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0"/>
  </p:handoutMasterIdLst>
  <p:sldIdLst>
    <p:sldId id="256" r:id="rId3"/>
    <p:sldId id="279" r:id="rId4"/>
    <p:sldId id="275" r:id="rId6"/>
    <p:sldId id="284" r:id="rId7"/>
    <p:sldId id="287" r:id="rId8"/>
    <p:sldId id="289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8"/>
        <p:guide pos="392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为自由软件运动的成员，我们并不将开源阵营视为敌人。我们的敌人是专有（非自由）软件。但我们希望人们至少应该知道，我们所捍卫的是用户的自由。所以我们不愿被开源支持者们贴错标签。我们倡导的并不是 “开源”，我们反对的也不是 “闭源”。为了清楚起见，我们要避免使用这些词汇。</a:t>
            </a:r>
            <a:endParaRPr lang="zh-CN" altLang="en-US"/>
          </a:p>
          <a:p>
            <a:r>
              <a:rPr lang="zh-CN" altLang="en-US"/>
              <a:t>基于的价值观却有着本质上的区别。对于自由软件运动而言，自由软件是一个道德底线，是对用户自由的基本尊重。开源软件则与此不同，开源哲学考虑的是怎么做把软件做得“更好”—仅仅从实用的角度。开源的哲学里，非自由软件之所以不好，是因为他们采用了一种劣等的开发方式。</a:t>
            </a:r>
            <a:endParaRPr lang="zh-CN" altLang="en-US"/>
          </a:p>
          <a:p>
            <a:r>
              <a:rPr lang="zh-CN" altLang="en-US"/>
              <a:t>如果一个程序为用户提供了充分的所有这些自由，那么它就是自由软件。否则，它是非自由的</a:t>
            </a:r>
            <a:endParaRPr lang="zh-CN" altLang="en-US"/>
          </a:p>
          <a:p>
            <a:r>
              <a:rPr lang="zh-CN" altLang="en-US"/>
              <a:t>随心所欲地运行程序意味着您不会被禁止或阻止运行程序。这与程序具有什么功能无关，无论它在技术上是否能够在任何给定环境中运行，或者它是否对任何特定计算活动有用。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流行和广泛使用的许可证或具有强大社区的许可证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流行和广泛使用的许可证或具有强大社区的许可证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流行和广泛使用的许可证或具有强大社区的许可证</a:t>
            </a:r>
            <a:endParaRPr lang="zh-CN" altLang="en-US"/>
          </a:p>
          <a:p>
            <a:r>
              <a:rPr lang="zh-CN" altLang="en-US"/>
              <a:t>放弃(权利、要求等)，丢弃(赃物等)，撤回；停止，不继续(坚持等)。</a:t>
            </a:r>
            <a:endParaRPr lang="zh-CN" altLang="en-US"/>
          </a:p>
          <a:p>
            <a:r>
              <a:rPr lang="zh-CN" altLang="en-US"/>
              <a:t>abandoned的中文意思：adj.1.被放弃[扔弃，遗弃]了的。2.心灰意懒的，自暴自弃的，放荡的，堕落的</a:t>
            </a:r>
            <a:endParaRPr lang="zh-CN" altLang="en-US"/>
          </a:p>
          <a:p>
            <a:r>
              <a:rPr lang="zh-CN" altLang="en-US"/>
              <a:t>surrender    vt. (被迫)交出，引渡；让渡；放弃；辞(职)；(为退 ...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流行和广泛使用的许可证或具有强大社区的许可证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00B050"/>
                </a:solidFill>
              </a:rPr>
              <a:t>FSF &amp; OSI </a:t>
            </a:r>
            <a:r>
              <a:rPr lang="zh-CN" altLang="en-US">
                <a:solidFill>
                  <a:srgbClr val="00B050"/>
                </a:solidFill>
              </a:rPr>
              <a:t>区别与联系</a:t>
            </a:r>
            <a:endParaRPr lang="zh-C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1318895" y="72390"/>
            <a:ext cx="2721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自由软件基金会</a:t>
            </a:r>
            <a:endParaRPr lang="zh-CN" altLang="en-US"/>
          </a:p>
        </p:txBody>
      </p:sp>
      <p:sp>
        <p:nvSpPr>
          <p:cNvPr id="5" name="文本框 4"/>
          <p:cNvSpPr txBox="true"/>
          <p:nvPr/>
        </p:nvSpPr>
        <p:spPr>
          <a:xfrm>
            <a:off x="8382635" y="72390"/>
            <a:ext cx="2721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开源促进会</a:t>
            </a:r>
            <a:endParaRPr lang="zh-CN" altLang="en-US"/>
          </a:p>
        </p:txBody>
      </p:sp>
      <p:sp>
        <p:nvSpPr>
          <p:cNvPr id="8" name="文本框 7"/>
          <p:cNvSpPr txBox="true"/>
          <p:nvPr/>
        </p:nvSpPr>
        <p:spPr>
          <a:xfrm>
            <a:off x="142875" y="3420110"/>
            <a:ext cx="507365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/>
              <a:t>、出于任何目的，按您的意愿运行程序的自由（自由度 0）。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、研究程序如何工作的自由，并对其进行更改，使其按照您的意愿进行计算（自由 1）。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、重新分发副本的自由，以便您可以帮助他人（自由 2）。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、将修改后的版本的副本分发给他人的自由（自由 3）。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true"/>
          <p:nvPr/>
        </p:nvSpPr>
        <p:spPr>
          <a:xfrm>
            <a:off x="220345" y="539750"/>
            <a:ext cx="50920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FSF的主张是“</a:t>
            </a:r>
            <a:r>
              <a:rPr lang="zh-CN" altLang="en-US">
                <a:solidFill>
                  <a:srgbClr val="FF0000"/>
                </a:solidFill>
              </a:rPr>
              <a:t>自由软件</a:t>
            </a:r>
            <a:r>
              <a:rPr lang="zh-CN" altLang="en-US"/>
              <a:t>”，并不是“免费”也不是“开源”，但它的实际结果造就了免费开源。自由软件的核心主张是“</a:t>
            </a:r>
            <a:r>
              <a:rPr lang="zh-CN" altLang="en-US">
                <a:solidFill>
                  <a:srgbClr val="FF0000"/>
                </a:solidFill>
              </a:rPr>
              <a:t>促进计算用户的自由</a:t>
            </a:r>
            <a:r>
              <a:rPr lang="zh-CN" altLang="en-US"/>
              <a:t>”，简单地理解为用户可以自由执行、拷贝、发布、学习、修改和改进软件，因此自由软件是必须提供源码的。</a:t>
            </a:r>
            <a:endParaRPr lang="zh-CN" altLang="en-US"/>
          </a:p>
        </p:txBody>
      </p:sp>
      <p:sp>
        <p:nvSpPr>
          <p:cNvPr id="10" name="文本框 9"/>
          <p:cNvSpPr txBox="true"/>
          <p:nvPr/>
        </p:nvSpPr>
        <p:spPr>
          <a:xfrm>
            <a:off x="6602095" y="539750"/>
            <a:ext cx="51396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OSI</a:t>
            </a:r>
            <a:r>
              <a:rPr lang="zh-CN" altLang="en-US"/>
              <a:t>主张是“</a:t>
            </a:r>
            <a:r>
              <a:rPr lang="zh-CN" altLang="en-US">
                <a:solidFill>
                  <a:srgbClr val="FF0000"/>
                </a:solidFill>
              </a:rPr>
              <a:t>开源</a:t>
            </a:r>
            <a:r>
              <a:rPr lang="zh-CN" altLang="en-US"/>
              <a:t>”，目标：促进和保护</a:t>
            </a:r>
            <a:r>
              <a:rPr lang="zh-CN" altLang="en-US">
                <a:solidFill>
                  <a:srgbClr val="FF0000"/>
                </a:solidFill>
              </a:rPr>
              <a:t>开源软件</a:t>
            </a:r>
            <a:r>
              <a:rPr lang="zh-CN" altLang="en-US"/>
              <a:t>及</a:t>
            </a:r>
            <a:r>
              <a:rPr lang="zh-CN" altLang="en-US">
                <a:solidFill>
                  <a:srgbClr val="FF0000"/>
                </a:solidFill>
              </a:rPr>
              <a:t>开源社区</a:t>
            </a:r>
            <a:r>
              <a:rPr lang="zh-CN" altLang="en-US"/>
              <a:t>，致力于提高人们对开源软件的认识和采用。开源宗旨：更高的</a:t>
            </a:r>
            <a:r>
              <a:rPr lang="zh-CN" altLang="en-US">
                <a:solidFill>
                  <a:srgbClr val="FF0000"/>
                </a:solidFill>
              </a:rPr>
              <a:t>质量</a:t>
            </a:r>
            <a:r>
              <a:rPr lang="zh-CN" altLang="en-US"/>
              <a:t>，更稳定的</a:t>
            </a:r>
            <a:r>
              <a:rPr lang="zh-CN" altLang="en-US">
                <a:solidFill>
                  <a:srgbClr val="FF0000"/>
                </a:solidFill>
              </a:rPr>
              <a:t>性能</a:t>
            </a:r>
            <a:r>
              <a:rPr lang="zh-CN" altLang="en-US"/>
              <a:t>，更好的</a:t>
            </a:r>
            <a:r>
              <a:rPr lang="zh-CN" altLang="en-US">
                <a:solidFill>
                  <a:srgbClr val="FF0000"/>
                </a:solidFill>
              </a:rPr>
              <a:t>灵活性</a:t>
            </a:r>
            <a:r>
              <a:rPr lang="zh-CN" altLang="en-US"/>
              <a:t>，更低的成本，并终结掠夺性供应商的封锁。</a:t>
            </a:r>
            <a:endParaRPr lang="zh-CN" altLang="en-US"/>
          </a:p>
        </p:txBody>
      </p:sp>
      <p:sp>
        <p:nvSpPr>
          <p:cNvPr id="12" name="文本框 11"/>
          <p:cNvSpPr txBox="true"/>
          <p:nvPr/>
        </p:nvSpPr>
        <p:spPr>
          <a:xfrm>
            <a:off x="6421755" y="3252470"/>
            <a:ext cx="58248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1、自由再发布；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、以源代码的形式再发布；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、派生作品，要必须允许别人修改和衍生该作品，并且必须允许它们以相同的许可证分发；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、作者源代码的完整性，自己修改的程序用不同的版本号与原始的做区分，软件用户有权知道作者是谁；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、个人或团体不受歧视；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、开源软件程序可以被使用在任何领域；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、许可重新分发不得添加新的条款；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、许可证不得只用于特定产品；</a:t>
            </a:r>
            <a:endParaRPr lang="zh-CN" altLang="en-US"/>
          </a:p>
          <a:p>
            <a:r>
              <a:rPr lang="en-US" altLang="zh-CN"/>
              <a:t>9</a:t>
            </a:r>
            <a:r>
              <a:rPr lang="zh-CN" altLang="en-US"/>
              <a:t>、许可证不得限制其他软件；</a:t>
            </a:r>
            <a:endParaRPr lang="zh-CN" altLang="en-US"/>
          </a:p>
          <a:p>
            <a:r>
              <a:rPr lang="en-US" altLang="zh-CN"/>
              <a:t>10</a:t>
            </a:r>
            <a:r>
              <a:rPr lang="zh-CN" altLang="en-US"/>
              <a:t>、许可协议必须是技术中立的。</a:t>
            </a:r>
            <a:endParaRPr lang="zh-CN" altLang="en-US"/>
          </a:p>
        </p:txBody>
      </p:sp>
      <p:sp>
        <p:nvSpPr>
          <p:cNvPr id="13" name="文本框 12"/>
          <p:cNvSpPr txBox="true"/>
          <p:nvPr/>
        </p:nvSpPr>
        <p:spPr>
          <a:xfrm>
            <a:off x="149225" y="2512060"/>
            <a:ext cx="52349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FSF于1985年10月由Richard stallman建立。其主要工作是执行GNU计划，开发更多的自由软件。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6511290" y="2512060"/>
            <a:ext cx="53213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OSI于1998年2月成立，创始人为Bruce Perens和Eric S. Raymond。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" name="Shape 138"/>
          <p:cNvSpPr txBox="true">
            <a:spLocks noGrp="true"/>
          </p:cNvSpPr>
          <p:nvPr>
            <p:ph type="title"/>
          </p:nvPr>
        </p:nvSpPr>
        <p:spPr>
          <a:xfrm>
            <a:off x="609600" y="366395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false">
            <a:noAutofit/>
          </a:bodyPr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zh-TW" altLang="en-US" sz="4000" b="0" i="0" u="none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Roboto"/>
                <a:sym typeface="Roboto"/>
              </a:rPr>
              <a:t>自由开源软件许可</a:t>
            </a:r>
            <a:r>
              <a:rPr lang="en-US" sz="4000" b="0" i="0" u="none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Roboto"/>
                <a:sym typeface="Roboto"/>
              </a:rPr>
              <a:t> </a:t>
            </a:r>
            <a:endParaRPr lang="en-US" sz="4000" b="0" i="0" u="none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Roboto"/>
              <a:sym typeface="Roboto"/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737870" y="2786380"/>
            <a:ext cx="946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OSI</a:t>
            </a:r>
            <a:r>
              <a:rPr lang="zh-CN" altLang="en-US">
                <a:solidFill>
                  <a:srgbClr val="FF0000"/>
                </a:solidFill>
              </a:rPr>
              <a:t>开源软件许可申请条件及流程：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737870" y="3269615"/>
            <a:ext cx="98171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Ensure approved licenses conform to the Open Source Definition and provide software freedom</a:t>
            </a:r>
            <a:endParaRPr lang="zh-CN" altLang="en-US"/>
          </a:p>
          <a:p>
            <a:r>
              <a:rPr lang="zh-CN" altLang="en-US"/>
              <a:t>Identify appropriate License Proliferation Category</a:t>
            </a:r>
            <a:endParaRPr lang="zh-CN" altLang="en-US"/>
          </a:p>
          <a:p>
            <a:r>
              <a:rPr lang="zh-CN" altLang="en-US"/>
              <a:t>Discourage vanity and duplicative Licenses</a:t>
            </a:r>
            <a:endParaRPr lang="zh-CN" altLang="en-US"/>
          </a:p>
          <a:p>
            <a:r>
              <a:rPr lang="zh-CN" altLang="en-US"/>
              <a:t>Ensure a thorough, transparent and timely review (e.g. within 60 days)</a:t>
            </a:r>
            <a:endParaRPr lang="zh-CN" altLang="en-US"/>
          </a:p>
        </p:txBody>
      </p:sp>
      <p:sp>
        <p:nvSpPr>
          <p:cNvPr id="2" name="文本框 1"/>
          <p:cNvSpPr txBox="true"/>
          <p:nvPr/>
        </p:nvSpPr>
        <p:spPr>
          <a:xfrm>
            <a:off x="737870" y="4749800"/>
            <a:ext cx="9467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FSF</a:t>
            </a:r>
            <a:r>
              <a:rPr lang="zh-CN" altLang="en-US">
                <a:solidFill>
                  <a:srgbClr val="FF0000"/>
                </a:solidFill>
              </a:rPr>
              <a:t>自由软件许可申请条件及流程：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737870" y="5485130"/>
            <a:ext cx="95929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软件需要满足自由软件目录中列出的自由软件定义，并遵循相应指南和条目要求。</a:t>
            </a:r>
            <a:endParaRPr lang="zh-CN" altLang="en-US"/>
          </a:p>
          <a:p>
            <a:r>
              <a:rPr lang="zh-CN" altLang="en-US"/>
              <a:t>注册账号并提交申请</a:t>
            </a:r>
            <a:endParaRPr lang="zh-CN" altLang="en-US"/>
          </a:p>
          <a:p>
            <a:r>
              <a:rPr lang="zh-CN" altLang="en-US"/>
              <a:t>关注邮件列表或每周五的</a:t>
            </a:r>
            <a:r>
              <a:rPr lang="en-US" altLang="zh-CN"/>
              <a:t>IRC</a:t>
            </a:r>
            <a:r>
              <a:rPr lang="zh-CN" altLang="en-US"/>
              <a:t>会议参与讨论</a:t>
            </a:r>
            <a:endParaRPr lang="zh-CN" altLang="en-US"/>
          </a:p>
        </p:txBody>
      </p:sp>
      <p:sp>
        <p:nvSpPr>
          <p:cNvPr id="17" name="文本框 16"/>
          <p:cNvSpPr txBox="true"/>
          <p:nvPr/>
        </p:nvSpPr>
        <p:spPr>
          <a:xfrm>
            <a:off x="825500" y="1249680"/>
            <a:ext cx="1068578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>
                <a:sym typeface="+mn-ea"/>
              </a:rPr>
              <a:t>基于的价值观却有着本质上的区别。</a:t>
            </a:r>
            <a:endParaRPr lang="zh-CN" altLang="en-US" sz="2000">
              <a:sym typeface="+mn-ea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000">
                <a:sym typeface="+mn-ea"/>
              </a:rPr>
              <a:t>对于自由软件运动而言，自由软件是一个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道德底线</a:t>
            </a:r>
            <a:r>
              <a:rPr lang="zh-CN" altLang="en-US" sz="2000">
                <a:sym typeface="+mn-ea"/>
              </a:rPr>
              <a:t>，是对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用户自由</a:t>
            </a:r>
            <a:r>
              <a:rPr lang="zh-CN" altLang="en-US" sz="2000">
                <a:sym typeface="+mn-ea"/>
              </a:rPr>
              <a:t>的基本尊重。</a:t>
            </a:r>
            <a:endParaRPr lang="zh-CN" altLang="en-US" sz="2000">
              <a:sym typeface="+mn-ea"/>
            </a:endParaRPr>
          </a:p>
          <a:p>
            <a:pPr marL="342900" indent="-342900">
              <a:buFont typeface="Arial" panose="02080604020202020204" pitchFamily="34" charset="0"/>
              <a:buChar char="•"/>
            </a:pPr>
            <a:r>
              <a:rPr lang="zh-CN" altLang="en-US" sz="2000">
                <a:sym typeface="+mn-ea"/>
              </a:rPr>
              <a:t>开源软件则与此不同，开源哲学考虑的是怎么做把软件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做得“更好</a:t>
            </a:r>
            <a:r>
              <a:rPr lang="zh-CN" altLang="en-US" sz="2000">
                <a:sym typeface="+mn-ea"/>
              </a:rPr>
              <a:t>”—仅仅从实用的角度。</a:t>
            </a:r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     </a:t>
            </a:r>
            <a:r>
              <a:rPr lang="zh-CN" altLang="en-US" sz="2000">
                <a:sym typeface="+mn-ea"/>
              </a:rPr>
              <a:t>开源的哲学里，非自由软件之所以不好，是因为他们采用了一种劣等的开发方式。</a:t>
            </a:r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true"/>
          <p:nvPr/>
        </p:nvSpPr>
        <p:spPr>
          <a:xfrm>
            <a:off x="609600" y="5273040"/>
            <a:ext cx="112293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APSL-1.2：任何在组织中“</a:t>
            </a:r>
            <a:r>
              <a:rPr lang="zh-CN" altLang="en-US">
                <a:solidFill>
                  <a:srgbClr val="FF0000"/>
                </a:solidFill>
              </a:rPr>
              <a:t>部署</a:t>
            </a:r>
            <a:r>
              <a:rPr lang="zh-CN" altLang="en-US"/>
              <a:t>”的修改版本都必须发布。</a:t>
            </a:r>
            <a:r>
              <a:rPr lang="en-US" altLang="zh-CN"/>
              <a:t> --</a:t>
            </a:r>
            <a:r>
              <a:rPr lang="zh-CN" altLang="en-US"/>
              <a:t>违反</a:t>
            </a:r>
            <a:r>
              <a:rPr lang="en-US" altLang="zh-CN"/>
              <a:t>FSF</a:t>
            </a:r>
            <a:r>
              <a:rPr lang="zh-CN" altLang="en-US"/>
              <a:t>自由度</a:t>
            </a:r>
            <a:r>
              <a:rPr lang="en-US" altLang="zh-CN"/>
              <a:t>3</a:t>
            </a:r>
            <a:endParaRPr lang="zh-CN" altLang="en-US"/>
          </a:p>
          <a:p>
            <a:endParaRPr lang="zh-CN" altLang="en-US"/>
          </a:p>
          <a:p>
            <a:pPr algn="l"/>
            <a:r>
              <a:rPr lang="en-US" altLang="zh-CN">
                <a:sym typeface="+mn-ea"/>
              </a:rPr>
              <a:t>WTFPL</a:t>
            </a:r>
            <a:r>
              <a:rPr lang="zh-CN" altLang="en-US"/>
              <a:t>：You just DO WHAT YOU WANT TO。</a:t>
            </a:r>
            <a:r>
              <a:rPr lang="en-US" altLang="zh-CN"/>
              <a:t>  --</a:t>
            </a:r>
            <a:r>
              <a:rPr lang="zh-CN" altLang="en-US"/>
              <a:t>可能违反</a:t>
            </a:r>
            <a:r>
              <a:rPr lang="en-US" altLang="zh-CN"/>
              <a:t>OSI--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、许可重新分发不得添加新的条款；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若他人使用你的代码并使用不同的许可证进行重新授权，甚至连作者署名都不保留</a:t>
            </a:r>
            <a:endParaRPr lang="zh-CN" altLang="en-US"/>
          </a:p>
        </p:txBody>
      </p:sp>
      <p:sp>
        <p:nvSpPr>
          <p:cNvPr id="138" name="Shape 138"/>
          <p:cNvSpPr txBox="true">
            <a:spLocks noGrp="true"/>
          </p:cNvSpPr>
          <p:nvPr>
            <p:ph type="title"/>
          </p:nvPr>
        </p:nvSpPr>
        <p:spPr>
          <a:xfrm>
            <a:off x="609600" y="366395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false">
            <a:noAutofit/>
          </a:bodyPr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zh-TW" altLang="en-US" sz="4000" b="0" i="0" u="none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Roboto"/>
                <a:sym typeface="Roboto"/>
              </a:rPr>
              <a:t>自由开源软件许可</a:t>
            </a:r>
            <a:r>
              <a:rPr lang="en-US" sz="4000" b="0" i="0" u="none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Roboto"/>
                <a:sym typeface="Roboto"/>
              </a:rPr>
              <a:t> </a:t>
            </a:r>
            <a:endParaRPr lang="en-US" sz="4000" b="0" i="0" u="none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Roboto"/>
              <a:sym typeface="Roboto"/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609600" y="1271270"/>
            <a:ext cx="112293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“开源软件和自由软件或多或少是同一类软件，虽然并不是完全相同：开源所接受的一些许可证我们看来限制过多，还有一些我们认可的自由软件他们不认可。但不管怎样，差异是很小的：几乎所有的自由软件都是开源软件，几乎所有的开源软件都是自由软件。”</a:t>
            </a:r>
            <a:r>
              <a:rPr lang="en-US" altLang="zh-CN"/>
              <a:t>   -- https://www.gnu.org/philosophy/categories.html.en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/>
        </p:nvGraphicFramePr>
        <p:xfrm>
          <a:off x="680720" y="3060065"/>
          <a:ext cx="10344150" cy="2804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276725"/>
                <a:gridCol w="2009775"/>
                <a:gridCol w="2000250"/>
                <a:gridCol w="2057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Full 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Identifier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FSF Free/Libre?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OSI Approved?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Apple Public Source License 1.2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APSL-1.2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 What The F*ck You Want To Public License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WTFPL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true"/>
          <p:nvPr/>
        </p:nvSpPr>
        <p:spPr>
          <a:xfrm>
            <a:off x="680720" y="2442210"/>
            <a:ext cx="587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违反</a:t>
            </a:r>
            <a:r>
              <a:rPr lang="en-US" altLang="zh-CN">
                <a:solidFill>
                  <a:srgbClr val="FF0000"/>
                </a:solidFill>
              </a:rPr>
              <a:t>FSF</a:t>
            </a:r>
            <a:r>
              <a:rPr lang="zh-CN" altLang="en-US">
                <a:solidFill>
                  <a:srgbClr val="FF0000"/>
                </a:solidFill>
              </a:rPr>
              <a:t>定义或者</a:t>
            </a:r>
            <a:r>
              <a:rPr lang="en-US" altLang="zh-CN">
                <a:solidFill>
                  <a:srgbClr val="FF0000"/>
                </a:solidFill>
              </a:rPr>
              <a:t>OSI</a:t>
            </a:r>
            <a:r>
              <a:rPr lang="zh-CN" altLang="en-US">
                <a:solidFill>
                  <a:srgbClr val="FF0000"/>
                </a:solidFill>
              </a:rPr>
              <a:t>定义而未获得认可的许可证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" name="Shape 138"/>
          <p:cNvSpPr txBox="true">
            <a:spLocks noGrp="true"/>
          </p:cNvSpPr>
          <p:nvPr>
            <p:ph type="title"/>
          </p:nvPr>
        </p:nvSpPr>
        <p:spPr>
          <a:xfrm>
            <a:off x="609600" y="3302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false">
            <a:noAutofit/>
          </a:bodyPr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zh-TW" altLang="en-US" sz="4000" b="0" i="0" u="none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Roboto"/>
                <a:sym typeface="Roboto"/>
              </a:rPr>
              <a:t>自由开源软件许可</a:t>
            </a:r>
            <a:r>
              <a:rPr lang="en-US" sz="4000" b="0" i="0" u="none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Roboto"/>
                <a:sym typeface="Roboto"/>
              </a:rPr>
              <a:t> </a:t>
            </a:r>
            <a:endParaRPr lang="en-US" sz="4000" b="0" i="0" u="none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Roboto"/>
              <a:sym typeface="Roboto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737870" y="1839595"/>
          <a:ext cx="9701530" cy="7975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011295"/>
                <a:gridCol w="1884680"/>
                <a:gridCol w="1875790"/>
                <a:gridCol w="19297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Full 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Identifier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FSF Free/Libre?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OSI Approved?</a:t>
                      </a:r>
                      <a:endParaRPr lang="zh-CN" altLang="en-US"/>
                    </a:p>
                  </a:txBody>
                  <a:tcPr/>
                </a:tc>
              </a:tr>
              <a:tr h="431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Creative Commons Zero v1.0 Universal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CC0-1.0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true"/>
          <p:nvPr/>
        </p:nvSpPr>
        <p:spPr>
          <a:xfrm>
            <a:off x="737870" y="1152525"/>
            <a:ext cx="587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并非违反</a:t>
            </a:r>
            <a:r>
              <a:rPr lang="en-US" altLang="zh-CN">
                <a:solidFill>
                  <a:srgbClr val="FF0000"/>
                </a:solidFill>
              </a:rPr>
              <a:t>FSF</a:t>
            </a:r>
            <a:r>
              <a:rPr lang="zh-CN" altLang="en-US">
                <a:solidFill>
                  <a:srgbClr val="FF0000"/>
                </a:solidFill>
              </a:rPr>
              <a:t>定义或者</a:t>
            </a:r>
            <a:r>
              <a:rPr lang="en-US" altLang="zh-CN">
                <a:solidFill>
                  <a:srgbClr val="FF0000"/>
                </a:solidFill>
              </a:rPr>
              <a:t>OSI</a:t>
            </a:r>
            <a:r>
              <a:rPr lang="zh-CN" altLang="en-US">
                <a:solidFill>
                  <a:srgbClr val="FF0000"/>
                </a:solidFill>
              </a:rPr>
              <a:t>定义而未获得认可的许可证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737870" y="4320540"/>
            <a:ext cx="97015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CC0-1.0：CC0 没有被明确拒绝，但</a:t>
            </a:r>
            <a:r>
              <a:rPr lang="en-US" altLang="zh-CN"/>
              <a:t>OSI</a:t>
            </a:r>
            <a:r>
              <a:rPr lang="zh-CN" altLang="en-US"/>
              <a:t>许可审查委员会</a:t>
            </a:r>
            <a:r>
              <a:rPr lang="zh-CN" altLang="en-US">
                <a:solidFill>
                  <a:srgbClr val="FF0000"/>
                </a:solidFill>
              </a:rPr>
              <a:t>未能就应批准达成共识</a:t>
            </a:r>
            <a:r>
              <a:rPr lang="zh-CN" altLang="en-US"/>
              <a:t>，知识共享最终撤回了申请。 与第 4(a) 条的影响有关："No trademark or patent rights held by Affirmer are waived, abandoned, surrendered, licensed or otherwise affected by this document.</a:t>
            </a:r>
            <a:r>
              <a:rPr lang="zh-CN" altLang="en-US">
                <a:sym typeface="+mn-ea"/>
              </a:rPr>
              <a:t>"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 开源许可</a:t>
            </a:r>
            <a:r>
              <a:rPr lang="zh-CN" altLang="en-US">
                <a:solidFill>
                  <a:srgbClr val="FF0000"/>
                </a:solidFill>
              </a:rPr>
              <a:t>明确否认任何专利权转让</a:t>
            </a:r>
            <a:r>
              <a:rPr lang="zh-CN" altLang="en-US"/>
              <a:t>的情况极为罕见，委员会认为批准此类许可将开创一个危险的先例，甚至可能削弱专利侵权防御可供使用 CC0 下发布的软件的用户使用。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" name="Shape 138"/>
          <p:cNvSpPr txBox="true">
            <a:spLocks noGrp="true"/>
          </p:cNvSpPr>
          <p:nvPr>
            <p:ph type="title"/>
          </p:nvPr>
        </p:nvSpPr>
        <p:spPr>
          <a:xfrm>
            <a:off x="609600" y="3302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false">
            <a:noAutofit/>
          </a:bodyPr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zh-TW" altLang="en-US" sz="4000" b="0" i="0" u="none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Roboto"/>
                <a:sym typeface="Roboto"/>
              </a:rPr>
              <a:t>自由开源软件许可</a:t>
            </a:r>
            <a:r>
              <a:rPr lang="en-US" sz="4000" b="0" i="0" u="none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Roboto"/>
                <a:sym typeface="Roboto"/>
              </a:rPr>
              <a:t> </a:t>
            </a:r>
            <a:endParaRPr lang="en-US" sz="4000" b="0" i="0" u="none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Roboto"/>
              <a:sym typeface="Roboto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507365" y="1391920"/>
          <a:ext cx="11398250" cy="208915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4712970"/>
                <a:gridCol w="2214245"/>
                <a:gridCol w="2204085"/>
                <a:gridCol w="2266950"/>
              </a:tblGrid>
              <a:tr h="399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Full 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Identifier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FSF Free/Libre?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OSI Approved?</a:t>
                      </a:r>
                      <a:endParaRPr lang="zh-CN" altLang="en-US"/>
                    </a:p>
                  </a:txBody>
                  <a:tcPr/>
                </a:tc>
              </a:tr>
              <a:tr h="491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Open LDAP Public License v2.7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OLDAP-2.7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994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Open LDAP Public License v2.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OLDAP-2.</a:t>
                      </a:r>
                      <a:r>
                        <a:rPr lang="en-US" altLang="zh-CN" sz="1800">
                          <a:sym typeface="+mn-ea"/>
                        </a:rPr>
                        <a:t>8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  <a:tr h="3994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LaTeX Project Public License v1.3a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LPPL-1.3a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</a:tr>
              <a:tr h="3994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LaTeX Project Public License v1.3</a:t>
                      </a:r>
                      <a:r>
                        <a:rPr lang="en-US" altLang="zh-CN" sz="1800">
                          <a:sym typeface="+mn-ea"/>
                        </a:rPr>
                        <a:t>c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LPPL-1.3c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true"/>
          <p:nvPr/>
        </p:nvSpPr>
        <p:spPr>
          <a:xfrm>
            <a:off x="507365" y="896620"/>
            <a:ext cx="7283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两个许可证差别细微但申请不同组织认可的许可证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06095" y="3752215"/>
          <a:ext cx="11399520" cy="3200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321435"/>
                <a:gridCol w="4377055"/>
                <a:gridCol w="5701030"/>
              </a:tblGrid>
              <a:tr h="650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OLDAP-2.7</a:t>
                      </a:r>
                      <a:r>
                        <a:rPr lang="en-US" altLang="zh-CN" sz="1800">
                          <a:sym typeface="+mn-ea"/>
                        </a:rPr>
                        <a:t> vs 2.8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Redistributions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of source code</a:t>
                      </a:r>
                      <a:r>
                        <a:rPr lang="zh-CN" altLang="en-US" sz="1800">
                          <a:sym typeface="+mn-ea"/>
                        </a:rPr>
                        <a:t> must retain copyright statements and notices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Redistributions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in source form</a:t>
                      </a:r>
                      <a:r>
                        <a:rPr lang="zh-CN" altLang="en-US"/>
                        <a:t> must retain copyright statements and notices</a:t>
                      </a:r>
                      <a:endParaRPr lang="zh-CN" altLang="en-US"/>
                    </a:p>
                  </a:txBody>
                  <a:tcPr/>
                </a:tc>
              </a:tr>
              <a:tr h="2286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LPPL-1.3a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/>
                        <a:t>vs 1.3c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This license may be particularly suitable if your work is TeX-related (such as a LaTeX package), but you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may use it with small modifications</a:t>
                      </a:r>
                      <a:r>
                        <a:rPr lang="zh-CN" altLang="en-US"/>
                        <a:t> even if your work is unrelated to TeX.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If a Derived Work is distributed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under this license</a:t>
                      </a:r>
                      <a:r>
                        <a:rPr lang="zh-CN" altLang="en-US"/>
                        <a:t>, that Derived Work must provide sufficient documentation </a:t>
                      </a: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This license may be particularly suitable if your work is TeX-related (such as a LaTeX package), but 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it is written in such a way </a:t>
                      </a:r>
                      <a:r>
                        <a:rPr lang="zh-CN" altLang="en-US"/>
                        <a:t>that you can use it even if your work is unrelated to TeX.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If a Derived Work is distributed under</a:t>
                      </a: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 a different license</a:t>
                      </a:r>
                      <a:r>
                        <a:rPr lang="zh-CN" altLang="en-US"/>
                        <a:t>, that Derived Work must provide sufficient documentation 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3101</Words>
  <Application>WPS 演示</Application>
  <PresentationFormat>宽屏</PresentationFormat>
  <Paragraphs>172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Nimbus Roman No9 L</vt:lpstr>
      <vt:lpstr>Roboto</vt:lpstr>
      <vt:lpstr>Gubbi</vt:lpstr>
      <vt:lpstr>Arial Black</vt:lpstr>
      <vt:lpstr>文泉驿微米黑</vt:lpstr>
      <vt:lpstr>微软雅黑</vt:lpstr>
      <vt:lpstr>宋体</vt:lpstr>
      <vt:lpstr>Arial Unicode MS</vt:lpstr>
      <vt:lpstr>PMingLiU</vt:lpstr>
      <vt:lpstr>Office 主题​​</vt:lpstr>
      <vt:lpstr>FSF &amp; OSI 区别与联系</vt:lpstr>
      <vt:lpstr>PowerPoint 演示文稿</vt:lpstr>
      <vt:lpstr>自由开源软件许可 </vt:lpstr>
      <vt:lpstr>自由开源软件许可 </vt:lpstr>
      <vt:lpstr>自由开源软件许可 </vt:lpstr>
      <vt:lpstr>自由开源软件许可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smartsyoung</dc:creator>
  <cp:lastModifiedBy>smartsyoung</cp:lastModifiedBy>
  <cp:revision>23</cp:revision>
  <dcterms:created xsi:type="dcterms:W3CDTF">2021-09-20T09:09:27Z</dcterms:created>
  <dcterms:modified xsi:type="dcterms:W3CDTF">2021-09-20T09:09:27Z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