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2" r:id="rId2"/>
  </p:sldMasterIdLst>
  <p:notesMasterIdLst>
    <p:notesMasterId r:id="rId17"/>
  </p:notesMasterIdLst>
  <p:handoutMasterIdLst>
    <p:handoutMasterId r:id="rId18"/>
  </p:handoutMasterIdLst>
  <p:sldIdLst>
    <p:sldId id="256" r:id="rId3"/>
    <p:sldId id="279" r:id="rId4"/>
    <p:sldId id="308" r:id="rId5"/>
    <p:sldId id="309" r:id="rId6"/>
    <p:sldId id="310" r:id="rId7"/>
    <p:sldId id="311" r:id="rId8"/>
    <p:sldId id="312" r:id="rId9"/>
    <p:sldId id="313" r:id="rId10"/>
    <p:sldId id="317" r:id="rId11"/>
    <p:sldId id="318" r:id="rId12"/>
    <p:sldId id="315" r:id="rId13"/>
    <p:sldId id="316" r:id="rId14"/>
    <p:sldId id="319" r:id="rId15"/>
    <p:sldId id="30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62F7"/>
    <a:srgbClr val="8CAEEA"/>
    <a:srgbClr val="FF601B"/>
    <a:srgbClr val="FF601C"/>
    <a:srgbClr val="FF611D"/>
    <a:srgbClr val="B2C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 autoAdjust="0"/>
    <p:restoredTop sz="93145" autoAdjust="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AB08-9314-489A-B9A8-D9BA7B40EE36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076F0-2FAF-4A03-A147-38194B787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D8788-F85D-45C3-B91F-74D7F0542ED0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A70E-D301-4FC2-9C85-B5BA9D7AC4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7A70E-D301-4FC2-9C85-B5BA9D7AC444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崔老师的PPT\bghome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3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8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81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76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69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64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5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52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647C02-3FAC-4D9A-BB44-EBD346F71264}" type="datetimeFigureOut">
              <a:rPr lang="zh-CN" altLang="en-US"/>
              <a:t>2021/9/24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6BDB5D3-8933-4B68-B9D7-F2BF73031FE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80CAA2B-E781-4375-A38A-0D7132A268BE}" type="datetimeFigureOut">
              <a:rPr lang="zh-CN" altLang="en-US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0CF1082-E0DD-48AF-B278-0C88CF3384A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EA6A222-6AC6-4183-AAB4-A2FE9684206C}" type="datetimeFigureOut">
              <a:rPr lang="zh-CN" altLang="en-US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233A182-A794-4496-BE86-B0717C271D3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274" y="274638"/>
            <a:ext cx="1097345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274" y="1600201"/>
            <a:ext cx="1097345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785" y="4406901"/>
            <a:ext cx="10364177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785" y="2906713"/>
            <a:ext cx="1036417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274" y="274638"/>
            <a:ext cx="1097345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274" y="1600201"/>
            <a:ext cx="540853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196" y="1600201"/>
            <a:ext cx="540853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274" y="274638"/>
            <a:ext cx="1097345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275" y="1535113"/>
            <a:ext cx="538735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275" y="2174875"/>
            <a:ext cx="538735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745" y="1535113"/>
            <a:ext cx="538898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745" y="2174875"/>
            <a:ext cx="538898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274" y="274638"/>
            <a:ext cx="1097345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院徽三色版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8249" y="-25320"/>
            <a:ext cx="1047734" cy="87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 userDrawn="1"/>
        </p:nvSpPr>
        <p:spPr>
          <a:xfrm>
            <a:off x="1319348" y="252035"/>
            <a:ext cx="41745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0C62F7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zh-CN" altLang="en-US" sz="2400" dirty="0">
                <a:solidFill>
                  <a:srgbClr val="0C62F7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大</a:t>
            </a:r>
            <a:r>
              <a:rPr lang="zh-CN" altLang="en-US" sz="1050" dirty="0">
                <a:solidFill>
                  <a:srgbClr val="0C62F7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 dirty="0">
                <a:solidFill>
                  <a:srgbClr val="0C62F7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连</a:t>
            </a:r>
            <a:r>
              <a:rPr lang="zh-CN" altLang="en-US" sz="1000" dirty="0">
                <a:solidFill>
                  <a:srgbClr val="0C62F7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 dirty="0">
                <a:solidFill>
                  <a:srgbClr val="0C62F7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理</a:t>
            </a:r>
            <a:r>
              <a:rPr lang="zh-CN" altLang="en-US" sz="1000" dirty="0">
                <a:solidFill>
                  <a:srgbClr val="0C62F7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 dirty="0">
                <a:solidFill>
                  <a:srgbClr val="0C62F7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工</a:t>
            </a:r>
            <a:r>
              <a:rPr lang="zh-CN" altLang="en-US" sz="1000" dirty="0">
                <a:solidFill>
                  <a:srgbClr val="0C62F7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 dirty="0">
                <a:solidFill>
                  <a:srgbClr val="0C62F7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大</a:t>
            </a:r>
            <a:r>
              <a:rPr lang="zh-CN" altLang="en-US" sz="1000" dirty="0">
                <a:solidFill>
                  <a:srgbClr val="0C62F7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 dirty="0">
                <a:solidFill>
                  <a:srgbClr val="0C62F7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学</a:t>
            </a:r>
            <a:r>
              <a:rPr lang="zh-CN" altLang="en-US" sz="1000" kern="1200" dirty="0">
                <a:solidFill>
                  <a:srgbClr val="0C62F7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</a:t>
            </a:r>
            <a:r>
              <a:rPr lang="zh-CN" altLang="en-US" sz="2400" dirty="0">
                <a:solidFill>
                  <a:srgbClr val="0C62F7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软</a:t>
            </a:r>
            <a:r>
              <a:rPr lang="zh-CN" altLang="en-US" sz="1000" kern="1200" dirty="0">
                <a:solidFill>
                  <a:srgbClr val="0C62F7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</a:t>
            </a:r>
            <a:r>
              <a:rPr lang="zh-CN" altLang="en-US" sz="2400" dirty="0">
                <a:solidFill>
                  <a:srgbClr val="0C62F7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件</a:t>
            </a:r>
            <a:r>
              <a:rPr lang="zh-CN" altLang="en-US" sz="1000" kern="1200" dirty="0">
                <a:solidFill>
                  <a:srgbClr val="0C62F7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</a:t>
            </a:r>
            <a:r>
              <a:rPr lang="zh-CN" altLang="en-US" sz="2400" dirty="0">
                <a:solidFill>
                  <a:srgbClr val="0C62F7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学</a:t>
            </a:r>
            <a:r>
              <a:rPr lang="zh-CN" altLang="en-US" sz="1000" kern="1200" dirty="0">
                <a:solidFill>
                  <a:srgbClr val="0C62F7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</a:t>
            </a:r>
            <a:r>
              <a:rPr lang="zh-CN" altLang="en-US" sz="2400" dirty="0">
                <a:solidFill>
                  <a:srgbClr val="0C62F7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院</a:t>
            </a:r>
            <a:endParaRPr lang="en-US" altLang="zh-CN" sz="2400" dirty="0">
              <a:solidFill>
                <a:srgbClr val="0C62F7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900" b="0" dirty="0">
                <a:solidFill>
                  <a:srgbClr val="0C62F7"/>
                </a:solidFill>
                <a:latin typeface="Microsoft Tai Le" panose="020B0502040204020203" pitchFamily="34" charset="0"/>
                <a:ea typeface="+mn-ea"/>
                <a:cs typeface="Microsoft Tai Le" panose="020B0502040204020203" pitchFamily="34" charset="0"/>
              </a:rPr>
              <a:t>SCHOOL OF SOFTWARE TECHNOLOGY.DALIAN UNIVERSITY OF YECHNOLOGY</a:t>
            </a:r>
            <a:endParaRPr lang="zh-CN" altLang="en-US" sz="900" b="0" dirty="0">
              <a:solidFill>
                <a:srgbClr val="0C62F7"/>
              </a:solidFill>
              <a:latin typeface="Microsoft Tai Le" panose="020B0502040204020203" pitchFamily="34" charset="0"/>
              <a:ea typeface="+mn-ea"/>
              <a:cs typeface="Microsoft Tai Le" panose="020B0502040204020203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274" y="273050"/>
            <a:ext cx="40107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675" y="273051"/>
            <a:ext cx="681605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274" y="1435101"/>
            <a:ext cx="40107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2192000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iamisis\Desktop\未标题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88" y="6394451"/>
            <a:ext cx="1189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11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819" y="6410325"/>
            <a:ext cx="48057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12 Image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114" y="6410325"/>
            <a:ext cx="48057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4 CuadroTexto"/>
          <p:cNvSpPr txBox="1"/>
          <p:nvPr userDrawn="1"/>
        </p:nvSpPr>
        <p:spPr>
          <a:xfrm>
            <a:off x="10619943" y="6426201"/>
            <a:ext cx="361655" cy="333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HN" sz="1560" b="1" i="1" dirty="0">
                <a:solidFill>
                  <a:prstClr val="white"/>
                </a:solidFill>
                <a:ea typeface="宋体" panose="02010600030101010101" pitchFamily="2" charset="-122"/>
              </a:rPr>
              <a:t>of</a:t>
            </a:r>
            <a:endParaRPr lang="es-ES" sz="1560" b="1" i="1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sp>
        <p:nvSpPr>
          <p:cNvPr id="9" name="15 CuadroTexto"/>
          <p:cNvSpPr txBox="1"/>
          <p:nvPr userDrawn="1"/>
        </p:nvSpPr>
        <p:spPr>
          <a:xfrm>
            <a:off x="11033728" y="6426201"/>
            <a:ext cx="395865" cy="333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560" b="1" dirty="0">
                <a:solidFill>
                  <a:prstClr val="white"/>
                </a:solidFill>
              </a:rPr>
              <a:t>14</a:t>
            </a:r>
            <a:endParaRPr lang="es-ES" sz="1560" b="1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pic>
        <p:nvPicPr>
          <p:cNvPr id="10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747" y="6493835"/>
            <a:ext cx="236306" cy="2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07968" y="6493835"/>
            <a:ext cx="236306" cy="2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4 CuadroTexto"/>
          <p:cNvSpPr txBox="1"/>
          <p:nvPr userDrawn="1"/>
        </p:nvSpPr>
        <p:spPr>
          <a:xfrm>
            <a:off x="4750384" y="6421439"/>
            <a:ext cx="2691232" cy="333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56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56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开发框架的使用和推广</a:t>
            </a:r>
            <a:endParaRPr lang="es-ES" sz="156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40"/>
            <a:ext cx="10972800" cy="754095"/>
          </a:xfrm>
        </p:spPr>
        <p:txBody>
          <a:bodyPr/>
          <a:lstStyle>
            <a:lvl1pPr algn="l">
              <a:defRPr sz="2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495326"/>
            <a:ext cx="10972800" cy="4525963"/>
          </a:xfrm>
        </p:spPr>
        <p:txBody>
          <a:bodyPr/>
          <a:lstStyle>
            <a:lvl1pPr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34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8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2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2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855" y="4800600"/>
            <a:ext cx="73145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855" y="612775"/>
            <a:ext cx="73145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855" y="5367338"/>
            <a:ext cx="73145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274" y="274638"/>
            <a:ext cx="1097345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274" y="1600201"/>
            <a:ext cx="1097345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363" y="274639"/>
            <a:ext cx="2743363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274" y="274639"/>
            <a:ext cx="8073697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blipFill dpi="0" rotWithShape="0">
          <a:blip r:embed="rId2" cstate="print">
            <a:alphaModFix amt="15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2192000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1" cy="1362075"/>
          </a:xfrm>
        </p:spPr>
        <p:txBody>
          <a:bodyPr anchor="t"/>
          <a:lstStyle>
            <a:lvl1pPr algn="l">
              <a:defRPr sz="519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1" cy="1500187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3725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2pPr>
            <a:lvl3pPr marL="1188085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3pPr>
            <a:lvl4pPr marL="178181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4pPr>
            <a:lvl5pPr marL="237617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5pPr>
            <a:lvl6pPr marL="2969895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6pPr>
            <a:lvl7pPr marL="3564255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7pPr>
            <a:lvl8pPr marL="415798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8pPr>
            <a:lvl9pPr marL="475234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C2EEF03-0D96-4269-8DCA-7DDDC74E3E6B}" type="datetimeFigureOut">
              <a:rPr lang="zh-CN" altLang="en-US"/>
              <a:t>2021/9/24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3DDFE92-948F-427D-860B-98A73FC044E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3640"/>
            </a:lvl1pPr>
            <a:lvl2pPr>
              <a:defRPr sz="3120"/>
            </a:lvl2pPr>
            <a:lvl3pPr>
              <a:defRPr sz="2600"/>
            </a:lvl3pPr>
            <a:lvl4pPr>
              <a:defRPr sz="2340"/>
            </a:lvl4pPr>
            <a:lvl5pPr>
              <a:defRPr sz="2340"/>
            </a:lvl5pPr>
            <a:lvl6pPr>
              <a:defRPr sz="2340"/>
            </a:lvl6pPr>
            <a:lvl7pPr>
              <a:defRPr sz="2340"/>
            </a:lvl7pPr>
            <a:lvl8pPr>
              <a:defRPr sz="2340"/>
            </a:lvl8pPr>
            <a:lvl9pPr>
              <a:defRPr sz="23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640"/>
            </a:lvl1pPr>
            <a:lvl2pPr>
              <a:defRPr sz="3120"/>
            </a:lvl2pPr>
            <a:lvl3pPr>
              <a:defRPr sz="2600"/>
            </a:lvl3pPr>
            <a:lvl4pPr>
              <a:defRPr sz="2340"/>
            </a:lvl4pPr>
            <a:lvl5pPr>
              <a:defRPr sz="2340"/>
            </a:lvl5pPr>
            <a:lvl6pPr>
              <a:defRPr sz="2340"/>
            </a:lvl6pPr>
            <a:lvl7pPr>
              <a:defRPr sz="2340"/>
            </a:lvl7pPr>
            <a:lvl8pPr>
              <a:defRPr sz="2340"/>
            </a:lvl8pPr>
            <a:lvl9pPr>
              <a:defRPr sz="23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FFA4BB5-F0AE-4F8E-80E8-814590AF7FF6}" type="datetimeFigureOut">
              <a:rPr lang="zh-CN" altLang="en-US"/>
              <a:t>2021/9/24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EE0BB17-2FF6-45D7-95E3-D7B6B350969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8" cy="639763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3725" indent="0">
              <a:buNone/>
              <a:defRPr sz="2600" b="1"/>
            </a:lvl2pPr>
            <a:lvl3pPr marL="1188085" indent="0">
              <a:buNone/>
              <a:defRPr sz="2340" b="1"/>
            </a:lvl3pPr>
            <a:lvl4pPr marL="1781810" indent="0">
              <a:buNone/>
              <a:defRPr sz="2080" b="1"/>
            </a:lvl4pPr>
            <a:lvl5pPr marL="2376170" indent="0">
              <a:buNone/>
              <a:defRPr sz="2080" b="1"/>
            </a:lvl5pPr>
            <a:lvl6pPr marL="2969895" indent="0">
              <a:buNone/>
              <a:defRPr sz="2080" b="1"/>
            </a:lvl6pPr>
            <a:lvl7pPr marL="3564255" indent="0">
              <a:buNone/>
              <a:defRPr sz="2080" b="1"/>
            </a:lvl7pPr>
            <a:lvl8pPr marL="4157980" indent="0">
              <a:buNone/>
              <a:defRPr sz="2080" b="1"/>
            </a:lvl8pPr>
            <a:lvl9pPr marL="4752340" indent="0">
              <a:buNone/>
              <a:defRPr sz="20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3120"/>
            </a:lvl1pPr>
            <a:lvl2pPr>
              <a:defRPr sz="2600"/>
            </a:lvl2pPr>
            <a:lvl3pPr>
              <a:defRPr sz="2340"/>
            </a:lvl3pPr>
            <a:lvl4pPr>
              <a:defRPr sz="2080"/>
            </a:lvl4pPr>
            <a:lvl5pPr>
              <a:defRPr sz="2080"/>
            </a:lvl5pPr>
            <a:lvl6pPr>
              <a:defRPr sz="2080"/>
            </a:lvl6pPr>
            <a:lvl7pPr>
              <a:defRPr sz="2080"/>
            </a:lvl7pPr>
            <a:lvl8pPr>
              <a:defRPr sz="2080"/>
            </a:lvl8pPr>
            <a:lvl9pPr>
              <a:defRPr sz="20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4" cy="639763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3725" indent="0">
              <a:buNone/>
              <a:defRPr sz="2600" b="1"/>
            </a:lvl2pPr>
            <a:lvl3pPr marL="1188085" indent="0">
              <a:buNone/>
              <a:defRPr sz="2340" b="1"/>
            </a:lvl3pPr>
            <a:lvl4pPr marL="1781810" indent="0">
              <a:buNone/>
              <a:defRPr sz="2080" b="1"/>
            </a:lvl4pPr>
            <a:lvl5pPr marL="2376170" indent="0">
              <a:buNone/>
              <a:defRPr sz="2080" b="1"/>
            </a:lvl5pPr>
            <a:lvl6pPr marL="2969895" indent="0">
              <a:buNone/>
              <a:defRPr sz="2080" b="1"/>
            </a:lvl6pPr>
            <a:lvl7pPr marL="3564255" indent="0">
              <a:buNone/>
              <a:defRPr sz="2080" b="1"/>
            </a:lvl7pPr>
            <a:lvl8pPr marL="4157980" indent="0">
              <a:buNone/>
              <a:defRPr sz="2080" b="1"/>
            </a:lvl8pPr>
            <a:lvl9pPr marL="4752340" indent="0">
              <a:buNone/>
              <a:defRPr sz="20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3120"/>
            </a:lvl1pPr>
            <a:lvl2pPr>
              <a:defRPr sz="2600"/>
            </a:lvl2pPr>
            <a:lvl3pPr>
              <a:defRPr sz="2340"/>
            </a:lvl3pPr>
            <a:lvl4pPr>
              <a:defRPr sz="2080"/>
            </a:lvl4pPr>
            <a:lvl5pPr>
              <a:defRPr sz="2080"/>
            </a:lvl5pPr>
            <a:lvl6pPr>
              <a:defRPr sz="2080"/>
            </a:lvl6pPr>
            <a:lvl7pPr>
              <a:defRPr sz="2080"/>
            </a:lvl7pPr>
            <a:lvl8pPr>
              <a:defRPr sz="2080"/>
            </a:lvl8pPr>
            <a:lvl9pPr>
              <a:defRPr sz="20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3F251AA-FC2B-47BF-AC43-91CF05378CDC}" type="datetimeFigureOut">
              <a:rPr lang="zh-CN" altLang="en-US"/>
              <a:t>2021/9/24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1EA2BC5-F254-4920-AB36-B2E5E74F8AE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EB2A39-DBD0-4463-BBDA-D8EA13CC9961}" type="datetimeFigureOut">
              <a:rPr lang="zh-CN" altLang="en-US"/>
              <a:t>2021/9/24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F7728A1-3631-4993-AC15-E9DB62AEA6E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0D7326C-9B44-4739-A566-99E3ED05D663}" type="datetimeFigureOut">
              <a:rPr lang="zh-CN" altLang="en-US"/>
              <a:t>2021/9/24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2DFBC50-875E-4BC4-B413-AEE5793F7CC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3"/>
            <a:ext cx="6815666" cy="5853113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820"/>
            </a:lvl1pPr>
            <a:lvl2pPr marL="593725" indent="0">
              <a:buNone/>
              <a:defRPr sz="1560"/>
            </a:lvl2pPr>
            <a:lvl3pPr marL="1188085" indent="0">
              <a:buNone/>
              <a:defRPr sz="1300"/>
            </a:lvl3pPr>
            <a:lvl4pPr marL="1781810" indent="0">
              <a:buNone/>
              <a:defRPr sz="1170"/>
            </a:lvl4pPr>
            <a:lvl5pPr marL="2376170" indent="0">
              <a:buNone/>
              <a:defRPr sz="1170"/>
            </a:lvl5pPr>
            <a:lvl6pPr marL="2969895" indent="0">
              <a:buNone/>
              <a:defRPr sz="1170"/>
            </a:lvl6pPr>
            <a:lvl7pPr marL="3564255" indent="0">
              <a:buNone/>
              <a:defRPr sz="1170"/>
            </a:lvl7pPr>
            <a:lvl8pPr marL="4157980" indent="0">
              <a:buNone/>
              <a:defRPr sz="1170"/>
            </a:lvl8pPr>
            <a:lvl9pPr marL="4752340" indent="0">
              <a:buNone/>
              <a:defRPr sz="11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F818499-CF0D-4B3C-B5E3-AB3C51E3504C}" type="datetimeFigureOut">
              <a:rPr lang="zh-CN" altLang="en-US"/>
              <a:t>2021/9/24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BF67F9C-D2DA-453D-A1FC-F0403A6C52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160"/>
            </a:lvl1pPr>
            <a:lvl2pPr marL="593725" indent="0">
              <a:buNone/>
              <a:defRPr sz="3640"/>
            </a:lvl2pPr>
            <a:lvl3pPr marL="1188085" indent="0">
              <a:buNone/>
              <a:defRPr sz="3120"/>
            </a:lvl3pPr>
            <a:lvl4pPr marL="1781810" indent="0">
              <a:buNone/>
              <a:defRPr sz="2600"/>
            </a:lvl4pPr>
            <a:lvl5pPr marL="2376170" indent="0">
              <a:buNone/>
              <a:defRPr sz="2600"/>
            </a:lvl5pPr>
            <a:lvl6pPr marL="2969895" indent="0">
              <a:buNone/>
              <a:defRPr sz="2600"/>
            </a:lvl6pPr>
            <a:lvl7pPr marL="3564255" indent="0">
              <a:buNone/>
              <a:defRPr sz="2600"/>
            </a:lvl7pPr>
            <a:lvl8pPr marL="4157980" indent="0">
              <a:buNone/>
              <a:defRPr sz="2600"/>
            </a:lvl8pPr>
            <a:lvl9pPr marL="4752340" indent="0">
              <a:buNone/>
              <a:defRPr sz="26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820"/>
            </a:lvl1pPr>
            <a:lvl2pPr marL="593725" indent="0">
              <a:buNone/>
              <a:defRPr sz="1560"/>
            </a:lvl2pPr>
            <a:lvl3pPr marL="1188085" indent="0">
              <a:buNone/>
              <a:defRPr sz="1300"/>
            </a:lvl3pPr>
            <a:lvl4pPr marL="1781810" indent="0">
              <a:buNone/>
              <a:defRPr sz="1170"/>
            </a:lvl4pPr>
            <a:lvl5pPr marL="2376170" indent="0">
              <a:buNone/>
              <a:defRPr sz="1170"/>
            </a:lvl5pPr>
            <a:lvl6pPr marL="2969895" indent="0">
              <a:buNone/>
              <a:defRPr sz="1170"/>
            </a:lvl6pPr>
            <a:lvl7pPr marL="3564255" indent="0">
              <a:buNone/>
              <a:defRPr sz="1170"/>
            </a:lvl7pPr>
            <a:lvl8pPr marL="4157980" indent="0">
              <a:buNone/>
              <a:defRPr sz="1170"/>
            </a:lvl8pPr>
            <a:lvl9pPr marL="4752340" indent="0">
              <a:buNone/>
              <a:defRPr sz="11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923F757-FEB8-428E-AF28-7069939E5F49}" type="datetimeFigureOut">
              <a:rPr lang="zh-CN" altLang="en-US"/>
              <a:t>2021/9/24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81EF6C3-FF79-4B08-AB6A-97384803358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8" Type="http://schemas.openxmlformats.org/officeDocument/2006/relationships/image" Target="../media/image10.pn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3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alphaModFix amt="15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609274" y="274638"/>
            <a:ext cx="1097345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274" y="1600201"/>
            <a:ext cx="1097345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274" y="6356351"/>
            <a:ext cx="28443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56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fld id="{9FFCCE7C-284B-4C46-963A-500393834F59}" type="datetimeFigureOut">
              <a:rPr lang="zh-CN" altLang="en-US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547" y="6356351"/>
            <a:ext cx="3860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56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8361" y="6356351"/>
            <a:ext cx="28443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56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fld id="{088390FA-A759-4845-BF50-2FC3F184A56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defTabSz="1187450" rtl="0" eaLnBrk="0" fontAlgn="base" hangingPunct="0">
        <a:spcBef>
          <a:spcPct val="0"/>
        </a:spcBef>
        <a:spcAft>
          <a:spcPct val="0"/>
        </a:spcAft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1874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1874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1874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1874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1874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1874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1874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1874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44500" indent="-444500" algn="l" defTabSz="11874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65200" indent="-370205" algn="l" defTabSz="11874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74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74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672080" indent="-297180" algn="l" defTabSz="11874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67075" indent="-297180" algn="l" defTabSz="11880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61435" indent="-297180" algn="l" defTabSz="11880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55160" indent="-297180" algn="l" defTabSz="11880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49520" indent="-297180" algn="l" defTabSz="11880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61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89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425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98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234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>
            <a:alphaModFix amt="15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6" y="-92075"/>
            <a:ext cx="996994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 userDrawn="1"/>
        </p:nvGrpSpPr>
        <p:grpSpPr bwMode="auto">
          <a:xfrm>
            <a:off x="1" y="827164"/>
            <a:ext cx="6391563" cy="112031"/>
            <a:chOff x="6618518" y="1126210"/>
            <a:chExt cx="10080625" cy="103239"/>
          </a:xfrm>
          <a:solidFill>
            <a:srgbClr val="0C62F7"/>
          </a:solidFill>
        </p:grpSpPr>
        <p:sp>
          <p:nvSpPr>
            <p:cNvPr id="13" name="矩形 12"/>
            <p:cNvSpPr/>
            <p:nvPr/>
          </p:nvSpPr>
          <p:spPr>
            <a:xfrm>
              <a:off x="6618518" y="1126210"/>
              <a:ext cx="1982787" cy="1032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8601305" y="1204421"/>
              <a:ext cx="8097838" cy="0"/>
            </a:xfrm>
            <a:prstGeom prst="line">
              <a:avLst/>
            </a:prstGeom>
            <a:grpFill/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 userDrawn="1"/>
        </p:nvSpPr>
        <p:spPr>
          <a:xfrm>
            <a:off x="0" y="5852339"/>
            <a:ext cx="12193630" cy="36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pic>
        <p:nvPicPr>
          <p:cNvPr id="16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550" y="6146804"/>
            <a:ext cx="1372601" cy="772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3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762" y="6202364"/>
            <a:ext cx="1372601" cy="772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975" y="6175377"/>
            <a:ext cx="1372601" cy="77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6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340" y="6075364"/>
            <a:ext cx="1371183" cy="77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7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537" y="5973764"/>
            <a:ext cx="1372601" cy="772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8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6" y="5967414"/>
            <a:ext cx="1372602" cy="77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3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5575" y="6380163"/>
            <a:ext cx="11882438" cy="365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pic>
        <p:nvPicPr>
          <p:cNvPr id="15366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88" y="5732464"/>
            <a:ext cx="153670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0" y="5788025"/>
            <a:ext cx="153670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413" y="5761038"/>
            <a:ext cx="1536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6" y="5661025"/>
            <a:ext cx="153511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5559425"/>
            <a:ext cx="153670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5553075"/>
            <a:ext cx="1536701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 txBox="1">
            <a:spLocks noChangeArrowheads="1"/>
          </p:cNvSpPr>
          <p:nvPr/>
        </p:nvSpPr>
        <p:spPr bwMode="auto">
          <a:xfrm>
            <a:off x="1357423" y="2372363"/>
            <a:ext cx="9477154" cy="146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187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187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187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187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187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187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187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187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187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800" b="1" dirty="0">
                <a:solidFill>
                  <a:srgbClr val="0C62F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琥珀" panose="02010800040101010101" pitchFamily="2" charset="-122"/>
              </a:rPr>
              <a:t>张飞扫描工具功能拓展及</a:t>
            </a:r>
            <a:endParaRPr lang="en-US" altLang="zh-CN" sz="4800" b="1" dirty="0">
              <a:solidFill>
                <a:srgbClr val="0C62F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琥珀" panose="02010800040101010101" pitchFamily="2" charset="-122"/>
            </a:endParaRPr>
          </a:p>
          <a:p>
            <a:pPr algn="ctr"/>
            <a:r>
              <a:rPr lang="zh-CN" altLang="en-US" sz="4800" b="1" dirty="0">
                <a:solidFill>
                  <a:srgbClr val="0C62F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琥珀" panose="02010800040101010101" pitchFamily="2" charset="-122"/>
              </a:rPr>
              <a:t>文本</a:t>
            </a:r>
            <a:r>
              <a:rPr lang="en-US" altLang="zh-CN" sz="4800" b="1" dirty="0">
                <a:solidFill>
                  <a:srgbClr val="0C62F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琥珀" panose="02010800040101010101" pitchFamily="2" charset="-122"/>
              </a:rPr>
              <a:t>diff</a:t>
            </a:r>
            <a:r>
              <a:rPr lang="zh-CN" altLang="en-US" sz="4800" b="1" dirty="0">
                <a:solidFill>
                  <a:srgbClr val="0C62F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琥珀" panose="02010800040101010101" pitchFamily="2" charset="-122"/>
              </a:rPr>
              <a:t>工具开发进展分享</a:t>
            </a:r>
            <a:r>
              <a:rPr lang="en-US" altLang="zh-CN" sz="4400" b="1" dirty="0">
                <a:solidFill>
                  <a:srgbClr val="0C62F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琥珀" panose="02010800040101010101" pitchFamily="2" charset="-122"/>
              </a:rPr>
              <a:t>                               </a:t>
            </a:r>
            <a:r>
              <a:rPr lang="en-US" altLang="zh-CN" sz="2800" b="1" dirty="0">
                <a:solidFill>
                  <a:srgbClr val="0C62F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琥珀" panose="02010800040101010101" pitchFamily="2" charset="-122"/>
              </a:rPr>
              <a:t>              						</a:t>
            </a:r>
            <a:r>
              <a:rPr lang="zh-CN" altLang="en-US" sz="2800" b="1" dirty="0">
                <a:solidFill>
                  <a:srgbClr val="0C62F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琥珀" panose="02010800040101010101" pitchFamily="2" charset="-122"/>
              </a:rPr>
              <a:t>绳  童</a:t>
            </a:r>
            <a:endParaRPr lang="en-US" altLang="zh-CN" sz="2800" b="1" dirty="0">
              <a:solidFill>
                <a:srgbClr val="0C62F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琥珀" panose="02010800040101010101" pitchFamily="2" charset="-122"/>
            </a:endParaRPr>
          </a:p>
          <a:p>
            <a:pPr algn="ctr"/>
            <a:r>
              <a:rPr lang="en-US" altLang="zh-CN" sz="2800" b="1" dirty="0">
                <a:solidFill>
                  <a:srgbClr val="0C62F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琥珀" panose="02010800040101010101" pitchFamily="2" charset="-122"/>
              </a:rPr>
              <a:t>                                                                 2021.9.23</a:t>
            </a:r>
            <a:endParaRPr lang="en-US" altLang="zh-CN" sz="4400" b="1" dirty="0">
              <a:solidFill>
                <a:srgbClr val="0C62F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琥珀" panose="0201080004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A5422A6-0116-47E8-A42A-111A9FEA6A65}"/>
              </a:ext>
            </a:extLst>
          </p:cNvPr>
          <p:cNvSpPr/>
          <p:nvPr/>
        </p:nvSpPr>
        <p:spPr>
          <a:xfrm>
            <a:off x="248855" y="1073400"/>
            <a:ext cx="5615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n w="12700">
                  <a:noFill/>
                </a:ln>
                <a:solidFill>
                  <a:srgbClr val="0C62F7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三、富媒体文件过滤功能输出展示</a:t>
            </a:r>
            <a:endParaRPr lang="zh-CN" altLang="en-US" sz="1400" b="1" dirty="0">
              <a:ln w="12700">
                <a:noFill/>
              </a:ln>
              <a:solidFill>
                <a:srgbClr val="0C62F7"/>
              </a:solidFill>
              <a:effectLst>
                <a:glow rad="101600">
                  <a:schemeClr val="bg1"/>
                </a:glow>
              </a:effectLst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11A068-C751-45DA-8CF3-AE3B9029DB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540"/>
          <a:stretch/>
        </p:blipFill>
        <p:spPr>
          <a:xfrm>
            <a:off x="310880" y="1596620"/>
            <a:ext cx="6417089" cy="402394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D66EC4E-86D7-4FCC-9792-C0701942FA97}"/>
              </a:ext>
            </a:extLst>
          </p:cNvPr>
          <p:cNvSpPr/>
          <p:nvPr/>
        </p:nvSpPr>
        <p:spPr bwMode="auto">
          <a:xfrm>
            <a:off x="700027" y="2937545"/>
            <a:ext cx="1389776" cy="159391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7B85F3-8436-4F70-851C-D492699BE8DB}"/>
              </a:ext>
            </a:extLst>
          </p:cNvPr>
          <p:cNvSpPr/>
          <p:nvPr/>
        </p:nvSpPr>
        <p:spPr bwMode="auto">
          <a:xfrm>
            <a:off x="381700" y="5156517"/>
            <a:ext cx="1531287" cy="438876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8B5EDB-D05F-4B5E-B2D8-EDA2272F1886}"/>
              </a:ext>
            </a:extLst>
          </p:cNvPr>
          <p:cNvSpPr txBox="1"/>
          <p:nvPr/>
        </p:nvSpPr>
        <p:spPr>
          <a:xfrm>
            <a:off x="2151830" y="2866103"/>
            <a:ext cx="160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此次扫描进行了富媒体文件过滤功能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E01A1F-6BFB-42DC-94DB-1F82E46BE509}"/>
              </a:ext>
            </a:extLst>
          </p:cNvPr>
          <p:cNvSpPr txBox="1"/>
          <p:nvPr/>
        </p:nvSpPr>
        <p:spPr>
          <a:xfrm>
            <a:off x="1912987" y="5130881"/>
            <a:ext cx="160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在输出结果中展示了哪些文件没有被扫描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94D8EBF-85AF-48B0-B0E2-D1E04DF5C4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228" y="3020060"/>
            <a:ext cx="457517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30276C8-00B2-4D97-AF9E-C7D240E2E015}"/>
              </a:ext>
            </a:extLst>
          </p:cNvPr>
          <p:cNvSpPr/>
          <p:nvPr/>
        </p:nvSpPr>
        <p:spPr bwMode="auto">
          <a:xfrm>
            <a:off x="8025013" y="3734498"/>
            <a:ext cx="3140733" cy="32577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7DE234-A177-400A-BC38-1037AC6D79ED}"/>
              </a:ext>
            </a:extLst>
          </p:cNvPr>
          <p:cNvSpPr txBox="1"/>
          <p:nvPr/>
        </p:nvSpPr>
        <p:spPr>
          <a:xfrm>
            <a:off x="6846415" y="1862443"/>
            <a:ext cx="4874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200" dirty="0"/>
              <a:t>在运行命令后，先进行</a:t>
            </a:r>
            <a:r>
              <a:rPr lang="en-US" altLang="zh-CN" sz="1200" dirty="0"/>
              <a:t>-f</a:t>
            </a:r>
            <a:r>
              <a:rPr lang="zh-CN" altLang="zh-CN" sz="1200" dirty="0"/>
              <a:t>富媒体过滤操作，由图</a:t>
            </a:r>
            <a:r>
              <a:rPr lang="zh-CN" altLang="en-US" sz="1200" dirty="0"/>
              <a:t>中</a:t>
            </a:r>
            <a:r>
              <a:rPr lang="zh-CN" altLang="zh-CN" sz="1200" dirty="0"/>
              <a:t>可见，扫描资源已经去掉文件中</a:t>
            </a:r>
            <a:r>
              <a:rPr lang="en-US" altLang="zh-CN" sz="1200" dirty="0"/>
              <a:t>.</a:t>
            </a:r>
            <a:r>
              <a:rPr lang="en-US" altLang="zh-CN" sz="1200" dirty="0" err="1"/>
              <a:t>png</a:t>
            </a:r>
            <a:r>
              <a:rPr lang="zh-CN" altLang="zh-CN" sz="1200" dirty="0"/>
              <a:t>的文件，并在最后的输出文件中将去掉的文件展示出来，让用户可以清晰的看到有哪些文件是没有被扫描的。提高</a:t>
            </a:r>
            <a:r>
              <a:rPr lang="en-US" altLang="zh-CN" sz="1200" dirty="0"/>
              <a:t>license</a:t>
            </a:r>
            <a:r>
              <a:rPr lang="zh-CN" altLang="zh-CN" sz="1200" dirty="0"/>
              <a:t>扫描效率。</a:t>
            </a:r>
          </a:p>
        </p:txBody>
      </p:sp>
    </p:spTree>
    <p:extLst>
      <p:ext uri="{BB962C8B-B14F-4D97-AF65-F5344CB8AC3E}">
        <p14:creationId xmlns:p14="http://schemas.microsoft.com/office/powerpoint/2010/main" val="15563154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3335118-6C31-4E90-B27F-D3D50DBB7944}"/>
              </a:ext>
            </a:extLst>
          </p:cNvPr>
          <p:cNvSpPr/>
          <p:nvPr/>
        </p:nvSpPr>
        <p:spPr>
          <a:xfrm>
            <a:off x="248855" y="1073400"/>
            <a:ext cx="5615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n w="12700">
                  <a:noFill/>
                </a:ln>
                <a:solidFill>
                  <a:srgbClr val="0C62F7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四、文本相似度算法的调研</a:t>
            </a:r>
            <a:endParaRPr lang="zh-CN" altLang="en-US" sz="1400" b="1" dirty="0">
              <a:ln w="12700">
                <a:noFill/>
              </a:ln>
              <a:solidFill>
                <a:srgbClr val="0C62F7"/>
              </a:solidFill>
              <a:effectLst>
                <a:glow rad="101600">
                  <a:schemeClr val="bg1"/>
                </a:glow>
              </a:effectLst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F6A671-C7D9-4744-AD73-C39E4783E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74" y="1596620"/>
            <a:ext cx="9549049" cy="42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060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76C9778-5D8C-4FD7-B4B5-A31FD41DC7CA}"/>
              </a:ext>
            </a:extLst>
          </p:cNvPr>
          <p:cNvSpPr/>
          <p:nvPr/>
        </p:nvSpPr>
        <p:spPr>
          <a:xfrm>
            <a:off x="248855" y="1073400"/>
            <a:ext cx="5615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n w="12700">
                  <a:noFill/>
                </a:ln>
                <a:solidFill>
                  <a:srgbClr val="0C62F7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五、</a:t>
            </a:r>
            <a:r>
              <a:rPr lang="en-US" altLang="zh-CN" sz="2800" b="1" dirty="0">
                <a:ln w="12700">
                  <a:noFill/>
                </a:ln>
                <a:solidFill>
                  <a:srgbClr val="0C62F7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license diff</a:t>
            </a:r>
            <a:r>
              <a:rPr lang="zh-CN" altLang="en-US" sz="2800" b="1" dirty="0">
                <a:ln w="12700">
                  <a:noFill/>
                </a:ln>
                <a:solidFill>
                  <a:srgbClr val="0C62F7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工具开发进展</a:t>
            </a:r>
            <a:endParaRPr lang="zh-CN" altLang="en-US" sz="1400" b="1" dirty="0">
              <a:ln w="12700">
                <a:noFill/>
              </a:ln>
              <a:solidFill>
                <a:srgbClr val="0C62F7"/>
              </a:solidFill>
              <a:effectLst>
                <a:glow rad="101600">
                  <a:schemeClr val="bg1"/>
                </a:glow>
              </a:effectLst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A99753-1CCA-4D90-9900-16DCC3B38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52"/>
          <a:stretch/>
        </p:blipFill>
        <p:spPr>
          <a:xfrm>
            <a:off x="903730" y="3210423"/>
            <a:ext cx="8028264" cy="1901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A0985E-D0E3-4DFA-B545-2EF97E611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30" y="1767517"/>
            <a:ext cx="4305300" cy="1143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942C3D-31E5-4CA4-836C-F77B3E59C339}"/>
              </a:ext>
            </a:extLst>
          </p:cNvPr>
          <p:cNvSpPr txBox="1"/>
          <p:nvPr/>
        </p:nvSpPr>
        <p:spPr>
          <a:xfrm>
            <a:off x="5361563" y="2108184"/>
            <a:ext cx="487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en-US" sz="1200" dirty="0"/>
              <a:t>去除停用词→提取关键词→词取并集→</a:t>
            </a:r>
            <a:r>
              <a:rPr lang="en-US" altLang="zh-CN" sz="1200" dirty="0" err="1"/>
              <a:t>onehot</a:t>
            </a:r>
            <a:r>
              <a:rPr lang="zh-CN" altLang="en-US" sz="1200" dirty="0"/>
              <a:t>编码→余弦相似度计算→输出结果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47501364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68D1A56-3125-48DC-B8D1-E5CA6A80F3A0}"/>
              </a:ext>
            </a:extLst>
          </p:cNvPr>
          <p:cNvSpPr/>
          <p:nvPr/>
        </p:nvSpPr>
        <p:spPr>
          <a:xfrm>
            <a:off x="248855" y="1073400"/>
            <a:ext cx="5615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n w="12700">
                  <a:noFill/>
                </a:ln>
                <a:solidFill>
                  <a:srgbClr val="0C62F7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五、</a:t>
            </a:r>
            <a:r>
              <a:rPr lang="en-US" altLang="zh-CN" sz="2800" b="1" dirty="0">
                <a:ln w="12700">
                  <a:noFill/>
                </a:ln>
                <a:solidFill>
                  <a:srgbClr val="0C62F7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license diff</a:t>
            </a:r>
            <a:r>
              <a:rPr lang="zh-CN" altLang="en-US" sz="2800" b="1" dirty="0">
                <a:ln w="12700">
                  <a:noFill/>
                </a:ln>
                <a:solidFill>
                  <a:srgbClr val="0C62F7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工具开发思路</a:t>
            </a:r>
            <a:endParaRPr lang="zh-CN" altLang="en-US" sz="1400" b="1" dirty="0">
              <a:ln w="12700">
                <a:noFill/>
              </a:ln>
              <a:solidFill>
                <a:srgbClr val="0C62F7"/>
              </a:solidFill>
              <a:effectLst>
                <a:glow rad="1016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F3185A-151E-4F66-B100-36D644F8CF7A}"/>
              </a:ext>
            </a:extLst>
          </p:cNvPr>
          <p:cNvSpPr txBox="1"/>
          <p:nvPr/>
        </p:nvSpPr>
        <p:spPr>
          <a:xfrm>
            <a:off x="1267737" y="2690336"/>
            <a:ext cx="75742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en-US" sz="1200" dirty="0"/>
              <a:t>    </a:t>
            </a:r>
            <a:r>
              <a:rPr lang="zh-CN" altLang="en-US" dirty="0"/>
              <a:t>目前已经实现了两个文本之间余弦相似度的判断，并按百分比输出相似度。</a:t>
            </a:r>
            <a:endParaRPr lang="en-US" altLang="zh-CN" dirty="0"/>
          </a:p>
          <a:p>
            <a:pPr indent="266700" algn="just"/>
            <a:r>
              <a:rPr lang="en-US" altLang="zh-CN" dirty="0"/>
              <a:t>  </a:t>
            </a:r>
            <a:r>
              <a:rPr lang="zh-CN" altLang="en-US" dirty="0"/>
              <a:t>可以先将</a:t>
            </a:r>
            <a:r>
              <a:rPr lang="en-US" altLang="zh-CN" dirty="0"/>
              <a:t>license</a:t>
            </a:r>
            <a:r>
              <a:rPr lang="zh-CN" altLang="en-US" dirty="0"/>
              <a:t>分段，随后逐段进行余弦相似度对比，如果某两段相似度不为</a:t>
            </a:r>
            <a:r>
              <a:rPr lang="en-US" altLang="zh-CN" dirty="0"/>
              <a:t>100%</a:t>
            </a:r>
            <a:r>
              <a:rPr lang="zh-CN" altLang="en-US" dirty="0"/>
              <a:t>，即为段落存在差异，便显示出来。</a:t>
            </a:r>
            <a:endParaRPr lang="en-US" altLang="zh-CN" dirty="0"/>
          </a:p>
          <a:p>
            <a:pPr indent="266700" algn="just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5816239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/>
          <p:cNvPicPr>
            <a:picLocks noChangeAspect="1"/>
          </p:cNvPicPr>
          <p:nvPr/>
        </p:nvPicPr>
        <p:blipFill>
          <a:blip r:embed="rId3" cstate="print">
            <a:lum bright="10000" contrast="39000"/>
          </a:blip>
          <a:stretch>
            <a:fillRect/>
          </a:stretch>
        </p:blipFill>
        <p:spPr bwMode="auto">
          <a:xfrm>
            <a:off x="0" y="0"/>
            <a:ext cx="12192000" cy="64970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55575" y="6380163"/>
            <a:ext cx="11882438" cy="365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3" name="标题 1"/>
          <p:cNvSpPr txBox="1">
            <a:spLocks noChangeArrowheads="1"/>
          </p:cNvSpPr>
          <p:nvPr/>
        </p:nvSpPr>
        <p:spPr bwMode="auto">
          <a:xfrm>
            <a:off x="5590828" y="407736"/>
            <a:ext cx="511175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1187450">
              <a:spcBef>
                <a:spcPct val="20000"/>
              </a:spcBef>
              <a:buFont typeface="Arial" panose="020B0604020202020204" pitchFamily="34" charset="0"/>
              <a:buChar char="•"/>
              <a:defRPr sz="4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187450">
              <a:spcBef>
                <a:spcPct val="20000"/>
              </a:spcBef>
              <a:buFont typeface="Arial" panose="020B0604020202020204" pitchFamily="34" charset="0"/>
              <a:buChar char="–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187450">
              <a:spcBef>
                <a:spcPct val="20000"/>
              </a:spcBef>
              <a:buFont typeface="Arial" panose="020B0604020202020204" pitchFamily="34" charset="0"/>
              <a:buChar char="•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18745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187450">
              <a:spcBef>
                <a:spcPct val="20000"/>
              </a:spcBef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187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187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187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187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6600" b="1" dirty="0">
                <a:solidFill>
                  <a:srgbClr val="0C62F7"/>
                </a:solidFill>
                <a:effectLst>
                  <a:outerShdw blurRad="482600" sx="124000" sy="124000" algn="ctr" rotWithShape="0">
                    <a:schemeClr val="bg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华文琥珀" panose="02010800040101010101" pitchFamily="2" charset="-122"/>
              </a:rPr>
              <a:t>谢   谢</a:t>
            </a:r>
            <a:endParaRPr lang="en-US" altLang="zh-CN" sz="6600" b="1" dirty="0">
              <a:solidFill>
                <a:srgbClr val="0C62F7"/>
              </a:solidFill>
              <a:effectLst>
                <a:outerShdw blurRad="482600" sx="124000" sy="124000" algn="ctr" rotWithShape="0">
                  <a:schemeClr val="bg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华文琥珀" panose="0201080004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947256" y="2494485"/>
            <a:ext cx="720000" cy="1800000"/>
          </a:xfrm>
          <a:prstGeom prst="rect">
            <a:avLst/>
          </a:prstGeom>
          <a:solidFill>
            <a:srgbClr val="0C62F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105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15118" y="2186614"/>
            <a:ext cx="3566272" cy="723275"/>
          </a:xfrm>
          <a:prstGeom prst="rect">
            <a:avLst/>
          </a:prstGeom>
          <a:solidFill>
            <a:srgbClr val="0C62F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sz="105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参数化解压软件包功能实现</a:t>
            </a:r>
            <a:endParaRPr lang="zh-CN" sz="2000" b="1" dirty="0">
              <a:solidFill>
                <a:schemeClr val="bg1"/>
              </a:solidFill>
            </a:endParaRPr>
          </a:p>
          <a:p>
            <a:pPr algn="ctr"/>
            <a:endParaRPr lang="zh-CN" sz="105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33777" y="2636427"/>
            <a:ext cx="553998" cy="14786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9" name="TextBox 12"/>
          <p:cNvSpPr txBox="1"/>
          <p:nvPr/>
        </p:nvSpPr>
        <p:spPr>
          <a:xfrm>
            <a:off x="4908494" y="1305346"/>
            <a:ext cx="3566272" cy="723275"/>
          </a:xfrm>
          <a:prstGeom prst="rect">
            <a:avLst/>
          </a:prstGeom>
          <a:solidFill>
            <a:srgbClr val="0C62F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sz="105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项目背景及产出需求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/>
            <a:endParaRPr lang="en-US" altLang="zh-CN" sz="1050" b="1" dirty="0">
              <a:solidFill>
                <a:schemeClr val="bg1"/>
              </a:solidFill>
            </a:endParaRPr>
          </a:p>
        </p:txBody>
      </p:sp>
      <p:sp>
        <p:nvSpPr>
          <p:cNvPr id="51" name="TextBox 12"/>
          <p:cNvSpPr txBox="1"/>
          <p:nvPr/>
        </p:nvSpPr>
        <p:spPr>
          <a:xfrm>
            <a:off x="4934998" y="3094386"/>
            <a:ext cx="3566272" cy="721995"/>
          </a:xfrm>
          <a:prstGeom prst="rect">
            <a:avLst/>
          </a:prstGeom>
          <a:solidFill>
            <a:srgbClr val="0C62F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sz="105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过滤富媒体功能实现</a:t>
            </a:r>
            <a:endParaRPr lang="zh-CN" sz="2000" b="1" dirty="0">
              <a:solidFill>
                <a:schemeClr val="bg1"/>
              </a:solidFill>
            </a:endParaRPr>
          </a:p>
          <a:p>
            <a:pPr algn="ctr"/>
            <a:endParaRPr lang="zh-CN" sz="1050" b="1" dirty="0">
              <a:solidFill>
                <a:schemeClr val="bg1"/>
              </a:solidFill>
            </a:endParaRPr>
          </a:p>
        </p:txBody>
      </p:sp>
      <p:sp>
        <p:nvSpPr>
          <p:cNvPr id="52" name="TextBox 12"/>
          <p:cNvSpPr txBox="1"/>
          <p:nvPr/>
        </p:nvSpPr>
        <p:spPr>
          <a:xfrm>
            <a:off x="4948250" y="3955778"/>
            <a:ext cx="3566272" cy="723275"/>
          </a:xfrm>
          <a:prstGeom prst="rect">
            <a:avLst/>
          </a:prstGeom>
          <a:solidFill>
            <a:srgbClr val="0C62F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sz="105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文本相似度算法调研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/>
            <a:endParaRPr lang="en-US" altLang="zh-CN" sz="1050" b="1" dirty="0">
              <a:solidFill>
                <a:schemeClr val="bg1"/>
              </a:solidFill>
            </a:endParaRPr>
          </a:p>
        </p:txBody>
      </p:sp>
      <p:sp>
        <p:nvSpPr>
          <p:cNvPr id="54" name="TextBox 12"/>
          <p:cNvSpPr txBox="1"/>
          <p:nvPr/>
        </p:nvSpPr>
        <p:spPr>
          <a:xfrm>
            <a:off x="4961502" y="4817178"/>
            <a:ext cx="3566272" cy="723275"/>
          </a:xfrm>
          <a:prstGeom prst="rect">
            <a:avLst/>
          </a:prstGeom>
          <a:solidFill>
            <a:srgbClr val="0C62F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sz="105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文本</a:t>
            </a:r>
            <a:r>
              <a:rPr lang="en-US" altLang="zh-CN" sz="2000" b="1" dirty="0">
                <a:solidFill>
                  <a:schemeClr val="bg1"/>
                </a:solidFill>
              </a:rPr>
              <a:t>diff</a:t>
            </a:r>
            <a:r>
              <a:rPr lang="zh-CN" altLang="en-US" sz="2000" b="1" dirty="0">
                <a:solidFill>
                  <a:schemeClr val="bg1"/>
                </a:solidFill>
              </a:rPr>
              <a:t>工具开发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/>
            <a:endParaRPr lang="en-US" altLang="zh-CN" sz="1050" b="1" dirty="0">
              <a:solidFill>
                <a:schemeClr val="bg1"/>
              </a:solidFill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729948" y="1660357"/>
            <a:ext cx="2862974" cy="3472070"/>
            <a:chOff x="1987829" y="1686861"/>
            <a:chExt cx="3203589" cy="3472070"/>
          </a:xfrm>
        </p:grpSpPr>
        <p:cxnSp>
          <p:nvCxnSpPr>
            <p:cNvPr id="30" name="直接连接符 29"/>
            <p:cNvCxnSpPr/>
            <p:nvPr/>
          </p:nvCxnSpPr>
          <p:spPr bwMode="auto">
            <a:xfrm>
              <a:off x="2738772" y="4290910"/>
              <a:ext cx="1668158" cy="0"/>
            </a:xfrm>
            <a:prstGeom prst="line">
              <a:avLst/>
            </a:prstGeom>
            <a:solidFill>
              <a:srgbClr val="666699">
                <a:alpha val="70999"/>
              </a:srgbClr>
            </a:solidFill>
            <a:ln w="57150" cap="rnd" cmpd="sng" algn="ctr">
              <a:solidFill>
                <a:srgbClr val="0C62F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1987829" y="3422896"/>
              <a:ext cx="3203589" cy="6104"/>
            </a:xfrm>
            <a:prstGeom prst="line">
              <a:avLst/>
            </a:prstGeom>
            <a:solidFill>
              <a:srgbClr val="666699">
                <a:alpha val="70999"/>
              </a:srgbClr>
            </a:solidFill>
            <a:ln w="57150" cap="rnd" cmpd="sng" algn="ctr">
              <a:solidFill>
                <a:srgbClr val="0C62F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2725520" y="2584169"/>
              <a:ext cx="2009883" cy="0"/>
            </a:xfrm>
            <a:prstGeom prst="line">
              <a:avLst/>
            </a:prstGeom>
            <a:solidFill>
              <a:srgbClr val="666699">
                <a:alpha val="70999"/>
              </a:srgbClr>
            </a:solidFill>
            <a:ln w="57150" cap="rnd" cmpd="sng" algn="ctr">
              <a:solidFill>
                <a:srgbClr val="0C62F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2758651" y="5158931"/>
              <a:ext cx="1896350" cy="0"/>
            </a:xfrm>
            <a:prstGeom prst="line">
              <a:avLst/>
            </a:prstGeom>
            <a:solidFill>
              <a:srgbClr val="666699">
                <a:alpha val="70999"/>
              </a:srgbClr>
            </a:solidFill>
            <a:ln w="57150" cap="rnd" cmpd="sng" algn="ctr">
              <a:solidFill>
                <a:srgbClr val="0C62F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2732148" y="1686861"/>
              <a:ext cx="2160179" cy="0"/>
            </a:xfrm>
            <a:prstGeom prst="line">
              <a:avLst/>
            </a:prstGeom>
            <a:solidFill>
              <a:srgbClr val="666699">
                <a:alpha val="70999"/>
              </a:srgbClr>
            </a:solidFill>
            <a:ln w="57150" cap="rnd" cmpd="sng" algn="ctr">
              <a:solidFill>
                <a:srgbClr val="0C62F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2732148" y="1686861"/>
              <a:ext cx="6624" cy="3472070"/>
            </a:xfrm>
            <a:prstGeom prst="line">
              <a:avLst/>
            </a:prstGeom>
            <a:solidFill>
              <a:srgbClr val="666699">
                <a:alpha val="70999"/>
              </a:srgbClr>
            </a:solidFill>
            <a:ln w="57150" cap="rnd" cmpd="sng" algn="ctr">
              <a:solidFill>
                <a:srgbClr val="0C62F7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248855" y="1073400"/>
            <a:ext cx="5148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n w="12700">
                  <a:noFill/>
                </a:ln>
                <a:solidFill>
                  <a:srgbClr val="0C62F7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一、项目背景及产出需求</a:t>
            </a:r>
            <a:endParaRPr lang="zh-CN" altLang="en-US" sz="1400" b="1" dirty="0">
              <a:ln w="12700">
                <a:noFill/>
              </a:ln>
              <a:solidFill>
                <a:srgbClr val="0C62F7"/>
              </a:solidFill>
              <a:effectLst>
                <a:glow rad="1016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AutoShape 2" descr="https://ss0.bdstatic.com/70cFuHSh_Q1YnxGkpoWK1HF6hhy/it/u=2784358503,2165968193&amp;fm=26&amp;gp=0.jp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B1C2A4-5C22-4A72-8B33-15BFE4087D75}"/>
              </a:ext>
            </a:extLst>
          </p:cNvPr>
          <p:cNvSpPr txBox="1"/>
          <p:nvPr/>
        </p:nvSpPr>
        <p:spPr>
          <a:xfrm>
            <a:off x="1100830" y="1757779"/>
            <a:ext cx="10165585" cy="359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875"/>
              </a:spcAft>
            </a:pPr>
            <a:r>
              <a:rPr lang="en-US" altLang="zh-CN" dirty="0"/>
              <a:t>       </a:t>
            </a:r>
            <a:r>
              <a:rPr lang="zh-CN" altLang="zh-CN" dirty="0"/>
              <a:t>一个典型的开源软件项目通常会使用数百个第三方依赖。引入第三方软件的过程中，许可证和元数据并不总是很容易找到并且不规范化。张飞扫描工具是一款</a:t>
            </a:r>
            <a:r>
              <a:rPr lang="en-US" altLang="zh-CN" dirty="0"/>
              <a:t>license</a:t>
            </a:r>
            <a:r>
              <a:rPr lang="zh-CN" altLang="zh-CN" dirty="0"/>
              <a:t>源码扫描工具，帮助用户识别源码中所包含的</a:t>
            </a:r>
            <a:r>
              <a:rPr lang="en-US" altLang="zh-CN" dirty="0"/>
              <a:t>license</a:t>
            </a:r>
            <a:r>
              <a:rPr lang="zh-CN" altLang="zh-CN" dirty="0"/>
              <a:t>信息，其扫描结果包含：</a:t>
            </a:r>
            <a:r>
              <a:rPr lang="en-US" altLang="zh-CN" dirty="0"/>
              <a:t> license</a:t>
            </a:r>
            <a:r>
              <a:rPr lang="zh-CN" altLang="zh-CN" dirty="0"/>
              <a:t>是否符合</a:t>
            </a:r>
            <a:r>
              <a:rPr lang="en-US" altLang="zh-CN" dirty="0"/>
              <a:t>SPDX</a:t>
            </a:r>
            <a:r>
              <a:rPr lang="zh-CN" altLang="zh-CN" dirty="0"/>
              <a:t>标准、</a:t>
            </a:r>
            <a:r>
              <a:rPr lang="en-US" altLang="zh-CN" dirty="0"/>
              <a:t>license</a:t>
            </a:r>
            <a:r>
              <a:rPr lang="zh-CN" altLang="zh-CN" dirty="0"/>
              <a:t>官网链接、</a:t>
            </a:r>
            <a:r>
              <a:rPr lang="en-US" altLang="zh-CN" dirty="0"/>
              <a:t>license</a:t>
            </a:r>
            <a:r>
              <a:rPr lang="zh-CN" altLang="zh-CN" dirty="0"/>
              <a:t>类型、</a:t>
            </a:r>
            <a:r>
              <a:rPr lang="en-US" altLang="zh-CN" dirty="0"/>
              <a:t>license</a:t>
            </a:r>
            <a:r>
              <a:rPr lang="zh-CN" altLang="zh-CN" dirty="0"/>
              <a:t>在源码的起止信息等。</a:t>
            </a:r>
            <a:endParaRPr lang="en-US" altLang="zh-CN" dirty="0"/>
          </a:p>
          <a:p>
            <a:pPr marL="285750" indent="-285750">
              <a:spcAft>
                <a:spcPts val="1875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支持以参数化的形式扫描压缩文件，目前扫描压缩文件需要使用</a:t>
            </a:r>
            <a:r>
              <a:rPr lang="en-US" altLang="zh-CN" dirty="0"/>
              <a:t>extractcode</a:t>
            </a:r>
            <a:r>
              <a:rPr lang="zh-CN" altLang="zh-CN" dirty="0"/>
              <a:t>组件先解压，然后再扫描。需要达成以参数</a:t>
            </a:r>
            <a:r>
              <a:rPr lang="en-US" altLang="zh-CN" dirty="0"/>
              <a:t>--extractcode</a:t>
            </a:r>
            <a:r>
              <a:rPr lang="zh-CN" altLang="zh-CN" dirty="0"/>
              <a:t>直接扫描压缩文件的能力。</a:t>
            </a:r>
            <a:endParaRPr lang="en-US" altLang="zh-CN" dirty="0"/>
          </a:p>
          <a:p>
            <a:pPr marL="285750" indent="-285750">
              <a:spcAft>
                <a:spcPts val="1875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过滤富媒体文件（如音频、视频、图片、二进制文件）。大多数扫描情况下，富媒体文件不包含</a:t>
            </a:r>
            <a:r>
              <a:rPr lang="en-US" altLang="zh-CN" dirty="0"/>
              <a:t>license</a:t>
            </a:r>
            <a:r>
              <a:rPr lang="zh-CN" altLang="zh-CN" dirty="0"/>
              <a:t>信息，影响</a:t>
            </a:r>
            <a:r>
              <a:rPr lang="en-US" altLang="zh-CN" dirty="0"/>
              <a:t>license</a:t>
            </a:r>
            <a:r>
              <a:rPr lang="zh-CN" altLang="zh-CN" dirty="0"/>
              <a:t>扫描效率，能够在扫描时自动过滤富媒体文件，提升扫描效率</a:t>
            </a:r>
            <a:r>
              <a:rPr lang="zh-CN" altLang="zh-CN" sz="1800" dirty="0">
                <a:solidFill>
                  <a:srgbClr val="333333"/>
                </a:solidFill>
                <a:effectLst/>
                <a:ea typeface="Segoe UI" panose="020B0502040204020203" pitchFamily="34" charset="0"/>
              </a:rPr>
              <a:t>。</a:t>
            </a:r>
            <a:endParaRPr lang="en-US" altLang="zh-CN" sz="1800" dirty="0">
              <a:solidFill>
                <a:srgbClr val="333333"/>
              </a:solidFill>
              <a:effectLst/>
              <a:ea typeface="Segoe UI" panose="020B0502040204020203" pitchFamily="34" charset="0"/>
            </a:endParaRPr>
          </a:p>
          <a:p>
            <a:pPr marL="285750" indent="-285750">
              <a:spcAft>
                <a:spcPts val="1875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判断相应的</a:t>
            </a:r>
            <a:r>
              <a:rPr lang="en-US" altLang="zh-CN" dirty="0"/>
              <a:t>license</a:t>
            </a:r>
            <a:r>
              <a:rPr lang="zh-CN" altLang="zh-CN" dirty="0"/>
              <a:t>是否符合</a:t>
            </a:r>
            <a:r>
              <a:rPr lang="en-US" altLang="zh-CN" dirty="0"/>
              <a:t>OSI(Open Source Initiative)</a:t>
            </a:r>
            <a:r>
              <a:rPr lang="zh-CN" altLang="en-US" dirty="0"/>
              <a:t>和</a:t>
            </a:r>
            <a:r>
              <a:rPr lang="en-US" altLang="zh-CN" dirty="0"/>
              <a:t>FSF(Free Software Foundation)</a:t>
            </a:r>
            <a:r>
              <a:rPr lang="zh-CN" altLang="zh-CN" dirty="0"/>
              <a:t>标准。</a:t>
            </a:r>
          </a:p>
        </p:txBody>
      </p:sp>
    </p:spTree>
    <p:extLst>
      <p:ext uri="{BB962C8B-B14F-4D97-AF65-F5344CB8AC3E}">
        <p14:creationId xmlns:p14="http://schemas.microsoft.com/office/powerpoint/2010/main" val="58688820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B2A25DD-E83E-4404-9D36-B8FAAC75A34D}"/>
              </a:ext>
            </a:extLst>
          </p:cNvPr>
          <p:cNvSpPr/>
          <p:nvPr/>
        </p:nvSpPr>
        <p:spPr>
          <a:xfrm>
            <a:off x="248855" y="1073400"/>
            <a:ext cx="5279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n w="12700">
                  <a:noFill/>
                </a:ln>
                <a:solidFill>
                  <a:srgbClr val="0C62F7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二、参数化解压软件包功能实现</a:t>
            </a:r>
            <a:endParaRPr lang="zh-CN" altLang="en-US" sz="1400" b="1" dirty="0">
              <a:ln w="12700">
                <a:noFill/>
              </a:ln>
              <a:solidFill>
                <a:srgbClr val="0C62F7"/>
              </a:solidFill>
              <a:effectLst>
                <a:glow rad="101600">
                  <a:schemeClr val="bg1"/>
                </a:glow>
              </a:effectLst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B1DAF2D-44AF-44BC-9E8A-2A8E3A13D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03" y="1979365"/>
            <a:ext cx="5305425" cy="3067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AAD54E8-D3B9-4B46-B5D5-84B89E6A7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507" y="75502"/>
            <a:ext cx="3514975" cy="63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9698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1CEB74D-59AD-4021-94E6-440451AB4C39}"/>
              </a:ext>
            </a:extLst>
          </p:cNvPr>
          <p:cNvSpPr/>
          <p:nvPr/>
        </p:nvSpPr>
        <p:spPr>
          <a:xfrm>
            <a:off x="248854" y="1073400"/>
            <a:ext cx="67643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n w="12700">
                  <a:noFill/>
                </a:ln>
                <a:solidFill>
                  <a:srgbClr val="0C62F7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二、</a:t>
            </a:r>
            <a:r>
              <a:rPr lang="en-US" altLang="zh-CN" sz="2800" b="1" dirty="0">
                <a:ln w="12700">
                  <a:noFill/>
                </a:ln>
                <a:solidFill>
                  <a:srgbClr val="0C62F7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--extractcode</a:t>
            </a:r>
            <a:r>
              <a:rPr lang="zh-CN" altLang="en-US" sz="2800" b="1" dirty="0">
                <a:ln w="12700">
                  <a:noFill/>
                </a:ln>
                <a:solidFill>
                  <a:srgbClr val="0C62F7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使用方法及成果展示</a:t>
            </a:r>
            <a:endParaRPr lang="zh-CN" altLang="en-US" sz="1400" b="1" dirty="0">
              <a:ln w="12700">
                <a:noFill/>
              </a:ln>
              <a:solidFill>
                <a:srgbClr val="0C62F7"/>
              </a:solidFill>
              <a:effectLst>
                <a:glow rad="101600">
                  <a:schemeClr val="bg1"/>
                </a:glow>
              </a:effectLst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EBD951-0D2D-4CAF-A9A3-C25F8096FA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7982" y="1596620"/>
            <a:ext cx="9619591" cy="418798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929F9A1-AD74-4940-8CB4-42E8CC1F4037}"/>
              </a:ext>
            </a:extLst>
          </p:cNvPr>
          <p:cNvSpPr/>
          <p:nvPr/>
        </p:nvSpPr>
        <p:spPr bwMode="auto">
          <a:xfrm>
            <a:off x="2961314" y="1635853"/>
            <a:ext cx="4051882" cy="159391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96B4C3-C781-479F-909F-D736C1C6A2B8}"/>
              </a:ext>
            </a:extLst>
          </p:cNvPr>
          <p:cNvSpPr txBox="1"/>
          <p:nvPr/>
        </p:nvSpPr>
        <p:spPr>
          <a:xfrm>
            <a:off x="7013196" y="1620476"/>
            <a:ext cx="1317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参数化解压命令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E94D18D-97E9-4589-934F-013F884C7961}"/>
              </a:ext>
            </a:extLst>
          </p:cNvPr>
          <p:cNvSpPr/>
          <p:nvPr/>
        </p:nvSpPr>
        <p:spPr bwMode="auto">
          <a:xfrm>
            <a:off x="1067982" y="1770077"/>
            <a:ext cx="1524216" cy="324596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8A3D7D-2B83-4AE1-AD16-24C0E5A7BDD9}"/>
              </a:ext>
            </a:extLst>
          </p:cNvPr>
          <p:cNvSpPr txBox="1"/>
          <p:nvPr/>
        </p:nvSpPr>
        <p:spPr>
          <a:xfrm>
            <a:off x="2547258" y="1795244"/>
            <a:ext cx="1638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解压软件包中的压缩文件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A9642A5-1F76-4055-B718-76C4CE89E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56" y="3926240"/>
            <a:ext cx="5279594" cy="1335140"/>
          </a:xfrm>
          <a:prstGeom prst="rect">
            <a:avLst/>
          </a:prstGeom>
          <a:ln w="60325" cap="sq">
            <a:solidFill>
              <a:schemeClr val="accent6"/>
            </a:solidFill>
            <a:miter lim="800000"/>
          </a:ln>
          <a:effectLst>
            <a:outerShdw blurRad="57150" dist="50800" dir="2700000" algn="tl" rotWithShape="0">
              <a:srgbClr val="000000">
                <a:alpha val="3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27151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2B6CD0-6D08-4522-BF1F-C7D23613E651}"/>
              </a:ext>
            </a:extLst>
          </p:cNvPr>
          <p:cNvSpPr/>
          <p:nvPr/>
        </p:nvSpPr>
        <p:spPr>
          <a:xfrm>
            <a:off x="248854" y="1073400"/>
            <a:ext cx="67643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n w="12700">
                  <a:noFill/>
                </a:ln>
                <a:solidFill>
                  <a:srgbClr val="0C62F7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二、</a:t>
            </a:r>
            <a:r>
              <a:rPr lang="en-US" altLang="zh-CN" sz="2800" b="1" dirty="0">
                <a:ln w="12700">
                  <a:noFill/>
                </a:ln>
                <a:solidFill>
                  <a:srgbClr val="0C62F7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--extractcode</a:t>
            </a:r>
            <a:r>
              <a:rPr lang="zh-CN" altLang="en-US" sz="2800" b="1" dirty="0">
                <a:ln w="12700">
                  <a:noFill/>
                </a:ln>
                <a:solidFill>
                  <a:srgbClr val="0C62F7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使用方法及成果展示</a:t>
            </a:r>
            <a:endParaRPr lang="zh-CN" altLang="en-US" sz="1400" b="1" dirty="0">
              <a:ln w="12700">
                <a:noFill/>
              </a:ln>
              <a:solidFill>
                <a:srgbClr val="0C62F7"/>
              </a:solidFill>
              <a:effectLst>
                <a:glow rad="101600">
                  <a:schemeClr val="bg1"/>
                </a:glow>
              </a:effectLst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905BDB-F2A3-4255-974F-C1BC65036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092"/>
          <a:stretch/>
        </p:blipFill>
        <p:spPr>
          <a:xfrm>
            <a:off x="914400" y="1596620"/>
            <a:ext cx="9866852" cy="404917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8F57C03-6C8B-4643-8775-3352564841C2}"/>
              </a:ext>
            </a:extLst>
          </p:cNvPr>
          <p:cNvSpPr/>
          <p:nvPr/>
        </p:nvSpPr>
        <p:spPr bwMode="auto">
          <a:xfrm>
            <a:off x="1126922" y="1851335"/>
            <a:ext cx="4904761" cy="178801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148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75E5DB-9D8A-4993-810E-0EF339B936DB}"/>
              </a:ext>
            </a:extLst>
          </p:cNvPr>
          <p:cNvSpPr/>
          <p:nvPr/>
        </p:nvSpPr>
        <p:spPr>
          <a:xfrm>
            <a:off x="248855" y="1073400"/>
            <a:ext cx="5279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n w="12700">
                  <a:noFill/>
                </a:ln>
                <a:solidFill>
                  <a:srgbClr val="0C62F7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三、富媒体文件过滤功能实现</a:t>
            </a:r>
            <a:endParaRPr lang="zh-CN" altLang="en-US" sz="1400" b="1" dirty="0">
              <a:ln w="12700">
                <a:noFill/>
              </a:ln>
              <a:solidFill>
                <a:srgbClr val="0C62F7"/>
              </a:solidFill>
              <a:effectLst>
                <a:glow rad="101600">
                  <a:schemeClr val="bg1"/>
                </a:glow>
              </a:effectLst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642611-4515-4649-B283-9610B3ADE8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5400" y="2726252"/>
            <a:ext cx="6923222" cy="18205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9C29910-ED1B-4696-A386-E0ADA8EE965E}"/>
              </a:ext>
            </a:extLst>
          </p:cNvPr>
          <p:cNvSpPr txBox="1"/>
          <p:nvPr/>
        </p:nvSpPr>
        <p:spPr>
          <a:xfrm>
            <a:off x="1418674" y="1888604"/>
            <a:ext cx="82193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dirty="0"/>
              <a:t>使用方法：注册新的参数“</a:t>
            </a:r>
            <a:r>
              <a:rPr lang="en-US" altLang="zh-CN" dirty="0"/>
              <a:t>-f</a:t>
            </a:r>
            <a:r>
              <a:rPr lang="zh-CN" altLang="zh-CN" dirty="0"/>
              <a:t>”“</a:t>
            </a:r>
            <a:r>
              <a:rPr lang="en-US" altLang="zh-CN" dirty="0"/>
              <a:t>—filter-code</a:t>
            </a:r>
            <a:r>
              <a:rPr lang="zh-CN" altLang="zh-CN" dirty="0"/>
              <a:t>”用来在扫描前过滤富媒体文件</a:t>
            </a:r>
          </a:p>
          <a:p>
            <a:pPr algn="just"/>
            <a:r>
              <a:rPr lang="en-US" altLang="zh-CN" dirty="0"/>
              <a:t>Eg</a:t>
            </a:r>
            <a:r>
              <a:rPr lang="zh-CN" altLang="zh-CN" dirty="0"/>
              <a:t>：</a:t>
            </a:r>
            <a:r>
              <a:rPr lang="en-US" altLang="zh-CN" dirty="0"/>
              <a:t>.\scancode -f -l --json-pp test.json samples</a:t>
            </a:r>
            <a:endParaRPr lang="zh-CN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72F399-A33E-4732-BA96-0E65688B8B3D}"/>
              </a:ext>
            </a:extLst>
          </p:cNvPr>
          <p:cNvSpPr/>
          <p:nvPr/>
        </p:nvSpPr>
        <p:spPr bwMode="auto">
          <a:xfrm>
            <a:off x="4311941" y="3940194"/>
            <a:ext cx="2323751" cy="229134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247727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3DB5D40-2253-4839-8AB2-72DAEC315A36}"/>
              </a:ext>
            </a:extLst>
          </p:cNvPr>
          <p:cNvSpPr/>
          <p:nvPr/>
        </p:nvSpPr>
        <p:spPr>
          <a:xfrm>
            <a:off x="248855" y="1073400"/>
            <a:ext cx="5279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n w="12700">
                  <a:noFill/>
                </a:ln>
                <a:solidFill>
                  <a:srgbClr val="0C62F7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三、富媒体文件过滤功能实现</a:t>
            </a:r>
            <a:endParaRPr lang="zh-CN" altLang="en-US" sz="1400" b="1" dirty="0">
              <a:ln w="12700">
                <a:noFill/>
              </a:ln>
              <a:solidFill>
                <a:srgbClr val="0C62F7"/>
              </a:solidFill>
              <a:effectLst>
                <a:glow rad="101600">
                  <a:schemeClr val="bg1"/>
                </a:glow>
              </a:effectLst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CA9AE7-D543-4A95-9A77-8142C3043559}"/>
              </a:ext>
            </a:extLst>
          </p:cNvPr>
          <p:cNvPicPr/>
          <p:nvPr/>
        </p:nvPicPr>
        <p:blipFill rotWithShape="1">
          <a:blip r:embed="rId2"/>
          <a:srcRect b="35056"/>
          <a:stretch/>
        </p:blipFill>
        <p:spPr bwMode="auto">
          <a:xfrm>
            <a:off x="1870254" y="2678300"/>
            <a:ext cx="3590978" cy="24809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9580022-06BF-4635-B52B-F36C3F553905}"/>
              </a:ext>
            </a:extLst>
          </p:cNvPr>
          <p:cNvSpPr txBox="1"/>
          <p:nvPr/>
        </p:nvSpPr>
        <p:spPr>
          <a:xfrm>
            <a:off x="954505" y="1909044"/>
            <a:ext cx="102783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dirty="0"/>
              <a:t>新增模块：如下图，新增</a:t>
            </a:r>
            <a:r>
              <a:rPr lang="en-US" altLang="zh-CN" dirty="0"/>
              <a:t>filtercode</a:t>
            </a:r>
            <a:r>
              <a:rPr lang="zh-CN" altLang="zh-CN" dirty="0"/>
              <a:t>模块</a:t>
            </a:r>
            <a:r>
              <a:rPr lang="zh-CN" altLang="en-US" dirty="0"/>
              <a:t>，包含插件注册部分（</a:t>
            </a:r>
            <a:r>
              <a:rPr lang="en-US" altLang="zh-CN" dirty="0"/>
              <a:t>plugin_filter_code.py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核心功能函数部分（</a:t>
            </a:r>
            <a:r>
              <a:rPr lang="en-US" altLang="zh-CN" dirty="0"/>
              <a:t>filter_code.py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并在</a:t>
            </a:r>
            <a:r>
              <a:rPr lang="en-US" altLang="zh-CN" dirty="0"/>
              <a:t>setup.py</a:t>
            </a:r>
            <a:r>
              <a:rPr lang="zh-CN" altLang="en-US" dirty="0"/>
              <a:t>中注册安装。</a:t>
            </a:r>
            <a:endParaRPr lang="zh-CN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C1E0C1-BCE2-4C76-BFF4-8815AE854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554" y="3127110"/>
            <a:ext cx="4731722" cy="158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869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A1BA48-7C11-43E6-BBFE-0E3B370A3237}"/>
              </a:ext>
            </a:extLst>
          </p:cNvPr>
          <p:cNvSpPr/>
          <p:nvPr/>
        </p:nvSpPr>
        <p:spPr>
          <a:xfrm>
            <a:off x="248855" y="1073400"/>
            <a:ext cx="5279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n w="12700">
                  <a:noFill/>
                </a:ln>
                <a:solidFill>
                  <a:srgbClr val="0C62F7"/>
                </a:solidFill>
                <a:effectLst>
                  <a:glow rad="101600">
                    <a:schemeClr val="bg1"/>
                  </a:glow>
                </a:effectLst>
                <a:latin typeface="+mn-ea"/>
              </a:rPr>
              <a:t>三、可过滤富媒体文件类型</a:t>
            </a:r>
            <a:endParaRPr lang="zh-CN" altLang="en-US" sz="1400" b="1" dirty="0">
              <a:ln w="12700">
                <a:noFill/>
              </a:ln>
              <a:solidFill>
                <a:srgbClr val="0C62F7"/>
              </a:solidFill>
              <a:effectLst>
                <a:glow rad="101600">
                  <a:schemeClr val="bg1"/>
                </a:glow>
              </a:effectLst>
              <a:latin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47BA240-8C80-4BC1-9BCA-288AE9EF28A5}"/>
              </a:ext>
            </a:extLst>
          </p:cNvPr>
          <p:cNvGrpSpPr/>
          <p:nvPr/>
        </p:nvGrpSpPr>
        <p:grpSpPr>
          <a:xfrm>
            <a:off x="3702878" y="1849170"/>
            <a:ext cx="5274310" cy="3408220"/>
            <a:chOff x="1068572" y="1756410"/>
            <a:chExt cx="5274310" cy="340822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2D2CE29-477A-4A96-B6B8-3E93CCEDE62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68572" y="1756410"/>
              <a:ext cx="5274310" cy="90678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04A7DBC-7CFA-4D36-9D16-81FC18BFE7D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68572" y="2822980"/>
              <a:ext cx="5274310" cy="9906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8F2B778-8270-41EB-AB3A-F8141EDF3C66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068572" y="3973370"/>
              <a:ext cx="5274310" cy="1191260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67C6023-C764-4102-A707-78CF55EBA95B}"/>
              </a:ext>
            </a:extLst>
          </p:cNvPr>
          <p:cNvSpPr txBox="1"/>
          <p:nvPr/>
        </p:nvSpPr>
        <p:spPr>
          <a:xfrm>
            <a:off x="1702966" y="2111557"/>
            <a:ext cx="1778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dirty="0"/>
              <a:t>图片</a:t>
            </a:r>
            <a:r>
              <a:rPr lang="zh-CN" altLang="en-US" dirty="0"/>
              <a:t>文件</a:t>
            </a:r>
            <a:r>
              <a:rPr lang="zh-CN" altLang="zh-CN" dirty="0"/>
              <a:t>过滤：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DD8DC6-2609-4952-B2AC-9467271328BD}"/>
              </a:ext>
            </a:extLst>
          </p:cNvPr>
          <p:cNvSpPr txBox="1"/>
          <p:nvPr/>
        </p:nvSpPr>
        <p:spPr>
          <a:xfrm>
            <a:off x="1702966" y="3266681"/>
            <a:ext cx="2078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音视频文件</a:t>
            </a:r>
            <a:r>
              <a:rPr lang="zh-CN" altLang="zh-CN" dirty="0"/>
              <a:t>过滤：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5735C9-D9D0-49F2-990A-A1DC3C346B8D}"/>
              </a:ext>
            </a:extLst>
          </p:cNvPr>
          <p:cNvSpPr txBox="1"/>
          <p:nvPr/>
        </p:nvSpPr>
        <p:spPr>
          <a:xfrm>
            <a:off x="1592243" y="4477094"/>
            <a:ext cx="1999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二进制文件</a:t>
            </a:r>
            <a:r>
              <a:rPr lang="zh-CN" altLang="zh-CN" dirty="0"/>
              <a:t>过滤：</a:t>
            </a:r>
          </a:p>
        </p:txBody>
      </p:sp>
    </p:spTree>
    <p:extLst>
      <p:ext uri="{BB962C8B-B14F-4D97-AF65-F5344CB8AC3E}">
        <p14:creationId xmlns:p14="http://schemas.microsoft.com/office/powerpoint/2010/main" val="22227805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演示文稿1">
  <a:themeElements>
    <a:clrScheme name="演示文稿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演示文稿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6699">
            <a:alpha val="70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6699">
            <a:alpha val="70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演示文稿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597</Words>
  <Application>Microsoft Office PowerPoint</Application>
  <PresentationFormat>宽屏</PresentationFormat>
  <Paragraphs>45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华文行楷</vt:lpstr>
      <vt:lpstr>宋体</vt:lpstr>
      <vt:lpstr>微软雅黑</vt:lpstr>
      <vt:lpstr>Arial</vt:lpstr>
      <vt:lpstr>Calibri</vt:lpstr>
      <vt:lpstr>Microsoft Tai Le</vt:lpstr>
      <vt:lpstr>1_Office 主题</vt:lpstr>
      <vt:lpstr>演示文稿1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大连理工大学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zhangxuelong</dc:creator>
  <cp:lastModifiedBy>1085998278@qq.com</cp:lastModifiedBy>
  <cp:revision>406</cp:revision>
  <dcterms:created xsi:type="dcterms:W3CDTF">2016-10-21T01:11:00Z</dcterms:created>
  <dcterms:modified xsi:type="dcterms:W3CDTF">2021-09-24T03:18:16Z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