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390" r:id="rId3"/>
    <p:sldId id="2405" r:id="rId4"/>
    <p:sldId id="2406" r:id="rId5"/>
    <p:sldId id="2407" r:id="rId6"/>
    <p:sldId id="2418" r:id="rId7"/>
    <p:sldId id="2408" r:id="rId8"/>
    <p:sldId id="2419" r:id="rId9"/>
    <p:sldId id="2420" r:id="rId10"/>
    <p:sldId id="2421" r:id="rId11"/>
    <p:sldId id="2400" r:id="rId12"/>
    <p:sldId id="2401" r:id="rId13"/>
    <p:sldId id="2402" r:id="rId14"/>
    <p:sldId id="2416" r:id="rId15"/>
    <p:sldId id="241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abaka" initials="M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53" y="-216"/>
      </p:cViewPr>
      <p:guideLst>
        <p:guide orient="horz" pos="22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MPP-&#37329;&#23383;&#22612;&#20998;&#23618;&#12289;warp%20&#21452;&#32447;&#24615;&#21464;&#25442;&#20989;&#25968;&#23454;&#29616;&#12304;&#20132;&#20184;&#12305;\2&#26376;13&#26085;\&#21326;&#20026;&#39033;&#30446;&#19968;&#26399;&#20132;&#20184;&#25991;&#26723;\&#27979;&#35797;&#25253;&#2157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100"/>
              <a:t>性能比</a:t>
            </a:r>
          </a:p>
        </c:rich>
      </c:tx>
      <c:layout>
        <c:manualLayout>
          <c:xMode val="edge"/>
          <c:yMode val="edge"/>
          <c:x val="0.456696239966202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17560685142499E-2"/>
          <c:y val="0.107222222222222"/>
          <c:w val="0.88757231589506802"/>
          <c:h val="0.77290172061825602"/>
        </c:manualLayout>
      </c:layout>
      <c:line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arm-154/
x86-158
性能比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Sheet1!$C$2:$C$352</c:f>
              <c:numCache>
                <c:formatCode>0.00%</c:formatCode>
                <c:ptCount val="351"/>
                <c:pt idx="0">
                  <c:v>0.46087531631949302</c:v>
                </c:pt>
                <c:pt idx="1">
                  <c:v>0.41543066515082999</c:v>
                </c:pt>
                <c:pt idx="2">
                  <c:v>0.52098485271031503</c:v>
                </c:pt>
                <c:pt idx="3">
                  <c:v>0.46322788957847799</c:v>
                </c:pt>
                <c:pt idx="4">
                  <c:v>0.42877786101531501</c:v>
                </c:pt>
                <c:pt idx="5">
                  <c:v>0.51329534555858003</c:v>
                </c:pt>
                <c:pt idx="6">
                  <c:v>0.46989077995377898</c:v>
                </c:pt>
                <c:pt idx="7">
                  <c:v>0.37638004911553102</c:v>
                </c:pt>
                <c:pt idx="8">
                  <c:v>0.34697413329045801</c:v>
                </c:pt>
                <c:pt idx="9">
                  <c:v>0.45887653966988301</c:v>
                </c:pt>
                <c:pt idx="10">
                  <c:v>0.39259105742671202</c:v>
                </c:pt>
                <c:pt idx="11">
                  <c:v>0.35465219743549398</c:v>
                </c:pt>
                <c:pt idx="12">
                  <c:v>0.42466959141055599</c:v>
                </c:pt>
                <c:pt idx="13">
                  <c:v>0.44446524259021702</c:v>
                </c:pt>
                <c:pt idx="14">
                  <c:v>0.33287789449781002</c:v>
                </c:pt>
                <c:pt idx="15">
                  <c:v>0.442253686233891</c:v>
                </c:pt>
                <c:pt idx="16">
                  <c:v>0.48271371653371098</c:v>
                </c:pt>
                <c:pt idx="17">
                  <c:v>0.32330520161549597</c:v>
                </c:pt>
                <c:pt idx="18">
                  <c:v>0.43699785055993601</c:v>
                </c:pt>
                <c:pt idx="19">
                  <c:v>0.39272613952215701</c:v>
                </c:pt>
                <c:pt idx="20">
                  <c:v>0.30200636789951801</c:v>
                </c:pt>
                <c:pt idx="21">
                  <c:v>0.45546082483640199</c:v>
                </c:pt>
                <c:pt idx="22">
                  <c:v>0.37932549498025903</c:v>
                </c:pt>
                <c:pt idx="23">
                  <c:v>0.29937263856978702</c:v>
                </c:pt>
                <c:pt idx="24">
                  <c:v>0.46377978677234</c:v>
                </c:pt>
                <c:pt idx="25">
                  <c:v>0.39855777705824402</c:v>
                </c:pt>
                <c:pt idx="26">
                  <c:v>0.49167048636768501</c:v>
                </c:pt>
                <c:pt idx="27">
                  <c:v>0.46554730838416802</c:v>
                </c:pt>
                <c:pt idx="28">
                  <c:v>0.39371869968050199</c:v>
                </c:pt>
                <c:pt idx="29">
                  <c:v>0.47557549956288903</c:v>
                </c:pt>
                <c:pt idx="30">
                  <c:v>0.43766075739462801</c:v>
                </c:pt>
                <c:pt idx="31">
                  <c:v>0.43408708080856101</c:v>
                </c:pt>
                <c:pt idx="32">
                  <c:v>0.336058028907958</c:v>
                </c:pt>
                <c:pt idx="33">
                  <c:v>0.41090733485492098</c:v>
                </c:pt>
                <c:pt idx="34">
                  <c:v>0.45363161561425203</c:v>
                </c:pt>
                <c:pt idx="35">
                  <c:v>0.33663767798489802</c:v>
                </c:pt>
                <c:pt idx="36">
                  <c:v>0.38214017723878002</c:v>
                </c:pt>
                <c:pt idx="37">
                  <c:v>0.311992399930276</c:v>
                </c:pt>
                <c:pt idx="38">
                  <c:v>0.42401695607128098</c:v>
                </c:pt>
                <c:pt idx="39">
                  <c:v>0.39321370450774901</c:v>
                </c:pt>
                <c:pt idx="40">
                  <c:v>0.316775823245527</c:v>
                </c:pt>
                <c:pt idx="41">
                  <c:v>0.44150210189808498</c:v>
                </c:pt>
                <c:pt idx="42">
                  <c:v>0.430492137184114</c:v>
                </c:pt>
                <c:pt idx="43">
                  <c:v>0.29920227347780098</c:v>
                </c:pt>
                <c:pt idx="44">
                  <c:v>0.59425117198950494</c:v>
                </c:pt>
                <c:pt idx="45">
                  <c:v>0.462377340714687</c:v>
                </c:pt>
                <c:pt idx="46">
                  <c:v>0.30804737918953201</c:v>
                </c:pt>
                <c:pt idx="47">
                  <c:v>0.60509286308308297</c:v>
                </c:pt>
                <c:pt idx="48">
                  <c:v>0.40528826349333202</c:v>
                </c:pt>
                <c:pt idx="49">
                  <c:v>0.27316431730194501</c:v>
                </c:pt>
                <c:pt idx="50">
                  <c:v>0.28142615492733603</c:v>
                </c:pt>
                <c:pt idx="51">
                  <c:v>0.39130295764578799</c:v>
                </c:pt>
                <c:pt idx="52">
                  <c:v>0.28384009171673003</c:v>
                </c:pt>
                <c:pt idx="53">
                  <c:v>0.27327366677838799</c:v>
                </c:pt>
                <c:pt idx="54">
                  <c:v>0.70252340776024602</c:v>
                </c:pt>
                <c:pt idx="55">
                  <c:v>0.64092845666907805</c:v>
                </c:pt>
                <c:pt idx="56">
                  <c:v>0.77173293265145904</c:v>
                </c:pt>
                <c:pt idx="57">
                  <c:v>0.581536753994226</c:v>
                </c:pt>
                <c:pt idx="58">
                  <c:v>0.47751386215341102</c:v>
                </c:pt>
                <c:pt idx="59">
                  <c:v>0.60610606989534899</c:v>
                </c:pt>
                <c:pt idx="60">
                  <c:v>0.54144279811281804</c:v>
                </c:pt>
                <c:pt idx="61">
                  <c:v>0.56185240236107403</c:v>
                </c:pt>
                <c:pt idx="62">
                  <c:v>0.57731527625462098</c:v>
                </c:pt>
                <c:pt idx="63">
                  <c:v>0.60502817454443303</c:v>
                </c:pt>
                <c:pt idx="64">
                  <c:v>0.47916637982702898</c:v>
                </c:pt>
                <c:pt idx="65">
                  <c:v>0.38272555162939098</c:v>
                </c:pt>
                <c:pt idx="66">
                  <c:v>0.690125071384178</c:v>
                </c:pt>
                <c:pt idx="67">
                  <c:v>0.54135700835404998</c:v>
                </c:pt>
                <c:pt idx="68">
                  <c:v>0.56477301346321696</c:v>
                </c:pt>
                <c:pt idx="69">
                  <c:v>0.52033951001680301</c:v>
                </c:pt>
                <c:pt idx="70">
                  <c:v>0.57078267200120802</c:v>
                </c:pt>
                <c:pt idx="71">
                  <c:v>0.383705312938599</c:v>
                </c:pt>
                <c:pt idx="72">
                  <c:v>0.47812580646706199</c:v>
                </c:pt>
                <c:pt idx="73">
                  <c:v>0.33024007491644303</c:v>
                </c:pt>
                <c:pt idx="74">
                  <c:v>0.52269460140439405</c:v>
                </c:pt>
                <c:pt idx="75">
                  <c:v>0.64611322522620895</c:v>
                </c:pt>
                <c:pt idx="76">
                  <c:v>0.33936462598543599</c:v>
                </c:pt>
                <c:pt idx="77">
                  <c:v>0.73447035610901101</c:v>
                </c:pt>
                <c:pt idx="78">
                  <c:v>0.51296600073753096</c:v>
                </c:pt>
                <c:pt idx="79">
                  <c:v>0.28417080913424397</c:v>
                </c:pt>
                <c:pt idx="80">
                  <c:v>0.293119668907245</c:v>
                </c:pt>
                <c:pt idx="81">
                  <c:v>0.28841112412011399</c:v>
                </c:pt>
                <c:pt idx="82">
                  <c:v>0.28697205059408099</c:v>
                </c:pt>
                <c:pt idx="83">
                  <c:v>0.33611281654238001</c:v>
                </c:pt>
                <c:pt idx="84">
                  <c:v>0.27831805616965599</c:v>
                </c:pt>
                <c:pt idx="85">
                  <c:v>0.27483739844545801</c:v>
                </c:pt>
                <c:pt idx="86">
                  <c:v>0.33076103551123798</c:v>
                </c:pt>
                <c:pt idx="87">
                  <c:v>0.25655812602655298</c:v>
                </c:pt>
                <c:pt idx="88">
                  <c:v>0.27981424074810501</c:v>
                </c:pt>
                <c:pt idx="89">
                  <c:v>0.274902772257547</c:v>
                </c:pt>
                <c:pt idx="90">
                  <c:v>0.25230360403963298</c:v>
                </c:pt>
                <c:pt idx="91">
                  <c:v>0.28292123972982403</c:v>
                </c:pt>
                <c:pt idx="92">
                  <c:v>0.28064332646912898</c:v>
                </c:pt>
                <c:pt idx="93">
                  <c:v>0.25105071023458098</c:v>
                </c:pt>
                <c:pt idx="94">
                  <c:v>0.290973703644757</c:v>
                </c:pt>
                <c:pt idx="95">
                  <c:v>0.28510361515942301</c:v>
                </c:pt>
                <c:pt idx="96">
                  <c:v>0.24722678958476499</c:v>
                </c:pt>
                <c:pt idx="97">
                  <c:v>0.285613434360519</c:v>
                </c:pt>
                <c:pt idx="98">
                  <c:v>0.29454791330830898</c:v>
                </c:pt>
                <c:pt idx="99">
                  <c:v>0.25840722639689501</c:v>
                </c:pt>
                <c:pt idx="100">
                  <c:v>0.293507835382529</c:v>
                </c:pt>
                <c:pt idx="101">
                  <c:v>0.247798389407798</c:v>
                </c:pt>
                <c:pt idx="102">
                  <c:v>0.25960112581801198</c:v>
                </c:pt>
                <c:pt idx="103">
                  <c:v>0.29358916122490403</c:v>
                </c:pt>
                <c:pt idx="104">
                  <c:v>0.24875086414019701</c:v>
                </c:pt>
                <c:pt idx="105">
                  <c:v>0.22836252553830499</c:v>
                </c:pt>
                <c:pt idx="106">
                  <c:v>0.27251673118052</c:v>
                </c:pt>
                <c:pt idx="107">
                  <c:v>0.37007411624158998</c:v>
                </c:pt>
                <c:pt idx="108">
                  <c:v>0.238495674573306</c:v>
                </c:pt>
                <c:pt idx="109">
                  <c:v>0.279237973789973</c:v>
                </c:pt>
                <c:pt idx="110">
                  <c:v>0.37889751386818599</c:v>
                </c:pt>
                <c:pt idx="111">
                  <c:v>0.249356011103822</c:v>
                </c:pt>
                <c:pt idx="112">
                  <c:v>0.29304104142980297</c:v>
                </c:pt>
                <c:pt idx="113">
                  <c:v>0.29018993530048398</c:v>
                </c:pt>
                <c:pt idx="114">
                  <c:v>0.244383678610091</c:v>
                </c:pt>
                <c:pt idx="115">
                  <c:v>0.29137631110220202</c:v>
                </c:pt>
                <c:pt idx="116">
                  <c:v>0.29942274140012198</c:v>
                </c:pt>
                <c:pt idx="117">
                  <c:v>0.24054270054052701</c:v>
                </c:pt>
                <c:pt idx="118">
                  <c:v>0.22494859397931899</c:v>
                </c:pt>
                <c:pt idx="119">
                  <c:v>0.32400711850200098</c:v>
                </c:pt>
                <c:pt idx="120">
                  <c:v>0.22904326408008999</c:v>
                </c:pt>
                <c:pt idx="121">
                  <c:v>0.222232992010895</c:v>
                </c:pt>
                <c:pt idx="122">
                  <c:v>0.34157704623343099</c:v>
                </c:pt>
                <c:pt idx="123">
                  <c:v>0.27787454508245502</c:v>
                </c:pt>
                <c:pt idx="124">
                  <c:v>0.25061693182297201</c:v>
                </c:pt>
                <c:pt idx="125">
                  <c:v>0.46601120284043701</c:v>
                </c:pt>
                <c:pt idx="126">
                  <c:v>0.28799989816569499</c:v>
                </c:pt>
                <c:pt idx="127">
                  <c:v>0.25131185220742303</c:v>
                </c:pt>
                <c:pt idx="128">
                  <c:v>0.451354820560942</c:v>
                </c:pt>
                <c:pt idx="129">
                  <c:v>0.27032929652392101</c:v>
                </c:pt>
                <c:pt idx="130">
                  <c:v>0.21607654310625601</c:v>
                </c:pt>
                <c:pt idx="131">
                  <c:v>0.21620896106210999</c:v>
                </c:pt>
                <c:pt idx="132">
                  <c:v>0.26427827227575201</c:v>
                </c:pt>
                <c:pt idx="133">
                  <c:v>0.228406450675712</c:v>
                </c:pt>
                <c:pt idx="134">
                  <c:v>0.21535014092587901</c:v>
                </c:pt>
                <c:pt idx="135">
                  <c:v>1.70195143500228</c:v>
                </c:pt>
                <c:pt idx="136">
                  <c:v>1.4730636339708201</c:v>
                </c:pt>
                <c:pt idx="137">
                  <c:v>1.5266418842617699</c:v>
                </c:pt>
                <c:pt idx="138">
                  <c:v>1.5874420521619601</c:v>
                </c:pt>
                <c:pt idx="139">
                  <c:v>1.3538966028494801</c:v>
                </c:pt>
                <c:pt idx="140">
                  <c:v>1.6541955407792801</c:v>
                </c:pt>
                <c:pt idx="141">
                  <c:v>1.5616832857074301</c:v>
                </c:pt>
                <c:pt idx="142">
                  <c:v>1.3949265954918</c:v>
                </c:pt>
                <c:pt idx="143">
                  <c:v>1.62038406311997</c:v>
                </c:pt>
                <c:pt idx="144">
                  <c:v>1.67341283143232</c:v>
                </c:pt>
                <c:pt idx="145">
                  <c:v>1.6850399715237701</c:v>
                </c:pt>
                <c:pt idx="146">
                  <c:v>1.4526230155170501</c:v>
                </c:pt>
                <c:pt idx="147">
                  <c:v>1.3959381333804699</c:v>
                </c:pt>
                <c:pt idx="148">
                  <c:v>1.49303400081173</c:v>
                </c:pt>
                <c:pt idx="149">
                  <c:v>1.57755091372184</c:v>
                </c:pt>
                <c:pt idx="150">
                  <c:v>1.5448701333284001</c:v>
                </c:pt>
                <c:pt idx="151">
                  <c:v>1.5907335251416701</c:v>
                </c:pt>
                <c:pt idx="152">
                  <c:v>1.59849252942339</c:v>
                </c:pt>
                <c:pt idx="153">
                  <c:v>0.65192302894002097</c:v>
                </c:pt>
                <c:pt idx="154">
                  <c:v>0.59051216712504995</c:v>
                </c:pt>
                <c:pt idx="155">
                  <c:v>0.61488069589695005</c:v>
                </c:pt>
                <c:pt idx="156">
                  <c:v>0.61016614483280895</c:v>
                </c:pt>
                <c:pt idx="157">
                  <c:v>0.596402618765006</c:v>
                </c:pt>
                <c:pt idx="158">
                  <c:v>0.61994055135394299</c:v>
                </c:pt>
                <c:pt idx="159">
                  <c:v>0.653489568569812</c:v>
                </c:pt>
                <c:pt idx="160">
                  <c:v>0.580371893822058</c:v>
                </c:pt>
                <c:pt idx="161">
                  <c:v>0.63836200032044499</c:v>
                </c:pt>
                <c:pt idx="162">
                  <c:v>0.65339575926683902</c:v>
                </c:pt>
                <c:pt idx="163">
                  <c:v>0.61048095746053399</c:v>
                </c:pt>
                <c:pt idx="164">
                  <c:v>0.67268462691638198</c:v>
                </c:pt>
                <c:pt idx="165">
                  <c:v>0.55490206378740203</c:v>
                </c:pt>
                <c:pt idx="166">
                  <c:v>0.59083526609925097</c:v>
                </c:pt>
                <c:pt idx="167">
                  <c:v>0.54684974062660896</c:v>
                </c:pt>
                <c:pt idx="168">
                  <c:v>0.53661776436940201</c:v>
                </c:pt>
                <c:pt idx="169">
                  <c:v>0.59172478392464101</c:v>
                </c:pt>
                <c:pt idx="170">
                  <c:v>0.52353673484630603</c:v>
                </c:pt>
                <c:pt idx="171">
                  <c:v>0.65026378385120598</c:v>
                </c:pt>
                <c:pt idx="172">
                  <c:v>0.35838566255599202</c:v>
                </c:pt>
                <c:pt idx="173">
                  <c:v>0.486127267361741</c:v>
                </c:pt>
                <c:pt idx="174">
                  <c:v>0.42223303807654899</c:v>
                </c:pt>
                <c:pt idx="175">
                  <c:v>0.42330493408255798</c:v>
                </c:pt>
                <c:pt idx="176">
                  <c:v>0.42363205314198898</c:v>
                </c:pt>
                <c:pt idx="177">
                  <c:v>0.43189167807402801</c:v>
                </c:pt>
                <c:pt idx="178">
                  <c:v>0.43652588381544899</c:v>
                </c:pt>
                <c:pt idx="179">
                  <c:v>0.412095988140874</c:v>
                </c:pt>
                <c:pt idx="180">
                  <c:v>0.37169860127543303</c:v>
                </c:pt>
                <c:pt idx="181">
                  <c:v>0.419910312569032</c:v>
                </c:pt>
                <c:pt idx="182">
                  <c:v>0.37030486710285798</c:v>
                </c:pt>
                <c:pt idx="183">
                  <c:v>0.37833911350513</c:v>
                </c:pt>
                <c:pt idx="184">
                  <c:v>0.38307650087128498</c:v>
                </c:pt>
                <c:pt idx="185">
                  <c:v>0.36845610958972203</c:v>
                </c:pt>
                <c:pt idx="186">
                  <c:v>0.36745102458389201</c:v>
                </c:pt>
                <c:pt idx="187">
                  <c:v>0.37272356875485502</c:v>
                </c:pt>
                <c:pt idx="188">
                  <c:v>0.39879013908405597</c:v>
                </c:pt>
                <c:pt idx="189">
                  <c:v>0.27543697717427701</c:v>
                </c:pt>
                <c:pt idx="190">
                  <c:v>0.115802281282204</c:v>
                </c:pt>
                <c:pt idx="191">
                  <c:v>0.18511059481879</c:v>
                </c:pt>
                <c:pt idx="192">
                  <c:v>0.183032887891801</c:v>
                </c:pt>
                <c:pt idx="193">
                  <c:v>0.16525491953132701</c:v>
                </c:pt>
                <c:pt idx="194">
                  <c:v>0.16135799855728999</c:v>
                </c:pt>
                <c:pt idx="195">
                  <c:v>0.142828957338933</c:v>
                </c:pt>
                <c:pt idx="196">
                  <c:v>0.144027640576181</c:v>
                </c:pt>
                <c:pt idx="197">
                  <c:v>0.13410452160828701</c:v>
                </c:pt>
                <c:pt idx="198">
                  <c:v>0.13290374848728301</c:v>
                </c:pt>
                <c:pt idx="199">
                  <c:v>0.135098851673666</c:v>
                </c:pt>
                <c:pt idx="200">
                  <c:v>0.13820344074618199</c:v>
                </c:pt>
                <c:pt idx="201">
                  <c:v>0.134721458784168</c:v>
                </c:pt>
                <c:pt idx="202">
                  <c:v>0.121326974527347</c:v>
                </c:pt>
                <c:pt idx="203">
                  <c:v>0.13737368496755301</c:v>
                </c:pt>
                <c:pt idx="204">
                  <c:v>0.13170064597344799</c:v>
                </c:pt>
                <c:pt idx="205">
                  <c:v>0.12158450132783399</c:v>
                </c:pt>
                <c:pt idx="206">
                  <c:v>0.13634696140545899</c:v>
                </c:pt>
                <c:pt idx="207">
                  <c:v>0.76725880938867697</c:v>
                </c:pt>
                <c:pt idx="208">
                  <c:v>0.43563970471070201</c:v>
                </c:pt>
                <c:pt idx="209">
                  <c:v>0.55957526721526496</c:v>
                </c:pt>
                <c:pt idx="210">
                  <c:v>0.56053288644556398</c:v>
                </c:pt>
                <c:pt idx="211">
                  <c:v>0.60902454040732301</c:v>
                </c:pt>
                <c:pt idx="212">
                  <c:v>0.53001868554387099</c:v>
                </c:pt>
                <c:pt idx="213">
                  <c:v>0.50977454290759505</c:v>
                </c:pt>
                <c:pt idx="214">
                  <c:v>0.52933529853907602</c:v>
                </c:pt>
                <c:pt idx="215">
                  <c:v>0.49053634459439999</c:v>
                </c:pt>
                <c:pt idx="216">
                  <c:v>0.51940932059642198</c:v>
                </c:pt>
                <c:pt idx="217">
                  <c:v>0.49491070840210699</c:v>
                </c:pt>
                <c:pt idx="218">
                  <c:v>0.47272744988226301</c:v>
                </c:pt>
                <c:pt idx="219">
                  <c:v>0.49222626909457201</c:v>
                </c:pt>
                <c:pt idx="220">
                  <c:v>0.46934796478473501</c:v>
                </c:pt>
                <c:pt idx="221">
                  <c:v>0.50923929148714597</c:v>
                </c:pt>
                <c:pt idx="222">
                  <c:v>0.46870087016985401</c:v>
                </c:pt>
                <c:pt idx="223">
                  <c:v>0.47005800392455899</c:v>
                </c:pt>
                <c:pt idx="224">
                  <c:v>0.45899352779981201</c:v>
                </c:pt>
                <c:pt idx="225">
                  <c:v>0.41449750782186601</c:v>
                </c:pt>
                <c:pt idx="226">
                  <c:v>0.24963532623593099</c:v>
                </c:pt>
                <c:pt idx="227">
                  <c:v>0.37570307670942299</c:v>
                </c:pt>
                <c:pt idx="228">
                  <c:v>0.32080982652011097</c:v>
                </c:pt>
                <c:pt idx="229">
                  <c:v>0.304501354030625</c:v>
                </c:pt>
                <c:pt idx="230">
                  <c:v>0.30382516312439201</c:v>
                </c:pt>
                <c:pt idx="231">
                  <c:v>0.29467137570788998</c:v>
                </c:pt>
                <c:pt idx="232">
                  <c:v>0.29396518318694098</c:v>
                </c:pt>
                <c:pt idx="233">
                  <c:v>0.29723535434056703</c:v>
                </c:pt>
                <c:pt idx="234">
                  <c:v>0.264854734936464</c:v>
                </c:pt>
                <c:pt idx="235">
                  <c:v>0.29037537857608797</c:v>
                </c:pt>
                <c:pt idx="236">
                  <c:v>0.26875016926328499</c:v>
                </c:pt>
                <c:pt idx="237">
                  <c:v>0.30141522342515398</c:v>
                </c:pt>
                <c:pt idx="238">
                  <c:v>0.274860041624235</c:v>
                </c:pt>
                <c:pt idx="239">
                  <c:v>0.31502454239295802</c:v>
                </c:pt>
                <c:pt idx="240">
                  <c:v>0.28994307757143101</c:v>
                </c:pt>
                <c:pt idx="241">
                  <c:v>0.26174208754470402</c:v>
                </c:pt>
                <c:pt idx="242">
                  <c:v>0.280877109398185</c:v>
                </c:pt>
                <c:pt idx="243">
                  <c:v>0.70629856760195298</c:v>
                </c:pt>
                <c:pt idx="244">
                  <c:v>0.77192521649872703</c:v>
                </c:pt>
                <c:pt idx="245">
                  <c:v>0.597427844938615</c:v>
                </c:pt>
                <c:pt idx="246">
                  <c:v>0.61181122887429495</c:v>
                </c:pt>
                <c:pt idx="247">
                  <c:v>0.62556438173117201</c:v>
                </c:pt>
                <c:pt idx="248">
                  <c:v>0.65290198886697204</c:v>
                </c:pt>
                <c:pt idx="249">
                  <c:v>0.61578098437260897</c:v>
                </c:pt>
                <c:pt idx="250">
                  <c:v>0.64732364469766401</c:v>
                </c:pt>
                <c:pt idx="251">
                  <c:v>0.570691601630963</c:v>
                </c:pt>
                <c:pt idx="252">
                  <c:v>0.57439681807604004</c:v>
                </c:pt>
                <c:pt idx="253">
                  <c:v>0.58638274556307801</c:v>
                </c:pt>
                <c:pt idx="254">
                  <c:v>0.61180788772328099</c:v>
                </c:pt>
                <c:pt idx="255">
                  <c:v>0.59813316421084195</c:v>
                </c:pt>
                <c:pt idx="256">
                  <c:v>0.62077929057567305</c:v>
                </c:pt>
                <c:pt idx="257">
                  <c:v>0.65820684599590995</c:v>
                </c:pt>
                <c:pt idx="258">
                  <c:v>0.55740959622772002</c:v>
                </c:pt>
                <c:pt idx="259">
                  <c:v>0.57485869473297901</c:v>
                </c:pt>
                <c:pt idx="260">
                  <c:v>0.57761144516089602</c:v>
                </c:pt>
                <c:pt idx="261">
                  <c:v>0.55921445270444203</c:v>
                </c:pt>
                <c:pt idx="262">
                  <c:v>0.70727353875571597</c:v>
                </c:pt>
                <c:pt idx="263">
                  <c:v>0.58921090166009105</c:v>
                </c:pt>
                <c:pt idx="264">
                  <c:v>0.71435333759384001</c:v>
                </c:pt>
                <c:pt idx="265">
                  <c:v>0.53265225640862002</c:v>
                </c:pt>
                <c:pt idx="266">
                  <c:v>0.81458838060411198</c:v>
                </c:pt>
                <c:pt idx="267">
                  <c:v>0.59241984042015405</c:v>
                </c:pt>
                <c:pt idx="268">
                  <c:v>0.67023158911776204</c:v>
                </c:pt>
                <c:pt idx="269">
                  <c:v>0.54797674655095496</c:v>
                </c:pt>
                <c:pt idx="270">
                  <c:v>0.69924020066186199</c:v>
                </c:pt>
                <c:pt idx="271">
                  <c:v>0.63541604269972496</c:v>
                </c:pt>
                <c:pt idx="272">
                  <c:v>0.74732517825935296</c:v>
                </c:pt>
                <c:pt idx="273">
                  <c:v>0.61963187655650598</c:v>
                </c:pt>
                <c:pt idx="274">
                  <c:v>0.62928015479960298</c:v>
                </c:pt>
                <c:pt idx="275">
                  <c:v>0.70343742296329004</c:v>
                </c:pt>
                <c:pt idx="276">
                  <c:v>0.754024922044368</c:v>
                </c:pt>
                <c:pt idx="277">
                  <c:v>0.64407846328176399</c:v>
                </c:pt>
                <c:pt idx="278">
                  <c:v>0.70110650763110804</c:v>
                </c:pt>
                <c:pt idx="279">
                  <c:v>0.62701296436882004</c:v>
                </c:pt>
                <c:pt idx="280">
                  <c:v>0.77701093973868995</c:v>
                </c:pt>
                <c:pt idx="281">
                  <c:v>0.61399151807847696</c:v>
                </c:pt>
                <c:pt idx="282">
                  <c:v>0.69289564820690297</c:v>
                </c:pt>
                <c:pt idx="283">
                  <c:v>0.62318513657059305</c:v>
                </c:pt>
                <c:pt idx="284">
                  <c:v>0.72198884418338805</c:v>
                </c:pt>
                <c:pt idx="285">
                  <c:v>0.61666891909613997</c:v>
                </c:pt>
                <c:pt idx="286">
                  <c:v>0.71074410952869105</c:v>
                </c:pt>
                <c:pt idx="287">
                  <c:v>0.59459603510331904</c:v>
                </c:pt>
                <c:pt idx="288">
                  <c:v>0.65587622494355302</c:v>
                </c:pt>
                <c:pt idx="289">
                  <c:v>0.61473430705853505</c:v>
                </c:pt>
                <c:pt idx="290">
                  <c:v>0.634918907285273</c:v>
                </c:pt>
                <c:pt idx="291">
                  <c:v>0.60872918711948298</c:v>
                </c:pt>
                <c:pt idx="292">
                  <c:v>0.70331790757122203</c:v>
                </c:pt>
                <c:pt idx="293">
                  <c:v>0.66140588005692502</c:v>
                </c:pt>
                <c:pt idx="294">
                  <c:v>0.69080056782020904</c:v>
                </c:pt>
                <c:pt idx="295">
                  <c:v>0.59995051815022804</c:v>
                </c:pt>
                <c:pt idx="296">
                  <c:v>0.61580660527185205</c:v>
                </c:pt>
                <c:pt idx="297">
                  <c:v>0.75461414027282203</c:v>
                </c:pt>
                <c:pt idx="298">
                  <c:v>0.76553005672790897</c:v>
                </c:pt>
                <c:pt idx="299">
                  <c:v>0.71123405037731102</c:v>
                </c:pt>
                <c:pt idx="300">
                  <c:v>0.69505645360014301</c:v>
                </c:pt>
                <c:pt idx="301">
                  <c:v>0.63678415713403602</c:v>
                </c:pt>
                <c:pt idx="302">
                  <c:v>0.66439152238580601</c:v>
                </c:pt>
                <c:pt idx="303">
                  <c:v>0.70981107931557297</c:v>
                </c:pt>
                <c:pt idx="304">
                  <c:v>0.76638936264395796</c:v>
                </c:pt>
                <c:pt idx="305">
                  <c:v>0.66552179642082399</c:v>
                </c:pt>
                <c:pt idx="306">
                  <c:v>0.73801912422023197</c:v>
                </c:pt>
                <c:pt idx="307">
                  <c:v>0.73088154223642599</c:v>
                </c:pt>
                <c:pt idx="308">
                  <c:v>0.81310834673976995</c:v>
                </c:pt>
                <c:pt idx="309">
                  <c:v>0.69117421827403203</c:v>
                </c:pt>
                <c:pt idx="310">
                  <c:v>0.820209062786178</c:v>
                </c:pt>
                <c:pt idx="311">
                  <c:v>0.730418657413198</c:v>
                </c:pt>
                <c:pt idx="312">
                  <c:v>0.80180367853585599</c:v>
                </c:pt>
                <c:pt idx="313">
                  <c:v>0.69372291305063105</c:v>
                </c:pt>
                <c:pt idx="314">
                  <c:v>0.85900321506097899</c:v>
                </c:pt>
                <c:pt idx="315">
                  <c:v>0.60855700206339403</c:v>
                </c:pt>
                <c:pt idx="316">
                  <c:v>0.68170865258897895</c:v>
                </c:pt>
                <c:pt idx="317">
                  <c:v>0.61127243233599104</c:v>
                </c:pt>
                <c:pt idx="318">
                  <c:v>0.60761674414635702</c:v>
                </c:pt>
                <c:pt idx="319">
                  <c:v>0.51532972296624002</c:v>
                </c:pt>
                <c:pt idx="320">
                  <c:v>0.65179674883530903</c:v>
                </c:pt>
                <c:pt idx="321">
                  <c:v>0.50648674043337405</c:v>
                </c:pt>
                <c:pt idx="322">
                  <c:v>0.56844971944858802</c:v>
                </c:pt>
                <c:pt idx="323">
                  <c:v>0.49934197021259802</c:v>
                </c:pt>
                <c:pt idx="324">
                  <c:v>0.57525086820720295</c:v>
                </c:pt>
                <c:pt idx="325">
                  <c:v>0.55115880444258103</c:v>
                </c:pt>
                <c:pt idx="326">
                  <c:v>0.55430778430178895</c:v>
                </c:pt>
                <c:pt idx="327">
                  <c:v>0.53933063431929096</c:v>
                </c:pt>
                <c:pt idx="328">
                  <c:v>0.59907638845435895</c:v>
                </c:pt>
                <c:pt idx="329">
                  <c:v>0.535660515681185</c:v>
                </c:pt>
                <c:pt idx="330">
                  <c:v>0.57919738094094098</c:v>
                </c:pt>
                <c:pt idx="331">
                  <c:v>0.51890755660265797</c:v>
                </c:pt>
                <c:pt idx="332">
                  <c:v>0.58345840784797598</c:v>
                </c:pt>
                <c:pt idx="333">
                  <c:v>0.510307057790783</c:v>
                </c:pt>
                <c:pt idx="334">
                  <c:v>0.56378844896244895</c:v>
                </c:pt>
                <c:pt idx="335">
                  <c:v>0.47194933635534198</c:v>
                </c:pt>
                <c:pt idx="336">
                  <c:v>0.506617125852869</c:v>
                </c:pt>
                <c:pt idx="337">
                  <c:v>0.50246447797506499</c:v>
                </c:pt>
                <c:pt idx="338">
                  <c:v>0.53508223472997396</c:v>
                </c:pt>
                <c:pt idx="339">
                  <c:v>0.431503916836456</c:v>
                </c:pt>
                <c:pt idx="340">
                  <c:v>0.48643941270077501</c:v>
                </c:pt>
                <c:pt idx="341">
                  <c:v>0.46010162344196798</c:v>
                </c:pt>
                <c:pt idx="342">
                  <c:v>0.52905575461865695</c:v>
                </c:pt>
                <c:pt idx="343">
                  <c:v>0.44196613886362002</c:v>
                </c:pt>
                <c:pt idx="344">
                  <c:v>0.53749354209670697</c:v>
                </c:pt>
                <c:pt idx="345">
                  <c:v>0.41784740974536</c:v>
                </c:pt>
                <c:pt idx="346">
                  <c:v>0.51019411449718899</c:v>
                </c:pt>
                <c:pt idx="347">
                  <c:v>0.44769624703452998</c:v>
                </c:pt>
                <c:pt idx="348">
                  <c:v>0.521543235349062</c:v>
                </c:pt>
                <c:pt idx="349">
                  <c:v>0.45950223577972599</c:v>
                </c:pt>
                <c:pt idx="350">
                  <c:v>0.56448564444667304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99-458A-89FA-AD6F8F8F3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044496"/>
        <c:axId val="715034512"/>
      </c:lineChart>
      <c:catAx>
        <c:axId val="715044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034512"/>
        <c:crosses val="autoZero"/>
        <c:auto val="1"/>
        <c:lblAlgn val="ctr"/>
        <c:lblOffset val="100"/>
        <c:noMultiLvlLbl val="0"/>
      </c:catAx>
      <c:valAx>
        <c:axId val="71503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04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t>2022/9/21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909" y="456134"/>
            <a:ext cx="1073672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593725" indent="0" algn="ctr">
              <a:buNone/>
              <a:defRPr sz="2600"/>
            </a:lvl2pPr>
            <a:lvl3pPr marL="1187450" indent="0" algn="ctr">
              <a:buNone/>
              <a:defRPr sz="2340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7990" indent="0" algn="ctr">
              <a:buNone/>
              <a:defRPr sz="2080"/>
            </a:lvl6pPr>
            <a:lvl7pPr marL="3562350" indent="0" algn="ctr">
              <a:buNone/>
              <a:defRPr sz="2080"/>
            </a:lvl7pPr>
            <a:lvl8pPr marL="4156075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639" y="1501989"/>
            <a:ext cx="10729645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2022/9/21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2022/9/21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chart" Target="../charts/char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955" y="1805305"/>
            <a:ext cx="11388090" cy="237334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6000" b="1" kern="100" dirty="0">
                <a:solidFill>
                  <a:srgbClr val="002060"/>
                </a:solidFill>
                <a:cs typeface="+mn-ea"/>
                <a:sym typeface="+mn-lt"/>
              </a:rPr>
              <a:t>基于</a:t>
            </a:r>
            <a:r>
              <a:rPr lang="en-US" altLang="zh-CN" sz="6000" b="1" kern="100" dirty="0" err="1">
                <a:solidFill>
                  <a:srgbClr val="002060"/>
                </a:solidFill>
                <a:cs typeface="+mn-ea"/>
                <a:sym typeface="+mn-lt"/>
              </a:rPr>
              <a:t>openEuler</a:t>
            </a:r>
            <a:r>
              <a:rPr lang="zh-CN" altLang="en-US" sz="6000" b="1" kern="100" dirty="0">
                <a:solidFill>
                  <a:srgbClr val="002060"/>
                </a:solidFill>
                <a:cs typeface="+mn-ea"/>
                <a:sym typeface="+mn-lt"/>
              </a:rPr>
              <a:t>的基础函数</a:t>
            </a:r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  <a:sym typeface="+mn-lt"/>
              </a:rPr>
              <a:t>库</a:t>
            </a:r>
            <a:endParaRPr lang="en-US" altLang="zh-CN" sz="6000" b="1" kern="100" dirty="0">
              <a:solidFill>
                <a:srgbClr val="002060"/>
              </a:solidFill>
              <a:cs typeface="+mn-ea"/>
              <a:sym typeface="+mn-lt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4400" b="1" kern="100" dirty="0" smtClean="0">
                <a:solidFill>
                  <a:srgbClr val="002060"/>
                </a:solidFill>
                <a:cs typeface="+mn-ea"/>
                <a:sym typeface="+mn-lt"/>
              </a:rPr>
              <a:t>方案</a:t>
            </a:r>
            <a:r>
              <a:rPr lang="zh-CN" altLang="en-US" sz="4400" b="1" kern="100" dirty="0">
                <a:solidFill>
                  <a:srgbClr val="002060"/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15" name="文本框 14"/>
          <p:cNvSpPr txBox="1"/>
          <p:nvPr/>
        </p:nvSpPr>
        <p:spPr bwMode="auto">
          <a:xfrm rot="21562602">
            <a:off x="3204665" y="1127713"/>
            <a:ext cx="5782671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鲲鹏应用创新大赛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2022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六边形 15"/>
          <p:cNvSpPr/>
          <p:nvPr/>
        </p:nvSpPr>
        <p:spPr>
          <a:xfrm flipH="1">
            <a:off x="3703320" y="4891405"/>
            <a:ext cx="4784725" cy="431800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879215" y="4866005"/>
            <a:ext cx="4432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武理计算机大鹏展翅队</a:t>
            </a:r>
            <a:endParaRPr lang="zh-CN" altLang="zh-CN" sz="24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51026" y="562215"/>
            <a:ext cx="80899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kumimoji="1" lang="zh-CN" altLang="en-US" sz="2800" b="1" dirty="0" err="1">
                <a:latin typeface="微软雅黑" panose="020B0503020204020204" charset="-122"/>
                <a:ea typeface="微软雅黑" panose="020B0503020204020204" charset="-122"/>
                <a:sym typeface="+mn-lt"/>
              </a:rPr>
              <a:t>基于鲲鹏OpenEuler的图像变换算法优化方案介绍</a:t>
            </a:r>
            <a:endParaRPr kumimoji="1" lang="zh-CN" altLang="en-US" sz="2800" b="1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9" name="Content Placeholder 2"/>
          <p:cNvSpPr>
            <a:spLocks noGrp="1"/>
          </p:cNvSpPr>
          <p:nvPr/>
        </p:nvSpPr>
        <p:spPr>
          <a:xfrm>
            <a:off x="732770" y="1340200"/>
            <a:ext cx="10725735" cy="3340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2065" indent="0" algn="l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781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42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硬件支持</a:t>
            </a:r>
            <a:r>
              <a:rPr lang="en-US" altLang="zh-CN" sz="2000" b="1" spc="42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鲲鹏</a:t>
            </a:r>
            <a:r>
              <a:rPr lang="zh-CN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920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97815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tabLst>
                <a:tab pos="1208405" algn="ctr"/>
              </a:tabLst>
            </a:pPr>
            <a:r>
              <a:rPr lang="zh-CN" altLang="en-US" sz="2000" b="1" spc="42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需求描述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700" b="1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1、功能实现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功能实现对标Intel ipp，整数精度误差=0，单精度误差&lt;e-4 ，双精度误差&lt;e-10，考虑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多种输入，保证函数实现的健壮性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2、性能优化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使用ARM Neon的SIMD技术，依托鲲鹏服务器硬件加速引擎，对实现的算法函数进行加速优化，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使用open MP技术，支持多线程算法。</a:t>
            </a:r>
            <a:endParaRPr lang="en-US" altLang="zh-CN" sz="1700" b="1" dirty="0">
              <a:solidFill>
                <a:schemeClr val="tx1">
                  <a:lumMod val="50000"/>
                  <a:lumOff val="50000"/>
                </a:schemeClr>
              </a:solidFill>
              <a:cs typeface="微软雅黑" panose="020B0503020204020204" charset="-122"/>
              <a:sym typeface="+mn-lt"/>
            </a:endParaRPr>
          </a:p>
          <a:p>
            <a:pPr marL="29781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42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测试</a:t>
            </a:r>
            <a:r>
              <a:rPr lang="zh-CN" altLang="en-US" sz="2000" b="1" spc="42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方案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charset="-122"/>
                <a:sym typeface="+mn-lt"/>
              </a:rPr>
              <a:t>	 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1、技术路线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：基于googletest自动化测试框架，编写测试编码，进行功能测试及性能测试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2、性能测试参数设置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：测试样本长度在L3 cache内（长度覆盖1~4M）</a:t>
            </a:r>
            <a:endParaRPr lang="en-US" altLang="zh-CN" sz="1700" b="1" dirty="0">
              <a:solidFill>
                <a:schemeClr val="tx1">
                  <a:lumMod val="50000"/>
                  <a:lumOff val="50000"/>
                </a:schemeClr>
              </a:solidFill>
              <a:cs typeface="微软雅黑" panose="020B0503020204020204" charset="-122"/>
              <a:sym typeface="+mn-lt"/>
            </a:endParaRPr>
          </a:p>
          <a:p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404211" y="496810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鲲鹏服务器的函数基础库实现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9" name="Content Placeholder 2"/>
          <p:cNvSpPr>
            <a:spLocks noGrp="1"/>
          </p:cNvSpPr>
          <p:nvPr/>
        </p:nvSpPr>
        <p:spPr>
          <a:xfrm>
            <a:off x="732770" y="1284320"/>
            <a:ext cx="10725735" cy="1193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2065" indent="0" algn="l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lt"/>
              </a:rPr>
              <a:t>      在鲲鹏920服务器的硬件基础上实现图像库、信号库等的基础信号库的功能实现。算法功能实现对标Intel ipp，基于googletest自动化测试框架，编写测试编码，进行测试，考虑多种输入，保证函数实现的健壮性。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charset="-122"/>
                <a:sym typeface="+mn-lt"/>
              </a:rPr>
              <a:t>	</a:t>
            </a:r>
            <a:r>
              <a:rPr lang="zh-CN" altLang="en-US" sz="1600" dirty="0"/>
              <a:t>测试平台：</a:t>
            </a:r>
            <a:r>
              <a:rPr lang="en-US" altLang="zh-CN" sz="1600" dirty="0"/>
              <a:t>x86 + Intel IPP VS. </a:t>
            </a:r>
            <a:r>
              <a:rPr lang="en-US" altLang="zh-CN" sz="1600" dirty="0" err="1"/>
              <a:t>Kunpeng</a:t>
            </a:r>
            <a:r>
              <a:rPr lang="en-US" altLang="zh-CN" sz="1600" dirty="0"/>
              <a:t> + HMPP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32790" y="2954655"/>
          <a:ext cx="3971925" cy="3381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类别</a:t>
                      </a:r>
                    </a:p>
                  </a:txBody>
                  <a:tcPr marL="91406" marR="91406" marT="45703" marB="4570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泰山服务器</a:t>
                      </a:r>
                    </a:p>
                  </a:txBody>
                  <a:tcPr marL="91406" marR="91406" marT="45703" marB="4570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X86</a:t>
                      </a: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</a:p>
                  </a:txBody>
                  <a:tcPr marL="91406" marR="91406" marT="45703" marB="4570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Kunpeng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920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Intel 6148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核数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频率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2.6GHz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（锁频）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2.4GHz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（锁频） 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内存大小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8G*6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8G*6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页大小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4KB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4KB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编译器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支持编译器 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GCC 7.3.0 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或 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GCC4.8.5 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以上版本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58204" y="2368469"/>
            <a:ext cx="34929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①平台配置：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5253" y="2406602"/>
            <a:ext cx="4483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②对比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x86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平台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intel </a:t>
            </a:r>
            <a:r>
              <a:rPr lang="en-US" altLang="zh-CN" sz="1600" dirty="0" err="1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ipp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库实现精度调优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865353" y="2954485"/>
          <a:ext cx="6440805" cy="3381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数据类型</a:t>
                      </a:r>
                    </a:p>
                  </a:txBody>
                  <a:tcPr marL="91406" marR="91406" marT="45703" marB="4570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精度实现</a:t>
                      </a:r>
                    </a:p>
                  </a:txBody>
                  <a:tcPr marL="91406" marR="91406" marT="45703" marB="4570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整型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/>
                        <a:t>基础数学向量运算类功能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/>
                        <a:t>&lt; 1ulp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rowSpan="6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/>
                        <a:t>浮点类误差符合精度要求（</a:t>
                      </a:r>
                      <a:r>
                        <a:rPr lang="en-US" altLang="zh-CN" sz="1200" dirty="0"/>
                        <a:t>IEEE-754 </a:t>
                      </a:r>
                      <a:r>
                        <a:rPr lang="zh-CN" altLang="en-US" sz="1200" dirty="0"/>
                        <a:t>浮点数标准）</a:t>
                      </a:r>
                      <a:endParaRPr lang="en-US" altLang="zh-CN" sz="1200" dirty="0"/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/>
                        <a:t>if (|</a:t>
                      </a:r>
                      <a:r>
                        <a:rPr lang="zh-CN" altLang="en-US" sz="1200" dirty="0"/>
                        <a:t>参考值</a:t>
                      </a:r>
                      <a:r>
                        <a:rPr lang="en-US" altLang="zh-CN" sz="1200" dirty="0"/>
                        <a:t>|&gt;1) </a:t>
                      </a:r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/>
                        <a:t>误差 </a:t>
                      </a:r>
                      <a:r>
                        <a:rPr lang="en-US" altLang="zh-CN" sz="1200" dirty="0"/>
                        <a:t>= |</a:t>
                      </a:r>
                      <a:r>
                        <a:rPr lang="zh-CN" altLang="en-US" sz="1200" dirty="0"/>
                        <a:t>计算值 </a:t>
                      </a:r>
                      <a:r>
                        <a:rPr lang="en-US" altLang="zh-CN" sz="1200" dirty="0"/>
                        <a:t>– </a:t>
                      </a:r>
                      <a:r>
                        <a:rPr lang="zh-CN" altLang="en-US" sz="1200" dirty="0"/>
                        <a:t>参考值</a:t>
                      </a:r>
                      <a:r>
                        <a:rPr lang="en-US" altLang="zh-CN" sz="1200" dirty="0"/>
                        <a:t>| / </a:t>
                      </a:r>
                      <a:r>
                        <a:rPr lang="zh-CN" altLang="en-US" sz="1200" dirty="0"/>
                        <a:t>参考值 </a:t>
                      </a:r>
                      <a:r>
                        <a:rPr lang="en-US" altLang="zh-CN" sz="1200" dirty="0"/>
                        <a:t>//</a:t>
                      </a:r>
                      <a:r>
                        <a:rPr lang="zh-CN" altLang="en-US" sz="1200" dirty="0"/>
                        <a:t>相对误差</a:t>
                      </a:r>
                      <a:endParaRPr lang="en-US" altLang="zh-CN" sz="1200" dirty="0"/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/>
                        <a:t>else </a:t>
                      </a:r>
                      <a:r>
                        <a:rPr lang="zh-CN" altLang="en-US" sz="1200" dirty="0"/>
                        <a:t>误差 </a:t>
                      </a:r>
                      <a:r>
                        <a:rPr lang="en-US" altLang="zh-CN" sz="1200" dirty="0"/>
                        <a:t>= |</a:t>
                      </a:r>
                      <a:r>
                        <a:rPr lang="zh-CN" altLang="en-US" sz="1200" dirty="0"/>
                        <a:t>计算值 </a:t>
                      </a:r>
                      <a:r>
                        <a:rPr lang="en-US" altLang="zh-CN" sz="1200" dirty="0"/>
                        <a:t>– </a:t>
                      </a:r>
                      <a:r>
                        <a:rPr lang="zh-CN" altLang="en-US" sz="1200" dirty="0"/>
                        <a:t>参考值</a:t>
                      </a:r>
                      <a:r>
                        <a:rPr lang="en-US" altLang="zh-CN" sz="1200" dirty="0"/>
                        <a:t>| //</a:t>
                      </a:r>
                      <a:r>
                        <a:rPr lang="zh-CN" altLang="en-US" sz="1200" dirty="0"/>
                        <a:t>绝对误差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单精度浮点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/>
                        <a:t>&lt; e-4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双精度浮点</a:t>
                      </a: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/>
                        <a:t>&lt; e-10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5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422" y="4789730"/>
            <a:ext cx="4251736" cy="15461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336901" y="469505"/>
            <a:ext cx="55168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鲲鹏服务器的函数基础库性能调优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9" name="Content Placeholder 2"/>
          <p:cNvSpPr>
            <a:spLocks noGrp="1"/>
          </p:cNvSpPr>
          <p:nvPr/>
        </p:nvSpPr>
        <p:spPr>
          <a:xfrm>
            <a:off x="732770" y="1284320"/>
            <a:ext cx="10725735" cy="3340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2065" indent="0" algn="l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lt"/>
              </a:rPr>
              <a:t>     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lt"/>
              </a:rPr>
              <a:t>使用ARM Neon的SIMD技术，依托鲲鹏服务器硬件加速引擎，对实现的算法函数进行加速优化；使用open MP技术，支持多线程算法。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+mn-cs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	  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性能测试参数设置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：测试样本长度在L3 cache内（长度覆盖1~4M），</a:t>
            </a:r>
            <a:r>
              <a:rPr lang="zh-CN" altLang="en-US" sz="1600" dirty="0">
                <a:cs typeface="+mn-ea"/>
                <a:sym typeface="+mn-lt"/>
              </a:rPr>
              <a:t>实现后的函数接口在各使用情况下，单线程性能均达到</a:t>
            </a:r>
            <a:r>
              <a:rPr lang="en-US" altLang="zh-CN" sz="1600" dirty="0">
                <a:cs typeface="+mn-ea"/>
                <a:sym typeface="+mn-lt"/>
              </a:rPr>
              <a:t>x86</a:t>
            </a:r>
            <a:r>
              <a:rPr lang="zh-CN" altLang="en-US" sz="1600" dirty="0">
                <a:cs typeface="+mn-ea"/>
                <a:sym typeface="+mn-lt"/>
              </a:rPr>
              <a:t>平台的</a:t>
            </a:r>
            <a:r>
              <a:rPr lang="en-US" altLang="zh-CN" sz="1600" b="1" dirty="0">
                <a:cs typeface="+mn-ea"/>
                <a:sym typeface="+mn-lt"/>
              </a:rPr>
              <a:t>20%</a:t>
            </a:r>
            <a:r>
              <a:rPr lang="zh-CN" altLang="en-US" sz="1600" b="1" dirty="0">
                <a:cs typeface="+mn-ea"/>
                <a:sym typeface="+mn-lt"/>
              </a:rPr>
              <a:t>以上</a:t>
            </a:r>
            <a:r>
              <a:rPr lang="zh-CN" altLang="en-US" sz="1600" dirty="0">
                <a:cs typeface="+mn-ea"/>
                <a:sym typeface="+mn-lt"/>
              </a:rPr>
              <a:t>，部分单线程函数性能表现</a:t>
            </a:r>
            <a:r>
              <a:rPr lang="zh-CN" altLang="en-US" sz="1600" b="1" dirty="0">
                <a:cs typeface="+mn-ea"/>
                <a:sym typeface="+mn-lt"/>
              </a:rPr>
              <a:t>超越</a:t>
            </a:r>
            <a:r>
              <a:rPr lang="en-US" altLang="zh-CN" sz="1600" dirty="0">
                <a:cs typeface="+mn-ea"/>
                <a:sym typeface="+mn-lt"/>
              </a:rPr>
              <a:t>x86</a:t>
            </a:r>
            <a:r>
              <a:rPr lang="zh-CN" altLang="en-US" sz="1600" dirty="0">
                <a:cs typeface="+mn-ea"/>
                <a:sym typeface="+mn-lt"/>
              </a:rPr>
              <a:t>平台。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700" b="1" dirty="0">
              <a:solidFill>
                <a:schemeClr val="tx1">
                  <a:lumMod val="50000"/>
                  <a:lumOff val="50000"/>
                </a:schemeClr>
              </a:solidFill>
              <a:cs typeface="微软雅黑" panose="020B0503020204020204" charset="-122"/>
              <a:sym typeface="+mn-lt"/>
            </a:endParaRPr>
          </a:p>
          <a:p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微软雅黑" panose="020B0503020204020204" charset="-122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3877" y="2954646"/>
            <a:ext cx="2933620" cy="3243148"/>
            <a:chOff x="651892" y="2954473"/>
            <a:chExt cx="2934690" cy="3244330"/>
          </a:xfrm>
        </p:grpSpPr>
        <p:pic>
          <p:nvPicPr>
            <p:cNvPr id="5" name="内容占位符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51892" y="4527868"/>
              <a:ext cx="2934689" cy="1670935"/>
            </a:xfrm>
            <a:prstGeom prst="rect">
              <a:avLst/>
            </a:prstGeom>
          </p:spPr>
        </p:pic>
        <p:pic>
          <p:nvPicPr>
            <p:cNvPr id="7" name="内容占位符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51893" y="2954473"/>
              <a:ext cx="2934689" cy="1573395"/>
            </a:xfrm>
            <a:prstGeom prst="rect">
              <a:avLst/>
            </a:prstGeom>
          </p:spPr>
        </p:pic>
      </p:grpSp>
      <p:graphicFrame>
        <p:nvGraphicFramePr>
          <p:cNvPr id="10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19998" y="2954646"/>
          <a:ext cx="7937500" cy="14203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200" b="1" kern="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06" marR="91406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NEON</a:t>
                      </a:r>
                      <a:r>
                        <a:rPr lang="zh-CN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汇编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NEON</a:t>
                      </a:r>
                      <a:r>
                        <a:rPr lang="zh-CN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内联函数优化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NEON</a:t>
                      </a:r>
                      <a:r>
                        <a:rPr lang="zh-CN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开源库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自动向量化</a:t>
                      </a:r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tx1"/>
                          </a:solidFill>
                          <a:effectLst/>
                        </a:rPr>
                        <a:t>优点</a:t>
                      </a:r>
                      <a:endParaRPr lang="zh-CN" altLang="en-US" sz="12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优化效果最好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上手较使用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NEON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汇编容易，且性能与其接近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开发简单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，只需调用对应库函数代码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不需要开发人员重新编写代码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tx1"/>
                          </a:solidFill>
                          <a:effectLst/>
                        </a:rPr>
                        <a:t>缺点</a:t>
                      </a:r>
                      <a:endParaRPr lang="zh-CN" altLang="en-US" sz="12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需要开发人员</a:t>
                      </a:r>
                      <a:r>
                        <a:rPr lang="zh-CN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熟悉汇编的开发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，同时</a:t>
                      </a:r>
                      <a:r>
                        <a:rPr lang="zh-CN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重新学习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NEON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指令集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开发门槛仍旧较高，需要熟悉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NEON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内联函数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函数的功能和性能无法保证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优化效果最差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819998" y="4473146"/>
          <a:ext cx="7937817" cy="190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58328" y="-1187037"/>
            <a:ext cx="3098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5259" y="410590"/>
            <a:ext cx="8940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02534" y="1887738"/>
            <a:ext cx="3257632" cy="3339517"/>
            <a:chOff x="6213" y="3210"/>
            <a:chExt cx="5763" cy="5763"/>
          </a:xfrm>
        </p:grpSpPr>
        <p:sp useBgFill="1">
          <p:nvSpPr>
            <p:cNvPr id="3" name="椭圆 2"/>
            <p:cNvSpPr>
              <a:spLocks noChangeArrowheads="1"/>
            </p:cNvSpPr>
            <p:nvPr/>
          </p:nvSpPr>
          <p:spPr bwMode="auto">
            <a:xfrm>
              <a:off x="6213" y="3210"/>
              <a:ext cx="5763" cy="5763"/>
            </a:xfrm>
            <a:prstGeom prst="ellipse">
              <a:avLst/>
            </a:prstGeom>
            <a:ln w="15875" cap="rnd">
              <a:solidFill>
                <a:srgbClr val="414455"/>
              </a:solidFill>
              <a:prstDash val="sysDash"/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" name="组合 31"/>
            <p:cNvGrpSpPr/>
            <p:nvPr/>
          </p:nvGrpSpPr>
          <p:grpSpPr bwMode="auto">
            <a:xfrm>
              <a:off x="6487" y="3483"/>
              <a:ext cx="5217" cy="5309"/>
              <a:chOff x="0" y="0"/>
              <a:chExt cx="2484854" cy="2528986"/>
            </a:xfrm>
          </p:grpSpPr>
          <p:grpSp>
            <p:nvGrpSpPr>
              <p:cNvPr id="9" name="组合 30"/>
              <p:cNvGrpSpPr/>
              <p:nvPr/>
            </p:nvGrpSpPr>
            <p:grpSpPr bwMode="auto">
              <a:xfrm>
                <a:off x="360342" y="0"/>
                <a:ext cx="1764170" cy="583563"/>
                <a:chOff x="0" y="0"/>
                <a:chExt cx="1764170" cy="583563"/>
              </a:xfrm>
            </p:grpSpPr>
            <p:sp>
              <p:nvSpPr>
                <p:cNvPr id="10" name="任意多边形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64170" cy="536235"/>
                </a:xfrm>
                <a:custGeom>
                  <a:avLst/>
                  <a:gdLst>
                    <a:gd name="T0" fmla="*/ 596602 w 2608353"/>
                    <a:gd name="T1" fmla="*/ 0 h 792832"/>
                    <a:gd name="T2" fmla="*/ 1190798 w 2608353"/>
                    <a:gd name="T3" fmla="*/ 246125 h 792832"/>
                    <a:gd name="T4" fmla="*/ 1193203 w 2608353"/>
                    <a:gd name="T5" fmla="*/ 248770 h 792832"/>
                    <a:gd name="T6" fmla="*/ 1190377 w 2608353"/>
                    <a:gd name="T7" fmla="*/ 250631 h 792832"/>
                    <a:gd name="T8" fmla="*/ 596602 w 2608353"/>
                    <a:gd name="T9" fmla="*/ 362685 h 792832"/>
                    <a:gd name="T10" fmla="*/ 2826 w 2608353"/>
                    <a:gd name="T11" fmla="*/ 250631 h 792832"/>
                    <a:gd name="T12" fmla="*/ 0 w 2608353"/>
                    <a:gd name="T13" fmla="*/ 248770 h 792832"/>
                    <a:gd name="T14" fmla="*/ 2405 w 2608353"/>
                    <a:gd name="T15" fmla="*/ 246125 h 792832"/>
                    <a:gd name="T16" fmla="*/ 596602 w 2608353"/>
                    <a:gd name="T17" fmla="*/ 0 h 7928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08353"/>
                    <a:gd name="T28" fmla="*/ 0 h 792832"/>
                    <a:gd name="T29" fmla="*/ 2608353 w 2608353"/>
                    <a:gd name="T30" fmla="*/ 792832 h 7928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08353" h="792832">
                      <a:moveTo>
                        <a:pt x="1304176" y="0"/>
                      </a:moveTo>
                      <a:cubicBezTo>
                        <a:pt x="1811435" y="0"/>
                        <a:pt x="2270672" y="205608"/>
                        <a:pt x="2603094" y="538030"/>
                      </a:cubicBezTo>
                      <a:lnTo>
                        <a:pt x="2608353" y="543815"/>
                      </a:lnTo>
                      <a:lnTo>
                        <a:pt x="2602175" y="547882"/>
                      </a:lnTo>
                      <a:cubicBezTo>
                        <a:pt x="2352203" y="693785"/>
                        <a:pt x="1864670" y="792832"/>
                        <a:pt x="1304176" y="792832"/>
                      </a:cubicBezTo>
                      <a:cubicBezTo>
                        <a:pt x="743683" y="792832"/>
                        <a:pt x="256150" y="693785"/>
                        <a:pt x="6177" y="547882"/>
                      </a:cubicBezTo>
                      <a:lnTo>
                        <a:pt x="0" y="543815"/>
                      </a:lnTo>
                      <a:lnTo>
                        <a:pt x="5258" y="538030"/>
                      </a:lnTo>
                      <a:cubicBezTo>
                        <a:pt x="337680" y="205608"/>
                        <a:pt x="796917" y="0"/>
                        <a:pt x="1304176" y="0"/>
                      </a:cubicBezTo>
                      <a:close/>
                    </a:path>
                  </a:pathLst>
                </a:custGeom>
                <a:solidFill>
                  <a:srgbClr val="777B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" name="文本框 1153"/>
                <p:cNvSpPr>
                  <a:spLocks noChangeArrowheads="1"/>
                </p:cNvSpPr>
                <p:nvPr/>
              </p:nvSpPr>
              <p:spPr bwMode="auto">
                <a:xfrm>
                  <a:off x="293675" y="37049"/>
                  <a:ext cx="1202517" cy="5465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06" tIns="45703" rIns="91406" bIns="45703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01</a:t>
                  </a:r>
                </a:p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133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Commercial</a:t>
                  </a:r>
                </a:p>
              </p:txBody>
            </p:sp>
          </p:grpSp>
          <p:grpSp>
            <p:nvGrpSpPr>
              <p:cNvPr id="12" name="组合 29"/>
              <p:cNvGrpSpPr/>
              <p:nvPr/>
            </p:nvGrpSpPr>
            <p:grpSpPr bwMode="auto">
              <a:xfrm>
                <a:off x="33239" y="367812"/>
                <a:ext cx="2418375" cy="874615"/>
                <a:chOff x="0" y="0"/>
                <a:chExt cx="2418375" cy="874615"/>
              </a:xfrm>
            </p:grpSpPr>
            <p:sp>
              <p:nvSpPr>
                <p:cNvPr id="13" name="任意多边形 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18375" cy="874615"/>
                </a:xfrm>
                <a:custGeom>
                  <a:avLst/>
                  <a:gdLst>
                    <a:gd name="T0" fmla="*/ 1414440 w 3575607"/>
                    <a:gd name="T1" fmla="*/ 0 h 1293132"/>
                    <a:gd name="T2" fmla="*/ 1466270 w 3575607"/>
                    <a:gd name="T3" fmla="*/ 57028 h 1293132"/>
                    <a:gd name="T4" fmla="*/ 1629051 w 3575607"/>
                    <a:gd name="T5" fmla="*/ 371497 h 1293132"/>
                    <a:gd name="T6" fmla="*/ 1635677 w 3575607"/>
                    <a:gd name="T7" fmla="*/ 401056 h 1293132"/>
                    <a:gd name="T8" fmla="*/ 1593099 w 3575607"/>
                    <a:gd name="T9" fmla="*/ 426725 h 1293132"/>
                    <a:gd name="T10" fmla="*/ 817838 w 3575607"/>
                    <a:gd name="T11" fmla="*/ 591549 h 1293132"/>
                    <a:gd name="T12" fmla="*/ 42578 w 3575607"/>
                    <a:gd name="T13" fmla="*/ 426725 h 1293132"/>
                    <a:gd name="T14" fmla="*/ 0 w 3575607"/>
                    <a:gd name="T15" fmla="*/ 401056 h 1293132"/>
                    <a:gd name="T16" fmla="*/ 6626 w 3575607"/>
                    <a:gd name="T17" fmla="*/ 371497 h 1293132"/>
                    <a:gd name="T18" fmla="*/ 169407 w 3575607"/>
                    <a:gd name="T19" fmla="*/ 57028 h 1293132"/>
                    <a:gd name="T20" fmla="*/ 221237 w 3575607"/>
                    <a:gd name="T21" fmla="*/ 1 h 1293132"/>
                    <a:gd name="T22" fmla="*/ 224063 w 3575607"/>
                    <a:gd name="T23" fmla="*/ 1861 h 1293132"/>
                    <a:gd name="T24" fmla="*/ 817838 w 3575607"/>
                    <a:gd name="T25" fmla="*/ 113914 h 1293132"/>
                    <a:gd name="T26" fmla="*/ 1411614 w 3575607"/>
                    <a:gd name="T27" fmla="*/ 1861 h 129313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575607"/>
                    <a:gd name="T43" fmla="*/ 0 h 1293132"/>
                    <a:gd name="T44" fmla="*/ 3575607 w 3575607"/>
                    <a:gd name="T45" fmla="*/ 1293132 h 129313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575607" h="1293132">
                      <a:moveTo>
                        <a:pt x="3091980" y="0"/>
                      </a:moveTo>
                      <a:lnTo>
                        <a:pt x="3205281" y="124664"/>
                      </a:lnTo>
                      <a:cubicBezTo>
                        <a:pt x="3369063" y="323122"/>
                        <a:pt x="3491973" y="556562"/>
                        <a:pt x="3561124" y="812095"/>
                      </a:cubicBezTo>
                      <a:lnTo>
                        <a:pt x="3575607" y="876712"/>
                      </a:lnTo>
                      <a:lnTo>
                        <a:pt x="3482532" y="932824"/>
                      </a:lnTo>
                      <a:cubicBezTo>
                        <a:pt x="3079708" y="1152873"/>
                        <a:pt x="2470089" y="1293132"/>
                        <a:pt x="1787803" y="1293132"/>
                      </a:cubicBezTo>
                      <a:cubicBezTo>
                        <a:pt x="1105518" y="1293132"/>
                        <a:pt x="495898" y="1152873"/>
                        <a:pt x="93075" y="932824"/>
                      </a:cubicBezTo>
                      <a:lnTo>
                        <a:pt x="0" y="876712"/>
                      </a:lnTo>
                      <a:lnTo>
                        <a:pt x="14483" y="812095"/>
                      </a:lnTo>
                      <a:cubicBezTo>
                        <a:pt x="83633" y="556562"/>
                        <a:pt x="206543" y="323122"/>
                        <a:pt x="370325" y="124664"/>
                      </a:cubicBezTo>
                      <a:lnTo>
                        <a:pt x="483627" y="1"/>
                      </a:lnTo>
                      <a:lnTo>
                        <a:pt x="489804" y="4067"/>
                      </a:lnTo>
                      <a:cubicBezTo>
                        <a:pt x="739777" y="149970"/>
                        <a:pt x="1227310" y="249017"/>
                        <a:pt x="1787803" y="249017"/>
                      </a:cubicBezTo>
                      <a:cubicBezTo>
                        <a:pt x="2348296" y="249017"/>
                        <a:pt x="2835829" y="149970"/>
                        <a:pt x="3085802" y="4067"/>
                      </a:cubicBezTo>
                      <a:lnTo>
                        <a:pt x="309198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文本框 39"/>
                <p:cNvSpPr>
                  <a:spLocks noChangeArrowheads="1"/>
                </p:cNvSpPr>
                <p:nvPr/>
              </p:nvSpPr>
              <p:spPr bwMode="auto">
                <a:xfrm>
                  <a:off x="802085" y="317868"/>
                  <a:ext cx="839536" cy="5465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06" tIns="45703" rIns="91406" bIns="45703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02</a:t>
                  </a:r>
                  <a:endParaRPr lang="zh-CN" altLang="en-US" sz="24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endParaRPr>
                </a:p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133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Innovate</a:t>
                  </a:r>
                </a:p>
              </p:txBody>
            </p:sp>
          </p:grpSp>
          <p:grpSp>
            <p:nvGrpSpPr>
              <p:cNvPr id="15" name="组合 28"/>
              <p:cNvGrpSpPr/>
              <p:nvPr/>
            </p:nvGrpSpPr>
            <p:grpSpPr bwMode="auto">
              <a:xfrm>
                <a:off x="0" y="960779"/>
                <a:ext cx="2484854" cy="955737"/>
                <a:chOff x="0" y="0"/>
                <a:chExt cx="2484854" cy="955737"/>
              </a:xfrm>
            </p:grpSpPr>
            <p:sp>
              <p:nvSpPr>
                <p:cNvPr id="16" name="任意多边形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84854" cy="955737"/>
                </a:xfrm>
                <a:custGeom>
                  <a:avLst/>
                  <a:gdLst>
                    <a:gd name="T0" fmla="*/ 22481 w 3673896"/>
                    <a:gd name="T1" fmla="*/ 0 h 1413072"/>
                    <a:gd name="T2" fmla="*/ 65058 w 3673896"/>
                    <a:gd name="T3" fmla="*/ 25669 h 1413072"/>
                    <a:gd name="T4" fmla="*/ 840320 w 3673896"/>
                    <a:gd name="T5" fmla="*/ 190493 h 1413072"/>
                    <a:gd name="T6" fmla="*/ 1615582 w 3673896"/>
                    <a:gd name="T7" fmla="*/ 25669 h 1413072"/>
                    <a:gd name="T8" fmla="*/ 1658159 w 3673896"/>
                    <a:gd name="T9" fmla="*/ 0 h 1413072"/>
                    <a:gd name="T10" fmla="*/ 1667516 w 3673896"/>
                    <a:gd name="T11" fmla="*/ 41743 h 1413072"/>
                    <a:gd name="T12" fmla="*/ 1680641 w 3673896"/>
                    <a:gd name="T13" fmla="*/ 190494 h 1413072"/>
                    <a:gd name="T14" fmla="*/ 1642862 w 3673896"/>
                    <a:gd name="T15" fmla="*/ 440380 h 1413072"/>
                    <a:gd name="T16" fmla="*/ 1618619 w 3673896"/>
                    <a:gd name="T17" fmla="*/ 506615 h 1413072"/>
                    <a:gd name="T18" fmla="*/ 1540178 w 3673896"/>
                    <a:gd name="T19" fmla="*/ 536715 h 1413072"/>
                    <a:gd name="T20" fmla="*/ 840320 w 3673896"/>
                    <a:gd name="T21" fmla="*/ 646417 h 1413072"/>
                    <a:gd name="T22" fmla="*/ 140464 w 3673896"/>
                    <a:gd name="T23" fmla="*/ 536715 h 1413072"/>
                    <a:gd name="T24" fmla="*/ 62022 w 3673896"/>
                    <a:gd name="T25" fmla="*/ 506615 h 1413072"/>
                    <a:gd name="T26" fmla="*/ 37779 w 3673896"/>
                    <a:gd name="T27" fmla="*/ 440380 h 1413072"/>
                    <a:gd name="T28" fmla="*/ 0 w 3673896"/>
                    <a:gd name="T29" fmla="*/ 190494 h 1413072"/>
                    <a:gd name="T30" fmla="*/ 13125 w 3673896"/>
                    <a:gd name="T31" fmla="*/ 41743 h 14130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73896"/>
                    <a:gd name="T49" fmla="*/ 0 h 1413072"/>
                    <a:gd name="T50" fmla="*/ 3673896 w 3673896"/>
                    <a:gd name="T51" fmla="*/ 1413072 h 14130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73896" h="1413072">
                      <a:moveTo>
                        <a:pt x="49144" y="0"/>
                      </a:moveTo>
                      <a:lnTo>
                        <a:pt x="142219" y="56112"/>
                      </a:lnTo>
                      <a:cubicBezTo>
                        <a:pt x="545043" y="276161"/>
                        <a:pt x="1154663" y="416420"/>
                        <a:pt x="1836948" y="416420"/>
                      </a:cubicBezTo>
                      <a:cubicBezTo>
                        <a:pt x="2519233" y="416420"/>
                        <a:pt x="3128853" y="276161"/>
                        <a:pt x="3531677" y="56112"/>
                      </a:cubicBezTo>
                      <a:lnTo>
                        <a:pt x="3624752" y="0"/>
                      </a:lnTo>
                      <a:lnTo>
                        <a:pt x="3645205" y="91251"/>
                      </a:lnTo>
                      <a:cubicBezTo>
                        <a:pt x="3664057" y="196794"/>
                        <a:pt x="3673896" y="305458"/>
                        <a:pt x="3673896" y="416421"/>
                      </a:cubicBezTo>
                      <a:cubicBezTo>
                        <a:pt x="3673896" y="606643"/>
                        <a:pt x="3644982" y="790112"/>
                        <a:pt x="3591310" y="962673"/>
                      </a:cubicBezTo>
                      <a:lnTo>
                        <a:pt x="3538316" y="1107464"/>
                      </a:lnTo>
                      <a:lnTo>
                        <a:pt x="3366842" y="1173264"/>
                      </a:lnTo>
                      <a:cubicBezTo>
                        <a:pt x="2930125" y="1324667"/>
                        <a:pt x="2403655" y="1413072"/>
                        <a:pt x="1836948" y="1413072"/>
                      </a:cubicBezTo>
                      <a:cubicBezTo>
                        <a:pt x="1270241" y="1413072"/>
                        <a:pt x="743772" y="1324667"/>
                        <a:pt x="307055" y="1173264"/>
                      </a:cubicBezTo>
                      <a:lnTo>
                        <a:pt x="135580" y="1107464"/>
                      </a:lnTo>
                      <a:lnTo>
                        <a:pt x="82586" y="962673"/>
                      </a:lnTo>
                      <a:cubicBezTo>
                        <a:pt x="28914" y="790112"/>
                        <a:pt x="0" y="606643"/>
                        <a:pt x="0" y="416421"/>
                      </a:cubicBezTo>
                      <a:cubicBezTo>
                        <a:pt x="0" y="305458"/>
                        <a:pt x="9839" y="196794"/>
                        <a:pt x="28691" y="91251"/>
                      </a:cubicBezTo>
                      <a:lnTo>
                        <a:pt x="49144" y="0"/>
                      </a:lnTo>
                      <a:close/>
                    </a:path>
                  </a:pathLst>
                </a:custGeom>
                <a:solidFill>
                  <a:srgbClr val="5053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7" name="文本框 40"/>
                <p:cNvSpPr>
                  <a:spLocks noChangeArrowheads="1"/>
                </p:cNvSpPr>
                <p:nvPr/>
              </p:nvSpPr>
              <p:spPr bwMode="auto">
                <a:xfrm>
                  <a:off x="772436" y="373095"/>
                  <a:ext cx="966079" cy="5465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06" tIns="45703" rIns="91406" bIns="45703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03</a:t>
                  </a:r>
                  <a:endParaRPr lang="zh-CN" altLang="en-US" sz="24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endParaRPr>
                </a:p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133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Technology</a:t>
                  </a:r>
                </a:p>
              </p:txBody>
            </p:sp>
          </p:grpSp>
          <p:grpSp>
            <p:nvGrpSpPr>
              <p:cNvPr id="18" name="组合 7"/>
              <p:cNvGrpSpPr/>
              <p:nvPr/>
            </p:nvGrpSpPr>
            <p:grpSpPr bwMode="auto">
              <a:xfrm>
                <a:off x="91700" y="1709817"/>
                <a:ext cx="2301454" cy="819169"/>
                <a:chOff x="0" y="0"/>
                <a:chExt cx="2301454" cy="819169"/>
              </a:xfrm>
            </p:grpSpPr>
            <p:sp>
              <p:nvSpPr>
                <p:cNvPr id="19" name="任意多边形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01454" cy="775037"/>
                </a:xfrm>
                <a:custGeom>
                  <a:avLst/>
                  <a:gdLst>
                    <a:gd name="T0" fmla="*/ 1556598 w 3402736"/>
                    <a:gd name="T1" fmla="*/ 0 h 1145905"/>
                    <a:gd name="T2" fmla="*/ 1552583 w 3402736"/>
                    <a:gd name="T3" fmla="*/ 10970 h 1145905"/>
                    <a:gd name="T4" fmla="*/ 778299 w 3402736"/>
                    <a:gd name="T5" fmla="*/ 524199 h 1145905"/>
                    <a:gd name="T6" fmla="*/ 4015 w 3402736"/>
                    <a:gd name="T7" fmla="*/ 10970 h 1145905"/>
                    <a:gd name="T8" fmla="*/ 0 w 3402736"/>
                    <a:gd name="T9" fmla="*/ 0 h 1145905"/>
                    <a:gd name="T10" fmla="*/ 78442 w 3402736"/>
                    <a:gd name="T11" fmla="*/ 30100 h 1145905"/>
                    <a:gd name="T12" fmla="*/ 778299 w 3402736"/>
                    <a:gd name="T13" fmla="*/ 139802 h 1145905"/>
                    <a:gd name="T14" fmla="*/ 1478156 w 3402736"/>
                    <a:gd name="T15" fmla="*/ 30100 h 114590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02736"/>
                    <a:gd name="T25" fmla="*/ 0 h 1145905"/>
                    <a:gd name="T26" fmla="*/ 3402736 w 3402736"/>
                    <a:gd name="T27" fmla="*/ 1145905 h 114590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02736" h="1145905">
                      <a:moveTo>
                        <a:pt x="3402736" y="0"/>
                      </a:moveTo>
                      <a:lnTo>
                        <a:pt x="3393959" y="23980"/>
                      </a:lnTo>
                      <a:cubicBezTo>
                        <a:pt x="3115096" y="683288"/>
                        <a:pt x="2462256" y="1145905"/>
                        <a:pt x="1701368" y="1145905"/>
                      </a:cubicBezTo>
                      <a:cubicBezTo>
                        <a:pt x="940480" y="1145905"/>
                        <a:pt x="287641" y="683288"/>
                        <a:pt x="8777" y="23980"/>
                      </a:cubicBezTo>
                      <a:lnTo>
                        <a:pt x="0" y="0"/>
                      </a:lnTo>
                      <a:lnTo>
                        <a:pt x="171474" y="65800"/>
                      </a:lnTo>
                      <a:cubicBezTo>
                        <a:pt x="608191" y="217203"/>
                        <a:pt x="1134661" y="305608"/>
                        <a:pt x="1701368" y="305608"/>
                      </a:cubicBezTo>
                      <a:cubicBezTo>
                        <a:pt x="2268075" y="305608"/>
                        <a:pt x="2794545" y="217203"/>
                        <a:pt x="3231262" y="65800"/>
                      </a:cubicBezTo>
                      <a:lnTo>
                        <a:pt x="3402736" y="0"/>
                      </a:lnTo>
                      <a:close/>
                    </a:path>
                  </a:pathLst>
                </a:custGeom>
                <a:solidFill>
                  <a:srgbClr val="4144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" name="文本框 41"/>
                <p:cNvSpPr>
                  <a:spLocks noChangeArrowheads="1"/>
                </p:cNvSpPr>
                <p:nvPr/>
              </p:nvSpPr>
              <p:spPr bwMode="auto">
                <a:xfrm>
                  <a:off x="743624" y="272655"/>
                  <a:ext cx="839536" cy="5465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06" tIns="45703" rIns="91406" bIns="45703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04</a:t>
                  </a:r>
                  <a:endParaRPr lang="zh-CN" altLang="en-US" sz="24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endParaRPr>
                </a:p>
                <a:p>
                  <a:pPr algn="ctr" eaLnBrk="1" hangingPunct="1"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133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Calibri" panose="020F0502020204030204" pitchFamily="34" charset="0"/>
                    </a:rPr>
                    <a:t>Value</a:t>
                  </a:r>
                </a:p>
              </p:txBody>
            </p:sp>
          </p:grpSp>
        </p:grpSp>
      </p:grpSp>
      <p:sp>
        <p:nvSpPr>
          <p:cNvPr id="21" name="任意多边形 12"/>
          <p:cNvSpPr/>
          <p:nvPr/>
        </p:nvSpPr>
        <p:spPr bwMode="auto">
          <a:xfrm>
            <a:off x="6612890" y="2046605"/>
            <a:ext cx="1019175" cy="185420"/>
          </a:xfrm>
          <a:custGeom>
            <a:avLst/>
            <a:gdLst>
              <a:gd name="T0" fmla="*/ 0 w 776287"/>
              <a:gd name="T1" fmla="*/ 77410 h 133350"/>
              <a:gd name="T2" fmla="*/ 261994 w 776287"/>
              <a:gd name="T3" fmla="*/ 0 h 133350"/>
              <a:gd name="T4" fmla="*/ 1581670 w 776287"/>
              <a:gd name="T5" fmla="*/ 0 h 133350"/>
              <a:gd name="T6" fmla="*/ 0 60000 65536"/>
              <a:gd name="T7" fmla="*/ 0 60000 65536"/>
              <a:gd name="T8" fmla="*/ 0 60000 65536"/>
              <a:gd name="T9" fmla="*/ 0 w 776287"/>
              <a:gd name="T10" fmla="*/ 0 h 133350"/>
              <a:gd name="T11" fmla="*/ 776287 w 776287"/>
              <a:gd name="T12" fmla="*/ 133350 h 133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gradFill rotWithShape="0">
            <a:gsLst>
              <a:gs pos="0">
                <a:srgbClr val="F4F8FB"/>
              </a:gs>
              <a:gs pos="62999">
                <a:srgbClr val="F2F2F2"/>
              </a:gs>
              <a:gs pos="100000">
                <a:srgbClr val="D8D8D8"/>
              </a:gs>
            </a:gsLst>
            <a:path path="rect">
              <a:fillToRect l="50000" t="50000" r="50000" b="50000"/>
            </a:path>
          </a:gradFill>
          <a:ln w="15875" cap="rnd" cmpd="sng">
            <a:solidFill>
              <a:srgbClr val="414455"/>
            </a:solidFill>
            <a:prstDash val="sysDash"/>
            <a:bevel/>
            <a:headEnd type="oval" w="sm" len="sm"/>
            <a:tailEnd type="oval" w="sm" len="sm"/>
          </a:ln>
        </p:spPr>
        <p:txBody>
          <a:bodyPr lIns="91406" tIns="45703" rIns="91406" bIns="45703" anchor="ctr"/>
          <a:lstStyle/>
          <a:p>
            <a:endParaRPr lang="zh-CN" altLang="en-US" sz="2400"/>
          </a:p>
        </p:txBody>
      </p:sp>
      <p:sp>
        <p:nvSpPr>
          <p:cNvPr id="22" name="任意多边形 13"/>
          <p:cNvSpPr/>
          <p:nvPr/>
        </p:nvSpPr>
        <p:spPr bwMode="auto">
          <a:xfrm>
            <a:off x="6867244" y="4775300"/>
            <a:ext cx="2953578" cy="1135601"/>
          </a:xfrm>
          <a:custGeom>
            <a:avLst/>
            <a:gdLst>
              <a:gd name="T0" fmla="*/ 0 w 1393825"/>
              <a:gd name="T1" fmla="*/ 0 h 1371600"/>
              <a:gd name="T2" fmla="*/ 321170 w 1393825"/>
              <a:gd name="T3" fmla="*/ 190657 h 1371600"/>
              <a:gd name="T4" fmla="*/ 321170 w 1393825"/>
              <a:gd name="T5" fmla="*/ 1083733 h 1371600"/>
              <a:gd name="T6" fmla="*/ 1985829 w 1393825"/>
              <a:gd name="T7" fmla="*/ 1083733 h 1371600"/>
              <a:gd name="T8" fmla="*/ 0 60000 65536"/>
              <a:gd name="T9" fmla="*/ 0 60000 65536"/>
              <a:gd name="T10" fmla="*/ 0 60000 65536"/>
              <a:gd name="T11" fmla="*/ 0 60000 65536"/>
              <a:gd name="T12" fmla="*/ 0 w 1393825"/>
              <a:gd name="T13" fmla="*/ 0 h 1371600"/>
              <a:gd name="T14" fmla="*/ 1393825 w 1393825"/>
              <a:gd name="T15" fmla="*/ 1371600 h 137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gradFill rotWithShape="0">
            <a:gsLst>
              <a:gs pos="40000">
                <a:srgbClr val="F4F8FB">
                  <a:alpha val="75000"/>
                </a:srgbClr>
              </a:gs>
              <a:gs pos="63000">
                <a:srgbClr val="F2F2F2"/>
              </a:gs>
              <a:gs pos="100000">
                <a:srgbClr val="D8D8D8"/>
              </a:gs>
            </a:gsLst>
            <a:path path="circle">
              <a:fillToRect l="100000" b="100000"/>
            </a:path>
            <a:tileRect t="-100000" r="-100000"/>
          </a:gradFill>
          <a:ln w="15875" cap="rnd" cmpd="sng">
            <a:solidFill>
              <a:srgbClr val="414455"/>
            </a:solidFill>
            <a:prstDash val="sysDash"/>
            <a:bevel/>
            <a:headEnd type="oval" w="sm" len="sm"/>
            <a:tailEnd type="oval" w="sm" len="sm"/>
          </a:ln>
        </p:spPr>
        <p:txBody>
          <a:bodyPr lIns="91406" tIns="45703" rIns="91406" bIns="45703" anchor="ctr"/>
          <a:lstStyle/>
          <a:p>
            <a:endParaRPr lang="zh-CN" altLang="en-US" sz="2400"/>
          </a:p>
        </p:txBody>
      </p:sp>
      <p:sp>
        <p:nvSpPr>
          <p:cNvPr id="23" name="任意多边形 14"/>
          <p:cNvSpPr/>
          <p:nvPr/>
        </p:nvSpPr>
        <p:spPr bwMode="auto">
          <a:xfrm>
            <a:off x="2315210" y="4260215"/>
            <a:ext cx="1841500" cy="1811655"/>
          </a:xfrm>
          <a:custGeom>
            <a:avLst/>
            <a:gdLst>
              <a:gd name="T0" fmla="*/ 1416469 w 1935480"/>
              <a:gd name="T1" fmla="*/ 0 h 392430"/>
              <a:gd name="T2" fmla="*/ 1129271 w 1935480"/>
              <a:gd name="T3" fmla="*/ 475120 h 392430"/>
              <a:gd name="T4" fmla="*/ 0 w 1935480"/>
              <a:gd name="T5" fmla="*/ 475120 h 392430"/>
              <a:gd name="T6" fmla="*/ 0 60000 65536"/>
              <a:gd name="T7" fmla="*/ 0 60000 65536"/>
              <a:gd name="T8" fmla="*/ 0 60000 65536"/>
              <a:gd name="T9" fmla="*/ 0 w 1935480"/>
              <a:gd name="T10" fmla="*/ 0 h 392430"/>
              <a:gd name="T11" fmla="*/ 1935480 w 1935480"/>
              <a:gd name="T12" fmla="*/ 392430 h 392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noFill/>
          <a:ln w="15875" cap="rnd" cmpd="sng">
            <a:solidFill>
              <a:srgbClr val="414455"/>
            </a:solidFill>
            <a:prstDash val="sysDash"/>
            <a:bevel/>
            <a:headEnd type="oval" w="sm" len="sm"/>
            <a:tailEnd type="oval" w="sm" len="sm"/>
          </a:ln>
        </p:spPr>
        <p:txBody>
          <a:bodyPr lIns="91406" tIns="45703" rIns="91406" bIns="45703" anchor="ctr"/>
          <a:lstStyle/>
          <a:p>
            <a:endParaRPr lang="zh-CN" altLang="en-US" sz="2400"/>
          </a:p>
        </p:txBody>
      </p:sp>
      <p:sp>
        <p:nvSpPr>
          <p:cNvPr id="24" name="任意多边形 15"/>
          <p:cNvSpPr/>
          <p:nvPr/>
        </p:nvSpPr>
        <p:spPr bwMode="auto">
          <a:xfrm>
            <a:off x="2353945" y="3084830"/>
            <a:ext cx="1649095" cy="255270"/>
          </a:xfrm>
          <a:custGeom>
            <a:avLst/>
            <a:gdLst>
              <a:gd name="T0" fmla="*/ 1176115 w 1625600"/>
              <a:gd name="T1" fmla="*/ 0 h 254000"/>
              <a:gd name="T2" fmla="*/ 1001536 w 1625600"/>
              <a:gd name="T3" fmla="*/ 142875 h 254000"/>
              <a:gd name="T4" fmla="*/ 0 w 1625600"/>
              <a:gd name="T5" fmla="*/ 142875 h 254000"/>
              <a:gd name="T6" fmla="*/ 0 60000 65536"/>
              <a:gd name="T7" fmla="*/ 0 60000 65536"/>
              <a:gd name="T8" fmla="*/ 0 60000 65536"/>
              <a:gd name="T9" fmla="*/ 0 w 1625600"/>
              <a:gd name="T10" fmla="*/ 0 h 254000"/>
              <a:gd name="T11" fmla="*/ 1625600 w 1625600"/>
              <a:gd name="T12" fmla="*/ 254000 h 254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gradFill rotWithShape="0">
            <a:gsLst>
              <a:gs pos="0">
                <a:srgbClr val="F4F8FB"/>
              </a:gs>
              <a:gs pos="62999">
                <a:srgbClr val="F2F2F2"/>
              </a:gs>
              <a:gs pos="100000">
                <a:srgbClr val="D8D8D8"/>
              </a:gs>
            </a:gsLst>
            <a:path path="rect">
              <a:fillToRect l="50000" t="50000" r="50000" b="50000"/>
            </a:path>
          </a:gradFill>
          <a:ln w="15875" cap="rnd" cmpd="sng">
            <a:solidFill>
              <a:srgbClr val="414455"/>
            </a:solidFill>
            <a:prstDash val="sysDash"/>
            <a:bevel/>
            <a:headEnd type="oval" w="sm" len="sm"/>
            <a:tailEnd type="oval" w="sm" len="sm"/>
          </a:ln>
        </p:spPr>
        <p:txBody>
          <a:bodyPr lIns="91406" tIns="45703" rIns="91406" bIns="45703" anchor="ctr"/>
          <a:lstStyle/>
          <a:p>
            <a:endParaRPr lang="zh-CN" altLang="en-US" sz="2400"/>
          </a:p>
        </p:txBody>
      </p:sp>
      <p:sp>
        <p:nvSpPr>
          <p:cNvPr id="29" name="文本框 1167"/>
          <p:cNvSpPr>
            <a:spLocks noChangeArrowheads="1"/>
          </p:cNvSpPr>
          <p:nvPr/>
        </p:nvSpPr>
        <p:spPr bwMode="auto">
          <a:xfrm>
            <a:off x="2314896" y="943032"/>
            <a:ext cx="1582690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65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自主创新</a:t>
            </a:r>
          </a:p>
        </p:txBody>
      </p:sp>
      <p:sp>
        <p:nvSpPr>
          <p:cNvPr id="30" name="文本框 60"/>
          <p:cNvSpPr>
            <a:spLocks noChangeArrowheads="1"/>
          </p:cNvSpPr>
          <p:nvPr/>
        </p:nvSpPr>
        <p:spPr bwMode="auto">
          <a:xfrm>
            <a:off x="433705" y="1374140"/>
            <a:ext cx="365887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国产自主可控：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基础信号处理等函数针对于国产操作系统编写，并广泛应用于鲲鹏等服务器，相关软件全面支持国产自主可控。</a:t>
            </a:r>
            <a:endParaRPr lang="en-US" altLang="zh-CN" sz="1335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算力支持：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鲲鹏+openEuler满足高算力需求，多核架构提供高性能、高并发算力，为图像变换算法实现提供算力支持，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61"/>
          <p:cNvSpPr>
            <a:spLocks noChangeArrowheads="1"/>
          </p:cNvSpPr>
          <p:nvPr/>
        </p:nvSpPr>
        <p:spPr bwMode="auto">
          <a:xfrm>
            <a:off x="2315531" y="3557391"/>
            <a:ext cx="1881030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65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技术先进</a:t>
            </a:r>
          </a:p>
        </p:txBody>
      </p:sp>
      <p:sp>
        <p:nvSpPr>
          <p:cNvPr id="32" name="文本框 62"/>
          <p:cNvSpPr>
            <a:spLocks noChangeArrowheads="1"/>
          </p:cNvSpPr>
          <p:nvPr/>
        </p:nvSpPr>
        <p:spPr bwMode="auto">
          <a:xfrm>
            <a:off x="440055" y="3987165"/>
            <a:ext cx="3457575" cy="213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ea typeface="微软雅黑" panose="020B0503020204020204" charset="-122"/>
                <a:sym typeface="Arial" panose="020B0604020202020204" pitchFamily="34" charset="0"/>
              </a:rPr>
              <a:t>服务器优势：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lt"/>
              </a:rPr>
              <a:t>鲲鹏920服务器的硬件基础上实现图像库、信号库等的基础信号库的功能实现。对比x86平台intel ipp库实现精度调优，精度误差达到新高度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。</a:t>
            </a: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ea typeface="微软雅黑" panose="020B0503020204020204" charset="-122"/>
                <a:sym typeface="Arial" panose="020B0604020202020204" pitchFamily="34" charset="0"/>
              </a:rPr>
              <a:t>鲲鹏性能：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使用ARM Neon的SIMD技术，依托鲲鹏服务器硬件加速引擎，对实现的算法函数进行加速优化，性能大幅超过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lt"/>
              </a:rPr>
              <a:t>x86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lt"/>
              </a:rPr>
              <a:t>平台。</a:t>
            </a:r>
          </a:p>
        </p:txBody>
      </p:sp>
      <p:sp>
        <p:nvSpPr>
          <p:cNvPr id="33" name="文本框 63"/>
          <p:cNvSpPr>
            <a:spLocks noChangeArrowheads="1"/>
          </p:cNvSpPr>
          <p:nvPr/>
        </p:nvSpPr>
        <p:spPr bwMode="auto">
          <a:xfrm>
            <a:off x="7867852" y="3819550"/>
            <a:ext cx="1806974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65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价值收益</a:t>
            </a:r>
          </a:p>
        </p:txBody>
      </p:sp>
      <p:sp>
        <p:nvSpPr>
          <p:cNvPr id="35" name="文本框 65"/>
          <p:cNvSpPr>
            <a:spLocks noChangeArrowheads="1"/>
          </p:cNvSpPr>
          <p:nvPr/>
        </p:nvSpPr>
        <p:spPr bwMode="auto">
          <a:xfrm>
            <a:off x="7863619" y="897922"/>
            <a:ext cx="1811207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65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商业优势</a:t>
            </a:r>
          </a:p>
        </p:txBody>
      </p:sp>
      <p:sp>
        <p:nvSpPr>
          <p:cNvPr id="36" name="文本框 66"/>
          <p:cNvSpPr>
            <a:spLocks noChangeArrowheads="1"/>
          </p:cNvSpPr>
          <p:nvPr/>
        </p:nvSpPr>
        <p:spPr bwMode="auto">
          <a:xfrm>
            <a:off x="7715885" y="1305560"/>
            <a:ext cx="3688080" cy="248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6" tIns="45703" rIns="91406" bIns="457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335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•</a:t>
            </a:r>
            <a:r>
              <a:rPr lang="en-US" altLang="zh-CN" sz="1335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13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商用场景丰富：</a:t>
            </a:r>
            <a:r>
              <a:rPr lang="zh-CN" altLang="en-US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基于</a:t>
            </a:r>
            <a:r>
              <a:rPr lang="en-US" altLang="zh-CN" sz="1200" dirty="0" err="1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openEuler</a:t>
            </a:r>
            <a:r>
              <a:rPr lang="zh-CN" altLang="en-US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基础库函数的</a:t>
            </a:r>
            <a:r>
              <a:rPr lang="en-US" altLang="zh-CN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完善与补充，可在未来运用于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政府、银行、电信、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能源、证券、保险、水利、铁路等多种场景。</a:t>
            </a:r>
            <a:endParaRPr lang="en-US" altLang="zh-CN" sz="1200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行业市场成熟：</a:t>
            </a:r>
            <a:r>
              <a:rPr lang="zh-CN" altLang="en-US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相关方案的基本函数已经运用于国创项目、互联网</a:t>
            </a:r>
            <a:r>
              <a:rPr lang="en-US" altLang="zh-CN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项目等，相关领域技术已经申请专利并逐步运用到更多场景。</a:t>
            </a: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未来商业需求：</a:t>
            </a:r>
            <a:r>
              <a:rPr lang="zh-CN" altLang="en-US" sz="12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本方案的项目成果可以填充我国在该领域的缺失和空白，加快促进行业发展。</a:t>
            </a:r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7715885" y="4197985"/>
            <a:ext cx="3505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多领域的共创价值</a:t>
            </a:r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：</a:t>
            </a:r>
            <a:r>
              <a:rPr lang="zh-CN" altLang="en-US" sz="120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数字信号处理库是完善</a:t>
            </a:r>
            <a:r>
              <a:rPr lang="en-US" altLang="zh-CN" sz="120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openEuler</a:t>
            </a:r>
            <a:r>
              <a:rPr lang="zh-CN" altLang="en-US" sz="120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操作系统的重要组成部分。基本函数和多样性服务器的结合、通过国产操作系统等打通最后一公里，从而满足更为数字媒体、生物医学、数据通信、航空航天、工业工程等领域各种需求，推动企业数字化转型、产业升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110799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感谢您的观看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鲲鹏应用创新大赛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2022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六边形 15"/>
          <p:cNvSpPr/>
          <p:nvPr/>
        </p:nvSpPr>
        <p:spPr>
          <a:xfrm flipH="1">
            <a:off x="4871085" y="4269105"/>
            <a:ext cx="2310130" cy="431800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4871085" y="4269105"/>
            <a:ext cx="231076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zh-CN" sz="1600" b="0" dirty="0">
                <a:solidFill>
                  <a:prstClr val="black"/>
                </a:solidFill>
                <a:cs typeface="+mn-ea"/>
                <a:sym typeface="+mn-lt"/>
              </a:rPr>
              <a:t>武理计算机大鹏展翅队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bldLvl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443345" y="1918970"/>
            <a:ext cx="267843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团队及作品简介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40805" y="2780030"/>
            <a:ext cx="4483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行业趋势及解决方案应用场景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0805" y="3613150"/>
            <a:ext cx="3937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术方案、亮点及优势</a:t>
            </a:r>
            <a:endParaRPr lang="en-US" altLang="zh-CN" sz="2400" b="1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50965" y="4494530"/>
            <a:ext cx="2480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en-US" altLang="zh-CN" sz="2400" b="1" dirty="0" smtClean="0">
              <a:cs typeface="+mn-ea"/>
              <a:sym typeface="+mn-lt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0460" y="2780237"/>
            <a:ext cx="7387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378795" y="1764195"/>
            <a:ext cx="3175" cy="33597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39825" y="3640939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40543" y="1919177"/>
            <a:ext cx="7387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640543" y="4503269"/>
            <a:ext cx="7387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76470" y="2721441"/>
            <a:ext cx="2067332" cy="1415538"/>
            <a:chOff x="3534580" y="915467"/>
            <a:chExt cx="1819109" cy="1415907"/>
          </a:xfrm>
        </p:grpSpPr>
        <p:sp>
          <p:nvSpPr>
            <p:cNvPr id="3" name="文本框 2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tx1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34828" y="1931160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>
          <a:xfrm>
            <a:off x="4684395" y="414020"/>
            <a:ext cx="2612390" cy="4737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914400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937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4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1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799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23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60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91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  <a:buClrTx/>
              <a:buSzTx/>
            </a:pPr>
            <a:r>
              <a:rPr lang="zh-CN" altLang="en-US" sz="2800" b="1" dirty="0">
                <a:sym typeface="+mn-lt"/>
              </a:rPr>
              <a:t>团队及作品简介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8328" y="-1187037"/>
            <a:ext cx="3098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608" y="887435"/>
            <a:ext cx="1156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武汉理工大学，双一流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211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高校，本省排名第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位，学生创新活动全国第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位。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计算机与人工智能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学院与教育部-华为“智能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基座”产教融合协同育人基地，形成了大量资源合作，推进科教融合；支持基于自主创新的生态进行科研创新、基于鲲鹏服务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器等的各类科研活动。在学习竞赛、自主创新研究、教学科研等方面均有优秀成绩，学生专业素养和综合能力均得到广泛称赞。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5608" y="5132084"/>
            <a:ext cx="11089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本次的参赛作品基于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openEuler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基础函数库解决方案，依托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openEuler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操作系统等的优势，本方案：在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上能够弥补数字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信号处理、图像处理等行业空白，在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上灵活运用多种指令、具有行业中领先的架构特点，在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上结合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openEuler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操作系统特性实现解决方案国产化，在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商业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上具有广泛运用的未来前景。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86682" y="2224844"/>
            <a:ext cx="3256363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高校的人才培养模式还是比较传统的，像华为这种掌握根技术的企业，有一些自主创新的基础软硬件平台如鲲鹏、昇腾、昇思MindSpore等，这些基于国产根技术的知识体系、技术理念及开发方法，应该融入到高校人工智能培养方案里面去，助力培养掌握根技术的人才，加快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国产软硬件生态的形成和发展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269875" algn="l" defTabSz="457200" fontAlgn="auto">
              <a:lnSpc>
                <a:spcPct val="200000"/>
              </a:lnSpc>
              <a:buClrTx/>
              <a:buSzTx/>
              <a:buFontTx/>
            </a:pPr>
            <a:r>
              <a:rPr lang="en-US" altLang="zh-CN" sz="1200" i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——熊盛武院长</a:t>
            </a:r>
            <a:r>
              <a:rPr lang="zh-CN" altLang="en-US" sz="1200" i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关于人工智能人才培养</a:t>
            </a:r>
            <a:r>
              <a:rPr lang="en-US" altLang="zh-CN" sz="1200" i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的讲话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7" y="2380997"/>
            <a:ext cx="2159483" cy="208204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43009" y="2447064"/>
            <a:ext cx="3230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本团队基于openEuler操作系统，编写开源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基础函数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库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，旨在于完善当前开源代码存在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的缺失，进而助力从代码开源到产业生态的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快速构建，为政府、银行、电信、能源、证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券、保险、水利、铁路等千行百业核心业务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提供支撑，构筑安全可靠数字基础设施底座，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赋能企业数字化转型，构建产业新生态。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915327" y="4566719"/>
            <a:ext cx="1198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熊盛武院长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6491769" y="4559102"/>
            <a:ext cx="1808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欧拉开源操作系统</a:t>
            </a:r>
          </a:p>
        </p:txBody>
      </p:sp>
      <p:pic>
        <p:nvPicPr>
          <p:cNvPr id="15" name="图片 14" descr="熊盛武院长1"/>
          <p:cNvPicPr>
            <a:picLocks noChangeAspect="1"/>
          </p:cNvPicPr>
          <p:nvPr/>
        </p:nvPicPr>
        <p:blipFill>
          <a:blip r:embed="rId4"/>
          <a:srcRect l="8478" t="8668" r="39869"/>
          <a:stretch>
            <a:fillRect/>
          </a:stretch>
        </p:blipFill>
        <p:spPr>
          <a:xfrm>
            <a:off x="525588" y="2301016"/>
            <a:ext cx="1847811" cy="21766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58328" y="-1187037"/>
            <a:ext cx="3098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cs typeface="+mn-ea"/>
              <a:sym typeface="+mn-lt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5785328" y="-1060037"/>
            <a:ext cx="3098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7526" y="331978"/>
            <a:ext cx="23164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团队指导老师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18820" y="1521610"/>
            <a:ext cx="764134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武汉理工大学计算机与人工智能学院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院长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教授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，CCF武汉主席。主要研究方向为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机器学习与数据挖掘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智能计算与深度学习</a:t>
            </a:r>
            <a:r>
              <a:rPr lang="zh-CN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智能网联汽车</a:t>
            </a:r>
            <a:r>
              <a:rPr lang="zh-CN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承担主持863计划、国家重点研发计划、国防基础研究、国家自然科学基金、湖北省重大专项等项目的研究。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在人工智能领域与昇腾AI的长期深入合作和杰出的成就，受聘为首批“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昇腾领军人物（MVP）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pic>
        <p:nvPicPr>
          <p:cNvPr id="5" name="图片 4" descr="杜亚娟老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70" y="3799840"/>
            <a:ext cx="1593850" cy="15938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4855" y="4110355"/>
            <a:ext cx="78924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武汉理工大学计算机科学与技术学院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副教授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，数据科学与大数据专业负责人，硕士研究生导师。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研究方向为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计算机体系结构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（存储系统性能和可靠性）和</a:t>
            </a: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国产处理器生态库建设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。承担国家自然科学基金青年项目、校级教师自主创新项目、自由探索项目等。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指导多项国家级、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校级创新创业项目和各类国家级、省级和校级大赛，指导多名本科生发表论文。</a:t>
            </a:r>
          </a:p>
        </p:txBody>
      </p:sp>
      <p:pic>
        <p:nvPicPr>
          <p:cNvPr id="17" name="图片 16" descr="熊盛武院长"/>
          <p:cNvPicPr>
            <a:picLocks noChangeAspect="1"/>
          </p:cNvPicPr>
          <p:nvPr/>
        </p:nvPicPr>
        <p:blipFill>
          <a:blip r:embed="rId4"/>
          <a:srcRect l="22181" r="20754"/>
          <a:stretch>
            <a:fillRect/>
          </a:stretch>
        </p:blipFill>
        <p:spPr>
          <a:xfrm>
            <a:off x="844829" y="1252379"/>
            <a:ext cx="1643989" cy="1921706"/>
          </a:xfrm>
          <a:prstGeom prst="rect">
            <a:avLst/>
          </a:prstGeom>
        </p:spPr>
      </p:pic>
      <p:sp>
        <p:nvSpPr>
          <p:cNvPr id="18" name="文本框 9"/>
          <p:cNvSpPr txBox="1"/>
          <p:nvPr/>
        </p:nvSpPr>
        <p:spPr>
          <a:xfrm>
            <a:off x="595247" y="3246755"/>
            <a:ext cx="23164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熊盛武</a:t>
            </a:r>
          </a:p>
          <a:p>
            <a:pPr algn="ctr"/>
            <a:r>
              <a:rPr lang="zh-CN" altLang="en-US" sz="1400" b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计算机与人工智能学院院长</a:t>
            </a:r>
          </a:p>
        </p:txBody>
      </p:sp>
      <p:sp>
        <p:nvSpPr>
          <p:cNvPr id="19" name="文本框 9"/>
          <p:cNvSpPr txBox="1"/>
          <p:nvPr/>
        </p:nvSpPr>
        <p:spPr>
          <a:xfrm>
            <a:off x="8517389" y="5560648"/>
            <a:ext cx="24942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杜亚娟</a:t>
            </a:r>
          </a:p>
          <a:p>
            <a:pPr algn="ctr"/>
            <a:r>
              <a:rPr lang="zh-CN" altLang="en-US" sz="1400" b="1" dirty="0">
                <a:solidFill>
                  <a:srgbClr val="5B9BD5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计算机与人工智能学院副教授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58328" y="-1187037"/>
            <a:ext cx="3098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8420" y="327025"/>
            <a:ext cx="3889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鲲鹏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HMPP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库应用场景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8313" y="908907"/>
            <a:ext cx="11635308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700" i="0" dirty="0">
                <a:solidFill>
                  <a:srgbClr val="252B3A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50" i="0" dirty="0">
                <a:solidFill>
                  <a:srgbClr val="252B3A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HMPP</a:t>
            </a:r>
            <a:r>
              <a:rPr lang="zh-CN" altLang="en-US" sz="1650" i="0" dirty="0">
                <a:solidFill>
                  <a:srgbClr val="252B3A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涉及图像处理、颜色转换、滤波、变换、几何，为计算机视觉运算、向量运算、统计、信号滤波、信号变换和固定精度运算等提供了丰富的功能接口和极致性能优化，</a:t>
            </a:r>
            <a:r>
              <a:rPr lang="zh-CN" altLang="en-US" sz="1650" b="1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布局于海量图像计算处理需求领域，致力于</a:t>
            </a: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zh-CN" altLang="en-US" sz="1650" b="1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户的运行程序在华为鲲鹏处理器平台实现加速。</a:t>
            </a:r>
            <a:endParaRPr lang="zh-CN" altLang="en-US" sz="1700" b="1" i="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连接符 166"/>
          <p:cNvCxnSpPr/>
          <p:nvPr/>
        </p:nvCxnSpPr>
        <p:spPr>
          <a:xfrm flipV="1">
            <a:off x="363639" y="1827493"/>
            <a:ext cx="11662233" cy="337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449414" y="1908609"/>
            <a:ext cx="2180548" cy="97456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2818860" y="1908609"/>
            <a:ext cx="1795789" cy="97456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9960589" y="1903882"/>
            <a:ext cx="1805926" cy="95962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4803547" y="1908609"/>
            <a:ext cx="2236128" cy="994062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/>
          <p:cNvSpPr/>
          <p:nvPr/>
        </p:nvSpPr>
        <p:spPr>
          <a:xfrm>
            <a:off x="7459711" y="1903882"/>
            <a:ext cx="2117832" cy="971817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31"/>
          <p:cNvSpPr txBox="1"/>
          <p:nvPr/>
        </p:nvSpPr>
        <p:spPr>
          <a:xfrm>
            <a:off x="324469" y="3026836"/>
            <a:ext cx="2380926" cy="3630930"/>
          </a:xfrm>
          <a:prstGeom prst="rect">
            <a:avLst/>
          </a:prstGeom>
          <a:solidFill>
            <a:srgbClr val="E8E6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数字媒体场景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商业前景：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ABI Research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预测，到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2025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市场总额将达到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2920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美元，其中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亿美元，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亿美元。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产品价值：</a:t>
            </a: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强化声音信号传输数字图像处理技术</a:t>
            </a:r>
            <a:endParaRPr lang="en-US" altLang="zh-CN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保障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高质量图像快速传输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加速全息技术发展，提升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能力，优化游戏人机交互环节，提供全新游戏娱乐体验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801099" y="3027822"/>
            <a:ext cx="2124907" cy="3630930"/>
          </a:xfrm>
          <a:prstGeom prst="rect">
            <a:avLst/>
          </a:prstGeom>
          <a:solidFill>
            <a:srgbClr val="E8E6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航空航天场景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商业前景：</a:t>
            </a:r>
            <a:r>
              <a:rPr lang="en-US" altLang="zh-CN" sz="1200" dirty="0"/>
              <a:t> 2023</a:t>
            </a:r>
            <a:r>
              <a:rPr lang="zh-CN" altLang="en-US" sz="1200" dirty="0"/>
              <a:t>年中国航空摄影测量市场规模约为</a:t>
            </a:r>
            <a:r>
              <a:rPr lang="en-US" altLang="zh-CN" sz="1200" b="1" dirty="0">
                <a:solidFill>
                  <a:srgbClr val="FF0000"/>
                </a:solidFill>
              </a:rPr>
              <a:t>139.2</a:t>
            </a:r>
            <a:r>
              <a:rPr lang="zh-CN" altLang="en-US" sz="1200" b="1" dirty="0">
                <a:solidFill>
                  <a:srgbClr val="FF0000"/>
                </a:solidFill>
              </a:rPr>
              <a:t>亿</a:t>
            </a:r>
            <a:r>
              <a:rPr lang="zh-CN" altLang="en-US" sz="1200" dirty="0">
                <a:solidFill>
                  <a:schemeClr val="tx1"/>
                </a:solidFill>
              </a:rPr>
              <a:t>元，年均增长率</a:t>
            </a:r>
            <a:r>
              <a:rPr lang="en-US" altLang="zh-CN" sz="1200" dirty="0">
                <a:solidFill>
                  <a:schemeClr val="tx1"/>
                </a:solidFill>
              </a:rPr>
              <a:t>17.40%</a:t>
            </a:r>
            <a:r>
              <a:rPr lang="zh-CN" altLang="en-US" sz="1200" dirty="0">
                <a:solidFill>
                  <a:schemeClr val="tx1"/>
                </a:solidFill>
              </a:rPr>
              <a:t>。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产品价值：</a:t>
            </a: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提升卫星遥感和飞机遥感图像清晰度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获取实时高质量太空图像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助力我国探索太空领域</a:t>
            </a:r>
          </a:p>
          <a:p>
            <a:pPr marL="17145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31"/>
          <p:cNvSpPr txBox="1"/>
          <p:nvPr/>
        </p:nvSpPr>
        <p:spPr>
          <a:xfrm>
            <a:off x="4763135" y="3027680"/>
            <a:ext cx="2317115" cy="3630930"/>
          </a:xfrm>
          <a:prstGeom prst="rect">
            <a:avLst/>
          </a:prstGeom>
          <a:solidFill>
            <a:srgbClr val="E8E6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rm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生物医学场景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商业前景：</a:t>
            </a:r>
            <a:r>
              <a:rPr lang="zh-CN" altLang="en-US" sz="1200" dirty="0"/>
              <a:t>受新冠肺炎疫情等影响，</a:t>
            </a:r>
            <a:r>
              <a:rPr lang="en-US" altLang="zh-CN" sz="1200" dirty="0"/>
              <a:t>2021</a:t>
            </a:r>
            <a:r>
              <a:rPr lang="zh-CN" altLang="en-US" sz="1200" dirty="0"/>
              <a:t>年全球医学图像处理市场规模大约为</a:t>
            </a:r>
            <a:r>
              <a:rPr lang="en-US" altLang="zh-CN" sz="1200" dirty="0">
                <a:solidFill>
                  <a:schemeClr val="tx1"/>
                </a:solidFill>
              </a:rPr>
              <a:t>223</a:t>
            </a:r>
            <a:r>
              <a:rPr lang="zh-CN" altLang="en-US" sz="1200" dirty="0">
                <a:solidFill>
                  <a:schemeClr val="tx1"/>
                </a:solidFill>
              </a:rPr>
              <a:t>亿元，预计</a:t>
            </a:r>
            <a:r>
              <a:rPr lang="en-US" altLang="zh-CN" sz="1200" dirty="0">
                <a:solidFill>
                  <a:schemeClr val="tx1"/>
                </a:solidFill>
              </a:rPr>
              <a:t>2028</a:t>
            </a:r>
            <a:r>
              <a:rPr lang="zh-CN" altLang="en-US" sz="1200" dirty="0">
                <a:solidFill>
                  <a:schemeClr val="tx1"/>
                </a:solidFill>
              </a:rPr>
              <a:t>年将达到</a:t>
            </a:r>
            <a:r>
              <a:rPr lang="en-US" altLang="zh-CN" sz="1200" b="1" dirty="0">
                <a:solidFill>
                  <a:srgbClr val="FF0000"/>
                </a:solidFill>
              </a:rPr>
              <a:t>326</a:t>
            </a:r>
            <a:r>
              <a:rPr lang="zh-CN" altLang="en-US" sz="1200" b="1" dirty="0">
                <a:solidFill>
                  <a:srgbClr val="FF0000"/>
                </a:solidFill>
              </a:rPr>
              <a:t>亿</a:t>
            </a:r>
            <a:r>
              <a:rPr lang="zh-CN" altLang="en-US" sz="1200" dirty="0">
                <a:solidFill>
                  <a:schemeClr val="tx1"/>
                </a:solidFill>
              </a:rPr>
              <a:t>元。</a:t>
            </a:r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产品价值：</a:t>
            </a: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提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供强大图像计算算力 助力医学影像处理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优化编辑图像能力，提供多样医学图像检测方式，加强医学显微镜图像细致分析</a:t>
            </a:r>
          </a:p>
        </p:txBody>
      </p:sp>
      <p:sp>
        <p:nvSpPr>
          <p:cNvPr id="35" name="TextBox 31"/>
          <p:cNvSpPr txBox="1"/>
          <p:nvPr/>
        </p:nvSpPr>
        <p:spPr>
          <a:xfrm>
            <a:off x="7242057" y="3020486"/>
            <a:ext cx="2397244" cy="3630930"/>
          </a:xfrm>
          <a:prstGeom prst="rect">
            <a:avLst/>
          </a:prstGeom>
          <a:solidFill>
            <a:srgbClr val="E8E6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工程工业场景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商业前景：</a:t>
            </a:r>
            <a:r>
              <a:rPr lang="en-US" altLang="zh-CN" sz="1200" dirty="0"/>
              <a:t> 2022</a:t>
            </a:r>
            <a:r>
              <a:rPr lang="zh-CN" altLang="en-US" sz="1200" dirty="0"/>
              <a:t>年智能制造装备产业规模近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en-US" sz="1200" dirty="0">
                <a:solidFill>
                  <a:schemeClr val="tx1"/>
                </a:solidFill>
              </a:rPr>
              <a:t>万亿元， </a:t>
            </a:r>
            <a:r>
              <a:rPr lang="en-US" altLang="zh-CN" sz="1200" dirty="0">
                <a:solidFill>
                  <a:schemeClr val="tx1"/>
                </a:solidFill>
              </a:rPr>
              <a:t>2022</a:t>
            </a:r>
            <a:r>
              <a:rPr lang="zh-CN" altLang="en-US" sz="1200" dirty="0">
                <a:solidFill>
                  <a:schemeClr val="tx1"/>
                </a:solidFill>
              </a:rPr>
              <a:t>年中国工业机器视觉市场规模约为</a:t>
            </a:r>
            <a:r>
              <a:rPr lang="en-US" altLang="zh-CN" sz="1200" b="1" dirty="0">
                <a:solidFill>
                  <a:srgbClr val="FF0000"/>
                </a:solidFill>
              </a:rPr>
              <a:t>138</a:t>
            </a:r>
            <a:r>
              <a:rPr lang="zh-CN" altLang="en-US" sz="1200" b="1" dirty="0">
                <a:solidFill>
                  <a:srgbClr val="FF0000"/>
                </a:solidFill>
              </a:rPr>
              <a:t>亿</a:t>
            </a:r>
            <a:r>
              <a:rPr lang="zh-CN" altLang="en-US" sz="1200" dirty="0">
                <a:solidFill>
                  <a:schemeClr val="tx1"/>
                </a:solidFill>
              </a:rPr>
              <a:t>元</a:t>
            </a:r>
            <a:r>
              <a:rPr lang="zh-CN" altLang="en-US" sz="1200" dirty="0"/>
              <a:t>，增速约为</a:t>
            </a:r>
            <a:r>
              <a:rPr lang="en-US" altLang="zh-CN" sz="1200" dirty="0"/>
              <a:t>4.8%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产品价值：</a:t>
            </a: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为先进设计和制造技术中采用工业视觉赋能，扩展识别工件和物体形状的场景（如放射性，有毒环境等）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提高工业图像软件算力，加速邮政信件的自动分拣速率</a:t>
            </a:r>
          </a:p>
        </p:txBody>
      </p:sp>
      <p:sp>
        <p:nvSpPr>
          <p:cNvPr id="37" name="TextBox 31"/>
          <p:cNvSpPr txBox="1"/>
          <p:nvPr/>
        </p:nvSpPr>
        <p:spPr>
          <a:xfrm>
            <a:off x="2832342" y="3027470"/>
            <a:ext cx="1768823" cy="3630930"/>
          </a:xfrm>
          <a:prstGeom prst="rect">
            <a:avLst/>
          </a:prstGeom>
          <a:solidFill>
            <a:srgbClr val="E8E6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数据通信场景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商业前景：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据</a:t>
            </a:r>
            <a:r>
              <a:rPr lang="zh-CN" altLang="en-US" sz="1200" dirty="0">
                <a:solidFill>
                  <a:srgbClr val="121212"/>
                </a:solidFill>
                <a:latin typeface="-apple-system"/>
              </a:rPr>
              <a:t>市场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调研，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年上半年通信行业规模突破</a:t>
            </a:r>
            <a:r>
              <a:rPr lang="en-US" altLang="zh-CN" sz="1200" b="1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b="1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万亿</a:t>
            </a:r>
            <a:r>
              <a:rPr lang="zh-CN" altLang="en-US" sz="1200" i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zh-CN" altLang="en-US" sz="1200" b="1" i="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200" b="1" i="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产品价值：</a:t>
            </a: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保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障图像数据无损实时压缩和传递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17272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图像算力助推数据传输加密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</a:p>
          <a:p>
            <a:pPr marL="17145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58328" y="-1187037"/>
            <a:ext cx="309880" cy="53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3954780" y="470535"/>
            <a:ext cx="4132580" cy="5969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国产芯片及其生态的发展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1897430" y="2172509"/>
            <a:ext cx="902482" cy="405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088" y="2483003"/>
            <a:ext cx="1929697" cy="40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2920464" y="2537726"/>
            <a:ext cx="636462" cy="2531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97432" y="2211124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政策支持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97430" y="2887356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下游需求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77478" y="2529134"/>
            <a:ext cx="196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国产芯片发展前景广阔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1897430" y="2840184"/>
            <a:ext cx="902482" cy="405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086594" y="1966684"/>
            <a:ext cx="677086" cy="62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飞腾</a:t>
            </a:r>
            <a:endParaRPr lang="zh-CN" altLang="en-US" sz="1200" dirty="0"/>
          </a:p>
        </p:txBody>
      </p:sp>
      <p:sp>
        <p:nvSpPr>
          <p:cNvPr id="34" name="椭圆 33"/>
          <p:cNvSpPr/>
          <p:nvPr/>
        </p:nvSpPr>
        <p:spPr>
          <a:xfrm>
            <a:off x="8324639" y="1966684"/>
            <a:ext cx="677086" cy="62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鲲鹏</a:t>
            </a:r>
            <a:endParaRPr lang="zh-CN" altLang="en-US" sz="1200" dirty="0"/>
          </a:p>
        </p:txBody>
      </p:sp>
      <p:sp>
        <p:nvSpPr>
          <p:cNvPr id="36" name="椭圆 35"/>
          <p:cNvSpPr/>
          <p:nvPr/>
        </p:nvSpPr>
        <p:spPr>
          <a:xfrm>
            <a:off x="7086593" y="2861482"/>
            <a:ext cx="677086" cy="62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海光</a:t>
            </a:r>
          </a:p>
        </p:txBody>
      </p:sp>
      <p:sp>
        <p:nvSpPr>
          <p:cNvPr id="38" name="椭圆 37"/>
          <p:cNvSpPr/>
          <p:nvPr/>
        </p:nvSpPr>
        <p:spPr>
          <a:xfrm>
            <a:off x="8324639" y="2872740"/>
            <a:ext cx="677086" cy="62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兆芯</a:t>
            </a:r>
          </a:p>
        </p:txBody>
      </p:sp>
      <p:sp>
        <p:nvSpPr>
          <p:cNvPr id="40" name="椭圆 39"/>
          <p:cNvSpPr/>
          <p:nvPr/>
        </p:nvSpPr>
        <p:spPr>
          <a:xfrm>
            <a:off x="9562682" y="2887356"/>
            <a:ext cx="677086" cy="62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申威</a:t>
            </a:r>
          </a:p>
        </p:txBody>
      </p:sp>
      <p:sp>
        <p:nvSpPr>
          <p:cNvPr id="44" name="椭圆 43"/>
          <p:cNvSpPr/>
          <p:nvPr/>
        </p:nvSpPr>
        <p:spPr>
          <a:xfrm>
            <a:off x="9562683" y="1966684"/>
            <a:ext cx="677086" cy="625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龙芯</a:t>
            </a:r>
          </a:p>
        </p:txBody>
      </p:sp>
      <p:sp>
        <p:nvSpPr>
          <p:cNvPr id="46" name="箭头: 右 45"/>
          <p:cNvSpPr/>
          <p:nvPr/>
        </p:nvSpPr>
        <p:spPr>
          <a:xfrm>
            <a:off x="6191948" y="2556412"/>
            <a:ext cx="636462" cy="2531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174737" y="1067342"/>
            <a:ext cx="1052192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   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企业垂直分工模式的大背景下，代工厂得到了快速发展的机遇，虽然整体发展很快，但目前国内还处于混沌期，各企业之间的竞争比较激烈。除此以外，芯片设计的关键领域仍处于起步阶段。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部分芯片自给率较低。进口依赖程度较高。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12642" y="3626628"/>
            <a:ext cx="105219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与国外芯片相比，国产芯片最大的差距不在于技术指标，而是未能与产业链对接、建立与之相匹配的</a:t>
            </a:r>
            <a:r>
              <a:rPr lang="zh-CN" altLang="en-US" sz="1600" b="1" dirty="0">
                <a:solidFill>
                  <a:srgbClr val="FF0000"/>
                </a:solidFill>
              </a:rPr>
              <a:t>生态系统</a:t>
            </a:r>
            <a:r>
              <a:rPr lang="zh-CN" altLang="en-US" sz="1600" dirty="0"/>
              <a:t>。</a:t>
            </a:r>
          </a:p>
        </p:txBody>
      </p:sp>
      <p:sp>
        <p:nvSpPr>
          <p:cNvPr id="50" name="矩形 49"/>
          <p:cNvSpPr/>
          <p:nvPr/>
        </p:nvSpPr>
        <p:spPr>
          <a:xfrm>
            <a:off x="767837" y="4104530"/>
            <a:ext cx="689610" cy="705485"/>
          </a:xfrm>
          <a:prstGeom prst="rect">
            <a:avLst/>
          </a:prstGeom>
          <a:noFill/>
        </p:spPr>
        <p:txBody>
          <a:bodyPr wrap="none" lIns="91406" tIns="45703" rIns="91406" bIns="45703">
            <a:spAutoFit/>
          </a:bodyPr>
          <a:lstStyle/>
          <a:p>
            <a:pPr algn="ctr"/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生态</a:t>
            </a:r>
            <a:endParaRPr lang="en-US" altLang="zh-CN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分类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640840" y="4051935"/>
            <a:ext cx="35198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lang="en-US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</a:t>
            </a:r>
            <a:r>
              <a:rPr lang="zh-CN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为主的电脑芯片</a:t>
            </a:r>
            <a:endParaRPr lang="en-US" altLang="zh-CN" sz="14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为主的移动端芯片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92850" y="5111348"/>
            <a:ext cx="523049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13844" y="5414349"/>
            <a:ext cx="1197610" cy="705485"/>
          </a:xfrm>
          <a:prstGeom prst="rect">
            <a:avLst/>
          </a:prstGeom>
          <a:noFill/>
        </p:spPr>
        <p:txBody>
          <a:bodyPr wrap="none" lIns="91406" tIns="45703" rIns="91406" bIns="45703">
            <a:spAutoFit/>
          </a:bodyPr>
          <a:lstStyle/>
          <a:p>
            <a:pPr algn="ctr"/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优秀生态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特点</a:t>
            </a:r>
            <a:endParaRPr lang="en-US" altLang="zh-CN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40840" y="5222240"/>
            <a:ext cx="44712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开放，越开放合作伙伴越多</a:t>
            </a:r>
            <a:endParaRPr lang="en-US" altLang="zh-CN" sz="14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兼容，把合作伙伴的工作形成合力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优化，通过系统优化而不仅仅是芯片升级来提高性能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91922" y="4548641"/>
            <a:ext cx="4851312" cy="2055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16572" y="4044653"/>
            <a:ext cx="1400810" cy="459105"/>
          </a:xfrm>
          <a:prstGeom prst="rect">
            <a:avLst/>
          </a:prstGeom>
          <a:noFill/>
        </p:spPr>
        <p:txBody>
          <a:bodyPr wrap="none" lIns="91406" tIns="45703" rIns="91406" bIns="45703">
            <a:spAutoFit/>
          </a:bodyPr>
          <a:lstStyle/>
          <a:p>
            <a:pPr algn="ctr"/>
            <a:r>
              <a:rPr lang="zh-CN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工作方面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335133" y="4559899"/>
            <a:ext cx="4708101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技术平台的完善</a:t>
            </a:r>
            <a:r>
              <a:rPr lang="zh-CN" altLang="en-US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流体力学、计算科学、图像处理等函数库的建设。</a:t>
            </a:r>
            <a:endParaRPr lang="en-US" altLang="zh-CN" sz="14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产业链的形成</a:t>
            </a:r>
            <a:r>
              <a:rPr lang="zh-CN" altLang="en-US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合作伙伴肯定是越多越好</a:t>
            </a:r>
            <a:r>
              <a:rPr lang="zh-CN" altLang="en-US" sz="1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，这么多厂商一定要形成合力，组合起来就是最好的。在一个生态体系里，不用将硬盘与软件在不同的电脑中进行反复适配兼容，这样对于用户来讲也是最好的。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01226" y="524944"/>
            <a:ext cx="83888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鲲鹏</a:t>
            </a:r>
            <a:r>
              <a:rPr kumimoji="1"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920</a:t>
            </a: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处理器：多核架构提供高性能、高并发算力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9" name="Content Placeholder 2"/>
          <p:cNvSpPr>
            <a:spLocks noGrp="1"/>
          </p:cNvSpPr>
          <p:nvPr/>
        </p:nvSpPr>
        <p:spPr>
          <a:xfrm>
            <a:off x="730814" y="1283538"/>
            <a:ext cx="10729645" cy="33418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2065" indent="0" algn="l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4" y="1985025"/>
            <a:ext cx="5921754" cy="3375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87" y="1986140"/>
            <a:ext cx="2924135" cy="3341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62960" y="1405673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高集成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06073" y="1409998"/>
            <a:ext cx="292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高能效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4714" y="5574462"/>
            <a:ext cx="97909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　　</a:t>
            </a:r>
            <a:r>
              <a:rPr lang="zh-CN" altLang="en-US" b="1" dirty="0"/>
              <a:t>鲲鹏</a:t>
            </a:r>
            <a:r>
              <a:rPr lang="en-US" altLang="zh-CN" b="1" dirty="0"/>
              <a:t>920</a:t>
            </a:r>
            <a:r>
              <a:rPr lang="zh-CN" altLang="en-US" b="1" dirty="0"/>
              <a:t>处理器</a:t>
            </a:r>
            <a:r>
              <a:rPr lang="zh-CN" altLang="en-US" dirty="0"/>
              <a:t>作为华为自主研发和设计的数据中心高性能处理器，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zh-CN" altLang="en-US" b="1" i="0" dirty="0">
                <a:effectLst/>
                <a:latin typeface="Helvetica Neue"/>
              </a:rPr>
              <a:t>高性能、高吞吐、高集成、高能效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方面的创新突破，满足数据中心多样性计算、绿色计算的需求，把计算推向历史新高度。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81398" y="665350"/>
            <a:ext cx="98042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kumimoji="1" lang="en-US" altLang="zh-CN" sz="2800" b="1" dirty="0" err="1">
                <a:latin typeface="微软雅黑" panose="020B0503020204020204" charset="-122"/>
                <a:ea typeface="微软雅黑" panose="020B0503020204020204" charset="-122"/>
                <a:sym typeface="+mn-lt"/>
              </a:rPr>
              <a:t>openEuler</a:t>
            </a: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释放鲲鹏多核并发算力，成为鲲鹏基础软件基座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8870" y="1570121"/>
            <a:ext cx="40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1.openEuler</a:t>
            </a:r>
            <a:r>
              <a:rPr lang="zh-CN" altLang="en-US" b="1" dirty="0">
                <a:solidFill>
                  <a:srgbClr val="FF0000"/>
                </a:solidFill>
              </a:rPr>
              <a:t>：与鲲鹏硬件最佳配置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9" y="1570121"/>
            <a:ext cx="7193355" cy="42300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4883" y="2134910"/>
            <a:ext cx="395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进程管理：多核加速，分域调节性能提升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20%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457200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多核调度：</a:t>
            </a:r>
            <a:r>
              <a:rPr lang="en-US" altLang="zh-CN" sz="1200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Numa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Aware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，性能优于业界标杆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OS 20%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88870" y="3059668"/>
            <a:ext cx="43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2.openEuler</a:t>
            </a:r>
            <a:r>
              <a:rPr lang="zh-CN" altLang="en-US" b="1" dirty="0">
                <a:solidFill>
                  <a:srgbClr val="FF0000"/>
                </a:solidFill>
              </a:rPr>
              <a:t>：开放开源，联合伙伴创新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04883" y="3594609"/>
            <a:ext cx="417050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457200">
              <a:lnSpc>
                <a:spcPct val="150000"/>
              </a:lnSpc>
              <a:defRPr sz="12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Compass-CI  </a:t>
            </a:r>
            <a:r>
              <a:rPr lang="zh-CN" altLang="en-US" dirty="0"/>
              <a:t>一键式获取资源，自动化测试与集成</a:t>
            </a:r>
            <a:endParaRPr lang="en-US" altLang="zh-CN" dirty="0"/>
          </a:p>
          <a:p>
            <a:r>
              <a:rPr lang="zh-CN" altLang="en-US" dirty="0"/>
              <a:t>多样性算力支持：支持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x86</a:t>
            </a:r>
            <a:r>
              <a:rPr lang="zh-CN" altLang="en-US" dirty="0"/>
              <a:t>、以及其他国产芯片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88870" y="4588890"/>
            <a:ext cx="448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3.Open Euler</a:t>
            </a:r>
            <a:r>
              <a:rPr lang="zh-CN" altLang="en-US" b="1" dirty="0">
                <a:solidFill>
                  <a:srgbClr val="FF0000"/>
                </a:solidFill>
              </a:rPr>
              <a:t>：安全加固，保证信息安全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04883" y="5091194"/>
            <a:ext cx="2828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通过</a:t>
            </a:r>
            <a:r>
              <a:rPr lang="en-US" altLang="zh-CN" sz="1200" b="1" dirty="0"/>
              <a:t>CC+EAL4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安全</a:t>
            </a:r>
            <a:r>
              <a:rPr lang="zh-CN" altLang="en-US" sz="1200" dirty="0"/>
              <a:t>认证评估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09273" y="671810"/>
            <a:ext cx="1037272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鲲鹏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+</a:t>
            </a:r>
            <a:r>
              <a:rPr kumimoji="1"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lt"/>
              </a:rPr>
              <a:t>openEuler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满足高算力需求，为目标的实现提供算力支持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4" y="1502549"/>
            <a:ext cx="2703202" cy="9964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7" y="2719681"/>
            <a:ext cx="2341998" cy="10024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60" y="4278458"/>
            <a:ext cx="2150806" cy="100241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93440" y="179832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openEuler</a:t>
            </a:r>
            <a:r>
              <a:rPr lang="en-US" altLang="zh-CN" dirty="0"/>
              <a:t> </a:t>
            </a:r>
            <a:r>
              <a:rPr lang="zh-CN" altLang="en-US" b="1" dirty="0"/>
              <a:t>操作系统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11879" y="3062932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TaiShan</a:t>
            </a:r>
            <a:r>
              <a:rPr lang="en-US" altLang="zh-CN" dirty="0"/>
              <a:t> </a:t>
            </a:r>
            <a:r>
              <a:rPr lang="zh-CN" altLang="en-US" b="1" dirty="0"/>
              <a:t>服务器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11879" y="4631620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鲲鹏</a:t>
            </a:r>
            <a:r>
              <a:rPr lang="en-US" altLang="zh-CN" b="1" dirty="0"/>
              <a:t>920 </a:t>
            </a:r>
            <a:r>
              <a:rPr lang="zh-CN" altLang="en-US" b="1" dirty="0"/>
              <a:t>处理器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30400" y="1681888"/>
            <a:ext cx="460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针对鲲鹏处理器进行多个方面的深度优化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最大释放鲲鹏强大算力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014722" y="2919660"/>
            <a:ext cx="410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满足具体场景严苛的部署要求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满足</a:t>
            </a:r>
            <a:r>
              <a:rPr lang="en-US" altLang="zh-CN" dirty="0"/>
              <a:t>ECII</a:t>
            </a:r>
            <a:r>
              <a:rPr lang="zh-CN" altLang="en-US" dirty="0"/>
              <a:t>标准，易部署，易维护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31158" y="4456499"/>
            <a:ext cx="449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具备高性能多核高并发处理能力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能够满足多种场景对算力的多样化诉求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2160" y="566928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借助上述</a:t>
            </a:r>
            <a:r>
              <a:rPr lang="zh-CN" altLang="en-US" b="1" dirty="0">
                <a:solidFill>
                  <a:srgbClr val="FF0000"/>
                </a:solidFill>
              </a:rPr>
              <a:t>鲲鹏 </a:t>
            </a:r>
            <a:r>
              <a:rPr lang="en-US" altLang="zh-CN" b="1" dirty="0">
                <a:solidFill>
                  <a:srgbClr val="FF0000"/>
                </a:solidFill>
              </a:rPr>
              <a:t>+ </a:t>
            </a:r>
            <a:r>
              <a:rPr lang="en-US" altLang="zh-CN" b="1" dirty="0" err="1">
                <a:solidFill>
                  <a:srgbClr val="FF0000"/>
                </a:solidFill>
              </a:rPr>
              <a:t>openEuler</a:t>
            </a:r>
            <a:r>
              <a:rPr lang="zh-CN" altLang="en-US" b="1" dirty="0">
                <a:solidFill>
                  <a:srgbClr val="FF0000"/>
                </a:solidFill>
              </a:rPr>
              <a:t>计算平台</a:t>
            </a:r>
            <a:r>
              <a:rPr lang="zh-CN" altLang="en-US" dirty="0"/>
              <a:t>提供的算力支持，本团队实现对</a:t>
            </a:r>
            <a:r>
              <a:rPr lang="zh-CN" altLang="en-US" b="1" dirty="0">
                <a:solidFill>
                  <a:srgbClr val="FF0000"/>
                </a:solidFill>
              </a:rPr>
              <a:t>数字信号处理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图像处理</a:t>
            </a:r>
            <a:r>
              <a:rPr lang="zh-CN" altLang="en-US" dirty="0"/>
              <a:t>等领域空白领域的弥补。</a:t>
            </a:r>
          </a:p>
        </p:txBody>
      </p:sp>
      <p:sp>
        <p:nvSpPr>
          <p:cNvPr id="4" name="矩形 3"/>
          <p:cNvSpPr/>
          <p:nvPr/>
        </p:nvSpPr>
        <p:spPr>
          <a:xfrm>
            <a:off x="665611" y="1513840"/>
            <a:ext cx="10372726" cy="39428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65611" y="2510242"/>
            <a:ext cx="10372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5611" y="4053840"/>
            <a:ext cx="10372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65081" y="1513840"/>
            <a:ext cx="0" cy="3942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4" idx="2"/>
          </p:cNvCxnSpPr>
          <p:nvPr/>
        </p:nvCxnSpPr>
        <p:spPr>
          <a:xfrm>
            <a:off x="5851974" y="1513840"/>
            <a:ext cx="0" cy="3942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ZiZjY5YzFkZTYwODI2Nzk0OTc3M2FkZDIyM2JhYTYifQ=="/>
  <p:tag name="KSO_WPP_MARK_KEY" val="3964c04e-2916-4d9f-812f-5eedbdb684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db7dec-4043-4218-88c5-742b4e8b8c4f}"/>
  <p:tag name="TABLE_ENDDRAG_ORIGIN_RECT" val="312*266"/>
  <p:tag name="TABLE_ENDDRAG_RECT" val="57*232*312*2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bc2069-1f43-45d1-bfeb-6de53bf13da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c3858c4-640b-4eb5-bc69-56c7e551053e}"/>
  <p:tag name="TABLE_ENDDRAG_ORIGIN_RECT" val="771*273"/>
  <p:tag name="TABLE_ENDDRAG_RECT" val="96*134*771*2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2361</Words>
  <Application>Microsoft Office PowerPoint</Application>
  <PresentationFormat>宽屏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Helvetica Neue</vt:lpstr>
      <vt:lpstr>阿里巴巴普惠体 R</vt:lpstr>
      <vt:lpstr>宋体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张 乐</cp:lastModifiedBy>
  <cp:revision>81</cp:revision>
  <dcterms:created xsi:type="dcterms:W3CDTF">2019-01-02T05:18:00Z</dcterms:created>
  <dcterms:modified xsi:type="dcterms:W3CDTF">2022-09-21T08:32:11Z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7EB929B6CA7A41D584E7C38E7976F93F</vt:lpwstr>
  </property>
</Properties>
</file>