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72" r:id="rId4"/>
    <p:sldMasterId id="2147483874" r:id="rId5"/>
    <p:sldMasterId id="2147483885" r:id="rId6"/>
    <p:sldMasterId id="2147483891" r:id="rId7"/>
  </p:sldMasterIdLst>
  <p:notesMasterIdLst>
    <p:notesMasterId r:id="rId31"/>
  </p:notesMasterIdLst>
  <p:handoutMasterIdLst>
    <p:handoutMasterId r:id="rId32"/>
  </p:handoutMasterIdLst>
  <p:sldIdLst>
    <p:sldId id="257" r:id="rId8"/>
    <p:sldId id="258" r:id="rId9"/>
    <p:sldId id="259" r:id="rId10"/>
    <p:sldId id="260" r:id="rId11"/>
    <p:sldId id="271" r:id="rId12"/>
    <p:sldId id="276" r:id="rId13"/>
    <p:sldId id="277" r:id="rId14"/>
    <p:sldId id="284" r:id="rId15"/>
    <p:sldId id="273" r:id="rId16"/>
    <p:sldId id="278" r:id="rId17"/>
    <p:sldId id="279" r:id="rId18"/>
    <p:sldId id="280" r:id="rId19"/>
    <p:sldId id="281" r:id="rId20"/>
    <p:sldId id="274" r:id="rId21"/>
    <p:sldId id="282" r:id="rId22"/>
    <p:sldId id="275" r:id="rId23"/>
    <p:sldId id="283" r:id="rId24"/>
    <p:sldId id="261" r:id="rId25"/>
    <p:sldId id="285" r:id="rId26"/>
    <p:sldId id="268" r:id="rId27"/>
    <p:sldId id="269" r:id="rId28"/>
    <p:sldId id="286" r:id="rId29"/>
    <p:sldId id="270" r:id="rId30"/>
  </p:sldIdLst>
  <p:sldSz cx="12192000" cy="6858000"/>
  <p:notesSz cx="7010400" cy="92964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840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CDEA"/>
    <a:srgbClr val="404040"/>
    <a:srgbClr val="EBEBEB"/>
    <a:srgbClr val="151515"/>
    <a:srgbClr val="C7000B"/>
    <a:srgbClr val="575756"/>
    <a:srgbClr val="FFFFFF"/>
    <a:srgbClr val="DD4654"/>
    <a:srgbClr val="F3D2D5"/>
    <a:srgbClr val="E6A8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159" autoAdjust="0"/>
  </p:normalViewPr>
  <p:slideViewPr>
    <p:cSldViewPr snapToGrid="0" snapToObjects="1">
      <p:cViewPr varScale="1">
        <p:scale>
          <a:sx n="92" d="100"/>
          <a:sy n="92" d="100"/>
        </p:scale>
        <p:origin x="33" y="4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120" y="90"/>
      </p:cViewPr>
      <p:guideLst>
        <p:guide orient="horz"/>
        <p:guide pos="2208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theme" Target="theme/theme1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>
                <a:latin typeface="Huawei Sans" panose="020C0503030203020204" pitchFamily="34" charset="0"/>
              </a:rPr>
              <a:t>1/20/2022</a:t>
            </a:fld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>
                <a:latin typeface="Huawei Sans" panose="020C0503030203020204" pitchFamily="34" charset="0"/>
              </a:rPr>
              <a:t>‹#›</a:t>
            </a:fld>
            <a:endParaRPr lang="en-US" dirty="0">
              <a:latin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17550"/>
            <a:ext cx="5580062" cy="3125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310765"/>
            <a:ext cx="5580062" cy="4784070"/>
          </a:xfrm>
          <a:prstGeom prst="rect">
            <a:avLst/>
          </a:prstGeom>
        </p:spPr>
        <p:txBody>
          <a:bodyPr vert="horz" lIns="97200" tIns="45720" rIns="9720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8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•"/>
      <a:defRPr lang="en-US"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1pPr>
    <a:lvl2pPr marL="540000" indent="-180000" algn="l" defTabSz="1219304" rtl="0" eaLnBrk="1" fontAlgn="ctr" latinLnBrk="0" hangingPunct="1">
      <a:lnSpc>
        <a:spcPct val="125000"/>
      </a:lnSpc>
      <a:spcAft>
        <a:spcPts val="600"/>
      </a:spcAft>
      <a:buClrTx/>
      <a:buFont typeface="Huawei Sans" panose="020C0503030203020204" pitchFamily="34" charset="0"/>
      <a:buChar char="▫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2pPr>
    <a:lvl3pPr marL="900000" indent="-180000" algn="l" defTabSz="1219304" rtl="0" eaLnBrk="1" fontAlgn="ctr" latinLnBrk="0" hangingPunct="1">
      <a:lnSpc>
        <a:spcPct val="125000"/>
      </a:lnSpc>
      <a:spcAft>
        <a:spcPts val="600"/>
      </a:spcAft>
      <a:buFont typeface="微软雅黑" panose="020B0503020204020204" pitchFamily="34" charset="-122"/>
      <a:buChar char="▪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3pPr>
    <a:lvl4pPr marL="126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−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4pPr>
    <a:lvl5pPr marL="162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~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2" orient="horz" pos="2704" userDrawn="1">
          <p15:clr>
            <a:srgbClr val="F26B43"/>
          </p15:clr>
        </p15:guide>
        <p15:guide id="3" orient="horz" pos="459" userDrawn="1">
          <p15:clr>
            <a:srgbClr val="F26B43"/>
          </p15:clr>
        </p15:guide>
        <p15:guide id="4" orient="horz" pos="2432" userDrawn="1">
          <p15:clr>
            <a:srgbClr val="F26B43"/>
          </p15:clr>
        </p15:guide>
        <p15:guide id="7" pos="461" userDrawn="1">
          <p15:clr>
            <a:srgbClr val="F26B43"/>
          </p15:clr>
        </p15:guide>
        <p15:guide id="9" pos="2207" userDrawn="1">
          <p15:clr>
            <a:srgbClr val="F26B43"/>
          </p15:clr>
        </p15:guide>
        <p15:guide id="10" pos="3976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幻灯片图像占位符 16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18" name="备注占位符 1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977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358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393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004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291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15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7751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77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235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一共有</a:t>
            </a:r>
            <a:r>
              <a:rPr lang="en-US" altLang="zh-CN" dirty="0"/>
              <a:t>3</a:t>
            </a:r>
            <a:r>
              <a:rPr lang="zh-CN" altLang="en-US" dirty="0"/>
              <a:t>个关卡</a:t>
            </a:r>
            <a:endParaRPr lang="en-US" altLang="zh-CN" dirty="0"/>
          </a:p>
          <a:p>
            <a:pPr lvl="1"/>
            <a:r>
              <a:rPr lang="zh-CN" altLang="en-US" dirty="0"/>
              <a:t>关卡</a:t>
            </a:r>
            <a:r>
              <a:rPr lang="en-US" altLang="zh-CN" dirty="0"/>
              <a:t>1</a:t>
            </a:r>
            <a:r>
              <a:rPr lang="zh-CN" altLang="en-US" dirty="0"/>
              <a:t>：创建临时工具链</a:t>
            </a:r>
            <a:endParaRPr lang="en-US" altLang="zh-CN" dirty="0"/>
          </a:p>
          <a:p>
            <a:pPr lvl="1"/>
            <a:r>
              <a:rPr lang="zh-CN" altLang="en-US" dirty="0"/>
              <a:t>关卡</a:t>
            </a:r>
            <a:r>
              <a:rPr lang="en-US" altLang="zh-CN" dirty="0"/>
              <a:t>2</a:t>
            </a:r>
            <a:r>
              <a:rPr lang="zh-CN" altLang="en-US" dirty="0"/>
              <a:t>：构建</a:t>
            </a:r>
            <a:r>
              <a:rPr lang="en-US" altLang="zh-CN" dirty="0"/>
              <a:t>LFS</a:t>
            </a:r>
            <a:r>
              <a:rPr lang="zh-CN" altLang="en-US" dirty="0"/>
              <a:t>目标系统</a:t>
            </a:r>
            <a:endParaRPr lang="en-US" altLang="zh-CN" dirty="0"/>
          </a:p>
          <a:p>
            <a:pPr lvl="1"/>
            <a:r>
              <a:rPr lang="zh-CN" altLang="en-US" dirty="0"/>
              <a:t>关卡</a:t>
            </a:r>
            <a:r>
              <a:rPr lang="en-US" altLang="zh-CN" dirty="0"/>
              <a:t>3</a:t>
            </a:r>
            <a:r>
              <a:rPr lang="zh-CN" altLang="en-US" dirty="0"/>
              <a:t>：让目标系统可引导</a:t>
            </a:r>
          </a:p>
        </p:txBody>
      </p:sp>
    </p:spTree>
    <p:extLst>
      <p:ext uri="{BB962C8B-B14F-4D97-AF65-F5344CB8AC3E}">
        <p14:creationId xmlns:p14="http://schemas.microsoft.com/office/powerpoint/2010/main" val="32037494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701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9480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299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1909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8744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04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393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319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39775" y="717550"/>
            <a:ext cx="5556250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287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168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938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066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609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"/>
            <a:ext cx="12192000" cy="5602224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8" name="L 形 7"/>
          <p:cNvSpPr/>
          <p:nvPr userDrawn="1"/>
        </p:nvSpPr>
        <p:spPr>
          <a:xfrm rot="16200000" flipH="1">
            <a:off x="6634196" y="2578036"/>
            <a:ext cx="701032" cy="71765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6560" y="907092"/>
            <a:ext cx="812583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>
              <a:defRPr lang="en-US" sz="3200" b="0" i="0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 defTabSz="914034">
              <a:lnSpc>
                <a:spcPts val="3439"/>
              </a:lnSpc>
            </a:pPr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6561" y="1949372"/>
            <a:ext cx="8125840" cy="6439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fontAlgn="base">
              <a:buNone/>
              <a:defRPr lang="en-US" sz="1400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81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cxnSp>
        <p:nvCxnSpPr>
          <p:cNvPr id="12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更多信息</a:t>
            </a:r>
          </a:p>
        </p:txBody>
      </p:sp>
    </p:spTree>
    <p:extLst>
      <p:ext uri="{BB962C8B-B14F-4D97-AF65-F5344CB8AC3E}">
        <p14:creationId xmlns:p14="http://schemas.microsoft.com/office/powerpoint/2010/main" val="1051668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endParaRPr lang="zh-CN" altLang="en-US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学习推荐</a:t>
            </a:r>
          </a:p>
        </p:txBody>
      </p:sp>
    </p:spTree>
    <p:extLst>
      <p:ext uri="{BB962C8B-B14F-4D97-AF65-F5344CB8AC3E}">
        <p14:creationId xmlns:p14="http://schemas.microsoft.com/office/powerpoint/2010/main" val="4259767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5612" y="447468"/>
            <a:ext cx="11293475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1484312"/>
            <a:ext cx="11293476" cy="4443243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649862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*#标题和内容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5613" y="447468"/>
            <a:ext cx="11293474" cy="48598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1047750"/>
            <a:ext cx="11293475" cy="4879805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12888041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95">
          <p15:clr>
            <a:srgbClr val="FBAE40"/>
          </p15:clr>
        </p15:guide>
        <p15:guide id="2" orient="horz" pos="66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#仅标题（两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5613" y="447468"/>
            <a:ext cx="11293475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51924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*#仅标题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2438" y="447468"/>
            <a:ext cx="11296649" cy="49709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9998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9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697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5#谢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940" dirty="0">
                <a:solidFill>
                  <a:schemeClr val="tx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2829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3"/>
          <p:cNvGraphicFramePr>
            <a:graphicFrameLocks noGrp="1"/>
          </p:cNvGraphicFramePr>
          <p:nvPr userDrawn="1"/>
        </p:nvGraphicFramePr>
        <p:xfrm>
          <a:off x="1007140" y="1398424"/>
          <a:ext cx="10194260" cy="1082675"/>
        </p:xfrm>
        <a:graphic>
          <a:graphicData uri="http://schemas.openxmlformats.org/drawingml/2006/table">
            <a:tbl>
              <a:tblPr/>
              <a:tblGrid>
                <a:gridCol w="3119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3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4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课程编码</a:t>
                      </a: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适用产品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产品版本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1"/>
          <p:cNvGraphicFramePr>
            <a:graphicFrameLocks noGrp="1"/>
          </p:cNvGraphicFramePr>
          <p:nvPr userDrawn="1"/>
        </p:nvGraphicFramePr>
        <p:xfrm>
          <a:off x="1007140" y="2920836"/>
          <a:ext cx="10177327" cy="2549525"/>
        </p:xfrm>
        <a:graphic>
          <a:graphicData uri="http://schemas.openxmlformats.org/drawingml/2006/table">
            <a:tbl>
              <a:tblPr/>
              <a:tblGrid>
                <a:gridCol w="3119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3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7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工号</a:t>
                      </a: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时间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工号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139" y="1969626"/>
            <a:ext cx="3119030" cy="504887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6170" y="1969626"/>
            <a:ext cx="196745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3619" y="1969626"/>
            <a:ext cx="3023155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16775" y="1969626"/>
            <a:ext cx="2084625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lang="zh-CN" altLang="en-US" sz="1599" kern="1200" baseline="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V1.0</a:t>
            </a:r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042" y="3517796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6170" y="3517796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2019.01.25</a:t>
            </a:r>
            <a:endParaRPr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3619" y="3517796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16775" y="3481792"/>
            <a:ext cx="2056050" cy="504056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13" name="Rectangle 2"/>
          <p:cNvSpPr>
            <a:spLocks noChangeArrowheads="1"/>
          </p:cNvSpPr>
          <p:nvPr userDrawn="1"/>
        </p:nvSpPr>
        <p:spPr bwMode="auto">
          <a:xfrm>
            <a:off x="952130" y="368661"/>
            <a:ext cx="2802144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27" tIns="39112" rIns="78227" bIns="39112" anchor="ctr"/>
          <a:lstStyle/>
          <a:p>
            <a:pPr algn="l" defTabSz="1001223" rtl="0"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499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修订记录</a:t>
            </a:r>
          </a:p>
        </p:txBody>
      </p:sp>
      <p:sp>
        <p:nvSpPr>
          <p:cNvPr id="14" name="Text Box 58"/>
          <p:cNvSpPr txBox="1">
            <a:spLocks noChangeArrowheads="1"/>
          </p:cNvSpPr>
          <p:nvPr userDrawn="1"/>
        </p:nvSpPr>
        <p:spPr bwMode="auto">
          <a:xfrm>
            <a:off x="8900835" y="296652"/>
            <a:ext cx="277122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zh-CN" altLang="en-US" sz="3998" i="0" baseline="0" dirty="0">
                <a:solidFill>
                  <a:schemeClr val="bg2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本页不打印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042" y="4021852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6170" y="4021852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2019.01.25</a:t>
            </a:r>
            <a:endParaRPr lang="zh-CN" altLang="en-US" dirty="0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3619" y="4021852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16775" y="3985848"/>
            <a:ext cx="2084625" cy="504056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042" y="4489904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6170" y="4489904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2019.01.25</a:t>
            </a:r>
            <a:endParaRPr lang="zh-CN" altLang="en-US" dirty="0"/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3619" y="4489904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2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16775" y="4489904"/>
            <a:ext cx="2056050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042" y="4999074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6170" y="4999074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lang="zh-CN" altLang="en-US" sz="1599" kern="1200" baseline="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2019.01.25</a:t>
            </a:r>
            <a:endParaRPr lang="zh-CN" altLang="en-US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3619" y="4999074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16775" y="4999074"/>
            <a:ext cx="2084625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80025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#前言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fontAlgn="ctr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17614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前言</a:t>
            </a:r>
          </a:p>
        </p:txBody>
      </p:sp>
    </p:spTree>
    <p:extLst>
      <p:ext uri="{BB962C8B-B14F-4D97-AF65-F5344CB8AC3E}">
        <p14:creationId xmlns:p14="http://schemas.microsoft.com/office/powerpoint/2010/main" val="4191700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#目标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eaLnBrk="1" fontAlgn="ctr" hangingPunct="1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eaLnBrk="1" hangingPunct="1"/>
            <a:r>
              <a:rPr lang="zh-CN" altLang="en-US" dirty="0"/>
              <a:t>学完本课程后，您将能够：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20820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1223" eaLnBrk="0" fontAlgn="ctr" hangingPunct="0"/>
            <a:r>
              <a:rPr lang="zh-CN" altLang="en-US" sz="3640" b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目标</a:t>
            </a:r>
            <a:endParaRPr lang="en-US" altLang="zh-CN" sz="3640" b="0" baseline="0" dirty="0">
              <a:solidFill>
                <a:schemeClr val="tx1">
                  <a:lumMod val="75000"/>
                  <a:lumOff val="2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854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#目录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68811"/>
          </a:xfrm>
          <a:prstGeom prst="rect">
            <a:avLst/>
          </a:prstGeom>
        </p:spPr>
        <p:txBody>
          <a:bodyPr/>
          <a:lstStyle>
            <a:lvl1pPr marL="457017" marR="0" indent="-457017" algn="just" defTabSz="801367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fontAlgn="ctr">
              <a:buClrTx/>
              <a:buSzPct val="100000"/>
              <a:buFont typeface="Huawei Sans" panose="020C0503030203020204" pitchFamily="34" charset="0"/>
              <a:buChar char="▫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653788" lvl="1" indent="-457017">
              <a:buSzPct val="100000"/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28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47485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1001223" eaLnBrk="0" fontAlgn="ctr" hangingPunct="0">
              <a:defRPr sz="364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5252394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#本节概述和学习目标(可选)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fontAlgn="ctr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414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4397358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1223" eaLnBrk="0" fontAlgn="ctr" hangingPunct="0"/>
            <a:r>
              <a:rPr lang="zh-CN" altLang="en-US" sz="3640" b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本节概述和学习目标</a:t>
            </a:r>
          </a:p>
        </p:txBody>
      </p:sp>
    </p:spTree>
    <p:extLst>
      <p:ext uri="{BB962C8B-B14F-4D97-AF65-F5344CB8AC3E}">
        <p14:creationId xmlns:p14="http://schemas.microsoft.com/office/powerpoint/2010/main" val="1036787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6" y="1844675"/>
            <a:ext cx="10153650" cy="4068812"/>
          </a:xfrm>
          <a:prstGeom prst="rect">
            <a:avLst/>
          </a:prstGeom>
        </p:spPr>
        <p:txBody>
          <a:bodyPr/>
          <a:lstStyle>
            <a:lvl1pPr marL="457200" marR="0" indent="-457200" algn="just" defTabSz="801688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20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744537" indent="-342900" algn="just" fontAlgn="ctr">
              <a:buSzPct val="100000"/>
              <a:buFont typeface="+mj-lt"/>
              <a:buAutoNum type="alphaUcPeriod"/>
              <a:defRPr sz="1800" baseline="0">
                <a:latin typeface="Huawei Sans" panose="020C0503030203020204" pitchFamily="34" charset="0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此版式用于思考题具体格式</a:t>
            </a:r>
            <a:endParaRPr lang="en-US" altLang="zh-CN" dirty="0"/>
          </a:p>
        </p:txBody>
      </p:sp>
      <p:cxnSp>
        <p:nvCxnSpPr>
          <p:cNvPr id="24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368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584088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思考题</a:t>
            </a:r>
          </a:p>
        </p:txBody>
      </p:sp>
    </p:spTree>
    <p:extLst>
      <p:ext uri="{BB962C8B-B14F-4D97-AF65-F5344CB8AC3E}">
        <p14:creationId xmlns:p14="http://schemas.microsoft.com/office/powerpoint/2010/main" val="355710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6"/>
          <p:cNvSpPr>
            <a:spLocks noGrp="1"/>
          </p:cNvSpPr>
          <p:nvPr>
            <p:ph sz="quarter" idx="10" hasCustomPrompt="1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/>
              <a:t>此版式用于每一节的小结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11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本节小结</a:t>
            </a:r>
          </a:p>
        </p:txBody>
      </p:sp>
    </p:spTree>
    <p:extLst>
      <p:ext uri="{BB962C8B-B14F-4D97-AF65-F5344CB8AC3E}">
        <p14:creationId xmlns:p14="http://schemas.microsoft.com/office/powerpoint/2010/main" val="32952931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6"/>
          <p:cNvSpPr>
            <a:spLocks noGrp="1"/>
          </p:cNvSpPr>
          <p:nvPr>
            <p:ph sz="quarter" idx="10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9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本章总结</a:t>
            </a:r>
          </a:p>
        </p:txBody>
      </p:sp>
    </p:spTree>
    <p:extLst>
      <p:ext uri="{BB962C8B-B14F-4D97-AF65-F5344CB8AC3E}">
        <p14:creationId xmlns:p14="http://schemas.microsoft.com/office/powerpoint/2010/main" val="173378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089" y="5976169"/>
            <a:ext cx="2257507" cy="482533"/>
          </a:xfrm>
          <a:prstGeom prst="rect">
            <a:avLst/>
          </a:prstGeom>
        </p:spPr>
      </p:pic>
      <p:grpSp>
        <p:nvGrpSpPr>
          <p:cNvPr id="30" name="Group 87">
            <a:extLst>
              <a:ext uri="{FF2B5EF4-FFF2-40B4-BE49-F238E27FC236}">
                <a16:creationId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1" name="矩形 13">
              <a:extLst>
                <a:ext uri="{FF2B5EF4-FFF2-40B4-BE49-F238E27FC236}">
                  <a16:creationId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196/0/84</a:t>
              </a:r>
            </a:p>
          </p:txBody>
        </p:sp>
        <p:sp>
          <p:nvSpPr>
            <p:cNvPr id="32" name="文本框 15">
              <a:extLst>
                <a:ext uri="{FF2B5EF4-FFF2-40B4-BE49-F238E27FC236}">
                  <a16:creationId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公司辅助色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203/55/120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237/109/0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153/54/54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98/178/48</a:t>
              </a: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Huawei Sans" panose="020C0503030203020204" pitchFamily="34" charset="0"/>
                <a:ea typeface="Arial" charset="0"/>
                <a:cs typeface="Arial" charset="0"/>
              </a:endParaRPr>
            </a:p>
          </p:txBody>
        </p:sp>
        <p:sp>
          <p:nvSpPr>
            <p:cNvPr id="38" name="矩形 13">
              <a:extLst>
                <a:ext uri="{FF2B5EF4-FFF2-40B4-BE49-F238E27FC236}">
                  <a16:creationId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199/0/11  </a:t>
              </a:r>
            </a:p>
          </p:txBody>
        </p:sp>
        <p:sp>
          <p:nvSpPr>
            <p:cNvPr id="39" name="文本框 15">
              <a:extLst>
                <a:ext uri="{FF2B5EF4-FFF2-40B4-BE49-F238E27FC236}">
                  <a16:creationId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公司色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200/16/46  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127/0/1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52/200/0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48/181/197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129/193/95</a:t>
              </a:r>
            </a:p>
          </p:txBody>
        </p:sp>
        <p:sp>
          <p:nvSpPr>
            <p:cNvPr id="45" name="矩形 13">
              <a:extLst>
                <a:ext uri="{FF2B5EF4-FFF2-40B4-BE49-F238E27FC236}">
                  <a16:creationId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253/211/81</a:t>
              </a:r>
            </a:p>
          </p:txBody>
        </p:sp>
        <p:sp>
          <p:nvSpPr>
            <p:cNvPr id="46" name="矩形 13">
              <a:extLst>
                <a:ext uri="{FF2B5EF4-FFF2-40B4-BE49-F238E27FC236}">
                  <a16:creationId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86/196/210</a:t>
              </a:r>
            </a:p>
          </p:txBody>
        </p:sp>
        <p:sp>
          <p:nvSpPr>
            <p:cNvPr id="47" name="矩形 13">
              <a:extLst>
                <a:ext uri="{FF2B5EF4-FFF2-40B4-BE49-F238E27FC236}">
                  <a16:creationId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211/57/65</a:t>
              </a:r>
            </a:p>
          </p:txBody>
        </p:sp>
        <p:sp>
          <p:nvSpPr>
            <p:cNvPr id="48" name="矩形 13">
              <a:extLst>
                <a:ext uri="{FF2B5EF4-FFF2-40B4-BE49-F238E27FC236}">
                  <a16:creationId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211/56/89</a:t>
              </a:r>
            </a:p>
          </p:txBody>
        </p:sp>
        <p:sp>
          <p:nvSpPr>
            <p:cNvPr id="49" name="矩形 13">
              <a:extLst>
                <a:ext uri="{FF2B5EF4-FFF2-40B4-BE49-F238E27FC236}">
                  <a16:creationId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221/128/170</a:t>
              </a:r>
            </a:p>
          </p:txBody>
        </p:sp>
        <p:sp>
          <p:nvSpPr>
            <p:cNvPr id="50" name="矩形 13">
              <a:extLst>
                <a:ext uri="{FF2B5EF4-FFF2-40B4-BE49-F238E27FC236}">
                  <a16:creationId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191/128/130</a:t>
              </a:r>
            </a:p>
          </p:txBody>
        </p:sp>
        <p:sp>
          <p:nvSpPr>
            <p:cNvPr id="51" name="矩形 13">
              <a:extLst>
                <a:ext uri="{FF2B5EF4-FFF2-40B4-BE49-F238E27FC236}">
                  <a16:creationId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Huawei Sans" panose="020C0503030203020204" pitchFamily="34" charset="0"/>
                <a:ea typeface="Arial" charset="0"/>
                <a:cs typeface="Arial" charset="0"/>
              </a:endParaRPr>
            </a:p>
          </p:txBody>
        </p:sp>
        <p:sp>
          <p:nvSpPr>
            <p:cNvPr id="52" name="矩形 13">
              <a:extLst>
                <a:ext uri="{FF2B5EF4-FFF2-40B4-BE49-F238E27FC236}">
                  <a16:creationId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176/216/156</a:t>
              </a:r>
            </a:p>
          </p:txBody>
        </p:sp>
        <p:sp>
          <p:nvSpPr>
            <p:cNvPr id="53" name="矩形 13">
              <a:extLst>
                <a:ext uri="{FF2B5EF4-FFF2-40B4-BE49-F238E27FC236}">
                  <a16:creationId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253/227/181</a:t>
              </a:r>
            </a:p>
          </p:txBody>
        </p:sp>
        <p:sp>
          <p:nvSpPr>
            <p:cNvPr id="54" name="矩形 13">
              <a:extLst>
                <a:ext uri="{FF2B5EF4-FFF2-40B4-BE49-F238E27FC236}">
                  <a16:creationId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148/218/226</a:t>
              </a:r>
            </a:p>
          </p:txBody>
        </p:sp>
        <p:sp>
          <p:nvSpPr>
            <p:cNvPr id="55" name="矩形 13">
              <a:extLst>
                <a:ext uri="{FF2B5EF4-FFF2-40B4-BE49-F238E27FC236}">
                  <a16:creationId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226/129/137</a:t>
              </a:r>
            </a:p>
          </p:txBody>
        </p:sp>
        <p:sp>
          <p:nvSpPr>
            <p:cNvPr id="56" name="矩形 13">
              <a:extLst>
                <a:ext uri="{FF2B5EF4-FFF2-40B4-BE49-F238E27FC236}">
                  <a16:creationId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226/129/152</a:t>
              </a:r>
            </a:p>
          </p:txBody>
        </p:sp>
        <p:sp>
          <p:nvSpPr>
            <p:cNvPr id="57" name="矩形 13">
              <a:extLst>
                <a:ext uri="{FF2B5EF4-FFF2-40B4-BE49-F238E27FC236}">
                  <a16:creationId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235/179/204</a:t>
              </a:r>
            </a:p>
          </p:txBody>
        </p:sp>
        <p:sp>
          <p:nvSpPr>
            <p:cNvPr id="58" name="矩形 13">
              <a:extLst>
                <a:ext uri="{FF2B5EF4-FFF2-40B4-BE49-F238E27FC236}">
                  <a16:creationId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216/179/179</a:t>
              </a:r>
            </a:p>
          </p:txBody>
        </p:sp>
        <p:sp>
          <p:nvSpPr>
            <p:cNvPr id="59" name="矩形 13">
              <a:extLst>
                <a:ext uri="{FF2B5EF4-FFF2-40B4-BE49-F238E27FC236}">
                  <a16:creationId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Huawei Sans" panose="020C0503030203020204" pitchFamily="34" charset="0"/>
                <a:ea typeface="Arial" charset="0"/>
                <a:cs typeface="Arial" charset="0"/>
              </a:endParaRPr>
            </a:p>
          </p:txBody>
        </p:sp>
        <p:sp>
          <p:nvSpPr>
            <p:cNvPr id="60" name="矩形 13">
              <a:extLst>
                <a:ext uri="{FF2B5EF4-FFF2-40B4-BE49-F238E27FC236}">
                  <a16:creationId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208/232/196</a:t>
              </a:r>
            </a:p>
          </p:txBody>
        </p:sp>
        <p:sp>
          <p:nvSpPr>
            <p:cNvPr id="61" name="矩形 13">
              <a:extLst>
                <a:ext uri="{FF2B5EF4-FFF2-40B4-BE49-F238E27FC236}">
                  <a16:creationId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254/238/193</a:t>
              </a:r>
            </a:p>
          </p:txBody>
        </p:sp>
        <p:sp>
          <p:nvSpPr>
            <p:cNvPr id="62" name="矩形 13">
              <a:extLst>
                <a:ext uri="{FF2B5EF4-FFF2-40B4-BE49-F238E27FC236}">
                  <a16:creationId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190/23/238</a:t>
              </a:r>
            </a:p>
          </p:txBody>
        </p:sp>
        <p:sp>
          <p:nvSpPr>
            <p:cNvPr id="63" name="矩形 13">
              <a:extLst>
                <a:ext uri="{FF2B5EF4-FFF2-40B4-BE49-F238E27FC236}">
                  <a16:creationId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239/178/184</a:t>
              </a:r>
            </a:p>
          </p:txBody>
        </p:sp>
        <p:sp>
          <p:nvSpPr>
            <p:cNvPr id="64" name="矩形 13">
              <a:extLst>
                <a:ext uri="{FF2B5EF4-FFF2-40B4-BE49-F238E27FC236}">
                  <a16:creationId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238/179/193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35/24/21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89/87/87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137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181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221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007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06">
          <p15:clr>
            <a:srgbClr val="F26B43"/>
          </p15:clr>
        </p15:guide>
        <p15:guide id="2" pos="574">
          <p15:clr>
            <a:srgbClr val="F26B43"/>
          </p15:clr>
        </p15:guide>
        <p15:guide id="3" orient="horz" pos="572">
          <p15:clr>
            <a:srgbClr val="F26B43"/>
          </p15:clr>
        </p15:guide>
        <p15:guide id="4" orient="horz" pos="1230">
          <p15:clr>
            <a:srgbClr val="F26B43"/>
          </p15:clr>
        </p15:guide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">
            <a:extLst>
              <a:ext uri="{FF2B5EF4-FFF2-40B4-BE49-F238E27FC236}">
                <a16:creationId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4" b="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Huawei Confidential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74" baseline="0" smtClean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74" baseline="0" dirty="0">
              <a:solidFill>
                <a:srgbClr val="1D1D1B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9" y="6319870"/>
            <a:ext cx="1269075" cy="271153"/>
          </a:xfrm>
          <a:prstGeom prst="rect">
            <a:avLst/>
          </a:prstGeom>
        </p:spPr>
      </p:pic>
      <p:grpSp>
        <p:nvGrpSpPr>
          <p:cNvPr id="27" name="Group 87">
            <a:extLst>
              <a:ext uri="{FF2B5EF4-FFF2-40B4-BE49-F238E27FC236}">
                <a16:creationId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28" name="矩形 13">
              <a:extLst>
                <a:ext uri="{FF2B5EF4-FFF2-40B4-BE49-F238E27FC236}">
                  <a16:creationId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196/0/84</a:t>
              </a:r>
            </a:p>
          </p:txBody>
        </p:sp>
        <p:sp>
          <p:nvSpPr>
            <p:cNvPr id="29" name="文本框 15">
              <a:extLst>
                <a:ext uri="{FF2B5EF4-FFF2-40B4-BE49-F238E27FC236}">
                  <a16:creationId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公司辅助色</a:t>
              </a:r>
            </a:p>
          </p:txBody>
        </p:sp>
        <p:sp>
          <p:nvSpPr>
            <p:cNvPr id="30" name="矩形 13">
              <a:extLst>
                <a:ext uri="{FF2B5EF4-FFF2-40B4-BE49-F238E27FC236}">
                  <a16:creationId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203/55/120</a:t>
              </a:r>
            </a:p>
          </p:txBody>
        </p:sp>
        <p:sp>
          <p:nvSpPr>
            <p:cNvPr id="31" name="矩形 13">
              <a:extLst>
                <a:ext uri="{FF2B5EF4-FFF2-40B4-BE49-F238E27FC236}">
                  <a16:creationId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237/109/0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153/54/54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98/178/48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Huawei Sans" panose="020C0503030203020204" pitchFamily="34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199/0/11  </a:t>
              </a:r>
            </a:p>
          </p:txBody>
        </p:sp>
        <p:sp>
          <p:nvSpPr>
            <p:cNvPr id="36" name="文本框 15">
              <a:extLst>
                <a:ext uri="{FF2B5EF4-FFF2-40B4-BE49-F238E27FC236}">
                  <a16:creationId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公司色</a:t>
              </a: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200/16/46  </a:t>
              </a:r>
            </a:p>
          </p:txBody>
        </p:sp>
        <p:sp>
          <p:nvSpPr>
            <p:cNvPr id="38" name="矩形 13">
              <a:extLst>
                <a:ext uri="{FF2B5EF4-FFF2-40B4-BE49-F238E27FC236}">
                  <a16:creationId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127/0/1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52/200/0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48/181/197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129/193/95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253/211/81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86/196/210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211/57/65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211/56/89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221/128/170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191/128/130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Huawei Sans" panose="020C0503030203020204" pitchFamily="34" charset="0"/>
                <a:ea typeface="Arial" charset="0"/>
                <a:cs typeface="Arial" charset="0"/>
              </a:endParaRP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176/216/156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253/227/181</a:t>
              </a:r>
            </a:p>
          </p:txBody>
        </p:sp>
        <p:sp>
          <p:nvSpPr>
            <p:cNvPr id="71" name="矩形 13">
              <a:extLst>
                <a:ext uri="{FF2B5EF4-FFF2-40B4-BE49-F238E27FC236}">
                  <a16:creationId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148/218/226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226/129/137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226/129/152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235/179/204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216/179/179</a:t>
              </a:r>
            </a:p>
          </p:txBody>
        </p:sp>
        <p:sp>
          <p:nvSpPr>
            <p:cNvPr id="76" name="矩形 13">
              <a:extLst>
                <a:ext uri="{FF2B5EF4-FFF2-40B4-BE49-F238E27FC236}">
                  <a16:creationId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Huawei Sans" panose="020C0503030203020204" pitchFamily="34" charset="0"/>
                <a:ea typeface="Arial" charset="0"/>
                <a:cs typeface="Arial" charset="0"/>
              </a:endParaRPr>
            </a:p>
          </p:txBody>
        </p:sp>
        <p:sp>
          <p:nvSpPr>
            <p:cNvPr id="77" name="矩形 13">
              <a:extLst>
                <a:ext uri="{FF2B5EF4-FFF2-40B4-BE49-F238E27FC236}">
                  <a16:creationId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208/232/196</a:t>
              </a:r>
            </a:p>
          </p:txBody>
        </p:sp>
        <p:sp>
          <p:nvSpPr>
            <p:cNvPr id="78" name="矩形 13">
              <a:extLst>
                <a:ext uri="{FF2B5EF4-FFF2-40B4-BE49-F238E27FC236}">
                  <a16:creationId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254/238/193</a:t>
              </a:r>
            </a:p>
          </p:txBody>
        </p:sp>
        <p:sp>
          <p:nvSpPr>
            <p:cNvPr id="79" name="矩形 13">
              <a:extLst>
                <a:ext uri="{FF2B5EF4-FFF2-40B4-BE49-F238E27FC236}">
                  <a16:creationId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190/23/238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239/178/184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238/179/193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35/24/21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89/87/87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137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181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221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096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</p:sldLayoutIdLst>
  <p:txStyles>
    <p:titleStyle>
      <a:lvl1pPr algn="l" defTabSz="914034" rtl="0" eaLnBrk="1" fontAlgn="ctr" latinLnBrk="0" hangingPunct="1">
        <a:lnSpc>
          <a:spcPct val="90000"/>
        </a:lnSpc>
        <a:spcBef>
          <a:spcPct val="0"/>
        </a:spcBef>
        <a:buNone/>
        <a:defRPr lang="zh-CN" altLang="en-US" sz="3200" kern="1200" baseline="0" dirty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</p:titleStyle>
    <p:bodyStyle>
      <a:lvl1pPr marL="302279" indent="-302279" algn="l" defTabSz="914034" rtl="0" eaLnBrk="1" fontAlgn="ctr" latinLnBrk="0" hangingPunct="1">
        <a:lnSpc>
          <a:spcPct val="140000"/>
        </a:lnSpc>
        <a:spcBef>
          <a:spcPts val="792"/>
        </a:spcBef>
        <a:buSzPct val="50000"/>
        <a:buFont typeface="Wingdings" panose="05000000000000000000" pitchFamily="2" charset="2"/>
        <a:buChar char="l"/>
        <a:defRPr sz="21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938" indent="-251899" algn="l" defTabSz="914034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19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98" indent="-201519" algn="l" defTabSz="914034" rtl="0" eaLnBrk="1" fontAlgn="ctr" latinLnBrk="0" hangingPunct="1">
        <a:lnSpc>
          <a:spcPct val="140000"/>
        </a:lnSpc>
        <a:spcBef>
          <a:spcPts val="648"/>
        </a:spcBef>
        <a:buClrTx/>
        <a:buSzPct val="50000"/>
        <a:buFont typeface="Wingdings" panose="05000000000000000000" pitchFamily="2" charset="2"/>
        <a:buChar char="n"/>
        <a:defRPr sz="17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840" indent="-197921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−"/>
        <a:defRPr sz="15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879" indent="-201519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~"/>
        <a:defRPr sz="13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2">
          <p15:clr>
            <a:srgbClr val="F26B43"/>
          </p15:clr>
        </p15:guide>
        <p15:guide id="2" pos="7038">
          <p15:clr>
            <a:srgbClr val="F26B43"/>
          </p15:clr>
        </p15:guide>
        <p15:guide id="4" orient="horz" pos="3906">
          <p15:clr>
            <a:srgbClr val="F26B43"/>
          </p15:clr>
        </p15:guide>
        <p15:guide id="5" orient="horz" pos="1162">
          <p15:clr>
            <a:srgbClr val="F26B43"/>
          </p15:clr>
        </p15:guide>
        <p15:guide id="6" pos="3840">
          <p15:clr>
            <a:srgbClr val="F26B43"/>
          </p15:clr>
        </p15:guide>
        <p15:guide id="7" orient="horz" pos="731">
          <p15:clr>
            <a:srgbClr val="F26B43"/>
          </p15:clr>
        </p15:guide>
        <p15:guide id="8" orient="horz" pos="867">
          <p15:clr>
            <a:srgbClr val="F26B43"/>
          </p15:clr>
        </p15:guide>
        <p15:guide id="9" orient="horz" pos="234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905" y="457499"/>
            <a:ext cx="11291061" cy="98011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28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484313"/>
            <a:ext cx="11293475" cy="444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4" b="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Huawei Confidential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74" baseline="0" smtClean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74" baseline="0" dirty="0">
              <a:solidFill>
                <a:srgbClr val="1D1D1B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9" y="6319870"/>
            <a:ext cx="1269075" cy="271153"/>
          </a:xfrm>
          <a:prstGeom prst="rect">
            <a:avLst/>
          </a:prstGeom>
        </p:spPr>
      </p:pic>
      <p:grpSp>
        <p:nvGrpSpPr>
          <p:cNvPr id="29" name="Group 87">
            <a:extLst>
              <a:ext uri="{FF2B5EF4-FFF2-40B4-BE49-F238E27FC236}">
                <a16:creationId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0" name="矩形 13">
              <a:extLst>
                <a:ext uri="{FF2B5EF4-FFF2-40B4-BE49-F238E27FC236}">
                  <a16:creationId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196/0/84</a:t>
              </a:r>
            </a:p>
          </p:txBody>
        </p:sp>
        <p:sp>
          <p:nvSpPr>
            <p:cNvPr id="31" name="文本框 15">
              <a:extLst>
                <a:ext uri="{FF2B5EF4-FFF2-40B4-BE49-F238E27FC236}">
                  <a16:creationId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公司辅助色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203/55/120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237/109/0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153/54/54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98/178/48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Huawei Sans" panose="020C0503030203020204" pitchFamily="34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199/0/11  </a:t>
              </a:r>
            </a:p>
          </p:txBody>
        </p:sp>
        <p:sp>
          <p:nvSpPr>
            <p:cNvPr id="38" name="文本框 15">
              <a:extLst>
                <a:ext uri="{FF2B5EF4-FFF2-40B4-BE49-F238E27FC236}">
                  <a16:creationId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公司色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200/16/46  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127/0/1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52/200/0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48/181/197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129/193/95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253/211/81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86/196/210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211/57/65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211/56/89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221/128/170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191/128/130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Huawei Sans" panose="020C0503030203020204" pitchFamily="34" charset="0"/>
                <a:ea typeface="Arial" charset="0"/>
                <a:cs typeface="Arial" charset="0"/>
              </a:endParaRPr>
            </a:p>
          </p:txBody>
        </p:sp>
        <p:sp>
          <p:nvSpPr>
            <p:cNvPr id="71" name="矩形 13">
              <a:extLst>
                <a:ext uri="{FF2B5EF4-FFF2-40B4-BE49-F238E27FC236}">
                  <a16:creationId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176/216/156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253/227/181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148/218/226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226/129/137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226/129/152</a:t>
              </a:r>
            </a:p>
          </p:txBody>
        </p:sp>
        <p:sp>
          <p:nvSpPr>
            <p:cNvPr id="76" name="矩形 13">
              <a:extLst>
                <a:ext uri="{FF2B5EF4-FFF2-40B4-BE49-F238E27FC236}">
                  <a16:creationId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235/179/204</a:t>
              </a:r>
            </a:p>
          </p:txBody>
        </p:sp>
        <p:sp>
          <p:nvSpPr>
            <p:cNvPr id="77" name="矩形 13">
              <a:extLst>
                <a:ext uri="{FF2B5EF4-FFF2-40B4-BE49-F238E27FC236}">
                  <a16:creationId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216/179/179</a:t>
              </a:r>
            </a:p>
          </p:txBody>
        </p:sp>
        <p:sp>
          <p:nvSpPr>
            <p:cNvPr id="78" name="矩形 13">
              <a:extLst>
                <a:ext uri="{FF2B5EF4-FFF2-40B4-BE49-F238E27FC236}">
                  <a16:creationId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Huawei Sans" panose="020C0503030203020204" pitchFamily="34" charset="0"/>
                <a:ea typeface="Arial" charset="0"/>
                <a:cs typeface="Arial" charset="0"/>
              </a:endParaRPr>
            </a:p>
          </p:txBody>
        </p:sp>
        <p:sp>
          <p:nvSpPr>
            <p:cNvPr id="79" name="矩形 13">
              <a:extLst>
                <a:ext uri="{FF2B5EF4-FFF2-40B4-BE49-F238E27FC236}">
                  <a16:creationId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208/232/196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254/238/193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190/23/238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239/178/184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238/179/193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35/24/21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89/87/87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137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181</a:t>
              </a:r>
            </a:p>
          </p:txBody>
        </p:sp>
        <p:sp>
          <p:nvSpPr>
            <p:cNvPr id="88" name="矩形 13">
              <a:extLst>
                <a:ext uri="{FF2B5EF4-FFF2-40B4-BE49-F238E27FC236}">
                  <a16:creationId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221</a:t>
              </a:r>
            </a:p>
          </p:txBody>
        </p:sp>
        <p:sp>
          <p:nvSpPr>
            <p:cNvPr id="89" name="矩形 13">
              <a:extLst>
                <a:ext uri="{FF2B5EF4-FFF2-40B4-BE49-F238E27FC236}">
                  <a16:creationId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76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</p:sldLayoutIdLst>
  <p:txStyles>
    <p:titleStyle>
      <a:lvl1pPr algn="l" defTabSz="914034" rtl="0" eaLnBrk="1" fontAlgn="base" latinLnBrk="0" hangingPunct="1">
        <a:lnSpc>
          <a:spcPct val="90000"/>
        </a:lnSpc>
        <a:spcBef>
          <a:spcPct val="0"/>
        </a:spcBef>
        <a:buNone/>
        <a:defRPr lang="zh-CN" altLang="en-US" sz="3200" kern="1200" baseline="0" dirty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</p:titleStyle>
    <p:bodyStyle>
      <a:lvl1pPr marL="302279" indent="-302279" algn="l" defTabSz="914034" rtl="0" eaLnBrk="1" fontAlgn="ctr" latinLnBrk="0" hangingPunct="1">
        <a:lnSpc>
          <a:spcPct val="140000"/>
        </a:lnSpc>
        <a:spcBef>
          <a:spcPts val="792"/>
        </a:spcBef>
        <a:buSzPct val="50000"/>
        <a:buFont typeface="Wingdings" panose="05000000000000000000" pitchFamily="2" charset="2"/>
        <a:buChar char="l"/>
        <a:defRPr sz="21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938" indent="-251899" algn="l" defTabSz="914034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19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98" indent="-201519" algn="l" defTabSz="914034" rtl="0" eaLnBrk="1" fontAlgn="ctr" latinLnBrk="0" hangingPunct="1">
        <a:lnSpc>
          <a:spcPct val="140000"/>
        </a:lnSpc>
        <a:spcBef>
          <a:spcPts val="648"/>
        </a:spcBef>
        <a:buClrTx/>
        <a:buSzPct val="50000"/>
        <a:buFont typeface="Wingdings" panose="05000000000000000000" pitchFamily="2" charset="2"/>
        <a:buChar char="n"/>
        <a:defRPr sz="17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840" indent="-197921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−"/>
        <a:defRPr sz="15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879" indent="-201519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~"/>
        <a:defRPr sz="13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9">
          <p15:clr>
            <a:srgbClr val="F26B43"/>
          </p15:clr>
        </p15:guide>
        <p15:guide id="2" pos="7401">
          <p15:clr>
            <a:srgbClr val="F26B43"/>
          </p15:clr>
        </p15:guide>
        <p15:guide id="3" orient="horz" pos="2341">
          <p15:clr>
            <a:srgbClr val="F26B43"/>
          </p15:clr>
        </p15:guide>
        <p15:guide id="4" orient="horz" pos="3906">
          <p15:clr>
            <a:srgbClr val="F26B43"/>
          </p15:clr>
        </p15:guide>
        <p15:guide id="5" orient="horz" pos="935">
          <p15:clr>
            <a:srgbClr val="F26B43"/>
          </p15:clr>
        </p15:guide>
        <p15:guide id="6" pos="3840">
          <p15:clr>
            <a:srgbClr val="F26B43"/>
          </p15:clr>
        </p15:guide>
        <p15:guide id="7" orient="horz" pos="278">
          <p15:clr>
            <a:srgbClr val="F26B43"/>
          </p15:clr>
        </p15:guide>
        <p15:guide id="8" orient="horz" pos="91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87">
            <a:extLst>
              <a:ext uri="{FF2B5EF4-FFF2-40B4-BE49-F238E27FC236}">
                <a16:creationId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0" name="矩形 13">
              <a:extLst>
                <a:ext uri="{FF2B5EF4-FFF2-40B4-BE49-F238E27FC236}">
                  <a16:creationId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1" name="文本框 15">
              <a:extLst>
                <a:ext uri="{FF2B5EF4-FFF2-40B4-BE49-F238E27FC236}">
                  <a16:creationId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8" name="文本框 15">
              <a:extLst>
                <a:ext uri="{FF2B5EF4-FFF2-40B4-BE49-F238E27FC236}">
                  <a16:creationId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5" name="矩形 13">
              <a:extLst>
                <a:ext uri="{FF2B5EF4-FFF2-40B4-BE49-F238E27FC236}">
                  <a16:creationId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6" name="矩形 13">
              <a:extLst>
                <a:ext uri="{FF2B5EF4-FFF2-40B4-BE49-F238E27FC236}">
                  <a16:creationId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47" name="矩形 13">
              <a:extLst>
                <a:ext uri="{FF2B5EF4-FFF2-40B4-BE49-F238E27FC236}">
                  <a16:creationId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48" name="矩形 13">
              <a:extLst>
                <a:ext uri="{FF2B5EF4-FFF2-40B4-BE49-F238E27FC236}">
                  <a16:creationId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49" name="矩形 13">
              <a:extLst>
                <a:ext uri="{FF2B5EF4-FFF2-40B4-BE49-F238E27FC236}">
                  <a16:creationId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50" name="矩形 13">
              <a:extLst>
                <a:ext uri="{FF2B5EF4-FFF2-40B4-BE49-F238E27FC236}">
                  <a16:creationId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1" name="矩形 13">
              <a:extLst>
                <a:ext uri="{FF2B5EF4-FFF2-40B4-BE49-F238E27FC236}">
                  <a16:creationId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52" name="矩形 13">
              <a:extLst>
                <a:ext uri="{FF2B5EF4-FFF2-40B4-BE49-F238E27FC236}">
                  <a16:creationId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53" name="矩形 13">
              <a:extLst>
                <a:ext uri="{FF2B5EF4-FFF2-40B4-BE49-F238E27FC236}">
                  <a16:creationId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54" name="矩形 13">
              <a:extLst>
                <a:ext uri="{FF2B5EF4-FFF2-40B4-BE49-F238E27FC236}">
                  <a16:creationId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55" name="矩形 13">
              <a:extLst>
                <a:ext uri="{FF2B5EF4-FFF2-40B4-BE49-F238E27FC236}">
                  <a16:creationId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56" name="矩形 13">
              <a:extLst>
                <a:ext uri="{FF2B5EF4-FFF2-40B4-BE49-F238E27FC236}">
                  <a16:creationId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57" name="矩形 13">
              <a:extLst>
                <a:ext uri="{FF2B5EF4-FFF2-40B4-BE49-F238E27FC236}">
                  <a16:creationId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58" name="矩形 13">
              <a:extLst>
                <a:ext uri="{FF2B5EF4-FFF2-40B4-BE49-F238E27FC236}">
                  <a16:creationId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矩形 13">
              <a:extLst>
                <a:ext uri="{FF2B5EF4-FFF2-40B4-BE49-F238E27FC236}">
                  <a16:creationId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60" name="矩形 13">
              <a:extLst>
                <a:ext uri="{FF2B5EF4-FFF2-40B4-BE49-F238E27FC236}">
                  <a16:creationId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61" name="矩形 13">
              <a:extLst>
                <a:ext uri="{FF2B5EF4-FFF2-40B4-BE49-F238E27FC236}">
                  <a16:creationId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62" name="矩形 13">
              <a:extLst>
                <a:ext uri="{FF2B5EF4-FFF2-40B4-BE49-F238E27FC236}">
                  <a16:creationId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63" name="矩形 13">
              <a:extLst>
                <a:ext uri="{FF2B5EF4-FFF2-40B4-BE49-F238E27FC236}">
                  <a16:creationId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64" name="矩形 13">
              <a:extLst>
                <a:ext uri="{FF2B5EF4-FFF2-40B4-BE49-F238E27FC236}">
                  <a16:creationId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sp>
        <p:nvSpPr>
          <p:cNvPr id="70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1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Copyright©2021 Huawei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72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631849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把数字世界带入每个人、每个家庭、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每个组织，构建万物互联的智能世界。</a:t>
            </a:r>
          </a:p>
        </p:txBody>
      </p:sp>
      <p:sp>
        <p:nvSpPr>
          <p:cNvPr id="73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Bring digital to every person, home, and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+mn-lt"/>
              <a:ea typeface="Microsoft YaHei" charset="-122"/>
              <a:cs typeface="Microsoft YaHei" charset="-122"/>
            </a:endParaRPr>
          </a:p>
        </p:txBody>
      </p:sp>
      <p:pic>
        <p:nvPicPr>
          <p:cNvPr id="74" name="图片 7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497" y="5251150"/>
            <a:ext cx="1869596" cy="39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2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</p:sldLayoutIdLst>
  <p:hf hdr="0" ftr="0" dt="0"/>
  <p:txStyles>
    <p:titleStyle>
      <a:lvl1pPr algn="l" defTabSz="1187323" rtl="0" eaLnBrk="1" latinLnBrk="0" hangingPunct="1">
        <a:lnSpc>
          <a:spcPct val="90000"/>
        </a:lnSpc>
        <a:spcBef>
          <a:spcPct val="0"/>
        </a:spcBef>
        <a:buNone/>
        <a:defRPr sz="4998" b="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Huawei Sans" panose="020C0503030203020204" pitchFamily="34" charset="0"/>
        </a:defRPr>
      </a:lvl1pPr>
    </p:titleStyle>
    <p:bodyStyle>
      <a:lvl1pPr marL="0" indent="0" algn="l" defTabSz="1187323" rtl="0" eaLnBrk="1" latinLnBrk="0" hangingPunct="1">
        <a:lnSpc>
          <a:spcPct val="90000"/>
        </a:lnSpc>
        <a:spcBef>
          <a:spcPts val="1298"/>
        </a:spcBef>
        <a:buFont typeface="Arial" panose="020B0604020202020204" pitchFamily="34" charset="0"/>
        <a:buNone/>
        <a:defRPr sz="1818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662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3265140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858802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452463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5046125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1pPr>
      <a:lvl2pPr marL="593662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2968309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561971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155634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4749295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61">
          <p15:clr>
            <a:srgbClr val="F26B43"/>
          </p15:clr>
        </p15:guide>
        <p15:guide id="4" pos="71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euler.org/zh/community/contribution/" TargetMode="External"/><Relationship Id="rId7" Type="http://schemas.openxmlformats.org/officeDocument/2006/relationships/hyperlink" Target="https://www.qemu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hikunpeng.com/zh/" TargetMode="External"/><Relationship Id="rId5" Type="http://schemas.openxmlformats.org/officeDocument/2006/relationships/hyperlink" Target="https://www.linuxfromscratch.org/lfs/" TargetMode="External"/><Relationship Id="rId4" Type="http://schemas.openxmlformats.org/officeDocument/2006/relationships/hyperlink" Target="https://gitee.com/openeuler/lfs-cours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.huawei.com/cn/talent/#/cert/product-details?certifiedProductId=383&amp;authenticationLevel=CTYPE_CARE_HCIA&amp;technicalField=PSC&amp;version=1.0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openEuler</a:t>
            </a:r>
            <a:r>
              <a:rPr lang="en-US" altLang="zh-CN" dirty="0"/>
              <a:t> </a:t>
            </a:r>
            <a:r>
              <a:rPr lang="zh-CN" altLang="en-US" dirty="0"/>
              <a:t>开源创新实践课介绍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——LFS on </a:t>
            </a:r>
            <a:r>
              <a:rPr lang="en-US" altLang="zh-CN" dirty="0" err="1"/>
              <a:t>openEuler</a:t>
            </a:r>
            <a:r>
              <a:rPr lang="zh-CN" altLang="en-US" dirty="0"/>
              <a:t>（</a:t>
            </a:r>
            <a:r>
              <a:rPr lang="en-US" altLang="zh-CN" dirty="0"/>
              <a:t>V1.3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08028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58FEB6-46CF-4881-AC87-A9CA4CCF2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磨刀不误砍柴工：</a:t>
            </a:r>
            <a:r>
              <a:rPr lang="en-US" altLang="zh-CN" dirty="0" err="1"/>
              <a:t>openEuler</a:t>
            </a:r>
            <a:r>
              <a:rPr lang="en-US" altLang="zh-CN" dirty="0"/>
              <a:t> </a:t>
            </a:r>
            <a:r>
              <a:rPr lang="zh-CN" altLang="en-US" dirty="0"/>
              <a:t>简介、</a:t>
            </a:r>
            <a:r>
              <a:rPr lang="en-US" altLang="zh-CN" dirty="0"/>
              <a:t>LFS </a:t>
            </a:r>
            <a:r>
              <a:rPr lang="zh-CN" altLang="en-US" dirty="0"/>
              <a:t>原理、环境准备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6F634-8B31-44DE-8A20-3DD14A4222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理论介绍</a:t>
            </a:r>
            <a:endParaRPr lang="en-US" altLang="zh-CN" dirty="0"/>
          </a:p>
          <a:p>
            <a:pPr lvl="1"/>
            <a:r>
              <a:rPr lang="en-US" altLang="zh-CN" dirty="0"/>
              <a:t>Linux </a:t>
            </a:r>
            <a:r>
              <a:rPr lang="zh-CN" altLang="en-US" dirty="0"/>
              <a:t>开源操作系统发行版及 </a:t>
            </a:r>
            <a:r>
              <a:rPr lang="en-US" altLang="zh-CN" dirty="0" err="1"/>
              <a:t>openEuler</a:t>
            </a:r>
            <a:endParaRPr lang="en-US" altLang="zh-CN" dirty="0"/>
          </a:p>
          <a:p>
            <a:pPr lvl="1"/>
            <a:r>
              <a:rPr lang="zh-CN" altLang="en-US" dirty="0"/>
              <a:t>开源理念及 </a:t>
            </a:r>
            <a:r>
              <a:rPr lang="en-US" altLang="zh-CN" dirty="0" err="1"/>
              <a:t>openEuler</a:t>
            </a:r>
            <a:r>
              <a:rPr lang="en-US" altLang="zh-CN" dirty="0"/>
              <a:t> </a:t>
            </a:r>
            <a:r>
              <a:rPr lang="zh-CN" altLang="en-US" dirty="0"/>
              <a:t>开源社区</a:t>
            </a:r>
          </a:p>
          <a:p>
            <a:pPr lvl="1"/>
            <a:r>
              <a:rPr lang="zh-CN" altLang="en-US" dirty="0"/>
              <a:t>开源操作系统生态</a:t>
            </a:r>
          </a:p>
          <a:p>
            <a:pPr lvl="1"/>
            <a:r>
              <a:rPr lang="zh-CN" altLang="en-US" dirty="0"/>
              <a:t>基于 </a:t>
            </a:r>
            <a:r>
              <a:rPr lang="en-US" altLang="zh-CN" dirty="0"/>
              <a:t>Linux From Scratch </a:t>
            </a:r>
            <a:r>
              <a:rPr lang="zh-CN" altLang="en-US" dirty="0"/>
              <a:t>构建操作系统的步骤及原理</a:t>
            </a:r>
            <a:endParaRPr lang="en-US" dirty="0"/>
          </a:p>
          <a:p>
            <a:r>
              <a:rPr lang="zh-CN" altLang="en-US" dirty="0"/>
              <a:t>实验环境准备</a:t>
            </a:r>
            <a:endParaRPr lang="en-US" altLang="zh-CN" dirty="0"/>
          </a:p>
          <a:p>
            <a:pPr lvl="1"/>
            <a:r>
              <a:rPr lang="zh-CN" altLang="en-US" dirty="0"/>
              <a:t>虚拟机配置的确认</a:t>
            </a:r>
          </a:p>
          <a:p>
            <a:pPr lvl="1"/>
            <a:r>
              <a:rPr lang="en-US" altLang="zh-CN" dirty="0" err="1"/>
              <a:t>openEuler</a:t>
            </a:r>
            <a:r>
              <a:rPr lang="en-US" altLang="zh-CN" dirty="0"/>
              <a:t> </a:t>
            </a:r>
            <a:r>
              <a:rPr lang="zh-CN" altLang="en-US" dirty="0"/>
              <a:t>操作系统初始环境的确认</a:t>
            </a:r>
          </a:p>
          <a:p>
            <a:pPr lvl="1"/>
            <a:r>
              <a:rPr lang="zh-CN" altLang="en-US" dirty="0"/>
              <a:t>在 </a:t>
            </a:r>
            <a:r>
              <a:rPr lang="en-US" altLang="zh-CN" dirty="0" err="1"/>
              <a:t>openEuler</a:t>
            </a:r>
            <a:r>
              <a:rPr lang="en-US" altLang="zh-CN" dirty="0"/>
              <a:t> </a:t>
            </a:r>
            <a:r>
              <a:rPr lang="zh-CN" altLang="en-US" dirty="0"/>
              <a:t>操作系统中准备开发工具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2F410-513D-4B06-92B5-B4A329EAD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205" y="2000208"/>
            <a:ext cx="4303183" cy="285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03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00C2A-042A-4D70-8864-5A76CE1EF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关卡</a:t>
            </a:r>
            <a:r>
              <a:rPr lang="en-US" altLang="zh-CN" dirty="0"/>
              <a:t>1</a:t>
            </a:r>
            <a:r>
              <a:rPr lang="zh-CN" altLang="en-US" dirty="0"/>
              <a:t>： 创建临时工具链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862F3-0570-4ED5-918D-1C250569B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理论介绍</a:t>
            </a:r>
            <a:endParaRPr lang="en-US" altLang="zh-CN" dirty="0"/>
          </a:p>
          <a:p>
            <a:pPr lvl="1"/>
            <a:r>
              <a:rPr lang="zh-CN" altLang="en-US" dirty="0"/>
              <a:t>创建临时工具链的方法和原理</a:t>
            </a:r>
            <a:endParaRPr lang="en-US" altLang="zh-CN" dirty="0"/>
          </a:p>
          <a:p>
            <a:pPr lvl="1"/>
            <a:r>
              <a:rPr lang="zh-CN" altLang="en-US" dirty="0"/>
              <a:t>如何为 </a:t>
            </a:r>
            <a:r>
              <a:rPr lang="en-US" altLang="zh-CN" dirty="0"/>
              <a:t>LFS </a:t>
            </a:r>
            <a:r>
              <a:rPr lang="zh-CN" altLang="en-US" dirty="0"/>
              <a:t>系统的构建创建出临时工具链</a:t>
            </a:r>
            <a:endParaRPr lang="en-US" dirty="0"/>
          </a:p>
          <a:p>
            <a:r>
              <a:rPr lang="zh-CN" altLang="en-US" dirty="0"/>
              <a:t>实验</a:t>
            </a:r>
            <a:endParaRPr lang="en-US" altLang="zh-CN" dirty="0"/>
          </a:p>
          <a:p>
            <a:pPr lvl="1"/>
            <a:r>
              <a:rPr lang="zh-CN" altLang="en-US" dirty="0"/>
              <a:t>创建新分区</a:t>
            </a:r>
          </a:p>
          <a:p>
            <a:pPr lvl="1"/>
            <a:r>
              <a:rPr lang="zh-CN" altLang="en-US" dirty="0"/>
              <a:t>准备 </a:t>
            </a:r>
            <a:r>
              <a:rPr lang="en-US" altLang="zh-CN" dirty="0" err="1"/>
              <a:t>lfs</a:t>
            </a:r>
            <a:r>
              <a:rPr lang="en-US" altLang="zh-CN" dirty="0"/>
              <a:t> </a:t>
            </a:r>
            <a:r>
              <a:rPr lang="zh-CN" altLang="en-US" dirty="0"/>
              <a:t>用户</a:t>
            </a:r>
          </a:p>
          <a:p>
            <a:pPr lvl="1"/>
            <a:r>
              <a:rPr lang="en-US" altLang="zh-CN" dirty="0"/>
              <a:t>GCC-4.9.2 </a:t>
            </a:r>
            <a:r>
              <a:rPr lang="zh-CN" altLang="en-US" dirty="0"/>
              <a:t>编译问题解决</a:t>
            </a:r>
          </a:p>
          <a:p>
            <a:pPr lvl="1"/>
            <a:r>
              <a:rPr lang="zh-CN" altLang="en-US" dirty="0"/>
              <a:t>循序渐进构建临时工具链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96985D-2036-4E22-852E-73D618C42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579" y="1929998"/>
            <a:ext cx="4494809" cy="299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59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63DBC-0F1B-4B54-B857-197D6943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关卡</a:t>
            </a:r>
            <a:r>
              <a:rPr lang="en-US" altLang="zh-CN" dirty="0"/>
              <a:t>2</a:t>
            </a:r>
            <a:r>
              <a:rPr lang="zh-CN" altLang="en-US" dirty="0"/>
              <a:t>： 构建 </a:t>
            </a:r>
            <a:r>
              <a:rPr lang="en-US" altLang="zh-CN" dirty="0"/>
              <a:t>LFS </a:t>
            </a:r>
            <a:r>
              <a:rPr lang="zh-CN" altLang="en-US" dirty="0"/>
              <a:t>目标系统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EDE77-DD94-4F38-8903-216D265CF1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5613" y="1047750"/>
            <a:ext cx="6799031" cy="4879805"/>
          </a:xfrm>
        </p:spPr>
        <p:txBody>
          <a:bodyPr/>
          <a:lstStyle/>
          <a:p>
            <a:r>
              <a:rPr lang="zh-CN" altLang="en-US" dirty="0"/>
              <a:t>理论介绍</a:t>
            </a:r>
            <a:endParaRPr lang="en-US" altLang="zh-CN" dirty="0"/>
          </a:p>
          <a:p>
            <a:pPr lvl="1"/>
            <a:r>
              <a:rPr lang="zh-CN" altLang="en-US" dirty="0"/>
              <a:t>如何利用先前编译好的临时工具链，在 </a:t>
            </a:r>
            <a:r>
              <a:rPr lang="en-US" altLang="zh-CN" dirty="0"/>
              <a:t>chrooted </a:t>
            </a:r>
            <a:r>
              <a:rPr lang="zh-CN" altLang="en-US" dirty="0"/>
              <a:t>环境下以 </a:t>
            </a:r>
            <a:r>
              <a:rPr lang="en-US" altLang="zh-CN" dirty="0"/>
              <a:t>root </a:t>
            </a:r>
            <a:r>
              <a:rPr lang="zh-CN" altLang="en-US" dirty="0"/>
              <a:t>用户身份构建新系统</a:t>
            </a:r>
            <a:endParaRPr lang="en-US" dirty="0"/>
          </a:p>
          <a:p>
            <a:r>
              <a:rPr lang="zh-CN" altLang="en-US" dirty="0"/>
              <a:t>实验</a:t>
            </a:r>
            <a:endParaRPr lang="en-US" altLang="zh-CN" dirty="0"/>
          </a:p>
          <a:p>
            <a:pPr lvl="1"/>
            <a:r>
              <a:rPr lang="zh-CN" altLang="en-US" dirty="0"/>
              <a:t>虚拟内核文件系统的准备</a:t>
            </a:r>
          </a:p>
          <a:p>
            <a:pPr lvl="1"/>
            <a:r>
              <a:rPr lang="zh-CN" altLang="en-US" dirty="0"/>
              <a:t>进入 </a:t>
            </a:r>
            <a:r>
              <a:rPr lang="en-US" altLang="zh-CN" dirty="0"/>
              <a:t>chrooted </a:t>
            </a:r>
            <a:r>
              <a:rPr lang="zh-CN" altLang="en-US" dirty="0"/>
              <a:t>环境</a:t>
            </a:r>
          </a:p>
          <a:p>
            <a:pPr lvl="1"/>
            <a:r>
              <a:rPr lang="zh-CN" altLang="en-US" dirty="0"/>
              <a:t>目录的创建</a:t>
            </a:r>
          </a:p>
          <a:p>
            <a:pPr lvl="1"/>
            <a:r>
              <a:rPr lang="zh-CN" altLang="en-US" dirty="0"/>
              <a:t>编译安装内核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47FE84-E807-4D21-9E60-428976FB06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107385"/>
            <a:ext cx="4433888" cy="295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31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EBC33-65FB-4CE4-B875-645C453CB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关卡</a:t>
            </a:r>
            <a:r>
              <a:rPr lang="en-US" altLang="zh-CN" dirty="0"/>
              <a:t>3</a:t>
            </a:r>
            <a:r>
              <a:rPr lang="zh-CN" altLang="en-US" dirty="0"/>
              <a:t>： 让目标系统可引导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12B6D-B82B-4052-B1B5-79D3275651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理论介绍</a:t>
            </a:r>
            <a:endParaRPr lang="en-US" altLang="zh-CN" dirty="0"/>
          </a:p>
          <a:p>
            <a:pPr lvl="1"/>
            <a:r>
              <a:rPr lang="en-US" altLang="zh-CN" dirty="0"/>
              <a:t>Linux </a:t>
            </a:r>
            <a:r>
              <a:rPr lang="zh-CN" altLang="en-US" dirty="0"/>
              <a:t>系统的引导过程</a:t>
            </a:r>
            <a:endParaRPr lang="en-US" altLang="zh-CN" dirty="0"/>
          </a:p>
          <a:p>
            <a:pPr lvl="1"/>
            <a:r>
              <a:rPr lang="zh-CN" altLang="en-US" dirty="0"/>
              <a:t>如何使得刚刚构建完的目标系统从系统启动菜单引导</a:t>
            </a:r>
            <a:endParaRPr lang="en-US" dirty="0"/>
          </a:p>
          <a:p>
            <a:r>
              <a:rPr lang="zh-CN" altLang="en-US" dirty="0"/>
              <a:t>实验</a:t>
            </a:r>
            <a:endParaRPr lang="en-US" altLang="zh-CN" dirty="0"/>
          </a:p>
          <a:p>
            <a:pPr lvl="1"/>
            <a:r>
              <a:rPr lang="zh-CN" altLang="en-US" dirty="0"/>
              <a:t>目标系统</a:t>
            </a:r>
            <a:r>
              <a:rPr lang="zh-TW" altLang="en-US" dirty="0"/>
              <a:t>基本配置</a:t>
            </a:r>
          </a:p>
          <a:p>
            <a:pPr lvl="1"/>
            <a:r>
              <a:rPr lang="en-US" dirty="0" err="1"/>
              <a:t>fstab</a:t>
            </a:r>
            <a:r>
              <a:rPr lang="en-US" dirty="0"/>
              <a:t> </a:t>
            </a:r>
            <a:r>
              <a:rPr lang="zh-TW" altLang="en-US" dirty="0"/>
              <a:t>的配置</a:t>
            </a:r>
          </a:p>
          <a:p>
            <a:pPr lvl="1"/>
            <a:r>
              <a:rPr lang="en-US" dirty="0"/>
              <a:t>GRUB </a:t>
            </a:r>
            <a:r>
              <a:rPr lang="zh-TW" altLang="en-US" dirty="0"/>
              <a:t>的配置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61E5F2-4B10-4FF2-93C1-86E220D846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29" y="2088510"/>
            <a:ext cx="4019507" cy="268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078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9973BC-8B00-4B46-919A-28F0F39BF0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概述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关要</a:t>
            </a:r>
          </a:p>
          <a:p>
            <a:r>
              <a:rPr lang="zh-CN" altLang="en-US" b="1" dirty="0"/>
              <a:t>作业提交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进阶任务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721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F3F3-5EA1-4AEC-9B43-1281F3664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课程总结及作业提交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BE0B8-FD25-4360-98E0-1E4B8973A6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5613" y="1047750"/>
            <a:ext cx="7283482" cy="4879805"/>
          </a:xfrm>
        </p:spPr>
        <p:txBody>
          <a:bodyPr/>
          <a:lstStyle/>
          <a:p>
            <a:r>
              <a:rPr lang="zh-CN" altLang="en-US" dirty="0"/>
              <a:t>理论介绍</a:t>
            </a:r>
            <a:endParaRPr lang="en-US" altLang="zh-CN" dirty="0"/>
          </a:p>
          <a:p>
            <a:pPr lvl="1"/>
            <a:r>
              <a:rPr lang="zh-CN" altLang="en-US" dirty="0"/>
              <a:t>如何签署 </a:t>
            </a:r>
            <a:r>
              <a:rPr lang="en-US" altLang="zh-CN" dirty="0"/>
              <a:t>CLA</a:t>
            </a:r>
            <a:r>
              <a:rPr lang="zh-CN" altLang="en-US" dirty="0"/>
              <a:t>，了解开源贡献合规要求</a:t>
            </a:r>
          </a:p>
          <a:p>
            <a:pPr lvl="1"/>
            <a:r>
              <a:rPr lang="zh-CN" altLang="en-US" dirty="0"/>
              <a:t>如何通过 </a:t>
            </a:r>
            <a:r>
              <a:rPr lang="en-US" altLang="zh-CN" dirty="0"/>
              <a:t>PR</a:t>
            </a:r>
            <a:r>
              <a:rPr lang="zh-CN" altLang="en-US" dirty="0"/>
              <a:t>（</a:t>
            </a:r>
            <a:r>
              <a:rPr lang="en-US" altLang="zh-CN" dirty="0"/>
              <a:t>Pull Request</a:t>
            </a:r>
            <a:r>
              <a:rPr lang="zh-CN" altLang="en-US" dirty="0"/>
              <a:t>）形式提交作业至 </a:t>
            </a:r>
            <a:r>
              <a:rPr lang="en-US" altLang="zh-CN" dirty="0" err="1"/>
              <a:t>openEuler</a:t>
            </a:r>
            <a:r>
              <a:rPr lang="en-US" altLang="zh-CN" dirty="0"/>
              <a:t> </a:t>
            </a:r>
            <a:r>
              <a:rPr lang="zh-CN" altLang="en-US" dirty="0"/>
              <a:t>开源社区，掌握开源社区开发流程</a:t>
            </a:r>
            <a:endParaRPr lang="en-US" dirty="0"/>
          </a:p>
          <a:p>
            <a:r>
              <a:rPr lang="zh-CN" altLang="en-US" dirty="0"/>
              <a:t>实践</a:t>
            </a:r>
            <a:endParaRPr lang="en-US" altLang="zh-CN" dirty="0"/>
          </a:p>
          <a:p>
            <a:pPr lvl="1"/>
            <a:r>
              <a:rPr lang="zh-CN" altLang="en-US" dirty="0"/>
              <a:t>将课程总结发表至主流技术论坛，如 </a:t>
            </a:r>
            <a:r>
              <a:rPr lang="en-US" altLang="zh-CN" dirty="0" err="1"/>
              <a:t>github</a:t>
            </a:r>
            <a:r>
              <a:rPr lang="zh-CN" altLang="en-US" dirty="0"/>
              <a:t>、</a:t>
            </a:r>
            <a:r>
              <a:rPr lang="en-US" altLang="zh-CN" dirty="0"/>
              <a:t>CSDN</a:t>
            </a:r>
            <a:r>
              <a:rPr lang="zh-CN" altLang="en-US" dirty="0"/>
              <a:t>、</a:t>
            </a:r>
            <a:r>
              <a:rPr lang="en-US" altLang="zh-CN" dirty="0" err="1"/>
              <a:t>gitee</a:t>
            </a:r>
            <a:r>
              <a:rPr lang="en-US" altLang="zh-CN" dirty="0"/>
              <a:t> </a:t>
            </a:r>
            <a:r>
              <a:rPr lang="zh-CN" altLang="en-US" dirty="0"/>
              <a:t>等</a:t>
            </a:r>
          </a:p>
          <a:p>
            <a:pPr lvl="1"/>
            <a:r>
              <a:rPr lang="zh-CN" altLang="en-US" dirty="0"/>
              <a:t>将 </a:t>
            </a:r>
            <a:r>
              <a:rPr lang="en-US" altLang="zh-CN" dirty="0"/>
              <a:t>LFS </a:t>
            </a:r>
            <a:r>
              <a:rPr lang="zh-CN" altLang="en-US" dirty="0"/>
              <a:t>启动成功截图以</a:t>
            </a:r>
            <a:r>
              <a:rPr lang="en-US" altLang="zh-CN" dirty="0"/>
              <a:t>PR</a:t>
            </a:r>
            <a:r>
              <a:rPr lang="zh-CN" altLang="en-US" dirty="0"/>
              <a:t>的形式提交至 </a:t>
            </a:r>
            <a:r>
              <a:rPr lang="en-US" altLang="zh-CN" dirty="0" err="1"/>
              <a:t>openEuler</a:t>
            </a:r>
            <a:r>
              <a:rPr lang="en-US" altLang="zh-CN" dirty="0"/>
              <a:t> </a:t>
            </a:r>
            <a:r>
              <a:rPr lang="zh-CN" altLang="en-US" dirty="0"/>
              <a:t>开源社区创新实践课软件仓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375C75-F9E3-404C-812D-713EF10405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681" y="2198194"/>
            <a:ext cx="3850706" cy="256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88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2EB76A-FD4D-40F8-B50F-AD1EB28539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概述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关要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作业提交</a:t>
            </a:r>
          </a:p>
          <a:p>
            <a:r>
              <a:rPr lang="zh-CN" altLang="en-US" b="1" dirty="0"/>
              <a:t>进阶任务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15982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B74DC-13C7-4038-9C04-51AA90FBF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进阶任务（可选）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75BF8-FA3E-45B3-8488-7B7D8B26F2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5613" y="1047750"/>
            <a:ext cx="7519652" cy="4879805"/>
          </a:xfrm>
        </p:spPr>
        <p:txBody>
          <a:bodyPr/>
          <a:lstStyle/>
          <a:p>
            <a:r>
              <a:rPr lang="zh-CN" altLang="en-US" dirty="0"/>
              <a:t>理论介绍</a:t>
            </a:r>
            <a:endParaRPr lang="en-US" altLang="zh-CN" dirty="0"/>
          </a:p>
          <a:p>
            <a:pPr lvl="1"/>
            <a:r>
              <a:rPr lang="en-US" altLang="zh-CN" dirty="0" err="1"/>
              <a:t>openEuler</a:t>
            </a:r>
            <a:r>
              <a:rPr lang="en-US" altLang="zh-CN" dirty="0"/>
              <a:t> </a:t>
            </a:r>
            <a:r>
              <a:rPr lang="zh-CN" altLang="en-US" dirty="0"/>
              <a:t>所用的 </a:t>
            </a:r>
            <a:r>
              <a:rPr lang="en-US" altLang="zh-CN" dirty="0"/>
              <a:t>5.10 </a:t>
            </a:r>
            <a:r>
              <a:rPr lang="zh-CN" altLang="en-US" dirty="0"/>
              <a:t>版内核、</a:t>
            </a:r>
            <a:r>
              <a:rPr lang="en-US" altLang="zh-CN" dirty="0"/>
              <a:t>QEMU </a:t>
            </a:r>
            <a:r>
              <a:rPr lang="zh-CN" altLang="en-US" dirty="0"/>
              <a:t>虚拟机、</a:t>
            </a:r>
            <a:r>
              <a:rPr lang="en-US" altLang="zh-CN" dirty="0" err="1"/>
              <a:t>StratoVirt</a:t>
            </a:r>
            <a:r>
              <a:rPr lang="en-US" altLang="zh-CN" dirty="0"/>
              <a:t> </a:t>
            </a:r>
            <a:r>
              <a:rPr lang="zh-CN" altLang="en-US" dirty="0"/>
              <a:t>虚拟化技术</a:t>
            </a:r>
            <a:endParaRPr lang="en-US" dirty="0"/>
          </a:p>
          <a:p>
            <a:r>
              <a:rPr lang="zh-CN" altLang="en-US" dirty="0"/>
              <a:t>实践</a:t>
            </a:r>
            <a:endParaRPr lang="en-US" altLang="zh-CN" dirty="0"/>
          </a:p>
          <a:p>
            <a:pPr lvl="1"/>
            <a:r>
              <a:rPr lang="zh-CN" altLang="en-US" dirty="0"/>
              <a:t>在 </a:t>
            </a:r>
            <a:r>
              <a:rPr lang="en-US" altLang="zh-CN" dirty="0" err="1"/>
              <a:t>openEuler</a:t>
            </a:r>
            <a:r>
              <a:rPr lang="en-US" altLang="zh-CN" dirty="0"/>
              <a:t> </a:t>
            </a:r>
            <a:r>
              <a:rPr lang="zh-CN" altLang="en-US" dirty="0"/>
              <a:t>开发环境，将刚构建出的 </a:t>
            </a:r>
            <a:r>
              <a:rPr lang="en-US" altLang="zh-CN" dirty="0"/>
              <a:t>LFS </a:t>
            </a:r>
            <a:r>
              <a:rPr lang="zh-CN" altLang="en-US" dirty="0"/>
              <a:t>目标系统镜像作为虚拟机镜像，使用 </a:t>
            </a:r>
            <a:r>
              <a:rPr lang="en-US" altLang="zh-CN" dirty="0"/>
              <a:t>QEMU </a:t>
            </a:r>
            <a:r>
              <a:rPr lang="zh-CN" altLang="en-US" dirty="0"/>
              <a:t>启动一个 </a:t>
            </a:r>
            <a:r>
              <a:rPr lang="en-US" altLang="zh-CN" dirty="0"/>
              <a:t>LFS </a:t>
            </a:r>
            <a:r>
              <a:rPr lang="zh-CN" altLang="en-US" dirty="0"/>
              <a:t>目标系统虚拟机</a:t>
            </a:r>
          </a:p>
          <a:p>
            <a:pPr lvl="1"/>
            <a:r>
              <a:rPr lang="zh-CN" altLang="en-US" dirty="0"/>
              <a:t>使用 </a:t>
            </a:r>
            <a:r>
              <a:rPr lang="en-US" altLang="zh-CN" dirty="0" err="1"/>
              <a:t>StratoVirt</a:t>
            </a:r>
            <a:r>
              <a:rPr lang="en-US" altLang="zh-CN" dirty="0"/>
              <a:t> </a:t>
            </a:r>
            <a:r>
              <a:rPr lang="zh-CN" altLang="en-US" dirty="0"/>
              <a:t>替代 </a:t>
            </a:r>
            <a:r>
              <a:rPr lang="en-US" altLang="zh-CN" dirty="0"/>
              <a:t>QEMU</a:t>
            </a:r>
            <a:r>
              <a:rPr lang="zh-CN" altLang="en-US" dirty="0"/>
              <a:t>，启动 </a:t>
            </a:r>
            <a:r>
              <a:rPr lang="en-US" altLang="zh-CN" dirty="0"/>
              <a:t>LFS </a:t>
            </a:r>
            <a:r>
              <a:rPr lang="zh-CN" altLang="en-US" dirty="0"/>
              <a:t>虚拟机</a:t>
            </a:r>
          </a:p>
          <a:p>
            <a:pPr lvl="1"/>
            <a:r>
              <a:rPr lang="zh-CN" altLang="en-US" dirty="0"/>
              <a:t>基于 </a:t>
            </a:r>
            <a:r>
              <a:rPr lang="en-US" altLang="zh-CN" dirty="0"/>
              <a:t>openEuler-21.03 </a:t>
            </a:r>
            <a:r>
              <a:rPr lang="zh-CN" altLang="en-US" dirty="0"/>
              <a:t>所用的 </a:t>
            </a:r>
            <a:r>
              <a:rPr lang="en-US" altLang="zh-CN" dirty="0"/>
              <a:t>5.10 </a:t>
            </a:r>
            <a:r>
              <a:rPr lang="zh-CN" altLang="en-US" dirty="0"/>
              <a:t>内核构建 </a:t>
            </a:r>
            <a:r>
              <a:rPr lang="en-US" altLang="zh-CN" dirty="0"/>
              <a:t>LFS </a:t>
            </a:r>
            <a:r>
              <a:rPr lang="zh-CN" altLang="en-US" dirty="0"/>
              <a:t>系统</a:t>
            </a:r>
          </a:p>
          <a:p>
            <a:pPr lvl="1"/>
            <a:r>
              <a:rPr lang="zh-CN" altLang="en-US" dirty="0"/>
              <a:t>基于鲲鹏处理器 </a:t>
            </a:r>
            <a:r>
              <a:rPr lang="en-US" altLang="zh-CN" dirty="0"/>
              <a:t>aarch64 </a:t>
            </a:r>
            <a:r>
              <a:rPr lang="zh-CN" altLang="en-US" dirty="0"/>
              <a:t>架构构建 </a:t>
            </a:r>
            <a:r>
              <a:rPr lang="en-US" altLang="zh-CN" dirty="0"/>
              <a:t>LFS </a:t>
            </a:r>
            <a:r>
              <a:rPr lang="zh-CN" altLang="en-US" dirty="0"/>
              <a:t>目标系统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43E794-9D35-4900-A7E2-41B13B9D2F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600" y="2494146"/>
            <a:ext cx="3664787" cy="244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08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D65F18-7764-4649-A933-197FE336A3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本 </a:t>
            </a:r>
            <a:r>
              <a:rPr lang="en-US" altLang="zh-CN" dirty="0"/>
              <a:t>LFS </a:t>
            </a:r>
            <a:r>
              <a:rPr lang="zh-CN" altLang="en-US" dirty="0"/>
              <a:t>开源创新实践课设置了哪几个关卡？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20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0B0E7-F2AF-41DB-80BC-B24998ED1C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本章介绍了 </a:t>
            </a:r>
            <a:r>
              <a:rPr lang="en-US" altLang="zh-CN" dirty="0"/>
              <a:t>LFS on </a:t>
            </a:r>
            <a:r>
              <a:rPr lang="en-US" altLang="zh-CN" dirty="0" err="1"/>
              <a:t>openEuler</a:t>
            </a:r>
            <a:r>
              <a:rPr lang="en-US" altLang="zh-CN" dirty="0"/>
              <a:t> </a:t>
            </a:r>
            <a:r>
              <a:rPr lang="zh-CN" altLang="en-US" dirty="0"/>
              <a:t>开源创新实践课的内容、流程和关要。通过本章的学习，读者应该对该课程的目标、内容和流程有一个清晰的了解。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30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本章主要对 </a:t>
            </a:r>
            <a:r>
              <a:rPr lang="en-US" altLang="zh-CN" dirty="0" err="1"/>
              <a:t>openEuler</a:t>
            </a:r>
            <a:r>
              <a:rPr lang="en-US" altLang="zh-CN" dirty="0"/>
              <a:t> </a:t>
            </a:r>
            <a:r>
              <a:rPr lang="zh-CN" altLang="en-US" dirty="0"/>
              <a:t>开源创新实践课进行一个简要的介绍。</a:t>
            </a:r>
          </a:p>
        </p:txBody>
      </p:sp>
    </p:spTree>
    <p:extLst>
      <p:ext uri="{BB962C8B-B14F-4D97-AF65-F5344CB8AC3E}">
        <p14:creationId xmlns:p14="http://schemas.microsoft.com/office/powerpoint/2010/main" val="830512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019175" y="1844674"/>
            <a:ext cx="10153650" cy="4356101"/>
          </a:xfrm>
        </p:spPr>
        <p:txBody>
          <a:bodyPr/>
          <a:lstStyle/>
          <a:p>
            <a:r>
              <a:rPr lang="zh-CN" altLang="en-US" dirty="0"/>
              <a:t>可以访问以下网址了解更多内容</a:t>
            </a:r>
            <a:endParaRPr lang="en-US" altLang="zh-CN" dirty="0"/>
          </a:p>
          <a:p>
            <a:pPr lvl="1"/>
            <a:r>
              <a:rPr lang="en-US" altLang="zh-CN" dirty="0" err="1"/>
              <a:t>openEuler</a:t>
            </a:r>
            <a:r>
              <a:rPr lang="en-US" altLang="zh-CN" dirty="0"/>
              <a:t> </a:t>
            </a:r>
            <a:r>
              <a:rPr lang="zh-CN" altLang="en-US" dirty="0"/>
              <a:t>开源社区：</a:t>
            </a:r>
            <a:r>
              <a:rPr lang="en-US" altLang="zh-CN" dirty="0">
                <a:hlinkClick r:id="rId3"/>
              </a:rPr>
              <a:t>https://www.openeuler.org/zh/community/contribution/</a:t>
            </a:r>
            <a:r>
              <a:rPr lang="en-US" altLang="zh-CN" dirty="0"/>
              <a:t> </a:t>
            </a:r>
          </a:p>
          <a:p>
            <a:pPr lvl="1"/>
            <a:r>
              <a:rPr lang="zh-TW" altLang="en-US" dirty="0"/>
              <a:t>项目托管地：</a:t>
            </a:r>
            <a:r>
              <a:rPr lang="en-US" altLang="zh-CN" dirty="0">
                <a:hlinkClick r:id="rId4"/>
              </a:rPr>
              <a:t>https://gitee.com/openeuler/lfs-course</a:t>
            </a:r>
            <a:r>
              <a:rPr lang="en-US" altLang="zh-CN" dirty="0"/>
              <a:t>  </a:t>
            </a:r>
          </a:p>
          <a:p>
            <a:pPr lvl="1"/>
            <a:r>
              <a:rPr lang="nl-NL" altLang="zh-CN" dirty="0"/>
              <a:t>LFS </a:t>
            </a:r>
            <a:r>
              <a:rPr lang="zh-CN" altLang="nl-NL" dirty="0"/>
              <a:t>官网：</a:t>
            </a:r>
            <a:r>
              <a:rPr lang="nl-NL" altLang="zh-CN" dirty="0">
                <a:hlinkClick r:id="rId5"/>
              </a:rPr>
              <a:t>https://www.linuxfromscratch.org/lfs/</a:t>
            </a:r>
            <a:endParaRPr lang="nl-NL" altLang="zh-CN" dirty="0"/>
          </a:p>
          <a:p>
            <a:pPr lvl="1"/>
            <a:r>
              <a:rPr lang="zh-CN" altLang="en-US" dirty="0"/>
              <a:t>鲲鹏生态官网：</a:t>
            </a:r>
            <a:r>
              <a:rPr lang="en-US" altLang="zh-CN" dirty="0">
                <a:hlinkClick r:id="rId6"/>
              </a:rPr>
              <a:t>https://www.hikunpeng.com/zh/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QEMU</a:t>
            </a:r>
            <a:r>
              <a:rPr lang="zh-CN" altLang="en-US" dirty="0"/>
              <a:t>：</a:t>
            </a:r>
            <a:r>
              <a:rPr lang="en-US" altLang="zh-CN" dirty="0">
                <a:hlinkClick r:id="rId7"/>
              </a:rPr>
              <a:t>https://www.qemu.org/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4291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en-US" altLang="zh-CN" dirty="0" err="1"/>
              <a:t>openEuler</a:t>
            </a:r>
            <a:r>
              <a:rPr lang="en-US" altLang="zh-CN" dirty="0"/>
              <a:t> </a:t>
            </a:r>
            <a:r>
              <a:rPr lang="zh-CN" altLang="en-US" dirty="0"/>
              <a:t>操作系统</a:t>
            </a:r>
            <a:r>
              <a:rPr lang="en-US" altLang="zh-CN" dirty="0"/>
              <a:t>》</a:t>
            </a:r>
            <a:r>
              <a:rPr lang="zh-CN" altLang="en-US" dirty="0"/>
              <a:t>，由任炬教授和中国工程院院士张尧学主编，清华大学出版社出版</a:t>
            </a:r>
          </a:p>
          <a:p>
            <a:r>
              <a:rPr lang="en-US" altLang="zh-CN" dirty="0"/>
              <a:t>《</a:t>
            </a:r>
            <a:r>
              <a:rPr lang="zh-CN" altLang="en-US" dirty="0"/>
              <a:t>精通 </a:t>
            </a:r>
            <a:r>
              <a:rPr lang="en-US" altLang="zh-CN" dirty="0"/>
              <a:t>Linux</a:t>
            </a:r>
            <a:r>
              <a:rPr lang="zh-CN" altLang="en-US" dirty="0"/>
              <a:t>（第</a:t>
            </a:r>
            <a:r>
              <a:rPr lang="en-US" altLang="zh-CN" dirty="0"/>
              <a:t>2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  <a:r>
              <a:rPr lang="zh-CN" altLang="en-US" dirty="0"/>
              <a:t>，</a:t>
            </a:r>
            <a:r>
              <a:rPr lang="en-US" altLang="zh-CN" dirty="0"/>
              <a:t>Brian Ward</a:t>
            </a:r>
            <a:r>
              <a:rPr lang="zh-CN" altLang="en-US" dirty="0"/>
              <a:t>著，姜楠、袁志鹏译</a:t>
            </a:r>
            <a:endParaRPr lang="en-US" altLang="zh-CN" dirty="0"/>
          </a:p>
          <a:p>
            <a:r>
              <a:rPr lang="nn-NO" altLang="zh-CN" dirty="0"/>
              <a:t>HCIA-openEuler </a:t>
            </a:r>
            <a:r>
              <a:rPr lang="zh-CN" altLang="nn-NO" dirty="0"/>
              <a:t>认证：</a:t>
            </a:r>
            <a:r>
              <a:rPr lang="nn-NO" altLang="zh-CN" dirty="0">
                <a:hlinkClick r:id="rId3"/>
              </a:rPr>
              <a:t>https://e.huawei.com/cn/talent/#/cert/product-details?certifiedProductId=383&amp;authenticationLevel=CTYPE_CARE_HCIA&amp;technicalField=PSC&amp;version=1.0</a:t>
            </a:r>
            <a:r>
              <a:rPr lang="en-US" altLang="zh-CN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6789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A85128-A7CC-456A-AE9A-B8523BA4D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缩略语表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B7D2DD1-E436-45F7-9F7A-07CFAE8EC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722874"/>
              </p:ext>
            </p:extLst>
          </p:nvPr>
        </p:nvGraphicFramePr>
        <p:xfrm>
          <a:off x="1621525" y="1830050"/>
          <a:ext cx="8786812" cy="2527378"/>
        </p:xfrm>
        <a:graphic>
          <a:graphicData uri="http://schemas.openxmlformats.org/drawingml/2006/table">
            <a:tbl>
              <a:tblPr firstRow="1" bandRow="1"/>
              <a:tblGrid>
                <a:gridCol w="1647186">
                  <a:extLst>
                    <a:ext uri="{9D8B030D-6E8A-4147-A177-3AD203B41FA5}">
                      <a16:colId xmlns:a16="http://schemas.microsoft.com/office/drawing/2014/main" val="4927955"/>
                    </a:ext>
                  </a:extLst>
                </a:gridCol>
                <a:gridCol w="3386776">
                  <a:extLst>
                    <a:ext uri="{9D8B030D-6E8A-4147-A177-3AD203B41FA5}">
                      <a16:colId xmlns:a16="http://schemas.microsoft.com/office/drawing/2014/main" val="3470353539"/>
                    </a:ext>
                  </a:extLst>
                </a:gridCol>
                <a:gridCol w="3752850">
                  <a:extLst>
                    <a:ext uri="{9D8B030D-6E8A-4147-A177-3AD203B41FA5}">
                      <a16:colId xmlns:a16="http://schemas.microsoft.com/office/drawing/2014/main" val="3544301123"/>
                    </a:ext>
                  </a:extLst>
                </a:gridCol>
              </a:tblGrid>
              <a:tr h="4590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缩略语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英文全称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中文释义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654663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ABI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Application Binary Interface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应用程序二进制接口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40561686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LFS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Linux From Scratch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白手起家构建 </a:t>
                      </a:r>
                      <a:r>
                        <a:rPr lang="en-US" altLang="zh-CN" sz="1600" dirty="0"/>
                        <a:t>Linux</a:t>
                      </a:r>
                      <a:endParaRPr lang="zh-CN" altLang="en-US" sz="16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18219848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LSB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Linux Standard 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Linux </a:t>
                      </a:r>
                      <a:r>
                        <a:rPr lang="zh-CN" altLang="en-US" sz="1600" dirty="0"/>
                        <a:t>标准规范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40385998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POSIX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Portable Operating System Interface for UNIX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UNIX </a:t>
                      </a:r>
                      <a:r>
                        <a:rPr lang="zh-CN" altLang="en-US" sz="1600" dirty="0"/>
                        <a:t>可移植操作系统接口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4181420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VFS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Virtual File System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虚拟文件系统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385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101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619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学完本课程后，您将能够明白 </a:t>
            </a:r>
            <a:r>
              <a:rPr lang="en-US" altLang="zh-CN" dirty="0" err="1"/>
              <a:t>openEuler</a:t>
            </a:r>
            <a:r>
              <a:rPr lang="en-US" altLang="zh-CN" dirty="0"/>
              <a:t> </a:t>
            </a:r>
            <a:r>
              <a:rPr lang="zh-CN" altLang="en-US" dirty="0"/>
              <a:t>创新实践的目标、内容和流程。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184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/>
              <a:t>概述</a:t>
            </a:r>
            <a:endParaRPr lang="en-US" altLang="zh-CN" b="1" dirty="0"/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关要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作业提交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进阶任务</a:t>
            </a:r>
          </a:p>
        </p:txBody>
      </p:sp>
    </p:spTree>
    <p:extLst>
      <p:ext uri="{BB962C8B-B14F-4D97-AF65-F5344CB8AC3E}">
        <p14:creationId xmlns:p14="http://schemas.microsoft.com/office/powerpoint/2010/main" val="1825668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openEuler</a:t>
            </a:r>
            <a:r>
              <a:rPr lang="en-US" altLang="zh-CN" dirty="0"/>
              <a:t> </a:t>
            </a:r>
            <a:r>
              <a:rPr lang="zh-CN" altLang="en-US" dirty="0"/>
              <a:t>开源创新实践课概况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  <a:endParaRPr lang="en-US" altLang="zh-CN" dirty="0"/>
          </a:p>
          <a:p>
            <a:pPr lvl="1"/>
            <a:r>
              <a:rPr lang="zh-CN" altLang="en-US" dirty="0"/>
              <a:t>课程内容：本课程旨在让学生融入 </a:t>
            </a:r>
            <a:r>
              <a:rPr lang="en-US" altLang="zh-CN" dirty="0" err="1"/>
              <a:t>openEuler</a:t>
            </a:r>
            <a:r>
              <a:rPr lang="en-US" altLang="zh-CN" dirty="0"/>
              <a:t> </a:t>
            </a:r>
            <a:r>
              <a:rPr lang="zh-CN" altLang="en-US" dirty="0"/>
              <a:t>开源社区，以 </a:t>
            </a:r>
            <a:r>
              <a:rPr lang="en-US" altLang="zh-CN" dirty="0" err="1"/>
              <a:t>openEuler</a:t>
            </a:r>
            <a:r>
              <a:rPr lang="en-US" altLang="zh-CN" dirty="0"/>
              <a:t> </a:t>
            </a:r>
            <a:r>
              <a:rPr lang="zh-CN" altLang="en-US" dirty="0"/>
              <a:t>操作系统为开发环境，从 </a:t>
            </a:r>
            <a:r>
              <a:rPr lang="en-US" altLang="zh-CN" dirty="0"/>
              <a:t>0 </a:t>
            </a:r>
            <a:r>
              <a:rPr lang="zh-CN" altLang="en-US" dirty="0"/>
              <a:t>到 </a:t>
            </a:r>
            <a:r>
              <a:rPr lang="en-US" altLang="zh-CN" dirty="0"/>
              <a:t>1 </a:t>
            </a:r>
            <a:r>
              <a:rPr lang="zh-CN" altLang="en-US" dirty="0"/>
              <a:t>构建出一个属于自己的 </a:t>
            </a:r>
            <a:r>
              <a:rPr lang="en-US" altLang="zh-CN" dirty="0"/>
              <a:t>Linux </a:t>
            </a:r>
            <a:r>
              <a:rPr lang="zh-CN" altLang="en-US" dirty="0"/>
              <a:t>操作系统。</a:t>
            </a:r>
          </a:p>
          <a:p>
            <a:pPr lvl="1"/>
            <a:r>
              <a:rPr lang="zh-CN" altLang="en-US" dirty="0"/>
              <a:t>课程目标：学习掌握操作系统内核、基础库、工具链等的编译安装、文件系统构成及启动引导流程，培养学生动手实践能力；进入开源社区学习、开发，了解开源软件开发理念。</a:t>
            </a:r>
          </a:p>
          <a:p>
            <a:pPr lvl="1"/>
            <a:r>
              <a:rPr lang="zh-CN" altLang="en-US" dirty="0"/>
              <a:t>课程设计：创新实践课共分三个阶段，包括总计 </a:t>
            </a:r>
            <a:r>
              <a:rPr lang="en-US" altLang="zh-CN" dirty="0"/>
              <a:t>7 </a:t>
            </a:r>
            <a:r>
              <a:rPr lang="zh-CN" altLang="en-US" dirty="0"/>
              <a:t>天的课前准备学习，</a:t>
            </a:r>
            <a:r>
              <a:rPr lang="en-US" altLang="zh-CN" dirty="0"/>
              <a:t>2 </a:t>
            </a:r>
            <a:r>
              <a:rPr lang="zh-CN" altLang="en-US" dirty="0"/>
              <a:t>天 </a:t>
            </a:r>
            <a:r>
              <a:rPr lang="en-US" altLang="zh-CN" dirty="0"/>
              <a:t>3 </a:t>
            </a:r>
            <a:r>
              <a:rPr lang="zh-CN" altLang="en-US" dirty="0"/>
              <a:t>个关卡的课堂开发实战活动以及 </a:t>
            </a:r>
            <a:r>
              <a:rPr lang="en-US" altLang="zh-CN" dirty="0"/>
              <a:t>2 </a:t>
            </a:r>
            <a:r>
              <a:rPr lang="zh-CN" altLang="en-US" dirty="0"/>
              <a:t>天课后总结及作业提交；后期学生可以自主创新地完成进阶内容。</a:t>
            </a:r>
          </a:p>
          <a:p>
            <a:pPr lvl="1"/>
            <a:r>
              <a:rPr lang="zh-CN" altLang="en-US" dirty="0"/>
              <a:t>涉及的产品及服务：</a:t>
            </a:r>
            <a:r>
              <a:rPr lang="en-US" altLang="zh-CN" dirty="0" err="1"/>
              <a:t>openEuler</a:t>
            </a:r>
            <a:r>
              <a:rPr lang="en-US" altLang="zh-CN" dirty="0"/>
              <a:t> </a:t>
            </a:r>
            <a:r>
              <a:rPr lang="zh-CN" altLang="en-US" dirty="0"/>
              <a:t>操作系统、虚拟机、</a:t>
            </a:r>
            <a:r>
              <a:rPr lang="en-US" altLang="zh-CN" dirty="0"/>
              <a:t>Linux From Scratch </a:t>
            </a:r>
            <a:r>
              <a:rPr lang="zh-CN" altLang="en-US" dirty="0"/>
              <a:t>指导手册。</a:t>
            </a:r>
          </a:p>
          <a:p>
            <a:pPr lvl="1"/>
            <a:r>
              <a:rPr lang="zh-CN" altLang="en-US" dirty="0"/>
              <a:t>面向对象：大二及以上具备 </a:t>
            </a:r>
            <a:r>
              <a:rPr lang="en-US" altLang="zh-CN" dirty="0"/>
              <a:t>C </a:t>
            </a:r>
            <a:r>
              <a:rPr lang="zh-CN" altLang="en-US" dirty="0"/>
              <a:t>语言、操作系统和 </a:t>
            </a:r>
            <a:r>
              <a:rPr lang="en-US" altLang="zh-CN" dirty="0"/>
              <a:t>Linux </a:t>
            </a:r>
            <a:r>
              <a:rPr lang="zh-CN" altLang="en-US" dirty="0"/>
              <a:t>基本操作技能的学生。</a:t>
            </a:r>
          </a:p>
          <a:p>
            <a:pPr lvl="1"/>
            <a:r>
              <a:rPr lang="zh-CN" altLang="en-US" dirty="0"/>
              <a:t>交付时长：</a:t>
            </a:r>
            <a:r>
              <a:rPr lang="en-US" altLang="zh-CN" dirty="0"/>
              <a:t>2 </a:t>
            </a:r>
            <a:r>
              <a:rPr lang="zh-CN" altLang="en-US" dirty="0"/>
              <a:t>天 （</a:t>
            </a:r>
            <a:r>
              <a:rPr lang="en-US" altLang="zh-CN" dirty="0"/>
              <a:t>12 </a:t>
            </a:r>
            <a:r>
              <a:rPr lang="zh-CN" altLang="en-US" dirty="0"/>
              <a:t>学时）</a:t>
            </a:r>
          </a:p>
        </p:txBody>
      </p:sp>
    </p:spTree>
    <p:extLst>
      <p:ext uri="{BB962C8B-B14F-4D97-AF65-F5344CB8AC3E}">
        <p14:creationId xmlns:p14="http://schemas.microsoft.com/office/powerpoint/2010/main" val="656563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66E3DC-2ABC-48AA-BD6D-4F55B2FB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openEuler</a:t>
            </a:r>
            <a:r>
              <a:rPr lang="en-US" altLang="zh-CN" dirty="0"/>
              <a:t> </a:t>
            </a:r>
            <a:r>
              <a:rPr lang="zh-CN" altLang="en-US" dirty="0"/>
              <a:t>开源创新实践课流程</a:t>
            </a:r>
            <a:endParaRPr lang="en-US" dirty="0"/>
          </a:p>
        </p:txBody>
      </p:sp>
      <p:sp>
        <p:nvSpPr>
          <p:cNvPr id="5" name="右箭头 10">
            <a:extLst>
              <a:ext uri="{FF2B5EF4-FFF2-40B4-BE49-F238E27FC236}">
                <a16:creationId xmlns:a16="http://schemas.microsoft.com/office/drawing/2014/main" id="{803D4656-6C34-4375-93DC-FD8D95CDA78A}"/>
              </a:ext>
            </a:extLst>
          </p:cNvPr>
          <p:cNvSpPr/>
          <p:nvPr/>
        </p:nvSpPr>
        <p:spPr bwMode="auto">
          <a:xfrm>
            <a:off x="443086" y="2437935"/>
            <a:ext cx="11306002" cy="90113"/>
          </a:xfrm>
          <a:prstGeom prst="rightArrow">
            <a:avLst/>
          </a:prstGeom>
          <a:solidFill>
            <a:srgbClr val="00B0F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+mn-ea"/>
              <a:sym typeface="Lucida Grande" charset="0"/>
            </a:endParaRPr>
          </a:p>
        </p:txBody>
      </p:sp>
      <p:grpSp>
        <p:nvGrpSpPr>
          <p:cNvPr id="6" name="组合 37">
            <a:extLst>
              <a:ext uri="{FF2B5EF4-FFF2-40B4-BE49-F238E27FC236}">
                <a16:creationId xmlns:a16="http://schemas.microsoft.com/office/drawing/2014/main" id="{78FBE6EE-9BD1-4A4D-9F78-8797A17C2DCA}"/>
              </a:ext>
            </a:extLst>
          </p:cNvPr>
          <p:cNvGrpSpPr/>
          <p:nvPr/>
        </p:nvGrpSpPr>
        <p:grpSpPr>
          <a:xfrm>
            <a:off x="443086" y="1892596"/>
            <a:ext cx="1134390" cy="512412"/>
            <a:chOff x="6632" y="3822835"/>
            <a:chExt cx="1134390" cy="512412"/>
          </a:xfrm>
        </p:grpSpPr>
        <p:sp>
          <p:nvSpPr>
            <p:cNvPr id="7" name="等腰三角形 38">
              <a:extLst>
                <a:ext uri="{FF2B5EF4-FFF2-40B4-BE49-F238E27FC236}">
                  <a16:creationId xmlns:a16="http://schemas.microsoft.com/office/drawing/2014/main" id="{428BB39C-B95A-4A73-B8E0-A8EB64C6F89B}"/>
                </a:ext>
              </a:extLst>
            </p:cNvPr>
            <p:cNvSpPr/>
            <p:nvPr/>
          </p:nvSpPr>
          <p:spPr>
            <a:xfrm rot="10800000">
              <a:off x="482246" y="4146046"/>
              <a:ext cx="166405" cy="189201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+mn-ea"/>
              </a:endParaRPr>
            </a:p>
          </p:txBody>
        </p:sp>
        <p:sp>
          <p:nvSpPr>
            <p:cNvPr id="8" name="文本框 39">
              <a:extLst>
                <a:ext uri="{FF2B5EF4-FFF2-40B4-BE49-F238E27FC236}">
                  <a16:creationId xmlns:a16="http://schemas.microsoft.com/office/drawing/2014/main" id="{1B995D9F-730F-452B-BCBE-C81967111214}"/>
                </a:ext>
              </a:extLst>
            </p:cNvPr>
            <p:cNvSpPr txBox="1"/>
            <p:nvPr/>
          </p:nvSpPr>
          <p:spPr>
            <a:xfrm>
              <a:off x="6632" y="3822835"/>
              <a:ext cx="11343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FFC000"/>
                  </a:solidFill>
                  <a:latin typeface="+mn-ea"/>
                </a:rPr>
                <a:t>开课前</a:t>
              </a:r>
              <a:r>
                <a:rPr lang="en-US" altLang="zh-CN" sz="1400" b="1" dirty="0">
                  <a:solidFill>
                    <a:srgbClr val="FFC000"/>
                  </a:solidFill>
                </a:rPr>
                <a:t>7</a:t>
              </a:r>
              <a:r>
                <a:rPr lang="zh-CN" altLang="en-US" sz="1400" b="1" dirty="0">
                  <a:solidFill>
                    <a:srgbClr val="FFC000"/>
                  </a:solidFill>
                  <a:latin typeface="+mn-ea"/>
                </a:rPr>
                <a:t>天</a:t>
              </a:r>
              <a:endParaRPr lang="en-US" altLang="zh-CN" sz="1400" b="1" dirty="0">
                <a:solidFill>
                  <a:srgbClr val="FFC000"/>
                </a:solidFill>
                <a:latin typeface="+mn-ea"/>
              </a:endParaRPr>
            </a:p>
          </p:txBody>
        </p:sp>
      </p:grpSp>
      <p:sp>
        <p:nvSpPr>
          <p:cNvPr id="9" name="文本框 40">
            <a:extLst>
              <a:ext uri="{FF2B5EF4-FFF2-40B4-BE49-F238E27FC236}">
                <a16:creationId xmlns:a16="http://schemas.microsoft.com/office/drawing/2014/main" id="{118426D6-14B6-4076-B5AE-1618CB033D6D}"/>
              </a:ext>
            </a:extLst>
          </p:cNvPr>
          <p:cNvSpPr txBox="1"/>
          <p:nvPr/>
        </p:nvSpPr>
        <p:spPr>
          <a:xfrm>
            <a:off x="402169" y="2555694"/>
            <a:ext cx="12110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课前准备：</a:t>
            </a:r>
            <a:endParaRPr lang="en-US" altLang="zh-CN" sz="1200" dirty="0">
              <a:latin typeface="+mn-ea"/>
            </a:endParaRPr>
          </a:p>
          <a:p>
            <a:r>
              <a:rPr lang="en-US" altLang="zh-CN" sz="1200" dirty="0" err="1"/>
              <a:t>openEuler</a:t>
            </a:r>
            <a:r>
              <a:rPr lang="en-US" altLang="zh-CN" sz="1200" dirty="0"/>
              <a:t> </a:t>
            </a:r>
            <a:r>
              <a:rPr lang="zh-CN" altLang="en-US" sz="1200" dirty="0">
                <a:latin typeface="+mn-ea"/>
              </a:rPr>
              <a:t>操作系统的了解和使用；</a:t>
            </a:r>
            <a:r>
              <a:rPr lang="en-US" altLang="zh-CN" sz="1200" dirty="0"/>
              <a:t>GCC </a:t>
            </a:r>
            <a:r>
              <a:rPr lang="zh-CN" altLang="en-US" sz="1200" dirty="0">
                <a:latin typeface="+mn-ea"/>
              </a:rPr>
              <a:t>和 </a:t>
            </a:r>
            <a:r>
              <a:rPr lang="en-US" altLang="zh-CN" sz="1200" dirty="0" err="1"/>
              <a:t>Makefile</a:t>
            </a:r>
            <a:r>
              <a:rPr lang="zh-CN" altLang="en-US" sz="1200" dirty="0">
                <a:latin typeface="+mn-ea"/>
              </a:rPr>
              <a:t>；如何给软件打 </a:t>
            </a:r>
            <a:r>
              <a:rPr lang="en-US" altLang="zh-CN" sz="1200" dirty="0"/>
              <a:t>patch</a:t>
            </a:r>
            <a:r>
              <a:rPr lang="zh-CN" altLang="en-US" sz="1200" dirty="0">
                <a:latin typeface="+mn-ea"/>
              </a:rPr>
              <a:t>；</a:t>
            </a:r>
            <a:r>
              <a:rPr lang="en-US" altLang="zh-CN" sz="1200" dirty="0"/>
              <a:t>Linux Shell </a:t>
            </a:r>
            <a:r>
              <a:rPr lang="zh-CN" altLang="en-US" sz="1200" dirty="0">
                <a:latin typeface="+mn-ea"/>
              </a:rPr>
              <a:t>编程；</a:t>
            </a:r>
            <a:r>
              <a:rPr lang="en-US" altLang="zh-CN" sz="1200" dirty="0"/>
              <a:t>Linux </a:t>
            </a:r>
            <a:r>
              <a:rPr lang="zh-CN" altLang="en-US" sz="1200" dirty="0">
                <a:latin typeface="+mn-ea"/>
              </a:rPr>
              <a:t>内核编译及引导过程；</a:t>
            </a:r>
            <a:r>
              <a:rPr lang="en-US" altLang="zh-CN" sz="1200" dirty="0"/>
              <a:t>LFS </a:t>
            </a:r>
            <a:r>
              <a:rPr lang="zh-CN" altLang="en-US" sz="1200" dirty="0">
                <a:latin typeface="+mn-ea"/>
              </a:rPr>
              <a:t>指导手册、实验环境准备。</a:t>
            </a:r>
            <a:endParaRPr lang="en-US" altLang="zh-CN" sz="1200" dirty="0">
              <a:latin typeface="+mn-ea"/>
            </a:endParaRPr>
          </a:p>
        </p:txBody>
      </p:sp>
      <p:grpSp>
        <p:nvGrpSpPr>
          <p:cNvPr id="10" name="组合 41">
            <a:extLst>
              <a:ext uri="{FF2B5EF4-FFF2-40B4-BE49-F238E27FC236}">
                <a16:creationId xmlns:a16="http://schemas.microsoft.com/office/drawing/2014/main" id="{78ABFB3C-4A2D-4816-A161-8C9A573390D1}"/>
              </a:ext>
            </a:extLst>
          </p:cNvPr>
          <p:cNvGrpSpPr/>
          <p:nvPr/>
        </p:nvGrpSpPr>
        <p:grpSpPr>
          <a:xfrm>
            <a:off x="1769897" y="2067163"/>
            <a:ext cx="1391648" cy="1348348"/>
            <a:chOff x="2137926" y="4203192"/>
            <a:chExt cx="1391648" cy="134834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981DA5-3C1D-46F1-B852-C6A9D8769BA0}"/>
                </a:ext>
              </a:extLst>
            </p:cNvPr>
            <p:cNvSpPr txBox="1"/>
            <p:nvPr/>
          </p:nvSpPr>
          <p:spPr>
            <a:xfrm>
              <a:off x="2323018" y="4203192"/>
              <a:ext cx="9332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FFC000"/>
                  </a:solidFill>
                </a:rPr>
                <a:t>0.25 Day</a:t>
              </a:r>
              <a:endParaRPr lang="zh-CN" altLang="en-US" sz="1400" b="1" dirty="0">
                <a:solidFill>
                  <a:srgbClr val="FFC000"/>
                </a:solidFill>
              </a:endParaRPr>
            </a:p>
          </p:txBody>
        </p:sp>
        <p:sp>
          <p:nvSpPr>
            <p:cNvPr id="12" name="文本框 43">
              <a:extLst>
                <a:ext uri="{FF2B5EF4-FFF2-40B4-BE49-F238E27FC236}">
                  <a16:creationId xmlns:a16="http://schemas.microsoft.com/office/drawing/2014/main" id="{75816C0A-4157-4CB6-B4C0-D810FF9C5C6C}"/>
                </a:ext>
              </a:extLst>
            </p:cNvPr>
            <p:cNvSpPr txBox="1"/>
            <p:nvPr/>
          </p:nvSpPr>
          <p:spPr>
            <a:xfrm>
              <a:off x="2137926" y="4720543"/>
              <a:ext cx="13916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+mn-ea"/>
                </a:rPr>
                <a:t>磨刀不误砍柴工：</a:t>
              </a:r>
              <a:r>
                <a:rPr lang="en-US" altLang="zh-CN" sz="1200" dirty="0" err="1"/>
                <a:t>openEuler</a:t>
              </a:r>
              <a:r>
                <a:rPr lang="en-US" altLang="zh-CN" sz="1200" dirty="0"/>
                <a:t> </a:t>
              </a:r>
              <a:r>
                <a:rPr lang="zh-CN" altLang="en-US" sz="1200" dirty="0">
                  <a:latin typeface="+mn-ea"/>
                </a:rPr>
                <a:t>简介、</a:t>
              </a:r>
              <a:r>
                <a:rPr lang="en-US" altLang="zh-CN" sz="1200" dirty="0"/>
                <a:t>LFS </a:t>
              </a:r>
              <a:r>
                <a:rPr lang="zh-CN" altLang="en-US" sz="1200" dirty="0">
                  <a:latin typeface="+mn-ea"/>
                </a:rPr>
                <a:t>原理、环境准备</a:t>
              </a:r>
            </a:p>
          </p:txBody>
        </p:sp>
        <p:sp>
          <p:nvSpPr>
            <p:cNvPr id="13" name="椭圆 44">
              <a:extLst>
                <a:ext uri="{FF2B5EF4-FFF2-40B4-BE49-F238E27FC236}">
                  <a16:creationId xmlns:a16="http://schemas.microsoft.com/office/drawing/2014/main" id="{2E578266-8F6E-429F-B956-6E06B5AC8CB8}"/>
                </a:ext>
              </a:extLst>
            </p:cNvPr>
            <p:cNvSpPr/>
            <p:nvPr/>
          </p:nvSpPr>
          <p:spPr>
            <a:xfrm>
              <a:off x="2757335" y="4536624"/>
              <a:ext cx="152831" cy="15479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+mn-ea"/>
              </a:endParaRPr>
            </a:p>
          </p:txBody>
        </p:sp>
      </p:grpSp>
      <p:sp>
        <p:nvSpPr>
          <p:cNvPr id="14" name="TextBox 10">
            <a:extLst>
              <a:ext uri="{FF2B5EF4-FFF2-40B4-BE49-F238E27FC236}">
                <a16:creationId xmlns:a16="http://schemas.microsoft.com/office/drawing/2014/main" id="{500A1B94-246A-45E4-B640-A3F1490DEEF9}"/>
              </a:ext>
            </a:extLst>
          </p:cNvPr>
          <p:cNvSpPr txBox="1"/>
          <p:nvPr/>
        </p:nvSpPr>
        <p:spPr>
          <a:xfrm>
            <a:off x="4020058" y="2073506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FFC000"/>
                </a:solidFill>
              </a:rPr>
              <a:t>0.75 Day</a:t>
            </a:r>
            <a:endParaRPr lang="zh-CN" altLang="en-US" sz="1400" b="1" dirty="0">
              <a:solidFill>
                <a:srgbClr val="FFC000"/>
              </a:solidFill>
            </a:endParaRPr>
          </a:p>
        </p:txBody>
      </p:sp>
      <p:sp>
        <p:nvSpPr>
          <p:cNvPr id="15" name="文本框 46">
            <a:extLst>
              <a:ext uri="{FF2B5EF4-FFF2-40B4-BE49-F238E27FC236}">
                <a16:creationId xmlns:a16="http://schemas.microsoft.com/office/drawing/2014/main" id="{F62EB67B-E11C-448A-B44B-99F158E24017}"/>
              </a:ext>
            </a:extLst>
          </p:cNvPr>
          <p:cNvSpPr txBox="1"/>
          <p:nvPr/>
        </p:nvSpPr>
        <p:spPr>
          <a:xfrm>
            <a:off x="5255529" y="2555694"/>
            <a:ext cx="1766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关卡</a:t>
            </a:r>
            <a:r>
              <a:rPr lang="en-US" altLang="zh-CN" sz="1200" dirty="0"/>
              <a:t>2</a:t>
            </a:r>
            <a:r>
              <a:rPr lang="zh-CN" altLang="en-US" sz="1200" dirty="0">
                <a:latin typeface="+mn-ea"/>
              </a:rPr>
              <a:t>：构建 </a:t>
            </a:r>
            <a:r>
              <a:rPr lang="en-US" altLang="zh-CN" sz="1200" dirty="0">
                <a:latin typeface="+mn-ea"/>
              </a:rPr>
              <a:t>LFS </a:t>
            </a:r>
            <a:r>
              <a:rPr lang="zh-CN" altLang="en-US" sz="1200" dirty="0">
                <a:latin typeface="+mn-ea"/>
              </a:rPr>
              <a:t>目标系统</a:t>
            </a:r>
            <a:endParaRPr lang="en-US" altLang="zh-CN" sz="1200" dirty="0">
              <a:latin typeface="+mn-ea"/>
            </a:endParaRPr>
          </a:p>
        </p:txBody>
      </p:sp>
      <p:sp>
        <p:nvSpPr>
          <p:cNvPr id="16" name="椭圆 47">
            <a:extLst>
              <a:ext uri="{FF2B5EF4-FFF2-40B4-BE49-F238E27FC236}">
                <a16:creationId xmlns:a16="http://schemas.microsoft.com/office/drawing/2014/main" id="{8C0EC1E5-21DC-44E6-B965-F2F78BCF49B0}"/>
              </a:ext>
            </a:extLst>
          </p:cNvPr>
          <p:cNvSpPr/>
          <p:nvPr/>
        </p:nvSpPr>
        <p:spPr>
          <a:xfrm>
            <a:off x="4410276" y="2389724"/>
            <a:ext cx="152831" cy="15479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+mn-ea"/>
            </a:endParaRPr>
          </a:p>
        </p:txBody>
      </p:sp>
      <p:sp>
        <p:nvSpPr>
          <p:cNvPr id="17" name="TextBox 10">
            <a:extLst>
              <a:ext uri="{FF2B5EF4-FFF2-40B4-BE49-F238E27FC236}">
                <a16:creationId xmlns:a16="http://schemas.microsoft.com/office/drawing/2014/main" id="{8736E79A-F043-4678-97C8-A1BDA1BBB8CA}"/>
              </a:ext>
            </a:extLst>
          </p:cNvPr>
          <p:cNvSpPr txBox="1"/>
          <p:nvPr/>
        </p:nvSpPr>
        <p:spPr>
          <a:xfrm>
            <a:off x="5792033" y="2073692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FFC000"/>
                </a:solidFill>
              </a:rPr>
              <a:t>0.75 Day</a:t>
            </a:r>
            <a:endParaRPr lang="zh-CN" altLang="en-US" sz="1400" b="1" dirty="0">
              <a:solidFill>
                <a:srgbClr val="FFC000"/>
              </a:solidFill>
            </a:endParaRPr>
          </a:p>
        </p:txBody>
      </p:sp>
      <p:sp>
        <p:nvSpPr>
          <p:cNvPr id="18" name="文本框 49">
            <a:extLst>
              <a:ext uri="{FF2B5EF4-FFF2-40B4-BE49-F238E27FC236}">
                <a16:creationId xmlns:a16="http://schemas.microsoft.com/office/drawing/2014/main" id="{44406071-3E2F-4782-BB98-6392EDC379AE}"/>
              </a:ext>
            </a:extLst>
          </p:cNvPr>
          <p:cNvSpPr txBox="1"/>
          <p:nvPr/>
        </p:nvSpPr>
        <p:spPr>
          <a:xfrm>
            <a:off x="3263499" y="2555694"/>
            <a:ext cx="1960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关卡</a:t>
            </a:r>
            <a:r>
              <a:rPr lang="en-US" altLang="zh-CN" sz="1200" dirty="0"/>
              <a:t>1</a:t>
            </a:r>
            <a:r>
              <a:rPr lang="zh-CN" altLang="en-US" sz="1200" dirty="0">
                <a:latin typeface="+mn-ea"/>
              </a:rPr>
              <a:t>：创建临时工具链</a:t>
            </a:r>
            <a:endParaRPr lang="en-US" altLang="zh-CN" sz="1200" dirty="0">
              <a:latin typeface="+mn-ea"/>
            </a:endParaRPr>
          </a:p>
        </p:txBody>
      </p:sp>
      <p:sp>
        <p:nvSpPr>
          <p:cNvPr id="19" name="椭圆 50">
            <a:extLst>
              <a:ext uri="{FF2B5EF4-FFF2-40B4-BE49-F238E27FC236}">
                <a16:creationId xmlns:a16="http://schemas.microsoft.com/office/drawing/2014/main" id="{3C3A2EA5-9F4B-4695-B9E9-4D00288A68AE}"/>
              </a:ext>
            </a:extLst>
          </p:cNvPr>
          <p:cNvSpPr/>
          <p:nvPr/>
        </p:nvSpPr>
        <p:spPr>
          <a:xfrm>
            <a:off x="6182251" y="2389910"/>
            <a:ext cx="152831" cy="15479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+mn-ea"/>
            </a:endParaRPr>
          </a:p>
        </p:txBody>
      </p:sp>
      <p:grpSp>
        <p:nvGrpSpPr>
          <p:cNvPr id="20" name="组合 51">
            <a:extLst>
              <a:ext uri="{FF2B5EF4-FFF2-40B4-BE49-F238E27FC236}">
                <a16:creationId xmlns:a16="http://schemas.microsoft.com/office/drawing/2014/main" id="{10ACE5E4-D5EB-47E5-975E-F2E5C8DB8F8A}"/>
              </a:ext>
            </a:extLst>
          </p:cNvPr>
          <p:cNvGrpSpPr/>
          <p:nvPr/>
        </p:nvGrpSpPr>
        <p:grpSpPr>
          <a:xfrm>
            <a:off x="10708075" y="1935095"/>
            <a:ext cx="1000914" cy="482208"/>
            <a:chOff x="-1965775" y="3870852"/>
            <a:chExt cx="1000914" cy="482208"/>
          </a:xfrm>
        </p:grpSpPr>
        <p:sp>
          <p:nvSpPr>
            <p:cNvPr id="21" name="等腰三角形 52">
              <a:extLst>
                <a:ext uri="{FF2B5EF4-FFF2-40B4-BE49-F238E27FC236}">
                  <a16:creationId xmlns:a16="http://schemas.microsoft.com/office/drawing/2014/main" id="{0F5EDB11-FB72-4411-8499-AEBE793BFCDC}"/>
                </a:ext>
              </a:extLst>
            </p:cNvPr>
            <p:cNvSpPr/>
            <p:nvPr/>
          </p:nvSpPr>
          <p:spPr>
            <a:xfrm rot="10800000">
              <a:off x="-1548521" y="4163859"/>
              <a:ext cx="166405" cy="189201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+mn-ea"/>
              </a:endParaRPr>
            </a:p>
          </p:txBody>
        </p:sp>
        <p:sp>
          <p:nvSpPr>
            <p:cNvPr id="22" name="文本框 53">
              <a:extLst>
                <a:ext uri="{FF2B5EF4-FFF2-40B4-BE49-F238E27FC236}">
                  <a16:creationId xmlns:a16="http://schemas.microsoft.com/office/drawing/2014/main" id="{5DC6E513-C0E9-4DA3-943F-28E0AFD42693}"/>
                </a:ext>
              </a:extLst>
            </p:cNvPr>
            <p:cNvSpPr txBox="1"/>
            <p:nvPr/>
          </p:nvSpPr>
          <p:spPr>
            <a:xfrm>
              <a:off x="-1965775" y="3870852"/>
              <a:ext cx="100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FFC000"/>
                  </a:solidFill>
                  <a:latin typeface="+mn-ea"/>
                </a:rPr>
                <a:t>结班</a:t>
              </a:r>
              <a:endParaRPr lang="en-US" altLang="zh-CN" sz="1400" b="1" dirty="0">
                <a:solidFill>
                  <a:srgbClr val="FFC000"/>
                </a:solidFill>
                <a:latin typeface="+mn-ea"/>
              </a:endParaRPr>
            </a:p>
          </p:txBody>
        </p:sp>
      </p:grpSp>
      <p:sp>
        <p:nvSpPr>
          <p:cNvPr id="27" name="椭圆 58">
            <a:extLst>
              <a:ext uri="{FF2B5EF4-FFF2-40B4-BE49-F238E27FC236}">
                <a16:creationId xmlns:a16="http://schemas.microsoft.com/office/drawing/2014/main" id="{1983C1AF-25C5-4D51-A688-958522EEE376}"/>
              </a:ext>
            </a:extLst>
          </p:cNvPr>
          <p:cNvSpPr/>
          <p:nvPr/>
        </p:nvSpPr>
        <p:spPr>
          <a:xfrm>
            <a:off x="9528735" y="2396671"/>
            <a:ext cx="152831" cy="15479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+mn-ea"/>
            </a:endParaRPr>
          </a:p>
        </p:txBody>
      </p:sp>
      <p:sp>
        <p:nvSpPr>
          <p:cNvPr id="28" name="文本框 62">
            <a:extLst>
              <a:ext uri="{FF2B5EF4-FFF2-40B4-BE49-F238E27FC236}">
                <a16:creationId xmlns:a16="http://schemas.microsoft.com/office/drawing/2014/main" id="{282FDC67-A0A8-4342-9187-95A494BC2345}"/>
              </a:ext>
            </a:extLst>
          </p:cNvPr>
          <p:cNvSpPr txBox="1"/>
          <p:nvPr/>
        </p:nvSpPr>
        <p:spPr>
          <a:xfrm>
            <a:off x="7067823" y="2555694"/>
            <a:ext cx="1689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关卡</a:t>
            </a:r>
            <a:r>
              <a:rPr lang="en-US" altLang="zh-CN" sz="1200" dirty="0"/>
              <a:t>3</a:t>
            </a:r>
            <a:r>
              <a:rPr lang="zh-CN" altLang="en-US" sz="1200" dirty="0">
                <a:latin typeface="+mn-ea"/>
              </a:rPr>
              <a:t>：让新系统可引导</a:t>
            </a:r>
            <a:endParaRPr lang="en-US" altLang="zh-CN" sz="1200" dirty="0">
              <a:latin typeface="+mn-ea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F30D447D-AA68-41DB-ABA5-46402E7ABB00}"/>
              </a:ext>
            </a:extLst>
          </p:cNvPr>
          <p:cNvSpPr txBox="1"/>
          <p:nvPr/>
        </p:nvSpPr>
        <p:spPr>
          <a:xfrm>
            <a:off x="7449362" y="2088798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FFC000"/>
                </a:solidFill>
              </a:rPr>
              <a:t>0.25 Day</a:t>
            </a:r>
            <a:endParaRPr lang="zh-CN" altLang="en-US" sz="1400" b="1" dirty="0">
              <a:solidFill>
                <a:srgbClr val="FFC000"/>
              </a:solidFill>
            </a:endParaRPr>
          </a:p>
        </p:txBody>
      </p:sp>
      <p:sp>
        <p:nvSpPr>
          <p:cNvPr id="30" name="椭圆 64">
            <a:extLst>
              <a:ext uri="{FF2B5EF4-FFF2-40B4-BE49-F238E27FC236}">
                <a16:creationId xmlns:a16="http://schemas.microsoft.com/office/drawing/2014/main" id="{6D2581FF-A6FD-47D5-8DD2-602693C5A1B0}"/>
              </a:ext>
            </a:extLst>
          </p:cNvPr>
          <p:cNvSpPr/>
          <p:nvPr/>
        </p:nvSpPr>
        <p:spPr>
          <a:xfrm>
            <a:off x="7839580" y="2405016"/>
            <a:ext cx="152831" cy="15479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+mn-ea"/>
            </a:endParaRPr>
          </a:p>
        </p:txBody>
      </p:sp>
      <p:sp>
        <p:nvSpPr>
          <p:cNvPr id="31" name="文本框 70">
            <a:extLst>
              <a:ext uri="{FF2B5EF4-FFF2-40B4-BE49-F238E27FC236}">
                <a16:creationId xmlns:a16="http://schemas.microsoft.com/office/drawing/2014/main" id="{4E3D4901-656C-4E3C-BD22-33221B05D2A2}"/>
              </a:ext>
            </a:extLst>
          </p:cNvPr>
          <p:cNvSpPr txBox="1"/>
          <p:nvPr/>
        </p:nvSpPr>
        <p:spPr>
          <a:xfrm>
            <a:off x="8761822" y="2555694"/>
            <a:ext cx="18566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课程总结，作业以 </a:t>
            </a:r>
            <a:r>
              <a:rPr lang="en-US" altLang="zh-CN" sz="1200" dirty="0"/>
              <a:t>PR </a:t>
            </a:r>
            <a:r>
              <a:rPr lang="zh-CN" altLang="en-US" sz="1200" dirty="0">
                <a:latin typeface="+mn-ea"/>
              </a:rPr>
              <a:t>形式提交至 </a:t>
            </a:r>
            <a:r>
              <a:rPr lang="en-US" altLang="zh-CN" sz="1200" dirty="0" err="1"/>
              <a:t>openEuler</a:t>
            </a:r>
            <a:r>
              <a:rPr lang="en-US" altLang="zh-CN" sz="1200" dirty="0"/>
              <a:t> </a:t>
            </a:r>
            <a:r>
              <a:rPr lang="zh-CN" altLang="en-US" sz="1200" dirty="0">
                <a:latin typeface="+mn-ea"/>
              </a:rPr>
              <a:t>社区仓库；</a:t>
            </a:r>
            <a:endParaRPr lang="en-US" altLang="zh-CN" sz="12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可选课题：进阶任务挑战</a:t>
            </a:r>
            <a:endParaRPr lang="en-US" altLang="zh-CN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6647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B6502-AE14-4812-90C8-8F1BE224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理论精讲 </a:t>
            </a:r>
            <a:r>
              <a:rPr lang="en-US" altLang="zh-CN" dirty="0"/>
              <a:t>+ </a:t>
            </a:r>
            <a:r>
              <a:rPr lang="zh-CN" altLang="en-US" dirty="0"/>
              <a:t>实践</a:t>
            </a:r>
            <a:endParaRPr 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133B01A-68D0-44F0-8B9B-B74D35D46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253863"/>
              </p:ext>
            </p:extLst>
          </p:nvPr>
        </p:nvGraphicFramePr>
        <p:xfrm>
          <a:off x="684334" y="3429000"/>
          <a:ext cx="10728325" cy="2527378"/>
        </p:xfrm>
        <a:graphic>
          <a:graphicData uri="http://schemas.openxmlformats.org/drawingml/2006/table">
            <a:tbl>
              <a:tblPr firstRow="1" bandRow="1"/>
              <a:tblGrid>
                <a:gridCol w="974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0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6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90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序号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集中实践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时间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磨刀不误砍柴工：</a:t>
                      </a:r>
                      <a:r>
                        <a:rPr lang="en-US" altLang="zh-CN" sz="1600" dirty="0" err="1"/>
                        <a:t>openEuler</a:t>
                      </a:r>
                      <a:r>
                        <a:rPr lang="en-US" altLang="zh-CN" sz="1600" dirty="0"/>
                        <a:t> </a:t>
                      </a:r>
                      <a:r>
                        <a:rPr lang="zh-CN" altLang="en-US" sz="1600" dirty="0"/>
                        <a:t>简介、</a:t>
                      </a:r>
                      <a:r>
                        <a:rPr lang="en-US" altLang="zh-CN" sz="1600" dirty="0"/>
                        <a:t>LFS </a:t>
                      </a:r>
                      <a:r>
                        <a:rPr lang="zh-CN" altLang="en-US" sz="1600" dirty="0"/>
                        <a:t>原理、环境准备（理论精讲</a:t>
                      </a:r>
                      <a:r>
                        <a:rPr lang="en-US" altLang="zh-CN" sz="1600" dirty="0"/>
                        <a:t>+</a:t>
                      </a:r>
                      <a:r>
                        <a:rPr lang="zh-CN" altLang="en-US" sz="1600" dirty="0"/>
                        <a:t>实践）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0.25 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天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关卡</a:t>
                      </a:r>
                      <a:r>
                        <a:rPr lang="en-US" altLang="zh-CN" sz="1600" dirty="0"/>
                        <a:t>1</a:t>
                      </a:r>
                      <a:r>
                        <a:rPr lang="zh-CN" altLang="en-US" sz="1600" dirty="0"/>
                        <a:t>：创建临时工具链（理论精讲</a:t>
                      </a:r>
                      <a:r>
                        <a:rPr lang="en-US" altLang="zh-CN" sz="1600" dirty="0"/>
                        <a:t>+</a:t>
                      </a:r>
                      <a:r>
                        <a:rPr lang="zh-CN" altLang="en-US" sz="1600" dirty="0"/>
                        <a:t>实践）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dirty="0"/>
                        <a:t>0.75 </a:t>
                      </a:r>
                      <a:r>
                        <a:rPr lang="zh-CN" altLang="en-US" sz="1600" dirty="0"/>
                        <a:t>天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关卡</a:t>
                      </a:r>
                      <a:r>
                        <a:rPr lang="en-US" altLang="zh-CN" sz="1600" dirty="0"/>
                        <a:t>2</a:t>
                      </a:r>
                      <a:r>
                        <a:rPr lang="zh-CN" altLang="en-US" sz="1600" dirty="0"/>
                        <a:t>：构建 </a:t>
                      </a:r>
                      <a:r>
                        <a:rPr lang="en-US" altLang="zh-CN" sz="1600" dirty="0"/>
                        <a:t>LFS </a:t>
                      </a:r>
                      <a:r>
                        <a:rPr lang="zh-CN" altLang="en-US" sz="1600" dirty="0"/>
                        <a:t>目标系统（理论精讲</a:t>
                      </a:r>
                      <a:r>
                        <a:rPr lang="en-US" altLang="zh-CN" sz="1600" dirty="0"/>
                        <a:t>+</a:t>
                      </a:r>
                      <a:r>
                        <a:rPr lang="zh-CN" altLang="en-US" sz="1600" dirty="0"/>
                        <a:t>实践）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dirty="0"/>
                        <a:t>0.75 </a:t>
                      </a:r>
                      <a:r>
                        <a:rPr lang="zh-CN" altLang="en-US" sz="1600" dirty="0"/>
                        <a:t>天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1976170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关卡</a:t>
                      </a:r>
                      <a:r>
                        <a:rPr lang="en-US" altLang="zh-CN" sz="1600" dirty="0"/>
                        <a:t>3</a:t>
                      </a:r>
                      <a:r>
                        <a:rPr lang="zh-CN" altLang="en-US" sz="1600" dirty="0"/>
                        <a:t>：让新系统可引导（理论精讲</a:t>
                      </a:r>
                      <a:r>
                        <a:rPr lang="en-US" altLang="zh-CN" sz="1600" dirty="0"/>
                        <a:t>+</a:t>
                      </a:r>
                      <a:r>
                        <a:rPr lang="zh-CN" altLang="en-US" sz="1600" dirty="0"/>
                        <a:t>实践）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dirty="0"/>
                        <a:t>0.25 </a:t>
                      </a:r>
                      <a:r>
                        <a:rPr lang="zh-CN" altLang="en-US" sz="1600" dirty="0"/>
                        <a:t>天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22519632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课程总结及作业提交（实践）</a:t>
                      </a:r>
                    </a:p>
                    <a:p>
                      <a:pPr algn="l"/>
                      <a:r>
                        <a:rPr lang="zh-CN" altLang="en-US" sz="1600" dirty="0"/>
                        <a:t>可选课题：进阶任务说明（理论精讲）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dirty="0"/>
                        <a:t>2 </a:t>
                      </a:r>
                      <a:r>
                        <a:rPr lang="zh-CN" altLang="en-US" sz="1600" dirty="0"/>
                        <a:t>天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表格 2">
            <a:extLst>
              <a:ext uri="{FF2B5EF4-FFF2-40B4-BE49-F238E27FC236}">
                <a16:creationId xmlns:a16="http://schemas.microsoft.com/office/drawing/2014/main" id="{88EF2DA4-864A-4DFA-B519-638DA87AA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738962"/>
              </p:ext>
            </p:extLst>
          </p:nvPr>
        </p:nvGraphicFramePr>
        <p:xfrm>
          <a:off x="684334" y="1345937"/>
          <a:ext cx="10728325" cy="1782756"/>
        </p:xfrm>
        <a:graphic>
          <a:graphicData uri="http://schemas.openxmlformats.org/drawingml/2006/table">
            <a:tbl>
              <a:tblPr firstRow="1" bandRow="1"/>
              <a:tblGrid>
                <a:gridCol w="974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18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5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90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序号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课前学习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时间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/>
                        <a:t>openEuler</a:t>
                      </a:r>
                      <a:r>
                        <a:rPr lang="en-US" altLang="zh-CN" sz="1600" dirty="0"/>
                        <a:t> </a:t>
                      </a:r>
                      <a:r>
                        <a:rPr lang="zh-CN" altLang="en-US" sz="1600" dirty="0"/>
                        <a:t>操作系统的了解和使用、</a:t>
                      </a:r>
                      <a:r>
                        <a:rPr lang="en-US" altLang="zh-CN" sz="1600" dirty="0"/>
                        <a:t>GCC </a:t>
                      </a:r>
                      <a:r>
                        <a:rPr lang="zh-CN" altLang="en-US" sz="1600" dirty="0"/>
                        <a:t>和 </a:t>
                      </a:r>
                      <a:r>
                        <a:rPr lang="en-US" altLang="zh-CN" sz="1600" dirty="0" err="1"/>
                        <a:t>Makefile</a:t>
                      </a:r>
                      <a:r>
                        <a:rPr lang="zh-CN" altLang="en-US" sz="1600" dirty="0"/>
                        <a:t>、如何给软件打 </a:t>
                      </a:r>
                      <a:r>
                        <a:rPr lang="en-US" altLang="zh-CN" sz="1600" dirty="0"/>
                        <a:t>patch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Linux Shell </a:t>
                      </a:r>
                      <a:r>
                        <a:rPr lang="zh-CN" altLang="en-US" sz="1600" dirty="0"/>
                        <a:t>编程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天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Linux </a:t>
                      </a:r>
                      <a:r>
                        <a:rPr lang="zh-CN" altLang="en-US" sz="1600" dirty="0"/>
                        <a:t>内核编译及引导过程、</a:t>
                      </a:r>
                      <a:r>
                        <a:rPr lang="en-US" altLang="zh-CN" sz="1600" dirty="0"/>
                        <a:t>LFS </a:t>
                      </a:r>
                      <a:r>
                        <a:rPr lang="zh-CN" altLang="en-US" sz="1600" dirty="0"/>
                        <a:t>指导手册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dirty="0"/>
                        <a:t>3 </a:t>
                      </a:r>
                      <a:r>
                        <a:rPr lang="zh-CN" altLang="en-US" sz="1600" dirty="0"/>
                        <a:t>天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22519632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根据实验手册准备实验环境（包括虚拟机安装和 </a:t>
                      </a:r>
                      <a:r>
                        <a:rPr lang="en-US" altLang="zh-CN" sz="1600" dirty="0" err="1"/>
                        <a:t>openEuler</a:t>
                      </a:r>
                      <a:r>
                        <a:rPr lang="en-US" altLang="zh-CN" sz="1600" dirty="0"/>
                        <a:t> </a:t>
                      </a:r>
                      <a:r>
                        <a:rPr lang="zh-CN" altLang="en-US" sz="1600" dirty="0"/>
                        <a:t>操作系统的安装）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600" dirty="0"/>
                        <a:t>1 </a:t>
                      </a:r>
                      <a:r>
                        <a:rPr lang="zh-CN" altLang="en-US" sz="1600" dirty="0"/>
                        <a:t>天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043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8D856-416D-4C06-AAE1-B0EC96CDA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实验资源配置（仅供参考）</a:t>
            </a:r>
            <a:endParaRPr 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84CCAB3-7F2D-4AC3-8521-E081D48E9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871324"/>
              </p:ext>
            </p:extLst>
          </p:nvPr>
        </p:nvGraphicFramePr>
        <p:xfrm>
          <a:off x="452438" y="2190524"/>
          <a:ext cx="11298075" cy="1525814"/>
        </p:xfrm>
        <a:graphic>
          <a:graphicData uri="http://schemas.openxmlformats.org/drawingml/2006/table">
            <a:tbl>
              <a:tblPr firstRow="1" bandRow="1"/>
              <a:tblGrid>
                <a:gridCol w="12296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54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025">
                  <a:extLst>
                    <a:ext uri="{9D8B030D-6E8A-4147-A177-3AD203B41FA5}">
                      <a16:colId xmlns:a16="http://schemas.microsoft.com/office/drawing/2014/main" val="2444096658"/>
                    </a:ext>
                  </a:extLst>
                </a:gridCol>
                <a:gridCol w="3407093">
                  <a:extLst>
                    <a:ext uri="{9D8B030D-6E8A-4147-A177-3AD203B41FA5}">
                      <a16:colId xmlns:a16="http://schemas.microsoft.com/office/drawing/2014/main" val="2103891600"/>
                    </a:ext>
                  </a:extLst>
                </a:gridCol>
                <a:gridCol w="243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90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设备名称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硬件配置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数量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软件配置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备注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个人电脑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处理器：</a:t>
                      </a:r>
                      <a:r>
                        <a:rPr lang="en-US" altLang="zh-CN" sz="1600" dirty="0"/>
                        <a:t>Intel i7 CPU</a:t>
                      </a:r>
                    </a:p>
                    <a:p>
                      <a:pPr algn="l"/>
                      <a:r>
                        <a:rPr lang="zh-CN" altLang="en-US" sz="1600" dirty="0"/>
                        <a:t>逻辑处理器数：≥</a:t>
                      </a:r>
                      <a:r>
                        <a:rPr lang="en-US" altLang="zh-CN" sz="1600" dirty="0"/>
                        <a:t>6</a:t>
                      </a:r>
                    </a:p>
                    <a:p>
                      <a:pPr algn="l"/>
                      <a:r>
                        <a:rPr lang="zh-CN" altLang="en-US" sz="1600" dirty="0"/>
                        <a:t>内存：</a:t>
                      </a:r>
                      <a:r>
                        <a:rPr lang="en-US" altLang="zh-CN" sz="1600" dirty="0"/>
                        <a:t>16G</a:t>
                      </a:r>
                    </a:p>
                    <a:p>
                      <a:pPr algn="l"/>
                      <a:r>
                        <a:rPr lang="zh-CN" altLang="en-US" sz="1600" dirty="0"/>
                        <a:t>系统类型：</a:t>
                      </a:r>
                      <a:r>
                        <a:rPr lang="en-US" altLang="zh-CN" sz="1600" dirty="0"/>
                        <a:t>x64-based</a:t>
                      </a:r>
                      <a:r>
                        <a:rPr lang="zh-CN" altLang="en-US" sz="1600" dirty="0"/>
                        <a:t>处理器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1</a:t>
                      </a:r>
                      <a:r>
                        <a:rPr lang="zh-CN" altLang="en-US" sz="1600" dirty="0"/>
                        <a:t>台</a:t>
                      </a:r>
                      <a:r>
                        <a:rPr lang="en-US" altLang="zh-CN" sz="1600" dirty="0"/>
                        <a:t>/</a:t>
                      </a:r>
                      <a:r>
                        <a:rPr lang="zh-CN" altLang="en-US" sz="1600" dirty="0"/>
                        <a:t>人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操作系统：</a:t>
                      </a:r>
                      <a:r>
                        <a:rPr lang="en-US" altLang="zh-CN" sz="1600" dirty="0"/>
                        <a:t>Windows 10 / macOS</a:t>
                      </a:r>
                    </a:p>
                    <a:p>
                      <a:pPr algn="l"/>
                      <a:r>
                        <a:rPr lang="zh-CN" altLang="en-US" sz="1600" dirty="0"/>
                        <a:t>虚拟机：</a:t>
                      </a:r>
                      <a:r>
                        <a:rPr lang="en-US" altLang="zh-CN" sz="1600" dirty="0"/>
                        <a:t>Oracle VM VirtualBox 6.1</a:t>
                      </a:r>
                      <a:endParaRPr lang="zh-CN" altLang="en-US" sz="16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600" dirty="0"/>
                        <a:t>硬件上建议尽量接近或高于此表所示配置以增进构建速度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298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BD224D-33AD-48C0-873C-75386D4096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概述</a:t>
            </a:r>
          </a:p>
          <a:p>
            <a:r>
              <a:rPr lang="zh-CN" altLang="en-US" b="1" dirty="0"/>
              <a:t>关要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作业提交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进阶任务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541508"/>
      </p:ext>
    </p:extLst>
  </p:cSld>
  <p:clrMapOvr>
    <a:masterClrMapping/>
  </p:clrMapOvr>
</p:sld>
</file>

<file path=ppt/theme/theme1.xml><?xml version="1.0" encoding="utf-8"?>
<a:theme xmlns:a="http://schemas.openxmlformats.org/drawingml/2006/main" name="2_标题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功能页模板">
  <a:themeElements>
    <a:clrScheme name="自定义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7000B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内容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感谢页模板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5D7106B4-FD24-471A-B326-8B58E27A973B}" vid="{1AA013AF-7C2E-4A39-9796-86760F640C19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226774B8D87F4D92D9D1F6859ED44E" ma:contentTypeVersion="1" ma:contentTypeDescription="Create a new document." ma:contentTypeScope="" ma:versionID="192c310b45bae95d9fdbb51d5532622b">
  <xsd:schema xmlns:xsd="http://www.w3.org/2001/XMLSchema" xmlns:xs="http://www.w3.org/2001/XMLSchema" xmlns:p="http://schemas.microsoft.com/office/2006/metadata/properties" xmlns:ns2="475f1e55-3009-46d8-9566-5d569a2b3a98" targetNamespace="http://schemas.microsoft.com/office/2006/metadata/properties" ma:root="true" ma:fieldsID="1d095aabec1d15598815726bd4b054a7" ns2:_="">
    <xsd:import namespace="475f1e55-3009-46d8-9566-5d569a2b3a98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5f1e55-3009-46d8-9566-5d569a2b3a9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DE263F-0510-4442-823E-69B63ECB61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5960F2-6186-408B-A0DC-5CA5E58B604F}">
  <ds:schemaRefs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www.w3.org/XML/1998/namespace"/>
    <ds:schemaRef ds:uri="http://purl.org/dc/dcmitype/"/>
    <ds:schemaRef ds:uri="http://schemas.openxmlformats.org/package/2006/metadata/core-properties"/>
    <ds:schemaRef ds:uri="475f1e55-3009-46d8-9566-5d569a2b3a98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C2FADE7-0FB7-4D32-803A-97A461853B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5f1e55-3009-46d8-9566-5d569a2b3a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1349</TotalTime>
  <Words>1214</Words>
  <Application>Microsoft Office PowerPoint</Application>
  <PresentationFormat>Widescreen</PresentationFormat>
  <Paragraphs>174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Microsoft YaHei</vt:lpstr>
      <vt:lpstr>Microsoft YaHei</vt:lpstr>
      <vt:lpstr>方正兰亭黑简体</vt:lpstr>
      <vt:lpstr>Arial</vt:lpstr>
      <vt:lpstr>Huawei Sans</vt:lpstr>
      <vt:lpstr>Wingdings</vt:lpstr>
      <vt:lpstr>2_标题页模板</vt:lpstr>
      <vt:lpstr>3_功能页模板</vt:lpstr>
      <vt:lpstr>4_内容页模板</vt:lpstr>
      <vt:lpstr>5_感谢页模板</vt:lpstr>
      <vt:lpstr>openEuler 开源创新实践课介绍</vt:lpstr>
      <vt:lpstr>PowerPoint Presentation</vt:lpstr>
      <vt:lpstr>PowerPoint Presentation</vt:lpstr>
      <vt:lpstr>PowerPoint Presentation</vt:lpstr>
      <vt:lpstr>openEuler 开源创新实践课概况</vt:lpstr>
      <vt:lpstr>openEuler 开源创新实践课流程</vt:lpstr>
      <vt:lpstr>理论精讲 + 实践</vt:lpstr>
      <vt:lpstr>实验资源配置（仅供参考）</vt:lpstr>
      <vt:lpstr>PowerPoint Presentation</vt:lpstr>
      <vt:lpstr>磨刀不误砍柴工：openEuler 简介、LFS 原理、环境准备</vt:lpstr>
      <vt:lpstr>关卡1： 创建临时工具链</vt:lpstr>
      <vt:lpstr>关卡2： 构建 LFS 目标系统</vt:lpstr>
      <vt:lpstr>关卡3： 让目标系统可引导</vt:lpstr>
      <vt:lpstr>PowerPoint Presentation</vt:lpstr>
      <vt:lpstr>课程总结及作业提交</vt:lpstr>
      <vt:lpstr>PowerPoint Presentation</vt:lpstr>
      <vt:lpstr>进阶任务（可选）</vt:lpstr>
      <vt:lpstr>PowerPoint Presentation</vt:lpstr>
      <vt:lpstr>PowerPoint Presentation</vt:lpstr>
      <vt:lpstr>PowerPoint Presentation</vt:lpstr>
      <vt:lpstr>PowerPoint Presentation</vt:lpstr>
      <vt:lpstr>缩略语表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Smith Mandrew</cp:lastModifiedBy>
  <cp:revision>220</cp:revision>
  <cp:lastPrinted>2020-07-31T09:33:18Z</cp:lastPrinted>
  <dcterms:created xsi:type="dcterms:W3CDTF">2018-11-29T10:16:29Z</dcterms:created>
  <dcterms:modified xsi:type="dcterms:W3CDTF">2022-01-20T12:37:41Z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(3)Syvg9p417Ks2tWRI63NqMBDefeNN+BmJFFI5B/hkAgtoVOCcJf8tSdgtXX6K+mfHbruZ/3Ns
6fZhBqkdczY7B2XCDfB2IGMij8qsTbh8CHiD16VIzCCvgfOOk9g8Onpvw+1VGHFY07iHu/67
AaY/1WmdEwssY5uZutBJqdHwdN1HC331hdhuobT90Q9Jj2RB8mdoHuA8OsUdv0Pk1PpbAi/6
JdMWdMKCqG+7tgf2pz</vt:lpwstr>
  </property>
  <property fmtid="{D5CDD505-2E9C-101B-9397-08002B2CF9AE}" pid="3" name="_2015_ms_pID_7253431">
    <vt:lpwstr>J3R6slbewxHiF/ETLwzn1Sgu8HI3jC0HyoQPQ7wrO0l+TFuiwpRqMv
QwL1Y3LVtiRdR81lyCNZQRIj9aryUhM5vtIt7M+CF2iWV/MdF2xKJqeRqFQm3fqEUbSDd65f
/81ioSbsQOcanLpPrptgircd+xe5wF+dfaa7Azs+WQ858sQKxAH4gaF/Hz4XSrT6X7q8KWjE
/x9G3G6UXfSb8P45UyRZbCRRbUhuey4lPJE7</vt:lpwstr>
  </property>
  <property fmtid="{D5CDD505-2E9C-101B-9397-08002B2CF9AE}" pid="4" name="_2015_ms_pID_7253432">
    <vt:lpwstr>37NYO8ApPprFzA+B7vV+NL4=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1575248629</vt:lpwstr>
  </property>
  <property fmtid="{D5CDD505-2E9C-101B-9397-08002B2CF9AE}" pid="9" name="ContentTypeId">
    <vt:lpwstr>0x010100CC226774B8D87F4D92D9D1F6859ED44E</vt:lpwstr>
  </property>
</Properties>
</file>