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72" r:id="rId4"/>
    <p:sldMasterId id="2147483874" r:id="rId5"/>
    <p:sldMasterId id="2147483885" r:id="rId6"/>
    <p:sldMasterId id="2147483891" r:id="rId7"/>
  </p:sldMasterIdLst>
  <p:notesMasterIdLst>
    <p:notesMasterId r:id="rId43"/>
  </p:notesMasterIdLst>
  <p:handoutMasterIdLst>
    <p:handoutMasterId r:id="rId44"/>
  </p:handoutMasterIdLst>
  <p:sldIdLst>
    <p:sldId id="257" r:id="rId8"/>
    <p:sldId id="258" r:id="rId9"/>
    <p:sldId id="259" r:id="rId10"/>
    <p:sldId id="260" r:id="rId11"/>
    <p:sldId id="324" r:id="rId12"/>
    <p:sldId id="298" r:id="rId13"/>
    <p:sldId id="271" r:id="rId14"/>
    <p:sldId id="273" r:id="rId15"/>
    <p:sldId id="272" r:id="rId16"/>
    <p:sldId id="276" r:id="rId17"/>
    <p:sldId id="274" r:id="rId18"/>
    <p:sldId id="313" r:id="rId19"/>
    <p:sldId id="314" r:id="rId20"/>
    <p:sldId id="315" r:id="rId21"/>
    <p:sldId id="316" r:id="rId22"/>
    <p:sldId id="312" r:id="rId23"/>
    <p:sldId id="301" r:id="rId24"/>
    <p:sldId id="322" r:id="rId25"/>
    <p:sldId id="317" r:id="rId26"/>
    <p:sldId id="318" r:id="rId27"/>
    <p:sldId id="319" r:id="rId28"/>
    <p:sldId id="320" r:id="rId29"/>
    <p:sldId id="323" r:id="rId30"/>
    <p:sldId id="275" r:id="rId31"/>
    <p:sldId id="278" r:id="rId32"/>
    <p:sldId id="279" r:id="rId33"/>
    <p:sldId id="321" r:id="rId34"/>
    <p:sldId id="325" r:id="rId35"/>
    <p:sldId id="297" r:id="rId36"/>
    <p:sldId id="294" r:id="rId37"/>
    <p:sldId id="265" r:id="rId38"/>
    <p:sldId id="268" r:id="rId39"/>
    <p:sldId id="269" r:id="rId40"/>
    <p:sldId id="295" r:id="rId41"/>
    <p:sldId id="296" r:id="rId42"/>
  </p:sldIdLst>
  <p:sldSz cx="12192000" cy="6858000"/>
  <p:notesSz cx="7010400" cy="92964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CDEA"/>
    <a:srgbClr val="404040"/>
    <a:srgbClr val="EBEBEB"/>
    <a:srgbClr val="151515"/>
    <a:srgbClr val="C7000B"/>
    <a:srgbClr val="575756"/>
    <a:srgbClr val="FFFFFF"/>
    <a:srgbClr val="DD4654"/>
    <a:srgbClr val="F3D2D5"/>
    <a:srgbClr val="E6A8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241" autoAdjust="0"/>
  </p:normalViewPr>
  <p:slideViewPr>
    <p:cSldViewPr snapToGrid="0" snapToObjects="1">
      <p:cViewPr varScale="1">
        <p:scale>
          <a:sx n="79" d="100"/>
          <a:sy n="79" d="100"/>
        </p:scale>
        <p:origin x="58" y="5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50" d="100"/>
          <a:sy n="50" d="100"/>
        </p:scale>
        <p:origin x="2616" y="32"/>
      </p:cViewPr>
      <p:guideLst>
        <p:guide orient="horz"/>
        <p:guide pos="2208"/>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viewProps" Target="viewProps.xml"/><Relationship Id="rId20" Type="http://schemas.openxmlformats.org/officeDocument/2006/relationships/slide" Target="slides/slide13.xml"/><Relationship Id="rId41"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970938" y="0"/>
            <a:ext cx="3037840" cy="466435"/>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4/9/2022</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829968"/>
            <a:ext cx="3037840" cy="466434"/>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970938" y="8829968"/>
            <a:ext cx="3037840" cy="466434"/>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31838" y="717550"/>
            <a:ext cx="5580062" cy="3125788"/>
          </a:xfrm>
          <a:prstGeom prst="rect">
            <a:avLst/>
          </a:prstGeom>
          <a:noFill/>
          <a:ln w="12700">
            <a:solidFill>
              <a:prstClr val="black"/>
            </a:solidFill>
          </a:ln>
        </p:spPr>
        <p:txBody>
          <a:bodyPr vert="horz" lIns="91440" tIns="45720" rIns="91440" bIns="45720" rtlCol="0" anchor="ctr"/>
          <a:lstStyle/>
          <a:p>
            <a:pPr marL="0" lvl="0"/>
            <a:endParaRPr lang="en-US"/>
          </a:p>
        </p:txBody>
      </p:sp>
      <p:sp>
        <p:nvSpPr>
          <p:cNvPr id="5" name="Notes Placeholder 4"/>
          <p:cNvSpPr>
            <a:spLocks noGrp="1"/>
          </p:cNvSpPr>
          <p:nvPr>
            <p:ph type="body" sz="quarter" idx="3"/>
          </p:nvPr>
        </p:nvSpPr>
        <p:spPr>
          <a:xfrm>
            <a:off x="731838" y="4310765"/>
            <a:ext cx="5580062" cy="478407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lang="en-US"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704" userDrawn="1">
          <p15:clr>
            <a:srgbClr val="F26B43"/>
          </p15:clr>
        </p15:guide>
        <p15:guide id="3" orient="horz" pos="459" userDrawn="1">
          <p15:clr>
            <a:srgbClr val="F26B43"/>
          </p15:clr>
        </p15:guide>
        <p15:guide id="4" orient="horz" pos="2432" userDrawn="1">
          <p15:clr>
            <a:srgbClr val="F26B43"/>
          </p15:clr>
        </p15:guide>
        <p15:guide id="7" pos="461" userDrawn="1">
          <p15:clr>
            <a:srgbClr val="F26B43"/>
          </p15:clr>
        </p15:guide>
        <p15:guide id="9" pos="2207" userDrawn="1">
          <p15:clr>
            <a:srgbClr val="F26B43"/>
          </p15:clr>
        </p15:guide>
        <p15:guide id="10" pos="3976"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幻灯片图像占位符 16"/>
          <p:cNvSpPr>
            <a:spLocks noGrp="1" noRot="1" noChangeAspect="1"/>
          </p:cNvSpPr>
          <p:nvPr>
            <p:ph type="sldImg"/>
          </p:nvPr>
        </p:nvSpPr>
        <p:spPr>
          <a:xfrm>
            <a:off x="742950" y="717550"/>
            <a:ext cx="5557838" cy="3125788"/>
          </a:xfrm>
        </p:spPr>
      </p:sp>
      <p:sp>
        <p:nvSpPr>
          <p:cNvPr id="18" name="备注占位符 17"/>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65977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13291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81244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33894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41962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61044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91039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en-US" altLang="zh-CN" dirty="0"/>
              <a:t>1. </a:t>
            </a:r>
            <a:r>
              <a:rPr lang="zh-CN" altLang="en-US" dirty="0"/>
              <a:t>让构建速度更快的参考答案：</a:t>
            </a:r>
            <a:endParaRPr lang="en-US" altLang="zh-CN" dirty="0"/>
          </a:p>
          <a:p>
            <a:pPr lvl="1"/>
            <a:r>
              <a:rPr lang="zh-CN" altLang="en-US" dirty="0"/>
              <a:t>使用脚本</a:t>
            </a:r>
            <a:endParaRPr lang="en-US" altLang="zh-CN" dirty="0"/>
          </a:p>
          <a:p>
            <a:pPr lvl="1"/>
            <a:r>
              <a:rPr lang="zh-CN" altLang="en-US" dirty="0"/>
              <a:t>构建（</a:t>
            </a:r>
            <a:r>
              <a:rPr lang="en-US" altLang="zh-CN" dirty="0"/>
              <a:t>make</a:t>
            </a:r>
            <a:r>
              <a:rPr lang="zh-CN" altLang="en-US" dirty="0"/>
              <a:t>）的时候尽量采用多线程</a:t>
            </a:r>
            <a:endParaRPr lang="en-US" altLang="zh-CN" dirty="0"/>
          </a:p>
          <a:p>
            <a:r>
              <a:rPr lang="en-US" altLang="zh-CN" dirty="0"/>
              <a:t>2. </a:t>
            </a:r>
            <a:r>
              <a:rPr lang="zh-CN" altLang="en-US" dirty="0"/>
              <a:t>配置新系统的网络的参考答案：</a:t>
            </a:r>
            <a:endParaRPr lang="en-US" altLang="zh-CN" dirty="0"/>
          </a:p>
          <a:p>
            <a:pPr lvl="1"/>
            <a:r>
              <a:rPr lang="zh-CN" altLang="en-US" dirty="0"/>
              <a:t>在虚拟机上提供网络环境</a:t>
            </a:r>
            <a:endParaRPr lang="en-US" altLang="zh-CN" dirty="0"/>
          </a:p>
          <a:p>
            <a:pPr lvl="1"/>
            <a:r>
              <a:rPr lang="zh-CN" altLang="en-US" dirty="0"/>
              <a:t>参照 </a:t>
            </a:r>
            <a:r>
              <a:rPr lang="en-US" altLang="zh-CN" dirty="0"/>
              <a:t>LFS </a:t>
            </a:r>
            <a:r>
              <a:rPr lang="zh-CN" altLang="en-US" dirty="0"/>
              <a:t>官方文档</a:t>
            </a:r>
            <a:endParaRPr lang="en-US" altLang="zh-CN" dirty="0"/>
          </a:p>
          <a:p>
            <a:r>
              <a:rPr lang="en-US" altLang="zh-CN" dirty="0"/>
              <a:t>3. </a:t>
            </a:r>
            <a:r>
              <a:rPr lang="zh-CN" altLang="en-US" dirty="0"/>
              <a:t>将新系统分享给他人的参考答案：</a:t>
            </a:r>
            <a:endParaRPr lang="en-US" altLang="zh-CN" dirty="0"/>
          </a:p>
          <a:p>
            <a:pPr lvl="1"/>
            <a:r>
              <a:rPr lang="zh-CN" altLang="en-US" dirty="0"/>
              <a:t>将 </a:t>
            </a:r>
            <a:r>
              <a:rPr lang="en-US" altLang="zh-CN" dirty="0"/>
              <a:t>LFS </a:t>
            </a:r>
            <a:r>
              <a:rPr lang="zh-CN" altLang="en-US" dirty="0"/>
              <a:t>目标系统构建在一块单独的磁盘上（就像我们在本实验中做的那样）</a:t>
            </a:r>
            <a:endParaRPr lang="en-US" altLang="zh-CN" dirty="0"/>
          </a:p>
          <a:p>
            <a:pPr lvl="1"/>
            <a:r>
              <a:rPr lang="zh-CN" altLang="en-US" dirty="0"/>
              <a:t>将该磁盘镜像分享给其他人</a:t>
            </a:r>
            <a:endParaRPr lang="en-US" altLang="zh-CN" dirty="0"/>
          </a:p>
          <a:p>
            <a:pPr lvl="1"/>
            <a:r>
              <a:rPr lang="zh-CN" altLang="en-US" dirty="0"/>
              <a:t>将刚构建出的 </a:t>
            </a:r>
            <a:r>
              <a:rPr lang="en-US" altLang="zh-CN" dirty="0"/>
              <a:t>LFS </a:t>
            </a:r>
            <a:r>
              <a:rPr lang="zh-CN" altLang="en-US" dirty="0"/>
              <a:t>镜像作为虚拟机</a:t>
            </a:r>
            <a:r>
              <a:rPr lang="zh-CN" altLang="en-US"/>
              <a:t>镜像，并进行适当配置</a:t>
            </a:r>
            <a:endParaRPr lang="zh-CN" altLang="en-US" dirty="0"/>
          </a:p>
        </p:txBody>
      </p:sp>
    </p:spTree>
    <p:extLst>
      <p:ext uri="{BB962C8B-B14F-4D97-AF65-F5344CB8AC3E}">
        <p14:creationId xmlns:p14="http://schemas.microsoft.com/office/powerpoint/2010/main" val="13242064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08299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55190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85948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81393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6319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76882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2950" y="717550"/>
            <a:ext cx="5557838" cy="3125788"/>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17660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48287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29132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828195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9"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4034">
              <a:lnSpc>
                <a:spcPts val="3439"/>
              </a:lnSpc>
            </a:pPr>
            <a:r>
              <a:rPr lang="zh-CN" altLang="en-US" dirty="0"/>
              <a:t>单击此处添加标题</a:t>
            </a:r>
            <a:endParaRPr lang="en-US" dirty="0"/>
          </a:p>
        </p:txBody>
      </p:sp>
      <p:sp>
        <p:nvSpPr>
          <p:cNvPr id="10"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916561" y="1949372"/>
            <a:ext cx="8125840" cy="643926"/>
          </a:xfrm>
          <a:prstGeom prst="rect">
            <a:avLst/>
          </a:prstGeom>
        </p:spPr>
        <p:txBody>
          <a:bodyPr vert="horz" lIns="0" tIns="0" rIns="0" bIns="0" rtlCol="0">
            <a:noAutofit/>
          </a:bodyPr>
          <a:lstStyle>
            <a:lvl1pPr marL="228600" indent="-228600" fontAlgn="base">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zh-CN" altLang="en-US" dirty="0"/>
              <a:t>单击此处添加文本</a:t>
            </a:r>
            <a:endParaRPr lang="en-US" dirty="0"/>
          </a:p>
        </p:txBody>
      </p:sp>
    </p:spTree>
    <p:extLst>
      <p:ext uri="{BB962C8B-B14F-4D97-AF65-F5344CB8AC3E}">
        <p14:creationId xmlns:p14="http://schemas.microsoft.com/office/powerpoint/2010/main" val="1391813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zh-CN" altLang="en-US" dirty="0"/>
              <a:t>此版式用于提供给学员更多学习信息。</a:t>
            </a:r>
          </a:p>
        </p:txBody>
      </p:sp>
      <p:cxnSp>
        <p:nvCxnSpPr>
          <p:cNvPr id="12"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3"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更多信息</a:t>
            </a:r>
          </a:p>
        </p:txBody>
      </p:sp>
    </p:spTree>
    <p:extLst>
      <p:ext uri="{BB962C8B-B14F-4D97-AF65-F5344CB8AC3E}">
        <p14:creationId xmlns:p14="http://schemas.microsoft.com/office/powerpoint/2010/main" val="1051668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5"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学习推荐</a:t>
            </a:r>
          </a:p>
        </p:txBody>
      </p:sp>
    </p:spTree>
    <p:extLst>
      <p:ext uri="{BB962C8B-B14F-4D97-AF65-F5344CB8AC3E}">
        <p14:creationId xmlns:p14="http://schemas.microsoft.com/office/powerpoint/2010/main" val="4259767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7#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455612" y="447468"/>
            <a:ext cx="11293475"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455612" y="1484312"/>
            <a:ext cx="11293476"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649862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5613" y="447468"/>
            <a:ext cx="11293474"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455612" y="1047750"/>
            <a:ext cx="11293475"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1288804162"/>
      </p:ext>
    </p:extLst>
  </p:cSld>
  <p:clrMapOvr>
    <a:masterClrMapping/>
  </p:clrMapOvr>
  <p:extLst>
    <p:ext uri="{DCECCB84-F9BA-43D5-87BE-67443E8EF086}">
      <p15:sldGuideLst xmlns:p15="http://schemas.microsoft.com/office/powerpoint/2012/main">
        <p15:guide id="1" orient="horz" pos="595">
          <p15:clr>
            <a:srgbClr val="FBAE40"/>
          </p15:clr>
        </p15:guide>
        <p15:guide id="2" orient="horz" pos="66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5613" y="447468"/>
            <a:ext cx="1129347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3851924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2438" y="447468"/>
            <a:ext cx="11296649"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99998166"/>
      </p:ext>
    </p:extLst>
  </p:cSld>
  <p:clrMapOvr>
    <a:masterClrMapping/>
  </p:clrMapOvr>
  <p:extLst>
    <p:ext uri="{DCECCB84-F9BA-43D5-87BE-67443E8EF086}">
      <p15:sldGuideLst xmlns:p15="http://schemas.microsoft.com/office/powerpoint/2012/main">
        <p15:guide id="1" orient="horz" pos="59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9#全白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697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目录</a:t>
            </a:r>
          </a:p>
        </p:txBody>
      </p:sp>
    </p:spTree>
    <p:extLst>
      <p:ext uri="{BB962C8B-B14F-4D97-AF65-F5344CB8AC3E}">
        <p14:creationId xmlns:p14="http://schemas.microsoft.com/office/powerpoint/2010/main" val="3917941853"/>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940" dirty="0">
                <a:solidFill>
                  <a:schemeClr val="tx1"/>
                </a:solidFill>
              </a:rPr>
              <a:t>Thank you.</a:t>
            </a:r>
          </a:p>
        </p:txBody>
      </p:sp>
    </p:spTree>
    <p:extLst>
      <p:ext uri="{BB962C8B-B14F-4D97-AF65-F5344CB8AC3E}">
        <p14:creationId xmlns:p14="http://schemas.microsoft.com/office/powerpoint/2010/main" val="1028299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nvGraphicFramePr>
        <p:xfrm>
          <a:off x="1007140" y="1398424"/>
          <a:ext cx="10194260" cy="1082675"/>
        </p:xfrm>
        <a:graphic>
          <a:graphicData uri="http://schemas.openxmlformats.org/drawingml/2006/table">
            <a:tbl>
              <a:tblPr/>
              <a:tblGrid>
                <a:gridCol w="3119031">
                  <a:extLst>
                    <a:ext uri="{9D8B030D-6E8A-4147-A177-3AD203B41FA5}">
                      <a16:colId xmlns:a16="http://schemas.microsoft.com/office/drawing/2014/main" val="20000"/>
                    </a:ext>
                  </a:extLst>
                </a:gridCol>
                <a:gridCol w="1967450">
                  <a:extLst>
                    <a:ext uri="{9D8B030D-6E8A-4147-A177-3AD203B41FA5}">
                      <a16:colId xmlns:a16="http://schemas.microsoft.com/office/drawing/2014/main" val="20001"/>
                    </a:ext>
                  </a:extLst>
                </a:gridCol>
                <a:gridCol w="3023155">
                  <a:extLst>
                    <a:ext uri="{9D8B030D-6E8A-4147-A177-3AD203B41FA5}">
                      <a16:colId xmlns:a16="http://schemas.microsoft.com/office/drawing/2014/main" val="20002"/>
                    </a:ext>
                  </a:extLst>
                </a:gridCol>
                <a:gridCol w="2084624">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课程版本</a:t>
                      </a:r>
                      <a:endPar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4" name="Group 21"/>
          <p:cNvGraphicFramePr>
            <a:graphicFrameLocks noGrp="1"/>
          </p:cNvGraphicFramePr>
          <p:nvPr userDrawn="1"/>
        </p:nvGraphicFramePr>
        <p:xfrm>
          <a:off x="1007140" y="2920836"/>
          <a:ext cx="10177327" cy="2549525"/>
        </p:xfrm>
        <a:graphic>
          <a:graphicData uri="http://schemas.openxmlformats.org/drawingml/2006/table">
            <a:tbl>
              <a:tblPr/>
              <a:tblGrid>
                <a:gridCol w="3119030">
                  <a:extLst>
                    <a:ext uri="{9D8B030D-6E8A-4147-A177-3AD203B41FA5}">
                      <a16:colId xmlns:a16="http://schemas.microsoft.com/office/drawing/2014/main" val="20000"/>
                    </a:ext>
                  </a:extLst>
                </a:gridCol>
                <a:gridCol w="1967450">
                  <a:extLst>
                    <a:ext uri="{9D8B030D-6E8A-4147-A177-3AD203B41FA5}">
                      <a16:colId xmlns:a16="http://schemas.microsoft.com/office/drawing/2014/main" val="20001"/>
                    </a:ext>
                  </a:extLst>
                </a:gridCol>
                <a:gridCol w="3023155">
                  <a:extLst>
                    <a:ext uri="{9D8B030D-6E8A-4147-A177-3AD203B41FA5}">
                      <a16:colId xmlns:a16="http://schemas.microsoft.com/office/drawing/2014/main" val="20002"/>
                    </a:ext>
                  </a:extLst>
                </a:gridCol>
                <a:gridCol w="2067692">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作者</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审核人</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新开发/优化</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文本占位符 7"/>
          <p:cNvSpPr>
            <a:spLocks noGrp="1"/>
          </p:cNvSpPr>
          <p:nvPr>
            <p:ph type="body" sz="quarter" idx="17" hasCustomPrompt="1"/>
          </p:nvPr>
        </p:nvSpPr>
        <p:spPr>
          <a:xfrm>
            <a:off x="1007139" y="1969626"/>
            <a:ext cx="3119030" cy="504887"/>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969626"/>
            <a:ext cx="196745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969626"/>
            <a:ext cx="302315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969626"/>
            <a:ext cx="2084625" cy="504887"/>
          </a:xfrm>
          <a:prstGeom prst="rect">
            <a:avLst/>
          </a:prstGeom>
        </p:spPr>
        <p:txBody>
          <a:bodyPr anchor="ctr"/>
          <a:lstStyle>
            <a:lvl1pPr algn="ctr">
              <a:lnSpc>
                <a:spcPct val="100000"/>
              </a:lnSpc>
              <a:buNone/>
              <a:defRPr lang="zh-CN" altLang="en-US" sz="1599"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517796"/>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517796"/>
            <a:ext cx="19674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11" name="文本占位符 7"/>
          <p:cNvSpPr>
            <a:spLocks noGrp="1"/>
          </p:cNvSpPr>
          <p:nvPr>
            <p:ph type="body" sz="quarter" idx="15" hasCustomPrompt="1"/>
          </p:nvPr>
        </p:nvSpPr>
        <p:spPr>
          <a:xfrm>
            <a:off x="6093619" y="3517796"/>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481792"/>
            <a:ext cx="2056050" cy="504056"/>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ctr" hangingPunct="0">
              <a:spcBef>
                <a:spcPct val="0"/>
              </a:spcBef>
              <a:spcAft>
                <a:spcPct val="0"/>
              </a:spcAft>
            </a:pPr>
            <a:r>
              <a:rPr lang="zh-CN" altLang="en-US" sz="3499" b="0"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修订记录</a:t>
            </a: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fontAlgn="ctr">
              <a:spcBef>
                <a:spcPct val="50000"/>
              </a:spcBef>
            </a:pPr>
            <a:r>
              <a:rPr lang="zh-CN" altLang="en-US" sz="3998" i="0" baseline="0" dirty="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rPr>
              <a:t>本页不打印</a:t>
            </a:r>
          </a:p>
        </p:txBody>
      </p:sp>
      <p:sp>
        <p:nvSpPr>
          <p:cNvPr id="15" name="文本占位符 7"/>
          <p:cNvSpPr>
            <a:spLocks noGrp="1"/>
          </p:cNvSpPr>
          <p:nvPr>
            <p:ph type="body" sz="quarter" idx="21" hasCustomPrompt="1"/>
          </p:nvPr>
        </p:nvSpPr>
        <p:spPr>
          <a:xfrm>
            <a:off x="1007042" y="4021852"/>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4021852"/>
            <a:ext cx="19674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17" name="文本占位符 7"/>
          <p:cNvSpPr>
            <a:spLocks noGrp="1"/>
          </p:cNvSpPr>
          <p:nvPr>
            <p:ph type="body" sz="quarter" idx="23" hasCustomPrompt="1"/>
          </p:nvPr>
        </p:nvSpPr>
        <p:spPr>
          <a:xfrm>
            <a:off x="6093619" y="4021852"/>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985848"/>
            <a:ext cx="2084625" cy="504056"/>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489904"/>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489904"/>
            <a:ext cx="19674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21" name="文本占位符 7"/>
          <p:cNvSpPr>
            <a:spLocks noGrp="1"/>
          </p:cNvSpPr>
          <p:nvPr>
            <p:ph type="body" sz="quarter" idx="27" hasCustomPrompt="1"/>
          </p:nvPr>
        </p:nvSpPr>
        <p:spPr>
          <a:xfrm>
            <a:off x="6093619" y="4489904"/>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489904"/>
            <a:ext cx="20560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4999074"/>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4999074"/>
            <a:ext cx="1967450" cy="468052"/>
          </a:xfrm>
          <a:prstGeom prst="rect">
            <a:avLst/>
          </a:prstGeom>
        </p:spPr>
        <p:txBody>
          <a:bodyPr anchor="ctr"/>
          <a:lstStyle>
            <a:lvl1pPr algn="ctr" fontAlgn="base">
              <a:lnSpc>
                <a:spcPct val="100000"/>
              </a:lnSpc>
              <a:buNone/>
              <a:defRPr lang="zh-CN" altLang="en-US" sz="1599"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25" name="文本占位符 7"/>
          <p:cNvSpPr>
            <a:spLocks noGrp="1"/>
          </p:cNvSpPr>
          <p:nvPr>
            <p:ph type="body" sz="quarter" idx="31" hasCustomPrompt="1"/>
          </p:nvPr>
        </p:nvSpPr>
        <p:spPr>
          <a:xfrm>
            <a:off x="6093619" y="4999074"/>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4999074"/>
            <a:ext cx="208462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Tree>
    <p:extLst>
      <p:ext uri="{BB962C8B-B14F-4D97-AF65-F5344CB8AC3E}">
        <p14:creationId xmlns:p14="http://schemas.microsoft.com/office/powerpoint/2010/main" val="800252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前言">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本章主要讲述</a:t>
            </a:r>
            <a:r>
              <a:rPr lang="en-US" altLang="zh-CN" dirty="0"/>
              <a:t>...</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1117614"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前言</a:t>
            </a:r>
          </a:p>
        </p:txBody>
      </p:sp>
    </p:spTree>
    <p:extLst>
      <p:ext uri="{BB962C8B-B14F-4D97-AF65-F5344CB8AC3E}">
        <p14:creationId xmlns:p14="http://schemas.microsoft.com/office/powerpoint/2010/main" val="4191700454"/>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4#目标">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学完本课程后，您将能够：</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1120820" cy="652486"/>
          </a:xfrm>
          <a:prstGeom prst="rect">
            <a:avLst/>
          </a:prstGeom>
          <a:noFill/>
        </p:spPr>
        <p:txBody>
          <a:bodyPr wrap="none" rtlCol="0">
            <a:spAutoFit/>
          </a:bodyPr>
          <a:lstStyle/>
          <a:p>
            <a:pPr defTabSz="1001223" eaLnBrk="0" fontAlgn="ctr" hangingPunct="0"/>
            <a:r>
              <a:rPr lang="zh-CN" altLang="en-US"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目标</a:t>
            </a:r>
            <a:endParaRPr lang="en-US" altLang="zh-CN"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46285438"/>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目录</a:t>
            </a:r>
          </a:p>
        </p:txBody>
      </p:sp>
    </p:spTree>
    <p:extLst>
      <p:ext uri="{BB962C8B-B14F-4D97-AF65-F5344CB8AC3E}">
        <p14:creationId xmlns:p14="http://schemas.microsoft.com/office/powerpoint/2010/main" val="3525239466"/>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本节概述和学习目标(可选)">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41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4397358" cy="652486"/>
          </a:xfrm>
          <a:prstGeom prst="rect">
            <a:avLst/>
          </a:prstGeom>
          <a:noFill/>
        </p:spPr>
        <p:txBody>
          <a:bodyPr wrap="none" rtlCol="0">
            <a:spAutoFit/>
          </a:bodyPr>
          <a:lstStyle/>
          <a:p>
            <a:pPr defTabSz="1001223" eaLnBrk="0" fontAlgn="ctr" hangingPunct="0"/>
            <a:r>
              <a:rPr lang="zh-CN" altLang="en-US"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本节概述和学习目标</a:t>
            </a:r>
          </a:p>
        </p:txBody>
      </p:sp>
    </p:spTree>
    <p:extLst>
      <p:ext uri="{BB962C8B-B14F-4D97-AF65-F5344CB8AC3E}">
        <p14:creationId xmlns:p14="http://schemas.microsoft.com/office/powerpoint/2010/main" val="1036787055"/>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ctr">
              <a:buSzPct val="100000"/>
              <a:buFont typeface="+mj-lt"/>
              <a:buAutoNum type="alphaUcPeriod"/>
              <a:defRPr sz="1800" baseline="0">
                <a:latin typeface="Huawei Sans" panose="020C0503030203020204" pitchFamily="34" charset="0"/>
              </a:defRPr>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a:p>
            <a:pPr lvl="1"/>
            <a:endParaRPr lang="en-US" altLang="zh-CN" dirty="0"/>
          </a:p>
        </p:txBody>
      </p:sp>
      <p:cxnSp>
        <p:nvCxnSpPr>
          <p:cNvPr id="2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36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5" name="文本框 16">
            <a:extLst>
              <a:ext uri="{FF2B5EF4-FFF2-40B4-BE49-F238E27FC236}">
                <a16:creationId xmlns:a16="http://schemas.microsoft.com/office/drawing/2014/main" id="{568EC886-2612-1F43-AB51-21A76A078357}"/>
              </a:ext>
            </a:extLst>
          </p:cNvPr>
          <p:cNvSpPr txBox="1"/>
          <p:nvPr userDrawn="1"/>
        </p:nvSpPr>
        <p:spPr>
          <a:xfrm>
            <a:off x="918916" y="630373"/>
            <a:ext cx="1584088"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思考题</a:t>
            </a:r>
          </a:p>
        </p:txBody>
      </p:sp>
    </p:spTree>
    <p:extLst>
      <p:ext uri="{BB962C8B-B14F-4D97-AF65-F5344CB8AC3E}">
        <p14:creationId xmlns:p14="http://schemas.microsoft.com/office/powerpoint/2010/main" val="3557104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1#本节小结（可选）">
    <p:spTree>
      <p:nvGrpSpPr>
        <p:cNvPr id="1" name=""/>
        <p:cNvGrpSpPr/>
        <p:nvPr/>
      </p:nvGrpSpPr>
      <p:grpSpPr>
        <a:xfrm>
          <a:off x="0" y="0"/>
          <a:ext cx="0" cy="0"/>
          <a:chOff x="0" y="0"/>
          <a:chExt cx="0" cy="0"/>
        </a:xfrm>
      </p:grpSpPr>
      <p:sp>
        <p:nvSpPr>
          <p:cNvPr id="10"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此版式用于每一节的小结</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11"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2"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本节小结</a:t>
            </a:r>
          </a:p>
        </p:txBody>
      </p:sp>
    </p:spTree>
    <p:extLst>
      <p:ext uri="{BB962C8B-B14F-4D97-AF65-F5344CB8AC3E}">
        <p14:creationId xmlns:p14="http://schemas.microsoft.com/office/powerpoint/2010/main" val="329529313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9"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1"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本章总结</a:t>
            </a:r>
          </a:p>
        </p:txBody>
      </p:sp>
    </p:spTree>
    <p:extLst>
      <p:ext uri="{BB962C8B-B14F-4D97-AF65-F5344CB8AC3E}">
        <p14:creationId xmlns:p14="http://schemas.microsoft.com/office/powerpoint/2010/main" val="17337867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03089" y="5976169"/>
            <a:ext cx="2257507" cy="482533"/>
          </a:xfrm>
          <a:prstGeom prst="rect">
            <a:avLst/>
          </a:prstGeom>
        </p:spPr>
      </p:pic>
      <p:grpSp>
        <p:nvGrpSpPr>
          <p:cNvPr id="30"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1"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196/0/84</a:t>
              </a:r>
            </a:p>
          </p:txBody>
        </p:sp>
        <p:sp>
          <p:nvSpPr>
            <p:cNvPr id="32"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公司辅助色</a:t>
              </a:r>
            </a:p>
          </p:txBody>
        </p:sp>
        <p:sp>
          <p:nvSpPr>
            <p:cNvPr id="33"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203/55/120</a:t>
              </a:r>
            </a:p>
          </p:txBody>
        </p:sp>
        <p:sp>
          <p:nvSpPr>
            <p:cNvPr id="34"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237/109/0</a:t>
              </a:r>
            </a:p>
          </p:txBody>
        </p:sp>
        <p:sp>
          <p:nvSpPr>
            <p:cNvPr id="35"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153/54/54</a:t>
              </a:r>
            </a:p>
          </p:txBody>
        </p:sp>
        <p:sp>
          <p:nvSpPr>
            <p:cNvPr id="36"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98/178/48</a:t>
              </a:r>
            </a:p>
          </p:txBody>
        </p:sp>
        <p:sp>
          <p:nvSpPr>
            <p:cNvPr id="37"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242/137/68</a:t>
              </a:r>
              <a:endParaRPr kumimoji="1" lang="mr-IN" altLang="zh-CN" sz="500" b="1" dirty="0">
                <a:solidFill>
                  <a:srgbClr val="FFFFFF"/>
                </a:solidFill>
                <a:latin typeface="Huawei Sans" panose="020C0503030203020204" pitchFamily="34" charset="0"/>
                <a:ea typeface="Arial" charset="0"/>
                <a:cs typeface="Arial" charset="0"/>
              </a:endParaRPr>
            </a:p>
          </p:txBody>
        </p:sp>
        <p:sp>
          <p:nvSpPr>
            <p:cNvPr id="38"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185C</a:t>
              </a:r>
            </a:p>
            <a:p>
              <a:pPr algn="ctr">
                <a:lnSpc>
                  <a:spcPts val="620"/>
                </a:lnSpc>
                <a:spcBef>
                  <a:spcPts val="0"/>
                </a:spcBef>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 </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199/0/11  </a:t>
              </a:r>
            </a:p>
          </p:txBody>
        </p:sp>
        <p:sp>
          <p:nvSpPr>
            <p:cNvPr id="39"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公司色</a:t>
              </a:r>
            </a:p>
          </p:txBody>
        </p:sp>
        <p:sp>
          <p:nvSpPr>
            <p:cNvPr id="40"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186C</a:t>
              </a:r>
            </a:p>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200/16/46  </a:t>
              </a:r>
            </a:p>
          </p:txBody>
        </p:sp>
        <p:sp>
          <p:nvSpPr>
            <p:cNvPr id="41"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127/0/1</a:t>
              </a:r>
            </a:p>
          </p:txBody>
        </p:sp>
        <p:sp>
          <p:nvSpPr>
            <p:cNvPr id="42"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52/200/0</a:t>
              </a:r>
            </a:p>
          </p:txBody>
        </p:sp>
        <p:sp>
          <p:nvSpPr>
            <p:cNvPr id="43"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48/181/197</a:t>
              </a:r>
            </a:p>
          </p:txBody>
        </p:sp>
        <p:sp>
          <p:nvSpPr>
            <p:cNvPr id="44"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129/193/95</a:t>
              </a:r>
            </a:p>
          </p:txBody>
        </p:sp>
        <p:sp>
          <p:nvSpPr>
            <p:cNvPr id="45"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253/211/81</a:t>
              </a:r>
            </a:p>
          </p:txBody>
        </p:sp>
        <p:sp>
          <p:nvSpPr>
            <p:cNvPr id="46"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86/196/210</a:t>
              </a:r>
            </a:p>
          </p:txBody>
        </p:sp>
        <p:sp>
          <p:nvSpPr>
            <p:cNvPr id="47"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211/57/65</a:t>
              </a:r>
            </a:p>
          </p:txBody>
        </p:sp>
        <p:sp>
          <p:nvSpPr>
            <p:cNvPr id="48"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211/56/89</a:t>
              </a:r>
            </a:p>
          </p:txBody>
        </p:sp>
        <p:sp>
          <p:nvSpPr>
            <p:cNvPr id="49"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221/128/170</a:t>
              </a:r>
            </a:p>
          </p:txBody>
        </p:sp>
        <p:sp>
          <p:nvSpPr>
            <p:cNvPr id="50"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191/128/130</a:t>
              </a:r>
            </a:p>
          </p:txBody>
        </p:sp>
        <p:sp>
          <p:nvSpPr>
            <p:cNvPr id="51"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246/183/140</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52"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176/216/156</a:t>
              </a:r>
            </a:p>
          </p:txBody>
        </p:sp>
        <p:sp>
          <p:nvSpPr>
            <p:cNvPr id="53"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253/227/181</a:t>
              </a:r>
            </a:p>
          </p:txBody>
        </p:sp>
        <p:sp>
          <p:nvSpPr>
            <p:cNvPr id="54"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148/218/226</a:t>
              </a:r>
            </a:p>
          </p:txBody>
        </p:sp>
        <p:sp>
          <p:nvSpPr>
            <p:cNvPr id="55"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226/129/137</a:t>
              </a:r>
            </a:p>
          </p:txBody>
        </p:sp>
        <p:sp>
          <p:nvSpPr>
            <p:cNvPr id="56"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226/129/152</a:t>
              </a:r>
            </a:p>
          </p:txBody>
        </p:sp>
        <p:sp>
          <p:nvSpPr>
            <p:cNvPr id="57"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235/179/204</a:t>
              </a:r>
            </a:p>
          </p:txBody>
        </p:sp>
        <p:sp>
          <p:nvSpPr>
            <p:cNvPr id="58"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216/179/179</a:t>
              </a:r>
            </a:p>
          </p:txBody>
        </p:sp>
        <p:sp>
          <p:nvSpPr>
            <p:cNvPr id="59"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250/211/187</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60"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208/232/196</a:t>
              </a:r>
            </a:p>
          </p:txBody>
        </p:sp>
        <p:sp>
          <p:nvSpPr>
            <p:cNvPr id="61"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254/238/193</a:t>
              </a:r>
            </a:p>
          </p:txBody>
        </p:sp>
        <p:sp>
          <p:nvSpPr>
            <p:cNvPr id="62"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190/23/238</a:t>
              </a:r>
            </a:p>
          </p:txBody>
        </p:sp>
        <p:sp>
          <p:nvSpPr>
            <p:cNvPr id="63"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239/178/184</a:t>
              </a:r>
            </a:p>
          </p:txBody>
        </p:sp>
        <p:sp>
          <p:nvSpPr>
            <p:cNvPr id="64"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238/179/193</a:t>
              </a:r>
            </a:p>
          </p:txBody>
        </p:sp>
        <p:sp>
          <p:nvSpPr>
            <p:cNvPr id="65"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35/24/21</a:t>
              </a:r>
            </a:p>
          </p:txBody>
        </p:sp>
        <p:sp>
          <p:nvSpPr>
            <p:cNvPr id="66"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89/87/87</a:t>
              </a:r>
            </a:p>
          </p:txBody>
        </p:sp>
        <p:sp>
          <p:nvSpPr>
            <p:cNvPr id="67"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137/137/</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a:t>
              </a:r>
            </a:p>
          </p:txBody>
        </p:sp>
        <p:sp>
          <p:nvSpPr>
            <p:cNvPr id="68"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181/181/</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a:t>
              </a:r>
            </a:p>
          </p:txBody>
        </p:sp>
        <p:sp>
          <p:nvSpPr>
            <p:cNvPr id="69"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221/221/</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221</a:t>
              </a:r>
            </a:p>
          </p:txBody>
        </p:sp>
        <p:sp>
          <p:nvSpPr>
            <p:cNvPr id="70"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255/255/</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a:t>
              </a:r>
            </a:p>
          </p:txBody>
        </p:sp>
      </p:grpSp>
    </p:spTree>
    <p:extLst>
      <p:ext uri="{BB962C8B-B14F-4D97-AF65-F5344CB8AC3E}">
        <p14:creationId xmlns:p14="http://schemas.microsoft.com/office/powerpoint/2010/main" val="4070073675"/>
      </p:ext>
    </p:extLst>
  </p:cSld>
  <p:clrMap bg1="lt1" tx1="dk1" bg2="lt2" tx2="dk2" accent1="accent1" accent2="accent2" accent3="accent3" accent4="accent4" accent5="accent5" accent6="accent6" hlink="hlink" folHlink="folHlink"/>
  <p:sldLayoutIdLst>
    <p:sldLayoutId id="21474838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Huawei Sans" panose="020C0503030203020204" pitchFamily="34" charset="0"/>
          <a:ea typeface="方正兰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06">
          <p15:clr>
            <a:srgbClr val="F26B43"/>
          </p15:clr>
        </p15:guide>
        <p15:guide id="2" pos="574">
          <p15:clr>
            <a:srgbClr val="F26B43"/>
          </p15:clr>
        </p15:guide>
        <p15:guide id="3" orient="horz" pos="572">
          <p15:clr>
            <a:srgbClr val="F26B43"/>
          </p15:clr>
        </p15:guide>
        <p15:guide id="4" orient="horz" pos="1230">
          <p15:clr>
            <a:srgbClr val="F26B43"/>
          </p15:clr>
        </p15:guide>
        <p15:guide id="5" orient="horz" pos="2160">
          <p15:clr>
            <a:srgbClr val="F26B43"/>
          </p15:clr>
        </p15:guide>
        <p15:guide id="6" pos="3840">
          <p15:clr>
            <a:srgbClr val="F26B43"/>
          </p15:clr>
        </p15:guide>
        <p15:guide id="7" orient="horz" pos="368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BEBEB"/>
        </a:solidFill>
        <a:effectLst/>
      </p:bgPr>
    </p:bg>
    <p:spTree>
      <p:nvGrpSpPr>
        <p:cNvPr id="1" name=""/>
        <p:cNvGrpSpPr/>
        <p:nvPr/>
      </p:nvGrpSpPr>
      <p:grpSpPr>
        <a:xfrm>
          <a:off x="0" y="0"/>
          <a:ext cx="0" cy="0"/>
          <a:chOff x="0" y="0"/>
          <a:chExt cx="0" cy="0"/>
        </a:xfrm>
      </p:grpSpPr>
      <p:sp>
        <p:nvSpPr>
          <p:cNvPr id="2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7"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28"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196/0/84</a:t>
              </a:r>
            </a:p>
          </p:txBody>
        </p:sp>
        <p:sp>
          <p:nvSpPr>
            <p:cNvPr id="29"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公司辅助色</a:t>
              </a:r>
            </a:p>
          </p:txBody>
        </p:sp>
        <p:sp>
          <p:nvSpPr>
            <p:cNvPr id="30"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203/55/120</a:t>
              </a:r>
            </a:p>
          </p:txBody>
        </p:sp>
        <p:sp>
          <p:nvSpPr>
            <p:cNvPr id="31"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237/109/0</a:t>
              </a:r>
            </a:p>
          </p:txBody>
        </p:sp>
        <p:sp>
          <p:nvSpPr>
            <p:cNvPr id="32"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153/54/54</a:t>
              </a:r>
            </a:p>
          </p:txBody>
        </p:sp>
        <p:sp>
          <p:nvSpPr>
            <p:cNvPr id="33"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98/178/48</a:t>
              </a:r>
            </a:p>
          </p:txBody>
        </p:sp>
        <p:sp>
          <p:nvSpPr>
            <p:cNvPr id="34"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242/137/68</a:t>
              </a:r>
              <a:endParaRPr kumimoji="1" lang="mr-IN" altLang="zh-CN" sz="500" b="1" dirty="0">
                <a:solidFill>
                  <a:srgbClr val="FFFFFF"/>
                </a:solidFill>
                <a:latin typeface="Huawei Sans" panose="020C0503030203020204" pitchFamily="34" charset="0"/>
                <a:ea typeface="Arial" charset="0"/>
                <a:cs typeface="Arial" charset="0"/>
              </a:endParaRPr>
            </a:p>
          </p:txBody>
        </p:sp>
        <p:sp>
          <p:nvSpPr>
            <p:cNvPr id="35"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185C</a:t>
              </a:r>
            </a:p>
            <a:p>
              <a:pPr algn="ctr">
                <a:lnSpc>
                  <a:spcPts val="620"/>
                </a:lnSpc>
                <a:spcBef>
                  <a:spcPts val="0"/>
                </a:spcBef>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 </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199/0/11  </a:t>
              </a:r>
            </a:p>
          </p:txBody>
        </p:sp>
        <p:sp>
          <p:nvSpPr>
            <p:cNvPr id="36"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公司色</a:t>
              </a:r>
            </a:p>
          </p:txBody>
        </p:sp>
        <p:sp>
          <p:nvSpPr>
            <p:cNvPr id="37"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186C</a:t>
              </a:r>
            </a:p>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200/16/46  </a:t>
              </a:r>
            </a:p>
          </p:txBody>
        </p:sp>
        <p:sp>
          <p:nvSpPr>
            <p:cNvPr id="38"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127/0/1</a:t>
              </a:r>
            </a:p>
          </p:txBody>
        </p:sp>
        <p:sp>
          <p:nvSpPr>
            <p:cNvPr id="39"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52/200/0</a:t>
              </a:r>
            </a:p>
          </p:txBody>
        </p:sp>
        <p:sp>
          <p:nvSpPr>
            <p:cNvPr id="40"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48/181/197</a:t>
              </a:r>
            </a:p>
          </p:txBody>
        </p:sp>
        <p:sp>
          <p:nvSpPr>
            <p:cNvPr id="41"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129/193/95</a:t>
              </a:r>
            </a:p>
          </p:txBody>
        </p:sp>
        <p:sp>
          <p:nvSpPr>
            <p:cNvPr id="42"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253/211/81</a:t>
              </a:r>
            </a:p>
          </p:txBody>
        </p:sp>
        <p:sp>
          <p:nvSpPr>
            <p:cNvPr id="43"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86/196/210</a:t>
              </a:r>
            </a:p>
          </p:txBody>
        </p:sp>
        <p:sp>
          <p:nvSpPr>
            <p:cNvPr id="44"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211/57/65</a:t>
              </a:r>
            </a:p>
          </p:txBody>
        </p:sp>
        <p:sp>
          <p:nvSpPr>
            <p:cNvPr id="65"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211/56/89</a:t>
              </a:r>
            </a:p>
          </p:txBody>
        </p:sp>
        <p:sp>
          <p:nvSpPr>
            <p:cNvPr id="66"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221/128/170</a:t>
              </a:r>
            </a:p>
          </p:txBody>
        </p:sp>
        <p:sp>
          <p:nvSpPr>
            <p:cNvPr id="67"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191/128/130</a:t>
              </a:r>
            </a:p>
          </p:txBody>
        </p:sp>
        <p:sp>
          <p:nvSpPr>
            <p:cNvPr id="68"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246/183/140</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69"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176/216/156</a:t>
              </a:r>
            </a:p>
          </p:txBody>
        </p:sp>
        <p:sp>
          <p:nvSpPr>
            <p:cNvPr id="70"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253/227/181</a:t>
              </a:r>
            </a:p>
          </p:txBody>
        </p:sp>
        <p:sp>
          <p:nvSpPr>
            <p:cNvPr id="71"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148/218/226</a:t>
              </a:r>
            </a:p>
          </p:txBody>
        </p:sp>
        <p:sp>
          <p:nvSpPr>
            <p:cNvPr id="72"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226/129/137</a:t>
              </a:r>
            </a:p>
          </p:txBody>
        </p:sp>
        <p:sp>
          <p:nvSpPr>
            <p:cNvPr id="73"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226/129/152</a:t>
              </a:r>
            </a:p>
          </p:txBody>
        </p:sp>
        <p:sp>
          <p:nvSpPr>
            <p:cNvPr id="74"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235/179/204</a:t>
              </a:r>
            </a:p>
          </p:txBody>
        </p:sp>
        <p:sp>
          <p:nvSpPr>
            <p:cNvPr id="75"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216/179/179</a:t>
              </a:r>
            </a:p>
          </p:txBody>
        </p:sp>
        <p:sp>
          <p:nvSpPr>
            <p:cNvPr id="76"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250/211/187</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77"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208/232/196</a:t>
              </a:r>
            </a:p>
          </p:txBody>
        </p:sp>
        <p:sp>
          <p:nvSpPr>
            <p:cNvPr id="78"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254/238/193</a:t>
              </a:r>
            </a:p>
          </p:txBody>
        </p:sp>
        <p:sp>
          <p:nvSpPr>
            <p:cNvPr id="79"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190/23/238</a:t>
              </a:r>
            </a:p>
          </p:txBody>
        </p:sp>
        <p:sp>
          <p:nvSpPr>
            <p:cNvPr id="80"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239/178/184</a:t>
              </a:r>
            </a:p>
          </p:txBody>
        </p:sp>
        <p:sp>
          <p:nvSpPr>
            <p:cNvPr id="81"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238/179/193</a:t>
              </a:r>
            </a:p>
          </p:txBody>
        </p:sp>
        <p:sp>
          <p:nvSpPr>
            <p:cNvPr id="82"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35/24/21</a:t>
              </a:r>
            </a:p>
          </p:txBody>
        </p:sp>
        <p:sp>
          <p:nvSpPr>
            <p:cNvPr id="83"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89/87/87</a:t>
              </a:r>
            </a:p>
          </p:txBody>
        </p:sp>
        <p:sp>
          <p:nvSpPr>
            <p:cNvPr id="84"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137/137/</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a:t>
              </a:r>
            </a:p>
          </p:txBody>
        </p:sp>
        <p:sp>
          <p:nvSpPr>
            <p:cNvPr id="85"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181/181/</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a:t>
              </a:r>
            </a:p>
          </p:txBody>
        </p:sp>
        <p:sp>
          <p:nvSpPr>
            <p:cNvPr id="86"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221/221/</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221</a:t>
              </a:r>
            </a:p>
          </p:txBody>
        </p:sp>
        <p:sp>
          <p:nvSpPr>
            <p:cNvPr id="87"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255/255/</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a:t>
              </a:r>
            </a:p>
          </p:txBody>
        </p:sp>
      </p:grpSp>
    </p:spTree>
    <p:extLst>
      <p:ext uri="{BB962C8B-B14F-4D97-AF65-F5344CB8AC3E}">
        <p14:creationId xmlns:p14="http://schemas.microsoft.com/office/powerpoint/2010/main" val="3970965524"/>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Lst>
  <p:txStyles>
    <p:titleStyle>
      <a:lvl1pPr algn="l" defTabSz="914034" rtl="0" eaLnBrk="1" fontAlgn="ctr"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2">
          <p15:clr>
            <a:srgbClr val="F26B43"/>
          </p15:clr>
        </p15:guide>
        <p15:guide id="2" pos="7038">
          <p15:clr>
            <a:srgbClr val="F26B43"/>
          </p15:clr>
        </p15:guide>
        <p15:guide id="3" orient="horz" pos="3680">
          <p15:clr>
            <a:srgbClr val="F26B43"/>
          </p15:clr>
        </p15:guide>
        <p15:guide id="4" orient="horz" pos="3906">
          <p15:clr>
            <a:srgbClr val="F26B43"/>
          </p15:clr>
        </p15:guide>
        <p15:guide id="5" orient="horz" pos="1162">
          <p15:clr>
            <a:srgbClr val="F26B43"/>
          </p15:clr>
        </p15:guide>
        <p15:guide id="6" pos="3840">
          <p15:clr>
            <a:srgbClr val="F26B43"/>
          </p15:clr>
        </p15:guide>
        <p15:guide id="7" orient="horz" pos="731">
          <p15:clr>
            <a:srgbClr val="F26B43"/>
          </p15:clr>
        </p15:guide>
        <p15:guide id="8" orient="horz" pos="867">
          <p15:clr>
            <a:srgbClr val="F26B43"/>
          </p15:clr>
        </p15:guide>
        <p15:guide id="9" orient="horz" pos="234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6"/>
          <p:cNvSpPr>
            <a:spLocks noGrp="1" noChangeArrowheads="1"/>
          </p:cNvSpPr>
          <p:nvPr>
            <p:ph type="title"/>
          </p:nvPr>
        </p:nvSpPr>
        <p:spPr bwMode="auto">
          <a:xfrm>
            <a:off x="457905" y="457499"/>
            <a:ext cx="11291061" cy="980113"/>
          </a:xfrm>
          <a:prstGeom prst="rect">
            <a:avLst/>
          </a:prstGeom>
        </p:spPr>
        <p:txBody>
          <a:bodyPr lIns="0" tIns="0" rIns="0" bIns="0" anchor="t">
            <a:normAutofit/>
          </a:body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28" name="Rectangle 57"/>
          <p:cNvSpPr>
            <a:spLocks noGrp="1" noChangeArrowheads="1"/>
          </p:cNvSpPr>
          <p:nvPr>
            <p:ph type="body" idx="1"/>
          </p:nvPr>
        </p:nvSpPr>
        <p:spPr bwMode="auto">
          <a:xfrm>
            <a:off x="455613" y="1484313"/>
            <a:ext cx="11293475" cy="444376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9"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196/0/84</a:t>
              </a:r>
            </a:p>
          </p:txBody>
        </p:sp>
        <p:sp>
          <p:nvSpPr>
            <p:cNvPr id="31"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公司辅助色</a:t>
              </a:r>
            </a:p>
          </p:txBody>
        </p:sp>
        <p:sp>
          <p:nvSpPr>
            <p:cNvPr id="32"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203/55/120</a:t>
              </a:r>
            </a:p>
          </p:txBody>
        </p:sp>
        <p:sp>
          <p:nvSpPr>
            <p:cNvPr id="33"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237/109/0</a:t>
              </a:r>
            </a:p>
          </p:txBody>
        </p:sp>
        <p:sp>
          <p:nvSpPr>
            <p:cNvPr id="34"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153/54/54</a:t>
              </a:r>
            </a:p>
          </p:txBody>
        </p:sp>
        <p:sp>
          <p:nvSpPr>
            <p:cNvPr id="35"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98/178/48</a:t>
              </a:r>
            </a:p>
          </p:txBody>
        </p:sp>
        <p:sp>
          <p:nvSpPr>
            <p:cNvPr id="36"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242/137/68</a:t>
              </a:r>
              <a:endParaRPr kumimoji="1" lang="mr-IN" altLang="zh-CN" sz="500" b="1" dirty="0">
                <a:solidFill>
                  <a:srgbClr val="FFFFFF"/>
                </a:solidFill>
                <a:latin typeface="Huawei Sans" panose="020C0503030203020204" pitchFamily="34" charset="0"/>
                <a:ea typeface="Arial" charset="0"/>
                <a:cs typeface="Arial" charset="0"/>
              </a:endParaRPr>
            </a:p>
          </p:txBody>
        </p:sp>
        <p:sp>
          <p:nvSpPr>
            <p:cNvPr id="37"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185C</a:t>
              </a:r>
            </a:p>
            <a:p>
              <a:pPr algn="ctr">
                <a:lnSpc>
                  <a:spcPts val="620"/>
                </a:lnSpc>
                <a:spcBef>
                  <a:spcPts val="0"/>
                </a:spcBef>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 </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199/0/11  </a:t>
              </a:r>
            </a:p>
          </p:txBody>
        </p:sp>
        <p:sp>
          <p:nvSpPr>
            <p:cNvPr id="38"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公司色</a:t>
              </a:r>
            </a:p>
          </p:txBody>
        </p:sp>
        <p:sp>
          <p:nvSpPr>
            <p:cNvPr id="39"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186C</a:t>
              </a:r>
            </a:p>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200/16/46  </a:t>
              </a:r>
            </a:p>
          </p:txBody>
        </p:sp>
        <p:sp>
          <p:nvSpPr>
            <p:cNvPr id="40"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127/0/1</a:t>
              </a:r>
            </a:p>
          </p:txBody>
        </p:sp>
        <p:sp>
          <p:nvSpPr>
            <p:cNvPr id="41"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52/200/0</a:t>
              </a:r>
            </a:p>
          </p:txBody>
        </p:sp>
        <p:sp>
          <p:nvSpPr>
            <p:cNvPr id="42"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48/181/197</a:t>
              </a:r>
            </a:p>
          </p:txBody>
        </p:sp>
        <p:sp>
          <p:nvSpPr>
            <p:cNvPr id="43"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129/193/95</a:t>
              </a:r>
            </a:p>
          </p:txBody>
        </p:sp>
        <p:sp>
          <p:nvSpPr>
            <p:cNvPr id="44"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253/211/81</a:t>
              </a:r>
            </a:p>
          </p:txBody>
        </p:sp>
        <p:sp>
          <p:nvSpPr>
            <p:cNvPr id="65"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86/196/210</a:t>
              </a:r>
            </a:p>
          </p:txBody>
        </p:sp>
        <p:sp>
          <p:nvSpPr>
            <p:cNvPr id="66"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211/57/65</a:t>
              </a:r>
            </a:p>
          </p:txBody>
        </p:sp>
        <p:sp>
          <p:nvSpPr>
            <p:cNvPr id="67"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211/56/89</a:t>
              </a:r>
            </a:p>
          </p:txBody>
        </p:sp>
        <p:sp>
          <p:nvSpPr>
            <p:cNvPr id="68"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221/128/170</a:t>
              </a:r>
            </a:p>
          </p:txBody>
        </p:sp>
        <p:sp>
          <p:nvSpPr>
            <p:cNvPr id="69"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191/128/130</a:t>
              </a:r>
            </a:p>
          </p:txBody>
        </p:sp>
        <p:sp>
          <p:nvSpPr>
            <p:cNvPr id="70"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246/183/140</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71"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176/216/156</a:t>
              </a:r>
            </a:p>
          </p:txBody>
        </p:sp>
        <p:sp>
          <p:nvSpPr>
            <p:cNvPr id="72"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253/227/181</a:t>
              </a:r>
            </a:p>
          </p:txBody>
        </p:sp>
        <p:sp>
          <p:nvSpPr>
            <p:cNvPr id="73"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148/218/226</a:t>
              </a:r>
            </a:p>
          </p:txBody>
        </p:sp>
        <p:sp>
          <p:nvSpPr>
            <p:cNvPr id="74"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226/129/137</a:t>
              </a:r>
            </a:p>
          </p:txBody>
        </p:sp>
        <p:sp>
          <p:nvSpPr>
            <p:cNvPr id="75"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226/129/152</a:t>
              </a:r>
            </a:p>
          </p:txBody>
        </p:sp>
        <p:sp>
          <p:nvSpPr>
            <p:cNvPr id="76"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235/179/204</a:t>
              </a:r>
            </a:p>
          </p:txBody>
        </p:sp>
        <p:sp>
          <p:nvSpPr>
            <p:cNvPr id="77"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216/179/179</a:t>
              </a:r>
            </a:p>
          </p:txBody>
        </p:sp>
        <p:sp>
          <p:nvSpPr>
            <p:cNvPr id="78"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250/211/187</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79"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208/232/196</a:t>
              </a:r>
            </a:p>
          </p:txBody>
        </p:sp>
        <p:sp>
          <p:nvSpPr>
            <p:cNvPr id="80"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254/238/193</a:t>
              </a:r>
            </a:p>
          </p:txBody>
        </p:sp>
        <p:sp>
          <p:nvSpPr>
            <p:cNvPr id="81"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190/23/238</a:t>
              </a:r>
            </a:p>
          </p:txBody>
        </p:sp>
        <p:sp>
          <p:nvSpPr>
            <p:cNvPr id="82"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239/178/184</a:t>
              </a:r>
            </a:p>
          </p:txBody>
        </p:sp>
        <p:sp>
          <p:nvSpPr>
            <p:cNvPr id="83"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238/179/193</a:t>
              </a:r>
            </a:p>
          </p:txBody>
        </p:sp>
        <p:sp>
          <p:nvSpPr>
            <p:cNvPr id="84"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35/24/21</a:t>
              </a:r>
            </a:p>
          </p:txBody>
        </p:sp>
        <p:sp>
          <p:nvSpPr>
            <p:cNvPr id="85"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89/87/87</a:t>
              </a:r>
            </a:p>
          </p:txBody>
        </p:sp>
        <p:sp>
          <p:nvSpPr>
            <p:cNvPr id="86"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137/137/</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a:t>
              </a:r>
            </a:p>
          </p:txBody>
        </p:sp>
        <p:sp>
          <p:nvSpPr>
            <p:cNvPr id="87"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181/181/</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a:t>
              </a:r>
            </a:p>
          </p:txBody>
        </p:sp>
        <p:sp>
          <p:nvSpPr>
            <p:cNvPr id="88"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221/221/</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221</a:t>
              </a:r>
            </a:p>
          </p:txBody>
        </p:sp>
        <p:sp>
          <p:nvSpPr>
            <p:cNvPr id="89"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255/255/</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a:t>
              </a:r>
            </a:p>
          </p:txBody>
        </p:sp>
      </p:grpSp>
    </p:spTree>
    <p:extLst>
      <p:ext uri="{BB962C8B-B14F-4D97-AF65-F5344CB8AC3E}">
        <p14:creationId xmlns:p14="http://schemas.microsoft.com/office/powerpoint/2010/main" val="3855767675"/>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3" r:id="rId6"/>
  </p:sldLayoutIdLst>
  <p:txStyles>
    <p:titleStyle>
      <a:lvl1pPr algn="l" defTabSz="914034" rtl="0" eaLnBrk="1" fontAlgn="base"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9">
          <p15:clr>
            <a:srgbClr val="F26B43"/>
          </p15:clr>
        </p15:guide>
        <p15:guide id="2" pos="7401">
          <p15:clr>
            <a:srgbClr val="F26B43"/>
          </p15:clr>
        </p15:guide>
        <p15:guide id="3" orient="horz" pos="2341">
          <p15:clr>
            <a:srgbClr val="F26B43"/>
          </p15:clr>
        </p15:guide>
        <p15:guide id="4" orient="horz" pos="3906">
          <p15:clr>
            <a:srgbClr val="F26B43"/>
          </p15:clr>
        </p15:guide>
        <p15:guide id="5" orient="horz" pos="935">
          <p15:clr>
            <a:srgbClr val="F26B43"/>
          </p15:clr>
        </p15:guide>
        <p15:guide id="6" pos="3840">
          <p15:clr>
            <a:srgbClr val="F26B43"/>
          </p15:clr>
        </p15:guide>
        <p15:guide id="7" orient="horz" pos="278">
          <p15:clr>
            <a:srgbClr val="F26B43"/>
          </p15:clr>
        </p15:guide>
        <p15:guide id="8" orient="horz" pos="913">
          <p15:clr>
            <a:srgbClr val="F26B43"/>
          </p15:clr>
        </p15:guide>
        <p15:guide id="9" orient="horz" pos="368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9"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5"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6"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7"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8"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49"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0"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1"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2"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3"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4"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5"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6"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7"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8"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59"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0"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1"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2"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3"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4"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5"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6"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7"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8"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69"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
        <p:nvSpPr>
          <p:cNvPr id="70"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71"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Copyright©2021 Huawei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79" dirty="0">
                <a:solidFill>
                  <a:srgbClr val="1D1D1B"/>
                </a:solidFill>
                <a:latin typeface="+mn-lt"/>
              </a:rPr>
            </a:b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Huawei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72" name="Subtitle 6">
            <a:extLst>
              <a:ext uri="{FF2B5EF4-FFF2-40B4-BE49-F238E27FC236}">
                <a16:creationId xmlns:a16="http://schemas.microsoft.com/office/drawing/2014/main"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Microsoft YaHei" charset="-122"/>
                <a:ea typeface="Microsoft YaHei" charset="-122"/>
                <a:cs typeface="Microsoft YaHei" charset="-122"/>
              </a:rPr>
              <a:t>把数字世界带入每个人、每个家庭、</a:t>
            </a:r>
            <a:br>
              <a:rPr kumimoji="1" lang="en-US" altLang="zh-CN" sz="1300" dirty="0">
                <a:solidFill>
                  <a:srgbClr val="1D1D1B"/>
                </a:solidFill>
                <a:latin typeface="Microsoft YaHei" charset="-122"/>
                <a:ea typeface="Microsoft YaHei" charset="-122"/>
                <a:cs typeface="Microsoft YaHei" charset="-122"/>
              </a:rPr>
            </a:br>
            <a:r>
              <a:rPr kumimoji="1" lang="zh-CN" altLang="en-US" sz="1300" dirty="0">
                <a:solidFill>
                  <a:srgbClr val="1D1D1B"/>
                </a:solidFill>
                <a:latin typeface="Microsoft YaHei" charset="-122"/>
                <a:ea typeface="Microsoft YaHei" charset="-122"/>
                <a:cs typeface="Microsoft YaHei" charset="-122"/>
              </a:rPr>
              <a:t>每个组织，构建万物互联的智能世界。</a:t>
            </a:r>
          </a:p>
        </p:txBody>
      </p:sp>
      <p:sp>
        <p:nvSpPr>
          <p:cNvPr id="73"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mn-lt"/>
                <a:cs typeface="Arial" panose="020B0604020202020204" pitchFamily="34" charset="0"/>
              </a:rPr>
              <a:t>Bring digital to every person, home, and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organization for a fully connected,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intelligent world.</a:t>
            </a:r>
            <a:endParaRPr kumimoji="1" lang="zh-CN" altLang="en-US" sz="1200" dirty="0">
              <a:solidFill>
                <a:srgbClr val="1D1D1B"/>
              </a:solidFill>
              <a:latin typeface="+mn-lt"/>
              <a:ea typeface="Microsoft YaHei" charset="-122"/>
              <a:cs typeface="Microsoft YaHei" charset="-122"/>
            </a:endParaRPr>
          </a:p>
        </p:txBody>
      </p:sp>
      <p:pic>
        <p:nvPicPr>
          <p:cNvPr id="74" name="图片 7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5497" y="5251150"/>
            <a:ext cx="1869596" cy="399462"/>
          </a:xfrm>
          <a:prstGeom prst="rect">
            <a:avLst/>
          </a:prstGeom>
        </p:spPr>
      </p:pic>
    </p:spTree>
    <p:extLst>
      <p:ext uri="{BB962C8B-B14F-4D97-AF65-F5344CB8AC3E}">
        <p14:creationId xmlns:p14="http://schemas.microsoft.com/office/powerpoint/2010/main" val="3019321380"/>
      </p:ext>
    </p:extLst>
  </p:cSld>
  <p:clrMap bg1="lt1" tx1="dk1" bg2="lt2" tx2="dk2" accent1="accent1" accent2="accent2" accent3="accent3" accent4="accent4" accent5="accent5" accent6="accent6" hlink="hlink" folHlink="folHlink"/>
  <p:sldLayoutIdLst>
    <p:sldLayoutId id="2147483892" r:id="rId1"/>
  </p:sldLayoutIdLst>
  <p:hf hdr="0" ftr="0" dt="0"/>
  <p:txStyles>
    <p:titleStyle>
      <a:lvl1pPr algn="l" defTabSz="1187323" rtl="0" eaLnBrk="1" latinLnBrk="0" hangingPunct="1">
        <a:lnSpc>
          <a:spcPct val="90000"/>
        </a:lnSpc>
        <a:spcBef>
          <a:spcPct val="0"/>
        </a:spcBef>
        <a:buNone/>
        <a:defRPr sz="4998"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p:titleStyle>
    <p:bodyStyle>
      <a:lvl1pPr marL="0" indent="0" algn="l" defTabSz="1187323" rtl="0" eaLnBrk="1" latinLnBrk="0" hangingPunct="1">
        <a:lnSpc>
          <a:spcPct val="90000"/>
        </a:lnSpc>
        <a:spcBef>
          <a:spcPts val="1298"/>
        </a:spcBef>
        <a:buFont typeface="Arial" panose="020B0604020202020204" pitchFamily="34" charset="0"/>
        <a:buNone/>
        <a:defRPr sz="1818" kern="1200">
          <a:solidFill>
            <a:srgbClr val="FFFFFF"/>
          </a:solidFill>
          <a:latin typeface="Microsoft YaHei" panose="020B0503020204020204" pitchFamily="34" charset="-122"/>
          <a:ea typeface="Microsoft YaHei" panose="020B0503020204020204" pitchFamily="34" charset="-122"/>
          <a:cs typeface="+mn-cs"/>
        </a:defRPr>
      </a:lvl1pPr>
      <a:lvl2pPr marL="593662" indent="0" algn="l" defTabSz="1187323" rtl="0" eaLnBrk="1" latinLnBrk="0" hangingPunct="1">
        <a:lnSpc>
          <a:spcPct val="90000"/>
        </a:lnSpc>
        <a:spcBef>
          <a:spcPts val="650"/>
        </a:spcBef>
        <a:buFont typeface="Arial" panose="020B0604020202020204" pitchFamily="34" charset="0"/>
        <a:buNone/>
        <a:defRPr sz="3117" kern="1200">
          <a:solidFill>
            <a:schemeClr val="tx1"/>
          </a:solidFill>
          <a:latin typeface="+mn-lt"/>
          <a:ea typeface="+mn-ea"/>
          <a:cs typeface="+mn-cs"/>
        </a:defRPr>
      </a:lvl2pPr>
      <a:lvl3pPr marL="1187323" indent="0" algn="l" defTabSz="1187323" rtl="0" eaLnBrk="1" latinLnBrk="0" hangingPunct="1">
        <a:lnSpc>
          <a:spcPct val="90000"/>
        </a:lnSpc>
        <a:spcBef>
          <a:spcPts val="650"/>
        </a:spcBef>
        <a:buFont typeface="Arial" panose="020B0604020202020204" pitchFamily="34" charset="0"/>
        <a:buNone/>
        <a:defRPr sz="2597" kern="1200">
          <a:solidFill>
            <a:schemeClr val="tx1"/>
          </a:solidFill>
          <a:latin typeface="+mn-lt"/>
          <a:ea typeface="+mn-ea"/>
          <a:cs typeface="+mn-cs"/>
        </a:defRPr>
      </a:lvl3pPr>
      <a:lvl4pPr marL="1780986"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4pPr>
      <a:lvl5pPr marL="2374648"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1">
          <p15:clr>
            <a:srgbClr val="F26B43"/>
          </p15:clr>
        </p15:guide>
        <p15:guide id="2" pos="3842">
          <p15:clr>
            <a:srgbClr val="F26B43"/>
          </p15:clr>
        </p15:guide>
        <p15:guide id="3" pos="461">
          <p15:clr>
            <a:srgbClr val="F26B43"/>
          </p15:clr>
        </p15:guide>
        <p15:guide id="4" pos="719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hyperlink" Target="https://gitee.com/" TargetMode="Externa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hyperlink" Target="https://www.hikunpeng.com/"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openeuler.org/" TargetMode="External"/><Relationship Id="rId7" Type="http://schemas.openxmlformats.org/officeDocument/2006/relationships/hyperlink" Target="https://gitee.com/openeuler/community/blob/master/zh/contributors/Gitee-workflow.md" TargetMode="External"/><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hyperlink" Target="https://www.hikunpeng.com/zh/" TargetMode="External"/><Relationship Id="rId5" Type="http://schemas.openxmlformats.org/officeDocument/2006/relationships/hyperlink" Target="https://www.linuxfromscratch.org/lfs/" TargetMode="External"/><Relationship Id="rId4" Type="http://schemas.openxmlformats.org/officeDocument/2006/relationships/hyperlink" Target="https://gitee.com/openeuler/lfs-course"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e.huawei.com/cn/talent/#/cert/product-details?certifiedProductId=383&amp;authenticationLevel=CTYPE_CARE_HCIA&amp;technicalField=PSC&amp;version=1.0" TargetMode="External"/><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gitee.com/"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hyperlink" Target="https://gitee.com/openeuler/lfs-cours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hyperlink" Target="https://releases.linaro.org/components/toolchain/binaries/latest-7/aarch64-linux-gnu/gcc-linaro-7.5.0-2019.12-x86_64_aarch64-linux-gnu.tar.xz" TargetMode="External"/><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dirty="0"/>
              <a:t>LFS on </a:t>
            </a:r>
            <a:r>
              <a:rPr lang="en-US" altLang="zh-CN" dirty="0" err="1"/>
              <a:t>openEuler</a:t>
            </a:r>
            <a:endParaRPr lang="zh-CN" altLang="en-US" dirty="0"/>
          </a:p>
        </p:txBody>
      </p:sp>
      <p:sp>
        <p:nvSpPr>
          <p:cNvPr id="5" name="文本占位符 4"/>
          <p:cNvSpPr>
            <a:spLocks noGrp="1"/>
          </p:cNvSpPr>
          <p:nvPr>
            <p:ph type="body" sz="quarter" idx="10"/>
          </p:nvPr>
        </p:nvSpPr>
        <p:spPr/>
        <p:txBody>
          <a:bodyPr/>
          <a:lstStyle/>
          <a:p>
            <a:r>
              <a:rPr lang="en-US" altLang="zh-TW" dirty="0"/>
              <a:t>——</a:t>
            </a:r>
            <a:r>
              <a:rPr lang="zh-TW" altLang="en-US" dirty="0"/>
              <a:t>在 </a:t>
            </a:r>
            <a:r>
              <a:rPr lang="en-US" altLang="zh-CN" dirty="0" err="1"/>
              <a:t>openEuler</a:t>
            </a:r>
            <a:r>
              <a:rPr lang="en-US" altLang="zh-CN" dirty="0"/>
              <a:t> </a:t>
            </a:r>
            <a:r>
              <a:rPr lang="zh-TW" altLang="en-US" dirty="0"/>
              <a:t>上构建自己的</a:t>
            </a:r>
            <a:r>
              <a:rPr lang="zh-CN" altLang="en-US" dirty="0"/>
              <a:t>操作</a:t>
            </a:r>
            <a:r>
              <a:rPr lang="zh-TW" altLang="en-US" dirty="0"/>
              <a:t>系统</a:t>
            </a:r>
            <a:endParaRPr lang="en-US" altLang="zh-CN" dirty="0"/>
          </a:p>
          <a:p>
            <a:r>
              <a:rPr lang="en-US" altLang="zh-CN" dirty="0"/>
              <a:t>V1.3.1</a:t>
            </a:r>
            <a:endParaRPr lang="zh-CN" altLang="en-US" dirty="0"/>
          </a:p>
        </p:txBody>
      </p:sp>
    </p:spTree>
    <p:extLst>
      <p:ext uri="{BB962C8B-B14F-4D97-AF65-F5344CB8AC3E}">
        <p14:creationId xmlns:p14="http://schemas.microsoft.com/office/powerpoint/2010/main" val="208028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LFS </a:t>
            </a:r>
            <a:r>
              <a:rPr lang="zh-CN" altLang="en-US" dirty="0"/>
              <a:t>构建过程（利用交叉编译原理）</a:t>
            </a:r>
          </a:p>
        </p:txBody>
      </p:sp>
      <p:sp>
        <p:nvSpPr>
          <p:cNvPr id="2" name="TextBox 1"/>
          <p:cNvSpPr txBox="1"/>
          <p:nvPr/>
        </p:nvSpPr>
        <p:spPr>
          <a:xfrm>
            <a:off x="452438" y="948718"/>
            <a:ext cx="5537915" cy="400110"/>
          </a:xfrm>
          <a:prstGeom prst="rect">
            <a:avLst/>
          </a:prstGeom>
          <a:noFill/>
        </p:spPr>
        <p:txBody>
          <a:bodyPr wrap="square" rtlCol="0">
            <a:spAutoFit/>
          </a:bodyPr>
          <a:lstStyle/>
          <a:p>
            <a:r>
              <a:rPr lang="en-US" altLang="zh-CN" sz="2000" dirty="0"/>
              <a:t>LFS</a:t>
            </a:r>
            <a:r>
              <a:rPr lang="zh-CN" altLang="en-US" sz="2000" dirty="0"/>
              <a:t>的交叉编译实现：</a:t>
            </a:r>
          </a:p>
        </p:txBody>
      </p:sp>
      <p:graphicFrame>
        <p:nvGraphicFramePr>
          <p:cNvPr id="4" name="表格 2"/>
          <p:cNvGraphicFramePr>
            <a:graphicFrameLocks noGrp="1"/>
          </p:cNvGraphicFramePr>
          <p:nvPr>
            <p:extLst>
              <p:ext uri="{D42A27DB-BD31-4B8C-83A1-F6EECF244321}">
                <p14:modId xmlns:p14="http://schemas.microsoft.com/office/powerpoint/2010/main" val="3475955123"/>
              </p:ext>
            </p:extLst>
          </p:nvPr>
        </p:nvGraphicFramePr>
        <p:xfrm>
          <a:off x="452440" y="1484313"/>
          <a:ext cx="7824167" cy="2336590"/>
        </p:xfrm>
        <a:graphic>
          <a:graphicData uri="http://schemas.openxmlformats.org/drawingml/2006/table">
            <a:tbl>
              <a:tblPr firstRow="1" bandRow="1"/>
              <a:tblGrid>
                <a:gridCol w="798830">
                  <a:extLst>
                    <a:ext uri="{9D8B030D-6E8A-4147-A177-3AD203B41FA5}">
                      <a16:colId xmlns:a16="http://schemas.microsoft.com/office/drawing/2014/main" val="20000"/>
                    </a:ext>
                  </a:extLst>
                </a:gridCol>
                <a:gridCol w="748030">
                  <a:extLst>
                    <a:ext uri="{9D8B030D-6E8A-4147-A177-3AD203B41FA5}">
                      <a16:colId xmlns:a16="http://schemas.microsoft.com/office/drawing/2014/main" val="20002"/>
                    </a:ext>
                  </a:extLst>
                </a:gridCol>
                <a:gridCol w="698817">
                  <a:extLst>
                    <a:ext uri="{9D8B030D-6E8A-4147-A177-3AD203B41FA5}">
                      <a16:colId xmlns:a16="http://schemas.microsoft.com/office/drawing/2014/main" val="20003"/>
                    </a:ext>
                  </a:extLst>
                </a:gridCol>
                <a:gridCol w="892493">
                  <a:extLst>
                    <a:ext uri="{9D8B030D-6E8A-4147-A177-3AD203B41FA5}">
                      <a16:colId xmlns:a16="http://schemas.microsoft.com/office/drawing/2014/main" val="20004"/>
                    </a:ext>
                  </a:extLst>
                </a:gridCol>
                <a:gridCol w="4685997">
                  <a:extLst>
                    <a:ext uri="{9D8B030D-6E8A-4147-A177-3AD203B41FA5}">
                      <a16:colId xmlns:a16="http://schemas.microsoft.com/office/drawing/2014/main" val="20001"/>
                    </a:ext>
                  </a:extLst>
                </a:gridCol>
              </a:tblGrid>
              <a:tr h="273587">
                <a:tc>
                  <a:txBody>
                    <a:bodyPr/>
                    <a:lstStyle/>
                    <a:p>
                      <a:pPr algn="ctr"/>
                      <a:r>
                        <a:rPr lang="en-US" altLang="zh-CN" sz="1600" b="1" dirty="0"/>
                        <a:t>Stage</a:t>
                      </a:r>
                      <a:endParaRPr lang="zh-CN" altLang="en-US" sz="1600" b="1"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600" b="1" dirty="0"/>
                        <a:t>Build</a:t>
                      </a:r>
                      <a:endParaRPr lang="zh-CN" altLang="en-US" sz="1600" b="1" dirty="0"/>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600" b="1" dirty="0"/>
                        <a:t>Host</a:t>
                      </a:r>
                      <a:endParaRPr lang="zh-CN" altLang="en-US" sz="1600" b="1" dirty="0"/>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600" b="1" dirty="0"/>
                        <a:t>Target</a:t>
                      </a:r>
                      <a:endParaRPr lang="zh-CN" altLang="en-US" sz="1600" b="1" dirty="0"/>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600" b="1" dirty="0"/>
                        <a:t>Action</a:t>
                      </a:r>
                      <a:endParaRPr lang="zh-CN" altLang="en-US" sz="1600" b="1"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10000"/>
                  </a:ext>
                </a:extLst>
              </a:tr>
              <a:tr h="787032">
                <a:tc>
                  <a:txBody>
                    <a:bodyPr/>
                    <a:lstStyle/>
                    <a:p>
                      <a:pPr algn="ctr"/>
                      <a:r>
                        <a:rPr lang="en-US" altLang="zh-CN" sz="1600" dirty="0"/>
                        <a:t>1</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1600" dirty="0"/>
                        <a:t>PC</a:t>
                      </a:r>
                      <a:endParaRPr lang="zh-CN" altLang="en-US" sz="1600" dirty="0"/>
                    </a:p>
                  </a:txBody>
                  <a:tcPr anchor="ctr"/>
                </a:tc>
                <a:tc>
                  <a:txBody>
                    <a:bodyPr/>
                    <a:lstStyle/>
                    <a:p>
                      <a:pPr algn="ctr"/>
                      <a:r>
                        <a:rPr lang="en-US" altLang="zh-CN" sz="1600" dirty="0"/>
                        <a:t>PC</a:t>
                      </a:r>
                      <a:endParaRPr lang="zh-CN" altLang="en-US" sz="1600" dirty="0"/>
                    </a:p>
                  </a:txBody>
                  <a:tcPr anchor="ctr"/>
                </a:tc>
                <a:tc>
                  <a:txBody>
                    <a:bodyPr/>
                    <a:lstStyle/>
                    <a:p>
                      <a:pPr algn="ctr"/>
                      <a:r>
                        <a:rPr lang="en-US" altLang="zh-CN" sz="1600" dirty="0"/>
                        <a:t>LFS</a:t>
                      </a:r>
                      <a:endParaRPr lang="zh-CN" altLang="en-US" sz="1600" dirty="0"/>
                    </a:p>
                  </a:txBody>
                  <a:tcPr anchor="ctr"/>
                </a:tc>
                <a:tc>
                  <a:txBody>
                    <a:bodyPr/>
                    <a:lstStyle/>
                    <a:p>
                      <a:r>
                        <a:rPr lang="en-US" altLang="zh-CN" sz="1600" dirty="0"/>
                        <a:t>Build </a:t>
                      </a:r>
                      <a:r>
                        <a:rPr lang="en-US" altLang="zh-CN" sz="1600" dirty="0" err="1"/>
                        <a:t>crosscompiler</a:t>
                      </a:r>
                      <a:r>
                        <a:rPr lang="en-US" altLang="zh-CN" sz="1600" dirty="0"/>
                        <a:t> cc1 using cc-pc on PC</a:t>
                      </a:r>
                      <a:endParaRPr lang="zh-CN" altLang="en-US" sz="1600" dirty="0"/>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607139">
                <a:tc>
                  <a:txBody>
                    <a:bodyPr/>
                    <a:lstStyle/>
                    <a:p>
                      <a:pPr algn="ctr"/>
                      <a:r>
                        <a:rPr lang="en-US" altLang="zh-CN" sz="1600" dirty="0"/>
                        <a:t>2</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1600" dirty="0"/>
                        <a:t>PC</a:t>
                      </a:r>
                      <a:endParaRPr lang="zh-CN" altLang="en-US" sz="1600" dirty="0"/>
                    </a:p>
                  </a:txBody>
                  <a:tcPr anchor="ctr"/>
                </a:tc>
                <a:tc>
                  <a:txBody>
                    <a:bodyPr/>
                    <a:lstStyle/>
                    <a:p>
                      <a:pPr algn="ctr"/>
                      <a:r>
                        <a:rPr lang="en-US" altLang="zh-CN" sz="1600" dirty="0"/>
                        <a:t>LFS</a:t>
                      </a:r>
                      <a:endParaRPr lang="zh-CN" altLang="en-US" sz="1600" dirty="0"/>
                    </a:p>
                  </a:txBody>
                  <a:tcPr anchor="ctr"/>
                </a:tc>
                <a:tc>
                  <a:txBody>
                    <a:bodyPr/>
                    <a:lstStyle/>
                    <a:p>
                      <a:pPr algn="ctr"/>
                      <a:r>
                        <a:rPr lang="en-US" altLang="zh-CN" sz="1600" dirty="0"/>
                        <a:t>LFS</a:t>
                      </a:r>
                      <a:endParaRPr lang="zh-CN" altLang="en-US" sz="1600" dirty="0"/>
                    </a:p>
                  </a:txBody>
                  <a:tcPr anchor="ctr"/>
                </a:tc>
                <a:tc>
                  <a:txBody>
                    <a:bodyPr/>
                    <a:lstStyle/>
                    <a:p>
                      <a:r>
                        <a:rPr lang="en-US" altLang="zh-CN" sz="1600" dirty="0"/>
                        <a:t>Build compiler cc-</a:t>
                      </a:r>
                      <a:r>
                        <a:rPr lang="en-US" altLang="zh-CN" sz="1600" dirty="0" err="1"/>
                        <a:t>lfs</a:t>
                      </a:r>
                      <a:r>
                        <a:rPr lang="en-US" altLang="zh-CN" sz="1600" dirty="0"/>
                        <a:t> using cc1 on PC</a:t>
                      </a:r>
                      <a:endParaRPr lang="zh-CN" altLang="en-US" sz="1600" dirty="0"/>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89911383"/>
                  </a:ext>
                </a:extLst>
              </a:tr>
              <a:tr h="607139">
                <a:tc>
                  <a:txBody>
                    <a:bodyPr/>
                    <a:lstStyle/>
                    <a:p>
                      <a:pPr algn="ctr"/>
                      <a:r>
                        <a:rPr lang="en-US" altLang="zh-CN" sz="1600" dirty="0"/>
                        <a:t>3</a:t>
                      </a:r>
                      <a:endParaRPr lang="zh-CN" altLang="en-US" sz="16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US" altLang="zh-CN" sz="1600" dirty="0"/>
                        <a:t>LFS</a:t>
                      </a:r>
                      <a:endParaRPr lang="zh-CN" altLang="en-US" sz="1600" dirty="0"/>
                    </a:p>
                  </a:txBody>
                  <a:tcPr anchor="ctr">
                    <a:lnB w="28575" cap="flat" cmpd="sng" algn="ctr">
                      <a:solidFill>
                        <a:schemeClr val="tx1"/>
                      </a:solidFill>
                      <a:prstDash val="solid"/>
                      <a:round/>
                      <a:headEnd type="none" w="med" len="med"/>
                      <a:tailEnd type="none" w="med" len="med"/>
                    </a:lnB>
                  </a:tcPr>
                </a:tc>
                <a:tc>
                  <a:txBody>
                    <a:bodyPr/>
                    <a:lstStyle/>
                    <a:p>
                      <a:pPr algn="ctr"/>
                      <a:r>
                        <a:rPr lang="en-US" altLang="zh-CN" sz="1600" dirty="0"/>
                        <a:t>LFS</a:t>
                      </a:r>
                      <a:endParaRPr lang="zh-CN" altLang="en-US" sz="1600" dirty="0"/>
                    </a:p>
                  </a:txBody>
                  <a:tcPr anchor="ctr">
                    <a:lnB w="28575" cap="flat" cmpd="sng" algn="ctr">
                      <a:solidFill>
                        <a:schemeClr val="tx1"/>
                      </a:solidFill>
                      <a:prstDash val="solid"/>
                      <a:round/>
                      <a:headEnd type="none" w="med" len="med"/>
                      <a:tailEnd type="none" w="med" len="med"/>
                    </a:lnB>
                  </a:tcPr>
                </a:tc>
                <a:tc>
                  <a:txBody>
                    <a:bodyPr/>
                    <a:lstStyle/>
                    <a:p>
                      <a:pPr algn="ctr"/>
                      <a:r>
                        <a:rPr lang="en-US" altLang="zh-CN" sz="1600" dirty="0"/>
                        <a:t>LFS</a:t>
                      </a:r>
                      <a:endParaRPr lang="zh-CN" altLang="en-US" sz="1600" dirty="0"/>
                    </a:p>
                  </a:txBody>
                  <a:tcPr anchor="ctr">
                    <a:lnB w="28575" cap="flat" cmpd="sng" algn="ctr">
                      <a:solidFill>
                        <a:schemeClr val="tx1"/>
                      </a:solidFill>
                      <a:prstDash val="solid"/>
                      <a:round/>
                      <a:headEnd type="none" w="med" len="med"/>
                      <a:tailEnd type="none" w="med" len="med"/>
                    </a:lnB>
                  </a:tcPr>
                </a:tc>
                <a:tc>
                  <a:txBody>
                    <a:bodyPr/>
                    <a:lstStyle/>
                    <a:p>
                      <a:r>
                        <a:rPr lang="en-US" altLang="zh-CN" sz="1600" dirty="0"/>
                        <a:t>Rebuild and test cc-</a:t>
                      </a:r>
                      <a:r>
                        <a:rPr lang="en-US" altLang="zh-CN" sz="1600" dirty="0" err="1"/>
                        <a:t>lfs</a:t>
                      </a:r>
                      <a:r>
                        <a:rPr lang="en-US" altLang="zh-CN" sz="1600" dirty="0"/>
                        <a:t> using itself on LFS</a:t>
                      </a:r>
                      <a:endParaRPr lang="zh-CN" altLang="en-US" sz="1600"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TextBox 4"/>
          <p:cNvSpPr txBox="1"/>
          <p:nvPr/>
        </p:nvSpPr>
        <p:spPr>
          <a:xfrm>
            <a:off x="8525814" y="1635617"/>
            <a:ext cx="3223273" cy="2031325"/>
          </a:xfrm>
          <a:prstGeom prst="rect">
            <a:avLst/>
          </a:prstGeom>
          <a:noFill/>
        </p:spPr>
        <p:txBody>
          <a:bodyPr wrap="square" rtlCol="0">
            <a:spAutoFit/>
          </a:bodyPr>
          <a:lstStyle/>
          <a:p>
            <a:r>
              <a:rPr lang="en-US" altLang="zh-CN" b="1" dirty="0"/>
              <a:t>build</a:t>
            </a:r>
            <a:r>
              <a:rPr lang="en-US" altLang="zh-CN" dirty="0"/>
              <a:t> - the machine where we build programs.</a:t>
            </a:r>
          </a:p>
          <a:p>
            <a:r>
              <a:rPr lang="en-US" altLang="zh-CN" b="1" dirty="0"/>
              <a:t>host</a:t>
            </a:r>
            <a:r>
              <a:rPr lang="en-US" altLang="zh-CN" dirty="0"/>
              <a:t> - the machine/system where the built programs will run. </a:t>
            </a:r>
          </a:p>
          <a:p>
            <a:r>
              <a:rPr lang="en-US" altLang="zh-CN" b="1" dirty="0"/>
              <a:t>target</a:t>
            </a:r>
            <a:r>
              <a:rPr lang="en-US" altLang="zh-CN" dirty="0"/>
              <a:t> - the machine the compiler produces code for.</a:t>
            </a:r>
            <a:endParaRPr lang="zh-CN" altLang="en-US" dirty="0"/>
          </a:p>
        </p:txBody>
      </p:sp>
      <p:sp>
        <p:nvSpPr>
          <p:cNvPr id="6" name="TextBox 5"/>
          <p:cNvSpPr txBox="1"/>
          <p:nvPr/>
        </p:nvSpPr>
        <p:spPr>
          <a:xfrm>
            <a:off x="452439" y="4082603"/>
            <a:ext cx="11296647" cy="646331"/>
          </a:xfrm>
          <a:prstGeom prst="rect">
            <a:avLst/>
          </a:prstGeom>
          <a:noFill/>
        </p:spPr>
        <p:txBody>
          <a:bodyPr wrap="square" rtlCol="0">
            <a:spAutoFit/>
          </a:bodyPr>
          <a:lstStyle/>
          <a:p>
            <a:r>
              <a:rPr lang="zh-CN" altLang="en-US" dirty="0"/>
              <a:t>在上表中，“在 </a:t>
            </a:r>
            <a:r>
              <a:rPr lang="en-US" altLang="zh-CN" dirty="0"/>
              <a:t>PC </a:t>
            </a:r>
            <a:r>
              <a:rPr lang="zh-CN" altLang="en-US" dirty="0"/>
              <a:t>上” 意味着命令在已经安装好的发行版中执行。“在 </a:t>
            </a:r>
            <a:r>
              <a:rPr lang="en-US" altLang="zh-CN" dirty="0"/>
              <a:t>LFS </a:t>
            </a:r>
            <a:r>
              <a:rPr lang="zh-CN" altLang="en-US" dirty="0"/>
              <a:t>上” 意味着命令在 </a:t>
            </a:r>
            <a:r>
              <a:rPr lang="en-US" altLang="zh-CN"/>
              <a:t>chroot </a:t>
            </a:r>
            <a:r>
              <a:rPr lang="zh-CN" altLang="en-US"/>
              <a:t>环境</a:t>
            </a:r>
            <a:r>
              <a:rPr lang="zh-CN" altLang="en-US" dirty="0"/>
              <a:t>中执行。</a:t>
            </a:r>
          </a:p>
        </p:txBody>
      </p:sp>
    </p:spTree>
    <p:extLst>
      <p:ext uri="{BB962C8B-B14F-4D97-AF65-F5344CB8AC3E}">
        <p14:creationId xmlns:p14="http://schemas.microsoft.com/office/powerpoint/2010/main" val="2027893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chemeClr val="bg1">
                    <a:lumMod val="50000"/>
                  </a:schemeClr>
                </a:solidFill>
              </a:rPr>
              <a:t>前置知识和技能</a:t>
            </a:r>
            <a:endParaRPr lang="en-US" altLang="zh-CN" dirty="0">
              <a:solidFill>
                <a:schemeClr val="bg1">
                  <a:lumMod val="50000"/>
                </a:schemeClr>
              </a:solidFill>
            </a:endParaRPr>
          </a:p>
          <a:p>
            <a:r>
              <a:rPr lang="zh-CN" altLang="en-US" dirty="0">
                <a:solidFill>
                  <a:schemeClr val="bg1">
                    <a:lumMod val="50000"/>
                  </a:schemeClr>
                </a:solidFill>
              </a:rPr>
              <a:t>交叉编译</a:t>
            </a:r>
            <a:endParaRPr lang="en-US" altLang="zh-CN" dirty="0">
              <a:solidFill>
                <a:schemeClr val="bg1">
                  <a:lumMod val="50000"/>
                </a:schemeClr>
              </a:solidFill>
            </a:endParaRPr>
          </a:p>
          <a:p>
            <a:r>
              <a:rPr lang="en-US" altLang="zh-CN" dirty="0"/>
              <a:t>LFS </a:t>
            </a:r>
            <a:r>
              <a:rPr lang="zh-CN" altLang="en-US" dirty="0"/>
              <a:t>构建过程</a:t>
            </a:r>
            <a:endParaRPr lang="en-US" altLang="zh-CN" dirty="0"/>
          </a:p>
          <a:p>
            <a:r>
              <a:rPr lang="zh-CN" altLang="en-US" dirty="0">
                <a:solidFill>
                  <a:schemeClr val="bg1">
                    <a:lumMod val="50000"/>
                  </a:schemeClr>
                </a:solidFill>
              </a:rPr>
              <a:t>其他说明</a:t>
            </a:r>
          </a:p>
        </p:txBody>
      </p:sp>
    </p:spTree>
    <p:extLst>
      <p:ext uri="{BB962C8B-B14F-4D97-AF65-F5344CB8AC3E}">
        <p14:creationId xmlns:p14="http://schemas.microsoft.com/office/powerpoint/2010/main" val="14892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en-US" altLang="zh-CN" dirty="0"/>
              <a:t>LFS </a:t>
            </a:r>
            <a:r>
              <a:rPr lang="zh-CN" altLang="en-US" dirty="0"/>
              <a:t>构建过程</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构建 </a:t>
            </a:r>
            <a:r>
              <a:rPr lang="en-US" altLang="zh-CN" dirty="0"/>
              <a:t>LFS </a:t>
            </a:r>
            <a:r>
              <a:rPr lang="zh-CN" altLang="en-US" dirty="0"/>
              <a:t>目标系统的脉络如下：</a:t>
            </a:r>
            <a:endParaRPr lang="en-US" altLang="zh-CN" dirty="0"/>
          </a:p>
          <a:p>
            <a:pPr lvl="1"/>
            <a:r>
              <a:rPr lang="zh-CN" altLang="en-US" dirty="0"/>
              <a:t>为宿主系统准备好构建 </a:t>
            </a:r>
            <a:r>
              <a:rPr lang="en-US" altLang="zh-CN" dirty="0"/>
              <a:t>LFS </a:t>
            </a:r>
            <a:r>
              <a:rPr lang="zh-CN" altLang="en-US" dirty="0"/>
              <a:t>目标系统的环境；</a:t>
            </a:r>
          </a:p>
          <a:p>
            <a:pPr lvl="1"/>
            <a:r>
              <a:rPr lang="zh-CN" altLang="en-US" dirty="0"/>
              <a:t>以 </a:t>
            </a:r>
            <a:r>
              <a:rPr lang="en-US" altLang="zh-CN" dirty="0" err="1"/>
              <a:t>lfs</a:t>
            </a:r>
            <a:r>
              <a:rPr lang="en-US" altLang="zh-CN" dirty="0"/>
              <a:t> </a:t>
            </a:r>
            <a:r>
              <a:rPr lang="zh-CN" altLang="en-US" dirty="0"/>
              <a:t>用户构建临时工具链；</a:t>
            </a:r>
          </a:p>
          <a:p>
            <a:pPr lvl="1"/>
            <a:r>
              <a:rPr lang="zh-CN" altLang="en-US" dirty="0"/>
              <a:t>在 </a:t>
            </a:r>
            <a:r>
              <a:rPr lang="en-US" altLang="zh-CN" dirty="0"/>
              <a:t>chrooted </a:t>
            </a:r>
            <a:r>
              <a:rPr lang="zh-CN" altLang="en-US" dirty="0"/>
              <a:t>环境下构建 </a:t>
            </a:r>
            <a:r>
              <a:rPr lang="en-US" altLang="zh-CN" dirty="0"/>
              <a:t>LFS </a:t>
            </a:r>
            <a:r>
              <a:rPr lang="zh-CN" altLang="en-US" dirty="0"/>
              <a:t>目标系统；</a:t>
            </a:r>
          </a:p>
          <a:p>
            <a:pPr lvl="1"/>
            <a:r>
              <a:rPr lang="zh-CN" altLang="en-US" dirty="0"/>
              <a:t>配置 </a:t>
            </a:r>
            <a:r>
              <a:rPr lang="en-US" altLang="zh-CN" dirty="0"/>
              <a:t>LFS </a:t>
            </a:r>
            <a:r>
              <a:rPr lang="zh-CN" altLang="en-US" dirty="0"/>
              <a:t>目标系统；</a:t>
            </a:r>
          </a:p>
          <a:p>
            <a:pPr lvl="1"/>
            <a:r>
              <a:rPr lang="zh-CN" altLang="en-US" dirty="0"/>
              <a:t>编译并安装内核；</a:t>
            </a:r>
          </a:p>
          <a:p>
            <a:pPr lvl="1"/>
            <a:r>
              <a:rPr lang="zh-CN" altLang="en-US" dirty="0"/>
              <a:t>设置 </a:t>
            </a:r>
            <a:r>
              <a:rPr lang="en-US" altLang="zh-CN" dirty="0"/>
              <a:t>GRUB </a:t>
            </a:r>
            <a:r>
              <a:rPr lang="zh-CN" altLang="en-US" dirty="0"/>
              <a:t>使新系统可引导；</a:t>
            </a:r>
          </a:p>
          <a:p>
            <a:pPr lvl="1"/>
            <a:r>
              <a:rPr lang="zh-CN" altLang="en-US" dirty="0"/>
              <a:t>进入新系统。</a:t>
            </a:r>
            <a:endParaRPr lang="en-US" dirty="0"/>
          </a:p>
        </p:txBody>
      </p:sp>
    </p:spTree>
    <p:extLst>
      <p:ext uri="{BB962C8B-B14F-4D97-AF65-F5344CB8AC3E}">
        <p14:creationId xmlns:p14="http://schemas.microsoft.com/office/powerpoint/2010/main" val="4022982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构建环境的准备</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虚拟机的安装</a:t>
            </a:r>
            <a:endParaRPr lang="en-US" altLang="zh-CN" dirty="0"/>
          </a:p>
          <a:p>
            <a:pPr lvl="1"/>
            <a:r>
              <a:rPr lang="zh-CN" altLang="en-US" dirty="0"/>
              <a:t>安装两块硬盘。其中 </a:t>
            </a:r>
            <a:r>
              <a:rPr lang="en-US" altLang="zh-CN" dirty="0" err="1"/>
              <a:t>sda</a:t>
            </a:r>
            <a:r>
              <a:rPr lang="en-US" altLang="zh-CN" dirty="0"/>
              <a:t> </a:t>
            </a:r>
            <a:r>
              <a:rPr lang="zh-CN" altLang="en-US" dirty="0"/>
              <a:t>安装宿主操作系统 </a:t>
            </a:r>
            <a:r>
              <a:rPr lang="en-US" altLang="zh-CN" dirty="0" err="1"/>
              <a:t>openEuler</a:t>
            </a:r>
            <a:r>
              <a:rPr lang="zh-CN" altLang="en-US" dirty="0"/>
              <a:t>，</a:t>
            </a:r>
            <a:r>
              <a:rPr lang="en-US" altLang="zh-CN" dirty="0" err="1"/>
              <a:t>sdb</a:t>
            </a:r>
            <a:r>
              <a:rPr lang="en-US" altLang="zh-CN" dirty="0"/>
              <a:t> </a:t>
            </a:r>
            <a:r>
              <a:rPr lang="zh-CN" altLang="en-US" dirty="0"/>
              <a:t>承载 </a:t>
            </a:r>
            <a:r>
              <a:rPr lang="en-US" altLang="zh-CN" dirty="0"/>
              <a:t>LFS </a:t>
            </a:r>
            <a:r>
              <a:rPr lang="zh-CN" altLang="en-US" dirty="0"/>
              <a:t>目标系统。</a:t>
            </a:r>
            <a:endParaRPr lang="en-US" altLang="zh-CN" dirty="0"/>
          </a:p>
          <a:p>
            <a:pPr lvl="1"/>
            <a:r>
              <a:rPr lang="zh-CN" altLang="en-US" dirty="0"/>
              <a:t>硬盘的总线接口：</a:t>
            </a:r>
            <a:r>
              <a:rPr lang="en-US" altLang="zh-CN" dirty="0"/>
              <a:t>SCSI </a:t>
            </a:r>
            <a:r>
              <a:rPr lang="zh-CN" altLang="en-US" dirty="0"/>
              <a:t>或 </a:t>
            </a:r>
            <a:r>
              <a:rPr lang="en-US" altLang="zh-CN" dirty="0"/>
              <a:t>SATA</a:t>
            </a:r>
            <a:r>
              <a:rPr lang="zh-CN" altLang="en-US" dirty="0"/>
              <a:t>。编译内核（</a:t>
            </a:r>
            <a:r>
              <a:rPr lang="en-US" altLang="zh-CN" dirty="0"/>
              <a:t>make </a:t>
            </a:r>
            <a:r>
              <a:rPr lang="en-US" altLang="zh-CN" dirty="0" err="1"/>
              <a:t>menuconfig</a:t>
            </a:r>
            <a:r>
              <a:rPr lang="zh-CN" altLang="en-US" dirty="0"/>
              <a:t>）时要选择相关的驱动）。</a:t>
            </a:r>
            <a:endParaRPr lang="en-US" dirty="0"/>
          </a:p>
          <a:p>
            <a:r>
              <a:rPr lang="zh-CN" altLang="en-US" dirty="0"/>
              <a:t>分区及格式化</a:t>
            </a:r>
            <a:endParaRPr lang="en-US" altLang="zh-CN" dirty="0"/>
          </a:p>
          <a:p>
            <a:pPr lvl="1"/>
            <a:r>
              <a:rPr lang="zh-CN" altLang="en-US" dirty="0"/>
              <a:t>对 </a:t>
            </a:r>
            <a:r>
              <a:rPr lang="en-US" altLang="zh-CN" dirty="0" err="1"/>
              <a:t>sdb</a:t>
            </a:r>
            <a:r>
              <a:rPr lang="en-US" altLang="zh-CN" dirty="0"/>
              <a:t> </a:t>
            </a:r>
            <a:r>
              <a:rPr lang="zh-CN" altLang="en-US" dirty="0"/>
              <a:t>进行分区（就一个主分区 </a:t>
            </a:r>
            <a:r>
              <a:rPr lang="en-US" altLang="zh-CN" dirty="0"/>
              <a:t>sdb1</a:t>
            </a:r>
            <a:r>
              <a:rPr lang="zh-CN" altLang="en-US" dirty="0"/>
              <a:t>）。</a:t>
            </a:r>
            <a:endParaRPr lang="en-US" altLang="zh-CN" dirty="0"/>
          </a:p>
          <a:p>
            <a:pPr lvl="1"/>
            <a:r>
              <a:rPr lang="zh-CN" altLang="en-US" dirty="0"/>
              <a:t>对 </a:t>
            </a:r>
            <a:r>
              <a:rPr lang="en-US" altLang="zh-CN" dirty="0"/>
              <a:t>sdb1 </a:t>
            </a:r>
            <a:r>
              <a:rPr lang="zh-CN" altLang="en-US" dirty="0"/>
              <a:t>进行格式化。</a:t>
            </a:r>
            <a:endParaRPr lang="en-US" altLang="zh-CN" dirty="0"/>
          </a:p>
          <a:p>
            <a:pPr lvl="1"/>
            <a:r>
              <a:rPr lang="zh-CN" altLang="en-US" dirty="0"/>
              <a:t>创建 </a:t>
            </a:r>
            <a:r>
              <a:rPr lang="en-US" altLang="zh-CN" dirty="0"/>
              <a:t>LFS </a:t>
            </a:r>
            <a:r>
              <a:rPr lang="zh-CN" altLang="en-US" dirty="0"/>
              <a:t>变量使其指向宿主系统的 </a:t>
            </a:r>
            <a:r>
              <a:rPr lang="en-US" altLang="zh-CN" dirty="0"/>
              <a:t>/</a:t>
            </a:r>
            <a:r>
              <a:rPr lang="en-US" altLang="zh-CN" dirty="0" err="1"/>
              <a:t>mnt</a:t>
            </a:r>
            <a:r>
              <a:rPr lang="en-US" altLang="zh-CN" dirty="0"/>
              <a:t>/</a:t>
            </a:r>
            <a:r>
              <a:rPr lang="en-US" altLang="zh-CN" dirty="0" err="1"/>
              <a:t>lfs</a:t>
            </a:r>
            <a:r>
              <a:rPr lang="en-US" altLang="zh-CN" dirty="0"/>
              <a:t>/ </a:t>
            </a:r>
            <a:r>
              <a:rPr lang="zh-CN" altLang="en-US" dirty="0"/>
              <a:t>目录，并将 </a:t>
            </a:r>
            <a:r>
              <a:rPr lang="en-US" altLang="zh-CN" dirty="0"/>
              <a:t>sdb1 </a:t>
            </a:r>
            <a:r>
              <a:rPr lang="zh-CN" altLang="en-US" dirty="0"/>
              <a:t>分区 </a:t>
            </a:r>
            <a:r>
              <a:rPr lang="en-US" altLang="zh-CN" dirty="0"/>
              <a:t>mount </a:t>
            </a:r>
            <a:r>
              <a:rPr lang="zh-CN" altLang="en-US" dirty="0"/>
              <a:t>到此目录。</a:t>
            </a:r>
            <a:endParaRPr lang="en-US" dirty="0"/>
          </a:p>
          <a:p>
            <a:r>
              <a:rPr lang="zh-CN" altLang="en-US" dirty="0"/>
              <a:t>术语</a:t>
            </a:r>
            <a:endParaRPr lang="en-US" altLang="zh-CN" dirty="0"/>
          </a:p>
          <a:p>
            <a:pPr lvl="1"/>
            <a:r>
              <a:rPr lang="zh-CN" altLang="en-US" dirty="0"/>
              <a:t>宿主系统 </a:t>
            </a:r>
            <a:r>
              <a:rPr lang="en-US" dirty="0"/>
              <a:t>host</a:t>
            </a:r>
            <a:r>
              <a:rPr lang="zh-CN" altLang="en-US" dirty="0"/>
              <a:t>：虚拟机 </a:t>
            </a:r>
            <a:r>
              <a:rPr lang="en-US" altLang="zh-CN" dirty="0"/>
              <a:t>+ </a:t>
            </a:r>
            <a:r>
              <a:rPr lang="en-US" altLang="zh-CN" dirty="0" err="1"/>
              <a:t>openEuler</a:t>
            </a:r>
            <a:r>
              <a:rPr lang="en-US" altLang="zh-CN" dirty="0"/>
              <a:t> </a:t>
            </a:r>
            <a:r>
              <a:rPr lang="zh-CN" altLang="en-US" dirty="0"/>
              <a:t>操作系统。</a:t>
            </a:r>
            <a:endParaRPr lang="en-US" altLang="zh-CN" dirty="0"/>
          </a:p>
          <a:p>
            <a:pPr lvl="1"/>
            <a:r>
              <a:rPr lang="en-US" altLang="zh-CN" dirty="0"/>
              <a:t>LFS </a:t>
            </a:r>
            <a:r>
              <a:rPr lang="zh-CN" altLang="en-US" dirty="0"/>
              <a:t>目标系统：</a:t>
            </a:r>
            <a:r>
              <a:rPr lang="en-US" altLang="zh-CN" dirty="0" err="1"/>
              <a:t>LFS_Target_System</a:t>
            </a:r>
            <a:r>
              <a:rPr lang="zh-CN" altLang="en-US" dirty="0"/>
              <a:t>、</a:t>
            </a:r>
            <a:r>
              <a:rPr lang="en-US" altLang="zh-CN" dirty="0"/>
              <a:t>LFS_TGT_SYS</a:t>
            </a:r>
            <a:r>
              <a:rPr lang="zh-CN" altLang="en-US" dirty="0"/>
              <a:t>。将构建于 </a:t>
            </a:r>
            <a:r>
              <a:rPr lang="en-US" altLang="zh-CN" dirty="0"/>
              <a:t>sdb1 </a:t>
            </a:r>
            <a:r>
              <a:rPr lang="zh-CN" altLang="en-US" dirty="0"/>
              <a:t>上，由 </a:t>
            </a:r>
            <a:r>
              <a:rPr lang="en-US" altLang="zh-CN" dirty="0"/>
              <a:t>$LFS </a:t>
            </a:r>
            <a:r>
              <a:rPr lang="zh-CN" altLang="en-US" dirty="0"/>
              <a:t>指向。</a:t>
            </a:r>
            <a:endParaRPr lang="en-US" dirty="0"/>
          </a:p>
        </p:txBody>
      </p:sp>
    </p:spTree>
    <p:extLst>
      <p:ext uri="{BB962C8B-B14F-4D97-AF65-F5344CB8AC3E}">
        <p14:creationId xmlns:p14="http://schemas.microsoft.com/office/powerpoint/2010/main" val="953484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以 </a:t>
            </a:r>
            <a:r>
              <a:rPr lang="en-US" altLang="zh-CN" dirty="0" err="1"/>
              <a:t>lfs</a:t>
            </a:r>
            <a:r>
              <a:rPr lang="en-US" altLang="zh-CN" dirty="0"/>
              <a:t> </a:t>
            </a:r>
            <a:r>
              <a:rPr lang="zh-CN" altLang="en-US" dirty="0"/>
              <a:t>用户构建临时工具链</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我们通过构建临时工具链生成一个包含工具集的临时系统用来与宿主机分离 。</a:t>
            </a:r>
            <a:endParaRPr lang="en-US" altLang="zh-CN" dirty="0"/>
          </a:p>
          <a:p>
            <a:r>
              <a:rPr lang="zh-CN" altLang="en-US" dirty="0"/>
              <a:t>不以 </a:t>
            </a:r>
            <a:r>
              <a:rPr lang="en-US" altLang="zh-CN" dirty="0"/>
              <a:t>root </a:t>
            </a:r>
            <a:r>
              <a:rPr lang="zh-CN" altLang="en-US" dirty="0"/>
              <a:t>用户身份，而以 </a:t>
            </a:r>
            <a:r>
              <a:rPr lang="en-US" altLang="zh-CN" dirty="0" err="1"/>
              <a:t>lfs</a:t>
            </a:r>
            <a:r>
              <a:rPr lang="en-US" altLang="zh-CN" dirty="0"/>
              <a:t> </a:t>
            </a:r>
            <a:r>
              <a:rPr lang="zh-CN" altLang="en-US" dirty="0"/>
              <a:t>用户身份构建临时工具链是为了避免在构建的过程中损坏宿主系统。</a:t>
            </a:r>
            <a:endParaRPr lang="en-US" altLang="zh-CN" dirty="0"/>
          </a:p>
          <a:p>
            <a:r>
              <a:rPr lang="zh-CN" altLang="en-US" dirty="0"/>
              <a:t>对于最基础工具（</a:t>
            </a:r>
            <a:r>
              <a:rPr lang="en-US" altLang="zh-CN" dirty="0" err="1"/>
              <a:t>Binutils</a:t>
            </a:r>
            <a:r>
              <a:rPr lang="zh-CN" altLang="en-US" dirty="0"/>
              <a:t>、</a:t>
            </a:r>
            <a:r>
              <a:rPr lang="en-US" altLang="zh-CN" dirty="0"/>
              <a:t>GCC</a:t>
            </a:r>
            <a:r>
              <a:rPr lang="zh-CN" altLang="en-US" dirty="0"/>
              <a:t>、</a:t>
            </a:r>
            <a:r>
              <a:rPr lang="en-US" altLang="zh-CN" dirty="0"/>
              <a:t>Glibc</a:t>
            </a:r>
            <a:r>
              <a:rPr lang="zh-CN" altLang="en-US" dirty="0"/>
              <a:t>、</a:t>
            </a:r>
            <a:r>
              <a:rPr lang="en-US" altLang="zh-CN" dirty="0" err="1"/>
              <a:t>Coreutils</a:t>
            </a:r>
            <a:r>
              <a:rPr lang="zh-CN" altLang="en-US" dirty="0"/>
              <a:t>）的构建过程，请在编译的过程中参考 </a:t>
            </a:r>
            <a:r>
              <a:rPr lang="en-US" altLang="zh-CN" dirty="0"/>
              <a:t>LFS-BOOK </a:t>
            </a:r>
            <a:r>
              <a:rPr lang="zh-CN" altLang="en-US" dirty="0"/>
              <a:t>中的说明，在此不再赘述。</a:t>
            </a:r>
            <a:endParaRPr lang="en-US" dirty="0"/>
          </a:p>
        </p:txBody>
      </p:sp>
    </p:spTree>
    <p:extLst>
      <p:ext uri="{BB962C8B-B14F-4D97-AF65-F5344CB8AC3E}">
        <p14:creationId xmlns:p14="http://schemas.microsoft.com/office/powerpoint/2010/main" val="3520136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在 </a:t>
            </a:r>
            <a:r>
              <a:rPr lang="en-US" altLang="zh-CN" dirty="0"/>
              <a:t>chrooted </a:t>
            </a:r>
            <a:r>
              <a:rPr lang="zh-CN" altLang="en-US" dirty="0"/>
              <a:t>环境下构建 </a:t>
            </a:r>
            <a:r>
              <a:rPr lang="en-US" altLang="zh-CN" dirty="0"/>
              <a:t>LFS </a:t>
            </a:r>
            <a:r>
              <a:rPr lang="zh-CN" altLang="en-US" dirty="0"/>
              <a:t>目标系统</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命令 </a:t>
            </a:r>
            <a:r>
              <a:rPr lang="en-US" altLang="zh-CN" dirty="0"/>
              <a:t>chroot </a:t>
            </a:r>
            <a:r>
              <a:rPr lang="zh-CN" altLang="en-US" dirty="0"/>
              <a:t>可视为对宿主系统最简单的一次虚拟化。</a:t>
            </a:r>
            <a:endParaRPr lang="en-US" altLang="zh-CN" dirty="0"/>
          </a:p>
          <a:p>
            <a:r>
              <a:rPr lang="zh-CN" altLang="en-US" dirty="0"/>
              <a:t>所谓 </a:t>
            </a:r>
            <a:r>
              <a:rPr lang="en-US" altLang="zh-CN" dirty="0"/>
              <a:t>chrooted </a:t>
            </a:r>
            <a:r>
              <a:rPr lang="zh-CN" altLang="en-US" dirty="0"/>
              <a:t>环境就是今后 </a:t>
            </a:r>
            <a:r>
              <a:rPr lang="en-US" altLang="zh-CN" dirty="0"/>
              <a:t>LFS </a:t>
            </a:r>
            <a:r>
              <a:rPr lang="zh-CN" altLang="en-US" dirty="0"/>
              <a:t>目标系统所在的地方。</a:t>
            </a:r>
            <a:endParaRPr lang="en-US" altLang="zh-CN" dirty="0"/>
          </a:p>
          <a:p>
            <a:r>
              <a:rPr lang="zh-CN" altLang="en-US" dirty="0"/>
              <a:t>在 </a:t>
            </a:r>
            <a:r>
              <a:rPr lang="en-US" altLang="zh-CN" dirty="0"/>
              <a:t>chrooted </a:t>
            </a:r>
            <a:r>
              <a:rPr lang="zh-CN" altLang="en-US" dirty="0"/>
              <a:t>环境中构建 </a:t>
            </a:r>
            <a:r>
              <a:rPr lang="en-US" altLang="zh-CN" dirty="0"/>
              <a:t>LFS </a:t>
            </a:r>
            <a:r>
              <a:rPr lang="zh-CN" altLang="en-US" dirty="0"/>
              <a:t>目标系统的系统软件是为了避免在构建的过程中损坏宿主系统。</a:t>
            </a:r>
            <a:endParaRPr lang="en-US" altLang="zh-CN" dirty="0"/>
          </a:p>
          <a:p>
            <a:r>
              <a:rPr lang="zh-CN" altLang="en-US" dirty="0"/>
              <a:t>对于最基础的系统软件（</a:t>
            </a:r>
            <a:r>
              <a:rPr lang="en-US" altLang="zh-CN" dirty="0" err="1"/>
              <a:t>Binutils</a:t>
            </a:r>
            <a:r>
              <a:rPr lang="zh-CN" altLang="en-US" dirty="0"/>
              <a:t>、</a:t>
            </a:r>
            <a:r>
              <a:rPr lang="en-US" altLang="zh-CN" dirty="0"/>
              <a:t>GCC</a:t>
            </a:r>
            <a:r>
              <a:rPr lang="zh-CN" altLang="en-US" dirty="0"/>
              <a:t>、</a:t>
            </a:r>
            <a:r>
              <a:rPr lang="en-US" altLang="zh-CN" dirty="0"/>
              <a:t>Glibc</a:t>
            </a:r>
            <a:r>
              <a:rPr lang="zh-CN" altLang="en-US" dirty="0"/>
              <a:t>、</a:t>
            </a:r>
            <a:r>
              <a:rPr lang="en-US" altLang="zh-CN" dirty="0" err="1"/>
              <a:t>Coreutils</a:t>
            </a:r>
            <a:r>
              <a:rPr lang="zh-CN" altLang="en-US" dirty="0"/>
              <a:t>）的构建过程，请在编译的过程中参考 </a:t>
            </a:r>
            <a:r>
              <a:rPr lang="en-US" altLang="zh-CN" dirty="0"/>
              <a:t>LFS-BOOK </a:t>
            </a:r>
            <a:r>
              <a:rPr lang="zh-CN" altLang="en-US" dirty="0"/>
              <a:t>中的说明，在此不再赘述。</a:t>
            </a:r>
            <a:endParaRPr lang="en-US" dirty="0"/>
          </a:p>
        </p:txBody>
      </p:sp>
    </p:spTree>
    <p:extLst>
      <p:ext uri="{BB962C8B-B14F-4D97-AF65-F5344CB8AC3E}">
        <p14:creationId xmlns:p14="http://schemas.microsoft.com/office/powerpoint/2010/main" val="1157223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BA8D-9EB6-462D-9A49-2EECE2FFC559}"/>
              </a:ext>
            </a:extLst>
          </p:cNvPr>
          <p:cNvSpPr>
            <a:spLocks noGrp="1"/>
          </p:cNvSpPr>
          <p:nvPr>
            <p:ph type="title"/>
          </p:nvPr>
        </p:nvSpPr>
        <p:spPr/>
        <p:txBody>
          <a:bodyPr/>
          <a:lstStyle/>
          <a:p>
            <a:r>
              <a:rPr lang="zh-CN" altLang="en-US" dirty="0"/>
              <a:t>从 </a:t>
            </a:r>
            <a:r>
              <a:rPr lang="en-US" altLang="zh-CN" dirty="0"/>
              <a:t>C </a:t>
            </a:r>
            <a:r>
              <a:rPr lang="zh-CN" altLang="en-US" dirty="0"/>
              <a:t>代码编译出软件</a:t>
            </a:r>
            <a:endParaRPr lang="en-US" dirty="0"/>
          </a:p>
        </p:txBody>
      </p:sp>
      <p:sp>
        <p:nvSpPr>
          <p:cNvPr id="3" name="Text Placeholder 2">
            <a:extLst>
              <a:ext uri="{FF2B5EF4-FFF2-40B4-BE49-F238E27FC236}">
                <a16:creationId xmlns:a16="http://schemas.microsoft.com/office/drawing/2014/main" id="{C3277BB3-9528-4E56-BA48-6B509F84632D}"/>
              </a:ext>
            </a:extLst>
          </p:cNvPr>
          <p:cNvSpPr>
            <a:spLocks noGrp="1"/>
          </p:cNvSpPr>
          <p:nvPr>
            <p:ph type="body" sz="quarter" idx="10"/>
          </p:nvPr>
        </p:nvSpPr>
        <p:spPr/>
        <p:txBody>
          <a:bodyPr/>
          <a:lstStyle/>
          <a:p>
            <a:r>
              <a:rPr lang="en-US" dirty="0"/>
              <a:t>GNU </a:t>
            </a:r>
            <a:r>
              <a:rPr lang="en-US" dirty="0" err="1"/>
              <a:t>autoconf</a:t>
            </a:r>
            <a:r>
              <a:rPr lang="en-US" dirty="0"/>
              <a:t> </a:t>
            </a:r>
            <a:r>
              <a:rPr lang="zh-TW" altLang="en-US" dirty="0"/>
              <a:t>是一套流行的、用于自动产生 </a:t>
            </a:r>
            <a:r>
              <a:rPr lang="en-US" dirty="0" err="1"/>
              <a:t>Makefile</a:t>
            </a:r>
            <a:r>
              <a:rPr lang="en-US" dirty="0"/>
              <a:t> </a:t>
            </a:r>
            <a:r>
              <a:rPr lang="zh-TW" altLang="en-US" dirty="0"/>
              <a:t>的系统。她使用脚本来分析系统，产生出 </a:t>
            </a:r>
            <a:r>
              <a:rPr lang="en-US" dirty="0" err="1"/>
              <a:t>Makefile</a:t>
            </a:r>
            <a:r>
              <a:rPr lang="en-US" dirty="0"/>
              <a:t>。</a:t>
            </a:r>
          </a:p>
          <a:p>
            <a:pPr lvl="1"/>
            <a:r>
              <a:rPr lang="en-US" dirty="0"/>
              <a:t>./configure # </a:t>
            </a:r>
            <a:r>
              <a:rPr lang="zh-TW" altLang="en-US" dirty="0"/>
              <a:t>从 </a:t>
            </a:r>
            <a:r>
              <a:rPr lang="en-US" dirty="0"/>
              <a:t>Makefile.in </a:t>
            </a:r>
            <a:r>
              <a:rPr lang="zh-TW" altLang="en-US" dirty="0"/>
              <a:t>等文件产生 </a:t>
            </a:r>
            <a:r>
              <a:rPr lang="en-US" dirty="0" err="1"/>
              <a:t>Makefile</a:t>
            </a:r>
            <a:endParaRPr lang="en-US" dirty="0"/>
          </a:p>
          <a:p>
            <a:pPr lvl="1"/>
            <a:r>
              <a:rPr lang="en-US" dirty="0"/>
              <a:t>make</a:t>
            </a:r>
          </a:p>
          <a:p>
            <a:pPr lvl="1"/>
            <a:r>
              <a:rPr lang="en-US" dirty="0"/>
              <a:t>make check</a:t>
            </a:r>
          </a:p>
          <a:p>
            <a:pPr lvl="1"/>
            <a:r>
              <a:rPr lang="en-US" dirty="0"/>
              <a:t>make -n install # test install</a:t>
            </a:r>
          </a:p>
          <a:p>
            <a:pPr lvl="1"/>
            <a:r>
              <a:rPr lang="en-US" dirty="0"/>
              <a:t>make install</a:t>
            </a:r>
          </a:p>
          <a:p>
            <a:pPr lvl="1"/>
            <a:endParaRPr lang="en-US" dirty="0"/>
          </a:p>
        </p:txBody>
      </p:sp>
    </p:spTree>
    <p:extLst>
      <p:ext uri="{BB962C8B-B14F-4D97-AF65-F5344CB8AC3E}">
        <p14:creationId xmlns:p14="http://schemas.microsoft.com/office/powerpoint/2010/main" val="3312699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BA8D-9EB6-462D-9A49-2EECE2FFC559}"/>
              </a:ext>
            </a:extLst>
          </p:cNvPr>
          <p:cNvSpPr>
            <a:spLocks noGrp="1"/>
          </p:cNvSpPr>
          <p:nvPr>
            <p:ph type="title"/>
          </p:nvPr>
        </p:nvSpPr>
        <p:spPr/>
        <p:txBody>
          <a:bodyPr/>
          <a:lstStyle/>
          <a:p>
            <a:r>
              <a:rPr lang="en-US" altLang="zh-TW" dirty="0"/>
              <a:t>LFS </a:t>
            </a:r>
            <a:r>
              <a:rPr lang="zh-CN" altLang="en-US" dirty="0"/>
              <a:t>通用编译指南（</a:t>
            </a:r>
            <a:r>
              <a:rPr lang="en-US" altLang="zh-CN" dirty="0" err="1"/>
              <a:t>lfs</a:t>
            </a:r>
            <a:r>
              <a:rPr lang="en-US" altLang="zh-CN" dirty="0"/>
              <a:t> </a:t>
            </a:r>
            <a:r>
              <a:rPr lang="zh-CN" altLang="en-US" dirty="0"/>
              <a:t>用户）</a:t>
            </a:r>
            <a:endParaRPr lang="en-US" dirty="0"/>
          </a:p>
        </p:txBody>
      </p:sp>
      <p:sp>
        <p:nvSpPr>
          <p:cNvPr id="3" name="Text Placeholder 2">
            <a:extLst>
              <a:ext uri="{FF2B5EF4-FFF2-40B4-BE49-F238E27FC236}">
                <a16:creationId xmlns:a16="http://schemas.microsoft.com/office/drawing/2014/main" id="{C3277BB3-9528-4E56-BA48-6B509F84632D}"/>
              </a:ext>
            </a:extLst>
          </p:cNvPr>
          <p:cNvSpPr>
            <a:spLocks noGrp="1"/>
          </p:cNvSpPr>
          <p:nvPr>
            <p:ph type="body" sz="quarter" idx="10"/>
          </p:nvPr>
        </p:nvSpPr>
        <p:spPr/>
        <p:txBody>
          <a:bodyPr/>
          <a:lstStyle/>
          <a:p>
            <a:r>
              <a:rPr lang="zh-CN" altLang="en-US" dirty="0"/>
              <a:t>对于每个软件包：</a:t>
            </a:r>
          </a:p>
          <a:p>
            <a:pPr lvl="1"/>
            <a:r>
              <a:rPr lang="zh-CN" altLang="en-US" dirty="0"/>
              <a:t>以 </a:t>
            </a:r>
            <a:r>
              <a:rPr lang="en-US" altLang="zh-CN" dirty="0" err="1"/>
              <a:t>lfs</a:t>
            </a:r>
            <a:r>
              <a:rPr lang="en-US" altLang="zh-CN" dirty="0"/>
              <a:t> </a:t>
            </a:r>
            <a:r>
              <a:rPr lang="zh-CN" altLang="en-US" dirty="0"/>
              <a:t>用户解压要编译的软件包</a:t>
            </a:r>
          </a:p>
          <a:p>
            <a:pPr lvl="1"/>
            <a:r>
              <a:rPr lang="zh-CN" altLang="en-US" dirty="0"/>
              <a:t>进入到解压后创建的目录中</a:t>
            </a:r>
          </a:p>
          <a:p>
            <a:pPr lvl="1"/>
            <a:r>
              <a:rPr lang="zh-CN" altLang="en-US" dirty="0"/>
              <a:t>根据指南说明编译软件包</a:t>
            </a:r>
          </a:p>
          <a:p>
            <a:pPr lvl="1"/>
            <a:r>
              <a:rPr lang="zh-CN" altLang="en-US" dirty="0"/>
              <a:t>回退到源文件目录</a:t>
            </a:r>
          </a:p>
          <a:p>
            <a:pPr lvl="1"/>
            <a:r>
              <a:rPr lang="zh-CN" altLang="en-US" dirty="0"/>
              <a:t>除非特别说明，删除解压出来的目录（和为了编译而创建的 </a:t>
            </a:r>
            <a:r>
              <a:rPr lang="en-US" altLang="zh-CN" dirty="0"/>
              <a:t>build </a:t>
            </a:r>
            <a:r>
              <a:rPr lang="zh-CN" altLang="en-US" dirty="0"/>
              <a:t>目录）</a:t>
            </a:r>
            <a:endParaRPr lang="en-US" altLang="zh-CN" dirty="0"/>
          </a:p>
          <a:p>
            <a:endParaRPr lang="en-US" dirty="0"/>
          </a:p>
        </p:txBody>
      </p:sp>
    </p:spTree>
    <p:extLst>
      <p:ext uri="{BB962C8B-B14F-4D97-AF65-F5344CB8AC3E}">
        <p14:creationId xmlns:p14="http://schemas.microsoft.com/office/powerpoint/2010/main" val="1274852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BA8D-9EB6-462D-9A49-2EECE2FFC559}"/>
              </a:ext>
            </a:extLst>
          </p:cNvPr>
          <p:cNvSpPr>
            <a:spLocks noGrp="1"/>
          </p:cNvSpPr>
          <p:nvPr>
            <p:ph type="title"/>
          </p:nvPr>
        </p:nvSpPr>
        <p:spPr/>
        <p:txBody>
          <a:bodyPr/>
          <a:lstStyle/>
          <a:p>
            <a:r>
              <a:rPr lang="en-US" altLang="zh-TW" dirty="0"/>
              <a:t>LFS </a:t>
            </a:r>
            <a:r>
              <a:rPr lang="zh-CN" altLang="en-US" dirty="0"/>
              <a:t>通用编译指南（</a:t>
            </a:r>
            <a:r>
              <a:rPr lang="en-US" altLang="zh-CN" dirty="0"/>
              <a:t>chrooted </a:t>
            </a:r>
            <a:r>
              <a:rPr lang="zh-CN" altLang="en-US" dirty="0"/>
              <a:t>环境）</a:t>
            </a:r>
            <a:endParaRPr lang="en-US" dirty="0"/>
          </a:p>
        </p:txBody>
      </p:sp>
      <p:sp>
        <p:nvSpPr>
          <p:cNvPr id="3" name="Text Placeholder 2">
            <a:extLst>
              <a:ext uri="{FF2B5EF4-FFF2-40B4-BE49-F238E27FC236}">
                <a16:creationId xmlns:a16="http://schemas.microsoft.com/office/drawing/2014/main" id="{C3277BB3-9528-4E56-BA48-6B509F84632D}"/>
              </a:ext>
            </a:extLst>
          </p:cNvPr>
          <p:cNvSpPr>
            <a:spLocks noGrp="1"/>
          </p:cNvSpPr>
          <p:nvPr>
            <p:ph type="body" sz="quarter" idx="10"/>
          </p:nvPr>
        </p:nvSpPr>
        <p:spPr/>
        <p:txBody>
          <a:bodyPr/>
          <a:lstStyle/>
          <a:p>
            <a:r>
              <a:rPr lang="zh-CN" altLang="en-US" dirty="0"/>
              <a:t>对于每个软件包：</a:t>
            </a:r>
          </a:p>
          <a:p>
            <a:pPr lvl="1"/>
            <a:r>
              <a:rPr lang="zh-CN" altLang="en-US" dirty="0"/>
              <a:t>进入</a:t>
            </a:r>
            <a:r>
              <a:rPr lang="en-US" altLang="zh-CN" dirty="0"/>
              <a:t>chroot</a:t>
            </a:r>
            <a:r>
              <a:rPr lang="zh-CN" altLang="en-US" dirty="0"/>
              <a:t>环境后解压要编译的软件包</a:t>
            </a:r>
          </a:p>
          <a:p>
            <a:pPr lvl="1"/>
            <a:r>
              <a:rPr lang="zh-CN" altLang="en-US" dirty="0"/>
              <a:t>进入到解压后创建的目录中</a:t>
            </a:r>
          </a:p>
          <a:p>
            <a:pPr lvl="1"/>
            <a:r>
              <a:rPr lang="zh-CN" altLang="en-US" dirty="0"/>
              <a:t>根据指南说明编译软件包</a:t>
            </a:r>
          </a:p>
          <a:p>
            <a:pPr lvl="1"/>
            <a:r>
              <a:rPr lang="zh-CN" altLang="en-US" dirty="0"/>
              <a:t>回退到源文件目录</a:t>
            </a:r>
          </a:p>
          <a:p>
            <a:pPr lvl="1"/>
            <a:r>
              <a:rPr lang="zh-CN" altLang="en-US" dirty="0"/>
              <a:t>除非特别说明，删除解压出来的目录（和为了编译而创建的</a:t>
            </a:r>
            <a:r>
              <a:rPr lang="en-US" altLang="zh-CN" dirty="0"/>
              <a:t>build</a:t>
            </a:r>
            <a:r>
              <a:rPr lang="zh-CN" altLang="en-US" dirty="0"/>
              <a:t>目录）</a:t>
            </a:r>
            <a:endParaRPr lang="en-US" altLang="zh-CN" dirty="0"/>
          </a:p>
          <a:p>
            <a:endParaRPr lang="en-US" dirty="0"/>
          </a:p>
        </p:txBody>
      </p:sp>
    </p:spTree>
    <p:extLst>
      <p:ext uri="{BB962C8B-B14F-4D97-AF65-F5344CB8AC3E}">
        <p14:creationId xmlns:p14="http://schemas.microsoft.com/office/powerpoint/2010/main" val="2676874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配置 </a:t>
            </a:r>
            <a:r>
              <a:rPr lang="en-US" altLang="zh-CN" dirty="0"/>
              <a:t>LFS </a:t>
            </a:r>
            <a:r>
              <a:rPr lang="zh-CN" altLang="en-US" dirty="0"/>
              <a:t>目标系统</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为 </a:t>
            </a:r>
            <a:r>
              <a:rPr lang="en-US" altLang="zh-CN" dirty="0"/>
              <a:t>LFS </a:t>
            </a:r>
            <a:r>
              <a:rPr lang="zh-CN" altLang="en-US" dirty="0"/>
              <a:t>目标系统进行以下配置：</a:t>
            </a:r>
            <a:endParaRPr lang="en-US" altLang="zh-CN" dirty="0"/>
          </a:p>
          <a:p>
            <a:pPr lvl="1"/>
            <a:r>
              <a:rPr lang="zh-CN" altLang="en-US" dirty="0"/>
              <a:t>网络</a:t>
            </a:r>
            <a:endParaRPr lang="en-US" altLang="zh-CN" dirty="0"/>
          </a:p>
          <a:p>
            <a:pPr lvl="1"/>
            <a:r>
              <a:rPr lang="zh-CN" altLang="en-US" dirty="0"/>
              <a:t>主机名</a:t>
            </a:r>
            <a:endParaRPr lang="en-US" altLang="zh-CN" dirty="0"/>
          </a:p>
          <a:p>
            <a:pPr lvl="1"/>
            <a:r>
              <a:rPr lang="en-US" altLang="zh-CN" dirty="0"/>
              <a:t>/</a:t>
            </a:r>
            <a:r>
              <a:rPr lang="en-US" altLang="zh-CN" dirty="0" err="1"/>
              <a:t>etc</a:t>
            </a:r>
            <a:r>
              <a:rPr lang="en-US" altLang="zh-CN" dirty="0"/>
              <a:t>/hosts </a:t>
            </a:r>
            <a:r>
              <a:rPr lang="zh-CN" altLang="en-US" dirty="0"/>
              <a:t>文件</a:t>
            </a:r>
            <a:endParaRPr lang="en-US" altLang="zh-CN" dirty="0"/>
          </a:p>
          <a:p>
            <a:pPr lvl="1"/>
            <a:r>
              <a:rPr lang="zh-CN" altLang="en-US" dirty="0"/>
              <a:t> </a:t>
            </a:r>
            <a:r>
              <a:rPr lang="en-US" altLang="zh-CN" dirty="0" err="1"/>
              <a:t>fstab</a:t>
            </a:r>
            <a:endParaRPr lang="en-US" dirty="0"/>
          </a:p>
        </p:txBody>
      </p:sp>
    </p:spTree>
    <p:extLst>
      <p:ext uri="{BB962C8B-B14F-4D97-AF65-F5344CB8AC3E}">
        <p14:creationId xmlns:p14="http://schemas.microsoft.com/office/powerpoint/2010/main" val="3235276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从无到有、从 </a:t>
            </a:r>
            <a:r>
              <a:rPr lang="en-US" altLang="zh-CN" dirty="0"/>
              <a:t>0 </a:t>
            </a:r>
            <a:r>
              <a:rPr lang="zh-CN" altLang="en-US" dirty="0"/>
              <a:t>到 </a:t>
            </a:r>
            <a:r>
              <a:rPr lang="en-US" altLang="zh-CN" dirty="0"/>
              <a:t>1</a:t>
            </a:r>
            <a:r>
              <a:rPr lang="zh-CN" altLang="en-US" dirty="0"/>
              <a:t>，从 </a:t>
            </a:r>
            <a:r>
              <a:rPr lang="en-US" altLang="zh-CN" dirty="0" err="1"/>
              <a:t>openEuler</a:t>
            </a:r>
            <a:r>
              <a:rPr lang="en-US" altLang="zh-CN" dirty="0"/>
              <a:t> </a:t>
            </a:r>
            <a:r>
              <a:rPr lang="zh-CN" altLang="en-US" dirty="0"/>
              <a:t>这个 </a:t>
            </a:r>
            <a:r>
              <a:rPr lang="en-US" altLang="zh-CN" dirty="0"/>
              <a:t>matrix </a:t>
            </a:r>
            <a:r>
              <a:rPr lang="zh-CN" altLang="en-US" dirty="0"/>
              <a:t>中产生出自己全新的系统，便是这堂 </a:t>
            </a:r>
            <a:r>
              <a:rPr lang="en-US" altLang="zh-CN" dirty="0"/>
              <a:t>Linux From Scratch</a:t>
            </a:r>
            <a:r>
              <a:rPr lang="zh-CN" altLang="en-US" dirty="0"/>
              <a:t>（</a:t>
            </a:r>
            <a:r>
              <a:rPr lang="en-US" altLang="zh-CN" dirty="0"/>
              <a:t>LFS</a:t>
            </a:r>
            <a:r>
              <a:rPr lang="zh-CN" altLang="en-US" dirty="0"/>
              <a:t>）课带给您的惊奇！</a:t>
            </a:r>
            <a:endParaRPr lang="en-US" altLang="zh-CN" dirty="0"/>
          </a:p>
          <a:p>
            <a:r>
              <a:rPr lang="zh-CN" altLang="en-US" dirty="0"/>
              <a:t>于一步步平常的构建中发现心中的奇迹，让我们进入 </a:t>
            </a:r>
            <a:r>
              <a:rPr lang="en-US" altLang="zh-CN" dirty="0" err="1"/>
              <a:t>openEuler</a:t>
            </a:r>
            <a:r>
              <a:rPr lang="en-US" altLang="zh-CN" dirty="0"/>
              <a:t> </a:t>
            </a:r>
            <a:r>
              <a:rPr lang="zh-CN" altLang="en-US" dirty="0"/>
              <a:t>的 </a:t>
            </a:r>
            <a:r>
              <a:rPr lang="en-US" altLang="zh-CN" dirty="0"/>
              <a:t>LFS </a:t>
            </a:r>
            <a:r>
              <a:rPr lang="zh-CN" altLang="en-US" dirty="0"/>
              <a:t>之旅！</a:t>
            </a:r>
          </a:p>
        </p:txBody>
      </p:sp>
    </p:spTree>
    <p:extLst>
      <p:ext uri="{BB962C8B-B14F-4D97-AF65-F5344CB8AC3E}">
        <p14:creationId xmlns:p14="http://schemas.microsoft.com/office/powerpoint/2010/main" val="830512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编译并安装内核</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编译内核和安装内核通常包含以下步骤：</a:t>
            </a:r>
            <a:endParaRPr lang="en-US" altLang="zh-CN" dirty="0"/>
          </a:p>
          <a:p>
            <a:pPr lvl="1"/>
            <a:r>
              <a:rPr lang="en-US" dirty="0"/>
              <a:t>Getting the source</a:t>
            </a:r>
          </a:p>
          <a:p>
            <a:pPr lvl="1"/>
            <a:r>
              <a:rPr lang="en-US" dirty="0"/>
              <a:t>make </a:t>
            </a:r>
            <a:r>
              <a:rPr lang="en-US" dirty="0" err="1"/>
              <a:t>mrproper</a:t>
            </a:r>
            <a:r>
              <a:rPr lang="en-US" dirty="0"/>
              <a:t> # </a:t>
            </a:r>
            <a:r>
              <a:rPr lang="en-US" altLang="zh-CN" dirty="0"/>
              <a:t>E</a:t>
            </a:r>
            <a:r>
              <a:rPr lang="en-US" dirty="0"/>
              <a:t>nsures that the kernel tree is absolutely clean</a:t>
            </a:r>
          </a:p>
          <a:p>
            <a:pPr lvl="1"/>
            <a:r>
              <a:rPr lang="en-US" dirty="0"/>
              <a:t>make </a:t>
            </a:r>
            <a:r>
              <a:rPr lang="en-US" dirty="0" err="1"/>
              <a:t>menuconfig</a:t>
            </a:r>
            <a:r>
              <a:rPr lang="en-US" dirty="0"/>
              <a:t> # Select the relevant driver</a:t>
            </a:r>
          </a:p>
          <a:p>
            <a:pPr lvl="1"/>
            <a:r>
              <a:rPr lang="en-US" dirty="0"/>
              <a:t>make</a:t>
            </a:r>
          </a:p>
          <a:p>
            <a:pPr lvl="1"/>
            <a:r>
              <a:rPr lang="en-US" dirty="0"/>
              <a:t>make </a:t>
            </a:r>
            <a:r>
              <a:rPr lang="en-US" dirty="0" err="1"/>
              <a:t>modules_install</a:t>
            </a:r>
            <a:endParaRPr lang="en-US" dirty="0"/>
          </a:p>
          <a:p>
            <a:pPr lvl="1"/>
            <a:r>
              <a:rPr lang="en-US" dirty="0"/>
              <a:t>make install</a:t>
            </a:r>
          </a:p>
        </p:txBody>
      </p:sp>
    </p:spTree>
    <p:extLst>
      <p:ext uri="{BB962C8B-B14F-4D97-AF65-F5344CB8AC3E}">
        <p14:creationId xmlns:p14="http://schemas.microsoft.com/office/powerpoint/2010/main" val="896486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设置 </a:t>
            </a:r>
            <a:r>
              <a:rPr lang="en-US" altLang="zh-CN" dirty="0"/>
              <a:t>GRUB </a:t>
            </a:r>
            <a:r>
              <a:rPr lang="zh-CN" altLang="en-US" dirty="0"/>
              <a:t>使新系统可引导</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en-US" altLang="zh-CN" dirty="0"/>
              <a:t>GRUB </a:t>
            </a:r>
            <a:r>
              <a:rPr lang="zh-CN" altLang="en-US" dirty="0"/>
              <a:t>意指大一统引导装载程序（</a:t>
            </a:r>
            <a:r>
              <a:rPr lang="en-US" altLang="zh-CN" dirty="0"/>
              <a:t>Grand Unified Boot Loader</a:t>
            </a:r>
            <a:r>
              <a:rPr lang="zh-CN" altLang="en-US" dirty="0"/>
              <a:t>），它使得对内核映像和配置的选择更为简便。下面是它和本实验相关的一些知识点介绍：</a:t>
            </a:r>
            <a:endParaRPr lang="en-US" altLang="zh-CN" dirty="0"/>
          </a:p>
          <a:p>
            <a:pPr lvl="1"/>
            <a:r>
              <a:rPr lang="zh-CN" altLang="en-US" dirty="0"/>
              <a:t>系统启动时，可以通过选择 </a:t>
            </a:r>
            <a:r>
              <a:rPr lang="en-US" altLang="zh-CN" dirty="0"/>
              <a:t>GRUB </a:t>
            </a:r>
            <a:r>
              <a:rPr lang="zh-CN" altLang="en-US" dirty="0"/>
              <a:t>菜单引导不同版本的内核。</a:t>
            </a:r>
            <a:endParaRPr lang="en-US" altLang="zh-CN" dirty="0"/>
          </a:p>
          <a:p>
            <a:pPr lvl="1"/>
            <a:r>
              <a:rPr lang="en-US" altLang="zh-CN" dirty="0"/>
              <a:t>GRUB </a:t>
            </a:r>
            <a:r>
              <a:rPr lang="zh-CN" altLang="en-US" dirty="0"/>
              <a:t>配置目录包含核心配置文件（</a:t>
            </a:r>
            <a:r>
              <a:rPr lang="en-US" altLang="zh-CN" dirty="0" err="1"/>
              <a:t>grub.cfg</a:t>
            </a:r>
            <a:r>
              <a:rPr lang="zh-CN" altLang="en-US" dirty="0"/>
              <a:t>）和一些可加载模块，以 </a:t>
            </a:r>
            <a:r>
              <a:rPr lang="en-US" altLang="zh-CN" dirty="0"/>
              <a:t>.mod </a:t>
            </a:r>
            <a:r>
              <a:rPr lang="zh-CN" altLang="en-US" dirty="0"/>
              <a:t>为后缀。</a:t>
            </a:r>
            <a:endParaRPr lang="en-US" altLang="zh-CN" dirty="0"/>
          </a:p>
          <a:p>
            <a:pPr lvl="1"/>
            <a:r>
              <a:rPr lang="zh-TW" altLang="en-US" dirty="0"/>
              <a:t>我们不直接编辑 </a:t>
            </a:r>
            <a:r>
              <a:rPr lang="en-US" dirty="0" err="1"/>
              <a:t>grub.cfg</a:t>
            </a:r>
            <a:r>
              <a:rPr lang="en-US" dirty="0"/>
              <a:t> </a:t>
            </a:r>
            <a:r>
              <a:rPr lang="zh-TW" altLang="en-US" dirty="0"/>
              <a:t>文件，而是使用 </a:t>
            </a:r>
            <a:r>
              <a:rPr lang="en-US" dirty="0"/>
              <a:t>grub-</a:t>
            </a:r>
            <a:r>
              <a:rPr lang="en-US" dirty="0" err="1"/>
              <a:t>mkconfig</a:t>
            </a:r>
            <a:r>
              <a:rPr lang="en-US" dirty="0"/>
              <a:t> </a:t>
            </a:r>
            <a:r>
              <a:rPr lang="zh-TW" altLang="en-US" dirty="0"/>
              <a:t>命令</a:t>
            </a:r>
            <a:r>
              <a:rPr lang="zh-CN" altLang="en-US" dirty="0"/>
              <a:t>（ 和在 </a:t>
            </a:r>
            <a:r>
              <a:rPr lang="en-US" altLang="zh-CN" dirty="0"/>
              <a:t>/</a:t>
            </a:r>
            <a:r>
              <a:rPr lang="en-US" altLang="zh-CN" dirty="0" err="1"/>
              <a:t>etc</a:t>
            </a:r>
            <a:r>
              <a:rPr lang="en-US" altLang="zh-CN" dirty="0"/>
              <a:t>/</a:t>
            </a:r>
            <a:r>
              <a:rPr lang="en-US" altLang="zh-CN" dirty="0" err="1"/>
              <a:t>grub.d</a:t>
            </a:r>
            <a:r>
              <a:rPr lang="en-US" altLang="zh-CN" dirty="0"/>
              <a:t> </a:t>
            </a:r>
            <a:r>
              <a:rPr lang="zh-CN" altLang="en-US" dirty="0"/>
              <a:t>中的 </a:t>
            </a:r>
            <a:r>
              <a:rPr lang="en-US" altLang="zh-CN" dirty="0"/>
              <a:t>shell </a:t>
            </a:r>
            <a:r>
              <a:rPr lang="zh-CN" altLang="en-US" dirty="0"/>
              <a:t>脚本文件一样，该命令本身也是一个 </a:t>
            </a:r>
            <a:r>
              <a:rPr lang="en-US" altLang="zh-CN" dirty="0"/>
              <a:t>shell </a:t>
            </a:r>
            <a:r>
              <a:rPr lang="zh-CN" altLang="en-US" dirty="0"/>
              <a:t>脚本文件）。</a:t>
            </a:r>
            <a:endParaRPr lang="en-US" altLang="zh-CN" dirty="0"/>
          </a:p>
          <a:p>
            <a:pPr lvl="1"/>
            <a:r>
              <a:rPr lang="zh-CN" altLang="en-US" dirty="0"/>
              <a:t>配置文件 </a:t>
            </a:r>
            <a:r>
              <a:rPr lang="en-US" altLang="zh-CN" dirty="0" err="1"/>
              <a:t>grub.cfg</a:t>
            </a:r>
            <a:r>
              <a:rPr lang="en-US" altLang="zh-CN" dirty="0"/>
              <a:t> </a:t>
            </a:r>
            <a:r>
              <a:rPr lang="zh-CN" altLang="en-US" dirty="0"/>
              <a:t>中包含 </a:t>
            </a:r>
            <a:r>
              <a:rPr lang="en-US" altLang="zh-CN" dirty="0"/>
              <a:t>GRUB </a:t>
            </a:r>
            <a:r>
              <a:rPr lang="zh-CN" altLang="en-US" dirty="0"/>
              <a:t>命令，通常是从一系列的初始化步骤开始，然后是一系列的菜单条目，它们以 </a:t>
            </a:r>
            <a:r>
              <a:rPr lang="en-US" altLang="zh-CN" dirty="0" err="1"/>
              <a:t>menuentry</a:t>
            </a:r>
            <a:r>
              <a:rPr lang="en-US" altLang="zh-CN" dirty="0"/>
              <a:t> </a:t>
            </a:r>
            <a:r>
              <a:rPr lang="zh-CN" altLang="en-US" dirty="0"/>
              <a:t>命令开始。</a:t>
            </a:r>
            <a:endParaRPr lang="en-US" altLang="zh-CN" dirty="0"/>
          </a:p>
          <a:p>
            <a:pPr lvl="1"/>
            <a:r>
              <a:rPr lang="zh-CN" altLang="en-US" dirty="0"/>
              <a:t>但是在本例中，我们将 </a:t>
            </a:r>
            <a:r>
              <a:rPr lang="en-US" altLang="zh-CN" dirty="0"/>
              <a:t>LFS_TGT_SYS </a:t>
            </a:r>
            <a:r>
              <a:rPr lang="zh-CN" altLang="en-US" dirty="0"/>
              <a:t>的 </a:t>
            </a:r>
            <a:r>
              <a:rPr lang="en-US" altLang="zh-CN" dirty="0"/>
              <a:t>GRUB </a:t>
            </a:r>
            <a:r>
              <a:rPr lang="zh-CN" altLang="en-US" dirty="0"/>
              <a:t>配置信息更新到 </a:t>
            </a:r>
            <a:r>
              <a:rPr lang="en-US" altLang="zh-CN" dirty="0"/>
              <a:t>host </a:t>
            </a:r>
            <a:r>
              <a:rPr lang="zh-CN" altLang="en-US" dirty="0"/>
              <a:t>的 </a:t>
            </a:r>
            <a:r>
              <a:rPr lang="en-US" altLang="zh-CN" dirty="0"/>
              <a:t>GRUB </a:t>
            </a:r>
            <a:r>
              <a:rPr lang="zh-CN" altLang="en-US" dirty="0"/>
              <a:t>配置文件中达到从开机 </a:t>
            </a:r>
            <a:r>
              <a:rPr lang="en-US" altLang="zh-CN" dirty="0"/>
              <a:t>GRUB </a:t>
            </a:r>
            <a:r>
              <a:rPr lang="zh-CN" altLang="en-US" dirty="0"/>
              <a:t>菜单引导 </a:t>
            </a:r>
            <a:r>
              <a:rPr lang="en-US" altLang="zh-CN" dirty="0"/>
              <a:t>LFS </a:t>
            </a:r>
            <a:r>
              <a:rPr lang="zh-CN" altLang="en-US" dirty="0"/>
              <a:t>目标系统的目的。</a:t>
            </a:r>
            <a:endParaRPr lang="en-US" dirty="0"/>
          </a:p>
        </p:txBody>
      </p:sp>
    </p:spTree>
    <p:extLst>
      <p:ext uri="{BB962C8B-B14F-4D97-AF65-F5344CB8AC3E}">
        <p14:creationId xmlns:p14="http://schemas.microsoft.com/office/powerpoint/2010/main" val="2821750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进入新系统</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我们通过新增的 </a:t>
            </a:r>
            <a:r>
              <a:rPr lang="en-US" altLang="zh-CN" dirty="0"/>
              <a:t>GRUB </a:t>
            </a:r>
            <a:r>
              <a:rPr lang="zh-CN" altLang="en-US" dirty="0"/>
              <a:t>菜单进入新的 </a:t>
            </a:r>
            <a:r>
              <a:rPr lang="en-US" altLang="zh-CN" dirty="0"/>
              <a:t>LFS </a:t>
            </a:r>
            <a:r>
              <a:rPr lang="zh-CN" altLang="en-US" dirty="0"/>
              <a:t>目标系统。</a:t>
            </a:r>
          </a:p>
          <a:p>
            <a:r>
              <a:rPr lang="zh-CN" altLang="en-US" dirty="0"/>
              <a:t>系统启动后，移动键盘的上下键以选中 </a:t>
            </a:r>
            <a:r>
              <a:rPr lang="en-US" altLang="zh-CN" dirty="0"/>
              <a:t>LFS </a:t>
            </a:r>
            <a:r>
              <a:rPr lang="zh-CN" altLang="en-US" dirty="0"/>
              <a:t>目标系统的选择项，按回车键进入。</a:t>
            </a:r>
          </a:p>
          <a:p>
            <a:r>
              <a:rPr lang="zh-CN" altLang="en-US" dirty="0"/>
              <a:t>以 </a:t>
            </a:r>
            <a:r>
              <a:rPr lang="en-US" altLang="zh-CN" dirty="0"/>
              <a:t>root </a:t>
            </a:r>
            <a:r>
              <a:rPr lang="zh-CN" altLang="en-US" dirty="0"/>
              <a:t>用户登录之后，您就可以探索自己一手建造的全新 </a:t>
            </a:r>
            <a:r>
              <a:rPr lang="en-US" altLang="zh-CN"/>
              <a:t>Linux </a:t>
            </a:r>
            <a:r>
              <a:rPr lang="zh-CN" altLang="en-US"/>
              <a:t>系统</a:t>
            </a:r>
            <a:r>
              <a:rPr lang="zh-CN" altLang="en-US" dirty="0"/>
              <a:t>啦！</a:t>
            </a:r>
            <a:endParaRPr lang="en-US" dirty="0"/>
          </a:p>
        </p:txBody>
      </p:sp>
    </p:spTree>
    <p:extLst>
      <p:ext uri="{BB962C8B-B14F-4D97-AF65-F5344CB8AC3E}">
        <p14:creationId xmlns:p14="http://schemas.microsoft.com/office/powerpoint/2010/main" val="1540607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构建者的几次角色转换</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最开始，宿主系统的 </a:t>
            </a:r>
            <a:r>
              <a:rPr lang="en-US" altLang="zh-CN" dirty="0"/>
              <a:t>root </a:t>
            </a:r>
            <a:r>
              <a:rPr lang="zh-CN" altLang="en-US" dirty="0"/>
              <a:t>用户准备好宿主系统的软件环境，为宿主系统的 </a:t>
            </a:r>
            <a:r>
              <a:rPr lang="en-US" altLang="zh-CN" dirty="0" err="1"/>
              <a:t>lfs</a:t>
            </a:r>
            <a:r>
              <a:rPr lang="en-US" altLang="zh-CN" dirty="0"/>
              <a:t> </a:t>
            </a:r>
            <a:r>
              <a:rPr lang="zh-CN" altLang="en-US" dirty="0"/>
              <a:t>用户铺平了道路；</a:t>
            </a:r>
            <a:endParaRPr lang="en-US" altLang="zh-CN" dirty="0"/>
          </a:p>
          <a:p>
            <a:r>
              <a:rPr lang="zh-CN" altLang="en-US" dirty="0"/>
              <a:t>然后，宿主系统的 </a:t>
            </a:r>
            <a:r>
              <a:rPr lang="en-US" altLang="zh-CN" dirty="0" err="1"/>
              <a:t>lfs</a:t>
            </a:r>
            <a:r>
              <a:rPr lang="en-US" altLang="zh-CN" dirty="0"/>
              <a:t> </a:t>
            </a:r>
            <a:r>
              <a:rPr lang="zh-CN" altLang="en-US" dirty="0"/>
              <a:t>用户构建好临时工具链，为宿主系统的 </a:t>
            </a:r>
            <a:r>
              <a:rPr lang="en-US" altLang="zh-CN" dirty="0"/>
              <a:t>chrooted-root </a:t>
            </a:r>
            <a:r>
              <a:rPr lang="zh-CN" altLang="en-US" dirty="0"/>
              <a:t>用户铺平了道路；</a:t>
            </a:r>
            <a:endParaRPr lang="en-US" altLang="zh-CN" dirty="0"/>
          </a:p>
          <a:p>
            <a:r>
              <a:rPr lang="zh-CN" altLang="en-US" dirty="0"/>
              <a:t>接着，</a:t>
            </a:r>
            <a:r>
              <a:rPr lang="en-US" altLang="zh-CN" dirty="0"/>
              <a:t>chrooted-root </a:t>
            </a:r>
            <a:r>
              <a:rPr lang="zh-CN" altLang="en-US" dirty="0"/>
              <a:t>用户构建好基本系统软件、进行系统配置、编译并安装内核，为 </a:t>
            </a:r>
            <a:r>
              <a:rPr lang="en-US" altLang="zh-CN" dirty="0"/>
              <a:t>LFS </a:t>
            </a:r>
            <a:r>
              <a:rPr lang="zh-CN" altLang="en-US" dirty="0"/>
              <a:t>目标系统的 </a:t>
            </a:r>
            <a:r>
              <a:rPr lang="en-US" altLang="zh-CN" dirty="0"/>
              <a:t>root </a:t>
            </a:r>
            <a:r>
              <a:rPr lang="zh-CN" altLang="en-US" dirty="0"/>
              <a:t>用户铺平了道路；</a:t>
            </a:r>
            <a:endParaRPr lang="en-US" altLang="zh-CN" dirty="0"/>
          </a:p>
          <a:p>
            <a:r>
              <a:rPr lang="zh-CN" altLang="en-US" dirty="0"/>
              <a:t>最后，宿主系统的 </a:t>
            </a:r>
            <a:r>
              <a:rPr lang="en-US" altLang="zh-CN" dirty="0"/>
              <a:t>root </a:t>
            </a:r>
            <a:r>
              <a:rPr lang="zh-CN" altLang="en-US" dirty="0"/>
              <a:t>用户通过配置宿主系统的 </a:t>
            </a:r>
            <a:r>
              <a:rPr lang="en-US" altLang="zh-CN" dirty="0"/>
              <a:t>GRUB </a:t>
            </a:r>
            <a:r>
              <a:rPr lang="zh-CN" altLang="en-US" dirty="0"/>
              <a:t>菜单为 </a:t>
            </a:r>
            <a:r>
              <a:rPr lang="en-US" altLang="zh-CN" dirty="0"/>
              <a:t>LFS </a:t>
            </a:r>
            <a:r>
              <a:rPr lang="zh-CN" altLang="en-US" dirty="0"/>
              <a:t>目标系统在宿主系统启动阶段提供了一个入口；</a:t>
            </a:r>
            <a:endParaRPr lang="en-US" altLang="zh-CN" dirty="0"/>
          </a:p>
          <a:p>
            <a:r>
              <a:rPr lang="zh-CN" altLang="en-US" dirty="0"/>
              <a:t>这样，最终 </a:t>
            </a:r>
            <a:r>
              <a:rPr lang="en-US" altLang="zh-CN" dirty="0"/>
              <a:t>LFS </a:t>
            </a:r>
            <a:r>
              <a:rPr lang="zh-CN" altLang="en-US" dirty="0"/>
              <a:t>目标系统的 </a:t>
            </a:r>
            <a:r>
              <a:rPr lang="en-US" altLang="zh-CN" dirty="0"/>
              <a:t>root </a:t>
            </a:r>
            <a:r>
              <a:rPr lang="zh-CN" altLang="en-US" dirty="0"/>
              <a:t>用户得以进入自己</a:t>
            </a:r>
            <a:r>
              <a:rPr lang="zh-CN" altLang="en-US"/>
              <a:t>的系统！</a:t>
            </a:r>
            <a:endParaRPr lang="en-US" dirty="0"/>
          </a:p>
        </p:txBody>
      </p:sp>
    </p:spTree>
    <p:extLst>
      <p:ext uri="{BB962C8B-B14F-4D97-AF65-F5344CB8AC3E}">
        <p14:creationId xmlns:p14="http://schemas.microsoft.com/office/powerpoint/2010/main" val="2434869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chemeClr val="bg1">
                    <a:lumMod val="50000"/>
                  </a:schemeClr>
                </a:solidFill>
              </a:rPr>
              <a:t>前置知识和技能</a:t>
            </a:r>
            <a:endParaRPr lang="en-US" altLang="zh-CN" dirty="0">
              <a:solidFill>
                <a:schemeClr val="bg1">
                  <a:lumMod val="50000"/>
                </a:schemeClr>
              </a:solidFill>
            </a:endParaRPr>
          </a:p>
          <a:p>
            <a:r>
              <a:rPr lang="zh-CN" altLang="en-US" dirty="0">
                <a:solidFill>
                  <a:schemeClr val="bg1">
                    <a:lumMod val="50000"/>
                  </a:schemeClr>
                </a:solidFill>
              </a:rPr>
              <a:t>交叉编译</a:t>
            </a:r>
            <a:endParaRPr lang="en-US" altLang="zh-CN" dirty="0">
              <a:solidFill>
                <a:schemeClr val="bg1">
                  <a:lumMod val="50000"/>
                </a:schemeClr>
              </a:solidFill>
            </a:endParaRPr>
          </a:p>
          <a:p>
            <a:r>
              <a:rPr lang="en-US" altLang="zh-CN" dirty="0">
                <a:solidFill>
                  <a:schemeClr val="bg1">
                    <a:lumMod val="50000"/>
                  </a:schemeClr>
                </a:solidFill>
              </a:rPr>
              <a:t>LFS </a:t>
            </a:r>
            <a:r>
              <a:rPr lang="zh-CN" altLang="en-US" dirty="0">
                <a:solidFill>
                  <a:schemeClr val="bg1">
                    <a:lumMod val="50000"/>
                  </a:schemeClr>
                </a:solidFill>
              </a:rPr>
              <a:t>构建过程</a:t>
            </a:r>
            <a:endParaRPr lang="en-US" altLang="zh-CN" dirty="0">
              <a:solidFill>
                <a:schemeClr val="bg1">
                  <a:lumMod val="50000"/>
                </a:schemeClr>
              </a:solidFill>
            </a:endParaRPr>
          </a:p>
          <a:p>
            <a:r>
              <a:rPr lang="zh-CN" altLang="en-US" dirty="0"/>
              <a:t>其他说明</a:t>
            </a:r>
          </a:p>
        </p:txBody>
      </p:sp>
    </p:spTree>
    <p:extLst>
      <p:ext uri="{BB962C8B-B14F-4D97-AF65-F5344CB8AC3E}">
        <p14:creationId xmlns:p14="http://schemas.microsoft.com/office/powerpoint/2010/main" val="3404363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为什么选中 </a:t>
            </a:r>
            <a:r>
              <a:rPr lang="en-US" altLang="zh-CN" dirty="0"/>
              <a:t>LFS7.7-systemd</a:t>
            </a:r>
            <a:endParaRPr lang="zh-CN" altLang="en-US" dirty="0"/>
          </a:p>
        </p:txBody>
      </p:sp>
      <p:sp>
        <p:nvSpPr>
          <p:cNvPr id="3" name="文本占位符 2"/>
          <p:cNvSpPr>
            <a:spLocks noGrp="1"/>
          </p:cNvSpPr>
          <p:nvPr>
            <p:ph type="body" sz="quarter" idx="10"/>
          </p:nvPr>
        </p:nvSpPr>
        <p:spPr/>
        <p:txBody>
          <a:bodyPr/>
          <a:lstStyle/>
          <a:p>
            <a:r>
              <a:rPr lang="zh-CN" altLang="en-US" dirty="0"/>
              <a:t>相对于高版本的 </a:t>
            </a:r>
            <a:r>
              <a:rPr lang="en-US" altLang="zh-CN" dirty="0"/>
              <a:t>GCC</a:t>
            </a:r>
            <a:r>
              <a:rPr lang="zh-CN" altLang="en-US" dirty="0"/>
              <a:t>，本实验所用 </a:t>
            </a:r>
            <a:r>
              <a:rPr lang="en-US" altLang="zh-CN" dirty="0"/>
              <a:t>GCC-4.9.2 </a:t>
            </a:r>
            <a:r>
              <a:rPr lang="zh-CN" altLang="en-US" dirty="0"/>
              <a:t>更容易供感兴趣的人从源码研究和学习。</a:t>
            </a:r>
          </a:p>
          <a:p>
            <a:r>
              <a:rPr lang="zh-CN" altLang="en-US" dirty="0"/>
              <a:t>相对于 </a:t>
            </a:r>
            <a:r>
              <a:rPr lang="en-US" altLang="zh-CN" dirty="0"/>
              <a:t>System V </a:t>
            </a:r>
            <a:r>
              <a:rPr lang="en-US" altLang="zh-CN" dirty="0" err="1"/>
              <a:t>init</a:t>
            </a:r>
            <a:r>
              <a:rPr lang="zh-CN" altLang="en-US" dirty="0"/>
              <a:t>，</a:t>
            </a:r>
            <a:r>
              <a:rPr lang="en-US" altLang="zh-CN" dirty="0" err="1"/>
              <a:t>systemd</a:t>
            </a:r>
            <a:r>
              <a:rPr lang="en-US" altLang="zh-CN" dirty="0"/>
              <a:t> </a:t>
            </a:r>
            <a:r>
              <a:rPr lang="zh-CN" altLang="en-US" dirty="0"/>
              <a:t>是 </a:t>
            </a:r>
            <a:r>
              <a:rPr lang="en-US" altLang="zh-CN" dirty="0"/>
              <a:t>Linux </a:t>
            </a:r>
            <a:r>
              <a:rPr lang="zh-CN" altLang="en-US" dirty="0"/>
              <a:t>上新出现的 </a:t>
            </a:r>
            <a:r>
              <a:rPr lang="en-US" altLang="zh-CN" dirty="0" err="1"/>
              <a:t>init</a:t>
            </a:r>
            <a:r>
              <a:rPr lang="en-US" altLang="zh-CN" dirty="0"/>
              <a:t> </a:t>
            </a:r>
            <a:r>
              <a:rPr lang="zh-CN" altLang="en-US" dirty="0"/>
              <a:t>实现之一。除了负责常规的启动过程，</a:t>
            </a:r>
            <a:r>
              <a:rPr lang="en-US" altLang="zh-CN" dirty="0"/>
              <a:t>system </a:t>
            </a:r>
            <a:r>
              <a:rPr lang="zh-CN" altLang="en-US" dirty="0"/>
              <a:t>还包含了一系列的 </a:t>
            </a:r>
            <a:r>
              <a:rPr lang="en-US" altLang="zh-CN" dirty="0"/>
              <a:t>Unix </a:t>
            </a:r>
            <a:r>
              <a:rPr lang="zh-CN" altLang="en-US" dirty="0"/>
              <a:t>标准服务，如 </a:t>
            </a:r>
            <a:r>
              <a:rPr lang="en-US" altLang="zh-CN" dirty="0" err="1"/>
              <a:t>cron</a:t>
            </a:r>
            <a:r>
              <a:rPr lang="en-US" altLang="zh-CN" dirty="0"/>
              <a:t> </a:t>
            </a:r>
            <a:r>
              <a:rPr lang="zh-CN" altLang="en-US" dirty="0"/>
              <a:t>和 </a:t>
            </a:r>
            <a:r>
              <a:rPr lang="en-US" altLang="zh-CN" dirty="0" err="1"/>
              <a:t>inetd</a:t>
            </a:r>
            <a:r>
              <a:rPr lang="zh-CN" altLang="en-US" dirty="0"/>
              <a:t>。可以借助本实验从源码研究和学习 </a:t>
            </a:r>
            <a:r>
              <a:rPr lang="en-US" altLang="zh-CN" dirty="0" err="1"/>
              <a:t>systemd</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417616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GCC-4.9.2 </a:t>
            </a:r>
            <a:r>
              <a:rPr lang="zh-CN" altLang="en-US" dirty="0"/>
              <a:t>编译问题</a:t>
            </a:r>
          </a:p>
        </p:txBody>
      </p:sp>
      <p:sp>
        <p:nvSpPr>
          <p:cNvPr id="3" name="文本占位符 2"/>
          <p:cNvSpPr>
            <a:spLocks noGrp="1"/>
          </p:cNvSpPr>
          <p:nvPr>
            <p:ph type="body" sz="quarter" idx="10"/>
          </p:nvPr>
        </p:nvSpPr>
        <p:spPr/>
        <p:txBody>
          <a:bodyPr/>
          <a:lstStyle/>
          <a:p>
            <a:r>
              <a:rPr lang="en-US" altLang="zh-CN" dirty="0"/>
              <a:t>GCC-4.9.2 </a:t>
            </a:r>
            <a:r>
              <a:rPr lang="zh-CN" altLang="en-US" dirty="0"/>
              <a:t>源码包中的 </a:t>
            </a:r>
            <a:r>
              <a:rPr lang="en-US" altLang="zh-CN" dirty="0"/>
              <a:t>gcc-4.9.2/</a:t>
            </a:r>
            <a:r>
              <a:rPr lang="en-US" altLang="zh-CN" dirty="0" err="1"/>
              <a:t>gcc</a:t>
            </a:r>
            <a:r>
              <a:rPr lang="en-US" altLang="zh-CN" dirty="0"/>
              <a:t>/cp/</a:t>
            </a:r>
            <a:r>
              <a:rPr lang="en-US" altLang="zh-CN" dirty="0" err="1"/>
              <a:t>cfns.h</a:t>
            </a:r>
            <a:r>
              <a:rPr lang="en-US" altLang="zh-CN" dirty="0"/>
              <a:t> </a:t>
            </a:r>
            <a:r>
              <a:rPr lang="zh-CN" altLang="en-US" dirty="0"/>
              <a:t>文件中出现编译错误。</a:t>
            </a:r>
          </a:p>
          <a:p>
            <a:r>
              <a:rPr lang="zh-CN" altLang="en-US" dirty="0"/>
              <a:t>从另一方面来说，这是一个锻炼机会，因为学过 </a:t>
            </a:r>
            <a:r>
              <a:rPr lang="en-US" altLang="zh-CN" dirty="0"/>
              <a:t>C </a:t>
            </a:r>
            <a:r>
              <a:rPr lang="zh-CN" altLang="en-US" dirty="0"/>
              <a:t>语言的同学有能力解决此问题。</a:t>
            </a:r>
            <a:endParaRPr lang="en-US" altLang="zh-CN" dirty="0"/>
          </a:p>
          <a:p>
            <a:r>
              <a:rPr lang="zh-CN" altLang="en-US" dirty="0"/>
              <a:t>本实验指导书提供了一种解决方案，已经得到该实验的验证（即成功构建了本实验所需的 </a:t>
            </a:r>
            <a:r>
              <a:rPr lang="en-US" altLang="zh-CN" dirty="0"/>
              <a:t>LFS </a:t>
            </a:r>
            <a:r>
              <a:rPr lang="zh-CN" altLang="en-US" dirty="0"/>
              <a:t>目标系统）。</a:t>
            </a:r>
            <a:endParaRPr lang="en-US" altLang="zh-CN" dirty="0"/>
          </a:p>
          <a:p>
            <a:endParaRPr lang="zh-CN" altLang="en-US" dirty="0"/>
          </a:p>
        </p:txBody>
      </p:sp>
    </p:spTree>
    <p:extLst>
      <p:ext uri="{BB962C8B-B14F-4D97-AF65-F5344CB8AC3E}">
        <p14:creationId xmlns:p14="http://schemas.microsoft.com/office/powerpoint/2010/main" val="3889858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Man-DB-2.7.1 </a:t>
            </a:r>
            <a:r>
              <a:rPr lang="zh-CN" altLang="en-US" dirty="0"/>
              <a:t>编译问题</a:t>
            </a:r>
          </a:p>
        </p:txBody>
      </p:sp>
      <p:sp>
        <p:nvSpPr>
          <p:cNvPr id="3" name="文本占位符 2"/>
          <p:cNvSpPr>
            <a:spLocks noGrp="1"/>
          </p:cNvSpPr>
          <p:nvPr>
            <p:ph type="body" sz="quarter" idx="10"/>
          </p:nvPr>
        </p:nvSpPr>
        <p:spPr/>
        <p:txBody>
          <a:bodyPr/>
          <a:lstStyle/>
          <a:p>
            <a:r>
              <a:rPr lang="zh-CN" altLang="en-US" dirty="0"/>
              <a:t>在 </a:t>
            </a:r>
            <a:r>
              <a:rPr lang="en-US" altLang="zh-CN" dirty="0"/>
              <a:t>Man-DB-2.7.1 </a:t>
            </a:r>
            <a:r>
              <a:rPr lang="zh-CN" altLang="en-US" dirty="0"/>
              <a:t>源码包中也出现编译错误（见 </a:t>
            </a:r>
            <a:r>
              <a:rPr lang="en-US" altLang="zh-CN" dirty="0"/>
              <a:t>6.66. Man-DB-2.7.1 </a:t>
            </a:r>
            <a:r>
              <a:rPr lang="zh-CN" altLang="en-US" dirty="0"/>
              <a:t>节）。</a:t>
            </a:r>
          </a:p>
          <a:p>
            <a:r>
              <a:rPr lang="zh-CN" altLang="en-US" dirty="0"/>
              <a:t>这不啻为又一个很好的锻炼机会，学过 </a:t>
            </a:r>
            <a:r>
              <a:rPr lang="en-US" altLang="zh-CN" dirty="0"/>
              <a:t>C </a:t>
            </a:r>
            <a:r>
              <a:rPr lang="zh-CN" altLang="en-US" dirty="0"/>
              <a:t>语言的同学都有望可以解决此问题。</a:t>
            </a:r>
            <a:endParaRPr lang="en-US" altLang="zh-CN" dirty="0"/>
          </a:p>
          <a:p>
            <a:r>
              <a:rPr lang="zh-CN" altLang="en-US" dirty="0"/>
              <a:t>由于不影响 </a:t>
            </a:r>
            <a:r>
              <a:rPr lang="en-US" altLang="zh-CN" dirty="0"/>
              <a:t>LFS </a:t>
            </a:r>
            <a:r>
              <a:rPr lang="zh-CN" altLang="en-US" dirty="0"/>
              <a:t>目标系统构建的流程，本实验没有给出修正方案，而是留给有兴趣的同学自己去解决。</a:t>
            </a:r>
            <a:endParaRPr lang="en-US" altLang="zh-CN" dirty="0"/>
          </a:p>
          <a:p>
            <a:endParaRPr lang="zh-CN" altLang="en-US" dirty="0"/>
          </a:p>
        </p:txBody>
      </p:sp>
    </p:spTree>
    <p:extLst>
      <p:ext uri="{BB962C8B-B14F-4D97-AF65-F5344CB8AC3E}">
        <p14:creationId xmlns:p14="http://schemas.microsoft.com/office/powerpoint/2010/main" val="82324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D3AA-AA82-41E3-8C31-01DF302056CA}"/>
              </a:ext>
            </a:extLst>
          </p:cNvPr>
          <p:cNvSpPr>
            <a:spLocks noGrp="1"/>
          </p:cNvSpPr>
          <p:nvPr>
            <p:ph type="title"/>
          </p:nvPr>
        </p:nvSpPr>
        <p:spPr/>
        <p:txBody>
          <a:bodyPr/>
          <a:lstStyle/>
          <a:p>
            <a:r>
              <a:rPr lang="zh-CN" altLang="en-US" dirty="0"/>
              <a:t>如何提交作业</a:t>
            </a:r>
            <a:endParaRPr lang="en-US" dirty="0"/>
          </a:p>
        </p:txBody>
      </p:sp>
      <p:sp>
        <p:nvSpPr>
          <p:cNvPr id="3" name="Text Placeholder 2">
            <a:extLst>
              <a:ext uri="{FF2B5EF4-FFF2-40B4-BE49-F238E27FC236}">
                <a16:creationId xmlns:a16="http://schemas.microsoft.com/office/drawing/2014/main" id="{7F33FED0-70BC-4546-BB86-59A28B14B3FA}"/>
              </a:ext>
            </a:extLst>
          </p:cNvPr>
          <p:cNvSpPr>
            <a:spLocks noGrp="1"/>
          </p:cNvSpPr>
          <p:nvPr>
            <p:ph type="body" sz="quarter" idx="10"/>
          </p:nvPr>
        </p:nvSpPr>
        <p:spPr/>
        <p:txBody>
          <a:bodyPr/>
          <a:lstStyle/>
          <a:p>
            <a:r>
              <a:rPr lang="zh-CN" altLang="en-US" dirty="0"/>
              <a:t>本实验以开源社区项目开发的方式提交作业，遵循以下流程：</a:t>
            </a:r>
            <a:endParaRPr lang="en-US" altLang="zh-CN" dirty="0"/>
          </a:p>
          <a:p>
            <a:pPr lvl="1"/>
            <a:r>
              <a:rPr lang="zh-TW" altLang="en-US" dirty="0"/>
              <a:t>在 </a:t>
            </a:r>
            <a:r>
              <a:rPr lang="en-US" dirty="0" err="1"/>
              <a:t>Gitee</a:t>
            </a:r>
            <a:r>
              <a:rPr lang="en-US" dirty="0"/>
              <a:t> </a:t>
            </a:r>
            <a:r>
              <a:rPr lang="zh-TW" altLang="en-US" dirty="0"/>
              <a:t>平台（</a:t>
            </a:r>
            <a:r>
              <a:rPr lang="en-US" dirty="0">
                <a:hlinkClick r:id="rId2"/>
              </a:rPr>
              <a:t>https://gitee.</a:t>
            </a:r>
            <a:r>
              <a:rPr lang="en-US">
                <a:hlinkClick r:id="rId2"/>
              </a:rPr>
              <a:t>com/</a:t>
            </a:r>
            <a:r>
              <a:rPr lang="en-US"/>
              <a:t> ）</a:t>
            </a:r>
            <a:r>
              <a:rPr lang="zh-TW" altLang="en-US" dirty="0"/>
              <a:t>上注册账号</a:t>
            </a:r>
            <a:r>
              <a:rPr lang="zh-CN" altLang="en-US" dirty="0"/>
              <a:t>；</a:t>
            </a:r>
            <a:endParaRPr lang="en-US" altLang="zh-TW" dirty="0"/>
          </a:p>
          <a:p>
            <a:pPr lvl="1"/>
            <a:r>
              <a:rPr lang="zh-TW" altLang="en-US" dirty="0"/>
              <a:t>签署个人 </a:t>
            </a:r>
            <a:r>
              <a:rPr lang="en-US" dirty="0"/>
              <a:t>CLA</a:t>
            </a:r>
            <a:r>
              <a:rPr lang="zh-CN" altLang="en-US" dirty="0"/>
              <a:t>；</a:t>
            </a:r>
            <a:endParaRPr lang="en-US" dirty="0"/>
          </a:p>
          <a:p>
            <a:pPr lvl="1"/>
            <a:r>
              <a:rPr lang="zh-TW" altLang="en-US" dirty="0"/>
              <a:t>将您要提交 </a:t>
            </a:r>
            <a:r>
              <a:rPr lang="en-US" dirty="0"/>
              <a:t>PR</a:t>
            </a:r>
            <a:r>
              <a:rPr lang="zh-CN" altLang="en-US" dirty="0"/>
              <a:t>（</a:t>
            </a:r>
            <a:r>
              <a:rPr lang="en-US" altLang="zh-CN" dirty="0"/>
              <a:t>Pull Request</a:t>
            </a:r>
            <a:r>
              <a:rPr lang="zh-CN" altLang="en-US" dirty="0"/>
              <a:t>）</a:t>
            </a:r>
            <a:r>
              <a:rPr lang="en-US" dirty="0"/>
              <a:t> </a:t>
            </a:r>
            <a:r>
              <a:rPr lang="zh-TW" altLang="en-US" dirty="0"/>
              <a:t>作业的上游仓库 </a:t>
            </a:r>
            <a:r>
              <a:rPr lang="en-US" dirty="0"/>
              <a:t>fork </a:t>
            </a:r>
            <a:r>
              <a:rPr lang="zh-TW" altLang="en-US" dirty="0"/>
              <a:t>到您自己的 </a:t>
            </a:r>
            <a:r>
              <a:rPr lang="en-US" dirty="0" err="1"/>
              <a:t>gitee</a:t>
            </a:r>
            <a:r>
              <a:rPr lang="en-US" dirty="0"/>
              <a:t> </a:t>
            </a:r>
            <a:r>
              <a:rPr lang="zh-TW" altLang="en-US" dirty="0"/>
              <a:t>账号下</a:t>
            </a:r>
            <a:r>
              <a:rPr lang="zh-CN" altLang="en-US" dirty="0"/>
              <a:t>；</a:t>
            </a:r>
            <a:endParaRPr lang="en-US" altLang="zh-TW" dirty="0"/>
          </a:p>
          <a:p>
            <a:pPr lvl="1"/>
            <a:r>
              <a:rPr lang="zh-CN" altLang="en-US" dirty="0"/>
              <a:t>以新的分支在自己仓库中进行修改；</a:t>
            </a:r>
            <a:endParaRPr lang="en-US" altLang="zh-CN" dirty="0"/>
          </a:p>
          <a:p>
            <a:pPr lvl="1"/>
            <a:r>
              <a:rPr lang="zh-CN" altLang="en-US" dirty="0"/>
              <a:t>修改完成后向上游仓库提交 </a:t>
            </a:r>
            <a:r>
              <a:rPr lang="en-US" altLang="zh-CN" dirty="0"/>
              <a:t>PR</a:t>
            </a:r>
            <a:r>
              <a:rPr lang="zh-CN" altLang="en-US" dirty="0"/>
              <a:t>。</a:t>
            </a:r>
            <a:endParaRPr lang="en-US" dirty="0"/>
          </a:p>
        </p:txBody>
      </p:sp>
    </p:spTree>
    <p:extLst>
      <p:ext uri="{BB962C8B-B14F-4D97-AF65-F5344CB8AC3E}">
        <p14:creationId xmlns:p14="http://schemas.microsoft.com/office/powerpoint/2010/main" val="767392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D3AA-AA82-41E3-8C31-01DF302056CA}"/>
              </a:ext>
            </a:extLst>
          </p:cNvPr>
          <p:cNvSpPr>
            <a:spLocks noGrp="1"/>
          </p:cNvSpPr>
          <p:nvPr>
            <p:ph type="title"/>
          </p:nvPr>
        </p:nvSpPr>
        <p:spPr/>
        <p:txBody>
          <a:bodyPr/>
          <a:lstStyle/>
          <a:p>
            <a:r>
              <a:rPr lang="zh-CN" altLang="en-US" dirty="0"/>
              <a:t>进阶任务</a:t>
            </a:r>
            <a:endParaRPr lang="en-US" dirty="0"/>
          </a:p>
        </p:txBody>
      </p:sp>
      <p:sp>
        <p:nvSpPr>
          <p:cNvPr id="3" name="Text Placeholder 2">
            <a:extLst>
              <a:ext uri="{FF2B5EF4-FFF2-40B4-BE49-F238E27FC236}">
                <a16:creationId xmlns:a16="http://schemas.microsoft.com/office/drawing/2014/main" id="{7F33FED0-70BC-4546-BB86-59A28B14B3FA}"/>
              </a:ext>
            </a:extLst>
          </p:cNvPr>
          <p:cNvSpPr>
            <a:spLocks noGrp="1"/>
          </p:cNvSpPr>
          <p:nvPr>
            <p:ph type="body" sz="quarter" idx="10"/>
          </p:nvPr>
        </p:nvSpPr>
        <p:spPr/>
        <p:txBody>
          <a:bodyPr/>
          <a:lstStyle/>
          <a:p>
            <a:r>
              <a:rPr lang="zh-CN" altLang="en-US" dirty="0"/>
              <a:t>学有余力者可完成如下进阶任务：</a:t>
            </a:r>
            <a:endParaRPr lang="en-US" altLang="zh-CN" dirty="0"/>
          </a:p>
          <a:p>
            <a:pPr lvl="1"/>
            <a:r>
              <a:rPr lang="zh-CN" altLang="en-US" dirty="0"/>
              <a:t>对 </a:t>
            </a:r>
            <a:r>
              <a:rPr lang="en-US" altLang="zh-CN" dirty="0"/>
              <a:t>LFS </a:t>
            </a:r>
            <a:r>
              <a:rPr lang="zh-CN" altLang="en-US" dirty="0"/>
              <a:t>目标系统进行进一步的网络配置和 </a:t>
            </a:r>
            <a:r>
              <a:rPr lang="en-US" altLang="zh-CN" dirty="0"/>
              <a:t>C </a:t>
            </a:r>
            <a:r>
              <a:rPr lang="zh-CN" altLang="en-US" dirty="0"/>
              <a:t>语言开发环境配置并在 </a:t>
            </a:r>
            <a:r>
              <a:rPr lang="en-US" altLang="zh-CN" dirty="0"/>
              <a:t>LFS </a:t>
            </a:r>
            <a:r>
              <a:rPr lang="zh-CN" altLang="en-US" dirty="0"/>
              <a:t>目标系统上实现一个 </a:t>
            </a:r>
            <a:r>
              <a:rPr lang="en-US" altLang="zh-CN" dirty="0"/>
              <a:t>Web </a:t>
            </a:r>
            <a:r>
              <a:rPr lang="zh-CN" altLang="en-US" dirty="0"/>
              <a:t>服务器，提供静态和动态网页服务。</a:t>
            </a:r>
            <a:endParaRPr lang="en-US" altLang="zh-CN" dirty="0"/>
          </a:p>
          <a:p>
            <a:pPr lvl="1"/>
            <a:r>
              <a:rPr lang="zh-CN" altLang="en-US" dirty="0"/>
              <a:t>将此 </a:t>
            </a:r>
            <a:r>
              <a:rPr lang="en-US" altLang="zh-CN"/>
              <a:t>LFS </a:t>
            </a:r>
            <a:r>
              <a:rPr lang="zh-CN" altLang="en-US"/>
              <a:t>实验</a:t>
            </a:r>
            <a:r>
              <a:rPr lang="zh-CN" altLang="en-US" dirty="0"/>
              <a:t>移植到鲲鹏平台（基于 </a:t>
            </a:r>
            <a:r>
              <a:rPr lang="en-US" altLang="zh-CN" dirty="0"/>
              <a:t>aarch64 </a:t>
            </a:r>
            <a:r>
              <a:rPr lang="zh-CN" altLang="en-US" dirty="0"/>
              <a:t>架构）上。</a:t>
            </a:r>
            <a:endParaRPr lang="en-US" dirty="0"/>
          </a:p>
          <a:p>
            <a:r>
              <a:rPr lang="zh-TW" altLang="en-US" dirty="0"/>
              <a:t>和鲲鹏平台有关的资料可以参考以下链接：</a:t>
            </a:r>
          </a:p>
          <a:p>
            <a:pPr lvl="1"/>
            <a:r>
              <a:rPr lang="en-US" dirty="0">
                <a:hlinkClick r:id="rId2"/>
              </a:rPr>
              <a:t>https://www.hikunpeng.com/</a:t>
            </a:r>
            <a:endParaRPr lang="en-US" dirty="0"/>
          </a:p>
          <a:p>
            <a:pPr lvl="1"/>
            <a:endParaRPr lang="en-US" dirty="0"/>
          </a:p>
        </p:txBody>
      </p:sp>
    </p:spTree>
    <p:extLst>
      <p:ext uri="{BB962C8B-B14F-4D97-AF65-F5344CB8AC3E}">
        <p14:creationId xmlns:p14="http://schemas.microsoft.com/office/powerpoint/2010/main" val="3588435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学完本课程后，您将能够如庖丁解牛般熟悉整个 </a:t>
            </a:r>
            <a:r>
              <a:rPr lang="en-US" altLang="zh-CN" dirty="0"/>
              <a:t>Linux </a:t>
            </a:r>
            <a:r>
              <a:rPr lang="zh-CN" altLang="en-US" dirty="0"/>
              <a:t>系统，为今后的 </a:t>
            </a:r>
            <a:r>
              <a:rPr lang="en-US" altLang="zh-CN" dirty="0"/>
              <a:t>Linux </a:t>
            </a:r>
            <a:r>
              <a:rPr lang="zh-CN" altLang="en-US" dirty="0"/>
              <a:t>应用、开发或理论研究打下坚实的基础。</a:t>
            </a:r>
          </a:p>
        </p:txBody>
      </p:sp>
    </p:spTree>
    <p:extLst>
      <p:ext uri="{BB962C8B-B14F-4D97-AF65-F5344CB8AC3E}">
        <p14:creationId xmlns:p14="http://schemas.microsoft.com/office/powerpoint/2010/main" val="1405184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352B85-C59C-41AB-BA99-341EF24C34AC}"/>
              </a:ext>
            </a:extLst>
          </p:cNvPr>
          <p:cNvSpPr>
            <a:spLocks noGrp="1"/>
          </p:cNvSpPr>
          <p:nvPr>
            <p:ph sz="quarter" idx="10"/>
          </p:nvPr>
        </p:nvSpPr>
        <p:spPr/>
        <p:txBody>
          <a:bodyPr/>
          <a:lstStyle/>
          <a:p>
            <a:r>
              <a:rPr lang="zh-CN" altLang="en-US" dirty="0"/>
              <a:t>本章介绍了 </a:t>
            </a:r>
            <a:r>
              <a:rPr lang="en-US" altLang="zh-CN" dirty="0" err="1"/>
              <a:t>openEuler</a:t>
            </a:r>
            <a:r>
              <a:rPr lang="en-US" altLang="zh-CN" dirty="0"/>
              <a:t> </a:t>
            </a:r>
            <a:r>
              <a:rPr lang="zh-CN" altLang="en-US" dirty="0"/>
              <a:t>开源创新实践课 </a:t>
            </a:r>
            <a:r>
              <a:rPr lang="en-US" altLang="zh-CN" dirty="0"/>
              <a:t>LFS </a:t>
            </a:r>
            <a:r>
              <a:rPr lang="zh-CN" altLang="en-US" dirty="0"/>
              <a:t>的原理、流程以及关要，以帮助学员顺利地从 </a:t>
            </a:r>
            <a:r>
              <a:rPr lang="en-US" altLang="zh-CN" dirty="0"/>
              <a:t>0 </a:t>
            </a:r>
            <a:r>
              <a:rPr lang="zh-CN" altLang="en-US" dirty="0"/>
              <a:t>到 </a:t>
            </a:r>
            <a:r>
              <a:rPr lang="en-US" altLang="zh-CN" dirty="0"/>
              <a:t>1 </a:t>
            </a:r>
            <a:r>
              <a:rPr lang="zh-CN" altLang="en-US" dirty="0"/>
              <a:t>构建自己的 </a:t>
            </a:r>
            <a:r>
              <a:rPr lang="en-US" altLang="zh-CN" dirty="0"/>
              <a:t>LFS </a:t>
            </a:r>
            <a:r>
              <a:rPr lang="zh-CN" altLang="en-US" dirty="0"/>
              <a:t>目标系统。通过本章的学习，学员也应该能够达到这个目标。</a:t>
            </a:r>
            <a:endParaRPr lang="en-US" dirty="0"/>
          </a:p>
        </p:txBody>
      </p:sp>
    </p:spTree>
    <p:extLst>
      <p:ext uri="{BB962C8B-B14F-4D97-AF65-F5344CB8AC3E}">
        <p14:creationId xmlns:p14="http://schemas.microsoft.com/office/powerpoint/2010/main" val="3466996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如何让构建速度更快？</a:t>
            </a:r>
            <a:endParaRPr lang="en-US" altLang="zh-CN" dirty="0"/>
          </a:p>
          <a:p>
            <a:r>
              <a:rPr lang="zh-CN" altLang="en-US" dirty="0"/>
              <a:t>如何配置新系统的网络？</a:t>
            </a:r>
            <a:endParaRPr lang="en-US" altLang="zh-CN" dirty="0"/>
          </a:p>
          <a:p>
            <a:r>
              <a:rPr lang="zh-CN" altLang="en-US"/>
              <a:t>如何将新系统分享给他人？</a:t>
            </a:r>
          </a:p>
        </p:txBody>
      </p:sp>
    </p:spTree>
    <p:extLst>
      <p:ext uri="{BB962C8B-B14F-4D97-AF65-F5344CB8AC3E}">
        <p14:creationId xmlns:p14="http://schemas.microsoft.com/office/powerpoint/2010/main" val="530091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019175" y="1844675"/>
            <a:ext cx="10153650" cy="4356100"/>
          </a:xfrm>
        </p:spPr>
        <p:txBody>
          <a:bodyPr/>
          <a:lstStyle/>
          <a:p>
            <a:r>
              <a:rPr lang="en-US" altLang="zh-CN" dirty="0" err="1"/>
              <a:t>openEuler</a:t>
            </a:r>
            <a:r>
              <a:rPr lang="en-US" altLang="zh-CN" dirty="0"/>
              <a:t> </a:t>
            </a:r>
            <a:r>
              <a:rPr lang="zh-CN" altLang="en-US" dirty="0"/>
              <a:t>官网：</a:t>
            </a:r>
            <a:r>
              <a:rPr lang="en-US" altLang="zh-CN" dirty="0">
                <a:hlinkClick r:id="rId3"/>
              </a:rPr>
              <a:t>https://openeuler.org/</a:t>
            </a:r>
            <a:endParaRPr lang="en-US" altLang="zh-CN" dirty="0"/>
          </a:p>
          <a:p>
            <a:r>
              <a:rPr lang="zh-TW" altLang="en-US" dirty="0"/>
              <a:t>项目托管地：</a:t>
            </a:r>
            <a:r>
              <a:rPr lang="en-US" altLang="zh-CN" dirty="0">
                <a:hlinkClick r:id="rId4"/>
              </a:rPr>
              <a:t>https://gitee.com/openeuler/lfs-course</a:t>
            </a:r>
            <a:r>
              <a:rPr lang="en-US" altLang="zh-CN" dirty="0"/>
              <a:t> </a:t>
            </a:r>
          </a:p>
          <a:p>
            <a:r>
              <a:rPr lang="en-US" altLang="zh-CN" dirty="0"/>
              <a:t>LFS </a:t>
            </a:r>
            <a:r>
              <a:rPr lang="zh-CN" altLang="en-US" dirty="0"/>
              <a:t>官网：</a:t>
            </a:r>
            <a:r>
              <a:rPr lang="en-US" altLang="zh-CN" dirty="0"/>
              <a:t> </a:t>
            </a:r>
            <a:r>
              <a:rPr lang="en-US" altLang="zh-CN" dirty="0">
                <a:hlinkClick r:id="rId5"/>
              </a:rPr>
              <a:t>https://www.linuxfromscratch.org/lfs/</a:t>
            </a:r>
            <a:endParaRPr lang="en-US" altLang="zh-CN" dirty="0"/>
          </a:p>
          <a:p>
            <a:r>
              <a:rPr lang="zh-CN" altLang="en-US" dirty="0"/>
              <a:t>鲲鹏生态官网：</a:t>
            </a:r>
            <a:r>
              <a:rPr lang="en-US" altLang="zh-CN" dirty="0"/>
              <a:t> </a:t>
            </a:r>
            <a:r>
              <a:rPr lang="en-US" altLang="zh-CN" dirty="0">
                <a:hlinkClick r:id="rId6"/>
              </a:rPr>
              <a:t>https://www.hikunpeng.com/zh/</a:t>
            </a:r>
            <a:endParaRPr lang="en-US" altLang="zh-CN" dirty="0"/>
          </a:p>
          <a:p>
            <a:r>
              <a:rPr lang="en-US" altLang="zh-CN" dirty="0" err="1"/>
              <a:t>Gitee</a:t>
            </a:r>
            <a:r>
              <a:rPr lang="zh-TW" altLang="en-US" dirty="0"/>
              <a:t>工作流说明：</a:t>
            </a:r>
            <a:r>
              <a:rPr lang="en-US" altLang="zh-CN" dirty="0">
                <a:hlinkClick r:id="rId7"/>
              </a:rPr>
              <a:t>https://gitee.com/openeuler/community/blob/master/zh/contributors/Gitee-workflow.md</a:t>
            </a:r>
            <a:r>
              <a:rPr lang="en-US" altLang="zh-CN" dirty="0"/>
              <a:t> </a:t>
            </a:r>
          </a:p>
          <a:p>
            <a:endParaRPr lang="en-US" altLang="zh-CN" dirty="0"/>
          </a:p>
          <a:p>
            <a:endParaRPr lang="zh-CN" altLang="en-US" dirty="0"/>
          </a:p>
        </p:txBody>
      </p:sp>
    </p:spTree>
    <p:extLst>
      <p:ext uri="{BB962C8B-B14F-4D97-AF65-F5344CB8AC3E}">
        <p14:creationId xmlns:p14="http://schemas.microsoft.com/office/powerpoint/2010/main" val="1724291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a:t>
            </a:r>
            <a:r>
              <a:rPr lang="en-US" altLang="zh-CN" dirty="0" err="1"/>
              <a:t>openEuler</a:t>
            </a:r>
            <a:r>
              <a:rPr lang="en-US" altLang="zh-CN" dirty="0"/>
              <a:t> </a:t>
            </a:r>
            <a:r>
              <a:rPr lang="zh-CN" altLang="en-US" dirty="0"/>
              <a:t>操作系统</a:t>
            </a:r>
            <a:r>
              <a:rPr lang="en-US" altLang="zh-CN" dirty="0"/>
              <a:t>》</a:t>
            </a:r>
            <a:r>
              <a:rPr lang="zh-CN" altLang="en-US" dirty="0"/>
              <a:t>，由任炬教授和中国工程院院士张尧学主编，清华大学出版社出版</a:t>
            </a:r>
            <a:endParaRPr lang="en-US" altLang="zh-CN" dirty="0"/>
          </a:p>
          <a:p>
            <a:r>
              <a:rPr lang="en-US" altLang="zh-CN" dirty="0"/>
              <a:t>《</a:t>
            </a:r>
            <a:r>
              <a:rPr lang="zh-CN" altLang="en-US" dirty="0"/>
              <a:t>精通 </a:t>
            </a:r>
            <a:r>
              <a:rPr lang="en-US" altLang="zh-CN" dirty="0"/>
              <a:t>Linux</a:t>
            </a:r>
            <a:r>
              <a:rPr lang="zh-CN" altLang="en-US" dirty="0"/>
              <a:t>（第</a:t>
            </a:r>
            <a:r>
              <a:rPr lang="en-US" altLang="zh-CN" dirty="0"/>
              <a:t>2</a:t>
            </a:r>
            <a:r>
              <a:rPr lang="zh-CN" altLang="en-US" dirty="0"/>
              <a:t>版）</a:t>
            </a:r>
            <a:r>
              <a:rPr lang="en-US" altLang="zh-CN" dirty="0"/>
              <a:t>》</a:t>
            </a:r>
            <a:r>
              <a:rPr lang="zh-CN" altLang="en-US" dirty="0"/>
              <a:t>，</a:t>
            </a:r>
            <a:r>
              <a:rPr lang="en-US" altLang="zh-CN" dirty="0"/>
              <a:t>Brian Ward </a:t>
            </a:r>
            <a:r>
              <a:rPr lang="zh-CN" altLang="en-US" dirty="0"/>
              <a:t>著，姜楠、袁志鹏译</a:t>
            </a:r>
            <a:endParaRPr lang="en-US" altLang="zh-CN" dirty="0"/>
          </a:p>
          <a:p>
            <a:r>
              <a:rPr lang="nn-NO" altLang="zh-CN" dirty="0"/>
              <a:t>HCIA-openEuler </a:t>
            </a:r>
            <a:r>
              <a:rPr lang="zh-CN" altLang="nn-NO" dirty="0"/>
              <a:t>认证：</a:t>
            </a:r>
            <a:r>
              <a:rPr lang="nn-NO" altLang="zh-CN" dirty="0">
                <a:hlinkClick r:id="rId3"/>
              </a:rPr>
              <a:t>https://e.huawei.com/cn/talent/#/cert/product-details?certifiedProductId=383&amp;authenticationLevel=CTYPE_CARE_HCIA&amp;technicalField=PSC&amp;version=1.0</a:t>
            </a:r>
            <a:r>
              <a:rPr lang="en-US" altLang="zh-CN" dirty="0"/>
              <a:t> </a:t>
            </a:r>
          </a:p>
          <a:p>
            <a:endParaRPr lang="zh-CN" altLang="en-US" dirty="0"/>
          </a:p>
        </p:txBody>
      </p:sp>
    </p:spTree>
    <p:extLst>
      <p:ext uri="{BB962C8B-B14F-4D97-AF65-F5344CB8AC3E}">
        <p14:creationId xmlns:p14="http://schemas.microsoft.com/office/powerpoint/2010/main" val="24767898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B15C4-84B6-4E4C-9F49-AC2FADA4ACD5}"/>
              </a:ext>
            </a:extLst>
          </p:cNvPr>
          <p:cNvSpPr>
            <a:spLocks noGrp="1"/>
          </p:cNvSpPr>
          <p:nvPr>
            <p:ph type="title"/>
          </p:nvPr>
        </p:nvSpPr>
        <p:spPr/>
        <p:txBody>
          <a:bodyPr/>
          <a:lstStyle/>
          <a:p>
            <a:r>
              <a:rPr lang="zh-CN" altLang="en-US" dirty="0"/>
              <a:t>缩略语表</a:t>
            </a:r>
            <a:endParaRPr lang="en-US" dirty="0"/>
          </a:p>
        </p:txBody>
      </p:sp>
      <p:graphicFrame>
        <p:nvGraphicFramePr>
          <p:cNvPr id="5" name="Table 4">
            <a:extLst>
              <a:ext uri="{FF2B5EF4-FFF2-40B4-BE49-F238E27FC236}">
                <a16:creationId xmlns:a16="http://schemas.microsoft.com/office/drawing/2014/main" id="{01F540F6-6519-49E2-8903-57C17B62DAF4}"/>
              </a:ext>
            </a:extLst>
          </p:cNvPr>
          <p:cNvGraphicFramePr>
            <a:graphicFrameLocks noGrp="1"/>
          </p:cNvGraphicFramePr>
          <p:nvPr>
            <p:extLst>
              <p:ext uri="{D42A27DB-BD31-4B8C-83A1-F6EECF244321}">
                <p14:modId xmlns:p14="http://schemas.microsoft.com/office/powerpoint/2010/main" val="3374805318"/>
              </p:ext>
            </p:extLst>
          </p:nvPr>
        </p:nvGraphicFramePr>
        <p:xfrm>
          <a:off x="1621525" y="1830050"/>
          <a:ext cx="8786812" cy="2527378"/>
        </p:xfrm>
        <a:graphic>
          <a:graphicData uri="http://schemas.openxmlformats.org/drawingml/2006/table">
            <a:tbl>
              <a:tblPr firstRow="1" bandRow="1"/>
              <a:tblGrid>
                <a:gridCol w="1647186">
                  <a:extLst>
                    <a:ext uri="{9D8B030D-6E8A-4147-A177-3AD203B41FA5}">
                      <a16:colId xmlns:a16="http://schemas.microsoft.com/office/drawing/2014/main" val="4927955"/>
                    </a:ext>
                  </a:extLst>
                </a:gridCol>
                <a:gridCol w="3386776">
                  <a:extLst>
                    <a:ext uri="{9D8B030D-6E8A-4147-A177-3AD203B41FA5}">
                      <a16:colId xmlns:a16="http://schemas.microsoft.com/office/drawing/2014/main" val="3470353539"/>
                    </a:ext>
                  </a:extLst>
                </a:gridCol>
                <a:gridCol w="3752850">
                  <a:extLst>
                    <a:ext uri="{9D8B030D-6E8A-4147-A177-3AD203B41FA5}">
                      <a16:colId xmlns:a16="http://schemas.microsoft.com/office/drawing/2014/main" val="3544301123"/>
                    </a:ext>
                  </a:extLst>
                </a:gridCol>
              </a:tblGrid>
              <a:tr h="459014">
                <a:tc>
                  <a:txBody>
                    <a:bodyPr/>
                    <a:lstStyle/>
                    <a:p>
                      <a:pPr algn="ctr"/>
                      <a:r>
                        <a:rPr lang="zh-CN" altLang="en-US" sz="1600" b="1" dirty="0"/>
                        <a:t>缩略语</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a:t>英文全称</a:t>
                      </a: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a:t>中文释义</a:t>
                      </a: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3087654663"/>
                  </a:ext>
                </a:extLst>
              </a:tr>
              <a:tr h="372311">
                <a:tc>
                  <a:txBody>
                    <a:bodyPr/>
                    <a:lstStyle/>
                    <a:p>
                      <a:pPr algn="ctr"/>
                      <a:r>
                        <a:rPr lang="en-US" altLang="zh-CN" sz="1600" dirty="0"/>
                        <a:t>ABI</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l"/>
                      <a:r>
                        <a:rPr lang="en-US" altLang="zh-CN" sz="1600" dirty="0"/>
                        <a:t>Application Binary Interface</a:t>
                      </a:r>
                      <a:endParaRPr lang="zh-CN" altLang="en-US" sz="1600" dirty="0"/>
                    </a:p>
                  </a:txBody>
                  <a:tcPr anchor="ctr"/>
                </a:tc>
                <a:tc>
                  <a:txBody>
                    <a:bodyPr/>
                    <a:lstStyle/>
                    <a:p>
                      <a:pPr algn="l"/>
                      <a:r>
                        <a:rPr lang="zh-CN" altLang="en-US" sz="1600" dirty="0"/>
                        <a:t>应用程序二进制接口</a:t>
                      </a: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40561686"/>
                  </a:ext>
                </a:extLst>
              </a:tr>
              <a:tr h="372311">
                <a:tc>
                  <a:txBody>
                    <a:bodyPr/>
                    <a:lstStyle/>
                    <a:p>
                      <a:pPr algn="ctr"/>
                      <a:r>
                        <a:rPr lang="en-US" altLang="zh-CN" sz="1600" dirty="0"/>
                        <a:t>LFS</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l"/>
                      <a:r>
                        <a:rPr lang="en-US" altLang="zh-CN" sz="1600" dirty="0"/>
                        <a:t>Linux From Scratch</a:t>
                      </a:r>
                      <a:endParaRPr lang="zh-CN" altLang="en-US" sz="1600" dirty="0"/>
                    </a:p>
                  </a:txBody>
                  <a:tcPr anchor="ctr"/>
                </a:tc>
                <a:tc>
                  <a:txBody>
                    <a:bodyPr/>
                    <a:lstStyle/>
                    <a:p>
                      <a:pPr algn="l"/>
                      <a:r>
                        <a:rPr lang="zh-CN" altLang="en-US" sz="1600" dirty="0"/>
                        <a:t>白手起家构建 </a:t>
                      </a:r>
                      <a:r>
                        <a:rPr lang="en-US" altLang="zh-CN" sz="1600" dirty="0"/>
                        <a:t>Linux</a:t>
                      </a:r>
                      <a:endParaRPr lang="zh-CN" altLang="en-US" sz="1600" dirty="0"/>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18219848"/>
                  </a:ext>
                </a:extLst>
              </a:tr>
              <a:tr h="372311">
                <a:tc>
                  <a:txBody>
                    <a:bodyPr/>
                    <a:lstStyle/>
                    <a:p>
                      <a:pPr algn="ctr"/>
                      <a:r>
                        <a:rPr lang="en-US" altLang="zh-CN" sz="1600" dirty="0"/>
                        <a:t>LSB</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l"/>
                      <a:r>
                        <a:rPr lang="en-US" altLang="zh-CN" sz="1600" dirty="0"/>
                        <a:t>Linux Standard Base</a:t>
                      </a:r>
                    </a:p>
                  </a:txBody>
                  <a:tcPr anchor="ct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600" dirty="0"/>
                        <a:t>Linux </a:t>
                      </a:r>
                      <a:r>
                        <a:rPr lang="zh-CN" altLang="en-US" sz="1600" dirty="0"/>
                        <a:t>标准规范</a:t>
                      </a: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40385998"/>
                  </a:ext>
                </a:extLst>
              </a:tr>
              <a:tr h="372311">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en-US" altLang="zh-CN" sz="1600" dirty="0"/>
                        <a:t>POSIX</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600" dirty="0"/>
                        <a:t>Portable Operating System Interface for UNIX</a:t>
                      </a:r>
                    </a:p>
                  </a:txBody>
                  <a:tcPr anchor="ct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600"/>
                        <a:t>UNIX </a:t>
                      </a:r>
                      <a:r>
                        <a:rPr lang="zh-CN" altLang="en-US" sz="1600"/>
                        <a:t>可</a:t>
                      </a:r>
                      <a:r>
                        <a:rPr lang="zh-CN" altLang="en-US" sz="1600" dirty="0"/>
                        <a:t>移植操作系统接口</a:t>
                      </a: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24181420"/>
                  </a:ext>
                </a:extLst>
              </a:tr>
              <a:tr h="372311">
                <a:tc>
                  <a:txBody>
                    <a:bodyPr/>
                    <a:lstStyle/>
                    <a:p>
                      <a:pPr algn="ctr"/>
                      <a:r>
                        <a:rPr lang="en-US" altLang="zh-CN" sz="1600" dirty="0"/>
                        <a:t>VFS</a:t>
                      </a:r>
                      <a:endParaRPr lang="zh-CN" altLang="en-US" sz="16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l"/>
                      <a:r>
                        <a:rPr lang="en-US" altLang="zh-CN" sz="1600" dirty="0"/>
                        <a:t>Virtual File System</a:t>
                      </a:r>
                    </a:p>
                  </a:txBody>
                  <a:tcPr anchor="ctr">
                    <a:lnB w="28575" cap="flat" cmpd="sng" algn="ctr">
                      <a:solidFill>
                        <a:schemeClr val="tx1"/>
                      </a:solidFill>
                      <a:prstDash val="solid"/>
                      <a:round/>
                      <a:headEnd type="none" w="med" len="med"/>
                      <a:tailEnd type="none" w="med" len="med"/>
                    </a:lnB>
                  </a:tcPr>
                </a:tc>
                <a:tc>
                  <a:txBody>
                    <a:bodyPr/>
                    <a:lstStyle/>
                    <a:p>
                      <a:pPr algn="l"/>
                      <a:r>
                        <a:rPr lang="zh-CN" altLang="en-US" sz="1600" dirty="0"/>
                        <a:t>虚拟文件系统</a:t>
                      </a: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0385986"/>
                  </a:ext>
                </a:extLst>
              </a:tr>
            </a:tbl>
          </a:graphicData>
        </a:graphic>
      </p:graphicFrame>
    </p:spTree>
    <p:extLst>
      <p:ext uri="{BB962C8B-B14F-4D97-AF65-F5344CB8AC3E}">
        <p14:creationId xmlns:p14="http://schemas.microsoft.com/office/powerpoint/2010/main" val="36049338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666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预备技能及准备</a:t>
            </a:r>
            <a:endParaRPr lang="en-US" altLang="zh-CN" dirty="0"/>
          </a:p>
          <a:p>
            <a:r>
              <a:rPr lang="zh-CN" altLang="en-US" dirty="0">
                <a:solidFill>
                  <a:schemeClr val="bg1">
                    <a:lumMod val="50000"/>
                  </a:schemeClr>
                </a:solidFill>
              </a:rPr>
              <a:t>交叉编译</a:t>
            </a:r>
            <a:endParaRPr lang="en-US" altLang="zh-CN" dirty="0">
              <a:solidFill>
                <a:schemeClr val="bg1">
                  <a:lumMod val="50000"/>
                </a:schemeClr>
              </a:solidFill>
            </a:endParaRPr>
          </a:p>
          <a:p>
            <a:r>
              <a:rPr lang="en-US" altLang="zh-CN" dirty="0">
                <a:solidFill>
                  <a:schemeClr val="bg1">
                    <a:lumMod val="50000"/>
                  </a:schemeClr>
                </a:solidFill>
              </a:rPr>
              <a:t>LFS </a:t>
            </a:r>
            <a:r>
              <a:rPr lang="zh-CN" altLang="en-US" dirty="0">
                <a:solidFill>
                  <a:schemeClr val="bg1">
                    <a:lumMod val="50000"/>
                  </a:schemeClr>
                </a:solidFill>
              </a:rPr>
              <a:t>构建过程</a:t>
            </a:r>
            <a:endParaRPr lang="en-US" altLang="zh-CN" dirty="0">
              <a:solidFill>
                <a:schemeClr val="bg1">
                  <a:lumMod val="50000"/>
                </a:schemeClr>
              </a:solidFill>
            </a:endParaRPr>
          </a:p>
          <a:p>
            <a:r>
              <a:rPr lang="zh-CN" altLang="en-US" dirty="0">
                <a:solidFill>
                  <a:schemeClr val="bg1">
                    <a:lumMod val="50000"/>
                  </a:schemeClr>
                </a:solidFill>
              </a:rPr>
              <a:t>其他说明</a:t>
            </a:r>
          </a:p>
        </p:txBody>
      </p:sp>
    </p:spTree>
    <p:extLst>
      <p:ext uri="{BB962C8B-B14F-4D97-AF65-F5344CB8AC3E}">
        <p14:creationId xmlns:p14="http://schemas.microsoft.com/office/powerpoint/2010/main" val="1825668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Linux From Scratch?</a:t>
            </a:r>
            <a:endParaRPr lang="zh-CN" altLang="en-US" dirty="0"/>
          </a:p>
        </p:txBody>
      </p:sp>
      <p:sp>
        <p:nvSpPr>
          <p:cNvPr id="3" name="文本占位符 2"/>
          <p:cNvSpPr>
            <a:spLocks noGrp="1"/>
          </p:cNvSpPr>
          <p:nvPr>
            <p:ph type="body" sz="quarter" idx="10"/>
          </p:nvPr>
        </p:nvSpPr>
        <p:spPr/>
        <p:txBody>
          <a:bodyPr/>
          <a:lstStyle/>
          <a:p>
            <a:r>
              <a:rPr lang="en-US" altLang="zh-CN" dirty="0"/>
              <a:t>Linux From Scratch (LFS) is a project that provides you with step-by-step instructions for building your own customized Linux system entirely from source.</a:t>
            </a:r>
          </a:p>
          <a:p>
            <a:pPr lvl="1"/>
            <a:r>
              <a:rPr lang="en-US" altLang="zh-CN" dirty="0"/>
              <a:t>LFS teaches people how a Linux system works internally.</a:t>
            </a:r>
          </a:p>
          <a:p>
            <a:pPr lvl="2"/>
            <a:r>
              <a:rPr lang="en-US" altLang="zh-CN" dirty="0"/>
              <a:t>Building LFS teaches you about all that makes Linux tick, how things work together and depend on each other. And most importantly, how to customize it to your own tastes and needs.</a:t>
            </a:r>
          </a:p>
        </p:txBody>
      </p:sp>
    </p:spTree>
    <p:extLst>
      <p:ext uri="{BB962C8B-B14F-4D97-AF65-F5344CB8AC3E}">
        <p14:creationId xmlns:p14="http://schemas.microsoft.com/office/powerpoint/2010/main" val="4277210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E0756-2B09-4C32-A72E-5F83C77DCF4C}"/>
              </a:ext>
            </a:extLst>
          </p:cNvPr>
          <p:cNvSpPr>
            <a:spLocks noGrp="1"/>
          </p:cNvSpPr>
          <p:nvPr>
            <p:ph type="title"/>
          </p:nvPr>
        </p:nvSpPr>
        <p:spPr/>
        <p:txBody>
          <a:bodyPr/>
          <a:lstStyle/>
          <a:p>
            <a:r>
              <a:rPr lang="zh-CN" altLang="en-US" dirty="0"/>
              <a:t>课前准备</a:t>
            </a:r>
            <a:endParaRPr lang="en-US" dirty="0"/>
          </a:p>
        </p:txBody>
      </p:sp>
      <p:sp>
        <p:nvSpPr>
          <p:cNvPr id="3" name="Text Placeholder 2">
            <a:extLst>
              <a:ext uri="{FF2B5EF4-FFF2-40B4-BE49-F238E27FC236}">
                <a16:creationId xmlns:a16="http://schemas.microsoft.com/office/drawing/2014/main" id="{E7CEB62F-F896-4F74-8C51-39574A359B7C}"/>
              </a:ext>
            </a:extLst>
          </p:cNvPr>
          <p:cNvSpPr>
            <a:spLocks noGrp="1"/>
          </p:cNvSpPr>
          <p:nvPr>
            <p:ph type="body" sz="quarter" idx="10"/>
          </p:nvPr>
        </p:nvSpPr>
        <p:spPr/>
        <p:txBody>
          <a:bodyPr/>
          <a:lstStyle/>
          <a:p>
            <a:r>
              <a:rPr lang="zh-TW" altLang="en-US" dirty="0"/>
              <a:t>注册 </a:t>
            </a:r>
            <a:r>
              <a:rPr lang="en-US" altLang="zh-TW" dirty="0" err="1"/>
              <a:t>G</a:t>
            </a:r>
            <a:r>
              <a:rPr lang="en-US" dirty="0" err="1"/>
              <a:t>itee</a:t>
            </a:r>
            <a:r>
              <a:rPr lang="en-US" dirty="0"/>
              <a:t> </a:t>
            </a:r>
            <a:r>
              <a:rPr lang="zh-TW" altLang="en-US" dirty="0"/>
              <a:t>账号</a:t>
            </a:r>
          </a:p>
          <a:p>
            <a:pPr lvl="1"/>
            <a:r>
              <a:rPr lang="zh-TW" altLang="en-US" dirty="0"/>
              <a:t>在 </a:t>
            </a:r>
            <a:r>
              <a:rPr lang="en-US" altLang="zh-TW" dirty="0" err="1"/>
              <a:t>G</a:t>
            </a:r>
            <a:r>
              <a:rPr lang="en-US" dirty="0" err="1"/>
              <a:t>itee（</a:t>
            </a:r>
            <a:r>
              <a:rPr lang="en-US" dirty="0" err="1">
                <a:hlinkClick r:id="rId3"/>
              </a:rPr>
              <a:t>https</a:t>
            </a:r>
            <a:r>
              <a:rPr lang="en-US" dirty="0">
                <a:hlinkClick r:id="rId3"/>
              </a:rPr>
              <a:t>://gitee.com/</a:t>
            </a:r>
            <a:r>
              <a:rPr lang="en-US" dirty="0"/>
              <a:t> ）</a:t>
            </a:r>
            <a:r>
              <a:rPr lang="zh-TW" altLang="en-US" dirty="0"/>
              <a:t>上注册账号并登入（建议使用</a:t>
            </a:r>
            <a:r>
              <a:rPr lang="zh-CN" altLang="en-US" dirty="0"/>
              <a:t>自己</a:t>
            </a:r>
            <a:r>
              <a:rPr lang="zh-TW" altLang="en-US" dirty="0"/>
              <a:t>常用</a:t>
            </a:r>
            <a:r>
              <a:rPr lang="zh-CN" altLang="en-US" dirty="0"/>
              <a:t>的</a:t>
            </a:r>
            <a:r>
              <a:rPr lang="zh-TW" altLang="en-US" dirty="0"/>
              <a:t>私人邮箱）</a:t>
            </a:r>
            <a:r>
              <a:rPr lang="zh-CN" altLang="en-US" dirty="0"/>
              <a:t>。</a:t>
            </a:r>
            <a:endParaRPr lang="zh-TW" altLang="en-US" dirty="0"/>
          </a:p>
          <a:p>
            <a:r>
              <a:rPr lang="zh-TW" altLang="en-US" dirty="0"/>
              <a:t>下载课程资料</a:t>
            </a:r>
          </a:p>
          <a:p>
            <a:pPr lvl="1"/>
            <a:r>
              <a:rPr lang="zh-TW" altLang="en-US" dirty="0"/>
              <a:t>进入 </a:t>
            </a:r>
            <a:r>
              <a:rPr lang="en-US" dirty="0" err="1"/>
              <a:t>openEuler</a:t>
            </a:r>
            <a:r>
              <a:rPr lang="en-US" dirty="0"/>
              <a:t> </a:t>
            </a:r>
            <a:r>
              <a:rPr lang="zh-TW" altLang="en-US" dirty="0"/>
              <a:t>创新实践课官方代码仓（</a:t>
            </a:r>
            <a:r>
              <a:rPr lang="en-US" altLang="zh-TW" dirty="0"/>
              <a:t> </a:t>
            </a:r>
            <a:r>
              <a:rPr lang="en-US" altLang="zh-TW" dirty="0">
                <a:hlinkClick r:id="rId4"/>
              </a:rPr>
              <a:t>https://gitee.com/openeuler/lfs-course</a:t>
            </a:r>
            <a:r>
              <a:rPr lang="en-US" altLang="zh-TW" dirty="0"/>
              <a:t> </a:t>
            </a:r>
            <a:r>
              <a:rPr lang="zh-TW" altLang="en-US" dirty="0"/>
              <a:t>），下载</a:t>
            </a:r>
            <a:r>
              <a:rPr lang="zh-CN" altLang="en-US" dirty="0"/>
              <a:t>课程压缩</a:t>
            </a:r>
            <a:r>
              <a:rPr lang="zh-TW" altLang="en-US" dirty="0"/>
              <a:t>包</a:t>
            </a:r>
            <a:r>
              <a:rPr lang="zh-CN" altLang="en-US" dirty="0"/>
              <a:t>到本地 </a:t>
            </a:r>
            <a:r>
              <a:rPr lang="en-US" altLang="zh-CN" dirty="0"/>
              <a:t>PC </a:t>
            </a:r>
            <a:r>
              <a:rPr lang="zh-CN" altLang="en-US" dirty="0"/>
              <a:t>进行预习。</a:t>
            </a:r>
            <a:endParaRPr lang="en-US" dirty="0"/>
          </a:p>
        </p:txBody>
      </p:sp>
    </p:spTree>
    <p:extLst>
      <p:ext uri="{BB962C8B-B14F-4D97-AF65-F5344CB8AC3E}">
        <p14:creationId xmlns:p14="http://schemas.microsoft.com/office/powerpoint/2010/main" val="698980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预备技能</a:t>
            </a:r>
          </a:p>
        </p:txBody>
      </p:sp>
      <p:sp>
        <p:nvSpPr>
          <p:cNvPr id="3" name="文本占位符 2"/>
          <p:cNvSpPr>
            <a:spLocks noGrp="1"/>
          </p:cNvSpPr>
          <p:nvPr>
            <p:ph type="body" sz="quarter" idx="10"/>
          </p:nvPr>
        </p:nvSpPr>
        <p:spPr/>
        <p:txBody>
          <a:bodyPr/>
          <a:lstStyle/>
          <a:p>
            <a:r>
              <a:rPr lang="en-US" altLang="zh-CN" dirty="0" err="1"/>
              <a:t>openEuler</a:t>
            </a:r>
            <a:r>
              <a:rPr lang="en-US" altLang="zh-CN" dirty="0"/>
              <a:t> </a:t>
            </a:r>
            <a:r>
              <a:rPr lang="zh-CN" altLang="en-US" dirty="0"/>
              <a:t>操作系统基本知识</a:t>
            </a:r>
            <a:endParaRPr lang="en-US" altLang="zh-CN" dirty="0"/>
          </a:p>
          <a:p>
            <a:r>
              <a:rPr lang="en-US" altLang="zh-CN" dirty="0"/>
              <a:t>Shell </a:t>
            </a:r>
            <a:r>
              <a:rPr lang="zh-CN" altLang="en-US" dirty="0"/>
              <a:t>命令操作</a:t>
            </a:r>
            <a:endParaRPr lang="en-US" altLang="zh-CN" dirty="0"/>
          </a:p>
          <a:p>
            <a:r>
              <a:rPr lang="zh-CN" altLang="en-US" dirty="0"/>
              <a:t>从 </a:t>
            </a:r>
            <a:r>
              <a:rPr lang="en-US" altLang="zh-CN" dirty="0"/>
              <a:t>C </a:t>
            </a:r>
            <a:r>
              <a:rPr lang="zh-CN" altLang="en-US" dirty="0"/>
              <a:t>代码编译出软件</a:t>
            </a:r>
            <a:endParaRPr lang="en-US" altLang="zh-CN" dirty="0"/>
          </a:p>
          <a:p>
            <a:pPr lvl="1"/>
            <a:r>
              <a:rPr lang="en-US" altLang="zh-CN" dirty="0"/>
              <a:t>C/C++</a:t>
            </a:r>
          </a:p>
          <a:p>
            <a:pPr lvl="1"/>
            <a:r>
              <a:rPr lang="en-US" altLang="zh-CN" dirty="0" err="1"/>
              <a:t>Makefile</a:t>
            </a:r>
            <a:endParaRPr lang="en-US" altLang="zh-CN" dirty="0"/>
          </a:p>
          <a:p>
            <a:pPr lvl="1"/>
            <a:r>
              <a:rPr lang="en-US" altLang="zh-CN" dirty="0"/>
              <a:t>GNU </a:t>
            </a:r>
            <a:r>
              <a:rPr lang="en-US" altLang="zh-CN" dirty="0" err="1"/>
              <a:t>autoconf</a:t>
            </a:r>
            <a:endParaRPr lang="en-US" altLang="zh-CN" dirty="0"/>
          </a:p>
          <a:p>
            <a:r>
              <a:rPr lang="en-US" altLang="zh-CN" dirty="0"/>
              <a:t>Patch – </a:t>
            </a:r>
            <a:r>
              <a:rPr lang="zh-CN" altLang="en-US" dirty="0"/>
              <a:t>如何给软件打补丁</a:t>
            </a:r>
            <a:endParaRPr lang="en-US" altLang="zh-CN" dirty="0"/>
          </a:p>
        </p:txBody>
      </p:sp>
    </p:spTree>
    <p:extLst>
      <p:ext uri="{BB962C8B-B14F-4D97-AF65-F5344CB8AC3E}">
        <p14:creationId xmlns:p14="http://schemas.microsoft.com/office/powerpoint/2010/main" val="656563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chemeClr val="bg1">
                    <a:lumMod val="50000"/>
                  </a:schemeClr>
                </a:solidFill>
              </a:rPr>
              <a:t>前置知识和技能</a:t>
            </a:r>
            <a:endParaRPr lang="en-US" altLang="zh-CN" dirty="0">
              <a:solidFill>
                <a:schemeClr val="bg1">
                  <a:lumMod val="50000"/>
                </a:schemeClr>
              </a:solidFill>
            </a:endParaRPr>
          </a:p>
          <a:p>
            <a:r>
              <a:rPr lang="zh-CN" altLang="en-US" dirty="0"/>
              <a:t>交叉编译</a:t>
            </a:r>
            <a:endParaRPr lang="en-US" altLang="zh-CN" dirty="0"/>
          </a:p>
          <a:p>
            <a:r>
              <a:rPr lang="en-US" altLang="zh-CN" dirty="0">
                <a:solidFill>
                  <a:schemeClr val="bg1">
                    <a:lumMod val="50000"/>
                  </a:schemeClr>
                </a:solidFill>
              </a:rPr>
              <a:t>LFS </a:t>
            </a:r>
            <a:r>
              <a:rPr lang="zh-CN" altLang="en-US" dirty="0">
                <a:solidFill>
                  <a:schemeClr val="bg1">
                    <a:lumMod val="50000"/>
                  </a:schemeClr>
                </a:solidFill>
              </a:rPr>
              <a:t>构建过程</a:t>
            </a:r>
            <a:endParaRPr lang="en-US" altLang="zh-CN" dirty="0">
              <a:solidFill>
                <a:schemeClr val="bg1">
                  <a:lumMod val="50000"/>
                </a:schemeClr>
              </a:solidFill>
            </a:endParaRPr>
          </a:p>
          <a:p>
            <a:r>
              <a:rPr lang="zh-CN" altLang="en-US" dirty="0">
                <a:solidFill>
                  <a:schemeClr val="bg1">
                    <a:lumMod val="50000"/>
                  </a:schemeClr>
                </a:solidFill>
              </a:rPr>
              <a:t>其他说明</a:t>
            </a:r>
          </a:p>
        </p:txBody>
      </p:sp>
    </p:spTree>
    <p:extLst>
      <p:ext uri="{BB962C8B-B14F-4D97-AF65-F5344CB8AC3E}">
        <p14:creationId xmlns:p14="http://schemas.microsoft.com/office/powerpoint/2010/main" val="3526383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交叉编译过程</a:t>
            </a:r>
          </a:p>
        </p:txBody>
      </p:sp>
      <p:sp>
        <p:nvSpPr>
          <p:cNvPr id="2" name="TextBox 1"/>
          <p:cNvSpPr txBox="1"/>
          <p:nvPr/>
        </p:nvSpPr>
        <p:spPr>
          <a:xfrm>
            <a:off x="452438" y="944563"/>
            <a:ext cx="8180118" cy="400110"/>
          </a:xfrm>
          <a:prstGeom prst="rect">
            <a:avLst/>
          </a:prstGeom>
          <a:noFill/>
        </p:spPr>
        <p:txBody>
          <a:bodyPr wrap="square" rtlCol="0">
            <a:spAutoFit/>
          </a:bodyPr>
          <a:lstStyle/>
          <a:p>
            <a:r>
              <a:rPr lang="zh-CN" altLang="en-US" sz="2000" dirty="0"/>
              <a:t>简单地说，交叉编译是在一个平台上生成另一个平台上的可执行代码。</a:t>
            </a:r>
          </a:p>
        </p:txBody>
      </p:sp>
      <p:sp>
        <p:nvSpPr>
          <p:cNvPr id="5" name="TextBox 4"/>
          <p:cNvSpPr txBox="1"/>
          <p:nvPr/>
        </p:nvSpPr>
        <p:spPr>
          <a:xfrm>
            <a:off x="452438" y="1416835"/>
            <a:ext cx="6817883" cy="4770537"/>
          </a:xfrm>
          <a:prstGeom prst="rect">
            <a:avLst/>
          </a:prstGeom>
          <a:noFill/>
        </p:spPr>
        <p:txBody>
          <a:bodyPr wrap="square" rtlCol="0">
            <a:spAutoFit/>
          </a:bodyPr>
          <a:lstStyle/>
          <a:p>
            <a:r>
              <a:rPr lang="zh-CN" altLang="en-US" sz="1600" dirty="0"/>
              <a:t>在 </a:t>
            </a:r>
            <a:r>
              <a:rPr lang="en-US" altLang="zh-CN" sz="1600" dirty="0"/>
              <a:t>x64 </a:t>
            </a:r>
            <a:r>
              <a:rPr lang="zh-CN" altLang="en-US" sz="1600" dirty="0"/>
              <a:t>架构上进行</a:t>
            </a:r>
            <a:r>
              <a:rPr lang="zh-TW" altLang="en-US" sz="1600" dirty="0"/>
              <a:t>交叉编译过程演示</a:t>
            </a:r>
            <a:r>
              <a:rPr lang="zh-CN" altLang="en-US" sz="1600" dirty="0"/>
              <a:t>。</a:t>
            </a:r>
            <a:endParaRPr lang="en-US" altLang="zh-TW" sz="1600" dirty="0"/>
          </a:p>
          <a:p>
            <a:endParaRPr lang="zh-TW" altLang="en-US" sz="1600" dirty="0"/>
          </a:p>
          <a:p>
            <a:pPr marL="342900" indent="-342900">
              <a:buAutoNum type="arabicParenBoth"/>
            </a:pPr>
            <a:r>
              <a:rPr lang="zh-TW" altLang="en-US" sz="1600" dirty="0"/>
              <a:t>安装开发工具： </a:t>
            </a:r>
            <a:endParaRPr lang="en-US" altLang="zh-TW" sz="1600" dirty="0"/>
          </a:p>
          <a:p>
            <a:r>
              <a:rPr lang="en-US" altLang="zh-CN" sz="1600" dirty="0"/>
              <a:t>yum </a:t>
            </a:r>
            <a:r>
              <a:rPr lang="en-US" altLang="zh-CN" sz="1600" dirty="0" err="1"/>
              <a:t>groupinstall</a:t>
            </a:r>
            <a:r>
              <a:rPr lang="en-US" altLang="zh-CN" sz="1600" dirty="0"/>
              <a:t> "Development tools" –y</a:t>
            </a:r>
          </a:p>
          <a:p>
            <a:endParaRPr lang="en-US" altLang="zh-TW" sz="1600" dirty="0"/>
          </a:p>
          <a:p>
            <a:r>
              <a:rPr lang="en-US" altLang="zh-TW" sz="1600" dirty="0"/>
              <a:t>(2) </a:t>
            </a:r>
            <a:r>
              <a:rPr lang="zh-CN" altLang="en-US" sz="1600" dirty="0"/>
              <a:t>下载</a:t>
            </a:r>
            <a:r>
              <a:rPr lang="zh-TW" altLang="en-US" sz="1600" dirty="0"/>
              <a:t>交叉编译工具： </a:t>
            </a:r>
            <a:endParaRPr lang="en-US" altLang="zh-TW" sz="1600" dirty="0"/>
          </a:p>
          <a:p>
            <a:r>
              <a:rPr lang="en-US" altLang="zh-CN" sz="1600" dirty="0" err="1"/>
              <a:t>mkdir</a:t>
            </a:r>
            <a:r>
              <a:rPr lang="en-US" altLang="zh-CN" sz="1600" dirty="0"/>
              <a:t> /</a:t>
            </a:r>
            <a:r>
              <a:rPr lang="en-US" altLang="zh-CN" sz="1600" dirty="0" err="1"/>
              <a:t>usr</a:t>
            </a:r>
            <a:r>
              <a:rPr lang="en-US" altLang="zh-CN" sz="1600" dirty="0"/>
              <a:t>/local/arm-toolchain</a:t>
            </a:r>
          </a:p>
          <a:p>
            <a:r>
              <a:rPr lang="en-US" altLang="zh-CN" sz="1600" dirty="0"/>
              <a:t>cd /</a:t>
            </a:r>
            <a:r>
              <a:rPr lang="en-US" altLang="zh-CN" sz="1600" dirty="0" err="1"/>
              <a:t>usr</a:t>
            </a:r>
            <a:r>
              <a:rPr lang="en-US" altLang="zh-CN" sz="1600" dirty="0"/>
              <a:t>/local/arm-toolchain/</a:t>
            </a:r>
          </a:p>
          <a:p>
            <a:r>
              <a:rPr lang="da-DK" altLang="zh-CN" sz="1600" dirty="0"/>
              <a:t>wget </a:t>
            </a:r>
            <a:r>
              <a:rPr lang="da-DK" altLang="zh-CN" sz="1600" dirty="0">
                <a:hlinkClick r:id="rId3"/>
              </a:rPr>
              <a:t>https://releases.linaro.org/components/toolchain/binaries/latest-7/aarch64-linux-gnu/gcc-linaro-7.5.0-2019.12-x86_64_aarch64-linux-gnu.tar.xz</a:t>
            </a:r>
            <a:endParaRPr lang="da-DK" altLang="zh-CN" sz="1600" dirty="0"/>
          </a:p>
          <a:p>
            <a:r>
              <a:rPr lang="en-US" altLang="zh-CN" sz="1600" dirty="0"/>
              <a:t>tar -</a:t>
            </a:r>
            <a:r>
              <a:rPr lang="en-US" altLang="zh-CN" sz="1600" dirty="0" err="1"/>
              <a:t>xvf</a:t>
            </a:r>
            <a:r>
              <a:rPr lang="en-US" altLang="zh-CN" sz="1600" dirty="0"/>
              <a:t> gcc-linaro-7.5.0-2019.12-x86_64_aarch64-linux-gnu.tar.xz</a:t>
            </a:r>
          </a:p>
          <a:p>
            <a:endParaRPr lang="en-US" altLang="zh-CN" sz="1600" dirty="0"/>
          </a:p>
          <a:p>
            <a:r>
              <a:rPr lang="en-US" altLang="zh-CN" sz="1600" dirty="0"/>
              <a:t>(3) </a:t>
            </a:r>
            <a:r>
              <a:rPr lang="zh-CN" altLang="en-US" sz="1600" dirty="0"/>
              <a:t>修改并更新环境变量</a:t>
            </a:r>
            <a:endParaRPr lang="en-US" altLang="zh-CN" sz="1600" dirty="0"/>
          </a:p>
          <a:p>
            <a:r>
              <a:rPr lang="en-US" altLang="zh-CN" sz="1600" dirty="0"/>
              <a:t>cp /</a:t>
            </a:r>
            <a:r>
              <a:rPr lang="en-US" altLang="zh-CN" sz="1600" dirty="0" err="1"/>
              <a:t>etc</a:t>
            </a:r>
            <a:r>
              <a:rPr lang="en-US" altLang="zh-CN" sz="1600" dirty="0"/>
              <a:t>/profile{,.origin}</a:t>
            </a:r>
          </a:p>
          <a:p>
            <a:r>
              <a:rPr lang="en-US" altLang="zh-CN" sz="1600" dirty="0"/>
              <a:t>echo "export PATH=$PATH:/</a:t>
            </a:r>
            <a:r>
              <a:rPr lang="en-US" altLang="zh-CN" sz="1600" dirty="0" err="1"/>
              <a:t>usr</a:t>
            </a:r>
            <a:r>
              <a:rPr lang="en-US" altLang="zh-CN" sz="1600" dirty="0"/>
              <a:t>/local/arm-toolchain/gcc-linaro-7.5.0-2019.12-x86_64_aarch64-linux-gnu/bin" &gt;&gt; /</a:t>
            </a:r>
            <a:r>
              <a:rPr lang="en-US" altLang="zh-CN" sz="1600" dirty="0" err="1"/>
              <a:t>etc</a:t>
            </a:r>
            <a:r>
              <a:rPr lang="en-US" altLang="zh-CN" sz="1600" dirty="0"/>
              <a:t>/profile</a:t>
            </a:r>
          </a:p>
          <a:p>
            <a:r>
              <a:rPr lang="en-US" altLang="zh-CN" sz="1600" dirty="0"/>
              <a:t>source /</a:t>
            </a:r>
            <a:r>
              <a:rPr lang="en-US" altLang="zh-CN" sz="1600" dirty="0" err="1"/>
              <a:t>etc</a:t>
            </a:r>
            <a:r>
              <a:rPr lang="en-US" altLang="zh-CN" sz="1600" dirty="0"/>
              <a:t>/profile</a:t>
            </a:r>
          </a:p>
          <a:p>
            <a:endParaRPr lang="zh-CN" altLang="en-US" sz="1600" dirty="0"/>
          </a:p>
        </p:txBody>
      </p:sp>
      <p:sp>
        <p:nvSpPr>
          <p:cNvPr id="7" name="TextBox 6">
            <a:extLst>
              <a:ext uri="{FF2B5EF4-FFF2-40B4-BE49-F238E27FC236}">
                <a16:creationId xmlns:a16="http://schemas.microsoft.com/office/drawing/2014/main" id="{060E419F-F989-481D-ABD7-46819C7D0EB1}"/>
              </a:ext>
            </a:extLst>
          </p:cNvPr>
          <p:cNvSpPr txBox="1"/>
          <p:nvPr/>
        </p:nvSpPr>
        <p:spPr>
          <a:xfrm>
            <a:off x="7343250" y="1563473"/>
            <a:ext cx="4405838" cy="4031873"/>
          </a:xfrm>
          <a:prstGeom prst="rect">
            <a:avLst/>
          </a:prstGeom>
          <a:noFill/>
        </p:spPr>
        <p:txBody>
          <a:bodyPr wrap="square" rtlCol="0">
            <a:spAutoFit/>
          </a:bodyPr>
          <a:lstStyle/>
          <a:p>
            <a:r>
              <a:rPr lang="en-US" altLang="zh-CN" sz="1600" dirty="0"/>
              <a:t>(4) </a:t>
            </a:r>
            <a:r>
              <a:rPr lang="zh-CN" altLang="en-US" sz="1600" dirty="0"/>
              <a:t>验证交叉编译工具</a:t>
            </a:r>
            <a:endParaRPr lang="en-US" altLang="zh-CN" sz="1600" dirty="0"/>
          </a:p>
          <a:p>
            <a:r>
              <a:rPr lang="en-US" altLang="zh-CN" sz="1600" dirty="0"/>
              <a:t>aarch64-linux-gnu-gcc –v</a:t>
            </a:r>
          </a:p>
          <a:p>
            <a:endParaRPr lang="en-US" altLang="zh-CN" sz="1600" dirty="0"/>
          </a:p>
          <a:p>
            <a:r>
              <a:rPr lang="en-US" altLang="zh-CN" sz="1600" dirty="0"/>
              <a:t>(5) </a:t>
            </a:r>
            <a:r>
              <a:rPr lang="zh-CN" altLang="en-US" sz="1600" dirty="0"/>
              <a:t>利用交叉编译工具编译</a:t>
            </a:r>
            <a:endParaRPr lang="en-US" altLang="zh-CN" sz="1600" dirty="0"/>
          </a:p>
          <a:p>
            <a:r>
              <a:rPr lang="en-US" altLang="zh-CN" sz="1600" dirty="0"/>
              <a:t>cat &gt; ./</a:t>
            </a:r>
            <a:r>
              <a:rPr lang="en-US" altLang="zh-CN" sz="1600" dirty="0" err="1"/>
              <a:t>hello.c</a:t>
            </a:r>
            <a:r>
              <a:rPr lang="en-US" altLang="zh-CN" sz="1600" dirty="0"/>
              <a:t> &lt;&lt; "EOF"</a:t>
            </a:r>
          </a:p>
          <a:p>
            <a:r>
              <a:rPr lang="en-US" altLang="zh-CN" sz="1600" dirty="0"/>
              <a:t>#include &lt;</a:t>
            </a:r>
            <a:r>
              <a:rPr lang="en-US" altLang="zh-CN" sz="1600" dirty="0" err="1"/>
              <a:t>stdio.h</a:t>
            </a:r>
            <a:r>
              <a:rPr lang="en-US" altLang="zh-CN" sz="1600" dirty="0"/>
              <a:t>&gt;</a:t>
            </a:r>
          </a:p>
          <a:p>
            <a:r>
              <a:rPr lang="en-US" altLang="zh-CN" sz="1600" dirty="0"/>
              <a:t>int main() {</a:t>
            </a:r>
          </a:p>
          <a:p>
            <a:r>
              <a:rPr lang="en-US" altLang="zh-CN" sz="1600" dirty="0"/>
              <a:t>    </a:t>
            </a:r>
            <a:r>
              <a:rPr lang="en-US" altLang="zh-CN" sz="1600" dirty="0" err="1"/>
              <a:t>printf</a:t>
            </a:r>
            <a:r>
              <a:rPr lang="en-US" altLang="zh-CN" sz="1600" dirty="0"/>
              <a:t>("Hello, </a:t>
            </a:r>
            <a:r>
              <a:rPr lang="en-US" altLang="zh-CN" sz="1600" dirty="0" err="1"/>
              <a:t>Kunpeng</a:t>
            </a:r>
            <a:r>
              <a:rPr lang="en-US" altLang="zh-CN" sz="1600" dirty="0"/>
              <a:t>!\n");</a:t>
            </a:r>
          </a:p>
          <a:p>
            <a:r>
              <a:rPr lang="en-US" altLang="zh-CN" sz="1600" dirty="0"/>
              <a:t>    return 0;</a:t>
            </a:r>
          </a:p>
          <a:p>
            <a:r>
              <a:rPr lang="en-US" altLang="zh-CN" sz="1600" dirty="0"/>
              <a:t>}</a:t>
            </a:r>
          </a:p>
          <a:p>
            <a:r>
              <a:rPr lang="en-US" altLang="zh-CN" sz="1600" dirty="0"/>
              <a:t>EOF</a:t>
            </a:r>
          </a:p>
          <a:p>
            <a:r>
              <a:rPr lang="en-US" altLang="zh-CN" sz="1600" dirty="0"/>
              <a:t>aarch64-linux-gnu-gcc </a:t>
            </a:r>
            <a:r>
              <a:rPr lang="en-US" altLang="zh-CN" sz="1600" dirty="0" err="1"/>
              <a:t>hello.c</a:t>
            </a:r>
            <a:r>
              <a:rPr lang="en-US" altLang="zh-CN" sz="1600" dirty="0"/>
              <a:t> -o hello-</a:t>
            </a:r>
            <a:r>
              <a:rPr lang="en-US" altLang="zh-CN" sz="1600" dirty="0" err="1"/>
              <a:t>kp</a:t>
            </a:r>
            <a:endParaRPr lang="en-US" altLang="zh-CN" sz="1600" dirty="0"/>
          </a:p>
          <a:p>
            <a:r>
              <a:rPr lang="en-US" altLang="zh-CN" sz="1600" dirty="0"/>
              <a:t>./hello-</a:t>
            </a:r>
            <a:r>
              <a:rPr lang="en-US" altLang="zh-CN" sz="1600" dirty="0" err="1"/>
              <a:t>kp</a:t>
            </a:r>
            <a:endParaRPr lang="en-US" altLang="zh-CN" sz="1600" dirty="0"/>
          </a:p>
          <a:p>
            <a:r>
              <a:rPr lang="en-US" altLang="zh-CN" sz="1600" dirty="0"/>
              <a:t>file hello-</a:t>
            </a:r>
            <a:r>
              <a:rPr lang="en-US" altLang="zh-CN" sz="1600" dirty="0" err="1"/>
              <a:t>kp</a:t>
            </a:r>
            <a:endParaRPr lang="en-US" altLang="zh-CN" sz="1600" dirty="0"/>
          </a:p>
          <a:p>
            <a:endParaRPr lang="en-US" altLang="zh-CN" sz="1600" dirty="0"/>
          </a:p>
          <a:p>
            <a:r>
              <a:rPr lang="en-US" altLang="zh-CN" sz="1600" dirty="0"/>
              <a:t>(6) </a:t>
            </a:r>
            <a:r>
              <a:rPr lang="zh-CN" altLang="en-US" sz="1600" dirty="0"/>
              <a:t>将此可执行文件放在 </a:t>
            </a:r>
            <a:r>
              <a:rPr lang="en-US" altLang="zh-CN" sz="1600" dirty="0" err="1"/>
              <a:t>Kunpeng</a:t>
            </a:r>
            <a:r>
              <a:rPr lang="en-US" altLang="zh-CN" sz="1600" dirty="0"/>
              <a:t> </a:t>
            </a:r>
            <a:r>
              <a:rPr lang="zh-CN" altLang="en-US" sz="1600" dirty="0"/>
              <a:t>平台上验证。</a:t>
            </a:r>
          </a:p>
        </p:txBody>
      </p:sp>
    </p:spTree>
    <p:extLst>
      <p:ext uri="{BB962C8B-B14F-4D97-AF65-F5344CB8AC3E}">
        <p14:creationId xmlns:p14="http://schemas.microsoft.com/office/powerpoint/2010/main" val="4010802664"/>
      </p:ext>
    </p:extLst>
  </p:cSld>
  <p:clrMapOvr>
    <a:masterClrMapping/>
  </p:clrMapOvr>
</p:sld>
</file>

<file path=ppt/theme/theme1.xml><?xml version="1.0" encoding="utf-8"?>
<a:theme xmlns:a="http://schemas.openxmlformats.org/drawingml/2006/main" name="2_标题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功能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感谢页模板">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演示文稿1" id="{5D7106B4-FD24-471A-B326-8B58E27A973B}" vid="{1AA013AF-7C2E-4A39-9796-86760F640C1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C226774B8D87F4D92D9D1F6859ED44E" ma:contentTypeVersion="1" ma:contentTypeDescription="Create a new document." ma:contentTypeScope="" ma:versionID="192c310b45bae95d9fdbb51d5532622b">
  <xsd:schema xmlns:xsd="http://www.w3.org/2001/XMLSchema" xmlns:xs="http://www.w3.org/2001/XMLSchema" xmlns:p="http://schemas.microsoft.com/office/2006/metadata/properties" xmlns:ns2="475f1e55-3009-46d8-9566-5d569a2b3a98" targetNamespace="http://schemas.microsoft.com/office/2006/metadata/properties" ma:root="true" ma:fieldsID="1d095aabec1d15598815726bd4b054a7" ns2:_="">
    <xsd:import namespace="475f1e55-3009-46d8-9566-5d569a2b3a98"/>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5f1e55-3009-46d8-9566-5d569a2b3a9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5960F2-6186-408B-A0DC-5CA5E58B604F}">
  <ds:schemaRefs>
    <ds:schemaRef ds:uri="http://www.w3.org/XML/1998/namespace"/>
    <ds:schemaRef ds:uri="http://purl.org/dc/elements/1.1/"/>
    <ds:schemaRef ds:uri="http://schemas.openxmlformats.org/package/2006/metadata/core-properties"/>
    <ds:schemaRef ds:uri="http://schemas.microsoft.com/office/2006/documentManagement/types"/>
    <ds:schemaRef ds:uri="http://schemas.microsoft.com/office/2006/metadata/properties"/>
    <ds:schemaRef ds:uri="http://schemas.microsoft.com/office/infopath/2007/PartnerControls"/>
    <ds:schemaRef ds:uri="http://purl.org/dc/dcmitype/"/>
    <ds:schemaRef ds:uri="475f1e55-3009-46d8-9566-5d569a2b3a98"/>
    <ds:schemaRef ds:uri="http://purl.org/dc/terms/"/>
  </ds:schemaRefs>
</ds:datastoreItem>
</file>

<file path=customXml/itemProps2.xml><?xml version="1.0" encoding="utf-8"?>
<ds:datastoreItem xmlns:ds="http://schemas.openxmlformats.org/officeDocument/2006/customXml" ds:itemID="{FEDE263F-0510-4442-823E-69B63ECB61E1}">
  <ds:schemaRefs>
    <ds:schemaRef ds:uri="http://schemas.microsoft.com/sharepoint/v3/contenttype/forms"/>
  </ds:schemaRefs>
</ds:datastoreItem>
</file>

<file path=customXml/itemProps3.xml><?xml version="1.0" encoding="utf-8"?>
<ds:datastoreItem xmlns:ds="http://schemas.openxmlformats.org/officeDocument/2006/customXml" ds:itemID="{CC2FADE7-0FB7-4D32-803A-97A461853B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5f1e55-3009-46d8-9566-5d569a2b3a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3269</TotalTime>
  <Words>2355</Words>
  <Application>Microsoft Office PowerPoint</Application>
  <PresentationFormat>Widescreen</PresentationFormat>
  <Paragraphs>244</Paragraphs>
  <Slides>35</Slides>
  <Notes>18</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35</vt:i4>
      </vt:variant>
    </vt:vector>
  </HeadingPairs>
  <TitlesOfParts>
    <vt:vector size="45" baseType="lpstr">
      <vt:lpstr>Microsoft YaHei</vt:lpstr>
      <vt:lpstr>Microsoft YaHei</vt:lpstr>
      <vt:lpstr>方正兰亭黑简体</vt:lpstr>
      <vt:lpstr>Arial</vt:lpstr>
      <vt:lpstr>Huawei Sans</vt:lpstr>
      <vt:lpstr>Wingdings</vt:lpstr>
      <vt:lpstr>2_标题页模板</vt:lpstr>
      <vt:lpstr>3_功能页模板</vt:lpstr>
      <vt:lpstr>4_内容页模板</vt:lpstr>
      <vt:lpstr>5_感谢页模板</vt:lpstr>
      <vt:lpstr>LFS on openEuler</vt:lpstr>
      <vt:lpstr>PowerPoint Presentation</vt:lpstr>
      <vt:lpstr>PowerPoint Presentation</vt:lpstr>
      <vt:lpstr>PowerPoint Presentation</vt:lpstr>
      <vt:lpstr>What is Linux From Scratch?</vt:lpstr>
      <vt:lpstr>课前准备</vt:lpstr>
      <vt:lpstr>预备技能</vt:lpstr>
      <vt:lpstr>PowerPoint Presentation</vt:lpstr>
      <vt:lpstr>交叉编译过程</vt:lpstr>
      <vt:lpstr>LFS 构建过程（利用交叉编译原理）</vt:lpstr>
      <vt:lpstr>PowerPoint Presentation</vt:lpstr>
      <vt:lpstr>LFS 构建过程</vt:lpstr>
      <vt:lpstr>构建环境的准备</vt:lpstr>
      <vt:lpstr>以 lfs 用户构建临时工具链</vt:lpstr>
      <vt:lpstr>在 chrooted 环境下构建 LFS 目标系统</vt:lpstr>
      <vt:lpstr>从 C 代码编译出软件</vt:lpstr>
      <vt:lpstr>LFS 通用编译指南（lfs 用户）</vt:lpstr>
      <vt:lpstr>LFS 通用编译指南（chrooted 环境）</vt:lpstr>
      <vt:lpstr>配置 LFS 目标系统</vt:lpstr>
      <vt:lpstr>编译并安装内核</vt:lpstr>
      <vt:lpstr>设置 GRUB 使新系统可引导</vt:lpstr>
      <vt:lpstr>进入新系统</vt:lpstr>
      <vt:lpstr>构建者的几次角色转换</vt:lpstr>
      <vt:lpstr>PowerPoint Presentation</vt:lpstr>
      <vt:lpstr>为什么选中 LFS7.7-systemd</vt:lpstr>
      <vt:lpstr>GCC-4.9.2 编译问题</vt:lpstr>
      <vt:lpstr>Man-DB-2.7.1 编译问题</vt:lpstr>
      <vt:lpstr>如何提交作业</vt:lpstr>
      <vt:lpstr>进阶任务</vt:lpstr>
      <vt:lpstr>PowerPoint Presentation</vt:lpstr>
      <vt:lpstr>PowerPoint Presentation</vt:lpstr>
      <vt:lpstr>PowerPoint Presentation</vt:lpstr>
      <vt:lpstr>PowerPoint Presentation</vt:lpstr>
      <vt:lpstr>缩略语表</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Mandrew</cp:lastModifiedBy>
  <cp:revision>376</cp:revision>
  <cp:lastPrinted>2020-07-31T09:33:18Z</cp:lastPrinted>
  <dcterms:created xsi:type="dcterms:W3CDTF">2018-11-29T10:16:29Z</dcterms:created>
  <dcterms:modified xsi:type="dcterms:W3CDTF">2022-04-09T14:19:50Z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(3)9lCqUin3A83yjq+ckDZSag41MRVoeGzSXpy6Wf5QJGgx+4kKlvz07ZRUNsSjmn0MKoAdGvA5
0g/kTPfcYCGL/kSR3eLFhio3+YDjrOCx9+npJ5rXX2ldxPCPS/vgz3kNRYHqP+jzohRvP8MA
nzeM3jv/GrZBqIwom85Ofz9DkelsKpOdygPd7GYKwpYU4/gXhIMLKu8IZw4cCNalFPV/EZvn
PQYKy+oyJAoBy0O5cL</vt:lpwstr>
  </property>
  <property fmtid="{D5CDD505-2E9C-101B-9397-08002B2CF9AE}" pid="3" name="_2015_ms_pID_7253431">
    <vt:lpwstr>QxQBKbO3rXXuAbO9i8fDHqwEbz91DFMeZFiBOmB88thu11yvSnhVRY
2o2e0mcFeCYDye3nSmVowFNAXteV7dde1WsG/5wazPQhkqGUzA2LnUvSW4bhuLcpYV2+jwSE
sBfKZuODpCMCrr61QPpODHgR+wT/qbHmcVjNyuF1w7SC1X+HWAfhmycCBVcn9aHNBJhs0ZXC
P4tmZ0lMjCDJuF24nFTbcdBbHbp+xHNA1GWf</vt:lpwstr>
  </property>
  <property fmtid="{D5CDD505-2E9C-101B-9397-08002B2CF9AE}" pid="4" name="_2015_ms_pID_7253432">
    <vt:lpwstr>Uw==</vt:lpwstr>
  </property>
  <property fmtid="{D5CDD505-2E9C-101B-9397-08002B2CF9AE}" pid="5" name="ContentTypeId">
    <vt:lpwstr>0x010100CC226774B8D87F4D92D9D1F6859ED44E</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1612139987</vt:lpwstr>
  </property>
</Properties>
</file>