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Lst>
  <p:notesMasterIdLst>
    <p:notesMasterId r:id="rId42"/>
  </p:notesMasterIdLst>
  <p:handoutMasterIdLst>
    <p:handoutMasterId r:id="rId43"/>
  </p:handoutMasterIdLst>
  <p:sldIdLst>
    <p:sldId id="257" r:id="rId8"/>
    <p:sldId id="258" r:id="rId9"/>
    <p:sldId id="259" r:id="rId10"/>
    <p:sldId id="260" r:id="rId11"/>
    <p:sldId id="324" r:id="rId12"/>
    <p:sldId id="298" r:id="rId13"/>
    <p:sldId id="271" r:id="rId14"/>
    <p:sldId id="273" r:id="rId15"/>
    <p:sldId id="272" r:id="rId16"/>
    <p:sldId id="276" r:id="rId17"/>
    <p:sldId id="274" r:id="rId18"/>
    <p:sldId id="313" r:id="rId19"/>
    <p:sldId id="314" r:id="rId20"/>
    <p:sldId id="315" r:id="rId21"/>
    <p:sldId id="316" r:id="rId22"/>
    <p:sldId id="312" r:id="rId23"/>
    <p:sldId id="301" r:id="rId24"/>
    <p:sldId id="322" r:id="rId25"/>
    <p:sldId id="317" r:id="rId26"/>
    <p:sldId id="318" r:id="rId27"/>
    <p:sldId id="319" r:id="rId28"/>
    <p:sldId id="320" r:id="rId29"/>
    <p:sldId id="323" r:id="rId30"/>
    <p:sldId id="275" r:id="rId31"/>
    <p:sldId id="278" r:id="rId32"/>
    <p:sldId id="279" r:id="rId33"/>
    <p:sldId id="321" r:id="rId34"/>
    <p:sldId id="297" r:id="rId35"/>
    <p:sldId id="294" r:id="rId36"/>
    <p:sldId id="265" r:id="rId37"/>
    <p:sldId id="268" r:id="rId38"/>
    <p:sldId id="269" r:id="rId39"/>
    <p:sldId id="295" r:id="rId40"/>
    <p:sldId id="296" r:id="rId41"/>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41" autoAdjust="0"/>
  </p:normalViewPr>
  <p:slideViewPr>
    <p:cSldViewPr snapToGrid="0" snapToObjects="1">
      <p:cViewPr varScale="1">
        <p:scale>
          <a:sx n="85" d="100"/>
          <a:sy n="85" d="100"/>
        </p:scale>
        <p:origin x="57" y="4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1/12/2022</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291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124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389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96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1044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103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1. </a:t>
            </a:r>
            <a:r>
              <a:rPr lang="zh-CN" altLang="en-US" dirty="0"/>
              <a:t>让构建速度更快的参考答案：</a:t>
            </a:r>
            <a:endParaRPr lang="en-US" altLang="zh-CN" dirty="0"/>
          </a:p>
          <a:p>
            <a:pPr lvl="1"/>
            <a:r>
              <a:rPr lang="zh-CN" altLang="en-US" dirty="0"/>
              <a:t>使用脚本</a:t>
            </a:r>
            <a:endParaRPr lang="en-US" altLang="zh-CN" dirty="0"/>
          </a:p>
          <a:p>
            <a:pPr lvl="1"/>
            <a:r>
              <a:rPr lang="zh-CN" altLang="en-US" dirty="0"/>
              <a:t>构建（</a:t>
            </a:r>
            <a:r>
              <a:rPr lang="en-US" altLang="zh-CN" dirty="0"/>
              <a:t>make</a:t>
            </a:r>
            <a:r>
              <a:rPr lang="zh-CN" altLang="en-US" dirty="0"/>
              <a:t>）的时候尽量采用多线程</a:t>
            </a:r>
            <a:endParaRPr lang="en-US" altLang="zh-CN" dirty="0"/>
          </a:p>
          <a:p>
            <a:r>
              <a:rPr lang="en-US" altLang="zh-CN" dirty="0"/>
              <a:t>2. </a:t>
            </a:r>
            <a:r>
              <a:rPr lang="zh-CN" altLang="en-US" dirty="0"/>
              <a:t>配置新系统的网络的参考答案：</a:t>
            </a:r>
            <a:endParaRPr lang="en-US" altLang="zh-CN" dirty="0"/>
          </a:p>
          <a:p>
            <a:pPr lvl="1"/>
            <a:r>
              <a:rPr lang="zh-CN" altLang="en-US" dirty="0"/>
              <a:t>在虚拟机上提供网络环境</a:t>
            </a:r>
            <a:endParaRPr lang="en-US" altLang="zh-CN" dirty="0"/>
          </a:p>
          <a:p>
            <a:pPr lvl="1"/>
            <a:r>
              <a:rPr lang="zh-CN" altLang="en-US" dirty="0"/>
              <a:t>参照 </a:t>
            </a:r>
            <a:r>
              <a:rPr lang="en-US" altLang="zh-CN" dirty="0"/>
              <a:t>LFS </a:t>
            </a:r>
            <a:r>
              <a:rPr lang="zh-CN" altLang="en-US" dirty="0"/>
              <a:t>官方文档</a:t>
            </a:r>
            <a:endParaRPr lang="en-US" altLang="zh-CN" dirty="0"/>
          </a:p>
          <a:p>
            <a:r>
              <a:rPr lang="en-US" altLang="zh-CN" dirty="0"/>
              <a:t>3. </a:t>
            </a:r>
            <a:r>
              <a:rPr lang="zh-CN" altLang="en-US" dirty="0"/>
              <a:t>将新系统分享给他人的参考答案：</a:t>
            </a:r>
            <a:endParaRPr lang="en-US" altLang="zh-CN" dirty="0"/>
          </a:p>
          <a:p>
            <a:pPr lvl="1"/>
            <a:r>
              <a:rPr lang="zh-CN" altLang="en-US" dirty="0"/>
              <a:t>将 </a:t>
            </a:r>
            <a:r>
              <a:rPr lang="en-US" altLang="zh-CN" dirty="0"/>
              <a:t>LFS </a:t>
            </a:r>
            <a:r>
              <a:rPr lang="zh-CN" altLang="en-US" dirty="0"/>
              <a:t>目标系统构建在一块单独的磁盘上（就像我们在本实验中做的那样）</a:t>
            </a:r>
            <a:endParaRPr lang="en-US" altLang="zh-CN" dirty="0"/>
          </a:p>
          <a:p>
            <a:pPr lvl="1"/>
            <a:r>
              <a:rPr lang="zh-CN" altLang="en-US" dirty="0"/>
              <a:t>将该磁盘镜像分享给其他人</a:t>
            </a:r>
            <a:endParaRPr lang="en-US" altLang="zh-CN" dirty="0"/>
          </a:p>
          <a:p>
            <a:pPr lvl="1"/>
            <a:r>
              <a:rPr lang="zh-CN" altLang="en-US" dirty="0"/>
              <a:t>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虚拟机</a:t>
            </a:r>
          </a:p>
        </p:txBody>
      </p:sp>
    </p:spTree>
    <p:extLst>
      <p:ext uri="{BB962C8B-B14F-4D97-AF65-F5344CB8AC3E}">
        <p14:creationId xmlns:p14="http://schemas.microsoft.com/office/powerpoint/2010/main" val="132420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8299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1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7688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766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48287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913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9179418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guide id="7" orient="horz" pos="36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3" orient="horz" pos="3680">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guide id="9" orient="horz" pos="36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openeuler.org/" TargetMode="External"/><Relationship Id="rId7" Type="http://schemas.openxmlformats.org/officeDocument/2006/relationships/hyperlink" Target="https://gitee.com/openeuler/community/blob/master/zh/contributors/Gitee-workflow.m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www.hikunpeng.com/zh/" TargetMode="External"/><Relationship Id="rId5" Type="http://schemas.openxmlformats.org/officeDocument/2006/relationships/hyperlink" Target="https://www.linuxfromscratch.org/lfs/" TargetMode="External"/><Relationship Id="rId4" Type="http://schemas.openxmlformats.org/officeDocument/2006/relationships/hyperlink" Target="https://gitee.com/openeuler-practice-courses/lfs-cours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huawei.com/cn/talent/#/cert/product-details?certifiedProductId=383&amp;authenticationLevel=CTYPE_CARE_HCIA&amp;technicalField=PSC&amp;version=1.0"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releases.linaro.org/components/toolchain/binaries/latest-7/aarch64-linux-gnu/gcc-linaro-7.5.0-2019.12-x86_64_aarch64-linux-gnu.tar.xz"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t>LFS on </a:t>
            </a:r>
            <a:r>
              <a:rPr lang="en-US" altLang="zh-CN" dirty="0" err="1"/>
              <a:t>openEuler</a:t>
            </a:r>
            <a:endParaRPr lang="zh-CN" altLang="en-US" dirty="0"/>
          </a:p>
        </p:txBody>
      </p:sp>
      <p:sp>
        <p:nvSpPr>
          <p:cNvPr id="5" name="文本占位符 4"/>
          <p:cNvSpPr>
            <a:spLocks noGrp="1"/>
          </p:cNvSpPr>
          <p:nvPr>
            <p:ph type="body" sz="quarter" idx="10"/>
          </p:nvPr>
        </p:nvSpPr>
        <p:spPr/>
        <p:txBody>
          <a:bodyPr/>
          <a:lstStyle/>
          <a:p>
            <a:r>
              <a:rPr lang="en-US" altLang="zh-TW" dirty="0"/>
              <a:t>——</a:t>
            </a:r>
            <a:r>
              <a:rPr lang="zh-TW" altLang="en-US" dirty="0"/>
              <a:t>在 </a:t>
            </a:r>
            <a:r>
              <a:rPr lang="en-US" altLang="zh-CN" dirty="0" err="1"/>
              <a:t>openEuler</a:t>
            </a:r>
            <a:r>
              <a:rPr lang="en-US" altLang="zh-CN" dirty="0"/>
              <a:t> </a:t>
            </a:r>
            <a:r>
              <a:rPr lang="zh-TW" altLang="en-US" dirty="0"/>
              <a:t>上构建自己的</a:t>
            </a:r>
            <a:r>
              <a:rPr lang="zh-CN" altLang="en-US" dirty="0"/>
              <a:t>操作</a:t>
            </a:r>
            <a:r>
              <a:rPr lang="zh-TW" altLang="en-US" dirty="0"/>
              <a:t>系统</a:t>
            </a:r>
            <a:endParaRPr lang="en-US" altLang="zh-CN" dirty="0"/>
          </a:p>
          <a:p>
            <a:r>
              <a:rPr lang="en-US" altLang="zh-CN" dirty="0"/>
              <a:t>V1.3</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LFS </a:t>
            </a:r>
            <a:r>
              <a:rPr lang="zh-CN" altLang="en-US" dirty="0"/>
              <a:t>构建过程（利用交叉编译原理）</a:t>
            </a:r>
          </a:p>
        </p:txBody>
      </p:sp>
      <p:sp>
        <p:nvSpPr>
          <p:cNvPr id="2" name="TextBox 1"/>
          <p:cNvSpPr txBox="1"/>
          <p:nvPr/>
        </p:nvSpPr>
        <p:spPr>
          <a:xfrm>
            <a:off x="452438" y="948718"/>
            <a:ext cx="5537915" cy="400110"/>
          </a:xfrm>
          <a:prstGeom prst="rect">
            <a:avLst/>
          </a:prstGeom>
          <a:noFill/>
        </p:spPr>
        <p:txBody>
          <a:bodyPr wrap="square" rtlCol="0">
            <a:spAutoFit/>
          </a:bodyPr>
          <a:lstStyle/>
          <a:p>
            <a:r>
              <a:rPr lang="en-US" altLang="zh-CN" sz="2000" dirty="0"/>
              <a:t>LFS</a:t>
            </a:r>
            <a:r>
              <a:rPr lang="zh-CN" altLang="en-US" sz="2000" dirty="0"/>
              <a:t>的交叉编译实现：</a:t>
            </a:r>
          </a:p>
        </p:txBody>
      </p:sp>
      <p:graphicFrame>
        <p:nvGraphicFramePr>
          <p:cNvPr id="4" name="表格 2"/>
          <p:cNvGraphicFramePr>
            <a:graphicFrameLocks noGrp="1"/>
          </p:cNvGraphicFramePr>
          <p:nvPr>
            <p:extLst>
              <p:ext uri="{D42A27DB-BD31-4B8C-83A1-F6EECF244321}">
                <p14:modId xmlns:p14="http://schemas.microsoft.com/office/powerpoint/2010/main" val="3475955123"/>
              </p:ext>
            </p:extLst>
          </p:nvPr>
        </p:nvGraphicFramePr>
        <p:xfrm>
          <a:off x="452440" y="1484313"/>
          <a:ext cx="7824167" cy="2336590"/>
        </p:xfrm>
        <a:graphic>
          <a:graphicData uri="http://schemas.openxmlformats.org/drawingml/2006/table">
            <a:tbl>
              <a:tblPr firstRow="1" bandRow="1"/>
              <a:tblGrid>
                <a:gridCol w="798830">
                  <a:extLst>
                    <a:ext uri="{9D8B030D-6E8A-4147-A177-3AD203B41FA5}">
                      <a16:colId xmlns:a16="http://schemas.microsoft.com/office/drawing/2014/main" val="20000"/>
                    </a:ext>
                  </a:extLst>
                </a:gridCol>
                <a:gridCol w="748030">
                  <a:extLst>
                    <a:ext uri="{9D8B030D-6E8A-4147-A177-3AD203B41FA5}">
                      <a16:colId xmlns:a16="http://schemas.microsoft.com/office/drawing/2014/main" val="20002"/>
                    </a:ext>
                  </a:extLst>
                </a:gridCol>
                <a:gridCol w="698817">
                  <a:extLst>
                    <a:ext uri="{9D8B030D-6E8A-4147-A177-3AD203B41FA5}">
                      <a16:colId xmlns:a16="http://schemas.microsoft.com/office/drawing/2014/main" val="20003"/>
                    </a:ext>
                  </a:extLst>
                </a:gridCol>
                <a:gridCol w="892493">
                  <a:extLst>
                    <a:ext uri="{9D8B030D-6E8A-4147-A177-3AD203B41FA5}">
                      <a16:colId xmlns:a16="http://schemas.microsoft.com/office/drawing/2014/main" val="20004"/>
                    </a:ext>
                  </a:extLst>
                </a:gridCol>
                <a:gridCol w="4685997">
                  <a:extLst>
                    <a:ext uri="{9D8B030D-6E8A-4147-A177-3AD203B41FA5}">
                      <a16:colId xmlns:a16="http://schemas.microsoft.com/office/drawing/2014/main" val="20001"/>
                    </a:ext>
                  </a:extLst>
                </a:gridCol>
              </a:tblGrid>
              <a:tr h="273587">
                <a:tc>
                  <a:txBody>
                    <a:bodyPr/>
                    <a:lstStyle/>
                    <a:p>
                      <a:pPr algn="ctr"/>
                      <a:r>
                        <a:rPr lang="en-US" altLang="zh-CN" sz="1600" b="1" dirty="0"/>
                        <a:t>Stage</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Build</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Host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Target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Action</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787032">
                <a:tc>
                  <a:txBody>
                    <a:bodyPr/>
                    <a:lstStyle/>
                    <a:p>
                      <a:pPr algn="ctr"/>
                      <a:r>
                        <a:rPr lang="en-US" altLang="zh-CN" sz="1600" dirty="0"/>
                        <a:t>1</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a:t>
                      </a:r>
                      <a:r>
                        <a:rPr lang="en-US" altLang="zh-CN" sz="1600" dirty="0" err="1"/>
                        <a:t>crosscompiler</a:t>
                      </a:r>
                      <a:r>
                        <a:rPr lang="en-US" altLang="zh-CN" sz="1600" dirty="0"/>
                        <a:t> cc1 using cc-pc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607139">
                <a:tc>
                  <a:txBody>
                    <a:bodyPr/>
                    <a:lstStyle/>
                    <a:p>
                      <a:pPr algn="ctr"/>
                      <a:r>
                        <a:rPr lang="en-US" altLang="zh-CN" sz="1600" dirty="0"/>
                        <a:t>2</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compiler cc-</a:t>
                      </a:r>
                      <a:r>
                        <a:rPr lang="en-US" altLang="zh-CN" sz="1600" dirty="0" err="1"/>
                        <a:t>lfs</a:t>
                      </a:r>
                      <a:r>
                        <a:rPr lang="en-US" altLang="zh-CN" sz="1600" dirty="0"/>
                        <a:t> using cc1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r h="607139">
                <a:tc>
                  <a:txBody>
                    <a:bodyPr/>
                    <a:lstStyle/>
                    <a:p>
                      <a:pPr algn="ctr"/>
                      <a:r>
                        <a:rPr lang="en-US" altLang="zh-CN" sz="1600" dirty="0"/>
                        <a:t>3</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r>
                        <a:rPr lang="en-US" altLang="zh-CN" sz="1600" dirty="0"/>
                        <a:t>Rebuild and test cc-</a:t>
                      </a:r>
                      <a:r>
                        <a:rPr lang="en-US" altLang="zh-CN" sz="1600" dirty="0" err="1"/>
                        <a:t>lfs</a:t>
                      </a:r>
                      <a:r>
                        <a:rPr lang="en-US" altLang="zh-CN" sz="1600" dirty="0"/>
                        <a:t> using itself on LFS</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525814" y="1635617"/>
            <a:ext cx="3223273" cy="2031325"/>
          </a:xfrm>
          <a:prstGeom prst="rect">
            <a:avLst/>
          </a:prstGeom>
          <a:noFill/>
        </p:spPr>
        <p:txBody>
          <a:bodyPr wrap="square" rtlCol="0">
            <a:spAutoFit/>
          </a:bodyPr>
          <a:lstStyle/>
          <a:p>
            <a:r>
              <a:rPr lang="en-US" altLang="zh-CN" b="1" dirty="0"/>
              <a:t>build</a:t>
            </a:r>
            <a:r>
              <a:rPr lang="en-US" altLang="zh-CN" dirty="0"/>
              <a:t> - the machine where we build programs.</a:t>
            </a:r>
          </a:p>
          <a:p>
            <a:r>
              <a:rPr lang="en-US" altLang="zh-CN" b="1" dirty="0"/>
              <a:t>host</a:t>
            </a:r>
            <a:r>
              <a:rPr lang="en-US" altLang="zh-CN" dirty="0"/>
              <a:t> - the machine/system where the built programs will run. </a:t>
            </a:r>
          </a:p>
          <a:p>
            <a:r>
              <a:rPr lang="en-US" altLang="zh-CN" b="1" dirty="0"/>
              <a:t>target</a:t>
            </a:r>
            <a:r>
              <a:rPr lang="en-US" altLang="zh-CN" dirty="0"/>
              <a:t> - the machine the compiler produces code for.</a:t>
            </a:r>
            <a:endParaRPr lang="zh-CN" altLang="en-US" dirty="0"/>
          </a:p>
        </p:txBody>
      </p:sp>
      <p:sp>
        <p:nvSpPr>
          <p:cNvPr id="6" name="TextBox 5"/>
          <p:cNvSpPr txBox="1"/>
          <p:nvPr/>
        </p:nvSpPr>
        <p:spPr>
          <a:xfrm>
            <a:off x="452439" y="4082603"/>
            <a:ext cx="11296647" cy="646331"/>
          </a:xfrm>
          <a:prstGeom prst="rect">
            <a:avLst/>
          </a:prstGeom>
          <a:noFill/>
        </p:spPr>
        <p:txBody>
          <a:bodyPr wrap="square" rtlCol="0">
            <a:spAutoFit/>
          </a:bodyPr>
          <a:lstStyle/>
          <a:p>
            <a:r>
              <a:rPr lang="zh-CN" altLang="en-US" dirty="0"/>
              <a:t>在上表中，“在 </a:t>
            </a:r>
            <a:r>
              <a:rPr lang="en-US" altLang="zh-CN" dirty="0"/>
              <a:t>PC </a:t>
            </a:r>
            <a:r>
              <a:rPr lang="zh-CN" altLang="en-US" dirty="0"/>
              <a:t>上” 意味着命令在已经安装好的发行版中执行。“在 </a:t>
            </a:r>
            <a:r>
              <a:rPr lang="en-US" altLang="zh-CN" dirty="0"/>
              <a:t>LFS </a:t>
            </a:r>
            <a:r>
              <a:rPr lang="zh-CN" altLang="en-US" dirty="0"/>
              <a:t>上” 意味着命令在 </a:t>
            </a:r>
            <a:r>
              <a:rPr lang="en-US" altLang="zh-CN"/>
              <a:t>chroot </a:t>
            </a:r>
            <a:r>
              <a:rPr lang="zh-CN" altLang="en-US"/>
              <a:t>环境</a:t>
            </a:r>
            <a:r>
              <a:rPr lang="zh-CN" altLang="en-US" dirty="0"/>
              <a:t>中执行。</a:t>
            </a:r>
          </a:p>
        </p:txBody>
      </p:sp>
    </p:spTree>
    <p:extLst>
      <p:ext uri="{BB962C8B-B14F-4D97-AF65-F5344CB8AC3E}">
        <p14:creationId xmlns:p14="http://schemas.microsoft.com/office/powerpoint/2010/main" val="202789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t>LFS </a:t>
            </a:r>
            <a:r>
              <a:rPr lang="zh-CN" altLang="en-US" dirty="0"/>
              <a:t>构建过程</a:t>
            </a:r>
            <a:endParaRPr lang="en-US" altLang="zh-CN" dirty="0"/>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489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en-US" altLang="zh-CN" dirty="0"/>
              <a:t>LFS </a:t>
            </a:r>
            <a:r>
              <a:rPr lang="zh-CN" altLang="en-US" dirty="0"/>
              <a:t>构建过程</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构建 </a:t>
            </a:r>
            <a:r>
              <a:rPr lang="en-US" altLang="zh-CN" dirty="0"/>
              <a:t>LFS </a:t>
            </a:r>
            <a:r>
              <a:rPr lang="zh-CN" altLang="en-US" dirty="0"/>
              <a:t>目标系统的脉络如下：</a:t>
            </a:r>
            <a:endParaRPr lang="en-US" altLang="zh-CN" dirty="0"/>
          </a:p>
          <a:p>
            <a:pPr lvl="1"/>
            <a:r>
              <a:rPr lang="zh-CN" altLang="en-US" dirty="0"/>
              <a:t>为宿主系统准备好构建 </a:t>
            </a:r>
            <a:r>
              <a:rPr lang="en-US" altLang="zh-CN" dirty="0"/>
              <a:t>LFS </a:t>
            </a:r>
            <a:r>
              <a:rPr lang="zh-CN" altLang="en-US" dirty="0"/>
              <a:t>目标系统的环境；</a:t>
            </a:r>
          </a:p>
          <a:p>
            <a:pPr lvl="1"/>
            <a:r>
              <a:rPr lang="zh-CN" altLang="en-US" dirty="0"/>
              <a:t>以 </a:t>
            </a:r>
            <a:r>
              <a:rPr lang="en-US" altLang="zh-CN" dirty="0" err="1"/>
              <a:t>lfs</a:t>
            </a:r>
            <a:r>
              <a:rPr lang="en-US" altLang="zh-CN" dirty="0"/>
              <a:t> </a:t>
            </a:r>
            <a:r>
              <a:rPr lang="zh-CN" altLang="en-US" dirty="0"/>
              <a:t>用户构建临时工具链；</a:t>
            </a:r>
          </a:p>
          <a:p>
            <a:pPr lvl="1"/>
            <a:r>
              <a:rPr lang="zh-CN" altLang="en-US" dirty="0"/>
              <a:t>在 </a:t>
            </a:r>
            <a:r>
              <a:rPr lang="en-US" altLang="zh-CN" dirty="0"/>
              <a:t>chrooted </a:t>
            </a:r>
            <a:r>
              <a:rPr lang="zh-CN" altLang="en-US" dirty="0"/>
              <a:t>环境下构建 </a:t>
            </a:r>
            <a:r>
              <a:rPr lang="en-US" altLang="zh-CN" dirty="0"/>
              <a:t>LFS </a:t>
            </a:r>
            <a:r>
              <a:rPr lang="zh-CN" altLang="en-US" dirty="0"/>
              <a:t>目标系统；</a:t>
            </a:r>
          </a:p>
          <a:p>
            <a:pPr lvl="1"/>
            <a:r>
              <a:rPr lang="zh-CN" altLang="en-US" dirty="0"/>
              <a:t>配置 </a:t>
            </a:r>
            <a:r>
              <a:rPr lang="en-US" altLang="zh-CN" dirty="0"/>
              <a:t>LFS </a:t>
            </a:r>
            <a:r>
              <a:rPr lang="zh-CN" altLang="en-US" dirty="0"/>
              <a:t>目标系统；</a:t>
            </a:r>
          </a:p>
          <a:p>
            <a:pPr lvl="1"/>
            <a:r>
              <a:rPr lang="zh-CN" altLang="en-US" dirty="0"/>
              <a:t>编译并安装内核；</a:t>
            </a:r>
          </a:p>
          <a:p>
            <a:pPr lvl="1"/>
            <a:r>
              <a:rPr lang="zh-CN" altLang="en-US" dirty="0"/>
              <a:t>设置 </a:t>
            </a:r>
            <a:r>
              <a:rPr lang="en-US" altLang="zh-CN" dirty="0"/>
              <a:t>GRUB </a:t>
            </a:r>
            <a:r>
              <a:rPr lang="zh-CN" altLang="en-US" dirty="0"/>
              <a:t>使新系统可引导；</a:t>
            </a:r>
          </a:p>
          <a:p>
            <a:pPr lvl="1"/>
            <a:r>
              <a:rPr lang="zh-CN" altLang="en-US" dirty="0"/>
              <a:t>进入新系统。</a:t>
            </a:r>
            <a:endParaRPr lang="en-US" dirty="0"/>
          </a:p>
        </p:txBody>
      </p:sp>
    </p:spTree>
    <p:extLst>
      <p:ext uri="{BB962C8B-B14F-4D97-AF65-F5344CB8AC3E}">
        <p14:creationId xmlns:p14="http://schemas.microsoft.com/office/powerpoint/2010/main" val="402298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构建环境的准备</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虚拟机的安装</a:t>
            </a:r>
            <a:endParaRPr lang="en-US" altLang="zh-CN" dirty="0"/>
          </a:p>
          <a:p>
            <a:pPr lvl="1"/>
            <a:r>
              <a:rPr lang="zh-CN" altLang="en-US" dirty="0"/>
              <a:t>安装两块硬盘。其中 </a:t>
            </a:r>
            <a:r>
              <a:rPr lang="en-US" altLang="zh-CN" dirty="0" err="1"/>
              <a:t>sda</a:t>
            </a:r>
            <a:r>
              <a:rPr lang="en-US" altLang="zh-CN" dirty="0"/>
              <a:t> </a:t>
            </a:r>
            <a:r>
              <a:rPr lang="zh-CN" altLang="en-US" dirty="0"/>
              <a:t>安装宿主操作系统 </a:t>
            </a:r>
            <a:r>
              <a:rPr lang="en-US" altLang="zh-CN" dirty="0" err="1"/>
              <a:t>openEuler</a:t>
            </a:r>
            <a:r>
              <a:rPr lang="zh-CN" altLang="en-US" dirty="0"/>
              <a:t>，</a:t>
            </a:r>
            <a:r>
              <a:rPr lang="en-US" altLang="zh-CN" dirty="0" err="1"/>
              <a:t>sdb</a:t>
            </a:r>
            <a:r>
              <a:rPr lang="en-US" altLang="zh-CN" dirty="0"/>
              <a:t> </a:t>
            </a:r>
            <a:r>
              <a:rPr lang="zh-CN" altLang="en-US" dirty="0"/>
              <a:t>承载 </a:t>
            </a:r>
            <a:r>
              <a:rPr lang="en-US" altLang="zh-CN" dirty="0"/>
              <a:t>LFS </a:t>
            </a:r>
            <a:r>
              <a:rPr lang="zh-CN" altLang="en-US" dirty="0"/>
              <a:t>目标系统。</a:t>
            </a:r>
            <a:endParaRPr lang="en-US" altLang="zh-CN" dirty="0"/>
          </a:p>
          <a:p>
            <a:pPr lvl="1"/>
            <a:r>
              <a:rPr lang="zh-CN" altLang="en-US" dirty="0"/>
              <a:t>硬盘的总线接口：</a:t>
            </a:r>
            <a:r>
              <a:rPr lang="en-US" altLang="zh-CN" dirty="0"/>
              <a:t>SCSI </a:t>
            </a:r>
            <a:r>
              <a:rPr lang="zh-CN" altLang="en-US" dirty="0"/>
              <a:t>或 </a:t>
            </a:r>
            <a:r>
              <a:rPr lang="en-US" altLang="zh-CN" dirty="0"/>
              <a:t>SATA</a:t>
            </a:r>
            <a:r>
              <a:rPr lang="zh-CN" altLang="en-US" dirty="0"/>
              <a:t>。编译内核（</a:t>
            </a:r>
            <a:r>
              <a:rPr lang="en-US" altLang="zh-CN" dirty="0"/>
              <a:t>make </a:t>
            </a:r>
            <a:r>
              <a:rPr lang="en-US" altLang="zh-CN" dirty="0" err="1"/>
              <a:t>menuconfig</a:t>
            </a:r>
            <a:r>
              <a:rPr lang="zh-CN" altLang="en-US" dirty="0"/>
              <a:t>）时要选择相关的驱动）。</a:t>
            </a:r>
            <a:endParaRPr lang="en-US" dirty="0"/>
          </a:p>
          <a:p>
            <a:r>
              <a:rPr lang="zh-CN" altLang="en-US" dirty="0"/>
              <a:t>分区及格式化</a:t>
            </a:r>
            <a:endParaRPr lang="en-US" altLang="zh-CN" dirty="0"/>
          </a:p>
          <a:p>
            <a:pPr lvl="1"/>
            <a:r>
              <a:rPr lang="zh-CN" altLang="en-US" dirty="0"/>
              <a:t>对 </a:t>
            </a:r>
            <a:r>
              <a:rPr lang="en-US" altLang="zh-CN" dirty="0" err="1"/>
              <a:t>sdb</a:t>
            </a:r>
            <a:r>
              <a:rPr lang="en-US" altLang="zh-CN" dirty="0"/>
              <a:t> </a:t>
            </a:r>
            <a:r>
              <a:rPr lang="zh-CN" altLang="en-US" dirty="0"/>
              <a:t>进行分区（就一个主分区 </a:t>
            </a:r>
            <a:r>
              <a:rPr lang="en-US" altLang="zh-CN" dirty="0"/>
              <a:t>sdb1</a:t>
            </a:r>
            <a:r>
              <a:rPr lang="zh-CN" altLang="en-US" dirty="0"/>
              <a:t>）。</a:t>
            </a:r>
            <a:endParaRPr lang="en-US" altLang="zh-CN" dirty="0"/>
          </a:p>
          <a:p>
            <a:pPr lvl="1"/>
            <a:r>
              <a:rPr lang="zh-CN" altLang="en-US" dirty="0"/>
              <a:t>对 </a:t>
            </a:r>
            <a:r>
              <a:rPr lang="en-US" altLang="zh-CN" dirty="0"/>
              <a:t>sdb1 </a:t>
            </a:r>
            <a:r>
              <a:rPr lang="zh-CN" altLang="en-US" dirty="0"/>
              <a:t>进行格式化。</a:t>
            </a:r>
            <a:endParaRPr lang="en-US" altLang="zh-CN" dirty="0"/>
          </a:p>
          <a:p>
            <a:pPr lvl="1"/>
            <a:r>
              <a:rPr lang="zh-CN" altLang="en-US" dirty="0"/>
              <a:t>创建 </a:t>
            </a:r>
            <a:r>
              <a:rPr lang="en-US" altLang="zh-CN" dirty="0"/>
              <a:t>LFS </a:t>
            </a:r>
            <a:r>
              <a:rPr lang="zh-CN" altLang="en-US" dirty="0"/>
              <a:t>变量使其指向宿主系统的 </a:t>
            </a:r>
            <a:r>
              <a:rPr lang="en-US" altLang="zh-CN" dirty="0"/>
              <a:t>/</a:t>
            </a:r>
            <a:r>
              <a:rPr lang="en-US" altLang="zh-CN" dirty="0" err="1"/>
              <a:t>mnt</a:t>
            </a:r>
            <a:r>
              <a:rPr lang="en-US" altLang="zh-CN" dirty="0"/>
              <a:t>/</a:t>
            </a:r>
            <a:r>
              <a:rPr lang="en-US" altLang="zh-CN" dirty="0" err="1"/>
              <a:t>lfs</a:t>
            </a:r>
            <a:r>
              <a:rPr lang="en-US" altLang="zh-CN" dirty="0"/>
              <a:t>/ </a:t>
            </a:r>
            <a:r>
              <a:rPr lang="zh-CN" altLang="en-US" dirty="0"/>
              <a:t>目录，并将 </a:t>
            </a:r>
            <a:r>
              <a:rPr lang="en-US" altLang="zh-CN" dirty="0"/>
              <a:t>sdb1 </a:t>
            </a:r>
            <a:r>
              <a:rPr lang="zh-CN" altLang="en-US" dirty="0"/>
              <a:t>分区 </a:t>
            </a:r>
            <a:r>
              <a:rPr lang="en-US" altLang="zh-CN" dirty="0"/>
              <a:t>mount </a:t>
            </a:r>
            <a:r>
              <a:rPr lang="zh-CN" altLang="en-US" dirty="0"/>
              <a:t>到此目录。</a:t>
            </a:r>
            <a:endParaRPr lang="en-US" dirty="0"/>
          </a:p>
          <a:p>
            <a:r>
              <a:rPr lang="zh-CN" altLang="en-US" dirty="0"/>
              <a:t>术语</a:t>
            </a:r>
            <a:endParaRPr lang="en-US" altLang="zh-CN" dirty="0"/>
          </a:p>
          <a:p>
            <a:pPr lvl="1"/>
            <a:r>
              <a:rPr lang="zh-CN" altLang="en-US" dirty="0"/>
              <a:t>宿主系统 </a:t>
            </a:r>
            <a:r>
              <a:rPr lang="en-US" dirty="0"/>
              <a:t>host</a:t>
            </a:r>
            <a:r>
              <a:rPr lang="zh-CN" altLang="en-US" dirty="0"/>
              <a:t>：虚拟机 </a:t>
            </a:r>
            <a:r>
              <a:rPr lang="en-US" altLang="zh-CN" dirty="0"/>
              <a:t>+ </a:t>
            </a:r>
            <a:r>
              <a:rPr lang="en-US" altLang="zh-CN" dirty="0" err="1"/>
              <a:t>openEuler</a:t>
            </a:r>
            <a:r>
              <a:rPr lang="en-US" altLang="zh-CN" dirty="0"/>
              <a:t> </a:t>
            </a:r>
            <a:r>
              <a:rPr lang="zh-CN" altLang="en-US" dirty="0"/>
              <a:t>操作系统。</a:t>
            </a:r>
            <a:endParaRPr lang="en-US" altLang="zh-CN" dirty="0"/>
          </a:p>
          <a:p>
            <a:pPr lvl="1"/>
            <a:r>
              <a:rPr lang="en-US" altLang="zh-CN" dirty="0"/>
              <a:t>LFS </a:t>
            </a:r>
            <a:r>
              <a:rPr lang="zh-CN" altLang="en-US" dirty="0"/>
              <a:t>目标系统：</a:t>
            </a:r>
            <a:r>
              <a:rPr lang="en-US" altLang="zh-CN" dirty="0" err="1"/>
              <a:t>LFS_Target_System</a:t>
            </a:r>
            <a:r>
              <a:rPr lang="zh-CN" altLang="en-US" dirty="0"/>
              <a:t>、</a:t>
            </a:r>
            <a:r>
              <a:rPr lang="en-US" altLang="zh-CN" dirty="0"/>
              <a:t>LFS_TGT_SYS</a:t>
            </a:r>
            <a:r>
              <a:rPr lang="zh-CN" altLang="en-US" dirty="0"/>
              <a:t>。将构建于 </a:t>
            </a:r>
            <a:r>
              <a:rPr lang="en-US" altLang="zh-CN" dirty="0"/>
              <a:t>sdb1 </a:t>
            </a:r>
            <a:r>
              <a:rPr lang="zh-CN" altLang="en-US" dirty="0"/>
              <a:t>上，由 </a:t>
            </a:r>
            <a:r>
              <a:rPr lang="en-US" altLang="zh-CN" dirty="0"/>
              <a:t>$LFS </a:t>
            </a:r>
            <a:r>
              <a:rPr lang="zh-CN" altLang="en-US" dirty="0"/>
              <a:t>指向。</a:t>
            </a:r>
            <a:endParaRPr lang="en-US" dirty="0"/>
          </a:p>
        </p:txBody>
      </p:sp>
    </p:spTree>
    <p:extLst>
      <p:ext uri="{BB962C8B-B14F-4D97-AF65-F5344CB8AC3E}">
        <p14:creationId xmlns:p14="http://schemas.microsoft.com/office/powerpoint/2010/main" val="95348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以 </a:t>
            </a:r>
            <a:r>
              <a:rPr lang="en-US" altLang="zh-CN" dirty="0" err="1"/>
              <a:t>lfs</a:t>
            </a:r>
            <a:r>
              <a:rPr lang="en-US" altLang="zh-CN" dirty="0"/>
              <a:t> </a:t>
            </a:r>
            <a:r>
              <a:rPr lang="zh-CN" altLang="en-US" dirty="0"/>
              <a:t>用户构建临时工具链</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我们通过构建临时工具链生成一个包含工具集的临时系统用来与宿主机分离 。</a:t>
            </a:r>
            <a:endParaRPr lang="en-US" altLang="zh-CN" dirty="0"/>
          </a:p>
          <a:p>
            <a:r>
              <a:rPr lang="zh-CN" altLang="en-US" dirty="0"/>
              <a:t>不以 </a:t>
            </a:r>
            <a:r>
              <a:rPr lang="en-US" altLang="zh-CN" dirty="0"/>
              <a:t>root </a:t>
            </a:r>
            <a:r>
              <a:rPr lang="zh-CN" altLang="en-US" dirty="0"/>
              <a:t>用户身份，而以 </a:t>
            </a:r>
            <a:r>
              <a:rPr lang="en-US" altLang="zh-CN" dirty="0" err="1"/>
              <a:t>lfs</a:t>
            </a:r>
            <a:r>
              <a:rPr lang="en-US" altLang="zh-CN" dirty="0"/>
              <a:t> </a:t>
            </a:r>
            <a:r>
              <a:rPr lang="zh-CN" altLang="en-US" dirty="0"/>
              <a:t>用户身份构建临时工具链是为了避免在构建的过程中损坏宿主系统。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352013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命令 </a:t>
            </a:r>
            <a:r>
              <a:rPr lang="en-US" altLang="zh-CN" dirty="0"/>
              <a:t>chroot </a:t>
            </a:r>
            <a:r>
              <a:rPr lang="zh-CN" altLang="en-US" dirty="0"/>
              <a:t>可视为对宿主系统最简单的一次虚拟化。</a:t>
            </a:r>
            <a:endParaRPr lang="en-US" altLang="zh-CN" dirty="0"/>
          </a:p>
          <a:p>
            <a:r>
              <a:rPr lang="zh-CN" altLang="en-US" dirty="0"/>
              <a:t>所谓 </a:t>
            </a:r>
            <a:r>
              <a:rPr lang="en-US" altLang="zh-CN" dirty="0"/>
              <a:t>chrooted </a:t>
            </a:r>
            <a:r>
              <a:rPr lang="zh-CN" altLang="en-US" dirty="0"/>
              <a:t>环境就是今后 </a:t>
            </a:r>
            <a:r>
              <a:rPr lang="en-US" altLang="zh-CN" dirty="0"/>
              <a:t>LFS </a:t>
            </a:r>
            <a:r>
              <a:rPr lang="zh-CN" altLang="en-US" dirty="0"/>
              <a:t>目标系统所在的地方。</a:t>
            </a:r>
            <a:endParaRPr lang="en-US" altLang="zh-CN" dirty="0"/>
          </a:p>
          <a:p>
            <a:r>
              <a:rPr lang="zh-CN" altLang="en-US" dirty="0"/>
              <a:t>在 </a:t>
            </a:r>
            <a:r>
              <a:rPr lang="en-US" altLang="zh-CN" dirty="0"/>
              <a:t>chrooted </a:t>
            </a:r>
            <a:r>
              <a:rPr lang="zh-CN" altLang="en-US" dirty="0"/>
              <a:t>环境中构建 </a:t>
            </a:r>
            <a:r>
              <a:rPr lang="en-US" altLang="zh-CN" dirty="0"/>
              <a:t>LFS </a:t>
            </a:r>
            <a:r>
              <a:rPr lang="zh-CN" altLang="en-US" dirty="0"/>
              <a:t>目标系统的系统软件是为了避免在构建的过程中损坏宿主系统。</a:t>
            </a:r>
            <a:endParaRPr lang="en-US" altLang="zh-CN" dirty="0"/>
          </a:p>
          <a:p>
            <a:r>
              <a:rPr lang="zh-CN" altLang="en-US" dirty="0"/>
              <a:t>对于最基础的系统软件（</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115722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zh-CN" altLang="en-US" dirty="0"/>
              <a:t>从 </a:t>
            </a:r>
            <a:r>
              <a:rPr lang="en-US" altLang="zh-CN" dirty="0"/>
              <a:t>C </a:t>
            </a:r>
            <a:r>
              <a:rPr lang="zh-CN" altLang="en-US" dirty="0"/>
              <a:t>代码编译出软件</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en-US" dirty="0"/>
              <a:t>GNU </a:t>
            </a:r>
            <a:r>
              <a:rPr lang="en-US" dirty="0" err="1"/>
              <a:t>autoconf</a:t>
            </a:r>
            <a:r>
              <a:rPr lang="en-US" dirty="0"/>
              <a:t> </a:t>
            </a:r>
            <a:r>
              <a:rPr lang="zh-TW" altLang="en-US" dirty="0"/>
              <a:t>是一套流行的、用于自动产生 </a:t>
            </a:r>
            <a:r>
              <a:rPr lang="en-US" dirty="0" err="1"/>
              <a:t>Makefile</a:t>
            </a:r>
            <a:r>
              <a:rPr lang="en-US" dirty="0"/>
              <a:t> </a:t>
            </a:r>
            <a:r>
              <a:rPr lang="zh-TW" altLang="en-US" dirty="0"/>
              <a:t>的系统。她使用脚本来分析系统，产生出 </a:t>
            </a:r>
            <a:r>
              <a:rPr lang="en-US" dirty="0" err="1"/>
              <a:t>Makefile</a:t>
            </a:r>
            <a:r>
              <a:rPr lang="en-US" dirty="0"/>
              <a:t>。</a:t>
            </a:r>
          </a:p>
          <a:p>
            <a:pPr lvl="1"/>
            <a:r>
              <a:rPr lang="en-US" dirty="0"/>
              <a:t>./configure # </a:t>
            </a:r>
            <a:r>
              <a:rPr lang="zh-TW" altLang="en-US" dirty="0"/>
              <a:t>从 </a:t>
            </a:r>
            <a:r>
              <a:rPr lang="en-US" dirty="0"/>
              <a:t>Makefile.in </a:t>
            </a:r>
            <a:r>
              <a:rPr lang="zh-TW" altLang="en-US" dirty="0"/>
              <a:t>等文件产生 </a:t>
            </a:r>
            <a:r>
              <a:rPr lang="en-US" dirty="0" err="1"/>
              <a:t>Makefile</a:t>
            </a:r>
            <a:endParaRPr lang="en-US" dirty="0"/>
          </a:p>
          <a:p>
            <a:pPr lvl="1"/>
            <a:r>
              <a:rPr lang="en-US" dirty="0"/>
              <a:t>make</a:t>
            </a:r>
          </a:p>
          <a:p>
            <a:pPr lvl="1"/>
            <a:r>
              <a:rPr lang="en-US" dirty="0"/>
              <a:t>make check</a:t>
            </a:r>
          </a:p>
          <a:p>
            <a:pPr lvl="1"/>
            <a:r>
              <a:rPr lang="en-US" dirty="0"/>
              <a:t>make -n install # test install</a:t>
            </a:r>
          </a:p>
          <a:p>
            <a:pPr lvl="1"/>
            <a:r>
              <a:rPr lang="en-US" dirty="0"/>
              <a:t>make install</a:t>
            </a:r>
          </a:p>
          <a:p>
            <a:pPr lvl="1"/>
            <a:endParaRPr lang="en-US" dirty="0"/>
          </a:p>
        </p:txBody>
      </p:sp>
    </p:spTree>
    <p:extLst>
      <p:ext uri="{BB962C8B-B14F-4D97-AF65-F5344CB8AC3E}">
        <p14:creationId xmlns:p14="http://schemas.microsoft.com/office/powerpoint/2010/main" val="331269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err="1"/>
              <a:t>lfs</a:t>
            </a:r>
            <a:r>
              <a:rPr lang="en-US" altLang="zh-CN" dirty="0"/>
              <a:t> </a:t>
            </a:r>
            <a:r>
              <a:rPr lang="zh-CN" altLang="en-US" dirty="0"/>
              <a:t>用户）</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以 </a:t>
            </a:r>
            <a:r>
              <a:rPr lang="en-US" altLang="zh-CN" dirty="0" err="1"/>
              <a:t>lfs</a:t>
            </a:r>
            <a:r>
              <a:rPr lang="en-US" altLang="zh-CN" dirty="0"/>
              <a:t> </a:t>
            </a:r>
            <a:r>
              <a:rPr lang="zh-CN" altLang="en-US" dirty="0"/>
              <a:t>用户解压要编译的软件包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 </a:t>
            </a:r>
            <a:r>
              <a:rPr lang="en-US" altLang="zh-CN" dirty="0"/>
              <a:t>build </a:t>
            </a:r>
            <a:r>
              <a:rPr lang="zh-CN" altLang="en-US" dirty="0"/>
              <a:t>目录）</a:t>
            </a:r>
            <a:endParaRPr lang="en-US" altLang="zh-CN" dirty="0"/>
          </a:p>
          <a:p>
            <a:endParaRPr lang="en-US" dirty="0"/>
          </a:p>
        </p:txBody>
      </p:sp>
    </p:spTree>
    <p:extLst>
      <p:ext uri="{BB962C8B-B14F-4D97-AF65-F5344CB8AC3E}">
        <p14:creationId xmlns:p14="http://schemas.microsoft.com/office/powerpoint/2010/main" val="127485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a:t>chrooted </a:t>
            </a:r>
            <a:r>
              <a:rPr lang="zh-CN" altLang="en-US" dirty="0"/>
              <a:t>环境）</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进入</a:t>
            </a:r>
            <a:r>
              <a:rPr lang="en-US" altLang="zh-CN" dirty="0"/>
              <a:t>chroot</a:t>
            </a:r>
            <a:r>
              <a:rPr lang="zh-CN" altLang="en-US" dirty="0"/>
              <a:t>环境后解压要编译的软件包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a:t>
            </a:r>
            <a:r>
              <a:rPr lang="en-US" altLang="zh-CN" dirty="0"/>
              <a:t>build</a:t>
            </a:r>
            <a:r>
              <a:rPr lang="zh-CN" altLang="en-US" dirty="0"/>
              <a:t>目录）</a:t>
            </a:r>
            <a:endParaRPr lang="en-US" altLang="zh-CN" dirty="0"/>
          </a:p>
          <a:p>
            <a:endParaRPr lang="en-US" dirty="0"/>
          </a:p>
        </p:txBody>
      </p:sp>
    </p:spTree>
    <p:extLst>
      <p:ext uri="{BB962C8B-B14F-4D97-AF65-F5344CB8AC3E}">
        <p14:creationId xmlns:p14="http://schemas.microsoft.com/office/powerpoint/2010/main" val="267687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配置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为 </a:t>
            </a:r>
            <a:r>
              <a:rPr lang="en-US" altLang="zh-CN" dirty="0"/>
              <a:t>LFS </a:t>
            </a:r>
            <a:r>
              <a:rPr lang="zh-CN" altLang="en-US" dirty="0"/>
              <a:t>目标系统进行以下配置：</a:t>
            </a:r>
            <a:endParaRPr lang="en-US" altLang="zh-CN" dirty="0"/>
          </a:p>
          <a:p>
            <a:pPr lvl="1"/>
            <a:r>
              <a:rPr lang="zh-CN" altLang="en-US" dirty="0"/>
              <a:t>网络</a:t>
            </a:r>
            <a:endParaRPr lang="en-US" altLang="zh-CN" dirty="0"/>
          </a:p>
          <a:p>
            <a:pPr lvl="1"/>
            <a:r>
              <a:rPr lang="zh-CN" altLang="en-US" dirty="0"/>
              <a:t>主机名</a:t>
            </a:r>
            <a:endParaRPr lang="en-US" altLang="zh-CN" dirty="0"/>
          </a:p>
          <a:p>
            <a:pPr lvl="1"/>
            <a:r>
              <a:rPr lang="en-US" altLang="zh-CN" dirty="0"/>
              <a:t>/</a:t>
            </a:r>
            <a:r>
              <a:rPr lang="en-US" altLang="zh-CN" dirty="0" err="1"/>
              <a:t>etc</a:t>
            </a:r>
            <a:r>
              <a:rPr lang="en-US" altLang="zh-CN" dirty="0"/>
              <a:t>/hosts </a:t>
            </a:r>
            <a:r>
              <a:rPr lang="zh-CN" altLang="en-US" dirty="0"/>
              <a:t>文件</a:t>
            </a:r>
            <a:endParaRPr lang="en-US" altLang="zh-CN" dirty="0"/>
          </a:p>
          <a:p>
            <a:pPr lvl="1"/>
            <a:r>
              <a:rPr lang="zh-CN" altLang="en-US" dirty="0"/>
              <a:t> </a:t>
            </a:r>
            <a:r>
              <a:rPr lang="en-US" altLang="zh-CN" dirty="0" err="1"/>
              <a:t>fstab</a:t>
            </a:r>
            <a:endParaRPr lang="en-US" dirty="0"/>
          </a:p>
        </p:txBody>
      </p:sp>
    </p:spTree>
    <p:extLst>
      <p:ext uri="{BB962C8B-B14F-4D97-AF65-F5344CB8AC3E}">
        <p14:creationId xmlns:p14="http://schemas.microsoft.com/office/powerpoint/2010/main" val="323527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从无到有、从 </a:t>
            </a:r>
            <a:r>
              <a:rPr lang="en-US" altLang="zh-CN" dirty="0"/>
              <a:t>0 </a:t>
            </a:r>
            <a:r>
              <a:rPr lang="zh-CN" altLang="en-US" dirty="0"/>
              <a:t>到 </a:t>
            </a:r>
            <a:r>
              <a:rPr lang="en-US" altLang="zh-CN" dirty="0"/>
              <a:t>1</a:t>
            </a:r>
            <a:r>
              <a:rPr lang="zh-CN" altLang="en-US" dirty="0"/>
              <a:t>，从 </a:t>
            </a:r>
            <a:r>
              <a:rPr lang="en-US" altLang="zh-CN" dirty="0" err="1"/>
              <a:t>openEuler</a:t>
            </a:r>
            <a:r>
              <a:rPr lang="en-US" altLang="zh-CN" dirty="0"/>
              <a:t> </a:t>
            </a:r>
            <a:r>
              <a:rPr lang="zh-CN" altLang="en-US" dirty="0"/>
              <a:t>这个 </a:t>
            </a:r>
            <a:r>
              <a:rPr lang="en-US" altLang="zh-CN" dirty="0"/>
              <a:t>matrix </a:t>
            </a:r>
            <a:r>
              <a:rPr lang="zh-CN" altLang="en-US" dirty="0"/>
              <a:t>中产生出自己全新的系统，便是这堂 </a:t>
            </a:r>
            <a:r>
              <a:rPr lang="en-US" altLang="zh-CN" dirty="0"/>
              <a:t>Linux From Scratch</a:t>
            </a:r>
            <a:r>
              <a:rPr lang="zh-CN" altLang="en-US" dirty="0"/>
              <a:t>（</a:t>
            </a:r>
            <a:r>
              <a:rPr lang="en-US" altLang="zh-CN" dirty="0"/>
              <a:t>LFS</a:t>
            </a:r>
            <a:r>
              <a:rPr lang="zh-CN" altLang="en-US" dirty="0"/>
              <a:t>）课带给您的惊奇！</a:t>
            </a:r>
            <a:endParaRPr lang="en-US" altLang="zh-CN" dirty="0"/>
          </a:p>
          <a:p>
            <a:r>
              <a:rPr lang="zh-CN" altLang="en-US" dirty="0"/>
              <a:t>于一步步平常的构建中发现心中的奇迹，让我们进入 </a:t>
            </a:r>
            <a:r>
              <a:rPr lang="en-US" altLang="zh-CN" dirty="0" err="1"/>
              <a:t>openEuler</a:t>
            </a:r>
            <a:r>
              <a:rPr lang="en-US" altLang="zh-CN" dirty="0"/>
              <a:t> </a:t>
            </a:r>
            <a:r>
              <a:rPr lang="zh-CN" altLang="en-US" dirty="0"/>
              <a:t>的 </a:t>
            </a:r>
            <a:r>
              <a:rPr lang="en-US" altLang="zh-CN" dirty="0"/>
              <a:t>LFS </a:t>
            </a:r>
            <a:r>
              <a:rPr lang="zh-CN" altLang="en-US" dirty="0"/>
              <a:t>之旅！</a:t>
            </a:r>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编译并安装内核</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编译内核和安装内核通常包含以下步骤：</a:t>
            </a:r>
            <a:endParaRPr lang="en-US" altLang="zh-CN" dirty="0"/>
          </a:p>
          <a:p>
            <a:pPr lvl="1"/>
            <a:r>
              <a:rPr lang="en-US" dirty="0"/>
              <a:t>Getting the source</a:t>
            </a:r>
          </a:p>
          <a:p>
            <a:pPr lvl="1"/>
            <a:r>
              <a:rPr lang="en-US" dirty="0"/>
              <a:t>make </a:t>
            </a:r>
            <a:r>
              <a:rPr lang="en-US" dirty="0" err="1"/>
              <a:t>mrproper</a:t>
            </a:r>
            <a:r>
              <a:rPr lang="en-US" dirty="0"/>
              <a:t> # </a:t>
            </a:r>
            <a:r>
              <a:rPr lang="en-US" altLang="zh-CN" dirty="0"/>
              <a:t>E</a:t>
            </a:r>
            <a:r>
              <a:rPr lang="en-US" dirty="0"/>
              <a:t>nsures that the kernel tree is absolutely clean</a:t>
            </a:r>
          </a:p>
          <a:p>
            <a:pPr lvl="1"/>
            <a:r>
              <a:rPr lang="en-US" dirty="0"/>
              <a:t>make </a:t>
            </a:r>
            <a:r>
              <a:rPr lang="en-US" dirty="0" err="1"/>
              <a:t>menuconfig</a:t>
            </a:r>
            <a:r>
              <a:rPr lang="en-US" dirty="0"/>
              <a:t> # Select the relevant driver</a:t>
            </a:r>
          </a:p>
          <a:p>
            <a:pPr lvl="1"/>
            <a:r>
              <a:rPr lang="en-US" dirty="0"/>
              <a:t>make</a:t>
            </a:r>
          </a:p>
          <a:p>
            <a:pPr lvl="1"/>
            <a:r>
              <a:rPr lang="en-US" dirty="0"/>
              <a:t>make </a:t>
            </a:r>
            <a:r>
              <a:rPr lang="en-US" dirty="0" err="1"/>
              <a:t>modules_install</a:t>
            </a:r>
            <a:endParaRPr lang="en-US" dirty="0"/>
          </a:p>
          <a:p>
            <a:pPr lvl="1"/>
            <a:r>
              <a:rPr lang="en-US" dirty="0"/>
              <a:t>make install</a:t>
            </a:r>
          </a:p>
        </p:txBody>
      </p:sp>
    </p:spTree>
    <p:extLst>
      <p:ext uri="{BB962C8B-B14F-4D97-AF65-F5344CB8AC3E}">
        <p14:creationId xmlns:p14="http://schemas.microsoft.com/office/powerpoint/2010/main" val="89648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设置 </a:t>
            </a:r>
            <a:r>
              <a:rPr lang="en-US" altLang="zh-CN" dirty="0"/>
              <a:t>GRUB </a:t>
            </a:r>
            <a:r>
              <a:rPr lang="zh-CN" altLang="en-US" dirty="0"/>
              <a:t>使新系统可引导</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en-US" altLang="zh-CN" dirty="0"/>
              <a:t>GRUB </a:t>
            </a:r>
            <a:r>
              <a:rPr lang="zh-CN" altLang="en-US" dirty="0"/>
              <a:t>意指大一统引导装载程序（</a:t>
            </a:r>
            <a:r>
              <a:rPr lang="en-US" altLang="zh-CN" dirty="0"/>
              <a:t>Grand Unified Boot Loader</a:t>
            </a:r>
            <a:r>
              <a:rPr lang="zh-CN" altLang="en-US" dirty="0"/>
              <a:t>），它使得对内核映像和配置的选择更为简便。下面是它和本实验相关的一些知识点介绍：</a:t>
            </a:r>
            <a:endParaRPr lang="en-US" altLang="zh-CN" dirty="0"/>
          </a:p>
          <a:p>
            <a:pPr lvl="1"/>
            <a:r>
              <a:rPr lang="zh-CN" altLang="en-US" dirty="0"/>
              <a:t>系统启动时，可以通过选择 </a:t>
            </a:r>
            <a:r>
              <a:rPr lang="en-US" altLang="zh-CN" dirty="0"/>
              <a:t>GRUB </a:t>
            </a:r>
            <a:r>
              <a:rPr lang="zh-CN" altLang="en-US" dirty="0"/>
              <a:t>菜单引导不同版本的内核。</a:t>
            </a:r>
            <a:endParaRPr lang="en-US" altLang="zh-CN" dirty="0"/>
          </a:p>
          <a:p>
            <a:pPr lvl="1"/>
            <a:r>
              <a:rPr lang="en-US" altLang="zh-CN" dirty="0"/>
              <a:t>GRUB </a:t>
            </a:r>
            <a:r>
              <a:rPr lang="zh-CN" altLang="en-US" dirty="0"/>
              <a:t>配置目录包含核心配置文件（</a:t>
            </a:r>
            <a:r>
              <a:rPr lang="en-US" altLang="zh-CN" dirty="0" err="1"/>
              <a:t>grub.cfg</a:t>
            </a:r>
            <a:r>
              <a:rPr lang="zh-CN" altLang="en-US" dirty="0"/>
              <a:t>）和一些可加载模块，以 </a:t>
            </a:r>
            <a:r>
              <a:rPr lang="en-US" altLang="zh-CN" dirty="0"/>
              <a:t>.mod </a:t>
            </a:r>
            <a:r>
              <a:rPr lang="zh-CN" altLang="en-US" dirty="0"/>
              <a:t>为后缀。</a:t>
            </a:r>
            <a:endParaRPr lang="en-US" altLang="zh-CN" dirty="0"/>
          </a:p>
          <a:p>
            <a:pPr lvl="1"/>
            <a:r>
              <a:rPr lang="zh-TW" altLang="en-US" dirty="0"/>
              <a:t>我们不直接编辑 </a:t>
            </a:r>
            <a:r>
              <a:rPr lang="en-US" dirty="0" err="1"/>
              <a:t>grub.cfg</a:t>
            </a:r>
            <a:r>
              <a:rPr lang="en-US" dirty="0"/>
              <a:t> </a:t>
            </a:r>
            <a:r>
              <a:rPr lang="zh-TW" altLang="en-US" dirty="0"/>
              <a:t>文件，而是使用 </a:t>
            </a:r>
            <a:r>
              <a:rPr lang="en-US" dirty="0"/>
              <a:t>grub-</a:t>
            </a:r>
            <a:r>
              <a:rPr lang="en-US" dirty="0" err="1"/>
              <a:t>mkconfig</a:t>
            </a:r>
            <a:r>
              <a:rPr lang="en-US" dirty="0"/>
              <a:t> </a:t>
            </a:r>
            <a:r>
              <a:rPr lang="zh-TW" altLang="en-US" dirty="0"/>
              <a:t>命令</a:t>
            </a:r>
            <a:r>
              <a:rPr lang="zh-CN" altLang="en-US" dirty="0"/>
              <a:t>（ 和在 </a:t>
            </a:r>
            <a:r>
              <a:rPr lang="en-US" altLang="zh-CN" dirty="0"/>
              <a:t>/</a:t>
            </a:r>
            <a:r>
              <a:rPr lang="en-US" altLang="zh-CN" dirty="0" err="1"/>
              <a:t>etc</a:t>
            </a:r>
            <a:r>
              <a:rPr lang="en-US" altLang="zh-CN" dirty="0"/>
              <a:t>/</a:t>
            </a:r>
            <a:r>
              <a:rPr lang="en-US" altLang="zh-CN" dirty="0" err="1"/>
              <a:t>grub.d</a:t>
            </a:r>
            <a:r>
              <a:rPr lang="en-US" altLang="zh-CN" dirty="0"/>
              <a:t> </a:t>
            </a:r>
            <a:r>
              <a:rPr lang="zh-CN" altLang="en-US" dirty="0"/>
              <a:t>中的 </a:t>
            </a:r>
            <a:r>
              <a:rPr lang="en-US" altLang="zh-CN" dirty="0"/>
              <a:t>shell </a:t>
            </a:r>
            <a:r>
              <a:rPr lang="zh-CN" altLang="en-US" dirty="0"/>
              <a:t>脚本文件一样，该命令本身也是一个 </a:t>
            </a:r>
            <a:r>
              <a:rPr lang="en-US" altLang="zh-CN" dirty="0"/>
              <a:t>shell </a:t>
            </a:r>
            <a:r>
              <a:rPr lang="zh-CN" altLang="en-US" dirty="0"/>
              <a:t>脚本文件）。</a:t>
            </a:r>
            <a:endParaRPr lang="en-US" altLang="zh-CN" dirty="0"/>
          </a:p>
          <a:p>
            <a:pPr lvl="1"/>
            <a:r>
              <a:rPr lang="zh-CN" altLang="en-US" dirty="0"/>
              <a:t>配置文件 </a:t>
            </a:r>
            <a:r>
              <a:rPr lang="en-US" altLang="zh-CN" dirty="0" err="1"/>
              <a:t>grub.cfg</a:t>
            </a:r>
            <a:r>
              <a:rPr lang="en-US" altLang="zh-CN" dirty="0"/>
              <a:t> </a:t>
            </a:r>
            <a:r>
              <a:rPr lang="zh-CN" altLang="en-US" dirty="0"/>
              <a:t>中包含 </a:t>
            </a:r>
            <a:r>
              <a:rPr lang="en-US" altLang="zh-CN" dirty="0"/>
              <a:t>GRUB </a:t>
            </a:r>
            <a:r>
              <a:rPr lang="zh-CN" altLang="en-US" dirty="0"/>
              <a:t>命令，通常是从一系列的初始化步骤开始，然后是一系列的菜单条目，它们以 </a:t>
            </a:r>
            <a:r>
              <a:rPr lang="en-US" altLang="zh-CN" dirty="0" err="1"/>
              <a:t>menuentry</a:t>
            </a:r>
            <a:r>
              <a:rPr lang="en-US" altLang="zh-CN" dirty="0"/>
              <a:t> </a:t>
            </a:r>
            <a:r>
              <a:rPr lang="zh-CN" altLang="en-US" dirty="0"/>
              <a:t>命令开始。</a:t>
            </a:r>
            <a:endParaRPr lang="en-US" altLang="zh-CN" dirty="0"/>
          </a:p>
          <a:p>
            <a:pPr lvl="1"/>
            <a:r>
              <a:rPr lang="zh-CN" altLang="en-US" dirty="0"/>
              <a:t>但是在本例中，我们将 </a:t>
            </a:r>
            <a:r>
              <a:rPr lang="en-US" altLang="zh-CN" dirty="0"/>
              <a:t>LFS_TGT_SYS </a:t>
            </a:r>
            <a:r>
              <a:rPr lang="zh-CN" altLang="en-US" dirty="0"/>
              <a:t>的 </a:t>
            </a:r>
            <a:r>
              <a:rPr lang="en-US" altLang="zh-CN" dirty="0"/>
              <a:t>GRUB </a:t>
            </a:r>
            <a:r>
              <a:rPr lang="zh-CN" altLang="en-US" dirty="0"/>
              <a:t>配置信息更新到 </a:t>
            </a:r>
            <a:r>
              <a:rPr lang="en-US" altLang="zh-CN" dirty="0"/>
              <a:t>host </a:t>
            </a:r>
            <a:r>
              <a:rPr lang="zh-CN" altLang="en-US" dirty="0"/>
              <a:t>的 </a:t>
            </a:r>
            <a:r>
              <a:rPr lang="en-US" altLang="zh-CN" dirty="0"/>
              <a:t>GRUB </a:t>
            </a:r>
            <a:r>
              <a:rPr lang="zh-CN" altLang="en-US" dirty="0"/>
              <a:t>配置文件中达到从开机 </a:t>
            </a:r>
            <a:r>
              <a:rPr lang="en-US" altLang="zh-CN" dirty="0"/>
              <a:t>GRUB </a:t>
            </a:r>
            <a:r>
              <a:rPr lang="zh-CN" altLang="en-US" dirty="0"/>
              <a:t>菜单引导 </a:t>
            </a:r>
            <a:r>
              <a:rPr lang="en-US" altLang="zh-CN" dirty="0"/>
              <a:t>LFS </a:t>
            </a:r>
            <a:r>
              <a:rPr lang="zh-CN" altLang="en-US" dirty="0"/>
              <a:t>目标系统的目的。</a:t>
            </a:r>
            <a:endParaRPr lang="en-US" dirty="0"/>
          </a:p>
        </p:txBody>
      </p:sp>
    </p:spTree>
    <p:extLst>
      <p:ext uri="{BB962C8B-B14F-4D97-AF65-F5344CB8AC3E}">
        <p14:creationId xmlns:p14="http://schemas.microsoft.com/office/powerpoint/2010/main" val="2821750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进入新系统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我们通过新增的 </a:t>
            </a:r>
            <a:r>
              <a:rPr lang="en-US" altLang="zh-CN" dirty="0"/>
              <a:t>GRUB </a:t>
            </a:r>
            <a:r>
              <a:rPr lang="zh-CN" altLang="en-US" dirty="0"/>
              <a:t>菜单进入新的 </a:t>
            </a:r>
            <a:r>
              <a:rPr lang="en-US" altLang="zh-CN" dirty="0"/>
              <a:t>LFS </a:t>
            </a:r>
            <a:r>
              <a:rPr lang="zh-CN" altLang="en-US" dirty="0"/>
              <a:t>目标系统。</a:t>
            </a:r>
          </a:p>
          <a:p>
            <a:r>
              <a:rPr lang="zh-CN" altLang="en-US" dirty="0"/>
              <a:t>系统启动后，移动键盘的上下键以选中 </a:t>
            </a:r>
            <a:r>
              <a:rPr lang="en-US" altLang="zh-CN" dirty="0"/>
              <a:t>LFS </a:t>
            </a:r>
            <a:r>
              <a:rPr lang="zh-CN" altLang="en-US" dirty="0"/>
              <a:t>目标系统的选择项，按回车键进入。</a:t>
            </a:r>
          </a:p>
          <a:p>
            <a:r>
              <a:rPr lang="zh-CN" altLang="en-US" dirty="0"/>
              <a:t>以 </a:t>
            </a:r>
            <a:r>
              <a:rPr lang="en-US" altLang="zh-CN" dirty="0"/>
              <a:t>root </a:t>
            </a:r>
            <a:r>
              <a:rPr lang="zh-CN" altLang="en-US" dirty="0"/>
              <a:t>用户登录之后，您就可以探索自己一手建造的全新 </a:t>
            </a:r>
            <a:r>
              <a:rPr lang="en-US" altLang="zh-CN"/>
              <a:t>Linux </a:t>
            </a:r>
            <a:r>
              <a:rPr lang="zh-CN" altLang="en-US"/>
              <a:t>系统</a:t>
            </a:r>
            <a:r>
              <a:rPr lang="zh-CN" altLang="en-US" dirty="0"/>
              <a:t>啦！</a:t>
            </a:r>
            <a:endParaRPr lang="en-US" dirty="0"/>
          </a:p>
        </p:txBody>
      </p:sp>
    </p:spTree>
    <p:extLst>
      <p:ext uri="{BB962C8B-B14F-4D97-AF65-F5344CB8AC3E}">
        <p14:creationId xmlns:p14="http://schemas.microsoft.com/office/powerpoint/2010/main" val="1540607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构建者的几次角色转换</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最开始，宿主系统的 </a:t>
            </a:r>
            <a:r>
              <a:rPr lang="en-US" altLang="zh-CN" dirty="0"/>
              <a:t>root </a:t>
            </a:r>
            <a:r>
              <a:rPr lang="zh-CN" altLang="en-US" dirty="0"/>
              <a:t>用户准备好宿主系统的软件环境，为宿主系统的 </a:t>
            </a:r>
            <a:r>
              <a:rPr lang="en-US" altLang="zh-CN" dirty="0" err="1"/>
              <a:t>lfs</a:t>
            </a:r>
            <a:r>
              <a:rPr lang="en-US" altLang="zh-CN" dirty="0"/>
              <a:t> </a:t>
            </a:r>
            <a:r>
              <a:rPr lang="zh-CN" altLang="en-US" dirty="0"/>
              <a:t>用户铺平了道路；</a:t>
            </a:r>
            <a:endParaRPr lang="en-US" altLang="zh-CN" dirty="0"/>
          </a:p>
          <a:p>
            <a:r>
              <a:rPr lang="zh-CN" altLang="en-US" dirty="0"/>
              <a:t>然后，宿主系统的 </a:t>
            </a:r>
            <a:r>
              <a:rPr lang="en-US" altLang="zh-CN" dirty="0" err="1"/>
              <a:t>lfs</a:t>
            </a:r>
            <a:r>
              <a:rPr lang="en-US" altLang="zh-CN" dirty="0"/>
              <a:t> </a:t>
            </a:r>
            <a:r>
              <a:rPr lang="zh-CN" altLang="en-US" dirty="0"/>
              <a:t>用户构建好临时工具链，为宿主系统的 </a:t>
            </a:r>
            <a:r>
              <a:rPr lang="en-US" altLang="zh-CN" dirty="0"/>
              <a:t>chrooted-root </a:t>
            </a:r>
            <a:r>
              <a:rPr lang="zh-CN" altLang="en-US" dirty="0"/>
              <a:t>用户铺平了道路；</a:t>
            </a:r>
            <a:endParaRPr lang="en-US" altLang="zh-CN" dirty="0"/>
          </a:p>
          <a:p>
            <a:r>
              <a:rPr lang="zh-CN" altLang="en-US" dirty="0"/>
              <a:t>接着，</a:t>
            </a:r>
            <a:r>
              <a:rPr lang="en-US" altLang="zh-CN" dirty="0"/>
              <a:t>chrooted-root </a:t>
            </a:r>
            <a:r>
              <a:rPr lang="zh-CN" altLang="en-US" dirty="0"/>
              <a:t>用户构建好基本系统软件、进行系统配置、编译并安装内核，为 </a:t>
            </a:r>
            <a:r>
              <a:rPr lang="en-US" altLang="zh-CN" dirty="0"/>
              <a:t>LFS </a:t>
            </a:r>
            <a:r>
              <a:rPr lang="zh-CN" altLang="en-US" dirty="0"/>
              <a:t>目标系统的 </a:t>
            </a:r>
            <a:r>
              <a:rPr lang="en-US" altLang="zh-CN" dirty="0"/>
              <a:t>root </a:t>
            </a:r>
            <a:r>
              <a:rPr lang="zh-CN" altLang="en-US" dirty="0"/>
              <a:t>用户铺平了道路；</a:t>
            </a:r>
            <a:endParaRPr lang="en-US" altLang="zh-CN" dirty="0"/>
          </a:p>
          <a:p>
            <a:r>
              <a:rPr lang="zh-CN" altLang="en-US" dirty="0"/>
              <a:t>最后，宿主系统的 </a:t>
            </a:r>
            <a:r>
              <a:rPr lang="en-US" altLang="zh-CN" dirty="0"/>
              <a:t>root </a:t>
            </a:r>
            <a:r>
              <a:rPr lang="zh-CN" altLang="en-US" dirty="0"/>
              <a:t>用户通过配置宿主系统的 </a:t>
            </a:r>
            <a:r>
              <a:rPr lang="en-US" altLang="zh-CN" dirty="0"/>
              <a:t>GRUB </a:t>
            </a:r>
            <a:r>
              <a:rPr lang="zh-CN" altLang="en-US" dirty="0"/>
              <a:t>菜单为 </a:t>
            </a:r>
            <a:r>
              <a:rPr lang="en-US" altLang="zh-CN" dirty="0"/>
              <a:t>LFS </a:t>
            </a:r>
            <a:r>
              <a:rPr lang="zh-CN" altLang="en-US" dirty="0"/>
              <a:t>目标系统在宿主系统启动阶段提供了一个入口；</a:t>
            </a:r>
            <a:endParaRPr lang="en-US" altLang="zh-CN" dirty="0"/>
          </a:p>
          <a:p>
            <a:r>
              <a:rPr lang="zh-CN" altLang="en-US" dirty="0"/>
              <a:t>这样，最终 </a:t>
            </a:r>
            <a:r>
              <a:rPr lang="en-US" altLang="zh-CN" dirty="0"/>
              <a:t>LFS </a:t>
            </a:r>
            <a:r>
              <a:rPr lang="zh-CN" altLang="en-US" dirty="0"/>
              <a:t>目标系统的 </a:t>
            </a:r>
            <a:r>
              <a:rPr lang="en-US" altLang="zh-CN" dirty="0"/>
              <a:t>root </a:t>
            </a:r>
            <a:r>
              <a:rPr lang="zh-CN" altLang="en-US" dirty="0"/>
              <a:t>用户得以进入自己</a:t>
            </a:r>
            <a:r>
              <a:rPr lang="zh-CN" altLang="en-US"/>
              <a:t>的系统！</a:t>
            </a:r>
            <a:endParaRPr lang="en-US" dirty="0"/>
          </a:p>
        </p:txBody>
      </p:sp>
    </p:spTree>
    <p:extLst>
      <p:ext uri="{BB962C8B-B14F-4D97-AF65-F5344CB8AC3E}">
        <p14:creationId xmlns:p14="http://schemas.microsoft.com/office/powerpoint/2010/main" val="2434869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t>其他说明</a:t>
            </a:r>
          </a:p>
        </p:txBody>
      </p:sp>
    </p:spTree>
    <p:extLst>
      <p:ext uri="{BB962C8B-B14F-4D97-AF65-F5344CB8AC3E}">
        <p14:creationId xmlns:p14="http://schemas.microsoft.com/office/powerpoint/2010/main" val="340436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为什么选中 </a:t>
            </a:r>
            <a:r>
              <a:rPr lang="en-US" altLang="zh-CN" dirty="0"/>
              <a:t>LFS7.7-systemd</a:t>
            </a:r>
            <a:endParaRPr lang="zh-CN" altLang="en-US" dirty="0"/>
          </a:p>
        </p:txBody>
      </p:sp>
      <p:sp>
        <p:nvSpPr>
          <p:cNvPr id="3" name="文本占位符 2"/>
          <p:cNvSpPr>
            <a:spLocks noGrp="1"/>
          </p:cNvSpPr>
          <p:nvPr>
            <p:ph type="body" sz="quarter" idx="10"/>
          </p:nvPr>
        </p:nvSpPr>
        <p:spPr/>
        <p:txBody>
          <a:bodyPr/>
          <a:lstStyle/>
          <a:p>
            <a:r>
              <a:rPr lang="zh-CN" altLang="en-US" dirty="0"/>
              <a:t>相对于高版本的 </a:t>
            </a:r>
            <a:r>
              <a:rPr lang="en-US" altLang="zh-CN" dirty="0"/>
              <a:t>GCC</a:t>
            </a:r>
            <a:r>
              <a:rPr lang="zh-CN" altLang="en-US" dirty="0"/>
              <a:t>，本实验所用 </a:t>
            </a:r>
            <a:r>
              <a:rPr lang="en-US" altLang="zh-CN" dirty="0"/>
              <a:t>GCC-4.9.2 </a:t>
            </a:r>
            <a:r>
              <a:rPr lang="zh-CN" altLang="en-US" dirty="0"/>
              <a:t>更容易供感兴趣的人从源码研究和学习。</a:t>
            </a:r>
          </a:p>
          <a:p>
            <a:r>
              <a:rPr lang="zh-CN" altLang="en-US" dirty="0"/>
              <a:t>相对于 </a:t>
            </a:r>
            <a:r>
              <a:rPr lang="en-US" altLang="zh-CN" dirty="0"/>
              <a:t>System V </a:t>
            </a:r>
            <a:r>
              <a:rPr lang="en-US" altLang="zh-CN" dirty="0" err="1"/>
              <a:t>init</a:t>
            </a:r>
            <a:r>
              <a:rPr lang="zh-CN" altLang="en-US" dirty="0"/>
              <a:t>，</a:t>
            </a:r>
            <a:r>
              <a:rPr lang="en-US" altLang="zh-CN" dirty="0" err="1"/>
              <a:t>systemd</a:t>
            </a:r>
            <a:r>
              <a:rPr lang="en-US" altLang="zh-CN" dirty="0"/>
              <a:t> </a:t>
            </a:r>
            <a:r>
              <a:rPr lang="zh-CN" altLang="en-US" dirty="0"/>
              <a:t>是 </a:t>
            </a:r>
            <a:r>
              <a:rPr lang="en-US" altLang="zh-CN" dirty="0"/>
              <a:t>Linux </a:t>
            </a:r>
            <a:r>
              <a:rPr lang="zh-CN" altLang="en-US" dirty="0"/>
              <a:t>上新出现的 </a:t>
            </a:r>
            <a:r>
              <a:rPr lang="en-US" altLang="zh-CN" dirty="0" err="1"/>
              <a:t>init</a:t>
            </a:r>
            <a:r>
              <a:rPr lang="en-US" altLang="zh-CN" dirty="0"/>
              <a:t> </a:t>
            </a:r>
            <a:r>
              <a:rPr lang="zh-CN" altLang="en-US" dirty="0"/>
              <a:t>实现之一。除了负责常规的启动过程，</a:t>
            </a:r>
            <a:r>
              <a:rPr lang="en-US" altLang="zh-CN" dirty="0"/>
              <a:t>system </a:t>
            </a:r>
            <a:r>
              <a:rPr lang="zh-CN" altLang="en-US" dirty="0"/>
              <a:t>还包含了一系列的 </a:t>
            </a:r>
            <a:r>
              <a:rPr lang="en-US" altLang="zh-CN" dirty="0"/>
              <a:t>Unix </a:t>
            </a:r>
            <a:r>
              <a:rPr lang="zh-CN" altLang="en-US" dirty="0"/>
              <a:t>标准服务，如 </a:t>
            </a:r>
            <a:r>
              <a:rPr lang="en-US" altLang="zh-CN" dirty="0" err="1"/>
              <a:t>cron</a:t>
            </a:r>
            <a:r>
              <a:rPr lang="en-US" altLang="zh-CN" dirty="0"/>
              <a:t> </a:t>
            </a:r>
            <a:r>
              <a:rPr lang="zh-CN" altLang="en-US" dirty="0"/>
              <a:t>和 </a:t>
            </a:r>
            <a:r>
              <a:rPr lang="en-US" altLang="zh-CN" dirty="0" err="1"/>
              <a:t>inetd</a:t>
            </a:r>
            <a:r>
              <a:rPr lang="zh-CN" altLang="en-US" dirty="0"/>
              <a:t>。可以借助本实验从源码研究和学习 </a:t>
            </a:r>
            <a:r>
              <a:rPr lang="en-US" altLang="zh-CN" dirty="0" err="1"/>
              <a:t>systemd</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17616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GCC-4.9.2 </a:t>
            </a:r>
            <a:r>
              <a:rPr lang="zh-CN" altLang="en-US" dirty="0"/>
              <a:t>编译问题</a:t>
            </a:r>
          </a:p>
        </p:txBody>
      </p:sp>
      <p:sp>
        <p:nvSpPr>
          <p:cNvPr id="3" name="文本占位符 2"/>
          <p:cNvSpPr>
            <a:spLocks noGrp="1"/>
          </p:cNvSpPr>
          <p:nvPr>
            <p:ph type="body" sz="quarter" idx="10"/>
          </p:nvPr>
        </p:nvSpPr>
        <p:spPr/>
        <p:txBody>
          <a:bodyPr/>
          <a:lstStyle/>
          <a:p>
            <a:r>
              <a:rPr lang="en-US" altLang="zh-CN" dirty="0"/>
              <a:t>GCC-4.9.2 </a:t>
            </a:r>
            <a:r>
              <a:rPr lang="zh-CN" altLang="en-US" dirty="0"/>
              <a:t>源码包中的 </a:t>
            </a:r>
            <a:r>
              <a:rPr lang="en-US" altLang="zh-CN" dirty="0"/>
              <a:t>gcc-4.9.2/</a:t>
            </a:r>
            <a:r>
              <a:rPr lang="en-US" altLang="zh-CN" dirty="0" err="1"/>
              <a:t>gcc</a:t>
            </a:r>
            <a:r>
              <a:rPr lang="en-US" altLang="zh-CN" dirty="0"/>
              <a:t>/cp/</a:t>
            </a:r>
            <a:r>
              <a:rPr lang="en-US" altLang="zh-CN" dirty="0" err="1"/>
              <a:t>cfns.h</a:t>
            </a:r>
            <a:r>
              <a:rPr lang="en-US" altLang="zh-CN" dirty="0"/>
              <a:t> </a:t>
            </a:r>
            <a:r>
              <a:rPr lang="zh-CN" altLang="en-US" dirty="0"/>
              <a:t>文件中出现编译错误。</a:t>
            </a:r>
          </a:p>
          <a:p>
            <a:r>
              <a:rPr lang="zh-CN" altLang="en-US" dirty="0"/>
              <a:t>从另一方面来说，这是一个锻炼机会，因为学过 </a:t>
            </a:r>
            <a:r>
              <a:rPr lang="en-US" altLang="zh-CN" dirty="0"/>
              <a:t>C </a:t>
            </a:r>
            <a:r>
              <a:rPr lang="zh-CN" altLang="en-US" dirty="0"/>
              <a:t>语言的同学有能力解决此问题。</a:t>
            </a:r>
            <a:endParaRPr lang="en-US" altLang="zh-CN" dirty="0"/>
          </a:p>
          <a:p>
            <a:r>
              <a:rPr lang="zh-CN" altLang="en-US" dirty="0"/>
              <a:t>本实验指导书提供了一种解决方案，已经得到该实验的验证（即成功构建了本实验所需的 </a:t>
            </a:r>
            <a:r>
              <a:rPr lang="en-US" altLang="zh-CN" dirty="0"/>
              <a:t>LFS </a:t>
            </a:r>
            <a:r>
              <a:rPr lang="zh-CN" altLang="en-US" dirty="0"/>
              <a:t>目标系统）。</a:t>
            </a:r>
            <a:endParaRPr lang="en-US" altLang="zh-CN" dirty="0"/>
          </a:p>
          <a:p>
            <a:endParaRPr lang="zh-CN" altLang="en-US" dirty="0"/>
          </a:p>
        </p:txBody>
      </p:sp>
    </p:spTree>
    <p:extLst>
      <p:ext uri="{BB962C8B-B14F-4D97-AF65-F5344CB8AC3E}">
        <p14:creationId xmlns:p14="http://schemas.microsoft.com/office/powerpoint/2010/main" val="3889858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Man-DB-2.7.1 </a:t>
            </a:r>
            <a:r>
              <a:rPr lang="zh-CN" altLang="en-US" dirty="0"/>
              <a:t>编译问题</a:t>
            </a:r>
          </a:p>
        </p:txBody>
      </p:sp>
      <p:sp>
        <p:nvSpPr>
          <p:cNvPr id="3" name="文本占位符 2"/>
          <p:cNvSpPr>
            <a:spLocks noGrp="1"/>
          </p:cNvSpPr>
          <p:nvPr>
            <p:ph type="body" sz="quarter" idx="10"/>
          </p:nvPr>
        </p:nvSpPr>
        <p:spPr/>
        <p:txBody>
          <a:bodyPr/>
          <a:lstStyle/>
          <a:p>
            <a:r>
              <a:rPr lang="zh-CN" altLang="en-US" dirty="0"/>
              <a:t>在 </a:t>
            </a:r>
            <a:r>
              <a:rPr lang="en-US" altLang="zh-CN" dirty="0"/>
              <a:t>Man-DB-2.7.1 </a:t>
            </a:r>
            <a:r>
              <a:rPr lang="zh-CN" altLang="en-US" dirty="0"/>
              <a:t>源码包中也出现编译错误（见 </a:t>
            </a:r>
            <a:r>
              <a:rPr lang="en-US" altLang="zh-CN" dirty="0"/>
              <a:t>6.66. Man-DB-2.7.1 </a:t>
            </a:r>
            <a:r>
              <a:rPr lang="zh-CN" altLang="en-US" dirty="0"/>
              <a:t>节）。</a:t>
            </a:r>
          </a:p>
          <a:p>
            <a:r>
              <a:rPr lang="zh-CN" altLang="en-US" dirty="0"/>
              <a:t>这又是一个很好的锻炼机会，学过 </a:t>
            </a:r>
            <a:r>
              <a:rPr lang="en-US" altLang="zh-CN" dirty="0"/>
              <a:t>C </a:t>
            </a:r>
            <a:r>
              <a:rPr lang="zh-CN" altLang="en-US" dirty="0"/>
              <a:t>语言的同学都有望可以解决此问题。</a:t>
            </a:r>
            <a:endParaRPr lang="en-US" altLang="zh-CN" dirty="0"/>
          </a:p>
          <a:p>
            <a:r>
              <a:rPr lang="zh-CN" altLang="en-US" dirty="0"/>
              <a:t>由于不影响 </a:t>
            </a:r>
            <a:r>
              <a:rPr lang="en-US" altLang="zh-CN" dirty="0"/>
              <a:t>LFS </a:t>
            </a:r>
            <a:r>
              <a:rPr lang="zh-CN" altLang="en-US" dirty="0"/>
              <a:t>目标系统构建的过程，本实验没有给出修正方案，而是留给有兴趣的同学自己去解决。</a:t>
            </a:r>
            <a:endParaRPr lang="en-US" altLang="zh-CN" dirty="0"/>
          </a:p>
          <a:p>
            <a:endParaRPr lang="zh-CN" altLang="en-US" dirty="0"/>
          </a:p>
        </p:txBody>
      </p:sp>
    </p:spTree>
    <p:extLst>
      <p:ext uri="{BB962C8B-B14F-4D97-AF65-F5344CB8AC3E}">
        <p14:creationId xmlns:p14="http://schemas.microsoft.com/office/powerpoint/2010/main" val="82324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进阶任务</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在 </a:t>
            </a:r>
            <a:r>
              <a:rPr lang="en-US" altLang="zh-CN" dirty="0" err="1"/>
              <a:t>openEuler</a:t>
            </a:r>
            <a:r>
              <a:rPr lang="en-US" altLang="zh-CN" dirty="0"/>
              <a:t> </a:t>
            </a:r>
            <a:r>
              <a:rPr lang="zh-CN" altLang="en-US" dirty="0"/>
              <a:t>开发环境，将刚构建出的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目标系统虚拟机。</a:t>
            </a:r>
          </a:p>
          <a:p>
            <a:r>
              <a:rPr lang="zh-CN" altLang="en-US" dirty="0"/>
              <a:t>使用 </a:t>
            </a:r>
            <a:r>
              <a:rPr lang="en-US" altLang="zh-CN" dirty="0" err="1"/>
              <a:t>StratoVirt</a:t>
            </a:r>
            <a:r>
              <a:rPr lang="en-US" altLang="zh-CN" dirty="0"/>
              <a:t> </a:t>
            </a:r>
            <a:r>
              <a:rPr lang="zh-CN" altLang="en-US" dirty="0"/>
              <a:t>替代 </a:t>
            </a:r>
            <a:r>
              <a:rPr lang="en-US" altLang="zh-CN" dirty="0"/>
              <a:t>QEMU </a:t>
            </a:r>
            <a:r>
              <a:rPr lang="zh-CN" altLang="en-US" dirty="0"/>
              <a:t>启动 </a:t>
            </a:r>
            <a:r>
              <a:rPr lang="en-US" altLang="zh-CN" dirty="0"/>
              <a:t>LFS </a:t>
            </a:r>
            <a:r>
              <a:rPr lang="zh-CN" altLang="en-US" dirty="0"/>
              <a:t>目标系统虚拟机。</a:t>
            </a:r>
          </a:p>
          <a:p>
            <a:r>
              <a:rPr lang="zh-CN" altLang="en-US" dirty="0"/>
              <a:t>基于 </a:t>
            </a:r>
            <a:r>
              <a:rPr lang="en-US" altLang="zh-CN" dirty="0"/>
              <a:t>openEuler-21.03 </a:t>
            </a:r>
            <a:r>
              <a:rPr lang="zh-CN" altLang="en-US" dirty="0"/>
              <a:t>所用的 </a:t>
            </a:r>
            <a:r>
              <a:rPr lang="en-US" altLang="zh-CN" dirty="0"/>
              <a:t>5.10 </a:t>
            </a:r>
            <a:r>
              <a:rPr lang="zh-CN" altLang="en-US" dirty="0"/>
              <a:t>内核构建 </a:t>
            </a:r>
            <a:r>
              <a:rPr lang="en-US" altLang="zh-CN" dirty="0"/>
              <a:t>LFS </a:t>
            </a:r>
            <a:r>
              <a:rPr lang="zh-CN" altLang="en-US" dirty="0"/>
              <a:t>目标系统。</a:t>
            </a:r>
          </a:p>
          <a:p>
            <a:r>
              <a:rPr lang="zh-CN" altLang="en-US" dirty="0"/>
              <a:t>基于鲲鹏处理器 </a:t>
            </a:r>
            <a:r>
              <a:rPr lang="en-US" altLang="zh-CN" dirty="0"/>
              <a:t>aarch64 </a:t>
            </a:r>
            <a:r>
              <a:rPr lang="zh-CN" altLang="en-US" dirty="0"/>
              <a:t>架构构建 </a:t>
            </a:r>
            <a:r>
              <a:rPr lang="en-US" altLang="zh-CN" dirty="0"/>
              <a:t>LFS </a:t>
            </a:r>
            <a:r>
              <a:rPr lang="zh-CN" altLang="en-US" dirty="0"/>
              <a:t>目标系统。</a:t>
            </a:r>
            <a:endParaRPr lang="en-US" dirty="0"/>
          </a:p>
        </p:txBody>
      </p:sp>
    </p:spTree>
    <p:extLst>
      <p:ext uri="{BB962C8B-B14F-4D97-AF65-F5344CB8AC3E}">
        <p14:creationId xmlns:p14="http://schemas.microsoft.com/office/powerpoint/2010/main" val="3588435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52B85-C59C-41AB-BA99-341EF24C34AC}"/>
              </a:ext>
            </a:extLst>
          </p:cNvPr>
          <p:cNvSpPr>
            <a:spLocks noGrp="1"/>
          </p:cNvSpPr>
          <p:nvPr>
            <p:ph sz="quarter" idx="10"/>
          </p:nvPr>
        </p:nvSpPr>
        <p:spPr/>
        <p:txBody>
          <a:bodyPr/>
          <a:lstStyle/>
          <a:p>
            <a:r>
              <a:rPr lang="zh-CN" altLang="en-US" dirty="0"/>
              <a:t>本章介绍了 </a:t>
            </a:r>
            <a:r>
              <a:rPr lang="en-US" altLang="zh-CN" dirty="0" err="1"/>
              <a:t>openEuler</a:t>
            </a:r>
            <a:r>
              <a:rPr lang="en-US" altLang="zh-CN" dirty="0"/>
              <a:t> </a:t>
            </a:r>
            <a:r>
              <a:rPr lang="zh-CN" altLang="en-US" dirty="0"/>
              <a:t>开源创新实践课 </a:t>
            </a:r>
            <a:r>
              <a:rPr lang="en-US" altLang="zh-CN" dirty="0"/>
              <a:t>LFS </a:t>
            </a:r>
            <a:r>
              <a:rPr lang="zh-CN" altLang="en-US" dirty="0"/>
              <a:t>的原理、流程以及关要，以帮助学员顺利地从 </a:t>
            </a:r>
            <a:r>
              <a:rPr lang="en-US" altLang="zh-CN" dirty="0"/>
              <a:t>0 </a:t>
            </a:r>
            <a:r>
              <a:rPr lang="zh-CN" altLang="en-US" dirty="0"/>
              <a:t>到 </a:t>
            </a:r>
            <a:r>
              <a:rPr lang="en-US" altLang="zh-CN" dirty="0"/>
              <a:t>1 </a:t>
            </a:r>
            <a:r>
              <a:rPr lang="zh-CN" altLang="en-US" dirty="0"/>
              <a:t>构建自己的 </a:t>
            </a:r>
            <a:r>
              <a:rPr lang="en-US" altLang="zh-CN" dirty="0"/>
              <a:t>LFS </a:t>
            </a:r>
            <a:r>
              <a:rPr lang="zh-CN" altLang="en-US" dirty="0"/>
              <a:t>目标系统。通过本章的学习，学员也应该能够达到这个目标。</a:t>
            </a:r>
            <a:endParaRPr lang="en-US" dirty="0"/>
          </a:p>
        </p:txBody>
      </p:sp>
    </p:spTree>
    <p:extLst>
      <p:ext uri="{BB962C8B-B14F-4D97-AF65-F5344CB8AC3E}">
        <p14:creationId xmlns:p14="http://schemas.microsoft.com/office/powerpoint/2010/main" val="346699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学完本课程后，您将能够如庖丁解牛般熟悉整个 </a:t>
            </a:r>
            <a:r>
              <a:rPr lang="en-US" altLang="zh-CN" dirty="0"/>
              <a:t>Linux </a:t>
            </a:r>
            <a:r>
              <a:rPr lang="zh-CN" altLang="en-US" dirty="0"/>
              <a:t>系统，为今后的 </a:t>
            </a:r>
            <a:r>
              <a:rPr lang="en-US" altLang="zh-CN" dirty="0"/>
              <a:t>Linux </a:t>
            </a:r>
            <a:r>
              <a:rPr lang="zh-CN" altLang="en-US" dirty="0"/>
              <a:t>应用、开发或理论研究打下坚实的基础。</a:t>
            </a: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如何让构建速度更快？</a:t>
            </a:r>
            <a:endParaRPr lang="en-US" altLang="zh-CN" dirty="0"/>
          </a:p>
          <a:p>
            <a:r>
              <a:rPr lang="zh-CN" altLang="en-US" dirty="0"/>
              <a:t>如何配置新系统的网络？</a:t>
            </a:r>
            <a:endParaRPr lang="en-US" altLang="zh-CN" dirty="0"/>
          </a:p>
          <a:p>
            <a:r>
              <a:rPr lang="zh-CN" altLang="en-US"/>
              <a:t>如何将新系统分享给他人？</a:t>
            </a:r>
          </a:p>
        </p:txBody>
      </p:sp>
    </p:spTree>
    <p:extLst>
      <p:ext uri="{BB962C8B-B14F-4D97-AF65-F5344CB8AC3E}">
        <p14:creationId xmlns:p14="http://schemas.microsoft.com/office/powerpoint/2010/main" val="530091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19175" y="1844675"/>
            <a:ext cx="10153650" cy="4356100"/>
          </a:xfrm>
        </p:spPr>
        <p:txBody>
          <a:bodyPr/>
          <a:lstStyle/>
          <a:p>
            <a:r>
              <a:rPr lang="en-US" altLang="zh-CN" dirty="0" err="1"/>
              <a:t>openEuler</a:t>
            </a:r>
            <a:r>
              <a:rPr lang="en-US" altLang="zh-CN" dirty="0"/>
              <a:t> </a:t>
            </a:r>
            <a:r>
              <a:rPr lang="zh-CN" altLang="en-US" dirty="0"/>
              <a:t>官网：</a:t>
            </a:r>
            <a:r>
              <a:rPr lang="en-US" altLang="zh-CN" dirty="0">
                <a:hlinkClick r:id="rId3"/>
              </a:rPr>
              <a:t>https://openeuler.org/</a:t>
            </a:r>
            <a:endParaRPr lang="en-US" altLang="zh-CN" dirty="0"/>
          </a:p>
          <a:p>
            <a:r>
              <a:rPr lang="zh-TW" altLang="en-US" dirty="0"/>
              <a:t>项目托管地：</a:t>
            </a:r>
            <a:r>
              <a:rPr lang="en-US" altLang="zh-CN" dirty="0">
                <a:hlinkClick r:id="rId4"/>
              </a:rPr>
              <a:t>https://gitee.com/openeuler-practice-courses/lfs-course</a:t>
            </a:r>
            <a:r>
              <a:rPr lang="en-US" altLang="zh-CN" dirty="0"/>
              <a:t> </a:t>
            </a:r>
          </a:p>
          <a:p>
            <a:r>
              <a:rPr lang="en-US" altLang="zh-CN" dirty="0"/>
              <a:t>LFS </a:t>
            </a:r>
            <a:r>
              <a:rPr lang="zh-CN" altLang="en-US" dirty="0"/>
              <a:t>官网：</a:t>
            </a:r>
            <a:r>
              <a:rPr lang="en-US" altLang="zh-CN" dirty="0"/>
              <a:t> </a:t>
            </a:r>
            <a:r>
              <a:rPr lang="en-US" altLang="zh-CN" dirty="0">
                <a:hlinkClick r:id="rId5"/>
              </a:rPr>
              <a:t>https://www.linuxfromscratch.org/lfs/</a:t>
            </a:r>
            <a:endParaRPr lang="en-US" altLang="zh-CN" dirty="0"/>
          </a:p>
          <a:p>
            <a:r>
              <a:rPr lang="zh-CN" altLang="en-US" dirty="0"/>
              <a:t>鲲鹏生态官网：</a:t>
            </a:r>
            <a:r>
              <a:rPr lang="en-US" altLang="zh-CN" dirty="0"/>
              <a:t> </a:t>
            </a:r>
            <a:r>
              <a:rPr lang="en-US" altLang="zh-CN" dirty="0">
                <a:hlinkClick r:id="rId6"/>
              </a:rPr>
              <a:t>https://www.hikunpeng.com/zh/</a:t>
            </a:r>
            <a:endParaRPr lang="en-US" altLang="zh-CN" dirty="0"/>
          </a:p>
          <a:p>
            <a:r>
              <a:rPr lang="en-US" altLang="zh-CN" dirty="0" err="1"/>
              <a:t>Gitee</a:t>
            </a:r>
            <a:r>
              <a:rPr lang="zh-TW" altLang="en-US" dirty="0"/>
              <a:t>工作流说明：</a:t>
            </a:r>
            <a:r>
              <a:rPr lang="en-US" altLang="zh-CN" dirty="0">
                <a:hlinkClick r:id="rId7"/>
              </a:rPr>
              <a:t>https://gitee.com/openeuler/community/blob/master/zh/contributors/Gitee-workflow.md</a:t>
            </a: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1724291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t>
            </a:r>
            <a:r>
              <a:rPr lang="en-US" altLang="zh-CN" dirty="0" err="1"/>
              <a:t>openEuler</a:t>
            </a:r>
            <a:r>
              <a:rPr lang="en-US" altLang="zh-CN" dirty="0"/>
              <a:t> </a:t>
            </a:r>
            <a:r>
              <a:rPr lang="zh-CN" altLang="en-US" dirty="0"/>
              <a:t>操作系统</a:t>
            </a:r>
            <a:r>
              <a:rPr lang="en-US" altLang="zh-CN" dirty="0"/>
              <a:t>》</a:t>
            </a:r>
            <a:r>
              <a:rPr lang="zh-CN" altLang="en-US" dirty="0"/>
              <a:t>，由任炬教授和中国工程院院士张尧学主编，清华大学出版社出版</a:t>
            </a:r>
            <a:endParaRPr lang="en-US" altLang="zh-CN" dirty="0"/>
          </a:p>
          <a:p>
            <a:r>
              <a:rPr lang="en-US" altLang="zh-CN" dirty="0"/>
              <a:t>《</a:t>
            </a:r>
            <a:r>
              <a:rPr lang="zh-CN" altLang="en-US" dirty="0"/>
              <a:t>精通 </a:t>
            </a:r>
            <a:r>
              <a:rPr lang="en-US" altLang="zh-CN" dirty="0"/>
              <a:t>Linux</a:t>
            </a:r>
            <a:r>
              <a:rPr lang="zh-CN" altLang="en-US" dirty="0"/>
              <a:t>（第</a:t>
            </a:r>
            <a:r>
              <a:rPr lang="en-US" altLang="zh-CN" dirty="0"/>
              <a:t>2</a:t>
            </a:r>
            <a:r>
              <a:rPr lang="zh-CN" altLang="en-US" dirty="0"/>
              <a:t>版）</a:t>
            </a:r>
            <a:r>
              <a:rPr lang="en-US" altLang="zh-CN" dirty="0"/>
              <a:t>》</a:t>
            </a:r>
            <a:r>
              <a:rPr lang="zh-CN" altLang="en-US" dirty="0"/>
              <a:t>，</a:t>
            </a:r>
            <a:r>
              <a:rPr lang="en-US" altLang="zh-CN" dirty="0"/>
              <a:t>Brian Ward </a:t>
            </a:r>
            <a:r>
              <a:rPr lang="zh-CN" altLang="en-US" dirty="0"/>
              <a:t>著，姜楠、袁志鹏译</a:t>
            </a:r>
            <a:endParaRPr lang="en-US" altLang="zh-CN" dirty="0"/>
          </a:p>
          <a:p>
            <a:r>
              <a:rPr lang="nn-NO" altLang="zh-CN" dirty="0"/>
              <a:t>HCIA-openEuler </a:t>
            </a:r>
            <a:r>
              <a:rPr lang="zh-CN" altLang="nn-NO" dirty="0"/>
              <a:t>认证：</a:t>
            </a:r>
            <a:r>
              <a:rPr lang="nn-NO" altLang="zh-CN" dirty="0">
                <a:hlinkClick r:id="rId3"/>
              </a:rPr>
              <a:t>https://e.huawei.com/cn/talent/#/cert/product-details?certifiedProductId=383&amp;authenticationLevel=CTYPE_CARE_HCIA&amp;technicalField=PSC&amp;version=1.0</a:t>
            </a:r>
            <a:r>
              <a:rPr lang="en-US" altLang="zh-CN" dirty="0"/>
              <a:t> </a:t>
            </a:r>
          </a:p>
          <a:p>
            <a:endParaRPr lang="zh-CN" altLang="en-US" dirty="0"/>
          </a:p>
        </p:txBody>
      </p:sp>
    </p:spTree>
    <p:extLst>
      <p:ext uri="{BB962C8B-B14F-4D97-AF65-F5344CB8AC3E}">
        <p14:creationId xmlns:p14="http://schemas.microsoft.com/office/powerpoint/2010/main" val="2476789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B15C4-84B6-4E4C-9F49-AC2FADA4ACD5}"/>
              </a:ext>
            </a:extLst>
          </p:cNvPr>
          <p:cNvSpPr>
            <a:spLocks noGrp="1"/>
          </p:cNvSpPr>
          <p:nvPr>
            <p:ph type="title"/>
          </p:nvPr>
        </p:nvSpPr>
        <p:spPr/>
        <p:txBody>
          <a:bodyPr/>
          <a:lstStyle/>
          <a:p>
            <a:r>
              <a:rPr lang="zh-CN" altLang="en-US" dirty="0"/>
              <a:t>缩略语表</a:t>
            </a:r>
            <a:endParaRPr lang="en-US" dirty="0"/>
          </a:p>
        </p:txBody>
      </p:sp>
      <p:graphicFrame>
        <p:nvGraphicFramePr>
          <p:cNvPr id="5" name="Table 4">
            <a:extLst>
              <a:ext uri="{FF2B5EF4-FFF2-40B4-BE49-F238E27FC236}">
                <a16:creationId xmlns:a16="http://schemas.microsoft.com/office/drawing/2014/main" id="{01F540F6-6519-49E2-8903-57C17B62DAF4}"/>
              </a:ext>
            </a:extLst>
          </p:cNvPr>
          <p:cNvGraphicFramePr>
            <a:graphicFrameLocks noGrp="1"/>
          </p:cNvGraphicFramePr>
          <p:nvPr>
            <p:extLst>
              <p:ext uri="{D42A27DB-BD31-4B8C-83A1-F6EECF244321}">
                <p14:modId xmlns:p14="http://schemas.microsoft.com/office/powerpoint/2010/main" val="3374805318"/>
              </p:ext>
            </p:extLst>
          </p:nvPr>
        </p:nvGraphicFramePr>
        <p:xfrm>
          <a:off x="1621525" y="1830050"/>
          <a:ext cx="8786812" cy="2527378"/>
        </p:xfrm>
        <a:graphic>
          <a:graphicData uri="http://schemas.openxmlformats.org/drawingml/2006/table">
            <a:tbl>
              <a:tblPr firstRow="1" bandRow="1"/>
              <a:tblGrid>
                <a:gridCol w="1647186">
                  <a:extLst>
                    <a:ext uri="{9D8B030D-6E8A-4147-A177-3AD203B41FA5}">
                      <a16:colId xmlns:a16="http://schemas.microsoft.com/office/drawing/2014/main" val="4927955"/>
                    </a:ext>
                  </a:extLst>
                </a:gridCol>
                <a:gridCol w="3386776">
                  <a:extLst>
                    <a:ext uri="{9D8B030D-6E8A-4147-A177-3AD203B41FA5}">
                      <a16:colId xmlns:a16="http://schemas.microsoft.com/office/drawing/2014/main" val="3470353539"/>
                    </a:ext>
                  </a:extLst>
                </a:gridCol>
                <a:gridCol w="3752850">
                  <a:extLst>
                    <a:ext uri="{9D8B030D-6E8A-4147-A177-3AD203B41FA5}">
                      <a16:colId xmlns:a16="http://schemas.microsoft.com/office/drawing/2014/main" val="3544301123"/>
                    </a:ext>
                  </a:extLst>
                </a:gridCol>
              </a:tblGrid>
              <a:tr h="459014">
                <a:tc>
                  <a:txBody>
                    <a:bodyPr/>
                    <a:lstStyle/>
                    <a:p>
                      <a:pPr algn="ctr"/>
                      <a:r>
                        <a:rPr lang="zh-CN" altLang="en-US" sz="1600" b="1" dirty="0"/>
                        <a:t>缩略语</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英文全称</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中文释义</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087654663"/>
                  </a:ext>
                </a:extLst>
              </a:tr>
              <a:tr h="372311">
                <a:tc>
                  <a:txBody>
                    <a:bodyPr/>
                    <a:lstStyle/>
                    <a:p>
                      <a:pPr algn="ctr"/>
                      <a:r>
                        <a:rPr lang="en-US" altLang="zh-CN" sz="1600" dirty="0"/>
                        <a:t>ABI</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Application Binary Interface</a:t>
                      </a:r>
                      <a:endParaRPr lang="zh-CN" altLang="en-US" sz="1600" dirty="0"/>
                    </a:p>
                  </a:txBody>
                  <a:tcPr anchor="ctr"/>
                </a:tc>
                <a:tc>
                  <a:txBody>
                    <a:bodyPr/>
                    <a:lstStyle/>
                    <a:p>
                      <a:pPr algn="l"/>
                      <a:r>
                        <a:rPr lang="zh-CN" altLang="en-US" sz="1600" dirty="0"/>
                        <a:t>应用程序二进制接口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561686"/>
                  </a:ext>
                </a:extLst>
              </a:tr>
              <a:tr h="372311">
                <a:tc>
                  <a:txBody>
                    <a:bodyPr/>
                    <a:lstStyle/>
                    <a:p>
                      <a:pPr algn="ctr"/>
                      <a:r>
                        <a:rPr lang="en-US" altLang="zh-CN" sz="1600" dirty="0"/>
                        <a:t>LFS</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From Scratch</a:t>
                      </a:r>
                      <a:endParaRPr lang="zh-CN" altLang="en-US" sz="1600" dirty="0"/>
                    </a:p>
                  </a:txBody>
                  <a:tcPr anchor="ctr"/>
                </a:tc>
                <a:tc>
                  <a:txBody>
                    <a:bodyPr/>
                    <a:lstStyle/>
                    <a:p>
                      <a:pPr algn="l"/>
                      <a:r>
                        <a:rPr lang="zh-CN" altLang="en-US" sz="1600" dirty="0"/>
                        <a:t>白手起家构建 </a:t>
                      </a:r>
                      <a:r>
                        <a:rPr lang="en-US" altLang="zh-CN" sz="1600" dirty="0"/>
                        <a:t>Linux</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8219848"/>
                  </a:ext>
                </a:extLst>
              </a:tr>
              <a:tr h="372311">
                <a:tc>
                  <a:txBody>
                    <a:bodyPr/>
                    <a:lstStyle/>
                    <a:p>
                      <a:pPr algn="ctr"/>
                      <a:r>
                        <a:rPr lang="en-US" altLang="zh-CN" sz="1600" dirty="0"/>
                        <a:t>LSB</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Standard Base</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Linux </a:t>
                      </a:r>
                      <a:r>
                        <a:rPr lang="zh-CN" altLang="en-US" sz="1600" dirty="0"/>
                        <a:t>标准规范</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0385998"/>
                  </a:ext>
                </a:extLst>
              </a:tr>
              <a:tr h="372311">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600" dirty="0"/>
                        <a:t>POSIX</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Portable Operating System Interface for UNIX</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a:t>UNIX </a:t>
                      </a:r>
                      <a:r>
                        <a:rPr lang="zh-CN" altLang="en-US" sz="1600"/>
                        <a:t>可</a:t>
                      </a:r>
                      <a:r>
                        <a:rPr lang="zh-CN" altLang="en-US" sz="1600" dirty="0"/>
                        <a:t>移植操作系统接口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4181420"/>
                  </a:ext>
                </a:extLst>
              </a:tr>
              <a:tr h="372311">
                <a:tc>
                  <a:txBody>
                    <a:bodyPr/>
                    <a:lstStyle/>
                    <a:p>
                      <a:pPr algn="ctr"/>
                      <a:r>
                        <a:rPr lang="en-US" altLang="zh-CN" sz="1600" dirty="0"/>
                        <a:t>VFS</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dirty="0"/>
                        <a:t>Virtual File System</a:t>
                      </a:r>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dirty="0"/>
                        <a:t>虚拟文件系统</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385986"/>
                  </a:ext>
                </a:extLst>
              </a:tr>
            </a:tbl>
          </a:graphicData>
        </a:graphic>
      </p:graphicFrame>
    </p:spTree>
    <p:extLst>
      <p:ext uri="{BB962C8B-B14F-4D97-AF65-F5344CB8AC3E}">
        <p14:creationId xmlns:p14="http://schemas.microsoft.com/office/powerpoint/2010/main" val="3604933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6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预备技能及准备</a:t>
            </a:r>
            <a:endParaRPr lang="en-US" altLang="zh-CN" dirty="0"/>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Linux From Scratch?</a:t>
            </a:r>
            <a:endParaRPr lang="zh-CN" altLang="en-US" dirty="0"/>
          </a:p>
        </p:txBody>
      </p:sp>
      <p:sp>
        <p:nvSpPr>
          <p:cNvPr id="3" name="文本占位符 2"/>
          <p:cNvSpPr>
            <a:spLocks noGrp="1"/>
          </p:cNvSpPr>
          <p:nvPr>
            <p:ph type="body" sz="quarter" idx="10"/>
          </p:nvPr>
        </p:nvSpPr>
        <p:spPr/>
        <p:txBody>
          <a:bodyPr/>
          <a:lstStyle/>
          <a:p>
            <a:r>
              <a:rPr lang="en-US" altLang="zh-CN" dirty="0"/>
              <a:t>Linux From Scratch (LFS) is a project that provides you with step-by-step instructions for building your own customized Linux system entirely from source.</a:t>
            </a:r>
          </a:p>
          <a:p>
            <a:pPr lvl="1"/>
            <a:r>
              <a:rPr lang="en-US" altLang="zh-CN" dirty="0"/>
              <a:t>LFS teaches people how a Linux system works internally.</a:t>
            </a:r>
          </a:p>
          <a:p>
            <a:pPr lvl="2"/>
            <a:r>
              <a:rPr lang="en-US" altLang="zh-CN" dirty="0"/>
              <a:t>Building LFS teaches you about all that makes Linux tick, how things work together and depend on each other. And most importantly, how to customize it to your own tastes and needs.</a:t>
            </a:r>
          </a:p>
        </p:txBody>
      </p:sp>
    </p:spTree>
    <p:extLst>
      <p:ext uri="{BB962C8B-B14F-4D97-AF65-F5344CB8AC3E}">
        <p14:creationId xmlns:p14="http://schemas.microsoft.com/office/powerpoint/2010/main" val="427721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0756-2B09-4C32-A72E-5F83C77DCF4C}"/>
              </a:ext>
            </a:extLst>
          </p:cNvPr>
          <p:cNvSpPr>
            <a:spLocks noGrp="1"/>
          </p:cNvSpPr>
          <p:nvPr>
            <p:ph type="title"/>
          </p:nvPr>
        </p:nvSpPr>
        <p:spPr/>
        <p:txBody>
          <a:bodyPr/>
          <a:lstStyle/>
          <a:p>
            <a:r>
              <a:rPr lang="zh-CN" altLang="en-US" dirty="0"/>
              <a:t>课前准备</a:t>
            </a:r>
            <a:endParaRPr lang="en-US" dirty="0"/>
          </a:p>
        </p:txBody>
      </p:sp>
      <p:sp>
        <p:nvSpPr>
          <p:cNvPr id="3" name="Text Placeholder 2">
            <a:extLst>
              <a:ext uri="{FF2B5EF4-FFF2-40B4-BE49-F238E27FC236}">
                <a16:creationId xmlns:a16="http://schemas.microsoft.com/office/drawing/2014/main" id="{E7CEB62F-F896-4F74-8C51-39574A359B7C}"/>
              </a:ext>
            </a:extLst>
          </p:cNvPr>
          <p:cNvSpPr>
            <a:spLocks noGrp="1"/>
          </p:cNvSpPr>
          <p:nvPr>
            <p:ph type="body" sz="quarter" idx="10"/>
          </p:nvPr>
        </p:nvSpPr>
        <p:spPr/>
        <p:txBody>
          <a:bodyPr/>
          <a:lstStyle/>
          <a:p>
            <a:r>
              <a:rPr lang="zh-TW" altLang="en-US" dirty="0"/>
              <a:t>注册 </a:t>
            </a:r>
            <a:r>
              <a:rPr lang="en-US" dirty="0" err="1"/>
              <a:t>gitee</a:t>
            </a:r>
            <a:r>
              <a:rPr lang="en-US" dirty="0"/>
              <a:t> </a:t>
            </a:r>
            <a:r>
              <a:rPr lang="zh-TW" altLang="en-US" dirty="0"/>
              <a:t>账号</a:t>
            </a:r>
          </a:p>
          <a:p>
            <a:pPr lvl="1"/>
            <a:r>
              <a:rPr lang="zh-TW" altLang="en-US" dirty="0"/>
              <a:t>在 </a:t>
            </a:r>
            <a:r>
              <a:rPr lang="en-US" dirty="0" err="1"/>
              <a:t>gitee（https</a:t>
            </a:r>
            <a:r>
              <a:rPr lang="en-US" dirty="0"/>
              <a:t>://gitee.com/）</a:t>
            </a:r>
            <a:r>
              <a:rPr lang="zh-TW" altLang="en-US" dirty="0"/>
              <a:t>上注册账号并登入（建议使用</a:t>
            </a:r>
            <a:r>
              <a:rPr lang="zh-CN" altLang="en-US" dirty="0"/>
              <a:t>自己</a:t>
            </a:r>
            <a:r>
              <a:rPr lang="zh-TW" altLang="en-US" dirty="0"/>
              <a:t>常用</a:t>
            </a:r>
            <a:r>
              <a:rPr lang="zh-CN" altLang="en-US" dirty="0"/>
              <a:t>的</a:t>
            </a:r>
            <a:r>
              <a:rPr lang="zh-TW" altLang="en-US" dirty="0"/>
              <a:t>私人邮箱）</a:t>
            </a:r>
            <a:r>
              <a:rPr lang="zh-CN" altLang="en-US" dirty="0"/>
              <a:t>。</a:t>
            </a:r>
            <a:endParaRPr lang="zh-TW" altLang="en-US" dirty="0"/>
          </a:p>
          <a:p>
            <a:r>
              <a:rPr lang="zh-TW" altLang="en-US" dirty="0"/>
              <a:t>下载课程资料</a:t>
            </a:r>
          </a:p>
          <a:p>
            <a:pPr lvl="1"/>
            <a:r>
              <a:rPr lang="zh-TW" altLang="en-US" dirty="0"/>
              <a:t>进入 </a:t>
            </a:r>
            <a:r>
              <a:rPr lang="en-US" dirty="0" err="1"/>
              <a:t>openEuler</a:t>
            </a:r>
            <a:r>
              <a:rPr lang="en-US" dirty="0"/>
              <a:t> </a:t>
            </a:r>
            <a:r>
              <a:rPr lang="zh-TW" altLang="en-US" dirty="0"/>
              <a:t>创新实践课官方代码仓，下载</a:t>
            </a:r>
            <a:r>
              <a:rPr lang="zh-CN" altLang="en-US" dirty="0"/>
              <a:t>课程压缩</a:t>
            </a:r>
            <a:r>
              <a:rPr lang="zh-TW" altLang="en-US" dirty="0"/>
              <a:t>包</a:t>
            </a:r>
            <a:r>
              <a:rPr lang="zh-CN" altLang="en-US" dirty="0"/>
              <a:t>到本地 </a:t>
            </a:r>
            <a:r>
              <a:rPr lang="en-US" altLang="zh-CN" dirty="0"/>
              <a:t>PC </a:t>
            </a:r>
            <a:r>
              <a:rPr lang="zh-CN" altLang="en-US" dirty="0"/>
              <a:t>进行预习。</a:t>
            </a:r>
            <a:endParaRPr lang="en-US" dirty="0"/>
          </a:p>
        </p:txBody>
      </p:sp>
      <p:pic>
        <p:nvPicPr>
          <p:cNvPr id="4" name="图片 3">
            <a:extLst>
              <a:ext uri="{FF2B5EF4-FFF2-40B4-BE49-F238E27FC236}">
                <a16:creationId xmlns:a16="http://schemas.microsoft.com/office/drawing/2014/main" id="{AA182107-BB07-41E8-89D6-F83740678ABC}"/>
              </a:ext>
            </a:extLst>
          </p:cNvPr>
          <p:cNvPicPr>
            <a:picLocks noChangeAspect="1"/>
          </p:cNvPicPr>
          <p:nvPr/>
        </p:nvPicPr>
        <p:blipFill>
          <a:blip r:embed="rId3"/>
          <a:stretch>
            <a:fillRect/>
          </a:stretch>
        </p:blipFill>
        <p:spPr>
          <a:xfrm>
            <a:off x="455613" y="3399332"/>
            <a:ext cx="5311431" cy="2426586"/>
          </a:xfrm>
          <a:prstGeom prst="rect">
            <a:avLst/>
          </a:prstGeom>
          <a:solidFill>
            <a:schemeClr val="bg1">
              <a:lumMod val="85000"/>
            </a:schemeClr>
          </a:solidFill>
        </p:spPr>
      </p:pic>
      <p:pic>
        <p:nvPicPr>
          <p:cNvPr id="5" name="图片 4">
            <a:extLst>
              <a:ext uri="{FF2B5EF4-FFF2-40B4-BE49-F238E27FC236}">
                <a16:creationId xmlns:a16="http://schemas.microsoft.com/office/drawing/2014/main" id="{338BEDC9-8815-4C25-886D-418B8C2581D9}"/>
              </a:ext>
            </a:extLst>
          </p:cNvPr>
          <p:cNvPicPr>
            <a:picLocks noChangeAspect="1"/>
          </p:cNvPicPr>
          <p:nvPr/>
        </p:nvPicPr>
        <p:blipFill>
          <a:blip r:embed="rId4"/>
          <a:stretch>
            <a:fillRect/>
          </a:stretch>
        </p:blipFill>
        <p:spPr>
          <a:xfrm>
            <a:off x="5872371" y="3399332"/>
            <a:ext cx="5874671" cy="2426586"/>
          </a:xfrm>
          <a:prstGeom prst="rect">
            <a:avLst/>
          </a:prstGeom>
          <a:solidFill>
            <a:schemeClr val="bg1">
              <a:lumMod val="85000"/>
            </a:schemeClr>
          </a:solidFill>
        </p:spPr>
      </p:pic>
    </p:spTree>
    <p:extLst>
      <p:ext uri="{BB962C8B-B14F-4D97-AF65-F5344CB8AC3E}">
        <p14:creationId xmlns:p14="http://schemas.microsoft.com/office/powerpoint/2010/main" val="69898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预备技能</a:t>
            </a:r>
          </a:p>
        </p:txBody>
      </p:sp>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操作系统基本知识</a:t>
            </a:r>
            <a:endParaRPr lang="en-US" altLang="zh-CN" dirty="0"/>
          </a:p>
          <a:p>
            <a:r>
              <a:rPr lang="en-US" altLang="zh-CN" dirty="0"/>
              <a:t>Shell </a:t>
            </a:r>
            <a:r>
              <a:rPr lang="zh-CN" altLang="en-US" dirty="0"/>
              <a:t>命令操作</a:t>
            </a:r>
            <a:endParaRPr lang="en-US" altLang="zh-CN" dirty="0"/>
          </a:p>
          <a:p>
            <a:r>
              <a:rPr lang="zh-CN" altLang="en-US" dirty="0"/>
              <a:t>从 </a:t>
            </a:r>
            <a:r>
              <a:rPr lang="en-US" altLang="zh-CN" dirty="0"/>
              <a:t>C </a:t>
            </a:r>
            <a:r>
              <a:rPr lang="zh-CN" altLang="en-US" dirty="0"/>
              <a:t>代码编译出软件</a:t>
            </a:r>
            <a:endParaRPr lang="en-US" altLang="zh-CN" dirty="0"/>
          </a:p>
          <a:p>
            <a:pPr lvl="1"/>
            <a:r>
              <a:rPr lang="en-US" altLang="zh-CN" dirty="0"/>
              <a:t>C/C++</a:t>
            </a:r>
          </a:p>
          <a:p>
            <a:pPr lvl="1"/>
            <a:r>
              <a:rPr lang="en-US" altLang="zh-CN" dirty="0" err="1"/>
              <a:t>Makefile</a:t>
            </a:r>
            <a:endParaRPr lang="en-US" altLang="zh-CN" dirty="0"/>
          </a:p>
          <a:p>
            <a:pPr lvl="1"/>
            <a:r>
              <a:rPr lang="en-US" altLang="zh-CN" dirty="0"/>
              <a:t>GNU </a:t>
            </a:r>
            <a:r>
              <a:rPr lang="en-US" altLang="zh-CN" dirty="0" err="1"/>
              <a:t>autoconf</a:t>
            </a:r>
            <a:endParaRPr lang="en-US" altLang="zh-CN" dirty="0"/>
          </a:p>
          <a:p>
            <a:r>
              <a:rPr lang="en-US" altLang="zh-CN" dirty="0"/>
              <a:t>Patch – </a:t>
            </a:r>
            <a:r>
              <a:rPr lang="zh-CN" altLang="en-US" dirty="0"/>
              <a:t>如何给软件打补丁</a:t>
            </a:r>
            <a:endParaRPr lang="en-US" altLang="zh-CN" dirty="0"/>
          </a:p>
        </p:txBody>
      </p:sp>
    </p:spTree>
    <p:extLst>
      <p:ext uri="{BB962C8B-B14F-4D97-AF65-F5344CB8AC3E}">
        <p14:creationId xmlns:p14="http://schemas.microsoft.com/office/powerpoint/2010/main" val="65656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t>交叉编译</a:t>
            </a:r>
            <a:endParaRPr lang="en-US" altLang="zh-CN" dirty="0"/>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352638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交叉编译过程</a:t>
            </a:r>
          </a:p>
        </p:txBody>
      </p:sp>
      <p:sp>
        <p:nvSpPr>
          <p:cNvPr id="2" name="TextBox 1"/>
          <p:cNvSpPr txBox="1"/>
          <p:nvPr/>
        </p:nvSpPr>
        <p:spPr>
          <a:xfrm>
            <a:off x="452438" y="944563"/>
            <a:ext cx="8180118" cy="400110"/>
          </a:xfrm>
          <a:prstGeom prst="rect">
            <a:avLst/>
          </a:prstGeom>
          <a:noFill/>
        </p:spPr>
        <p:txBody>
          <a:bodyPr wrap="square" rtlCol="0">
            <a:spAutoFit/>
          </a:bodyPr>
          <a:lstStyle/>
          <a:p>
            <a:r>
              <a:rPr lang="zh-CN" altLang="en-US" sz="2000" dirty="0"/>
              <a:t>简单地说，交叉编译是在一个平台上生成另一个平台上的可执行代码。</a:t>
            </a:r>
          </a:p>
        </p:txBody>
      </p:sp>
      <p:sp>
        <p:nvSpPr>
          <p:cNvPr id="5" name="TextBox 4"/>
          <p:cNvSpPr txBox="1"/>
          <p:nvPr/>
        </p:nvSpPr>
        <p:spPr>
          <a:xfrm>
            <a:off x="452438" y="1416835"/>
            <a:ext cx="6817883" cy="4770537"/>
          </a:xfrm>
          <a:prstGeom prst="rect">
            <a:avLst/>
          </a:prstGeom>
          <a:noFill/>
        </p:spPr>
        <p:txBody>
          <a:bodyPr wrap="square" rtlCol="0">
            <a:spAutoFit/>
          </a:bodyPr>
          <a:lstStyle/>
          <a:p>
            <a:r>
              <a:rPr lang="zh-CN" altLang="en-US" sz="1600" dirty="0"/>
              <a:t>在 </a:t>
            </a:r>
            <a:r>
              <a:rPr lang="en-US" altLang="zh-CN" sz="1600" dirty="0"/>
              <a:t>x64 </a:t>
            </a:r>
            <a:r>
              <a:rPr lang="zh-CN" altLang="en-US" sz="1600" dirty="0"/>
              <a:t>架构上进行</a:t>
            </a:r>
            <a:r>
              <a:rPr lang="zh-TW" altLang="en-US" sz="1600" dirty="0"/>
              <a:t>交叉编译过程演示</a:t>
            </a:r>
            <a:r>
              <a:rPr lang="zh-CN" altLang="en-US" sz="1600" dirty="0"/>
              <a:t>。</a:t>
            </a:r>
            <a:endParaRPr lang="en-US" altLang="zh-TW" sz="1600" dirty="0"/>
          </a:p>
          <a:p>
            <a:endParaRPr lang="zh-TW" altLang="en-US" sz="1600" dirty="0"/>
          </a:p>
          <a:p>
            <a:pPr marL="342900" indent="-342900">
              <a:buAutoNum type="arabicParenBoth"/>
            </a:pPr>
            <a:r>
              <a:rPr lang="zh-TW" altLang="en-US" sz="1600" dirty="0"/>
              <a:t>安装开发工具： </a:t>
            </a:r>
            <a:endParaRPr lang="en-US" altLang="zh-TW" sz="1600" dirty="0"/>
          </a:p>
          <a:p>
            <a:r>
              <a:rPr lang="en-US" altLang="zh-CN" sz="1600" dirty="0"/>
              <a:t>yum </a:t>
            </a:r>
            <a:r>
              <a:rPr lang="en-US" altLang="zh-CN" sz="1600" dirty="0" err="1"/>
              <a:t>groupinstall</a:t>
            </a:r>
            <a:r>
              <a:rPr lang="en-US" altLang="zh-CN" sz="1600" dirty="0"/>
              <a:t> "Development tools" –y</a:t>
            </a:r>
          </a:p>
          <a:p>
            <a:endParaRPr lang="en-US" altLang="zh-TW" sz="1600" dirty="0"/>
          </a:p>
          <a:p>
            <a:r>
              <a:rPr lang="en-US" altLang="zh-TW" sz="1600" dirty="0"/>
              <a:t>(2) </a:t>
            </a:r>
            <a:r>
              <a:rPr lang="zh-CN" altLang="en-US" sz="1600" dirty="0"/>
              <a:t>下载</a:t>
            </a:r>
            <a:r>
              <a:rPr lang="zh-TW" altLang="en-US" sz="1600" dirty="0"/>
              <a:t>交叉编译工具： </a:t>
            </a:r>
            <a:endParaRPr lang="en-US" altLang="zh-TW" sz="1600" dirty="0"/>
          </a:p>
          <a:p>
            <a:r>
              <a:rPr lang="en-US" altLang="zh-CN" sz="1600" dirty="0" err="1"/>
              <a:t>mkdir</a:t>
            </a:r>
            <a:r>
              <a:rPr lang="en-US" altLang="zh-CN" sz="1600" dirty="0"/>
              <a:t> /</a:t>
            </a:r>
            <a:r>
              <a:rPr lang="en-US" altLang="zh-CN" sz="1600" dirty="0" err="1"/>
              <a:t>usr</a:t>
            </a:r>
            <a:r>
              <a:rPr lang="en-US" altLang="zh-CN" sz="1600" dirty="0"/>
              <a:t>/local/arm-toolchain</a:t>
            </a:r>
          </a:p>
          <a:p>
            <a:r>
              <a:rPr lang="en-US" altLang="zh-CN" sz="1600" dirty="0"/>
              <a:t>cd /</a:t>
            </a:r>
            <a:r>
              <a:rPr lang="en-US" altLang="zh-CN" sz="1600" dirty="0" err="1"/>
              <a:t>usr</a:t>
            </a:r>
            <a:r>
              <a:rPr lang="en-US" altLang="zh-CN" sz="1600" dirty="0"/>
              <a:t>/local/arm-toolchain/</a:t>
            </a:r>
          </a:p>
          <a:p>
            <a:r>
              <a:rPr lang="da-DK" altLang="zh-CN" sz="1600" dirty="0"/>
              <a:t>wget </a:t>
            </a:r>
            <a:r>
              <a:rPr lang="da-DK" altLang="zh-CN" sz="1600" dirty="0">
                <a:hlinkClick r:id="rId3"/>
              </a:rPr>
              <a:t>https://releases.linaro.org/components/toolchain/binaries/latest-7/aarch64-linux-gnu/gcc-linaro-7.5.0-2019.12-x86_64_aarch64-linux-gnu.tar.xz</a:t>
            </a:r>
            <a:endParaRPr lang="da-DK" altLang="zh-CN" sz="1600" dirty="0"/>
          </a:p>
          <a:p>
            <a:r>
              <a:rPr lang="en-US" altLang="zh-CN" sz="1600" dirty="0"/>
              <a:t>tar -</a:t>
            </a:r>
            <a:r>
              <a:rPr lang="en-US" altLang="zh-CN" sz="1600" dirty="0" err="1"/>
              <a:t>xvf</a:t>
            </a:r>
            <a:r>
              <a:rPr lang="en-US" altLang="zh-CN" sz="1600" dirty="0"/>
              <a:t> gcc-linaro-7.5.0-2019.12-x86_64_aarch64-linux-gnu.tar.xz</a:t>
            </a:r>
          </a:p>
          <a:p>
            <a:endParaRPr lang="en-US" altLang="zh-CN" sz="1600" dirty="0"/>
          </a:p>
          <a:p>
            <a:r>
              <a:rPr lang="en-US" altLang="zh-CN" sz="1600" dirty="0"/>
              <a:t>(3) </a:t>
            </a:r>
            <a:r>
              <a:rPr lang="zh-CN" altLang="en-US" sz="1600" dirty="0"/>
              <a:t>修改并更新环境变量</a:t>
            </a:r>
            <a:endParaRPr lang="en-US" altLang="zh-CN" sz="1600" dirty="0"/>
          </a:p>
          <a:p>
            <a:r>
              <a:rPr lang="en-US" altLang="zh-CN" sz="1600" dirty="0"/>
              <a:t>cp /</a:t>
            </a:r>
            <a:r>
              <a:rPr lang="en-US" altLang="zh-CN" sz="1600" dirty="0" err="1"/>
              <a:t>etc</a:t>
            </a:r>
            <a:r>
              <a:rPr lang="en-US" altLang="zh-CN" sz="1600" dirty="0"/>
              <a:t>/profile{,.origin}</a:t>
            </a:r>
          </a:p>
          <a:p>
            <a:r>
              <a:rPr lang="en-US" altLang="zh-CN" sz="1600" dirty="0"/>
              <a:t>echo "export PATH=$PATH:/</a:t>
            </a:r>
            <a:r>
              <a:rPr lang="en-US" altLang="zh-CN" sz="1600" dirty="0" err="1"/>
              <a:t>usr</a:t>
            </a:r>
            <a:r>
              <a:rPr lang="en-US" altLang="zh-CN" sz="1600" dirty="0"/>
              <a:t>/local/arm-toolchain/gcc-linaro-7.5.0-2019.12-x86_64_aarch64-linux-gnu/bin" &gt;&gt; /</a:t>
            </a:r>
            <a:r>
              <a:rPr lang="en-US" altLang="zh-CN" sz="1600" dirty="0" err="1"/>
              <a:t>etc</a:t>
            </a:r>
            <a:r>
              <a:rPr lang="en-US" altLang="zh-CN" sz="1600" dirty="0"/>
              <a:t>/profile</a:t>
            </a:r>
          </a:p>
          <a:p>
            <a:r>
              <a:rPr lang="en-US" altLang="zh-CN" sz="1600" dirty="0"/>
              <a:t>source /</a:t>
            </a:r>
            <a:r>
              <a:rPr lang="en-US" altLang="zh-CN" sz="1600" dirty="0" err="1"/>
              <a:t>etc</a:t>
            </a:r>
            <a:r>
              <a:rPr lang="en-US" altLang="zh-CN" sz="1600" dirty="0"/>
              <a:t>/profile</a:t>
            </a:r>
          </a:p>
          <a:p>
            <a:endParaRPr lang="zh-CN" altLang="en-US" sz="1600" dirty="0"/>
          </a:p>
        </p:txBody>
      </p:sp>
      <p:sp>
        <p:nvSpPr>
          <p:cNvPr id="7" name="TextBox 6">
            <a:extLst>
              <a:ext uri="{FF2B5EF4-FFF2-40B4-BE49-F238E27FC236}">
                <a16:creationId xmlns:a16="http://schemas.microsoft.com/office/drawing/2014/main" id="{060E419F-F989-481D-ABD7-46819C7D0EB1}"/>
              </a:ext>
            </a:extLst>
          </p:cNvPr>
          <p:cNvSpPr txBox="1"/>
          <p:nvPr/>
        </p:nvSpPr>
        <p:spPr>
          <a:xfrm>
            <a:off x="7343250" y="1563473"/>
            <a:ext cx="4405838" cy="4031873"/>
          </a:xfrm>
          <a:prstGeom prst="rect">
            <a:avLst/>
          </a:prstGeom>
          <a:noFill/>
        </p:spPr>
        <p:txBody>
          <a:bodyPr wrap="square" rtlCol="0">
            <a:spAutoFit/>
          </a:bodyPr>
          <a:lstStyle/>
          <a:p>
            <a:r>
              <a:rPr lang="en-US" altLang="zh-CN" sz="1600" dirty="0"/>
              <a:t>(4) </a:t>
            </a:r>
            <a:r>
              <a:rPr lang="zh-CN" altLang="en-US" sz="1600" dirty="0"/>
              <a:t>验证交叉编译工具</a:t>
            </a:r>
            <a:endParaRPr lang="en-US" altLang="zh-CN" sz="1600" dirty="0"/>
          </a:p>
          <a:p>
            <a:r>
              <a:rPr lang="en-US" altLang="zh-CN" sz="1600" dirty="0"/>
              <a:t>aarch64-linux-gnu-gcc –v</a:t>
            </a:r>
          </a:p>
          <a:p>
            <a:endParaRPr lang="en-US" altLang="zh-CN" sz="1600" dirty="0"/>
          </a:p>
          <a:p>
            <a:r>
              <a:rPr lang="en-US" altLang="zh-CN" sz="1600" dirty="0"/>
              <a:t>(5) </a:t>
            </a:r>
            <a:r>
              <a:rPr lang="zh-CN" altLang="en-US" sz="1600" dirty="0"/>
              <a:t>利用交叉编译工具编译</a:t>
            </a:r>
            <a:endParaRPr lang="en-US" altLang="zh-CN" sz="1600" dirty="0"/>
          </a:p>
          <a:p>
            <a:r>
              <a:rPr lang="en-US" altLang="zh-CN" sz="1600" dirty="0"/>
              <a:t>cat &gt; ./</a:t>
            </a:r>
            <a:r>
              <a:rPr lang="en-US" altLang="zh-CN" sz="1600" dirty="0" err="1"/>
              <a:t>hello.c</a:t>
            </a:r>
            <a:r>
              <a:rPr lang="en-US" altLang="zh-CN" sz="1600" dirty="0"/>
              <a:t> &lt;&lt; "EOF"</a:t>
            </a:r>
          </a:p>
          <a:p>
            <a:r>
              <a:rPr lang="en-US" altLang="zh-CN" sz="1600" dirty="0"/>
              <a:t>#include &lt;</a:t>
            </a:r>
            <a:r>
              <a:rPr lang="en-US" altLang="zh-CN" sz="1600" dirty="0" err="1"/>
              <a:t>stdio.h</a:t>
            </a:r>
            <a:r>
              <a:rPr lang="en-US" altLang="zh-CN" sz="1600" dirty="0"/>
              <a:t>&gt;</a:t>
            </a:r>
          </a:p>
          <a:p>
            <a:r>
              <a:rPr lang="en-US" altLang="zh-CN" sz="1600" dirty="0"/>
              <a:t>int main() {</a:t>
            </a:r>
          </a:p>
          <a:p>
            <a:r>
              <a:rPr lang="en-US" altLang="zh-CN" sz="1600" dirty="0"/>
              <a:t>    </a:t>
            </a:r>
            <a:r>
              <a:rPr lang="en-US" altLang="zh-CN" sz="1600" dirty="0" err="1"/>
              <a:t>printf</a:t>
            </a:r>
            <a:r>
              <a:rPr lang="en-US" altLang="zh-CN" sz="1600" dirty="0"/>
              <a:t>("Hello, </a:t>
            </a:r>
            <a:r>
              <a:rPr lang="en-US" altLang="zh-CN" sz="1600" dirty="0" err="1"/>
              <a:t>Kunpeng</a:t>
            </a:r>
            <a:r>
              <a:rPr lang="en-US" altLang="zh-CN" sz="1600" dirty="0"/>
              <a:t>!\n");</a:t>
            </a:r>
          </a:p>
          <a:p>
            <a:r>
              <a:rPr lang="en-US" altLang="zh-CN" sz="1600" dirty="0"/>
              <a:t>    return 0;</a:t>
            </a:r>
          </a:p>
          <a:p>
            <a:r>
              <a:rPr lang="en-US" altLang="zh-CN" sz="1600" dirty="0"/>
              <a:t>}</a:t>
            </a:r>
          </a:p>
          <a:p>
            <a:r>
              <a:rPr lang="en-US" altLang="zh-CN" sz="1600" dirty="0"/>
              <a:t>EOF</a:t>
            </a:r>
          </a:p>
          <a:p>
            <a:r>
              <a:rPr lang="en-US" altLang="zh-CN" sz="1600" dirty="0"/>
              <a:t>aarch64-linux-gnu-gcc </a:t>
            </a:r>
            <a:r>
              <a:rPr lang="en-US" altLang="zh-CN" sz="1600" dirty="0" err="1"/>
              <a:t>hello.c</a:t>
            </a:r>
            <a:r>
              <a:rPr lang="en-US" altLang="zh-CN" sz="1600" dirty="0"/>
              <a:t> -o hello-</a:t>
            </a:r>
            <a:r>
              <a:rPr lang="en-US" altLang="zh-CN" sz="1600" dirty="0" err="1"/>
              <a:t>kp</a:t>
            </a:r>
            <a:endParaRPr lang="en-US" altLang="zh-CN" sz="1600" dirty="0"/>
          </a:p>
          <a:p>
            <a:r>
              <a:rPr lang="en-US" altLang="zh-CN" sz="1600" dirty="0"/>
              <a:t>./hello-</a:t>
            </a:r>
            <a:r>
              <a:rPr lang="en-US" altLang="zh-CN" sz="1600" dirty="0" err="1"/>
              <a:t>kp</a:t>
            </a:r>
            <a:endParaRPr lang="en-US" altLang="zh-CN" sz="1600" dirty="0"/>
          </a:p>
          <a:p>
            <a:r>
              <a:rPr lang="en-US" altLang="zh-CN" sz="1600" dirty="0"/>
              <a:t>file hello-</a:t>
            </a:r>
            <a:r>
              <a:rPr lang="en-US" altLang="zh-CN" sz="1600" dirty="0" err="1"/>
              <a:t>kp</a:t>
            </a:r>
            <a:endParaRPr lang="en-US" altLang="zh-CN" sz="1600" dirty="0"/>
          </a:p>
          <a:p>
            <a:endParaRPr lang="en-US" altLang="zh-CN" sz="1600" dirty="0"/>
          </a:p>
          <a:p>
            <a:r>
              <a:rPr lang="en-US" altLang="zh-CN" sz="1600" dirty="0"/>
              <a:t>(6) </a:t>
            </a:r>
            <a:r>
              <a:rPr lang="zh-CN" altLang="en-US" sz="1600" dirty="0"/>
              <a:t>将此可执行文件放在 </a:t>
            </a:r>
            <a:r>
              <a:rPr lang="en-US" altLang="zh-CN" sz="1600" dirty="0" err="1"/>
              <a:t>Kunpeng</a:t>
            </a:r>
            <a:r>
              <a:rPr lang="en-US" altLang="zh-CN" sz="1600" dirty="0"/>
              <a:t> </a:t>
            </a:r>
            <a:r>
              <a:rPr lang="zh-CN" altLang="en-US" sz="1600" dirty="0"/>
              <a:t>平台上验证。</a:t>
            </a:r>
          </a:p>
        </p:txBody>
      </p:sp>
    </p:spTree>
    <p:extLst>
      <p:ext uri="{BB962C8B-B14F-4D97-AF65-F5344CB8AC3E}">
        <p14:creationId xmlns:p14="http://schemas.microsoft.com/office/powerpoint/2010/main" val="4010802664"/>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2.xml><?xml version="1.0" encoding="utf-8"?>
<ds:datastoreItem xmlns:ds="http://schemas.openxmlformats.org/officeDocument/2006/customXml" ds:itemID="{DA5960F2-6186-408B-A0DC-5CA5E58B604F}">
  <ds:schemaRef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475f1e55-3009-46d8-9566-5d569a2b3a98"/>
    <ds:schemaRef ds:uri="http://purl.org/dc/terms/"/>
  </ds:schemaRefs>
</ds:datastoreItem>
</file>

<file path=customXml/itemProps3.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3252</TotalTime>
  <Words>2241</Words>
  <Application>Microsoft Office PowerPoint</Application>
  <PresentationFormat>Widescreen</PresentationFormat>
  <Paragraphs>236</Paragraphs>
  <Slides>34</Slides>
  <Notes>18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34</vt:i4>
      </vt:variant>
    </vt:vector>
  </HeadingPairs>
  <TitlesOfParts>
    <vt:vector size="44" baseType="lpstr">
      <vt:lpstr>微软雅黑</vt:lpstr>
      <vt:lpstr>微软雅黑</vt:lpstr>
      <vt:lpstr>方正兰亭黑简体</vt:lpstr>
      <vt:lpstr>Arial</vt:lpstr>
      <vt:lpstr>Huawei Sans</vt:lpstr>
      <vt:lpstr>Wingdings</vt:lpstr>
      <vt:lpstr>2_标题页模板</vt:lpstr>
      <vt:lpstr>3_功能页模板</vt:lpstr>
      <vt:lpstr>4_内容页模板</vt:lpstr>
      <vt:lpstr>5_感谢页模板</vt:lpstr>
      <vt:lpstr>LFS on openEuler</vt:lpstr>
      <vt:lpstr>PowerPoint Presentation</vt:lpstr>
      <vt:lpstr>PowerPoint Presentation</vt:lpstr>
      <vt:lpstr>PowerPoint Presentation</vt:lpstr>
      <vt:lpstr>What is Linux From Scratch?</vt:lpstr>
      <vt:lpstr>课前准备</vt:lpstr>
      <vt:lpstr>预备技能</vt:lpstr>
      <vt:lpstr>PowerPoint Presentation</vt:lpstr>
      <vt:lpstr>交叉编译过程</vt:lpstr>
      <vt:lpstr>LFS 构建过程（利用交叉编译原理）</vt:lpstr>
      <vt:lpstr>PowerPoint Presentation</vt:lpstr>
      <vt:lpstr>LFS 构建过程</vt:lpstr>
      <vt:lpstr>构建环境的准备</vt:lpstr>
      <vt:lpstr>以 lfs 用户构建临时工具链</vt:lpstr>
      <vt:lpstr>在 chrooted 环境下构建 LFS 目标系统</vt:lpstr>
      <vt:lpstr>从 C 代码编译出软件</vt:lpstr>
      <vt:lpstr>LFS 通用编译指南（lfs 用户）</vt:lpstr>
      <vt:lpstr>LFS 通用编译指南（chrooted 环境）</vt:lpstr>
      <vt:lpstr>配置 LFS 目标系统</vt:lpstr>
      <vt:lpstr>编译并安装内核</vt:lpstr>
      <vt:lpstr>设置 GRUB 使新系统可引导</vt:lpstr>
      <vt:lpstr>进入新系统</vt:lpstr>
      <vt:lpstr>构建者的几次角色转换</vt:lpstr>
      <vt:lpstr>PowerPoint Presentation</vt:lpstr>
      <vt:lpstr>为什么选中 LFS7.7-systemd</vt:lpstr>
      <vt:lpstr>GCC-4.9.2 编译问题</vt:lpstr>
      <vt:lpstr>Man-DB-2.7.1 编译问题</vt:lpstr>
      <vt:lpstr>进阶任务</vt:lpstr>
      <vt:lpstr>PowerPoint Presentation</vt:lpstr>
      <vt:lpstr>PowerPoint Presentation</vt:lpstr>
      <vt:lpstr>PowerPoint Presentation</vt:lpstr>
      <vt:lpstr>PowerPoint Presentation</vt:lpstr>
      <vt:lpstr>缩略语表</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Smith Mandrew</cp:lastModifiedBy>
  <cp:revision>364</cp:revision>
  <cp:lastPrinted>2020-07-31T09:33:18Z</cp:lastPrinted>
  <dcterms:created xsi:type="dcterms:W3CDTF">2018-11-29T10:16:29Z</dcterms:created>
  <dcterms:modified xsi:type="dcterms:W3CDTF">2022-01-12T12:03:00Z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(3)Efmt4uQ51ChFIrotRgkCqh4nqUiAXbMP3PXVyNwMPhIflZlTN81tD7u8u/dDfU2dqI5K5tPD
BU2WdKYGn00tZYfCDgnEX7HPmnwUwoU+mpDzNdMQnlnutDgMy8iAmBx5aYfzEXtSWKiZnpEm
RHT7/SiWuRumU4HHzB3BYeKs7SJT1Az3vzcI4oeStnh7lOF2XowagMsB7EQl3k3XpRJO3IT6
cNzEna102nEa0uOXB/</vt:lpwstr>
  </property>
  <property fmtid="{D5CDD505-2E9C-101B-9397-08002B2CF9AE}" pid="3" name="_2015_ms_pID_7253431">
    <vt:lpwstr>3Z3Gh/FeA1R6AbfmcQh/u0mKoKONcrvshuvPIw35PwpUreX1OOU0Wc
FxO5SNmC5N5YDjBePK0xkwjTzyS6T9P5gBUR1q07YLvyOLY0kVOD38cv7Z1O7mduWFDdCn4S
KHf3O/s8smaJbO7kgsvhgHNeVx/SYrfETxG1sjbNlwTEok7ypOj0Z+0sscUVzKoOzZV150fc
rgy327tb9/IqhHSza+5sSI/WMTsTzH5BYwbX</vt:lpwstr>
  </property>
  <property fmtid="{D5CDD505-2E9C-101B-9397-08002B2CF9AE}" pid="4" name="_2015_ms_pID_7253432">
    <vt:lpwstr>rg==</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1612139987</vt:lpwstr>
  </property>
</Properties>
</file>