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41" r:id="rId1"/>
    <p:sldMasterId id="2147483825" r:id="rId2"/>
    <p:sldMasterId id="2147483848" r:id="rId3"/>
    <p:sldMasterId id="2147483867" r:id="rId4"/>
  </p:sldMasterIdLst>
  <p:notesMasterIdLst>
    <p:notesMasterId r:id="rId17"/>
  </p:notesMasterIdLst>
  <p:handoutMasterIdLst>
    <p:handoutMasterId r:id="rId18"/>
  </p:handoutMasterIdLst>
  <p:sldIdLst>
    <p:sldId id="257" r:id="rId5"/>
    <p:sldId id="273" r:id="rId6"/>
    <p:sldId id="274" r:id="rId7"/>
    <p:sldId id="276" r:id="rId8"/>
    <p:sldId id="277" r:id="rId9"/>
    <p:sldId id="278" r:id="rId10"/>
    <p:sldId id="279" r:id="rId11"/>
    <p:sldId id="281" r:id="rId12"/>
    <p:sldId id="282" r:id="rId13"/>
    <p:sldId id="280" r:id="rId14"/>
    <p:sldId id="269" r:id="rId15"/>
    <p:sldId id="270" r:id="rId16"/>
  </p:sldIdLst>
  <p:sldSz cx="12192000" cy="6858000"/>
  <p:notesSz cx="7010400" cy="92964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EBEBEB"/>
    <a:srgbClr val="151515"/>
    <a:srgbClr val="C7000B"/>
    <a:srgbClr val="575756"/>
    <a:srgbClr val="FFFFFF"/>
    <a:srgbClr val="DD4654"/>
    <a:srgbClr val="F3D2D5"/>
    <a:srgbClr val="E6A8AD"/>
    <a:srgbClr val="E57B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2918" autoAdjust="0"/>
  </p:normalViewPr>
  <p:slideViewPr>
    <p:cSldViewPr snapToGrid="0" snapToObjects="1">
      <p:cViewPr varScale="1">
        <p:scale>
          <a:sx n="114" d="100"/>
          <a:sy n="114" d="100"/>
        </p:scale>
        <p:origin x="8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0" d="100"/>
          <a:sy n="50" d="100"/>
        </p:scale>
        <p:origin x="2616" y="32"/>
      </p:cViewPr>
      <p:guideLst>
        <p:guide orient="horz"/>
        <p:guide pos="2208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>
                <a:latin typeface="Huawei Sans" panose="020C0503030203020204" pitchFamily="34" charset="0"/>
              </a:rPr>
              <a:t>6/22/2021</a:t>
            </a:fld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>
                <a:latin typeface="Huawei Sans" panose="020C0503030203020204" pitchFamily="34" charset="0"/>
              </a:rPr>
              <a:t>‹#›</a:t>
            </a:fld>
            <a:endParaRPr lang="en-US" dirty="0">
              <a:latin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17550"/>
            <a:ext cx="5580062" cy="3125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310765"/>
            <a:ext cx="5580062" cy="4784070"/>
          </a:xfrm>
          <a:prstGeom prst="rect">
            <a:avLst/>
          </a:prstGeom>
        </p:spPr>
        <p:txBody>
          <a:bodyPr vert="horz" lIns="97200" tIns="45720" rIns="9720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•"/>
      <a:defRPr lang="en-US"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1pPr>
    <a:lvl2pPr marL="540000" indent="-180000" algn="l" defTabSz="1219304" rtl="0" eaLnBrk="1" fontAlgn="ctr" latinLnBrk="0" hangingPunct="1">
      <a:lnSpc>
        <a:spcPct val="125000"/>
      </a:lnSpc>
      <a:spcAft>
        <a:spcPts val="600"/>
      </a:spcAft>
      <a:buClrTx/>
      <a:buFont typeface="Huawei Sans" panose="020C0503030203020204" pitchFamily="34" charset="0"/>
      <a:buChar char="▫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2pPr>
    <a:lvl3pPr marL="900000" indent="-180000" algn="l" defTabSz="1219304" rtl="0" eaLnBrk="1" fontAlgn="ctr" latinLnBrk="0" hangingPunct="1">
      <a:lnSpc>
        <a:spcPct val="125000"/>
      </a:lnSpc>
      <a:spcAft>
        <a:spcPts val="600"/>
      </a:spcAft>
      <a:buFont typeface="微软雅黑" panose="020B0503020204020204" pitchFamily="34" charset="-122"/>
      <a:buChar char="▪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3pPr>
    <a:lvl4pPr marL="126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−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4pPr>
    <a:lvl5pPr marL="162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~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2" orient="horz" pos="2704" userDrawn="1">
          <p15:clr>
            <a:srgbClr val="F26B43"/>
          </p15:clr>
        </p15:guide>
        <p15:guide id="3" orient="horz" pos="459" userDrawn="1">
          <p15:clr>
            <a:srgbClr val="F26B43"/>
          </p15:clr>
        </p15:guide>
        <p15:guide id="4" orient="horz" pos="2432" userDrawn="1">
          <p15:clr>
            <a:srgbClr val="F26B43"/>
          </p15:clr>
        </p15:guide>
        <p15:guide id="7" pos="461" userDrawn="1">
          <p15:clr>
            <a:srgbClr val="F26B43"/>
          </p15:clr>
        </p15:guide>
        <p15:guide id="9" pos="2207" userDrawn="1">
          <p15:clr>
            <a:srgbClr val="F26B43"/>
          </p15:clr>
        </p15:guide>
        <p15:guide id="10" pos="3976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幻灯片图像占位符 16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18" name="备注占位符 1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977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600" dirty="0"/>
              <a:t>本节详解包括</a:t>
            </a:r>
            <a:r>
              <a:rPr lang="en-US" altLang="zh-CN" sz="1600" dirty="0"/>
              <a:t>Ascend</a:t>
            </a:r>
            <a:r>
              <a:rPr lang="zh-CN" altLang="zh-CN" sz="1600" dirty="0"/>
              <a:t>昇腾系列</a:t>
            </a:r>
            <a:r>
              <a:rPr lang="zh-CN" altLang="en-US" sz="1600" dirty="0"/>
              <a:t>处理器</a:t>
            </a:r>
            <a:r>
              <a:rPr lang="zh-CN" altLang="zh-CN" sz="1600" dirty="0"/>
              <a:t>、</a:t>
            </a:r>
            <a:r>
              <a:rPr lang="zh-CN" altLang="en-US" sz="1600" dirty="0"/>
              <a:t>处理器</a:t>
            </a:r>
            <a:r>
              <a:rPr lang="zh-CN" altLang="zh-CN" sz="1600" dirty="0"/>
              <a:t>使能</a:t>
            </a:r>
            <a:r>
              <a:rPr lang="en-US" altLang="zh-CN" sz="1600" dirty="0"/>
              <a:t>CANN</a:t>
            </a:r>
            <a:r>
              <a:rPr lang="zh-CN" altLang="zh-CN" sz="1600" dirty="0"/>
              <a:t>、训练和推理框架</a:t>
            </a:r>
            <a:r>
              <a:rPr lang="en-US" altLang="zh-CN" sz="1600" dirty="0" err="1"/>
              <a:t>MindSpore</a:t>
            </a:r>
            <a:r>
              <a:rPr lang="zh-CN" altLang="zh-CN" sz="1600" dirty="0"/>
              <a:t>和应用使能</a:t>
            </a:r>
            <a:r>
              <a:rPr lang="en-US" altLang="zh-CN" sz="1600" dirty="0" err="1"/>
              <a:t>ModelArts</a:t>
            </a:r>
            <a:r>
              <a:rPr lang="zh-CN" altLang="zh-CN" sz="1600" dirty="0"/>
              <a:t>在内的全栈方案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0" marR="0" lvl="0" indent="0" algn="l" defTabSz="1219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/>
              <a:t>以及</a:t>
            </a:r>
            <a:r>
              <a:rPr lang="en-US" altLang="zh-CN" sz="1600" dirty="0" err="1"/>
              <a:t>HiLens</a:t>
            </a:r>
            <a:r>
              <a:rPr lang="zh-CN" altLang="en-US" sz="1600" dirty="0"/>
              <a:t>终端、</a:t>
            </a:r>
            <a:r>
              <a:rPr lang="en-US" altLang="zh-CN" sz="1600" dirty="0"/>
              <a:t>AI</a:t>
            </a:r>
            <a:r>
              <a:rPr lang="zh-CN" altLang="en-US" sz="1600" dirty="0"/>
              <a:t>加速型主机、</a:t>
            </a:r>
            <a:r>
              <a:rPr lang="en-US" altLang="zh-CN" sz="1600" dirty="0" err="1"/>
              <a:t>ModelArts</a:t>
            </a:r>
            <a:r>
              <a:rPr lang="zh-CN" altLang="en-US" sz="1600" dirty="0"/>
              <a:t>平台等多样部署场景。</a:t>
            </a:r>
            <a:endParaRPr lang="en-US" altLang="zh-CN" sz="1600" dirty="0"/>
          </a:p>
          <a:p>
            <a:r>
              <a:rPr lang="zh-CN" altLang="en-US" dirty="0"/>
              <a:t>模型转换两种方式：</a:t>
            </a:r>
            <a:r>
              <a:rPr lang="en-US" altLang="zh-CN" dirty="0"/>
              <a:t>1.OMG</a:t>
            </a:r>
            <a:r>
              <a:rPr lang="zh-CN" altLang="en-US" dirty="0"/>
              <a:t>命令行转换。</a:t>
            </a:r>
            <a:r>
              <a:rPr lang="en-US" altLang="zh-CN" dirty="0" err="1"/>
              <a:t>MindStudio</a:t>
            </a:r>
            <a:r>
              <a:rPr lang="zh-CN" altLang="en-US" dirty="0"/>
              <a:t>是华为出的重要工具，</a:t>
            </a:r>
            <a:r>
              <a:rPr lang="en-US" altLang="zh-CN" dirty="0"/>
              <a:t>OMG</a:t>
            </a:r>
            <a:r>
              <a:rPr lang="zh-CN" altLang="en-US" dirty="0"/>
              <a:t>工具的图形化界面工具。</a:t>
            </a:r>
            <a:r>
              <a:rPr lang="en-US" altLang="zh-CN" dirty="0"/>
              <a:t>2.ModelArts</a:t>
            </a:r>
            <a:r>
              <a:rPr lang="zh-CN" altLang="en-US" dirty="0"/>
              <a:t>上转换。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07326F3-4732-B74B-9C70-D0992466E4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19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MindSpore</a:t>
            </a:r>
            <a:r>
              <a:rPr lang="zh-CN" altLang="en-US" dirty="0"/>
              <a:t>是匹配昇腾</a:t>
            </a:r>
            <a:r>
              <a:rPr lang="en-US" altLang="zh-CN" dirty="0"/>
              <a:t>AI</a:t>
            </a:r>
            <a:r>
              <a:rPr lang="zh-CN" altLang="en-US" dirty="0"/>
              <a:t>处理器算力的全场景深度学习框架；</a:t>
            </a:r>
            <a:endParaRPr lang="en-US" altLang="zh-CN" dirty="0"/>
          </a:p>
          <a:p>
            <a:r>
              <a:rPr lang="en-US" altLang="zh-CN" dirty="0" err="1"/>
              <a:t>MindStudio</a:t>
            </a:r>
            <a:r>
              <a:rPr lang="zh-CN" altLang="en-US" dirty="0"/>
              <a:t>是基于华为自研昇腾</a:t>
            </a:r>
            <a:r>
              <a:rPr lang="en-US" altLang="zh-CN" dirty="0"/>
              <a:t>AI</a:t>
            </a:r>
            <a:r>
              <a:rPr lang="zh-CN" altLang="en-US" dirty="0"/>
              <a:t>处理器的开发工具链平；</a:t>
            </a:r>
            <a:endParaRPr lang="en-US" altLang="zh-CN" dirty="0"/>
          </a:p>
          <a:p>
            <a:r>
              <a:rPr lang="en-US" altLang="zh-CN" b="0" i="0" dirty="0">
                <a:solidFill>
                  <a:srgbClr val="282828"/>
                </a:solidFill>
                <a:effectLst/>
                <a:latin typeface="-apple-system"/>
              </a:rPr>
              <a:t>Ai1</a:t>
            </a:r>
            <a:r>
              <a:rPr lang="zh-CN" altLang="en-US" b="0" i="0" dirty="0">
                <a:solidFill>
                  <a:srgbClr val="282828"/>
                </a:solidFill>
                <a:effectLst/>
                <a:latin typeface="-apple-system"/>
              </a:rPr>
              <a:t>是以华为昇腾</a:t>
            </a:r>
            <a:r>
              <a:rPr lang="en-US" altLang="zh-CN" b="0" i="0" dirty="0">
                <a:solidFill>
                  <a:srgbClr val="282828"/>
                </a:solidFill>
                <a:effectLst/>
                <a:latin typeface="-apple-system"/>
              </a:rPr>
              <a:t>310(Ascend 310)</a:t>
            </a:r>
            <a:r>
              <a:rPr lang="zh-CN" altLang="en-US" b="0" i="0" dirty="0">
                <a:solidFill>
                  <a:srgbClr val="282828"/>
                </a:solidFill>
                <a:effectLst/>
                <a:latin typeface="-apple-system"/>
              </a:rPr>
              <a:t>处理器为加速核心的</a:t>
            </a:r>
            <a:r>
              <a:rPr lang="en-US" altLang="zh-CN" b="0" i="0" dirty="0">
                <a:solidFill>
                  <a:srgbClr val="282828"/>
                </a:solidFill>
                <a:effectLst/>
                <a:latin typeface="-apple-system"/>
              </a:rPr>
              <a:t>X86</a:t>
            </a:r>
            <a:r>
              <a:rPr lang="zh-CN" altLang="en-US" b="0" i="0" dirty="0">
                <a:solidFill>
                  <a:srgbClr val="282828"/>
                </a:solidFill>
                <a:effectLst/>
                <a:latin typeface="-apple-system"/>
              </a:rPr>
              <a:t>架构</a:t>
            </a:r>
            <a:r>
              <a:rPr lang="en-US" altLang="zh-CN" b="0" i="0" dirty="0">
                <a:solidFill>
                  <a:srgbClr val="282828"/>
                </a:solidFill>
                <a:effectLst/>
                <a:latin typeface="-apple-system"/>
              </a:rPr>
              <a:t>AI</a:t>
            </a:r>
            <a:r>
              <a:rPr lang="zh-CN" altLang="en-US" b="0" i="0" dirty="0">
                <a:solidFill>
                  <a:srgbClr val="282828"/>
                </a:solidFill>
                <a:effectLst/>
                <a:latin typeface="-apple-system"/>
              </a:rPr>
              <a:t>加速型弹性云服务器。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07326F3-4732-B74B-9C70-D0992466E4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47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线上课程若无特殊定制，</a:t>
            </a:r>
            <a:r>
              <a:rPr lang="en-US" altLang="zh-CN" dirty="0" err="1"/>
              <a:t>HiLens</a:t>
            </a:r>
            <a:r>
              <a:rPr lang="zh-CN" altLang="en-US" dirty="0"/>
              <a:t>设备的部署将演示过程和效果为主。若学生实际应用需有</a:t>
            </a:r>
            <a:r>
              <a:rPr lang="en-US" altLang="zh-CN" dirty="0" err="1"/>
              <a:t>HiLens</a:t>
            </a:r>
            <a:r>
              <a:rPr lang="zh-CN" altLang="en-US" dirty="0"/>
              <a:t>设备。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07326F3-4732-B74B-9C70-D0992466E4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88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线上课程若无特殊定制，</a:t>
            </a:r>
            <a:r>
              <a:rPr lang="en-US" altLang="zh-CN" dirty="0" err="1"/>
              <a:t>HiLens</a:t>
            </a:r>
            <a:r>
              <a:rPr lang="zh-CN" altLang="en-US" dirty="0"/>
              <a:t>设备的部署将演示过程和效果为主。若学生实际应用需有</a:t>
            </a:r>
            <a:r>
              <a:rPr lang="en-US" altLang="zh-CN" dirty="0" err="1"/>
              <a:t>HiLens</a:t>
            </a:r>
            <a:r>
              <a:rPr lang="zh-CN" altLang="en-US" dirty="0"/>
              <a:t>设备。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07326F3-4732-B74B-9C70-D0992466E4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55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线上课程若无特殊定制，</a:t>
            </a:r>
            <a:r>
              <a:rPr lang="en-US" altLang="zh-CN" dirty="0" err="1"/>
              <a:t>HiLens</a:t>
            </a:r>
            <a:r>
              <a:rPr lang="zh-CN" altLang="en-US" dirty="0"/>
              <a:t>设备的部署将演示过程和效果为主。若学生实际应用需有</a:t>
            </a:r>
            <a:r>
              <a:rPr lang="en-US" altLang="zh-CN" dirty="0" err="1"/>
              <a:t>HiLens</a:t>
            </a:r>
            <a:r>
              <a:rPr lang="zh-CN" altLang="en-US" dirty="0"/>
              <a:t>设备。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07326F3-4732-B74B-9C70-D0992466E4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06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190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0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"/>
            <a:ext cx="12192000" cy="5602224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8" name="L 形 7"/>
          <p:cNvSpPr/>
          <p:nvPr userDrawn="1"/>
        </p:nvSpPr>
        <p:spPr>
          <a:xfrm rot="16200000" flipH="1">
            <a:off x="6634196" y="2578036"/>
            <a:ext cx="701032" cy="71765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6560" y="907092"/>
            <a:ext cx="812583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>
              <a:defRPr lang="en-US" sz="3200" b="0" i="0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 defTabSz="914034">
              <a:lnSpc>
                <a:spcPts val="3439"/>
              </a:lnSpc>
            </a:pPr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6561" y="1949372"/>
            <a:ext cx="8125840" cy="643926"/>
          </a:xfrm>
        </p:spPr>
        <p:txBody>
          <a:bodyPr vert="horz" lIns="0" tIns="0" rIns="0" bIns="0" rtlCol="0">
            <a:noAutofit/>
          </a:bodyPr>
          <a:lstStyle>
            <a:lvl1pPr marL="228600" indent="-228600">
              <a:buNone/>
              <a:defRPr lang="en-US" sz="14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9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cxnSp>
        <p:nvCxnSpPr>
          <p:cNvPr id="12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更多信息</a:t>
            </a:r>
          </a:p>
        </p:txBody>
      </p:sp>
    </p:spTree>
    <p:extLst>
      <p:ext uri="{BB962C8B-B14F-4D97-AF65-F5344CB8AC3E}">
        <p14:creationId xmlns:p14="http://schemas.microsoft.com/office/powerpoint/2010/main" val="252638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学习推荐</a:t>
            </a:r>
          </a:p>
        </p:txBody>
      </p:sp>
    </p:spTree>
    <p:extLst>
      <p:ext uri="{BB962C8B-B14F-4D97-AF65-F5344CB8AC3E}">
        <p14:creationId xmlns:p14="http://schemas.microsoft.com/office/powerpoint/2010/main" val="2010191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#标题和内容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5613" y="447468"/>
            <a:ext cx="11293474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1484312"/>
            <a:ext cx="11293475" cy="4443243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166991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5613" y="447468"/>
            <a:ext cx="11293474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1047750"/>
            <a:ext cx="11293475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77827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5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#仅标题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5613" y="447468"/>
            <a:ext cx="1129347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13643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*#仅标题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5613" y="447468"/>
            <a:ext cx="11293475" cy="49709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26084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4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9"/>
              </a:lnSpc>
              <a:spcBef>
                <a:spcPts val="0"/>
              </a:spcBef>
              <a:buNone/>
              <a:defRPr sz="31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662" indent="0" algn="ctr">
              <a:buNone/>
              <a:defRPr sz="2597"/>
            </a:lvl2pPr>
            <a:lvl3pPr marL="1187323" indent="0" algn="ctr">
              <a:buNone/>
              <a:defRPr sz="2337"/>
            </a:lvl3pPr>
            <a:lvl4pPr marL="1780986" indent="0" algn="ctr">
              <a:buNone/>
              <a:defRPr sz="2078"/>
            </a:lvl4pPr>
            <a:lvl5pPr marL="2374648" indent="0" algn="ctr">
              <a:buNone/>
              <a:defRPr sz="2078"/>
            </a:lvl5pPr>
            <a:lvl6pPr marL="2968309" indent="0" algn="ctr">
              <a:buNone/>
              <a:defRPr sz="2078"/>
            </a:lvl6pPr>
            <a:lvl7pPr marL="3561971" indent="0" algn="ctr">
              <a:buNone/>
              <a:defRPr sz="2078"/>
            </a:lvl7pPr>
            <a:lvl8pPr marL="4155634" indent="0" algn="ctr">
              <a:buNone/>
              <a:defRPr sz="2078"/>
            </a:lvl8pPr>
            <a:lvl9pPr marL="4749295" indent="0" algn="ctr">
              <a:buNone/>
              <a:defRPr sz="2078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621" y="1501989"/>
            <a:ext cx="10729365" cy="4690459"/>
          </a:xfrm>
          <a:prstGeom prst="rect">
            <a:avLst/>
          </a:prstGeom>
        </p:spPr>
        <p:txBody>
          <a:bodyPr lIns="0" tIns="0" rIns="0" bIns="0"/>
          <a:lstStyle>
            <a:lvl1pPr marL="12368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7937" algn="ctr"/>
              </a:tabLst>
              <a:defRPr sz="17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2pPr>
            <a:lvl3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3pPr>
            <a:lvl4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4pPr>
            <a:lvl5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37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26792" y="132748"/>
            <a:ext cx="11230845" cy="720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l" defTabSz="12182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99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68890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5#谢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940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14933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5470206"/>
              </p:ext>
            </p:extLst>
          </p:nvPr>
        </p:nvGraphicFramePr>
        <p:xfrm>
          <a:off x="1007140" y="1398424"/>
          <a:ext cx="10194260" cy="1082675"/>
        </p:xfrm>
        <a:graphic>
          <a:graphicData uri="http://schemas.openxmlformats.org/drawingml/2006/table">
            <a:tbl>
              <a:tblPr/>
              <a:tblGrid>
                <a:gridCol w="3119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846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课程编码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适用产品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产品版本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82951008"/>
              </p:ext>
            </p:extLst>
          </p:nvPr>
        </p:nvGraphicFramePr>
        <p:xfrm>
          <a:off x="1007140" y="2920836"/>
          <a:ext cx="10177327" cy="3038475"/>
        </p:xfrm>
        <a:graphic>
          <a:graphicData uri="http://schemas.openxmlformats.org/drawingml/2006/table">
            <a:tbl>
              <a:tblPr/>
              <a:tblGrid>
                <a:gridCol w="3119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76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时间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139" y="1969626"/>
            <a:ext cx="311903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6170" y="1969626"/>
            <a:ext cx="196745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3619" y="1969626"/>
            <a:ext cx="302315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16775" y="1969626"/>
            <a:ext cx="208462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042" y="3517796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6170" y="3517796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2019.01.25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3619" y="3517796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6775" y="3481792"/>
            <a:ext cx="2056050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952130" y="368661"/>
            <a:ext cx="2802144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27" tIns="39112" rIns="78227" bIns="39112" anchor="ctr"/>
          <a:lstStyle/>
          <a:p>
            <a:pPr algn="l" defTabSz="1001223" rtl="0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499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修订记录</a:t>
            </a:r>
          </a:p>
        </p:txBody>
      </p:sp>
      <p:sp>
        <p:nvSpPr>
          <p:cNvPr id="14" name="Text Box 58"/>
          <p:cNvSpPr txBox="1">
            <a:spLocks noChangeArrowheads="1"/>
          </p:cNvSpPr>
          <p:nvPr userDrawn="1"/>
        </p:nvSpPr>
        <p:spPr bwMode="auto">
          <a:xfrm>
            <a:off x="8900835" y="296652"/>
            <a:ext cx="277122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zh-CN" altLang="en-US" sz="3998" i="0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本页不打印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042" y="4021852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6170" y="4021852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2019.01.25</a:t>
            </a:r>
            <a:endParaRPr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3619" y="4021852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16775" y="3985848"/>
            <a:ext cx="2084625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042" y="448990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6170" y="448990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2019.01.25</a:t>
            </a:r>
            <a:endParaRPr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3619" y="448990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16775" y="4489904"/>
            <a:ext cx="20560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042" y="502996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6170" y="502996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2019.01.25</a:t>
            </a:r>
            <a:endParaRPr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3619" y="502996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16775" y="5029964"/>
            <a:ext cx="208462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042" y="5498016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6170" y="5498016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2019.01.25</a:t>
            </a:r>
            <a:endParaRPr lang="zh-CN" altLang="en-US" dirty="0"/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3619" y="5498016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30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16775" y="5498016"/>
            <a:ext cx="208462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389798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#前言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17614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前言</a:t>
            </a:r>
          </a:p>
        </p:txBody>
      </p:sp>
    </p:spTree>
    <p:extLst>
      <p:ext uri="{BB962C8B-B14F-4D97-AF65-F5344CB8AC3E}">
        <p14:creationId xmlns:p14="http://schemas.microsoft.com/office/powerpoint/2010/main" val="499053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2" userDrawn="1">
          <p15:clr>
            <a:srgbClr val="FBAE40"/>
          </p15:clr>
        </p15:guide>
        <p15:guide id="2" pos="7038" userDrawn="1">
          <p15:clr>
            <a:srgbClr val="FBAE40"/>
          </p15:clr>
        </p15:guide>
        <p15:guide id="3" orient="horz" pos="116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#目标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eaLnBrk="1" fontAlgn="ctr" hangingPunct="1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/>
              <a:t>学完本课程后，您将能够：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20820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目标</a:t>
            </a:r>
            <a:endParaRPr lang="en-US" altLang="zh-CN" sz="3640" b="0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1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68811"/>
          </a:xfrm>
          <a:prstGeom prst="rect">
            <a:avLst/>
          </a:prstGeom>
        </p:spPr>
        <p:txBody>
          <a:bodyPr/>
          <a:lstStyle>
            <a:lvl1pPr marL="457017" marR="0" indent="-457017" algn="just" defTabSz="801367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3788" lvl="1" indent="-457017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8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1001223" eaLnBrk="0" fontAlgn="ctr" hangingPunct="0">
              <a:defRPr sz="364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>
                <a:solidFill>
                  <a:srgbClr val="404040"/>
                </a:solidFill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959299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2" userDrawn="1">
          <p15:clr>
            <a:srgbClr val="FBAE40"/>
          </p15:clr>
        </p15:guide>
        <p15:guide id="2" pos="7038" userDrawn="1">
          <p15:clr>
            <a:srgbClr val="FBAE40"/>
          </p15:clr>
        </p15:guide>
        <p15:guide id="3" orient="horz" pos="116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#本节概述和学习目标(可选)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414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4397358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本节概述和学习目标</a:t>
            </a:r>
          </a:p>
        </p:txBody>
      </p:sp>
    </p:spTree>
    <p:extLst>
      <p:ext uri="{BB962C8B-B14F-4D97-AF65-F5344CB8AC3E}">
        <p14:creationId xmlns:p14="http://schemas.microsoft.com/office/powerpoint/2010/main" val="2528024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6" y="1844675"/>
            <a:ext cx="10153650" cy="4068812"/>
          </a:xfrm>
          <a:prstGeom prst="rect">
            <a:avLst/>
          </a:prstGeom>
        </p:spPr>
        <p:txBody>
          <a:bodyPr/>
          <a:lstStyle>
            <a:lvl1pPr marL="457200" marR="0" indent="-457200" algn="just" defTabSz="801688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20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744537" indent="-342900" algn="just" fontAlgn="ctr">
              <a:buSzPct val="100000"/>
              <a:buFont typeface="+mj-lt"/>
              <a:buAutoNum type="alphaUcPeriod"/>
              <a:defRPr sz="1800" baseline="0">
                <a:latin typeface="Huawei Sans" panose="020C0503030203020204" pitchFamily="34" charset="0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具体格式（序号格式需以模板展示）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cxnSp>
        <p:nvCxnSpPr>
          <p:cNvPr id="2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368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584088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思考题</a:t>
            </a:r>
          </a:p>
        </p:txBody>
      </p:sp>
    </p:spTree>
    <p:extLst>
      <p:ext uri="{BB962C8B-B14F-4D97-AF65-F5344CB8AC3E}">
        <p14:creationId xmlns:p14="http://schemas.microsoft.com/office/powerpoint/2010/main" val="96367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/>
              <a:t>此版式用于每一节的小结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11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本节小结</a:t>
            </a:r>
          </a:p>
        </p:txBody>
      </p:sp>
    </p:spTree>
    <p:extLst>
      <p:ext uri="{BB962C8B-B14F-4D97-AF65-F5344CB8AC3E}">
        <p14:creationId xmlns:p14="http://schemas.microsoft.com/office/powerpoint/2010/main" val="4052420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本章总结</a:t>
            </a:r>
          </a:p>
        </p:txBody>
      </p:sp>
    </p:spTree>
    <p:extLst>
      <p:ext uri="{BB962C8B-B14F-4D97-AF65-F5344CB8AC3E}">
        <p14:creationId xmlns:p14="http://schemas.microsoft.com/office/powerpoint/2010/main" val="410235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xmlns="" id="{AF72FAD7-C8C3-754A-A498-D3A7EC29A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8954" y="6270652"/>
            <a:ext cx="1981542" cy="153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000" dirty="0"/>
              <a:t>Security Level:</a:t>
            </a:r>
            <a:endParaRPr lang="en-US" altLang="zh-CN" sz="1000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089" y="5976169"/>
            <a:ext cx="2257507" cy="482533"/>
          </a:xfrm>
          <a:prstGeom prst="rect">
            <a:avLst/>
          </a:prstGeom>
        </p:spPr>
      </p:pic>
      <p:grpSp>
        <p:nvGrpSpPr>
          <p:cNvPr id="30" name="Group 87">
            <a:extLst>
              <a:ext uri="{FF2B5EF4-FFF2-40B4-BE49-F238E27FC236}">
                <a16:creationId xmlns:a16="http://schemas.microsoft.com/office/drawing/2014/main" xmlns="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1" name="矩形 13">
              <a:extLst>
                <a:ext uri="{FF2B5EF4-FFF2-40B4-BE49-F238E27FC236}">
                  <a16:creationId xmlns:a16="http://schemas.microsoft.com/office/drawing/2014/main" xmlns="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2" name="文本框 15">
              <a:extLst>
                <a:ext uri="{FF2B5EF4-FFF2-40B4-BE49-F238E27FC236}">
                  <a16:creationId xmlns:a16="http://schemas.microsoft.com/office/drawing/2014/main" xmlns="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xmlns="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xmlns="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xmlns="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xmlns="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xmlns="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xmlns="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9" name="文本框 15">
              <a:extLst>
                <a:ext uri="{FF2B5EF4-FFF2-40B4-BE49-F238E27FC236}">
                  <a16:creationId xmlns:a16="http://schemas.microsoft.com/office/drawing/2014/main" xmlns="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xmlns="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xmlns="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xmlns="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xmlns="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xmlns="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:a16="http://schemas.microsoft.com/office/drawing/2014/main" xmlns="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6" name="矩形 13">
              <a:extLst>
                <a:ext uri="{FF2B5EF4-FFF2-40B4-BE49-F238E27FC236}">
                  <a16:creationId xmlns:a16="http://schemas.microsoft.com/office/drawing/2014/main" xmlns="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xmlns="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48" name="矩形 13">
              <a:extLst>
                <a:ext uri="{FF2B5EF4-FFF2-40B4-BE49-F238E27FC236}">
                  <a16:creationId xmlns:a16="http://schemas.microsoft.com/office/drawing/2014/main" xmlns="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49" name="矩形 13">
              <a:extLst>
                <a:ext uri="{FF2B5EF4-FFF2-40B4-BE49-F238E27FC236}">
                  <a16:creationId xmlns:a16="http://schemas.microsoft.com/office/drawing/2014/main" xmlns="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50" name="矩形 13">
              <a:extLst>
                <a:ext uri="{FF2B5EF4-FFF2-40B4-BE49-F238E27FC236}">
                  <a16:creationId xmlns:a16="http://schemas.microsoft.com/office/drawing/2014/main" xmlns="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51" name="矩形 13">
              <a:extLst>
                <a:ext uri="{FF2B5EF4-FFF2-40B4-BE49-F238E27FC236}">
                  <a16:creationId xmlns:a16="http://schemas.microsoft.com/office/drawing/2014/main" xmlns="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矩形 13">
              <a:extLst>
                <a:ext uri="{FF2B5EF4-FFF2-40B4-BE49-F238E27FC236}">
                  <a16:creationId xmlns:a16="http://schemas.microsoft.com/office/drawing/2014/main" xmlns="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53" name="矩形 13">
              <a:extLst>
                <a:ext uri="{FF2B5EF4-FFF2-40B4-BE49-F238E27FC236}">
                  <a16:creationId xmlns:a16="http://schemas.microsoft.com/office/drawing/2014/main" xmlns="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54" name="矩形 13">
              <a:extLst>
                <a:ext uri="{FF2B5EF4-FFF2-40B4-BE49-F238E27FC236}">
                  <a16:creationId xmlns:a16="http://schemas.microsoft.com/office/drawing/2014/main" xmlns="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55" name="矩形 13">
              <a:extLst>
                <a:ext uri="{FF2B5EF4-FFF2-40B4-BE49-F238E27FC236}">
                  <a16:creationId xmlns:a16="http://schemas.microsoft.com/office/drawing/2014/main" xmlns="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56" name="矩形 13">
              <a:extLst>
                <a:ext uri="{FF2B5EF4-FFF2-40B4-BE49-F238E27FC236}">
                  <a16:creationId xmlns:a16="http://schemas.microsoft.com/office/drawing/2014/main" xmlns="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57" name="矩形 13">
              <a:extLst>
                <a:ext uri="{FF2B5EF4-FFF2-40B4-BE49-F238E27FC236}">
                  <a16:creationId xmlns:a16="http://schemas.microsoft.com/office/drawing/2014/main" xmlns="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:a16="http://schemas.microsoft.com/office/drawing/2014/main" xmlns="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59" name="矩形 13">
              <a:extLst>
                <a:ext uri="{FF2B5EF4-FFF2-40B4-BE49-F238E27FC236}">
                  <a16:creationId xmlns:a16="http://schemas.microsoft.com/office/drawing/2014/main" xmlns="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矩形 13">
              <a:extLst>
                <a:ext uri="{FF2B5EF4-FFF2-40B4-BE49-F238E27FC236}">
                  <a16:creationId xmlns:a16="http://schemas.microsoft.com/office/drawing/2014/main" xmlns="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61" name="矩形 13">
              <a:extLst>
                <a:ext uri="{FF2B5EF4-FFF2-40B4-BE49-F238E27FC236}">
                  <a16:creationId xmlns:a16="http://schemas.microsoft.com/office/drawing/2014/main" xmlns="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62" name="矩形 13">
              <a:extLst>
                <a:ext uri="{FF2B5EF4-FFF2-40B4-BE49-F238E27FC236}">
                  <a16:creationId xmlns:a16="http://schemas.microsoft.com/office/drawing/2014/main" xmlns="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63" name="矩形 13">
              <a:extLst>
                <a:ext uri="{FF2B5EF4-FFF2-40B4-BE49-F238E27FC236}">
                  <a16:creationId xmlns:a16="http://schemas.microsoft.com/office/drawing/2014/main" xmlns="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64" name="矩形 13">
              <a:extLst>
                <a:ext uri="{FF2B5EF4-FFF2-40B4-BE49-F238E27FC236}">
                  <a16:creationId xmlns:a16="http://schemas.microsoft.com/office/drawing/2014/main" xmlns="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xmlns="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xmlns="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xmlns="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xmlns="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xmlns="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xmlns="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722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48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orient="horz" pos="572" userDrawn="1">
          <p15:clr>
            <a:srgbClr val="F26B43"/>
          </p15:clr>
        </p15:guide>
        <p15:guide id="4" orient="horz" pos="123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">
            <a:extLst>
              <a:ext uri="{FF2B5EF4-FFF2-40B4-BE49-F238E27FC236}">
                <a16:creationId xmlns:a16="http://schemas.microsoft.com/office/drawing/2014/main" xmlns="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xmlns="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7" name="Group 87">
            <a:extLst>
              <a:ext uri="{FF2B5EF4-FFF2-40B4-BE49-F238E27FC236}">
                <a16:creationId xmlns:a16="http://schemas.microsoft.com/office/drawing/2014/main" xmlns="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28" name="矩形 13">
              <a:extLst>
                <a:ext uri="{FF2B5EF4-FFF2-40B4-BE49-F238E27FC236}">
                  <a16:creationId xmlns:a16="http://schemas.microsoft.com/office/drawing/2014/main" xmlns="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29" name="文本框 15">
              <a:extLst>
                <a:ext uri="{FF2B5EF4-FFF2-40B4-BE49-F238E27FC236}">
                  <a16:creationId xmlns:a16="http://schemas.microsoft.com/office/drawing/2014/main" xmlns="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0" name="矩形 13">
              <a:extLst>
                <a:ext uri="{FF2B5EF4-FFF2-40B4-BE49-F238E27FC236}">
                  <a16:creationId xmlns:a16="http://schemas.microsoft.com/office/drawing/2014/main" xmlns="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1" name="矩形 13">
              <a:extLst>
                <a:ext uri="{FF2B5EF4-FFF2-40B4-BE49-F238E27FC236}">
                  <a16:creationId xmlns:a16="http://schemas.microsoft.com/office/drawing/2014/main" xmlns="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xmlns="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xmlns="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xmlns="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xmlns="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6" name="文本框 15">
              <a:extLst>
                <a:ext uri="{FF2B5EF4-FFF2-40B4-BE49-F238E27FC236}">
                  <a16:creationId xmlns:a16="http://schemas.microsoft.com/office/drawing/2014/main" xmlns="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xmlns="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xmlns="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xmlns="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xmlns="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xmlns="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xmlns="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xmlns="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xmlns="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xmlns="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xmlns="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xmlns="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xmlns="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xmlns="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xmlns="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xmlns="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xmlns="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xmlns="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xmlns="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xmlns="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xmlns="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7" name="矩形 13">
              <a:extLst>
                <a:ext uri="{FF2B5EF4-FFF2-40B4-BE49-F238E27FC236}">
                  <a16:creationId xmlns:a16="http://schemas.microsoft.com/office/drawing/2014/main" xmlns="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xmlns="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xmlns="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xmlns="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xmlns="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xmlns="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xmlns="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xmlns="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xmlns="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xmlns="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xmlns="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099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28" r:id="rId2"/>
    <p:sldLayoutId id="2147483844" r:id="rId3"/>
    <p:sldLayoutId id="2147483866" r:id="rId4"/>
    <p:sldLayoutId id="2147483846" r:id="rId5"/>
    <p:sldLayoutId id="2147483871" r:id="rId6"/>
    <p:sldLayoutId id="2147483836" r:id="rId7"/>
    <p:sldLayoutId id="2147483837" r:id="rId8"/>
    <p:sldLayoutId id="2147483838" r:id="rId9"/>
    <p:sldLayoutId id="2147483839" r:id="rId10"/>
  </p:sldLayoutIdLst>
  <p:txStyles>
    <p:titleStyle>
      <a:lvl1pPr algn="l" defTabSz="914034" rtl="0" eaLnBrk="1" fontAlgn="ctr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642" userDrawn="1">
          <p15:clr>
            <a:srgbClr val="F26B43"/>
          </p15:clr>
        </p15:guide>
        <p15:guide id="4" pos="7038" userDrawn="1">
          <p15:clr>
            <a:srgbClr val="F26B43"/>
          </p15:clr>
        </p15:guide>
        <p15:guide id="5" orient="horz" pos="2341" userDrawn="1">
          <p15:clr>
            <a:srgbClr val="F26B43"/>
          </p15:clr>
        </p15:guide>
        <p15:guide id="6" orient="horz" pos="3906" userDrawn="1">
          <p15:clr>
            <a:srgbClr val="F26B43"/>
          </p15:clr>
        </p15:guide>
        <p15:guide id="7" orient="horz" pos="1162" userDrawn="1">
          <p15:clr>
            <a:srgbClr val="F26B43"/>
          </p15:clr>
        </p15:guide>
        <p15:guide id="8" pos="3840" userDrawn="1">
          <p15:clr>
            <a:srgbClr val="F26B43"/>
          </p15:clr>
        </p15:guide>
        <p15:guide id="9" orient="horz" pos="731" userDrawn="1">
          <p15:clr>
            <a:srgbClr val="F26B43"/>
          </p15:clr>
        </p15:guide>
        <p15:guide id="10" orient="horz" pos="86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905" y="457499"/>
            <a:ext cx="11291061" cy="98011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28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484313"/>
            <a:ext cx="11293475" cy="444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xmlns="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xmlns="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9" name="Group 87">
            <a:extLst>
              <a:ext uri="{FF2B5EF4-FFF2-40B4-BE49-F238E27FC236}">
                <a16:creationId xmlns:a16="http://schemas.microsoft.com/office/drawing/2014/main" xmlns="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:a16="http://schemas.microsoft.com/office/drawing/2014/main" xmlns="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:a16="http://schemas.microsoft.com/office/drawing/2014/main" xmlns="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xmlns="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xmlns="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xmlns="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xmlns="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xmlns="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xmlns="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:a16="http://schemas.microsoft.com/office/drawing/2014/main" xmlns="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xmlns="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xmlns="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xmlns="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xmlns="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xmlns="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xmlns="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xmlns="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xmlns="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xmlns="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xmlns="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xmlns="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xmlns="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xmlns="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xmlns="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xmlns="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xmlns="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xmlns="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xmlns="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77" name="矩形 13">
              <a:extLst>
                <a:ext uri="{FF2B5EF4-FFF2-40B4-BE49-F238E27FC236}">
                  <a16:creationId xmlns:a16="http://schemas.microsoft.com/office/drawing/2014/main" xmlns="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xmlns="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xmlns="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xmlns="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xmlns="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xmlns="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xmlns="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xmlns="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xmlns="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xmlns="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xmlns="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88" name="矩形 13">
              <a:extLst>
                <a:ext uri="{FF2B5EF4-FFF2-40B4-BE49-F238E27FC236}">
                  <a16:creationId xmlns:a16="http://schemas.microsoft.com/office/drawing/2014/main" xmlns="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89" name="矩形 13">
              <a:extLst>
                <a:ext uri="{FF2B5EF4-FFF2-40B4-BE49-F238E27FC236}">
                  <a16:creationId xmlns:a16="http://schemas.microsoft.com/office/drawing/2014/main" xmlns="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90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69" r:id="rId2"/>
    <p:sldLayoutId id="2147483862" r:id="rId3"/>
    <p:sldLayoutId id="2147483870" r:id="rId4"/>
    <p:sldLayoutId id="2147483863" r:id="rId5"/>
    <p:sldLayoutId id="2147483872" r:id="rId6"/>
    <p:sldLayoutId id="2147483873" r:id="rId7"/>
  </p:sldLayoutIdLst>
  <p:txStyles>
    <p:titleStyle>
      <a:lvl1pPr algn="l" defTabSz="914034" rtl="0" eaLnBrk="1" fontAlgn="base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401" userDrawn="1">
          <p15:clr>
            <a:srgbClr val="F26B43"/>
          </p15:clr>
        </p15:guide>
        <p15:guide id="3" orient="horz" pos="278" userDrawn="1">
          <p15:clr>
            <a:srgbClr val="F26B43"/>
          </p15:clr>
        </p15:guide>
        <p15:guide id="4" orient="horz" pos="3906">
          <p15:clr>
            <a:srgbClr val="F26B43"/>
          </p15:clr>
        </p15:guide>
        <p15:guide id="6" pos="3840">
          <p15:clr>
            <a:srgbClr val="F26B43"/>
          </p15:clr>
        </p15:guide>
        <p15:guide id="7" pos="279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87">
            <a:extLst>
              <a:ext uri="{FF2B5EF4-FFF2-40B4-BE49-F238E27FC236}">
                <a16:creationId xmlns:a16="http://schemas.microsoft.com/office/drawing/2014/main" xmlns="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:a16="http://schemas.microsoft.com/office/drawing/2014/main" xmlns="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:a16="http://schemas.microsoft.com/office/drawing/2014/main" xmlns="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xmlns="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xmlns="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xmlns="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xmlns="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xmlns="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xmlns="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:a16="http://schemas.microsoft.com/office/drawing/2014/main" xmlns="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xmlns="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xmlns="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xmlns="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xmlns="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xmlns="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xmlns="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:a16="http://schemas.microsoft.com/office/drawing/2014/main" xmlns="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6" name="矩形 13">
              <a:extLst>
                <a:ext uri="{FF2B5EF4-FFF2-40B4-BE49-F238E27FC236}">
                  <a16:creationId xmlns:a16="http://schemas.microsoft.com/office/drawing/2014/main" xmlns="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xmlns="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48" name="矩形 13">
              <a:extLst>
                <a:ext uri="{FF2B5EF4-FFF2-40B4-BE49-F238E27FC236}">
                  <a16:creationId xmlns:a16="http://schemas.microsoft.com/office/drawing/2014/main" xmlns="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49" name="矩形 13">
              <a:extLst>
                <a:ext uri="{FF2B5EF4-FFF2-40B4-BE49-F238E27FC236}">
                  <a16:creationId xmlns:a16="http://schemas.microsoft.com/office/drawing/2014/main" xmlns="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50" name="矩形 13">
              <a:extLst>
                <a:ext uri="{FF2B5EF4-FFF2-40B4-BE49-F238E27FC236}">
                  <a16:creationId xmlns:a16="http://schemas.microsoft.com/office/drawing/2014/main" xmlns="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矩形 13">
              <a:extLst>
                <a:ext uri="{FF2B5EF4-FFF2-40B4-BE49-F238E27FC236}">
                  <a16:creationId xmlns:a16="http://schemas.microsoft.com/office/drawing/2014/main" xmlns="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52" name="矩形 13">
              <a:extLst>
                <a:ext uri="{FF2B5EF4-FFF2-40B4-BE49-F238E27FC236}">
                  <a16:creationId xmlns:a16="http://schemas.microsoft.com/office/drawing/2014/main" xmlns="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53" name="矩形 13">
              <a:extLst>
                <a:ext uri="{FF2B5EF4-FFF2-40B4-BE49-F238E27FC236}">
                  <a16:creationId xmlns:a16="http://schemas.microsoft.com/office/drawing/2014/main" xmlns="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54" name="矩形 13">
              <a:extLst>
                <a:ext uri="{FF2B5EF4-FFF2-40B4-BE49-F238E27FC236}">
                  <a16:creationId xmlns:a16="http://schemas.microsoft.com/office/drawing/2014/main" xmlns="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55" name="矩形 13">
              <a:extLst>
                <a:ext uri="{FF2B5EF4-FFF2-40B4-BE49-F238E27FC236}">
                  <a16:creationId xmlns:a16="http://schemas.microsoft.com/office/drawing/2014/main" xmlns="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56" name="矩形 13">
              <a:extLst>
                <a:ext uri="{FF2B5EF4-FFF2-40B4-BE49-F238E27FC236}">
                  <a16:creationId xmlns:a16="http://schemas.microsoft.com/office/drawing/2014/main" xmlns="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57" name="矩形 13">
              <a:extLst>
                <a:ext uri="{FF2B5EF4-FFF2-40B4-BE49-F238E27FC236}">
                  <a16:creationId xmlns:a16="http://schemas.microsoft.com/office/drawing/2014/main" xmlns="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:a16="http://schemas.microsoft.com/office/drawing/2014/main" xmlns="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矩形 13">
              <a:extLst>
                <a:ext uri="{FF2B5EF4-FFF2-40B4-BE49-F238E27FC236}">
                  <a16:creationId xmlns:a16="http://schemas.microsoft.com/office/drawing/2014/main" xmlns="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60" name="矩形 13">
              <a:extLst>
                <a:ext uri="{FF2B5EF4-FFF2-40B4-BE49-F238E27FC236}">
                  <a16:creationId xmlns:a16="http://schemas.microsoft.com/office/drawing/2014/main" xmlns="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61" name="矩形 13">
              <a:extLst>
                <a:ext uri="{FF2B5EF4-FFF2-40B4-BE49-F238E27FC236}">
                  <a16:creationId xmlns:a16="http://schemas.microsoft.com/office/drawing/2014/main" xmlns="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62" name="矩形 13">
              <a:extLst>
                <a:ext uri="{FF2B5EF4-FFF2-40B4-BE49-F238E27FC236}">
                  <a16:creationId xmlns:a16="http://schemas.microsoft.com/office/drawing/2014/main" xmlns="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63" name="矩形 13">
              <a:extLst>
                <a:ext uri="{FF2B5EF4-FFF2-40B4-BE49-F238E27FC236}">
                  <a16:creationId xmlns:a16="http://schemas.microsoft.com/office/drawing/2014/main" xmlns="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64" name="矩形 13">
              <a:extLst>
                <a:ext uri="{FF2B5EF4-FFF2-40B4-BE49-F238E27FC236}">
                  <a16:creationId xmlns:a16="http://schemas.microsoft.com/office/drawing/2014/main" xmlns="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xmlns="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xmlns="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xmlns="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xmlns="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xmlns="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sp>
        <p:nvSpPr>
          <p:cNvPr id="70" name="Title Placeholder 1">
            <a:extLst>
              <a:ext uri="{FF2B5EF4-FFF2-40B4-BE49-F238E27FC236}">
                <a16:creationId xmlns:a16="http://schemas.microsoft.com/office/drawing/2014/main" xmlns="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1" name="Text Placeholder 1">
            <a:extLst>
              <a:ext uri="{FF2B5EF4-FFF2-40B4-BE49-F238E27FC236}">
                <a16:creationId xmlns:a16="http://schemas.microsoft.com/office/drawing/2014/main" xmlns="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Copyright©2021 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72" name="Subtitle 6">
            <a:extLst>
              <a:ext uri="{FF2B5EF4-FFF2-40B4-BE49-F238E27FC236}">
                <a16:creationId xmlns:a16="http://schemas.microsoft.com/office/drawing/2014/main" xmlns="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3" name="Subtitle 6">
            <a:extLst>
              <a:ext uri="{FF2B5EF4-FFF2-40B4-BE49-F238E27FC236}">
                <a16:creationId xmlns:a16="http://schemas.microsoft.com/office/drawing/2014/main" xmlns="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74" name="图片 7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97" y="5251150"/>
            <a:ext cx="1869596" cy="3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</p:sldLayoutIdLst>
  <p:hf hdr="0" ftr="0" dt="0"/>
  <p:txStyles>
    <p:titleStyle>
      <a:lvl1pPr algn="l" defTabSz="1187323" rtl="0" eaLnBrk="1" latinLnBrk="0" hangingPunct="1">
        <a:lnSpc>
          <a:spcPct val="90000"/>
        </a:lnSpc>
        <a:spcBef>
          <a:spcPct val="0"/>
        </a:spcBef>
        <a:buNone/>
        <a:defRPr sz="4998" b="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Huawei Sans" panose="020C0503030203020204" pitchFamily="34" charset="0"/>
        </a:defRPr>
      </a:lvl1pPr>
    </p:titleStyle>
    <p:bodyStyle>
      <a:lvl1pPr marL="0" indent="0" algn="l" defTabSz="1187323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None/>
        <a:defRPr sz="1818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662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3265140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858802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45246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5046125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1pPr>
      <a:lvl2pPr marL="593662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2968309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561971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155634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4749295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61" userDrawn="1">
          <p15:clr>
            <a:srgbClr val="F26B43"/>
          </p15:clr>
        </p15:guide>
        <p15:guide id="4" pos="71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w.pcl.ac.cn/#/developer/cloud" TargetMode="External"/><Relationship Id="rId3" Type="http://schemas.openxmlformats.org/officeDocument/2006/relationships/hyperlink" Target="https://openeuler.org/" TargetMode="External"/><Relationship Id="rId7" Type="http://schemas.openxmlformats.org/officeDocument/2006/relationships/hyperlink" Target="https://edu.huaweicloud.com/training/oeos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hikunpeng.com/" TargetMode="External"/><Relationship Id="rId5" Type="http://schemas.openxmlformats.org/officeDocument/2006/relationships/hyperlink" Target="https://bbs.huaweicloud.com/forum/forum-923-1.html" TargetMode="External"/><Relationship Id="rId4" Type="http://schemas.openxmlformats.org/officeDocument/2006/relationships/hyperlink" Target="https://gitee.com/openeuler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euler.or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.linuxfromscratch.org/lf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ign.osinfra.cn/sign/Z2l0ZWUlMkZvcGVuZXVsZX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gitee.com/openeuler-competition/Innovation-Practice-Course" TargetMode="External"/><Relationship Id="rId4" Type="http://schemas.openxmlformats.org/officeDocument/2006/relationships/hyperlink" Target="https://gitee.com/openeuler/community/blob/master/zh/contributors/Gitee-workflow.m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hyperlink" Target="https://repo.openeuler.org/openEuler-21.03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gitee.com/openeuler/stratovirt" TargetMode="External"/><Relationship Id="rId5" Type="http://schemas.openxmlformats.org/officeDocument/2006/relationships/hyperlink" Target="https://www.qemu.org/" TargetMode="External"/><Relationship Id="rId4" Type="http://schemas.openxmlformats.org/officeDocument/2006/relationships/hyperlink" Target="https://gitee.com/openeuler/kern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6561" y="1234264"/>
            <a:ext cx="7422096" cy="502258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openEuler</a:t>
            </a:r>
            <a:r>
              <a:rPr lang="zh-CN" altLang="en-US" sz="4000" dirty="0" smtClean="0"/>
              <a:t>开源创新</a:t>
            </a:r>
            <a:r>
              <a:rPr lang="zh-CN" altLang="en-US" sz="4000" dirty="0"/>
              <a:t>实践课介绍</a:t>
            </a:r>
          </a:p>
        </p:txBody>
      </p:sp>
      <p:sp>
        <p:nvSpPr>
          <p:cNvPr id="3" name="矩形 2"/>
          <p:cNvSpPr/>
          <p:nvPr/>
        </p:nvSpPr>
        <p:spPr>
          <a:xfrm>
            <a:off x="3724609" y="2611465"/>
            <a:ext cx="372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方正兰亭黑简体"/>
              </a:rPr>
              <a:t>授课讲师：李宝林 赵小虎</a:t>
            </a:r>
            <a:endParaRPr lang="zh-CN" altLang="en-US" sz="2400" dirty="0">
              <a:latin typeface="方正兰亭黑简体"/>
            </a:endParaRPr>
          </a:p>
        </p:txBody>
      </p:sp>
    </p:spTree>
    <p:extLst>
      <p:ext uri="{BB962C8B-B14F-4D97-AF65-F5344CB8AC3E}">
        <p14:creationId xmlns:p14="http://schemas.microsoft.com/office/powerpoint/2010/main" val="208028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2569" y="405150"/>
            <a:ext cx="11230846" cy="719719"/>
          </a:xfrm>
        </p:spPr>
        <p:txBody>
          <a:bodyPr lIns="0" tIns="0" rIns="0" bIns="0" anchor="t" anchorCtr="0">
            <a:normAutofit/>
          </a:bodyPr>
          <a:lstStyle/>
          <a:p>
            <a:pPr defTabSz="1187323">
              <a:lnSpc>
                <a:spcPts val="3429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sz="3199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实验资源</a:t>
            </a:r>
          </a:p>
        </p:txBody>
      </p:sp>
      <p:sp>
        <p:nvSpPr>
          <p:cNvPr id="6" name="矩形 5"/>
          <p:cNvSpPr/>
          <p:nvPr/>
        </p:nvSpPr>
        <p:spPr>
          <a:xfrm>
            <a:off x="8107544" y="-10186"/>
            <a:ext cx="3914928" cy="830673"/>
          </a:xfrm>
          <a:prstGeom prst="rect">
            <a:avLst/>
          </a:prstGeom>
          <a:noFill/>
        </p:spPr>
        <p:txBody>
          <a:bodyPr wrap="none" lIns="91404" tIns="45702" rIns="91404" bIns="45702">
            <a:spAutoFit/>
          </a:bodyPr>
          <a:lstStyle/>
          <a:p>
            <a:pPr algn="ctr"/>
            <a:r>
              <a:rPr lang="zh-CN" altLang="en-US" sz="4798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本页仅供参考</a:t>
            </a:r>
          </a:p>
        </p:txBody>
      </p:sp>
      <p:sp>
        <p:nvSpPr>
          <p:cNvPr id="9" name="矩形 8"/>
          <p:cNvSpPr/>
          <p:nvPr/>
        </p:nvSpPr>
        <p:spPr>
          <a:xfrm>
            <a:off x="672569" y="1153906"/>
            <a:ext cx="10789670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本创新实践课计算资源全部来自学员个人电脑 。</a:t>
            </a:r>
            <a:endParaRPr lang="en-US" altLang="zh-CN" sz="1200" b="1" dirty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481976"/>
              </p:ext>
            </p:extLst>
          </p:nvPr>
        </p:nvGraphicFramePr>
        <p:xfrm>
          <a:off x="1339674" y="2079044"/>
          <a:ext cx="9259056" cy="183533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263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724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83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696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372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637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设备名称</a:t>
                      </a:r>
                    </a:p>
                  </a:txBody>
                  <a:tcPr marL="91404" marR="91404" marT="45702" marB="4570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硬件配置</a:t>
                      </a:r>
                    </a:p>
                  </a:txBody>
                  <a:tcPr marL="91404" marR="91404" marT="45702" marB="4570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数量</a:t>
                      </a:r>
                    </a:p>
                  </a:txBody>
                  <a:tcPr marL="91404" marR="91404" marT="45702" marB="4570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软件配置</a:t>
                      </a:r>
                    </a:p>
                  </a:txBody>
                  <a:tcPr marL="91404" marR="91404" marT="45702" marB="4570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</a:p>
                  </a:txBody>
                  <a:tcPr marL="91404" marR="91404" marT="45702" marB="4570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41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个人电脑</a:t>
                      </a:r>
                    </a:p>
                  </a:txBody>
                  <a:tcPr marL="91404" marR="91404" marT="45702" marB="4570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处理器：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Intel i7 CPU</a:t>
                      </a:r>
                    </a:p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逻辑处理器数：≥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内存：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16G</a:t>
                      </a:r>
                    </a:p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系统类型：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x64-based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处理器</a:t>
                      </a:r>
                    </a:p>
                  </a:txBody>
                  <a:tcPr marL="91404" marR="91404" marT="45702" marB="4570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台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</a:p>
                  </a:txBody>
                  <a:tcPr marL="91404" marR="91404" marT="45702" marB="4570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操作系统：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 10 / macOS</a:t>
                      </a:r>
                    </a:p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虚拟机：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Oracle VM VirtualBox 6.1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04" marR="91404" marT="45702" marB="4570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硬件上应尽量接近或高于此表所示配置以增进构建速度</a:t>
                      </a:r>
                    </a:p>
                  </a:txBody>
                  <a:tcPr marL="91404" marR="91404" marT="45702" marB="4570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10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ym typeface="+mn-lt"/>
              </a:rPr>
              <a:t>openEuler</a:t>
            </a:r>
            <a:r>
              <a:rPr lang="zh-CN" altLang="en-US" sz="1600" dirty="0">
                <a:sym typeface="+mn-lt"/>
              </a:rPr>
              <a:t>开源社区</a:t>
            </a:r>
            <a:r>
              <a:rPr kumimoji="1"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：</a:t>
            </a:r>
            <a:r>
              <a:rPr lang="en-US" altLang="zh-CN" sz="1600" dirty="0">
                <a:hlinkClick r:id="rId3"/>
              </a:rPr>
              <a:t>https://openeuler.org/</a:t>
            </a:r>
            <a:endParaRPr lang="en-US" altLang="zh-CN" sz="1600" dirty="0"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ym typeface="+mn-lt"/>
              </a:rPr>
              <a:t>openEuler</a:t>
            </a:r>
            <a:r>
              <a:rPr lang="zh-CN" altLang="en-US" sz="1600" dirty="0" smtClean="0">
                <a:sym typeface="+mn-lt"/>
              </a:rPr>
              <a:t>代码</a:t>
            </a:r>
            <a:r>
              <a:rPr lang="zh-CN" altLang="en-US" sz="1600" dirty="0" smtClean="0">
                <a:sym typeface="+mn-lt"/>
              </a:rPr>
              <a:t>仓库</a:t>
            </a:r>
            <a:r>
              <a:rPr lang="zh-CN" altLang="en-US" sz="1600" dirty="0">
                <a:sym typeface="+mn-lt"/>
              </a:rPr>
              <a:t>：</a:t>
            </a:r>
            <a:r>
              <a:rPr lang="en-US" altLang="zh-CN" sz="1600" dirty="0">
                <a:cs typeface="+mn-ea"/>
                <a:hlinkClick r:id="rId4"/>
              </a:rPr>
              <a:t>https://gitee.com/openeuler</a:t>
            </a:r>
            <a:endParaRPr lang="zh-CN" altLang="en-US" sz="1600" dirty="0"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ym typeface="+mn-lt"/>
              </a:rPr>
              <a:t>鲲鹏论坛</a:t>
            </a:r>
            <a:r>
              <a:rPr kumimoji="1"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：</a:t>
            </a:r>
            <a:r>
              <a:rPr lang="en-US" altLang="zh-CN" sz="1600" dirty="0">
                <a:cs typeface="+mn-ea"/>
              </a:rPr>
              <a:t> </a:t>
            </a:r>
            <a:r>
              <a:rPr lang="en-US" altLang="zh-CN" sz="1600" dirty="0">
                <a:cs typeface="+mn-ea"/>
                <a:hlinkClick r:id="rId5"/>
              </a:rPr>
              <a:t>https://bbs.huaweicloud.com/forum/forum-923-1.html</a:t>
            </a:r>
            <a:endParaRPr lang="en-US" altLang="zh-CN" sz="1600" dirty="0"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/>
              <a:t>鲲鹏开发者社区：</a:t>
            </a:r>
            <a:r>
              <a:rPr lang="en-US" altLang="zh-CN" sz="1600" dirty="0">
                <a:cs typeface="+mn-ea"/>
                <a:sym typeface="+mn-lt"/>
                <a:hlinkClick r:id="rId6"/>
              </a:rPr>
              <a:t>https://www.hikunpeng.com/</a:t>
            </a:r>
            <a:endParaRPr lang="en-US" altLang="zh-CN" sz="16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cs typeface="+mn-ea"/>
                <a:sym typeface="+mn-lt"/>
              </a:rPr>
              <a:t>HCIA-</a:t>
            </a:r>
            <a:r>
              <a:rPr lang="en-US" altLang="zh-CN" sz="1600" dirty="0" err="1">
                <a:cs typeface="+mn-ea"/>
                <a:sym typeface="+mn-lt"/>
              </a:rPr>
              <a:t>openEuler</a:t>
            </a:r>
            <a:r>
              <a:rPr lang="zh-CN" altLang="en-US" sz="1600" dirty="0">
                <a:cs typeface="+mn-ea"/>
                <a:sym typeface="+mn-lt"/>
              </a:rPr>
              <a:t>认证学习资料</a:t>
            </a:r>
            <a:r>
              <a:rPr lang="zh-CN" altLang="en-US" sz="1600" dirty="0" smtClean="0">
                <a:cs typeface="+mn-ea"/>
                <a:sym typeface="+mn-lt"/>
              </a:rPr>
              <a:t>：</a:t>
            </a:r>
            <a:r>
              <a:rPr lang="en-US" altLang="zh-CN" sz="1600" dirty="0" smtClean="0">
                <a:cs typeface="+mn-ea"/>
                <a:sym typeface="+mn-lt"/>
                <a:hlinkClick r:id="rId7"/>
              </a:rPr>
              <a:t>https</a:t>
            </a:r>
            <a:r>
              <a:rPr lang="en-US" altLang="zh-CN" sz="1600" dirty="0">
                <a:cs typeface="+mn-ea"/>
                <a:sym typeface="+mn-lt"/>
                <a:hlinkClick r:id="rId7"/>
              </a:rPr>
              <a:t>://edu.huaweicloud.com/training/oeose.html</a:t>
            </a:r>
            <a:endParaRPr lang="en-US" altLang="zh-CN" sz="16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“鹏城生态”开发者云平台：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en-US" altLang="zh-CN" sz="1600" dirty="0">
                <a:cs typeface="+mn-ea"/>
                <a:sym typeface="+mn-lt"/>
                <a:hlinkClick r:id="rId8"/>
              </a:rPr>
              <a:t>https://dw.pcl.ac.cn/#/</a:t>
            </a:r>
            <a:r>
              <a:rPr lang="en-US" altLang="zh-CN" sz="1600" dirty="0" smtClean="0">
                <a:cs typeface="+mn-ea"/>
                <a:sym typeface="+mn-lt"/>
                <a:hlinkClick r:id="rId8"/>
              </a:rPr>
              <a:t>developer/cloud</a:t>
            </a:r>
            <a:endParaRPr lang="en-US" altLang="zh-CN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678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6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343" y="439009"/>
            <a:ext cx="6649862" cy="497095"/>
          </a:xfrm>
        </p:spPr>
        <p:txBody>
          <a:bodyPr/>
          <a:lstStyle/>
          <a:p>
            <a:r>
              <a:rPr lang="en-US" altLang="zh-CN" dirty="0" smtClean="0"/>
              <a:t>openEuler</a:t>
            </a:r>
            <a:r>
              <a:rPr lang="zh-CN" altLang="en-US" dirty="0" smtClean="0"/>
              <a:t>开源创新</a:t>
            </a:r>
            <a:r>
              <a:rPr lang="zh-CN" altLang="en-US" dirty="0"/>
              <a:t>实践课概况</a:t>
            </a:r>
          </a:p>
        </p:txBody>
      </p:sp>
      <p:sp>
        <p:nvSpPr>
          <p:cNvPr id="37" name="右箭头 10">
            <a:extLst>
              <a:ext uri="{FF2B5EF4-FFF2-40B4-BE49-F238E27FC236}">
                <a16:creationId xmlns:a16="http://schemas.microsoft.com/office/drawing/2014/main" xmlns="" id="{E8710D51-056C-46C5-BA97-235106E73787}"/>
              </a:ext>
            </a:extLst>
          </p:cNvPr>
          <p:cNvSpPr/>
          <p:nvPr/>
        </p:nvSpPr>
        <p:spPr bwMode="auto">
          <a:xfrm>
            <a:off x="676260" y="4284548"/>
            <a:ext cx="11306002" cy="90113"/>
          </a:xfrm>
          <a:prstGeom prst="rightArrow">
            <a:avLst/>
          </a:prstGeom>
          <a:solidFill>
            <a:srgbClr val="00B0F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微软雅黑" pitchFamily="34" charset="-122"/>
              <a:ea typeface="微软雅黑" pitchFamily="34" charset="-122"/>
              <a:sym typeface="Lucida Grande" charset="0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xmlns="" id="{C2186126-4376-4AA2-B2E8-4FF464B6ED81}"/>
              </a:ext>
            </a:extLst>
          </p:cNvPr>
          <p:cNvGrpSpPr/>
          <p:nvPr/>
        </p:nvGrpSpPr>
        <p:grpSpPr>
          <a:xfrm>
            <a:off x="676260" y="3739209"/>
            <a:ext cx="1134390" cy="512412"/>
            <a:chOff x="6632" y="3822835"/>
            <a:chExt cx="1134390" cy="512412"/>
          </a:xfrm>
        </p:grpSpPr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xmlns="" id="{07509EEB-9AED-4D56-A8D9-29246C362734}"/>
                </a:ext>
              </a:extLst>
            </p:cNvPr>
            <p:cNvSpPr/>
            <p:nvPr/>
          </p:nvSpPr>
          <p:spPr>
            <a:xfrm rot="10800000">
              <a:off x="482246" y="4146046"/>
              <a:ext cx="166405" cy="189201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xmlns="" id="{4ECB95D1-64FA-4365-AE3E-41439971D7B3}"/>
                </a:ext>
              </a:extLst>
            </p:cNvPr>
            <p:cNvSpPr txBox="1"/>
            <p:nvPr/>
          </p:nvSpPr>
          <p:spPr>
            <a:xfrm>
              <a:off x="6632" y="3822835"/>
              <a:ext cx="11343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开课前</a:t>
              </a:r>
              <a:r>
                <a:rPr lang="en-US" altLang="zh-CN" sz="14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r>
                <a:rPr lang="zh-CN" altLang="en-US" sz="14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天</a:t>
              </a:r>
              <a:endParaRPr lang="en-US" altLang="zh-CN" sz="14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3578FC05-8BD9-478E-BB57-FDE7C1E554C8}"/>
              </a:ext>
            </a:extLst>
          </p:cNvPr>
          <p:cNvSpPr txBox="1"/>
          <p:nvPr/>
        </p:nvSpPr>
        <p:spPr>
          <a:xfrm>
            <a:off x="635343" y="4402307"/>
            <a:ext cx="121100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课前准备：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openEuler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操作系统的了解和使用；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Makefile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；如何给软件打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patch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Shell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编程；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内核编译及引导过程；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LFS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指导手册、实验环境准备。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xmlns="" id="{4818F00F-C3BA-4BBF-B45A-C90C922717A2}"/>
              </a:ext>
            </a:extLst>
          </p:cNvPr>
          <p:cNvGrpSpPr/>
          <p:nvPr/>
        </p:nvGrpSpPr>
        <p:grpSpPr>
          <a:xfrm>
            <a:off x="2062965" y="3931590"/>
            <a:ext cx="1391648" cy="1086963"/>
            <a:chOff x="2197820" y="4238820"/>
            <a:chExt cx="1391648" cy="1086963"/>
          </a:xfrm>
        </p:grpSpPr>
        <p:sp>
          <p:nvSpPr>
            <p:cNvPr id="43" name="TextBox 10">
              <a:extLst>
                <a:ext uri="{FF2B5EF4-FFF2-40B4-BE49-F238E27FC236}">
                  <a16:creationId xmlns:a16="http://schemas.microsoft.com/office/drawing/2014/main" xmlns="" id="{8B5B785B-C1BD-40E7-A8E4-876E9085A0CB}"/>
                </a:ext>
              </a:extLst>
            </p:cNvPr>
            <p:cNvSpPr txBox="1"/>
            <p:nvPr/>
          </p:nvSpPr>
          <p:spPr>
            <a:xfrm>
              <a:off x="2304584" y="4238820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0.25 Day</a:t>
              </a:r>
              <a:endParaRPr lang="zh-CN" altLang="en-US" sz="14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xmlns="" id="{BF09B726-98E0-4DA2-B6DD-F60194CE4CD5}"/>
                </a:ext>
              </a:extLst>
            </p:cNvPr>
            <p:cNvSpPr txBox="1"/>
            <p:nvPr/>
          </p:nvSpPr>
          <p:spPr>
            <a:xfrm>
              <a:off x="2197820" y="4771785"/>
              <a:ext cx="13916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磨刀不误砍柴工：</a:t>
              </a:r>
              <a:r>
                <a:rPr lang="en-US" altLang="zh-CN" sz="1000" b="1" dirty="0" err="1"/>
                <a:t>openEuler</a:t>
              </a:r>
              <a:r>
                <a:rPr lang="zh-CN" altLang="en-US" sz="1000" b="1" dirty="0"/>
                <a:t>简介、</a:t>
              </a:r>
              <a:r>
                <a:rPr lang="en-US" altLang="zh-CN" sz="1000" b="1" dirty="0"/>
                <a:t>LFS</a:t>
              </a:r>
              <a:r>
                <a:rPr lang="zh-CN" altLang="en-US" sz="1000" b="1" dirty="0"/>
                <a:t>原理、环境准备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xmlns="" id="{09FA739A-9DA1-40D0-968A-A24D9B648EB6}"/>
                </a:ext>
              </a:extLst>
            </p:cNvPr>
            <p:cNvSpPr/>
            <p:nvPr/>
          </p:nvSpPr>
          <p:spPr>
            <a:xfrm>
              <a:off x="2757335" y="4536624"/>
              <a:ext cx="152831" cy="15479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46" name="TextBox 10">
            <a:extLst>
              <a:ext uri="{FF2B5EF4-FFF2-40B4-BE49-F238E27FC236}">
                <a16:creationId xmlns:a16="http://schemas.microsoft.com/office/drawing/2014/main" xmlns="" id="{BE8E3308-473B-441F-B90E-DB6DEB758001}"/>
              </a:ext>
            </a:extLst>
          </p:cNvPr>
          <p:cNvSpPr txBox="1"/>
          <p:nvPr/>
        </p:nvSpPr>
        <p:spPr>
          <a:xfrm>
            <a:off x="4234798" y="3949809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0.75 Day</a:t>
            </a:r>
            <a:endParaRPr lang="zh-CN" altLang="en-US" sz="14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DFE27742-D03C-4BAB-96F9-932BF784F69E}"/>
              </a:ext>
            </a:extLst>
          </p:cNvPr>
          <p:cNvSpPr txBox="1"/>
          <p:nvPr/>
        </p:nvSpPr>
        <p:spPr>
          <a:xfrm>
            <a:off x="5488703" y="4422685"/>
            <a:ext cx="1766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关卡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00" b="1" dirty="0" smtClean="0"/>
              <a:t>构建</a:t>
            </a:r>
            <a:r>
              <a:rPr lang="en-US" altLang="zh-CN" sz="1000" b="1" dirty="0" smtClean="0"/>
              <a:t>LFS</a:t>
            </a:r>
            <a:r>
              <a:rPr lang="zh-CN" altLang="en-US" sz="1000" b="1" dirty="0" smtClean="0"/>
              <a:t>目标系统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xmlns="" id="{784CC342-77D6-47DE-9F28-8220968C1C90}"/>
              </a:ext>
            </a:extLst>
          </p:cNvPr>
          <p:cNvSpPr/>
          <p:nvPr/>
        </p:nvSpPr>
        <p:spPr>
          <a:xfrm>
            <a:off x="4643450" y="4224461"/>
            <a:ext cx="152831" cy="15479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9" name="TextBox 10">
            <a:extLst>
              <a:ext uri="{FF2B5EF4-FFF2-40B4-BE49-F238E27FC236}">
                <a16:creationId xmlns:a16="http://schemas.microsoft.com/office/drawing/2014/main" xmlns="" id="{05A60DDA-3D85-4C6E-8CAC-91BDEC1AB6C5}"/>
              </a:ext>
            </a:extLst>
          </p:cNvPr>
          <p:cNvSpPr txBox="1"/>
          <p:nvPr/>
        </p:nvSpPr>
        <p:spPr>
          <a:xfrm>
            <a:off x="6006773" y="3961871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0.75 Day</a:t>
            </a:r>
            <a:endParaRPr lang="zh-CN" altLang="en-US" sz="14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xmlns="" id="{0CEF75AD-84FD-430E-8A16-20DF7FC8D1E5}"/>
              </a:ext>
            </a:extLst>
          </p:cNvPr>
          <p:cNvSpPr txBox="1"/>
          <p:nvPr/>
        </p:nvSpPr>
        <p:spPr>
          <a:xfrm>
            <a:off x="3496673" y="4438997"/>
            <a:ext cx="19602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关卡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00" b="1" dirty="0"/>
              <a:t>创建临时工具链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xmlns="" id="{26A033F0-DF3F-46BA-BB0B-C0F4BAA21C74}"/>
              </a:ext>
            </a:extLst>
          </p:cNvPr>
          <p:cNvSpPr/>
          <p:nvPr/>
        </p:nvSpPr>
        <p:spPr>
          <a:xfrm>
            <a:off x="6415425" y="4236523"/>
            <a:ext cx="152831" cy="15479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xmlns="" id="{30A12796-6AF3-4693-8B1B-0FD109514F7D}"/>
              </a:ext>
            </a:extLst>
          </p:cNvPr>
          <p:cNvGrpSpPr/>
          <p:nvPr/>
        </p:nvGrpSpPr>
        <p:grpSpPr>
          <a:xfrm>
            <a:off x="8613777" y="3775378"/>
            <a:ext cx="1000914" cy="482208"/>
            <a:chOff x="-1965775" y="3870852"/>
            <a:chExt cx="1000914" cy="482208"/>
          </a:xfrm>
        </p:grpSpPr>
        <p:sp>
          <p:nvSpPr>
            <p:cNvPr id="53" name="等腰三角形 52">
              <a:extLst>
                <a:ext uri="{FF2B5EF4-FFF2-40B4-BE49-F238E27FC236}">
                  <a16:creationId xmlns:a16="http://schemas.microsoft.com/office/drawing/2014/main" xmlns="" id="{6AA54781-25A1-4F1D-96D4-76F2A84F8A4E}"/>
                </a:ext>
              </a:extLst>
            </p:cNvPr>
            <p:cNvSpPr/>
            <p:nvPr/>
          </p:nvSpPr>
          <p:spPr>
            <a:xfrm rot="10800000">
              <a:off x="-1548521" y="4163859"/>
              <a:ext cx="166405" cy="189201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xmlns="" id="{BC903B7F-35C1-4E31-A628-FE438C5E6FA8}"/>
                </a:ext>
              </a:extLst>
            </p:cNvPr>
            <p:cNvSpPr txBox="1"/>
            <p:nvPr/>
          </p:nvSpPr>
          <p:spPr>
            <a:xfrm>
              <a:off x="-1965775" y="3870852"/>
              <a:ext cx="100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结班</a:t>
              </a:r>
              <a:endParaRPr lang="en-US" altLang="zh-CN" sz="14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xmlns="" id="{D09AA8E2-BFDB-4D6B-916E-4BFD29439C4B}"/>
              </a:ext>
            </a:extLst>
          </p:cNvPr>
          <p:cNvSpPr txBox="1"/>
          <p:nvPr/>
        </p:nvSpPr>
        <p:spPr>
          <a:xfrm>
            <a:off x="9218724" y="4463638"/>
            <a:ext cx="1256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学员自主创新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开发参赛作品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30A12796-6AF3-4693-8B1B-0FD109514F7D}"/>
              </a:ext>
            </a:extLst>
          </p:cNvPr>
          <p:cNvGrpSpPr/>
          <p:nvPr/>
        </p:nvGrpSpPr>
        <p:grpSpPr>
          <a:xfrm>
            <a:off x="9891804" y="3507802"/>
            <a:ext cx="1373522" cy="728721"/>
            <a:chOff x="-2106292" y="3624339"/>
            <a:chExt cx="1373522" cy="728721"/>
          </a:xfrm>
        </p:grpSpPr>
        <p:sp>
          <p:nvSpPr>
            <p:cNvPr id="57" name="等腰三角形 56">
              <a:extLst>
                <a:ext uri="{FF2B5EF4-FFF2-40B4-BE49-F238E27FC236}">
                  <a16:creationId xmlns:a16="http://schemas.microsoft.com/office/drawing/2014/main" xmlns="" id="{6AA54781-25A1-4F1D-96D4-76F2A84F8A4E}"/>
                </a:ext>
              </a:extLst>
            </p:cNvPr>
            <p:cNvSpPr/>
            <p:nvPr/>
          </p:nvSpPr>
          <p:spPr>
            <a:xfrm rot="10800000">
              <a:off x="-1548521" y="4163859"/>
              <a:ext cx="166405" cy="189201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xmlns="" id="{BC903B7F-35C1-4E31-A628-FE438C5E6FA8}"/>
                </a:ext>
              </a:extLst>
            </p:cNvPr>
            <p:cNvSpPr txBox="1"/>
            <p:nvPr/>
          </p:nvSpPr>
          <p:spPr>
            <a:xfrm>
              <a:off x="-2106292" y="3624339"/>
              <a:ext cx="1373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校内创新</a:t>
              </a:r>
              <a:endParaRPr lang="en-US" altLang="zh-CN" sz="14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4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成果评比</a:t>
              </a:r>
              <a:endParaRPr lang="en-US" altLang="zh-CN" sz="14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椭圆 58">
            <a:extLst>
              <a:ext uri="{FF2B5EF4-FFF2-40B4-BE49-F238E27FC236}">
                <a16:creationId xmlns:a16="http://schemas.microsoft.com/office/drawing/2014/main" xmlns="" id="{26A033F0-DF3F-46BA-BB0B-C0F4BAA21C74}"/>
              </a:ext>
            </a:extLst>
          </p:cNvPr>
          <p:cNvSpPr/>
          <p:nvPr/>
        </p:nvSpPr>
        <p:spPr>
          <a:xfrm>
            <a:off x="9761909" y="4243284"/>
            <a:ext cx="152831" cy="15479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53" y="3781421"/>
            <a:ext cx="482600" cy="476165"/>
          </a:xfrm>
          <a:prstGeom prst="rect">
            <a:avLst/>
          </a:prstGeom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xmlns="" id="{BC903B7F-35C1-4E31-A628-FE438C5E6FA8}"/>
              </a:ext>
            </a:extLst>
          </p:cNvPr>
          <p:cNvSpPr txBox="1"/>
          <p:nvPr/>
        </p:nvSpPr>
        <p:spPr>
          <a:xfrm>
            <a:off x="10779202" y="4651253"/>
            <a:ext cx="1536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华为开发者大赛</a:t>
            </a:r>
            <a:endParaRPr lang="en-US" altLang="zh-CN" sz="14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等腰三角形 61">
            <a:extLst>
              <a:ext uri="{FF2B5EF4-FFF2-40B4-BE49-F238E27FC236}">
                <a16:creationId xmlns:a16="http://schemas.microsoft.com/office/drawing/2014/main" xmlns="" id="{6AA54781-25A1-4F1D-96D4-76F2A84F8A4E}"/>
              </a:ext>
            </a:extLst>
          </p:cNvPr>
          <p:cNvSpPr/>
          <p:nvPr/>
        </p:nvSpPr>
        <p:spPr>
          <a:xfrm>
            <a:off x="11383397" y="4397548"/>
            <a:ext cx="166405" cy="189201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xmlns="" id="{DFE27742-D03C-4BAB-96F9-932BF784F69E}"/>
              </a:ext>
            </a:extLst>
          </p:cNvPr>
          <p:cNvSpPr txBox="1"/>
          <p:nvPr/>
        </p:nvSpPr>
        <p:spPr>
          <a:xfrm>
            <a:off x="7300997" y="4391316"/>
            <a:ext cx="1689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关卡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zh-CN" altLang="en-US" sz="1000" b="1" dirty="0"/>
              <a:t>新系统可引导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10">
            <a:extLst>
              <a:ext uri="{FF2B5EF4-FFF2-40B4-BE49-F238E27FC236}">
                <a16:creationId xmlns:a16="http://schemas.microsoft.com/office/drawing/2014/main" xmlns="" id="{05A60DDA-3D85-4C6E-8CAC-91BDEC1AB6C5}"/>
              </a:ext>
            </a:extLst>
          </p:cNvPr>
          <p:cNvSpPr txBox="1"/>
          <p:nvPr/>
        </p:nvSpPr>
        <p:spPr>
          <a:xfrm>
            <a:off x="7664102" y="3941349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0.25 Day</a:t>
            </a:r>
            <a:endParaRPr lang="zh-CN" altLang="en-US" sz="14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xmlns="" id="{26A033F0-DF3F-46BA-BB0B-C0F4BAA21C74}"/>
              </a:ext>
            </a:extLst>
          </p:cNvPr>
          <p:cNvSpPr/>
          <p:nvPr/>
        </p:nvSpPr>
        <p:spPr>
          <a:xfrm>
            <a:off x="8072754" y="4216001"/>
            <a:ext cx="152831" cy="15479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xmlns="" id="{D9B3AFAD-40E6-43DA-B751-8EE32BE7774F}"/>
              </a:ext>
            </a:extLst>
          </p:cNvPr>
          <p:cNvSpPr txBox="1"/>
          <p:nvPr/>
        </p:nvSpPr>
        <p:spPr>
          <a:xfrm>
            <a:off x="640909" y="1085006"/>
            <a:ext cx="11341353" cy="267765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课程内容：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本课程旨在让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学生融入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openEuler   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开源社区，以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openEuler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操作系统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为开发环境，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构建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出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一个属于自己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操作系统。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课程价值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学习掌握操作系统内核、基础库、工具链等的编译安装、文件系统构成及启动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引导流程，培养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学生动手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实践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能力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进入开源社区学习、开发，了解开源软件开发理念。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课程设计：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创新实践课共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分三个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阶段，包括总计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天的课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前准备学习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天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个关卡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的课堂开发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实战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活动以及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天课后总结及作业提交；后期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学生可以自主创新地完成进阶内容。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涉及的产品及服务：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openEuler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操作系统、虚拟机、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 From 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Scratch  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指导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手册。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面向对象：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大二及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以上具备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语言、操作系统和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基本操作技能的学生。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交付时长：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天 （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学时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xmlns="" id="{DFE27742-D03C-4BAB-96F9-932BF784F69E}"/>
              </a:ext>
            </a:extLst>
          </p:cNvPr>
          <p:cNvSpPr txBox="1"/>
          <p:nvPr/>
        </p:nvSpPr>
        <p:spPr>
          <a:xfrm>
            <a:off x="8963494" y="4431004"/>
            <a:ext cx="18566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课程总结，作业以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形式提交至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openEuler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社区仓库；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可选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课题：</a:t>
            </a:r>
            <a:r>
              <a:rPr lang="zh-CN" altLang="en-US" sz="1000" b="1" dirty="0"/>
              <a:t>进阶</a:t>
            </a:r>
            <a:r>
              <a:rPr lang="zh-CN" altLang="en-US" sz="1000" b="1" dirty="0" smtClean="0"/>
              <a:t>任务</a:t>
            </a:r>
            <a:r>
              <a:rPr lang="zh-CN" altLang="en-US" sz="1000" b="1" dirty="0"/>
              <a:t>挑战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36879" y="2668197"/>
            <a:ext cx="357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【2】</a:t>
            </a:r>
            <a:endParaRPr lang="zh-CN" altLang="en-US" sz="800" dirty="0"/>
          </a:p>
        </p:txBody>
      </p:sp>
      <p:sp>
        <p:nvSpPr>
          <p:cNvPr id="36" name="文本框 35"/>
          <p:cNvSpPr txBox="1"/>
          <p:nvPr/>
        </p:nvSpPr>
        <p:spPr>
          <a:xfrm>
            <a:off x="4140142" y="1118562"/>
            <a:ext cx="357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【1】</a:t>
            </a:r>
            <a:endParaRPr lang="zh-CN" altLang="en-US" sz="800" dirty="0"/>
          </a:p>
        </p:txBody>
      </p:sp>
      <p:sp>
        <p:nvSpPr>
          <p:cNvPr id="66" name="标题 1"/>
          <p:cNvSpPr txBox="1">
            <a:spLocks/>
          </p:cNvSpPr>
          <p:nvPr/>
        </p:nvSpPr>
        <p:spPr bwMode="auto">
          <a:xfrm>
            <a:off x="711993" y="5883290"/>
            <a:ext cx="3820974" cy="49749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 defTabSz="914034" rtl="0" eaLnBrk="1" fontAlgn="base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kern="1200" baseline="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800" dirty="0"/>
              <a:t>【1】</a:t>
            </a:r>
            <a:r>
              <a:rPr lang="en-US" altLang="zh-CN" sz="800" dirty="0">
                <a:hlinkClick r:id="rId3"/>
              </a:rPr>
              <a:t>https://</a:t>
            </a:r>
            <a:r>
              <a:rPr lang="en-US" altLang="zh-CN" sz="800" dirty="0" smtClean="0">
                <a:hlinkClick r:id="rId3"/>
              </a:rPr>
              <a:t>openeuler.org</a:t>
            </a:r>
            <a:endParaRPr lang="en-US" altLang="zh-CN" sz="800" dirty="0" smtClean="0"/>
          </a:p>
          <a:p>
            <a:pPr>
              <a:lnSpc>
                <a:spcPct val="150000"/>
              </a:lnSpc>
            </a:pPr>
            <a:r>
              <a:rPr lang="en-US" altLang="zh-CN" sz="800" dirty="0"/>
              <a:t>【2】</a:t>
            </a:r>
            <a:r>
              <a:rPr lang="en-US" altLang="zh-CN" sz="800" dirty="0">
                <a:hlinkClick r:id="rId4"/>
              </a:rPr>
              <a:t>https://www.linuxfromscratch.org/lfs</a:t>
            </a:r>
            <a:r>
              <a:rPr lang="en-US" altLang="zh-CN" sz="800" dirty="0" smtClean="0">
                <a:hlinkClick r:id="rId4"/>
              </a:rPr>
              <a:t>/</a:t>
            </a:r>
            <a:endParaRPr lang="en-US" altLang="zh-CN" sz="800" dirty="0" smtClean="0"/>
          </a:p>
          <a:p>
            <a:pPr>
              <a:lnSpc>
                <a:spcPct val="150000"/>
              </a:lnSpc>
            </a:pPr>
            <a:endParaRPr lang="en-US" altLang="zh-CN" sz="800" dirty="0" smtClean="0"/>
          </a:p>
          <a:p>
            <a:pPr>
              <a:lnSpc>
                <a:spcPct val="150000"/>
              </a:lnSpc>
            </a:pP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961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实践课：理论精讲</a:t>
            </a:r>
            <a:r>
              <a:rPr lang="en-US" altLang="zh-CN"/>
              <a:t>+</a:t>
            </a:r>
            <a:r>
              <a:rPr lang="zh-CN" altLang="en-US"/>
              <a:t>实践课</a:t>
            </a:r>
            <a:endParaRPr lang="zh-CN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6BA7A7F6-8D08-44AF-9F2D-F18C990D1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625198"/>
              </p:ext>
            </p:extLst>
          </p:nvPr>
        </p:nvGraphicFramePr>
        <p:xfrm>
          <a:off x="2141079" y="1243978"/>
          <a:ext cx="7400744" cy="1778000"/>
        </p:xfrm>
        <a:graphic>
          <a:graphicData uri="http://schemas.openxmlformats.org/drawingml/2006/table">
            <a:tbl>
              <a:tblPr firstRow="1" bandRow="1"/>
              <a:tblGrid>
                <a:gridCol w="4501006">
                  <a:extLst>
                    <a:ext uri="{9D8B030D-6E8A-4147-A177-3AD203B41FA5}">
                      <a16:colId xmlns:a16="http://schemas.microsoft.com/office/drawing/2014/main" xmlns="" val="1725466717"/>
                    </a:ext>
                  </a:extLst>
                </a:gridCol>
                <a:gridCol w="2899738">
                  <a:extLst>
                    <a:ext uri="{9D8B030D-6E8A-4147-A177-3AD203B41FA5}">
                      <a16:colId xmlns:a16="http://schemas.microsoft.com/office/drawing/2014/main" xmlns="" val="3921194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017" algn="l" defTabSz="914034" rtl="0" eaLnBrk="1" latinLnBrk="0" hangingPunct="1">
                        <a:defRPr sz="1799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034" algn="l" defTabSz="914034" rtl="0" eaLnBrk="1" latinLnBrk="0" hangingPunct="1">
                        <a:defRPr sz="1799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051" algn="l" defTabSz="914034" rtl="0" eaLnBrk="1" latinLnBrk="0" hangingPunct="1">
                        <a:defRPr sz="1799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068" algn="l" defTabSz="914034" rtl="0" eaLnBrk="1" latinLnBrk="0" hangingPunct="1">
                        <a:defRPr sz="1799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086" algn="l" defTabSz="914034" rtl="0" eaLnBrk="1" latinLnBrk="0" hangingPunct="1">
                        <a:defRPr sz="1799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2103" algn="l" defTabSz="914034" rtl="0" eaLnBrk="1" latinLnBrk="0" hangingPunct="1">
                        <a:defRPr sz="1799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199120" algn="l" defTabSz="914034" rtl="0" eaLnBrk="1" latinLnBrk="0" hangingPunct="1">
                        <a:defRPr sz="1799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6137" algn="l" defTabSz="914034" rtl="0" eaLnBrk="1" latinLnBrk="0" hangingPunct="1">
                        <a:defRPr sz="1799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课前学习内容</a:t>
                      </a:r>
                      <a:endParaRPr lang="zh-CN" altLang="en-US" sz="14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rgbClr val="61B230"/>
                      </a:solidFill>
                    </a:lnL>
                    <a:lnR w="12700" cmpd="sng">
                      <a:solidFill>
                        <a:srgbClr val="61B230"/>
                      </a:solidFill>
                    </a:lnR>
                    <a:lnT w="12700" cmpd="sng">
                      <a:solidFill>
                        <a:srgbClr val="61B230"/>
                      </a:solidFill>
                    </a:lnT>
                    <a:lnB w="25400" cmpd="sng">
                      <a:solidFill>
                        <a:srgbClr val="61B23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017" algn="l" defTabSz="914034" rtl="0" eaLnBrk="1" latinLnBrk="0" hangingPunct="1">
                        <a:defRPr sz="1799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034" algn="l" defTabSz="914034" rtl="0" eaLnBrk="1" latinLnBrk="0" hangingPunct="1">
                        <a:defRPr sz="1799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051" algn="l" defTabSz="914034" rtl="0" eaLnBrk="1" latinLnBrk="0" hangingPunct="1">
                        <a:defRPr sz="1799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068" algn="l" defTabSz="914034" rtl="0" eaLnBrk="1" latinLnBrk="0" hangingPunct="1">
                        <a:defRPr sz="1799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086" algn="l" defTabSz="914034" rtl="0" eaLnBrk="1" latinLnBrk="0" hangingPunct="1">
                        <a:defRPr sz="1799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2103" algn="l" defTabSz="914034" rtl="0" eaLnBrk="1" latinLnBrk="0" hangingPunct="1">
                        <a:defRPr sz="1799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199120" algn="l" defTabSz="914034" rtl="0" eaLnBrk="1" latinLnBrk="0" hangingPunct="1">
                        <a:defRPr sz="1799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6137" algn="l" defTabSz="914034" rtl="0" eaLnBrk="1" latinLnBrk="0" hangingPunct="1">
                        <a:defRPr sz="1799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40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时间规划</a:t>
                      </a:r>
                    </a:p>
                  </a:txBody>
                  <a:tcPr>
                    <a:lnL w="12700" cmpd="sng">
                      <a:solidFill>
                        <a:srgbClr val="61B230"/>
                      </a:solidFill>
                    </a:lnL>
                    <a:lnR w="12700" cmpd="sng">
                      <a:solidFill>
                        <a:srgbClr val="61B230"/>
                      </a:solidFill>
                    </a:lnR>
                    <a:lnT w="12700" cmpd="sng">
                      <a:solidFill>
                        <a:srgbClr val="61B230"/>
                      </a:solidFill>
                    </a:lnT>
                    <a:lnB w="25400" cmpd="sng">
                      <a:solidFill>
                        <a:srgbClr val="61B23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4310547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openEuler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操作系统的了解和使用、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GCC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Makefile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、如何给软件打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patch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Linux Shell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编程</a:t>
                      </a:r>
                    </a:p>
                  </a:txBody>
                  <a:tcPr>
                    <a:lnL w="12700" cmpd="sng">
                      <a:solidFill>
                        <a:srgbClr val="61B230"/>
                      </a:solidFill>
                    </a:lnL>
                    <a:lnR w="12700" cmpd="sng">
                      <a:solidFill>
                        <a:srgbClr val="61B230"/>
                      </a:solidFill>
                    </a:lnR>
                    <a:lnT w="25400" cmpd="sng">
                      <a:solidFill>
                        <a:srgbClr val="61B230"/>
                      </a:solidFill>
                    </a:lnT>
                    <a:lnB w="12700" cmpd="sng">
                      <a:solidFill>
                        <a:srgbClr val="61B23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23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</a:t>
                      </a:r>
                    </a:p>
                  </a:txBody>
                  <a:tcPr>
                    <a:lnL w="12700" cmpd="sng">
                      <a:solidFill>
                        <a:srgbClr val="61B230"/>
                      </a:solidFill>
                    </a:lnL>
                    <a:lnR w="12700" cmpd="sng">
                      <a:solidFill>
                        <a:srgbClr val="61B230"/>
                      </a:solidFill>
                    </a:lnR>
                    <a:lnT w="25400" cmpd="sng">
                      <a:solidFill>
                        <a:srgbClr val="61B230"/>
                      </a:solidFill>
                    </a:lnT>
                    <a:lnB w="12700" cmpd="sng">
                      <a:solidFill>
                        <a:srgbClr val="61B23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23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90444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Linux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内核编译及引导过程、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LFS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指导手册</a:t>
                      </a:r>
                    </a:p>
                  </a:txBody>
                  <a:tcPr>
                    <a:lnL w="12700" cmpd="sng">
                      <a:solidFill>
                        <a:srgbClr val="61B230"/>
                      </a:solidFill>
                    </a:lnL>
                    <a:lnR w="12700" cmpd="sng">
                      <a:solidFill>
                        <a:srgbClr val="61B230"/>
                      </a:solidFill>
                    </a:lnR>
                    <a:lnT w="12700" cmpd="sng">
                      <a:solidFill>
                        <a:srgbClr val="61B230"/>
                      </a:solidFill>
                    </a:lnT>
                    <a:lnB w="12700" cmpd="sng">
                      <a:solidFill>
                        <a:srgbClr val="61B23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</a:t>
                      </a:r>
                    </a:p>
                  </a:txBody>
                  <a:tcPr>
                    <a:lnL w="12700" cmpd="sng">
                      <a:solidFill>
                        <a:srgbClr val="61B230"/>
                      </a:solidFill>
                    </a:lnL>
                    <a:lnR w="12700" cmpd="sng">
                      <a:solidFill>
                        <a:srgbClr val="61B230"/>
                      </a:solidFill>
                    </a:lnR>
                    <a:lnT w="12700" cmpd="sng">
                      <a:solidFill>
                        <a:srgbClr val="61B230"/>
                      </a:solidFill>
                    </a:lnT>
                    <a:lnB w="12700" cmpd="sng">
                      <a:solidFill>
                        <a:srgbClr val="61B23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4842761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根据实验手册准备实验环境（包括虚拟机安装和</a:t>
                      </a:r>
                      <a:r>
                        <a:rPr lang="en-US" altLang="zh-CN" sz="1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openEuler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操作系统的安装）</a:t>
                      </a:r>
                    </a:p>
                  </a:txBody>
                  <a:tcPr>
                    <a:lnL w="12700" cmpd="sng">
                      <a:solidFill>
                        <a:srgbClr val="61B230"/>
                      </a:solidFill>
                    </a:lnL>
                    <a:lnR w="12700" cmpd="sng">
                      <a:solidFill>
                        <a:srgbClr val="61B230"/>
                      </a:solidFill>
                    </a:lnR>
                    <a:lnT w="12700" cmpd="sng">
                      <a:solidFill>
                        <a:srgbClr val="61B230"/>
                      </a:solidFill>
                    </a:lnT>
                    <a:lnB w="12700" cmpd="sng">
                      <a:solidFill>
                        <a:srgbClr val="61B23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23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</a:t>
                      </a:r>
                    </a:p>
                  </a:txBody>
                  <a:tcPr>
                    <a:lnL w="12700" cmpd="sng">
                      <a:solidFill>
                        <a:srgbClr val="61B230"/>
                      </a:solidFill>
                    </a:lnL>
                    <a:lnR w="12700" cmpd="sng">
                      <a:solidFill>
                        <a:srgbClr val="61B230"/>
                      </a:solidFill>
                    </a:lnR>
                    <a:lnT w="12700" cmpd="sng">
                      <a:solidFill>
                        <a:srgbClr val="61B230"/>
                      </a:solidFill>
                    </a:lnT>
                    <a:lnB w="12700" cmpd="sng">
                      <a:solidFill>
                        <a:srgbClr val="61B23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23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523438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F79235F4-BF5B-45F8-9C70-031940143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860269"/>
              </p:ext>
            </p:extLst>
          </p:nvPr>
        </p:nvGraphicFramePr>
        <p:xfrm>
          <a:off x="2141080" y="3321393"/>
          <a:ext cx="7400743" cy="2519680"/>
        </p:xfrm>
        <a:graphic>
          <a:graphicData uri="http://schemas.openxmlformats.org/drawingml/2006/table">
            <a:tbl>
              <a:tblPr firstRow="1" bandRow="1"/>
              <a:tblGrid>
                <a:gridCol w="4501006">
                  <a:extLst>
                    <a:ext uri="{9D8B030D-6E8A-4147-A177-3AD203B41FA5}">
                      <a16:colId xmlns:a16="http://schemas.microsoft.com/office/drawing/2014/main" xmlns="" val="1725466717"/>
                    </a:ext>
                  </a:extLst>
                </a:gridCol>
                <a:gridCol w="2899737">
                  <a:extLst>
                    <a:ext uri="{9D8B030D-6E8A-4147-A177-3AD203B41FA5}">
                      <a16:colId xmlns:a16="http://schemas.microsoft.com/office/drawing/2014/main" xmlns="" val="3921194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017" algn="l" defTabSz="914034" rtl="0" eaLnBrk="1" latinLnBrk="0" hangingPunct="1">
                        <a:defRPr sz="1799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034" algn="l" defTabSz="914034" rtl="0" eaLnBrk="1" latinLnBrk="0" hangingPunct="1">
                        <a:defRPr sz="1799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051" algn="l" defTabSz="914034" rtl="0" eaLnBrk="1" latinLnBrk="0" hangingPunct="1">
                        <a:defRPr sz="1799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068" algn="l" defTabSz="914034" rtl="0" eaLnBrk="1" latinLnBrk="0" hangingPunct="1">
                        <a:defRPr sz="1799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086" algn="l" defTabSz="914034" rtl="0" eaLnBrk="1" latinLnBrk="0" hangingPunct="1">
                        <a:defRPr sz="1799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2103" algn="l" defTabSz="914034" rtl="0" eaLnBrk="1" latinLnBrk="0" hangingPunct="1">
                        <a:defRPr sz="1799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199120" algn="l" defTabSz="914034" rtl="0" eaLnBrk="1" latinLnBrk="0" hangingPunct="1">
                        <a:defRPr sz="1799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6137" algn="l" defTabSz="914034" rtl="0" eaLnBrk="1" latinLnBrk="0" hangingPunct="1">
                        <a:defRPr sz="1799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集中实践课</a:t>
                      </a:r>
                      <a:endParaRPr lang="zh-CN" altLang="en-US" sz="1400" b="1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rgbClr val="61B230"/>
                      </a:solidFill>
                    </a:lnL>
                    <a:lnR w="12700" cmpd="sng">
                      <a:solidFill>
                        <a:srgbClr val="61B230"/>
                      </a:solidFill>
                    </a:lnR>
                    <a:lnT w="12700" cmpd="sng">
                      <a:solidFill>
                        <a:srgbClr val="61B230"/>
                      </a:solidFill>
                    </a:lnT>
                    <a:lnB w="25400" cmpd="sng">
                      <a:solidFill>
                        <a:srgbClr val="61B23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017" algn="l" defTabSz="914034" rtl="0" eaLnBrk="1" latinLnBrk="0" hangingPunct="1">
                        <a:defRPr sz="1799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034" algn="l" defTabSz="914034" rtl="0" eaLnBrk="1" latinLnBrk="0" hangingPunct="1">
                        <a:defRPr sz="1799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051" algn="l" defTabSz="914034" rtl="0" eaLnBrk="1" latinLnBrk="0" hangingPunct="1">
                        <a:defRPr sz="1799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068" algn="l" defTabSz="914034" rtl="0" eaLnBrk="1" latinLnBrk="0" hangingPunct="1">
                        <a:defRPr sz="1799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086" algn="l" defTabSz="914034" rtl="0" eaLnBrk="1" latinLnBrk="0" hangingPunct="1">
                        <a:defRPr sz="1799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2103" algn="l" defTabSz="914034" rtl="0" eaLnBrk="1" latinLnBrk="0" hangingPunct="1">
                        <a:defRPr sz="1799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199120" algn="l" defTabSz="914034" rtl="0" eaLnBrk="1" latinLnBrk="0" hangingPunct="1">
                        <a:defRPr sz="1799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6137" algn="l" defTabSz="914034" rtl="0" eaLnBrk="1" latinLnBrk="0" hangingPunct="1">
                        <a:defRPr sz="1799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400" b="1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时间安排</a:t>
                      </a:r>
                    </a:p>
                  </a:txBody>
                  <a:tcPr>
                    <a:lnL w="12700" cmpd="sng">
                      <a:solidFill>
                        <a:srgbClr val="61B230"/>
                      </a:solidFill>
                    </a:lnL>
                    <a:lnR w="12700" cmpd="sng">
                      <a:solidFill>
                        <a:srgbClr val="61B230"/>
                      </a:solidFill>
                    </a:lnR>
                    <a:lnT w="12700" cmpd="sng">
                      <a:solidFill>
                        <a:srgbClr val="61B230"/>
                      </a:solidFill>
                    </a:lnT>
                    <a:lnB w="25400" cmpd="sng">
                      <a:solidFill>
                        <a:srgbClr val="61B23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43105470"/>
                  </a:ext>
                </a:extLst>
              </a:tr>
              <a:tr h="303954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磨刀不误砍柴工：</a:t>
                      </a:r>
                      <a:r>
                        <a:rPr lang="en-US" altLang="zh-CN" sz="1400" b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openEuler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简介、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LFS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原理、环境准备</a:t>
                      </a:r>
                      <a:endParaRPr lang="en-US" altLang="zh-CN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rgbClr val="61B230"/>
                      </a:solidFill>
                    </a:lnL>
                    <a:lnR w="12700" cmpd="sng">
                      <a:solidFill>
                        <a:srgbClr val="61B230"/>
                      </a:solidFill>
                    </a:lnR>
                    <a:lnT w="25400" cmpd="sng">
                      <a:solidFill>
                        <a:srgbClr val="61B230"/>
                      </a:solidFill>
                    </a:lnT>
                    <a:lnB w="12700" cmpd="sng">
                      <a:solidFill>
                        <a:srgbClr val="61B23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23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理论精讲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实践     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0.25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天</a:t>
                      </a:r>
                    </a:p>
                  </a:txBody>
                  <a:tcPr>
                    <a:lnL w="12700" cmpd="sng">
                      <a:solidFill>
                        <a:srgbClr val="61B230"/>
                      </a:solidFill>
                    </a:lnL>
                    <a:lnR w="12700" cmpd="sng">
                      <a:solidFill>
                        <a:srgbClr val="61B230"/>
                      </a:solidFill>
                    </a:lnR>
                    <a:lnT w="25400" cmpd="sng">
                      <a:solidFill>
                        <a:srgbClr val="61B230"/>
                      </a:solidFill>
                    </a:lnT>
                    <a:lnB w="12700" cmpd="sng">
                      <a:solidFill>
                        <a:srgbClr val="61B23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23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685323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关卡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：创建临时工具链</a:t>
                      </a:r>
                      <a:endParaRPr lang="en-US" altLang="zh-CN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rgbClr val="61B230"/>
                      </a:solidFill>
                    </a:lnL>
                    <a:lnR w="12700" cmpd="sng">
                      <a:solidFill>
                        <a:srgbClr val="61B230"/>
                      </a:solidFill>
                    </a:lnR>
                    <a:lnT w="12700" cmpd="sng">
                      <a:solidFill>
                        <a:srgbClr val="61B230"/>
                      </a:solidFill>
                    </a:lnT>
                    <a:lnB w="12700" cmpd="sng">
                      <a:solidFill>
                        <a:srgbClr val="61B23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理论概讲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实践     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0.75 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</a:t>
                      </a:r>
                    </a:p>
                  </a:txBody>
                  <a:tcPr>
                    <a:lnL w="12700" cmpd="sng">
                      <a:solidFill>
                        <a:srgbClr val="61B230"/>
                      </a:solidFill>
                    </a:lnL>
                    <a:lnR w="12700" cmpd="sng">
                      <a:solidFill>
                        <a:srgbClr val="61B230"/>
                      </a:solidFill>
                    </a:lnR>
                    <a:lnT w="12700" cmpd="sng">
                      <a:solidFill>
                        <a:srgbClr val="61B230"/>
                      </a:solidFill>
                    </a:lnT>
                    <a:lnB w="12700" cmpd="sng">
                      <a:solidFill>
                        <a:srgbClr val="61B23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6120094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关卡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：构建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LFS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目标系统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solidFill>
                        <a:srgbClr val="61B230"/>
                      </a:solidFill>
                    </a:lnL>
                    <a:lnR w="12700" cmpd="sng">
                      <a:solidFill>
                        <a:srgbClr val="61B230"/>
                      </a:solidFill>
                    </a:lnR>
                    <a:lnT w="12700" cmpd="sng">
                      <a:solidFill>
                        <a:srgbClr val="61B230"/>
                      </a:solidFill>
                    </a:lnT>
                    <a:lnB w="12700" cmpd="sng">
                      <a:solidFill>
                        <a:srgbClr val="61B23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23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理论概讲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实践     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0.75 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</a:t>
                      </a:r>
                    </a:p>
                  </a:txBody>
                  <a:tcPr>
                    <a:lnL w="12700" cmpd="sng">
                      <a:solidFill>
                        <a:srgbClr val="61B230"/>
                      </a:solidFill>
                    </a:lnL>
                    <a:lnR w="12700" cmpd="sng">
                      <a:solidFill>
                        <a:srgbClr val="61B230"/>
                      </a:solidFill>
                    </a:lnR>
                    <a:lnT w="12700" cmpd="sng">
                      <a:solidFill>
                        <a:srgbClr val="61B230"/>
                      </a:solidFill>
                    </a:lnT>
                    <a:lnB w="12700" cmpd="sng">
                      <a:solidFill>
                        <a:srgbClr val="61B23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23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关卡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：让新系统可引导</a:t>
                      </a:r>
                    </a:p>
                  </a:txBody>
                  <a:tcPr>
                    <a:lnL w="12700" cmpd="sng">
                      <a:solidFill>
                        <a:srgbClr val="61B230"/>
                      </a:solidFill>
                    </a:lnL>
                    <a:lnR w="12700" cmpd="sng">
                      <a:solidFill>
                        <a:srgbClr val="61B230"/>
                      </a:solidFill>
                    </a:lnR>
                    <a:lnT w="12700" cmpd="sng">
                      <a:solidFill>
                        <a:srgbClr val="61B230"/>
                      </a:solidFill>
                    </a:lnT>
                    <a:lnB w="12700" cmpd="sng">
                      <a:solidFill>
                        <a:srgbClr val="61B23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理论精讲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实践     </a:t>
                      </a:r>
                      <a:r>
                        <a:rPr lang="en-US" altLang="zh-CN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0.25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天</a:t>
                      </a:r>
                    </a:p>
                  </a:txBody>
                  <a:tcPr>
                    <a:lnL w="12700" cmpd="sng">
                      <a:solidFill>
                        <a:srgbClr val="61B230"/>
                      </a:solidFill>
                    </a:lnL>
                    <a:lnR w="12700" cmpd="sng">
                      <a:solidFill>
                        <a:srgbClr val="61B230"/>
                      </a:solidFill>
                    </a:lnR>
                    <a:lnT w="12700" cmpd="sng">
                      <a:solidFill>
                        <a:srgbClr val="61B230"/>
                      </a:solidFill>
                    </a:lnT>
                    <a:lnB w="12700" cmpd="sng">
                      <a:solidFill>
                        <a:srgbClr val="61B23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8543379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课程总结及作业提交</a:t>
                      </a:r>
                      <a:endParaRPr lang="en-US" altLang="zh-CN" sz="14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可选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课题：进阶任务说明</a:t>
                      </a:r>
                    </a:p>
                  </a:txBody>
                  <a:tcPr>
                    <a:lnL w="12700" cmpd="sng">
                      <a:solidFill>
                        <a:srgbClr val="61B230"/>
                      </a:solidFill>
                    </a:lnL>
                    <a:lnR w="12700" cmpd="sng">
                      <a:solidFill>
                        <a:srgbClr val="61B230"/>
                      </a:solidFill>
                    </a:lnR>
                    <a:lnT w="12700" cmpd="sng">
                      <a:solidFill>
                        <a:srgbClr val="61B230"/>
                      </a:solidFill>
                    </a:lnT>
                    <a:lnB w="12700" cmpd="sng">
                      <a:solidFill>
                        <a:srgbClr val="61B23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23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理论精讲              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</a:t>
                      </a:r>
                    </a:p>
                  </a:txBody>
                  <a:tcPr>
                    <a:lnL w="12700" cmpd="sng">
                      <a:solidFill>
                        <a:srgbClr val="61B230"/>
                      </a:solidFill>
                    </a:lnL>
                    <a:lnR w="12700" cmpd="sng">
                      <a:solidFill>
                        <a:srgbClr val="61B230"/>
                      </a:solidFill>
                    </a:lnR>
                    <a:lnT w="12700" cmpd="sng">
                      <a:solidFill>
                        <a:srgbClr val="61B230"/>
                      </a:solidFill>
                    </a:lnT>
                    <a:lnB w="12700" cmpd="sng">
                      <a:solidFill>
                        <a:srgbClr val="61B23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23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2275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12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磨刀不误砍柴工：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openEuler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简介、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LFS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原理、环境准备</a:t>
            </a:r>
            <a:endParaRPr lang="zh-CN" altLang="en-US" dirty="0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728891" y="1202201"/>
            <a:ext cx="6342865" cy="3877799"/>
          </a:xfrm>
          <a:prstGeom prst="rect">
            <a:avLst/>
          </a:prstGeom>
        </p:spPr>
        <p:txBody>
          <a:bodyPr lIns="0" tIns="0" rIns="0" bIns="0"/>
          <a:lstStyle>
            <a:lvl1pPr marL="12373" indent="0" algn="l" defTabSz="1187798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799" b="1" dirty="0"/>
              <a:t>综合实训介绍：</a:t>
            </a:r>
            <a:endParaRPr lang="en-US" altLang="zh-CN" sz="1799" b="1" dirty="0"/>
          </a:p>
          <a:p>
            <a:endParaRPr lang="en-US" altLang="zh-CN" sz="1799" b="1" dirty="0"/>
          </a:p>
          <a:p>
            <a:r>
              <a:rPr lang="zh-CN" altLang="en-US" sz="1599" dirty="0"/>
              <a:t>本节理论课</a:t>
            </a:r>
            <a:r>
              <a:rPr lang="zh-CN" altLang="en-US" sz="1599" dirty="0" smtClean="0"/>
              <a:t>介绍：</a:t>
            </a:r>
            <a:endParaRPr lang="en-US" altLang="zh-CN" sz="1599" dirty="0" smtClean="0"/>
          </a:p>
          <a:p>
            <a:pPr marL="298123" indent="-285750">
              <a:buFont typeface="Arial" panose="020B0604020202020204" pitchFamily="34" charset="0"/>
              <a:buChar char="•"/>
            </a:pPr>
            <a:r>
              <a:rPr lang="en-US" altLang="zh-CN" sz="1599" dirty="0" smtClean="0"/>
              <a:t>Linux</a:t>
            </a:r>
            <a:r>
              <a:rPr lang="zh-CN" altLang="en-US" sz="1599" dirty="0" smtClean="0"/>
              <a:t>开源操作系统发行版及</a:t>
            </a:r>
            <a:r>
              <a:rPr lang="en-US" altLang="zh-CN" sz="1599" dirty="0" smtClean="0"/>
              <a:t>openEuler</a:t>
            </a:r>
          </a:p>
          <a:p>
            <a:pPr marL="298123" indent="-285750">
              <a:buFont typeface="Arial" panose="020B0604020202020204" pitchFamily="34" charset="0"/>
              <a:buChar char="•"/>
            </a:pPr>
            <a:r>
              <a:rPr lang="zh-CN" altLang="en-US" sz="1599" dirty="0"/>
              <a:t>开</a:t>
            </a:r>
            <a:r>
              <a:rPr lang="zh-CN" altLang="en-US" sz="1599" dirty="0" smtClean="0"/>
              <a:t>源理念及</a:t>
            </a:r>
            <a:r>
              <a:rPr lang="en-US" altLang="zh-CN" sz="1599" dirty="0" smtClean="0"/>
              <a:t>openEuler</a:t>
            </a:r>
            <a:r>
              <a:rPr lang="zh-CN" altLang="en-US" sz="1599" dirty="0" smtClean="0"/>
              <a:t>开源社区</a:t>
            </a:r>
            <a:endParaRPr lang="en-US" altLang="zh-CN" sz="1599" dirty="0" smtClean="0"/>
          </a:p>
          <a:p>
            <a:pPr marL="298123" indent="-285750">
              <a:buFont typeface="Arial" panose="020B0604020202020204" pitchFamily="34" charset="0"/>
              <a:buChar char="•"/>
            </a:pPr>
            <a:r>
              <a:rPr lang="zh-CN" altLang="en-US" sz="1599" dirty="0"/>
              <a:t>开</a:t>
            </a:r>
            <a:r>
              <a:rPr lang="zh-CN" altLang="en-US" sz="1599" dirty="0" smtClean="0"/>
              <a:t>源操作系统生态</a:t>
            </a:r>
            <a:endParaRPr lang="en-US" altLang="zh-CN" sz="1599" dirty="0" smtClean="0"/>
          </a:p>
          <a:p>
            <a:pPr marL="298123" indent="-285750">
              <a:buFont typeface="Arial" panose="020B0604020202020204" pitchFamily="34" charset="0"/>
              <a:buChar char="•"/>
            </a:pPr>
            <a:r>
              <a:rPr lang="zh-CN" altLang="en-US" sz="1599" dirty="0" smtClean="0"/>
              <a:t>基于</a:t>
            </a:r>
            <a:r>
              <a:rPr lang="en-US" altLang="zh-CN" sz="1599" dirty="0" smtClean="0"/>
              <a:t>Linux </a:t>
            </a:r>
            <a:r>
              <a:rPr lang="en-US" altLang="zh-CN" sz="1599" dirty="0"/>
              <a:t>From Scratch</a:t>
            </a:r>
            <a:r>
              <a:rPr lang="zh-CN" altLang="en-US" sz="1599" dirty="0"/>
              <a:t>构建</a:t>
            </a:r>
            <a:r>
              <a:rPr lang="zh-CN" altLang="en-US" sz="1599" dirty="0" smtClean="0"/>
              <a:t>操作系统的步骤及原理</a:t>
            </a:r>
            <a:r>
              <a:rPr lang="zh-CN" altLang="en-US" sz="1599" dirty="0"/>
              <a:t>。</a:t>
            </a:r>
            <a:endParaRPr lang="en-US" altLang="zh-CN" sz="1599" dirty="0"/>
          </a:p>
          <a:p>
            <a:endParaRPr lang="en-US" altLang="zh-CN" sz="1599" dirty="0"/>
          </a:p>
          <a:p>
            <a:r>
              <a:rPr lang="zh-CN" altLang="en-US" sz="1799" b="1" dirty="0"/>
              <a:t>实验</a:t>
            </a:r>
            <a:r>
              <a:rPr lang="zh-CN" altLang="en-US" sz="1799" b="1" dirty="0" smtClean="0"/>
              <a:t>环境准备</a:t>
            </a:r>
            <a:r>
              <a:rPr lang="zh-CN" altLang="en-US" sz="1799" b="1" dirty="0"/>
              <a:t>：</a:t>
            </a:r>
            <a:endParaRPr lang="en-US" altLang="zh-CN" sz="1799" b="1" dirty="0"/>
          </a:p>
          <a:p>
            <a:endParaRPr lang="en-US" altLang="zh-CN" sz="1799" b="1" dirty="0"/>
          </a:p>
          <a:p>
            <a:pPr marL="298118" indent="-285750">
              <a:buFont typeface="Arial" panose="020B0604020202020204" pitchFamily="34" charset="0"/>
              <a:buChar char="•"/>
            </a:pPr>
            <a:r>
              <a:rPr lang="zh-CN" altLang="en-US" sz="1799" dirty="0"/>
              <a:t>虚拟机配置的确认</a:t>
            </a:r>
            <a:endParaRPr lang="en-US" altLang="zh-CN" sz="1799" dirty="0"/>
          </a:p>
          <a:p>
            <a:pPr marL="298118" indent="-285750">
              <a:buFont typeface="Arial" panose="020B0604020202020204" pitchFamily="34" charset="0"/>
              <a:buChar char="•"/>
            </a:pPr>
            <a:r>
              <a:rPr lang="en-US" altLang="zh-CN" sz="1799" dirty="0" err="1"/>
              <a:t>openEuler</a:t>
            </a:r>
            <a:r>
              <a:rPr lang="zh-CN" altLang="en-US" sz="1799" dirty="0"/>
              <a:t>操作系统初始环境的确认</a:t>
            </a:r>
            <a:endParaRPr lang="en-US" altLang="zh-CN" sz="1799" dirty="0"/>
          </a:p>
          <a:p>
            <a:pPr marL="298118" indent="-285750">
              <a:buFont typeface="Arial" panose="020B0604020202020204" pitchFamily="34" charset="0"/>
              <a:buChar char="•"/>
            </a:pPr>
            <a:r>
              <a:rPr lang="zh-CN" altLang="en-US" sz="1799" dirty="0"/>
              <a:t>在</a:t>
            </a:r>
            <a:r>
              <a:rPr lang="en-US" altLang="zh-CN" sz="1799" dirty="0" err="1"/>
              <a:t>openEuler</a:t>
            </a:r>
            <a:r>
              <a:rPr lang="zh-CN" altLang="en-US" sz="1799" dirty="0"/>
              <a:t>操作系统</a:t>
            </a:r>
            <a:r>
              <a:rPr lang="zh-CN" altLang="en-US" sz="1799" dirty="0" smtClean="0"/>
              <a:t>中准备</a:t>
            </a:r>
            <a:r>
              <a:rPr lang="zh-CN" altLang="en-US" sz="1799" dirty="0"/>
              <a:t>开发工具</a:t>
            </a:r>
            <a:endParaRPr lang="zh-CN" altLang="zh-CN" sz="1799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86E9F22-6B4F-4241-A763-F9F275E37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153" y="2000208"/>
            <a:ext cx="4303183" cy="285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8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关卡</a:t>
            </a:r>
            <a:r>
              <a:rPr lang="en-US" altLang="zh-CN" dirty="0"/>
              <a:t>1</a:t>
            </a:r>
            <a:r>
              <a:rPr lang="zh-CN" altLang="en-US" dirty="0"/>
              <a:t>： 创建临时工具链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28892" y="1195436"/>
            <a:ext cx="6619158" cy="3250662"/>
          </a:xfrm>
        </p:spPr>
        <p:txBody>
          <a:bodyPr/>
          <a:lstStyle/>
          <a:p>
            <a:r>
              <a:rPr lang="zh-CN" altLang="en-US" b="1" dirty="0"/>
              <a:t>综合实训介绍：</a:t>
            </a:r>
            <a:endParaRPr lang="en-US" altLang="zh-CN" b="1" dirty="0"/>
          </a:p>
          <a:p>
            <a:endParaRPr lang="en-US" altLang="zh-CN" sz="1599" dirty="0"/>
          </a:p>
          <a:p>
            <a:r>
              <a:rPr lang="zh-CN" altLang="en-US" sz="1599" dirty="0"/>
              <a:t>本节理论课介绍创建临时工具链的方法</a:t>
            </a:r>
            <a:r>
              <a:rPr lang="zh-CN" altLang="en-US" sz="1599" dirty="0" smtClean="0"/>
              <a:t>和</a:t>
            </a:r>
            <a:r>
              <a:rPr lang="zh-CN" altLang="en-US" sz="1599" dirty="0"/>
              <a:t>原理</a:t>
            </a:r>
            <a:r>
              <a:rPr lang="zh-CN" altLang="en-US" sz="1599" dirty="0" smtClean="0"/>
              <a:t>。</a:t>
            </a:r>
            <a:endParaRPr lang="en-US" altLang="zh-CN" sz="1599" dirty="0"/>
          </a:p>
          <a:p>
            <a:endParaRPr lang="en-US" altLang="zh-CN" sz="1599" dirty="0"/>
          </a:p>
          <a:p>
            <a:r>
              <a:rPr lang="zh-CN" altLang="en-US" sz="1599" dirty="0"/>
              <a:t>本节实践课与理论相结合，为</a:t>
            </a:r>
            <a:r>
              <a:rPr lang="en-US" altLang="zh-CN" sz="1599" dirty="0"/>
              <a:t>LFS</a:t>
            </a:r>
            <a:r>
              <a:rPr lang="zh-CN" altLang="en-US" sz="1599" dirty="0"/>
              <a:t>系统的构建创建出临时工具链。</a:t>
            </a:r>
            <a:endParaRPr lang="en-US" altLang="zh-CN" sz="1599" dirty="0"/>
          </a:p>
          <a:p>
            <a:endParaRPr lang="en-US" altLang="zh-CN" sz="1599" dirty="0"/>
          </a:p>
          <a:p>
            <a:r>
              <a:rPr lang="zh-CN" altLang="zh-CN" b="1" dirty="0"/>
              <a:t>实验</a:t>
            </a:r>
            <a:r>
              <a:rPr lang="zh-CN" altLang="en-US" b="1" dirty="0"/>
              <a:t>环节：</a:t>
            </a:r>
            <a:endParaRPr lang="en-US" altLang="zh-CN" b="1" dirty="0"/>
          </a:p>
          <a:p>
            <a:endParaRPr lang="zh-CN" altLang="zh-CN" dirty="0"/>
          </a:p>
          <a:p>
            <a:pPr marL="298004" indent="-285636">
              <a:buFont typeface="Wingdings" panose="05000000000000000000" pitchFamily="2" charset="2"/>
              <a:buChar char="l"/>
            </a:pPr>
            <a:r>
              <a:rPr lang="zh-CN" altLang="en-US" dirty="0"/>
              <a:t>创建新分区</a:t>
            </a:r>
            <a:endParaRPr lang="en-US" altLang="zh-CN" dirty="0"/>
          </a:p>
          <a:p>
            <a:pPr marL="298004" indent="-285636">
              <a:buFont typeface="Wingdings" panose="05000000000000000000" pitchFamily="2" charset="2"/>
              <a:buChar char="l"/>
            </a:pPr>
            <a:r>
              <a:rPr lang="zh-CN" altLang="en-US" dirty="0"/>
              <a:t>准备</a:t>
            </a:r>
            <a:r>
              <a:rPr lang="en-US" altLang="zh-CN" dirty="0" err="1"/>
              <a:t>lfs</a:t>
            </a:r>
            <a:r>
              <a:rPr lang="zh-CN" altLang="en-US" dirty="0"/>
              <a:t>用户</a:t>
            </a:r>
            <a:endParaRPr lang="en-US" altLang="zh-CN" dirty="0"/>
          </a:p>
          <a:p>
            <a:pPr marL="298004" indent="-285636">
              <a:buFont typeface="Wingdings" panose="05000000000000000000" pitchFamily="2" charset="2"/>
              <a:buChar char="l"/>
            </a:pPr>
            <a:r>
              <a:rPr lang="en-US" altLang="zh-CN" dirty="0"/>
              <a:t>GCC-4.9.2</a:t>
            </a:r>
            <a:r>
              <a:rPr lang="zh-CN" altLang="en-US" dirty="0"/>
              <a:t>编译</a:t>
            </a:r>
            <a:r>
              <a:rPr lang="zh-CN" altLang="en-US" dirty="0" smtClean="0"/>
              <a:t>问题解决</a:t>
            </a:r>
            <a:endParaRPr lang="en-US" altLang="zh-CN" dirty="0"/>
          </a:p>
          <a:p>
            <a:pPr marL="298004" indent="-285636">
              <a:buFont typeface="Wingdings" panose="05000000000000000000" pitchFamily="2" charset="2"/>
              <a:buChar char="l"/>
            </a:pPr>
            <a:r>
              <a:rPr lang="zh-CN" altLang="en-US" dirty="0"/>
              <a:t>循序渐进构建临时工具链</a:t>
            </a:r>
            <a:endParaRPr lang="zh-CN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7C90DF3-6DF7-4068-B0C6-7C531C0D6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527" y="1929998"/>
            <a:ext cx="4494809" cy="299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1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关卡</a:t>
            </a:r>
            <a:r>
              <a:rPr lang="en-US" altLang="zh-CN" dirty="0"/>
              <a:t>2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构建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LFS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目标系统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28891" y="1195436"/>
            <a:ext cx="6414117" cy="4087764"/>
          </a:xfrm>
        </p:spPr>
        <p:txBody>
          <a:bodyPr/>
          <a:lstStyle/>
          <a:p>
            <a:r>
              <a:rPr lang="zh-CN" altLang="en-US" b="1" dirty="0"/>
              <a:t>综合实训介绍：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sz="1599" dirty="0"/>
              <a:t>本节理论课主要介绍如何在临时工具链的基础上真正地构建您的</a:t>
            </a:r>
            <a:r>
              <a:rPr lang="en-US" altLang="zh-CN" sz="1599" dirty="0"/>
              <a:t>Linux</a:t>
            </a:r>
            <a:r>
              <a:rPr lang="zh-CN" altLang="en-US" sz="1599" dirty="0"/>
              <a:t>新系统。</a:t>
            </a:r>
            <a:endParaRPr lang="en-US" altLang="zh-CN" sz="1599" dirty="0"/>
          </a:p>
          <a:p>
            <a:endParaRPr lang="en-US" altLang="zh-CN" b="1" dirty="0"/>
          </a:p>
          <a:p>
            <a:r>
              <a:rPr lang="zh-CN" altLang="en-US" sz="1600" dirty="0"/>
              <a:t>本节实验课与理论知识相结合，利用先前编译好的临时工具链，在</a:t>
            </a:r>
            <a:r>
              <a:rPr lang="en-US" altLang="zh-CN" sz="1600" dirty="0"/>
              <a:t>chroot</a:t>
            </a:r>
            <a:r>
              <a:rPr lang="zh-CN" altLang="en-US" sz="1600" dirty="0"/>
              <a:t>环境下以</a:t>
            </a:r>
            <a:r>
              <a:rPr lang="en-US" altLang="zh-CN" sz="1600" dirty="0"/>
              <a:t>root</a:t>
            </a:r>
            <a:r>
              <a:rPr lang="zh-CN" altLang="en-US" sz="1600" dirty="0"/>
              <a:t>用户身份构建新系统。</a:t>
            </a:r>
            <a:endParaRPr lang="en-US" altLang="zh-CN" sz="1600" dirty="0"/>
          </a:p>
          <a:p>
            <a:endParaRPr lang="en-US" altLang="zh-CN" b="1" dirty="0"/>
          </a:p>
          <a:p>
            <a:r>
              <a:rPr lang="zh-CN" altLang="en-US" b="1" dirty="0"/>
              <a:t>实验环节：</a:t>
            </a:r>
            <a:endParaRPr lang="en-US" altLang="zh-CN" b="1" dirty="0"/>
          </a:p>
          <a:p>
            <a:endParaRPr lang="zh-CN" altLang="zh-CN" dirty="0"/>
          </a:p>
          <a:p>
            <a:pPr marL="298004" indent="-285636">
              <a:buFont typeface="Wingdings" panose="05000000000000000000" pitchFamily="2" charset="2"/>
              <a:buChar char="l"/>
            </a:pPr>
            <a:r>
              <a:rPr lang="zh-CN" altLang="en-US" dirty="0"/>
              <a:t>虚拟内核文件系统的准备</a:t>
            </a:r>
            <a:endParaRPr lang="en-US" altLang="zh-CN" dirty="0"/>
          </a:p>
          <a:p>
            <a:pPr marL="298004" indent="-285636">
              <a:buFont typeface="Wingdings" panose="05000000000000000000" pitchFamily="2" charset="2"/>
              <a:buChar char="l"/>
            </a:pPr>
            <a:r>
              <a:rPr lang="zh-CN" altLang="en-US" dirty="0"/>
              <a:t>进入</a:t>
            </a:r>
            <a:r>
              <a:rPr lang="en-US" altLang="zh-CN" dirty="0"/>
              <a:t>chroot</a:t>
            </a:r>
            <a:r>
              <a:rPr lang="zh-CN" altLang="en-US" dirty="0"/>
              <a:t>环境</a:t>
            </a:r>
            <a:endParaRPr lang="en-US" altLang="zh-CN" dirty="0"/>
          </a:p>
          <a:p>
            <a:pPr marL="298004" indent="-285636">
              <a:buFont typeface="Wingdings" panose="05000000000000000000" pitchFamily="2" charset="2"/>
              <a:buChar char="l"/>
            </a:pPr>
            <a:r>
              <a:rPr lang="zh-CN" altLang="en-US" dirty="0" smtClean="0"/>
              <a:t>目录的创建</a:t>
            </a:r>
            <a:endParaRPr lang="en-US" altLang="zh-CN" dirty="0"/>
          </a:p>
          <a:p>
            <a:pPr marL="298004" indent="-285636">
              <a:buFont typeface="Wingdings" panose="05000000000000000000" pitchFamily="2" charset="2"/>
              <a:buChar char="l"/>
            </a:pPr>
            <a:r>
              <a:rPr lang="zh-CN" altLang="en-US" dirty="0" smtClean="0"/>
              <a:t>编译安装内核</a:t>
            </a:r>
            <a:endParaRPr lang="zh-CN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AEC682C-6FB6-4F3D-854F-DE7B486D2E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040" y="2014878"/>
            <a:ext cx="4240296" cy="282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2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fontAlgn="auto">
              <a:lnSpc>
                <a:spcPct val="100000"/>
              </a:lnSpc>
              <a:buSzTx/>
              <a:defRPr/>
            </a:pPr>
            <a:r>
              <a:rPr lang="zh-CN" altLang="en-US" dirty="0"/>
              <a:t>关卡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如何让新系统可引导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28891" y="1195435"/>
            <a:ext cx="6574434" cy="4832831"/>
          </a:xfrm>
        </p:spPr>
        <p:txBody>
          <a:bodyPr/>
          <a:lstStyle/>
          <a:p>
            <a:r>
              <a:rPr lang="zh-CN" altLang="en-US" b="1" dirty="0"/>
              <a:t>综合实训介绍：</a:t>
            </a:r>
            <a:endParaRPr lang="en-US" altLang="zh-CN" b="1" dirty="0"/>
          </a:p>
          <a:p>
            <a:endParaRPr lang="en-US" altLang="zh-CN" sz="1599" dirty="0"/>
          </a:p>
          <a:p>
            <a:r>
              <a:rPr lang="zh-CN" altLang="en-US" sz="1599" dirty="0"/>
              <a:t>本节理论课主要介绍</a:t>
            </a:r>
            <a:r>
              <a:rPr lang="en-US" altLang="zh-CN" sz="1599" dirty="0"/>
              <a:t>Linux</a:t>
            </a:r>
            <a:r>
              <a:rPr lang="zh-CN" altLang="en-US" sz="1599" dirty="0"/>
              <a:t>系统的引导过程。</a:t>
            </a:r>
            <a:endParaRPr lang="en-US" altLang="zh-CN" sz="1599" dirty="0"/>
          </a:p>
          <a:p>
            <a:endParaRPr lang="en-US" altLang="zh-CN" sz="1599" dirty="0"/>
          </a:p>
          <a:p>
            <a:r>
              <a:rPr lang="zh-CN" altLang="en-US" sz="1599" dirty="0"/>
              <a:t>本节实践课与理论相结合，使得刚刚构建完的新系统可以从系统启动菜单引导。</a:t>
            </a:r>
            <a:endParaRPr lang="en-US" altLang="zh-CN" sz="1599" dirty="0"/>
          </a:p>
          <a:p>
            <a:endParaRPr lang="en-US" altLang="zh-CN" sz="1599" dirty="0"/>
          </a:p>
          <a:p>
            <a:r>
              <a:rPr lang="zh-CN" altLang="zh-CN" b="1" dirty="0"/>
              <a:t>实验</a:t>
            </a:r>
            <a:r>
              <a:rPr lang="zh-CN" altLang="en-US" b="1" dirty="0"/>
              <a:t>环节：</a:t>
            </a:r>
            <a:endParaRPr lang="en-US" altLang="zh-CN" b="1" dirty="0"/>
          </a:p>
          <a:p>
            <a:endParaRPr lang="zh-CN" altLang="zh-CN" dirty="0"/>
          </a:p>
          <a:p>
            <a:pPr marL="298004" indent="-285636">
              <a:buFont typeface="Wingdings" panose="05000000000000000000" pitchFamily="2" charset="2"/>
              <a:buChar char="l"/>
            </a:pPr>
            <a:r>
              <a:rPr lang="zh-CN" altLang="en-US" dirty="0"/>
              <a:t>基本配置</a:t>
            </a:r>
            <a:endParaRPr lang="en-US" altLang="zh-CN" dirty="0"/>
          </a:p>
          <a:p>
            <a:pPr marL="298004" indent="-285636">
              <a:buFont typeface="Wingdings" panose="05000000000000000000" pitchFamily="2" charset="2"/>
              <a:buChar char="l"/>
            </a:pPr>
            <a:r>
              <a:rPr lang="en-US" altLang="zh-CN" dirty="0" err="1"/>
              <a:t>fstab</a:t>
            </a:r>
            <a:r>
              <a:rPr lang="zh-CN" altLang="en-US" dirty="0"/>
              <a:t>的配置</a:t>
            </a:r>
            <a:endParaRPr lang="en-US" altLang="zh-CN" dirty="0"/>
          </a:p>
          <a:p>
            <a:pPr marL="298004" indent="-285636">
              <a:buFont typeface="Wingdings" panose="05000000000000000000" pitchFamily="2" charset="2"/>
              <a:buChar char="l"/>
            </a:pPr>
            <a:r>
              <a:rPr lang="en-US" altLang="zh-CN" dirty="0"/>
              <a:t>GRUB</a:t>
            </a:r>
            <a:r>
              <a:rPr lang="zh-CN" altLang="en-US" dirty="0"/>
              <a:t>的配置</a:t>
            </a:r>
            <a:endParaRPr lang="zh-CN" altLang="zh-C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36AFFBC-5FF4-4920-AE85-31C0BC1E29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29" y="2088510"/>
            <a:ext cx="4019507" cy="268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fontAlgn="auto">
              <a:lnSpc>
                <a:spcPct val="100000"/>
              </a:lnSpc>
              <a:buSzTx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结业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：课程总结及作业提交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28890" y="1306563"/>
            <a:ext cx="11309311" cy="3412190"/>
          </a:xfrm>
        </p:spPr>
        <p:txBody>
          <a:bodyPr/>
          <a:lstStyle/>
          <a:p>
            <a:r>
              <a:rPr lang="zh-CN" altLang="en-US" b="1" dirty="0"/>
              <a:t>综合实训介绍：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dirty="0" smtClean="0"/>
              <a:t>本环节要求学生进行课程总结并发表博客至主流技术论坛；</a:t>
            </a:r>
            <a:endParaRPr lang="en-US" altLang="zh-CN" dirty="0" smtClean="0"/>
          </a:p>
          <a:p>
            <a:r>
              <a:rPr lang="zh-CN" altLang="en-US" dirty="0" smtClean="0"/>
              <a:t>签署</a:t>
            </a:r>
            <a:r>
              <a:rPr lang="en-US" altLang="zh-CN" dirty="0" smtClean="0"/>
              <a:t>CLA</a:t>
            </a:r>
            <a:r>
              <a:rPr lang="zh-CN" altLang="en-US" dirty="0" smtClean="0"/>
              <a:t>   </a:t>
            </a:r>
            <a:r>
              <a:rPr lang="en-US" altLang="zh-CN" dirty="0" smtClean="0"/>
              <a:t>, </a:t>
            </a:r>
            <a:r>
              <a:rPr lang="zh-CN" altLang="en-US" dirty="0" smtClean="0"/>
              <a:t>了解</a:t>
            </a:r>
            <a:r>
              <a:rPr lang="zh-CN" altLang="en-US" dirty="0" smtClean="0"/>
              <a:t>开源贡献合规要求；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/>
              <a:t>PR  </a:t>
            </a:r>
            <a:r>
              <a:rPr lang="zh-CN" altLang="en-US" dirty="0"/>
              <a:t>（</a:t>
            </a:r>
            <a:r>
              <a:rPr lang="en-US" altLang="zh-CN" dirty="0"/>
              <a:t>Pull Request</a:t>
            </a:r>
            <a:r>
              <a:rPr lang="zh-CN" altLang="en-US" dirty="0"/>
              <a:t>）形式</a:t>
            </a:r>
            <a:r>
              <a:rPr lang="zh-CN" altLang="en-US" dirty="0" smtClean="0"/>
              <a:t>提交作业至</a:t>
            </a:r>
            <a:r>
              <a:rPr lang="en-US" altLang="zh-CN" dirty="0" smtClean="0"/>
              <a:t>openEuler</a:t>
            </a:r>
            <a:r>
              <a:rPr lang="zh-CN" altLang="en-US" dirty="0" smtClean="0"/>
              <a:t>开源社区，掌握开源社区开发流程。</a:t>
            </a:r>
            <a:endParaRPr lang="en-US" altLang="zh-CN" dirty="0" smtClean="0"/>
          </a:p>
          <a:p>
            <a:endParaRPr lang="en-US" altLang="zh-CN" sz="1599" dirty="0"/>
          </a:p>
          <a:p>
            <a:endParaRPr lang="en-US" altLang="zh-CN" sz="1599" dirty="0"/>
          </a:p>
          <a:p>
            <a:r>
              <a:rPr lang="zh-CN" altLang="zh-CN" b="1" dirty="0"/>
              <a:t>实验</a:t>
            </a:r>
            <a:r>
              <a:rPr lang="zh-CN" altLang="en-US" b="1" dirty="0"/>
              <a:t>部分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endParaRPr lang="en-US" altLang="zh-CN" b="1" dirty="0"/>
          </a:p>
          <a:p>
            <a:pPr marL="298004" indent="-285636">
              <a:buFont typeface="Wingdings" panose="05000000000000000000" pitchFamily="2" charset="2"/>
              <a:buChar char="l"/>
            </a:pPr>
            <a:r>
              <a:rPr lang="zh-CN" altLang="en-US" dirty="0" smtClean="0"/>
              <a:t>将课程总结发表至主流技术论坛，如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, CSDN, </a:t>
            </a:r>
            <a:r>
              <a:rPr lang="en-US" altLang="zh-CN" dirty="0" err="1" smtClean="0"/>
              <a:t>gitee</a:t>
            </a:r>
            <a:r>
              <a:rPr lang="zh-CN" altLang="en-US" dirty="0" smtClean="0"/>
              <a:t>等；</a:t>
            </a:r>
            <a:endParaRPr lang="en-US" altLang="zh-CN" dirty="0" smtClean="0"/>
          </a:p>
          <a:p>
            <a:pPr marL="298004" indent="-285636">
              <a:buFont typeface="Wingdings" panose="05000000000000000000" pitchFamily="2" charset="2"/>
              <a:buChar char="l"/>
            </a:pPr>
            <a:r>
              <a:rPr lang="zh-CN" altLang="en-US" dirty="0" smtClean="0"/>
              <a:t>将</a:t>
            </a:r>
            <a:r>
              <a:rPr lang="en-US" altLang="zh-CN" dirty="0"/>
              <a:t>LFS</a:t>
            </a:r>
            <a:r>
              <a:rPr lang="zh-CN" altLang="en-US" dirty="0"/>
              <a:t>启动成功截图以</a:t>
            </a:r>
            <a:r>
              <a:rPr lang="en-US" altLang="zh-CN" dirty="0" smtClean="0"/>
              <a:t>PR</a:t>
            </a:r>
            <a:r>
              <a:rPr lang="zh-CN" altLang="en-US" dirty="0" smtClean="0"/>
              <a:t>的</a:t>
            </a:r>
            <a:r>
              <a:rPr lang="zh-CN" altLang="en-US" dirty="0"/>
              <a:t>形式提交至</a:t>
            </a:r>
            <a:r>
              <a:rPr lang="en-US" altLang="zh-CN" dirty="0"/>
              <a:t>openEuler</a:t>
            </a:r>
            <a:r>
              <a:rPr lang="zh-CN" altLang="en-US" dirty="0"/>
              <a:t>开源社区创新实践课软件仓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298004" indent="-285636">
              <a:buFont typeface="Wingdings" panose="05000000000000000000" pitchFamily="2" charset="2"/>
              <a:buChar char="l"/>
            </a:pPr>
            <a:endParaRPr lang="en-US" altLang="zh-CN" b="1" dirty="0"/>
          </a:p>
          <a:p>
            <a:endParaRPr lang="zh-CN" altLang="zh-CN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676259" y="5114840"/>
            <a:ext cx="5179257" cy="64663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 defTabSz="914034" rtl="0" eaLnBrk="1" fontAlgn="base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kern="1200" baseline="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800" dirty="0"/>
              <a:t>【1】</a:t>
            </a:r>
            <a:r>
              <a:rPr lang="en-US" altLang="zh-CN" sz="800" dirty="0">
                <a:hlinkClick r:id="rId3"/>
              </a:rPr>
              <a:t>https://clasign.osinfra.cn/sign/Z2l0ZWUlMkZvcGVuZXVsZXI</a:t>
            </a:r>
            <a:r>
              <a:rPr lang="en-US" altLang="zh-CN" sz="800" dirty="0" smtClean="0"/>
              <a:t>=</a:t>
            </a:r>
          </a:p>
          <a:p>
            <a:pPr>
              <a:lnSpc>
                <a:spcPct val="150000"/>
              </a:lnSpc>
            </a:pPr>
            <a:r>
              <a:rPr lang="en-US" altLang="zh-CN" sz="800" dirty="0" smtClean="0"/>
              <a:t>【2】 </a:t>
            </a:r>
            <a:r>
              <a:rPr lang="en-US" altLang="zh-CN" sz="800" dirty="0">
                <a:hlinkClick r:id="rId4"/>
              </a:rPr>
              <a:t>https://</a:t>
            </a:r>
            <a:r>
              <a:rPr lang="en-US" altLang="zh-CN" sz="800" dirty="0" smtClean="0">
                <a:hlinkClick r:id="rId4"/>
              </a:rPr>
              <a:t>gitee.com/openeuler/community/blob/master/zh/contributors/Gitee-workflow.md</a:t>
            </a:r>
            <a:endParaRPr lang="en-US" altLang="zh-CN" sz="800" dirty="0" smtClean="0"/>
          </a:p>
          <a:p>
            <a:pPr>
              <a:lnSpc>
                <a:spcPct val="150000"/>
              </a:lnSpc>
            </a:pPr>
            <a:r>
              <a:rPr lang="en-US" altLang="zh-CN" sz="800" dirty="0" smtClean="0"/>
              <a:t>【3</a:t>
            </a:r>
            <a:r>
              <a:rPr lang="en-US" altLang="zh-CN" sz="800" dirty="0"/>
              <a:t>】 </a:t>
            </a:r>
            <a:r>
              <a:rPr lang="en-US" altLang="zh-CN" sz="800" dirty="0">
                <a:hlinkClick r:id="rId5"/>
              </a:rPr>
              <a:t>https://</a:t>
            </a:r>
            <a:r>
              <a:rPr lang="en-US" altLang="zh-CN" sz="800" dirty="0" smtClean="0">
                <a:hlinkClick r:id="rId5"/>
              </a:rPr>
              <a:t>gitee.com/openeuler-competition/Innovation-Practice-Course</a:t>
            </a:r>
            <a:endParaRPr lang="en-US" altLang="zh-CN" sz="800" dirty="0" smtClean="0"/>
          </a:p>
          <a:p>
            <a:pPr>
              <a:lnSpc>
                <a:spcPct val="150000"/>
              </a:lnSpc>
            </a:pPr>
            <a:endParaRPr lang="en-US" altLang="zh-CN" sz="800" dirty="0" smtClean="0"/>
          </a:p>
        </p:txBody>
      </p:sp>
      <p:sp>
        <p:nvSpPr>
          <p:cNvPr id="4" name="矩形 3"/>
          <p:cNvSpPr/>
          <p:nvPr/>
        </p:nvSpPr>
        <p:spPr>
          <a:xfrm>
            <a:off x="1494361" y="2086760"/>
            <a:ext cx="4507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/>
              <a:t>【1】</a:t>
            </a:r>
            <a:endParaRPr lang="zh-CN" altLang="en-US" sz="800" dirty="0"/>
          </a:p>
        </p:txBody>
      </p:sp>
      <p:sp>
        <p:nvSpPr>
          <p:cNvPr id="7" name="矩形 6"/>
          <p:cNvSpPr/>
          <p:nvPr/>
        </p:nvSpPr>
        <p:spPr>
          <a:xfrm>
            <a:off x="1394368" y="2368387"/>
            <a:ext cx="4507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/>
              <a:t>【2】</a:t>
            </a:r>
            <a:endParaRPr lang="zh-CN" altLang="en-US" sz="800" dirty="0"/>
          </a:p>
        </p:txBody>
      </p:sp>
      <p:sp>
        <p:nvSpPr>
          <p:cNvPr id="10" name="矩形 9"/>
          <p:cNvSpPr/>
          <p:nvPr/>
        </p:nvSpPr>
        <p:spPr>
          <a:xfrm>
            <a:off x="8538067" y="3897101"/>
            <a:ext cx="4507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/>
              <a:t>【3】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9540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fontAlgn="auto">
              <a:lnSpc>
                <a:spcPct val="100000"/>
              </a:lnSpc>
              <a:buSzTx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可选课题： 进阶任务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28890" y="1195436"/>
            <a:ext cx="9275265" cy="3412190"/>
          </a:xfrm>
        </p:spPr>
        <p:txBody>
          <a:bodyPr/>
          <a:lstStyle/>
          <a:p>
            <a:r>
              <a:rPr lang="zh-CN" altLang="en-US" b="1" dirty="0"/>
              <a:t>综合实训介绍：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dirty="0"/>
              <a:t>介绍</a:t>
            </a:r>
            <a:r>
              <a:rPr lang="en-US" altLang="zh-CN" dirty="0" err="1"/>
              <a:t>openEuler</a:t>
            </a:r>
            <a:r>
              <a:rPr lang="zh-CN" altLang="en-US" dirty="0"/>
              <a:t>所用的</a:t>
            </a:r>
            <a:r>
              <a:rPr lang="en-US" altLang="zh-CN" dirty="0" smtClean="0"/>
              <a:t>5.10 </a:t>
            </a:r>
            <a:r>
              <a:rPr lang="en-US" altLang="zh-CN" dirty="0" smtClean="0"/>
              <a:t>  </a:t>
            </a:r>
            <a:r>
              <a:rPr lang="zh-CN" altLang="en-US" dirty="0" smtClean="0"/>
              <a:t>版</a:t>
            </a:r>
            <a:r>
              <a:rPr lang="zh-CN" altLang="en-US" dirty="0"/>
              <a:t>内核；介绍</a:t>
            </a:r>
            <a:r>
              <a:rPr lang="en-US" altLang="zh-CN" dirty="0" smtClean="0"/>
              <a:t>QEMU  </a:t>
            </a:r>
            <a:r>
              <a:rPr lang="en-US" altLang="zh-CN" dirty="0" smtClean="0"/>
              <a:t> </a:t>
            </a:r>
            <a:r>
              <a:rPr lang="zh-CN" altLang="en-US" dirty="0" smtClean="0"/>
              <a:t>虚拟机</a:t>
            </a:r>
            <a:r>
              <a:rPr lang="zh-CN" altLang="en-US" dirty="0"/>
              <a:t>及</a:t>
            </a:r>
            <a:r>
              <a:rPr lang="en-US" altLang="zh-CN" dirty="0" err="1" smtClean="0"/>
              <a:t>StratoVirt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虚拟</a:t>
            </a:r>
            <a:r>
              <a:rPr lang="zh-CN" altLang="en-US" dirty="0"/>
              <a:t>化技术。</a:t>
            </a:r>
            <a:endParaRPr lang="en-US" altLang="zh-CN" dirty="0"/>
          </a:p>
          <a:p>
            <a:endParaRPr lang="en-US" altLang="zh-CN" sz="1599" dirty="0"/>
          </a:p>
          <a:p>
            <a:endParaRPr lang="en-US" altLang="zh-CN" sz="1599" dirty="0"/>
          </a:p>
          <a:p>
            <a:r>
              <a:rPr lang="zh-CN" altLang="zh-CN" b="1" dirty="0"/>
              <a:t>实验</a:t>
            </a:r>
            <a:r>
              <a:rPr lang="zh-CN" altLang="en-US" b="1" dirty="0"/>
              <a:t>部分：</a:t>
            </a:r>
            <a:endParaRPr lang="en-US" altLang="zh-CN" b="1" dirty="0"/>
          </a:p>
          <a:p>
            <a:endParaRPr lang="zh-CN" altLang="zh-CN" dirty="0"/>
          </a:p>
          <a:p>
            <a:pPr marL="298004" indent="-285636">
              <a:buFont typeface="Wingdings" panose="05000000000000000000" pitchFamily="2" charset="2"/>
              <a:buChar char="l"/>
            </a:pPr>
            <a:r>
              <a:rPr lang="zh-CN" altLang="en-US" dirty="0"/>
              <a:t>在</a:t>
            </a:r>
            <a:r>
              <a:rPr lang="en-US" altLang="zh-CN" dirty="0" smtClean="0"/>
              <a:t>openEuler</a:t>
            </a:r>
            <a:r>
              <a:rPr lang="zh-CN" altLang="en-US" dirty="0" smtClean="0"/>
              <a:t>开发环境，将刚构建出的</a:t>
            </a:r>
            <a:r>
              <a:rPr lang="en-US" altLang="zh-CN" dirty="0" smtClean="0"/>
              <a:t>LFS</a:t>
            </a:r>
            <a:r>
              <a:rPr lang="zh-CN" altLang="en-US" dirty="0" smtClean="0"/>
              <a:t>镜像作为虚拟机镜像，使用</a:t>
            </a:r>
            <a:r>
              <a:rPr lang="en-US" altLang="zh-CN" dirty="0" err="1" smtClean="0"/>
              <a:t>qemu</a:t>
            </a:r>
            <a:r>
              <a:rPr lang="zh-CN" altLang="en-US" dirty="0" smtClean="0"/>
              <a:t>启动一个</a:t>
            </a:r>
            <a:r>
              <a:rPr lang="en-US" altLang="zh-CN" dirty="0" err="1" smtClean="0"/>
              <a:t>lfs</a:t>
            </a:r>
            <a:r>
              <a:rPr lang="zh-CN" altLang="en-US" dirty="0" smtClean="0"/>
              <a:t>虚拟机；</a:t>
            </a:r>
            <a:endParaRPr lang="en-US" altLang="zh-CN" dirty="0"/>
          </a:p>
          <a:p>
            <a:pPr marL="298004" indent="-285636">
              <a:buFont typeface="Wingdings" panose="05000000000000000000" pitchFamily="2" charset="2"/>
              <a:buChar char="l"/>
            </a:pPr>
            <a:r>
              <a:rPr lang="zh-CN" altLang="en-US" dirty="0"/>
              <a:t>使用</a:t>
            </a:r>
            <a:r>
              <a:rPr lang="en-US" altLang="zh-CN" dirty="0" err="1" smtClean="0"/>
              <a:t>StratoVirt</a:t>
            </a:r>
            <a:r>
              <a:rPr lang="zh-CN" altLang="en-US" dirty="0" smtClean="0"/>
              <a:t>替代</a:t>
            </a:r>
            <a:r>
              <a:rPr lang="en-US" altLang="zh-CN" dirty="0" err="1" smtClean="0"/>
              <a:t>qemu</a:t>
            </a:r>
            <a:r>
              <a:rPr lang="zh-CN" altLang="en-US" dirty="0" smtClean="0"/>
              <a:t>，启动</a:t>
            </a:r>
            <a:r>
              <a:rPr lang="en-US" altLang="zh-CN" dirty="0" err="1" smtClean="0"/>
              <a:t>lfs</a:t>
            </a:r>
            <a:r>
              <a:rPr lang="zh-CN" altLang="en-US" dirty="0" smtClean="0"/>
              <a:t>虚拟机；</a:t>
            </a:r>
            <a:endParaRPr lang="en-US" altLang="zh-CN" dirty="0" smtClean="0"/>
          </a:p>
          <a:p>
            <a:pPr marL="298004" indent="-285636">
              <a:buFont typeface="Wingdings" panose="05000000000000000000" pitchFamily="2" charset="2"/>
              <a:buChar char="l"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openEuler-21.03   </a:t>
            </a:r>
            <a:r>
              <a:rPr lang="en-US" altLang="zh-CN" dirty="0" smtClean="0"/>
              <a:t> </a:t>
            </a:r>
            <a:r>
              <a:rPr lang="zh-CN" altLang="en-US" dirty="0" smtClean="0"/>
              <a:t>所</a:t>
            </a:r>
            <a:r>
              <a:rPr lang="zh-CN" altLang="en-US" dirty="0"/>
              <a:t>用的</a:t>
            </a:r>
            <a:r>
              <a:rPr lang="en-US" altLang="zh-CN" dirty="0" smtClean="0"/>
              <a:t>5.10</a:t>
            </a:r>
            <a:r>
              <a:rPr lang="zh-CN" altLang="en-US" dirty="0" smtClean="0"/>
              <a:t>内核构建</a:t>
            </a:r>
            <a:r>
              <a:rPr lang="en-US" altLang="zh-CN" dirty="0" smtClean="0"/>
              <a:t>LFS</a:t>
            </a:r>
            <a:r>
              <a:rPr lang="zh-CN" altLang="en-US" dirty="0" smtClean="0"/>
              <a:t>系统；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32D29D4-64DA-4AAE-B97D-CD29989831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267" y="3597034"/>
            <a:ext cx="3549487" cy="2367480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 bwMode="auto">
          <a:xfrm>
            <a:off x="676259" y="5380490"/>
            <a:ext cx="3761517" cy="83575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 defTabSz="914034" rtl="0" eaLnBrk="1" fontAlgn="base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kern="1200" baseline="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800" dirty="0"/>
              <a:t>【1】</a:t>
            </a:r>
            <a:r>
              <a:rPr lang="en-US" altLang="zh-CN" sz="800" dirty="0">
                <a:hlinkClick r:id="rId4"/>
              </a:rPr>
              <a:t>https://</a:t>
            </a:r>
            <a:r>
              <a:rPr lang="en-US" altLang="zh-CN" sz="800" dirty="0" smtClean="0">
                <a:hlinkClick r:id="rId4"/>
              </a:rPr>
              <a:t>gitee.com/</a:t>
            </a:r>
            <a:r>
              <a:rPr lang="en-US" altLang="zh-CN" sz="800" dirty="0" err="1" smtClean="0">
                <a:hlinkClick r:id="rId4"/>
              </a:rPr>
              <a:t>openeuler</a:t>
            </a:r>
            <a:r>
              <a:rPr lang="en-US" altLang="zh-CN" sz="800" dirty="0" smtClean="0">
                <a:hlinkClick r:id="rId4"/>
              </a:rPr>
              <a:t>/kernel</a:t>
            </a:r>
            <a:endParaRPr lang="en-US" altLang="zh-CN" sz="800" dirty="0" smtClean="0"/>
          </a:p>
          <a:p>
            <a:pPr>
              <a:lnSpc>
                <a:spcPct val="150000"/>
              </a:lnSpc>
            </a:pPr>
            <a:r>
              <a:rPr lang="en-US" altLang="zh-CN" sz="800" dirty="0" smtClean="0"/>
              <a:t>【2】</a:t>
            </a:r>
            <a:r>
              <a:rPr lang="en-US" altLang="zh-CN" sz="800" dirty="0" smtClean="0">
                <a:hlinkClick r:id="rId5"/>
              </a:rPr>
              <a:t>https</a:t>
            </a:r>
            <a:r>
              <a:rPr lang="en-US" altLang="zh-CN" sz="800" dirty="0">
                <a:hlinkClick r:id="rId5"/>
              </a:rPr>
              <a:t>://www.qemu.org</a:t>
            </a:r>
            <a:r>
              <a:rPr lang="en-US" altLang="zh-CN" sz="800" dirty="0" smtClean="0">
                <a:hlinkClick r:id="rId5"/>
              </a:rPr>
              <a:t>/</a:t>
            </a:r>
            <a:endParaRPr lang="en-US" altLang="zh-CN" sz="800" dirty="0" smtClean="0"/>
          </a:p>
          <a:p>
            <a:pPr>
              <a:lnSpc>
                <a:spcPct val="150000"/>
              </a:lnSpc>
            </a:pPr>
            <a:r>
              <a:rPr lang="en-US" altLang="zh-CN" sz="800" dirty="0" smtClean="0"/>
              <a:t>【3】</a:t>
            </a:r>
            <a:r>
              <a:rPr lang="en-US" altLang="zh-CN" sz="800" dirty="0" smtClean="0">
                <a:hlinkClick r:id="rId6"/>
              </a:rPr>
              <a:t>https</a:t>
            </a:r>
            <a:r>
              <a:rPr lang="en-US" altLang="zh-CN" sz="800" dirty="0">
                <a:hlinkClick r:id="rId6"/>
              </a:rPr>
              <a:t>://</a:t>
            </a:r>
            <a:r>
              <a:rPr lang="en-US" altLang="zh-CN" sz="800" dirty="0" smtClean="0">
                <a:hlinkClick r:id="rId6"/>
              </a:rPr>
              <a:t>gitee.com/</a:t>
            </a:r>
            <a:r>
              <a:rPr lang="en-US" altLang="zh-CN" sz="800" dirty="0" err="1" smtClean="0">
                <a:hlinkClick r:id="rId6"/>
              </a:rPr>
              <a:t>openeuler</a:t>
            </a:r>
            <a:r>
              <a:rPr lang="en-US" altLang="zh-CN" sz="800" dirty="0" smtClean="0">
                <a:hlinkClick r:id="rId6"/>
              </a:rPr>
              <a:t>/</a:t>
            </a:r>
            <a:r>
              <a:rPr lang="en-US" altLang="zh-CN" sz="800" dirty="0" err="1" smtClean="0">
                <a:hlinkClick r:id="rId6"/>
              </a:rPr>
              <a:t>stratovirt</a:t>
            </a:r>
            <a:endParaRPr lang="en-US" altLang="zh-CN" sz="800" dirty="0" smtClean="0"/>
          </a:p>
          <a:p>
            <a:pPr>
              <a:lnSpc>
                <a:spcPct val="150000"/>
              </a:lnSpc>
            </a:pPr>
            <a:r>
              <a:rPr lang="en-US" altLang="zh-CN" sz="800" dirty="0" smtClean="0"/>
              <a:t>【4】</a:t>
            </a:r>
            <a:r>
              <a:rPr lang="en-US" altLang="zh-CN" sz="800" dirty="0" smtClean="0">
                <a:hlinkClick r:id="rId7"/>
              </a:rPr>
              <a:t>https</a:t>
            </a:r>
            <a:r>
              <a:rPr lang="en-US" altLang="zh-CN" sz="800" dirty="0">
                <a:hlinkClick r:id="rId7"/>
              </a:rPr>
              <a:t>://repo.openeuler.org/openEuler-21.03</a:t>
            </a:r>
            <a:r>
              <a:rPr lang="en-US" altLang="zh-CN" sz="800" dirty="0" smtClean="0">
                <a:hlinkClick r:id="rId7"/>
              </a:rPr>
              <a:t>/</a:t>
            </a:r>
            <a:endParaRPr lang="en-US" altLang="zh-CN" sz="800" dirty="0" smtClean="0"/>
          </a:p>
          <a:p>
            <a:pPr>
              <a:lnSpc>
                <a:spcPct val="150000"/>
              </a:lnSpc>
            </a:pPr>
            <a:endParaRPr lang="en-US" altLang="zh-CN" sz="800" dirty="0"/>
          </a:p>
          <a:p>
            <a:pPr>
              <a:lnSpc>
                <a:spcPct val="150000"/>
              </a:lnSpc>
            </a:pPr>
            <a:endParaRPr lang="en-US" altLang="zh-CN" sz="800" dirty="0" smtClean="0"/>
          </a:p>
          <a:p>
            <a:pPr>
              <a:lnSpc>
                <a:spcPct val="150000"/>
              </a:lnSpc>
            </a:pPr>
            <a:endParaRPr lang="zh-CN" altLang="en-US" sz="800" dirty="0"/>
          </a:p>
        </p:txBody>
      </p:sp>
      <p:sp>
        <p:nvSpPr>
          <p:cNvPr id="4" name="矩形 3"/>
          <p:cNvSpPr/>
          <p:nvPr/>
        </p:nvSpPr>
        <p:spPr>
          <a:xfrm>
            <a:off x="3249454" y="1621691"/>
            <a:ext cx="4507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/>
              <a:t>【1】</a:t>
            </a:r>
            <a:endParaRPr lang="zh-CN" altLang="en-US" sz="800" dirty="0"/>
          </a:p>
        </p:txBody>
      </p:sp>
      <p:sp>
        <p:nvSpPr>
          <p:cNvPr id="7" name="矩形 6"/>
          <p:cNvSpPr/>
          <p:nvPr/>
        </p:nvSpPr>
        <p:spPr>
          <a:xfrm>
            <a:off x="7769503" y="1655310"/>
            <a:ext cx="4507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/>
              <a:t>【3】</a:t>
            </a:r>
            <a:endParaRPr lang="zh-CN" altLang="en-US" sz="800" dirty="0"/>
          </a:p>
        </p:txBody>
      </p:sp>
      <p:sp>
        <p:nvSpPr>
          <p:cNvPr id="9" name="矩形 8"/>
          <p:cNvSpPr/>
          <p:nvPr/>
        </p:nvSpPr>
        <p:spPr>
          <a:xfrm>
            <a:off x="3126416" y="3821095"/>
            <a:ext cx="4507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/>
              <a:t>【4】</a:t>
            </a:r>
            <a:endParaRPr lang="zh-CN" altLang="en-US" sz="800" dirty="0"/>
          </a:p>
        </p:txBody>
      </p:sp>
      <p:sp>
        <p:nvSpPr>
          <p:cNvPr id="10" name="矩形 9"/>
          <p:cNvSpPr/>
          <p:nvPr/>
        </p:nvSpPr>
        <p:spPr>
          <a:xfrm>
            <a:off x="5571474" y="1639813"/>
            <a:ext cx="4507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/>
              <a:t>【2】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81471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标题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功能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内容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感谢页模板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5D7106B4-FD24-471A-B326-8B58E27A973B}" vid="{1AA013AF-7C2E-4A39-9796-86760F640C1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1961</TotalTime>
  <Words>1334</Words>
  <Application>Microsoft Office PowerPoint</Application>
  <PresentationFormat>宽屏</PresentationFormat>
  <Paragraphs>181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-apple-system</vt:lpstr>
      <vt:lpstr>Huawei Sans</vt:lpstr>
      <vt:lpstr>Lucida Grande</vt:lpstr>
      <vt:lpstr>方正兰亭黑简体</vt:lpstr>
      <vt:lpstr>宋体</vt:lpstr>
      <vt:lpstr>微软雅黑</vt:lpstr>
      <vt:lpstr>微软雅黑</vt:lpstr>
      <vt:lpstr>Arial</vt:lpstr>
      <vt:lpstr>Times New Roman</vt:lpstr>
      <vt:lpstr>Wingdings</vt:lpstr>
      <vt:lpstr>1_标题页模板</vt:lpstr>
      <vt:lpstr>2_功能页模板</vt:lpstr>
      <vt:lpstr>3_内容页模板</vt:lpstr>
      <vt:lpstr>4_感谢页模板</vt:lpstr>
      <vt:lpstr>openEuler开源创新实践课介绍</vt:lpstr>
      <vt:lpstr>openEuler开源创新实践课概况</vt:lpstr>
      <vt:lpstr>实践课：理论精讲+实践课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实验资源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libaolin</cp:lastModifiedBy>
  <cp:revision>386</cp:revision>
  <cp:lastPrinted>2020-07-31T09:33:18Z</cp:lastPrinted>
  <dcterms:created xsi:type="dcterms:W3CDTF">2018-11-29T10:16:29Z</dcterms:created>
  <dcterms:modified xsi:type="dcterms:W3CDTF">2021-06-22T06:24:21Z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(3)wPr7cuOW5P2C1aEVH0A5pYsMzyQ4d5IAFMaPZSF3VDcJlJ9Y1uOAmI+qyj8CTXRwU3fh3hOd
D4PpEmTFHqcScMO+ixN51lpaYvzl2M/x8Fd8v3d8OohaXWoX8VKLxexmwmC9J5IFdw88lbxx
6BImBiCkkVLEeSwRHinhRcpGa0TR4NvdpmOUQtRvX6qsD0/t2s7IkBIlVKYjqF4r6Xvlj6SX
A1C0tuK2uPxRDwckQ6</vt:lpwstr>
  </property>
  <property fmtid="{D5CDD505-2E9C-101B-9397-08002B2CF9AE}" pid="3" name="_2015_ms_pID_7253431">
    <vt:lpwstr>HhfvLQjDj5fvP7wnpkWsZf/WseT9XcKX8DzhI09A/x8/moEu3TaFjJ
DmY/Y4uMYCJ2etaydC83CwT78bpe8oMNHaSooLNT4pWddxF6fXJ4xLsIMbet3HoGh3ZEhyAT
PhwKtDy/gRpzZKS9NvwCTj31imx25gm4fQa7X1eUvnwgjHxzSkuxHzDIv4YkaX8VgEZzJofm
w3K1gQl7pnPBEhiRynIeibt/R3xpqCgtF3KQ</vt:lpwstr>
  </property>
  <property fmtid="{D5CDD505-2E9C-101B-9397-08002B2CF9AE}" pid="4" name="_2015_ms_pID_7253432">
    <vt:lpwstr>rQ==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1618965653</vt:lpwstr>
  </property>
</Properties>
</file>