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2" r:id="rId3"/>
    <p:sldId id="257" r:id="rId4"/>
    <p:sldId id="265" r:id="rId5"/>
    <p:sldId id="266" r:id="rId6"/>
    <p:sldId id="298" r:id="rId7"/>
    <p:sldId id="269" r:id="rId8"/>
    <p:sldId id="300" r:id="rId9"/>
    <p:sldId id="319" r:id="rId10"/>
    <p:sldId id="280" r:id="rId11"/>
    <p:sldId id="302" r:id="rId12"/>
    <p:sldId id="305" r:id="rId13"/>
    <p:sldId id="306" r:id="rId14"/>
    <p:sldId id="308" r:id="rId15"/>
    <p:sldId id="317" r:id="rId16"/>
    <p:sldId id="309" r:id="rId17"/>
    <p:sldId id="310" r:id="rId18"/>
    <p:sldId id="320" r:id="rId19"/>
    <p:sldId id="303" r:id="rId20"/>
    <p:sldId id="313" r:id="rId21"/>
    <p:sldId id="311" r:id="rId22"/>
    <p:sldId id="312" r:id="rId23"/>
    <p:sldId id="258" r:id="rId24"/>
    <p:sldId id="307" r:id="rId25"/>
    <p:sldId id="314" r:id="rId26"/>
    <p:sldId id="296" r:id="rId27"/>
    <p:sldId id="263" r:id="rId28"/>
    <p:sldId id="264" r:id="rId29"/>
    <p:sldId id="26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hao (AJ)" initials="l(" lastIdx="1" clrIdx="0">
    <p:extLst>
      <p:ext uri="{19B8F6BF-5375-455C-9EA6-DF929625EA0E}">
        <p15:presenceInfo xmlns:p15="http://schemas.microsoft.com/office/powerpoint/2012/main" userId="S-1-5-21-147214757-305610072-1517763936-33280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28"/>
    <a:srgbClr val="F97770"/>
    <a:srgbClr val="002EA7"/>
    <a:srgbClr val="002DA8"/>
    <a:srgbClr val="00B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7" autoAdjust="0"/>
    <p:restoredTop sz="96424" autoAdjust="0"/>
  </p:normalViewPr>
  <p:slideViewPr>
    <p:cSldViewPr snapToGrid="0" snapToObjects="1">
      <p:cViewPr varScale="1">
        <p:scale>
          <a:sx n="123" d="100"/>
          <a:sy n="123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35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F168-6362-4F0E-B417-C46180C745D2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8B1C7-2282-4AE2-BB53-CCBF48473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，让大家提问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93F-E4A9-4D1C-837B-FCD843521D3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9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本来想从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上面找到官方的定义，但是并没有。然后参考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的定义，以及归纳比较好的定义来总结。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B1C7-2282-4AE2-BB53-CCBF484734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14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B1C7-2282-4AE2-BB53-CCBF484734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13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，让大家提问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93F-E4A9-4D1C-837B-FCD843521D3D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5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4"/>
          <p:cNvGrpSpPr/>
          <p:nvPr userDrawn="1"/>
        </p:nvGrpSpPr>
        <p:grpSpPr>
          <a:xfrm>
            <a:off x="6022164" y="5903160"/>
            <a:ext cx="226800" cy="720000"/>
            <a:chOff x="6205521" y="5132079"/>
            <a:chExt cx="259851" cy="856655"/>
          </a:xfrm>
          <a:solidFill>
            <a:srgbClr val="002EA7"/>
          </a:solidFill>
        </p:grpSpPr>
        <p:sp>
          <p:nvSpPr>
            <p:cNvPr id="8" name="L 形 7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等腰三角形 7"/>
          <p:cNvSpPr/>
          <p:nvPr userDrawn="1"/>
        </p:nvSpPr>
        <p:spPr>
          <a:xfrm rot="3259845">
            <a:off x="9499971" y="1396600"/>
            <a:ext cx="939800" cy="768350"/>
          </a:xfrm>
          <a:prstGeom prst="triangle">
            <a:avLst/>
          </a:prstGeom>
          <a:solidFill>
            <a:srgbClr val="002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3507078" y="1030548"/>
            <a:ext cx="4789917" cy="3536845"/>
            <a:chOff x="3636008" y="1275143"/>
            <a:chExt cx="4790591" cy="3535967"/>
          </a:xfrm>
        </p:grpSpPr>
        <p:sp>
          <p:nvSpPr>
            <p:cNvPr id="13" name="矩形 12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8972468">
              <a:off x="7940531" y="4325456"/>
              <a:ext cx="486068" cy="48565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614" y="6318957"/>
            <a:ext cx="1362186" cy="291479"/>
          </a:xfrm>
          <a:prstGeom prst="rect">
            <a:avLst/>
          </a:prstGeom>
        </p:spPr>
      </p:pic>
      <p:cxnSp>
        <p:nvCxnSpPr>
          <p:cNvPr id="16" name="PA_直接连接符 18"/>
          <p:cNvCxnSpPr>
            <a:cxnSpLocks/>
          </p:cNvCxnSpPr>
          <p:nvPr userDrawn="1">
            <p:custDataLst>
              <p:tags r:id="rId1"/>
            </p:custDataLst>
          </p:nvPr>
        </p:nvCxnSpPr>
        <p:spPr>
          <a:xfrm flipH="1" flipV="1">
            <a:off x="1860962" y="2386535"/>
            <a:ext cx="6823335" cy="47042"/>
          </a:xfrm>
          <a:prstGeom prst="line">
            <a:avLst/>
          </a:prstGeom>
          <a:ln>
            <a:solidFill>
              <a:srgbClr val="002EA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9"/>
          <p:cNvCxnSpPr/>
          <p:nvPr userDrawn="1"/>
        </p:nvCxnSpPr>
        <p:spPr>
          <a:xfrm>
            <a:off x="4447338" y="3621986"/>
            <a:ext cx="5354637" cy="30162"/>
          </a:xfrm>
          <a:prstGeom prst="line">
            <a:avLst/>
          </a:prstGeom>
          <a:ln>
            <a:solidFill>
              <a:srgbClr val="002EA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 53"/>
          <p:cNvSpPr/>
          <p:nvPr userDrawn="1"/>
        </p:nvSpPr>
        <p:spPr>
          <a:xfrm rot="3259845">
            <a:off x="9989133" y="3735652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FFB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54"/>
          <p:cNvSpPr/>
          <p:nvPr userDrawn="1"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F97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 hasCustomPrompt="1"/>
          </p:nvPr>
        </p:nvSpPr>
        <p:spPr>
          <a:xfrm>
            <a:off x="2324100" y="2652259"/>
            <a:ext cx="8864600" cy="80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0" i="0">
                <a:solidFill>
                  <a:srgbClr val="002DA8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zh-CN" altLang="en-US" dirty="0"/>
              <a:t>请输入您的标题</a:t>
            </a:r>
          </a:p>
        </p:txBody>
      </p:sp>
    </p:spTree>
    <p:extLst>
      <p:ext uri="{BB962C8B-B14F-4D97-AF65-F5344CB8AC3E}">
        <p14:creationId xmlns:p14="http://schemas.microsoft.com/office/powerpoint/2010/main" val="203003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3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>
          <a:xfrm>
            <a:off x="2287589" y="2422525"/>
            <a:ext cx="2333625" cy="2012950"/>
            <a:chOff x="2287589" y="2422525"/>
            <a:chExt cx="2333625" cy="2012950"/>
          </a:xfrm>
        </p:grpSpPr>
        <p:sp>
          <p:nvSpPr>
            <p:cNvPr id="8" name="等腰三角形 20"/>
            <p:cNvSpPr/>
            <p:nvPr/>
          </p:nvSpPr>
          <p:spPr>
            <a:xfrm rot="10800000">
              <a:off x="2506664" y="2681289"/>
              <a:ext cx="1895475" cy="1635125"/>
            </a:xfrm>
            <a:prstGeom prst="triangle">
              <a:avLst/>
            </a:prstGeom>
            <a:solidFill>
              <a:srgbClr val="002E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44000" anchor="ctr"/>
            <a:lstStyle/>
            <a:p>
              <a:pPr algn="ctr">
                <a:defRPr/>
              </a:pPr>
              <a:endParaRPr lang="zh-CN" altLang="en-US" sz="3600" dirty="0">
                <a:solidFill>
                  <a:srgbClr val="FFFFFF"/>
                </a:solidFill>
                <a:latin typeface="FZLanTingHeiS-DB-GB" charset="-122"/>
                <a:ea typeface="FZLanTingHeiS-DB-GB" charset="-122"/>
                <a:cs typeface="FZLanTingHeiS-DB-GB" charset="-122"/>
              </a:endParaRPr>
            </a:p>
          </p:txBody>
        </p:sp>
        <p:sp>
          <p:nvSpPr>
            <p:cNvPr id="9" name="等腰三角形 21"/>
            <p:cNvSpPr/>
            <p:nvPr/>
          </p:nvSpPr>
          <p:spPr>
            <a:xfrm rot="10800000">
              <a:off x="2287589" y="2422525"/>
              <a:ext cx="2333625" cy="2012950"/>
            </a:xfrm>
            <a:prstGeom prst="triangle">
              <a:avLst/>
            </a:prstGeom>
            <a:noFill/>
            <a:ln w="6350">
              <a:solidFill>
                <a:srgbClr val="002EA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0" name="直接连接符 22"/>
          <p:cNvCxnSpPr>
            <a:endCxn id="27" idx="3"/>
          </p:cNvCxnSpPr>
          <p:nvPr userDrawn="1"/>
        </p:nvCxnSpPr>
        <p:spPr>
          <a:xfrm>
            <a:off x="3454400" y="1"/>
            <a:ext cx="1" cy="2422524"/>
          </a:xfrm>
          <a:prstGeom prst="line">
            <a:avLst/>
          </a:prstGeom>
          <a:ln w="6350">
            <a:solidFill>
              <a:srgbClr val="002EA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3"/>
          <p:cNvCxnSpPr>
            <a:stCxn id="27" idx="0"/>
          </p:cNvCxnSpPr>
          <p:nvPr userDrawn="1"/>
        </p:nvCxnSpPr>
        <p:spPr>
          <a:xfrm flipH="1">
            <a:off x="3454400" y="4435475"/>
            <a:ext cx="1" cy="1195304"/>
          </a:xfrm>
          <a:prstGeom prst="line">
            <a:avLst/>
          </a:prstGeom>
          <a:ln w="6350">
            <a:solidFill>
              <a:srgbClr val="002EA7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5"/>
          <p:cNvCxnSpPr/>
          <p:nvPr userDrawn="1"/>
        </p:nvCxnSpPr>
        <p:spPr>
          <a:xfrm flipH="1">
            <a:off x="5521326" y="1601789"/>
            <a:ext cx="498475" cy="649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28"/>
          <p:cNvCxnSpPr/>
          <p:nvPr userDrawn="1"/>
        </p:nvCxnSpPr>
        <p:spPr>
          <a:xfrm flipH="1">
            <a:off x="5521326" y="2698751"/>
            <a:ext cx="498475" cy="650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31"/>
          <p:cNvCxnSpPr/>
          <p:nvPr userDrawn="1"/>
        </p:nvCxnSpPr>
        <p:spPr>
          <a:xfrm flipH="1">
            <a:off x="5521326" y="3797301"/>
            <a:ext cx="498475" cy="650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34"/>
          <p:cNvCxnSpPr/>
          <p:nvPr userDrawn="1"/>
        </p:nvCxnSpPr>
        <p:spPr>
          <a:xfrm flipH="1">
            <a:off x="5521326" y="4895850"/>
            <a:ext cx="498475" cy="649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53"/>
          <p:cNvSpPr/>
          <p:nvPr userDrawn="1"/>
        </p:nvSpPr>
        <p:spPr>
          <a:xfrm rot="3259845">
            <a:off x="10557912" y="469774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00B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任意多边形 54"/>
          <p:cNvSpPr/>
          <p:nvPr userDrawn="1"/>
        </p:nvSpPr>
        <p:spPr>
          <a:xfrm rot="5050286">
            <a:off x="8903971" y="536557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FFB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任意多边形 182"/>
          <p:cNvSpPr/>
          <p:nvPr userDrawn="1"/>
        </p:nvSpPr>
        <p:spPr bwMode="auto">
          <a:xfrm rot="20711973">
            <a:off x="2387309" y="878928"/>
            <a:ext cx="381541" cy="391702"/>
          </a:xfrm>
          <a:prstGeom prst="rtTriangle">
            <a:avLst/>
          </a:prstGeom>
          <a:solidFill>
            <a:srgbClr val="81D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7" name="任意多边形 184"/>
          <p:cNvSpPr/>
          <p:nvPr userDrawn="1"/>
        </p:nvSpPr>
        <p:spPr bwMode="auto">
          <a:xfrm rot="3259845">
            <a:off x="1477045" y="5392971"/>
            <a:ext cx="395287" cy="3960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F97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614" y="6318957"/>
            <a:ext cx="1362186" cy="291479"/>
          </a:xfrm>
          <a:prstGeom prst="rect">
            <a:avLst/>
          </a:prstGeom>
        </p:spPr>
      </p:pic>
      <p:sp>
        <p:nvSpPr>
          <p:cNvPr id="29" name="矩形 28"/>
          <p:cNvSpPr/>
          <p:nvPr userDrawn="1"/>
        </p:nvSpPr>
        <p:spPr>
          <a:xfrm>
            <a:off x="2888401" y="2794685"/>
            <a:ext cx="1112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0" i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 hasCustomPrompt="1"/>
          </p:nvPr>
        </p:nvSpPr>
        <p:spPr>
          <a:xfrm>
            <a:off x="6019414" y="1831976"/>
            <a:ext cx="435133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zh-CN" altLang="en-US" dirty="0"/>
              <a:t> 请输入您的标题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6019414" y="2930526"/>
            <a:ext cx="435133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zh-CN" altLang="en-US" dirty="0"/>
              <a:t> 请输入您的标题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 hasCustomPrompt="1"/>
          </p:nvPr>
        </p:nvSpPr>
        <p:spPr>
          <a:xfrm>
            <a:off x="6019414" y="4016375"/>
            <a:ext cx="435133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zh-CN" altLang="en-US" dirty="0"/>
              <a:t> 请输入您的标题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6019414" y="5126038"/>
            <a:ext cx="435133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zh-CN" altLang="en-US" dirty="0"/>
              <a:t> 请输入您的标题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5322888" y="1405139"/>
            <a:ext cx="449176" cy="5212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0" i="0">
                <a:solidFill>
                  <a:srgbClr val="002DA8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5322888" y="2502895"/>
            <a:ext cx="449176" cy="5212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0" i="0">
                <a:solidFill>
                  <a:srgbClr val="002DA8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7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5322888" y="3601445"/>
            <a:ext cx="449176" cy="5212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0" i="0">
                <a:solidFill>
                  <a:srgbClr val="002DA8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8" name="文本占位符 30"/>
          <p:cNvSpPr>
            <a:spLocks noGrp="1"/>
          </p:cNvSpPr>
          <p:nvPr>
            <p:ph type="body" sz="quarter" idx="17" hasCustomPrompt="1"/>
          </p:nvPr>
        </p:nvSpPr>
        <p:spPr>
          <a:xfrm>
            <a:off x="5322888" y="4696753"/>
            <a:ext cx="449176" cy="5212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0" i="0">
                <a:solidFill>
                  <a:srgbClr val="002DA8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en-US" altLang="zh-CN" dirty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64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PA_直接连接符 18"/>
          <p:cNvCxnSpPr>
            <a:cxnSpLocks/>
          </p:cNvCxnSpPr>
          <p:nvPr userDrawn="1">
            <p:custDataLst>
              <p:tags r:id="rId1"/>
            </p:custDataLst>
          </p:nvPr>
        </p:nvCxnSpPr>
        <p:spPr>
          <a:xfrm flipH="1" flipV="1">
            <a:off x="1881188" y="2152046"/>
            <a:ext cx="5172755" cy="47043"/>
          </a:xfrm>
          <a:prstGeom prst="line">
            <a:avLst/>
          </a:prstGeom>
          <a:ln>
            <a:solidFill>
              <a:srgbClr val="002DA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9"/>
          <p:cNvCxnSpPr/>
          <p:nvPr userDrawn="1"/>
        </p:nvCxnSpPr>
        <p:spPr>
          <a:xfrm>
            <a:off x="3652838" y="3348104"/>
            <a:ext cx="5354637" cy="30162"/>
          </a:xfrm>
          <a:prstGeom prst="line">
            <a:avLst/>
          </a:prstGeom>
          <a:ln>
            <a:solidFill>
              <a:srgbClr val="002DA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53"/>
          <p:cNvSpPr/>
          <p:nvPr userDrawn="1"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00B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任意多边形 54"/>
          <p:cNvSpPr/>
          <p:nvPr userDrawn="1"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F97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5400000">
            <a:off x="2587634" y="2402973"/>
            <a:ext cx="724388" cy="751039"/>
          </a:xfrm>
          <a:prstGeom prst="rect">
            <a:avLst/>
          </a:prstGeom>
          <a:noFill/>
          <a:ln>
            <a:solidFill>
              <a:srgbClr val="002D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i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任意多边形 54"/>
          <p:cNvSpPr/>
          <p:nvPr userDrawn="1"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FFB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0" name="组合 54"/>
          <p:cNvGrpSpPr/>
          <p:nvPr userDrawn="1"/>
        </p:nvGrpSpPr>
        <p:grpSpPr>
          <a:xfrm>
            <a:off x="5972714" y="5654824"/>
            <a:ext cx="231237" cy="720000"/>
            <a:chOff x="6205521" y="5132079"/>
            <a:chExt cx="259851" cy="856655"/>
          </a:xfrm>
          <a:solidFill>
            <a:srgbClr val="002DA8"/>
          </a:solidFill>
        </p:grpSpPr>
        <p:sp>
          <p:nvSpPr>
            <p:cNvPr id="21" name="L 形 20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L 形 21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L 形 22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4" name="文本占位符 31"/>
          <p:cNvSpPr>
            <a:spLocks noGrp="1"/>
          </p:cNvSpPr>
          <p:nvPr>
            <p:ph type="body" sz="quarter" idx="11" hasCustomPrompt="1"/>
          </p:nvPr>
        </p:nvSpPr>
        <p:spPr>
          <a:xfrm>
            <a:off x="3381828" y="2470765"/>
            <a:ext cx="6428922" cy="6154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 i="0">
                <a:solidFill>
                  <a:srgbClr val="002DA8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zh-CN" altLang="en-US" dirty="0"/>
              <a:t>请输入您的标题</a:t>
            </a:r>
          </a:p>
        </p:txBody>
      </p:sp>
      <p:sp>
        <p:nvSpPr>
          <p:cNvPr id="28" name="文本占位符 30"/>
          <p:cNvSpPr>
            <a:spLocks noGrp="1"/>
          </p:cNvSpPr>
          <p:nvPr>
            <p:ph type="body" sz="quarter" idx="10" hasCustomPrompt="1"/>
          </p:nvPr>
        </p:nvSpPr>
        <p:spPr>
          <a:xfrm>
            <a:off x="3268867" y="3943752"/>
            <a:ext cx="5654267" cy="419100"/>
          </a:xfrm>
          <a:prstGeom prst="rect">
            <a:avLst/>
          </a:prstGeom>
        </p:spPr>
        <p:txBody>
          <a:bodyPr/>
          <a:lstStyle>
            <a:lvl1pPr marL="285750" indent="-285750" algn="ctr">
              <a:buFont typeface="Arial" charset="0"/>
              <a:buChar char="•"/>
              <a:defRPr sz="1800" b="0" i="0">
                <a:solidFill>
                  <a:schemeClr val="bg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pPr lvl="0"/>
            <a:r>
              <a:rPr kumimoji="1" lang="zh-CN" altLang="en-US" dirty="0"/>
              <a:t> 请输入您的子标题</a:t>
            </a:r>
          </a:p>
        </p:txBody>
      </p:sp>
      <p:sp>
        <p:nvSpPr>
          <p:cNvPr id="29" name="文本占位符 30"/>
          <p:cNvSpPr>
            <a:spLocks noGrp="1"/>
          </p:cNvSpPr>
          <p:nvPr>
            <p:ph type="body" sz="quarter" idx="12" hasCustomPrompt="1"/>
          </p:nvPr>
        </p:nvSpPr>
        <p:spPr>
          <a:xfrm>
            <a:off x="3268867" y="4450344"/>
            <a:ext cx="5654267" cy="419100"/>
          </a:xfrm>
          <a:prstGeom prst="rect">
            <a:avLst/>
          </a:prstGeom>
        </p:spPr>
        <p:txBody>
          <a:bodyPr/>
          <a:lstStyle>
            <a:lvl1pPr marL="285750" indent="-285750" algn="ctr">
              <a:buFont typeface="Arial" charset="0"/>
              <a:buChar char="•"/>
              <a:defRPr sz="1800" b="0" i="0">
                <a:solidFill>
                  <a:schemeClr val="bg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pPr lvl="0"/>
            <a:r>
              <a:rPr kumimoji="1" lang="zh-CN" altLang="en-US" dirty="0"/>
              <a:t> 请输入您的子标题</a:t>
            </a:r>
          </a:p>
        </p:txBody>
      </p:sp>
      <p:sp>
        <p:nvSpPr>
          <p:cNvPr id="30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3268867" y="4957386"/>
            <a:ext cx="5654267" cy="419100"/>
          </a:xfrm>
          <a:prstGeom prst="rect">
            <a:avLst/>
          </a:prstGeom>
        </p:spPr>
        <p:txBody>
          <a:bodyPr/>
          <a:lstStyle>
            <a:lvl1pPr marL="285750" indent="-285750" algn="ctr">
              <a:buFont typeface="Arial" charset="0"/>
              <a:buChar char="•"/>
              <a:defRPr sz="1800" b="0" i="0">
                <a:solidFill>
                  <a:schemeClr val="bg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pPr lvl="0"/>
            <a:r>
              <a:rPr kumimoji="1" lang="zh-CN" altLang="en-US" dirty="0"/>
              <a:t> 请输入您的子标题</a:t>
            </a:r>
          </a:p>
        </p:txBody>
      </p:sp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614" y="6318957"/>
            <a:ext cx="1362186" cy="291479"/>
          </a:xfrm>
          <a:prstGeom prst="rect">
            <a:avLst/>
          </a:prstGeom>
        </p:spPr>
      </p:pic>
      <p:sp>
        <p:nvSpPr>
          <p:cNvPr id="25" name="文本占位符 31">
            <a:extLst>
              <a:ext uri="{FF2B5EF4-FFF2-40B4-BE49-F238E27FC236}">
                <a16:creationId xmlns="" xmlns:a16="http://schemas.microsoft.com/office/drawing/2014/main" id="{DED8E86A-FECF-4146-887B-C9358AC0EA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00135" y="2491981"/>
            <a:ext cx="899386" cy="615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0" i="0">
                <a:solidFill>
                  <a:srgbClr val="002DA8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73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7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37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614" y="6318957"/>
            <a:ext cx="1362186" cy="291479"/>
          </a:xfrm>
          <a:prstGeom prst="rect">
            <a:avLst/>
          </a:prstGeom>
        </p:spPr>
      </p:pic>
      <p:sp>
        <p:nvSpPr>
          <p:cNvPr id="18" name="右箭头 17"/>
          <p:cNvSpPr/>
          <p:nvPr userDrawn="1"/>
        </p:nvSpPr>
        <p:spPr>
          <a:xfrm>
            <a:off x="457200" y="311725"/>
            <a:ext cx="285320" cy="328709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2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9" name="文本占位符 30"/>
          <p:cNvSpPr>
            <a:spLocks noGrp="1"/>
          </p:cNvSpPr>
          <p:nvPr>
            <p:ph type="body" sz="quarter" idx="10" hasCustomPrompt="1"/>
          </p:nvPr>
        </p:nvSpPr>
        <p:spPr>
          <a:xfrm>
            <a:off x="742520" y="283598"/>
            <a:ext cx="6889643" cy="3849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rgbClr val="002DA8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zh-CN" altLang="en-US" dirty="0"/>
              <a:t> 请输入您的标题</a:t>
            </a:r>
          </a:p>
        </p:txBody>
      </p:sp>
      <p:sp>
        <p:nvSpPr>
          <p:cNvPr id="21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0" y="821498"/>
            <a:ext cx="6889643" cy="3849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pPr lvl="0"/>
            <a:r>
              <a:rPr kumimoji="1" lang="zh-CN" altLang="en-US" dirty="0"/>
              <a:t> 请输入您的子标题</a:t>
            </a:r>
          </a:p>
        </p:txBody>
      </p:sp>
      <p:sp>
        <p:nvSpPr>
          <p:cNvPr id="7" name="文本占位符 35">
            <a:extLst>
              <a:ext uri="{FF2B5EF4-FFF2-40B4-BE49-F238E27FC236}">
                <a16:creationId xmlns="" xmlns:a16="http://schemas.microsoft.com/office/drawing/2014/main" id="{9799EBF7-4429-F847-8250-DC8A636632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2520" y="1359398"/>
            <a:ext cx="10992280" cy="6113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>
                <a:solidFill>
                  <a:schemeClr val="bg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457200" indent="0" algn="l">
              <a:buFontTx/>
              <a:buNone/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FZLanTingHeiS-L-GB" panose="02000000000000000000" pitchFamily="2" charset="-122"/>
                <a:ea typeface="FZLanTingHeiS-L-GB" panose="02000000000000000000" pitchFamily="2" charset="-122"/>
              </a:defRPr>
            </a:lvl2pPr>
            <a:lvl3pPr marL="914400" indent="0" algn="l">
              <a:buFontTx/>
              <a:buNone/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FZLanTingHeiS-L-GB" panose="02000000000000000000" pitchFamily="2" charset="-122"/>
                <a:ea typeface="FZLanTingHeiS-L-GB" panose="02000000000000000000" pitchFamily="2" charset="-122"/>
              </a:defRPr>
            </a:lvl3pPr>
            <a:lvl4pPr marL="1371600" indent="0" algn="l">
              <a:buFontTx/>
              <a:buNone/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FZLanTingHeiS-L-GB" panose="02000000000000000000" pitchFamily="2" charset="-122"/>
                <a:ea typeface="FZLanTingHeiS-L-GB" panose="02000000000000000000" pitchFamily="2" charset="-122"/>
              </a:defRPr>
            </a:lvl4pPr>
            <a:lvl5pPr marL="1828800" indent="0" algn="l">
              <a:buFontTx/>
              <a:buNone/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FZLanTingHeiS-L-GB" panose="02000000000000000000" pitchFamily="2" charset="-122"/>
                <a:ea typeface="FZLanTingHeiS-L-GB" panose="02000000000000000000" pitchFamily="2" charset="-122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" name="文本占位符 30"/>
          <p:cNvSpPr>
            <a:spLocks noGrp="1"/>
          </p:cNvSpPr>
          <p:nvPr>
            <p:ph type="body" sz="quarter" idx="23" hasCustomPrompt="1"/>
          </p:nvPr>
        </p:nvSpPr>
        <p:spPr>
          <a:xfrm>
            <a:off x="742520" y="2123641"/>
            <a:ext cx="6889643" cy="3849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pPr lvl="0"/>
            <a:r>
              <a:rPr kumimoji="1" lang="zh-CN" altLang="en-US" dirty="0"/>
              <a:t> 请输入您的子标题</a:t>
            </a:r>
          </a:p>
        </p:txBody>
      </p:sp>
      <p:sp>
        <p:nvSpPr>
          <p:cNvPr id="9" name="文本占位符 35">
            <a:extLst>
              <a:ext uri="{FF2B5EF4-FFF2-40B4-BE49-F238E27FC236}">
                <a16:creationId xmlns="" xmlns:a16="http://schemas.microsoft.com/office/drawing/2014/main" id="{9799EBF7-4429-F847-8250-DC8A636632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2520" y="2661541"/>
            <a:ext cx="10992280" cy="6113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>
                <a:solidFill>
                  <a:schemeClr val="bg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457200" indent="0" algn="l">
              <a:buFontTx/>
              <a:buNone/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FZLanTingHeiS-L-GB" panose="02000000000000000000" pitchFamily="2" charset="-122"/>
                <a:ea typeface="FZLanTingHeiS-L-GB" panose="02000000000000000000" pitchFamily="2" charset="-122"/>
              </a:defRPr>
            </a:lvl2pPr>
            <a:lvl3pPr marL="914400" indent="0" algn="l">
              <a:buFontTx/>
              <a:buNone/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FZLanTingHeiS-L-GB" panose="02000000000000000000" pitchFamily="2" charset="-122"/>
                <a:ea typeface="FZLanTingHeiS-L-GB" panose="02000000000000000000" pitchFamily="2" charset="-122"/>
              </a:defRPr>
            </a:lvl3pPr>
            <a:lvl4pPr marL="1371600" indent="0" algn="l">
              <a:buFontTx/>
              <a:buNone/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FZLanTingHeiS-L-GB" panose="02000000000000000000" pitchFamily="2" charset="-122"/>
                <a:ea typeface="FZLanTingHeiS-L-GB" panose="02000000000000000000" pitchFamily="2" charset="-122"/>
              </a:defRPr>
            </a:lvl4pPr>
            <a:lvl5pPr marL="1828800" indent="0" algn="l">
              <a:buFontTx/>
              <a:buNone/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FZLanTingHeiS-L-GB" panose="02000000000000000000" pitchFamily="2" charset="-122"/>
                <a:ea typeface="FZLanTingHeiS-L-GB" panose="02000000000000000000" pitchFamily="2" charset="-122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0" name="文本占位符 30"/>
          <p:cNvSpPr>
            <a:spLocks noGrp="1"/>
          </p:cNvSpPr>
          <p:nvPr>
            <p:ph type="body" sz="quarter" idx="25" hasCustomPrompt="1"/>
          </p:nvPr>
        </p:nvSpPr>
        <p:spPr>
          <a:xfrm>
            <a:off x="742520" y="3425784"/>
            <a:ext cx="6889643" cy="3849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pPr lvl="0"/>
            <a:r>
              <a:rPr kumimoji="1" lang="zh-CN" altLang="en-US" dirty="0"/>
              <a:t> 请输入您的子标题</a:t>
            </a:r>
          </a:p>
        </p:txBody>
      </p:sp>
      <p:sp>
        <p:nvSpPr>
          <p:cNvPr id="11" name="文本占位符 35">
            <a:extLst>
              <a:ext uri="{FF2B5EF4-FFF2-40B4-BE49-F238E27FC236}">
                <a16:creationId xmlns="" xmlns:a16="http://schemas.microsoft.com/office/drawing/2014/main" id="{9799EBF7-4429-F847-8250-DC8A6366321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2520" y="3963684"/>
            <a:ext cx="10992280" cy="6113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>
                <a:solidFill>
                  <a:schemeClr val="bg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457200" indent="0" algn="l">
              <a:buFontTx/>
              <a:buNone/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FZLanTingHeiS-L-GB" panose="02000000000000000000" pitchFamily="2" charset="-122"/>
                <a:ea typeface="FZLanTingHeiS-L-GB" panose="02000000000000000000" pitchFamily="2" charset="-122"/>
              </a:defRPr>
            </a:lvl2pPr>
            <a:lvl3pPr marL="914400" indent="0" algn="l">
              <a:buFontTx/>
              <a:buNone/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FZLanTingHeiS-L-GB" panose="02000000000000000000" pitchFamily="2" charset="-122"/>
                <a:ea typeface="FZLanTingHeiS-L-GB" panose="02000000000000000000" pitchFamily="2" charset="-122"/>
              </a:defRPr>
            </a:lvl3pPr>
            <a:lvl4pPr marL="1371600" indent="0" algn="l">
              <a:buFontTx/>
              <a:buNone/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FZLanTingHeiS-L-GB" panose="02000000000000000000" pitchFamily="2" charset="-122"/>
                <a:ea typeface="FZLanTingHeiS-L-GB" panose="02000000000000000000" pitchFamily="2" charset="-122"/>
              </a:defRPr>
            </a:lvl4pPr>
            <a:lvl5pPr marL="1828800" indent="0" algn="l">
              <a:buFontTx/>
              <a:buNone/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FZLanTingHeiS-L-GB" panose="02000000000000000000" pitchFamily="2" charset="-122"/>
                <a:ea typeface="FZLanTingHeiS-L-GB" panose="02000000000000000000" pitchFamily="2" charset="-122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2" name="文本占位符 30"/>
          <p:cNvSpPr>
            <a:spLocks noGrp="1"/>
          </p:cNvSpPr>
          <p:nvPr>
            <p:ph type="body" sz="quarter" idx="27" hasCustomPrompt="1"/>
          </p:nvPr>
        </p:nvSpPr>
        <p:spPr>
          <a:xfrm>
            <a:off x="742520" y="4727927"/>
            <a:ext cx="6889643" cy="3849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pPr lvl="0"/>
            <a:r>
              <a:rPr kumimoji="1" lang="zh-CN" altLang="en-US" dirty="0"/>
              <a:t> 请输入您的子标题</a:t>
            </a:r>
          </a:p>
        </p:txBody>
      </p:sp>
      <p:sp>
        <p:nvSpPr>
          <p:cNvPr id="13" name="文本占位符 35">
            <a:extLst>
              <a:ext uri="{FF2B5EF4-FFF2-40B4-BE49-F238E27FC236}">
                <a16:creationId xmlns="" xmlns:a16="http://schemas.microsoft.com/office/drawing/2014/main" id="{9799EBF7-4429-F847-8250-DC8A6366321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2520" y="5265827"/>
            <a:ext cx="10992280" cy="6113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>
                <a:solidFill>
                  <a:schemeClr val="bg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457200" indent="0" algn="l">
              <a:buFontTx/>
              <a:buNone/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FZLanTingHeiS-L-GB" panose="02000000000000000000" pitchFamily="2" charset="-122"/>
                <a:ea typeface="FZLanTingHeiS-L-GB" panose="02000000000000000000" pitchFamily="2" charset="-122"/>
              </a:defRPr>
            </a:lvl2pPr>
            <a:lvl3pPr marL="914400" indent="0" algn="l">
              <a:buFontTx/>
              <a:buNone/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FZLanTingHeiS-L-GB" panose="02000000000000000000" pitchFamily="2" charset="-122"/>
                <a:ea typeface="FZLanTingHeiS-L-GB" panose="02000000000000000000" pitchFamily="2" charset="-122"/>
              </a:defRPr>
            </a:lvl3pPr>
            <a:lvl4pPr marL="1371600" indent="0" algn="l">
              <a:buFontTx/>
              <a:buNone/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FZLanTingHeiS-L-GB" panose="02000000000000000000" pitchFamily="2" charset="-122"/>
                <a:ea typeface="FZLanTingHeiS-L-GB" panose="02000000000000000000" pitchFamily="2" charset="-122"/>
              </a:defRPr>
            </a:lvl4pPr>
            <a:lvl5pPr marL="1828800" indent="0" algn="l">
              <a:buFontTx/>
              <a:buNone/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FZLanTingHeiS-L-GB" panose="02000000000000000000" pitchFamily="2" charset="-122"/>
                <a:ea typeface="FZLanTingHeiS-L-GB" panose="02000000000000000000" pitchFamily="2" charset="-122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请添加内容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97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614" y="6318957"/>
            <a:ext cx="1362186" cy="2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5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>
            <a:off x="1885036" y="2752896"/>
            <a:ext cx="7916941" cy="1352208"/>
            <a:chOff x="1885036" y="2344705"/>
            <a:chExt cx="7916941" cy="1352208"/>
          </a:xfrm>
        </p:grpSpPr>
        <p:sp>
          <p:nvSpPr>
            <p:cNvPr id="11" name="文本框 10"/>
            <p:cNvSpPr txBox="1"/>
            <p:nvPr/>
          </p:nvSpPr>
          <p:spPr>
            <a:xfrm>
              <a:off x="4531309" y="2612283"/>
              <a:ext cx="2693366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4800" b="0" i="0" dirty="0">
                  <a:solidFill>
                    <a:srgbClr val="002EA7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THANKS</a:t>
              </a:r>
              <a:endParaRPr lang="zh-CN" altLang="en-US" sz="4800" b="0" i="0" dirty="0">
                <a:solidFill>
                  <a:srgbClr val="002EA7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2" name="直接连接符 12"/>
            <p:cNvCxnSpPr/>
            <p:nvPr/>
          </p:nvCxnSpPr>
          <p:spPr>
            <a:xfrm rot="10800000">
              <a:off x="1885036" y="2344705"/>
              <a:ext cx="6799262" cy="39687"/>
            </a:xfrm>
            <a:prstGeom prst="line">
              <a:avLst/>
            </a:prstGeom>
            <a:ln>
              <a:solidFill>
                <a:srgbClr val="002EA7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45"/>
            <p:cNvCxnSpPr/>
            <p:nvPr/>
          </p:nvCxnSpPr>
          <p:spPr>
            <a:xfrm>
              <a:off x="4447340" y="3666751"/>
              <a:ext cx="5354637" cy="30162"/>
            </a:xfrm>
            <a:prstGeom prst="line">
              <a:avLst/>
            </a:prstGeom>
            <a:ln>
              <a:solidFill>
                <a:srgbClr val="002EA7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614" y="6318957"/>
            <a:ext cx="1362186" cy="291479"/>
          </a:xfrm>
          <a:prstGeom prst="rect">
            <a:avLst/>
          </a:prstGeom>
        </p:spPr>
      </p:pic>
      <p:sp>
        <p:nvSpPr>
          <p:cNvPr id="15" name="等腰三角形 7"/>
          <p:cNvSpPr/>
          <p:nvPr userDrawn="1"/>
        </p:nvSpPr>
        <p:spPr>
          <a:xfrm rot="3259845">
            <a:off x="9952811" y="1945356"/>
            <a:ext cx="939800" cy="768350"/>
          </a:xfrm>
          <a:prstGeom prst="triangle">
            <a:avLst/>
          </a:prstGeom>
          <a:solidFill>
            <a:srgbClr val="002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1"/>
          <p:cNvGrpSpPr>
            <a:grpSpLocks/>
          </p:cNvGrpSpPr>
          <p:nvPr userDrawn="1"/>
        </p:nvGrpSpPr>
        <p:grpSpPr bwMode="auto">
          <a:xfrm>
            <a:off x="3507078" y="1285730"/>
            <a:ext cx="5087630" cy="3831272"/>
            <a:chOff x="3636008" y="1275143"/>
            <a:chExt cx="5088346" cy="3830321"/>
          </a:xfrm>
        </p:grpSpPr>
        <p:sp>
          <p:nvSpPr>
            <p:cNvPr id="17" name="矩形 16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" name="任意多边形 53"/>
          <p:cNvSpPr/>
          <p:nvPr userDrawn="1"/>
        </p:nvSpPr>
        <p:spPr>
          <a:xfrm rot="3259845">
            <a:off x="10052739" y="3703205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FFB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任意多边形 54"/>
          <p:cNvSpPr/>
          <p:nvPr userDrawn="1"/>
        </p:nvSpPr>
        <p:spPr>
          <a:xfrm rot="20313339">
            <a:off x="1376723" y="3220108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F97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14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162" y="2129932"/>
            <a:ext cx="10363676" cy="147127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999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40pt </a:t>
            </a:r>
            <a:r>
              <a:rPr lang="zh-CN" altLang="en-US" dirty="0" smtClean="0"/>
              <a:t>，居中，最多两行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743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61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5" r:id="rId3"/>
    <p:sldLayoutId id="2147483650" r:id="rId4"/>
    <p:sldLayoutId id="2147483651" r:id="rId5"/>
    <p:sldLayoutId id="2147483653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0C7D0DFE-E673-2946-BE1E-86584CBF4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5611" y="2671841"/>
            <a:ext cx="6316721" cy="800100"/>
          </a:xfrm>
        </p:spPr>
        <p:txBody>
          <a:bodyPr/>
          <a:lstStyle/>
          <a:p>
            <a:r>
              <a:rPr lang="zh-CN" altLang="en-US" dirty="0" smtClean="0"/>
              <a:t>容器</a:t>
            </a:r>
            <a:r>
              <a:rPr lang="zh-CN" altLang="en-US" dirty="0" smtClean="0"/>
              <a:t>基础技术与实践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3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="" xmlns:a16="http://schemas.microsoft.com/office/drawing/2014/main" id="{3AF7B3A6-DCE6-B14D-B00D-C8B96B22E0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容器背后的内核特性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79BD6118-194D-CE49-84B9-D9FE684DA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namespace</a:t>
            </a:r>
            <a:r>
              <a:rPr lang="zh-CN" altLang="en-US" dirty="0" smtClean="0"/>
              <a:t>资源隔离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43398607-ECA3-144E-9D3B-820D906631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03405" y="4450344"/>
            <a:ext cx="5654267" cy="419100"/>
          </a:xfrm>
        </p:spPr>
        <p:txBody>
          <a:bodyPr/>
          <a:lstStyle/>
          <a:p>
            <a:r>
              <a:rPr lang="en-US" altLang="zh-CN" dirty="0" err="1" smtClean="0"/>
              <a:t>cgroups</a:t>
            </a:r>
            <a:r>
              <a:rPr lang="zh-CN" altLang="en-US" dirty="0" smtClean="0"/>
              <a:t>资源限制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="" xmlns:a16="http://schemas.microsoft.com/office/drawing/2014/main" id="{29F057FA-62CB-4D4E-B650-35DDCA557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4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namespace – </a:t>
            </a:r>
            <a:r>
              <a:rPr lang="zh-CN" altLang="en-US" dirty="0" smtClean="0"/>
              <a:t>资源隔离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15142"/>
              </p:ext>
            </p:extLst>
          </p:nvPr>
        </p:nvGraphicFramePr>
        <p:xfrm>
          <a:off x="742520" y="2339461"/>
          <a:ext cx="10290630" cy="36462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5933"/>
                <a:gridCol w="2090058"/>
                <a:gridCol w="2029097"/>
                <a:gridCol w="461554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DEDEDE"/>
                          </a:solidFill>
                          <a:effectLst/>
                        </a:rPr>
                        <a:t>Namespace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DEDEDE"/>
                          </a:solidFill>
                          <a:effectLst/>
                        </a:rPr>
                        <a:t>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DEDEDE"/>
                          </a:solidFill>
                          <a:effectLst/>
                        </a:rPr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DEDEDE"/>
                          </a:solidFill>
                          <a:effectLst/>
                        </a:rPr>
                        <a:t>Isolates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CLONE_NEWNS</a:t>
                      </a:r>
                    </a:p>
                  </a:txBody>
                  <a:tcPr marL="47031" marR="47031" marT="23516" marB="2351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mount_namespaces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031" marR="47031" marT="23516" marB="2351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Mount </a:t>
                      </a:r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points（Kernel</a:t>
                      </a:r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2.4.19, 2002）</a:t>
                      </a:r>
                    </a:p>
                  </a:txBody>
                  <a:tcPr marL="47031" marR="47031" marT="23516" marB="23516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CLONE_NEWUTS</a:t>
                      </a:r>
                    </a:p>
                  </a:txBody>
                  <a:tcPr marL="47031" marR="47031" marT="23516" marB="2351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uts_namespaces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031" marR="47031" marT="23516" marB="2351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Hostname and NIS domain </a:t>
                      </a:r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name（Kernel</a:t>
                      </a:r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2.6.19, 2006）</a:t>
                      </a:r>
                    </a:p>
                  </a:txBody>
                  <a:tcPr marL="47031" marR="47031" marT="23516" marB="23516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CLONE_NEWIPC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ipc_namespaces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031" marR="47031" marT="23516" marB="2351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System V IPC, POSIX message </a:t>
                      </a:r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queues（Kernel</a:t>
                      </a:r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2.6.19, 2006）</a:t>
                      </a:r>
                    </a:p>
                  </a:txBody>
                  <a:tcPr marL="47031" marR="47031" marT="23516" marB="23516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CLONE_NEWPID</a:t>
                      </a:r>
                    </a:p>
                  </a:txBody>
                  <a:tcPr marL="47031" marR="47031" marT="23516" marB="2351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pid_namespaces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031" marR="47031" marT="23516" marB="2351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Process </a:t>
                      </a:r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IDs（Kernel</a:t>
                      </a:r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2.6.24, 2008）</a:t>
                      </a:r>
                    </a:p>
                  </a:txBody>
                  <a:tcPr marL="47031" marR="47031" marT="23516" marB="23516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CLONE_NEWNET</a:t>
                      </a:r>
                    </a:p>
                  </a:txBody>
                  <a:tcPr marL="47031" marR="47031" marT="23516" marB="2351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network_namespaces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031" marR="47031" marT="23516" marB="2351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Network devices, stacks, ports, </a:t>
                      </a:r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etc.（Kernel</a:t>
                      </a:r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2.6.29, 2009）</a:t>
                      </a:r>
                    </a:p>
                  </a:txBody>
                  <a:tcPr marL="47031" marR="47031" marT="23516" marB="23516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CLONE_NEWUSER</a:t>
                      </a:r>
                    </a:p>
                  </a:txBody>
                  <a:tcPr marL="47031" marR="47031" marT="23516" marB="2351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user_namespaces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031" marR="47031" marT="23516" marB="2351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 and group </a:t>
                      </a:r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IDs（Kernel</a:t>
                      </a:r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3.8, 2013）</a:t>
                      </a:r>
                    </a:p>
                  </a:txBody>
                  <a:tcPr marL="47031" marR="47031" marT="23516" marB="23516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Cgroup</a:t>
                      </a:r>
                      <a:endParaRPr lang="en-US" altLang="zh-CN" sz="14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CLONE_NEWCGROUP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cgroup_namespaces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031" marR="47031" marT="23516" marB="2351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Cgroup</a:t>
                      </a:r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root </a:t>
                      </a:r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directory（Kernel</a:t>
                      </a:r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4.6, 2016）</a:t>
                      </a:r>
                    </a:p>
                  </a:txBody>
                  <a:tcPr marL="47031" marR="47031" marT="23516" marB="23516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CLONE_NEWTIME</a:t>
                      </a:r>
                    </a:p>
                  </a:txBody>
                  <a:tcPr marL="47031" marR="47031" marT="23516" marB="2351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time_namespaces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031" marR="47031" marT="23516" marB="2351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Boot and monotonic </a:t>
                      </a:r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clocks（Kernel</a:t>
                      </a:r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5.6, 2020）</a:t>
                      </a:r>
                    </a:p>
                  </a:txBody>
                  <a:tcPr marL="47031" marR="47031" marT="23516" marB="23516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6880" y="1004047"/>
            <a:ext cx="10501910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命名空间（</a:t>
            </a:r>
            <a:r>
              <a:rPr lang="zh-CN" altLang="zh-CN" b="1" dirty="0">
                <a:solidFill>
                  <a:srgbClr val="C00000"/>
                </a:solidFill>
                <a:latin typeface="Arial" panose="020B0604020202020204" pitchFamily="34" charset="0"/>
                <a:ea typeface="Helvetica Neue"/>
              </a:rPr>
              <a:t>namespaces</a:t>
            </a:r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）是 Linux 内核的一个特性，将部分系统资源隔离，使得不同命名空间中的</a:t>
            </a:r>
            <a:r>
              <a:rPr lang="zh-CN" altLang="zh-CN" b="1" dirty="0" smtClean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进程不能</a:t>
            </a:r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互相看见其他命名空间中的同种资源。本质上把原来所有进程全局共享的资源拆分成了很多个一</a:t>
            </a:r>
            <a:r>
              <a:rPr lang="zh-CN" altLang="zh-CN" b="1" dirty="0" smtClean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组一</a:t>
            </a:r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组进程共享的资源</a:t>
            </a:r>
            <a:r>
              <a:rPr lang="zh-CN" altLang="zh-CN" sz="105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05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。</a:t>
            </a:r>
            <a:endParaRPr lang="zh-CN" altLang="zh-CN" sz="2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1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UTS(UNIX Time-Sharing) namespace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16691" y="1171541"/>
            <a:ext cx="9664223" cy="612257"/>
          </a:xfr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隔离系统的主机名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以及域名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NIS domain 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等信息，不同的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命名空间可以拥有不同的主机名，在网络上呈现为多个主机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994263" y="2838995"/>
            <a:ext cx="2560320" cy="32918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096000" y="2838995"/>
            <a:ext cx="2560320" cy="329184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11829" y="5606755"/>
            <a:ext cx="232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UTS namespace A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13566" y="5561647"/>
            <a:ext cx="232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UTS namespace 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114705" y="4549008"/>
            <a:ext cx="2351318" cy="686876"/>
            <a:chOff x="1984074" y="1614219"/>
            <a:chExt cx="2351318" cy="686876"/>
          </a:xfrm>
        </p:grpSpPr>
        <p:sp>
          <p:nvSpPr>
            <p:cNvPr id="15" name="矩形 14"/>
            <p:cNvSpPr/>
            <p:nvPr/>
          </p:nvSpPr>
          <p:spPr>
            <a:xfrm>
              <a:off x="1984074" y="1614219"/>
              <a:ext cx="2230876" cy="6868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10204" y="1631636"/>
              <a:ext cx="2325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Hostname: </a:t>
              </a:r>
              <a:r>
                <a:rPr lang="en-US" altLang="zh-CN" dirty="0" err="1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utsA</a:t>
              </a:r>
              <a:endPara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Domainname</a:t>
              </a:r>
              <a:r>
                <a:rPr lang="en-US" altLang="zh-CN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dirty="0" err="1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utsA</a:t>
              </a:r>
              <a:endPara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198123" y="4557717"/>
            <a:ext cx="2325188" cy="686876"/>
            <a:chOff x="1978820" y="1614219"/>
            <a:chExt cx="2325188" cy="686876"/>
          </a:xfrm>
        </p:grpSpPr>
        <p:sp>
          <p:nvSpPr>
            <p:cNvPr id="26" name="矩形 25"/>
            <p:cNvSpPr/>
            <p:nvPr/>
          </p:nvSpPr>
          <p:spPr>
            <a:xfrm>
              <a:off x="1984074" y="1614219"/>
              <a:ext cx="2230876" cy="68687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8820" y="1622872"/>
              <a:ext cx="2325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Hostname: </a:t>
              </a:r>
              <a:r>
                <a:rPr lang="en-US" altLang="zh-CN" dirty="0" err="1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utsB</a:t>
              </a:r>
              <a:endPara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Domainname</a:t>
              </a:r>
              <a:r>
                <a:rPr lang="en-US" altLang="zh-CN" dirty="0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dirty="0" err="1" smtClean="0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utsB</a:t>
              </a:r>
              <a:endPara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114705" y="3188358"/>
            <a:ext cx="2230876" cy="984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02680" y="3275222"/>
            <a:ext cx="1854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ostype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Linux</a:t>
            </a:r>
          </a:p>
          <a:p>
            <a:r>
              <a:rPr lang="en-US" altLang="zh-CN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osrelease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4.19</a:t>
            </a:r>
          </a:p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13566" y="3197586"/>
            <a:ext cx="2230876" cy="984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401541" y="3284450"/>
            <a:ext cx="1854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ostype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Linux</a:t>
            </a:r>
          </a:p>
          <a:p>
            <a:r>
              <a:rPr lang="en-US" altLang="zh-CN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osrelease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4.19</a:t>
            </a:r>
          </a:p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11383" y="3031395"/>
            <a:ext cx="7114903" cy="128016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811383" y="4468519"/>
            <a:ext cx="3074126" cy="898234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839097" y="4463557"/>
            <a:ext cx="3074126" cy="898234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>
            <a:stCxn id="34" idx="3"/>
            <a:endCxn id="35" idx="1"/>
          </p:cNvCxnSpPr>
          <p:nvPr/>
        </p:nvCxnSpPr>
        <p:spPr>
          <a:xfrm flipV="1">
            <a:off x="4885509" y="4912674"/>
            <a:ext cx="953588" cy="496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加号 38"/>
          <p:cNvSpPr/>
          <p:nvPr/>
        </p:nvSpPr>
        <p:spPr>
          <a:xfrm rot="2639170">
            <a:off x="5134079" y="4653114"/>
            <a:ext cx="548640" cy="52904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8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6075134" y="4772739"/>
            <a:ext cx="2560320" cy="97536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IPC namespace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Inter-Process Communication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16691" y="1171541"/>
            <a:ext cx="9664223" cy="612257"/>
          </a:xfr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 V IPC objects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 queues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Semaphore sets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Shared memory segments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POSIX message queues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，使其无法在不同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命名空间之间进行进程间通讯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994263" y="4772739"/>
            <a:ext cx="2560320" cy="975361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11829" y="5224021"/>
            <a:ext cx="232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IPC namespace A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92700" y="5178913"/>
            <a:ext cx="232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IPC namespace 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59840" y="3588375"/>
            <a:ext cx="618308" cy="1184364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dk1"/>
                </a:solidFill>
              </a:rPr>
              <a:t>P1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32380" y="3588375"/>
            <a:ext cx="618308" cy="1184364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P2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6363793" y="3588375"/>
            <a:ext cx="618308" cy="118436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P3</a:t>
            </a:r>
            <a:endParaRPr lang="zh-CN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7672257" y="3588375"/>
            <a:ext cx="618308" cy="118436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P4</a:t>
            </a:r>
            <a:endParaRPr lang="zh-CN" altLang="en-US" b="1" dirty="0"/>
          </a:p>
        </p:txBody>
      </p:sp>
      <p:sp>
        <p:nvSpPr>
          <p:cNvPr id="5" name="左右箭头 4"/>
          <p:cNvSpPr/>
          <p:nvPr/>
        </p:nvSpPr>
        <p:spPr>
          <a:xfrm>
            <a:off x="2978148" y="4095033"/>
            <a:ext cx="661852" cy="226424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8" name="左右箭头 37"/>
          <p:cNvSpPr/>
          <p:nvPr/>
        </p:nvSpPr>
        <p:spPr>
          <a:xfrm>
            <a:off x="6982101" y="4067345"/>
            <a:ext cx="690156" cy="254112"/>
          </a:xfrm>
          <a:prstGeom prst="left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右箭头 5"/>
          <p:cNvSpPr/>
          <p:nvPr/>
        </p:nvSpPr>
        <p:spPr>
          <a:xfrm>
            <a:off x="4817467" y="4154430"/>
            <a:ext cx="1024087" cy="148047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加号 7"/>
          <p:cNvSpPr/>
          <p:nvPr/>
        </p:nvSpPr>
        <p:spPr>
          <a:xfrm rot="2389809">
            <a:off x="5066000" y="3980259"/>
            <a:ext cx="554961" cy="496389"/>
          </a:xfrm>
          <a:prstGeom prst="mathPlus">
            <a:avLst/>
          </a:prstGeom>
          <a:solidFill>
            <a:srgbClr val="F97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846217" y="3222615"/>
            <a:ext cx="2971250" cy="2708365"/>
          </a:xfrm>
          <a:prstGeom prst="rect">
            <a:avLst/>
          </a:prstGeom>
          <a:noFill/>
          <a:ln w="38100">
            <a:solidFill>
              <a:srgbClr val="FFB32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841554" y="3222614"/>
            <a:ext cx="2971250" cy="2708365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mount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namespaces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16691" y="1048387"/>
            <a:ext cx="9664223" cy="612257"/>
          </a:xfr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隔离文件系统的挂载点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子挂载命名空间的挂载不会向上传递到父挂载命名空间，从而使得不同的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mount namespace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拥有自己独立的挂载点信息</a:t>
            </a:r>
          </a:p>
        </p:txBody>
      </p:sp>
      <p:sp>
        <p:nvSpPr>
          <p:cNvPr id="51" name="矩形: 圆角 3">
            <a:extLst>
              <a:ext uri="{FF2B5EF4-FFF2-40B4-BE49-F238E27FC236}">
                <a16:creationId xmlns:a16="http://schemas.microsoft.com/office/drawing/2014/main" xmlns="" id="{34CD9156-A754-4F32-A49E-E292C46CB683}"/>
              </a:ext>
            </a:extLst>
          </p:cNvPr>
          <p:cNvSpPr/>
          <p:nvPr/>
        </p:nvSpPr>
        <p:spPr>
          <a:xfrm>
            <a:off x="2743201" y="4798243"/>
            <a:ext cx="2460396" cy="11029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mount namespaces A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73FBFBC7-1AB2-4B77-BE2B-2F66368444B9}"/>
              </a:ext>
            </a:extLst>
          </p:cNvPr>
          <p:cNvSpPr/>
          <p:nvPr/>
        </p:nvSpPr>
        <p:spPr>
          <a:xfrm>
            <a:off x="3186260" y="4185501"/>
            <a:ext cx="612742" cy="61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3C838317-7140-49F4-9BF7-7BBEAD78EE9D}"/>
              </a:ext>
            </a:extLst>
          </p:cNvPr>
          <p:cNvSpPr/>
          <p:nvPr/>
        </p:nvSpPr>
        <p:spPr>
          <a:xfrm>
            <a:off x="4254631" y="4185501"/>
            <a:ext cx="612742" cy="61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54" name="矩形: 圆角 7">
            <a:extLst>
              <a:ext uri="{FF2B5EF4-FFF2-40B4-BE49-F238E27FC236}">
                <a16:creationId xmlns:a16="http://schemas.microsoft.com/office/drawing/2014/main" xmlns="" id="{DE95974D-912C-4CEC-8370-0266D5CED920}"/>
              </a:ext>
            </a:extLst>
          </p:cNvPr>
          <p:cNvSpPr/>
          <p:nvPr/>
        </p:nvSpPr>
        <p:spPr>
          <a:xfrm>
            <a:off x="7719767" y="4798243"/>
            <a:ext cx="2460396" cy="110293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mount namespaces B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11BA075A-8E06-4184-A48C-51857CB2FF95}"/>
              </a:ext>
            </a:extLst>
          </p:cNvPr>
          <p:cNvSpPr/>
          <p:nvPr/>
        </p:nvSpPr>
        <p:spPr>
          <a:xfrm>
            <a:off x="8643594" y="4185501"/>
            <a:ext cx="612742" cy="61274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P3</a:t>
            </a:r>
            <a:endParaRPr lang="zh-CN" altLang="en-US" dirty="0"/>
          </a:p>
        </p:txBody>
      </p:sp>
      <p:sp>
        <p:nvSpPr>
          <p:cNvPr id="56" name="流程图: 文档 55">
            <a:extLst>
              <a:ext uri="{FF2B5EF4-FFF2-40B4-BE49-F238E27FC236}">
                <a16:creationId xmlns:a16="http://schemas.microsoft.com/office/drawing/2014/main" xmlns="" id="{1898BB91-1387-4E50-B393-4EAFEB49A828}"/>
              </a:ext>
            </a:extLst>
          </p:cNvPr>
          <p:cNvSpPr/>
          <p:nvPr/>
        </p:nvSpPr>
        <p:spPr>
          <a:xfrm>
            <a:off x="1271047" y="1819374"/>
            <a:ext cx="2801332" cy="138574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3BB7964B-5DBC-42AF-925A-98B4FAF1ACD0}"/>
              </a:ext>
            </a:extLst>
          </p:cNvPr>
          <p:cNvSpPr txBox="1"/>
          <p:nvPr/>
        </p:nvSpPr>
        <p:spPr>
          <a:xfrm>
            <a:off x="1348033" y="1861795"/>
            <a:ext cx="26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/proc/P1/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mountinfo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A264E17F-77FA-4387-B335-90E8944C33FA}"/>
              </a:ext>
            </a:extLst>
          </p:cNvPr>
          <p:cNvSpPr txBox="1"/>
          <p:nvPr/>
        </p:nvSpPr>
        <p:spPr>
          <a:xfrm>
            <a:off x="1348033" y="2195603"/>
            <a:ext cx="42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3DB595AD-1E0E-4810-BC54-EDCBDD07C4A6}"/>
              </a:ext>
            </a:extLst>
          </p:cNvPr>
          <p:cNvSpPr txBox="1"/>
          <p:nvPr/>
        </p:nvSpPr>
        <p:spPr>
          <a:xfrm>
            <a:off x="1325252" y="2602222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/var/lib/</a:t>
            </a:r>
            <a:r>
              <a:rPr lang="en-US" altLang="zh-CN" dirty="0" err="1"/>
              <a:t>isulad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D028739C-C896-47EF-B13C-82673E10DCF6}"/>
              </a:ext>
            </a:extLst>
          </p:cNvPr>
          <p:cNvSpPr txBox="1"/>
          <p:nvPr/>
        </p:nvSpPr>
        <p:spPr>
          <a:xfrm>
            <a:off x="2846895" y="2231127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/dev/sda1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1034EBD4-2109-4968-AFBA-78EC85FA1943}"/>
              </a:ext>
            </a:extLst>
          </p:cNvPr>
          <p:cNvSpPr txBox="1"/>
          <p:nvPr/>
        </p:nvSpPr>
        <p:spPr>
          <a:xfrm>
            <a:off x="2828041" y="2602222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/dev/sda2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4D200585-4B20-4157-930D-818FF4412140}"/>
              </a:ext>
            </a:extLst>
          </p:cNvPr>
          <p:cNvCxnSpPr>
            <a:cxnSpLocks/>
          </p:cNvCxnSpPr>
          <p:nvPr/>
        </p:nvCxnSpPr>
        <p:spPr>
          <a:xfrm>
            <a:off x="1271047" y="2231127"/>
            <a:ext cx="2801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文档 62">
            <a:extLst>
              <a:ext uri="{FF2B5EF4-FFF2-40B4-BE49-F238E27FC236}">
                <a16:creationId xmlns:a16="http://schemas.microsoft.com/office/drawing/2014/main" xmlns="" id="{C4675C5A-17DF-4E5F-B581-D13EFD18B1D8}"/>
              </a:ext>
            </a:extLst>
          </p:cNvPr>
          <p:cNvSpPr/>
          <p:nvPr/>
        </p:nvSpPr>
        <p:spPr>
          <a:xfrm>
            <a:off x="4400746" y="1819374"/>
            <a:ext cx="2801332" cy="138574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E475A79D-635C-49EF-AA73-053C93F15A3C}"/>
              </a:ext>
            </a:extLst>
          </p:cNvPr>
          <p:cNvSpPr txBox="1"/>
          <p:nvPr/>
        </p:nvSpPr>
        <p:spPr>
          <a:xfrm>
            <a:off x="4477732" y="1861795"/>
            <a:ext cx="26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/proc/P2/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mountinfo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xmlns="" id="{090AE2EC-D36D-41A7-881D-98797F87CE00}"/>
              </a:ext>
            </a:extLst>
          </p:cNvPr>
          <p:cNvSpPr txBox="1"/>
          <p:nvPr/>
        </p:nvSpPr>
        <p:spPr>
          <a:xfrm>
            <a:off x="4477732" y="2195603"/>
            <a:ext cx="42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xmlns="" id="{3C6C27B0-F748-4DA3-A48C-AE9571F3B655}"/>
              </a:ext>
            </a:extLst>
          </p:cNvPr>
          <p:cNvSpPr txBox="1"/>
          <p:nvPr/>
        </p:nvSpPr>
        <p:spPr>
          <a:xfrm>
            <a:off x="4454951" y="2602222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/var/lib/</a:t>
            </a:r>
            <a:r>
              <a:rPr lang="en-US" altLang="zh-CN" dirty="0" err="1"/>
              <a:t>isulad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xmlns="" id="{F0B96885-C87C-4262-9666-04795B3D7F30}"/>
              </a:ext>
            </a:extLst>
          </p:cNvPr>
          <p:cNvSpPr txBox="1"/>
          <p:nvPr/>
        </p:nvSpPr>
        <p:spPr>
          <a:xfrm>
            <a:off x="5976594" y="2231127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/dev/sda1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xmlns="" id="{3D72C473-5E40-4265-AF4C-3DA6E7FE5F7E}"/>
              </a:ext>
            </a:extLst>
          </p:cNvPr>
          <p:cNvSpPr txBox="1"/>
          <p:nvPr/>
        </p:nvSpPr>
        <p:spPr>
          <a:xfrm>
            <a:off x="5957740" y="2602222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/dev/sda2</a:t>
            </a:r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xmlns="" id="{11C37235-7CD5-44C9-8D6D-7114106FA8A9}"/>
              </a:ext>
            </a:extLst>
          </p:cNvPr>
          <p:cNvCxnSpPr>
            <a:cxnSpLocks/>
          </p:cNvCxnSpPr>
          <p:nvPr/>
        </p:nvCxnSpPr>
        <p:spPr>
          <a:xfrm>
            <a:off x="4400746" y="2231127"/>
            <a:ext cx="2801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图: 文档 69">
            <a:extLst>
              <a:ext uri="{FF2B5EF4-FFF2-40B4-BE49-F238E27FC236}">
                <a16:creationId xmlns:a16="http://schemas.microsoft.com/office/drawing/2014/main" xmlns="" id="{87CB8C1E-C949-46A7-AF60-40EE5517B9FA}"/>
              </a:ext>
            </a:extLst>
          </p:cNvPr>
          <p:cNvSpPr/>
          <p:nvPr/>
        </p:nvSpPr>
        <p:spPr>
          <a:xfrm>
            <a:off x="7549299" y="1816001"/>
            <a:ext cx="2801332" cy="1385740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xmlns="" id="{C71D7C82-0A55-4F7A-B3D3-859E36B6D5E5}"/>
              </a:ext>
            </a:extLst>
          </p:cNvPr>
          <p:cNvSpPr txBox="1"/>
          <p:nvPr/>
        </p:nvSpPr>
        <p:spPr>
          <a:xfrm>
            <a:off x="7626285" y="1858422"/>
            <a:ext cx="26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/proc/P3/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mountinfo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xmlns="" id="{AA7F01F2-B867-4B06-82C6-972C113FCBFA}"/>
              </a:ext>
            </a:extLst>
          </p:cNvPr>
          <p:cNvSpPr txBox="1"/>
          <p:nvPr/>
        </p:nvSpPr>
        <p:spPr>
          <a:xfrm>
            <a:off x="7626285" y="2192230"/>
            <a:ext cx="42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xmlns="" id="{18E374FF-BECD-4EFC-9440-D0FC564906C9}"/>
              </a:ext>
            </a:extLst>
          </p:cNvPr>
          <p:cNvSpPr txBox="1"/>
          <p:nvPr/>
        </p:nvSpPr>
        <p:spPr>
          <a:xfrm>
            <a:off x="7603504" y="2598849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/other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xmlns="" id="{A787FDAA-95EE-4BD1-94E2-BCE5456345EC}"/>
              </a:ext>
            </a:extLst>
          </p:cNvPr>
          <p:cNvSpPr txBox="1"/>
          <p:nvPr/>
        </p:nvSpPr>
        <p:spPr>
          <a:xfrm>
            <a:off x="9125147" y="2227754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/dev/sda3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115438ED-38C8-470B-A351-D37DE6FE60E3}"/>
              </a:ext>
            </a:extLst>
          </p:cNvPr>
          <p:cNvSpPr txBox="1"/>
          <p:nvPr/>
        </p:nvSpPr>
        <p:spPr>
          <a:xfrm>
            <a:off x="9106293" y="2598849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/dev/sda4</a:t>
            </a:r>
            <a:endParaRPr lang="zh-CN" altLang="en-US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xmlns="" id="{46517E08-FB13-40FD-A944-458B475FD8C1}"/>
              </a:ext>
            </a:extLst>
          </p:cNvPr>
          <p:cNvCxnSpPr>
            <a:cxnSpLocks/>
          </p:cNvCxnSpPr>
          <p:nvPr/>
        </p:nvCxnSpPr>
        <p:spPr>
          <a:xfrm>
            <a:off x="7549299" y="2227754"/>
            <a:ext cx="280133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xmlns="" id="{795864CD-498A-484B-B1DD-2361969DE435}"/>
              </a:ext>
            </a:extLst>
          </p:cNvPr>
          <p:cNvCxnSpPr>
            <a:stCxn id="52" idx="0"/>
            <a:endCxn id="56" idx="2"/>
          </p:cNvCxnSpPr>
          <p:nvPr/>
        </p:nvCxnSpPr>
        <p:spPr>
          <a:xfrm flipH="1" flipV="1">
            <a:off x="2671713" y="3113501"/>
            <a:ext cx="820918" cy="107200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xmlns="" id="{97E09AD3-8DE7-47B8-8B8B-1AE95B27D292}"/>
              </a:ext>
            </a:extLst>
          </p:cNvPr>
          <p:cNvCxnSpPr>
            <a:cxnSpLocks/>
            <a:stCxn id="53" idx="0"/>
            <a:endCxn id="63" idx="2"/>
          </p:cNvCxnSpPr>
          <p:nvPr/>
        </p:nvCxnSpPr>
        <p:spPr>
          <a:xfrm flipV="1">
            <a:off x="4561002" y="3113501"/>
            <a:ext cx="1240410" cy="107200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xmlns="" id="{AFA712D3-89EC-4DB1-8A58-8F698520A259}"/>
              </a:ext>
            </a:extLst>
          </p:cNvPr>
          <p:cNvCxnSpPr>
            <a:stCxn id="55" idx="0"/>
            <a:endCxn id="70" idx="2"/>
          </p:cNvCxnSpPr>
          <p:nvPr/>
        </p:nvCxnSpPr>
        <p:spPr>
          <a:xfrm flipV="1">
            <a:off x="8949965" y="3110128"/>
            <a:ext cx="0" cy="1075373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3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network namespaces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16691" y="1048387"/>
            <a:ext cx="9664223" cy="612257"/>
          </a:xfr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隔离网络设备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将会有自己独立的网络栈，路由表，防火墙规则，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 </a:t>
            </a:r>
          </a:p>
        </p:txBody>
      </p:sp>
      <p:sp>
        <p:nvSpPr>
          <p:cNvPr id="18" name="矩形: 圆角 3">
            <a:extLst>
              <a:ext uri="{FF2B5EF4-FFF2-40B4-BE49-F238E27FC236}">
                <a16:creationId xmlns:a16="http://schemas.microsoft.com/office/drawing/2014/main" xmlns="" id="{31E7D17E-E1A9-46FA-A726-6B89D7E449C1}"/>
              </a:ext>
            </a:extLst>
          </p:cNvPr>
          <p:cNvSpPr/>
          <p:nvPr/>
        </p:nvSpPr>
        <p:spPr>
          <a:xfrm>
            <a:off x="2334254" y="2023576"/>
            <a:ext cx="2677213" cy="32239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1FEBABA8-4DFA-4FFD-BC3D-18AB58ED7732}"/>
              </a:ext>
            </a:extLst>
          </p:cNvPr>
          <p:cNvSpPr txBox="1"/>
          <p:nvPr/>
        </p:nvSpPr>
        <p:spPr>
          <a:xfrm>
            <a:off x="2334254" y="4637405"/>
            <a:ext cx="267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 namespace 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2F2908F2-BCAB-480C-A671-E94E1A8CF316}"/>
              </a:ext>
            </a:extLst>
          </p:cNvPr>
          <p:cNvSpPr txBox="1"/>
          <p:nvPr/>
        </p:nvSpPr>
        <p:spPr>
          <a:xfrm>
            <a:off x="2442662" y="2235678"/>
            <a:ext cx="24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 devices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B7015E3E-31AD-4F59-AB3E-8A121BB46BE8}"/>
              </a:ext>
            </a:extLst>
          </p:cNvPr>
          <p:cNvSpPr txBox="1"/>
          <p:nvPr/>
        </p:nvSpPr>
        <p:spPr>
          <a:xfrm>
            <a:off x="2442662" y="2632446"/>
            <a:ext cx="24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ip</a:t>
            </a:r>
            <a:r>
              <a:rPr lang="en-US" altLang="zh-CN" dirty="0"/>
              <a:t> address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5BE116BD-5E99-4BDB-84B5-394ECE881FB4}"/>
              </a:ext>
            </a:extLst>
          </p:cNvPr>
          <p:cNvSpPr txBox="1"/>
          <p:nvPr/>
        </p:nvSpPr>
        <p:spPr>
          <a:xfrm>
            <a:off x="2442662" y="3030978"/>
            <a:ext cx="24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route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50079CC0-D757-4C95-B4BF-10EF31FBABD2}"/>
              </a:ext>
            </a:extLst>
          </p:cNvPr>
          <p:cNvSpPr txBox="1"/>
          <p:nvPr/>
        </p:nvSpPr>
        <p:spPr>
          <a:xfrm>
            <a:off x="2442662" y="3450893"/>
            <a:ext cx="24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firewall rule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9E54BC6B-8578-435E-BF90-A2DB8EADD648}"/>
              </a:ext>
            </a:extLst>
          </p:cNvPr>
          <p:cNvSpPr txBox="1"/>
          <p:nvPr/>
        </p:nvSpPr>
        <p:spPr>
          <a:xfrm>
            <a:off x="2442662" y="3803132"/>
            <a:ext cx="24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0C6FCC72-45AE-4D16-87A4-59474560925C}"/>
              </a:ext>
            </a:extLst>
          </p:cNvPr>
          <p:cNvSpPr/>
          <p:nvPr/>
        </p:nvSpPr>
        <p:spPr>
          <a:xfrm>
            <a:off x="2442661" y="2329946"/>
            <a:ext cx="2460396" cy="184251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23A21C16-A028-4E18-9E3B-B668B04A52D2}"/>
              </a:ext>
            </a:extLst>
          </p:cNvPr>
          <p:cNvCxnSpPr>
            <a:cxnSpLocks/>
          </p:cNvCxnSpPr>
          <p:nvPr/>
        </p:nvCxnSpPr>
        <p:spPr>
          <a:xfrm>
            <a:off x="2334254" y="4469832"/>
            <a:ext cx="267721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14">
            <a:extLst>
              <a:ext uri="{FF2B5EF4-FFF2-40B4-BE49-F238E27FC236}">
                <a16:creationId xmlns:a16="http://schemas.microsoft.com/office/drawing/2014/main" xmlns="" id="{281DD2B7-AFE6-4AA6-BEEA-5433D90DA84A}"/>
              </a:ext>
            </a:extLst>
          </p:cNvPr>
          <p:cNvSpPr/>
          <p:nvPr/>
        </p:nvSpPr>
        <p:spPr>
          <a:xfrm>
            <a:off x="6604596" y="2023576"/>
            <a:ext cx="2677213" cy="32239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E07F1BC6-6282-4916-A407-15AAED3DD87D}"/>
              </a:ext>
            </a:extLst>
          </p:cNvPr>
          <p:cNvSpPr txBox="1"/>
          <p:nvPr/>
        </p:nvSpPr>
        <p:spPr>
          <a:xfrm>
            <a:off x="6604596" y="4637405"/>
            <a:ext cx="267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 namespace 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3AB195A5-77D4-4E6B-B8E1-726E856526C5}"/>
              </a:ext>
            </a:extLst>
          </p:cNvPr>
          <p:cNvSpPr txBox="1"/>
          <p:nvPr/>
        </p:nvSpPr>
        <p:spPr>
          <a:xfrm>
            <a:off x="6713004" y="2235678"/>
            <a:ext cx="24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 devices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840BEABA-7349-4478-BD00-C8D6A64FABC0}"/>
              </a:ext>
            </a:extLst>
          </p:cNvPr>
          <p:cNvSpPr txBox="1"/>
          <p:nvPr/>
        </p:nvSpPr>
        <p:spPr>
          <a:xfrm>
            <a:off x="6713004" y="2632446"/>
            <a:ext cx="24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ip</a:t>
            </a:r>
            <a:r>
              <a:rPr lang="en-US" altLang="zh-CN" dirty="0"/>
              <a:t> address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0356A1A0-C97E-4457-BBDD-A0C181811A27}"/>
              </a:ext>
            </a:extLst>
          </p:cNvPr>
          <p:cNvSpPr txBox="1"/>
          <p:nvPr/>
        </p:nvSpPr>
        <p:spPr>
          <a:xfrm>
            <a:off x="6713004" y="3030978"/>
            <a:ext cx="24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route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AE9BC7B6-0F49-4DB4-AEEF-2CED48CE9121}"/>
              </a:ext>
            </a:extLst>
          </p:cNvPr>
          <p:cNvSpPr txBox="1"/>
          <p:nvPr/>
        </p:nvSpPr>
        <p:spPr>
          <a:xfrm>
            <a:off x="6713004" y="3450893"/>
            <a:ext cx="24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firewall rule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370AF1D8-240B-447C-A1FF-FC0951696AB5}"/>
              </a:ext>
            </a:extLst>
          </p:cNvPr>
          <p:cNvSpPr txBox="1"/>
          <p:nvPr/>
        </p:nvSpPr>
        <p:spPr>
          <a:xfrm>
            <a:off x="6713004" y="3803132"/>
            <a:ext cx="24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CE938C0F-635E-4F50-AC77-6B1F7ED021A3}"/>
              </a:ext>
            </a:extLst>
          </p:cNvPr>
          <p:cNvSpPr/>
          <p:nvPr/>
        </p:nvSpPr>
        <p:spPr>
          <a:xfrm>
            <a:off x="6713003" y="2329946"/>
            <a:ext cx="2460396" cy="1842518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BD5D882D-1337-46B1-97E9-822A528E9ACF}"/>
              </a:ext>
            </a:extLst>
          </p:cNvPr>
          <p:cNvCxnSpPr>
            <a:cxnSpLocks/>
          </p:cNvCxnSpPr>
          <p:nvPr/>
        </p:nvCxnSpPr>
        <p:spPr>
          <a:xfrm>
            <a:off x="6604596" y="4469832"/>
            <a:ext cx="267721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30BC65E0-FAD1-46FF-885B-CA0FDB9AF706}"/>
              </a:ext>
            </a:extLst>
          </p:cNvPr>
          <p:cNvSpPr/>
          <p:nvPr/>
        </p:nvSpPr>
        <p:spPr>
          <a:xfrm>
            <a:off x="3946238" y="5001181"/>
            <a:ext cx="763571" cy="24080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eth0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322A3EAE-C3C8-45C3-84BF-D4A9357B232F}"/>
              </a:ext>
            </a:extLst>
          </p:cNvPr>
          <p:cNvSpPr/>
          <p:nvPr/>
        </p:nvSpPr>
        <p:spPr>
          <a:xfrm>
            <a:off x="6943962" y="5014477"/>
            <a:ext cx="763571" cy="2408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eth0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: 圆角 25">
            <a:extLst>
              <a:ext uri="{FF2B5EF4-FFF2-40B4-BE49-F238E27FC236}">
                <a16:creationId xmlns:a16="http://schemas.microsoft.com/office/drawing/2014/main" xmlns="" id="{53E64745-1C3D-4E8B-BE5D-81A64B4D0DB2}"/>
              </a:ext>
            </a:extLst>
          </p:cNvPr>
          <p:cNvSpPr/>
          <p:nvPr/>
        </p:nvSpPr>
        <p:spPr>
          <a:xfrm>
            <a:off x="2202279" y="5619901"/>
            <a:ext cx="7154945" cy="6465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A18A87BA-E790-495B-943C-6EBA288554ED}"/>
              </a:ext>
            </a:extLst>
          </p:cNvPr>
          <p:cNvSpPr/>
          <p:nvPr/>
        </p:nvSpPr>
        <p:spPr>
          <a:xfrm>
            <a:off x="3946237" y="5782557"/>
            <a:ext cx="763571" cy="310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evth1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90E0A174-C593-42BE-9C04-86BF2B502481}"/>
              </a:ext>
            </a:extLst>
          </p:cNvPr>
          <p:cNvSpPr/>
          <p:nvPr/>
        </p:nvSpPr>
        <p:spPr>
          <a:xfrm>
            <a:off x="6943962" y="5782557"/>
            <a:ext cx="763571" cy="3106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evth2</a:t>
            </a:r>
            <a:endParaRPr lang="zh-CN" altLang="en-US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CADB9DE0-9A34-4E7A-9B80-797BD311839E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 flipH="1">
            <a:off x="4328023" y="5241987"/>
            <a:ext cx="1" cy="54057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2929B45-10EF-4DD7-8AB2-B87FFE9DDF61}"/>
              </a:ext>
            </a:extLst>
          </p:cNvPr>
          <p:cNvCxnSpPr/>
          <p:nvPr/>
        </p:nvCxnSpPr>
        <p:spPr>
          <a:xfrm flipH="1">
            <a:off x="7325745" y="5241987"/>
            <a:ext cx="1" cy="54057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B8FB694B-6B5A-4E92-B2AC-7F04BF8C81F3}"/>
              </a:ext>
            </a:extLst>
          </p:cNvPr>
          <p:cNvSpPr txBox="1"/>
          <p:nvPr/>
        </p:nvSpPr>
        <p:spPr>
          <a:xfrm>
            <a:off x="8332845" y="5753221"/>
            <a:ext cx="9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bridge</a:t>
            </a:r>
            <a:endParaRPr lang="zh-CN" altLang="en-US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69693D34-0C2D-4F73-AD04-059169C934A9}"/>
              </a:ext>
            </a:extLst>
          </p:cNvPr>
          <p:cNvSpPr/>
          <p:nvPr/>
        </p:nvSpPr>
        <p:spPr>
          <a:xfrm>
            <a:off x="5394038" y="6518429"/>
            <a:ext cx="771427" cy="2421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eth0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xmlns="" id="{EBFE789F-5529-4241-972C-0EDF98BBE396}"/>
              </a:ext>
            </a:extLst>
          </p:cNvPr>
          <p:cNvCxnSpPr>
            <a:stCxn id="49" idx="0"/>
            <a:endCxn id="43" idx="2"/>
          </p:cNvCxnSpPr>
          <p:nvPr/>
        </p:nvCxnSpPr>
        <p:spPr>
          <a:xfrm flipV="1">
            <a:off x="5779752" y="6266475"/>
            <a:ext cx="0" cy="25195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2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 namespaces -- CLONE_NEWPID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16692" y="823895"/>
            <a:ext cx="8758532" cy="369436"/>
          </a:xfr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隔离进程的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空间，使得不同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namespace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里的进程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可以重复且相互之间不影响</a:t>
            </a:r>
          </a:p>
        </p:txBody>
      </p:sp>
      <p:sp>
        <p:nvSpPr>
          <p:cNvPr id="18" name="矩形: 圆角 3">
            <a:extLst>
              <a:ext uri="{FF2B5EF4-FFF2-40B4-BE49-F238E27FC236}">
                <a16:creationId xmlns:a16="http://schemas.microsoft.com/office/drawing/2014/main" xmlns="" id="{C3523253-6B72-4584-BC29-C41A08FCFC55}"/>
              </a:ext>
            </a:extLst>
          </p:cNvPr>
          <p:cNvSpPr/>
          <p:nvPr/>
        </p:nvSpPr>
        <p:spPr>
          <a:xfrm>
            <a:off x="3160729" y="1348667"/>
            <a:ext cx="5184742" cy="21116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120081AE-4C22-436D-95F5-17576A6DA867}"/>
              </a:ext>
            </a:extLst>
          </p:cNvPr>
          <p:cNvSpPr txBox="1"/>
          <p:nvPr/>
        </p:nvSpPr>
        <p:spPr>
          <a:xfrm>
            <a:off x="3405824" y="1461787"/>
            <a:ext cx="26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parents PID namespace </a:t>
            </a:r>
            <a:endParaRPr lang="zh-CN" altLang="en-US" b="1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6C76DB66-2929-4D85-AA95-EB43293B427C}"/>
              </a:ext>
            </a:extLst>
          </p:cNvPr>
          <p:cNvSpPr/>
          <p:nvPr/>
        </p:nvSpPr>
        <p:spPr>
          <a:xfrm>
            <a:off x="4542539" y="1812101"/>
            <a:ext cx="1128075" cy="10456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 </a:t>
            </a:r>
          </a:p>
          <a:p>
            <a:pPr algn="ctr"/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PID = 1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920FAE70-57CE-4CC7-BE15-D2B1C029E162}"/>
              </a:ext>
            </a:extLst>
          </p:cNvPr>
          <p:cNvSpPr/>
          <p:nvPr/>
        </p:nvSpPr>
        <p:spPr>
          <a:xfrm>
            <a:off x="3470242" y="2359698"/>
            <a:ext cx="1128075" cy="104569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PID= 1234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015B6AB3-1ED0-4A0E-97D5-513F019A3B52}"/>
              </a:ext>
            </a:extLst>
          </p:cNvPr>
          <p:cNvSpPr/>
          <p:nvPr/>
        </p:nvSpPr>
        <p:spPr>
          <a:xfrm>
            <a:off x="6836004" y="2359698"/>
            <a:ext cx="1128075" cy="10456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PID= 5678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F8C04B6D-7E97-40D5-8CAA-4AC80F527E90}"/>
              </a:ext>
            </a:extLst>
          </p:cNvPr>
          <p:cNvSpPr/>
          <p:nvPr/>
        </p:nvSpPr>
        <p:spPr>
          <a:xfrm>
            <a:off x="5837158" y="1796454"/>
            <a:ext cx="1128075" cy="10456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PID= …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: 圆角 10">
            <a:extLst>
              <a:ext uri="{FF2B5EF4-FFF2-40B4-BE49-F238E27FC236}">
                <a16:creationId xmlns:a16="http://schemas.microsoft.com/office/drawing/2014/main" xmlns="" id="{4FDFAB2B-9303-4B1C-810B-3DA72DA58F98}"/>
              </a:ext>
            </a:extLst>
          </p:cNvPr>
          <p:cNvSpPr/>
          <p:nvPr/>
        </p:nvSpPr>
        <p:spPr>
          <a:xfrm>
            <a:off x="379822" y="4190848"/>
            <a:ext cx="5184742" cy="21116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3FF75553-EA5D-483B-A942-803627FE44EC}"/>
              </a:ext>
            </a:extLst>
          </p:cNvPr>
          <p:cNvSpPr txBox="1"/>
          <p:nvPr/>
        </p:nvSpPr>
        <p:spPr>
          <a:xfrm>
            <a:off x="624917" y="4303968"/>
            <a:ext cx="26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child PID namespace A </a:t>
            </a:r>
            <a:endParaRPr lang="zh-CN" altLang="en-US" b="1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EA9845B8-FC5E-41F8-BBF7-6E5556EBF542}"/>
              </a:ext>
            </a:extLst>
          </p:cNvPr>
          <p:cNvSpPr/>
          <p:nvPr/>
        </p:nvSpPr>
        <p:spPr>
          <a:xfrm>
            <a:off x="3000472" y="4624154"/>
            <a:ext cx="1128075" cy="10456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 </a:t>
            </a:r>
          </a:p>
          <a:p>
            <a:pPr algn="ctr"/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PID = 1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78F807AF-25D2-4961-A2E6-2912A0702276}"/>
              </a:ext>
            </a:extLst>
          </p:cNvPr>
          <p:cNvSpPr/>
          <p:nvPr/>
        </p:nvSpPr>
        <p:spPr>
          <a:xfrm>
            <a:off x="689335" y="5201879"/>
            <a:ext cx="1128075" cy="104569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PID= 2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4D730050-3BA1-435D-99F6-7D311A22D3BC}"/>
              </a:ext>
            </a:extLst>
          </p:cNvPr>
          <p:cNvSpPr/>
          <p:nvPr/>
        </p:nvSpPr>
        <p:spPr>
          <a:xfrm>
            <a:off x="4055097" y="5201879"/>
            <a:ext cx="1128075" cy="104569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PID= 3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6C6F180E-85A8-468F-B84B-7A1AF9228B61}"/>
              </a:ext>
            </a:extLst>
          </p:cNvPr>
          <p:cNvSpPr/>
          <p:nvPr/>
        </p:nvSpPr>
        <p:spPr>
          <a:xfrm>
            <a:off x="1753581" y="4638634"/>
            <a:ext cx="1128075" cy="10456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PID= …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矩形: 圆角 16">
            <a:extLst>
              <a:ext uri="{FF2B5EF4-FFF2-40B4-BE49-F238E27FC236}">
                <a16:creationId xmlns:a16="http://schemas.microsoft.com/office/drawing/2014/main" xmlns="" id="{C812A5FE-CCF6-4203-82B3-263868AF9EEE}"/>
              </a:ext>
            </a:extLst>
          </p:cNvPr>
          <p:cNvSpPr/>
          <p:nvPr/>
        </p:nvSpPr>
        <p:spPr>
          <a:xfrm>
            <a:off x="6422013" y="4190847"/>
            <a:ext cx="5184742" cy="21116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BB31761E-B16C-490D-8DA2-4AF00EEEEB4D}"/>
              </a:ext>
            </a:extLst>
          </p:cNvPr>
          <p:cNvSpPr txBox="1"/>
          <p:nvPr/>
        </p:nvSpPr>
        <p:spPr>
          <a:xfrm>
            <a:off x="6667108" y="4303967"/>
            <a:ext cx="26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child PID namespace B </a:t>
            </a:r>
            <a:endParaRPr lang="zh-CN" altLang="en-US" b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1EC1115-2472-447F-9A63-75995FBB9313}"/>
              </a:ext>
            </a:extLst>
          </p:cNvPr>
          <p:cNvSpPr/>
          <p:nvPr/>
        </p:nvSpPr>
        <p:spPr>
          <a:xfrm>
            <a:off x="7803823" y="4654281"/>
            <a:ext cx="1128075" cy="10456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 </a:t>
            </a:r>
          </a:p>
          <a:p>
            <a:pPr algn="ctr"/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PID = 1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5A2DBCA1-1287-4E56-BFC3-3B9CD2363940}"/>
              </a:ext>
            </a:extLst>
          </p:cNvPr>
          <p:cNvSpPr/>
          <p:nvPr/>
        </p:nvSpPr>
        <p:spPr>
          <a:xfrm>
            <a:off x="6731526" y="5201878"/>
            <a:ext cx="1128075" cy="10456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PID= 2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61E7B038-B09B-489D-9A18-08EAE1FDCDEE}"/>
              </a:ext>
            </a:extLst>
          </p:cNvPr>
          <p:cNvSpPr/>
          <p:nvPr/>
        </p:nvSpPr>
        <p:spPr>
          <a:xfrm>
            <a:off x="10097288" y="5201878"/>
            <a:ext cx="1128075" cy="104569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PID= 3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79A5C1FC-C27A-437D-B329-2B50BEA2B60B}"/>
              </a:ext>
            </a:extLst>
          </p:cNvPr>
          <p:cNvSpPr/>
          <p:nvPr/>
        </p:nvSpPr>
        <p:spPr>
          <a:xfrm>
            <a:off x="9098442" y="4638634"/>
            <a:ext cx="1128075" cy="10456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PID= …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xmlns="" id="{6FF5590A-CBD3-4E07-82ED-CB7688261211}"/>
              </a:ext>
            </a:extLst>
          </p:cNvPr>
          <p:cNvCxnSpPr>
            <a:cxnSpLocks/>
            <a:stCxn id="27" idx="0"/>
            <a:endCxn id="21" idx="4"/>
          </p:cNvCxnSpPr>
          <p:nvPr/>
        </p:nvCxnSpPr>
        <p:spPr>
          <a:xfrm flipV="1">
            <a:off x="3564510" y="3405394"/>
            <a:ext cx="469770" cy="12187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xmlns="" id="{225E1E1E-2009-4C26-9AEE-919D22875E4E}"/>
              </a:ext>
            </a:extLst>
          </p:cNvPr>
          <p:cNvCxnSpPr>
            <a:stCxn id="34" idx="0"/>
            <a:endCxn id="22" idx="4"/>
          </p:cNvCxnSpPr>
          <p:nvPr/>
        </p:nvCxnSpPr>
        <p:spPr>
          <a:xfrm flipH="1" flipV="1">
            <a:off x="7400042" y="3405394"/>
            <a:ext cx="967819" cy="124888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7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 namespaces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16691" y="1048387"/>
            <a:ext cx="9664223" cy="612257"/>
          </a:xfr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隔离用户与组信息，子用户命名空间中的每个用户和组（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UID / GID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）均映射到父用户命名空间中的一个用户和组，提供一种更好的权限隔离方式 </a:t>
            </a:r>
          </a:p>
        </p:txBody>
      </p:sp>
      <p:sp>
        <p:nvSpPr>
          <p:cNvPr id="32" name="矩形: 圆角 16">
            <a:extLst>
              <a:ext uri="{FF2B5EF4-FFF2-40B4-BE49-F238E27FC236}">
                <a16:creationId xmlns:a16="http://schemas.microsoft.com/office/drawing/2014/main" xmlns="" id="{901D1DC4-DA25-4246-ACF6-1982AB17BB61}"/>
              </a:ext>
            </a:extLst>
          </p:cNvPr>
          <p:cNvSpPr/>
          <p:nvPr/>
        </p:nvSpPr>
        <p:spPr>
          <a:xfrm>
            <a:off x="1342331" y="2461353"/>
            <a:ext cx="9078013" cy="858036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">
            <a:extLst>
              <a:ext uri="{FF2B5EF4-FFF2-40B4-BE49-F238E27FC236}">
                <a16:creationId xmlns:a16="http://schemas.microsoft.com/office/drawing/2014/main" xmlns="" id="{C719A701-FE06-4F81-8707-5EF97F315C7C}"/>
              </a:ext>
            </a:extLst>
          </p:cNvPr>
          <p:cNvSpPr/>
          <p:nvPr/>
        </p:nvSpPr>
        <p:spPr>
          <a:xfrm>
            <a:off x="1461739" y="4531987"/>
            <a:ext cx="3836709" cy="14800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多文档 37">
            <a:extLst>
              <a:ext uri="{FF2B5EF4-FFF2-40B4-BE49-F238E27FC236}">
                <a16:creationId xmlns:a16="http://schemas.microsoft.com/office/drawing/2014/main" xmlns="" id="{62FA67E4-0FB2-43D7-AA01-F0AECC804CDB}"/>
              </a:ext>
            </a:extLst>
          </p:cNvPr>
          <p:cNvSpPr/>
          <p:nvPr/>
        </p:nvSpPr>
        <p:spPr>
          <a:xfrm>
            <a:off x="1734927" y="4054731"/>
            <a:ext cx="1209962" cy="954511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uid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100-119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流程图: 离页连接符 39">
            <a:extLst>
              <a:ext uri="{FF2B5EF4-FFF2-40B4-BE49-F238E27FC236}">
                <a16:creationId xmlns:a16="http://schemas.microsoft.com/office/drawing/2014/main" xmlns="" id="{5E226913-27D9-4F3F-8B17-75A1C77AA11B}"/>
              </a:ext>
            </a:extLst>
          </p:cNvPr>
          <p:cNvSpPr/>
          <p:nvPr/>
        </p:nvSpPr>
        <p:spPr>
          <a:xfrm>
            <a:off x="3218077" y="3796696"/>
            <a:ext cx="1938779" cy="735290"/>
          </a:xfrm>
          <a:prstGeom prst="flowChartOffpage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/proc/x/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</a:rPr>
              <a:t>uid_map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100 1000 20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1" name="流程图: 预定义过程 50">
            <a:extLst>
              <a:ext uri="{FF2B5EF4-FFF2-40B4-BE49-F238E27FC236}">
                <a16:creationId xmlns:a16="http://schemas.microsoft.com/office/drawing/2014/main" xmlns="" id="{B17E4E58-0802-4095-9CB5-96ED80DF4BA4}"/>
              </a:ext>
            </a:extLst>
          </p:cNvPr>
          <p:cNvSpPr/>
          <p:nvPr/>
        </p:nvSpPr>
        <p:spPr>
          <a:xfrm>
            <a:off x="1461739" y="2599540"/>
            <a:ext cx="1938779" cy="612648"/>
          </a:xfrm>
          <a:prstGeom prst="flowChartPredefined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 </a:t>
            </a:r>
            <a:r>
              <a:rPr lang="en-US" altLang="zh-CN" dirty="0" err="1"/>
              <a:t>uid</a:t>
            </a:r>
            <a:r>
              <a:rPr lang="en-US" altLang="zh-CN" dirty="0"/>
              <a:t>:</a:t>
            </a:r>
          </a:p>
          <a:p>
            <a:pPr algn="ctr"/>
            <a:r>
              <a:rPr lang="en-US" altLang="zh-CN" dirty="0"/>
              <a:t>1000-1119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2D84467D-F6E1-4084-8709-09B43EA38394}"/>
              </a:ext>
            </a:extLst>
          </p:cNvPr>
          <p:cNvSpPr txBox="1"/>
          <p:nvPr/>
        </p:nvSpPr>
        <p:spPr>
          <a:xfrm>
            <a:off x="1879660" y="5348363"/>
            <a:ext cx="301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child user namespace 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xmlns="" id="{F78005D8-1AF1-4233-90D4-17F8EC3520A1}"/>
              </a:ext>
            </a:extLst>
          </p:cNvPr>
          <p:cNvCxnSpPr>
            <a:stCxn id="38" idx="0"/>
            <a:endCxn id="51" idx="2"/>
          </p:cNvCxnSpPr>
          <p:nvPr/>
        </p:nvCxnSpPr>
        <p:spPr>
          <a:xfrm flipV="1">
            <a:off x="2423149" y="3212188"/>
            <a:ext cx="7980" cy="84254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10">
            <a:extLst>
              <a:ext uri="{FF2B5EF4-FFF2-40B4-BE49-F238E27FC236}">
                <a16:creationId xmlns:a16="http://schemas.microsoft.com/office/drawing/2014/main" xmlns="" id="{362CA5D3-9B97-4482-B282-D245C9C7F99E}"/>
              </a:ext>
            </a:extLst>
          </p:cNvPr>
          <p:cNvSpPr/>
          <p:nvPr/>
        </p:nvSpPr>
        <p:spPr>
          <a:xfrm>
            <a:off x="6514506" y="4531987"/>
            <a:ext cx="3836709" cy="14800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多文档 54">
            <a:extLst>
              <a:ext uri="{FF2B5EF4-FFF2-40B4-BE49-F238E27FC236}">
                <a16:creationId xmlns:a16="http://schemas.microsoft.com/office/drawing/2014/main" xmlns="" id="{1133D497-CE20-4901-91C7-8127BDFA1876}"/>
              </a:ext>
            </a:extLst>
          </p:cNvPr>
          <p:cNvSpPr/>
          <p:nvPr/>
        </p:nvSpPr>
        <p:spPr>
          <a:xfrm>
            <a:off x="6787694" y="4054731"/>
            <a:ext cx="1209962" cy="954511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uid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200-219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流程图: 离页连接符 55">
            <a:extLst>
              <a:ext uri="{FF2B5EF4-FFF2-40B4-BE49-F238E27FC236}">
                <a16:creationId xmlns:a16="http://schemas.microsoft.com/office/drawing/2014/main" xmlns="" id="{858C60D6-7527-484E-926C-396BDCD487D4}"/>
              </a:ext>
            </a:extLst>
          </p:cNvPr>
          <p:cNvSpPr/>
          <p:nvPr/>
        </p:nvSpPr>
        <p:spPr>
          <a:xfrm>
            <a:off x="8270844" y="3796696"/>
            <a:ext cx="1938779" cy="735290"/>
          </a:xfrm>
          <a:prstGeom prst="flowChartOffpage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/proc/x/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</a:rPr>
              <a:t>uid_map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200 2000 20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7" name="流程图: 预定义过程 56">
            <a:extLst>
              <a:ext uri="{FF2B5EF4-FFF2-40B4-BE49-F238E27FC236}">
                <a16:creationId xmlns:a16="http://schemas.microsoft.com/office/drawing/2014/main" xmlns="" id="{A0C99E1D-A527-4853-8BA0-9C521C388537}"/>
              </a:ext>
            </a:extLst>
          </p:cNvPr>
          <p:cNvSpPr/>
          <p:nvPr/>
        </p:nvSpPr>
        <p:spPr>
          <a:xfrm>
            <a:off x="6514506" y="2599540"/>
            <a:ext cx="1938779" cy="612648"/>
          </a:xfrm>
          <a:prstGeom prst="flowChartPredefined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 </a:t>
            </a:r>
            <a:r>
              <a:rPr lang="en-US" altLang="zh-CN" dirty="0" err="1"/>
              <a:t>uid</a:t>
            </a:r>
            <a:r>
              <a:rPr lang="en-US" altLang="zh-CN" dirty="0"/>
              <a:t>:</a:t>
            </a:r>
          </a:p>
          <a:p>
            <a:pPr algn="ctr"/>
            <a:r>
              <a:rPr lang="en-US" altLang="zh-CN" dirty="0"/>
              <a:t>2000-2119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70EAEF18-FF7D-486B-8018-86BAF11A089D}"/>
              </a:ext>
            </a:extLst>
          </p:cNvPr>
          <p:cNvSpPr txBox="1"/>
          <p:nvPr/>
        </p:nvSpPr>
        <p:spPr>
          <a:xfrm>
            <a:off x="7273363" y="5348363"/>
            <a:ext cx="282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child user namespace 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xmlns="" id="{CEB0562F-75CB-4D1B-A39C-24AD6EF69843}"/>
              </a:ext>
            </a:extLst>
          </p:cNvPr>
          <p:cNvCxnSpPr>
            <a:stCxn id="55" idx="0"/>
            <a:endCxn id="57" idx="2"/>
          </p:cNvCxnSpPr>
          <p:nvPr/>
        </p:nvCxnSpPr>
        <p:spPr>
          <a:xfrm flipV="1">
            <a:off x="7475916" y="3212188"/>
            <a:ext cx="7980" cy="84254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DF060673-0215-4CB2-9DEB-B0F5B40BEA1C}"/>
              </a:ext>
            </a:extLst>
          </p:cNvPr>
          <p:cNvSpPr txBox="1"/>
          <p:nvPr/>
        </p:nvSpPr>
        <p:spPr>
          <a:xfrm>
            <a:off x="3292172" y="2721198"/>
            <a:ext cx="350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parent child user namespace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5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>
            <a:extLst>
              <a:ext uri="{FF2B5EF4-FFF2-40B4-BE49-F238E27FC236}">
                <a16:creationId xmlns="" xmlns:a16="http://schemas.microsoft.com/office/drawing/2014/main" id="{927D6880-23AC-D443-A3AC-F487C186AD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问答题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="" xmlns:a16="http://schemas.microsoft.com/office/drawing/2014/main" id="{919F4845-5D74-9147-8BC8-D1ACC925FE9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2520" y="1097558"/>
            <a:ext cx="10992280" cy="456852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iSulad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目前不支持配置下面哪个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B. 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C.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cgroup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1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cgroups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资源</a:t>
            </a:r>
            <a:r>
              <a:rPr lang="zh-CN" altLang="en-US" dirty="0"/>
              <a:t>限制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45526"/>
              </p:ext>
            </p:extLst>
          </p:nvPr>
        </p:nvGraphicFramePr>
        <p:xfrm>
          <a:off x="636880" y="1760432"/>
          <a:ext cx="10501910" cy="47480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7878"/>
                <a:gridCol w="2132970"/>
                <a:gridCol w="1752515"/>
                <a:gridCol w="5028547"/>
              </a:tblGrid>
              <a:tr h="287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DEDEDE"/>
                          </a:solidFill>
                          <a:effectLst/>
                        </a:rPr>
                        <a:t>子系统</a:t>
                      </a:r>
                      <a:endParaRPr lang="en-US" altLang="zh-CN" sz="1400" b="1" dirty="0" smtClean="0">
                        <a:solidFill>
                          <a:srgbClr val="DEDEDE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DEDEDE"/>
                          </a:solidFill>
                          <a:effectLst/>
                        </a:rPr>
                        <a:t>内核选项</a:t>
                      </a:r>
                      <a:endParaRPr lang="en-US" altLang="zh-CN" sz="1400" b="1" dirty="0" smtClean="0">
                        <a:solidFill>
                          <a:srgbClr val="DEDEDE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DEDEDE"/>
                          </a:solidFill>
                          <a:effectLst/>
                        </a:rPr>
                        <a:t>内核版本</a:t>
                      </a:r>
                      <a:endParaRPr lang="en-US" altLang="zh-CN" sz="1400" b="1" dirty="0" smtClean="0">
                        <a:solidFill>
                          <a:srgbClr val="DEDEDE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DEDEDE"/>
                          </a:solidFill>
                          <a:effectLst/>
                        </a:rPr>
                        <a:t>功能</a:t>
                      </a:r>
                      <a:endParaRPr lang="en-US" altLang="zh-CN" sz="1400" b="1" dirty="0" smtClean="0">
                        <a:solidFill>
                          <a:srgbClr val="DEDEDE"/>
                        </a:solidFill>
                        <a:effectLst/>
                      </a:endParaRPr>
                    </a:p>
                  </a:txBody>
                  <a:tcPr/>
                </a:tc>
              </a:tr>
              <a:tr h="30558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cpu</a:t>
                      </a:r>
                      <a:endParaRPr lang="en-US" sz="12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CONFIG_CGROUP_SCHED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2.6.24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effectLst/>
                        </a:rPr>
                        <a:t>设置 </a:t>
                      </a:r>
                      <a:r>
                        <a:rPr lang="en-US" altLang="zh-CN" sz="1200" dirty="0" err="1" smtClean="0">
                          <a:effectLst/>
                        </a:rPr>
                        <a:t>cgroup</a:t>
                      </a:r>
                      <a:r>
                        <a:rPr lang="en-US" altLang="zh-CN" sz="1200" dirty="0" smtClean="0">
                          <a:effectLst/>
                        </a:rPr>
                        <a:t> </a:t>
                      </a:r>
                      <a:r>
                        <a:rPr lang="zh-CN" altLang="en-US" sz="1200" dirty="0" smtClean="0">
                          <a:effectLst/>
                        </a:rPr>
                        <a:t>中进程的 </a:t>
                      </a:r>
                      <a:r>
                        <a:rPr lang="en-US" altLang="zh-CN" sz="1200" dirty="0" smtClean="0">
                          <a:effectLst/>
                        </a:rPr>
                        <a:t>CPU </a:t>
                      </a:r>
                      <a:r>
                        <a:rPr lang="zh-CN" altLang="en-US" sz="1200" dirty="0" smtClean="0">
                          <a:effectLst/>
                        </a:rPr>
                        <a:t>被调度的策略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  <a:tr h="30558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cpuacct</a:t>
                      </a:r>
                      <a:endParaRPr lang="en-US" sz="12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CONFIG_CGROUP_CPUACCT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2.6.24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effectLst/>
                        </a:rPr>
                        <a:t>统计</a:t>
                      </a:r>
                      <a:r>
                        <a:rPr lang="en-US" altLang="zh-CN" sz="1200" dirty="0" err="1" smtClean="0">
                          <a:effectLst/>
                        </a:rPr>
                        <a:t>cgroup</a:t>
                      </a:r>
                      <a:r>
                        <a:rPr lang="zh-CN" altLang="en-US" sz="1200" dirty="0" smtClean="0">
                          <a:effectLst/>
                        </a:rPr>
                        <a:t>的</a:t>
                      </a:r>
                      <a:r>
                        <a:rPr lang="en-US" altLang="zh-CN" sz="1200" dirty="0" smtClean="0">
                          <a:effectLst/>
                        </a:rPr>
                        <a:t>CPU</a:t>
                      </a:r>
                      <a:r>
                        <a:rPr lang="zh-CN" altLang="en-US" sz="1200" dirty="0" smtClean="0">
                          <a:effectLst/>
                        </a:rPr>
                        <a:t>的使用率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  <a:tr h="390391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cpuset</a:t>
                      </a:r>
                      <a:endParaRPr lang="en-US" sz="12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CONFIG_CPUSETS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2.6.24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 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cgroup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中进程可以使用的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和内存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  <a:tr h="39039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memory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CONFIG_MEMCG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2.6.25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统计和限制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cgroup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的内存的使用率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  <a:tr h="30558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devices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CONFIG_CGROUP_DEVICE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2.6.26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限制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cgroup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创建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mknod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和访问设备的权限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  <a:tr h="30558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freezer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CONFIG_CGROUP_FREEZER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2.6.28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suspend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restore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一个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cgroup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中的所有进程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  <a:tr h="30558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net_cls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CONFIG_CGROUP_NET_CLASSID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2.6.29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sz="1200" dirty="0" smtClean="0">
                          <a:effectLst/>
                        </a:rPr>
                        <a:t>将 </a:t>
                      </a:r>
                      <a:r>
                        <a:rPr lang="en-US" altLang="zh-CN" sz="1200" dirty="0" err="1">
                          <a:effectLst/>
                        </a:rPr>
                        <a:t>cgroup</a:t>
                      </a:r>
                      <a:r>
                        <a:rPr lang="en-US" altLang="zh-CN" sz="1200" dirty="0">
                          <a:effectLst/>
                        </a:rPr>
                        <a:t> </a:t>
                      </a:r>
                      <a:r>
                        <a:rPr lang="zh-CN" altLang="en-US" sz="1200" dirty="0">
                          <a:effectLst/>
                        </a:rPr>
                        <a:t>中进程产生的网络包分类，允许 </a:t>
                      </a:r>
                      <a:r>
                        <a:rPr lang="en-US" altLang="zh-CN" sz="1200" dirty="0">
                          <a:effectLst/>
                        </a:rPr>
                        <a:t>Linux </a:t>
                      </a:r>
                      <a:r>
                        <a:rPr lang="zh-CN" altLang="en-US" sz="1200" dirty="0">
                          <a:effectLst/>
                        </a:rPr>
                        <a:t>流量控制系统识别从具体 </a:t>
                      </a:r>
                      <a:r>
                        <a:rPr lang="en-US" altLang="zh-CN" sz="1200" dirty="0" err="1">
                          <a:effectLst/>
                        </a:rPr>
                        <a:t>cgroup</a:t>
                      </a:r>
                      <a:r>
                        <a:rPr lang="en-US" altLang="zh-CN" sz="1200" dirty="0">
                          <a:effectLst/>
                        </a:rPr>
                        <a:t> </a:t>
                      </a:r>
                      <a:r>
                        <a:rPr lang="zh-CN" altLang="en-US" sz="1200" dirty="0">
                          <a:effectLst/>
                        </a:rPr>
                        <a:t>中生成的数据包</a:t>
                      </a:r>
                    </a:p>
                  </a:txBody>
                  <a:tcPr marL="114300" marR="114300" marT="57150" marB="57150" anchor="ctr"/>
                </a:tc>
              </a:tr>
              <a:tr h="30558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blkio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CONFIG_BLK_CGROUP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2.6.33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限制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cgroup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访问块设备的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速度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  <a:tr h="30558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perf_event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CONFIG_CGROUP_PERF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2.6.39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cgroup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进行性能监控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  <a:tr h="30558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net_prio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CONFIG_CGROUP_NET_PRIO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3.3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针对每个网络接口设置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cgroup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的访问优先级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  <a:tr h="347356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hugetlb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CONFIG_CGROUP_HUGETLB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3.5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限制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cgroup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huge pages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的使用量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  <a:tr h="30558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pids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CONFIG_CGROUP_PIDS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4.3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限制 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cgroup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及其所有子孙 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cgroup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里面能创建的总的进程数量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  <a:tr h="390391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rdma</a:t>
                      </a:r>
                      <a:endParaRPr lang="en-US" sz="12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CONFIG_CGROUP_RDMA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4.11</a:t>
                      </a: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effectLst/>
                        </a:rPr>
                        <a:t>限制 </a:t>
                      </a:r>
                      <a:r>
                        <a:rPr lang="en-US" altLang="zh-CN" sz="1200" dirty="0" smtClean="0">
                          <a:effectLst/>
                        </a:rPr>
                        <a:t>RDMA/IB </a:t>
                      </a:r>
                      <a:r>
                        <a:rPr lang="zh-CN" altLang="en-US" sz="1200" dirty="0" smtClean="0">
                          <a:effectLst/>
                        </a:rPr>
                        <a:t>资源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6880" y="698385"/>
            <a:ext cx="10501910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cgroups</a:t>
            </a:r>
            <a:r>
              <a:rPr lang="zh-CN" altLang="en-US" b="1" dirty="0">
                <a:latin typeface="Arial" panose="020B0604020202020204" pitchFamily="34" charset="0"/>
                <a:ea typeface="Helvetica Neue"/>
              </a:rPr>
              <a:t>，其名称源自控制组群（英语：</a:t>
            </a:r>
            <a:r>
              <a:rPr lang="en-US" altLang="zh-CN" b="1" dirty="0">
                <a:latin typeface="Arial" panose="020B0604020202020204" pitchFamily="34" charset="0"/>
                <a:ea typeface="Helvetica Neue"/>
              </a:rPr>
              <a:t>control groups</a:t>
            </a:r>
            <a:r>
              <a:rPr lang="zh-CN" altLang="en-US" b="1" dirty="0">
                <a:latin typeface="Arial" panose="020B0604020202020204" pitchFamily="34" charset="0"/>
                <a:ea typeface="Helvetica Neue"/>
              </a:rPr>
              <a:t>）的简写，是</a:t>
            </a:r>
            <a:r>
              <a:rPr lang="en-US" altLang="zh-CN" b="1" dirty="0">
                <a:latin typeface="Arial" panose="020B0604020202020204" pitchFamily="34" charset="0"/>
                <a:ea typeface="Helvetica Neue"/>
              </a:rPr>
              <a:t>Linux</a:t>
            </a:r>
            <a:r>
              <a:rPr lang="zh-CN" altLang="en-US" b="1" dirty="0">
                <a:latin typeface="Arial" panose="020B0604020202020204" pitchFamily="34" charset="0"/>
                <a:ea typeface="Helvetica Neue"/>
              </a:rPr>
              <a:t>内核的一个功能，用来限制、控制与分离一个进程组的资源（如</a:t>
            </a:r>
            <a:r>
              <a:rPr lang="en-US" altLang="zh-CN" b="1" dirty="0">
                <a:latin typeface="Arial" panose="020B0604020202020204" pitchFamily="34" charset="0"/>
                <a:ea typeface="Helvetica Neue"/>
              </a:rPr>
              <a:t>CPU</a:t>
            </a:r>
            <a:r>
              <a:rPr lang="zh-CN" altLang="en-US" b="1" dirty="0">
                <a:latin typeface="Arial" panose="020B0604020202020204" pitchFamily="34" charset="0"/>
                <a:ea typeface="Helvetica Neue"/>
              </a:rPr>
              <a:t>、内存、磁盘输入输出等</a:t>
            </a:r>
            <a:r>
              <a:rPr lang="zh-CN" altLang="en-US" b="1" dirty="0" smtClean="0">
                <a:latin typeface="Arial" panose="020B0604020202020204" pitchFamily="34" charset="0"/>
                <a:ea typeface="Helvetica Neue"/>
              </a:rPr>
              <a:t>）。其工作机制由任务（</a:t>
            </a:r>
            <a:r>
              <a:rPr lang="en-US" altLang="zh-CN" b="1" dirty="0" smtClean="0">
                <a:latin typeface="Arial" panose="020B0604020202020204" pitchFamily="34" charset="0"/>
                <a:ea typeface="Helvetica Neue"/>
              </a:rPr>
              <a:t>task</a:t>
            </a:r>
            <a:r>
              <a:rPr lang="zh-CN" altLang="en-US" b="1" dirty="0" smtClean="0">
                <a:latin typeface="Arial" panose="020B0604020202020204" pitchFamily="34" charset="0"/>
                <a:ea typeface="Helvetica Neue"/>
              </a:rPr>
              <a:t>）</a:t>
            </a:r>
            <a:r>
              <a:rPr lang="en-US" altLang="zh-CN" b="1" dirty="0" smtClean="0">
                <a:latin typeface="Arial" panose="020B0604020202020204" pitchFamily="34" charset="0"/>
                <a:ea typeface="Helvetica Neue"/>
              </a:rPr>
              <a:t>,</a:t>
            </a:r>
            <a:r>
              <a:rPr lang="zh-CN" altLang="en-US" b="1" dirty="0" smtClean="0">
                <a:latin typeface="Arial" panose="020B0604020202020204" pitchFamily="34" charset="0"/>
                <a:ea typeface="Helvetica Neue"/>
              </a:rPr>
              <a:t>控制组（</a:t>
            </a:r>
            <a:r>
              <a:rPr lang="en-US" altLang="zh-CN" b="1" dirty="0" err="1" smtClean="0">
                <a:latin typeface="Arial" panose="020B0604020202020204" pitchFamily="34" charset="0"/>
                <a:ea typeface="Helvetica Neue"/>
              </a:rPr>
              <a:t>cgroup</a:t>
            </a:r>
            <a:r>
              <a:rPr lang="zh-CN" altLang="en-US" b="1" dirty="0" smtClean="0">
                <a:latin typeface="Arial" panose="020B0604020202020204" pitchFamily="34" charset="0"/>
                <a:ea typeface="Helvetica Neue"/>
              </a:rPr>
              <a:t>）</a:t>
            </a:r>
            <a:r>
              <a:rPr lang="en-US" altLang="zh-CN" b="1" dirty="0" smtClean="0">
                <a:latin typeface="Arial" panose="020B0604020202020204" pitchFamily="34" charset="0"/>
                <a:ea typeface="Helvetica Neue"/>
              </a:rPr>
              <a:t>,</a:t>
            </a:r>
            <a:r>
              <a:rPr lang="zh-CN" altLang="en-US" b="1" dirty="0" smtClean="0">
                <a:latin typeface="Arial" panose="020B0604020202020204" pitchFamily="34" charset="0"/>
                <a:ea typeface="Helvetica Neue"/>
              </a:rPr>
              <a:t>子系统（</a:t>
            </a:r>
            <a:r>
              <a:rPr lang="en-US" altLang="zh-CN" b="1" dirty="0" smtClean="0">
                <a:latin typeface="Arial" panose="020B0604020202020204" pitchFamily="34" charset="0"/>
                <a:ea typeface="Helvetica Neue"/>
              </a:rPr>
              <a:t>subsystem</a:t>
            </a:r>
            <a:r>
              <a:rPr lang="zh-CN" altLang="en-US" b="1" dirty="0" smtClean="0">
                <a:latin typeface="Arial" panose="020B0604020202020204" pitchFamily="34" charset="0"/>
                <a:ea typeface="Helvetica Neue"/>
              </a:rPr>
              <a:t>）</a:t>
            </a:r>
            <a:r>
              <a:rPr lang="en-US" altLang="zh-CN" b="1" dirty="0" smtClean="0">
                <a:latin typeface="Arial" panose="020B0604020202020204" pitchFamily="34" charset="0"/>
                <a:ea typeface="Helvetica Neue"/>
              </a:rPr>
              <a:t>,</a:t>
            </a:r>
            <a:r>
              <a:rPr lang="zh-CN" altLang="en-US" b="1" dirty="0" smtClean="0">
                <a:latin typeface="Arial" panose="020B0604020202020204" pitchFamily="34" charset="0"/>
                <a:ea typeface="Helvetica Neue"/>
              </a:rPr>
              <a:t>层级（</a:t>
            </a:r>
            <a:r>
              <a:rPr lang="en-US" altLang="zh-CN" b="1" dirty="0" smtClean="0">
                <a:latin typeface="Arial" panose="020B0604020202020204" pitchFamily="34" charset="0"/>
                <a:ea typeface="Helvetica Neue"/>
              </a:rPr>
              <a:t>hierarchy</a:t>
            </a:r>
            <a:r>
              <a:rPr lang="zh-CN" altLang="en-US" b="1" dirty="0" smtClean="0">
                <a:latin typeface="Arial" panose="020B0604020202020204" pitchFamily="34" charset="0"/>
                <a:ea typeface="Helvetica Neue"/>
              </a:rPr>
              <a:t>）组成。</a:t>
            </a:r>
            <a:endParaRPr lang="zh-CN" altLang="zh-CN" sz="2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21246" y="1712273"/>
            <a:ext cx="9646560" cy="3931782"/>
          </a:xfrm>
          <a:prstGeom prst="roundRect">
            <a:avLst>
              <a:gd name="adj" fmla="val 3354"/>
            </a:avLst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664" indent="-285664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zh-CN" altLang="zh-CN" sz="1799" b="1" kern="0" dirty="0">
                <a:solidFill>
                  <a:schemeClr val="bg2">
                    <a:lumMod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</a:rPr>
              <a:t>结合iSulad学习容器相关基础知识</a:t>
            </a:r>
            <a:endParaRPr lang="en-US" altLang="zh-CN" sz="1799" b="1" kern="0" dirty="0">
              <a:solidFill>
                <a:schemeClr val="bg2">
                  <a:lumMod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  <a:p>
            <a:pPr marL="285664" indent="-285664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zh-CN" altLang="en-US" sz="1799" b="1" kern="0" dirty="0" smtClean="0">
                <a:solidFill>
                  <a:schemeClr val="bg2">
                    <a:lumMod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了解容器镜像存储机制（</a:t>
            </a:r>
            <a:r>
              <a:rPr lang="en-US" altLang="zh-CN" sz="1799" b="1" kern="0" dirty="0" smtClean="0">
                <a:solidFill>
                  <a:schemeClr val="bg2">
                    <a:lumMod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overlay/overlay2</a:t>
            </a:r>
            <a:r>
              <a:rPr lang="zh-CN" altLang="en-US" sz="1799" b="1" kern="0" dirty="0" smtClean="0">
                <a:solidFill>
                  <a:schemeClr val="bg2">
                    <a:lumMod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）</a:t>
            </a:r>
            <a:endParaRPr lang="en-US" altLang="zh-CN" sz="1799" b="1" kern="0" dirty="0" smtClean="0">
              <a:solidFill>
                <a:schemeClr val="bg2">
                  <a:lumMod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  <a:p>
            <a:pPr marL="285664" indent="-285664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zh-CN" altLang="en-US" sz="1799" b="1" kern="0" dirty="0" smtClean="0">
                <a:solidFill>
                  <a:schemeClr val="bg2">
                    <a:lumMod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了解容器背后的</a:t>
            </a:r>
            <a:r>
              <a:rPr lang="zh-CN" altLang="en-US" sz="1799" b="1" kern="0" dirty="0">
                <a:solidFill>
                  <a:schemeClr val="bg2">
                    <a:lumMod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内核特性（</a:t>
            </a:r>
            <a:r>
              <a:rPr lang="en-US" altLang="zh-CN" sz="1799" b="1" kern="0" dirty="0">
                <a:solidFill>
                  <a:schemeClr val="bg2">
                    <a:lumMod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namespace/</a:t>
            </a:r>
            <a:r>
              <a:rPr lang="en-US" altLang="zh-CN" sz="1799" b="1" kern="0" dirty="0" err="1">
                <a:solidFill>
                  <a:schemeClr val="bg2">
                    <a:lumMod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cgroups</a:t>
            </a:r>
            <a:r>
              <a:rPr lang="zh-CN" altLang="en-US" sz="1799" b="1" kern="0" dirty="0" smtClean="0">
                <a:solidFill>
                  <a:schemeClr val="bg2">
                    <a:lumMod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）</a:t>
            </a:r>
            <a:endParaRPr lang="en-US" altLang="zh-CN" sz="1799" b="1" kern="0" dirty="0" smtClean="0">
              <a:solidFill>
                <a:schemeClr val="bg2">
                  <a:lumMod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  <a:p>
            <a:pPr marL="285664" indent="-285664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zh-CN" altLang="en-US" sz="1799" b="1" kern="0" dirty="0" smtClean="0">
                <a:solidFill>
                  <a:schemeClr val="bg2">
                    <a:lumMod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了解容器安全增强特性</a:t>
            </a:r>
            <a:r>
              <a:rPr lang="en-US" altLang="zh-CN" sz="1799" b="1" kern="0" dirty="0" smtClean="0">
                <a:solidFill>
                  <a:schemeClr val="bg2">
                    <a:lumMod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(capabilities/</a:t>
            </a:r>
            <a:r>
              <a:rPr lang="en-US" altLang="zh-CN" sz="1799" b="1" kern="0" dirty="0" err="1" smtClean="0">
                <a:solidFill>
                  <a:schemeClr val="bg2">
                    <a:lumMod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seccomp</a:t>
            </a:r>
            <a:r>
              <a:rPr lang="en-US" altLang="zh-CN" sz="1799" b="1" kern="0" dirty="0" smtClean="0">
                <a:solidFill>
                  <a:schemeClr val="bg2">
                    <a:lumMod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5619" y="837387"/>
            <a:ext cx="2951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2E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2800" b="1" dirty="0">
              <a:solidFill>
                <a:srgbClr val="002E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5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cgroups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资源</a:t>
            </a:r>
            <a:r>
              <a:rPr lang="zh-CN" altLang="en-US" dirty="0"/>
              <a:t>限制</a:t>
            </a:r>
          </a:p>
        </p:txBody>
      </p:sp>
      <p:sp>
        <p:nvSpPr>
          <p:cNvPr id="5" name="矩形 4"/>
          <p:cNvSpPr/>
          <p:nvPr/>
        </p:nvSpPr>
        <p:spPr>
          <a:xfrm>
            <a:off x="441532" y="888205"/>
            <a:ext cx="1128329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zh-CN" altLang="en-US" sz="1600" dirty="0" smtClean="0"/>
              <a:t>为</a:t>
            </a:r>
            <a:r>
              <a:rPr lang="zh-CN" altLang="en-US" sz="1600" dirty="0"/>
              <a:t>不同用户层面的资源管理提供一个统一化的</a:t>
            </a:r>
            <a:r>
              <a:rPr lang="zh-CN" altLang="en-US" sz="1600" dirty="0" smtClean="0"/>
              <a:t>接口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从</a:t>
            </a:r>
            <a:r>
              <a:rPr lang="zh-CN" altLang="en-US" sz="1600" dirty="0"/>
              <a:t>单个任务的资源控制到操作系统层面的虚拟</a:t>
            </a:r>
            <a:r>
              <a:rPr lang="zh-CN" altLang="en-US" sz="1600" dirty="0" smtClean="0"/>
              <a:t>化：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latinLnBrk="1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限制：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cgroups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可以对任务是要的资源总额进行限制。比如设定任务运行时使用的内存上限，一旦超出就发 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OOM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 latinLnBrk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优先级分配：通过分配的 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时间片数量和磁盘 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带宽，实际上就等同于控制了任务运行的优先级。</a:t>
            </a:r>
          </a:p>
          <a:p>
            <a:pPr marL="285750" indent="-285750" latinLnBrk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资源统计：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cgoups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可以统计系统的资源使用量，比如 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使用时长、内存用量等。这个功能非常适合当前云端产品按使用量计费的方式。</a:t>
            </a:r>
          </a:p>
          <a:p>
            <a:pPr marL="285750" indent="-285750" latinLnBrk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任务控制：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cgroups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可以对任务执行挂起、恢复等操作。</a:t>
            </a:r>
            <a:endParaRPr lang="zh-CN" altLang="en-US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454210"/>
              </p:ext>
            </p:extLst>
          </p:nvPr>
        </p:nvGraphicFramePr>
        <p:xfrm>
          <a:off x="441531" y="2277402"/>
          <a:ext cx="11283298" cy="423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47742"/>
                <a:gridCol w="4202084"/>
                <a:gridCol w="5033472"/>
              </a:tblGrid>
              <a:tr h="217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 smtClean="0">
                          <a:solidFill>
                            <a:srgbClr val="DEDEDE"/>
                          </a:solidFill>
                          <a:effectLst/>
                        </a:rPr>
                        <a:t>iSula</a:t>
                      </a:r>
                      <a:r>
                        <a:rPr lang="zh-CN" altLang="en-US" sz="1400" b="1" dirty="0" smtClean="0">
                          <a:solidFill>
                            <a:srgbClr val="DEDEDE"/>
                          </a:solidFill>
                          <a:effectLst/>
                        </a:rPr>
                        <a:t>资源管理接口</a:t>
                      </a:r>
                      <a:endParaRPr lang="en-US" altLang="zh-CN" sz="1400" b="1" dirty="0" smtClean="0">
                        <a:solidFill>
                          <a:srgbClr val="DEDEDE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DEDEDE"/>
                          </a:solidFill>
                          <a:effectLst/>
                        </a:rPr>
                        <a:t>功能</a:t>
                      </a:r>
                      <a:endParaRPr lang="en-US" altLang="zh-CN" sz="1400" b="1" dirty="0" smtClean="0">
                        <a:solidFill>
                          <a:srgbClr val="DEDEDE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 smtClean="0">
                          <a:solidFill>
                            <a:srgbClr val="DEDEDE"/>
                          </a:solidFill>
                          <a:effectLst/>
                        </a:rPr>
                        <a:t>Cgroups</a:t>
                      </a:r>
                      <a:r>
                        <a:rPr lang="zh-CN" altLang="en-US" sz="1400" b="1" dirty="0" smtClean="0">
                          <a:solidFill>
                            <a:srgbClr val="DEDEDE"/>
                          </a:solidFill>
                          <a:effectLst/>
                        </a:rPr>
                        <a:t>子系统</a:t>
                      </a:r>
                      <a:r>
                        <a:rPr lang="en-US" altLang="zh-CN" sz="1400" b="1" dirty="0" smtClean="0">
                          <a:solidFill>
                            <a:srgbClr val="DEDEDE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dirty="0" smtClean="0">
                          <a:solidFill>
                            <a:srgbClr val="DEDEDE"/>
                          </a:solidFill>
                          <a:effectLst/>
                        </a:rPr>
                        <a:t>配置项</a:t>
                      </a:r>
                      <a:endParaRPr lang="en-US" altLang="zh-CN" sz="1400" b="1" dirty="0" smtClean="0">
                        <a:solidFill>
                          <a:srgbClr val="DEDEDE"/>
                        </a:solidFill>
                        <a:effectLst/>
                      </a:endParaRPr>
                    </a:p>
                  </a:txBody>
                  <a:tcPr/>
                </a:tc>
              </a:tr>
              <a:tr h="166112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-m, --memory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effectLst/>
                        </a:rPr>
                        <a:t>设定内存上限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>
                          <a:effectLst/>
                        </a:rPr>
                        <a:t>memory/</a:t>
                      </a:r>
                      <a:r>
                        <a:rPr lang="en-US" altLang="zh-CN" sz="1300" dirty="0" err="1" smtClean="0">
                          <a:effectLst/>
                        </a:rPr>
                        <a:t>memory.limit_in_bytes</a:t>
                      </a:r>
                      <a:endParaRPr lang="en-US" altLang="zh-CN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  <a:tr h="405367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--memory-reservation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effectLst/>
                        </a:rPr>
                        <a:t>设定内存限制，不会阻止进程使用超过限额的内存，在系统内存不足时，优先回收超过限额的进程占用的内存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>
                          <a:effectLst/>
                        </a:rPr>
                        <a:t>memory/</a:t>
                      </a:r>
                      <a:r>
                        <a:rPr lang="en-US" altLang="zh-CN" sz="1300" dirty="0" err="1" smtClean="0">
                          <a:effectLst/>
                        </a:rPr>
                        <a:t>memory.soft_limit_in_bytes</a:t>
                      </a:r>
                      <a:endParaRPr lang="en-US" altLang="zh-CN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  <a:tr h="16745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--memory-swap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effectLst/>
                        </a:rPr>
                        <a:t>设定内存加上交换分区的使用总量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memory/</a:t>
                      </a:r>
                      <a:r>
                        <a:rPr lang="en-US" altLang="zh-CN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memory.memsw.limit_in_bytes</a:t>
                      </a:r>
                      <a:endParaRPr lang="en-US" altLang="zh-CN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  <a:tr h="16745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--memory-</a:t>
                      </a:r>
                      <a:r>
                        <a:rPr lang="en-US" sz="1300" dirty="0" err="1" smtClean="0">
                          <a:effectLst/>
                        </a:rPr>
                        <a:t>swappiness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effectLst/>
                        </a:rPr>
                        <a:t>控制内核使用交换分区的倾向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memory/</a:t>
                      </a:r>
                      <a:r>
                        <a:rPr lang="en-US" altLang="zh-CN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memory.swappiness</a:t>
                      </a:r>
                      <a:endParaRPr lang="en-US" altLang="zh-CN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  <a:tr h="166112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--kernel-memory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effectLst/>
                        </a:rPr>
                        <a:t>设定内核内存上限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memory/</a:t>
                      </a:r>
                      <a:r>
                        <a:rPr lang="en-US" altLang="zh-CN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memory.kmem.limit_in_bytes</a:t>
                      </a:r>
                      <a:endParaRPr lang="en-US" altLang="zh-CN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  <a:tr h="166112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--</a:t>
                      </a:r>
                      <a:r>
                        <a:rPr lang="en-US" sz="1300" dirty="0" err="1" smtClean="0">
                          <a:effectLst/>
                        </a:rPr>
                        <a:t>oom</a:t>
                      </a:r>
                      <a:r>
                        <a:rPr lang="en-US" sz="1300" dirty="0" smtClean="0">
                          <a:effectLst/>
                        </a:rPr>
                        <a:t>-kill-disable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effectLst/>
                        </a:rPr>
                        <a:t>内存使用量超过上限时的进程策略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memory/</a:t>
                      </a:r>
                      <a:r>
                        <a:rPr lang="en-US" altLang="zh-CN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memory.oom_control</a:t>
                      </a:r>
                      <a:endParaRPr lang="en-US" altLang="zh-CN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  <a:tr h="201192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--</a:t>
                      </a:r>
                      <a:r>
                        <a:rPr lang="en-US" sz="1300" dirty="0" err="1" smtClean="0">
                          <a:effectLst/>
                        </a:rPr>
                        <a:t>cpu</a:t>
                      </a:r>
                      <a:r>
                        <a:rPr lang="en-US" sz="1300" dirty="0" smtClean="0">
                          <a:effectLst/>
                        </a:rPr>
                        <a:t>-period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effectLst/>
                        </a:rPr>
                        <a:t>负责</a:t>
                      </a:r>
                      <a:r>
                        <a:rPr lang="en-US" sz="1300" dirty="0" smtClean="0">
                          <a:effectLst/>
                        </a:rPr>
                        <a:t>CPU</a:t>
                      </a:r>
                      <a:r>
                        <a:rPr lang="zh-CN" altLang="en-US" sz="1300" dirty="0" smtClean="0">
                          <a:effectLst/>
                        </a:rPr>
                        <a:t>带宽限制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zh-CN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altLang="zh-CN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cpu.cfs_period_us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114300" marR="114300" marT="57150" marB="57150" anchor="ctr"/>
                </a:tc>
              </a:tr>
              <a:tr h="166112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--</a:t>
                      </a:r>
                      <a:r>
                        <a:rPr lang="en-US" sz="1300" dirty="0" err="1" smtClean="0">
                          <a:effectLst/>
                        </a:rPr>
                        <a:t>cpu</a:t>
                      </a:r>
                      <a:r>
                        <a:rPr lang="en-US" sz="1300" dirty="0" smtClean="0">
                          <a:effectLst/>
                        </a:rPr>
                        <a:t>-quota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effectLst/>
                        </a:rPr>
                        <a:t>负责</a:t>
                      </a:r>
                      <a:r>
                        <a:rPr lang="en-US" altLang="zh-CN" sz="1300" dirty="0" smtClean="0">
                          <a:effectLst/>
                        </a:rPr>
                        <a:t>CPU</a:t>
                      </a:r>
                      <a:r>
                        <a:rPr lang="zh-CN" altLang="en-US" sz="1300" dirty="0" smtClean="0">
                          <a:effectLst/>
                        </a:rPr>
                        <a:t>带宽限制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altLang="zh-CN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cpu.cfs_quota_us</a:t>
                      </a:r>
                      <a:endParaRPr lang="en-US" altLang="zh-CN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  <a:tr h="166112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-c, --</a:t>
                      </a:r>
                      <a:r>
                        <a:rPr lang="en-US" sz="1300" dirty="0" err="1" smtClean="0">
                          <a:effectLst/>
                        </a:rPr>
                        <a:t>cpu</a:t>
                      </a:r>
                      <a:r>
                        <a:rPr lang="en-US" sz="1300" dirty="0" smtClean="0">
                          <a:effectLst/>
                        </a:rPr>
                        <a:t>-shares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effectLst/>
                        </a:rPr>
                        <a:t>负责</a:t>
                      </a:r>
                      <a:r>
                        <a:rPr lang="en-US" altLang="zh-CN" sz="1300" dirty="0" smtClean="0">
                          <a:effectLst/>
                        </a:rPr>
                        <a:t>CPU</a:t>
                      </a:r>
                      <a:r>
                        <a:rPr lang="zh-CN" altLang="en-US" sz="1300" dirty="0" smtClean="0">
                          <a:effectLst/>
                        </a:rPr>
                        <a:t>比重分配的接口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altLang="zh-CN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cpu.shares</a:t>
                      </a:r>
                      <a:endParaRPr lang="en-US" altLang="zh-CN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  <a:tr h="166112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--</a:t>
                      </a:r>
                      <a:r>
                        <a:rPr lang="en-US" sz="1300" dirty="0" err="1" smtClean="0">
                          <a:effectLst/>
                        </a:rPr>
                        <a:t>cpuset-cpus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effectLst/>
                        </a:rPr>
                        <a:t>允许进程使用的</a:t>
                      </a:r>
                      <a:r>
                        <a:rPr lang="en-US" altLang="zh-CN" sz="1300" dirty="0" smtClean="0">
                          <a:effectLst/>
                        </a:rPr>
                        <a:t>CPU</a:t>
                      </a:r>
                      <a:r>
                        <a:rPr lang="zh-CN" altLang="en-US" sz="1300" dirty="0" smtClean="0">
                          <a:effectLst/>
                        </a:rPr>
                        <a:t>列表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cpuset</a:t>
                      </a:r>
                      <a:r>
                        <a:rPr lang="en-US" altLang="zh-CN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cpuset.cpus</a:t>
                      </a:r>
                      <a:endParaRPr lang="en-US" altLang="zh-CN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  <a:tr h="25505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--</a:t>
                      </a:r>
                      <a:r>
                        <a:rPr lang="en-US" sz="1300" dirty="0" err="1" smtClean="0">
                          <a:effectLst/>
                        </a:rPr>
                        <a:t>cpuset</a:t>
                      </a:r>
                      <a:r>
                        <a:rPr lang="en-US" sz="1300" dirty="0" smtClean="0">
                          <a:effectLst/>
                        </a:rPr>
                        <a:t>-mems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effectLst/>
                        </a:rPr>
                        <a:t>允许进程使用的内存节点列表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cpuset</a:t>
                      </a:r>
                      <a:r>
                        <a:rPr lang="en-US" altLang="zh-CN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cpuset.mems</a:t>
                      </a:r>
                      <a:endParaRPr lang="en-US" altLang="zh-CN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  <a:tr h="166112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--device-read-bps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effectLst/>
                        </a:rPr>
                        <a:t>对具体的设备设置每秒读块设备的带宽上限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blkio</a:t>
                      </a:r>
                      <a:r>
                        <a:rPr lang="en-US" altLang="zh-CN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blkio.throttle.read_bps_device</a:t>
                      </a:r>
                      <a:endParaRPr lang="en-US" altLang="zh-CN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  <a:tr h="16745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--device-write-bps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effectLst/>
                        </a:rPr>
                        <a:t>对具体的设备设置每秒写块设备的带宽上限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dirty="0" err="1" smtClean="0">
                          <a:effectLst/>
                        </a:rPr>
                        <a:t>blkio</a:t>
                      </a:r>
                      <a:r>
                        <a:rPr lang="en-US" altLang="zh-CN" sz="1300" dirty="0" smtClean="0">
                          <a:effectLst/>
                        </a:rPr>
                        <a:t>/</a:t>
                      </a:r>
                      <a:r>
                        <a:rPr lang="en-US" altLang="zh-CN" sz="1300" dirty="0" err="1" smtClean="0">
                          <a:effectLst/>
                        </a:rPr>
                        <a:t>blkio.throttle.write_bps_device</a:t>
                      </a:r>
                      <a:endParaRPr lang="en-US" altLang="zh-CN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  <a:tr h="16745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effectLst/>
                        </a:rPr>
                        <a:t>--</a:t>
                      </a:r>
                      <a:r>
                        <a:rPr lang="en-US" sz="1300" dirty="0" err="1" smtClean="0">
                          <a:effectLst/>
                        </a:rPr>
                        <a:t>pids</a:t>
                      </a:r>
                      <a:r>
                        <a:rPr lang="en-US" sz="1300" dirty="0" smtClean="0">
                          <a:effectLst/>
                        </a:rPr>
                        <a:t>-limit</a:t>
                      </a:r>
                      <a:endParaRPr lang="en-US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 smtClean="0">
                          <a:effectLst/>
                        </a:rPr>
                        <a:t>控制容器进程数量</a:t>
                      </a:r>
                      <a:endParaRPr lang="en-US" altLang="zh-CN" sz="1300" dirty="0" smtClean="0">
                        <a:effectLst/>
                      </a:endParaRPr>
                    </a:p>
                  </a:txBody>
                  <a:tcPr marL="70568" marR="70568" marT="32570" marB="32570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dirty="0" err="1" smtClean="0"/>
                        <a:t>pids</a:t>
                      </a:r>
                      <a:r>
                        <a:rPr lang="en-US" altLang="zh-CN" sz="1300" dirty="0" smtClean="0"/>
                        <a:t>/</a:t>
                      </a:r>
                      <a:r>
                        <a:rPr lang="en-US" altLang="zh-CN" sz="1300" dirty="0" err="1" smtClean="0"/>
                        <a:t>pids.max</a:t>
                      </a:r>
                      <a:endParaRPr lang="en-US" altLang="zh-CN" sz="1300" dirty="0">
                        <a:effectLst/>
                      </a:endParaRPr>
                    </a:p>
                  </a:txBody>
                  <a:tcPr marL="70568" marR="70568" marT="32570" marB="3257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6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cgroups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资源</a:t>
            </a:r>
            <a:r>
              <a:rPr lang="zh-CN" altLang="en-US" dirty="0"/>
              <a:t>限制</a:t>
            </a:r>
          </a:p>
        </p:txBody>
      </p:sp>
      <p:sp>
        <p:nvSpPr>
          <p:cNvPr id="5" name="矩形: 圆角 3">
            <a:extLst>
              <a:ext uri="{FF2B5EF4-FFF2-40B4-BE49-F238E27FC236}">
                <a16:creationId xmlns:a16="http://schemas.microsoft.com/office/drawing/2014/main" xmlns="" id="{6019D5DE-82D2-439F-B0AF-B89C5E8D9762}"/>
              </a:ext>
            </a:extLst>
          </p:cNvPr>
          <p:cNvSpPr/>
          <p:nvPr/>
        </p:nvSpPr>
        <p:spPr>
          <a:xfrm>
            <a:off x="4941184" y="1210395"/>
            <a:ext cx="2309566" cy="142344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37956D-6283-4E0A-A469-D983AFDC63DA}"/>
              </a:ext>
            </a:extLst>
          </p:cNvPr>
          <p:cNvSpPr txBox="1"/>
          <p:nvPr/>
        </p:nvSpPr>
        <p:spPr>
          <a:xfrm>
            <a:off x="5082585" y="1362151"/>
            <a:ext cx="21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hierarchy_0(none)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05BF10E-8357-4ED2-8B5D-0E87397E9487}"/>
              </a:ext>
            </a:extLst>
          </p:cNvPr>
          <p:cNvSpPr/>
          <p:nvPr/>
        </p:nvSpPr>
        <p:spPr>
          <a:xfrm>
            <a:off x="5534898" y="1987511"/>
            <a:ext cx="968604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 </a:t>
            </a:r>
          </a:p>
          <a:p>
            <a:pPr algn="ctr"/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cgroup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5F5EEBBD-2517-43EE-80DE-6342937CE53B}"/>
              </a:ext>
            </a:extLst>
          </p:cNvPr>
          <p:cNvSpPr/>
          <p:nvPr/>
        </p:nvSpPr>
        <p:spPr>
          <a:xfrm>
            <a:off x="764933" y="2765425"/>
            <a:ext cx="3355943" cy="347849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CB299F2-534A-4A21-878F-0F3BA5568B48}"/>
              </a:ext>
            </a:extLst>
          </p:cNvPr>
          <p:cNvSpPr txBox="1"/>
          <p:nvPr/>
        </p:nvSpPr>
        <p:spPr>
          <a:xfrm>
            <a:off x="1358821" y="2968101"/>
            <a:ext cx="21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hierarchy_1(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ACE632F-79DD-4F8C-A2E3-245BAD37320C}"/>
              </a:ext>
            </a:extLst>
          </p:cNvPr>
          <p:cNvSpPr/>
          <p:nvPr/>
        </p:nvSpPr>
        <p:spPr>
          <a:xfrm>
            <a:off x="1851371" y="3404934"/>
            <a:ext cx="968604" cy="53884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 </a:t>
            </a:r>
          </a:p>
          <a:p>
            <a:pPr algn="ctr"/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cgroup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060A472-8207-4807-A97B-E238E9F515D6}"/>
              </a:ext>
            </a:extLst>
          </p:cNvPr>
          <p:cNvSpPr/>
          <p:nvPr/>
        </p:nvSpPr>
        <p:spPr>
          <a:xfrm>
            <a:off x="2819975" y="4179990"/>
            <a:ext cx="954463" cy="50505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isulad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E537FF8F-BE04-4D4B-B571-33EB0A946F06}"/>
              </a:ext>
            </a:extLst>
          </p:cNvPr>
          <p:cNvSpPr/>
          <p:nvPr/>
        </p:nvSpPr>
        <p:spPr>
          <a:xfrm>
            <a:off x="1078961" y="4179989"/>
            <a:ext cx="953534" cy="5388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otherA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BC3EB15F-7867-4A01-86CD-690BB6052EC1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555728" y="3943776"/>
            <a:ext cx="779945" cy="2362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3400C9CC-AB43-48B8-9021-ACAC178C453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335673" y="3943776"/>
            <a:ext cx="961534" cy="23621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F6D68C86-AB52-40F8-B4B3-66C9F0F36F63}"/>
              </a:ext>
            </a:extLst>
          </p:cNvPr>
          <p:cNvSpPr/>
          <p:nvPr/>
        </p:nvSpPr>
        <p:spPr>
          <a:xfrm>
            <a:off x="2328603" y="5358341"/>
            <a:ext cx="795386" cy="3825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55D4897-7F99-49F0-A651-7104A031F027}"/>
              </a:ext>
            </a:extLst>
          </p:cNvPr>
          <p:cNvSpPr/>
          <p:nvPr/>
        </p:nvSpPr>
        <p:spPr>
          <a:xfrm>
            <a:off x="3358188" y="5337916"/>
            <a:ext cx="701706" cy="38250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EAC7D843-DACC-482F-B6E8-39B5087910AF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2726296" y="4685049"/>
            <a:ext cx="570911" cy="6732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6D7C0463-CC4B-469A-AD77-62EB6FB54D03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3297207" y="4685049"/>
            <a:ext cx="411834" cy="65286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CF5154D1-24D8-41FC-AD2F-AA9B9B034CB6}"/>
              </a:ext>
            </a:extLst>
          </p:cNvPr>
          <p:cNvSpPr/>
          <p:nvPr/>
        </p:nvSpPr>
        <p:spPr>
          <a:xfrm>
            <a:off x="1166748" y="5357494"/>
            <a:ext cx="785961" cy="429097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4F8FF114-A91D-48BE-B949-7E5E18A33F56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1555728" y="4718830"/>
            <a:ext cx="4001" cy="63866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67">
            <a:extLst>
              <a:ext uri="{FF2B5EF4-FFF2-40B4-BE49-F238E27FC236}">
                <a16:creationId xmlns:a16="http://schemas.microsoft.com/office/drawing/2014/main" xmlns="" id="{88AFC18A-2A93-4C9A-893D-111823CA2523}"/>
              </a:ext>
            </a:extLst>
          </p:cNvPr>
          <p:cNvSpPr/>
          <p:nvPr/>
        </p:nvSpPr>
        <p:spPr>
          <a:xfrm>
            <a:off x="8116272" y="2765425"/>
            <a:ext cx="3355943" cy="3478491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FB88C404-64A8-4F72-9E89-3D3E3CA8DBC8}"/>
              </a:ext>
            </a:extLst>
          </p:cNvPr>
          <p:cNvSpPr txBox="1"/>
          <p:nvPr/>
        </p:nvSpPr>
        <p:spPr>
          <a:xfrm>
            <a:off x="8710160" y="2968101"/>
            <a:ext cx="236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hierarchy_2(devices)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E6A02E1E-69E1-4EFE-8A17-F231ECDDA764}"/>
              </a:ext>
            </a:extLst>
          </p:cNvPr>
          <p:cNvSpPr/>
          <p:nvPr/>
        </p:nvSpPr>
        <p:spPr>
          <a:xfrm>
            <a:off x="9202710" y="3404934"/>
            <a:ext cx="968604" cy="53884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 </a:t>
            </a:r>
          </a:p>
          <a:p>
            <a:pPr algn="ctr"/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cgroup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0FDD144A-6C1A-4B53-B6DE-D3E505544764}"/>
              </a:ext>
            </a:extLst>
          </p:cNvPr>
          <p:cNvSpPr/>
          <p:nvPr/>
        </p:nvSpPr>
        <p:spPr>
          <a:xfrm>
            <a:off x="8507976" y="4190505"/>
            <a:ext cx="954463" cy="50505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isulad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73244DFA-F63D-47B5-BB4C-D56F1832996F}"/>
              </a:ext>
            </a:extLst>
          </p:cNvPr>
          <p:cNvSpPr/>
          <p:nvPr/>
        </p:nvSpPr>
        <p:spPr>
          <a:xfrm>
            <a:off x="10279136" y="4128988"/>
            <a:ext cx="954463" cy="56657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otherB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xmlns="" id="{30A03776-5013-4FD5-9D69-67ACC4196B5E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9687012" y="3943776"/>
            <a:ext cx="1069356" cy="1852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xmlns="" id="{1B49F6DD-5FBC-47C7-AD5C-4E755AD90C4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8985208" y="3943776"/>
            <a:ext cx="701804" cy="246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09471373-C9FD-4140-8E42-487670C2635B}"/>
              </a:ext>
            </a:extLst>
          </p:cNvPr>
          <p:cNvSpPr/>
          <p:nvPr/>
        </p:nvSpPr>
        <p:spPr>
          <a:xfrm>
            <a:off x="9192743" y="5319667"/>
            <a:ext cx="795386" cy="3825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9147365F-4DE7-4C56-9FBE-5D5875920195}"/>
              </a:ext>
            </a:extLst>
          </p:cNvPr>
          <p:cNvSpPr/>
          <p:nvPr/>
        </p:nvSpPr>
        <p:spPr>
          <a:xfrm>
            <a:off x="8229837" y="5336889"/>
            <a:ext cx="701706" cy="38250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703CF7FD-C73B-45CC-B0D2-A202C8078A21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8985208" y="4695564"/>
            <a:ext cx="605228" cy="6241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xmlns="" id="{6A7839B7-8E06-4C0A-BDDF-BA6DC2239A4A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8580690" y="4695564"/>
            <a:ext cx="404518" cy="6413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931CD288-70FC-417C-A744-69FEFA86FE58}"/>
              </a:ext>
            </a:extLst>
          </p:cNvPr>
          <p:cNvSpPr/>
          <p:nvPr/>
        </p:nvSpPr>
        <p:spPr>
          <a:xfrm>
            <a:off x="10364591" y="5336889"/>
            <a:ext cx="785961" cy="429097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xmlns="" id="{2B8FC0F0-1159-4DE8-94A3-0B4B4854C782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10756368" y="4695564"/>
            <a:ext cx="1204" cy="6413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97">
            <a:extLst>
              <a:ext uri="{FF2B5EF4-FFF2-40B4-BE49-F238E27FC236}">
                <a16:creationId xmlns:a16="http://schemas.microsoft.com/office/drawing/2014/main" xmlns="" id="{07CE3CA7-75A7-48A0-9976-489D761C9385}"/>
              </a:ext>
            </a:extLst>
          </p:cNvPr>
          <p:cNvSpPr/>
          <p:nvPr/>
        </p:nvSpPr>
        <p:spPr>
          <a:xfrm>
            <a:off x="4712410" y="3426373"/>
            <a:ext cx="2594825" cy="262900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371AAE88-1E4C-4960-B87C-BF40E8CFE61B}"/>
              </a:ext>
            </a:extLst>
          </p:cNvPr>
          <p:cNvSpPr txBox="1"/>
          <p:nvPr/>
        </p:nvSpPr>
        <p:spPr>
          <a:xfrm>
            <a:off x="5082585" y="3453626"/>
            <a:ext cx="1925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 group</a:t>
            </a:r>
            <a:endParaRPr lang="zh-CN" altLang="en-US" sz="2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CE226ED1-D72E-424C-831D-9959A448C27E}"/>
              </a:ext>
            </a:extLst>
          </p:cNvPr>
          <p:cNvSpPr/>
          <p:nvPr/>
        </p:nvSpPr>
        <p:spPr>
          <a:xfrm>
            <a:off x="5484447" y="4234886"/>
            <a:ext cx="1056588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parent 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801FE710-6B17-4CDD-89CE-4234C979F139}"/>
              </a:ext>
            </a:extLst>
          </p:cNvPr>
          <p:cNvSpPr/>
          <p:nvPr/>
        </p:nvSpPr>
        <p:spPr>
          <a:xfrm>
            <a:off x="4856831" y="5114577"/>
            <a:ext cx="1056588" cy="818981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 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process1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4DC016D6-4C5B-4BF0-BEED-32ABFB5670F1}"/>
              </a:ext>
            </a:extLst>
          </p:cNvPr>
          <p:cNvSpPr/>
          <p:nvPr/>
        </p:nvSpPr>
        <p:spPr>
          <a:xfrm>
            <a:off x="6194162" y="5114577"/>
            <a:ext cx="1056588" cy="767407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 </a:t>
            </a:r>
          </a:p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process2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F27F2923-5546-4BD5-A73B-4375059BD5F4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6009823" y="2633842"/>
            <a:ext cx="9377" cy="79253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xmlns="" id="{91A68BBF-D81C-4973-9CA7-74458EEC2F47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385125" y="4867364"/>
            <a:ext cx="624697" cy="247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xmlns="" id="{86BD773E-B45D-4FDC-939D-A9311C2DFC90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6009822" y="4867364"/>
            <a:ext cx="712634" cy="247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xmlns="" id="{980D2867-B1FF-4EF0-8937-B37DF70C2259}"/>
              </a:ext>
            </a:extLst>
          </p:cNvPr>
          <p:cNvCxnSpPr>
            <a:cxnSpLocks/>
            <a:stCxn id="35" idx="1"/>
            <a:endCxn id="17" idx="3"/>
          </p:cNvCxnSpPr>
          <p:nvPr/>
        </p:nvCxnSpPr>
        <p:spPr>
          <a:xfrm flipH="1">
            <a:off x="4059894" y="4740877"/>
            <a:ext cx="652516" cy="788293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xmlns="" id="{CCCE1423-7972-46BD-A888-959B57E674A9}"/>
              </a:ext>
            </a:extLst>
          </p:cNvPr>
          <p:cNvCxnSpPr>
            <a:cxnSpLocks/>
            <a:stCxn id="35" idx="3"/>
            <a:endCxn id="30" idx="1"/>
          </p:cNvCxnSpPr>
          <p:nvPr/>
        </p:nvCxnSpPr>
        <p:spPr>
          <a:xfrm>
            <a:off x="7307235" y="4740877"/>
            <a:ext cx="922602" cy="787266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EECD2A27-BE60-44C0-9489-AA6C97D88C0F}"/>
              </a:ext>
            </a:extLst>
          </p:cNvPr>
          <p:cNvSpPr txBox="1"/>
          <p:nvPr/>
        </p:nvSpPr>
        <p:spPr>
          <a:xfrm>
            <a:off x="5025867" y="3849458"/>
            <a:ext cx="2181208" cy="36933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Arial Unicode MS"/>
                <a:ea typeface="Ubuntu Mono"/>
              </a:rPr>
              <a:t>/proc/</a:t>
            </a:r>
            <a:r>
              <a:rPr lang="en-US" altLang="zh-CN" dirty="0">
                <a:solidFill>
                  <a:srgbClr val="000000"/>
                </a:solidFill>
                <a:latin typeface="Arial Unicode MS"/>
                <a:ea typeface="Ubuntu Mono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Arial Unicode MS"/>
                <a:ea typeface="Ubuntu Mono"/>
              </a:rPr>
              <a:t>pid</a:t>
            </a:r>
            <a:r>
              <a:rPr lang="en-US" altLang="zh-CN" dirty="0">
                <a:solidFill>
                  <a:srgbClr val="000000"/>
                </a:solidFill>
                <a:latin typeface="Arial Unicode MS"/>
                <a:ea typeface="Ubuntu Mono"/>
              </a:rPr>
              <a:t>&gt;</a:t>
            </a:r>
            <a:r>
              <a:rPr lang="zh-CN" altLang="zh-CN" dirty="0">
                <a:solidFill>
                  <a:srgbClr val="000000"/>
                </a:solidFill>
                <a:latin typeface="Arial Unicode MS"/>
                <a:ea typeface="Ubuntu Mono"/>
              </a:rPr>
              <a:t>/cgroup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7B6B3E5B-8EF0-46E9-8555-3F9C7C3C8D8C}"/>
              </a:ext>
            </a:extLst>
          </p:cNvPr>
          <p:cNvSpPr txBox="1"/>
          <p:nvPr/>
        </p:nvSpPr>
        <p:spPr>
          <a:xfrm>
            <a:off x="5258255" y="6207932"/>
            <a:ext cx="157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Arial Unicode MS"/>
                <a:ea typeface="Ubuntu Mono"/>
              </a:rPr>
              <a:t>/proc/cgroups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2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cgroups</a:t>
            </a:r>
            <a:r>
              <a:rPr lang="en-US" altLang="zh-CN" dirty="0"/>
              <a:t> – </a:t>
            </a:r>
            <a:r>
              <a:rPr lang="zh-CN" altLang="en-US" dirty="0"/>
              <a:t>资源限制</a:t>
            </a:r>
          </a:p>
          <a:p>
            <a:endParaRPr lang="zh-CN" altLang="en-US" dirty="0"/>
          </a:p>
        </p:txBody>
      </p:sp>
      <p:sp>
        <p:nvSpPr>
          <p:cNvPr id="11" name="矩形: 圆角 20">
            <a:extLst>
              <a:ext uri="{FF2B5EF4-FFF2-40B4-BE49-F238E27FC236}">
                <a16:creationId xmlns:a16="http://schemas.microsoft.com/office/drawing/2014/main" xmlns="" id="{BC9DDA28-7346-4920-9624-31AB073F87DA}"/>
              </a:ext>
            </a:extLst>
          </p:cNvPr>
          <p:cNvSpPr/>
          <p:nvPr/>
        </p:nvSpPr>
        <p:spPr>
          <a:xfrm>
            <a:off x="6877235" y="861134"/>
            <a:ext cx="4003829" cy="585926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9">
            <a:extLst>
              <a:ext uri="{FF2B5EF4-FFF2-40B4-BE49-F238E27FC236}">
                <a16:creationId xmlns:a16="http://schemas.microsoft.com/office/drawing/2014/main" xmlns="" id="{8BEE4423-E1B1-4540-9D0B-F5994F742C7A}"/>
              </a:ext>
            </a:extLst>
          </p:cNvPr>
          <p:cNvSpPr/>
          <p:nvPr/>
        </p:nvSpPr>
        <p:spPr>
          <a:xfrm>
            <a:off x="1054963" y="861134"/>
            <a:ext cx="4003829" cy="585926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3">
            <a:extLst>
              <a:ext uri="{FF2B5EF4-FFF2-40B4-BE49-F238E27FC236}">
                <a16:creationId xmlns:a16="http://schemas.microsoft.com/office/drawing/2014/main" xmlns="" id="{F94F2F89-E284-43E5-AC1A-B28313523043}"/>
              </a:ext>
            </a:extLst>
          </p:cNvPr>
          <p:cNvSpPr/>
          <p:nvPr/>
        </p:nvSpPr>
        <p:spPr>
          <a:xfrm>
            <a:off x="1294660" y="1189608"/>
            <a:ext cx="1864311" cy="6214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/sys/fs/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cgroup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4">
            <a:extLst>
              <a:ext uri="{FF2B5EF4-FFF2-40B4-BE49-F238E27FC236}">
                <a16:creationId xmlns:a16="http://schemas.microsoft.com/office/drawing/2014/main" xmlns="" id="{66AF0129-1058-4F36-905D-B320A8FBFD1E}"/>
              </a:ext>
            </a:extLst>
          </p:cNvPr>
          <p:cNvSpPr/>
          <p:nvPr/>
        </p:nvSpPr>
        <p:spPr>
          <a:xfrm>
            <a:off x="2084773" y="1979722"/>
            <a:ext cx="1864311" cy="52378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ipcs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5">
            <a:extLst>
              <a:ext uri="{FF2B5EF4-FFF2-40B4-BE49-F238E27FC236}">
                <a16:creationId xmlns:a16="http://schemas.microsoft.com/office/drawing/2014/main" xmlns="" id="{35488E02-4308-45D5-B107-9F9C3B42BD66}"/>
              </a:ext>
            </a:extLst>
          </p:cNvPr>
          <p:cNvSpPr/>
          <p:nvPr/>
        </p:nvSpPr>
        <p:spPr>
          <a:xfrm>
            <a:off x="2715088" y="2769835"/>
            <a:ext cx="1864311" cy="44388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isulad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6">
            <a:extLst>
              <a:ext uri="{FF2B5EF4-FFF2-40B4-BE49-F238E27FC236}">
                <a16:creationId xmlns:a16="http://schemas.microsoft.com/office/drawing/2014/main" xmlns="" id="{DFAD33DD-76C7-40E6-A045-9010704775C4}"/>
              </a:ext>
            </a:extLst>
          </p:cNvPr>
          <p:cNvSpPr/>
          <p:nvPr/>
        </p:nvSpPr>
        <p:spPr>
          <a:xfrm>
            <a:off x="2715088" y="3413463"/>
            <a:ext cx="1864311" cy="44388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7">
            <a:extLst>
              <a:ext uri="{FF2B5EF4-FFF2-40B4-BE49-F238E27FC236}">
                <a16:creationId xmlns:a16="http://schemas.microsoft.com/office/drawing/2014/main" xmlns="" id="{463F8FAB-4AA3-4DB8-8AE5-02610280E528}"/>
              </a:ext>
            </a:extLst>
          </p:cNvPr>
          <p:cNvSpPr/>
          <p:nvPr/>
        </p:nvSpPr>
        <p:spPr>
          <a:xfrm>
            <a:off x="2084773" y="3986073"/>
            <a:ext cx="1864311" cy="443882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8">
            <a:extLst>
              <a:ext uri="{FF2B5EF4-FFF2-40B4-BE49-F238E27FC236}">
                <a16:creationId xmlns:a16="http://schemas.microsoft.com/office/drawing/2014/main" xmlns="" id="{FFE087B5-C75B-4645-A737-9AC17EC1C284}"/>
              </a:ext>
            </a:extLst>
          </p:cNvPr>
          <p:cNvSpPr/>
          <p:nvPr/>
        </p:nvSpPr>
        <p:spPr>
          <a:xfrm>
            <a:off x="2715087" y="4629702"/>
            <a:ext cx="1864311" cy="44388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isulad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9">
            <a:extLst>
              <a:ext uri="{FF2B5EF4-FFF2-40B4-BE49-F238E27FC236}">
                <a16:creationId xmlns:a16="http://schemas.microsoft.com/office/drawing/2014/main" xmlns="" id="{ECE20F98-1DC5-497B-BFE3-83A224AF0DB5}"/>
              </a:ext>
            </a:extLst>
          </p:cNvPr>
          <p:cNvSpPr/>
          <p:nvPr/>
        </p:nvSpPr>
        <p:spPr>
          <a:xfrm>
            <a:off x="2084772" y="5273331"/>
            <a:ext cx="1864311" cy="443882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perf</a:t>
            </a:r>
            <a:r>
              <a:rPr lang="en-US" altLang="zh-CN" dirty="0" err="1"/>
              <a:t>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0">
            <a:extLst>
              <a:ext uri="{FF2B5EF4-FFF2-40B4-BE49-F238E27FC236}">
                <a16:creationId xmlns:a16="http://schemas.microsoft.com/office/drawing/2014/main" xmlns="" id="{8BEBD06A-0A3D-4530-ADF1-08E7E0D1B623}"/>
              </a:ext>
            </a:extLst>
          </p:cNvPr>
          <p:cNvSpPr/>
          <p:nvPr/>
        </p:nvSpPr>
        <p:spPr>
          <a:xfrm>
            <a:off x="2715087" y="5814867"/>
            <a:ext cx="1864311" cy="44388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11">
            <a:extLst>
              <a:ext uri="{FF2B5EF4-FFF2-40B4-BE49-F238E27FC236}">
                <a16:creationId xmlns:a16="http://schemas.microsoft.com/office/drawing/2014/main" xmlns="" id="{63B3B2E8-E0A8-4604-87D4-F430CD6C02D3}"/>
              </a:ext>
            </a:extLst>
          </p:cNvPr>
          <p:cNvSpPr/>
          <p:nvPr/>
        </p:nvSpPr>
        <p:spPr>
          <a:xfrm>
            <a:off x="7270813" y="1123027"/>
            <a:ext cx="1864311" cy="6214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/sys/fs/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cgroup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12">
            <a:extLst>
              <a:ext uri="{FF2B5EF4-FFF2-40B4-BE49-F238E27FC236}">
                <a16:creationId xmlns:a16="http://schemas.microsoft.com/office/drawing/2014/main" xmlns="" id="{21212FE9-67E2-4D18-8D4C-4BE79B7FBCC4}"/>
              </a:ext>
            </a:extLst>
          </p:cNvPr>
          <p:cNvSpPr/>
          <p:nvPr/>
        </p:nvSpPr>
        <p:spPr>
          <a:xfrm>
            <a:off x="8060926" y="1913141"/>
            <a:ext cx="1864311" cy="52378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isulad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13">
            <a:extLst>
              <a:ext uri="{FF2B5EF4-FFF2-40B4-BE49-F238E27FC236}">
                <a16:creationId xmlns:a16="http://schemas.microsoft.com/office/drawing/2014/main" xmlns="" id="{F76CD8A9-DF71-428B-B246-F72158727D03}"/>
              </a:ext>
            </a:extLst>
          </p:cNvPr>
          <p:cNvSpPr/>
          <p:nvPr/>
        </p:nvSpPr>
        <p:spPr>
          <a:xfrm>
            <a:off x="8691241" y="2703254"/>
            <a:ext cx="1864311" cy="44388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/ipcs</a:t>
            </a:r>
            <a:r>
              <a:rPr lang="en-US" altLang="zh-CN" dirty="0"/>
              <a:t>.*</a:t>
            </a:r>
            <a:endParaRPr lang="zh-CN" altLang="en-US" dirty="0"/>
          </a:p>
        </p:txBody>
      </p:sp>
      <p:sp>
        <p:nvSpPr>
          <p:cNvPr id="24" name="矩形: 圆角 14">
            <a:extLst>
              <a:ext uri="{FF2B5EF4-FFF2-40B4-BE49-F238E27FC236}">
                <a16:creationId xmlns:a16="http://schemas.microsoft.com/office/drawing/2014/main" xmlns="" id="{3AEA83CF-A4DD-4431-927B-D73253B02FAC}"/>
              </a:ext>
            </a:extLst>
          </p:cNvPr>
          <p:cNvSpPr/>
          <p:nvPr/>
        </p:nvSpPr>
        <p:spPr>
          <a:xfrm>
            <a:off x="8691241" y="3346882"/>
            <a:ext cx="1864311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/cpu.*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15">
            <a:extLst>
              <a:ext uri="{FF2B5EF4-FFF2-40B4-BE49-F238E27FC236}">
                <a16:creationId xmlns:a16="http://schemas.microsoft.com/office/drawing/2014/main" xmlns="" id="{1E193C3E-84B9-48AD-99E3-473B4F60644B}"/>
              </a:ext>
            </a:extLst>
          </p:cNvPr>
          <p:cNvSpPr/>
          <p:nvPr/>
        </p:nvSpPr>
        <p:spPr>
          <a:xfrm>
            <a:off x="8060926" y="3919492"/>
            <a:ext cx="1864311" cy="44388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16">
            <a:extLst>
              <a:ext uri="{FF2B5EF4-FFF2-40B4-BE49-F238E27FC236}">
                <a16:creationId xmlns:a16="http://schemas.microsoft.com/office/drawing/2014/main" xmlns="" id="{204B546B-0F8F-4BC5-A45B-3B75DB28C890}"/>
              </a:ext>
            </a:extLst>
          </p:cNvPr>
          <p:cNvSpPr/>
          <p:nvPr/>
        </p:nvSpPr>
        <p:spPr>
          <a:xfrm>
            <a:off x="8691240" y="4563121"/>
            <a:ext cx="1864311" cy="44388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/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ipcs.*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17">
            <a:extLst>
              <a:ext uri="{FF2B5EF4-FFF2-40B4-BE49-F238E27FC236}">
                <a16:creationId xmlns:a16="http://schemas.microsoft.com/office/drawing/2014/main" xmlns="" id="{4795B0E6-12A7-46EE-9694-4427554A2BF6}"/>
              </a:ext>
            </a:extLst>
          </p:cNvPr>
          <p:cNvSpPr/>
          <p:nvPr/>
        </p:nvSpPr>
        <p:spPr>
          <a:xfrm>
            <a:off x="8060925" y="5206750"/>
            <a:ext cx="1864311" cy="44388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18">
            <a:extLst>
              <a:ext uri="{FF2B5EF4-FFF2-40B4-BE49-F238E27FC236}">
                <a16:creationId xmlns:a16="http://schemas.microsoft.com/office/drawing/2014/main" xmlns="" id="{34DE2F1A-3ECB-44EF-A2B9-0B72D917FFDF}"/>
              </a:ext>
            </a:extLst>
          </p:cNvPr>
          <p:cNvSpPr/>
          <p:nvPr/>
        </p:nvSpPr>
        <p:spPr>
          <a:xfrm>
            <a:off x="8691240" y="5748286"/>
            <a:ext cx="1864311" cy="443883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/perf</a:t>
            </a:r>
            <a:r>
              <a:rPr lang="en-US" altLang="zh-CN" dirty="0"/>
              <a:t>_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event.*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箭头: 右 21">
            <a:extLst>
              <a:ext uri="{FF2B5EF4-FFF2-40B4-BE49-F238E27FC236}">
                <a16:creationId xmlns:a16="http://schemas.microsoft.com/office/drawing/2014/main" xmlns="" id="{CD320308-6912-4129-8CF3-D94057E087AC}"/>
              </a:ext>
            </a:extLst>
          </p:cNvPr>
          <p:cNvSpPr/>
          <p:nvPr/>
        </p:nvSpPr>
        <p:spPr>
          <a:xfrm>
            <a:off x="5332520" y="3425669"/>
            <a:ext cx="1219203" cy="41947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424AC9D7-4DE9-4DFE-8C9D-A580FBFD1777}"/>
              </a:ext>
            </a:extLst>
          </p:cNvPr>
          <p:cNvSpPr txBox="1"/>
          <p:nvPr/>
        </p:nvSpPr>
        <p:spPr>
          <a:xfrm>
            <a:off x="3407545" y="1282210"/>
            <a:ext cx="165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Cgroup</a:t>
            </a:r>
            <a:r>
              <a:rPr lang="en-US" altLang="zh-CN" sz="2000" b="1" dirty="0"/>
              <a:t> V1</a:t>
            </a:r>
            <a:endParaRPr lang="zh-CN" altLang="en-US" sz="20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CAA18C75-7DF5-4616-8ED2-03169B345D5E}"/>
              </a:ext>
            </a:extLst>
          </p:cNvPr>
          <p:cNvSpPr txBox="1"/>
          <p:nvPr/>
        </p:nvSpPr>
        <p:spPr>
          <a:xfrm>
            <a:off x="9254973" y="1217861"/>
            <a:ext cx="1529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Cgroup</a:t>
            </a:r>
            <a:r>
              <a:rPr lang="en-US" altLang="zh-CN" sz="2000" b="1" dirty="0"/>
              <a:t> V2</a:t>
            </a:r>
            <a:endParaRPr lang="zh-CN" altLang="en-US" sz="2000" b="1" dirty="0"/>
          </a:p>
        </p:txBody>
      </p:sp>
      <p:sp>
        <p:nvSpPr>
          <p:cNvPr id="32" name="矩形 31"/>
          <p:cNvSpPr/>
          <p:nvPr/>
        </p:nvSpPr>
        <p:spPr>
          <a:xfrm>
            <a:off x="7926549" y="406146"/>
            <a:ext cx="2133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Unified hierarchy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2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="" xmlns:a16="http://schemas.microsoft.com/office/drawing/2014/main" id="{3AF7B3A6-DCE6-B14D-B00D-C8B96B22E0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容器附加安全特性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="" xmlns:a16="http://schemas.microsoft.com/office/drawing/2014/main" id="{29F057FA-62CB-4D4E-B650-35DDCA557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79BD6118-194D-CE49-84B9-D9FE684DA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1828" y="4057507"/>
            <a:ext cx="5654267" cy="419100"/>
          </a:xfrm>
        </p:spPr>
        <p:txBody>
          <a:bodyPr/>
          <a:lstStyle/>
          <a:p>
            <a:r>
              <a:rPr lang="en-US" altLang="zh-CN" dirty="0" smtClean="0"/>
              <a:t>capabilities</a:t>
            </a:r>
          </a:p>
        </p:txBody>
      </p:sp>
      <p:sp>
        <p:nvSpPr>
          <p:cNvPr id="5" name="文本占位符 11">
            <a:extLst>
              <a:ext uri="{FF2B5EF4-FFF2-40B4-BE49-F238E27FC236}">
                <a16:creationId xmlns="" xmlns:a16="http://schemas.microsoft.com/office/drawing/2014/main" id="{79BD6118-194D-CE49-84B9-D9FE684DA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8563" y="4467211"/>
            <a:ext cx="5654267" cy="419100"/>
          </a:xfrm>
        </p:spPr>
        <p:txBody>
          <a:bodyPr/>
          <a:lstStyle/>
          <a:p>
            <a:r>
              <a:rPr lang="en-US" altLang="zh-CN" dirty="0" err="1" smtClean="0"/>
              <a:t>secccomp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66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05816" y="1168375"/>
            <a:ext cx="3088992" cy="527259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附加安全特性</a:t>
            </a:r>
          </a:p>
        </p:txBody>
      </p:sp>
      <p:sp>
        <p:nvSpPr>
          <p:cNvPr id="19" name="Rectangle 69">
            <a:extLst>
              <a:ext uri="{FF2B5EF4-FFF2-40B4-BE49-F238E27FC236}">
                <a16:creationId xmlns="" xmlns:a16="http://schemas.microsoft.com/office/drawing/2014/main" id="{F8E7520A-C13E-4D23-BFF5-7273DB1EB043}"/>
              </a:ext>
            </a:extLst>
          </p:cNvPr>
          <p:cNvSpPr/>
          <p:nvPr/>
        </p:nvSpPr>
        <p:spPr>
          <a:xfrm>
            <a:off x="3529056" y="2164417"/>
            <a:ext cx="4169763" cy="2078992"/>
          </a:xfrm>
          <a:prstGeom prst="rect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027">
            <a:extLst>
              <a:ext uri="{FF2B5EF4-FFF2-40B4-BE49-F238E27FC236}">
                <a16:creationId xmlns="" xmlns:a16="http://schemas.microsoft.com/office/drawing/2014/main" id="{B38274A6-93A8-4E68-B3FA-584CCCEBDD67}"/>
              </a:ext>
            </a:extLst>
          </p:cNvPr>
          <p:cNvSpPr/>
          <p:nvPr/>
        </p:nvSpPr>
        <p:spPr>
          <a:xfrm>
            <a:off x="3528322" y="4379974"/>
            <a:ext cx="4170497" cy="1580597"/>
          </a:xfrm>
          <a:prstGeom prst="rect">
            <a:avLst/>
          </a:prstGeom>
          <a:ln w="28575">
            <a:solidFill>
              <a:srgbClr val="FD808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4">
            <a:extLst>
              <a:ext uri="{FF2B5EF4-FFF2-40B4-BE49-F238E27FC236}">
                <a16:creationId xmlns="" xmlns:a16="http://schemas.microsoft.com/office/drawing/2014/main" id="{016E0616-B876-445B-BC94-2EED71BE3891}"/>
              </a:ext>
            </a:extLst>
          </p:cNvPr>
          <p:cNvSpPr/>
          <p:nvPr/>
        </p:nvSpPr>
        <p:spPr>
          <a:xfrm>
            <a:off x="3680549" y="2287504"/>
            <a:ext cx="3900367" cy="3390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22" name="Rectangle 5">
            <a:extLst>
              <a:ext uri="{FF2B5EF4-FFF2-40B4-BE49-F238E27FC236}">
                <a16:creationId xmlns="" xmlns:a16="http://schemas.microsoft.com/office/drawing/2014/main" id="{02BF1461-BC55-4300-8237-9160E4006A29}"/>
              </a:ext>
            </a:extLst>
          </p:cNvPr>
          <p:cNvSpPr/>
          <p:nvPr/>
        </p:nvSpPr>
        <p:spPr>
          <a:xfrm>
            <a:off x="3712940" y="3031034"/>
            <a:ext cx="3087790" cy="412882"/>
          </a:xfrm>
          <a:prstGeom prst="rect">
            <a:avLst/>
          </a:prstGeom>
          <a:solidFill>
            <a:srgbClr val="8BC223"/>
          </a:solidFill>
          <a:ln>
            <a:solidFill>
              <a:srgbClr val="8BC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GNU C Library</a:t>
            </a:r>
            <a:endParaRPr lang="zh-CN" altLang="en-US" dirty="0"/>
          </a:p>
        </p:txBody>
      </p:sp>
      <p:sp>
        <p:nvSpPr>
          <p:cNvPr id="23" name="Rectangle 6">
            <a:extLst>
              <a:ext uri="{FF2B5EF4-FFF2-40B4-BE49-F238E27FC236}">
                <a16:creationId xmlns="" xmlns:a16="http://schemas.microsoft.com/office/drawing/2014/main" id="{8EC2F0D0-88AC-4019-A6B7-58BECAF1F7F1}"/>
              </a:ext>
            </a:extLst>
          </p:cNvPr>
          <p:cNvSpPr/>
          <p:nvPr/>
        </p:nvSpPr>
        <p:spPr>
          <a:xfrm>
            <a:off x="3708276" y="3695721"/>
            <a:ext cx="3872640" cy="375907"/>
          </a:xfrm>
          <a:prstGeom prst="rect">
            <a:avLst/>
          </a:prstGeom>
          <a:solidFill>
            <a:srgbClr val="F7A034"/>
          </a:solidFill>
          <a:ln>
            <a:solidFill>
              <a:srgbClr val="F7A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chemeClr val="tx2">
                    <a:lumMod val="50000"/>
                  </a:schemeClr>
                </a:solidFill>
              </a:rPr>
              <a:t>SecComp</a:t>
            </a:r>
            <a:r>
              <a:rPr lang="en-US" altLang="zh-CN" sz="2400" b="1" dirty="0" smtClean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n-US" altLang="zh-CN" sz="2400" b="1" dirty="0" err="1" smtClean="0">
                <a:solidFill>
                  <a:schemeClr val="tx2">
                    <a:lumMod val="50000"/>
                  </a:schemeClr>
                </a:solidFill>
              </a:rPr>
              <a:t>Capabities</a:t>
            </a: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</a:rPr>
              <a:t>…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="" xmlns:a16="http://schemas.microsoft.com/office/drawing/2014/main" id="{C0599C0A-7969-402C-A74A-29BCE23473D6}"/>
              </a:ext>
            </a:extLst>
          </p:cNvPr>
          <p:cNvSpPr/>
          <p:nvPr/>
        </p:nvSpPr>
        <p:spPr>
          <a:xfrm>
            <a:off x="3613467" y="4522823"/>
            <a:ext cx="3967449" cy="390520"/>
          </a:xfrm>
          <a:prstGeom prst="rect">
            <a:avLst/>
          </a:prstGeom>
          <a:solidFill>
            <a:srgbClr val="122C46"/>
          </a:solidFill>
          <a:ln>
            <a:solidFill>
              <a:srgbClr val="122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System call interface</a:t>
            </a:r>
            <a:endParaRPr lang="zh-CN" altLang="en-US" dirty="0"/>
          </a:p>
        </p:txBody>
      </p:sp>
      <p:sp>
        <p:nvSpPr>
          <p:cNvPr id="26" name="Rectangle 8">
            <a:extLst>
              <a:ext uri="{FF2B5EF4-FFF2-40B4-BE49-F238E27FC236}">
                <a16:creationId xmlns="" xmlns:a16="http://schemas.microsoft.com/office/drawing/2014/main" id="{A60505EF-9876-4B32-9287-C82B60A5EACC}"/>
              </a:ext>
            </a:extLst>
          </p:cNvPr>
          <p:cNvSpPr/>
          <p:nvPr/>
        </p:nvSpPr>
        <p:spPr>
          <a:xfrm>
            <a:off x="3613467" y="5066013"/>
            <a:ext cx="3967449" cy="3298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Kernel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14">
            <a:extLst>
              <a:ext uri="{FF2B5EF4-FFF2-40B4-BE49-F238E27FC236}">
                <a16:creationId xmlns="" xmlns:a16="http://schemas.microsoft.com/office/drawing/2014/main" id="{E2D9EEED-5AA6-41CF-9AF6-B245D31EBF62}"/>
              </a:ext>
            </a:extLst>
          </p:cNvPr>
          <p:cNvCxnSpPr/>
          <p:nvPr/>
        </p:nvCxnSpPr>
        <p:spPr>
          <a:xfrm>
            <a:off x="4011210" y="2613455"/>
            <a:ext cx="0" cy="41757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8">
            <a:extLst>
              <a:ext uri="{FF2B5EF4-FFF2-40B4-BE49-F238E27FC236}">
                <a16:creationId xmlns="" xmlns:a16="http://schemas.microsoft.com/office/drawing/2014/main" id="{CB9BAF14-D43E-4D84-AC8F-380999738FA7}"/>
              </a:ext>
            </a:extLst>
          </p:cNvPr>
          <p:cNvCxnSpPr>
            <a:cxnSpLocks/>
          </p:cNvCxnSpPr>
          <p:nvPr/>
        </p:nvCxnSpPr>
        <p:spPr>
          <a:xfrm flipH="1">
            <a:off x="7161518" y="2613455"/>
            <a:ext cx="1266" cy="127354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0">
            <a:extLst>
              <a:ext uri="{FF2B5EF4-FFF2-40B4-BE49-F238E27FC236}">
                <a16:creationId xmlns="" xmlns:a16="http://schemas.microsoft.com/office/drawing/2014/main" id="{9C3937AD-D6AF-4ECF-BDEB-9854C18E99F1}"/>
              </a:ext>
            </a:extLst>
          </p:cNvPr>
          <p:cNvCxnSpPr>
            <a:cxnSpLocks/>
          </p:cNvCxnSpPr>
          <p:nvPr/>
        </p:nvCxnSpPr>
        <p:spPr>
          <a:xfrm>
            <a:off x="4011210" y="3443916"/>
            <a:ext cx="0" cy="4430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2">
            <a:extLst>
              <a:ext uri="{FF2B5EF4-FFF2-40B4-BE49-F238E27FC236}">
                <a16:creationId xmlns="" xmlns:a16="http://schemas.microsoft.com/office/drawing/2014/main" id="{EB1D4A72-1CA7-4089-AABF-D85E34267194}"/>
              </a:ext>
            </a:extLst>
          </p:cNvPr>
          <p:cNvCxnSpPr>
            <a:cxnSpLocks/>
          </p:cNvCxnSpPr>
          <p:nvPr/>
        </p:nvCxnSpPr>
        <p:spPr>
          <a:xfrm>
            <a:off x="4703542" y="3448230"/>
            <a:ext cx="0" cy="4430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4">
            <a:extLst>
              <a:ext uri="{FF2B5EF4-FFF2-40B4-BE49-F238E27FC236}">
                <a16:creationId xmlns="" xmlns:a16="http://schemas.microsoft.com/office/drawing/2014/main" id="{45DBBA5B-CED2-49BC-86B5-0414AB12289E}"/>
              </a:ext>
            </a:extLst>
          </p:cNvPr>
          <p:cNvCxnSpPr>
            <a:cxnSpLocks/>
          </p:cNvCxnSpPr>
          <p:nvPr/>
        </p:nvCxnSpPr>
        <p:spPr>
          <a:xfrm>
            <a:off x="6417299" y="3422103"/>
            <a:ext cx="0" cy="49685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48">
            <a:extLst>
              <a:ext uri="{FF2B5EF4-FFF2-40B4-BE49-F238E27FC236}">
                <a16:creationId xmlns="" xmlns:a16="http://schemas.microsoft.com/office/drawing/2014/main" id="{5BCF4939-EC95-4B39-BA21-FA16685C10E2}"/>
              </a:ext>
            </a:extLst>
          </p:cNvPr>
          <p:cNvGrpSpPr/>
          <p:nvPr/>
        </p:nvGrpSpPr>
        <p:grpSpPr>
          <a:xfrm>
            <a:off x="8388449" y="1252300"/>
            <a:ext cx="3446115" cy="2493606"/>
            <a:chOff x="7564007" y="543506"/>
            <a:chExt cx="3446115" cy="2493606"/>
          </a:xfrm>
        </p:grpSpPr>
        <p:sp>
          <p:nvSpPr>
            <p:cNvPr id="34" name="Rectangle 25">
              <a:extLst>
                <a:ext uri="{FF2B5EF4-FFF2-40B4-BE49-F238E27FC236}">
                  <a16:creationId xmlns="" xmlns:a16="http://schemas.microsoft.com/office/drawing/2014/main" id="{44942DB7-100F-4818-AE18-2FD52020B091}"/>
                </a:ext>
              </a:extLst>
            </p:cNvPr>
            <p:cNvSpPr/>
            <p:nvPr/>
          </p:nvSpPr>
          <p:spPr>
            <a:xfrm>
              <a:off x="7564007" y="543506"/>
              <a:ext cx="3446115" cy="2493606"/>
            </a:xfrm>
            <a:prstGeom prst="rect">
              <a:avLst/>
            </a:prstGeom>
            <a:solidFill>
              <a:srgbClr val="FFD31E"/>
            </a:solidFill>
            <a:ln>
              <a:solidFill>
                <a:srgbClr val="FFD3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Group 31">
              <a:extLst>
                <a:ext uri="{FF2B5EF4-FFF2-40B4-BE49-F238E27FC236}">
                  <a16:creationId xmlns="" xmlns:a16="http://schemas.microsoft.com/office/drawing/2014/main" id="{3438B482-5565-411E-889F-34D5197A2095}"/>
                </a:ext>
              </a:extLst>
            </p:cNvPr>
            <p:cNvGrpSpPr/>
            <p:nvPr/>
          </p:nvGrpSpPr>
          <p:grpSpPr>
            <a:xfrm>
              <a:off x="7739738" y="638370"/>
              <a:ext cx="1441584" cy="1768929"/>
              <a:chOff x="7095926" y="694354"/>
              <a:chExt cx="1441584" cy="1768929"/>
            </a:xfrm>
          </p:grpSpPr>
          <p:sp>
            <p:nvSpPr>
              <p:cNvPr id="47" name="Rectangle 26">
                <a:extLst>
                  <a:ext uri="{FF2B5EF4-FFF2-40B4-BE49-F238E27FC236}">
                    <a16:creationId xmlns="" xmlns:a16="http://schemas.microsoft.com/office/drawing/2014/main" id="{3519166E-7B93-444D-9176-5FB581997F29}"/>
                  </a:ext>
                </a:extLst>
              </p:cNvPr>
              <p:cNvSpPr/>
              <p:nvPr/>
            </p:nvSpPr>
            <p:spPr>
              <a:xfrm>
                <a:off x="7095926" y="709127"/>
                <a:ext cx="1441584" cy="1754156"/>
              </a:xfrm>
              <a:prstGeom prst="rect">
                <a:avLst/>
              </a:prstGeom>
              <a:solidFill>
                <a:srgbClr val="CEE8F5"/>
              </a:solidFill>
              <a:ln>
                <a:solidFill>
                  <a:srgbClr val="D0E7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TextBox 27">
                <a:extLst>
                  <a:ext uri="{FF2B5EF4-FFF2-40B4-BE49-F238E27FC236}">
                    <a16:creationId xmlns="" xmlns:a16="http://schemas.microsoft.com/office/drawing/2014/main" id="{70BF2B88-503A-4B76-BAA9-4DE091B87E81}"/>
                  </a:ext>
                </a:extLst>
              </p:cNvPr>
              <p:cNvSpPr txBox="1"/>
              <p:nvPr/>
            </p:nvSpPr>
            <p:spPr>
              <a:xfrm>
                <a:off x="7196231" y="694354"/>
                <a:ext cx="12059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Container</a:t>
                </a:r>
                <a:endParaRPr lang="zh-CN" altLang="en-US" sz="1600" b="1" dirty="0"/>
              </a:p>
            </p:txBody>
          </p:sp>
          <p:sp>
            <p:nvSpPr>
              <p:cNvPr id="49" name="Rectangle 28">
                <a:extLst>
                  <a:ext uri="{FF2B5EF4-FFF2-40B4-BE49-F238E27FC236}">
                    <a16:creationId xmlns="" xmlns:a16="http://schemas.microsoft.com/office/drawing/2014/main" id="{66D3698F-BE6C-4550-8DB9-6435A4597B5E}"/>
                  </a:ext>
                </a:extLst>
              </p:cNvPr>
              <p:cNvSpPr/>
              <p:nvPr/>
            </p:nvSpPr>
            <p:spPr>
              <a:xfrm>
                <a:off x="7151880" y="1032908"/>
                <a:ext cx="613492" cy="48519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App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="" xmlns:a16="http://schemas.microsoft.com/office/drawing/2014/main" id="{9F1E49C0-5BD5-4ACD-850B-B9CD868A9C56}"/>
                  </a:ext>
                </a:extLst>
              </p:cNvPr>
              <p:cNvSpPr/>
              <p:nvPr/>
            </p:nvSpPr>
            <p:spPr>
              <a:xfrm>
                <a:off x="7859815" y="1032909"/>
                <a:ext cx="589405" cy="48519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App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29">
                <a:extLst>
                  <a:ext uri="{FF2B5EF4-FFF2-40B4-BE49-F238E27FC236}">
                    <a16:creationId xmlns="" xmlns:a16="http://schemas.microsoft.com/office/drawing/2014/main" id="{24968C81-4BB7-4BB5-B8B2-06DEC7FF7D00}"/>
                  </a:ext>
                </a:extLst>
              </p:cNvPr>
              <p:cNvSpPr/>
              <p:nvPr/>
            </p:nvSpPr>
            <p:spPr>
              <a:xfrm>
                <a:off x="7151880" y="1574058"/>
                <a:ext cx="1297340" cy="338554"/>
              </a:xfrm>
              <a:prstGeom prst="rect">
                <a:avLst/>
              </a:prstGeom>
              <a:solidFill>
                <a:srgbClr val="FF960E"/>
              </a:solidFill>
              <a:ln>
                <a:solidFill>
                  <a:srgbClr val="FF96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Libraries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="" xmlns:a16="http://schemas.microsoft.com/office/drawing/2014/main" id="{78B26D38-FB50-4764-9D10-665D9D8D09D2}"/>
                  </a:ext>
                </a:extLst>
              </p:cNvPr>
              <p:cNvSpPr/>
              <p:nvPr/>
            </p:nvSpPr>
            <p:spPr>
              <a:xfrm>
                <a:off x="7151885" y="2012914"/>
                <a:ext cx="1297335" cy="338554"/>
              </a:xfrm>
              <a:prstGeom prst="rect">
                <a:avLst/>
              </a:prstGeom>
              <a:solidFill>
                <a:srgbClr val="FF960E"/>
              </a:solidFill>
              <a:ln>
                <a:solidFill>
                  <a:srgbClr val="FF96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Shared Host Kernel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35">
              <a:extLst>
                <a:ext uri="{FF2B5EF4-FFF2-40B4-BE49-F238E27FC236}">
                  <a16:creationId xmlns="" xmlns:a16="http://schemas.microsoft.com/office/drawing/2014/main" id="{D047EC74-BC9F-4D83-8AC5-F79A62499B61}"/>
                </a:ext>
              </a:extLst>
            </p:cNvPr>
            <p:cNvGrpSpPr/>
            <p:nvPr/>
          </p:nvGrpSpPr>
          <p:grpSpPr>
            <a:xfrm>
              <a:off x="9465901" y="653144"/>
              <a:ext cx="1441584" cy="1768929"/>
              <a:chOff x="7095926" y="694354"/>
              <a:chExt cx="1441584" cy="1768929"/>
            </a:xfrm>
          </p:grpSpPr>
          <p:sp>
            <p:nvSpPr>
              <p:cNvPr id="41" name="Rectangle 36">
                <a:extLst>
                  <a:ext uri="{FF2B5EF4-FFF2-40B4-BE49-F238E27FC236}">
                    <a16:creationId xmlns="" xmlns:a16="http://schemas.microsoft.com/office/drawing/2014/main" id="{1262E115-15C3-4677-A7C9-C1DB1A668EFE}"/>
                  </a:ext>
                </a:extLst>
              </p:cNvPr>
              <p:cNvSpPr/>
              <p:nvPr/>
            </p:nvSpPr>
            <p:spPr>
              <a:xfrm>
                <a:off x="7095926" y="709127"/>
                <a:ext cx="1441584" cy="1754156"/>
              </a:xfrm>
              <a:prstGeom prst="rect">
                <a:avLst/>
              </a:prstGeom>
              <a:solidFill>
                <a:srgbClr val="CEE8F5"/>
              </a:solidFill>
              <a:ln>
                <a:solidFill>
                  <a:srgbClr val="D0E7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TextBox 37">
                <a:extLst>
                  <a:ext uri="{FF2B5EF4-FFF2-40B4-BE49-F238E27FC236}">
                    <a16:creationId xmlns="" xmlns:a16="http://schemas.microsoft.com/office/drawing/2014/main" id="{E3EC6891-ECEA-462C-AECA-01D5D6516E07}"/>
                  </a:ext>
                </a:extLst>
              </p:cNvPr>
              <p:cNvSpPr txBox="1"/>
              <p:nvPr/>
            </p:nvSpPr>
            <p:spPr>
              <a:xfrm>
                <a:off x="7196231" y="694354"/>
                <a:ext cx="12059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Container</a:t>
                </a:r>
                <a:endParaRPr lang="zh-CN" altLang="en-US" sz="1600" b="1" dirty="0"/>
              </a:p>
            </p:txBody>
          </p:sp>
          <p:sp>
            <p:nvSpPr>
              <p:cNvPr id="43" name="Rectangle 38">
                <a:extLst>
                  <a:ext uri="{FF2B5EF4-FFF2-40B4-BE49-F238E27FC236}">
                    <a16:creationId xmlns="" xmlns:a16="http://schemas.microsoft.com/office/drawing/2014/main" id="{E5E8DEC3-4603-4850-81AA-E65E4A4C5452}"/>
                  </a:ext>
                </a:extLst>
              </p:cNvPr>
              <p:cNvSpPr/>
              <p:nvPr/>
            </p:nvSpPr>
            <p:spPr>
              <a:xfrm>
                <a:off x="7151880" y="1032908"/>
                <a:ext cx="613492" cy="48519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App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39">
                <a:extLst>
                  <a:ext uri="{FF2B5EF4-FFF2-40B4-BE49-F238E27FC236}">
                    <a16:creationId xmlns="" xmlns:a16="http://schemas.microsoft.com/office/drawing/2014/main" id="{CBA15655-8BBB-4F91-9E96-A9AF1B621F12}"/>
                  </a:ext>
                </a:extLst>
              </p:cNvPr>
              <p:cNvSpPr/>
              <p:nvPr/>
            </p:nvSpPr>
            <p:spPr>
              <a:xfrm>
                <a:off x="7859815" y="1032909"/>
                <a:ext cx="589405" cy="48519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App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0">
                <a:extLst>
                  <a:ext uri="{FF2B5EF4-FFF2-40B4-BE49-F238E27FC236}">
                    <a16:creationId xmlns="" xmlns:a16="http://schemas.microsoft.com/office/drawing/2014/main" id="{3832A485-E308-4455-B70D-6A23F5D8CA6F}"/>
                  </a:ext>
                </a:extLst>
              </p:cNvPr>
              <p:cNvSpPr/>
              <p:nvPr/>
            </p:nvSpPr>
            <p:spPr>
              <a:xfrm>
                <a:off x="7151880" y="1574058"/>
                <a:ext cx="1297340" cy="338554"/>
              </a:xfrm>
              <a:prstGeom prst="rect">
                <a:avLst/>
              </a:prstGeom>
              <a:solidFill>
                <a:srgbClr val="FF960E"/>
              </a:solidFill>
              <a:ln>
                <a:solidFill>
                  <a:srgbClr val="FF96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Libraries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1">
                <a:extLst>
                  <a:ext uri="{FF2B5EF4-FFF2-40B4-BE49-F238E27FC236}">
                    <a16:creationId xmlns="" xmlns:a16="http://schemas.microsoft.com/office/drawing/2014/main" id="{0F1C20A8-2814-4AED-B74B-A978C62E0D35}"/>
                  </a:ext>
                </a:extLst>
              </p:cNvPr>
              <p:cNvSpPr/>
              <p:nvPr/>
            </p:nvSpPr>
            <p:spPr>
              <a:xfrm>
                <a:off x="7151885" y="2012914"/>
                <a:ext cx="1297335" cy="338554"/>
              </a:xfrm>
              <a:prstGeom prst="rect">
                <a:avLst/>
              </a:prstGeom>
              <a:solidFill>
                <a:srgbClr val="FF960E"/>
              </a:solidFill>
              <a:ln>
                <a:solidFill>
                  <a:srgbClr val="FF96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Shared Host Kernel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Rectangle 34">
              <a:extLst>
                <a:ext uri="{FF2B5EF4-FFF2-40B4-BE49-F238E27FC236}">
                  <a16:creationId xmlns="" xmlns:a16="http://schemas.microsoft.com/office/drawing/2014/main" id="{D14602B7-AAFE-416C-B937-0E714F8E5A0B}"/>
                </a:ext>
              </a:extLst>
            </p:cNvPr>
            <p:cNvSpPr/>
            <p:nvPr/>
          </p:nvSpPr>
          <p:spPr>
            <a:xfrm>
              <a:off x="7758719" y="2516936"/>
              <a:ext cx="3148766" cy="387198"/>
            </a:xfrm>
            <a:prstGeom prst="rect">
              <a:avLst/>
            </a:prstGeom>
            <a:solidFill>
              <a:srgbClr val="9ACCFF"/>
            </a:solidFill>
            <a:ln>
              <a:solidFill>
                <a:srgbClr val="9A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LXC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Straight Connector 43">
            <a:extLst>
              <a:ext uri="{FF2B5EF4-FFF2-40B4-BE49-F238E27FC236}">
                <a16:creationId xmlns="" xmlns:a16="http://schemas.microsoft.com/office/drawing/2014/main" id="{5AE76009-2083-4685-9D05-9A1532C9A405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580916" y="1268581"/>
            <a:ext cx="807532" cy="11884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45">
            <a:extLst>
              <a:ext uri="{FF2B5EF4-FFF2-40B4-BE49-F238E27FC236}">
                <a16:creationId xmlns="" xmlns:a16="http://schemas.microsoft.com/office/drawing/2014/main" id="{23700707-FEBF-4111-9761-D93E4D6DE2FA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580916" y="2457006"/>
            <a:ext cx="838186" cy="1270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62">
            <a:extLst>
              <a:ext uri="{FF2B5EF4-FFF2-40B4-BE49-F238E27FC236}">
                <a16:creationId xmlns="" xmlns:a16="http://schemas.microsoft.com/office/drawing/2014/main" id="{355FEF45-88D3-468C-824C-78339BB07047}"/>
              </a:ext>
            </a:extLst>
          </p:cNvPr>
          <p:cNvGrpSpPr/>
          <p:nvPr/>
        </p:nvGrpSpPr>
        <p:grpSpPr>
          <a:xfrm>
            <a:off x="8388449" y="4098434"/>
            <a:ext cx="3446115" cy="2142841"/>
            <a:chOff x="7050215" y="3603676"/>
            <a:chExt cx="3446115" cy="2142841"/>
          </a:xfrm>
        </p:grpSpPr>
        <p:sp>
          <p:nvSpPr>
            <p:cNvPr id="56" name="Rectangle 51">
              <a:extLst>
                <a:ext uri="{FF2B5EF4-FFF2-40B4-BE49-F238E27FC236}">
                  <a16:creationId xmlns="" xmlns:a16="http://schemas.microsoft.com/office/drawing/2014/main" id="{44395B8E-8F7E-4A9B-BF77-E8944741CD36}"/>
                </a:ext>
              </a:extLst>
            </p:cNvPr>
            <p:cNvSpPr/>
            <p:nvPr/>
          </p:nvSpPr>
          <p:spPr>
            <a:xfrm>
              <a:off x="7050215" y="3603676"/>
              <a:ext cx="3446115" cy="2142841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Rectangle 52">
              <a:extLst>
                <a:ext uri="{FF2B5EF4-FFF2-40B4-BE49-F238E27FC236}">
                  <a16:creationId xmlns="" xmlns:a16="http://schemas.microsoft.com/office/drawing/2014/main" id="{9F63D47F-C2C6-424D-A7C2-4228CADC98AA}"/>
                </a:ext>
              </a:extLst>
            </p:cNvPr>
            <p:cNvSpPr/>
            <p:nvPr/>
          </p:nvSpPr>
          <p:spPr>
            <a:xfrm>
              <a:off x="7214283" y="3763783"/>
              <a:ext cx="1455896" cy="495986"/>
            </a:xfrm>
            <a:prstGeom prst="rect">
              <a:avLst/>
            </a:prstGeom>
            <a:solidFill>
              <a:srgbClr val="EB613D"/>
            </a:solidFill>
            <a:ln>
              <a:solidFill>
                <a:srgbClr val="EB61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IPC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4">
              <a:extLst>
                <a:ext uri="{FF2B5EF4-FFF2-40B4-BE49-F238E27FC236}">
                  <a16:creationId xmlns="" xmlns:a16="http://schemas.microsoft.com/office/drawing/2014/main" id="{519846AA-E6C6-4959-AA64-20AD727697D1}"/>
                </a:ext>
              </a:extLst>
            </p:cNvPr>
            <p:cNvSpPr/>
            <p:nvPr/>
          </p:nvSpPr>
          <p:spPr>
            <a:xfrm>
              <a:off x="8818863" y="3763783"/>
              <a:ext cx="1455896" cy="495986"/>
            </a:xfrm>
            <a:prstGeom prst="rect">
              <a:avLst/>
            </a:prstGeom>
            <a:solidFill>
              <a:srgbClr val="9ACCFF"/>
            </a:solidFill>
            <a:ln>
              <a:solidFill>
                <a:srgbClr val="9BC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Namespace</a:t>
              </a:r>
            </a:p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CGroup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5">
              <a:extLst>
                <a:ext uri="{FF2B5EF4-FFF2-40B4-BE49-F238E27FC236}">
                  <a16:creationId xmlns="" xmlns:a16="http://schemas.microsoft.com/office/drawing/2014/main" id="{86135FF3-1443-4C0D-BD09-F883258203B5}"/>
                </a:ext>
              </a:extLst>
            </p:cNvPr>
            <p:cNvSpPr/>
            <p:nvPr/>
          </p:nvSpPr>
          <p:spPr>
            <a:xfrm>
              <a:off x="7236257" y="4419876"/>
              <a:ext cx="1455896" cy="495986"/>
            </a:xfrm>
            <a:prstGeom prst="rect">
              <a:avLst/>
            </a:prstGeom>
            <a:solidFill>
              <a:srgbClr val="989AFF"/>
            </a:solidFill>
            <a:ln>
              <a:solidFill>
                <a:srgbClr val="9A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Filesystem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6">
              <a:extLst>
                <a:ext uri="{FF2B5EF4-FFF2-40B4-BE49-F238E27FC236}">
                  <a16:creationId xmlns="" xmlns:a16="http://schemas.microsoft.com/office/drawing/2014/main" id="{C7CF335B-D15D-4BBB-9FB0-693866C38EEE}"/>
                </a:ext>
              </a:extLst>
            </p:cNvPr>
            <p:cNvSpPr/>
            <p:nvPr/>
          </p:nvSpPr>
          <p:spPr>
            <a:xfrm>
              <a:off x="8818863" y="4411329"/>
              <a:ext cx="1455896" cy="495986"/>
            </a:xfrm>
            <a:prstGeom prst="rect">
              <a:avLst/>
            </a:prstGeom>
            <a:solidFill>
              <a:srgbClr val="FD8086"/>
            </a:solidFill>
            <a:ln>
              <a:solidFill>
                <a:srgbClr val="FB83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Network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57">
              <a:extLst>
                <a:ext uri="{FF2B5EF4-FFF2-40B4-BE49-F238E27FC236}">
                  <a16:creationId xmlns="" xmlns:a16="http://schemas.microsoft.com/office/drawing/2014/main" id="{29C4AD5E-B990-41C2-AE96-67727E7D4188}"/>
                </a:ext>
              </a:extLst>
            </p:cNvPr>
            <p:cNvSpPr/>
            <p:nvPr/>
          </p:nvSpPr>
          <p:spPr>
            <a:xfrm>
              <a:off x="7214283" y="5058875"/>
              <a:ext cx="1455896" cy="495986"/>
            </a:xfrm>
            <a:prstGeom prst="rect">
              <a:avLst/>
            </a:prstGeom>
            <a:solidFill>
              <a:srgbClr val="FFFFCB"/>
            </a:solidFill>
            <a:ln>
              <a:solidFill>
                <a:srgbClr val="FFF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Memory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58">
              <a:extLst>
                <a:ext uri="{FF2B5EF4-FFF2-40B4-BE49-F238E27FC236}">
                  <a16:creationId xmlns="" xmlns:a16="http://schemas.microsoft.com/office/drawing/2014/main" id="{23B91470-B4CC-4298-BCBB-F4621519D39F}"/>
                </a:ext>
              </a:extLst>
            </p:cNvPr>
            <p:cNvSpPr/>
            <p:nvPr/>
          </p:nvSpPr>
          <p:spPr>
            <a:xfrm>
              <a:off x="8818863" y="5058875"/>
              <a:ext cx="1455896" cy="495986"/>
            </a:xfrm>
            <a:prstGeom prst="rect">
              <a:avLst/>
            </a:prstGeom>
            <a:solidFill>
              <a:srgbClr val="34CC67"/>
            </a:solidFill>
            <a:ln>
              <a:solidFill>
                <a:srgbClr val="32CD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Process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Straight Connector 59">
            <a:extLst>
              <a:ext uri="{FF2B5EF4-FFF2-40B4-BE49-F238E27FC236}">
                <a16:creationId xmlns="" xmlns:a16="http://schemas.microsoft.com/office/drawing/2014/main" id="{8459A662-1C4E-4F86-92DD-4759E2E6FAF6}"/>
              </a:ext>
            </a:extLst>
          </p:cNvPr>
          <p:cNvCxnSpPr>
            <a:cxnSpLocks/>
          </p:cNvCxnSpPr>
          <p:nvPr/>
        </p:nvCxnSpPr>
        <p:spPr>
          <a:xfrm flipV="1">
            <a:off x="7572022" y="4113725"/>
            <a:ext cx="847080" cy="11431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0">
            <a:extLst>
              <a:ext uri="{FF2B5EF4-FFF2-40B4-BE49-F238E27FC236}">
                <a16:creationId xmlns="" xmlns:a16="http://schemas.microsoft.com/office/drawing/2014/main" id="{9CEB5E31-3FBD-4F9A-ACAE-825F1CC674C4}"/>
              </a:ext>
            </a:extLst>
          </p:cNvPr>
          <p:cNvCxnSpPr>
            <a:cxnSpLocks/>
          </p:cNvCxnSpPr>
          <p:nvPr/>
        </p:nvCxnSpPr>
        <p:spPr>
          <a:xfrm>
            <a:off x="7572022" y="5256841"/>
            <a:ext cx="816426" cy="969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1026">
            <a:extLst>
              <a:ext uri="{FF2B5EF4-FFF2-40B4-BE49-F238E27FC236}">
                <a16:creationId xmlns="" xmlns:a16="http://schemas.microsoft.com/office/drawing/2014/main" id="{25682F70-9F65-4C9C-94C5-C3E2950F32D6}"/>
              </a:ext>
            </a:extLst>
          </p:cNvPr>
          <p:cNvSpPr/>
          <p:nvPr/>
        </p:nvSpPr>
        <p:spPr>
          <a:xfrm>
            <a:off x="3613465" y="5481758"/>
            <a:ext cx="3967451" cy="38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Device Drivers</a:t>
            </a:r>
            <a:endParaRPr lang="zh-CN" altLang="en-US" dirty="0"/>
          </a:p>
        </p:txBody>
      </p:sp>
      <p:sp>
        <p:nvSpPr>
          <p:cNvPr id="66" name="Rectangle 67">
            <a:extLst>
              <a:ext uri="{FF2B5EF4-FFF2-40B4-BE49-F238E27FC236}">
                <a16:creationId xmlns="" xmlns:a16="http://schemas.microsoft.com/office/drawing/2014/main" id="{9F04FFF8-3BBC-4D8B-B400-0CABDC2ABBB9}"/>
              </a:ext>
            </a:extLst>
          </p:cNvPr>
          <p:cNvSpPr/>
          <p:nvPr/>
        </p:nvSpPr>
        <p:spPr>
          <a:xfrm>
            <a:off x="3613465" y="6113241"/>
            <a:ext cx="3967452" cy="3277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Physical Hardware</a:t>
            </a:r>
            <a:endParaRPr lang="zh-CN" altLang="en-US" dirty="0"/>
          </a:p>
        </p:txBody>
      </p:sp>
      <p:cxnSp>
        <p:nvCxnSpPr>
          <p:cNvPr id="67" name="Straight Connector 1036">
            <a:extLst>
              <a:ext uri="{FF2B5EF4-FFF2-40B4-BE49-F238E27FC236}">
                <a16:creationId xmlns="" xmlns:a16="http://schemas.microsoft.com/office/drawing/2014/main" id="{30225B35-AEE0-42BF-A5FF-9FB4DA8B22B3}"/>
              </a:ext>
            </a:extLst>
          </p:cNvPr>
          <p:cNvCxnSpPr>
            <a:cxnSpLocks/>
          </p:cNvCxnSpPr>
          <p:nvPr/>
        </p:nvCxnSpPr>
        <p:spPr>
          <a:xfrm flipV="1">
            <a:off x="7580916" y="3918958"/>
            <a:ext cx="2576181" cy="2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1042">
            <a:extLst>
              <a:ext uri="{FF2B5EF4-FFF2-40B4-BE49-F238E27FC236}">
                <a16:creationId xmlns="" xmlns:a16="http://schemas.microsoft.com/office/drawing/2014/main" id="{4314AD47-51CE-4147-8276-8CD22BD2438C}"/>
              </a:ext>
            </a:extLst>
          </p:cNvPr>
          <p:cNvCxnSpPr>
            <a:cxnSpLocks/>
          </p:cNvCxnSpPr>
          <p:nvPr/>
        </p:nvCxnSpPr>
        <p:spPr>
          <a:xfrm flipV="1">
            <a:off x="10157097" y="3603303"/>
            <a:ext cx="0" cy="3156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1045">
            <a:extLst>
              <a:ext uri="{FF2B5EF4-FFF2-40B4-BE49-F238E27FC236}">
                <a16:creationId xmlns="" xmlns:a16="http://schemas.microsoft.com/office/drawing/2014/main" id="{0099F6F1-EE26-4BD9-8127-53BF20DDD90A}"/>
              </a:ext>
            </a:extLst>
          </p:cNvPr>
          <p:cNvSpPr/>
          <p:nvPr/>
        </p:nvSpPr>
        <p:spPr>
          <a:xfrm>
            <a:off x="4140434" y="3685277"/>
            <a:ext cx="3286733" cy="40613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Straight Arrow Connector 24">
            <a:extLst>
              <a:ext uri="{FF2B5EF4-FFF2-40B4-BE49-F238E27FC236}">
                <a16:creationId xmlns="" xmlns:a16="http://schemas.microsoft.com/office/drawing/2014/main" id="{45DBBA5B-CED2-49BC-86B5-0414AB12289E}"/>
              </a:ext>
            </a:extLst>
          </p:cNvPr>
          <p:cNvCxnSpPr>
            <a:cxnSpLocks/>
          </p:cNvCxnSpPr>
          <p:nvPr/>
        </p:nvCxnSpPr>
        <p:spPr>
          <a:xfrm>
            <a:off x="5563859" y="3443916"/>
            <a:ext cx="0" cy="4430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028">
            <a:extLst>
              <a:ext uri="{FF2B5EF4-FFF2-40B4-BE49-F238E27FC236}">
                <a16:creationId xmlns="" xmlns:a16="http://schemas.microsoft.com/office/drawing/2014/main" id="{40FBCEEE-21D0-4237-ACC3-19E0EFABC03D}"/>
              </a:ext>
            </a:extLst>
          </p:cNvPr>
          <p:cNvSpPr txBox="1"/>
          <p:nvPr/>
        </p:nvSpPr>
        <p:spPr>
          <a:xfrm>
            <a:off x="3497170" y="1168375"/>
            <a:ext cx="4647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LXC Container Architecture</a:t>
            </a:r>
            <a:endParaRPr lang="zh-CN" altLang="en-US" sz="2800" b="1" dirty="0"/>
          </a:p>
        </p:txBody>
      </p:sp>
      <p:cxnSp>
        <p:nvCxnSpPr>
          <p:cNvPr id="72" name="直接连接符 71"/>
          <p:cNvCxnSpPr/>
          <p:nvPr/>
        </p:nvCxnSpPr>
        <p:spPr>
          <a:xfrm>
            <a:off x="3497170" y="1662162"/>
            <a:ext cx="44846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4">
            <a:extLst>
              <a:ext uri="{FF2B5EF4-FFF2-40B4-BE49-F238E27FC236}">
                <a16:creationId xmlns="" xmlns:a16="http://schemas.microsoft.com/office/drawing/2014/main" id="{E2D9EEED-5AA6-41CF-9AF6-B245D31EBF62}"/>
              </a:ext>
            </a:extLst>
          </p:cNvPr>
          <p:cNvCxnSpPr/>
          <p:nvPr/>
        </p:nvCxnSpPr>
        <p:spPr>
          <a:xfrm>
            <a:off x="4711220" y="2626507"/>
            <a:ext cx="0" cy="41757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4">
            <a:extLst>
              <a:ext uri="{FF2B5EF4-FFF2-40B4-BE49-F238E27FC236}">
                <a16:creationId xmlns="" xmlns:a16="http://schemas.microsoft.com/office/drawing/2014/main" id="{E2D9EEED-5AA6-41CF-9AF6-B245D31EBF62}"/>
              </a:ext>
            </a:extLst>
          </p:cNvPr>
          <p:cNvCxnSpPr/>
          <p:nvPr/>
        </p:nvCxnSpPr>
        <p:spPr>
          <a:xfrm>
            <a:off x="5563859" y="2626507"/>
            <a:ext cx="0" cy="41757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4">
            <a:extLst>
              <a:ext uri="{FF2B5EF4-FFF2-40B4-BE49-F238E27FC236}">
                <a16:creationId xmlns="" xmlns:a16="http://schemas.microsoft.com/office/drawing/2014/main" id="{E2D9EEED-5AA6-41CF-9AF6-B245D31EBF62}"/>
              </a:ext>
            </a:extLst>
          </p:cNvPr>
          <p:cNvCxnSpPr/>
          <p:nvPr/>
        </p:nvCxnSpPr>
        <p:spPr>
          <a:xfrm>
            <a:off x="6415156" y="2613455"/>
            <a:ext cx="0" cy="41757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66558" y="1643652"/>
            <a:ext cx="2684962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Capabilities</a:t>
            </a:r>
            <a:r>
              <a:rPr lang="zh-CN" altLang="en-US" sz="16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机制用于更加细分系统级别的权限，容器可以通过丢弃一些权能，以减少攻击面</a:t>
            </a:r>
            <a:endParaRPr lang="zh-CN" altLang="en-US" sz="1600" dirty="0"/>
          </a:p>
        </p:txBody>
      </p:sp>
      <p:sp>
        <p:nvSpPr>
          <p:cNvPr id="76" name="矩形 75"/>
          <p:cNvSpPr/>
          <p:nvPr/>
        </p:nvSpPr>
        <p:spPr>
          <a:xfrm>
            <a:off x="335922" y="2955278"/>
            <a:ext cx="2732523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SecComp</a:t>
            </a:r>
            <a:r>
              <a:rPr lang="zh-CN" altLang="en-US" sz="16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特性用于检查与过滤系统调用，提供比</a:t>
            </a:r>
            <a:r>
              <a:rPr lang="en-US" altLang="zh-CN" sz="16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cap</a:t>
            </a:r>
            <a:r>
              <a:rPr lang="zh-CN" altLang="en-US" sz="16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更细粒度的权限控制范围，提高容器的安全性能</a:t>
            </a:r>
            <a:endParaRPr lang="zh-CN" altLang="en-US" sz="1600" dirty="0"/>
          </a:p>
        </p:txBody>
      </p:sp>
      <p:sp>
        <p:nvSpPr>
          <p:cNvPr id="87" name="矩形 86"/>
          <p:cNvSpPr/>
          <p:nvPr/>
        </p:nvSpPr>
        <p:spPr>
          <a:xfrm>
            <a:off x="1719045" y="4261722"/>
            <a:ext cx="1277391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800" dirty="0" smtClean="0"/>
              <a:t>c</a:t>
            </a:r>
            <a:r>
              <a:rPr lang="en-US" sz="800" dirty="0" smtClean="0"/>
              <a:t>ommon…</a:t>
            </a:r>
          </a:p>
          <a:p>
            <a:endParaRPr lang="en-US" sz="800" dirty="0" smtClean="0"/>
          </a:p>
          <a:p>
            <a:r>
              <a:rPr lang="en-US" sz="800" dirty="0" smtClean="0"/>
              <a:t>mount</a:t>
            </a:r>
          </a:p>
          <a:p>
            <a:r>
              <a:rPr lang="en-US" sz="800" dirty="0" smtClean="0"/>
              <a:t>umount2</a:t>
            </a:r>
          </a:p>
          <a:p>
            <a:r>
              <a:rPr lang="en-US" sz="800" dirty="0" smtClean="0"/>
              <a:t>reboot</a:t>
            </a:r>
          </a:p>
          <a:p>
            <a:r>
              <a:rPr lang="en-US" sz="800" dirty="0" err="1" smtClean="0"/>
              <a:t>name_to_handle_at</a:t>
            </a:r>
            <a:endParaRPr lang="en-US" sz="800" dirty="0" smtClean="0"/>
          </a:p>
          <a:p>
            <a:r>
              <a:rPr lang="en-US" sz="800" dirty="0" err="1"/>
              <a:t>u</a:t>
            </a:r>
            <a:r>
              <a:rPr lang="en-US" sz="800" dirty="0" err="1" smtClean="0"/>
              <a:t>nshare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/>
              <a:t>b</a:t>
            </a:r>
            <a:r>
              <a:rPr lang="en-US" sz="800" dirty="0" smtClean="0"/>
              <a:t>reakpoint</a:t>
            </a:r>
          </a:p>
          <a:p>
            <a:r>
              <a:rPr lang="en-US" sz="800" dirty="0" err="1"/>
              <a:t>c</a:t>
            </a:r>
            <a:r>
              <a:rPr lang="en-US" sz="800" dirty="0" err="1" smtClean="0"/>
              <a:t>acheflush</a:t>
            </a:r>
            <a:endParaRPr lang="en-US" sz="800" dirty="0" smtClean="0"/>
          </a:p>
          <a:p>
            <a:r>
              <a:rPr lang="en-US" sz="800" dirty="0" err="1" smtClean="0"/>
              <a:t>set_tls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 err="1"/>
              <a:t>m</a:t>
            </a:r>
            <a:r>
              <a:rPr lang="en-US" sz="800" dirty="0" err="1" smtClean="0"/>
              <a:t>lock</a:t>
            </a:r>
            <a:endParaRPr lang="en-US" sz="800" dirty="0" smtClean="0"/>
          </a:p>
          <a:p>
            <a:r>
              <a:rPr lang="en-US" sz="800" dirty="0"/>
              <a:t>m</a:t>
            </a:r>
            <a:r>
              <a:rPr lang="en-US" sz="800" dirty="0" smtClean="0"/>
              <a:t>lock2</a:t>
            </a:r>
          </a:p>
          <a:p>
            <a:r>
              <a:rPr lang="en-US" sz="800" dirty="0" err="1"/>
              <a:t>mlockall</a:t>
            </a:r>
            <a:endParaRPr lang="en-US" sz="800" dirty="0"/>
          </a:p>
        </p:txBody>
      </p:sp>
      <p:sp>
        <p:nvSpPr>
          <p:cNvPr id="88" name="矩形 87"/>
          <p:cNvSpPr/>
          <p:nvPr/>
        </p:nvSpPr>
        <p:spPr>
          <a:xfrm>
            <a:off x="393663" y="4261722"/>
            <a:ext cx="1269351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 smtClean="0"/>
              <a:t>CAP_CHOWN</a:t>
            </a:r>
            <a:endParaRPr lang="en-US" sz="800" dirty="0"/>
          </a:p>
          <a:p>
            <a:r>
              <a:rPr lang="en-US" sz="800" dirty="0" smtClean="0"/>
              <a:t>CAP_DAC_OVERRIDE</a:t>
            </a:r>
            <a:endParaRPr lang="en-US" sz="800" dirty="0"/>
          </a:p>
          <a:p>
            <a:r>
              <a:rPr lang="en-US" sz="800" dirty="0" smtClean="0"/>
              <a:t>CAP_FSETID</a:t>
            </a:r>
            <a:endParaRPr lang="en-US" sz="800" dirty="0"/>
          </a:p>
          <a:p>
            <a:r>
              <a:rPr lang="en-US" sz="800" dirty="0" smtClean="0"/>
              <a:t>CAP_FOWNER</a:t>
            </a:r>
            <a:endParaRPr lang="en-US" sz="800" dirty="0"/>
          </a:p>
          <a:p>
            <a:r>
              <a:rPr lang="en-US" sz="800" dirty="0" smtClean="0"/>
              <a:t>CAP_MKNOD</a:t>
            </a:r>
            <a:endParaRPr lang="en-US" sz="800" dirty="0"/>
          </a:p>
          <a:p>
            <a:r>
              <a:rPr lang="en-US" sz="800" dirty="0" smtClean="0"/>
              <a:t>CAP_NET_RAW</a:t>
            </a:r>
            <a:endParaRPr lang="en-US" sz="800" dirty="0"/>
          </a:p>
          <a:p>
            <a:r>
              <a:rPr lang="en-US" sz="800" dirty="0" smtClean="0"/>
              <a:t>CAP_SETGID</a:t>
            </a:r>
            <a:endParaRPr lang="en-US" sz="800" dirty="0"/>
          </a:p>
          <a:p>
            <a:r>
              <a:rPr lang="en-US" sz="800" dirty="0" smtClean="0"/>
              <a:t>CAP_SETUID</a:t>
            </a:r>
            <a:endParaRPr lang="en-US" sz="800" dirty="0"/>
          </a:p>
          <a:p>
            <a:r>
              <a:rPr lang="en-US" sz="800" dirty="0" smtClean="0"/>
              <a:t>CAP_SETFCAP</a:t>
            </a:r>
            <a:endParaRPr lang="en-US" sz="800" dirty="0"/>
          </a:p>
          <a:p>
            <a:r>
              <a:rPr lang="en-US" sz="800" dirty="0" smtClean="0"/>
              <a:t>CAP_SETPCAP</a:t>
            </a:r>
            <a:endParaRPr lang="en-US" sz="800" dirty="0"/>
          </a:p>
          <a:p>
            <a:r>
              <a:rPr lang="en-US" sz="800" dirty="0" smtClean="0"/>
              <a:t>CAP_NET_BIND_SERVICE</a:t>
            </a:r>
            <a:endParaRPr lang="en-US" sz="800" dirty="0"/>
          </a:p>
          <a:p>
            <a:r>
              <a:rPr lang="en-US" sz="800" dirty="0" smtClean="0"/>
              <a:t>CAP_SYS_CHROOT</a:t>
            </a:r>
            <a:endParaRPr lang="en-US" sz="800" dirty="0"/>
          </a:p>
          <a:p>
            <a:r>
              <a:rPr lang="en-US" sz="800" dirty="0" smtClean="0"/>
              <a:t>CAP_KILL</a:t>
            </a:r>
            <a:endParaRPr lang="en-US" sz="800" dirty="0"/>
          </a:p>
          <a:p>
            <a:r>
              <a:rPr lang="en-US" sz="800" dirty="0" smtClean="0"/>
              <a:t>CAP_AUDIT_WRITE</a:t>
            </a:r>
          </a:p>
          <a:p>
            <a:r>
              <a:rPr lang="en-US" sz="800" dirty="0" smtClean="0"/>
              <a:t>CAP_SYS_BOOT</a:t>
            </a:r>
            <a:endParaRPr lang="en-US" sz="800" dirty="0"/>
          </a:p>
        </p:txBody>
      </p:sp>
      <p:sp>
        <p:nvSpPr>
          <p:cNvPr id="89" name="矩形 88"/>
          <p:cNvSpPr/>
          <p:nvPr/>
        </p:nvSpPr>
        <p:spPr>
          <a:xfrm>
            <a:off x="345733" y="4180897"/>
            <a:ext cx="2722712" cy="2065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直接连接符 89"/>
          <p:cNvCxnSpPr/>
          <p:nvPr/>
        </p:nvCxnSpPr>
        <p:spPr>
          <a:xfrm>
            <a:off x="1781676" y="4506875"/>
            <a:ext cx="115212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1781676" y="5212467"/>
            <a:ext cx="115212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1781676" y="5670921"/>
            <a:ext cx="115212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1"/>
          <p:cNvSpPr>
            <a:spLocks noChangeArrowheads="1"/>
          </p:cNvSpPr>
          <p:nvPr/>
        </p:nvSpPr>
        <p:spPr bwMode="auto">
          <a:xfrm>
            <a:off x="2402223" y="4315913"/>
            <a:ext cx="475581" cy="12311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800" dirty="0" smtClean="0">
                <a:solidFill>
                  <a:srgbClr val="212121"/>
                </a:solidFill>
                <a:latin typeface="Arial Unicode MS" panose="020B0604020202020204" pitchFamily="34" charset="-122"/>
              </a:rPr>
              <a:t>公用部分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1"/>
          <p:cNvSpPr>
            <a:spLocks noChangeArrowheads="1"/>
          </p:cNvSpPr>
          <p:nvPr/>
        </p:nvSpPr>
        <p:spPr bwMode="auto">
          <a:xfrm>
            <a:off x="2402223" y="4636282"/>
            <a:ext cx="475581" cy="12311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类型相关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1"/>
          <p:cNvSpPr>
            <a:spLocks noChangeArrowheads="1"/>
          </p:cNvSpPr>
          <p:nvPr/>
        </p:nvSpPr>
        <p:spPr bwMode="auto">
          <a:xfrm>
            <a:off x="2402223" y="5366304"/>
            <a:ext cx="475581" cy="12311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平台相关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1"/>
          <p:cNvSpPr>
            <a:spLocks noChangeArrowheads="1"/>
          </p:cNvSpPr>
          <p:nvPr/>
        </p:nvSpPr>
        <p:spPr bwMode="auto">
          <a:xfrm>
            <a:off x="2406569" y="5740341"/>
            <a:ext cx="475581" cy="12311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权能相关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93561" y="1223980"/>
            <a:ext cx="1778723" cy="369332"/>
          </a:xfrm>
          <a:prstGeom prst="rect">
            <a:avLst/>
          </a:prstGeom>
          <a:solidFill>
            <a:srgbClr val="8BC223"/>
          </a:solidFill>
          <a:ln>
            <a:solidFill>
              <a:srgbClr val="8BC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/>
          </a:lstStyle>
          <a:p>
            <a:r>
              <a:rPr lang="en-US" altLang="zh-CN" dirty="0"/>
              <a:t>Security Feature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6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apabilities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40631"/>
              </p:ext>
            </p:extLst>
          </p:nvPr>
        </p:nvGraphicFramePr>
        <p:xfrm>
          <a:off x="319894" y="736925"/>
          <a:ext cx="11302388" cy="59769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2551"/>
                <a:gridCol w="3928643"/>
                <a:gridCol w="1668852"/>
                <a:gridCol w="3982342"/>
              </a:tblGrid>
              <a:tr h="255302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capability </a:t>
                      </a:r>
                      <a:r>
                        <a:rPr lang="zh-CN" altLang="en-US" sz="1400" dirty="0">
                          <a:effectLst/>
                        </a:rPr>
                        <a:t>名称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描述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capability </a:t>
                      </a:r>
                      <a:r>
                        <a:rPr lang="zh-CN" altLang="en-US" sz="1400" dirty="0">
                          <a:effectLst/>
                        </a:rPr>
                        <a:t>名称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描述</a:t>
                      </a:r>
                    </a:p>
                  </a:txBody>
                  <a:tcPr marL="80325" marR="80325" marT="45900" marB="45900" anchor="ctr"/>
                </a:tc>
              </a:tr>
              <a:tr h="2588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CAP_AUDIT_CONTROL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启用和禁用内核审计；改变审计过滤规则；检索审计状态和过滤规则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CAP_NET_BROADCAST</a:t>
                      </a:r>
                    </a:p>
                  </a:txBody>
                  <a:tcPr marL="64973" marR="64973" marT="37127" marB="3712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允许网络广播和多播访问</a:t>
                      </a:r>
                    </a:p>
                  </a:txBody>
                  <a:tcPr marL="64973" marR="64973" marT="37127" marB="37127" anchor="ctr"/>
                </a:tc>
              </a:tr>
              <a:tr h="2588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CAP_AUDIT_READ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允许通过 </a:t>
                      </a:r>
                      <a:r>
                        <a:rPr lang="en-US" sz="1100">
                          <a:effectLst/>
                        </a:rPr>
                        <a:t>multicast netlink </a:t>
                      </a:r>
                      <a:r>
                        <a:rPr lang="zh-CN" altLang="en-US" sz="1100">
                          <a:effectLst/>
                        </a:rPr>
                        <a:t>套接字读取审计日志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CAP_NET_RAW</a:t>
                      </a:r>
                    </a:p>
                  </a:txBody>
                  <a:tcPr marL="64973" marR="64973" marT="37127" marB="3712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允许使用原始套接字</a:t>
                      </a:r>
                    </a:p>
                  </a:txBody>
                  <a:tcPr marL="64973" marR="64973" marT="37127" marB="37127" anchor="ctr"/>
                </a:tc>
              </a:tr>
              <a:tr h="2588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CAP_AUDIT_WRITE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将记录写入内核审计日志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CAP_SETGID</a:t>
                      </a:r>
                    </a:p>
                  </a:txBody>
                  <a:tcPr marL="64973" marR="64973" marT="37127" marB="3712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允许改变进程的 </a:t>
                      </a:r>
                      <a:r>
                        <a:rPr lang="en-US" altLang="zh-CN" sz="1100">
                          <a:effectLst/>
                        </a:rPr>
                        <a:t>GID</a:t>
                      </a:r>
                      <a:endParaRPr lang="zh-CN" altLang="en-US" sz="1100">
                        <a:effectLst/>
                      </a:endParaRPr>
                    </a:p>
                  </a:txBody>
                  <a:tcPr marL="64973" marR="64973" marT="37127" marB="37127" anchor="ctr"/>
                </a:tc>
              </a:tr>
              <a:tr h="2588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CAP_BLOCK_SUSPEND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使用可以阻止系统挂起的特性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CAP_SETFCAP</a:t>
                      </a:r>
                    </a:p>
                  </a:txBody>
                  <a:tcPr marL="64973" marR="64973" marT="37127" marB="3712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允许为文件设置任意的 </a:t>
                      </a:r>
                      <a:r>
                        <a:rPr lang="en-US" sz="1100" dirty="0">
                          <a:effectLst/>
                        </a:rPr>
                        <a:t>capabilities</a:t>
                      </a:r>
                    </a:p>
                  </a:txBody>
                  <a:tcPr marL="64973" marR="64973" marT="37127" marB="37127" anchor="ctr"/>
                </a:tc>
              </a:tr>
              <a:tr h="2588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CAP_CHOWN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修改文件所有者的权限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CAP_SETPCAP</a:t>
                      </a:r>
                    </a:p>
                  </a:txBody>
                  <a:tcPr marL="64973" marR="64973" marT="37127" marB="3712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effectLst/>
                        </a:rPr>
                        <a:t>允许向其他进程转移能力以及删除其他进程的能力</a:t>
                      </a:r>
                      <a:endParaRPr lang="en-US" sz="1100" dirty="0">
                        <a:effectLst/>
                      </a:endParaRPr>
                    </a:p>
                  </a:txBody>
                  <a:tcPr marL="64973" marR="64973" marT="37127" marB="37127" anchor="ctr"/>
                </a:tc>
              </a:tr>
              <a:tr h="2588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CAP_DAC_OVERRIDE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忽略文件的 </a:t>
                      </a:r>
                      <a:r>
                        <a:rPr lang="en-US" altLang="zh-CN" sz="1100" dirty="0">
                          <a:effectLst/>
                        </a:rPr>
                        <a:t>DAC </a:t>
                      </a:r>
                      <a:r>
                        <a:rPr lang="zh-CN" altLang="en-US" sz="1100" dirty="0">
                          <a:effectLst/>
                        </a:rPr>
                        <a:t>访问限制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CAP_SETUID</a:t>
                      </a:r>
                    </a:p>
                  </a:txBody>
                  <a:tcPr marL="64973" marR="64973" marT="37127" marB="3712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允许改变进程的 </a:t>
                      </a:r>
                      <a:r>
                        <a:rPr lang="en-US" altLang="zh-CN" sz="1100" dirty="0">
                          <a:effectLst/>
                        </a:rPr>
                        <a:t>UID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64973" marR="64973" marT="37127" marB="37127" anchor="ctr"/>
                </a:tc>
              </a:tr>
              <a:tr h="2588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CAP_DAC_READ_SEARCH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忽略文件读及目录搜索的 </a:t>
                      </a:r>
                      <a:r>
                        <a:rPr lang="en-US" altLang="zh-CN" sz="1100" dirty="0">
                          <a:effectLst/>
                        </a:rPr>
                        <a:t>DAC </a:t>
                      </a:r>
                      <a:r>
                        <a:rPr lang="zh-CN" altLang="en-US" sz="1100" dirty="0">
                          <a:effectLst/>
                        </a:rPr>
                        <a:t>访问限制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CAP_SYS_ADMIN</a:t>
                      </a:r>
                    </a:p>
                  </a:txBody>
                  <a:tcPr marL="64973" marR="64973" marT="37127" marB="3712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允许执行系统管理任务，如加载或卸载文件系统、设置磁盘配额等</a:t>
                      </a:r>
                    </a:p>
                  </a:txBody>
                  <a:tcPr marL="64973" marR="64973" marT="37127" marB="37127" anchor="ctr"/>
                </a:tc>
              </a:tr>
              <a:tr h="2588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CAP_FOWNER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忽略文件属主 </a:t>
                      </a:r>
                      <a:r>
                        <a:rPr lang="en-US" altLang="zh-CN" sz="1100" dirty="0">
                          <a:effectLst/>
                        </a:rPr>
                        <a:t>ID </a:t>
                      </a:r>
                      <a:r>
                        <a:rPr lang="zh-CN" altLang="en-US" sz="1100" dirty="0">
                          <a:effectLst/>
                        </a:rPr>
                        <a:t>必须和进程用户 </a:t>
                      </a:r>
                      <a:r>
                        <a:rPr lang="en-US" altLang="zh-CN" sz="1100" dirty="0">
                          <a:effectLst/>
                        </a:rPr>
                        <a:t>ID </a:t>
                      </a:r>
                      <a:r>
                        <a:rPr lang="zh-CN" altLang="en-US" sz="1100" dirty="0">
                          <a:effectLst/>
                        </a:rPr>
                        <a:t>相匹配的限制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CAP_SYS_BOOT</a:t>
                      </a:r>
                    </a:p>
                  </a:txBody>
                  <a:tcPr marL="64973" marR="64973" marT="37127" marB="3712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允许重新启动系统</a:t>
                      </a:r>
                    </a:p>
                  </a:txBody>
                  <a:tcPr marL="64973" marR="64973" marT="37127" marB="37127" anchor="ctr"/>
                </a:tc>
              </a:tr>
              <a:tr h="2588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CAP_FSETID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允许设置文件的 </a:t>
                      </a:r>
                      <a:r>
                        <a:rPr lang="en-US" sz="1100" dirty="0" err="1">
                          <a:effectLst/>
                        </a:rPr>
                        <a:t>setuid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zh-CN" altLang="en-US" sz="1100" dirty="0">
                          <a:effectLst/>
                        </a:rPr>
                        <a:t>位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CAP_SYS_CHROOT</a:t>
                      </a:r>
                    </a:p>
                  </a:txBody>
                  <a:tcPr marL="64973" marR="64973" marT="37127" marB="3712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允许使用 </a:t>
                      </a:r>
                      <a:r>
                        <a:rPr lang="en-US" sz="1100" dirty="0" err="1">
                          <a:effectLst/>
                        </a:rPr>
                        <a:t>chroot</a:t>
                      </a:r>
                      <a:r>
                        <a:rPr lang="en-US" sz="1100" dirty="0">
                          <a:effectLst/>
                        </a:rPr>
                        <a:t>() </a:t>
                      </a:r>
                      <a:r>
                        <a:rPr lang="zh-CN" altLang="en-US" sz="1100" dirty="0">
                          <a:effectLst/>
                        </a:rPr>
                        <a:t>系统调用</a:t>
                      </a:r>
                    </a:p>
                  </a:txBody>
                  <a:tcPr marL="64973" marR="64973" marT="37127" marB="37127" anchor="ctr"/>
                </a:tc>
              </a:tr>
              <a:tr h="2588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CAP_IPC_LOCK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允许锁定共享内存片段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CAP_SYS_MODULE</a:t>
                      </a:r>
                    </a:p>
                  </a:txBody>
                  <a:tcPr marL="64973" marR="64973" marT="37127" marB="3712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允许插入和删除内核模块</a:t>
                      </a:r>
                    </a:p>
                  </a:txBody>
                  <a:tcPr marL="64973" marR="64973" marT="37127" marB="37127" anchor="ctr"/>
                </a:tc>
              </a:tr>
              <a:tr h="2588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CAP_IPC_OWNER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忽略 </a:t>
                      </a:r>
                      <a:r>
                        <a:rPr lang="en-US" altLang="zh-CN" sz="1100" dirty="0">
                          <a:effectLst/>
                        </a:rPr>
                        <a:t>IPC </a:t>
                      </a:r>
                      <a:r>
                        <a:rPr lang="zh-CN" altLang="en-US" sz="1100" dirty="0">
                          <a:effectLst/>
                        </a:rPr>
                        <a:t>所有权检查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CAP_SYS_NICE</a:t>
                      </a:r>
                    </a:p>
                  </a:txBody>
                  <a:tcPr marL="64973" marR="64973" marT="37127" marB="3712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允许提升优先级及设置其他进程的优先级</a:t>
                      </a:r>
                    </a:p>
                  </a:txBody>
                  <a:tcPr marL="64973" marR="64973" marT="37127" marB="37127" anchor="ctr"/>
                </a:tc>
              </a:tr>
              <a:tr h="2588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CAP_KILL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允许对不属于自己的进程发送信号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CAP_SYS_PACCT</a:t>
                      </a:r>
                    </a:p>
                  </a:txBody>
                  <a:tcPr marL="64973" marR="64973" marT="37127" marB="3712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允许执行进程的 </a:t>
                      </a:r>
                      <a:r>
                        <a:rPr lang="en-US" altLang="zh-CN" sz="1100" dirty="0">
                          <a:effectLst/>
                        </a:rPr>
                        <a:t>BSD </a:t>
                      </a:r>
                      <a:r>
                        <a:rPr lang="zh-CN" altLang="en-US" sz="1100" dirty="0">
                          <a:effectLst/>
                        </a:rPr>
                        <a:t>式审计</a:t>
                      </a:r>
                    </a:p>
                  </a:txBody>
                  <a:tcPr marL="64973" marR="64973" marT="37127" marB="37127" anchor="ctr"/>
                </a:tc>
              </a:tr>
              <a:tr h="2588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CAP_LEASE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允许修改文件锁的 </a:t>
                      </a:r>
                      <a:r>
                        <a:rPr lang="en-US" sz="1100" dirty="0">
                          <a:effectLst/>
                        </a:rPr>
                        <a:t>FL_LEASE </a:t>
                      </a:r>
                      <a:r>
                        <a:rPr lang="zh-CN" altLang="en-US" sz="1100" dirty="0">
                          <a:effectLst/>
                        </a:rPr>
                        <a:t>标志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CAP_SYS_PTRACE</a:t>
                      </a:r>
                    </a:p>
                  </a:txBody>
                  <a:tcPr marL="64973" marR="64973" marT="37127" marB="3712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允许跟踪任何进程</a:t>
                      </a:r>
                    </a:p>
                  </a:txBody>
                  <a:tcPr marL="64973" marR="64973" marT="37127" marB="37127" anchor="ctr"/>
                </a:tc>
              </a:tr>
              <a:tr h="2588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CAP_LINUX_IMMUTABLE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允许修改文件的 </a:t>
                      </a:r>
                      <a:r>
                        <a:rPr lang="en-US" sz="1100" dirty="0">
                          <a:effectLst/>
                        </a:rPr>
                        <a:t>IMMUTABLE </a:t>
                      </a:r>
                      <a:r>
                        <a:rPr lang="zh-CN" altLang="en-US" sz="1100" dirty="0">
                          <a:effectLst/>
                        </a:rPr>
                        <a:t>和 </a:t>
                      </a:r>
                      <a:r>
                        <a:rPr lang="en-US" sz="1100" dirty="0">
                          <a:effectLst/>
                        </a:rPr>
                        <a:t>APPEND </a:t>
                      </a:r>
                      <a:r>
                        <a:rPr lang="zh-CN" altLang="en-US" sz="1100" dirty="0">
                          <a:effectLst/>
                        </a:rPr>
                        <a:t>属性标志</a:t>
                      </a:r>
                    </a:p>
                  </a:txBody>
                  <a:tcPr marL="80325" marR="80325" marT="45900" marB="459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CAP_SYS_RAWIO</a:t>
                      </a:r>
                    </a:p>
                  </a:txBody>
                  <a:tcPr marL="64973" marR="64973" marT="37127" marB="3712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允许直接访问 </a:t>
                      </a:r>
                      <a:r>
                        <a:rPr lang="en-US" altLang="zh-CN" sz="1100" dirty="0">
                          <a:effectLst/>
                        </a:rPr>
                        <a:t>/</a:t>
                      </a:r>
                      <a:r>
                        <a:rPr lang="en-US" altLang="zh-CN" sz="1100" dirty="0" err="1">
                          <a:effectLst/>
                        </a:rPr>
                        <a:t>devport</a:t>
                      </a:r>
                      <a:r>
                        <a:rPr lang="zh-CN" altLang="en-US" sz="1100" dirty="0">
                          <a:effectLst/>
                        </a:rPr>
                        <a:t>、</a:t>
                      </a:r>
                      <a:r>
                        <a:rPr lang="en-US" altLang="zh-CN" sz="1100" dirty="0">
                          <a:effectLst/>
                        </a:rPr>
                        <a:t>/dev/mem</a:t>
                      </a:r>
                      <a:r>
                        <a:rPr lang="zh-CN" altLang="en-US" sz="1100" dirty="0">
                          <a:effectLst/>
                        </a:rPr>
                        <a:t>、</a:t>
                      </a:r>
                      <a:r>
                        <a:rPr lang="en-US" altLang="zh-CN" sz="1100" dirty="0">
                          <a:effectLst/>
                        </a:rPr>
                        <a:t>/dev/</a:t>
                      </a:r>
                      <a:r>
                        <a:rPr lang="en-US" altLang="zh-CN" sz="1100" dirty="0" err="1">
                          <a:effectLst/>
                        </a:rPr>
                        <a:t>kmem</a:t>
                      </a:r>
                      <a:r>
                        <a:rPr lang="en-US" altLang="zh-CN" sz="1100" dirty="0">
                          <a:effectLst/>
                        </a:rPr>
                        <a:t> </a:t>
                      </a:r>
                      <a:r>
                        <a:rPr lang="zh-CN" altLang="en-US" sz="1100" dirty="0">
                          <a:effectLst/>
                        </a:rPr>
                        <a:t>及原始块设备</a:t>
                      </a:r>
                    </a:p>
                  </a:txBody>
                  <a:tcPr marL="64973" marR="64973" marT="37127" marB="37127" anchor="ctr"/>
                </a:tc>
              </a:tr>
              <a:tr h="2588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CAP_MAC_ADMIN</a:t>
                      </a:r>
                    </a:p>
                  </a:txBody>
                  <a:tcPr marL="107554" marR="107554" marT="61460" marB="6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允许 </a:t>
                      </a:r>
                      <a:r>
                        <a:rPr lang="en-US" altLang="zh-CN" sz="1100">
                          <a:effectLst/>
                        </a:rPr>
                        <a:t>MAC </a:t>
                      </a:r>
                      <a:r>
                        <a:rPr lang="zh-CN" altLang="en-US" sz="1100">
                          <a:effectLst/>
                        </a:rPr>
                        <a:t>配置或状态更改</a:t>
                      </a:r>
                    </a:p>
                  </a:txBody>
                  <a:tcPr marL="107554" marR="107554" marT="61460" marB="6146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CAP_SYS_RESOURCE</a:t>
                      </a:r>
                    </a:p>
                  </a:txBody>
                  <a:tcPr marL="64973" marR="64973" marT="37127" marB="3712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忽略资源限制</a:t>
                      </a:r>
                    </a:p>
                  </a:txBody>
                  <a:tcPr marL="64973" marR="64973" marT="37127" marB="37127" anchor="ctr"/>
                </a:tc>
              </a:tr>
              <a:tr h="2588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CAP_MAC_OVERRIDE</a:t>
                      </a:r>
                    </a:p>
                  </a:txBody>
                  <a:tcPr marL="107554" marR="107554" marT="61460" marB="6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覆盖 </a:t>
                      </a:r>
                      <a:r>
                        <a:rPr lang="en-US" sz="1100">
                          <a:effectLst/>
                        </a:rPr>
                        <a:t>MAC(Mandatory Access Control)</a:t>
                      </a:r>
                    </a:p>
                  </a:txBody>
                  <a:tcPr marL="107554" marR="107554" marT="61460" marB="6146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CAP_SYS_TIME</a:t>
                      </a:r>
                    </a:p>
                  </a:txBody>
                  <a:tcPr marL="64973" marR="64973" marT="37127" marB="3712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允许改变系统时钟</a:t>
                      </a:r>
                    </a:p>
                  </a:txBody>
                  <a:tcPr marL="64973" marR="64973" marT="37127" marB="37127" anchor="ctr"/>
                </a:tc>
              </a:tr>
              <a:tr h="2588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CAP_MKNOD</a:t>
                      </a:r>
                    </a:p>
                  </a:txBody>
                  <a:tcPr marL="107554" marR="107554" marT="61460" marB="6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允许使用 </a:t>
                      </a:r>
                      <a:r>
                        <a:rPr lang="en-US" altLang="zh-CN" sz="1100">
                          <a:effectLst/>
                        </a:rPr>
                        <a:t>mknod() </a:t>
                      </a:r>
                      <a:r>
                        <a:rPr lang="zh-CN" altLang="en-US" sz="1100">
                          <a:effectLst/>
                        </a:rPr>
                        <a:t>系统调用</a:t>
                      </a:r>
                    </a:p>
                  </a:txBody>
                  <a:tcPr marL="107554" marR="107554" marT="61460" marB="6146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CAP_SYS_TTY_CONFIG</a:t>
                      </a:r>
                    </a:p>
                  </a:txBody>
                  <a:tcPr marL="64973" marR="64973" marT="37127" marB="3712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允许配置 </a:t>
                      </a:r>
                      <a:r>
                        <a:rPr lang="en-US" altLang="zh-CN" sz="1100" dirty="0">
                          <a:effectLst/>
                        </a:rPr>
                        <a:t>TTY </a:t>
                      </a:r>
                      <a:r>
                        <a:rPr lang="zh-CN" altLang="en-US" sz="1100" dirty="0">
                          <a:effectLst/>
                        </a:rPr>
                        <a:t>设备</a:t>
                      </a:r>
                    </a:p>
                  </a:txBody>
                  <a:tcPr marL="64973" marR="64973" marT="37127" marB="37127" anchor="ctr"/>
                </a:tc>
              </a:tr>
              <a:tr h="2588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CAP_NET_ADMIN</a:t>
                      </a:r>
                    </a:p>
                  </a:txBody>
                  <a:tcPr marL="107554" marR="107554" marT="61460" marB="6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允许执行网络管理任务</a:t>
                      </a:r>
                    </a:p>
                  </a:txBody>
                  <a:tcPr marL="107554" marR="107554" marT="61460" marB="6146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CAP_SYSLOG</a:t>
                      </a:r>
                    </a:p>
                  </a:txBody>
                  <a:tcPr marL="64973" marR="64973" marT="37127" marB="3712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允许使用 </a:t>
                      </a:r>
                      <a:r>
                        <a:rPr lang="en-US" altLang="zh-CN" sz="1100" dirty="0">
                          <a:effectLst/>
                        </a:rPr>
                        <a:t>syslog() </a:t>
                      </a:r>
                      <a:r>
                        <a:rPr lang="zh-CN" altLang="en-US" sz="1100" dirty="0">
                          <a:effectLst/>
                        </a:rPr>
                        <a:t>系统调用</a:t>
                      </a:r>
                    </a:p>
                  </a:txBody>
                  <a:tcPr marL="64973" marR="64973" marT="37127" marB="37127" anchor="ctr"/>
                </a:tc>
              </a:tr>
              <a:tr h="2588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CAP_NET_BIND_SERVICE</a:t>
                      </a:r>
                    </a:p>
                  </a:txBody>
                  <a:tcPr marL="107554" marR="107554" marT="61460" marB="6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允许绑定到小于 </a:t>
                      </a:r>
                      <a:r>
                        <a:rPr lang="en-US" altLang="zh-CN" sz="1100">
                          <a:effectLst/>
                        </a:rPr>
                        <a:t>1024 </a:t>
                      </a:r>
                      <a:r>
                        <a:rPr lang="zh-CN" altLang="en-US" sz="1100">
                          <a:effectLst/>
                        </a:rPr>
                        <a:t>的端口</a:t>
                      </a:r>
                    </a:p>
                  </a:txBody>
                  <a:tcPr marL="107554" marR="107554" marT="61460" marB="6146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CAP_WAKE_ALARM</a:t>
                      </a:r>
                    </a:p>
                  </a:txBody>
                  <a:tcPr marL="64973" marR="64973" marT="37127" marB="3712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允许触发一些能唤醒系统的东西</a:t>
                      </a:r>
                      <a:r>
                        <a:rPr lang="en-US" altLang="zh-CN" sz="1100" dirty="0">
                          <a:effectLst/>
                        </a:rPr>
                        <a:t>(</a:t>
                      </a:r>
                      <a:r>
                        <a:rPr lang="zh-CN" altLang="en-US" sz="1100" dirty="0" smtClean="0">
                          <a:effectLst/>
                        </a:rPr>
                        <a:t>比</a:t>
                      </a:r>
                      <a:r>
                        <a:rPr lang="en-US" sz="1100" dirty="0" smtClean="0">
                          <a:effectLst/>
                        </a:rPr>
                        <a:t>CLOCK_BOOTTIME_ALARM </a:t>
                      </a:r>
                      <a:r>
                        <a:rPr lang="zh-CN" altLang="en-US" sz="1100" dirty="0">
                          <a:effectLst/>
                        </a:rPr>
                        <a:t>计时器</a:t>
                      </a:r>
                      <a:r>
                        <a:rPr lang="en-US" altLang="zh-CN" sz="1100" dirty="0">
                          <a:effectLst/>
                        </a:rPr>
                        <a:t>)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64973" marR="64973" marT="37127" marB="3712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1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>
            <a:extLst>
              <a:ext uri="{FF2B5EF4-FFF2-40B4-BE49-F238E27FC236}">
                <a16:creationId xmlns="" xmlns:a16="http://schemas.microsoft.com/office/drawing/2014/main" id="{927D6880-23AC-D443-A3AC-F487C186AD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问答题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="" xmlns:a16="http://schemas.microsoft.com/office/drawing/2014/main" id="{919F4845-5D74-9147-8BC8-D1ACC925FE9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2520" y="1217199"/>
            <a:ext cx="10992280" cy="456852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iSulad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目前支持配置哪些附加安全增强特性（）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lphaUcPeriod"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seccomp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B.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selinux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C.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apparmor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4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244"/>
          <p:cNvSpPr/>
          <p:nvPr/>
        </p:nvSpPr>
        <p:spPr>
          <a:xfrm>
            <a:off x="5298803" y="2599195"/>
            <a:ext cx="3500798" cy="1721191"/>
          </a:xfrm>
          <a:prstGeom prst="roundRect">
            <a:avLst>
              <a:gd name="adj" fmla="val 2392"/>
            </a:avLst>
          </a:prstGeom>
          <a:solidFill>
            <a:srgbClr val="3B3A3A"/>
          </a:solidFill>
          <a:ln w="12700">
            <a:solidFill>
              <a:schemeClr val="bg2">
                <a:lumMod val="75000"/>
              </a:schemeClr>
            </a:solidFill>
            <a:miter lim="400000"/>
          </a:ln>
          <a:effectLst>
            <a:outerShdw blurRad="101600" dist="12700" dir="5400000" rotWithShape="0">
              <a:srgbClr val="000000">
                <a:alpha val="20000"/>
              </a:srgbClr>
            </a:outerShdw>
          </a:effectLst>
        </p:spPr>
        <p:txBody>
          <a:bodyPr lIns="16197" tIns="16197" rIns="16197" bIns="16197" anchor="ctr"/>
          <a:lstStyle/>
          <a:p>
            <a:pPr defTabSz="162197">
              <a:defRPr sz="3400" b="0"/>
            </a:pPr>
            <a:endParaRPr sz="569" kern="0" dirty="0">
              <a:solidFill>
                <a:prstClr val="black"/>
              </a:solidFill>
            </a:endParaRPr>
          </a:p>
        </p:txBody>
      </p:sp>
      <p:sp>
        <p:nvSpPr>
          <p:cNvPr id="7" name="圆角矩形 244"/>
          <p:cNvSpPr/>
          <p:nvPr/>
        </p:nvSpPr>
        <p:spPr>
          <a:xfrm>
            <a:off x="1574477" y="2599196"/>
            <a:ext cx="2479072" cy="1721191"/>
          </a:xfrm>
          <a:prstGeom prst="roundRect">
            <a:avLst>
              <a:gd name="adj" fmla="val 2392"/>
            </a:avLst>
          </a:prstGeom>
          <a:solidFill>
            <a:srgbClr val="3B3A3A"/>
          </a:solidFill>
          <a:ln w="12700">
            <a:miter lim="400000"/>
          </a:ln>
          <a:effectLst>
            <a:outerShdw blurRad="101600" dist="12700" dir="5400000" rotWithShape="0">
              <a:srgbClr val="000000">
                <a:alpha val="20000"/>
              </a:srgbClr>
            </a:outerShdw>
          </a:effectLst>
        </p:spPr>
        <p:txBody>
          <a:bodyPr lIns="16197" tIns="16197" rIns="16197" bIns="16197" anchor="ctr"/>
          <a:lstStyle/>
          <a:p>
            <a:pPr defTabSz="162197">
              <a:defRPr sz="3400" b="0"/>
            </a:pPr>
            <a:endParaRPr sz="569" kern="0" dirty="0">
              <a:solidFill>
                <a:prstClr val="black"/>
              </a:solidFill>
            </a:endParaRPr>
          </a:p>
        </p:txBody>
      </p:sp>
      <p:sp>
        <p:nvSpPr>
          <p:cNvPr id="8" name="矩形 2"/>
          <p:cNvSpPr txBox="1"/>
          <p:nvPr/>
        </p:nvSpPr>
        <p:spPr>
          <a:xfrm>
            <a:off x="1841253" y="3991854"/>
            <a:ext cx="2017764" cy="272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650" rIns="7650">
            <a:spAutoFit/>
          </a:bodyPr>
          <a:lstStyle>
            <a:lvl1pPr defTabSz="1521354">
              <a:defRPr sz="7000">
                <a:solidFill>
                  <a:srgbClr val="FFFFFF"/>
                </a:solidFill>
              </a:defRPr>
            </a:lvl1pPr>
          </a:lstStyle>
          <a:p>
            <a:pPr defTabSz="942842">
              <a:defRPr/>
            </a:pPr>
            <a:r>
              <a:rPr lang="en-US" sz="1172" kern="0" dirty="0"/>
              <a:t>https://openeuler.org</a:t>
            </a:r>
            <a:endParaRPr sz="1172" kern="0" dirty="0"/>
          </a:p>
        </p:txBody>
      </p:sp>
      <p:sp>
        <p:nvSpPr>
          <p:cNvPr id="9" name="矩形 26"/>
          <p:cNvSpPr txBox="1"/>
          <p:nvPr/>
        </p:nvSpPr>
        <p:spPr>
          <a:xfrm>
            <a:off x="6005184" y="3951277"/>
            <a:ext cx="1835987" cy="272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50" rIns="7650">
            <a:spAutoFit/>
          </a:bodyPr>
          <a:lstStyle>
            <a:lvl1pPr defTabSz="1521354">
              <a:defRPr sz="7000">
                <a:solidFill>
                  <a:srgbClr val="FFFFFF"/>
                </a:solidFill>
              </a:defRPr>
            </a:lvl1pPr>
          </a:lstStyle>
          <a:p>
            <a:pPr defTabSz="942842">
              <a:defRPr/>
            </a:pPr>
            <a:r>
              <a:rPr lang="en-US" sz="1172" kern="0" dirty="0"/>
              <a:t>https://gitee.com/openeuler</a:t>
            </a:r>
            <a:endParaRPr sz="1172" kern="0" dirty="0"/>
          </a:p>
        </p:txBody>
      </p:sp>
      <p:grpSp>
        <p:nvGrpSpPr>
          <p:cNvPr id="11" name="成组"/>
          <p:cNvGrpSpPr/>
          <p:nvPr/>
        </p:nvGrpSpPr>
        <p:grpSpPr>
          <a:xfrm>
            <a:off x="1803267" y="2922106"/>
            <a:ext cx="945313" cy="828392"/>
            <a:chOff x="0" y="0"/>
            <a:chExt cx="5649281" cy="4950550"/>
          </a:xfrm>
        </p:grpSpPr>
        <p:sp>
          <p:nvSpPr>
            <p:cNvPr id="12" name="形状"/>
            <p:cNvSpPr/>
            <p:nvPr/>
          </p:nvSpPr>
          <p:spPr>
            <a:xfrm>
              <a:off x="0" y="0"/>
              <a:ext cx="5649281" cy="4950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6"/>
                  </a:moveTo>
                  <a:lnTo>
                    <a:pt x="0" y="1856"/>
                  </a:lnTo>
                  <a:cubicBezTo>
                    <a:pt x="0" y="831"/>
                    <a:pt x="728" y="0"/>
                    <a:pt x="1627" y="0"/>
                  </a:cubicBezTo>
                  <a:lnTo>
                    <a:pt x="19973" y="0"/>
                  </a:lnTo>
                  <a:lnTo>
                    <a:pt x="19973" y="0"/>
                  </a:lnTo>
                  <a:cubicBezTo>
                    <a:pt x="20872" y="0"/>
                    <a:pt x="21600" y="831"/>
                    <a:pt x="21600" y="1856"/>
                  </a:cubicBezTo>
                  <a:lnTo>
                    <a:pt x="21600" y="19744"/>
                  </a:lnTo>
                  <a:lnTo>
                    <a:pt x="21600" y="19744"/>
                  </a:lnTo>
                  <a:cubicBezTo>
                    <a:pt x="21600" y="20769"/>
                    <a:pt x="20872" y="21600"/>
                    <a:pt x="19973" y="21600"/>
                  </a:cubicBezTo>
                  <a:lnTo>
                    <a:pt x="1627" y="21600"/>
                  </a:lnTo>
                  <a:lnTo>
                    <a:pt x="1627" y="21600"/>
                  </a:lnTo>
                  <a:cubicBezTo>
                    <a:pt x="728" y="21600"/>
                    <a:pt x="0" y="20769"/>
                    <a:pt x="0" y="19744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>
              <a:reflection stA="10000" endPos="40000" dir="5400000" sy="-100000" algn="bl" rotWithShape="0"/>
            </a:effectLst>
          </p:spPr>
          <p:txBody>
            <a:bodyPr wrap="square" lIns="7650" tIns="7650" rIns="7650" bIns="7650" numCol="1" anchor="ctr">
              <a:noAutofit/>
            </a:bodyPr>
            <a:lstStyle/>
            <a:p>
              <a:pPr defTabSz="254568">
                <a:defRPr sz="6200">
                  <a:latin typeface="DengXian"/>
                  <a:ea typeface="DengXian"/>
                  <a:cs typeface="DengXian"/>
                  <a:sym typeface="DengXian"/>
                </a:defRPr>
              </a:pPr>
              <a:endParaRPr sz="1037" dirty="0">
                <a:solidFill>
                  <a:prstClr val="black"/>
                </a:solidFill>
                <a:latin typeface="DengXian"/>
                <a:ea typeface="DengXian"/>
                <a:cs typeface="DengXian"/>
                <a:sym typeface="DengXian"/>
              </a:endParaRPr>
            </a:p>
          </p:txBody>
        </p:sp>
        <p:pic>
          <p:nvPicPr>
            <p:cNvPr id="13" name="image36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7385"/>
              <a:ext cx="5649118" cy="4575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7" y="0"/>
                  </a:moveTo>
                  <a:cubicBezTo>
                    <a:pt x="728" y="0"/>
                    <a:pt x="0" y="831"/>
                    <a:pt x="0" y="1856"/>
                  </a:cubicBezTo>
                  <a:lnTo>
                    <a:pt x="0" y="19744"/>
                  </a:lnTo>
                  <a:cubicBezTo>
                    <a:pt x="0" y="20769"/>
                    <a:pt x="728" y="21600"/>
                    <a:pt x="1627" y="21600"/>
                  </a:cubicBezTo>
                  <a:lnTo>
                    <a:pt x="19973" y="21600"/>
                  </a:lnTo>
                  <a:cubicBezTo>
                    <a:pt x="20872" y="21600"/>
                    <a:pt x="21600" y="20769"/>
                    <a:pt x="21600" y="19744"/>
                  </a:cubicBezTo>
                  <a:lnTo>
                    <a:pt x="21600" y="1856"/>
                  </a:lnTo>
                  <a:cubicBezTo>
                    <a:pt x="21600" y="831"/>
                    <a:pt x="20872" y="0"/>
                    <a:pt x="19973" y="0"/>
                  </a:cubicBezTo>
                  <a:lnTo>
                    <a:pt x="1627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stA="38000" endPos="40000" dir="5400000" sy="-100000" algn="bl" rotWithShape="0"/>
            </a:effectLst>
          </p:spPr>
        </p:pic>
      </p:grpSp>
      <p:pic>
        <p:nvPicPr>
          <p:cNvPr id="14" name="image37.png" descr="image37.png"/>
          <p:cNvPicPr>
            <a:picLocks noChangeAspect="1"/>
          </p:cNvPicPr>
          <p:nvPr/>
        </p:nvPicPr>
        <p:blipFill>
          <a:blip r:embed="rId4"/>
          <a:srcRect b="2"/>
          <a:stretch>
            <a:fillRect/>
          </a:stretch>
        </p:blipFill>
        <p:spPr>
          <a:xfrm>
            <a:off x="5537911" y="2875727"/>
            <a:ext cx="1988792" cy="819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" y="0"/>
                </a:moveTo>
                <a:cubicBezTo>
                  <a:pt x="166" y="0"/>
                  <a:pt x="0" y="403"/>
                  <a:pt x="0" y="900"/>
                </a:cubicBezTo>
                <a:lnTo>
                  <a:pt x="0" y="20700"/>
                </a:lnTo>
                <a:cubicBezTo>
                  <a:pt x="0" y="21197"/>
                  <a:pt x="166" y="21600"/>
                  <a:pt x="371" y="21600"/>
                </a:cubicBezTo>
                <a:lnTo>
                  <a:pt x="21229" y="21600"/>
                </a:lnTo>
                <a:cubicBezTo>
                  <a:pt x="21434" y="21600"/>
                  <a:pt x="21600" y="21197"/>
                  <a:pt x="21600" y="20700"/>
                </a:cubicBezTo>
                <a:lnTo>
                  <a:pt x="21600" y="900"/>
                </a:lnTo>
                <a:cubicBezTo>
                  <a:pt x="21600" y="403"/>
                  <a:pt x="21434" y="0"/>
                  <a:pt x="21229" y="0"/>
                </a:cubicBezTo>
                <a:lnTo>
                  <a:pt x="371" y="0"/>
                </a:lnTo>
                <a:close/>
              </a:path>
            </a:pathLst>
          </a:custGeom>
          <a:ln w="12700">
            <a:miter lim="400000"/>
          </a:ln>
          <a:effectLst>
            <a:reflection stA="10000" endPos="40000" dir="5400000" sy="-100000" algn="bl" rotWithShape="0"/>
          </a:effectLst>
        </p:spPr>
      </p:pic>
      <p:pic>
        <p:nvPicPr>
          <p:cNvPr id="15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40" y="2875726"/>
            <a:ext cx="819460" cy="819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530" y="2947016"/>
            <a:ext cx="819460" cy="81946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圆角矩形 244"/>
          <p:cNvSpPr/>
          <p:nvPr/>
        </p:nvSpPr>
        <p:spPr>
          <a:xfrm>
            <a:off x="1574477" y="2599196"/>
            <a:ext cx="2479072" cy="1721191"/>
          </a:xfrm>
          <a:prstGeom prst="roundRect">
            <a:avLst>
              <a:gd name="adj" fmla="val 2392"/>
            </a:avLst>
          </a:prstGeom>
          <a:ln w="25400" cap="sq">
            <a:solidFill>
              <a:schemeClr val="bg2">
                <a:lumMod val="75000"/>
              </a:schemeClr>
            </a:solidFill>
            <a:miter/>
          </a:ln>
        </p:spPr>
        <p:txBody>
          <a:bodyPr lIns="16197" tIns="16197" rIns="16197" bIns="16197" anchor="ctr"/>
          <a:lstStyle/>
          <a:p>
            <a:pPr defTabSz="162197">
              <a:defRPr sz="3400" b="0"/>
            </a:pPr>
            <a:endParaRPr sz="569" kern="0" dirty="0">
              <a:solidFill>
                <a:prstClr val="black"/>
              </a:solidFill>
            </a:endParaRPr>
          </a:p>
        </p:txBody>
      </p:sp>
      <p:sp>
        <p:nvSpPr>
          <p:cNvPr id="18" name="圆角矩形 244"/>
          <p:cNvSpPr/>
          <p:nvPr/>
        </p:nvSpPr>
        <p:spPr>
          <a:xfrm>
            <a:off x="5284656" y="2599196"/>
            <a:ext cx="3500798" cy="1721191"/>
          </a:xfrm>
          <a:prstGeom prst="roundRect">
            <a:avLst>
              <a:gd name="adj" fmla="val 2392"/>
            </a:avLst>
          </a:prstGeom>
          <a:ln w="25400" cap="sq">
            <a:solidFill>
              <a:schemeClr val="bg2">
                <a:lumMod val="75000"/>
              </a:schemeClr>
            </a:solidFill>
            <a:miter/>
          </a:ln>
        </p:spPr>
        <p:txBody>
          <a:bodyPr lIns="16197" tIns="16197" rIns="16197" bIns="16197" anchor="ctr"/>
          <a:lstStyle/>
          <a:p>
            <a:pPr defTabSz="162197">
              <a:defRPr sz="3400" b="0"/>
            </a:pPr>
            <a:endParaRPr sz="569" kern="0" dirty="0">
              <a:solidFill>
                <a:prstClr val="black"/>
              </a:solidFill>
            </a:endParaRPr>
          </a:p>
        </p:txBody>
      </p:sp>
      <p:sp>
        <p:nvSpPr>
          <p:cNvPr id="19" name="文本占位符 16"/>
          <p:cNvSpPr txBox="1">
            <a:spLocks/>
          </p:cNvSpPr>
          <p:nvPr/>
        </p:nvSpPr>
        <p:spPr>
          <a:xfrm>
            <a:off x="2151602" y="2100053"/>
            <a:ext cx="1324821" cy="2832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86868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6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999" dirty="0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官方网站</a:t>
            </a:r>
          </a:p>
        </p:txBody>
      </p:sp>
      <p:sp>
        <p:nvSpPr>
          <p:cNvPr id="23" name="矩形 22"/>
          <p:cNvSpPr/>
          <p:nvPr/>
        </p:nvSpPr>
        <p:spPr>
          <a:xfrm>
            <a:off x="970330" y="4698656"/>
            <a:ext cx="8628653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372"/>
              </a:spcBef>
            </a:pPr>
            <a:r>
              <a:rPr lang="en-US" altLang="zh-CN" sz="1799" dirty="0">
                <a:solidFill>
                  <a:srgbClr val="1D1D1A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openEuler</a:t>
            </a:r>
            <a:r>
              <a:rPr lang="zh-CN" altLang="en-US" sz="1799" dirty="0">
                <a:solidFill>
                  <a:srgbClr val="1D1D1A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已全面开源， 欢迎关注、使用</a:t>
            </a:r>
            <a:r>
              <a:rPr lang="en-US" altLang="zh-CN" sz="1799" dirty="0">
                <a:solidFill>
                  <a:srgbClr val="1D1D1A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openEuler</a:t>
            </a:r>
            <a:r>
              <a:rPr lang="zh-CN" altLang="en-US" sz="1799" dirty="0">
                <a:solidFill>
                  <a:srgbClr val="1D1D1A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并参与社区贡献。</a:t>
            </a:r>
          </a:p>
        </p:txBody>
      </p:sp>
      <p:sp>
        <p:nvSpPr>
          <p:cNvPr id="24" name="文本占位符 16"/>
          <p:cNvSpPr txBox="1">
            <a:spLocks/>
          </p:cNvSpPr>
          <p:nvPr/>
        </p:nvSpPr>
        <p:spPr>
          <a:xfrm>
            <a:off x="6161878" y="2100053"/>
            <a:ext cx="2370322" cy="2832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86868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6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999" dirty="0">
                <a:solidFill>
                  <a:prstClr val="black"/>
                </a:solidFill>
                <a:latin typeface="微软雅黑" panose="020B0503020204020204" pitchFamily="34" charset="-122"/>
              </a:rPr>
              <a:t>代码托管平台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94604" y="719823"/>
            <a:ext cx="92866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2E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欢迎关注</a:t>
            </a:r>
            <a:endParaRPr lang="zh-CN" altLang="en-US" sz="2800" b="1" dirty="0">
              <a:solidFill>
                <a:srgbClr val="002E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7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67" y="1427393"/>
            <a:ext cx="2710961" cy="50415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877" y="2370124"/>
            <a:ext cx="2456810" cy="24568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83384" y="1825560"/>
            <a:ext cx="1800024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b="1" dirty="0"/>
              <a:t>官方微信交流群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26354" y="1825560"/>
            <a:ext cx="269747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b="1" dirty="0"/>
              <a:t>微信公众号：</a:t>
            </a:r>
            <a:r>
              <a:rPr lang="en-US" altLang="zh-CN" sz="1799" b="1" dirty="0"/>
              <a:t>openEuler</a:t>
            </a:r>
            <a:endParaRPr lang="zh-CN" altLang="en-US" sz="1799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949464" y="1825560"/>
            <a:ext cx="2801640" cy="922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b="1" dirty="0"/>
              <a:t>新浪微博：</a:t>
            </a:r>
            <a:r>
              <a:rPr lang="en-US" altLang="zh-CN" sz="1799" dirty="0"/>
              <a:t>openEuler</a:t>
            </a:r>
            <a:r>
              <a:rPr lang="zh-CN" altLang="en-US" sz="1799" dirty="0"/>
              <a:t>社区</a:t>
            </a:r>
            <a:endParaRPr lang="en-US" altLang="zh-CN" sz="1799" dirty="0"/>
          </a:p>
          <a:p>
            <a:endParaRPr lang="en-US" altLang="zh-CN" sz="1799" dirty="0"/>
          </a:p>
          <a:p>
            <a:r>
              <a:rPr lang="en-US" altLang="zh-CN" sz="1799" b="1" dirty="0"/>
              <a:t>Twitter</a:t>
            </a:r>
            <a:r>
              <a:rPr lang="zh-CN" altLang="en-US" sz="1799" b="1" dirty="0"/>
              <a:t>：</a:t>
            </a:r>
            <a:r>
              <a:rPr lang="en-US" altLang="zh-CN" sz="1799" dirty="0"/>
              <a:t> openEuler</a:t>
            </a:r>
            <a:endParaRPr lang="zh-CN" altLang="en-US" sz="1799" dirty="0"/>
          </a:p>
        </p:txBody>
      </p:sp>
      <p:sp>
        <p:nvSpPr>
          <p:cNvPr id="2" name="文本框 1"/>
          <p:cNvSpPr txBox="1"/>
          <p:nvPr/>
        </p:nvSpPr>
        <p:spPr>
          <a:xfrm>
            <a:off x="1486816" y="5624993"/>
            <a:ext cx="2587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2EA7"/>
                </a:solidFill>
              </a:rPr>
              <a:t>或添加小助手微信号“</a:t>
            </a:r>
            <a:r>
              <a:rPr lang="en-US" altLang="zh-CN" sz="1200" dirty="0" smtClean="0">
                <a:solidFill>
                  <a:srgbClr val="002EA7"/>
                </a:solidFill>
              </a:rPr>
              <a:t>openeuler123</a:t>
            </a:r>
            <a:r>
              <a:rPr lang="zh-CN" altLang="en-US" sz="1200" dirty="0" smtClean="0">
                <a:solidFill>
                  <a:srgbClr val="002EA7"/>
                </a:solidFill>
              </a:rPr>
              <a:t>”</a:t>
            </a:r>
            <a:endParaRPr lang="en-US" altLang="zh-CN" sz="1200" dirty="0" smtClean="0">
              <a:solidFill>
                <a:srgbClr val="002EA7"/>
              </a:solidFill>
            </a:endParaRPr>
          </a:p>
          <a:p>
            <a:r>
              <a:rPr lang="zh-CN" altLang="en-US" sz="1200" dirty="0" smtClean="0">
                <a:solidFill>
                  <a:srgbClr val="002EA7"/>
                </a:solidFill>
              </a:rPr>
              <a:t>拉</a:t>
            </a:r>
            <a:r>
              <a:rPr lang="zh-CN" altLang="en-US" sz="1200" dirty="0">
                <a:solidFill>
                  <a:srgbClr val="002EA7"/>
                </a:solidFill>
              </a:rPr>
              <a:t>你进群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6338" y="627174"/>
            <a:ext cx="16209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2E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欢迎关注</a:t>
            </a:r>
          </a:p>
          <a:p>
            <a:endParaRPr lang="zh-CN" altLang="en-US" dirty="0"/>
          </a:p>
        </p:txBody>
      </p:sp>
      <p:pic>
        <p:nvPicPr>
          <p:cNvPr id="12290" name="Picture 2" descr="C:\Users\w00444301\AppData\Roaming\eSpace_Desktop\UserData\w00444301\imagefiles\1499ED25-00BE-4BB6-A497-6346293C0F3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38" y="2366613"/>
            <a:ext cx="2363164" cy="314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4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3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7">
            <a:extLst>
              <a:ext uri="{FF2B5EF4-FFF2-40B4-BE49-F238E27FC236}">
                <a16:creationId xmlns="" xmlns:a16="http://schemas.microsoft.com/office/drawing/2014/main" id="{2E9DE66E-5D17-3A49-8C29-ABDED645D4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容器</a:t>
            </a:r>
            <a:r>
              <a:rPr lang="zh-CN" altLang="en-US" dirty="0"/>
              <a:t>概述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="" xmlns:a16="http://schemas.microsoft.com/office/drawing/2014/main" id="{23800B5A-6B47-5C44-A543-3E60A1C9E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容器镜像存储机制</a:t>
            </a:r>
            <a:endParaRPr lang="zh-CN" altLang="en-US" dirty="0"/>
          </a:p>
        </p:txBody>
      </p:sp>
      <p:sp>
        <p:nvSpPr>
          <p:cNvPr id="20" name="文本占位符 19">
            <a:extLst>
              <a:ext uri="{FF2B5EF4-FFF2-40B4-BE49-F238E27FC236}">
                <a16:creationId xmlns="" xmlns:a16="http://schemas.microsoft.com/office/drawing/2014/main" id="{CD86E670-57B3-FD49-9AAB-85AFA4E56E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容器背后的内核特性</a:t>
            </a:r>
            <a:endParaRPr lang="zh-CN" altLang="en-US" dirty="0"/>
          </a:p>
        </p:txBody>
      </p:sp>
      <p:sp>
        <p:nvSpPr>
          <p:cNvPr id="21" name="文本占位符 20">
            <a:extLst>
              <a:ext uri="{FF2B5EF4-FFF2-40B4-BE49-F238E27FC236}">
                <a16:creationId xmlns="" xmlns:a16="http://schemas.microsoft.com/office/drawing/2014/main" id="{A1A75DA1-A8E3-7B41-A6DD-101205424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容器附加安全特性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="" xmlns:a16="http://schemas.microsoft.com/office/drawing/2014/main" id="{78CB2343-3DF2-0A4E-9B4D-155130A1C3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3" name="文本占位符 22">
            <a:extLst>
              <a:ext uri="{FF2B5EF4-FFF2-40B4-BE49-F238E27FC236}">
                <a16:creationId xmlns="" xmlns:a16="http://schemas.microsoft.com/office/drawing/2014/main" id="{39A109F4-54A5-5B45-915C-5DCFE9667B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="" xmlns:a16="http://schemas.microsoft.com/office/drawing/2014/main" id="{8B95A260-37F5-1040-8EE7-5FA81FF573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" name="文本占位符 24">
            <a:extLst>
              <a:ext uri="{FF2B5EF4-FFF2-40B4-BE49-F238E27FC236}">
                <a16:creationId xmlns="" xmlns:a16="http://schemas.microsoft.com/office/drawing/2014/main" id="{B5383EEC-097E-8541-8DA3-8B13DF0A9A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="" xmlns:a16="http://schemas.microsoft.com/office/drawing/2014/main" id="{3AF7B3A6-DCE6-B14D-B00D-C8B96B22E0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容器</a:t>
            </a:r>
            <a:r>
              <a:rPr lang="zh-CN" altLang="en-US" dirty="0"/>
              <a:t>概述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79BD6118-194D-CE49-84B9-D9FE684DA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9485" y="3943752"/>
            <a:ext cx="5654267" cy="419100"/>
          </a:xfrm>
        </p:spPr>
        <p:txBody>
          <a:bodyPr/>
          <a:lstStyle/>
          <a:p>
            <a:r>
              <a:rPr lang="zh-CN" altLang="en-US" dirty="0" smtClean="0"/>
              <a:t>容器简介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="" xmlns:a16="http://schemas.microsoft.com/office/drawing/2014/main" id="{29F057FA-62CB-4D4E-B650-35DDCA557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0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>
            <a:extLst>
              <a:ext uri="{FF2B5EF4-FFF2-40B4-BE49-F238E27FC236}">
                <a16:creationId xmlns="" xmlns:a16="http://schemas.microsoft.com/office/drawing/2014/main" id="{927D6880-23AC-D443-A3AC-F487C186AD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什么是容器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="" xmlns:a16="http://schemas.microsoft.com/office/drawing/2014/main" id="{0E7FC161-279A-484D-921C-A24A0036DDA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9036" y="1142834"/>
            <a:ext cx="10224724" cy="768946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rootfs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运行的受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隔离与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cgroups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资源限制的进程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占位符 17">
            <a:extLst>
              <a:ext uri="{FF2B5EF4-FFF2-40B4-BE49-F238E27FC236}">
                <a16:creationId xmlns="" xmlns:a16="http://schemas.microsoft.com/office/drawing/2014/main" id="{E55FC785-0244-3145-BD79-2CE9514C9A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42519" y="2182808"/>
            <a:ext cx="6889643" cy="384961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容器采用的常用技术：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占位符 18">
            <a:extLst>
              <a:ext uri="{FF2B5EF4-FFF2-40B4-BE49-F238E27FC236}">
                <a16:creationId xmlns="" xmlns:a16="http://schemas.microsoft.com/office/drawing/2014/main" id="{919F4845-5D74-9147-8BC8-D1ACC925FE9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6706" y="2662163"/>
            <a:ext cx="9770003" cy="31897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amespace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cgroups</a:t>
            </a:r>
            <a:endParaRPr lang="en-US" altLang="zh-CN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ivot_root</a:t>
            </a:r>
            <a:endParaRPr lang="en-US" altLang="zh-CN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capabilities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seccomp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0272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容器采用的常用技术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41AD57E-92F4-44ED-BC5D-1F310E9E67A4}"/>
              </a:ext>
            </a:extLst>
          </p:cNvPr>
          <p:cNvSpPr/>
          <p:nvPr/>
        </p:nvSpPr>
        <p:spPr>
          <a:xfrm>
            <a:off x="4313321" y="4685883"/>
            <a:ext cx="4666268" cy="90652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6">
            <a:extLst>
              <a:ext uri="{FF2B5EF4-FFF2-40B4-BE49-F238E27FC236}">
                <a16:creationId xmlns:a16="http://schemas.microsoft.com/office/drawing/2014/main" xmlns="" id="{0CDF5A65-DDA1-412C-A2AA-739A3A2E42C7}"/>
              </a:ext>
            </a:extLst>
          </p:cNvPr>
          <p:cNvSpPr/>
          <p:nvPr/>
        </p:nvSpPr>
        <p:spPr>
          <a:xfrm>
            <a:off x="4480756" y="3560195"/>
            <a:ext cx="916573" cy="2476874"/>
          </a:xfrm>
          <a:custGeom>
            <a:avLst/>
            <a:gdLst>
              <a:gd name="connsiteX0" fmla="*/ 0 w 923827"/>
              <a:gd name="connsiteY0" fmla="*/ 820132 h 2460396"/>
              <a:gd name="connsiteX1" fmla="*/ 914400 w 923827"/>
              <a:gd name="connsiteY1" fmla="*/ 0 h 2460396"/>
              <a:gd name="connsiteX2" fmla="*/ 923827 w 923827"/>
              <a:gd name="connsiteY2" fmla="*/ 1574276 h 2460396"/>
              <a:gd name="connsiteX3" fmla="*/ 28280 w 923827"/>
              <a:gd name="connsiteY3" fmla="*/ 2460396 h 2460396"/>
              <a:gd name="connsiteX4" fmla="*/ 0 w 923827"/>
              <a:gd name="connsiteY4" fmla="*/ 820132 h 2460396"/>
              <a:gd name="connsiteX0" fmla="*/ 6095 w 929922"/>
              <a:gd name="connsiteY0" fmla="*/ 820132 h 2479202"/>
              <a:gd name="connsiteX1" fmla="*/ 920495 w 929922"/>
              <a:gd name="connsiteY1" fmla="*/ 0 h 2479202"/>
              <a:gd name="connsiteX2" fmla="*/ 929922 w 929922"/>
              <a:gd name="connsiteY2" fmla="*/ 1574276 h 2479202"/>
              <a:gd name="connsiteX3" fmla="*/ 0 w 929922"/>
              <a:gd name="connsiteY3" fmla="*/ 2479202 h 2479202"/>
              <a:gd name="connsiteX4" fmla="*/ 6095 w 929922"/>
              <a:gd name="connsiteY4" fmla="*/ 820132 h 2479202"/>
              <a:gd name="connsiteX0" fmla="*/ 6095 w 929922"/>
              <a:gd name="connsiteY0" fmla="*/ 858458 h 2517528"/>
              <a:gd name="connsiteX1" fmla="*/ 834558 w 929922"/>
              <a:gd name="connsiteY1" fmla="*/ 0 h 2517528"/>
              <a:gd name="connsiteX2" fmla="*/ 929922 w 929922"/>
              <a:gd name="connsiteY2" fmla="*/ 1612602 h 2517528"/>
              <a:gd name="connsiteX3" fmla="*/ 0 w 929922"/>
              <a:gd name="connsiteY3" fmla="*/ 2517528 h 2517528"/>
              <a:gd name="connsiteX4" fmla="*/ 6095 w 929922"/>
              <a:gd name="connsiteY4" fmla="*/ 858458 h 2517528"/>
              <a:gd name="connsiteX0" fmla="*/ 6095 w 834624"/>
              <a:gd name="connsiteY0" fmla="*/ 858458 h 2517528"/>
              <a:gd name="connsiteX1" fmla="*/ 834558 w 834624"/>
              <a:gd name="connsiteY1" fmla="*/ 0 h 2517528"/>
              <a:gd name="connsiteX2" fmla="*/ 732266 w 834624"/>
              <a:gd name="connsiteY2" fmla="*/ 1641347 h 2517528"/>
              <a:gd name="connsiteX3" fmla="*/ 0 w 834624"/>
              <a:gd name="connsiteY3" fmla="*/ 2517528 h 2517528"/>
              <a:gd name="connsiteX4" fmla="*/ 6095 w 834624"/>
              <a:gd name="connsiteY4" fmla="*/ 858458 h 2517528"/>
              <a:gd name="connsiteX0" fmla="*/ 6095 w 835573"/>
              <a:gd name="connsiteY0" fmla="*/ 858458 h 2517528"/>
              <a:gd name="connsiteX1" fmla="*/ 834558 w 835573"/>
              <a:gd name="connsiteY1" fmla="*/ 0 h 2517528"/>
              <a:gd name="connsiteX2" fmla="*/ 835392 w 835573"/>
              <a:gd name="connsiteY2" fmla="*/ 1603021 h 2517528"/>
              <a:gd name="connsiteX3" fmla="*/ 0 w 835573"/>
              <a:gd name="connsiteY3" fmla="*/ 2517528 h 2517528"/>
              <a:gd name="connsiteX4" fmla="*/ 6095 w 835573"/>
              <a:gd name="connsiteY4" fmla="*/ 858458 h 251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573" h="2517528">
                <a:moveTo>
                  <a:pt x="6095" y="858458"/>
                </a:moveTo>
                <a:lnTo>
                  <a:pt x="834558" y="0"/>
                </a:lnTo>
                <a:cubicBezTo>
                  <a:pt x="837700" y="524759"/>
                  <a:pt x="832250" y="1078262"/>
                  <a:pt x="835392" y="1603021"/>
                </a:cubicBezTo>
                <a:lnTo>
                  <a:pt x="0" y="2517528"/>
                </a:lnTo>
                <a:cubicBezTo>
                  <a:pt x="2032" y="1964505"/>
                  <a:pt x="4063" y="1411481"/>
                  <a:pt x="6095" y="85845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38100"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4C7BA2D-D4C4-47C6-A291-1644638CD290}"/>
              </a:ext>
            </a:extLst>
          </p:cNvPr>
          <p:cNvSpPr/>
          <p:nvPr/>
        </p:nvSpPr>
        <p:spPr>
          <a:xfrm>
            <a:off x="5379596" y="3574338"/>
            <a:ext cx="1857080" cy="1627681"/>
          </a:xfrm>
          <a:prstGeom prst="rect">
            <a:avLst/>
          </a:prstGeom>
          <a:solidFill>
            <a:schemeClr val="accent6">
              <a:alpha val="50000"/>
            </a:schemeClr>
          </a:solidFill>
          <a:ln w="38100"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A7E32851-4273-48E9-9C05-757B9D3FA116}"/>
              </a:ext>
            </a:extLst>
          </p:cNvPr>
          <p:cNvSpPr/>
          <p:nvPr/>
        </p:nvSpPr>
        <p:spPr>
          <a:xfrm>
            <a:off x="5021350" y="3897984"/>
            <a:ext cx="1627681" cy="1627681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process</a:t>
            </a:r>
            <a:endParaRPr lang="zh-CN" altLang="en-US" sz="2000" b="1" dirty="0"/>
          </a:p>
        </p:txBody>
      </p:sp>
      <p:sp>
        <p:nvSpPr>
          <p:cNvPr id="15" name="矩形: 圆角 3">
            <a:extLst>
              <a:ext uri="{FF2B5EF4-FFF2-40B4-BE49-F238E27FC236}">
                <a16:creationId xmlns:a16="http://schemas.microsoft.com/office/drawing/2014/main" xmlns="" id="{368377DF-8F32-4017-8B07-8FB25F98F6BA}"/>
              </a:ext>
            </a:extLst>
          </p:cNvPr>
          <p:cNvSpPr/>
          <p:nvPr/>
        </p:nvSpPr>
        <p:spPr>
          <a:xfrm>
            <a:off x="4536631" y="2941746"/>
            <a:ext cx="2657933" cy="480202"/>
          </a:xfrm>
          <a:prstGeom prst="roundRect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lxc</a:t>
            </a:r>
            <a:endParaRPr lang="zh-CN" altLang="en-US" sz="2800" b="1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5583BA9E-C0B0-4D4C-91E7-7F24526F923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65598" y="3421948"/>
            <a:ext cx="0" cy="879057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94478F2E-8BA1-4E57-9CB1-E23631F84C22}"/>
              </a:ext>
            </a:extLst>
          </p:cNvPr>
          <p:cNvSpPr/>
          <p:nvPr/>
        </p:nvSpPr>
        <p:spPr>
          <a:xfrm>
            <a:off x="4468789" y="4409388"/>
            <a:ext cx="1857080" cy="1627681"/>
          </a:xfrm>
          <a:prstGeom prst="rect">
            <a:avLst/>
          </a:prstGeom>
          <a:solidFill>
            <a:schemeClr val="accent6">
              <a:alpha val="50000"/>
            </a:schemeClr>
          </a:solidFill>
          <a:ln w="38100"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5">
            <a:extLst>
              <a:ext uri="{FF2B5EF4-FFF2-40B4-BE49-F238E27FC236}">
                <a16:creationId xmlns:a16="http://schemas.microsoft.com/office/drawing/2014/main" xmlns="" id="{6DB8386A-F4F4-4EA9-AE65-EE0111E13187}"/>
              </a:ext>
            </a:extLst>
          </p:cNvPr>
          <p:cNvSpPr/>
          <p:nvPr/>
        </p:nvSpPr>
        <p:spPr>
          <a:xfrm>
            <a:off x="6320103" y="3560195"/>
            <a:ext cx="916573" cy="2476874"/>
          </a:xfrm>
          <a:custGeom>
            <a:avLst/>
            <a:gdLst>
              <a:gd name="connsiteX0" fmla="*/ 0 w 923827"/>
              <a:gd name="connsiteY0" fmla="*/ 820132 h 2460396"/>
              <a:gd name="connsiteX1" fmla="*/ 914400 w 923827"/>
              <a:gd name="connsiteY1" fmla="*/ 0 h 2460396"/>
              <a:gd name="connsiteX2" fmla="*/ 923827 w 923827"/>
              <a:gd name="connsiteY2" fmla="*/ 1574276 h 2460396"/>
              <a:gd name="connsiteX3" fmla="*/ 28280 w 923827"/>
              <a:gd name="connsiteY3" fmla="*/ 2460396 h 2460396"/>
              <a:gd name="connsiteX4" fmla="*/ 0 w 923827"/>
              <a:gd name="connsiteY4" fmla="*/ 820132 h 2460396"/>
              <a:gd name="connsiteX0" fmla="*/ 6095 w 929922"/>
              <a:gd name="connsiteY0" fmla="*/ 820132 h 2479202"/>
              <a:gd name="connsiteX1" fmla="*/ 920495 w 929922"/>
              <a:gd name="connsiteY1" fmla="*/ 0 h 2479202"/>
              <a:gd name="connsiteX2" fmla="*/ 929922 w 929922"/>
              <a:gd name="connsiteY2" fmla="*/ 1574276 h 2479202"/>
              <a:gd name="connsiteX3" fmla="*/ 0 w 929922"/>
              <a:gd name="connsiteY3" fmla="*/ 2479202 h 2479202"/>
              <a:gd name="connsiteX4" fmla="*/ 6095 w 929922"/>
              <a:gd name="connsiteY4" fmla="*/ 820132 h 2479202"/>
              <a:gd name="connsiteX0" fmla="*/ 6095 w 929922"/>
              <a:gd name="connsiteY0" fmla="*/ 858458 h 2517528"/>
              <a:gd name="connsiteX1" fmla="*/ 834558 w 929922"/>
              <a:gd name="connsiteY1" fmla="*/ 0 h 2517528"/>
              <a:gd name="connsiteX2" fmla="*/ 929922 w 929922"/>
              <a:gd name="connsiteY2" fmla="*/ 1612602 h 2517528"/>
              <a:gd name="connsiteX3" fmla="*/ 0 w 929922"/>
              <a:gd name="connsiteY3" fmla="*/ 2517528 h 2517528"/>
              <a:gd name="connsiteX4" fmla="*/ 6095 w 929922"/>
              <a:gd name="connsiteY4" fmla="*/ 858458 h 2517528"/>
              <a:gd name="connsiteX0" fmla="*/ 6095 w 834624"/>
              <a:gd name="connsiteY0" fmla="*/ 858458 h 2517528"/>
              <a:gd name="connsiteX1" fmla="*/ 834558 w 834624"/>
              <a:gd name="connsiteY1" fmla="*/ 0 h 2517528"/>
              <a:gd name="connsiteX2" fmla="*/ 732266 w 834624"/>
              <a:gd name="connsiteY2" fmla="*/ 1641347 h 2517528"/>
              <a:gd name="connsiteX3" fmla="*/ 0 w 834624"/>
              <a:gd name="connsiteY3" fmla="*/ 2517528 h 2517528"/>
              <a:gd name="connsiteX4" fmla="*/ 6095 w 834624"/>
              <a:gd name="connsiteY4" fmla="*/ 858458 h 2517528"/>
              <a:gd name="connsiteX0" fmla="*/ 6095 w 835573"/>
              <a:gd name="connsiteY0" fmla="*/ 858458 h 2517528"/>
              <a:gd name="connsiteX1" fmla="*/ 834558 w 835573"/>
              <a:gd name="connsiteY1" fmla="*/ 0 h 2517528"/>
              <a:gd name="connsiteX2" fmla="*/ 835392 w 835573"/>
              <a:gd name="connsiteY2" fmla="*/ 1603021 h 2517528"/>
              <a:gd name="connsiteX3" fmla="*/ 0 w 835573"/>
              <a:gd name="connsiteY3" fmla="*/ 2517528 h 2517528"/>
              <a:gd name="connsiteX4" fmla="*/ 6095 w 835573"/>
              <a:gd name="connsiteY4" fmla="*/ 858458 h 251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573" h="2517528">
                <a:moveTo>
                  <a:pt x="6095" y="858458"/>
                </a:moveTo>
                <a:lnTo>
                  <a:pt x="834558" y="0"/>
                </a:lnTo>
                <a:cubicBezTo>
                  <a:pt x="837700" y="524759"/>
                  <a:pt x="832250" y="1078262"/>
                  <a:pt x="835392" y="1603021"/>
                </a:cubicBezTo>
                <a:lnTo>
                  <a:pt x="0" y="2517528"/>
                </a:lnTo>
                <a:cubicBezTo>
                  <a:pt x="2032" y="1964505"/>
                  <a:pt x="4063" y="1411481"/>
                  <a:pt x="6095" y="85845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38100">
            <a:solidFill>
              <a:srgbClr val="92D05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7B327601-3108-42ED-AEC8-84A42239F765}"/>
              </a:ext>
            </a:extLst>
          </p:cNvPr>
          <p:cNvSpPr/>
          <p:nvPr/>
        </p:nvSpPr>
        <p:spPr>
          <a:xfrm>
            <a:off x="2776193" y="5791573"/>
            <a:ext cx="4666268" cy="90652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xmlns="" id="{884EC414-9EBA-47F0-BB96-1F009E9CA55A}"/>
              </a:ext>
            </a:extLst>
          </p:cNvPr>
          <p:cNvSpPr/>
          <p:nvPr/>
        </p:nvSpPr>
        <p:spPr>
          <a:xfrm>
            <a:off x="7426267" y="4718473"/>
            <a:ext cx="1555423" cy="1989056"/>
          </a:xfrm>
          <a:custGeom>
            <a:avLst/>
            <a:gdLst>
              <a:gd name="connsiteX0" fmla="*/ 0 w 1545996"/>
              <a:gd name="connsiteY0" fmla="*/ 1055802 h 1979629"/>
              <a:gd name="connsiteX1" fmla="*/ 1536569 w 1545996"/>
              <a:gd name="connsiteY1" fmla="*/ 0 h 1979629"/>
              <a:gd name="connsiteX2" fmla="*/ 1545996 w 1545996"/>
              <a:gd name="connsiteY2" fmla="*/ 876693 h 1979629"/>
              <a:gd name="connsiteX3" fmla="*/ 9427 w 1545996"/>
              <a:gd name="connsiteY3" fmla="*/ 1979629 h 1979629"/>
              <a:gd name="connsiteX4" fmla="*/ 0 w 1545996"/>
              <a:gd name="connsiteY4" fmla="*/ 1055802 h 1979629"/>
              <a:gd name="connsiteX0" fmla="*/ 28280 w 1536569"/>
              <a:gd name="connsiteY0" fmla="*/ 1055802 h 1979629"/>
              <a:gd name="connsiteX1" fmla="*/ 1527142 w 1536569"/>
              <a:gd name="connsiteY1" fmla="*/ 0 h 1979629"/>
              <a:gd name="connsiteX2" fmla="*/ 1536569 w 1536569"/>
              <a:gd name="connsiteY2" fmla="*/ 876693 h 1979629"/>
              <a:gd name="connsiteX3" fmla="*/ 0 w 1536569"/>
              <a:gd name="connsiteY3" fmla="*/ 1979629 h 1979629"/>
              <a:gd name="connsiteX4" fmla="*/ 28280 w 1536569"/>
              <a:gd name="connsiteY4" fmla="*/ 1055802 h 1979629"/>
              <a:gd name="connsiteX0" fmla="*/ 0 w 1508289"/>
              <a:gd name="connsiteY0" fmla="*/ 1055802 h 1979629"/>
              <a:gd name="connsiteX1" fmla="*/ 1498862 w 1508289"/>
              <a:gd name="connsiteY1" fmla="*/ 0 h 1979629"/>
              <a:gd name="connsiteX2" fmla="*/ 1508289 w 1508289"/>
              <a:gd name="connsiteY2" fmla="*/ 876693 h 1979629"/>
              <a:gd name="connsiteX3" fmla="*/ 28281 w 1508289"/>
              <a:gd name="connsiteY3" fmla="*/ 1979629 h 1979629"/>
              <a:gd name="connsiteX4" fmla="*/ 0 w 1508289"/>
              <a:gd name="connsiteY4" fmla="*/ 1055802 h 1979629"/>
              <a:gd name="connsiteX0" fmla="*/ 9426 w 1517715"/>
              <a:gd name="connsiteY0" fmla="*/ 1055802 h 1989056"/>
              <a:gd name="connsiteX1" fmla="*/ 1508288 w 1517715"/>
              <a:gd name="connsiteY1" fmla="*/ 0 h 1989056"/>
              <a:gd name="connsiteX2" fmla="*/ 1517715 w 1517715"/>
              <a:gd name="connsiteY2" fmla="*/ 876693 h 1989056"/>
              <a:gd name="connsiteX3" fmla="*/ 0 w 1517715"/>
              <a:gd name="connsiteY3" fmla="*/ 1989056 h 1989056"/>
              <a:gd name="connsiteX4" fmla="*/ 9426 w 1517715"/>
              <a:gd name="connsiteY4" fmla="*/ 1055802 h 1989056"/>
              <a:gd name="connsiteX0" fmla="*/ 0 w 1517716"/>
              <a:gd name="connsiteY0" fmla="*/ 1055802 h 1989056"/>
              <a:gd name="connsiteX1" fmla="*/ 1508289 w 1517716"/>
              <a:gd name="connsiteY1" fmla="*/ 0 h 1989056"/>
              <a:gd name="connsiteX2" fmla="*/ 1517716 w 1517716"/>
              <a:gd name="connsiteY2" fmla="*/ 876693 h 1989056"/>
              <a:gd name="connsiteX3" fmla="*/ 1 w 1517716"/>
              <a:gd name="connsiteY3" fmla="*/ 1989056 h 1989056"/>
              <a:gd name="connsiteX4" fmla="*/ 0 w 1517716"/>
              <a:gd name="connsiteY4" fmla="*/ 1055802 h 1989056"/>
              <a:gd name="connsiteX0" fmla="*/ 0 w 1555423"/>
              <a:gd name="connsiteY0" fmla="*/ 1055802 h 1989056"/>
              <a:gd name="connsiteX1" fmla="*/ 1555423 w 1555423"/>
              <a:gd name="connsiteY1" fmla="*/ 0 h 1989056"/>
              <a:gd name="connsiteX2" fmla="*/ 1517716 w 1555423"/>
              <a:gd name="connsiteY2" fmla="*/ 876693 h 1989056"/>
              <a:gd name="connsiteX3" fmla="*/ 1 w 1555423"/>
              <a:gd name="connsiteY3" fmla="*/ 1989056 h 1989056"/>
              <a:gd name="connsiteX4" fmla="*/ 0 w 1555423"/>
              <a:gd name="connsiteY4" fmla="*/ 1055802 h 1989056"/>
              <a:gd name="connsiteX0" fmla="*/ 0 w 1583704"/>
              <a:gd name="connsiteY0" fmla="*/ 1055802 h 1989056"/>
              <a:gd name="connsiteX1" fmla="*/ 1555423 w 1583704"/>
              <a:gd name="connsiteY1" fmla="*/ 0 h 1989056"/>
              <a:gd name="connsiteX2" fmla="*/ 1583704 w 1583704"/>
              <a:gd name="connsiteY2" fmla="*/ 876693 h 1989056"/>
              <a:gd name="connsiteX3" fmla="*/ 1 w 1583704"/>
              <a:gd name="connsiteY3" fmla="*/ 1989056 h 1989056"/>
              <a:gd name="connsiteX4" fmla="*/ 0 w 1583704"/>
              <a:gd name="connsiteY4" fmla="*/ 1055802 h 1989056"/>
              <a:gd name="connsiteX0" fmla="*/ 0 w 1555423"/>
              <a:gd name="connsiteY0" fmla="*/ 1055802 h 1989056"/>
              <a:gd name="connsiteX1" fmla="*/ 1555423 w 1555423"/>
              <a:gd name="connsiteY1" fmla="*/ 0 h 1989056"/>
              <a:gd name="connsiteX2" fmla="*/ 1545997 w 1555423"/>
              <a:gd name="connsiteY2" fmla="*/ 876693 h 1989056"/>
              <a:gd name="connsiteX3" fmla="*/ 1 w 1555423"/>
              <a:gd name="connsiteY3" fmla="*/ 1989056 h 1989056"/>
              <a:gd name="connsiteX4" fmla="*/ 0 w 1555423"/>
              <a:gd name="connsiteY4" fmla="*/ 1055802 h 198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423" h="1989056">
                <a:moveTo>
                  <a:pt x="0" y="1055802"/>
                </a:moveTo>
                <a:lnTo>
                  <a:pt x="1555423" y="0"/>
                </a:lnTo>
                <a:lnTo>
                  <a:pt x="1545997" y="876693"/>
                </a:lnTo>
                <a:lnTo>
                  <a:pt x="1" y="1989056"/>
                </a:lnTo>
                <a:cubicBezTo>
                  <a:pt x="3143" y="1687398"/>
                  <a:pt x="15712" y="1376314"/>
                  <a:pt x="0" y="1055802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xmlns="" id="{6D8536A1-D4C2-499E-9BC7-EEE1FD114515}"/>
              </a:ext>
            </a:extLst>
          </p:cNvPr>
          <p:cNvSpPr/>
          <p:nvPr/>
        </p:nvSpPr>
        <p:spPr>
          <a:xfrm>
            <a:off x="2780270" y="4685883"/>
            <a:ext cx="1555423" cy="1989056"/>
          </a:xfrm>
          <a:custGeom>
            <a:avLst/>
            <a:gdLst>
              <a:gd name="connsiteX0" fmla="*/ 0 w 1545996"/>
              <a:gd name="connsiteY0" fmla="*/ 1055802 h 1979629"/>
              <a:gd name="connsiteX1" fmla="*/ 1536569 w 1545996"/>
              <a:gd name="connsiteY1" fmla="*/ 0 h 1979629"/>
              <a:gd name="connsiteX2" fmla="*/ 1545996 w 1545996"/>
              <a:gd name="connsiteY2" fmla="*/ 876693 h 1979629"/>
              <a:gd name="connsiteX3" fmla="*/ 9427 w 1545996"/>
              <a:gd name="connsiteY3" fmla="*/ 1979629 h 1979629"/>
              <a:gd name="connsiteX4" fmla="*/ 0 w 1545996"/>
              <a:gd name="connsiteY4" fmla="*/ 1055802 h 1979629"/>
              <a:gd name="connsiteX0" fmla="*/ 28280 w 1536569"/>
              <a:gd name="connsiteY0" fmla="*/ 1055802 h 1979629"/>
              <a:gd name="connsiteX1" fmla="*/ 1527142 w 1536569"/>
              <a:gd name="connsiteY1" fmla="*/ 0 h 1979629"/>
              <a:gd name="connsiteX2" fmla="*/ 1536569 w 1536569"/>
              <a:gd name="connsiteY2" fmla="*/ 876693 h 1979629"/>
              <a:gd name="connsiteX3" fmla="*/ 0 w 1536569"/>
              <a:gd name="connsiteY3" fmla="*/ 1979629 h 1979629"/>
              <a:gd name="connsiteX4" fmla="*/ 28280 w 1536569"/>
              <a:gd name="connsiteY4" fmla="*/ 1055802 h 1979629"/>
              <a:gd name="connsiteX0" fmla="*/ 0 w 1508289"/>
              <a:gd name="connsiteY0" fmla="*/ 1055802 h 1979629"/>
              <a:gd name="connsiteX1" fmla="*/ 1498862 w 1508289"/>
              <a:gd name="connsiteY1" fmla="*/ 0 h 1979629"/>
              <a:gd name="connsiteX2" fmla="*/ 1508289 w 1508289"/>
              <a:gd name="connsiteY2" fmla="*/ 876693 h 1979629"/>
              <a:gd name="connsiteX3" fmla="*/ 28281 w 1508289"/>
              <a:gd name="connsiteY3" fmla="*/ 1979629 h 1979629"/>
              <a:gd name="connsiteX4" fmla="*/ 0 w 1508289"/>
              <a:gd name="connsiteY4" fmla="*/ 1055802 h 1979629"/>
              <a:gd name="connsiteX0" fmla="*/ 9426 w 1517715"/>
              <a:gd name="connsiteY0" fmla="*/ 1055802 h 1989056"/>
              <a:gd name="connsiteX1" fmla="*/ 1508288 w 1517715"/>
              <a:gd name="connsiteY1" fmla="*/ 0 h 1989056"/>
              <a:gd name="connsiteX2" fmla="*/ 1517715 w 1517715"/>
              <a:gd name="connsiteY2" fmla="*/ 876693 h 1989056"/>
              <a:gd name="connsiteX3" fmla="*/ 0 w 1517715"/>
              <a:gd name="connsiteY3" fmla="*/ 1989056 h 1989056"/>
              <a:gd name="connsiteX4" fmla="*/ 9426 w 1517715"/>
              <a:gd name="connsiteY4" fmla="*/ 1055802 h 1989056"/>
              <a:gd name="connsiteX0" fmla="*/ 0 w 1517716"/>
              <a:gd name="connsiteY0" fmla="*/ 1055802 h 1989056"/>
              <a:gd name="connsiteX1" fmla="*/ 1508289 w 1517716"/>
              <a:gd name="connsiteY1" fmla="*/ 0 h 1989056"/>
              <a:gd name="connsiteX2" fmla="*/ 1517716 w 1517716"/>
              <a:gd name="connsiteY2" fmla="*/ 876693 h 1989056"/>
              <a:gd name="connsiteX3" fmla="*/ 1 w 1517716"/>
              <a:gd name="connsiteY3" fmla="*/ 1989056 h 1989056"/>
              <a:gd name="connsiteX4" fmla="*/ 0 w 1517716"/>
              <a:gd name="connsiteY4" fmla="*/ 1055802 h 1989056"/>
              <a:gd name="connsiteX0" fmla="*/ 0 w 1555423"/>
              <a:gd name="connsiteY0" fmla="*/ 1055802 h 1989056"/>
              <a:gd name="connsiteX1" fmla="*/ 1555423 w 1555423"/>
              <a:gd name="connsiteY1" fmla="*/ 0 h 1989056"/>
              <a:gd name="connsiteX2" fmla="*/ 1517716 w 1555423"/>
              <a:gd name="connsiteY2" fmla="*/ 876693 h 1989056"/>
              <a:gd name="connsiteX3" fmla="*/ 1 w 1555423"/>
              <a:gd name="connsiteY3" fmla="*/ 1989056 h 1989056"/>
              <a:gd name="connsiteX4" fmla="*/ 0 w 1555423"/>
              <a:gd name="connsiteY4" fmla="*/ 1055802 h 1989056"/>
              <a:gd name="connsiteX0" fmla="*/ 0 w 1583704"/>
              <a:gd name="connsiteY0" fmla="*/ 1055802 h 1989056"/>
              <a:gd name="connsiteX1" fmla="*/ 1555423 w 1583704"/>
              <a:gd name="connsiteY1" fmla="*/ 0 h 1989056"/>
              <a:gd name="connsiteX2" fmla="*/ 1583704 w 1583704"/>
              <a:gd name="connsiteY2" fmla="*/ 876693 h 1989056"/>
              <a:gd name="connsiteX3" fmla="*/ 1 w 1583704"/>
              <a:gd name="connsiteY3" fmla="*/ 1989056 h 1989056"/>
              <a:gd name="connsiteX4" fmla="*/ 0 w 1583704"/>
              <a:gd name="connsiteY4" fmla="*/ 1055802 h 1989056"/>
              <a:gd name="connsiteX0" fmla="*/ 0 w 1555423"/>
              <a:gd name="connsiteY0" fmla="*/ 1055802 h 1989056"/>
              <a:gd name="connsiteX1" fmla="*/ 1555423 w 1555423"/>
              <a:gd name="connsiteY1" fmla="*/ 0 h 1989056"/>
              <a:gd name="connsiteX2" fmla="*/ 1545997 w 1555423"/>
              <a:gd name="connsiteY2" fmla="*/ 876693 h 1989056"/>
              <a:gd name="connsiteX3" fmla="*/ 1 w 1555423"/>
              <a:gd name="connsiteY3" fmla="*/ 1989056 h 1989056"/>
              <a:gd name="connsiteX4" fmla="*/ 0 w 1555423"/>
              <a:gd name="connsiteY4" fmla="*/ 1055802 h 198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423" h="1989056">
                <a:moveTo>
                  <a:pt x="0" y="1055802"/>
                </a:moveTo>
                <a:lnTo>
                  <a:pt x="1555423" y="0"/>
                </a:lnTo>
                <a:lnTo>
                  <a:pt x="1545997" y="876693"/>
                </a:lnTo>
                <a:lnTo>
                  <a:pt x="1" y="1989056"/>
                </a:lnTo>
                <a:cubicBezTo>
                  <a:pt x="3143" y="1687398"/>
                  <a:pt x="15712" y="1376314"/>
                  <a:pt x="0" y="1055802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xmlns="" id="{0CCC9DCA-450D-4A24-8BB5-7DF6CF006F05}"/>
              </a:ext>
            </a:extLst>
          </p:cNvPr>
          <p:cNvSpPr/>
          <p:nvPr/>
        </p:nvSpPr>
        <p:spPr>
          <a:xfrm>
            <a:off x="2790892" y="5562576"/>
            <a:ext cx="6155703" cy="1112363"/>
          </a:xfrm>
          <a:custGeom>
            <a:avLst/>
            <a:gdLst>
              <a:gd name="connsiteX0" fmla="*/ 0 w 6155703"/>
              <a:gd name="connsiteY0" fmla="*/ 1102936 h 1112363"/>
              <a:gd name="connsiteX1" fmla="*/ 1527142 w 6155703"/>
              <a:gd name="connsiteY1" fmla="*/ 0 h 1112363"/>
              <a:gd name="connsiteX2" fmla="*/ 6155703 w 6155703"/>
              <a:gd name="connsiteY2" fmla="*/ 18854 h 1112363"/>
              <a:gd name="connsiteX3" fmla="*/ 4637987 w 6155703"/>
              <a:gd name="connsiteY3" fmla="*/ 1112363 h 1112363"/>
              <a:gd name="connsiteX4" fmla="*/ 0 w 6155703"/>
              <a:gd name="connsiteY4" fmla="*/ 1102936 h 111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5703" h="1112363">
                <a:moveTo>
                  <a:pt x="0" y="1102936"/>
                </a:moveTo>
                <a:lnTo>
                  <a:pt x="1527142" y="0"/>
                </a:lnTo>
                <a:lnTo>
                  <a:pt x="6155703" y="18854"/>
                </a:lnTo>
                <a:lnTo>
                  <a:pt x="4637987" y="1112363"/>
                </a:lnTo>
                <a:lnTo>
                  <a:pt x="0" y="1102936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A1ECF139-2CCF-487D-BDC4-FAF24D1530CC}"/>
              </a:ext>
            </a:extLst>
          </p:cNvPr>
          <p:cNvSpPr txBox="1"/>
          <p:nvPr/>
        </p:nvSpPr>
        <p:spPr>
          <a:xfrm>
            <a:off x="3818912" y="5963698"/>
            <a:ext cx="2667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Host Kernel</a:t>
            </a:r>
            <a:endParaRPr lang="zh-CN" altLang="en-US" sz="3200" b="1" dirty="0"/>
          </a:p>
        </p:txBody>
      </p:sp>
      <p:sp>
        <p:nvSpPr>
          <p:cNvPr id="24" name="矩形: 圆角 26">
            <a:extLst>
              <a:ext uri="{FF2B5EF4-FFF2-40B4-BE49-F238E27FC236}">
                <a16:creationId xmlns:a16="http://schemas.microsoft.com/office/drawing/2014/main" xmlns="" id="{FA646AEE-498B-4302-B565-F0FBBACC8E53}"/>
              </a:ext>
            </a:extLst>
          </p:cNvPr>
          <p:cNvSpPr/>
          <p:nvPr/>
        </p:nvSpPr>
        <p:spPr>
          <a:xfrm>
            <a:off x="4532431" y="2055364"/>
            <a:ext cx="2662134" cy="449379"/>
          </a:xfrm>
          <a:prstGeom prst="roundRect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/>
              <a:t>lcr</a:t>
            </a:r>
            <a:endParaRPr lang="zh-CN" altLang="en-US" sz="3200" b="1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C97B73ED-952E-4833-9732-7BE3DC6C961D}"/>
              </a:ext>
            </a:extLst>
          </p:cNvPr>
          <p:cNvCxnSpPr>
            <a:cxnSpLocks/>
            <a:stCxn id="24" idx="2"/>
            <a:endCxn id="15" idx="0"/>
          </p:cNvCxnSpPr>
          <p:nvPr/>
        </p:nvCxnSpPr>
        <p:spPr>
          <a:xfrm>
            <a:off x="5863498" y="2504743"/>
            <a:ext cx="2100" cy="437003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30">
            <a:extLst>
              <a:ext uri="{FF2B5EF4-FFF2-40B4-BE49-F238E27FC236}">
                <a16:creationId xmlns:a16="http://schemas.microsoft.com/office/drawing/2014/main" xmlns="" id="{9F67ED52-D607-48DA-AE73-3AD7A693DE81}"/>
              </a:ext>
            </a:extLst>
          </p:cNvPr>
          <p:cNvSpPr/>
          <p:nvPr/>
        </p:nvSpPr>
        <p:spPr>
          <a:xfrm>
            <a:off x="4536631" y="1244166"/>
            <a:ext cx="2657933" cy="469144"/>
          </a:xfrm>
          <a:prstGeom prst="roundRect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solidFill>
                  <a:srgbClr val="FF0000"/>
                </a:solidFill>
              </a:rPr>
              <a:t>iSulad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xmlns="" id="{6ACFA8D6-3F91-4B7D-B67A-DDCD0A8FE6D2}"/>
              </a:ext>
            </a:extLst>
          </p:cNvPr>
          <p:cNvCxnSpPr>
            <a:cxnSpLocks/>
          </p:cNvCxnSpPr>
          <p:nvPr/>
        </p:nvCxnSpPr>
        <p:spPr>
          <a:xfrm>
            <a:off x="5858293" y="1732403"/>
            <a:ext cx="0" cy="330521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75719DBE-5557-45DA-8A83-F0C9B8A59184}"/>
              </a:ext>
            </a:extLst>
          </p:cNvPr>
          <p:cNvGrpSpPr/>
          <p:nvPr/>
        </p:nvGrpSpPr>
        <p:grpSpPr>
          <a:xfrm>
            <a:off x="8878097" y="2331472"/>
            <a:ext cx="2875176" cy="1805738"/>
            <a:chOff x="8832915" y="2405005"/>
            <a:chExt cx="2875176" cy="1805738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288AABD5-80DC-456C-B285-3B51789D2B0E}"/>
                </a:ext>
              </a:extLst>
            </p:cNvPr>
            <p:cNvGrpSpPr/>
            <p:nvPr/>
          </p:nvGrpSpPr>
          <p:grpSpPr>
            <a:xfrm>
              <a:off x="8832915" y="2405005"/>
              <a:ext cx="2875176" cy="1725105"/>
              <a:chOff x="433633" y="2375555"/>
              <a:chExt cx="2875176" cy="1725105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xmlns="" id="{EE53EA80-3F1D-4A47-8946-48B6C33C52AB}"/>
                  </a:ext>
                </a:extLst>
              </p:cNvPr>
              <p:cNvSpPr/>
              <p:nvPr/>
            </p:nvSpPr>
            <p:spPr>
              <a:xfrm>
                <a:off x="527900" y="2512303"/>
                <a:ext cx="2724341" cy="480202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solidFill>
                      <a:srgbClr val="FF0000"/>
                    </a:solidFill>
                  </a:rPr>
                  <a:t>cgroups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xmlns="" id="{A8BFB909-7B7A-4FAD-B972-E8FA818018EA}"/>
                  </a:ext>
                </a:extLst>
              </p:cNvPr>
              <p:cNvSpPr/>
              <p:nvPr/>
            </p:nvSpPr>
            <p:spPr>
              <a:xfrm>
                <a:off x="527901" y="3063711"/>
                <a:ext cx="772998" cy="35823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pids</a:t>
                </a:r>
                <a:endParaRPr lang="zh-CN" altLang="en-US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36D7AA22-8311-4BEF-AFBD-5AEC1BE17FE0}"/>
                  </a:ext>
                </a:extLst>
              </p:cNvPr>
              <p:cNvSpPr/>
              <p:nvPr/>
            </p:nvSpPr>
            <p:spPr>
              <a:xfrm>
                <a:off x="1341197" y="3057079"/>
                <a:ext cx="1026034" cy="35823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memory</a:t>
                </a:r>
                <a:endParaRPr lang="zh-CN" altLang="en-US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xmlns="" id="{08B7A3F0-B601-432E-8862-3BD12CD7B231}"/>
                  </a:ext>
                </a:extLst>
              </p:cNvPr>
              <p:cNvSpPr/>
              <p:nvPr/>
            </p:nvSpPr>
            <p:spPr>
              <a:xfrm>
                <a:off x="2451521" y="3063710"/>
                <a:ext cx="772998" cy="35823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blkio</a:t>
                </a:r>
                <a:endParaRPr lang="zh-CN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xmlns="" id="{3E294B7E-770C-40FE-B8F3-FE25E3D84F13}"/>
                  </a:ext>
                </a:extLst>
              </p:cNvPr>
              <p:cNvSpPr/>
              <p:nvPr/>
            </p:nvSpPr>
            <p:spPr>
              <a:xfrm>
                <a:off x="499622" y="3495949"/>
                <a:ext cx="1084072" cy="35823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devices</a:t>
                </a:r>
                <a:endParaRPr lang="zh-CN" altLang="en-US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xmlns="" id="{67222BF6-9F46-42D5-AA3C-C8E82DD513BA}"/>
                  </a:ext>
                </a:extLst>
              </p:cNvPr>
              <p:cNvSpPr/>
              <p:nvPr/>
            </p:nvSpPr>
            <p:spPr>
              <a:xfrm>
                <a:off x="1625115" y="3495949"/>
                <a:ext cx="617274" cy="36552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cpu</a:t>
                </a:r>
                <a:endParaRPr lang="zh-CN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xmlns="" id="{37A51A19-D3D3-4CFE-8D49-5481C009F0CB}"/>
                  </a:ext>
                </a:extLst>
              </p:cNvPr>
              <p:cNvSpPr/>
              <p:nvPr/>
            </p:nvSpPr>
            <p:spPr>
              <a:xfrm>
                <a:off x="2343171" y="3503239"/>
                <a:ext cx="881348" cy="358237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cpuset</a:t>
                </a:r>
                <a:endParaRPr lang="zh-CN" altLang="en-US" dirty="0"/>
              </a:p>
            </p:txBody>
          </p:sp>
          <p:sp>
            <p:nvSpPr>
              <p:cNvPr id="38" name="矩形: 圆角 50">
                <a:extLst>
                  <a:ext uri="{FF2B5EF4-FFF2-40B4-BE49-F238E27FC236}">
                    <a16:creationId xmlns:a16="http://schemas.microsoft.com/office/drawing/2014/main" xmlns="" id="{C462BEBA-C8C7-49B8-93A1-AFDA3595733E}"/>
                  </a:ext>
                </a:extLst>
              </p:cNvPr>
              <p:cNvSpPr/>
              <p:nvPr/>
            </p:nvSpPr>
            <p:spPr>
              <a:xfrm>
                <a:off x="433633" y="2375555"/>
                <a:ext cx="2875176" cy="1725105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4D45AF02-C15A-41A1-814B-1B56F95A58B0}"/>
                </a:ext>
              </a:extLst>
            </p:cNvPr>
            <p:cNvSpPr txBox="1"/>
            <p:nvPr/>
          </p:nvSpPr>
          <p:spPr>
            <a:xfrm>
              <a:off x="10139784" y="3841411"/>
              <a:ext cx="386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C029CD75-6D52-41E7-A78E-1E598B214419}"/>
              </a:ext>
            </a:extLst>
          </p:cNvPr>
          <p:cNvGrpSpPr/>
          <p:nvPr/>
        </p:nvGrpSpPr>
        <p:grpSpPr>
          <a:xfrm>
            <a:off x="433633" y="2375555"/>
            <a:ext cx="2875176" cy="1790179"/>
            <a:chOff x="433633" y="2375555"/>
            <a:chExt cx="2875176" cy="1790179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xmlns="" id="{754074F2-D901-41DB-9D55-B4638F8F3DDB}"/>
                </a:ext>
              </a:extLst>
            </p:cNvPr>
            <p:cNvGrpSpPr/>
            <p:nvPr/>
          </p:nvGrpSpPr>
          <p:grpSpPr>
            <a:xfrm>
              <a:off x="433633" y="2375555"/>
              <a:ext cx="2875176" cy="1725105"/>
              <a:chOff x="433633" y="2375555"/>
              <a:chExt cx="2875176" cy="1725105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xmlns="" id="{02308B87-DB0F-4617-A377-74F848F5DC15}"/>
                  </a:ext>
                </a:extLst>
              </p:cNvPr>
              <p:cNvSpPr/>
              <p:nvPr/>
            </p:nvSpPr>
            <p:spPr>
              <a:xfrm>
                <a:off x="527900" y="2512303"/>
                <a:ext cx="2724341" cy="48020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</a:rPr>
                  <a:t>namespace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id="{335F983C-50FF-4B8B-AA98-AD31A236F27A}"/>
                  </a:ext>
                </a:extLst>
              </p:cNvPr>
              <p:cNvSpPr/>
              <p:nvPr/>
            </p:nvSpPr>
            <p:spPr>
              <a:xfrm>
                <a:off x="527901" y="3063711"/>
                <a:ext cx="772998" cy="35823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UTS</a:t>
                </a:r>
                <a:endParaRPr lang="zh-CN" altLang="en-US" dirty="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xmlns="" id="{2D12E6DB-9834-414E-9DA8-E4DD686D2DBD}"/>
                  </a:ext>
                </a:extLst>
              </p:cNvPr>
              <p:cNvSpPr/>
              <p:nvPr/>
            </p:nvSpPr>
            <p:spPr>
              <a:xfrm>
                <a:off x="1469391" y="3057079"/>
                <a:ext cx="772998" cy="35823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IPC</a:t>
                </a:r>
                <a:endParaRPr lang="zh-CN" altLang="en-US" dirty="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xmlns="" id="{16D7E96E-016B-46D2-B8B6-DB79A6A3CD46}"/>
                  </a:ext>
                </a:extLst>
              </p:cNvPr>
              <p:cNvSpPr/>
              <p:nvPr/>
            </p:nvSpPr>
            <p:spPr>
              <a:xfrm>
                <a:off x="2451521" y="3063710"/>
                <a:ext cx="772998" cy="35823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PID</a:t>
                </a:r>
                <a:endParaRPr lang="zh-CN" altLang="en-US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xmlns="" id="{382B3293-AF28-4033-B423-A95721ACF14E}"/>
                  </a:ext>
                </a:extLst>
              </p:cNvPr>
              <p:cNvSpPr/>
              <p:nvPr/>
            </p:nvSpPr>
            <p:spPr>
              <a:xfrm>
                <a:off x="499622" y="3495949"/>
                <a:ext cx="1084072" cy="35823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network</a:t>
                </a:r>
                <a:endParaRPr lang="zh-CN" altLang="en-US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xmlns="" id="{C9C448A1-7347-4F45-AB0C-9D654059C3F4}"/>
                  </a:ext>
                </a:extLst>
              </p:cNvPr>
              <p:cNvSpPr/>
              <p:nvPr/>
            </p:nvSpPr>
            <p:spPr>
              <a:xfrm>
                <a:off x="1625115" y="3495949"/>
                <a:ext cx="617274" cy="36552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user</a:t>
                </a:r>
                <a:endParaRPr lang="zh-CN" altLang="en-US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xmlns="" id="{EB23106C-B931-4C0C-8D09-7ED06ED2CF26}"/>
                  </a:ext>
                </a:extLst>
              </p:cNvPr>
              <p:cNvSpPr/>
              <p:nvPr/>
            </p:nvSpPr>
            <p:spPr>
              <a:xfrm>
                <a:off x="2343171" y="3503239"/>
                <a:ext cx="881348" cy="358237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mount</a:t>
                </a:r>
                <a:endParaRPr lang="zh-CN" altLang="en-US" dirty="0"/>
              </a:p>
            </p:txBody>
          </p:sp>
          <p:sp>
            <p:nvSpPr>
              <p:cNvPr id="49" name="矩形: 圆角 40">
                <a:extLst>
                  <a:ext uri="{FF2B5EF4-FFF2-40B4-BE49-F238E27FC236}">
                    <a16:creationId xmlns:a16="http://schemas.microsoft.com/office/drawing/2014/main" xmlns="" id="{6A75C1D8-1018-4F82-B75B-2584947ECB9F}"/>
                  </a:ext>
                </a:extLst>
              </p:cNvPr>
              <p:cNvSpPr/>
              <p:nvPr/>
            </p:nvSpPr>
            <p:spPr>
              <a:xfrm>
                <a:off x="433633" y="2375555"/>
                <a:ext cx="2875176" cy="1725105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xmlns="" id="{FEDBA53B-CA5B-4A66-8F89-5483C236BCEB}"/>
                </a:ext>
              </a:extLst>
            </p:cNvPr>
            <p:cNvSpPr txBox="1"/>
            <p:nvPr/>
          </p:nvSpPr>
          <p:spPr>
            <a:xfrm>
              <a:off x="1706235" y="3796402"/>
              <a:ext cx="390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xmlns="" id="{6CF62D29-3583-4BBC-BE5E-38DE39471D9B}"/>
              </a:ext>
            </a:extLst>
          </p:cNvPr>
          <p:cNvCxnSpPr>
            <a:cxnSpLocks/>
          </p:cNvCxnSpPr>
          <p:nvPr/>
        </p:nvCxnSpPr>
        <p:spPr>
          <a:xfrm flipH="1" flipV="1">
            <a:off x="3308809" y="3695307"/>
            <a:ext cx="2088520" cy="605698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xmlns="" id="{29999C84-5D72-4590-99DE-87D8D2F215AB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130512" y="3194025"/>
            <a:ext cx="2747585" cy="106983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5A80E3DB-BB3F-4683-B52E-C066C40E02A6}"/>
              </a:ext>
            </a:extLst>
          </p:cNvPr>
          <p:cNvSpPr txBox="1"/>
          <p:nvPr/>
        </p:nvSpPr>
        <p:spPr>
          <a:xfrm rot="867967">
            <a:off x="3885237" y="3575913"/>
            <a:ext cx="54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</a:t>
            </a:r>
            <a:endParaRPr lang="zh-CN" altLang="en-US" b="1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xmlns="" id="{2FDE8DC1-95AC-41AE-A781-F2A5CD8846B3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6420136" y="4888845"/>
            <a:ext cx="2611300" cy="545499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DC2D72DE-969E-4B84-932D-8A6B0FC568B7}"/>
              </a:ext>
            </a:extLst>
          </p:cNvPr>
          <p:cNvSpPr txBox="1"/>
          <p:nvPr/>
        </p:nvSpPr>
        <p:spPr>
          <a:xfrm rot="20317750">
            <a:off x="6589183" y="3394794"/>
            <a:ext cx="166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controlled by</a:t>
            </a:r>
            <a:endParaRPr lang="zh-CN" altLang="en-US" b="1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2662ECA8-2667-4BCF-825C-41C26A886735}"/>
              </a:ext>
            </a:extLst>
          </p:cNvPr>
          <p:cNvSpPr/>
          <p:nvPr/>
        </p:nvSpPr>
        <p:spPr>
          <a:xfrm>
            <a:off x="630179" y="5295626"/>
            <a:ext cx="1550043" cy="48034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FF0000"/>
                </a:solidFill>
              </a:rPr>
              <a:t>pivot_root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8E04FCB5-E5BB-4C1B-AB9A-9AE36BDB0A7B}"/>
              </a:ext>
            </a:extLst>
          </p:cNvPr>
          <p:cNvGrpSpPr/>
          <p:nvPr/>
        </p:nvGrpSpPr>
        <p:grpSpPr>
          <a:xfrm>
            <a:off x="9031436" y="4571791"/>
            <a:ext cx="2875176" cy="1790179"/>
            <a:chOff x="433633" y="2375555"/>
            <a:chExt cx="2875176" cy="1790179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xmlns="" id="{90012B75-91B6-49B6-9D98-4E58FA3EE2E6}"/>
                </a:ext>
              </a:extLst>
            </p:cNvPr>
            <p:cNvGrpSpPr/>
            <p:nvPr/>
          </p:nvGrpSpPr>
          <p:grpSpPr>
            <a:xfrm>
              <a:off x="433633" y="2375555"/>
              <a:ext cx="2875176" cy="1725105"/>
              <a:chOff x="433633" y="2375555"/>
              <a:chExt cx="2875176" cy="1725105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xmlns="" id="{5B35165E-3ECE-4563-BF68-469B417B48CC}"/>
                  </a:ext>
                </a:extLst>
              </p:cNvPr>
              <p:cNvSpPr/>
              <p:nvPr/>
            </p:nvSpPr>
            <p:spPr>
              <a:xfrm>
                <a:off x="527900" y="2512303"/>
                <a:ext cx="2724341" cy="480202"/>
              </a:xfrm>
              <a:prstGeom prst="rect">
                <a:avLst/>
              </a:prstGeom>
              <a:solidFill>
                <a:schemeClr val="accent4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</a:rPr>
                  <a:t>security features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xmlns="" id="{606751F9-E16D-4FAF-BD4C-51695B2255BA}"/>
                  </a:ext>
                </a:extLst>
              </p:cNvPr>
              <p:cNvSpPr/>
              <p:nvPr/>
            </p:nvSpPr>
            <p:spPr>
              <a:xfrm>
                <a:off x="527901" y="3057079"/>
                <a:ext cx="1388172" cy="35823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capabilities</a:t>
                </a:r>
                <a:endParaRPr lang="zh-CN" altLang="en-US" dirty="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xmlns="" id="{69FD4310-BDF4-4E47-9518-D67CC51109E5}"/>
                  </a:ext>
                </a:extLst>
              </p:cNvPr>
              <p:cNvSpPr/>
              <p:nvPr/>
            </p:nvSpPr>
            <p:spPr>
              <a:xfrm>
                <a:off x="2010341" y="3063710"/>
                <a:ext cx="1214178" cy="35823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seccomp</a:t>
                </a:r>
                <a:endParaRPr lang="zh-CN" altLang="en-US" dirty="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xmlns="" id="{B51AEC01-5FEB-4AB5-A4B8-9962BDF58AE4}"/>
                  </a:ext>
                </a:extLst>
              </p:cNvPr>
              <p:cNvSpPr/>
              <p:nvPr/>
            </p:nvSpPr>
            <p:spPr>
              <a:xfrm>
                <a:off x="499621" y="3495949"/>
                <a:ext cx="1423497" cy="35823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SELinux</a:t>
                </a:r>
                <a:endParaRPr lang="zh-CN" altLang="en-US" dirty="0"/>
              </a:p>
            </p:txBody>
          </p:sp>
          <p:sp>
            <p:nvSpPr>
              <p:cNvPr id="63" name="矩形: 圆角 76">
                <a:extLst>
                  <a:ext uri="{FF2B5EF4-FFF2-40B4-BE49-F238E27FC236}">
                    <a16:creationId xmlns:a16="http://schemas.microsoft.com/office/drawing/2014/main" xmlns="" id="{9451293E-9256-4CC2-B2DE-BB0516A0EAE0}"/>
                  </a:ext>
                </a:extLst>
              </p:cNvPr>
              <p:cNvSpPr/>
              <p:nvPr/>
            </p:nvSpPr>
            <p:spPr>
              <a:xfrm>
                <a:off x="433633" y="2375555"/>
                <a:ext cx="2875176" cy="1725105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4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xmlns="" id="{0D4A8BAB-BBF7-4C71-9BA7-21FBB3CDCCCD}"/>
                  </a:ext>
                </a:extLst>
              </p:cNvPr>
              <p:cNvSpPr/>
              <p:nvPr/>
            </p:nvSpPr>
            <p:spPr>
              <a:xfrm>
                <a:off x="2010341" y="3516765"/>
                <a:ext cx="1211246" cy="35823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apparmor</a:t>
                </a:r>
                <a:endParaRPr lang="zh-CN" altLang="en-US" dirty="0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xmlns="" id="{BE77FB50-3028-434D-BFF2-D7EE6AD04E0F}"/>
                </a:ext>
              </a:extLst>
            </p:cNvPr>
            <p:cNvSpPr txBox="1"/>
            <p:nvPr/>
          </p:nvSpPr>
          <p:spPr>
            <a:xfrm>
              <a:off x="1706235" y="3796402"/>
              <a:ext cx="390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xmlns="" id="{5CF29803-AF97-4D28-913B-6351B6A3AD01}"/>
              </a:ext>
            </a:extLst>
          </p:cNvPr>
          <p:cNvCxnSpPr>
            <a:stCxn id="17" idx="1"/>
            <a:endCxn id="68" idx="3"/>
          </p:cNvCxnSpPr>
          <p:nvPr/>
        </p:nvCxnSpPr>
        <p:spPr>
          <a:xfrm flipH="1">
            <a:off x="2242389" y="5223229"/>
            <a:ext cx="2226400" cy="31256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249CE199-4CF3-4702-89AA-64BA1A0394CC}"/>
              </a:ext>
            </a:extLst>
          </p:cNvPr>
          <p:cNvSpPr/>
          <p:nvPr/>
        </p:nvSpPr>
        <p:spPr>
          <a:xfrm rot="21083993">
            <a:off x="2182993" y="4950201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change </a:t>
            </a:r>
            <a:r>
              <a:rPr lang="en-US" altLang="zh-CN" i="0" dirty="0">
                <a:effectLst/>
                <a:latin typeface="arial" panose="020B0604020202020204" pitchFamily="34" charset="0"/>
              </a:rPr>
              <a:t>root directory 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FD231DD7-2DBB-47EF-ABB9-4DEE12415301}"/>
              </a:ext>
            </a:extLst>
          </p:cNvPr>
          <p:cNvSpPr/>
          <p:nvPr/>
        </p:nvSpPr>
        <p:spPr>
          <a:xfrm rot="748581">
            <a:off x="7073598" y="4793006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reduce ability  </a:t>
            </a:r>
            <a:endParaRPr lang="zh-CN" alt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55587" y="5202019"/>
            <a:ext cx="1686802" cy="667558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="" xmlns:a16="http://schemas.microsoft.com/office/drawing/2014/main" id="{3AF7B3A6-DCE6-B14D-B00D-C8B96B22E0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容器镜像存储机制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="" xmlns:a16="http://schemas.microsoft.com/office/drawing/2014/main" id="{29F057FA-62CB-4D4E-B650-35DDCA557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79BD6118-194D-CE49-84B9-D9FE684DA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8867" y="3685499"/>
            <a:ext cx="5654267" cy="419100"/>
          </a:xfrm>
        </p:spPr>
        <p:txBody>
          <a:bodyPr/>
          <a:lstStyle/>
          <a:p>
            <a:r>
              <a:rPr lang="zh-CN" altLang="en-US" dirty="0" smtClean="0"/>
              <a:t>联合挂载</a:t>
            </a:r>
            <a:endParaRPr lang="zh-CN" altLang="en-US" dirty="0"/>
          </a:p>
        </p:txBody>
      </p:sp>
      <p:sp>
        <p:nvSpPr>
          <p:cNvPr id="8" name="文本占位符 11">
            <a:extLst>
              <a:ext uri="{FF2B5EF4-FFF2-40B4-BE49-F238E27FC236}">
                <a16:creationId xmlns="" xmlns:a16="http://schemas.microsoft.com/office/drawing/2014/main" id="{79BD6118-194D-CE49-84B9-D9FE684DA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8867" y="4281856"/>
            <a:ext cx="5654267" cy="419100"/>
          </a:xfrm>
        </p:spPr>
        <p:txBody>
          <a:bodyPr/>
          <a:lstStyle/>
          <a:p>
            <a:r>
              <a:rPr lang="zh-CN" altLang="en-US" dirty="0" smtClean="0"/>
              <a:t>写时复制</a:t>
            </a:r>
            <a:endParaRPr lang="zh-CN" altLang="en-US" dirty="0"/>
          </a:p>
        </p:txBody>
      </p:sp>
      <p:sp>
        <p:nvSpPr>
          <p:cNvPr id="9" name="文本占位符 11">
            <a:extLst>
              <a:ext uri="{FF2B5EF4-FFF2-40B4-BE49-F238E27FC236}">
                <a16:creationId xmlns="" xmlns:a16="http://schemas.microsoft.com/office/drawing/2014/main" id="{79BD6118-194D-CE49-84B9-D9FE684DA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68607" y="4870917"/>
            <a:ext cx="5654267" cy="419100"/>
          </a:xfrm>
        </p:spPr>
        <p:txBody>
          <a:bodyPr/>
          <a:lstStyle/>
          <a:p>
            <a:r>
              <a:rPr lang="zh-CN" altLang="en-US" dirty="0" smtClean="0"/>
              <a:t>准备容器</a:t>
            </a:r>
            <a:r>
              <a:rPr lang="en-US" altLang="zh-CN" dirty="0" err="1" smtClean="0"/>
              <a:t>rootfs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9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容器镜像存储机制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42519" y="1705269"/>
            <a:ext cx="6889643" cy="384961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联合挂载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>
          <a:xfrm>
            <a:off x="742519" y="1974219"/>
            <a:ext cx="10992280" cy="437009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在一个挂载点同时挂载多个文件系统，将挂载点的源目录与被挂载内容进行整合，使得最终可见的文件系统包含整合之后的各层的文件与目录。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3"/>
          </p:nvPr>
        </p:nvSpPr>
        <p:spPr>
          <a:xfrm>
            <a:off x="742519" y="2411228"/>
            <a:ext cx="6889643" cy="384961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写时复制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4"/>
          </p:nvPr>
        </p:nvSpPr>
        <p:spPr>
          <a:xfrm>
            <a:off x="742519" y="2743371"/>
            <a:ext cx="10992280" cy="611304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式共享，如果一个资源是重复的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，只需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要将唯一的一份共享给不同的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那我们没有必要去在拷贝一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份。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当某一个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对象需要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去修改这个资源时，再去重新复制一份对新复制的进行修改。通过资源共享，可以减少未修改资源复制带来的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消耗。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9606" y="5847533"/>
            <a:ext cx="10389326" cy="385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mount -t overlay </a:t>
            </a:r>
            <a:r>
              <a:rPr lang="en-US" altLang="zh-CN" b="1" dirty="0" err="1">
                <a:solidFill>
                  <a:schemeClr val="tx1"/>
                </a:solidFill>
              </a:rPr>
              <a:t>overlay</a:t>
            </a:r>
            <a:r>
              <a:rPr lang="en-US" altLang="zh-CN" b="1" dirty="0">
                <a:solidFill>
                  <a:schemeClr val="tx1"/>
                </a:solidFill>
              </a:rPr>
              <a:t> -o </a:t>
            </a:r>
            <a:r>
              <a:rPr lang="en-US" altLang="zh-CN" b="1" dirty="0" err="1">
                <a:solidFill>
                  <a:schemeClr val="tx1"/>
                </a:solidFill>
              </a:rPr>
              <a:t>lowerdir</a:t>
            </a:r>
            <a:r>
              <a:rPr lang="en-US" altLang="zh-CN" b="1" dirty="0">
                <a:solidFill>
                  <a:schemeClr val="tx1"/>
                </a:solidFill>
              </a:rPr>
              <a:t>=lower1:...:</a:t>
            </a:r>
            <a:r>
              <a:rPr lang="en-US" altLang="zh-CN" b="1" dirty="0" err="1">
                <a:solidFill>
                  <a:schemeClr val="tx1"/>
                </a:solidFill>
              </a:rPr>
              <a:t>lowerN,upperdir</a:t>
            </a:r>
            <a:r>
              <a:rPr lang="en-US" altLang="zh-CN" b="1" dirty="0">
                <a:solidFill>
                  <a:schemeClr val="tx1"/>
                </a:solidFill>
              </a:rPr>
              <a:t>=</a:t>
            </a:r>
            <a:r>
              <a:rPr lang="en-US" altLang="zh-CN" b="1" dirty="0" err="1">
                <a:solidFill>
                  <a:schemeClr val="tx1"/>
                </a:solidFill>
              </a:rPr>
              <a:t>upper,workdir</a:t>
            </a:r>
            <a:r>
              <a:rPr lang="en-US" altLang="zh-CN" b="1" dirty="0">
                <a:solidFill>
                  <a:schemeClr val="tx1"/>
                </a:solidFill>
              </a:rPr>
              <a:t>=work </a:t>
            </a:r>
            <a:r>
              <a:rPr lang="en-US" altLang="zh-CN" b="1" dirty="0" smtClean="0">
                <a:solidFill>
                  <a:schemeClr val="tx1"/>
                </a:solidFill>
              </a:rPr>
              <a:t>merged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AutoShape 6" descr="Docker存储驱动—Overlay/Overlay2「译」 | Ar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2" name="Picture 8" descr="https://arkingc.github.io/img/in-post/post-docker-filesystem/overlay_construc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992" y="3555954"/>
            <a:ext cx="71818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609714" y="906136"/>
            <a:ext cx="1131232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容器运行所需的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rootfs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以及一些资源配置等信息被打包成特定的数据结构，称为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iSulad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OCI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标准镜像格式以及与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兼容的镜像格式，支持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的镜像存储驱动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overlay/overlay2/device mapper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9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>
            <a:extLst>
              <a:ext uri="{FF2B5EF4-FFF2-40B4-BE49-F238E27FC236}">
                <a16:creationId xmlns="" xmlns:a16="http://schemas.microsoft.com/office/drawing/2014/main" id="{927D6880-23AC-D443-A3AC-F487C186AD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问答题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="" xmlns:a16="http://schemas.microsoft.com/office/drawing/2014/main" id="{919F4845-5D74-9147-8BC8-D1ACC925FE9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2520" y="1311203"/>
            <a:ext cx="10992280" cy="456852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iSulad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目前支持下面哪些存储驱动（）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lphaUcPeriod"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verlay B. overlay2  C. device mapper</a:t>
            </a:r>
          </a:p>
        </p:txBody>
      </p:sp>
    </p:spTree>
    <p:extLst>
      <p:ext uri="{BB962C8B-B14F-4D97-AF65-F5344CB8AC3E}">
        <p14:creationId xmlns:p14="http://schemas.microsoft.com/office/powerpoint/2010/main" val="122015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23122</TotalTime>
  <Words>2162</Words>
  <Application>Microsoft Office PowerPoint</Application>
  <PresentationFormat>宽屏</PresentationFormat>
  <Paragraphs>547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 Unicode MS</vt:lpstr>
      <vt:lpstr>FZLanTingHeiS-DB-GB</vt:lpstr>
      <vt:lpstr>FZLanTingHeiS-L-GB</vt:lpstr>
      <vt:lpstr>Helvetica Neue</vt:lpstr>
      <vt:lpstr>Microsoft YaHei Light</vt:lpstr>
      <vt:lpstr>Ubuntu Mono</vt:lpstr>
      <vt:lpstr>DengXian</vt:lpstr>
      <vt:lpstr>方正兰亭黑简体</vt:lpstr>
      <vt:lpstr>宋体</vt:lpstr>
      <vt:lpstr>微软雅黑</vt:lpstr>
      <vt:lpstr>微软雅黑</vt:lpstr>
      <vt:lpstr>Arial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wujing (E)</cp:lastModifiedBy>
  <cp:revision>174</cp:revision>
  <dcterms:created xsi:type="dcterms:W3CDTF">2020-07-29T02:24:28Z</dcterms:created>
  <dcterms:modified xsi:type="dcterms:W3CDTF">2021-07-12T11:20:35Z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(3)pOalmCJCGvxVzluEC3EwfIUAJ900X0eZhuH7y6mtF5OIu7o7B2EmK92bx20880cUEZvYRF+y
6McOywnLkPRFRfR+zYgkxYDO/PizP8zNrmYWFYfagOnsIl/IOxPdAVklowxA2lk0W6nfGRET
weXYRQbxS/y23tN/4ZCJiLxrlRMX835DlwqH0EvkwoyRo/OHFIRtibsbKhAarTEqKCjlRDSi
3xipAwyteHSekgQ9r8</vt:lpwstr>
  </property>
  <property fmtid="{D5CDD505-2E9C-101B-9397-08002B2CF9AE}" pid="3" name="_2015_ms_pID_7253431">
    <vt:lpwstr>TJckZOmtB+cNwrGQi3kq1naRiqWYjziWujCwqRc98lhoxBPB55lAOO
HYn91JLDonU+LS1uPswQu3YSI1JyR0jDWsJL4iJNDc9aO6Zhm/2IToYnvzwhuovyMM2htvGo
ea5HbW70Iq6hKQ8loIImpPN7qUj8I7XK5GSWbjEuzS9Z22/A7gO3QAcgMSGqTMcdxZhmU6sF
RhDjl3CIIWAbl0W4IyeUn8VTx2w/eXjFJxpN</vt:lpwstr>
  </property>
  <property fmtid="{D5CDD505-2E9C-101B-9397-08002B2CF9AE}" pid="4" name="_2015_ms_pID_7253432">
    <vt:lpwstr>SyYepvZYpL6ivdbvWkcyLCQ=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1626058548</vt:lpwstr>
  </property>
</Properties>
</file>