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1730" r:id="rId2"/>
    <p:sldId id="1791" r:id="rId3"/>
    <p:sldId id="2992" r:id="rId4"/>
    <p:sldId id="3018" r:id="rId5"/>
    <p:sldId id="3023" r:id="rId6"/>
    <p:sldId id="3040" r:id="rId7"/>
    <p:sldId id="3041" r:id="rId8"/>
    <p:sldId id="3045" r:id="rId9"/>
    <p:sldId id="3046" r:id="rId10"/>
    <p:sldId id="2986" r:id="rId11"/>
    <p:sldId id="3047" r:id="rId12"/>
    <p:sldId id="3049" r:id="rId13"/>
    <p:sldId id="3050" r:id="rId14"/>
    <p:sldId id="3051" r:id="rId15"/>
    <p:sldId id="3052" r:id="rId16"/>
    <p:sldId id="3053" r:id="rId17"/>
    <p:sldId id="3054" r:id="rId18"/>
    <p:sldId id="3055" r:id="rId19"/>
    <p:sldId id="3056" r:id="rId20"/>
    <p:sldId id="3057" r:id="rId21"/>
    <p:sldId id="3058" r:id="rId22"/>
    <p:sldId id="3059" r:id="rId23"/>
    <p:sldId id="3060" r:id="rId24"/>
    <p:sldId id="3061" r:id="rId25"/>
    <p:sldId id="3062" r:id="rId26"/>
    <p:sldId id="3063" r:id="rId27"/>
    <p:sldId id="3065" r:id="rId28"/>
    <p:sldId id="3066" r:id="rId29"/>
    <p:sldId id="3067" r:id="rId30"/>
    <p:sldId id="3064" r:id="rId31"/>
    <p:sldId id="3068" r:id="rId32"/>
    <p:sldId id="3069" r:id="rId33"/>
    <p:sldId id="3070" r:id="rId34"/>
    <p:sldId id="3071" r:id="rId35"/>
    <p:sldId id="3072" r:id="rId36"/>
    <p:sldId id="3048" r:id="rId37"/>
    <p:sldId id="3073" r:id="rId38"/>
    <p:sldId id="3074" r:id="rId39"/>
    <p:sldId id="3075" r:id="rId40"/>
    <p:sldId id="3076" r:id="rId41"/>
    <p:sldId id="3077" r:id="rId42"/>
    <p:sldId id="3043" r:id="rId43"/>
    <p:sldId id="3044" r:id="rId44"/>
    <p:sldId id="2967" r:id="rId45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1928" autoAdjust="0"/>
  </p:normalViewPr>
  <p:slideViewPr>
    <p:cSldViewPr>
      <p:cViewPr varScale="1">
        <p:scale>
          <a:sx n="65" d="100"/>
          <a:sy n="65" d="100"/>
        </p:scale>
        <p:origin x="744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59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26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114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564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117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37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85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250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986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82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06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3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2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759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997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268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515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250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055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940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43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276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619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94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874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652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246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679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13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456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814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32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54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9724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241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67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74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42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39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a typeface="黑体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22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0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openeuler.org/openEuler-20.03-LTS/ISO/aarch64/openEuler-20.03-LTS-aarch64-dvd.is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uler.org/zh/docs/20.03_LTS/docs/Virtualization/%E8%99%9A%E6%8B%9F%E6%9C%BA%E9%85%8D%E7%BD%A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euler.org/zh/docs/20.03_LTS/docs/Virtualization/%E7%AE%A1%E7%90%86%E8%99%9A%E6%8B%9F%E6%9C%BA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376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第一章 实训三</a:t>
            </a:r>
            <a:endParaRPr lang="en-US" altLang="zh-CN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在树莓派的</a:t>
            </a:r>
            <a:r>
              <a:rPr lang="en-US" altLang="zh-CN" spc="300" dirty="0">
                <a:solidFill>
                  <a:srgbClr val="000066"/>
                </a:solidFill>
                <a:latin typeface="+mj-ea"/>
                <a:ea typeface="+mj-ea"/>
              </a:rPr>
              <a:t>QEMU</a:t>
            </a: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中运行</a:t>
            </a:r>
            <a:r>
              <a:rPr lang="en-US" altLang="zh-CN" spc="300" dirty="0">
                <a:solidFill>
                  <a:srgbClr val="000066"/>
                </a:solidFill>
                <a:latin typeface="+mj-ea"/>
                <a:ea typeface="+mj-ea"/>
              </a:rPr>
              <a:t>openEuler_aarch64</a:t>
            </a:r>
            <a:endParaRPr lang="zh-CN" altLang="en-US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中国科学院软件研究所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7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31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208823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在树莓派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中，基于实训一中安装的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操作系统，搭建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qemu+libvirt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虚拟化环境。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验证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是否安装成功，验证系统虚拟化的支持情况。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验证虚拟网络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virtbr0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，安装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UEFI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引导固件。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：树莓派</a:t>
            </a:r>
            <a:r>
              <a:rPr lang="en-US" altLang="zh-CN" dirty="0"/>
              <a:t>4B</a:t>
            </a:r>
            <a:r>
              <a:rPr lang="zh-CN" altLang="en-US" dirty="0"/>
              <a:t>中搭建</a:t>
            </a:r>
            <a:r>
              <a:rPr lang="en-US" altLang="zh-CN" dirty="0" err="1"/>
              <a:t>qemu+libvirt</a:t>
            </a:r>
            <a:r>
              <a:rPr lang="zh-CN" altLang="en-US" dirty="0"/>
              <a:t>虚拟化环境（</a:t>
            </a:r>
            <a:r>
              <a:rPr lang="en-US" altLang="zh-CN" dirty="0"/>
              <a:t>20min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697886"/>
            <a:ext cx="9144570" cy="16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在树莓派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中正确搭建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qemu+libvirt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虚拟机环境。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准备好虚拟网络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virtbr0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与引导固件。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提交关键过程的截图。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002111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zh-CN" altLang="en-US" dirty="0"/>
              <a:t>准备虚拟机镜像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虚拟机镜像是一个文件，包含了已经完成安装并且可启动操作系统的虚拟磁盘。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虚拟机镜像具有不同格式，常见的有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raw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qcow2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qcow2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格式镜像相比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raw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格式，具有占用更小的空间，支持快照、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Copy-On-Write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AES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加密、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zlib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压缩等特性，但性能略逊于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raw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格式镜像。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镜像文件的制作借助于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qemu-img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工具，实训中以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qcow2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格式镜像文件为例，制作虚拟机镜像。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步骤如下：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）安装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qemu-img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软件包</a:t>
            </a:r>
          </a:p>
          <a:p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六、准备虚拟机镜像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4917AB-61AD-4F83-8EB8-D3D7C6E37D97}"/>
              </a:ext>
            </a:extLst>
          </p:cNvPr>
          <p:cNvSpPr/>
          <p:nvPr/>
        </p:nvSpPr>
        <p:spPr bwMode="auto">
          <a:xfrm>
            <a:off x="1568624" y="4437112"/>
            <a:ext cx="54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yum install -y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qemu-img</a:t>
            </a:r>
            <a:endParaRPr lang="zh-CN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23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zh-CN" altLang="en-US" dirty="0"/>
              <a:t>准备虚拟机镜像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步骤如下：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qemu-img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create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命令，创建镜像文件，命令格式为：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各参数含义如下：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imgFormat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：镜像格式，取值为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raw, qcow2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fileOption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：文件选项，用于设置镜像文件的特性，如指定后端镜像文件，压缩，加密等特性。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fileName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：文件名称。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diskSize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：磁盘大小，用于指定块磁盘设备的大小，支持的单位有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K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G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，分别代表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KiB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GiB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例如，创建一个磁盘设备大小为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4GB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、格式为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qcow2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的镜像文件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openEuler-imge.qcow2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，命令和回显为：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六、准备虚拟机镜像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4917AB-61AD-4F83-8EB8-D3D7C6E37D97}"/>
              </a:ext>
            </a:extLst>
          </p:cNvPr>
          <p:cNvSpPr/>
          <p:nvPr/>
        </p:nvSpPr>
        <p:spPr bwMode="auto">
          <a:xfrm>
            <a:off x="488950" y="2636912"/>
            <a:ext cx="9073008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qemu-img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create -f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imgFormat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 -o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fileOption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fileName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diskSize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endParaRPr lang="zh-CN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69B9B0-DF47-42A8-A2FF-9D5F710CB906}"/>
              </a:ext>
            </a:extLst>
          </p:cNvPr>
          <p:cNvSpPr/>
          <p:nvPr/>
        </p:nvSpPr>
        <p:spPr bwMode="auto">
          <a:xfrm>
            <a:off x="1263712" y="5798542"/>
            <a:ext cx="8136904" cy="102155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qemu-img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create -f qcow2 openEuler-image.qcow2 4G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Formatting 'openEuler-image.qcow2',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fmt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=qcow2 size=4294967296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cluster_size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=65536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lazy_refcounts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=off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refcount_bits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36873307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配置文件基本格式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工具采用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格式的文件描述一个虚拟机特征，包括虚拟机名称、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内存、磁盘、网卡、鼠标、键盘等信息。用户可以通过修改配置文件，对虚拟机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进行管理。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配置文件基本格式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domain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为根元素，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domain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根元素中包含多个其他元素。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配置文件中的部分元素可以包含对应属性和属性值，用以详细地描述虚拟机信息，同一元素的不同属性使用空格分开。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配置文件的基本格式如下，其中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代表具体标签名，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attribute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代表属性，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代表属性值，需要根据实际情况修改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13775912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配置文件基本格式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69B9B0-DF47-42A8-A2FF-9D5F710CB906}"/>
              </a:ext>
            </a:extLst>
          </p:cNvPr>
          <p:cNvSpPr/>
          <p:nvPr/>
        </p:nvSpPr>
        <p:spPr bwMode="auto">
          <a:xfrm>
            <a:off x="1208584" y="2060848"/>
            <a:ext cx="7001656" cy="4086225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VMName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&lt;/name&gt;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&lt;memory attribute='value'&gt;8&lt;/memory&gt;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vcpu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vcpu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&lt;label attribute='value' attribute='value'&gt;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 ...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&lt;/label&gt;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&lt;label attribute='value' attribute='value'&gt;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...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&lt;/label&gt; 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10959353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文件配置流程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创建一个根元素为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domain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使用标签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，根据命名规则指定唯一的虚拟机名称。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配置虚拟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和虚拟内存等系统资源。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配置虚拟设备。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配置存储设备。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配置网络设备。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配置外部总线结构。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配置鼠标等外部设备。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保存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39158292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虚拟机描述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domain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配置文件的根元素，用于配置运行此虚拟机的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hypervisor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的类型。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：虚拟化中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domain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的类型。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虚拟化中属性值为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kvm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：虚拟机名称。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虚拟机名称为一个字符串，同一个主机上的虚拟机名称不能重复，虚拟机名称必须由数字、字母、“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_”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、“－”、“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:”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组成，但不支持全数字的字符串，且虚拟机名称不超过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个字符。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虚拟机名称为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的配置如下：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A7F9DF-9655-4C87-94FD-D91F6F5CB6B8}"/>
              </a:ext>
            </a:extLst>
          </p:cNvPr>
          <p:cNvSpPr/>
          <p:nvPr/>
        </p:nvSpPr>
        <p:spPr bwMode="auto">
          <a:xfrm>
            <a:off x="1568624" y="5010904"/>
            <a:ext cx="4580948" cy="13280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&lt;name&gt;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&lt;/name&gt;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693863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虚拟机体系结构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中有一部分体系架构相关的配置，这部分配置包括主板，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，以及一些与体系架构相关的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feature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：定义虚拟机启动参数。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：指定虚拟机类型，属性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arch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表示架构类型，如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表示虚拟机的芯片组类型，虚拟机支持的芯片组可以通过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qemu-kvm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-machine ?】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命令查询，如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结构使用“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virt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类型。</a:t>
            </a: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loader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：指定加载固件 ，如配置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EDK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提供的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UEFI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文件。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readonly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表示是否是只读文件，值为“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yes”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no”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loader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的类型，常用的值有“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rom”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pflash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features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hypervisor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支持控制一些虚拟机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CPU/machine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的特性，如高级电源管理接口“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acpi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处理器指定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GICv3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中断控制器等。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14385860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虚拟机体系结构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架构配置示例：虚拟机的类型为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结构，使用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芯片组，利用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UEFI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启动的虚拟机配置如下：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为虚拟机配置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ACPI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GIC V3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中断控制器特性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A7F9DF-9655-4C87-94FD-D91F6F5CB6B8}"/>
              </a:ext>
            </a:extLst>
          </p:cNvPr>
          <p:cNvSpPr/>
          <p:nvPr/>
        </p:nvSpPr>
        <p:spPr bwMode="auto">
          <a:xfrm>
            <a:off x="469515" y="2852936"/>
            <a:ext cx="9288586" cy="255389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&lt;type arch='aarch64' machine='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hvm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&lt;/type&gt;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&lt;loader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readonly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='yes' type='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pflash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'&gt;/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/share/edk2/aarch64/QEMU_EFI-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pflash.raw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&lt;/loader&gt;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C2A08F-350C-43F4-98FC-595B1CAC08E1}"/>
              </a:ext>
            </a:extLst>
          </p:cNvPr>
          <p:cNvSpPr/>
          <p:nvPr/>
        </p:nvSpPr>
        <p:spPr bwMode="auto">
          <a:xfrm>
            <a:off x="4953000" y="5517231"/>
            <a:ext cx="3024336" cy="119181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&lt;features&gt;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acpi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gic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version='3'/&gt;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&lt;/features&gt;</a:t>
            </a:r>
          </a:p>
        </p:txBody>
      </p:sp>
    </p:spTree>
    <p:extLst>
      <p:ext uri="{BB962C8B-B14F-4D97-AF65-F5344CB8AC3E}">
        <p14:creationId xmlns:p14="http://schemas.microsoft.com/office/powerpoint/2010/main" val="41034464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虚拟</a:t>
            </a:r>
            <a:r>
              <a:rPr lang="en-US" altLang="zh-CN" dirty="0"/>
              <a:t>CPU</a:t>
            </a:r>
            <a:r>
              <a:rPr lang="zh-CN" altLang="en-US" dirty="0"/>
              <a:t>和虚拟内存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：虚拟处理器的个数。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memory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：虚拟内存的大小。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unit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：指定内存单位，属性值支持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KiB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210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字节），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220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字节），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GiB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230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字节），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TiB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240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字节）等。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：虚拟处理器模式。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：表示虚拟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的模式，属性值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host-passthrough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表示虚拟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的架构和特性与主机保持一致。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topology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：元素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的子元素，用于描述虚拟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模式的拓扑结构。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topology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socket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cores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threads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分别描述了虚拟机具有多少个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socket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，每个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socket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中包含多少个处理核心（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core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），每个处理器核心具有多少个超线程（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thread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），属性值为正整数且三者的乘积等于虚拟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的个数。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10036336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2520" y="1340768"/>
            <a:ext cx="9073008" cy="5184575"/>
          </a:xfrm>
        </p:spPr>
        <p:txBody>
          <a:bodyPr/>
          <a:lstStyle/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任务一：树莓派</a:t>
            </a:r>
            <a:r>
              <a:rPr lang="en-US" altLang="zh-CN" sz="2400" dirty="0">
                <a:ea typeface="宋体" pitchFamily="2" charset="-122"/>
              </a:rPr>
              <a:t>4B</a:t>
            </a:r>
            <a:r>
              <a:rPr lang="zh-CN" altLang="en-US" sz="2400" dirty="0">
                <a:ea typeface="宋体" pitchFamily="2" charset="-122"/>
              </a:rPr>
              <a:t>中搭建</a:t>
            </a:r>
            <a:r>
              <a:rPr lang="en-US" altLang="zh-CN" sz="2400" dirty="0" err="1">
                <a:ea typeface="宋体" pitchFamily="2" charset="-122"/>
              </a:rPr>
              <a:t>qemu+libvirt</a:t>
            </a:r>
            <a:r>
              <a:rPr lang="zh-CN" altLang="en-US" sz="2400" dirty="0">
                <a:ea typeface="宋体" pitchFamily="2" charset="-122"/>
              </a:rPr>
              <a:t>虚拟化环境（</a:t>
            </a:r>
            <a:r>
              <a:rPr lang="en-US" altLang="zh-CN" sz="2400" dirty="0">
                <a:ea typeface="宋体" pitchFamily="2" charset="-122"/>
              </a:rPr>
              <a:t>30min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任务二：编写</a:t>
            </a:r>
            <a:r>
              <a:rPr lang="en-US" altLang="zh-CN" sz="2400" dirty="0">
                <a:ea typeface="宋体" pitchFamily="2" charset="-122"/>
              </a:rPr>
              <a:t>xml</a:t>
            </a:r>
            <a:r>
              <a:rPr lang="zh-CN" altLang="en-US" sz="2400" dirty="0">
                <a:ea typeface="宋体" pitchFamily="2" charset="-122"/>
              </a:rPr>
              <a:t>虚拟机配置文件，使用</a:t>
            </a:r>
            <a:r>
              <a:rPr lang="en-US" altLang="zh-CN" sz="2400" dirty="0" err="1">
                <a:ea typeface="宋体" pitchFamily="2" charset="-122"/>
              </a:rPr>
              <a:t>libvirt</a:t>
            </a:r>
            <a:r>
              <a:rPr lang="zh-CN" altLang="en-US" sz="2400" dirty="0">
                <a:ea typeface="宋体" pitchFamily="2" charset="-122"/>
              </a:rPr>
              <a:t>启动（</a:t>
            </a:r>
            <a:r>
              <a:rPr lang="en-US" altLang="zh-CN" sz="2400">
                <a:ea typeface="宋体" pitchFamily="2" charset="-122"/>
              </a:rPr>
              <a:t>60min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zh-CN" altLang="en-US" sz="2400" dirty="0">
                <a:ea typeface="宋体" pitchFamily="2" charset="-122"/>
              </a:rPr>
              <a:t>任务三：</a:t>
            </a:r>
            <a:r>
              <a:rPr lang="en-US" altLang="zh-CN" sz="2400" dirty="0">
                <a:ea typeface="宋体" pitchFamily="2" charset="-122"/>
              </a:rPr>
              <a:t>windows</a:t>
            </a:r>
            <a:r>
              <a:rPr lang="zh-CN" altLang="en-US" sz="2400" dirty="0">
                <a:ea typeface="宋体" pitchFamily="2" charset="-122"/>
              </a:rPr>
              <a:t>系统中使用</a:t>
            </a:r>
            <a:r>
              <a:rPr lang="en-US" altLang="zh-CN" sz="2400" dirty="0" err="1">
                <a:ea typeface="宋体" pitchFamily="2" charset="-122"/>
              </a:rPr>
              <a:t>vnc</a:t>
            </a:r>
            <a:r>
              <a:rPr lang="zh-CN" altLang="en-US" sz="2400" dirty="0">
                <a:ea typeface="宋体" pitchFamily="2" charset="-122"/>
              </a:rPr>
              <a:t>登录虚拟机安装系统（</a:t>
            </a:r>
            <a:r>
              <a:rPr lang="en-US" altLang="zh-CN" sz="2400" dirty="0">
                <a:ea typeface="宋体" pitchFamily="2" charset="-122"/>
              </a:rPr>
              <a:t>30min</a:t>
            </a:r>
            <a:r>
              <a:rPr lang="zh-CN" altLang="en-US" sz="2400" dirty="0">
                <a:ea typeface="宋体" pitchFamily="2" charset="-122"/>
              </a:rPr>
              <a:t>）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 实训三 实训内容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虚拟</a:t>
            </a:r>
            <a:r>
              <a:rPr lang="en-US" altLang="zh-CN" dirty="0"/>
              <a:t>CPU</a:t>
            </a:r>
            <a:r>
              <a:rPr lang="zh-CN" altLang="en-US" dirty="0"/>
              <a:t>和虚拟内存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例如，虚拟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个数为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，处理模式为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host-passthrough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，虚拟内存为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8GiB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分布在两个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socket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中，且不支持超线程的配置如下：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C2A08F-350C-43F4-98FC-595B1CAC08E1}"/>
              </a:ext>
            </a:extLst>
          </p:cNvPr>
          <p:cNvSpPr/>
          <p:nvPr/>
        </p:nvSpPr>
        <p:spPr bwMode="auto">
          <a:xfrm>
            <a:off x="1280592" y="2963340"/>
            <a:ext cx="6696744" cy="255389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vcpu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&gt;4&lt;/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vcpu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&lt;memory unit='GiB'&gt;8&lt;/memory&gt;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mode='host-passthrough'&gt;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&lt;topology sockets='2' cores='2' threads='1'/&gt;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cpu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27489936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存储设备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devices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元素配置虚拟设备，包括存储设备、网络设备、总线、鼠标等，此处介绍常用的虚拟设备如何配置。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存储设备配置，包括软盘、磁盘、光盘等存储介质及其存储类型等信息。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disk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元素配置存储设备，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disk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常见的属性如下表所示：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4E9B32-E074-4158-8CD9-14F05E32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26177"/>
              </p:ext>
            </p:extLst>
          </p:nvPr>
        </p:nvGraphicFramePr>
        <p:xfrm>
          <a:off x="1325631" y="3501008"/>
          <a:ext cx="7543215" cy="18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3789335571"/>
                    </a:ext>
                  </a:extLst>
                </a:gridCol>
                <a:gridCol w="1235358">
                  <a:extLst>
                    <a:ext uri="{9D8B030D-6E8A-4147-A177-3AD203B41FA5}">
                      <a16:colId xmlns:a16="http://schemas.microsoft.com/office/drawing/2014/main" val="2541634234"/>
                    </a:ext>
                  </a:extLst>
                </a:gridCol>
                <a:gridCol w="2545269">
                  <a:extLst>
                    <a:ext uri="{9D8B030D-6E8A-4147-A177-3AD203B41FA5}">
                      <a16:colId xmlns:a16="http://schemas.microsoft.com/office/drawing/2014/main" val="193681565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773098897"/>
                    </a:ext>
                  </a:extLst>
                </a:gridCol>
              </a:tblGrid>
              <a:tr h="3951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元素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属性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含义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属性值及其含义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3113630"/>
                  </a:ext>
                </a:extLst>
              </a:tr>
              <a:tr h="70244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disk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type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400" kern="100" dirty="0">
                          <a:effectLst/>
                        </a:rPr>
                        <a:t>指定后端存储介质类型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00" dirty="0">
                          <a:effectLst/>
                        </a:rPr>
                        <a:t>block</a:t>
                      </a:r>
                      <a:r>
                        <a:rPr lang="zh-CN" sz="1400" kern="100" dirty="0">
                          <a:effectLst/>
                        </a:rPr>
                        <a:t>：块设备</a:t>
                      </a:r>
                    </a:p>
                    <a:p>
                      <a:pPr algn="l"/>
                      <a:r>
                        <a:rPr lang="en-US" sz="1400" kern="100" dirty="0">
                          <a:effectLst/>
                        </a:rPr>
                        <a:t>file</a:t>
                      </a:r>
                      <a:r>
                        <a:rPr lang="zh-CN" sz="1400" kern="100" dirty="0">
                          <a:effectLst/>
                        </a:rPr>
                        <a:t>：文件设备</a:t>
                      </a:r>
                    </a:p>
                    <a:p>
                      <a:pPr algn="l"/>
                      <a:r>
                        <a:rPr lang="en-US" sz="1400" kern="100" dirty="0" err="1">
                          <a:effectLst/>
                        </a:rPr>
                        <a:t>dir</a:t>
                      </a:r>
                      <a:r>
                        <a:rPr lang="en-US" sz="1400" kern="100" dirty="0">
                          <a:effectLst/>
                        </a:rPr>
                        <a:t>: </a:t>
                      </a:r>
                      <a:r>
                        <a:rPr lang="zh-CN" sz="1400" kern="100" dirty="0">
                          <a:effectLst/>
                        </a:rPr>
                        <a:t>目录路径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6613125"/>
                  </a:ext>
                </a:extLst>
              </a:tr>
              <a:tr h="7024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device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指定呈现给虚拟机的存储介质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00" dirty="0">
                          <a:effectLst/>
                        </a:rPr>
                        <a:t>disk</a:t>
                      </a:r>
                      <a:r>
                        <a:rPr lang="zh-CN" sz="1400" kern="100" dirty="0">
                          <a:effectLst/>
                        </a:rPr>
                        <a:t>：磁盘（默认）</a:t>
                      </a:r>
                    </a:p>
                    <a:p>
                      <a:pPr algn="l"/>
                      <a:r>
                        <a:rPr lang="en-US" sz="1400" kern="100" dirty="0">
                          <a:effectLst/>
                        </a:rPr>
                        <a:t>floppy</a:t>
                      </a:r>
                      <a:r>
                        <a:rPr lang="zh-CN" sz="1400" kern="100" dirty="0">
                          <a:effectLst/>
                        </a:rPr>
                        <a:t>：软盘</a:t>
                      </a:r>
                    </a:p>
                    <a:p>
                      <a:pPr algn="l"/>
                      <a:r>
                        <a:rPr lang="en-US" sz="1400" kern="100" dirty="0" err="1">
                          <a:effectLst/>
                        </a:rPr>
                        <a:t>cdrom</a:t>
                      </a:r>
                      <a:r>
                        <a:rPr lang="zh-CN" sz="1400" kern="100" dirty="0">
                          <a:effectLst/>
                        </a:rPr>
                        <a:t>：光盘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490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77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存储设备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disk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的常用子元素及属性说明如下表：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BF78DA-DE87-4365-8970-B596DD75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935"/>
              </p:ext>
            </p:extLst>
          </p:nvPr>
        </p:nvGraphicFramePr>
        <p:xfrm>
          <a:off x="790936" y="2564904"/>
          <a:ext cx="8640000" cy="395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875">
                  <a:extLst>
                    <a:ext uri="{9D8B030D-6E8A-4147-A177-3AD203B41FA5}">
                      <a16:colId xmlns:a16="http://schemas.microsoft.com/office/drawing/2014/main" val="3781654859"/>
                    </a:ext>
                  </a:extLst>
                </a:gridCol>
                <a:gridCol w="2760905">
                  <a:extLst>
                    <a:ext uri="{9D8B030D-6E8A-4147-A177-3AD203B41FA5}">
                      <a16:colId xmlns:a16="http://schemas.microsoft.com/office/drawing/2014/main" val="4015871600"/>
                    </a:ext>
                  </a:extLst>
                </a:gridCol>
                <a:gridCol w="4929220">
                  <a:extLst>
                    <a:ext uri="{9D8B030D-6E8A-4147-A177-3AD203B41FA5}">
                      <a16:colId xmlns:a16="http://schemas.microsoft.com/office/drawing/2014/main" val="581342361"/>
                    </a:ext>
                  </a:extLst>
                </a:gridCol>
              </a:tblGrid>
              <a:tr h="384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子元素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子元素含义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属性说明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858369"/>
                  </a:ext>
                </a:extLst>
              </a:tr>
              <a:tr h="626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source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指定后端存储介质，与</a:t>
                      </a:r>
                      <a:r>
                        <a:rPr lang="en-US" sz="1200" kern="100">
                          <a:effectLst/>
                        </a:rPr>
                        <a:t>disk</a:t>
                      </a:r>
                      <a:r>
                        <a:rPr lang="zh-CN" sz="1200" kern="100">
                          <a:effectLst/>
                        </a:rPr>
                        <a:t>元素的属性“</a:t>
                      </a:r>
                      <a:r>
                        <a:rPr lang="en-US" sz="1200" kern="100">
                          <a:effectLst/>
                        </a:rPr>
                        <a:t>type</a:t>
                      </a:r>
                      <a:r>
                        <a:rPr lang="zh-CN" sz="1200" kern="100">
                          <a:effectLst/>
                        </a:rPr>
                        <a:t>”指定类型相对应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file</a:t>
                      </a:r>
                      <a:r>
                        <a:rPr lang="zh-CN" sz="1200" kern="100" dirty="0">
                          <a:effectLst/>
                        </a:rPr>
                        <a:t>：对应</a:t>
                      </a:r>
                      <a:r>
                        <a:rPr lang="en-US" sz="1200" kern="100" dirty="0">
                          <a:effectLst/>
                        </a:rPr>
                        <a:t>file</a:t>
                      </a:r>
                      <a:r>
                        <a:rPr lang="zh-CN" sz="1200" kern="100" dirty="0">
                          <a:effectLst/>
                        </a:rPr>
                        <a:t>类型，值为对应文件的完全限定路径。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dev</a:t>
                      </a:r>
                      <a:r>
                        <a:rPr lang="zh-CN" sz="1200" kern="100" dirty="0">
                          <a:effectLst/>
                        </a:rPr>
                        <a:t>：对应</a:t>
                      </a:r>
                      <a:r>
                        <a:rPr lang="en-US" sz="1200" kern="100" dirty="0">
                          <a:effectLst/>
                        </a:rPr>
                        <a:t>block</a:t>
                      </a:r>
                      <a:r>
                        <a:rPr lang="zh-CN" sz="1200" kern="100" dirty="0">
                          <a:effectLst/>
                        </a:rPr>
                        <a:t>类型，值为对应主机设备的完全限定路径。</a:t>
                      </a:r>
                    </a:p>
                    <a:p>
                      <a:pPr algn="l"/>
                      <a:r>
                        <a:rPr lang="en-US" sz="1200" kern="100" dirty="0" err="1">
                          <a:effectLst/>
                        </a:rPr>
                        <a:t>dir</a:t>
                      </a:r>
                      <a:r>
                        <a:rPr lang="zh-CN" sz="1200" kern="100" dirty="0">
                          <a:effectLst/>
                        </a:rPr>
                        <a:t>：对应</a:t>
                      </a:r>
                      <a:r>
                        <a:rPr lang="en-US" sz="1200" kern="100" dirty="0" err="1">
                          <a:effectLst/>
                        </a:rPr>
                        <a:t>dir</a:t>
                      </a:r>
                      <a:r>
                        <a:rPr lang="zh-CN" sz="1200" kern="100" dirty="0">
                          <a:effectLst/>
                        </a:rPr>
                        <a:t>类型，值为用作磁盘目录的完全限定路径。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1254457"/>
                  </a:ext>
                </a:extLst>
              </a:tr>
              <a:tr h="1252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driver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指定后端驱动的详细信息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type</a:t>
                      </a:r>
                      <a:r>
                        <a:rPr lang="zh-CN" sz="1200" kern="100" dirty="0">
                          <a:effectLst/>
                        </a:rPr>
                        <a:t>：磁盘格式的类型，常用的有“</a:t>
                      </a:r>
                      <a:r>
                        <a:rPr lang="en-US" sz="1200" kern="100" dirty="0">
                          <a:effectLst/>
                        </a:rPr>
                        <a:t>raw</a:t>
                      </a:r>
                      <a:r>
                        <a:rPr lang="zh-CN" sz="1200" kern="100" dirty="0">
                          <a:effectLst/>
                        </a:rPr>
                        <a:t>”和“</a:t>
                      </a:r>
                      <a:r>
                        <a:rPr lang="en-US" sz="1200" kern="100" dirty="0">
                          <a:effectLst/>
                        </a:rPr>
                        <a:t>qcow2</a:t>
                      </a:r>
                      <a:r>
                        <a:rPr lang="zh-CN" sz="1200" kern="100" dirty="0">
                          <a:effectLst/>
                        </a:rPr>
                        <a:t>”，需要与</a:t>
                      </a:r>
                      <a:r>
                        <a:rPr lang="en-US" sz="1200" kern="100" dirty="0">
                          <a:effectLst/>
                        </a:rPr>
                        <a:t>source</a:t>
                      </a:r>
                      <a:r>
                        <a:rPr lang="zh-CN" sz="1200" kern="100" dirty="0">
                          <a:effectLst/>
                        </a:rPr>
                        <a:t>的格式一致。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io</a:t>
                      </a:r>
                      <a:r>
                        <a:rPr lang="zh-CN" sz="1200" kern="100" dirty="0">
                          <a:effectLst/>
                        </a:rPr>
                        <a:t>：磁盘</a:t>
                      </a:r>
                      <a:r>
                        <a:rPr lang="en-US" sz="1200" kern="100" dirty="0">
                          <a:effectLst/>
                        </a:rPr>
                        <a:t>IO</a:t>
                      </a:r>
                      <a:r>
                        <a:rPr lang="zh-CN" sz="1200" kern="100" dirty="0">
                          <a:effectLst/>
                        </a:rPr>
                        <a:t>模式，支持“</a:t>
                      </a:r>
                      <a:r>
                        <a:rPr lang="en-US" sz="1200" kern="100" dirty="0">
                          <a:effectLst/>
                        </a:rPr>
                        <a:t>native</a:t>
                      </a:r>
                      <a:r>
                        <a:rPr lang="zh-CN" sz="1200" kern="100" dirty="0">
                          <a:effectLst/>
                        </a:rPr>
                        <a:t>”和“</a:t>
                      </a:r>
                      <a:r>
                        <a:rPr lang="en-US" sz="1200" kern="100" dirty="0">
                          <a:effectLst/>
                        </a:rPr>
                        <a:t>threads</a:t>
                      </a:r>
                      <a:r>
                        <a:rPr lang="zh-CN" sz="1200" kern="100" dirty="0">
                          <a:effectLst/>
                        </a:rPr>
                        <a:t>”选项。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cache</a:t>
                      </a:r>
                      <a:r>
                        <a:rPr lang="zh-CN" sz="1200" kern="100" dirty="0">
                          <a:effectLst/>
                        </a:rPr>
                        <a:t>：磁盘的</a:t>
                      </a:r>
                      <a:r>
                        <a:rPr lang="en-US" sz="1200" kern="100" dirty="0">
                          <a:effectLst/>
                        </a:rPr>
                        <a:t>cache</a:t>
                      </a:r>
                      <a:r>
                        <a:rPr lang="zh-CN" sz="1200" kern="100" dirty="0">
                          <a:effectLst/>
                        </a:rPr>
                        <a:t>模式，可选项有“</a:t>
                      </a:r>
                      <a:r>
                        <a:rPr lang="en-US" sz="1200" kern="100" dirty="0">
                          <a:effectLst/>
                        </a:rPr>
                        <a:t>none</a:t>
                      </a:r>
                      <a:r>
                        <a:rPr lang="zh-CN" sz="1200" kern="100" dirty="0">
                          <a:effectLst/>
                        </a:rPr>
                        <a:t>”、“</a:t>
                      </a:r>
                      <a:r>
                        <a:rPr lang="en-US" sz="1200" kern="100" dirty="0">
                          <a:effectLst/>
                        </a:rPr>
                        <a:t>writethrough</a:t>
                      </a:r>
                      <a:r>
                        <a:rPr lang="zh-CN" sz="1200" kern="100" dirty="0">
                          <a:effectLst/>
                        </a:rPr>
                        <a:t>”、“</a:t>
                      </a:r>
                      <a:r>
                        <a:rPr lang="en-US" sz="1200" kern="100" dirty="0">
                          <a:effectLst/>
                        </a:rPr>
                        <a:t>writeback</a:t>
                      </a:r>
                      <a:r>
                        <a:rPr lang="zh-CN" sz="1200" kern="100" dirty="0">
                          <a:effectLst/>
                        </a:rPr>
                        <a:t>”、“</a:t>
                      </a:r>
                      <a:r>
                        <a:rPr lang="en-US" sz="1200" kern="100" dirty="0" err="1">
                          <a:effectLst/>
                        </a:rPr>
                        <a:t>directsync</a:t>
                      </a:r>
                      <a:r>
                        <a:rPr lang="zh-CN" sz="1200" kern="100" dirty="0">
                          <a:effectLst/>
                        </a:rPr>
                        <a:t>”等。</a:t>
                      </a:r>
                    </a:p>
                    <a:p>
                      <a:pPr algn="l"/>
                      <a:r>
                        <a:rPr lang="en-US" sz="1200" kern="100" dirty="0" err="1">
                          <a:effectLst/>
                        </a:rPr>
                        <a:t>iothread</a:t>
                      </a:r>
                      <a:r>
                        <a:rPr lang="zh-CN" sz="1200" kern="100" dirty="0">
                          <a:effectLst/>
                        </a:rPr>
                        <a:t>：指定为磁盘分配的</a:t>
                      </a:r>
                      <a:r>
                        <a:rPr lang="en-US" sz="1200" kern="100" dirty="0">
                          <a:effectLst/>
                        </a:rPr>
                        <a:t>IO</a:t>
                      </a:r>
                      <a:r>
                        <a:rPr lang="zh-CN" sz="1200" kern="100" dirty="0">
                          <a:effectLst/>
                        </a:rPr>
                        <a:t>线程。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8240218"/>
                  </a:ext>
                </a:extLst>
              </a:tr>
              <a:tr h="835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target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指磁盘呈现给虚拟机的总线和设备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00" dirty="0">
                          <a:effectLst/>
                        </a:rPr>
                        <a:t>dev</a:t>
                      </a:r>
                      <a:r>
                        <a:rPr lang="zh-CN" sz="1200" kern="100" dirty="0">
                          <a:effectLst/>
                        </a:rPr>
                        <a:t>：指定磁盘的逻辑设备名称，如</a:t>
                      </a:r>
                      <a:r>
                        <a:rPr lang="en-US" sz="1200" kern="100" dirty="0">
                          <a:effectLst/>
                        </a:rPr>
                        <a:t>SCSI</a:t>
                      </a:r>
                      <a:r>
                        <a:rPr lang="zh-CN" sz="1200" kern="100" dirty="0">
                          <a:effectLst/>
                        </a:rPr>
                        <a:t>、</a:t>
                      </a:r>
                      <a:r>
                        <a:rPr lang="en-US" sz="1200" kern="100" dirty="0">
                          <a:effectLst/>
                        </a:rPr>
                        <a:t>SATA</a:t>
                      </a:r>
                      <a:r>
                        <a:rPr lang="zh-CN" sz="1200" kern="100" dirty="0">
                          <a:effectLst/>
                        </a:rPr>
                        <a:t>、</a:t>
                      </a:r>
                      <a:r>
                        <a:rPr lang="en-US" sz="1200" kern="100" dirty="0">
                          <a:effectLst/>
                        </a:rPr>
                        <a:t>USB</a:t>
                      </a:r>
                      <a:r>
                        <a:rPr lang="zh-CN" sz="1200" kern="100" dirty="0">
                          <a:effectLst/>
                        </a:rPr>
                        <a:t>类型总线常用命令习惯为</a:t>
                      </a:r>
                      <a:r>
                        <a:rPr lang="en-US" sz="1200" kern="100" dirty="0" err="1">
                          <a:effectLst/>
                        </a:rPr>
                        <a:t>sd</a:t>
                      </a:r>
                      <a:r>
                        <a:rPr lang="en-US" sz="1200" kern="100" dirty="0">
                          <a:effectLst/>
                        </a:rPr>
                        <a:t>[a-p]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IDE</a:t>
                      </a:r>
                      <a:r>
                        <a:rPr lang="zh-CN" sz="1200" kern="100" dirty="0">
                          <a:effectLst/>
                        </a:rPr>
                        <a:t>类型设备磁盘常用命名习惯为</a:t>
                      </a:r>
                      <a:r>
                        <a:rPr lang="en-US" sz="1200" kern="100" dirty="0" err="1">
                          <a:effectLst/>
                        </a:rPr>
                        <a:t>hd</a:t>
                      </a:r>
                      <a:r>
                        <a:rPr lang="en-US" sz="1200" kern="100" dirty="0">
                          <a:effectLst/>
                        </a:rPr>
                        <a:t>[a-d]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</a:p>
                    <a:p>
                      <a:pPr algn="l"/>
                      <a:r>
                        <a:rPr lang="en-US" sz="1200" kern="100" dirty="0">
                          <a:effectLst/>
                        </a:rPr>
                        <a:t> bus</a:t>
                      </a:r>
                      <a:r>
                        <a:rPr lang="zh-CN" sz="1200" kern="100" dirty="0">
                          <a:effectLst/>
                        </a:rPr>
                        <a:t>：指定磁盘设备的类型，常见的有“</a:t>
                      </a:r>
                      <a:r>
                        <a:rPr lang="en-US" sz="1200" kern="100" dirty="0" err="1">
                          <a:effectLst/>
                        </a:rPr>
                        <a:t>scsi</a:t>
                      </a:r>
                      <a:r>
                        <a:rPr lang="zh-CN" sz="1200" kern="100" dirty="0">
                          <a:effectLst/>
                        </a:rPr>
                        <a:t>”、“</a:t>
                      </a:r>
                      <a:r>
                        <a:rPr lang="en-US" sz="1200" kern="100" dirty="0" err="1">
                          <a:effectLst/>
                        </a:rPr>
                        <a:t>usb</a:t>
                      </a:r>
                      <a:r>
                        <a:rPr lang="zh-CN" sz="1200" kern="100" dirty="0">
                          <a:effectLst/>
                        </a:rPr>
                        <a:t>”、“</a:t>
                      </a:r>
                      <a:r>
                        <a:rPr lang="en-US" sz="1200" kern="100" dirty="0" err="1">
                          <a:effectLst/>
                        </a:rPr>
                        <a:t>sata</a:t>
                      </a:r>
                      <a:r>
                        <a:rPr lang="zh-CN" sz="1200" kern="100" dirty="0">
                          <a:effectLst/>
                        </a:rPr>
                        <a:t>”、“</a:t>
                      </a:r>
                      <a:r>
                        <a:rPr lang="en-US" sz="1200" kern="100" dirty="0" err="1">
                          <a:effectLst/>
                        </a:rPr>
                        <a:t>virtio</a:t>
                      </a:r>
                      <a:r>
                        <a:rPr lang="zh-CN" sz="1200" kern="100" dirty="0">
                          <a:effectLst/>
                        </a:rPr>
                        <a:t>”等类型。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248691"/>
                  </a:ext>
                </a:extLst>
              </a:tr>
              <a:tr h="275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boot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表示此磁盘可以作为启动盘使用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order</a:t>
                      </a:r>
                      <a:r>
                        <a:rPr lang="zh-CN" sz="1200" kern="100">
                          <a:effectLst/>
                        </a:rPr>
                        <a:t>：指定磁盘的启动顺序。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5284285"/>
                  </a:ext>
                </a:extLst>
              </a:tr>
              <a:tr h="58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readonly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表示磁盘具有只读属性，磁盘内容不可以被虚拟机修改，通常与光驱结合使用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-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164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818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存储设备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例如，为虚拟机配置两个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IO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线程，一个块磁盘设备和一个光盘设备；第一个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IO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线程分配给块磁盘设备使用，该块磁盘设备的后端介质为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qcow2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格式，且被作为优先启动盘：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696CD2-69AE-49D0-85D5-876C5E09AC0D}"/>
              </a:ext>
            </a:extLst>
          </p:cNvPr>
          <p:cNvSpPr/>
          <p:nvPr/>
        </p:nvSpPr>
        <p:spPr bwMode="auto">
          <a:xfrm>
            <a:off x="1136576" y="2769011"/>
            <a:ext cx="8280474" cy="418838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iothreads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iothreads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&lt;devices&gt;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&lt;disk type='file' device='disk'&gt;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&lt;driver name='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type='qcow2' cache='none' io='native' 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iothread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="1"/&gt;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&lt;source file='/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mnt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/openEuler-image.qcow2'/&gt;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&lt;target dev='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vda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bus='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&lt;boot order='1'/&gt;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&lt;/disk&gt;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&lt;disk type='file' device='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cdrom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&lt;driver name='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type='raw' cache='none' io='native'/&gt;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&lt;source file='/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mnt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/openEuler-20.03-LTS-aarch64-dvd.iso'/&gt;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&lt;target dev='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sdb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bus='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scsi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readonly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    &lt;boot order='2'/&gt;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    &lt;/disk&gt;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 ...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&lt;/devices&gt;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39986881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网络设备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虚拟网络设备的配置，包括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ethernet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bridge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模式、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vhostuser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网络设备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interface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：其属性“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type”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表示虚拟网卡的模式，可选的值有“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ethernet”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bridge”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vhostuser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下面以“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bridge”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模式虚拟网卡为例介绍其子元素以及对应的属性，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bridge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模式虚拟网卡常用子元素：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45D9C3-A4DC-4738-AF1A-5178C7EA8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24101"/>
              </p:ext>
            </p:extLst>
          </p:nvPr>
        </p:nvGraphicFramePr>
        <p:xfrm>
          <a:off x="993000" y="3817827"/>
          <a:ext cx="7920000" cy="2285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11850780"/>
                    </a:ext>
                  </a:extLst>
                </a:gridCol>
                <a:gridCol w="2454508">
                  <a:extLst>
                    <a:ext uri="{9D8B030D-6E8A-4147-A177-3AD203B41FA5}">
                      <a16:colId xmlns:a16="http://schemas.microsoft.com/office/drawing/2014/main" val="2718062590"/>
                    </a:ext>
                  </a:extLst>
                </a:gridCol>
                <a:gridCol w="4529388">
                  <a:extLst>
                    <a:ext uri="{9D8B030D-6E8A-4147-A177-3AD203B41FA5}">
                      <a16:colId xmlns:a16="http://schemas.microsoft.com/office/drawing/2014/main" val="298665482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子元素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子元素含义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属性及含义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53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mac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虚拟网卡的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mac </a:t>
                      </a:r>
                      <a:r>
                        <a:rPr lang="zh-CN" sz="1200" kern="100" dirty="0">
                          <a:effectLst/>
                        </a:rPr>
                        <a:t>地址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address</a:t>
                      </a:r>
                      <a:r>
                        <a:rPr lang="zh-CN" sz="1200" kern="100" dirty="0">
                          <a:effectLst/>
                        </a:rPr>
                        <a:t>：指定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mac </a:t>
                      </a:r>
                      <a:r>
                        <a:rPr lang="zh-CN" sz="1200" kern="100" dirty="0">
                          <a:effectLst/>
                        </a:rPr>
                        <a:t>地址，若不配置，会自动生成。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65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target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后端虚拟网卡名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dev</a:t>
                      </a:r>
                      <a:r>
                        <a:rPr lang="zh-CN" sz="1200" kern="100" dirty="0">
                          <a:effectLst/>
                        </a:rPr>
                        <a:t>：创建的后端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tap </a:t>
                      </a:r>
                      <a:r>
                        <a:rPr lang="zh-CN" sz="1200" kern="100" dirty="0">
                          <a:effectLst/>
                        </a:rPr>
                        <a:t>设备的名称。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115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source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指定虚拟网卡后端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bridge</a:t>
                      </a:r>
                      <a:r>
                        <a:rPr lang="zh-CN" sz="1200" kern="100" dirty="0">
                          <a:effectLst/>
                        </a:rPr>
                        <a:t>：与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bridge </a:t>
                      </a:r>
                      <a:r>
                        <a:rPr lang="zh-CN" sz="1200" kern="100" dirty="0">
                          <a:effectLst/>
                        </a:rPr>
                        <a:t>模式联合使用，值为网桥名称。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588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boot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表示此网卡可以作为远程启动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order</a:t>
                      </a:r>
                      <a:r>
                        <a:rPr lang="zh-CN" sz="1200" kern="100" dirty="0">
                          <a:effectLst/>
                        </a:rPr>
                        <a:t>：指定网卡的启动顺序。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2477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表示虚拟网卡的类型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type</a:t>
                      </a:r>
                      <a:r>
                        <a:rPr lang="zh-CN" sz="1200" kern="100" dirty="0">
                          <a:effectLst/>
                        </a:rPr>
                        <a:t>：</a:t>
                      </a:r>
                      <a:r>
                        <a:rPr lang="en-US" sz="1200" kern="100" dirty="0">
                          <a:effectLst/>
                        </a:rPr>
                        <a:t>bridge </a:t>
                      </a:r>
                      <a:r>
                        <a:rPr lang="zh-CN" sz="1200" kern="100" dirty="0">
                          <a:effectLst/>
                        </a:rPr>
                        <a:t>模式网卡通常使用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virtio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306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virtualport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端口类型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type</a:t>
                      </a:r>
                      <a:r>
                        <a:rPr lang="zh-CN" sz="1200" kern="100" dirty="0">
                          <a:effectLst/>
                        </a:rPr>
                        <a:t>：若使用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OVS </a:t>
                      </a:r>
                      <a:r>
                        <a:rPr lang="zh-CN" sz="1200" kern="100" dirty="0">
                          <a:effectLst/>
                        </a:rPr>
                        <a:t>网桥，需要配置为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openvswitch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934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driver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后端驱动类型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name</a:t>
                      </a:r>
                      <a:r>
                        <a:rPr lang="zh-CN" sz="1200" kern="100" dirty="0">
                          <a:effectLst/>
                        </a:rPr>
                        <a:t>：驱动名称，通常取值为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vhost</a:t>
                      </a:r>
                      <a:r>
                        <a:rPr lang="zh-CN" sz="1200" kern="100" dirty="0">
                          <a:effectLst/>
                        </a:rPr>
                        <a:t>。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queues</a:t>
                      </a:r>
                      <a:r>
                        <a:rPr lang="zh-CN" sz="1200" kern="100" dirty="0">
                          <a:effectLst/>
                        </a:rPr>
                        <a:t>：网卡设备队列数。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95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6906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网络设备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网络设备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安装并启动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后，若使用默认的虚拟网络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‘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virtio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’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对应的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20064C-3D45-4317-80DB-3A005BE21AEE}"/>
              </a:ext>
            </a:extLst>
          </p:cNvPr>
          <p:cNvSpPr/>
          <p:nvPr/>
        </p:nvSpPr>
        <p:spPr bwMode="auto">
          <a:xfrm>
            <a:off x="1352600" y="2978958"/>
            <a:ext cx="6840760" cy="282630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&lt;devices&gt;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&lt;interface type='bridge’&gt;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&lt;source bridge='virbr0'/&gt;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    &lt;model type='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	&lt;/interface&gt;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&lt;/devices&gt;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35158385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400599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总线配置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总线是计算机各个部件之间进行信息通信的通道。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外部设备需要挂载到对应的总线上，每个设备都会被分配一个唯一地址（由子元素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指定），通过总线网络完成与其他设备或中央处理器的信息交换。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常见的设备总线有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ISA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PCI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SCSI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PCIe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网络设备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controller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：控制器元素，表示一个总线。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：控制器必选属性，表示总线类型。常用取值有“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pci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scsi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virtio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-serial”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fdc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ccid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index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：控制器必选属性，表示控制器的总线“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bus”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编号（编号从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开始），可以在地址元素“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address”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元素中使用。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：控制器必选属性，表示控制器的具体型号，其可选择的值与控制器类型“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的值相关，对应关系及含义请参见后文的表格。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：为设备或控制器指定其在总线网络中的挂载位置。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：设备地址类型。常用取值有“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pci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drive”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address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类型不同， 对应的属性也不同。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：控制器具体型号的名称。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：指定控制器具体型号的名称，和父元素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controller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中的属性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model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对应。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3816304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400599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总线配置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controller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：控制器元素，表示一个总线。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controller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常用取值和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model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取值对应关系：</a:t>
            </a: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总线配置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620D06-75ED-479D-BB8B-B32DB9957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12674"/>
              </p:ext>
            </p:extLst>
          </p:nvPr>
        </p:nvGraphicFramePr>
        <p:xfrm>
          <a:off x="848544" y="2492896"/>
          <a:ext cx="7920000" cy="1928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460">
                  <a:extLst>
                    <a:ext uri="{9D8B030D-6E8A-4147-A177-3AD203B41FA5}">
                      <a16:colId xmlns:a16="http://schemas.microsoft.com/office/drawing/2014/main" val="4150998365"/>
                    </a:ext>
                  </a:extLst>
                </a:gridCol>
                <a:gridCol w="2199399">
                  <a:extLst>
                    <a:ext uri="{9D8B030D-6E8A-4147-A177-3AD203B41FA5}">
                      <a16:colId xmlns:a16="http://schemas.microsoft.com/office/drawing/2014/main" val="4269606509"/>
                    </a:ext>
                  </a:extLst>
                </a:gridCol>
                <a:gridCol w="4407141">
                  <a:extLst>
                    <a:ext uri="{9D8B030D-6E8A-4147-A177-3AD203B41FA5}">
                      <a16:colId xmlns:a16="http://schemas.microsoft.com/office/drawing/2014/main" val="3557939395"/>
                    </a:ext>
                  </a:extLst>
                </a:gridCol>
              </a:tblGrid>
              <a:tr h="2028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type</a:t>
                      </a:r>
                      <a:r>
                        <a:rPr lang="zh-CN" sz="1200" kern="100" dirty="0">
                          <a:effectLst/>
                        </a:rPr>
                        <a:t>属性值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model</a:t>
                      </a:r>
                      <a:r>
                        <a:rPr lang="zh-CN" sz="1200" kern="100" dirty="0">
                          <a:effectLst/>
                        </a:rPr>
                        <a:t>属性值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简介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1595239878"/>
                  </a:ext>
                </a:extLst>
              </a:tr>
              <a:tr h="204403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pci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pcie-root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PCIe</a:t>
                      </a:r>
                      <a:r>
                        <a:rPr lang="zh-CN" sz="1200" kern="100" dirty="0">
                          <a:effectLst/>
                        </a:rPr>
                        <a:t>根节点，可挂载</a:t>
                      </a:r>
                      <a:r>
                        <a:rPr lang="en-US" sz="1200" kern="100" dirty="0">
                          <a:effectLst/>
                        </a:rPr>
                        <a:t>PCIe</a:t>
                      </a:r>
                      <a:r>
                        <a:rPr lang="zh-CN" sz="1200" kern="100" dirty="0">
                          <a:effectLst/>
                        </a:rPr>
                        <a:t>设备或控制器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1131898255"/>
                  </a:ext>
                </a:extLst>
              </a:tr>
              <a:tr h="204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pcie-root-port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只有一个</a:t>
                      </a:r>
                      <a:r>
                        <a:rPr lang="en-US" sz="1200" kern="100">
                          <a:effectLst/>
                        </a:rPr>
                        <a:t>slot</a:t>
                      </a:r>
                      <a:r>
                        <a:rPr lang="zh-CN" sz="1200" kern="100">
                          <a:effectLst/>
                        </a:rPr>
                        <a:t>，可以挂载</a:t>
                      </a:r>
                      <a:r>
                        <a:rPr lang="en-US" sz="1200" kern="100">
                          <a:effectLst/>
                        </a:rPr>
                        <a:t>PCIe</a:t>
                      </a:r>
                      <a:r>
                        <a:rPr lang="zh-CN" sz="1200" kern="100">
                          <a:effectLst/>
                        </a:rPr>
                        <a:t>设备或控制器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3984858075"/>
                  </a:ext>
                </a:extLst>
              </a:tr>
              <a:tr h="204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pcie</a:t>
                      </a:r>
                      <a:r>
                        <a:rPr lang="en-US" sz="1200" kern="100" dirty="0">
                          <a:effectLst/>
                        </a:rPr>
                        <a:t>-to-</a:t>
                      </a:r>
                      <a:r>
                        <a:rPr lang="en-US" sz="1200" kern="100" dirty="0" err="1">
                          <a:effectLst/>
                        </a:rPr>
                        <a:t>pci</a:t>
                      </a:r>
                      <a:r>
                        <a:rPr lang="en-US" sz="1200" kern="100" dirty="0">
                          <a:effectLst/>
                        </a:rPr>
                        <a:t>-bridge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PCIe</a:t>
                      </a:r>
                      <a:r>
                        <a:rPr lang="zh-CN" sz="1200" kern="100" dirty="0">
                          <a:effectLst/>
                        </a:rPr>
                        <a:t>转</a:t>
                      </a:r>
                      <a:r>
                        <a:rPr lang="en-US" sz="1200" kern="100" dirty="0">
                          <a:effectLst/>
                        </a:rPr>
                        <a:t>PCI</a:t>
                      </a:r>
                      <a:r>
                        <a:rPr lang="zh-CN" sz="1200" kern="100" dirty="0">
                          <a:effectLst/>
                        </a:rPr>
                        <a:t>桥控制器，可挂载</a:t>
                      </a:r>
                      <a:r>
                        <a:rPr lang="en-US" sz="1200" kern="100" dirty="0">
                          <a:effectLst/>
                        </a:rPr>
                        <a:t>PCI</a:t>
                      </a:r>
                      <a:r>
                        <a:rPr lang="zh-CN" sz="1200" kern="100" dirty="0">
                          <a:effectLst/>
                        </a:rPr>
                        <a:t>设备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1020697218"/>
                  </a:ext>
                </a:extLst>
              </a:tr>
              <a:tr h="20440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usb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ehci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USB 2.0</a:t>
                      </a:r>
                      <a:r>
                        <a:rPr lang="zh-CN" sz="1200" kern="100">
                          <a:effectLst/>
                        </a:rPr>
                        <a:t>控制器，可挂载</a:t>
                      </a:r>
                      <a:r>
                        <a:rPr lang="en-US" sz="1200" kern="100">
                          <a:effectLst/>
                        </a:rPr>
                        <a:t>USB 2.0</a:t>
                      </a:r>
                      <a:r>
                        <a:rPr lang="zh-CN" sz="1200" kern="100">
                          <a:effectLst/>
                        </a:rPr>
                        <a:t>设备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441707312"/>
                  </a:ext>
                </a:extLst>
              </a:tr>
              <a:tr h="204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nec-xhci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USB 3.0</a:t>
                      </a:r>
                      <a:r>
                        <a:rPr lang="zh-CN" sz="1200" kern="100">
                          <a:effectLst/>
                        </a:rPr>
                        <a:t>控制器，可挂载</a:t>
                      </a:r>
                      <a:r>
                        <a:rPr lang="en-US" sz="1200" kern="100">
                          <a:effectLst/>
                        </a:rPr>
                        <a:t>USB 3.0</a:t>
                      </a:r>
                      <a:r>
                        <a:rPr lang="zh-CN" sz="1200" kern="100">
                          <a:effectLst/>
                        </a:rPr>
                        <a:t>设备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75152562"/>
                  </a:ext>
                </a:extLst>
              </a:tr>
              <a:tr h="204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scsi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virtio-scsi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virtio</a:t>
                      </a:r>
                      <a:r>
                        <a:rPr lang="zh-CN" sz="1200" kern="100">
                          <a:effectLst/>
                        </a:rPr>
                        <a:t>类型</a:t>
                      </a:r>
                      <a:r>
                        <a:rPr lang="en-US" sz="1200" kern="100">
                          <a:effectLst/>
                        </a:rPr>
                        <a:t>SCSI</a:t>
                      </a:r>
                      <a:r>
                        <a:rPr lang="zh-CN" sz="1200" kern="100">
                          <a:effectLst/>
                        </a:rPr>
                        <a:t>控制器，可以挂载块设备，如磁盘，光盘等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679739568"/>
                  </a:ext>
                </a:extLst>
              </a:tr>
              <a:tr h="2044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virtio</a:t>
                      </a:r>
                      <a:r>
                        <a:rPr lang="en-US" sz="1200" kern="100" dirty="0">
                          <a:effectLst/>
                        </a:rPr>
                        <a:t>-serial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virtio</a:t>
                      </a:r>
                      <a:r>
                        <a:rPr lang="en-US" sz="1200" kern="100" dirty="0">
                          <a:effectLst/>
                        </a:rPr>
                        <a:t>-serial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virtio</a:t>
                      </a:r>
                      <a:r>
                        <a:rPr lang="zh-CN" sz="1200" kern="100" dirty="0">
                          <a:effectLst/>
                        </a:rPr>
                        <a:t>类型串口控制器，可挂载串口设备，如</a:t>
                      </a:r>
                      <a:r>
                        <a:rPr lang="en-US" sz="1200" kern="100" dirty="0" err="1">
                          <a:effectLst/>
                        </a:rPr>
                        <a:t>pty</a:t>
                      </a:r>
                      <a:r>
                        <a:rPr lang="zh-CN" sz="1200" kern="100" dirty="0">
                          <a:effectLst/>
                        </a:rPr>
                        <a:t>串口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6353" marR="66353" marT="0" marB="0" anchor="ctr"/>
                </a:tc>
                <a:extLst>
                  <a:ext uri="{0D108BD9-81ED-4DB2-BD59-A6C34878D82A}">
                    <a16:rowId xmlns:a16="http://schemas.microsoft.com/office/drawing/2014/main" val="3798956453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8106F462-0453-4309-A6D7-60303D7F9A19}"/>
              </a:ext>
            </a:extLst>
          </p:cNvPr>
          <p:cNvSpPr/>
          <p:nvPr/>
        </p:nvSpPr>
        <p:spPr bwMode="auto">
          <a:xfrm>
            <a:off x="1136576" y="4869160"/>
            <a:ext cx="7200800" cy="200906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&lt;devices&gt;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&lt;controller type='</a:t>
            </a:r>
            <a:r>
              <a:rPr lang="en-US" altLang="zh-CN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scsi</a:t>
            </a:r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' index='0' model='</a:t>
            </a:r>
            <a:r>
              <a:rPr lang="en-US" altLang="zh-CN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virtio-scsi</a:t>
            </a:r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		&lt;controller type='</a:t>
            </a:r>
            <a:r>
              <a:rPr lang="en-US" altLang="zh-CN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' model='</a:t>
            </a:r>
            <a:r>
              <a:rPr lang="en-US" altLang="zh-CN" sz="1400" dirty="0" err="1">
                <a:solidFill>
                  <a:srgbClr val="FFFFFF"/>
                </a:solidFill>
                <a:latin typeface="Consolas" panose="020B0609020204030204" pitchFamily="49" charset="0"/>
              </a:rPr>
              <a:t>ehci</a:t>
            </a:r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	...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	&lt;/devices&gt;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27586090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184575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其他外设配置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配置文件中还需要指定一些其他外部设备，包括：鼠标、键盘等。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网络设备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serial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：串口设备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：用于指定串口类型。常用属性值为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pty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pipe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video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：媒体设备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：媒体设备类型。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AArch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架构常用属性值为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virtio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x86_64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架构通常使用属性值为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vga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cirrus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子元素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model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video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的子元素，用于指定媒体设备类型。在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model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元素中，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属性为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vga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表示配置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VGA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类型显卡，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vram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属性代表显存大小，单位默认为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KB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6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input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：输出设备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：指定输出设备类型。常用属性值为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tablet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keyboard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，分别表示输出设备为写字板、键盘。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bus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：指定挂载的总线。常用属性值为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USB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emulator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：模拟器应用路径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176283685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5256583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其他外设配置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网络设备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graphics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：图形设备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：指定图形设备类型。常用属性值为 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vnc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b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配置为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VNC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时，建议配置属性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passwd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，即使用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VNC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登录时的密码。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listen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：指定侦听的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网络设备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1D93446-989C-4A0F-997C-AB8505F2F5F9}"/>
              </a:ext>
            </a:extLst>
          </p:cNvPr>
          <p:cNvSpPr/>
          <p:nvPr/>
        </p:nvSpPr>
        <p:spPr bwMode="auto">
          <a:xfrm>
            <a:off x="1352600" y="3789040"/>
            <a:ext cx="6646741" cy="296251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&lt;domain type='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kvm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...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&lt;devices&gt;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&lt;emulator&gt;/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usr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libexec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qemu-kvm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&lt;/emulator&gt;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&lt;console type='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pty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&lt;video&gt;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&lt;model type='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virtio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&lt;/video&gt;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&lt;input type='tablet' bus='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&lt;input type='keyboard' bus='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usb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    &lt;graphics type='</a:t>
            </a:r>
            <a:r>
              <a:rPr lang="en-US" altLang="zh-CN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vnc</a:t>
            </a:r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' listen='0.0.0.0' passwd='n8VfjbFK'/&gt;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	...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&lt;/devices&gt;</a:t>
            </a:r>
          </a:p>
          <a:p>
            <a:pPr algn="l"/>
            <a:r>
              <a:rPr lang="en-US" altLang="zh-CN" sz="1200" dirty="0">
                <a:solidFill>
                  <a:srgbClr val="FFFFFF"/>
                </a:solidFill>
                <a:latin typeface="Consolas" panose="020B0609020204030204" pitchFamily="49" charset="0"/>
              </a:rPr>
              <a:t>&lt;/domain&gt;</a:t>
            </a:r>
          </a:p>
        </p:txBody>
      </p:sp>
    </p:spTree>
    <p:extLst>
      <p:ext uri="{BB962C8B-B14F-4D97-AF65-F5344CB8AC3E}">
        <p14:creationId xmlns:p14="http://schemas.microsoft.com/office/powerpoint/2010/main" val="3323722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SOC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BCM2711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，该芯片采用的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cortex-a72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处理器支持硬件虚拟化，因此虚拟化的实验内容，可基于树莓派进行；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在前面章节的实验课中，已经使用树莓派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安装了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的操作系统，并进行一些内核编程实验内容。本章实验依然基于树莓派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4B+ 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的环境，搭建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虚拟机运行环境。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中安装的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镜像的下载地址为：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https://repo.openeuler.org/openEuler-20.03-LTS/ISO/aarch64/openEuler-20.03-LTS-aarch64-dvd.iso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一、相关知识</a:t>
            </a:r>
          </a:p>
        </p:txBody>
      </p:sp>
    </p:spTree>
    <p:extLst>
      <p:ext uri="{BB962C8B-B14F-4D97-AF65-F5344CB8AC3E}">
        <p14:creationId xmlns:p14="http://schemas.microsoft.com/office/powerpoint/2010/main" val="1094034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其他常见配置项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其他配置元素：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iothreads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：指定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iothread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数量，可以用于加速存储设备性能。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on_poweroff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：虚拟机关闭时采取的动作。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on_reboot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：虚拟机重启时采取的动作。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on_crash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：虚拟机崩溃时采取的动作。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clock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：采用的时钟类型。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属性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offset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：设置虚拟机时钟的同步类型，可选的值有“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localtime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utc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timezone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、“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variable”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</p:spTree>
    <p:extLst>
      <p:ext uri="{BB962C8B-B14F-4D97-AF65-F5344CB8AC3E}">
        <p14:creationId xmlns:p14="http://schemas.microsoft.com/office/powerpoint/2010/main" val="376022195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文件配置</a:t>
            </a:r>
            <a:r>
              <a:rPr lang="en-US" altLang="zh-CN" dirty="0"/>
              <a:t>—</a:t>
            </a:r>
            <a:r>
              <a:rPr lang="zh-CN" altLang="en-US" dirty="0"/>
              <a:t>配置虚拟设备</a:t>
            </a:r>
            <a:r>
              <a:rPr lang="en-US" altLang="zh-CN" dirty="0"/>
              <a:t>----</a:t>
            </a:r>
            <a:r>
              <a:rPr lang="zh-CN" altLang="en-US" dirty="0"/>
              <a:t>其他常见配置项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其他配置元素配置示例：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七、使用</a:t>
            </a:r>
            <a:r>
              <a:rPr lang="en-US" altLang="zh-CN" dirty="0"/>
              <a:t>xml</a:t>
            </a:r>
            <a:r>
              <a:rPr lang="zh-CN" altLang="en-US" dirty="0"/>
              <a:t>文件配置虚拟机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20064C-3D45-4317-80DB-3A005BE21AEE}"/>
              </a:ext>
            </a:extLst>
          </p:cNvPr>
          <p:cNvSpPr/>
          <p:nvPr/>
        </p:nvSpPr>
        <p:spPr bwMode="auto">
          <a:xfrm>
            <a:off x="920552" y="2369348"/>
            <a:ext cx="7128792" cy="391596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、为虚拟机配置两个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iothread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，用于加速存储设备性能。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iothreads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&gt;2&lt;/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iothreads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、虚拟机关闭时，销毁虚拟机。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on_poweroff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&gt;destroy&lt;/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on_poweroff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、虚拟机重启时，重新启动虚拟机。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on_reboot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&gt;restart&lt;/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on_reboot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、虚拟机崩溃时，重新启动虚拟机。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on_crash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&gt;restart&lt;/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on_crash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zh-CN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、时钟采用“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utc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”</a:t>
            </a:r>
            <a:r>
              <a:rPr lang="zh-CN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的同步方式。</a:t>
            </a:r>
          </a:p>
          <a:p>
            <a:pPr algn="l"/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&lt;clock offset='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utc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'/&gt;</a:t>
            </a:r>
          </a:p>
        </p:txBody>
      </p:sp>
    </p:spTree>
    <p:extLst>
      <p:ext uri="{BB962C8B-B14F-4D97-AF65-F5344CB8AC3E}">
        <p14:creationId xmlns:p14="http://schemas.microsoft.com/office/powerpoint/2010/main" val="3351429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zh-CN" altLang="en-US" dirty="0"/>
              <a:t>虚拟机状态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虚拟机主要有如下几种状态：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未定义（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undefined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）：虚拟机未定义或未创建，即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认为该虚拟机不存在。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关闭状态（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shut off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）：虚拟机已经被定义但未运行，或者虚拟机被终止。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运行中（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）：虚拟机处于运行状态。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暂停（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paused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）：虚拟机运行被挂起，其运行状态被临时保存在内存中，可以恢复到运行状态。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保存（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saved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）：与暂停（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paused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）状态类似，其运行状态被保存在持久性存储介质中，可以恢复到运行状态。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崩溃（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crashed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）：通常是由于内部错误导致虚拟机崩溃，不可恢复到运行状态。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八、使用</a:t>
            </a:r>
            <a:r>
              <a:rPr lang="en-US" altLang="zh-CN" dirty="0" err="1"/>
              <a:t>libvirt</a:t>
            </a:r>
            <a:r>
              <a:rPr lang="zh-CN" altLang="en-US" dirty="0"/>
              <a:t>工具管理 </a:t>
            </a:r>
            <a:r>
              <a:rPr lang="en-US" altLang="zh-CN" dirty="0"/>
              <a:t>xml</a:t>
            </a:r>
            <a:r>
              <a:rPr lang="zh-CN" altLang="en-US" dirty="0"/>
              <a:t>文件配置的虚拟机</a:t>
            </a:r>
          </a:p>
        </p:txBody>
      </p:sp>
    </p:spTree>
    <p:extLst>
      <p:ext uri="{BB962C8B-B14F-4D97-AF65-F5344CB8AC3E}">
        <p14:creationId xmlns:p14="http://schemas.microsoft.com/office/powerpoint/2010/main" val="4932686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zh-CN" altLang="en-US" dirty="0"/>
              <a:t>管理虚拟机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用户可以使用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命令工具管理虚拟机生命周期。命令格式为：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各参数含义如下：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operate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：管理虚拟机生命周期对应操作，例如创建、销毁、启动等。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obj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：命令操作对象，如指定需要操作的虚拟机。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：命令选项，该参数可选。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虚拟机生命周期管理各命令见下表，其中：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VMInstanse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为虚拟机名称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ID/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UUID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XMLFile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是虚拟机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DumpFile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为转储文件。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请根据实际情况修改。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八、使用</a:t>
            </a:r>
            <a:r>
              <a:rPr lang="en-US" altLang="zh-CN" dirty="0" err="1"/>
              <a:t>libvirt</a:t>
            </a:r>
            <a:r>
              <a:rPr lang="zh-CN" altLang="en-US" dirty="0"/>
              <a:t>工具管理 </a:t>
            </a:r>
            <a:r>
              <a:rPr lang="en-US" altLang="zh-CN" dirty="0"/>
              <a:t>xml</a:t>
            </a:r>
            <a:r>
              <a:rPr lang="zh-CN" altLang="en-US" dirty="0"/>
              <a:t>文件配置的虚拟机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20064C-3D45-4317-80DB-3A005BE21AEE}"/>
              </a:ext>
            </a:extLst>
          </p:cNvPr>
          <p:cNvSpPr/>
          <p:nvPr/>
        </p:nvSpPr>
        <p:spPr bwMode="auto">
          <a:xfrm>
            <a:off x="1208584" y="2276872"/>
            <a:ext cx="5400000" cy="37457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virsh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&lt;operate&gt; &lt;obj&gt; &lt;options&gt;</a:t>
            </a:r>
          </a:p>
        </p:txBody>
      </p:sp>
    </p:spTree>
    <p:extLst>
      <p:ext uri="{BB962C8B-B14F-4D97-AF65-F5344CB8AC3E}">
        <p14:creationId xmlns:p14="http://schemas.microsoft.com/office/powerpoint/2010/main" val="40112999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5" y="1317392"/>
            <a:ext cx="9072562" cy="4968551"/>
          </a:xfrm>
        </p:spPr>
        <p:txBody>
          <a:bodyPr/>
          <a:lstStyle/>
          <a:p>
            <a:r>
              <a:rPr lang="zh-CN" altLang="en-US" dirty="0"/>
              <a:t>管理虚拟机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" y="525303"/>
            <a:ext cx="9906000" cy="557213"/>
          </a:xfrm>
        </p:spPr>
        <p:txBody>
          <a:bodyPr/>
          <a:lstStyle/>
          <a:p>
            <a:r>
              <a:rPr lang="zh-CN" altLang="en-US" dirty="0"/>
              <a:t>八、使用</a:t>
            </a:r>
            <a:r>
              <a:rPr lang="en-US" altLang="zh-CN" dirty="0" err="1"/>
              <a:t>libvirt</a:t>
            </a:r>
            <a:r>
              <a:rPr lang="zh-CN" altLang="en-US" dirty="0"/>
              <a:t>工具管理 </a:t>
            </a:r>
            <a:r>
              <a:rPr lang="en-US" altLang="zh-CN" dirty="0"/>
              <a:t>xml</a:t>
            </a:r>
            <a:r>
              <a:rPr lang="zh-CN" altLang="en-US" dirty="0"/>
              <a:t>文件配置的虚拟机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FEDB78-BC47-4494-85C2-BB4ABEB29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33694"/>
              </p:ext>
            </p:extLst>
          </p:nvPr>
        </p:nvGraphicFramePr>
        <p:xfrm>
          <a:off x="886086" y="2012694"/>
          <a:ext cx="8280000" cy="4320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2657">
                  <a:extLst>
                    <a:ext uri="{9D8B030D-6E8A-4147-A177-3AD203B41FA5}">
                      <a16:colId xmlns:a16="http://schemas.microsoft.com/office/drawing/2014/main" val="1360082056"/>
                    </a:ext>
                  </a:extLst>
                </a:gridCol>
                <a:gridCol w="5807343">
                  <a:extLst>
                    <a:ext uri="{9D8B030D-6E8A-4147-A177-3AD203B41FA5}">
                      <a16:colId xmlns:a16="http://schemas.microsoft.com/office/drawing/2014/main" val="2274582637"/>
                    </a:ext>
                  </a:extLst>
                </a:gridCol>
              </a:tblGrid>
              <a:tr h="4153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命令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含义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610499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virsh</a:t>
                      </a:r>
                      <a:r>
                        <a:rPr lang="en-US" sz="1200" kern="100" dirty="0">
                          <a:effectLst/>
                        </a:rPr>
                        <a:t> define &lt;</a:t>
                      </a:r>
                      <a:r>
                        <a:rPr lang="en-US" sz="1200" kern="100" dirty="0" err="1">
                          <a:effectLst/>
                        </a:rPr>
                        <a:t>XMLFile</a:t>
                      </a:r>
                      <a:r>
                        <a:rPr lang="en-US" sz="1200" kern="100" dirty="0">
                          <a:effectLst/>
                        </a:rPr>
                        <a:t>&gt;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定义持久化虚拟机，定义完成后虚拟机处于关闭状态，虚拟机被看作为一个</a:t>
                      </a:r>
                      <a:r>
                        <a:rPr lang="en-US" altLang="zh-CN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domian</a:t>
                      </a:r>
                      <a:r>
                        <a:rPr lang="zh-CN" sz="1200" kern="100" dirty="0">
                          <a:effectLst/>
                        </a:rPr>
                        <a:t>实例。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808923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virsh</a:t>
                      </a:r>
                      <a:r>
                        <a:rPr lang="en-US" sz="1200" kern="100" dirty="0">
                          <a:effectLst/>
                        </a:rPr>
                        <a:t> create &lt;</a:t>
                      </a:r>
                      <a:r>
                        <a:rPr lang="en-US" sz="1200" kern="100" dirty="0" err="1">
                          <a:effectLst/>
                        </a:rPr>
                        <a:t>XMLFile</a:t>
                      </a:r>
                      <a:r>
                        <a:rPr lang="en-US" sz="1200" kern="100" dirty="0">
                          <a:effectLst/>
                        </a:rPr>
                        <a:t>&gt;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创建一个临时性虚拟机，创建完成后虚拟机处于运行状态。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962324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start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启动虚拟机。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923873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shutdown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关闭虚拟机。启动虚拟机关机流程，若关机失败可使用强制关闭。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793088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destroy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强制关闭虚拟机。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24571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reboot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重启虚拟机。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3579158"/>
                  </a:ext>
                </a:extLst>
              </a:tr>
              <a:tr h="42189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virsh</a:t>
                      </a:r>
                      <a:r>
                        <a:rPr lang="en-US" sz="1200" kern="100" dirty="0">
                          <a:effectLst/>
                        </a:rPr>
                        <a:t> save &lt;</a:t>
                      </a:r>
                      <a:r>
                        <a:rPr lang="en-US" sz="1200" kern="100" dirty="0" err="1">
                          <a:effectLst/>
                        </a:rPr>
                        <a:t>VMInstanse</a:t>
                      </a:r>
                      <a:r>
                        <a:rPr lang="en-US" sz="1200" kern="100" dirty="0">
                          <a:effectLst/>
                        </a:rPr>
                        <a:t>&gt; &lt;</a:t>
                      </a:r>
                      <a:r>
                        <a:rPr lang="en-US" sz="1200" kern="100" dirty="0" err="1">
                          <a:effectLst/>
                        </a:rPr>
                        <a:t>DumpFile</a:t>
                      </a:r>
                      <a:r>
                        <a:rPr lang="en-US" sz="1200" kern="100" dirty="0">
                          <a:effectLst/>
                        </a:rPr>
                        <a:t>&gt;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将虚拟机的运行状态转储到文件中。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2957992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restore &lt;DumpFile&gt;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从虚拟机状态转储文件恢复虚拟机。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1199130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suspend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暂停虚拟机的运行，使虚拟机处于</a:t>
                      </a:r>
                      <a:r>
                        <a:rPr lang="en-US" sz="1200" kern="100" dirty="0" err="1">
                          <a:effectLst/>
                        </a:rPr>
                        <a:t>pasued</a:t>
                      </a:r>
                      <a:r>
                        <a:rPr lang="zh-CN" sz="1200" kern="100" dirty="0">
                          <a:effectLst/>
                        </a:rPr>
                        <a:t>状态。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6034481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resume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唤醒虚拟机，将处于</a:t>
                      </a:r>
                      <a:r>
                        <a:rPr lang="en-US" sz="1200" kern="100">
                          <a:effectLst/>
                        </a:rPr>
                        <a:t>paused</a:t>
                      </a:r>
                      <a:r>
                        <a:rPr lang="zh-CN" sz="1200" kern="100">
                          <a:effectLst/>
                        </a:rPr>
                        <a:t>状态的虚拟机恢复到运行状态。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3268215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undefine &lt;VMInstanse&gt;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销毁持久性虚拟机，虚拟机生命周期完结，不能继续对该虚拟机继续操作。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210417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list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>
                          <a:effectLst/>
                        </a:rPr>
                        <a:t>查询主机上处于运行和暂停状态的虚拟机列表。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157419"/>
                  </a:ext>
                </a:extLst>
              </a:tr>
              <a:tr h="2782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virsh list --all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查询主机上已经定义的所有虚拟机信息列表。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049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2731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5" y="1317392"/>
            <a:ext cx="9072562" cy="4968551"/>
          </a:xfrm>
        </p:spPr>
        <p:txBody>
          <a:bodyPr/>
          <a:lstStyle/>
          <a:p>
            <a:r>
              <a:rPr lang="zh-CN" altLang="en-US" dirty="0"/>
              <a:t>更多细节请参考以下文档</a:t>
            </a:r>
          </a:p>
          <a:p>
            <a:pPr lvl="1"/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虚拟机配置文件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https://openeuler.org/zh/docs/20.03_LTS/docs/Virtualization/%E8%99%9A%E6%8B%9F%E6%9C%BA%E9%85%8D%E7%BD%AE.html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华为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官方文档，详细描述了如何编写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文件进行虚拟机配置。并包含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架构虚拟机配置的具体示例。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管理虚拟机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4"/>
              </a:rPr>
              <a:t>https://openeuler.org/zh/docs/20.03_LTS/docs/Virtualization/%E7%AE%A1%E7%90%86%E8%99%9A%E6%8B%9F%E6%9C%BA.html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华为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官方文档，详细描述了如何使用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工具管理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文件配置的虚拟机。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" y="525303"/>
            <a:ext cx="9906000" cy="557213"/>
          </a:xfrm>
        </p:spPr>
        <p:txBody>
          <a:bodyPr/>
          <a:lstStyle/>
          <a:p>
            <a:r>
              <a:rPr lang="zh-CN" altLang="en-US" dirty="0"/>
              <a:t>九、参考文档</a:t>
            </a:r>
          </a:p>
        </p:txBody>
      </p:sp>
    </p:spTree>
    <p:extLst>
      <p:ext uri="{BB962C8B-B14F-4D97-AF65-F5344CB8AC3E}">
        <p14:creationId xmlns:p14="http://schemas.microsoft.com/office/powerpoint/2010/main" val="427561660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208823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编写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配置文件，搭建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管理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配置文件，启动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文件配置的虚拟机。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281592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：编写</a:t>
            </a:r>
            <a:r>
              <a:rPr lang="en-US" altLang="zh-CN" dirty="0"/>
              <a:t>xml</a:t>
            </a:r>
            <a:r>
              <a:rPr lang="zh-CN" altLang="en-US" dirty="0"/>
              <a:t>虚拟机配置文件，使用</a:t>
            </a:r>
            <a:r>
              <a:rPr lang="en-US" altLang="zh-CN" dirty="0" err="1"/>
              <a:t>libvirt</a:t>
            </a:r>
            <a:r>
              <a:rPr lang="zh-CN" altLang="en-US" dirty="0"/>
              <a:t>启动（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140968"/>
            <a:ext cx="9144570" cy="16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在树莓派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中，使用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成功启动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配置的虚拟机。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提交关键过程的截图。</a:t>
            </a:r>
          </a:p>
        </p:txBody>
      </p:sp>
      <p:pic>
        <p:nvPicPr>
          <p:cNvPr id="1026" name="图片 26">
            <a:extLst>
              <a:ext uri="{FF2B5EF4-FFF2-40B4-BE49-F238E27FC236}">
                <a16:creationId xmlns:a16="http://schemas.microsoft.com/office/drawing/2014/main" id="{7C662BB2-30E6-42D7-9AAA-D446F9FB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4587785"/>
            <a:ext cx="5040000" cy="128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26364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5" y="1317392"/>
            <a:ext cx="9072562" cy="4968551"/>
          </a:xfrm>
        </p:spPr>
        <p:txBody>
          <a:bodyPr/>
          <a:lstStyle/>
          <a:p>
            <a:r>
              <a:rPr lang="zh-CN" altLang="en-US" dirty="0"/>
              <a:t>树莓派中安装 </a:t>
            </a:r>
            <a:r>
              <a:rPr lang="en-US" altLang="zh-CN" dirty="0" err="1"/>
              <a:t>tigervnc</a:t>
            </a:r>
            <a:endParaRPr lang="en-US" altLang="zh-CN" dirty="0"/>
          </a:p>
          <a:p>
            <a:pPr lvl="1"/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openEuler-20.03-aarch64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系统中的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repo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源中，目前只有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-server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，因此在树莓派中安装这两者：</a:t>
            </a:r>
          </a:p>
          <a:p>
            <a:pPr lvl="1"/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端安装 </a:t>
            </a:r>
            <a:r>
              <a:rPr lang="en-US" altLang="zh-CN" dirty="0" err="1"/>
              <a:t>tigervnc</a:t>
            </a:r>
            <a:endParaRPr lang="en-US" altLang="zh-CN" dirty="0"/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一般树莓派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4B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的使用方法，是通过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xshell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连接使用，因此需要在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主机安装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）下载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viewer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参考下载链接：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https://tigervnc.en.lo4d.com/windows</a:t>
            </a:r>
          </a:p>
          <a:p>
            <a:pPr lvl="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也可自行网上搜索后下载，下载后安装该 </a:t>
            </a:r>
            <a:r>
              <a:rPr lang="en-US" altLang="zh-CN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.exe </a:t>
            </a:r>
            <a:r>
              <a:rPr lang="zh-CN" altLang="en-US" sz="16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viewer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版本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" y="525303"/>
            <a:ext cx="9906000" cy="557213"/>
          </a:xfrm>
        </p:spPr>
        <p:txBody>
          <a:bodyPr/>
          <a:lstStyle/>
          <a:p>
            <a:r>
              <a:rPr lang="zh-CN" altLang="en-US" dirty="0"/>
              <a:t>十、使用</a:t>
            </a:r>
            <a:r>
              <a:rPr lang="en-US" altLang="zh-CN" dirty="0"/>
              <a:t>VNC</a:t>
            </a:r>
            <a:r>
              <a:rPr lang="zh-CN" altLang="en-US" dirty="0"/>
              <a:t>进行远程桌面控制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2532648-DFA2-4435-A989-DE3E3C97466F}"/>
              </a:ext>
            </a:extLst>
          </p:cNvPr>
          <p:cNvSpPr/>
          <p:nvPr/>
        </p:nvSpPr>
        <p:spPr bwMode="auto">
          <a:xfrm>
            <a:off x="1280592" y="2492896"/>
            <a:ext cx="5400000" cy="37457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install -y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tigervnc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tigervnc</a:t>
            </a:r>
            <a:r>
              <a:rPr lang="en-US" altLang="zh-CN" sz="1600" dirty="0">
                <a:solidFill>
                  <a:srgbClr val="FFFFFF"/>
                </a:solidFill>
                <a:latin typeface="Consolas" panose="020B0609020204030204" pitchFamily="49" charset="0"/>
              </a:rPr>
              <a:t>-server</a:t>
            </a:r>
          </a:p>
        </p:txBody>
      </p:sp>
      <p:pic>
        <p:nvPicPr>
          <p:cNvPr id="15362" name="图片 1">
            <a:extLst>
              <a:ext uri="{FF2B5EF4-FFF2-40B4-BE49-F238E27FC236}">
                <a16:creationId xmlns:a16="http://schemas.microsoft.com/office/drawing/2014/main" id="{44CBD0C2-9A9B-44D3-A2EC-5A5CBBA1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4" y="5517232"/>
            <a:ext cx="5040000" cy="12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7">
            <a:extLst>
              <a:ext uri="{FF2B5EF4-FFF2-40B4-BE49-F238E27FC236}">
                <a16:creationId xmlns:a16="http://schemas.microsoft.com/office/drawing/2014/main" id="{E2E7711C-0212-483F-A441-B41791A1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5506093"/>
            <a:ext cx="326548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17891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5" y="1317392"/>
            <a:ext cx="9072562" cy="496855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通过</a:t>
            </a:r>
            <a:r>
              <a:rPr lang="en-US" altLang="zh-CN" dirty="0" err="1"/>
              <a:t>vnc</a:t>
            </a:r>
            <a:r>
              <a:rPr lang="zh-CN" altLang="en-US" dirty="0"/>
              <a:t>登录虚拟机</a:t>
            </a:r>
          </a:p>
          <a:p>
            <a:pPr lvl="1"/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获取树莓派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----ifconfig</a:t>
            </a:r>
          </a:p>
          <a:p>
            <a:pPr lvl="1"/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/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获取虚拟机运行端口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----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vncdisplay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&lt;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VMInstance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" y="525303"/>
            <a:ext cx="9906000" cy="557213"/>
          </a:xfrm>
        </p:spPr>
        <p:txBody>
          <a:bodyPr/>
          <a:lstStyle/>
          <a:p>
            <a:r>
              <a:rPr lang="zh-CN" altLang="en-US" dirty="0"/>
              <a:t>十、使用</a:t>
            </a:r>
            <a:r>
              <a:rPr lang="en-US" altLang="zh-CN" dirty="0"/>
              <a:t>VNC</a:t>
            </a:r>
            <a:r>
              <a:rPr lang="zh-CN" altLang="en-US" dirty="0"/>
              <a:t>进行远程桌面控制</a:t>
            </a:r>
          </a:p>
        </p:txBody>
      </p:sp>
      <p:pic>
        <p:nvPicPr>
          <p:cNvPr id="16386" name="图片 30">
            <a:extLst>
              <a:ext uri="{FF2B5EF4-FFF2-40B4-BE49-F238E27FC236}">
                <a16:creationId xmlns:a16="http://schemas.microsoft.com/office/drawing/2014/main" id="{4ACB8D52-C50B-43E9-8C63-2271E9B9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43" y="2204864"/>
            <a:ext cx="5400000" cy="13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0">
            <a:extLst>
              <a:ext uri="{FF2B5EF4-FFF2-40B4-BE49-F238E27FC236}">
                <a16:creationId xmlns:a16="http://schemas.microsoft.com/office/drawing/2014/main" id="{9DA3CD76-A661-44DC-9548-4F18DC7B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43" y="4582145"/>
            <a:ext cx="5400000" cy="7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117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4" y="1317392"/>
            <a:ext cx="9215723" cy="496855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通过</a:t>
            </a:r>
            <a:r>
              <a:rPr lang="en-US" altLang="zh-CN" dirty="0" err="1"/>
              <a:t>vnc</a:t>
            </a:r>
            <a:r>
              <a:rPr lang="zh-CN" altLang="en-US" dirty="0"/>
              <a:t>登录虚拟机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端口说明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使用两位格式的端口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若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vncdisplay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输出的端口为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，则端口为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若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vncdisplay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输出的端口为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，则端口为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01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使用默认端口的格式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VNC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的默认端口是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5900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，而远程桌面连接端口则是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5900+n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vncserver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命令指定的）。如果使用“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vncserver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:1”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命令启动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VNC Server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，那么下面的端口应该是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5901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" y="525303"/>
            <a:ext cx="9906000" cy="557213"/>
          </a:xfrm>
        </p:spPr>
        <p:txBody>
          <a:bodyPr/>
          <a:lstStyle/>
          <a:p>
            <a:r>
              <a:rPr lang="zh-CN" altLang="en-US" dirty="0"/>
              <a:t>十、使用</a:t>
            </a:r>
            <a:r>
              <a:rPr lang="en-US" altLang="zh-CN" dirty="0"/>
              <a:t>VNC</a:t>
            </a:r>
            <a:r>
              <a:rPr lang="zh-CN" altLang="en-US" dirty="0"/>
              <a:t>进行远程桌面控制</a:t>
            </a:r>
          </a:p>
        </p:txBody>
      </p:sp>
      <p:pic>
        <p:nvPicPr>
          <p:cNvPr id="17410" name="图片 34">
            <a:extLst>
              <a:ext uri="{FF2B5EF4-FFF2-40B4-BE49-F238E27FC236}">
                <a16:creationId xmlns:a16="http://schemas.microsoft.com/office/drawing/2014/main" id="{4A3DA5AA-211F-48E5-9BFF-42B50D4E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4470538"/>
            <a:ext cx="4320000" cy="181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6">
            <a:extLst>
              <a:ext uri="{FF2B5EF4-FFF2-40B4-BE49-F238E27FC236}">
                <a16:creationId xmlns:a16="http://schemas.microsoft.com/office/drawing/2014/main" id="{9D648EFA-ABBA-4B50-A5C1-9E582ABE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445" y="4556643"/>
            <a:ext cx="4320000" cy="172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0965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 err="1"/>
              <a:t>qemu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是一个模拟器，它向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Guest OS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模拟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和其他硬件，可以模拟出一台能够独立运行操作系统的虚拟机。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每个虚拟机对应主机（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）中的一个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进程，而虚拟机的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对应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进程的一个线程。如下图所示：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pic>
        <p:nvPicPr>
          <p:cNvPr id="3074" name="Picture 2" descr="QEMUç»æå¾">
            <a:extLst>
              <a:ext uri="{FF2B5EF4-FFF2-40B4-BE49-F238E27FC236}">
                <a16:creationId xmlns:a16="http://schemas.microsoft.com/office/drawing/2014/main" id="{E1714755-3D8B-47F4-B74B-A93F7DD9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3284984"/>
            <a:ext cx="4680000" cy="347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二、安装虚拟化核心组件：</a:t>
            </a:r>
            <a:r>
              <a:rPr lang="en-US" altLang="zh-CN" dirty="0" err="1"/>
              <a:t>qemu</a:t>
            </a:r>
            <a:r>
              <a:rPr lang="zh-CN" altLang="en-US" dirty="0"/>
              <a:t>、</a:t>
            </a:r>
            <a:r>
              <a:rPr lang="en-US" altLang="zh-CN" dirty="0" err="1"/>
              <a:t>kvm</a:t>
            </a:r>
            <a:r>
              <a:rPr lang="zh-CN" altLang="en-US" dirty="0"/>
              <a:t>、</a:t>
            </a:r>
            <a:r>
              <a:rPr lang="en-US" altLang="zh-CN" dirty="0" err="1"/>
              <a:t>libvirt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67802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04" y="1317392"/>
            <a:ext cx="9215723" cy="4968551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通过</a:t>
            </a:r>
            <a:r>
              <a:rPr lang="en-US" altLang="zh-CN" dirty="0" err="1"/>
              <a:t>vnc</a:t>
            </a:r>
            <a:r>
              <a:rPr lang="zh-CN" altLang="en-US" dirty="0"/>
              <a:t>登录虚拟机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配置文件中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&lt;graphics&gt;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标签设置的密码登录虚拟机（左图）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成功登录虚拟机后，可见虚拟机启动后，处于系统安装引导界面（右图）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" y="525303"/>
            <a:ext cx="9906000" cy="557213"/>
          </a:xfrm>
        </p:spPr>
        <p:txBody>
          <a:bodyPr/>
          <a:lstStyle/>
          <a:p>
            <a:r>
              <a:rPr lang="zh-CN" altLang="en-US" dirty="0"/>
              <a:t>十、使用</a:t>
            </a:r>
            <a:r>
              <a:rPr lang="en-US" altLang="zh-CN" dirty="0"/>
              <a:t>VNC</a:t>
            </a:r>
            <a:r>
              <a:rPr lang="zh-CN" altLang="en-US" dirty="0"/>
              <a:t>进行远程桌面控制</a:t>
            </a:r>
          </a:p>
        </p:txBody>
      </p:sp>
      <p:pic>
        <p:nvPicPr>
          <p:cNvPr id="18434" name="图片 8">
            <a:extLst>
              <a:ext uri="{FF2B5EF4-FFF2-40B4-BE49-F238E27FC236}">
                <a16:creationId xmlns:a16="http://schemas.microsoft.com/office/drawing/2014/main" id="{F0DA8A4F-3935-496F-8377-0C476A1F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2" y="3110719"/>
            <a:ext cx="4320000" cy="138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9">
            <a:extLst>
              <a:ext uri="{FF2B5EF4-FFF2-40B4-BE49-F238E27FC236}">
                <a16:creationId xmlns:a16="http://schemas.microsoft.com/office/drawing/2014/main" id="{09B44968-FC1E-43DC-872C-2DB0AD86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35" y="2886624"/>
            <a:ext cx="5040000" cy="321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6392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1675331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分别在树莓派与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电脑中，安装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windows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连接树莓派中启动的虚拟机，完成虚拟机的系统安装与用户登录。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281592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windows</a:t>
            </a:r>
            <a:r>
              <a:rPr lang="zh-CN" altLang="en-US" dirty="0"/>
              <a:t>系统中使用</a:t>
            </a:r>
            <a:r>
              <a:rPr lang="en-US" altLang="zh-CN" dirty="0" err="1"/>
              <a:t>vnc</a:t>
            </a:r>
            <a:r>
              <a:rPr lang="zh-CN" altLang="en-US" dirty="0"/>
              <a:t>登录虚拟机安装系统（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240C490-0F80-44A6-980E-1A78D56A80A9}"/>
              </a:ext>
            </a:extLst>
          </p:cNvPr>
          <p:cNvSpPr txBox="1">
            <a:spLocks/>
          </p:cNvSpPr>
          <p:nvPr/>
        </p:nvSpPr>
        <p:spPr bwMode="auto">
          <a:xfrm>
            <a:off x="488950" y="3140968"/>
            <a:ext cx="9144570" cy="167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通过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tigervnc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正确连接虚拟机，并完成系统安装，且用户可成功登录。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提交关键过程的截图。</a:t>
            </a:r>
          </a:p>
        </p:txBody>
      </p:sp>
    </p:spTree>
    <p:extLst>
      <p:ext uri="{BB962C8B-B14F-4D97-AF65-F5344CB8AC3E}">
        <p14:creationId xmlns:p14="http://schemas.microsoft.com/office/powerpoint/2010/main" val="39251237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792087"/>
          </a:xfrm>
        </p:spPr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端使用 </a:t>
            </a:r>
            <a:r>
              <a:rPr lang="en-US" altLang="zh-CN" dirty="0" err="1"/>
              <a:t>tigervnc</a:t>
            </a:r>
            <a:r>
              <a:rPr lang="en-US" altLang="zh-CN" dirty="0"/>
              <a:t> </a:t>
            </a:r>
            <a:r>
              <a:rPr lang="zh-CN" altLang="en-US" dirty="0"/>
              <a:t>登录虚拟机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连接成功后，进入系统安装界面，进行系统安装：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281592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windows</a:t>
            </a:r>
            <a:r>
              <a:rPr lang="zh-CN" altLang="en-US" dirty="0"/>
              <a:t>系统中使用</a:t>
            </a:r>
            <a:r>
              <a:rPr lang="en-US" altLang="zh-CN" dirty="0" err="1"/>
              <a:t>vnc</a:t>
            </a:r>
            <a:r>
              <a:rPr lang="zh-CN" altLang="en-US" dirty="0"/>
              <a:t>登录虚拟机安装系统（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pic>
        <p:nvPicPr>
          <p:cNvPr id="3074" name="图片 9">
            <a:extLst>
              <a:ext uri="{FF2B5EF4-FFF2-40B4-BE49-F238E27FC236}">
                <a16:creationId xmlns:a16="http://schemas.microsoft.com/office/drawing/2014/main" id="{CE47268A-C7E6-4D9B-89B2-0352B006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378106"/>
            <a:ext cx="4680000" cy="298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1">
            <a:extLst>
              <a:ext uri="{FF2B5EF4-FFF2-40B4-BE49-F238E27FC236}">
                <a16:creationId xmlns:a16="http://schemas.microsoft.com/office/drawing/2014/main" id="{CE19EDED-AB8E-4A3C-A1B8-E4279169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35" y="2317412"/>
            <a:ext cx="4680000" cy="310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53186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1515647"/>
          </a:xfrm>
        </p:spPr>
        <p:txBody>
          <a:bodyPr/>
          <a:lstStyle/>
          <a:p>
            <a:r>
              <a:rPr lang="en-US" altLang="zh-CN" dirty="0"/>
              <a:t>windows </a:t>
            </a:r>
            <a:r>
              <a:rPr lang="zh-CN" altLang="en-US" dirty="0"/>
              <a:t>端使用 </a:t>
            </a:r>
            <a:r>
              <a:rPr lang="en-US" altLang="zh-CN" dirty="0" err="1"/>
              <a:t>tigervnc</a:t>
            </a:r>
            <a:r>
              <a:rPr lang="en-US" altLang="zh-CN" dirty="0"/>
              <a:t> </a:t>
            </a:r>
            <a:r>
              <a:rPr lang="zh-CN" altLang="en-US" dirty="0"/>
              <a:t>登录虚拟机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安装完成后点击“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reboot”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，可正常进入系统引导；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使用安装时设置的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用户信息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root/openEuler12#$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可登录系统。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80"/>
            <a:ext cx="10353600" cy="557213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windows</a:t>
            </a:r>
            <a:r>
              <a:rPr lang="zh-CN" altLang="en-US" dirty="0"/>
              <a:t>系统中使用</a:t>
            </a:r>
            <a:r>
              <a:rPr lang="en-US" altLang="zh-CN" dirty="0" err="1"/>
              <a:t>vnc</a:t>
            </a:r>
            <a:r>
              <a:rPr lang="zh-CN" altLang="en-US" dirty="0"/>
              <a:t>登录虚拟机安装系统（</a:t>
            </a:r>
            <a:r>
              <a:rPr lang="en-US" altLang="zh-CN" dirty="0"/>
              <a:t>30min</a:t>
            </a:r>
            <a:r>
              <a:rPr lang="zh-CN" altLang="en-US" dirty="0"/>
              <a:t>）</a:t>
            </a:r>
          </a:p>
        </p:txBody>
      </p:sp>
      <p:pic>
        <p:nvPicPr>
          <p:cNvPr id="4098" name="图片 28">
            <a:extLst>
              <a:ext uri="{FF2B5EF4-FFF2-40B4-BE49-F238E27FC236}">
                <a16:creationId xmlns:a16="http://schemas.microsoft.com/office/drawing/2014/main" id="{F55EE524-2DCE-472A-9316-B1DEC3A9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6417"/>
            <a:ext cx="3960000" cy="270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7">
            <a:extLst>
              <a:ext uri="{FF2B5EF4-FFF2-40B4-BE49-F238E27FC236}">
                <a16:creationId xmlns:a16="http://schemas.microsoft.com/office/drawing/2014/main" id="{131AD945-21FC-4B69-9909-5EE98D97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2900395"/>
            <a:ext cx="5760000" cy="262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95435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4968551"/>
          </a:xfrm>
        </p:spPr>
        <p:txBody>
          <a:bodyPr/>
          <a:lstStyle/>
          <a:p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用户可以通过不同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发行版所带有的软件包管理器来安装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Debian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系列：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apt-get install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红帽系列：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yum install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-y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下载源码编译安装，命令如下：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二、安装虚拟化核心组件：</a:t>
            </a:r>
            <a:r>
              <a:rPr lang="en-US" altLang="zh-CN" dirty="0" err="1"/>
              <a:t>qemu</a:t>
            </a:r>
            <a:r>
              <a:rPr lang="zh-CN" altLang="en-US" dirty="0"/>
              <a:t>、</a:t>
            </a:r>
            <a:r>
              <a:rPr lang="en-US" altLang="zh-CN" dirty="0" err="1"/>
              <a:t>kvm</a:t>
            </a:r>
            <a:r>
              <a:rPr lang="zh-CN" altLang="en-US" dirty="0"/>
              <a:t>、</a:t>
            </a:r>
            <a:r>
              <a:rPr lang="en-US" altLang="zh-CN" dirty="0" err="1"/>
              <a:t>libvirt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77121E-C2C8-4460-BFC3-89E18E4EF7A9}"/>
              </a:ext>
            </a:extLst>
          </p:cNvPr>
          <p:cNvSpPr/>
          <p:nvPr/>
        </p:nvSpPr>
        <p:spPr bwMode="auto">
          <a:xfrm>
            <a:off x="1208584" y="3284984"/>
            <a:ext cx="7128792" cy="286035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https://download.qemu.org/qemu-4.1.1.tar.xz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tar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xvf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qemu-4.1.1.tar.xz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qemu-4.1.1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./configure --target-list=aarch64-softmmu  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必须加上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--target-list=aarch64-softmmu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，否则无法编译出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qemu-system-aarch64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configure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脚本用于生成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Makefile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，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具体选项可以用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./configure --help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查看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make -j8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25840794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2232247"/>
          </a:xfrm>
        </p:spPr>
        <p:txBody>
          <a:bodyPr/>
          <a:lstStyle/>
          <a:p>
            <a:r>
              <a:rPr lang="en-US" altLang="zh-CN" dirty="0" err="1"/>
              <a:t>kvm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linux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的内核模块，它需要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的支持，采用硬件辅助虚拟化技术 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Intel-VT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AMD-V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模块已经集成在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内核中，因此不需要单独安装，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通过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`ls /dev/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`ls /sys/module/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kvm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`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查看是否存在相应目录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文件，来确定内核是否支持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虚拟化。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二、安装虚拟化核心组件：</a:t>
            </a:r>
            <a:r>
              <a:rPr lang="en-US" altLang="zh-CN" dirty="0" err="1"/>
              <a:t>qemu</a:t>
            </a:r>
            <a:r>
              <a:rPr lang="zh-CN" altLang="en-US" dirty="0"/>
              <a:t>、</a:t>
            </a:r>
            <a:r>
              <a:rPr lang="en-US" altLang="zh-CN" dirty="0" err="1"/>
              <a:t>kvm</a:t>
            </a:r>
            <a:r>
              <a:rPr lang="zh-CN" altLang="en-US" dirty="0"/>
              <a:t>、</a:t>
            </a:r>
            <a:r>
              <a:rPr lang="en-US" altLang="zh-CN" dirty="0" err="1"/>
              <a:t>libvirt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79BC7EB2-6292-4DCA-9166-6532C9686429}"/>
              </a:ext>
            </a:extLst>
          </p:cNvPr>
          <p:cNvSpPr txBox="1">
            <a:spLocks/>
          </p:cNvSpPr>
          <p:nvPr/>
        </p:nvSpPr>
        <p:spPr bwMode="auto">
          <a:xfrm>
            <a:off x="489694" y="3429000"/>
            <a:ext cx="914457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/>
              <a:t>libvirt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是目前使用最为广泛的对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KVM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虚拟机进行管理的工具和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API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是其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daemon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进程，调用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操作虚拟机；可以被本地的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调用，也可以被远程的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virsh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调用。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工具采用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格式的文件描述一个虚拟机特征，包括虚拟机名称、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、内存、磁盘、网卡、鼠标、键盘等信息。用户可以通过修改配置文件，对虚拟机进行管理。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A48483D-F450-4F59-8982-5C58E1E60D3F}"/>
              </a:ext>
            </a:extLst>
          </p:cNvPr>
          <p:cNvSpPr/>
          <p:nvPr/>
        </p:nvSpPr>
        <p:spPr bwMode="auto">
          <a:xfrm>
            <a:off x="1208584" y="5896123"/>
            <a:ext cx="7128792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-y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安装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systemctl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start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libvirtd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启动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libvirtd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7032689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1008111"/>
          </a:xfrm>
        </p:spPr>
        <p:txBody>
          <a:bodyPr/>
          <a:lstStyle/>
          <a:p>
            <a:r>
              <a:rPr lang="zh-CN" altLang="en-US" dirty="0"/>
              <a:t>验证虚拟化核心组件是否安装成功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三、验证虚拟化核心组件是否安装成功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4917AB-61AD-4F83-8EB8-D3D7C6E37D97}"/>
              </a:ext>
            </a:extLst>
          </p:cNvPr>
          <p:cNvSpPr/>
          <p:nvPr/>
        </p:nvSpPr>
        <p:spPr bwMode="auto">
          <a:xfrm>
            <a:off x="956556" y="2345207"/>
            <a:ext cx="7992888" cy="1021556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rpm -qi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验证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qemu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是否安装成功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rpm -qi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验证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是否安装成功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systemctl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status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libvirtd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     ##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libvirt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服务是否启动成功</a:t>
            </a:r>
          </a:p>
        </p:txBody>
      </p:sp>
    </p:spTree>
    <p:extLst>
      <p:ext uri="{BB962C8B-B14F-4D97-AF65-F5344CB8AC3E}">
        <p14:creationId xmlns:p14="http://schemas.microsoft.com/office/powerpoint/2010/main" val="27547844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2952327"/>
          </a:xfrm>
        </p:spPr>
        <p:txBody>
          <a:bodyPr/>
          <a:lstStyle/>
          <a:p>
            <a:r>
              <a:rPr lang="zh-CN" altLang="en-US" dirty="0"/>
              <a:t>网络配置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后，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libvirt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会自动生成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default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虚拟网络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virtbr0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；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virtbr0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不使用任何物理接口，仅使用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NAT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和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包转发实现与外部网络通信；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文件中直接使用即可。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四、网络配置</a:t>
            </a:r>
          </a:p>
        </p:txBody>
      </p:sp>
      <p:pic>
        <p:nvPicPr>
          <p:cNvPr id="1026" name="图片 18">
            <a:extLst>
              <a:ext uri="{FF2B5EF4-FFF2-40B4-BE49-F238E27FC236}">
                <a16:creationId xmlns:a16="http://schemas.microsoft.com/office/drawing/2014/main" id="{FAE17F2D-4C39-4CE2-A954-88B61223C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996952"/>
            <a:ext cx="5400000" cy="366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2511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16578" cy="2304255"/>
          </a:xfrm>
        </p:spPr>
        <p:txBody>
          <a:bodyPr/>
          <a:lstStyle/>
          <a:p>
            <a:r>
              <a:rPr lang="zh-CN" altLang="en-US" dirty="0"/>
              <a:t>准备虚拟机安装引导固件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默认已安装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BIOS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启动对应的引导文件，不需要用户额外操作。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qemu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UEFI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方式引导，需要安装工具集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EDK II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AArch64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架构对应的安装包为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edk2-aarch64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，安装方式为：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安装完成后，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usr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/share/edk2/aarch64/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目录下就有所需的引导固件。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五、准备虚拟机安装引导固件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4917AB-61AD-4F83-8EB8-D3D7C6E37D97}"/>
              </a:ext>
            </a:extLst>
          </p:cNvPr>
          <p:cNvSpPr/>
          <p:nvPr/>
        </p:nvSpPr>
        <p:spPr bwMode="auto">
          <a:xfrm>
            <a:off x="956556" y="3210573"/>
            <a:ext cx="612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dnf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install edk2-aarch64 -y</a:t>
            </a:r>
            <a:endParaRPr lang="zh-CN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047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34955</TotalTime>
  <Words>5421</Words>
  <Application>Microsoft Office PowerPoint</Application>
  <PresentationFormat>A4 纸张(210x297 毫米)</PresentationFormat>
  <Paragraphs>678</Paragraphs>
  <Slides>44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Monotype Sorts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第一章 实训三 实训内容</vt:lpstr>
      <vt:lpstr>一、相关知识</vt:lpstr>
      <vt:lpstr>二、安装虚拟化核心组件：qemu、kvm、libvirt</vt:lpstr>
      <vt:lpstr>二、安装虚拟化核心组件：qemu、kvm、libvirt</vt:lpstr>
      <vt:lpstr>二、安装虚拟化核心组件：qemu、kvm、libvirt</vt:lpstr>
      <vt:lpstr>三、验证虚拟化核心组件是否安装成功</vt:lpstr>
      <vt:lpstr>四、网络配置</vt:lpstr>
      <vt:lpstr>五、准备虚拟机安装引导固件</vt:lpstr>
      <vt:lpstr>任务1：树莓派4B中搭建qemu+libvirt虚拟化环境（20min）</vt:lpstr>
      <vt:lpstr>六、准备虚拟机镜像</vt:lpstr>
      <vt:lpstr>六、准备虚拟机镜像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七、使用xml文件配置虚拟机</vt:lpstr>
      <vt:lpstr>八、使用libvirt工具管理 xml文件配置的虚拟机</vt:lpstr>
      <vt:lpstr>八、使用libvirt工具管理 xml文件配置的虚拟机</vt:lpstr>
      <vt:lpstr>八、使用libvirt工具管理 xml文件配置的虚拟机</vt:lpstr>
      <vt:lpstr>九、参考文档</vt:lpstr>
      <vt:lpstr>任务2：编写xml虚拟机配置文件，使用libvirt启动（30min）</vt:lpstr>
      <vt:lpstr>十、使用VNC进行远程桌面控制</vt:lpstr>
      <vt:lpstr>十、使用VNC进行远程桌面控制</vt:lpstr>
      <vt:lpstr>十、使用VNC进行远程桌面控制</vt:lpstr>
      <vt:lpstr>十、使用VNC进行远程桌面控制</vt:lpstr>
      <vt:lpstr>任务3：windows系统中使用vnc登录虚拟机安装系统（30min）</vt:lpstr>
      <vt:lpstr>任务3：windows系统中使用vnc登录虚拟机安装系统（30min）</vt:lpstr>
      <vt:lpstr>任务3：windows系统中使用vnc登录虚拟机安装系统（30min）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2953</cp:revision>
  <dcterms:created xsi:type="dcterms:W3CDTF">2001-03-21T12:57:26Z</dcterms:created>
  <dcterms:modified xsi:type="dcterms:W3CDTF">2021-03-17T02:48:11Z</dcterms:modified>
</cp:coreProperties>
</file>