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3069" r:id="rId2"/>
    <p:sldId id="1791" r:id="rId3"/>
    <p:sldId id="622" r:id="rId4"/>
    <p:sldId id="754" r:id="rId5"/>
    <p:sldId id="626" r:id="rId6"/>
    <p:sldId id="612" r:id="rId7"/>
    <p:sldId id="729" r:id="rId8"/>
    <p:sldId id="730" r:id="rId9"/>
    <p:sldId id="731" r:id="rId10"/>
    <p:sldId id="732" r:id="rId11"/>
    <p:sldId id="613" r:id="rId12"/>
    <p:sldId id="3070" r:id="rId13"/>
    <p:sldId id="614" r:id="rId14"/>
    <p:sldId id="627" r:id="rId15"/>
    <p:sldId id="735" r:id="rId16"/>
    <p:sldId id="736" r:id="rId17"/>
    <p:sldId id="737" r:id="rId18"/>
    <p:sldId id="738" r:id="rId19"/>
    <p:sldId id="739" r:id="rId20"/>
    <p:sldId id="759" r:id="rId21"/>
    <p:sldId id="760" r:id="rId22"/>
    <p:sldId id="761" r:id="rId23"/>
    <p:sldId id="740" r:id="rId24"/>
    <p:sldId id="742" r:id="rId25"/>
    <p:sldId id="743" r:id="rId26"/>
    <p:sldId id="745" r:id="rId27"/>
    <p:sldId id="753" r:id="rId28"/>
    <p:sldId id="554"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6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A656E9-2979-4BAC-A477-7C59D58D84B9}" type="datetimeFigureOut">
              <a:rPr lang="zh-CN" altLang="en-US" smtClean="0"/>
              <a:t>2021/4/28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F829D-91FC-44A7-89FE-17A49C801111}" type="slidenum">
              <a:rPr lang="zh-CN" altLang="en-US" smtClean="0"/>
              <a:t>‹#›</a:t>
            </a:fld>
            <a:endParaRPr lang="zh-CN" altLang="en-US"/>
          </a:p>
        </p:txBody>
      </p:sp>
    </p:spTree>
    <p:extLst>
      <p:ext uri="{BB962C8B-B14F-4D97-AF65-F5344CB8AC3E}">
        <p14:creationId xmlns:p14="http://schemas.microsoft.com/office/powerpoint/2010/main" val="2440371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F829D-91FC-44A7-89FE-17A49C801111}" type="slidenum">
              <a:rPr lang="zh-CN" altLang="en-US" smtClean="0"/>
              <a:t>2</a:t>
            </a:fld>
            <a:endParaRPr lang="zh-CN" altLang="en-US"/>
          </a:p>
        </p:txBody>
      </p:sp>
    </p:spTree>
    <p:extLst>
      <p:ext uri="{BB962C8B-B14F-4D97-AF65-F5344CB8AC3E}">
        <p14:creationId xmlns:p14="http://schemas.microsoft.com/office/powerpoint/2010/main" val="2144846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6" y="112713"/>
            <a:ext cx="1261696"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6566389" y="96838"/>
            <a:ext cx="1976804" cy="334962"/>
          </a:xfrm>
          <a:prstGeom prst="rect">
            <a:avLst/>
          </a:prstGeom>
          <a:noFill/>
          <a:ln w="9525">
            <a:noFill/>
            <a:miter lim="800000"/>
            <a:headEnd/>
            <a:tailEnd/>
          </a:ln>
        </p:spPr>
      </p:pic>
      <p:sp>
        <p:nvSpPr>
          <p:cNvPr id="7" name="Text Box 5"/>
          <p:cNvSpPr txBox="1">
            <a:spLocks noChangeArrowheads="1"/>
          </p:cNvSpPr>
          <p:nvPr/>
        </p:nvSpPr>
        <p:spPr bwMode="auto">
          <a:xfrm>
            <a:off x="6299690" y="333376"/>
            <a:ext cx="2359941" cy="207749"/>
          </a:xfrm>
          <a:prstGeom prst="rect">
            <a:avLst/>
          </a:prstGeom>
          <a:noFill/>
          <a:ln w="9525">
            <a:noFill/>
            <a:miter lim="800000"/>
            <a:headEnd/>
            <a:tailEnd/>
          </a:ln>
          <a:effectLst/>
        </p:spPr>
        <p:txBody>
          <a:bodyPr wrap="none">
            <a:spAutoFit/>
          </a:bodyPr>
          <a:lstStyle/>
          <a:p>
            <a:pPr>
              <a:defRPr/>
            </a:pPr>
            <a:r>
              <a:rPr lang="en-US" altLang="zh-CN" sz="75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2"/>
            <a:ext cx="8241323" cy="1744663"/>
          </a:xfrm>
          <a:noFill/>
        </p:spPr>
        <p:txBody>
          <a:bodyPr lIns="91440" rIns="91440"/>
          <a:lstStyle>
            <a:lvl1pPr algn="ctr">
              <a:defRPr sz="3000"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400"/>
            </a:lvl1pPr>
          </a:lstStyle>
          <a:p>
            <a:r>
              <a:rPr lang="zh-CN" altLang="en-US" dirty="0"/>
              <a:t>单击此处编辑母版副标题样式</a:t>
            </a:r>
          </a:p>
        </p:txBody>
      </p:sp>
    </p:spTree>
    <p:extLst>
      <p:ext uri="{BB962C8B-B14F-4D97-AF65-F5344CB8AC3E}">
        <p14:creationId xmlns:p14="http://schemas.microsoft.com/office/powerpoint/2010/main" val="48635793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extLst>
      <p:ext uri="{BB962C8B-B14F-4D97-AF65-F5344CB8AC3E}">
        <p14:creationId xmlns:p14="http://schemas.microsoft.com/office/powerpoint/2010/main" val="29148867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7"/>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 y="568327"/>
            <a:ext cx="6717323"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extLst>
      <p:ext uri="{BB962C8B-B14F-4D97-AF65-F5344CB8AC3E}">
        <p14:creationId xmlns:p14="http://schemas.microsoft.com/office/powerpoint/2010/main" val="286757673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1" y="6242050"/>
            <a:ext cx="1758461"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7"/>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251869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3373318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568327"/>
            <a:ext cx="9144000" cy="557213"/>
          </a:xfr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136F2DB-5A85-43AD-B150-158D66D726EF}"/>
              </a:ext>
            </a:extLst>
          </p:cNvPr>
          <p:cNvSpPr>
            <a:spLocks noGrp="1"/>
          </p:cNvSpPr>
          <p:nvPr>
            <p:ph type="dt" sz="half" idx="10"/>
          </p:nvPr>
        </p:nvSpPr>
        <p:spPr/>
        <p:txBody>
          <a:bodyPr/>
          <a:lstStyle>
            <a:lvl1pPr>
              <a:defRPr/>
            </a:lvl1pPr>
          </a:lstStyle>
          <a:p>
            <a:pPr>
              <a:defRPr/>
            </a:pPr>
            <a:fld id="{B646006B-A367-420B-8A13-051B967A5258}" type="datetime1">
              <a:rPr lang="en-US" altLang="zh-CN"/>
              <a:pPr>
                <a:defRPr/>
              </a:pPr>
              <a:t>4/28/2021</a:t>
            </a:fld>
            <a:endParaRPr lang="zh-CN" altLang="zh-CN" sz="1350" b="0"/>
          </a:p>
        </p:txBody>
      </p:sp>
      <p:sp>
        <p:nvSpPr>
          <p:cNvPr id="4" name="页脚占位符 3">
            <a:extLst>
              <a:ext uri="{FF2B5EF4-FFF2-40B4-BE49-F238E27FC236}">
                <a16:creationId xmlns:a16="http://schemas.microsoft.com/office/drawing/2014/main" id="{127C7925-D8F5-443E-9A64-13601A1BA223}"/>
              </a:ext>
            </a:extLst>
          </p:cNvPr>
          <p:cNvSpPr>
            <a:spLocks noGrp="1"/>
          </p:cNvSpPr>
          <p:nvPr>
            <p:ph type="ftr" sz="quarter" idx="11"/>
          </p:nvPr>
        </p:nvSpPr>
        <p:spPr/>
        <p:txBody>
          <a:bodyPr/>
          <a:lstStyle>
            <a:lvl1pPr>
              <a:defRPr/>
            </a:lvl1pPr>
          </a:lstStyle>
          <a:p>
            <a:pPr>
              <a:defRPr/>
            </a:pPr>
            <a:endParaRPr lang="zh-CN" altLang="zh-CN"/>
          </a:p>
        </p:txBody>
      </p:sp>
      <p:sp>
        <p:nvSpPr>
          <p:cNvPr id="5" name="灯片编号占位符 4">
            <a:extLst>
              <a:ext uri="{FF2B5EF4-FFF2-40B4-BE49-F238E27FC236}">
                <a16:creationId xmlns:a16="http://schemas.microsoft.com/office/drawing/2014/main" id="{9B3D3554-3652-4BA4-991E-CDF7DBE3DBCA}"/>
              </a:ext>
            </a:extLst>
          </p:cNvPr>
          <p:cNvSpPr>
            <a:spLocks noGrp="1"/>
          </p:cNvSpPr>
          <p:nvPr>
            <p:ph type="sldNum" sz="quarter" idx="12"/>
          </p:nvPr>
        </p:nvSpPr>
        <p:spPr/>
        <p:txBody>
          <a:bodyPr/>
          <a:lstStyle>
            <a:lvl1pPr>
              <a:defRPr/>
            </a:lvl1pPr>
          </a:lstStyle>
          <a:p>
            <a:fld id="{BBC12A76-0433-4DF4-8F0D-262EEE321B48}" type="slidenum">
              <a:rPr lang="zh-CN" altLang="zh-CN"/>
              <a:pPr/>
              <a:t>‹#›</a:t>
            </a:fld>
            <a:endParaRPr lang="zh-CN" altLang="zh-CN" sz="1350" b="0">
              <a:solidFill>
                <a:schemeClr val="tx1"/>
              </a:solidFill>
            </a:endParaRPr>
          </a:p>
        </p:txBody>
      </p:sp>
    </p:spTree>
    <p:extLst>
      <p:ext uri="{BB962C8B-B14F-4D97-AF65-F5344CB8AC3E}">
        <p14:creationId xmlns:p14="http://schemas.microsoft.com/office/powerpoint/2010/main" val="347881619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70"/>
            <a:ext cx="8241323" cy="4896543"/>
          </a:xfrm>
        </p:spPr>
        <p:txBody>
          <a:bodyPr/>
          <a:lstStyle>
            <a:lvl1pPr>
              <a:defRPr sz="2100">
                <a:latin typeface="Times New Roman" pitchFamily="18" charset="0"/>
                <a:ea typeface="+mn-ea"/>
                <a:cs typeface="Times New Roman" pitchFamily="18" charset="0"/>
              </a:defRPr>
            </a:lvl1pPr>
            <a:lvl2pPr>
              <a:lnSpc>
                <a:spcPct val="100000"/>
              </a:lnSpc>
              <a:defRPr sz="1500"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2"/>
            <a:ext cx="9144000" cy="557213"/>
          </a:xfrm>
        </p:spPr>
        <p:txBody>
          <a:bodyPr tIns="144000"/>
          <a:lstStyle>
            <a:lvl1pPr>
              <a:defRPr sz="2100" b="1">
                <a:latin typeface="黑体" pitchFamily="2" charset="-122"/>
                <a:ea typeface="黑体"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160129862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extLst>
      <p:ext uri="{BB962C8B-B14F-4D97-AF65-F5344CB8AC3E}">
        <p14:creationId xmlns:p14="http://schemas.microsoft.com/office/powerpoint/2010/main" val="279915847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9" y="1412875"/>
            <a:ext cx="4050323" cy="46085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extLst>
      <p:ext uri="{BB962C8B-B14F-4D97-AF65-F5344CB8AC3E}">
        <p14:creationId xmlns:p14="http://schemas.microsoft.com/office/powerpoint/2010/main" val="194188128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extLst>
      <p:ext uri="{BB962C8B-B14F-4D97-AF65-F5344CB8AC3E}">
        <p14:creationId xmlns:p14="http://schemas.microsoft.com/office/powerpoint/2010/main" val="30980932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2"/>
            <a:ext cx="9144000" cy="557213"/>
          </a:xfrm>
        </p:spPr>
        <p:txBody>
          <a:bodyPr tIns="144000"/>
          <a:lstStyle>
            <a:lvl1pPr>
              <a:defRPr sz="2100" b="1">
                <a:latin typeface="黑体" pitchFamily="2" charset="-122"/>
                <a:ea typeface="黑体"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4350183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extLst>
      <p:ext uri="{BB962C8B-B14F-4D97-AF65-F5344CB8AC3E}">
        <p14:creationId xmlns:p14="http://schemas.microsoft.com/office/powerpoint/2010/main" val="12285576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435"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539" y="273052"/>
            <a:ext cx="5111261"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435"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extLst>
      <p:ext uri="{BB962C8B-B14F-4D97-AF65-F5344CB8AC3E}">
        <p14:creationId xmlns:p14="http://schemas.microsoft.com/office/powerpoint/2010/main" val="37495583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166"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extLst>
      <p:ext uri="{BB962C8B-B14F-4D97-AF65-F5344CB8AC3E}">
        <p14:creationId xmlns:p14="http://schemas.microsoft.com/office/powerpoint/2010/main" val="4746521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6"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7"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8" cstate="print"/>
          <a:srcRect/>
          <a:stretch>
            <a:fillRect/>
          </a:stretch>
        </p:blipFill>
        <p:spPr bwMode="auto">
          <a:xfrm>
            <a:off x="6566389" y="96838"/>
            <a:ext cx="1976804" cy="334962"/>
          </a:xfrm>
          <a:prstGeom prst="rect">
            <a:avLst/>
          </a:prstGeom>
          <a:noFill/>
          <a:ln w="9525">
            <a:noFill/>
            <a:miter lim="800000"/>
            <a:headEnd/>
            <a:tailEnd/>
          </a:ln>
        </p:spPr>
      </p:pic>
      <p:sp>
        <p:nvSpPr>
          <p:cNvPr id="3093" name="Text Box 1045"/>
          <p:cNvSpPr txBox="1">
            <a:spLocks noChangeArrowheads="1"/>
          </p:cNvSpPr>
          <p:nvPr/>
        </p:nvSpPr>
        <p:spPr bwMode="auto">
          <a:xfrm>
            <a:off x="6299690" y="333376"/>
            <a:ext cx="2359941" cy="207749"/>
          </a:xfrm>
          <a:prstGeom prst="rect">
            <a:avLst/>
          </a:prstGeom>
          <a:noFill/>
          <a:ln w="9525">
            <a:noFill/>
            <a:miter lim="800000"/>
            <a:headEnd/>
            <a:tailEnd/>
          </a:ln>
          <a:effectLst/>
        </p:spPr>
        <p:txBody>
          <a:bodyPr wrap="none">
            <a:spAutoFit/>
          </a:bodyPr>
          <a:lstStyle/>
          <a:p>
            <a:pPr>
              <a:defRPr/>
            </a:pPr>
            <a:r>
              <a:rPr lang="en-US" altLang="zh-CN" sz="75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7" y="6242050"/>
            <a:ext cx="175846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5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2883877" y="6242050"/>
            <a:ext cx="267286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049108" y="6242050"/>
            <a:ext cx="175846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7"/>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extLst>
      <p:ext uri="{BB962C8B-B14F-4D97-AF65-F5344CB8AC3E}">
        <p14:creationId xmlns:p14="http://schemas.microsoft.com/office/powerpoint/2010/main" val="3189658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txStyles>
    <p:titleStyle>
      <a:lvl1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5pPr>
      <a:lvl6pPr marL="3429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6pPr>
      <a:lvl7pPr marL="6858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7pPr>
      <a:lvl8pPr marL="10287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8pPr>
      <a:lvl9pPr marL="13716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257175" indent="-257175" algn="l" rtl="0" eaLnBrk="0" fontAlgn="base" hangingPunct="0">
        <a:spcBef>
          <a:spcPct val="20000"/>
        </a:spcBef>
        <a:spcAft>
          <a:spcPct val="0"/>
        </a:spcAft>
        <a:buClr>
          <a:srgbClr val="FF5050"/>
        </a:buClr>
        <a:buSzPct val="120000"/>
        <a:buFont typeface="Wingdings" pitchFamily="2" charset="2"/>
        <a:buChar char="§"/>
        <a:defRPr kumimoji="1" sz="1950" b="1">
          <a:solidFill>
            <a:srgbClr val="000066"/>
          </a:solidFill>
          <a:latin typeface="+mn-lt"/>
          <a:ea typeface="+mn-ea"/>
          <a:cs typeface="+mn-cs"/>
        </a:defRPr>
      </a:lvl1pPr>
      <a:lvl2pPr marL="557213" indent="-214313" algn="l" rtl="0" eaLnBrk="0" fontAlgn="base" hangingPunct="0">
        <a:spcBef>
          <a:spcPct val="20000"/>
        </a:spcBef>
        <a:spcAft>
          <a:spcPct val="0"/>
        </a:spcAft>
        <a:buClr>
          <a:schemeClr val="tx2"/>
        </a:buClr>
        <a:buSzPct val="75000"/>
        <a:buFont typeface="Wingdings" pitchFamily="2" charset="2"/>
        <a:buChar char="v"/>
        <a:defRPr kumimoji="1" sz="1800">
          <a:solidFill>
            <a:srgbClr val="FF3300"/>
          </a:solidFill>
          <a:latin typeface="+mn-lt"/>
          <a:ea typeface="+mn-ea"/>
        </a:defRPr>
      </a:lvl2pPr>
      <a:lvl3pPr marL="857250" indent="-171450" algn="l" rtl="0" eaLnBrk="0" fontAlgn="base" hangingPunct="0">
        <a:spcBef>
          <a:spcPct val="20000"/>
        </a:spcBef>
        <a:spcAft>
          <a:spcPct val="0"/>
        </a:spcAft>
        <a:buClr>
          <a:schemeClr val="hlink"/>
        </a:buClr>
        <a:buSzPct val="65000"/>
        <a:buFont typeface="Monotype Sorts" pitchFamily="2" charset="2"/>
        <a:buChar char="F"/>
        <a:defRPr kumimoji="1" sz="1500">
          <a:solidFill>
            <a:srgbClr val="0000FF"/>
          </a:solidFill>
          <a:latin typeface="+mn-lt"/>
          <a:ea typeface="+mn-ea"/>
        </a:defRPr>
      </a:lvl3pPr>
      <a:lvl4pPr marL="1200150" indent="-17145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543050" indent="-17145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1885950" indent="-17145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228850" indent="-17145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2571750" indent="-17145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2914650" indent="-17145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143000" y="2033153"/>
            <a:ext cx="6858000" cy="1495551"/>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gn="ctr">
              <a:lnSpc>
                <a:spcPct val="150000"/>
              </a:lnSpc>
              <a:defRPr/>
            </a:pPr>
            <a:r>
              <a:rPr lang="en-US" altLang="zh-CN" sz="3047" spc="208" dirty="0">
                <a:solidFill>
                  <a:srgbClr val="000066"/>
                </a:solidFill>
                <a:latin typeface="+mj-ea"/>
                <a:ea typeface="+mj-ea"/>
              </a:rPr>
              <a:t>《</a:t>
            </a:r>
            <a:r>
              <a:rPr lang="zh-CN" altLang="en-US" sz="3047" spc="208" dirty="0">
                <a:solidFill>
                  <a:srgbClr val="000066"/>
                </a:solidFill>
                <a:latin typeface="+mj-ea"/>
                <a:ea typeface="+mj-ea"/>
              </a:rPr>
              <a:t>操作系统</a:t>
            </a:r>
            <a:r>
              <a:rPr lang="en-US" altLang="zh-CN" sz="3047" spc="208" dirty="0">
                <a:solidFill>
                  <a:srgbClr val="000066"/>
                </a:solidFill>
                <a:latin typeface="+mj-ea"/>
                <a:ea typeface="+mj-ea"/>
              </a:rPr>
              <a:t>》</a:t>
            </a:r>
          </a:p>
          <a:p>
            <a:pPr algn="ctr">
              <a:lnSpc>
                <a:spcPct val="150000"/>
              </a:lnSpc>
              <a:defRPr/>
            </a:pPr>
            <a:r>
              <a:rPr lang="zh-CN" altLang="en-US" sz="3047" spc="208" dirty="0">
                <a:solidFill>
                  <a:srgbClr val="000066"/>
                </a:solidFill>
                <a:latin typeface="+mj-ea"/>
                <a:ea typeface="+mj-ea"/>
              </a:rPr>
              <a:t>第十章 实验课</a:t>
            </a:r>
            <a:endParaRPr lang="en-US" altLang="zh-CN" sz="3047" spc="208" dirty="0">
              <a:solidFill>
                <a:srgbClr val="000066"/>
              </a:solidFill>
              <a:latin typeface="+mj-ea"/>
              <a:ea typeface="+mj-ea"/>
            </a:endParaRPr>
          </a:p>
          <a:p>
            <a:pPr algn="ctr">
              <a:lnSpc>
                <a:spcPct val="150000"/>
              </a:lnSpc>
              <a:defRPr/>
            </a:pPr>
            <a:r>
              <a:rPr lang="zh-CN" altLang="en-US" sz="3047" spc="208" dirty="0">
                <a:solidFill>
                  <a:srgbClr val="000066"/>
                </a:solidFill>
                <a:latin typeface="+mj-ea"/>
                <a:ea typeface="+mj-ea"/>
              </a:rPr>
              <a:t>实训</a:t>
            </a:r>
            <a:r>
              <a:rPr lang="en-US" altLang="zh-CN" sz="3047" spc="208" dirty="0">
                <a:solidFill>
                  <a:srgbClr val="000066"/>
                </a:solidFill>
                <a:latin typeface="+mj-ea"/>
                <a:ea typeface="+mj-ea"/>
              </a:rPr>
              <a:t>1</a:t>
            </a:r>
            <a:r>
              <a:rPr lang="zh-CN" altLang="en-US" sz="3047" spc="208" dirty="0">
                <a:solidFill>
                  <a:srgbClr val="000066"/>
                </a:solidFill>
                <a:latin typeface="+mj-ea"/>
                <a:ea typeface="+mj-ea"/>
              </a:rPr>
              <a:t>：内核审计机制</a:t>
            </a:r>
          </a:p>
        </p:txBody>
      </p:sp>
      <p:sp>
        <p:nvSpPr>
          <p:cNvPr id="43011" name="Rectangle 3"/>
          <p:cNvSpPr>
            <a:spLocks noChangeArrowheads="1"/>
          </p:cNvSpPr>
          <p:nvPr/>
        </p:nvSpPr>
        <p:spPr bwMode="auto">
          <a:xfrm>
            <a:off x="1144957" y="4326331"/>
            <a:ext cx="6858000" cy="89733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gn="ctr">
              <a:lnSpc>
                <a:spcPct val="150000"/>
              </a:lnSpc>
              <a:spcBef>
                <a:spcPts val="0"/>
              </a:spcBef>
              <a:buClr>
                <a:schemeClr val="hlink"/>
              </a:buClr>
              <a:buSzPct val="50000"/>
              <a:buNone/>
            </a:pPr>
            <a:r>
              <a:rPr kumimoji="0" lang="zh-CN" altLang="en-US" sz="1800" dirty="0">
                <a:solidFill>
                  <a:srgbClr val="CC0000"/>
                </a:solidFill>
                <a:latin typeface="+mj-ea"/>
                <a:ea typeface="+mj-ea"/>
              </a:rPr>
              <a:t>中国科学院大学</a:t>
            </a:r>
          </a:p>
          <a:p>
            <a:pPr algn="ctr" eaLnBrk="1" hangingPunct="1">
              <a:buClr>
                <a:schemeClr val="hlink"/>
              </a:buClr>
              <a:buSzPct val="50000"/>
              <a:buFont typeface="Monotype Sorts"/>
              <a:buNone/>
            </a:pPr>
            <a:r>
              <a:rPr kumimoji="0" lang="en-US" altLang="zh-CN" sz="1800" dirty="0">
                <a:solidFill>
                  <a:srgbClr val="CC0000"/>
                </a:solidFill>
                <a:effectLst>
                  <a:outerShdw blurRad="38100" dist="38100" dir="2700000" algn="tl">
                    <a:srgbClr val="C0C0C0"/>
                  </a:outerShdw>
                </a:effectLst>
                <a:latin typeface="Times New Roman" panose="02020603050405020304" pitchFamily="18" charset="0"/>
                <a:ea typeface="楷体_GB2312"/>
              </a:rPr>
              <a:t>2020</a:t>
            </a:r>
            <a:r>
              <a:rPr kumimoji="0" lang="zh-CN" altLang="en-US" sz="1800" dirty="0">
                <a:solidFill>
                  <a:srgbClr val="CC0000"/>
                </a:solidFill>
                <a:effectLst>
                  <a:outerShdw blurRad="38100" dist="38100" dir="2700000" algn="tl">
                    <a:srgbClr val="C0C0C0"/>
                  </a:outerShdw>
                </a:effectLst>
                <a:latin typeface="Times New Roman" panose="02020603050405020304" pitchFamily="18" charset="0"/>
                <a:ea typeface="楷体_GB2312"/>
              </a:rPr>
              <a:t>年</a:t>
            </a:r>
            <a:r>
              <a:rPr kumimoji="0" lang="en-US" altLang="zh-CN" sz="1800" dirty="0">
                <a:solidFill>
                  <a:srgbClr val="CC0000"/>
                </a:solidFill>
                <a:effectLst>
                  <a:outerShdw blurRad="38100" dist="38100" dir="2700000" algn="tl">
                    <a:srgbClr val="C0C0C0"/>
                  </a:outerShdw>
                </a:effectLst>
                <a:latin typeface="Times New Roman" panose="02020603050405020304" pitchFamily="18" charset="0"/>
                <a:ea typeface="楷体_GB2312"/>
              </a:rPr>
              <a:t>7</a:t>
            </a:r>
            <a:r>
              <a:rPr kumimoji="0" lang="zh-CN" altLang="en-US" sz="1800" dirty="0">
                <a:solidFill>
                  <a:srgbClr val="CC0000"/>
                </a:solidFill>
                <a:effectLst>
                  <a:outerShdw blurRad="38100" dist="38100" dir="2700000" algn="tl">
                    <a:srgbClr val="C0C0C0"/>
                  </a:outerShdw>
                </a:effectLst>
                <a:latin typeface="Times New Roman" panose="02020603050405020304" pitchFamily="18" charset="0"/>
                <a:ea typeface="楷体_GB2312"/>
              </a:rPr>
              <a:t>月</a:t>
            </a:r>
            <a:r>
              <a:rPr kumimoji="0" lang="en-US" altLang="zh-CN" sz="1800" dirty="0">
                <a:solidFill>
                  <a:srgbClr val="CC0000"/>
                </a:solidFill>
                <a:effectLst>
                  <a:outerShdw blurRad="38100" dist="38100" dir="2700000" algn="tl">
                    <a:srgbClr val="C0C0C0"/>
                  </a:outerShdw>
                </a:effectLst>
                <a:latin typeface="Times New Roman" panose="02020603050405020304" pitchFamily="18" charset="0"/>
                <a:ea typeface="楷体_GB2312"/>
              </a:rPr>
              <a:t>31</a:t>
            </a:r>
            <a:r>
              <a:rPr kumimoji="0" lang="zh-CN" altLang="en-US" sz="1800" dirty="0">
                <a:solidFill>
                  <a:srgbClr val="CC0000"/>
                </a:solidFill>
                <a:effectLst>
                  <a:outerShdw blurRad="38100" dist="38100" dir="2700000" algn="tl">
                    <a:srgbClr val="C0C0C0"/>
                  </a:outerShdw>
                </a:effectLst>
                <a:latin typeface="Times New Roman" panose="02020603050405020304" pitchFamily="18" charset="0"/>
                <a:ea typeface="楷体_GB2312"/>
              </a:rPr>
              <a:t>日</a:t>
            </a:r>
          </a:p>
        </p:txBody>
      </p:sp>
    </p:spTree>
    <p:custDataLst>
      <p:tags r:id="rId1"/>
    </p:custDataLst>
    <p:extLst>
      <p:ext uri="{BB962C8B-B14F-4D97-AF65-F5344CB8AC3E}">
        <p14:creationId xmlns:p14="http://schemas.microsoft.com/office/powerpoint/2010/main" val="137997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7B2F39BE-2212-426F-834F-C26F11BA081D}"/>
              </a:ext>
            </a:extLst>
          </p:cNvPr>
          <p:cNvSpPr>
            <a:spLocks noGrp="1" noChangeAspect="1" noChangeArrowheads="1"/>
          </p:cNvSpPr>
          <p:nvPr>
            <p:ph type="title" idx="4294967295"/>
          </p:nvPr>
        </p:nvSpPr>
        <p:spPr/>
        <p:txBody>
          <a:bodyPr/>
          <a:lstStyle/>
          <a:p>
            <a:r>
              <a:rPr lang="en-US" altLang="zh-CN"/>
              <a:t>auditd</a:t>
            </a:r>
            <a:r>
              <a:rPr lang="zh-CN" altLang="en-US"/>
              <a:t>的配置和规则</a:t>
            </a:r>
          </a:p>
        </p:txBody>
      </p:sp>
      <p:sp>
        <p:nvSpPr>
          <p:cNvPr id="16386" name="Content Placeholder 2">
            <a:extLst>
              <a:ext uri="{FF2B5EF4-FFF2-40B4-BE49-F238E27FC236}">
                <a16:creationId xmlns:a16="http://schemas.microsoft.com/office/drawing/2014/main" id="{EA476280-F9CD-4B6B-B846-65225853F612}"/>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en-US" altLang="zh-CN"/>
              <a:t>auditd.conf</a:t>
            </a:r>
            <a:r>
              <a:rPr lang="zh-CN" altLang="en-US"/>
              <a:t>文件详解</a:t>
            </a:r>
            <a:endParaRPr lang="en-US" altLang="zh-CN"/>
          </a:p>
          <a:p>
            <a:pPr marL="257175" indent="-257175" algn="l">
              <a:buFont typeface="Wingdings" panose="05000000000000000000" pitchFamily="2" charset="2"/>
              <a:buChar char="§"/>
            </a:pPr>
            <a:endParaRPr lang="zh-CN" altLang="en-US"/>
          </a:p>
        </p:txBody>
      </p:sp>
      <p:graphicFrame>
        <p:nvGraphicFramePr>
          <p:cNvPr id="15364" name="Group 4">
            <a:extLst>
              <a:ext uri="{FF2B5EF4-FFF2-40B4-BE49-F238E27FC236}">
                <a16:creationId xmlns:a16="http://schemas.microsoft.com/office/drawing/2014/main" id="{C487E2C3-E792-4E9C-8431-2E5C1B83F430}"/>
              </a:ext>
            </a:extLst>
          </p:cNvPr>
          <p:cNvGraphicFramePr>
            <a:graphicFrameLocks noGrp="1"/>
          </p:cNvGraphicFramePr>
          <p:nvPr/>
        </p:nvGraphicFramePr>
        <p:xfrm>
          <a:off x="1547814" y="2295526"/>
          <a:ext cx="6156722" cy="2194322"/>
        </p:xfrm>
        <a:graphic>
          <a:graphicData uri="http://schemas.openxmlformats.org/drawingml/2006/table">
            <a:tbl>
              <a:tblPr/>
              <a:tblGrid>
                <a:gridCol w="1915716">
                  <a:extLst>
                    <a:ext uri="{9D8B030D-6E8A-4147-A177-3AD203B41FA5}">
                      <a16:colId xmlns:a16="http://schemas.microsoft.com/office/drawing/2014/main" val="4152805467"/>
                    </a:ext>
                  </a:extLst>
                </a:gridCol>
                <a:gridCol w="4241006">
                  <a:extLst>
                    <a:ext uri="{9D8B030D-6E8A-4147-A177-3AD203B41FA5}">
                      <a16:colId xmlns:a16="http://schemas.microsoft.com/office/drawing/2014/main" val="1512413382"/>
                    </a:ext>
                  </a:extLst>
                </a:gridCol>
              </a:tblGrid>
              <a:tr h="738188">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admin_space_left_action</a:t>
                      </a:r>
                    </a:p>
                  </a:txBody>
                  <a:tcPr marL="47625" marR="47625" marT="47625" marB="47625" anchorCtr="1"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当自由磁盘空间量达到</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admin_space_left</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指定的值时，则采取动作。有效值为</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IGNORE</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SYSLOG</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EMAIL</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SUSPEND</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SINGLE</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和</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HALT</a:t>
                      </a:r>
                    </a:p>
                  </a:txBody>
                  <a:tcPr marL="47625" marR="47625" marT="47625" marB="47625" anchorCtr="1"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extLst>
                  <a:ext uri="{0D108BD9-81ED-4DB2-BD59-A6C34878D82A}">
                    <a16:rowId xmlns:a16="http://schemas.microsoft.com/office/drawing/2014/main" val="2632645409"/>
                  </a:ext>
                </a:extLst>
              </a:tr>
              <a:tr h="585788">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disk_full_action</a:t>
                      </a:r>
                    </a:p>
                  </a:txBody>
                  <a:tcPr marL="47625" marR="47625" marT="47625" marB="47625" anchorCtr="1"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如果含有这个审计文件的分区已满，则采取这个动作。可能值为</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IGNORE</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SYSLOG</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SUSPEND</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SINGLE</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和</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HALT</a:t>
                      </a:r>
                    </a:p>
                  </a:txBody>
                  <a:tcPr marL="47625" marR="47625" marT="47625" marB="47625" anchorCtr="1"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3834667"/>
                  </a:ext>
                </a:extLst>
              </a:tr>
              <a:tr h="870347">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disk_error_action</a:t>
                      </a:r>
                    </a:p>
                  </a:txBody>
                  <a:tcPr marL="47625" marR="47625" marT="47625" marB="47625" anchorCtr="1"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如果在写审计日志或循环日志文件时检测到错误时采取的动作。值必须是</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IGNORE</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SYSLOG</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SUSPEND</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SINGLE</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和</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HALT</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之一</a:t>
                      </a:r>
                    </a:p>
                  </a:txBody>
                  <a:tcPr marL="47625" marR="47625" marT="47625" marB="47625" anchorCtr="1"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extLst>
                  <a:ext uri="{0D108BD9-81ED-4DB2-BD59-A6C34878D82A}">
                    <a16:rowId xmlns:a16="http://schemas.microsoft.com/office/drawing/2014/main" val="3709593977"/>
                  </a:ext>
                </a:extLst>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ADB592BC-8D4C-49AE-9F9C-1F8893F2B4AF}"/>
              </a:ext>
            </a:extLst>
          </p:cNvPr>
          <p:cNvSpPr>
            <a:spLocks noGrp="1" noChangeAspect="1" noChangeArrowheads="1"/>
          </p:cNvSpPr>
          <p:nvPr>
            <p:ph type="title" idx="4294967295"/>
          </p:nvPr>
        </p:nvSpPr>
        <p:spPr/>
        <p:txBody>
          <a:bodyPr/>
          <a:lstStyle/>
          <a:p>
            <a:r>
              <a:rPr lang="en-US" altLang="zh-CN" dirty="0" err="1"/>
              <a:t>auditd</a:t>
            </a:r>
            <a:r>
              <a:rPr lang="zh-CN" altLang="en-US" dirty="0"/>
              <a:t>的配置和规则</a:t>
            </a:r>
          </a:p>
        </p:txBody>
      </p:sp>
      <p:sp>
        <p:nvSpPr>
          <p:cNvPr id="17410" name="Content Placeholder 2">
            <a:extLst>
              <a:ext uri="{FF2B5EF4-FFF2-40B4-BE49-F238E27FC236}">
                <a16:creationId xmlns:a16="http://schemas.microsoft.com/office/drawing/2014/main" id="{4C9A63B2-AD1E-4C7C-BE32-17F39727DDD5}"/>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zh-CN" altLang="en-US" dirty="0"/>
              <a:t>audit.rules</a:t>
            </a:r>
          </a:p>
          <a:p>
            <a:pPr lvl="1"/>
            <a:r>
              <a:rPr lang="zh-CN" altLang="en-US" dirty="0">
                <a:ea typeface="宋体" panose="02010600030101010101" pitchFamily="2" charset="-122"/>
              </a:rPr>
              <a:t>初始时没有具体规则</a:t>
            </a:r>
          </a:p>
          <a:p>
            <a:pPr lvl="1"/>
            <a:r>
              <a:rPr lang="zh-CN" altLang="en-US" dirty="0">
                <a:ea typeface="宋体" panose="02010600030101010101" pitchFamily="2" charset="-122"/>
              </a:rPr>
              <a:t>添加了规则后文件内容会发生变化</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00A839B7-5E36-4734-B6F0-DF672D735DA3}"/>
              </a:ext>
            </a:extLst>
          </p:cNvPr>
          <p:cNvSpPr>
            <a:spLocks noGrp="1" noChangeAspect="1" noChangeArrowheads="1"/>
          </p:cNvSpPr>
          <p:nvPr>
            <p:ph type="title" idx="4294967295"/>
          </p:nvPr>
        </p:nvSpPr>
        <p:spPr/>
        <p:txBody>
          <a:bodyPr/>
          <a:lstStyle/>
          <a:p>
            <a:r>
              <a:rPr lang="en-US" altLang="zh-CN" dirty="0" err="1"/>
              <a:t>auditd</a:t>
            </a:r>
            <a:r>
              <a:rPr lang="zh-CN" altLang="en-US" dirty="0"/>
              <a:t>的配置和规则</a:t>
            </a:r>
          </a:p>
        </p:txBody>
      </p:sp>
      <p:sp>
        <p:nvSpPr>
          <p:cNvPr id="40962" name="Content Placeholder 2">
            <a:extLst>
              <a:ext uri="{FF2B5EF4-FFF2-40B4-BE49-F238E27FC236}">
                <a16:creationId xmlns:a16="http://schemas.microsoft.com/office/drawing/2014/main" id="{A863752D-D077-4BC0-B4C4-F54DA389E157}"/>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zh-CN" altLang="en-US" dirty="0"/>
              <a:t>实训任务</a:t>
            </a:r>
          </a:p>
          <a:p>
            <a:pPr lvl="1"/>
            <a:r>
              <a:rPr lang="zh-CN" altLang="en-US" dirty="0">
                <a:ea typeface="宋体" panose="02010600030101010101" pitchFamily="2" charset="-122"/>
              </a:rPr>
              <a:t>安装</a:t>
            </a:r>
            <a:r>
              <a:rPr lang="en-US" altLang="zh-CN" dirty="0">
                <a:ea typeface="宋体" panose="02010600030101010101" pitchFamily="2" charset="-122"/>
              </a:rPr>
              <a:t>audit</a:t>
            </a:r>
            <a:r>
              <a:rPr lang="zh-CN" altLang="en-US" dirty="0">
                <a:ea typeface="宋体" panose="02010600030101010101" pitchFamily="2" charset="-122"/>
              </a:rPr>
              <a:t>并开启服务</a:t>
            </a:r>
          </a:p>
          <a:p>
            <a:pPr lvl="1"/>
            <a:r>
              <a:rPr lang="zh-CN" altLang="en-US" dirty="0">
                <a:ea typeface="宋体" panose="02010600030101010101" pitchFamily="2" charset="-122"/>
              </a:rPr>
              <a:t>查看并了解</a:t>
            </a:r>
            <a:r>
              <a:rPr lang="en-US" altLang="zh-CN" dirty="0" err="1">
                <a:ea typeface="宋体" panose="02010600030101010101" pitchFamily="2" charset="-122"/>
              </a:rPr>
              <a:t>auditd</a:t>
            </a:r>
            <a:r>
              <a:rPr lang="zh-CN" altLang="en-US" dirty="0">
                <a:ea typeface="宋体" panose="02010600030101010101" pitchFamily="2" charset="-122"/>
              </a:rPr>
              <a:t>的配置文件和规则文件</a:t>
            </a:r>
          </a:p>
          <a:p>
            <a:pPr marL="257175" indent="-257175" algn="l">
              <a:buFont typeface="Wingdings" panose="05000000000000000000" pitchFamily="2" charset="2"/>
              <a:buChar char="§"/>
            </a:pPr>
            <a:endParaRPr lang="zh-CN" altLang="en-US" dirty="0"/>
          </a:p>
          <a:p>
            <a:pPr marL="257175" indent="-257175" algn="l">
              <a:buFont typeface="Wingdings" panose="05000000000000000000" pitchFamily="2" charset="2"/>
              <a:buChar char="§"/>
            </a:pPr>
            <a:r>
              <a:rPr lang="zh-CN" altLang="en-US" dirty="0"/>
              <a:t>任务提示</a:t>
            </a:r>
          </a:p>
          <a:p>
            <a:pPr lvl="1"/>
            <a:r>
              <a:rPr lang="zh-CN" altLang="en-US" dirty="0">
                <a:ea typeface="宋体" panose="02010600030101010101" pitchFamily="2" charset="-122"/>
              </a:rPr>
              <a:t>编写用户态程序，使之满足不同的规则。</a:t>
            </a:r>
          </a:p>
          <a:p>
            <a:pPr lvl="1"/>
            <a:r>
              <a:rPr lang="zh-CN" altLang="en-US" dirty="0">
                <a:ea typeface="宋体" panose="02010600030101010101" pitchFamily="2" charset="-122"/>
              </a:rPr>
              <a:t>使用auditctl命令添加监视规则。</a:t>
            </a:r>
          </a:p>
          <a:p>
            <a:pPr lvl="1"/>
            <a:r>
              <a:rPr lang="zh-CN" altLang="en-US" dirty="0">
                <a:ea typeface="宋体" panose="02010600030101010101" pitchFamily="2" charset="-122"/>
              </a:rPr>
              <a:t>使用aureport搜索结果。</a:t>
            </a:r>
          </a:p>
        </p:txBody>
      </p:sp>
    </p:spTree>
    <p:extLst>
      <p:ext uri="{BB962C8B-B14F-4D97-AF65-F5344CB8AC3E}">
        <p14:creationId xmlns:p14="http://schemas.microsoft.com/office/powerpoint/2010/main" val="1638903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B126DEFC-C02F-489E-9D20-46AA3F76F35A}"/>
              </a:ext>
            </a:extLst>
          </p:cNvPr>
          <p:cNvSpPr>
            <a:spLocks noGrp="1" noChangeAspect="1" noChangeArrowheads="1"/>
          </p:cNvSpPr>
          <p:nvPr>
            <p:ph type="title" idx="4294967295"/>
          </p:nvPr>
        </p:nvSpPr>
        <p:spPr/>
        <p:txBody>
          <a:bodyPr/>
          <a:lstStyle/>
          <a:p>
            <a:r>
              <a:rPr lang="zh-CN" altLang="en-US" dirty="0"/>
              <a:t>使用</a:t>
            </a:r>
            <a:r>
              <a:rPr lang="en-US" altLang="zh-CN" dirty="0" err="1"/>
              <a:t>auditctl</a:t>
            </a:r>
            <a:r>
              <a:rPr lang="zh-CN" altLang="en-US" dirty="0"/>
              <a:t>命令控制</a:t>
            </a:r>
            <a:r>
              <a:rPr lang="en-US" altLang="zh-CN" dirty="0"/>
              <a:t>audit</a:t>
            </a:r>
            <a:endParaRPr lang="zh-CN" altLang="en-US" dirty="0"/>
          </a:p>
        </p:txBody>
      </p:sp>
      <p:sp>
        <p:nvSpPr>
          <p:cNvPr id="20482" name="Content Placeholder 2">
            <a:extLst>
              <a:ext uri="{FF2B5EF4-FFF2-40B4-BE49-F238E27FC236}">
                <a16:creationId xmlns:a16="http://schemas.microsoft.com/office/drawing/2014/main" id="{7C1B316A-4636-48DF-9AD9-A28295024C5E}"/>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zh-CN" altLang="en-US" dirty="0"/>
              <a:t>auditctl命令</a:t>
            </a:r>
            <a:endParaRPr lang="zh-CN" altLang="en-US" sz="1800" dirty="0"/>
          </a:p>
          <a:p>
            <a:pPr lvl="1"/>
            <a:r>
              <a:rPr lang="zh-CN" altLang="en-US" dirty="0">
                <a:ea typeface="宋体" panose="02010600030101010101" pitchFamily="2" charset="-122"/>
              </a:rPr>
              <a:t>用于对audit进行控制，可以获取audit状态和增删audit规则。</a:t>
            </a:r>
          </a:p>
          <a:p>
            <a:pPr marL="257175" indent="-257175" algn="l">
              <a:buFont typeface="Wingdings" panose="05000000000000000000" pitchFamily="2" charset="2"/>
              <a:buChar char="§"/>
            </a:pPr>
            <a:r>
              <a:rPr lang="zh-CN" altLang="en-US" dirty="0"/>
              <a:t>格式：auditctl [options]</a:t>
            </a:r>
          </a:p>
          <a:p>
            <a:pPr lvl="1"/>
            <a:r>
              <a:rPr lang="zh-CN" altLang="en-US" dirty="0">
                <a:ea typeface="宋体" panose="02010600030101010101" pitchFamily="2" charset="-122"/>
              </a:rPr>
              <a:t>-e [0|1] 表示启动停止或者启动内核审计功能</a:t>
            </a:r>
          </a:p>
          <a:p>
            <a:pPr lvl="1"/>
            <a:r>
              <a:rPr lang="zh-CN" altLang="en-US" dirty="0">
                <a:ea typeface="宋体" panose="02010600030101010101" pitchFamily="2" charset="-122"/>
              </a:rPr>
              <a:t>-f [0..2] 设置失败标记的等级，0是不输出日志，1为输出printk日志，2为会大量输出信息日志信息</a:t>
            </a:r>
          </a:p>
          <a:p>
            <a:pPr lvl="1"/>
            <a:r>
              <a:rPr lang="zh-CN" altLang="en-US" dirty="0">
                <a:ea typeface="宋体" panose="02010600030101010101" pitchFamily="2" charset="-122"/>
              </a:rPr>
              <a:t>-h 帮助</a:t>
            </a:r>
            <a:endParaRPr lang="en-US" altLang="zh-CN" dirty="0">
              <a:ea typeface="宋体" panose="02010600030101010101" pitchFamily="2" charset="-122"/>
            </a:endParaRPr>
          </a:p>
          <a:p>
            <a:pPr lvl="1"/>
            <a:r>
              <a:rPr lang="zh-CN" altLang="en-US" dirty="0">
                <a:ea typeface="宋体" panose="02010600030101010101" pitchFamily="2" charset="-122"/>
              </a:rPr>
              <a:t> </a:t>
            </a:r>
            <a:r>
              <a:rPr lang="en-US" altLang="zh-CN" dirty="0">
                <a:ea typeface="宋体" panose="02010600030101010101" pitchFamily="2" charset="-122"/>
              </a:rPr>
              <a:t>-l</a:t>
            </a:r>
            <a:r>
              <a:rPr lang="zh-CN" altLang="en-US" dirty="0">
                <a:ea typeface="宋体" panose="02010600030101010101" pitchFamily="2" charset="-122"/>
              </a:rPr>
              <a:t> 查看当前的审核规则集</a:t>
            </a:r>
            <a:endParaRPr lang="en-US" altLang="zh-CN" dirty="0">
              <a:ea typeface="宋体" panose="0201060003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52FC8E51-E617-4104-9A0E-1BA5176745C1}"/>
              </a:ext>
            </a:extLst>
          </p:cNvPr>
          <p:cNvSpPr>
            <a:spLocks noGrp="1" noChangeAspect="1" noChangeArrowheads="1"/>
          </p:cNvSpPr>
          <p:nvPr>
            <p:ph type="title" idx="4294967295"/>
          </p:nvPr>
        </p:nvSpPr>
        <p:spPr/>
        <p:txBody>
          <a:bodyPr/>
          <a:lstStyle/>
          <a:p>
            <a:r>
              <a:rPr lang="zh-CN" altLang="en-US" dirty="0"/>
              <a:t>使用</a:t>
            </a:r>
            <a:r>
              <a:rPr lang="en-US" altLang="zh-CN" dirty="0" err="1"/>
              <a:t>auditctl</a:t>
            </a:r>
            <a:r>
              <a:rPr lang="zh-CN" altLang="en-US" dirty="0"/>
              <a:t>命令控制</a:t>
            </a:r>
            <a:r>
              <a:rPr lang="en-US" altLang="zh-CN" dirty="0"/>
              <a:t>audit</a:t>
            </a:r>
            <a:endParaRPr lang="zh-CN" altLang="en-US" dirty="0"/>
          </a:p>
        </p:txBody>
      </p:sp>
      <p:sp>
        <p:nvSpPr>
          <p:cNvPr id="21506" name="Content Placeholder 2">
            <a:extLst>
              <a:ext uri="{FF2B5EF4-FFF2-40B4-BE49-F238E27FC236}">
                <a16:creationId xmlns:a16="http://schemas.microsoft.com/office/drawing/2014/main" id="{87DE21DA-C502-45A2-A152-46CE7AD32B80}"/>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zh-CN" altLang="en-US"/>
              <a:t>监视运行状态</a:t>
            </a:r>
          </a:p>
          <a:p>
            <a:pPr lvl="1"/>
            <a:r>
              <a:rPr lang="zh-CN" altLang="en-US">
                <a:ea typeface="宋体" panose="02010600030101010101" pitchFamily="2" charset="-122"/>
              </a:rPr>
              <a:t>#auditctl -s</a:t>
            </a:r>
          </a:p>
          <a:p>
            <a:pPr lvl="1"/>
            <a:r>
              <a:rPr lang="zh-CN" altLang="en-US">
                <a:ea typeface="宋体" panose="02010600030101010101" pitchFamily="2" charset="-122"/>
              </a:rPr>
              <a:t>AUDIT_STATUS: enabled=1 flag=1 pid=1585 rate_limit=0 backlog_limit=256 lost=0 backlog=0</a:t>
            </a:r>
          </a:p>
          <a:p>
            <a:pPr lvl="1"/>
            <a:r>
              <a:rPr lang="zh-CN" altLang="en-US">
                <a:ea typeface="宋体" panose="02010600030101010101" pitchFamily="2" charset="-122"/>
              </a:rPr>
              <a:t>检查这些参数可以得知audit是否正常运行。</a:t>
            </a:r>
          </a:p>
          <a:p>
            <a:pPr lvl="1"/>
            <a:endParaRPr lang="zh-CN" altLang="en-US">
              <a:ea typeface="宋体" panose="02010600030101010101" pitchFamily="2" charset="-122"/>
            </a:endParaRPr>
          </a:p>
          <a:p>
            <a:pPr lvl="1"/>
            <a:endParaRPr lang="zh-CN" altLang="en-US">
              <a:ea typeface="宋体" panose="02010600030101010101" pitchFamily="2" charset="-122"/>
            </a:endParaRPr>
          </a:p>
          <a:p>
            <a:pPr lvl="1"/>
            <a:endParaRPr lang="zh-CN" altLang="en-US">
              <a:ea typeface="宋体" panose="02010600030101010101" pitchFamily="2" charset="-122"/>
            </a:endParaRPr>
          </a:p>
          <a:p>
            <a:pPr lvl="1"/>
            <a:endParaRPr lang="zh-CN" altLang="en-US">
              <a:ea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BF2239A9-1426-49F6-B354-F6B2FD9CBBAA}"/>
              </a:ext>
            </a:extLst>
          </p:cNvPr>
          <p:cNvSpPr>
            <a:spLocks noGrp="1" noChangeAspect="1" noChangeArrowheads="1"/>
          </p:cNvSpPr>
          <p:nvPr>
            <p:ph type="title" idx="4294967295"/>
          </p:nvPr>
        </p:nvSpPr>
        <p:spPr/>
        <p:txBody>
          <a:bodyPr/>
          <a:lstStyle/>
          <a:p>
            <a:r>
              <a:rPr lang="zh-CN" altLang="en-US" dirty="0"/>
              <a:t>使用</a:t>
            </a:r>
            <a:r>
              <a:rPr lang="en-US" altLang="zh-CN" dirty="0" err="1"/>
              <a:t>auditctl</a:t>
            </a:r>
            <a:r>
              <a:rPr lang="zh-CN" altLang="en-US" dirty="0"/>
              <a:t>命令控制</a:t>
            </a:r>
            <a:r>
              <a:rPr lang="en-US" altLang="zh-CN" dirty="0"/>
              <a:t>audit</a:t>
            </a:r>
            <a:endParaRPr lang="zh-CN" altLang="en-US" dirty="0"/>
          </a:p>
        </p:txBody>
      </p:sp>
      <p:sp>
        <p:nvSpPr>
          <p:cNvPr id="23554" name="Content Placeholder 2">
            <a:extLst>
              <a:ext uri="{FF2B5EF4-FFF2-40B4-BE49-F238E27FC236}">
                <a16:creationId xmlns:a16="http://schemas.microsoft.com/office/drawing/2014/main" id="{8133B8D5-151F-47AA-9108-1468E1724574}"/>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zh-CN" altLang="en-US"/>
              <a:t>添加规则</a:t>
            </a:r>
          </a:p>
          <a:p>
            <a:pPr lvl="1"/>
            <a:r>
              <a:rPr lang="zh-CN" altLang="en-US">
                <a:ea typeface="宋体" panose="02010600030101010101" pitchFamily="2" charset="-122"/>
              </a:rPr>
              <a:t>格式：auditctl -a &lt;l,a&gt; [具体规则]。 </a:t>
            </a:r>
          </a:p>
          <a:p>
            <a:pPr lvl="2">
              <a:buFont typeface="Monotype Sorts" charset="2"/>
              <a:buChar char="F"/>
            </a:pPr>
            <a:r>
              <a:rPr lang="zh-CN" altLang="en-US">
                <a:ea typeface="楷体_GB2312" pitchFamily="1" charset="-122"/>
              </a:rPr>
              <a:t>将规则添加到一个列表的结尾</a:t>
            </a:r>
          </a:p>
          <a:p>
            <a:pPr lvl="2">
              <a:buFont typeface="Monotype Sorts" charset="2"/>
              <a:buChar char="F"/>
            </a:pPr>
            <a:r>
              <a:rPr lang="zh-CN" altLang="en-US">
                <a:ea typeface="楷体_GB2312" pitchFamily="1" charset="-122"/>
              </a:rPr>
              <a:t>l 表示列表</a:t>
            </a:r>
          </a:p>
          <a:p>
            <a:pPr lvl="2">
              <a:buFont typeface="Monotype Sorts" charset="2"/>
              <a:buChar char="F"/>
            </a:pPr>
            <a:r>
              <a:rPr lang="zh-CN" altLang="en-US">
                <a:ea typeface="楷体_GB2312" pitchFamily="1" charset="-122"/>
              </a:rPr>
              <a:t>a 表示规则动作</a:t>
            </a:r>
          </a:p>
          <a:p>
            <a:pPr lvl="1"/>
            <a:r>
              <a:rPr lang="zh-CN" altLang="en-US">
                <a:ea typeface="宋体" panose="02010600030101010101" pitchFamily="2" charset="-122"/>
              </a:rPr>
              <a:t>例如：</a:t>
            </a:r>
          </a:p>
          <a:p>
            <a:pPr lvl="1"/>
            <a:r>
              <a:rPr lang="zh-CN" altLang="en-US">
                <a:ea typeface="宋体" panose="02010600030101010101" pitchFamily="2" charset="-122"/>
              </a:rPr>
              <a:t>	auditctl -a entry,always -S open -F uid=500</a:t>
            </a:r>
          </a:p>
          <a:p>
            <a:pPr lvl="1"/>
            <a:r>
              <a:rPr lang="zh-CN" altLang="en-US">
                <a:ea typeface="宋体" panose="02010600030101010101" pitchFamily="2" charset="-122"/>
              </a:rPr>
              <a:t> 	添加一条规则：查看特定(uid=500)用户打开(open)的文件</a:t>
            </a:r>
          </a:p>
          <a:p>
            <a:pPr lvl="2">
              <a:buFont typeface="Monotype Sorts" charset="2"/>
              <a:buChar char="F"/>
            </a:pPr>
            <a:r>
              <a:rPr lang="zh-CN" altLang="en-US">
                <a:ea typeface="楷体_GB2312" pitchFamily="1" charset="-122"/>
              </a:rPr>
              <a:t>-S 代表系统调用</a:t>
            </a:r>
          </a:p>
          <a:p>
            <a:pPr lvl="2">
              <a:buFont typeface="Monotype Sorts" charset="2"/>
              <a:buChar char="F"/>
            </a:pPr>
            <a:r>
              <a:rPr lang="zh-CN" altLang="en-US">
                <a:ea typeface="楷体_GB2312" pitchFamily="1" charset="-122"/>
              </a:rPr>
              <a:t>-F 代表规则域（用于筛选）</a:t>
            </a:r>
          </a:p>
          <a:p>
            <a:pPr lvl="1"/>
            <a:endParaRPr lang="zh-CN" altLang="en-US">
              <a:ea typeface="宋体" panose="02010600030101010101" pitchFamily="2" charset="-122"/>
            </a:endParaRPr>
          </a:p>
          <a:p>
            <a:pPr lvl="1"/>
            <a:endParaRPr lang="zh-CN" altLang="en-US">
              <a:ea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DD8165AA-81EE-4948-BF69-E5F0D3AC61BE}"/>
              </a:ext>
            </a:extLst>
          </p:cNvPr>
          <p:cNvSpPr>
            <a:spLocks noGrp="1" noChangeAspect="1" noChangeArrowheads="1"/>
          </p:cNvSpPr>
          <p:nvPr>
            <p:ph type="title" idx="4294967295"/>
          </p:nvPr>
        </p:nvSpPr>
        <p:spPr/>
        <p:txBody>
          <a:bodyPr/>
          <a:lstStyle/>
          <a:p>
            <a:r>
              <a:rPr lang="zh-CN" altLang="en-US" dirty="0"/>
              <a:t>使用</a:t>
            </a:r>
            <a:r>
              <a:rPr lang="en-US" altLang="zh-CN" dirty="0" err="1"/>
              <a:t>auditctl</a:t>
            </a:r>
            <a:r>
              <a:rPr lang="zh-CN" altLang="en-US" dirty="0"/>
              <a:t>命令控制</a:t>
            </a:r>
            <a:r>
              <a:rPr lang="en-US" altLang="zh-CN" dirty="0"/>
              <a:t>audit</a:t>
            </a:r>
            <a:endParaRPr lang="zh-CN" altLang="en-US" dirty="0"/>
          </a:p>
        </p:txBody>
      </p:sp>
      <p:sp>
        <p:nvSpPr>
          <p:cNvPr id="24578" name="Content Placeholder 2">
            <a:extLst>
              <a:ext uri="{FF2B5EF4-FFF2-40B4-BE49-F238E27FC236}">
                <a16:creationId xmlns:a16="http://schemas.microsoft.com/office/drawing/2014/main" id="{915CBD75-D04B-4FED-9DD8-60CAD2258CFB}"/>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zh-CN" altLang="en-US"/>
              <a:t>添加规则</a:t>
            </a:r>
          </a:p>
          <a:p>
            <a:pPr lvl="1"/>
            <a:r>
              <a:rPr lang="zh-CN" altLang="en-US">
                <a:ea typeface="宋体" panose="02010600030101010101" pitchFamily="2" charset="-122"/>
              </a:rPr>
              <a:t>可用的列表参数有：</a:t>
            </a:r>
          </a:p>
          <a:p>
            <a:pPr lvl="1"/>
            <a:endParaRPr lang="zh-CN" altLang="en-US">
              <a:ea typeface="宋体" panose="02010600030101010101" pitchFamily="2" charset="-122"/>
            </a:endParaRPr>
          </a:p>
          <a:p>
            <a:pPr lvl="1"/>
            <a:endParaRPr lang="zh-CN" altLang="en-US">
              <a:ea typeface="宋体" panose="02010600030101010101" pitchFamily="2" charset="-122"/>
            </a:endParaRPr>
          </a:p>
          <a:p>
            <a:pPr lvl="1"/>
            <a:endParaRPr lang="zh-CN" altLang="en-US">
              <a:ea typeface="宋体" panose="02010600030101010101" pitchFamily="2" charset="-122"/>
            </a:endParaRPr>
          </a:p>
          <a:p>
            <a:pPr lvl="1"/>
            <a:endParaRPr lang="zh-CN" altLang="en-US">
              <a:ea typeface="宋体" panose="02010600030101010101" pitchFamily="2" charset="-122"/>
            </a:endParaRPr>
          </a:p>
          <a:p>
            <a:pPr lvl="1"/>
            <a:endParaRPr lang="zh-CN" altLang="en-US">
              <a:ea typeface="宋体" panose="02010600030101010101" pitchFamily="2" charset="-122"/>
            </a:endParaRPr>
          </a:p>
        </p:txBody>
      </p:sp>
      <p:graphicFrame>
        <p:nvGraphicFramePr>
          <p:cNvPr id="22532" name="Group 4">
            <a:extLst>
              <a:ext uri="{FF2B5EF4-FFF2-40B4-BE49-F238E27FC236}">
                <a16:creationId xmlns:a16="http://schemas.microsoft.com/office/drawing/2014/main" id="{C4D4E972-46E8-4D8A-B863-8D7AC1A1C957}"/>
              </a:ext>
            </a:extLst>
          </p:cNvPr>
          <p:cNvGraphicFramePr>
            <a:graphicFrameLocks noGrp="1"/>
          </p:cNvGraphicFramePr>
          <p:nvPr>
            <p:extLst>
              <p:ext uri="{D42A27DB-BD31-4B8C-83A1-F6EECF244321}">
                <p14:modId xmlns:p14="http://schemas.microsoft.com/office/powerpoint/2010/main" val="3810630430"/>
              </p:ext>
            </p:extLst>
          </p:nvPr>
        </p:nvGraphicFramePr>
        <p:xfrm>
          <a:off x="1675210" y="2727722"/>
          <a:ext cx="6029325" cy="2782493"/>
        </p:xfrm>
        <a:graphic>
          <a:graphicData uri="http://schemas.openxmlformats.org/drawingml/2006/table">
            <a:tbl>
              <a:tblPr/>
              <a:tblGrid>
                <a:gridCol w="1058465">
                  <a:extLst>
                    <a:ext uri="{9D8B030D-6E8A-4147-A177-3AD203B41FA5}">
                      <a16:colId xmlns:a16="http://schemas.microsoft.com/office/drawing/2014/main" val="4120247471"/>
                    </a:ext>
                  </a:extLst>
                </a:gridCol>
                <a:gridCol w="4970860">
                  <a:extLst>
                    <a:ext uri="{9D8B030D-6E8A-4147-A177-3AD203B41FA5}">
                      <a16:colId xmlns:a16="http://schemas.microsoft.com/office/drawing/2014/main" val="1049843664"/>
                    </a:ext>
                  </a:extLst>
                </a:gridCol>
              </a:tblGrid>
              <a:tr h="577454">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task</a:t>
                      </a:r>
                    </a:p>
                  </a:txBody>
                  <a:tcPr marL="47625" marR="47625" marT="47625" marB="47625" anchor="ctr"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solidFill>
                      <a:srgbClr val="8064A2">
                        <a:alpha val="39999"/>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添加一条规则到每一个任务列表。这个规则列表只在一个任务建立的时候使用。</a:t>
                      </a:r>
                    </a:p>
                  </a:txBody>
                  <a:tcPr marL="47625" marR="47625" marT="47625" marB="47625" anchor="ctr"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solidFill>
                      <a:srgbClr val="8064A2">
                        <a:alpha val="39999"/>
                      </a:srgbClr>
                    </a:solidFill>
                  </a:tcPr>
                </a:tc>
                <a:extLst>
                  <a:ext uri="{0D108BD9-81ED-4DB2-BD59-A6C34878D82A}">
                    <a16:rowId xmlns:a16="http://schemas.microsoft.com/office/drawing/2014/main" val="1347716148"/>
                  </a:ext>
                </a:extLst>
              </a:tr>
              <a:tr h="498872">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entry</a:t>
                      </a:r>
                    </a:p>
                  </a:txBody>
                  <a:tcPr marL="47625" marR="47625" marT="47625" marB="47625" anchor="ctr"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no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添加一条规则到系统调用entry列表。</a:t>
                      </a:r>
                    </a:p>
                  </a:txBody>
                  <a:tcPr marL="47625" marR="47625" marT="47625" marB="47625" anchor="ctr"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03693698"/>
                  </a:ext>
                </a:extLst>
              </a:tr>
              <a:tr h="370285">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exit</a:t>
                      </a:r>
                    </a:p>
                  </a:txBody>
                  <a:tcPr marL="47625" marR="47625" marT="47625" marB="47625" anchor="ctr"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solidFill>
                      <a:srgbClr val="8064A2">
                        <a:alpha val="39999"/>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添加一条规则到系统调用exit表。</a:t>
                      </a:r>
                    </a:p>
                  </a:txBody>
                  <a:tcPr marL="47625" marR="47625" marT="47625" marB="47625" anchor="ctr"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solidFill>
                      <a:srgbClr val="8064A2">
                        <a:alpha val="39999"/>
                      </a:srgbClr>
                    </a:solidFill>
                  </a:tcPr>
                </a:tc>
                <a:extLst>
                  <a:ext uri="{0D108BD9-81ED-4DB2-BD59-A6C34878D82A}">
                    <a16:rowId xmlns:a16="http://schemas.microsoft.com/office/drawing/2014/main" val="2761786662"/>
                  </a:ext>
                </a:extLst>
              </a:tr>
              <a:tr h="741760">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user</a:t>
                      </a:r>
                    </a:p>
                  </a:txBody>
                  <a:tcPr marL="47625" marR="47625" marT="47625" marB="47625" anchor="ctr"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no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添加一条到用户信息过滤表。在信息被传送到audit进程前，kernel使用这个列表在用户空间过滤事件信息，可以使用的字段有：uid、auid、gid、pid。</a:t>
                      </a:r>
                    </a:p>
                  </a:txBody>
                  <a:tcPr marL="47625" marR="47625" marT="47625" marB="47625" anchor="ctr"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94898806"/>
                  </a:ext>
                </a:extLst>
              </a:tr>
              <a:tr h="594122">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exclude</a:t>
                      </a:r>
                    </a:p>
                  </a:txBody>
                  <a:tcPr marL="47625" marR="47625" marT="47625" marB="47625" anchor="ctr"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solidFill>
                      <a:srgbClr val="8064A2">
                        <a:alpha val="39999"/>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添加一条规则到事件类型排除表.这个表用于过滤掉不希望显示的信息。</a:t>
                      </a:r>
                    </a:p>
                  </a:txBody>
                  <a:tcPr marL="47625" marR="47625" marT="47625" marB="47625" anchor="ctr"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solidFill>
                      <a:srgbClr val="8064A2">
                        <a:alpha val="39999"/>
                      </a:srgbClr>
                    </a:solidFill>
                  </a:tcPr>
                </a:tc>
                <a:extLst>
                  <a:ext uri="{0D108BD9-81ED-4DB2-BD59-A6C34878D82A}">
                    <a16:rowId xmlns:a16="http://schemas.microsoft.com/office/drawing/2014/main" val="2358171664"/>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C3D5E7B7-F1F1-42D6-84E5-7236F139C6A3}"/>
              </a:ext>
            </a:extLst>
          </p:cNvPr>
          <p:cNvSpPr>
            <a:spLocks noGrp="1" noChangeAspect="1" noChangeArrowheads="1"/>
          </p:cNvSpPr>
          <p:nvPr>
            <p:ph type="title" idx="4294967295"/>
          </p:nvPr>
        </p:nvSpPr>
        <p:spPr/>
        <p:txBody>
          <a:bodyPr/>
          <a:lstStyle/>
          <a:p>
            <a:r>
              <a:rPr lang="zh-CN" altLang="en-US" dirty="0"/>
              <a:t>使用</a:t>
            </a:r>
            <a:r>
              <a:rPr lang="en-US" altLang="zh-CN" dirty="0" err="1"/>
              <a:t>auditctl</a:t>
            </a:r>
            <a:r>
              <a:rPr lang="zh-CN" altLang="en-US" dirty="0"/>
              <a:t>命令控制</a:t>
            </a:r>
            <a:r>
              <a:rPr lang="en-US" altLang="zh-CN" dirty="0"/>
              <a:t>audit</a:t>
            </a:r>
            <a:endParaRPr lang="zh-CN" altLang="en-US" dirty="0"/>
          </a:p>
        </p:txBody>
      </p:sp>
      <p:sp>
        <p:nvSpPr>
          <p:cNvPr id="25602" name="Content Placeholder 2">
            <a:extLst>
              <a:ext uri="{FF2B5EF4-FFF2-40B4-BE49-F238E27FC236}">
                <a16:creationId xmlns:a16="http://schemas.microsoft.com/office/drawing/2014/main" id="{F524248C-A5DD-4093-A83D-F78E482F551B}"/>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zh-CN" altLang="en-US"/>
              <a:t>添加规则</a:t>
            </a:r>
          </a:p>
          <a:p>
            <a:pPr lvl="1"/>
            <a:r>
              <a:rPr lang="zh-CN" altLang="en-US">
                <a:ea typeface="宋体" panose="02010600030101010101" pitchFamily="2" charset="-122"/>
              </a:rPr>
              <a:t>可用的动作参数有：</a:t>
            </a:r>
          </a:p>
          <a:p>
            <a:pPr lvl="1"/>
            <a:endParaRPr lang="zh-CN" altLang="en-US">
              <a:ea typeface="宋体" panose="02010600030101010101" pitchFamily="2" charset="-122"/>
            </a:endParaRPr>
          </a:p>
          <a:p>
            <a:pPr lvl="1"/>
            <a:endParaRPr lang="zh-CN" altLang="en-US">
              <a:ea typeface="宋体" panose="02010600030101010101" pitchFamily="2" charset="-122"/>
            </a:endParaRPr>
          </a:p>
          <a:p>
            <a:pPr lvl="1"/>
            <a:endParaRPr lang="zh-CN" altLang="en-US">
              <a:ea typeface="宋体" panose="02010600030101010101" pitchFamily="2" charset="-122"/>
            </a:endParaRPr>
          </a:p>
          <a:p>
            <a:pPr lvl="1"/>
            <a:endParaRPr lang="zh-CN" altLang="en-US">
              <a:ea typeface="宋体" panose="02010600030101010101" pitchFamily="2" charset="-122"/>
            </a:endParaRPr>
          </a:p>
          <a:p>
            <a:pPr lvl="1"/>
            <a:endParaRPr lang="zh-CN" altLang="en-US">
              <a:ea typeface="宋体" panose="02010600030101010101" pitchFamily="2" charset="-122"/>
            </a:endParaRPr>
          </a:p>
        </p:txBody>
      </p:sp>
      <p:graphicFrame>
        <p:nvGraphicFramePr>
          <p:cNvPr id="23556" name="Group 4">
            <a:extLst>
              <a:ext uri="{FF2B5EF4-FFF2-40B4-BE49-F238E27FC236}">
                <a16:creationId xmlns:a16="http://schemas.microsoft.com/office/drawing/2014/main" id="{AAD950F5-EEEE-4863-9269-659860149385}"/>
              </a:ext>
            </a:extLst>
          </p:cNvPr>
          <p:cNvGraphicFramePr>
            <a:graphicFrameLocks noGrp="1"/>
          </p:cNvGraphicFramePr>
          <p:nvPr/>
        </p:nvGraphicFramePr>
        <p:xfrm>
          <a:off x="1675210" y="2727724"/>
          <a:ext cx="6029325" cy="1308497"/>
        </p:xfrm>
        <a:graphic>
          <a:graphicData uri="http://schemas.openxmlformats.org/drawingml/2006/table">
            <a:tbl>
              <a:tblPr/>
              <a:tblGrid>
                <a:gridCol w="1058465">
                  <a:extLst>
                    <a:ext uri="{9D8B030D-6E8A-4147-A177-3AD203B41FA5}">
                      <a16:colId xmlns:a16="http://schemas.microsoft.com/office/drawing/2014/main" val="3634319651"/>
                    </a:ext>
                  </a:extLst>
                </a:gridCol>
                <a:gridCol w="4970860">
                  <a:extLst>
                    <a:ext uri="{9D8B030D-6E8A-4147-A177-3AD203B41FA5}">
                      <a16:colId xmlns:a16="http://schemas.microsoft.com/office/drawing/2014/main" val="2486121878"/>
                    </a:ext>
                  </a:extLst>
                </a:gridCol>
              </a:tblGrid>
              <a:tr h="577454">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never</a:t>
                      </a:r>
                    </a:p>
                  </a:txBody>
                  <a:tcPr marL="47625" marR="47625" marT="47625" marB="47625"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不产生audit记录。</a:t>
                      </a:r>
                    </a:p>
                  </a:txBody>
                  <a:tcPr marL="47625" marR="47625" marT="47625" marB="47625"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extLst>
                  <a:ext uri="{0D108BD9-81ED-4DB2-BD59-A6C34878D82A}">
                    <a16:rowId xmlns:a16="http://schemas.microsoft.com/office/drawing/2014/main" val="1945068579"/>
                  </a:ext>
                </a:extLst>
              </a:tr>
              <a:tr h="731044">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always</a:t>
                      </a:r>
                    </a:p>
                  </a:txBody>
                  <a:tcPr marL="47625" marR="47625" marT="47625" marB="47625"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分配一个audit上下文，将它添加到系统调用开始时，并在系统调用退出时，写出一条记录信息。</a:t>
                      </a:r>
                    </a:p>
                  </a:txBody>
                  <a:tcPr marL="47625" marR="47625" marT="47625" marB="47625"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6442357"/>
                  </a:ext>
                </a:extLst>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C26B2EFF-940A-40B5-B801-EB9CCC07B731}"/>
              </a:ext>
            </a:extLst>
          </p:cNvPr>
          <p:cNvSpPr>
            <a:spLocks noGrp="1" noChangeAspect="1" noChangeArrowheads="1"/>
          </p:cNvSpPr>
          <p:nvPr>
            <p:ph type="title" idx="4294967295"/>
          </p:nvPr>
        </p:nvSpPr>
        <p:spPr/>
        <p:txBody>
          <a:bodyPr/>
          <a:lstStyle/>
          <a:p>
            <a:r>
              <a:rPr lang="zh-CN" altLang="en-US" dirty="0"/>
              <a:t>使用</a:t>
            </a:r>
            <a:r>
              <a:rPr lang="en-US" altLang="zh-CN" dirty="0" err="1"/>
              <a:t>auditctl</a:t>
            </a:r>
            <a:r>
              <a:rPr lang="zh-CN" altLang="en-US" dirty="0"/>
              <a:t>命令控制</a:t>
            </a:r>
            <a:r>
              <a:rPr lang="en-US" altLang="zh-CN" dirty="0"/>
              <a:t>audit</a:t>
            </a:r>
            <a:endParaRPr lang="zh-CN" altLang="en-US" dirty="0"/>
          </a:p>
        </p:txBody>
      </p:sp>
      <p:sp>
        <p:nvSpPr>
          <p:cNvPr id="26626" name="Content Placeholder 2">
            <a:extLst>
              <a:ext uri="{FF2B5EF4-FFF2-40B4-BE49-F238E27FC236}">
                <a16:creationId xmlns:a16="http://schemas.microsoft.com/office/drawing/2014/main" id="{A76BA17B-C97F-40EE-922A-0C4C8B211ACA}"/>
              </a:ext>
            </a:extLst>
          </p:cNvPr>
          <p:cNvSpPr>
            <a:spLocks noGrp="1" noChangeArrowheads="1"/>
          </p:cNvSpPr>
          <p:nvPr>
            <p:ph idx="1"/>
          </p:nvPr>
        </p:nvSpPr>
        <p:spPr>
          <a:xfrm>
            <a:off x="1481138" y="1916907"/>
            <a:ext cx="6181725" cy="3456385"/>
          </a:xfrm>
        </p:spPr>
        <p:txBody>
          <a:bodyPr/>
          <a:lstStyle/>
          <a:p>
            <a:pPr marL="257175" indent="-257175" algn="l">
              <a:lnSpc>
                <a:spcPct val="80000"/>
              </a:lnSpc>
              <a:buFont typeface="Wingdings" panose="05000000000000000000" pitchFamily="2" charset="2"/>
              <a:buChar char="§"/>
            </a:pPr>
            <a:r>
              <a:rPr lang="zh-CN" altLang="en-US"/>
              <a:t>添加规则</a:t>
            </a:r>
          </a:p>
          <a:p>
            <a:pPr lvl="1">
              <a:lnSpc>
                <a:spcPct val="80000"/>
              </a:lnSpc>
            </a:pPr>
            <a:r>
              <a:rPr lang="zh-CN" altLang="en-US">
                <a:ea typeface="宋体" panose="02010600030101010101" pitchFamily="2" charset="-122"/>
              </a:rPr>
              <a:t>规则域 </a:t>
            </a:r>
          </a:p>
          <a:p>
            <a:pPr lvl="1">
              <a:lnSpc>
                <a:spcPct val="80000"/>
              </a:lnSpc>
            </a:pPr>
            <a:r>
              <a:rPr lang="zh-CN" altLang="en-US">
                <a:ea typeface="宋体" panose="02010600030101010101" pitchFamily="2" charset="-122"/>
              </a:rPr>
              <a:t> -F [n=v | n!=v | n&lt;v | n&gt;v | n&lt;=v | n&gt;=v]</a:t>
            </a:r>
          </a:p>
          <a:p>
            <a:pPr lvl="1">
              <a:lnSpc>
                <a:spcPct val="80000"/>
              </a:lnSpc>
            </a:pPr>
            <a:r>
              <a:rPr lang="zh-CN" altLang="en-US">
                <a:ea typeface="宋体" panose="02010600030101010101" pitchFamily="2" charset="-122"/>
              </a:rPr>
              <a:t>常用的参数有：</a:t>
            </a:r>
          </a:p>
        </p:txBody>
      </p:sp>
      <p:graphicFrame>
        <p:nvGraphicFramePr>
          <p:cNvPr id="24580" name="Group 4">
            <a:extLst>
              <a:ext uri="{FF2B5EF4-FFF2-40B4-BE49-F238E27FC236}">
                <a16:creationId xmlns:a16="http://schemas.microsoft.com/office/drawing/2014/main" id="{55F585C6-A081-48AF-890B-5F038D7700C9}"/>
              </a:ext>
            </a:extLst>
          </p:cNvPr>
          <p:cNvGraphicFramePr>
            <a:graphicFrameLocks noGrp="1"/>
          </p:cNvGraphicFramePr>
          <p:nvPr/>
        </p:nvGraphicFramePr>
        <p:xfrm>
          <a:off x="1980011" y="3158730"/>
          <a:ext cx="5454253" cy="2092405"/>
        </p:xfrm>
        <a:graphic>
          <a:graphicData uri="http://schemas.openxmlformats.org/drawingml/2006/table">
            <a:tbl>
              <a:tblPr/>
              <a:tblGrid>
                <a:gridCol w="1046559">
                  <a:extLst>
                    <a:ext uri="{9D8B030D-6E8A-4147-A177-3AD203B41FA5}">
                      <a16:colId xmlns:a16="http://schemas.microsoft.com/office/drawing/2014/main" val="1441703818"/>
                    </a:ext>
                  </a:extLst>
                </a:gridCol>
                <a:gridCol w="1296591">
                  <a:extLst>
                    <a:ext uri="{9D8B030D-6E8A-4147-A177-3AD203B41FA5}">
                      <a16:colId xmlns:a16="http://schemas.microsoft.com/office/drawing/2014/main" val="2167986109"/>
                    </a:ext>
                  </a:extLst>
                </a:gridCol>
                <a:gridCol w="708422">
                  <a:extLst>
                    <a:ext uri="{9D8B030D-6E8A-4147-A177-3AD203B41FA5}">
                      <a16:colId xmlns:a16="http://schemas.microsoft.com/office/drawing/2014/main" val="1148820172"/>
                    </a:ext>
                  </a:extLst>
                </a:gridCol>
                <a:gridCol w="2402681">
                  <a:extLst>
                    <a:ext uri="{9D8B030D-6E8A-4147-A177-3AD203B41FA5}">
                      <a16:colId xmlns:a16="http://schemas.microsoft.com/office/drawing/2014/main" val="2541829711"/>
                    </a:ext>
                  </a:extLst>
                </a:gridCol>
              </a:tblGrid>
              <a:tr h="285750">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uid</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20000"/>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用户</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id</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20000"/>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exit</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20000"/>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系统调用的返回值</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20000"/>
                      </a:srgbClr>
                    </a:solidFill>
                  </a:tcPr>
                </a:tc>
                <a:extLst>
                  <a:ext uri="{0D108BD9-81ED-4DB2-BD59-A6C34878D82A}">
                    <a16:rowId xmlns:a16="http://schemas.microsoft.com/office/drawing/2014/main" val="505876400"/>
                  </a:ext>
                </a:extLst>
              </a:tr>
              <a:tr h="285750">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gid</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组</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id</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inode</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Indoe</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号</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1948889"/>
                  </a:ext>
                </a:extLst>
              </a:tr>
              <a:tr h="480060">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pid</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20000"/>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进程</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id</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20000"/>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b32</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20000"/>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cpu架构，64位系统可以使用b64</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20000"/>
                      </a:srgbClr>
                    </a:solidFill>
                  </a:tcPr>
                </a:tc>
                <a:extLst>
                  <a:ext uri="{0D108BD9-81ED-4DB2-BD59-A6C34878D82A}">
                    <a16:rowId xmlns:a16="http://schemas.microsoft.com/office/drawing/2014/main" val="2966614541"/>
                  </a:ext>
                </a:extLst>
              </a:tr>
              <a:tr h="480060">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ppid</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父进程</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id</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arch</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系统调用的cpu架构，可以使用'uname -m'获得这个值</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25613392"/>
                  </a:ext>
                </a:extLst>
              </a:tr>
              <a:tr h="285750">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devmajor</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20000"/>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设备的主号码</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20000"/>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success</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20000"/>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返回值</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20000"/>
                      </a:srgbClr>
                    </a:solidFill>
                  </a:tcPr>
                </a:tc>
                <a:extLst>
                  <a:ext uri="{0D108BD9-81ED-4DB2-BD59-A6C34878D82A}">
                    <a16:rowId xmlns:a16="http://schemas.microsoft.com/office/drawing/2014/main" val="3371259212"/>
                  </a:ext>
                </a:extLst>
              </a:tr>
              <a:tr h="275035">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devminor</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设备的从号码</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key</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
                          <a:srgbClr val="FF5050"/>
                        </a:buClr>
                        <a:buSzPct val="120000"/>
                        <a:buFont typeface="Wingdings" panose="05000000000000000000" pitchFamily="2" charset="2"/>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Arial" panose="020B0604020202020204" pitchFamily="34" charset="0"/>
                        </a:rPr>
                        <a:t>设置过滤关键字</a:t>
                      </a:r>
                    </a:p>
                  </a:txBody>
                  <a:tcPr marL="68580" marR="68580" marT="34290" marB="34290" anchor="ct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1072186"/>
                  </a:ext>
                </a:extLst>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547D7A8F-8B44-4A6A-925D-A3C9623510C9}"/>
              </a:ext>
            </a:extLst>
          </p:cNvPr>
          <p:cNvSpPr>
            <a:spLocks noGrp="1" noChangeAspect="1" noChangeArrowheads="1"/>
          </p:cNvSpPr>
          <p:nvPr>
            <p:ph type="title" idx="4294967295"/>
          </p:nvPr>
        </p:nvSpPr>
        <p:spPr/>
        <p:txBody>
          <a:bodyPr/>
          <a:lstStyle/>
          <a:p>
            <a:r>
              <a:rPr lang="zh-CN" altLang="en-US" dirty="0"/>
              <a:t>使用</a:t>
            </a:r>
            <a:r>
              <a:rPr lang="en-US" altLang="zh-CN" dirty="0" err="1"/>
              <a:t>auditctl</a:t>
            </a:r>
            <a:r>
              <a:rPr lang="zh-CN" altLang="en-US" dirty="0"/>
              <a:t>命令控制</a:t>
            </a:r>
            <a:r>
              <a:rPr lang="en-US" altLang="zh-CN" dirty="0"/>
              <a:t>audit</a:t>
            </a:r>
            <a:endParaRPr lang="zh-CN" altLang="en-US" dirty="0"/>
          </a:p>
        </p:txBody>
      </p:sp>
      <p:sp>
        <p:nvSpPr>
          <p:cNvPr id="27650" name="Content Placeholder 2">
            <a:extLst>
              <a:ext uri="{FF2B5EF4-FFF2-40B4-BE49-F238E27FC236}">
                <a16:creationId xmlns:a16="http://schemas.microsoft.com/office/drawing/2014/main" id="{88D0E247-228E-4525-BF93-99767039114C}"/>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zh-CN" altLang="en-US" dirty="0"/>
              <a:t>添加规则</a:t>
            </a:r>
          </a:p>
          <a:p>
            <a:pPr lvl="1"/>
            <a:r>
              <a:rPr lang="zh-CN" altLang="en-US" dirty="0">
                <a:ea typeface="宋体" panose="02010600030101010101" pitchFamily="2" charset="-122"/>
              </a:rPr>
              <a:t>例子：</a:t>
            </a:r>
          </a:p>
          <a:p>
            <a:pPr lvl="1"/>
            <a:r>
              <a:rPr lang="zh-CN" altLang="en-US" dirty="0">
                <a:ea typeface="宋体" panose="02010600030101010101" pitchFamily="2" charset="-122"/>
              </a:rPr>
              <a:t>auditctl -a always, entry  -S all -F pid=1005</a:t>
            </a:r>
          </a:p>
          <a:p>
            <a:pPr lvl="1"/>
            <a:r>
              <a:rPr lang="zh-CN" altLang="en-US" dirty="0">
                <a:ea typeface="宋体" panose="02010600030101010101" pitchFamily="2" charset="-122"/>
              </a:rPr>
              <a:t>添加一条规则：查看特定进程的系统调用</a:t>
            </a:r>
          </a:p>
          <a:p>
            <a:pPr lvl="1"/>
            <a:endParaRPr lang="zh-CN" altLang="en-US" dirty="0">
              <a:ea typeface="宋体" panose="02010600030101010101" pitchFamily="2" charset="-122"/>
            </a:endParaRPr>
          </a:p>
          <a:p>
            <a:pPr lvl="1"/>
            <a:r>
              <a:rPr lang="zh-CN" altLang="en-US" dirty="0">
                <a:ea typeface="宋体" panose="02010600030101010101" pitchFamily="2" charset="-122"/>
              </a:rPr>
              <a:t>auditctl -a </a:t>
            </a:r>
            <a:r>
              <a:rPr lang="en-US" altLang="zh-CN" dirty="0">
                <a:ea typeface="宋体" panose="02010600030101010101" pitchFamily="2" charset="-122"/>
              </a:rPr>
              <a:t>always, entry  </a:t>
            </a:r>
            <a:r>
              <a:rPr lang="zh-CN" altLang="en-US" dirty="0">
                <a:ea typeface="宋体" panose="02010600030101010101" pitchFamily="2" charset="-122"/>
              </a:rPr>
              <a:t>-S open -F success!=0</a:t>
            </a:r>
          </a:p>
          <a:p>
            <a:pPr lvl="1"/>
            <a:r>
              <a:rPr lang="zh-CN" altLang="en-US" dirty="0">
                <a:ea typeface="宋体" panose="02010600030101010101" pitchFamily="2" charset="-122"/>
              </a:rPr>
              <a:t>添加一条规则：查看不成功的open系统调用</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871700" y="1862827"/>
            <a:ext cx="6372708" cy="3888431"/>
          </a:xfrm>
        </p:spPr>
        <p:txBody>
          <a:bodyPr/>
          <a:lstStyle/>
          <a:p>
            <a:endParaRPr lang="en-US" altLang="zh-CN" sz="1800" dirty="0">
              <a:ea typeface="宋体" pitchFamily="2" charset="-122"/>
            </a:endParaRPr>
          </a:p>
          <a:p>
            <a:endParaRPr lang="en-US" altLang="zh-CN" sz="1800" dirty="0">
              <a:ea typeface="宋体" pitchFamily="2" charset="-122"/>
            </a:endParaRPr>
          </a:p>
          <a:p>
            <a:r>
              <a:rPr lang="zh-CN" altLang="en-US" sz="1800" dirty="0">
                <a:ea typeface="宋体" pitchFamily="2" charset="-122"/>
              </a:rPr>
              <a:t>任务一：安装与启动</a:t>
            </a:r>
            <a:r>
              <a:rPr lang="en-US" altLang="zh-CN" sz="1800" dirty="0">
                <a:ea typeface="宋体" pitchFamily="2" charset="-122"/>
              </a:rPr>
              <a:t>audit</a:t>
            </a:r>
            <a:r>
              <a:rPr lang="zh-CN" altLang="en-US" sz="1800" dirty="0">
                <a:ea typeface="宋体" pitchFamily="2" charset="-122"/>
              </a:rPr>
              <a:t>服务，完成</a:t>
            </a:r>
            <a:r>
              <a:rPr lang="en-US" altLang="zh-CN" sz="1800" dirty="0" err="1">
                <a:ea typeface="宋体" pitchFamily="2" charset="-122"/>
              </a:rPr>
              <a:t>auditd</a:t>
            </a:r>
            <a:r>
              <a:rPr lang="zh-CN" altLang="en-US" sz="1800" dirty="0">
                <a:ea typeface="宋体" pitchFamily="2" charset="-122"/>
              </a:rPr>
              <a:t>的配置和规则（</a:t>
            </a:r>
            <a:r>
              <a:rPr lang="en-US" altLang="zh-CN" sz="1800" dirty="0">
                <a:ea typeface="宋体" pitchFamily="2" charset="-122"/>
              </a:rPr>
              <a:t>30min</a:t>
            </a:r>
            <a:r>
              <a:rPr lang="zh-CN" altLang="en-US" sz="1800" dirty="0">
                <a:ea typeface="宋体" pitchFamily="2" charset="-122"/>
              </a:rPr>
              <a:t>）</a:t>
            </a:r>
            <a:endParaRPr lang="en-US" altLang="zh-CN" sz="1800" dirty="0">
              <a:solidFill>
                <a:srgbClr val="FF0000"/>
              </a:solidFill>
              <a:ea typeface="宋体" pitchFamily="2" charset="-122"/>
            </a:endParaRPr>
          </a:p>
          <a:p>
            <a:endParaRPr lang="en-US" altLang="zh-CN" sz="1800" dirty="0">
              <a:ea typeface="宋体" pitchFamily="2" charset="-122"/>
            </a:endParaRPr>
          </a:p>
          <a:p>
            <a:r>
              <a:rPr lang="zh-CN" altLang="en-US" sz="1800" dirty="0">
                <a:ea typeface="宋体" pitchFamily="2" charset="-122"/>
              </a:rPr>
              <a:t>任务二：使用</a:t>
            </a:r>
            <a:r>
              <a:rPr lang="en-US" altLang="zh-CN" sz="1800" dirty="0" err="1">
                <a:ea typeface="宋体" pitchFamily="2" charset="-122"/>
              </a:rPr>
              <a:t>auditctl</a:t>
            </a:r>
            <a:r>
              <a:rPr lang="zh-CN" altLang="en-US" sz="1800" dirty="0">
                <a:ea typeface="宋体" pitchFamily="2" charset="-122"/>
              </a:rPr>
              <a:t>命令控制</a:t>
            </a:r>
            <a:r>
              <a:rPr lang="en-US" altLang="zh-CN" sz="1800" dirty="0">
                <a:ea typeface="宋体" pitchFamily="2" charset="-122"/>
              </a:rPr>
              <a:t>audit</a:t>
            </a:r>
            <a:r>
              <a:rPr lang="zh-CN" altLang="en-US" sz="1800" dirty="0">
                <a:ea typeface="宋体" pitchFamily="2" charset="-122"/>
              </a:rPr>
              <a:t>（</a:t>
            </a:r>
            <a:r>
              <a:rPr lang="en-US" altLang="zh-CN" sz="1800" dirty="0">
                <a:ea typeface="宋体" pitchFamily="2" charset="-122"/>
              </a:rPr>
              <a:t>30min</a:t>
            </a:r>
            <a:r>
              <a:rPr lang="zh-CN" altLang="en-US" sz="1800" dirty="0">
                <a:ea typeface="宋体" pitchFamily="2" charset="-122"/>
              </a:rPr>
              <a:t>）</a:t>
            </a:r>
            <a:endParaRPr lang="en-US" altLang="zh-CN" sz="1800" dirty="0">
              <a:ea typeface="宋体" pitchFamily="2" charset="-122"/>
            </a:endParaRPr>
          </a:p>
          <a:p>
            <a:endParaRPr lang="en-US" altLang="zh-CN" sz="1800" dirty="0">
              <a:ea typeface="宋体" pitchFamily="2" charset="-122"/>
            </a:endParaRPr>
          </a:p>
          <a:p>
            <a:r>
              <a:rPr lang="zh-CN" altLang="en-US" sz="1800" dirty="0">
                <a:ea typeface="宋体" pitchFamily="2" charset="-122"/>
              </a:rPr>
              <a:t>任务三：使用</a:t>
            </a:r>
            <a:r>
              <a:rPr lang="en-US" altLang="zh-CN" sz="1800" dirty="0" err="1">
                <a:ea typeface="宋体" pitchFamily="2" charset="-122"/>
              </a:rPr>
              <a:t>aureport</a:t>
            </a:r>
            <a:r>
              <a:rPr lang="zh-CN" altLang="en-US" sz="1800" dirty="0">
                <a:ea typeface="宋体" pitchFamily="2" charset="-122"/>
              </a:rPr>
              <a:t>命令与</a:t>
            </a:r>
            <a:r>
              <a:rPr lang="en-US" altLang="zh-CN" sz="1800" dirty="0" err="1">
                <a:ea typeface="宋体" pitchFamily="2" charset="-122"/>
              </a:rPr>
              <a:t>ausearch</a:t>
            </a:r>
            <a:r>
              <a:rPr lang="zh-CN" altLang="en-US" sz="1800" dirty="0">
                <a:ea typeface="宋体" pitchFamily="2" charset="-122"/>
              </a:rPr>
              <a:t>命令（</a:t>
            </a:r>
            <a:r>
              <a:rPr lang="en-US" altLang="zh-CN" sz="1800" dirty="0">
                <a:ea typeface="宋体" pitchFamily="2" charset="-122"/>
              </a:rPr>
              <a:t>30min</a:t>
            </a:r>
            <a:r>
              <a:rPr lang="zh-CN" altLang="en-US" sz="1800" dirty="0">
                <a:ea typeface="宋体" pitchFamily="2" charset="-122"/>
              </a:rPr>
              <a:t>）</a:t>
            </a:r>
            <a:endParaRPr lang="en-US" altLang="zh-CN" sz="1800" dirty="0">
              <a:ea typeface="宋体" pitchFamily="2" charset="-122"/>
            </a:endParaRPr>
          </a:p>
          <a:p>
            <a:endParaRPr lang="en-US" altLang="zh-CN" sz="1800" dirty="0">
              <a:ea typeface="宋体" pitchFamily="2" charset="-122"/>
            </a:endParaRPr>
          </a:p>
          <a:p>
            <a:endParaRPr lang="en-US" altLang="zh-CN" sz="1800" dirty="0">
              <a:ea typeface="宋体" pitchFamily="2" charset="-122"/>
            </a:endParaRPr>
          </a:p>
          <a:p>
            <a:endParaRPr lang="en-US" altLang="zh-CN" sz="1800" dirty="0">
              <a:ea typeface="宋体" pitchFamily="2" charset="-122"/>
            </a:endParaRPr>
          </a:p>
          <a:p>
            <a:endParaRPr lang="en-US" altLang="zh-CN" dirty="0">
              <a:ea typeface="宋体" pitchFamily="2" charset="-122"/>
            </a:endParaRPr>
          </a:p>
        </p:txBody>
      </p:sp>
      <p:sp>
        <p:nvSpPr>
          <p:cNvPr id="6" name="标题 5"/>
          <p:cNvSpPr>
            <a:spLocks noGrp="1"/>
          </p:cNvSpPr>
          <p:nvPr>
            <p:ph type="title"/>
          </p:nvPr>
        </p:nvSpPr>
        <p:spPr/>
        <p:txBody>
          <a:bodyPr/>
          <a:lstStyle/>
          <a:p>
            <a:r>
              <a:rPr lang="zh-CN" altLang="en-US" dirty="0">
                <a:effectLst>
                  <a:outerShdw blurRad="38100" dist="38100" dir="2700000" algn="tl">
                    <a:srgbClr val="000000">
                      <a:alpha val="43137"/>
                    </a:srgbClr>
                  </a:outerShdw>
                </a:effectLst>
              </a:rPr>
              <a:t>实验内容</a:t>
            </a:r>
          </a:p>
        </p:txBody>
      </p:sp>
    </p:spTree>
    <p:extLst>
      <p:ext uri="{BB962C8B-B14F-4D97-AF65-F5344CB8AC3E}">
        <p14:creationId xmlns:p14="http://schemas.microsoft.com/office/powerpoint/2010/main" val="10171058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3890C0B0-E57A-4301-88C0-A56C5DCAF21E}"/>
              </a:ext>
            </a:extLst>
          </p:cNvPr>
          <p:cNvSpPr>
            <a:spLocks noGrp="1" noChangeAspect="1" noChangeArrowheads="1"/>
          </p:cNvSpPr>
          <p:nvPr>
            <p:ph type="title" idx="4294967295"/>
          </p:nvPr>
        </p:nvSpPr>
        <p:spPr/>
        <p:txBody>
          <a:bodyPr/>
          <a:lstStyle/>
          <a:p>
            <a:r>
              <a:rPr lang="zh-CN" altLang="en-US" dirty="0"/>
              <a:t>使用</a:t>
            </a:r>
            <a:r>
              <a:rPr lang="en-US" altLang="zh-CN" dirty="0" err="1"/>
              <a:t>auditctl</a:t>
            </a:r>
            <a:r>
              <a:rPr lang="zh-CN" altLang="en-US" dirty="0"/>
              <a:t>命令控制</a:t>
            </a:r>
            <a:r>
              <a:rPr lang="en-US" altLang="zh-CN" dirty="0"/>
              <a:t>audit</a:t>
            </a:r>
            <a:endParaRPr lang="zh-CN" altLang="en-US" dirty="0"/>
          </a:p>
        </p:txBody>
      </p:sp>
      <p:sp>
        <p:nvSpPr>
          <p:cNvPr id="26627" name="Content Placeholder 2">
            <a:extLst>
              <a:ext uri="{FF2B5EF4-FFF2-40B4-BE49-F238E27FC236}">
                <a16:creationId xmlns:a16="http://schemas.microsoft.com/office/drawing/2014/main" id="{640FA886-8100-47C9-9C65-46C07E7F1F0F}"/>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zh-CN" altLang="en-US"/>
              <a:t>审计日志查看方法</a:t>
            </a:r>
          </a:p>
          <a:p>
            <a:pPr lvl="1"/>
            <a:r>
              <a:rPr lang="zh-CN" altLang="en-US">
                <a:ea typeface="宋体" panose="02010600030101010101" pitchFamily="2" charset="-122"/>
              </a:rPr>
              <a:t>cat /var/log/audit/audit.log</a:t>
            </a:r>
            <a:endParaRPr lang="en-US" altLang="zh-CN">
              <a:ea typeface="宋体" panose="02010600030101010101" pitchFamily="2" charset="-122"/>
            </a:endParaRPr>
          </a:p>
          <a:p>
            <a:pPr lvl="1"/>
            <a:endParaRPr lang="en-US" altLang="zh-CN" b="0">
              <a:ea typeface="宋体" panose="02010600030101010101" pitchFamily="2" charset="-122"/>
            </a:endParaRPr>
          </a:p>
          <a:p>
            <a:pPr lvl="1"/>
            <a:endParaRPr lang="en-US" altLang="zh-CN" b="0">
              <a:ea typeface="宋体" panose="02010600030101010101" pitchFamily="2" charset="-122"/>
            </a:endParaRPr>
          </a:p>
          <a:p>
            <a:pPr marL="257175" indent="-257175" algn="l">
              <a:buFont typeface="Wingdings" panose="05000000000000000000" pitchFamily="2" charset="2"/>
              <a:buChar char="§"/>
            </a:pPr>
            <a:r>
              <a:rPr lang="zh-CN" altLang="en-US" b="0"/>
              <a:t>审计日志格式</a:t>
            </a:r>
          </a:p>
          <a:p>
            <a:pPr lvl="1"/>
            <a:r>
              <a:rPr lang="zh-TW" altLang="en-US" b="0">
                <a:ea typeface="宋体" panose="02010600030101010101" pitchFamily="2" charset="-122"/>
              </a:rPr>
              <a:t>每一条日志占一行，大致分两部分：</a:t>
            </a:r>
            <a:r>
              <a:rPr lang="en-US" altLang="zh-TW" b="0">
                <a:ea typeface="宋体" panose="02010600030101010101" pitchFamily="2" charset="-122"/>
              </a:rPr>
              <a:t>type</a:t>
            </a:r>
            <a:r>
              <a:rPr lang="zh-TW" altLang="en-US" b="0">
                <a:ea typeface="宋体" panose="02010600030101010101" pitchFamily="2" charset="-122"/>
              </a:rPr>
              <a:t>、</a:t>
            </a:r>
            <a:r>
              <a:rPr lang="en-US" altLang="zh-TW" b="0">
                <a:ea typeface="宋体" panose="02010600030101010101" pitchFamily="2" charset="-122"/>
              </a:rPr>
              <a:t>msg</a:t>
            </a:r>
            <a:r>
              <a:rPr lang="zh-TW" altLang="en-US" b="0">
                <a:ea typeface="宋体" panose="02010600030101010101" pitchFamily="2" charset="-122"/>
              </a:rPr>
              <a:t>。</a:t>
            </a:r>
            <a:endParaRPr lang="en-US" altLang="zh-TW" b="0">
              <a:ea typeface="宋体" panose="02010600030101010101" pitchFamily="2" charset="-122"/>
            </a:endParaRPr>
          </a:p>
          <a:p>
            <a:pPr lvl="1"/>
            <a:r>
              <a:rPr lang="zh-TW" altLang="en-US" b="0">
                <a:ea typeface="宋体" panose="02010600030101010101" pitchFamily="2" charset="-122"/>
              </a:rPr>
              <a:t>如：</a:t>
            </a:r>
            <a:r>
              <a:rPr lang="en-US" altLang="zh-TW" b="0">
                <a:ea typeface="宋体" panose="02010600030101010101" pitchFamily="2" charset="-122"/>
              </a:rPr>
              <a:t>type=CWD msg=audit(1175176190.105:157): cwd="/tmp" </a:t>
            </a:r>
            <a:endParaRPr lang="en-US" altLang="zh-CN" b="0">
              <a:ea typeface="宋体" panose="0201060003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526655EB-1B7B-4F0B-B3F5-0222DB00A88E}"/>
              </a:ext>
            </a:extLst>
          </p:cNvPr>
          <p:cNvSpPr>
            <a:spLocks noGrp="1" noChangeAspect="1" noChangeArrowheads="1"/>
          </p:cNvSpPr>
          <p:nvPr>
            <p:ph type="title" idx="4294967295"/>
          </p:nvPr>
        </p:nvSpPr>
        <p:spPr/>
        <p:txBody>
          <a:bodyPr/>
          <a:lstStyle/>
          <a:p>
            <a:r>
              <a:rPr lang="zh-CN" altLang="en-US" dirty="0"/>
              <a:t>使用</a:t>
            </a:r>
            <a:r>
              <a:rPr lang="en-US" altLang="zh-CN" dirty="0" err="1"/>
              <a:t>auditctl</a:t>
            </a:r>
            <a:r>
              <a:rPr lang="zh-CN" altLang="en-US" dirty="0"/>
              <a:t>命令控制</a:t>
            </a:r>
            <a:r>
              <a:rPr lang="en-US" altLang="zh-CN" dirty="0"/>
              <a:t>audit</a:t>
            </a:r>
            <a:endParaRPr lang="zh-CN" altLang="en-US" dirty="0"/>
          </a:p>
        </p:txBody>
      </p:sp>
      <p:sp>
        <p:nvSpPr>
          <p:cNvPr id="26627" name="Content Placeholder 2">
            <a:extLst>
              <a:ext uri="{FF2B5EF4-FFF2-40B4-BE49-F238E27FC236}">
                <a16:creationId xmlns:a16="http://schemas.microsoft.com/office/drawing/2014/main" id="{F1907205-9A08-440C-9291-2055AE95B40A}"/>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zh-CN" altLang="en-US"/>
              <a:t>日志文件解析</a:t>
            </a:r>
            <a:endParaRPr lang="en-US" altLang="zh-CN"/>
          </a:p>
          <a:p>
            <a:pPr marL="257175" indent="-257175" algn="l">
              <a:buFont typeface="Wingdings" panose="05000000000000000000" pitchFamily="2" charset="2"/>
              <a:buChar char="§"/>
            </a:pPr>
            <a:endParaRPr lang="en-US" altLang="zh-CN"/>
          </a:p>
          <a:p>
            <a:pPr marL="257175" indent="-257175" algn="l">
              <a:buFont typeface="Wingdings" panose="05000000000000000000" pitchFamily="2" charset="2"/>
              <a:buChar char="§"/>
            </a:pPr>
            <a:endParaRPr lang="en-US" altLang="zh-CN"/>
          </a:p>
          <a:p>
            <a:pPr marL="257175" indent="-257175" algn="l">
              <a:buFont typeface="Wingdings" panose="05000000000000000000" pitchFamily="2" charset="2"/>
              <a:buChar char="§"/>
            </a:pPr>
            <a:endParaRPr lang="en-US" altLang="zh-CN"/>
          </a:p>
          <a:p>
            <a:pPr lvl="1">
              <a:buClr>
                <a:srgbClr val="336699"/>
              </a:buClr>
            </a:pPr>
            <a:r>
              <a:rPr lang="en-US" altLang="zh-CN">
                <a:ea typeface="宋体" panose="02010600030101010101" pitchFamily="2" charset="-122"/>
              </a:rPr>
              <a:t>arch</a:t>
            </a:r>
            <a:r>
              <a:rPr lang="zh-CN" altLang="zh-CN">
                <a:ea typeface="宋体" panose="02010600030101010101" pitchFamily="2" charset="-122"/>
              </a:rPr>
              <a:t>是</a:t>
            </a:r>
            <a:r>
              <a:rPr lang="en-US" altLang="zh-CN">
                <a:ea typeface="宋体" panose="02010600030101010101" pitchFamily="2" charset="-122"/>
              </a:rPr>
              <a:t>CPU</a:t>
            </a:r>
            <a:r>
              <a:rPr lang="zh-CN" altLang="zh-CN">
                <a:ea typeface="宋体" panose="02010600030101010101" pitchFamily="2" charset="-122"/>
              </a:rPr>
              <a:t>类型，如</a:t>
            </a:r>
            <a:r>
              <a:rPr lang="en-US" altLang="zh-CN">
                <a:ea typeface="宋体" panose="02010600030101010101" pitchFamily="2" charset="-122"/>
              </a:rPr>
              <a:t>i386</a:t>
            </a:r>
            <a:r>
              <a:rPr lang="zh-CN" altLang="zh-CN">
                <a:ea typeface="宋体" panose="02010600030101010101" pitchFamily="2" charset="-122"/>
              </a:rPr>
              <a:t>，这里显示的是</a:t>
            </a:r>
            <a:r>
              <a:rPr lang="en-US" altLang="zh-CN">
                <a:ea typeface="宋体" panose="02010600030101010101" pitchFamily="2" charset="-122"/>
              </a:rPr>
              <a:t>40000003</a:t>
            </a:r>
            <a:r>
              <a:rPr lang="zh-CN" altLang="zh-CN">
                <a:ea typeface="宋体" panose="02010600030101010101" pitchFamily="2" charset="-122"/>
              </a:rPr>
              <a:t>是因为没有转换</a:t>
            </a:r>
            <a:r>
              <a:rPr lang="zh-TW" altLang="en-US" b="0">
                <a:ea typeface="宋体" panose="02010600030101010101" pitchFamily="2" charset="-122"/>
              </a:rPr>
              <a:t>。</a:t>
            </a:r>
            <a:endParaRPr lang="en-US" altLang="zh-TW" b="0">
              <a:ea typeface="宋体" panose="02010600030101010101" pitchFamily="2" charset="-122"/>
            </a:endParaRPr>
          </a:p>
          <a:p>
            <a:pPr lvl="1">
              <a:buClr>
                <a:srgbClr val="336699"/>
              </a:buClr>
            </a:pPr>
            <a:r>
              <a:rPr lang="en-US" altLang="zh-CN">
                <a:ea typeface="宋体" panose="02010600030101010101" pitchFamily="2" charset="-122"/>
              </a:rPr>
              <a:t>syscall</a:t>
            </a:r>
            <a:r>
              <a:rPr lang="zh-CN" altLang="zh-CN">
                <a:ea typeface="宋体" panose="02010600030101010101" pitchFamily="2" charset="-122"/>
              </a:rPr>
              <a:t>是系统调用号，通过转换可以变成系统调用名。</a:t>
            </a:r>
            <a:endParaRPr lang="en-US" altLang="zh-CN">
              <a:ea typeface="宋体" panose="02010600030101010101" pitchFamily="2" charset="-122"/>
            </a:endParaRPr>
          </a:p>
          <a:p>
            <a:pPr lvl="1">
              <a:buClr>
                <a:srgbClr val="336699"/>
              </a:buClr>
            </a:pPr>
            <a:r>
              <a:rPr lang="en-US" altLang="zh-CN">
                <a:ea typeface="宋体" panose="02010600030101010101" pitchFamily="2" charset="-122"/>
              </a:rPr>
              <a:t>success </a:t>
            </a:r>
            <a:r>
              <a:rPr lang="zh-CN" altLang="zh-CN">
                <a:ea typeface="宋体" panose="02010600030101010101" pitchFamily="2" charset="-122"/>
              </a:rPr>
              <a:t>表示该事件</a:t>
            </a:r>
            <a:r>
              <a:rPr lang="en-US" altLang="zh-CN">
                <a:ea typeface="宋体" panose="02010600030101010101" pitchFamily="2" charset="-122"/>
              </a:rPr>
              <a:t>(</a:t>
            </a:r>
            <a:r>
              <a:rPr lang="zh-CN" altLang="zh-CN">
                <a:ea typeface="宋体" panose="02010600030101010101" pitchFamily="2" charset="-122"/>
              </a:rPr>
              <a:t>系统调用</a:t>
            </a:r>
            <a:r>
              <a:rPr lang="en-US" altLang="zh-CN">
                <a:ea typeface="宋体" panose="02010600030101010101" pitchFamily="2" charset="-122"/>
              </a:rPr>
              <a:t>)</a:t>
            </a:r>
            <a:r>
              <a:rPr lang="zh-CN" altLang="zh-CN">
                <a:ea typeface="宋体" panose="02010600030101010101" pitchFamily="2" charset="-122"/>
              </a:rPr>
              <a:t>成功与否。</a:t>
            </a:r>
            <a:endParaRPr lang="en-US" altLang="zh-CN">
              <a:ea typeface="宋体" panose="02010600030101010101" pitchFamily="2" charset="-122"/>
            </a:endParaRPr>
          </a:p>
          <a:p>
            <a:pPr lvl="1">
              <a:buClr>
                <a:srgbClr val="336699"/>
              </a:buClr>
            </a:pPr>
            <a:r>
              <a:rPr lang="en-US" altLang="zh-CN">
                <a:ea typeface="宋体" panose="02010600030101010101" pitchFamily="2" charset="-122"/>
              </a:rPr>
              <a:t>exit </a:t>
            </a:r>
            <a:r>
              <a:rPr lang="zh-CN" altLang="zh-CN">
                <a:ea typeface="宋体" panose="02010600030101010101" pitchFamily="2" charset="-122"/>
              </a:rPr>
              <a:t>表示退出值</a:t>
            </a:r>
            <a:r>
              <a:rPr lang="en-US" altLang="zh-CN">
                <a:ea typeface="宋体" panose="02010600030101010101" pitchFamily="2" charset="-122"/>
              </a:rPr>
              <a:t>(</a:t>
            </a:r>
            <a:r>
              <a:rPr lang="zh-CN" altLang="zh-CN">
                <a:ea typeface="宋体" panose="02010600030101010101" pitchFamily="2" charset="-122"/>
              </a:rPr>
              <a:t>返回值</a:t>
            </a:r>
            <a:r>
              <a:rPr lang="en-US" altLang="zh-CN">
                <a:ea typeface="宋体" panose="02010600030101010101" pitchFamily="2" charset="-122"/>
              </a:rPr>
              <a:t>)</a:t>
            </a:r>
            <a:r>
              <a:rPr lang="zh-CN" altLang="en-US">
                <a:ea typeface="宋体" panose="02010600030101010101" pitchFamily="2" charset="-122"/>
              </a:rPr>
              <a:t>，</a:t>
            </a:r>
            <a:r>
              <a:rPr lang="zh-CN" altLang="zh-CN">
                <a:ea typeface="宋体" panose="02010600030101010101" pitchFamily="2" charset="-122"/>
              </a:rPr>
              <a:t>一般负数表示失败。</a:t>
            </a:r>
            <a:endParaRPr lang="en-US" altLang="zh-CN">
              <a:ea typeface="宋体" panose="02010600030101010101" pitchFamily="2" charset="-122"/>
            </a:endParaRPr>
          </a:p>
          <a:p>
            <a:pPr lvl="1">
              <a:buClr>
                <a:srgbClr val="336699"/>
              </a:buClr>
            </a:pPr>
            <a:r>
              <a:rPr lang="en-US" altLang="zh-CN">
                <a:ea typeface="宋体" panose="02010600030101010101" pitchFamily="2" charset="-122"/>
              </a:rPr>
              <a:t>a0</a:t>
            </a:r>
            <a:r>
              <a:rPr lang="zh-CN" altLang="zh-CN">
                <a:ea typeface="宋体" panose="02010600030101010101" pitchFamily="2" charset="-122"/>
              </a:rPr>
              <a:t>到</a:t>
            </a:r>
            <a:r>
              <a:rPr lang="en-US" altLang="zh-CN">
                <a:ea typeface="宋体" panose="02010600030101010101" pitchFamily="2" charset="-122"/>
              </a:rPr>
              <a:t>a3</a:t>
            </a:r>
            <a:r>
              <a:rPr lang="zh-CN" altLang="zh-CN">
                <a:ea typeface="宋体" panose="02010600030101010101" pitchFamily="2" charset="-122"/>
              </a:rPr>
              <a:t>是系统调用的参数。</a:t>
            </a:r>
          </a:p>
          <a:p>
            <a:pPr lvl="1">
              <a:buClr>
                <a:srgbClr val="336699"/>
              </a:buClr>
            </a:pPr>
            <a:endParaRPr lang="en-US" altLang="zh-TW" b="0">
              <a:ea typeface="宋体" panose="02010600030101010101" pitchFamily="2" charset="-122"/>
            </a:endParaRPr>
          </a:p>
          <a:p>
            <a:pPr marL="257175" indent="-257175" algn="l">
              <a:buFont typeface="Wingdings" panose="05000000000000000000" pitchFamily="2" charset="2"/>
              <a:buChar char="§"/>
            </a:pPr>
            <a:endParaRPr lang="en-US" altLang="zh-CN"/>
          </a:p>
          <a:p>
            <a:pPr marL="257175" indent="-257175" algn="l"/>
            <a:endParaRPr lang="zh-CN" altLang="en-US"/>
          </a:p>
        </p:txBody>
      </p:sp>
      <p:pic>
        <p:nvPicPr>
          <p:cNvPr id="31747" name="图片 1">
            <a:extLst>
              <a:ext uri="{FF2B5EF4-FFF2-40B4-BE49-F238E27FC236}">
                <a16:creationId xmlns:a16="http://schemas.microsoft.com/office/drawing/2014/main" id="{76E68BB0-A8CC-44F4-9CD7-DE364B66668C}"/>
              </a:ext>
            </a:extLst>
          </p:cNvPr>
          <p:cNvPicPr>
            <a:picLocks noChangeAspect="1"/>
          </p:cNvPicPr>
          <p:nvPr/>
        </p:nvPicPr>
        <p:blipFill>
          <a:blip r:embed="rId2">
            <a:extLst>
              <a:ext uri="{28A0092B-C50C-407E-A947-70E740481C1C}">
                <a14:useLocalDpi xmlns:a14="http://schemas.microsoft.com/office/drawing/2010/main" val="0"/>
              </a:ext>
            </a:extLst>
          </a:blip>
          <a:srcRect l="1314" r="3564"/>
          <a:stretch>
            <a:fillRect/>
          </a:stretch>
        </p:blipFill>
        <p:spPr bwMode="auto">
          <a:xfrm>
            <a:off x="1332310" y="2294335"/>
            <a:ext cx="64865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5487FE5C-18D4-4F36-9137-C5B88631678B}"/>
              </a:ext>
            </a:extLst>
          </p:cNvPr>
          <p:cNvSpPr>
            <a:spLocks noGrp="1" noChangeAspect="1" noChangeArrowheads="1"/>
          </p:cNvSpPr>
          <p:nvPr>
            <p:ph type="title" idx="4294967295"/>
          </p:nvPr>
        </p:nvSpPr>
        <p:spPr/>
        <p:txBody>
          <a:bodyPr/>
          <a:lstStyle/>
          <a:p>
            <a:r>
              <a:rPr lang="zh-CN" altLang="en-US" dirty="0"/>
              <a:t>使用</a:t>
            </a:r>
            <a:r>
              <a:rPr lang="en-US" altLang="zh-CN" dirty="0" err="1"/>
              <a:t>auditctl</a:t>
            </a:r>
            <a:r>
              <a:rPr lang="zh-CN" altLang="en-US" dirty="0"/>
              <a:t>命令控制</a:t>
            </a:r>
            <a:r>
              <a:rPr lang="en-US" altLang="zh-CN" dirty="0"/>
              <a:t>audit</a:t>
            </a:r>
            <a:endParaRPr lang="zh-CN" altLang="en-US" dirty="0"/>
          </a:p>
        </p:txBody>
      </p:sp>
      <p:sp>
        <p:nvSpPr>
          <p:cNvPr id="26627" name="Content Placeholder 2">
            <a:extLst>
              <a:ext uri="{FF2B5EF4-FFF2-40B4-BE49-F238E27FC236}">
                <a16:creationId xmlns:a16="http://schemas.microsoft.com/office/drawing/2014/main" id="{007B657E-7403-40C8-B6EA-191AE568E8AC}"/>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zh-CN" altLang="en-US"/>
              <a:t>日志文件解析</a:t>
            </a:r>
            <a:endParaRPr lang="en-US" altLang="zh-CN"/>
          </a:p>
          <a:p>
            <a:pPr marL="257175" indent="-257175" algn="l">
              <a:buFont typeface="Wingdings" panose="05000000000000000000" pitchFamily="2" charset="2"/>
              <a:buChar char="§"/>
            </a:pPr>
            <a:endParaRPr lang="en-US" altLang="zh-CN"/>
          </a:p>
          <a:p>
            <a:pPr marL="257175" indent="-257175" algn="l">
              <a:buFont typeface="Wingdings" panose="05000000000000000000" pitchFamily="2" charset="2"/>
              <a:buChar char="§"/>
            </a:pPr>
            <a:endParaRPr lang="en-US" altLang="zh-CN"/>
          </a:p>
          <a:p>
            <a:pPr marL="257175" indent="-257175" algn="l">
              <a:buFont typeface="Wingdings" panose="05000000000000000000" pitchFamily="2" charset="2"/>
              <a:buChar char="§"/>
            </a:pPr>
            <a:endParaRPr lang="en-US" altLang="zh-CN"/>
          </a:p>
          <a:p>
            <a:pPr lvl="1">
              <a:buClr>
                <a:srgbClr val="336699"/>
              </a:buClr>
            </a:pPr>
            <a:r>
              <a:rPr lang="en-US" altLang="zh-CN">
                <a:ea typeface="宋体" panose="02010600030101010101" pitchFamily="2" charset="-122"/>
              </a:rPr>
              <a:t>items</a:t>
            </a:r>
            <a:r>
              <a:rPr lang="zh-CN" altLang="zh-CN">
                <a:ea typeface="宋体" panose="02010600030101010101" pitchFamily="2" charset="-122"/>
              </a:rPr>
              <a:t>表示传递给系统调用的字符串数目</a:t>
            </a:r>
            <a:r>
              <a:rPr lang="zh-TW" altLang="en-US" b="0">
                <a:ea typeface="宋体" panose="02010600030101010101" pitchFamily="2" charset="-122"/>
              </a:rPr>
              <a:t>。</a:t>
            </a:r>
            <a:endParaRPr lang="en-US" altLang="zh-TW" b="0">
              <a:ea typeface="宋体" panose="02010600030101010101" pitchFamily="2" charset="-122"/>
            </a:endParaRPr>
          </a:p>
          <a:p>
            <a:pPr lvl="1">
              <a:buClr>
                <a:srgbClr val="336699"/>
              </a:buClr>
            </a:pPr>
            <a:r>
              <a:rPr lang="en-US" altLang="zh-CN">
                <a:ea typeface="宋体" panose="02010600030101010101" pitchFamily="2" charset="-122"/>
              </a:rPr>
              <a:t>comm</a:t>
            </a:r>
            <a:r>
              <a:rPr lang="zh-CN" altLang="zh-CN">
                <a:ea typeface="宋体" panose="02010600030101010101" pitchFamily="2" charset="-122"/>
              </a:rPr>
              <a:t>是在任务列表中显示的程序名。</a:t>
            </a:r>
            <a:endParaRPr lang="en-US" altLang="zh-CN">
              <a:ea typeface="宋体" panose="02010600030101010101" pitchFamily="2" charset="-122"/>
            </a:endParaRPr>
          </a:p>
          <a:p>
            <a:pPr lvl="1">
              <a:buClr>
                <a:srgbClr val="336699"/>
              </a:buClr>
            </a:pPr>
            <a:r>
              <a:rPr lang="en-US" altLang="zh-CN">
                <a:ea typeface="宋体" panose="02010600030101010101" pitchFamily="2" charset="-122"/>
              </a:rPr>
              <a:t>exe</a:t>
            </a:r>
            <a:r>
              <a:rPr lang="zh-CN" altLang="zh-CN">
                <a:ea typeface="宋体" panose="02010600030101010101" pitchFamily="2" charset="-122"/>
              </a:rPr>
              <a:t>执行二进制程序的路径。</a:t>
            </a:r>
            <a:endParaRPr lang="en-US" altLang="zh-CN">
              <a:ea typeface="宋体" panose="02010600030101010101" pitchFamily="2" charset="-122"/>
            </a:endParaRPr>
          </a:p>
          <a:p>
            <a:pPr lvl="1">
              <a:buClr>
                <a:srgbClr val="336699"/>
              </a:buClr>
            </a:pPr>
            <a:r>
              <a:rPr lang="en-US" altLang="zh-CN">
                <a:ea typeface="宋体" panose="02010600030101010101" pitchFamily="2" charset="-122"/>
              </a:rPr>
              <a:t>subj</a:t>
            </a:r>
            <a:r>
              <a:rPr lang="zh-CN" altLang="zh-CN">
                <a:ea typeface="宋体" panose="02010600030101010101" pitchFamily="2" charset="-122"/>
              </a:rPr>
              <a:t>表示该程序是否受制于任何的安全环境，如</a:t>
            </a:r>
            <a:r>
              <a:rPr lang="en-US" altLang="zh-CN">
                <a:ea typeface="宋体" panose="02010600030101010101" pitchFamily="2" charset="-122"/>
              </a:rPr>
              <a:t>AppArmor</a:t>
            </a:r>
            <a:r>
              <a:rPr lang="zh-CN" altLang="zh-CN">
                <a:ea typeface="宋体" panose="02010600030101010101" pitchFamily="2" charset="-122"/>
              </a:rPr>
              <a:t>。</a:t>
            </a:r>
          </a:p>
          <a:p>
            <a:pPr lvl="1">
              <a:buClr>
                <a:srgbClr val="336699"/>
              </a:buClr>
            </a:pPr>
            <a:endParaRPr lang="en-US" altLang="zh-TW" b="0">
              <a:ea typeface="宋体" panose="02010600030101010101" pitchFamily="2" charset="-122"/>
            </a:endParaRPr>
          </a:p>
          <a:p>
            <a:pPr marL="257175" indent="-257175" algn="l">
              <a:buFont typeface="Wingdings" panose="05000000000000000000" pitchFamily="2" charset="2"/>
              <a:buChar char="§"/>
            </a:pPr>
            <a:endParaRPr lang="en-US" altLang="zh-CN"/>
          </a:p>
          <a:p>
            <a:pPr marL="257175" indent="-257175" algn="l"/>
            <a:endParaRPr lang="zh-CN" altLang="en-US"/>
          </a:p>
        </p:txBody>
      </p:sp>
      <p:pic>
        <p:nvPicPr>
          <p:cNvPr id="32771" name="图片 1">
            <a:extLst>
              <a:ext uri="{FF2B5EF4-FFF2-40B4-BE49-F238E27FC236}">
                <a16:creationId xmlns:a16="http://schemas.microsoft.com/office/drawing/2014/main" id="{CF21A393-3F84-4B07-AD21-1EB1CBD01B96}"/>
              </a:ext>
            </a:extLst>
          </p:cNvPr>
          <p:cNvPicPr>
            <a:picLocks noChangeAspect="1"/>
          </p:cNvPicPr>
          <p:nvPr/>
        </p:nvPicPr>
        <p:blipFill>
          <a:blip r:embed="rId2">
            <a:extLst>
              <a:ext uri="{28A0092B-C50C-407E-A947-70E740481C1C}">
                <a14:useLocalDpi xmlns:a14="http://schemas.microsoft.com/office/drawing/2010/main" val="0"/>
              </a:ext>
            </a:extLst>
          </a:blip>
          <a:srcRect l="1314" r="3564"/>
          <a:stretch>
            <a:fillRect/>
          </a:stretch>
        </p:blipFill>
        <p:spPr bwMode="auto">
          <a:xfrm>
            <a:off x="1332310" y="2294335"/>
            <a:ext cx="64865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7C0B02C6-FA3A-4729-B3B7-D3213E8E5DF5}"/>
              </a:ext>
            </a:extLst>
          </p:cNvPr>
          <p:cNvSpPr>
            <a:spLocks noGrp="1" noChangeAspect="1" noChangeArrowheads="1"/>
          </p:cNvSpPr>
          <p:nvPr>
            <p:ph type="title" idx="4294967295"/>
          </p:nvPr>
        </p:nvSpPr>
        <p:spPr/>
        <p:txBody>
          <a:bodyPr/>
          <a:lstStyle/>
          <a:p>
            <a:r>
              <a:rPr lang="zh-CN" altLang="en-US" dirty="0"/>
              <a:t>使用</a:t>
            </a:r>
            <a:r>
              <a:rPr lang="en-US" altLang="zh-CN" dirty="0" err="1"/>
              <a:t>auditctl</a:t>
            </a:r>
            <a:r>
              <a:rPr lang="zh-CN" altLang="en-US" dirty="0"/>
              <a:t>命令控制</a:t>
            </a:r>
            <a:r>
              <a:rPr lang="en-US" altLang="zh-CN" dirty="0"/>
              <a:t>audit</a:t>
            </a:r>
            <a:endParaRPr lang="zh-CN" altLang="en-US" dirty="0"/>
          </a:p>
        </p:txBody>
      </p:sp>
      <p:sp>
        <p:nvSpPr>
          <p:cNvPr id="28674" name="Content Placeholder 2">
            <a:extLst>
              <a:ext uri="{FF2B5EF4-FFF2-40B4-BE49-F238E27FC236}">
                <a16:creationId xmlns:a16="http://schemas.microsoft.com/office/drawing/2014/main" id="{75D71397-C587-44A3-98CB-6E0F3E0276A1}"/>
              </a:ext>
            </a:extLst>
          </p:cNvPr>
          <p:cNvSpPr>
            <a:spLocks noGrp="1" noChangeArrowheads="1"/>
          </p:cNvSpPr>
          <p:nvPr>
            <p:ph idx="1"/>
          </p:nvPr>
        </p:nvSpPr>
        <p:spPr>
          <a:xfrm>
            <a:off x="1481138" y="1916908"/>
            <a:ext cx="6181725" cy="3867449"/>
          </a:xfrm>
        </p:spPr>
        <p:txBody>
          <a:bodyPr/>
          <a:lstStyle/>
          <a:p>
            <a:pPr marL="257175" indent="-257175" algn="l">
              <a:buFont typeface="Wingdings" panose="05000000000000000000" pitchFamily="2" charset="2"/>
              <a:buChar char="§"/>
            </a:pPr>
            <a:r>
              <a:rPr lang="zh-CN" altLang="en-US" dirty="0"/>
              <a:t>实训任务</a:t>
            </a:r>
          </a:p>
          <a:p>
            <a:pPr lvl="1"/>
            <a:r>
              <a:rPr lang="en-US" altLang="zh-CN" dirty="0">
                <a:ea typeface="宋体" panose="02010600030101010101" pitchFamily="2" charset="-122"/>
              </a:rPr>
              <a:t>1</a:t>
            </a:r>
            <a:r>
              <a:rPr lang="zh-CN" altLang="en-US" dirty="0">
                <a:ea typeface="宋体" panose="02010600030101010101" pitchFamily="2" charset="-122"/>
              </a:rPr>
              <a:t>、编写一个程序，使用特定的系统调用，并用</a:t>
            </a:r>
            <a:r>
              <a:rPr lang="en-US" altLang="zh-CN" dirty="0" err="1">
                <a:ea typeface="宋体" panose="02010600030101010101" pitchFamily="2" charset="-122"/>
              </a:rPr>
              <a:t>auditctl</a:t>
            </a:r>
            <a:r>
              <a:rPr lang="zh-CN" altLang="en-US" dirty="0">
                <a:ea typeface="宋体" panose="02010600030101010101" pitchFamily="2" charset="-122"/>
              </a:rPr>
              <a:t>命令编写规则进行监视。（指定</a:t>
            </a:r>
            <a:r>
              <a:rPr lang="en-US" altLang="zh-CN" dirty="0" err="1">
                <a:ea typeface="宋体" panose="02010600030101010101" pitchFamily="2" charset="-122"/>
              </a:rPr>
              <a:t>uid</a:t>
            </a:r>
            <a:r>
              <a:rPr lang="zh-CN" altLang="en-US" dirty="0">
                <a:ea typeface="宋体" panose="02010600030101010101" pitchFamily="2" charset="-122"/>
              </a:rPr>
              <a:t>或者</a:t>
            </a:r>
            <a:r>
              <a:rPr lang="en-US" altLang="zh-CN" dirty="0" err="1">
                <a:ea typeface="宋体" panose="02010600030101010101" pitchFamily="2" charset="-122"/>
              </a:rPr>
              <a:t>pid</a:t>
            </a:r>
            <a:r>
              <a:rPr lang="zh-CN" altLang="en-US" dirty="0">
                <a:ea typeface="宋体" panose="02010600030101010101" pitchFamily="2" charset="-122"/>
              </a:rPr>
              <a:t>）并解析日志文件</a:t>
            </a:r>
          </a:p>
          <a:p>
            <a:pPr lvl="1"/>
            <a:r>
              <a:rPr lang="en-US" altLang="zh-CN" dirty="0">
                <a:ea typeface="宋体" panose="02010600030101010101" pitchFamily="2" charset="-122"/>
              </a:rPr>
              <a:t>2</a:t>
            </a:r>
            <a:r>
              <a:rPr lang="zh-CN" altLang="en-US" dirty="0">
                <a:ea typeface="宋体" panose="02010600030101010101" pitchFamily="2" charset="-122"/>
              </a:rPr>
              <a:t>、运行一段时间后，查看程序进行系统调用后的输入日志：</a:t>
            </a:r>
            <a:r>
              <a:rPr lang="en-US" altLang="zh-CN" dirty="0">
                <a:ea typeface="宋体" panose="02010600030101010101" pitchFamily="2" charset="-122"/>
              </a:rPr>
              <a:t>cat /var/log/audit/audit.log</a:t>
            </a:r>
            <a:r>
              <a:rPr lang="zh-CN" altLang="en-US" dirty="0">
                <a:ea typeface="宋体" panose="02010600030101010101" pitchFamily="2" charset="-122"/>
              </a:rPr>
              <a:t>，并任选几条不同类型的日志进行解析。</a:t>
            </a:r>
          </a:p>
          <a:p>
            <a:pPr marL="257175" indent="-257175" algn="l">
              <a:buFont typeface="Wingdings" panose="05000000000000000000" pitchFamily="2" charset="2"/>
              <a:buChar char="§"/>
            </a:pPr>
            <a:r>
              <a:rPr lang="zh-CN" altLang="en-US" dirty="0"/>
              <a:t>任务提示</a:t>
            </a:r>
          </a:p>
          <a:p>
            <a:pPr lvl="1"/>
            <a:r>
              <a:rPr lang="zh-CN" altLang="en-US" dirty="0">
                <a:ea typeface="宋体" panose="02010600030101010101" pitchFamily="2" charset="-122"/>
              </a:rPr>
              <a:t>编写用户态程序，并进行系统调用。</a:t>
            </a:r>
          </a:p>
          <a:p>
            <a:pPr lvl="1"/>
            <a:r>
              <a:rPr lang="zh-CN" altLang="en-US" dirty="0">
                <a:ea typeface="宋体" panose="02010600030101010101" pitchFamily="2" charset="-122"/>
              </a:rPr>
              <a:t>使用auditctl命令添加监视规则。</a:t>
            </a:r>
          </a:p>
          <a:p>
            <a:pPr lvl="1"/>
            <a:r>
              <a:rPr lang="zh-CN" altLang="en-US" dirty="0">
                <a:ea typeface="宋体" panose="02010600030101010101" pitchFamily="2" charset="-122"/>
              </a:rPr>
              <a:t>查看程序进行系统调用后的输入日志。</a:t>
            </a:r>
          </a:p>
          <a:p>
            <a:pPr lvl="2">
              <a:buFont typeface="Monotype Sorts" charset="2"/>
              <a:buChar char="F"/>
            </a:pPr>
            <a:r>
              <a:rPr lang="zh-CN" altLang="en-US" dirty="0">
                <a:ea typeface="楷体_GB2312" pitchFamily="1" charset="-122"/>
              </a:rPr>
              <a:t>cat /var/log/audit/audit.log</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E678B076-89D8-4827-A565-DD500B219FB8}"/>
              </a:ext>
            </a:extLst>
          </p:cNvPr>
          <p:cNvSpPr>
            <a:spLocks noGrp="1" noChangeAspect="1" noChangeArrowheads="1"/>
          </p:cNvSpPr>
          <p:nvPr>
            <p:ph type="title" idx="4294967295"/>
          </p:nvPr>
        </p:nvSpPr>
        <p:spPr/>
        <p:txBody>
          <a:bodyPr/>
          <a:lstStyle/>
          <a:p>
            <a:r>
              <a:rPr lang="zh-CN" altLang="en-US" dirty="0"/>
              <a:t>使用</a:t>
            </a:r>
            <a:r>
              <a:rPr lang="en-US" altLang="zh-CN" dirty="0" err="1"/>
              <a:t>aureport</a:t>
            </a:r>
            <a:r>
              <a:rPr lang="zh-CN" altLang="en-US" dirty="0"/>
              <a:t>命令与</a:t>
            </a:r>
            <a:r>
              <a:rPr lang="en-US" altLang="zh-CN" dirty="0" err="1"/>
              <a:t>ausearch</a:t>
            </a:r>
            <a:r>
              <a:rPr lang="zh-CN" altLang="en-US" dirty="0"/>
              <a:t>命令</a:t>
            </a:r>
          </a:p>
        </p:txBody>
      </p:sp>
      <p:sp>
        <p:nvSpPr>
          <p:cNvPr id="35842" name="Content Placeholder 2">
            <a:extLst>
              <a:ext uri="{FF2B5EF4-FFF2-40B4-BE49-F238E27FC236}">
                <a16:creationId xmlns:a16="http://schemas.microsoft.com/office/drawing/2014/main" id="{092BD0D2-17E5-4588-8732-5967042D718A}"/>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zh-CN" altLang="en-US"/>
              <a:t>格式：aureport [options]</a:t>
            </a:r>
          </a:p>
          <a:p>
            <a:pPr lvl="1"/>
            <a:r>
              <a:rPr lang="zh-CN" altLang="en-US">
                <a:ea typeface="宋体" panose="02010600030101010101" pitchFamily="2" charset="-122"/>
              </a:rPr>
              <a:t>-c报告关于配置修改的消息</a:t>
            </a:r>
          </a:p>
          <a:p>
            <a:pPr lvl="1"/>
            <a:r>
              <a:rPr lang="zh-CN" altLang="en-US">
                <a:ea typeface="宋体" panose="02010600030101010101" pitchFamily="2" charset="-122"/>
              </a:rPr>
              <a:t>-e报告关于事件的消息</a:t>
            </a:r>
          </a:p>
          <a:p>
            <a:pPr lvl="1"/>
            <a:r>
              <a:rPr lang="zh-CN" altLang="en-US">
                <a:ea typeface="宋体" panose="02010600030101010101" pitchFamily="2" charset="-122"/>
              </a:rPr>
              <a:t>-f报告关于文件的消息</a:t>
            </a:r>
          </a:p>
          <a:p>
            <a:pPr lvl="1"/>
            <a:r>
              <a:rPr lang="zh-CN" altLang="en-US">
                <a:ea typeface="宋体" panose="02010600030101010101" pitchFamily="2" charset="-122"/>
              </a:rPr>
              <a:t>-h报告关于主机的消息</a:t>
            </a:r>
          </a:p>
          <a:p>
            <a:pPr lvl="1"/>
            <a:r>
              <a:rPr lang="zh-CN" altLang="en-US">
                <a:ea typeface="宋体" panose="02010600030101010101" pitchFamily="2" charset="-122"/>
              </a:rPr>
              <a:t>-l报告关于登录的消息</a:t>
            </a:r>
          </a:p>
          <a:p>
            <a:pPr lvl="1"/>
            <a:r>
              <a:rPr lang="zh-CN" altLang="en-US">
                <a:ea typeface="宋体" panose="02010600030101010101" pitchFamily="2" charset="-122"/>
              </a:rPr>
              <a:t>-m报告关于账户修改的消息</a:t>
            </a:r>
          </a:p>
          <a:p>
            <a:pPr lvl="1"/>
            <a:r>
              <a:rPr lang="zh-CN" altLang="en-US">
                <a:ea typeface="宋体" panose="02010600030101010101" pitchFamily="2" charset="-122"/>
              </a:rPr>
              <a:t>-p报告关于进程的消息</a:t>
            </a:r>
          </a:p>
          <a:p>
            <a:pPr lvl="1"/>
            <a:r>
              <a:rPr lang="zh-CN" altLang="en-US">
                <a:ea typeface="宋体" panose="02010600030101010101" pitchFamily="2" charset="-122"/>
              </a:rPr>
              <a:t>-s报告关于系统调用的消息</a:t>
            </a:r>
          </a:p>
          <a:p>
            <a:pPr lvl="1"/>
            <a:r>
              <a:rPr lang="zh-CN" altLang="en-US">
                <a:ea typeface="宋体" panose="02010600030101010101" pitchFamily="2" charset="-122"/>
              </a:rPr>
              <a:t>-tm报告关于终端的消息</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D7B43CF3-4A9F-4E8D-9F94-1B2FA36C2F3F}"/>
              </a:ext>
            </a:extLst>
          </p:cNvPr>
          <p:cNvSpPr>
            <a:spLocks noGrp="1" noChangeAspect="1" noChangeArrowheads="1"/>
          </p:cNvSpPr>
          <p:nvPr>
            <p:ph type="title" idx="4294967295"/>
          </p:nvPr>
        </p:nvSpPr>
        <p:spPr/>
        <p:txBody>
          <a:bodyPr/>
          <a:lstStyle/>
          <a:p>
            <a:r>
              <a:rPr lang="zh-CN" altLang="en-US" dirty="0"/>
              <a:t>使用</a:t>
            </a:r>
            <a:r>
              <a:rPr lang="en-US" altLang="zh-CN" dirty="0" err="1"/>
              <a:t>aureport</a:t>
            </a:r>
            <a:r>
              <a:rPr lang="zh-CN" altLang="en-US" dirty="0"/>
              <a:t>命令与</a:t>
            </a:r>
            <a:r>
              <a:rPr lang="en-US" altLang="zh-CN" dirty="0" err="1"/>
              <a:t>ausearch</a:t>
            </a:r>
            <a:r>
              <a:rPr lang="zh-CN" altLang="en-US" dirty="0"/>
              <a:t>命令</a:t>
            </a:r>
          </a:p>
        </p:txBody>
      </p:sp>
      <p:sp>
        <p:nvSpPr>
          <p:cNvPr id="36866" name="Content Placeholder 2">
            <a:extLst>
              <a:ext uri="{FF2B5EF4-FFF2-40B4-BE49-F238E27FC236}">
                <a16:creationId xmlns:a16="http://schemas.microsoft.com/office/drawing/2014/main" id="{182CB022-BC27-466A-969E-7536FAFD6B9E}"/>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zh-CN" altLang="en-US"/>
              <a:t>如果执行aureport时没有使用任何选项，则会显示如汇总报表。</a:t>
            </a:r>
          </a:p>
          <a:p>
            <a:pPr marL="257175" indent="-257175" algn="l">
              <a:buFont typeface="Wingdings" panose="05000000000000000000" pitchFamily="2" charset="2"/>
              <a:buChar char="§"/>
            </a:pPr>
            <a:r>
              <a:rPr lang="zh-CN" altLang="en-US"/>
              <a:t>生成一段特定时间内的报告</a:t>
            </a:r>
          </a:p>
          <a:p>
            <a:pPr lvl="1"/>
            <a:r>
              <a:rPr lang="zh-CN" altLang="en-US">
                <a:ea typeface="宋体" panose="02010600030101010101" pitchFamily="2" charset="-122"/>
              </a:rPr>
              <a:t># aureport -ts 8:00 -te 17:30 -f -i</a:t>
            </a:r>
          </a:p>
          <a:p>
            <a:pPr marL="257175" indent="-257175" algn="l">
              <a:buFont typeface="Wingdings" panose="05000000000000000000" pitchFamily="2" charset="2"/>
              <a:buChar char="§"/>
            </a:pPr>
            <a:r>
              <a:rPr lang="zh-CN" altLang="en-US"/>
              <a:t>显示失败事件</a:t>
            </a:r>
          </a:p>
          <a:p>
            <a:pPr lvl="1"/>
            <a:r>
              <a:rPr lang="zh-CN" altLang="en-US">
                <a:ea typeface="宋体" panose="02010600030101010101" pitchFamily="2" charset="-122"/>
              </a:rPr>
              <a:t># aureport --failed</a:t>
            </a:r>
          </a:p>
          <a:p>
            <a:pPr marL="257175" indent="-257175" algn="l">
              <a:buFont typeface="Wingdings" panose="05000000000000000000" pitchFamily="2" charset="2"/>
              <a:buChar char="§"/>
            </a:pPr>
            <a:r>
              <a:rPr lang="zh-CN" altLang="en-US"/>
              <a:t>显示成功事件</a:t>
            </a:r>
          </a:p>
          <a:p>
            <a:pPr lvl="1"/>
            <a:r>
              <a:rPr lang="zh-CN" altLang="en-US">
                <a:ea typeface="宋体" panose="02010600030101010101" pitchFamily="2" charset="-122"/>
              </a:rPr>
              <a:t># aureport --success</a:t>
            </a:r>
          </a:p>
          <a:p>
            <a:pPr marL="257175" indent="-257175" algn="l">
              <a:buFont typeface="Wingdings" panose="05000000000000000000" pitchFamily="2" charset="2"/>
              <a:buChar char="§"/>
            </a:pPr>
            <a:r>
              <a:rPr lang="zh-CN" altLang="en-US"/>
              <a:t>列出未被成功访问的文件</a:t>
            </a:r>
          </a:p>
          <a:p>
            <a:pPr lvl="1"/>
            <a:r>
              <a:rPr lang="zh-CN" altLang="en-US">
                <a:ea typeface="宋体" panose="02010600030101010101" pitchFamily="2" charset="-122"/>
              </a:rPr>
              <a:t># aureport -f -i --failed --summary</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2EA4BC9F-10C3-412F-AE76-8E8643CB8EC2}"/>
              </a:ext>
            </a:extLst>
          </p:cNvPr>
          <p:cNvSpPr>
            <a:spLocks noGrp="1" noChangeAspect="1" noChangeArrowheads="1"/>
          </p:cNvSpPr>
          <p:nvPr>
            <p:ph type="title" idx="4294967295"/>
          </p:nvPr>
        </p:nvSpPr>
        <p:spPr/>
        <p:txBody>
          <a:bodyPr/>
          <a:lstStyle/>
          <a:p>
            <a:r>
              <a:rPr lang="zh-CN" altLang="en-US" dirty="0"/>
              <a:t>使用</a:t>
            </a:r>
            <a:r>
              <a:rPr lang="en-US" altLang="zh-CN" dirty="0" err="1"/>
              <a:t>aureport</a:t>
            </a:r>
            <a:r>
              <a:rPr lang="zh-CN" altLang="en-US" dirty="0"/>
              <a:t>命令与</a:t>
            </a:r>
            <a:r>
              <a:rPr lang="en-US" altLang="zh-CN" dirty="0" err="1"/>
              <a:t>ausearch</a:t>
            </a:r>
            <a:r>
              <a:rPr lang="zh-CN" altLang="en-US" dirty="0"/>
              <a:t>命令</a:t>
            </a:r>
          </a:p>
        </p:txBody>
      </p:sp>
      <p:sp>
        <p:nvSpPr>
          <p:cNvPr id="39938" name="Content Placeholder 2">
            <a:extLst>
              <a:ext uri="{FF2B5EF4-FFF2-40B4-BE49-F238E27FC236}">
                <a16:creationId xmlns:a16="http://schemas.microsoft.com/office/drawing/2014/main" id="{56E3DA0E-FA38-4CFC-8111-F6B7E629BD11}"/>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zh-CN" altLang="en-US"/>
              <a:t>格式：ausearch [options]</a:t>
            </a:r>
          </a:p>
          <a:p>
            <a:pPr lvl="1"/>
            <a:r>
              <a:rPr lang="zh-CN" altLang="en-US">
                <a:ea typeface="宋体" panose="02010600030101010101" pitchFamily="2" charset="-122"/>
              </a:rPr>
              <a:t>其中，options表示选项值，如：-a &lt;audit event id&gt;、-f &lt;file name&gt;等。</a:t>
            </a:r>
          </a:p>
          <a:p>
            <a:pPr marL="257175" indent="-257175" algn="l">
              <a:buFont typeface="Wingdings" panose="05000000000000000000" pitchFamily="2" charset="2"/>
              <a:buChar char="§"/>
            </a:pPr>
            <a:r>
              <a:rPr lang="zh-CN" altLang="en-US"/>
              <a:t>ausearch -x su</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00A839B7-5E36-4734-B6F0-DF672D735DA3}"/>
              </a:ext>
            </a:extLst>
          </p:cNvPr>
          <p:cNvSpPr>
            <a:spLocks noGrp="1" noChangeAspect="1" noChangeArrowheads="1"/>
          </p:cNvSpPr>
          <p:nvPr>
            <p:ph type="title" idx="4294967295"/>
          </p:nvPr>
        </p:nvSpPr>
        <p:spPr/>
        <p:txBody>
          <a:bodyPr/>
          <a:lstStyle/>
          <a:p>
            <a:r>
              <a:rPr lang="zh-CN" altLang="en-US" dirty="0"/>
              <a:t>使用</a:t>
            </a:r>
            <a:r>
              <a:rPr lang="en-US" altLang="zh-CN" dirty="0" err="1"/>
              <a:t>aureport</a:t>
            </a:r>
            <a:r>
              <a:rPr lang="zh-CN" altLang="en-US" dirty="0"/>
              <a:t>命令与</a:t>
            </a:r>
            <a:r>
              <a:rPr lang="en-US" altLang="zh-CN" dirty="0" err="1"/>
              <a:t>ausearch</a:t>
            </a:r>
            <a:r>
              <a:rPr lang="zh-CN" altLang="en-US" dirty="0"/>
              <a:t>命令</a:t>
            </a:r>
          </a:p>
        </p:txBody>
      </p:sp>
      <p:sp>
        <p:nvSpPr>
          <p:cNvPr id="40962" name="Content Placeholder 2">
            <a:extLst>
              <a:ext uri="{FF2B5EF4-FFF2-40B4-BE49-F238E27FC236}">
                <a16:creationId xmlns:a16="http://schemas.microsoft.com/office/drawing/2014/main" id="{A863752D-D077-4BC0-B4C4-F54DA389E157}"/>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zh-CN" altLang="en-US" dirty="0"/>
              <a:t>实训任务</a:t>
            </a:r>
          </a:p>
          <a:p>
            <a:pPr lvl="1"/>
            <a:r>
              <a:rPr lang="zh-CN" altLang="en-US" dirty="0">
                <a:ea typeface="宋体" panose="02010600030101010101" pitchFamily="2" charset="-122"/>
              </a:rPr>
              <a:t>使用</a:t>
            </a:r>
            <a:r>
              <a:rPr lang="en-US" altLang="zh-CN" dirty="0" err="1">
                <a:ea typeface="宋体" panose="02010600030101010101" pitchFamily="2" charset="-122"/>
              </a:rPr>
              <a:t>aureport</a:t>
            </a:r>
            <a:r>
              <a:rPr lang="zh-CN" altLang="en-US" dirty="0">
                <a:ea typeface="宋体" panose="02010600030101010101" pitchFamily="2" charset="-122"/>
              </a:rPr>
              <a:t>命令查看日志的报表；</a:t>
            </a:r>
          </a:p>
          <a:p>
            <a:pPr lvl="1"/>
            <a:r>
              <a:rPr lang="zh-CN" altLang="en-US" dirty="0">
                <a:ea typeface="宋体" panose="02010600030101010101" pitchFamily="2" charset="-122"/>
              </a:rPr>
              <a:t>改写先前的程序和规则，尽量添加不同的规则，并使用</a:t>
            </a:r>
            <a:r>
              <a:rPr lang="en-US" altLang="zh-CN" dirty="0" err="1">
                <a:ea typeface="宋体" panose="02010600030101010101" pitchFamily="2" charset="-122"/>
              </a:rPr>
              <a:t>ausearch</a:t>
            </a:r>
            <a:r>
              <a:rPr lang="zh-CN" altLang="en-US" dirty="0">
                <a:ea typeface="宋体" panose="02010600030101010101" pitchFamily="2" charset="-122"/>
              </a:rPr>
              <a:t>搜索与之相关的审计记录。</a:t>
            </a:r>
          </a:p>
          <a:p>
            <a:pPr marL="257175" indent="-257175" algn="l">
              <a:buFont typeface="Wingdings" panose="05000000000000000000" pitchFamily="2" charset="2"/>
              <a:buChar char="§"/>
            </a:pPr>
            <a:endParaRPr lang="zh-CN" altLang="en-US" dirty="0"/>
          </a:p>
          <a:p>
            <a:pPr marL="257175" indent="-257175" algn="l">
              <a:buFont typeface="Wingdings" panose="05000000000000000000" pitchFamily="2" charset="2"/>
              <a:buChar char="§"/>
            </a:pPr>
            <a:r>
              <a:rPr lang="zh-CN" altLang="en-US" dirty="0"/>
              <a:t>任务提示</a:t>
            </a:r>
          </a:p>
          <a:p>
            <a:pPr lvl="1"/>
            <a:r>
              <a:rPr lang="zh-CN" altLang="en-US" dirty="0">
                <a:ea typeface="宋体" panose="02010600030101010101" pitchFamily="2" charset="-122"/>
              </a:rPr>
              <a:t>编写用户态程序，使之满足不同的规则。</a:t>
            </a:r>
          </a:p>
          <a:p>
            <a:pPr lvl="1"/>
            <a:r>
              <a:rPr lang="zh-CN" altLang="en-US" dirty="0">
                <a:ea typeface="宋体" panose="02010600030101010101" pitchFamily="2" charset="-122"/>
              </a:rPr>
              <a:t>使用auditctl命令添加监视规则。</a:t>
            </a:r>
          </a:p>
          <a:p>
            <a:pPr lvl="1"/>
            <a:r>
              <a:rPr lang="zh-CN" altLang="en-US" dirty="0">
                <a:ea typeface="宋体" panose="02010600030101010101" pitchFamily="2" charset="-122"/>
              </a:rPr>
              <a:t>使用aureport搜索结果。</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33C67C2-DA66-4CC5-B402-0BF5DBDB411E}"/>
              </a:ext>
            </a:extLst>
          </p:cNvPr>
          <p:cNvSpPr>
            <a:spLocks noGrp="1" noChangeAspect="1" noChangeArrowheads="1"/>
          </p:cNvSpPr>
          <p:nvPr>
            <p:ph type="title" idx="4294967295"/>
          </p:nvPr>
        </p:nvSpPr>
        <p:spPr/>
        <p:txBody>
          <a:bodyPr/>
          <a:lstStyle/>
          <a:p>
            <a:pPr eaLnBrk="1" hangingPunct="1"/>
            <a:r>
              <a:rPr lang="zh-CN" altLang="zh-CN"/>
              <a:t>结束</a:t>
            </a:r>
          </a:p>
        </p:txBody>
      </p:sp>
      <p:sp>
        <p:nvSpPr>
          <p:cNvPr id="40963" name="Rectangle 3">
            <a:extLst>
              <a:ext uri="{FF2B5EF4-FFF2-40B4-BE49-F238E27FC236}">
                <a16:creationId xmlns:a16="http://schemas.microsoft.com/office/drawing/2014/main" id="{4FB2C94F-5CB5-4DA7-85B9-C3D5E4E9C092}"/>
              </a:ext>
            </a:extLst>
          </p:cNvPr>
          <p:cNvSpPr>
            <a:spLocks noGrp="1" noChangeArrowheads="1"/>
          </p:cNvSpPr>
          <p:nvPr>
            <p:ph type="body" idx="4294967295"/>
          </p:nvPr>
        </p:nvSpPr>
        <p:spPr>
          <a:xfrm>
            <a:off x="1369219" y="1916908"/>
            <a:ext cx="6497241" cy="3564731"/>
          </a:xfrm>
        </p:spPr>
        <p:txBody>
          <a:bodyPr/>
          <a:lstStyle/>
          <a:p>
            <a:pPr marL="342900" lvl="1" indent="0" eaLnBrk="1" hangingPunct="1">
              <a:buNone/>
            </a:pPr>
            <a:endParaRPr lang="zh-CN" altLang="zh-CN" sz="1200">
              <a:sym typeface="Symbol" panose="05050102010706020507" pitchFamily="18" charset="2"/>
            </a:endParaRPr>
          </a:p>
          <a:p>
            <a:pPr marL="342900" lvl="1" indent="0" eaLnBrk="1" hangingPunct="1">
              <a:buNone/>
            </a:pPr>
            <a:endParaRPr lang="zh-CN" altLang="zh-CN" sz="1200">
              <a:sym typeface="Symbol" panose="05050102010706020507" pitchFamily="18" charset="2"/>
            </a:endParaRPr>
          </a:p>
          <a:p>
            <a:pPr marL="0" indent="0" eaLnBrk="1" hangingPunct="1">
              <a:buNone/>
            </a:pPr>
            <a:endParaRPr lang="zh-CN" altLang="zh-CN" sz="1200">
              <a:sym typeface="Symbol" panose="05050102010706020507" pitchFamily="18" charset="2"/>
            </a:endParaRPr>
          </a:p>
          <a:p>
            <a:pPr marL="342900" lvl="1" indent="0" eaLnBrk="1" hangingPunct="1"/>
            <a:endParaRPr lang="zh-CN" altLang="zh-CN" sz="1200">
              <a:sym typeface="Symbol" panose="05050102010706020507" pitchFamily="18" charset="2"/>
            </a:endParaRPr>
          </a:p>
          <a:p>
            <a:pPr marL="342900" lvl="1" indent="0" eaLnBrk="1" hangingPunct="1">
              <a:buNone/>
            </a:pPr>
            <a:endParaRPr lang="zh-CN" altLang="zh-CN" sz="1200">
              <a:sym typeface="Symbol" panose="05050102010706020507" pitchFamily="18" charset="2"/>
            </a:endParaRPr>
          </a:p>
          <a:p>
            <a:pPr marL="342900" lvl="1" indent="0" eaLnBrk="1" hangingPunct="1"/>
            <a:endParaRPr lang="zh-CN" altLang="zh-CN">
              <a:sym typeface="Symbol" panose="05050102010706020507" pitchFamily="18" charset="2"/>
            </a:endParaRPr>
          </a:p>
        </p:txBody>
      </p:sp>
      <p:sp>
        <p:nvSpPr>
          <p:cNvPr id="40964" name="矩形 2">
            <a:extLst>
              <a:ext uri="{FF2B5EF4-FFF2-40B4-BE49-F238E27FC236}">
                <a16:creationId xmlns:a16="http://schemas.microsoft.com/office/drawing/2014/main" id="{E4A85B09-B1B1-4826-AFC4-3DEECE6DA437}"/>
              </a:ext>
            </a:extLst>
          </p:cNvPr>
          <p:cNvSpPr>
            <a:spLocks noChangeArrowheads="1"/>
          </p:cNvSpPr>
          <p:nvPr/>
        </p:nvSpPr>
        <p:spPr bwMode="auto">
          <a:xfrm>
            <a:off x="3958691" y="3082530"/>
            <a:ext cx="1226619"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4050" b="1">
                <a:solidFill>
                  <a:srgbClr val="0033CC"/>
                </a:solidFill>
                <a:sym typeface="Arial" panose="020B0604020202020204" pitchFamily="34" charset="0"/>
              </a:rPr>
              <a:t>谢谢</a:t>
            </a:r>
            <a:endParaRPr lang="zh-CN" altLang="zh-CN" sz="135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3A81047C-0C10-4425-BBDD-0FA5CB296045}"/>
              </a:ext>
            </a:extLst>
          </p:cNvPr>
          <p:cNvSpPr>
            <a:spLocks noGrp="1" noChangeAspect="1" noChangeArrowheads="1"/>
          </p:cNvSpPr>
          <p:nvPr>
            <p:ph type="title" idx="4294967295"/>
          </p:nvPr>
        </p:nvSpPr>
        <p:spPr/>
        <p:txBody>
          <a:bodyPr/>
          <a:lstStyle/>
          <a:p>
            <a:r>
              <a:rPr lang="en-US" altLang="zh-CN"/>
              <a:t>audit</a:t>
            </a:r>
            <a:r>
              <a:rPr lang="zh-CN" altLang="en-US"/>
              <a:t>服务的安装与启动</a:t>
            </a:r>
          </a:p>
        </p:txBody>
      </p:sp>
      <p:sp>
        <p:nvSpPr>
          <p:cNvPr id="7170" name="Content Placeholder 2">
            <a:extLst>
              <a:ext uri="{FF2B5EF4-FFF2-40B4-BE49-F238E27FC236}">
                <a16:creationId xmlns:a16="http://schemas.microsoft.com/office/drawing/2014/main" id="{B918B143-DF5D-4AA5-8C8F-9C01B3D1361B}"/>
              </a:ext>
            </a:extLst>
          </p:cNvPr>
          <p:cNvSpPr>
            <a:spLocks noGrp="1" noChangeArrowheads="1"/>
          </p:cNvSpPr>
          <p:nvPr>
            <p:ph idx="1"/>
          </p:nvPr>
        </p:nvSpPr>
        <p:spPr>
          <a:xfrm>
            <a:off x="1481138" y="1916907"/>
            <a:ext cx="6181725" cy="3456385"/>
          </a:xfrm>
        </p:spPr>
        <p:txBody>
          <a:bodyPr/>
          <a:lstStyle/>
          <a:p>
            <a:pPr algn="l">
              <a:buFont typeface="Wingdings" panose="05000000000000000000" pitchFamily="2" charset="2"/>
              <a:buChar char="§"/>
            </a:pPr>
            <a:r>
              <a:rPr lang="zh-CN" altLang="en-US"/>
              <a:t>audit是系统中的一个服务进程。</a:t>
            </a:r>
          </a:p>
          <a:p>
            <a:pPr lvl="1"/>
            <a:r>
              <a:rPr lang="zh-CN" altLang="en-US">
                <a:ea typeface="宋体" panose="02010600030101010101" pitchFamily="2" charset="-122"/>
              </a:rPr>
              <a:t>Linux audit subsystem的缩写。</a:t>
            </a:r>
          </a:p>
          <a:p>
            <a:pPr lvl="1"/>
            <a:r>
              <a:rPr lang="zh-CN" altLang="en-US">
                <a:ea typeface="宋体" panose="02010600030101010101" pitchFamily="2" charset="-122"/>
              </a:rPr>
              <a:t>audit在审计系统中用于调用记录，并把记录写入文件中。</a:t>
            </a:r>
          </a:p>
          <a:p>
            <a:pPr lvl="1"/>
            <a:r>
              <a:rPr lang="zh-CN" altLang="en-US">
                <a:ea typeface="宋体" panose="02010600030101010101" pitchFamily="2" charset="-122"/>
              </a:rPr>
              <a:t>auditd是audit子系统的用户空间程序，主要作用是将audit记录信息写到磁盘上。</a:t>
            </a:r>
          </a:p>
          <a:p>
            <a:pPr algn="l">
              <a:buFont typeface="Wingdings" panose="05000000000000000000" pitchFamily="2" charset="2"/>
              <a:buChar char="§"/>
            </a:pPr>
            <a:r>
              <a:rPr lang="zh-CN" altLang="en-US"/>
              <a:t>auditd服务安装过程：</a:t>
            </a:r>
          </a:p>
          <a:p>
            <a:pPr lvl="1"/>
            <a:r>
              <a:rPr lang="zh-CN" altLang="en-US">
                <a:ea typeface="宋体" panose="02010600030101010101" pitchFamily="2" charset="-122"/>
              </a:rPr>
              <a:t>sudo apt-get install auditd</a:t>
            </a:r>
          </a:p>
          <a:p>
            <a:pPr lvl="1"/>
            <a:r>
              <a:rPr lang="zh-CN" altLang="en-US">
                <a:ea typeface="宋体" panose="02010600030101010101" pitchFamily="2" charset="-122"/>
              </a:rPr>
              <a:t>安装完成后使用命令auditd，提示需在root下执行，说明服务已安装成功</a:t>
            </a:r>
          </a:p>
          <a:p>
            <a:pPr algn="l"/>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3B4AA7B7-3AD3-4CA8-BF41-F86C0AFBBB43}"/>
              </a:ext>
            </a:extLst>
          </p:cNvPr>
          <p:cNvSpPr>
            <a:spLocks noGrp="1" noChangeAspect="1" noChangeArrowheads="1"/>
          </p:cNvSpPr>
          <p:nvPr>
            <p:ph type="title" idx="4294967295"/>
          </p:nvPr>
        </p:nvSpPr>
        <p:spPr/>
        <p:txBody>
          <a:bodyPr/>
          <a:lstStyle/>
          <a:p>
            <a:r>
              <a:rPr lang="en-US" altLang="zh-CN"/>
              <a:t>audit</a:t>
            </a:r>
            <a:r>
              <a:rPr lang="zh-CN" altLang="en-US"/>
              <a:t>服务的安装与启动</a:t>
            </a:r>
          </a:p>
        </p:txBody>
      </p:sp>
      <p:sp>
        <p:nvSpPr>
          <p:cNvPr id="8194" name="Content Placeholder 2">
            <a:extLst>
              <a:ext uri="{FF2B5EF4-FFF2-40B4-BE49-F238E27FC236}">
                <a16:creationId xmlns:a16="http://schemas.microsoft.com/office/drawing/2014/main" id="{0196F7C1-B2E7-45C1-ABE1-8C42A52BE016}"/>
              </a:ext>
            </a:extLst>
          </p:cNvPr>
          <p:cNvSpPr>
            <a:spLocks noGrp="1" noChangeArrowheads="1"/>
          </p:cNvSpPr>
          <p:nvPr>
            <p:ph idx="1"/>
          </p:nvPr>
        </p:nvSpPr>
        <p:spPr>
          <a:xfrm>
            <a:off x="1481138" y="1916907"/>
            <a:ext cx="6181725" cy="3456385"/>
          </a:xfrm>
        </p:spPr>
        <p:txBody>
          <a:bodyPr/>
          <a:lstStyle/>
          <a:p>
            <a:pPr algn="l">
              <a:buFont typeface="Wingdings" panose="05000000000000000000" pitchFamily="2" charset="2"/>
              <a:buChar char="§"/>
            </a:pPr>
            <a:r>
              <a:rPr lang="zh-TW" altLang="en-US"/>
              <a:t>在</a:t>
            </a:r>
            <a:r>
              <a:rPr lang="en-US" altLang="zh-TW"/>
              <a:t>Liunx</a:t>
            </a:r>
            <a:r>
              <a:rPr lang="zh-TW" altLang="en-US"/>
              <a:t>中，可以手动控制服务的启动和关闭，命令如下：</a:t>
            </a:r>
          </a:p>
          <a:p>
            <a:pPr lvl="1">
              <a:buClr>
                <a:srgbClr val="336699"/>
              </a:buClr>
            </a:pPr>
            <a:r>
              <a:rPr lang="zh-TW" altLang="en-US" b="0">
                <a:ea typeface="宋体" panose="02010600030101010101" pitchFamily="2" charset="-122"/>
              </a:rPr>
              <a:t>启动</a:t>
            </a:r>
            <a:r>
              <a:rPr lang="en-US" altLang="zh-TW" b="0">
                <a:ea typeface="宋体" panose="02010600030101010101" pitchFamily="2" charset="-122"/>
              </a:rPr>
              <a:t>XXX</a:t>
            </a:r>
            <a:r>
              <a:rPr lang="zh-TW" altLang="en-US" b="0">
                <a:ea typeface="宋体" panose="02010600030101010101" pitchFamily="2" charset="-122"/>
              </a:rPr>
              <a:t>服务：</a:t>
            </a:r>
            <a:r>
              <a:rPr lang="en-US" altLang="zh-TW" b="0">
                <a:ea typeface="宋体" panose="02010600030101010101" pitchFamily="2" charset="-122"/>
              </a:rPr>
              <a:t>service XXX start</a:t>
            </a:r>
          </a:p>
          <a:p>
            <a:pPr lvl="1">
              <a:buClr>
                <a:srgbClr val="336699"/>
              </a:buClr>
            </a:pPr>
            <a:r>
              <a:rPr lang="zh-TW" altLang="en-US" b="0">
                <a:ea typeface="宋体" panose="02010600030101010101" pitchFamily="2" charset="-122"/>
              </a:rPr>
              <a:t>关闭</a:t>
            </a:r>
            <a:r>
              <a:rPr lang="en-US" altLang="zh-TW" b="0">
                <a:ea typeface="宋体" panose="02010600030101010101" pitchFamily="2" charset="-122"/>
              </a:rPr>
              <a:t>XXX</a:t>
            </a:r>
            <a:r>
              <a:rPr lang="zh-TW" altLang="en-US" b="0">
                <a:ea typeface="宋体" panose="02010600030101010101" pitchFamily="2" charset="-122"/>
              </a:rPr>
              <a:t>服务：</a:t>
            </a:r>
            <a:r>
              <a:rPr lang="en-US" altLang="zh-TW" b="0">
                <a:ea typeface="宋体" panose="02010600030101010101" pitchFamily="2" charset="-122"/>
              </a:rPr>
              <a:t>service XXX stop</a:t>
            </a:r>
          </a:p>
          <a:p>
            <a:pPr lvl="1">
              <a:buClr>
                <a:srgbClr val="336699"/>
              </a:buClr>
            </a:pPr>
            <a:r>
              <a:rPr lang="zh-TW" altLang="en-US" b="0">
                <a:ea typeface="宋体" panose="02010600030101010101" pitchFamily="2" charset="-122"/>
              </a:rPr>
              <a:t>重启</a:t>
            </a:r>
            <a:r>
              <a:rPr lang="en-US" altLang="zh-TW" b="0">
                <a:ea typeface="宋体" panose="02010600030101010101" pitchFamily="2" charset="-122"/>
              </a:rPr>
              <a:t>XXX</a:t>
            </a:r>
            <a:r>
              <a:rPr lang="zh-TW" altLang="en-US" b="0">
                <a:ea typeface="宋体" panose="02010600030101010101" pitchFamily="2" charset="-122"/>
              </a:rPr>
              <a:t>服务：</a:t>
            </a:r>
            <a:r>
              <a:rPr lang="en-US" altLang="zh-TW" b="0">
                <a:ea typeface="宋体" panose="02010600030101010101" pitchFamily="2" charset="-122"/>
              </a:rPr>
              <a:t>service XXX restart</a:t>
            </a:r>
          </a:p>
          <a:p>
            <a:pPr lvl="1">
              <a:buClr>
                <a:srgbClr val="336699"/>
              </a:buClr>
            </a:pPr>
            <a:r>
              <a:rPr lang="zh-TW" altLang="en-US" b="0">
                <a:ea typeface="宋体" panose="02010600030101010101" pitchFamily="2" charset="-122"/>
              </a:rPr>
              <a:t>重载</a:t>
            </a:r>
            <a:r>
              <a:rPr lang="en-US" altLang="zh-TW" b="0">
                <a:ea typeface="宋体" panose="02010600030101010101" pitchFamily="2" charset="-122"/>
              </a:rPr>
              <a:t>XXX</a:t>
            </a:r>
            <a:r>
              <a:rPr lang="zh-TW" altLang="en-US" b="0">
                <a:ea typeface="宋体" panose="02010600030101010101" pitchFamily="2" charset="-122"/>
              </a:rPr>
              <a:t>服务：</a:t>
            </a:r>
            <a:r>
              <a:rPr lang="en-US" altLang="zh-TW" b="0">
                <a:ea typeface="宋体" panose="02010600030101010101" pitchFamily="2" charset="-122"/>
              </a:rPr>
              <a:t>service XXX reload</a:t>
            </a:r>
          </a:p>
          <a:p>
            <a:pPr algn="l"/>
            <a:endParaRPr lang="zh-CN" altLang="en-US" sz="1800">
              <a:solidFill>
                <a:srgbClr val="0000FF"/>
              </a:solidFill>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a:extLst>
              <a:ext uri="{FF2B5EF4-FFF2-40B4-BE49-F238E27FC236}">
                <a16:creationId xmlns:a16="http://schemas.microsoft.com/office/drawing/2014/main" id="{5F6B7C07-4CC4-4AAF-8051-15406C274843}"/>
              </a:ext>
            </a:extLst>
          </p:cNvPr>
          <p:cNvSpPr>
            <a:spLocks noGrp="1" noChangeAspect="1" noChangeArrowheads="1"/>
          </p:cNvSpPr>
          <p:nvPr>
            <p:ph type="title" idx="4294967295"/>
          </p:nvPr>
        </p:nvSpPr>
        <p:spPr/>
        <p:txBody>
          <a:bodyPr/>
          <a:lstStyle/>
          <a:p>
            <a:r>
              <a:rPr lang="en-US" altLang="zh-CN"/>
              <a:t>auditd</a:t>
            </a:r>
            <a:r>
              <a:rPr lang="zh-CN" altLang="en-US"/>
              <a:t>的配置和规则</a:t>
            </a:r>
          </a:p>
        </p:txBody>
      </p:sp>
      <p:sp>
        <p:nvSpPr>
          <p:cNvPr id="11266" name="Content Placeholder 2">
            <a:extLst>
              <a:ext uri="{FF2B5EF4-FFF2-40B4-BE49-F238E27FC236}">
                <a16:creationId xmlns:a16="http://schemas.microsoft.com/office/drawing/2014/main" id="{1A49D03C-4F85-4924-A52B-0AF21BDEFD98}"/>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zh-CN" altLang="en-US" dirty="0"/>
              <a:t>audit安装后在/etc/audit/目录下会有相关的配置文件</a:t>
            </a:r>
          </a:p>
          <a:p>
            <a:pPr lvl="1"/>
            <a:r>
              <a:rPr lang="zh-CN" altLang="en-US" dirty="0">
                <a:ea typeface="宋体" panose="02010600030101010101" pitchFamily="2" charset="-122"/>
              </a:rPr>
              <a:t>/etc/audit/auditd.conf 守护程序的默认配置文件</a:t>
            </a:r>
          </a:p>
          <a:p>
            <a:pPr lvl="1"/>
            <a:r>
              <a:rPr lang="zh-CN" altLang="en-US" dirty="0">
                <a:ea typeface="宋体" panose="02010600030101010101" pitchFamily="2" charset="-122"/>
              </a:rPr>
              <a:t>/etc/audit/audit.rules 守护程序的默认规则文件</a:t>
            </a:r>
          </a:p>
          <a:p>
            <a:pPr marL="257175" indent="-257175" algn="l">
              <a:buFont typeface="Wingdings" panose="05000000000000000000" pitchFamily="2" charset="2"/>
              <a:buChar char="§"/>
            </a:pPr>
            <a:endParaRPr lang="zh-CN" altLang="en-US" dirty="0"/>
          </a:p>
          <a:p>
            <a:pPr lvl="1"/>
            <a:endParaRPr lang="zh-CN" altLang="en-US" dirty="0">
              <a:ea typeface="宋体" panose="0201060003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a:extLst>
              <a:ext uri="{FF2B5EF4-FFF2-40B4-BE49-F238E27FC236}">
                <a16:creationId xmlns:a16="http://schemas.microsoft.com/office/drawing/2014/main" id="{45214D8C-DC22-411D-9C05-8FB1EC5AC039}"/>
              </a:ext>
            </a:extLst>
          </p:cNvPr>
          <p:cNvSpPr>
            <a:spLocks noGrp="1" noChangeAspect="1" noChangeArrowheads="1"/>
          </p:cNvSpPr>
          <p:nvPr>
            <p:ph type="title" idx="4294967295"/>
          </p:nvPr>
        </p:nvSpPr>
        <p:spPr/>
        <p:txBody>
          <a:bodyPr/>
          <a:lstStyle/>
          <a:p>
            <a:r>
              <a:rPr lang="en-US" altLang="zh-CN"/>
              <a:t>auditd</a:t>
            </a:r>
            <a:r>
              <a:rPr lang="zh-CN" altLang="en-US"/>
              <a:t>的配置和规则</a:t>
            </a:r>
          </a:p>
        </p:txBody>
      </p:sp>
      <p:sp>
        <p:nvSpPr>
          <p:cNvPr id="12290" name="Content Placeholder 2">
            <a:extLst>
              <a:ext uri="{FF2B5EF4-FFF2-40B4-BE49-F238E27FC236}">
                <a16:creationId xmlns:a16="http://schemas.microsoft.com/office/drawing/2014/main" id="{1790163E-4DAD-47ED-85B3-861FB3C26724}"/>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en-US" altLang="zh-CN"/>
              <a:t>auditd.conf</a:t>
            </a:r>
            <a:r>
              <a:rPr lang="zh-CN" altLang="en-US"/>
              <a:t>文件详解</a:t>
            </a:r>
            <a:endParaRPr lang="en-US" altLang="zh-CN"/>
          </a:p>
          <a:p>
            <a:pPr marL="257175" indent="-257175" algn="l">
              <a:buFont typeface="Wingdings" panose="05000000000000000000" pitchFamily="2" charset="2"/>
              <a:buChar char="§"/>
            </a:pPr>
            <a:endParaRPr lang="zh-CN" altLang="en-US"/>
          </a:p>
        </p:txBody>
      </p:sp>
      <p:graphicFrame>
        <p:nvGraphicFramePr>
          <p:cNvPr id="11268" name="Group 4">
            <a:extLst>
              <a:ext uri="{FF2B5EF4-FFF2-40B4-BE49-F238E27FC236}">
                <a16:creationId xmlns:a16="http://schemas.microsoft.com/office/drawing/2014/main" id="{381DC55E-2DC9-43CF-BB3A-E85166CEBC04}"/>
              </a:ext>
            </a:extLst>
          </p:cNvPr>
          <p:cNvGraphicFramePr>
            <a:graphicFrameLocks noGrp="1"/>
          </p:cNvGraphicFramePr>
          <p:nvPr/>
        </p:nvGraphicFramePr>
        <p:xfrm>
          <a:off x="1547814" y="2295526"/>
          <a:ext cx="6156722" cy="3358039"/>
        </p:xfrm>
        <a:graphic>
          <a:graphicData uri="http://schemas.openxmlformats.org/drawingml/2006/table">
            <a:tbl>
              <a:tblPr/>
              <a:tblGrid>
                <a:gridCol w="1185863">
                  <a:extLst>
                    <a:ext uri="{9D8B030D-6E8A-4147-A177-3AD203B41FA5}">
                      <a16:colId xmlns:a16="http://schemas.microsoft.com/office/drawing/2014/main" val="3678575533"/>
                    </a:ext>
                  </a:extLst>
                </a:gridCol>
                <a:gridCol w="4970860">
                  <a:extLst>
                    <a:ext uri="{9D8B030D-6E8A-4147-A177-3AD203B41FA5}">
                      <a16:colId xmlns:a16="http://schemas.microsoft.com/office/drawing/2014/main" val="1109782079"/>
                    </a:ext>
                  </a:extLst>
                </a:gridCol>
              </a:tblGrid>
              <a:tr h="918210">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log_file</a:t>
                      </a:r>
                    </a:p>
                  </a:txBody>
                  <a:tcPr marL="47625" marR="47625" marT="47625" marB="47625" anchorCtr="1"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审计日志文件的完整路径。如果您配置守护进程向除默认</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/var/log/audit/</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外的目录中写日志文件时，一定要修改它上面的文件权限，使得只有根用户有读、写和执行权限。所有其他用户都不能访问这个目录或这个目录中的日志文件</a:t>
                      </a:r>
                    </a:p>
                  </a:txBody>
                  <a:tcPr marL="47625" marR="47625" marT="47625" marB="47625" anchorCtr="1"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extLst>
                  <a:ext uri="{0D108BD9-81ED-4DB2-BD59-A6C34878D82A}">
                    <a16:rowId xmlns:a16="http://schemas.microsoft.com/office/drawing/2014/main" val="1271601324"/>
                  </a:ext>
                </a:extLst>
              </a:tr>
              <a:tr h="918210">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log_format</a:t>
                      </a:r>
                    </a:p>
                  </a:txBody>
                  <a:tcPr marL="47625" marR="47625" marT="47625" marB="47625" anchorCtr="1"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写日志时要使用的格式。当设置为</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RAW</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时，数据会以从内核中检索到的格式写到日志文件中。当设置为</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NOLOG</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时，数据不会写到日志文件中，但是如果用</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dispatcher</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选项指定了一个，则数据仍然会发送到审计事件调度程序中</a:t>
                      </a:r>
                    </a:p>
                  </a:txBody>
                  <a:tcPr marL="47625" marR="47625" marT="47625" marB="47625" anchorCtr="1"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2160121"/>
                  </a:ext>
                </a:extLst>
              </a:tr>
              <a:tr h="507206">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priority_boost</a:t>
                      </a:r>
                    </a:p>
                  </a:txBody>
                  <a:tcPr marL="47625" marR="47625" marT="47625" marB="47625" anchorCtr="1"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审计应采用多少优先级推进守护进程。必须是非负数。</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0</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表示没有变化</a:t>
                      </a:r>
                    </a:p>
                  </a:txBody>
                  <a:tcPr marL="47625" marR="47625" marT="47625" marB="47625" anchorCtr="1"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extLst>
                  <a:ext uri="{0D108BD9-81ED-4DB2-BD59-A6C34878D82A}">
                    <a16:rowId xmlns:a16="http://schemas.microsoft.com/office/drawing/2014/main" val="3310355218"/>
                  </a:ext>
                </a:extLst>
              </a:tr>
              <a:tr h="507206">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flush</a:t>
                      </a:r>
                    </a:p>
                  </a:txBody>
                  <a:tcPr marL="47625" marR="47625" marT="47625" marB="47625" anchorCtr="1"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多长时间向日志文件中写一次数据。值可以是</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NONE</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INCREMENTAL</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DATA</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和</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SYNC</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之一</a:t>
                      </a:r>
                    </a:p>
                  </a:txBody>
                  <a:tcPr marL="47625" marR="47625" marT="47625" marB="47625" anchorCtr="1"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7633479"/>
                  </a:ext>
                </a:extLst>
              </a:tr>
              <a:tr h="507206">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freq</a:t>
                      </a:r>
                    </a:p>
                  </a:txBody>
                  <a:tcPr marL="47625" marR="47625" marT="47625" marB="47625" anchorCtr="1"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如果</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flush</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设置为</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INCREMETNAL</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，审计守护进程在写到日志文件中前从内核中接收的记录数</a:t>
                      </a:r>
                    </a:p>
                  </a:txBody>
                  <a:tcPr marL="47625" marR="47625" marT="47625" marB="47625" anchorCtr="1"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alpha val="39999"/>
                      </a:srgbClr>
                    </a:solidFill>
                  </a:tcPr>
                </a:tc>
                <a:extLst>
                  <a:ext uri="{0D108BD9-81ED-4DB2-BD59-A6C34878D82A}">
                    <a16:rowId xmlns:a16="http://schemas.microsoft.com/office/drawing/2014/main" val="3969641047"/>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a:extLst>
              <a:ext uri="{FF2B5EF4-FFF2-40B4-BE49-F238E27FC236}">
                <a16:creationId xmlns:a16="http://schemas.microsoft.com/office/drawing/2014/main" id="{37948C65-C610-4DDE-8AC5-811CC81B977F}"/>
              </a:ext>
            </a:extLst>
          </p:cNvPr>
          <p:cNvSpPr>
            <a:spLocks noGrp="1" noChangeAspect="1" noChangeArrowheads="1"/>
          </p:cNvSpPr>
          <p:nvPr>
            <p:ph type="title" idx="4294967295"/>
          </p:nvPr>
        </p:nvSpPr>
        <p:spPr/>
        <p:txBody>
          <a:bodyPr/>
          <a:lstStyle/>
          <a:p>
            <a:r>
              <a:rPr lang="en-US" altLang="zh-CN"/>
              <a:t>auditd</a:t>
            </a:r>
            <a:r>
              <a:rPr lang="zh-CN" altLang="en-US"/>
              <a:t>的配置和规则</a:t>
            </a:r>
          </a:p>
        </p:txBody>
      </p:sp>
      <p:sp>
        <p:nvSpPr>
          <p:cNvPr id="13314" name="Content Placeholder 2">
            <a:extLst>
              <a:ext uri="{FF2B5EF4-FFF2-40B4-BE49-F238E27FC236}">
                <a16:creationId xmlns:a16="http://schemas.microsoft.com/office/drawing/2014/main" id="{0DB732FE-4114-4370-87C9-DB54461D4767}"/>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en-US" altLang="zh-CN"/>
              <a:t>auditd.conf</a:t>
            </a:r>
            <a:r>
              <a:rPr lang="zh-CN" altLang="en-US"/>
              <a:t>文件详解</a:t>
            </a:r>
            <a:endParaRPr lang="en-US" altLang="zh-CN"/>
          </a:p>
          <a:p>
            <a:pPr marL="257175" indent="-257175" algn="l">
              <a:buFont typeface="Wingdings" panose="05000000000000000000" pitchFamily="2" charset="2"/>
              <a:buChar char="§"/>
            </a:pPr>
            <a:endParaRPr lang="zh-CN" altLang="en-US"/>
          </a:p>
        </p:txBody>
      </p:sp>
      <p:graphicFrame>
        <p:nvGraphicFramePr>
          <p:cNvPr id="12292" name="Group 4">
            <a:extLst>
              <a:ext uri="{FF2B5EF4-FFF2-40B4-BE49-F238E27FC236}">
                <a16:creationId xmlns:a16="http://schemas.microsoft.com/office/drawing/2014/main" id="{F053A1C9-D01E-4804-97B6-5BEADF34CB96}"/>
              </a:ext>
            </a:extLst>
          </p:cNvPr>
          <p:cNvGraphicFramePr>
            <a:graphicFrameLocks noGrp="1"/>
          </p:cNvGraphicFramePr>
          <p:nvPr>
            <p:extLst>
              <p:ext uri="{D42A27DB-BD31-4B8C-83A1-F6EECF244321}">
                <p14:modId xmlns:p14="http://schemas.microsoft.com/office/powerpoint/2010/main" val="1024777427"/>
              </p:ext>
            </p:extLst>
          </p:nvPr>
        </p:nvGraphicFramePr>
        <p:xfrm>
          <a:off x="1547814" y="2295525"/>
          <a:ext cx="6156723" cy="4126230"/>
        </p:xfrm>
        <a:graphic>
          <a:graphicData uri="http://schemas.openxmlformats.org/drawingml/2006/table">
            <a:tbl>
              <a:tblPr/>
              <a:tblGrid>
                <a:gridCol w="1185863">
                  <a:extLst>
                    <a:ext uri="{9D8B030D-6E8A-4147-A177-3AD203B41FA5}">
                      <a16:colId xmlns:a16="http://schemas.microsoft.com/office/drawing/2014/main" val="3952738453"/>
                    </a:ext>
                  </a:extLst>
                </a:gridCol>
                <a:gridCol w="4970860">
                  <a:extLst>
                    <a:ext uri="{9D8B030D-6E8A-4147-A177-3AD203B41FA5}">
                      <a16:colId xmlns:a16="http://schemas.microsoft.com/office/drawing/2014/main" val="825165887"/>
                    </a:ext>
                  </a:extLst>
                </a:gridCol>
              </a:tblGrid>
              <a:tr h="1123950">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num_logs</a:t>
                      </a:r>
                      <a:endPar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endParaRPr>
                    </a:p>
                  </a:txBody>
                  <a:tcPr marL="47625" marR="47625" marT="47625" marB="47625" anchorCtr="1"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solidFill>
                      <a:srgbClr val="8064A2">
                        <a:alpha val="39999"/>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max_log_file_action</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设置为</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ROTATE</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时要保存的日志文件数目。必须是</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0~99</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之间的数。如果设置为小于</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2</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，则不会循环日志。如果递增了日志文件的数目，就可能有必要递增</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/etc/audit/audit.rules</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中的内核</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backlog</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设置值，以便留出日志循环的时间。如果没有设置</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num_logs</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值，它就默认为</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0</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，意味着从来不循环日志文件</a:t>
                      </a:r>
                    </a:p>
                  </a:txBody>
                  <a:tcPr marL="47625" marR="47625" marT="47625" marB="47625" anchorCtr="1"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solidFill>
                      <a:srgbClr val="8064A2">
                        <a:alpha val="39999"/>
                      </a:srgbClr>
                    </a:solidFill>
                  </a:tcPr>
                </a:tc>
                <a:extLst>
                  <a:ext uri="{0D108BD9-81ED-4DB2-BD59-A6C34878D82A}">
                    <a16:rowId xmlns:a16="http://schemas.microsoft.com/office/drawing/2014/main" val="2935062412"/>
                  </a:ext>
                </a:extLst>
              </a:tr>
              <a:tr h="1123950">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dispatcher</a:t>
                      </a:r>
                    </a:p>
                  </a:txBody>
                  <a:tcPr marL="47625" marR="47625" marT="47625" marB="47625" anchorCtr="1"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no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当启动这个守护进程时，由审计守护进程自动启动程序。所有守护进程都传递给这个程序。可以用它来进一步定制报表或者以与您的自定义分析程序兼容的不同格式产生它们。由于调度程序用根用户特权运行，因此使用这个选项时要极其小心。这个选项不是必需的</a:t>
                      </a:r>
                    </a:p>
                  </a:txBody>
                  <a:tcPr marL="47625" marR="47625" marT="47625" marB="47625" anchorCtr="1"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93083481"/>
                  </a:ext>
                </a:extLst>
              </a:tr>
              <a:tr h="1329929">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disp_qos</a:t>
                      </a:r>
                    </a:p>
                  </a:txBody>
                  <a:tcPr marL="47625" marR="47625" marT="47625" marB="47625" anchorCtr="1"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solidFill>
                      <a:srgbClr val="8064A2">
                        <a:alpha val="39999"/>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控制调度程序与审计守护进程之间的通信类型。有效值为</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lossy</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和</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lossless</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。如果设置为</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lossy</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，若审计守护进程与调度程序之间的缓冲区已满</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缓冲区为</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128</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千字节</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，则发送给调度程序的审计事件会被丢弃。然而，只要</a:t>
                      </a:r>
                      <a:r>
                        <a:rPr kumimoji="0" lang="en-US" altLang="zh-CN" sz="14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log_format</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没有设置为</a:t>
                      </a:r>
                      <a:r>
                        <a:rPr kumimoji="0" lang="en-US" altLang="zh-CN" sz="14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nolog</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，事件就仍然会写到磁盘中。如果设置为</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lossless</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，则在向调度程序发送事件之前和将日志写到磁盘之前，调度程序会等待缓冲区有足够的空间</a:t>
                      </a:r>
                    </a:p>
                  </a:txBody>
                  <a:tcPr marL="47625" marR="47625" marT="47625" marB="47625" anchorCtr="1"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solidFill>
                      <a:srgbClr val="8064A2">
                        <a:alpha val="39999"/>
                      </a:srgbClr>
                    </a:solidFill>
                  </a:tcPr>
                </a:tc>
                <a:extLst>
                  <a:ext uri="{0D108BD9-81ED-4DB2-BD59-A6C34878D82A}">
                    <a16:rowId xmlns:a16="http://schemas.microsoft.com/office/drawing/2014/main" val="1151175823"/>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7120028B-8136-48F1-9777-AEE079ED546E}"/>
              </a:ext>
            </a:extLst>
          </p:cNvPr>
          <p:cNvSpPr>
            <a:spLocks noGrp="1" noChangeAspect="1" noChangeArrowheads="1"/>
          </p:cNvSpPr>
          <p:nvPr>
            <p:ph type="title" idx="4294967295"/>
          </p:nvPr>
        </p:nvSpPr>
        <p:spPr/>
        <p:txBody>
          <a:bodyPr/>
          <a:lstStyle/>
          <a:p>
            <a:r>
              <a:rPr lang="en-US" altLang="zh-CN"/>
              <a:t>auditd</a:t>
            </a:r>
            <a:r>
              <a:rPr lang="zh-CN" altLang="en-US"/>
              <a:t>的配置和规则</a:t>
            </a:r>
          </a:p>
        </p:txBody>
      </p:sp>
      <p:sp>
        <p:nvSpPr>
          <p:cNvPr id="14338" name="Content Placeholder 2">
            <a:extLst>
              <a:ext uri="{FF2B5EF4-FFF2-40B4-BE49-F238E27FC236}">
                <a16:creationId xmlns:a16="http://schemas.microsoft.com/office/drawing/2014/main" id="{79579A54-D4B9-4CEF-88D6-09A664E4064A}"/>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en-US" altLang="zh-CN"/>
              <a:t>auditd.conf</a:t>
            </a:r>
            <a:r>
              <a:rPr lang="zh-CN" altLang="en-US"/>
              <a:t>文件详解</a:t>
            </a:r>
            <a:endParaRPr lang="en-US" altLang="zh-CN"/>
          </a:p>
          <a:p>
            <a:pPr marL="257175" indent="-257175" algn="l">
              <a:buFont typeface="Wingdings" panose="05000000000000000000" pitchFamily="2" charset="2"/>
              <a:buChar char="§"/>
            </a:pPr>
            <a:endParaRPr lang="zh-CN" altLang="en-US"/>
          </a:p>
        </p:txBody>
      </p:sp>
      <p:graphicFrame>
        <p:nvGraphicFramePr>
          <p:cNvPr id="13316" name="Group 4">
            <a:extLst>
              <a:ext uri="{FF2B5EF4-FFF2-40B4-BE49-F238E27FC236}">
                <a16:creationId xmlns:a16="http://schemas.microsoft.com/office/drawing/2014/main" id="{90CDE6F9-F980-4B52-B8C2-5B3A57F04300}"/>
              </a:ext>
            </a:extLst>
          </p:cNvPr>
          <p:cNvGraphicFramePr>
            <a:graphicFrameLocks noGrp="1"/>
          </p:cNvGraphicFramePr>
          <p:nvPr/>
        </p:nvGraphicFramePr>
        <p:xfrm>
          <a:off x="1547814" y="2295526"/>
          <a:ext cx="6156722" cy="3579019"/>
        </p:xfrm>
        <a:graphic>
          <a:graphicData uri="http://schemas.openxmlformats.org/drawingml/2006/table">
            <a:tbl>
              <a:tblPr/>
              <a:tblGrid>
                <a:gridCol w="1584722">
                  <a:extLst>
                    <a:ext uri="{9D8B030D-6E8A-4147-A177-3AD203B41FA5}">
                      <a16:colId xmlns:a16="http://schemas.microsoft.com/office/drawing/2014/main" val="2748649870"/>
                    </a:ext>
                  </a:extLst>
                </a:gridCol>
                <a:gridCol w="4572000">
                  <a:extLst>
                    <a:ext uri="{9D8B030D-6E8A-4147-A177-3AD203B41FA5}">
                      <a16:colId xmlns:a16="http://schemas.microsoft.com/office/drawing/2014/main" val="2843404504"/>
                    </a:ext>
                  </a:extLst>
                </a:gridCol>
              </a:tblGrid>
              <a:tr h="507206">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max_log_file</a:t>
                      </a:r>
                    </a:p>
                  </a:txBody>
                  <a:tcPr marL="47625" marR="47625" marT="47625" marB="47625" anchorCtr="1"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solidFill>
                      <a:srgbClr val="8064A2">
                        <a:alpha val="39999"/>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以兆字节表示的最大日志文件容量。当达到这个容量时，会执行</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max_log_file _action</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指定的动作</a:t>
                      </a:r>
                    </a:p>
                  </a:txBody>
                  <a:tcPr marL="47625" marR="47625" marT="47625" marB="47625" anchorCtr="1"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solidFill>
                      <a:srgbClr val="8064A2">
                        <a:alpha val="39999"/>
                      </a:srgbClr>
                    </a:solidFill>
                  </a:tcPr>
                </a:tc>
                <a:extLst>
                  <a:ext uri="{0D108BD9-81ED-4DB2-BD59-A6C34878D82A}">
                    <a16:rowId xmlns:a16="http://schemas.microsoft.com/office/drawing/2014/main" val="2368188246"/>
                  </a:ext>
                </a:extLst>
              </a:tr>
              <a:tr h="2564606">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max_log_file_action</a:t>
                      </a:r>
                    </a:p>
                  </a:txBody>
                  <a:tcPr marL="47625" marR="47625" marT="47625" marB="47625" anchorCtr="1"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no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当达到</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max_log_file</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的日志文件大小时采取的动作。值必须是</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IGNORE</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SYSLOG</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SUSPEND</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ROTATE</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和</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KEEP_LOGS</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之一。如果设置为</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IGNORE</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，则在日志文件达到</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max_log_file</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后不采取动作。如果设置为</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SYSLOG</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，则当达到文件容量时会向系统日志</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/var/log/messages</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中写入一条警告。如果设置为</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SUSPEND</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，则当达到文件容量后不会向日志文件写入审计消息。如果设置为</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ROTATE</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，则当达到指定文件容量后会循环日志文件，但是只会保存一定数目的老文件，这个数目由</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num_logs</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参数指定。老文件的文件名将为</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audit.log.N</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，其中</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N</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是一个数字。这个数字越大，则文件越老。如果设置为</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KEEP_LOGS</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，则会循环日志文件，但是会忽略</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num_logs</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参数，因此不会删除日志文件</a:t>
                      </a:r>
                    </a:p>
                  </a:txBody>
                  <a:tcPr marL="47625" marR="47625" marT="47625" marB="47625" anchorCtr="1"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07389228"/>
                  </a:ext>
                </a:extLst>
              </a:tr>
              <a:tr h="507206">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space_left </a:t>
                      </a:r>
                    </a:p>
                  </a:txBody>
                  <a:tcPr marL="47625" marR="47625" marT="47625" marB="47625" anchorCtr="1"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solidFill>
                      <a:srgbClr val="8064A2">
                        <a:alpha val="39999"/>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以兆字节表示的磁盘空间数量。当达到这个水平时，会采取</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space_left_action</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参数中的动作</a:t>
                      </a:r>
                    </a:p>
                  </a:txBody>
                  <a:tcPr marL="47625" marR="47625" marT="47625" marB="47625" anchorCtr="1"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solidFill>
                      <a:srgbClr val="8064A2">
                        <a:alpha val="39999"/>
                      </a:srgbClr>
                    </a:solidFill>
                  </a:tcPr>
                </a:tc>
                <a:extLst>
                  <a:ext uri="{0D108BD9-81ED-4DB2-BD59-A6C34878D82A}">
                    <a16:rowId xmlns:a16="http://schemas.microsoft.com/office/drawing/2014/main" val="1387655240"/>
                  </a:ext>
                </a:extLst>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86E4957C-1C4C-4402-AAC7-49AF2FC71DF6}"/>
              </a:ext>
            </a:extLst>
          </p:cNvPr>
          <p:cNvSpPr>
            <a:spLocks noGrp="1" noChangeAspect="1" noChangeArrowheads="1"/>
          </p:cNvSpPr>
          <p:nvPr>
            <p:ph type="title" idx="4294967295"/>
          </p:nvPr>
        </p:nvSpPr>
        <p:spPr/>
        <p:txBody>
          <a:bodyPr/>
          <a:lstStyle/>
          <a:p>
            <a:r>
              <a:rPr lang="en-US" altLang="zh-CN"/>
              <a:t>auditd</a:t>
            </a:r>
            <a:r>
              <a:rPr lang="zh-CN" altLang="en-US"/>
              <a:t>的配置和规则</a:t>
            </a:r>
          </a:p>
        </p:txBody>
      </p:sp>
      <p:sp>
        <p:nvSpPr>
          <p:cNvPr id="15362" name="Content Placeholder 2">
            <a:extLst>
              <a:ext uri="{FF2B5EF4-FFF2-40B4-BE49-F238E27FC236}">
                <a16:creationId xmlns:a16="http://schemas.microsoft.com/office/drawing/2014/main" id="{088CB9F7-70B3-4664-BE6F-675B33E19373}"/>
              </a:ext>
            </a:extLst>
          </p:cNvPr>
          <p:cNvSpPr>
            <a:spLocks noGrp="1" noChangeArrowheads="1"/>
          </p:cNvSpPr>
          <p:nvPr>
            <p:ph idx="1"/>
          </p:nvPr>
        </p:nvSpPr>
        <p:spPr>
          <a:xfrm>
            <a:off x="1481138" y="1916907"/>
            <a:ext cx="6181725" cy="3456385"/>
          </a:xfrm>
        </p:spPr>
        <p:txBody>
          <a:bodyPr/>
          <a:lstStyle/>
          <a:p>
            <a:pPr marL="257175" indent="-257175" algn="l">
              <a:buFont typeface="Wingdings" panose="05000000000000000000" pitchFamily="2" charset="2"/>
              <a:buChar char="§"/>
            </a:pPr>
            <a:r>
              <a:rPr lang="en-US" altLang="zh-CN"/>
              <a:t>auditd.conf</a:t>
            </a:r>
            <a:r>
              <a:rPr lang="zh-CN" altLang="en-US"/>
              <a:t>文件详解</a:t>
            </a:r>
            <a:endParaRPr lang="en-US" altLang="zh-CN"/>
          </a:p>
          <a:p>
            <a:pPr marL="257175" indent="-257175" algn="l">
              <a:buFont typeface="Wingdings" panose="05000000000000000000" pitchFamily="2" charset="2"/>
              <a:buChar char="§"/>
            </a:pPr>
            <a:endParaRPr lang="zh-CN" altLang="en-US"/>
          </a:p>
        </p:txBody>
      </p:sp>
      <p:graphicFrame>
        <p:nvGraphicFramePr>
          <p:cNvPr id="14340" name="Group 4">
            <a:extLst>
              <a:ext uri="{FF2B5EF4-FFF2-40B4-BE49-F238E27FC236}">
                <a16:creationId xmlns:a16="http://schemas.microsoft.com/office/drawing/2014/main" id="{0B4B1D83-4651-4792-9057-F4F385798FC1}"/>
              </a:ext>
            </a:extLst>
          </p:cNvPr>
          <p:cNvGraphicFramePr>
            <a:graphicFrameLocks noGrp="1"/>
          </p:cNvGraphicFramePr>
          <p:nvPr>
            <p:extLst>
              <p:ext uri="{D42A27DB-BD31-4B8C-83A1-F6EECF244321}">
                <p14:modId xmlns:p14="http://schemas.microsoft.com/office/powerpoint/2010/main" val="2415041968"/>
              </p:ext>
            </p:extLst>
          </p:nvPr>
        </p:nvGraphicFramePr>
        <p:xfrm>
          <a:off x="1547814" y="2295526"/>
          <a:ext cx="6156723" cy="4126230"/>
        </p:xfrm>
        <a:graphic>
          <a:graphicData uri="http://schemas.openxmlformats.org/drawingml/2006/table">
            <a:tbl>
              <a:tblPr/>
              <a:tblGrid>
                <a:gridCol w="1351360">
                  <a:extLst>
                    <a:ext uri="{9D8B030D-6E8A-4147-A177-3AD203B41FA5}">
                      <a16:colId xmlns:a16="http://schemas.microsoft.com/office/drawing/2014/main" val="2221051383"/>
                    </a:ext>
                  </a:extLst>
                </a:gridCol>
                <a:gridCol w="4805363">
                  <a:extLst>
                    <a:ext uri="{9D8B030D-6E8A-4147-A177-3AD203B41FA5}">
                      <a16:colId xmlns:a16="http://schemas.microsoft.com/office/drawing/2014/main" val="3884339366"/>
                    </a:ext>
                  </a:extLst>
                </a:gridCol>
              </a:tblGrid>
              <a:tr h="1741170">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space_left_action</a:t>
                      </a:r>
                    </a:p>
                  </a:txBody>
                  <a:tcPr marL="47625" marR="47625" marT="47625" marB="47625" anchorCtr="1"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solidFill>
                      <a:srgbClr val="8064A2">
                        <a:alpha val="39999"/>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当磁盘空间量达到</a:t>
                      </a:r>
                      <a:r>
                        <a:rPr kumimoji="0" lang="en-US" altLang="zh-CN" sz="14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space_left</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中的值时，采取这个动作。有效值为</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IGNORE</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SYSLOG</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EMAIL</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SUSPEND</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SINGLE</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和</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HALT</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。如果设置为</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IGNORE</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，则不采取动作。如果设置为</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SYSLOG</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，则向系统日志</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/var/log/messages</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写一条警告消息。如果设置为</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EMAIL</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，则从</a:t>
                      </a:r>
                      <a:r>
                        <a:rPr kumimoji="0" lang="en-US" altLang="zh-CN" sz="14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action_mail_acct</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向这个地址发送一封电子邮件，并向</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/var/log/messages</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中写一条警告消息。如果设置为</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SUSPEND</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，则不再向审计日志文件中写警告消息。如果设置为</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SINGLE</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，则系统将在单用户模式下。如果设置为</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HALT</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，则系统会关闭</a:t>
                      </a:r>
                    </a:p>
                  </a:txBody>
                  <a:tcPr marL="47625" marR="47625" marT="47625" marB="47625" anchorCtr="1"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solidFill>
                      <a:srgbClr val="8064A2">
                        <a:alpha val="39999"/>
                      </a:srgbClr>
                    </a:solidFill>
                  </a:tcPr>
                </a:tc>
                <a:extLst>
                  <a:ext uri="{0D108BD9-81ED-4DB2-BD59-A6C34878D82A}">
                    <a16:rowId xmlns:a16="http://schemas.microsoft.com/office/drawing/2014/main" val="751378005"/>
                  </a:ext>
                </a:extLst>
              </a:tr>
              <a:tr h="713185">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action_mail_acct </a:t>
                      </a:r>
                    </a:p>
                  </a:txBody>
                  <a:tcPr marL="47625" marR="47625" marT="47625" marB="47625" anchorCtr="1"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no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负责维护审计守护进程和日志的管理员的电子邮件地址。如果地址没有主机名，则假定主机名为本地地址，比如</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root</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。必须安装</a:t>
                      </a: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sendmail</a:t>
                      </a:r>
                      <a:r>
                        <a:rPr kumimoji="0" lang="zh-CN" altLang="en-US"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并配置为向指定电子邮件地址发送电子邮件</a:t>
                      </a:r>
                    </a:p>
                  </a:txBody>
                  <a:tcPr marL="47625" marR="47625" marT="47625" marB="47625" anchorCtr="1"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43398587"/>
                  </a:ext>
                </a:extLst>
              </a:tr>
              <a:tr h="1123950">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en-US" altLang="zh-CN" sz="14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admin_space_left </a:t>
                      </a:r>
                    </a:p>
                  </a:txBody>
                  <a:tcPr marL="47625" marR="47625" marT="47625" marB="47625" anchorCtr="1"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solidFill>
                      <a:srgbClr val="8064A2">
                        <a:alpha val="39999"/>
                      </a:srgbClr>
                    </a:solidFill>
                  </a:tcPr>
                </a:tc>
                <a:tc>
                  <a:txBody>
                    <a:bodyPr/>
                    <a:lstStyle>
                      <a:lvl1pPr defTabSz="0">
                        <a:spcBef>
                          <a:spcPct val="20000"/>
                        </a:spcBef>
                        <a:buClr>
                          <a:srgbClr val="FF5050"/>
                        </a:buClr>
                        <a:buSzPct val="120000"/>
                        <a:buFont typeface="Wingdings" panose="05000000000000000000" pitchFamily="2" charset="2"/>
                        <a:defRPr sz="22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defRPr sz="20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buClr>
                          <a:schemeClr val="hlink"/>
                        </a:buClr>
                        <a:buSzPct val="65000"/>
                        <a:buFont typeface="Monotype Sorts" charset="2"/>
                        <a:defRPr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2"/>
                        <a:defRPr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fontAlgn="base">
                        <a:spcBef>
                          <a:spcPct val="20000"/>
                        </a:spcBef>
                        <a:spcAft>
                          <a:spcPct val="0"/>
                        </a:spcAft>
                        <a:buClr>
                          <a:schemeClr val="hlink"/>
                        </a:buClr>
                        <a:buSzPct val="100000"/>
                        <a:buFont typeface="Monotype Sorts" charset="2"/>
                        <a:defRPr b="1">
                          <a:solidFill>
                            <a:srgbClr val="FF3300"/>
                          </a:solidFill>
                          <a:latin typeface="Arial" panose="020B0604020202020204" pitchFamily="34" charset="0"/>
                          <a:ea typeface="楷体_GB2312" pitchFamily="1" charset="-122"/>
                          <a:sym typeface="Arial" panose="020B0604020202020204" pitchFamily="34" charset="0"/>
                        </a:defRPr>
                      </a:lvl9pPr>
                    </a:lstStyle>
                    <a:p>
                      <a:pPr marL="0" marR="0" lvl="0" indent="0" algn="l" defTabSz="0" rtl="0" eaLnBrk="1" fontAlgn="base" latinLnBrk="0" hangingPunct="1">
                        <a:lnSpc>
                          <a:spcPct val="100000"/>
                        </a:lnSpc>
                        <a:spcBef>
                          <a:spcPct val="0"/>
                        </a:spcBef>
                        <a:spcAft>
                          <a:spcPct val="0"/>
                        </a:spcAft>
                        <a:buClrTx/>
                        <a:buSzPct val="120000"/>
                        <a:buFont typeface="Arial" panose="020B0604020202020204" pitchFamily="34" charset="0"/>
                        <a:buNone/>
                        <a:tabLst/>
                      </a:pP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以兆字节表示的磁盘空间数量。用这个选项设置比</a:t>
                      </a:r>
                      <a:r>
                        <a:rPr kumimoji="0" lang="en-US" altLang="zh-CN" sz="14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space_left_action</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更多的主动性动作，以防万一</a:t>
                      </a:r>
                      <a:r>
                        <a:rPr kumimoji="0" lang="en-US" altLang="zh-CN" sz="14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space_left_action</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没有让管理员释放任何磁盘空间。这个值应小于</a:t>
                      </a:r>
                      <a:r>
                        <a:rPr kumimoji="0" lang="en-US" altLang="zh-CN" sz="14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space_left_action</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。如果达到这个水平，则会采取</a:t>
                      </a:r>
                      <a:r>
                        <a:rPr kumimoji="0" lang="en-US" altLang="zh-CN" sz="14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admin_space_left</a:t>
                      </a:r>
                      <a:r>
                        <a:rPr kumimoji="0" lang="en-US" altLang="zh-CN"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_ action</a:t>
                      </a:r>
                      <a:r>
                        <a:rPr kumimoji="0" lang="zh-CN" altLang="en-US" sz="1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Times" panose="02020603050405020304" pitchFamily="18" charset="0"/>
                        </a:rPr>
                        <a:t>所指定的动作</a:t>
                      </a:r>
                    </a:p>
                  </a:txBody>
                  <a:tcPr marL="47625" marR="47625" marT="47625" marB="47625" anchorCtr="1" horzOverflow="overflow">
                    <a:lnL w="12700" cap="flat" cmpd="sng" algn="ctr">
                      <a:solidFill>
                        <a:srgbClr val="8064A2"/>
                      </a:solidFill>
                      <a:prstDash val="solid"/>
                      <a:miter lim="800000"/>
                      <a:headEnd type="none" w="med" len="med"/>
                      <a:tailEnd type="none" w="med" len="med"/>
                    </a:lnL>
                    <a:lnR w="12700" cap="flat" cmpd="sng" algn="ctr">
                      <a:solidFill>
                        <a:srgbClr val="8064A2"/>
                      </a:solidFill>
                      <a:prstDash val="solid"/>
                      <a:miter lim="800000"/>
                      <a:headEnd type="none" w="med" len="med"/>
                      <a:tailEnd type="none" w="med" len="med"/>
                    </a:lnR>
                    <a:lnT w="12700" cap="flat" cmpd="sng" algn="ctr">
                      <a:solidFill>
                        <a:srgbClr val="8064A2"/>
                      </a:solidFill>
                      <a:prstDash val="solid"/>
                      <a:miter lim="800000"/>
                      <a:headEnd type="none" w="med" len="med"/>
                      <a:tailEnd type="none" w="med" len="med"/>
                    </a:lnT>
                    <a:lnB w="12700" cap="flat" cmpd="sng" algn="ctr">
                      <a:solidFill>
                        <a:srgbClr val="8064A2"/>
                      </a:solidFill>
                      <a:prstDash val="solid"/>
                      <a:miter lim="800000"/>
                      <a:headEnd type="none" w="med" len="med"/>
                      <a:tailEnd type="none" w="med" len="med"/>
                    </a:lnB>
                    <a:lnTlToBr>
                      <a:noFill/>
                    </a:lnTlToBr>
                    <a:lnBlToTr>
                      <a:noFill/>
                    </a:lnBlToTr>
                    <a:solidFill>
                      <a:srgbClr val="8064A2">
                        <a:alpha val="39999"/>
                      </a:srgbClr>
                    </a:solidFill>
                  </a:tcPr>
                </a:tc>
                <a:extLst>
                  <a:ext uri="{0D108BD9-81ED-4DB2-BD59-A6C34878D82A}">
                    <a16:rowId xmlns:a16="http://schemas.microsoft.com/office/drawing/2014/main" val="1609482948"/>
                  </a:ext>
                </a:extLst>
              </a:tr>
            </a:tbl>
          </a:graphicData>
        </a:graphic>
      </p:graphicFrame>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2571</Words>
  <Application>Microsoft Office PowerPoint</Application>
  <PresentationFormat>全屏显示(4:3)</PresentationFormat>
  <Paragraphs>259</Paragraphs>
  <Slides>28</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Monotype Sorts</vt:lpstr>
      <vt:lpstr>等线</vt:lpstr>
      <vt:lpstr>黑体</vt:lpstr>
      <vt:lpstr>微软雅黑</vt:lpstr>
      <vt:lpstr>Arial</vt:lpstr>
      <vt:lpstr>Arial Narrow</vt:lpstr>
      <vt:lpstr>Calibri</vt:lpstr>
      <vt:lpstr>Times New Roman</vt:lpstr>
      <vt:lpstr>Wingdings</vt:lpstr>
      <vt:lpstr>通用信息 (标准)</vt:lpstr>
      <vt:lpstr>PowerPoint 演示文稿</vt:lpstr>
      <vt:lpstr>实验内容</vt:lpstr>
      <vt:lpstr>audit服务的安装与启动</vt:lpstr>
      <vt:lpstr>audit服务的安装与启动</vt:lpstr>
      <vt:lpstr>auditd的配置和规则</vt:lpstr>
      <vt:lpstr>auditd的配置和规则</vt:lpstr>
      <vt:lpstr>auditd的配置和规则</vt:lpstr>
      <vt:lpstr>auditd的配置和规则</vt:lpstr>
      <vt:lpstr>auditd的配置和规则</vt:lpstr>
      <vt:lpstr>auditd的配置和规则</vt:lpstr>
      <vt:lpstr>auditd的配置和规则</vt:lpstr>
      <vt:lpstr>auditd的配置和规则</vt:lpstr>
      <vt:lpstr>使用auditctl命令控制audit</vt:lpstr>
      <vt:lpstr>使用auditctl命令控制audit</vt:lpstr>
      <vt:lpstr>使用auditctl命令控制audit</vt:lpstr>
      <vt:lpstr>使用auditctl命令控制audit</vt:lpstr>
      <vt:lpstr>使用auditctl命令控制audit</vt:lpstr>
      <vt:lpstr>使用auditctl命令控制audit</vt:lpstr>
      <vt:lpstr>使用auditctl命令控制audit</vt:lpstr>
      <vt:lpstr>使用auditctl命令控制audit</vt:lpstr>
      <vt:lpstr>使用auditctl命令控制audit</vt:lpstr>
      <vt:lpstr>使用auditctl命令控制audit</vt:lpstr>
      <vt:lpstr>使用auditctl命令控制audit</vt:lpstr>
      <vt:lpstr>使用aureport命令与ausearch命令</vt:lpstr>
      <vt:lpstr>使用aureport命令与ausearch命令</vt:lpstr>
      <vt:lpstr>使用aureport命令与ausearch命令</vt:lpstr>
      <vt:lpstr>使用aureport命令与ausearch命令</vt:lpstr>
      <vt:lpstr>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魏 松江</dc:creator>
  <cp:lastModifiedBy>王 十一</cp:lastModifiedBy>
  <cp:revision>9</cp:revision>
  <dcterms:created xsi:type="dcterms:W3CDTF">2021-01-21T13:58:33Z</dcterms:created>
  <dcterms:modified xsi:type="dcterms:W3CDTF">2021-04-28T06:25:17Z</dcterms:modified>
</cp:coreProperties>
</file>