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69" r:id="rId2"/>
    <p:sldId id="1791" r:id="rId3"/>
    <p:sldId id="3036" r:id="rId4"/>
    <p:sldId id="3037" r:id="rId5"/>
    <p:sldId id="3039" r:id="rId6"/>
    <p:sldId id="3038" r:id="rId7"/>
    <p:sldId id="3040" r:id="rId8"/>
    <p:sldId id="3041" r:id="rId9"/>
    <p:sldId id="3042" r:id="rId10"/>
    <p:sldId id="3043" r:id="rId11"/>
    <p:sldId id="3044" r:id="rId12"/>
    <p:sldId id="3045" r:id="rId13"/>
    <p:sldId id="3046" r:id="rId14"/>
    <p:sldId id="3047" r:id="rId15"/>
    <p:sldId id="3048" r:id="rId16"/>
    <p:sldId id="3049" r:id="rId17"/>
    <p:sldId id="3050" r:id="rId18"/>
    <p:sldId id="3051" r:id="rId19"/>
    <p:sldId id="3052" r:id="rId20"/>
    <p:sldId id="3053" r:id="rId21"/>
    <p:sldId id="3054" r:id="rId22"/>
    <p:sldId id="2994" r:id="rId23"/>
    <p:sldId id="3055" r:id="rId24"/>
    <p:sldId id="3056" r:id="rId25"/>
    <p:sldId id="3057" r:id="rId26"/>
    <p:sldId id="296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6E9-2979-4BAC-A477-7C59D58D84B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829D-91FC-44A7-89FE-17A49C801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7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7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1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0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8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5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36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65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10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8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1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31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8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470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65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2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88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8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58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94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28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83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04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6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2"/>
            <a:ext cx="8241323" cy="1744663"/>
          </a:xfrm>
          <a:noFill/>
        </p:spPr>
        <p:txBody>
          <a:bodyPr lIns="91440" rIns="91440"/>
          <a:lstStyle>
            <a:lvl1pPr algn="ctr">
              <a:defRPr sz="3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3579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886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7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568327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5767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1" y="6242050"/>
            <a:ext cx="175846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25186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33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70"/>
            <a:ext cx="8241323" cy="4896543"/>
          </a:xfrm>
        </p:spPr>
        <p:txBody>
          <a:bodyPr/>
          <a:lstStyle>
            <a:lvl1pPr>
              <a:defRPr sz="21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5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12986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1584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812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9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0183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57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55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521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7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8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1896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3429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685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0287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1950" b="1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1800">
          <a:solidFill>
            <a:srgbClr val="FF3300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500">
          <a:solidFill>
            <a:srgbClr val="0000FF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2033153"/>
            <a:ext cx="6858000" cy="1495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第十章 实验课</a:t>
            </a:r>
            <a:endParaRPr lang="en-US" altLang="zh-CN" sz="3047" spc="208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实训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：内核安全模块之</a:t>
            </a:r>
            <a:r>
              <a:rPr lang="en-US" altLang="zh-CN" sz="3047" spc="208" dirty="0" err="1">
                <a:solidFill>
                  <a:srgbClr val="000066"/>
                </a:solidFill>
                <a:latin typeface="+mj-ea"/>
                <a:ea typeface="+mj-ea"/>
              </a:rPr>
              <a:t>AppArmor</a:t>
            </a:r>
            <a:endParaRPr lang="zh-CN" altLang="en-US" sz="3047" spc="208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4957" y="4326331"/>
            <a:ext cx="6858000" cy="897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1800" dirty="0">
                <a:solidFill>
                  <a:srgbClr val="CC0000"/>
                </a:solidFill>
                <a:latin typeface="+mj-ea"/>
                <a:ea typeface="+mj-ea"/>
              </a:rPr>
              <a:t>中国科学院大学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apparmor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用户下，按照源码根目录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apparmor-2.13.4/README.md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【Building and Installing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Userspace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部分的描述进行安装：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465312" y="2956620"/>
            <a:ext cx="6480386" cy="306466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5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Apache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mod_apparmor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：为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apache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支持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changehat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mod_apparmor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6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PAM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：为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PAM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模块添加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支持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pam_apparmor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7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Profiles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：配置系统安全的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配置文件与目录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../../profiles/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check     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不报错再继续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09244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的使用原理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>
                <a:solidFill>
                  <a:srgbClr val="111111"/>
                </a:solidFill>
                <a:ea typeface="宋体" panose="02010600030101010101" pitchFamily="2" charset="-122"/>
              </a:rPr>
              <a:t>提供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的访问控制是与程序绑定的：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例如：有一个可执行文件的路径为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/home/user/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appfile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，如果用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对其进行访问控制的话，就要新建一个配置文件命名（与文件路径一致）为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home.user.appfile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，并把这个文件放到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专门放置配置文件的目录下（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apparmor.d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每一个可执行文件都与一个配置文件绑定，因此如果修改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home.user.appfile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文件名，配置文件将失效。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例如：安装好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后，配置文件目录默认如下：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usr.sbin.apache2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配置文件，即是对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sbin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/apache2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文件的访问控制。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C035F3-5F45-452A-8EDB-5EF830EA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455114"/>
            <a:ext cx="7429500" cy="1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73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的工作模式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有两种工作模式：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enforcement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complain/learning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用户可以随时通过命令行工具（后文介绍）对配置文件进行修改，选择自己需要的模式。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enforcement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：在这种模式下，配置文件里列出的限制条件都会得到执行，并且对于违反这些限制条件的程序会进行日志记录。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complain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：在这种模式下，配置文件里的限制条件不会得到执行，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只是对程序的行为进行记录。例如程序可以写一个在配置文件里注明只读的文件，但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不会对程序的行为进行限制，只是进行记录。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</p:spTree>
    <p:extLst>
      <p:ext uri="{BB962C8B-B14F-4D97-AF65-F5344CB8AC3E}">
        <p14:creationId xmlns:p14="http://schemas.microsoft.com/office/powerpoint/2010/main" val="12004325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源码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apparmor-2.13.4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目录中，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binutils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parse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utils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等目录中，都包含了可用的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命令工具，安装时安装到系统中；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即下图所示，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开头的绿色可执行文件。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71C54180-8A76-4D41-8C5F-9366B037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3280509"/>
            <a:ext cx="2970000" cy="37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4AE30354-9B3D-4759-8EA9-9C5BF6CB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719671"/>
            <a:ext cx="4050000" cy="226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076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/bin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sbin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aa-*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开头或者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_*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开头的命令，就是安装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后可用的命令行工具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E8306B77-DE9D-4567-A998-A16C1AE2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3000343"/>
            <a:ext cx="4050000" cy="300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10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/bin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sbin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aa-*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开头或者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_*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开头的命令，就是安装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后可用的命令行工具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其中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apparmor_status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链接至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aa-status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，二者效果一样。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可通过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command --help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查看具体用法：如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genprof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--help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也可通过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man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查看具体用法：如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man 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genprof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4C880-F277-4A0C-A901-3F5180D1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72" y="3050958"/>
            <a:ext cx="7429500" cy="14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498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128458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easyprof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：提供了一个易于使用的界面来生成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策略。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创建的策略可能会比手动或使用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genprof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logprof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创建策略的限制更少。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aa-enabled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：测试是否启用了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aa-exec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：用指定的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配置文件限制程序。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aa-audit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：将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安全配置文件设置为审核模式。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autodep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：猜测基本的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配置文件要求。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cleanprof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：清除程序文件现有的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aa-complain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：将程序文件的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安全配置文件设置为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complain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aa-decode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：解码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日志文件中的十六进制编码。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aa-disable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：禁用程序文件的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aa-enforce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：从禁用状态或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complain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模式，将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设置为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enforce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</p:spTree>
    <p:extLst>
      <p:ext uri="{BB962C8B-B14F-4D97-AF65-F5344CB8AC3E}">
        <p14:creationId xmlns:p14="http://schemas.microsoft.com/office/powerpoint/2010/main" val="34919099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750416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genprof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：为指定程序文件自动生成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logprof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：用于更新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13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mergeprof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：合并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安全配置文件。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aa-notify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：显示已记录的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消息的信息。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aa-remove-unknown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：删除未知的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aa-status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：显示当前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策略的各种信息。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17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aa-teardown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：卸载所有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aa-unconfined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：输出带有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tcp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udp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端口且未加载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配置文件的进程的列表。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19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apparmor_parser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：将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配置文件加载到内核中。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每次手动修改 </a:t>
            </a:r>
            <a:r>
              <a:rPr lang="en-US" altLang="zh-CN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FF0000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FF0000"/>
                </a:solidFill>
                <a:ea typeface="宋体" panose="02010600030101010101" pitchFamily="2" charset="-122"/>
              </a:rPr>
              <a:t>apparmor.d</a:t>
            </a:r>
            <a:r>
              <a:rPr lang="en-US" altLang="zh-CN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/ </a:t>
            </a:r>
            <a:r>
              <a:rPr lang="zh-CN" altLang="en-US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下的配置文件内容后，需执行 </a:t>
            </a:r>
            <a:r>
              <a:rPr lang="en-US" altLang="zh-CN" sz="1350" kern="1200" dirty="0" err="1">
                <a:solidFill>
                  <a:srgbClr val="FF0000"/>
                </a:solidFill>
                <a:ea typeface="宋体" panose="02010600030101010101" pitchFamily="2" charset="-122"/>
              </a:rPr>
              <a:t>apparmor_parser</a:t>
            </a:r>
            <a:r>
              <a:rPr lang="en-US" altLang="zh-CN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 -r </a:t>
            </a:r>
            <a:r>
              <a:rPr lang="en-US" altLang="zh-CN" sz="1350" kern="1200" dirty="0" err="1">
                <a:solidFill>
                  <a:srgbClr val="FF0000"/>
                </a:solidFill>
                <a:ea typeface="宋体" panose="02010600030101010101" pitchFamily="2" charset="-122"/>
              </a:rPr>
              <a:t>profilename</a:t>
            </a:r>
            <a:r>
              <a:rPr lang="en-US" altLang="zh-CN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FF0000"/>
                </a:solidFill>
                <a:ea typeface="宋体" panose="02010600030101010101" pitchFamily="2" charset="-122"/>
              </a:rPr>
              <a:t>后方可生效。</a:t>
            </a:r>
            <a:endParaRPr lang="en-US" altLang="zh-CN" sz="1350" kern="1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350" kern="1200" dirty="0" err="1">
                <a:solidFill>
                  <a:srgbClr val="292929"/>
                </a:solidFill>
                <a:ea typeface="宋体" panose="02010600030101010101" pitchFamily="2" charset="-122"/>
              </a:rPr>
              <a:t>apparmor_status</a:t>
            </a:r>
            <a:r>
              <a:rPr lang="zh-CN" altLang="en-US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：同</a:t>
            </a:r>
            <a:r>
              <a:rPr lang="en-US" altLang="zh-CN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aa-status</a:t>
            </a:r>
            <a:r>
              <a:rPr lang="zh-CN" altLang="en-US" sz="1350" kern="1200" dirty="0">
                <a:solidFill>
                  <a:srgbClr val="292929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</p:spTree>
    <p:extLst>
      <p:ext uri="{BB962C8B-B14F-4D97-AF65-F5344CB8AC3E}">
        <p14:creationId xmlns:p14="http://schemas.microsoft.com/office/powerpoint/2010/main" val="42012489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344482" cy="4050449"/>
          </a:xfrm>
        </p:spPr>
        <p:txBody>
          <a:bodyPr/>
          <a:lstStyle/>
          <a:p>
            <a:r>
              <a:rPr lang="zh-CN" altLang="en-US" dirty="0"/>
              <a:t>命令行工具介绍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使用说明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897668D-F118-4E55-B02F-5CD9DAA8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20" y="3158971"/>
            <a:ext cx="3240000" cy="11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616E1F64-29E8-4A71-8B38-38FD0798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96" y="3158971"/>
            <a:ext cx="3510000" cy="167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0316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4" y="1862828"/>
            <a:ext cx="6900317" cy="4050449"/>
          </a:xfrm>
        </p:spPr>
        <p:txBody>
          <a:bodyPr/>
          <a:lstStyle/>
          <a:p>
            <a:r>
              <a:rPr lang="zh-CN" altLang="en-US" dirty="0"/>
              <a:t>访问控制实例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可以对程序进行多方面的限制，包括：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文件系统的访问控制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资源限制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网络的访问控制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capability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条目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本实验主要介绍文件系统的访问控制与应用。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</p:spTree>
    <p:extLst>
      <p:ext uri="{BB962C8B-B14F-4D97-AF65-F5344CB8AC3E}">
        <p14:creationId xmlns:p14="http://schemas.microsoft.com/office/powerpoint/2010/main" val="15047198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71700" y="1862827"/>
            <a:ext cx="6372708" cy="3888431"/>
          </a:xfrm>
        </p:spPr>
        <p:txBody>
          <a:bodyPr/>
          <a:lstStyle/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任务一：启用</a:t>
            </a:r>
            <a:r>
              <a:rPr lang="en-US" altLang="zh-CN" sz="1800" dirty="0" err="1">
                <a:ea typeface="宋体" pitchFamily="2" charset="-122"/>
              </a:rPr>
              <a:t>apparmor</a:t>
            </a:r>
            <a:r>
              <a:rPr lang="zh-CN" altLang="en-US" sz="1800" dirty="0">
                <a:ea typeface="宋体" pitchFamily="2" charset="-122"/>
              </a:rPr>
              <a:t>内核安全模块（</a:t>
            </a:r>
            <a:r>
              <a:rPr lang="en-US" altLang="zh-CN" sz="1800" dirty="0">
                <a:ea typeface="宋体" pitchFamily="2" charset="-122"/>
              </a:rPr>
              <a:t>60min</a:t>
            </a:r>
            <a:r>
              <a:rPr lang="zh-CN" altLang="en-US" sz="1800" dirty="0">
                <a:ea typeface="宋体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任务二：使用</a:t>
            </a:r>
            <a:r>
              <a:rPr lang="en-US" altLang="zh-CN" sz="1800" dirty="0" err="1">
                <a:ea typeface="宋体" pitchFamily="2" charset="-122"/>
              </a:rPr>
              <a:t>apparmor</a:t>
            </a:r>
            <a:r>
              <a:rPr lang="zh-CN" altLang="en-US" sz="1800" dirty="0">
                <a:ea typeface="宋体" pitchFamily="2" charset="-122"/>
              </a:rPr>
              <a:t>设置访问控制（</a:t>
            </a:r>
            <a:r>
              <a:rPr lang="en-US" altLang="zh-CN" sz="1800" dirty="0">
                <a:ea typeface="宋体" pitchFamily="2" charset="-122"/>
              </a:rPr>
              <a:t>30min</a:t>
            </a:r>
            <a:r>
              <a:rPr lang="zh-CN" altLang="en-US" sz="1800" dirty="0">
                <a:ea typeface="宋体" pitchFamily="2" charset="-122"/>
              </a:rPr>
              <a:t>）</a:t>
            </a:r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4" y="1862828"/>
            <a:ext cx="6900317" cy="4050449"/>
          </a:xfrm>
        </p:spPr>
        <p:txBody>
          <a:bodyPr/>
          <a:lstStyle/>
          <a:p>
            <a:r>
              <a:rPr lang="zh-CN" altLang="en-US" dirty="0"/>
              <a:t>访问控制实例</a:t>
            </a:r>
            <a:r>
              <a:rPr lang="en-US" altLang="zh-CN" dirty="0"/>
              <a:t>——</a:t>
            </a:r>
            <a:r>
              <a:rPr lang="zh-CN" altLang="en-US" dirty="0"/>
              <a:t>文件系统的访问控制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可以对某一个文件，或者某一个目录下的文件进行访问控制，包括以下几种访问模式：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权限包括：可读、可写、可扩展、可链接、可执行等。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在配置文件中的写法：如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r,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（表示可对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tmp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目录下的文件进行读取）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注意：没在配置文件中列出的文件，程序无法访问（与白名单类似）。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146451-2C69-4A2D-8E1E-BEFD0BEA495F}"/>
              </a:ext>
            </a:extLst>
          </p:cNvPr>
          <p:cNvGraphicFramePr>
            <a:graphicFrameLocks noGrp="1"/>
          </p:cNvGraphicFramePr>
          <p:nvPr/>
        </p:nvGraphicFramePr>
        <p:xfrm>
          <a:off x="1440038" y="2726922"/>
          <a:ext cx="6480000" cy="235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219">
                  <a:extLst>
                    <a:ext uri="{9D8B030D-6E8A-4147-A177-3AD203B41FA5}">
                      <a16:colId xmlns:a16="http://schemas.microsoft.com/office/drawing/2014/main" val="549691958"/>
                    </a:ext>
                  </a:extLst>
                </a:gridCol>
                <a:gridCol w="5103781">
                  <a:extLst>
                    <a:ext uri="{9D8B030D-6E8A-4147-A177-3AD203B41FA5}">
                      <a16:colId xmlns:a16="http://schemas.microsoft.com/office/drawing/2014/main" val="166127027"/>
                    </a:ext>
                  </a:extLst>
                </a:gridCol>
              </a:tblGrid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11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b="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mode</a:t>
                      </a:r>
                      <a:endParaRPr lang="zh-CN" altLang="en-US" sz="1100" b="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30069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mode (mutually exclusive to a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，与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互斥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263234159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 mode (mutually exclusive to w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，与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互斥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78872848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locking mode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510615596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mode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24491054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linkfile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-&gt;target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pair rule (cannot be combined with other access modes)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85704954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 = Inherit the parent's profile.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30212287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 separate profile exists for the application, with environment scrubbing.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488595061"/>
                  </a:ext>
                </a:extLst>
              </a:tr>
              <a:tr h="211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 separate profile exists for the application, without environment scrubbing.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59136628"/>
                  </a:ext>
                </a:extLst>
              </a:tr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ux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Ux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execution of an application unconfined, with and without environmental scrubbing. (use with caution if at all).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93965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56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4" y="1862828"/>
            <a:ext cx="6900317" cy="4050449"/>
          </a:xfrm>
        </p:spPr>
        <p:txBody>
          <a:bodyPr/>
          <a:lstStyle/>
          <a:p>
            <a:r>
              <a:rPr lang="zh-CN" altLang="en-US" dirty="0"/>
              <a:t>访问控制实例</a:t>
            </a:r>
            <a:r>
              <a:rPr lang="en-US" altLang="zh-CN" dirty="0"/>
              <a:t>——</a:t>
            </a:r>
            <a:r>
              <a:rPr lang="zh-CN" altLang="en-US" dirty="0"/>
              <a:t>文件系统的访问控制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、创建简单的可执行文件，自动生成对应的配置文件：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、手动修改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apparmor.d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目录下对应的配置文件中的文件列表的权限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访问模式，可验证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的访问控制。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8C2E18-4041-4AFC-8345-BA2F8A26DB08}"/>
              </a:ext>
            </a:extLst>
          </p:cNvPr>
          <p:cNvSpPr/>
          <p:nvPr/>
        </p:nvSpPr>
        <p:spPr bwMode="auto">
          <a:xfrm>
            <a:off x="1709682" y="2564905"/>
            <a:ext cx="4968552" cy="191541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创建文件并写入执行程序，如：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echo “Hello world!”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touch test.sh</a:t>
            </a: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为该文件添加执行权限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chmod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+x test.sh</a:t>
            </a: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etc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apparmor.d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目录下自动生成对应的配置文件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aa-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genprof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test.sh</a:t>
            </a:r>
            <a:endParaRPr lang="zh-CN" altLang="en-US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172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167418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修改树莓派中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的内核配置选项并编译内核，启用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内核安全模块；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源码包，安装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相关应用。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创建简单的可执行文件，使用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的命令行工具，验证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模块的访问控制。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：启用</a:t>
            </a:r>
            <a:r>
              <a:rPr lang="en-US" altLang="zh-CN" dirty="0" err="1"/>
              <a:t>apparmor</a:t>
            </a:r>
            <a:r>
              <a:rPr lang="zh-CN" altLang="en-US" dirty="0"/>
              <a:t>内核安全模块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1223962" y="4023068"/>
            <a:ext cx="6858428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/>
              <a:t>审核要求</a:t>
            </a:r>
            <a:endParaRPr lang="en-US" altLang="zh-CN" sz="2100" kern="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正确启用</a:t>
            </a:r>
            <a:r>
              <a:rPr lang="en-US" altLang="zh-CN" sz="135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安全模块，正确安装</a:t>
            </a:r>
            <a:r>
              <a:rPr lang="en-US" altLang="zh-CN" sz="135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应用。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正确使用</a:t>
            </a:r>
            <a:r>
              <a:rPr lang="en-US" altLang="zh-CN" sz="135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工具生成配置文件，以及验证访问控制。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提交相关源码与过程截图。</a:t>
            </a:r>
            <a:endParaRPr lang="zh-CN" altLang="en-US" sz="1500" kern="0" dirty="0"/>
          </a:p>
        </p:txBody>
      </p:sp>
    </p:spTree>
    <p:extLst>
      <p:ext uri="{BB962C8B-B14F-4D97-AF65-F5344CB8AC3E}">
        <p14:creationId xmlns:p14="http://schemas.microsoft.com/office/powerpoint/2010/main" val="13737855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756083"/>
          </a:xfrm>
        </p:spPr>
        <p:txBody>
          <a:bodyPr/>
          <a:lstStyle/>
          <a:p>
            <a:r>
              <a:rPr lang="zh-CN" altLang="en-US" dirty="0"/>
              <a:t>实验过程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menuconfig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配置内核并编译。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：启用</a:t>
            </a:r>
            <a:r>
              <a:rPr lang="en-US" altLang="zh-CN" dirty="0" err="1"/>
              <a:t>apparmor</a:t>
            </a:r>
            <a:r>
              <a:rPr lang="zh-CN" altLang="en-US" dirty="0"/>
              <a:t>内核安全模块</a:t>
            </a:r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id="{D6309600-05A4-4F3D-AA57-703DD4A9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00" y="2498147"/>
            <a:ext cx="45862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>
            <a:extLst>
              <a:ext uri="{FF2B5EF4-FFF2-40B4-BE49-F238E27FC236}">
                <a16:creationId xmlns:a16="http://schemas.microsoft.com/office/drawing/2014/main" id="{948FF95F-25C8-4DEC-8D3A-EB6C683E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4124325"/>
            <a:ext cx="458628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454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756083"/>
          </a:xfrm>
        </p:spPr>
        <p:txBody>
          <a:bodyPr/>
          <a:lstStyle/>
          <a:p>
            <a:r>
              <a:rPr lang="zh-CN" altLang="en-US" dirty="0"/>
              <a:t>实验过程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使用安装配置好的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：启用</a:t>
            </a:r>
            <a:r>
              <a:rPr lang="en-US" altLang="zh-CN" dirty="0" err="1"/>
              <a:t>apparmor</a:t>
            </a:r>
            <a:r>
              <a:rPr lang="zh-CN" altLang="en-US" dirty="0"/>
              <a:t>内核安全模块</a:t>
            </a: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DAC74C3A-F279-4CF7-A6CB-D9A9B2D7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81" y="2551263"/>
            <a:ext cx="3780000" cy="31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>
            <a:extLst>
              <a:ext uri="{FF2B5EF4-FFF2-40B4-BE49-F238E27FC236}">
                <a16:creationId xmlns:a16="http://schemas.microsoft.com/office/drawing/2014/main" id="{87CDE1EC-E63B-4CB5-B9A5-ED042256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62" y="2398402"/>
            <a:ext cx="19097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">
            <a:extLst>
              <a:ext uri="{FF2B5EF4-FFF2-40B4-BE49-F238E27FC236}">
                <a16:creationId xmlns:a16="http://schemas.microsoft.com/office/drawing/2014/main" id="{DC335612-E4EC-487F-9C6D-CECA939A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89" y="2888941"/>
            <a:ext cx="3510000" cy="310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">
            <a:extLst>
              <a:ext uri="{FF2B5EF4-FFF2-40B4-BE49-F238E27FC236}">
                <a16:creationId xmlns:a16="http://schemas.microsoft.com/office/drawing/2014/main" id="{E54E364A-5BB9-483E-8ACF-86B1DA73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50" y="3141250"/>
            <a:ext cx="3510000" cy="109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1">
            <a:extLst>
              <a:ext uri="{FF2B5EF4-FFF2-40B4-BE49-F238E27FC236}">
                <a16:creationId xmlns:a16="http://schemas.microsoft.com/office/drawing/2014/main" id="{501931EA-A7F4-4FFA-8739-2031A56BC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682" y="4448371"/>
            <a:ext cx="2449115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0710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7282" cy="3726413"/>
          </a:xfrm>
        </p:spPr>
        <p:txBody>
          <a:bodyPr/>
          <a:lstStyle/>
          <a:p>
            <a:r>
              <a:rPr lang="zh-CN" altLang="en-US" dirty="0"/>
              <a:t>实验过程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修改配置文件，验证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访问控制：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）当修改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/root/kernel_gkd/ch10/task2/testfile.sh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的权限为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w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后，由于没有了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权限，而程序执行时又必须要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权限，所以直接执行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./testfile.sh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是会出现权限问题；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）而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/bin/bash ix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的配置没有修改，说明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bash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/root/kernel_gkd/ch10/task2/testfile.sh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有执行权限，可以正常执行输出结果。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 dirty="0"/>
              <a:t>使用</a:t>
            </a:r>
            <a:r>
              <a:rPr lang="en-US" altLang="zh-CN" dirty="0" err="1"/>
              <a:t>apparmor</a:t>
            </a:r>
            <a:r>
              <a:rPr lang="zh-CN" altLang="en-US" dirty="0"/>
              <a:t>设置访问控制</a:t>
            </a:r>
          </a:p>
        </p:txBody>
      </p:sp>
      <p:pic>
        <p:nvPicPr>
          <p:cNvPr id="11266" name="图片 1">
            <a:extLst>
              <a:ext uri="{FF2B5EF4-FFF2-40B4-BE49-F238E27FC236}">
                <a16:creationId xmlns:a16="http://schemas.microsoft.com/office/drawing/2014/main" id="{88B7715A-B30D-4F98-948C-6D0AF816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56" y="2564904"/>
            <a:ext cx="4050000" cy="147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>
            <a:extLst>
              <a:ext uri="{FF2B5EF4-FFF2-40B4-BE49-F238E27FC236}">
                <a16:creationId xmlns:a16="http://schemas.microsoft.com/office/drawing/2014/main" id="{77B36AFC-4F5E-45BF-A7C6-BDF2510D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63" y="2594989"/>
            <a:ext cx="2430000" cy="73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6485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50567" y="3013502"/>
            <a:ext cx="208903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Application 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，应用盔甲）是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内核的一个安全模块；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它允许系统管理员将每个程序与一个安全配置文件关联，从而限制程序的功能。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可以指定程序可以读、写或运行哪些文件，是否可以打开网络端口等。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是传统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Unix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的自主访问控制模块（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DAC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）的补充，是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内核中的强制访问控制系统。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dirty="0"/>
              <a:t>判断是否启用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若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/sys/module/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下不存在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目录，则说明内核未开启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若目录文件存在，且输出为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，说明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模块已开启、已启用；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若输出为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，则说明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模块已开启、但未启用。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763688" y="4455115"/>
            <a:ext cx="5616624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cat /sys/module/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/parameters/enabled</a:t>
            </a:r>
            <a:endParaRPr lang="zh-CN" altLang="en-US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707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如何开启 </a:t>
            </a:r>
            <a:r>
              <a:rPr lang="en-US" altLang="zh-CN" dirty="0" err="1"/>
              <a:t>apparmor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需在内核源码的配置文件中，开启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CONFIG_SECURITY_APPARMOR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配置选项（将左图改为右图）：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重新编译、安装内核（相关内容在第一章实验课中已详细介绍）。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若基于第一章实验中，已编译的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内核源码，可使用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menuconfig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图形界面设置来编译内核。节约内核编译时间。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配置首页往下，选中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Security options ---&gt; []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support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选项。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F0E4256-A945-48FC-862E-45E2DA95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9" y="2780929"/>
            <a:ext cx="3240000" cy="9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930F5773-672F-4125-BB69-7EE50DE9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38" y="2780928"/>
            <a:ext cx="3105000" cy="100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024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如何启用 </a:t>
            </a:r>
            <a:r>
              <a:rPr lang="en-US" altLang="zh-CN" dirty="0" err="1"/>
              <a:t>apparmor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当开启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模块后，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cat /sys/module/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/parameters/enabled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的输出仍然为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，也就是开启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模块后默认未启用。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虽然在内核中有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及其它安全模块，但只能有一个安全模块被激活。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目前系统中默认开启的都是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。因此需要修改内核配置中的默认配置项，将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改为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（即：将左图改为右图）：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重新编译、安装内核（相关内容在第一章实验课中已详细介绍）。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若基于第一章实验中，已编译的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内核源码，可使用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menuconfig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图形界面设置来编译内核。节约内核编译时间。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配置首页往下，进入 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Security options ---&gt; Default security module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，选择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67F572CC-FFF7-4C72-80F2-CD9D5D87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94" y="3645025"/>
            <a:ext cx="2835000" cy="65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34A2C08B-6173-4FD8-891A-99747085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72" y="3645024"/>
            <a:ext cx="3240000" cy="58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281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apparmor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安装相关依赖：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上述依赖可能没有列全，若还缺少其他软件包，直接安装即可。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下载解压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331306" y="2595001"/>
            <a:ext cx="6588732" cy="9960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perl-libxml-perl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perl-TermReadKey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perl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-Locale-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autoconf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automake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libtool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swig bison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gcc-c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++ flex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tetex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-latex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develglibc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-static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libstdc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++-static httpd-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pam-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python3-devel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dejagnu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python3-pyflakes</a:t>
            </a:r>
            <a:endParaRPr lang="zh-CN" altLang="en-US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4BE301C-7E17-4E7F-86D2-3414FCC160BC}"/>
              </a:ext>
            </a:extLst>
          </p:cNvPr>
          <p:cNvSpPr/>
          <p:nvPr/>
        </p:nvSpPr>
        <p:spPr bwMode="auto">
          <a:xfrm>
            <a:off x="1228468" y="4281714"/>
            <a:ext cx="6804422" cy="168556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选定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下载存放的目录，后续安装时配置环境变量需要使用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-p ~/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 &amp;&amp; cd ~/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下载最新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release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版本的源码包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https://launchpad.net/apparmor/2.13/2.13.4/+download/apparmor-2.13.4.tar.gz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tar 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xzf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apparmor-2.13.4.tar.gz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apparmor-2.13.4</a:t>
            </a:r>
          </a:p>
        </p:txBody>
      </p:sp>
    </p:spTree>
    <p:extLst>
      <p:ext uri="{BB962C8B-B14F-4D97-AF65-F5344CB8AC3E}">
        <p14:creationId xmlns:p14="http://schemas.microsoft.com/office/powerpoint/2010/main" val="22845192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apparmor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用户下，按照源码根目录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apparmor-2.13.4/README.md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【Building and Installing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Userspace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部分的描述进行安装：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465312" y="3092285"/>
            <a:ext cx="6480386" cy="237511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设置环境变量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 因为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源码都是用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python3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；若不指定，当系统中有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python2.7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共存时，则系统会默认使用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python2.7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，安装过程中相关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lib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库等会放到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python2.7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的目录下，导致后续使用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的工具命令时，会出现找不到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module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的错误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endParaRPr lang="zh-CN" altLang="en-US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export PYTHONPATH=/path/to/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/apparmor-2.13.4/libraries/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/swig/python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export PYTHON=/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/bin/python3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export PYTHON_VERSION=3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export PYTHON_VERSIONS=python3</a:t>
            </a:r>
          </a:p>
        </p:txBody>
      </p:sp>
    </p:spTree>
    <p:extLst>
      <p:ext uri="{BB962C8B-B14F-4D97-AF65-F5344CB8AC3E}">
        <p14:creationId xmlns:p14="http://schemas.microsoft.com/office/powerpoint/2010/main" val="7704078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apparmor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用户下，按照源码根目录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apparmor-2.13.4/README.md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【Building and Installing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Userspace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部分的描述进行安装：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465312" y="3078457"/>
            <a:ext cx="6480386" cy="283481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1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的链接库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libraries/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libapparmor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sh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./autogen.sh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sh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./configure --prefix=/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--with-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perl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--with-python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check     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不报错说明配置、编译没有问题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2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Binary Utilities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：安装至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/bin/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目录下的命令行工具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binutils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check   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不报错再继续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</p:txBody>
      </p:sp>
    </p:spTree>
    <p:extLst>
      <p:ext uri="{BB962C8B-B14F-4D97-AF65-F5344CB8AC3E}">
        <p14:creationId xmlns:p14="http://schemas.microsoft.com/office/powerpoint/2010/main" val="25768760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04422" cy="4050449"/>
          </a:xfrm>
        </p:spPr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apparmor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用户下，按照源码根目录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apparmor-2.13.4/README.md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</a:t>
            </a:r>
            <a:b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【Building and Installing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AppArmor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Userspace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部分的描述进行安装：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AppArmor</a:t>
            </a:r>
            <a:r>
              <a:rPr lang="zh-CN" altLang="en-US" dirty="0"/>
              <a:t>安全模块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5157F4-37DD-4AEC-A83E-FB5D023FACA4}"/>
              </a:ext>
            </a:extLst>
          </p:cNvPr>
          <p:cNvSpPr/>
          <p:nvPr/>
        </p:nvSpPr>
        <p:spPr bwMode="auto">
          <a:xfrm>
            <a:off x="1465312" y="3078457"/>
            <a:ext cx="6480386" cy="283481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3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parser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：安装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apparmor_parser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命令，用于添加、替换和删除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策略（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apparmor_parser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--help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）。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../parser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         # depends on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libapparmor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having been built first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check     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耗时较长，也可跳过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#### 4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Utilities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：安装至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sbin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目录下的命令行工具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cd ../utils/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check PYFLAKES=/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/bin/pyflakes3    # </a:t>
            </a:r>
            <a:r>
              <a:rPr lang="zh-CN" altLang="en-US" sz="1350" dirty="0">
                <a:solidFill>
                  <a:srgbClr val="FFFFFF"/>
                </a:solidFill>
                <a:latin typeface="Consolas" panose="020B0609020204030204" pitchFamily="49" charset="0"/>
              </a:rPr>
              <a:t>不报错再继续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</a:t>
            </a:r>
          </a:p>
        </p:txBody>
      </p:sp>
    </p:spTree>
    <p:extLst>
      <p:ext uri="{BB962C8B-B14F-4D97-AF65-F5344CB8AC3E}">
        <p14:creationId xmlns:p14="http://schemas.microsoft.com/office/powerpoint/2010/main" val="38109667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2529</Words>
  <Application>Microsoft Office PowerPoint</Application>
  <PresentationFormat>全屏显示(4:3)</PresentationFormat>
  <Paragraphs>340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Monotype Sorts</vt:lpstr>
      <vt:lpstr>等线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实验内容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AppArmor安全模块</vt:lpstr>
      <vt:lpstr>任务1：启用apparmor内核安全模块</vt:lpstr>
      <vt:lpstr>任务1：启用apparmor内核安全模块</vt:lpstr>
      <vt:lpstr>任务1：启用apparmor内核安全模块</vt:lpstr>
      <vt:lpstr>任务2：使用apparmor设置访问控制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松江</dc:creator>
  <cp:lastModifiedBy>王 十一</cp:lastModifiedBy>
  <cp:revision>7</cp:revision>
  <dcterms:created xsi:type="dcterms:W3CDTF">2021-01-21T13:58:33Z</dcterms:created>
  <dcterms:modified xsi:type="dcterms:W3CDTF">2021-03-17T05:50:07Z</dcterms:modified>
</cp:coreProperties>
</file>