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069" r:id="rId2"/>
    <p:sldId id="1791" r:id="rId3"/>
    <p:sldId id="2968" r:id="rId4"/>
    <p:sldId id="3021" r:id="rId5"/>
    <p:sldId id="3022" r:id="rId6"/>
    <p:sldId id="3024" r:id="rId7"/>
    <p:sldId id="3023" r:id="rId8"/>
    <p:sldId id="3025" r:id="rId9"/>
    <p:sldId id="3027" r:id="rId10"/>
    <p:sldId id="3028" r:id="rId11"/>
    <p:sldId id="3029" r:id="rId12"/>
    <p:sldId id="3030" r:id="rId13"/>
    <p:sldId id="3031" r:id="rId14"/>
    <p:sldId id="3032" r:id="rId15"/>
    <p:sldId id="3033" r:id="rId16"/>
    <p:sldId id="3034" r:id="rId17"/>
    <p:sldId id="3035" r:id="rId18"/>
    <p:sldId id="2986" r:id="rId19"/>
    <p:sldId id="3058" r:id="rId20"/>
    <p:sldId id="3059" r:id="rId21"/>
    <p:sldId id="3060" r:id="rId22"/>
    <p:sldId id="3061" r:id="rId23"/>
    <p:sldId id="3062" r:id="rId24"/>
    <p:sldId id="3063" r:id="rId25"/>
    <p:sldId id="3064" r:id="rId26"/>
    <p:sldId id="3070" r:id="rId27"/>
    <p:sldId id="3065" r:id="rId28"/>
    <p:sldId id="3066" r:id="rId29"/>
    <p:sldId id="3067" r:id="rId30"/>
    <p:sldId id="3068" r:id="rId31"/>
    <p:sldId id="554"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656E9-2979-4BAC-A477-7C59D58D84B9}" type="datetimeFigureOut">
              <a:rPr lang="zh-CN" altLang="en-US" smtClean="0"/>
              <a:t>2021/4/28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F829D-91FC-44A7-89FE-17A49C801111}" type="slidenum">
              <a:rPr lang="zh-CN" altLang="en-US" smtClean="0"/>
              <a:t>‹#›</a:t>
            </a:fld>
            <a:endParaRPr lang="zh-CN" altLang="en-US"/>
          </a:p>
        </p:txBody>
      </p:sp>
    </p:spTree>
    <p:extLst>
      <p:ext uri="{BB962C8B-B14F-4D97-AF65-F5344CB8AC3E}">
        <p14:creationId xmlns:p14="http://schemas.microsoft.com/office/powerpoint/2010/main" val="244037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3594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91394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847867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由截图可见，</a:t>
            </a:r>
            <a:r>
              <a:rPr lang="en-US" altLang="zh-CN" sz="1800" kern="100" dirty="0">
                <a:effectLst/>
                <a:latin typeface="Times New Roman" panose="02020603050405020304" pitchFamily="18" charset="0"/>
                <a:ea typeface="宋体" panose="02010600030101010101" pitchFamily="2" charset="-122"/>
              </a:rPr>
              <a:t>ACL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权限是</a:t>
            </a:r>
            <a:r>
              <a:rPr lang="en-US" altLang="zh-CN" sz="1800" kern="100" dirty="0">
                <a:effectLst/>
                <a:latin typeface="Times New Roman" panose="02020603050405020304" pitchFamily="18" charset="0"/>
                <a:ea typeface="宋体" panose="02010600030101010101" pitchFamily="2" charset="-122"/>
              </a:rPr>
              <a:t> /dev/mmcblk0p3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分区的默认挂载选项（</a:t>
            </a:r>
            <a:r>
              <a:rPr lang="en-US" altLang="zh-CN" sz="1800" kern="100" dirty="0">
                <a:effectLst/>
                <a:latin typeface="Times New Roman" panose="02020603050405020304" pitchFamily="18" charset="0"/>
                <a:ea typeface="宋体" panose="02010600030101010101" pitchFamily="2" charset="-122"/>
              </a:rPr>
              <a:t>Default mount options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），不需要手工挂载。</a:t>
            </a:r>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053586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281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848301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096024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参考：</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921708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583444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28381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914363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778071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432339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346477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644700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613895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参考：</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154728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762850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872455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764706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17811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27880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28430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user : </a:t>
            </a:r>
            <a:r>
              <a:rPr lang="zh-CN" altLang="en-US" dirty="0"/>
              <a:t>新的文件属主用户名或 </a:t>
            </a:r>
            <a:r>
              <a:rPr lang="en-US" altLang="zh-CN" dirty="0"/>
              <a:t>ID</a:t>
            </a:r>
          </a:p>
          <a:p>
            <a:r>
              <a:rPr lang="en-US" altLang="zh-CN" dirty="0"/>
              <a:t>group : </a:t>
            </a:r>
            <a:r>
              <a:rPr lang="zh-CN" altLang="en-US" dirty="0"/>
              <a:t>新的文件属组</a:t>
            </a:r>
            <a:r>
              <a:rPr lang="en-US" altLang="zh-CN" dirty="0"/>
              <a:t>(group)</a:t>
            </a:r>
            <a:r>
              <a:rPr lang="zh-CN" altLang="en-US" dirty="0"/>
              <a:t>用户名或 </a:t>
            </a:r>
            <a:r>
              <a:rPr lang="en-US" altLang="zh-CN" dirty="0"/>
              <a:t>ID</a:t>
            </a:r>
          </a:p>
          <a:p>
            <a:r>
              <a:rPr lang="en-US" altLang="zh-CN" dirty="0"/>
              <a:t>-c : </a:t>
            </a:r>
            <a:r>
              <a:rPr lang="zh-CN" altLang="en-US" dirty="0"/>
              <a:t>显示更改的部分的信息</a:t>
            </a:r>
            <a:endParaRPr lang="en-US" altLang="zh-CN" dirty="0"/>
          </a:p>
          <a:p>
            <a:r>
              <a:rPr lang="en-US" altLang="zh-CN" dirty="0"/>
              <a:t>-f : </a:t>
            </a:r>
            <a:r>
              <a:rPr lang="zh-CN" altLang="en-US" dirty="0"/>
              <a:t>忽略错误信息</a:t>
            </a:r>
          </a:p>
          <a:p>
            <a:r>
              <a:rPr lang="en-US" altLang="zh-CN" dirty="0"/>
              <a:t>-h :</a:t>
            </a:r>
            <a:r>
              <a:rPr lang="zh-CN" altLang="en-US" dirty="0"/>
              <a:t>修复符号链接</a:t>
            </a:r>
          </a:p>
          <a:p>
            <a:r>
              <a:rPr lang="en-US" altLang="zh-CN" dirty="0"/>
              <a:t>-v : </a:t>
            </a:r>
            <a:r>
              <a:rPr lang="zh-CN" altLang="en-US" dirty="0"/>
              <a:t>显示详细的处理信息</a:t>
            </a:r>
          </a:p>
          <a:p>
            <a:r>
              <a:rPr lang="en-US" altLang="zh-CN" dirty="0"/>
              <a:t>-R : </a:t>
            </a:r>
            <a:r>
              <a:rPr lang="zh-CN" altLang="en-US" dirty="0"/>
              <a:t>处理指定目录以及其子目录下的所有文件</a:t>
            </a:r>
          </a:p>
          <a:p>
            <a:r>
              <a:rPr lang="en-US" altLang="zh-CN" dirty="0"/>
              <a:t>--help : </a:t>
            </a:r>
            <a:r>
              <a:rPr lang="zh-CN" altLang="en-US" dirty="0"/>
              <a:t>显示辅助说明</a:t>
            </a:r>
          </a:p>
          <a:p>
            <a:r>
              <a:rPr lang="en-US" altLang="zh-CN" dirty="0"/>
              <a:t>--version : </a:t>
            </a:r>
            <a:r>
              <a:rPr lang="zh-CN" altLang="en-US" dirty="0"/>
              <a:t>显示版本</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6625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93046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47426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62969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09638" rtl="0" eaLnBrk="1" fontAlgn="base" latinLnBrk="0" hangingPunct="1">
              <a:lnSpc>
                <a:spcPct val="100000"/>
              </a:lnSpc>
              <a:spcBef>
                <a:spcPct val="0"/>
              </a:spcBef>
              <a:spcAft>
                <a:spcPct val="0"/>
              </a:spcAft>
              <a:buClrTx/>
              <a:buSzTx/>
              <a:buFontTx/>
              <a:buNone/>
              <a:tabLst/>
              <a:defRPr/>
            </a:pPr>
            <a:fld id="{B21D2498-DA12-44B9-93A4-06D5BEA34E78}"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09638"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737956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6"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89" y="96838"/>
            <a:ext cx="1976804" cy="334962"/>
          </a:xfrm>
          <a:prstGeom prst="rect">
            <a:avLst/>
          </a:prstGeom>
          <a:noFill/>
          <a:ln w="9525">
            <a:noFill/>
            <a:miter lim="800000"/>
            <a:headEnd/>
            <a:tailEnd/>
          </a:ln>
        </p:spPr>
      </p:pic>
      <p:sp>
        <p:nvSpPr>
          <p:cNvPr id="7" name="Text Box 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2"/>
            <a:ext cx="8241323" cy="1744663"/>
          </a:xfrm>
          <a:noFill/>
        </p:spPr>
        <p:txBody>
          <a:bodyPr lIns="91440" rIns="91440"/>
          <a:lstStyle>
            <a:lvl1pPr algn="ctr">
              <a:defRPr sz="3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400"/>
            </a:lvl1pPr>
          </a:lstStyle>
          <a:p>
            <a:r>
              <a:rPr lang="zh-CN" altLang="en-US" dirty="0"/>
              <a:t>单击此处编辑母版副标题样式</a:t>
            </a:r>
          </a:p>
        </p:txBody>
      </p:sp>
    </p:spTree>
    <p:extLst>
      <p:ext uri="{BB962C8B-B14F-4D97-AF65-F5344CB8AC3E}">
        <p14:creationId xmlns:p14="http://schemas.microsoft.com/office/powerpoint/2010/main" val="4863579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2914886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7"/>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 y="568327"/>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8675767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1" y="6242050"/>
            <a:ext cx="1758461"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7"/>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25186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73318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68327"/>
            <a:ext cx="9144000" cy="55721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36F2DB-5A85-43AD-B150-158D66D726EF}"/>
              </a:ext>
            </a:extLst>
          </p:cNvPr>
          <p:cNvSpPr>
            <a:spLocks noGrp="1"/>
          </p:cNvSpPr>
          <p:nvPr>
            <p:ph type="dt" sz="half" idx="10"/>
          </p:nvPr>
        </p:nvSpPr>
        <p:spPr/>
        <p:txBody>
          <a:bodyPr/>
          <a:lstStyle>
            <a:lvl1pPr>
              <a:defRPr/>
            </a:lvl1pPr>
          </a:lstStyle>
          <a:p>
            <a:pPr>
              <a:defRPr/>
            </a:pPr>
            <a:fld id="{B646006B-A367-420B-8A13-051B967A5258}" type="datetime1">
              <a:rPr lang="en-US" altLang="zh-CN"/>
              <a:pPr>
                <a:defRPr/>
              </a:pPr>
              <a:t>4/28/2021</a:t>
            </a:fld>
            <a:endParaRPr lang="zh-CN" altLang="zh-CN" sz="1350" b="0"/>
          </a:p>
        </p:txBody>
      </p:sp>
      <p:sp>
        <p:nvSpPr>
          <p:cNvPr id="4" name="页脚占位符 3">
            <a:extLst>
              <a:ext uri="{FF2B5EF4-FFF2-40B4-BE49-F238E27FC236}">
                <a16:creationId xmlns:a16="http://schemas.microsoft.com/office/drawing/2014/main" id="{127C7925-D8F5-443E-9A64-13601A1BA223}"/>
              </a:ext>
            </a:extLst>
          </p:cNvPr>
          <p:cNvSpPr>
            <a:spLocks noGrp="1"/>
          </p:cNvSpPr>
          <p:nvPr>
            <p:ph type="ftr" sz="quarter" idx="11"/>
          </p:nvPr>
        </p:nvSpPr>
        <p:spPr/>
        <p:txBody>
          <a:bodyPr/>
          <a:lstStyle>
            <a:lvl1pPr>
              <a:defRPr/>
            </a:lvl1pPr>
          </a:lstStyle>
          <a:p>
            <a:pPr>
              <a:defRPr/>
            </a:pPr>
            <a:endParaRPr lang="zh-CN" altLang="zh-CN"/>
          </a:p>
        </p:txBody>
      </p:sp>
      <p:sp>
        <p:nvSpPr>
          <p:cNvPr id="5" name="灯片编号占位符 4">
            <a:extLst>
              <a:ext uri="{FF2B5EF4-FFF2-40B4-BE49-F238E27FC236}">
                <a16:creationId xmlns:a16="http://schemas.microsoft.com/office/drawing/2014/main" id="{9B3D3554-3652-4BA4-991E-CDF7DBE3DBCA}"/>
              </a:ext>
            </a:extLst>
          </p:cNvPr>
          <p:cNvSpPr>
            <a:spLocks noGrp="1"/>
          </p:cNvSpPr>
          <p:nvPr>
            <p:ph type="sldNum" sz="quarter" idx="12"/>
          </p:nvPr>
        </p:nvSpPr>
        <p:spPr/>
        <p:txBody>
          <a:bodyPr/>
          <a:lstStyle>
            <a:lvl1pPr>
              <a:defRPr/>
            </a:lvl1pPr>
          </a:lstStyle>
          <a:p>
            <a:fld id="{BBC12A76-0433-4DF4-8F0D-262EEE321B48}" type="slidenum">
              <a:rPr lang="zh-CN" altLang="zh-CN"/>
              <a:pPr/>
              <a:t>‹#›</a:t>
            </a:fld>
            <a:endParaRPr lang="zh-CN" altLang="zh-CN" sz="1350" b="0">
              <a:solidFill>
                <a:schemeClr val="tx1"/>
              </a:solidFill>
            </a:endParaRPr>
          </a:p>
        </p:txBody>
      </p:sp>
    </p:spTree>
    <p:extLst>
      <p:ext uri="{BB962C8B-B14F-4D97-AF65-F5344CB8AC3E}">
        <p14:creationId xmlns:p14="http://schemas.microsoft.com/office/powerpoint/2010/main" val="34788161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70"/>
            <a:ext cx="8241323" cy="4896543"/>
          </a:xfrm>
        </p:spPr>
        <p:txBody>
          <a:bodyPr/>
          <a:lstStyle>
            <a:lvl1pPr>
              <a:defRPr sz="2100">
                <a:latin typeface="Times New Roman" pitchFamily="18" charset="0"/>
                <a:ea typeface="+mn-ea"/>
                <a:cs typeface="Times New Roman" pitchFamily="18" charset="0"/>
              </a:defRPr>
            </a:lvl1pPr>
            <a:lvl2pPr>
              <a:lnSpc>
                <a:spcPct val="100000"/>
              </a:lnSpc>
              <a:defRPr sz="15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6012986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27991584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19418812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3098093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4350183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1228557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435"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539" y="273052"/>
            <a:ext cx="511126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435"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3749558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4746521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6"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7"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8" cstate="print"/>
          <a:srcRect/>
          <a:stretch>
            <a:fillRect/>
          </a:stretch>
        </p:blipFill>
        <p:spPr bwMode="auto">
          <a:xfrm>
            <a:off x="6566389" y="96838"/>
            <a:ext cx="1976804" cy="334962"/>
          </a:xfrm>
          <a:prstGeom prst="rect">
            <a:avLst/>
          </a:prstGeom>
          <a:noFill/>
          <a:ln w="9525">
            <a:noFill/>
            <a:miter lim="800000"/>
            <a:headEnd/>
            <a:tailEnd/>
          </a:ln>
        </p:spPr>
      </p:pic>
      <p:sp>
        <p:nvSpPr>
          <p:cNvPr id="3093" name="Text Box 104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7"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8"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7"/>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3189658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txStyles>
    <p:titleStyle>
      <a:lvl1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5pPr>
      <a:lvl6pPr marL="3429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6pPr>
      <a:lvl7pPr marL="6858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7pPr>
      <a:lvl8pPr marL="10287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8pPr>
      <a:lvl9pPr marL="13716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257175" indent="-257175" algn="l" rtl="0" eaLnBrk="0" fontAlgn="base" hangingPunct="0">
        <a:spcBef>
          <a:spcPct val="20000"/>
        </a:spcBef>
        <a:spcAft>
          <a:spcPct val="0"/>
        </a:spcAft>
        <a:buClr>
          <a:srgbClr val="FF5050"/>
        </a:buClr>
        <a:buSzPct val="120000"/>
        <a:buFont typeface="Wingdings" pitchFamily="2" charset="2"/>
        <a:buChar char="§"/>
        <a:defRPr kumimoji="1" sz="1950" b="1">
          <a:solidFill>
            <a:srgbClr val="000066"/>
          </a:solidFill>
          <a:latin typeface="+mn-lt"/>
          <a:ea typeface="+mn-ea"/>
          <a:cs typeface="+mn-cs"/>
        </a:defRPr>
      </a:lvl1pPr>
      <a:lvl2pPr marL="557213" indent="-214313" algn="l" rtl="0" eaLnBrk="0" fontAlgn="base" hangingPunct="0">
        <a:spcBef>
          <a:spcPct val="20000"/>
        </a:spcBef>
        <a:spcAft>
          <a:spcPct val="0"/>
        </a:spcAft>
        <a:buClr>
          <a:schemeClr val="tx2"/>
        </a:buClr>
        <a:buSzPct val="75000"/>
        <a:buFont typeface="Wingdings" pitchFamily="2" charset="2"/>
        <a:buChar char="v"/>
        <a:defRPr kumimoji="1" sz="1800">
          <a:solidFill>
            <a:srgbClr val="FF3300"/>
          </a:solidFill>
          <a:latin typeface="+mn-lt"/>
          <a:ea typeface="+mn-ea"/>
        </a:defRPr>
      </a:lvl2pPr>
      <a:lvl3pPr marL="857250" indent="-171450" algn="l" rtl="0" eaLnBrk="0" fontAlgn="base" hangingPunct="0">
        <a:spcBef>
          <a:spcPct val="20000"/>
        </a:spcBef>
        <a:spcAft>
          <a:spcPct val="0"/>
        </a:spcAft>
        <a:buClr>
          <a:schemeClr val="hlink"/>
        </a:buClr>
        <a:buSzPct val="65000"/>
        <a:buFont typeface="Monotype Sorts" pitchFamily="2" charset="2"/>
        <a:buChar char="F"/>
        <a:defRPr kumimoji="1" sz="1500">
          <a:solidFill>
            <a:srgbClr val="0000FF"/>
          </a:solidFill>
          <a:latin typeface="+mn-lt"/>
          <a:ea typeface="+mn-ea"/>
        </a:defRPr>
      </a:lvl3pPr>
      <a:lvl4pPr marL="1200150" indent="-17145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543050" indent="-17145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1885950" indent="-17145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228850" indent="-17145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2571750" indent="-17145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2914650" indent="-17145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0" y="2033153"/>
            <a:ext cx="6858000" cy="1495551"/>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a:lnSpc>
                <a:spcPct val="150000"/>
              </a:lnSpc>
              <a:defRPr/>
            </a:pPr>
            <a:r>
              <a:rPr lang="en-US" altLang="zh-CN" sz="3047" spc="208" dirty="0">
                <a:solidFill>
                  <a:srgbClr val="000066"/>
                </a:solidFill>
                <a:latin typeface="+mj-ea"/>
                <a:ea typeface="+mj-ea"/>
              </a:rPr>
              <a:t>《</a:t>
            </a:r>
            <a:r>
              <a:rPr lang="en-US" altLang="zh-CN" sz="3047" spc="208" dirty="0" err="1">
                <a:solidFill>
                  <a:srgbClr val="000066"/>
                </a:solidFill>
                <a:latin typeface="+mj-ea"/>
                <a:ea typeface="+mj-ea"/>
              </a:rPr>
              <a:t>openEuler</a:t>
            </a:r>
            <a:r>
              <a:rPr lang="zh-CN" altLang="en-US" sz="3047" spc="208" dirty="0">
                <a:solidFill>
                  <a:srgbClr val="000066"/>
                </a:solidFill>
                <a:latin typeface="+mj-ea"/>
                <a:ea typeface="+mj-ea"/>
              </a:rPr>
              <a:t>内核编程</a:t>
            </a:r>
            <a:r>
              <a:rPr lang="en-US" altLang="zh-CN" sz="3047" spc="208" dirty="0">
                <a:solidFill>
                  <a:srgbClr val="000066"/>
                </a:solidFill>
                <a:latin typeface="+mj-ea"/>
                <a:ea typeface="+mj-ea"/>
              </a:rPr>
              <a:t>》</a:t>
            </a:r>
          </a:p>
          <a:p>
            <a:pPr algn="ctr">
              <a:lnSpc>
                <a:spcPct val="150000"/>
              </a:lnSpc>
              <a:defRPr/>
            </a:pPr>
            <a:r>
              <a:rPr lang="zh-CN" altLang="en-US" sz="3047" spc="208" dirty="0">
                <a:solidFill>
                  <a:srgbClr val="000066"/>
                </a:solidFill>
                <a:latin typeface="+mj-ea"/>
                <a:ea typeface="+mj-ea"/>
              </a:rPr>
              <a:t>第十章 实验课</a:t>
            </a:r>
            <a:endParaRPr lang="en-US" altLang="zh-CN" sz="3047" spc="208" dirty="0">
              <a:solidFill>
                <a:srgbClr val="000066"/>
              </a:solidFill>
              <a:latin typeface="+mj-ea"/>
              <a:ea typeface="+mj-ea"/>
            </a:endParaRPr>
          </a:p>
          <a:p>
            <a:pPr algn="ctr">
              <a:lnSpc>
                <a:spcPct val="150000"/>
              </a:lnSpc>
              <a:defRPr/>
            </a:pPr>
            <a:r>
              <a:rPr lang="zh-CN" altLang="en-US" sz="3047" spc="208" dirty="0">
                <a:solidFill>
                  <a:srgbClr val="000066"/>
                </a:solidFill>
                <a:latin typeface="+mj-ea"/>
                <a:ea typeface="+mj-ea"/>
              </a:rPr>
              <a:t>实训</a:t>
            </a:r>
            <a:r>
              <a:rPr lang="en-US" altLang="zh-CN" sz="3047" spc="208" dirty="0">
                <a:solidFill>
                  <a:srgbClr val="000066"/>
                </a:solidFill>
                <a:latin typeface="+mj-ea"/>
                <a:ea typeface="+mj-ea"/>
              </a:rPr>
              <a:t>2</a:t>
            </a:r>
            <a:r>
              <a:rPr lang="zh-CN" altLang="en-US" sz="3047" spc="208" dirty="0">
                <a:solidFill>
                  <a:srgbClr val="000066"/>
                </a:solidFill>
                <a:latin typeface="+mj-ea"/>
                <a:ea typeface="+mj-ea"/>
              </a:rPr>
              <a:t>：</a:t>
            </a:r>
            <a:r>
              <a:rPr lang="en-US" altLang="zh-CN" sz="3047" spc="208" dirty="0">
                <a:solidFill>
                  <a:srgbClr val="000066"/>
                </a:solidFill>
                <a:latin typeface="+mj-ea"/>
                <a:ea typeface="+mj-ea"/>
              </a:rPr>
              <a:t>DAC</a:t>
            </a:r>
            <a:r>
              <a:rPr lang="zh-CN" altLang="en-US" sz="3047" spc="208" dirty="0">
                <a:solidFill>
                  <a:srgbClr val="000066"/>
                </a:solidFill>
                <a:latin typeface="+mj-ea"/>
                <a:ea typeface="+mj-ea"/>
              </a:rPr>
              <a:t>与</a:t>
            </a:r>
            <a:r>
              <a:rPr lang="en-US" altLang="zh-CN" sz="3047" spc="208" dirty="0">
                <a:solidFill>
                  <a:srgbClr val="000066"/>
                </a:solidFill>
                <a:latin typeface="+mj-ea"/>
                <a:ea typeface="+mj-ea"/>
              </a:rPr>
              <a:t>ACL</a:t>
            </a:r>
            <a:r>
              <a:rPr lang="zh-CN" altLang="en-US" sz="3047" spc="208" dirty="0">
                <a:solidFill>
                  <a:srgbClr val="000066"/>
                </a:solidFill>
                <a:latin typeface="+mj-ea"/>
                <a:ea typeface="+mj-ea"/>
              </a:rPr>
              <a:t>的配置与使用</a:t>
            </a:r>
          </a:p>
        </p:txBody>
      </p:sp>
      <p:sp>
        <p:nvSpPr>
          <p:cNvPr id="43011" name="Rectangle 3"/>
          <p:cNvSpPr>
            <a:spLocks noChangeArrowheads="1"/>
          </p:cNvSpPr>
          <p:nvPr/>
        </p:nvSpPr>
        <p:spPr bwMode="auto">
          <a:xfrm>
            <a:off x="1144957" y="4326331"/>
            <a:ext cx="6858000" cy="89733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a:lnSpc>
                <a:spcPct val="150000"/>
              </a:lnSpc>
              <a:spcBef>
                <a:spcPts val="0"/>
              </a:spcBef>
              <a:buClr>
                <a:schemeClr val="hlink"/>
              </a:buClr>
              <a:buSzPct val="50000"/>
              <a:buNone/>
            </a:pPr>
            <a:r>
              <a:rPr kumimoji="0" lang="zh-CN" altLang="en-US" sz="1800" dirty="0">
                <a:solidFill>
                  <a:srgbClr val="CC0000"/>
                </a:solidFill>
                <a:latin typeface="+mj-ea"/>
                <a:ea typeface="+mj-ea"/>
              </a:rPr>
              <a:t>中科院软件所</a:t>
            </a:r>
            <a:endParaRPr kumimoji="0" lang="en-US" altLang="zh-CN" sz="1800" dirty="0">
              <a:solidFill>
                <a:srgbClr val="CC0000"/>
              </a:solidFill>
              <a:latin typeface="+mj-ea"/>
              <a:ea typeface="+mj-ea"/>
            </a:endParaRPr>
          </a:p>
          <a:p>
            <a:pPr algn="ctr">
              <a:lnSpc>
                <a:spcPct val="150000"/>
              </a:lnSpc>
              <a:spcBef>
                <a:spcPts val="0"/>
              </a:spcBef>
              <a:buClr>
                <a:schemeClr val="hlink"/>
              </a:buClr>
              <a:buSzPct val="50000"/>
              <a:buNone/>
            </a:pPr>
            <a:fld id="{842FB483-F634-4056-8DB8-D25DDAAA9E1C}" type="datetime2">
              <a:rPr kumimoji="0" lang="zh-CN" altLang="zh-CN" sz="1800">
                <a:solidFill>
                  <a:srgbClr val="CC0000"/>
                </a:solidFill>
                <a:latin typeface="+mj-ea"/>
                <a:ea typeface="+mj-ea"/>
              </a:rPr>
              <a:pPr algn="ctr">
                <a:lnSpc>
                  <a:spcPct val="150000"/>
                </a:lnSpc>
                <a:spcBef>
                  <a:spcPts val="0"/>
                </a:spcBef>
                <a:buClr>
                  <a:schemeClr val="hlink"/>
                </a:buClr>
                <a:buSzPct val="50000"/>
                <a:buNone/>
              </a:pPr>
              <a:t>2021年4月28日</a:t>
            </a:fld>
            <a:endParaRPr kumimoji="0" lang="zh-CN" altLang="en-US" sz="18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13799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4" y="1862828"/>
            <a:ext cx="6825091" cy="4050449"/>
          </a:xfrm>
        </p:spPr>
        <p:txBody>
          <a:bodyPr/>
          <a:lstStyle/>
          <a:p>
            <a:r>
              <a:rPr lang="en-US" altLang="zh-CN" dirty="0"/>
              <a:t>DAC-- </a:t>
            </a:r>
            <a:r>
              <a:rPr lang="en-US" altLang="zh-CN" dirty="0" err="1"/>
              <a:t>chattr</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属性说明：</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a</a:t>
            </a:r>
            <a:r>
              <a:rPr lang="zh-CN" altLang="en-US" sz="1350" kern="1200" dirty="0">
                <a:solidFill>
                  <a:srgbClr val="111111"/>
                </a:solidFill>
                <a:ea typeface="宋体" panose="02010600030101010101" pitchFamily="2" charset="-122"/>
              </a:rPr>
              <a:t>：使文件或目录只能被‘追加’写”。</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A</a:t>
            </a:r>
            <a:r>
              <a:rPr lang="zh-CN" altLang="en-US" sz="1350" kern="1200" dirty="0">
                <a:solidFill>
                  <a:srgbClr val="111111"/>
                </a:solidFill>
                <a:ea typeface="宋体" panose="02010600030101010101" pitchFamily="2" charset="-122"/>
              </a:rPr>
              <a:t>：不更新文件或目录的最后存取时间。</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c</a:t>
            </a:r>
            <a:r>
              <a:rPr lang="zh-CN" altLang="en-US" sz="1350" kern="1200" dirty="0">
                <a:solidFill>
                  <a:srgbClr val="111111"/>
                </a:solidFill>
                <a:ea typeface="宋体" panose="02010600030101010101" pitchFamily="2" charset="-122"/>
              </a:rPr>
              <a:t>：将文件或目录压缩后存放。</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d</a:t>
            </a:r>
            <a:r>
              <a:rPr lang="zh-CN" altLang="en-US" sz="1350" kern="1200" dirty="0">
                <a:solidFill>
                  <a:srgbClr val="111111"/>
                </a:solidFill>
                <a:ea typeface="宋体" panose="02010600030101010101" pitchFamily="2" charset="-122"/>
              </a:rPr>
              <a:t>：使文件不能成为</a:t>
            </a:r>
            <a:r>
              <a:rPr lang="en-US" altLang="zh-CN" sz="1350" kern="1200" dirty="0">
                <a:solidFill>
                  <a:srgbClr val="111111"/>
                </a:solidFill>
                <a:ea typeface="宋体" panose="02010600030101010101" pitchFamily="2" charset="-122"/>
              </a:rPr>
              <a:t>dump</a:t>
            </a:r>
            <a:r>
              <a:rPr lang="zh-CN" altLang="en-US" sz="1350" kern="1200" dirty="0">
                <a:solidFill>
                  <a:srgbClr val="111111"/>
                </a:solidFill>
                <a:ea typeface="宋体" panose="02010600030101010101" pitchFamily="2" charset="-122"/>
              </a:rPr>
              <a:t>程序的备份目标。</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err="1">
                <a:solidFill>
                  <a:srgbClr val="111111"/>
                </a:solidFill>
                <a:ea typeface="宋体" panose="02010600030101010101" pitchFamily="2" charset="-122"/>
              </a:rPr>
              <a:t>i</a:t>
            </a:r>
            <a:r>
              <a:rPr lang="zh-CN" altLang="en-US" sz="1350" kern="1200" dirty="0">
                <a:solidFill>
                  <a:srgbClr val="111111"/>
                </a:solidFill>
                <a:ea typeface="宋体" panose="02010600030101010101" pitchFamily="2" charset="-122"/>
              </a:rPr>
              <a:t>：不得任意更动文件或目录。</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s</a:t>
            </a:r>
            <a:r>
              <a:rPr lang="zh-CN" altLang="en-US" sz="1350" kern="1200" dirty="0">
                <a:solidFill>
                  <a:srgbClr val="111111"/>
                </a:solidFill>
                <a:ea typeface="宋体" panose="02010600030101010101" pitchFamily="2" charset="-122"/>
              </a:rPr>
              <a:t>：安全删除文件或目录。</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S</a:t>
            </a:r>
            <a:r>
              <a:rPr lang="zh-CN" altLang="en-US" sz="1350" kern="1200" dirty="0">
                <a:solidFill>
                  <a:srgbClr val="111111"/>
                </a:solidFill>
                <a:ea typeface="宋体" panose="02010600030101010101" pitchFamily="2" charset="-122"/>
              </a:rPr>
              <a:t>：同步更新文件或目录。</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u</a:t>
            </a:r>
            <a:r>
              <a:rPr lang="zh-CN" altLang="en-US" sz="1350" kern="1200" dirty="0">
                <a:solidFill>
                  <a:srgbClr val="111111"/>
                </a:solidFill>
                <a:ea typeface="宋体" panose="02010600030101010101" pitchFamily="2" charset="-122"/>
              </a:rPr>
              <a:t>：预防意外删除。</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使用示例</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5" name="矩形: 圆角 4">
            <a:extLst>
              <a:ext uri="{FF2B5EF4-FFF2-40B4-BE49-F238E27FC236}">
                <a16:creationId xmlns:a16="http://schemas.microsoft.com/office/drawing/2014/main" id="{C43E8EEE-2461-4A47-9974-4BBF2C39A36E}"/>
              </a:ext>
            </a:extLst>
          </p:cNvPr>
          <p:cNvSpPr/>
          <p:nvPr/>
        </p:nvSpPr>
        <p:spPr bwMode="auto">
          <a:xfrm>
            <a:off x="1340636" y="4741414"/>
            <a:ext cx="6717413" cy="1225868"/>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chattr</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i</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etc</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resolv.conf</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添加 </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i</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隐藏属性，无法更动此文件；</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防止该文件被修改</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chattr</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i</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etc</a:t>
            </a:r>
            <a:r>
              <a:rPr kumimoji="1" lang="en-US" altLang="zh-CN" sz="1350" b="1" dirty="0">
                <a:solidFill>
                  <a:srgbClr val="FFFFFF"/>
                </a:solidFill>
                <a:latin typeface="Consolas" panose="020B0609020204030204" pitchFamily="49" charset="0"/>
                <a:ea typeface="楷体_GB2312" pitchFamily="49" charset="-122"/>
              </a:rPr>
              <a:t>/shadow        //</a:t>
            </a:r>
            <a:r>
              <a:rPr kumimoji="1" lang="zh-CN" altLang="en-US" sz="1350" b="1" dirty="0">
                <a:solidFill>
                  <a:srgbClr val="FFFFFF"/>
                </a:solidFill>
                <a:latin typeface="Consolas" panose="020B0609020204030204" pitchFamily="49" charset="0"/>
                <a:ea typeface="楷体_GB2312" pitchFamily="49" charset="-122"/>
              </a:rPr>
              <a:t>解除 </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i</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这个隐藏属性</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chattr</a:t>
            </a:r>
            <a:r>
              <a:rPr kumimoji="1" lang="en-US" altLang="zh-CN" sz="1350" b="1" dirty="0">
                <a:solidFill>
                  <a:srgbClr val="FFFFFF"/>
                </a:solidFill>
                <a:latin typeface="Consolas" panose="020B0609020204030204" pitchFamily="49" charset="0"/>
                <a:ea typeface="楷体_GB2312" pitchFamily="49" charset="-122"/>
              </a:rPr>
              <a:t> +a /var/log/messages  //</a:t>
            </a:r>
            <a:r>
              <a:rPr kumimoji="1" lang="zh-CN" altLang="en-US" sz="1350" b="1" dirty="0">
                <a:solidFill>
                  <a:srgbClr val="FFFFFF"/>
                </a:solidFill>
                <a:latin typeface="Consolas" panose="020B0609020204030204" pitchFamily="49" charset="0"/>
                <a:ea typeface="楷体_GB2312" pitchFamily="49" charset="-122"/>
              </a:rPr>
              <a:t>只能往指定文件里追加数据，但不能删除，</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适用于各种日志文件</a:t>
            </a:r>
          </a:p>
        </p:txBody>
      </p:sp>
    </p:spTree>
    <p:extLst>
      <p:ext uri="{BB962C8B-B14F-4D97-AF65-F5344CB8AC3E}">
        <p14:creationId xmlns:p14="http://schemas.microsoft.com/office/powerpoint/2010/main" val="38272611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7062788" cy="4050449"/>
          </a:xfrm>
        </p:spPr>
        <p:txBody>
          <a:bodyPr/>
          <a:lstStyle/>
          <a:p>
            <a:r>
              <a:rPr lang="en-US" altLang="zh-CN" dirty="0"/>
              <a:t>DAC--</a:t>
            </a:r>
            <a:r>
              <a:rPr lang="en-US" altLang="zh-CN" dirty="0" err="1"/>
              <a:t>lsattr</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语法：</a:t>
            </a:r>
            <a:r>
              <a:rPr lang="en-US" altLang="zh-CN" sz="1350" kern="1200" dirty="0" err="1">
                <a:solidFill>
                  <a:srgbClr val="111111"/>
                </a:solidFill>
                <a:ea typeface="宋体" panose="02010600030101010101" pitchFamily="2" charset="-122"/>
              </a:rPr>
              <a:t>lsattr</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adlRvV</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文件或目录</a:t>
            </a:r>
            <a:r>
              <a:rPr lang="en-US" altLang="zh-CN"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功能：显示文件</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目录的隐藏权限。</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常用选项说明：</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-a </a:t>
            </a:r>
            <a:r>
              <a:rPr lang="zh-CN" altLang="en-US" sz="1350" kern="1200" dirty="0">
                <a:solidFill>
                  <a:srgbClr val="111111"/>
                </a:solidFill>
                <a:ea typeface="宋体" panose="02010600030101010101" pitchFamily="2" charset="-122"/>
              </a:rPr>
              <a:t>：显示所有文件和目录，包括以</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为名称开头字符的额外内建，现行目录</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与上层目录</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-d </a:t>
            </a:r>
            <a:r>
              <a:rPr lang="zh-CN" altLang="en-US" sz="1350" kern="1200" dirty="0">
                <a:solidFill>
                  <a:srgbClr val="111111"/>
                </a:solidFill>
                <a:ea typeface="宋体" panose="02010600030101010101" pitchFamily="2" charset="-122"/>
              </a:rPr>
              <a:t>：显示，目录名称，而非其内容。</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-l </a:t>
            </a:r>
            <a:r>
              <a:rPr lang="zh-CN" altLang="en-US" sz="1350" kern="1200" dirty="0">
                <a:solidFill>
                  <a:srgbClr val="111111"/>
                </a:solidFill>
                <a:ea typeface="宋体" panose="02010600030101010101" pitchFamily="2" charset="-122"/>
              </a:rPr>
              <a:t>：此参数目前没有任何作用。</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-R </a:t>
            </a:r>
            <a:r>
              <a:rPr lang="zh-CN" altLang="en-US" sz="1350" kern="1200" dirty="0">
                <a:solidFill>
                  <a:srgbClr val="111111"/>
                </a:solidFill>
                <a:ea typeface="宋体" panose="02010600030101010101" pitchFamily="2" charset="-122"/>
              </a:rPr>
              <a:t>：递归处理，将指定目录下的所有文件及子目录一并处理。</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-v </a:t>
            </a:r>
            <a:r>
              <a:rPr lang="zh-CN" altLang="en-US" sz="1350" kern="1200" dirty="0">
                <a:solidFill>
                  <a:srgbClr val="111111"/>
                </a:solidFill>
                <a:ea typeface="宋体" panose="02010600030101010101" pitchFamily="2" charset="-122"/>
              </a:rPr>
              <a:t>：显示文件或目录版本。</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-V </a:t>
            </a:r>
            <a:r>
              <a:rPr lang="zh-CN" altLang="en-US" sz="1350" kern="1200" dirty="0">
                <a:solidFill>
                  <a:srgbClr val="111111"/>
                </a:solidFill>
                <a:ea typeface="宋体" panose="02010600030101010101" pitchFamily="2" charset="-122"/>
              </a:rPr>
              <a:t>：显示版本信息。</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使用示例</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5" name="矩形: 圆角 4">
            <a:extLst>
              <a:ext uri="{FF2B5EF4-FFF2-40B4-BE49-F238E27FC236}">
                <a16:creationId xmlns:a16="http://schemas.microsoft.com/office/drawing/2014/main" id="{C43E8EEE-2461-4A47-9974-4BBF2C39A36E}"/>
              </a:ext>
            </a:extLst>
          </p:cNvPr>
          <p:cNvSpPr/>
          <p:nvPr/>
        </p:nvSpPr>
        <p:spPr bwMode="auto">
          <a:xfrm>
            <a:off x="1331641" y="4995174"/>
            <a:ext cx="6717413" cy="766167"/>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lsattr</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etc</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resolv.conf</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显示指定文件的隐藏权限</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lsattr</a:t>
            </a:r>
            <a:r>
              <a:rPr kumimoji="1" lang="en-US" altLang="zh-CN" sz="1350" b="1" dirty="0">
                <a:solidFill>
                  <a:srgbClr val="FFFFFF"/>
                </a:solidFill>
                <a:latin typeface="Consolas" panose="020B0609020204030204" pitchFamily="49" charset="0"/>
                <a:ea typeface="楷体_GB2312" pitchFamily="49" charset="-122"/>
              </a:rPr>
              <a:t> -a                   //</a:t>
            </a:r>
            <a:r>
              <a:rPr kumimoji="1" lang="zh-CN" altLang="en-US" sz="1350" b="1" dirty="0">
                <a:solidFill>
                  <a:srgbClr val="FFFFFF"/>
                </a:solidFill>
                <a:latin typeface="Consolas" panose="020B0609020204030204" pitchFamily="49" charset="0"/>
                <a:ea typeface="楷体_GB2312" pitchFamily="49" charset="-122"/>
              </a:rPr>
              <a:t>将当前目录的文件或目录下的文件所有属性</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包括隐藏属性</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列出</a:t>
            </a:r>
          </a:p>
        </p:txBody>
      </p:sp>
    </p:spTree>
    <p:extLst>
      <p:ext uri="{BB962C8B-B14F-4D97-AF65-F5344CB8AC3E}">
        <p14:creationId xmlns:p14="http://schemas.microsoft.com/office/powerpoint/2010/main" val="272838452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7062788" cy="4050449"/>
          </a:xfrm>
        </p:spPr>
        <p:txBody>
          <a:bodyPr/>
          <a:lstStyle/>
          <a:p>
            <a:r>
              <a:rPr lang="en-US" altLang="zh-CN" dirty="0"/>
              <a:t>DAC--</a:t>
            </a:r>
            <a:r>
              <a:rPr lang="zh-CN" altLang="en-US" dirty="0"/>
              <a:t>特殊权限</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SUID</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Set User ID</a:t>
            </a:r>
            <a:r>
              <a:rPr lang="zh-CN" altLang="en-US" sz="1350" kern="1200" dirty="0">
                <a:solidFill>
                  <a:srgbClr val="111111"/>
                </a:solidFill>
                <a:ea typeface="宋体" panose="02010600030101010101" pitchFamily="2" charset="-122"/>
              </a:rPr>
              <a:t>）： </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功能：让非文件属主在执行文件时暂时具有属主的权限，执行结束后权限恢复。</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设置：设置了文件的</a:t>
            </a:r>
            <a:r>
              <a:rPr lang="en-US" altLang="zh-CN" sz="1350" kern="1200" dirty="0">
                <a:solidFill>
                  <a:srgbClr val="111111"/>
                </a:solidFill>
                <a:ea typeface="宋体" panose="02010600030101010101" pitchFamily="2" charset="-122"/>
              </a:rPr>
              <a:t>SUID</a:t>
            </a:r>
            <a:r>
              <a:rPr lang="zh-CN" altLang="en-US" sz="1350" kern="1200" dirty="0">
                <a:solidFill>
                  <a:srgbClr val="111111"/>
                </a:solidFill>
                <a:ea typeface="宋体" panose="02010600030101010101" pitchFamily="2" charset="-122"/>
              </a:rPr>
              <a:t>位后，如果</a:t>
            </a:r>
            <a:r>
              <a:rPr lang="en-US" altLang="zh-CN" sz="1350" kern="1200" dirty="0">
                <a:solidFill>
                  <a:srgbClr val="111111"/>
                </a:solidFill>
                <a:ea typeface="宋体" panose="02010600030101010101" pitchFamily="2" charset="-122"/>
              </a:rPr>
              <a:t>u</a:t>
            </a:r>
            <a:r>
              <a:rPr lang="zh-CN" altLang="en-US" sz="1350" kern="1200" dirty="0">
                <a:solidFill>
                  <a:srgbClr val="111111"/>
                </a:solidFill>
                <a:ea typeface="宋体" panose="02010600030101010101" pitchFamily="2" charset="-122"/>
              </a:rPr>
              <a:t>对文件具有执行权，则</a:t>
            </a:r>
            <a:r>
              <a:rPr lang="en-US" altLang="zh-CN" sz="1350" kern="1200" dirty="0">
                <a:solidFill>
                  <a:srgbClr val="111111"/>
                </a:solidFill>
                <a:ea typeface="宋体" panose="02010600030101010101" pitchFamily="2" charset="-122"/>
              </a:rPr>
              <a:t>ls</a:t>
            </a:r>
            <a:r>
              <a:rPr lang="zh-CN" altLang="en-US" sz="1350" kern="1200" dirty="0">
                <a:solidFill>
                  <a:srgbClr val="111111"/>
                </a:solidFill>
                <a:ea typeface="宋体" panose="02010600030101010101" pitchFamily="2" charset="-122"/>
              </a:rPr>
              <a:t>命令的输出中此文件的</a:t>
            </a:r>
            <a:r>
              <a:rPr lang="en-US" altLang="zh-CN" sz="1350" kern="1200" dirty="0">
                <a:solidFill>
                  <a:srgbClr val="111111"/>
                </a:solidFill>
                <a:ea typeface="宋体" panose="02010600030101010101" pitchFamily="2" charset="-122"/>
              </a:rPr>
              <a:t>user</a:t>
            </a:r>
            <a:r>
              <a:rPr lang="zh-CN" altLang="en-US" sz="1350" kern="1200" dirty="0">
                <a:solidFill>
                  <a:srgbClr val="111111"/>
                </a:solidFill>
                <a:ea typeface="宋体" panose="02010600030101010101" pitchFamily="2" charset="-122"/>
              </a:rPr>
              <a:t>执行权显示为</a:t>
            </a:r>
            <a:r>
              <a:rPr lang="en-US" altLang="zh-CN" sz="1350" kern="1200" dirty="0">
                <a:solidFill>
                  <a:srgbClr val="111111"/>
                </a:solidFill>
                <a:ea typeface="宋体" panose="02010600030101010101" pitchFamily="2" charset="-122"/>
              </a:rPr>
              <a:t>s</a:t>
            </a:r>
            <a:r>
              <a:rPr lang="zh-CN" altLang="en-US" sz="1350" kern="1200" dirty="0">
                <a:solidFill>
                  <a:srgbClr val="111111"/>
                </a:solidFill>
                <a:ea typeface="宋体" panose="02010600030101010101" pitchFamily="2" charset="-122"/>
              </a:rPr>
              <a:t>，否则显示为</a:t>
            </a:r>
            <a:r>
              <a:rPr lang="en-US" altLang="zh-CN" sz="1350" kern="1200" dirty="0">
                <a:solidFill>
                  <a:srgbClr val="111111"/>
                </a:solidFill>
                <a:ea typeface="宋体" panose="02010600030101010101" pitchFamily="2" charset="-122"/>
              </a:rPr>
              <a:t>S</a:t>
            </a:r>
            <a:r>
              <a:rPr lang="zh-CN" altLang="en-US"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SGID</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Set Group ID</a:t>
            </a:r>
            <a:r>
              <a:rPr lang="zh-CN" altLang="en-US" sz="1350" kern="1200" dirty="0">
                <a:solidFill>
                  <a:srgbClr val="111111"/>
                </a:solidFill>
                <a:ea typeface="宋体" panose="02010600030101010101" pitchFamily="2" charset="-122"/>
              </a:rPr>
              <a:t>）： </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功能：让非文件属组的组员在执行文件是暂时具有属组组员的权限，执行结束</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后权限恢复。</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设置：设置了文件的</a:t>
            </a:r>
            <a:r>
              <a:rPr lang="en-US" altLang="zh-CN" sz="1350" kern="1200" dirty="0">
                <a:solidFill>
                  <a:srgbClr val="111111"/>
                </a:solidFill>
                <a:ea typeface="宋体" panose="02010600030101010101" pitchFamily="2" charset="-122"/>
              </a:rPr>
              <a:t>SGID</a:t>
            </a:r>
            <a:r>
              <a:rPr lang="zh-CN" altLang="en-US" sz="1350" kern="1200" dirty="0">
                <a:solidFill>
                  <a:srgbClr val="111111"/>
                </a:solidFill>
                <a:ea typeface="宋体" panose="02010600030101010101" pitchFamily="2" charset="-122"/>
              </a:rPr>
              <a:t>位后，如果</a:t>
            </a:r>
            <a:r>
              <a:rPr lang="en-US" altLang="zh-CN" sz="1350" kern="1200" dirty="0">
                <a:solidFill>
                  <a:srgbClr val="111111"/>
                </a:solidFill>
                <a:ea typeface="宋体" panose="02010600030101010101" pitchFamily="2" charset="-122"/>
              </a:rPr>
              <a:t>u</a:t>
            </a:r>
            <a:r>
              <a:rPr lang="zh-CN" altLang="en-US" sz="1350" kern="1200" dirty="0">
                <a:solidFill>
                  <a:srgbClr val="111111"/>
                </a:solidFill>
                <a:ea typeface="宋体" panose="02010600030101010101" pitchFamily="2" charset="-122"/>
              </a:rPr>
              <a:t>对文件具有执行权，则</a:t>
            </a:r>
            <a:r>
              <a:rPr lang="en-US" altLang="zh-CN" sz="1350" kern="1200" dirty="0">
                <a:solidFill>
                  <a:srgbClr val="111111"/>
                </a:solidFill>
                <a:ea typeface="宋体" panose="02010600030101010101" pitchFamily="2" charset="-122"/>
              </a:rPr>
              <a:t>ls</a:t>
            </a:r>
            <a:r>
              <a:rPr lang="zh-CN" altLang="en-US" sz="1350" kern="1200" dirty="0">
                <a:solidFill>
                  <a:srgbClr val="111111"/>
                </a:solidFill>
                <a:ea typeface="宋体" panose="02010600030101010101" pitchFamily="2" charset="-122"/>
              </a:rPr>
              <a:t>命令的输出中此文件的</a:t>
            </a:r>
            <a:r>
              <a:rPr lang="en-US" altLang="zh-CN" sz="1350" kern="1200" dirty="0">
                <a:solidFill>
                  <a:srgbClr val="111111"/>
                </a:solidFill>
                <a:ea typeface="宋体" panose="02010600030101010101" pitchFamily="2" charset="-122"/>
              </a:rPr>
              <a:t>user</a:t>
            </a:r>
            <a:r>
              <a:rPr lang="zh-CN" altLang="en-US" sz="1350" kern="1200" dirty="0">
                <a:solidFill>
                  <a:srgbClr val="111111"/>
                </a:solidFill>
                <a:ea typeface="宋体" panose="02010600030101010101" pitchFamily="2" charset="-122"/>
              </a:rPr>
              <a:t>执行权显示为</a:t>
            </a:r>
            <a:r>
              <a:rPr lang="en-US" altLang="zh-CN" sz="1350" kern="1200" dirty="0">
                <a:solidFill>
                  <a:srgbClr val="111111"/>
                </a:solidFill>
                <a:ea typeface="宋体" panose="02010600030101010101" pitchFamily="2" charset="-122"/>
              </a:rPr>
              <a:t>s</a:t>
            </a:r>
            <a:r>
              <a:rPr lang="zh-CN" altLang="en-US" sz="1350" kern="1200" dirty="0">
                <a:solidFill>
                  <a:srgbClr val="111111"/>
                </a:solidFill>
                <a:ea typeface="宋体" panose="02010600030101010101" pitchFamily="2" charset="-122"/>
              </a:rPr>
              <a:t>，否则显示为</a:t>
            </a:r>
            <a:r>
              <a:rPr lang="en-US" altLang="zh-CN" sz="1350" kern="1200" dirty="0">
                <a:solidFill>
                  <a:srgbClr val="111111"/>
                </a:solidFill>
                <a:ea typeface="宋体" panose="02010600030101010101" pitchFamily="2" charset="-122"/>
              </a:rPr>
              <a:t>S</a:t>
            </a:r>
            <a:r>
              <a:rPr lang="zh-CN" altLang="en-US"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SBIT</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sticky bit</a:t>
            </a:r>
            <a:r>
              <a:rPr lang="zh-CN" altLang="en-US" sz="1350" kern="1200" dirty="0">
                <a:solidFill>
                  <a:srgbClr val="111111"/>
                </a:solidFill>
                <a:ea typeface="宋体" panose="02010600030101010101" pitchFamily="2" charset="-122"/>
              </a:rPr>
              <a:t>，粘滞位）</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功能：只对目录有效，使目录下的文件，只有文件拥有者才能删除。</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（如果用户不属于 </a:t>
            </a:r>
            <a:r>
              <a:rPr lang="en-US" altLang="zh-CN" sz="1350" kern="1200" dirty="0">
                <a:solidFill>
                  <a:srgbClr val="111111"/>
                </a:solidFill>
                <a:ea typeface="宋体" panose="02010600030101010101" pitchFamily="2" charset="-122"/>
              </a:rPr>
              <a:t>owner</a:t>
            </a:r>
            <a:r>
              <a:rPr lang="zh-CN" altLang="en-US" sz="1350" kern="1200" dirty="0">
                <a:solidFill>
                  <a:srgbClr val="111111"/>
                </a:solidFill>
                <a:ea typeface="宋体" panose="02010600030101010101" pitchFamily="2" charset="-122"/>
              </a:rPr>
              <a:t>，仅属于 </a:t>
            </a:r>
            <a:r>
              <a:rPr lang="en-US" altLang="zh-CN" sz="1350" kern="1200" dirty="0">
                <a:solidFill>
                  <a:srgbClr val="111111"/>
                </a:solidFill>
                <a:ea typeface="宋体" panose="02010600030101010101" pitchFamily="2" charset="-122"/>
              </a:rPr>
              <a:t>group </a:t>
            </a:r>
            <a:r>
              <a:rPr lang="zh-CN" altLang="en-US" sz="1350" kern="1200" dirty="0">
                <a:solidFill>
                  <a:srgbClr val="111111"/>
                </a:solidFill>
                <a:ea typeface="宋体" panose="02010600030101010101" pitchFamily="2" charset="-122"/>
              </a:rPr>
              <a:t>或者 </a:t>
            </a:r>
            <a:r>
              <a:rPr lang="en-US" altLang="zh-CN" sz="1350" kern="1200" dirty="0">
                <a:solidFill>
                  <a:srgbClr val="111111"/>
                </a:solidFill>
                <a:ea typeface="宋体" panose="02010600030101010101" pitchFamily="2" charset="-122"/>
              </a:rPr>
              <a:t>other</a:t>
            </a:r>
            <a:r>
              <a:rPr lang="zh-CN" altLang="en-US" sz="1350" kern="1200" dirty="0">
                <a:solidFill>
                  <a:srgbClr val="111111"/>
                </a:solidFill>
                <a:ea typeface="宋体" panose="02010600030101010101" pitchFamily="2" charset="-122"/>
              </a:rPr>
              <a:t>，就算他有 </a:t>
            </a:r>
            <a:r>
              <a:rPr lang="en-US" altLang="zh-CN" sz="1350" kern="1200" dirty="0">
                <a:solidFill>
                  <a:srgbClr val="111111"/>
                </a:solidFill>
                <a:ea typeface="宋体" panose="02010600030101010101" pitchFamily="2" charset="-122"/>
              </a:rPr>
              <a:t>w </a:t>
            </a:r>
            <a:r>
              <a:rPr lang="zh-CN" altLang="en-US" sz="1350" kern="1200" dirty="0">
                <a:solidFill>
                  <a:srgbClr val="111111"/>
                </a:solidFill>
                <a:ea typeface="宋体" panose="02010600030101010101" pitchFamily="2" charset="-122"/>
              </a:rPr>
              <a:t>权限，也</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不能删除文件）。</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设置：设置了文件的</a:t>
            </a:r>
            <a:r>
              <a:rPr lang="en-US" altLang="zh-CN" sz="1350" kern="1200" dirty="0">
                <a:solidFill>
                  <a:srgbClr val="111111"/>
                </a:solidFill>
                <a:ea typeface="宋体" panose="02010600030101010101" pitchFamily="2" charset="-122"/>
              </a:rPr>
              <a:t>SBIT</a:t>
            </a:r>
            <a:r>
              <a:rPr lang="zh-CN" altLang="en-US" sz="1350" kern="1200" dirty="0">
                <a:solidFill>
                  <a:srgbClr val="111111"/>
                </a:solidFill>
                <a:ea typeface="宋体" panose="02010600030101010101" pitchFamily="2" charset="-122"/>
              </a:rPr>
              <a:t>位后，如果</a:t>
            </a:r>
            <a:r>
              <a:rPr lang="en-US" altLang="zh-CN" sz="1350" kern="1200" dirty="0">
                <a:solidFill>
                  <a:srgbClr val="111111"/>
                </a:solidFill>
                <a:ea typeface="宋体" panose="02010600030101010101" pitchFamily="2" charset="-122"/>
              </a:rPr>
              <a:t>u</a:t>
            </a:r>
            <a:r>
              <a:rPr lang="zh-CN" altLang="en-US" sz="1350" kern="1200" dirty="0">
                <a:solidFill>
                  <a:srgbClr val="111111"/>
                </a:solidFill>
                <a:ea typeface="宋体" panose="02010600030101010101" pitchFamily="2" charset="-122"/>
              </a:rPr>
              <a:t>对文件具有执行权，则</a:t>
            </a:r>
            <a:r>
              <a:rPr lang="en-US" altLang="zh-CN" sz="1350" kern="1200" dirty="0">
                <a:solidFill>
                  <a:srgbClr val="111111"/>
                </a:solidFill>
                <a:ea typeface="宋体" panose="02010600030101010101" pitchFamily="2" charset="-122"/>
              </a:rPr>
              <a:t>ls</a:t>
            </a:r>
            <a:r>
              <a:rPr lang="zh-CN" altLang="en-US" sz="1350" kern="1200" dirty="0">
                <a:solidFill>
                  <a:srgbClr val="111111"/>
                </a:solidFill>
                <a:ea typeface="宋体" panose="02010600030101010101" pitchFamily="2" charset="-122"/>
              </a:rPr>
              <a:t>命令的输出中此文件的</a:t>
            </a:r>
            <a:r>
              <a:rPr lang="en-US" altLang="zh-CN" sz="1350" kern="1200" dirty="0">
                <a:solidFill>
                  <a:srgbClr val="111111"/>
                </a:solidFill>
                <a:ea typeface="宋体" panose="02010600030101010101" pitchFamily="2" charset="-122"/>
              </a:rPr>
              <a:t>user</a:t>
            </a:r>
            <a:r>
              <a:rPr lang="zh-CN" altLang="en-US" sz="1350" kern="1200" dirty="0">
                <a:solidFill>
                  <a:srgbClr val="111111"/>
                </a:solidFill>
                <a:ea typeface="宋体" panose="02010600030101010101" pitchFamily="2" charset="-122"/>
              </a:rPr>
              <a:t>执行权显示为</a:t>
            </a:r>
            <a:r>
              <a:rPr lang="en-US" altLang="zh-CN" sz="1350" kern="1200" dirty="0">
                <a:solidFill>
                  <a:srgbClr val="111111"/>
                </a:solidFill>
                <a:ea typeface="宋体" panose="02010600030101010101" pitchFamily="2" charset="-122"/>
              </a:rPr>
              <a:t>t</a:t>
            </a:r>
            <a:r>
              <a:rPr lang="zh-CN" altLang="en-US" sz="1350" kern="1200" dirty="0">
                <a:solidFill>
                  <a:srgbClr val="111111"/>
                </a:solidFill>
                <a:ea typeface="宋体" panose="02010600030101010101" pitchFamily="2" charset="-122"/>
              </a:rPr>
              <a:t>，否则显示为</a:t>
            </a:r>
            <a:r>
              <a:rPr lang="en-US" altLang="zh-CN" sz="1350" kern="1200" dirty="0">
                <a:solidFill>
                  <a:srgbClr val="111111"/>
                </a:solidFill>
                <a:ea typeface="宋体" panose="02010600030101010101" pitchFamily="2" charset="-122"/>
              </a:rPr>
              <a:t>T</a:t>
            </a:r>
            <a:r>
              <a:rPr lang="zh-CN" altLang="en-US" sz="1350" kern="1200" dirty="0">
                <a:solidFill>
                  <a:srgbClr val="111111"/>
                </a:solidFill>
                <a:ea typeface="宋体" panose="02010600030101010101" pitchFamily="2" charset="-122"/>
              </a:rPr>
              <a:t>。</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Tree>
    <p:extLst>
      <p:ext uri="{BB962C8B-B14F-4D97-AF65-F5344CB8AC3E}">
        <p14:creationId xmlns:p14="http://schemas.microsoft.com/office/powerpoint/2010/main" val="18206137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7062788" cy="4050449"/>
          </a:xfrm>
        </p:spPr>
        <p:txBody>
          <a:bodyPr/>
          <a:lstStyle/>
          <a:p>
            <a:r>
              <a:rPr lang="en-US" altLang="zh-CN" dirty="0"/>
              <a:t>DAC--</a:t>
            </a:r>
            <a:r>
              <a:rPr lang="zh-CN" altLang="en-US" dirty="0"/>
              <a:t>特殊权限</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SUID</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SGID</a:t>
            </a:r>
            <a:r>
              <a:rPr lang="zh-CN" altLang="en-US" sz="1350" kern="1200" dirty="0">
                <a:solidFill>
                  <a:srgbClr val="111111"/>
                </a:solidFill>
                <a:ea typeface="宋体" panose="02010600030101010101" pitchFamily="2" charset="-122"/>
              </a:rPr>
              <a:t>的方法：</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1</a:t>
            </a:r>
            <a:r>
              <a:rPr lang="zh-CN" altLang="en-US" sz="1350" kern="1200" dirty="0">
                <a:solidFill>
                  <a:srgbClr val="111111"/>
                </a:solidFill>
                <a:ea typeface="宋体" panose="02010600030101010101" pitchFamily="2" charset="-122"/>
              </a:rPr>
              <a:t>）方法一：</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SUID</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chmod</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u+s</a:t>
            </a:r>
            <a:r>
              <a:rPr lang="en-US" altLang="zh-CN" sz="1350" kern="1200" dirty="0">
                <a:solidFill>
                  <a:srgbClr val="111111"/>
                </a:solidFill>
                <a:ea typeface="宋体" panose="02010600030101010101" pitchFamily="2" charset="-122"/>
              </a:rPr>
              <a:t> filename</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SGID</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chmod</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g+s</a:t>
            </a:r>
            <a:r>
              <a:rPr lang="en-US" altLang="zh-CN" sz="1350" kern="1200" dirty="0">
                <a:solidFill>
                  <a:srgbClr val="111111"/>
                </a:solidFill>
                <a:ea typeface="宋体" panose="02010600030101010101" pitchFamily="2" charset="-122"/>
              </a:rPr>
              <a:t> filename</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SBIT</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chmod</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o+t</a:t>
            </a:r>
            <a:r>
              <a:rPr lang="en-US" altLang="zh-CN" sz="1350" kern="1200" dirty="0">
                <a:solidFill>
                  <a:srgbClr val="111111"/>
                </a:solidFill>
                <a:ea typeface="宋体" panose="02010600030101010101" pitchFamily="2" charset="-122"/>
              </a:rPr>
              <a:t> filename</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2</a:t>
            </a:r>
            <a:r>
              <a:rPr lang="zh-CN" altLang="en-US" sz="1350" kern="1200" dirty="0">
                <a:solidFill>
                  <a:srgbClr val="111111"/>
                </a:solidFill>
                <a:ea typeface="宋体" panose="02010600030101010101" pitchFamily="2" charset="-122"/>
              </a:rPr>
              <a:t>）方法二：</a:t>
            </a:r>
            <a:r>
              <a:rPr lang="en-US" altLang="zh-CN" sz="1350" kern="1200" dirty="0" err="1">
                <a:solidFill>
                  <a:srgbClr val="111111"/>
                </a:solidFill>
                <a:ea typeface="宋体" panose="02010600030101010101" pitchFamily="2" charset="-122"/>
              </a:rPr>
              <a:t>chmod</a:t>
            </a:r>
            <a:r>
              <a:rPr lang="en-US" altLang="zh-CN" sz="1350" kern="1200" dirty="0">
                <a:solidFill>
                  <a:srgbClr val="111111"/>
                </a:solidFill>
                <a:ea typeface="宋体" panose="02010600030101010101" pitchFamily="2" charset="-122"/>
              </a:rPr>
              <a:t> 4</a:t>
            </a:r>
            <a:r>
              <a:rPr lang="zh-CN" altLang="en-US" sz="1350" kern="1200" dirty="0">
                <a:solidFill>
                  <a:srgbClr val="111111"/>
                </a:solidFill>
                <a:ea typeface="宋体" panose="02010600030101010101" pitchFamily="2" charset="-122"/>
              </a:rPr>
              <a:t>位遵循权限设置的数字 </a:t>
            </a:r>
            <a:r>
              <a:rPr lang="en-US" altLang="zh-CN" sz="1350" kern="1200" dirty="0">
                <a:solidFill>
                  <a:srgbClr val="111111"/>
                </a:solidFill>
                <a:ea typeface="宋体" panose="02010600030101010101" pitchFamily="2" charset="-122"/>
              </a:rPr>
              <a:t>filename</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若设置</a:t>
            </a:r>
            <a:r>
              <a:rPr lang="en-US" altLang="zh-CN" sz="1350" kern="1200" dirty="0">
                <a:solidFill>
                  <a:srgbClr val="111111"/>
                </a:solidFill>
                <a:ea typeface="宋体" panose="02010600030101010101" pitchFamily="2" charset="-122"/>
              </a:rPr>
              <a:t>SUID</a:t>
            </a:r>
            <a:r>
              <a:rPr lang="zh-CN" altLang="en-US" sz="1350" kern="1200" dirty="0">
                <a:solidFill>
                  <a:srgbClr val="111111"/>
                </a:solidFill>
                <a:ea typeface="宋体" panose="02010600030101010101" pitchFamily="2" charset="-122"/>
              </a:rPr>
              <a:t>，则将权限位最前面（第一个短横线）的那一位设置为</a:t>
            </a:r>
            <a:r>
              <a:rPr lang="en-US" altLang="zh-CN" sz="1350" kern="1200" dirty="0">
                <a:solidFill>
                  <a:srgbClr val="111111"/>
                </a:solidFill>
                <a:ea typeface="宋体" panose="02010600030101010101" pitchFamily="2" charset="-122"/>
              </a:rPr>
              <a:t>4</a:t>
            </a:r>
            <a:r>
              <a:rPr lang="zh-CN" altLang="en-US" sz="1350" kern="1200" dirty="0">
                <a:solidFill>
                  <a:srgbClr val="111111"/>
                </a:solidFill>
                <a:ea typeface="宋体" panose="02010600030101010101" pitchFamily="2" charset="-122"/>
              </a:rPr>
              <a:t>；</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若设置</a:t>
            </a:r>
            <a:r>
              <a:rPr lang="en-US" altLang="zh-CN" sz="1350" kern="1200" dirty="0">
                <a:solidFill>
                  <a:srgbClr val="111111"/>
                </a:solidFill>
                <a:ea typeface="宋体" panose="02010600030101010101" pitchFamily="2" charset="-122"/>
              </a:rPr>
              <a:t>SGID</a:t>
            </a:r>
            <a:r>
              <a:rPr lang="zh-CN" altLang="en-US" sz="1350" kern="1200" dirty="0">
                <a:solidFill>
                  <a:srgbClr val="111111"/>
                </a:solidFill>
                <a:ea typeface="宋体" panose="02010600030101010101" pitchFamily="2" charset="-122"/>
              </a:rPr>
              <a:t>，则将权限位最前面的那一位设置为</a:t>
            </a:r>
            <a:r>
              <a:rPr lang="en-US" altLang="zh-CN" sz="1350" kern="1200" dirty="0">
                <a:solidFill>
                  <a:srgbClr val="111111"/>
                </a:solidFill>
                <a:ea typeface="宋体" panose="02010600030101010101" pitchFamily="2" charset="-122"/>
              </a:rPr>
              <a:t>2</a:t>
            </a:r>
            <a:r>
              <a:rPr lang="zh-CN" altLang="en-US" sz="1350" kern="1200" dirty="0">
                <a:solidFill>
                  <a:srgbClr val="111111"/>
                </a:solidFill>
                <a:ea typeface="宋体" panose="02010600030101010101" pitchFamily="2" charset="-122"/>
              </a:rPr>
              <a:t>；</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若设置</a:t>
            </a:r>
            <a:r>
              <a:rPr lang="en-US" altLang="zh-CN" sz="1350" kern="1200" dirty="0">
                <a:solidFill>
                  <a:srgbClr val="111111"/>
                </a:solidFill>
                <a:ea typeface="宋体" panose="02010600030101010101" pitchFamily="2" charset="-122"/>
              </a:rPr>
              <a:t>SBIT</a:t>
            </a:r>
            <a:r>
              <a:rPr lang="zh-CN" altLang="en-US" sz="1350" kern="1200" dirty="0">
                <a:solidFill>
                  <a:srgbClr val="111111"/>
                </a:solidFill>
                <a:ea typeface="宋体" panose="02010600030101010101" pitchFamily="2" charset="-122"/>
              </a:rPr>
              <a:t>，则将权限位最前面的那一位设置为</a:t>
            </a:r>
            <a:r>
              <a:rPr lang="en-US" altLang="zh-CN" sz="1350" kern="1200" dirty="0">
                <a:solidFill>
                  <a:srgbClr val="111111"/>
                </a:solidFill>
                <a:ea typeface="宋体" panose="02010600030101010101" pitchFamily="2" charset="-122"/>
              </a:rPr>
              <a:t>1</a:t>
            </a:r>
            <a:r>
              <a:rPr lang="zh-CN" altLang="en-US" sz="1350" kern="1200" dirty="0">
                <a:solidFill>
                  <a:srgbClr val="111111"/>
                </a:solidFill>
                <a:ea typeface="宋体" panose="02010600030101010101" pitchFamily="2" charset="-122"/>
              </a:rPr>
              <a:t>；</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如果希望三者都置位，那么将权限位最前面的那一位设置为</a:t>
            </a:r>
            <a:r>
              <a:rPr lang="en-US" altLang="zh-CN" sz="1350" kern="1200" dirty="0">
                <a:solidFill>
                  <a:srgbClr val="111111"/>
                </a:solidFill>
                <a:ea typeface="宋体" panose="02010600030101010101" pitchFamily="2" charset="-122"/>
              </a:rPr>
              <a:t>7</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4+2+1</a:t>
            </a:r>
            <a:r>
              <a:rPr lang="zh-CN" altLang="en-US"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使用示例</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5" name="矩形: 圆角 4">
            <a:extLst>
              <a:ext uri="{FF2B5EF4-FFF2-40B4-BE49-F238E27FC236}">
                <a16:creationId xmlns:a16="http://schemas.microsoft.com/office/drawing/2014/main" id="{C43E8EEE-2461-4A47-9974-4BBF2C39A36E}"/>
              </a:ext>
            </a:extLst>
          </p:cNvPr>
          <p:cNvSpPr/>
          <p:nvPr/>
        </p:nvSpPr>
        <p:spPr bwMode="auto">
          <a:xfrm>
            <a:off x="1396651" y="4741414"/>
            <a:ext cx="6717413" cy="1225868"/>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ug+s</a:t>
            </a:r>
            <a:r>
              <a:rPr kumimoji="1" lang="en-US" altLang="zh-CN" sz="1350" b="1" dirty="0">
                <a:solidFill>
                  <a:srgbClr val="FFFFFF"/>
                </a:solidFill>
                <a:latin typeface="Consolas" panose="020B0609020204030204" pitchFamily="49" charset="0"/>
                <a:ea typeface="楷体_GB2312" pitchFamily="49" charset="-122"/>
              </a:rPr>
              <a:t> filename  //</a:t>
            </a:r>
            <a:r>
              <a:rPr kumimoji="1" lang="zh-CN" altLang="en-US" sz="1350" b="1" dirty="0">
                <a:solidFill>
                  <a:srgbClr val="FFFFFF"/>
                </a:solidFill>
                <a:latin typeface="Consolas" panose="020B0609020204030204" pitchFamily="49" charset="0"/>
                <a:ea typeface="楷体_GB2312" pitchFamily="49" charset="-122"/>
              </a:rPr>
              <a:t>文件被设置了</a:t>
            </a:r>
            <a:r>
              <a:rPr kumimoji="1" lang="en-US" altLang="zh-CN" sz="1350" b="1" dirty="0">
                <a:solidFill>
                  <a:srgbClr val="FFFFFF"/>
                </a:solidFill>
                <a:latin typeface="Consolas" panose="020B0609020204030204" pitchFamily="49" charset="0"/>
                <a:ea typeface="楷体_GB2312" pitchFamily="49" charset="-122"/>
              </a:rPr>
              <a:t>SUID</a:t>
            </a:r>
            <a:r>
              <a:rPr kumimoji="1" lang="zh-CN" altLang="en-US" sz="1350" b="1" dirty="0">
                <a:solidFill>
                  <a:srgbClr val="FFFFFF"/>
                </a:solidFill>
                <a:latin typeface="Consolas" panose="020B0609020204030204" pitchFamily="49" charset="0"/>
                <a:ea typeface="楷体_GB2312" pitchFamily="49" charset="-122"/>
              </a:rPr>
              <a:t>和</a:t>
            </a:r>
            <a:r>
              <a:rPr kumimoji="1" lang="en-US" altLang="zh-CN" sz="1350" b="1" dirty="0">
                <a:solidFill>
                  <a:srgbClr val="FFFFFF"/>
                </a:solidFill>
                <a:latin typeface="Consolas" panose="020B0609020204030204" pitchFamily="49" charset="0"/>
                <a:ea typeface="楷体_GB2312" pitchFamily="49" charset="-122"/>
              </a:rPr>
              <a:t>SGID</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6711 filename  //</a:t>
            </a:r>
            <a:r>
              <a:rPr kumimoji="1" lang="zh-CN" altLang="en-US" sz="1350" b="1" dirty="0">
                <a:solidFill>
                  <a:srgbClr val="FFFFFF"/>
                </a:solidFill>
                <a:latin typeface="Consolas" panose="020B0609020204030204" pitchFamily="49" charset="0"/>
                <a:ea typeface="楷体_GB2312" pitchFamily="49" charset="-122"/>
              </a:rPr>
              <a:t>文件被设置了</a:t>
            </a:r>
            <a:r>
              <a:rPr kumimoji="1" lang="en-US" altLang="zh-CN" sz="1350" b="1" dirty="0">
                <a:solidFill>
                  <a:srgbClr val="FFFFFF"/>
                </a:solidFill>
                <a:latin typeface="Consolas" panose="020B0609020204030204" pitchFamily="49" charset="0"/>
                <a:ea typeface="楷体_GB2312" pitchFamily="49" charset="-122"/>
              </a:rPr>
              <a:t>SUID</a:t>
            </a:r>
            <a:r>
              <a:rPr kumimoji="1" lang="zh-CN" altLang="en-US" sz="1350" b="1" dirty="0">
                <a:solidFill>
                  <a:srgbClr val="FFFFFF"/>
                </a:solidFill>
                <a:latin typeface="Consolas" panose="020B0609020204030204" pitchFamily="49" charset="0"/>
                <a:ea typeface="楷体_GB2312" pitchFamily="49" charset="-122"/>
              </a:rPr>
              <a:t>和</a:t>
            </a:r>
            <a:r>
              <a:rPr kumimoji="1" lang="en-US" altLang="zh-CN" sz="1350" b="1" dirty="0">
                <a:solidFill>
                  <a:srgbClr val="FFFFFF"/>
                </a:solidFill>
                <a:latin typeface="Consolas" panose="020B0609020204030204" pitchFamily="49" charset="0"/>
                <a:ea typeface="楷体_GB2312" pitchFamily="49" charset="-122"/>
              </a:rPr>
              <a:t>SGID</a:t>
            </a:r>
            <a:r>
              <a:rPr kumimoji="1" lang="zh-CN" altLang="en-US"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rws</a:t>
            </a:r>
            <a:r>
              <a:rPr kumimoji="1" lang="en-US" altLang="zh-CN" sz="1350" b="1" dirty="0">
                <a:solidFill>
                  <a:srgbClr val="FFFFFF"/>
                </a:solidFill>
                <a:latin typeface="Consolas" panose="020B0609020204030204" pitchFamily="49" charset="0"/>
                <a:ea typeface="楷体_GB2312" pitchFamily="49" charset="-122"/>
              </a:rPr>
              <a:t> r-x r- x</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o+t</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dirname</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目录被设置了</a:t>
            </a:r>
            <a:r>
              <a:rPr kumimoji="1" lang="en-US" altLang="zh-CN" sz="1350" b="1" dirty="0">
                <a:solidFill>
                  <a:srgbClr val="FFFFFF"/>
                </a:solidFill>
                <a:latin typeface="Consolas" panose="020B0609020204030204" pitchFamily="49" charset="0"/>
                <a:ea typeface="楷体_GB2312" pitchFamily="49" charset="-122"/>
              </a:rPr>
              <a:t>SBIT</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1744 </a:t>
            </a:r>
            <a:r>
              <a:rPr kumimoji="1" lang="en-US" altLang="zh-CN" sz="1350" b="1" dirty="0" err="1">
                <a:solidFill>
                  <a:srgbClr val="FFFFFF"/>
                </a:solidFill>
                <a:latin typeface="Consolas" panose="020B0609020204030204" pitchFamily="49" charset="0"/>
                <a:ea typeface="楷体_GB2312" pitchFamily="49" charset="-122"/>
              </a:rPr>
              <a:t>dirname</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文件被设置了</a:t>
            </a:r>
            <a:r>
              <a:rPr kumimoji="1" lang="en-US" altLang="zh-CN" sz="1350" b="1" dirty="0">
                <a:solidFill>
                  <a:srgbClr val="FFFFFF"/>
                </a:solidFill>
                <a:latin typeface="Consolas" panose="020B0609020204030204" pitchFamily="49" charset="0"/>
                <a:ea typeface="楷体_GB2312" pitchFamily="49" charset="-122"/>
              </a:rPr>
              <a:t>SBIT</a:t>
            </a:r>
            <a:r>
              <a:rPr kumimoji="1" lang="zh-CN" altLang="en-US"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rwx</a:t>
            </a:r>
            <a:r>
              <a:rPr kumimoji="1" lang="en-US" altLang="zh-CN" sz="1350" b="1" dirty="0">
                <a:solidFill>
                  <a:srgbClr val="FFFFFF"/>
                </a:solidFill>
                <a:latin typeface="Consolas" panose="020B0609020204030204" pitchFamily="49" charset="0"/>
                <a:ea typeface="楷体_GB2312" pitchFamily="49" charset="-122"/>
              </a:rPr>
              <a:t> -w- -</a:t>
            </a:r>
            <a:r>
              <a:rPr kumimoji="1" lang="en-US" altLang="zh-CN" sz="1350" b="1" dirty="0" err="1">
                <a:solidFill>
                  <a:srgbClr val="FFFFFF"/>
                </a:solidFill>
                <a:latin typeface="Consolas" panose="020B0609020204030204" pitchFamily="49" charset="0"/>
                <a:ea typeface="楷体_GB2312" pitchFamily="49" charset="-122"/>
              </a:rPr>
              <a:t>wt</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只有文件属主具有删除目录的权限</a:t>
            </a:r>
            <a:endParaRPr kumimoji="1" lang="en-US" altLang="zh-CN" sz="1350" b="1" dirty="0">
              <a:solidFill>
                <a:srgbClr val="FFFFFF"/>
              </a:solidFill>
              <a:latin typeface="Consolas" panose="020B0609020204030204" pitchFamily="49" charset="0"/>
              <a:ea typeface="楷体_GB2312" pitchFamily="49" charset="-122"/>
            </a:endParaRPr>
          </a:p>
        </p:txBody>
      </p:sp>
    </p:spTree>
    <p:extLst>
      <p:ext uri="{BB962C8B-B14F-4D97-AF65-F5344CB8AC3E}">
        <p14:creationId xmlns:p14="http://schemas.microsoft.com/office/powerpoint/2010/main" val="172300020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7062788" cy="4050449"/>
          </a:xfrm>
        </p:spPr>
        <p:txBody>
          <a:bodyPr/>
          <a:lstStyle/>
          <a:p>
            <a:r>
              <a:rPr lang="en-US" altLang="zh-CN" dirty="0"/>
              <a:t>ACL--</a:t>
            </a:r>
            <a:r>
              <a:rPr lang="zh-CN" altLang="en-US" dirty="0"/>
              <a:t>开启</a:t>
            </a:r>
            <a:r>
              <a:rPr lang="en-US" altLang="zh-CN" dirty="0"/>
              <a:t>ACL</a:t>
            </a:r>
            <a:r>
              <a:rPr lang="zh-CN" altLang="en-US" dirty="0"/>
              <a:t>权限</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在 </a:t>
            </a:r>
            <a:r>
              <a:rPr lang="en-US" altLang="zh-CN" sz="1350" kern="1200" dirty="0">
                <a:solidFill>
                  <a:srgbClr val="111111"/>
                </a:solidFill>
                <a:ea typeface="宋体" panose="02010600030101010101" pitchFamily="2" charset="-122"/>
              </a:rPr>
              <a:t>openEuler-20.03 </a:t>
            </a:r>
            <a:r>
              <a:rPr lang="zh-CN" altLang="en-US" sz="1350" kern="1200" dirty="0">
                <a:solidFill>
                  <a:srgbClr val="111111"/>
                </a:solidFill>
                <a:ea typeface="宋体" panose="02010600030101010101" pitchFamily="2" charset="-122"/>
              </a:rPr>
              <a:t>系统中，</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权限默认是开启的，不需要手工开启。</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如何查看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权限是否开启：</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 </a:t>
            </a:r>
            <a:r>
              <a:rPr lang="en-US" altLang="zh-CN" sz="1350" kern="1200" dirty="0">
                <a:solidFill>
                  <a:srgbClr val="111111"/>
                </a:solidFill>
                <a:ea typeface="宋体" panose="02010600030101010101" pitchFamily="2" charset="-122"/>
              </a:rPr>
              <a:t>mount </a:t>
            </a:r>
            <a:r>
              <a:rPr lang="zh-CN" altLang="en-US" sz="1350" kern="1200" dirty="0">
                <a:solidFill>
                  <a:srgbClr val="111111"/>
                </a:solidFill>
                <a:ea typeface="宋体" panose="02010600030101010101" pitchFamily="2" charset="-122"/>
              </a:rPr>
              <a:t>命令可以査看到系统中已经挂载的分区</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用 </a:t>
            </a:r>
            <a:r>
              <a:rPr lang="en-US" altLang="zh-CN" sz="1350" kern="1200" dirty="0">
                <a:solidFill>
                  <a:srgbClr val="111111"/>
                </a:solidFill>
                <a:ea typeface="宋体" panose="02010600030101010101" pitchFamily="2" charset="-122"/>
              </a:rPr>
              <a:t>dumpe2fs </a:t>
            </a:r>
            <a:r>
              <a:rPr lang="zh-CN" altLang="en-US" sz="1350" kern="1200" dirty="0">
                <a:solidFill>
                  <a:srgbClr val="111111"/>
                </a:solidFill>
                <a:ea typeface="宋体" panose="02010600030101010101" pitchFamily="2" charset="-122"/>
              </a:rPr>
              <a:t>命令査看分区文件系统的详细信息</a:t>
            </a:r>
            <a:br>
              <a:rPr lang="en-US" altLang="zh-CN" sz="1350" kern="1200" dirty="0">
                <a:solidFill>
                  <a:srgbClr val="111111"/>
                </a:solidFill>
                <a:ea typeface="宋体" panose="02010600030101010101" pitchFamily="2" charset="-122"/>
              </a:rPr>
            </a:br>
            <a:r>
              <a:rPr lang="en-US" altLang="zh-CN" sz="1350" kern="1200" dirty="0">
                <a:solidFill>
                  <a:srgbClr val="111111"/>
                </a:solidFill>
                <a:ea typeface="宋体" panose="02010600030101010101" pitchFamily="2" charset="-122"/>
              </a:rPr>
              <a:t>dumpe2fs -h /dev/mmcblk0p3</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pic>
        <p:nvPicPr>
          <p:cNvPr id="3074" name="图片 1">
            <a:extLst>
              <a:ext uri="{FF2B5EF4-FFF2-40B4-BE49-F238E27FC236}">
                <a16:creationId xmlns:a16="http://schemas.microsoft.com/office/drawing/2014/main" id="{7F34DCC8-3010-4F32-B284-D370AB678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996952"/>
            <a:ext cx="4995000" cy="70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a:extLst>
              <a:ext uri="{FF2B5EF4-FFF2-40B4-BE49-F238E27FC236}">
                <a16:creationId xmlns:a16="http://schemas.microsoft.com/office/drawing/2014/main" id="{4A61A726-DD02-428D-B427-18E6F2A0A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185085"/>
            <a:ext cx="3780000" cy="178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2733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7062788" cy="4050449"/>
          </a:xfrm>
        </p:spPr>
        <p:txBody>
          <a:bodyPr/>
          <a:lstStyle/>
          <a:p>
            <a:r>
              <a:rPr lang="en-US" altLang="zh-CN" dirty="0"/>
              <a:t>ACL--</a:t>
            </a:r>
            <a:r>
              <a:rPr lang="zh-CN" altLang="en-US" dirty="0"/>
              <a:t>开启</a:t>
            </a:r>
            <a:r>
              <a:rPr lang="en-US" altLang="zh-CN" dirty="0"/>
              <a:t>ACL</a:t>
            </a:r>
            <a:r>
              <a:rPr lang="zh-CN" altLang="en-US" dirty="0"/>
              <a:t>权限</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若操作系统的默认挂载选项不包含</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，则需手动挂载：</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 </a:t>
            </a:r>
            <a:r>
              <a:rPr lang="en-US" altLang="zh-CN" sz="1350" kern="1200" dirty="0">
                <a:solidFill>
                  <a:srgbClr val="111111"/>
                </a:solidFill>
                <a:ea typeface="宋体" panose="02010600030101010101" pitchFamily="2" charset="-122"/>
              </a:rPr>
              <a:t>mount </a:t>
            </a:r>
            <a:r>
              <a:rPr lang="zh-CN" altLang="en-US" sz="1350" kern="1200" dirty="0">
                <a:solidFill>
                  <a:srgbClr val="111111"/>
                </a:solidFill>
                <a:ea typeface="宋体" panose="02010600030101010101" pitchFamily="2" charset="-122"/>
              </a:rPr>
              <a:t>命令重新挂载，加入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a:t>
            </a:r>
            <a:br>
              <a:rPr lang="en-US" altLang="zh-CN" sz="1350" kern="1200" dirty="0">
                <a:solidFill>
                  <a:srgbClr val="111111"/>
                </a:solidFill>
                <a:ea typeface="宋体" panose="02010600030101010101" pitchFamily="2" charset="-122"/>
              </a:rPr>
            </a:br>
            <a:br>
              <a:rPr lang="en-US" altLang="zh-CN" sz="1350" kern="1200" dirty="0">
                <a:solidFill>
                  <a:srgbClr val="111111"/>
                </a:solidFill>
                <a:ea typeface="宋体" panose="02010600030101010101" pitchFamily="2" charset="-122"/>
              </a:rPr>
            </a:b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上述命令是临时生效的。要想永久生效，需要修改 </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etc</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fstab</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文件。</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手动修改 </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etc</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fstab</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文件：</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4" name="矩形: 圆角 3">
            <a:extLst>
              <a:ext uri="{FF2B5EF4-FFF2-40B4-BE49-F238E27FC236}">
                <a16:creationId xmlns:a16="http://schemas.microsoft.com/office/drawing/2014/main" id="{935157F4-37DD-4AEC-A83E-FB5D023FACA4}"/>
              </a:ext>
            </a:extLst>
          </p:cNvPr>
          <p:cNvSpPr/>
          <p:nvPr/>
        </p:nvSpPr>
        <p:spPr bwMode="auto">
          <a:xfrm>
            <a:off x="2087724" y="2744491"/>
            <a:ext cx="4050000" cy="306467"/>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mount -o remount, </a:t>
            </a:r>
            <a:r>
              <a:rPr kumimoji="1" lang="en-US" altLang="zh-CN" sz="1350" b="1" dirty="0" err="1">
                <a:solidFill>
                  <a:srgbClr val="FFFFFF"/>
                </a:solidFill>
                <a:latin typeface="Consolas" panose="020B0609020204030204" pitchFamily="49" charset="0"/>
                <a:ea typeface="楷体_GB2312" pitchFamily="49" charset="-122"/>
              </a:rPr>
              <a:t>acl</a:t>
            </a:r>
            <a:r>
              <a:rPr kumimoji="1" lang="en-US" altLang="zh-CN" sz="1350" b="1" dirty="0">
                <a:solidFill>
                  <a:srgbClr val="FFFFFF"/>
                </a:solidFill>
                <a:latin typeface="Consolas" panose="020B0609020204030204" pitchFamily="49" charset="0"/>
                <a:ea typeface="楷体_GB2312" pitchFamily="49" charset="-122"/>
              </a:rPr>
              <a:t> /</a:t>
            </a:r>
          </a:p>
        </p:txBody>
      </p:sp>
      <p:sp>
        <p:nvSpPr>
          <p:cNvPr id="8" name="矩形: 圆角 7">
            <a:extLst>
              <a:ext uri="{FF2B5EF4-FFF2-40B4-BE49-F238E27FC236}">
                <a16:creationId xmlns:a16="http://schemas.microsoft.com/office/drawing/2014/main" id="{AE26AAEC-FCDB-4E69-94FA-E461ABAECB1B}"/>
              </a:ext>
            </a:extLst>
          </p:cNvPr>
          <p:cNvSpPr/>
          <p:nvPr/>
        </p:nvSpPr>
        <p:spPr bwMode="auto">
          <a:xfrm>
            <a:off x="1299141" y="3932623"/>
            <a:ext cx="6912433" cy="1455718"/>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vim /</a:t>
            </a:r>
            <a:r>
              <a:rPr kumimoji="1" lang="en-US" altLang="zh-CN" sz="1350" b="1" dirty="0" err="1">
                <a:solidFill>
                  <a:srgbClr val="FFFFFF"/>
                </a:solidFill>
                <a:latin typeface="Consolas" panose="020B0609020204030204" pitchFamily="49" charset="0"/>
                <a:ea typeface="楷体_GB2312" pitchFamily="49" charset="-122"/>
              </a:rPr>
              <a:t>etc</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fstab</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UUID=a2cb2f57-c76e-43ea-bca0-f2325r3d8bd2 /ext4 </a:t>
            </a:r>
            <a:r>
              <a:rPr kumimoji="1" lang="en-US" altLang="zh-CN" sz="1350" b="1" dirty="0" err="1">
                <a:solidFill>
                  <a:srgbClr val="FFFFFF"/>
                </a:solidFill>
                <a:latin typeface="Consolas" panose="020B0609020204030204" pitchFamily="49" charset="0"/>
                <a:ea typeface="楷体_GB2312" pitchFamily="49" charset="-122"/>
              </a:rPr>
              <a:t>defaults,</a:t>
            </a:r>
            <a:r>
              <a:rPr kumimoji="1" lang="en-US" altLang="zh-CN" sz="1350" b="1" dirty="0" err="1">
                <a:solidFill>
                  <a:srgbClr val="FF0000"/>
                </a:solidFill>
                <a:latin typeface="Consolas" panose="020B0609020204030204" pitchFamily="49" charset="0"/>
                <a:ea typeface="楷体_GB2312" pitchFamily="49" charset="-122"/>
              </a:rPr>
              <a:t>acl</a:t>
            </a:r>
            <a:r>
              <a:rPr kumimoji="1" lang="en-US" altLang="zh-CN" sz="1350" b="1" dirty="0">
                <a:solidFill>
                  <a:srgbClr val="FFFFFF"/>
                </a:solidFill>
                <a:latin typeface="Consolas" panose="020B0609020204030204" pitchFamily="49" charset="0"/>
                <a:ea typeface="楷体_GB2312" pitchFamily="49" charset="-122"/>
              </a:rPr>
              <a:t> 1 1</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在需要开启 </a:t>
            </a:r>
            <a:r>
              <a:rPr kumimoji="1" lang="en-US" altLang="zh-CN" sz="1350" b="1" dirty="0">
                <a:solidFill>
                  <a:srgbClr val="FFFFFF"/>
                </a:solidFill>
                <a:latin typeface="Consolas" panose="020B0609020204030204" pitchFamily="49" charset="0"/>
                <a:ea typeface="楷体_GB2312" pitchFamily="49" charset="-122"/>
              </a:rPr>
              <a:t>ACL </a:t>
            </a:r>
            <a:r>
              <a:rPr kumimoji="1" lang="zh-CN" altLang="en-US" sz="1350" b="1" dirty="0">
                <a:solidFill>
                  <a:srgbClr val="FFFFFF"/>
                </a:solidFill>
                <a:latin typeface="Consolas" panose="020B0609020204030204" pitchFamily="49" charset="0"/>
                <a:ea typeface="楷体_GB2312" pitchFamily="49" charset="-122"/>
              </a:rPr>
              <a:t>权限的分区行上（</a:t>
            </a:r>
            <a:r>
              <a:rPr kumimoji="1" lang="en-US" altLang="zh-CN" sz="1350" b="1" dirty="0">
                <a:solidFill>
                  <a:srgbClr val="FFFFFF"/>
                </a:solidFill>
                <a:latin typeface="Consolas" panose="020B0609020204030204" pitchFamily="49" charset="0"/>
                <a:ea typeface="楷体_GB2312" pitchFamily="49" charset="-122"/>
              </a:rPr>
              <a:t>ACL </a:t>
            </a:r>
            <a:r>
              <a:rPr kumimoji="1" lang="zh-CN" altLang="en-US" sz="1350" b="1" dirty="0">
                <a:solidFill>
                  <a:srgbClr val="FFFFFF"/>
                </a:solidFill>
                <a:latin typeface="Consolas" panose="020B0609020204030204" pitchFamily="49" charset="0"/>
                <a:ea typeface="楷体_GB2312" pitchFamily="49" charset="-122"/>
              </a:rPr>
              <a:t>权限针对的是分区），手动在 </a:t>
            </a:r>
            <a:r>
              <a:rPr kumimoji="1" lang="en-US" altLang="zh-CN" sz="1350" b="1" dirty="0">
                <a:solidFill>
                  <a:srgbClr val="FFFFFF"/>
                </a:solidFill>
                <a:latin typeface="Consolas" panose="020B0609020204030204" pitchFamily="49" charset="0"/>
                <a:ea typeface="楷体_GB2312" pitchFamily="49" charset="-122"/>
              </a:rPr>
              <a:t>defaults </a:t>
            </a:r>
            <a:r>
              <a:rPr kumimoji="1" lang="zh-CN" altLang="en-US" sz="1350" b="1" dirty="0">
                <a:solidFill>
                  <a:srgbClr val="FFFFFF"/>
                </a:solidFill>
                <a:latin typeface="Consolas" panose="020B0609020204030204" pitchFamily="49" charset="0"/>
                <a:ea typeface="楷体_GB2312" pitchFamily="49" charset="-122"/>
              </a:rPr>
              <a:t>后面加入</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acl</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，即可永久在此分区中开启 </a:t>
            </a:r>
            <a:r>
              <a:rPr kumimoji="1" lang="en-US" altLang="zh-CN" sz="1350" b="1" dirty="0">
                <a:solidFill>
                  <a:srgbClr val="FFFFFF"/>
                </a:solidFill>
                <a:latin typeface="Consolas" panose="020B0609020204030204" pitchFamily="49" charset="0"/>
                <a:ea typeface="楷体_GB2312" pitchFamily="49" charset="-122"/>
              </a:rPr>
              <a:t>ACL </a:t>
            </a:r>
            <a:r>
              <a:rPr kumimoji="1" lang="zh-CN" altLang="en-US" sz="1350" b="1" dirty="0">
                <a:solidFill>
                  <a:srgbClr val="FFFFFF"/>
                </a:solidFill>
                <a:latin typeface="Consolas" panose="020B0609020204030204" pitchFamily="49" charset="0"/>
                <a:ea typeface="楷体_GB2312" pitchFamily="49" charset="-122"/>
              </a:rPr>
              <a:t>权限。</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mount -o remount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重新挂载文件系统或重启系统，使修改生效</a:t>
            </a:r>
          </a:p>
        </p:txBody>
      </p:sp>
    </p:spTree>
    <p:extLst>
      <p:ext uri="{BB962C8B-B14F-4D97-AF65-F5344CB8AC3E}">
        <p14:creationId xmlns:p14="http://schemas.microsoft.com/office/powerpoint/2010/main" val="38311361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912434" cy="4050449"/>
          </a:xfrm>
        </p:spPr>
        <p:txBody>
          <a:bodyPr/>
          <a:lstStyle/>
          <a:p>
            <a:r>
              <a:rPr lang="en-US" altLang="zh-CN" dirty="0"/>
              <a:t>ACL--</a:t>
            </a:r>
            <a:r>
              <a:rPr lang="zh-CN" altLang="en-US" dirty="0"/>
              <a:t>权限管理</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语法命令：</a:t>
            </a: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err="1">
                <a:solidFill>
                  <a:srgbClr val="111111"/>
                </a:solidFill>
                <a:ea typeface="宋体" panose="02010600030101010101" pitchFamily="2" charset="-122"/>
              </a:rPr>
              <a:t>setfacl</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选项说明：</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-m</a:t>
            </a:r>
            <a:r>
              <a:rPr lang="zh-CN" altLang="en-US" sz="1350" kern="1200" dirty="0">
                <a:solidFill>
                  <a:srgbClr val="111111"/>
                </a:solidFill>
                <a:ea typeface="宋体" panose="02010600030101010101" pitchFamily="2" charset="-122"/>
              </a:rPr>
              <a:t>：给指定文件设定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设置用户的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权限，格式为： </a:t>
            </a:r>
            <a:r>
              <a:rPr lang="en-US" altLang="zh-CN" sz="1350" kern="1200" dirty="0">
                <a:solidFill>
                  <a:srgbClr val="111111"/>
                </a:solidFill>
                <a:ea typeface="宋体" panose="02010600030101010101" pitchFamily="2" charset="-122"/>
              </a:rPr>
              <a:t>" u:</a:t>
            </a:r>
            <a:r>
              <a:rPr lang="zh-CN" altLang="en-US" sz="1350" kern="1200" dirty="0">
                <a:solidFill>
                  <a:srgbClr val="111111"/>
                </a:solidFill>
                <a:ea typeface="宋体" panose="02010600030101010101" pitchFamily="2" charset="-122"/>
              </a:rPr>
              <a:t>用户名</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设置用户组的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权限，格式为： </a:t>
            </a:r>
            <a:r>
              <a:rPr lang="en-US" altLang="zh-CN" sz="1350" kern="1200" dirty="0">
                <a:solidFill>
                  <a:srgbClr val="111111"/>
                </a:solidFill>
                <a:ea typeface="宋体" panose="02010600030101010101" pitchFamily="2" charset="-122"/>
              </a:rPr>
              <a:t>"g:</a:t>
            </a:r>
            <a:r>
              <a:rPr lang="zh-CN" altLang="en-US" sz="1350" kern="1200" dirty="0">
                <a:solidFill>
                  <a:srgbClr val="111111"/>
                </a:solidFill>
                <a:ea typeface="宋体" panose="02010600030101010101" pitchFamily="2" charset="-122"/>
              </a:rPr>
              <a:t>组名</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-x</a:t>
            </a:r>
            <a:r>
              <a:rPr lang="zh-CN" altLang="en-US" sz="1350" kern="1200" dirty="0">
                <a:solidFill>
                  <a:srgbClr val="111111"/>
                </a:solidFill>
                <a:ea typeface="宋体" panose="02010600030101010101" pitchFamily="2" charset="-122"/>
              </a:rPr>
              <a:t>：删除指定的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-b</a:t>
            </a:r>
            <a:r>
              <a:rPr lang="zh-CN" altLang="en-US" sz="1350" kern="1200" dirty="0">
                <a:solidFill>
                  <a:srgbClr val="111111"/>
                </a:solidFill>
                <a:ea typeface="宋体" panose="02010600030101010101" pitchFamily="2" charset="-122"/>
              </a:rPr>
              <a:t>：删除所有的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-d</a:t>
            </a:r>
            <a:r>
              <a:rPr lang="zh-CN" altLang="en-US" sz="1350" kern="1200" dirty="0">
                <a:solidFill>
                  <a:srgbClr val="111111"/>
                </a:solidFill>
                <a:ea typeface="宋体" panose="02010600030101010101" pitchFamily="2" charset="-122"/>
              </a:rPr>
              <a:t>：设定默认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权限。只对目录生效，目录中新建立的文件会继承此默认权限（递归）。</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-k</a:t>
            </a:r>
            <a:r>
              <a:rPr lang="zh-CN" altLang="en-US" sz="1350" kern="1200" dirty="0">
                <a:solidFill>
                  <a:srgbClr val="111111"/>
                </a:solidFill>
                <a:ea typeface="宋体" panose="02010600030101010101" pitchFamily="2" charset="-122"/>
              </a:rPr>
              <a:t>：删除默认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-R</a:t>
            </a:r>
            <a:r>
              <a:rPr lang="zh-CN" altLang="en-US" sz="1350" kern="1200" dirty="0">
                <a:solidFill>
                  <a:srgbClr val="111111"/>
                </a:solidFill>
                <a:ea typeface="宋体" panose="02010600030101010101" pitchFamily="2" charset="-122"/>
              </a:rPr>
              <a:t>：递归设定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权限。指设定的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权限会对目录下的所有子文件生效。</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-h</a:t>
            </a:r>
            <a:r>
              <a:rPr lang="zh-CN" altLang="en-US" sz="1350" kern="1200" dirty="0">
                <a:solidFill>
                  <a:srgbClr val="111111"/>
                </a:solidFill>
                <a:ea typeface="宋体" panose="02010600030101010101" pitchFamily="2" charset="-122"/>
              </a:rPr>
              <a:t>：显示 </a:t>
            </a:r>
            <a:r>
              <a:rPr lang="en-US" altLang="zh-CN" sz="1350" kern="1200" dirty="0" err="1">
                <a:solidFill>
                  <a:srgbClr val="111111"/>
                </a:solidFill>
                <a:ea typeface="宋体" panose="02010600030101010101" pitchFamily="2" charset="-122"/>
              </a:rPr>
              <a:t>setfacl</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的用法。</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4" name="矩形: 圆角 3">
            <a:extLst>
              <a:ext uri="{FF2B5EF4-FFF2-40B4-BE49-F238E27FC236}">
                <a16:creationId xmlns:a16="http://schemas.microsoft.com/office/drawing/2014/main" id="{935157F4-37DD-4AEC-A83E-FB5D023FACA4}"/>
              </a:ext>
            </a:extLst>
          </p:cNvPr>
          <p:cNvSpPr/>
          <p:nvPr/>
        </p:nvSpPr>
        <p:spPr bwMode="auto">
          <a:xfrm>
            <a:off x="1763688" y="2564905"/>
            <a:ext cx="5616624" cy="536317"/>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getfacl</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目录</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文件名             </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查看</a:t>
            </a:r>
            <a:r>
              <a:rPr kumimoji="1" lang="en-US" altLang="zh-CN" sz="1350" b="1" dirty="0">
                <a:solidFill>
                  <a:srgbClr val="FFFFFF"/>
                </a:solidFill>
                <a:latin typeface="Consolas" panose="020B0609020204030204" pitchFamily="49" charset="0"/>
                <a:ea typeface="楷体_GB2312" pitchFamily="49" charset="-122"/>
              </a:rPr>
              <a:t>ACL</a:t>
            </a:r>
            <a:r>
              <a:rPr kumimoji="1" lang="zh-CN" altLang="en-US" sz="1350" b="1" dirty="0">
                <a:solidFill>
                  <a:srgbClr val="FFFFFF"/>
                </a:solidFill>
                <a:latin typeface="Consolas" panose="020B0609020204030204" pitchFamily="49" charset="0"/>
                <a:ea typeface="楷体_GB2312" pitchFamily="49" charset="-122"/>
              </a:rPr>
              <a:t>权限</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setfacl</a:t>
            </a: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选项 目录</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文件名         </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设定</a:t>
            </a:r>
            <a:r>
              <a:rPr kumimoji="1" lang="en-US" altLang="zh-CN" sz="1350" b="1" dirty="0">
                <a:solidFill>
                  <a:srgbClr val="FFFFFF"/>
                </a:solidFill>
                <a:latin typeface="Consolas" panose="020B0609020204030204" pitchFamily="49" charset="0"/>
                <a:ea typeface="楷体_GB2312" pitchFamily="49" charset="-122"/>
              </a:rPr>
              <a:t>ACL</a:t>
            </a:r>
            <a:r>
              <a:rPr kumimoji="1" lang="zh-CN" altLang="en-US" sz="1350" b="1" dirty="0">
                <a:solidFill>
                  <a:srgbClr val="FFFFFF"/>
                </a:solidFill>
                <a:latin typeface="Consolas" panose="020B0609020204030204" pitchFamily="49" charset="0"/>
                <a:ea typeface="楷体_GB2312" pitchFamily="49" charset="-122"/>
              </a:rPr>
              <a:t>权限</a:t>
            </a:r>
          </a:p>
        </p:txBody>
      </p:sp>
    </p:spTree>
    <p:extLst>
      <p:ext uri="{BB962C8B-B14F-4D97-AF65-F5344CB8AC3E}">
        <p14:creationId xmlns:p14="http://schemas.microsoft.com/office/powerpoint/2010/main" val="20269518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912434" cy="4050449"/>
          </a:xfrm>
        </p:spPr>
        <p:txBody>
          <a:bodyPr/>
          <a:lstStyle/>
          <a:p>
            <a:r>
              <a:rPr lang="en-US" altLang="zh-CN" dirty="0"/>
              <a:t>ACL--</a:t>
            </a:r>
            <a:r>
              <a:rPr lang="zh-CN" altLang="en-US" dirty="0"/>
              <a:t>权限管理</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使用示例：</a:t>
            </a: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4" name="矩形: 圆角 3">
            <a:extLst>
              <a:ext uri="{FF2B5EF4-FFF2-40B4-BE49-F238E27FC236}">
                <a16:creationId xmlns:a16="http://schemas.microsoft.com/office/drawing/2014/main" id="{935157F4-37DD-4AEC-A83E-FB5D023FACA4}"/>
              </a:ext>
            </a:extLst>
          </p:cNvPr>
          <p:cNvSpPr/>
          <p:nvPr/>
        </p:nvSpPr>
        <p:spPr bwMode="auto">
          <a:xfrm>
            <a:off x="1709683" y="2672917"/>
            <a:ext cx="4449580" cy="2604968"/>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为 </a:t>
            </a:r>
            <a:r>
              <a:rPr kumimoji="1" lang="en-US" altLang="zh-CN" sz="1350" b="1" dirty="0">
                <a:solidFill>
                  <a:srgbClr val="FFFFFF"/>
                </a:solidFill>
                <a:latin typeface="Consolas" panose="020B0609020204030204" pitchFamily="49" charset="0"/>
                <a:ea typeface="楷体_GB2312" pitchFamily="49" charset="-122"/>
              </a:rPr>
              <a:t>user</a:t>
            </a:r>
            <a:r>
              <a:rPr kumimoji="1" lang="zh-CN" altLang="en-US" sz="1350" b="1" dirty="0">
                <a:solidFill>
                  <a:srgbClr val="FFFFFF"/>
                </a:solidFill>
                <a:latin typeface="Consolas" panose="020B0609020204030204" pitchFamily="49" charset="0"/>
                <a:ea typeface="楷体_GB2312" pitchFamily="49" charset="-122"/>
              </a:rPr>
              <a:t>用户设置</a:t>
            </a:r>
            <a:r>
              <a:rPr kumimoji="1" lang="en-US" altLang="zh-CN" sz="1350" b="1" dirty="0" err="1">
                <a:solidFill>
                  <a:srgbClr val="FFFFFF"/>
                </a:solidFill>
                <a:latin typeface="Consolas" panose="020B0609020204030204" pitchFamily="49" charset="0"/>
                <a:ea typeface="楷体_GB2312" pitchFamily="49" charset="-122"/>
              </a:rPr>
              <a:t>testfile</a:t>
            </a:r>
            <a:r>
              <a:rPr kumimoji="1" lang="zh-CN" altLang="en-US" sz="1350" b="1" dirty="0">
                <a:solidFill>
                  <a:srgbClr val="FFFFFF"/>
                </a:solidFill>
                <a:latin typeface="Consolas" panose="020B0609020204030204" pitchFamily="49" charset="0"/>
                <a:ea typeface="楷体_GB2312" pitchFamily="49" charset="-122"/>
              </a:rPr>
              <a:t>文件的读写权限</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setfacl</a:t>
            </a:r>
            <a:r>
              <a:rPr kumimoji="1" lang="en-US" altLang="zh-CN" sz="1350" b="1" dirty="0">
                <a:solidFill>
                  <a:srgbClr val="FFFFFF"/>
                </a:solidFill>
                <a:latin typeface="Consolas" panose="020B0609020204030204" pitchFamily="49" charset="0"/>
                <a:ea typeface="楷体_GB2312" pitchFamily="49" charset="-122"/>
              </a:rPr>
              <a:t> -m u:user:rw </a:t>
            </a:r>
            <a:r>
              <a:rPr kumimoji="1" lang="en-US" altLang="zh-CN" sz="1350" b="1" dirty="0" err="1">
                <a:solidFill>
                  <a:srgbClr val="FFFFFF"/>
                </a:solidFill>
                <a:latin typeface="Consolas" panose="020B0609020204030204" pitchFamily="49" charset="0"/>
                <a:ea typeface="楷体_GB2312" pitchFamily="49" charset="-122"/>
              </a:rPr>
              <a:t>testfile</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删除</a:t>
            </a:r>
            <a:r>
              <a:rPr kumimoji="1" lang="en-US" altLang="zh-CN" sz="1350" b="1" dirty="0" err="1">
                <a:solidFill>
                  <a:srgbClr val="FFFFFF"/>
                </a:solidFill>
                <a:latin typeface="Consolas" panose="020B0609020204030204" pitchFamily="49" charset="0"/>
                <a:ea typeface="楷体_GB2312" pitchFamily="49" charset="-122"/>
              </a:rPr>
              <a:t>testfile</a:t>
            </a:r>
            <a:r>
              <a:rPr kumimoji="1" lang="zh-CN" altLang="en-US" sz="1350" b="1" dirty="0">
                <a:solidFill>
                  <a:srgbClr val="FFFFFF"/>
                </a:solidFill>
                <a:latin typeface="Consolas" panose="020B0609020204030204" pitchFamily="49" charset="0"/>
                <a:ea typeface="楷体_GB2312" pitchFamily="49" charset="-122"/>
              </a:rPr>
              <a:t>文件中</a:t>
            </a:r>
            <a:r>
              <a:rPr kumimoji="1" lang="en-US" altLang="zh-CN" sz="1350" b="1" dirty="0">
                <a:solidFill>
                  <a:srgbClr val="FFFFFF"/>
                </a:solidFill>
                <a:latin typeface="Consolas" panose="020B0609020204030204" pitchFamily="49" charset="0"/>
                <a:ea typeface="楷体_GB2312" pitchFamily="49" charset="-122"/>
              </a:rPr>
              <a:t>user</a:t>
            </a:r>
            <a:r>
              <a:rPr kumimoji="1" lang="zh-CN" altLang="en-US" sz="1350" b="1" dirty="0">
                <a:solidFill>
                  <a:srgbClr val="FFFFFF"/>
                </a:solidFill>
                <a:latin typeface="Consolas" panose="020B0609020204030204" pitchFamily="49" charset="0"/>
                <a:ea typeface="楷体_GB2312" pitchFamily="49" charset="-122"/>
              </a:rPr>
              <a:t>用户的</a:t>
            </a:r>
            <a:r>
              <a:rPr kumimoji="1" lang="en-US" altLang="zh-CN" sz="1350" b="1" dirty="0" err="1">
                <a:solidFill>
                  <a:srgbClr val="FFFFFF"/>
                </a:solidFill>
                <a:latin typeface="Consolas" panose="020B0609020204030204" pitchFamily="49" charset="0"/>
                <a:ea typeface="楷体_GB2312" pitchFamily="49" charset="-122"/>
              </a:rPr>
              <a:t>acl</a:t>
            </a:r>
            <a:r>
              <a:rPr kumimoji="1" lang="zh-CN" altLang="en-US" sz="1350" b="1" dirty="0">
                <a:solidFill>
                  <a:srgbClr val="FFFFFF"/>
                </a:solidFill>
                <a:latin typeface="Consolas" panose="020B0609020204030204" pitchFamily="49" charset="0"/>
                <a:ea typeface="楷体_GB2312" pitchFamily="49" charset="-122"/>
              </a:rPr>
              <a:t>权限</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setfacl</a:t>
            </a:r>
            <a:r>
              <a:rPr kumimoji="1" lang="en-US" altLang="zh-CN" sz="1350" b="1" dirty="0">
                <a:solidFill>
                  <a:srgbClr val="FFFFFF"/>
                </a:solidFill>
                <a:latin typeface="Consolas" panose="020B0609020204030204" pitchFamily="49" charset="0"/>
                <a:ea typeface="楷体_GB2312" pitchFamily="49" charset="-122"/>
              </a:rPr>
              <a:t> -x u:user </a:t>
            </a:r>
            <a:r>
              <a:rPr kumimoji="1" lang="en-US" altLang="zh-CN" sz="1350" b="1" dirty="0" err="1">
                <a:solidFill>
                  <a:srgbClr val="FFFFFF"/>
                </a:solidFill>
                <a:latin typeface="Consolas" panose="020B0609020204030204" pitchFamily="49" charset="0"/>
                <a:ea typeface="楷体_GB2312" pitchFamily="49" charset="-122"/>
              </a:rPr>
              <a:t>testfile</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删除</a:t>
            </a:r>
            <a:r>
              <a:rPr kumimoji="1" lang="en-US" altLang="zh-CN" sz="1350" b="1" dirty="0" err="1">
                <a:solidFill>
                  <a:srgbClr val="FFFFFF"/>
                </a:solidFill>
                <a:latin typeface="Consolas" panose="020B0609020204030204" pitchFamily="49" charset="0"/>
                <a:ea typeface="楷体_GB2312" pitchFamily="49" charset="-122"/>
              </a:rPr>
              <a:t>testfile</a:t>
            </a:r>
            <a:r>
              <a:rPr kumimoji="1" lang="zh-CN" altLang="en-US" sz="1350" b="1" dirty="0">
                <a:solidFill>
                  <a:srgbClr val="FFFFFF"/>
                </a:solidFill>
                <a:latin typeface="Consolas" panose="020B0609020204030204" pitchFamily="49" charset="0"/>
                <a:ea typeface="楷体_GB2312" pitchFamily="49" charset="-122"/>
              </a:rPr>
              <a:t>文件中所有的</a:t>
            </a:r>
            <a:r>
              <a:rPr kumimoji="1" lang="en-US" altLang="zh-CN" sz="1350" b="1" dirty="0" err="1">
                <a:solidFill>
                  <a:srgbClr val="FFFFFF"/>
                </a:solidFill>
                <a:latin typeface="Consolas" panose="020B0609020204030204" pitchFamily="49" charset="0"/>
                <a:ea typeface="楷体_GB2312" pitchFamily="49" charset="-122"/>
              </a:rPr>
              <a:t>acl</a:t>
            </a:r>
            <a:r>
              <a:rPr kumimoji="1" lang="zh-CN" altLang="en-US" sz="1350" b="1" dirty="0">
                <a:solidFill>
                  <a:srgbClr val="FFFFFF"/>
                </a:solidFill>
                <a:latin typeface="Consolas" panose="020B0609020204030204" pitchFamily="49" charset="0"/>
                <a:ea typeface="楷体_GB2312" pitchFamily="49" charset="-122"/>
              </a:rPr>
              <a:t>权限</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setfacl</a:t>
            </a:r>
            <a:r>
              <a:rPr kumimoji="1" lang="en-US" altLang="zh-CN" sz="1350" b="1" dirty="0">
                <a:solidFill>
                  <a:srgbClr val="FFFFFF"/>
                </a:solidFill>
                <a:latin typeface="Consolas" panose="020B0609020204030204" pitchFamily="49" charset="0"/>
                <a:ea typeface="楷体_GB2312" pitchFamily="49" charset="-122"/>
              </a:rPr>
              <a:t> -b </a:t>
            </a:r>
            <a:r>
              <a:rPr kumimoji="1" lang="en-US" altLang="zh-CN" sz="1350" b="1" dirty="0" err="1">
                <a:solidFill>
                  <a:srgbClr val="FFFFFF"/>
                </a:solidFill>
                <a:latin typeface="Consolas" panose="020B0609020204030204" pitchFamily="49" charset="0"/>
                <a:ea typeface="楷体_GB2312" pitchFamily="49" charset="-122"/>
              </a:rPr>
              <a:t>testfile</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查看</a:t>
            </a:r>
            <a:r>
              <a:rPr kumimoji="1" lang="en-US" altLang="zh-CN" sz="1350" b="1" dirty="0" err="1">
                <a:solidFill>
                  <a:srgbClr val="FFFFFF"/>
                </a:solidFill>
                <a:latin typeface="Consolas" panose="020B0609020204030204" pitchFamily="49" charset="0"/>
                <a:ea typeface="楷体_GB2312" pitchFamily="49" charset="-122"/>
              </a:rPr>
              <a:t>testfile</a:t>
            </a:r>
            <a:r>
              <a:rPr kumimoji="1" lang="zh-CN" altLang="en-US" sz="1350" b="1" dirty="0">
                <a:solidFill>
                  <a:srgbClr val="FFFFFF"/>
                </a:solidFill>
                <a:latin typeface="Consolas" panose="020B0609020204030204" pitchFamily="49" charset="0"/>
                <a:ea typeface="楷体_GB2312" pitchFamily="49" charset="-122"/>
              </a:rPr>
              <a:t>文件的</a:t>
            </a:r>
            <a:r>
              <a:rPr kumimoji="1" lang="en-US" altLang="zh-CN" sz="1350" b="1" dirty="0" err="1">
                <a:solidFill>
                  <a:srgbClr val="FFFFFF"/>
                </a:solidFill>
                <a:latin typeface="Consolas" panose="020B0609020204030204" pitchFamily="49" charset="0"/>
                <a:ea typeface="楷体_GB2312" pitchFamily="49" charset="-122"/>
              </a:rPr>
              <a:t>acl</a:t>
            </a:r>
            <a:r>
              <a:rPr kumimoji="1" lang="zh-CN" altLang="en-US" sz="1350" b="1" dirty="0">
                <a:solidFill>
                  <a:srgbClr val="FFFFFF"/>
                </a:solidFill>
                <a:latin typeface="Consolas" panose="020B0609020204030204" pitchFamily="49" charset="0"/>
                <a:ea typeface="楷体_GB2312" pitchFamily="49" charset="-122"/>
              </a:rPr>
              <a:t>权限</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getfacl</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testfile</a:t>
            </a:r>
            <a:endParaRPr kumimoji="1" lang="en-US" altLang="zh-CN" sz="1350" b="1" dirty="0">
              <a:solidFill>
                <a:srgbClr val="FFFFFF"/>
              </a:solidFill>
              <a:latin typeface="Consolas" panose="020B0609020204030204" pitchFamily="49" charset="0"/>
              <a:ea typeface="楷体_GB2312" pitchFamily="49" charset="-122"/>
            </a:endParaRPr>
          </a:p>
        </p:txBody>
      </p:sp>
    </p:spTree>
    <p:extLst>
      <p:ext uri="{BB962C8B-B14F-4D97-AF65-F5344CB8AC3E}">
        <p14:creationId xmlns:p14="http://schemas.microsoft.com/office/powerpoint/2010/main" val="12120236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2052227"/>
          </a:xfrm>
        </p:spPr>
        <p:txBody>
          <a:bodyPr/>
          <a:lstStyle/>
          <a:p>
            <a:r>
              <a:rPr lang="zh-CN" altLang="en-US" dirty="0"/>
              <a:t>任务描述</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创建测试使用的用户、用户组、文件、目录等，完成以下</a:t>
            </a: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权限设置：分别使用</a:t>
            </a:r>
            <a:r>
              <a:rPr lang="en-US" altLang="zh-CN" sz="1350" kern="1200" dirty="0" err="1">
                <a:solidFill>
                  <a:srgbClr val="111111"/>
                </a:solidFill>
                <a:ea typeface="宋体" panose="02010600030101010101" pitchFamily="2" charset="-122"/>
              </a:rPr>
              <a:t>chgrp</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chown</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chmod</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chattr</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lsattr</a:t>
            </a:r>
            <a:r>
              <a:rPr lang="zh-CN" altLang="en-US" sz="1350" kern="1200" dirty="0">
                <a:solidFill>
                  <a:srgbClr val="111111"/>
                </a:solidFill>
                <a:ea typeface="宋体" panose="02010600030101010101" pitchFamily="2" charset="-122"/>
              </a:rPr>
              <a:t>以及特殊权限（</a:t>
            </a:r>
            <a:r>
              <a:rPr lang="en-US" altLang="zh-CN" sz="1350" kern="1200" dirty="0">
                <a:solidFill>
                  <a:srgbClr val="111111"/>
                </a:solidFill>
                <a:ea typeface="宋体" panose="02010600030101010101" pitchFamily="2" charset="-122"/>
              </a:rPr>
              <a:t>SUID</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SGID</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SBIT</a:t>
            </a: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权限；</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测试验证已设置权限是否成功设置与删除。</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DAC </a:t>
            </a:r>
            <a:r>
              <a:rPr lang="zh-CN" altLang="en-US" dirty="0"/>
              <a:t>的配置与使用</a:t>
            </a:r>
          </a:p>
        </p:txBody>
      </p:sp>
      <p:sp>
        <p:nvSpPr>
          <p:cNvPr id="4" name="内容占位符 1">
            <a:extLst>
              <a:ext uri="{FF2B5EF4-FFF2-40B4-BE49-F238E27FC236}">
                <a16:creationId xmlns:a16="http://schemas.microsoft.com/office/drawing/2014/main" id="{0240C490-0F80-44A6-980E-1A78D56A80A9}"/>
              </a:ext>
            </a:extLst>
          </p:cNvPr>
          <p:cNvSpPr txBox="1">
            <a:spLocks/>
          </p:cNvSpPr>
          <p:nvPr/>
        </p:nvSpPr>
        <p:spPr bwMode="auto">
          <a:xfrm>
            <a:off x="1223962" y="3915054"/>
            <a:ext cx="6858428" cy="125649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sz="2100" kern="0" dirty="0">
                <a:ea typeface="宋体"/>
              </a:rPr>
              <a:t>审核要求</a:t>
            </a:r>
            <a:endParaRPr lang="en-US" altLang="zh-CN" sz="2100" kern="0" dirty="0">
              <a:ea typeface="宋体"/>
            </a:endParaRPr>
          </a:p>
          <a:p>
            <a:pPr lvl="1">
              <a:buClr>
                <a:srgbClr val="336699"/>
              </a:buClr>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正确设置文件</a:t>
            </a:r>
            <a:r>
              <a:rPr lang="en-US" altLang="zh-CN" sz="1350" dirty="0">
                <a:solidFill>
                  <a:srgbClr val="111111"/>
                </a:solidFill>
                <a:ea typeface="宋体" panose="02010600030101010101" pitchFamily="2" charset="-122"/>
              </a:rPr>
              <a:t>/</a:t>
            </a:r>
            <a:r>
              <a:rPr lang="zh-CN" altLang="en-US" sz="1350" dirty="0">
                <a:solidFill>
                  <a:srgbClr val="111111"/>
                </a:solidFill>
                <a:ea typeface="宋体" panose="02010600030101010101" pitchFamily="2" charset="-122"/>
              </a:rPr>
              <a:t>目录的 </a:t>
            </a:r>
            <a:r>
              <a:rPr lang="en-US" altLang="zh-CN" sz="1350" dirty="0">
                <a:solidFill>
                  <a:srgbClr val="111111"/>
                </a:solidFill>
                <a:ea typeface="宋体" panose="02010600030101010101" pitchFamily="2" charset="-122"/>
              </a:rPr>
              <a:t>DAC </a:t>
            </a:r>
            <a:r>
              <a:rPr lang="zh-CN" altLang="en-US" sz="1350" dirty="0">
                <a:solidFill>
                  <a:srgbClr val="111111"/>
                </a:solidFill>
                <a:ea typeface="宋体" panose="02010600030101010101" pitchFamily="2" charset="-122"/>
              </a:rPr>
              <a:t>权限。</a:t>
            </a:r>
          </a:p>
          <a:p>
            <a:pPr lvl="1">
              <a:buClr>
                <a:srgbClr val="336699"/>
              </a:buClr>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提交关键过程的截图。</a:t>
            </a:r>
            <a:endParaRPr lang="zh-CN" altLang="en-US" sz="1500" kern="0" dirty="0">
              <a:solidFill>
                <a:srgbClr val="0033CC"/>
              </a:solidFill>
            </a:endParaRPr>
          </a:p>
        </p:txBody>
      </p:sp>
    </p:spTree>
    <p:extLst>
      <p:ext uri="{BB962C8B-B14F-4D97-AF65-F5344CB8AC3E}">
        <p14:creationId xmlns:p14="http://schemas.microsoft.com/office/powerpoint/2010/main" val="230021111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创建测试用户与用户组。</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DAC </a:t>
            </a:r>
            <a:r>
              <a:rPr lang="zh-CN" altLang="en-US" dirty="0"/>
              <a:t>的配置与使用</a:t>
            </a:r>
          </a:p>
        </p:txBody>
      </p:sp>
      <p:pic>
        <p:nvPicPr>
          <p:cNvPr id="12290" name="图片 1">
            <a:extLst>
              <a:ext uri="{FF2B5EF4-FFF2-40B4-BE49-F238E27FC236}">
                <a16:creationId xmlns:a16="http://schemas.microsoft.com/office/drawing/2014/main" id="{FC7B0415-4476-43FC-AC67-9DED69475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994" y="2838200"/>
            <a:ext cx="2430000" cy="88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1">
            <a:extLst>
              <a:ext uri="{FF2B5EF4-FFF2-40B4-BE49-F238E27FC236}">
                <a16:creationId xmlns:a16="http://schemas.microsoft.com/office/drawing/2014/main" id="{E5D7E4D7-5552-4578-9D57-B0C11EAE3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712" y="2833051"/>
            <a:ext cx="3240000" cy="239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4562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871700" y="1862827"/>
            <a:ext cx="6372708" cy="3888431"/>
          </a:xfrm>
        </p:spPr>
        <p:txBody>
          <a:bodyPr/>
          <a:lstStyle/>
          <a:p>
            <a:endParaRPr lang="en-US" altLang="zh-CN" sz="1800" dirty="0">
              <a:ea typeface="宋体" pitchFamily="2" charset="-122"/>
            </a:endParaRPr>
          </a:p>
          <a:p>
            <a:endParaRPr lang="en-US" altLang="zh-CN" sz="1800" dirty="0">
              <a:ea typeface="宋体" pitchFamily="2" charset="-122"/>
            </a:endParaRPr>
          </a:p>
          <a:p>
            <a:r>
              <a:rPr lang="zh-CN" altLang="en-US" sz="1800" dirty="0">
                <a:ea typeface="宋体" pitchFamily="2" charset="-122"/>
              </a:rPr>
              <a:t>任务一：</a:t>
            </a:r>
            <a:r>
              <a:rPr lang="en-US" altLang="zh-CN" sz="1800" dirty="0">
                <a:ea typeface="宋体" pitchFamily="2" charset="-122"/>
              </a:rPr>
              <a:t>DAC</a:t>
            </a:r>
            <a:r>
              <a:rPr lang="zh-CN" altLang="en-US" sz="1800" dirty="0">
                <a:ea typeface="宋体" pitchFamily="2" charset="-122"/>
              </a:rPr>
              <a:t>的配置与使用（</a:t>
            </a:r>
            <a:r>
              <a:rPr lang="en-US" altLang="zh-CN" sz="1800" dirty="0">
                <a:ea typeface="宋体" pitchFamily="2" charset="-122"/>
              </a:rPr>
              <a:t>45min</a:t>
            </a:r>
            <a:r>
              <a:rPr lang="zh-CN" altLang="en-US" sz="1800" dirty="0">
                <a:ea typeface="宋体" pitchFamily="2" charset="-122"/>
              </a:rPr>
              <a:t>）</a:t>
            </a:r>
            <a:endParaRPr lang="en-US" altLang="zh-CN" sz="1800" dirty="0">
              <a:solidFill>
                <a:srgbClr val="FF0000"/>
              </a:solidFill>
              <a:ea typeface="宋体" pitchFamily="2" charset="-122"/>
            </a:endParaRPr>
          </a:p>
          <a:p>
            <a:endParaRPr lang="en-US" altLang="zh-CN" sz="1800" dirty="0">
              <a:ea typeface="宋体" pitchFamily="2" charset="-122"/>
            </a:endParaRPr>
          </a:p>
          <a:p>
            <a:r>
              <a:rPr lang="zh-CN" altLang="en-US" sz="1800" dirty="0">
                <a:ea typeface="宋体" pitchFamily="2" charset="-122"/>
              </a:rPr>
              <a:t>任务二：</a:t>
            </a:r>
            <a:r>
              <a:rPr lang="en-US" altLang="zh-CN" sz="1800" dirty="0">
                <a:ea typeface="宋体" pitchFamily="2" charset="-122"/>
              </a:rPr>
              <a:t>ACL</a:t>
            </a:r>
            <a:r>
              <a:rPr lang="zh-CN" altLang="en-US" sz="1800" dirty="0">
                <a:ea typeface="宋体" pitchFamily="2" charset="-122"/>
              </a:rPr>
              <a:t>的配置与使用（</a:t>
            </a:r>
            <a:r>
              <a:rPr lang="en-US" altLang="zh-CN" sz="1800" dirty="0">
                <a:ea typeface="宋体" pitchFamily="2" charset="-122"/>
              </a:rPr>
              <a:t>45min</a:t>
            </a:r>
            <a:r>
              <a:rPr lang="zh-CN" altLang="en-US" sz="1800" dirty="0">
                <a:ea typeface="宋体" pitchFamily="2" charset="-122"/>
              </a:rPr>
              <a:t>）</a:t>
            </a:r>
            <a:endParaRPr lang="en-US" altLang="zh-CN" sz="1800" dirty="0">
              <a:ea typeface="宋体" pitchFamily="2" charset="-122"/>
            </a:endParaRPr>
          </a:p>
          <a:p>
            <a:endParaRPr lang="en-US" altLang="zh-CN" sz="1800" dirty="0">
              <a:ea typeface="宋体" pitchFamily="2" charset="-122"/>
            </a:endParaRPr>
          </a:p>
          <a:p>
            <a:endParaRPr lang="en-US" altLang="zh-CN" sz="1800" dirty="0">
              <a:ea typeface="宋体" pitchFamily="2" charset="-122"/>
            </a:endParaRP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实验内容</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chgrp</a:t>
            </a:r>
            <a:r>
              <a:rPr lang="zh-CN" altLang="en-US" sz="1350" kern="1200" dirty="0">
                <a:solidFill>
                  <a:srgbClr val="111111"/>
                </a:solidFill>
                <a:ea typeface="宋体" panose="02010600030101010101" pitchFamily="2" charset="-122"/>
              </a:rPr>
              <a:t>。</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DAC </a:t>
            </a:r>
            <a:r>
              <a:rPr lang="zh-CN" altLang="en-US" dirty="0"/>
              <a:t>的配置与使用</a:t>
            </a:r>
          </a:p>
        </p:txBody>
      </p:sp>
      <p:pic>
        <p:nvPicPr>
          <p:cNvPr id="13314" name="图片 1">
            <a:extLst>
              <a:ext uri="{FF2B5EF4-FFF2-40B4-BE49-F238E27FC236}">
                <a16:creationId xmlns:a16="http://schemas.microsoft.com/office/drawing/2014/main" id="{82CDB2DD-C128-4D19-8AC6-FE4EDAC91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711974"/>
            <a:ext cx="2700000" cy="113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1">
            <a:extLst>
              <a:ext uri="{FF2B5EF4-FFF2-40B4-BE49-F238E27FC236}">
                <a16:creationId xmlns:a16="http://schemas.microsoft.com/office/drawing/2014/main" id="{6714C477-BFB2-4147-98F7-6C82C8B0D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4034758"/>
            <a:ext cx="2700000" cy="129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图片 1">
            <a:extLst>
              <a:ext uri="{FF2B5EF4-FFF2-40B4-BE49-F238E27FC236}">
                <a16:creationId xmlns:a16="http://schemas.microsoft.com/office/drawing/2014/main" id="{519347EC-84DC-4AED-8789-A7110879E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9982" y="2971079"/>
            <a:ext cx="3240000" cy="1749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7554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chown</a:t>
            </a:r>
            <a:r>
              <a:rPr lang="zh-CN" altLang="en-US" sz="1350" kern="1200" dirty="0">
                <a:solidFill>
                  <a:srgbClr val="111111"/>
                </a:solidFill>
                <a:ea typeface="宋体" panose="02010600030101010101" pitchFamily="2" charset="-122"/>
              </a:rPr>
              <a:t>。</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DAC </a:t>
            </a:r>
            <a:r>
              <a:rPr lang="zh-CN" altLang="en-US" dirty="0"/>
              <a:t>的配置与使用</a:t>
            </a:r>
          </a:p>
        </p:txBody>
      </p:sp>
      <p:pic>
        <p:nvPicPr>
          <p:cNvPr id="14338" name="图片 1">
            <a:extLst>
              <a:ext uri="{FF2B5EF4-FFF2-40B4-BE49-F238E27FC236}">
                <a16:creationId xmlns:a16="http://schemas.microsoft.com/office/drawing/2014/main" id="{8E47D717-8075-42F6-9D7F-07C2B8810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176" y="2962660"/>
            <a:ext cx="3240000" cy="126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1">
            <a:extLst>
              <a:ext uri="{FF2B5EF4-FFF2-40B4-BE49-F238E27FC236}">
                <a16:creationId xmlns:a16="http://schemas.microsoft.com/office/drawing/2014/main" id="{72D2A34F-0F0A-43F2-BA2F-FFDBD1DC0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176" y="4976856"/>
            <a:ext cx="3240000" cy="4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图片 1">
            <a:extLst>
              <a:ext uri="{FF2B5EF4-FFF2-40B4-BE49-F238E27FC236}">
                <a16:creationId xmlns:a16="http://schemas.microsoft.com/office/drawing/2014/main" id="{ADB2E27A-7579-4A88-8FD5-075313B220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9002" y="3266982"/>
            <a:ext cx="2970000" cy="1552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内容占位符 1">
            <a:extLst>
              <a:ext uri="{FF2B5EF4-FFF2-40B4-BE49-F238E27FC236}">
                <a16:creationId xmlns:a16="http://schemas.microsoft.com/office/drawing/2014/main" id="{28281327-5B8C-4833-9E99-9BCE2F67AFF8}"/>
              </a:ext>
            </a:extLst>
          </p:cNvPr>
          <p:cNvSpPr txBox="1">
            <a:spLocks/>
          </p:cNvSpPr>
          <p:nvPr/>
        </p:nvSpPr>
        <p:spPr bwMode="auto">
          <a:xfrm>
            <a:off x="940676" y="2620907"/>
            <a:ext cx="4185000" cy="285751"/>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1</a:t>
            </a:r>
            <a:r>
              <a:rPr lang="zh-CN" altLang="en-US" sz="1350" dirty="0">
                <a:solidFill>
                  <a:srgbClr val="111111"/>
                </a:solidFill>
                <a:ea typeface="宋体" panose="02010600030101010101" pitchFamily="2" charset="-122"/>
              </a:rPr>
              <a:t>、将</a:t>
            </a:r>
            <a:r>
              <a:rPr lang="en-US" altLang="zh-CN" sz="1350" dirty="0" err="1">
                <a:solidFill>
                  <a:srgbClr val="111111"/>
                </a:solidFill>
                <a:ea typeface="宋体" panose="02010600030101010101" pitchFamily="2" charset="-122"/>
              </a:rPr>
              <a:t>testfile</a:t>
            </a:r>
            <a:r>
              <a:rPr lang="zh-CN" altLang="en-US" sz="1350" dirty="0">
                <a:solidFill>
                  <a:srgbClr val="111111"/>
                </a:solidFill>
                <a:ea typeface="宋体" panose="02010600030101010101" pitchFamily="2" charset="-122"/>
              </a:rPr>
              <a:t>的拥有者与群组都设置为</a:t>
            </a:r>
            <a:r>
              <a:rPr lang="en-US" altLang="zh-CN" sz="1350" dirty="0">
                <a:solidFill>
                  <a:srgbClr val="111111"/>
                </a:solidFill>
                <a:ea typeface="宋体" panose="02010600030101010101" pitchFamily="2" charset="-122"/>
              </a:rPr>
              <a:t>testuser1</a:t>
            </a:r>
            <a:r>
              <a:rPr lang="zh-CN" altLang="en-US" sz="1350" dirty="0">
                <a:solidFill>
                  <a:srgbClr val="111111"/>
                </a:solidFill>
                <a:ea typeface="宋体" panose="02010600030101010101" pitchFamily="2" charset="-122"/>
              </a:rPr>
              <a:t>。</a:t>
            </a:r>
            <a:endParaRPr lang="zh-CN" altLang="en-US" sz="1500" kern="0" dirty="0">
              <a:solidFill>
                <a:srgbClr val="0033CC"/>
              </a:solidFill>
            </a:endParaRPr>
          </a:p>
        </p:txBody>
      </p:sp>
      <p:sp>
        <p:nvSpPr>
          <p:cNvPr id="4" name="内容占位符 1">
            <a:extLst>
              <a:ext uri="{FF2B5EF4-FFF2-40B4-BE49-F238E27FC236}">
                <a16:creationId xmlns:a16="http://schemas.microsoft.com/office/drawing/2014/main" id="{AA769144-45D1-41DF-BD30-D132A9D693C8}"/>
              </a:ext>
            </a:extLst>
          </p:cNvPr>
          <p:cNvSpPr txBox="1">
            <a:spLocks/>
          </p:cNvSpPr>
          <p:nvPr/>
        </p:nvSpPr>
        <p:spPr bwMode="auto">
          <a:xfrm>
            <a:off x="841266" y="4402842"/>
            <a:ext cx="4185000" cy="50489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2</a:t>
            </a:r>
            <a:r>
              <a:rPr lang="zh-CN" altLang="en-US" sz="1350" dirty="0">
                <a:solidFill>
                  <a:srgbClr val="111111"/>
                </a:solidFill>
                <a:ea typeface="宋体" panose="02010600030101010101" pitchFamily="2" charset="-122"/>
              </a:rPr>
              <a:t>、切换用户</a:t>
            </a:r>
            <a:r>
              <a:rPr lang="en-US" altLang="zh-CN" sz="1350" dirty="0">
                <a:solidFill>
                  <a:srgbClr val="111111"/>
                </a:solidFill>
                <a:ea typeface="宋体" panose="02010600030101010101" pitchFamily="2" charset="-122"/>
              </a:rPr>
              <a:t>testuser2</a:t>
            </a:r>
            <a:r>
              <a:rPr lang="zh-CN" altLang="en-US" sz="1350" dirty="0">
                <a:solidFill>
                  <a:srgbClr val="111111"/>
                </a:solidFill>
                <a:ea typeface="宋体" panose="02010600030101010101" pitchFamily="2" charset="-122"/>
              </a:rPr>
              <a:t>后，该用户则没有 </a:t>
            </a:r>
            <a:r>
              <a:rPr lang="en-US" altLang="zh-CN" sz="1350" dirty="0" err="1">
                <a:solidFill>
                  <a:srgbClr val="111111"/>
                </a:solidFill>
                <a:ea typeface="宋体" panose="02010600030101010101" pitchFamily="2" charset="-122"/>
              </a:rPr>
              <a:t>testfile</a:t>
            </a:r>
            <a:r>
              <a:rPr lang="en-US" altLang="zh-CN" sz="1350" dirty="0">
                <a:solidFill>
                  <a:srgbClr val="111111"/>
                </a:solidFill>
                <a:ea typeface="宋体" panose="02010600030101010101" pitchFamily="2" charset="-122"/>
              </a:rPr>
              <a:t> </a:t>
            </a:r>
            <a:r>
              <a:rPr lang="zh-CN" altLang="en-US" sz="1350" dirty="0">
                <a:solidFill>
                  <a:srgbClr val="111111"/>
                </a:solidFill>
                <a:ea typeface="宋体" panose="02010600030101010101" pitchFamily="2" charset="-122"/>
              </a:rPr>
              <a:t>文件的写权限。</a:t>
            </a:r>
            <a:endParaRPr lang="zh-CN" altLang="en-US" sz="1500" kern="0" dirty="0">
              <a:solidFill>
                <a:srgbClr val="0033CC"/>
              </a:solidFill>
            </a:endParaRPr>
          </a:p>
        </p:txBody>
      </p:sp>
      <p:sp>
        <p:nvSpPr>
          <p:cNvPr id="5" name="内容占位符 1">
            <a:extLst>
              <a:ext uri="{FF2B5EF4-FFF2-40B4-BE49-F238E27FC236}">
                <a16:creationId xmlns:a16="http://schemas.microsoft.com/office/drawing/2014/main" id="{9AA9DC16-4090-42E3-99DD-B020E0FCF67E}"/>
              </a:ext>
            </a:extLst>
          </p:cNvPr>
          <p:cNvSpPr txBox="1">
            <a:spLocks/>
          </p:cNvSpPr>
          <p:nvPr/>
        </p:nvSpPr>
        <p:spPr bwMode="auto">
          <a:xfrm>
            <a:off x="5375172" y="2620906"/>
            <a:ext cx="2565118" cy="50489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3</a:t>
            </a:r>
            <a:r>
              <a:rPr lang="zh-CN" altLang="en-US" sz="1350" dirty="0">
                <a:solidFill>
                  <a:srgbClr val="111111"/>
                </a:solidFill>
                <a:ea typeface="宋体" panose="02010600030101010101" pitchFamily="2" charset="-122"/>
              </a:rPr>
              <a:t>、切换用户</a:t>
            </a:r>
            <a:r>
              <a:rPr lang="en-US" altLang="zh-CN" sz="1350" dirty="0">
                <a:solidFill>
                  <a:srgbClr val="111111"/>
                </a:solidFill>
                <a:ea typeface="宋体" panose="02010600030101010101" pitchFamily="2" charset="-122"/>
              </a:rPr>
              <a:t>testuser2</a:t>
            </a:r>
            <a:r>
              <a:rPr lang="zh-CN" altLang="en-US" sz="1350" dirty="0">
                <a:solidFill>
                  <a:srgbClr val="111111"/>
                </a:solidFill>
                <a:ea typeface="宋体" panose="02010600030101010101" pitchFamily="2" charset="-122"/>
              </a:rPr>
              <a:t>后，</a:t>
            </a:r>
            <a:endParaRPr lang="en-US" altLang="zh-CN" sz="1350" dirty="0">
              <a:solidFill>
                <a:srgbClr val="111111"/>
              </a:solidFill>
              <a:ea typeface="宋体" panose="02010600030101010101" pitchFamily="2" charset="-122"/>
            </a:endParaRPr>
          </a:p>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可正常写入 </a:t>
            </a:r>
            <a:r>
              <a:rPr lang="en-US" altLang="zh-CN" sz="1350" dirty="0" err="1">
                <a:solidFill>
                  <a:srgbClr val="111111"/>
                </a:solidFill>
                <a:ea typeface="宋体" panose="02010600030101010101" pitchFamily="2" charset="-122"/>
              </a:rPr>
              <a:t>testfile</a:t>
            </a:r>
            <a:r>
              <a:rPr lang="en-US" altLang="zh-CN" sz="1350" dirty="0">
                <a:solidFill>
                  <a:srgbClr val="111111"/>
                </a:solidFill>
                <a:ea typeface="宋体" panose="02010600030101010101" pitchFamily="2" charset="-122"/>
              </a:rPr>
              <a:t> </a:t>
            </a:r>
            <a:r>
              <a:rPr lang="zh-CN" altLang="en-US" sz="1350" dirty="0">
                <a:solidFill>
                  <a:srgbClr val="111111"/>
                </a:solidFill>
                <a:ea typeface="宋体" panose="02010600030101010101" pitchFamily="2" charset="-122"/>
              </a:rPr>
              <a:t>文件。</a:t>
            </a:r>
            <a:endParaRPr lang="zh-CN" altLang="en-US" sz="1500" kern="0" dirty="0">
              <a:solidFill>
                <a:srgbClr val="0033CC"/>
              </a:solidFill>
            </a:endParaRPr>
          </a:p>
        </p:txBody>
      </p:sp>
    </p:spTree>
    <p:extLst>
      <p:ext uri="{BB962C8B-B14F-4D97-AF65-F5344CB8AC3E}">
        <p14:creationId xmlns:p14="http://schemas.microsoft.com/office/powerpoint/2010/main" val="237876742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chmod</a:t>
            </a:r>
            <a:r>
              <a:rPr lang="zh-CN" altLang="en-US" sz="1350" kern="1200" dirty="0">
                <a:solidFill>
                  <a:srgbClr val="111111"/>
                </a:solidFill>
                <a:ea typeface="宋体" panose="02010600030101010101" pitchFamily="2" charset="-122"/>
              </a:rPr>
              <a:t>。</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DAC </a:t>
            </a:r>
            <a:r>
              <a:rPr lang="zh-CN" altLang="en-US" dirty="0"/>
              <a:t>的配置与使用</a:t>
            </a:r>
          </a:p>
        </p:txBody>
      </p:sp>
      <p:sp>
        <p:nvSpPr>
          <p:cNvPr id="10" name="内容占位符 1">
            <a:extLst>
              <a:ext uri="{FF2B5EF4-FFF2-40B4-BE49-F238E27FC236}">
                <a16:creationId xmlns:a16="http://schemas.microsoft.com/office/drawing/2014/main" id="{28281327-5B8C-4833-9E99-9BCE2F67AFF8}"/>
              </a:ext>
            </a:extLst>
          </p:cNvPr>
          <p:cNvSpPr txBox="1">
            <a:spLocks/>
          </p:cNvSpPr>
          <p:nvPr/>
        </p:nvSpPr>
        <p:spPr bwMode="auto">
          <a:xfrm>
            <a:off x="940677" y="2620906"/>
            <a:ext cx="3631324" cy="62103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1</a:t>
            </a:r>
            <a:r>
              <a:rPr lang="zh-CN" altLang="en-US" sz="1350" dirty="0">
                <a:solidFill>
                  <a:srgbClr val="111111"/>
                </a:solidFill>
                <a:ea typeface="宋体" panose="02010600030101010101" pitchFamily="2" charset="-122"/>
              </a:rPr>
              <a:t>、由于</a:t>
            </a:r>
            <a:r>
              <a:rPr lang="en-US" altLang="zh-CN" sz="1350" dirty="0" err="1">
                <a:solidFill>
                  <a:srgbClr val="111111"/>
                </a:solidFill>
                <a:ea typeface="宋体" panose="02010600030101010101" pitchFamily="2" charset="-122"/>
              </a:rPr>
              <a:t>testfile</a:t>
            </a:r>
            <a:r>
              <a:rPr lang="zh-CN" altLang="en-US" sz="1350" dirty="0">
                <a:solidFill>
                  <a:srgbClr val="111111"/>
                </a:solidFill>
                <a:ea typeface="宋体" panose="02010600030101010101" pitchFamily="2" charset="-122"/>
              </a:rPr>
              <a:t>的属主不是</a:t>
            </a:r>
            <a:r>
              <a:rPr lang="en-US" altLang="zh-CN" sz="1350" dirty="0">
                <a:solidFill>
                  <a:srgbClr val="111111"/>
                </a:solidFill>
                <a:ea typeface="宋体" panose="02010600030101010101" pitchFamily="2" charset="-122"/>
              </a:rPr>
              <a:t>root</a:t>
            </a:r>
            <a:r>
              <a:rPr lang="zh-CN" altLang="en-US" sz="1350" dirty="0">
                <a:solidFill>
                  <a:srgbClr val="111111"/>
                </a:solidFill>
                <a:ea typeface="宋体" panose="02010600030101010101" pitchFamily="2" charset="-122"/>
              </a:rPr>
              <a:t>，因此 </a:t>
            </a:r>
            <a:r>
              <a:rPr lang="en-US" altLang="zh-CN" sz="1350" dirty="0">
                <a:solidFill>
                  <a:srgbClr val="111111"/>
                </a:solidFill>
                <a:ea typeface="宋体" panose="02010600030101010101" pitchFamily="2" charset="-122"/>
              </a:rPr>
              <a:t>root </a:t>
            </a:r>
            <a:br>
              <a:rPr lang="en-US" altLang="zh-CN" sz="1350" dirty="0">
                <a:solidFill>
                  <a:srgbClr val="111111"/>
                </a:solidFill>
                <a:ea typeface="宋体" panose="02010600030101010101" pitchFamily="2" charset="-122"/>
              </a:rPr>
            </a:br>
            <a:r>
              <a:rPr lang="zh-CN" altLang="en-US" sz="1350" dirty="0">
                <a:solidFill>
                  <a:srgbClr val="111111"/>
                </a:solidFill>
                <a:ea typeface="宋体" panose="02010600030101010101" pitchFamily="2" charset="-122"/>
              </a:rPr>
              <a:t>修改权限无效。</a:t>
            </a:r>
            <a:endParaRPr lang="zh-CN" altLang="en-US" sz="1500" kern="0" dirty="0">
              <a:solidFill>
                <a:srgbClr val="0033CC"/>
              </a:solidFill>
            </a:endParaRPr>
          </a:p>
        </p:txBody>
      </p:sp>
      <p:sp>
        <p:nvSpPr>
          <p:cNvPr id="4" name="内容占位符 1">
            <a:extLst>
              <a:ext uri="{FF2B5EF4-FFF2-40B4-BE49-F238E27FC236}">
                <a16:creationId xmlns:a16="http://schemas.microsoft.com/office/drawing/2014/main" id="{AA769144-45D1-41DF-BD30-D132A9D693C8}"/>
              </a:ext>
            </a:extLst>
          </p:cNvPr>
          <p:cNvSpPr txBox="1">
            <a:spLocks/>
          </p:cNvSpPr>
          <p:nvPr/>
        </p:nvSpPr>
        <p:spPr bwMode="auto">
          <a:xfrm>
            <a:off x="940677" y="4948565"/>
            <a:ext cx="3415300" cy="50489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3</a:t>
            </a:r>
            <a:r>
              <a:rPr lang="zh-CN" altLang="en-US" sz="1350" dirty="0">
                <a:solidFill>
                  <a:srgbClr val="111111"/>
                </a:solidFill>
                <a:ea typeface="宋体" panose="02010600030101010101" pitchFamily="2" charset="-122"/>
              </a:rPr>
              <a:t>、切换用户 </a:t>
            </a:r>
            <a:r>
              <a:rPr lang="en-US" altLang="zh-CN" sz="1350" dirty="0">
                <a:solidFill>
                  <a:srgbClr val="111111"/>
                </a:solidFill>
                <a:ea typeface="宋体" panose="02010600030101010101" pitchFamily="2" charset="-122"/>
              </a:rPr>
              <a:t>testuser2 </a:t>
            </a:r>
            <a:r>
              <a:rPr lang="zh-CN" altLang="en-US" sz="1350" dirty="0">
                <a:solidFill>
                  <a:srgbClr val="111111"/>
                </a:solidFill>
                <a:ea typeface="宋体" panose="02010600030101010101" pitchFamily="2" charset="-122"/>
              </a:rPr>
              <a:t>后，可正常写入</a:t>
            </a:r>
            <a:br>
              <a:rPr lang="en-US" altLang="zh-CN" sz="1350" dirty="0">
                <a:solidFill>
                  <a:srgbClr val="111111"/>
                </a:solidFill>
                <a:ea typeface="宋体" panose="02010600030101010101" pitchFamily="2" charset="-122"/>
              </a:rPr>
            </a:br>
            <a:r>
              <a:rPr lang="zh-CN" altLang="en-US" sz="1350" dirty="0">
                <a:solidFill>
                  <a:srgbClr val="111111"/>
                </a:solidFill>
                <a:ea typeface="宋体" panose="02010600030101010101" pitchFamily="2" charset="-122"/>
              </a:rPr>
              <a:t> </a:t>
            </a:r>
            <a:r>
              <a:rPr lang="en-US" altLang="zh-CN" sz="1350" dirty="0" err="1">
                <a:solidFill>
                  <a:srgbClr val="111111"/>
                </a:solidFill>
                <a:ea typeface="宋体" panose="02010600030101010101" pitchFamily="2" charset="-122"/>
              </a:rPr>
              <a:t>testfile</a:t>
            </a:r>
            <a:r>
              <a:rPr lang="en-US" altLang="zh-CN" sz="1350" dirty="0">
                <a:solidFill>
                  <a:srgbClr val="111111"/>
                </a:solidFill>
                <a:ea typeface="宋体" panose="02010600030101010101" pitchFamily="2" charset="-122"/>
              </a:rPr>
              <a:t> </a:t>
            </a:r>
            <a:r>
              <a:rPr lang="zh-CN" altLang="en-US" sz="1350" dirty="0">
                <a:solidFill>
                  <a:srgbClr val="111111"/>
                </a:solidFill>
                <a:ea typeface="宋体" panose="02010600030101010101" pitchFamily="2" charset="-122"/>
              </a:rPr>
              <a:t>文件。</a:t>
            </a:r>
            <a:endParaRPr lang="zh-CN" altLang="en-US" sz="1500" kern="0" dirty="0">
              <a:solidFill>
                <a:srgbClr val="0033CC"/>
              </a:solidFill>
            </a:endParaRPr>
          </a:p>
        </p:txBody>
      </p:sp>
      <p:sp>
        <p:nvSpPr>
          <p:cNvPr id="5" name="内容占位符 1">
            <a:extLst>
              <a:ext uri="{FF2B5EF4-FFF2-40B4-BE49-F238E27FC236}">
                <a16:creationId xmlns:a16="http://schemas.microsoft.com/office/drawing/2014/main" id="{9AA9DC16-4090-42E3-99DD-B020E0FCF67E}"/>
              </a:ext>
            </a:extLst>
          </p:cNvPr>
          <p:cNvSpPr txBox="1">
            <a:spLocks/>
          </p:cNvSpPr>
          <p:nvPr/>
        </p:nvSpPr>
        <p:spPr bwMode="auto">
          <a:xfrm>
            <a:off x="4404522" y="2620907"/>
            <a:ext cx="3942438" cy="702077"/>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2</a:t>
            </a:r>
            <a:r>
              <a:rPr lang="zh-CN" altLang="en-US" sz="1350" dirty="0">
                <a:solidFill>
                  <a:srgbClr val="111111"/>
                </a:solidFill>
                <a:ea typeface="宋体" panose="02010600030101010101" pitchFamily="2" charset="-122"/>
              </a:rPr>
              <a:t>、切换用户 </a:t>
            </a:r>
            <a:r>
              <a:rPr lang="en-US" altLang="zh-CN" sz="1350" dirty="0">
                <a:solidFill>
                  <a:srgbClr val="111111"/>
                </a:solidFill>
                <a:ea typeface="宋体" panose="02010600030101010101" pitchFamily="2" charset="-122"/>
              </a:rPr>
              <a:t>testuser1 </a:t>
            </a:r>
            <a:r>
              <a:rPr lang="zh-CN" altLang="en-US" sz="1350" dirty="0">
                <a:solidFill>
                  <a:srgbClr val="111111"/>
                </a:solidFill>
                <a:ea typeface="宋体" panose="02010600030101010101" pitchFamily="2" charset="-122"/>
              </a:rPr>
              <a:t>后，可正常修改权限。</a:t>
            </a:r>
            <a:endParaRPr lang="en-US" altLang="zh-CN" sz="1350" dirty="0">
              <a:solidFill>
                <a:srgbClr val="111111"/>
              </a:solidFill>
              <a:ea typeface="宋体" panose="02010600030101010101" pitchFamily="2" charset="-122"/>
            </a:endParaRPr>
          </a:p>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设置为所有用户都有写权限。</a:t>
            </a:r>
            <a:endParaRPr lang="zh-CN" altLang="en-US" sz="1500" kern="0" dirty="0">
              <a:solidFill>
                <a:srgbClr val="0033CC"/>
              </a:solidFill>
            </a:endParaRPr>
          </a:p>
        </p:txBody>
      </p:sp>
      <p:pic>
        <p:nvPicPr>
          <p:cNvPr id="15362" name="图片 1">
            <a:extLst>
              <a:ext uri="{FF2B5EF4-FFF2-40B4-BE49-F238E27FC236}">
                <a16:creationId xmlns:a16="http://schemas.microsoft.com/office/drawing/2014/main" id="{79270E40-376C-4F70-8332-2873243D4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452" y="3209149"/>
            <a:ext cx="2970000" cy="13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1">
            <a:extLst>
              <a:ext uri="{FF2B5EF4-FFF2-40B4-BE49-F238E27FC236}">
                <a16:creationId xmlns:a16="http://schemas.microsoft.com/office/drawing/2014/main" id="{DD53B17B-3A19-4A39-B88F-890AAF9CE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0741" y="3204785"/>
            <a:ext cx="2970000" cy="1412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图片 1">
            <a:extLst>
              <a:ext uri="{FF2B5EF4-FFF2-40B4-BE49-F238E27FC236}">
                <a16:creationId xmlns:a16="http://schemas.microsoft.com/office/drawing/2014/main" id="{BAD9CC76-9F36-4F62-8C76-1D9CB8D3D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575" y="4797685"/>
            <a:ext cx="2700000" cy="103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6076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chattr</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与 </a:t>
            </a:r>
            <a:r>
              <a:rPr lang="en-US" altLang="zh-CN" sz="1350" kern="1200" dirty="0" err="1">
                <a:solidFill>
                  <a:srgbClr val="111111"/>
                </a:solidFill>
                <a:ea typeface="宋体" panose="02010600030101010101" pitchFamily="2" charset="-122"/>
              </a:rPr>
              <a:t>lsattr</a:t>
            </a:r>
            <a:r>
              <a:rPr lang="zh-CN" altLang="en-US" sz="1350" kern="1200" dirty="0">
                <a:solidFill>
                  <a:srgbClr val="111111"/>
                </a:solidFill>
                <a:ea typeface="宋体" panose="02010600030101010101" pitchFamily="2" charset="-122"/>
              </a:rPr>
              <a:t>。</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DAC </a:t>
            </a:r>
            <a:r>
              <a:rPr lang="zh-CN" altLang="en-US" dirty="0"/>
              <a:t>的配置与使用</a:t>
            </a:r>
          </a:p>
        </p:txBody>
      </p:sp>
      <p:sp>
        <p:nvSpPr>
          <p:cNvPr id="10" name="内容占位符 1">
            <a:extLst>
              <a:ext uri="{FF2B5EF4-FFF2-40B4-BE49-F238E27FC236}">
                <a16:creationId xmlns:a16="http://schemas.microsoft.com/office/drawing/2014/main" id="{28281327-5B8C-4833-9E99-9BCE2F67AFF8}"/>
              </a:ext>
            </a:extLst>
          </p:cNvPr>
          <p:cNvSpPr txBox="1">
            <a:spLocks/>
          </p:cNvSpPr>
          <p:nvPr/>
        </p:nvSpPr>
        <p:spPr bwMode="auto">
          <a:xfrm>
            <a:off x="1131603" y="2571745"/>
            <a:ext cx="6950788" cy="149858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1</a:t>
            </a:r>
            <a:r>
              <a:rPr lang="zh-CN" altLang="en-US" sz="1350" dirty="0">
                <a:solidFill>
                  <a:srgbClr val="111111"/>
                </a:solidFill>
                <a:ea typeface="宋体" panose="02010600030101010101" pitchFamily="2" charset="-122"/>
              </a:rPr>
              <a:t>、由于 </a:t>
            </a:r>
            <a:r>
              <a:rPr lang="en-US" altLang="zh-CN" sz="1350" dirty="0" err="1">
                <a:solidFill>
                  <a:srgbClr val="111111"/>
                </a:solidFill>
                <a:ea typeface="宋体" panose="02010600030101010101" pitchFamily="2" charset="-122"/>
              </a:rPr>
              <a:t>chattr</a:t>
            </a:r>
            <a:r>
              <a:rPr lang="en-US" altLang="zh-CN" sz="1350" dirty="0">
                <a:solidFill>
                  <a:srgbClr val="111111"/>
                </a:solidFill>
                <a:ea typeface="宋体" panose="02010600030101010101" pitchFamily="2" charset="-122"/>
              </a:rPr>
              <a:t> </a:t>
            </a:r>
            <a:r>
              <a:rPr lang="zh-CN" altLang="en-US" sz="1350" dirty="0">
                <a:solidFill>
                  <a:srgbClr val="111111"/>
                </a:solidFill>
                <a:ea typeface="宋体" panose="02010600030101010101" pitchFamily="2" charset="-122"/>
              </a:rPr>
              <a:t>命令只能在</a:t>
            </a:r>
            <a:r>
              <a:rPr lang="en-US" altLang="zh-CN" sz="1350" dirty="0">
                <a:solidFill>
                  <a:srgbClr val="111111"/>
                </a:solidFill>
                <a:ea typeface="宋体" panose="02010600030101010101" pitchFamily="2" charset="-122"/>
              </a:rPr>
              <a:t>root</a:t>
            </a:r>
            <a:r>
              <a:rPr lang="zh-CN" altLang="en-US" sz="1350" dirty="0">
                <a:solidFill>
                  <a:srgbClr val="111111"/>
                </a:solidFill>
                <a:ea typeface="宋体" panose="02010600030101010101" pitchFamily="2" charset="-122"/>
              </a:rPr>
              <a:t>用户下才能生效，因此切换</a:t>
            </a:r>
            <a:r>
              <a:rPr lang="en-US" altLang="zh-CN" sz="1350" dirty="0">
                <a:solidFill>
                  <a:srgbClr val="111111"/>
                </a:solidFill>
                <a:ea typeface="宋体" panose="02010600030101010101" pitchFamily="2" charset="-122"/>
              </a:rPr>
              <a:t> testuser1 </a:t>
            </a:r>
            <a:r>
              <a:rPr lang="zh-CN" altLang="en-US" sz="1350" dirty="0">
                <a:solidFill>
                  <a:srgbClr val="111111"/>
                </a:solidFill>
                <a:ea typeface="宋体" panose="02010600030101010101" pitchFamily="2" charset="-122"/>
              </a:rPr>
              <a:t>或 </a:t>
            </a:r>
            <a:r>
              <a:rPr lang="en-US" altLang="zh-CN" sz="1350" dirty="0">
                <a:solidFill>
                  <a:srgbClr val="111111"/>
                </a:solidFill>
                <a:ea typeface="宋体" panose="02010600030101010101" pitchFamily="2" charset="-122"/>
              </a:rPr>
              <a:t>testuser2 </a:t>
            </a:r>
            <a:r>
              <a:rPr lang="zh-CN" altLang="en-US" sz="1350" dirty="0">
                <a:solidFill>
                  <a:srgbClr val="111111"/>
                </a:solidFill>
                <a:ea typeface="宋体" panose="02010600030101010101" pitchFamily="2" charset="-122"/>
              </a:rPr>
              <a:t>用户后，无法修改权限。（图</a:t>
            </a:r>
            <a:r>
              <a:rPr lang="en-US" altLang="zh-CN" sz="1350" dirty="0">
                <a:solidFill>
                  <a:srgbClr val="111111"/>
                </a:solidFill>
                <a:ea typeface="宋体" panose="02010600030101010101" pitchFamily="2" charset="-122"/>
              </a:rPr>
              <a:t>1</a:t>
            </a:r>
            <a:r>
              <a:rPr lang="zh-CN" altLang="en-US" sz="1350" dirty="0">
                <a:solidFill>
                  <a:srgbClr val="111111"/>
                </a:solidFill>
                <a:ea typeface="宋体" panose="02010600030101010101" pitchFamily="2" charset="-122"/>
              </a:rPr>
              <a:t>）</a:t>
            </a:r>
            <a:endParaRPr lang="en-US" altLang="zh-CN" sz="1350" dirty="0">
              <a:solidFill>
                <a:srgbClr val="111111"/>
              </a:solidFill>
              <a:ea typeface="宋体" panose="02010600030101010101" pitchFamily="2" charset="-122"/>
            </a:endParaRPr>
          </a:p>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2</a:t>
            </a:r>
            <a:r>
              <a:rPr lang="zh-CN" altLang="en-US" sz="1350" dirty="0">
                <a:solidFill>
                  <a:srgbClr val="111111"/>
                </a:solidFill>
                <a:ea typeface="宋体" panose="02010600030101010101" pitchFamily="2" charset="-122"/>
              </a:rPr>
              <a:t>、</a:t>
            </a:r>
            <a:r>
              <a:rPr lang="en-US" altLang="zh-CN" sz="1350" dirty="0">
                <a:solidFill>
                  <a:srgbClr val="111111"/>
                </a:solidFill>
                <a:ea typeface="宋体" panose="02010600030101010101" pitchFamily="2" charset="-122"/>
              </a:rPr>
              <a:t>root</a:t>
            </a:r>
            <a:r>
              <a:rPr lang="zh-CN" altLang="en-US" sz="1350" dirty="0">
                <a:solidFill>
                  <a:srgbClr val="111111"/>
                </a:solidFill>
                <a:ea typeface="宋体" panose="02010600030101010101" pitchFamily="2" charset="-122"/>
              </a:rPr>
              <a:t>用户下使用 </a:t>
            </a:r>
            <a:r>
              <a:rPr lang="en-US" altLang="zh-CN" sz="1350" dirty="0" err="1">
                <a:solidFill>
                  <a:srgbClr val="111111"/>
                </a:solidFill>
                <a:ea typeface="宋体" panose="02010600030101010101" pitchFamily="2" charset="-122"/>
              </a:rPr>
              <a:t>chattr</a:t>
            </a:r>
            <a:r>
              <a:rPr lang="en-US" altLang="zh-CN" sz="1350" dirty="0">
                <a:solidFill>
                  <a:srgbClr val="111111"/>
                </a:solidFill>
                <a:ea typeface="宋体" panose="02010600030101010101" pitchFamily="2" charset="-122"/>
              </a:rPr>
              <a:t> </a:t>
            </a:r>
            <a:r>
              <a:rPr lang="zh-CN" altLang="en-US" sz="1350" dirty="0">
                <a:solidFill>
                  <a:srgbClr val="111111"/>
                </a:solidFill>
                <a:ea typeface="宋体" panose="02010600030101010101" pitchFamily="2" charset="-122"/>
              </a:rPr>
              <a:t>修改权限；添加 </a:t>
            </a:r>
            <a:r>
              <a:rPr lang="en-US" altLang="zh-CN" sz="1350" dirty="0" err="1">
                <a:solidFill>
                  <a:srgbClr val="111111"/>
                </a:solidFill>
                <a:ea typeface="宋体" panose="02010600030101010101" pitchFamily="2" charset="-122"/>
              </a:rPr>
              <a:t>i</a:t>
            </a:r>
            <a:r>
              <a:rPr lang="en-US" altLang="zh-CN" sz="1350" dirty="0">
                <a:solidFill>
                  <a:srgbClr val="111111"/>
                </a:solidFill>
                <a:ea typeface="宋体" panose="02010600030101010101" pitchFamily="2" charset="-122"/>
              </a:rPr>
              <a:t> </a:t>
            </a:r>
            <a:r>
              <a:rPr lang="zh-CN" altLang="en-US" sz="1350" dirty="0">
                <a:solidFill>
                  <a:srgbClr val="111111"/>
                </a:solidFill>
                <a:ea typeface="宋体" panose="02010600030101010101" pitchFamily="2" charset="-122"/>
              </a:rPr>
              <a:t>权限后，即便 </a:t>
            </a:r>
            <a:r>
              <a:rPr lang="en-US" altLang="zh-CN" sz="1350" dirty="0">
                <a:solidFill>
                  <a:srgbClr val="111111"/>
                </a:solidFill>
                <a:ea typeface="宋体" panose="02010600030101010101" pitchFamily="2" charset="-122"/>
              </a:rPr>
              <a:t>root </a:t>
            </a:r>
            <a:r>
              <a:rPr lang="zh-CN" altLang="en-US" sz="1350" dirty="0">
                <a:solidFill>
                  <a:srgbClr val="111111"/>
                </a:solidFill>
                <a:ea typeface="宋体" panose="02010600030101010101" pitchFamily="2" charset="-122"/>
              </a:rPr>
              <a:t>用户也无法修改文件。（图</a:t>
            </a:r>
            <a:r>
              <a:rPr lang="en-US" altLang="zh-CN" sz="1350" dirty="0">
                <a:solidFill>
                  <a:srgbClr val="111111"/>
                </a:solidFill>
                <a:ea typeface="宋体" panose="02010600030101010101" pitchFamily="2" charset="-122"/>
              </a:rPr>
              <a:t>2</a:t>
            </a:r>
            <a:r>
              <a:rPr lang="zh-CN" altLang="en-US" sz="1350" dirty="0">
                <a:solidFill>
                  <a:srgbClr val="111111"/>
                </a:solidFill>
                <a:ea typeface="宋体" panose="02010600030101010101" pitchFamily="2" charset="-122"/>
              </a:rPr>
              <a:t>）</a:t>
            </a:r>
            <a:endParaRPr lang="en-US" altLang="zh-CN" sz="1350" dirty="0">
              <a:solidFill>
                <a:srgbClr val="111111"/>
              </a:solidFill>
              <a:ea typeface="宋体" panose="02010600030101010101" pitchFamily="2" charset="-122"/>
            </a:endParaRPr>
          </a:p>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3</a:t>
            </a:r>
            <a:r>
              <a:rPr lang="zh-CN" altLang="en-US" sz="1350" dirty="0">
                <a:solidFill>
                  <a:srgbClr val="111111"/>
                </a:solidFill>
                <a:ea typeface="宋体" panose="02010600030101010101" pitchFamily="2" charset="-122"/>
              </a:rPr>
              <a:t>、添加 </a:t>
            </a:r>
            <a:r>
              <a:rPr lang="en-US" altLang="zh-CN" sz="1350" dirty="0">
                <a:solidFill>
                  <a:srgbClr val="111111"/>
                </a:solidFill>
                <a:ea typeface="宋体" panose="02010600030101010101" pitchFamily="2" charset="-122"/>
              </a:rPr>
              <a:t>a </a:t>
            </a:r>
            <a:r>
              <a:rPr lang="zh-CN" altLang="en-US" sz="1350" dirty="0">
                <a:solidFill>
                  <a:srgbClr val="111111"/>
                </a:solidFill>
                <a:ea typeface="宋体" panose="02010600030101010101" pitchFamily="2" charset="-122"/>
              </a:rPr>
              <a:t>属性权限后，只能往</a:t>
            </a:r>
            <a:r>
              <a:rPr lang="en-US" altLang="zh-CN" sz="1350" dirty="0">
                <a:solidFill>
                  <a:srgbClr val="111111"/>
                </a:solidFill>
                <a:ea typeface="宋体" panose="02010600030101010101" pitchFamily="2" charset="-122"/>
              </a:rPr>
              <a:t>file</a:t>
            </a:r>
            <a:r>
              <a:rPr lang="zh-CN" altLang="en-US" sz="1350" dirty="0">
                <a:solidFill>
                  <a:srgbClr val="111111"/>
                </a:solidFill>
                <a:ea typeface="宋体" panose="02010600030101010101" pitchFamily="2" charset="-122"/>
              </a:rPr>
              <a:t>文件里追加数据，但不能覆盖</a:t>
            </a:r>
            <a:r>
              <a:rPr lang="en-US" altLang="zh-CN" sz="1350" dirty="0">
                <a:solidFill>
                  <a:srgbClr val="111111"/>
                </a:solidFill>
                <a:ea typeface="宋体" panose="02010600030101010101" pitchFamily="2" charset="-122"/>
              </a:rPr>
              <a:t>/</a:t>
            </a:r>
            <a:r>
              <a:rPr lang="zh-CN" altLang="en-US" sz="1350" dirty="0">
                <a:solidFill>
                  <a:srgbClr val="111111"/>
                </a:solidFill>
                <a:ea typeface="宋体" panose="02010600030101010101" pitchFamily="2" charset="-122"/>
              </a:rPr>
              <a:t>删除原有内容；</a:t>
            </a:r>
            <a:br>
              <a:rPr lang="en-US" altLang="zh-CN" sz="1350" dirty="0">
                <a:solidFill>
                  <a:srgbClr val="111111"/>
                </a:solidFill>
                <a:ea typeface="宋体" panose="02010600030101010101" pitchFamily="2" charset="-122"/>
              </a:rPr>
            </a:br>
            <a:r>
              <a:rPr lang="zh-CN" altLang="en-US" sz="1350" dirty="0">
                <a:solidFill>
                  <a:srgbClr val="111111"/>
                </a:solidFill>
                <a:ea typeface="宋体" panose="02010600030101010101" pitchFamily="2" charset="-122"/>
              </a:rPr>
              <a:t>删除</a:t>
            </a:r>
            <a:r>
              <a:rPr lang="en-US" altLang="zh-CN" sz="1350" dirty="0">
                <a:solidFill>
                  <a:srgbClr val="111111"/>
                </a:solidFill>
                <a:ea typeface="宋体" panose="02010600030101010101" pitchFamily="2" charset="-122"/>
              </a:rPr>
              <a:t>a </a:t>
            </a:r>
            <a:r>
              <a:rPr lang="zh-CN" altLang="en-US" sz="1350" dirty="0">
                <a:solidFill>
                  <a:srgbClr val="111111"/>
                </a:solidFill>
                <a:ea typeface="宋体" panose="02010600030101010101" pitchFamily="2" charset="-122"/>
              </a:rPr>
              <a:t>属性权限后正常编辑。（图</a:t>
            </a:r>
            <a:r>
              <a:rPr lang="en-US" altLang="zh-CN" sz="1350" dirty="0">
                <a:solidFill>
                  <a:srgbClr val="111111"/>
                </a:solidFill>
                <a:ea typeface="宋体" panose="02010600030101010101" pitchFamily="2" charset="-122"/>
              </a:rPr>
              <a:t>3</a:t>
            </a:r>
            <a:r>
              <a:rPr lang="zh-CN" altLang="en-US" sz="1350" dirty="0">
                <a:solidFill>
                  <a:srgbClr val="111111"/>
                </a:solidFill>
                <a:ea typeface="宋体" panose="02010600030101010101" pitchFamily="2" charset="-122"/>
              </a:rPr>
              <a:t>）</a:t>
            </a:r>
          </a:p>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500" kern="0" dirty="0">
              <a:solidFill>
                <a:srgbClr val="0033CC"/>
              </a:solidFill>
            </a:endParaRPr>
          </a:p>
        </p:txBody>
      </p:sp>
      <p:pic>
        <p:nvPicPr>
          <p:cNvPr id="16386" name="图片 1">
            <a:extLst>
              <a:ext uri="{FF2B5EF4-FFF2-40B4-BE49-F238E27FC236}">
                <a16:creationId xmlns:a16="http://schemas.microsoft.com/office/drawing/2014/main" id="{82A34381-3D1C-4903-A710-D7A7A4BC3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586" y="4185132"/>
            <a:ext cx="2700000" cy="113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1">
            <a:extLst>
              <a:ext uri="{FF2B5EF4-FFF2-40B4-BE49-F238E27FC236}">
                <a16:creationId xmlns:a16="http://schemas.microsoft.com/office/drawing/2014/main" id="{1A3FFA3C-8B01-46E4-AF21-F536C58CC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287" y="4117984"/>
            <a:ext cx="2430000" cy="125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
            <a:extLst>
              <a:ext uri="{FF2B5EF4-FFF2-40B4-BE49-F238E27FC236}">
                <a16:creationId xmlns:a16="http://schemas.microsoft.com/office/drawing/2014/main" id="{421DAE26-2B08-47EC-AC49-83C0C558A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408" y="3807042"/>
            <a:ext cx="2160000" cy="215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618202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特殊权限 </a:t>
            </a:r>
            <a:r>
              <a:rPr lang="en-US" altLang="zh-CN" sz="1350" kern="1200" dirty="0">
                <a:solidFill>
                  <a:srgbClr val="111111"/>
                </a:solidFill>
                <a:ea typeface="宋体" panose="02010600030101010101" pitchFamily="2" charset="-122"/>
              </a:rPr>
              <a:t>SUID </a:t>
            </a:r>
            <a:r>
              <a:rPr lang="zh-CN" altLang="en-US" sz="1350" kern="1200" dirty="0">
                <a:solidFill>
                  <a:srgbClr val="111111"/>
                </a:solidFill>
                <a:ea typeface="宋体" panose="02010600030101010101" pitchFamily="2" charset="-122"/>
              </a:rPr>
              <a:t>与 </a:t>
            </a:r>
            <a:r>
              <a:rPr lang="en-US" altLang="zh-CN" sz="1350" kern="1200" dirty="0">
                <a:solidFill>
                  <a:srgbClr val="111111"/>
                </a:solidFill>
                <a:ea typeface="宋体" panose="02010600030101010101" pitchFamily="2" charset="-122"/>
              </a:rPr>
              <a:t>SGID</a:t>
            </a:r>
            <a:r>
              <a:rPr lang="zh-CN" altLang="en-US" sz="1350" kern="1200" dirty="0">
                <a:solidFill>
                  <a:srgbClr val="111111"/>
                </a:solidFill>
                <a:ea typeface="宋体" panose="02010600030101010101" pitchFamily="2" charset="-122"/>
              </a:rPr>
              <a:t>。</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DAC </a:t>
            </a:r>
            <a:r>
              <a:rPr lang="zh-CN" altLang="en-US" dirty="0"/>
              <a:t>的配置与使用</a:t>
            </a:r>
          </a:p>
        </p:txBody>
      </p:sp>
      <p:sp>
        <p:nvSpPr>
          <p:cNvPr id="10" name="内容占位符 1">
            <a:extLst>
              <a:ext uri="{FF2B5EF4-FFF2-40B4-BE49-F238E27FC236}">
                <a16:creationId xmlns:a16="http://schemas.microsoft.com/office/drawing/2014/main" id="{28281327-5B8C-4833-9E99-9BCE2F67AFF8}"/>
              </a:ext>
            </a:extLst>
          </p:cNvPr>
          <p:cNvSpPr txBox="1">
            <a:spLocks/>
          </p:cNvSpPr>
          <p:nvPr/>
        </p:nvSpPr>
        <p:spPr bwMode="auto">
          <a:xfrm>
            <a:off x="1131602" y="2571745"/>
            <a:ext cx="2430000" cy="33579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1</a:t>
            </a:r>
            <a:r>
              <a:rPr lang="zh-CN" altLang="en-US" sz="1350" dirty="0">
                <a:solidFill>
                  <a:srgbClr val="111111"/>
                </a:solidFill>
                <a:ea typeface="宋体" panose="02010600030101010101" pitchFamily="2" charset="-122"/>
              </a:rPr>
              <a:t>、新建测试文件。</a:t>
            </a:r>
            <a:endParaRPr lang="zh-CN" altLang="en-US" sz="1500" kern="0" dirty="0">
              <a:solidFill>
                <a:srgbClr val="0033CC"/>
              </a:solidFill>
            </a:endParaRPr>
          </a:p>
        </p:txBody>
      </p:sp>
      <p:sp>
        <p:nvSpPr>
          <p:cNvPr id="4" name="内容占位符 1">
            <a:extLst>
              <a:ext uri="{FF2B5EF4-FFF2-40B4-BE49-F238E27FC236}">
                <a16:creationId xmlns:a16="http://schemas.microsoft.com/office/drawing/2014/main" id="{AA769144-45D1-41DF-BD30-D132A9D693C8}"/>
              </a:ext>
            </a:extLst>
          </p:cNvPr>
          <p:cNvSpPr txBox="1">
            <a:spLocks/>
          </p:cNvSpPr>
          <p:nvPr/>
        </p:nvSpPr>
        <p:spPr bwMode="auto">
          <a:xfrm>
            <a:off x="1131603" y="3656830"/>
            <a:ext cx="3415300" cy="1338344"/>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2</a:t>
            </a:r>
            <a:r>
              <a:rPr lang="zh-CN" altLang="en-US" sz="1350" dirty="0">
                <a:solidFill>
                  <a:srgbClr val="111111"/>
                </a:solidFill>
                <a:ea typeface="宋体" panose="02010600030101010101" pitchFamily="2" charset="-122"/>
              </a:rPr>
              <a:t>、设置特殊权限：</a:t>
            </a:r>
          </a:p>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当执行权限位已设置 </a:t>
            </a:r>
            <a:r>
              <a:rPr lang="en-US" altLang="zh-CN" sz="1350" dirty="0">
                <a:solidFill>
                  <a:srgbClr val="111111"/>
                </a:solidFill>
                <a:ea typeface="宋体" panose="02010600030101010101" pitchFamily="2" charset="-122"/>
              </a:rPr>
              <a:t>x</a:t>
            </a:r>
            <a:r>
              <a:rPr lang="zh-CN" altLang="en-US" sz="1350" dirty="0">
                <a:solidFill>
                  <a:srgbClr val="111111"/>
                </a:solidFill>
                <a:ea typeface="宋体" panose="02010600030101010101" pitchFamily="2" charset="-122"/>
              </a:rPr>
              <a:t>，则设置 </a:t>
            </a:r>
            <a:r>
              <a:rPr lang="en-US" altLang="zh-CN" sz="1350" dirty="0">
                <a:solidFill>
                  <a:srgbClr val="111111"/>
                </a:solidFill>
                <a:ea typeface="宋体" panose="02010600030101010101" pitchFamily="2" charset="-122"/>
              </a:rPr>
              <a:t>SUID</a:t>
            </a:r>
            <a:r>
              <a:rPr lang="zh-CN" altLang="en-US" sz="1350" dirty="0">
                <a:solidFill>
                  <a:srgbClr val="111111"/>
                </a:solidFill>
                <a:ea typeface="宋体" panose="02010600030101010101" pitchFamily="2" charset="-122"/>
              </a:rPr>
              <a:t>或 </a:t>
            </a:r>
            <a:r>
              <a:rPr lang="en-US" altLang="zh-CN" sz="1350" dirty="0">
                <a:solidFill>
                  <a:srgbClr val="111111"/>
                </a:solidFill>
                <a:ea typeface="宋体" panose="02010600030101010101" pitchFamily="2" charset="-122"/>
              </a:rPr>
              <a:t>SGID </a:t>
            </a:r>
            <a:r>
              <a:rPr lang="zh-CN" altLang="en-US" sz="1350" dirty="0">
                <a:solidFill>
                  <a:srgbClr val="111111"/>
                </a:solidFill>
                <a:ea typeface="宋体" panose="02010600030101010101" pitchFamily="2" charset="-122"/>
              </a:rPr>
              <a:t>时，该位设置为 </a:t>
            </a:r>
            <a:r>
              <a:rPr lang="en-US" altLang="zh-CN" sz="1350" dirty="0">
                <a:solidFill>
                  <a:srgbClr val="111111"/>
                </a:solidFill>
                <a:ea typeface="宋体" panose="02010600030101010101" pitchFamily="2" charset="-122"/>
              </a:rPr>
              <a:t>s</a:t>
            </a:r>
            <a:r>
              <a:rPr lang="zh-CN" altLang="en-US" sz="1350" dirty="0">
                <a:solidFill>
                  <a:srgbClr val="111111"/>
                </a:solidFill>
                <a:ea typeface="宋体" panose="02010600030101010101" pitchFamily="2" charset="-122"/>
              </a:rPr>
              <a:t>；</a:t>
            </a:r>
          </a:p>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当执行权限位未设置 </a:t>
            </a:r>
            <a:r>
              <a:rPr lang="en-US" altLang="zh-CN" sz="1350" dirty="0">
                <a:solidFill>
                  <a:srgbClr val="111111"/>
                </a:solidFill>
                <a:ea typeface="宋体" panose="02010600030101010101" pitchFamily="2" charset="-122"/>
              </a:rPr>
              <a:t>x</a:t>
            </a:r>
            <a:r>
              <a:rPr lang="zh-CN" altLang="en-US" sz="1350" dirty="0">
                <a:solidFill>
                  <a:srgbClr val="111111"/>
                </a:solidFill>
                <a:ea typeface="宋体" panose="02010600030101010101" pitchFamily="2" charset="-122"/>
              </a:rPr>
              <a:t>，则设置 </a:t>
            </a:r>
            <a:r>
              <a:rPr lang="en-US" altLang="zh-CN" sz="1350" dirty="0">
                <a:solidFill>
                  <a:srgbClr val="111111"/>
                </a:solidFill>
                <a:ea typeface="宋体" panose="02010600030101010101" pitchFamily="2" charset="-122"/>
              </a:rPr>
              <a:t>SUID</a:t>
            </a:r>
            <a:r>
              <a:rPr lang="zh-CN" altLang="en-US" sz="1350" dirty="0">
                <a:solidFill>
                  <a:srgbClr val="111111"/>
                </a:solidFill>
                <a:ea typeface="宋体" panose="02010600030101010101" pitchFamily="2" charset="-122"/>
              </a:rPr>
              <a:t>或 </a:t>
            </a:r>
            <a:r>
              <a:rPr lang="en-US" altLang="zh-CN" sz="1350" dirty="0">
                <a:solidFill>
                  <a:srgbClr val="111111"/>
                </a:solidFill>
                <a:ea typeface="宋体" panose="02010600030101010101" pitchFamily="2" charset="-122"/>
              </a:rPr>
              <a:t>SGID </a:t>
            </a:r>
            <a:r>
              <a:rPr lang="zh-CN" altLang="en-US" sz="1350" dirty="0">
                <a:solidFill>
                  <a:srgbClr val="111111"/>
                </a:solidFill>
                <a:ea typeface="宋体" panose="02010600030101010101" pitchFamily="2" charset="-122"/>
              </a:rPr>
              <a:t>时，该位设置为 </a:t>
            </a:r>
            <a:r>
              <a:rPr lang="en-US" altLang="zh-CN" sz="1350" dirty="0">
                <a:solidFill>
                  <a:srgbClr val="111111"/>
                </a:solidFill>
                <a:ea typeface="宋体" panose="02010600030101010101" pitchFamily="2" charset="-122"/>
              </a:rPr>
              <a:t>S</a:t>
            </a:r>
            <a:r>
              <a:rPr lang="zh-CN" altLang="en-US" sz="1350" dirty="0">
                <a:solidFill>
                  <a:srgbClr val="111111"/>
                </a:solidFill>
                <a:ea typeface="宋体" panose="02010600030101010101" pitchFamily="2" charset="-122"/>
              </a:rPr>
              <a:t>。</a:t>
            </a:r>
            <a:endParaRPr lang="zh-CN" altLang="en-US" sz="1500" kern="0" dirty="0">
              <a:solidFill>
                <a:srgbClr val="0033CC"/>
              </a:solidFill>
            </a:endParaRPr>
          </a:p>
        </p:txBody>
      </p:sp>
      <p:pic>
        <p:nvPicPr>
          <p:cNvPr id="17410" name="图片 1">
            <a:extLst>
              <a:ext uri="{FF2B5EF4-FFF2-40B4-BE49-F238E27FC236}">
                <a16:creationId xmlns:a16="http://schemas.microsoft.com/office/drawing/2014/main" id="{0D58D045-CDC4-4683-B064-CC546CFBE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646" y="2907538"/>
            <a:ext cx="2160000" cy="41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图片 1">
            <a:extLst>
              <a:ext uri="{FF2B5EF4-FFF2-40B4-BE49-F238E27FC236}">
                <a16:creationId xmlns:a16="http://schemas.microsoft.com/office/drawing/2014/main" id="{9201CD14-48FD-4DE0-93AA-A3110CC46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360" y="2434967"/>
            <a:ext cx="2835000" cy="356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66384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特殊权限 </a:t>
            </a:r>
            <a:r>
              <a:rPr lang="en-US" altLang="zh-CN" sz="1350" kern="1200" dirty="0">
                <a:solidFill>
                  <a:srgbClr val="111111"/>
                </a:solidFill>
                <a:ea typeface="宋体" panose="02010600030101010101" pitchFamily="2" charset="-122"/>
              </a:rPr>
              <a:t>SBIT</a:t>
            </a:r>
            <a:r>
              <a:rPr lang="zh-CN" altLang="en-US" sz="1350" kern="1200" dirty="0">
                <a:solidFill>
                  <a:srgbClr val="111111"/>
                </a:solidFill>
                <a:ea typeface="宋体" panose="02010600030101010101" pitchFamily="2" charset="-122"/>
              </a:rPr>
              <a:t>。</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a:t>
            </a:r>
            <a:r>
              <a:rPr lang="en-US" altLang="zh-CN" dirty="0"/>
              <a:t>DAC </a:t>
            </a:r>
            <a:r>
              <a:rPr lang="zh-CN" altLang="en-US" dirty="0"/>
              <a:t>的配置与使用</a:t>
            </a:r>
          </a:p>
        </p:txBody>
      </p:sp>
      <p:sp>
        <p:nvSpPr>
          <p:cNvPr id="10" name="内容占位符 1">
            <a:extLst>
              <a:ext uri="{FF2B5EF4-FFF2-40B4-BE49-F238E27FC236}">
                <a16:creationId xmlns:a16="http://schemas.microsoft.com/office/drawing/2014/main" id="{28281327-5B8C-4833-9E99-9BCE2F67AFF8}"/>
              </a:ext>
            </a:extLst>
          </p:cNvPr>
          <p:cNvSpPr txBox="1">
            <a:spLocks/>
          </p:cNvSpPr>
          <p:nvPr/>
        </p:nvSpPr>
        <p:spPr bwMode="auto">
          <a:xfrm>
            <a:off x="1131602" y="2571745"/>
            <a:ext cx="3240000" cy="33579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1</a:t>
            </a:r>
            <a:r>
              <a:rPr lang="zh-CN" altLang="en-US" sz="1350" dirty="0">
                <a:solidFill>
                  <a:srgbClr val="111111"/>
                </a:solidFill>
                <a:ea typeface="宋体" panose="02010600030101010101" pitchFamily="2" charset="-122"/>
              </a:rPr>
              <a:t>、只能给</a:t>
            </a:r>
            <a:r>
              <a:rPr lang="en-US" altLang="zh-CN" sz="1350" dirty="0">
                <a:solidFill>
                  <a:srgbClr val="111111"/>
                </a:solidFill>
                <a:ea typeface="宋体" panose="02010600030101010101" pitchFamily="2" charset="-122"/>
              </a:rPr>
              <a:t>o</a:t>
            </a:r>
            <a:r>
              <a:rPr lang="zh-CN" altLang="en-US" sz="1350" dirty="0">
                <a:solidFill>
                  <a:srgbClr val="111111"/>
                </a:solidFill>
                <a:ea typeface="宋体" panose="02010600030101010101" pitchFamily="2" charset="-122"/>
              </a:rPr>
              <a:t>（</a:t>
            </a:r>
            <a:r>
              <a:rPr lang="en-US" altLang="zh-CN" sz="1350" dirty="0">
                <a:solidFill>
                  <a:srgbClr val="111111"/>
                </a:solidFill>
                <a:ea typeface="宋体" panose="02010600030101010101" pitchFamily="2" charset="-122"/>
              </a:rPr>
              <a:t>other</a:t>
            </a:r>
            <a:r>
              <a:rPr lang="zh-CN" altLang="en-US" sz="1350" dirty="0">
                <a:solidFill>
                  <a:srgbClr val="111111"/>
                </a:solidFill>
                <a:ea typeface="宋体" panose="02010600030101010101" pitchFamily="2" charset="-122"/>
              </a:rPr>
              <a:t>）用户组用户设置 </a:t>
            </a:r>
            <a:r>
              <a:rPr lang="en-US" altLang="zh-CN" sz="1350" dirty="0">
                <a:solidFill>
                  <a:srgbClr val="111111"/>
                </a:solidFill>
                <a:ea typeface="宋体" panose="02010600030101010101" pitchFamily="2" charset="-122"/>
              </a:rPr>
              <a:t>SBIT</a:t>
            </a:r>
            <a:r>
              <a:rPr lang="zh-CN" altLang="en-US" sz="1350" dirty="0">
                <a:solidFill>
                  <a:srgbClr val="111111"/>
                </a:solidFill>
                <a:ea typeface="宋体" panose="02010600030101010101" pitchFamily="2" charset="-122"/>
              </a:rPr>
              <a:t>权限。</a:t>
            </a:r>
            <a:endParaRPr lang="zh-CN" altLang="en-US" sz="1500" kern="0" dirty="0">
              <a:solidFill>
                <a:srgbClr val="0033CC"/>
              </a:solidFill>
            </a:endParaRPr>
          </a:p>
        </p:txBody>
      </p:sp>
      <p:sp>
        <p:nvSpPr>
          <p:cNvPr id="4" name="内容占位符 1">
            <a:extLst>
              <a:ext uri="{FF2B5EF4-FFF2-40B4-BE49-F238E27FC236}">
                <a16:creationId xmlns:a16="http://schemas.microsoft.com/office/drawing/2014/main" id="{AA769144-45D1-41DF-BD30-D132A9D693C8}"/>
              </a:ext>
            </a:extLst>
          </p:cNvPr>
          <p:cNvSpPr txBox="1">
            <a:spLocks/>
          </p:cNvSpPr>
          <p:nvPr/>
        </p:nvSpPr>
        <p:spPr bwMode="auto">
          <a:xfrm>
            <a:off x="4304481" y="2571745"/>
            <a:ext cx="3727891" cy="74924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2</a:t>
            </a:r>
            <a:r>
              <a:rPr lang="zh-CN" altLang="en-US" sz="1350" dirty="0">
                <a:solidFill>
                  <a:srgbClr val="111111"/>
                </a:solidFill>
                <a:ea typeface="宋体" panose="02010600030101010101" pitchFamily="2" charset="-122"/>
              </a:rPr>
              <a:t>、当切换用户 </a:t>
            </a:r>
            <a:r>
              <a:rPr lang="en-US" altLang="zh-CN" sz="1350" dirty="0">
                <a:solidFill>
                  <a:srgbClr val="111111"/>
                </a:solidFill>
                <a:ea typeface="宋体" panose="02010600030101010101" pitchFamily="2" charset="-122"/>
              </a:rPr>
              <a:t>testuser1 </a:t>
            </a:r>
            <a:r>
              <a:rPr lang="zh-CN" altLang="en-US" sz="1350" dirty="0">
                <a:solidFill>
                  <a:srgbClr val="111111"/>
                </a:solidFill>
                <a:ea typeface="宋体" panose="02010600030101010101" pitchFamily="2" charset="-122"/>
              </a:rPr>
              <a:t>后，因 </a:t>
            </a:r>
            <a:r>
              <a:rPr lang="en-US" altLang="zh-CN" sz="1350" dirty="0">
                <a:solidFill>
                  <a:srgbClr val="111111"/>
                </a:solidFill>
                <a:ea typeface="宋体" panose="02010600030101010101" pitchFamily="2" charset="-122"/>
              </a:rPr>
              <a:t>testuser1 </a:t>
            </a:r>
            <a:r>
              <a:rPr lang="zh-CN" altLang="en-US" sz="1350" dirty="0">
                <a:solidFill>
                  <a:srgbClr val="111111"/>
                </a:solidFill>
                <a:ea typeface="宋体" panose="02010600030101010101" pitchFamily="2" charset="-122"/>
              </a:rPr>
              <a:t>不是 </a:t>
            </a:r>
            <a:r>
              <a:rPr lang="en-US" altLang="zh-CN" sz="1350" dirty="0" err="1">
                <a:solidFill>
                  <a:srgbClr val="111111"/>
                </a:solidFill>
                <a:ea typeface="宋体" panose="02010600030101010101" pitchFamily="2" charset="-122"/>
              </a:rPr>
              <a:t>testdir</a:t>
            </a:r>
            <a:r>
              <a:rPr lang="en-US" altLang="zh-CN" sz="1350" dirty="0">
                <a:solidFill>
                  <a:srgbClr val="111111"/>
                </a:solidFill>
                <a:ea typeface="宋体" panose="02010600030101010101" pitchFamily="2" charset="-122"/>
              </a:rPr>
              <a:t> </a:t>
            </a:r>
            <a:r>
              <a:rPr lang="zh-CN" altLang="en-US" sz="1350" dirty="0">
                <a:solidFill>
                  <a:srgbClr val="111111"/>
                </a:solidFill>
                <a:ea typeface="宋体" panose="02010600030101010101" pitchFamily="2" charset="-122"/>
              </a:rPr>
              <a:t>的 </a:t>
            </a:r>
            <a:r>
              <a:rPr lang="en-US" altLang="zh-CN" sz="1350" dirty="0">
                <a:solidFill>
                  <a:srgbClr val="111111"/>
                </a:solidFill>
                <a:ea typeface="宋体" panose="02010600030101010101" pitchFamily="2" charset="-122"/>
              </a:rPr>
              <a:t>owner</a:t>
            </a:r>
            <a:r>
              <a:rPr lang="zh-CN" altLang="en-US" sz="1350" dirty="0">
                <a:solidFill>
                  <a:srgbClr val="111111"/>
                </a:solidFill>
                <a:ea typeface="宋体" panose="02010600030101010101" pitchFamily="2" charset="-122"/>
              </a:rPr>
              <a:t>，虽然给他添加 </a:t>
            </a:r>
            <a:r>
              <a:rPr lang="en-US" altLang="zh-CN" sz="1350" dirty="0">
                <a:solidFill>
                  <a:srgbClr val="111111"/>
                </a:solidFill>
                <a:ea typeface="宋体" panose="02010600030101010101" pitchFamily="2" charset="-122"/>
              </a:rPr>
              <a:t>w </a:t>
            </a:r>
            <a:r>
              <a:rPr lang="zh-CN" altLang="en-US" sz="1350" dirty="0">
                <a:solidFill>
                  <a:srgbClr val="111111"/>
                </a:solidFill>
                <a:ea typeface="宋体" panose="02010600030101010101" pitchFamily="2" charset="-122"/>
              </a:rPr>
              <a:t>权限，也不能删除文件。</a:t>
            </a:r>
            <a:endParaRPr lang="zh-CN" altLang="en-US" sz="1500" kern="0" dirty="0">
              <a:solidFill>
                <a:srgbClr val="0033CC"/>
              </a:solidFill>
            </a:endParaRPr>
          </a:p>
        </p:txBody>
      </p:sp>
      <p:pic>
        <p:nvPicPr>
          <p:cNvPr id="18434" name="图片 1">
            <a:extLst>
              <a:ext uri="{FF2B5EF4-FFF2-40B4-BE49-F238E27FC236}">
                <a16:creationId xmlns:a16="http://schemas.microsoft.com/office/drawing/2014/main" id="{F1E19B35-4A34-464D-8943-8449DFFBD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202" y="3212976"/>
            <a:ext cx="2155031"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图片 1">
            <a:extLst>
              <a:ext uri="{FF2B5EF4-FFF2-40B4-BE49-F238E27FC236}">
                <a16:creationId xmlns:a16="http://schemas.microsoft.com/office/drawing/2014/main" id="{B11BF518-6389-4A5B-89C9-143E7EFFD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425" y="3288695"/>
            <a:ext cx="2700000" cy="2604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54704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2052227"/>
          </a:xfrm>
        </p:spPr>
        <p:txBody>
          <a:bodyPr/>
          <a:lstStyle/>
          <a:p>
            <a:r>
              <a:rPr lang="zh-CN" altLang="en-US" dirty="0"/>
              <a:t>任务描述</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创建测试使用的用户、用户组、文件、目录等，添加</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权限设置：包括设置、删除指定文件和目录的用户</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用户组的</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权限；并设置目录子文件的</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权限实现递归。</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测试验证已设置权限是否成功设置与删除。</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a:t>
            </a:r>
            <a:r>
              <a:rPr lang="en-US" altLang="zh-CN" dirty="0"/>
              <a:t>ACL </a:t>
            </a:r>
            <a:r>
              <a:rPr lang="zh-CN" altLang="en-US" dirty="0"/>
              <a:t>的配置与使用</a:t>
            </a:r>
          </a:p>
        </p:txBody>
      </p:sp>
      <p:sp>
        <p:nvSpPr>
          <p:cNvPr id="4" name="内容占位符 1">
            <a:extLst>
              <a:ext uri="{FF2B5EF4-FFF2-40B4-BE49-F238E27FC236}">
                <a16:creationId xmlns:a16="http://schemas.microsoft.com/office/drawing/2014/main" id="{0240C490-0F80-44A6-980E-1A78D56A80A9}"/>
              </a:ext>
            </a:extLst>
          </p:cNvPr>
          <p:cNvSpPr txBox="1">
            <a:spLocks/>
          </p:cNvSpPr>
          <p:nvPr/>
        </p:nvSpPr>
        <p:spPr bwMode="auto">
          <a:xfrm>
            <a:off x="1223962" y="3915054"/>
            <a:ext cx="6858428" cy="125649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sz="2100" kern="0" dirty="0">
                <a:ea typeface="宋体"/>
              </a:rPr>
              <a:t>审核要求</a:t>
            </a:r>
            <a:endParaRPr lang="en-US" altLang="zh-CN" sz="2100" kern="0" dirty="0">
              <a:ea typeface="宋体"/>
            </a:endParaRPr>
          </a:p>
          <a:p>
            <a:pPr lvl="1">
              <a:buClr>
                <a:srgbClr val="336699"/>
              </a:buClr>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a:solidFill>
                  <a:srgbClr val="111111"/>
                </a:solidFill>
                <a:ea typeface="宋体" panose="02010600030101010101" pitchFamily="2" charset="-122"/>
              </a:rPr>
              <a:t>正确</a:t>
            </a:r>
            <a:r>
              <a:rPr lang="zh-CN" altLang="en-US" sz="1350" dirty="0">
                <a:solidFill>
                  <a:srgbClr val="111111"/>
                </a:solidFill>
                <a:ea typeface="宋体" panose="02010600030101010101" pitchFamily="2" charset="-122"/>
              </a:rPr>
              <a:t>设置与删除</a:t>
            </a:r>
            <a:r>
              <a:rPr lang="en-US" altLang="zh-CN" sz="1350" dirty="0">
                <a:solidFill>
                  <a:srgbClr val="111111"/>
                </a:solidFill>
                <a:ea typeface="宋体" panose="02010600030101010101" pitchFamily="2" charset="-122"/>
              </a:rPr>
              <a:t>ACL</a:t>
            </a:r>
            <a:r>
              <a:rPr lang="zh-CN" altLang="en-US" sz="1350" dirty="0">
                <a:solidFill>
                  <a:srgbClr val="111111"/>
                </a:solidFill>
                <a:ea typeface="宋体" panose="02010600030101010101" pitchFamily="2" charset="-122"/>
              </a:rPr>
              <a:t>权限。</a:t>
            </a:r>
          </a:p>
          <a:p>
            <a:pPr lvl="1">
              <a:buClr>
                <a:srgbClr val="336699"/>
              </a:buClr>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提交关键过程的截图。</a:t>
            </a:r>
            <a:endParaRPr lang="zh-CN" altLang="en-US" sz="1500" kern="0" dirty="0">
              <a:solidFill>
                <a:srgbClr val="0033CC"/>
              </a:solidFill>
            </a:endParaRPr>
          </a:p>
        </p:txBody>
      </p:sp>
    </p:spTree>
    <p:extLst>
      <p:ext uri="{BB962C8B-B14F-4D97-AF65-F5344CB8AC3E}">
        <p14:creationId xmlns:p14="http://schemas.microsoft.com/office/powerpoint/2010/main" val="21421800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给指定文件设置用户</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用户组的</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a:t>
            </a:r>
            <a:r>
              <a:rPr lang="en-US" altLang="zh-CN" dirty="0"/>
              <a:t>ACL </a:t>
            </a:r>
            <a:r>
              <a:rPr lang="zh-CN" altLang="en-US" dirty="0"/>
              <a:t>的配置与使用</a:t>
            </a:r>
          </a:p>
        </p:txBody>
      </p:sp>
      <p:pic>
        <p:nvPicPr>
          <p:cNvPr id="19458" name="图片 1">
            <a:extLst>
              <a:ext uri="{FF2B5EF4-FFF2-40B4-BE49-F238E27FC236}">
                <a16:creationId xmlns:a16="http://schemas.microsoft.com/office/drawing/2014/main" id="{48C6E6F8-191D-4AD3-AA47-38E7064C3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590302"/>
            <a:ext cx="2970000" cy="322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1">
            <a:extLst>
              <a:ext uri="{FF2B5EF4-FFF2-40B4-BE49-F238E27FC236}">
                <a16:creationId xmlns:a16="http://schemas.microsoft.com/office/drawing/2014/main" id="{C89630BC-88FE-4700-9C6D-6772877957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405" y="2741062"/>
            <a:ext cx="2970000" cy="201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6801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给指定文件设置用户</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用户组的</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a:t>
            </a:r>
            <a:r>
              <a:rPr lang="en-US" altLang="zh-CN" dirty="0"/>
              <a:t>ACL </a:t>
            </a:r>
            <a:r>
              <a:rPr lang="zh-CN" altLang="en-US" dirty="0"/>
              <a:t>的配置与使用</a:t>
            </a:r>
          </a:p>
        </p:txBody>
      </p:sp>
      <p:sp>
        <p:nvSpPr>
          <p:cNvPr id="4" name="内容占位符 1">
            <a:extLst>
              <a:ext uri="{FF2B5EF4-FFF2-40B4-BE49-F238E27FC236}">
                <a16:creationId xmlns:a16="http://schemas.microsoft.com/office/drawing/2014/main" id="{33722665-3F0D-4E9A-9614-2D80834BDB12}"/>
              </a:ext>
            </a:extLst>
          </p:cNvPr>
          <p:cNvSpPr txBox="1">
            <a:spLocks/>
          </p:cNvSpPr>
          <p:nvPr/>
        </p:nvSpPr>
        <p:spPr bwMode="auto">
          <a:xfrm>
            <a:off x="683568" y="2571745"/>
            <a:ext cx="4050000" cy="33579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1</a:t>
            </a:r>
            <a:r>
              <a:rPr lang="zh-CN" altLang="en-US" sz="1350" dirty="0">
                <a:solidFill>
                  <a:srgbClr val="111111"/>
                </a:solidFill>
                <a:ea typeface="宋体" panose="02010600030101010101" pitchFamily="2" charset="-122"/>
              </a:rPr>
              <a:t>、删除指定用户</a:t>
            </a:r>
            <a:r>
              <a:rPr lang="en-US" altLang="zh-CN" sz="1350" dirty="0">
                <a:solidFill>
                  <a:srgbClr val="111111"/>
                </a:solidFill>
                <a:ea typeface="宋体" panose="02010600030101010101" pitchFamily="2" charset="-122"/>
              </a:rPr>
              <a:t>/</a:t>
            </a:r>
            <a:r>
              <a:rPr lang="zh-CN" altLang="en-US" sz="1350" dirty="0">
                <a:solidFill>
                  <a:srgbClr val="111111"/>
                </a:solidFill>
                <a:ea typeface="宋体" panose="02010600030101010101" pitchFamily="2" charset="-122"/>
              </a:rPr>
              <a:t>用户组的</a:t>
            </a:r>
            <a:r>
              <a:rPr lang="en-US" altLang="zh-CN" sz="1350" dirty="0">
                <a:solidFill>
                  <a:srgbClr val="111111"/>
                </a:solidFill>
                <a:ea typeface="宋体" panose="02010600030101010101" pitchFamily="2" charset="-122"/>
              </a:rPr>
              <a:t>ACL</a:t>
            </a:r>
            <a:r>
              <a:rPr lang="zh-CN" altLang="en-US" sz="1350" dirty="0">
                <a:solidFill>
                  <a:srgbClr val="111111"/>
                </a:solidFill>
                <a:ea typeface="宋体" panose="02010600030101010101" pitchFamily="2" charset="-122"/>
              </a:rPr>
              <a:t>权限（</a:t>
            </a:r>
            <a:r>
              <a:rPr lang="en-US" altLang="zh-CN" sz="1350" dirty="0">
                <a:solidFill>
                  <a:srgbClr val="111111"/>
                </a:solidFill>
                <a:ea typeface="宋体" panose="02010600030101010101" pitchFamily="2" charset="-122"/>
              </a:rPr>
              <a:t>-x</a:t>
            </a:r>
            <a:r>
              <a:rPr lang="zh-CN" altLang="en-US" sz="1350" dirty="0">
                <a:solidFill>
                  <a:srgbClr val="111111"/>
                </a:solidFill>
                <a:ea typeface="宋体" panose="02010600030101010101" pitchFamily="2" charset="-122"/>
              </a:rPr>
              <a:t>）。</a:t>
            </a:r>
            <a:endParaRPr lang="zh-CN" altLang="en-US" sz="1500" kern="0" dirty="0">
              <a:solidFill>
                <a:srgbClr val="0033CC"/>
              </a:solidFill>
            </a:endParaRPr>
          </a:p>
        </p:txBody>
      </p:sp>
      <p:sp>
        <p:nvSpPr>
          <p:cNvPr id="5" name="内容占位符 1">
            <a:extLst>
              <a:ext uri="{FF2B5EF4-FFF2-40B4-BE49-F238E27FC236}">
                <a16:creationId xmlns:a16="http://schemas.microsoft.com/office/drawing/2014/main" id="{AF203C1B-B443-49EB-806F-C4A23A46DDD4}"/>
              </a:ext>
            </a:extLst>
          </p:cNvPr>
          <p:cNvSpPr txBox="1">
            <a:spLocks/>
          </p:cNvSpPr>
          <p:nvPr/>
        </p:nvSpPr>
        <p:spPr bwMode="auto">
          <a:xfrm>
            <a:off x="4516518" y="2571745"/>
            <a:ext cx="3727891" cy="33579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2</a:t>
            </a:r>
            <a:r>
              <a:rPr lang="zh-CN" altLang="en-US" sz="1350" dirty="0">
                <a:solidFill>
                  <a:srgbClr val="111111"/>
                </a:solidFill>
                <a:ea typeface="宋体" panose="02010600030101010101" pitchFamily="2" charset="-122"/>
              </a:rPr>
              <a:t>、删除文件的所有</a:t>
            </a:r>
            <a:r>
              <a:rPr lang="en-US" altLang="zh-CN" sz="1350" dirty="0">
                <a:solidFill>
                  <a:srgbClr val="111111"/>
                </a:solidFill>
                <a:ea typeface="宋体" panose="02010600030101010101" pitchFamily="2" charset="-122"/>
              </a:rPr>
              <a:t>ACL</a:t>
            </a:r>
            <a:r>
              <a:rPr lang="zh-CN" altLang="en-US" sz="1350" dirty="0">
                <a:solidFill>
                  <a:srgbClr val="111111"/>
                </a:solidFill>
                <a:ea typeface="宋体" panose="02010600030101010101" pitchFamily="2" charset="-122"/>
              </a:rPr>
              <a:t>权限（</a:t>
            </a:r>
            <a:r>
              <a:rPr lang="en-US" altLang="zh-CN" sz="1350" dirty="0">
                <a:solidFill>
                  <a:srgbClr val="111111"/>
                </a:solidFill>
                <a:ea typeface="宋体" panose="02010600030101010101" pitchFamily="2" charset="-122"/>
              </a:rPr>
              <a:t>-b</a:t>
            </a:r>
            <a:r>
              <a:rPr lang="zh-CN" altLang="en-US" sz="1350" dirty="0">
                <a:solidFill>
                  <a:srgbClr val="111111"/>
                </a:solidFill>
                <a:ea typeface="宋体" panose="02010600030101010101" pitchFamily="2" charset="-122"/>
              </a:rPr>
              <a:t>）。</a:t>
            </a:r>
            <a:endParaRPr lang="zh-CN" altLang="en-US" sz="1500" kern="0" dirty="0">
              <a:solidFill>
                <a:srgbClr val="0033CC"/>
              </a:solidFill>
            </a:endParaRPr>
          </a:p>
        </p:txBody>
      </p:sp>
      <p:pic>
        <p:nvPicPr>
          <p:cNvPr id="20482" name="图片 1">
            <a:extLst>
              <a:ext uri="{FF2B5EF4-FFF2-40B4-BE49-F238E27FC236}">
                <a16:creationId xmlns:a16="http://schemas.microsoft.com/office/drawing/2014/main" id="{1C7E1E10-49B5-4EC0-ABD7-932A963B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306" y="3025361"/>
            <a:ext cx="3240000" cy="154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
            <a:extLst>
              <a:ext uri="{FF2B5EF4-FFF2-40B4-BE49-F238E27FC236}">
                <a16:creationId xmlns:a16="http://schemas.microsoft.com/office/drawing/2014/main" id="{8E0DE986-F3E5-4344-8428-CED015098A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3568" y="2914380"/>
            <a:ext cx="3240000" cy="1768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98853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702077"/>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给指定目录及子目录</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文件设置用户</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用户组的</a:t>
            </a:r>
            <a:r>
              <a:rPr lang="en-US" altLang="zh-CN" sz="1350" kern="1200" dirty="0">
                <a:solidFill>
                  <a:srgbClr val="111111"/>
                </a:solidFill>
                <a:ea typeface="宋体" panose="02010600030101010101" pitchFamily="2" charset="-122"/>
              </a:rPr>
              <a:t>ACL</a:t>
            </a:r>
            <a:r>
              <a:rPr lang="zh-CN" altLang="en-US" sz="1350" kern="1200" dirty="0">
                <a:solidFill>
                  <a:srgbClr val="111111"/>
                </a:solidFill>
                <a:ea typeface="宋体" panose="02010600030101010101" pitchFamily="2" charset="-122"/>
              </a:rPr>
              <a:t>权限。</a:t>
            </a: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a:t>
            </a:r>
            <a:r>
              <a:rPr lang="en-US" altLang="zh-CN" dirty="0"/>
              <a:t>ACL </a:t>
            </a:r>
            <a:r>
              <a:rPr lang="zh-CN" altLang="en-US" dirty="0"/>
              <a:t>的配置与使用</a:t>
            </a:r>
          </a:p>
        </p:txBody>
      </p:sp>
      <p:sp>
        <p:nvSpPr>
          <p:cNvPr id="4" name="内容占位符 1">
            <a:extLst>
              <a:ext uri="{FF2B5EF4-FFF2-40B4-BE49-F238E27FC236}">
                <a16:creationId xmlns:a16="http://schemas.microsoft.com/office/drawing/2014/main" id="{33722665-3F0D-4E9A-9614-2D80834BDB12}"/>
              </a:ext>
            </a:extLst>
          </p:cNvPr>
          <p:cNvSpPr txBox="1">
            <a:spLocks/>
          </p:cNvSpPr>
          <p:nvPr/>
        </p:nvSpPr>
        <p:spPr bwMode="auto">
          <a:xfrm>
            <a:off x="1007604" y="2571745"/>
            <a:ext cx="4050000" cy="33579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1</a:t>
            </a:r>
            <a:r>
              <a:rPr lang="zh-CN" altLang="en-US" sz="1350" dirty="0">
                <a:solidFill>
                  <a:srgbClr val="111111"/>
                </a:solidFill>
                <a:ea typeface="宋体" panose="02010600030101010101" pitchFamily="2" charset="-122"/>
              </a:rPr>
              <a:t>、设置新建目录的 </a:t>
            </a:r>
            <a:r>
              <a:rPr lang="en-US" altLang="zh-CN" sz="1350" dirty="0">
                <a:solidFill>
                  <a:srgbClr val="111111"/>
                </a:solidFill>
                <a:ea typeface="宋体" panose="02010600030101010101" pitchFamily="2" charset="-122"/>
              </a:rPr>
              <a:t>ACL </a:t>
            </a:r>
            <a:r>
              <a:rPr lang="zh-CN" altLang="en-US" sz="1350" dirty="0">
                <a:solidFill>
                  <a:srgbClr val="111111"/>
                </a:solidFill>
                <a:ea typeface="宋体" panose="02010600030101010101" pitchFamily="2" charset="-122"/>
              </a:rPr>
              <a:t>权限（</a:t>
            </a:r>
            <a:r>
              <a:rPr lang="en-US" altLang="zh-CN" sz="1350" dirty="0">
                <a:solidFill>
                  <a:srgbClr val="111111"/>
                </a:solidFill>
                <a:ea typeface="宋体" panose="02010600030101010101" pitchFamily="2" charset="-122"/>
              </a:rPr>
              <a:t>-x</a:t>
            </a:r>
            <a:r>
              <a:rPr lang="zh-CN" altLang="en-US" sz="1350" dirty="0">
                <a:solidFill>
                  <a:srgbClr val="111111"/>
                </a:solidFill>
                <a:ea typeface="宋体" panose="02010600030101010101" pitchFamily="2" charset="-122"/>
              </a:rPr>
              <a:t>）。</a:t>
            </a:r>
            <a:endParaRPr lang="zh-CN" altLang="en-US" sz="1500" kern="0" dirty="0">
              <a:solidFill>
                <a:srgbClr val="0033CC"/>
              </a:solidFill>
            </a:endParaRPr>
          </a:p>
        </p:txBody>
      </p:sp>
      <p:sp>
        <p:nvSpPr>
          <p:cNvPr id="5" name="内容占位符 1">
            <a:extLst>
              <a:ext uri="{FF2B5EF4-FFF2-40B4-BE49-F238E27FC236}">
                <a16:creationId xmlns:a16="http://schemas.microsoft.com/office/drawing/2014/main" id="{AF203C1B-B443-49EB-806F-C4A23A46DDD4}"/>
              </a:ext>
            </a:extLst>
          </p:cNvPr>
          <p:cNvSpPr txBox="1">
            <a:spLocks/>
          </p:cNvSpPr>
          <p:nvPr/>
        </p:nvSpPr>
        <p:spPr bwMode="auto">
          <a:xfrm>
            <a:off x="4301971" y="2564904"/>
            <a:ext cx="3727891" cy="587225"/>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dirty="0">
                <a:solidFill>
                  <a:srgbClr val="111111"/>
                </a:solidFill>
                <a:ea typeface="宋体" panose="02010600030101010101" pitchFamily="2" charset="-122"/>
              </a:rPr>
              <a:t>2</a:t>
            </a:r>
            <a:r>
              <a:rPr lang="zh-CN" altLang="en-US" sz="1350" dirty="0">
                <a:solidFill>
                  <a:srgbClr val="111111"/>
                </a:solidFill>
                <a:ea typeface="宋体" panose="02010600030101010101" pitchFamily="2" charset="-122"/>
              </a:rPr>
              <a:t>、进入目录创建文件，新建文件，查看</a:t>
            </a:r>
            <a:r>
              <a:rPr lang="en-US" altLang="zh-CN" sz="1350" dirty="0">
                <a:solidFill>
                  <a:srgbClr val="111111"/>
                </a:solidFill>
                <a:ea typeface="宋体" panose="02010600030101010101" pitchFamily="2" charset="-122"/>
              </a:rPr>
              <a:t>ACL </a:t>
            </a:r>
            <a:r>
              <a:rPr lang="zh-CN" altLang="en-US" sz="1350" dirty="0">
                <a:solidFill>
                  <a:srgbClr val="111111"/>
                </a:solidFill>
                <a:ea typeface="宋体" panose="02010600030101010101" pitchFamily="2" charset="-122"/>
              </a:rPr>
              <a:t>权限是否继承。</a:t>
            </a:r>
            <a:endParaRPr lang="zh-CN" altLang="en-US" sz="1500" kern="0" dirty="0">
              <a:solidFill>
                <a:srgbClr val="0033CC"/>
              </a:solidFill>
            </a:endParaRPr>
          </a:p>
        </p:txBody>
      </p:sp>
      <p:pic>
        <p:nvPicPr>
          <p:cNvPr id="21506" name="图片 1">
            <a:extLst>
              <a:ext uri="{FF2B5EF4-FFF2-40B4-BE49-F238E27FC236}">
                <a16:creationId xmlns:a16="http://schemas.microsoft.com/office/drawing/2014/main" id="{A2F81841-8B85-4546-B552-46780A2F9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7966" y="2942946"/>
            <a:ext cx="2970000" cy="302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图片 1">
            <a:extLst>
              <a:ext uri="{FF2B5EF4-FFF2-40B4-BE49-F238E27FC236}">
                <a16:creationId xmlns:a16="http://schemas.microsoft.com/office/drawing/2014/main" id="{BF4BB04B-876C-46C2-8F43-7E98A1205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9998" y="3147294"/>
            <a:ext cx="3240000" cy="193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1">
            <a:extLst>
              <a:ext uri="{FF2B5EF4-FFF2-40B4-BE49-F238E27FC236}">
                <a16:creationId xmlns:a16="http://schemas.microsoft.com/office/drawing/2014/main" id="{0914463E-A517-41A5-9ADD-A0D75E376567}"/>
              </a:ext>
            </a:extLst>
          </p:cNvPr>
          <p:cNvSpPr txBox="1">
            <a:spLocks/>
          </p:cNvSpPr>
          <p:nvPr/>
        </p:nvSpPr>
        <p:spPr bwMode="auto">
          <a:xfrm>
            <a:off x="4222499" y="5211198"/>
            <a:ext cx="3727891" cy="587225"/>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342900" lvl="1" indent="0">
              <a:buClr>
                <a:srgbClr val="336699"/>
              </a:buClr>
              <a:buNone/>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上图说明：子文件 </a:t>
            </a:r>
            <a:r>
              <a:rPr lang="en-US" altLang="zh-CN" sz="1350" dirty="0">
                <a:solidFill>
                  <a:srgbClr val="111111"/>
                </a:solidFill>
                <a:ea typeface="宋体" panose="02010600030101010101" pitchFamily="2" charset="-122"/>
              </a:rPr>
              <a:t>file </a:t>
            </a:r>
            <a:r>
              <a:rPr lang="zh-CN" altLang="en-US" sz="1350" dirty="0">
                <a:solidFill>
                  <a:srgbClr val="111111"/>
                </a:solidFill>
                <a:ea typeface="宋体" panose="02010600030101010101" pitchFamily="2" charset="-122"/>
              </a:rPr>
              <a:t>没有继承父目录</a:t>
            </a:r>
            <a:r>
              <a:rPr lang="en-US" altLang="zh-CN" sz="1350" dirty="0" err="1">
                <a:solidFill>
                  <a:srgbClr val="111111"/>
                </a:solidFill>
                <a:ea typeface="宋体" panose="02010600030101010101" pitchFamily="2" charset="-122"/>
              </a:rPr>
              <a:t>testdir</a:t>
            </a:r>
            <a:r>
              <a:rPr lang="en-US" altLang="zh-CN" sz="1350" dirty="0">
                <a:solidFill>
                  <a:srgbClr val="111111"/>
                </a:solidFill>
                <a:ea typeface="宋体" panose="02010600030101010101" pitchFamily="2" charset="-122"/>
              </a:rPr>
              <a:t> </a:t>
            </a:r>
            <a:r>
              <a:rPr lang="zh-CN" altLang="en-US" sz="1350" dirty="0">
                <a:solidFill>
                  <a:srgbClr val="111111"/>
                </a:solidFill>
                <a:ea typeface="宋体" panose="02010600030101010101" pitchFamily="2" charset="-122"/>
              </a:rPr>
              <a:t>的 </a:t>
            </a:r>
            <a:r>
              <a:rPr lang="en-US" altLang="zh-CN" sz="1350" dirty="0">
                <a:solidFill>
                  <a:srgbClr val="111111"/>
                </a:solidFill>
                <a:ea typeface="宋体" panose="02010600030101010101" pitchFamily="2" charset="-122"/>
              </a:rPr>
              <a:t>ACL </a:t>
            </a:r>
            <a:r>
              <a:rPr lang="zh-CN" altLang="en-US" sz="1350" dirty="0">
                <a:solidFill>
                  <a:srgbClr val="111111"/>
                </a:solidFill>
                <a:ea typeface="宋体" panose="02010600030101010101" pitchFamily="2" charset="-122"/>
              </a:rPr>
              <a:t>权限。</a:t>
            </a:r>
            <a:endParaRPr lang="zh-CN" altLang="en-US" sz="1500" kern="0" dirty="0">
              <a:solidFill>
                <a:srgbClr val="0033CC"/>
              </a:solidFill>
            </a:endParaRPr>
          </a:p>
        </p:txBody>
      </p:sp>
    </p:spTree>
    <p:extLst>
      <p:ext uri="{BB962C8B-B14F-4D97-AF65-F5344CB8AC3E}">
        <p14:creationId xmlns:p14="http://schemas.microsoft.com/office/powerpoint/2010/main" val="41902453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7062788" cy="4050449"/>
          </a:xfrm>
        </p:spPr>
        <p:txBody>
          <a:bodyPr/>
          <a:lstStyle/>
          <a:p>
            <a:r>
              <a:rPr lang="zh-CN" altLang="en-US" dirty="0"/>
              <a:t>自主访问控制（</a:t>
            </a:r>
            <a:r>
              <a:rPr lang="en-US" altLang="zh-CN" dirty="0"/>
              <a:t>DAC</a:t>
            </a:r>
            <a:r>
              <a:rPr lang="zh-CN" altLang="en-US" dirty="0"/>
              <a:t>，</a:t>
            </a:r>
            <a:r>
              <a:rPr lang="en-US" altLang="zh-CN" dirty="0"/>
              <a:t>Discretionary Access Control</a:t>
            </a:r>
            <a:r>
              <a:rPr lang="zh-CN" altLang="en-US" dirty="0"/>
              <a:t>）</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DAC </a:t>
            </a:r>
            <a:r>
              <a:rPr lang="zh-CN" altLang="en-US" sz="1350" kern="1200" dirty="0">
                <a:solidFill>
                  <a:srgbClr val="111111"/>
                </a:solidFill>
                <a:ea typeface="宋体" panose="02010600030101010101" pitchFamily="2" charset="-122"/>
              </a:rPr>
              <a:t>是传统的 </a:t>
            </a:r>
            <a:r>
              <a:rPr lang="en-US" altLang="zh-CN" sz="1350" kern="1200" dirty="0">
                <a:solidFill>
                  <a:srgbClr val="111111"/>
                </a:solidFill>
                <a:ea typeface="宋体" panose="02010600030101010101" pitchFamily="2" charset="-122"/>
              </a:rPr>
              <a:t>Linux </a:t>
            </a:r>
            <a:r>
              <a:rPr lang="zh-CN" altLang="en-US" sz="1350" kern="1200" dirty="0">
                <a:solidFill>
                  <a:srgbClr val="111111"/>
                </a:solidFill>
                <a:ea typeface="宋体" panose="02010600030101010101" pitchFamily="2" charset="-122"/>
              </a:rPr>
              <a:t>访问控制方式，一般通过</a:t>
            </a:r>
            <a:r>
              <a:rPr lang="en-US" altLang="zh-CN" sz="1350" kern="1200" dirty="0">
                <a:solidFill>
                  <a:srgbClr val="111111"/>
                </a:solidFill>
                <a:ea typeface="宋体" panose="02010600030101010101" pitchFamily="2" charset="-122"/>
              </a:rPr>
              <a:t>r</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w</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x </a:t>
            </a:r>
            <a:r>
              <a:rPr lang="zh-CN" altLang="en-US" sz="1350" kern="1200" dirty="0">
                <a:solidFill>
                  <a:srgbClr val="111111"/>
                </a:solidFill>
                <a:ea typeface="宋体" panose="02010600030101010101" pitchFamily="2" charset="-122"/>
              </a:rPr>
              <a:t>对文档对象进行权限设置；当某个进程想对文件进行访问时，系统是通过该进程的用户或者用户组，与文件的权限进行比较，再判定是否允许访问。</a:t>
            </a: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DAC</a:t>
            </a:r>
            <a:r>
              <a:rPr lang="zh-CN" altLang="en-US" sz="1350" kern="1200" dirty="0">
                <a:solidFill>
                  <a:srgbClr val="111111"/>
                </a:solidFill>
                <a:ea typeface="宋体" panose="02010600030101010101" pitchFamily="2" charset="-122"/>
              </a:rPr>
              <a:t>包括以下几个概念：主体、客体、所有权（</a:t>
            </a:r>
            <a:r>
              <a:rPr lang="en-US" altLang="zh-CN" sz="1350" kern="1200" dirty="0" err="1">
                <a:solidFill>
                  <a:srgbClr val="111111"/>
                </a:solidFill>
                <a:ea typeface="宋体" panose="02010600030101010101" pitchFamily="2" charset="-122"/>
              </a:rPr>
              <a:t>ugo</a:t>
            </a:r>
            <a:r>
              <a:rPr lang="zh-CN" altLang="en-US" sz="1350" kern="1200" dirty="0">
                <a:solidFill>
                  <a:srgbClr val="111111"/>
                </a:solidFill>
                <a:ea typeface="宋体" panose="02010600030101010101" pitchFamily="2" charset="-122"/>
              </a:rPr>
              <a:t>）、权限（</a:t>
            </a:r>
            <a:r>
              <a:rPr lang="en-US" altLang="zh-CN" sz="1350" kern="1200" dirty="0" err="1">
                <a:solidFill>
                  <a:srgbClr val="111111"/>
                </a:solidFill>
                <a:ea typeface="宋体" panose="02010600030101010101" pitchFamily="2" charset="-122"/>
              </a:rPr>
              <a:t>rwx</a:t>
            </a:r>
            <a:r>
              <a:rPr lang="zh-CN" altLang="en-US" sz="1350" kern="1200" dirty="0">
                <a:solidFill>
                  <a:srgbClr val="111111"/>
                </a:solidFill>
                <a:ea typeface="宋体" panose="02010600030101010101" pitchFamily="2" charset="-122"/>
              </a:rPr>
              <a:t>）。</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主体是是用户的身份，例如是属主、属组内其他用户，或者其他用户；</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客体是资源或者说是文件（</a:t>
            </a:r>
            <a:r>
              <a:rPr lang="en-US" altLang="zh-CN" sz="1350" kern="1200" dirty="0" err="1">
                <a:solidFill>
                  <a:srgbClr val="111111"/>
                </a:solidFill>
                <a:ea typeface="宋体" panose="02010600030101010101" pitchFamily="2" charset="-122"/>
              </a:rPr>
              <a:t>linux</a:t>
            </a:r>
            <a:r>
              <a:rPr lang="zh-CN" altLang="en-US" sz="1350" kern="1200" dirty="0">
                <a:solidFill>
                  <a:srgbClr val="111111"/>
                </a:solidFill>
                <a:ea typeface="宋体" panose="02010600030101010101" pitchFamily="2" charset="-122"/>
              </a:rPr>
              <a:t>中一切皆文件）；</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所有权：</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1</a:t>
            </a:r>
            <a:r>
              <a:rPr lang="zh-CN" altLang="en-US" sz="1350" kern="1200" dirty="0">
                <a:solidFill>
                  <a:srgbClr val="111111"/>
                </a:solidFill>
                <a:ea typeface="宋体" panose="02010600030101010101" pitchFamily="2" charset="-122"/>
              </a:rPr>
              <a:t>）文件的拥有者：也称为属主，标记为</a:t>
            </a:r>
            <a:r>
              <a:rPr lang="en-US" altLang="zh-CN" sz="1350" kern="1200" dirty="0">
                <a:solidFill>
                  <a:srgbClr val="111111"/>
                </a:solidFill>
                <a:ea typeface="宋体" panose="02010600030101010101" pitchFamily="2" charset="-122"/>
              </a:rPr>
              <a:t>u</a:t>
            </a:r>
            <a:r>
              <a:rPr lang="zh-CN" altLang="en-US" sz="1350" kern="1200" dirty="0">
                <a:solidFill>
                  <a:srgbClr val="111111"/>
                </a:solidFill>
                <a:ea typeface="宋体" panose="02010600030101010101" pitchFamily="2" charset="-122"/>
              </a:rPr>
              <a:t>；默认情况下，创建文件的用户</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就是其属主。</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2</a:t>
            </a:r>
            <a:r>
              <a:rPr lang="zh-CN" altLang="en-US" sz="1350" kern="1200" dirty="0">
                <a:solidFill>
                  <a:srgbClr val="111111"/>
                </a:solidFill>
                <a:ea typeface="宋体" panose="02010600030101010101" pitchFamily="2" charset="-122"/>
              </a:rPr>
              <a:t>）文件的所属组：也称为属组，标记为</a:t>
            </a:r>
            <a:r>
              <a:rPr lang="en-US" altLang="zh-CN" sz="1350" kern="1200" dirty="0">
                <a:solidFill>
                  <a:srgbClr val="111111"/>
                </a:solidFill>
                <a:ea typeface="宋体" panose="02010600030101010101" pitchFamily="2" charset="-122"/>
              </a:rPr>
              <a:t>g</a:t>
            </a:r>
            <a:r>
              <a:rPr lang="zh-CN" altLang="en-US" sz="1350" kern="1200" dirty="0">
                <a:solidFill>
                  <a:srgbClr val="111111"/>
                </a:solidFill>
                <a:ea typeface="宋体" panose="02010600030101010101" pitchFamily="2" charset="-122"/>
              </a:rPr>
              <a:t>；除了属主之外，还可以被哪些</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用户共同拥有。由于这样的用户可能不止一个，所以不方便用某个用户名来</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标识，因此以组的方式来标识。</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3</a:t>
            </a:r>
            <a:r>
              <a:rPr lang="zh-CN" altLang="en-US" sz="1350" kern="1200" dirty="0">
                <a:solidFill>
                  <a:srgbClr val="111111"/>
                </a:solidFill>
                <a:ea typeface="宋体" panose="02010600030101010101" pitchFamily="2" charset="-122"/>
              </a:rPr>
              <a:t>）其他人：标记为</a:t>
            </a:r>
            <a:r>
              <a:rPr lang="en-US" altLang="zh-CN" sz="1350" kern="1200" dirty="0">
                <a:solidFill>
                  <a:srgbClr val="111111"/>
                </a:solidFill>
                <a:ea typeface="宋体" panose="02010600030101010101" pitchFamily="2" charset="-122"/>
              </a:rPr>
              <a:t>o</a:t>
            </a:r>
            <a:r>
              <a:rPr lang="zh-CN" altLang="en-US" sz="1350" kern="1200" dirty="0">
                <a:solidFill>
                  <a:srgbClr val="111111"/>
                </a:solidFill>
                <a:ea typeface="宋体" panose="02010600030101010101" pitchFamily="2" charset="-122"/>
              </a:rPr>
              <a:t>；除了文件的属主和属组之外的其他所有使用者的统称。</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访问权限：默认权限有三种：读权限</a:t>
            </a:r>
            <a:r>
              <a:rPr lang="en-US" altLang="zh-CN" sz="1350" kern="1200" dirty="0">
                <a:solidFill>
                  <a:srgbClr val="111111"/>
                </a:solidFill>
                <a:ea typeface="宋体" panose="02010600030101010101" pitchFamily="2" charset="-122"/>
              </a:rPr>
              <a:t>r</a:t>
            </a:r>
            <a:r>
              <a:rPr lang="zh-CN" altLang="en-US" sz="1350" kern="1200" dirty="0">
                <a:solidFill>
                  <a:srgbClr val="111111"/>
                </a:solidFill>
                <a:ea typeface="宋体" panose="02010600030101010101" pitchFamily="2" charset="-122"/>
              </a:rPr>
              <a:t>，写权限</a:t>
            </a:r>
            <a:r>
              <a:rPr lang="en-US" altLang="zh-CN" sz="1350" kern="1200" dirty="0">
                <a:solidFill>
                  <a:srgbClr val="111111"/>
                </a:solidFill>
                <a:ea typeface="宋体" panose="02010600030101010101" pitchFamily="2" charset="-122"/>
              </a:rPr>
              <a:t>w</a:t>
            </a:r>
            <a:r>
              <a:rPr lang="zh-CN" altLang="en-US" sz="1350" kern="1200" dirty="0">
                <a:solidFill>
                  <a:srgbClr val="111111"/>
                </a:solidFill>
                <a:ea typeface="宋体" panose="02010600030101010101" pitchFamily="2" charset="-122"/>
              </a:rPr>
              <a:t>，执行权限</a:t>
            </a:r>
            <a:r>
              <a:rPr lang="en-US" altLang="zh-CN" sz="1350" kern="1200" dirty="0">
                <a:solidFill>
                  <a:srgbClr val="111111"/>
                </a:solidFill>
                <a:ea typeface="宋体" panose="02010600030101010101" pitchFamily="2" charset="-122"/>
              </a:rPr>
              <a:t>x</a:t>
            </a:r>
            <a:r>
              <a:rPr lang="zh-CN" altLang="en-US" sz="1350" kern="1200" dirty="0">
                <a:solidFill>
                  <a:srgbClr val="111111"/>
                </a:solidFill>
                <a:ea typeface="宋体" panose="02010600030101010101" pitchFamily="2" charset="-122"/>
              </a:rPr>
              <a:t>。</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权限控制</a:t>
            </a:r>
          </a:p>
        </p:txBody>
      </p:sp>
    </p:spTree>
    <p:extLst>
      <p:ext uri="{BB962C8B-B14F-4D97-AF65-F5344CB8AC3E}">
        <p14:creationId xmlns:p14="http://schemas.microsoft.com/office/powerpoint/2010/main" val="274909909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71458" y="1863324"/>
            <a:ext cx="6858428" cy="1112944"/>
          </a:xfrm>
        </p:spPr>
        <p:txBody>
          <a:bodyPr/>
          <a:lstStyle/>
          <a:p>
            <a:r>
              <a:rPr lang="zh-CN" altLang="en-US" dirty="0"/>
              <a:t>实验过程</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设置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默认权限</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使子目录</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子文件继承父目录的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给目录设置默认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后，目录下的原有文件权限不变，新建文件会继承</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父目录的 </a:t>
            </a: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权限。</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a:t>
            </a:r>
            <a:r>
              <a:rPr lang="en-US" altLang="zh-CN" dirty="0"/>
              <a:t>ACL </a:t>
            </a:r>
            <a:r>
              <a:rPr lang="zh-CN" altLang="en-US" dirty="0"/>
              <a:t>的配置与使用</a:t>
            </a:r>
          </a:p>
        </p:txBody>
      </p:sp>
      <p:pic>
        <p:nvPicPr>
          <p:cNvPr id="22530" name="图片 1">
            <a:extLst>
              <a:ext uri="{FF2B5EF4-FFF2-40B4-BE49-F238E27FC236}">
                <a16:creationId xmlns:a16="http://schemas.microsoft.com/office/drawing/2014/main" id="{697B1CD1-4996-4C53-A2F3-C087B34A0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132718"/>
            <a:ext cx="3240000" cy="181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图片 1">
            <a:extLst>
              <a:ext uri="{FF2B5EF4-FFF2-40B4-BE49-F238E27FC236}">
                <a16:creationId xmlns:a16="http://schemas.microsoft.com/office/drawing/2014/main" id="{A04AA282-7556-40E9-932C-171DE1FB19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672" y="2931699"/>
            <a:ext cx="2700000" cy="263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03903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33C67C2-DA66-4CC5-B402-0BF5DBDB411E}"/>
              </a:ext>
            </a:extLst>
          </p:cNvPr>
          <p:cNvSpPr>
            <a:spLocks noGrp="1" noChangeAspect="1" noChangeArrowheads="1"/>
          </p:cNvSpPr>
          <p:nvPr>
            <p:ph type="title" idx="4294967295"/>
          </p:nvPr>
        </p:nvSpPr>
        <p:spPr/>
        <p:txBody>
          <a:bodyPr/>
          <a:lstStyle/>
          <a:p>
            <a:pPr eaLnBrk="1" hangingPunct="1"/>
            <a:r>
              <a:rPr lang="zh-CN" altLang="zh-CN"/>
              <a:t>结束</a:t>
            </a:r>
          </a:p>
        </p:txBody>
      </p:sp>
      <p:sp>
        <p:nvSpPr>
          <p:cNvPr id="40963" name="Rectangle 3">
            <a:extLst>
              <a:ext uri="{FF2B5EF4-FFF2-40B4-BE49-F238E27FC236}">
                <a16:creationId xmlns:a16="http://schemas.microsoft.com/office/drawing/2014/main" id="{4FB2C94F-5CB5-4DA7-85B9-C3D5E4E9C092}"/>
              </a:ext>
            </a:extLst>
          </p:cNvPr>
          <p:cNvSpPr>
            <a:spLocks noGrp="1" noChangeArrowheads="1"/>
          </p:cNvSpPr>
          <p:nvPr>
            <p:ph type="body" idx="4294967295"/>
          </p:nvPr>
        </p:nvSpPr>
        <p:spPr>
          <a:xfrm>
            <a:off x="1369219" y="1916908"/>
            <a:ext cx="6497241" cy="3564731"/>
          </a:xfrm>
        </p:spPr>
        <p:txBody>
          <a:bodyPr/>
          <a:lstStyle/>
          <a:p>
            <a:pPr marL="342900" lvl="1" indent="0" eaLnBrk="1" hangingPunct="1">
              <a:buNone/>
            </a:pPr>
            <a:endParaRPr lang="zh-CN" altLang="zh-CN" sz="1200">
              <a:sym typeface="Symbol" panose="05050102010706020507" pitchFamily="18" charset="2"/>
            </a:endParaRPr>
          </a:p>
          <a:p>
            <a:pPr marL="342900" lvl="1" indent="0" eaLnBrk="1" hangingPunct="1">
              <a:buNone/>
            </a:pPr>
            <a:endParaRPr lang="zh-CN" altLang="zh-CN" sz="1200">
              <a:sym typeface="Symbol" panose="05050102010706020507" pitchFamily="18" charset="2"/>
            </a:endParaRPr>
          </a:p>
          <a:p>
            <a:pPr marL="0" indent="0" eaLnBrk="1" hangingPunct="1">
              <a:buNone/>
            </a:pPr>
            <a:endParaRPr lang="zh-CN" altLang="zh-CN" sz="1200">
              <a:sym typeface="Symbol" panose="05050102010706020507" pitchFamily="18" charset="2"/>
            </a:endParaRPr>
          </a:p>
          <a:p>
            <a:pPr marL="342900" lvl="1" indent="0" eaLnBrk="1" hangingPunct="1"/>
            <a:endParaRPr lang="zh-CN" altLang="zh-CN" sz="1200">
              <a:sym typeface="Symbol" panose="05050102010706020507" pitchFamily="18" charset="2"/>
            </a:endParaRPr>
          </a:p>
          <a:p>
            <a:pPr marL="342900" lvl="1" indent="0" eaLnBrk="1" hangingPunct="1">
              <a:buNone/>
            </a:pPr>
            <a:endParaRPr lang="zh-CN" altLang="zh-CN" sz="1200">
              <a:sym typeface="Symbol" panose="05050102010706020507" pitchFamily="18" charset="2"/>
            </a:endParaRPr>
          </a:p>
          <a:p>
            <a:pPr marL="342900" lvl="1" indent="0" eaLnBrk="1" hangingPunct="1"/>
            <a:endParaRPr lang="zh-CN" altLang="zh-CN">
              <a:sym typeface="Symbol" panose="05050102010706020507" pitchFamily="18" charset="2"/>
            </a:endParaRPr>
          </a:p>
        </p:txBody>
      </p:sp>
      <p:sp>
        <p:nvSpPr>
          <p:cNvPr id="40964" name="矩形 2">
            <a:extLst>
              <a:ext uri="{FF2B5EF4-FFF2-40B4-BE49-F238E27FC236}">
                <a16:creationId xmlns:a16="http://schemas.microsoft.com/office/drawing/2014/main" id="{E4A85B09-B1B1-4826-AFC4-3DEECE6DA437}"/>
              </a:ext>
            </a:extLst>
          </p:cNvPr>
          <p:cNvSpPr>
            <a:spLocks noChangeArrowheads="1"/>
          </p:cNvSpPr>
          <p:nvPr/>
        </p:nvSpPr>
        <p:spPr bwMode="auto">
          <a:xfrm>
            <a:off x="3958691" y="3082530"/>
            <a:ext cx="122661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4050" b="1">
                <a:solidFill>
                  <a:srgbClr val="0033CC"/>
                </a:solidFill>
                <a:sym typeface="Arial" panose="020B0604020202020204" pitchFamily="34" charset="0"/>
              </a:rPr>
              <a:t>谢谢</a:t>
            </a:r>
            <a:endParaRPr lang="zh-CN" altLang="zh-CN" sz="135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7062788" cy="4050449"/>
          </a:xfrm>
        </p:spPr>
        <p:txBody>
          <a:bodyPr/>
          <a:lstStyle/>
          <a:p>
            <a:r>
              <a:rPr lang="zh-CN" altLang="en-US" dirty="0"/>
              <a:t>访问控制列表（</a:t>
            </a:r>
            <a:r>
              <a:rPr lang="en-US" altLang="zh-CN" dirty="0"/>
              <a:t>ACL</a:t>
            </a:r>
            <a:r>
              <a:rPr lang="zh-CN" altLang="en-US" dirty="0"/>
              <a:t>，</a:t>
            </a:r>
            <a:r>
              <a:rPr lang="en-US" altLang="zh-CN" dirty="0"/>
              <a:t>Access Control List</a:t>
            </a:r>
            <a:r>
              <a:rPr lang="zh-CN" altLang="en-US" dirty="0"/>
              <a:t>）</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ACL </a:t>
            </a:r>
            <a:r>
              <a:rPr lang="zh-CN" altLang="en-US" sz="1350" kern="1200" dirty="0">
                <a:solidFill>
                  <a:srgbClr val="111111"/>
                </a:solidFill>
                <a:ea typeface="宋体" panose="02010600030101010101" pitchFamily="2" charset="-122"/>
              </a:rPr>
              <a:t>用于更精准地针对单一用户、单一文件或者目录进行</a:t>
            </a:r>
            <a:r>
              <a:rPr lang="en-US" altLang="zh-CN" sz="1350" kern="1200" dirty="0">
                <a:solidFill>
                  <a:srgbClr val="111111"/>
                </a:solidFill>
                <a:ea typeface="宋体" panose="02010600030101010101" pitchFamily="2" charset="-122"/>
              </a:rPr>
              <a:t>r</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w</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x</a:t>
            </a:r>
            <a:r>
              <a:rPr lang="zh-CN" altLang="en-US" sz="1350" kern="1200" dirty="0">
                <a:solidFill>
                  <a:srgbClr val="111111"/>
                </a:solidFill>
                <a:ea typeface="宋体" panose="02010600030101010101" pitchFamily="2" charset="-122"/>
              </a:rPr>
              <a:t>的权限设置。</a:t>
            </a: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在 </a:t>
            </a:r>
            <a:r>
              <a:rPr lang="en-US" altLang="zh-CN" sz="1350" kern="1200" dirty="0">
                <a:solidFill>
                  <a:srgbClr val="111111"/>
                </a:solidFill>
                <a:ea typeface="宋体" panose="02010600030101010101" pitchFamily="2" charset="-122"/>
              </a:rPr>
              <a:t>DAC </a:t>
            </a:r>
            <a:r>
              <a:rPr lang="zh-CN" altLang="en-US" sz="1350" kern="1200" dirty="0">
                <a:solidFill>
                  <a:srgbClr val="111111"/>
                </a:solidFill>
                <a:ea typeface="宋体" panose="02010600030101010101" pitchFamily="2" charset="-122"/>
              </a:rPr>
              <a:t>权限管理的基础上为文件系统提供一个额外的、更灵活的权限管理机制。</a:t>
            </a: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是 </a:t>
            </a:r>
            <a:r>
              <a:rPr lang="en-US" altLang="zh-CN" sz="1350" kern="1200" dirty="0">
                <a:solidFill>
                  <a:srgbClr val="111111"/>
                </a:solidFill>
                <a:ea typeface="宋体" panose="02010600030101010101" pitchFamily="2" charset="-122"/>
              </a:rPr>
              <a:t>UNIX </a:t>
            </a:r>
            <a:r>
              <a:rPr lang="zh-CN" altLang="en-US" sz="1350" kern="1200" dirty="0">
                <a:solidFill>
                  <a:srgbClr val="111111"/>
                </a:solidFill>
                <a:ea typeface="宋体" panose="02010600030101010101" pitchFamily="2" charset="-122"/>
              </a:rPr>
              <a:t>文件权限管理的一个补充。</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权限控制</a:t>
            </a:r>
          </a:p>
        </p:txBody>
      </p:sp>
    </p:spTree>
    <p:extLst>
      <p:ext uri="{BB962C8B-B14F-4D97-AF65-F5344CB8AC3E}">
        <p14:creationId xmlns:p14="http://schemas.microsoft.com/office/powerpoint/2010/main" val="22682515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7062788" cy="4050449"/>
          </a:xfrm>
        </p:spPr>
        <p:txBody>
          <a:bodyPr/>
          <a:lstStyle/>
          <a:p>
            <a:r>
              <a:rPr lang="en-US" altLang="zh-CN" dirty="0"/>
              <a:t>DAC--</a:t>
            </a:r>
            <a:r>
              <a:rPr lang="en-US" altLang="zh-CN" dirty="0" err="1"/>
              <a:t>chgrp</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语法：</a:t>
            </a:r>
            <a:r>
              <a:rPr lang="en-US" altLang="zh-CN" sz="1350" kern="1200" dirty="0" err="1">
                <a:solidFill>
                  <a:srgbClr val="111111"/>
                </a:solidFill>
                <a:ea typeface="宋体" panose="02010600030101010101" pitchFamily="2" charset="-122"/>
              </a:rPr>
              <a:t>chgrp</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选项</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所属群组</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文件或目录</a:t>
            </a:r>
            <a:r>
              <a:rPr lang="en-US" altLang="zh-CN"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功能：改变文件或目录所属的用户组</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常用选项说明：</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-c </a:t>
            </a:r>
            <a:r>
              <a:rPr lang="zh-CN" altLang="en-US" sz="1350" kern="1200" dirty="0">
                <a:solidFill>
                  <a:srgbClr val="111111"/>
                </a:solidFill>
                <a:ea typeface="宋体" panose="02010600030101010101" pitchFamily="2" charset="-122"/>
              </a:rPr>
              <a:t>或 </a:t>
            </a:r>
            <a:r>
              <a:rPr lang="en-US" altLang="zh-CN" sz="1350" kern="1200" dirty="0">
                <a:solidFill>
                  <a:srgbClr val="111111"/>
                </a:solidFill>
                <a:ea typeface="宋体" panose="02010600030101010101" pitchFamily="2" charset="-122"/>
              </a:rPr>
              <a:t>--changes                    </a:t>
            </a:r>
            <a:r>
              <a:rPr lang="zh-CN" altLang="en-US" sz="1350" kern="1200" dirty="0">
                <a:solidFill>
                  <a:srgbClr val="111111"/>
                </a:solidFill>
                <a:ea typeface="宋体" panose="02010600030101010101" pitchFamily="2" charset="-122"/>
              </a:rPr>
              <a:t>效果类似</a:t>
            </a:r>
            <a:r>
              <a:rPr lang="en-US" altLang="zh-CN" sz="1350" kern="1200" dirty="0">
                <a:solidFill>
                  <a:srgbClr val="111111"/>
                </a:solidFill>
                <a:ea typeface="宋体" panose="02010600030101010101" pitchFamily="2" charset="-122"/>
              </a:rPr>
              <a:t>"-v"</a:t>
            </a:r>
            <a:r>
              <a:rPr lang="zh-CN" altLang="en-US" sz="1350" kern="1200" dirty="0">
                <a:solidFill>
                  <a:srgbClr val="111111"/>
                </a:solidFill>
                <a:ea typeface="宋体" panose="02010600030101010101" pitchFamily="2" charset="-122"/>
              </a:rPr>
              <a:t>参数，但仅回报更改的部分。</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-R </a:t>
            </a:r>
            <a:r>
              <a:rPr lang="zh-CN" altLang="en-US" sz="1350" kern="1200" dirty="0">
                <a:solidFill>
                  <a:srgbClr val="111111"/>
                </a:solidFill>
                <a:ea typeface="宋体" panose="02010600030101010101" pitchFamily="2" charset="-122"/>
              </a:rPr>
              <a:t>或 </a:t>
            </a:r>
            <a:r>
              <a:rPr lang="en-US" altLang="zh-CN" sz="1350" kern="1200" dirty="0">
                <a:solidFill>
                  <a:srgbClr val="111111"/>
                </a:solidFill>
                <a:ea typeface="宋体" panose="02010600030101010101" pitchFamily="2" charset="-122"/>
              </a:rPr>
              <a:t>--recursive </a:t>
            </a:r>
            <a:r>
              <a:rPr lang="zh-CN" altLang="en-US" sz="1350" kern="1200" dirty="0">
                <a:solidFill>
                  <a:srgbClr val="111111"/>
                </a:solidFill>
                <a:ea typeface="宋体" panose="02010600030101010101" pitchFamily="2" charset="-122"/>
              </a:rPr>
              <a:t>　       递归处理，将指定目录下的所有文件及子目录一并处理。</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-v </a:t>
            </a:r>
            <a:r>
              <a:rPr lang="zh-CN" altLang="en-US" sz="1350" kern="1200" dirty="0">
                <a:solidFill>
                  <a:srgbClr val="111111"/>
                </a:solidFill>
                <a:ea typeface="宋体" panose="02010600030101010101" pitchFamily="2" charset="-122"/>
              </a:rPr>
              <a:t>或 </a:t>
            </a:r>
            <a:r>
              <a:rPr lang="en-US" altLang="zh-CN" sz="1350" kern="1200" dirty="0">
                <a:solidFill>
                  <a:srgbClr val="111111"/>
                </a:solidFill>
                <a:ea typeface="宋体" panose="02010600030101010101" pitchFamily="2" charset="-122"/>
              </a:rPr>
              <a:t>--verbose </a:t>
            </a:r>
            <a:r>
              <a:rPr lang="zh-CN" altLang="en-US" sz="1350" kern="1200" dirty="0">
                <a:solidFill>
                  <a:srgbClr val="111111"/>
                </a:solidFill>
                <a:ea typeface="宋体" panose="02010600030101010101" pitchFamily="2" charset="-122"/>
              </a:rPr>
              <a:t>　           显示指令执行过程。</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--help </a:t>
            </a:r>
            <a:r>
              <a:rPr lang="zh-CN" altLang="en-US" sz="1350" kern="1200" dirty="0">
                <a:solidFill>
                  <a:srgbClr val="111111"/>
                </a:solidFill>
                <a:ea typeface="宋体" panose="02010600030101010101" pitchFamily="2" charset="-122"/>
              </a:rPr>
              <a:t>　                          在线帮助。</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--reference=&lt;</a:t>
            </a:r>
            <a:r>
              <a:rPr lang="zh-CN" altLang="en-US" sz="1350" kern="1200" dirty="0">
                <a:solidFill>
                  <a:srgbClr val="111111"/>
                </a:solidFill>
                <a:ea typeface="宋体" panose="02010600030101010101" pitchFamily="2" charset="-122"/>
              </a:rPr>
              <a:t>参考文件或目录</a:t>
            </a:r>
            <a:r>
              <a:rPr lang="en-US" altLang="zh-CN" sz="1350" kern="1200" dirty="0">
                <a:solidFill>
                  <a:srgbClr val="111111"/>
                </a:solidFill>
                <a:ea typeface="宋体" panose="02010600030101010101" pitchFamily="2" charset="-122"/>
              </a:rPr>
              <a:t>&gt; </a:t>
            </a:r>
            <a:r>
              <a:rPr lang="zh-CN" altLang="en-US" sz="1350" kern="1200" dirty="0">
                <a:solidFill>
                  <a:srgbClr val="111111"/>
                </a:solidFill>
                <a:ea typeface="宋体" panose="02010600030101010101" pitchFamily="2" charset="-122"/>
              </a:rPr>
              <a:t>　把指定文件或目录的所属群组全部设成和参考文件或目录的所属群组相同。</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--version </a:t>
            </a:r>
            <a:r>
              <a:rPr lang="zh-CN" altLang="en-US" sz="1350" kern="1200" dirty="0">
                <a:solidFill>
                  <a:srgbClr val="111111"/>
                </a:solidFill>
                <a:ea typeface="宋体" panose="02010600030101010101" pitchFamily="2" charset="-122"/>
              </a:rPr>
              <a:t>　显示版本信息。</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使用示例</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5" name="矩形: 圆角 4">
            <a:extLst>
              <a:ext uri="{FF2B5EF4-FFF2-40B4-BE49-F238E27FC236}">
                <a16:creationId xmlns:a16="http://schemas.microsoft.com/office/drawing/2014/main" id="{C43E8EEE-2461-4A47-9974-4BBF2C39A36E}"/>
              </a:ext>
            </a:extLst>
          </p:cNvPr>
          <p:cNvSpPr/>
          <p:nvPr/>
        </p:nvSpPr>
        <p:spPr bwMode="auto">
          <a:xfrm>
            <a:off x="1396649" y="5376960"/>
            <a:ext cx="6717413" cy="536317"/>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chgrp</a:t>
            </a:r>
            <a:r>
              <a:rPr kumimoji="1" lang="en-US" altLang="zh-CN" sz="1350" b="1" dirty="0">
                <a:solidFill>
                  <a:srgbClr val="FFFFFF"/>
                </a:solidFill>
                <a:latin typeface="Consolas" panose="020B0609020204030204" pitchFamily="49" charset="0"/>
                <a:ea typeface="楷体_GB2312" pitchFamily="49" charset="-122"/>
              </a:rPr>
              <a:t> -v </a:t>
            </a:r>
            <a:r>
              <a:rPr kumimoji="1" lang="en-US" altLang="zh-CN" sz="1350" b="1" dirty="0" err="1">
                <a:solidFill>
                  <a:srgbClr val="FFFFFF"/>
                </a:solidFill>
                <a:latin typeface="Consolas" panose="020B0609020204030204" pitchFamily="49" charset="0"/>
                <a:ea typeface="楷体_GB2312" pitchFamily="49" charset="-122"/>
              </a:rPr>
              <a:t>testgroup</a:t>
            </a:r>
            <a:r>
              <a:rPr kumimoji="1" lang="en-US" altLang="zh-CN" sz="1350" b="1" dirty="0">
                <a:solidFill>
                  <a:srgbClr val="FFFFFF"/>
                </a:solidFill>
                <a:latin typeface="Consolas" panose="020B0609020204030204" pitchFamily="49" charset="0"/>
                <a:ea typeface="楷体_GB2312" pitchFamily="49" charset="-122"/>
              </a:rPr>
              <a:t> test.txt     //</a:t>
            </a:r>
            <a:r>
              <a:rPr kumimoji="1" lang="zh-CN" altLang="en-US" sz="1350" b="1" dirty="0">
                <a:solidFill>
                  <a:srgbClr val="FFFFFF"/>
                </a:solidFill>
                <a:latin typeface="Consolas" panose="020B0609020204030204" pitchFamily="49" charset="0"/>
                <a:ea typeface="楷体_GB2312" pitchFamily="49" charset="-122"/>
              </a:rPr>
              <a:t>将</a:t>
            </a:r>
            <a:r>
              <a:rPr kumimoji="1" lang="en-US" altLang="zh-CN" sz="1350" b="1" dirty="0">
                <a:solidFill>
                  <a:srgbClr val="FFFFFF"/>
                </a:solidFill>
                <a:latin typeface="Consolas" panose="020B0609020204030204" pitchFamily="49" charset="0"/>
                <a:ea typeface="楷体_GB2312" pitchFamily="49" charset="-122"/>
              </a:rPr>
              <a:t>test.txt</a:t>
            </a:r>
            <a:r>
              <a:rPr kumimoji="1" lang="zh-CN" altLang="en-US" sz="1350" b="1" dirty="0">
                <a:solidFill>
                  <a:srgbClr val="FFFFFF"/>
                </a:solidFill>
                <a:latin typeface="Consolas" panose="020B0609020204030204" pitchFamily="49" charset="0"/>
                <a:ea typeface="楷体_GB2312" pitchFamily="49" charset="-122"/>
              </a:rPr>
              <a:t>文件的裙子群组改为</a:t>
            </a:r>
            <a:r>
              <a:rPr kumimoji="1" lang="en-US" altLang="zh-CN" sz="1350" b="1" dirty="0">
                <a:solidFill>
                  <a:srgbClr val="FFFFFF"/>
                </a:solidFill>
                <a:latin typeface="Consolas" panose="020B0609020204030204" pitchFamily="49" charset="0"/>
                <a:ea typeface="楷体_GB2312" pitchFamily="49" charset="-122"/>
              </a:rPr>
              <a:t>bin</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chgrp</a:t>
            </a:r>
            <a:r>
              <a:rPr kumimoji="1" lang="en-US" altLang="zh-CN" sz="1350" b="1" dirty="0">
                <a:solidFill>
                  <a:srgbClr val="FFFFFF"/>
                </a:solidFill>
                <a:latin typeface="Consolas" panose="020B0609020204030204" pitchFamily="49" charset="0"/>
                <a:ea typeface="楷体_GB2312" pitchFamily="49" charset="-122"/>
              </a:rPr>
              <a:t> --reference=file2 file1   //</a:t>
            </a:r>
            <a:r>
              <a:rPr kumimoji="1" lang="zh-CN" altLang="en-US" sz="1350" b="1" dirty="0">
                <a:solidFill>
                  <a:srgbClr val="FFFFFF"/>
                </a:solidFill>
                <a:latin typeface="Consolas" panose="020B0609020204030204" pitchFamily="49" charset="0"/>
                <a:ea typeface="楷体_GB2312" pitchFamily="49" charset="-122"/>
              </a:rPr>
              <a:t>将</a:t>
            </a:r>
            <a:r>
              <a:rPr kumimoji="1" lang="en-US" altLang="zh-CN" sz="1350" b="1" dirty="0">
                <a:solidFill>
                  <a:srgbClr val="FFFFFF"/>
                </a:solidFill>
                <a:latin typeface="Consolas" panose="020B0609020204030204" pitchFamily="49" charset="0"/>
                <a:ea typeface="楷体_GB2312" pitchFamily="49" charset="-122"/>
              </a:rPr>
              <a:t>file1</a:t>
            </a:r>
            <a:r>
              <a:rPr kumimoji="1" lang="zh-CN" altLang="en-US" sz="1350" b="1" dirty="0">
                <a:solidFill>
                  <a:srgbClr val="FFFFFF"/>
                </a:solidFill>
                <a:latin typeface="Consolas" panose="020B0609020204030204" pitchFamily="49" charset="0"/>
                <a:ea typeface="楷体_GB2312" pitchFamily="49" charset="-122"/>
              </a:rPr>
              <a:t>的群组属性设置为与</a:t>
            </a:r>
            <a:r>
              <a:rPr kumimoji="1" lang="en-US" altLang="zh-CN" sz="1350" b="1" dirty="0">
                <a:solidFill>
                  <a:srgbClr val="FFFFFF"/>
                </a:solidFill>
                <a:latin typeface="Consolas" panose="020B0609020204030204" pitchFamily="49" charset="0"/>
                <a:ea typeface="楷体_GB2312" pitchFamily="49" charset="-122"/>
              </a:rPr>
              <a:t>file2</a:t>
            </a:r>
            <a:r>
              <a:rPr kumimoji="1" lang="zh-CN" altLang="en-US" sz="1350" b="1" dirty="0">
                <a:solidFill>
                  <a:srgbClr val="FFFFFF"/>
                </a:solidFill>
                <a:latin typeface="Consolas" panose="020B0609020204030204" pitchFamily="49" charset="0"/>
                <a:ea typeface="楷体_GB2312" pitchFamily="49" charset="-122"/>
              </a:rPr>
              <a:t>相同</a:t>
            </a:r>
          </a:p>
        </p:txBody>
      </p:sp>
    </p:spTree>
    <p:extLst>
      <p:ext uri="{BB962C8B-B14F-4D97-AF65-F5344CB8AC3E}">
        <p14:creationId xmlns:p14="http://schemas.microsoft.com/office/powerpoint/2010/main" val="26075444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4" y="1862828"/>
            <a:ext cx="6825091" cy="4050449"/>
          </a:xfrm>
        </p:spPr>
        <p:txBody>
          <a:bodyPr/>
          <a:lstStyle/>
          <a:p>
            <a:r>
              <a:rPr lang="en-US" altLang="zh-CN" dirty="0"/>
              <a:t>DAC--</a:t>
            </a:r>
            <a:r>
              <a:rPr lang="en-US" altLang="zh-CN" dirty="0" err="1"/>
              <a:t>chown</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语法：</a:t>
            </a:r>
            <a:r>
              <a:rPr lang="en-US" altLang="zh-CN" sz="1350" kern="1200" dirty="0" err="1">
                <a:solidFill>
                  <a:srgbClr val="111111"/>
                </a:solidFill>
                <a:ea typeface="宋体" panose="02010600030101010101" pitchFamily="2" charset="-122"/>
              </a:rPr>
              <a:t>chown</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cfhvR</a:t>
            </a:r>
            <a:r>
              <a:rPr lang="en-US" altLang="zh-CN" sz="1350" kern="1200" dirty="0">
                <a:solidFill>
                  <a:srgbClr val="111111"/>
                </a:solidFill>
                <a:ea typeface="宋体" panose="02010600030101010101" pitchFamily="2" charset="-122"/>
              </a:rPr>
              <a:t>] [--help] [--version] user[:group] [</a:t>
            </a:r>
            <a:r>
              <a:rPr lang="zh-CN" altLang="en-US" sz="1350" kern="1200" dirty="0">
                <a:solidFill>
                  <a:srgbClr val="111111"/>
                </a:solidFill>
                <a:ea typeface="宋体" panose="02010600030101010101" pitchFamily="2" charset="-122"/>
              </a:rPr>
              <a:t>文件或目录</a:t>
            </a:r>
            <a:r>
              <a:rPr lang="en-US" altLang="zh-CN"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功能：将指定文件的拥有者改为指定的用户或用户组，用户可以是用户名或者用户 </a:t>
            </a:r>
            <a:r>
              <a:rPr lang="en-US" altLang="zh-CN" sz="1350" kern="1200" dirty="0">
                <a:solidFill>
                  <a:srgbClr val="111111"/>
                </a:solidFill>
                <a:ea typeface="宋体" panose="02010600030101010101" pitchFamily="2" charset="-122"/>
              </a:rPr>
              <a:t>ID</a:t>
            </a:r>
            <a:r>
              <a:rPr lang="zh-CN" altLang="en-US" sz="1350" kern="1200" dirty="0">
                <a:solidFill>
                  <a:srgbClr val="111111"/>
                </a:solidFill>
                <a:ea typeface="宋体" panose="02010600030101010101" pitchFamily="2" charset="-122"/>
              </a:rPr>
              <a:t>；用户组可以是组名或者组</a:t>
            </a:r>
            <a:r>
              <a:rPr lang="en-US" altLang="zh-CN" sz="1350" kern="1200" dirty="0">
                <a:solidFill>
                  <a:srgbClr val="111111"/>
                </a:solidFill>
                <a:ea typeface="宋体" panose="02010600030101010101" pitchFamily="2" charset="-122"/>
              </a:rPr>
              <a:t>ID</a:t>
            </a:r>
            <a:r>
              <a:rPr lang="zh-CN" altLang="en-US" sz="1350" kern="1200" dirty="0">
                <a:solidFill>
                  <a:srgbClr val="111111"/>
                </a:solidFill>
                <a:ea typeface="宋体" panose="02010600030101010101" pitchFamily="2" charset="-122"/>
              </a:rPr>
              <a:t>；文件是以空格分开的要改变权限的文件列表，支持通配符。</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常用选项说明：</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user : </a:t>
            </a:r>
            <a:r>
              <a:rPr lang="zh-CN" altLang="en-US" sz="1350" kern="1200" dirty="0">
                <a:solidFill>
                  <a:srgbClr val="111111"/>
                </a:solidFill>
                <a:ea typeface="宋体" panose="02010600030101010101" pitchFamily="2" charset="-122"/>
              </a:rPr>
              <a:t>新的文件属主用户名或 </a:t>
            </a:r>
            <a:r>
              <a:rPr lang="en-US" altLang="zh-CN" sz="1350" kern="1200" dirty="0">
                <a:solidFill>
                  <a:srgbClr val="111111"/>
                </a:solidFill>
                <a:ea typeface="宋体" panose="02010600030101010101" pitchFamily="2" charset="-122"/>
              </a:rPr>
              <a:t>ID</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group : </a:t>
            </a:r>
            <a:r>
              <a:rPr lang="zh-CN" altLang="en-US" sz="1350" kern="1200" dirty="0">
                <a:solidFill>
                  <a:srgbClr val="111111"/>
                </a:solidFill>
                <a:ea typeface="宋体" panose="02010600030101010101" pitchFamily="2" charset="-122"/>
              </a:rPr>
              <a:t>新的文件属组</a:t>
            </a:r>
            <a:r>
              <a:rPr lang="en-US" altLang="zh-CN" sz="1350" kern="1200" dirty="0">
                <a:solidFill>
                  <a:srgbClr val="111111"/>
                </a:solidFill>
                <a:ea typeface="宋体" panose="02010600030101010101" pitchFamily="2" charset="-122"/>
              </a:rPr>
              <a:t>(group)</a:t>
            </a:r>
            <a:r>
              <a:rPr lang="zh-CN" altLang="en-US" sz="1350" kern="1200" dirty="0">
                <a:solidFill>
                  <a:srgbClr val="111111"/>
                </a:solidFill>
                <a:ea typeface="宋体" panose="02010600030101010101" pitchFamily="2" charset="-122"/>
              </a:rPr>
              <a:t>用户名或 </a:t>
            </a:r>
            <a:r>
              <a:rPr lang="en-US" altLang="zh-CN" sz="1350" kern="1200" dirty="0">
                <a:solidFill>
                  <a:srgbClr val="111111"/>
                </a:solidFill>
                <a:ea typeface="宋体" panose="02010600030101010101" pitchFamily="2" charset="-122"/>
              </a:rPr>
              <a:t>ID</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-c : </a:t>
            </a:r>
            <a:r>
              <a:rPr lang="zh-CN" altLang="en-US" sz="1350" kern="1200" dirty="0">
                <a:solidFill>
                  <a:srgbClr val="111111"/>
                </a:solidFill>
                <a:ea typeface="宋体" panose="02010600030101010101" pitchFamily="2" charset="-122"/>
              </a:rPr>
              <a:t>显示更改的部分的信息</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-R : </a:t>
            </a:r>
            <a:r>
              <a:rPr lang="zh-CN" altLang="en-US" sz="1350" kern="1200" dirty="0">
                <a:solidFill>
                  <a:srgbClr val="111111"/>
                </a:solidFill>
                <a:ea typeface="宋体" panose="02010600030101010101" pitchFamily="2" charset="-122"/>
              </a:rPr>
              <a:t>处理指定目录以及其子目录下的所有文件</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使用示例</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5" name="矩形: 圆角 4">
            <a:extLst>
              <a:ext uri="{FF2B5EF4-FFF2-40B4-BE49-F238E27FC236}">
                <a16:creationId xmlns:a16="http://schemas.microsoft.com/office/drawing/2014/main" id="{C43E8EEE-2461-4A47-9974-4BBF2C39A36E}"/>
              </a:ext>
            </a:extLst>
          </p:cNvPr>
          <p:cNvSpPr/>
          <p:nvPr/>
        </p:nvSpPr>
        <p:spPr bwMode="auto">
          <a:xfrm>
            <a:off x="1331641" y="4779151"/>
            <a:ext cx="6717413" cy="996017"/>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chown</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user:usergroup</a:t>
            </a:r>
            <a:r>
              <a:rPr kumimoji="1" lang="en-US" altLang="zh-CN" sz="1350" b="1" dirty="0">
                <a:solidFill>
                  <a:srgbClr val="FFFFFF"/>
                </a:solidFill>
                <a:latin typeface="Consolas" panose="020B0609020204030204" pitchFamily="49" charset="0"/>
                <a:ea typeface="楷体_GB2312" pitchFamily="49" charset="-122"/>
              </a:rPr>
              <a:t> file  //</a:t>
            </a:r>
            <a:r>
              <a:rPr kumimoji="1" lang="zh-CN" altLang="en-US" sz="1350" b="1" dirty="0">
                <a:solidFill>
                  <a:srgbClr val="FFFFFF"/>
                </a:solidFill>
                <a:latin typeface="Consolas" panose="020B0609020204030204" pitchFamily="49" charset="0"/>
                <a:ea typeface="楷体_GB2312" pitchFamily="49" charset="-122"/>
              </a:rPr>
              <a:t>将文件</a:t>
            </a:r>
            <a:r>
              <a:rPr kumimoji="1" lang="en-US" altLang="zh-CN" sz="1350" b="1" dirty="0">
                <a:solidFill>
                  <a:srgbClr val="FFFFFF"/>
                </a:solidFill>
                <a:latin typeface="Consolas" panose="020B0609020204030204" pitchFamily="49" charset="0"/>
                <a:ea typeface="楷体_GB2312" pitchFamily="49" charset="-122"/>
              </a:rPr>
              <a:t>file</a:t>
            </a:r>
            <a:r>
              <a:rPr kumimoji="1" lang="zh-CN" altLang="en-US" sz="1350" b="1" dirty="0">
                <a:solidFill>
                  <a:srgbClr val="FFFFFF"/>
                </a:solidFill>
                <a:latin typeface="Consolas" panose="020B0609020204030204" pitchFamily="49" charset="0"/>
                <a:ea typeface="楷体_GB2312" pitchFamily="49" charset="-122"/>
              </a:rPr>
              <a:t>的属主设为 </a:t>
            </a:r>
            <a:r>
              <a:rPr kumimoji="1" lang="en-US" altLang="zh-CN" sz="1350" b="1" dirty="0">
                <a:solidFill>
                  <a:srgbClr val="FFFFFF"/>
                </a:solidFill>
                <a:latin typeface="Consolas" panose="020B0609020204030204" pitchFamily="49" charset="0"/>
                <a:ea typeface="楷体_GB2312" pitchFamily="49" charset="-122"/>
              </a:rPr>
              <a:t>user</a:t>
            </a:r>
            <a:r>
              <a:rPr kumimoji="1" lang="zh-CN" altLang="en-US" sz="1350" b="1" dirty="0">
                <a:solidFill>
                  <a:srgbClr val="FFFFFF"/>
                </a:solidFill>
                <a:latin typeface="Consolas" panose="020B0609020204030204" pitchFamily="49" charset="0"/>
                <a:ea typeface="楷体_GB2312" pitchFamily="49" charset="-122"/>
              </a:rPr>
              <a:t>，属组设为</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usergroup</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chown</a:t>
            </a:r>
            <a:r>
              <a:rPr kumimoji="1" lang="en-US" altLang="zh-CN" sz="1350" b="1" dirty="0">
                <a:solidFill>
                  <a:srgbClr val="FFFFFF"/>
                </a:solidFill>
                <a:latin typeface="Consolas" panose="020B0609020204030204" pitchFamily="49" charset="0"/>
                <a:ea typeface="楷体_GB2312" pitchFamily="49" charset="-122"/>
              </a:rPr>
              <a:t> -R </a:t>
            </a:r>
            <a:r>
              <a:rPr kumimoji="1" lang="en-US" altLang="zh-CN" sz="1350" b="1" dirty="0" err="1">
                <a:solidFill>
                  <a:srgbClr val="FFFFFF"/>
                </a:solidFill>
                <a:latin typeface="Consolas" panose="020B0609020204030204" pitchFamily="49" charset="0"/>
                <a:ea typeface="楷体_GB2312" pitchFamily="49" charset="-122"/>
              </a:rPr>
              <a:t>user:usergroup</a:t>
            </a:r>
            <a:r>
              <a:rPr kumimoji="1" lang="en-US" altLang="zh-CN" sz="1350" b="1" dirty="0">
                <a:solidFill>
                  <a:srgbClr val="FFFFFF"/>
                </a:solidFill>
                <a:latin typeface="Consolas" panose="020B0609020204030204" pitchFamily="49" charset="0"/>
                <a:ea typeface="楷体_GB2312" pitchFamily="49" charset="-122"/>
              </a:rPr>
              <a:t> *  //</a:t>
            </a:r>
            <a:r>
              <a:rPr kumimoji="1" lang="zh-CN" altLang="en-US" sz="1350" b="1" dirty="0">
                <a:solidFill>
                  <a:srgbClr val="FFFFFF"/>
                </a:solidFill>
                <a:latin typeface="Consolas" panose="020B0609020204030204" pitchFamily="49" charset="0"/>
                <a:ea typeface="楷体_GB2312" pitchFamily="49" charset="-122"/>
              </a:rPr>
              <a:t>当前目录下的所有文件与子目录的属主都设为 </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user</a:t>
            </a:r>
            <a:r>
              <a:rPr kumimoji="1" lang="zh-CN" altLang="en-US" sz="1350" b="1" dirty="0">
                <a:solidFill>
                  <a:srgbClr val="FFFFFF"/>
                </a:solidFill>
                <a:latin typeface="Consolas" panose="020B0609020204030204" pitchFamily="49" charset="0"/>
                <a:ea typeface="楷体_GB2312" pitchFamily="49" charset="-122"/>
              </a:rPr>
              <a:t>，属组设为</a:t>
            </a:r>
            <a:r>
              <a:rPr kumimoji="1" lang="en-US" altLang="zh-CN" sz="1350" b="1" dirty="0" err="1">
                <a:solidFill>
                  <a:srgbClr val="FFFFFF"/>
                </a:solidFill>
                <a:latin typeface="Consolas" panose="020B0609020204030204" pitchFamily="49" charset="0"/>
                <a:ea typeface="楷体_GB2312" pitchFamily="49" charset="-122"/>
              </a:rPr>
              <a:t>usergroup</a:t>
            </a:r>
            <a:endParaRPr kumimoji="1" lang="en-US" altLang="zh-CN" sz="1350" b="1" dirty="0">
              <a:solidFill>
                <a:srgbClr val="FFFFFF"/>
              </a:solidFill>
              <a:latin typeface="Consolas" panose="020B0609020204030204" pitchFamily="49" charset="0"/>
              <a:ea typeface="楷体_GB2312" pitchFamily="49" charset="-122"/>
            </a:endParaRPr>
          </a:p>
        </p:txBody>
      </p:sp>
    </p:spTree>
    <p:extLst>
      <p:ext uri="{BB962C8B-B14F-4D97-AF65-F5344CB8AC3E}">
        <p14:creationId xmlns:p14="http://schemas.microsoft.com/office/powerpoint/2010/main" val="23679061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4" y="1862828"/>
            <a:ext cx="6825091" cy="4050449"/>
          </a:xfrm>
        </p:spPr>
        <p:txBody>
          <a:bodyPr/>
          <a:lstStyle/>
          <a:p>
            <a:r>
              <a:rPr lang="en-US" altLang="zh-CN" dirty="0"/>
              <a:t>DAC--</a:t>
            </a:r>
            <a:r>
              <a:rPr lang="en-US" altLang="zh-CN" dirty="0" err="1"/>
              <a:t>chmod</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语法：</a:t>
            </a:r>
            <a:r>
              <a:rPr lang="en-US" altLang="zh-CN" sz="1350" kern="1200" dirty="0" err="1">
                <a:solidFill>
                  <a:srgbClr val="111111"/>
                </a:solidFill>
                <a:ea typeface="宋体" panose="02010600030101010101" pitchFamily="2" charset="-122"/>
              </a:rPr>
              <a:t>chmod</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cfvR</a:t>
            </a:r>
            <a:r>
              <a:rPr lang="en-US" altLang="zh-CN" sz="1350" kern="1200" dirty="0">
                <a:solidFill>
                  <a:srgbClr val="111111"/>
                </a:solidFill>
                <a:ea typeface="宋体" panose="02010600030101010101" pitchFamily="2" charset="-122"/>
              </a:rPr>
              <a:t>] [--help] [--version] mode [</a:t>
            </a:r>
            <a:r>
              <a:rPr lang="zh-CN" altLang="en-US" sz="1350" kern="1200" dirty="0">
                <a:solidFill>
                  <a:srgbClr val="111111"/>
                </a:solidFill>
                <a:ea typeface="宋体" panose="02010600030101010101" pitchFamily="2" charset="-122"/>
              </a:rPr>
              <a:t>文件或目录</a:t>
            </a:r>
            <a:r>
              <a:rPr lang="en-US" altLang="zh-CN"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功能：改变文件</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目录的权限（</a:t>
            </a:r>
            <a:r>
              <a:rPr lang="en-US" altLang="zh-CN" sz="1350" kern="1200" dirty="0" err="1">
                <a:solidFill>
                  <a:srgbClr val="111111"/>
                </a:solidFill>
                <a:ea typeface="宋体" panose="02010600030101010101" pitchFamily="2" charset="-122"/>
              </a:rPr>
              <a:t>r,w,x</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常用选项说明：</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mode : </a:t>
            </a:r>
            <a:r>
              <a:rPr lang="zh-CN" altLang="en-US" sz="1350" kern="1200" dirty="0">
                <a:solidFill>
                  <a:srgbClr val="111111"/>
                </a:solidFill>
                <a:ea typeface="宋体" panose="02010600030101010101" pitchFamily="2" charset="-122"/>
              </a:rPr>
              <a:t>权限设定字串，格式为 ：</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ugoa</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rwxX</a:t>
            </a:r>
            <a:r>
              <a:rPr lang="en-US" altLang="zh-CN" sz="1350" kern="1200" dirty="0">
                <a:solidFill>
                  <a:srgbClr val="111111"/>
                </a:solidFill>
                <a:ea typeface="宋体" panose="02010600030101010101" pitchFamily="2" charset="-122"/>
              </a:rPr>
              <a:t>]...][,...]</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1</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u </a:t>
            </a:r>
            <a:r>
              <a:rPr lang="zh-CN" altLang="en-US" sz="1350" kern="1200" dirty="0">
                <a:solidFill>
                  <a:srgbClr val="111111"/>
                </a:solidFill>
                <a:ea typeface="宋体" panose="02010600030101010101" pitchFamily="2" charset="-122"/>
              </a:rPr>
              <a:t>表示该文件的拥有者，</a:t>
            </a:r>
            <a:r>
              <a:rPr lang="en-US" altLang="zh-CN" sz="1350" kern="1200" dirty="0">
                <a:solidFill>
                  <a:srgbClr val="111111"/>
                </a:solidFill>
                <a:ea typeface="宋体" panose="02010600030101010101" pitchFamily="2" charset="-122"/>
              </a:rPr>
              <a:t>g </a:t>
            </a:r>
            <a:r>
              <a:rPr lang="zh-CN" altLang="en-US" sz="1350" kern="1200" dirty="0">
                <a:solidFill>
                  <a:srgbClr val="111111"/>
                </a:solidFill>
                <a:ea typeface="宋体" panose="02010600030101010101" pitchFamily="2" charset="-122"/>
              </a:rPr>
              <a:t>表示与该文件的拥有者属于同一个群体</a:t>
            </a:r>
            <a:r>
              <a:rPr lang="en-US" altLang="zh-CN" sz="1350" kern="1200" dirty="0">
                <a:solidFill>
                  <a:srgbClr val="111111"/>
                </a:solidFill>
                <a:ea typeface="宋体" panose="02010600030101010101" pitchFamily="2" charset="-122"/>
              </a:rPr>
              <a:t>(group)</a:t>
            </a:r>
            <a:r>
              <a:rPr lang="zh-CN" altLang="en-US" sz="1350" kern="1200" dirty="0">
                <a:solidFill>
                  <a:srgbClr val="111111"/>
                </a:solidFill>
                <a:ea typeface="宋体" panose="02010600030101010101" pitchFamily="2" charset="-122"/>
              </a:rPr>
              <a:t>者，</a:t>
            </a:r>
            <a:r>
              <a:rPr lang="en-US" altLang="zh-CN" sz="1350" kern="1200" dirty="0">
                <a:solidFill>
                  <a:srgbClr val="111111"/>
                </a:solidFill>
                <a:ea typeface="宋体" panose="02010600030101010101" pitchFamily="2" charset="-122"/>
              </a:rPr>
              <a:t>o </a:t>
            </a:r>
            <a:r>
              <a:rPr lang="zh-CN" altLang="en-US" sz="1350" kern="1200" dirty="0">
                <a:solidFill>
                  <a:srgbClr val="111111"/>
                </a:solidFill>
                <a:ea typeface="宋体" panose="02010600030101010101" pitchFamily="2" charset="-122"/>
              </a:rPr>
              <a:t>表示其他以外的人，</a:t>
            </a:r>
            <a:r>
              <a:rPr lang="en-US" altLang="zh-CN" sz="1350" kern="1200" dirty="0">
                <a:solidFill>
                  <a:srgbClr val="111111"/>
                </a:solidFill>
                <a:ea typeface="宋体" panose="02010600030101010101" pitchFamily="2" charset="-122"/>
              </a:rPr>
              <a:t>a </a:t>
            </a:r>
            <a:r>
              <a:rPr lang="zh-CN" altLang="en-US" sz="1350" kern="1200" dirty="0">
                <a:solidFill>
                  <a:srgbClr val="111111"/>
                </a:solidFill>
                <a:ea typeface="宋体" panose="02010600030101010101" pitchFamily="2" charset="-122"/>
              </a:rPr>
              <a:t>表示这三者。</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2</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表示增加权限、</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表示取消权限、</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表示唯一设定权限。</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3</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r </a:t>
            </a:r>
            <a:r>
              <a:rPr lang="zh-CN" altLang="en-US" sz="1350" kern="1200" dirty="0">
                <a:solidFill>
                  <a:srgbClr val="111111"/>
                </a:solidFill>
                <a:ea typeface="宋体" panose="02010600030101010101" pitchFamily="2" charset="-122"/>
              </a:rPr>
              <a:t>表示可读取，</a:t>
            </a:r>
            <a:r>
              <a:rPr lang="en-US" altLang="zh-CN" sz="1350" kern="1200" dirty="0">
                <a:solidFill>
                  <a:srgbClr val="111111"/>
                </a:solidFill>
                <a:ea typeface="宋体" panose="02010600030101010101" pitchFamily="2" charset="-122"/>
              </a:rPr>
              <a:t>w </a:t>
            </a:r>
            <a:r>
              <a:rPr lang="zh-CN" altLang="en-US" sz="1350" kern="1200" dirty="0">
                <a:solidFill>
                  <a:srgbClr val="111111"/>
                </a:solidFill>
                <a:ea typeface="宋体" panose="02010600030101010101" pitchFamily="2" charset="-122"/>
              </a:rPr>
              <a:t>表示可写入，</a:t>
            </a:r>
            <a:r>
              <a:rPr lang="en-US" altLang="zh-CN" sz="1350" kern="1200" dirty="0">
                <a:solidFill>
                  <a:srgbClr val="111111"/>
                </a:solidFill>
                <a:ea typeface="宋体" panose="02010600030101010101" pitchFamily="2" charset="-122"/>
              </a:rPr>
              <a:t>x </a:t>
            </a:r>
            <a:r>
              <a:rPr lang="zh-CN" altLang="en-US" sz="1350" kern="1200" dirty="0">
                <a:solidFill>
                  <a:srgbClr val="111111"/>
                </a:solidFill>
                <a:ea typeface="宋体" panose="02010600030101010101" pitchFamily="2" charset="-122"/>
              </a:rPr>
              <a:t>表示可执行，</a:t>
            </a:r>
            <a:r>
              <a:rPr lang="en-US" altLang="zh-CN" sz="1350" kern="1200" dirty="0">
                <a:solidFill>
                  <a:srgbClr val="111111"/>
                </a:solidFill>
                <a:ea typeface="宋体" panose="02010600030101010101" pitchFamily="2" charset="-122"/>
              </a:rPr>
              <a:t>X </a:t>
            </a:r>
            <a:r>
              <a:rPr lang="zh-CN" altLang="en-US" sz="1350" kern="1200" dirty="0">
                <a:solidFill>
                  <a:srgbClr val="111111"/>
                </a:solidFill>
                <a:ea typeface="宋体" panose="02010600030101010101" pitchFamily="2" charset="-122"/>
              </a:rPr>
              <a:t>表示只有当该文件是个子目录或者该文件已经被设定过为可执行。</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-c : </a:t>
            </a:r>
            <a:r>
              <a:rPr lang="zh-CN" altLang="en-US" sz="1350" kern="1200" dirty="0">
                <a:solidFill>
                  <a:srgbClr val="111111"/>
                </a:solidFill>
                <a:ea typeface="宋体" panose="02010600030101010101" pitchFamily="2" charset="-122"/>
              </a:rPr>
              <a:t>若该文件权限确实已经更改，才显示其更改动作</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-f : </a:t>
            </a:r>
            <a:r>
              <a:rPr lang="zh-CN" altLang="en-US" sz="1350" kern="1200" dirty="0">
                <a:solidFill>
                  <a:srgbClr val="111111"/>
                </a:solidFill>
                <a:ea typeface="宋体" panose="02010600030101010101" pitchFamily="2" charset="-122"/>
              </a:rPr>
              <a:t>若该文件权限无法被更改也不要显示错误讯息</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-v : </a:t>
            </a:r>
            <a:r>
              <a:rPr lang="zh-CN" altLang="en-US" sz="1350" kern="1200" dirty="0">
                <a:solidFill>
                  <a:srgbClr val="111111"/>
                </a:solidFill>
                <a:ea typeface="宋体" panose="02010600030101010101" pitchFamily="2" charset="-122"/>
              </a:rPr>
              <a:t>显示权限变更的详细资料</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-R : </a:t>
            </a:r>
            <a:r>
              <a:rPr lang="zh-CN" altLang="en-US" sz="1350" kern="1200" dirty="0">
                <a:solidFill>
                  <a:srgbClr val="111111"/>
                </a:solidFill>
                <a:ea typeface="宋体" panose="02010600030101010101" pitchFamily="2" charset="-122"/>
              </a:rPr>
              <a:t>对目前目录下的所有文件与子目录进行相同的权限变更（递归）</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--help : </a:t>
            </a:r>
            <a:r>
              <a:rPr lang="zh-CN" altLang="en-US" sz="1350" kern="1200" dirty="0">
                <a:solidFill>
                  <a:srgbClr val="111111"/>
                </a:solidFill>
                <a:ea typeface="宋体" panose="02010600030101010101" pitchFamily="2" charset="-122"/>
              </a:rPr>
              <a:t>显示辅助说明</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--version : </a:t>
            </a:r>
            <a:r>
              <a:rPr lang="zh-CN" altLang="en-US" sz="1350" kern="1200" dirty="0">
                <a:solidFill>
                  <a:srgbClr val="111111"/>
                </a:solidFill>
                <a:ea typeface="宋体" panose="02010600030101010101" pitchFamily="2" charset="-122"/>
              </a:rPr>
              <a:t>显示版本</a:t>
            </a: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Tree>
    <p:extLst>
      <p:ext uri="{BB962C8B-B14F-4D97-AF65-F5344CB8AC3E}">
        <p14:creationId xmlns:p14="http://schemas.microsoft.com/office/powerpoint/2010/main" val="16266796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4" y="1862828"/>
            <a:ext cx="6825091" cy="4050449"/>
          </a:xfrm>
        </p:spPr>
        <p:txBody>
          <a:bodyPr/>
          <a:lstStyle/>
          <a:p>
            <a:r>
              <a:rPr lang="en-US" altLang="zh-CN" dirty="0"/>
              <a:t>DAC--</a:t>
            </a:r>
            <a:r>
              <a:rPr lang="en-US" altLang="zh-CN" dirty="0" err="1"/>
              <a:t>chmod</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也可以用三位八进制数字的形式分别表示权限：</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第一位指定属主的权限，第二位指定组权限，第三位指定其他用户的权限。</a:t>
            </a:r>
            <a:endParaRPr lang="en-US" altLang="zh-CN"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每位通过</a:t>
            </a:r>
            <a:r>
              <a:rPr lang="en-US" altLang="zh-CN" sz="1350" kern="1200" dirty="0">
                <a:solidFill>
                  <a:srgbClr val="111111"/>
                </a:solidFill>
                <a:ea typeface="宋体" panose="02010600030101010101" pitchFamily="2" charset="-122"/>
              </a:rPr>
              <a:t>4(</a:t>
            </a:r>
            <a:r>
              <a:rPr lang="zh-CN" altLang="en-US" sz="1350" kern="1200" dirty="0">
                <a:solidFill>
                  <a:srgbClr val="111111"/>
                </a:solidFill>
                <a:ea typeface="宋体" panose="02010600030101010101" pitchFamily="2" charset="-122"/>
              </a:rPr>
              <a:t>读</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2(</a:t>
            </a:r>
            <a:r>
              <a:rPr lang="zh-CN" altLang="en-US" sz="1350" kern="1200" dirty="0">
                <a:solidFill>
                  <a:srgbClr val="111111"/>
                </a:solidFill>
                <a:ea typeface="宋体" panose="02010600030101010101" pitchFamily="2" charset="-122"/>
              </a:rPr>
              <a:t>写</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1(</a:t>
            </a:r>
            <a:r>
              <a:rPr lang="zh-CN" altLang="en-US" sz="1350" kern="1200" dirty="0">
                <a:solidFill>
                  <a:srgbClr val="111111"/>
                </a:solidFill>
                <a:ea typeface="宋体" panose="02010600030101010101" pitchFamily="2" charset="-122"/>
              </a:rPr>
              <a:t>执行</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三种数值的和来确定权限。</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使用示例：</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
        <p:nvSpPr>
          <p:cNvPr id="5" name="矩形: 圆角 4">
            <a:extLst>
              <a:ext uri="{FF2B5EF4-FFF2-40B4-BE49-F238E27FC236}">
                <a16:creationId xmlns:a16="http://schemas.microsoft.com/office/drawing/2014/main" id="{C43E8EEE-2461-4A47-9974-4BBF2C39A36E}"/>
              </a:ext>
            </a:extLst>
          </p:cNvPr>
          <p:cNvSpPr/>
          <p:nvPr/>
        </p:nvSpPr>
        <p:spPr bwMode="auto">
          <a:xfrm>
            <a:off x="1277802" y="3429000"/>
            <a:ext cx="6717413" cy="2375118"/>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755 file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给</a:t>
            </a:r>
            <a:r>
              <a:rPr kumimoji="1" lang="en-US" altLang="zh-CN" sz="1350" b="1" dirty="0">
                <a:solidFill>
                  <a:srgbClr val="FFFFFF"/>
                </a:solidFill>
                <a:latin typeface="Consolas" panose="020B0609020204030204" pitchFamily="49" charset="0"/>
                <a:ea typeface="楷体_GB2312" pitchFamily="49" charset="-122"/>
              </a:rPr>
              <a:t>file</a:t>
            </a:r>
            <a:r>
              <a:rPr kumimoji="1" lang="zh-CN" altLang="en-US" sz="1350" b="1" dirty="0">
                <a:solidFill>
                  <a:srgbClr val="FFFFFF"/>
                </a:solidFill>
                <a:latin typeface="Consolas" panose="020B0609020204030204" pitchFamily="49" charset="0"/>
                <a:ea typeface="楷体_GB2312" pitchFamily="49" charset="-122"/>
              </a:rPr>
              <a:t>的属主分配读、写、执行</a:t>
            </a:r>
            <a:r>
              <a:rPr kumimoji="1" lang="en-US" altLang="zh-CN" sz="1350" b="1" dirty="0">
                <a:solidFill>
                  <a:srgbClr val="FFFFFF"/>
                </a:solidFill>
                <a:latin typeface="Consolas" panose="020B0609020204030204" pitchFamily="49" charset="0"/>
                <a:ea typeface="楷体_GB2312" pitchFamily="49" charset="-122"/>
              </a:rPr>
              <a:t>(7=4+2+1)</a:t>
            </a:r>
            <a:r>
              <a:rPr kumimoji="1" lang="zh-CN" altLang="en-US" sz="1350" b="1" dirty="0">
                <a:solidFill>
                  <a:srgbClr val="FFFFFF"/>
                </a:solidFill>
                <a:latin typeface="Consolas" panose="020B0609020204030204" pitchFamily="49" charset="0"/>
                <a:ea typeface="楷体_GB2312" pitchFamily="49" charset="-122"/>
              </a:rPr>
              <a:t>的权限；给属组分配读、执行</a:t>
            </a:r>
            <a:r>
              <a:rPr kumimoji="1" lang="en-US" altLang="zh-CN" sz="1350" b="1" dirty="0">
                <a:solidFill>
                  <a:srgbClr val="FFFFFF"/>
                </a:solidFill>
                <a:latin typeface="Consolas" panose="020B0609020204030204" pitchFamily="49" charset="0"/>
                <a:ea typeface="楷体_GB2312" pitchFamily="49" charset="-122"/>
              </a:rPr>
              <a:t>(5=4+1)</a:t>
            </a:r>
            <a:r>
              <a:rPr kumimoji="1" lang="zh-CN" altLang="en-US" sz="1350" b="1" dirty="0">
                <a:solidFill>
                  <a:srgbClr val="FFFFFF"/>
                </a:solidFill>
                <a:latin typeface="Consolas" panose="020B0609020204030204" pitchFamily="49" charset="0"/>
                <a:ea typeface="楷体_GB2312" pitchFamily="49" charset="-122"/>
              </a:rPr>
              <a:t>的权限；给其他用户分配读、执行</a:t>
            </a:r>
            <a:r>
              <a:rPr kumimoji="1" lang="en-US" altLang="zh-CN" sz="1350" b="1" dirty="0">
                <a:solidFill>
                  <a:srgbClr val="FFFFFF"/>
                </a:solidFill>
                <a:latin typeface="Consolas" panose="020B0609020204030204" pitchFamily="49" charset="0"/>
                <a:ea typeface="楷体_GB2312" pitchFamily="49" charset="-122"/>
              </a:rPr>
              <a:t>(5=4+1)</a:t>
            </a:r>
            <a:r>
              <a:rPr kumimoji="1" lang="zh-CN" altLang="en-US" sz="1350" b="1" dirty="0">
                <a:solidFill>
                  <a:srgbClr val="FFFFFF"/>
                </a:solidFill>
                <a:latin typeface="Consolas" panose="020B0609020204030204" pitchFamily="49" charset="0"/>
                <a:ea typeface="楷体_GB2312" pitchFamily="49" charset="-122"/>
              </a:rPr>
              <a:t>的权限</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u=</a:t>
            </a:r>
            <a:r>
              <a:rPr kumimoji="1" lang="en-US" altLang="zh-CN" sz="1350" b="1" dirty="0" err="1">
                <a:solidFill>
                  <a:srgbClr val="FFFFFF"/>
                </a:solidFill>
                <a:latin typeface="Consolas" panose="020B0609020204030204" pitchFamily="49" charset="0"/>
                <a:ea typeface="楷体_GB2312" pitchFamily="49" charset="-122"/>
              </a:rPr>
              <a:t>rwx,g</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rx,o</a:t>
            </a:r>
            <a:r>
              <a:rPr kumimoji="1" lang="en-US" altLang="zh-CN" sz="1350" b="1" dirty="0">
                <a:solidFill>
                  <a:srgbClr val="FFFFFF"/>
                </a:solidFill>
                <a:latin typeface="Consolas" panose="020B0609020204030204" pitchFamily="49" charset="0"/>
                <a:ea typeface="楷体_GB2312" pitchFamily="49" charset="-122"/>
              </a:rPr>
              <a:t>=x file      //</a:t>
            </a:r>
            <a:r>
              <a:rPr kumimoji="1" lang="zh-CN" altLang="en-US" sz="1350" b="1" dirty="0">
                <a:solidFill>
                  <a:srgbClr val="FFFFFF"/>
                </a:solidFill>
                <a:latin typeface="Consolas" panose="020B0609020204030204" pitchFamily="49" charset="0"/>
                <a:ea typeface="楷体_GB2312" pitchFamily="49" charset="-122"/>
              </a:rPr>
              <a:t>与上一条‘</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755 file’</a:t>
            </a:r>
            <a:r>
              <a:rPr kumimoji="1" lang="zh-CN" altLang="en-US" sz="1350" b="1" dirty="0">
                <a:solidFill>
                  <a:srgbClr val="FFFFFF"/>
                </a:solidFill>
                <a:latin typeface="Consolas" panose="020B0609020204030204" pitchFamily="49" charset="0"/>
                <a:ea typeface="楷体_GB2312" pitchFamily="49" charset="-122"/>
              </a:rPr>
              <a:t>等效</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=r file                 </a:t>
            </a:r>
            <a:r>
              <a:rPr kumimoji="1" lang="zh-CN" altLang="en-US" sz="1350" b="1" dirty="0">
                <a:solidFill>
                  <a:srgbClr val="FFFFFF"/>
                </a:solidFill>
                <a:latin typeface="Consolas" panose="020B0609020204030204" pitchFamily="49" charset="0"/>
                <a:ea typeface="楷体_GB2312" pitchFamily="49" charset="-122"/>
              </a:rPr>
              <a:t>　</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为所有用户分配读权限</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444 file              </a:t>
            </a:r>
            <a:r>
              <a:rPr kumimoji="1" lang="zh-CN" altLang="en-US" sz="1350" b="1" dirty="0">
                <a:solidFill>
                  <a:srgbClr val="FFFFFF"/>
                </a:solidFill>
                <a:latin typeface="Consolas" panose="020B0609020204030204" pitchFamily="49" charset="0"/>
                <a:ea typeface="楷体_GB2312" pitchFamily="49" charset="-122"/>
              </a:rPr>
              <a:t>　　</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为所有用户分配读权限，与上例等效</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a-wx,a+r</a:t>
            </a:r>
            <a:r>
              <a:rPr kumimoji="1" lang="en-US" altLang="zh-CN" sz="1350" b="1" dirty="0">
                <a:solidFill>
                  <a:srgbClr val="FFFFFF"/>
                </a:solidFill>
                <a:latin typeface="Consolas" panose="020B0609020204030204" pitchFamily="49" charset="0"/>
                <a:ea typeface="楷体_GB2312" pitchFamily="49" charset="-122"/>
              </a:rPr>
              <a:t>   file   </a:t>
            </a:r>
            <a:r>
              <a:rPr kumimoji="1" lang="zh-CN" altLang="en-US" sz="1350" b="1" dirty="0">
                <a:solidFill>
                  <a:srgbClr val="FFFFFF"/>
                </a:solidFill>
                <a:latin typeface="Consolas" panose="020B0609020204030204" pitchFamily="49" charset="0"/>
                <a:ea typeface="楷体_GB2312" pitchFamily="49" charset="-122"/>
              </a:rPr>
              <a:t>　　 　 </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为所有用户分配读权限，与上例等效</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chmod</a:t>
            </a:r>
            <a:r>
              <a:rPr kumimoji="1" lang="en-US" altLang="zh-CN" sz="1350" b="1" dirty="0">
                <a:solidFill>
                  <a:srgbClr val="FFFFFF"/>
                </a:solidFill>
                <a:latin typeface="Consolas" panose="020B0609020204030204" pitchFamily="49" charset="0"/>
                <a:ea typeface="楷体_GB2312" pitchFamily="49" charset="-122"/>
              </a:rPr>
              <a:t> -R </a:t>
            </a:r>
            <a:r>
              <a:rPr kumimoji="1" lang="en-US" altLang="zh-CN" sz="1350" b="1" dirty="0" err="1">
                <a:solidFill>
                  <a:srgbClr val="FFFFFF"/>
                </a:solidFill>
                <a:latin typeface="Consolas" panose="020B0609020204030204" pitchFamily="49" charset="0"/>
                <a:ea typeface="楷体_GB2312" pitchFamily="49" charset="-122"/>
              </a:rPr>
              <a:t>u+r</a:t>
            </a:r>
            <a:r>
              <a:rPr kumimoji="1" lang="en-US" altLang="zh-CN" sz="1350" b="1" dirty="0">
                <a:solidFill>
                  <a:srgbClr val="FFFFFF"/>
                </a:solidFill>
                <a:latin typeface="Consolas" panose="020B0609020204030204" pitchFamily="49" charset="0"/>
                <a:ea typeface="楷体_GB2312" pitchFamily="49" charset="-122"/>
              </a:rPr>
              <a:t> directory       </a:t>
            </a:r>
            <a:r>
              <a:rPr kumimoji="1" lang="zh-CN" altLang="en-US" sz="1350" b="1" dirty="0">
                <a:solidFill>
                  <a:srgbClr val="FFFFFF"/>
                </a:solidFill>
                <a:latin typeface="Consolas" panose="020B0609020204030204" pitchFamily="49" charset="0"/>
                <a:ea typeface="楷体_GB2312" pitchFamily="49" charset="-122"/>
              </a:rPr>
              <a:t>　 </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递归地给</a:t>
            </a:r>
            <a:r>
              <a:rPr kumimoji="1" lang="en-US" altLang="zh-CN" sz="1350" b="1" dirty="0">
                <a:solidFill>
                  <a:srgbClr val="FFFFFF"/>
                </a:solidFill>
                <a:latin typeface="Consolas" panose="020B0609020204030204" pitchFamily="49" charset="0"/>
                <a:ea typeface="楷体_GB2312" pitchFamily="49" charset="-122"/>
              </a:rPr>
              <a:t>directory</a:t>
            </a:r>
            <a:r>
              <a:rPr kumimoji="1" lang="zh-CN" altLang="en-US" sz="1350" b="1" dirty="0">
                <a:solidFill>
                  <a:srgbClr val="FFFFFF"/>
                </a:solidFill>
                <a:latin typeface="Consolas" panose="020B0609020204030204" pitchFamily="49" charset="0"/>
                <a:ea typeface="楷体_GB2312" pitchFamily="49" charset="-122"/>
              </a:rPr>
              <a:t>目录下所有文件和 </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zh-CN" altLang="en-US" sz="1350" b="1" dirty="0">
                <a:solidFill>
                  <a:srgbClr val="FFFFFF"/>
                </a:solidFill>
                <a:latin typeface="Consolas" panose="020B0609020204030204" pitchFamily="49" charset="0"/>
                <a:ea typeface="楷体_GB2312" pitchFamily="49" charset="-122"/>
              </a:rPr>
              <a:t>子目录的属主分配读的权限</a:t>
            </a:r>
          </a:p>
        </p:txBody>
      </p:sp>
    </p:spTree>
    <p:extLst>
      <p:ext uri="{BB962C8B-B14F-4D97-AF65-F5344CB8AC3E}">
        <p14:creationId xmlns:p14="http://schemas.microsoft.com/office/powerpoint/2010/main" val="287526675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4" y="1862828"/>
            <a:ext cx="6825091" cy="4050449"/>
          </a:xfrm>
        </p:spPr>
        <p:txBody>
          <a:bodyPr/>
          <a:lstStyle/>
          <a:p>
            <a:r>
              <a:rPr lang="en-US" altLang="zh-CN" dirty="0"/>
              <a:t>DAC-- </a:t>
            </a:r>
            <a:r>
              <a:rPr lang="en-US" altLang="zh-CN" dirty="0" err="1"/>
              <a:t>chattr</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语法：</a:t>
            </a:r>
            <a:r>
              <a:rPr lang="en-US" altLang="zh-CN" sz="1350" kern="1200" dirty="0" err="1">
                <a:solidFill>
                  <a:srgbClr val="111111"/>
                </a:solidFill>
                <a:ea typeface="宋体" panose="02010600030101010101" pitchFamily="2" charset="-122"/>
              </a:rPr>
              <a:t>chattr</a:t>
            </a:r>
            <a:r>
              <a:rPr lang="en-US" altLang="zh-CN" sz="1350" kern="1200" dirty="0">
                <a:solidFill>
                  <a:srgbClr val="111111"/>
                </a:solidFill>
                <a:ea typeface="宋体" panose="02010600030101010101" pitchFamily="2" charset="-122"/>
              </a:rPr>
              <a:t> [-RV][-v&lt;</a:t>
            </a:r>
            <a:r>
              <a:rPr lang="zh-CN" altLang="en-US" sz="1350" kern="1200" dirty="0">
                <a:solidFill>
                  <a:srgbClr val="111111"/>
                </a:solidFill>
                <a:ea typeface="宋体" panose="02010600030101010101" pitchFamily="2" charset="-122"/>
              </a:rPr>
              <a:t>版本编号</a:t>
            </a:r>
            <a:r>
              <a:rPr lang="en-US" altLang="zh-CN" sz="1350" kern="1200" dirty="0">
                <a:solidFill>
                  <a:srgbClr val="111111"/>
                </a:solidFill>
                <a:ea typeface="宋体" panose="02010600030101010101" pitchFamily="2" charset="-122"/>
              </a:rPr>
              <a:t>&gt;][+/-/=&lt;</a:t>
            </a:r>
            <a:r>
              <a:rPr lang="zh-CN" altLang="en-US" sz="1350" kern="1200" dirty="0">
                <a:solidFill>
                  <a:srgbClr val="111111"/>
                </a:solidFill>
                <a:ea typeface="宋体" panose="02010600030101010101" pitchFamily="2" charset="-122"/>
              </a:rPr>
              <a:t>属性</a:t>
            </a:r>
            <a:r>
              <a:rPr lang="en-US" altLang="zh-CN" sz="1350" kern="1200" dirty="0">
                <a:solidFill>
                  <a:srgbClr val="111111"/>
                </a:solidFill>
                <a:ea typeface="宋体" panose="02010600030101010101" pitchFamily="2" charset="-122"/>
              </a:rPr>
              <a:t>&gt;] [</a:t>
            </a:r>
            <a:r>
              <a:rPr lang="zh-CN" altLang="en-US" sz="1350" kern="1200" dirty="0">
                <a:solidFill>
                  <a:srgbClr val="111111"/>
                </a:solidFill>
                <a:ea typeface="宋体" panose="02010600030101010101" pitchFamily="2" charset="-122"/>
              </a:rPr>
              <a:t>文件或目录</a:t>
            </a:r>
            <a:r>
              <a:rPr lang="en-US" altLang="zh-CN"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功能：设置文件</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目录的隐藏权限。</a:t>
            </a:r>
            <a:br>
              <a:rPr lang="en-US" altLang="zh-CN" sz="1350" kern="1200" dirty="0">
                <a:solidFill>
                  <a:srgbClr val="111111"/>
                </a:solidFill>
                <a:ea typeface="宋体" panose="02010600030101010101" pitchFamily="2" charset="-122"/>
              </a:rPr>
            </a:br>
            <a:r>
              <a:rPr lang="zh-CN" altLang="en-US" sz="1350" kern="1200" dirty="0">
                <a:solidFill>
                  <a:srgbClr val="111111"/>
                </a:solidFill>
                <a:ea typeface="宋体" panose="02010600030101010101" pitchFamily="2" charset="-122"/>
              </a:rPr>
              <a:t>只有超级权限的用户才具有使用该命令的权限，这项指令可改变存放在 </a:t>
            </a:r>
            <a:r>
              <a:rPr lang="en-US" altLang="zh-CN" sz="1350" kern="1200" dirty="0">
                <a:solidFill>
                  <a:srgbClr val="111111"/>
                </a:solidFill>
                <a:ea typeface="宋体" panose="02010600030101010101" pitchFamily="2" charset="-122"/>
              </a:rPr>
              <a:t>ext2</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ext3</a:t>
            </a:r>
            <a:r>
              <a:rPr lang="zh-CN" altLang="en-US" sz="1350" kern="1200" dirty="0">
                <a:solidFill>
                  <a:srgbClr val="111111"/>
                </a:solidFill>
                <a:ea typeface="宋体" panose="02010600030101010101" pitchFamily="2" charset="-122"/>
              </a:rPr>
              <a:t>、</a:t>
            </a:r>
            <a:r>
              <a:rPr lang="en-US" altLang="zh-CN" sz="1350" kern="1200" dirty="0">
                <a:solidFill>
                  <a:srgbClr val="111111"/>
                </a:solidFill>
                <a:ea typeface="宋体" panose="02010600030101010101" pitchFamily="2" charset="-122"/>
              </a:rPr>
              <a:t>ext4</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xfs</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ubifs</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reiserfs</a:t>
            </a:r>
            <a:r>
              <a:rPr lang="zh-CN" altLang="en-US"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jfs</a:t>
            </a: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等文件系统上的文件或目录属性。</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常用选项说明：</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-R </a:t>
            </a:r>
            <a:r>
              <a:rPr lang="zh-CN" altLang="en-US" sz="1350" kern="1200" dirty="0">
                <a:solidFill>
                  <a:srgbClr val="111111"/>
                </a:solidFill>
                <a:ea typeface="宋体" panose="02010600030101010101" pitchFamily="2" charset="-122"/>
              </a:rPr>
              <a:t>：递归处理，将指定目录下的所有文件及子目录一并处理。</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-v&lt;</a:t>
            </a:r>
            <a:r>
              <a:rPr lang="zh-CN" altLang="en-US" sz="1350" kern="1200" dirty="0">
                <a:solidFill>
                  <a:srgbClr val="111111"/>
                </a:solidFill>
                <a:ea typeface="宋体" panose="02010600030101010101" pitchFamily="2" charset="-122"/>
              </a:rPr>
              <a:t>版本编号</a:t>
            </a:r>
            <a:r>
              <a:rPr lang="en-US" altLang="zh-CN" sz="1350" kern="1200" dirty="0">
                <a:solidFill>
                  <a:srgbClr val="111111"/>
                </a:solidFill>
                <a:ea typeface="宋体" panose="02010600030101010101" pitchFamily="2" charset="-122"/>
              </a:rPr>
              <a:t>&gt; </a:t>
            </a:r>
            <a:r>
              <a:rPr lang="zh-CN" altLang="en-US" sz="1350" kern="1200" dirty="0">
                <a:solidFill>
                  <a:srgbClr val="111111"/>
                </a:solidFill>
                <a:ea typeface="宋体" panose="02010600030101010101" pitchFamily="2" charset="-122"/>
              </a:rPr>
              <a:t>：设置文件或目录版本。</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-V </a:t>
            </a:r>
            <a:r>
              <a:rPr lang="zh-CN" altLang="en-US" sz="1350" kern="1200" dirty="0">
                <a:solidFill>
                  <a:srgbClr val="111111"/>
                </a:solidFill>
                <a:ea typeface="宋体" panose="02010600030101010101" pitchFamily="2" charset="-122"/>
              </a:rPr>
              <a:t>：显示指令执行过程。</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+&lt;</a:t>
            </a:r>
            <a:r>
              <a:rPr lang="zh-CN" altLang="en-US" sz="1350" kern="1200" dirty="0">
                <a:solidFill>
                  <a:srgbClr val="111111"/>
                </a:solidFill>
                <a:ea typeface="宋体" panose="02010600030101010101" pitchFamily="2" charset="-122"/>
              </a:rPr>
              <a:t>属性</a:t>
            </a:r>
            <a:r>
              <a:rPr lang="en-US" altLang="zh-CN" sz="1350" kern="1200" dirty="0">
                <a:solidFill>
                  <a:srgbClr val="111111"/>
                </a:solidFill>
                <a:ea typeface="宋体" panose="02010600030101010101" pitchFamily="2" charset="-122"/>
              </a:rPr>
              <a:t>&gt; </a:t>
            </a:r>
            <a:r>
              <a:rPr lang="zh-CN" altLang="en-US" sz="1350" kern="1200" dirty="0">
                <a:solidFill>
                  <a:srgbClr val="111111"/>
                </a:solidFill>
                <a:ea typeface="宋体" panose="02010600030101010101" pitchFamily="2" charset="-122"/>
              </a:rPr>
              <a:t>：开启文件或目录的该项属性。</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-&lt;</a:t>
            </a:r>
            <a:r>
              <a:rPr lang="zh-CN" altLang="en-US" sz="1350" kern="1200" dirty="0">
                <a:solidFill>
                  <a:srgbClr val="111111"/>
                </a:solidFill>
                <a:ea typeface="宋体" panose="02010600030101010101" pitchFamily="2" charset="-122"/>
              </a:rPr>
              <a:t>属性</a:t>
            </a:r>
            <a:r>
              <a:rPr lang="en-US" altLang="zh-CN" sz="1350" kern="1200" dirty="0">
                <a:solidFill>
                  <a:srgbClr val="111111"/>
                </a:solidFill>
                <a:ea typeface="宋体" panose="02010600030101010101" pitchFamily="2" charset="-122"/>
              </a:rPr>
              <a:t>&gt; </a:t>
            </a:r>
            <a:r>
              <a:rPr lang="zh-CN" altLang="en-US" sz="1350" kern="1200" dirty="0">
                <a:solidFill>
                  <a:srgbClr val="111111"/>
                </a:solidFill>
                <a:ea typeface="宋体" panose="02010600030101010101" pitchFamily="2" charset="-122"/>
              </a:rPr>
              <a:t>：关闭文件或目录的该项属性。</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=&lt;</a:t>
            </a:r>
            <a:r>
              <a:rPr lang="zh-CN" altLang="en-US" sz="1350" kern="1200" dirty="0">
                <a:solidFill>
                  <a:srgbClr val="111111"/>
                </a:solidFill>
                <a:ea typeface="宋体" panose="02010600030101010101" pitchFamily="2" charset="-122"/>
              </a:rPr>
              <a:t>属性</a:t>
            </a:r>
            <a:r>
              <a:rPr lang="en-US" altLang="zh-CN" sz="1350" kern="1200" dirty="0">
                <a:solidFill>
                  <a:srgbClr val="111111"/>
                </a:solidFill>
                <a:ea typeface="宋体" panose="02010600030101010101" pitchFamily="2" charset="-122"/>
              </a:rPr>
              <a:t>&gt; </a:t>
            </a:r>
            <a:r>
              <a:rPr lang="zh-CN" altLang="en-US" sz="1350" kern="1200" dirty="0">
                <a:solidFill>
                  <a:srgbClr val="111111"/>
                </a:solidFill>
                <a:ea typeface="宋体" panose="02010600030101010101" pitchFamily="2" charset="-122"/>
              </a:rPr>
              <a:t>：指定文件或目录的该项属性。</a:t>
            </a: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zh-CN" altLang="en-US" sz="1350" kern="1200" dirty="0">
              <a:solidFill>
                <a:srgbClr val="111111"/>
              </a:solidFill>
              <a:ea typeface="宋体" panose="02010600030101010101" pitchFamily="2" charset="-122"/>
            </a:endParaRPr>
          </a:p>
          <a:p>
            <a:pPr lvl="2">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US" altLang="zh-CN" sz="135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权限设置</a:t>
            </a:r>
          </a:p>
        </p:txBody>
      </p:sp>
    </p:spTree>
    <p:extLst>
      <p:ext uri="{BB962C8B-B14F-4D97-AF65-F5344CB8AC3E}">
        <p14:creationId xmlns:p14="http://schemas.microsoft.com/office/powerpoint/2010/main" val="114185905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3442</Words>
  <Application>Microsoft Office PowerPoint</Application>
  <PresentationFormat>全屏显示(4:3)</PresentationFormat>
  <Paragraphs>316</Paragraphs>
  <Slides>31</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Monotype Sorts</vt:lpstr>
      <vt:lpstr>等线</vt:lpstr>
      <vt:lpstr>黑体</vt:lpstr>
      <vt:lpstr>微软雅黑</vt:lpstr>
      <vt:lpstr>Arial</vt:lpstr>
      <vt:lpstr>Arial Narrow</vt:lpstr>
      <vt:lpstr>Consolas</vt:lpstr>
      <vt:lpstr>Times New Roman</vt:lpstr>
      <vt:lpstr>Wingdings</vt:lpstr>
      <vt:lpstr>通用信息 (标准)</vt:lpstr>
      <vt:lpstr>PowerPoint 演示文稿</vt:lpstr>
      <vt:lpstr>实验内容</vt:lpstr>
      <vt:lpstr>权限控制</vt:lpstr>
      <vt:lpstr>权限控制</vt:lpstr>
      <vt:lpstr>权限设置</vt:lpstr>
      <vt:lpstr>权限设置</vt:lpstr>
      <vt:lpstr>权限设置</vt:lpstr>
      <vt:lpstr>权限设置</vt:lpstr>
      <vt:lpstr>权限设置</vt:lpstr>
      <vt:lpstr>权限设置</vt:lpstr>
      <vt:lpstr>权限设置</vt:lpstr>
      <vt:lpstr>权限设置</vt:lpstr>
      <vt:lpstr>权限设置</vt:lpstr>
      <vt:lpstr>权限设置</vt:lpstr>
      <vt:lpstr>权限设置</vt:lpstr>
      <vt:lpstr>权限设置</vt:lpstr>
      <vt:lpstr>权限设置</vt:lpstr>
      <vt:lpstr>任务1：DAC 的配置与使用</vt:lpstr>
      <vt:lpstr>任务1：DAC 的配置与使用</vt:lpstr>
      <vt:lpstr>任务1：DAC 的配置与使用</vt:lpstr>
      <vt:lpstr>任务1：DAC 的配置与使用</vt:lpstr>
      <vt:lpstr>任务1：DAC 的配置与使用</vt:lpstr>
      <vt:lpstr>任务1：DAC 的配置与使用</vt:lpstr>
      <vt:lpstr>任务1：DAC 的配置与使用</vt:lpstr>
      <vt:lpstr>任务1：DAC 的配置与使用</vt:lpstr>
      <vt:lpstr>任务2：ACL 的配置与使用</vt:lpstr>
      <vt:lpstr>任务2：ACL 的配置与使用</vt:lpstr>
      <vt:lpstr>任务2：ACL 的配置与使用</vt:lpstr>
      <vt:lpstr>任务2：ACL 的配置与使用</vt:lpstr>
      <vt:lpstr>任务2：ACL 的配置与使用</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 松江</dc:creator>
  <cp:lastModifiedBy>王 十一</cp:lastModifiedBy>
  <cp:revision>7</cp:revision>
  <dcterms:created xsi:type="dcterms:W3CDTF">2021-01-21T13:58:33Z</dcterms:created>
  <dcterms:modified xsi:type="dcterms:W3CDTF">2021-04-28T06:33:11Z</dcterms:modified>
</cp:coreProperties>
</file>