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0"/>
  </p:notesMasterIdLst>
  <p:handoutMasterIdLst>
    <p:handoutMasterId r:id="rId21"/>
  </p:handoutMasterIdLst>
  <p:sldIdLst>
    <p:sldId id="1730" r:id="rId2"/>
    <p:sldId id="1791" r:id="rId3"/>
    <p:sldId id="1794" r:id="rId4"/>
    <p:sldId id="2968" r:id="rId5"/>
    <p:sldId id="3092" r:id="rId6"/>
    <p:sldId id="3093" r:id="rId7"/>
    <p:sldId id="3094" r:id="rId8"/>
    <p:sldId id="3095" r:id="rId9"/>
    <p:sldId id="3096" r:id="rId10"/>
    <p:sldId id="3078" r:id="rId11"/>
    <p:sldId id="3080" r:id="rId12"/>
    <p:sldId id="3097" r:id="rId13"/>
    <p:sldId id="3084" r:id="rId14"/>
    <p:sldId id="3098" r:id="rId15"/>
    <p:sldId id="3099" r:id="rId16"/>
    <p:sldId id="3088" r:id="rId17"/>
    <p:sldId id="3100" r:id="rId18"/>
    <p:sldId id="2967" r:id="rId19"/>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13" autoAdjust="0"/>
  </p:normalViewPr>
  <p:slideViewPr>
    <p:cSldViewPr>
      <p:cViewPr varScale="1">
        <p:scale>
          <a:sx n="72" d="100"/>
          <a:sy n="72" d="100"/>
        </p:scale>
        <p:origin x="72" y="7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210178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1059778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147315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a:t>
            </a:fld>
            <a:endParaRPr lang="en-US" altLang="zh-CN"/>
          </a:p>
        </p:txBody>
      </p:sp>
    </p:spTree>
    <p:extLst>
      <p:ext uri="{BB962C8B-B14F-4D97-AF65-F5344CB8AC3E}">
        <p14:creationId xmlns:p14="http://schemas.microsoft.com/office/powerpoint/2010/main" val="263436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914363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253470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23884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92910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1644166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149618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latinLnBrk="1"/>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990984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ugs.mysql.com/file.php?id=29426&amp;bug_id=99118" TargetMode="External"/><Relationship Id="rId2" Type="http://schemas.openxmlformats.org/officeDocument/2006/relationships/hyperlink" Target="https://www.jiangwei.org/2016/04/25/armv8-crc32%E6%8C%87%E4%BB%A4%E9%9B%86%E6%B5%8B%E8%AF%9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2084" y="1340768"/>
            <a:ext cx="9906000" cy="2736304"/>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400" spc="300" dirty="0">
                <a:solidFill>
                  <a:srgbClr val="000066"/>
                </a:solidFill>
                <a:latin typeface="+mj-ea"/>
                <a:ea typeface="+mj-ea"/>
              </a:rPr>
              <a:t>第十二章 第</a:t>
            </a:r>
            <a:r>
              <a:rPr lang="en-US" altLang="zh-CN" sz="4400" spc="300">
                <a:solidFill>
                  <a:srgbClr val="000066"/>
                </a:solidFill>
                <a:latin typeface="+mj-ea"/>
                <a:ea typeface="+mj-ea"/>
              </a:rPr>
              <a:t>5</a:t>
            </a:r>
            <a:r>
              <a:rPr lang="zh-CN" altLang="en-US" sz="4400" spc="300">
                <a:solidFill>
                  <a:srgbClr val="000066"/>
                </a:solidFill>
                <a:latin typeface="+mj-ea"/>
                <a:ea typeface="+mj-ea"/>
              </a:rPr>
              <a:t>讲</a:t>
            </a:r>
            <a:endParaRPr lang="en-US" altLang="zh-CN" sz="4400" spc="300" dirty="0">
              <a:solidFill>
                <a:srgbClr val="000066"/>
              </a:solidFill>
              <a:latin typeface="+mj-ea"/>
              <a:ea typeface="+mj-ea"/>
            </a:endParaRPr>
          </a:p>
          <a:p>
            <a:pPr>
              <a:lnSpc>
                <a:spcPct val="150000"/>
              </a:lnSpc>
              <a:spcBef>
                <a:spcPts val="0"/>
              </a:spcBef>
              <a:spcAft>
                <a:spcPts val="0"/>
              </a:spcAft>
              <a:defRPr/>
            </a:pPr>
            <a:r>
              <a:rPr lang="zh-CN" altLang="en-US" sz="4000" spc="300" dirty="0">
                <a:solidFill>
                  <a:srgbClr val="000066"/>
                </a:solidFill>
                <a:latin typeface="+mj-ea"/>
                <a:ea typeface="+mj-ea"/>
              </a:rPr>
              <a:t>面向</a:t>
            </a:r>
            <a:r>
              <a:rPr lang="en-US" altLang="zh-CN" sz="4000" spc="300" dirty="0">
                <a:solidFill>
                  <a:srgbClr val="000066"/>
                </a:solidFill>
                <a:latin typeface="+mj-ea"/>
                <a:ea typeface="+mj-ea"/>
              </a:rPr>
              <a:t>ARM64</a:t>
            </a:r>
            <a:r>
              <a:rPr lang="zh-CN" altLang="en-US" sz="4000" spc="300" dirty="0">
                <a:solidFill>
                  <a:srgbClr val="000066"/>
                </a:solidFill>
                <a:latin typeface="+mj-ea"/>
                <a:ea typeface="+mj-ea"/>
              </a:rPr>
              <a:t>指令的</a:t>
            </a:r>
            <a:r>
              <a:rPr lang="en-US" altLang="zh-CN" sz="4000" spc="300" dirty="0">
                <a:solidFill>
                  <a:srgbClr val="000066"/>
                </a:solidFill>
                <a:latin typeface="+mj-ea"/>
                <a:ea typeface="+mj-ea"/>
              </a:rPr>
              <a:t>CRC32</a:t>
            </a:r>
            <a:r>
              <a:rPr lang="zh-CN" altLang="en-US" sz="4000" spc="300" dirty="0">
                <a:solidFill>
                  <a:srgbClr val="000066"/>
                </a:solidFill>
                <a:latin typeface="+mj-ea"/>
                <a:ea typeface="+mj-ea"/>
              </a:rPr>
              <a:t>和</a:t>
            </a:r>
            <a:r>
              <a:rPr lang="en-US" altLang="zh-CN" sz="4000" spc="300" dirty="0">
                <a:solidFill>
                  <a:srgbClr val="000066"/>
                </a:solidFill>
                <a:latin typeface="+mj-ea"/>
                <a:ea typeface="+mj-ea"/>
              </a:rPr>
              <a:t>Checksum</a:t>
            </a:r>
            <a:r>
              <a:rPr lang="zh-CN" altLang="en-US" sz="4000" spc="300" dirty="0">
                <a:solidFill>
                  <a:srgbClr val="000066"/>
                </a:solidFill>
                <a:latin typeface="+mj-ea"/>
                <a:ea typeface="+mj-ea"/>
              </a:rPr>
              <a:t>优化</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中科院软件所</a:t>
            </a:r>
            <a:endParaRPr kumimoji="0" lang="en-US" altLang="zh-CN" dirty="0">
              <a:solidFill>
                <a:srgbClr val="CC0000"/>
              </a:solidFill>
              <a:latin typeface="+mj-ea"/>
              <a:ea typeface="+mj-ea"/>
            </a:endParaRPr>
          </a:p>
          <a:p>
            <a:pPr algn="ctr" eaLnBrk="1" hangingPunct="1">
              <a:lnSpc>
                <a:spcPct val="150000"/>
              </a:lnSpc>
              <a:spcBef>
                <a:spcPts val="0"/>
              </a:spcBef>
              <a:buClr>
                <a:schemeClr val="hlink"/>
              </a:buClr>
              <a:buSzPct val="50000"/>
              <a:buFont typeface="Monotype Sorts"/>
              <a:buNone/>
            </a:pPr>
            <a:fld id="{831B1355-1797-4052-B035-7EB4D4BCB12E}" type="datetime2">
              <a:rPr kumimoji="0" lang="zh-CN" altLang="zh-CN">
                <a:solidFill>
                  <a:srgbClr val="CC0000"/>
                </a:solidFill>
                <a:latin typeface="+mj-ea"/>
                <a:ea typeface="+mj-ea"/>
              </a:rPr>
              <a:t>2021年3月17日</a:t>
            </a:fld>
            <a:endParaRPr kumimoji="0" lang="en-US" altLang="zh-CN"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24230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按位计算，编写一个简单的</a:t>
            </a:r>
            <a:r>
              <a:rPr lang="en-US" altLang="zh-CN" sz="1662" dirty="0">
                <a:solidFill>
                  <a:srgbClr val="111111"/>
                </a:solidFill>
              </a:rPr>
              <a:t>CRC32</a:t>
            </a:r>
            <a:r>
              <a:rPr lang="zh-CN" altLang="en-US" sz="1662" dirty="0">
                <a:solidFill>
                  <a:srgbClr val="111111"/>
                </a:solidFill>
              </a:rPr>
              <a:t>计算函数。</a:t>
            </a:r>
            <a:endParaRPr lang="zh-CN" altLang="en-US" dirty="0"/>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：按位计算的</a:t>
            </a:r>
            <a:r>
              <a:rPr lang="en-US" altLang="zh-CN" dirty="0"/>
              <a:t>CRC32</a:t>
            </a:r>
            <a:r>
              <a:rPr lang="zh-CN" altLang="en-US" dirty="0"/>
              <a:t>计算函数</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查表法</a:t>
            </a:r>
            <a:endParaRPr lang="en-US" altLang="zh-CN" dirty="0">
              <a:sym typeface="Arial" charset="0"/>
            </a:endParaRPr>
          </a:p>
          <a:p>
            <a:pPr lvl="1"/>
            <a:r>
              <a:rPr lang="zh-CN" altLang="en-US" sz="1800" dirty="0"/>
              <a:t>移位运算的方法在大数据运算时每次一位一位的异或实际上运行效率并不高，于是便有了查找表法。</a:t>
            </a:r>
            <a:r>
              <a:rPr lang="en-US" altLang="zh-CN" sz="1800" dirty="0"/>
              <a:t>CRC</a:t>
            </a:r>
            <a:r>
              <a:rPr lang="zh-CN" altLang="en-US" sz="1800" dirty="0"/>
              <a:t>查表法中是以字节为单位的，每个字节有</a:t>
            </a:r>
            <a:r>
              <a:rPr lang="en-US" altLang="zh-CN" sz="1800" dirty="0"/>
              <a:t>2^8=256</a:t>
            </a:r>
            <a:r>
              <a:rPr lang="zh-CN" altLang="en-US" sz="1800" dirty="0"/>
              <a:t>种情况，所以对应的</a:t>
            </a:r>
            <a:r>
              <a:rPr lang="en-US" altLang="zh-CN" sz="1800" dirty="0"/>
              <a:t>CRC</a:t>
            </a:r>
            <a:r>
              <a:rPr lang="zh-CN" altLang="en-US" sz="1800" dirty="0"/>
              <a:t>校验码也有</a:t>
            </a:r>
            <a:r>
              <a:rPr lang="en-US" altLang="zh-CN" sz="1800" dirty="0"/>
              <a:t>256</a:t>
            </a:r>
            <a:r>
              <a:rPr lang="zh-CN" altLang="en-US" sz="1800" dirty="0"/>
              <a:t>种。将这些校验码存储在一个表中，根据输入的信息可直接在表中查找到相对应的</a:t>
            </a:r>
            <a:r>
              <a:rPr lang="en-US" altLang="zh-CN" sz="1800" dirty="0"/>
              <a:t>CRC</a:t>
            </a:r>
            <a:r>
              <a:rPr lang="zh-CN" altLang="en-US" sz="1800" dirty="0"/>
              <a:t>校验码。</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a:t>
            </a:r>
            <a:r>
              <a:rPr lang="en-US" altLang="zh-CN" dirty="0"/>
              <a:t>CRC</a:t>
            </a:r>
            <a:r>
              <a:rPr lang="zh-CN" altLang="en-US" dirty="0"/>
              <a:t>查表法</a:t>
            </a:r>
          </a:p>
        </p:txBody>
      </p:sp>
      <p:pic>
        <p:nvPicPr>
          <p:cNvPr id="4" name="图片 1">
            <a:extLst>
              <a:ext uri="{FF2B5EF4-FFF2-40B4-BE49-F238E27FC236}">
                <a16:creationId xmlns:a16="http://schemas.microsoft.com/office/drawing/2014/main" id="{09062E7F-F96D-44DC-8CBF-D5A1928C1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476" y="3140968"/>
            <a:ext cx="3672408" cy="347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BDE41262-66CD-4F9E-83ED-775307F9259E}"/>
              </a:ext>
            </a:extLst>
          </p:cNvPr>
          <p:cNvSpPr txBox="1"/>
          <p:nvPr/>
        </p:nvSpPr>
        <p:spPr>
          <a:xfrm>
            <a:off x="488950" y="3645024"/>
            <a:ext cx="4968106" cy="2308324"/>
          </a:xfrm>
          <a:prstGeom prst="rect">
            <a:avLst/>
          </a:prstGeom>
          <a:noFill/>
        </p:spPr>
        <p:txBody>
          <a:bodyPr wrap="square" rtlCol="0">
            <a:spAutoFit/>
          </a:bodyPr>
          <a:lstStyle/>
          <a:p>
            <a:pPr algn="l"/>
            <a:r>
              <a:rPr lang="zh-CN" altLang="en-US" sz="1800" b="0" dirty="0">
                <a:solidFill>
                  <a:srgbClr val="292929"/>
                </a:solidFill>
                <a:latin typeface="+mn-ea"/>
                <a:ea typeface="+mn-ea"/>
              </a:rPr>
              <a:t>对</a:t>
            </a:r>
            <a:r>
              <a:rPr lang="en-US" altLang="zh-CN" sz="1800" b="0" dirty="0">
                <a:solidFill>
                  <a:srgbClr val="292929"/>
                </a:solidFill>
                <a:latin typeface="+mn-ea"/>
                <a:ea typeface="+mn-ea"/>
              </a:rPr>
              <a:t>F(1)</a:t>
            </a:r>
            <a:r>
              <a:rPr lang="zh-CN" altLang="en-US" sz="1800" b="0" dirty="0">
                <a:solidFill>
                  <a:srgbClr val="292929"/>
                </a:solidFill>
                <a:latin typeface="+mn-ea"/>
                <a:ea typeface="+mn-ea"/>
              </a:rPr>
              <a:t>进行查表，得到</a:t>
            </a:r>
            <a:r>
              <a:rPr lang="en-US" altLang="zh-CN" sz="1800" b="0" dirty="0">
                <a:solidFill>
                  <a:srgbClr val="292929"/>
                </a:solidFill>
                <a:latin typeface="+mn-ea"/>
                <a:ea typeface="+mn-ea"/>
              </a:rPr>
              <a:t>F(1)</a:t>
            </a:r>
            <a:r>
              <a:rPr lang="zh-CN" altLang="en-US" sz="1800" b="0" dirty="0">
                <a:solidFill>
                  <a:srgbClr val="292929"/>
                </a:solidFill>
                <a:latin typeface="+mn-ea"/>
                <a:ea typeface="+mn-ea"/>
              </a:rPr>
              <a:t>的</a:t>
            </a:r>
            <a:r>
              <a:rPr lang="en-US" altLang="zh-CN" sz="1800" b="0" dirty="0">
                <a:solidFill>
                  <a:srgbClr val="292929"/>
                </a:solidFill>
                <a:latin typeface="+mn-ea"/>
                <a:ea typeface="+mn-ea"/>
              </a:rPr>
              <a:t>CRC</a:t>
            </a:r>
            <a:r>
              <a:rPr lang="zh-CN" altLang="en-US" sz="1800" b="0" dirty="0">
                <a:solidFill>
                  <a:srgbClr val="292929"/>
                </a:solidFill>
                <a:latin typeface="+mn-ea"/>
                <a:ea typeface="+mn-ea"/>
              </a:rPr>
              <a:t>校验码</a:t>
            </a:r>
            <a:r>
              <a:rPr lang="en-US" altLang="zh-CN" sz="1800" b="0" dirty="0">
                <a:solidFill>
                  <a:srgbClr val="292929"/>
                </a:solidFill>
                <a:latin typeface="+mn-ea"/>
                <a:ea typeface="+mn-ea"/>
              </a:rPr>
              <a:t>CF(1)</a:t>
            </a:r>
            <a:r>
              <a:rPr lang="zh-CN" altLang="en-US" sz="1800" b="0" dirty="0">
                <a:solidFill>
                  <a:srgbClr val="292929"/>
                </a:solidFill>
                <a:latin typeface="+mn-ea"/>
                <a:ea typeface="+mn-ea"/>
              </a:rPr>
              <a:t>，取校验码</a:t>
            </a:r>
            <a:r>
              <a:rPr lang="en-US" altLang="zh-CN" sz="1800" b="0" dirty="0">
                <a:solidFill>
                  <a:srgbClr val="292929"/>
                </a:solidFill>
                <a:latin typeface="+mn-ea"/>
                <a:ea typeface="+mn-ea"/>
              </a:rPr>
              <a:t>CF(1)</a:t>
            </a:r>
            <a:r>
              <a:rPr lang="zh-CN" altLang="en-US" sz="1800" b="0" dirty="0">
                <a:solidFill>
                  <a:srgbClr val="292929"/>
                </a:solidFill>
                <a:latin typeface="+mn-ea"/>
                <a:ea typeface="+mn-ea"/>
              </a:rPr>
              <a:t>的高</a:t>
            </a:r>
            <a:r>
              <a:rPr lang="en-US" altLang="zh-CN" sz="1800" b="0" dirty="0">
                <a:solidFill>
                  <a:srgbClr val="292929"/>
                </a:solidFill>
                <a:latin typeface="+mn-ea"/>
                <a:ea typeface="+mn-ea"/>
              </a:rPr>
              <a:t>8</a:t>
            </a:r>
            <a:r>
              <a:rPr lang="zh-CN" altLang="en-US" sz="1800" b="0" dirty="0">
                <a:solidFill>
                  <a:srgbClr val="292929"/>
                </a:solidFill>
                <a:latin typeface="+mn-ea"/>
                <a:ea typeface="+mn-ea"/>
              </a:rPr>
              <a:t>位和</a:t>
            </a:r>
            <a:r>
              <a:rPr lang="en-US" altLang="zh-CN" sz="1800" b="0" dirty="0">
                <a:solidFill>
                  <a:srgbClr val="292929"/>
                </a:solidFill>
                <a:latin typeface="+mn-ea"/>
                <a:ea typeface="+mn-ea"/>
              </a:rPr>
              <a:t>F(2)</a:t>
            </a:r>
            <a:r>
              <a:rPr lang="zh-CN" altLang="en-US" sz="1800" b="0" dirty="0">
                <a:solidFill>
                  <a:srgbClr val="292929"/>
                </a:solidFill>
                <a:latin typeface="+mn-ea"/>
                <a:ea typeface="+mn-ea"/>
              </a:rPr>
              <a:t>进行异或运算得到</a:t>
            </a:r>
            <a:r>
              <a:rPr lang="en-US" altLang="zh-CN" sz="1800" b="0" dirty="0">
                <a:solidFill>
                  <a:srgbClr val="292929"/>
                </a:solidFill>
                <a:latin typeface="+mn-ea"/>
                <a:ea typeface="+mn-ea"/>
              </a:rPr>
              <a:t>F’(2)</a:t>
            </a:r>
            <a:r>
              <a:rPr lang="zh-CN" altLang="en-US" sz="1800" b="0" dirty="0">
                <a:solidFill>
                  <a:srgbClr val="292929"/>
                </a:solidFill>
                <a:latin typeface="+mn-ea"/>
                <a:ea typeface="+mn-ea"/>
              </a:rPr>
              <a:t>，取</a:t>
            </a:r>
            <a:r>
              <a:rPr lang="en-US" altLang="zh-CN" sz="1800" b="0" dirty="0">
                <a:solidFill>
                  <a:srgbClr val="292929"/>
                </a:solidFill>
                <a:latin typeface="+mn-ea"/>
                <a:ea typeface="+mn-ea"/>
              </a:rPr>
              <a:t>CF(1)</a:t>
            </a:r>
            <a:r>
              <a:rPr lang="zh-CN" altLang="en-US" sz="1800" b="0" dirty="0">
                <a:solidFill>
                  <a:srgbClr val="292929"/>
                </a:solidFill>
                <a:latin typeface="+mn-ea"/>
                <a:ea typeface="+mn-ea"/>
              </a:rPr>
              <a:t>的低</a:t>
            </a:r>
            <a:r>
              <a:rPr lang="en-US" altLang="zh-CN" sz="1800" b="0" dirty="0">
                <a:solidFill>
                  <a:srgbClr val="292929"/>
                </a:solidFill>
                <a:latin typeface="+mn-ea"/>
                <a:ea typeface="+mn-ea"/>
              </a:rPr>
              <a:t>8</a:t>
            </a:r>
            <a:r>
              <a:rPr lang="zh-CN" altLang="en-US" sz="1800" b="0" dirty="0">
                <a:solidFill>
                  <a:srgbClr val="292929"/>
                </a:solidFill>
                <a:latin typeface="+mn-ea"/>
                <a:ea typeface="+mn-ea"/>
              </a:rPr>
              <a:t>位和</a:t>
            </a:r>
            <a:r>
              <a:rPr lang="en-US" altLang="zh-CN" sz="1800" b="0" dirty="0">
                <a:solidFill>
                  <a:srgbClr val="292929"/>
                </a:solidFill>
                <a:latin typeface="+mn-ea"/>
                <a:ea typeface="+mn-ea"/>
              </a:rPr>
              <a:t>F(3)</a:t>
            </a:r>
            <a:r>
              <a:rPr lang="zh-CN" altLang="en-US" sz="1800" b="0" dirty="0">
                <a:solidFill>
                  <a:srgbClr val="292929"/>
                </a:solidFill>
                <a:latin typeface="+mn-ea"/>
                <a:ea typeface="+mn-ea"/>
              </a:rPr>
              <a:t>进行异或运算得到</a:t>
            </a:r>
            <a:r>
              <a:rPr lang="en-US" altLang="zh-CN" sz="1800" b="0" dirty="0">
                <a:solidFill>
                  <a:srgbClr val="292929"/>
                </a:solidFill>
                <a:latin typeface="+mn-ea"/>
                <a:ea typeface="+mn-ea"/>
              </a:rPr>
              <a:t>F’(3)</a:t>
            </a:r>
            <a:r>
              <a:rPr lang="zh-CN" altLang="en-US" sz="1800" b="0" dirty="0">
                <a:solidFill>
                  <a:srgbClr val="292929"/>
                </a:solidFill>
                <a:latin typeface="+mn-ea"/>
                <a:ea typeface="+mn-ea"/>
              </a:rPr>
              <a:t>，则输入信息变为</a:t>
            </a:r>
            <a:r>
              <a:rPr lang="en-US" altLang="zh-CN" sz="1800" b="0" dirty="0">
                <a:solidFill>
                  <a:srgbClr val="292929"/>
                </a:solidFill>
                <a:latin typeface="+mn-ea"/>
                <a:ea typeface="+mn-ea"/>
              </a:rPr>
              <a:t>F’(2)</a:t>
            </a:r>
            <a:r>
              <a:rPr lang="zh-CN" altLang="en-US" sz="1800" b="0" dirty="0">
                <a:solidFill>
                  <a:srgbClr val="292929"/>
                </a:solidFill>
                <a:latin typeface="+mn-ea"/>
                <a:ea typeface="+mn-ea"/>
              </a:rPr>
              <a:t>，</a:t>
            </a:r>
            <a:r>
              <a:rPr lang="en-US" altLang="zh-CN" sz="1800" b="0" dirty="0">
                <a:solidFill>
                  <a:srgbClr val="292929"/>
                </a:solidFill>
                <a:latin typeface="+mn-ea"/>
                <a:ea typeface="+mn-ea"/>
              </a:rPr>
              <a:t>F’(3)</a:t>
            </a:r>
            <a:r>
              <a:rPr lang="zh-CN" altLang="en-US" sz="1800" b="0" dirty="0">
                <a:solidFill>
                  <a:srgbClr val="292929"/>
                </a:solidFill>
                <a:latin typeface="+mn-ea"/>
                <a:ea typeface="+mn-ea"/>
              </a:rPr>
              <a:t>，</a:t>
            </a:r>
            <a:r>
              <a:rPr lang="en-US" altLang="zh-CN" sz="1800" b="0" dirty="0">
                <a:solidFill>
                  <a:srgbClr val="292929"/>
                </a:solidFill>
                <a:latin typeface="+mn-ea"/>
                <a:ea typeface="+mn-ea"/>
              </a:rPr>
              <a:t>……</a:t>
            </a:r>
            <a:r>
              <a:rPr lang="zh-CN" altLang="en-US" sz="1800" b="0" dirty="0">
                <a:solidFill>
                  <a:srgbClr val="292929"/>
                </a:solidFill>
                <a:latin typeface="+mn-ea"/>
                <a:ea typeface="+mn-ea"/>
              </a:rPr>
              <a:t>，以此类推，直到所有的信息 全部执行完。在通用的查表法中，每次仅处理一个字节的信息，直到所有的信息处理完毕，最后得到的就是此信息的</a:t>
            </a:r>
            <a:r>
              <a:rPr lang="en-US" altLang="zh-CN" sz="1800" b="0" dirty="0">
                <a:solidFill>
                  <a:srgbClr val="292929"/>
                </a:solidFill>
                <a:latin typeface="+mn-ea"/>
                <a:ea typeface="+mn-ea"/>
              </a:rPr>
              <a:t>CRC</a:t>
            </a:r>
            <a:r>
              <a:rPr lang="zh-CN" altLang="en-US" sz="1800" b="0" dirty="0">
                <a:solidFill>
                  <a:srgbClr val="292929"/>
                </a:solidFill>
                <a:latin typeface="+mn-ea"/>
                <a:ea typeface="+mn-ea"/>
              </a:rPr>
              <a:t>校验码。</a:t>
            </a:r>
          </a:p>
        </p:txBody>
      </p:sp>
    </p:spTree>
    <p:extLst>
      <p:ext uri="{BB962C8B-B14F-4D97-AF65-F5344CB8AC3E}">
        <p14:creationId xmlns:p14="http://schemas.microsoft.com/office/powerpoint/2010/main" val="10665370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288586" cy="5517231"/>
          </a:xfrm>
        </p:spPr>
        <p:txBody>
          <a:bodyPr/>
          <a:lstStyle/>
          <a:p>
            <a:r>
              <a:rPr lang="zh-CN" altLang="en-US" dirty="0">
                <a:sym typeface="Arial" charset="0"/>
              </a:rPr>
              <a:t>查表法优化</a:t>
            </a:r>
            <a:endParaRPr lang="en-US" altLang="zh-CN" dirty="0">
              <a:sym typeface="Arial" charset="0"/>
            </a:endParaRPr>
          </a:p>
          <a:p>
            <a:pPr lvl="1"/>
            <a:r>
              <a:rPr lang="zh-CN" altLang="en-US" sz="1800" dirty="0"/>
              <a:t>设要输入的信息为</a:t>
            </a:r>
            <a:r>
              <a:rPr lang="en-US" altLang="zh-CN" sz="1800" dirty="0"/>
              <a:t>F(1)</a:t>
            </a:r>
            <a:r>
              <a:rPr lang="zh-CN" altLang="en-US" sz="1800" dirty="0"/>
              <a:t>，</a:t>
            </a:r>
            <a:r>
              <a:rPr lang="en-US" altLang="zh-CN" sz="1800" dirty="0"/>
              <a:t>F(2)</a:t>
            </a:r>
            <a:r>
              <a:rPr lang="zh-CN" altLang="en-US" sz="1800" dirty="0"/>
              <a:t>，</a:t>
            </a:r>
            <a:r>
              <a:rPr lang="en-US" altLang="zh-CN" sz="1800" dirty="0"/>
              <a:t>F(3)</a:t>
            </a:r>
            <a:r>
              <a:rPr lang="zh-CN" altLang="en-US" sz="1800" dirty="0"/>
              <a:t>，</a:t>
            </a:r>
            <a:r>
              <a:rPr lang="en-US" altLang="zh-CN" sz="1800" dirty="0"/>
              <a:t>F(4)</a:t>
            </a:r>
            <a:r>
              <a:rPr lang="zh-CN" altLang="en-US" sz="1800" dirty="0"/>
              <a:t>，</a:t>
            </a:r>
            <a:r>
              <a:rPr lang="en-US" altLang="zh-CN" sz="1800" dirty="0"/>
              <a:t>……</a:t>
            </a:r>
            <a:r>
              <a:rPr lang="zh-CN" altLang="en-US" sz="1800" dirty="0"/>
              <a:t>，根据</a:t>
            </a:r>
            <a:r>
              <a:rPr lang="en-US" altLang="zh-CN" sz="1800" dirty="0"/>
              <a:t>F(1)</a:t>
            </a:r>
            <a:r>
              <a:rPr lang="zh-CN" altLang="en-US" sz="1800" dirty="0"/>
              <a:t>的数据查出所对应的</a:t>
            </a:r>
            <a:r>
              <a:rPr lang="en-US" altLang="zh-CN" sz="1800" dirty="0"/>
              <a:t>16</a:t>
            </a:r>
            <a:r>
              <a:rPr lang="zh-CN" altLang="en-US" sz="1800" dirty="0"/>
              <a:t>位 校 验 码，命名为 </a:t>
            </a:r>
            <a:r>
              <a:rPr lang="en-US" altLang="zh-CN" sz="1800" dirty="0"/>
              <a:t>CRC(1)</a:t>
            </a:r>
            <a:r>
              <a:rPr lang="zh-CN" altLang="en-US" sz="1800" dirty="0"/>
              <a:t>，那么它就是</a:t>
            </a:r>
            <a:r>
              <a:rPr lang="en-US" altLang="zh-CN" sz="1800" dirty="0"/>
              <a:t>F(1)</a:t>
            </a:r>
            <a:r>
              <a:rPr lang="zh-CN" altLang="en-US" sz="1800" dirty="0"/>
              <a:t>的校验码；</a:t>
            </a:r>
            <a:r>
              <a:rPr lang="en-US" altLang="zh-CN" sz="1800" dirty="0"/>
              <a:t>F(2)</a:t>
            </a:r>
            <a:r>
              <a:rPr lang="zh-CN" altLang="en-US" sz="1800" dirty="0"/>
              <a:t>的校验码</a:t>
            </a:r>
            <a:r>
              <a:rPr lang="en-US" altLang="zh-CN" sz="1800" dirty="0"/>
              <a:t>CRC</a:t>
            </a:r>
            <a:r>
              <a:rPr lang="zh-CN" altLang="en-US" sz="1800" dirty="0"/>
              <a:t>（</a:t>
            </a:r>
            <a:r>
              <a:rPr lang="en-US" altLang="zh-CN" sz="1800" dirty="0"/>
              <a:t>2</a:t>
            </a:r>
            <a:r>
              <a:rPr lang="zh-CN" altLang="en-US" sz="1800" dirty="0"/>
              <a:t>）的值是将</a:t>
            </a:r>
            <a:r>
              <a:rPr lang="en-US" altLang="zh-CN" sz="1800" dirty="0"/>
              <a:t>F(2)</a:t>
            </a:r>
            <a:r>
              <a:rPr lang="zh-CN" altLang="en-US" sz="1800" dirty="0"/>
              <a:t>与</a:t>
            </a:r>
            <a:r>
              <a:rPr lang="en-US" altLang="zh-CN" sz="1800" dirty="0"/>
              <a:t>CRC(1)</a:t>
            </a:r>
            <a:r>
              <a:rPr lang="zh-CN" altLang="en-US" sz="1800" dirty="0"/>
              <a:t>的高８位异或运算，得到的值进行查表得出；</a:t>
            </a:r>
            <a:r>
              <a:rPr lang="en-US" altLang="zh-CN" sz="1800" dirty="0"/>
              <a:t>F(3)</a:t>
            </a:r>
            <a:r>
              <a:rPr lang="zh-CN" altLang="en-US" sz="1800" dirty="0"/>
              <a:t>的</a:t>
            </a:r>
            <a:r>
              <a:rPr lang="en-US" altLang="zh-CN" sz="1800" dirty="0"/>
              <a:t>CRC</a:t>
            </a:r>
            <a:r>
              <a:rPr lang="zh-CN" altLang="en-US" sz="1800" dirty="0"/>
              <a:t>校验码</a:t>
            </a:r>
            <a:r>
              <a:rPr lang="en-US" altLang="zh-CN" sz="1800" dirty="0"/>
              <a:t>CRC(3)</a:t>
            </a:r>
            <a:r>
              <a:rPr lang="zh-CN" altLang="en-US" sz="1800" dirty="0"/>
              <a:t>的计算是 用</a:t>
            </a:r>
            <a:r>
              <a:rPr lang="en-US" altLang="zh-CN" sz="1800" dirty="0"/>
              <a:t>F(3)</a:t>
            </a:r>
            <a:r>
              <a:rPr lang="zh-CN" altLang="en-US" sz="1800" dirty="0"/>
              <a:t>、</a:t>
            </a:r>
            <a:r>
              <a:rPr lang="en-US" altLang="zh-CN" sz="1800" dirty="0"/>
              <a:t>CRC(1)</a:t>
            </a:r>
            <a:r>
              <a:rPr lang="zh-CN" altLang="en-US" sz="1800" dirty="0"/>
              <a:t>的低８位和</a:t>
            </a:r>
            <a:r>
              <a:rPr lang="en-US" altLang="zh-CN" sz="1800" dirty="0"/>
              <a:t>CRC(2)</a:t>
            </a:r>
            <a:r>
              <a:rPr lang="zh-CN" altLang="en-US" sz="1800" dirty="0"/>
              <a:t>的高８位进行异或运算后，查表得出；同理</a:t>
            </a:r>
            <a:r>
              <a:rPr lang="en-US" altLang="zh-CN" sz="1800" dirty="0"/>
              <a:t>F(4)</a:t>
            </a:r>
            <a:r>
              <a:rPr lang="zh-CN" altLang="en-US" sz="1800" dirty="0"/>
              <a:t>的</a:t>
            </a:r>
            <a:r>
              <a:rPr lang="en-US" altLang="zh-CN" sz="1800" dirty="0"/>
              <a:t>CRC</a:t>
            </a:r>
            <a:r>
              <a:rPr lang="zh-CN" altLang="en-US" sz="1800" dirty="0"/>
              <a:t>校验码</a:t>
            </a:r>
            <a:r>
              <a:rPr lang="en-US" altLang="zh-CN" sz="1800" dirty="0"/>
              <a:t>CRC(4)</a:t>
            </a:r>
            <a:r>
              <a:rPr lang="zh-CN" altLang="en-US" sz="1800" dirty="0"/>
              <a:t>是用</a:t>
            </a:r>
            <a:r>
              <a:rPr lang="en-US" altLang="zh-CN" sz="1800" dirty="0"/>
              <a:t>F(4)</a:t>
            </a:r>
            <a:r>
              <a:rPr lang="zh-CN" altLang="en-US" sz="1800" dirty="0"/>
              <a:t>、</a:t>
            </a:r>
            <a:r>
              <a:rPr lang="en-US" altLang="zh-CN" sz="1800" dirty="0"/>
              <a:t>CRC(2)</a:t>
            </a:r>
            <a:r>
              <a:rPr lang="zh-CN" altLang="en-US" sz="1800" dirty="0"/>
              <a:t>的低８位和</a:t>
            </a:r>
            <a:r>
              <a:rPr lang="en-US" altLang="zh-CN" sz="1800" dirty="0"/>
              <a:t>CRC(3)</a:t>
            </a:r>
            <a:r>
              <a:rPr lang="zh-CN" altLang="en-US" sz="1800" dirty="0"/>
              <a:t>的高８位进行异或运算后，查表得出；以此类推，</a:t>
            </a:r>
            <a:r>
              <a:rPr lang="en-US" altLang="zh-CN" sz="1800" dirty="0"/>
              <a:t>CRC(n)</a:t>
            </a:r>
            <a:r>
              <a:rPr lang="zh-CN" altLang="en-US" sz="1800" dirty="0"/>
              <a:t>的值应为</a:t>
            </a:r>
            <a:r>
              <a:rPr lang="en-US" altLang="zh-CN" sz="1800" dirty="0"/>
              <a:t>F(n)</a:t>
            </a:r>
            <a:r>
              <a:rPr lang="zh-CN" altLang="en-US" sz="1800" dirty="0"/>
              <a:t>和</a:t>
            </a:r>
            <a:r>
              <a:rPr lang="en-US" altLang="zh-CN" sz="1800" dirty="0"/>
              <a:t>CRC(n-2)</a:t>
            </a:r>
            <a:r>
              <a:rPr lang="zh-CN" altLang="en-US" sz="1800" dirty="0"/>
              <a:t>的低８位和</a:t>
            </a:r>
            <a:r>
              <a:rPr lang="en-US" altLang="zh-CN" sz="1800" dirty="0"/>
              <a:t>CRC(n-1)</a:t>
            </a:r>
            <a:r>
              <a:rPr lang="zh-CN" altLang="en-US" sz="1800" dirty="0"/>
              <a:t>的高８位进行异或运算后查表所得。</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四、</a:t>
            </a:r>
            <a:r>
              <a:rPr lang="en-US" altLang="zh-CN" dirty="0"/>
              <a:t>CRC</a:t>
            </a:r>
            <a:r>
              <a:rPr lang="zh-CN" altLang="en-US" dirty="0"/>
              <a:t>查表法</a:t>
            </a:r>
          </a:p>
        </p:txBody>
      </p:sp>
      <p:pic>
        <p:nvPicPr>
          <p:cNvPr id="5122" name="图片 1">
            <a:extLst>
              <a:ext uri="{FF2B5EF4-FFF2-40B4-BE49-F238E27FC236}">
                <a16:creationId xmlns:a16="http://schemas.microsoft.com/office/drawing/2014/main" id="{F684C30B-0ED0-48DE-ABCE-5C809A820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730" y="4005064"/>
            <a:ext cx="5205806" cy="267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1490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2</a:t>
            </a:r>
            <a:r>
              <a:rPr lang="zh-CN" altLang="en-US" dirty="0"/>
              <a:t>：</a:t>
            </a:r>
            <a:r>
              <a:rPr lang="en-US" altLang="zh-CN" dirty="0"/>
              <a:t>CRC32</a:t>
            </a:r>
            <a:r>
              <a:rPr lang="zh-CN" altLang="en-US" dirty="0"/>
              <a:t>和</a:t>
            </a:r>
            <a:r>
              <a:rPr lang="en-US" altLang="zh-CN" dirty="0"/>
              <a:t>checksum</a:t>
            </a:r>
            <a:r>
              <a:rPr lang="zh-CN" altLang="en-US" dirty="0"/>
              <a:t>的查表优化</a:t>
            </a:r>
          </a:p>
        </p:txBody>
      </p:sp>
      <p:sp>
        <p:nvSpPr>
          <p:cNvPr id="6" name="内容占位符 1">
            <a:extLst>
              <a:ext uri="{FF2B5EF4-FFF2-40B4-BE49-F238E27FC236}">
                <a16:creationId xmlns:a16="http://schemas.microsoft.com/office/drawing/2014/main" id="{E1BBBAFB-3065-4AD3-A303-4754B5ABCBEA}"/>
              </a:ext>
            </a:extLst>
          </p:cNvPr>
          <p:cNvSpPr txBox="1">
            <a:spLocks/>
          </p:cNvSpPr>
          <p:nvPr/>
        </p:nvSpPr>
        <p:spPr bwMode="auto">
          <a:xfrm>
            <a:off x="831850" y="1501775"/>
            <a:ext cx="8242300" cy="2127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kern="0" dirty="0"/>
              <a:t>任务描述</a:t>
            </a:r>
            <a:endParaRPr lang="en-US" altLang="zh-CN" kern="0"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kern="0" dirty="0">
                <a:solidFill>
                  <a:srgbClr val="111111"/>
                </a:solidFill>
              </a:rPr>
              <a:t>运用查表算法，编写一个简单的</a:t>
            </a:r>
            <a:r>
              <a:rPr lang="en-US" altLang="zh-CN" sz="1662" kern="0" dirty="0">
                <a:solidFill>
                  <a:srgbClr val="111111"/>
                </a:solidFill>
              </a:rPr>
              <a:t>CRC32</a:t>
            </a:r>
            <a:r>
              <a:rPr lang="zh-CN" altLang="en-US" sz="1662" kern="0" dirty="0">
                <a:solidFill>
                  <a:srgbClr val="111111"/>
                </a:solidFill>
              </a:rPr>
              <a:t>计算函数。</a:t>
            </a:r>
          </a:p>
        </p:txBody>
      </p:sp>
      <p:sp>
        <p:nvSpPr>
          <p:cNvPr id="7" name="内容占位符 1">
            <a:extLst>
              <a:ext uri="{FF2B5EF4-FFF2-40B4-BE49-F238E27FC236}">
                <a16:creationId xmlns:a16="http://schemas.microsoft.com/office/drawing/2014/main" id="{0A70DC68-D11E-4B95-A937-9BDF51FF86B0}"/>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extLst>
      <p:ext uri="{BB962C8B-B14F-4D97-AF65-F5344CB8AC3E}">
        <p14:creationId xmlns:p14="http://schemas.microsoft.com/office/powerpoint/2010/main" val="28713336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8928546" cy="5517231"/>
          </a:xfrm>
        </p:spPr>
        <p:txBody>
          <a:bodyPr/>
          <a:lstStyle/>
          <a:p>
            <a:pPr marL="457200" lvl="1" indent="0">
              <a:buNone/>
            </a:pPr>
            <a:r>
              <a:rPr lang="zh-CN" altLang="en-US" dirty="0">
                <a:sym typeface="Arial" charset="0"/>
              </a:rPr>
              <a:t>在</a:t>
            </a:r>
            <a:r>
              <a:rPr lang="en-US" altLang="zh-CN" dirty="0">
                <a:sym typeface="Arial" charset="0"/>
              </a:rPr>
              <a:t>ARMv8.1</a:t>
            </a:r>
            <a:r>
              <a:rPr lang="zh-CN" altLang="en-US" dirty="0">
                <a:sym typeface="Arial" charset="0"/>
              </a:rPr>
              <a:t>，提供了</a:t>
            </a:r>
            <a:r>
              <a:rPr lang="en-US" altLang="zh-CN" dirty="0">
                <a:sym typeface="Arial" charset="0"/>
              </a:rPr>
              <a:t>CRC32/CRC32C</a:t>
            </a:r>
            <a:r>
              <a:rPr lang="zh-CN" altLang="en-US" dirty="0">
                <a:sym typeface="Arial" charset="0"/>
              </a:rPr>
              <a:t>的专用指令：</a:t>
            </a:r>
            <a:r>
              <a:rPr lang="en-US" altLang="zh-CN" dirty="0">
                <a:sym typeface="Arial" charset="0"/>
              </a:rPr>
              <a:t>crc32d, crc32w, crc32h, crc32b, crc32cd, crc32cw, crc32ch, crc32cb</a:t>
            </a:r>
            <a:r>
              <a:rPr lang="zh-CN" altLang="en-US" dirty="0">
                <a:sym typeface="Arial" charset="0"/>
              </a:rPr>
              <a:t>。相对于查表法，</a:t>
            </a:r>
            <a:r>
              <a:rPr lang="en-US" altLang="zh-CN" dirty="0">
                <a:sym typeface="Arial" charset="0"/>
              </a:rPr>
              <a:t>ARM CRC</a:t>
            </a:r>
            <a:r>
              <a:rPr lang="zh-CN" altLang="en-US" dirty="0">
                <a:sym typeface="Arial" charset="0"/>
              </a:rPr>
              <a:t>指令快</a:t>
            </a:r>
            <a:r>
              <a:rPr lang="en-US" altLang="zh-CN" dirty="0">
                <a:sym typeface="Arial" charset="0"/>
              </a:rPr>
              <a:t>30</a:t>
            </a:r>
            <a:r>
              <a:rPr lang="zh-CN" altLang="en-US" dirty="0">
                <a:sym typeface="Arial" charset="0"/>
              </a:rPr>
              <a:t>倍左右。也就是说，对同一数据做</a:t>
            </a:r>
            <a:r>
              <a:rPr lang="en-US" altLang="zh-CN" dirty="0">
                <a:sym typeface="Arial" charset="0"/>
              </a:rPr>
              <a:t>CRC</a:t>
            </a:r>
            <a:r>
              <a:rPr lang="zh-CN" altLang="en-US" dirty="0">
                <a:sym typeface="Arial" charset="0"/>
              </a:rPr>
              <a:t>，加速指令耗用时间是查表法的</a:t>
            </a:r>
            <a:r>
              <a:rPr lang="en-US" altLang="zh-CN" dirty="0">
                <a:sym typeface="Arial" charset="0"/>
              </a:rPr>
              <a:t>1/30</a:t>
            </a:r>
            <a:r>
              <a:rPr lang="zh-CN" altLang="en-US" dirty="0">
                <a:sym typeface="Arial" charset="0"/>
              </a:rPr>
              <a:t>。对于</a:t>
            </a:r>
            <a:r>
              <a:rPr lang="en-US" altLang="zh-CN" dirty="0">
                <a:sym typeface="Arial" charset="0"/>
              </a:rPr>
              <a:t>CRC-32</a:t>
            </a:r>
            <a:r>
              <a:rPr lang="zh-CN" altLang="en-US" dirty="0">
                <a:sym typeface="Arial" charset="0"/>
              </a:rPr>
              <a:t>和</a:t>
            </a:r>
            <a:r>
              <a:rPr lang="en-US" altLang="zh-CN" dirty="0">
                <a:sym typeface="Arial" charset="0"/>
              </a:rPr>
              <a:t>CRC-32C</a:t>
            </a:r>
            <a:r>
              <a:rPr lang="zh-CN" altLang="en-US" dirty="0">
                <a:sym typeface="Arial" charset="0"/>
              </a:rPr>
              <a:t>，</a:t>
            </a:r>
            <a:r>
              <a:rPr lang="en-US" altLang="zh-CN" dirty="0">
                <a:sym typeface="Arial" charset="0"/>
              </a:rPr>
              <a:t>GCC</a:t>
            </a:r>
            <a:r>
              <a:rPr lang="zh-CN" altLang="en-US" dirty="0">
                <a:sym typeface="Arial" charset="0"/>
              </a:rPr>
              <a:t>提供了</a:t>
            </a:r>
            <a:r>
              <a:rPr lang="en-US" altLang="zh-CN" dirty="0" err="1">
                <a:sym typeface="Arial" charset="0"/>
              </a:rPr>
              <a:t>builtin</a:t>
            </a:r>
            <a:r>
              <a:rPr lang="zh-CN" altLang="en-US" dirty="0">
                <a:sym typeface="Arial" charset="0"/>
              </a:rPr>
              <a:t>函数，可以在</a:t>
            </a:r>
            <a:r>
              <a:rPr lang="en-US" altLang="zh-CN" dirty="0">
                <a:sym typeface="Arial" charset="0"/>
              </a:rPr>
              <a:t>C</a:t>
            </a:r>
            <a:r>
              <a:rPr lang="zh-CN" altLang="en-US" dirty="0">
                <a:sym typeface="Arial" charset="0"/>
              </a:rPr>
              <a:t>代码里直接调用。</a:t>
            </a:r>
            <a:r>
              <a:rPr lang="en-US" altLang="zh-CN" dirty="0" err="1">
                <a:sym typeface="Arial" charset="0"/>
              </a:rPr>
              <a:t>builtin</a:t>
            </a:r>
            <a:r>
              <a:rPr lang="zh-CN" altLang="en-US" dirty="0">
                <a:sym typeface="Arial" charset="0"/>
              </a:rPr>
              <a:t>函数名字就是对应的汇编指令名字前加“</a:t>
            </a:r>
            <a:r>
              <a:rPr lang="en-US" altLang="zh-CN" dirty="0">
                <a:sym typeface="Arial" charset="0"/>
              </a:rPr>
              <a:t>__”</a:t>
            </a:r>
            <a:r>
              <a:rPr lang="zh-CN" altLang="en-US" dirty="0">
                <a:sym typeface="Arial" charset="0"/>
              </a:rPr>
              <a:t>，比如</a:t>
            </a:r>
            <a:r>
              <a:rPr lang="en-US" altLang="zh-CN" dirty="0">
                <a:sym typeface="Arial" charset="0"/>
              </a:rPr>
              <a:t>__crc32d</a:t>
            </a:r>
            <a:r>
              <a:rPr lang="zh-CN" altLang="en-US" dirty="0">
                <a:sym typeface="Arial" charset="0"/>
              </a:rPr>
              <a:t>函数对应</a:t>
            </a:r>
            <a:r>
              <a:rPr lang="en-US" altLang="zh-CN" dirty="0">
                <a:sym typeface="Arial" charset="0"/>
              </a:rPr>
              <a:t>crc32d</a:t>
            </a:r>
            <a:r>
              <a:rPr lang="zh-CN" altLang="en-US" dirty="0">
                <a:sym typeface="Arial" charset="0"/>
              </a:rPr>
              <a:t>指令。另外，还需添加“</a:t>
            </a:r>
            <a:r>
              <a:rPr lang="en-US" altLang="zh-CN" dirty="0">
                <a:sym typeface="Arial" charset="0"/>
              </a:rPr>
              <a:t>-march=armv8.1-a”</a:t>
            </a:r>
            <a:r>
              <a:rPr lang="zh-CN" altLang="en-US" dirty="0">
                <a:sym typeface="Arial" charset="0"/>
              </a:rPr>
              <a:t>编译选项。</a:t>
            </a:r>
            <a:endParaRPr lang="en-US" altLang="zh-CN"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五、</a:t>
            </a:r>
            <a:r>
              <a:rPr lang="en-US" altLang="zh-CN" dirty="0" err="1"/>
              <a:t>kunpeng</a:t>
            </a:r>
            <a:r>
              <a:rPr lang="zh-CN" altLang="en-US" dirty="0"/>
              <a:t>上的</a:t>
            </a:r>
            <a:r>
              <a:rPr lang="en-US" altLang="zh-CN" dirty="0"/>
              <a:t>CRC32</a:t>
            </a:r>
            <a:r>
              <a:rPr lang="zh-CN" altLang="en-US" dirty="0"/>
              <a:t>加速</a:t>
            </a:r>
          </a:p>
        </p:txBody>
      </p:sp>
    </p:spTree>
    <p:extLst>
      <p:ext uri="{BB962C8B-B14F-4D97-AF65-F5344CB8AC3E}">
        <p14:creationId xmlns:p14="http://schemas.microsoft.com/office/powerpoint/2010/main" val="30617547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504" y="1314805"/>
            <a:ext cx="9288586" cy="5517231"/>
          </a:xfrm>
        </p:spPr>
        <p:txBody>
          <a:bodyPr/>
          <a:lstStyle/>
          <a:p>
            <a:r>
              <a:rPr lang="en-US" altLang="zh-CN" sz="2000" dirty="0">
                <a:sym typeface="Arial" charset="0"/>
              </a:rPr>
              <a:t>CRC32 </a:t>
            </a:r>
            <a:r>
              <a:rPr lang="en-US" altLang="zh-CN" sz="2000" dirty="0" err="1">
                <a:sym typeface="Arial" charset="0"/>
              </a:rPr>
              <a:t>intrinsics</a:t>
            </a:r>
            <a:endParaRPr lang="en-US" altLang="zh-CN" sz="1400" dirty="0">
              <a:sym typeface="Arial" charset="0"/>
            </a:endParaRPr>
          </a:p>
          <a:p>
            <a:pPr lvl="1"/>
            <a:r>
              <a:rPr lang="en-US" altLang="zh-CN" sz="1600" dirty="0">
                <a:sym typeface="Arial" charset="0"/>
              </a:rPr>
              <a:t>uint32_t __crc32b (uint32_t, uint8_t)</a:t>
            </a:r>
          </a:p>
          <a:p>
            <a:pPr lvl="2"/>
            <a:r>
              <a:rPr lang="en-US" altLang="zh-CN" sz="1600" dirty="0">
                <a:sym typeface="Arial" charset="0"/>
              </a:rPr>
              <a:t>Form of expected instruction(s): crc32b r0, r0, r0</a:t>
            </a:r>
          </a:p>
          <a:p>
            <a:pPr lvl="1"/>
            <a:r>
              <a:rPr lang="en-US" altLang="zh-CN" sz="1600" dirty="0">
                <a:sym typeface="Arial" charset="0"/>
              </a:rPr>
              <a:t>uint32_t __crc32h (uint32_t, uint16_t)</a:t>
            </a:r>
          </a:p>
          <a:p>
            <a:pPr lvl="2"/>
            <a:r>
              <a:rPr lang="en-US" altLang="zh-CN" sz="1600" dirty="0">
                <a:sym typeface="Arial" charset="0"/>
              </a:rPr>
              <a:t>Form of expected instruction(s): crc32h r0, r0, r0</a:t>
            </a:r>
          </a:p>
          <a:p>
            <a:pPr lvl="1"/>
            <a:r>
              <a:rPr lang="en-US" altLang="zh-CN" sz="1600" dirty="0">
                <a:sym typeface="Arial" charset="0"/>
              </a:rPr>
              <a:t>uint32_t __crc32w (uint32_t, uint32_t)</a:t>
            </a:r>
          </a:p>
          <a:p>
            <a:pPr lvl="2"/>
            <a:r>
              <a:rPr lang="en-US" altLang="zh-CN" sz="1600" dirty="0">
                <a:sym typeface="Arial" charset="0"/>
              </a:rPr>
              <a:t>Form of expected instruction(s): crc32w r0, r0, r0</a:t>
            </a:r>
          </a:p>
          <a:p>
            <a:pPr lvl="1"/>
            <a:r>
              <a:rPr lang="en-US" altLang="zh-CN" sz="1600" dirty="0">
                <a:sym typeface="Arial" charset="0"/>
              </a:rPr>
              <a:t>uint32_t __crc32d (uint32_t, uint64_t)</a:t>
            </a:r>
          </a:p>
          <a:p>
            <a:pPr lvl="2"/>
            <a:r>
              <a:rPr lang="en-US" altLang="zh-CN" sz="1600" dirty="0">
                <a:sym typeface="Arial" charset="0"/>
              </a:rPr>
              <a:t>Form of expected instruction(s): Two crc32w r0, r0, r0 instructions for AArch32. One crc32w w0, w0, x0 instruction for AArch64.</a:t>
            </a:r>
          </a:p>
          <a:p>
            <a:pPr lvl="1"/>
            <a:r>
              <a:rPr lang="en-US" altLang="zh-CN" sz="1600" dirty="0">
                <a:sym typeface="Arial" charset="0"/>
              </a:rPr>
              <a:t>uint32_t __crc32cb (uint32_t, uint8_t)</a:t>
            </a:r>
          </a:p>
          <a:p>
            <a:pPr lvl="2"/>
            <a:r>
              <a:rPr lang="en-US" altLang="zh-CN" sz="1600" dirty="0">
                <a:sym typeface="Arial" charset="0"/>
              </a:rPr>
              <a:t>Form of expected instruction(s): crc32cb r0, r0, r0</a:t>
            </a:r>
          </a:p>
          <a:p>
            <a:pPr lvl="1"/>
            <a:r>
              <a:rPr lang="en-US" altLang="zh-CN" sz="1600" dirty="0">
                <a:sym typeface="Arial" charset="0"/>
              </a:rPr>
              <a:t>uint32_t __crc32ch (uint32_t, uint16_t)</a:t>
            </a:r>
          </a:p>
          <a:p>
            <a:pPr lvl="2"/>
            <a:r>
              <a:rPr lang="en-US" altLang="zh-CN" sz="1600" dirty="0">
                <a:sym typeface="Arial" charset="0"/>
              </a:rPr>
              <a:t>Form of expected instruction(s): crc32ch r0, r0, r0</a:t>
            </a:r>
          </a:p>
          <a:p>
            <a:pPr lvl="1"/>
            <a:r>
              <a:rPr lang="en-US" altLang="zh-CN" sz="1600" dirty="0">
                <a:sym typeface="Arial" charset="0"/>
              </a:rPr>
              <a:t>uint32_t __crc32cw (uint32_t, uint32_t)</a:t>
            </a:r>
          </a:p>
          <a:p>
            <a:pPr lvl="2"/>
            <a:r>
              <a:rPr lang="en-US" altLang="zh-CN" sz="1600" dirty="0">
                <a:sym typeface="Arial" charset="0"/>
              </a:rPr>
              <a:t>Form of expected instruction(s): crc32cw r0, r0, r0</a:t>
            </a:r>
          </a:p>
          <a:p>
            <a:pPr lvl="1"/>
            <a:r>
              <a:rPr lang="en-US" altLang="zh-CN" sz="1600" dirty="0">
                <a:sym typeface="Arial" charset="0"/>
              </a:rPr>
              <a:t>uint32_t __crc32cd (uint32_t, uint64_t)</a:t>
            </a:r>
          </a:p>
          <a:p>
            <a:pPr lvl="2"/>
            <a:r>
              <a:rPr lang="en-US" altLang="zh-CN" sz="1600" dirty="0">
                <a:sym typeface="Arial" charset="0"/>
              </a:rPr>
              <a:t>Form of expected instruction(s): Two crc32cw r0, r0, r0 instructions for AArch32. One crc32cw w0, w0, x0 instruction for AArch64.</a:t>
            </a:r>
          </a:p>
          <a:p>
            <a:pPr lvl="1"/>
            <a:endParaRPr lang="en-US" altLang="zh-CN" sz="1600" dirty="0">
              <a:sym typeface="Arial" charset="0"/>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五、</a:t>
            </a:r>
            <a:r>
              <a:rPr lang="en-US" altLang="zh-CN" dirty="0" err="1"/>
              <a:t>kunpeng</a:t>
            </a:r>
            <a:r>
              <a:rPr lang="zh-CN" altLang="en-US" dirty="0"/>
              <a:t>上的</a:t>
            </a:r>
            <a:r>
              <a:rPr lang="en-US" altLang="zh-CN" dirty="0"/>
              <a:t>CRC32</a:t>
            </a:r>
            <a:r>
              <a:rPr lang="zh-CN" altLang="en-US" dirty="0"/>
              <a:t>加速</a:t>
            </a:r>
          </a:p>
        </p:txBody>
      </p:sp>
    </p:spTree>
    <p:extLst>
      <p:ext uri="{BB962C8B-B14F-4D97-AF65-F5344CB8AC3E}">
        <p14:creationId xmlns:p14="http://schemas.microsoft.com/office/powerpoint/2010/main" val="21977382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3</a:t>
            </a:r>
            <a:r>
              <a:rPr lang="zh-CN" altLang="en-US" dirty="0"/>
              <a:t>：</a:t>
            </a:r>
            <a:r>
              <a:rPr lang="en-US" altLang="zh-CN" dirty="0" err="1"/>
              <a:t>kunpeng</a:t>
            </a:r>
            <a:r>
              <a:rPr lang="zh-CN" altLang="en-US" dirty="0"/>
              <a:t>上的</a:t>
            </a:r>
            <a:r>
              <a:rPr lang="en-US" altLang="zh-CN" dirty="0"/>
              <a:t>CRC32</a:t>
            </a:r>
            <a:r>
              <a:rPr lang="zh-CN" altLang="en-US" dirty="0"/>
              <a:t>加速</a:t>
            </a:r>
          </a:p>
        </p:txBody>
      </p:sp>
      <p:sp>
        <p:nvSpPr>
          <p:cNvPr id="6" name="内容占位符 1">
            <a:extLst>
              <a:ext uri="{FF2B5EF4-FFF2-40B4-BE49-F238E27FC236}">
                <a16:creationId xmlns:a16="http://schemas.microsoft.com/office/drawing/2014/main" id="{E1BBBAFB-3065-4AD3-A303-4754B5ABCBEA}"/>
              </a:ext>
            </a:extLst>
          </p:cNvPr>
          <p:cNvSpPr txBox="1">
            <a:spLocks/>
          </p:cNvSpPr>
          <p:nvPr/>
        </p:nvSpPr>
        <p:spPr bwMode="auto">
          <a:xfrm>
            <a:off x="831850" y="1501775"/>
            <a:ext cx="8242300" cy="2127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kern="0" dirty="0"/>
              <a:t>任务描述</a:t>
            </a:r>
            <a:endParaRPr lang="en-US" altLang="zh-CN" kern="0"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662" kern="0" dirty="0">
                <a:solidFill>
                  <a:srgbClr val="111111"/>
                </a:solidFill>
              </a:rPr>
              <a:t>ARMv8.1</a:t>
            </a:r>
            <a:r>
              <a:rPr lang="zh-CN" altLang="en-US" sz="1662" kern="0" dirty="0">
                <a:solidFill>
                  <a:srgbClr val="111111"/>
                </a:solidFill>
              </a:rPr>
              <a:t>，提供了</a:t>
            </a:r>
            <a:r>
              <a:rPr lang="en-US" altLang="zh-CN" sz="1662" kern="0" dirty="0">
                <a:solidFill>
                  <a:srgbClr val="111111"/>
                </a:solidFill>
              </a:rPr>
              <a:t>CRC32/CRC32C</a:t>
            </a:r>
            <a:r>
              <a:rPr lang="zh-CN" altLang="en-US" sz="1662" kern="0" dirty="0">
                <a:solidFill>
                  <a:srgbClr val="111111"/>
                </a:solidFill>
              </a:rPr>
              <a:t>的专用指令：</a:t>
            </a:r>
            <a:r>
              <a:rPr lang="en-US" altLang="zh-CN" sz="1662" kern="0" dirty="0">
                <a:solidFill>
                  <a:srgbClr val="111111"/>
                </a:solidFill>
              </a:rPr>
              <a:t>crc32d, crc32w, crc32h, crc32b, crc32cd, crc32cw, crc32ch, crc32cb</a:t>
            </a:r>
            <a:r>
              <a:rPr lang="zh-CN" altLang="en-US" sz="1662" kern="0" dirty="0">
                <a:solidFill>
                  <a:srgbClr val="111111"/>
                </a:solidFill>
              </a:rPr>
              <a:t>，编写一个简单的</a:t>
            </a:r>
            <a:r>
              <a:rPr lang="en-US" altLang="zh-CN" sz="1662" kern="0" dirty="0">
                <a:solidFill>
                  <a:srgbClr val="111111"/>
                </a:solidFill>
              </a:rPr>
              <a:t>CRC32</a:t>
            </a:r>
            <a:r>
              <a:rPr lang="zh-CN" altLang="en-US" sz="1662" kern="0" dirty="0">
                <a:solidFill>
                  <a:srgbClr val="111111"/>
                </a:solidFill>
              </a:rPr>
              <a:t>计算函数</a:t>
            </a:r>
          </a:p>
        </p:txBody>
      </p:sp>
      <p:sp>
        <p:nvSpPr>
          <p:cNvPr id="7" name="内容占位符 1">
            <a:extLst>
              <a:ext uri="{FF2B5EF4-FFF2-40B4-BE49-F238E27FC236}">
                <a16:creationId xmlns:a16="http://schemas.microsoft.com/office/drawing/2014/main" id="{0A70DC68-D11E-4B95-A937-9BDF51FF86B0}"/>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extLst>
      <p:ext uri="{BB962C8B-B14F-4D97-AF65-F5344CB8AC3E}">
        <p14:creationId xmlns:p14="http://schemas.microsoft.com/office/powerpoint/2010/main" val="8344359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3</a:t>
            </a:r>
            <a:r>
              <a:rPr lang="zh-CN" altLang="en-US" dirty="0"/>
              <a:t>：</a:t>
            </a:r>
            <a:r>
              <a:rPr lang="en-US" altLang="zh-CN" dirty="0" err="1"/>
              <a:t>kunpeng</a:t>
            </a:r>
            <a:r>
              <a:rPr lang="zh-CN" altLang="en-US" dirty="0"/>
              <a:t>上的</a:t>
            </a:r>
            <a:r>
              <a:rPr lang="en-US" altLang="zh-CN" dirty="0"/>
              <a:t>CRC32</a:t>
            </a:r>
            <a:r>
              <a:rPr lang="zh-CN" altLang="en-US" dirty="0"/>
              <a:t>加速</a:t>
            </a:r>
          </a:p>
        </p:txBody>
      </p:sp>
      <p:sp>
        <p:nvSpPr>
          <p:cNvPr id="8" name="文本框 7">
            <a:extLst>
              <a:ext uri="{FF2B5EF4-FFF2-40B4-BE49-F238E27FC236}">
                <a16:creationId xmlns:a16="http://schemas.microsoft.com/office/drawing/2014/main" id="{759502BF-59BA-4FEA-94A8-2EF5DEBBB7F1}"/>
              </a:ext>
            </a:extLst>
          </p:cNvPr>
          <p:cNvSpPr txBox="1"/>
          <p:nvPr/>
        </p:nvSpPr>
        <p:spPr>
          <a:xfrm>
            <a:off x="560512" y="1484784"/>
            <a:ext cx="9165468" cy="2775760"/>
          </a:xfrm>
          <a:prstGeom prst="rect">
            <a:avLst/>
          </a:prstGeom>
          <a:noFill/>
        </p:spPr>
        <p:txBody>
          <a:bodyPr wrap="square">
            <a:spAutoFit/>
          </a:bodyPr>
          <a:lstStyle/>
          <a:p>
            <a:pPr algn="l">
              <a:lnSpc>
                <a:spcPct val="150000"/>
              </a:lnSpc>
            </a:pPr>
            <a:r>
              <a:rPr lang="zh-CN" altLang="en-US" b="0" dirty="0">
                <a:solidFill>
                  <a:srgbClr val="C00000"/>
                </a:solidFill>
                <a:latin typeface="+mn-ea"/>
                <a:ea typeface="+mn-ea"/>
              </a:rPr>
              <a:t>参考</a:t>
            </a:r>
          </a:p>
          <a:p>
            <a:pPr algn="l">
              <a:lnSpc>
                <a:spcPct val="150000"/>
              </a:lnSpc>
            </a:pPr>
            <a:r>
              <a:rPr lang="en-US" altLang="zh-CN" b="0" dirty="0">
                <a:solidFill>
                  <a:srgbClr val="292929"/>
                </a:solidFill>
                <a:latin typeface="+mn-ea"/>
                <a:ea typeface="+mn-ea"/>
                <a:hlinkClick r:id="rId2"/>
              </a:rPr>
              <a:t>https://www.jiangwei.org/2016/04/25/armv8-crc32%E6%8C%87%E4%BB%A4%E9%9B%86%E6%B5%8B%E8%AF%95/</a:t>
            </a:r>
            <a:endParaRPr lang="en-US" altLang="zh-CN" b="0" dirty="0">
              <a:solidFill>
                <a:srgbClr val="292929"/>
              </a:solidFill>
              <a:latin typeface="+mn-ea"/>
              <a:ea typeface="+mn-ea"/>
            </a:endParaRPr>
          </a:p>
          <a:p>
            <a:pPr algn="l">
              <a:lnSpc>
                <a:spcPct val="150000"/>
              </a:lnSpc>
            </a:pPr>
            <a:r>
              <a:rPr lang="en-US" altLang="zh-CN" b="0" dirty="0">
                <a:solidFill>
                  <a:srgbClr val="292929"/>
                </a:solidFill>
                <a:latin typeface="+mn-ea"/>
                <a:ea typeface="+mn-ea"/>
                <a:hlinkClick r:id="rId3"/>
              </a:rPr>
              <a:t>https://bugs.mysql.com/file.php?id=29426&amp;bug_id=99118</a:t>
            </a:r>
            <a:endParaRPr lang="en-US" altLang="zh-CN" b="0" dirty="0">
              <a:solidFill>
                <a:srgbClr val="292929"/>
              </a:solidFill>
              <a:latin typeface="+mn-ea"/>
              <a:ea typeface="+mn-ea"/>
            </a:endParaRPr>
          </a:p>
          <a:p>
            <a:pPr algn="l">
              <a:lnSpc>
                <a:spcPct val="150000"/>
              </a:lnSpc>
            </a:pPr>
            <a:endParaRPr lang="en-US" altLang="zh-CN" b="0" dirty="0">
              <a:solidFill>
                <a:srgbClr val="292929"/>
              </a:solidFill>
              <a:latin typeface="+mn-ea"/>
              <a:ea typeface="+mn-ea"/>
            </a:endParaRPr>
          </a:p>
        </p:txBody>
      </p:sp>
    </p:spTree>
    <p:extLst>
      <p:ext uri="{BB962C8B-B14F-4D97-AF65-F5344CB8AC3E}">
        <p14:creationId xmlns:p14="http://schemas.microsoft.com/office/powerpoint/2010/main" val="27956245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848544" y="1916832"/>
            <a:ext cx="8784976" cy="3384376"/>
          </a:xfrm>
        </p:spPr>
        <p:txBody>
          <a:bodyPr/>
          <a:lstStyle/>
          <a:p>
            <a:r>
              <a:rPr lang="zh-CN" altLang="en-US" dirty="0">
                <a:solidFill>
                  <a:srgbClr val="FF0000"/>
                </a:solidFill>
                <a:ea typeface="宋体" panose="02010600030101010101" pitchFamily="2" charset="-122"/>
              </a:rPr>
              <a:t>第</a:t>
            </a:r>
            <a:r>
              <a:rPr lang="en-US" altLang="zh-CN" dirty="0">
                <a:solidFill>
                  <a:srgbClr val="FF0000"/>
                </a:solidFill>
                <a:ea typeface="宋体" panose="02010600030101010101" pitchFamily="2" charset="-122"/>
              </a:rPr>
              <a:t>7</a:t>
            </a:r>
            <a:r>
              <a:rPr lang="zh-CN" altLang="en-US" dirty="0">
                <a:solidFill>
                  <a:srgbClr val="FF0000"/>
                </a:solidFill>
                <a:ea typeface="宋体" panose="02010600030101010101" pitchFamily="2" charset="-122"/>
              </a:rPr>
              <a:t>讲：面向</a:t>
            </a:r>
            <a:r>
              <a:rPr lang="en-US" altLang="zh-CN" dirty="0">
                <a:solidFill>
                  <a:srgbClr val="FF0000"/>
                </a:solidFill>
                <a:ea typeface="宋体" panose="02010600030101010101" pitchFamily="2" charset="-122"/>
              </a:rPr>
              <a:t>ARM64</a:t>
            </a:r>
            <a:r>
              <a:rPr lang="zh-CN" altLang="en-US" dirty="0">
                <a:solidFill>
                  <a:srgbClr val="FF0000"/>
                </a:solidFill>
                <a:ea typeface="宋体" panose="02010600030101010101" pitchFamily="2" charset="-122"/>
              </a:rPr>
              <a:t>指令的</a:t>
            </a:r>
            <a:r>
              <a:rPr lang="en-US" altLang="zh-CN" dirty="0">
                <a:solidFill>
                  <a:srgbClr val="FF0000"/>
                </a:solidFill>
                <a:ea typeface="宋体" panose="02010600030101010101" pitchFamily="2" charset="-122"/>
              </a:rPr>
              <a:t>CRC32</a:t>
            </a:r>
            <a:r>
              <a:rPr lang="zh-CN" altLang="en-US" dirty="0">
                <a:solidFill>
                  <a:srgbClr val="FF0000"/>
                </a:solidFill>
                <a:ea typeface="宋体" panose="02010600030101010101" pitchFamily="2" charset="-122"/>
              </a:rPr>
              <a:t>和</a:t>
            </a:r>
            <a:r>
              <a:rPr lang="en-US" altLang="zh-CN" dirty="0">
                <a:solidFill>
                  <a:srgbClr val="FF0000"/>
                </a:solidFill>
                <a:ea typeface="宋体" panose="02010600030101010101" pitchFamily="2" charset="-122"/>
              </a:rPr>
              <a:t>Checksum</a:t>
            </a:r>
            <a:r>
              <a:rPr lang="zh-CN" altLang="en-US" dirty="0">
                <a:solidFill>
                  <a:srgbClr val="FF0000"/>
                </a:solidFill>
                <a:ea typeface="宋体" panose="02010600030101010101" pitchFamily="2" charset="-122"/>
              </a:rPr>
              <a:t>优化</a:t>
            </a:r>
            <a:endParaRPr lang="en-US" altLang="zh-CN" dirty="0">
              <a:solidFill>
                <a:srgbClr val="FF0000"/>
              </a:solidFill>
              <a:ea typeface="宋体" panose="02010600030101010101" pitchFamily="2" charset="-122"/>
            </a:endParaRP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第十二章 实训七 实训内容</a:t>
            </a:r>
          </a:p>
        </p:txBody>
      </p:sp>
    </p:spTree>
    <p:extLst>
      <p:ext uri="{BB962C8B-B14F-4D97-AF65-F5344CB8AC3E}">
        <p14:creationId xmlns:p14="http://schemas.microsoft.com/office/powerpoint/2010/main" val="10171058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a:extLst>
              <a:ext uri="{FF2B5EF4-FFF2-40B4-BE49-F238E27FC236}">
                <a16:creationId xmlns:a16="http://schemas.microsoft.com/office/drawing/2014/main" id="{1A77ECFD-0D70-4D38-A9F6-79C78A8F5E30}"/>
              </a:ext>
            </a:extLst>
          </p:cNvPr>
          <p:cNvSpPr>
            <a:spLocks noGrp="1" noChangeArrowheads="1"/>
          </p:cNvSpPr>
          <p:nvPr>
            <p:ph idx="1"/>
          </p:nvPr>
        </p:nvSpPr>
        <p:spPr/>
        <p:txBody>
          <a:bodyPr/>
          <a:lstStyle/>
          <a:p>
            <a:r>
              <a:rPr lang="zh-CN" altLang="en-US" dirty="0"/>
              <a:t>学习</a:t>
            </a:r>
            <a:r>
              <a:rPr lang="en-US" altLang="zh-CN" dirty="0"/>
              <a:t>ARM64</a:t>
            </a:r>
            <a:r>
              <a:rPr lang="zh-CN" altLang="en-US" dirty="0"/>
              <a:t>中</a:t>
            </a:r>
            <a:r>
              <a:rPr lang="en-US" altLang="zh-CN" dirty="0"/>
              <a:t>CRC32</a:t>
            </a:r>
            <a:r>
              <a:rPr lang="zh-CN" altLang="en-US" dirty="0"/>
              <a:t>和</a:t>
            </a:r>
            <a:r>
              <a:rPr lang="en-US" altLang="zh-CN" dirty="0"/>
              <a:t>checksum</a:t>
            </a:r>
            <a:r>
              <a:rPr lang="zh-CN" altLang="en-US" dirty="0"/>
              <a:t>的优化</a:t>
            </a:r>
          </a:p>
        </p:txBody>
      </p:sp>
      <p:sp>
        <p:nvSpPr>
          <p:cNvPr id="5123" name="标题 2">
            <a:extLst>
              <a:ext uri="{FF2B5EF4-FFF2-40B4-BE49-F238E27FC236}">
                <a16:creationId xmlns:a16="http://schemas.microsoft.com/office/drawing/2014/main" id="{E567ACBD-63CE-4AF3-A843-7CC8405D315F}"/>
              </a:ext>
            </a:extLst>
          </p:cNvPr>
          <p:cNvSpPr>
            <a:spLocks noGrp="1" noChangeArrowheads="1"/>
          </p:cNvSpPr>
          <p:nvPr>
            <p:ph type="title"/>
          </p:nvPr>
        </p:nvSpPr>
        <p:spPr/>
        <p:txBody>
          <a:bodyPr/>
          <a:lstStyle/>
          <a:p>
            <a:r>
              <a:rPr lang="zh-CN" altLang="en-US"/>
              <a:t>主要任务</a:t>
            </a:r>
          </a:p>
        </p:txBody>
      </p:sp>
      <p:sp>
        <p:nvSpPr>
          <p:cNvPr id="4" name="Text Box 3">
            <a:extLst>
              <a:ext uri="{FF2B5EF4-FFF2-40B4-BE49-F238E27FC236}">
                <a16:creationId xmlns:a16="http://schemas.microsoft.com/office/drawing/2014/main" id="{D201FA0A-A67C-4135-A701-2AEA41C39C23}"/>
              </a:ext>
            </a:extLst>
          </p:cNvPr>
          <p:cNvSpPr txBox="1">
            <a:spLocks noChangeArrowheads="1"/>
          </p:cNvSpPr>
          <p:nvPr/>
        </p:nvSpPr>
        <p:spPr bwMode="auto">
          <a:xfrm>
            <a:off x="796926" y="3228976"/>
            <a:ext cx="8277225" cy="2659063"/>
          </a:xfrm>
          <a:prstGeom prst="rect">
            <a:avLst/>
          </a:prstGeom>
          <a:noFill/>
          <a:ln>
            <a:noFill/>
          </a:ln>
          <a:effectLst/>
        </p:spPr>
        <p:txBody>
          <a:bodyPr lIns="83077" tIns="43200" rIns="83077" bIns="43200"/>
          <a:lstStyle>
            <a:lvl1pPr marL="341313" indent="-341313">
              <a:spcBef>
                <a:spcPts val="65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b="1">
                <a:solidFill>
                  <a:srgbClr val="000066"/>
                </a:solidFill>
                <a:latin typeface="Arial" panose="020B0604020202020204" pitchFamily="34" charset="0"/>
                <a:ea typeface="黑体" panose="02010609060101010101" pitchFamily="49" charset="-122"/>
              </a:defRPr>
            </a:lvl1pPr>
            <a:lvl2pPr>
              <a:spcBef>
                <a:spcPts val="6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FF"/>
                </a:solidFill>
                <a:latin typeface="Arial" panose="020B0604020202020204" pitchFamily="34" charset="0"/>
                <a:ea typeface="宋体" panose="02010600030101010101" pitchFamily="2" charset="-122"/>
              </a:defRPr>
            </a:lvl2pPr>
            <a:lvl3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A50021"/>
                </a:solidFill>
                <a:latin typeface="Arial" panose="020B0604020202020204" pitchFamily="34" charset="0"/>
                <a:ea typeface="楷体_GB2312" pitchFamily="1" charset="-122"/>
              </a:defRPr>
            </a:lvl3pPr>
            <a:lvl4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292929"/>
                </a:solidFill>
                <a:latin typeface="Arial" panose="020B0604020202020204" pitchFamily="34" charset="0"/>
                <a:ea typeface="楷体_GB2312" pitchFamily="1" charset="-122"/>
              </a:defRPr>
            </a:lvl4pPr>
            <a:lvl5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5pPr>
            <a:lvl6pPr marL="25146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6pPr>
            <a:lvl7pPr marL="29718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7pPr>
            <a:lvl8pPr marL="34290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8pPr>
            <a:lvl9pPr marL="38862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9pPr>
          </a:lstStyle>
          <a:p>
            <a:pPr algn="l" eaLnBrk="0" hangingPunct="0">
              <a:buClr>
                <a:srgbClr val="FF5050"/>
              </a:buClr>
              <a:buSzPct val="120000"/>
              <a:buFont typeface="Wingdings" panose="05000000000000000000" pitchFamily="2" charset="2"/>
              <a:buChar char=""/>
              <a:defRPr/>
            </a:pPr>
            <a:r>
              <a:rPr kumimoji="0" lang="zh-CN" altLang="en-US" sz="2400" dirty="0">
                <a:latin typeface="宋体" panose="02010600030101010101" pitchFamily="2" charset="-122"/>
                <a:ea typeface="宋体" panose="02010600030101010101" pitchFamily="2" charset="-122"/>
              </a:rPr>
              <a:t>由主要任务，可以分解为以下</a:t>
            </a:r>
            <a:r>
              <a:rPr kumimoji="0" lang="en-US" altLang="zh-CN" sz="2400" dirty="0">
                <a:latin typeface="宋体" panose="02010600030101010101" pitchFamily="2" charset="-122"/>
                <a:ea typeface="宋体" panose="02010600030101010101" pitchFamily="2" charset="-122"/>
              </a:rPr>
              <a:t>4</a:t>
            </a:r>
            <a:r>
              <a:rPr kumimoji="0" lang="zh-CN" altLang="en-US" sz="2400" dirty="0">
                <a:latin typeface="宋体" panose="02010600030101010101" pitchFamily="2" charset="-122"/>
                <a:ea typeface="宋体" panose="02010600030101010101" pitchFamily="2" charset="-122"/>
              </a:rPr>
              <a:t>个子任务：</a:t>
            </a:r>
          </a:p>
          <a:p>
            <a:pPr algn="l" eaLnBrk="0" hangingPunct="0">
              <a:buClr>
                <a:srgbClr val="FF5050"/>
              </a:buClr>
              <a:buSzPct val="120000"/>
              <a:buFont typeface="Wingdings" panose="05000000000000000000" pitchFamily="2" charset="2"/>
              <a:buChar char=""/>
              <a:defRPr/>
            </a:pPr>
            <a:endParaRPr kumimoji="0" lang="zh-CN" altLang="en-US" sz="2400" dirty="0">
              <a:latin typeface="宋体" panose="02010600030101010101" pitchFamily="2" charset="-122"/>
              <a:ea typeface="宋体" panose="02010600030101010101" pitchFamily="2" charset="-122"/>
            </a:endParaRPr>
          </a:p>
          <a:p>
            <a:pPr marL="685817" lvl="1" indent="-263776" algn="l" eaLnBrk="0" hangingPunct="0">
              <a:spcBef>
                <a:spcPct val="20000"/>
              </a:spcBef>
              <a:buClr>
                <a:srgbClr val="336699"/>
              </a:buClr>
              <a:buSzPct val="75000"/>
              <a:buFont typeface="Wingdings" pitchFamily="2" charset="2"/>
              <a:buChar char="v"/>
              <a:defRPr/>
            </a:pPr>
            <a:r>
              <a:rPr kumimoji="0" lang="en-US" altLang="zh-CN" sz="1662" dirty="0">
                <a:solidFill>
                  <a:srgbClr val="111111"/>
                </a:solidFill>
                <a:latin typeface="Times New Roman" pitchFamily="18" charset="0"/>
                <a:cs typeface="Times New Roman" pitchFamily="18" charset="0"/>
              </a:rPr>
              <a:t>子任务1</a:t>
            </a:r>
            <a:r>
              <a:rPr kumimoji="0" lang="zh-CN" altLang="en-US" sz="1662" dirty="0">
                <a:solidFill>
                  <a:srgbClr val="111111"/>
                </a:solidFill>
                <a:latin typeface="Times New Roman" pitchFamily="18" charset="0"/>
                <a:cs typeface="Times New Roman" pitchFamily="18" charset="0"/>
              </a:rPr>
              <a:t>：按位计算的</a:t>
            </a:r>
            <a:r>
              <a:rPr kumimoji="0" lang="en-US" altLang="zh-CN" sz="1662" dirty="0">
                <a:solidFill>
                  <a:srgbClr val="111111"/>
                </a:solidFill>
                <a:latin typeface="Times New Roman" pitchFamily="18" charset="0"/>
                <a:cs typeface="Times New Roman" pitchFamily="18" charset="0"/>
              </a:rPr>
              <a:t>CRC32</a:t>
            </a:r>
            <a:r>
              <a:rPr kumimoji="0" lang="zh-CN" altLang="en-US" sz="1662" dirty="0">
                <a:solidFill>
                  <a:srgbClr val="111111"/>
                </a:solidFill>
                <a:latin typeface="Times New Roman" pitchFamily="18" charset="0"/>
                <a:cs typeface="Times New Roman" pitchFamily="18" charset="0"/>
              </a:rPr>
              <a:t>计算函数（</a:t>
            </a:r>
            <a:r>
              <a:rPr kumimoji="0" lang="en-US" altLang="zh-CN" sz="1662" dirty="0">
                <a:solidFill>
                  <a:srgbClr val="111111"/>
                </a:solidFill>
                <a:latin typeface="Times New Roman" pitchFamily="18" charset="0"/>
                <a:cs typeface="Times New Roman" pitchFamily="18" charset="0"/>
              </a:rPr>
              <a:t>60min</a:t>
            </a:r>
            <a:r>
              <a:rPr kumimoji="0" lang="zh-CN" altLang="en-US" sz="1662" dirty="0">
                <a:solidFill>
                  <a:srgbClr val="111111"/>
                </a:solidFill>
                <a:latin typeface="Times New Roman" pitchFamily="18" charset="0"/>
                <a:cs typeface="Times New Roman" pitchFamily="18" charset="0"/>
              </a:rPr>
              <a:t>）</a:t>
            </a:r>
            <a:endParaRPr kumimoji="0" lang="en-US" altLang="zh-CN"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2</a:t>
            </a:r>
            <a:r>
              <a:rPr kumimoji="0" lang="zh-CN" altLang="en-US" sz="1662" dirty="0">
                <a:solidFill>
                  <a:srgbClr val="111111"/>
                </a:solidFill>
                <a:latin typeface="Times New Roman" pitchFamily="18" charset="0"/>
                <a:cs typeface="Times New Roman" pitchFamily="18" charset="0"/>
              </a:rPr>
              <a:t>：</a:t>
            </a:r>
            <a:r>
              <a:rPr kumimoji="0" lang="en-US" altLang="zh-CN" sz="1662" dirty="0">
                <a:solidFill>
                  <a:srgbClr val="111111"/>
                </a:solidFill>
                <a:latin typeface="Times New Roman" pitchFamily="18" charset="0"/>
                <a:cs typeface="Times New Roman" pitchFamily="18" charset="0"/>
              </a:rPr>
              <a:t>CRC32</a:t>
            </a:r>
            <a:r>
              <a:rPr kumimoji="0" lang="zh-CN" altLang="en-US" sz="1662" dirty="0">
                <a:solidFill>
                  <a:srgbClr val="111111"/>
                </a:solidFill>
                <a:latin typeface="Times New Roman" pitchFamily="18" charset="0"/>
                <a:cs typeface="Times New Roman" pitchFamily="18" charset="0"/>
              </a:rPr>
              <a:t>和</a:t>
            </a:r>
            <a:r>
              <a:rPr kumimoji="0" lang="en-US" altLang="zh-CN" sz="1662" dirty="0">
                <a:solidFill>
                  <a:srgbClr val="111111"/>
                </a:solidFill>
                <a:latin typeface="Times New Roman" pitchFamily="18" charset="0"/>
                <a:cs typeface="Times New Roman" pitchFamily="18" charset="0"/>
              </a:rPr>
              <a:t>checksum</a:t>
            </a:r>
            <a:r>
              <a:rPr kumimoji="0" lang="zh-CN" altLang="en-US" sz="1662" dirty="0">
                <a:solidFill>
                  <a:srgbClr val="111111"/>
                </a:solidFill>
                <a:latin typeface="Times New Roman" pitchFamily="18" charset="0"/>
                <a:cs typeface="Times New Roman" pitchFamily="18" charset="0"/>
              </a:rPr>
              <a:t>的查表优化（</a:t>
            </a:r>
            <a:r>
              <a:rPr kumimoji="0" lang="en-US" altLang="zh-CN" sz="1662" dirty="0">
                <a:solidFill>
                  <a:srgbClr val="111111"/>
                </a:solidFill>
                <a:latin typeface="Times New Roman" pitchFamily="18" charset="0"/>
                <a:cs typeface="Times New Roman" pitchFamily="18" charset="0"/>
              </a:rPr>
              <a:t>60min</a:t>
            </a:r>
            <a:r>
              <a:rPr kumimoji="0" lang="zh-CN" altLang="en-US" sz="1662" dirty="0">
                <a:solidFill>
                  <a:srgbClr val="111111"/>
                </a:solidFill>
                <a:latin typeface="Times New Roman" pitchFamily="18" charset="0"/>
                <a:cs typeface="Times New Roman" pitchFamily="18" charset="0"/>
              </a:rPr>
              <a:t>）</a:t>
            </a: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3</a:t>
            </a:r>
            <a:r>
              <a:rPr kumimoji="0" lang="zh-CN" altLang="en-US" sz="1662" dirty="0">
                <a:solidFill>
                  <a:srgbClr val="111111"/>
                </a:solidFill>
                <a:latin typeface="Times New Roman" pitchFamily="18" charset="0"/>
                <a:cs typeface="Times New Roman" pitchFamily="18" charset="0"/>
              </a:rPr>
              <a:t>：</a:t>
            </a:r>
            <a:r>
              <a:rPr kumimoji="0" lang="en-US" altLang="zh-CN" sz="1662" dirty="0" err="1">
                <a:solidFill>
                  <a:srgbClr val="111111"/>
                </a:solidFill>
                <a:latin typeface="Times New Roman" pitchFamily="18" charset="0"/>
                <a:cs typeface="Times New Roman" pitchFamily="18" charset="0"/>
              </a:rPr>
              <a:t>kunpeng</a:t>
            </a:r>
            <a:r>
              <a:rPr kumimoji="0" lang="zh-CN" altLang="en-US" sz="1662" dirty="0">
                <a:solidFill>
                  <a:srgbClr val="111111"/>
                </a:solidFill>
                <a:latin typeface="Times New Roman" pitchFamily="18" charset="0"/>
                <a:cs typeface="Times New Roman" pitchFamily="18" charset="0"/>
              </a:rPr>
              <a:t>上的</a:t>
            </a:r>
            <a:r>
              <a:rPr kumimoji="0" lang="en-US" altLang="zh-CN" sz="1662" dirty="0">
                <a:solidFill>
                  <a:srgbClr val="111111"/>
                </a:solidFill>
                <a:latin typeface="Times New Roman" pitchFamily="18" charset="0"/>
                <a:cs typeface="Times New Roman" pitchFamily="18" charset="0"/>
              </a:rPr>
              <a:t>CRC32</a:t>
            </a:r>
            <a:r>
              <a:rPr kumimoji="0" lang="zh-CN" altLang="en-US" sz="1662" dirty="0">
                <a:solidFill>
                  <a:srgbClr val="111111"/>
                </a:solidFill>
                <a:latin typeface="Times New Roman" pitchFamily="18" charset="0"/>
                <a:cs typeface="Times New Roman" pitchFamily="18" charset="0"/>
              </a:rPr>
              <a:t>加速（</a:t>
            </a:r>
            <a:r>
              <a:rPr kumimoji="0" lang="en-US" altLang="zh-CN" sz="1662" dirty="0">
                <a:solidFill>
                  <a:srgbClr val="111111"/>
                </a:solidFill>
                <a:latin typeface="Times New Roman" pitchFamily="18" charset="0"/>
                <a:cs typeface="Times New Roman" pitchFamily="18" charset="0"/>
              </a:rPr>
              <a:t>60min</a:t>
            </a:r>
            <a:r>
              <a:rPr kumimoji="0" lang="zh-CN" altLang="en-US" sz="1662">
                <a:solidFill>
                  <a:srgbClr val="111111"/>
                </a:solidFill>
                <a:latin typeface="Times New Roman" pitchFamily="18" charset="0"/>
                <a:cs typeface="Times New Roman" pitchFamily="18" charset="0"/>
              </a:rPr>
              <a:t>）</a:t>
            </a:r>
            <a:endParaRPr kumimoji="0" lang="zh-CN" altLang="en-US" sz="1662" dirty="0">
              <a:solidFill>
                <a:srgbClr val="111111"/>
              </a:solidFill>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072562" cy="4968551"/>
          </a:xfrm>
        </p:spPr>
        <p:txBody>
          <a:bodyPr/>
          <a:lstStyle/>
          <a:p>
            <a:r>
              <a:rPr lang="en-US" altLang="zh-CN" dirty="0"/>
              <a:t>CRC</a:t>
            </a:r>
            <a:r>
              <a:rPr lang="zh-CN" altLang="en-US" dirty="0"/>
              <a:t>介绍</a:t>
            </a:r>
            <a:endParaRPr lang="en-US" altLang="zh-CN" dirty="0"/>
          </a:p>
          <a:p>
            <a:pPr lvl="1"/>
            <a:r>
              <a:rPr lang="zh-CN" altLang="en-US" dirty="0"/>
              <a:t>循环冗余校验码（</a:t>
            </a:r>
            <a:r>
              <a:rPr lang="en-US" altLang="zh-CN" dirty="0"/>
              <a:t>CRC</a:t>
            </a:r>
            <a:r>
              <a:rPr lang="zh-CN" altLang="en-US" dirty="0"/>
              <a:t>），简称循环码，是一种常用的、具有检错、纠错能力的校验码，在早期的通信中运用广泛。循环冗余校验码常用于外存储器和计算机同步通信的数据校验。奇偶校验码和海明校验码都是采用奇偶检测为手段检错和纠错的</a:t>
            </a:r>
            <a:r>
              <a:rPr lang="en-US" altLang="zh-CN" dirty="0"/>
              <a:t>(</a:t>
            </a:r>
            <a:r>
              <a:rPr lang="zh-CN" altLang="en-US" dirty="0"/>
              <a:t>奇偶校验码不具有纠错能力</a:t>
            </a:r>
            <a:r>
              <a:rPr lang="en-US" altLang="zh-CN" dirty="0"/>
              <a:t>)</a:t>
            </a:r>
            <a:r>
              <a:rPr lang="zh-CN" altLang="en-US" dirty="0"/>
              <a:t>，而循环冗余校验则是通过某种数学运算来建立数据位和校验位的约定关系的。</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CRC</a:t>
            </a:r>
            <a:endParaRPr lang="zh-CN" altLang="en-US" dirty="0"/>
          </a:p>
        </p:txBody>
      </p:sp>
    </p:spTree>
    <p:extLst>
      <p:ext uri="{BB962C8B-B14F-4D97-AF65-F5344CB8AC3E}">
        <p14:creationId xmlns:p14="http://schemas.microsoft.com/office/powerpoint/2010/main" val="27490990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072562" cy="4968551"/>
          </a:xfrm>
        </p:spPr>
        <p:txBody>
          <a:bodyPr/>
          <a:lstStyle/>
          <a:p>
            <a:r>
              <a:rPr lang="en-US" altLang="zh-CN" dirty="0"/>
              <a:t>CRC</a:t>
            </a:r>
            <a:r>
              <a:rPr lang="zh-CN" altLang="en-US" dirty="0"/>
              <a:t>算法原理</a:t>
            </a:r>
            <a:endParaRPr lang="en-US" altLang="zh-CN" dirty="0"/>
          </a:p>
          <a:p>
            <a:pPr lvl="1"/>
            <a:r>
              <a:rPr lang="zh-CN" altLang="en-US" dirty="0"/>
              <a:t>在对信息的处理过程中，我们可以将要被处理的数据块</a:t>
            </a:r>
            <a:r>
              <a:rPr lang="en-US" altLang="zh-CN" dirty="0"/>
              <a:t>M</a:t>
            </a:r>
            <a:r>
              <a:rPr lang="zh-CN" altLang="en-US" dirty="0"/>
              <a:t>看成一个</a:t>
            </a:r>
            <a:r>
              <a:rPr lang="en-US" altLang="zh-CN" dirty="0"/>
              <a:t>n</a:t>
            </a:r>
            <a:r>
              <a:rPr lang="zh-CN" altLang="en-US" dirty="0"/>
              <a:t>阶的二进制多项式，其形式如下：</a:t>
            </a:r>
            <a:endParaRPr lang="en-US" altLang="zh-CN" dirty="0"/>
          </a:p>
          <a:p>
            <a:pPr lvl="1"/>
            <a:endParaRPr lang="en-US" altLang="zh-CN" dirty="0"/>
          </a:p>
          <a:p>
            <a:pPr lvl="1"/>
            <a:endParaRPr lang="en-US" altLang="zh-CN" dirty="0"/>
          </a:p>
          <a:p>
            <a:pPr lvl="1"/>
            <a:r>
              <a:rPr lang="en-US" altLang="zh-CN" dirty="0"/>
              <a:t>CRC</a:t>
            </a:r>
            <a:r>
              <a:rPr lang="zh-CN" altLang="en-US" dirty="0"/>
              <a:t>校验就是基于这种多项式进行的运算，以</a:t>
            </a:r>
            <a:r>
              <a:rPr lang="en-US" altLang="zh-CN" dirty="0"/>
              <a:t>GF(2</a:t>
            </a:r>
            <a:r>
              <a:rPr lang="zh-CN" altLang="en-US" dirty="0"/>
              <a:t>多项式算术为数学基础，使用的除数不同，</a:t>
            </a:r>
            <a:r>
              <a:rPr lang="en-US" altLang="zh-CN" dirty="0"/>
              <a:t>CRC</a:t>
            </a:r>
            <a:r>
              <a:rPr lang="zh-CN" altLang="en-US" dirty="0"/>
              <a:t>的类型也就不一样。</a:t>
            </a:r>
            <a:r>
              <a:rPr lang="en-US" altLang="zh-CN" dirty="0"/>
              <a:t>CRC</a:t>
            </a:r>
            <a:r>
              <a:rPr lang="zh-CN" altLang="en-US" dirty="0"/>
              <a:t>传输实际上就是在长度为 </a:t>
            </a:r>
            <a:r>
              <a:rPr lang="en-US" altLang="zh-CN" dirty="0"/>
              <a:t>k </a:t>
            </a:r>
            <a:r>
              <a:rPr lang="zh-CN" altLang="en-US" dirty="0"/>
              <a:t>的数据后面添加供差错检测用的 </a:t>
            </a:r>
            <a:r>
              <a:rPr lang="en-US" altLang="zh-CN" dirty="0"/>
              <a:t>r </a:t>
            </a:r>
            <a:r>
              <a:rPr lang="zh-CN" altLang="en-US" dirty="0"/>
              <a:t>位冗余码，使原数据构成 </a:t>
            </a:r>
            <a:r>
              <a:rPr lang="en-US" altLang="zh-CN" dirty="0"/>
              <a:t>n = k + r </a:t>
            </a:r>
            <a:r>
              <a:rPr lang="zh-CN" altLang="en-US" dirty="0"/>
              <a:t>位并发送出去</a:t>
            </a:r>
            <a:r>
              <a:rPr lang="en-US" altLang="zh-CN" dirty="0"/>
              <a:t>, </a:t>
            </a:r>
            <a:r>
              <a:rPr lang="zh-CN" altLang="en-US" dirty="0"/>
              <a:t>此方式又叫（</a:t>
            </a:r>
            <a:r>
              <a:rPr lang="en-US" altLang="zh-CN" dirty="0"/>
              <a:t>n, k</a:t>
            </a:r>
            <a:r>
              <a:rPr lang="zh-CN" altLang="en-US" dirty="0"/>
              <a:t>）码。可以证明存在一个最高次幂为</a:t>
            </a:r>
            <a:r>
              <a:rPr lang="en-US" altLang="zh-CN" dirty="0"/>
              <a:t>n-k=r</a:t>
            </a:r>
            <a:r>
              <a:rPr lang="zh-CN" altLang="en-US" dirty="0"/>
              <a:t>的多项式</a:t>
            </a:r>
            <a:r>
              <a:rPr lang="en-US" altLang="zh-CN" dirty="0"/>
              <a:t>G(x),  </a:t>
            </a:r>
            <a:r>
              <a:rPr lang="zh-CN" altLang="en-US" dirty="0"/>
              <a:t>根据</a:t>
            </a:r>
            <a:r>
              <a:rPr lang="en-US" altLang="zh-CN" dirty="0"/>
              <a:t>G(x)</a:t>
            </a:r>
            <a:r>
              <a:rPr lang="zh-CN" altLang="en-US" dirty="0"/>
              <a:t>可以生成</a:t>
            </a:r>
            <a:r>
              <a:rPr lang="en-US" altLang="zh-CN" dirty="0"/>
              <a:t>k</a:t>
            </a:r>
            <a:r>
              <a:rPr lang="zh-CN" altLang="en-US" dirty="0"/>
              <a:t>位信息的校验码，而 </a:t>
            </a:r>
            <a:r>
              <a:rPr lang="en-US" altLang="zh-CN" dirty="0"/>
              <a:t>G(x) </a:t>
            </a:r>
            <a:r>
              <a:rPr lang="zh-CN" altLang="en-US" dirty="0"/>
              <a:t>叫做这个</a:t>
            </a:r>
            <a:r>
              <a:rPr lang="en-US" altLang="zh-CN" dirty="0"/>
              <a:t>CRC</a:t>
            </a:r>
            <a:r>
              <a:rPr lang="zh-CN" altLang="en-US" dirty="0"/>
              <a:t>码的生成多项式</a:t>
            </a:r>
            <a:r>
              <a:rPr lang="en-US" altLang="zh-CN" dirty="0"/>
              <a:t>( Poly )</a:t>
            </a:r>
            <a:r>
              <a:rPr lang="zh-CN" altLang="en-US" dirty="0"/>
              <a:t>。</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CRC</a:t>
            </a:r>
            <a:endParaRPr lang="zh-CN" altLang="en-US" dirty="0"/>
          </a:p>
        </p:txBody>
      </p:sp>
      <p:pic>
        <p:nvPicPr>
          <p:cNvPr id="1026" name="图片 1">
            <a:extLst>
              <a:ext uri="{FF2B5EF4-FFF2-40B4-BE49-F238E27FC236}">
                <a16:creationId xmlns:a16="http://schemas.microsoft.com/office/drawing/2014/main" id="{6BB2C915-D257-4E81-8133-4FB12D7DE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592" y="2636912"/>
            <a:ext cx="8011243"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2266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072562" cy="4968551"/>
          </a:xfrm>
        </p:spPr>
        <p:txBody>
          <a:bodyPr/>
          <a:lstStyle/>
          <a:p>
            <a:r>
              <a:rPr lang="en-US" altLang="zh-CN" dirty="0"/>
              <a:t>CRC</a:t>
            </a:r>
            <a:r>
              <a:rPr lang="zh-CN" altLang="en-US" dirty="0"/>
              <a:t>算法原理</a:t>
            </a:r>
            <a:endParaRPr lang="en-US" altLang="zh-CN" dirty="0"/>
          </a:p>
          <a:p>
            <a:pPr lvl="1"/>
            <a:r>
              <a:rPr lang="zh-CN" altLang="en-US" dirty="0"/>
              <a:t>而根据 </a:t>
            </a:r>
            <a:r>
              <a:rPr lang="en-US" altLang="zh-CN" dirty="0"/>
              <a:t>k </a:t>
            </a:r>
            <a:r>
              <a:rPr lang="zh-CN" altLang="en-US" dirty="0"/>
              <a:t>值的不同，就形成了不同的</a:t>
            </a:r>
            <a:r>
              <a:rPr lang="en-US" altLang="zh-CN" dirty="0"/>
              <a:t>CRC</a:t>
            </a:r>
            <a:r>
              <a:rPr lang="zh-CN" altLang="en-US" dirty="0"/>
              <a:t>码的生成多项式，以下为各种常用的多项表达式：</a:t>
            </a:r>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CRC</a:t>
            </a:r>
            <a:endParaRPr lang="zh-CN" altLang="en-US" dirty="0"/>
          </a:p>
        </p:txBody>
      </p:sp>
      <p:pic>
        <p:nvPicPr>
          <p:cNvPr id="2050" name="图片 1">
            <a:extLst>
              <a:ext uri="{FF2B5EF4-FFF2-40B4-BE49-F238E27FC236}">
                <a16:creationId xmlns:a16="http://schemas.microsoft.com/office/drawing/2014/main" id="{BD32543D-6D02-4A14-B156-DDFE58E0E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383" y="2780928"/>
            <a:ext cx="8245667"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6193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072562" cy="4968551"/>
          </a:xfrm>
        </p:spPr>
        <p:txBody>
          <a:bodyPr/>
          <a:lstStyle/>
          <a:p>
            <a:r>
              <a:rPr lang="zh-CN" altLang="en-US" dirty="0"/>
              <a:t>异或运算</a:t>
            </a:r>
            <a:endParaRPr lang="en-US" altLang="zh-CN" dirty="0"/>
          </a:p>
          <a:p>
            <a:pPr lvl="1"/>
            <a:r>
              <a:rPr lang="en-US" altLang="zh-CN" dirty="0"/>
              <a:t>CRC</a:t>
            </a:r>
            <a:r>
              <a:rPr lang="zh-CN" altLang="en-US" dirty="0"/>
              <a:t>校验是基于多项式进行的运算，其加减法运算以</a:t>
            </a:r>
            <a:r>
              <a:rPr lang="en-US" altLang="zh-CN" dirty="0"/>
              <a:t>2</a:t>
            </a:r>
            <a:r>
              <a:rPr lang="zh-CN" altLang="en-US" dirty="0"/>
              <a:t>为模</a:t>
            </a:r>
            <a:r>
              <a:rPr lang="en-US" altLang="zh-CN" dirty="0"/>
              <a:t>GF(2) </a:t>
            </a:r>
            <a:r>
              <a:rPr lang="zh-CN" altLang="en-US" dirty="0"/>
              <a:t>，加减时不进（借）位，实际上与逻辑异或（</a:t>
            </a:r>
            <a:r>
              <a:rPr lang="en-US" altLang="zh-CN" dirty="0"/>
              <a:t>XOR</a:t>
            </a:r>
            <a:r>
              <a:rPr lang="zh-CN" altLang="en-US" dirty="0"/>
              <a:t>）运算是一致</a:t>
            </a:r>
            <a:r>
              <a:rPr lang="en-US" altLang="zh-CN" dirty="0"/>
              <a:t>, XOR</a:t>
            </a:r>
            <a:r>
              <a:rPr lang="zh-CN" altLang="en-US" dirty="0"/>
              <a:t>是将参加运算的两个数据，按二进制位进行“异或”运算。</a:t>
            </a:r>
          </a:p>
          <a:p>
            <a:pPr lvl="1"/>
            <a:r>
              <a:rPr lang="zh-CN" altLang="en-US" dirty="0"/>
              <a:t>异或运算规则（</a:t>
            </a:r>
            <a:r>
              <a:rPr lang="en-US" altLang="zh-CN" dirty="0"/>
              <a:t>^</a:t>
            </a:r>
            <a:r>
              <a:rPr lang="zh-CN" altLang="en-US" dirty="0"/>
              <a:t>）规则如下：</a:t>
            </a:r>
          </a:p>
          <a:p>
            <a:pPr lvl="2"/>
            <a:r>
              <a:rPr lang="en-US" altLang="zh-CN" dirty="0"/>
              <a:t>0^0=0  0^1=1  1^0=1   1^1=0</a:t>
            </a:r>
          </a:p>
          <a:p>
            <a:pPr lvl="2"/>
            <a:r>
              <a:rPr lang="zh-CN" altLang="en-US" dirty="0"/>
              <a:t>即：参加运算的两个对象，如果两个相应位为“异”（值不同），则该位结果为</a:t>
            </a:r>
            <a:r>
              <a:rPr lang="en-US" altLang="zh-CN" dirty="0"/>
              <a:t>1</a:t>
            </a:r>
            <a:r>
              <a:rPr lang="zh-CN" altLang="en-US" dirty="0"/>
              <a:t>，否则为</a:t>
            </a:r>
            <a:r>
              <a:rPr lang="en-US" altLang="zh-CN" dirty="0"/>
              <a:t>0</a:t>
            </a:r>
            <a:r>
              <a:rPr lang="zh-CN" altLang="en-US" dirty="0"/>
              <a:t>。</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二、异或运算</a:t>
            </a:r>
          </a:p>
        </p:txBody>
      </p:sp>
    </p:spTree>
    <p:extLst>
      <p:ext uri="{BB962C8B-B14F-4D97-AF65-F5344CB8AC3E}">
        <p14:creationId xmlns:p14="http://schemas.microsoft.com/office/powerpoint/2010/main" val="3324507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072562" cy="4968551"/>
          </a:xfrm>
        </p:spPr>
        <p:txBody>
          <a:bodyPr/>
          <a:lstStyle/>
          <a:p>
            <a:r>
              <a:rPr lang="zh-CN" altLang="en-US" dirty="0"/>
              <a:t>计算示例</a:t>
            </a:r>
            <a:endParaRPr lang="en-US" altLang="zh-CN" dirty="0"/>
          </a:p>
          <a:p>
            <a:pPr lvl="1"/>
            <a:r>
              <a:rPr lang="zh-CN" altLang="en-US" dirty="0"/>
              <a:t>以</a:t>
            </a:r>
            <a:r>
              <a:rPr lang="en-US" altLang="zh-CN" dirty="0"/>
              <a:t>G(X)=X4+X3+1</a:t>
            </a:r>
            <a:r>
              <a:rPr lang="zh-CN" altLang="en-US" dirty="0"/>
              <a:t>为例，设原数据为</a:t>
            </a:r>
            <a:r>
              <a:rPr lang="en-US" altLang="zh-CN" dirty="0"/>
              <a:t>10110011</a:t>
            </a:r>
            <a:r>
              <a:rPr lang="zh-CN" altLang="en-US" dirty="0"/>
              <a:t>。</a:t>
            </a:r>
          </a:p>
          <a:p>
            <a:pPr lvl="2"/>
            <a:r>
              <a:rPr lang="en-US" altLang="zh-CN" dirty="0"/>
              <a:t>G(X)=X4+X3+1, </a:t>
            </a:r>
            <a:r>
              <a:rPr lang="zh-CN" altLang="en-US" dirty="0"/>
              <a:t>二进制比特串为</a:t>
            </a:r>
            <a:r>
              <a:rPr lang="en-US" altLang="zh-CN" dirty="0"/>
              <a:t>11001</a:t>
            </a:r>
            <a:r>
              <a:rPr lang="zh-CN" altLang="en-US" dirty="0"/>
              <a:t>。（在 </a:t>
            </a:r>
            <a:r>
              <a:rPr lang="en-US" altLang="zh-CN" dirty="0"/>
              <a:t>X </a:t>
            </a:r>
            <a:r>
              <a:rPr lang="zh-CN" altLang="en-US" dirty="0"/>
              <a:t>的</a:t>
            </a:r>
            <a:r>
              <a:rPr lang="en-US" altLang="zh-CN" dirty="0"/>
              <a:t>n </a:t>
            </a:r>
            <a:r>
              <a:rPr lang="zh-CN" altLang="en-US" dirty="0"/>
              <a:t>次方不为</a:t>
            </a:r>
            <a:r>
              <a:rPr lang="en-US" altLang="zh-CN" dirty="0"/>
              <a:t>0</a:t>
            </a:r>
            <a:r>
              <a:rPr lang="zh-CN" altLang="en-US" dirty="0"/>
              <a:t>处</a:t>
            </a:r>
            <a:r>
              <a:rPr lang="en-US" altLang="zh-CN" dirty="0"/>
              <a:t>2</a:t>
            </a:r>
            <a:r>
              <a:rPr lang="zh-CN" altLang="en-US" dirty="0"/>
              <a:t>的</a:t>
            </a:r>
            <a:r>
              <a:rPr lang="en-US" altLang="zh-CN" dirty="0"/>
              <a:t>n</a:t>
            </a:r>
            <a:r>
              <a:rPr lang="zh-CN" altLang="en-US" dirty="0"/>
              <a:t>次方的位</a:t>
            </a:r>
            <a:r>
              <a:rPr lang="en-US" altLang="zh-CN" dirty="0"/>
              <a:t>=1 )</a:t>
            </a:r>
          </a:p>
          <a:p>
            <a:pPr lvl="2"/>
            <a:r>
              <a:rPr lang="zh-CN" altLang="en-US" dirty="0"/>
              <a:t>因为校验码</a:t>
            </a:r>
            <a:r>
              <a:rPr lang="en-US" altLang="zh-CN" dirty="0"/>
              <a:t>4</a:t>
            </a:r>
            <a:r>
              <a:rPr lang="zh-CN" altLang="en-US" dirty="0"/>
              <a:t>位，所以</a:t>
            </a:r>
            <a:r>
              <a:rPr lang="en-US" altLang="zh-CN" dirty="0"/>
              <a:t>10110011</a:t>
            </a:r>
            <a:r>
              <a:rPr lang="zh-CN" altLang="en-US" dirty="0"/>
              <a:t>后面需加</a:t>
            </a:r>
            <a:r>
              <a:rPr lang="en-US" altLang="zh-CN" dirty="0"/>
              <a:t>4</a:t>
            </a:r>
            <a:r>
              <a:rPr lang="zh-CN" altLang="en-US" dirty="0"/>
              <a:t>个</a:t>
            </a:r>
            <a:r>
              <a:rPr lang="en-US" altLang="zh-CN" dirty="0"/>
              <a:t>0</a:t>
            </a:r>
            <a:r>
              <a:rPr lang="zh-CN" altLang="en-US" dirty="0"/>
              <a:t>，得到</a:t>
            </a:r>
            <a:r>
              <a:rPr lang="en-US" altLang="zh-CN" dirty="0"/>
              <a:t>101100110000</a:t>
            </a:r>
            <a:r>
              <a:rPr lang="zh-CN" altLang="en-US" dirty="0"/>
              <a:t>，用“模</a:t>
            </a:r>
            <a:r>
              <a:rPr lang="en-US" altLang="zh-CN" dirty="0"/>
              <a:t>2</a:t>
            </a:r>
            <a:r>
              <a:rPr lang="zh-CN" altLang="en-US" dirty="0"/>
              <a:t>除法” </a:t>
            </a:r>
            <a:r>
              <a:rPr lang="en-US" altLang="zh-CN" dirty="0"/>
              <a:t>(</a:t>
            </a:r>
            <a:r>
              <a:rPr lang="zh-CN" altLang="en-US" dirty="0"/>
              <a:t>即逻辑亦或</a:t>
            </a:r>
            <a:r>
              <a:rPr lang="en-US" altLang="zh-CN" dirty="0"/>
              <a:t>^) </a:t>
            </a:r>
            <a:r>
              <a:rPr lang="zh-CN" altLang="en-US" dirty="0"/>
              <a:t>即可得出结果</a:t>
            </a:r>
          </a:p>
          <a:p>
            <a:pPr lvl="1"/>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三、</a:t>
            </a:r>
            <a:r>
              <a:rPr lang="en-US" altLang="zh-CN" dirty="0"/>
              <a:t>CRC</a:t>
            </a:r>
            <a:r>
              <a:rPr lang="zh-CN" altLang="en-US" dirty="0"/>
              <a:t>计算</a:t>
            </a:r>
          </a:p>
        </p:txBody>
      </p:sp>
      <p:pic>
        <p:nvPicPr>
          <p:cNvPr id="3074" name="图片 1">
            <a:extLst>
              <a:ext uri="{FF2B5EF4-FFF2-40B4-BE49-F238E27FC236}">
                <a16:creationId xmlns:a16="http://schemas.microsoft.com/office/drawing/2014/main" id="{597FB8E6-ABE7-4E1A-ABD6-5FB2568A22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680" y="3645024"/>
            <a:ext cx="6119813"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7538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360594" cy="4968551"/>
          </a:xfrm>
        </p:spPr>
        <p:txBody>
          <a:bodyPr/>
          <a:lstStyle/>
          <a:p>
            <a:r>
              <a:rPr lang="zh-CN" altLang="en-US" dirty="0"/>
              <a:t>计算示例</a:t>
            </a:r>
            <a:endParaRPr lang="en-US" altLang="zh-CN" dirty="0"/>
          </a:p>
          <a:p>
            <a:pPr lvl="1"/>
            <a:r>
              <a:rPr lang="zh-CN" altLang="en-US" dirty="0"/>
              <a:t>以</a:t>
            </a:r>
            <a:r>
              <a:rPr lang="en-US" altLang="zh-CN" dirty="0"/>
              <a:t>G(X)=X4+X3+1</a:t>
            </a:r>
            <a:r>
              <a:rPr lang="zh-CN" altLang="en-US" dirty="0"/>
              <a:t>为例，设原数据为</a:t>
            </a:r>
            <a:r>
              <a:rPr lang="en-US" altLang="zh-CN" dirty="0"/>
              <a:t>10110011</a:t>
            </a:r>
            <a:r>
              <a:rPr lang="zh-CN" altLang="en-US" dirty="0"/>
              <a:t>。</a:t>
            </a:r>
          </a:p>
          <a:p>
            <a:pPr lvl="2"/>
            <a:r>
              <a:rPr lang="zh-CN" altLang="en-US" dirty="0"/>
              <a:t>即</a:t>
            </a:r>
            <a:r>
              <a:rPr lang="en-US" altLang="zh-CN" dirty="0"/>
              <a:t>CRC^101100110000</a:t>
            </a:r>
            <a:r>
              <a:rPr lang="zh-CN" altLang="en-US" dirty="0"/>
              <a:t>得到</a:t>
            </a:r>
            <a:r>
              <a:rPr lang="en-US" altLang="zh-CN" dirty="0"/>
              <a:t>101100110100</a:t>
            </a:r>
            <a:r>
              <a:rPr lang="zh-CN" altLang="en-US" dirty="0"/>
              <a:t>，并发送到接收端。</a:t>
            </a:r>
          </a:p>
          <a:p>
            <a:pPr lvl="2"/>
            <a:r>
              <a:rPr lang="zh-CN" altLang="en-US" dirty="0"/>
              <a:t>接收端收到</a:t>
            </a:r>
            <a:r>
              <a:rPr lang="en-US" altLang="zh-CN" dirty="0"/>
              <a:t>101100110100</a:t>
            </a:r>
            <a:r>
              <a:rPr lang="zh-CN" altLang="en-US" dirty="0"/>
              <a:t>后除以</a:t>
            </a:r>
            <a:r>
              <a:rPr lang="en-US" altLang="zh-CN" dirty="0"/>
              <a:t>11001(</a:t>
            </a:r>
            <a:r>
              <a:rPr lang="zh-CN" altLang="en-US" dirty="0"/>
              <a:t>以“模</a:t>
            </a:r>
            <a:r>
              <a:rPr lang="en-US" altLang="zh-CN" dirty="0"/>
              <a:t>2</a:t>
            </a:r>
            <a:r>
              <a:rPr lang="zh-CN" altLang="en-US" dirty="0"/>
              <a:t>除法”方式去除</a:t>
            </a:r>
            <a:r>
              <a:rPr lang="en-US" altLang="zh-CN" dirty="0"/>
              <a:t>),</a:t>
            </a:r>
            <a:r>
              <a:rPr lang="zh-CN" altLang="en-US" dirty="0"/>
              <a:t>余数为</a:t>
            </a:r>
            <a:r>
              <a:rPr lang="en-US" altLang="zh-CN" dirty="0"/>
              <a:t>0</a:t>
            </a:r>
            <a:r>
              <a:rPr lang="zh-CN" altLang="en-US" dirty="0"/>
              <a:t>则无差错。</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三、</a:t>
            </a:r>
            <a:r>
              <a:rPr lang="en-US" altLang="zh-CN" dirty="0"/>
              <a:t>CRC</a:t>
            </a:r>
            <a:r>
              <a:rPr lang="zh-CN" altLang="en-US" dirty="0"/>
              <a:t>计算</a:t>
            </a:r>
          </a:p>
        </p:txBody>
      </p:sp>
      <p:pic>
        <p:nvPicPr>
          <p:cNvPr id="3074" name="图片 1">
            <a:extLst>
              <a:ext uri="{FF2B5EF4-FFF2-40B4-BE49-F238E27FC236}">
                <a16:creationId xmlns:a16="http://schemas.microsoft.com/office/drawing/2014/main" id="{597FB8E6-ABE7-4E1A-ABD6-5FB2568A22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9340" y="3499388"/>
            <a:ext cx="6119813"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65766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32175</TotalTime>
  <Words>1714</Words>
  <Application>Microsoft Office PowerPoint</Application>
  <PresentationFormat>A4 纸张(210x297 毫米)</PresentationFormat>
  <Paragraphs>104</Paragraphs>
  <Slides>18</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Monotype Sorts</vt:lpstr>
      <vt:lpstr>黑体</vt:lpstr>
      <vt:lpstr>宋体</vt:lpstr>
      <vt:lpstr>微软雅黑</vt:lpstr>
      <vt:lpstr>Arial</vt:lpstr>
      <vt:lpstr>Arial Narrow</vt:lpstr>
      <vt:lpstr>Times New Roman</vt:lpstr>
      <vt:lpstr>Wingdings</vt:lpstr>
      <vt:lpstr>通用信息 (标准)</vt:lpstr>
      <vt:lpstr>PowerPoint 演示文稿</vt:lpstr>
      <vt:lpstr>第十二章 实训七 实训内容</vt:lpstr>
      <vt:lpstr>主要任务</vt:lpstr>
      <vt:lpstr>一、CRC</vt:lpstr>
      <vt:lpstr>一、CRC</vt:lpstr>
      <vt:lpstr>一、CRC</vt:lpstr>
      <vt:lpstr>二、异或运算</vt:lpstr>
      <vt:lpstr>三、CRC计算</vt:lpstr>
      <vt:lpstr>三、CRC计算</vt:lpstr>
      <vt:lpstr>子任务1：按位计算的CRC32计算函数</vt:lpstr>
      <vt:lpstr>四、CRC查表法</vt:lpstr>
      <vt:lpstr>四、CRC查表法</vt:lpstr>
      <vt:lpstr>子任务2：CRC32和checksum的查表优化</vt:lpstr>
      <vt:lpstr>五、kunpeng上的CRC32加速</vt:lpstr>
      <vt:lpstr>五、kunpeng上的CRC32加速</vt:lpstr>
      <vt:lpstr>子任务3：kunpeng上的CRC32加速</vt:lpstr>
      <vt:lpstr>子任务3：kunpeng上的CRC32加速</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2583</cp:revision>
  <dcterms:created xsi:type="dcterms:W3CDTF">2001-03-21T12:57:26Z</dcterms:created>
  <dcterms:modified xsi:type="dcterms:W3CDTF">2021-03-17T08:22:41Z</dcterms:modified>
</cp:coreProperties>
</file>