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3069" r:id="rId2"/>
    <p:sldId id="1791" r:id="rId3"/>
    <p:sldId id="3036" r:id="rId4"/>
    <p:sldId id="3070" r:id="rId5"/>
    <p:sldId id="3072" r:id="rId6"/>
    <p:sldId id="3073" r:id="rId7"/>
    <p:sldId id="3076" r:id="rId8"/>
    <p:sldId id="3074" r:id="rId9"/>
    <p:sldId id="3075" r:id="rId10"/>
    <p:sldId id="3077" r:id="rId11"/>
    <p:sldId id="3078" r:id="rId12"/>
    <p:sldId id="3081" r:id="rId13"/>
    <p:sldId id="3079" r:id="rId14"/>
    <p:sldId id="3082" r:id="rId15"/>
    <p:sldId id="3085" r:id="rId16"/>
    <p:sldId id="3086" r:id="rId17"/>
    <p:sldId id="3083" r:id="rId18"/>
    <p:sldId id="3087" r:id="rId19"/>
    <p:sldId id="3088" r:id="rId20"/>
    <p:sldId id="3089" r:id="rId21"/>
    <p:sldId id="3090" r:id="rId22"/>
    <p:sldId id="3091" r:id="rId23"/>
    <p:sldId id="3092" r:id="rId24"/>
    <p:sldId id="3093" r:id="rId25"/>
    <p:sldId id="3094" r:id="rId26"/>
    <p:sldId id="3095" r:id="rId27"/>
    <p:sldId id="3096" r:id="rId28"/>
    <p:sldId id="3097" r:id="rId29"/>
    <p:sldId id="3098" r:id="rId30"/>
    <p:sldId id="3099" r:id="rId31"/>
    <p:sldId id="3100" r:id="rId32"/>
    <p:sldId id="3101" r:id="rId33"/>
    <p:sldId id="3102" r:id="rId34"/>
    <p:sldId id="2967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656E9-2979-4BAC-A477-7C59D58D84B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F829D-91FC-44A7-89FE-17A49C801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371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987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535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6014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539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8956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761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223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70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8772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967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118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581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839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7378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3496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9539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3131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0613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74610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3719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89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99552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09819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76291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772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927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286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694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753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942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80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793" y="561975"/>
            <a:ext cx="916158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3936" y="112713"/>
            <a:ext cx="1261696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6389" y="96838"/>
            <a:ext cx="1976804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299690" y="333376"/>
            <a:ext cx="2359941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75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1339" y="1828802"/>
            <a:ext cx="8241323" cy="1744663"/>
          </a:xfrm>
          <a:noFill/>
        </p:spPr>
        <p:txBody>
          <a:bodyPr lIns="91440" rIns="91440"/>
          <a:lstStyle>
            <a:lvl1pPr algn="ctr">
              <a:defRPr sz="3000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521069" y="3886200"/>
            <a:ext cx="5908431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863579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4886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68327"/>
            <a:ext cx="22860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" y="568327"/>
            <a:ext cx="6717323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757673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1" y="6242050"/>
            <a:ext cx="1758461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7"/>
            <a:ext cx="9144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4251869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337331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339" y="1340770"/>
            <a:ext cx="8241323" cy="4896543"/>
          </a:xfrm>
        </p:spPr>
        <p:txBody>
          <a:bodyPr/>
          <a:lstStyle>
            <a:lvl1pPr>
              <a:defRPr sz="2100"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lnSpc>
                <a:spcPct val="100000"/>
              </a:lnSpc>
              <a:defRPr sz="15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2"/>
            <a:ext cx="9144000" cy="557213"/>
          </a:xfrm>
        </p:spPr>
        <p:txBody>
          <a:bodyPr tIns="144000"/>
          <a:lstStyle>
            <a:lvl1pPr>
              <a:defRPr sz="21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0129862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1584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1339" y="1412875"/>
            <a:ext cx="4050323" cy="46085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2339" y="1412875"/>
            <a:ext cx="4050323" cy="46085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88128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809323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2"/>
            <a:ext cx="9144000" cy="557213"/>
          </a:xfrm>
        </p:spPr>
        <p:txBody>
          <a:bodyPr tIns="144000"/>
          <a:lstStyle>
            <a:lvl1pPr>
              <a:defRPr sz="21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350183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855767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9" y="273052"/>
            <a:ext cx="5111261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435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95583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6521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8793" y="561975"/>
            <a:ext cx="9161585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105400" y="112713"/>
            <a:ext cx="126169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66389" y="96838"/>
            <a:ext cx="1976804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299690" y="333376"/>
            <a:ext cx="2359941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75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3047" y="6242050"/>
            <a:ext cx="175846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5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83877" y="6242050"/>
            <a:ext cx="267286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49108" y="6242050"/>
            <a:ext cx="175846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1339" y="1412875"/>
            <a:ext cx="824132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7"/>
            <a:ext cx="9144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</p:spTree>
    <p:extLst>
      <p:ext uri="{BB962C8B-B14F-4D97-AF65-F5344CB8AC3E}">
        <p14:creationId xmlns:p14="http://schemas.microsoft.com/office/powerpoint/2010/main" val="318965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3429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685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0287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1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1950" b="1">
          <a:solidFill>
            <a:srgbClr val="000066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1800">
          <a:solidFill>
            <a:srgbClr val="FF3300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1500">
          <a:solidFill>
            <a:srgbClr val="0000FF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43000" y="2033153"/>
            <a:ext cx="6858000" cy="14955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sz="3047" spc="208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zh-CN" altLang="en-US" sz="3047" spc="208" dirty="0">
                <a:solidFill>
                  <a:srgbClr val="000066"/>
                </a:solidFill>
                <a:latin typeface="+mj-ea"/>
                <a:ea typeface="+mj-ea"/>
              </a:rPr>
              <a:t>操作系统</a:t>
            </a:r>
            <a:r>
              <a:rPr lang="en-US" altLang="zh-CN" sz="3047" spc="208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 algn="ctr">
              <a:lnSpc>
                <a:spcPct val="150000"/>
              </a:lnSpc>
              <a:defRPr/>
            </a:pPr>
            <a:r>
              <a:rPr lang="zh-CN" altLang="en-US" sz="3047" spc="208" dirty="0">
                <a:solidFill>
                  <a:srgbClr val="000066"/>
                </a:solidFill>
                <a:latin typeface="+mj-ea"/>
                <a:ea typeface="+mj-ea"/>
              </a:rPr>
              <a:t>第十二章 实验课</a:t>
            </a:r>
            <a:endParaRPr lang="en-US" altLang="zh-CN" sz="3047" spc="208" dirty="0">
              <a:solidFill>
                <a:srgbClr val="000066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3047" spc="208" dirty="0">
                <a:solidFill>
                  <a:srgbClr val="000066"/>
                </a:solidFill>
                <a:latin typeface="+mj-ea"/>
                <a:ea typeface="+mj-ea"/>
              </a:rPr>
              <a:t>实训</a:t>
            </a:r>
            <a:r>
              <a:rPr lang="en-US" altLang="zh-CN" sz="3047" spc="208" dirty="0">
                <a:solidFill>
                  <a:srgbClr val="000066"/>
                </a:solidFill>
                <a:latin typeface="+mj-ea"/>
                <a:ea typeface="+mj-ea"/>
              </a:rPr>
              <a:t>3</a:t>
            </a:r>
            <a:r>
              <a:rPr lang="zh-CN" altLang="en-US" sz="3047" spc="208" dirty="0">
                <a:solidFill>
                  <a:srgbClr val="000066"/>
                </a:solidFill>
                <a:latin typeface="+mj-ea"/>
                <a:ea typeface="+mj-ea"/>
              </a:rPr>
              <a:t>、</a:t>
            </a:r>
            <a:r>
              <a:rPr lang="en-US" altLang="zh-CN" sz="3047" spc="208" dirty="0">
                <a:solidFill>
                  <a:srgbClr val="000066"/>
                </a:solidFill>
                <a:latin typeface="+mj-ea"/>
                <a:ea typeface="+mj-ea"/>
              </a:rPr>
              <a:t>4</a:t>
            </a:r>
            <a:r>
              <a:rPr lang="zh-CN" altLang="en-US" sz="3047" spc="208" dirty="0">
                <a:solidFill>
                  <a:srgbClr val="000066"/>
                </a:solidFill>
                <a:latin typeface="+mj-ea"/>
                <a:ea typeface="+mj-ea"/>
              </a:rPr>
              <a:t>：</a:t>
            </a:r>
            <a:r>
              <a:rPr lang="en-US" altLang="zh-CN" sz="3047" spc="208" dirty="0" err="1">
                <a:solidFill>
                  <a:srgbClr val="000066"/>
                </a:solidFill>
                <a:latin typeface="+mj-ea"/>
                <a:ea typeface="+mj-ea"/>
              </a:rPr>
              <a:t>iSulad</a:t>
            </a:r>
            <a:r>
              <a:rPr lang="zh-CN" altLang="en-US" sz="3047" spc="208" dirty="0">
                <a:solidFill>
                  <a:srgbClr val="000066"/>
                </a:solidFill>
                <a:latin typeface="+mj-ea"/>
                <a:ea typeface="+mj-ea"/>
              </a:rPr>
              <a:t>的完善与优化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144957" y="4326331"/>
            <a:ext cx="6858000" cy="897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None/>
            </a:pPr>
            <a:r>
              <a:rPr kumimoji="0" lang="zh-CN" altLang="en-US" sz="1800" dirty="0">
                <a:solidFill>
                  <a:srgbClr val="CC0000"/>
                </a:solidFill>
                <a:latin typeface="+mj-ea"/>
                <a:ea typeface="+mj-ea"/>
              </a:rPr>
              <a:t>中国科学院大学</a:t>
            </a:r>
          </a:p>
          <a:p>
            <a:pPr algn="ctr" eaLnBrk="1" hangingPunct="1"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en-US" altLang="zh-CN" sz="1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2020</a:t>
            </a:r>
            <a:r>
              <a:rPr kumimoji="0" lang="zh-CN" altLang="en-US" sz="1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年</a:t>
            </a:r>
            <a:r>
              <a:rPr kumimoji="0" lang="en-US" altLang="zh-CN" sz="1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7</a:t>
            </a:r>
            <a:r>
              <a:rPr kumimoji="0" lang="zh-CN" altLang="en-US" sz="1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月</a:t>
            </a:r>
            <a:r>
              <a:rPr kumimoji="0" lang="en-US" altLang="zh-CN" sz="1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31</a:t>
            </a:r>
            <a:r>
              <a:rPr kumimoji="0" lang="zh-CN" altLang="en-US" sz="1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9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912434" cy="4050449"/>
          </a:xfrm>
        </p:spPr>
        <p:txBody>
          <a:bodyPr/>
          <a:lstStyle/>
          <a:p>
            <a:r>
              <a:rPr lang="en-US" altLang="zh-CN" sz="2400" dirty="0" err="1"/>
              <a:t>isula</a:t>
            </a:r>
            <a:r>
              <a:rPr lang="en-US" altLang="zh-CN" sz="2400" dirty="0"/>
              <a:t>-build </a:t>
            </a:r>
            <a:r>
              <a:rPr lang="zh-CN" altLang="en-US" sz="2400" dirty="0"/>
              <a:t>包含的命令行指令如下：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ctr-</a:t>
            </a:r>
            <a:r>
              <a:rPr lang="en-US" altLang="zh-CN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img</a:t>
            </a: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，容器镜像管理。</a:t>
            </a: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info</a:t>
            </a: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，查看</a:t>
            </a:r>
            <a:r>
              <a:rPr lang="en-US" altLang="zh-CN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isula</a:t>
            </a: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-build</a:t>
            </a: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的运行环境和系统信息。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login</a:t>
            </a: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，登录远端容器镜像仓库。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logout</a:t>
            </a: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，退出远端容器镜像仓库。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version</a:t>
            </a: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，查看</a:t>
            </a:r>
            <a:r>
              <a:rPr lang="en-US" altLang="zh-CN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isula</a:t>
            </a: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-build</a:t>
            </a: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和</a:t>
            </a:r>
            <a:r>
              <a:rPr lang="en-US" altLang="zh-CN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isula</a:t>
            </a: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-builder</a:t>
            </a: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的版本号。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manifest</a:t>
            </a: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（实验特性），管理</a:t>
            </a: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manifest</a:t>
            </a: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列表。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isula</a:t>
            </a:r>
            <a:r>
              <a:rPr lang="en-US" altLang="zh-CN" dirty="0"/>
              <a:t>-build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35804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912434" cy="4050449"/>
          </a:xfrm>
        </p:spPr>
        <p:txBody>
          <a:bodyPr/>
          <a:lstStyle/>
          <a:p>
            <a:r>
              <a:rPr lang="en-US" altLang="zh-CN" sz="2400" dirty="0" err="1"/>
              <a:t>isula</a:t>
            </a:r>
            <a:r>
              <a:rPr lang="en-US" altLang="zh-CN" sz="2400" dirty="0"/>
              <a:t>-build </a:t>
            </a:r>
            <a:r>
              <a:rPr lang="zh-CN" altLang="en-US" sz="2400" dirty="0"/>
              <a:t>将所有容器镜像管理相关命令划分在子命令 </a:t>
            </a:r>
            <a:r>
              <a:rPr lang="en-US" altLang="zh-CN" sz="2400" dirty="0"/>
              <a:t>ctr-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 </a:t>
            </a:r>
            <a:r>
              <a:rPr lang="zh-CN" altLang="en-US" sz="2400" dirty="0"/>
              <a:t>下，命令原型为：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dirty="0"/>
              <a:t>ctr-</a:t>
            </a:r>
            <a:r>
              <a:rPr lang="en-US" altLang="zh-CN" dirty="0" err="1"/>
              <a:t>img</a:t>
            </a:r>
            <a:r>
              <a:rPr lang="zh-CN" altLang="en-US" dirty="0"/>
              <a:t>包含如下子命令：</a:t>
            </a:r>
          </a:p>
          <a:p>
            <a:pPr lvl="1"/>
            <a:r>
              <a:rPr lang="en-US" altLang="zh-CN" dirty="0"/>
              <a:t>build</a:t>
            </a:r>
            <a:r>
              <a:rPr lang="zh-CN" altLang="en-US" dirty="0"/>
              <a:t>，根据给定</a:t>
            </a:r>
            <a:r>
              <a:rPr lang="en-US" altLang="zh-CN" dirty="0" err="1"/>
              <a:t>dockerfile</a:t>
            </a:r>
            <a:r>
              <a:rPr lang="zh-CN" altLang="en-US" dirty="0"/>
              <a:t>构建出容器镜像。</a:t>
            </a:r>
          </a:p>
          <a:p>
            <a:pPr lvl="1"/>
            <a:r>
              <a:rPr lang="en-US" altLang="zh-CN" dirty="0"/>
              <a:t>images</a:t>
            </a:r>
            <a:r>
              <a:rPr lang="zh-CN" altLang="en-US" dirty="0"/>
              <a:t>，列出本地容器镜像。</a:t>
            </a:r>
          </a:p>
          <a:p>
            <a:pPr lvl="1"/>
            <a:r>
              <a:rPr lang="en-US" altLang="zh-CN" dirty="0"/>
              <a:t>import</a:t>
            </a:r>
            <a:r>
              <a:rPr lang="zh-CN" altLang="en-US" dirty="0"/>
              <a:t>，导入容器基础镜像。</a:t>
            </a:r>
          </a:p>
          <a:p>
            <a:pPr lvl="1"/>
            <a:r>
              <a:rPr lang="en-US" altLang="zh-CN" dirty="0"/>
              <a:t>load</a:t>
            </a:r>
            <a:r>
              <a:rPr lang="zh-CN" altLang="en-US" dirty="0"/>
              <a:t>，导入层叠镜像。</a:t>
            </a:r>
          </a:p>
          <a:p>
            <a:pPr lvl="1"/>
            <a:r>
              <a:rPr lang="en-US" altLang="zh-CN" dirty="0"/>
              <a:t>rm</a:t>
            </a:r>
            <a:r>
              <a:rPr lang="zh-CN" altLang="en-US" dirty="0"/>
              <a:t>，删除本地容器镜像。</a:t>
            </a:r>
          </a:p>
          <a:p>
            <a:pPr lvl="1"/>
            <a:r>
              <a:rPr lang="en-US" altLang="zh-CN" dirty="0"/>
              <a:t>save</a:t>
            </a:r>
            <a:r>
              <a:rPr lang="zh-CN" altLang="en-US" dirty="0"/>
              <a:t>，导出层叠镜像至本地磁盘。</a:t>
            </a:r>
          </a:p>
          <a:p>
            <a:pPr lvl="1"/>
            <a:r>
              <a:rPr lang="en-US" altLang="zh-CN" dirty="0"/>
              <a:t>tag</a:t>
            </a:r>
            <a:r>
              <a:rPr lang="zh-CN" altLang="en-US" dirty="0"/>
              <a:t>，给本地容器镜像打</a:t>
            </a:r>
            <a:r>
              <a:rPr lang="en-US" altLang="zh-CN" dirty="0"/>
              <a:t>tag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pull</a:t>
            </a:r>
            <a:r>
              <a:rPr lang="zh-CN" altLang="en-US" dirty="0"/>
              <a:t>，拉取镜像到本地。</a:t>
            </a:r>
          </a:p>
          <a:p>
            <a:pPr lvl="1"/>
            <a:r>
              <a:rPr lang="en-US" altLang="zh-CN" dirty="0"/>
              <a:t>push</a:t>
            </a:r>
            <a:r>
              <a:rPr lang="zh-CN" altLang="en-US" dirty="0"/>
              <a:t>，推送本地镜像到远程仓库。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isula</a:t>
            </a:r>
            <a:r>
              <a:rPr lang="en-US" altLang="zh-CN" dirty="0"/>
              <a:t>-build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45987C7-8DEF-4B9C-AEF7-7488AF6060C0}"/>
              </a:ext>
            </a:extLst>
          </p:cNvPr>
          <p:cNvSpPr/>
          <p:nvPr/>
        </p:nvSpPr>
        <p:spPr bwMode="auto">
          <a:xfrm>
            <a:off x="1547664" y="2722715"/>
            <a:ext cx="6588732" cy="30646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$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isula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-build ctr-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[command]</a:t>
            </a:r>
          </a:p>
        </p:txBody>
      </p:sp>
    </p:spTree>
    <p:extLst>
      <p:ext uri="{BB962C8B-B14F-4D97-AF65-F5344CB8AC3E}">
        <p14:creationId xmlns:p14="http://schemas.microsoft.com/office/powerpoint/2010/main" val="97291197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912434" cy="4050449"/>
          </a:xfrm>
        </p:spPr>
        <p:txBody>
          <a:bodyPr/>
          <a:lstStyle/>
          <a:p>
            <a:r>
              <a:rPr lang="en-US" altLang="zh-CN" sz="2400" dirty="0"/>
              <a:t>build: </a:t>
            </a:r>
            <a:r>
              <a:rPr lang="zh-CN" altLang="en-US" sz="2400" dirty="0"/>
              <a:t>容器镜像构建</a:t>
            </a:r>
          </a:p>
          <a:p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isula</a:t>
            </a:r>
            <a:r>
              <a:rPr lang="en-US" altLang="zh-CN" dirty="0"/>
              <a:t>-build ctr-</a:t>
            </a:r>
            <a:r>
              <a:rPr lang="en-US" altLang="zh-CN" dirty="0" err="1"/>
              <a:t>img</a:t>
            </a:r>
            <a:r>
              <a:rPr lang="zh-CN" altLang="en-US" dirty="0"/>
              <a:t>子命令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3BC59B6-0429-46EA-B288-161A4F785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077883"/>
              </p:ext>
            </p:extLst>
          </p:nvPr>
        </p:nvGraphicFramePr>
        <p:xfrm>
          <a:off x="1316595" y="2454784"/>
          <a:ext cx="7225945" cy="3545970"/>
        </p:xfrm>
        <a:graphic>
          <a:graphicData uri="http://schemas.openxmlformats.org/drawingml/2006/table">
            <a:tbl>
              <a:tblPr/>
              <a:tblGrid>
                <a:gridCol w="1293441">
                  <a:extLst>
                    <a:ext uri="{9D8B030D-6E8A-4147-A177-3AD203B41FA5}">
                      <a16:colId xmlns:a16="http://schemas.microsoft.com/office/drawing/2014/main" val="3424431824"/>
                    </a:ext>
                  </a:extLst>
                </a:gridCol>
                <a:gridCol w="1478132">
                  <a:extLst>
                    <a:ext uri="{9D8B030D-6E8A-4147-A177-3AD203B41FA5}">
                      <a16:colId xmlns:a16="http://schemas.microsoft.com/office/drawing/2014/main" val="669632107"/>
                    </a:ext>
                  </a:extLst>
                </a:gridCol>
                <a:gridCol w="4454372">
                  <a:extLst>
                    <a:ext uri="{9D8B030D-6E8A-4147-A177-3AD203B41FA5}">
                      <a16:colId xmlns:a16="http://schemas.microsoft.com/office/drawing/2014/main" val="2671128322"/>
                    </a:ext>
                  </a:extLst>
                </a:gridCol>
              </a:tblGrid>
              <a:tr h="2221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</a:p>
                  </a:txBody>
                  <a:tcPr marL="42551" marR="42551" marT="19639" marB="1963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参数</a:t>
                      </a:r>
                    </a:p>
                  </a:txBody>
                  <a:tcPr marL="42551" marR="42551" marT="19639" marB="1963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 marL="42551" marR="42551" marT="19639" marB="1963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684070"/>
                  </a:ext>
                </a:extLst>
              </a:tr>
              <a:tr h="2749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ctr-</a:t>
                      </a:r>
                      <a:r>
                        <a:rPr lang="en-US" sz="1200" b="1" kern="1200" dirty="0" err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build</a:t>
                      </a:r>
                    </a:p>
                  </a:txBody>
                  <a:tcPr marL="42551" marR="42551" marT="19639" marB="1963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--build-arg</a:t>
                      </a:r>
                    </a:p>
                  </a:txBody>
                  <a:tcPr marL="42551" marR="42551" marT="19639" marB="1963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zh-CN" altLang="en-US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列表，构建过程中需要用到的变量</a:t>
                      </a:r>
                    </a:p>
                  </a:txBody>
                  <a:tcPr marL="42551" marR="42551" marT="19639" marB="1963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384443"/>
                  </a:ext>
                </a:extLst>
              </a:tr>
              <a:tr h="7462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551" marR="42551" marT="19639" marB="1963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--build-static</a:t>
                      </a:r>
                    </a:p>
                  </a:txBody>
                  <a:tcPr marL="42551" marR="42551" marT="19639" marB="1963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KV</a:t>
                      </a:r>
                      <a:r>
                        <a:rPr lang="zh-CN" alt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值，构建二进制一致性。目前包含如下</a:t>
                      </a: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zh-CN" alt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值：</a:t>
                      </a:r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200" b="1" kern="1200" dirty="0" err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build-time：string</a:t>
                      </a: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使用固定时间戳来构建容器镜像；时间戳格式为“</a:t>
                      </a: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YYYY-MM-DD HH-MM-SS”</a:t>
                      </a:r>
                    </a:p>
                  </a:txBody>
                  <a:tcPr marL="42551" marR="42551" marT="19639" marB="1963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290376"/>
                  </a:ext>
                </a:extLst>
              </a:tr>
              <a:tr h="4050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551" marR="42551" marT="19639" marB="1963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-f, --filename</a:t>
                      </a:r>
                      <a:endParaRPr lang="en-US" sz="1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551" marR="42551" marT="19639" marB="1963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err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string，Dockerfile</a:t>
                      </a:r>
                      <a:r>
                        <a:rPr lang="zh-CN" alt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的路径，不指定则是使用当前路径的</a:t>
                      </a:r>
                      <a:r>
                        <a:rPr lang="en-US" sz="1200" b="1" kern="1200" dirty="0" err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Dockerfile</a:t>
                      </a:r>
                      <a:r>
                        <a:rPr lang="zh-CN" alt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文件</a:t>
                      </a:r>
                    </a:p>
                  </a:txBody>
                  <a:tcPr marL="42551" marR="42551" marT="19639" marB="1963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64667"/>
                  </a:ext>
                </a:extLst>
              </a:tr>
              <a:tr h="4050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551" marR="42551" marT="19639" marB="1963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--format</a:t>
                      </a:r>
                    </a:p>
                  </a:txBody>
                  <a:tcPr marL="42551" marR="42551" marT="19639" marB="1963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zh-CN" alt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，设置构建镜像的镜像格式：</a:t>
                      </a:r>
                      <a:r>
                        <a:rPr lang="en-US" altLang="zh-CN" sz="1200" b="1" kern="1200" dirty="0" err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oci</a:t>
                      </a:r>
                      <a:r>
                        <a:rPr lang="zh-CN" alt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｜</a:t>
                      </a:r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zh-CN" alt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（需开启实验特性选项）</a:t>
                      </a:r>
                    </a:p>
                  </a:txBody>
                  <a:tcPr marL="42551" marR="42551" marT="19639" marB="1963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49247"/>
                  </a:ext>
                </a:extLst>
              </a:tr>
              <a:tr h="2749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551" marR="42551" marT="19639" marB="1963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--iidfile</a:t>
                      </a:r>
                    </a:p>
                  </a:txBody>
                  <a:tcPr marL="42551" marR="42551" marT="19639" marB="1963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string，</a:t>
                      </a:r>
                      <a:r>
                        <a:rPr lang="zh-CN" alt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输出 </a:t>
                      </a: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image ID </a:t>
                      </a:r>
                      <a:r>
                        <a:rPr lang="zh-CN" alt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到本地文件</a:t>
                      </a:r>
                    </a:p>
                  </a:txBody>
                  <a:tcPr marL="42551" marR="42551" marT="19639" marB="1963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831703"/>
                  </a:ext>
                </a:extLst>
              </a:tr>
              <a:tr h="2749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551" marR="42551" marT="19639" marB="1963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-o, --output</a:t>
                      </a:r>
                    </a:p>
                  </a:txBody>
                  <a:tcPr marL="42551" marR="42551" marT="19639" marB="1963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zh-CN" altLang="en-US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，镜像导出的方式和路径</a:t>
                      </a:r>
                    </a:p>
                  </a:txBody>
                  <a:tcPr marL="42551" marR="42551" marT="19639" marB="1963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09688"/>
                  </a:ext>
                </a:extLst>
              </a:tr>
              <a:tr h="3927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551" marR="42551" marT="19639" marB="1963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--proxy</a:t>
                      </a:r>
                    </a:p>
                  </a:txBody>
                  <a:tcPr marL="42551" marR="42551" marT="19639" marB="1963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布尔值，继承主机侧环境的</a:t>
                      </a:r>
                      <a:r>
                        <a:rPr lang="en-US" altLang="zh-CN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proxy</a:t>
                      </a:r>
                      <a:r>
                        <a:rPr lang="zh-CN" altLang="en-US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环境变量（默认为</a:t>
                      </a:r>
                      <a:r>
                        <a:rPr lang="en-US" altLang="zh-CN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en-US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42551" marR="42551" marT="19639" marB="1963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350452"/>
                  </a:ext>
                </a:extLst>
              </a:tr>
              <a:tr h="2749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551" marR="42551" marT="19639" marB="1963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--tag</a:t>
                      </a:r>
                    </a:p>
                  </a:txBody>
                  <a:tcPr marL="42551" marR="42551" marT="19639" marB="1963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string，</a:t>
                      </a:r>
                      <a:r>
                        <a:rPr lang="zh-CN" altLang="en-US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给构建的镜像添加</a:t>
                      </a:r>
                      <a:r>
                        <a:rPr lang="en-US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</a:p>
                  </a:txBody>
                  <a:tcPr marL="42551" marR="42551" marT="19639" marB="1963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939090"/>
                  </a:ext>
                </a:extLst>
              </a:tr>
              <a:tr h="2749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551" marR="42551" marT="19639" marB="1963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--cap-add</a:t>
                      </a:r>
                    </a:p>
                  </a:txBody>
                  <a:tcPr marL="42551" marR="42551" marT="19639" marB="1963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zh-CN" alt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列表，构建过程中</a:t>
                      </a: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zh-CN" alt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指令所需要的权限</a:t>
                      </a:r>
                    </a:p>
                  </a:txBody>
                  <a:tcPr marL="42551" marR="42551" marT="19639" marB="19639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69811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912434" cy="4050449"/>
          </a:xfrm>
        </p:spPr>
        <p:txBody>
          <a:bodyPr/>
          <a:lstStyle/>
          <a:p>
            <a:r>
              <a:rPr lang="en-US" altLang="zh-CN" sz="2400" dirty="0"/>
              <a:t>image: </a:t>
            </a:r>
            <a:r>
              <a:rPr lang="zh-CN" altLang="en-US" sz="2400" dirty="0"/>
              <a:t>查看本地持久化构建镜像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import: </a:t>
            </a:r>
            <a:r>
              <a:rPr lang="zh-CN" altLang="en-US" sz="2400" dirty="0"/>
              <a:t>导入容器基础镜像</a:t>
            </a:r>
          </a:p>
          <a:p>
            <a:endParaRPr lang="en-US" altLang="zh-CN" sz="2400" dirty="0"/>
          </a:p>
          <a:p>
            <a:endParaRPr lang="zh-CN" altLang="en-US" sz="2400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isula</a:t>
            </a:r>
            <a:r>
              <a:rPr lang="en-US" altLang="zh-CN" dirty="0"/>
              <a:t>-build ctr-</a:t>
            </a:r>
            <a:r>
              <a:rPr lang="en-US" altLang="zh-CN" dirty="0" err="1"/>
              <a:t>img</a:t>
            </a:r>
            <a:r>
              <a:rPr lang="zh-CN" altLang="en-US" dirty="0"/>
              <a:t>子命令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198B289-0C62-4C98-A684-5D75B313A603}"/>
              </a:ext>
            </a:extLst>
          </p:cNvPr>
          <p:cNvSpPr/>
          <p:nvPr/>
        </p:nvSpPr>
        <p:spPr bwMode="auto">
          <a:xfrm>
            <a:off x="1474423" y="2529625"/>
            <a:ext cx="6588732" cy="30646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$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isula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-build ctr-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images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B33D110-1D79-4A0C-A78A-6024ABB9EA9E}"/>
              </a:ext>
            </a:extLst>
          </p:cNvPr>
          <p:cNvSpPr/>
          <p:nvPr/>
        </p:nvSpPr>
        <p:spPr bwMode="auto">
          <a:xfrm>
            <a:off x="1474423" y="4068217"/>
            <a:ext cx="6588732" cy="30646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350">
                <a:solidFill>
                  <a:srgbClr val="FFFFFF"/>
                </a:solidFill>
                <a:latin typeface="Consolas" panose="020B0609020204030204" pitchFamily="49" charset="0"/>
              </a:rPr>
              <a:t>isula-build ctr-img import [flags]</a:t>
            </a:r>
            <a:endParaRPr lang="en-US" altLang="zh-CN" sz="135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24487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912434" cy="4050449"/>
          </a:xfrm>
        </p:spPr>
        <p:txBody>
          <a:bodyPr/>
          <a:lstStyle/>
          <a:p>
            <a:r>
              <a:rPr lang="en-US" altLang="zh-CN" sz="2400" dirty="0"/>
              <a:t>rm: </a:t>
            </a:r>
            <a:r>
              <a:rPr lang="zh-CN" altLang="en-US" sz="2400" dirty="0"/>
              <a:t>删除本地持久化镜像</a:t>
            </a:r>
          </a:p>
          <a:p>
            <a:endParaRPr lang="en-US" altLang="zh-CN" sz="2400" dirty="0"/>
          </a:p>
          <a:p>
            <a:endParaRPr lang="zh-CN" altLang="en-US" sz="2400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isula</a:t>
            </a:r>
            <a:r>
              <a:rPr lang="en-US" altLang="zh-CN" dirty="0"/>
              <a:t>-build ctr-</a:t>
            </a:r>
            <a:r>
              <a:rPr lang="en-US" altLang="zh-CN" dirty="0" err="1"/>
              <a:t>img</a:t>
            </a:r>
            <a:r>
              <a:rPr lang="zh-CN" altLang="en-US" dirty="0"/>
              <a:t>子命令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B33D110-1D79-4A0C-A78A-6024ABB9EA9E}"/>
              </a:ext>
            </a:extLst>
          </p:cNvPr>
          <p:cNvSpPr/>
          <p:nvPr/>
        </p:nvSpPr>
        <p:spPr bwMode="auto">
          <a:xfrm>
            <a:off x="1331306" y="2709314"/>
            <a:ext cx="6588732" cy="30646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isula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-build ctr-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rm IMAGE [IMAGE...] [FLAGS]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3FD6F10-59AB-4A41-ABB9-1D6398BCE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589541"/>
              </p:ext>
            </p:extLst>
          </p:nvPr>
        </p:nvGraphicFramePr>
        <p:xfrm>
          <a:off x="1362407" y="3836195"/>
          <a:ext cx="6526530" cy="1120140"/>
        </p:xfrm>
        <a:graphic>
          <a:graphicData uri="http://schemas.openxmlformats.org/drawingml/2006/table">
            <a:tbl>
              <a:tblPr/>
              <a:tblGrid>
                <a:gridCol w="2175510">
                  <a:extLst>
                    <a:ext uri="{9D8B030D-6E8A-4147-A177-3AD203B41FA5}">
                      <a16:colId xmlns:a16="http://schemas.microsoft.com/office/drawing/2014/main" val="4147737205"/>
                    </a:ext>
                  </a:extLst>
                </a:gridCol>
                <a:gridCol w="2175510">
                  <a:extLst>
                    <a:ext uri="{9D8B030D-6E8A-4147-A177-3AD203B41FA5}">
                      <a16:colId xmlns:a16="http://schemas.microsoft.com/office/drawing/2014/main" val="3753308857"/>
                    </a:ext>
                  </a:extLst>
                </a:gridCol>
                <a:gridCol w="2175510">
                  <a:extLst>
                    <a:ext uri="{9D8B030D-6E8A-4147-A177-3AD203B41FA5}">
                      <a16:colId xmlns:a16="http://schemas.microsoft.com/office/drawing/2014/main" val="228390689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</a:p>
                  </a:txBody>
                  <a:tcPr marL="74295" marR="74295" marT="34290" marB="3429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参数</a:t>
                      </a:r>
                    </a:p>
                  </a:txBody>
                  <a:tcPr marL="74295" marR="74295" marT="34290" marB="3429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 marL="74295" marR="74295" marT="34290" marB="3429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4593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ctr-img rm</a:t>
                      </a:r>
                    </a:p>
                  </a:txBody>
                  <a:tcPr marL="74295" marR="74295" marT="34290" marB="3429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-a, --all</a:t>
                      </a:r>
                    </a:p>
                  </a:txBody>
                  <a:tcPr marL="74295" marR="74295" marT="34290" marB="3429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布尔值，删除所有本地持久化存储的镜像</a:t>
                      </a:r>
                    </a:p>
                  </a:txBody>
                  <a:tcPr marL="74295" marR="74295" marT="34290" marB="3429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070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34290" marB="3429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-p, --prune</a:t>
                      </a:r>
                    </a:p>
                  </a:txBody>
                  <a:tcPr marL="74295" marR="74295" marT="34290" marB="3429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布尔值，删除所有没有</a:t>
                      </a:r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lang="zh-CN" alt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的本地持久化存储的镜像</a:t>
                      </a:r>
                    </a:p>
                  </a:txBody>
                  <a:tcPr marL="74295" marR="74295" marT="34290" marB="3429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413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81450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912434" cy="4050449"/>
          </a:xfrm>
        </p:spPr>
        <p:txBody>
          <a:bodyPr/>
          <a:lstStyle/>
          <a:p>
            <a:r>
              <a:rPr lang="en-US" altLang="zh-CN" sz="2400" dirty="0"/>
              <a:t>load: </a:t>
            </a:r>
            <a:r>
              <a:rPr lang="zh-CN" altLang="en-US" sz="2400" dirty="0"/>
              <a:t>导入层叠镜像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isula</a:t>
            </a:r>
            <a:r>
              <a:rPr lang="en-US" altLang="zh-CN" dirty="0"/>
              <a:t>-build ctr-</a:t>
            </a:r>
            <a:r>
              <a:rPr lang="en-US" altLang="zh-CN" dirty="0" err="1"/>
              <a:t>img</a:t>
            </a:r>
            <a:r>
              <a:rPr lang="zh-CN" altLang="en-US" dirty="0"/>
              <a:t>子命令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198B289-0C62-4C98-A684-5D75B313A603}"/>
              </a:ext>
            </a:extLst>
          </p:cNvPr>
          <p:cNvSpPr/>
          <p:nvPr/>
        </p:nvSpPr>
        <p:spPr bwMode="auto">
          <a:xfrm>
            <a:off x="1474423" y="2529625"/>
            <a:ext cx="6588732" cy="30646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isula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-build ctr-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load [flags]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7EC2510-A0D7-4110-8BDE-D9091E756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01213"/>
              </p:ext>
            </p:extLst>
          </p:nvPr>
        </p:nvGraphicFramePr>
        <p:xfrm>
          <a:off x="1416914" y="3561755"/>
          <a:ext cx="6526530" cy="685800"/>
        </p:xfrm>
        <a:graphic>
          <a:graphicData uri="http://schemas.openxmlformats.org/drawingml/2006/table">
            <a:tbl>
              <a:tblPr/>
              <a:tblGrid>
                <a:gridCol w="2175510">
                  <a:extLst>
                    <a:ext uri="{9D8B030D-6E8A-4147-A177-3AD203B41FA5}">
                      <a16:colId xmlns:a16="http://schemas.microsoft.com/office/drawing/2014/main" val="3183366481"/>
                    </a:ext>
                  </a:extLst>
                </a:gridCol>
                <a:gridCol w="2175510">
                  <a:extLst>
                    <a:ext uri="{9D8B030D-6E8A-4147-A177-3AD203B41FA5}">
                      <a16:colId xmlns:a16="http://schemas.microsoft.com/office/drawing/2014/main" val="33358448"/>
                    </a:ext>
                  </a:extLst>
                </a:gridCol>
                <a:gridCol w="2175510">
                  <a:extLst>
                    <a:ext uri="{9D8B030D-6E8A-4147-A177-3AD203B41FA5}">
                      <a16:colId xmlns:a16="http://schemas.microsoft.com/office/drawing/2014/main" val="373496498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</a:p>
                  </a:txBody>
                  <a:tcPr marL="74295" marR="74295" marT="34290" marB="3429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参数</a:t>
                      </a:r>
                    </a:p>
                  </a:txBody>
                  <a:tcPr marL="74295" marR="74295" marT="34290" marB="3429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 marL="74295" marR="74295" marT="34290" marB="3429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10669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ctr-</a:t>
                      </a:r>
                      <a:r>
                        <a:rPr lang="en-US" sz="1200" b="1" kern="1200" dirty="0" err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load</a:t>
                      </a:r>
                    </a:p>
                  </a:txBody>
                  <a:tcPr marL="74295" marR="74295" marT="34290" marB="3429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-i, --input</a:t>
                      </a:r>
                    </a:p>
                  </a:txBody>
                  <a:tcPr marL="74295" marR="74295" marT="34290" marB="3429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string，</a:t>
                      </a:r>
                      <a:r>
                        <a:rPr lang="zh-CN" alt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需要导入的本地</a:t>
                      </a:r>
                      <a:r>
                        <a:rPr 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tar</a:t>
                      </a:r>
                      <a:r>
                        <a:rPr lang="zh-CN" alt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包的路径</a:t>
                      </a:r>
                    </a:p>
                  </a:txBody>
                  <a:tcPr marL="74295" marR="74295" marT="34290" marB="3429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11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44586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912434" cy="4050449"/>
          </a:xfrm>
        </p:spPr>
        <p:txBody>
          <a:bodyPr/>
          <a:lstStyle/>
          <a:p>
            <a:r>
              <a:rPr lang="en-US" altLang="zh-CN" sz="2400" dirty="0"/>
              <a:t>save: </a:t>
            </a:r>
            <a:r>
              <a:rPr lang="zh-CN" altLang="en-US" sz="2400" dirty="0"/>
              <a:t>导出层叠镜像</a:t>
            </a:r>
          </a:p>
          <a:p>
            <a:endParaRPr lang="en-US" altLang="zh-CN" sz="2400" dirty="0"/>
          </a:p>
          <a:p>
            <a:endParaRPr lang="zh-CN" altLang="en-US" sz="2400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isula</a:t>
            </a:r>
            <a:r>
              <a:rPr lang="en-US" altLang="zh-CN" dirty="0"/>
              <a:t>-build ctr-</a:t>
            </a:r>
            <a:r>
              <a:rPr lang="en-US" altLang="zh-CN" dirty="0" err="1"/>
              <a:t>img</a:t>
            </a:r>
            <a:r>
              <a:rPr lang="zh-CN" altLang="en-US" dirty="0"/>
              <a:t>子命令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B33D110-1D79-4A0C-A78A-6024ABB9EA9E}"/>
              </a:ext>
            </a:extLst>
          </p:cNvPr>
          <p:cNvSpPr/>
          <p:nvPr/>
        </p:nvSpPr>
        <p:spPr bwMode="auto">
          <a:xfrm>
            <a:off x="1331306" y="2709314"/>
            <a:ext cx="6588732" cy="30646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350">
                <a:solidFill>
                  <a:srgbClr val="FFFFFF"/>
                </a:solidFill>
                <a:latin typeface="Consolas" panose="020B0609020204030204" pitchFamily="49" charset="0"/>
              </a:rPr>
              <a:t>isula-build ctr-img save [REPOSITORY:TAG]|imageID -o xx.tar</a:t>
            </a:r>
            <a:endParaRPr lang="en-US" altLang="zh-CN" sz="135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EFA3C87-935B-405C-9C63-EC99C1A01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112655"/>
              </p:ext>
            </p:extLst>
          </p:nvPr>
        </p:nvGraphicFramePr>
        <p:xfrm>
          <a:off x="1393508" y="3813019"/>
          <a:ext cx="6526530" cy="1303020"/>
        </p:xfrm>
        <a:graphic>
          <a:graphicData uri="http://schemas.openxmlformats.org/drawingml/2006/table">
            <a:tbl>
              <a:tblPr/>
              <a:tblGrid>
                <a:gridCol w="2175510">
                  <a:extLst>
                    <a:ext uri="{9D8B030D-6E8A-4147-A177-3AD203B41FA5}">
                      <a16:colId xmlns:a16="http://schemas.microsoft.com/office/drawing/2014/main" val="1328994939"/>
                    </a:ext>
                  </a:extLst>
                </a:gridCol>
                <a:gridCol w="2175510">
                  <a:extLst>
                    <a:ext uri="{9D8B030D-6E8A-4147-A177-3AD203B41FA5}">
                      <a16:colId xmlns:a16="http://schemas.microsoft.com/office/drawing/2014/main" val="1767970834"/>
                    </a:ext>
                  </a:extLst>
                </a:gridCol>
                <a:gridCol w="2175510">
                  <a:extLst>
                    <a:ext uri="{9D8B030D-6E8A-4147-A177-3AD203B41FA5}">
                      <a16:colId xmlns:a16="http://schemas.microsoft.com/office/drawing/2014/main" val="284011814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</a:p>
                  </a:txBody>
                  <a:tcPr marL="74295" marR="74295" marT="34290" marB="3429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参数</a:t>
                      </a:r>
                    </a:p>
                  </a:txBody>
                  <a:tcPr marL="74295" marR="74295" marT="34290" marB="3429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 marL="74295" marR="74295" marT="34290" marB="3429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37389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ctr-img save</a:t>
                      </a:r>
                    </a:p>
                  </a:txBody>
                  <a:tcPr marL="74295" marR="74295" marT="34290" marB="3429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-o, --output</a:t>
                      </a:r>
                    </a:p>
                  </a:txBody>
                  <a:tcPr marL="74295" marR="74295" marT="34290" marB="3429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zh-CN" altLang="en-US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，镜像导出后在本地的存储路径</a:t>
                      </a:r>
                    </a:p>
                  </a:txBody>
                  <a:tcPr marL="74295" marR="74295" marT="34290" marB="3429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59923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34290" marB="3429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-f, --format</a:t>
                      </a:r>
                    </a:p>
                  </a:txBody>
                  <a:tcPr marL="74295" marR="74295" marT="34290" marB="3429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zh-CN" alt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，导出层叠镜像的镜像格式：</a:t>
                      </a:r>
                      <a:r>
                        <a:rPr lang="en-US" altLang="zh-CN" sz="1200" b="1" kern="1200" dirty="0" err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oci</a:t>
                      </a:r>
                      <a:r>
                        <a:rPr lang="zh-CN" alt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｜</a:t>
                      </a:r>
                      <a:r>
                        <a:rPr lang="en-US" altLang="zh-CN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zh-CN" altLang="en-US" sz="1200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（需开启实验特性选项）</a:t>
                      </a:r>
                    </a:p>
                  </a:txBody>
                  <a:tcPr marL="74295" marR="74295" marT="34290" marB="3429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110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03789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912434" cy="4050449"/>
          </a:xfrm>
        </p:spPr>
        <p:txBody>
          <a:bodyPr/>
          <a:lstStyle/>
          <a:p>
            <a:r>
              <a:rPr lang="en-US" altLang="zh-CN" sz="2400" dirty="0"/>
              <a:t>pull: </a:t>
            </a:r>
            <a:r>
              <a:rPr lang="zh-CN" altLang="en-US" sz="2400" dirty="0"/>
              <a:t>拉取镜像到本地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push: </a:t>
            </a:r>
            <a:r>
              <a:rPr lang="zh-CN" altLang="en-US" sz="2400" dirty="0"/>
              <a:t>将本地镜像推送到远程仓库</a:t>
            </a:r>
          </a:p>
          <a:p>
            <a:endParaRPr lang="en-US" altLang="zh-CN" sz="2400" dirty="0"/>
          </a:p>
          <a:p>
            <a:endParaRPr lang="zh-CN" altLang="en-US" sz="2400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isula</a:t>
            </a:r>
            <a:r>
              <a:rPr lang="en-US" altLang="zh-CN" dirty="0"/>
              <a:t>-build ctr-</a:t>
            </a:r>
            <a:r>
              <a:rPr lang="en-US" altLang="zh-CN" dirty="0" err="1"/>
              <a:t>img</a:t>
            </a:r>
            <a:r>
              <a:rPr lang="zh-CN" altLang="en-US" dirty="0"/>
              <a:t>子命令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198B289-0C62-4C98-A684-5D75B313A603}"/>
              </a:ext>
            </a:extLst>
          </p:cNvPr>
          <p:cNvSpPr/>
          <p:nvPr/>
        </p:nvSpPr>
        <p:spPr bwMode="auto">
          <a:xfrm>
            <a:off x="1474423" y="2529625"/>
            <a:ext cx="6588732" cy="30646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350">
                <a:solidFill>
                  <a:srgbClr val="FFFFFF"/>
                </a:solidFill>
                <a:latin typeface="Consolas" panose="020B0609020204030204" pitchFamily="49" charset="0"/>
              </a:rPr>
              <a:t>isula-build ctr-img pull REPOSITORY[:TAG]</a:t>
            </a:r>
            <a:endParaRPr lang="en-US" altLang="zh-CN" sz="135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B33D110-1D79-4A0C-A78A-6024ABB9EA9E}"/>
              </a:ext>
            </a:extLst>
          </p:cNvPr>
          <p:cNvSpPr/>
          <p:nvPr/>
        </p:nvSpPr>
        <p:spPr bwMode="auto">
          <a:xfrm>
            <a:off x="1474423" y="4068217"/>
            <a:ext cx="6588732" cy="30646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350">
                <a:solidFill>
                  <a:srgbClr val="FFFFFF"/>
                </a:solidFill>
                <a:latin typeface="Consolas" panose="020B0609020204030204" pitchFamily="49" charset="0"/>
              </a:rPr>
              <a:t>isula-build ctr-img push REPOSITORY[:TAG]</a:t>
            </a:r>
            <a:endParaRPr lang="en-US" altLang="zh-CN" sz="135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49025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912434" cy="4050449"/>
          </a:xfrm>
        </p:spPr>
        <p:txBody>
          <a:bodyPr/>
          <a:lstStyle/>
          <a:p>
            <a:r>
              <a:rPr lang="en-US" altLang="zh-CN" sz="2400" dirty="0" err="1"/>
              <a:t>isula</a:t>
            </a:r>
            <a:r>
              <a:rPr lang="en-US" altLang="zh-CN" sz="2400" dirty="0"/>
              <a:t>-build</a:t>
            </a:r>
            <a:r>
              <a:rPr lang="zh-CN" altLang="en-US" sz="2400" dirty="0"/>
              <a:t>可以与</a:t>
            </a:r>
            <a:r>
              <a:rPr lang="en-US" altLang="zh-CN" sz="2400" dirty="0" err="1"/>
              <a:t>iSulad</a:t>
            </a:r>
            <a:r>
              <a:rPr lang="zh-CN" altLang="en-US" sz="2400" dirty="0"/>
              <a:t>和</a:t>
            </a:r>
            <a:r>
              <a:rPr lang="en-US" altLang="zh-CN" sz="2400" dirty="0"/>
              <a:t>docker</a:t>
            </a:r>
            <a:r>
              <a:rPr lang="zh-CN" altLang="en-US" sz="2400" dirty="0"/>
              <a:t>集成，将构建好的容器镜像导入到容器引擎的本地存储中。</a:t>
            </a:r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/>
              <a:t>支持将构建成功的镜像直接导出到</a:t>
            </a:r>
            <a:r>
              <a:rPr lang="en-US" altLang="zh-CN" sz="1800" dirty="0" err="1"/>
              <a:t>iSulad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/>
              <a:t>在</a:t>
            </a:r>
            <a:r>
              <a:rPr lang="en-US" altLang="zh-CN" sz="1800" dirty="0"/>
              <a:t>-o</a:t>
            </a:r>
            <a:r>
              <a:rPr lang="zh-CN" altLang="en-US" sz="1800" dirty="0"/>
              <a:t>参数中指定</a:t>
            </a:r>
            <a:r>
              <a:rPr lang="en-US" altLang="zh-CN" sz="1800" dirty="0" err="1"/>
              <a:t>iSulad</a:t>
            </a:r>
            <a:r>
              <a:rPr lang="zh-CN" altLang="en-US" sz="1800" dirty="0"/>
              <a:t>，将构建好的容器镜像导出到</a:t>
            </a:r>
            <a:r>
              <a:rPr lang="en-US" altLang="zh-CN" sz="1800" dirty="0" err="1"/>
              <a:t>iSulad</a:t>
            </a:r>
            <a:r>
              <a:rPr lang="zh-CN" altLang="en-US" sz="1800" dirty="0"/>
              <a:t>，可以通过</a:t>
            </a:r>
            <a:r>
              <a:rPr lang="en-US" altLang="zh-CN" sz="1800" dirty="0" err="1"/>
              <a:t>isula</a:t>
            </a:r>
            <a:r>
              <a:rPr lang="en-US" altLang="zh-CN" sz="1800" dirty="0"/>
              <a:t> images</a:t>
            </a:r>
            <a:r>
              <a:rPr lang="zh-CN" altLang="en-US" sz="1800" dirty="0"/>
              <a:t>查询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isula</a:t>
            </a:r>
            <a:r>
              <a:rPr lang="en-US" altLang="zh-CN" dirty="0"/>
              <a:t>-build </a:t>
            </a:r>
            <a:r>
              <a:rPr lang="zh-CN" altLang="en-US" dirty="0"/>
              <a:t>集成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198B289-0C62-4C98-A684-5D75B313A603}"/>
              </a:ext>
            </a:extLst>
          </p:cNvPr>
          <p:cNvSpPr/>
          <p:nvPr/>
        </p:nvSpPr>
        <p:spPr bwMode="auto">
          <a:xfrm>
            <a:off x="1385813" y="3581584"/>
            <a:ext cx="6588732" cy="30646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$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isula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-build ctr-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img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build -f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Dockerfile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-o isulad:busybox:2.0</a:t>
            </a:r>
          </a:p>
        </p:txBody>
      </p:sp>
    </p:spTree>
    <p:extLst>
      <p:ext uri="{BB962C8B-B14F-4D97-AF65-F5344CB8AC3E}">
        <p14:creationId xmlns:p14="http://schemas.microsoft.com/office/powerpoint/2010/main" val="40765212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912434" cy="4050449"/>
          </a:xfrm>
        </p:spPr>
        <p:txBody>
          <a:bodyPr/>
          <a:lstStyle/>
          <a:p>
            <a:r>
              <a:rPr lang="en-US" altLang="zh-CN" sz="2400" dirty="0" err="1"/>
              <a:t>Dockerfile</a:t>
            </a:r>
            <a:r>
              <a:rPr lang="en-US" altLang="zh-CN" sz="2400" dirty="0"/>
              <a:t> </a:t>
            </a:r>
            <a:r>
              <a:rPr lang="zh-CN" altLang="en-US" sz="2400" dirty="0"/>
              <a:t>由一行行命令语句组成，并且支持以 </a:t>
            </a:r>
            <a:r>
              <a:rPr lang="en-US" altLang="zh-CN" sz="2400" dirty="0"/>
              <a:t># </a:t>
            </a:r>
            <a:r>
              <a:rPr lang="zh-CN" altLang="en-US" sz="2400" dirty="0"/>
              <a:t>开头的注释行。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一般的，</a:t>
            </a:r>
            <a:r>
              <a:rPr lang="en-US" altLang="zh-CN" sz="2400" dirty="0" err="1"/>
              <a:t>Dockerfile</a:t>
            </a:r>
            <a:r>
              <a:rPr lang="en-US" altLang="zh-CN" sz="2400" dirty="0"/>
              <a:t> </a:t>
            </a:r>
            <a:r>
              <a:rPr lang="zh-CN" altLang="en-US" sz="2400" dirty="0"/>
              <a:t>分为四部分：</a:t>
            </a:r>
            <a:endParaRPr lang="en-US" altLang="zh-CN" sz="2400" dirty="0"/>
          </a:p>
          <a:p>
            <a:pPr lvl="1"/>
            <a:r>
              <a:rPr lang="zh-CN" altLang="en-US" sz="1800" dirty="0"/>
              <a:t>基础镜像</a:t>
            </a:r>
            <a:endParaRPr lang="en-US" altLang="zh-CN" sz="1800" dirty="0"/>
          </a:p>
          <a:p>
            <a:pPr lvl="1"/>
            <a:r>
              <a:rPr lang="zh-CN" altLang="en-US" sz="1800" dirty="0"/>
              <a:t>信息维护者信息</a:t>
            </a:r>
            <a:endParaRPr lang="en-US" altLang="zh-CN" sz="1800" dirty="0"/>
          </a:p>
          <a:p>
            <a:pPr lvl="1"/>
            <a:r>
              <a:rPr lang="zh-CN" altLang="en-US" sz="1800" dirty="0"/>
              <a:t>镜像操作指令</a:t>
            </a:r>
            <a:endParaRPr lang="en-US" altLang="zh-CN" sz="1800" dirty="0"/>
          </a:p>
          <a:p>
            <a:pPr lvl="1"/>
            <a:r>
              <a:rPr lang="zh-CN" altLang="en-US" sz="1800" dirty="0"/>
              <a:t>容器启动时执行指令</a:t>
            </a:r>
          </a:p>
          <a:p>
            <a:pPr lvl="1"/>
            <a:endParaRPr lang="en-US" altLang="zh-CN" sz="18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90357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871700" y="1862827"/>
            <a:ext cx="6372708" cy="3888431"/>
          </a:xfrm>
        </p:spPr>
        <p:txBody>
          <a:bodyPr/>
          <a:lstStyle/>
          <a:p>
            <a:endParaRPr lang="en-US" altLang="zh-CN" sz="1800" dirty="0">
              <a:ea typeface="宋体" pitchFamily="2" charset="-122"/>
            </a:endParaRPr>
          </a:p>
          <a:p>
            <a:endParaRPr lang="en-US" altLang="zh-CN" sz="1800" dirty="0">
              <a:ea typeface="宋体" pitchFamily="2" charset="-122"/>
            </a:endParaRPr>
          </a:p>
          <a:p>
            <a:r>
              <a:rPr lang="zh-CN" altLang="en-US" sz="1800" dirty="0">
                <a:ea typeface="宋体" pitchFamily="2" charset="-122"/>
              </a:rPr>
              <a:t>任务一：在树莓派的</a:t>
            </a:r>
            <a:r>
              <a:rPr lang="en-US" altLang="zh-CN" sz="1800" dirty="0" err="1">
                <a:ea typeface="宋体" pitchFamily="2" charset="-122"/>
              </a:rPr>
              <a:t>openEuler</a:t>
            </a:r>
            <a:r>
              <a:rPr lang="zh-CN" altLang="en-US" sz="1800" dirty="0">
                <a:ea typeface="宋体" pitchFamily="2" charset="-122"/>
              </a:rPr>
              <a:t>系统中，安装部署</a:t>
            </a:r>
            <a:r>
              <a:rPr lang="en-US" altLang="zh-CN" sz="1800" dirty="0" err="1">
                <a:ea typeface="宋体" pitchFamily="2" charset="-122"/>
              </a:rPr>
              <a:t>isula</a:t>
            </a:r>
            <a:r>
              <a:rPr lang="en-US" altLang="zh-CN" sz="1800" dirty="0">
                <a:ea typeface="宋体" pitchFamily="2" charset="-122"/>
              </a:rPr>
              <a:t>-build</a:t>
            </a:r>
            <a:r>
              <a:rPr lang="zh-CN" altLang="en-US" sz="1800" dirty="0">
                <a:ea typeface="宋体" pitchFamily="2" charset="-122"/>
              </a:rPr>
              <a:t>（</a:t>
            </a:r>
            <a:r>
              <a:rPr lang="en-US" altLang="zh-CN" sz="1800" dirty="0">
                <a:ea typeface="宋体" pitchFamily="2" charset="-122"/>
              </a:rPr>
              <a:t>90min</a:t>
            </a:r>
            <a:r>
              <a:rPr lang="zh-CN" altLang="en-US" sz="1800" dirty="0">
                <a:ea typeface="宋体" pitchFamily="2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sz="1800" dirty="0">
              <a:ea typeface="宋体" pitchFamily="2" charset="-122"/>
            </a:endParaRPr>
          </a:p>
          <a:p>
            <a:r>
              <a:rPr lang="zh-CN" altLang="en-US" sz="1800" dirty="0">
                <a:ea typeface="宋体" pitchFamily="2" charset="-122"/>
              </a:rPr>
              <a:t>任务二：使用</a:t>
            </a:r>
            <a:r>
              <a:rPr lang="en-US" altLang="zh-CN" sz="1800" dirty="0" err="1">
                <a:ea typeface="宋体" pitchFamily="2" charset="-122"/>
              </a:rPr>
              <a:t>Dockerfile</a:t>
            </a:r>
            <a:r>
              <a:rPr lang="zh-CN" altLang="en-US" sz="1800" dirty="0">
                <a:ea typeface="宋体" pitchFamily="2" charset="-122"/>
              </a:rPr>
              <a:t>制作自定义镜像并使用</a:t>
            </a:r>
            <a:r>
              <a:rPr lang="en-US" altLang="zh-CN" sz="1800" dirty="0" err="1">
                <a:ea typeface="宋体" pitchFamily="2" charset="-122"/>
              </a:rPr>
              <a:t>isula</a:t>
            </a:r>
            <a:r>
              <a:rPr lang="zh-CN" altLang="en-US" sz="1800" dirty="0">
                <a:ea typeface="宋体" pitchFamily="2" charset="-122"/>
              </a:rPr>
              <a:t>创建容器（</a:t>
            </a:r>
            <a:r>
              <a:rPr lang="en-US" altLang="zh-CN" sz="1800">
                <a:ea typeface="宋体" pitchFamily="2" charset="-122"/>
              </a:rPr>
              <a:t>90min</a:t>
            </a:r>
            <a:r>
              <a:rPr lang="zh-CN" altLang="en-US" sz="1800" dirty="0">
                <a:ea typeface="宋体" pitchFamily="2" charset="-122"/>
              </a:rPr>
              <a:t>）</a:t>
            </a:r>
            <a:endParaRPr lang="en-US" altLang="zh-CN" sz="1800" dirty="0">
              <a:ea typeface="宋体" pitchFamily="2" charset="-122"/>
            </a:endParaRPr>
          </a:p>
          <a:p>
            <a:endParaRPr lang="en-US" altLang="zh-CN" sz="1800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10171058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912434" cy="4050449"/>
          </a:xfrm>
        </p:spPr>
        <p:txBody>
          <a:bodyPr/>
          <a:lstStyle/>
          <a:p>
            <a:r>
              <a:rPr lang="zh-CN" altLang="en-US" sz="2400" dirty="0"/>
              <a:t>一开始必须指明所基于的镜像名称，接下来推荐说明维护者信息。后面则是镜像操作指令，例如 </a:t>
            </a:r>
            <a:r>
              <a:rPr lang="en-US" altLang="zh-CN" sz="2400" dirty="0"/>
              <a:t>RUN </a:t>
            </a:r>
            <a:r>
              <a:rPr lang="zh-CN" altLang="en-US" sz="2400" dirty="0"/>
              <a:t>指令，</a:t>
            </a:r>
            <a:r>
              <a:rPr lang="en-US" altLang="zh-CN" sz="2400" dirty="0"/>
              <a:t>RUN </a:t>
            </a:r>
            <a:r>
              <a:rPr lang="zh-CN" altLang="en-US" sz="2400" dirty="0"/>
              <a:t>指令将对镜像执行跟随的命令。每运行一条 </a:t>
            </a:r>
            <a:r>
              <a:rPr lang="en-US" altLang="zh-CN" sz="2400" dirty="0"/>
              <a:t>RUN </a:t>
            </a:r>
            <a:r>
              <a:rPr lang="zh-CN" altLang="en-US" sz="2400" dirty="0"/>
              <a:t>指令，镜像添加新的一层，并提交。最后是 </a:t>
            </a:r>
            <a:r>
              <a:rPr lang="en-US" altLang="zh-CN" sz="2400" dirty="0"/>
              <a:t>CMD </a:t>
            </a:r>
            <a:r>
              <a:rPr lang="zh-CN" altLang="en-US" sz="2400" dirty="0"/>
              <a:t>指令，来指定运行容器时的操作命令。</a:t>
            </a:r>
          </a:p>
          <a:p>
            <a:pPr lvl="1"/>
            <a:endParaRPr lang="en-US" altLang="zh-CN" sz="18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5818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912434" cy="4050449"/>
          </a:xfrm>
        </p:spPr>
        <p:txBody>
          <a:bodyPr/>
          <a:lstStyle/>
          <a:p>
            <a:pPr>
              <a:spcBef>
                <a:spcPts val="1125"/>
              </a:spcBef>
              <a:spcAft>
                <a:spcPts val="1013"/>
              </a:spcAft>
            </a:pPr>
            <a:r>
              <a:rPr lang="en-US" altLang="zh-CN" sz="2400" dirty="0"/>
              <a:t> FROM</a:t>
            </a:r>
            <a:endParaRPr lang="zh-CN" altLang="zh-CN" sz="2400" dirty="0"/>
          </a:p>
          <a:p>
            <a:pPr lvl="1" indent="214313">
              <a:spcAft>
                <a:spcPts val="1013"/>
              </a:spcAft>
            </a:pPr>
            <a:r>
              <a:rPr lang="zh-CN" altLang="zh-CN" sz="1800" dirty="0"/>
              <a:t>格式为</a:t>
            </a:r>
            <a:r>
              <a:rPr lang="en-US" altLang="zh-CN" sz="1800" dirty="0"/>
              <a:t> FROM &lt;image&gt;</a:t>
            </a:r>
            <a:r>
              <a:rPr lang="zh-CN" altLang="zh-CN" sz="1800" dirty="0"/>
              <a:t>或</a:t>
            </a:r>
            <a:r>
              <a:rPr lang="en-US" altLang="zh-CN" sz="1800" dirty="0"/>
              <a:t>FROM &lt;image&gt;:&lt;tag&gt;</a:t>
            </a:r>
            <a:r>
              <a:rPr lang="zh-CN" altLang="zh-CN" sz="1800" dirty="0"/>
              <a:t>。</a:t>
            </a:r>
          </a:p>
          <a:p>
            <a:pPr lvl="1" indent="214313">
              <a:spcAft>
                <a:spcPts val="1013"/>
              </a:spcAft>
            </a:pPr>
            <a:r>
              <a:rPr lang="zh-CN" altLang="zh-CN" sz="1800" dirty="0"/>
              <a:t>第一条指令必须为</a:t>
            </a:r>
            <a:r>
              <a:rPr lang="en-US" altLang="zh-CN" sz="1800" dirty="0"/>
              <a:t> FROM </a:t>
            </a:r>
            <a:r>
              <a:rPr lang="zh-CN" altLang="zh-CN" sz="1800" dirty="0"/>
              <a:t>指令。并且，如果在同一个</a:t>
            </a:r>
            <a:r>
              <a:rPr lang="en-US" altLang="zh-CN" sz="1800" dirty="0" err="1"/>
              <a:t>Dockerfile</a:t>
            </a:r>
            <a:r>
              <a:rPr lang="zh-CN" altLang="zh-CN" sz="1800" dirty="0"/>
              <a:t>中创建多个镜像时，可以使用多个</a:t>
            </a:r>
            <a:r>
              <a:rPr lang="en-US" altLang="zh-CN" sz="1800" dirty="0"/>
              <a:t> FROM </a:t>
            </a:r>
            <a:r>
              <a:rPr lang="zh-CN" altLang="zh-CN" sz="1800" dirty="0"/>
              <a:t>指令（每个镜像一次）。</a:t>
            </a:r>
            <a:endParaRPr lang="en-US" altLang="zh-CN" sz="1800" dirty="0"/>
          </a:p>
          <a:p>
            <a:pPr lvl="1" indent="214313">
              <a:spcAft>
                <a:spcPts val="1013"/>
              </a:spcAft>
            </a:pPr>
            <a:endParaRPr lang="zh-CN" altLang="zh-CN" sz="1800" dirty="0"/>
          </a:p>
          <a:p>
            <a:pPr>
              <a:spcBef>
                <a:spcPts val="1125"/>
              </a:spcBef>
              <a:spcAft>
                <a:spcPts val="1013"/>
              </a:spcAft>
            </a:pPr>
            <a:r>
              <a:rPr lang="en-US" altLang="zh-CN" sz="2400" dirty="0"/>
              <a:t>MAINTAINER</a:t>
            </a:r>
            <a:endParaRPr lang="zh-CN" altLang="zh-CN" sz="2400" dirty="0"/>
          </a:p>
          <a:p>
            <a:pPr lvl="1" indent="214313">
              <a:spcAft>
                <a:spcPts val="1013"/>
              </a:spcAft>
            </a:pPr>
            <a:r>
              <a:rPr lang="zh-CN" altLang="zh-CN" sz="1800" dirty="0"/>
              <a:t>格式为</a:t>
            </a:r>
            <a:r>
              <a:rPr lang="en-US" altLang="zh-CN" sz="1800" dirty="0"/>
              <a:t> MAINTAINER &lt;name&gt;</a:t>
            </a:r>
            <a:r>
              <a:rPr lang="zh-CN" altLang="zh-CN" sz="1800" dirty="0"/>
              <a:t>，指定维护者信息。</a:t>
            </a:r>
            <a:endParaRPr lang="en-US" altLang="zh-CN" sz="18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96833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912434" cy="4050449"/>
          </a:xfrm>
        </p:spPr>
        <p:txBody>
          <a:bodyPr/>
          <a:lstStyle/>
          <a:p>
            <a:pPr>
              <a:spcBef>
                <a:spcPts val="1125"/>
              </a:spcBef>
              <a:spcAft>
                <a:spcPts val="1013"/>
              </a:spcAft>
            </a:pPr>
            <a:r>
              <a:rPr lang="en-US" altLang="zh-CN" sz="2400" dirty="0"/>
              <a:t> RUN</a:t>
            </a:r>
            <a:endParaRPr lang="zh-CN" altLang="zh-CN" sz="2400" dirty="0"/>
          </a:p>
          <a:p>
            <a:pPr lvl="1" indent="214313">
              <a:spcAft>
                <a:spcPts val="1013"/>
              </a:spcAft>
            </a:pPr>
            <a:r>
              <a:rPr lang="zh-CN" altLang="zh-CN" sz="1800" dirty="0"/>
              <a:t>格式为</a:t>
            </a:r>
            <a:r>
              <a:rPr lang="en-US" altLang="zh-CN" sz="1800" dirty="0"/>
              <a:t> RUN &lt;command&gt; </a:t>
            </a:r>
            <a:r>
              <a:rPr lang="zh-CN" altLang="zh-CN" sz="1800" dirty="0"/>
              <a:t>或</a:t>
            </a:r>
            <a:r>
              <a:rPr lang="en-US" altLang="zh-CN" sz="1800" dirty="0"/>
              <a:t> RUN ["executable", "param1", "param2"]</a:t>
            </a:r>
            <a:r>
              <a:rPr lang="zh-CN" altLang="zh-CN" sz="1800" dirty="0"/>
              <a:t>。</a:t>
            </a:r>
          </a:p>
          <a:p>
            <a:pPr lvl="1" indent="214313">
              <a:spcAft>
                <a:spcPts val="1013"/>
              </a:spcAft>
            </a:pPr>
            <a:r>
              <a:rPr lang="zh-CN" altLang="zh-CN" sz="1800" dirty="0"/>
              <a:t>前者将在</a:t>
            </a:r>
            <a:r>
              <a:rPr lang="en-US" altLang="zh-CN" sz="1800" dirty="0"/>
              <a:t> shell </a:t>
            </a:r>
            <a:r>
              <a:rPr lang="zh-CN" altLang="zh-CN" sz="1800" dirty="0"/>
              <a:t>终端中运行命令，即</a:t>
            </a:r>
            <a:r>
              <a:rPr lang="en-US" altLang="zh-CN" sz="1800" dirty="0"/>
              <a:t> /bin/</a:t>
            </a:r>
            <a:r>
              <a:rPr lang="en-US" altLang="zh-CN" sz="1800" dirty="0" err="1"/>
              <a:t>sh</a:t>
            </a:r>
            <a:r>
              <a:rPr lang="en-US" altLang="zh-CN" sz="1800" dirty="0"/>
              <a:t> -c</a:t>
            </a:r>
            <a:r>
              <a:rPr lang="zh-CN" altLang="zh-CN" sz="1800" dirty="0"/>
              <a:t>；后者则使用</a:t>
            </a:r>
            <a:r>
              <a:rPr lang="en-US" altLang="zh-CN" sz="1800" dirty="0"/>
              <a:t> exec </a:t>
            </a:r>
            <a:r>
              <a:rPr lang="zh-CN" altLang="zh-CN" sz="1800" dirty="0"/>
              <a:t>执行。指定使用其它终端可以通过第二种方式实现，例如</a:t>
            </a:r>
            <a:r>
              <a:rPr lang="en-US" altLang="zh-CN" sz="1800" dirty="0"/>
              <a:t> RUN ["/bin/bash", "-c", "echo hello"]</a:t>
            </a:r>
            <a:r>
              <a:rPr lang="zh-CN" altLang="zh-CN" sz="1800" dirty="0"/>
              <a:t>。</a:t>
            </a:r>
          </a:p>
          <a:p>
            <a:pPr lvl="1" indent="214313">
              <a:spcAft>
                <a:spcPts val="1013"/>
              </a:spcAft>
            </a:pPr>
            <a:r>
              <a:rPr lang="zh-CN" altLang="zh-CN" sz="1800" dirty="0"/>
              <a:t>每条</a:t>
            </a:r>
            <a:r>
              <a:rPr lang="en-US" altLang="zh-CN" sz="1800" dirty="0"/>
              <a:t> RUN </a:t>
            </a:r>
            <a:r>
              <a:rPr lang="zh-CN" altLang="zh-CN" sz="1800" dirty="0"/>
              <a:t>指令将在当前镜像基础上执行指定命令，并提交为新的镜像。当命令较长时可以使用</a:t>
            </a:r>
            <a:r>
              <a:rPr lang="en-US" altLang="zh-CN" sz="1800" dirty="0"/>
              <a:t> \ </a:t>
            </a:r>
            <a:r>
              <a:rPr lang="zh-CN" altLang="zh-CN" sz="1800" dirty="0"/>
              <a:t>来换行。</a:t>
            </a:r>
          </a:p>
          <a:p>
            <a:pPr>
              <a:spcBef>
                <a:spcPts val="1125"/>
              </a:spcBef>
              <a:spcAft>
                <a:spcPts val="1013"/>
              </a:spcAft>
            </a:pP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85763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912434" cy="4050449"/>
          </a:xfrm>
        </p:spPr>
        <p:txBody>
          <a:bodyPr/>
          <a:lstStyle/>
          <a:p>
            <a:pPr>
              <a:spcBef>
                <a:spcPts val="1125"/>
              </a:spcBef>
              <a:spcAft>
                <a:spcPts val="1013"/>
              </a:spcAft>
            </a:pPr>
            <a:r>
              <a:rPr lang="en-US" altLang="zh-CN" sz="2400" dirty="0"/>
              <a:t>CMD</a:t>
            </a:r>
          </a:p>
          <a:p>
            <a:pPr lvl="1">
              <a:spcBef>
                <a:spcPts val="1125"/>
              </a:spcBef>
              <a:spcAft>
                <a:spcPts val="1013"/>
              </a:spcAft>
            </a:pPr>
            <a:r>
              <a:rPr lang="zh-CN" altLang="en-US" sz="1800" dirty="0"/>
              <a:t>支持三种格式</a:t>
            </a:r>
          </a:p>
          <a:p>
            <a:pPr marL="1028700" lvl="3" indent="0">
              <a:spcBef>
                <a:spcPts val="1125"/>
              </a:spcBef>
              <a:spcAft>
                <a:spcPts val="1013"/>
              </a:spcAft>
              <a:buNone/>
            </a:pPr>
            <a:r>
              <a:rPr lang="en-US" altLang="zh-CN" sz="1650" dirty="0"/>
              <a:t>•	CMD ["executable","param1","param2"] </a:t>
            </a:r>
            <a:r>
              <a:rPr lang="zh-CN" altLang="en-US" sz="1650" dirty="0"/>
              <a:t>使用 </a:t>
            </a:r>
            <a:r>
              <a:rPr lang="en-US" altLang="zh-CN" sz="1650" dirty="0"/>
              <a:t>exec </a:t>
            </a:r>
            <a:r>
              <a:rPr lang="zh-CN" altLang="en-US" sz="1650" dirty="0"/>
              <a:t>执行，推荐方式；</a:t>
            </a:r>
          </a:p>
          <a:p>
            <a:pPr marL="1028700" lvl="3" indent="0">
              <a:spcBef>
                <a:spcPts val="1125"/>
              </a:spcBef>
              <a:spcAft>
                <a:spcPts val="1013"/>
              </a:spcAft>
              <a:buNone/>
            </a:pPr>
            <a:r>
              <a:rPr lang="en-US" altLang="zh-CN" sz="1650" dirty="0"/>
              <a:t>•	CMD command param1 param2 </a:t>
            </a:r>
            <a:r>
              <a:rPr lang="zh-CN" altLang="en-US" sz="1650" dirty="0"/>
              <a:t>在 </a:t>
            </a:r>
            <a:r>
              <a:rPr lang="en-US" altLang="zh-CN" sz="1650" dirty="0"/>
              <a:t>/bin/</a:t>
            </a:r>
            <a:r>
              <a:rPr lang="en-US" altLang="zh-CN" sz="1650" dirty="0" err="1"/>
              <a:t>sh</a:t>
            </a:r>
            <a:r>
              <a:rPr lang="en-US" altLang="zh-CN" sz="1650" dirty="0"/>
              <a:t> </a:t>
            </a:r>
            <a:r>
              <a:rPr lang="zh-CN" altLang="en-US" sz="1650" dirty="0"/>
              <a:t>中执行，提供给需要交互的应用；</a:t>
            </a:r>
          </a:p>
          <a:p>
            <a:pPr marL="1028700" lvl="3" indent="0">
              <a:spcBef>
                <a:spcPts val="1125"/>
              </a:spcBef>
              <a:spcAft>
                <a:spcPts val="1013"/>
              </a:spcAft>
              <a:buNone/>
            </a:pPr>
            <a:r>
              <a:rPr lang="en-US" altLang="zh-CN" sz="1650" dirty="0"/>
              <a:t>•	CMD ["param1","param2"] </a:t>
            </a:r>
            <a:r>
              <a:rPr lang="zh-CN" altLang="en-US" sz="1650" dirty="0"/>
              <a:t>提供给 </a:t>
            </a:r>
            <a:r>
              <a:rPr lang="en-US" altLang="zh-CN" sz="1650" dirty="0"/>
              <a:t>ENTRYPOINT </a:t>
            </a:r>
            <a:r>
              <a:rPr lang="zh-CN" altLang="en-US" sz="1650" dirty="0"/>
              <a:t>的默认参数；</a:t>
            </a:r>
            <a:endParaRPr lang="en-US" altLang="zh-CN" sz="225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44410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912434" cy="4050449"/>
          </a:xfrm>
        </p:spPr>
        <p:txBody>
          <a:bodyPr/>
          <a:lstStyle/>
          <a:p>
            <a:pPr>
              <a:spcBef>
                <a:spcPts val="1125"/>
              </a:spcBef>
              <a:spcAft>
                <a:spcPts val="1013"/>
              </a:spcAft>
            </a:pPr>
            <a:r>
              <a:rPr lang="en-US" altLang="zh-CN" sz="2400" dirty="0"/>
              <a:t>CMD</a:t>
            </a:r>
          </a:p>
          <a:p>
            <a:pPr lvl="1">
              <a:spcBef>
                <a:spcPts val="1125"/>
              </a:spcBef>
              <a:spcAft>
                <a:spcPts val="1013"/>
              </a:spcAft>
            </a:pPr>
            <a:r>
              <a:rPr lang="zh-CN" altLang="en-US" sz="1800" dirty="0"/>
              <a:t>指定启动容器时执行的命令，每个 </a:t>
            </a:r>
            <a:r>
              <a:rPr lang="en-US" altLang="zh-CN" sz="1800" dirty="0" err="1"/>
              <a:t>Dockerfile</a:t>
            </a:r>
            <a:r>
              <a:rPr lang="en-US" altLang="zh-CN" sz="1800" dirty="0"/>
              <a:t> </a:t>
            </a:r>
            <a:r>
              <a:rPr lang="zh-CN" altLang="en-US" sz="1800" dirty="0"/>
              <a:t>只能有一条 </a:t>
            </a:r>
            <a:r>
              <a:rPr lang="en-US" altLang="zh-CN" sz="1800" dirty="0"/>
              <a:t>CMD </a:t>
            </a:r>
            <a:r>
              <a:rPr lang="zh-CN" altLang="en-US" sz="1800" dirty="0"/>
              <a:t>命令。如果指定了多条命令，只有最后一条会被执行。</a:t>
            </a:r>
          </a:p>
          <a:p>
            <a:pPr lvl="1">
              <a:spcBef>
                <a:spcPts val="1125"/>
              </a:spcBef>
              <a:spcAft>
                <a:spcPts val="1013"/>
              </a:spcAft>
            </a:pPr>
            <a:r>
              <a:rPr lang="zh-CN" altLang="en-US" sz="1800" dirty="0"/>
              <a:t>如果用户启动容器时候指定了运行的命令，则会覆盖掉 </a:t>
            </a:r>
            <a:r>
              <a:rPr lang="en-US" altLang="zh-CN" sz="1800" dirty="0"/>
              <a:t>CMD </a:t>
            </a:r>
            <a:r>
              <a:rPr lang="zh-CN" altLang="en-US" sz="1800" dirty="0"/>
              <a:t>指定的命令。</a:t>
            </a:r>
          </a:p>
          <a:p>
            <a:pPr lvl="1">
              <a:spcBef>
                <a:spcPts val="1125"/>
              </a:spcBef>
              <a:spcAft>
                <a:spcPts val="1013"/>
              </a:spcAft>
            </a:pP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52721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912434" cy="4050449"/>
          </a:xfrm>
        </p:spPr>
        <p:txBody>
          <a:bodyPr/>
          <a:lstStyle/>
          <a:p>
            <a:pPr>
              <a:spcBef>
                <a:spcPts val="1125"/>
              </a:spcBef>
              <a:spcAft>
                <a:spcPts val="1013"/>
              </a:spcAft>
            </a:pPr>
            <a:r>
              <a:rPr lang="en-US" altLang="zh-CN" sz="2400" dirty="0"/>
              <a:t>EXPOSE</a:t>
            </a:r>
            <a:endParaRPr lang="zh-CN" altLang="zh-CN" sz="2400" dirty="0"/>
          </a:p>
          <a:p>
            <a:pPr lvl="1" indent="214313">
              <a:spcAft>
                <a:spcPts val="1013"/>
              </a:spcAft>
            </a:pPr>
            <a:r>
              <a:rPr lang="zh-CN" altLang="zh-CN" sz="1800" dirty="0"/>
              <a:t>格式为</a:t>
            </a:r>
            <a:r>
              <a:rPr lang="en-US" altLang="zh-CN" sz="1800" dirty="0"/>
              <a:t> EXPOSE &lt;port&gt; [&lt;port&gt;...]</a:t>
            </a:r>
            <a:r>
              <a:rPr lang="zh-CN" altLang="zh-CN" sz="1800" dirty="0"/>
              <a:t>。</a:t>
            </a:r>
          </a:p>
          <a:p>
            <a:pPr lvl="1" indent="214313">
              <a:spcAft>
                <a:spcPts val="1013"/>
              </a:spcAft>
            </a:pPr>
            <a:r>
              <a:rPr lang="zh-CN" altLang="zh-CN" sz="1800" dirty="0"/>
              <a:t>告诉</a:t>
            </a:r>
            <a:r>
              <a:rPr lang="en-US" altLang="zh-CN" sz="1800" dirty="0"/>
              <a:t> Docker </a:t>
            </a:r>
            <a:r>
              <a:rPr lang="zh-CN" altLang="zh-CN" sz="1800" dirty="0"/>
              <a:t>服务端容器暴露的端口号，供互联系统使用。在启动容器时需要通过</a:t>
            </a:r>
            <a:r>
              <a:rPr lang="en-US" altLang="zh-CN" sz="1800" dirty="0"/>
              <a:t> -P</a:t>
            </a:r>
            <a:r>
              <a:rPr lang="zh-CN" altLang="zh-CN" sz="1800" dirty="0"/>
              <a:t>，</a:t>
            </a:r>
            <a:r>
              <a:rPr lang="en-US" altLang="zh-CN" sz="1800" dirty="0"/>
              <a:t>Docker </a:t>
            </a:r>
            <a:r>
              <a:rPr lang="zh-CN" altLang="zh-CN" sz="1800" dirty="0"/>
              <a:t>主机会自动分配一个端口转发到指定的端口。</a:t>
            </a:r>
          </a:p>
          <a:p>
            <a:pPr>
              <a:spcBef>
                <a:spcPts val="1125"/>
              </a:spcBef>
              <a:spcAft>
                <a:spcPts val="1013"/>
              </a:spcAft>
            </a:pPr>
            <a:r>
              <a:rPr lang="en-US" altLang="zh-CN" sz="2400" dirty="0"/>
              <a:t> ENV</a:t>
            </a:r>
            <a:endParaRPr lang="zh-CN" altLang="zh-CN" sz="2400" dirty="0"/>
          </a:p>
          <a:p>
            <a:pPr lvl="1" indent="214313">
              <a:spcAft>
                <a:spcPts val="1013"/>
              </a:spcAft>
            </a:pPr>
            <a:r>
              <a:rPr lang="zh-CN" altLang="zh-CN" sz="1800" dirty="0"/>
              <a:t>格式为</a:t>
            </a:r>
            <a:r>
              <a:rPr lang="en-US" altLang="zh-CN" sz="1800" dirty="0"/>
              <a:t> ENV &lt;key&gt; &lt;value&gt;</a:t>
            </a:r>
            <a:r>
              <a:rPr lang="zh-CN" altLang="zh-CN" sz="1800" dirty="0"/>
              <a:t>。 指定一个环境变量，会被后续</a:t>
            </a:r>
            <a:r>
              <a:rPr lang="en-US" altLang="zh-CN" sz="1800" dirty="0"/>
              <a:t> RUN </a:t>
            </a:r>
            <a:r>
              <a:rPr lang="zh-CN" altLang="zh-CN" sz="1800" dirty="0"/>
              <a:t>指令使用，并在容器运行时保持。</a:t>
            </a:r>
          </a:p>
          <a:p>
            <a:pPr lvl="1">
              <a:spcBef>
                <a:spcPts val="1125"/>
              </a:spcBef>
              <a:spcAft>
                <a:spcPts val="1013"/>
              </a:spcAft>
            </a:pP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60191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784247"/>
            <a:ext cx="6912434" cy="4216504"/>
          </a:xfrm>
        </p:spPr>
        <p:txBody>
          <a:bodyPr/>
          <a:lstStyle/>
          <a:p>
            <a:pPr>
              <a:spcBef>
                <a:spcPts val="1125"/>
              </a:spcBef>
              <a:spcAft>
                <a:spcPts val="1013"/>
              </a:spcAft>
            </a:pPr>
            <a:r>
              <a:rPr lang="en-US" altLang="zh-CN" sz="2400" dirty="0"/>
              <a:t>ADD</a:t>
            </a:r>
            <a:endParaRPr lang="zh-CN" altLang="zh-CN" sz="2400" dirty="0"/>
          </a:p>
          <a:p>
            <a:pPr lvl="1" indent="214313">
              <a:spcAft>
                <a:spcPts val="1013"/>
              </a:spcAft>
            </a:pPr>
            <a:r>
              <a:rPr lang="zh-CN" altLang="zh-CN" sz="1800" dirty="0"/>
              <a:t>格式为</a:t>
            </a:r>
            <a:r>
              <a:rPr lang="en-US" altLang="zh-CN" sz="1800" dirty="0"/>
              <a:t> ADD &lt;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&gt; &lt;</a:t>
            </a:r>
            <a:r>
              <a:rPr lang="en-US" altLang="zh-CN" sz="1800" dirty="0" err="1"/>
              <a:t>dest</a:t>
            </a:r>
            <a:r>
              <a:rPr lang="en-US" altLang="zh-CN" sz="1800" dirty="0"/>
              <a:t>&gt;</a:t>
            </a:r>
            <a:r>
              <a:rPr lang="zh-CN" altLang="zh-CN" sz="1800" dirty="0"/>
              <a:t>。</a:t>
            </a:r>
          </a:p>
          <a:p>
            <a:pPr lvl="1" indent="214313">
              <a:spcAft>
                <a:spcPts val="1013"/>
              </a:spcAft>
            </a:pPr>
            <a:r>
              <a:rPr lang="zh-CN" altLang="zh-CN" sz="1800" dirty="0"/>
              <a:t>该命令将复制指定的</a:t>
            </a:r>
            <a:r>
              <a:rPr lang="en-US" altLang="zh-CN" sz="1800" dirty="0"/>
              <a:t> &lt;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&gt; </a:t>
            </a:r>
            <a:r>
              <a:rPr lang="zh-CN" altLang="zh-CN" sz="1800" dirty="0"/>
              <a:t>到容器中的</a:t>
            </a:r>
            <a:r>
              <a:rPr lang="en-US" altLang="zh-CN" sz="1800" dirty="0"/>
              <a:t> &lt;</a:t>
            </a:r>
            <a:r>
              <a:rPr lang="en-US" altLang="zh-CN" sz="1800" dirty="0" err="1"/>
              <a:t>dest</a:t>
            </a:r>
            <a:r>
              <a:rPr lang="en-US" altLang="zh-CN" sz="1800" dirty="0"/>
              <a:t>&gt;</a:t>
            </a:r>
            <a:r>
              <a:rPr lang="zh-CN" altLang="zh-CN" sz="1800" dirty="0"/>
              <a:t>。 其中</a:t>
            </a:r>
            <a:r>
              <a:rPr lang="en-US" altLang="zh-CN" sz="1800" dirty="0"/>
              <a:t> &lt;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&gt; </a:t>
            </a:r>
            <a:r>
              <a:rPr lang="zh-CN" altLang="zh-CN" sz="1800" dirty="0"/>
              <a:t>可以是</a:t>
            </a:r>
            <a:r>
              <a:rPr lang="en-US" altLang="zh-CN" sz="1800" dirty="0" err="1"/>
              <a:t>Dockerfile</a:t>
            </a:r>
            <a:r>
              <a:rPr lang="zh-CN" altLang="zh-CN" sz="1800" dirty="0"/>
              <a:t>所在目录的一个相对路径；也可以是一个</a:t>
            </a:r>
            <a:r>
              <a:rPr lang="en-US" altLang="zh-CN" sz="1800" dirty="0"/>
              <a:t> URL</a:t>
            </a:r>
            <a:r>
              <a:rPr lang="zh-CN" altLang="zh-CN" sz="1800" dirty="0"/>
              <a:t>；还可以是一个</a:t>
            </a:r>
            <a:r>
              <a:rPr lang="en-US" altLang="zh-CN" sz="1800" dirty="0"/>
              <a:t> tar </a:t>
            </a:r>
            <a:r>
              <a:rPr lang="zh-CN" altLang="zh-CN" sz="1800" dirty="0"/>
              <a:t>文件（自动解压为目录）。</a:t>
            </a:r>
          </a:p>
          <a:p>
            <a:pPr>
              <a:spcBef>
                <a:spcPts val="1125"/>
              </a:spcBef>
              <a:spcAft>
                <a:spcPts val="1013"/>
              </a:spcAft>
            </a:pPr>
            <a:r>
              <a:rPr lang="en-US" altLang="zh-CN" sz="2400" dirty="0"/>
              <a:t>COPY</a:t>
            </a:r>
            <a:endParaRPr lang="zh-CN" altLang="zh-CN" sz="2400" dirty="0"/>
          </a:p>
          <a:p>
            <a:pPr lvl="1" indent="214313">
              <a:spcAft>
                <a:spcPts val="1013"/>
              </a:spcAft>
            </a:pPr>
            <a:r>
              <a:rPr lang="zh-CN" altLang="zh-CN" sz="1800" dirty="0"/>
              <a:t>格式为</a:t>
            </a:r>
            <a:r>
              <a:rPr lang="en-US" altLang="zh-CN" sz="1800" dirty="0"/>
              <a:t> COPY &lt;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&gt; &lt;</a:t>
            </a:r>
            <a:r>
              <a:rPr lang="en-US" altLang="zh-CN" sz="1800" dirty="0" err="1"/>
              <a:t>dest</a:t>
            </a:r>
            <a:r>
              <a:rPr lang="en-US" altLang="zh-CN" sz="1800" dirty="0"/>
              <a:t>&gt;</a:t>
            </a:r>
            <a:r>
              <a:rPr lang="zh-CN" altLang="zh-CN" sz="1800" dirty="0"/>
              <a:t>。</a:t>
            </a:r>
          </a:p>
          <a:p>
            <a:pPr lvl="1" indent="214313">
              <a:spcAft>
                <a:spcPts val="1013"/>
              </a:spcAft>
            </a:pPr>
            <a:r>
              <a:rPr lang="zh-CN" altLang="zh-CN" sz="1800" dirty="0"/>
              <a:t>复制本地主机的</a:t>
            </a:r>
            <a:r>
              <a:rPr lang="en-US" altLang="zh-CN" sz="1800" dirty="0"/>
              <a:t> &lt;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&gt;</a:t>
            </a:r>
            <a:r>
              <a:rPr lang="zh-CN" altLang="zh-CN" sz="1800" dirty="0"/>
              <a:t>（为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Dockerfile</a:t>
            </a:r>
            <a:r>
              <a:rPr lang="en-US" altLang="zh-CN" sz="1800" dirty="0"/>
              <a:t> </a:t>
            </a:r>
            <a:r>
              <a:rPr lang="zh-CN" altLang="zh-CN" sz="1800" dirty="0"/>
              <a:t>所在目录的相对路径）到容器中的</a:t>
            </a:r>
            <a:r>
              <a:rPr lang="en-US" altLang="zh-CN" sz="1800" dirty="0"/>
              <a:t> &lt;</a:t>
            </a:r>
            <a:r>
              <a:rPr lang="en-US" altLang="zh-CN" sz="1800" dirty="0" err="1"/>
              <a:t>dest</a:t>
            </a:r>
            <a:r>
              <a:rPr lang="en-US" altLang="zh-CN" sz="1800" dirty="0"/>
              <a:t>&gt;</a:t>
            </a:r>
            <a:r>
              <a:rPr lang="zh-CN" altLang="zh-CN" sz="1800" dirty="0"/>
              <a:t>。</a:t>
            </a:r>
          </a:p>
          <a:p>
            <a:pPr lvl="1" indent="214313">
              <a:spcAft>
                <a:spcPts val="1013"/>
              </a:spcAft>
            </a:pPr>
            <a:r>
              <a:rPr lang="zh-CN" altLang="zh-CN" sz="1800" dirty="0"/>
              <a:t>当使用本地目录为源目录时，推荐使用</a:t>
            </a:r>
            <a:r>
              <a:rPr lang="en-US" altLang="zh-CN" sz="1800" dirty="0"/>
              <a:t> COPY</a:t>
            </a:r>
            <a:r>
              <a:rPr lang="zh-CN" altLang="zh-CN" sz="1800" dirty="0"/>
              <a:t>。</a:t>
            </a:r>
          </a:p>
          <a:p>
            <a:pPr lvl="1">
              <a:spcBef>
                <a:spcPts val="1125"/>
              </a:spcBef>
              <a:spcAft>
                <a:spcPts val="1013"/>
              </a:spcAft>
            </a:pP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58293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784247"/>
            <a:ext cx="6912434" cy="4216504"/>
          </a:xfrm>
        </p:spPr>
        <p:txBody>
          <a:bodyPr/>
          <a:lstStyle/>
          <a:p>
            <a:pPr>
              <a:spcBef>
                <a:spcPts val="1125"/>
              </a:spcBef>
              <a:spcAft>
                <a:spcPts val="1013"/>
              </a:spcAft>
            </a:pPr>
            <a:r>
              <a:rPr lang="en-US" altLang="zh-CN" sz="2400" dirty="0"/>
              <a:t>ENTRYPOINT</a:t>
            </a:r>
            <a:endParaRPr lang="zh-CN" altLang="zh-CN" sz="2400" dirty="0"/>
          </a:p>
          <a:p>
            <a:pPr lvl="1" indent="214313">
              <a:spcAft>
                <a:spcPts val="1013"/>
              </a:spcAft>
            </a:pPr>
            <a:r>
              <a:rPr lang="zh-CN" altLang="zh-CN" sz="1800" dirty="0"/>
              <a:t>两种格式：</a:t>
            </a:r>
          </a:p>
          <a:p>
            <a:pPr lvl="2" indent="-257175">
              <a:spcAft>
                <a:spcPts val="338"/>
              </a:spcAft>
              <a:buSzPts val="1000"/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altLang="zh-CN" sz="1800" dirty="0"/>
              <a:t>ENTRYPOINT ["executable", "param1", "param2"]</a:t>
            </a:r>
            <a:endParaRPr lang="zh-CN" altLang="zh-CN" sz="1800" dirty="0"/>
          </a:p>
          <a:p>
            <a:pPr lvl="2" indent="-257175">
              <a:spcAft>
                <a:spcPts val="338"/>
              </a:spcAft>
              <a:buSzPts val="1000"/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altLang="zh-CN" sz="1800" dirty="0"/>
              <a:t>ENTRYPOINT command param1 param2</a:t>
            </a:r>
            <a:r>
              <a:rPr lang="zh-CN" altLang="zh-CN" sz="1800" dirty="0"/>
              <a:t>（</a:t>
            </a:r>
            <a:r>
              <a:rPr lang="en-US" altLang="zh-CN" sz="1800" dirty="0"/>
              <a:t>shell</a:t>
            </a:r>
            <a:r>
              <a:rPr lang="zh-CN" altLang="zh-CN" sz="1800" dirty="0"/>
              <a:t>中执行）</a:t>
            </a:r>
          </a:p>
          <a:p>
            <a:pPr lvl="1" indent="214313">
              <a:spcAft>
                <a:spcPts val="1013"/>
              </a:spcAft>
            </a:pPr>
            <a:r>
              <a:rPr lang="zh-CN" altLang="zh-CN" sz="1800" dirty="0"/>
              <a:t>配置容器启动后执行的命令，并且不可被</a:t>
            </a:r>
            <a:r>
              <a:rPr lang="en-US" altLang="zh-CN" sz="1800" dirty="0"/>
              <a:t> docker run </a:t>
            </a:r>
            <a:r>
              <a:rPr lang="zh-CN" altLang="zh-CN" sz="1800" dirty="0"/>
              <a:t>提供的参数覆盖。</a:t>
            </a:r>
          </a:p>
          <a:p>
            <a:pPr lvl="1" indent="214313">
              <a:spcAft>
                <a:spcPts val="1013"/>
              </a:spcAft>
            </a:pPr>
            <a:r>
              <a:rPr lang="zh-CN" altLang="zh-CN" sz="1800" dirty="0"/>
              <a:t>每个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Dockerfile</a:t>
            </a:r>
            <a:r>
              <a:rPr lang="en-US" altLang="zh-CN" sz="1800" dirty="0"/>
              <a:t> </a:t>
            </a:r>
            <a:r>
              <a:rPr lang="zh-CN" altLang="zh-CN" sz="1800" dirty="0"/>
              <a:t>中只能有一个</a:t>
            </a:r>
            <a:r>
              <a:rPr lang="en-US" altLang="zh-CN" sz="1800" dirty="0"/>
              <a:t> ENTRYPOINT</a:t>
            </a:r>
            <a:r>
              <a:rPr lang="zh-CN" altLang="zh-CN" sz="1800" dirty="0"/>
              <a:t>，当指定多个时，只有最后一个起效。</a:t>
            </a:r>
          </a:p>
          <a:p>
            <a:pPr marL="0" indent="0">
              <a:spcBef>
                <a:spcPts val="1125"/>
              </a:spcBef>
              <a:spcAft>
                <a:spcPts val="1013"/>
              </a:spcAft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57612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784247"/>
            <a:ext cx="6912434" cy="4216504"/>
          </a:xfrm>
        </p:spPr>
        <p:txBody>
          <a:bodyPr/>
          <a:lstStyle/>
          <a:p>
            <a:pPr>
              <a:spcBef>
                <a:spcPts val="1125"/>
              </a:spcBef>
              <a:spcAft>
                <a:spcPts val="1013"/>
              </a:spcAft>
            </a:pPr>
            <a:r>
              <a:rPr lang="en-US" altLang="zh-CN" sz="2400" dirty="0"/>
              <a:t>USER</a:t>
            </a:r>
            <a:endParaRPr lang="zh-CN" altLang="zh-CN" sz="2400" dirty="0"/>
          </a:p>
          <a:p>
            <a:pPr lvl="1" indent="214313">
              <a:spcAft>
                <a:spcPts val="1013"/>
              </a:spcAft>
            </a:pPr>
            <a:r>
              <a:rPr lang="zh-CN" altLang="zh-CN" sz="1800" dirty="0"/>
              <a:t>格式为</a:t>
            </a:r>
            <a:r>
              <a:rPr lang="en-US" altLang="zh-CN" sz="1800" dirty="0"/>
              <a:t> USER daemon</a:t>
            </a:r>
            <a:r>
              <a:rPr lang="zh-CN" altLang="zh-CN" sz="1800" dirty="0"/>
              <a:t>。</a:t>
            </a:r>
          </a:p>
          <a:p>
            <a:pPr lvl="1" indent="214313">
              <a:spcAft>
                <a:spcPts val="1013"/>
              </a:spcAft>
            </a:pPr>
            <a:r>
              <a:rPr lang="zh-CN" altLang="zh-CN" sz="1800" dirty="0"/>
              <a:t>指定运行容器时的用户名或</a:t>
            </a:r>
            <a:r>
              <a:rPr lang="en-US" altLang="zh-CN" sz="1800" dirty="0"/>
              <a:t> UID</a:t>
            </a:r>
            <a:r>
              <a:rPr lang="zh-CN" altLang="zh-CN" sz="1800" dirty="0"/>
              <a:t>，后续的</a:t>
            </a:r>
            <a:r>
              <a:rPr lang="en-US" altLang="zh-CN" sz="1800" dirty="0"/>
              <a:t> RUN </a:t>
            </a:r>
            <a:r>
              <a:rPr lang="zh-CN" altLang="zh-CN" sz="1800" dirty="0"/>
              <a:t>也会使用指定用户。</a:t>
            </a:r>
          </a:p>
          <a:p>
            <a:pPr lvl="1" indent="214313">
              <a:spcAft>
                <a:spcPts val="1013"/>
              </a:spcAft>
            </a:pPr>
            <a:r>
              <a:rPr lang="zh-CN" altLang="zh-CN" sz="1800" dirty="0"/>
              <a:t>当服务不需要管理员权限时，可以通过该命令指定运行用户。并且可以在之前创建所需要的用户，例如：</a:t>
            </a:r>
            <a:r>
              <a:rPr lang="en-US" altLang="zh-CN" sz="1800" dirty="0"/>
              <a:t>RUN </a:t>
            </a:r>
            <a:r>
              <a:rPr lang="en-US" altLang="zh-CN" sz="1800" dirty="0" err="1"/>
              <a:t>groupadd</a:t>
            </a:r>
            <a:r>
              <a:rPr lang="en-US" altLang="zh-CN" sz="1800" dirty="0"/>
              <a:t> -r </a:t>
            </a:r>
            <a:r>
              <a:rPr lang="en-US" altLang="zh-CN" sz="1800" dirty="0" err="1"/>
              <a:t>postgres</a:t>
            </a:r>
            <a:r>
              <a:rPr lang="en-US" altLang="zh-CN" sz="1800" dirty="0"/>
              <a:t> &amp;&amp; </a:t>
            </a:r>
            <a:r>
              <a:rPr lang="en-US" altLang="zh-CN" sz="1800" dirty="0" err="1"/>
              <a:t>useradd</a:t>
            </a:r>
            <a:r>
              <a:rPr lang="en-US" altLang="zh-CN" sz="1800" dirty="0"/>
              <a:t> -r -g </a:t>
            </a:r>
            <a:r>
              <a:rPr lang="en-US" altLang="zh-CN" sz="1800" dirty="0" err="1"/>
              <a:t>postgres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postgres</a:t>
            </a:r>
            <a:r>
              <a:rPr lang="zh-CN" altLang="zh-CN" sz="1800" dirty="0"/>
              <a:t>。要临时获取管理员权限可以使用</a:t>
            </a:r>
            <a:r>
              <a:rPr lang="en-US" altLang="zh-CN" sz="1800" dirty="0"/>
              <a:t> </a:t>
            </a:r>
            <a:r>
              <a:rPr lang="en-US" altLang="zh-CN" sz="1800" dirty="0" err="1"/>
              <a:t>gosu</a:t>
            </a:r>
            <a:r>
              <a:rPr lang="zh-CN" altLang="zh-CN" sz="1800" dirty="0"/>
              <a:t>，而不推荐</a:t>
            </a:r>
            <a:r>
              <a:rPr lang="en-US" altLang="zh-CN" sz="1800" dirty="0"/>
              <a:t> </a:t>
            </a:r>
            <a:r>
              <a:rPr lang="en-US" altLang="zh-CN" sz="1800" dirty="0" err="1"/>
              <a:t>sudo</a:t>
            </a:r>
            <a:r>
              <a:rPr lang="zh-CN" altLang="zh-CN" sz="1800" dirty="0"/>
              <a:t>。</a:t>
            </a:r>
          </a:p>
          <a:p>
            <a:pPr marL="0" indent="0">
              <a:spcBef>
                <a:spcPts val="1125"/>
              </a:spcBef>
              <a:spcAft>
                <a:spcPts val="1013"/>
              </a:spcAft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66919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784247"/>
            <a:ext cx="6912434" cy="4216504"/>
          </a:xfrm>
        </p:spPr>
        <p:txBody>
          <a:bodyPr/>
          <a:lstStyle/>
          <a:p>
            <a:pPr>
              <a:spcBef>
                <a:spcPts val="1125"/>
              </a:spcBef>
              <a:spcAft>
                <a:spcPts val="1013"/>
              </a:spcAft>
            </a:pPr>
            <a:r>
              <a:rPr lang="en-US" altLang="zh-CN" sz="2400" dirty="0"/>
              <a:t>VOLUME</a:t>
            </a:r>
          </a:p>
          <a:p>
            <a:pPr lvl="1">
              <a:spcBef>
                <a:spcPts val="1125"/>
              </a:spcBef>
              <a:spcAft>
                <a:spcPts val="1013"/>
              </a:spcAft>
            </a:pPr>
            <a:r>
              <a:rPr lang="zh-CN" altLang="en-US" sz="1800" dirty="0"/>
              <a:t>格式为 </a:t>
            </a:r>
            <a:r>
              <a:rPr lang="en-US" altLang="zh-CN" sz="1800" dirty="0"/>
              <a:t>VOLUME ["/data"]</a:t>
            </a:r>
            <a:r>
              <a:rPr lang="zh-CN" altLang="en-US" sz="1800" dirty="0"/>
              <a:t>。</a:t>
            </a:r>
          </a:p>
          <a:p>
            <a:pPr lvl="1">
              <a:spcBef>
                <a:spcPts val="1125"/>
              </a:spcBef>
              <a:spcAft>
                <a:spcPts val="1013"/>
              </a:spcAft>
            </a:pPr>
            <a:r>
              <a:rPr lang="zh-CN" altLang="en-US" sz="1800" dirty="0"/>
              <a:t>创建一个可以从本地主机或其他容器挂载的挂载点，一般用来存放数据库和需要保持的数据等。</a:t>
            </a:r>
          </a:p>
          <a:p>
            <a:pPr>
              <a:spcBef>
                <a:spcPts val="1125"/>
              </a:spcBef>
              <a:spcAft>
                <a:spcPts val="1013"/>
              </a:spcAft>
            </a:pPr>
            <a:r>
              <a:rPr lang="en-US" altLang="zh-CN" sz="2400" dirty="0"/>
              <a:t>WORKDIR</a:t>
            </a:r>
            <a:endParaRPr lang="zh-CN" altLang="zh-CN" sz="2400" dirty="0"/>
          </a:p>
          <a:p>
            <a:pPr lvl="1" indent="214313">
              <a:spcAft>
                <a:spcPts val="1013"/>
              </a:spcAft>
            </a:pPr>
            <a:r>
              <a:rPr lang="zh-CN" altLang="zh-CN" sz="1800" dirty="0"/>
              <a:t>格式为</a:t>
            </a:r>
            <a:r>
              <a:rPr lang="en-US" altLang="zh-CN" sz="1800" dirty="0"/>
              <a:t> WORKDIR /path/to/</a:t>
            </a:r>
            <a:r>
              <a:rPr lang="en-US" altLang="zh-CN" sz="1800" dirty="0" err="1"/>
              <a:t>workdir</a:t>
            </a:r>
            <a:r>
              <a:rPr lang="zh-CN" altLang="zh-CN" sz="1800" dirty="0"/>
              <a:t>。</a:t>
            </a:r>
          </a:p>
          <a:p>
            <a:pPr lvl="1" indent="214313">
              <a:spcAft>
                <a:spcPts val="1013"/>
              </a:spcAft>
            </a:pPr>
            <a:r>
              <a:rPr lang="zh-CN" altLang="zh-CN" sz="1800" dirty="0"/>
              <a:t>为后续的</a:t>
            </a:r>
            <a:r>
              <a:rPr lang="en-US" altLang="zh-CN" sz="1800" dirty="0"/>
              <a:t> RUN</a:t>
            </a:r>
            <a:r>
              <a:rPr lang="zh-CN" altLang="zh-CN" sz="1800" dirty="0"/>
              <a:t>、</a:t>
            </a:r>
            <a:r>
              <a:rPr lang="en-US" altLang="zh-CN" sz="1800" dirty="0"/>
              <a:t>CMD</a:t>
            </a:r>
            <a:r>
              <a:rPr lang="zh-CN" altLang="zh-CN" sz="1800" dirty="0"/>
              <a:t>、</a:t>
            </a:r>
            <a:r>
              <a:rPr lang="en-US" altLang="zh-CN" sz="1800" dirty="0"/>
              <a:t>ENTRYPOINT </a:t>
            </a:r>
            <a:r>
              <a:rPr lang="zh-CN" altLang="zh-CN" sz="1800" dirty="0"/>
              <a:t>指令配置工作目录</a:t>
            </a:r>
          </a:p>
          <a:p>
            <a:pPr lvl="1" indent="214313">
              <a:spcAft>
                <a:spcPts val="1013"/>
              </a:spcAft>
            </a:pPr>
            <a:r>
              <a:rPr lang="zh-CN" altLang="zh-CN" sz="1800" dirty="0"/>
              <a:t>可以使用多个</a:t>
            </a:r>
            <a:r>
              <a:rPr lang="en-US" altLang="zh-CN" sz="1800" dirty="0"/>
              <a:t> WORKDIR </a:t>
            </a:r>
            <a:r>
              <a:rPr lang="zh-CN" altLang="zh-CN" sz="1800" dirty="0"/>
              <a:t>指令，后续命令如果参数是相对路径，则会基于之前命令指定的路径。</a:t>
            </a:r>
            <a:endParaRPr lang="en-US" altLang="zh-CN" sz="18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57147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912434" cy="4050449"/>
          </a:xfrm>
        </p:spPr>
        <p:txBody>
          <a:bodyPr/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isula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-build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iSula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容器团队推出的容器镜像构建工具，支持通过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Dockerfile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文件快速构建容器镜像。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isula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-build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采用服务端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客户端模式，其中，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isula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-build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为客户端，提供了一组命令行工具，用于镜像构建及管理等；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isula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-builder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为服务端，用于处理客户端管理请求，作为守护进程常驻后台。</a:t>
            </a: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isula</a:t>
            </a:r>
            <a:r>
              <a:rPr lang="en-US" altLang="zh-CN" dirty="0"/>
              <a:t>-build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28F7A4-0493-4223-9CF5-8265D2FAE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670" y="4448744"/>
            <a:ext cx="2114286" cy="109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7070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784247"/>
            <a:ext cx="6912434" cy="4216504"/>
          </a:xfrm>
        </p:spPr>
        <p:txBody>
          <a:bodyPr/>
          <a:lstStyle/>
          <a:p>
            <a:pPr marL="342900" indent="-342900" algn="just">
              <a:lnSpc>
                <a:spcPct val="173000"/>
              </a:lnSpc>
              <a:spcBef>
                <a:spcPts val="975"/>
              </a:spcBef>
              <a:spcAft>
                <a:spcPts val="975"/>
              </a:spcAft>
            </a:pPr>
            <a:r>
              <a:rPr lang="en-US" altLang="zh-CN" sz="2400" dirty="0"/>
              <a:t>ARG </a:t>
            </a:r>
            <a:endParaRPr lang="zh-CN" altLang="zh-CN" sz="2400" dirty="0"/>
          </a:p>
          <a:p>
            <a:pPr lvl="1" indent="214313">
              <a:spcAft>
                <a:spcPts val="1013"/>
              </a:spcAft>
            </a:pPr>
            <a:r>
              <a:rPr lang="zh-CN" altLang="zh-CN" sz="1800" dirty="0"/>
              <a:t>格式：</a:t>
            </a:r>
            <a:r>
              <a:rPr lang="en-US" altLang="zh-CN" sz="1800" dirty="0"/>
              <a:t>ARG &lt;</a:t>
            </a:r>
            <a:r>
              <a:rPr lang="zh-CN" altLang="zh-CN" sz="1800" dirty="0"/>
              <a:t>参数名</a:t>
            </a:r>
            <a:r>
              <a:rPr lang="en-US" altLang="zh-CN" sz="1800" dirty="0"/>
              <a:t>&gt;[=&lt;</a:t>
            </a:r>
            <a:r>
              <a:rPr lang="zh-CN" altLang="zh-CN" sz="1800" dirty="0"/>
              <a:t>默认值</a:t>
            </a:r>
            <a:r>
              <a:rPr lang="en-US" altLang="zh-CN" sz="1800" dirty="0"/>
              <a:t>&gt;]</a:t>
            </a:r>
            <a:endParaRPr lang="zh-CN" altLang="zh-CN" sz="1800" dirty="0"/>
          </a:p>
          <a:p>
            <a:pPr lvl="1" indent="214313">
              <a:spcAft>
                <a:spcPts val="1013"/>
              </a:spcAft>
            </a:pPr>
            <a:r>
              <a:rPr lang="zh-CN" altLang="zh-CN" sz="1800" dirty="0"/>
              <a:t>构建参数和 </a:t>
            </a:r>
            <a:r>
              <a:rPr lang="en-US" altLang="zh-CN" sz="1800" dirty="0"/>
              <a:t>ENV </a:t>
            </a:r>
            <a:r>
              <a:rPr lang="zh-CN" altLang="zh-CN" sz="1800" dirty="0"/>
              <a:t>的效果一样，都是设置环境变量。所不同的是，</a:t>
            </a:r>
            <a:r>
              <a:rPr lang="en-US" altLang="zh-CN" sz="1800" dirty="0"/>
              <a:t>ARG </a:t>
            </a:r>
            <a:r>
              <a:rPr lang="zh-CN" altLang="zh-CN" sz="1800" dirty="0"/>
              <a:t>所设置的构建环境的环境变量，在将来容器运行时是不会存在这些环境变量的。但是不要因此就使用 </a:t>
            </a:r>
            <a:r>
              <a:rPr lang="en-US" altLang="zh-CN" sz="1800" dirty="0"/>
              <a:t>ARG </a:t>
            </a:r>
            <a:r>
              <a:rPr lang="zh-CN" altLang="zh-CN" sz="1800" dirty="0"/>
              <a:t>保存密码之类的信息，因为 </a:t>
            </a:r>
            <a:r>
              <a:rPr lang="en-US" altLang="zh-CN" sz="1800" dirty="0"/>
              <a:t>docker history </a:t>
            </a:r>
            <a:r>
              <a:rPr lang="zh-CN" altLang="zh-CN" sz="1800" dirty="0"/>
              <a:t>还是可以看到所有值的。</a:t>
            </a:r>
            <a:r>
              <a:rPr lang="en-US" altLang="zh-CN" sz="1800" dirty="0" err="1"/>
              <a:t>Dockerfile</a:t>
            </a:r>
            <a:r>
              <a:rPr lang="en-US" altLang="zh-CN" sz="1800" dirty="0"/>
              <a:t> </a:t>
            </a:r>
            <a:r>
              <a:rPr lang="zh-CN" altLang="zh-CN" sz="1800" dirty="0"/>
              <a:t>中的 </a:t>
            </a:r>
            <a:r>
              <a:rPr lang="en-US" altLang="zh-CN" sz="1800" dirty="0"/>
              <a:t>ARG </a:t>
            </a:r>
            <a:r>
              <a:rPr lang="zh-CN" altLang="zh-CN" sz="1800" dirty="0"/>
              <a:t>指令是定义参数名称，以及定义其默认值。该默认值可以在构建命令 </a:t>
            </a:r>
            <a:r>
              <a:rPr lang="en-US" altLang="zh-CN" sz="1800" dirty="0"/>
              <a:t>docker build </a:t>
            </a:r>
            <a:r>
              <a:rPr lang="zh-CN" altLang="zh-CN" sz="1800" dirty="0"/>
              <a:t>中用 </a:t>
            </a:r>
            <a:r>
              <a:rPr lang="en-US" altLang="zh-CN" sz="1800" dirty="0"/>
              <a:t>--build-</a:t>
            </a:r>
            <a:r>
              <a:rPr lang="en-US" altLang="zh-CN" sz="1800" dirty="0" err="1"/>
              <a:t>arg</a:t>
            </a:r>
            <a:r>
              <a:rPr lang="en-US" altLang="zh-CN" sz="1800" dirty="0"/>
              <a:t> &lt;</a:t>
            </a:r>
            <a:r>
              <a:rPr lang="zh-CN" altLang="zh-CN" sz="1800" dirty="0"/>
              <a:t>参数名</a:t>
            </a:r>
            <a:r>
              <a:rPr lang="en-US" altLang="zh-CN" sz="1800" dirty="0"/>
              <a:t>&gt;=&lt;</a:t>
            </a:r>
            <a:r>
              <a:rPr lang="zh-CN" altLang="zh-CN" sz="1800" dirty="0"/>
              <a:t>值</a:t>
            </a:r>
            <a:r>
              <a:rPr lang="en-US" altLang="zh-CN" sz="1800" dirty="0"/>
              <a:t>&gt; </a:t>
            </a:r>
            <a:r>
              <a:rPr lang="zh-CN" altLang="zh-CN" sz="1800" dirty="0"/>
              <a:t>来覆盖。</a:t>
            </a:r>
          </a:p>
          <a:p>
            <a:endParaRPr lang="en-US" altLang="zh-CN" sz="2400" dirty="0"/>
          </a:p>
          <a:p>
            <a:endParaRPr lang="zh-CN" altLang="en-US" sz="2400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72281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784247"/>
            <a:ext cx="6912434" cy="4216504"/>
          </a:xfrm>
        </p:spPr>
        <p:txBody>
          <a:bodyPr/>
          <a:lstStyle/>
          <a:p>
            <a:pPr defTabSz="685800">
              <a:spcBef>
                <a:spcPts val="1125"/>
              </a:spcBef>
              <a:spcAft>
                <a:spcPts val="1013"/>
              </a:spcAft>
              <a:defRPr/>
            </a:pPr>
            <a:r>
              <a:rPr lang="en-US" altLang="zh-CN" sz="2400" dirty="0">
                <a:ea typeface="宋体"/>
              </a:rPr>
              <a:t>ONBUILD</a:t>
            </a:r>
            <a:endParaRPr lang="zh-CN" altLang="zh-CN" sz="2400" dirty="0">
              <a:ea typeface="宋体"/>
            </a:endParaRPr>
          </a:p>
          <a:p>
            <a:pPr lvl="1" indent="214313" defTabSz="685800">
              <a:spcAft>
                <a:spcPts val="1013"/>
              </a:spcAft>
              <a:buClr>
                <a:srgbClr val="336699"/>
              </a:buClr>
              <a:defRPr/>
            </a:pPr>
            <a:r>
              <a:rPr lang="zh-CN" altLang="zh-CN" sz="1800" dirty="0">
                <a:solidFill>
                  <a:srgbClr val="0033CC"/>
                </a:solidFill>
              </a:rPr>
              <a:t>格式为</a:t>
            </a:r>
            <a:r>
              <a:rPr lang="en-US" altLang="zh-CN" sz="1800" dirty="0">
                <a:solidFill>
                  <a:srgbClr val="0033CC"/>
                </a:solidFill>
              </a:rPr>
              <a:t> ONBUILD [INSTRUCTION]</a:t>
            </a:r>
            <a:r>
              <a:rPr lang="zh-CN" altLang="zh-CN" sz="1800" dirty="0">
                <a:solidFill>
                  <a:srgbClr val="0033CC"/>
                </a:solidFill>
              </a:rPr>
              <a:t>。</a:t>
            </a:r>
          </a:p>
          <a:p>
            <a:pPr lvl="1" indent="214313" defTabSz="685800">
              <a:spcAft>
                <a:spcPts val="1013"/>
              </a:spcAft>
              <a:buClr>
                <a:srgbClr val="336699"/>
              </a:buClr>
              <a:defRPr/>
            </a:pPr>
            <a:r>
              <a:rPr lang="zh-CN" altLang="zh-CN" sz="1800" dirty="0">
                <a:solidFill>
                  <a:srgbClr val="0033CC"/>
                </a:solidFill>
              </a:rPr>
              <a:t>配置当所创建的镜像作为其它新创建镜像的基础镜像时，所执行的操作指令。</a:t>
            </a:r>
          </a:p>
          <a:p>
            <a:endParaRPr lang="en-US" altLang="zh-CN" sz="2400" dirty="0"/>
          </a:p>
          <a:p>
            <a:endParaRPr lang="zh-CN" altLang="en-US" sz="2400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66604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784247"/>
            <a:ext cx="6912434" cy="4216504"/>
          </a:xfrm>
        </p:spPr>
        <p:txBody>
          <a:bodyPr/>
          <a:lstStyle/>
          <a:p>
            <a:pPr marL="342900" lvl="1" indent="0" algn="just">
              <a:buNone/>
            </a:pPr>
            <a:r>
              <a:rPr lang="zh-CN" altLang="zh-CN" sz="2400" dirty="0">
                <a:solidFill>
                  <a:srgbClr val="000066"/>
                </a:solidFill>
                <a:ea typeface="宋体"/>
              </a:rPr>
              <a:t>任务描述</a:t>
            </a:r>
          </a:p>
          <a:p>
            <a:pPr marL="505778" lvl="1" algn="just">
              <a:lnSpc>
                <a:spcPct val="150000"/>
              </a:lnSpc>
            </a:pPr>
            <a:r>
              <a:rPr lang="en-US" altLang="zh-CN" sz="1800" dirty="0"/>
              <a:t>1</a:t>
            </a:r>
            <a:r>
              <a:rPr lang="zh-CN" altLang="zh-CN" sz="1800" dirty="0"/>
              <a:t>、在树莓派的</a:t>
            </a:r>
            <a:r>
              <a:rPr lang="en-US" altLang="zh-CN" sz="1800" dirty="0" err="1"/>
              <a:t>openEuler</a:t>
            </a:r>
            <a:r>
              <a:rPr lang="zh-CN" altLang="zh-CN" sz="1800" dirty="0"/>
              <a:t>系统中，安装部署</a:t>
            </a:r>
            <a:r>
              <a:rPr lang="en-US" altLang="zh-CN" sz="1800" dirty="0" err="1"/>
              <a:t>isula</a:t>
            </a:r>
            <a:r>
              <a:rPr lang="en-US" altLang="zh-CN" sz="1800" dirty="0"/>
              <a:t>-build</a:t>
            </a:r>
            <a:r>
              <a:rPr lang="zh-CN" altLang="zh-CN" sz="1800" dirty="0"/>
              <a:t>。</a:t>
            </a:r>
          </a:p>
          <a:p>
            <a:pPr marL="505778" lvl="1" algn="just">
              <a:lnSpc>
                <a:spcPct val="150000"/>
              </a:lnSpc>
            </a:pPr>
            <a:r>
              <a:rPr lang="en-US" altLang="zh-CN" sz="1800" dirty="0"/>
              <a:t>2</a:t>
            </a:r>
            <a:r>
              <a:rPr lang="zh-CN" altLang="zh-CN" sz="1800" dirty="0"/>
              <a:t>、使用</a:t>
            </a:r>
            <a:r>
              <a:rPr lang="en-US" altLang="zh-CN" sz="1800" dirty="0" err="1"/>
              <a:t>isula</a:t>
            </a:r>
            <a:r>
              <a:rPr lang="en-US" altLang="zh-CN" sz="1800" dirty="0"/>
              <a:t>-build</a:t>
            </a:r>
            <a:r>
              <a:rPr lang="zh-CN" altLang="zh-CN" sz="1800" dirty="0"/>
              <a:t>进行容器镜像构建：查看本地持久化构建镜像，导入容器基础镜像，导入层叠镜像，导出层叠镜像，给本地持久化镜像打标签等基本操作</a:t>
            </a:r>
            <a:endParaRPr lang="en-US" altLang="zh-CN" sz="1800" dirty="0"/>
          </a:p>
          <a:p>
            <a:pPr marL="505778" lvl="1" algn="just">
              <a:lnSpc>
                <a:spcPct val="150000"/>
              </a:lnSpc>
            </a:pPr>
            <a:endParaRPr lang="zh-CN" altLang="zh-CN" sz="1800" dirty="0"/>
          </a:p>
          <a:p>
            <a:pPr marL="342900" lvl="1" indent="0" algn="just">
              <a:buNone/>
            </a:pPr>
            <a:r>
              <a:rPr lang="zh-CN" altLang="zh-CN" sz="2400" dirty="0">
                <a:solidFill>
                  <a:srgbClr val="000066"/>
                </a:solidFill>
                <a:ea typeface="宋体"/>
              </a:rPr>
              <a:t>审核要求</a:t>
            </a:r>
          </a:p>
          <a:p>
            <a:pPr marL="505778" lvl="1" algn="just">
              <a:lnSpc>
                <a:spcPct val="150000"/>
              </a:lnSpc>
            </a:pPr>
            <a:r>
              <a:rPr lang="zh-CN" altLang="zh-CN" sz="1800" dirty="0"/>
              <a:t>正确编写满足功能的源文件，正确编译，并提交截图。</a:t>
            </a:r>
          </a:p>
          <a:p>
            <a:endParaRPr lang="en-US" altLang="zh-CN" sz="2400" dirty="0"/>
          </a:p>
          <a:p>
            <a:endParaRPr lang="zh-CN" altLang="en-US" sz="2400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任务一：在树莓派的</a:t>
            </a:r>
            <a:r>
              <a:rPr lang="en-US" altLang="zh-CN" dirty="0" err="1"/>
              <a:t>openEuler</a:t>
            </a:r>
            <a:r>
              <a:rPr lang="zh-CN" altLang="en-US" dirty="0"/>
              <a:t>系统中，安装部署</a:t>
            </a:r>
            <a:r>
              <a:rPr lang="en-US" altLang="zh-CN" dirty="0" err="1"/>
              <a:t>isula</a:t>
            </a:r>
            <a:r>
              <a:rPr lang="en-US" altLang="zh-CN" dirty="0"/>
              <a:t>-build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670169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784247"/>
            <a:ext cx="6912434" cy="4216504"/>
          </a:xfrm>
        </p:spPr>
        <p:txBody>
          <a:bodyPr/>
          <a:lstStyle/>
          <a:p>
            <a:pPr marL="274320" lvl="1" indent="-274320" algn="just"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zh-CN" sz="2400" dirty="0">
                <a:solidFill>
                  <a:srgbClr val="000066"/>
                </a:solidFill>
                <a:ea typeface="宋体"/>
              </a:rPr>
              <a:t>任务描述</a:t>
            </a:r>
            <a:endParaRPr lang="en-US" altLang="zh-CN" sz="2400" dirty="0">
              <a:solidFill>
                <a:srgbClr val="000066"/>
              </a:solidFill>
              <a:ea typeface="宋体"/>
            </a:endParaRPr>
          </a:p>
          <a:p>
            <a:pPr lvl="1"/>
            <a:endParaRPr lang="en-US" altLang="zh-CN" sz="1800" dirty="0">
              <a:ea typeface="宋体"/>
            </a:endParaRPr>
          </a:p>
          <a:p>
            <a:pPr lvl="1"/>
            <a:r>
              <a:rPr lang="zh-CN" altLang="zh-CN" sz="1800" dirty="0">
                <a:ea typeface="宋体"/>
              </a:rPr>
              <a:t>使用iusla-build 和Dockerfile构建镜像并导出到isula</a:t>
            </a:r>
          </a:p>
          <a:p>
            <a:pPr algn="just"/>
            <a:endParaRPr lang="zh-CN" altLang="zh-CN" sz="2400" dirty="0">
              <a:ea typeface="宋体"/>
            </a:endParaRPr>
          </a:p>
          <a:p>
            <a:pPr marL="274320" indent="-274320" algn="just"/>
            <a:r>
              <a:rPr lang="zh-CN" altLang="zh-CN" sz="2400" dirty="0">
                <a:ea typeface="宋体"/>
              </a:rPr>
              <a:t>审核要求</a:t>
            </a:r>
            <a:endParaRPr lang="en-US" altLang="zh-CN" sz="2400" dirty="0">
              <a:ea typeface="宋体"/>
            </a:endParaRPr>
          </a:p>
          <a:p>
            <a:pPr marL="274320" indent="-274320" algn="just"/>
            <a:endParaRPr lang="zh-CN" altLang="zh-CN" sz="2400" dirty="0">
              <a:ea typeface="宋体"/>
            </a:endParaRPr>
          </a:p>
          <a:p>
            <a:pPr lvl="1"/>
            <a:r>
              <a:rPr lang="zh-CN" altLang="zh-CN" sz="1800" dirty="0">
                <a:ea typeface="宋体"/>
              </a:rPr>
              <a:t>正确编写满足功能的源文件，正确编译</a:t>
            </a:r>
            <a:endParaRPr lang="en-US" altLang="zh-CN" sz="1800" dirty="0">
              <a:ea typeface="宋体"/>
            </a:endParaRPr>
          </a:p>
          <a:p>
            <a:endParaRPr lang="zh-CN" altLang="en-US" sz="2400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任务二：使用</a:t>
            </a:r>
            <a:r>
              <a:rPr lang="en-US" altLang="zh-CN" dirty="0" err="1"/>
              <a:t>Dockerfile</a:t>
            </a:r>
            <a:r>
              <a:rPr lang="zh-CN" altLang="en-US" dirty="0"/>
              <a:t>制作自定义镜像并使用</a:t>
            </a:r>
            <a:r>
              <a:rPr lang="en-US" altLang="zh-CN" dirty="0" err="1"/>
              <a:t>isula</a:t>
            </a:r>
            <a:r>
              <a:rPr lang="zh-CN" altLang="en-US"/>
              <a:t>创建容器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82261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8112F9-D3C9-47AF-BC30-AD215DA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25CE0E-96F9-4D6D-B28E-B39DE074DF8E}"/>
              </a:ext>
            </a:extLst>
          </p:cNvPr>
          <p:cNvSpPr txBox="1"/>
          <p:nvPr/>
        </p:nvSpPr>
        <p:spPr>
          <a:xfrm>
            <a:off x="3550567" y="3013502"/>
            <a:ext cx="2089033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950" dirty="0">
                <a:solidFill>
                  <a:srgbClr val="333333"/>
                </a:solidFill>
              </a:rPr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17979434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912434" cy="4050449"/>
          </a:xfrm>
        </p:spPr>
        <p:txBody>
          <a:bodyPr/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isula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-build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提供的命令行工具提供了很多功能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: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通过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Dockerfile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构建容器镜像（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build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查看本地持久化构建镜像（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image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导入容器基础镜像（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import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导入层叠镜像（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load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删除本地持久化镜像（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rm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导出层叠镜像（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save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给本地持久化镜像打标签（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tag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拉取镜像到本地（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pull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将本地镜像推送到远程仓库（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push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查看运行环境与系统信息（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info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登录远端镜像仓库（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login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退出远端镜像仓库（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logout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版本查询（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version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isula</a:t>
            </a:r>
            <a:r>
              <a:rPr lang="en-US" altLang="zh-CN" dirty="0"/>
              <a:t>-build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1208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912434" cy="4050449"/>
          </a:xfrm>
        </p:spPr>
        <p:txBody>
          <a:bodyPr/>
          <a:lstStyle/>
          <a:p>
            <a:r>
              <a:rPr lang="zh-CN" altLang="en-US" sz="2400" dirty="0"/>
              <a:t>简介</a:t>
            </a:r>
            <a:endParaRPr lang="en-US" altLang="zh-CN" sz="2400" dirty="0"/>
          </a:p>
          <a:p>
            <a:endParaRPr lang="en-US" altLang="zh-CN" sz="2400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完全兼容 </a:t>
            </a:r>
            <a:r>
              <a:rPr lang="en-US" altLang="zh-CN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dockerfile</a:t>
            </a: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语法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zh-CN" altLang="en-US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与 </a:t>
            </a:r>
            <a:r>
              <a:rPr lang="en-US" altLang="zh-CN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isulad</a:t>
            </a: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docker </a:t>
            </a: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快速集成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zh-CN" altLang="en-US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镜像管理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zh-CN" altLang="en-US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快速</a:t>
            </a: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安全</a:t>
            </a: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isula</a:t>
            </a:r>
            <a:r>
              <a:rPr lang="en-US" altLang="zh-CN" dirty="0"/>
              <a:t>-build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34681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912434" cy="4050449"/>
          </a:xfrm>
        </p:spPr>
        <p:txBody>
          <a:bodyPr/>
          <a:lstStyle/>
          <a:p>
            <a:r>
              <a:rPr lang="zh-CN" altLang="en-US" sz="2400" dirty="0"/>
              <a:t>安装</a:t>
            </a: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</a:t>
            </a: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yum</a:t>
            </a: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安装</a:t>
            </a: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</a:t>
            </a: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rpm</a:t>
            </a: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包安装</a:t>
            </a: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marL="342900" lvl="1" indent="0"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isula</a:t>
            </a:r>
            <a:r>
              <a:rPr lang="en-US" altLang="zh-CN" dirty="0"/>
              <a:t>-build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76D3DA7-40E0-4827-8EEB-742699E874C2}"/>
              </a:ext>
            </a:extLst>
          </p:cNvPr>
          <p:cNvSpPr/>
          <p:nvPr/>
        </p:nvSpPr>
        <p:spPr bwMode="auto">
          <a:xfrm>
            <a:off x="1547664" y="3009021"/>
            <a:ext cx="6588732" cy="30646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$ </a:t>
            </a:r>
            <a:r>
              <a:rPr lang="es-E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sudo yum install -y isula-build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5BA0034-BE60-4233-9223-3CE9C2F13F9F}"/>
              </a:ext>
            </a:extLst>
          </p:cNvPr>
          <p:cNvSpPr/>
          <p:nvPr/>
        </p:nvSpPr>
        <p:spPr bwMode="auto">
          <a:xfrm>
            <a:off x="1547664" y="3888052"/>
            <a:ext cx="6588732" cy="30646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$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rpm -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ivh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/home/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isula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-build-*.rpm</a:t>
            </a:r>
          </a:p>
        </p:txBody>
      </p:sp>
    </p:spTree>
    <p:extLst>
      <p:ext uri="{BB962C8B-B14F-4D97-AF65-F5344CB8AC3E}">
        <p14:creationId xmlns:p14="http://schemas.microsoft.com/office/powerpoint/2010/main" val="223505006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912434" cy="4050449"/>
          </a:xfrm>
        </p:spPr>
        <p:txBody>
          <a:bodyPr/>
          <a:lstStyle/>
          <a:p>
            <a:r>
              <a:rPr lang="zh-CN" altLang="en-US" sz="2400" dirty="0"/>
              <a:t>安装</a:t>
            </a:r>
            <a:endParaRPr lang="en-US" altLang="zh-CN" dirty="0"/>
          </a:p>
          <a:p>
            <a:pPr marL="342900" lvl="1" indent="0"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源码编译安装</a:t>
            </a: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isula</a:t>
            </a:r>
            <a:r>
              <a:rPr lang="en-US" altLang="zh-CN" dirty="0"/>
              <a:t>-build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0C7A40A-0CBB-4025-AE20-530E82D226DB}"/>
              </a:ext>
            </a:extLst>
          </p:cNvPr>
          <p:cNvSpPr/>
          <p:nvPr/>
        </p:nvSpPr>
        <p:spPr bwMode="auto">
          <a:xfrm>
            <a:off x="1547664" y="3214122"/>
            <a:ext cx="6588732" cy="2375118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$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yum install make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btrfs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-progs-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devel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device-mapper-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devel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glib2-devel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gpgme-devel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libassuan-devel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libseccomp-devel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git bzip2 go-md2man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systemd-devel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golang</a:t>
            </a:r>
            <a:endParaRPr lang="en-US" altLang="zh-CN" sz="13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$ git clone https://gitee.com/openeuler/isula-build.git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#cd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isula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-build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$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make</a:t>
            </a:r>
          </a:p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$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make install</a:t>
            </a:r>
          </a:p>
          <a:p>
            <a:pPr algn="l"/>
            <a:endParaRPr lang="en-US" altLang="zh-CN" sz="13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endParaRPr lang="en-US" altLang="zh-CN" sz="135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endParaRPr lang="en-US" altLang="zh-CN" sz="135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520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912434" cy="4050449"/>
          </a:xfrm>
        </p:spPr>
        <p:txBody>
          <a:bodyPr/>
          <a:lstStyle/>
          <a:p>
            <a:r>
              <a:rPr lang="zh-CN" altLang="en-US" sz="2400" dirty="0"/>
              <a:t>配置服务</a:t>
            </a:r>
            <a:endParaRPr lang="en-US" altLang="zh-CN" sz="2400" dirty="0"/>
          </a:p>
          <a:p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en-US" altLang="zh-CN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isula</a:t>
            </a: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-build </a:t>
            </a: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服务端包含如下配置文件：</a:t>
            </a: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etc</a:t>
            </a: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isula</a:t>
            </a: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-build/</a:t>
            </a:r>
            <a:r>
              <a:rPr lang="en-US" altLang="zh-CN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configuration.toml</a:t>
            </a: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：</a:t>
            </a:r>
            <a:r>
              <a:rPr lang="en-US" altLang="zh-CN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isula</a:t>
            </a: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-builder </a:t>
            </a: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总体配置文件，用于设置 </a:t>
            </a:r>
            <a:r>
              <a:rPr lang="en-US" altLang="zh-CN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isula</a:t>
            </a: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-builder </a:t>
            </a: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日志级别、持久化目录和运行时目录、</a:t>
            </a: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OCI runtime</a:t>
            </a: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等</a:t>
            </a: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etc</a:t>
            </a: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isula</a:t>
            </a: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-build/</a:t>
            </a:r>
            <a:r>
              <a:rPr lang="en-US" altLang="zh-CN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storage.toml</a:t>
            </a: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: </a:t>
            </a: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本地持久化存储的配置文件，包含所使用的存储驱动的配置</a:t>
            </a: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etc</a:t>
            </a: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isula</a:t>
            </a: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-build/</a:t>
            </a:r>
            <a:r>
              <a:rPr lang="en-US" altLang="zh-CN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registries.toml</a:t>
            </a: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 : </a:t>
            </a: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针对各个镜像仓库的配置文件</a:t>
            </a: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etc</a:t>
            </a: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isula</a:t>
            </a: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-build/</a:t>
            </a:r>
            <a:r>
              <a:rPr lang="en-US" altLang="zh-CN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policy.json</a:t>
            </a: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：镜像</a:t>
            </a:r>
            <a:r>
              <a:rPr lang="en-US" altLang="zh-CN" kern="1200" dirty="0">
                <a:solidFill>
                  <a:srgbClr val="111111"/>
                </a:solidFill>
                <a:ea typeface="宋体" panose="02010600030101010101" pitchFamily="2" charset="-122"/>
              </a:rPr>
              <a:t>pull/push</a:t>
            </a:r>
            <a:r>
              <a:rPr lang="zh-CN" altLang="en-US" kern="1200" dirty="0">
                <a:solidFill>
                  <a:srgbClr val="111111"/>
                </a:solidFill>
                <a:ea typeface="宋体" panose="02010600030101010101" pitchFamily="2" charset="-122"/>
              </a:rPr>
              <a:t>策略文件</a:t>
            </a:r>
            <a:endParaRPr lang="en-US" altLang="zh-CN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isula</a:t>
            </a:r>
            <a:r>
              <a:rPr lang="en-US" altLang="zh-CN" dirty="0"/>
              <a:t>-build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74156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1862828"/>
            <a:ext cx="6912434" cy="4050449"/>
          </a:xfrm>
        </p:spPr>
        <p:txBody>
          <a:bodyPr/>
          <a:lstStyle/>
          <a:p>
            <a:r>
              <a:rPr lang="zh-CN" altLang="en-US" sz="2400" dirty="0"/>
              <a:t>通过 </a:t>
            </a:r>
            <a:r>
              <a:rPr lang="en-US" altLang="zh-CN" sz="2400" dirty="0" err="1"/>
              <a:t>systemd</a:t>
            </a:r>
            <a:r>
              <a:rPr lang="en-US" altLang="zh-CN" sz="2400" dirty="0"/>
              <a:t> </a:t>
            </a:r>
            <a:r>
              <a:rPr lang="zh-CN" altLang="en-US" sz="2400" dirty="0"/>
              <a:t>管理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启动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isula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-build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服务：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marL="342900" lvl="1" indent="0"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停止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isula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-build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服务：</a:t>
            </a: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zh-CN" altLang="en-US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zh-CN" sz="135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重启 </a:t>
            </a:r>
            <a:r>
              <a:rPr lang="en-US" altLang="zh-CN" sz="135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isula</a:t>
            </a:r>
            <a:r>
              <a:rPr lang="en-US" altLang="zh-CN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-builder </a:t>
            </a:r>
            <a:r>
              <a:rPr lang="zh-CN" altLang="en-US" sz="1350" kern="1200" dirty="0">
                <a:solidFill>
                  <a:srgbClr val="111111"/>
                </a:solidFill>
                <a:ea typeface="宋体" panose="02010600030101010101" pitchFamily="2" charset="-122"/>
              </a:rPr>
              <a:t>服务：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isula</a:t>
            </a:r>
            <a:r>
              <a:rPr lang="en-US" altLang="zh-CN" dirty="0"/>
              <a:t>-build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E6FAA4B-230D-4DD7-9D2E-CC3D5ED7027B}"/>
              </a:ext>
            </a:extLst>
          </p:cNvPr>
          <p:cNvSpPr/>
          <p:nvPr/>
        </p:nvSpPr>
        <p:spPr bwMode="auto">
          <a:xfrm>
            <a:off x="1547664" y="4009464"/>
            <a:ext cx="6588732" cy="30646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$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systemctl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stop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isula-build.service</a:t>
            </a:r>
            <a:endParaRPr lang="en-US" altLang="zh-CN" sz="135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BE6C063-153D-4627-AF38-EB3B244710B6}"/>
              </a:ext>
            </a:extLst>
          </p:cNvPr>
          <p:cNvSpPr/>
          <p:nvPr/>
        </p:nvSpPr>
        <p:spPr bwMode="auto">
          <a:xfrm>
            <a:off x="1547664" y="3009021"/>
            <a:ext cx="6588732" cy="30646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$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systemctl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start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isula-build.service</a:t>
            </a:r>
            <a:endParaRPr lang="en-US" altLang="zh-CN" sz="135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B783E3E-DFBC-49CA-BDFD-A7DB55C42B5A}"/>
              </a:ext>
            </a:extLst>
          </p:cNvPr>
          <p:cNvSpPr/>
          <p:nvPr/>
        </p:nvSpPr>
        <p:spPr bwMode="auto">
          <a:xfrm>
            <a:off x="1547664" y="4950690"/>
            <a:ext cx="6588732" cy="306467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$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systemctl</a:t>
            </a:r>
            <a:r>
              <a:rPr lang="en-US" altLang="zh-CN" sz="1350" dirty="0">
                <a:solidFill>
                  <a:srgbClr val="FFFFFF"/>
                </a:solidFill>
                <a:latin typeface="Consolas" panose="020B0609020204030204" pitchFamily="49" charset="0"/>
              </a:rPr>
              <a:t> restart </a:t>
            </a:r>
            <a:r>
              <a:rPr lang="en-US" altLang="zh-CN" sz="1350" dirty="0" err="1">
                <a:solidFill>
                  <a:srgbClr val="FFFFFF"/>
                </a:solidFill>
                <a:latin typeface="Consolas" panose="020B0609020204030204" pitchFamily="49" charset="0"/>
              </a:rPr>
              <a:t>isula-build.service</a:t>
            </a:r>
            <a:endParaRPr lang="en-US" altLang="zh-CN" sz="135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10930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637515927076770184</Template>
  <TotalTime>3104</TotalTime>
  <Words>2233</Words>
  <Application>Microsoft Office PowerPoint</Application>
  <PresentationFormat>全屏显示(4:3)</PresentationFormat>
  <Paragraphs>360</Paragraphs>
  <Slides>34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Monotype Sorts</vt:lpstr>
      <vt:lpstr>等线</vt:lpstr>
      <vt:lpstr>黑体</vt:lpstr>
      <vt:lpstr>微软雅黑</vt:lpstr>
      <vt:lpstr>Arial</vt:lpstr>
      <vt:lpstr>Arial Narrow</vt:lpstr>
      <vt:lpstr>Consolas</vt:lpstr>
      <vt:lpstr>Symbol</vt:lpstr>
      <vt:lpstr>Times New Roman</vt:lpstr>
      <vt:lpstr>Wingdings</vt:lpstr>
      <vt:lpstr>通用信息 (标准)</vt:lpstr>
      <vt:lpstr>PowerPoint 演示文稿</vt:lpstr>
      <vt:lpstr>实验内容</vt:lpstr>
      <vt:lpstr> isula-build</vt:lpstr>
      <vt:lpstr> isula-build</vt:lpstr>
      <vt:lpstr> isula-build</vt:lpstr>
      <vt:lpstr> isula-build</vt:lpstr>
      <vt:lpstr> isula-build</vt:lpstr>
      <vt:lpstr> isula-build</vt:lpstr>
      <vt:lpstr> isula-build</vt:lpstr>
      <vt:lpstr> isula-build</vt:lpstr>
      <vt:lpstr> isula-build</vt:lpstr>
      <vt:lpstr> isula-build ctr-img子命令</vt:lpstr>
      <vt:lpstr> isula-build ctr-img子命令</vt:lpstr>
      <vt:lpstr> isula-build ctr-img子命令</vt:lpstr>
      <vt:lpstr> isula-build ctr-img子命令</vt:lpstr>
      <vt:lpstr> isula-build ctr-img子命令</vt:lpstr>
      <vt:lpstr> isula-build ctr-img子命令</vt:lpstr>
      <vt:lpstr> isula-build 集成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任务一：在树莓派的openEuler系统中，安装部署isula-build</vt:lpstr>
      <vt:lpstr>任务二：使用Dockerfile制作自定义镜像并使用isula创建容器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 松江</dc:creator>
  <cp:lastModifiedBy>王 十一</cp:lastModifiedBy>
  <cp:revision>15</cp:revision>
  <dcterms:created xsi:type="dcterms:W3CDTF">2021-01-21T13:58:33Z</dcterms:created>
  <dcterms:modified xsi:type="dcterms:W3CDTF">2021-03-17T07:49:04Z</dcterms:modified>
</cp:coreProperties>
</file>