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730" r:id="rId2"/>
    <p:sldId id="1791" r:id="rId3"/>
    <p:sldId id="2929" r:id="rId4"/>
    <p:sldId id="2968" r:id="rId5"/>
    <p:sldId id="3060" r:id="rId6"/>
    <p:sldId id="3014" r:id="rId7"/>
    <p:sldId id="3037" r:id="rId8"/>
    <p:sldId id="3061" r:id="rId9"/>
    <p:sldId id="3062" r:id="rId10"/>
    <p:sldId id="3063" r:id="rId11"/>
    <p:sldId id="3066" r:id="rId12"/>
    <p:sldId id="3071" r:id="rId13"/>
    <p:sldId id="3045" r:id="rId14"/>
    <p:sldId id="3079" r:id="rId15"/>
    <p:sldId id="3075" r:id="rId16"/>
    <p:sldId id="3049" r:id="rId17"/>
    <p:sldId id="3081" r:id="rId18"/>
    <p:sldId id="3080" r:id="rId19"/>
    <p:sldId id="3053" r:id="rId20"/>
    <p:sldId id="3082" r:id="rId21"/>
    <p:sldId id="3083" r:id="rId22"/>
    <p:sldId id="2967" r:id="rId2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8E8"/>
    <a:srgbClr val="333333"/>
    <a:srgbClr val="00062B"/>
    <a:srgbClr val="292929"/>
    <a:srgbClr val="FFFFFF"/>
    <a:srgbClr val="1C49D2"/>
    <a:srgbClr val="0033CC"/>
    <a:srgbClr val="3B9D3B"/>
    <a:srgbClr val="40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31" autoAdjust="0"/>
  </p:normalViewPr>
  <p:slideViewPr>
    <p:cSldViewPr>
      <p:cViewPr varScale="1">
        <p:scale>
          <a:sx n="82" d="100"/>
          <a:sy n="82" d="100"/>
        </p:scale>
        <p:origin x="1306" y="62"/>
      </p:cViewPr>
      <p:guideLst>
        <p:guide orient="horz" pos="217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defRPr>
            </a:lvl2pPr>
            <a:lvl3pPr>
              <a:buFont typeface="Wingdings" panose="05000000000000000000" pitchFamily="2" charset="2"/>
              <a:buChar char="Ø"/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 err="1">
                <a:solidFill>
                  <a:srgbClr val="000066"/>
                </a:solidFill>
                <a:latin typeface="+mj-ea"/>
                <a:ea typeface="+mj-ea"/>
              </a:rPr>
              <a:t>内核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编程技术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第十三章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5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A-Tune</a:t>
            </a:r>
            <a:r>
              <a:rPr lang="en-US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的模型训练实战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2021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22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低cpu场景优化项配置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自定义业务类型的profile（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zh-CN" altLang="en-US" dirty="0"/>
          </a:p>
        </p:txBody>
      </p:sp>
      <p:pic>
        <p:nvPicPr>
          <p:cNvPr id="6" name="Picture 5" descr="Screenshot from 2021-03-22 02-34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" y="2026285"/>
            <a:ext cx="8606155" cy="32423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高</a:t>
            </a: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cpu场景优化项配置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自定义业务类型的profile（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zh-CN" altLang="en-US" dirty="0"/>
          </a:p>
        </p:txBody>
      </p:sp>
      <p:pic>
        <p:nvPicPr>
          <p:cNvPr id="4" name="Picture 3" descr="Screenshot from 2021-03-22 02-35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2126615"/>
            <a:ext cx="8484870" cy="3243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执行atune-adm define命令</a:t>
            </a:r>
          </a:p>
          <a:p>
            <a:pPr lvl="1">
              <a:lnSpc>
                <a:spcPct val="90000"/>
              </a:lnSpc>
            </a:pPr>
            <a:endParaRPr lang="en-US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定义</a:t>
            </a:r>
            <a:r>
              <a:rPr lang="" altLang="en-US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低</a:t>
            </a:r>
            <a:r>
              <a:rPr lang="en-US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cpu场景profile</a:t>
            </a:r>
          </a:p>
          <a:p>
            <a:pPr>
              <a:lnSpc>
                <a:spcPct val="90000"/>
              </a:lnSpc>
            </a:pPr>
            <a:endParaRPr lang="en-US" altLang="zh-CN" sz="2300" kern="1200" dirty="0">
              <a:solidFill>
                <a:srgbClr val="111111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300" kern="1200" dirty="0">
              <a:solidFill>
                <a:srgbClr val="111111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300" kern="1200" dirty="0">
              <a:solidFill>
                <a:srgbClr val="111111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定义高cpu场景profile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list命令确认profile设置成功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自定义业务类型的profile（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zh-CN" altLang="en-US" dirty="0"/>
          </a:p>
        </p:txBody>
      </p:sp>
      <p:graphicFrame>
        <p:nvGraphicFramePr>
          <p:cNvPr id="6" name="Table 5"/>
          <p:cNvGraphicFramePr/>
          <p:nvPr/>
        </p:nvGraphicFramePr>
        <p:xfrm>
          <a:off x="1343660" y="2577465"/>
          <a:ext cx="6890385" cy="640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atune-adm define basic cpu lowcpu ./lowcpu.conf</a:t>
                      </a:r>
                      <a:endParaRPr lang="en-US" sz="2000" b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000" b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343660" y="4267835"/>
          <a:ext cx="6890385" cy="640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atune-adm define basic cpu highcpu ./highcpu.conf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000" b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-2147482624" descr="Screenshot from 2021-03-21 20-09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5690870"/>
            <a:ext cx="6849110" cy="730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了解atune-adm collection命令，理解各项options的含义。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collection命令，采集自定义业务场景的数据，用于后续的模型训练。</a:t>
            </a: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</a:p>
          <a:p>
            <a:pPr lvl="0" algn="l">
              <a:lnSpc>
                <a:spcPct val="90000"/>
              </a:lnSpc>
            </a:pPr>
            <a:endParaRPr lang="en-US" altLang="en-US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成功执行atune-adm collection命令，采集自定义业务场景的数据。</a:t>
            </a:r>
          </a:p>
          <a:p>
            <a:pPr lvl="1" algn="l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采集业务场景的数据（30mins）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 </a:t>
            </a:r>
            <a:r>
              <a:rPr lang="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collection</a:t>
            </a: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命令介绍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collection命令采集业务运行时系统的全局资源使用情况以及OS的各项状态信息，并将收集的结果保存到csv格式的输出文件中，作为模型训练的输入数据集。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命令格式：  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collection &lt;OPTINOS&gt;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采集业务场景的数据（</a:t>
            </a:r>
            <a:r>
              <a:rPr lang="" altLang="en-US" dirty="0">
                <a:sym typeface="+mn-ea"/>
              </a:rPr>
              <a:t>30</a:t>
            </a:r>
            <a:r>
              <a:rPr lang="en-US" altLang="zh-CN" dirty="0">
                <a:sym typeface="+mn-ea"/>
              </a:rPr>
              <a:t>mins）</a:t>
            </a:r>
            <a:endParaRPr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1160463" y="3244850"/>
          <a:ext cx="7694295" cy="329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--filename, -f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生成的用于训练的csv文件名：名称*-*时间戳.csv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--output_path, -o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生成的csv文件的存放路径，需提供绝对路径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--disk, -b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业务运行时实际使用的磁盘，如/dev/sda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--network, -n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业务运行时使用的网络接口，如eth0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--app_type, -t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标记业务的应用类型，作为训练时使用的标签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--duration, -d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业务运行时采集数据的时间，单位秒，默认采集时间1200秒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--interval，-i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采集数据的时间间隔，单位秒，默认采集间隔5秒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collection命令，采集自定义业务场景的数据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采集低cpu场景数据 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采集高cpu场景数据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确认数据采集成功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采集业务场景的数据（30mins）</a:t>
            </a:r>
          </a:p>
        </p:txBody>
      </p:sp>
      <p:pic>
        <p:nvPicPr>
          <p:cNvPr id="4" name="Picture -2147482623" descr="Screenshot from 2021-03-21 20-23-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2597150"/>
            <a:ext cx="8206740" cy="471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621" descr="Screenshot from 2021-03-21 20-23-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4133850"/>
            <a:ext cx="8185785" cy="457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-2147482620" descr="Screenshot from 2021-03-21 20-38-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5" y="5719445"/>
            <a:ext cx="5792470" cy="456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了解atune-adm train命令，理解各项options的含义。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train命令，训练自定义模型。</a:t>
            </a: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成功执行atune-adm train命令，训练自定义模型。</a:t>
            </a: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训练自定义模型（30mins）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 </a:t>
            </a:r>
            <a:r>
              <a:rPr lang="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train</a:t>
            </a: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命令介绍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train命令使用采集的数据进行模型的训练。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命令格式：  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</a:t>
            </a:r>
            <a:r>
              <a:rPr lang="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train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&lt;OPTINOS&gt;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OPTIONS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训练自定义模型（30mins）</a:t>
            </a:r>
            <a:endParaRPr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1105853" y="3901440"/>
          <a:ext cx="7694295" cy="115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--data_path, -d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存放模型训练所需的csv文件的目录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--output_file, -o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训练生成的新模型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train命令，训练自定义模型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确认模型生成成功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训练自定义模型（30mins）</a:t>
            </a:r>
          </a:p>
        </p:txBody>
      </p:sp>
      <p:pic>
        <p:nvPicPr>
          <p:cNvPr id="4" name="Picture -2147482619" descr="Screenshot from 2021-03-22 00-28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2070100"/>
            <a:ext cx="8291195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618" descr="Screenshot from 2021-03-22 00-30-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" y="4088130"/>
            <a:ext cx="5871845" cy="1059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启动stress-ng工具对cpu进行压力测试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analysis，指定自定义的新模型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应用自定义模型</a:t>
            </a:r>
            <a:r>
              <a:rPr lang="en-US" altLang="zh-CN" dirty="0">
                <a:sym typeface="+mn-ea"/>
              </a:rPr>
              <a:t>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</a:p>
        </p:txBody>
      </p:sp>
      <p:pic>
        <p:nvPicPr>
          <p:cNvPr id="4" name="Picture -2147482617" descr="Screenshot from 2021-03-22 00-34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928495"/>
            <a:ext cx="8482330" cy="654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616" descr="Screenshot from 2021-03-22 00-36-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3441065"/>
            <a:ext cx="6642100" cy="3358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A-Tune</a:t>
            </a:r>
            <a:r>
              <a:rPr lang="zh-CN" altLang="en-US" dirty="0">
                <a:ea typeface="宋体" pitchFamily="2" charset="-122"/>
              </a:rPr>
              <a:t>的框架设计与代码分析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第2讲：A-Tune的基础库开发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A-Tune</a:t>
            </a:r>
            <a:r>
              <a:rPr lang="zh-CN" altLang="en-US" dirty="0">
                <a:ea typeface="宋体" pitchFamily="2" charset="-122"/>
              </a:rPr>
              <a:t>在线静态分析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</a:rPr>
              <a:t>第4讲：A-Tune离线动态分析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+mn-ea"/>
              </a:rPr>
              <a:t>5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+mn-ea"/>
              </a:rPr>
              <a:t>A-Tune</a:t>
            </a:r>
            <a:r>
              <a:rPr lang="en-US" altLang="en-US" dirty="0">
                <a:solidFill>
                  <a:srgbClr val="FF0000"/>
                </a:solidFill>
                <a:ea typeface="宋体" pitchFamily="2" charset="-122"/>
                <a:sym typeface="+mn-ea"/>
              </a:rPr>
              <a:t>的模型训练实战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第6讲：A-Tune AI-OPS交付部署实战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结构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启动stress-ng工具对cpu进行压力测试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analysis，指定自定义的新模型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应用自定义模型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</a:p>
        </p:txBody>
      </p:sp>
      <p:pic>
        <p:nvPicPr>
          <p:cNvPr id="4" name="Picture -2147482617" descr="Screenshot from 2021-03-22 00-34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928495"/>
            <a:ext cx="8482330" cy="654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616" descr="Screenshot from 2021-03-22 00-36-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3441065"/>
            <a:ext cx="6642100" cy="3358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确认优化配置项被正确设置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执行过程解析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通过-m指定训练出来的新模型</a:t>
            </a:r>
          </a:p>
          <a:p>
            <a:pPr lvl="1" algn="l">
              <a:lnSpc>
                <a:spcPct val="120000"/>
              </a:lnSpc>
            </a:pPr>
            <a:r>
              <a:rPr lang="en-US" altLang="zh-CN" sz="1800" b="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step2， 系统负载类型被识别为正确的新定义的负载类型basic-cpu-highcpu</a:t>
            </a:r>
          </a:p>
          <a:p>
            <a:pPr lvl="1" algn="l">
              <a:lnSpc>
                <a:spcPct val="120000"/>
              </a:lnSpc>
            </a:pPr>
            <a:r>
              <a:rPr lang="en-US" altLang="zh-CN" sz="1800" b="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step5， Sysctl的设置了vm.dirty_background_ratio和vm.dirty_ratio两项优化。</a:t>
            </a:r>
          </a:p>
          <a:p>
            <a:pPr lvl="1" algn="l">
              <a:lnSpc>
                <a:spcPct val="120000"/>
              </a:lnSpc>
            </a:pPr>
            <a:r>
              <a:rPr lang="" altLang="en-US" sz="1800" b="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使用</a:t>
            </a:r>
            <a:r>
              <a:rPr lang="en-US" altLang="zh-CN" sz="1800" b="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sysctl命令， 再次确认，vm.dirty_background_ratio和vm.dirty_ratio被成功优化。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应用自定义模型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</a:p>
        </p:txBody>
      </p:sp>
      <p:pic>
        <p:nvPicPr>
          <p:cNvPr id="4" name="Picture -2147482615" descr="Screenshot from 2021-03-22 00-39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97075"/>
            <a:ext cx="6092825" cy="67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88950" y="1340485"/>
            <a:ext cx="8928100" cy="5273675"/>
          </a:xfrm>
        </p:spPr>
        <p:txBody>
          <a:bodyPr/>
          <a:lstStyle/>
          <a:p>
            <a:r>
              <a:rPr lang="en-US" altLang="zh-CN" dirty="0"/>
              <a:t>1.	</a:t>
            </a:r>
            <a:r>
              <a:rPr lang="en-US" altLang="en-US" dirty="0"/>
              <a:t>了解atune-adm </a:t>
            </a:r>
            <a:r>
              <a:rPr lang="" altLang="en-US" dirty="0"/>
              <a:t>define/collection/train</a:t>
            </a:r>
            <a:r>
              <a:rPr lang="en-US" altLang="en-US" dirty="0"/>
              <a:t>命令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2.	</a:t>
            </a:r>
            <a:r>
              <a:rPr lang="" altLang="en-US" dirty="0"/>
              <a:t>运用A-Tune训练自定义模型并应用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dirty="0"/>
              <a:t>3.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由主要任务，可以分解为以下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+mn-ea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个子任务：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子任务1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自定义业务类型的profile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子任务2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采集业务场景的数据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子任务3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训练自定义模型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子任务4  应用自定义模型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A-Tune支持的特性与业务模型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</a:t>
            </a:r>
            <a:r>
              <a:rPr lang="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支持</a:t>
            </a: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11大类15款应用负载类型</a:t>
            </a:r>
            <a:r>
              <a:rPr lang="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的</a:t>
            </a: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自动优化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各类型的瓶颈点和A-Tune支持的应用请参见下表</a:t>
            </a: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1057275" y="2520315"/>
          <a:ext cx="7172325" cy="389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业务大类</a:t>
                      </a:r>
                      <a:endParaRPr lang="en-US" sz="9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业务类型</a:t>
                      </a:r>
                      <a:endParaRPr lang="en-US" sz="9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瓶颈点</a:t>
                      </a:r>
                      <a:endParaRPr lang="en-US" sz="9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支持的应用</a:t>
                      </a:r>
                      <a:endParaRPr lang="en-US" sz="9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默认类型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算力、内存、网络、IO各维度资源使用率都不高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webserver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web应用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算力瓶颈、网络瓶颈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Nginx、Apache Traffic Server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数据库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算力瓶颈、内存瓶颈、IO瓶颈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Mongodb、Mysql、Postgresql、Mariadb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big-data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大数据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算力瓶颈、内存瓶颈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Hadoop-hdfs、Hadoop-spark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middleware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中间件框架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算力瓶颈、网络瓶颈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Dubbo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in-memory-database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内存数据库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内存瓶颈、IO瓶颈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basic-test-suite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基础测试套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算力瓶颈、内存瓶颈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SPECCPU2006、SPECjbb2015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hpc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人类基因组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算力瓶颈、内存瓶颈、IO瓶颈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Gatk4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存储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网络瓶颈、IO瓶颈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virtualization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虚拟化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算力瓶颈、内存瓶颈、IO瓶颈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Consumer-cloud、Mariadb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容器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算力瓶颈、内存瓶颈、IO瓶颈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Mariadb</a:t>
                      </a:r>
                      <a:endParaRPr lang="en-US" sz="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62230" marT="28575" marB="2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自定义模型</a:t>
            </a:r>
          </a:p>
          <a:p>
            <a:pPr lvl="1" eaLnBrk="1" hangingPunct="1">
              <a:lnSpc>
                <a:spcPct val="16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除了当前支持的11大类和15款应用， A-Tune支持同时支持用户自定义并训练新模型。</a:t>
            </a:r>
          </a:p>
          <a:p>
            <a:pPr lvl="1" eaLnBrk="1" hangingPunct="1">
              <a:lnSpc>
                <a:spcPct val="16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用户可以根据自己的业务场景， 方便的利用A-Tune框架采集数据，训练匹配的精准匹配的业务模型，以及自动应用优化配置。</a:t>
            </a:r>
          </a:p>
          <a:p>
            <a:pPr lvl="1" eaLnBrk="1" hangingPunct="1">
              <a:lnSpc>
                <a:spcPct val="16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定义新模型的操作流程如下：</a:t>
            </a:r>
          </a:p>
          <a:p>
            <a:pPr lvl="2" eaLnBrk="1" hangingPunct="1">
              <a:lnSpc>
                <a:spcPct val="16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1.​ 用define命令定义一个新应用的profile</a:t>
            </a:r>
          </a:p>
          <a:p>
            <a:pPr lvl="2" eaLnBrk="1" hangingPunct="1">
              <a:lnSpc>
                <a:spcPct val="16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2.​ 用collection命令收集应用对应的系统数据</a:t>
            </a:r>
          </a:p>
          <a:p>
            <a:pPr lvl="2" eaLnBrk="1" hangingPunct="1">
              <a:lnSpc>
                <a:spcPct val="16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3.​ 用train命令训练得到模型</a:t>
            </a:r>
          </a:p>
          <a:p>
            <a:pPr lvl="1" eaLnBrk="1" hangingPunct="1"/>
            <a:endParaRPr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实训示例程序说明</a:t>
            </a:r>
            <a:endParaRPr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8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本次实训的示例使用stress-ng压测了一个高cpu负载的应用场景。针对该场景定义了profile，对应的优化项配置，采集了相应的数据， 训练了新的模型，希望通过对以上三个步骤的练习，实践自定义新模型的过程。</a:t>
            </a:r>
          </a:p>
          <a:p>
            <a:pPr lvl="1" eaLnBrk="1" hangingPunct="1">
              <a:lnSpc>
                <a:spcPct val="180000"/>
              </a:lnSpc>
            </a:pPr>
            <a:r>
              <a:rPr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训练新模型至少需要采集两组数据， 因此本次实训同时也定义了无压测时的应用场景。</a:t>
            </a: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了解atune-adm define命令，理解各项options的含义。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自定义业务类型，以及对应的优化项的配置文件。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执行atune-adm define命令， 设置自定义的业务类型和对应的优化项配置</a:t>
            </a: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正确理解atune-adm define命令。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提交自定义的业务类型的优化项的配置文件。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正确执行atune-adm define命令， 成功配置自定义的业务类型和对应的优化项配置。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自定义业务类型的profile（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 </a:t>
            </a:r>
            <a:r>
              <a:rPr lang="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define</a:t>
            </a: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命令介绍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define命令用于添加用户自定义的应用场景，及对应的profile优化项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命令格式：  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define &lt;service_type&gt; &lt;application_name&gt; &lt;scenario_name&gt; &lt;profile_path&gt;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OPTIONS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自定义业务类型的profile（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1105853" y="3926205"/>
          <a:ext cx="7694295" cy="197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service_type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业务大类，一级业务分类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application_name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业务类型，二级业务分类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scenario_name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业务应用场景，三级业务分类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profile_path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优化项配置文件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优化项配置文件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针对高CPU负载的业务场景， 可以通过优化sysctl 中的</a:t>
            </a:r>
            <a:r>
              <a:rPr lang="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两个参数，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减少脏页同步，增大cache容量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vm.dirty_background_ratio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vm.dirty_ratio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优化前和优化后的值，参见下表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自定义业务类型的profile（</a:t>
            </a:r>
            <a:r>
              <a:rPr lang="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1282065" y="4182110"/>
          <a:ext cx="7196455" cy="153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优化项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优化值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vm.dirty_background_ratio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vm.dirty_ratio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A4 纸张(210x297 毫米)</PresentationFormat>
  <Paragraphs>296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第十三章 结构</vt:lpstr>
      <vt:lpstr>本节主要内容</vt:lpstr>
      <vt:lpstr>一、背景知识</vt:lpstr>
      <vt:lpstr>一、背景知识</vt:lpstr>
      <vt:lpstr>一、背景知识</vt:lpstr>
      <vt:lpstr>子任务1： 自定义业务类型的profile（15mins）</vt:lpstr>
      <vt:lpstr>子任务1： 自定义业务类型的profile（15mins）</vt:lpstr>
      <vt:lpstr>子任务1： 自定义业务类型的profile（15mins）</vt:lpstr>
      <vt:lpstr>子任务1： 自定义业务类型的profile（15mins）</vt:lpstr>
      <vt:lpstr>子任务1： 自定义业务类型的profile（15mins）</vt:lpstr>
      <vt:lpstr>子任务1： 自定义业务类型的profile（15mins）</vt:lpstr>
      <vt:lpstr>子任务2： 采集业务场景的数据（30mins）</vt:lpstr>
      <vt:lpstr>子任务2： 采集业务场景的数据（30mins）</vt:lpstr>
      <vt:lpstr>子任务2： 采集业务场景的数据（30mins）</vt:lpstr>
      <vt:lpstr>子任务3： 训练自定义模型（30mins）</vt:lpstr>
      <vt:lpstr>子任务3： 训练自定义模型（30mins）</vt:lpstr>
      <vt:lpstr>子任务3： 训练自定义模型（30mins）</vt:lpstr>
      <vt:lpstr>子任务4： 应用自定义模型（15mins）</vt:lpstr>
      <vt:lpstr>子任务4： 应用自定义模型（15mins）</vt:lpstr>
      <vt:lpstr>子任务4： 应用自定义模型（15mins）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2605</cp:revision>
  <dcterms:created xsi:type="dcterms:W3CDTF">2021-03-21T19:03:50Z</dcterms:created>
  <dcterms:modified xsi:type="dcterms:W3CDTF">2021-03-22T03:52:39Z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