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6"/>
  </p:handoutMasterIdLst>
  <p:sldIdLst>
    <p:sldId id="1730" r:id="rId3"/>
    <p:sldId id="1791" r:id="rId5"/>
    <p:sldId id="2929" r:id="rId6"/>
    <p:sldId id="2968" r:id="rId7"/>
    <p:sldId id="3061" r:id="rId8"/>
    <p:sldId id="3064" r:id="rId9"/>
    <p:sldId id="3066" r:id="rId10"/>
    <p:sldId id="3060" r:id="rId11"/>
    <p:sldId id="3037" r:id="rId12"/>
    <p:sldId id="3073" r:id="rId13"/>
    <p:sldId id="3074" r:id="rId14"/>
    <p:sldId id="3077" r:id="rId15"/>
    <p:sldId id="3045" r:id="rId16"/>
    <p:sldId id="3079" r:id="rId17"/>
    <p:sldId id="3080" r:id="rId18"/>
    <p:sldId id="3049" r:id="rId19"/>
    <p:sldId id="3070" r:id="rId20"/>
    <p:sldId id="3071" r:id="rId21"/>
    <p:sldId id="3067" r:id="rId22"/>
    <p:sldId id="3068" r:id="rId23"/>
    <p:sldId id="3069" r:id="rId24"/>
    <p:sldId id="2967" r:id="rId25"/>
  </p:sldIdLst>
  <p:sldSz cx="9906000" cy="6858000" type="A4"/>
  <p:notesSz cx="6797675" cy="987425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bg2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bg2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bg2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bg2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8E8E8"/>
    <a:srgbClr val="333333"/>
    <a:srgbClr val="00062B"/>
    <a:srgbClr val="292929"/>
    <a:srgbClr val="FFFFFF"/>
    <a:srgbClr val="1C49D2"/>
    <a:srgbClr val="0033CC"/>
    <a:srgbClr val="3B9D3B"/>
    <a:srgbClr val="4050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79" autoAdjust="0"/>
    <p:restoredTop sz="93631" autoAdjust="0"/>
  </p:normalViewPr>
  <p:slideViewPr>
    <p:cSldViewPr>
      <p:cViewPr varScale="1">
        <p:scale>
          <a:sx n="97" d="100"/>
          <a:sy n="97" d="100"/>
        </p:scale>
        <p:origin x="84" y="1542"/>
      </p:cViewPr>
      <p:guideLst>
        <p:guide orient="horz" pos="2136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-61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122" tIns="45561" rIns="91122" bIns="45561" numCol="1" anchor="t" anchorCtr="0" compatLnSpc="1"/>
          <a:lstStyle>
            <a:lvl1pPr algn="l" defTabSz="909955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122" tIns="45561" rIns="91122" bIns="45561" numCol="1" anchor="t" anchorCtr="0" compatLnSpc="1"/>
          <a:lstStyle>
            <a:lvl1pPr algn="r" defTabSz="909955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4813" cy="493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122" tIns="45561" rIns="91122" bIns="45561" numCol="1" anchor="b" anchorCtr="0" compatLnSpc="1"/>
          <a:lstStyle>
            <a:lvl1pPr algn="l" defTabSz="909955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380538"/>
            <a:ext cx="2944812" cy="493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122" tIns="45561" rIns="91122" bIns="45561" numCol="1" anchor="b" anchorCtr="0" compatLnSpc="1"/>
          <a:lstStyle>
            <a:lvl1pPr algn="r" defTabSz="909955">
              <a:defRPr sz="1200"/>
            </a:lvl1pPr>
          </a:lstStyle>
          <a:p>
            <a:pPr>
              <a:defRPr/>
            </a:pPr>
            <a:fld id="{F00621A3-AF9D-44CC-8CA6-C2BA8BA5DBE7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122" tIns="45561" rIns="91122" bIns="45561" numCol="1" anchor="t" anchorCtr="0" compatLnSpc="1"/>
          <a:lstStyle>
            <a:lvl1pPr algn="l" defTabSz="909955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122" tIns="45561" rIns="91122" bIns="45561" numCol="1" anchor="t" anchorCtr="0" compatLnSpc="1"/>
          <a:lstStyle>
            <a:lvl1pPr algn="r" defTabSz="909955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5488" y="741363"/>
            <a:ext cx="534670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87888"/>
            <a:ext cx="4984750" cy="4445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122" tIns="45561" rIns="91122" bIns="45561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4813" cy="493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122" tIns="45561" rIns="91122" bIns="45561" numCol="1" anchor="b" anchorCtr="0" compatLnSpc="1"/>
          <a:lstStyle>
            <a:lvl1pPr algn="l" defTabSz="909955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380538"/>
            <a:ext cx="2944812" cy="493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122" tIns="45561" rIns="91122" bIns="45561" numCol="1" anchor="b" anchorCtr="0" compatLnSpc="1"/>
          <a:lstStyle>
            <a:lvl1pPr algn="r" defTabSz="909955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B21D2498-DA12-44B9-93A4-06D5BEA34E7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A80CA2-DDAB-4EDF-ACD7-3819DF3A06E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ckgroud-bluefram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软件所所徽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9263" y="112713"/>
            <a:ext cx="1366837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iscas-mzd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  <a:endParaRPr lang="en-US" altLang="zh-CN" sz="1000" b="0">
              <a:solidFill>
                <a:srgbClr val="777777"/>
              </a:solidFill>
              <a:ea typeface="华文行楷" pitchFamily="2" charset="-122"/>
            </a:endParaRPr>
          </a:p>
        </p:txBody>
      </p:sp>
      <p:sp>
        <p:nvSpPr>
          <p:cNvPr id="19138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88950" y="1828800"/>
            <a:ext cx="8928100" cy="1744663"/>
          </a:xfrm>
          <a:noFill/>
        </p:spPr>
        <p:txBody>
          <a:bodyPr lIns="91440" rIns="91440"/>
          <a:lstStyle>
            <a:lvl1pPr algn="ctr">
              <a:defRPr sz="4000" b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9138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47825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200"/>
            </a:lvl1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8CAA4-D073-466F-8D95-83D121EDC3B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29500" y="568325"/>
            <a:ext cx="2476500" cy="54530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568325"/>
            <a:ext cx="7277100" cy="54530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CB4ECF-B331-4F26-9EDB-E08F759F9BE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512050" y="62420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DE90A-06C3-47CE-BA8B-3C8F01A40176}" type="slidenum">
              <a:rPr lang="en-US" altLang="zh-CN"/>
            </a:fld>
            <a:endParaRPr lang="en-US" altLang="zh-CN"/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 hasCustomPrompt="1"/>
          </p:nvPr>
        </p:nvSpPr>
        <p:spPr bwMode="auto">
          <a:xfrm>
            <a:off x="0" y="561975"/>
            <a:ext cx="9906000" cy="557213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</a:ln>
          <a:effectLst/>
        </p:spPr>
        <p:txBody>
          <a:bodyPr vert="horz" wrap="square" lIns="288000" tIns="45720" rIns="288000" bIns="45720" numCol="1" anchor="ctr" anchorCtr="0" compatLnSpc="1"/>
          <a:lstStyle/>
          <a:p>
            <a:pPr lvl="0"/>
            <a:r>
              <a:rPr lang="zh-CN" altLang="en-US" dirty="0"/>
              <a:t>单击此处编辑母版标题样式文件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03701-8B22-4BF9-B83D-C544728963A7}" type="slidenum">
              <a:rPr lang="en-US" altLang="zh-CN"/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tIns="107950" bIns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8950" y="1340768"/>
            <a:ext cx="8928100" cy="4896543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>
              <a:lnSpc>
                <a:spcPct val="100000"/>
              </a:lnSpc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幼圆" pitchFamily="49" charset="-122"/>
                <a:cs typeface="Times New Roman" panose="02020603050405020304" pitchFamily="18" charset="0"/>
              </a:defRPr>
            </a:lvl2pPr>
            <a:lvl3pPr>
              <a:buFont typeface="Wingdings" panose="05000000000000000000" pitchFamily="2" charset="2"/>
              <a:buChar char="Ø"/>
              <a:defRPr b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865495-C111-4C7C-9322-8F1EB441798D}" type="slidenum">
              <a:rPr lang="en-US" altLang="zh-CN"/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48680"/>
            <a:ext cx="9906000" cy="557213"/>
          </a:xfrm>
        </p:spPr>
        <p:txBody>
          <a:bodyPr tIns="144000"/>
          <a:lstStyle>
            <a:lvl1pPr>
              <a:defRPr sz="280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782C1A-C5B3-42D5-AF87-DBD5476B7BE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895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B3FC63-DC1C-492E-BE4D-1055C8A0177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E4DC1-00FC-4933-8396-B0E01B53869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86664B-AA12-4858-9E22-C1219749D76A}" type="slidenum">
              <a:rPr lang="en-US" altLang="zh-CN"/>
            </a:fld>
            <a:endParaRPr lang="en-US" altLang="zh-CN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548680"/>
            <a:ext cx="9906000" cy="557213"/>
          </a:xfrm>
        </p:spPr>
        <p:txBody>
          <a:bodyPr tIns="144000"/>
          <a:lstStyle>
            <a:lvl1pPr>
              <a:defRPr sz="280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13D05-8C78-47A2-8570-EF6F17F897A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F24378-1C3B-44E6-BF5E-36164A66F8F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945347-3C44-40D5-A17B-53A0D031698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3.jpeg"/><Relationship Id="rId15" Type="http://schemas.openxmlformats.org/officeDocument/2006/relationships/image" Target="../media/image2.jpeg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63" descr="backgroud-blueframe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1047" descr="软件所所徽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530850" y="112713"/>
            <a:ext cx="1366838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1056" descr="iscas-mzd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93" name="Text Box 104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  <a:endParaRPr lang="en-US" altLang="zh-CN" sz="1000" b="0">
              <a:solidFill>
                <a:srgbClr val="777777"/>
              </a:solidFill>
              <a:ea typeface="华文行楷" pitchFamily="2" charset="-122"/>
            </a:endParaRPr>
          </a:p>
        </p:txBody>
      </p:sp>
      <p:sp>
        <p:nvSpPr>
          <p:cNvPr id="3105" name="Rectangle 105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20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6" name="Rectangle 105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205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7" name="Rectangle 105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20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solidFill>
                  <a:srgbClr val="0000CC"/>
                </a:solidFill>
                <a:ea typeface="+mn-ea"/>
              </a:defRPr>
            </a:lvl1pPr>
          </a:lstStyle>
          <a:p>
            <a:pPr>
              <a:defRPr/>
            </a:pPr>
            <a:fld id="{60FDD7D6-4A33-4BAD-82C5-1FFBFF1AD1D3}" type="slidenum">
              <a:rPr lang="en-US" altLang="zh-CN"/>
            </a:fld>
            <a:endParaRPr lang="en-US" altLang="zh-CN"/>
          </a:p>
        </p:txBody>
      </p:sp>
      <p:sp>
        <p:nvSpPr>
          <p:cNvPr id="2057" name="Rectangle 106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8950" y="1412875"/>
            <a:ext cx="8928100" cy="46085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</a:ln>
          <a:effectLst/>
        </p:spPr>
        <p:txBody>
          <a:bodyPr vert="horz" wrap="square" lIns="288000" tIns="45720" rIns="288000" bIns="45720" numCol="1" anchor="ctr" anchorCtr="0" compatLnSpc="1"/>
          <a:lstStyle/>
          <a:p>
            <a:pPr lvl="0"/>
            <a:r>
              <a:rPr lang="zh-CN" altLang="en-US" dirty="0"/>
              <a:t>单击此处编辑母版标题样式文件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anose="02010609060101010101" pitchFamily="2" charset="-122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anose="02010609060101010101" pitchFamily="2" charset="-122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anose="02010609060101010101" pitchFamily="2" charset="-122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anose="02010609060101010101" pitchFamily="2" charset="-122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anose="02010609060101010101" pitchFamily="2" charset="-122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anose="02010609060101010101" pitchFamily="2" charset="-122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anose="02010609060101010101" pitchFamily="2" charset="-122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anose="05000000000000000000" pitchFamily="2" charset="2"/>
        <a:buChar char="§"/>
        <a:defRPr kumimoji="1" sz="2600" b="1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v"/>
        <a:defRPr kumimoji="1" sz="2400">
          <a:solidFill>
            <a:srgbClr val="FF33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F"/>
        <a:defRPr kumimoji="1" sz="2000">
          <a:solidFill>
            <a:srgbClr val="0000FF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>
          <a:solidFill>
            <a:srgbClr val="CC33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1412776"/>
            <a:ext cx="9906000" cy="21602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>
            <a:lvl1pPr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4400" spc="300" dirty="0">
              <a:solidFill>
                <a:srgbClr val="000066"/>
              </a:solidFill>
              <a:latin typeface="+mj-ea"/>
              <a:ea typeface="+mj-ea"/>
            </a:endParaRPr>
          </a:p>
          <a:p>
            <a:pPr algn="ctr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4400" spc="300" dirty="0">
              <a:solidFill>
                <a:srgbClr val="000066"/>
              </a:solidFill>
              <a:latin typeface="+mj-ea"/>
              <a:ea typeface="+mj-ea"/>
            </a:endParaRPr>
          </a:p>
          <a:p>
            <a:pPr algn="ctr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spc="300" dirty="0">
                <a:solidFill>
                  <a:srgbClr val="000066"/>
                </a:solidFill>
                <a:latin typeface="+mj-ea"/>
                <a:ea typeface="+mj-ea"/>
              </a:rPr>
              <a:t>《</a:t>
            </a:r>
            <a:r>
              <a:rPr lang="en-US" altLang="zh-CN" sz="4400" spc="300" dirty="0" err="1">
                <a:solidFill>
                  <a:srgbClr val="000066"/>
                </a:solidFill>
                <a:latin typeface="+mj-ea"/>
                <a:ea typeface="+mj-ea"/>
              </a:rPr>
              <a:t>OpenEuler</a:t>
            </a:r>
            <a:r>
              <a:rPr lang="zh-CN" altLang="en-US" sz="4400" spc="300" dirty="0" err="1">
                <a:solidFill>
                  <a:srgbClr val="000066"/>
                </a:solidFill>
                <a:latin typeface="+mj-ea"/>
                <a:ea typeface="+mj-ea"/>
              </a:rPr>
              <a:t>内核</a:t>
            </a:r>
            <a:r>
              <a:rPr lang="zh-CN" altLang="en-US" sz="4400" spc="300" dirty="0">
                <a:solidFill>
                  <a:srgbClr val="000066"/>
                </a:solidFill>
                <a:latin typeface="+mj-ea"/>
                <a:ea typeface="+mj-ea"/>
              </a:rPr>
              <a:t>编程技术</a:t>
            </a:r>
            <a:r>
              <a:rPr lang="en-US" altLang="zh-CN" sz="4400" spc="300" dirty="0">
                <a:solidFill>
                  <a:srgbClr val="000066"/>
                </a:solidFill>
                <a:latin typeface="+mj-ea"/>
                <a:ea typeface="+mj-ea"/>
              </a:rPr>
              <a:t>》</a:t>
            </a:r>
            <a:endParaRPr lang="en-US" altLang="zh-CN" sz="4400" spc="300" dirty="0">
              <a:solidFill>
                <a:srgbClr val="000066"/>
              </a:solidFill>
              <a:latin typeface="+mj-ea"/>
              <a:ea typeface="+mj-ea"/>
            </a:endParaRPr>
          </a:p>
          <a:p>
            <a:pPr algn="ctr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spc="300" dirty="0">
                <a:solidFill>
                  <a:srgbClr val="000066"/>
                </a:solidFill>
                <a:latin typeface="+mj-ea"/>
                <a:ea typeface="+mj-ea"/>
              </a:rPr>
              <a:t>第十三章 第</a:t>
            </a:r>
            <a:r>
              <a:rPr lang="en-US" altLang="zh-CN" sz="4400" spc="300" dirty="0">
                <a:solidFill>
                  <a:srgbClr val="000066"/>
                </a:solidFill>
                <a:latin typeface="+mj-ea"/>
                <a:ea typeface="+mj-ea"/>
              </a:rPr>
              <a:t>6</a:t>
            </a:r>
            <a:r>
              <a:rPr lang="zh-CN" altLang="en-US" sz="4400" spc="300" dirty="0">
                <a:solidFill>
                  <a:srgbClr val="000066"/>
                </a:solidFill>
                <a:latin typeface="+mj-ea"/>
                <a:ea typeface="+mj-ea"/>
              </a:rPr>
              <a:t>讲 </a:t>
            </a:r>
            <a:endParaRPr lang="en-US" altLang="zh-CN" sz="4400" spc="300" dirty="0">
              <a:solidFill>
                <a:srgbClr val="000066"/>
              </a:solidFill>
              <a:latin typeface="+mj-ea"/>
              <a:ea typeface="+mj-ea"/>
            </a:endParaRPr>
          </a:p>
          <a:p>
            <a:pPr algn="ctr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spc="300" dirty="0">
                <a:solidFill>
                  <a:srgbClr val="000066"/>
                </a:solidFill>
                <a:latin typeface="+mj-ea"/>
                <a:ea typeface="+mj-ea"/>
              </a:rPr>
              <a:t>A-Tune的AI-OPS交付部署实践</a:t>
            </a:r>
            <a:endParaRPr lang="en-US" sz="4400" spc="300" dirty="0">
              <a:solidFill>
                <a:srgbClr val="000066"/>
              </a:solidFill>
              <a:latin typeface="+mj-ea"/>
              <a:ea typeface="+mj-ea"/>
            </a:endParaRP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826" y="4725144"/>
            <a:ext cx="9906000" cy="12961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>
                <a:solidFill>
                  <a:srgbClr val="FF3300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>
                <a:solidFill>
                  <a:srgbClr val="0000FF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rgbClr val="CC3300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50000"/>
              <a:buFont typeface="Monotype Sorts"/>
              <a:buNone/>
            </a:pPr>
            <a:r>
              <a:rPr kumimoji="0" lang="zh-CN" altLang="en-US" dirty="0">
                <a:solidFill>
                  <a:srgbClr val="CC0000"/>
                </a:solidFill>
                <a:latin typeface="+mj-ea"/>
                <a:ea typeface="+mj-ea"/>
              </a:rPr>
              <a:t>中国科学院软件研究所</a:t>
            </a:r>
            <a:endParaRPr kumimoji="0" lang="en-US" altLang="zh-CN" dirty="0">
              <a:solidFill>
                <a:srgbClr val="CC0000"/>
              </a:solidFill>
              <a:latin typeface="+mj-ea"/>
              <a:ea typeface="+mj-ea"/>
            </a:endParaRPr>
          </a:p>
          <a:p>
            <a:pPr algn="ctr" eaLnBrk="1" hangingPunct="1"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50000"/>
              <a:buFont typeface="Monotype Sorts"/>
              <a:buNone/>
            </a:pPr>
            <a:r>
              <a:rPr kumimoji="0" lang="en-US" altLang="zh-CN" dirty="0">
                <a:solidFill>
                  <a:srgbClr val="CC0000"/>
                </a:solidFill>
                <a:latin typeface="+mj-ea"/>
                <a:ea typeface="+mj-ea"/>
              </a:rPr>
              <a:t>2021</a:t>
            </a:r>
            <a:r>
              <a:rPr kumimoji="0" lang="zh-CN" altLang="en-US" dirty="0">
                <a:solidFill>
                  <a:srgbClr val="CC0000"/>
                </a:solidFill>
                <a:latin typeface="+mj-ea"/>
                <a:ea typeface="+mj-ea"/>
              </a:rPr>
              <a:t>年</a:t>
            </a:r>
            <a:r>
              <a:rPr kumimoji="0" lang="en-US" altLang="zh-CN" dirty="0">
                <a:solidFill>
                  <a:srgbClr val="CC0000"/>
                </a:solidFill>
                <a:latin typeface="+mj-ea"/>
                <a:ea typeface="+mj-ea"/>
              </a:rPr>
              <a:t>3</a:t>
            </a:r>
            <a:r>
              <a:rPr kumimoji="0" lang="zh-CN" altLang="en-US" dirty="0">
                <a:solidFill>
                  <a:srgbClr val="CC0000"/>
                </a:solidFill>
                <a:latin typeface="+mj-ea"/>
                <a:ea typeface="+mj-ea"/>
              </a:rPr>
              <a:t>月</a:t>
            </a:r>
            <a:r>
              <a:rPr kumimoji="0" lang="en-US" altLang="zh-CN" dirty="0">
                <a:solidFill>
                  <a:srgbClr val="CC0000"/>
                </a:solidFill>
                <a:latin typeface="+mj-ea"/>
                <a:ea typeface="+mj-ea"/>
              </a:rPr>
              <a:t>22</a:t>
            </a:r>
            <a:r>
              <a:rPr kumimoji="0" lang="zh-CN" altLang="en-US" dirty="0">
                <a:solidFill>
                  <a:srgbClr val="CC0000"/>
                </a:solidFill>
                <a:latin typeface="+mj-ea"/>
                <a:ea typeface="+mj-ea"/>
              </a:rPr>
              <a:t>日</a:t>
            </a:r>
            <a:endParaRPr kumimoji="0" lang="zh-CN" altLang="en-US" dirty="0">
              <a:solidFill>
                <a:srgbClr val="CC0000"/>
              </a:solidFill>
              <a:latin typeface="+mj-ea"/>
              <a:ea typeface="+mj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Server75</a:t>
            </a:r>
            <a:endParaRPr lang="en-US" altLang="zh-CN" sz="24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atuned, pyengine</a:t>
            </a: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192.168.8.75</a:t>
            </a:r>
            <a:endParaRPr lang="en-US" altLang="zh-CN" sz="171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需要修改两个配置文件: </a:t>
            </a: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atuned.cnf</a:t>
            </a: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engine.cnf</a:t>
            </a: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>
              <a:lnSpc>
                <a:spcPct val="90000"/>
              </a:lnSpc>
            </a:pP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子任务1： 配置atuned服务器（30mins）</a:t>
            </a:r>
            <a:endParaRPr lang="en-US" altLang="zh-CN" dirty="0">
              <a:sym typeface="+mn-ea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/etc/atuned/atuned.cnf：</a:t>
            </a:r>
            <a:endParaRPr lang="en-US" altLang="zh-CN" sz="24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atuned和pyengine两个服务在启动阶段都会读取atuned.cnf这个配置文件</a:t>
            </a: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子任务1： 配置atuned服务器（30mins）</a:t>
            </a:r>
            <a:endParaRPr lang="en-US" altLang="zh-CN" dirty="0">
              <a:sym typeface="+mn-ea"/>
            </a:endParaRPr>
          </a:p>
        </p:txBody>
      </p:sp>
      <p:pic>
        <p:nvPicPr>
          <p:cNvPr id="4" name="Picture 3" descr="Screenshot from 2021-03-23 14-30-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8195" y="2421890"/>
            <a:ext cx="3844290" cy="410400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925060" y="2448560"/>
            <a:ext cx="4276090" cy="3967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120000"/>
              </a:lnSpc>
              <a:buFont typeface="Arial" panose="02080604020202020204" pitchFamily="34" charset="0"/>
              <a:buChar char="•"/>
            </a:pPr>
            <a:r>
              <a:rPr lang="en-US" sz="1400" b="0">
                <a:solidFill>
                  <a:srgbClr val="000000"/>
                </a:solidFill>
              </a:rPr>
              <a:t>protocol:  指定grpc服务的通信协议， unix或者tcp， 本次实训采用client和server分离的部署方式，因此通信协议选定为tcp。如果client和server部署在同一台机器上，可以设置为unix。</a:t>
            </a:r>
            <a:endParaRPr lang="en-US" sz="1400" b="0">
              <a:solidFill>
                <a:srgbClr val="000000"/>
              </a:solidFill>
            </a:endParaRPr>
          </a:p>
          <a:p>
            <a:pPr marL="285750" indent="-285750" algn="l">
              <a:lnSpc>
                <a:spcPct val="120000"/>
              </a:lnSpc>
              <a:buFont typeface="Arial" panose="02080604020202020204" pitchFamily="34" charset="0"/>
              <a:buChar char="•"/>
            </a:pPr>
            <a:r>
              <a:rPr lang="en-US" sz="1400" b="0">
                <a:solidFill>
                  <a:srgbClr val="000000"/>
                </a:solidFill>
              </a:rPr>
              <a:t>address: 指定grpc服务绑定的地址，采用tcp协议时，需要指定允许接入服务的ip地址。采用unix时，指定为unix socket文件。</a:t>
            </a:r>
            <a:endParaRPr lang="en-US" sz="1400" b="0">
              <a:solidFill>
                <a:srgbClr val="000000"/>
              </a:solidFill>
            </a:endParaRPr>
          </a:p>
          <a:p>
            <a:pPr marL="285750" indent="-285750" algn="l">
              <a:lnSpc>
                <a:spcPct val="120000"/>
              </a:lnSpc>
              <a:buFont typeface="Arial" panose="02080604020202020204" pitchFamily="34" charset="0"/>
              <a:buChar char="•"/>
            </a:pPr>
            <a:r>
              <a:rPr lang="en-US" sz="1400" b="0">
                <a:solidFill>
                  <a:srgbClr val="000000"/>
                </a:solidFill>
              </a:rPr>
              <a:t>port：指定grpc服务监听的端口号。</a:t>
            </a:r>
            <a:endParaRPr lang="en-US" sz="1400" b="0">
              <a:solidFill>
                <a:srgbClr val="000000"/>
              </a:solidFill>
            </a:endParaRPr>
          </a:p>
          <a:p>
            <a:pPr marL="285750" indent="-285750" algn="l">
              <a:lnSpc>
                <a:spcPct val="120000"/>
              </a:lnSpc>
              <a:buFont typeface="Arial" panose="02080604020202020204" pitchFamily="34" charset="0"/>
              <a:buChar char="•"/>
            </a:pPr>
            <a:r>
              <a:rPr lang="en-US" sz="1400" b="0">
                <a:solidFill>
                  <a:srgbClr val="000000"/>
                </a:solidFill>
              </a:rPr>
              <a:t>reset_host, rest_port:  指定pyengine监听的地址和端口号。本次实训，atuned和pyengine部署在相同的机器上，因此指定ip为localhost。</a:t>
            </a:r>
            <a:endParaRPr lang="en-US" sz="1400" b="0">
              <a:solidFill>
                <a:srgbClr val="000000"/>
              </a:solidFill>
            </a:endParaRPr>
          </a:p>
          <a:p>
            <a:pPr marL="285750" indent="-285750" algn="l">
              <a:lnSpc>
                <a:spcPct val="120000"/>
              </a:lnSpc>
              <a:buFont typeface="Arial" panose="02080604020202020204" pitchFamily="34" charset="0"/>
              <a:buChar char="•"/>
            </a:pPr>
            <a:r>
              <a:rPr lang="en-US" sz="1400" b="0">
                <a:solidFill>
                  <a:srgbClr val="000000"/>
                </a:solidFill>
              </a:rPr>
              <a:t>engine_host, engine_port:  指定AI Engine服务器的IP地址和监听端口。</a:t>
            </a:r>
            <a:endParaRPr lang="en-US" sz="1400" b="0">
              <a:solidFill>
                <a:srgbClr val="000000"/>
              </a:solidFill>
            </a:endParaRPr>
          </a:p>
          <a:p>
            <a:pPr marL="285750" indent="-285750" algn="l">
              <a:lnSpc>
                <a:spcPct val="120000"/>
              </a:lnSpc>
              <a:buFont typeface="Arial" panose="02080604020202020204" pitchFamily="34" charset="0"/>
              <a:buChar char="•"/>
            </a:pPr>
            <a:r>
              <a:rPr lang="en-US" sz="1400" b="0">
                <a:solidFill>
                  <a:srgbClr val="000000"/>
                </a:solidFill>
              </a:rPr>
              <a:t>其它配置采用默认配置即可， 更多配置信息参见参考答案中完整的的atuned.cnf。</a:t>
            </a:r>
            <a:endParaRPr lang="en-US" sz="1400" b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/etc/atuned/engine.cnf：</a:t>
            </a:r>
            <a:endParaRPr lang="en-US" altLang="zh-CN" sz="24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atuned服务在启动阶段都会读取engine.cnf这个配置文件</a:t>
            </a: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说明</a:t>
            </a: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2">
              <a:lnSpc>
                <a:spcPct val="90000"/>
              </a:lnSpc>
            </a:pPr>
            <a:r>
              <a:rPr lang="en-US" altLang="zh-CN" sz="16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engine_host, engine_port:  AI Engine所在的服务器地址和port</a:t>
            </a:r>
            <a:endParaRPr lang="en-US" altLang="zh-CN" sz="16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子任务1： 配置atuned服务器（30mins）</a:t>
            </a:r>
            <a:endParaRPr lang="en-US" altLang="zh-CN" dirty="0">
              <a:sym typeface="+mn-ea"/>
            </a:endParaRPr>
          </a:p>
        </p:txBody>
      </p:sp>
      <p:pic>
        <p:nvPicPr>
          <p:cNvPr id="6" name="Picture 5" descr="Screenshot from 2021-03-23 14-58-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7440" y="2713990"/>
            <a:ext cx="6816725" cy="156146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任务描述</a:t>
            </a:r>
            <a:endParaRPr lang="en-US" altLang="zh-CN" sz="24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配置AI Engine所在的服务器， 适应分布式部署方案。</a:t>
            </a:r>
            <a:endParaRPr 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zh-CN" sz="1285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zh-CN" sz="1285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0" algn="l">
              <a:lnSpc>
                <a:spcPct val="90000"/>
              </a:lnSpc>
            </a:pPr>
            <a:r>
              <a:rPr lang="en-US" altLang="en-US" sz="24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审核要求</a:t>
            </a:r>
            <a:endParaRPr lang="en-US" altLang="en-US" sz="24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0" algn="l">
              <a:lnSpc>
                <a:spcPct val="90000"/>
              </a:lnSpc>
            </a:pPr>
            <a:endParaRPr lang="en-US" altLang="en-US" sz="24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 algn="l">
              <a:lnSpc>
                <a:spcPct val="100000"/>
              </a:lnSpc>
            </a:pPr>
            <a:r>
              <a:rPr lang="en-US" altLang="en-US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正确配置AI Engine的服务器, 适应分布式部署方案。</a:t>
            </a:r>
            <a:endParaRPr lang="en-US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 algn="l">
              <a:lnSpc>
                <a:spcPct val="100000"/>
              </a:lnSpc>
            </a:pPr>
            <a:r>
              <a:rPr lang="en-US" altLang="en-US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提交atuned.cnf和engine.cnf文件。</a:t>
            </a:r>
            <a:endParaRPr lang="en-US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 algn="l">
              <a:lnSpc>
                <a:spcPct val="100000"/>
              </a:lnSpc>
            </a:pPr>
            <a:r>
              <a:rPr lang="en-US" altLang="en-US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提交操作步骤的运行截图。</a:t>
            </a:r>
            <a:endParaRPr lang="en-US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子任务</a:t>
            </a:r>
            <a:r>
              <a:rPr lang="en-US" altLang="en-US" dirty="0">
                <a:sym typeface="+mn-ea"/>
              </a:rPr>
              <a:t>2</a:t>
            </a:r>
            <a:r>
              <a:rPr lang="en-US" altLang="zh-CN" dirty="0">
                <a:sym typeface="+mn-ea"/>
              </a:rPr>
              <a:t>： </a:t>
            </a:r>
            <a:r>
              <a:rPr lang="en-US" dirty="0">
                <a:sym typeface="+mn-ea"/>
              </a:rPr>
              <a:t>配置AI Engine服务器</a:t>
            </a:r>
            <a:r>
              <a:rPr lang="en-US" altLang="zh-CN" dirty="0">
                <a:sym typeface="+mn-ea"/>
              </a:rPr>
              <a:t>（</a:t>
            </a:r>
            <a:r>
              <a:rPr lang="en-US" altLang="en-US" dirty="0">
                <a:sym typeface="+mn-ea"/>
              </a:rPr>
              <a:t>15</a:t>
            </a:r>
            <a:r>
              <a:rPr lang="en-US" altLang="zh-CN" dirty="0">
                <a:sym typeface="+mn-ea"/>
              </a:rPr>
              <a:t>mins）</a:t>
            </a:r>
            <a:endParaRPr lang="en-US" altLang="zh-CN" dirty="0">
              <a:sym typeface="+mn-ea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Server</a:t>
            </a:r>
            <a:r>
              <a:rPr lang="en-US" altLang="en-US" sz="24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64</a:t>
            </a:r>
            <a:endParaRPr lang="en-US" altLang="zh-CN" sz="24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en-US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AI Engine</a:t>
            </a: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192.168.8.</a:t>
            </a:r>
            <a:r>
              <a:rPr lang="en-US" altLang="en-US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64</a:t>
            </a:r>
            <a:endParaRPr lang="en-US" altLang="zh-CN" sz="171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需要修改配置文件: </a:t>
            </a: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engine.cnf</a:t>
            </a: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>
              <a:lnSpc>
                <a:spcPct val="90000"/>
              </a:lnSpc>
            </a:pP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子任务</a:t>
            </a:r>
            <a:r>
              <a:rPr lang="en-US" altLang="en-US" dirty="0">
                <a:sym typeface="+mn-ea"/>
              </a:rPr>
              <a:t>2</a:t>
            </a:r>
            <a:r>
              <a:rPr lang="en-US" altLang="zh-CN" dirty="0">
                <a:sym typeface="+mn-ea"/>
              </a:rPr>
              <a:t>： </a:t>
            </a:r>
            <a:r>
              <a:rPr lang="en-US" dirty="0">
                <a:sym typeface="+mn-ea"/>
              </a:rPr>
              <a:t>配置AI Engine服务器</a:t>
            </a:r>
            <a:r>
              <a:rPr lang="en-US" altLang="zh-CN" dirty="0">
                <a:sym typeface="+mn-ea"/>
              </a:rPr>
              <a:t>（</a:t>
            </a:r>
            <a:r>
              <a:rPr lang="en-US" altLang="en-US" dirty="0">
                <a:sym typeface="+mn-ea"/>
              </a:rPr>
              <a:t>15</a:t>
            </a:r>
            <a:r>
              <a:rPr lang="en-US" altLang="zh-CN" dirty="0">
                <a:sym typeface="+mn-ea"/>
              </a:rPr>
              <a:t>mins）</a:t>
            </a:r>
            <a:endParaRPr lang="en-US" altLang="zh-CN" dirty="0">
              <a:sym typeface="+mn-ea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/etc/atuned/engine.cnf：</a:t>
            </a:r>
            <a:endParaRPr lang="en-US" altLang="zh-CN" sz="24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AI Engine服务在启动阶段会读取engine.cnf这个配置文件</a:t>
            </a: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说明</a:t>
            </a:r>
            <a:endParaRPr lang="en-US" altLang="zh-CN" sz="1800" b="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16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engine_host， 允许接入AI Engine服务的IP</a:t>
            </a:r>
            <a:endParaRPr lang="en-US" altLang="zh-CN" sz="16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16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engine_port:  AI Engine服务监听的端口</a:t>
            </a:r>
            <a:endParaRPr lang="en-US" altLang="zh-CN" sz="16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16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注意， engine.cnf在子任务1和子任务2中的配置文件相同， 但是配置内容不同。</a:t>
            </a:r>
            <a:endParaRPr lang="en-US" altLang="zh-CN" sz="16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子任务</a:t>
            </a:r>
            <a:r>
              <a:rPr lang="en-US" altLang="en-US" dirty="0">
                <a:sym typeface="+mn-ea"/>
              </a:rPr>
              <a:t>2</a:t>
            </a:r>
            <a:r>
              <a:rPr lang="en-US" altLang="zh-CN" dirty="0">
                <a:sym typeface="+mn-ea"/>
              </a:rPr>
              <a:t>： </a:t>
            </a:r>
            <a:r>
              <a:rPr lang="en-US" dirty="0">
                <a:sym typeface="+mn-ea"/>
              </a:rPr>
              <a:t>配置AI Engine服务器</a:t>
            </a:r>
            <a:r>
              <a:rPr lang="en-US" altLang="zh-CN" dirty="0">
                <a:sym typeface="+mn-ea"/>
              </a:rPr>
              <a:t>（</a:t>
            </a:r>
            <a:r>
              <a:rPr lang="en-US" altLang="en-US" dirty="0">
                <a:sym typeface="+mn-ea"/>
              </a:rPr>
              <a:t>15</a:t>
            </a:r>
            <a:r>
              <a:rPr lang="en-US" altLang="zh-CN" dirty="0">
                <a:sym typeface="+mn-ea"/>
              </a:rPr>
              <a:t>mins）</a:t>
            </a:r>
            <a:endParaRPr lang="en-US" altLang="zh-CN" dirty="0">
              <a:sym typeface="+mn-ea"/>
            </a:endParaRPr>
          </a:p>
        </p:txBody>
      </p:sp>
      <p:pic>
        <p:nvPicPr>
          <p:cNvPr id="4" name="Picture 3" descr="Screenshot from 2021-03-23 15-00-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6305" y="2461260"/>
            <a:ext cx="7693025" cy="166814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任务描述</a:t>
            </a:r>
            <a:endParaRPr lang="en-US" altLang="zh-CN" sz="24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运行A-Tune的分布式部署方案</a:t>
            </a:r>
            <a:endParaRPr 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分析日志文件，观察服务组件的运行情况</a:t>
            </a:r>
            <a:endParaRPr 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zh-CN" sz="1285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0">
              <a:lnSpc>
                <a:spcPct val="90000"/>
              </a:lnSpc>
            </a:pPr>
            <a:r>
              <a:rPr lang="en-US" altLang="zh-CN" sz="24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审核要求</a:t>
            </a:r>
            <a:endParaRPr lang="en-US" altLang="zh-CN" sz="251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40000"/>
              </a:lnSpc>
            </a:pPr>
            <a:r>
              <a:rPr lang="en-US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成功执行A-Tune的分布式部署方案</a:t>
            </a:r>
            <a:endParaRPr 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40000"/>
              </a:lnSpc>
            </a:pPr>
            <a:r>
              <a:rPr lang="en-US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正确分析日志文件，观察服务组件的运行情况</a:t>
            </a:r>
            <a:endParaRPr 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40000"/>
              </a:lnSpc>
            </a:pPr>
            <a:r>
              <a:rPr lang="en-US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提交操作步骤的运行截图</a:t>
            </a:r>
            <a:endParaRPr 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子任务</a:t>
            </a:r>
            <a:r>
              <a:rPr lang="en-US" altLang="en-US" dirty="0">
                <a:sym typeface="+mn-ea"/>
              </a:rPr>
              <a:t>3</a:t>
            </a:r>
            <a:r>
              <a:rPr lang="en-US" altLang="zh-CN" dirty="0">
                <a:sym typeface="+mn-ea"/>
              </a:rPr>
              <a:t>： 运行A-Tune分布式部署方案（30mins）</a:t>
            </a:r>
            <a:endParaRPr lang="en-US" altLang="zh-CN" dirty="0">
              <a:sym typeface="+mn-ea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重启atuned服务</a:t>
            </a:r>
            <a:endParaRPr lang="en-US" altLang="zh-CN" sz="24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 algn="l">
              <a:lnSpc>
                <a:spcPct val="90000"/>
              </a:lnSpc>
            </a:pPr>
            <a:endParaRPr lang="en-US" sz="20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 algn="l">
              <a:lnSpc>
                <a:spcPct val="90000"/>
              </a:lnSpc>
            </a:pPr>
            <a:r>
              <a:rPr lang="en-US" sz="20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Server75(atuned)</a:t>
            </a:r>
            <a:r>
              <a:rPr lang="en-US" altLang="en-US" sz="20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重新加载配置文件，并重启服务</a:t>
            </a:r>
            <a:endParaRPr lang="en-US" altLang="en-US" sz="20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子任务</a:t>
            </a:r>
            <a:r>
              <a:rPr lang="en-US" altLang="en-US" dirty="0">
                <a:sym typeface="+mn-ea"/>
              </a:rPr>
              <a:t>3</a:t>
            </a:r>
            <a:r>
              <a:rPr lang="en-US" altLang="zh-CN" dirty="0">
                <a:sym typeface="+mn-ea"/>
              </a:rPr>
              <a:t>： 运行A-Tune分布式部署方案（30mins）</a:t>
            </a:r>
            <a:endParaRPr lang="en-US" altLang="zh-CN" dirty="0">
              <a:sym typeface="+mn-ea"/>
            </a:endParaRPr>
          </a:p>
        </p:txBody>
      </p:sp>
      <p:pic>
        <p:nvPicPr>
          <p:cNvPr id="4" name="Picture 3" descr="Screenshot from 2021-03-23 15-53-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6415" y="2818130"/>
            <a:ext cx="8724900" cy="25939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重启engine服务</a:t>
            </a:r>
            <a:endParaRPr lang="en-US" altLang="zh-CN" sz="24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 algn="l">
              <a:lnSpc>
                <a:spcPct val="90000"/>
              </a:lnSpc>
            </a:pPr>
            <a:endParaRPr lang="en-US" sz="20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 algn="l">
              <a:lnSpc>
                <a:spcPct val="90000"/>
              </a:lnSpc>
            </a:pPr>
            <a:r>
              <a:rPr lang="en-US" sz="20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Server</a:t>
            </a:r>
            <a:r>
              <a:rPr lang="en-US" altLang="en-US" sz="20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64</a:t>
            </a:r>
            <a:r>
              <a:rPr lang="en-US" sz="20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(</a:t>
            </a:r>
            <a:r>
              <a:rPr lang="en-US" altLang="en-US" sz="20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AI Engine</a:t>
            </a:r>
            <a:r>
              <a:rPr lang="en-US" sz="20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)</a:t>
            </a:r>
            <a:r>
              <a:rPr lang="en-US" altLang="en-US" sz="20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重新加载配置文件，并重启服务</a:t>
            </a:r>
            <a:endParaRPr lang="en-US" altLang="en-US" sz="20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子任务</a:t>
            </a:r>
            <a:r>
              <a:rPr lang="en-US" altLang="en-US" dirty="0">
                <a:sym typeface="+mn-ea"/>
              </a:rPr>
              <a:t>3</a:t>
            </a:r>
            <a:r>
              <a:rPr lang="en-US" altLang="zh-CN" dirty="0">
                <a:sym typeface="+mn-ea"/>
              </a:rPr>
              <a:t>： 运行A-Tune分布式部署方案（30mins）</a:t>
            </a:r>
            <a:endParaRPr lang="en-US" altLang="zh-CN" dirty="0">
              <a:sym typeface="+mn-ea"/>
            </a:endParaRPr>
          </a:p>
        </p:txBody>
      </p:sp>
      <p:pic>
        <p:nvPicPr>
          <p:cNvPr id="5" name="Picture 4" descr="Screenshot from 2021-03-23 15-52-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6915" y="2912745"/>
            <a:ext cx="8561705" cy="26924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从client发起analysis命令</a:t>
            </a:r>
            <a:endParaRPr lang="en-US" altLang="zh-CN" sz="24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CN" sz="171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通过-a 指定ip地址</a:t>
            </a:r>
            <a:endParaRPr lang="en-US" altLang="zh-CN" sz="171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CN" sz="171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通过-p 指定端口号</a:t>
            </a:r>
            <a:endParaRPr lang="en-US" altLang="zh-CN" sz="171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CN" sz="171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Client发起的analysis请求由atuned处理，因此ip地址和port端口号都是atuned.cnf配置文件中设置的</a:t>
            </a:r>
            <a:endParaRPr lang="en-US" altLang="zh-CN" sz="171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子任务</a:t>
            </a:r>
            <a:r>
              <a:rPr lang="en-US" altLang="en-US" dirty="0">
                <a:sym typeface="+mn-ea"/>
              </a:rPr>
              <a:t>3</a:t>
            </a:r>
            <a:r>
              <a:rPr lang="en-US" altLang="zh-CN" dirty="0">
                <a:sym typeface="+mn-ea"/>
              </a:rPr>
              <a:t>： 运行A-Tune分布式部署方案（30mins）</a:t>
            </a:r>
            <a:endParaRPr lang="en-US" altLang="zh-CN" dirty="0">
              <a:sym typeface="+mn-ea"/>
            </a:endParaRPr>
          </a:p>
        </p:txBody>
      </p:sp>
      <p:pic>
        <p:nvPicPr>
          <p:cNvPr id="4" name="Picture 3" descr="Screenshot from 2021-03-23 15-38-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2650" y="2968625"/>
            <a:ext cx="7490460" cy="326834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352600" y="1340768"/>
            <a:ext cx="7200800" cy="5210577"/>
          </a:xfrm>
        </p:spPr>
        <p:txBody>
          <a:bodyPr/>
          <a:lstStyle/>
          <a:p>
            <a:pPr>
              <a:lnSpc>
                <a:spcPct val="170000"/>
              </a:lnSpc>
            </a:pPr>
            <a:r>
              <a:rPr lang="zh-CN" altLang="en-US" dirty="0">
                <a:ea typeface="宋体" pitchFamily="2" charset="-122"/>
                <a:sym typeface="+mn-ea"/>
              </a:rPr>
              <a:t>第</a:t>
            </a:r>
            <a:r>
              <a:rPr lang="en-US" altLang="zh-CN" dirty="0">
                <a:ea typeface="宋体" pitchFamily="2" charset="-122"/>
                <a:sym typeface="+mn-ea"/>
              </a:rPr>
              <a:t>1</a:t>
            </a:r>
            <a:r>
              <a:rPr lang="zh-CN" altLang="en-US" dirty="0">
                <a:ea typeface="宋体" pitchFamily="2" charset="-122"/>
                <a:sym typeface="+mn-ea"/>
              </a:rPr>
              <a:t>讲：</a:t>
            </a:r>
            <a:r>
              <a:rPr lang="en-US" altLang="zh-CN" dirty="0">
                <a:ea typeface="宋体" pitchFamily="2" charset="-122"/>
                <a:sym typeface="+mn-ea"/>
              </a:rPr>
              <a:t>A-Tune</a:t>
            </a:r>
            <a:r>
              <a:rPr lang="zh-CN" altLang="en-US" dirty="0">
                <a:ea typeface="宋体" pitchFamily="2" charset="-122"/>
                <a:sym typeface="+mn-ea"/>
              </a:rPr>
              <a:t>的框架设计与代码分析</a:t>
            </a:r>
            <a:endParaRPr lang="zh-CN" altLang="en-US" dirty="0">
              <a:solidFill>
                <a:srgbClr val="FF0000"/>
              </a:solidFill>
              <a:ea typeface="宋体" pitchFamily="2" charset="-122"/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en-US" altLang="zh-CN" dirty="0">
                <a:ea typeface="宋体" pitchFamily="2" charset="-122"/>
                <a:sym typeface="+mn-ea"/>
              </a:rPr>
              <a:t>第2讲：A-Tune的基础库开发</a:t>
            </a:r>
            <a:endParaRPr lang="en-US" altLang="zh-CN" dirty="0">
              <a:ea typeface="宋体" pitchFamily="2" charset="-122"/>
            </a:endParaRPr>
          </a:p>
          <a:p>
            <a:pPr>
              <a:lnSpc>
                <a:spcPct val="170000"/>
              </a:lnSpc>
            </a:pPr>
            <a:r>
              <a:rPr lang="zh-CN" altLang="en-US" dirty="0">
                <a:ea typeface="宋体" pitchFamily="2" charset="-122"/>
                <a:sym typeface="+mn-ea"/>
              </a:rPr>
              <a:t>第</a:t>
            </a:r>
            <a:r>
              <a:rPr lang="en-US" altLang="zh-CN" dirty="0">
                <a:ea typeface="宋体" pitchFamily="2" charset="-122"/>
                <a:sym typeface="+mn-ea"/>
              </a:rPr>
              <a:t>3</a:t>
            </a:r>
            <a:r>
              <a:rPr lang="zh-CN" altLang="en-US" dirty="0">
                <a:ea typeface="宋体" pitchFamily="2" charset="-122"/>
                <a:sym typeface="+mn-ea"/>
              </a:rPr>
              <a:t>讲：</a:t>
            </a:r>
            <a:r>
              <a:rPr lang="en-US" altLang="zh-CN" dirty="0">
                <a:ea typeface="宋体" pitchFamily="2" charset="-122"/>
                <a:sym typeface="+mn-ea"/>
              </a:rPr>
              <a:t>A-Tune</a:t>
            </a:r>
            <a:r>
              <a:rPr lang="zh-CN" altLang="en-US" dirty="0">
                <a:ea typeface="宋体" pitchFamily="2" charset="-122"/>
                <a:sym typeface="+mn-ea"/>
              </a:rPr>
              <a:t>在线静态分析</a:t>
            </a:r>
            <a:endParaRPr lang="en-US" altLang="zh-CN" dirty="0">
              <a:ea typeface="宋体" pitchFamily="2" charset="-122"/>
            </a:endParaRPr>
          </a:p>
          <a:p>
            <a:pPr>
              <a:lnSpc>
                <a:spcPct val="170000"/>
              </a:lnSpc>
            </a:pPr>
            <a:r>
              <a:rPr lang="en-US" altLang="zh-CN" dirty="0">
                <a:ea typeface="宋体" pitchFamily="2" charset="-122"/>
                <a:sym typeface="+mn-ea"/>
              </a:rPr>
              <a:t>第4讲：A-Tune离线动态分析</a:t>
            </a:r>
            <a:endParaRPr lang="zh-CN" altLang="en-US" dirty="0">
              <a:solidFill>
                <a:srgbClr val="FF0000"/>
              </a:solidFill>
              <a:ea typeface="宋体" pitchFamily="2" charset="-122"/>
            </a:endParaRPr>
          </a:p>
          <a:p>
            <a:pPr>
              <a:lnSpc>
                <a:spcPct val="170000"/>
              </a:lnSpc>
            </a:pPr>
            <a:r>
              <a:rPr lang="en-US" altLang="zh-CN" dirty="0">
                <a:ea typeface="宋体" pitchFamily="2" charset="-122"/>
                <a:sym typeface="+mn-ea"/>
              </a:rPr>
              <a:t>第5讲：A-Tune的模型训练实战</a:t>
            </a:r>
            <a:endParaRPr lang="zh-CN" altLang="en-US" dirty="0">
              <a:solidFill>
                <a:srgbClr val="FF0000"/>
              </a:solidFill>
              <a:ea typeface="宋体" pitchFamily="2" charset="-122"/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en-US" altLang="zh-CN" dirty="0">
                <a:solidFill>
                  <a:srgbClr val="FF0000"/>
                </a:solidFill>
                <a:ea typeface="宋体" pitchFamily="2" charset="-122"/>
                <a:sym typeface="+mn-ea"/>
              </a:rPr>
              <a:t>第6讲：A-Tune AI-OPS交付部署实战</a:t>
            </a:r>
            <a:endParaRPr lang="en-US" altLang="zh-CN" dirty="0">
              <a:solidFill>
                <a:srgbClr val="FF0000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第十三章 结构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Server75(atuned)日志</a:t>
            </a:r>
            <a:endParaRPr lang="en-US" altLang="zh-CN" sz="24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171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数据采集的日志</a:t>
            </a:r>
            <a:endParaRPr lang="en-US" altLang="en-US" sz="171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en-US" sz="171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en-US" sz="171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en-US" sz="171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en-US" sz="171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en-US" sz="171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en-US" sz="171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en-US" sz="171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en-US" sz="171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en-US" sz="171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en-US" sz="171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en-US" sz="171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171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将采集的数据发送到AI Engine，收到AI Engine返回的分类出的负载类型</a:t>
            </a:r>
            <a:endParaRPr lang="en-US" altLang="en-US" sz="171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子任务</a:t>
            </a:r>
            <a:r>
              <a:rPr lang="en-US" altLang="en-US" dirty="0">
                <a:sym typeface="+mn-ea"/>
              </a:rPr>
              <a:t>3</a:t>
            </a:r>
            <a:r>
              <a:rPr lang="en-US" altLang="zh-CN" dirty="0">
                <a:sym typeface="+mn-ea"/>
              </a:rPr>
              <a:t>： 运行A-Tune分布式部署方案（30mins）</a:t>
            </a:r>
            <a:endParaRPr lang="en-US" altLang="zh-CN" dirty="0">
              <a:sym typeface="+mn-ea"/>
            </a:endParaRPr>
          </a:p>
        </p:txBody>
      </p:sp>
      <p:pic>
        <p:nvPicPr>
          <p:cNvPr id="5" name="Picture 4" descr="Screenshot from 2021-03-23 15-45-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140" y="2103755"/>
            <a:ext cx="8891270" cy="3020060"/>
          </a:xfrm>
          <a:prstGeom prst="rect">
            <a:avLst/>
          </a:prstGeom>
        </p:spPr>
      </p:pic>
      <p:pic>
        <p:nvPicPr>
          <p:cNvPr id="6" name="Picture 5" descr="Screenshot from 2021-03-23 15-43-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50" y="5553710"/>
            <a:ext cx="8823960" cy="97663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Server64(AI Engine)日志</a:t>
            </a:r>
            <a:endParaRPr lang="en-US" altLang="zh-CN" sz="24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收到atuned发送过来的采集数据， 进行分析， 并返回分类出的负载类型</a:t>
            </a:r>
            <a:endParaRPr 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子任务</a:t>
            </a:r>
            <a:r>
              <a:rPr lang="en-US" altLang="en-US" dirty="0">
                <a:sym typeface="+mn-ea"/>
              </a:rPr>
              <a:t>3</a:t>
            </a:r>
            <a:r>
              <a:rPr lang="en-US" altLang="zh-CN" dirty="0">
                <a:sym typeface="+mn-ea"/>
              </a:rPr>
              <a:t>： 运行A-Tune分布式部署方案（30mins）</a:t>
            </a:r>
            <a:endParaRPr lang="en-US" altLang="zh-CN" dirty="0">
              <a:sym typeface="+mn-ea"/>
            </a:endParaRPr>
          </a:p>
        </p:txBody>
      </p:sp>
      <p:pic>
        <p:nvPicPr>
          <p:cNvPr id="4" name="Picture 3" descr="Screenshot from 2021-03-23 15-41-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9780" y="2380615"/>
            <a:ext cx="8500110" cy="97028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591088" y="2875002"/>
            <a:ext cx="27238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>
                <a:solidFill>
                  <a:srgbClr val="333333"/>
                </a:solidFill>
              </a:rPr>
              <a:t>本节完</a:t>
            </a:r>
            <a:endParaRPr lang="zh-CN" altLang="en-US" sz="6600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本节主要内容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488950" y="1340485"/>
            <a:ext cx="8928100" cy="5273675"/>
          </a:xfrm>
        </p:spPr>
        <p:txBody>
          <a:bodyPr/>
          <a:lstStyle/>
          <a:p>
            <a:r>
              <a:rPr lang="en-US" altLang="zh-CN" dirty="0"/>
              <a:t>1.	</a:t>
            </a:r>
            <a:r>
              <a:rPr lang="en-US" altLang="en-US" dirty="0"/>
              <a:t>了解A-Tune的分布式部署方案，理解部署的各个模块之间的交互方式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en-US" altLang="en-US" dirty="0"/>
              <a:t>实践A-Tune的分布式部署方案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zh-CN" altLang="en-US" dirty="0"/>
          </a:p>
          <a:p>
            <a:pPr algn="l">
              <a:buClr>
                <a:srgbClr val="FF5050"/>
              </a:buClr>
              <a:buSzPct val="120000"/>
              <a:buFont typeface="Wingdings" panose="05000000000000000000" pitchFamily="2" charset="2"/>
              <a:buChar char=""/>
            </a:pPr>
            <a:r>
              <a:rPr lang="en-US" altLang="zh-CN" dirty="0"/>
              <a:t>3. </a:t>
            </a:r>
            <a:r>
              <a:rPr lang="zh-CN" altLang="en-US" sz="2800" dirty="0">
                <a:latin typeface="宋体" pitchFamily="2" charset="-122"/>
                <a:ea typeface="宋体" pitchFamily="2" charset="-122"/>
                <a:sym typeface="+mn-ea"/>
              </a:rPr>
              <a:t>由主要任务，可以分解为以下</a:t>
            </a:r>
            <a:r>
              <a:rPr lang="en-US" altLang="zh-CN" sz="2800" dirty="0">
                <a:latin typeface="宋体" pitchFamily="2" charset="-122"/>
                <a:ea typeface="宋体" pitchFamily="2" charset="-122"/>
                <a:sym typeface="+mn-ea"/>
              </a:rPr>
              <a:t>3</a:t>
            </a:r>
            <a:r>
              <a:rPr lang="zh-CN" altLang="en-US" sz="2800" dirty="0">
                <a:latin typeface="宋体" pitchFamily="2" charset="-122"/>
                <a:ea typeface="宋体" pitchFamily="2" charset="-122"/>
                <a:sym typeface="+mn-ea"/>
              </a:rPr>
              <a:t>个子任务：</a:t>
            </a:r>
            <a:endParaRPr lang="zh-CN" altLang="en-US" sz="2800" dirty="0">
              <a:latin typeface="宋体" pitchFamily="2" charset="-122"/>
              <a:ea typeface="宋体" pitchFamily="2" charset="-122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zh-CN" sz="2800" dirty="0">
                <a:solidFill>
                  <a:srgbClr val="111111"/>
                </a:solidFill>
                <a:sym typeface="+mn-ea"/>
              </a:rPr>
              <a:t>子任务1  </a:t>
            </a:r>
            <a:r>
              <a:rPr lang="en-US" altLang="en-US" sz="2800" dirty="0">
                <a:solidFill>
                  <a:srgbClr val="111111"/>
                </a:solidFill>
                <a:sym typeface="+mn-ea"/>
              </a:rPr>
              <a:t>配置atuned服务器</a:t>
            </a:r>
            <a:endParaRPr lang="en-US" altLang="en-US" sz="2800" dirty="0">
              <a:solidFill>
                <a:srgbClr val="111111"/>
              </a:solidFill>
              <a:sym typeface="+mn-ea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zh-CN" sz="2800" dirty="0">
                <a:solidFill>
                  <a:srgbClr val="111111"/>
                </a:solidFill>
                <a:sym typeface="+mn-ea"/>
              </a:rPr>
              <a:t>子任务2  </a:t>
            </a:r>
            <a:r>
              <a:rPr lang="en-US" altLang="en-US" sz="2800" dirty="0">
                <a:solidFill>
                  <a:srgbClr val="111111"/>
                </a:solidFill>
                <a:sym typeface="+mn-ea"/>
              </a:rPr>
              <a:t>配置AI Engine服务器</a:t>
            </a:r>
            <a:endParaRPr lang="en-US" altLang="en-US" sz="2800" dirty="0">
              <a:solidFill>
                <a:srgbClr val="111111"/>
              </a:solidFill>
              <a:sym typeface="+mn-ea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zh-CN" sz="2800" dirty="0">
                <a:solidFill>
                  <a:srgbClr val="111111"/>
                </a:solidFill>
                <a:sym typeface="+mn-ea"/>
              </a:rPr>
              <a:t>子任务3  </a:t>
            </a:r>
            <a:r>
              <a:rPr lang="en-US" altLang="en-US" sz="2800" dirty="0">
                <a:solidFill>
                  <a:srgbClr val="111111"/>
                </a:solidFill>
                <a:sym typeface="+mn-ea"/>
              </a:rPr>
              <a:t>运行A-Tune分布式部署方案</a:t>
            </a:r>
            <a:endParaRPr lang="en-US" altLang="en-US" sz="2800" dirty="0">
              <a:solidFill>
                <a:srgbClr val="111111"/>
              </a:solidFill>
              <a:sym typeface="+mn-ea"/>
            </a:endParaRPr>
          </a:p>
          <a:p>
            <a:pPr marL="457200" lvl="1" indent="0" algn="l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endParaRPr lang="en-US" altLang="zh-CN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sz="2400" kern="1200" dirty="0">
                <a:ea typeface="黑体" panose="02010609060101010101" pitchFamily="2" charset="-122"/>
                <a:sym typeface="Arial" panose="02080604020202020204" pitchFamily="34" charset="0"/>
              </a:rPr>
              <a:t>A-Tune分布式部署方案</a:t>
            </a:r>
            <a:endParaRPr sz="2400" kern="1200" dirty="0">
              <a:ea typeface="黑体" panose="02010609060101010101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zh-CN" altLang="zh-CN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A-Tune的模块划分如下图所示</a:t>
            </a:r>
            <a:endParaRPr lang="zh-CN" altLang="zh-CN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 eaLnBrk="1" hangingPunct="1"/>
            <a:endParaRPr lang="zh-CN" altLang="zh-CN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marL="457200" lvl="1" indent="0" eaLnBrk="1" hangingPunct="1">
              <a:buNone/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marL="0" indent="0" algn="r">
              <a:lnSpc>
                <a:spcPct val="90000"/>
              </a:lnSpc>
              <a:buNone/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一、背景知识</a:t>
            </a:r>
            <a:endParaRPr lang="zh-CN" altLang="en-US" dirty="0"/>
          </a:p>
        </p:txBody>
      </p:sp>
      <p:pic>
        <p:nvPicPr>
          <p:cNvPr id="5" name="Picture 4" descr="modu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9130" y="2388870"/>
            <a:ext cx="5391150" cy="38481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sz="2400" kern="1200" dirty="0">
                <a:ea typeface="黑体" panose="02010609060101010101" pitchFamily="2" charset="-122"/>
                <a:sym typeface="Arial" panose="02080604020202020204" pitchFamily="34" charset="0"/>
              </a:rPr>
              <a:t>A-Tune分布式部署方案</a:t>
            </a:r>
            <a:endParaRPr sz="2400" kern="1200" dirty="0">
              <a:ea typeface="黑体" panose="02010609060101010101" pitchFamily="2" charset="-122"/>
              <a:sym typeface="Arial" panose="02080604020202020204" pitchFamily="34" charset="0"/>
            </a:endParaRPr>
          </a:p>
          <a:p>
            <a:pPr lvl="1" eaLnBrk="1" hangingPunct="1">
              <a:lnSpc>
                <a:spcPct val="140000"/>
              </a:lnSpc>
            </a:pPr>
            <a:r>
              <a:rPr lang="zh-CN" altLang="zh-CN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A-Tune主要划分为四个模块:</a:t>
            </a:r>
            <a:endParaRPr lang="zh-CN" altLang="zh-CN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2" eaLnBrk="1" hangingPunct="1">
              <a:lnSpc>
                <a:spcPct val="140000"/>
              </a:lnSpc>
            </a:pPr>
            <a:r>
              <a:rPr lang="zh-CN" altLang="zh-CN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1.客户端atune-adm</a:t>
            </a:r>
            <a:endParaRPr lang="zh-CN" altLang="zh-CN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2" eaLnBrk="1" hangingPunct="1">
              <a:lnSpc>
                <a:spcPct val="140000"/>
              </a:lnSpc>
            </a:pPr>
            <a:r>
              <a:rPr lang="zh-CN" altLang="zh-CN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2.服务端atuned</a:t>
            </a:r>
            <a:endParaRPr lang="zh-CN" altLang="zh-CN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2" eaLnBrk="1" hangingPunct="1">
              <a:lnSpc>
                <a:spcPct val="140000"/>
              </a:lnSpc>
            </a:pPr>
            <a:r>
              <a:rPr lang="zh-CN" altLang="zh-CN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3.服务端PyEngine</a:t>
            </a:r>
            <a:endParaRPr lang="zh-CN" altLang="zh-CN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2" eaLnBrk="1" hangingPunct="1">
              <a:lnSpc>
                <a:spcPct val="140000"/>
              </a:lnSpc>
            </a:pPr>
            <a:r>
              <a:rPr lang="zh-CN" altLang="zh-CN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4.服务端AI Engine</a:t>
            </a:r>
            <a:endParaRPr lang="zh-CN" altLang="zh-CN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 eaLnBrk="1" hangingPunct="1">
              <a:lnSpc>
                <a:spcPct val="140000"/>
              </a:lnSpc>
            </a:pPr>
            <a:r>
              <a:rPr lang="zh-CN" altLang="zh-CN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四个模块之间通过通信协议(grpc/restful api)交互, 降低了彼此之间的耦合性，方便后续的分布式部署。A-Tune的分布式部署方案如下图所示。</a:t>
            </a:r>
            <a:endParaRPr lang="zh-CN" altLang="zh-CN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marL="457200" lvl="1" indent="0" eaLnBrk="1" hangingPunct="1">
              <a:buNone/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marL="0" indent="0" algn="r">
              <a:lnSpc>
                <a:spcPct val="90000"/>
              </a:lnSpc>
              <a:buNone/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一、背景知识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sz="2400" kern="1200" dirty="0">
                <a:ea typeface="黑体" panose="02010609060101010101" pitchFamily="2" charset="-122"/>
                <a:sym typeface="Arial" panose="02080604020202020204" pitchFamily="34" charset="0"/>
              </a:rPr>
              <a:t>A-Tune分布式部署方案</a:t>
            </a:r>
            <a:endParaRPr sz="2400" kern="1200" dirty="0">
              <a:ea typeface="黑体" panose="02010609060101010101" pitchFamily="2" charset="-122"/>
              <a:sym typeface="Arial" panose="02080604020202020204" pitchFamily="34" charset="0"/>
            </a:endParaRPr>
          </a:p>
          <a:p>
            <a:pPr lvl="1">
              <a:lnSpc>
                <a:spcPct val="220000"/>
              </a:lnSpc>
            </a:pPr>
            <a:endParaRPr sz="1710" kern="1200" dirty="0">
              <a:solidFill>
                <a:srgbClr val="000000"/>
              </a:solidFill>
              <a:ea typeface="黑体" panose="02010609060101010101" pitchFamily="2" charset="-122"/>
              <a:sym typeface="Arial" panose="02080604020202020204" pitchFamily="34" charset="0"/>
            </a:endParaRPr>
          </a:p>
          <a:p>
            <a:pPr lvl="1">
              <a:lnSpc>
                <a:spcPct val="220000"/>
              </a:lnSpc>
            </a:pPr>
            <a:endParaRPr sz="1710" kern="1200" dirty="0">
              <a:solidFill>
                <a:srgbClr val="000000"/>
              </a:solidFill>
              <a:ea typeface="黑体" panose="02010609060101010101" pitchFamily="2" charset="-122"/>
              <a:sym typeface="Arial" panose="02080604020202020204" pitchFamily="34" charset="0"/>
            </a:endParaRPr>
          </a:p>
          <a:p>
            <a:pPr lvl="1">
              <a:lnSpc>
                <a:spcPct val="220000"/>
              </a:lnSpc>
            </a:pPr>
            <a:endParaRPr sz="1710" kern="1200" dirty="0">
              <a:solidFill>
                <a:srgbClr val="000000"/>
              </a:solidFill>
              <a:ea typeface="黑体" panose="02010609060101010101" pitchFamily="2" charset="-122"/>
              <a:sym typeface="Arial" panose="02080604020202020204" pitchFamily="34" charset="0"/>
            </a:endParaRPr>
          </a:p>
          <a:p>
            <a:pPr lvl="1">
              <a:lnSpc>
                <a:spcPct val="220000"/>
              </a:lnSpc>
            </a:pPr>
            <a:endParaRPr sz="1710" kern="1200" dirty="0">
              <a:solidFill>
                <a:srgbClr val="000000"/>
              </a:solidFill>
              <a:ea typeface="黑体" panose="02010609060101010101" pitchFamily="2" charset="-122"/>
              <a:sym typeface="Arial" panose="02080604020202020204" pitchFamily="34" charset="0"/>
            </a:endParaRPr>
          </a:p>
          <a:p>
            <a:pPr lvl="1">
              <a:lnSpc>
                <a:spcPct val="220000"/>
              </a:lnSpc>
            </a:pPr>
            <a:endParaRPr sz="1710" kern="1200" dirty="0">
              <a:solidFill>
                <a:srgbClr val="000000"/>
              </a:solidFill>
              <a:ea typeface="黑体" panose="02010609060101010101" pitchFamily="2" charset="-122"/>
              <a:sym typeface="Arial" panose="02080604020202020204" pitchFamily="34" charset="0"/>
            </a:endParaRPr>
          </a:p>
          <a:p>
            <a:pPr lvl="1">
              <a:lnSpc>
                <a:spcPct val="160000"/>
              </a:lnSpc>
            </a:pPr>
            <a:r>
              <a:rPr sz="1710" kern="1200" dirty="0">
                <a:solidFill>
                  <a:srgbClr val="000000"/>
                </a:solidFill>
                <a:ea typeface="黑体" panose="02010609060101010101" pitchFamily="2" charset="-122"/>
                <a:sym typeface="Arial" panose="02080604020202020204" pitchFamily="34" charset="0"/>
              </a:rPr>
              <a:t>Server端可以分开部署。两种方案</a:t>
            </a:r>
            <a:endParaRPr sz="1710" kern="1200" dirty="0">
              <a:solidFill>
                <a:srgbClr val="000000"/>
              </a:solidFill>
              <a:ea typeface="黑体" panose="02010609060101010101" pitchFamily="2" charset="-122"/>
              <a:sym typeface="Arial" panose="02080604020202020204" pitchFamily="34" charset="0"/>
            </a:endParaRPr>
          </a:p>
          <a:p>
            <a:pPr lvl="1">
              <a:lnSpc>
                <a:spcPct val="160000"/>
              </a:lnSpc>
            </a:pPr>
            <a:r>
              <a:rPr sz="1710" kern="1200" dirty="0">
                <a:solidFill>
                  <a:srgbClr val="000000"/>
                </a:solidFill>
                <a:ea typeface="黑体" panose="02010609060101010101" pitchFamily="2" charset="-122"/>
                <a:sym typeface="Arial" panose="02080604020202020204" pitchFamily="34" charset="0"/>
              </a:rPr>
              <a:t>a)两段式部署:  Client + Server ,   AI Engine</a:t>
            </a:r>
            <a:endParaRPr sz="1710" kern="1200" dirty="0">
              <a:solidFill>
                <a:srgbClr val="000000"/>
              </a:solidFill>
              <a:ea typeface="黑体" panose="02010609060101010101" pitchFamily="2" charset="-122"/>
              <a:sym typeface="Arial" panose="02080604020202020204" pitchFamily="34" charset="0"/>
            </a:endParaRPr>
          </a:p>
          <a:p>
            <a:pPr lvl="1">
              <a:lnSpc>
                <a:spcPct val="160000"/>
              </a:lnSpc>
            </a:pPr>
            <a:r>
              <a:rPr sz="1710" kern="1200" dirty="0">
                <a:solidFill>
                  <a:srgbClr val="000000"/>
                </a:solidFill>
                <a:ea typeface="黑体" panose="02010609060101010101" pitchFamily="2" charset="-122"/>
                <a:sym typeface="Arial" panose="02080604020202020204" pitchFamily="34" charset="0"/>
              </a:rPr>
              <a:t>b)三段式部署： Client， Server, AI Engine</a:t>
            </a:r>
            <a:endParaRPr sz="1710" kern="1200" dirty="0">
              <a:solidFill>
                <a:srgbClr val="000000"/>
              </a:solidFill>
              <a:ea typeface="黑体" panose="02010609060101010101" pitchFamily="2" charset="-122"/>
              <a:sym typeface="Arial" panose="02080604020202020204" pitchFamily="34" charset="0"/>
            </a:endParaRPr>
          </a:p>
          <a:p>
            <a:pPr lvl="1">
              <a:lnSpc>
                <a:spcPct val="220000"/>
              </a:lnSpc>
            </a:pPr>
            <a:endParaRPr sz="1710" kern="1200" dirty="0">
              <a:ea typeface="黑体" panose="02010609060101010101" pitchFamily="2" charset="-122"/>
              <a:sym typeface="Arial" panose="02080604020202020204" pitchFamily="34" charset="0"/>
            </a:endParaRPr>
          </a:p>
          <a:p>
            <a:pPr lvl="1" eaLnBrk="1" hangingPunct="1">
              <a:lnSpc>
                <a:spcPct val="140000"/>
              </a:lnSpc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marL="0" indent="0" algn="r">
              <a:lnSpc>
                <a:spcPct val="90000"/>
              </a:lnSpc>
              <a:buNone/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一、背景知识</a:t>
            </a:r>
            <a:endParaRPr lang="zh-CN" altLang="en-US" dirty="0"/>
          </a:p>
        </p:txBody>
      </p:sp>
      <p:pic>
        <p:nvPicPr>
          <p:cNvPr id="4" name="Picture 3" descr="op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7630" y="1671955"/>
            <a:ext cx="5124450" cy="322072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sz="2400" kern="1200" dirty="0">
                <a:ea typeface="黑体" panose="02010609060101010101" pitchFamily="2" charset="-122"/>
                <a:sym typeface="Arial" panose="02080604020202020204" pitchFamily="34" charset="0"/>
              </a:rPr>
              <a:t>A-Tune分布式部署方案</a:t>
            </a:r>
            <a:endParaRPr sz="2400" kern="1200" dirty="0">
              <a:ea typeface="黑体" panose="02010609060101010101" pitchFamily="2" charset="-122"/>
              <a:sym typeface="Arial" panose="02080604020202020204" pitchFamily="34" charset="0"/>
            </a:endParaRPr>
          </a:p>
          <a:p>
            <a:pPr lvl="1" eaLnBrk="1" hangingPunct="1">
              <a:lnSpc>
                <a:spcPct val="200000"/>
              </a:lnSpc>
            </a:pP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本次实训采用三段式部署，方便学生理解</a:t>
            </a: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 eaLnBrk="1" hangingPunct="1">
              <a:lnSpc>
                <a:spcPct val="200000"/>
              </a:lnSpc>
            </a:pP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AI Engine独立部署。由于机器学习的算法计算消耗的系统资源比较高，为了不影响业务系统的运行, 最好独立部署。</a:t>
            </a: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 eaLnBrk="1" hangingPunct="1">
              <a:lnSpc>
                <a:spcPct val="200000"/>
              </a:lnSpc>
            </a:pP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Server端负责主要流程和逻辑的控制，数据的采集和系统的配置， 必须和业务系统部署在一起。</a:t>
            </a: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marL="0" indent="0" algn="r">
              <a:lnSpc>
                <a:spcPct val="90000"/>
              </a:lnSpc>
              <a:buNone/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一、背景知识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sz="2400" kern="1200" dirty="0">
                <a:ea typeface="黑体" panose="02010609060101010101" pitchFamily="2" charset="-122"/>
                <a:sym typeface="Arial" panose="02080604020202020204" pitchFamily="34" charset="0"/>
              </a:rPr>
              <a:t>实训示例程序说明</a:t>
            </a:r>
            <a:endParaRPr sz="2400" kern="1200" dirty="0">
              <a:ea typeface="黑体" panose="02010609060101010101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zh-CN" altLang="zh-CN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本次示例程序将采用三段式部署，每台机器的配置信息如下</a:t>
            </a:r>
            <a:endParaRPr lang="zh-CN" altLang="zh-CN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zh-CN" altLang="zh-CN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服务器IP配置</a:t>
            </a:r>
            <a:endParaRPr lang="zh-CN" altLang="zh-CN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zh-CN" altLang="zh-CN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zh-CN" altLang="zh-CN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zh-CN" altLang="zh-CN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zh-CN" altLang="zh-CN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zh-CN" altLang="zh-CN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zh-CN" altLang="zh-CN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服务器端口配置</a:t>
            </a:r>
            <a:endParaRPr lang="en-US" altLang="zh-CN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zh-CN" altLang="zh-CN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 eaLnBrk="1" hangingPunct="1"/>
            <a:endParaRPr lang="zh-CN" altLang="zh-CN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marL="457200" lvl="1" indent="0" eaLnBrk="1" hangingPunct="1">
              <a:buNone/>
            </a:pPr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marL="0" indent="0" algn="r">
              <a:lnSpc>
                <a:spcPct val="90000"/>
              </a:lnSpc>
              <a:buNone/>
            </a:pPr>
            <a:endParaRPr lang="zh-CN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一、背景知识</a:t>
            </a:r>
            <a:endParaRPr lang="zh-CN" altLang="en-US" dirty="0"/>
          </a:p>
        </p:txBody>
      </p:sp>
      <p:graphicFrame>
        <p:nvGraphicFramePr>
          <p:cNvPr id="4" name="Table 3"/>
          <p:cNvGraphicFramePr/>
          <p:nvPr/>
        </p:nvGraphicFramePr>
        <p:xfrm>
          <a:off x="1105853" y="2659380"/>
          <a:ext cx="7694295" cy="3954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2395"/>
                <a:gridCol w="5041900"/>
              </a:tblGrid>
              <a:tr h="3848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模块</a:t>
                      </a:r>
                      <a:endParaRPr lang="en-US" sz="14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IP</a:t>
                      </a:r>
                      <a:endParaRPr lang="en-US" sz="14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841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Client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192.168.8.45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48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Server75(atuned, pyengine)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192.168.8.75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48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Server64(AI Engine)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192.168.8.64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1105218" y="4916170"/>
          <a:ext cx="7694295" cy="153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3825"/>
                <a:gridCol w="2670810"/>
                <a:gridCol w="2359660"/>
              </a:tblGrid>
              <a:tr h="3848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模块</a:t>
                      </a:r>
                      <a:endParaRPr lang="en-US" sz="14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IP</a:t>
                      </a:r>
                      <a:endParaRPr lang="en-US" sz="14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4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PORT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841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atuned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192.168.8.75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60001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48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pyengine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192.168.8.75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8383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48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 Engine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192.168.8.64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3838</a:t>
                      </a:r>
                      <a:endParaRPr lang="en-US" sz="14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任务描述</a:t>
            </a:r>
            <a:endParaRPr lang="en-US" altLang="zh-CN" sz="24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了解A-Tune的分布式部署方案，理解部署的各个模块之间的交互方式。</a:t>
            </a: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配置atuned所在的服务器， 适应分布式部署方案。</a:t>
            </a:r>
            <a:endParaRPr lang="en-US" altLang="zh-CN" sz="1285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zh-CN" sz="1285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zh-CN" sz="1285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0">
              <a:lnSpc>
                <a:spcPct val="90000"/>
              </a:lnSpc>
            </a:pPr>
            <a:r>
              <a:rPr lang="en-US" altLang="zh-CN" sz="24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审核要求</a:t>
            </a:r>
            <a:endParaRPr lang="en-US" altLang="zh-CN" sz="251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20000"/>
              </a:lnSpc>
            </a:pP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正确配置atuned所在服务器的配置文件, 适应分布式部署方案。</a:t>
            </a: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提交atuned.cnf</a:t>
            </a:r>
            <a:r>
              <a:rPr lang="en-US" altLang="en-US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和engine.cnf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文件。</a:t>
            </a: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panose="02080604020202020204" pitchFamily="34" charset="0"/>
              </a:rPr>
              <a:t>提交操作步骤的运行截图。</a:t>
            </a: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panose="0208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子任务1： 配置atuned服务器（30mins）</a:t>
            </a:r>
            <a:endParaRPr lang="en-US" altLang="zh-CN" dirty="0">
              <a:sym typeface="+mn-ea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通用信息 (标准)">
  <a:themeElements>
    <a:clrScheme name="">
      <a:dk1>
        <a:srgbClr val="0033CC"/>
      </a:dk1>
      <a:lt1>
        <a:srgbClr val="FFFFFF"/>
      </a:lt1>
      <a:dk2>
        <a:srgbClr val="336699"/>
      </a:dk2>
      <a:lt2>
        <a:srgbClr val="008000"/>
      </a:lt2>
      <a:accent1>
        <a:srgbClr val="3366FF"/>
      </a:accent1>
      <a:accent2>
        <a:srgbClr val="FFFF66"/>
      </a:accent2>
      <a:accent3>
        <a:srgbClr val="FFFFFF"/>
      </a:accent3>
      <a:accent4>
        <a:srgbClr val="002AAE"/>
      </a:accent4>
      <a:accent5>
        <a:srgbClr val="ADB8FF"/>
      </a:accent5>
      <a:accent6>
        <a:srgbClr val="E7E75C"/>
      </a:accent6>
      <a:hlink>
        <a:srgbClr val="FF6600"/>
      </a:hlink>
      <a:folHlink>
        <a:srgbClr val="FFCC66"/>
      </a:folHlink>
    </a:clrScheme>
    <a:fontScheme name="通用信息 (标准)">
      <a:majorFont>
        <a:latin typeface="Arial Narrow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通用信息 (标准)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信息 (标准)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信息 (标准)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2849</Words>
  <Application>WPS Presentation</Application>
  <PresentationFormat>A4 纸张(210x297 毫米)</PresentationFormat>
  <Paragraphs>276</Paragraphs>
  <Slides>22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42" baseType="lpstr">
      <vt:lpstr>Arial</vt:lpstr>
      <vt:lpstr>宋体</vt:lpstr>
      <vt:lpstr>Wingdings</vt:lpstr>
      <vt:lpstr>Times New Roman</vt:lpstr>
      <vt:lpstr>DejaVu Sans</vt:lpstr>
      <vt:lpstr>楷体_GB2312</vt:lpstr>
      <vt:lpstr>文泉驿微米黑</vt:lpstr>
      <vt:lpstr>华文行楷</vt:lpstr>
      <vt:lpstr>Arial Narrow</vt:lpstr>
      <vt:lpstr>黑体</vt:lpstr>
      <vt:lpstr>Monotype Sorts</vt:lpstr>
      <vt:lpstr>微软雅黑</vt:lpstr>
      <vt:lpstr>幼圆</vt:lpstr>
      <vt:lpstr>AR PL UKai CN</vt:lpstr>
      <vt:lpstr>MT Extra</vt:lpstr>
      <vt:lpstr>Monotype Sorts</vt:lpstr>
      <vt:lpstr>宋体</vt:lpstr>
      <vt:lpstr>Arial Unicode MS</vt:lpstr>
      <vt:lpstr>Abyssinica SIL</vt:lpstr>
      <vt:lpstr>通用信息 (标准)</vt:lpstr>
      <vt:lpstr>PowerPoint 演示文稿</vt:lpstr>
      <vt:lpstr>第十三章 结构</vt:lpstr>
      <vt:lpstr>本节主要内容</vt:lpstr>
      <vt:lpstr>一、背景知识</vt:lpstr>
      <vt:lpstr>一、背景知识</vt:lpstr>
      <vt:lpstr>一、背景知识</vt:lpstr>
      <vt:lpstr>一、背景知识</vt:lpstr>
      <vt:lpstr>一、背景知识</vt:lpstr>
      <vt:lpstr>子任务1： 配置atuned服务器（30mins）</vt:lpstr>
      <vt:lpstr>子任务1： 配置atuned服务器（30mins）</vt:lpstr>
      <vt:lpstr>子任务1： 配置atuned服务器（30mins）</vt:lpstr>
      <vt:lpstr>子任务1： 配置atuned服务器（30mins）</vt:lpstr>
      <vt:lpstr>子任务2： 配置AI Engine服务器（15mins）</vt:lpstr>
      <vt:lpstr>子任务2： 配置AI Engine服务器（15mins）</vt:lpstr>
      <vt:lpstr>子任务2： 配置AI Engine服务器（15mins）</vt:lpstr>
      <vt:lpstr>子任务3： 运行A-Tune分布式部署方案（30mins）</vt:lpstr>
      <vt:lpstr>子任务3： 运行A-Tune分布式部署方案（30mins）</vt:lpstr>
      <vt:lpstr>子任务3： 运行A-Tune分布式部署方案（30mins）</vt:lpstr>
      <vt:lpstr>子任务3： 运行A-Tune分布式部署方案（30mins）</vt:lpstr>
      <vt:lpstr>子任务3： 运行A-Tune分布式部署方案（30mins）</vt:lpstr>
      <vt:lpstr>子任务3： 运行A-Tune分布式部署方案（30mins）</vt:lpstr>
      <vt:lpstr>PowerPoint 演示文稿</vt:lpstr>
    </vt:vector>
  </TitlesOfParts>
  <Company>CS,HIT,P.R.China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xxf</dc:creator>
  <cp:lastModifiedBy>zhangmiao</cp:lastModifiedBy>
  <cp:revision>2589</cp:revision>
  <dcterms:created xsi:type="dcterms:W3CDTF">2021-03-23T08:38:34Z</dcterms:created>
  <dcterms:modified xsi:type="dcterms:W3CDTF">2021-03-23T08:38:34Z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