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3069" r:id="rId2"/>
    <p:sldId id="448" r:id="rId3"/>
    <p:sldId id="3007" r:id="rId4"/>
    <p:sldId id="3008" r:id="rId5"/>
    <p:sldId id="3070" r:id="rId6"/>
    <p:sldId id="3071" r:id="rId7"/>
    <p:sldId id="3074" r:id="rId8"/>
    <p:sldId id="3073" r:id="rId9"/>
    <p:sldId id="3072" r:id="rId10"/>
    <p:sldId id="3075" r:id="rId11"/>
    <p:sldId id="3077" r:id="rId12"/>
    <p:sldId id="3076" r:id="rId13"/>
    <p:sldId id="3078" r:id="rId14"/>
    <p:sldId id="3079" r:id="rId15"/>
    <p:sldId id="3080" r:id="rId16"/>
    <p:sldId id="3081" r:id="rId17"/>
    <p:sldId id="3082" r:id="rId18"/>
    <p:sldId id="3083" r:id="rId19"/>
    <p:sldId id="3084" r:id="rId20"/>
    <p:sldId id="3085" r:id="rId21"/>
    <p:sldId id="3086" r:id="rId22"/>
    <p:sldId id="3087" r:id="rId23"/>
    <p:sldId id="3088" r:id="rId24"/>
    <p:sldId id="3089" r:id="rId25"/>
    <p:sldId id="3090" r:id="rId26"/>
    <p:sldId id="3091" r:id="rId27"/>
    <p:sldId id="3092" r:id="rId28"/>
    <p:sldId id="3093" r:id="rId29"/>
    <p:sldId id="3096" r:id="rId30"/>
    <p:sldId id="3097" r:id="rId31"/>
    <p:sldId id="3094" r:id="rId32"/>
    <p:sldId id="3095" r:id="rId33"/>
    <p:sldId id="523"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03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A656E9-2979-4BAC-A477-7C59D58D84B9}" type="datetimeFigureOut">
              <a:rPr lang="zh-CN" altLang="en-US" smtClean="0"/>
              <a:t>2021/3/17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F829D-91FC-44A7-89FE-17A49C801111}" type="slidenum">
              <a:rPr lang="zh-CN" altLang="en-US" smtClean="0"/>
              <a:t>‹#›</a:t>
            </a:fld>
            <a:endParaRPr lang="zh-CN" altLang="en-US"/>
          </a:p>
        </p:txBody>
      </p:sp>
    </p:spTree>
    <p:extLst>
      <p:ext uri="{BB962C8B-B14F-4D97-AF65-F5344CB8AC3E}">
        <p14:creationId xmlns:p14="http://schemas.microsoft.com/office/powerpoint/2010/main" val="2440371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AA80CA2-DDAB-4EDF-ACD7-3819DF3A06E6}" type="slidenum">
              <a:rPr lang="en-US" altLang="zh-CN"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11</a:t>
            </a:fld>
            <a:endParaRPr lang="en-US" altLang="zh-CN"/>
          </a:p>
        </p:txBody>
      </p:sp>
    </p:spTree>
    <p:extLst>
      <p:ext uri="{BB962C8B-B14F-4D97-AF65-F5344CB8AC3E}">
        <p14:creationId xmlns:p14="http://schemas.microsoft.com/office/powerpoint/2010/main" val="1656024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12</a:t>
            </a:fld>
            <a:endParaRPr lang="en-US" altLang="zh-CN"/>
          </a:p>
        </p:txBody>
      </p:sp>
    </p:spTree>
    <p:extLst>
      <p:ext uri="{BB962C8B-B14F-4D97-AF65-F5344CB8AC3E}">
        <p14:creationId xmlns:p14="http://schemas.microsoft.com/office/powerpoint/2010/main" val="2557864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13</a:t>
            </a:fld>
            <a:endParaRPr lang="en-US" altLang="zh-CN"/>
          </a:p>
        </p:txBody>
      </p:sp>
    </p:spTree>
    <p:extLst>
      <p:ext uri="{BB962C8B-B14F-4D97-AF65-F5344CB8AC3E}">
        <p14:creationId xmlns:p14="http://schemas.microsoft.com/office/powerpoint/2010/main" val="800421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14</a:t>
            </a:fld>
            <a:endParaRPr lang="en-US" altLang="zh-CN"/>
          </a:p>
        </p:txBody>
      </p:sp>
    </p:spTree>
    <p:extLst>
      <p:ext uri="{BB962C8B-B14F-4D97-AF65-F5344CB8AC3E}">
        <p14:creationId xmlns:p14="http://schemas.microsoft.com/office/powerpoint/2010/main" val="2437110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15</a:t>
            </a:fld>
            <a:endParaRPr lang="en-US" altLang="zh-CN"/>
          </a:p>
        </p:txBody>
      </p:sp>
    </p:spTree>
    <p:extLst>
      <p:ext uri="{BB962C8B-B14F-4D97-AF65-F5344CB8AC3E}">
        <p14:creationId xmlns:p14="http://schemas.microsoft.com/office/powerpoint/2010/main" val="4209673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16</a:t>
            </a:fld>
            <a:endParaRPr lang="en-US" altLang="zh-CN"/>
          </a:p>
        </p:txBody>
      </p:sp>
    </p:spTree>
    <p:extLst>
      <p:ext uri="{BB962C8B-B14F-4D97-AF65-F5344CB8AC3E}">
        <p14:creationId xmlns:p14="http://schemas.microsoft.com/office/powerpoint/2010/main" val="1926835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17</a:t>
            </a:fld>
            <a:endParaRPr lang="en-US" altLang="zh-CN"/>
          </a:p>
        </p:txBody>
      </p:sp>
    </p:spTree>
    <p:extLst>
      <p:ext uri="{BB962C8B-B14F-4D97-AF65-F5344CB8AC3E}">
        <p14:creationId xmlns:p14="http://schemas.microsoft.com/office/powerpoint/2010/main" val="1987992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18</a:t>
            </a:fld>
            <a:endParaRPr lang="en-US" altLang="zh-CN"/>
          </a:p>
        </p:txBody>
      </p:sp>
    </p:spTree>
    <p:extLst>
      <p:ext uri="{BB962C8B-B14F-4D97-AF65-F5344CB8AC3E}">
        <p14:creationId xmlns:p14="http://schemas.microsoft.com/office/powerpoint/2010/main" val="2091637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19</a:t>
            </a:fld>
            <a:endParaRPr lang="en-US" altLang="zh-CN"/>
          </a:p>
        </p:txBody>
      </p:sp>
    </p:spTree>
    <p:extLst>
      <p:ext uri="{BB962C8B-B14F-4D97-AF65-F5344CB8AC3E}">
        <p14:creationId xmlns:p14="http://schemas.microsoft.com/office/powerpoint/2010/main" val="1475450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20</a:t>
            </a:fld>
            <a:endParaRPr lang="en-US" altLang="zh-CN"/>
          </a:p>
        </p:txBody>
      </p:sp>
    </p:spTree>
    <p:extLst>
      <p:ext uri="{BB962C8B-B14F-4D97-AF65-F5344CB8AC3E}">
        <p14:creationId xmlns:p14="http://schemas.microsoft.com/office/powerpoint/2010/main" val="3158164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a:t>
            </a:fld>
            <a:endParaRPr lang="en-US" altLang="zh-CN"/>
          </a:p>
        </p:txBody>
      </p:sp>
    </p:spTree>
    <p:extLst>
      <p:ext uri="{BB962C8B-B14F-4D97-AF65-F5344CB8AC3E}">
        <p14:creationId xmlns:p14="http://schemas.microsoft.com/office/powerpoint/2010/main" val="322627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21</a:t>
            </a:fld>
            <a:endParaRPr lang="en-US" altLang="zh-CN"/>
          </a:p>
        </p:txBody>
      </p:sp>
    </p:spTree>
    <p:extLst>
      <p:ext uri="{BB962C8B-B14F-4D97-AF65-F5344CB8AC3E}">
        <p14:creationId xmlns:p14="http://schemas.microsoft.com/office/powerpoint/2010/main" val="3811620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22</a:t>
            </a:fld>
            <a:endParaRPr lang="en-US" altLang="zh-CN"/>
          </a:p>
        </p:txBody>
      </p:sp>
    </p:spTree>
    <p:extLst>
      <p:ext uri="{BB962C8B-B14F-4D97-AF65-F5344CB8AC3E}">
        <p14:creationId xmlns:p14="http://schemas.microsoft.com/office/powerpoint/2010/main" val="1601989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23</a:t>
            </a:fld>
            <a:endParaRPr lang="en-US" altLang="zh-CN"/>
          </a:p>
        </p:txBody>
      </p:sp>
    </p:spTree>
    <p:extLst>
      <p:ext uri="{BB962C8B-B14F-4D97-AF65-F5344CB8AC3E}">
        <p14:creationId xmlns:p14="http://schemas.microsoft.com/office/powerpoint/2010/main" val="3398946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24</a:t>
            </a:fld>
            <a:endParaRPr lang="en-US" altLang="zh-CN"/>
          </a:p>
        </p:txBody>
      </p:sp>
    </p:spTree>
    <p:extLst>
      <p:ext uri="{BB962C8B-B14F-4D97-AF65-F5344CB8AC3E}">
        <p14:creationId xmlns:p14="http://schemas.microsoft.com/office/powerpoint/2010/main" val="10853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4</a:t>
            </a:fld>
            <a:endParaRPr lang="en-US" altLang="zh-CN"/>
          </a:p>
        </p:txBody>
      </p:sp>
    </p:spTree>
    <p:extLst>
      <p:ext uri="{BB962C8B-B14F-4D97-AF65-F5344CB8AC3E}">
        <p14:creationId xmlns:p14="http://schemas.microsoft.com/office/powerpoint/2010/main" val="2226218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5</a:t>
            </a:fld>
            <a:endParaRPr lang="en-US" altLang="zh-CN"/>
          </a:p>
        </p:txBody>
      </p:sp>
    </p:spTree>
    <p:extLst>
      <p:ext uri="{BB962C8B-B14F-4D97-AF65-F5344CB8AC3E}">
        <p14:creationId xmlns:p14="http://schemas.microsoft.com/office/powerpoint/2010/main" val="121918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sz="1200" dirty="0">
                <a:ea typeface="黑体"/>
              </a:rPr>
              <a:t>5</a:t>
            </a:r>
            <a:r>
              <a:rPr lang="zh-CN" altLang="en-US" sz="1200" dirty="0">
                <a:ea typeface="黑体"/>
              </a:rPr>
              <a:t>个内核控制路径（</a:t>
            </a:r>
            <a:r>
              <a:rPr lang="en-US" altLang="zh-CN" sz="1200" dirty="0">
                <a:ea typeface="黑体"/>
              </a:rPr>
              <a:t>P0</a:t>
            </a:r>
            <a:r>
              <a:rPr lang="zh-CN" altLang="en-US" sz="1200" dirty="0">
                <a:ea typeface="黑体"/>
              </a:rPr>
              <a:t>，</a:t>
            </a:r>
            <a:r>
              <a:rPr lang="en-US" altLang="zh-CN" sz="1200" dirty="0">
                <a:ea typeface="黑体"/>
              </a:rPr>
              <a:t>PI</a:t>
            </a:r>
            <a:r>
              <a:rPr lang="zh-CN" altLang="en-US" sz="1200" dirty="0">
                <a:ea typeface="黑体"/>
              </a:rPr>
              <a:t>，</a:t>
            </a:r>
            <a:r>
              <a:rPr lang="en-US" altLang="zh-CN" sz="1200" dirty="0">
                <a:ea typeface="黑体"/>
              </a:rPr>
              <a:t>P2</a:t>
            </a:r>
            <a:r>
              <a:rPr lang="zh-CN" altLang="en-US" sz="1200" dirty="0">
                <a:ea typeface="黑体"/>
              </a:rPr>
              <a:t>，</a:t>
            </a:r>
            <a:r>
              <a:rPr lang="en-US" altLang="zh-CN" sz="1200" dirty="0">
                <a:ea typeface="黑体"/>
              </a:rPr>
              <a:t>P3</a:t>
            </a:r>
            <a:r>
              <a:rPr lang="zh-CN" altLang="en-US" sz="1200" dirty="0">
                <a:ea typeface="黑体"/>
              </a:rPr>
              <a:t>和</a:t>
            </a:r>
            <a:r>
              <a:rPr lang="en-US" altLang="zh-CN" sz="1200" dirty="0">
                <a:ea typeface="黑体"/>
              </a:rPr>
              <a:t>P4</a:t>
            </a:r>
            <a:r>
              <a:rPr lang="zh-CN" altLang="en-US" sz="1200" dirty="0">
                <a:ea typeface="黑体"/>
              </a:rPr>
              <a:t>）试图访问两个临界区（</a:t>
            </a:r>
            <a:r>
              <a:rPr lang="en-US" altLang="zh-CN" sz="1200" dirty="0">
                <a:ea typeface="黑体"/>
              </a:rPr>
              <a:t>C1</a:t>
            </a:r>
            <a:r>
              <a:rPr lang="zh-CN" altLang="en-US" sz="1200" dirty="0">
                <a:ea typeface="黑体"/>
              </a:rPr>
              <a:t>和</a:t>
            </a:r>
            <a:r>
              <a:rPr lang="en-US" altLang="zh-CN" sz="1200" dirty="0">
                <a:ea typeface="黑体"/>
              </a:rPr>
              <a:t>C2</a:t>
            </a:r>
            <a:r>
              <a:rPr lang="zh-CN" altLang="en-US" sz="1200" dirty="0">
                <a:ea typeface="黑体"/>
              </a:rPr>
              <a:t>）。内核控制路径</a:t>
            </a:r>
            <a:r>
              <a:rPr lang="en-US" altLang="zh-CN" sz="1200" dirty="0">
                <a:ea typeface="黑体"/>
              </a:rPr>
              <a:t>P0</a:t>
            </a:r>
            <a:r>
              <a:rPr lang="zh-CN" altLang="en-US" sz="1200" dirty="0">
                <a:ea typeface="黑体"/>
              </a:rPr>
              <a:t>正在</a:t>
            </a:r>
            <a:r>
              <a:rPr lang="en-US" altLang="zh-CN" sz="1200" dirty="0">
                <a:ea typeface="黑体"/>
              </a:rPr>
              <a:t>C1</a:t>
            </a:r>
            <a:r>
              <a:rPr lang="zh-CN" altLang="en-US" sz="1200" dirty="0">
                <a:ea typeface="黑体"/>
              </a:rPr>
              <a:t>中，而</a:t>
            </a:r>
            <a:r>
              <a:rPr lang="en-US" altLang="zh-CN" sz="1200" dirty="0">
                <a:ea typeface="黑体"/>
              </a:rPr>
              <a:t>P2</a:t>
            </a:r>
            <a:r>
              <a:rPr lang="zh-CN" altLang="en-US" sz="1200" dirty="0">
                <a:ea typeface="黑体"/>
              </a:rPr>
              <a:t>和</a:t>
            </a:r>
            <a:r>
              <a:rPr lang="en-US" altLang="zh-CN" sz="1200" dirty="0">
                <a:ea typeface="黑体"/>
              </a:rPr>
              <a:t>P4</a:t>
            </a:r>
            <a:r>
              <a:rPr lang="zh-CN" altLang="en-US" sz="1200" dirty="0">
                <a:ea typeface="黑体"/>
              </a:rPr>
              <a:t>正等待进入</a:t>
            </a:r>
            <a:r>
              <a:rPr lang="en-US" altLang="zh-CN" sz="1200" dirty="0">
                <a:ea typeface="黑体"/>
              </a:rPr>
              <a:t>C1</a:t>
            </a:r>
            <a:r>
              <a:rPr lang="zh-CN" altLang="en-US" sz="1200" dirty="0">
                <a:ea typeface="黑体"/>
              </a:rPr>
              <a:t>。同时，</a:t>
            </a:r>
            <a:r>
              <a:rPr lang="en-US" altLang="zh-CN" sz="1200" dirty="0">
                <a:ea typeface="黑体"/>
              </a:rPr>
              <a:t>P1</a:t>
            </a:r>
            <a:r>
              <a:rPr lang="zh-CN" altLang="en-US" sz="1200" dirty="0">
                <a:ea typeface="黑体"/>
              </a:rPr>
              <a:t>正在</a:t>
            </a:r>
            <a:r>
              <a:rPr lang="en-US" altLang="zh-CN" sz="1200" dirty="0">
                <a:ea typeface="黑体"/>
              </a:rPr>
              <a:t>C2</a:t>
            </a:r>
            <a:r>
              <a:rPr lang="zh-CN" altLang="en-US" sz="1200" dirty="0">
                <a:ea typeface="黑体"/>
              </a:rPr>
              <a:t>中，而</a:t>
            </a:r>
            <a:r>
              <a:rPr lang="en-US" altLang="zh-CN" sz="1200" dirty="0">
                <a:ea typeface="黑体"/>
              </a:rPr>
              <a:t>P3</a:t>
            </a:r>
            <a:r>
              <a:rPr lang="zh-CN" altLang="en-US" sz="1200" dirty="0">
                <a:ea typeface="黑体"/>
              </a:rPr>
              <a:t>正在等待进入</a:t>
            </a:r>
            <a:r>
              <a:rPr lang="en-US" altLang="zh-CN" sz="1200" dirty="0">
                <a:ea typeface="黑体"/>
              </a:rPr>
              <a:t>C2</a:t>
            </a:r>
            <a:r>
              <a:rPr lang="zh-CN" altLang="en-US" sz="1200" dirty="0">
                <a:ea typeface="黑体"/>
              </a:rPr>
              <a:t>。注意</a:t>
            </a:r>
            <a:r>
              <a:rPr lang="en-US" altLang="zh-CN" sz="1200" dirty="0">
                <a:ea typeface="黑体"/>
              </a:rPr>
              <a:t>P0</a:t>
            </a:r>
            <a:r>
              <a:rPr lang="zh-CN" altLang="en-US" sz="1200" dirty="0">
                <a:ea typeface="黑体"/>
              </a:rPr>
              <a:t>和</a:t>
            </a:r>
            <a:r>
              <a:rPr lang="en-US" altLang="zh-CN" sz="1200" dirty="0">
                <a:ea typeface="黑体"/>
              </a:rPr>
              <a:t>P1</a:t>
            </a:r>
            <a:r>
              <a:rPr lang="zh-CN" altLang="en-US" sz="1200" dirty="0">
                <a:ea typeface="黑体"/>
              </a:rPr>
              <a:t>可以并行运行。临界区</a:t>
            </a:r>
            <a:r>
              <a:rPr lang="en-US" altLang="zh-CN" sz="1200" dirty="0">
                <a:ea typeface="黑体"/>
              </a:rPr>
              <a:t>C3</a:t>
            </a:r>
            <a:r>
              <a:rPr lang="zh-CN" altLang="en-US" sz="1200" dirty="0">
                <a:ea typeface="黑体"/>
              </a:rPr>
              <a:t>的锁现在打开着，因为没有内核控制路径需要进人</a:t>
            </a:r>
            <a:r>
              <a:rPr lang="en-US" altLang="zh-CN" sz="1200" dirty="0">
                <a:ea typeface="黑体"/>
              </a:rPr>
              <a:t>C3</a:t>
            </a:r>
            <a:r>
              <a:rPr lang="zh-CN" altLang="en-US" sz="1200" dirty="0">
                <a:ea typeface="黑体"/>
              </a:rPr>
              <a:t>。</a:t>
            </a:r>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6</a:t>
            </a:fld>
            <a:endParaRPr lang="en-US" altLang="zh-CN"/>
          </a:p>
        </p:txBody>
      </p:sp>
    </p:spTree>
    <p:extLst>
      <p:ext uri="{BB962C8B-B14F-4D97-AF65-F5344CB8AC3E}">
        <p14:creationId xmlns:p14="http://schemas.microsoft.com/office/powerpoint/2010/main" val="1364900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7</a:t>
            </a:fld>
            <a:endParaRPr lang="en-US" altLang="zh-CN"/>
          </a:p>
        </p:txBody>
      </p:sp>
    </p:spTree>
    <p:extLst>
      <p:ext uri="{BB962C8B-B14F-4D97-AF65-F5344CB8AC3E}">
        <p14:creationId xmlns:p14="http://schemas.microsoft.com/office/powerpoint/2010/main" val="2991385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8</a:t>
            </a:fld>
            <a:endParaRPr lang="en-US" altLang="zh-CN"/>
          </a:p>
        </p:txBody>
      </p:sp>
    </p:spTree>
    <p:extLst>
      <p:ext uri="{BB962C8B-B14F-4D97-AF65-F5344CB8AC3E}">
        <p14:creationId xmlns:p14="http://schemas.microsoft.com/office/powerpoint/2010/main" val="387393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9</a:t>
            </a:fld>
            <a:endParaRPr lang="en-US" altLang="zh-CN"/>
          </a:p>
        </p:txBody>
      </p:sp>
    </p:spTree>
    <p:extLst>
      <p:ext uri="{BB962C8B-B14F-4D97-AF65-F5344CB8AC3E}">
        <p14:creationId xmlns:p14="http://schemas.microsoft.com/office/powerpoint/2010/main" val="670581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10</a:t>
            </a:fld>
            <a:endParaRPr lang="en-US" altLang="zh-CN"/>
          </a:p>
        </p:txBody>
      </p:sp>
    </p:spTree>
    <p:extLst>
      <p:ext uri="{BB962C8B-B14F-4D97-AF65-F5344CB8AC3E}">
        <p14:creationId xmlns:p14="http://schemas.microsoft.com/office/powerpoint/2010/main" val="4477190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srcRect/>
          <a:stretch>
            <a:fillRect/>
          </a:stretch>
        </p:blipFill>
        <p:spPr bwMode="auto">
          <a:xfrm>
            <a:off x="-8793" y="561975"/>
            <a:ext cx="9161585"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103936" y="112713"/>
            <a:ext cx="1261696" cy="412750"/>
          </a:xfrm>
          <a:prstGeom prst="rect">
            <a:avLst/>
          </a:prstGeom>
          <a:noFill/>
          <a:ln w="9525">
            <a:noFill/>
            <a:miter lim="800000"/>
            <a:headEnd/>
            <a:tailEnd/>
          </a:ln>
        </p:spPr>
      </p:pic>
      <p:pic>
        <p:nvPicPr>
          <p:cNvPr id="6" name="Picture 4" descr="iscas-mzd"/>
          <p:cNvPicPr>
            <a:picLocks noChangeAspect="1" noChangeArrowheads="1"/>
          </p:cNvPicPr>
          <p:nvPr userDrawn="1"/>
        </p:nvPicPr>
        <p:blipFill>
          <a:blip r:embed="rId4" cstate="print"/>
          <a:srcRect/>
          <a:stretch>
            <a:fillRect/>
          </a:stretch>
        </p:blipFill>
        <p:spPr bwMode="auto">
          <a:xfrm>
            <a:off x="6566389" y="96838"/>
            <a:ext cx="1976804" cy="334962"/>
          </a:xfrm>
          <a:prstGeom prst="rect">
            <a:avLst/>
          </a:prstGeom>
          <a:noFill/>
          <a:ln w="9525">
            <a:noFill/>
            <a:miter lim="800000"/>
            <a:headEnd/>
            <a:tailEnd/>
          </a:ln>
        </p:spPr>
      </p:pic>
      <p:sp>
        <p:nvSpPr>
          <p:cNvPr id="7" name="Text Box 5"/>
          <p:cNvSpPr txBox="1">
            <a:spLocks noChangeArrowheads="1"/>
          </p:cNvSpPr>
          <p:nvPr/>
        </p:nvSpPr>
        <p:spPr bwMode="auto">
          <a:xfrm>
            <a:off x="6299690" y="333376"/>
            <a:ext cx="2359941" cy="207749"/>
          </a:xfrm>
          <a:prstGeom prst="rect">
            <a:avLst/>
          </a:prstGeom>
          <a:noFill/>
          <a:ln w="9525">
            <a:noFill/>
            <a:miter lim="800000"/>
            <a:headEnd/>
            <a:tailEnd/>
          </a:ln>
          <a:effectLst/>
        </p:spPr>
        <p:txBody>
          <a:bodyPr wrap="none">
            <a:spAutoFit/>
          </a:bodyPr>
          <a:lstStyle/>
          <a:p>
            <a:pPr>
              <a:defRPr/>
            </a:pPr>
            <a:r>
              <a:rPr lang="en-US" altLang="zh-CN" sz="75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51339" y="1828802"/>
            <a:ext cx="8241323" cy="1744663"/>
          </a:xfrm>
          <a:noFill/>
        </p:spPr>
        <p:txBody>
          <a:bodyPr lIns="91440" rIns="91440"/>
          <a:lstStyle>
            <a:lvl1pPr algn="ctr">
              <a:defRPr sz="3000"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dirty="0"/>
              <a:t>单击此处编辑母版标题样式</a:t>
            </a:r>
          </a:p>
        </p:txBody>
      </p:sp>
      <p:sp>
        <p:nvSpPr>
          <p:cNvPr id="1913863" name="Rectangle 7"/>
          <p:cNvSpPr>
            <a:spLocks noGrp="1" noChangeArrowheads="1"/>
          </p:cNvSpPr>
          <p:nvPr>
            <p:ph type="subTitle" idx="1"/>
          </p:nvPr>
        </p:nvSpPr>
        <p:spPr>
          <a:xfrm>
            <a:off x="1521069" y="3886200"/>
            <a:ext cx="5908431" cy="1752600"/>
          </a:xfrm>
        </p:spPr>
        <p:txBody>
          <a:bodyPr/>
          <a:lstStyle>
            <a:lvl1pPr marL="0" indent="0" algn="ctr">
              <a:buFont typeface="Wingdings" pitchFamily="2" charset="2"/>
              <a:buNone/>
              <a:defRPr sz="2400"/>
            </a:lvl1pPr>
          </a:lstStyle>
          <a:p>
            <a:r>
              <a:rPr lang="zh-CN" altLang="en-US" dirty="0"/>
              <a:t>单击此处编辑母版副标题样式</a:t>
            </a:r>
          </a:p>
        </p:txBody>
      </p:sp>
    </p:spTree>
    <p:extLst>
      <p:ext uri="{BB962C8B-B14F-4D97-AF65-F5344CB8AC3E}">
        <p14:creationId xmlns:p14="http://schemas.microsoft.com/office/powerpoint/2010/main" val="48635793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extLst>
      <p:ext uri="{BB962C8B-B14F-4D97-AF65-F5344CB8AC3E}">
        <p14:creationId xmlns:p14="http://schemas.microsoft.com/office/powerpoint/2010/main" val="29148867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68327"/>
            <a:ext cx="22860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 y="568327"/>
            <a:ext cx="6717323"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extLst>
      <p:ext uri="{BB962C8B-B14F-4D97-AF65-F5344CB8AC3E}">
        <p14:creationId xmlns:p14="http://schemas.microsoft.com/office/powerpoint/2010/main" val="286757673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6934201" y="6242050"/>
            <a:ext cx="1758461"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7"/>
            <a:ext cx="9144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4251869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3373318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39" y="1340770"/>
            <a:ext cx="8241323" cy="4896543"/>
          </a:xfrm>
        </p:spPr>
        <p:txBody>
          <a:bodyPr/>
          <a:lstStyle>
            <a:lvl1pPr>
              <a:defRPr sz="2100">
                <a:latin typeface="Times New Roman" pitchFamily="18" charset="0"/>
                <a:ea typeface="+mn-ea"/>
                <a:cs typeface="Times New Roman" pitchFamily="18" charset="0"/>
              </a:defRPr>
            </a:lvl1pPr>
            <a:lvl2pPr>
              <a:lnSpc>
                <a:spcPct val="100000"/>
              </a:lnSpc>
              <a:defRPr sz="1500"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26865495-C111-4C7C-9322-8F1EB441798D}" type="slidenum">
              <a:rPr lang="en-US" altLang="zh-CN"/>
              <a:pPr>
                <a:defRPr/>
              </a:pPr>
              <a:t>‹#›</a:t>
            </a:fld>
            <a:endParaRPr lang="en-US" altLang="zh-CN"/>
          </a:p>
        </p:txBody>
      </p:sp>
      <p:sp>
        <p:nvSpPr>
          <p:cNvPr id="2" name="标题 1"/>
          <p:cNvSpPr>
            <a:spLocks noGrp="1"/>
          </p:cNvSpPr>
          <p:nvPr>
            <p:ph type="title"/>
          </p:nvPr>
        </p:nvSpPr>
        <p:spPr>
          <a:xfrm>
            <a:off x="0" y="548682"/>
            <a:ext cx="9144000" cy="557213"/>
          </a:xfrm>
        </p:spPr>
        <p:txBody>
          <a:bodyPr tIns="144000"/>
          <a:lstStyle>
            <a:lvl1pPr>
              <a:defRPr sz="2100" b="1">
                <a:latin typeface="黑体" pitchFamily="2" charset="-122"/>
                <a:ea typeface="黑体"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160129862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435"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extLst>
      <p:ext uri="{BB962C8B-B14F-4D97-AF65-F5344CB8AC3E}">
        <p14:creationId xmlns:p14="http://schemas.microsoft.com/office/powerpoint/2010/main" val="279915847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1339" y="1412875"/>
            <a:ext cx="4050323" cy="46085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2339" y="1412875"/>
            <a:ext cx="4050323" cy="46085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extLst>
      <p:ext uri="{BB962C8B-B14F-4D97-AF65-F5344CB8AC3E}">
        <p14:creationId xmlns:p14="http://schemas.microsoft.com/office/powerpoint/2010/main" val="194188128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066"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066"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270" y="1535113"/>
            <a:ext cx="4041531"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270" y="2174875"/>
            <a:ext cx="4041531"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extLst>
      <p:ext uri="{BB962C8B-B14F-4D97-AF65-F5344CB8AC3E}">
        <p14:creationId xmlns:p14="http://schemas.microsoft.com/office/powerpoint/2010/main" val="309809323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2"/>
            <a:ext cx="9144000" cy="557213"/>
          </a:xfrm>
        </p:spPr>
        <p:txBody>
          <a:bodyPr tIns="144000"/>
          <a:lstStyle>
            <a:lvl1pPr>
              <a:defRPr sz="2100" b="1">
                <a:latin typeface="黑体" pitchFamily="2" charset="-122"/>
                <a:ea typeface="黑体"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43501837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extLst>
      <p:ext uri="{BB962C8B-B14F-4D97-AF65-F5344CB8AC3E}">
        <p14:creationId xmlns:p14="http://schemas.microsoft.com/office/powerpoint/2010/main" val="12285576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435"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539" y="273052"/>
            <a:ext cx="5111261"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435"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extLst>
      <p:ext uri="{BB962C8B-B14F-4D97-AF65-F5344CB8AC3E}">
        <p14:creationId xmlns:p14="http://schemas.microsoft.com/office/powerpoint/2010/main" val="37495583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166"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166"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extLst>
      <p:ext uri="{BB962C8B-B14F-4D97-AF65-F5344CB8AC3E}">
        <p14:creationId xmlns:p14="http://schemas.microsoft.com/office/powerpoint/2010/main" val="47465211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userDrawn="1"/>
        </p:nvPicPr>
        <p:blipFill>
          <a:blip r:embed="rId15" cstate="print"/>
          <a:srcRect/>
          <a:stretch>
            <a:fillRect/>
          </a:stretch>
        </p:blipFill>
        <p:spPr bwMode="auto">
          <a:xfrm>
            <a:off x="-8793" y="561975"/>
            <a:ext cx="9161585"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16" cstate="print"/>
          <a:srcRect/>
          <a:stretch>
            <a:fillRect/>
          </a:stretch>
        </p:blipFill>
        <p:spPr bwMode="auto">
          <a:xfrm>
            <a:off x="5105400" y="112713"/>
            <a:ext cx="1261697" cy="412750"/>
          </a:xfrm>
          <a:prstGeom prst="rect">
            <a:avLst/>
          </a:prstGeom>
          <a:noFill/>
          <a:ln w="9525">
            <a:noFill/>
            <a:miter lim="800000"/>
            <a:headEnd/>
            <a:tailEnd/>
          </a:ln>
        </p:spPr>
      </p:pic>
      <p:pic>
        <p:nvPicPr>
          <p:cNvPr id="2052" name="Picture 1056" descr="iscas-mzd"/>
          <p:cNvPicPr>
            <a:picLocks noChangeAspect="1" noChangeArrowheads="1"/>
          </p:cNvPicPr>
          <p:nvPr userDrawn="1"/>
        </p:nvPicPr>
        <p:blipFill>
          <a:blip r:embed="rId17" cstate="print"/>
          <a:srcRect/>
          <a:stretch>
            <a:fillRect/>
          </a:stretch>
        </p:blipFill>
        <p:spPr bwMode="auto">
          <a:xfrm>
            <a:off x="6566389" y="96838"/>
            <a:ext cx="1976804" cy="334962"/>
          </a:xfrm>
          <a:prstGeom prst="rect">
            <a:avLst/>
          </a:prstGeom>
          <a:noFill/>
          <a:ln w="9525">
            <a:noFill/>
            <a:miter lim="800000"/>
            <a:headEnd/>
            <a:tailEnd/>
          </a:ln>
        </p:spPr>
      </p:pic>
      <p:sp>
        <p:nvSpPr>
          <p:cNvPr id="3093" name="Text Box 1045"/>
          <p:cNvSpPr txBox="1">
            <a:spLocks noChangeArrowheads="1"/>
          </p:cNvSpPr>
          <p:nvPr/>
        </p:nvSpPr>
        <p:spPr bwMode="auto">
          <a:xfrm>
            <a:off x="6299690" y="333376"/>
            <a:ext cx="2359941" cy="207749"/>
          </a:xfrm>
          <a:prstGeom prst="rect">
            <a:avLst/>
          </a:prstGeom>
          <a:noFill/>
          <a:ln w="9525">
            <a:noFill/>
            <a:miter lim="800000"/>
            <a:headEnd/>
            <a:tailEnd/>
          </a:ln>
          <a:effectLst/>
        </p:spPr>
        <p:txBody>
          <a:bodyPr wrap="none">
            <a:spAutoFit/>
          </a:bodyPr>
          <a:lstStyle/>
          <a:p>
            <a:pPr>
              <a:defRPr/>
            </a:pPr>
            <a:r>
              <a:rPr lang="en-US" altLang="zh-CN" sz="75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33047" y="6242050"/>
            <a:ext cx="175846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5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2883877" y="6242050"/>
            <a:ext cx="267286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50"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049108" y="6242050"/>
            <a:ext cx="175846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51339" y="1412875"/>
            <a:ext cx="8241323"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7"/>
            <a:ext cx="9144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spTree>
    <p:extLst>
      <p:ext uri="{BB962C8B-B14F-4D97-AF65-F5344CB8AC3E}">
        <p14:creationId xmlns:p14="http://schemas.microsoft.com/office/powerpoint/2010/main" val="31896589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txStyles>
    <p:titleStyle>
      <a:lvl1pPr algn="l" rtl="0" eaLnBrk="0" fontAlgn="base" hangingPunct="0">
        <a:lnSpc>
          <a:spcPct val="70000"/>
        </a:lnSpc>
        <a:spcBef>
          <a:spcPct val="0"/>
        </a:spcBef>
        <a:spcAft>
          <a:spcPct val="0"/>
        </a:spcAft>
        <a:defRPr kumimoji="1" sz="21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5pPr>
      <a:lvl6pPr marL="342900" algn="l" rtl="0" fontAlgn="base">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6pPr>
      <a:lvl7pPr marL="685800" algn="l" rtl="0" fontAlgn="base">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7pPr>
      <a:lvl8pPr marL="1028700" algn="l" rtl="0" fontAlgn="base">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8pPr>
      <a:lvl9pPr marL="1371600" algn="l" rtl="0" fontAlgn="base">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257175" indent="-257175" algn="l" rtl="0" eaLnBrk="0" fontAlgn="base" hangingPunct="0">
        <a:spcBef>
          <a:spcPct val="20000"/>
        </a:spcBef>
        <a:spcAft>
          <a:spcPct val="0"/>
        </a:spcAft>
        <a:buClr>
          <a:srgbClr val="FF5050"/>
        </a:buClr>
        <a:buSzPct val="120000"/>
        <a:buFont typeface="Wingdings" pitchFamily="2" charset="2"/>
        <a:buChar char="§"/>
        <a:defRPr kumimoji="1" sz="1950" b="1">
          <a:solidFill>
            <a:srgbClr val="000066"/>
          </a:solidFill>
          <a:latin typeface="+mn-lt"/>
          <a:ea typeface="+mn-ea"/>
          <a:cs typeface="+mn-cs"/>
        </a:defRPr>
      </a:lvl1pPr>
      <a:lvl2pPr marL="557213" indent="-214313" algn="l" rtl="0" eaLnBrk="0" fontAlgn="base" hangingPunct="0">
        <a:spcBef>
          <a:spcPct val="20000"/>
        </a:spcBef>
        <a:spcAft>
          <a:spcPct val="0"/>
        </a:spcAft>
        <a:buClr>
          <a:schemeClr val="tx2"/>
        </a:buClr>
        <a:buSzPct val="75000"/>
        <a:buFont typeface="Wingdings" pitchFamily="2" charset="2"/>
        <a:buChar char="v"/>
        <a:defRPr kumimoji="1" sz="1800">
          <a:solidFill>
            <a:srgbClr val="FF3300"/>
          </a:solidFill>
          <a:latin typeface="+mn-lt"/>
          <a:ea typeface="+mn-ea"/>
        </a:defRPr>
      </a:lvl2pPr>
      <a:lvl3pPr marL="857250" indent="-171450" algn="l" rtl="0" eaLnBrk="0" fontAlgn="base" hangingPunct="0">
        <a:spcBef>
          <a:spcPct val="20000"/>
        </a:spcBef>
        <a:spcAft>
          <a:spcPct val="0"/>
        </a:spcAft>
        <a:buClr>
          <a:schemeClr val="hlink"/>
        </a:buClr>
        <a:buSzPct val="65000"/>
        <a:buFont typeface="Monotype Sorts" pitchFamily="2" charset="2"/>
        <a:buChar char="F"/>
        <a:defRPr kumimoji="1" sz="1500">
          <a:solidFill>
            <a:srgbClr val="0000FF"/>
          </a:solidFill>
          <a:latin typeface="+mn-lt"/>
          <a:ea typeface="+mn-ea"/>
        </a:defRPr>
      </a:lvl3pPr>
      <a:lvl4pPr marL="1200150" indent="-171450"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1543050" indent="-171450"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1885950" indent="-17145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228850" indent="-17145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2571750" indent="-17145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2914650" indent="-17145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143000" y="2033153"/>
            <a:ext cx="6858000" cy="1495551"/>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gn="ctr">
              <a:lnSpc>
                <a:spcPct val="150000"/>
              </a:lnSpc>
              <a:defRPr/>
            </a:pPr>
            <a:r>
              <a:rPr lang="en-US" altLang="zh-CN" sz="3047" spc="208" dirty="0">
                <a:solidFill>
                  <a:srgbClr val="000066"/>
                </a:solidFill>
                <a:latin typeface="+mj-ea"/>
                <a:ea typeface="+mj-ea"/>
              </a:rPr>
              <a:t>《</a:t>
            </a:r>
            <a:r>
              <a:rPr lang="en-US" altLang="zh-CN" sz="3047" spc="208" dirty="0" err="1">
                <a:solidFill>
                  <a:srgbClr val="000066"/>
                </a:solidFill>
                <a:latin typeface="+mj-ea"/>
                <a:ea typeface="+mj-ea"/>
              </a:rPr>
              <a:t>openEuler</a:t>
            </a:r>
            <a:r>
              <a:rPr lang="zh-CN" altLang="en-US" sz="3047" spc="208" dirty="0">
                <a:solidFill>
                  <a:srgbClr val="000066"/>
                </a:solidFill>
                <a:latin typeface="+mj-ea"/>
                <a:ea typeface="+mj-ea"/>
              </a:rPr>
              <a:t>内核编程</a:t>
            </a:r>
            <a:r>
              <a:rPr lang="en-US" altLang="zh-CN" sz="3047" spc="208" dirty="0">
                <a:solidFill>
                  <a:srgbClr val="000066"/>
                </a:solidFill>
                <a:latin typeface="+mj-ea"/>
                <a:ea typeface="+mj-ea"/>
              </a:rPr>
              <a:t>》</a:t>
            </a:r>
          </a:p>
          <a:p>
            <a:pPr algn="ctr">
              <a:lnSpc>
                <a:spcPct val="150000"/>
              </a:lnSpc>
              <a:defRPr/>
            </a:pPr>
            <a:r>
              <a:rPr lang="zh-CN" altLang="en-US" sz="3047" spc="208" dirty="0">
                <a:solidFill>
                  <a:srgbClr val="000066"/>
                </a:solidFill>
                <a:latin typeface="+mj-ea"/>
                <a:ea typeface="+mj-ea"/>
              </a:rPr>
              <a:t>第四章 实验课</a:t>
            </a:r>
            <a:endParaRPr lang="en-US" altLang="zh-CN" sz="3047" spc="208" dirty="0">
              <a:solidFill>
                <a:srgbClr val="000066"/>
              </a:solidFill>
              <a:latin typeface="+mj-ea"/>
              <a:ea typeface="+mj-ea"/>
            </a:endParaRPr>
          </a:p>
          <a:p>
            <a:pPr algn="ctr">
              <a:lnSpc>
                <a:spcPct val="150000"/>
              </a:lnSpc>
              <a:defRPr/>
            </a:pPr>
            <a:r>
              <a:rPr lang="zh-CN" altLang="en-US" sz="3047" spc="208" dirty="0">
                <a:solidFill>
                  <a:srgbClr val="000066"/>
                </a:solidFill>
                <a:latin typeface="+mj-ea"/>
                <a:ea typeface="+mj-ea"/>
              </a:rPr>
              <a:t>实训</a:t>
            </a:r>
            <a:r>
              <a:rPr lang="en-US" altLang="zh-CN" sz="3047" spc="208" dirty="0">
                <a:solidFill>
                  <a:srgbClr val="000066"/>
                </a:solidFill>
                <a:latin typeface="+mj-ea"/>
                <a:ea typeface="+mj-ea"/>
              </a:rPr>
              <a:t>4</a:t>
            </a:r>
            <a:r>
              <a:rPr lang="zh-CN" altLang="en-US" sz="3047" spc="208" dirty="0">
                <a:solidFill>
                  <a:srgbClr val="000066"/>
                </a:solidFill>
                <a:latin typeface="+mj-ea"/>
                <a:ea typeface="+mj-ea"/>
              </a:rPr>
              <a:t>：锁机制</a:t>
            </a:r>
          </a:p>
        </p:txBody>
      </p:sp>
      <p:sp>
        <p:nvSpPr>
          <p:cNvPr id="43011" name="Rectangle 3"/>
          <p:cNvSpPr>
            <a:spLocks noChangeArrowheads="1"/>
          </p:cNvSpPr>
          <p:nvPr/>
        </p:nvSpPr>
        <p:spPr bwMode="auto">
          <a:xfrm>
            <a:off x="1144957" y="4326331"/>
            <a:ext cx="6858000" cy="897331"/>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gn="ctr">
              <a:lnSpc>
                <a:spcPct val="150000"/>
              </a:lnSpc>
              <a:spcBef>
                <a:spcPts val="0"/>
              </a:spcBef>
              <a:buClr>
                <a:schemeClr val="hlink"/>
              </a:buClr>
              <a:buSzPct val="50000"/>
              <a:buNone/>
            </a:pPr>
            <a:r>
              <a:rPr kumimoji="0" lang="zh-CN" altLang="en-US" sz="1800" dirty="0">
                <a:solidFill>
                  <a:srgbClr val="CC0000"/>
                </a:solidFill>
                <a:latin typeface="+mj-ea"/>
                <a:ea typeface="+mj-ea"/>
              </a:rPr>
              <a:t>中科院软件所</a:t>
            </a:r>
          </a:p>
          <a:p>
            <a:pPr algn="ctr" eaLnBrk="1" hangingPunct="1">
              <a:buClr>
                <a:schemeClr val="hlink"/>
              </a:buClr>
              <a:buSzPct val="50000"/>
              <a:buFont typeface="Monotype Sorts"/>
              <a:buNone/>
            </a:pPr>
            <a:fld id="{D6068B8E-3E87-4A01-86E1-CFB8DE7B1031}" type="datetime2">
              <a:rPr kumimoji="0" lang="en-US" altLang="zh-CN" sz="1800">
                <a:solidFill>
                  <a:srgbClr val="CC0000"/>
                </a:solidFill>
                <a:effectLst>
                  <a:outerShdw blurRad="38100" dist="38100" dir="2700000" algn="tl">
                    <a:srgbClr val="C0C0C0"/>
                  </a:outerShdw>
                </a:effectLst>
                <a:latin typeface="Times New Roman" panose="02020603050405020304" pitchFamily="18" charset="0"/>
                <a:ea typeface="楷体_GB2312"/>
              </a:rPr>
              <a:t>Wednesday, March 17, 2021</a:t>
            </a:fld>
            <a:endParaRPr kumimoji="0" lang="zh-CN" altLang="en-US" sz="1800" dirty="0">
              <a:solidFill>
                <a:srgbClr val="CC0000"/>
              </a:solidFill>
              <a:effectLst>
                <a:outerShdw blurRad="38100" dist="38100" dir="2700000" algn="tl">
                  <a:srgbClr val="C0C0C0"/>
                </a:outerShdw>
              </a:effectLst>
              <a:latin typeface="Times New Roman" panose="02020603050405020304" pitchFamily="18" charset="0"/>
              <a:ea typeface="楷体_GB2312"/>
            </a:endParaRPr>
          </a:p>
        </p:txBody>
      </p:sp>
    </p:spTree>
    <p:custDataLst>
      <p:tags r:id="rId1"/>
    </p:custDataLst>
    <p:extLst>
      <p:ext uri="{BB962C8B-B14F-4D97-AF65-F5344CB8AC3E}">
        <p14:creationId xmlns:p14="http://schemas.microsoft.com/office/powerpoint/2010/main" val="137997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382893" y="1943353"/>
            <a:ext cx="1834306" cy="531853"/>
          </a:xfrm>
        </p:spPr>
        <p:txBody>
          <a:bodyPr/>
          <a:lstStyle/>
          <a:p>
            <a:r>
              <a:rPr lang="zh-CN" altLang="en-US" dirty="0"/>
              <a:t>通用自旋锁</a:t>
            </a:r>
            <a:endParaRPr lang="en-US" altLang="zh-CN"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锁机制</a:t>
            </a:r>
          </a:p>
        </p:txBody>
      </p:sp>
      <p:graphicFrame>
        <p:nvGraphicFramePr>
          <p:cNvPr id="4" name="表格 3">
            <a:extLst>
              <a:ext uri="{FF2B5EF4-FFF2-40B4-BE49-F238E27FC236}">
                <a16:creationId xmlns:a16="http://schemas.microsoft.com/office/drawing/2014/main" id="{89333B1D-EE2F-4938-923A-81F8679E0183}"/>
              </a:ext>
            </a:extLst>
          </p:cNvPr>
          <p:cNvGraphicFramePr>
            <a:graphicFrameLocks noGrp="1"/>
          </p:cNvGraphicFramePr>
          <p:nvPr>
            <p:extLst>
              <p:ext uri="{D42A27DB-BD31-4B8C-83A1-F6EECF244321}">
                <p14:modId xmlns:p14="http://schemas.microsoft.com/office/powerpoint/2010/main" val="1942404265"/>
              </p:ext>
            </p:extLst>
          </p:nvPr>
        </p:nvGraphicFramePr>
        <p:xfrm>
          <a:off x="1221666" y="2534273"/>
          <a:ext cx="6828161" cy="2778074"/>
        </p:xfrm>
        <a:graphic>
          <a:graphicData uri="http://schemas.openxmlformats.org/drawingml/2006/table">
            <a:tbl>
              <a:tblPr/>
              <a:tblGrid>
                <a:gridCol w="3414080">
                  <a:extLst>
                    <a:ext uri="{9D8B030D-6E8A-4147-A177-3AD203B41FA5}">
                      <a16:colId xmlns:a16="http://schemas.microsoft.com/office/drawing/2014/main" val="429230341"/>
                    </a:ext>
                  </a:extLst>
                </a:gridCol>
                <a:gridCol w="3414080">
                  <a:extLst>
                    <a:ext uri="{9D8B030D-6E8A-4147-A177-3AD203B41FA5}">
                      <a16:colId xmlns:a16="http://schemas.microsoft.com/office/drawing/2014/main" val="2643785594"/>
                    </a:ext>
                  </a:extLst>
                </a:gridCol>
              </a:tblGrid>
              <a:tr h="249911">
                <a:tc>
                  <a:txBody>
                    <a:body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宏定义</a:t>
                      </a:r>
                    </a:p>
                  </a:txBody>
                  <a:tcPr marL="22085" marR="22085" marT="22085" marB="22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功能说明</a:t>
                      </a:r>
                    </a:p>
                  </a:txBody>
                  <a:tcPr marL="22085" marR="22085" marT="22085" marB="22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25728531"/>
                  </a:ext>
                </a:extLst>
              </a:tr>
              <a:tr h="455651">
                <a:tc>
                  <a:txBody>
                    <a:body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spin_lock_init(lock)</a:t>
                      </a:r>
                    </a:p>
                  </a:txBody>
                  <a:tcPr marL="22085" marR="22085" marT="22085" marB="22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初始化自旋锁，将自旋锁设置为</a:t>
                      </a:r>
                      <a:r>
                        <a:rPr kumimoji="0" lang="en-US" altLang="zh-CN"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1</a:t>
                      </a:r>
                      <a:r>
                        <a:rPr kumimoji="0" lang="zh-CN" altLang="en-US"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，表示有一个资源可用。</a:t>
                      </a:r>
                    </a:p>
                  </a:txBody>
                  <a:tcPr marL="22085" marR="22085" marT="22085" marB="22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845306964"/>
                  </a:ext>
                </a:extLst>
              </a:tr>
              <a:tr h="455651">
                <a:tc>
                  <a:txBody>
                    <a:body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sz="1400" b="0" i="0" u="none" strike="noStrike" kern="1200" cap="none" normalizeH="0" baseline="0" dirty="0" err="1">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spin_is_locked</a:t>
                      </a:r>
                      <a:r>
                        <a:rPr kumimoji="0" lang="en-US"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(lock)</a:t>
                      </a:r>
                    </a:p>
                  </a:txBody>
                  <a:tcPr marL="22085" marR="22085" marT="22085" marB="22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如果自旋锁被置为</a:t>
                      </a:r>
                      <a:r>
                        <a:rPr kumimoji="0" lang="en-US" altLang="zh-CN"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1</a:t>
                      </a:r>
                      <a:r>
                        <a:rPr kumimoji="0" lang="zh-CN" altLang="en-US"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（未锁），返回</a:t>
                      </a:r>
                      <a:r>
                        <a:rPr kumimoji="0" lang="en-US" altLang="zh-CN"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0</a:t>
                      </a:r>
                      <a:r>
                        <a:rPr kumimoji="0" lang="zh-CN" altLang="en-US"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，否则返回</a:t>
                      </a:r>
                      <a:r>
                        <a:rPr kumimoji="0" lang="en-US" altLang="zh-CN"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1</a:t>
                      </a:r>
                      <a:r>
                        <a:rPr kumimoji="0" lang="zh-CN" altLang="en-US"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a:t>
                      </a:r>
                    </a:p>
                  </a:txBody>
                  <a:tcPr marL="22085" marR="22085" marT="22085" marB="22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49971144"/>
                  </a:ext>
                </a:extLst>
              </a:tr>
              <a:tr h="455651">
                <a:tc>
                  <a:txBody>
                    <a:body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sz="1400" b="0" i="0" u="none" strike="noStrike" kern="1200" cap="none" normalizeH="0" baseline="0" dirty="0" err="1">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spin_unlock_wait</a:t>
                      </a:r>
                      <a:r>
                        <a:rPr kumimoji="0" lang="en-US"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(lock)</a:t>
                      </a:r>
                    </a:p>
                  </a:txBody>
                  <a:tcPr marL="22085" marR="22085" marT="22085" marB="22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等待直到自旋锁解锁（为</a:t>
                      </a:r>
                      <a:r>
                        <a:rPr kumimoji="0" lang="en-US" altLang="zh-CN"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1</a:t>
                      </a:r>
                      <a:r>
                        <a:rPr kumimoji="0" lang="zh-CN" altLang="en-US"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），返回</a:t>
                      </a:r>
                      <a:r>
                        <a:rPr kumimoji="0" lang="en-US" altLang="zh-CN"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0</a:t>
                      </a:r>
                      <a:r>
                        <a:rPr kumimoji="0" lang="zh-CN" altLang="en-US"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；否则返回</a:t>
                      </a:r>
                      <a:r>
                        <a:rPr kumimoji="0" lang="en-US" altLang="zh-CN"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1</a:t>
                      </a:r>
                      <a:r>
                        <a:rPr kumimoji="0" lang="zh-CN" altLang="en-US"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a:t>
                      </a:r>
                    </a:p>
                  </a:txBody>
                  <a:tcPr marL="22085" marR="22085" marT="22085" marB="22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79353121"/>
                  </a:ext>
                </a:extLst>
              </a:tr>
              <a:tr h="455651">
                <a:tc>
                  <a:txBody>
                    <a:body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spin_trylock(lock)</a:t>
                      </a:r>
                    </a:p>
                  </a:txBody>
                  <a:tcPr marL="22085" marR="22085" marT="22085" marB="22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尝试锁上自旋锁（置</a:t>
                      </a:r>
                      <a:r>
                        <a:rPr kumimoji="0" lang="en-US" altLang="zh-CN"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0</a:t>
                      </a:r>
                      <a:r>
                        <a:rPr kumimoji="0" lang="zh-CN" altLang="en-US"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），如果原来锁的值为</a:t>
                      </a:r>
                      <a:r>
                        <a:rPr kumimoji="0" lang="en-US" altLang="zh-CN"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1</a:t>
                      </a:r>
                      <a:r>
                        <a:rPr kumimoji="0" lang="zh-CN" altLang="en-US"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，返回</a:t>
                      </a:r>
                      <a:r>
                        <a:rPr kumimoji="0" lang="en-US" altLang="zh-CN"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1</a:t>
                      </a:r>
                      <a:r>
                        <a:rPr kumimoji="0" lang="zh-CN" altLang="en-US"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，否则返回</a:t>
                      </a:r>
                      <a:r>
                        <a:rPr kumimoji="0" lang="en-US" altLang="zh-CN"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0</a:t>
                      </a:r>
                      <a:r>
                        <a:rPr kumimoji="0" lang="zh-CN" altLang="en-US"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a:t>
                      </a:r>
                    </a:p>
                  </a:txBody>
                  <a:tcPr marL="22085" marR="22085" marT="22085" marB="22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31303640"/>
                  </a:ext>
                </a:extLst>
              </a:tr>
              <a:tr h="455651">
                <a:tc>
                  <a:txBody>
                    <a:body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sz="1400" b="0" i="0" u="none" strike="noStrike" kern="1200" cap="none" normalizeH="0" baseline="0" dirty="0" err="1">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spin_lock</a:t>
                      </a:r>
                      <a:r>
                        <a:rPr kumimoji="0" lang="en-US"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(lock)</a:t>
                      </a:r>
                    </a:p>
                  </a:txBody>
                  <a:tcPr marL="22085" marR="22085" marT="22085" marB="22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循环等待直到自旋锁解锁（置为</a:t>
                      </a:r>
                      <a:r>
                        <a:rPr kumimoji="0" lang="en-US" altLang="zh-CN"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1</a:t>
                      </a:r>
                      <a:r>
                        <a:rPr kumimoji="0" lang="zh-CN" altLang="en-US"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），然后，将自旋锁锁上（置为</a:t>
                      </a:r>
                      <a:r>
                        <a:rPr kumimoji="0" lang="en-US" altLang="zh-CN"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0</a:t>
                      </a:r>
                      <a:r>
                        <a:rPr kumimoji="0" lang="zh-CN" altLang="en-US"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a:t>
                      </a:r>
                    </a:p>
                  </a:txBody>
                  <a:tcPr marL="22085" marR="22085" marT="22085" marB="22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276836028"/>
                  </a:ext>
                </a:extLst>
              </a:tr>
              <a:tr h="249911">
                <a:tc>
                  <a:txBody>
                    <a:body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sz="1400" b="0" i="0" u="none" strike="noStrike" kern="1200" cap="none" normalizeH="0" baseline="0" dirty="0" err="1">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spin_unlock</a:t>
                      </a:r>
                      <a:r>
                        <a:rPr kumimoji="0" lang="en-US"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(lock)</a:t>
                      </a:r>
                    </a:p>
                  </a:txBody>
                  <a:tcPr marL="22085" marR="22085" marT="22085" marB="22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将自旋锁解锁（置为</a:t>
                      </a:r>
                      <a:r>
                        <a:rPr kumimoji="0" lang="en-US" altLang="zh-CN"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1</a:t>
                      </a:r>
                      <a:r>
                        <a:rPr kumimoji="0" lang="zh-CN" altLang="en-US"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a:t>
                      </a:r>
                    </a:p>
                  </a:txBody>
                  <a:tcPr marL="22085" marR="22085" marT="22085" marB="22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13430807"/>
                  </a:ext>
                </a:extLst>
              </a:tr>
            </a:tbl>
          </a:graphicData>
        </a:graphic>
      </p:graphicFrame>
    </p:spTree>
    <p:extLst>
      <p:ext uri="{BB962C8B-B14F-4D97-AF65-F5344CB8AC3E}">
        <p14:creationId xmlns:p14="http://schemas.microsoft.com/office/powerpoint/2010/main" val="129731596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382893" y="1943353"/>
            <a:ext cx="1834306" cy="531853"/>
          </a:xfrm>
        </p:spPr>
        <p:txBody>
          <a:bodyPr/>
          <a:lstStyle/>
          <a:p>
            <a:r>
              <a:rPr lang="zh-CN" altLang="en-US" dirty="0"/>
              <a:t>通用自旋锁</a:t>
            </a:r>
            <a:endParaRPr lang="en-US" altLang="zh-CN"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锁机制</a:t>
            </a:r>
          </a:p>
        </p:txBody>
      </p:sp>
      <p:graphicFrame>
        <p:nvGraphicFramePr>
          <p:cNvPr id="4" name="表格 3">
            <a:extLst>
              <a:ext uri="{FF2B5EF4-FFF2-40B4-BE49-F238E27FC236}">
                <a16:creationId xmlns:a16="http://schemas.microsoft.com/office/drawing/2014/main" id="{89333B1D-EE2F-4938-923A-81F8679E0183}"/>
              </a:ext>
            </a:extLst>
          </p:cNvPr>
          <p:cNvGraphicFramePr>
            <a:graphicFrameLocks noGrp="1"/>
          </p:cNvGraphicFramePr>
          <p:nvPr>
            <p:extLst>
              <p:ext uri="{D42A27DB-BD31-4B8C-83A1-F6EECF244321}">
                <p14:modId xmlns:p14="http://schemas.microsoft.com/office/powerpoint/2010/main" val="4037735501"/>
              </p:ext>
            </p:extLst>
          </p:nvPr>
        </p:nvGraphicFramePr>
        <p:xfrm>
          <a:off x="1157920" y="2427742"/>
          <a:ext cx="6828161" cy="3067643"/>
        </p:xfrm>
        <a:graphic>
          <a:graphicData uri="http://schemas.openxmlformats.org/drawingml/2006/table">
            <a:tbl>
              <a:tblPr/>
              <a:tblGrid>
                <a:gridCol w="3414080">
                  <a:extLst>
                    <a:ext uri="{9D8B030D-6E8A-4147-A177-3AD203B41FA5}">
                      <a16:colId xmlns:a16="http://schemas.microsoft.com/office/drawing/2014/main" val="429230341"/>
                    </a:ext>
                  </a:extLst>
                </a:gridCol>
                <a:gridCol w="3414080">
                  <a:extLst>
                    <a:ext uri="{9D8B030D-6E8A-4147-A177-3AD203B41FA5}">
                      <a16:colId xmlns:a16="http://schemas.microsoft.com/office/drawing/2014/main" val="2643785594"/>
                    </a:ext>
                  </a:extLst>
                </a:gridCol>
              </a:tblGrid>
              <a:tr h="249911">
                <a:tc>
                  <a:txBody>
                    <a:body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宏定义</a:t>
                      </a:r>
                    </a:p>
                  </a:txBody>
                  <a:tcPr marL="22085" marR="22085" marT="22085" marB="22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功能说明</a:t>
                      </a:r>
                    </a:p>
                  </a:txBody>
                  <a:tcPr marL="22085" marR="22085" marT="22085" marB="22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25728531"/>
                  </a:ext>
                </a:extLst>
              </a:tr>
              <a:tr h="661391">
                <a:tc>
                  <a:txBody>
                    <a:body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sv-SE"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spin_lock_irqsave(lock, flags)</a:t>
                      </a:r>
                    </a:p>
                  </a:txBody>
                  <a:tcPr marL="22085" marR="22085" marT="22085" marB="22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循环等待直到自旋锁解锁（置为</a:t>
                      </a:r>
                      <a:r>
                        <a:rPr kumimoji="0" lang="en-US" altLang="zh-CN"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1</a:t>
                      </a:r>
                      <a:r>
                        <a:rPr kumimoji="0" lang="zh-CN" altLang="en-US"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），然后，将自旋锁锁上（置为</a:t>
                      </a:r>
                      <a:r>
                        <a:rPr kumimoji="0" lang="en-US" altLang="zh-CN"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0</a:t>
                      </a:r>
                      <a:r>
                        <a:rPr kumimoji="0" lang="zh-CN" altLang="en-US"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）。关中断，将状态寄存器值存入</a:t>
                      </a:r>
                      <a:r>
                        <a:rPr kumimoji="0" lang="en-US" altLang="zh-CN"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flags</a:t>
                      </a:r>
                      <a:r>
                        <a:rPr kumimoji="0" lang="zh-CN" altLang="en-US"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a:t>
                      </a:r>
                    </a:p>
                  </a:txBody>
                  <a:tcPr marL="22085" marR="22085" marT="22085" marB="22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845306964"/>
                  </a:ext>
                </a:extLst>
              </a:tr>
              <a:tr h="455651">
                <a:tc>
                  <a:txBody>
                    <a:body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sv-SE"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spin_unlock_irqrestore(lock, flags)</a:t>
                      </a:r>
                    </a:p>
                  </a:txBody>
                  <a:tcPr marL="22085" marR="22085" marT="22085" marB="22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将自旋锁解锁（置为</a:t>
                      </a:r>
                      <a:r>
                        <a:rPr kumimoji="0" lang="en-US" altLang="zh-CN"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1</a:t>
                      </a:r>
                      <a:r>
                        <a:rPr kumimoji="0" lang="zh-CN" altLang="en-US"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）。开中断，将状态寄存器值从</a:t>
                      </a:r>
                      <a:r>
                        <a:rPr kumimoji="0" lang="en-US" altLang="zh-CN"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flags</a:t>
                      </a:r>
                      <a:r>
                        <a:rPr kumimoji="0" lang="zh-CN" altLang="en-US"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存入状态寄存器。</a:t>
                      </a:r>
                    </a:p>
                  </a:txBody>
                  <a:tcPr marL="22085" marR="22085" marT="22085" marB="22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49971144"/>
                  </a:ext>
                </a:extLst>
              </a:tr>
              <a:tr h="455651">
                <a:tc>
                  <a:txBody>
                    <a:body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sz="1400" b="0" i="0" u="none" strike="noStrike" kern="1200" cap="none" normalizeH="0" baseline="0" dirty="0" err="1">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spin_lock_irq</a:t>
                      </a:r>
                      <a:r>
                        <a:rPr kumimoji="0" lang="en-US"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(lock)</a:t>
                      </a:r>
                    </a:p>
                  </a:txBody>
                  <a:tcPr marL="22085" marR="22085" marT="22085" marB="22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循环等待直到自旋锁解锁（置为</a:t>
                      </a:r>
                      <a:r>
                        <a:rPr kumimoji="0" lang="en-US" altLang="zh-CN"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1</a:t>
                      </a:r>
                      <a:r>
                        <a:rPr kumimoji="0" lang="zh-CN" altLang="en-US"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），然后，将自旋锁锁上（置为</a:t>
                      </a:r>
                      <a:r>
                        <a:rPr kumimoji="0" lang="en-US" altLang="zh-CN"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0</a:t>
                      </a:r>
                      <a:r>
                        <a:rPr kumimoji="0" lang="zh-CN" altLang="en-US"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）。关中断。</a:t>
                      </a:r>
                    </a:p>
                  </a:txBody>
                  <a:tcPr marL="22085" marR="22085" marT="22085" marB="22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79353121"/>
                  </a:ext>
                </a:extLst>
              </a:tr>
              <a:tr h="249911">
                <a:tc>
                  <a:txBody>
                    <a:body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sz="1400" b="0" i="0" u="none" strike="noStrike" kern="1200" cap="none" normalizeH="0" baseline="0" dirty="0" err="1">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spin_unlock_irq</a:t>
                      </a:r>
                      <a:r>
                        <a:rPr kumimoji="0" lang="en-US"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(lock)</a:t>
                      </a:r>
                    </a:p>
                  </a:txBody>
                  <a:tcPr marL="22085" marR="22085" marT="22085" marB="22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将自旋锁解锁（置为</a:t>
                      </a:r>
                      <a:r>
                        <a:rPr kumimoji="0" lang="en-US" altLang="zh-CN"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1</a:t>
                      </a:r>
                      <a:r>
                        <a:rPr kumimoji="0" lang="zh-CN" altLang="en-US"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）。开中断。</a:t>
                      </a:r>
                    </a:p>
                  </a:txBody>
                  <a:tcPr marL="22085" marR="22085" marT="22085" marB="22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31303640"/>
                  </a:ext>
                </a:extLst>
              </a:tr>
              <a:tr h="333740">
                <a:tc>
                  <a:txBody>
                    <a:body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sz="1400" b="0" i="0" u="none" strike="noStrike" kern="1200" cap="none" normalizeH="0" baseline="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spin_unlock_bh(lock)</a:t>
                      </a:r>
                    </a:p>
                  </a:txBody>
                  <a:tcPr marL="22085" marR="22085" marT="22085" marB="22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将自旋锁解锁（置为</a:t>
                      </a:r>
                      <a:r>
                        <a:rPr kumimoji="0" lang="en-US" altLang="zh-CN"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1</a:t>
                      </a:r>
                      <a:r>
                        <a:rPr kumimoji="0" lang="zh-CN" altLang="en-US"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）。开启底半部的执行。</a:t>
                      </a:r>
                    </a:p>
                  </a:txBody>
                  <a:tcPr marL="22085" marR="22085" marT="22085" marB="22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276836028"/>
                  </a:ext>
                </a:extLst>
              </a:tr>
              <a:tr h="661391">
                <a:tc>
                  <a:txBody>
                    <a:body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sz="1400" b="0" i="0" u="none" strike="noStrike" kern="1200" cap="none" normalizeH="0" baseline="0" dirty="0" err="1">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spin_lock_bh</a:t>
                      </a:r>
                      <a:r>
                        <a:rPr kumimoji="0" lang="en-US"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(lock)</a:t>
                      </a:r>
                    </a:p>
                  </a:txBody>
                  <a:tcPr marL="22085" marR="22085" marT="22085" marB="22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循环等待直到自旋锁解锁（置为</a:t>
                      </a:r>
                      <a:r>
                        <a:rPr kumimoji="0" lang="en-US" altLang="zh-CN"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1</a:t>
                      </a:r>
                      <a:r>
                        <a:rPr kumimoji="0" lang="zh-CN" altLang="en-US"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），然后，将自旋锁锁上（置为</a:t>
                      </a:r>
                      <a:r>
                        <a:rPr kumimoji="0" lang="en-US" altLang="zh-CN"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0</a:t>
                      </a:r>
                      <a:r>
                        <a:rPr kumimoji="0" lang="zh-CN" altLang="en-US" sz="1400" b="0" i="0" u="none" strike="noStrike" kern="1200" cap="none" normalizeH="0" baseline="0" dirty="0">
                          <a:ln>
                            <a:noFill/>
                          </a:ln>
                          <a:solidFill>
                            <a:srgbClr val="000000"/>
                          </a:solidFill>
                          <a:effectLst/>
                          <a:latin typeface="Calibri" panose="020F0502020204030204" pitchFamily="34" charset="0"/>
                          <a:ea typeface="宋体" panose="02010600030101010101" pitchFamily="2" charset="-122"/>
                          <a:cs typeface="+mn-cs"/>
                          <a:sym typeface="Arial" panose="020B0604020202020204" pitchFamily="34" charset="0"/>
                        </a:rPr>
                        <a:t>）。阻止软中断的底半部的执行。</a:t>
                      </a:r>
                    </a:p>
                  </a:txBody>
                  <a:tcPr marL="22085" marR="22085" marT="22085" marB="2208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13430807"/>
                  </a:ext>
                </a:extLst>
              </a:tr>
            </a:tbl>
          </a:graphicData>
        </a:graphic>
      </p:graphicFrame>
    </p:spTree>
    <p:extLst>
      <p:ext uri="{BB962C8B-B14F-4D97-AF65-F5344CB8AC3E}">
        <p14:creationId xmlns:p14="http://schemas.microsoft.com/office/powerpoint/2010/main" val="126255988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052005" y="1983302"/>
            <a:ext cx="7443926" cy="3738876"/>
          </a:xfrm>
        </p:spPr>
        <p:txBody>
          <a:bodyPr/>
          <a:lstStyle/>
          <a:p>
            <a:r>
              <a:rPr lang="zh-CN" altLang="en-US" dirty="0"/>
              <a:t>通用自旋锁</a:t>
            </a:r>
            <a:endParaRPr lang="en-US" altLang="zh-CN" dirty="0"/>
          </a:p>
          <a:p>
            <a:pPr lvl="1"/>
            <a:r>
              <a:rPr lang="zh-CN" altLang="en-US" dirty="0"/>
              <a:t>自旋锁用结构</a:t>
            </a:r>
            <a:r>
              <a:rPr lang="en-US" altLang="zh-CN" dirty="0" err="1"/>
              <a:t>spinlock_t</a:t>
            </a:r>
            <a:r>
              <a:rPr lang="zh-CN" altLang="en-US" dirty="0"/>
              <a:t>描述，在</a:t>
            </a:r>
            <a:r>
              <a:rPr lang="en-US" altLang="zh-CN" dirty="0"/>
              <a:t>include/</a:t>
            </a:r>
            <a:r>
              <a:rPr lang="en-US" altLang="zh-CN" dirty="0" err="1"/>
              <a:t>linux</a:t>
            </a:r>
            <a:r>
              <a:rPr lang="en-US" altLang="zh-CN" dirty="0"/>
              <a:t>/</a:t>
            </a:r>
            <a:r>
              <a:rPr lang="en-US" altLang="zh-CN" dirty="0" err="1"/>
              <a:t>spinlock.h</a:t>
            </a:r>
            <a:r>
              <a:rPr lang="zh-CN" altLang="en-US" dirty="0"/>
              <a:t>中有结构体 </a:t>
            </a:r>
            <a:r>
              <a:rPr lang="en-US" altLang="zh-CN" dirty="0" err="1"/>
              <a:t>spinlock_t</a:t>
            </a:r>
            <a:r>
              <a:rPr lang="zh-CN" altLang="en-US" dirty="0"/>
              <a:t>定义</a:t>
            </a:r>
            <a:endParaRPr lang="en-US" altLang="zh-CN"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锁机制</a:t>
            </a:r>
          </a:p>
        </p:txBody>
      </p:sp>
      <p:sp>
        <p:nvSpPr>
          <p:cNvPr id="4" name="矩形: 圆角 3">
            <a:extLst>
              <a:ext uri="{FF2B5EF4-FFF2-40B4-BE49-F238E27FC236}">
                <a16:creationId xmlns:a16="http://schemas.microsoft.com/office/drawing/2014/main" id="{4CD49B6F-F4FB-4455-8560-1BA0A1268050}"/>
              </a:ext>
            </a:extLst>
          </p:cNvPr>
          <p:cNvSpPr/>
          <p:nvPr/>
        </p:nvSpPr>
        <p:spPr bwMode="auto">
          <a:xfrm>
            <a:off x="1562317" y="2791900"/>
            <a:ext cx="6717413" cy="3064669"/>
          </a:xfrm>
          <a:prstGeom prst="roundRect">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typedef struct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raw_spinlock_t</a:t>
            </a: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raw_lock</a:t>
            </a:r>
            <a:r>
              <a:rPr kumimoji="1" lang="en-US" altLang="zh-CN" sz="1350" b="1" dirty="0">
                <a:solidFill>
                  <a:srgbClr val="FFFFFF"/>
                </a:solidFill>
                <a:latin typeface="Consolas" panose="020B0609020204030204" pitchFamily="49" charset="0"/>
                <a:ea typeface="楷体_GB2312" pitchFamily="49" charset="-122"/>
              </a:rPr>
              <a:t>;</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#ifdef CONFIG_GENERIC_LOCKBREAK    /*</a:t>
            </a:r>
            <a:r>
              <a:rPr kumimoji="1" lang="zh-CN" altLang="en-US" sz="1350" b="1" dirty="0">
                <a:solidFill>
                  <a:srgbClr val="FFFFFF"/>
                </a:solidFill>
                <a:latin typeface="Consolas" panose="020B0609020204030204" pitchFamily="49" charset="0"/>
                <a:ea typeface="楷体_GB2312" pitchFamily="49" charset="-122"/>
              </a:rPr>
              <a:t>引入另一个自旋锁*</a:t>
            </a:r>
            <a:r>
              <a:rPr kumimoji="1" lang="en-US" altLang="zh-CN" sz="1350" b="1" dirty="0">
                <a:solidFill>
                  <a:srgbClr val="FFFFFF"/>
                </a:solidFill>
                <a:latin typeface="Consolas" panose="020B0609020204030204" pitchFamily="49" charset="0"/>
                <a:ea typeface="楷体_GB2312" pitchFamily="49" charset="-122"/>
              </a:rPr>
              <a:t>/</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unsigned int </a:t>
            </a:r>
            <a:r>
              <a:rPr kumimoji="1" lang="en-US" altLang="zh-CN" sz="1350" b="1" dirty="0" err="1">
                <a:solidFill>
                  <a:srgbClr val="FFFFFF"/>
                </a:solidFill>
                <a:latin typeface="Consolas" panose="020B0609020204030204" pitchFamily="49" charset="0"/>
                <a:ea typeface="楷体_GB2312" pitchFamily="49" charset="-122"/>
              </a:rPr>
              <a:t>break_lock</a:t>
            </a:r>
            <a:r>
              <a:rPr kumimoji="1" lang="en-US" altLang="zh-CN" sz="1350" b="1" dirty="0">
                <a:solidFill>
                  <a:srgbClr val="FFFFFF"/>
                </a:solidFill>
                <a:latin typeface="Consolas" panose="020B0609020204030204" pitchFamily="49" charset="0"/>
                <a:ea typeface="楷体_GB2312" pitchFamily="49" charset="-122"/>
              </a:rPr>
              <a:t>;</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#endif</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#ifdef CONFIG_DEBUG_SPINLOCK   /*</a:t>
            </a:r>
            <a:r>
              <a:rPr kumimoji="1" lang="zh-CN" altLang="en-US" sz="1350" b="1" dirty="0">
                <a:solidFill>
                  <a:srgbClr val="FFFFFF"/>
                </a:solidFill>
                <a:latin typeface="Consolas" panose="020B0609020204030204" pitchFamily="49" charset="0"/>
                <a:ea typeface="楷体_GB2312" pitchFamily="49" charset="-122"/>
              </a:rPr>
              <a:t>用于调试自旋锁*</a:t>
            </a:r>
            <a:r>
              <a:rPr kumimoji="1" lang="en-US" altLang="zh-CN" sz="1350" b="1" dirty="0">
                <a:solidFill>
                  <a:srgbClr val="FFFFFF"/>
                </a:solidFill>
                <a:latin typeface="Consolas" panose="020B0609020204030204" pitchFamily="49" charset="0"/>
                <a:ea typeface="楷体_GB2312" pitchFamily="49" charset="-122"/>
              </a:rPr>
              <a:t>/</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unsigned int magic, </a:t>
            </a:r>
            <a:r>
              <a:rPr kumimoji="1" lang="en-US" altLang="zh-CN" sz="1350" b="1" dirty="0" err="1">
                <a:solidFill>
                  <a:srgbClr val="FFFFFF"/>
                </a:solidFill>
                <a:latin typeface="Consolas" panose="020B0609020204030204" pitchFamily="49" charset="0"/>
                <a:ea typeface="楷体_GB2312" pitchFamily="49" charset="-122"/>
              </a:rPr>
              <a:t>owner_cpu</a:t>
            </a:r>
            <a:r>
              <a:rPr kumimoji="1" lang="en-US" altLang="zh-CN" sz="1350" b="1" dirty="0">
                <a:solidFill>
                  <a:srgbClr val="FFFFFF"/>
                </a:solidFill>
                <a:latin typeface="Consolas" panose="020B0609020204030204" pitchFamily="49" charset="0"/>
                <a:ea typeface="楷体_GB2312" pitchFamily="49" charset="-122"/>
              </a:rPr>
              <a:t>;</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void *owner;</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#endif</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#ifdef CONFIG_DEBUG_LOCK_ALLOC</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struct </a:t>
            </a:r>
            <a:r>
              <a:rPr kumimoji="1" lang="en-US" altLang="zh-CN" sz="1350" b="1" dirty="0" err="1">
                <a:solidFill>
                  <a:srgbClr val="FFFFFF"/>
                </a:solidFill>
                <a:latin typeface="Consolas" panose="020B0609020204030204" pitchFamily="49" charset="0"/>
                <a:ea typeface="楷体_GB2312" pitchFamily="49" charset="-122"/>
              </a:rPr>
              <a:t>lockdep_map</a:t>
            </a: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dep_map</a:t>
            </a:r>
            <a:r>
              <a:rPr kumimoji="1" lang="en-US" altLang="zh-CN" sz="1350" b="1" dirty="0">
                <a:solidFill>
                  <a:srgbClr val="FFFFFF"/>
                </a:solidFill>
                <a:latin typeface="Consolas" panose="020B0609020204030204" pitchFamily="49" charset="0"/>
                <a:ea typeface="楷体_GB2312" pitchFamily="49" charset="-122"/>
              </a:rPr>
              <a:t>;  /*</a:t>
            </a:r>
            <a:r>
              <a:rPr kumimoji="1" lang="zh-CN" altLang="en-US" sz="1350" b="1" dirty="0">
                <a:solidFill>
                  <a:srgbClr val="FFFFFF"/>
                </a:solidFill>
                <a:latin typeface="Consolas" panose="020B0609020204030204" pitchFamily="49" charset="0"/>
                <a:ea typeface="楷体_GB2312" pitchFamily="49" charset="-122"/>
              </a:rPr>
              <a:t>映射</a:t>
            </a:r>
            <a:r>
              <a:rPr kumimoji="1" lang="en-US" altLang="zh-CN" sz="1350" b="1" dirty="0">
                <a:solidFill>
                  <a:srgbClr val="FFFFFF"/>
                </a:solidFill>
                <a:latin typeface="Consolas" panose="020B0609020204030204" pitchFamily="49" charset="0"/>
                <a:ea typeface="楷体_GB2312" pitchFamily="49" charset="-122"/>
              </a:rPr>
              <a:t>lock</a:t>
            </a:r>
            <a:r>
              <a:rPr kumimoji="1" lang="zh-CN" altLang="en-US" sz="1350" b="1" dirty="0">
                <a:solidFill>
                  <a:srgbClr val="FFFFFF"/>
                </a:solidFill>
                <a:latin typeface="Consolas" panose="020B0609020204030204" pitchFamily="49" charset="0"/>
                <a:ea typeface="楷体_GB2312" pitchFamily="49" charset="-122"/>
              </a:rPr>
              <a:t>实例到</a:t>
            </a:r>
            <a:r>
              <a:rPr kumimoji="1" lang="en-US" altLang="zh-CN" sz="1350" b="1" dirty="0">
                <a:solidFill>
                  <a:srgbClr val="FFFFFF"/>
                </a:solidFill>
                <a:latin typeface="Consolas" panose="020B0609020204030204" pitchFamily="49" charset="0"/>
                <a:ea typeface="楷体_GB2312" pitchFamily="49" charset="-122"/>
              </a:rPr>
              <a:t>lock-class</a:t>
            </a:r>
            <a:r>
              <a:rPr kumimoji="1" lang="zh-CN" altLang="en-US" sz="1350" b="1" dirty="0">
                <a:solidFill>
                  <a:srgbClr val="FFFFFF"/>
                </a:solidFill>
                <a:latin typeface="Consolas" panose="020B0609020204030204" pitchFamily="49" charset="0"/>
                <a:ea typeface="楷体_GB2312" pitchFamily="49" charset="-122"/>
              </a:rPr>
              <a:t>对象</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#endif</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spinlock_t</a:t>
            </a:r>
            <a:r>
              <a:rPr kumimoji="1" lang="en-US" altLang="zh-CN" sz="1350" b="1" dirty="0">
                <a:solidFill>
                  <a:srgbClr val="FFFFFF"/>
                </a:solidFill>
                <a:latin typeface="Consolas" panose="020B0609020204030204" pitchFamily="49" charset="0"/>
                <a:ea typeface="楷体_GB2312" pitchFamily="49" charset="-122"/>
              </a:rPr>
              <a:t>; </a:t>
            </a:r>
          </a:p>
        </p:txBody>
      </p:sp>
    </p:spTree>
    <p:extLst>
      <p:ext uri="{BB962C8B-B14F-4D97-AF65-F5344CB8AC3E}">
        <p14:creationId xmlns:p14="http://schemas.microsoft.com/office/powerpoint/2010/main" val="170336006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zh-CN" altLang="en-US" dirty="0"/>
              <a:t>读</a:t>
            </a:r>
            <a:r>
              <a:rPr lang="en-US" altLang="zh-CN" dirty="0"/>
              <a:t>/</a:t>
            </a:r>
            <a:r>
              <a:rPr lang="zh-CN" altLang="en-US" dirty="0"/>
              <a:t>写自旋锁</a:t>
            </a:r>
          </a:p>
          <a:p>
            <a:pPr lvl="1"/>
            <a:r>
              <a:rPr lang="zh-CN" altLang="en-US" dirty="0"/>
              <a:t>读</a:t>
            </a:r>
            <a:r>
              <a:rPr lang="en-US" altLang="zh-CN" dirty="0"/>
              <a:t>/</a:t>
            </a:r>
            <a:r>
              <a:rPr lang="zh-CN" altLang="en-US" dirty="0"/>
              <a:t>写自旋锁用来解决读者</a:t>
            </a:r>
            <a:r>
              <a:rPr lang="en-US" altLang="zh-CN" dirty="0"/>
              <a:t>/</a:t>
            </a:r>
            <a:r>
              <a:rPr lang="zh-CN" altLang="en-US" dirty="0"/>
              <a:t>写者问题。</a:t>
            </a:r>
            <a:endParaRPr lang="en-US" altLang="zh-CN" dirty="0"/>
          </a:p>
          <a:p>
            <a:pPr lvl="1"/>
            <a:r>
              <a:rPr lang="zh-CN" altLang="en-US" dirty="0"/>
              <a:t>如果有多个线程（进程、中断处理程序、底半部例程）以只读的方式访问一个临界区数据，读</a:t>
            </a:r>
            <a:r>
              <a:rPr lang="en-US" altLang="zh-CN" dirty="0"/>
              <a:t>/</a:t>
            </a:r>
            <a:r>
              <a:rPr lang="zh-CN" altLang="en-US" dirty="0"/>
              <a:t>写自旋锁允许多个线程同时读取数据。</a:t>
            </a:r>
            <a:endParaRPr lang="en-US" altLang="zh-CN" dirty="0"/>
          </a:p>
          <a:p>
            <a:pPr lvl="1"/>
            <a:r>
              <a:rPr lang="zh-CN" altLang="en-US" dirty="0"/>
              <a:t>如果一个线程需要对临界区数据进行写操作，它必须获取写锁，只有在没有读者或写者进行操作时，写者才独占临界区数据进行写操作。</a:t>
            </a:r>
            <a:endParaRPr lang="en-US" altLang="zh-CN" dirty="0"/>
          </a:p>
          <a:p>
            <a:pPr lvl="1"/>
            <a:r>
              <a:rPr lang="zh-CN" altLang="en-US" dirty="0"/>
              <a:t>读操作时需要获取读锁，写操作时需要获取写锁。</a:t>
            </a:r>
            <a:endParaRPr lang="en-US" altLang="zh-CN" dirty="0"/>
          </a:p>
          <a:p>
            <a:pPr lvl="1"/>
            <a:r>
              <a:rPr lang="zh-CN" altLang="en-US" dirty="0"/>
              <a:t>使用读</a:t>
            </a:r>
            <a:r>
              <a:rPr lang="en-US" altLang="zh-CN" dirty="0"/>
              <a:t>/</a:t>
            </a:r>
            <a:r>
              <a:rPr lang="zh-CN" altLang="en-US" dirty="0"/>
              <a:t>写锁时，读者必须等待写者完成时才能读，写者必须等待读者完成时才能写，两者的优先权是平等的。</a:t>
            </a:r>
          </a:p>
          <a:p>
            <a:pPr lvl="1"/>
            <a:endParaRPr lang="en-US" altLang="zh-CN"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锁机制</a:t>
            </a:r>
          </a:p>
        </p:txBody>
      </p:sp>
    </p:spTree>
    <p:extLst>
      <p:ext uri="{BB962C8B-B14F-4D97-AF65-F5344CB8AC3E}">
        <p14:creationId xmlns:p14="http://schemas.microsoft.com/office/powerpoint/2010/main" val="357783419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382893" y="1943353"/>
            <a:ext cx="1834306" cy="531853"/>
          </a:xfrm>
        </p:spPr>
        <p:txBody>
          <a:bodyPr/>
          <a:lstStyle/>
          <a:p>
            <a:r>
              <a:rPr lang="zh-CN" altLang="en-US" dirty="0"/>
              <a:t>读</a:t>
            </a:r>
            <a:r>
              <a:rPr lang="en-US" altLang="zh-CN" dirty="0"/>
              <a:t>/</a:t>
            </a:r>
            <a:r>
              <a:rPr lang="zh-CN" altLang="en-US" dirty="0"/>
              <a:t>写自旋锁</a:t>
            </a:r>
            <a:endParaRPr lang="en-US" altLang="zh-CN"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锁机制</a:t>
            </a:r>
          </a:p>
        </p:txBody>
      </p:sp>
      <p:graphicFrame>
        <p:nvGraphicFramePr>
          <p:cNvPr id="4" name="表格 3">
            <a:extLst>
              <a:ext uri="{FF2B5EF4-FFF2-40B4-BE49-F238E27FC236}">
                <a16:creationId xmlns:a16="http://schemas.microsoft.com/office/drawing/2014/main" id="{89333B1D-EE2F-4938-923A-81F8679E0183}"/>
              </a:ext>
            </a:extLst>
          </p:cNvPr>
          <p:cNvGraphicFramePr>
            <a:graphicFrameLocks noGrp="1"/>
          </p:cNvGraphicFramePr>
          <p:nvPr>
            <p:extLst>
              <p:ext uri="{D42A27DB-BD31-4B8C-83A1-F6EECF244321}">
                <p14:modId xmlns:p14="http://schemas.microsoft.com/office/powerpoint/2010/main" val="3260704570"/>
              </p:ext>
            </p:extLst>
          </p:nvPr>
        </p:nvGraphicFramePr>
        <p:xfrm>
          <a:off x="1221666" y="2534274"/>
          <a:ext cx="6828161" cy="2528300"/>
        </p:xfrm>
        <a:graphic>
          <a:graphicData uri="http://schemas.openxmlformats.org/drawingml/2006/table">
            <a:tbl>
              <a:tblPr/>
              <a:tblGrid>
                <a:gridCol w="3414080">
                  <a:extLst>
                    <a:ext uri="{9D8B030D-6E8A-4147-A177-3AD203B41FA5}">
                      <a16:colId xmlns:a16="http://schemas.microsoft.com/office/drawing/2014/main" val="429230341"/>
                    </a:ext>
                  </a:extLst>
                </a:gridCol>
                <a:gridCol w="3414080">
                  <a:extLst>
                    <a:ext uri="{9D8B030D-6E8A-4147-A177-3AD203B41FA5}">
                      <a16:colId xmlns:a16="http://schemas.microsoft.com/office/drawing/2014/main" val="2643785594"/>
                    </a:ext>
                  </a:extLst>
                </a:gridCol>
              </a:tblGrid>
              <a:tr h="245745">
                <a:tc>
                  <a:txBody>
                    <a:bodyPr/>
                    <a:lstStyle/>
                    <a:p>
                      <a:pPr algn="l"/>
                      <a:r>
                        <a:rPr lang="zh-CN" altLang="en-US" sz="1000" b="0">
                          <a:solidFill>
                            <a:srgbClr val="4F4F4F"/>
                          </a:solidFill>
                          <a:effectLst/>
                        </a:rPr>
                        <a:t>宏定义</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000" b="0">
                          <a:solidFill>
                            <a:srgbClr val="4F4F4F"/>
                          </a:solidFill>
                          <a:effectLst/>
                        </a:rPr>
                        <a:t>功能说明</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25728531"/>
                  </a:ext>
                </a:extLst>
              </a:tr>
              <a:tr h="245745">
                <a:tc>
                  <a:txBody>
                    <a:bodyPr/>
                    <a:lstStyle/>
                    <a:p>
                      <a:pPr algn="l"/>
                      <a:r>
                        <a:rPr lang="en-US" sz="1000" b="0">
                          <a:solidFill>
                            <a:srgbClr val="4F4F4F"/>
                          </a:solidFill>
                          <a:effectLst/>
                        </a:rPr>
                        <a:t>rwlock_init(lock)</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zh-CN" altLang="en-US" sz="1000" b="0">
                          <a:solidFill>
                            <a:srgbClr val="4F4F4F"/>
                          </a:solidFill>
                          <a:effectLst/>
                        </a:rPr>
                        <a:t>初始化自旋锁值为</a:t>
                      </a:r>
                      <a:r>
                        <a:rPr lang="en-US" altLang="zh-CN" sz="1000" b="0">
                          <a:solidFill>
                            <a:srgbClr val="4F4F4F"/>
                          </a:solidFill>
                          <a:effectLst/>
                        </a:rPr>
                        <a:t>0x01000000</a:t>
                      </a:r>
                      <a:r>
                        <a:rPr lang="zh-CN" altLang="en-US" sz="1000" b="0">
                          <a:solidFill>
                            <a:srgbClr val="4F4F4F"/>
                          </a:solidFill>
                          <a:effectLst/>
                        </a:rPr>
                        <a:t>（未锁）。</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845306964"/>
                  </a:ext>
                </a:extLst>
              </a:tr>
              <a:tr h="245745">
                <a:tc>
                  <a:txBody>
                    <a:bodyPr/>
                    <a:lstStyle/>
                    <a:p>
                      <a:pPr algn="l"/>
                      <a:r>
                        <a:rPr lang="en-US" sz="1000" b="0">
                          <a:solidFill>
                            <a:srgbClr val="4F4F4F"/>
                          </a:solidFill>
                          <a:effectLst/>
                        </a:rPr>
                        <a:t>read_lock(lock)</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000" b="0">
                          <a:solidFill>
                            <a:srgbClr val="4F4F4F"/>
                          </a:solidFill>
                          <a:effectLst/>
                        </a:rPr>
                        <a:t>加读者锁，即将读者计数加</a:t>
                      </a:r>
                      <a:r>
                        <a:rPr lang="en-US" altLang="zh-CN" sz="1000" b="0">
                          <a:solidFill>
                            <a:srgbClr val="4F4F4F"/>
                          </a:solidFill>
                          <a:effectLst/>
                        </a:rPr>
                        <a:t>1</a:t>
                      </a:r>
                      <a:r>
                        <a:rPr lang="zh-CN" altLang="en-US" sz="1000" b="0">
                          <a:solidFill>
                            <a:srgbClr val="4F4F4F"/>
                          </a:solidFill>
                          <a:effectLst/>
                        </a:rPr>
                        <a:t>。</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49971144"/>
                  </a:ext>
                </a:extLst>
              </a:tr>
              <a:tr h="400050">
                <a:tc>
                  <a:txBody>
                    <a:bodyPr/>
                    <a:lstStyle/>
                    <a:p>
                      <a:pPr algn="l"/>
                      <a:r>
                        <a:rPr lang="en-US" sz="1000" b="0">
                          <a:solidFill>
                            <a:srgbClr val="4F4F4F"/>
                          </a:solidFill>
                          <a:effectLst/>
                        </a:rPr>
                        <a:t>read_lock_irqsave(lock, flags)</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zh-CN" altLang="en-US" sz="1000" b="0">
                          <a:solidFill>
                            <a:srgbClr val="4F4F4F"/>
                          </a:solidFill>
                          <a:effectLst/>
                        </a:rPr>
                        <a:t>加读者锁，即将读者计数加</a:t>
                      </a:r>
                      <a:r>
                        <a:rPr lang="en-US" altLang="zh-CN" sz="1000" b="0">
                          <a:solidFill>
                            <a:srgbClr val="4F4F4F"/>
                          </a:solidFill>
                          <a:effectLst/>
                        </a:rPr>
                        <a:t>1</a:t>
                      </a:r>
                      <a:r>
                        <a:rPr lang="zh-CN" altLang="en-US" sz="1000" b="0">
                          <a:solidFill>
                            <a:srgbClr val="4F4F4F"/>
                          </a:solidFill>
                          <a:effectLst/>
                        </a:rPr>
                        <a:t>。并且关中断，存储状态标识到</a:t>
                      </a:r>
                      <a:r>
                        <a:rPr lang="en-US" altLang="zh-CN" sz="1000" b="0">
                          <a:solidFill>
                            <a:srgbClr val="4F4F4F"/>
                          </a:solidFill>
                          <a:effectLst/>
                        </a:rPr>
                        <a:t>flags</a:t>
                      </a:r>
                      <a:r>
                        <a:rPr lang="zh-CN" altLang="en-US" sz="1000" b="0">
                          <a:solidFill>
                            <a:srgbClr val="4F4F4F"/>
                          </a:solidFill>
                          <a:effectLst/>
                        </a:rPr>
                        <a:t>中。</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79353121"/>
                  </a:ext>
                </a:extLst>
              </a:tr>
              <a:tr h="245745">
                <a:tc>
                  <a:txBody>
                    <a:bodyPr/>
                    <a:lstStyle/>
                    <a:p>
                      <a:pPr algn="l"/>
                      <a:r>
                        <a:rPr lang="en-US" sz="1000" b="0">
                          <a:solidFill>
                            <a:srgbClr val="4F4F4F"/>
                          </a:solidFill>
                          <a:effectLst/>
                        </a:rPr>
                        <a:t>read_lock_irq(lock)</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000" b="0">
                          <a:solidFill>
                            <a:srgbClr val="4F4F4F"/>
                          </a:solidFill>
                          <a:effectLst/>
                        </a:rPr>
                        <a:t>加读者锁，即将读者计数加</a:t>
                      </a:r>
                      <a:r>
                        <a:rPr lang="en-US" altLang="zh-CN" sz="1000" b="0">
                          <a:solidFill>
                            <a:srgbClr val="4F4F4F"/>
                          </a:solidFill>
                          <a:effectLst/>
                        </a:rPr>
                        <a:t>1</a:t>
                      </a:r>
                      <a:r>
                        <a:rPr lang="zh-CN" altLang="en-US" sz="1000" b="0">
                          <a:solidFill>
                            <a:srgbClr val="4F4F4F"/>
                          </a:solidFill>
                          <a:effectLst/>
                        </a:rPr>
                        <a:t>。并且关中断。</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31303640"/>
                  </a:ext>
                </a:extLst>
              </a:tr>
              <a:tr h="333740">
                <a:tc>
                  <a:txBody>
                    <a:bodyPr/>
                    <a:lstStyle/>
                    <a:p>
                      <a:pPr algn="l"/>
                      <a:r>
                        <a:rPr lang="en-US" sz="1000" b="0">
                          <a:solidFill>
                            <a:srgbClr val="4F4F4F"/>
                          </a:solidFill>
                          <a:effectLst/>
                        </a:rPr>
                        <a:t>read_unlock(lock)</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zh-CN" altLang="en-US" sz="1000" b="0">
                          <a:solidFill>
                            <a:srgbClr val="4F4F4F"/>
                          </a:solidFill>
                          <a:effectLst/>
                        </a:rPr>
                        <a:t>解读者锁，即将读者计数减</a:t>
                      </a:r>
                      <a:r>
                        <a:rPr lang="en-US" altLang="zh-CN" sz="1000" b="0">
                          <a:solidFill>
                            <a:srgbClr val="4F4F4F"/>
                          </a:solidFill>
                          <a:effectLst/>
                        </a:rPr>
                        <a:t>1</a:t>
                      </a:r>
                      <a:r>
                        <a:rPr lang="zh-CN" altLang="en-US" sz="1000" b="0">
                          <a:solidFill>
                            <a:srgbClr val="4F4F4F"/>
                          </a:solidFill>
                          <a:effectLst/>
                        </a:rPr>
                        <a:t>。</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276836028"/>
                  </a:ext>
                </a:extLst>
              </a:tr>
              <a:tr h="400050">
                <a:tc>
                  <a:txBody>
                    <a:bodyPr/>
                    <a:lstStyle/>
                    <a:p>
                      <a:pPr algn="l"/>
                      <a:r>
                        <a:rPr lang="en-US" sz="1000" b="0">
                          <a:solidFill>
                            <a:srgbClr val="4F4F4F"/>
                          </a:solidFill>
                          <a:effectLst/>
                        </a:rPr>
                        <a:t>read_unlock_irqrestore(lock, flags)</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000" b="0" dirty="0">
                          <a:solidFill>
                            <a:srgbClr val="4F4F4F"/>
                          </a:solidFill>
                          <a:effectLst/>
                        </a:rPr>
                        <a:t>解读者锁，即将读者计数减</a:t>
                      </a:r>
                      <a:r>
                        <a:rPr lang="en-US" altLang="zh-CN" sz="1000" b="0" dirty="0">
                          <a:solidFill>
                            <a:srgbClr val="4F4F4F"/>
                          </a:solidFill>
                          <a:effectLst/>
                        </a:rPr>
                        <a:t>1</a:t>
                      </a:r>
                      <a:r>
                        <a:rPr lang="zh-CN" altLang="en-US" sz="1000" b="0" dirty="0">
                          <a:solidFill>
                            <a:srgbClr val="4F4F4F"/>
                          </a:solidFill>
                          <a:effectLst/>
                        </a:rPr>
                        <a:t>。并且开中断，将状态标识从</a:t>
                      </a:r>
                      <a:r>
                        <a:rPr lang="en-US" altLang="zh-CN" sz="1000" b="0" dirty="0">
                          <a:solidFill>
                            <a:srgbClr val="4F4F4F"/>
                          </a:solidFill>
                          <a:effectLst/>
                        </a:rPr>
                        <a:t>flags</a:t>
                      </a:r>
                      <a:r>
                        <a:rPr lang="zh-CN" altLang="en-US" sz="1000" b="0" dirty="0">
                          <a:solidFill>
                            <a:srgbClr val="4F4F4F"/>
                          </a:solidFill>
                          <a:effectLst/>
                        </a:rPr>
                        <a:t>读到状态寄存器中。</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13430807"/>
                  </a:ext>
                </a:extLst>
              </a:tr>
            </a:tbl>
          </a:graphicData>
        </a:graphic>
      </p:graphicFrame>
    </p:spTree>
    <p:extLst>
      <p:ext uri="{BB962C8B-B14F-4D97-AF65-F5344CB8AC3E}">
        <p14:creationId xmlns:p14="http://schemas.microsoft.com/office/powerpoint/2010/main" val="97968874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382893" y="1943353"/>
            <a:ext cx="1834306" cy="531853"/>
          </a:xfrm>
        </p:spPr>
        <p:txBody>
          <a:bodyPr/>
          <a:lstStyle/>
          <a:p>
            <a:r>
              <a:rPr lang="zh-CN" altLang="en-US" dirty="0"/>
              <a:t>读</a:t>
            </a:r>
            <a:r>
              <a:rPr lang="en-US" altLang="zh-CN" dirty="0"/>
              <a:t>/</a:t>
            </a:r>
            <a:r>
              <a:rPr lang="zh-CN" altLang="en-US" dirty="0"/>
              <a:t>写自旋锁</a:t>
            </a:r>
            <a:endParaRPr lang="en-US" altLang="zh-CN"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锁机制</a:t>
            </a:r>
          </a:p>
        </p:txBody>
      </p:sp>
      <p:graphicFrame>
        <p:nvGraphicFramePr>
          <p:cNvPr id="4" name="表格 3">
            <a:extLst>
              <a:ext uri="{FF2B5EF4-FFF2-40B4-BE49-F238E27FC236}">
                <a16:creationId xmlns:a16="http://schemas.microsoft.com/office/drawing/2014/main" id="{89333B1D-EE2F-4938-923A-81F8679E0183}"/>
              </a:ext>
            </a:extLst>
          </p:cNvPr>
          <p:cNvGraphicFramePr>
            <a:graphicFrameLocks noGrp="1"/>
          </p:cNvGraphicFramePr>
          <p:nvPr>
            <p:extLst>
              <p:ext uri="{D42A27DB-BD31-4B8C-83A1-F6EECF244321}">
                <p14:modId xmlns:p14="http://schemas.microsoft.com/office/powerpoint/2010/main" val="508178542"/>
              </p:ext>
            </p:extLst>
          </p:nvPr>
        </p:nvGraphicFramePr>
        <p:xfrm>
          <a:off x="1394782" y="2475206"/>
          <a:ext cx="6182045" cy="2825480"/>
        </p:xfrm>
        <a:graphic>
          <a:graphicData uri="http://schemas.openxmlformats.org/drawingml/2006/table">
            <a:tbl>
              <a:tblPr/>
              <a:tblGrid>
                <a:gridCol w="2767965">
                  <a:extLst>
                    <a:ext uri="{9D8B030D-6E8A-4147-A177-3AD203B41FA5}">
                      <a16:colId xmlns:a16="http://schemas.microsoft.com/office/drawing/2014/main" val="429230341"/>
                    </a:ext>
                  </a:extLst>
                </a:gridCol>
                <a:gridCol w="3414080">
                  <a:extLst>
                    <a:ext uri="{9D8B030D-6E8A-4147-A177-3AD203B41FA5}">
                      <a16:colId xmlns:a16="http://schemas.microsoft.com/office/drawing/2014/main" val="2643785594"/>
                    </a:ext>
                  </a:extLst>
                </a:gridCol>
              </a:tblGrid>
              <a:tr h="245745">
                <a:tc>
                  <a:txBody>
                    <a:bodyPr/>
                    <a:lstStyle/>
                    <a:p>
                      <a:pPr algn="l"/>
                      <a:r>
                        <a:rPr lang="zh-CN" altLang="en-US" sz="1000" b="0" dirty="0">
                          <a:solidFill>
                            <a:srgbClr val="4F4F4F"/>
                          </a:solidFill>
                          <a:effectLst/>
                        </a:rPr>
                        <a:t>宏定义</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000" b="0">
                          <a:solidFill>
                            <a:srgbClr val="4F4F4F"/>
                          </a:solidFill>
                          <a:effectLst/>
                        </a:rPr>
                        <a:t>功能说明</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25728531"/>
                  </a:ext>
                </a:extLst>
              </a:tr>
              <a:tr h="245745">
                <a:tc>
                  <a:txBody>
                    <a:bodyPr/>
                    <a:lstStyle/>
                    <a:p>
                      <a:pPr algn="l"/>
                      <a:r>
                        <a:rPr lang="en-US" sz="1000" b="0">
                          <a:solidFill>
                            <a:srgbClr val="4F4F4F"/>
                          </a:solidFill>
                          <a:effectLst/>
                        </a:rPr>
                        <a:t>read_unlock_irq(lock)</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zh-CN" altLang="en-US" sz="1000" b="0">
                          <a:solidFill>
                            <a:srgbClr val="4F4F4F"/>
                          </a:solidFill>
                          <a:effectLst/>
                        </a:rPr>
                        <a:t>解读者锁，即将读者计数减</a:t>
                      </a:r>
                      <a:r>
                        <a:rPr lang="en-US" altLang="zh-CN" sz="1000" b="0">
                          <a:solidFill>
                            <a:srgbClr val="4F4F4F"/>
                          </a:solidFill>
                          <a:effectLst/>
                        </a:rPr>
                        <a:t>1</a:t>
                      </a:r>
                      <a:r>
                        <a:rPr lang="zh-CN" altLang="en-US" sz="1000" b="0">
                          <a:solidFill>
                            <a:srgbClr val="4F4F4F"/>
                          </a:solidFill>
                          <a:effectLst/>
                        </a:rPr>
                        <a:t>。并且开中断。</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845306964"/>
                  </a:ext>
                </a:extLst>
              </a:tr>
              <a:tr h="245745">
                <a:tc>
                  <a:txBody>
                    <a:bodyPr/>
                    <a:lstStyle/>
                    <a:p>
                      <a:pPr algn="l"/>
                      <a:r>
                        <a:rPr lang="en-US" sz="1000" b="0">
                          <a:solidFill>
                            <a:srgbClr val="4F4F4F"/>
                          </a:solidFill>
                          <a:effectLst/>
                        </a:rPr>
                        <a:t>write_lock(lock)</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000" b="0">
                          <a:solidFill>
                            <a:srgbClr val="4F4F4F"/>
                          </a:solidFill>
                          <a:effectLst/>
                        </a:rPr>
                        <a:t>加写者锁，即将写者锁置</a:t>
                      </a:r>
                      <a:r>
                        <a:rPr lang="en-US" altLang="zh-CN" sz="1000" b="0">
                          <a:solidFill>
                            <a:srgbClr val="4F4F4F"/>
                          </a:solidFill>
                          <a:effectLst/>
                        </a:rPr>
                        <a:t>0</a:t>
                      </a:r>
                      <a:r>
                        <a:rPr lang="zh-CN" altLang="en-US" sz="1000" b="0">
                          <a:solidFill>
                            <a:srgbClr val="4F4F4F"/>
                          </a:solidFill>
                          <a:effectLst/>
                        </a:rPr>
                        <a:t>。</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49971144"/>
                  </a:ext>
                </a:extLst>
              </a:tr>
              <a:tr h="400050">
                <a:tc>
                  <a:txBody>
                    <a:bodyPr/>
                    <a:lstStyle/>
                    <a:p>
                      <a:pPr algn="l"/>
                      <a:r>
                        <a:rPr lang="en-US" sz="1000" b="0">
                          <a:solidFill>
                            <a:srgbClr val="4F4F4F"/>
                          </a:solidFill>
                          <a:effectLst/>
                        </a:rPr>
                        <a:t>write_lock_irqrestore(lock, flags)</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zh-CN" altLang="en-US" sz="1000" b="0">
                          <a:solidFill>
                            <a:srgbClr val="4F4F4F"/>
                          </a:solidFill>
                          <a:effectLst/>
                        </a:rPr>
                        <a:t>加写者锁，即将写者锁置</a:t>
                      </a:r>
                      <a:r>
                        <a:rPr lang="en-US" altLang="zh-CN" sz="1000" b="0">
                          <a:solidFill>
                            <a:srgbClr val="4F4F4F"/>
                          </a:solidFill>
                          <a:effectLst/>
                        </a:rPr>
                        <a:t>0</a:t>
                      </a:r>
                      <a:r>
                        <a:rPr lang="zh-CN" altLang="en-US" sz="1000" b="0">
                          <a:solidFill>
                            <a:srgbClr val="4F4F4F"/>
                          </a:solidFill>
                          <a:effectLst/>
                        </a:rPr>
                        <a:t>。并且关中断，存储状态标识到</a:t>
                      </a:r>
                      <a:r>
                        <a:rPr lang="en-US" altLang="zh-CN" sz="1000" b="0">
                          <a:solidFill>
                            <a:srgbClr val="4F4F4F"/>
                          </a:solidFill>
                          <a:effectLst/>
                        </a:rPr>
                        <a:t>flags</a:t>
                      </a:r>
                      <a:r>
                        <a:rPr lang="zh-CN" altLang="en-US" sz="1000" b="0">
                          <a:solidFill>
                            <a:srgbClr val="4F4F4F"/>
                          </a:solidFill>
                          <a:effectLst/>
                        </a:rPr>
                        <a:t>中。</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79353121"/>
                  </a:ext>
                </a:extLst>
              </a:tr>
              <a:tr h="245745">
                <a:tc>
                  <a:txBody>
                    <a:bodyPr/>
                    <a:lstStyle/>
                    <a:p>
                      <a:pPr algn="l"/>
                      <a:r>
                        <a:rPr lang="en-US" sz="1000" b="0">
                          <a:solidFill>
                            <a:srgbClr val="4F4F4F"/>
                          </a:solidFill>
                          <a:effectLst/>
                        </a:rPr>
                        <a:t>write_lock_irq(lock)</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000" b="0">
                          <a:solidFill>
                            <a:srgbClr val="4F4F4F"/>
                          </a:solidFill>
                          <a:effectLst/>
                        </a:rPr>
                        <a:t>加写者锁，即将写者锁置</a:t>
                      </a:r>
                      <a:r>
                        <a:rPr lang="en-US" altLang="zh-CN" sz="1000" b="0">
                          <a:solidFill>
                            <a:srgbClr val="4F4F4F"/>
                          </a:solidFill>
                          <a:effectLst/>
                        </a:rPr>
                        <a:t>0</a:t>
                      </a:r>
                      <a:r>
                        <a:rPr lang="zh-CN" altLang="en-US" sz="1000" b="0">
                          <a:solidFill>
                            <a:srgbClr val="4F4F4F"/>
                          </a:solidFill>
                          <a:effectLst/>
                        </a:rPr>
                        <a:t>。并且关中断。</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31303640"/>
                  </a:ext>
                </a:extLst>
              </a:tr>
              <a:tr h="333740">
                <a:tc>
                  <a:txBody>
                    <a:bodyPr/>
                    <a:lstStyle/>
                    <a:p>
                      <a:pPr algn="l"/>
                      <a:r>
                        <a:rPr lang="en-US" sz="1000" b="0">
                          <a:solidFill>
                            <a:srgbClr val="4F4F4F"/>
                          </a:solidFill>
                          <a:effectLst/>
                        </a:rPr>
                        <a:t>write_unlock(lock)</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zh-CN" altLang="en-US" sz="1000" b="0">
                          <a:solidFill>
                            <a:srgbClr val="4F4F4F"/>
                          </a:solidFill>
                          <a:effectLst/>
                        </a:rPr>
                        <a:t>解写者锁，即将写者锁置</a:t>
                      </a:r>
                      <a:r>
                        <a:rPr lang="en-US" altLang="zh-CN" sz="1000" b="0">
                          <a:solidFill>
                            <a:srgbClr val="4F4F4F"/>
                          </a:solidFill>
                          <a:effectLst/>
                        </a:rPr>
                        <a:t>1</a:t>
                      </a:r>
                      <a:r>
                        <a:rPr lang="zh-CN" altLang="en-US" sz="1000" b="0">
                          <a:solidFill>
                            <a:srgbClr val="4F4F4F"/>
                          </a:solidFill>
                          <a:effectLst/>
                        </a:rPr>
                        <a:t>。</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276836028"/>
                  </a:ext>
                </a:extLst>
              </a:tr>
              <a:tr h="400050">
                <a:tc>
                  <a:txBody>
                    <a:bodyPr/>
                    <a:lstStyle/>
                    <a:p>
                      <a:pPr algn="l"/>
                      <a:r>
                        <a:rPr lang="en-US" sz="1000" b="0" dirty="0" err="1">
                          <a:solidFill>
                            <a:srgbClr val="4F4F4F"/>
                          </a:solidFill>
                          <a:effectLst/>
                        </a:rPr>
                        <a:t>write_unlock_irqrestore</a:t>
                      </a:r>
                      <a:r>
                        <a:rPr lang="en-US" sz="1000" b="0" dirty="0">
                          <a:solidFill>
                            <a:srgbClr val="4F4F4F"/>
                          </a:solidFill>
                          <a:effectLst/>
                        </a:rPr>
                        <a:t>(lock, flags)</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000" b="0" dirty="0">
                          <a:solidFill>
                            <a:srgbClr val="4F4F4F"/>
                          </a:solidFill>
                          <a:effectLst/>
                        </a:rPr>
                        <a:t>解写者锁，即将写者锁置</a:t>
                      </a:r>
                      <a:r>
                        <a:rPr lang="en-US" altLang="zh-CN" sz="1000" b="0" dirty="0">
                          <a:solidFill>
                            <a:srgbClr val="4F4F4F"/>
                          </a:solidFill>
                          <a:effectLst/>
                        </a:rPr>
                        <a:t>1</a:t>
                      </a:r>
                      <a:r>
                        <a:rPr lang="zh-CN" altLang="en-US" sz="1000" b="0" dirty="0">
                          <a:solidFill>
                            <a:srgbClr val="4F4F4F"/>
                          </a:solidFill>
                          <a:effectLst/>
                        </a:rPr>
                        <a:t>。并且开中断，将状态标识从</a:t>
                      </a:r>
                      <a:r>
                        <a:rPr lang="en-US" altLang="zh-CN" sz="1000" b="0" dirty="0">
                          <a:solidFill>
                            <a:srgbClr val="4F4F4F"/>
                          </a:solidFill>
                          <a:effectLst/>
                        </a:rPr>
                        <a:t>flags</a:t>
                      </a:r>
                      <a:r>
                        <a:rPr lang="zh-CN" altLang="en-US" sz="1000" b="0" dirty="0">
                          <a:solidFill>
                            <a:srgbClr val="4F4F4F"/>
                          </a:solidFill>
                          <a:effectLst/>
                        </a:rPr>
                        <a:t>读到状态寄存器中。</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13430807"/>
                  </a:ext>
                </a:extLst>
              </a:tr>
              <a:tr h="245745">
                <a:tc>
                  <a:txBody>
                    <a:bodyPr/>
                    <a:lstStyle/>
                    <a:p>
                      <a:pPr algn="l"/>
                      <a:r>
                        <a:rPr lang="en-US" sz="1000" b="0" dirty="0" err="1">
                          <a:solidFill>
                            <a:srgbClr val="4F4F4F"/>
                          </a:solidFill>
                          <a:effectLst/>
                        </a:rPr>
                        <a:t>write_unlock_irq</a:t>
                      </a:r>
                      <a:r>
                        <a:rPr lang="en-US" sz="1000" b="0" dirty="0">
                          <a:solidFill>
                            <a:srgbClr val="4F4F4F"/>
                          </a:solidFill>
                          <a:effectLst/>
                        </a:rPr>
                        <a:t>(lock)</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000" b="0" dirty="0">
                          <a:solidFill>
                            <a:srgbClr val="4F4F4F"/>
                          </a:solidFill>
                          <a:effectLst/>
                        </a:rPr>
                        <a:t>解写者锁，即将写者锁置</a:t>
                      </a:r>
                      <a:r>
                        <a:rPr lang="en-US" altLang="zh-CN" sz="1000" b="0" dirty="0">
                          <a:solidFill>
                            <a:srgbClr val="4F4F4F"/>
                          </a:solidFill>
                          <a:effectLst/>
                        </a:rPr>
                        <a:t>1</a:t>
                      </a:r>
                      <a:r>
                        <a:rPr lang="zh-CN" altLang="en-US" sz="1000" b="0" dirty="0">
                          <a:solidFill>
                            <a:srgbClr val="4F4F4F"/>
                          </a:solidFill>
                          <a:effectLst/>
                        </a:rPr>
                        <a:t>。并且开中断。</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75051129"/>
                  </a:ext>
                </a:extLst>
              </a:tr>
            </a:tbl>
          </a:graphicData>
        </a:graphic>
      </p:graphicFrame>
    </p:spTree>
    <p:extLst>
      <p:ext uri="{BB962C8B-B14F-4D97-AF65-F5344CB8AC3E}">
        <p14:creationId xmlns:p14="http://schemas.microsoft.com/office/powerpoint/2010/main" val="121217523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zh-CN" altLang="en-US" dirty="0"/>
              <a:t>读</a:t>
            </a:r>
            <a:r>
              <a:rPr lang="en-US" altLang="zh-CN" dirty="0"/>
              <a:t>/</a:t>
            </a:r>
            <a:r>
              <a:rPr lang="zh-CN" altLang="en-US" dirty="0"/>
              <a:t>写自旋锁</a:t>
            </a:r>
          </a:p>
          <a:p>
            <a:pPr lvl="1"/>
            <a:r>
              <a:rPr lang="zh-CN" altLang="en-US" dirty="0"/>
              <a:t>用户使用读</a:t>
            </a:r>
            <a:r>
              <a:rPr lang="en-US" altLang="zh-CN" dirty="0"/>
              <a:t>/</a:t>
            </a:r>
            <a:r>
              <a:rPr lang="zh-CN" altLang="en-US" dirty="0"/>
              <a:t>写自旋锁，应先自旋锁的状态值初始化为锁初始化为</a:t>
            </a:r>
            <a:r>
              <a:rPr lang="en-US" altLang="zh-CN" dirty="0"/>
              <a:t>RW_LOCK_BIAS</a:t>
            </a:r>
            <a:r>
              <a:rPr lang="zh-CN" altLang="en-US" dirty="0"/>
              <a:t>，即</a:t>
            </a:r>
            <a:r>
              <a:rPr lang="en-US" altLang="zh-CN" dirty="0"/>
              <a:t>0x01000000</a:t>
            </a:r>
            <a:r>
              <a:rPr lang="zh-CN" altLang="en-US" dirty="0"/>
              <a:t>，表示为未锁状态。</a:t>
            </a:r>
          </a:p>
          <a:p>
            <a:pPr marL="342900" lvl="1" indent="0">
              <a:buNone/>
            </a:pPr>
            <a:endParaRPr lang="en-US" altLang="zh-CN" dirty="0"/>
          </a:p>
          <a:p>
            <a:pPr lvl="1"/>
            <a:r>
              <a:rPr lang="zh-CN" altLang="en-US" dirty="0"/>
              <a:t>读</a:t>
            </a:r>
            <a:r>
              <a:rPr lang="en-US" altLang="zh-CN" dirty="0"/>
              <a:t>/</a:t>
            </a:r>
            <a:r>
              <a:rPr lang="zh-CN" altLang="en-US" dirty="0"/>
              <a:t>写自旋锁用结构</a:t>
            </a:r>
            <a:r>
              <a:rPr lang="en-US" altLang="zh-CN" dirty="0" err="1"/>
              <a:t>rwlock_t</a:t>
            </a:r>
            <a:r>
              <a:rPr lang="zh-CN" altLang="en-US" dirty="0"/>
              <a:t>描述，它的主要成员为锁状态值变量</a:t>
            </a:r>
            <a:r>
              <a:rPr lang="en-US" altLang="zh-CN" dirty="0"/>
              <a:t>lock</a:t>
            </a:r>
            <a:r>
              <a:rPr lang="zh-CN" altLang="en-US" dirty="0"/>
              <a:t>，在</a:t>
            </a:r>
            <a:r>
              <a:rPr lang="en-US" altLang="zh-CN" dirty="0"/>
              <a:t>include/</a:t>
            </a:r>
            <a:r>
              <a:rPr lang="en-US" altLang="zh-CN" dirty="0" err="1"/>
              <a:t>linux</a:t>
            </a:r>
            <a:r>
              <a:rPr lang="en-US" altLang="zh-CN" dirty="0"/>
              <a:t>/</a:t>
            </a:r>
            <a:r>
              <a:rPr lang="en-US" altLang="zh-CN" dirty="0" err="1"/>
              <a:t>spinlock_types.h</a:t>
            </a:r>
            <a:r>
              <a:rPr lang="zh-CN" altLang="en-US" dirty="0"/>
              <a:t>有结构体</a:t>
            </a:r>
            <a:r>
              <a:rPr lang="en-US" altLang="zh-CN" dirty="0" err="1"/>
              <a:t>rwlock_t</a:t>
            </a:r>
            <a:r>
              <a:rPr lang="zh-CN" altLang="en-US" dirty="0"/>
              <a:t>定义</a:t>
            </a:r>
            <a:endParaRPr lang="en-US" altLang="zh-CN"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锁机制</a:t>
            </a:r>
          </a:p>
        </p:txBody>
      </p:sp>
      <p:sp>
        <p:nvSpPr>
          <p:cNvPr id="4" name="矩形: 圆角 3">
            <a:extLst>
              <a:ext uri="{FF2B5EF4-FFF2-40B4-BE49-F238E27FC236}">
                <a16:creationId xmlns:a16="http://schemas.microsoft.com/office/drawing/2014/main" id="{8AC2F9F6-7C08-449A-B092-D96E3528B255}"/>
              </a:ext>
            </a:extLst>
          </p:cNvPr>
          <p:cNvSpPr/>
          <p:nvPr/>
        </p:nvSpPr>
        <p:spPr bwMode="auto">
          <a:xfrm>
            <a:off x="1568976" y="3673821"/>
            <a:ext cx="6717413" cy="1915418"/>
          </a:xfrm>
          <a:prstGeom prst="roundRect">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typedef struct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raw_rwlock_t</a:t>
            </a: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raw_lock</a:t>
            </a:r>
            <a:r>
              <a:rPr kumimoji="1" lang="en-US" altLang="zh-CN" sz="1350" b="1" dirty="0">
                <a:solidFill>
                  <a:srgbClr val="FFFFFF"/>
                </a:solidFill>
                <a:latin typeface="Consolas" panose="020B0609020204030204" pitchFamily="49" charset="0"/>
                <a:ea typeface="楷体_GB2312" pitchFamily="49" charset="-122"/>
              </a:rPr>
              <a:t>;</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rwlock_t</a:t>
            </a:r>
            <a:r>
              <a:rPr kumimoji="1" lang="en-US" altLang="zh-CN" sz="1350" b="1" dirty="0">
                <a:solidFill>
                  <a:srgbClr val="FFFFFF"/>
                </a:solidFill>
                <a:latin typeface="Consolas" panose="020B0609020204030204" pitchFamily="49" charset="0"/>
                <a:ea typeface="楷体_GB2312" pitchFamily="49" charset="-122"/>
              </a:rPr>
              <a:t>;</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typedef struct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unsigned int lock;</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raw_rwlock_t</a:t>
            </a:r>
            <a:r>
              <a:rPr kumimoji="1" lang="en-US" altLang="zh-CN" sz="1350" b="1" dirty="0">
                <a:solidFill>
                  <a:srgbClr val="FFFFFF"/>
                </a:solidFill>
                <a:latin typeface="Consolas" panose="020B0609020204030204" pitchFamily="49" charset="0"/>
                <a:ea typeface="楷体_GB2312" pitchFamily="49" charset="-122"/>
              </a:rPr>
              <a:t>;</a:t>
            </a:r>
          </a:p>
        </p:txBody>
      </p:sp>
    </p:spTree>
    <p:extLst>
      <p:ext uri="{BB962C8B-B14F-4D97-AF65-F5344CB8AC3E}">
        <p14:creationId xmlns:p14="http://schemas.microsoft.com/office/powerpoint/2010/main" val="73973376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zh-CN" altLang="en-US" dirty="0"/>
              <a:t>读</a:t>
            </a:r>
            <a:r>
              <a:rPr lang="en-US" altLang="zh-CN" dirty="0"/>
              <a:t>/</a:t>
            </a:r>
            <a:r>
              <a:rPr lang="zh-CN" altLang="en-US" dirty="0"/>
              <a:t>写自旋锁</a:t>
            </a:r>
          </a:p>
          <a:p>
            <a:pPr lvl="1"/>
            <a:r>
              <a:rPr lang="zh-CN" altLang="en-US" dirty="0"/>
              <a:t>在结构</a:t>
            </a:r>
            <a:r>
              <a:rPr lang="en-US" altLang="zh-CN" dirty="0" err="1"/>
              <a:t>raw_rwlock_t</a:t>
            </a:r>
            <a:r>
              <a:rPr lang="zh-CN" altLang="en-US" dirty="0"/>
              <a:t>中，读</a:t>
            </a:r>
            <a:r>
              <a:rPr lang="en-US" altLang="zh-CN" dirty="0"/>
              <a:t>/</a:t>
            </a:r>
            <a:r>
              <a:rPr lang="zh-CN" altLang="en-US" dirty="0"/>
              <a:t>写自旋锁状态变量</a:t>
            </a:r>
            <a:r>
              <a:rPr lang="en-US" altLang="zh-CN" dirty="0"/>
              <a:t>lock</a:t>
            </a:r>
            <a:r>
              <a:rPr lang="zh-CN" altLang="en-US" dirty="0"/>
              <a:t>为</a:t>
            </a:r>
            <a:r>
              <a:rPr lang="en-US" altLang="zh-CN" dirty="0"/>
              <a:t>32</a:t>
            </a:r>
            <a:r>
              <a:rPr lang="zh-CN" altLang="en-US" dirty="0"/>
              <a:t>位，它分为</a:t>
            </a:r>
            <a:r>
              <a:rPr lang="en-US" altLang="zh-CN" dirty="0"/>
              <a:t>2</a:t>
            </a:r>
            <a:r>
              <a:rPr lang="zh-CN" altLang="en-US" dirty="0"/>
              <a:t>个部分，</a:t>
            </a:r>
            <a:r>
              <a:rPr lang="en-US" altLang="zh-CN" dirty="0"/>
              <a:t>0~23</a:t>
            </a:r>
            <a:r>
              <a:rPr lang="zh-CN" altLang="en-US" dirty="0"/>
              <a:t>位是一个</a:t>
            </a:r>
            <a:r>
              <a:rPr lang="en-US" altLang="zh-CN" dirty="0"/>
              <a:t>24</a:t>
            </a:r>
            <a:r>
              <a:rPr lang="zh-CN" altLang="en-US" dirty="0"/>
              <a:t>位计数器，表示对临界数据区进行并发读操作的线程数，线程数以补码形式存入计数器；第</a:t>
            </a:r>
            <a:r>
              <a:rPr lang="en-US" altLang="zh-CN" dirty="0"/>
              <a:t>24</a:t>
            </a:r>
            <a:r>
              <a:rPr lang="zh-CN" altLang="en-US" dirty="0"/>
              <a:t>位为表示</a:t>
            </a:r>
            <a:r>
              <a:rPr lang="en-US" altLang="zh-CN" dirty="0"/>
              <a:t>"</a:t>
            </a:r>
            <a:r>
              <a:rPr lang="zh-CN" altLang="en-US" dirty="0"/>
              <a:t>未锁</a:t>
            </a:r>
            <a:r>
              <a:rPr lang="en-US" altLang="zh-CN" dirty="0"/>
              <a:t>"</a:t>
            </a:r>
            <a:r>
              <a:rPr lang="zh-CN" altLang="en-US" dirty="0"/>
              <a:t>的状态位，在没有线程读或写临界区时，设置为</a:t>
            </a:r>
            <a:r>
              <a:rPr lang="en-US" altLang="zh-CN" dirty="0"/>
              <a:t>1</a:t>
            </a:r>
            <a:r>
              <a:rPr lang="zh-CN" altLang="en-US" dirty="0"/>
              <a:t>，否则，设置为</a:t>
            </a:r>
            <a:r>
              <a:rPr lang="en-US" altLang="zh-CN" dirty="0"/>
              <a:t>0</a:t>
            </a:r>
            <a:r>
              <a:rPr lang="zh-CN" altLang="en-US" dirty="0"/>
              <a:t>。</a:t>
            </a:r>
            <a:endParaRPr lang="en-US" altLang="zh-CN" dirty="0"/>
          </a:p>
          <a:p>
            <a:pPr lvl="1"/>
            <a:endParaRPr lang="zh-CN" altLang="en-US" dirty="0"/>
          </a:p>
          <a:p>
            <a:pPr lvl="1"/>
            <a:r>
              <a:rPr lang="zh-CN" altLang="en-US" dirty="0"/>
              <a:t>如果自旋锁设置了</a:t>
            </a:r>
            <a:r>
              <a:rPr lang="en-US" altLang="zh-CN" dirty="0"/>
              <a:t>"</a:t>
            </a:r>
            <a:r>
              <a:rPr lang="zh-CN" altLang="en-US" dirty="0"/>
              <a:t>未锁</a:t>
            </a:r>
            <a:r>
              <a:rPr lang="en-US" altLang="zh-CN" dirty="0"/>
              <a:t>"</a:t>
            </a:r>
            <a:r>
              <a:rPr lang="zh-CN" altLang="en-US" dirty="0"/>
              <a:t>状态且无读者，那么</a:t>
            </a:r>
            <a:r>
              <a:rPr lang="en-US" altLang="zh-CN" dirty="0"/>
              <a:t>lock</a:t>
            </a:r>
            <a:r>
              <a:rPr lang="zh-CN" altLang="en-US" dirty="0"/>
              <a:t>值为</a:t>
            </a:r>
            <a:r>
              <a:rPr lang="en-US" altLang="zh-CN" dirty="0"/>
              <a:t>0x01000000</a:t>
            </a:r>
            <a:r>
              <a:rPr lang="zh-CN" altLang="en-US" dirty="0"/>
              <a:t>；如果写者已获得自旋锁且无读者，则未锁状态位清</a:t>
            </a:r>
            <a:r>
              <a:rPr lang="en-US" altLang="zh-CN" dirty="0"/>
              <a:t>0</a:t>
            </a:r>
            <a:r>
              <a:rPr lang="zh-CN" altLang="en-US" dirty="0"/>
              <a:t>，</a:t>
            </a:r>
            <a:r>
              <a:rPr lang="en-US" altLang="zh-CN" dirty="0"/>
              <a:t>lock</a:t>
            </a:r>
            <a:r>
              <a:rPr lang="zh-CN" altLang="en-US" dirty="0"/>
              <a:t>值为</a:t>
            </a:r>
            <a:r>
              <a:rPr lang="en-US" altLang="zh-CN" dirty="0"/>
              <a:t>0x00000000</a:t>
            </a:r>
            <a:r>
              <a:rPr lang="zh-CN" altLang="en-US" dirty="0"/>
              <a:t>。如果有一个、</a:t>
            </a:r>
            <a:r>
              <a:rPr lang="en-US" altLang="zh-CN" dirty="0"/>
              <a:t>2</a:t>
            </a:r>
            <a:r>
              <a:rPr lang="zh-CN" altLang="en-US" dirty="0"/>
              <a:t>个或多个线程获取锁对临界数据区进行读操作，则</a:t>
            </a:r>
            <a:r>
              <a:rPr lang="en-US" altLang="zh-CN" dirty="0"/>
              <a:t>lock</a:t>
            </a:r>
            <a:r>
              <a:rPr lang="zh-CN" altLang="en-US" dirty="0"/>
              <a:t>值为</a:t>
            </a:r>
            <a:r>
              <a:rPr lang="en-US" altLang="zh-CN" dirty="0"/>
              <a:t>0x00ffffff</a:t>
            </a:r>
            <a:r>
              <a:rPr lang="zh-CN" altLang="en-US" dirty="0"/>
              <a:t>、</a:t>
            </a:r>
            <a:r>
              <a:rPr lang="en-US" altLang="zh-CN" dirty="0"/>
              <a:t>0x00fffffe</a:t>
            </a:r>
            <a:r>
              <a:rPr lang="zh-CN" altLang="en-US" dirty="0"/>
              <a:t>等（第</a:t>
            </a:r>
            <a:r>
              <a:rPr lang="en-US" altLang="zh-CN" dirty="0"/>
              <a:t>24</a:t>
            </a:r>
            <a:r>
              <a:rPr lang="zh-CN" altLang="en-US" dirty="0"/>
              <a:t>位清</a:t>
            </a:r>
            <a:r>
              <a:rPr lang="en-US" altLang="zh-CN" dirty="0"/>
              <a:t>0</a:t>
            </a:r>
            <a:r>
              <a:rPr lang="zh-CN" altLang="en-US" dirty="0"/>
              <a:t>表示未锁，第</a:t>
            </a:r>
            <a:r>
              <a:rPr lang="en-US" altLang="zh-CN" dirty="0"/>
              <a:t>0~23</a:t>
            </a:r>
            <a:r>
              <a:rPr lang="zh-CN" altLang="en-US" dirty="0"/>
              <a:t>位为读者个数的补码）。</a:t>
            </a: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锁机制</a:t>
            </a:r>
          </a:p>
        </p:txBody>
      </p:sp>
    </p:spTree>
    <p:extLst>
      <p:ext uri="{BB962C8B-B14F-4D97-AF65-F5344CB8AC3E}">
        <p14:creationId xmlns:p14="http://schemas.microsoft.com/office/powerpoint/2010/main" val="407848265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zh-CN" altLang="en-US" dirty="0"/>
              <a:t>顺序锁</a:t>
            </a:r>
          </a:p>
          <a:p>
            <a:pPr lvl="1"/>
            <a:r>
              <a:rPr lang="zh-CN" altLang="en-US" dirty="0"/>
              <a:t>顺序锁是对读</a:t>
            </a:r>
            <a:r>
              <a:rPr lang="en-US" altLang="zh-CN" dirty="0"/>
              <a:t>/</a:t>
            </a:r>
            <a:r>
              <a:rPr lang="zh-CN" altLang="en-US" dirty="0"/>
              <a:t>写锁的优化，它允许读写同时进行，提高了并发性，读写操作同时进行的概率较小时，其性能很好。</a:t>
            </a:r>
            <a:endParaRPr lang="en-US" altLang="zh-CN" dirty="0"/>
          </a:p>
          <a:p>
            <a:pPr lvl="1"/>
            <a:endParaRPr lang="en-US" altLang="zh-CN" dirty="0"/>
          </a:p>
          <a:p>
            <a:pPr lvl="1"/>
            <a:r>
              <a:rPr lang="zh-CN" altLang="en-US" dirty="0"/>
              <a:t>顺序锁对读</a:t>
            </a:r>
            <a:r>
              <a:rPr lang="en-US" altLang="zh-CN" dirty="0"/>
              <a:t>/</a:t>
            </a:r>
            <a:r>
              <a:rPr lang="zh-CN" altLang="en-US" dirty="0"/>
              <a:t>写锁进行了下面的改进：</a:t>
            </a:r>
          </a:p>
          <a:p>
            <a:pPr lvl="2"/>
            <a:r>
              <a:rPr lang="zh-CN" altLang="en-US" dirty="0"/>
              <a:t>写者不会阻塞读者，即写操作时，读者仍可以进行读操作。</a:t>
            </a:r>
          </a:p>
          <a:p>
            <a:pPr lvl="2"/>
            <a:r>
              <a:rPr lang="zh-CN" altLang="en-US" dirty="0"/>
              <a:t>写者不需要等待所有读者完成读操作后才进行写操作。</a:t>
            </a:r>
          </a:p>
          <a:p>
            <a:pPr lvl="2"/>
            <a:r>
              <a:rPr lang="zh-CN" altLang="en-US" dirty="0"/>
              <a:t>写者与写者之间互斥，即如果有写者在写操作时，其他写者必须自旋等待。</a:t>
            </a:r>
          </a:p>
          <a:p>
            <a:pPr lvl="2"/>
            <a:r>
              <a:rPr lang="zh-CN" altLang="en-US" dirty="0"/>
              <a:t>如果在读者进行读操作期间，有写者进行写操作，那么读者必须重新读取数据，确保读取正确的数据。</a:t>
            </a:r>
          </a:p>
          <a:p>
            <a:pPr lvl="2"/>
            <a:r>
              <a:rPr lang="zh-CN" altLang="en-US" dirty="0"/>
              <a:t>要求临界区的共享资源不含指针，因为如果写者使指针失效，读者访问该指针，将导致崩溃。</a:t>
            </a: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锁机制</a:t>
            </a:r>
          </a:p>
        </p:txBody>
      </p:sp>
    </p:spTree>
    <p:extLst>
      <p:ext uri="{BB962C8B-B14F-4D97-AF65-F5344CB8AC3E}">
        <p14:creationId xmlns:p14="http://schemas.microsoft.com/office/powerpoint/2010/main" val="37131682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zh-CN" altLang="en-US" dirty="0"/>
              <a:t>顺序锁</a:t>
            </a:r>
          </a:p>
          <a:p>
            <a:pPr lvl="1"/>
            <a:r>
              <a:rPr lang="zh-CN" altLang="en-US" dirty="0"/>
              <a:t>顺序锁实际上由一个自旋锁和一个顺序计数器组成，有的应用已包括自旋锁，只需要一个顺序计数器配合就可以实现顺序锁。</a:t>
            </a:r>
            <a:endParaRPr lang="en-US" altLang="zh-CN" dirty="0"/>
          </a:p>
          <a:p>
            <a:pPr lvl="1"/>
            <a:r>
              <a:rPr lang="zh-CN" altLang="en-US" dirty="0"/>
              <a:t>针对这两种情况，</a:t>
            </a:r>
            <a:r>
              <a:rPr lang="en-US" altLang="zh-CN" dirty="0"/>
              <a:t>Linux</a:t>
            </a:r>
            <a:r>
              <a:rPr lang="zh-CN" altLang="en-US" dirty="0"/>
              <a:t>内核给顺序锁提供了两套</a:t>
            </a:r>
            <a:r>
              <a:rPr lang="en-US" altLang="zh-CN" dirty="0"/>
              <a:t>API</a:t>
            </a:r>
            <a:r>
              <a:rPr lang="zh-CN" altLang="en-US" dirty="0"/>
              <a:t>函数。一套</a:t>
            </a:r>
            <a:r>
              <a:rPr lang="en-US" altLang="zh-CN" dirty="0"/>
              <a:t>API</a:t>
            </a:r>
            <a:r>
              <a:rPr lang="zh-CN" altLang="en-US" dirty="0"/>
              <a:t>函数为*</a:t>
            </a:r>
            <a:r>
              <a:rPr lang="en-US" altLang="zh-CN" dirty="0"/>
              <a:t>seq*</a:t>
            </a:r>
            <a:r>
              <a:rPr lang="zh-CN" altLang="en-US" dirty="0"/>
              <a:t>，完整地实现了顺序锁；另一套</a:t>
            </a:r>
            <a:r>
              <a:rPr lang="en-US" altLang="zh-CN" dirty="0"/>
              <a:t>API</a:t>
            </a:r>
            <a:r>
              <a:rPr lang="zh-CN" altLang="en-US" dirty="0"/>
              <a:t>函数为*</a:t>
            </a:r>
            <a:r>
              <a:rPr lang="en-US" altLang="zh-CN" dirty="0" err="1"/>
              <a:t>seqcount</a:t>
            </a:r>
            <a:r>
              <a:rPr lang="en-US" altLang="zh-CN" dirty="0"/>
              <a:t>*</a:t>
            </a:r>
            <a:r>
              <a:rPr lang="zh-CN" altLang="en-US" dirty="0"/>
              <a:t>，只包含了顺序计数器，需要与用户的自旋锁配套实现顺序锁。</a:t>
            </a: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锁机制</a:t>
            </a:r>
          </a:p>
        </p:txBody>
      </p:sp>
    </p:spTree>
    <p:extLst>
      <p:ext uri="{BB962C8B-B14F-4D97-AF65-F5344CB8AC3E}">
        <p14:creationId xmlns:p14="http://schemas.microsoft.com/office/powerpoint/2010/main" val="252732869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168734D-6B58-45E4-A7C3-8F50A8EADCC9}"/>
              </a:ext>
            </a:extLst>
          </p:cNvPr>
          <p:cNvSpPr>
            <a:spLocks noGrp="1" noChangeAspect="1" noChangeArrowheads="1"/>
          </p:cNvSpPr>
          <p:nvPr>
            <p:ph type="title" idx="4294967295"/>
          </p:nvPr>
        </p:nvSpPr>
        <p:spPr/>
        <p:txBody>
          <a:bodyPr/>
          <a:lstStyle/>
          <a:p>
            <a:r>
              <a:rPr lang="zh-CN" altLang="en-US" dirty="0"/>
              <a:t>实验内容</a:t>
            </a:r>
            <a:endParaRPr lang="zh-CN" altLang="zh-CN" dirty="0"/>
          </a:p>
        </p:txBody>
      </p:sp>
      <p:sp>
        <p:nvSpPr>
          <p:cNvPr id="5123" name="Rectangle 3">
            <a:extLst>
              <a:ext uri="{FF2B5EF4-FFF2-40B4-BE49-F238E27FC236}">
                <a16:creationId xmlns:a16="http://schemas.microsoft.com/office/drawing/2014/main" id="{84B56849-BC18-47F6-BD0C-A30BF578F61A}"/>
              </a:ext>
            </a:extLst>
          </p:cNvPr>
          <p:cNvSpPr>
            <a:spLocks noGrp="1" noChangeArrowheads="1"/>
          </p:cNvSpPr>
          <p:nvPr>
            <p:ph type="body" idx="4294967295"/>
          </p:nvPr>
        </p:nvSpPr>
        <p:spPr>
          <a:xfrm>
            <a:off x="1481137" y="1914002"/>
            <a:ext cx="6181725" cy="2459831"/>
          </a:xfrm>
        </p:spPr>
        <p:txBody>
          <a:bodyPr/>
          <a:lstStyle/>
          <a:p>
            <a:r>
              <a:rPr lang="zh-CN" altLang="en-US" sz="1800" dirty="0"/>
              <a:t>任务</a:t>
            </a:r>
            <a:r>
              <a:rPr lang="en-US" altLang="zh-CN" sz="1800" dirty="0"/>
              <a:t>1</a:t>
            </a:r>
            <a:r>
              <a:rPr lang="zh-CN" altLang="en-US" sz="1800" dirty="0"/>
              <a:t>：设计并实现一个内核模块，在加载到内核时将输出的信息保存到当前目录下的</a:t>
            </a:r>
            <a:r>
              <a:rPr lang="en-US" altLang="zh-CN" sz="1800" dirty="0"/>
              <a:t>output.txt</a:t>
            </a:r>
            <a:r>
              <a:rPr lang="zh-CN" altLang="en-US" sz="1800" dirty="0"/>
              <a:t>中，</a:t>
            </a:r>
            <a:r>
              <a:rPr lang="en-US" altLang="zh-CN" sz="1800" dirty="0"/>
              <a:t>output.txt</a:t>
            </a:r>
            <a:r>
              <a:rPr lang="zh-CN" altLang="en-US" sz="1800" dirty="0"/>
              <a:t>中周期打印</a:t>
            </a:r>
            <a:r>
              <a:rPr lang="en-US" altLang="zh-CN" sz="1800" dirty="0"/>
              <a:t>1</a:t>
            </a:r>
            <a:r>
              <a:rPr lang="zh-CN" altLang="en-US" sz="1800" dirty="0"/>
              <a:t>，</a:t>
            </a:r>
            <a:r>
              <a:rPr lang="en-US" altLang="zh-CN" sz="1800" dirty="0"/>
              <a:t>2</a:t>
            </a:r>
            <a:r>
              <a:rPr lang="zh-CN" altLang="en-US" sz="1800" dirty="0"/>
              <a:t>，</a:t>
            </a:r>
            <a:r>
              <a:rPr lang="en-US" altLang="zh-CN" sz="1800" dirty="0"/>
              <a:t>3…(60min)</a:t>
            </a:r>
          </a:p>
          <a:p>
            <a:r>
              <a:rPr lang="zh-CN" altLang="en-US" sz="1800" dirty="0"/>
              <a:t>任务</a:t>
            </a:r>
            <a:r>
              <a:rPr lang="en-US" altLang="zh-CN" sz="1800" dirty="0"/>
              <a:t>2</a:t>
            </a:r>
            <a:r>
              <a:rPr lang="zh-CN" altLang="en-US" sz="1800" dirty="0"/>
              <a:t>：使用自旋锁保护变量</a:t>
            </a:r>
            <a:r>
              <a:rPr lang="en-US" altLang="zh-CN" sz="1800" dirty="0"/>
              <a:t>(60min)</a:t>
            </a:r>
          </a:p>
          <a:p>
            <a:r>
              <a:rPr lang="zh-CN" altLang="en-US" sz="1800" dirty="0"/>
              <a:t>任务</a:t>
            </a:r>
            <a:r>
              <a:rPr lang="en-US" altLang="zh-CN" sz="1800" dirty="0"/>
              <a:t>3</a:t>
            </a:r>
            <a:r>
              <a:rPr lang="zh-CN" altLang="en-US" sz="1800" dirty="0"/>
              <a:t>：使用顺序锁保护变量</a:t>
            </a:r>
            <a:r>
              <a:rPr lang="en-US" altLang="zh-CN" sz="1800" dirty="0"/>
              <a:t>(60min)</a:t>
            </a:r>
          </a:p>
          <a:p>
            <a:r>
              <a:rPr lang="zh-CN" altLang="en-US" sz="1800" dirty="0"/>
              <a:t>任务</a:t>
            </a:r>
            <a:r>
              <a:rPr lang="en-US" altLang="zh-CN" sz="1800" dirty="0"/>
              <a:t>4</a:t>
            </a:r>
            <a:r>
              <a:rPr lang="zh-CN" altLang="en-US" sz="1800" dirty="0"/>
              <a:t>：使用读写锁保护变量</a:t>
            </a:r>
            <a:r>
              <a:rPr lang="en-US" altLang="zh-CN" sz="1800"/>
              <a:t>(60min</a:t>
            </a:r>
            <a:r>
              <a:rPr lang="en-US" altLang="zh-CN" sz="1800" dirty="0"/>
              <a:t>)</a:t>
            </a:r>
          </a:p>
          <a:p>
            <a:endParaRPr lang="en-US" altLang="zh-CN" sz="18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382893" y="1943353"/>
            <a:ext cx="1834306" cy="531853"/>
          </a:xfrm>
        </p:spPr>
        <p:txBody>
          <a:bodyPr/>
          <a:lstStyle/>
          <a:p>
            <a:r>
              <a:rPr lang="zh-CN" altLang="en-US" dirty="0"/>
              <a:t>顺序锁</a:t>
            </a:r>
            <a:endParaRPr lang="en-US" altLang="zh-CN"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锁机制</a:t>
            </a:r>
          </a:p>
        </p:txBody>
      </p:sp>
      <p:graphicFrame>
        <p:nvGraphicFramePr>
          <p:cNvPr id="4" name="表格 3">
            <a:extLst>
              <a:ext uri="{FF2B5EF4-FFF2-40B4-BE49-F238E27FC236}">
                <a16:creationId xmlns:a16="http://schemas.microsoft.com/office/drawing/2014/main" id="{89333B1D-EE2F-4938-923A-81F8679E0183}"/>
              </a:ext>
            </a:extLst>
          </p:cNvPr>
          <p:cNvGraphicFramePr>
            <a:graphicFrameLocks noGrp="1"/>
          </p:cNvGraphicFramePr>
          <p:nvPr>
            <p:extLst>
              <p:ext uri="{D42A27DB-BD31-4B8C-83A1-F6EECF244321}">
                <p14:modId xmlns:p14="http://schemas.microsoft.com/office/powerpoint/2010/main" val="3788108849"/>
              </p:ext>
            </p:extLst>
          </p:nvPr>
        </p:nvGraphicFramePr>
        <p:xfrm>
          <a:off x="1300045" y="2427741"/>
          <a:ext cx="6182045" cy="3108960"/>
        </p:xfrm>
        <a:graphic>
          <a:graphicData uri="http://schemas.openxmlformats.org/drawingml/2006/table">
            <a:tbl>
              <a:tblPr/>
              <a:tblGrid>
                <a:gridCol w="2767965">
                  <a:extLst>
                    <a:ext uri="{9D8B030D-6E8A-4147-A177-3AD203B41FA5}">
                      <a16:colId xmlns:a16="http://schemas.microsoft.com/office/drawing/2014/main" val="429230341"/>
                    </a:ext>
                  </a:extLst>
                </a:gridCol>
                <a:gridCol w="3414080">
                  <a:extLst>
                    <a:ext uri="{9D8B030D-6E8A-4147-A177-3AD203B41FA5}">
                      <a16:colId xmlns:a16="http://schemas.microsoft.com/office/drawing/2014/main" val="2643785594"/>
                    </a:ext>
                  </a:extLst>
                </a:gridCol>
              </a:tblGrid>
              <a:tr h="245745">
                <a:tc>
                  <a:txBody>
                    <a:bodyPr/>
                    <a:lstStyle/>
                    <a:p>
                      <a:pPr algn="l"/>
                      <a:r>
                        <a:rPr lang="zh-CN" altLang="en-US" sz="1000" b="0">
                          <a:solidFill>
                            <a:srgbClr val="4F4F4F"/>
                          </a:solidFill>
                          <a:effectLst/>
                        </a:rPr>
                        <a:t>宏定义</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000" b="0">
                          <a:solidFill>
                            <a:srgbClr val="4F4F4F"/>
                          </a:solidFill>
                          <a:effectLst/>
                        </a:rPr>
                        <a:t>功能说明</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25728531"/>
                  </a:ext>
                </a:extLst>
              </a:tr>
              <a:tr h="245745">
                <a:tc>
                  <a:txBody>
                    <a:bodyPr/>
                    <a:lstStyle/>
                    <a:p>
                      <a:pPr algn="l"/>
                      <a:r>
                        <a:rPr lang="en-US" sz="1000" b="0">
                          <a:solidFill>
                            <a:srgbClr val="4F4F4F"/>
                          </a:solidFill>
                          <a:effectLst/>
                        </a:rPr>
                        <a:t>seqlock_init(x)</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zh-CN" altLang="en-US" sz="1000" b="0">
                          <a:solidFill>
                            <a:srgbClr val="4F4F4F"/>
                          </a:solidFill>
                          <a:effectLst/>
                        </a:rPr>
                        <a:t>初始化顺序锁，将顺序计数器置</a:t>
                      </a:r>
                      <a:r>
                        <a:rPr lang="en-US" altLang="zh-CN" sz="1000" b="0">
                          <a:solidFill>
                            <a:srgbClr val="4F4F4F"/>
                          </a:solidFill>
                          <a:effectLst/>
                        </a:rPr>
                        <a:t>0</a:t>
                      </a:r>
                      <a:r>
                        <a:rPr lang="zh-CN" altLang="en-US" sz="1000" b="0">
                          <a:solidFill>
                            <a:srgbClr val="4F4F4F"/>
                          </a:solidFill>
                          <a:effectLst/>
                        </a:rPr>
                        <a:t>。</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845306964"/>
                  </a:ext>
                </a:extLst>
              </a:tr>
              <a:tr h="400050">
                <a:tc>
                  <a:txBody>
                    <a:bodyPr/>
                    <a:lstStyle/>
                    <a:p>
                      <a:pPr algn="l"/>
                      <a:r>
                        <a:rPr lang="en-US" sz="1000" b="0">
                          <a:solidFill>
                            <a:srgbClr val="4F4F4F"/>
                          </a:solidFill>
                          <a:effectLst/>
                        </a:rPr>
                        <a:t>write_seqlock(seqlock_t *sl)</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000" b="0">
                          <a:solidFill>
                            <a:srgbClr val="4F4F4F"/>
                          </a:solidFill>
                          <a:effectLst/>
                        </a:rPr>
                        <a:t>加顺序锁，将顺序号加</a:t>
                      </a:r>
                      <a:r>
                        <a:rPr lang="en-US" altLang="zh-CN" sz="1000" b="0">
                          <a:solidFill>
                            <a:srgbClr val="4F4F4F"/>
                          </a:solidFill>
                          <a:effectLst/>
                        </a:rPr>
                        <a:t>1</a:t>
                      </a:r>
                      <a:r>
                        <a:rPr lang="zh-CN" altLang="en-US" sz="1000" b="0">
                          <a:solidFill>
                            <a:srgbClr val="4F4F4F"/>
                          </a:solidFill>
                          <a:effectLst/>
                        </a:rPr>
                        <a:t>。写者获取顺序锁</a:t>
                      </a:r>
                      <a:r>
                        <a:rPr lang="en-US" altLang="zh-CN" sz="1000" b="0">
                          <a:solidFill>
                            <a:srgbClr val="4F4F4F"/>
                          </a:solidFill>
                          <a:effectLst/>
                        </a:rPr>
                        <a:t>s1</a:t>
                      </a:r>
                      <a:r>
                        <a:rPr lang="zh-CN" altLang="en-US" sz="1000" b="0">
                          <a:solidFill>
                            <a:srgbClr val="4F4F4F"/>
                          </a:solidFill>
                          <a:effectLst/>
                        </a:rPr>
                        <a:t>访问临界区，它使用了函数</a:t>
                      </a:r>
                      <a:r>
                        <a:rPr lang="en-US" altLang="zh-CN" sz="1000" b="0">
                          <a:solidFill>
                            <a:srgbClr val="4F4F4F"/>
                          </a:solidFill>
                          <a:effectLst/>
                        </a:rPr>
                        <a:t>spin_lock</a:t>
                      </a:r>
                      <a:r>
                        <a:rPr lang="zh-CN" altLang="en-US" sz="1000" b="0">
                          <a:solidFill>
                            <a:srgbClr val="4F4F4F"/>
                          </a:solidFill>
                          <a:effectLst/>
                        </a:rPr>
                        <a:t>。</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49971144"/>
                  </a:ext>
                </a:extLst>
              </a:tr>
              <a:tr h="245745">
                <a:tc>
                  <a:txBody>
                    <a:bodyPr/>
                    <a:lstStyle/>
                    <a:p>
                      <a:pPr algn="l"/>
                      <a:r>
                        <a:rPr lang="en-US" sz="1000" b="0">
                          <a:solidFill>
                            <a:srgbClr val="4F4F4F"/>
                          </a:solidFill>
                          <a:effectLst/>
                        </a:rPr>
                        <a:t>write_sequnlock(seqlock_t *sl)</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zh-CN" altLang="en-US" sz="1000" b="0">
                          <a:solidFill>
                            <a:srgbClr val="4F4F4F"/>
                          </a:solidFill>
                          <a:effectLst/>
                        </a:rPr>
                        <a:t>解顺序锁，使用了函数</a:t>
                      </a:r>
                      <a:r>
                        <a:rPr lang="en-US" altLang="zh-CN" sz="1000" b="0">
                          <a:solidFill>
                            <a:srgbClr val="4F4F4F"/>
                          </a:solidFill>
                          <a:effectLst/>
                        </a:rPr>
                        <a:t>spin_unlock</a:t>
                      </a:r>
                      <a:r>
                        <a:rPr lang="zh-CN" altLang="en-US" sz="1000" b="0">
                          <a:solidFill>
                            <a:srgbClr val="4F4F4F"/>
                          </a:solidFill>
                          <a:effectLst/>
                        </a:rPr>
                        <a:t>，顺序号加</a:t>
                      </a:r>
                      <a:r>
                        <a:rPr lang="en-US" altLang="zh-CN" sz="1000" b="0">
                          <a:solidFill>
                            <a:srgbClr val="4F4F4F"/>
                          </a:solidFill>
                          <a:effectLst/>
                        </a:rPr>
                        <a:t>1</a:t>
                      </a:r>
                      <a:r>
                        <a:rPr lang="zh-CN" altLang="en-US" sz="1000" b="0">
                          <a:solidFill>
                            <a:srgbClr val="4F4F4F"/>
                          </a:solidFill>
                          <a:effectLst/>
                        </a:rPr>
                        <a:t>。</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79353121"/>
                  </a:ext>
                </a:extLst>
              </a:tr>
              <a:tr h="245745">
                <a:tc>
                  <a:txBody>
                    <a:bodyPr/>
                    <a:lstStyle/>
                    <a:p>
                      <a:pPr algn="l"/>
                      <a:r>
                        <a:rPr lang="en-US" sz="1000" b="0">
                          <a:solidFill>
                            <a:srgbClr val="4F4F4F"/>
                          </a:solidFill>
                          <a:effectLst/>
                        </a:rPr>
                        <a:t>write_tryseqlock(seqlock_t *sl)</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000" b="0">
                          <a:solidFill>
                            <a:srgbClr val="4F4F4F"/>
                          </a:solidFill>
                          <a:effectLst/>
                        </a:rPr>
                        <a:t>功能上等同于</a:t>
                      </a:r>
                      <a:r>
                        <a:rPr lang="en-US" sz="1000" b="0">
                          <a:solidFill>
                            <a:srgbClr val="4F4F4F"/>
                          </a:solidFill>
                          <a:effectLst/>
                        </a:rPr>
                        <a:t>spin_trylock，</a:t>
                      </a:r>
                      <a:r>
                        <a:rPr lang="zh-CN" altLang="en-US" sz="1000" b="0">
                          <a:solidFill>
                            <a:srgbClr val="4F4F4F"/>
                          </a:solidFill>
                          <a:effectLst/>
                        </a:rPr>
                        <a:t>顺序号加</a:t>
                      </a:r>
                      <a:r>
                        <a:rPr lang="en-US" altLang="zh-CN" sz="1000" b="0">
                          <a:solidFill>
                            <a:srgbClr val="4F4F4F"/>
                          </a:solidFill>
                          <a:effectLst/>
                        </a:rPr>
                        <a:t>1</a:t>
                      </a:r>
                      <a:r>
                        <a:rPr lang="zh-CN" altLang="en-US" sz="1000" b="0">
                          <a:solidFill>
                            <a:srgbClr val="4F4F4F"/>
                          </a:solidFill>
                          <a:effectLst/>
                        </a:rPr>
                        <a:t>。</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31303640"/>
                  </a:ext>
                </a:extLst>
              </a:tr>
              <a:tr h="400050">
                <a:tc>
                  <a:txBody>
                    <a:bodyPr/>
                    <a:lstStyle/>
                    <a:p>
                      <a:pPr algn="l"/>
                      <a:r>
                        <a:rPr lang="en-US" sz="1000" b="0">
                          <a:solidFill>
                            <a:srgbClr val="4F4F4F"/>
                          </a:solidFill>
                          <a:effectLst/>
                        </a:rPr>
                        <a:t>read_seqbegin(const seqlock_t *sl)</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zh-CN" altLang="en-US" sz="1000" b="0">
                          <a:solidFill>
                            <a:srgbClr val="4F4F4F"/>
                          </a:solidFill>
                          <a:effectLst/>
                        </a:rPr>
                        <a:t>返回顺序锁</a:t>
                      </a:r>
                      <a:r>
                        <a:rPr lang="en-US" altLang="zh-CN" sz="1000" b="0">
                          <a:solidFill>
                            <a:srgbClr val="4F4F4F"/>
                          </a:solidFill>
                          <a:effectLst/>
                        </a:rPr>
                        <a:t>s1</a:t>
                      </a:r>
                      <a:r>
                        <a:rPr lang="zh-CN" altLang="en-US" sz="1000" b="0">
                          <a:solidFill>
                            <a:srgbClr val="4F4F4F"/>
                          </a:solidFill>
                          <a:effectLst/>
                        </a:rPr>
                        <a:t>的当前顺序号，读者没有开锁和释放锁的开销。</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276836028"/>
                  </a:ext>
                </a:extLst>
              </a:tr>
              <a:tr h="400050">
                <a:tc>
                  <a:txBody>
                    <a:bodyPr/>
                    <a:lstStyle/>
                    <a:p>
                      <a:pPr algn="l"/>
                      <a:r>
                        <a:rPr lang="en-US" sz="1000" b="0">
                          <a:solidFill>
                            <a:srgbClr val="4F4F4F"/>
                          </a:solidFill>
                          <a:effectLst/>
                        </a:rPr>
                        <a:t>read_seqretry(const seqlock_t *sl, unsigned start)</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000" b="0" dirty="0">
                          <a:solidFill>
                            <a:srgbClr val="4F4F4F"/>
                          </a:solidFill>
                          <a:effectLst/>
                        </a:rPr>
                        <a:t>检查读操作期间是否有写者访问了共享资源，如果是，读者就需要重新进行读操作，否则，读者成功完成了读操作。</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13430807"/>
                  </a:ext>
                </a:extLst>
              </a:tr>
            </a:tbl>
          </a:graphicData>
        </a:graphic>
      </p:graphicFrame>
    </p:spTree>
    <p:extLst>
      <p:ext uri="{BB962C8B-B14F-4D97-AF65-F5344CB8AC3E}">
        <p14:creationId xmlns:p14="http://schemas.microsoft.com/office/powerpoint/2010/main" val="300673555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382893" y="1943353"/>
            <a:ext cx="1834306" cy="531853"/>
          </a:xfrm>
        </p:spPr>
        <p:txBody>
          <a:bodyPr/>
          <a:lstStyle/>
          <a:p>
            <a:r>
              <a:rPr lang="zh-CN" altLang="en-US" dirty="0"/>
              <a:t>顺序锁</a:t>
            </a:r>
            <a:endParaRPr lang="en-US" altLang="zh-CN"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锁机制</a:t>
            </a:r>
          </a:p>
        </p:txBody>
      </p:sp>
      <p:graphicFrame>
        <p:nvGraphicFramePr>
          <p:cNvPr id="4" name="表格 3">
            <a:extLst>
              <a:ext uri="{FF2B5EF4-FFF2-40B4-BE49-F238E27FC236}">
                <a16:creationId xmlns:a16="http://schemas.microsoft.com/office/drawing/2014/main" id="{89333B1D-EE2F-4938-923A-81F8679E0183}"/>
              </a:ext>
            </a:extLst>
          </p:cNvPr>
          <p:cNvGraphicFramePr>
            <a:graphicFrameLocks noGrp="1"/>
          </p:cNvGraphicFramePr>
          <p:nvPr>
            <p:extLst>
              <p:ext uri="{D42A27DB-BD31-4B8C-83A1-F6EECF244321}">
                <p14:modId xmlns:p14="http://schemas.microsoft.com/office/powerpoint/2010/main" val="943650684"/>
              </p:ext>
            </p:extLst>
          </p:nvPr>
        </p:nvGraphicFramePr>
        <p:xfrm>
          <a:off x="1394782" y="2475206"/>
          <a:ext cx="6182045" cy="3017520"/>
        </p:xfrm>
        <a:graphic>
          <a:graphicData uri="http://schemas.openxmlformats.org/drawingml/2006/table">
            <a:tbl>
              <a:tblPr/>
              <a:tblGrid>
                <a:gridCol w="2767965">
                  <a:extLst>
                    <a:ext uri="{9D8B030D-6E8A-4147-A177-3AD203B41FA5}">
                      <a16:colId xmlns:a16="http://schemas.microsoft.com/office/drawing/2014/main" val="429230341"/>
                    </a:ext>
                  </a:extLst>
                </a:gridCol>
                <a:gridCol w="3414080">
                  <a:extLst>
                    <a:ext uri="{9D8B030D-6E8A-4147-A177-3AD203B41FA5}">
                      <a16:colId xmlns:a16="http://schemas.microsoft.com/office/drawing/2014/main" val="2643785594"/>
                    </a:ext>
                  </a:extLst>
                </a:gridCol>
              </a:tblGrid>
              <a:tr h="245745">
                <a:tc>
                  <a:txBody>
                    <a:bodyPr/>
                    <a:lstStyle/>
                    <a:p>
                      <a:pPr algn="l"/>
                      <a:r>
                        <a:rPr lang="zh-CN" altLang="en-US" sz="1000" b="0" dirty="0">
                          <a:solidFill>
                            <a:srgbClr val="4F4F4F"/>
                          </a:solidFill>
                          <a:effectLst/>
                        </a:rPr>
                        <a:t>宏定义</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000" b="0">
                          <a:solidFill>
                            <a:srgbClr val="4F4F4F"/>
                          </a:solidFill>
                          <a:effectLst/>
                        </a:rPr>
                        <a:t>功能说明</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25728531"/>
                  </a:ext>
                </a:extLst>
              </a:tr>
              <a:tr h="245745">
                <a:tc>
                  <a:txBody>
                    <a:bodyPr/>
                    <a:lstStyle/>
                    <a:p>
                      <a:pPr algn="l"/>
                      <a:r>
                        <a:rPr lang="en-US" sz="1000" b="0">
                          <a:solidFill>
                            <a:srgbClr val="4F4F4F"/>
                          </a:solidFill>
                          <a:effectLst/>
                        </a:rPr>
                        <a:t>seqcount_init(x)</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zh-CN" altLang="en-US" sz="1000" b="0">
                          <a:solidFill>
                            <a:srgbClr val="4F4F4F"/>
                          </a:solidFill>
                          <a:effectLst/>
                        </a:rPr>
                        <a:t>初始化顺序号。</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845306964"/>
                  </a:ext>
                </a:extLst>
              </a:tr>
              <a:tr h="245745">
                <a:tc>
                  <a:txBody>
                    <a:bodyPr/>
                    <a:lstStyle/>
                    <a:p>
                      <a:pPr algn="l"/>
                      <a:r>
                        <a:rPr lang="en-US" sz="1000" b="0">
                          <a:solidFill>
                            <a:srgbClr val="4F4F4F"/>
                          </a:solidFill>
                          <a:effectLst/>
                        </a:rPr>
                        <a:t>read_seqcount_begin(const seqcount_t *s)</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000" b="0">
                          <a:solidFill>
                            <a:srgbClr val="4F4F4F"/>
                          </a:solidFill>
                          <a:effectLst/>
                        </a:rPr>
                        <a:t>读者在读操作前用此函数获取当前的顺序号。</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49971144"/>
                  </a:ext>
                </a:extLst>
              </a:tr>
              <a:tr h="554355">
                <a:tc>
                  <a:txBody>
                    <a:bodyPr/>
                    <a:lstStyle/>
                    <a:p>
                      <a:pPr algn="l"/>
                      <a:r>
                        <a:rPr lang="en-US" sz="1000" b="0">
                          <a:solidFill>
                            <a:srgbClr val="4F4F4F"/>
                          </a:solidFill>
                          <a:effectLst/>
                        </a:rPr>
                        <a:t>read_seqcount_retry(const seqcount_t *s, unsigned start)</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zh-CN" altLang="en-US" sz="1000" b="0">
                          <a:solidFill>
                            <a:srgbClr val="4F4F4F"/>
                          </a:solidFill>
                          <a:effectLst/>
                        </a:rPr>
                        <a:t>读者在访问完后调用此函数检查在读期间是否有写者访问临界区。如果有，读者需要重新进行读操作，否则，完成读操作。</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79353121"/>
                  </a:ext>
                </a:extLst>
              </a:tr>
              <a:tr h="400050">
                <a:tc>
                  <a:txBody>
                    <a:bodyPr/>
                    <a:lstStyle/>
                    <a:p>
                      <a:pPr algn="l"/>
                      <a:r>
                        <a:rPr lang="en-US" sz="1000" b="0">
                          <a:solidFill>
                            <a:srgbClr val="4F4F4F"/>
                          </a:solidFill>
                          <a:effectLst/>
                        </a:rPr>
                        <a:t>write_seqcount_begin(seqcount_t *s)</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000" b="0">
                          <a:solidFill>
                            <a:srgbClr val="4F4F4F"/>
                          </a:solidFill>
                          <a:effectLst/>
                        </a:rPr>
                        <a:t>写者在访问临界区前调用此函数将顺序号加</a:t>
                      </a:r>
                      <a:r>
                        <a:rPr lang="en-US" altLang="zh-CN" sz="1000" b="0">
                          <a:solidFill>
                            <a:srgbClr val="4F4F4F"/>
                          </a:solidFill>
                          <a:effectLst/>
                        </a:rPr>
                        <a:t>1</a:t>
                      </a:r>
                      <a:r>
                        <a:rPr lang="zh-CN" altLang="en-US" sz="1000" b="0">
                          <a:solidFill>
                            <a:srgbClr val="4F4F4F"/>
                          </a:solidFill>
                          <a:effectLst/>
                        </a:rPr>
                        <a:t>，以便读者检查是否在读期间有写者访问过。</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31303640"/>
                  </a:ext>
                </a:extLst>
              </a:tr>
              <a:tr h="400050">
                <a:tc>
                  <a:txBody>
                    <a:bodyPr/>
                    <a:lstStyle/>
                    <a:p>
                      <a:pPr algn="l"/>
                      <a:r>
                        <a:rPr lang="en-US" sz="1000" b="0">
                          <a:solidFill>
                            <a:srgbClr val="4F4F4F"/>
                          </a:solidFill>
                          <a:effectLst/>
                        </a:rPr>
                        <a:t>write_seqcount_end(seqcount_t *s)</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zh-CN" altLang="en-US" sz="1000" b="0" dirty="0">
                          <a:solidFill>
                            <a:srgbClr val="4F4F4F"/>
                          </a:solidFill>
                          <a:effectLst/>
                        </a:rPr>
                        <a:t>写者写完成后调用此函数将顺序号加</a:t>
                      </a:r>
                      <a:r>
                        <a:rPr lang="en-US" altLang="zh-CN" sz="1000" b="0" dirty="0">
                          <a:solidFill>
                            <a:srgbClr val="4F4F4F"/>
                          </a:solidFill>
                          <a:effectLst/>
                        </a:rPr>
                        <a:t>1</a:t>
                      </a:r>
                      <a:r>
                        <a:rPr lang="zh-CN" altLang="en-US" sz="1000" b="0" dirty="0">
                          <a:solidFill>
                            <a:srgbClr val="4F4F4F"/>
                          </a:solidFill>
                          <a:effectLst/>
                        </a:rPr>
                        <a:t>，以便读者能检查出是否在读期间有写者访问过。</a:t>
                      </a:r>
                    </a:p>
                  </a:txBody>
                  <a:tcPr marL="45720" marR="4572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276836028"/>
                  </a:ext>
                </a:extLst>
              </a:tr>
            </a:tbl>
          </a:graphicData>
        </a:graphic>
      </p:graphicFrame>
    </p:spTree>
    <p:extLst>
      <p:ext uri="{BB962C8B-B14F-4D97-AF65-F5344CB8AC3E}">
        <p14:creationId xmlns:p14="http://schemas.microsoft.com/office/powerpoint/2010/main" val="41679189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zh-CN" altLang="en-US" dirty="0"/>
              <a:t>顺序锁</a:t>
            </a:r>
          </a:p>
          <a:p>
            <a:pPr lvl="1"/>
            <a:r>
              <a:rPr lang="zh-CN" altLang="en-US" dirty="0"/>
              <a:t>顺序锁用结构</a:t>
            </a:r>
            <a:r>
              <a:rPr lang="en-US" altLang="zh-CN" dirty="0" err="1"/>
              <a:t>seqlock_t</a:t>
            </a:r>
            <a:r>
              <a:rPr lang="zh-CN" altLang="en-US" dirty="0"/>
              <a:t>描述，它包括顺序计数器</a:t>
            </a:r>
            <a:r>
              <a:rPr lang="en-US" altLang="zh-CN" dirty="0"/>
              <a:t>sequence</a:t>
            </a:r>
            <a:r>
              <a:rPr lang="zh-CN" altLang="en-US" dirty="0"/>
              <a:t>和自旋锁</a:t>
            </a:r>
            <a:r>
              <a:rPr lang="en-US" altLang="zh-CN" dirty="0"/>
              <a:t>lock</a:t>
            </a:r>
            <a:r>
              <a:rPr lang="zh-CN" altLang="en-US" dirty="0"/>
              <a:t>。在</a:t>
            </a:r>
            <a:r>
              <a:rPr lang="en-US" altLang="zh-CN" dirty="0"/>
              <a:t>include/</a:t>
            </a:r>
            <a:r>
              <a:rPr lang="en-US" altLang="zh-CN" dirty="0" err="1"/>
              <a:t>linux</a:t>
            </a:r>
            <a:r>
              <a:rPr lang="en-US" altLang="zh-CN" dirty="0"/>
              <a:t>/</a:t>
            </a:r>
            <a:r>
              <a:rPr lang="en-US" altLang="zh-CN" dirty="0" err="1"/>
              <a:t>seqlock.h</a:t>
            </a:r>
            <a:r>
              <a:rPr lang="zh-CN" altLang="en-US" dirty="0"/>
              <a:t>有结构体</a:t>
            </a:r>
            <a:r>
              <a:rPr lang="en-US" altLang="zh-CN" dirty="0" err="1"/>
              <a:t>seqlock_t</a:t>
            </a:r>
            <a:r>
              <a:rPr lang="zh-CN" altLang="en-US" dirty="0"/>
              <a:t>定义</a:t>
            </a:r>
            <a:endParaRPr lang="en-US" altLang="zh-CN"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锁机制</a:t>
            </a:r>
          </a:p>
        </p:txBody>
      </p:sp>
      <p:sp>
        <p:nvSpPr>
          <p:cNvPr id="4" name="矩形: 圆角 3">
            <a:extLst>
              <a:ext uri="{FF2B5EF4-FFF2-40B4-BE49-F238E27FC236}">
                <a16:creationId xmlns:a16="http://schemas.microsoft.com/office/drawing/2014/main" id="{8AC2F9F6-7C08-449A-B092-D96E3528B255}"/>
              </a:ext>
            </a:extLst>
          </p:cNvPr>
          <p:cNvSpPr/>
          <p:nvPr/>
        </p:nvSpPr>
        <p:spPr bwMode="auto">
          <a:xfrm>
            <a:off x="1675507" y="3274326"/>
            <a:ext cx="6717413" cy="996017"/>
          </a:xfrm>
          <a:prstGeom prst="roundRect">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typedef struct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unsigned sequence;</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spinlock_t</a:t>
            </a:r>
            <a:r>
              <a:rPr kumimoji="1" lang="en-US" altLang="zh-CN" sz="1350" b="1" dirty="0">
                <a:solidFill>
                  <a:srgbClr val="FFFFFF"/>
                </a:solidFill>
                <a:latin typeface="Consolas" panose="020B0609020204030204" pitchFamily="49" charset="0"/>
                <a:ea typeface="楷体_GB2312" pitchFamily="49" charset="-122"/>
              </a:rPr>
              <a:t> lock;</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seqlock_t</a:t>
            </a:r>
            <a:r>
              <a:rPr kumimoji="1" lang="en-US" altLang="zh-CN" sz="1350" b="1" dirty="0">
                <a:solidFill>
                  <a:srgbClr val="FFFFFF"/>
                </a:solidFill>
                <a:latin typeface="Consolas" panose="020B0609020204030204" pitchFamily="49" charset="0"/>
                <a:ea typeface="楷体_GB2312" pitchFamily="49" charset="-122"/>
              </a:rPr>
              <a:t>;</a:t>
            </a:r>
          </a:p>
        </p:txBody>
      </p:sp>
    </p:spTree>
    <p:extLst>
      <p:ext uri="{BB962C8B-B14F-4D97-AF65-F5344CB8AC3E}">
        <p14:creationId xmlns:p14="http://schemas.microsoft.com/office/powerpoint/2010/main" val="350828024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zh-CN" altLang="en-US" dirty="0"/>
              <a:t>顺序锁</a:t>
            </a:r>
          </a:p>
          <a:p>
            <a:pPr lvl="1"/>
            <a:r>
              <a:rPr lang="zh-CN" altLang="en-US" dirty="0"/>
              <a:t>结构</a:t>
            </a:r>
            <a:r>
              <a:rPr lang="en-US" altLang="zh-CN" dirty="0" err="1"/>
              <a:t>seqlock_t</a:t>
            </a:r>
            <a:r>
              <a:rPr lang="zh-CN" altLang="en-US" dirty="0"/>
              <a:t>中，顺序计数器</a:t>
            </a:r>
            <a:r>
              <a:rPr lang="en-US" altLang="zh-CN" dirty="0"/>
              <a:t>sequence</a:t>
            </a:r>
            <a:r>
              <a:rPr lang="zh-CN" altLang="en-US" dirty="0"/>
              <a:t>存放顺序号，每个读者在读数据前后两次读顺序计数器，并检查两次读到的顺序号是否相同。如果不相同，说明新的写者已经开始写并增加了顺序计数器，表明刚读到的数据无效。</a:t>
            </a:r>
          </a:p>
          <a:p>
            <a:pPr lvl="1"/>
            <a:endParaRPr lang="zh-CN" altLang="en-US" dirty="0"/>
          </a:p>
          <a:p>
            <a:pPr lvl="1"/>
            <a:r>
              <a:rPr lang="zh-CN" altLang="en-US" dirty="0"/>
              <a:t>写者通过调用函数</a:t>
            </a:r>
            <a:r>
              <a:rPr lang="en-US" altLang="zh-CN" dirty="0" err="1"/>
              <a:t>write_seqlock</a:t>
            </a:r>
            <a:r>
              <a:rPr lang="zh-CN" altLang="en-US" dirty="0"/>
              <a:t>获取顺序锁，将顺序号加</a:t>
            </a:r>
            <a:r>
              <a:rPr lang="en-US" altLang="zh-CN" dirty="0"/>
              <a:t>1</a:t>
            </a:r>
            <a:r>
              <a:rPr lang="zh-CN" altLang="en-US" dirty="0"/>
              <a:t>，调用函数</a:t>
            </a:r>
            <a:r>
              <a:rPr lang="en-US" altLang="zh-CN" dirty="0" err="1"/>
              <a:t>write_sequnlock</a:t>
            </a:r>
            <a:r>
              <a:rPr lang="zh-CN" altLang="en-US" dirty="0"/>
              <a:t>释放顺序锁，再将顺序号加</a:t>
            </a:r>
            <a:r>
              <a:rPr lang="en-US" altLang="zh-CN" dirty="0"/>
              <a:t>1</a:t>
            </a:r>
            <a:r>
              <a:rPr lang="zh-CN" altLang="en-US" dirty="0"/>
              <a:t>。这样，写者正在写操作时，顺序号为奇数，写完临界区数据后，顺序号为偶数。</a:t>
            </a:r>
            <a:endParaRPr lang="en-US" altLang="zh-CN"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锁机制</a:t>
            </a:r>
          </a:p>
        </p:txBody>
      </p:sp>
    </p:spTree>
    <p:extLst>
      <p:ext uri="{BB962C8B-B14F-4D97-AF65-F5344CB8AC3E}">
        <p14:creationId xmlns:p14="http://schemas.microsoft.com/office/powerpoint/2010/main" val="189996968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zh-CN" altLang="en-US" dirty="0"/>
              <a:t>顺序锁</a:t>
            </a:r>
          </a:p>
          <a:p>
            <a:pPr lvl="1"/>
            <a:r>
              <a:rPr lang="zh-CN" altLang="en-US" dirty="0"/>
              <a:t>读者应以循环查询方法读取临界区数据</a:t>
            </a:r>
            <a:endParaRPr lang="en-US" altLang="zh-CN" dirty="0"/>
          </a:p>
          <a:p>
            <a:pPr lvl="1"/>
            <a:endParaRPr lang="en-US" altLang="zh-CN" dirty="0"/>
          </a:p>
          <a:p>
            <a:pPr lvl="1"/>
            <a:r>
              <a:rPr lang="zh-CN" altLang="en-US" dirty="0"/>
              <a:t>读者在读临界区数据之前，先调用函数</a:t>
            </a:r>
            <a:r>
              <a:rPr lang="en-US" altLang="zh-CN" dirty="0" err="1"/>
              <a:t>read_seqbegin</a:t>
            </a:r>
            <a:r>
              <a:rPr lang="zh-CN" altLang="en-US" dirty="0"/>
              <a:t>获致当前的顺序号，如果顺序号</a:t>
            </a:r>
            <a:r>
              <a:rPr lang="en-US" altLang="zh-CN" dirty="0"/>
              <a:t>seq</a:t>
            </a:r>
            <a:r>
              <a:rPr lang="zh-CN" altLang="en-US" dirty="0"/>
              <a:t>为奇数，说明写者正写临界区数据，或者</a:t>
            </a:r>
            <a:r>
              <a:rPr lang="en-US" altLang="zh-CN" dirty="0"/>
              <a:t>seq</a:t>
            </a:r>
            <a:r>
              <a:rPr lang="zh-CN" altLang="en-US" dirty="0"/>
              <a:t>值与顺序号当前值不等，表明读者正读时，写者开始写，函数</a:t>
            </a:r>
            <a:r>
              <a:rPr lang="en-US" altLang="zh-CN" dirty="0" err="1"/>
              <a:t>read_seqretry</a:t>
            </a:r>
            <a:r>
              <a:rPr lang="zh-CN" altLang="en-US" dirty="0"/>
              <a:t>返回</a:t>
            </a:r>
            <a:r>
              <a:rPr lang="en-US" altLang="zh-CN" dirty="0"/>
              <a:t>1</a:t>
            </a:r>
            <a:r>
              <a:rPr lang="zh-CN" altLang="en-US" dirty="0"/>
              <a:t>，读者继续循环等待写者完成。</a:t>
            </a:r>
            <a:endParaRPr lang="en-US" altLang="zh-CN" dirty="0"/>
          </a:p>
          <a:p>
            <a:pPr lvl="1"/>
            <a:endParaRPr lang="zh-CN" altLang="en-US" dirty="0"/>
          </a:p>
          <a:p>
            <a:pPr lvl="1"/>
            <a:endParaRPr lang="zh-CN" altLang="en-US"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锁机制</a:t>
            </a:r>
          </a:p>
        </p:txBody>
      </p:sp>
      <p:sp>
        <p:nvSpPr>
          <p:cNvPr id="4" name="矩形: 圆角 3">
            <a:extLst>
              <a:ext uri="{FF2B5EF4-FFF2-40B4-BE49-F238E27FC236}">
                <a16:creationId xmlns:a16="http://schemas.microsoft.com/office/drawing/2014/main" id="{A61337F3-0C61-49DA-89A9-938E2B08181F}"/>
              </a:ext>
            </a:extLst>
          </p:cNvPr>
          <p:cNvSpPr/>
          <p:nvPr/>
        </p:nvSpPr>
        <p:spPr bwMode="auto">
          <a:xfrm>
            <a:off x="1535683" y="4079975"/>
            <a:ext cx="6717413" cy="996017"/>
          </a:xfrm>
          <a:prstGeom prst="roundRect">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do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seq = </a:t>
            </a:r>
            <a:r>
              <a:rPr kumimoji="1" lang="en-US" altLang="zh-CN" sz="1350" b="1" dirty="0" err="1">
                <a:solidFill>
                  <a:srgbClr val="FFFFFF"/>
                </a:solidFill>
                <a:latin typeface="Consolas" panose="020B0609020204030204" pitchFamily="49" charset="0"/>
                <a:ea typeface="楷体_GB2312" pitchFamily="49" charset="-122"/>
              </a:rPr>
              <a:t>read_seqbegin</a:t>
            </a:r>
            <a:r>
              <a:rPr kumimoji="1" lang="en-US" altLang="zh-CN" sz="1350" b="1" dirty="0">
                <a:solidFill>
                  <a:srgbClr val="FFFFFF"/>
                </a:solidFill>
                <a:latin typeface="Consolas" panose="020B0609020204030204" pitchFamily="49" charset="0"/>
                <a:ea typeface="楷体_GB2312" pitchFamily="49" charset="-122"/>
              </a:rPr>
              <a:t>(&amp;foo);   //</a:t>
            </a:r>
            <a:r>
              <a:rPr kumimoji="1" lang="zh-CN" altLang="en-US" sz="1350" b="1" dirty="0">
                <a:solidFill>
                  <a:srgbClr val="FFFFFF"/>
                </a:solidFill>
                <a:latin typeface="Consolas" panose="020B0609020204030204" pitchFamily="49" charset="0"/>
                <a:ea typeface="楷体_GB2312" pitchFamily="49" charset="-122"/>
              </a:rPr>
              <a:t>返回当前的顺序号</a:t>
            </a:r>
          </a:p>
          <a:p>
            <a:pPr fontAlgn="base">
              <a:spcBef>
                <a:spcPct val="0"/>
              </a:spcBef>
              <a:spcAft>
                <a:spcPct val="0"/>
              </a:spcAft>
            </a:pPr>
            <a:r>
              <a:rPr kumimoji="1" lang="zh-CN" altLang="en-US" sz="1350" b="1" dirty="0">
                <a:solidFill>
                  <a:srgbClr val="FFFFFF"/>
                </a:solidFill>
                <a:latin typeface="Consolas" panose="020B0609020204030204" pitchFamily="49" charset="0"/>
                <a:ea typeface="楷体_GB2312" pitchFamily="49" charset="-122"/>
              </a:rPr>
              <a:t> 	</a:t>
            </a:r>
            <a:r>
              <a:rPr kumimoji="1" lang="en-US" altLang="zh-CN" sz="1350" b="1" dirty="0">
                <a:solidFill>
                  <a:srgbClr val="FFFFFF"/>
                </a:solidFill>
                <a:latin typeface="Consolas" panose="020B0609020204030204" pitchFamily="49" charset="0"/>
                <a:ea typeface="楷体_GB2312" pitchFamily="49" charset="-122"/>
              </a:rPr>
              <a:t>...    //</a:t>
            </a:r>
            <a:r>
              <a:rPr kumimoji="1" lang="zh-CN" altLang="en-US" sz="1350" b="1" dirty="0">
                <a:solidFill>
                  <a:srgbClr val="FFFFFF"/>
                </a:solidFill>
                <a:latin typeface="Consolas" panose="020B0609020204030204" pitchFamily="49" charset="0"/>
                <a:ea typeface="楷体_GB2312" pitchFamily="49" charset="-122"/>
              </a:rPr>
              <a:t>临界区数据操作</a:t>
            </a:r>
          </a:p>
          <a:p>
            <a:pPr fontAlgn="base">
              <a:spcBef>
                <a:spcPct val="0"/>
              </a:spcBef>
              <a:spcAft>
                <a:spcPct val="0"/>
              </a:spcAft>
            </a:pPr>
            <a:r>
              <a:rPr kumimoji="1" lang="zh-CN" altLang="en-US" sz="1350" b="1" dirty="0">
                <a:solidFill>
                  <a:srgbClr val="FFFFFF"/>
                </a:solidFill>
                <a:latin typeface="Consolas" panose="020B0609020204030204" pitchFamily="49" charset="0"/>
                <a:ea typeface="楷体_GB2312" pitchFamily="49" charset="-122"/>
              </a:rPr>
              <a:t>    </a:t>
            </a:r>
            <a:r>
              <a:rPr kumimoji="1" lang="en-US" altLang="zh-CN" sz="1350" b="1" dirty="0">
                <a:solidFill>
                  <a:srgbClr val="FFFFFF"/>
                </a:solidFill>
                <a:latin typeface="Consolas" panose="020B0609020204030204" pitchFamily="49" charset="0"/>
                <a:ea typeface="楷体_GB2312" pitchFamily="49" charset="-122"/>
              </a:rPr>
              <a:t>} while (</a:t>
            </a:r>
            <a:r>
              <a:rPr kumimoji="1" lang="en-US" altLang="zh-CN" sz="1350" b="1" dirty="0" err="1">
                <a:solidFill>
                  <a:srgbClr val="FFFFFF"/>
                </a:solidFill>
                <a:latin typeface="Consolas" panose="020B0609020204030204" pitchFamily="49" charset="0"/>
                <a:ea typeface="楷体_GB2312" pitchFamily="49" charset="-122"/>
              </a:rPr>
              <a:t>read_seqretry</a:t>
            </a:r>
            <a:r>
              <a:rPr kumimoji="1" lang="en-US" altLang="zh-CN" sz="1350" b="1" dirty="0">
                <a:solidFill>
                  <a:srgbClr val="FFFFFF"/>
                </a:solidFill>
                <a:latin typeface="Consolas" panose="020B0609020204030204" pitchFamily="49" charset="0"/>
                <a:ea typeface="楷体_GB2312" pitchFamily="49" charset="-122"/>
              </a:rPr>
              <a:t>(&amp;foo, seq));</a:t>
            </a:r>
          </a:p>
        </p:txBody>
      </p:sp>
    </p:spTree>
    <p:extLst>
      <p:ext uri="{BB962C8B-B14F-4D97-AF65-F5344CB8AC3E}">
        <p14:creationId xmlns:p14="http://schemas.microsoft.com/office/powerpoint/2010/main" val="380071202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168734D-6B58-45E4-A7C3-8F50A8EADCC9}"/>
              </a:ext>
            </a:extLst>
          </p:cNvPr>
          <p:cNvSpPr>
            <a:spLocks noGrp="1" noChangeAspect="1" noChangeArrowheads="1"/>
          </p:cNvSpPr>
          <p:nvPr>
            <p:ph type="title" idx="4294967295"/>
          </p:nvPr>
        </p:nvSpPr>
        <p:spPr/>
        <p:txBody>
          <a:bodyPr/>
          <a:lstStyle/>
          <a:p>
            <a:r>
              <a:rPr lang="zh-CN" altLang="en-US" dirty="0"/>
              <a:t>任务</a:t>
            </a:r>
            <a:r>
              <a:rPr lang="en-US" altLang="zh-CN" dirty="0"/>
              <a:t>1</a:t>
            </a:r>
            <a:endParaRPr lang="zh-CN" altLang="zh-CN" dirty="0"/>
          </a:p>
        </p:txBody>
      </p:sp>
      <p:sp>
        <p:nvSpPr>
          <p:cNvPr id="5" name="Content Placeholder 2">
            <a:extLst>
              <a:ext uri="{FF2B5EF4-FFF2-40B4-BE49-F238E27FC236}">
                <a16:creationId xmlns:a16="http://schemas.microsoft.com/office/drawing/2014/main" id="{78CD480F-5ECC-4C70-B0CD-BA859C6D6D91}"/>
              </a:ext>
            </a:extLst>
          </p:cNvPr>
          <p:cNvSpPr txBox="1">
            <a:spLocks noChangeArrowheads="1"/>
          </p:cNvSpPr>
          <p:nvPr/>
        </p:nvSpPr>
        <p:spPr>
          <a:xfrm>
            <a:off x="1481138" y="1916907"/>
            <a:ext cx="6181725" cy="3456385"/>
          </a:xfrm>
          <a:prstGeom prst="rect">
            <a:avLst/>
          </a:prstGeom>
        </p:spPr>
        <p:txBody>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a:solidFill>
                  <a:srgbClr val="FF3300"/>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000">
                <a:solidFill>
                  <a:srgbClr val="0000FF"/>
                </a:solidFill>
                <a:latin typeface="+mn-lt"/>
                <a:ea typeface="+mn-ea"/>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r>
              <a:rPr lang="zh-CN" altLang="en-US" sz="1950" kern="0" dirty="0"/>
              <a:t>实训任务</a:t>
            </a:r>
          </a:p>
          <a:p>
            <a:pPr lvl="1"/>
            <a:r>
              <a:rPr lang="zh-CN" altLang="en-US" sz="1800" kern="0" dirty="0">
                <a:ea typeface="宋体" panose="02010600030101010101" pitchFamily="2" charset="-122"/>
              </a:rPr>
              <a:t>在内核模块中，创建并运行一个线程，这个线程实现的功能是：在加载到内核的时候将输出的信息保存到当前目录下的</a:t>
            </a:r>
            <a:r>
              <a:rPr lang="en-US" altLang="zh-CN" sz="1800" kern="0" dirty="0">
                <a:ea typeface="宋体" panose="02010600030101010101" pitchFamily="2" charset="-122"/>
              </a:rPr>
              <a:t>output.txt</a:t>
            </a:r>
            <a:r>
              <a:rPr lang="zh-CN" altLang="en-US" sz="1800" kern="0" dirty="0">
                <a:ea typeface="宋体" panose="02010600030101010101" pitchFamily="2" charset="-122"/>
              </a:rPr>
              <a:t>中，</a:t>
            </a:r>
            <a:r>
              <a:rPr lang="en-US" altLang="zh-CN" sz="1800" kern="0" dirty="0">
                <a:ea typeface="宋体" panose="02010600030101010101" pitchFamily="2" charset="-122"/>
              </a:rPr>
              <a:t>output.txt</a:t>
            </a:r>
            <a:r>
              <a:rPr lang="zh-CN" altLang="en-US" sz="1800" kern="0" dirty="0">
                <a:ea typeface="宋体" panose="02010600030101010101" pitchFamily="2" charset="-122"/>
              </a:rPr>
              <a:t>中周期打印</a:t>
            </a:r>
            <a:r>
              <a:rPr lang="en-US" altLang="zh-CN" sz="1800" kern="0" dirty="0">
                <a:ea typeface="宋体" panose="02010600030101010101" pitchFamily="2" charset="-122"/>
              </a:rPr>
              <a:t>1</a:t>
            </a:r>
            <a:r>
              <a:rPr lang="zh-CN" altLang="en-US" sz="1800" kern="0" dirty="0">
                <a:ea typeface="宋体" panose="02010600030101010101" pitchFamily="2" charset="-122"/>
              </a:rPr>
              <a:t>，</a:t>
            </a:r>
            <a:r>
              <a:rPr lang="en-US" altLang="zh-CN" sz="1800" kern="0" dirty="0">
                <a:ea typeface="宋体" panose="02010600030101010101" pitchFamily="2" charset="-122"/>
              </a:rPr>
              <a:t>2</a:t>
            </a:r>
            <a:r>
              <a:rPr lang="zh-CN" altLang="en-US" sz="1800" kern="0" dirty="0">
                <a:ea typeface="宋体" panose="02010600030101010101" pitchFamily="2" charset="-122"/>
              </a:rPr>
              <a:t>，</a:t>
            </a:r>
            <a:r>
              <a:rPr lang="en-US" altLang="zh-CN" sz="1800" kern="0" dirty="0">
                <a:ea typeface="宋体" panose="02010600030101010101" pitchFamily="2" charset="-122"/>
              </a:rPr>
              <a:t>3…</a:t>
            </a:r>
            <a:endParaRPr lang="zh-CN" altLang="en-US" sz="1800" kern="0" dirty="0">
              <a:ea typeface="宋体" panose="02010600030101010101" pitchFamily="2" charset="-122"/>
            </a:endParaRPr>
          </a:p>
          <a:p>
            <a:endParaRPr lang="zh-CN" altLang="en-US" sz="1950" kern="0" dirty="0"/>
          </a:p>
          <a:p>
            <a:r>
              <a:rPr lang="zh-CN" altLang="en-US" sz="1950" kern="0" dirty="0"/>
              <a:t>审核要求</a:t>
            </a:r>
          </a:p>
          <a:p>
            <a:pPr lvl="1"/>
            <a:r>
              <a:rPr lang="zh-CN" altLang="en-US" sz="1800" kern="0" dirty="0">
                <a:ea typeface="宋体" panose="02010600030101010101" pitchFamily="2" charset="-122"/>
              </a:rPr>
              <a:t>正确、成功地完成任务。</a:t>
            </a:r>
          </a:p>
          <a:p>
            <a:pPr lvl="1"/>
            <a:r>
              <a:rPr lang="zh-CN" altLang="en-US" sz="1800" kern="0" dirty="0">
                <a:ea typeface="宋体" panose="02010600030101010101" pitchFamily="2" charset="-122"/>
              </a:rPr>
              <a:t>提交每一步操作以及结果显示的截图。</a:t>
            </a:r>
          </a:p>
        </p:txBody>
      </p:sp>
    </p:spTree>
    <p:extLst>
      <p:ext uri="{BB962C8B-B14F-4D97-AF65-F5344CB8AC3E}">
        <p14:creationId xmlns:p14="http://schemas.microsoft.com/office/powerpoint/2010/main" val="277497969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168734D-6B58-45E4-A7C3-8F50A8EADCC9}"/>
              </a:ext>
            </a:extLst>
          </p:cNvPr>
          <p:cNvSpPr>
            <a:spLocks noGrp="1" noChangeAspect="1" noChangeArrowheads="1"/>
          </p:cNvSpPr>
          <p:nvPr>
            <p:ph type="title" idx="4294967295"/>
          </p:nvPr>
        </p:nvSpPr>
        <p:spPr/>
        <p:txBody>
          <a:bodyPr/>
          <a:lstStyle/>
          <a:p>
            <a:r>
              <a:rPr lang="zh-CN" altLang="en-US" dirty="0"/>
              <a:t>任务</a:t>
            </a:r>
            <a:r>
              <a:rPr lang="en-US" altLang="zh-CN" dirty="0"/>
              <a:t>1</a:t>
            </a:r>
            <a:endParaRPr lang="zh-CN" altLang="zh-CN" dirty="0"/>
          </a:p>
        </p:txBody>
      </p:sp>
      <p:sp>
        <p:nvSpPr>
          <p:cNvPr id="5" name="Content Placeholder 2">
            <a:extLst>
              <a:ext uri="{FF2B5EF4-FFF2-40B4-BE49-F238E27FC236}">
                <a16:creationId xmlns:a16="http://schemas.microsoft.com/office/drawing/2014/main" id="{78CD480F-5ECC-4C70-B0CD-BA859C6D6D91}"/>
              </a:ext>
            </a:extLst>
          </p:cNvPr>
          <p:cNvSpPr txBox="1">
            <a:spLocks noChangeArrowheads="1"/>
          </p:cNvSpPr>
          <p:nvPr/>
        </p:nvSpPr>
        <p:spPr>
          <a:xfrm>
            <a:off x="1481138" y="1916907"/>
            <a:ext cx="6181725" cy="3456385"/>
          </a:xfrm>
          <a:prstGeom prst="rect">
            <a:avLst/>
          </a:prstGeom>
        </p:spPr>
        <p:txBody>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a:solidFill>
                  <a:srgbClr val="FF3300"/>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000">
                <a:solidFill>
                  <a:srgbClr val="0000FF"/>
                </a:solidFill>
                <a:latin typeface="+mn-lt"/>
                <a:ea typeface="+mn-ea"/>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endParaRPr lang="zh-CN" altLang="en-US" sz="1950" kern="0" dirty="0">
              <a:ea typeface="宋体" panose="02010600030101010101" pitchFamily="2" charset="-122"/>
            </a:endParaRPr>
          </a:p>
        </p:txBody>
      </p:sp>
      <p:pic>
        <p:nvPicPr>
          <p:cNvPr id="4" name="图片 3">
            <a:extLst>
              <a:ext uri="{FF2B5EF4-FFF2-40B4-BE49-F238E27FC236}">
                <a16:creationId xmlns:a16="http://schemas.microsoft.com/office/drawing/2014/main" id="{8F6CCADF-2043-4DC1-BAA2-BA341061AA7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4345" y="4514850"/>
            <a:ext cx="3880485" cy="302895"/>
          </a:xfrm>
          <a:prstGeom prst="rect">
            <a:avLst/>
          </a:prstGeom>
          <a:noFill/>
          <a:ln>
            <a:noFill/>
          </a:ln>
        </p:spPr>
      </p:pic>
      <p:pic>
        <p:nvPicPr>
          <p:cNvPr id="6" name="图片 5">
            <a:extLst>
              <a:ext uri="{FF2B5EF4-FFF2-40B4-BE49-F238E27FC236}">
                <a16:creationId xmlns:a16="http://schemas.microsoft.com/office/drawing/2014/main" id="{5AC8B043-FFF7-4E9B-97F2-EA8706D5219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99171" y="2098834"/>
            <a:ext cx="4191953" cy="3743325"/>
          </a:xfrm>
          <a:prstGeom prst="rect">
            <a:avLst/>
          </a:prstGeom>
          <a:noFill/>
          <a:ln>
            <a:noFill/>
          </a:ln>
        </p:spPr>
      </p:pic>
      <p:pic>
        <p:nvPicPr>
          <p:cNvPr id="7" name="图片 6">
            <a:extLst>
              <a:ext uri="{FF2B5EF4-FFF2-40B4-BE49-F238E27FC236}">
                <a16:creationId xmlns:a16="http://schemas.microsoft.com/office/drawing/2014/main" id="{01C537D6-CD97-4927-8F6B-043143A8603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2876" y="2040255"/>
            <a:ext cx="4589145" cy="1714500"/>
          </a:xfrm>
          <a:prstGeom prst="rect">
            <a:avLst/>
          </a:prstGeom>
          <a:noFill/>
          <a:ln>
            <a:noFill/>
          </a:ln>
        </p:spPr>
      </p:pic>
    </p:spTree>
    <p:extLst>
      <p:ext uri="{BB962C8B-B14F-4D97-AF65-F5344CB8AC3E}">
        <p14:creationId xmlns:p14="http://schemas.microsoft.com/office/powerpoint/2010/main" val="311623835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168734D-6B58-45E4-A7C3-8F50A8EADCC9}"/>
              </a:ext>
            </a:extLst>
          </p:cNvPr>
          <p:cNvSpPr>
            <a:spLocks noGrp="1" noChangeAspect="1" noChangeArrowheads="1"/>
          </p:cNvSpPr>
          <p:nvPr>
            <p:ph type="title" idx="4294967295"/>
          </p:nvPr>
        </p:nvSpPr>
        <p:spPr/>
        <p:txBody>
          <a:bodyPr/>
          <a:lstStyle/>
          <a:p>
            <a:r>
              <a:rPr lang="zh-CN" altLang="en-US" dirty="0"/>
              <a:t>任务</a:t>
            </a:r>
            <a:r>
              <a:rPr lang="en-US" altLang="zh-CN" dirty="0"/>
              <a:t>2</a:t>
            </a:r>
            <a:endParaRPr lang="zh-CN" altLang="zh-CN" dirty="0"/>
          </a:p>
        </p:txBody>
      </p:sp>
      <p:sp>
        <p:nvSpPr>
          <p:cNvPr id="5" name="Content Placeholder 2">
            <a:extLst>
              <a:ext uri="{FF2B5EF4-FFF2-40B4-BE49-F238E27FC236}">
                <a16:creationId xmlns:a16="http://schemas.microsoft.com/office/drawing/2014/main" id="{78CD480F-5ECC-4C70-B0CD-BA859C6D6D91}"/>
              </a:ext>
            </a:extLst>
          </p:cNvPr>
          <p:cNvSpPr txBox="1">
            <a:spLocks noChangeArrowheads="1"/>
          </p:cNvSpPr>
          <p:nvPr/>
        </p:nvSpPr>
        <p:spPr>
          <a:xfrm>
            <a:off x="1481137" y="1916907"/>
            <a:ext cx="6698456" cy="3456385"/>
          </a:xfrm>
          <a:prstGeom prst="rect">
            <a:avLst/>
          </a:prstGeom>
        </p:spPr>
        <p:txBody>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a:solidFill>
                  <a:srgbClr val="FF3300"/>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000">
                <a:solidFill>
                  <a:srgbClr val="0000FF"/>
                </a:solidFill>
                <a:latin typeface="+mn-lt"/>
                <a:ea typeface="+mn-ea"/>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r>
              <a:rPr lang="zh-CN" altLang="en-US" sz="1950" kern="0" dirty="0"/>
              <a:t>实训任务</a:t>
            </a:r>
          </a:p>
          <a:p>
            <a:pPr lvl="1"/>
            <a:r>
              <a:rPr lang="en-US" altLang="zh-CN" sz="1800" kern="0" dirty="0">
                <a:ea typeface="宋体" panose="02010600030101010101" pitchFamily="2" charset="-122"/>
              </a:rPr>
              <a:t>1</a:t>
            </a:r>
            <a:r>
              <a:rPr lang="zh-CN" altLang="en-US" sz="1800" kern="0" dirty="0">
                <a:ea typeface="宋体" panose="02010600030101010101" pitchFamily="2" charset="-122"/>
              </a:rPr>
              <a:t>、在实训</a:t>
            </a:r>
            <a:r>
              <a:rPr lang="en-US" altLang="zh-CN" sz="1800" kern="0" dirty="0">
                <a:ea typeface="宋体" panose="02010600030101010101" pitchFamily="2" charset="-122"/>
              </a:rPr>
              <a:t>1</a:t>
            </a:r>
            <a:r>
              <a:rPr lang="zh-CN" altLang="en-US" sz="1800" kern="0" dirty="0">
                <a:ea typeface="宋体" panose="02010600030101010101" pitchFamily="2" charset="-122"/>
              </a:rPr>
              <a:t>的基础上，分别用函数</a:t>
            </a:r>
            <a:r>
              <a:rPr lang="en-US" altLang="zh-CN" sz="1800" kern="0" dirty="0" err="1">
                <a:ea typeface="宋体" panose="02010600030101010101" pitchFamily="2" charset="-122"/>
              </a:rPr>
              <a:t>setMyVar</a:t>
            </a:r>
            <a:r>
              <a:rPr lang="zh-CN" altLang="en-US" sz="1800" kern="0" dirty="0">
                <a:ea typeface="宋体" panose="02010600030101010101" pitchFamily="2" charset="-122"/>
              </a:rPr>
              <a:t>和</a:t>
            </a:r>
            <a:r>
              <a:rPr lang="en-US" altLang="zh-CN" sz="1800" kern="0" dirty="0" err="1">
                <a:ea typeface="宋体" panose="02010600030101010101" pitchFamily="2" charset="-122"/>
              </a:rPr>
              <a:t>getMyVar</a:t>
            </a:r>
            <a:r>
              <a:rPr lang="zh-CN" altLang="en-US" sz="1800" kern="0" dirty="0">
                <a:ea typeface="宋体" panose="02010600030101010101" pitchFamily="2" charset="-122"/>
              </a:rPr>
              <a:t>实现变量的写和读，并且打印出读和写的具体值。在线程</a:t>
            </a:r>
            <a:r>
              <a:rPr lang="en-US" altLang="zh-CN" sz="1800" kern="0" dirty="0">
                <a:ea typeface="宋体" panose="02010600030101010101" pitchFamily="2" charset="-122"/>
              </a:rPr>
              <a:t>while</a:t>
            </a:r>
            <a:r>
              <a:rPr lang="zh-CN" altLang="en-US" sz="1800" kern="0" dirty="0">
                <a:ea typeface="宋体" panose="02010600030101010101" pitchFamily="2" charset="-122"/>
              </a:rPr>
              <a:t>循环中调用</a:t>
            </a:r>
            <a:r>
              <a:rPr lang="en-US" altLang="zh-CN" sz="1800" kern="0" dirty="0">
                <a:ea typeface="宋体" panose="02010600030101010101" pitchFamily="2" charset="-122"/>
              </a:rPr>
              <a:t>set</a:t>
            </a:r>
            <a:r>
              <a:rPr lang="zh-CN" altLang="en-US" sz="1800" kern="0" dirty="0">
                <a:ea typeface="宋体" panose="02010600030101010101" pitchFamily="2" charset="-122"/>
              </a:rPr>
              <a:t>和</a:t>
            </a:r>
            <a:r>
              <a:rPr lang="en-US" altLang="zh-CN" sz="1800" kern="0" dirty="0">
                <a:ea typeface="宋体" panose="02010600030101010101" pitchFamily="2" charset="-122"/>
              </a:rPr>
              <a:t>get</a:t>
            </a:r>
            <a:r>
              <a:rPr lang="zh-CN" altLang="en-US" sz="1800" kern="0" dirty="0">
                <a:ea typeface="宋体" panose="02010600030101010101" pitchFamily="2" charset="-122"/>
              </a:rPr>
              <a:t>函数，每次对变量加</a:t>
            </a:r>
            <a:r>
              <a:rPr lang="en-US" altLang="zh-CN" sz="1800" kern="0" dirty="0">
                <a:ea typeface="宋体" panose="02010600030101010101" pitchFamily="2" charset="-122"/>
              </a:rPr>
              <a:t>1</a:t>
            </a:r>
            <a:r>
              <a:rPr lang="zh-CN" altLang="en-US" sz="1800" kern="0" dirty="0">
                <a:ea typeface="宋体" panose="02010600030101010101" pitchFamily="2" charset="-122"/>
              </a:rPr>
              <a:t>，可以从</a:t>
            </a:r>
            <a:r>
              <a:rPr lang="en-US" altLang="zh-CN" sz="1800" kern="0" dirty="0">
                <a:ea typeface="宋体" panose="02010600030101010101" pitchFamily="2" charset="-122"/>
              </a:rPr>
              <a:t>output.txt</a:t>
            </a:r>
            <a:r>
              <a:rPr lang="zh-CN" altLang="en-US" sz="1800" kern="0" dirty="0">
                <a:ea typeface="宋体" panose="02010600030101010101" pitchFamily="2" charset="-122"/>
              </a:rPr>
              <a:t>中查看结果。</a:t>
            </a:r>
          </a:p>
          <a:p>
            <a:pPr lvl="1"/>
            <a:r>
              <a:rPr lang="en-US" altLang="zh-CN" sz="1800" kern="0" dirty="0">
                <a:ea typeface="宋体" panose="02010600030101010101" pitchFamily="2" charset="-122"/>
              </a:rPr>
              <a:t>2</a:t>
            </a:r>
            <a:r>
              <a:rPr lang="zh-CN" altLang="en-US" sz="1800" kern="0" dirty="0">
                <a:ea typeface="宋体" panose="02010600030101010101" pitchFamily="2" charset="-122"/>
              </a:rPr>
              <a:t>、对上文的变量用自旋锁进行保护，调用两个线程对变量进行读取，一个线程从</a:t>
            </a:r>
            <a:r>
              <a:rPr lang="en-US" altLang="zh-CN" sz="1800" kern="0" dirty="0">
                <a:ea typeface="宋体" panose="02010600030101010101" pitchFamily="2" charset="-122"/>
              </a:rPr>
              <a:t>0</a:t>
            </a:r>
            <a:r>
              <a:rPr lang="zh-CN" altLang="en-US" sz="1800" kern="0" dirty="0">
                <a:ea typeface="宋体" panose="02010600030101010101" pitchFamily="2" charset="-122"/>
              </a:rPr>
              <a:t>开始，一个线程从</a:t>
            </a:r>
            <a:r>
              <a:rPr lang="en-US" altLang="zh-CN" sz="1800" kern="0" dirty="0">
                <a:ea typeface="宋体" panose="02010600030101010101" pitchFamily="2" charset="-122"/>
              </a:rPr>
              <a:t>100</a:t>
            </a:r>
            <a:r>
              <a:rPr lang="zh-CN" altLang="en-US" sz="1800" kern="0" dirty="0">
                <a:ea typeface="宋体" panose="02010600030101010101" pitchFamily="2" charset="-122"/>
              </a:rPr>
              <a:t>开始，每次加</a:t>
            </a:r>
            <a:r>
              <a:rPr lang="en-US" altLang="zh-CN" sz="1800" kern="0" dirty="0">
                <a:ea typeface="宋体" panose="02010600030101010101" pitchFamily="2" charset="-122"/>
              </a:rPr>
              <a:t>1</a:t>
            </a:r>
            <a:r>
              <a:rPr lang="zh-CN" altLang="en-US" sz="1800" kern="0" dirty="0">
                <a:ea typeface="宋体" panose="02010600030101010101" pitchFamily="2" charset="-122"/>
              </a:rPr>
              <a:t>，要求在加锁、解锁和获取锁冲突时候都要输出状态。</a:t>
            </a:r>
          </a:p>
          <a:p>
            <a:endParaRPr lang="zh-CN" altLang="en-US" sz="1950" kern="0" dirty="0"/>
          </a:p>
          <a:p>
            <a:r>
              <a:rPr lang="zh-CN" altLang="en-US" sz="1950" kern="0" dirty="0"/>
              <a:t>审核要求</a:t>
            </a:r>
          </a:p>
          <a:p>
            <a:pPr lvl="1"/>
            <a:r>
              <a:rPr lang="zh-CN" altLang="en-US" sz="1800" kern="0" dirty="0">
                <a:ea typeface="宋体" panose="02010600030101010101" pitchFamily="2" charset="-122"/>
              </a:rPr>
              <a:t>正确、成功地完成任务。</a:t>
            </a:r>
          </a:p>
          <a:p>
            <a:pPr lvl="1"/>
            <a:r>
              <a:rPr lang="zh-CN" altLang="en-US" sz="1800" kern="0" dirty="0">
                <a:ea typeface="宋体" panose="02010600030101010101" pitchFamily="2" charset="-122"/>
              </a:rPr>
              <a:t>提交每一步操作以及结果显示的截图。</a:t>
            </a:r>
          </a:p>
        </p:txBody>
      </p:sp>
    </p:spTree>
    <p:extLst>
      <p:ext uri="{BB962C8B-B14F-4D97-AF65-F5344CB8AC3E}">
        <p14:creationId xmlns:p14="http://schemas.microsoft.com/office/powerpoint/2010/main" val="256466836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168734D-6B58-45E4-A7C3-8F50A8EADCC9}"/>
              </a:ext>
            </a:extLst>
          </p:cNvPr>
          <p:cNvSpPr>
            <a:spLocks noGrp="1" noChangeAspect="1" noChangeArrowheads="1"/>
          </p:cNvSpPr>
          <p:nvPr>
            <p:ph type="title" idx="4294967295"/>
          </p:nvPr>
        </p:nvSpPr>
        <p:spPr/>
        <p:txBody>
          <a:bodyPr/>
          <a:lstStyle/>
          <a:p>
            <a:r>
              <a:rPr lang="zh-CN" altLang="en-US" dirty="0"/>
              <a:t>任务</a:t>
            </a:r>
            <a:r>
              <a:rPr lang="en-US" altLang="zh-CN" dirty="0"/>
              <a:t>2</a:t>
            </a:r>
            <a:endParaRPr lang="zh-CN" altLang="zh-CN" dirty="0"/>
          </a:p>
        </p:txBody>
      </p:sp>
      <p:sp>
        <p:nvSpPr>
          <p:cNvPr id="5" name="Content Placeholder 2">
            <a:extLst>
              <a:ext uri="{FF2B5EF4-FFF2-40B4-BE49-F238E27FC236}">
                <a16:creationId xmlns:a16="http://schemas.microsoft.com/office/drawing/2014/main" id="{78CD480F-5ECC-4C70-B0CD-BA859C6D6D91}"/>
              </a:ext>
            </a:extLst>
          </p:cNvPr>
          <p:cNvSpPr txBox="1">
            <a:spLocks noChangeArrowheads="1"/>
          </p:cNvSpPr>
          <p:nvPr/>
        </p:nvSpPr>
        <p:spPr>
          <a:xfrm>
            <a:off x="1481138" y="1916907"/>
            <a:ext cx="6181725" cy="3456385"/>
          </a:xfrm>
          <a:prstGeom prst="rect">
            <a:avLst/>
          </a:prstGeom>
        </p:spPr>
        <p:txBody>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a:solidFill>
                  <a:srgbClr val="FF3300"/>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000">
                <a:solidFill>
                  <a:srgbClr val="0000FF"/>
                </a:solidFill>
                <a:latin typeface="+mn-lt"/>
                <a:ea typeface="+mn-ea"/>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endParaRPr lang="zh-CN" altLang="en-US" sz="1950" kern="0" dirty="0">
              <a:ea typeface="宋体" panose="02010600030101010101" pitchFamily="2" charset="-122"/>
            </a:endParaRPr>
          </a:p>
        </p:txBody>
      </p:sp>
      <p:pic>
        <p:nvPicPr>
          <p:cNvPr id="6" name="图片 5">
            <a:extLst>
              <a:ext uri="{FF2B5EF4-FFF2-40B4-BE49-F238E27FC236}">
                <a16:creationId xmlns:a16="http://schemas.microsoft.com/office/drawing/2014/main" id="{5AC8B043-FFF7-4E9B-97F2-EA8706D52195}"/>
              </a:ext>
            </a:extLst>
          </p:cNvPr>
          <p:cNvPicPr/>
          <p:nvPr/>
        </p:nvPicPr>
        <p:blipFill>
          <a:blip r:embed="rId2">
            <a:extLst>
              <a:ext uri="{28A0092B-C50C-407E-A947-70E740481C1C}">
                <a14:useLocalDpi xmlns:a14="http://schemas.microsoft.com/office/drawing/2010/main" val="0"/>
              </a:ext>
            </a:extLst>
          </a:blip>
          <a:srcRect/>
          <a:stretch/>
        </p:blipFill>
        <p:spPr bwMode="auto">
          <a:xfrm>
            <a:off x="380047" y="3895635"/>
            <a:ext cx="4191953" cy="1921812"/>
          </a:xfrm>
          <a:prstGeom prst="rect">
            <a:avLst/>
          </a:prstGeom>
          <a:noFill/>
          <a:ln>
            <a:noFill/>
          </a:ln>
        </p:spPr>
      </p:pic>
      <p:pic>
        <p:nvPicPr>
          <p:cNvPr id="7" name="图片 6">
            <a:extLst>
              <a:ext uri="{FF2B5EF4-FFF2-40B4-BE49-F238E27FC236}">
                <a16:creationId xmlns:a16="http://schemas.microsoft.com/office/drawing/2014/main" id="{01C537D6-CD97-4927-8F6B-043143A86033}"/>
              </a:ext>
            </a:extLst>
          </p:cNvPr>
          <p:cNvPicPr/>
          <p:nvPr/>
        </p:nvPicPr>
        <p:blipFill>
          <a:blip r:embed="rId3">
            <a:extLst>
              <a:ext uri="{28A0092B-C50C-407E-A947-70E740481C1C}">
                <a14:useLocalDpi xmlns:a14="http://schemas.microsoft.com/office/drawing/2010/main" val="0"/>
              </a:ext>
            </a:extLst>
          </a:blip>
          <a:srcRect/>
          <a:stretch/>
        </p:blipFill>
        <p:spPr bwMode="auto">
          <a:xfrm>
            <a:off x="315754" y="1922694"/>
            <a:ext cx="4589145" cy="1339849"/>
          </a:xfrm>
          <a:prstGeom prst="rect">
            <a:avLst/>
          </a:prstGeom>
          <a:noFill/>
          <a:ln>
            <a:noFill/>
          </a:ln>
        </p:spPr>
      </p:pic>
      <p:pic>
        <p:nvPicPr>
          <p:cNvPr id="8" name="图片 7">
            <a:extLst>
              <a:ext uri="{FF2B5EF4-FFF2-40B4-BE49-F238E27FC236}">
                <a16:creationId xmlns:a16="http://schemas.microsoft.com/office/drawing/2014/main" id="{DE27F5A3-335D-4AF3-920C-3446682B7071}"/>
              </a:ext>
            </a:extLst>
          </p:cNvPr>
          <p:cNvPicPr/>
          <p:nvPr/>
        </p:nvPicPr>
        <p:blipFill>
          <a:blip r:embed="rId4">
            <a:extLst>
              <a:ext uri="{28A0092B-C50C-407E-A947-70E740481C1C}">
                <a14:useLocalDpi xmlns:a14="http://schemas.microsoft.com/office/drawing/2010/main" val="0"/>
              </a:ext>
            </a:extLst>
          </a:blip>
          <a:srcRect/>
          <a:stretch/>
        </p:blipFill>
        <p:spPr bwMode="auto">
          <a:xfrm>
            <a:off x="823244" y="3483832"/>
            <a:ext cx="3574165" cy="302895"/>
          </a:xfrm>
          <a:prstGeom prst="rect">
            <a:avLst/>
          </a:prstGeom>
          <a:noFill/>
          <a:ln>
            <a:noFill/>
          </a:ln>
        </p:spPr>
      </p:pic>
      <p:pic>
        <p:nvPicPr>
          <p:cNvPr id="9" name="图片 8">
            <a:extLst>
              <a:ext uri="{FF2B5EF4-FFF2-40B4-BE49-F238E27FC236}">
                <a16:creationId xmlns:a16="http://schemas.microsoft.com/office/drawing/2014/main" id="{1A16B1DD-2B0F-4446-96E2-A15F725CC1AF}"/>
              </a:ext>
            </a:extLst>
          </p:cNvPr>
          <p:cNvPicPr/>
          <p:nvPr/>
        </p:nvPicPr>
        <p:blipFill>
          <a:blip r:embed="rId5">
            <a:extLst>
              <a:ext uri="{28A0092B-C50C-407E-A947-70E740481C1C}">
                <a14:useLocalDpi xmlns:a14="http://schemas.microsoft.com/office/drawing/2010/main" val="0"/>
              </a:ext>
            </a:extLst>
          </a:blip>
          <a:srcRect/>
          <a:stretch/>
        </p:blipFill>
        <p:spPr bwMode="auto">
          <a:xfrm>
            <a:off x="5595908" y="2229026"/>
            <a:ext cx="3165215" cy="3572891"/>
          </a:xfrm>
          <a:prstGeom prst="rect">
            <a:avLst/>
          </a:prstGeom>
          <a:noFill/>
          <a:ln>
            <a:noFill/>
          </a:ln>
        </p:spPr>
      </p:pic>
    </p:spTree>
    <p:extLst>
      <p:ext uri="{BB962C8B-B14F-4D97-AF65-F5344CB8AC3E}">
        <p14:creationId xmlns:p14="http://schemas.microsoft.com/office/powerpoint/2010/main" val="57673072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168734D-6B58-45E4-A7C3-8F50A8EADCC9}"/>
              </a:ext>
            </a:extLst>
          </p:cNvPr>
          <p:cNvSpPr>
            <a:spLocks noGrp="1" noChangeAspect="1" noChangeArrowheads="1"/>
          </p:cNvSpPr>
          <p:nvPr>
            <p:ph type="title" idx="4294967295"/>
          </p:nvPr>
        </p:nvSpPr>
        <p:spPr/>
        <p:txBody>
          <a:bodyPr/>
          <a:lstStyle/>
          <a:p>
            <a:r>
              <a:rPr lang="zh-CN" altLang="en-US" dirty="0"/>
              <a:t>任务</a:t>
            </a:r>
            <a:r>
              <a:rPr lang="en-US" altLang="zh-CN" dirty="0"/>
              <a:t>3</a:t>
            </a:r>
            <a:endParaRPr lang="zh-CN" altLang="zh-CN" dirty="0"/>
          </a:p>
        </p:txBody>
      </p:sp>
      <p:sp>
        <p:nvSpPr>
          <p:cNvPr id="5" name="Content Placeholder 2">
            <a:extLst>
              <a:ext uri="{FF2B5EF4-FFF2-40B4-BE49-F238E27FC236}">
                <a16:creationId xmlns:a16="http://schemas.microsoft.com/office/drawing/2014/main" id="{78CD480F-5ECC-4C70-B0CD-BA859C6D6D91}"/>
              </a:ext>
            </a:extLst>
          </p:cNvPr>
          <p:cNvSpPr txBox="1">
            <a:spLocks noChangeArrowheads="1"/>
          </p:cNvSpPr>
          <p:nvPr/>
        </p:nvSpPr>
        <p:spPr>
          <a:xfrm>
            <a:off x="1481137" y="1916907"/>
            <a:ext cx="6698456" cy="3456385"/>
          </a:xfrm>
          <a:prstGeom prst="rect">
            <a:avLst/>
          </a:prstGeom>
        </p:spPr>
        <p:txBody>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a:solidFill>
                  <a:srgbClr val="FF3300"/>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000">
                <a:solidFill>
                  <a:srgbClr val="0000FF"/>
                </a:solidFill>
                <a:latin typeface="+mn-lt"/>
                <a:ea typeface="+mn-ea"/>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r>
              <a:rPr lang="zh-CN" altLang="en-US" sz="1950" kern="0" dirty="0"/>
              <a:t>实训任务</a:t>
            </a:r>
          </a:p>
          <a:p>
            <a:pPr lvl="1"/>
            <a:r>
              <a:rPr lang="en-US" altLang="zh-CN" sz="1800" kern="0" dirty="0">
                <a:ea typeface="宋体" panose="02010600030101010101" pitchFamily="2" charset="-122"/>
              </a:rPr>
              <a:t>1</a:t>
            </a:r>
            <a:r>
              <a:rPr lang="zh-CN" altLang="en-US" sz="1800" kern="0" dirty="0">
                <a:ea typeface="宋体" panose="02010600030101010101" pitchFamily="2" charset="-122"/>
              </a:rPr>
              <a:t>、在实训</a:t>
            </a:r>
            <a:r>
              <a:rPr lang="en-US" altLang="zh-CN" sz="1800" kern="0" dirty="0">
                <a:ea typeface="宋体" panose="02010600030101010101" pitchFamily="2" charset="-122"/>
              </a:rPr>
              <a:t>1</a:t>
            </a:r>
            <a:r>
              <a:rPr lang="zh-CN" altLang="en-US" sz="1800" kern="0" dirty="0">
                <a:ea typeface="宋体" panose="02010600030101010101" pitchFamily="2" charset="-122"/>
              </a:rPr>
              <a:t>的基础上，分别用函数</a:t>
            </a:r>
            <a:r>
              <a:rPr lang="en-US" altLang="zh-CN" sz="1800" kern="0" dirty="0" err="1">
                <a:ea typeface="宋体" panose="02010600030101010101" pitchFamily="2" charset="-122"/>
              </a:rPr>
              <a:t>setMyVar</a:t>
            </a:r>
            <a:r>
              <a:rPr lang="zh-CN" altLang="en-US" sz="1800" kern="0" dirty="0">
                <a:ea typeface="宋体" panose="02010600030101010101" pitchFamily="2" charset="-122"/>
              </a:rPr>
              <a:t>和</a:t>
            </a:r>
            <a:r>
              <a:rPr lang="en-US" altLang="zh-CN" sz="1800" kern="0" dirty="0" err="1">
                <a:ea typeface="宋体" panose="02010600030101010101" pitchFamily="2" charset="-122"/>
              </a:rPr>
              <a:t>getMyVar</a:t>
            </a:r>
            <a:r>
              <a:rPr lang="zh-CN" altLang="en-US" sz="1800" kern="0" dirty="0">
                <a:ea typeface="宋体" panose="02010600030101010101" pitchFamily="2" charset="-122"/>
              </a:rPr>
              <a:t>实现变量的写和读，并且打印出读和写的具体值。在线程</a:t>
            </a:r>
            <a:r>
              <a:rPr lang="en-US" altLang="zh-CN" sz="1800" kern="0" dirty="0">
                <a:ea typeface="宋体" panose="02010600030101010101" pitchFamily="2" charset="-122"/>
              </a:rPr>
              <a:t>while</a:t>
            </a:r>
            <a:r>
              <a:rPr lang="zh-CN" altLang="en-US" sz="1800" kern="0" dirty="0">
                <a:ea typeface="宋体" panose="02010600030101010101" pitchFamily="2" charset="-122"/>
              </a:rPr>
              <a:t>循环中调用</a:t>
            </a:r>
            <a:r>
              <a:rPr lang="en-US" altLang="zh-CN" sz="1800" kern="0" dirty="0">
                <a:ea typeface="宋体" panose="02010600030101010101" pitchFamily="2" charset="-122"/>
              </a:rPr>
              <a:t>set</a:t>
            </a:r>
            <a:r>
              <a:rPr lang="zh-CN" altLang="en-US" sz="1800" kern="0" dirty="0">
                <a:ea typeface="宋体" panose="02010600030101010101" pitchFamily="2" charset="-122"/>
              </a:rPr>
              <a:t>和</a:t>
            </a:r>
            <a:r>
              <a:rPr lang="en-US" altLang="zh-CN" sz="1800" kern="0" dirty="0">
                <a:ea typeface="宋体" panose="02010600030101010101" pitchFamily="2" charset="-122"/>
              </a:rPr>
              <a:t>get</a:t>
            </a:r>
            <a:r>
              <a:rPr lang="zh-CN" altLang="en-US" sz="1800" kern="0" dirty="0">
                <a:ea typeface="宋体" panose="02010600030101010101" pitchFamily="2" charset="-122"/>
              </a:rPr>
              <a:t>函数，每次对变量加</a:t>
            </a:r>
            <a:r>
              <a:rPr lang="en-US" altLang="zh-CN" sz="1800" kern="0" dirty="0">
                <a:ea typeface="宋体" panose="02010600030101010101" pitchFamily="2" charset="-122"/>
              </a:rPr>
              <a:t>1</a:t>
            </a:r>
            <a:r>
              <a:rPr lang="zh-CN" altLang="en-US" sz="1800" kern="0" dirty="0">
                <a:ea typeface="宋体" panose="02010600030101010101" pitchFamily="2" charset="-122"/>
              </a:rPr>
              <a:t>，可以从</a:t>
            </a:r>
            <a:r>
              <a:rPr lang="en-US" altLang="zh-CN" sz="1800" kern="0" dirty="0">
                <a:ea typeface="宋体" panose="02010600030101010101" pitchFamily="2" charset="-122"/>
              </a:rPr>
              <a:t>output.txt</a:t>
            </a:r>
            <a:r>
              <a:rPr lang="zh-CN" altLang="en-US" sz="1800" kern="0" dirty="0">
                <a:ea typeface="宋体" panose="02010600030101010101" pitchFamily="2" charset="-122"/>
              </a:rPr>
              <a:t>中查看结果。</a:t>
            </a:r>
          </a:p>
          <a:p>
            <a:pPr lvl="1"/>
            <a:r>
              <a:rPr lang="en-US" altLang="zh-CN" sz="1800" kern="0" dirty="0">
                <a:ea typeface="宋体" panose="02010600030101010101" pitchFamily="2" charset="-122"/>
              </a:rPr>
              <a:t>2</a:t>
            </a:r>
            <a:r>
              <a:rPr lang="zh-CN" altLang="en-US" sz="1800" kern="0" dirty="0">
                <a:ea typeface="宋体" panose="02010600030101010101" pitchFamily="2" charset="-122"/>
              </a:rPr>
              <a:t>、对上文的变量用顺序锁进行保护，调用两个线程对变量进行读取，一个线程从</a:t>
            </a:r>
            <a:r>
              <a:rPr lang="en-US" altLang="zh-CN" sz="1800" kern="0" dirty="0">
                <a:ea typeface="宋体" panose="02010600030101010101" pitchFamily="2" charset="-122"/>
              </a:rPr>
              <a:t>0</a:t>
            </a:r>
            <a:r>
              <a:rPr lang="zh-CN" altLang="en-US" sz="1800" kern="0" dirty="0">
                <a:ea typeface="宋体" panose="02010600030101010101" pitchFamily="2" charset="-122"/>
              </a:rPr>
              <a:t>开始，一个线程从</a:t>
            </a:r>
            <a:r>
              <a:rPr lang="en-US" altLang="zh-CN" sz="1800" kern="0" dirty="0">
                <a:ea typeface="宋体" panose="02010600030101010101" pitchFamily="2" charset="-122"/>
              </a:rPr>
              <a:t>100</a:t>
            </a:r>
            <a:r>
              <a:rPr lang="zh-CN" altLang="en-US" sz="1800" kern="0" dirty="0">
                <a:ea typeface="宋体" panose="02010600030101010101" pitchFamily="2" charset="-122"/>
              </a:rPr>
              <a:t>开始，每次加</a:t>
            </a:r>
            <a:r>
              <a:rPr lang="en-US" altLang="zh-CN" sz="1800" kern="0" dirty="0">
                <a:ea typeface="宋体" panose="02010600030101010101" pitchFamily="2" charset="-122"/>
              </a:rPr>
              <a:t>1</a:t>
            </a:r>
            <a:r>
              <a:rPr lang="zh-CN" altLang="en-US" sz="1800" kern="0" dirty="0">
                <a:ea typeface="宋体" panose="02010600030101010101" pitchFamily="2" charset="-122"/>
              </a:rPr>
              <a:t>，要求在加锁、解锁和获取锁冲突时候都要输出状态。</a:t>
            </a:r>
          </a:p>
          <a:p>
            <a:endParaRPr lang="zh-CN" altLang="en-US" sz="1950" kern="0" dirty="0"/>
          </a:p>
          <a:p>
            <a:r>
              <a:rPr lang="zh-CN" altLang="en-US" sz="1950" kern="0" dirty="0"/>
              <a:t>审核要求</a:t>
            </a:r>
          </a:p>
          <a:p>
            <a:pPr lvl="1"/>
            <a:r>
              <a:rPr lang="zh-CN" altLang="en-US" sz="1800" kern="0" dirty="0">
                <a:ea typeface="宋体" panose="02010600030101010101" pitchFamily="2" charset="-122"/>
              </a:rPr>
              <a:t>正确、成功地完成任务。</a:t>
            </a:r>
          </a:p>
          <a:p>
            <a:pPr lvl="1"/>
            <a:r>
              <a:rPr lang="zh-CN" altLang="en-US" sz="1800" kern="0" dirty="0">
                <a:ea typeface="宋体" panose="02010600030101010101" pitchFamily="2" charset="-122"/>
              </a:rPr>
              <a:t>提交每一步操作以及结果显示的截图。</a:t>
            </a:r>
          </a:p>
        </p:txBody>
      </p:sp>
    </p:spTree>
    <p:extLst>
      <p:ext uri="{BB962C8B-B14F-4D97-AF65-F5344CB8AC3E}">
        <p14:creationId xmlns:p14="http://schemas.microsoft.com/office/powerpoint/2010/main" val="311590959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zh-CN" altLang="en-US" dirty="0"/>
              <a:t>打开文件 </a:t>
            </a:r>
            <a:r>
              <a:rPr lang="en-US" altLang="zh-CN" dirty="0"/>
              <a:t>-- </a:t>
            </a:r>
            <a:r>
              <a:rPr lang="en-US" altLang="zh-CN" dirty="0" err="1"/>
              <a:t>filp_open</a:t>
            </a:r>
            <a:r>
              <a:rPr lang="en-US" altLang="zh-CN" dirty="0"/>
              <a:t>()</a:t>
            </a: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247" dirty="0">
                <a:solidFill>
                  <a:srgbClr val="111111"/>
                </a:solidFill>
              </a:rPr>
              <a:t>函数原型：</a:t>
            </a:r>
            <a:r>
              <a:rPr lang="en-US" altLang="zh-CN" sz="1247" dirty="0">
                <a:solidFill>
                  <a:srgbClr val="111111"/>
                </a:solidFill>
              </a:rPr>
              <a:t>struct file* </a:t>
            </a:r>
            <a:r>
              <a:rPr lang="en-US" altLang="zh-CN" sz="1247" dirty="0" err="1">
                <a:solidFill>
                  <a:srgbClr val="111111"/>
                </a:solidFill>
              </a:rPr>
              <a:t>filp_open</a:t>
            </a:r>
            <a:r>
              <a:rPr lang="en-US" altLang="zh-CN" sz="1247" dirty="0">
                <a:solidFill>
                  <a:srgbClr val="111111"/>
                </a:solidFill>
              </a:rPr>
              <a:t>(const char* filename, int </a:t>
            </a:r>
            <a:r>
              <a:rPr lang="en-US" altLang="zh-CN" sz="1247" dirty="0" err="1">
                <a:solidFill>
                  <a:srgbClr val="111111"/>
                </a:solidFill>
              </a:rPr>
              <a:t>open_mode</a:t>
            </a:r>
            <a:r>
              <a:rPr lang="en-US" altLang="zh-CN" sz="1247" dirty="0">
                <a:solidFill>
                  <a:srgbClr val="111111"/>
                </a:solidFill>
              </a:rPr>
              <a:t>, int mode);</a:t>
            </a: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247" dirty="0">
                <a:solidFill>
                  <a:srgbClr val="111111"/>
                </a:solidFill>
              </a:rPr>
              <a:t>返回值：</a:t>
            </a:r>
          </a:p>
          <a:p>
            <a:pPr lvl="2">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247" dirty="0">
                <a:solidFill>
                  <a:srgbClr val="111111"/>
                </a:solidFill>
                <a:ea typeface="宋体" panose="02010600030101010101" pitchFamily="2" charset="-122"/>
              </a:rPr>
              <a:t>返回 </a:t>
            </a:r>
            <a:r>
              <a:rPr lang="en-US" altLang="zh-CN" sz="1247" dirty="0">
                <a:solidFill>
                  <a:srgbClr val="111111"/>
                </a:solidFill>
                <a:ea typeface="宋体" panose="02010600030101010101" pitchFamily="2" charset="-122"/>
              </a:rPr>
              <a:t>struct file* </a:t>
            </a:r>
            <a:r>
              <a:rPr lang="zh-CN" altLang="en-US" sz="1247" dirty="0">
                <a:solidFill>
                  <a:srgbClr val="111111"/>
                </a:solidFill>
                <a:ea typeface="宋体" panose="02010600030101010101" pitchFamily="2" charset="-122"/>
              </a:rPr>
              <a:t>结构指针，供后续函数使用；可用</a:t>
            </a:r>
            <a:r>
              <a:rPr lang="en-US" altLang="zh-CN" sz="1247" dirty="0">
                <a:solidFill>
                  <a:srgbClr val="111111"/>
                </a:solidFill>
                <a:ea typeface="宋体" panose="02010600030101010101" pitchFamily="2" charset="-122"/>
              </a:rPr>
              <a:t>IS</a:t>
            </a:r>
            <a:r>
              <a:rPr lang="zh-CN" altLang="en-US" sz="1247" dirty="0">
                <a:solidFill>
                  <a:srgbClr val="111111"/>
                </a:solidFill>
                <a:ea typeface="宋体" panose="02010600030101010101" pitchFamily="2" charset="-122"/>
              </a:rPr>
              <a:t>＿</a:t>
            </a:r>
            <a:r>
              <a:rPr lang="en-US" altLang="zh-CN" sz="1247" dirty="0">
                <a:solidFill>
                  <a:srgbClr val="111111"/>
                </a:solidFill>
                <a:ea typeface="宋体" panose="02010600030101010101" pitchFamily="2" charset="-122"/>
              </a:rPr>
              <a:t>ERR()</a:t>
            </a:r>
            <a:r>
              <a:rPr lang="zh-CN" altLang="en-US" sz="1247" dirty="0">
                <a:solidFill>
                  <a:srgbClr val="111111"/>
                </a:solidFill>
                <a:ea typeface="宋体" panose="02010600030101010101" pitchFamily="2" charset="-122"/>
              </a:rPr>
              <a:t>检验其有效性。</a:t>
            </a: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247" dirty="0">
                <a:solidFill>
                  <a:srgbClr val="111111"/>
                </a:solidFill>
              </a:rPr>
              <a:t>参数说明：</a:t>
            </a:r>
          </a:p>
          <a:p>
            <a:pPr lvl="2">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a:solidFill>
                  <a:srgbClr val="111111"/>
                </a:solidFill>
                <a:ea typeface="宋体" panose="02010600030101010101" pitchFamily="2" charset="-122"/>
              </a:rPr>
              <a:t>filename</a:t>
            </a:r>
            <a:r>
              <a:rPr lang="zh-CN" altLang="en-US" sz="1247" dirty="0">
                <a:solidFill>
                  <a:srgbClr val="111111"/>
                </a:solidFill>
                <a:ea typeface="宋体" panose="02010600030101010101" pitchFamily="2" charset="-122"/>
              </a:rPr>
              <a:t>：要打开或创建文件的名称（包括路径部分）。</a:t>
            </a:r>
          </a:p>
          <a:p>
            <a:pPr lvl="2">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err="1">
                <a:solidFill>
                  <a:srgbClr val="111111"/>
                </a:solidFill>
                <a:ea typeface="宋体" panose="02010600030101010101" pitchFamily="2" charset="-122"/>
              </a:rPr>
              <a:t>open_mode</a:t>
            </a:r>
            <a:r>
              <a:rPr lang="zh-CN" altLang="en-US" sz="1247" dirty="0">
                <a:solidFill>
                  <a:srgbClr val="111111"/>
                </a:solidFill>
                <a:ea typeface="宋体" panose="02010600030101010101" pitchFamily="2" charset="-122"/>
              </a:rPr>
              <a:t>：文件的打开方式，包括：</a:t>
            </a:r>
            <a:r>
              <a:rPr lang="en-US" altLang="zh-CN" sz="1247" dirty="0">
                <a:solidFill>
                  <a:srgbClr val="111111"/>
                </a:solidFill>
                <a:ea typeface="宋体" panose="02010600030101010101" pitchFamily="2" charset="-122"/>
              </a:rPr>
              <a:t>O_RDONLY</a:t>
            </a:r>
            <a:r>
              <a:rPr lang="zh-CN" altLang="en-US" sz="1247" dirty="0">
                <a:solidFill>
                  <a:srgbClr val="111111"/>
                </a:solidFill>
                <a:ea typeface="宋体" panose="02010600030101010101" pitchFamily="2" charset="-122"/>
              </a:rPr>
              <a:t>（只读打开）、</a:t>
            </a:r>
            <a:r>
              <a:rPr lang="en-US" altLang="zh-CN" sz="1247" dirty="0">
                <a:solidFill>
                  <a:srgbClr val="111111"/>
                </a:solidFill>
                <a:ea typeface="宋体" panose="02010600030101010101" pitchFamily="2" charset="-122"/>
              </a:rPr>
              <a:t>O_WRONLY</a:t>
            </a:r>
            <a:r>
              <a:rPr lang="zh-CN" altLang="en-US" sz="1247" dirty="0">
                <a:solidFill>
                  <a:srgbClr val="111111"/>
                </a:solidFill>
                <a:ea typeface="宋体" panose="02010600030101010101" pitchFamily="2" charset="-122"/>
              </a:rPr>
              <a:t>（只写打开）、</a:t>
            </a:r>
            <a:r>
              <a:rPr lang="en-US" altLang="zh-CN" sz="1247" dirty="0">
                <a:solidFill>
                  <a:srgbClr val="111111"/>
                </a:solidFill>
                <a:ea typeface="宋体" panose="02010600030101010101" pitchFamily="2" charset="-122"/>
              </a:rPr>
              <a:t>O_RDWR</a:t>
            </a:r>
            <a:r>
              <a:rPr lang="zh-CN" altLang="en-US" sz="1247" dirty="0">
                <a:solidFill>
                  <a:srgbClr val="111111"/>
                </a:solidFill>
                <a:ea typeface="宋体" panose="02010600030101010101" pitchFamily="2" charset="-122"/>
              </a:rPr>
              <a:t>（读写打开）、</a:t>
            </a:r>
            <a:r>
              <a:rPr lang="en-US" altLang="zh-CN" sz="1247" dirty="0">
                <a:solidFill>
                  <a:srgbClr val="111111"/>
                </a:solidFill>
                <a:ea typeface="宋体" panose="02010600030101010101" pitchFamily="2" charset="-122"/>
              </a:rPr>
              <a:t>O_CREAT</a:t>
            </a:r>
            <a:r>
              <a:rPr lang="zh-CN" altLang="en-US" sz="1247" dirty="0">
                <a:solidFill>
                  <a:srgbClr val="111111"/>
                </a:solidFill>
                <a:ea typeface="宋体" panose="02010600030101010101" pitchFamily="2" charset="-122"/>
              </a:rPr>
              <a:t>（文件不存在则创建）等。</a:t>
            </a:r>
          </a:p>
          <a:p>
            <a:pPr lvl="2">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a:solidFill>
                  <a:srgbClr val="111111"/>
                </a:solidFill>
                <a:ea typeface="宋体" panose="02010600030101010101" pitchFamily="2" charset="-122"/>
              </a:rPr>
              <a:t>mode</a:t>
            </a:r>
            <a:r>
              <a:rPr lang="zh-CN" altLang="en-US" sz="1247" dirty="0">
                <a:solidFill>
                  <a:srgbClr val="111111"/>
                </a:solidFill>
                <a:ea typeface="宋体" panose="02010600030101010101" pitchFamily="2" charset="-122"/>
              </a:rPr>
              <a:t>：创建文件时设置创建文件的读写权限（如 </a:t>
            </a:r>
            <a:r>
              <a:rPr lang="en-US" altLang="zh-CN" sz="1247" dirty="0">
                <a:solidFill>
                  <a:srgbClr val="111111"/>
                </a:solidFill>
                <a:ea typeface="宋体" panose="02010600030101010101" pitchFamily="2" charset="-122"/>
              </a:rPr>
              <a:t>644</a:t>
            </a:r>
            <a:r>
              <a:rPr lang="zh-CN" altLang="en-US" sz="1247" dirty="0">
                <a:solidFill>
                  <a:srgbClr val="111111"/>
                </a:solidFill>
                <a:ea typeface="宋体" panose="02010600030101010101" pitchFamily="2" charset="-122"/>
              </a:rPr>
              <a:t>），其它情况可以设为</a:t>
            </a:r>
            <a:r>
              <a:rPr lang="en-US" altLang="zh-CN" sz="1247" dirty="0">
                <a:solidFill>
                  <a:srgbClr val="111111"/>
                </a:solidFill>
                <a:ea typeface="宋体" panose="02010600030101010101" pitchFamily="2" charset="-122"/>
              </a:rPr>
              <a:t>0</a:t>
            </a:r>
            <a:r>
              <a:rPr lang="zh-CN" altLang="en-US" sz="1247" dirty="0">
                <a:solidFill>
                  <a:srgbClr val="111111"/>
                </a:solidFill>
                <a:ea typeface="宋体" panose="02010600030101010101" pitchFamily="2" charset="-122"/>
              </a:rPr>
              <a:t>。</a:t>
            </a:r>
            <a:endParaRPr lang="en-US" altLang="zh-CN" sz="1247" dirty="0">
              <a:solidFill>
                <a:srgbClr val="111111"/>
              </a:solidFill>
              <a:ea typeface="宋体" panose="02010600030101010101" pitchFamily="2" charset="-122"/>
            </a:endParaRPr>
          </a:p>
          <a:p>
            <a:pPr>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661" dirty="0"/>
              <a:t>关闭文件 </a:t>
            </a:r>
            <a:r>
              <a:rPr lang="en-US" altLang="zh-CN" sz="1661" dirty="0"/>
              <a:t>-- </a:t>
            </a:r>
            <a:r>
              <a:rPr lang="en-US" altLang="zh-CN" sz="1661" dirty="0" err="1"/>
              <a:t>filp_close</a:t>
            </a:r>
            <a:r>
              <a:rPr lang="en-US" altLang="zh-CN" sz="1661" dirty="0"/>
              <a:t>()</a:t>
            </a:r>
            <a:endParaRPr lang="zh-CN" altLang="en-US" sz="1800" dirty="0">
              <a:solidFill>
                <a:srgbClr val="111111"/>
              </a:solidFill>
              <a:ea typeface="宋体" panose="02010600030101010101" pitchFamily="2" charset="-122"/>
            </a:endParaRP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247" dirty="0">
                <a:solidFill>
                  <a:srgbClr val="111111"/>
                </a:solidFill>
              </a:rPr>
              <a:t>函数原型：</a:t>
            </a:r>
            <a:r>
              <a:rPr lang="en-US" altLang="zh-CN" sz="1247" dirty="0">
                <a:solidFill>
                  <a:srgbClr val="111111"/>
                </a:solidFill>
              </a:rPr>
              <a:t>int </a:t>
            </a:r>
            <a:r>
              <a:rPr lang="en-US" altLang="zh-CN" sz="1247" dirty="0" err="1">
                <a:solidFill>
                  <a:srgbClr val="111111"/>
                </a:solidFill>
              </a:rPr>
              <a:t>filp_close</a:t>
            </a:r>
            <a:r>
              <a:rPr lang="en-US" altLang="zh-CN" sz="1247" dirty="0">
                <a:solidFill>
                  <a:srgbClr val="111111"/>
                </a:solidFill>
              </a:rPr>
              <a:t>(struct file*</a:t>
            </a:r>
            <a:r>
              <a:rPr lang="en-US" altLang="zh-CN" sz="1247" dirty="0" err="1">
                <a:solidFill>
                  <a:srgbClr val="111111"/>
                </a:solidFill>
              </a:rPr>
              <a:t>filp</a:t>
            </a:r>
            <a:r>
              <a:rPr lang="en-US" altLang="zh-CN" sz="1247" dirty="0">
                <a:solidFill>
                  <a:srgbClr val="111111"/>
                </a:solidFill>
              </a:rPr>
              <a:t>, </a:t>
            </a:r>
            <a:r>
              <a:rPr lang="en-US" altLang="zh-CN" sz="1247" dirty="0" err="1">
                <a:solidFill>
                  <a:srgbClr val="111111"/>
                </a:solidFill>
              </a:rPr>
              <a:t>fl_owner_t</a:t>
            </a:r>
            <a:r>
              <a:rPr lang="en-US" altLang="zh-CN" sz="1247" dirty="0">
                <a:solidFill>
                  <a:srgbClr val="111111"/>
                </a:solidFill>
              </a:rPr>
              <a:t> id);</a:t>
            </a: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247" dirty="0">
                <a:solidFill>
                  <a:srgbClr val="111111"/>
                </a:solidFill>
              </a:rPr>
              <a:t>参数说明：</a:t>
            </a:r>
          </a:p>
          <a:p>
            <a:pPr lvl="2">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err="1">
                <a:solidFill>
                  <a:srgbClr val="111111"/>
                </a:solidFill>
                <a:ea typeface="宋体" panose="02010600030101010101" pitchFamily="2" charset="-122"/>
              </a:rPr>
              <a:t>filp</a:t>
            </a:r>
            <a:r>
              <a:rPr lang="zh-CN" altLang="en-US" sz="1247" dirty="0">
                <a:solidFill>
                  <a:srgbClr val="111111"/>
                </a:solidFill>
                <a:ea typeface="宋体" panose="02010600030101010101" pitchFamily="2" charset="-122"/>
              </a:rPr>
              <a:t>：待关闭的目标文件的文件指针。</a:t>
            </a:r>
          </a:p>
          <a:p>
            <a:pPr lvl="2">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a:solidFill>
                  <a:srgbClr val="111111"/>
                </a:solidFill>
                <a:ea typeface="宋体" panose="02010600030101010101" pitchFamily="2" charset="-122"/>
              </a:rPr>
              <a:t>id</a:t>
            </a:r>
            <a:r>
              <a:rPr lang="zh-CN" altLang="en-US" sz="1247" dirty="0">
                <a:solidFill>
                  <a:srgbClr val="111111"/>
                </a:solidFill>
                <a:ea typeface="宋体" panose="02010600030101010101" pitchFamily="2" charset="-122"/>
              </a:rPr>
              <a:t>：一般传递</a:t>
            </a:r>
            <a:r>
              <a:rPr lang="en-US" altLang="zh-CN" sz="1247" dirty="0">
                <a:solidFill>
                  <a:srgbClr val="111111"/>
                </a:solidFill>
                <a:ea typeface="宋体" panose="02010600030101010101" pitchFamily="2" charset="-122"/>
              </a:rPr>
              <a:t>NULL</a:t>
            </a:r>
            <a:r>
              <a:rPr lang="zh-CN" altLang="en-US" sz="1247" dirty="0">
                <a:solidFill>
                  <a:srgbClr val="111111"/>
                </a:solidFill>
                <a:ea typeface="宋体" panose="02010600030101010101" pitchFamily="2" charset="-122"/>
              </a:rPr>
              <a:t>值，也可用</a:t>
            </a:r>
            <a:r>
              <a:rPr lang="en-US" altLang="zh-CN" sz="1247" dirty="0">
                <a:solidFill>
                  <a:srgbClr val="111111"/>
                </a:solidFill>
                <a:ea typeface="宋体" panose="02010600030101010101" pitchFamily="2" charset="-122"/>
              </a:rPr>
              <a:t>current-&gt;files</a:t>
            </a:r>
            <a:r>
              <a:rPr lang="zh-CN" altLang="en-US" sz="1247" dirty="0">
                <a:solidFill>
                  <a:srgbClr val="111111"/>
                </a:solidFill>
                <a:ea typeface="宋体" panose="02010600030101010101" pitchFamily="2" charset="-122"/>
              </a:rPr>
              <a:t>作为实参。</a:t>
            </a: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endParaRPr lang="en-US" altLang="zh-CN" sz="1247" dirty="0">
              <a:solidFill>
                <a:srgbClr val="111111"/>
              </a:solidFill>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内核中读写文件数据</a:t>
            </a:r>
          </a:p>
        </p:txBody>
      </p:sp>
    </p:spTree>
    <p:extLst>
      <p:ext uri="{BB962C8B-B14F-4D97-AF65-F5344CB8AC3E}">
        <p14:creationId xmlns:p14="http://schemas.microsoft.com/office/powerpoint/2010/main" val="360510393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168734D-6B58-45E4-A7C3-8F50A8EADCC9}"/>
              </a:ext>
            </a:extLst>
          </p:cNvPr>
          <p:cNvSpPr>
            <a:spLocks noGrp="1" noChangeAspect="1" noChangeArrowheads="1"/>
          </p:cNvSpPr>
          <p:nvPr>
            <p:ph type="title" idx="4294967295"/>
          </p:nvPr>
        </p:nvSpPr>
        <p:spPr/>
        <p:txBody>
          <a:bodyPr/>
          <a:lstStyle/>
          <a:p>
            <a:r>
              <a:rPr lang="zh-CN" altLang="en-US" dirty="0"/>
              <a:t>任务</a:t>
            </a:r>
            <a:r>
              <a:rPr lang="en-US" altLang="zh-CN" dirty="0"/>
              <a:t>3</a:t>
            </a:r>
            <a:endParaRPr lang="zh-CN" altLang="zh-CN" dirty="0"/>
          </a:p>
        </p:txBody>
      </p:sp>
      <p:sp>
        <p:nvSpPr>
          <p:cNvPr id="5" name="Content Placeholder 2">
            <a:extLst>
              <a:ext uri="{FF2B5EF4-FFF2-40B4-BE49-F238E27FC236}">
                <a16:creationId xmlns:a16="http://schemas.microsoft.com/office/drawing/2014/main" id="{78CD480F-5ECC-4C70-B0CD-BA859C6D6D91}"/>
              </a:ext>
            </a:extLst>
          </p:cNvPr>
          <p:cNvSpPr txBox="1">
            <a:spLocks noChangeArrowheads="1"/>
          </p:cNvSpPr>
          <p:nvPr/>
        </p:nvSpPr>
        <p:spPr>
          <a:xfrm>
            <a:off x="1481138" y="1916907"/>
            <a:ext cx="6181725" cy="3456385"/>
          </a:xfrm>
          <a:prstGeom prst="rect">
            <a:avLst/>
          </a:prstGeom>
        </p:spPr>
        <p:txBody>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a:solidFill>
                  <a:srgbClr val="FF3300"/>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000">
                <a:solidFill>
                  <a:srgbClr val="0000FF"/>
                </a:solidFill>
                <a:latin typeface="+mn-lt"/>
                <a:ea typeface="+mn-ea"/>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endParaRPr lang="zh-CN" altLang="en-US" sz="1950" kern="0" dirty="0">
              <a:ea typeface="宋体" panose="02010600030101010101" pitchFamily="2" charset="-122"/>
            </a:endParaRPr>
          </a:p>
        </p:txBody>
      </p:sp>
      <p:pic>
        <p:nvPicPr>
          <p:cNvPr id="6" name="图片 5">
            <a:extLst>
              <a:ext uri="{FF2B5EF4-FFF2-40B4-BE49-F238E27FC236}">
                <a16:creationId xmlns:a16="http://schemas.microsoft.com/office/drawing/2014/main" id="{5AC8B043-FFF7-4E9B-97F2-EA8706D52195}"/>
              </a:ext>
            </a:extLst>
          </p:cNvPr>
          <p:cNvPicPr/>
          <p:nvPr/>
        </p:nvPicPr>
        <p:blipFill>
          <a:blip r:embed="rId2">
            <a:extLst>
              <a:ext uri="{28A0092B-C50C-407E-A947-70E740481C1C}">
                <a14:useLocalDpi xmlns:a14="http://schemas.microsoft.com/office/drawing/2010/main" val="0"/>
              </a:ext>
            </a:extLst>
          </a:blip>
          <a:srcRect/>
          <a:stretch/>
        </p:blipFill>
        <p:spPr bwMode="auto">
          <a:xfrm>
            <a:off x="380047" y="3843927"/>
            <a:ext cx="4191953" cy="2025230"/>
          </a:xfrm>
          <a:prstGeom prst="rect">
            <a:avLst/>
          </a:prstGeom>
          <a:noFill/>
          <a:ln>
            <a:noFill/>
          </a:ln>
        </p:spPr>
      </p:pic>
      <p:pic>
        <p:nvPicPr>
          <p:cNvPr id="7" name="图片 6">
            <a:extLst>
              <a:ext uri="{FF2B5EF4-FFF2-40B4-BE49-F238E27FC236}">
                <a16:creationId xmlns:a16="http://schemas.microsoft.com/office/drawing/2014/main" id="{01C537D6-CD97-4927-8F6B-043143A86033}"/>
              </a:ext>
            </a:extLst>
          </p:cNvPr>
          <p:cNvPicPr/>
          <p:nvPr/>
        </p:nvPicPr>
        <p:blipFill>
          <a:blip r:embed="rId3">
            <a:extLst>
              <a:ext uri="{28A0092B-C50C-407E-A947-70E740481C1C}">
                <a14:useLocalDpi xmlns:a14="http://schemas.microsoft.com/office/drawing/2010/main" val="0"/>
              </a:ext>
            </a:extLst>
          </a:blip>
          <a:srcRect/>
          <a:stretch/>
        </p:blipFill>
        <p:spPr bwMode="auto">
          <a:xfrm>
            <a:off x="315754" y="1758604"/>
            <a:ext cx="4589145" cy="1668029"/>
          </a:xfrm>
          <a:prstGeom prst="rect">
            <a:avLst/>
          </a:prstGeom>
          <a:noFill/>
          <a:ln>
            <a:noFill/>
          </a:ln>
        </p:spPr>
      </p:pic>
      <p:pic>
        <p:nvPicPr>
          <p:cNvPr id="8" name="图片 7">
            <a:extLst>
              <a:ext uri="{FF2B5EF4-FFF2-40B4-BE49-F238E27FC236}">
                <a16:creationId xmlns:a16="http://schemas.microsoft.com/office/drawing/2014/main" id="{DE27F5A3-335D-4AF3-920C-3446682B707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18674" y="3483832"/>
            <a:ext cx="3583305" cy="302895"/>
          </a:xfrm>
          <a:prstGeom prst="rect">
            <a:avLst/>
          </a:prstGeom>
          <a:noFill/>
          <a:ln>
            <a:noFill/>
          </a:ln>
        </p:spPr>
      </p:pic>
      <p:pic>
        <p:nvPicPr>
          <p:cNvPr id="9" name="图片 8">
            <a:extLst>
              <a:ext uri="{FF2B5EF4-FFF2-40B4-BE49-F238E27FC236}">
                <a16:creationId xmlns:a16="http://schemas.microsoft.com/office/drawing/2014/main" id="{1A16B1DD-2B0F-4446-96E2-A15F725CC1A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405914" y="2229026"/>
            <a:ext cx="3545204" cy="3572891"/>
          </a:xfrm>
          <a:prstGeom prst="rect">
            <a:avLst/>
          </a:prstGeom>
          <a:noFill/>
          <a:ln>
            <a:noFill/>
          </a:ln>
        </p:spPr>
      </p:pic>
    </p:spTree>
    <p:extLst>
      <p:ext uri="{BB962C8B-B14F-4D97-AF65-F5344CB8AC3E}">
        <p14:creationId xmlns:p14="http://schemas.microsoft.com/office/powerpoint/2010/main" val="363420615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168734D-6B58-45E4-A7C3-8F50A8EADCC9}"/>
              </a:ext>
            </a:extLst>
          </p:cNvPr>
          <p:cNvSpPr>
            <a:spLocks noGrp="1" noChangeAspect="1" noChangeArrowheads="1"/>
          </p:cNvSpPr>
          <p:nvPr>
            <p:ph type="title" idx="4294967295"/>
          </p:nvPr>
        </p:nvSpPr>
        <p:spPr/>
        <p:txBody>
          <a:bodyPr/>
          <a:lstStyle/>
          <a:p>
            <a:r>
              <a:rPr lang="zh-CN" altLang="en-US" dirty="0"/>
              <a:t>任务</a:t>
            </a:r>
            <a:r>
              <a:rPr lang="en-US" altLang="zh-CN" dirty="0"/>
              <a:t>4</a:t>
            </a:r>
            <a:endParaRPr lang="zh-CN" altLang="zh-CN" dirty="0"/>
          </a:p>
        </p:txBody>
      </p:sp>
      <p:sp>
        <p:nvSpPr>
          <p:cNvPr id="5" name="Content Placeholder 2">
            <a:extLst>
              <a:ext uri="{FF2B5EF4-FFF2-40B4-BE49-F238E27FC236}">
                <a16:creationId xmlns:a16="http://schemas.microsoft.com/office/drawing/2014/main" id="{78CD480F-5ECC-4C70-B0CD-BA859C6D6D91}"/>
              </a:ext>
            </a:extLst>
          </p:cNvPr>
          <p:cNvSpPr txBox="1">
            <a:spLocks noChangeArrowheads="1"/>
          </p:cNvSpPr>
          <p:nvPr/>
        </p:nvSpPr>
        <p:spPr>
          <a:xfrm>
            <a:off x="1481137" y="1916907"/>
            <a:ext cx="6698456" cy="3456385"/>
          </a:xfrm>
          <a:prstGeom prst="rect">
            <a:avLst/>
          </a:prstGeom>
        </p:spPr>
        <p:txBody>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a:solidFill>
                  <a:srgbClr val="FF3300"/>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000">
                <a:solidFill>
                  <a:srgbClr val="0000FF"/>
                </a:solidFill>
                <a:latin typeface="+mn-lt"/>
                <a:ea typeface="+mn-ea"/>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r>
              <a:rPr lang="zh-CN" altLang="en-US" sz="1950" kern="0" dirty="0"/>
              <a:t>实训任务</a:t>
            </a:r>
          </a:p>
          <a:p>
            <a:pPr lvl="1"/>
            <a:r>
              <a:rPr lang="en-US" altLang="zh-CN" sz="1800" kern="0" dirty="0">
                <a:ea typeface="宋体" panose="02010600030101010101" pitchFamily="2" charset="-122"/>
              </a:rPr>
              <a:t>1</a:t>
            </a:r>
            <a:r>
              <a:rPr lang="zh-CN" altLang="en-US" sz="1800" kern="0" dirty="0">
                <a:ea typeface="宋体" panose="02010600030101010101" pitchFamily="2" charset="-122"/>
              </a:rPr>
              <a:t>、在实训</a:t>
            </a:r>
            <a:r>
              <a:rPr lang="en-US" altLang="zh-CN" sz="1800" kern="0" dirty="0">
                <a:ea typeface="宋体" panose="02010600030101010101" pitchFamily="2" charset="-122"/>
              </a:rPr>
              <a:t>1</a:t>
            </a:r>
            <a:r>
              <a:rPr lang="zh-CN" altLang="en-US" sz="1800" kern="0" dirty="0">
                <a:ea typeface="宋体" panose="02010600030101010101" pitchFamily="2" charset="-122"/>
              </a:rPr>
              <a:t>的基础上，分别用函数</a:t>
            </a:r>
            <a:r>
              <a:rPr lang="en-US" altLang="zh-CN" sz="1800" kern="0" dirty="0" err="1">
                <a:ea typeface="宋体" panose="02010600030101010101" pitchFamily="2" charset="-122"/>
              </a:rPr>
              <a:t>setMyVar</a:t>
            </a:r>
            <a:r>
              <a:rPr lang="zh-CN" altLang="en-US" sz="1800" kern="0" dirty="0">
                <a:ea typeface="宋体" panose="02010600030101010101" pitchFamily="2" charset="-122"/>
              </a:rPr>
              <a:t>和</a:t>
            </a:r>
            <a:r>
              <a:rPr lang="en-US" altLang="zh-CN" sz="1800" kern="0" dirty="0" err="1">
                <a:ea typeface="宋体" panose="02010600030101010101" pitchFamily="2" charset="-122"/>
              </a:rPr>
              <a:t>getMyVar</a:t>
            </a:r>
            <a:r>
              <a:rPr lang="zh-CN" altLang="en-US" sz="1800" kern="0" dirty="0">
                <a:ea typeface="宋体" panose="02010600030101010101" pitchFamily="2" charset="-122"/>
              </a:rPr>
              <a:t>实现变量的写和读，并且打印出读和写的具体值。在线程</a:t>
            </a:r>
            <a:r>
              <a:rPr lang="en-US" altLang="zh-CN" sz="1800" kern="0" dirty="0">
                <a:ea typeface="宋体" panose="02010600030101010101" pitchFamily="2" charset="-122"/>
              </a:rPr>
              <a:t>while</a:t>
            </a:r>
            <a:r>
              <a:rPr lang="zh-CN" altLang="en-US" sz="1800" kern="0" dirty="0">
                <a:ea typeface="宋体" panose="02010600030101010101" pitchFamily="2" charset="-122"/>
              </a:rPr>
              <a:t>循环中调用</a:t>
            </a:r>
            <a:r>
              <a:rPr lang="en-US" altLang="zh-CN" sz="1800" kern="0" dirty="0">
                <a:ea typeface="宋体" panose="02010600030101010101" pitchFamily="2" charset="-122"/>
              </a:rPr>
              <a:t>set</a:t>
            </a:r>
            <a:r>
              <a:rPr lang="zh-CN" altLang="en-US" sz="1800" kern="0" dirty="0">
                <a:ea typeface="宋体" panose="02010600030101010101" pitchFamily="2" charset="-122"/>
              </a:rPr>
              <a:t>和</a:t>
            </a:r>
            <a:r>
              <a:rPr lang="en-US" altLang="zh-CN" sz="1800" kern="0" dirty="0">
                <a:ea typeface="宋体" panose="02010600030101010101" pitchFamily="2" charset="-122"/>
              </a:rPr>
              <a:t>get</a:t>
            </a:r>
            <a:r>
              <a:rPr lang="zh-CN" altLang="en-US" sz="1800" kern="0" dirty="0">
                <a:ea typeface="宋体" panose="02010600030101010101" pitchFamily="2" charset="-122"/>
              </a:rPr>
              <a:t>函数，每次对变量加</a:t>
            </a:r>
            <a:r>
              <a:rPr lang="en-US" altLang="zh-CN" sz="1800" kern="0" dirty="0">
                <a:ea typeface="宋体" panose="02010600030101010101" pitchFamily="2" charset="-122"/>
              </a:rPr>
              <a:t>1</a:t>
            </a:r>
            <a:r>
              <a:rPr lang="zh-CN" altLang="en-US" sz="1800" kern="0" dirty="0">
                <a:ea typeface="宋体" panose="02010600030101010101" pitchFamily="2" charset="-122"/>
              </a:rPr>
              <a:t>，可以从</a:t>
            </a:r>
            <a:r>
              <a:rPr lang="en-US" altLang="zh-CN" sz="1800" kern="0" dirty="0">
                <a:ea typeface="宋体" panose="02010600030101010101" pitchFamily="2" charset="-122"/>
              </a:rPr>
              <a:t>output.txt</a:t>
            </a:r>
            <a:r>
              <a:rPr lang="zh-CN" altLang="en-US" sz="1800" kern="0" dirty="0">
                <a:ea typeface="宋体" panose="02010600030101010101" pitchFamily="2" charset="-122"/>
              </a:rPr>
              <a:t>中查看结果。</a:t>
            </a:r>
          </a:p>
          <a:p>
            <a:pPr lvl="1"/>
            <a:r>
              <a:rPr lang="en-US" altLang="zh-CN" sz="1800" kern="0" dirty="0">
                <a:ea typeface="宋体" panose="02010600030101010101" pitchFamily="2" charset="-122"/>
              </a:rPr>
              <a:t>2</a:t>
            </a:r>
            <a:r>
              <a:rPr lang="zh-CN" altLang="en-US" sz="1800" kern="0" dirty="0">
                <a:ea typeface="宋体" panose="02010600030101010101" pitchFamily="2" charset="-122"/>
              </a:rPr>
              <a:t>、对上文的变量用读写锁进行保护，调用两个线程对变量进行读取，一个线程从</a:t>
            </a:r>
            <a:r>
              <a:rPr lang="en-US" altLang="zh-CN" sz="1800" kern="0" dirty="0">
                <a:ea typeface="宋体" panose="02010600030101010101" pitchFamily="2" charset="-122"/>
              </a:rPr>
              <a:t>0</a:t>
            </a:r>
            <a:r>
              <a:rPr lang="zh-CN" altLang="en-US" sz="1800" kern="0" dirty="0">
                <a:ea typeface="宋体" panose="02010600030101010101" pitchFamily="2" charset="-122"/>
              </a:rPr>
              <a:t>开始，一个线程从</a:t>
            </a:r>
            <a:r>
              <a:rPr lang="en-US" altLang="zh-CN" sz="1800" kern="0" dirty="0">
                <a:ea typeface="宋体" panose="02010600030101010101" pitchFamily="2" charset="-122"/>
              </a:rPr>
              <a:t>100</a:t>
            </a:r>
            <a:r>
              <a:rPr lang="zh-CN" altLang="en-US" sz="1800" kern="0" dirty="0">
                <a:ea typeface="宋体" panose="02010600030101010101" pitchFamily="2" charset="-122"/>
              </a:rPr>
              <a:t>开始，每次加</a:t>
            </a:r>
            <a:r>
              <a:rPr lang="en-US" altLang="zh-CN" sz="1800" kern="0" dirty="0">
                <a:ea typeface="宋体" panose="02010600030101010101" pitchFamily="2" charset="-122"/>
              </a:rPr>
              <a:t>1</a:t>
            </a:r>
            <a:r>
              <a:rPr lang="zh-CN" altLang="en-US" sz="1800" kern="0" dirty="0">
                <a:ea typeface="宋体" panose="02010600030101010101" pitchFamily="2" charset="-122"/>
              </a:rPr>
              <a:t>，要求在加锁、解锁和获取锁冲突时候都要输出状态。</a:t>
            </a:r>
          </a:p>
          <a:p>
            <a:endParaRPr lang="zh-CN" altLang="en-US" sz="1950" kern="0" dirty="0"/>
          </a:p>
          <a:p>
            <a:r>
              <a:rPr lang="zh-CN" altLang="en-US" sz="1950" kern="0" dirty="0"/>
              <a:t>审核要求</a:t>
            </a:r>
          </a:p>
          <a:p>
            <a:pPr lvl="1"/>
            <a:r>
              <a:rPr lang="zh-CN" altLang="en-US" sz="1800" kern="0" dirty="0">
                <a:ea typeface="宋体" panose="02010600030101010101" pitchFamily="2" charset="-122"/>
              </a:rPr>
              <a:t>正确、成功地完成任务。</a:t>
            </a:r>
          </a:p>
          <a:p>
            <a:pPr lvl="1"/>
            <a:r>
              <a:rPr lang="zh-CN" altLang="en-US" sz="1800" kern="0" dirty="0">
                <a:ea typeface="宋体" panose="02010600030101010101" pitchFamily="2" charset="-122"/>
              </a:rPr>
              <a:t>提交每一步操作以及结果显示的截图。</a:t>
            </a:r>
          </a:p>
        </p:txBody>
      </p:sp>
    </p:spTree>
    <p:extLst>
      <p:ext uri="{BB962C8B-B14F-4D97-AF65-F5344CB8AC3E}">
        <p14:creationId xmlns:p14="http://schemas.microsoft.com/office/powerpoint/2010/main" val="300012159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168734D-6B58-45E4-A7C3-8F50A8EADCC9}"/>
              </a:ext>
            </a:extLst>
          </p:cNvPr>
          <p:cNvSpPr>
            <a:spLocks noGrp="1" noChangeAspect="1" noChangeArrowheads="1"/>
          </p:cNvSpPr>
          <p:nvPr>
            <p:ph type="title" idx="4294967295"/>
          </p:nvPr>
        </p:nvSpPr>
        <p:spPr/>
        <p:txBody>
          <a:bodyPr/>
          <a:lstStyle/>
          <a:p>
            <a:r>
              <a:rPr lang="zh-CN" altLang="en-US" dirty="0"/>
              <a:t>任务</a:t>
            </a:r>
            <a:r>
              <a:rPr lang="en-US" altLang="zh-CN" dirty="0"/>
              <a:t>4</a:t>
            </a:r>
            <a:endParaRPr lang="zh-CN" altLang="zh-CN" dirty="0"/>
          </a:p>
        </p:txBody>
      </p:sp>
      <p:sp>
        <p:nvSpPr>
          <p:cNvPr id="5" name="Content Placeholder 2">
            <a:extLst>
              <a:ext uri="{FF2B5EF4-FFF2-40B4-BE49-F238E27FC236}">
                <a16:creationId xmlns:a16="http://schemas.microsoft.com/office/drawing/2014/main" id="{78CD480F-5ECC-4C70-B0CD-BA859C6D6D91}"/>
              </a:ext>
            </a:extLst>
          </p:cNvPr>
          <p:cNvSpPr txBox="1">
            <a:spLocks noChangeArrowheads="1"/>
          </p:cNvSpPr>
          <p:nvPr/>
        </p:nvSpPr>
        <p:spPr>
          <a:xfrm>
            <a:off x="1481138" y="1916907"/>
            <a:ext cx="6181725" cy="3456385"/>
          </a:xfrm>
          <a:prstGeom prst="rect">
            <a:avLst/>
          </a:prstGeom>
        </p:spPr>
        <p:txBody>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a:solidFill>
                  <a:srgbClr val="FF3300"/>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000">
                <a:solidFill>
                  <a:srgbClr val="0000FF"/>
                </a:solidFill>
                <a:latin typeface="+mn-lt"/>
                <a:ea typeface="+mn-ea"/>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endParaRPr lang="zh-CN" altLang="en-US" sz="1950" kern="0" dirty="0">
              <a:ea typeface="宋体" panose="02010600030101010101" pitchFamily="2" charset="-122"/>
            </a:endParaRPr>
          </a:p>
        </p:txBody>
      </p:sp>
      <p:pic>
        <p:nvPicPr>
          <p:cNvPr id="6" name="图片 5">
            <a:extLst>
              <a:ext uri="{FF2B5EF4-FFF2-40B4-BE49-F238E27FC236}">
                <a16:creationId xmlns:a16="http://schemas.microsoft.com/office/drawing/2014/main" id="{5AC8B043-FFF7-4E9B-97F2-EA8706D52195}"/>
              </a:ext>
            </a:extLst>
          </p:cNvPr>
          <p:cNvPicPr/>
          <p:nvPr/>
        </p:nvPicPr>
        <p:blipFill>
          <a:blip r:embed="rId2">
            <a:extLst>
              <a:ext uri="{28A0092B-C50C-407E-A947-70E740481C1C}">
                <a14:useLocalDpi xmlns:a14="http://schemas.microsoft.com/office/drawing/2010/main" val="0"/>
              </a:ext>
            </a:extLst>
          </a:blip>
          <a:srcRect/>
          <a:stretch/>
        </p:blipFill>
        <p:spPr bwMode="auto">
          <a:xfrm>
            <a:off x="514350" y="4086919"/>
            <a:ext cx="4191953" cy="1708348"/>
          </a:xfrm>
          <a:prstGeom prst="rect">
            <a:avLst/>
          </a:prstGeom>
          <a:noFill/>
          <a:ln>
            <a:noFill/>
          </a:ln>
        </p:spPr>
      </p:pic>
      <p:pic>
        <p:nvPicPr>
          <p:cNvPr id="7" name="图片 6">
            <a:extLst>
              <a:ext uri="{FF2B5EF4-FFF2-40B4-BE49-F238E27FC236}">
                <a16:creationId xmlns:a16="http://schemas.microsoft.com/office/drawing/2014/main" id="{01C537D6-CD97-4927-8F6B-043143A86033}"/>
              </a:ext>
            </a:extLst>
          </p:cNvPr>
          <p:cNvPicPr/>
          <p:nvPr/>
        </p:nvPicPr>
        <p:blipFill>
          <a:blip r:embed="rId3">
            <a:extLst>
              <a:ext uri="{28A0092B-C50C-407E-A947-70E740481C1C}">
                <a14:useLocalDpi xmlns:a14="http://schemas.microsoft.com/office/drawing/2010/main" val="0"/>
              </a:ext>
            </a:extLst>
          </a:blip>
          <a:srcRect/>
          <a:stretch/>
        </p:blipFill>
        <p:spPr bwMode="auto">
          <a:xfrm>
            <a:off x="452207" y="1758604"/>
            <a:ext cx="4316238" cy="1668029"/>
          </a:xfrm>
          <a:prstGeom prst="rect">
            <a:avLst/>
          </a:prstGeom>
          <a:noFill/>
          <a:ln>
            <a:noFill/>
          </a:ln>
        </p:spPr>
      </p:pic>
      <p:pic>
        <p:nvPicPr>
          <p:cNvPr id="8" name="图片 7">
            <a:extLst>
              <a:ext uri="{FF2B5EF4-FFF2-40B4-BE49-F238E27FC236}">
                <a16:creationId xmlns:a16="http://schemas.microsoft.com/office/drawing/2014/main" id="{DE27F5A3-335D-4AF3-920C-3446682B7071}"/>
              </a:ext>
            </a:extLst>
          </p:cNvPr>
          <p:cNvPicPr/>
          <p:nvPr/>
        </p:nvPicPr>
        <p:blipFill>
          <a:blip r:embed="rId4">
            <a:extLst>
              <a:ext uri="{28A0092B-C50C-407E-A947-70E740481C1C}">
                <a14:useLocalDpi xmlns:a14="http://schemas.microsoft.com/office/drawing/2010/main" val="0"/>
              </a:ext>
            </a:extLst>
          </a:blip>
          <a:srcRect/>
          <a:stretch/>
        </p:blipFill>
        <p:spPr bwMode="auto">
          <a:xfrm>
            <a:off x="874505" y="3483832"/>
            <a:ext cx="3471643" cy="302895"/>
          </a:xfrm>
          <a:prstGeom prst="rect">
            <a:avLst/>
          </a:prstGeom>
          <a:noFill/>
          <a:ln>
            <a:noFill/>
          </a:ln>
        </p:spPr>
      </p:pic>
      <p:pic>
        <p:nvPicPr>
          <p:cNvPr id="9" name="图片 8">
            <a:extLst>
              <a:ext uri="{FF2B5EF4-FFF2-40B4-BE49-F238E27FC236}">
                <a16:creationId xmlns:a16="http://schemas.microsoft.com/office/drawing/2014/main" id="{1A16B1DD-2B0F-4446-96E2-A15F725CC1AF}"/>
              </a:ext>
            </a:extLst>
          </p:cNvPr>
          <p:cNvPicPr/>
          <p:nvPr/>
        </p:nvPicPr>
        <p:blipFill>
          <a:blip r:embed="rId5">
            <a:extLst>
              <a:ext uri="{28A0092B-C50C-407E-A947-70E740481C1C}">
                <a14:useLocalDpi xmlns:a14="http://schemas.microsoft.com/office/drawing/2010/main" val="0"/>
              </a:ext>
            </a:extLst>
          </a:blip>
          <a:srcRect/>
          <a:stretch/>
        </p:blipFill>
        <p:spPr bwMode="auto">
          <a:xfrm>
            <a:off x="6005989" y="2152174"/>
            <a:ext cx="2985762" cy="3572891"/>
          </a:xfrm>
          <a:prstGeom prst="rect">
            <a:avLst/>
          </a:prstGeom>
          <a:noFill/>
          <a:ln>
            <a:noFill/>
          </a:ln>
        </p:spPr>
      </p:pic>
    </p:spTree>
    <p:extLst>
      <p:ext uri="{BB962C8B-B14F-4D97-AF65-F5344CB8AC3E}">
        <p14:creationId xmlns:p14="http://schemas.microsoft.com/office/powerpoint/2010/main" val="133874280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1">
            <a:extLst>
              <a:ext uri="{FF2B5EF4-FFF2-40B4-BE49-F238E27FC236}">
                <a16:creationId xmlns:a16="http://schemas.microsoft.com/office/drawing/2014/main" id="{24544521-5C55-4B9B-915A-960C0A538AFE}"/>
              </a:ext>
            </a:extLst>
          </p:cNvPr>
          <p:cNvSpPr>
            <a:spLocks noChangeArrowheads="1"/>
          </p:cNvSpPr>
          <p:nvPr/>
        </p:nvSpPr>
        <p:spPr bwMode="auto">
          <a:xfrm>
            <a:off x="3330179" y="2997994"/>
            <a:ext cx="2808684" cy="85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4950">
                <a:solidFill>
                  <a:srgbClr val="0033CC"/>
                </a:solidFill>
                <a:latin typeface="黑体" panose="02010609060101010101" pitchFamily="49" charset="-122"/>
                <a:ea typeface="黑体" panose="02010609060101010101" pitchFamily="49" charset="-122"/>
                <a:sym typeface="黑体" panose="02010609060101010101" pitchFamily="49" charset="-122"/>
              </a:rPr>
              <a:t>  谢谢！</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zh-CN" altLang="en-US" dirty="0"/>
              <a:t>读文件 </a:t>
            </a:r>
            <a:r>
              <a:rPr lang="en-US" altLang="zh-CN" dirty="0"/>
              <a:t>-- </a:t>
            </a:r>
            <a:r>
              <a:rPr lang="en-US" altLang="zh-CN" dirty="0" err="1"/>
              <a:t>kernel_read</a:t>
            </a:r>
            <a:r>
              <a:rPr lang="en-US" altLang="zh-CN" dirty="0"/>
              <a:t>()</a:t>
            </a: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247" dirty="0">
                <a:solidFill>
                  <a:srgbClr val="111111"/>
                </a:solidFill>
              </a:rPr>
              <a:t>函数原型：</a:t>
            </a:r>
            <a:r>
              <a:rPr lang="en-US" altLang="zh-CN" sz="1247" dirty="0" err="1">
                <a:solidFill>
                  <a:srgbClr val="111111"/>
                </a:solidFill>
              </a:rPr>
              <a:t>ssize_t</a:t>
            </a:r>
            <a:r>
              <a:rPr lang="en-US" altLang="zh-CN" sz="1247" dirty="0">
                <a:solidFill>
                  <a:srgbClr val="111111"/>
                </a:solidFill>
              </a:rPr>
              <a:t> </a:t>
            </a:r>
            <a:r>
              <a:rPr lang="en-US" altLang="zh-CN" sz="1247" dirty="0" err="1">
                <a:solidFill>
                  <a:srgbClr val="111111"/>
                </a:solidFill>
              </a:rPr>
              <a:t>kernel_read</a:t>
            </a:r>
            <a:r>
              <a:rPr lang="en-US" altLang="zh-CN" sz="1247" dirty="0">
                <a:solidFill>
                  <a:srgbClr val="111111"/>
                </a:solidFill>
              </a:rPr>
              <a:t>(struct file *file, void *</a:t>
            </a:r>
            <a:r>
              <a:rPr lang="en-US" altLang="zh-CN" sz="1247" dirty="0" err="1">
                <a:solidFill>
                  <a:srgbClr val="111111"/>
                </a:solidFill>
              </a:rPr>
              <a:t>buf</a:t>
            </a:r>
            <a:r>
              <a:rPr lang="en-US" altLang="zh-CN" sz="1247" dirty="0">
                <a:solidFill>
                  <a:srgbClr val="111111"/>
                </a:solidFill>
              </a:rPr>
              <a:t>, </a:t>
            </a:r>
            <a:r>
              <a:rPr lang="en-US" altLang="zh-CN" sz="1247" dirty="0" err="1">
                <a:solidFill>
                  <a:srgbClr val="111111"/>
                </a:solidFill>
              </a:rPr>
              <a:t>size_t</a:t>
            </a:r>
            <a:r>
              <a:rPr lang="en-US" altLang="zh-CN" sz="1247" dirty="0">
                <a:solidFill>
                  <a:srgbClr val="111111"/>
                </a:solidFill>
              </a:rPr>
              <a:t> count, </a:t>
            </a:r>
            <a:r>
              <a:rPr lang="en-US" altLang="zh-CN" sz="1247" dirty="0" err="1">
                <a:solidFill>
                  <a:srgbClr val="111111"/>
                </a:solidFill>
              </a:rPr>
              <a:t>loff_t</a:t>
            </a:r>
            <a:r>
              <a:rPr lang="en-US" altLang="zh-CN" sz="1247" dirty="0">
                <a:solidFill>
                  <a:srgbClr val="111111"/>
                </a:solidFill>
              </a:rPr>
              <a:t> *pos);</a:t>
            </a: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247" dirty="0">
                <a:solidFill>
                  <a:srgbClr val="111111"/>
                </a:solidFill>
              </a:rPr>
              <a:t>参数说明：</a:t>
            </a:r>
          </a:p>
          <a:p>
            <a:pPr lvl="2">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a:solidFill>
                  <a:srgbClr val="111111"/>
                </a:solidFill>
                <a:ea typeface="宋体" panose="02010600030101010101" pitchFamily="2" charset="-122"/>
              </a:rPr>
              <a:t>file</a:t>
            </a:r>
            <a:r>
              <a:rPr lang="zh-CN" altLang="en-US" sz="1247" dirty="0">
                <a:solidFill>
                  <a:srgbClr val="111111"/>
                </a:solidFill>
                <a:ea typeface="宋体" panose="02010600030101010101" pitchFamily="2" charset="-122"/>
              </a:rPr>
              <a:t>：进行读取信息的目标文件，即</a:t>
            </a:r>
            <a:r>
              <a:rPr lang="en-US" altLang="zh-CN" sz="1247" dirty="0" err="1">
                <a:solidFill>
                  <a:srgbClr val="111111"/>
                </a:solidFill>
                <a:ea typeface="宋体" panose="02010600030101010101" pitchFamily="2" charset="-122"/>
              </a:rPr>
              <a:t>file_open</a:t>
            </a:r>
            <a:r>
              <a:rPr lang="en-US" altLang="zh-CN" sz="1247" dirty="0">
                <a:solidFill>
                  <a:srgbClr val="111111"/>
                </a:solidFill>
                <a:ea typeface="宋体" panose="02010600030101010101" pitchFamily="2" charset="-122"/>
              </a:rPr>
              <a:t>() </a:t>
            </a:r>
            <a:r>
              <a:rPr lang="zh-CN" altLang="en-US" sz="1247" dirty="0">
                <a:solidFill>
                  <a:srgbClr val="111111"/>
                </a:solidFill>
                <a:ea typeface="宋体" panose="02010600030101010101" pitchFamily="2" charset="-122"/>
              </a:rPr>
              <a:t>函数的返回值。</a:t>
            </a:r>
          </a:p>
          <a:p>
            <a:pPr lvl="2">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err="1">
                <a:solidFill>
                  <a:srgbClr val="111111"/>
                </a:solidFill>
                <a:ea typeface="宋体" panose="02010600030101010101" pitchFamily="2" charset="-122"/>
              </a:rPr>
              <a:t>buf</a:t>
            </a:r>
            <a:r>
              <a:rPr lang="zh-CN" altLang="en-US" sz="1247" dirty="0">
                <a:solidFill>
                  <a:srgbClr val="111111"/>
                </a:solidFill>
                <a:ea typeface="宋体" panose="02010600030101010101" pitchFamily="2" charset="-122"/>
              </a:rPr>
              <a:t>：对应放置信息的缓冲区。</a:t>
            </a:r>
          </a:p>
          <a:p>
            <a:pPr lvl="2">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a:solidFill>
                  <a:srgbClr val="111111"/>
                </a:solidFill>
                <a:ea typeface="宋体" panose="02010600030101010101" pitchFamily="2" charset="-122"/>
              </a:rPr>
              <a:t>count</a:t>
            </a:r>
            <a:r>
              <a:rPr lang="zh-CN" altLang="en-US" sz="1247" dirty="0">
                <a:solidFill>
                  <a:srgbClr val="111111"/>
                </a:solidFill>
                <a:ea typeface="宋体" panose="02010600030101010101" pitchFamily="2" charset="-122"/>
              </a:rPr>
              <a:t>：要读取的信息长度。</a:t>
            </a:r>
          </a:p>
          <a:p>
            <a:pPr lvl="2">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a:solidFill>
                  <a:srgbClr val="111111"/>
                </a:solidFill>
                <a:ea typeface="宋体" panose="02010600030101010101" pitchFamily="2" charset="-122"/>
              </a:rPr>
              <a:t>pos</a:t>
            </a:r>
            <a:r>
              <a:rPr lang="zh-CN" altLang="en-US" sz="1247" dirty="0">
                <a:solidFill>
                  <a:srgbClr val="111111"/>
                </a:solidFill>
                <a:ea typeface="宋体" panose="02010600030101010101" pitchFamily="2" charset="-122"/>
              </a:rPr>
              <a:t>：表示用户在当前文件中进行读取操作的位置相对于文件开头的偏移量。</a:t>
            </a:r>
            <a:endParaRPr lang="en-US" altLang="zh-CN" sz="1247" dirty="0">
              <a:solidFill>
                <a:srgbClr val="111111"/>
              </a:solidFill>
              <a:ea typeface="宋体" panose="02010600030101010101" pitchFamily="2" charset="-122"/>
            </a:endParaRPr>
          </a:p>
          <a:p>
            <a:r>
              <a:rPr lang="zh-CN" altLang="en-US" dirty="0"/>
              <a:t>写文件 </a:t>
            </a:r>
            <a:r>
              <a:rPr lang="en-US" altLang="zh-CN" dirty="0"/>
              <a:t>-- </a:t>
            </a:r>
            <a:r>
              <a:rPr lang="en-US" altLang="zh-CN" dirty="0" err="1"/>
              <a:t>kernel_write</a:t>
            </a:r>
            <a:r>
              <a:rPr lang="en-US" altLang="zh-CN" dirty="0"/>
              <a:t>()</a:t>
            </a: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247" dirty="0">
                <a:solidFill>
                  <a:srgbClr val="111111"/>
                </a:solidFill>
              </a:rPr>
              <a:t>函数原型：</a:t>
            </a:r>
            <a:r>
              <a:rPr lang="en-US" altLang="zh-CN" sz="1247" dirty="0" err="1">
                <a:solidFill>
                  <a:srgbClr val="111111"/>
                </a:solidFill>
              </a:rPr>
              <a:t>ssize_t</a:t>
            </a:r>
            <a:r>
              <a:rPr lang="en-US" altLang="zh-CN" sz="1247" dirty="0">
                <a:solidFill>
                  <a:srgbClr val="111111"/>
                </a:solidFill>
              </a:rPr>
              <a:t> </a:t>
            </a:r>
            <a:r>
              <a:rPr lang="en-US" altLang="zh-CN" sz="1247" dirty="0" err="1">
                <a:solidFill>
                  <a:srgbClr val="111111"/>
                </a:solidFill>
              </a:rPr>
              <a:t>kernel_write</a:t>
            </a:r>
            <a:r>
              <a:rPr lang="en-US" altLang="zh-CN" sz="1247" dirty="0">
                <a:solidFill>
                  <a:srgbClr val="111111"/>
                </a:solidFill>
              </a:rPr>
              <a:t>(struct file *file, const void *</a:t>
            </a:r>
            <a:r>
              <a:rPr lang="en-US" altLang="zh-CN" sz="1247" dirty="0" err="1">
                <a:solidFill>
                  <a:srgbClr val="111111"/>
                </a:solidFill>
              </a:rPr>
              <a:t>buf</a:t>
            </a:r>
            <a:r>
              <a:rPr lang="en-US" altLang="zh-CN" sz="1247" dirty="0">
                <a:solidFill>
                  <a:srgbClr val="111111"/>
                </a:solidFill>
              </a:rPr>
              <a:t>, </a:t>
            </a:r>
            <a:r>
              <a:rPr lang="en-US" altLang="zh-CN" sz="1247" dirty="0" err="1">
                <a:solidFill>
                  <a:srgbClr val="111111"/>
                </a:solidFill>
              </a:rPr>
              <a:t>size_t</a:t>
            </a:r>
            <a:r>
              <a:rPr lang="en-US" altLang="zh-CN" sz="1247" dirty="0">
                <a:solidFill>
                  <a:srgbClr val="111111"/>
                </a:solidFill>
              </a:rPr>
              <a:t> count, </a:t>
            </a:r>
            <a:r>
              <a:rPr lang="en-US" altLang="zh-CN" sz="1247" dirty="0" err="1">
                <a:solidFill>
                  <a:srgbClr val="111111"/>
                </a:solidFill>
              </a:rPr>
              <a:t>loff_t</a:t>
            </a:r>
            <a:r>
              <a:rPr lang="en-US" altLang="zh-CN" sz="1247" dirty="0">
                <a:solidFill>
                  <a:srgbClr val="111111"/>
                </a:solidFill>
              </a:rPr>
              <a:t> *pos);</a:t>
            </a: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247" dirty="0">
                <a:solidFill>
                  <a:srgbClr val="111111"/>
                </a:solidFill>
              </a:rPr>
              <a:t>参数说明：</a:t>
            </a:r>
          </a:p>
          <a:p>
            <a:pPr lvl="2">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a:solidFill>
                  <a:srgbClr val="111111"/>
                </a:solidFill>
                <a:ea typeface="宋体" panose="02010600030101010101" pitchFamily="2" charset="-122"/>
              </a:rPr>
              <a:t>file</a:t>
            </a:r>
            <a:r>
              <a:rPr lang="zh-CN" altLang="en-US" sz="1247" dirty="0">
                <a:solidFill>
                  <a:srgbClr val="111111"/>
                </a:solidFill>
                <a:ea typeface="宋体" panose="02010600030101010101" pitchFamily="2" charset="-122"/>
              </a:rPr>
              <a:t>：进行信息写入的目标文件，即</a:t>
            </a:r>
            <a:r>
              <a:rPr lang="en-US" altLang="zh-CN" sz="1247" dirty="0" err="1">
                <a:solidFill>
                  <a:srgbClr val="111111"/>
                </a:solidFill>
                <a:ea typeface="宋体" panose="02010600030101010101" pitchFamily="2" charset="-122"/>
              </a:rPr>
              <a:t>file_open</a:t>
            </a:r>
            <a:r>
              <a:rPr lang="en-US" altLang="zh-CN" sz="1247" dirty="0">
                <a:solidFill>
                  <a:srgbClr val="111111"/>
                </a:solidFill>
                <a:ea typeface="宋体" panose="02010600030101010101" pitchFamily="2" charset="-122"/>
              </a:rPr>
              <a:t>() </a:t>
            </a:r>
            <a:r>
              <a:rPr lang="zh-CN" altLang="en-US" sz="1247" dirty="0">
                <a:solidFill>
                  <a:srgbClr val="111111"/>
                </a:solidFill>
                <a:ea typeface="宋体" panose="02010600030101010101" pitchFamily="2" charset="-122"/>
              </a:rPr>
              <a:t>函数的返回值。</a:t>
            </a:r>
          </a:p>
          <a:p>
            <a:pPr lvl="2">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err="1">
                <a:solidFill>
                  <a:srgbClr val="111111"/>
                </a:solidFill>
                <a:ea typeface="宋体" panose="02010600030101010101" pitchFamily="2" charset="-122"/>
              </a:rPr>
              <a:t>buf</a:t>
            </a:r>
            <a:r>
              <a:rPr lang="zh-CN" altLang="en-US" sz="1247" dirty="0">
                <a:solidFill>
                  <a:srgbClr val="111111"/>
                </a:solidFill>
                <a:ea typeface="宋体" panose="02010600030101010101" pitchFamily="2" charset="-122"/>
              </a:rPr>
              <a:t>：要写入文件的信息缓冲区。</a:t>
            </a:r>
          </a:p>
          <a:p>
            <a:pPr lvl="2">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a:solidFill>
                  <a:srgbClr val="111111"/>
                </a:solidFill>
                <a:ea typeface="宋体" panose="02010600030101010101" pitchFamily="2" charset="-122"/>
              </a:rPr>
              <a:t>count</a:t>
            </a:r>
            <a:r>
              <a:rPr lang="zh-CN" altLang="en-US" sz="1247" dirty="0">
                <a:solidFill>
                  <a:srgbClr val="111111"/>
                </a:solidFill>
                <a:ea typeface="宋体" panose="02010600030101010101" pitchFamily="2" charset="-122"/>
              </a:rPr>
              <a:t>：要写入信息的长度。</a:t>
            </a:r>
          </a:p>
          <a:p>
            <a:pPr lvl="2">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a:solidFill>
                  <a:srgbClr val="111111"/>
                </a:solidFill>
                <a:ea typeface="宋体" panose="02010600030101010101" pitchFamily="2" charset="-122"/>
              </a:rPr>
              <a:t>pos</a:t>
            </a:r>
            <a:r>
              <a:rPr lang="zh-CN" altLang="en-US" sz="1247" dirty="0">
                <a:solidFill>
                  <a:srgbClr val="111111"/>
                </a:solidFill>
                <a:ea typeface="宋体" panose="02010600030101010101" pitchFamily="2" charset="-122"/>
              </a:rPr>
              <a:t>：表示用户在当前文件中进行写入操作的位置相对于文件开头的偏移量。</a:t>
            </a:r>
            <a:endParaRPr lang="en-US" altLang="zh-CN" sz="1247"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内核中读写文件数据</a:t>
            </a:r>
          </a:p>
        </p:txBody>
      </p:sp>
    </p:spTree>
    <p:extLst>
      <p:ext uri="{BB962C8B-B14F-4D97-AF65-F5344CB8AC3E}">
        <p14:creationId xmlns:p14="http://schemas.microsoft.com/office/powerpoint/2010/main" val="420827681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zh-CN" altLang="en-US" dirty="0"/>
              <a:t>锁概念</a:t>
            </a:r>
            <a:endParaRPr lang="en-US" altLang="zh-CN" dirty="0"/>
          </a:p>
          <a:p>
            <a:endParaRPr lang="en-US" altLang="zh-CN" dirty="0"/>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dirty="0"/>
              <a:t>加锁（</a:t>
            </a:r>
            <a:r>
              <a:rPr lang="en-US" altLang="zh-CN" dirty="0"/>
              <a:t>locking</a:t>
            </a:r>
            <a:r>
              <a:rPr lang="zh-CN" altLang="en-US" dirty="0"/>
              <a:t>）是一种广泛应用的同步技术。当内核控制路径必须访问共享数据结构或进入临界区时，就需要为自己获取一把“锁”。</a:t>
            </a:r>
            <a:endParaRPr lang="en-US" altLang="zh-CN" dirty="0"/>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endParaRPr lang="en-US" altLang="zh-CN" dirty="0"/>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dirty="0"/>
              <a:t>如果内核控制路径希望访问资源，就试图获取钥匙“打开门”。当且仅当资源空闲时，它才能成功。然后，只要它还在使用这个资源，门就依然锁着。当内核控制路径释放了锁时，门就打开，另一个内核控制路径就可以进入房间。</a:t>
            </a:r>
            <a:endParaRPr lang="en-US" altLang="zh-CN"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锁机制</a:t>
            </a:r>
          </a:p>
        </p:txBody>
      </p:sp>
    </p:spTree>
    <p:extLst>
      <p:ext uri="{BB962C8B-B14F-4D97-AF65-F5344CB8AC3E}">
        <p14:creationId xmlns:p14="http://schemas.microsoft.com/office/powerpoint/2010/main" val="81061269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zh-CN" altLang="en-US" dirty="0"/>
              <a:t>锁概念</a:t>
            </a:r>
            <a:endParaRPr lang="en-US" altLang="zh-CN" dirty="0"/>
          </a:p>
          <a:p>
            <a:endParaRPr lang="en-US" altLang="zh-CN"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锁机制</a:t>
            </a:r>
          </a:p>
        </p:txBody>
      </p:sp>
      <p:pic>
        <p:nvPicPr>
          <p:cNvPr id="4" name="图片 3">
            <a:extLst>
              <a:ext uri="{FF2B5EF4-FFF2-40B4-BE49-F238E27FC236}">
                <a16:creationId xmlns:a16="http://schemas.microsoft.com/office/drawing/2014/main" id="{5F2E2106-6C43-48A4-AFEA-1D2BF22233FC}"/>
              </a:ext>
            </a:extLst>
          </p:cNvPr>
          <p:cNvPicPr>
            <a:picLocks noChangeAspect="1"/>
          </p:cNvPicPr>
          <p:nvPr/>
        </p:nvPicPr>
        <p:blipFill>
          <a:blip r:embed="rId3"/>
          <a:stretch>
            <a:fillRect/>
          </a:stretch>
        </p:blipFill>
        <p:spPr>
          <a:xfrm>
            <a:off x="2701711" y="2915274"/>
            <a:ext cx="4079081" cy="2185988"/>
          </a:xfrm>
          <a:prstGeom prst="rect">
            <a:avLst/>
          </a:prstGeom>
        </p:spPr>
      </p:pic>
    </p:spTree>
    <p:extLst>
      <p:ext uri="{BB962C8B-B14F-4D97-AF65-F5344CB8AC3E}">
        <p14:creationId xmlns:p14="http://schemas.microsoft.com/office/powerpoint/2010/main" val="293529690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zh-CN" altLang="en-US" dirty="0"/>
              <a:t>自旋锁</a:t>
            </a:r>
            <a:endParaRPr lang="en-US" altLang="zh-CN" dirty="0"/>
          </a:p>
          <a:p>
            <a:pPr lvl="1"/>
            <a:r>
              <a:rPr lang="zh-CN" altLang="en-US" dirty="0"/>
              <a:t>用在多个</a:t>
            </a:r>
            <a:r>
              <a:rPr lang="en-US" altLang="zh-CN" dirty="0"/>
              <a:t>CPU</a:t>
            </a:r>
            <a:r>
              <a:rPr lang="zh-CN" altLang="en-US" dirty="0"/>
              <a:t>系统中的锁机制，当一个</a:t>
            </a:r>
            <a:r>
              <a:rPr lang="en-US" altLang="zh-CN" dirty="0"/>
              <a:t>CPU</a:t>
            </a:r>
            <a:r>
              <a:rPr lang="zh-CN" altLang="en-US" dirty="0"/>
              <a:t>正访问自旋锁保护的临界区时，临界区将被锁上，其他需要访问此临界区的</a:t>
            </a:r>
            <a:r>
              <a:rPr lang="en-US" altLang="zh-CN" dirty="0"/>
              <a:t>CPU</a:t>
            </a:r>
            <a:r>
              <a:rPr lang="zh-CN" altLang="en-US" dirty="0"/>
              <a:t>只能忙等待，直到前面的</a:t>
            </a:r>
            <a:r>
              <a:rPr lang="en-US" altLang="zh-CN" dirty="0"/>
              <a:t>CPU</a:t>
            </a:r>
            <a:r>
              <a:rPr lang="zh-CN" altLang="en-US" dirty="0"/>
              <a:t>已访问完临界区，将临界区开锁。</a:t>
            </a:r>
            <a:endParaRPr lang="en-US" altLang="zh-CN" dirty="0"/>
          </a:p>
          <a:p>
            <a:pPr lvl="1"/>
            <a:endParaRPr lang="en-US" altLang="zh-CN" dirty="0"/>
          </a:p>
          <a:p>
            <a:pPr lvl="1"/>
            <a:r>
              <a:rPr lang="zh-CN" altLang="en-US" dirty="0"/>
              <a:t>自旋锁用于处理器之间的互斥，适合保护很短的临界区，并且不允许在临界区睡眠。申请自旋锁的时候，如果自旋锁被其他处理器占有，本处理器自旋等待（也称为忙等待）。</a:t>
            </a:r>
            <a:endParaRPr lang="en-US" altLang="zh-CN"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锁机制</a:t>
            </a:r>
          </a:p>
        </p:txBody>
      </p:sp>
    </p:spTree>
    <p:extLst>
      <p:ext uri="{BB962C8B-B14F-4D97-AF65-F5344CB8AC3E}">
        <p14:creationId xmlns:p14="http://schemas.microsoft.com/office/powerpoint/2010/main" val="289111595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zh-CN" altLang="en-US" dirty="0"/>
              <a:t>自旋锁</a:t>
            </a:r>
            <a:endParaRPr lang="en-US" altLang="zh-CN"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锁机制</a:t>
            </a:r>
          </a:p>
        </p:txBody>
      </p:sp>
      <p:pic>
        <p:nvPicPr>
          <p:cNvPr id="5" name="图片 4">
            <a:extLst>
              <a:ext uri="{FF2B5EF4-FFF2-40B4-BE49-F238E27FC236}">
                <a16:creationId xmlns:a16="http://schemas.microsoft.com/office/drawing/2014/main" id="{35E00550-B453-474F-AD60-A2BFF1F3F45B}"/>
              </a:ext>
            </a:extLst>
          </p:cNvPr>
          <p:cNvPicPr>
            <a:picLocks noChangeAspect="1"/>
          </p:cNvPicPr>
          <p:nvPr/>
        </p:nvPicPr>
        <p:blipFill>
          <a:blip r:embed="rId3"/>
          <a:stretch>
            <a:fillRect/>
          </a:stretch>
        </p:blipFill>
        <p:spPr>
          <a:xfrm>
            <a:off x="2047413" y="2414623"/>
            <a:ext cx="5715000" cy="3307556"/>
          </a:xfrm>
          <a:prstGeom prst="rect">
            <a:avLst/>
          </a:prstGeom>
        </p:spPr>
      </p:pic>
    </p:spTree>
    <p:extLst>
      <p:ext uri="{BB962C8B-B14F-4D97-AF65-F5344CB8AC3E}">
        <p14:creationId xmlns:p14="http://schemas.microsoft.com/office/powerpoint/2010/main" val="184535296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zh-CN" altLang="en-US" dirty="0"/>
              <a:t>通用自旋锁</a:t>
            </a:r>
            <a:endParaRPr lang="en-US" altLang="zh-CN" dirty="0"/>
          </a:p>
          <a:p>
            <a:pPr lvl="1"/>
            <a:r>
              <a:rPr lang="zh-CN" altLang="en-US" dirty="0"/>
              <a:t>自旋锁的状态值为</a:t>
            </a:r>
            <a:r>
              <a:rPr lang="en-US" altLang="zh-CN" dirty="0"/>
              <a:t>1</a:t>
            </a:r>
            <a:r>
              <a:rPr lang="zh-CN" altLang="en-US" dirty="0"/>
              <a:t>表示解锁状态，说明有</a:t>
            </a:r>
            <a:r>
              <a:rPr lang="en-US" altLang="zh-CN" dirty="0"/>
              <a:t>1</a:t>
            </a:r>
            <a:r>
              <a:rPr lang="zh-CN" altLang="en-US" dirty="0"/>
              <a:t>个资源可用；</a:t>
            </a:r>
            <a:r>
              <a:rPr lang="en-US" altLang="zh-CN" dirty="0"/>
              <a:t>0</a:t>
            </a:r>
            <a:r>
              <a:rPr lang="zh-CN" altLang="en-US" dirty="0"/>
              <a:t>或负值表示加锁状态，</a:t>
            </a:r>
            <a:r>
              <a:rPr lang="en-US" altLang="zh-CN" dirty="0"/>
              <a:t>0</a:t>
            </a:r>
            <a:r>
              <a:rPr lang="zh-CN" altLang="en-US" dirty="0"/>
              <a:t>说明可用资源数为</a:t>
            </a:r>
            <a:r>
              <a:rPr lang="en-US" altLang="zh-CN" dirty="0"/>
              <a:t>0</a:t>
            </a:r>
            <a:r>
              <a:rPr lang="zh-CN" altLang="en-US" dirty="0"/>
              <a:t>。</a:t>
            </a:r>
            <a:endParaRPr lang="en-US" altLang="zh-CN"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锁机制</a:t>
            </a:r>
          </a:p>
        </p:txBody>
      </p:sp>
    </p:spTree>
    <p:extLst>
      <p:ext uri="{BB962C8B-B14F-4D97-AF65-F5344CB8AC3E}">
        <p14:creationId xmlns:p14="http://schemas.microsoft.com/office/powerpoint/2010/main" val="374007168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3552</Words>
  <Application>Microsoft Office PowerPoint</Application>
  <PresentationFormat>全屏显示(4:3)</PresentationFormat>
  <Paragraphs>292</Paragraphs>
  <Slides>33</Slides>
  <Notes>23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Monotype Sorts</vt:lpstr>
      <vt:lpstr>等线</vt:lpstr>
      <vt:lpstr>黑体</vt:lpstr>
      <vt:lpstr>微软雅黑</vt:lpstr>
      <vt:lpstr>Arial</vt:lpstr>
      <vt:lpstr>Arial Narrow</vt:lpstr>
      <vt:lpstr>Calibri</vt:lpstr>
      <vt:lpstr>Consolas</vt:lpstr>
      <vt:lpstr>Times New Roman</vt:lpstr>
      <vt:lpstr>Wingdings</vt:lpstr>
      <vt:lpstr>通用信息 (标准)</vt:lpstr>
      <vt:lpstr>PowerPoint 演示文稿</vt:lpstr>
      <vt:lpstr>实验内容</vt:lpstr>
      <vt:lpstr>内核中读写文件数据</vt:lpstr>
      <vt:lpstr>内核中读写文件数据</vt:lpstr>
      <vt:lpstr>锁机制</vt:lpstr>
      <vt:lpstr>锁机制</vt:lpstr>
      <vt:lpstr>锁机制</vt:lpstr>
      <vt:lpstr>锁机制</vt:lpstr>
      <vt:lpstr>锁机制</vt:lpstr>
      <vt:lpstr>锁机制</vt:lpstr>
      <vt:lpstr>锁机制</vt:lpstr>
      <vt:lpstr>锁机制</vt:lpstr>
      <vt:lpstr>锁机制</vt:lpstr>
      <vt:lpstr>锁机制</vt:lpstr>
      <vt:lpstr>锁机制</vt:lpstr>
      <vt:lpstr>锁机制</vt:lpstr>
      <vt:lpstr>锁机制</vt:lpstr>
      <vt:lpstr>锁机制</vt:lpstr>
      <vt:lpstr>锁机制</vt:lpstr>
      <vt:lpstr>锁机制</vt:lpstr>
      <vt:lpstr>锁机制</vt:lpstr>
      <vt:lpstr>锁机制</vt:lpstr>
      <vt:lpstr>锁机制</vt:lpstr>
      <vt:lpstr>锁机制</vt:lpstr>
      <vt:lpstr>任务1</vt:lpstr>
      <vt:lpstr>任务1</vt:lpstr>
      <vt:lpstr>任务2</vt:lpstr>
      <vt:lpstr>任务2</vt:lpstr>
      <vt:lpstr>任务3</vt:lpstr>
      <vt:lpstr>任务3</vt:lpstr>
      <vt:lpstr>任务4</vt:lpstr>
      <vt:lpstr>任务4</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魏 松江</dc:creator>
  <cp:lastModifiedBy>王 十一</cp:lastModifiedBy>
  <cp:revision>20</cp:revision>
  <dcterms:created xsi:type="dcterms:W3CDTF">2021-01-21T13:58:33Z</dcterms:created>
  <dcterms:modified xsi:type="dcterms:W3CDTF">2021-03-17T03:13:01Z</dcterms:modified>
</cp:coreProperties>
</file>