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1730" r:id="rId2"/>
    <p:sldId id="1791" r:id="rId3"/>
    <p:sldId id="1794" r:id="rId4"/>
    <p:sldId id="1796" r:id="rId5"/>
    <p:sldId id="1801" r:id="rId6"/>
    <p:sldId id="1800" r:id="rId7"/>
    <p:sldId id="1802" r:id="rId8"/>
    <p:sldId id="1799" r:id="rId9"/>
    <p:sldId id="1795" r:id="rId10"/>
    <p:sldId id="1798" r:id="rId11"/>
    <p:sldId id="1804" r:id="rId12"/>
    <p:sldId id="1805" r:id="rId13"/>
    <p:sldId id="1803" r:id="rId14"/>
    <p:sldId id="1806" r:id="rId15"/>
    <p:sldId id="1807" r:id="rId16"/>
    <p:sldId id="1810" r:id="rId17"/>
    <p:sldId id="1812" r:id="rId18"/>
    <p:sldId id="1813" r:id="rId19"/>
    <p:sldId id="1814" r:id="rId20"/>
    <p:sldId id="1808" r:id="rId21"/>
    <p:sldId id="1809" r:id="rId22"/>
    <p:sldId id="1815" r:id="rId23"/>
    <p:sldId id="1816" r:id="rId24"/>
    <p:sldId id="1818" r:id="rId25"/>
    <p:sldId id="1819" r:id="rId26"/>
    <p:sldId id="2967" r:id="rId27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uling" initials="z" lastIdx="1" clrIdx="0">
    <p:extLst>
      <p:ext uri="{19B8F6BF-5375-455C-9EA6-DF929625EA0E}">
        <p15:presenceInfo xmlns:p15="http://schemas.microsoft.com/office/powerpoint/2012/main" userId="zouling" providerId="None"/>
      </p:ext>
    </p:extLst>
  </p:cmAuthor>
  <p:cmAuthor id="2" name="zhangxiangfeng" initials="z" lastIdx="3" clrIdx="1">
    <p:extLst>
      <p:ext uri="{19B8F6BF-5375-455C-9EA6-DF929625EA0E}">
        <p15:presenceInfo xmlns:p15="http://schemas.microsoft.com/office/powerpoint/2012/main" userId="S-1-5-21-147214757-305610072-1517763936-23046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33333"/>
    <a:srgbClr val="FFFFFF"/>
    <a:srgbClr val="1C49D2"/>
    <a:srgbClr val="0033CC"/>
    <a:srgbClr val="3B9D3B"/>
    <a:srgbClr val="405081"/>
    <a:srgbClr val="42428E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82331" autoAdjust="0"/>
  </p:normalViewPr>
  <p:slideViewPr>
    <p:cSldViewPr>
      <p:cViewPr varScale="1">
        <p:scale>
          <a:sx n="71" d="100"/>
          <a:sy n="71" d="100"/>
        </p:scale>
        <p:origin x="546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869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内核模块使用</a:t>
            </a:r>
            <a:r>
              <a:rPr lang="en-US" altLang="zh-CN" dirty="0" err="1"/>
              <a:t>printk</a:t>
            </a:r>
            <a:r>
              <a:rPr lang="zh-CN" altLang="en-US" dirty="0"/>
              <a:t>函数来输出字符串，而不是</a:t>
            </a:r>
            <a:r>
              <a:rPr lang="en-US" altLang="zh-CN" dirty="0" err="1"/>
              <a:t>printf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这是由于基于</a:t>
            </a:r>
            <a:r>
              <a:rPr lang="en-US" altLang="zh-CN" dirty="0" err="1"/>
              <a:t>linux</a:t>
            </a:r>
            <a:r>
              <a:rPr lang="zh-CN" altLang="en-US" dirty="0"/>
              <a:t>内核的操作系统分为内核空间与用户空间，</a:t>
            </a:r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zh-CN" altLang="en-US" dirty="0"/>
              <a:t>是由标准</a:t>
            </a:r>
            <a:r>
              <a:rPr lang="en-US" altLang="zh-CN" dirty="0"/>
              <a:t>C</a:t>
            </a:r>
            <a:r>
              <a:rPr lang="zh-CN" altLang="en-US" dirty="0"/>
              <a:t>库函数所定义的输出函数，而标准</a:t>
            </a:r>
            <a:r>
              <a:rPr lang="en-US" altLang="zh-CN" dirty="0"/>
              <a:t>C</a:t>
            </a:r>
            <a:r>
              <a:rPr lang="zh-CN" altLang="en-US" dirty="0"/>
              <a:t>库函数运行于用户空间，</a:t>
            </a:r>
            <a:endParaRPr lang="en-US" altLang="zh-CN" dirty="0"/>
          </a:p>
          <a:p>
            <a:r>
              <a:rPr lang="zh-CN" altLang="en-US" dirty="0"/>
              <a:t>同时又由于内核空间与用户空间不能直接通信，因此运行于内核空间的内核模块不能使用标准</a:t>
            </a:r>
            <a:r>
              <a:rPr lang="en-US" altLang="zh-CN" dirty="0"/>
              <a:t>C</a:t>
            </a:r>
            <a:r>
              <a:rPr lang="zh-CN" altLang="en-US" dirty="0"/>
              <a:t>库函数，</a:t>
            </a:r>
            <a:endParaRPr lang="en-US" altLang="zh-CN" dirty="0"/>
          </a:p>
          <a:p>
            <a:r>
              <a:rPr lang="zh-CN" altLang="en-US" dirty="0"/>
              <a:t>也就不能使用</a:t>
            </a:r>
            <a:r>
              <a:rPr lang="en-US" altLang="zh-CN" dirty="0" err="1"/>
              <a:t>printf</a:t>
            </a:r>
            <a:r>
              <a:rPr lang="zh-CN" altLang="en-US" dirty="0"/>
              <a:t>函数，所以</a:t>
            </a:r>
            <a:r>
              <a:rPr lang="en-US" altLang="zh-CN" dirty="0" err="1"/>
              <a:t>linux</a:t>
            </a:r>
            <a:r>
              <a:rPr lang="zh-CN" altLang="en-US" dirty="0"/>
              <a:t>内核需要自己的输出函数</a:t>
            </a:r>
            <a:r>
              <a:rPr lang="en-US" altLang="zh-CN" dirty="0" err="1"/>
              <a:t>printk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2.3.13</a:t>
            </a:r>
            <a:r>
              <a:rPr lang="zh-CN" altLang="en-US" dirty="0"/>
              <a:t>版本的</a:t>
            </a:r>
            <a:r>
              <a:rPr lang="en-US" altLang="zh-CN" dirty="0" err="1"/>
              <a:t>linux</a:t>
            </a:r>
            <a:r>
              <a:rPr lang="zh-CN" altLang="en-US" dirty="0"/>
              <a:t>内核以前，内核模块的初始化函数与卸载函数必须分别使用</a:t>
            </a:r>
            <a:r>
              <a:rPr lang="en-US" altLang="zh-CN" dirty="0" err="1"/>
              <a:t>init_module</a:t>
            </a:r>
            <a:r>
              <a:rPr lang="zh-CN" altLang="en-US" dirty="0"/>
              <a:t>与</a:t>
            </a:r>
            <a:r>
              <a:rPr lang="en-US" altLang="zh-CN" dirty="0" err="1"/>
              <a:t>cleanup_module</a:t>
            </a:r>
            <a:r>
              <a:rPr lang="zh-CN" altLang="en-US" dirty="0"/>
              <a:t>作为函数名。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2.3.13</a:t>
            </a:r>
            <a:r>
              <a:rPr lang="zh-CN" altLang="en-US" dirty="0"/>
              <a:t>版本的</a:t>
            </a:r>
            <a:r>
              <a:rPr lang="en-US" altLang="zh-CN" dirty="0" err="1"/>
              <a:t>linux</a:t>
            </a:r>
            <a:r>
              <a:rPr lang="zh-CN" altLang="en-US" dirty="0"/>
              <a:t>内核以后，可以自定义初始化函数与卸载函数的函数名，但同时必须使用</a:t>
            </a:r>
            <a:r>
              <a:rPr lang="en-US" altLang="zh-CN" dirty="0" err="1"/>
              <a:t>module_init</a:t>
            </a:r>
            <a:r>
              <a:rPr lang="zh-CN" altLang="en-US" dirty="0"/>
              <a:t>与</a:t>
            </a:r>
            <a:r>
              <a:rPr lang="en-US" altLang="zh-CN" dirty="0" err="1"/>
              <a:t>module_exit</a:t>
            </a:r>
            <a:r>
              <a:rPr lang="zh-CN" altLang="en-US" dirty="0"/>
              <a:t>指定初始化函数与卸载函数。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96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obj-m </a:t>
            </a:r>
            <a:r>
              <a:rPr lang="zh-CN" altLang="en-US" dirty="0"/>
              <a:t>表示把文件 </a:t>
            </a:r>
            <a:r>
              <a:rPr lang="en-US" altLang="zh-CN" dirty="0" err="1"/>
              <a:t>hello.o</a:t>
            </a:r>
            <a:r>
              <a:rPr lang="en-US" altLang="zh-CN" dirty="0"/>
              <a:t> </a:t>
            </a:r>
            <a:r>
              <a:rPr lang="zh-CN" altLang="en-US" dirty="0"/>
              <a:t>作为内核模块进行编译，不要编译到内核中，编译完成的同时还会生成一个</a:t>
            </a:r>
            <a:r>
              <a:rPr lang="en-US" altLang="zh-CN" dirty="0"/>
              <a:t>"</a:t>
            </a:r>
            <a:r>
              <a:rPr lang="en-US" altLang="zh-CN" dirty="0" err="1"/>
              <a:t>hello.ko</a:t>
            </a:r>
            <a:r>
              <a:rPr lang="en-US" altLang="zh-CN" dirty="0"/>
              <a:t>"</a:t>
            </a:r>
            <a:r>
              <a:rPr lang="zh-CN" altLang="en-US" dirty="0"/>
              <a:t>文件。</a:t>
            </a:r>
            <a:endParaRPr lang="en-US" altLang="zh-CN" dirty="0"/>
          </a:p>
          <a:p>
            <a:r>
              <a:rPr lang="en-US" altLang="zh-CN" sz="1200" b="0" dirty="0"/>
              <a:t>KERNELDIR </a:t>
            </a:r>
            <a:r>
              <a:rPr lang="zh-CN" altLang="en-US" sz="1200" b="0" dirty="0"/>
              <a:t>是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为内核源码路径，路径不正确会报错；且该内核源码必须要经过编译或预编译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（进入内核源码根目录依次执行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make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openeuler-raspi_defconfig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&amp;&amp; make prepare &amp;&amp; make scripts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，不然也会报错。</a:t>
            </a:r>
            <a:endParaRPr lang="en-US" altLang="zh-CN" dirty="0"/>
          </a:p>
          <a:p>
            <a:r>
              <a:rPr lang="en-US" altLang="zh-CN" dirty="0"/>
              <a:t>make –C </a:t>
            </a:r>
            <a:r>
              <a:rPr lang="zh-CN" altLang="en-US" dirty="0"/>
              <a:t>指明了内核源码的所在目录，树莓派系统通常不包含内核源码，因此需要自行下载对应版本的内核源码。</a:t>
            </a:r>
            <a:endParaRPr lang="en-US" altLang="zh-CN" dirty="0"/>
          </a:p>
          <a:p>
            <a:r>
              <a:rPr kumimoji="1" lang="x-none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编写好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Makefile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x-none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之后，输入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make </a:t>
            </a:r>
            <a:r>
              <a:rPr kumimoji="1" lang="x-none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指令即可进行编译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7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以下可写入</a:t>
            </a:r>
            <a:r>
              <a:rPr lang="en-US" altLang="zh-CN" dirty="0" err="1"/>
              <a:t>makefile</a:t>
            </a:r>
            <a:r>
              <a:rPr lang="zh-CN" altLang="en-US" dirty="0"/>
              <a:t>文件：</a:t>
            </a:r>
            <a:endParaRPr lang="en-US" altLang="zh-CN" dirty="0"/>
          </a:p>
          <a:p>
            <a:r>
              <a:rPr lang="en-US" altLang="zh-CN" dirty="0"/>
              <a:t>install: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insmod</a:t>
            </a:r>
            <a:r>
              <a:rPr lang="en-US" altLang="zh-CN" dirty="0"/>
              <a:t> </a:t>
            </a:r>
            <a:r>
              <a:rPr lang="en-US" altLang="zh-CN" dirty="0" err="1"/>
              <a:t>hello.ko</a:t>
            </a:r>
            <a:endParaRPr lang="en-US" altLang="zh-CN" dirty="0"/>
          </a:p>
          <a:p>
            <a:r>
              <a:rPr lang="en-US" altLang="zh-CN" dirty="0"/>
              <a:t>uninstall: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rmmod</a:t>
            </a:r>
            <a:r>
              <a:rPr lang="en-US" altLang="zh-CN" dirty="0"/>
              <a:t> hello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922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注意：可以自己先思考一下这样的加上</a:t>
            </a:r>
            <a:r>
              <a:rPr lang="en-US" altLang="zh-CN" dirty="0"/>
              <a:t>x</a:t>
            </a:r>
            <a:r>
              <a:rPr lang="zh-CN" altLang="en-US" dirty="0"/>
              <a:t>操作如果导致溢出，应该怎么处理。</a:t>
            </a:r>
            <a:endParaRPr lang="en-US" altLang="zh-CN" dirty="0"/>
          </a:p>
          <a:p>
            <a:r>
              <a:rPr lang="zh-CN" altLang="en-US" dirty="0"/>
              <a:t>例如，得到的</a:t>
            </a:r>
            <a:r>
              <a:rPr lang="en-US" altLang="zh-CN" dirty="0"/>
              <a:t>UTC</a:t>
            </a:r>
            <a:r>
              <a:rPr lang="zh-CN" altLang="en-US" dirty="0"/>
              <a:t>小时数为</a:t>
            </a:r>
            <a:r>
              <a:rPr lang="en-US" altLang="zh-CN" dirty="0"/>
              <a:t>22</a:t>
            </a:r>
            <a:r>
              <a:rPr lang="zh-CN" altLang="en-US" dirty="0"/>
              <a:t>，加上</a:t>
            </a:r>
            <a:r>
              <a:rPr lang="en-US" altLang="zh-CN" dirty="0"/>
              <a:t>8</a:t>
            </a:r>
            <a:r>
              <a:rPr lang="zh-CN" altLang="en-US" dirty="0"/>
              <a:t>之后</a:t>
            </a:r>
            <a:r>
              <a:rPr lang="en-US" altLang="zh-CN" dirty="0"/>
              <a:t>30</a:t>
            </a:r>
            <a:r>
              <a:rPr lang="zh-CN" altLang="en-US" dirty="0"/>
              <a:t>明显溢出（超过</a:t>
            </a:r>
            <a:r>
              <a:rPr lang="en-US" altLang="zh-CN" dirty="0"/>
              <a:t>24</a:t>
            </a:r>
            <a:r>
              <a:rPr lang="zh-CN" altLang="en-US" dirty="0"/>
              <a:t>），并且由于小时数溢出到了第二天，因此天数也应该加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501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426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>
                <a:solidFill>
                  <a:srgbClr val="111111"/>
                </a:solidFill>
                <a:ea typeface="宋体" panose="02010600030101010101" pitchFamily="2" charset="-122"/>
              </a:rPr>
              <a:t>线程一旦启动起来之后，会一直运行，除非该线程主动调用 </a:t>
            </a:r>
            <a:r>
              <a:rPr lang="en-US" altLang="zh-CN" sz="1200" kern="0" dirty="0" err="1">
                <a:solidFill>
                  <a:srgbClr val="111111"/>
                </a:solidFill>
                <a:ea typeface="宋体" panose="02010600030101010101" pitchFamily="2" charset="-122"/>
              </a:rPr>
              <a:t>do_exit</a:t>
            </a:r>
            <a:r>
              <a:rPr lang="en-US" altLang="zh-CN" sz="1200" kern="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200" kern="0" dirty="0">
                <a:solidFill>
                  <a:srgbClr val="111111"/>
                </a:solidFill>
                <a:ea typeface="宋体" panose="02010600030101010101" pitchFamily="2" charset="-122"/>
              </a:rPr>
              <a:t>函数，或者其他的进程调用 </a:t>
            </a:r>
            <a:r>
              <a:rPr lang="en-US" altLang="zh-CN" sz="1200" kern="0" dirty="0" err="1">
                <a:solidFill>
                  <a:srgbClr val="111111"/>
                </a:solidFill>
                <a:ea typeface="宋体" panose="02010600030101010101" pitchFamily="2" charset="-122"/>
              </a:rPr>
              <a:t>kthread_stop</a:t>
            </a:r>
            <a:r>
              <a:rPr lang="en-US" altLang="zh-CN" sz="1200" kern="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200" kern="0" dirty="0">
                <a:solidFill>
                  <a:srgbClr val="111111"/>
                </a:solidFill>
                <a:ea typeface="宋体" panose="02010600030101010101" pitchFamily="2" charset="-122"/>
              </a:rPr>
              <a:t>函数，结束线程的运行。</a:t>
            </a:r>
            <a:endParaRPr lang="en-US" altLang="zh-CN" sz="1200" kern="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>
                <a:solidFill>
                  <a:srgbClr val="111111"/>
                </a:solidFill>
                <a:ea typeface="宋体" panose="02010600030101010101" pitchFamily="2" charset="-122"/>
              </a:rPr>
              <a:t>当然，如果线程函数永远不返回，并且不检查信号，它将永远不会停止。因此线程函数信号检查语句以及返回值非常重要。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882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554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第一行：</a:t>
            </a:r>
            <a:b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05:12:22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当前系统时间</a:t>
            </a:r>
            <a:b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 days, 19:26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系统已经运行了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天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19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小时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26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分钟（在这期间没有重启过）</a:t>
            </a:r>
            <a:b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 users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当前有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个用户登录系统</a:t>
            </a:r>
            <a:b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load average: 0.03, 0.01, 0.00 load average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后面的三个数分别是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分钟、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分钟、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15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分钟的负载情况。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load average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数据是每隔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秒钟检查一次活跃的进程数，然后按特定算法计算出的数值。如果这个数除以逻辑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的数量，结果高于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的时候就表明系统在超负荷运转了。</a:t>
            </a:r>
            <a:b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第二行：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Tasks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任务（进程），系统现在共有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106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个进程，其中处于运行中的有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105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个在休眠（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sleep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），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stoped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状态的有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zombie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状态（僵尸）的有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个。</a:t>
            </a:r>
          </a:p>
          <a:p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第三行：</a:t>
            </a:r>
            <a:r>
              <a:rPr kumimoji="1" lang="en-US" altLang="zh-CN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状态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0.1% us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用户空间占用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的百分比。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0.1%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sy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内核空间占用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的百分比。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0.0%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改变过优先级的进程占用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的百分比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99.9% id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空闲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百分比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0.0%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wa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IO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等待占用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的百分比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0.0% hi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硬中断（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Hardware IRQ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）占用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的百分比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0.0%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si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软中断（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Software Interrupts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）占用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的百分比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0.0%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st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指的是当前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VM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中的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cycle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被虚拟化偷走的百分比</a:t>
            </a: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在这里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的使用比率和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windows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概念不同，如果你不理解用户空间和内核空间，需要充充电了。</a:t>
            </a:r>
          </a:p>
          <a:p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第四行：内存状态（单位</a:t>
            </a:r>
            <a:r>
              <a:rPr kumimoji="1" lang="en-US" altLang="zh-CN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MiB</a:t>
            </a:r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3864.6 total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物理内存总量（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3864.6 M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320.8 free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空闲内存总量（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320.8 M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254.6 used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使用中的内存总量（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254.6 M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3289.2 buffers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缓存的内存量 （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3289.2 M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</a:p>
          <a:p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第五行：</a:t>
            </a:r>
            <a:r>
              <a:rPr kumimoji="1" lang="en-US" altLang="zh-CN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swap</a:t>
            </a:r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交换分区（单位</a:t>
            </a:r>
            <a:r>
              <a:rPr kumimoji="1" lang="en-US" altLang="zh-CN" sz="1200" b="1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MiB</a:t>
            </a:r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0.0 total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交换区总量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0.0 free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空闲交换区总量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0.0 used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使用的交换区总量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2967.6 avail Mem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可用内存的交换区总量（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2967.6 M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</a:p>
          <a:p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第六行是空行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第七行以下：各进程（任务）的状态监控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PID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进程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id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USER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进程所有者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PR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进程优先级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NI nice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值。负值表示高优先级，正值表示低优先级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VIRT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进程使用的虚拟内存总量，单位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kb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VIRT=SWAP+RES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RES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进程使用的、未被换出的物理内存大小，单位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kb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RES=CODE+DATA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SHR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共享内存大小，单位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kb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进程状态。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D=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不可中断的睡眠状态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R=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运行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S=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睡眠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T=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跟踪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停止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Z=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僵尸进程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%CPU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上次更新到现在的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时间占用百分比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%MEM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进程使用的物理内存百分比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TIME+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进程使用的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时间总计，单位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1/100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秒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COMMAND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进程名称（命令名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命令行）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6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4896543"/>
          </a:xfrm>
        </p:spPr>
        <p:txBody>
          <a:bodyPr/>
          <a:lstStyle>
            <a:lvl1pPr>
              <a:defRPr sz="2800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>
          <a:solidFill>
            <a:srgbClr val="FF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16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en-US" altLang="zh-CN" sz="4400" spc="300" dirty="0" err="1">
                <a:solidFill>
                  <a:srgbClr val="000066"/>
                </a:solidFill>
                <a:latin typeface="+mj-ea"/>
                <a:ea typeface="+mj-ea"/>
              </a:rPr>
              <a:t>openEuler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内核编程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第六章 第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1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讲 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Linux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内核时钟接口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中国科学院软件研究所</a:t>
            </a:r>
          </a:p>
          <a:p>
            <a:pPr algn="ctr" eaLnBrk="1" hangingPunct="1"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2020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年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4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月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3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1</a:t>
            </a:r>
            <a:r>
              <a:rPr lang="zh-CN" altLang="en-US" dirty="0"/>
              <a:t>：了解内核时钟接口，打印当前秒数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1E64AE-3A05-4AB4-AFBD-A03B34B73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71" y="3861048"/>
            <a:ext cx="6120000" cy="28209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D97619-3E37-44C9-BB0B-C9A8397FE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71" y="1276307"/>
            <a:ext cx="8640000" cy="251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6301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712522" cy="3096343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rtc_time</a:t>
            </a:r>
            <a:r>
              <a:rPr lang="zh-CN" altLang="en-US" dirty="0"/>
              <a:t>结构体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头文件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rtc.h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&gt;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二、内核时钟相关定义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9C35A3F-9F6F-4820-A131-932074B25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52067"/>
              </p:ext>
            </p:extLst>
          </p:nvPr>
        </p:nvGraphicFramePr>
        <p:xfrm>
          <a:off x="875462" y="2873414"/>
          <a:ext cx="854158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587">
                  <a:extLst>
                    <a:ext uri="{9D8B030D-6E8A-4147-A177-3AD203B41FA5}">
                      <a16:colId xmlns:a16="http://schemas.microsoft.com/office/drawing/2014/main" val="1133885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struct </a:t>
                      </a:r>
                      <a:r>
                        <a:rPr lang="en-US" altLang="zh-CN" sz="1600" b="0" dirty="0" err="1"/>
                        <a:t>rtc_time</a:t>
                      </a:r>
                      <a:r>
                        <a:rPr lang="en-US" altLang="zh-CN" sz="1600" b="0" dirty="0"/>
                        <a:t> {</a:t>
                      </a:r>
                    </a:p>
                    <a:p>
                      <a:r>
                        <a:rPr lang="en-US" altLang="zh-CN" sz="1600" b="0" dirty="0"/>
                        <a:t>     int </a:t>
                      </a:r>
                      <a:r>
                        <a:rPr lang="en-US" altLang="zh-CN" sz="1600" b="0" dirty="0" err="1"/>
                        <a:t>tm_sec</a:t>
                      </a:r>
                      <a:r>
                        <a:rPr lang="en-US" altLang="zh-CN" sz="1600" b="0" dirty="0"/>
                        <a:t>;           // </a:t>
                      </a:r>
                      <a:r>
                        <a:rPr lang="zh-CN" altLang="en-US" sz="1600" b="0" dirty="0"/>
                        <a:t>表「秒」数，在 </a:t>
                      </a:r>
                      <a:r>
                        <a:rPr lang="en-US" altLang="zh-CN" sz="1600" b="0" dirty="0"/>
                        <a:t>[0,61] </a:t>
                      </a:r>
                      <a:r>
                        <a:rPr lang="zh-CN" altLang="en-US" sz="1600" b="0" dirty="0"/>
                        <a:t>之间，多出来的两秒是用来处理跳秒问题用的。</a:t>
                      </a:r>
                    </a:p>
                    <a:p>
                      <a:r>
                        <a:rPr lang="zh-CN" altLang="en-US" sz="1600" b="0" dirty="0"/>
                        <a:t>     </a:t>
                      </a:r>
                      <a:r>
                        <a:rPr lang="en-US" altLang="zh-CN" sz="1600" b="0" dirty="0"/>
                        <a:t>int </a:t>
                      </a:r>
                      <a:r>
                        <a:rPr lang="en-US" altLang="zh-CN" sz="1600" b="0" dirty="0" err="1"/>
                        <a:t>tm_min</a:t>
                      </a:r>
                      <a:r>
                        <a:rPr lang="en-US" altLang="zh-CN" sz="1600" b="0" dirty="0"/>
                        <a:t>;          // </a:t>
                      </a:r>
                      <a:r>
                        <a:rPr lang="zh-CN" altLang="en-US" sz="1600" b="0" dirty="0"/>
                        <a:t>表「分」数，在 </a:t>
                      </a:r>
                      <a:r>
                        <a:rPr lang="en-US" altLang="zh-CN" sz="1600" b="0" dirty="0"/>
                        <a:t>[0,59] </a:t>
                      </a:r>
                      <a:r>
                        <a:rPr lang="zh-CN" altLang="en-US" sz="1600" b="0" dirty="0"/>
                        <a:t>之间。</a:t>
                      </a:r>
                    </a:p>
                    <a:p>
                      <a:r>
                        <a:rPr lang="zh-CN" altLang="en-US" sz="1600" b="0" dirty="0"/>
                        <a:t>     </a:t>
                      </a:r>
                      <a:r>
                        <a:rPr lang="en-US" altLang="zh-CN" sz="1600" b="0" dirty="0"/>
                        <a:t>int </a:t>
                      </a:r>
                      <a:r>
                        <a:rPr lang="en-US" altLang="zh-CN" sz="1600" b="0" dirty="0" err="1"/>
                        <a:t>tm_hour</a:t>
                      </a:r>
                      <a:r>
                        <a:rPr lang="en-US" altLang="zh-CN" sz="1600" b="0" dirty="0"/>
                        <a:t>;         // </a:t>
                      </a:r>
                      <a:r>
                        <a:rPr lang="zh-CN" altLang="en-US" sz="1600" b="0" dirty="0"/>
                        <a:t>表「时」数，在 </a:t>
                      </a:r>
                      <a:r>
                        <a:rPr lang="en-US" altLang="zh-CN" sz="1600" b="0" dirty="0"/>
                        <a:t>[0,23] </a:t>
                      </a:r>
                      <a:r>
                        <a:rPr lang="zh-CN" altLang="en-US" sz="1600" b="0" dirty="0"/>
                        <a:t>之间。</a:t>
                      </a:r>
                    </a:p>
                    <a:p>
                      <a:r>
                        <a:rPr lang="zh-CN" altLang="en-US" sz="1600" b="0" dirty="0"/>
                        <a:t>     </a:t>
                      </a:r>
                      <a:r>
                        <a:rPr lang="en-US" altLang="zh-CN" sz="1600" b="0" dirty="0"/>
                        <a:t>int </a:t>
                      </a:r>
                      <a:r>
                        <a:rPr lang="en-US" altLang="zh-CN" sz="1600" b="0" dirty="0" err="1"/>
                        <a:t>tm_mday</a:t>
                      </a:r>
                      <a:r>
                        <a:rPr lang="en-US" altLang="zh-CN" sz="1600" b="0" dirty="0"/>
                        <a:t>;        // </a:t>
                      </a:r>
                      <a:r>
                        <a:rPr lang="zh-CN" altLang="en-US" sz="1600" b="0" dirty="0"/>
                        <a:t>表「本月第几日」，在 </a:t>
                      </a:r>
                      <a:r>
                        <a:rPr lang="en-US" altLang="zh-CN" sz="1600" b="0" dirty="0"/>
                        <a:t>[1,31] </a:t>
                      </a:r>
                      <a:r>
                        <a:rPr lang="zh-CN" altLang="en-US" sz="1600" b="0" dirty="0"/>
                        <a:t>之间。</a:t>
                      </a:r>
                    </a:p>
                    <a:p>
                      <a:r>
                        <a:rPr lang="zh-CN" altLang="en-US" sz="1600" b="0" dirty="0"/>
                        <a:t>     </a:t>
                      </a:r>
                      <a:r>
                        <a:rPr lang="en-US" altLang="zh-CN" sz="1600" b="0" dirty="0"/>
                        <a:t>int </a:t>
                      </a:r>
                      <a:r>
                        <a:rPr lang="en-US" altLang="zh-CN" sz="1600" b="0" dirty="0" err="1"/>
                        <a:t>tm_mon</a:t>
                      </a:r>
                      <a:r>
                        <a:rPr lang="en-US" altLang="zh-CN" sz="1600" b="0" dirty="0"/>
                        <a:t>;         // </a:t>
                      </a:r>
                      <a:r>
                        <a:rPr lang="zh-CN" altLang="en-US" sz="1600" b="0" dirty="0"/>
                        <a:t>表「本年第几月」，在 </a:t>
                      </a:r>
                      <a:r>
                        <a:rPr lang="en-US" altLang="zh-CN" sz="1600" b="0" dirty="0"/>
                        <a:t>[0,11] </a:t>
                      </a:r>
                      <a:r>
                        <a:rPr lang="zh-CN" altLang="en-US" sz="1600" b="0" dirty="0"/>
                        <a:t>之间。</a:t>
                      </a:r>
                    </a:p>
                    <a:p>
                      <a:r>
                        <a:rPr lang="zh-CN" altLang="en-US" sz="1600" b="0" dirty="0"/>
                        <a:t>     </a:t>
                      </a:r>
                      <a:r>
                        <a:rPr lang="en-US" altLang="zh-CN" sz="1600" b="0" dirty="0"/>
                        <a:t>int </a:t>
                      </a:r>
                      <a:r>
                        <a:rPr lang="en-US" altLang="zh-CN" sz="1600" b="0" dirty="0" err="1"/>
                        <a:t>tm_year</a:t>
                      </a:r>
                      <a:r>
                        <a:rPr lang="en-US" altLang="zh-CN" sz="1600" b="0" dirty="0"/>
                        <a:t>;         // </a:t>
                      </a:r>
                      <a:r>
                        <a:rPr lang="zh-CN" altLang="en-US" sz="1600" b="0" dirty="0"/>
                        <a:t>要加 </a:t>
                      </a:r>
                      <a:r>
                        <a:rPr lang="en-US" altLang="zh-CN" sz="1600" b="0" dirty="0"/>
                        <a:t>1900 </a:t>
                      </a:r>
                      <a:r>
                        <a:rPr lang="zh-CN" altLang="en-US" sz="1600" b="0" dirty="0"/>
                        <a:t>表示那一年。</a:t>
                      </a:r>
                    </a:p>
                    <a:p>
                      <a:r>
                        <a:rPr lang="zh-CN" altLang="en-US" sz="1600" b="0" dirty="0"/>
                        <a:t>     </a:t>
                      </a:r>
                      <a:r>
                        <a:rPr lang="en-US" altLang="zh-CN" sz="1600" b="0" dirty="0"/>
                        <a:t>int </a:t>
                      </a:r>
                      <a:r>
                        <a:rPr lang="en-US" altLang="zh-CN" sz="1600" b="0" dirty="0" err="1"/>
                        <a:t>tm_wday</a:t>
                      </a:r>
                      <a:r>
                        <a:rPr lang="en-US" altLang="zh-CN" sz="1600" b="0" dirty="0"/>
                        <a:t>;        // </a:t>
                      </a:r>
                      <a:r>
                        <a:rPr lang="zh-CN" altLang="en-US" sz="1600" b="0" dirty="0"/>
                        <a:t>表「本周第几日」，在 </a:t>
                      </a:r>
                      <a:r>
                        <a:rPr lang="en-US" altLang="zh-CN" sz="1600" b="0" dirty="0"/>
                        <a:t>[0,6] </a:t>
                      </a:r>
                      <a:r>
                        <a:rPr lang="zh-CN" altLang="en-US" sz="1600" b="0" dirty="0"/>
                        <a:t>之间。</a:t>
                      </a:r>
                    </a:p>
                    <a:p>
                      <a:r>
                        <a:rPr lang="zh-CN" altLang="en-US" sz="1600" b="0" dirty="0"/>
                        <a:t>     </a:t>
                      </a:r>
                      <a:r>
                        <a:rPr lang="en-US" altLang="zh-CN" sz="1600" b="0" dirty="0"/>
                        <a:t>int </a:t>
                      </a:r>
                      <a:r>
                        <a:rPr lang="en-US" altLang="zh-CN" sz="1600" b="0" dirty="0" err="1"/>
                        <a:t>tm_yday</a:t>
                      </a:r>
                      <a:r>
                        <a:rPr lang="en-US" altLang="zh-CN" sz="1600" b="0" dirty="0"/>
                        <a:t>;        // </a:t>
                      </a:r>
                      <a:r>
                        <a:rPr lang="zh-CN" altLang="en-US" sz="1600" b="0" dirty="0"/>
                        <a:t>表「本年第几日」，在 </a:t>
                      </a:r>
                      <a:r>
                        <a:rPr lang="en-US" altLang="zh-CN" sz="1600" b="0" dirty="0"/>
                        <a:t>[0,365] </a:t>
                      </a:r>
                      <a:r>
                        <a:rPr lang="zh-CN" altLang="en-US" sz="1600" b="0" dirty="0"/>
                        <a:t>之间，闰年有 </a:t>
                      </a:r>
                      <a:r>
                        <a:rPr lang="en-US" altLang="zh-CN" sz="1600" b="0" dirty="0"/>
                        <a:t>366 </a:t>
                      </a:r>
                      <a:r>
                        <a:rPr lang="zh-CN" altLang="en-US" sz="1600" b="0" dirty="0"/>
                        <a:t>日。</a:t>
                      </a:r>
                    </a:p>
                    <a:p>
                      <a:r>
                        <a:rPr lang="zh-CN" altLang="en-US" sz="1600" b="0" dirty="0"/>
                        <a:t>     </a:t>
                      </a:r>
                      <a:r>
                        <a:rPr lang="en-US" altLang="zh-CN" sz="1600" b="0" dirty="0"/>
                        <a:t>int </a:t>
                      </a:r>
                      <a:r>
                        <a:rPr lang="en-US" altLang="zh-CN" sz="1600" b="0" dirty="0" err="1"/>
                        <a:t>tm_isdst</a:t>
                      </a:r>
                      <a:r>
                        <a:rPr lang="en-US" altLang="zh-CN" sz="1600" b="0" dirty="0"/>
                        <a:t>;        // </a:t>
                      </a:r>
                      <a:r>
                        <a:rPr lang="zh-CN" altLang="en-US" sz="1600" b="0" dirty="0"/>
                        <a:t>表是否为「日光节约时间」。</a:t>
                      </a:r>
                    </a:p>
                    <a:p>
                      <a:r>
                        <a:rPr lang="zh-CN" altLang="en-US" sz="1600" b="0" dirty="0"/>
                        <a:t> </a:t>
                      </a:r>
                      <a:r>
                        <a:rPr lang="en-US" altLang="zh-CN" sz="1600" b="0" dirty="0"/>
                        <a:t>};</a:t>
                      </a:r>
                      <a:endParaRPr lang="zh-CN" altLang="en-US" sz="1600" b="0" dirty="0"/>
                    </a:p>
                  </a:txBody>
                  <a:tcP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04530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30E253A9-FFB5-4CF8-B355-0A27F5D3189B}"/>
              </a:ext>
            </a:extLst>
          </p:cNvPr>
          <p:cNvSpPr/>
          <p:nvPr/>
        </p:nvSpPr>
        <p:spPr bwMode="auto">
          <a:xfrm>
            <a:off x="1064568" y="5909210"/>
            <a:ext cx="7380597" cy="40011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年份加上</a:t>
            </a:r>
            <a:r>
              <a:rPr lang="en-US" altLang="zh-CN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1900</a:t>
            </a:r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，月份加上</a:t>
            </a:r>
            <a:r>
              <a:rPr lang="en-US" altLang="zh-CN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，小时加上</a:t>
            </a:r>
            <a:r>
              <a:rPr lang="en-US" altLang="zh-CN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6413862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712522" cy="4968551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rtc_time_to_tm</a:t>
            </a:r>
            <a:r>
              <a:rPr lang="en-US" altLang="zh-CN" dirty="0"/>
              <a:t>()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头文件：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rtc.h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&gt;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函数原型：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rtc_time_to_tm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(unsigned long time, struct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rtc_time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*tm);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功能：</a:t>
            </a:r>
            <a:b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将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time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存储的秒数转换为年月日时分秒等信息保存在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rtc_time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结构体中。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参数：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time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为秒数，可以是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do_gettimeofday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()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函数获取的秒数。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tm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是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rtc_time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结构体指针，结构体中存放了年月日时分秒等信息。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二、内核时钟相关定义</a:t>
            </a:r>
          </a:p>
        </p:txBody>
      </p:sp>
    </p:spTree>
    <p:extLst>
      <p:ext uri="{BB962C8B-B14F-4D97-AF65-F5344CB8AC3E}">
        <p14:creationId xmlns:p14="http://schemas.microsoft.com/office/powerpoint/2010/main" val="25711833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2304255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基于子任务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编写内核模块，调用内核时钟接口，打印出系统当前时间。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格式示例：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2020-03-09 11:54:31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把加载、卸载内核模块以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install/uninstall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写入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Makefile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文件中。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</a:t>
            </a:r>
            <a:r>
              <a:rPr lang="zh-CN" altLang="en-US" dirty="0"/>
              <a:t>：调用内核时钟接口打印当前时间（</a:t>
            </a:r>
            <a:r>
              <a:rPr lang="en-US" altLang="zh-CN" dirty="0"/>
              <a:t>20min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3717032"/>
            <a:ext cx="89281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2013111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2</a:t>
            </a:r>
            <a:r>
              <a:rPr lang="zh-CN" altLang="en-US" dirty="0"/>
              <a:t>：调用内核时钟接口打印当前时间（</a:t>
            </a:r>
            <a:r>
              <a:rPr lang="en-US" altLang="zh-CN" dirty="0"/>
              <a:t>20min</a:t>
            </a:r>
            <a:r>
              <a:rPr lang="zh-CN" altLang="en-US" dirty="0"/>
              <a:t>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B20DC2-6E6B-4200-BD98-23FFF10C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74" y="4130547"/>
            <a:ext cx="5040000" cy="19864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76B2B2-73E9-4FC8-BF32-A670B9247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503" y="3959619"/>
            <a:ext cx="5040000" cy="26469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9CB797-0463-4291-A79C-730DE845F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366159"/>
            <a:ext cx="8640000" cy="250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2901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712522" cy="3744415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创建线程函数：</a:t>
            </a:r>
            <a:r>
              <a:rPr lang="en-US" altLang="zh-CN" dirty="0" err="1"/>
              <a:t>kthread_run</a:t>
            </a:r>
            <a:r>
              <a:rPr lang="en-US" altLang="zh-CN" dirty="0"/>
              <a:t>()</a:t>
            </a:r>
            <a:endParaRPr lang="zh-CN" altLang="en-US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头文件：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kthread.h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&gt;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函数原型：  </a:t>
            </a:r>
            <a:b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struct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task_struct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*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kthread_run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( int (*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threadfn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)(void *data),</a:t>
            </a:r>
            <a:b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                                   void *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data,const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char *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namefmt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, ...);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功能：创建并启动一个线程。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参数：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int (*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threadfn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)(void *data)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：线程函数，指定该线程要完成的任务。这个函数会一直运行直到接收到终止信号。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void *data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：线程函数的参数。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const char *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namefmt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：线程名字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三、内核进程相关定义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A07FCCDD-B186-415D-94B1-27CD5FD66372}"/>
              </a:ext>
            </a:extLst>
          </p:cNvPr>
          <p:cNvSpPr txBox="1">
            <a:spLocks/>
          </p:cNvSpPr>
          <p:nvPr/>
        </p:nvSpPr>
        <p:spPr bwMode="auto">
          <a:xfrm>
            <a:off x="488950" y="5085185"/>
            <a:ext cx="871252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2. </a:t>
            </a:r>
            <a:r>
              <a:rPr lang="zh-CN" altLang="en-US" kern="0" dirty="0"/>
              <a:t>休眠函数 </a:t>
            </a:r>
            <a:r>
              <a:rPr lang="en-US" altLang="zh-CN" kern="0" dirty="0" err="1"/>
              <a:t>msleep</a:t>
            </a:r>
            <a:r>
              <a:rPr lang="en-US" altLang="zh-CN" kern="0" dirty="0"/>
              <a:t>()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头文件：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800" kern="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0" dirty="0" err="1">
                <a:solidFill>
                  <a:srgbClr val="111111"/>
                </a:solidFill>
                <a:ea typeface="宋体" panose="02010600030101010101" pitchFamily="2" charset="-122"/>
              </a:rPr>
              <a:t>delay.h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&gt;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函数原型：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1800" kern="0" dirty="0" err="1">
                <a:solidFill>
                  <a:srgbClr val="111111"/>
                </a:solidFill>
                <a:ea typeface="宋体" panose="02010600030101010101" pitchFamily="2" charset="-122"/>
              </a:rPr>
              <a:t>msleep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(unsigned int </a:t>
            </a:r>
            <a:r>
              <a:rPr lang="en-US" altLang="zh-CN" sz="1800" kern="0" dirty="0" err="1">
                <a:solidFill>
                  <a:srgbClr val="111111"/>
                </a:solidFill>
                <a:ea typeface="宋体" panose="02010600030101010101" pitchFamily="2" charset="-122"/>
              </a:rPr>
              <a:t>msecs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功能：让线程休眠 </a:t>
            </a:r>
            <a:r>
              <a:rPr lang="en-US" altLang="zh-CN" sz="1800" kern="0" dirty="0" err="1">
                <a:solidFill>
                  <a:srgbClr val="111111"/>
                </a:solidFill>
                <a:ea typeface="宋体" panose="02010600030101010101" pitchFamily="2" charset="-122"/>
              </a:rPr>
              <a:t>msecs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毫秒，不涉及忙等待，故提高了 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CPU  </a:t>
            </a: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利用率。</a:t>
            </a:r>
          </a:p>
        </p:txBody>
      </p:sp>
    </p:spTree>
    <p:extLst>
      <p:ext uri="{BB962C8B-B14F-4D97-AF65-F5344CB8AC3E}">
        <p14:creationId xmlns:p14="http://schemas.microsoft.com/office/powerpoint/2010/main" val="31159858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712522" cy="551723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线程函数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用户在线程函数中指定要让该线程完成的任务。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该函数会一直运行，直到接收到结束信号。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因此函数中需要有判断是否收到信号的语句。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三、内核进程相关定义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4DFADC3-58BE-4BE8-AF7D-1F058169C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958809"/>
              </p:ext>
            </p:extLst>
          </p:nvPr>
        </p:nvGraphicFramePr>
        <p:xfrm>
          <a:off x="1424608" y="3070840"/>
          <a:ext cx="518457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76">
                  <a:extLst>
                    <a:ext uri="{9D8B030D-6E8A-4147-A177-3AD203B41FA5}">
                      <a16:colId xmlns:a16="http://schemas.microsoft.com/office/drawing/2014/main" val="4285755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b="0" dirty="0"/>
                        <a:t>static int print(void *data){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b="0" dirty="0"/>
                        <a:t>   while(!</a:t>
                      </a:r>
                      <a:r>
                        <a:rPr lang="en-US" altLang="zh-CN" sz="1600" b="0" dirty="0" err="1"/>
                        <a:t>kthread_should_stop</a:t>
                      </a:r>
                      <a:r>
                        <a:rPr lang="en-US" altLang="zh-CN" sz="1600" b="0" dirty="0"/>
                        <a:t>()){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b="0" dirty="0"/>
                        <a:t>     </a:t>
                      </a:r>
                      <a:r>
                        <a:rPr lang="zh-CN" altLang="en-US" sz="1600" b="0" dirty="0"/>
                        <a:t>。。。。。。一些工作任务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dirty="0"/>
                        <a:t>     </a:t>
                      </a:r>
                      <a:r>
                        <a:rPr lang="en-US" altLang="zh-CN" sz="1600" b="0" dirty="0" err="1"/>
                        <a:t>msleep</a:t>
                      </a:r>
                      <a:r>
                        <a:rPr lang="en-US" altLang="zh-CN" sz="1600" b="0" dirty="0"/>
                        <a:t>(2000);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b="0" dirty="0"/>
                        <a:t>   }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b="0" dirty="0"/>
                        <a:t>   return 0;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b="0" dirty="0"/>
                        <a:t>} </a:t>
                      </a:r>
                    </a:p>
                  </a:txBody>
                  <a:tcP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96511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188664E-25A5-4932-90C0-150ED01B8289}"/>
              </a:ext>
            </a:extLst>
          </p:cNvPr>
          <p:cNvSpPr/>
          <p:nvPr/>
        </p:nvSpPr>
        <p:spPr bwMode="auto">
          <a:xfrm>
            <a:off x="789194" y="5301208"/>
            <a:ext cx="8424936" cy="92333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8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注意在线程函数中需要在每一轮迭代之后休眠一定时间，让出</a:t>
            </a:r>
            <a:r>
              <a:rPr lang="en-US" altLang="zh-CN" sz="18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 </a:t>
            </a:r>
            <a:r>
              <a:rPr lang="zh-CN" altLang="en-US" sz="18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给其他的任务；</a:t>
            </a:r>
            <a:endParaRPr lang="en-US" altLang="zh-CN" sz="1800" b="0" dirty="0">
              <a:solidFill>
                <a:srgbClr val="292929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18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否则创建的这个线程会一直占用</a:t>
            </a:r>
            <a:r>
              <a:rPr lang="en-US" altLang="zh-CN" sz="18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8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，使得其他任务均瘫痪。</a:t>
            </a:r>
            <a:endParaRPr lang="en-US" altLang="zh-CN" sz="1800" b="0" dirty="0">
              <a:solidFill>
                <a:srgbClr val="292929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18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更严重的是，使线程终止的命令也无法执行，导致这种状态一直持续下去。</a:t>
            </a:r>
          </a:p>
        </p:txBody>
      </p:sp>
    </p:spTree>
    <p:extLst>
      <p:ext uri="{BB962C8B-B14F-4D97-AF65-F5344CB8AC3E}">
        <p14:creationId xmlns:p14="http://schemas.microsoft.com/office/powerpoint/2010/main" val="787965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712522" cy="273630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en-US" altLang="zh-CN" dirty="0" err="1"/>
              <a:t>kthread_should_stop</a:t>
            </a:r>
            <a:r>
              <a:rPr lang="en-US" altLang="zh-CN" dirty="0"/>
              <a:t>()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头文件：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kthread.h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&gt;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函数原型：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bool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kthread_should_stop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(void);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功能：</a:t>
            </a:r>
            <a:b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与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kthread_stop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配合使用，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kthread_stop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发送使线程退出的信号，</a:t>
            </a:r>
            <a:b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而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kthread_should_stop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则检查是否有退出信号，若有则使线程退出。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注意：</a:t>
            </a:r>
            <a:b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正如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中线程函数中写的，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kthread_should_stop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函数多用在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while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条件判断中。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三、内核进程相关定义</a:t>
            </a: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AD124349-952A-4625-9470-B3B6397D6A6E}"/>
              </a:ext>
            </a:extLst>
          </p:cNvPr>
          <p:cNvSpPr txBox="1">
            <a:spLocks/>
          </p:cNvSpPr>
          <p:nvPr/>
        </p:nvSpPr>
        <p:spPr bwMode="auto">
          <a:xfrm>
            <a:off x="488950" y="4117851"/>
            <a:ext cx="8712522" cy="2407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5. </a:t>
            </a:r>
            <a:r>
              <a:rPr lang="en-US" altLang="zh-CN" kern="0" dirty="0" err="1"/>
              <a:t>kthread_stop</a:t>
            </a:r>
            <a:r>
              <a:rPr lang="en-US" altLang="zh-CN" kern="0" dirty="0"/>
              <a:t>()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头文件：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800" kern="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0" dirty="0" err="1">
                <a:solidFill>
                  <a:srgbClr val="111111"/>
                </a:solidFill>
                <a:ea typeface="宋体" panose="02010600030101010101" pitchFamily="2" charset="-122"/>
              </a:rPr>
              <a:t>kthread.h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&gt;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函数原型： 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int </a:t>
            </a:r>
            <a:r>
              <a:rPr lang="en-US" altLang="zh-CN" sz="1800" kern="0" dirty="0" err="1">
                <a:solidFill>
                  <a:srgbClr val="111111"/>
                </a:solidFill>
                <a:ea typeface="宋体" panose="02010600030101010101" pitchFamily="2" charset="-122"/>
              </a:rPr>
              <a:t>kthread_stop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(struct </a:t>
            </a:r>
            <a:r>
              <a:rPr lang="en-US" altLang="zh-CN" sz="1800" kern="0" dirty="0" err="1">
                <a:solidFill>
                  <a:srgbClr val="111111"/>
                </a:solidFill>
                <a:ea typeface="宋体" panose="02010600030101010101" pitchFamily="2" charset="-122"/>
              </a:rPr>
              <a:t>task_struct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 *k);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功能：在模块卸载时，发送信号给 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k </a:t>
            </a: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指向的线程，使之退出。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注意：</a:t>
            </a:r>
            <a:b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在调用 </a:t>
            </a:r>
            <a:r>
              <a:rPr lang="en-US" altLang="zh-CN" sz="1800" kern="0" dirty="0" err="1">
                <a:solidFill>
                  <a:srgbClr val="111111"/>
                </a:solidFill>
                <a:ea typeface="宋体" panose="02010600030101010101" pitchFamily="2" charset="-122"/>
              </a:rPr>
              <a:t>kthread_stop</a:t>
            </a:r>
            <a: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函数时，线程不能已经结束运行，否则，</a:t>
            </a:r>
            <a:br>
              <a:rPr lang="en-US" altLang="zh-CN" sz="1800" kern="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0" dirty="0" err="1">
                <a:solidFill>
                  <a:srgbClr val="111111"/>
                </a:solidFill>
                <a:ea typeface="宋体" panose="02010600030101010101" pitchFamily="2" charset="-122"/>
              </a:rPr>
              <a:t>kthread_stop</a:t>
            </a:r>
            <a:r>
              <a:rPr lang="zh-CN" altLang="en-US" sz="1800" kern="0" dirty="0">
                <a:solidFill>
                  <a:srgbClr val="111111"/>
                </a:solidFill>
                <a:ea typeface="宋体" panose="02010600030101010101" pitchFamily="2" charset="-122"/>
              </a:rPr>
              <a:t>函数会一直等待。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424239494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70"/>
            <a:ext cx="8712522" cy="1224134"/>
          </a:xfrm>
        </p:spPr>
        <p:txBody>
          <a:bodyPr/>
          <a:lstStyle/>
          <a:p>
            <a:r>
              <a:rPr lang="en-US" altLang="zh-CN" dirty="0"/>
              <a:t>6. top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Top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命令经常用来监控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的系统状况，比如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、内存的使用以及进程的状态。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三、内核进程相关定义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A70B740-B2FD-4FF7-8AD7-68ACAF86A319}"/>
              </a:ext>
            </a:extLst>
          </p:cNvPr>
          <p:cNvSpPr/>
          <p:nvPr/>
        </p:nvSpPr>
        <p:spPr bwMode="auto">
          <a:xfrm>
            <a:off x="701993" y="2799781"/>
            <a:ext cx="3346328" cy="510778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 algn="l"/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top -p </a:t>
            </a:r>
            <a:r>
              <a:rPr lang="zh-CN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线程号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F14573-E0A9-4235-BAE3-232E53C05B42}"/>
              </a:ext>
            </a:extLst>
          </p:cNvPr>
          <p:cNvSpPr/>
          <p:nvPr/>
        </p:nvSpPr>
        <p:spPr bwMode="auto">
          <a:xfrm>
            <a:off x="4520952" y="2826133"/>
            <a:ext cx="5040560" cy="40011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 dirty="0">
                <a:solidFill>
                  <a:srgbClr val="111111"/>
                </a:solidFill>
                <a:ea typeface="宋体" panose="02010600030101010101" pitchFamily="2" charset="-122"/>
              </a:rPr>
              <a:t>查看线程（包括内核线程）的 </a:t>
            </a:r>
            <a:r>
              <a:rPr lang="en-US" altLang="zh-CN" sz="2000" dirty="0">
                <a:solidFill>
                  <a:srgbClr val="111111"/>
                </a:solidFill>
                <a:ea typeface="宋体" panose="02010600030101010101" pitchFamily="2" charset="-122"/>
              </a:rPr>
              <a:t>CPU </a:t>
            </a:r>
            <a:r>
              <a:rPr lang="zh-CN" altLang="en-US" sz="2000" dirty="0">
                <a:solidFill>
                  <a:srgbClr val="111111"/>
                </a:solidFill>
                <a:ea typeface="宋体" panose="02010600030101010101" pitchFamily="2" charset="-122"/>
              </a:rPr>
              <a:t>利用率。</a:t>
            </a:r>
            <a:endParaRPr lang="zh-CN" altLang="en-US" sz="2000" b="0" dirty="0">
              <a:solidFill>
                <a:srgbClr val="292929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2D225F0-54D0-4430-88D7-A73CC362400E}"/>
              </a:ext>
            </a:extLst>
          </p:cNvPr>
          <p:cNvSpPr/>
          <p:nvPr/>
        </p:nvSpPr>
        <p:spPr bwMode="auto">
          <a:xfrm>
            <a:off x="715316" y="4006661"/>
            <a:ext cx="3333005" cy="510778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 algn="l"/>
            <a:r>
              <a:rPr lang="en-US" altLang="zh-CN" dirty="0" err="1">
                <a:solidFill>
                  <a:srgbClr val="FFFFFF"/>
                </a:solidFill>
                <a:latin typeface="Consolas" panose="020B0609020204030204" pitchFamily="49" charset="0"/>
              </a:rPr>
              <a:t>ps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FFFF"/>
                </a:solidFill>
                <a:latin typeface="Consolas" panose="020B0609020204030204" pitchFamily="49" charset="0"/>
              </a:rPr>
              <a:t>aux|grep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线程名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CC04DA-C407-497B-A89F-4557F360F9F6}"/>
              </a:ext>
            </a:extLst>
          </p:cNvPr>
          <p:cNvSpPr/>
          <p:nvPr/>
        </p:nvSpPr>
        <p:spPr bwMode="auto">
          <a:xfrm>
            <a:off x="4520952" y="3938884"/>
            <a:ext cx="5040560" cy="64633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查找线程号。</a:t>
            </a:r>
            <a:b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线程名由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kthread_run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()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函数的第三个参数指定。</a:t>
            </a:r>
            <a:endParaRPr lang="zh-CN" altLang="en-US" sz="1800" b="0" dirty="0">
              <a:solidFill>
                <a:srgbClr val="292929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1A6CBE8-8138-4939-818E-F1443D6DCB7C}"/>
              </a:ext>
            </a:extLst>
          </p:cNvPr>
          <p:cNvSpPr/>
          <p:nvPr/>
        </p:nvSpPr>
        <p:spPr bwMode="auto">
          <a:xfrm>
            <a:off x="701993" y="5213541"/>
            <a:ext cx="3346328" cy="510778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 algn="l"/>
            <a:r>
              <a:rPr lang="en-US" altLang="zh-CN" dirty="0" err="1">
                <a:solidFill>
                  <a:srgbClr val="FFFFFF"/>
                </a:solidFill>
                <a:latin typeface="Consolas" panose="020B0609020204030204" pitchFamily="49" charset="0"/>
              </a:rPr>
              <a:t>ps</a:t>
            </a:r>
            <a:r>
              <a:rPr lang="en-US" altLang="zh-CN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FFFF"/>
                </a:solidFill>
                <a:latin typeface="Consolas" panose="020B0609020204030204" pitchFamily="49" charset="0"/>
              </a:rPr>
              <a:t>afx</a:t>
            </a:r>
            <a:endParaRPr lang="zh-CN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671A8D-006C-4AA6-8ED8-CAF59133F20F}"/>
              </a:ext>
            </a:extLst>
          </p:cNvPr>
          <p:cNvSpPr/>
          <p:nvPr/>
        </p:nvSpPr>
        <p:spPr bwMode="auto">
          <a:xfrm>
            <a:off x="4520952" y="5239893"/>
            <a:ext cx="5040560" cy="40011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 dirty="0">
                <a:solidFill>
                  <a:srgbClr val="111111"/>
                </a:solidFill>
                <a:ea typeface="宋体" panose="02010600030101010101" pitchFamily="2" charset="-122"/>
              </a:rPr>
              <a:t>显示所有内核线程。</a:t>
            </a:r>
            <a:endParaRPr lang="zh-CN" altLang="en-US" sz="2000" b="0" dirty="0">
              <a:solidFill>
                <a:srgbClr val="292929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31559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70"/>
            <a:ext cx="8712522" cy="942896"/>
          </a:xfrm>
        </p:spPr>
        <p:txBody>
          <a:bodyPr/>
          <a:lstStyle/>
          <a:p>
            <a:r>
              <a:rPr lang="en-US" altLang="zh-CN" dirty="0"/>
              <a:t>6. top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直接在命令行输入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top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，视图如下：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三、内核进程相关定义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30F732-EDF9-4C6F-A856-E2C86DC2F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6" y="2204864"/>
            <a:ext cx="5760000" cy="448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273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52600" y="1340769"/>
            <a:ext cx="8136904" cy="3384376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讲：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Linux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内核时钟接口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讲：</a:t>
            </a:r>
            <a:r>
              <a:rPr lang="en-US" altLang="zh-CN" dirty="0">
                <a:ea typeface="宋体" pitchFamily="2" charset="-122"/>
              </a:rPr>
              <a:t>Linux</a:t>
            </a:r>
            <a:r>
              <a:rPr lang="zh-CN" altLang="en-US" dirty="0">
                <a:ea typeface="宋体" pitchFamily="2" charset="-122"/>
              </a:rPr>
              <a:t>内核定时器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讲：</a:t>
            </a:r>
            <a:r>
              <a:rPr lang="en-US" altLang="zh-CN" dirty="0">
                <a:ea typeface="宋体" pitchFamily="2" charset="-122"/>
              </a:rPr>
              <a:t>Linux</a:t>
            </a:r>
            <a:r>
              <a:rPr lang="zh-CN" altLang="en-US" dirty="0">
                <a:ea typeface="宋体" pitchFamily="2" charset="-122"/>
              </a:rPr>
              <a:t>内核定时器文件操作时间监控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第六章 结构</a:t>
            </a: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2304255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编写内核模块，创建一个内核线程，让其完成一定的任务，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如：每两秒打印一次当前迭代次数。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在模块退出时杀死该线程。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top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指令查看线程状态。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把加载、卸载内核模块以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install/uninstall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写入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Makefile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文件中。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：创建并杀死一个内核线程（</a:t>
            </a:r>
            <a:r>
              <a:rPr lang="en-US" altLang="zh-CN" dirty="0"/>
              <a:t>30min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3717032"/>
            <a:ext cx="89281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2114152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：创建并杀死一个内核线程（</a:t>
            </a:r>
            <a:r>
              <a:rPr lang="en-US" altLang="zh-CN" dirty="0"/>
              <a:t>30min</a:t>
            </a:r>
            <a:r>
              <a:rPr lang="zh-CN" altLang="en-US" dirty="0"/>
              <a:t>）</a:t>
            </a: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A444DC26-C50D-423A-935D-AEF6D8D7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1008111"/>
          </a:xfrm>
        </p:spPr>
        <p:txBody>
          <a:bodyPr/>
          <a:lstStyle/>
          <a:p>
            <a:r>
              <a:rPr lang="zh-CN" altLang="en-US" dirty="0"/>
              <a:t>加载内核模块后，成功创建了一个内核线程；</a:t>
            </a:r>
            <a:endParaRPr lang="en-US" altLang="zh-CN" dirty="0"/>
          </a:p>
          <a:p>
            <a:r>
              <a:rPr lang="zh-CN" altLang="en-US" dirty="0"/>
              <a:t>该线程每隔两秒打印一次循环次数。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C53C86-153A-4298-B7B7-E87BEE41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2577225"/>
            <a:ext cx="8280000" cy="41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6048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：创建并杀死一个内核线程（</a:t>
            </a:r>
            <a:r>
              <a:rPr lang="en-US" altLang="zh-CN" dirty="0"/>
              <a:t>30min</a:t>
            </a:r>
            <a:r>
              <a:rPr lang="zh-CN" altLang="en-US" dirty="0"/>
              <a:t>）</a:t>
            </a: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5E766D7E-68A5-4953-99D2-8338F948F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00" y="2334729"/>
            <a:ext cx="9000000" cy="440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1">
            <a:extLst>
              <a:ext uri="{FF2B5EF4-FFF2-40B4-BE49-F238E27FC236}">
                <a16:creationId xmlns:a16="http://schemas.microsoft.com/office/drawing/2014/main" id="{B5598C82-BF6B-4F20-95D5-3D2680C22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864095"/>
          </a:xfrm>
        </p:spPr>
        <p:txBody>
          <a:bodyPr/>
          <a:lstStyle/>
          <a:p>
            <a:r>
              <a:rPr lang="zh-CN" altLang="en-US" dirty="0"/>
              <a:t>执行 </a:t>
            </a:r>
            <a:r>
              <a:rPr lang="en-US" altLang="zh-CN" dirty="0"/>
              <a:t>top </a:t>
            </a:r>
            <a:r>
              <a:rPr lang="zh-CN" altLang="en-US" dirty="0"/>
              <a:t>命令，</a:t>
            </a:r>
            <a:br>
              <a:rPr lang="en-US" altLang="zh-CN" dirty="0"/>
            </a:br>
            <a:r>
              <a:rPr lang="zh-CN" altLang="en-US" dirty="0"/>
              <a:t>线程名为“</a:t>
            </a:r>
            <a:r>
              <a:rPr lang="en-US" altLang="zh-CN" dirty="0" err="1"/>
              <a:t>myThread</a:t>
            </a:r>
            <a:r>
              <a:rPr lang="en-US" altLang="zh-CN" dirty="0"/>
              <a:t>”</a:t>
            </a:r>
            <a:r>
              <a:rPr lang="zh-CN" altLang="en-US" dirty="0"/>
              <a:t>的内核线程已成功创建。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59373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3</a:t>
            </a:r>
            <a:r>
              <a:rPr lang="zh-CN" altLang="en-US" dirty="0"/>
              <a:t>：创建并杀死一个内核线程（</a:t>
            </a:r>
            <a:r>
              <a:rPr lang="en-US" altLang="zh-CN" dirty="0"/>
              <a:t>30min</a:t>
            </a:r>
            <a:r>
              <a:rPr lang="zh-CN" altLang="en-US" dirty="0"/>
              <a:t>）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B5598C82-BF6B-4F20-95D5-3D2680C22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864095"/>
          </a:xfrm>
        </p:spPr>
        <p:txBody>
          <a:bodyPr/>
          <a:lstStyle/>
          <a:p>
            <a:r>
              <a:rPr lang="zh-CN" altLang="en-US" dirty="0"/>
              <a:t>卸载内核模块。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6146" name="图片 1">
            <a:extLst>
              <a:ext uri="{FF2B5EF4-FFF2-40B4-BE49-F238E27FC236}">
                <a16:creationId xmlns:a16="http://schemas.microsoft.com/office/drawing/2014/main" id="{D3839744-0770-4CBD-86E4-825327AE8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988840"/>
            <a:ext cx="4680000" cy="234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D8BEE8D-8958-4C44-95F6-2A646A075317}"/>
              </a:ext>
            </a:extLst>
          </p:cNvPr>
          <p:cNvSpPr/>
          <p:nvPr/>
        </p:nvSpPr>
        <p:spPr bwMode="auto">
          <a:xfrm>
            <a:off x="1063622" y="4870900"/>
            <a:ext cx="6481666" cy="64633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线程已经结束，不再打印循环次数；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algn="l"/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并且此时用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top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指令查看已经没有“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myThread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”线程了。</a:t>
            </a:r>
            <a:endParaRPr lang="zh-CN" altLang="en-US" sz="1800" b="0" dirty="0">
              <a:solidFill>
                <a:srgbClr val="292929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26152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2088231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监控一个线程的生命周期，自己创建一个线程并打印出创建时间。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该线程每隔两秒打印一次当前迭代次数。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最后终止该线程，打印线程消亡时间以及最终的线程存活时间。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把加载、卸载内核模块以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install/uninstall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写入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Makefile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文件中。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4</a:t>
            </a:r>
            <a:r>
              <a:rPr lang="zh-CN" altLang="en-US" dirty="0"/>
              <a:t>：监控线程存活时间（</a:t>
            </a:r>
            <a:r>
              <a:rPr lang="en-US" altLang="zh-CN" dirty="0"/>
              <a:t>20min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3717032"/>
            <a:ext cx="89281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48147140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967002"/>
          </a:xfrm>
        </p:spPr>
        <p:txBody>
          <a:bodyPr/>
          <a:lstStyle/>
          <a:p>
            <a:r>
              <a:rPr lang="zh-CN" altLang="en-US" dirty="0"/>
              <a:t>运行结果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4</a:t>
            </a:r>
            <a:r>
              <a:rPr lang="zh-CN" altLang="en-US" dirty="0"/>
              <a:t>：监控线程存活时间（</a:t>
            </a:r>
            <a:r>
              <a:rPr lang="en-US" altLang="zh-CN" dirty="0"/>
              <a:t>20min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8E9941-5C4F-486B-AEFF-68902914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32" y="1924955"/>
            <a:ext cx="7740000" cy="488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7084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3EBC9C-75E2-48E3-B0B8-A48BB54E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调用内核时钟接口，获取当前时间，并监控一个线程从创建到消亡的存活时间。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ED3A012-4B60-4074-A713-DCB01A32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主要任务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660E662-B1EF-4465-BCE6-B487610E2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04" y="3212976"/>
            <a:ext cx="8966646" cy="288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ts val="65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6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5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l"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由主要任务，可以分解为以下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个子任务：</a:t>
            </a:r>
          </a:p>
          <a:p>
            <a:pPr algn="l"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子任务1 </a:t>
            </a:r>
            <a:r>
              <a:rPr lang="en-US" altLang="zh-CN" sz="1800" dirty="0" err="1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了解内核时钟接口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err="1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打印当前秒数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45min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子任务2 </a:t>
            </a:r>
            <a:r>
              <a:rPr lang="en-US" altLang="zh-CN" sz="1800" dirty="0" err="1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调用内核时钟接口打印当前时间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45min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子任务3 </a:t>
            </a:r>
            <a:r>
              <a:rPr lang="en-US" altLang="zh-CN" sz="1800" dirty="0" err="1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创建并杀死一个内核线程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45min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子任务4 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监控线程存活时间（</a:t>
            </a:r>
            <a:r>
              <a:rPr lang="en-US" altLang="zh-CN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45min</a:t>
            </a:r>
            <a:r>
              <a:rPr lang="zh-CN" altLang="en-US" sz="1800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800" dirty="0">
              <a:solidFill>
                <a:srgbClr val="11111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1145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568506" cy="460851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内核模块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模块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(Module)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，是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提供的一种动态加载内核的机制。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内核模块是具有独立功能的程序。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它可以被单独编译，但是不能单独运行，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它的运行必须被链接到内核作为内核的一部分在内核空间中运行。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模块具有一下特点：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1)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模块本身不被编译入内核映像，从而控制了内核的大小；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2)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模块一旦被加载，它就和内核中的其它部分完全一样。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</a:p>
        </p:txBody>
      </p:sp>
    </p:spTree>
    <p:extLst>
      <p:ext uri="{BB962C8B-B14F-4D97-AF65-F5344CB8AC3E}">
        <p14:creationId xmlns:p14="http://schemas.microsoft.com/office/powerpoint/2010/main" val="34193227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136458" cy="557213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内核模块基本结构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1B3CDF2-CBE1-4FC3-A845-B53B6AC0A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629231"/>
              </p:ext>
            </p:extLst>
          </p:nvPr>
        </p:nvGraphicFramePr>
        <p:xfrm>
          <a:off x="488950" y="2276872"/>
          <a:ext cx="8280474" cy="33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474">
                  <a:extLst>
                    <a:ext uri="{9D8B030D-6E8A-4147-A177-3AD203B41FA5}">
                      <a16:colId xmlns:a16="http://schemas.microsoft.com/office/drawing/2014/main" val="2440535321"/>
                    </a:ext>
                  </a:extLst>
                </a:gridCol>
              </a:tblGrid>
              <a:tr h="3384376"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 #include&lt;</a:t>
                      </a:r>
                      <a:r>
                        <a:rPr lang="en-US" altLang="zh-CN" sz="1600" b="0" dirty="0" err="1"/>
                        <a:t>linux</a:t>
                      </a:r>
                      <a:r>
                        <a:rPr lang="en-US" altLang="zh-CN" sz="1600" b="0" dirty="0"/>
                        <a:t>/</a:t>
                      </a:r>
                      <a:r>
                        <a:rPr lang="en-US" altLang="zh-CN" sz="1600" b="0" dirty="0" err="1"/>
                        <a:t>init.h</a:t>
                      </a:r>
                      <a:r>
                        <a:rPr lang="en-US" altLang="zh-CN" sz="1600" b="0" dirty="0"/>
                        <a:t>&gt;</a:t>
                      </a:r>
                    </a:p>
                    <a:p>
                      <a:r>
                        <a:rPr lang="en-US" altLang="zh-CN" sz="1600" b="0" dirty="0"/>
                        <a:t> #include&lt;</a:t>
                      </a:r>
                      <a:r>
                        <a:rPr lang="en-US" altLang="zh-CN" sz="1600" b="0" dirty="0" err="1"/>
                        <a:t>linux</a:t>
                      </a:r>
                      <a:r>
                        <a:rPr lang="en-US" altLang="zh-CN" sz="1600" b="0" dirty="0"/>
                        <a:t>/</a:t>
                      </a:r>
                      <a:r>
                        <a:rPr lang="en-US" altLang="zh-CN" sz="1600" b="0" dirty="0" err="1"/>
                        <a:t>module.h</a:t>
                      </a:r>
                      <a:r>
                        <a:rPr lang="en-US" altLang="zh-CN" sz="1600" b="0" dirty="0"/>
                        <a:t>&gt;               //</a:t>
                      </a:r>
                      <a:r>
                        <a:rPr lang="zh-CN" altLang="en-US" sz="1600" b="0" dirty="0"/>
                        <a:t>包含了对模块的结构定义以及模块的版本控制</a:t>
                      </a:r>
                    </a:p>
                    <a:p>
                      <a:endParaRPr lang="en-US" altLang="zh-CN" sz="1600" b="0" dirty="0"/>
                    </a:p>
                    <a:p>
                      <a:r>
                        <a:rPr lang="en-US" altLang="zh-CN" sz="1600" b="0" dirty="0"/>
                        <a:t> MODULE_LICENSE("GPL");           //</a:t>
                      </a:r>
                      <a:r>
                        <a:rPr lang="zh-CN" altLang="en-US" sz="1600" b="0" dirty="0"/>
                        <a:t>声明</a:t>
                      </a:r>
                      <a:r>
                        <a:rPr lang="en-US" altLang="zh-CN" sz="1600" b="0" dirty="0"/>
                        <a:t>GPL</a:t>
                      </a:r>
                      <a:r>
                        <a:rPr lang="zh-CN" altLang="en-US" sz="1600" b="0" dirty="0"/>
                        <a:t>版权</a:t>
                      </a:r>
                    </a:p>
                    <a:p>
                      <a:r>
                        <a:rPr lang="zh-CN" altLang="en-US" sz="1600" b="0" dirty="0"/>
                        <a:t> </a:t>
                      </a:r>
                      <a:r>
                        <a:rPr lang="en-US" altLang="zh-CN" sz="1600" b="0" dirty="0"/>
                        <a:t>static int __</a:t>
                      </a:r>
                      <a:r>
                        <a:rPr lang="en-US" altLang="zh-CN" sz="1600" b="0" dirty="0" err="1"/>
                        <a:t>init</a:t>
                      </a:r>
                      <a:r>
                        <a:rPr lang="en-US" altLang="zh-CN" sz="1600" b="0" dirty="0"/>
                        <a:t> </a:t>
                      </a:r>
                      <a:r>
                        <a:rPr lang="en-US" altLang="zh-CN" sz="1600" b="0" dirty="0" err="1"/>
                        <a:t>module_init</a:t>
                      </a:r>
                      <a:r>
                        <a:rPr lang="en-US" altLang="zh-CN" sz="1600" b="0" dirty="0"/>
                        <a:t>(void){      //</a:t>
                      </a:r>
                      <a:r>
                        <a:rPr lang="zh-CN" altLang="en-US" sz="1600" b="0" dirty="0"/>
                        <a:t>加载模块</a:t>
                      </a:r>
                    </a:p>
                    <a:p>
                      <a:r>
                        <a:rPr lang="zh-CN" altLang="en-US" sz="1600" b="0" dirty="0"/>
                        <a:t>      。。。。。。</a:t>
                      </a:r>
                    </a:p>
                    <a:p>
                      <a:r>
                        <a:rPr lang="zh-CN" altLang="en-US" sz="1600" b="0" dirty="0"/>
                        <a:t> </a:t>
                      </a:r>
                      <a:r>
                        <a:rPr lang="en-US" altLang="zh-CN" sz="1600" b="0" dirty="0"/>
                        <a:t>}</a:t>
                      </a:r>
                    </a:p>
                    <a:p>
                      <a:endParaRPr lang="en-US" altLang="zh-CN" sz="1600" b="0" dirty="0"/>
                    </a:p>
                    <a:p>
                      <a:r>
                        <a:rPr lang="en-US" altLang="zh-CN" sz="1600" b="0" dirty="0"/>
                        <a:t> static void __exit </a:t>
                      </a:r>
                      <a:r>
                        <a:rPr lang="en-US" altLang="zh-CN" sz="1600" b="0" dirty="0" err="1"/>
                        <a:t>module_exit</a:t>
                      </a:r>
                      <a:r>
                        <a:rPr lang="en-US" altLang="zh-CN" sz="1600" b="0" dirty="0"/>
                        <a:t>(void){     //</a:t>
                      </a:r>
                      <a:r>
                        <a:rPr lang="zh-CN" altLang="en-US" sz="1600" b="0" dirty="0"/>
                        <a:t>卸载模块</a:t>
                      </a:r>
                    </a:p>
                    <a:p>
                      <a:r>
                        <a:rPr lang="zh-CN" altLang="en-US" sz="1600" b="0" dirty="0"/>
                        <a:t>      。。。。。。</a:t>
                      </a:r>
                    </a:p>
                    <a:p>
                      <a:r>
                        <a:rPr lang="zh-CN" altLang="en-US" sz="1600" b="0" dirty="0"/>
                        <a:t> </a:t>
                      </a:r>
                      <a:r>
                        <a:rPr lang="en-US" altLang="zh-CN" sz="1600" b="0" dirty="0"/>
                        <a:t>}</a:t>
                      </a:r>
                    </a:p>
                    <a:p>
                      <a:r>
                        <a:rPr lang="en-US" altLang="zh-CN" sz="1600" b="0" dirty="0"/>
                        <a:t> </a:t>
                      </a:r>
                      <a:r>
                        <a:rPr lang="en-US" altLang="zh-CN" sz="1600" b="0" dirty="0" err="1"/>
                        <a:t>module_init</a:t>
                      </a:r>
                      <a:r>
                        <a:rPr lang="en-US" altLang="zh-CN" sz="1600" b="0" dirty="0"/>
                        <a:t>(</a:t>
                      </a:r>
                      <a:r>
                        <a:rPr lang="en-US" altLang="zh-CN" sz="1600" b="0" dirty="0" err="1"/>
                        <a:t>module_init</a:t>
                      </a:r>
                      <a:r>
                        <a:rPr lang="en-US" altLang="zh-CN" sz="1600" b="0" dirty="0"/>
                        <a:t>);</a:t>
                      </a:r>
                    </a:p>
                    <a:p>
                      <a:r>
                        <a:rPr lang="en-US" altLang="zh-CN" sz="1600" b="0" dirty="0"/>
                        <a:t> </a:t>
                      </a:r>
                      <a:r>
                        <a:rPr lang="en-US" altLang="zh-CN" sz="1600" b="0" dirty="0" err="1"/>
                        <a:t>module_exit</a:t>
                      </a:r>
                      <a:r>
                        <a:rPr lang="en-US" altLang="zh-CN" sz="1600" b="0" dirty="0"/>
                        <a:t>(</a:t>
                      </a:r>
                      <a:r>
                        <a:rPr lang="en-US" altLang="zh-CN" sz="1600" b="0" dirty="0" err="1"/>
                        <a:t>module_exit</a:t>
                      </a:r>
                      <a:r>
                        <a:rPr lang="en-US" altLang="zh-CN" sz="1600" b="0" dirty="0"/>
                        <a:t>);</a:t>
                      </a:r>
                      <a:endParaRPr lang="zh-CN" altLang="en-US" sz="1600" b="0" dirty="0"/>
                    </a:p>
                  </a:txBody>
                  <a:tcP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281930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F7FFBA3D-69B8-44DF-A350-4FCC71E25564}"/>
              </a:ext>
            </a:extLst>
          </p:cNvPr>
          <p:cNvSpPr/>
          <p:nvPr/>
        </p:nvSpPr>
        <p:spPr bwMode="auto">
          <a:xfrm>
            <a:off x="596738" y="5917122"/>
            <a:ext cx="6480000" cy="40011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内核模块中，使用的是</a:t>
            </a:r>
            <a:r>
              <a:rPr lang="en-US" altLang="zh-CN" sz="2000" b="0" dirty="0" err="1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printk</a:t>
            </a:r>
            <a:r>
              <a:rPr lang="en-US" altLang="zh-CN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函数，而非</a:t>
            </a:r>
            <a:r>
              <a:rPr lang="en-US" altLang="zh-CN" sz="2000" b="0" dirty="0" err="1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633501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136458" cy="1080119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内核模块的编译还需要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Makefile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</a:p>
        </p:txBody>
      </p:sp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id="{7ECC3DDF-6185-4638-B522-A2F4D6E9D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34683"/>
              </p:ext>
            </p:extLst>
          </p:nvPr>
        </p:nvGraphicFramePr>
        <p:xfrm>
          <a:off x="488950" y="2615911"/>
          <a:ext cx="9072562" cy="2901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562">
                  <a:extLst>
                    <a:ext uri="{9D8B030D-6E8A-4147-A177-3AD203B41FA5}">
                      <a16:colId xmlns:a16="http://schemas.microsoft.com/office/drawing/2014/main" val="2440535321"/>
                    </a:ext>
                  </a:extLst>
                </a:gridCol>
              </a:tblGrid>
              <a:tr h="2901319">
                <a:tc>
                  <a:txBody>
                    <a:bodyPr/>
                    <a:lstStyle/>
                    <a:p>
                      <a:r>
                        <a:rPr lang="en-US" altLang="zh-CN" sz="1600" b="0" dirty="0" err="1"/>
                        <a:t>ifneq</a:t>
                      </a:r>
                      <a:r>
                        <a:rPr lang="en-US" altLang="zh-CN" sz="1600" b="0" dirty="0"/>
                        <a:t> ($(KERNELRELEASE),)                                                            </a:t>
                      </a:r>
                    </a:p>
                    <a:p>
                      <a:r>
                        <a:rPr lang="en-US" altLang="zh-CN" sz="1600" b="0" dirty="0"/>
                        <a:t>	obj-m := </a:t>
                      </a:r>
                      <a:r>
                        <a:rPr lang="en-US" altLang="zh-CN" sz="1600" b="0" dirty="0" err="1"/>
                        <a:t>main.o</a:t>
                      </a:r>
                      <a:endParaRPr lang="en-US" altLang="zh-CN" sz="1600" b="0" dirty="0"/>
                    </a:p>
                    <a:p>
                      <a:r>
                        <a:rPr lang="en-US" altLang="zh-CN" sz="1600" b="0" dirty="0"/>
                        <a:t>else</a:t>
                      </a:r>
                    </a:p>
                    <a:p>
                      <a:r>
                        <a:rPr lang="en-US" altLang="zh-CN" sz="1600" b="0" dirty="0"/>
                        <a:t>	</a:t>
                      </a:r>
                      <a:r>
                        <a:rPr lang="en-US" altLang="zh-CN" sz="1600" b="0"/>
                        <a:t>KERNELDIR ?= /</a:t>
                      </a:r>
                      <a:r>
                        <a:rPr lang="en-US" altLang="zh-CN" sz="1600" b="0" dirty="0" err="1"/>
                        <a:t>usr</a:t>
                      </a:r>
                      <a:r>
                        <a:rPr lang="en-US" altLang="zh-CN" sz="1600" b="0" dirty="0"/>
                        <a:t>/lib/modules/$(shell </a:t>
                      </a:r>
                      <a:r>
                        <a:rPr lang="en-US" altLang="zh-CN" sz="1600" b="0" dirty="0" err="1"/>
                        <a:t>uname</a:t>
                      </a:r>
                      <a:r>
                        <a:rPr lang="en-US" altLang="zh-CN" sz="1600" b="0" dirty="0"/>
                        <a:t> -r)/build</a:t>
                      </a:r>
                    </a:p>
                    <a:p>
                      <a:r>
                        <a:rPr lang="en-US" altLang="zh-CN" sz="1600" b="0" dirty="0"/>
                        <a:t>	PWD := $(shell </a:t>
                      </a:r>
                      <a:r>
                        <a:rPr lang="en-US" altLang="zh-CN" sz="1600" b="0" dirty="0" err="1"/>
                        <a:t>pwd</a:t>
                      </a:r>
                      <a:r>
                        <a:rPr lang="en-US" altLang="zh-CN" sz="1600" b="0" dirty="0"/>
                        <a:t>)</a:t>
                      </a:r>
                    </a:p>
                    <a:p>
                      <a:r>
                        <a:rPr lang="en-US" altLang="zh-CN" sz="1600" b="0" dirty="0"/>
                        <a:t>default:</a:t>
                      </a:r>
                    </a:p>
                    <a:p>
                      <a:r>
                        <a:rPr lang="en-US" altLang="zh-CN" sz="1600" b="0" dirty="0"/>
                        <a:t>	$(MAKE) -C $(KERNELDIR) M=$(PWD) modules</a:t>
                      </a:r>
                    </a:p>
                    <a:p>
                      <a:r>
                        <a:rPr lang="en-US" altLang="zh-CN" sz="1600" b="0" dirty="0"/>
                        <a:t>endif</a:t>
                      </a:r>
                    </a:p>
                    <a:p>
                      <a:r>
                        <a:rPr lang="en-US" altLang="zh-CN" sz="1600" b="0" dirty="0"/>
                        <a:t>.</a:t>
                      </a:r>
                      <a:r>
                        <a:rPr lang="en-US" altLang="zh-CN" sz="1600" b="0" dirty="0" err="1"/>
                        <a:t>PHONY:clean</a:t>
                      </a:r>
                      <a:endParaRPr lang="en-US" altLang="zh-CN" sz="1600" b="0" dirty="0"/>
                    </a:p>
                    <a:p>
                      <a:r>
                        <a:rPr lang="en-US" altLang="zh-CN" sz="1600" b="0" dirty="0"/>
                        <a:t>clean:</a:t>
                      </a:r>
                    </a:p>
                    <a:p>
                      <a:r>
                        <a:rPr lang="en-US" altLang="zh-CN" sz="1600" b="0" dirty="0"/>
                        <a:t>	-rm *.</a:t>
                      </a:r>
                      <a:r>
                        <a:rPr lang="en-US" altLang="zh-CN" sz="1600" b="0" dirty="0" err="1"/>
                        <a:t>mod.c</a:t>
                      </a:r>
                      <a:r>
                        <a:rPr lang="en-US" altLang="zh-CN" sz="1600" b="0" dirty="0"/>
                        <a:t> *.o *.order *.</a:t>
                      </a:r>
                      <a:r>
                        <a:rPr lang="en-US" altLang="zh-CN" sz="1600" b="0" dirty="0" err="1"/>
                        <a:t>symvers</a:t>
                      </a:r>
                      <a:r>
                        <a:rPr lang="en-US" altLang="zh-CN" sz="1600" b="0" dirty="0"/>
                        <a:t> *.ko</a:t>
                      </a:r>
                      <a:endParaRPr lang="zh-CN" altLang="en-US" sz="1600" b="0" dirty="0"/>
                    </a:p>
                  </a:txBody>
                  <a:tcP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281930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BC4FE6D-DFD6-43F0-8B28-33107118A9BA}"/>
              </a:ext>
            </a:extLst>
          </p:cNvPr>
          <p:cNvSpPr/>
          <p:nvPr/>
        </p:nvSpPr>
        <p:spPr bwMode="auto">
          <a:xfrm>
            <a:off x="596738" y="5917122"/>
            <a:ext cx="7380597" cy="40011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编写好 </a:t>
            </a:r>
            <a:r>
              <a:rPr lang="en-US" altLang="zh-CN" sz="2000" b="0" dirty="0" err="1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Makefile</a:t>
            </a:r>
            <a:r>
              <a:rPr lang="en-US" altLang="zh-CN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之后，输入 </a:t>
            </a:r>
            <a:r>
              <a:rPr lang="en-US" altLang="zh-CN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make </a:t>
            </a:r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指令即可进行编译。</a:t>
            </a:r>
          </a:p>
        </p:txBody>
      </p:sp>
    </p:spTree>
    <p:extLst>
      <p:ext uri="{BB962C8B-B14F-4D97-AF65-F5344CB8AC3E}">
        <p14:creationId xmlns:p14="http://schemas.microsoft.com/office/powerpoint/2010/main" val="29406611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136458" cy="3960439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内核模块的相关操作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加载内核模块：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insmod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如：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insmod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hello.ko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卸载内核模块：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rmmod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如：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rmmod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hello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查看内核模块：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lsmod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如：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lsmod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| grep hello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加载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卸载内核模块后，查看模块打印信息：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dmesg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| tail -n 2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tail -n &lt;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行数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&gt;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显示文件的尾部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n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行内容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9FABE0-F85A-4E30-B848-ED2BA41B0331}"/>
              </a:ext>
            </a:extLst>
          </p:cNvPr>
          <p:cNvSpPr/>
          <p:nvPr/>
        </p:nvSpPr>
        <p:spPr bwMode="auto">
          <a:xfrm>
            <a:off x="1064568" y="5661248"/>
            <a:ext cx="7380597" cy="40011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也可将加载、卸载模块写入 </a:t>
            </a:r>
            <a:r>
              <a:rPr lang="en-US" altLang="zh-CN" sz="2000" b="0" dirty="0" err="1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Makefile</a:t>
            </a:r>
            <a:r>
              <a:rPr lang="en-US" altLang="zh-CN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文件中。</a:t>
            </a:r>
          </a:p>
        </p:txBody>
      </p:sp>
    </p:spTree>
    <p:extLst>
      <p:ext uri="{BB962C8B-B14F-4D97-AF65-F5344CB8AC3E}">
        <p14:creationId xmlns:p14="http://schemas.microsoft.com/office/powerpoint/2010/main" val="669647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712522" cy="3528391"/>
          </a:xfrm>
        </p:spPr>
        <p:txBody>
          <a:bodyPr/>
          <a:lstStyle/>
          <a:p>
            <a:r>
              <a:rPr lang="zh-CN" altLang="en-US" dirty="0"/>
              <a:t>内核时钟相关定义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dirty="0" err="1"/>
              <a:t>timeval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头文件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time.h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&gt;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tv_sec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是自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1970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年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月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日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00:00:00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起到现在的秒数。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tv_usec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是当前秒数已经经过的微秒数。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</a:p>
        </p:txBody>
      </p:sp>
      <p:pic>
        <p:nvPicPr>
          <p:cNvPr id="4" name="Picture 4" descr="3">
            <a:extLst>
              <a:ext uri="{FF2B5EF4-FFF2-40B4-BE49-F238E27FC236}">
                <a16:creationId xmlns:a16="http://schemas.microsoft.com/office/drawing/2014/main" id="{C2942AEB-E8F2-478C-BE23-871381365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2802049"/>
            <a:ext cx="74390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1">
            <a:extLst>
              <a:ext uri="{FF2B5EF4-FFF2-40B4-BE49-F238E27FC236}">
                <a16:creationId xmlns:a16="http://schemas.microsoft.com/office/drawing/2014/main" id="{001727FB-ABEC-4BED-BE9A-C732F50844CF}"/>
              </a:ext>
            </a:extLst>
          </p:cNvPr>
          <p:cNvSpPr txBox="1">
            <a:spLocks/>
          </p:cNvSpPr>
          <p:nvPr/>
        </p:nvSpPr>
        <p:spPr bwMode="auto">
          <a:xfrm>
            <a:off x="490784" y="4797151"/>
            <a:ext cx="8710688" cy="20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2. </a:t>
            </a:r>
            <a:r>
              <a:rPr lang="en-US" altLang="zh-CN" kern="0" dirty="0" err="1"/>
              <a:t>do_gettimeofday</a:t>
            </a:r>
            <a:r>
              <a:rPr lang="en-US" altLang="zh-CN" kern="0" dirty="0"/>
              <a:t>()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头文件 ：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time.h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&gt;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函数原型：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do_gettimeofday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(struct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timeval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*tv);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功能：返回自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1970-01-01  00:00:00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到现在的秒数，及当前秒经过的微秒数，保存在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timeval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结构体中。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284410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2304255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了解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内核时钟接口，并编写内核模块打印自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1970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年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月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日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00:00:00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起到现在的秒数及毫秒数的功能。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编写对应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Makefile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文件，使用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make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编译上述内核模块。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手动加载内核模块，查看加载内容。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手动卸载上述内核模块。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1</a:t>
            </a:r>
            <a:r>
              <a:rPr lang="zh-CN" altLang="en-US" dirty="0"/>
              <a:t>：了解内核时钟接口，打印当前秒数（</a:t>
            </a:r>
            <a:r>
              <a:rPr lang="en-US" altLang="zh-CN" dirty="0"/>
              <a:t>20min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3717032"/>
            <a:ext cx="89281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58743366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29446</TotalTime>
  <Words>3089</Words>
  <Application>Microsoft Office PowerPoint</Application>
  <PresentationFormat>A4 纸张(210x297 毫米)</PresentationFormat>
  <Paragraphs>297</Paragraphs>
  <Slides>26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Monotype Sorts</vt:lpstr>
      <vt:lpstr>黑体</vt:lpstr>
      <vt:lpstr>宋体</vt:lpstr>
      <vt:lpstr>微软雅黑</vt:lpstr>
      <vt:lpstr>Arial</vt:lpstr>
      <vt:lpstr>Arial Narrow</vt:lpstr>
      <vt:lpstr>Consolas</vt:lpstr>
      <vt:lpstr>Times New Roman</vt:lpstr>
      <vt:lpstr>Wingdings</vt:lpstr>
      <vt:lpstr>通用信息 (标准)</vt:lpstr>
      <vt:lpstr>PowerPoint 演示文稿</vt:lpstr>
      <vt:lpstr>第六章 结构</vt:lpstr>
      <vt:lpstr>主要任务</vt:lpstr>
      <vt:lpstr>一、背景知识</vt:lpstr>
      <vt:lpstr>一、背景知识</vt:lpstr>
      <vt:lpstr>一、背景知识</vt:lpstr>
      <vt:lpstr>一、背景知识</vt:lpstr>
      <vt:lpstr>一、背景知识</vt:lpstr>
      <vt:lpstr>子任务1：了解内核时钟接口，打印当前秒数（20min）</vt:lpstr>
      <vt:lpstr>子任务1：了解内核时钟接口，打印当前秒数</vt:lpstr>
      <vt:lpstr>二、内核时钟相关定义</vt:lpstr>
      <vt:lpstr>二、内核时钟相关定义</vt:lpstr>
      <vt:lpstr>子任务2：调用内核时钟接口打印当前时间（20min）</vt:lpstr>
      <vt:lpstr>子任务2：调用内核时钟接口打印当前时间（20min）</vt:lpstr>
      <vt:lpstr>三、内核进程相关定义</vt:lpstr>
      <vt:lpstr>三、内核进程相关定义</vt:lpstr>
      <vt:lpstr>三、内核进程相关定义</vt:lpstr>
      <vt:lpstr>三、内核进程相关定义</vt:lpstr>
      <vt:lpstr>三、内核进程相关定义</vt:lpstr>
      <vt:lpstr>子任务3：创建并杀死一个内核线程（30min）</vt:lpstr>
      <vt:lpstr>子任务3：创建并杀死一个内核线程（30min）</vt:lpstr>
      <vt:lpstr>子任务3：创建并杀死一个内核线程（30min）</vt:lpstr>
      <vt:lpstr>子任务3：创建并杀死一个内核线程（30min）</vt:lpstr>
      <vt:lpstr>子任务4：监控线程存活时间（20min）</vt:lpstr>
      <vt:lpstr>子任务4：监控线程存活时间（20min）</vt:lpstr>
      <vt:lpstr>PowerPoint 演示文稿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2476</cp:revision>
  <dcterms:created xsi:type="dcterms:W3CDTF">2001-03-21T12:57:26Z</dcterms:created>
  <dcterms:modified xsi:type="dcterms:W3CDTF">2021-03-17T03:24:30Z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1591067079</vt:lpwstr>
  </property>
  <property fmtid="{D5CDD505-2E9C-101B-9397-08002B2CF9AE}" pid="6" name="_2015_ms_pID_725343">
    <vt:lpwstr>(2)rUcuwnTMEVi45gCcCmP2IBU3dDLV9E5waoq2DmGLTCdoY6sBPl4OViI0Z8Erdbr6YOgjChKz
jDHkxaB+El4v56+KA4h+TETKxIiRYfns4qFkjiniIyLmaIeia7xS3UtkQaFeJxlhNMWoOQ8C
Gic5FatBHIohvYOiIujxpEqZdjBn3+Ym3mDQDAhC99dCNdByVSygs0QmlR0GgK/Oj5IfuVFG
9r64OS5fLoVAmO16Xq</vt:lpwstr>
  </property>
  <property fmtid="{D5CDD505-2E9C-101B-9397-08002B2CF9AE}" pid="7" name="_2015_ms_pID_7253431">
    <vt:lpwstr>YtTIu3Aj/uVOji3h56BSGU6vjPhVTitOBcWTWgQLRfffwlxDH0zvC3
/UQj8npASkcPSu4CqcFBeSegvPxCON+ZNaK+BC/XLyxj4PYvoIdKrH5V3syNRZa+Ge+N1JP9
Av8eCXoNz0YTmUDB94eSYhQNrBfjFA/Ln7oPVmngWze+jnhY2AfnKpqpq3lelA3QIgLTijbe
mUHIZeSIPk/9QOPm</vt:lpwstr>
  </property>
</Properties>
</file>