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 id="2147483759" r:id="rId2"/>
  </p:sldMasterIdLst>
  <p:notesMasterIdLst>
    <p:notesMasterId r:id="rId29"/>
  </p:notesMasterIdLst>
  <p:handoutMasterIdLst>
    <p:handoutMasterId r:id="rId30"/>
  </p:handoutMasterIdLst>
  <p:sldIdLst>
    <p:sldId id="1730" r:id="rId3"/>
    <p:sldId id="1791" r:id="rId4"/>
    <p:sldId id="1794" r:id="rId5"/>
    <p:sldId id="1820" r:id="rId6"/>
    <p:sldId id="1821" r:id="rId7"/>
    <p:sldId id="1822" r:id="rId8"/>
    <p:sldId id="1816" r:id="rId9"/>
    <p:sldId id="1823" r:id="rId10"/>
    <p:sldId id="1812" r:id="rId11"/>
    <p:sldId id="1817" r:id="rId12"/>
    <p:sldId id="1824" r:id="rId13"/>
    <p:sldId id="1825" r:id="rId14"/>
    <p:sldId id="1826" r:id="rId15"/>
    <p:sldId id="1827" r:id="rId16"/>
    <p:sldId id="1795" r:id="rId17"/>
    <p:sldId id="1810" r:id="rId18"/>
    <p:sldId id="1828" r:id="rId19"/>
    <p:sldId id="1829" r:id="rId20"/>
    <p:sldId id="1830" r:id="rId21"/>
    <p:sldId id="1831" r:id="rId22"/>
    <p:sldId id="1832" r:id="rId23"/>
    <p:sldId id="1833" r:id="rId24"/>
    <p:sldId id="1834" r:id="rId25"/>
    <p:sldId id="1835" r:id="rId26"/>
    <p:sldId id="1836" r:id="rId27"/>
    <p:sldId id="269" r:id="rId28"/>
  </p:sldIdLst>
  <p:sldSz cx="9906000" cy="6858000" type="A4"/>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uling" initials="z" lastIdx="1" clrIdx="0">
    <p:extLst>
      <p:ext uri="{19B8F6BF-5375-455C-9EA6-DF929625EA0E}">
        <p15:presenceInfo xmlns:p15="http://schemas.microsoft.com/office/powerpoint/2012/main" userId="zou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32" autoAdjust="0"/>
  </p:normalViewPr>
  <p:slideViewPr>
    <p:cSldViewPr>
      <p:cViewPr varScale="1">
        <p:scale>
          <a:sx n="71" d="100"/>
          <a:sy n="71" d="100"/>
        </p:scale>
        <p:origin x="594" y="6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725488" y="741363"/>
            <a:ext cx="5346700"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AAC9992-5D90-40F6-91A4-66CEA2D654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F36CC861-08FF-4F36-84DA-1D006A4873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1508" name="灯片编号占位符 3">
            <a:extLst>
              <a:ext uri="{FF2B5EF4-FFF2-40B4-BE49-F238E27FC236}">
                <a16:creationId xmlns:a16="http://schemas.microsoft.com/office/drawing/2014/main" id="{F0A7CA39-5559-4313-B167-3EADB805EA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873CD68-CB7C-4EE4-ABFA-51784A74BC73}" type="slidenum">
              <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AAC9992-5D90-40F6-91A4-66CEA2D654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F36CC861-08FF-4F36-84DA-1D006A4873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1508" name="灯片编号占位符 3">
            <a:extLst>
              <a:ext uri="{FF2B5EF4-FFF2-40B4-BE49-F238E27FC236}">
                <a16:creationId xmlns:a16="http://schemas.microsoft.com/office/drawing/2014/main" id="{F0A7CA39-5559-4313-B167-3EADB805EA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873CD68-CB7C-4EE4-ABFA-51784A74BC73}" type="slidenum">
              <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8112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AAC9992-5D90-40F6-91A4-66CEA2D654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F36CC861-08FF-4F36-84DA-1D006A4873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1508" name="灯片编号占位符 3">
            <a:extLst>
              <a:ext uri="{FF2B5EF4-FFF2-40B4-BE49-F238E27FC236}">
                <a16:creationId xmlns:a16="http://schemas.microsoft.com/office/drawing/2014/main" id="{F0A7CA39-5559-4313-B167-3EADB805EA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873CD68-CB7C-4EE4-ABFA-51784A74BC73}" type="slidenum">
              <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6453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AAC9992-5D90-40F6-91A4-66CEA2D654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F36CC861-08FF-4F36-84DA-1D006A4873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1508" name="灯片编号占位符 3">
            <a:extLst>
              <a:ext uri="{FF2B5EF4-FFF2-40B4-BE49-F238E27FC236}">
                <a16:creationId xmlns:a16="http://schemas.microsoft.com/office/drawing/2014/main" id="{F0A7CA39-5559-4313-B167-3EADB805EA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873CD68-CB7C-4EE4-ABFA-51784A74BC73}" type="slidenum">
              <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937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AAC9992-5D90-40F6-91A4-66CEA2D654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F36CC861-08FF-4F36-84DA-1D006A4873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1508" name="灯片编号占位符 3">
            <a:extLst>
              <a:ext uri="{FF2B5EF4-FFF2-40B4-BE49-F238E27FC236}">
                <a16:creationId xmlns:a16="http://schemas.microsoft.com/office/drawing/2014/main" id="{F0A7CA39-5559-4313-B167-3EADB805EA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873CD68-CB7C-4EE4-ABFA-51784A74BC73}" type="slidenum">
              <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9074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0AAC9992-5D90-40F6-91A4-66CEA2D654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F36CC861-08FF-4F36-84DA-1D006A4873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1508" name="灯片编号占位符 3">
            <a:extLst>
              <a:ext uri="{FF2B5EF4-FFF2-40B4-BE49-F238E27FC236}">
                <a16:creationId xmlns:a16="http://schemas.microsoft.com/office/drawing/2014/main" id="{F0A7CA39-5559-4313-B167-3EADB805EA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873CD68-CB7C-4EE4-ABFA-51784A74BC73}" type="slidenum">
              <a:rPr kumimoji="0" lang="en-US" altLang="zh-CN"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742727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9525" y="561975"/>
            <a:ext cx="9925050"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529263" y="112713"/>
            <a:ext cx="1366837"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7113588" y="96838"/>
            <a:ext cx="2141537" cy="334962"/>
          </a:xfrm>
          <a:prstGeom prst="rect">
            <a:avLst/>
          </a:prstGeom>
          <a:noFill/>
          <a:ln w="9525">
            <a:noFill/>
            <a:miter lim="800000"/>
            <a:headEnd/>
            <a:tailEnd/>
          </a:ln>
        </p:spPr>
      </p:pic>
      <p:sp>
        <p:nvSpPr>
          <p:cNvPr id="7" name="Text Box 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88950" y="1828800"/>
            <a:ext cx="8928100" cy="1744663"/>
          </a:xfrm>
          <a:noFill/>
        </p:spPr>
        <p:txBody>
          <a:bodyPr lIns="91440" rIns="91440"/>
          <a:lstStyle>
            <a:lvl1pPr algn="ctr">
              <a:defRPr sz="4000"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647825" y="3886200"/>
            <a:ext cx="6400800" cy="1752600"/>
          </a:xfrm>
        </p:spPr>
        <p:txBody>
          <a:bodyPr/>
          <a:lstStyle>
            <a:lvl1pPr marL="0" indent="0" algn="ctr">
              <a:buFont typeface="Wingdings" pitchFamily="2" charset="2"/>
              <a:buNone/>
              <a:defRPr sz="3200"/>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5"/>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5"/>
            <a:ext cx="7277100"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7512050" y="6242050"/>
            <a:ext cx="1905000"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5"/>
            <a:ext cx="9906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58642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2363"/>
            <a:ext cx="74295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057">
            <a:extLst>
              <a:ext uri="{FF2B5EF4-FFF2-40B4-BE49-F238E27FC236}">
                <a16:creationId xmlns:a16="http://schemas.microsoft.com/office/drawing/2014/main" id="{7162CC79-E628-4297-A209-40895B7EA9BE}"/>
              </a:ext>
            </a:extLst>
          </p:cNvPr>
          <p:cNvSpPr>
            <a:spLocks noGrp="1" noChangeArrowheads="1"/>
          </p:cNvSpPr>
          <p:nvPr>
            <p:ph type="dt" sz="half" idx="10"/>
          </p:nvPr>
        </p:nvSpPr>
        <p:spPr>
          <a:ln/>
        </p:spPr>
        <p:txBody>
          <a:bodyPr/>
          <a:lstStyle>
            <a:lvl1pPr>
              <a:defRPr/>
            </a:lvl1pPr>
          </a:lstStyle>
          <a:p>
            <a:pPr>
              <a:defRPr/>
            </a:pPr>
            <a:fld id="{CBE3A172-56ED-4DAC-8FD1-9AB9B8EA7C0A}" type="datetime1">
              <a:rPr lang="zh-CN" altLang="en-US"/>
              <a:pPr>
                <a:defRPr/>
              </a:pPr>
              <a:t>2021/3/17</a:t>
            </a:fld>
            <a:fld id="{F1206526-D859-4F25-B68B-DF588F10455D}" type="datetime1">
              <a:rPr lang="zh-CN" altLang="en-US"/>
              <a:pPr>
                <a:defRPr/>
              </a:pPr>
              <a:t>2021/3/17</a:t>
            </a:fld>
            <a:endParaRPr lang="zh-CN" altLang="en-US" sz="1800" b="0"/>
          </a:p>
        </p:txBody>
      </p:sp>
      <p:sp>
        <p:nvSpPr>
          <p:cNvPr id="5" name="Rectangle 1058">
            <a:extLst>
              <a:ext uri="{FF2B5EF4-FFF2-40B4-BE49-F238E27FC236}">
                <a16:creationId xmlns:a16="http://schemas.microsoft.com/office/drawing/2014/main" id="{6FE0EE66-49D7-47D0-BD95-67074826EF0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a:extLst>
              <a:ext uri="{FF2B5EF4-FFF2-40B4-BE49-F238E27FC236}">
                <a16:creationId xmlns:a16="http://schemas.microsoft.com/office/drawing/2014/main" id="{E59060F7-F9EC-4F26-843A-D8E8CADCD53C}"/>
              </a:ext>
            </a:extLst>
          </p:cNvPr>
          <p:cNvSpPr>
            <a:spLocks noGrp="1" noChangeArrowheads="1"/>
          </p:cNvSpPr>
          <p:nvPr>
            <p:ph type="sldNum" sz="quarter" idx="12"/>
          </p:nvPr>
        </p:nvSpPr>
        <p:spPr>
          <a:ln/>
        </p:spPr>
        <p:txBody>
          <a:bodyPr/>
          <a:lstStyle>
            <a:lvl1pPr>
              <a:defRPr/>
            </a:lvl1pPr>
          </a:lstStyle>
          <a:p>
            <a:pPr>
              <a:defRPr/>
            </a:pPr>
            <a:fld id="{AC438E61-8D92-4D37-9A83-957C2D3918BA}"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397362535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a:extLst>
              <a:ext uri="{FF2B5EF4-FFF2-40B4-BE49-F238E27FC236}">
                <a16:creationId xmlns:a16="http://schemas.microsoft.com/office/drawing/2014/main" id="{DBFE64FF-A2C4-452C-8554-D2354D905D8B}"/>
              </a:ext>
            </a:extLst>
          </p:cNvPr>
          <p:cNvSpPr>
            <a:spLocks noGrp="1" noChangeArrowheads="1"/>
          </p:cNvSpPr>
          <p:nvPr>
            <p:ph type="dt" sz="half" idx="10"/>
          </p:nvPr>
        </p:nvSpPr>
        <p:spPr>
          <a:ln/>
        </p:spPr>
        <p:txBody>
          <a:bodyPr/>
          <a:lstStyle>
            <a:lvl1pPr>
              <a:defRPr/>
            </a:lvl1pPr>
          </a:lstStyle>
          <a:p>
            <a:pPr>
              <a:defRPr/>
            </a:pPr>
            <a:fld id="{2FF1B2B7-ACB2-4DAA-B599-5C0A8BB6A626}" type="datetime1">
              <a:rPr lang="zh-CN" altLang="en-US"/>
              <a:pPr>
                <a:defRPr/>
              </a:pPr>
              <a:t>2021/3/17</a:t>
            </a:fld>
            <a:fld id="{BEE311BE-128B-4EBB-84BC-FAD574ABFC2F}" type="datetime1">
              <a:rPr lang="zh-CN" altLang="en-US"/>
              <a:pPr>
                <a:defRPr/>
              </a:pPr>
              <a:t>2021/3/17</a:t>
            </a:fld>
            <a:endParaRPr lang="zh-CN" altLang="en-US" sz="1800" b="0"/>
          </a:p>
        </p:txBody>
      </p:sp>
      <p:sp>
        <p:nvSpPr>
          <p:cNvPr id="5" name="Rectangle 1058">
            <a:extLst>
              <a:ext uri="{FF2B5EF4-FFF2-40B4-BE49-F238E27FC236}">
                <a16:creationId xmlns:a16="http://schemas.microsoft.com/office/drawing/2014/main" id="{40D7D6E7-2930-459F-9DF2-635231C0F8AC}"/>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a:extLst>
              <a:ext uri="{FF2B5EF4-FFF2-40B4-BE49-F238E27FC236}">
                <a16:creationId xmlns:a16="http://schemas.microsoft.com/office/drawing/2014/main" id="{58FF23DC-BBF1-4829-884C-04D2807D9AC0}"/>
              </a:ext>
            </a:extLst>
          </p:cNvPr>
          <p:cNvSpPr>
            <a:spLocks noGrp="1" noChangeArrowheads="1"/>
          </p:cNvSpPr>
          <p:nvPr>
            <p:ph type="sldNum" sz="quarter" idx="12"/>
          </p:nvPr>
        </p:nvSpPr>
        <p:spPr>
          <a:ln/>
        </p:spPr>
        <p:txBody>
          <a:bodyPr/>
          <a:lstStyle>
            <a:lvl1pPr>
              <a:defRPr/>
            </a:lvl1pPr>
          </a:lstStyle>
          <a:p>
            <a:pPr>
              <a:defRPr/>
            </a:pPr>
            <a:fld id="{44E2C648-F656-4907-B047-CDB43152C794}"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195366758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879" y="1709739"/>
            <a:ext cx="8543925"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75879" y="4589464"/>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057">
            <a:extLst>
              <a:ext uri="{FF2B5EF4-FFF2-40B4-BE49-F238E27FC236}">
                <a16:creationId xmlns:a16="http://schemas.microsoft.com/office/drawing/2014/main" id="{0FFA2403-375E-4B10-937C-D47C80F48502}"/>
              </a:ext>
            </a:extLst>
          </p:cNvPr>
          <p:cNvSpPr>
            <a:spLocks noGrp="1" noChangeArrowheads="1"/>
          </p:cNvSpPr>
          <p:nvPr>
            <p:ph type="dt" sz="half" idx="10"/>
          </p:nvPr>
        </p:nvSpPr>
        <p:spPr>
          <a:ln/>
        </p:spPr>
        <p:txBody>
          <a:bodyPr/>
          <a:lstStyle>
            <a:lvl1pPr>
              <a:defRPr/>
            </a:lvl1pPr>
          </a:lstStyle>
          <a:p>
            <a:pPr>
              <a:defRPr/>
            </a:pPr>
            <a:fld id="{95D6D99E-B7B5-4D33-A834-EBA600D60632}" type="datetime1">
              <a:rPr lang="zh-CN" altLang="en-US"/>
              <a:pPr>
                <a:defRPr/>
              </a:pPr>
              <a:t>2021/3/17</a:t>
            </a:fld>
            <a:fld id="{62566A74-C266-40C1-A1C4-4646AC0DC3FD}" type="datetime1">
              <a:rPr lang="zh-CN" altLang="en-US"/>
              <a:pPr>
                <a:defRPr/>
              </a:pPr>
              <a:t>2021/3/17</a:t>
            </a:fld>
            <a:endParaRPr lang="zh-CN" altLang="en-US" sz="1800" b="0"/>
          </a:p>
        </p:txBody>
      </p:sp>
      <p:sp>
        <p:nvSpPr>
          <p:cNvPr id="5" name="Rectangle 1058">
            <a:extLst>
              <a:ext uri="{FF2B5EF4-FFF2-40B4-BE49-F238E27FC236}">
                <a16:creationId xmlns:a16="http://schemas.microsoft.com/office/drawing/2014/main" id="{9814ED7B-E283-4168-880B-CFCCFF5FB80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a:extLst>
              <a:ext uri="{FF2B5EF4-FFF2-40B4-BE49-F238E27FC236}">
                <a16:creationId xmlns:a16="http://schemas.microsoft.com/office/drawing/2014/main" id="{82ABA35E-63F9-45E5-B3B6-3B7DD7842FA9}"/>
              </a:ext>
            </a:extLst>
          </p:cNvPr>
          <p:cNvSpPr>
            <a:spLocks noGrp="1" noChangeArrowheads="1"/>
          </p:cNvSpPr>
          <p:nvPr>
            <p:ph type="sldNum" sz="quarter" idx="12"/>
          </p:nvPr>
        </p:nvSpPr>
        <p:spPr>
          <a:ln/>
        </p:spPr>
        <p:txBody>
          <a:bodyPr/>
          <a:lstStyle>
            <a:lvl1pPr>
              <a:defRPr/>
            </a:lvl1pPr>
          </a:lstStyle>
          <a:p>
            <a:pPr>
              <a:defRPr/>
            </a:pPr>
            <a:fld id="{2E240B2B-6AE5-486C-ADFC-B64203A8E3E2}"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153669567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421" y="1412875"/>
            <a:ext cx="4382029" cy="46085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35550" y="1412875"/>
            <a:ext cx="4382029" cy="46085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057">
            <a:extLst>
              <a:ext uri="{FF2B5EF4-FFF2-40B4-BE49-F238E27FC236}">
                <a16:creationId xmlns:a16="http://schemas.microsoft.com/office/drawing/2014/main" id="{EBA49993-526C-4ABE-9B34-1D828C9F8C96}"/>
              </a:ext>
            </a:extLst>
          </p:cNvPr>
          <p:cNvSpPr>
            <a:spLocks noGrp="1" noChangeArrowheads="1"/>
          </p:cNvSpPr>
          <p:nvPr>
            <p:ph type="dt" sz="half" idx="10"/>
          </p:nvPr>
        </p:nvSpPr>
        <p:spPr>
          <a:ln/>
        </p:spPr>
        <p:txBody>
          <a:bodyPr/>
          <a:lstStyle>
            <a:lvl1pPr>
              <a:defRPr/>
            </a:lvl1pPr>
          </a:lstStyle>
          <a:p>
            <a:pPr>
              <a:defRPr/>
            </a:pPr>
            <a:fld id="{20687440-25E4-4DD0-BF1F-FB71E9CF314A}" type="datetime1">
              <a:rPr lang="zh-CN" altLang="en-US"/>
              <a:pPr>
                <a:defRPr/>
              </a:pPr>
              <a:t>2021/3/17</a:t>
            </a:fld>
            <a:fld id="{1D936A96-B32A-49EE-90CB-0B3D5FCAEA32}" type="datetime1">
              <a:rPr lang="zh-CN" altLang="en-US"/>
              <a:pPr>
                <a:defRPr/>
              </a:pPr>
              <a:t>2021/3/17</a:t>
            </a:fld>
            <a:endParaRPr lang="zh-CN" altLang="en-US" sz="1800" b="0"/>
          </a:p>
        </p:txBody>
      </p:sp>
      <p:sp>
        <p:nvSpPr>
          <p:cNvPr id="6" name="Rectangle 1058">
            <a:extLst>
              <a:ext uri="{FF2B5EF4-FFF2-40B4-BE49-F238E27FC236}">
                <a16:creationId xmlns:a16="http://schemas.microsoft.com/office/drawing/2014/main" id="{DEE46E3C-CE59-45ED-B1E1-5816F41402A2}"/>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059">
            <a:extLst>
              <a:ext uri="{FF2B5EF4-FFF2-40B4-BE49-F238E27FC236}">
                <a16:creationId xmlns:a16="http://schemas.microsoft.com/office/drawing/2014/main" id="{AA9524C1-618A-44C8-9631-413190BEA790}"/>
              </a:ext>
            </a:extLst>
          </p:cNvPr>
          <p:cNvSpPr>
            <a:spLocks noGrp="1" noChangeArrowheads="1"/>
          </p:cNvSpPr>
          <p:nvPr>
            <p:ph type="sldNum" sz="quarter" idx="12"/>
          </p:nvPr>
        </p:nvSpPr>
        <p:spPr>
          <a:ln/>
        </p:spPr>
        <p:txBody>
          <a:bodyPr/>
          <a:lstStyle>
            <a:lvl1pPr>
              <a:defRPr/>
            </a:lvl1pPr>
          </a:lstStyle>
          <a:p>
            <a:pPr>
              <a:defRPr/>
            </a:pPr>
            <a:fld id="{CBF80DED-8D8C-4D88-9826-5EA0A924B29F}"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154469682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758" y="365126"/>
            <a:ext cx="8543925" cy="1325563"/>
          </a:xfrm>
        </p:spPr>
        <p:txBody>
          <a:bodyPr/>
          <a:lstStyle/>
          <a:p>
            <a:r>
              <a:rPr lang="zh-CN" altLang="en-US"/>
              <a:t>单击此处编辑母版标题样式</a:t>
            </a:r>
          </a:p>
        </p:txBody>
      </p:sp>
      <p:sp>
        <p:nvSpPr>
          <p:cNvPr id="3" name="文本占位符 2"/>
          <p:cNvSpPr>
            <a:spLocks noGrp="1"/>
          </p:cNvSpPr>
          <p:nvPr>
            <p:ph type="body" idx="1"/>
          </p:nvPr>
        </p:nvSpPr>
        <p:spPr>
          <a:xfrm>
            <a:off x="682758" y="1681163"/>
            <a:ext cx="41911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82758" y="2505075"/>
            <a:ext cx="4191132"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5014913" y="1681163"/>
            <a:ext cx="42117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14913" y="2505075"/>
            <a:ext cx="421177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057">
            <a:extLst>
              <a:ext uri="{FF2B5EF4-FFF2-40B4-BE49-F238E27FC236}">
                <a16:creationId xmlns:a16="http://schemas.microsoft.com/office/drawing/2014/main" id="{A023E429-6345-415A-BF65-C7753AFB8426}"/>
              </a:ext>
            </a:extLst>
          </p:cNvPr>
          <p:cNvSpPr>
            <a:spLocks noGrp="1" noChangeArrowheads="1"/>
          </p:cNvSpPr>
          <p:nvPr>
            <p:ph type="dt" sz="half" idx="10"/>
          </p:nvPr>
        </p:nvSpPr>
        <p:spPr>
          <a:ln/>
        </p:spPr>
        <p:txBody>
          <a:bodyPr/>
          <a:lstStyle>
            <a:lvl1pPr>
              <a:defRPr/>
            </a:lvl1pPr>
          </a:lstStyle>
          <a:p>
            <a:pPr>
              <a:defRPr/>
            </a:pPr>
            <a:fld id="{6B57AA3B-63D9-46C0-9FEB-FECA2ED7867E}" type="datetime1">
              <a:rPr lang="zh-CN" altLang="en-US"/>
              <a:pPr>
                <a:defRPr/>
              </a:pPr>
              <a:t>2021/3/17</a:t>
            </a:fld>
            <a:fld id="{B4BC42F9-0E15-4ED8-9952-FA2231AB3D27}" type="datetime1">
              <a:rPr lang="zh-CN" altLang="en-US"/>
              <a:pPr>
                <a:defRPr/>
              </a:pPr>
              <a:t>2021/3/17</a:t>
            </a:fld>
            <a:endParaRPr lang="zh-CN" altLang="en-US" sz="1800" b="0"/>
          </a:p>
        </p:txBody>
      </p:sp>
      <p:sp>
        <p:nvSpPr>
          <p:cNvPr id="8" name="Rectangle 1058">
            <a:extLst>
              <a:ext uri="{FF2B5EF4-FFF2-40B4-BE49-F238E27FC236}">
                <a16:creationId xmlns:a16="http://schemas.microsoft.com/office/drawing/2014/main" id="{BF6E6120-8BCF-42BB-B466-0F310EDEB97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1059">
            <a:extLst>
              <a:ext uri="{FF2B5EF4-FFF2-40B4-BE49-F238E27FC236}">
                <a16:creationId xmlns:a16="http://schemas.microsoft.com/office/drawing/2014/main" id="{791C5652-CCC5-4FF0-BA8E-ADB953A4D841}"/>
              </a:ext>
            </a:extLst>
          </p:cNvPr>
          <p:cNvSpPr>
            <a:spLocks noGrp="1" noChangeArrowheads="1"/>
          </p:cNvSpPr>
          <p:nvPr>
            <p:ph type="sldNum" sz="quarter" idx="12"/>
          </p:nvPr>
        </p:nvSpPr>
        <p:spPr>
          <a:ln/>
        </p:spPr>
        <p:txBody>
          <a:bodyPr/>
          <a:lstStyle>
            <a:lvl1pPr>
              <a:defRPr/>
            </a:lvl1pPr>
          </a:lstStyle>
          <a:p>
            <a:pPr>
              <a:defRPr/>
            </a:pPr>
            <a:fld id="{B3535533-A13A-4153-B087-8011C875FCC4}"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238882487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57">
            <a:extLst>
              <a:ext uri="{FF2B5EF4-FFF2-40B4-BE49-F238E27FC236}">
                <a16:creationId xmlns:a16="http://schemas.microsoft.com/office/drawing/2014/main" id="{37948E24-DE2B-4583-9ED9-2ED23B528362}"/>
              </a:ext>
            </a:extLst>
          </p:cNvPr>
          <p:cNvSpPr>
            <a:spLocks noGrp="1" noChangeArrowheads="1"/>
          </p:cNvSpPr>
          <p:nvPr>
            <p:ph type="dt" sz="half" idx="10"/>
          </p:nvPr>
        </p:nvSpPr>
        <p:spPr>
          <a:ln/>
        </p:spPr>
        <p:txBody>
          <a:bodyPr/>
          <a:lstStyle>
            <a:lvl1pPr>
              <a:defRPr/>
            </a:lvl1pPr>
          </a:lstStyle>
          <a:p>
            <a:pPr>
              <a:defRPr/>
            </a:pPr>
            <a:fld id="{476135D7-2CC6-41AA-8368-F48EA51DF81B}" type="datetime1">
              <a:rPr lang="zh-CN" altLang="en-US"/>
              <a:pPr>
                <a:defRPr/>
              </a:pPr>
              <a:t>2021/3/17</a:t>
            </a:fld>
            <a:fld id="{9C93C4CF-2E4B-4011-873B-5653219789B6}" type="datetime1">
              <a:rPr lang="zh-CN" altLang="en-US"/>
              <a:pPr>
                <a:defRPr/>
              </a:pPr>
              <a:t>2021/3/17</a:t>
            </a:fld>
            <a:endParaRPr lang="zh-CN" altLang="en-US" sz="1800" b="0"/>
          </a:p>
        </p:txBody>
      </p:sp>
      <p:sp>
        <p:nvSpPr>
          <p:cNvPr id="4" name="Rectangle 1058">
            <a:extLst>
              <a:ext uri="{FF2B5EF4-FFF2-40B4-BE49-F238E27FC236}">
                <a16:creationId xmlns:a16="http://schemas.microsoft.com/office/drawing/2014/main" id="{D515A7D0-0419-456B-8472-1F849378B00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1059">
            <a:extLst>
              <a:ext uri="{FF2B5EF4-FFF2-40B4-BE49-F238E27FC236}">
                <a16:creationId xmlns:a16="http://schemas.microsoft.com/office/drawing/2014/main" id="{63EE81DC-32F2-457E-A1B0-7551CD247393}"/>
              </a:ext>
            </a:extLst>
          </p:cNvPr>
          <p:cNvSpPr>
            <a:spLocks noGrp="1" noChangeArrowheads="1"/>
          </p:cNvSpPr>
          <p:nvPr>
            <p:ph type="sldNum" sz="quarter" idx="12"/>
          </p:nvPr>
        </p:nvSpPr>
        <p:spPr>
          <a:ln/>
        </p:spPr>
        <p:txBody>
          <a:bodyPr/>
          <a:lstStyle>
            <a:lvl1pPr>
              <a:defRPr/>
            </a:lvl1pPr>
          </a:lstStyle>
          <a:p>
            <a:pPr>
              <a:defRPr/>
            </a:pPr>
            <a:fld id="{827F8764-F6AB-4097-B09B-E2DA2B519D47}"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3908032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1340768"/>
            <a:ext cx="8928100" cy="4896543"/>
          </a:xfrm>
        </p:spPr>
        <p:txBody>
          <a:bodyPr/>
          <a:lstStyle>
            <a:lvl1pPr>
              <a:defRPr sz="2800">
                <a:latin typeface="Times New Roman" pitchFamily="18" charset="0"/>
                <a:ea typeface="+mn-ea"/>
                <a:cs typeface="Times New Roman" pitchFamily="18" charset="0"/>
              </a:defRPr>
            </a:lvl1pPr>
            <a:lvl2pPr>
              <a:lnSpc>
                <a:spcPct val="100000"/>
              </a:lnSpc>
              <a:defRPr sz="2000"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a:extLst>
              <a:ext uri="{FF2B5EF4-FFF2-40B4-BE49-F238E27FC236}">
                <a16:creationId xmlns:a16="http://schemas.microsoft.com/office/drawing/2014/main" id="{F5254B01-297D-4C2E-8A6A-E89FDA04247F}"/>
              </a:ext>
            </a:extLst>
          </p:cNvPr>
          <p:cNvSpPr>
            <a:spLocks noGrp="1" noChangeArrowheads="1"/>
          </p:cNvSpPr>
          <p:nvPr>
            <p:ph type="dt" sz="half" idx="10"/>
          </p:nvPr>
        </p:nvSpPr>
        <p:spPr>
          <a:ln/>
        </p:spPr>
        <p:txBody>
          <a:bodyPr/>
          <a:lstStyle>
            <a:lvl1pPr>
              <a:defRPr/>
            </a:lvl1pPr>
          </a:lstStyle>
          <a:p>
            <a:pPr>
              <a:defRPr/>
            </a:pPr>
            <a:fld id="{97A8042F-53F4-4F36-8A66-B81541FC90C3}" type="datetime1">
              <a:rPr lang="zh-CN" altLang="en-US"/>
              <a:pPr>
                <a:defRPr/>
              </a:pPr>
              <a:t>2021/3/17</a:t>
            </a:fld>
            <a:fld id="{BDDD175E-EAD6-4E15-972D-2117D0CC30A1}" type="datetime1">
              <a:rPr lang="zh-CN" altLang="en-US"/>
              <a:pPr>
                <a:defRPr/>
              </a:pPr>
              <a:t>2021/3/17</a:t>
            </a:fld>
            <a:endParaRPr lang="zh-CN" altLang="en-US" sz="1800" b="0"/>
          </a:p>
        </p:txBody>
      </p:sp>
      <p:sp>
        <p:nvSpPr>
          <p:cNvPr id="3" name="Rectangle 1058">
            <a:extLst>
              <a:ext uri="{FF2B5EF4-FFF2-40B4-BE49-F238E27FC236}">
                <a16:creationId xmlns:a16="http://schemas.microsoft.com/office/drawing/2014/main" id="{48592BED-63B5-4C31-88EA-AB240FF9D58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1059">
            <a:extLst>
              <a:ext uri="{FF2B5EF4-FFF2-40B4-BE49-F238E27FC236}">
                <a16:creationId xmlns:a16="http://schemas.microsoft.com/office/drawing/2014/main" id="{3CEC7513-453B-4094-A4FA-366966B026CB}"/>
              </a:ext>
            </a:extLst>
          </p:cNvPr>
          <p:cNvSpPr>
            <a:spLocks noGrp="1" noChangeArrowheads="1"/>
          </p:cNvSpPr>
          <p:nvPr>
            <p:ph type="sldNum" sz="quarter" idx="12"/>
          </p:nvPr>
        </p:nvSpPr>
        <p:spPr>
          <a:ln/>
        </p:spPr>
        <p:txBody>
          <a:bodyPr/>
          <a:lstStyle>
            <a:lvl1pPr>
              <a:defRPr/>
            </a:lvl1pPr>
          </a:lstStyle>
          <a:p>
            <a:pPr>
              <a:defRPr/>
            </a:pPr>
            <a:fld id="{AE6F1B0A-0620-4F82-9C64-72701F997A65}"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246920006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58" y="457200"/>
            <a:ext cx="3195373"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421177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82758" y="2057400"/>
            <a:ext cx="319537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57">
            <a:extLst>
              <a:ext uri="{FF2B5EF4-FFF2-40B4-BE49-F238E27FC236}">
                <a16:creationId xmlns:a16="http://schemas.microsoft.com/office/drawing/2014/main" id="{88333304-A5F6-423C-9049-B56F717DB9D9}"/>
              </a:ext>
            </a:extLst>
          </p:cNvPr>
          <p:cNvSpPr>
            <a:spLocks noGrp="1" noChangeArrowheads="1"/>
          </p:cNvSpPr>
          <p:nvPr>
            <p:ph type="dt" sz="half" idx="10"/>
          </p:nvPr>
        </p:nvSpPr>
        <p:spPr>
          <a:ln/>
        </p:spPr>
        <p:txBody>
          <a:bodyPr/>
          <a:lstStyle>
            <a:lvl1pPr>
              <a:defRPr/>
            </a:lvl1pPr>
          </a:lstStyle>
          <a:p>
            <a:pPr>
              <a:defRPr/>
            </a:pPr>
            <a:fld id="{F5EF7CAE-6E9F-4636-945E-7A6E0F854B8C}" type="datetime1">
              <a:rPr lang="zh-CN" altLang="en-US"/>
              <a:pPr>
                <a:defRPr/>
              </a:pPr>
              <a:t>2021/3/17</a:t>
            </a:fld>
            <a:fld id="{1B53B62B-4D3B-4484-A329-438881989ABD}" type="datetime1">
              <a:rPr lang="zh-CN" altLang="en-US"/>
              <a:pPr>
                <a:defRPr/>
              </a:pPr>
              <a:t>2021/3/17</a:t>
            </a:fld>
            <a:endParaRPr lang="zh-CN" altLang="en-US" sz="1800" b="0"/>
          </a:p>
        </p:txBody>
      </p:sp>
      <p:sp>
        <p:nvSpPr>
          <p:cNvPr id="6" name="Rectangle 1058">
            <a:extLst>
              <a:ext uri="{FF2B5EF4-FFF2-40B4-BE49-F238E27FC236}">
                <a16:creationId xmlns:a16="http://schemas.microsoft.com/office/drawing/2014/main" id="{9E1EBCDB-46B8-4FF1-9452-EA718B1B73A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059">
            <a:extLst>
              <a:ext uri="{FF2B5EF4-FFF2-40B4-BE49-F238E27FC236}">
                <a16:creationId xmlns:a16="http://schemas.microsoft.com/office/drawing/2014/main" id="{0B93B87F-C7DE-4A2A-BA8B-B6718BDCE3FE}"/>
              </a:ext>
            </a:extLst>
          </p:cNvPr>
          <p:cNvSpPr>
            <a:spLocks noGrp="1" noChangeArrowheads="1"/>
          </p:cNvSpPr>
          <p:nvPr>
            <p:ph type="sldNum" sz="quarter" idx="12"/>
          </p:nvPr>
        </p:nvSpPr>
        <p:spPr>
          <a:ln/>
        </p:spPr>
        <p:txBody>
          <a:bodyPr/>
          <a:lstStyle>
            <a:lvl1pPr>
              <a:defRPr/>
            </a:lvl1pPr>
          </a:lstStyle>
          <a:p>
            <a:pPr>
              <a:defRPr/>
            </a:pPr>
            <a:fld id="{DA59C00D-741B-49FE-A1FE-8DB208032EF3}"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19277341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758" y="457200"/>
            <a:ext cx="3195373"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11770" y="987426"/>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anose="020B0604020202020204" pitchFamily="34" charset="0"/>
            </a:endParaRPr>
          </a:p>
        </p:txBody>
      </p:sp>
      <p:sp>
        <p:nvSpPr>
          <p:cNvPr id="4" name="文本占位符 3"/>
          <p:cNvSpPr>
            <a:spLocks noGrp="1"/>
          </p:cNvSpPr>
          <p:nvPr>
            <p:ph type="body" sz="half" idx="2"/>
          </p:nvPr>
        </p:nvSpPr>
        <p:spPr>
          <a:xfrm>
            <a:off x="682758" y="2057400"/>
            <a:ext cx="319537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57">
            <a:extLst>
              <a:ext uri="{FF2B5EF4-FFF2-40B4-BE49-F238E27FC236}">
                <a16:creationId xmlns:a16="http://schemas.microsoft.com/office/drawing/2014/main" id="{F733499F-DB1E-4F83-BBF2-268DE59B185F}"/>
              </a:ext>
            </a:extLst>
          </p:cNvPr>
          <p:cNvSpPr>
            <a:spLocks noGrp="1" noChangeArrowheads="1"/>
          </p:cNvSpPr>
          <p:nvPr>
            <p:ph type="dt" sz="half" idx="10"/>
          </p:nvPr>
        </p:nvSpPr>
        <p:spPr>
          <a:ln/>
        </p:spPr>
        <p:txBody>
          <a:bodyPr/>
          <a:lstStyle>
            <a:lvl1pPr>
              <a:defRPr/>
            </a:lvl1pPr>
          </a:lstStyle>
          <a:p>
            <a:pPr>
              <a:defRPr/>
            </a:pPr>
            <a:fld id="{C093574A-CB00-4E1C-84F0-830D6E2E4C50}" type="datetime1">
              <a:rPr lang="zh-CN" altLang="en-US"/>
              <a:pPr>
                <a:defRPr/>
              </a:pPr>
              <a:t>2021/3/17</a:t>
            </a:fld>
            <a:fld id="{B5E52BD1-F453-4012-9E34-ABCE4C73CB6B}" type="datetime1">
              <a:rPr lang="zh-CN" altLang="en-US"/>
              <a:pPr>
                <a:defRPr/>
              </a:pPr>
              <a:t>2021/3/17</a:t>
            </a:fld>
            <a:endParaRPr lang="zh-CN" altLang="en-US" sz="1800" b="0"/>
          </a:p>
        </p:txBody>
      </p:sp>
      <p:sp>
        <p:nvSpPr>
          <p:cNvPr id="6" name="Rectangle 1058">
            <a:extLst>
              <a:ext uri="{FF2B5EF4-FFF2-40B4-BE49-F238E27FC236}">
                <a16:creationId xmlns:a16="http://schemas.microsoft.com/office/drawing/2014/main" id="{AFDBBFE8-940E-485B-A55C-42F81152405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059">
            <a:extLst>
              <a:ext uri="{FF2B5EF4-FFF2-40B4-BE49-F238E27FC236}">
                <a16:creationId xmlns:a16="http://schemas.microsoft.com/office/drawing/2014/main" id="{5C0ADAFC-C9F8-4AAD-BA41-9E25E01978A1}"/>
              </a:ext>
            </a:extLst>
          </p:cNvPr>
          <p:cNvSpPr>
            <a:spLocks noGrp="1" noChangeArrowheads="1"/>
          </p:cNvSpPr>
          <p:nvPr>
            <p:ph type="sldNum" sz="quarter" idx="12"/>
          </p:nvPr>
        </p:nvSpPr>
        <p:spPr>
          <a:ln/>
        </p:spPr>
        <p:txBody>
          <a:bodyPr/>
          <a:lstStyle>
            <a:lvl1pPr>
              <a:defRPr/>
            </a:lvl1pPr>
          </a:lstStyle>
          <a:p>
            <a:pPr>
              <a:defRPr/>
            </a:pPr>
            <a:fld id="{D226DFA2-FCAC-4F21-ADEF-4A878D77E087}"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212624351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a:extLst>
              <a:ext uri="{FF2B5EF4-FFF2-40B4-BE49-F238E27FC236}">
                <a16:creationId xmlns:a16="http://schemas.microsoft.com/office/drawing/2014/main" id="{2DB16E69-153B-431B-BDAF-2C5CA8239874}"/>
              </a:ext>
            </a:extLst>
          </p:cNvPr>
          <p:cNvSpPr>
            <a:spLocks noGrp="1" noChangeArrowheads="1"/>
          </p:cNvSpPr>
          <p:nvPr>
            <p:ph type="dt" sz="half" idx="10"/>
          </p:nvPr>
        </p:nvSpPr>
        <p:spPr>
          <a:ln/>
        </p:spPr>
        <p:txBody>
          <a:bodyPr/>
          <a:lstStyle>
            <a:lvl1pPr>
              <a:defRPr/>
            </a:lvl1pPr>
          </a:lstStyle>
          <a:p>
            <a:pPr>
              <a:defRPr/>
            </a:pPr>
            <a:fld id="{2FFD0271-3CED-417C-8A37-3F3C23F5B7DC}" type="datetime1">
              <a:rPr lang="zh-CN" altLang="en-US"/>
              <a:pPr>
                <a:defRPr/>
              </a:pPr>
              <a:t>2021/3/17</a:t>
            </a:fld>
            <a:fld id="{B9E1225A-AC54-4719-BB3F-F827F1ED9C60}" type="datetime1">
              <a:rPr lang="zh-CN" altLang="en-US"/>
              <a:pPr>
                <a:defRPr/>
              </a:pPr>
              <a:t>2021/3/17</a:t>
            </a:fld>
            <a:endParaRPr lang="zh-CN" altLang="en-US" sz="1800" b="0"/>
          </a:p>
        </p:txBody>
      </p:sp>
      <p:sp>
        <p:nvSpPr>
          <p:cNvPr id="5" name="Rectangle 1058">
            <a:extLst>
              <a:ext uri="{FF2B5EF4-FFF2-40B4-BE49-F238E27FC236}">
                <a16:creationId xmlns:a16="http://schemas.microsoft.com/office/drawing/2014/main" id="{E5FFAC17-28A1-455D-885B-EF22AE6E2AA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a:extLst>
              <a:ext uri="{FF2B5EF4-FFF2-40B4-BE49-F238E27FC236}">
                <a16:creationId xmlns:a16="http://schemas.microsoft.com/office/drawing/2014/main" id="{82C21842-A1F7-4E56-9DA2-D6529184E552}"/>
              </a:ext>
            </a:extLst>
          </p:cNvPr>
          <p:cNvSpPr>
            <a:spLocks noGrp="1" noChangeArrowheads="1"/>
          </p:cNvSpPr>
          <p:nvPr>
            <p:ph type="sldNum" sz="quarter" idx="12"/>
          </p:nvPr>
        </p:nvSpPr>
        <p:spPr>
          <a:ln/>
        </p:spPr>
        <p:txBody>
          <a:bodyPr/>
          <a:lstStyle>
            <a:lvl1pPr>
              <a:defRPr/>
            </a:lvl1pPr>
          </a:lstStyle>
          <a:p>
            <a:pPr>
              <a:defRPr/>
            </a:pPr>
            <a:fld id="{59E5ED25-E4DD-4CD2-BA6B-FE936F22EE42}"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212925686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9500" y="568326"/>
            <a:ext cx="24765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7264400" cy="54530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057">
            <a:extLst>
              <a:ext uri="{FF2B5EF4-FFF2-40B4-BE49-F238E27FC236}">
                <a16:creationId xmlns:a16="http://schemas.microsoft.com/office/drawing/2014/main" id="{C2FD5253-D7DF-49C6-89F4-963B65152CF7}"/>
              </a:ext>
            </a:extLst>
          </p:cNvPr>
          <p:cNvSpPr>
            <a:spLocks noGrp="1" noChangeArrowheads="1"/>
          </p:cNvSpPr>
          <p:nvPr>
            <p:ph type="dt" sz="half" idx="10"/>
          </p:nvPr>
        </p:nvSpPr>
        <p:spPr>
          <a:ln/>
        </p:spPr>
        <p:txBody>
          <a:bodyPr/>
          <a:lstStyle>
            <a:lvl1pPr>
              <a:defRPr/>
            </a:lvl1pPr>
          </a:lstStyle>
          <a:p>
            <a:pPr>
              <a:defRPr/>
            </a:pPr>
            <a:fld id="{1110243B-94AE-478F-9261-66DE1B47886A}" type="datetime1">
              <a:rPr lang="zh-CN" altLang="en-US"/>
              <a:pPr>
                <a:defRPr/>
              </a:pPr>
              <a:t>2021/3/17</a:t>
            </a:fld>
            <a:fld id="{32D485DC-EBB1-4C75-BDD6-A875FC583B4D}" type="datetime1">
              <a:rPr lang="zh-CN" altLang="en-US"/>
              <a:pPr>
                <a:defRPr/>
              </a:pPr>
              <a:t>2021/3/17</a:t>
            </a:fld>
            <a:endParaRPr lang="zh-CN" altLang="en-US" sz="1800" b="0"/>
          </a:p>
        </p:txBody>
      </p:sp>
      <p:sp>
        <p:nvSpPr>
          <p:cNvPr id="5" name="Rectangle 1058">
            <a:extLst>
              <a:ext uri="{FF2B5EF4-FFF2-40B4-BE49-F238E27FC236}">
                <a16:creationId xmlns:a16="http://schemas.microsoft.com/office/drawing/2014/main" id="{DB1573B0-05D7-4BB7-9969-B99554D57D5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1059">
            <a:extLst>
              <a:ext uri="{FF2B5EF4-FFF2-40B4-BE49-F238E27FC236}">
                <a16:creationId xmlns:a16="http://schemas.microsoft.com/office/drawing/2014/main" id="{1D47334A-9FA4-497D-93C5-58A0A28161A8}"/>
              </a:ext>
            </a:extLst>
          </p:cNvPr>
          <p:cNvSpPr>
            <a:spLocks noGrp="1" noChangeArrowheads="1"/>
          </p:cNvSpPr>
          <p:nvPr>
            <p:ph type="sldNum" sz="quarter" idx="12"/>
          </p:nvPr>
        </p:nvSpPr>
        <p:spPr>
          <a:ln/>
        </p:spPr>
        <p:txBody>
          <a:bodyPr/>
          <a:lstStyle>
            <a:lvl1pPr>
              <a:defRPr/>
            </a:lvl1pPr>
          </a:lstStyle>
          <a:p>
            <a:pPr>
              <a:defRPr/>
            </a:pPr>
            <a:fld id="{455DE5C1-E9BC-4F85-B749-F3A133CEEDCC}"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164760341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68326"/>
            <a:ext cx="9906000" cy="557213"/>
          </a:xfrm>
        </p:spPr>
        <p:txBody>
          <a:bodyPr/>
          <a:lstStyle/>
          <a:p>
            <a:r>
              <a:rPr lang="zh-CN" altLang="en-US"/>
              <a:t>单击此处编辑母版标题样式</a:t>
            </a:r>
          </a:p>
        </p:txBody>
      </p:sp>
      <p:sp>
        <p:nvSpPr>
          <p:cNvPr id="3" name="文本占位符 2"/>
          <p:cNvSpPr>
            <a:spLocks noGrp="1"/>
          </p:cNvSpPr>
          <p:nvPr>
            <p:ph type="body" sz="half" idx="1"/>
          </p:nvPr>
        </p:nvSpPr>
        <p:spPr>
          <a:xfrm>
            <a:off x="488421" y="1412875"/>
            <a:ext cx="4382029" cy="46085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035550" y="1412875"/>
            <a:ext cx="4382029" cy="46085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1057">
            <a:extLst>
              <a:ext uri="{FF2B5EF4-FFF2-40B4-BE49-F238E27FC236}">
                <a16:creationId xmlns:a16="http://schemas.microsoft.com/office/drawing/2014/main" id="{C187C016-C991-45E8-972A-134756DBFC2B}"/>
              </a:ext>
            </a:extLst>
          </p:cNvPr>
          <p:cNvSpPr>
            <a:spLocks noGrp="1" noChangeArrowheads="1"/>
          </p:cNvSpPr>
          <p:nvPr>
            <p:ph type="dt" sz="half" idx="10"/>
          </p:nvPr>
        </p:nvSpPr>
        <p:spPr>
          <a:ln/>
        </p:spPr>
        <p:txBody>
          <a:bodyPr/>
          <a:lstStyle>
            <a:lvl1pPr>
              <a:defRPr/>
            </a:lvl1pPr>
          </a:lstStyle>
          <a:p>
            <a:pPr>
              <a:defRPr/>
            </a:pPr>
            <a:fld id="{2B08F702-793C-4CF0-B444-A108FD040228}" type="datetime1">
              <a:rPr lang="zh-CN" altLang="en-US"/>
              <a:pPr>
                <a:defRPr/>
              </a:pPr>
              <a:t>2021/3/17</a:t>
            </a:fld>
            <a:fld id="{09F80AEE-BC10-464A-A1DD-7AC3655AF6F4}" type="datetime1">
              <a:rPr lang="zh-CN" altLang="en-US"/>
              <a:pPr>
                <a:defRPr/>
              </a:pPr>
              <a:t>2021/3/17</a:t>
            </a:fld>
            <a:endParaRPr lang="zh-CN" altLang="en-US" sz="1800" b="0"/>
          </a:p>
        </p:txBody>
      </p:sp>
      <p:sp>
        <p:nvSpPr>
          <p:cNvPr id="6" name="Rectangle 1058">
            <a:extLst>
              <a:ext uri="{FF2B5EF4-FFF2-40B4-BE49-F238E27FC236}">
                <a16:creationId xmlns:a16="http://schemas.microsoft.com/office/drawing/2014/main" id="{35A7866D-94C0-4741-88B3-B11D348B91CD}"/>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059">
            <a:extLst>
              <a:ext uri="{FF2B5EF4-FFF2-40B4-BE49-F238E27FC236}">
                <a16:creationId xmlns:a16="http://schemas.microsoft.com/office/drawing/2014/main" id="{A54F01ED-5564-498A-8A74-01880AC8A88A}"/>
              </a:ext>
            </a:extLst>
          </p:cNvPr>
          <p:cNvSpPr>
            <a:spLocks noGrp="1" noChangeArrowheads="1"/>
          </p:cNvSpPr>
          <p:nvPr>
            <p:ph type="sldNum" sz="quarter" idx="12"/>
          </p:nvPr>
        </p:nvSpPr>
        <p:spPr>
          <a:ln/>
        </p:spPr>
        <p:txBody>
          <a:bodyPr/>
          <a:lstStyle>
            <a:lvl1pPr>
              <a:defRPr/>
            </a:lvl1pPr>
          </a:lstStyle>
          <a:p>
            <a:pPr>
              <a:defRPr/>
            </a:pPr>
            <a:fld id="{42156A64-DD4F-4DF8-9286-0B7887CA5D2D}"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126673732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0" y="568326"/>
            <a:ext cx="9906000" cy="557213"/>
          </a:xfrm>
        </p:spPr>
        <p:txBody>
          <a:bodyPr/>
          <a:lstStyle/>
          <a:p>
            <a:r>
              <a:rPr lang="zh-CN" altLang="en-US"/>
              <a:t>单击此处编辑母版标题样式</a:t>
            </a:r>
          </a:p>
        </p:txBody>
      </p:sp>
      <p:sp>
        <p:nvSpPr>
          <p:cNvPr id="3" name="文本占位符 2"/>
          <p:cNvSpPr>
            <a:spLocks noGrp="1"/>
          </p:cNvSpPr>
          <p:nvPr>
            <p:ph type="body" sz="half" idx="1"/>
          </p:nvPr>
        </p:nvSpPr>
        <p:spPr>
          <a:xfrm>
            <a:off x="488421" y="1412875"/>
            <a:ext cx="4382029" cy="46085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p:cNvSpPr>
            <a:spLocks noGrp="1"/>
          </p:cNvSpPr>
          <p:nvPr>
            <p:ph type="clipArt" sz="half" idx="2"/>
          </p:nvPr>
        </p:nvSpPr>
        <p:spPr>
          <a:xfrm>
            <a:off x="5035550" y="1412875"/>
            <a:ext cx="4382029" cy="4608513"/>
          </a:xfrm>
        </p:spPr>
        <p:txBody>
          <a:bodyPr/>
          <a:lstStyle/>
          <a:p>
            <a:pPr lvl="0"/>
            <a:endParaRPr lang="zh-CN" altLang="en-US" noProof="0">
              <a:sym typeface="Arial" panose="020B0604020202020204" pitchFamily="34" charset="0"/>
            </a:endParaRPr>
          </a:p>
        </p:txBody>
      </p:sp>
      <p:sp>
        <p:nvSpPr>
          <p:cNvPr id="5" name="Rectangle 1057">
            <a:extLst>
              <a:ext uri="{FF2B5EF4-FFF2-40B4-BE49-F238E27FC236}">
                <a16:creationId xmlns:a16="http://schemas.microsoft.com/office/drawing/2014/main" id="{64E1B97D-D011-48F6-8918-E5E326C0A6D8}"/>
              </a:ext>
            </a:extLst>
          </p:cNvPr>
          <p:cNvSpPr>
            <a:spLocks noGrp="1" noChangeArrowheads="1"/>
          </p:cNvSpPr>
          <p:nvPr>
            <p:ph type="dt" sz="half" idx="10"/>
          </p:nvPr>
        </p:nvSpPr>
        <p:spPr>
          <a:ln/>
        </p:spPr>
        <p:txBody>
          <a:bodyPr/>
          <a:lstStyle>
            <a:lvl1pPr>
              <a:defRPr/>
            </a:lvl1pPr>
          </a:lstStyle>
          <a:p>
            <a:pPr>
              <a:defRPr/>
            </a:pPr>
            <a:fld id="{84148EE5-571C-41D0-9BF7-5AF96C2B0B62}" type="datetime1">
              <a:rPr lang="zh-CN" altLang="en-US"/>
              <a:pPr>
                <a:defRPr/>
              </a:pPr>
              <a:t>2021/3/17</a:t>
            </a:fld>
            <a:fld id="{1551EA48-7291-4037-B711-E5A71949892F}" type="datetime1">
              <a:rPr lang="zh-CN" altLang="en-US"/>
              <a:pPr>
                <a:defRPr/>
              </a:pPr>
              <a:t>2021/3/17</a:t>
            </a:fld>
            <a:endParaRPr lang="zh-CN" altLang="en-US" sz="1800" b="0"/>
          </a:p>
        </p:txBody>
      </p:sp>
      <p:sp>
        <p:nvSpPr>
          <p:cNvPr id="6" name="Rectangle 1058">
            <a:extLst>
              <a:ext uri="{FF2B5EF4-FFF2-40B4-BE49-F238E27FC236}">
                <a16:creationId xmlns:a16="http://schemas.microsoft.com/office/drawing/2014/main" id="{8AFA26C7-0363-48AD-8FC0-8366564556C5}"/>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1059">
            <a:extLst>
              <a:ext uri="{FF2B5EF4-FFF2-40B4-BE49-F238E27FC236}">
                <a16:creationId xmlns:a16="http://schemas.microsoft.com/office/drawing/2014/main" id="{F1CCE57E-E065-4800-9057-6E73E388F380}"/>
              </a:ext>
            </a:extLst>
          </p:cNvPr>
          <p:cNvSpPr>
            <a:spLocks noGrp="1" noChangeArrowheads="1"/>
          </p:cNvSpPr>
          <p:nvPr>
            <p:ph type="sldNum" sz="quarter" idx="12"/>
          </p:nvPr>
        </p:nvSpPr>
        <p:spPr>
          <a:ln/>
        </p:spPr>
        <p:txBody>
          <a:bodyPr/>
          <a:lstStyle>
            <a:lvl1pPr>
              <a:defRPr/>
            </a:lvl1pPr>
          </a:lstStyle>
          <a:p>
            <a:pPr>
              <a:defRPr/>
            </a:pPr>
            <a:fld id="{B910174B-2348-40E4-8224-AB6583C1AF2D}" type="slidenum">
              <a:rPr lang="zh-CN" altLang="zh-CN"/>
              <a:pPr>
                <a:defRPr/>
              </a:pPr>
              <a:t>‹#›</a:t>
            </a:fld>
            <a:endParaRPr lang="zh-CN" altLang="zh-CN" sz="1800">
              <a:solidFill>
                <a:schemeClr val="tx1"/>
              </a:solidFill>
            </a:endParaRPr>
          </a:p>
        </p:txBody>
      </p:sp>
    </p:spTree>
    <p:extLst>
      <p:ext uri="{BB962C8B-B14F-4D97-AF65-F5344CB8AC3E}">
        <p14:creationId xmlns:p14="http://schemas.microsoft.com/office/powerpoint/2010/main" val="30353280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895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412875"/>
            <a:ext cx="43878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0"/>
            <a:ext cx="9906000" cy="557213"/>
          </a:xfrm>
        </p:spPr>
        <p:txBody>
          <a:bodyPr tIns="144000"/>
          <a:lstStyle>
            <a:lvl1pPr>
              <a:defRPr sz="2800"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3.jpeg"/><Relationship Id="rId2" Type="http://schemas.openxmlformats.org/officeDocument/2006/relationships/slideLayout" Target="../slideLayouts/slideLayout15.xml"/><Relationship Id="rId16" Type="http://schemas.openxmlformats.org/officeDocument/2006/relationships/image" Target="../media/image4.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9525" y="561975"/>
            <a:ext cx="9925050"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530850" y="112713"/>
            <a:ext cx="1366838"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7113588" y="96838"/>
            <a:ext cx="2141537" cy="334962"/>
          </a:xfrm>
          <a:prstGeom prst="rect">
            <a:avLst/>
          </a:prstGeom>
          <a:noFill/>
          <a:ln w="9525">
            <a:noFill/>
            <a:miter lim="800000"/>
            <a:headEnd/>
            <a:tailEnd/>
          </a:ln>
        </p:spPr>
      </p:pic>
      <p:sp>
        <p:nvSpPr>
          <p:cNvPr id="3093" name="Text Box 1045"/>
          <p:cNvSpPr txBox="1">
            <a:spLocks noChangeArrowheads="1"/>
          </p:cNvSpPr>
          <p:nvPr/>
        </p:nvSpPr>
        <p:spPr bwMode="auto">
          <a:xfrm>
            <a:off x="6824663" y="333375"/>
            <a:ext cx="2808287" cy="244475"/>
          </a:xfrm>
          <a:prstGeom prst="rect">
            <a:avLst/>
          </a:prstGeom>
          <a:noFill/>
          <a:ln w="9525">
            <a:noFill/>
            <a:miter lim="800000"/>
            <a:headEnd/>
            <a:tailEnd/>
          </a:ln>
          <a:effectLst/>
        </p:spPr>
        <p:txBody>
          <a:bodyPr wrap="none">
            <a:spAutoFit/>
          </a:bodyPr>
          <a:lstStyle/>
          <a:p>
            <a:pPr>
              <a:defRPr/>
            </a:pPr>
            <a:r>
              <a:rPr lang="en-US" altLang="zh-CN" sz="1000"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858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3124200" y="624205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553200" y="624205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88950" y="1412875"/>
            <a:ext cx="89281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5"/>
            <a:ext cx="9906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8" r:id="rId12"/>
    <p:sldLayoutId id="2147483773" r:id="rId13"/>
  </p:sldLayoutIdLst>
  <p:transition/>
  <p:txStyles>
    <p:titleStyle>
      <a:lvl1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5pPr>
      <a:lvl6pPr marL="4572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6pPr>
      <a:lvl7pPr marL="9144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7pPr>
      <a:lvl8pPr marL="13716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8pPr>
      <a:lvl9pPr marL="1828800" algn="l" rtl="0" fontAlgn="base">
        <a:lnSpc>
          <a:spcPct val="70000"/>
        </a:lnSpc>
        <a:spcBef>
          <a:spcPct val="0"/>
        </a:spcBef>
        <a:spcAft>
          <a:spcPct val="0"/>
        </a:spcAft>
        <a:defRPr kumimoji="1" sz="2800"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6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v"/>
        <a:defRPr kumimoji="1" sz="2400">
          <a:solidFill>
            <a:srgbClr val="FF3300"/>
          </a:solidFill>
          <a:latin typeface="+mn-lt"/>
          <a:ea typeface="+mn-ea"/>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000">
          <a:solidFill>
            <a:srgbClr val="0000FF"/>
          </a:solidFill>
          <a:latin typeface="+mn-lt"/>
          <a:ea typeface="+mn-ea"/>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1063" descr="backgroud-blueframe">
            <a:extLst>
              <a:ext uri="{FF2B5EF4-FFF2-40B4-BE49-F238E27FC236}">
                <a16:creationId xmlns:a16="http://schemas.microsoft.com/office/drawing/2014/main" id="{E13566B8-8A09-48E4-B0D6-8D1065D3446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99" y="561975"/>
            <a:ext cx="9924918" cy="629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047" descr="软件所所徽">
            <a:extLst>
              <a:ext uri="{FF2B5EF4-FFF2-40B4-BE49-F238E27FC236}">
                <a16:creationId xmlns:a16="http://schemas.microsoft.com/office/drawing/2014/main" id="{DCBC871D-976E-410B-A6F0-EFFC2E56DA7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30851" y="112713"/>
            <a:ext cx="136723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056" descr="iscas-mzd">
            <a:extLst>
              <a:ext uri="{FF2B5EF4-FFF2-40B4-BE49-F238E27FC236}">
                <a16:creationId xmlns:a16="http://schemas.microsoft.com/office/drawing/2014/main" id="{1A686ED2-6DF3-46CE-8AB8-08ECE6E2FD7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13059" y="96838"/>
            <a:ext cx="214286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045">
            <a:extLst>
              <a:ext uri="{FF2B5EF4-FFF2-40B4-BE49-F238E27FC236}">
                <a16:creationId xmlns:a16="http://schemas.microsoft.com/office/drawing/2014/main" id="{F453C2A1-0BA9-416A-8BF0-857086AD12E0}"/>
              </a:ext>
            </a:extLst>
          </p:cNvPr>
          <p:cNvSpPr>
            <a:spLocks noChangeArrowheads="1"/>
          </p:cNvSpPr>
          <p:nvPr/>
        </p:nvSpPr>
        <p:spPr bwMode="auto">
          <a:xfrm>
            <a:off x="6695464" y="333376"/>
            <a:ext cx="3294492" cy="246221"/>
          </a:xfrm>
          <a:prstGeom prst="rect">
            <a:avLst/>
          </a:prstGeom>
          <a:noFill/>
          <a:ln>
            <a:noFill/>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1000" b="1">
                <a:solidFill>
                  <a:srgbClr val="777777"/>
                </a:solidFill>
                <a:ea typeface="华文行楷" panose="02010800040101010101" pitchFamily="2" charset="-122"/>
              </a:rPr>
              <a:t>Institute of Software,Chinese Academy of Sciences</a:t>
            </a:r>
            <a:endParaRPr lang="zh-CN" altLang="zh-CN" sz="2400"/>
          </a:p>
        </p:txBody>
      </p:sp>
      <p:sp>
        <p:nvSpPr>
          <p:cNvPr id="1030" name="Rectangle 1057">
            <a:extLst>
              <a:ext uri="{FF2B5EF4-FFF2-40B4-BE49-F238E27FC236}">
                <a16:creationId xmlns:a16="http://schemas.microsoft.com/office/drawing/2014/main" id="{8EA99106-F0EC-4AF0-96C8-11407CC2FAE7}"/>
              </a:ext>
            </a:extLst>
          </p:cNvPr>
          <p:cNvSpPr>
            <a:spLocks noGrp="1" noChangeArrowheads="1"/>
          </p:cNvSpPr>
          <p:nvPr>
            <p:ph type="dt" sz="half" idx="2"/>
          </p:nvPr>
        </p:nvSpPr>
        <p:spPr bwMode="auto">
          <a:xfrm>
            <a:off x="686197" y="6242050"/>
            <a:ext cx="1903809"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400" b="1">
                <a:sym typeface="Arial" panose="020B0604020202020204" pitchFamily="34" charset="0"/>
              </a:defRPr>
            </a:lvl1pPr>
          </a:lstStyle>
          <a:p>
            <a:pPr>
              <a:defRPr/>
            </a:pPr>
            <a:fld id="{137C0C38-536E-44DA-8BAE-BC31A33C0CC8}" type="datetime1">
              <a:rPr lang="zh-CN" altLang="en-US"/>
              <a:pPr>
                <a:defRPr/>
              </a:pPr>
              <a:t>2021/3/17</a:t>
            </a:fld>
            <a:fld id="{198CA18B-DBCA-4953-8B0F-D99544CDAAE4}" type="datetime1">
              <a:rPr lang="zh-CN" altLang="en-US"/>
              <a:pPr>
                <a:defRPr/>
              </a:pPr>
              <a:t>2021/3/17</a:t>
            </a:fld>
            <a:endParaRPr lang="zh-CN" altLang="en-US" sz="1800" b="0"/>
          </a:p>
        </p:txBody>
      </p:sp>
      <p:sp>
        <p:nvSpPr>
          <p:cNvPr id="1031" name="Rectangle 1058">
            <a:extLst>
              <a:ext uri="{FF2B5EF4-FFF2-40B4-BE49-F238E27FC236}">
                <a16:creationId xmlns:a16="http://schemas.microsoft.com/office/drawing/2014/main" id="{3A489212-D5AA-493A-8710-C365CC6EB9CF}"/>
              </a:ext>
            </a:extLst>
          </p:cNvPr>
          <p:cNvSpPr>
            <a:spLocks noGrp="1" noChangeArrowheads="1"/>
          </p:cNvSpPr>
          <p:nvPr>
            <p:ph type="ftr" sz="quarter" idx="3"/>
          </p:nvPr>
        </p:nvSpPr>
        <p:spPr bwMode="auto">
          <a:xfrm>
            <a:off x="3124862" y="6242050"/>
            <a:ext cx="2894409"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400" b="1">
                <a:sym typeface="Arial" panose="020B0604020202020204" pitchFamily="34" charset="0"/>
              </a:defRPr>
            </a:lvl1pPr>
          </a:lstStyle>
          <a:p>
            <a:pPr>
              <a:defRPr/>
            </a:pPr>
            <a:endParaRPr lang="zh-CN" altLang="zh-CN"/>
          </a:p>
        </p:txBody>
      </p:sp>
      <p:sp>
        <p:nvSpPr>
          <p:cNvPr id="1032" name="Rectangle 1059">
            <a:extLst>
              <a:ext uri="{FF2B5EF4-FFF2-40B4-BE49-F238E27FC236}">
                <a16:creationId xmlns:a16="http://schemas.microsoft.com/office/drawing/2014/main" id="{F134DBCE-C53C-442B-8F7F-30782C3CBD55}"/>
              </a:ext>
            </a:extLst>
          </p:cNvPr>
          <p:cNvSpPr>
            <a:spLocks noGrp="1" noChangeArrowheads="1"/>
          </p:cNvSpPr>
          <p:nvPr>
            <p:ph type="sldNum" sz="quarter" idx="4"/>
          </p:nvPr>
        </p:nvSpPr>
        <p:spPr bwMode="auto">
          <a:xfrm>
            <a:off x="6552406" y="6242050"/>
            <a:ext cx="1905529"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400">
                <a:solidFill>
                  <a:srgbClr val="0000CC"/>
                </a:solidFill>
              </a:defRPr>
            </a:lvl1pPr>
          </a:lstStyle>
          <a:p>
            <a:pPr>
              <a:defRPr/>
            </a:pPr>
            <a:fld id="{44C78E8B-DFB4-4CE0-AD33-CC4114D0FFCD}" type="slidenum">
              <a:rPr lang="zh-CN" altLang="zh-CN"/>
              <a:pPr>
                <a:defRPr/>
              </a:pPr>
              <a:t>‹#›</a:t>
            </a:fld>
            <a:endParaRPr lang="zh-CN" altLang="zh-CN" sz="1800">
              <a:solidFill>
                <a:schemeClr val="tx1"/>
              </a:solidFill>
            </a:endParaRPr>
          </a:p>
        </p:txBody>
      </p:sp>
      <p:sp>
        <p:nvSpPr>
          <p:cNvPr id="1033" name="Rectangle 1060">
            <a:extLst>
              <a:ext uri="{FF2B5EF4-FFF2-40B4-BE49-F238E27FC236}">
                <a16:creationId xmlns:a16="http://schemas.microsoft.com/office/drawing/2014/main" id="{3EFAE172-0CD3-412E-B821-0FCD9BDEB8C9}"/>
              </a:ext>
            </a:extLst>
          </p:cNvPr>
          <p:cNvSpPr>
            <a:spLocks noGrp="1" noChangeArrowheads="1"/>
          </p:cNvSpPr>
          <p:nvPr>
            <p:ph type="body" idx="1"/>
          </p:nvPr>
        </p:nvSpPr>
        <p:spPr bwMode="auto">
          <a:xfrm>
            <a:off x="488421" y="1412875"/>
            <a:ext cx="892915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Arial" panose="020B0604020202020204" pitchFamily="34" charset="0"/>
              </a:rPr>
              <a:t>单击此处编辑母版文本样式</a:t>
            </a:r>
          </a:p>
          <a:p>
            <a:pPr lvl="1"/>
            <a:r>
              <a:rPr lang="zh-CN" altLang="zh-CN">
                <a:sym typeface="Arial" panose="020B0604020202020204" pitchFamily="34" charset="0"/>
              </a:rPr>
              <a:t>第二级</a:t>
            </a:r>
          </a:p>
          <a:p>
            <a:pPr lvl="2"/>
            <a:r>
              <a:rPr lang="zh-CN" altLang="zh-CN">
                <a:sym typeface="Arial" panose="020B0604020202020204" pitchFamily="34" charset="0"/>
              </a:rPr>
              <a:t>第三级</a:t>
            </a:r>
          </a:p>
          <a:p>
            <a:pPr lvl="3"/>
            <a:r>
              <a:rPr lang="zh-CN" altLang="zh-CN">
                <a:sym typeface="Arial" panose="020B0604020202020204" pitchFamily="34" charset="0"/>
              </a:rPr>
              <a:t>第四级</a:t>
            </a:r>
          </a:p>
          <a:p>
            <a:pPr lvl="4"/>
            <a:r>
              <a:rPr lang="zh-CN" altLang="zh-CN">
                <a:sym typeface="Arial" panose="020B0604020202020204" pitchFamily="34" charset="0"/>
              </a:rPr>
              <a:t>第五级</a:t>
            </a:r>
          </a:p>
        </p:txBody>
      </p:sp>
      <p:sp>
        <p:nvSpPr>
          <p:cNvPr id="1034" name="Rectangle 1061">
            <a:extLst>
              <a:ext uri="{FF2B5EF4-FFF2-40B4-BE49-F238E27FC236}">
                <a16:creationId xmlns:a16="http://schemas.microsoft.com/office/drawing/2014/main" id="{139B0B34-EE7B-4A05-BBFA-A4911C13BC6A}"/>
              </a:ext>
            </a:extLst>
          </p:cNvPr>
          <p:cNvSpPr>
            <a:spLocks noGrp="1" noChangeAspect="1" noChangeArrowheads="1"/>
          </p:cNvSpPr>
          <p:nvPr>
            <p:ph type="title" idx="4294967295"/>
          </p:nvPr>
        </p:nvSpPr>
        <p:spPr bwMode="auto">
          <a:xfrm>
            <a:off x="0" y="568326"/>
            <a:ext cx="9906000" cy="557213"/>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288000" tIns="45720" rIns="288000" bIns="45720" numCol="1" anchor="ctr" anchorCtr="0" compatLnSpc="1">
            <a:prstTxWarp prst="textNoShape">
              <a:avLst/>
            </a:prstTxWarp>
          </a:bodyPr>
          <a:lstStyle/>
          <a:p>
            <a:pPr lvl="0"/>
            <a:r>
              <a:rPr lang="zh-CN" altLang="zh-CN">
                <a:sym typeface="Arial Narrow" panose="020B0606020202030204" pitchFamily="34" charset="0"/>
              </a:rPr>
              <a:t>单击此处编辑母版标题样式文件</a:t>
            </a:r>
          </a:p>
        </p:txBody>
      </p:sp>
    </p:spTree>
    <p:extLst>
      <p:ext uri="{BB962C8B-B14F-4D97-AF65-F5344CB8AC3E}">
        <p14:creationId xmlns:p14="http://schemas.microsoft.com/office/powerpoint/2010/main" val="422160696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Lst>
  <p:transition/>
  <p:txStyles>
    <p:titleStyle>
      <a:lvl1pPr algn="l" rtl="0" eaLnBrk="0" fontAlgn="base" hangingPunct="0">
        <a:lnSpc>
          <a:spcPct val="70000"/>
        </a:lnSpc>
        <a:spcBef>
          <a:spcPct val="0"/>
        </a:spcBef>
        <a:spcAft>
          <a:spcPct val="0"/>
        </a:spcAft>
        <a:defRPr sz="2800" b="1" kern="1200">
          <a:solidFill>
            <a:schemeClr val="bg1"/>
          </a:solidFill>
          <a:latin typeface="+mj-lt"/>
          <a:ea typeface="+mj-ea"/>
          <a:cs typeface="+mj-cs"/>
          <a:sym typeface="Arial Narrow" panose="020B0606020202030204" pitchFamily="34" charset="0"/>
        </a:defRPr>
      </a:lvl1pPr>
      <a:lvl2pPr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2pPr>
      <a:lvl3pPr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3pPr>
      <a:lvl4pPr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4pPr>
      <a:lvl5pPr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5pPr>
      <a:lvl6pPr marL="457200"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6pPr>
      <a:lvl7pPr marL="914400"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7pPr>
      <a:lvl8pPr marL="1371600"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8pPr>
      <a:lvl9pPr marL="1828800" algn="l" rtl="0" eaLnBrk="0" fontAlgn="base" hangingPunct="0">
        <a:lnSpc>
          <a:spcPct val="70000"/>
        </a:lnSpc>
        <a:spcBef>
          <a:spcPct val="0"/>
        </a:spcBef>
        <a:spcAft>
          <a:spcPct val="0"/>
        </a:spcAft>
        <a:defRPr sz="2800" b="1">
          <a:solidFill>
            <a:schemeClr val="bg1"/>
          </a:solidFill>
          <a:latin typeface="Arial Narrow" panose="020B0606020202030204" pitchFamily="34" charset="0"/>
          <a:ea typeface="黑体" panose="02010609060101010101" pitchFamily="49" charset="-122"/>
          <a:sym typeface="Arial Narrow" panose="020B0606020202030204" pitchFamily="34" charset="0"/>
        </a:defRPr>
      </a:lvl9pPr>
    </p:titleStyle>
    <p:bodyStyle>
      <a:lvl1pPr marL="342900" indent="-342900" algn="l" defTabSz="0" rtl="0" eaLnBrk="0" fontAlgn="base" hangingPunct="0">
        <a:spcBef>
          <a:spcPct val="20000"/>
        </a:spcBef>
        <a:spcAft>
          <a:spcPct val="0"/>
        </a:spcAft>
        <a:buClr>
          <a:srgbClr val="FF5050"/>
        </a:buClr>
        <a:buSzPct val="120000"/>
        <a:buFont typeface="Wingdings" panose="05000000000000000000" pitchFamily="2" charset="2"/>
        <a:buChar char="§"/>
        <a:defRPr sz="2600" b="1" kern="1200">
          <a:solidFill>
            <a:srgbClr val="000066"/>
          </a:solidFill>
          <a:latin typeface="+mn-lt"/>
          <a:ea typeface="+mn-ea"/>
          <a:cs typeface="+mn-cs"/>
          <a:sym typeface="Arial" panose="020B0604020202020204" pitchFamily="34" charset="0"/>
        </a:defRPr>
      </a:lvl1pPr>
      <a:lvl2pPr marL="742950" indent="-285750" algn="l" defTabSz="0" rtl="0" eaLnBrk="0" fontAlgn="base" hangingPunct="0">
        <a:spcBef>
          <a:spcPct val="20000"/>
        </a:spcBef>
        <a:spcAft>
          <a:spcPct val="0"/>
        </a:spcAft>
        <a:buClr>
          <a:schemeClr val="tx2"/>
        </a:buClr>
        <a:buSzPct val="75000"/>
        <a:buFont typeface="Wingdings" panose="05000000000000000000" pitchFamily="2" charset="2"/>
        <a:buChar char="v"/>
        <a:defRPr sz="2400" b="1" kern="1200">
          <a:solidFill>
            <a:srgbClr val="0000FF"/>
          </a:solidFill>
          <a:latin typeface="+mn-lt"/>
          <a:ea typeface="宋体" panose="02010600030101010101" pitchFamily="2" charset="-122"/>
          <a:cs typeface="+mn-cs"/>
          <a:sym typeface="Arial" panose="020B0604020202020204" pitchFamily="34" charset="0"/>
        </a:defRPr>
      </a:lvl2pPr>
      <a:lvl3pPr marL="1143000" indent="-228600" algn="l" defTabSz="0" rtl="0" eaLnBrk="0" fontAlgn="base" hangingPunct="0">
        <a:spcBef>
          <a:spcPct val="20000"/>
        </a:spcBef>
        <a:spcAft>
          <a:spcPct val="0"/>
        </a:spcAft>
        <a:buClr>
          <a:schemeClr val="hlink"/>
        </a:buClr>
        <a:buSzPct val="65000"/>
        <a:buFont typeface="Monotype Sorts" charset="0"/>
        <a:buChar char="F"/>
        <a:defRPr sz="2000" b="1" kern="1200">
          <a:solidFill>
            <a:srgbClr val="A50021"/>
          </a:solidFill>
          <a:latin typeface="+mn-lt"/>
          <a:ea typeface="楷体_GB2312" pitchFamily="1" charset="-122"/>
          <a:cs typeface="+mn-cs"/>
          <a:sym typeface="Arial" panose="020B0604020202020204" pitchFamily="34" charset="0"/>
        </a:defRPr>
      </a:lvl3pPr>
      <a:lvl4pPr marL="1600200" indent="-228600" algn="l" defTabSz="0" rtl="0" eaLnBrk="0" fontAlgn="base" hangingPunct="0">
        <a:spcBef>
          <a:spcPct val="20000"/>
        </a:spcBef>
        <a:spcAft>
          <a:spcPct val="0"/>
        </a:spcAft>
        <a:buClr>
          <a:schemeClr val="tx2"/>
        </a:buClr>
        <a:buSzPct val="100000"/>
        <a:buFont typeface="Monotype Sorts" charset="0"/>
        <a:buChar char="•"/>
        <a:defRPr sz="2000" b="1" kern="1200">
          <a:solidFill>
            <a:srgbClr val="292929"/>
          </a:solidFill>
          <a:latin typeface="+mn-lt"/>
          <a:ea typeface="楷体_GB2312" pitchFamily="1" charset="-122"/>
          <a:cs typeface="+mn-cs"/>
          <a:sym typeface="Arial" panose="020B0604020202020204" pitchFamily="34" charset="0"/>
        </a:defRPr>
      </a:lvl4pPr>
      <a:lvl5pPr marL="2057400" indent="-228600" algn="l" defTabSz="0" rtl="0" eaLnBrk="0" fontAlgn="base" hangingPunct="0">
        <a:spcBef>
          <a:spcPct val="20000"/>
        </a:spcBef>
        <a:spcAft>
          <a:spcPct val="0"/>
        </a:spcAft>
        <a:buClr>
          <a:schemeClr val="hlink"/>
        </a:buClr>
        <a:buSzPct val="100000"/>
        <a:buFont typeface="Monotype Sorts" charset="0"/>
        <a:buChar char="–"/>
        <a:defRPr sz="2000" b="1" kern="1200">
          <a:solidFill>
            <a:srgbClr val="FF3300"/>
          </a:solidFill>
          <a:latin typeface="+mn-lt"/>
          <a:ea typeface="楷体_GB2312" pitchFamily="1"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412776"/>
            <a:ext cx="9906000" cy="2160240"/>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gn="ctr" eaLnBrk="1" hangingPunct="1">
              <a:lnSpc>
                <a:spcPct val="150000"/>
              </a:lnSpc>
              <a:spcBef>
                <a:spcPts val="0"/>
              </a:spcBef>
              <a:spcAft>
                <a:spcPts val="0"/>
              </a:spcAft>
              <a:defRPr/>
            </a:pPr>
            <a:r>
              <a:rPr lang="en-US" altLang="zh-CN" sz="4400" spc="300" dirty="0">
                <a:solidFill>
                  <a:srgbClr val="000066"/>
                </a:solidFill>
                <a:latin typeface="+mj-ea"/>
                <a:ea typeface="+mj-ea"/>
              </a:rPr>
              <a:t>《</a:t>
            </a:r>
            <a:r>
              <a:rPr lang="en-US" altLang="zh-CN" sz="4400" spc="300" dirty="0" err="1">
                <a:solidFill>
                  <a:srgbClr val="000066"/>
                </a:solidFill>
                <a:latin typeface="+mj-ea"/>
                <a:ea typeface="+mj-ea"/>
              </a:rPr>
              <a:t>openEuler</a:t>
            </a:r>
            <a:r>
              <a:rPr lang="zh-CN" altLang="en-US" sz="4400" spc="300" dirty="0">
                <a:solidFill>
                  <a:srgbClr val="000066"/>
                </a:solidFill>
                <a:latin typeface="+mj-ea"/>
                <a:ea typeface="+mj-ea"/>
              </a:rPr>
              <a:t>内核编程</a:t>
            </a:r>
            <a:r>
              <a:rPr lang="en-US" altLang="zh-CN" sz="4400" spc="300" dirty="0">
                <a:solidFill>
                  <a:srgbClr val="000066"/>
                </a:solidFill>
                <a:latin typeface="+mj-ea"/>
                <a:ea typeface="+mj-ea"/>
              </a:rPr>
              <a:t>》</a:t>
            </a:r>
          </a:p>
          <a:p>
            <a:pPr>
              <a:lnSpc>
                <a:spcPct val="150000"/>
              </a:lnSpc>
              <a:spcBef>
                <a:spcPts val="0"/>
              </a:spcBef>
              <a:spcAft>
                <a:spcPts val="0"/>
              </a:spcAft>
              <a:defRPr/>
            </a:pPr>
            <a:r>
              <a:rPr lang="zh-CN" altLang="en-US" sz="4400" spc="300" dirty="0">
                <a:solidFill>
                  <a:srgbClr val="000066"/>
                </a:solidFill>
                <a:latin typeface="+mj-ea"/>
                <a:ea typeface="+mj-ea"/>
              </a:rPr>
              <a:t>第七章 第</a:t>
            </a:r>
            <a:r>
              <a:rPr lang="en-US" altLang="zh-CN" sz="4400" spc="300" dirty="0">
                <a:solidFill>
                  <a:srgbClr val="000066"/>
                </a:solidFill>
                <a:latin typeface="+mj-ea"/>
                <a:ea typeface="+mj-ea"/>
              </a:rPr>
              <a:t>1</a:t>
            </a:r>
            <a:r>
              <a:rPr lang="zh-CN" altLang="en-US" sz="4400" spc="300" dirty="0">
                <a:solidFill>
                  <a:srgbClr val="000066"/>
                </a:solidFill>
                <a:latin typeface="+mj-ea"/>
                <a:ea typeface="+mj-ea"/>
              </a:rPr>
              <a:t>讲内核网络协议栈（上）</a:t>
            </a:r>
          </a:p>
        </p:txBody>
      </p:sp>
      <p:sp>
        <p:nvSpPr>
          <p:cNvPr id="43011" name="Rectangle 3"/>
          <p:cNvSpPr>
            <a:spLocks noChangeArrowheads="1"/>
          </p:cNvSpPr>
          <p:nvPr/>
        </p:nvSpPr>
        <p:spPr bwMode="auto">
          <a:xfrm>
            <a:off x="2826" y="4725144"/>
            <a:ext cx="9906000" cy="1296144"/>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gn="ctr" eaLnBrk="1" hangingPunct="1">
              <a:lnSpc>
                <a:spcPct val="150000"/>
              </a:lnSpc>
              <a:spcBef>
                <a:spcPts val="0"/>
              </a:spcBef>
              <a:buClr>
                <a:schemeClr val="hlink"/>
              </a:buClr>
              <a:buSzPct val="50000"/>
              <a:buFont typeface="Monotype Sorts"/>
              <a:buNone/>
            </a:pPr>
            <a:r>
              <a:rPr kumimoji="0" lang="zh-CN" altLang="en-US" dirty="0">
                <a:solidFill>
                  <a:srgbClr val="CC0000"/>
                </a:solidFill>
                <a:latin typeface="+mj-ea"/>
                <a:ea typeface="+mj-ea"/>
              </a:rPr>
              <a:t>中国科学院软件研究所</a:t>
            </a:r>
          </a:p>
          <a:p>
            <a:pPr algn="ctr" eaLnBrk="1" hangingPunct="1">
              <a:buClr>
                <a:schemeClr val="hlink"/>
              </a:buClr>
              <a:buSzPct val="50000"/>
              <a:buFont typeface="Monotype Sorts"/>
              <a:buNone/>
            </a:pP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2020</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年</a:t>
            </a:r>
            <a:r>
              <a:rPr kumimoji="0" lang="en-US" altLang="zh-CN" dirty="0">
                <a:solidFill>
                  <a:srgbClr val="CC0000"/>
                </a:solidFill>
                <a:effectLst>
                  <a:outerShdw blurRad="38100" dist="38100" dir="2700000" algn="tl">
                    <a:srgbClr val="C0C0C0"/>
                  </a:outerShdw>
                </a:effectLst>
                <a:latin typeface="Times New Roman" panose="02020603050405020304" pitchFamily="18" charset="0"/>
                <a:ea typeface="楷体_GB2312"/>
              </a:rPr>
              <a:t>4</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月</a:t>
            </a:r>
            <a:r>
              <a:rPr kumimoji="0" lang="en-US" altLang="zh-CN">
                <a:solidFill>
                  <a:srgbClr val="CC0000"/>
                </a:solidFill>
                <a:effectLst>
                  <a:outerShdw blurRad="38100" dist="38100" dir="2700000" algn="tl">
                    <a:srgbClr val="C0C0C0"/>
                  </a:outerShdw>
                </a:effectLst>
                <a:latin typeface="Times New Roman" panose="02020603050405020304" pitchFamily="18" charset="0"/>
                <a:ea typeface="楷体_GB2312"/>
              </a:rPr>
              <a:t>13</a:t>
            </a:r>
            <a:r>
              <a:rPr kumimoji="0" lang="zh-CN" altLang="en-US" dirty="0">
                <a:solidFill>
                  <a:srgbClr val="CC0000"/>
                </a:solidFill>
                <a:effectLst>
                  <a:outerShdw blurRad="38100" dist="38100" dir="2700000" algn="tl">
                    <a:srgbClr val="C0C0C0"/>
                  </a:outerShdw>
                </a:effectLst>
                <a:latin typeface="Times New Roman" panose="02020603050405020304" pitchFamily="18" charset="0"/>
                <a:ea typeface="楷体_GB2312"/>
              </a:rPr>
              <a:t>日</a:t>
            </a: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71FC7EF7-860F-456B-9085-3C41FC6E993D}"/>
              </a:ext>
            </a:extLst>
          </p:cNvPr>
          <p:cNvSpPr>
            <a:spLocks noGrp="1" noChangeArrowheads="1"/>
          </p:cNvSpPr>
          <p:nvPr>
            <p:ph idx="1"/>
          </p:nvPr>
        </p:nvSpPr>
        <p:spPr>
          <a:xfrm>
            <a:off x="831850" y="1501775"/>
            <a:ext cx="8369622" cy="2127250"/>
          </a:xfrm>
        </p:spPr>
        <p:txBody>
          <a:bodyPr/>
          <a:lstStyle/>
          <a:p>
            <a:r>
              <a:rPr lang="zh-CN" altLang="en-US" dirty="0"/>
              <a:t>网络子系统的两种系统调用接口</a:t>
            </a:r>
          </a:p>
          <a:p>
            <a:pPr lvl="1"/>
            <a:r>
              <a:rPr lang="zh-CN" altLang="en-US" dirty="0"/>
              <a:t>用户进程在进行网络调用时</a:t>
            </a:r>
            <a:endParaRPr lang="en-US" altLang="zh-CN" dirty="0"/>
          </a:p>
          <a:p>
            <a:pPr lvl="2"/>
            <a:r>
              <a:rPr lang="zh-CN" altLang="en-US" dirty="0"/>
              <a:t>通过系统特有的网络调用接口进入内核。在内核中，进一步调用</a:t>
            </a:r>
            <a:r>
              <a:rPr lang="en-US" altLang="zh-CN" dirty="0" err="1"/>
              <a:t>sys_socketcall</a:t>
            </a:r>
            <a:r>
              <a:rPr lang="en-US" altLang="zh-CN" dirty="0"/>
              <a:t>()</a:t>
            </a:r>
            <a:r>
              <a:rPr lang="zh-CN" altLang="en-US" dirty="0"/>
              <a:t>结束该过程，在</a:t>
            </a:r>
            <a:r>
              <a:rPr lang="en-US" altLang="zh-CN" dirty="0" err="1"/>
              <a:t>sys_socketcall</a:t>
            </a:r>
            <a:r>
              <a:rPr lang="en-US" altLang="zh-CN" dirty="0"/>
              <a:t>()</a:t>
            </a:r>
            <a:r>
              <a:rPr lang="zh-CN" altLang="en-US" dirty="0"/>
              <a:t>中会根据网络系统调用号调用具体的功能。</a:t>
            </a:r>
            <a:endParaRPr lang="en-US" altLang="zh-CN" dirty="0"/>
          </a:p>
          <a:p>
            <a:pPr lvl="1"/>
            <a:r>
              <a:rPr lang="zh-CN" altLang="en-US" dirty="0"/>
              <a:t>另一种系统调用接口是通过普通文件操作来访问网络子系统</a:t>
            </a:r>
            <a:endParaRPr lang="en-US" altLang="zh-CN" dirty="0"/>
          </a:p>
          <a:p>
            <a:pPr lvl="2"/>
            <a:r>
              <a:rPr lang="zh-CN" altLang="en-US" dirty="0"/>
              <a:t>虽然有很多操作是网络专用的，比如使用</a:t>
            </a:r>
            <a:r>
              <a:rPr lang="en-US" altLang="zh-CN" dirty="0"/>
              <a:t>socket</a:t>
            </a:r>
            <a:r>
              <a:rPr lang="zh-CN" altLang="en-US" dirty="0"/>
              <a:t>系统调用创建一个套接口，使用</a:t>
            </a:r>
            <a:r>
              <a:rPr lang="en-US" altLang="zh-CN" dirty="0"/>
              <a:t>connect</a:t>
            </a:r>
            <a:r>
              <a:rPr lang="zh-CN" altLang="en-US" dirty="0"/>
              <a:t>系统调用连接一个服务器等，但套接口的输入</a:t>
            </a:r>
            <a:r>
              <a:rPr lang="en-US" altLang="zh-CN" dirty="0"/>
              <a:t>/</a:t>
            </a:r>
            <a:r>
              <a:rPr lang="zh-CN" altLang="en-US" dirty="0"/>
              <a:t>输出操作可以被当成典型的文件读写操作来进行。</a:t>
            </a:r>
          </a:p>
        </p:txBody>
      </p:sp>
      <p:sp>
        <p:nvSpPr>
          <p:cNvPr id="11267" name="标题 2">
            <a:extLst>
              <a:ext uri="{FF2B5EF4-FFF2-40B4-BE49-F238E27FC236}">
                <a16:creationId xmlns:a16="http://schemas.microsoft.com/office/drawing/2014/main" id="{3642FD29-1E4E-4760-ABC5-8C0C6C22C1EE}"/>
              </a:ext>
            </a:extLst>
          </p:cNvPr>
          <p:cNvSpPr>
            <a:spLocks noGrp="1" noChangeArrowheads="1"/>
          </p:cNvSpPr>
          <p:nvPr>
            <p:ph type="title"/>
          </p:nvPr>
        </p:nvSpPr>
        <p:spPr/>
        <p:txBody>
          <a:bodyPr/>
          <a:lstStyle/>
          <a:p>
            <a:r>
              <a:rPr lang="zh-CN" altLang="en-US" dirty="0"/>
              <a:t>一、宏函数的介绍</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71FC7EF7-860F-456B-9085-3C41FC6E993D}"/>
              </a:ext>
            </a:extLst>
          </p:cNvPr>
          <p:cNvSpPr>
            <a:spLocks noGrp="1" noChangeArrowheads="1"/>
          </p:cNvSpPr>
          <p:nvPr>
            <p:ph idx="1"/>
          </p:nvPr>
        </p:nvSpPr>
        <p:spPr>
          <a:xfrm>
            <a:off x="831850" y="1501775"/>
            <a:ext cx="8369622" cy="2127250"/>
          </a:xfrm>
        </p:spPr>
        <p:txBody>
          <a:bodyPr/>
          <a:lstStyle/>
          <a:p>
            <a:r>
              <a:rPr lang="zh-CN" altLang="en-US" dirty="0"/>
              <a:t>网络子系统的两种系统调用接口</a:t>
            </a:r>
          </a:p>
        </p:txBody>
      </p:sp>
      <p:sp>
        <p:nvSpPr>
          <p:cNvPr id="11267" name="标题 2">
            <a:extLst>
              <a:ext uri="{FF2B5EF4-FFF2-40B4-BE49-F238E27FC236}">
                <a16:creationId xmlns:a16="http://schemas.microsoft.com/office/drawing/2014/main" id="{3642FD29-1E4E-4760-ABC5-8C0C6C22C1EE}"/>
              </a:ext>
            </a:extLst>
          </p:cNvPr>
          <p:cNvSpPr>
            <a:spLocks noGrp="1" noChangeArrowheads="1"/>
          </p:cNvSpPr>
          <p:nvPr>
            <p:ph type="title"/>
          </p:nvPr>
        </p:nvSpPr>
        <p:spPr/>
        <p:txBody>
          <a:bodyPr/>
          <a:lstStyle/>
          <a:p>
            <a:r>
              <a:rPr lang="zh-CN" altLang="en-US" dirty="0"/>
              <a:t>一、宏函数的介绍</a:t>
            </a:r>
          </a:p>
        </p:txBody>
      </p:sp>
      <p:pic>
        <p:nvPicPr>
          <p:cNvPr id="37890" name="图片 1">
            <a:extLst>
              <a:ext uri="{FF2B5EF4-FFF2-40B4-BE49-F238E27FC236}">
                <a16:creationId xmlns:a16="http://schemas.microsoft.com/office/drawing/2014/main" id="{C2534672-C14B-41A9-BDCE-B0B02C6D8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2" y="2911729"/>
            <a:ext cx="4716860" cy="267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图片 1">
            <a:extLst>
              <a:ext uri="{FF2B5EF4-FFF2-40B4-BE49-F238E27FC236}">
                <a16:creationId xmlns:a16="http://schemas.microsoft.com/office/drawing/2014/main" id="{5DAB556C-72F1-48B6-BDA8-B9685AE0F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661" y="2911729"/>
            <a:ext cx="4967206" cy="2677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791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71FC7EF7-860F-456B-9085-3C41FC6E993D}"/>
              </a:ext>
            </a:extLst>
          </p:cNvPr>
          <p:cNvSpPr>
            <a:spLocks noGrp="1" noChangeArrowheads="1"/>
          </p:cNvSpPr>
          <p:nvPr>
            <p:ph idx="1"/>
          </p:nvPr>
        </p:nvSpPr>
        <p:spPr>
          <a:xfrm>
            <a:off x="831850" y="1501775"/>
            <a:ext cx="5633318" cy="2127250"/>
          </a:xfrm>
        </p:spPr>
        <p:txBody>
          <a:bodyPr/>
          <a:lstStyle/>
          <a:p>
            <a:r>
              <a:rPr lang="zh-CN" altLang="en-US" dirty="0"/>
              <a:t>网络子系统的两种系统调用接口</a:t>
            </a:r>
            <a:endParaRPr lang="en-US" altLang="zh-CN" dirty="0"/>
          </a:p>
          <a:p>
            <a:pPr lvl="1"/>
            <a:r>
              <a:rPr lang="en-US" altLang="zh-CN" sz="1600" dirty="0" err="1"/>
              <a:t>asmlinkage</a:t>
            </a:r>
            <a:r>
              <a:rPr lang="zh-CN" altLang="en-US" sz="1600" dirty="0"/>
              <a:t>是</a:t>
            </a:r>
            <a:r>
              <a:rPr lang="en-US" altLang="zh-CN" sz="1600" dirty="0" err="1"/>
              <a:t>gcc</a:t>
            </a:r>
            <a:r>
              <a:rPr lang="zh-CN" altLang="en-US" sz="1600" dirty="0"/>
              <a:t>的</a:t>
            </a:r>
            <a:r>
              <a:rPr lang="en-US" altLang="zh-CN" sz="1600" dirty="0"/>
              <a:t>c</a:t>
            </a:r>
            <a:r>
              <a:rPr lang="zh-CN" altLang="en-US" sz="1600" dirty="0"/>
              <a:t>语言预定义的关键字，告诉</a:t>
            </a:r>
            <a:r>
              <a:rPr lang="en-US" altLang="zh-CN" sz="1600" dirty="0" err="1"/>
              <a:t>gcc</a:t>
            </a:r>
            <a:r>
              <a:rPr lang="zh-CN" altLang="en-US" sz="1600" dirty="0"/>
              <a:t>编译器该</a:t>
            </a:r>
            <a:r>
              <a:rPr lang="en-US" altLang="zh-CN" sz="1600" dirty="0"/>
              <a:t>C</a:t>
            </a:r>
            <a:r>
              <a:rPr lang="zh-CN" altLang="en-US" sz="1600" dirty="0"/>
              <a:t>函数可以在汇编语言中被调用。</a:t>
            </a:r>
          </a:p>
          <a:p>
            <a:pPr lvl="1"/>
            <a:r>
              <a:rPr lang="zh-CN" altLang="en-US" sz="1600" dirty="0"/>
              <a:t>	内核中系统调用的定义都是以</a:t>
            </a:r>
            <a:r>
              <a:rPr lang="en-US" altLang="zh-CN" sz="1600" dirty="0" err="1"/>
              <a:t>SYSCALL_DEFINEx</a:t>
            </a:r>
            <a:r>
              <a:rPr lang="zh-CN" altLang="en-US" sz="1600" dirty="0"/>
              <a:t>开始的，</a:t>
            </a:r>
            <a:r>
              <a:rPr lang="en-US" altLang="zh-CN" sz="1600" dirty="0"/>
              <a:t>x</a:t>
            </a:r>
            <a:r>
              <a:rPr lang="zh-CN" altLang="en-US" sz="1600" dirty="0"/>
              <a:t>表示系统调用的参数个数。</a:t>
            </a:r>
          </a:p>
          <a:p>
            <a:pPr lvl="1"/>
            <a:r>
              <a:rPr lang="en-US" altLang="zh-CN" sz="1600" dirty="0"/>
              <a:t>##</a:t>
            </a:r>
            <a:r>
              <a:rPr lang="zh-CN" altLang="en-US" sz="1600" dirty="0"/>
              <a:t>是连接符，用于将两个参数粘合到一起；</a:t>
            </a:r>
            <a:r>
              <a:rPr lang="en-US" altLang="zh-CN" sz="1600" dirty="0"/>
              <a:t>##</a:t>
            </a:r>
            <a:r>
              <a:rPr lang="zh-CN" altLang="en-US" sz="1600" dirty="0"/>
              <a:t>会自动把第</a:t>
            </a:r>
            <a:r>
              <a:rPr lang="en-US" altLang="zh-CN" sz="1600" dirty="0"/>
              <a:t>2</a:t>
            </a:r>
            <a:r>
              <a:rPr lang="zh-CN" altLang="en-US" sz="1600" dirty="0"/>
              <a:t>个参数前的空格给移除掉。例如：</a:t>
            </a:r>
          </a:p>
          <a:p>
            <a:pPr lvl="1"/>
            <a:r>
              <a:rPr lang="en-US" altLang="zh-CN" sz="1600" dirty="0"/>
              <a:t>#define Str (</a:t>
            </a:r>
            <a:r>
              <a:rPr lang="en-US" altLang="zh-CN" sz="1600" dirty="0" err="1"/>
              <a:t>a,b</a:t>
            </a:r>
            <a:r>
              <a:rPr lang="en-US" altLang="zh-CN" sz="1600" dirty="0"/>
              <a:t>) a##b</a:t>
            </a:r>
            <a:r>
              <a:rPr lang="zh-CN" altLang="en-US" sz="1600" dirty="0"/>
              <a:t>，那么</a:t>
            </a:r>
            <a:r>
              <a:rPr lang="en-US" altLang="zh-CN" sz="1600" dirty="0"/>
              <a:t>STR1(hello,   world)</a:t>
            </a:r>
            <a:r>
              <a:rPr lang="zh-CN" altLang="en-US" sz="1600" dirty="0"/>
              <a:t>将转换成</a:t>
            </a:r>
            <a:r>
              <a:rPr lang="en-US" altLang="zh-CN" sz="1600" dirty="0" err="1"/>
              <a:t>helloworld</a:t>
            </a:r>
            <a:r>
              <a:rPr lang="zh-CN" altLang="en-US" sz="1600" dirty="0"/>
              <a:t>。</a:t>
            </a:r>
          </a:p>
          <a:p>
            <a:pPr lvl="1"/>
            <a:r>
              <a:rPr lang="zh-CN" altLang="en-US" sz="1600" dirty="0"/>
              <a:t>	</a:t>
            </a:r>
            <a:r>
              <a:rPr lang="en-US" altLang="zh-CN" sz="1600" dirty="0"/>
              <a:t>#</a:t>
            </a:r>
            <a:r>
              <a:rPr lang="zh-CN" altLang="en-US" sz="1600" dirty="0"/>
              <a:t>的作用是：把宏参数变成一个字符串。例如：</a:t>
            </a:r>
          </a:p>
          <a:p>
            <a:pPr lvl="1"/>
            <a:r>
              <a:rPr lang="en-US" altLang="zh-CN" sz="1600" dirty="0"/>
              <a:t>#define Str(x)  #x</a:t>
            </a:r>
            <a:r>
              <a:rPr lang="zh-CN" altLang="en-US" sz="1600" dirty="0"/>
              <a:t>，那么</a:t>
            </a:r>
            <a:r>
              <a:rPr lang="en-US" altLang="zh-CN" sz="1600" dirty="0"/>
              <a:t>STR(hello world)</a:t>
            </a:r>
            <a:r>
              <a:rPr lang="zh-CN" altLang="en-US" sz="1600" dirty="0"/>
              <a:t>将转化成</a:t>
            </a:r>
            <a:r>
              <a:rPr lang="en-US" altLang="zh-CN" sz="1600" dirty="0"/>
              <a:t>" hello world "</a:t>
            </a:r>
            <a:r>
              <a:rPr lang="zh-CN" altLang="en-US" sz="1600" dirty="0"/>
              <a:t>。</a:t>
            </a:r>
          </a:p>
          <a:p>
            <a:pPr lvl="1"/>
            <a:r>
              <a:rPr lang="zh-CN" altLang="en-US" sz="1600" dirty="0"/>
              <a:t>	</a:t>
            </a:r>
            <a:r>
              <a:rPr lang="en-US" altLang="zh-CN" sz="1600" dirty="0"/>
              <a:t>__VA_ARGS__</a:t>
            </a:r>
            <a:r>
              <a:rPr lang="zh-CN" altLang="en-US" sz="1600" dirty="0"/>
              <a:t>代表前面</a:t>
            </a:r>
            <a:r>
              <a:rPr lang="en-US" altLang="zh-CN" sz="1600" dirty="0"/>
              <a:t>...</a:t>
            </a:r>
            <a:r>
              <a:rPr lang="zh-CN" altLang="en-US" sz="1600" dirty="0"/>
              <a:t>里面的可变参数。</a:t>
            </a:r>
          </a:p>
          <a:p>
            <a:pPr lvl="1"/>
            <a:r>
              <a:rPr lang="zh-CN" altLang="en-US" sz="1600" dirty="0"/>
              <a:t>	</a:t>
            </a:r>
            <a:r>
              <a:rPr lang="en-US" altLang="zh-CN" sz="1600" dirty="0"/>
              <a:t>__attribute__</a:t>
            </a:r>
            <a:r>
              <a:rPr lang="zh-CN" altLang="en-US" sz="1600" dirty="0"/>
              <a:t>是关键字，是</a:t>
            </a:r>
            <a:r>
              <a:rPr lang="en-US" altLang="zh-CN" sz="1600" dirty="0" err="1"/>
              <a:t>gcc</a:t>
            </a:r>
            <a:r>
              <a:rPr lang="zh-CN" altLang="en-US" sz="1600" dirty="0"/>
              <a:t>的</a:t>
            </a:r>
            <a:r>
              <a:rPr lang="en-US" altLang="zh-CN" sz="1600" dirty="0"/>
              <a:t>C</a:t>
            </a:r>
            <a:r>
              <a:rPr lang="zh-CN" altLang="en-US" sz="1600" dirty="0"/>
              <a:t>语言扩展。</a:t>
            </a:r>
          </a:p>
          <a:p>
            <a:pPr lvl="1"/>
            <a:r>
              <a:rPr lang="zh-CN" altLang="en-US" sz="1600" dirty="0"/>
              <a:t>	</a:t>
            </a:r>
            <a:r>
              <a:rPr lang="en-US" altLang="zh-CN" sz="1600" dirty="0"/>
              <a:t>__</a:t>
            </a:r>
            <a:r>
              <a:rPr lang="en-US" altLang="zh-CN" sz="1600" dirty="0" err="1"/>
              <a:t>stringify</a:t>
            </a:r>
            <a:r>
              <a:rPr lang="zh-CN" altLang="en-US" sz="1600" dirty="0"/>
              <a:t>的功能是：把参数字变成字符串。</a:t>
            </a:r>
          </a:p>
          <a:p>
            <a:pPr lvl="1"/>
            <a:endParaRPr lang="zh-CN" altLang="en-US" dirty="0"/>
          </a:p>
        </p:txBody>
      </p:sp>
      <p:sp>
        <p:nvSpPr>
          <p:cNvPr id="11267" name="标题 2">
            <a:extLst>
              <a:ext uri="{FF2B5EF4-FFF2-40B4-BE49-F238E27FC236}">
                <a16:creationId xmlns:a16="http://schemas.microsoft.com/office/drawing/2014/main" id="{3642FD29-1E4E-4760-ABC5-8C0C6C22C1EE}"/>
              </a:ext>
            </a:extLst>
          </p:cNvPr>
          <p:cNvSpPr>
            <a:spLocks noGrp="1" noChangeArrowheads="1"/>
          </p:cNvSpPr>
          <p:nvPr>
            <p:ph type="title"/>
          </p:nvPr>
        </p:nvSpPr>
        <p:spPr/>
        <p:txBody>
          <a:bodyPr/>
          <a:lstStyle/>
          <a:p>
            <a:r>
              <a:rPr lang="zh-CN" altLang="en-US" dirty="0"/>
              <a:t>一、宏函数的介绍</a:t>
            </a:r>
          </a:p>
        </p:txBody>
      </p:sp>
      <p:pic>
        <p:nvPicPr>
          <p:cNvPr id="37890" name="图片 1">
            <a:extLst>
              <a:ext uri="{FF2B5EF4-FFF2-40B4-BE49-F238E27FC236}">
                <a16:creationId xmlns:a16="http://schemas.microsoft.com/office/drawing/2014/main" id="{C2534672-C14B-41A9-BDCE-B0B02C6D88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2572" y="1789645"/>
            <a:ext cx="3240360" cy="183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图片 1">
            <a:extLst>
              <a:ext uri="{FF2B5EF4-FFF2-40B4-BE49-F238E27FC236}">
                <a16:creationId xmlns:a16="http://schemas.microsoft.com/office/drawing/2014/main" id="{5DAB556C-72F1-48B6-BDA8-B9685AE0F1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2572" y="4292681"/>
            <a:ext cx="3412341" cy="183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117084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71FC7EF7-860F-456B-9085-3C41FC6E993D}"/>
              </a:ext>
            </a:extLst>
          </p:cNvPr>
          <p:cNvSpPr>
            <a:spLocks noGrp="1" noChangeArrowheads="1"/>
          </p:cNvSpPr>
          <p:nvPr>
            <p:ph idx="1"/>
          </p:nvPr>
        </p:nvSpPr>
        <p:spPr>
          <a:xfrm>
            <a:off x="831850" y="1501775"/>
            <a:ext cx="8369622" cy="2127250"/>
          </a:xfrm>
        </p:spPr>
        <p:txBody>
          <a:bodyPr/>
          <a:lstStyle/>
          <a:p>
            <a:r>
              <a:rPr lang="zh-CN" altLang="en-US" dirty="0"/>
              <a:t>网络子系统的两种系统调用接口</a:t>
            </a:r>
            <a:endParaRPr lang="en-US" altLang="zh-CN" dirty="0"/>
          </a:p>
          <a:p>
            <a:pPr lvl="1"/>
            <a:r>
              <a:rPr lang="en-US" altLang="zh-CN" dirty="0"/>
              <a:t>SYSCALL_METADATA</a:t>
            </a:r>
            <a:r>
              <a:rPr lang="zh-CN" altLang="en-US" dirty="0"/>
              <a:t>宏是追踪系统调用以捕获</a:t>
            </a:r>
            <a:r>
              <a:rPr lang="en-US" altLang="zh-CN" dirty="0" err="1"/>
              <a:t>syscall</a:t>
            </a:r>
            <a:r>
              <a:rPr lang="zh-CN" altLang="en-US" dirty="0"/>
              <a:t>进入和退出事件，</a:t>
            </a:r>
            <a:r>
              <a:rPr lang="en-US" altLang="zh-CN" dirty="0"/>
              <a:t>SYSCALL_METADATA</a:t>
            </a:r>
            <a:r>
              <a:rPr lang="zh-CN" altLang="en-US" dirty="0"/>
              <a:t>在</a:t>
            </a:r>
            <a:r>
              <a:rPr lang="en-US" altLang="zh-CN" dirty="0"/>
              <a:t>include/</a:t>
            </a:r>
            <a:r>
              <a:rPr lang="en-US" altLang="zh-CN" dirty="0" err="1"/>
              <a:t>linux</a:t>
            </a:r>
            <a:r>
              <a:rPr lang="en-US" altLang="zh-CN" dirty="0"/>
              <a:t>/</a:t>
            </a:r>
            <a:r>
              <a:rPr lang="en-US" altLang="zh-CN" dirty="0" err="1"/>
              <a:t>syscalls.h</a:t>
            </a:r>
            <a:r>
              <a:rPr lang="zh-CN" altLang="en-US" dirty="0"/>
              <a:t>文件中定义了两个，根据“</a:t>
            </a:r>
            <a:r>
              <a:rPr lang="en-US" altLang="zh-CN" dirty="0"/>
              <a:t>#ifdef CONFIG_FTRACE_SYSCALLS”</a:t>
            </a:r>
            <a:r>
              <a:rPr lang="zh-CN" altLang="en-US" dirty="0"/>
              <a:t>条件判断做出选择。</a:t>
            </a:r>
          </a:p>
          <a:p>
            <a:pPr lvl="1"/>
            <a:endParaRPr lang="zh-CN" altLang="en-US" dirty="0"/>
          </a:p>
        </p:txBody>
      </p:sp>
      <p:sp>
        <p:nvSpPr>
          <p:cNvPr id="11267" name="标题 2">
            <a:extLst>
              <a:ext uri="{FF2B5EF4-FFF2-40B4-BE49-F238E27FC236}">
                <a16:creationId xmlns:a16="http://schemas.microsoft.com/office/drawing/2014/main" id="{3642FD29-1E4E-4760-ABC5-8C0C6C22C1EE}"/>
              </a:ext>
            </a:extLst>
          </p:cNvPr>
          <p:cNvSpPr>
            <a:spLocks noGrp="1" noChangeArrowheads="1"/>
          </p:cNvSpPr>
          <p:nvPr>
            <p:ph type="title"/>
          </p:nvPr>
        </p:nvSpPr>
        <p:spPr/>
        <p:txBody>
          <a:bodyPr/>
          <a:lstStyle/>
          <a:p>
            <a:r>
              <a:rPr lang="zh-CN" altLang="en-US" dirty="0"/>
              <a:t>一、宏函数的介绍</a:t>
            </a:r>
          </a:p>
        </p:txBody>
      </p:sp>
    </p:spTree>
    <p:extLst>
      <p:ext uri="{BB962C8B-B14F-4D97-AF65-F5344CB8AC3E}">
        <p14:creationId xmlns:p14="http://schemas.microsoft.com/office/powerpoint/2010/main" val="34822715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71FC7EF7-860F-456B-9085-3C41FC6E993D}"/>
              </a:ext>
            </a:extLst>
          </p:cNvPr>
          <p:cNvSpPr>
            <a:spLocks noGrp="1" noChangeArrowheads="1"/>
          </p:cNvSpPr>
          <p:nvPr>
            <p:ph idx="1"/>
          </p:nvPr>
        </p:nvSpPr>
        <p:spPr>
          <a:xfrm>
            <a:off x="831850" y="1501775"/>
            <a:ext cx="5633318" cy="2127250"/>
          </a:xfrm>
        </p:spPr>
        <p:txBody>
          <a:bodyPr/>
          <a:lstStyle/>
          <a:p>
            <a:r>
              <a:rPr lang="zh-CN" altLang="en-US" dirty="0"/>
              <a:t>网络子系统的两种系统调用接口</a:t>
            </a:r>
            <a:endParaRPr lang="en-US" altLang="zh-CN" dirty="0"/>
          </a:p>
          <a:p>
            <a:pPr lvl="1"/>
            <a:r>
              <a:rPr lang="zh-CN" altLang="en-US" dirty="0"/>
              <a:t>以</a:t>
            </a:r>
            <a:r>
              <a:rPr lang="en-US" altLang="zh-CN" dirty="0"/>
              <a:t>socket</a:t>
            </a:r>
            <a:r>
              <a:rPr lang="zh-CN" altLang="en-US" dirty="0"/>
              <a:t>为例</a:t>
            </a:r>
            <a:endParaRPr lang="en-US" altLang="zh-CN" dirty="0"/>
          </a:p>
          <a:p>
            <a:pPr lvl="1"/>
            <a:endParaRPr lang="zh-CN" altLang="en-US" dirty="0"/>
          </a:p>
        </p:txBody>
      </p:sp>
      <p:sp>
        <p:nvSpPr>
          <p:cNvPr id="11267" name="标题 2">
            <a:extLst>
              <a:ext uri="{FF2B5EF4-FFF2-40B4-BE49-F238E27FC236}">
                <a16:creationId xmlns:a16="http://schemas.microsoft.com/office/drawing/2014/main" id="{3642FD29-1E4E-4760-ABC5-8C0C6C22C1EE}"/>
              </a:ext>
            </a:extLst>
          </p:cNvPr>
          <p:cNvSpPr>
            <a:spLocks noGrp="1" noChangeArrowheads="1"/>
          </p:cNvSpPr>
          <p:nvPr>
            <p:ph type="title"/>
          </p:nvPr>
        </p:nvSpPr>
        <p:spPr/>
        <p:txBody>
          <a:bodyPr/>
          <a:lstStyle/>
          <a:p>
            <a:r>
              <a:rPr lang="zh-CN" altLang="en-US" dirty="0"/>
              <a:t>一、宏函数的介绍</a:t>
            </a:r>
          </a:p>
        </p:txBody>
      </p:sp>
      <p:pic>
        <p:nvPicPr>
          <p:cNvPr id="38914" name="图片 1">
            <a:extLst>
              <a:ext uri="{FF2B5EF4-FFF2-40B4-BE49-F238E27FC236}">
                <a16:creationId xmlns:a16="http://schemas.microsoft.com/office/drawing/2014/main" id="{26600340-2B11-4F25-86FB-A52C9B342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600" y="2565400"/>
            <a:ext cx="6912768" cy="97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2AFB2E98-51D8-486B-AE7E-33541D63E66A}"/>
              </a:ext>
            </a:extLst>
          </p:cNvPr>
          <p:cNvPicPr>
            <a:picLocks noChangeAspect="1"/>
          </p:cNvPicPr>
          <p:nvPr/>
        </p:nvPicPr>
        <p:blipFill>
          <a:blip r:embed="rId3"/>
          <a:stretch>
            <a:fillRect/>
          </a:stretch>
        </p:blipFill>
        <p:spPr>
          <a:xfrm>
            <a:off x="1324248" y="3703246"/>
            <a:ext cx="7180243" cy="989404"/>
          </a:xfrm>
          <a:prstGeom prst="rect">
            <a:avLst/>
          </a:prstGeom>
        </p:spPr>
      </p:pic>
      <p:sp>
        <p:nvSpPr>
          <p:cNvPr id="4" name="文本框 3">
            <a:extLst>
              <a:ext uri="{FF2B5EF4-FFF2-40B4-BE49-F238E27FC236}">
                <a16:creationId xmlns:a16="http://schemas.microsoft.com/office/drawing/2014/main" id="{FC5083B5-FC98-4568-95C2-1B9BD8E6A106}"/>
              </a:ext>
            </a:extLst>
          </p:cNvPr>
          <p:cNvSpPr txBox="1"/>
          <p:nvPr/>
        </p:nvSpPr>
        <p:spPr>
          <a:xfrm>
            <a:off x="1324248" y="4900900"/>
            <a:ext cx="6941120" cy="786754"/>
          </a:xfrm>
          <a:prstGeom prst="rect">
            <a:avLst/>
          </a:prstGeom>
          <a:noFill/>
        </p:spPr>
        <p:txBody>
          <a:bodyPr wrap="square" rtlCol="0">
            <a:spAutoFit/>
          </a:bodyPr>
          <a:lstStyle/>
          <a:p>
            <a:pPr algn="just">
              <a:lnSpc>
                <a:spcPct val="150000"/>
              </a:lnSpc>
            </a:pPr>
            <a:r>
              <a:rPr lang="en-US" altLang="zh-CN" sz="1600" b="0" kern="50" dirty="0">
                <a:solidFill>
                  <a:srgbClr val="292929"/>
                </a:solidFill>
                <a:effectLst/>
                <a:latin typeface="Times New Roman" panose="02020603050405020304" pitchFamily="18" charset="0"/>
                <a:ea typeface="宋体" panose="02010600030101010101" pitchFamily="2" charset="-122"/>
              </a:rPr>
              <a:t>socket</a:t>
            </a:r>
            <a:r>
              <a:rPr lang="zh-CN" altLang="en-US" sz="1600" b="0" kern="50" dirty="0">
                <a:solidFill>
                  <a:srgbClr val="292929"/>
                </a:solidFill>
                <a:effectLst/>
                <a:latin typeface="Times New Roman" panose="02020603050405020304" pitchFamily="18" charset="0"/>
                <a:ea typeface="宋体" panose="02010600030101010101" pitchFamily="2" charset="-122"/>
              </a:rPr>
              <a:t>的系统调用的实际流程如下：</a:t>
            </a:r>
          </a:p>
          <a:p>
            <a:pPr algn="just">
              <a:lnSpc>
                <a:spcPct val="150000"/>
              </a:lnSpc>
            </a:pPr>
            <a:r>
              <a:rPr lang="en-US" altLang="zh-CN" sz="1600" b="0" kern="50" dirty="0" err="1">
                <a:solidFill>
                  <a:srgbClr val="292929"/>
                </a:solidFill>
                <a:effectLst/>
                <a:latin typeface="Times New Roman" panose="02020603050405020304" pitchFamily="18" charset="0"/>
                <a:ea typeface="宋体" panose="02010600030101010101" pitchFamily="2" charset="-122"/>
              </a:rPr>
              <a:t>sys_socket</a:t>
            </a:r>
            <a:r>
              <a:rPr lang="en-US" altLang="zh-CN" sz="1600" b="0" kern="50" dirty="0">
                <a:solidFill>
                  <a:srgbClr val="292929"/>
                </a:solidFill>
                <a:effectLst/>
                <a:latin typeface="Times New Roman" panose="02020603050405020304" pitchFamily="18" charset="0"/>
                <a:ea typeface="宋体" panose="02010600030101010101" pitchFamily="2" charset="-122"/>
              </a:rPr>
              <a:t>() → __</a:t>
            </a:r>
            <a:r>
              <a:rPr lang="en-US" altLang="zh-CN" sz="1600" b="0" kern="50" dirty="0" err="1">
                <a:solidFill>
                  <a:srgbClr val="292929"/>
                </a:solidFill>
                <a:effectLst/>
                <a:latin typeface="Times New Roman" panose="02020603050405020304" pitchFamily="18" charset="0"/>
                <a:ea typeface="宋体" panose="02010600030101010101" pitchFamily="2" charset="-122"/>
              </a:rPr>
              <a:t>se_sys_socket</a:t>
            </a:r>
            <a:r>
              <a:rPr lang="en-US" altLang="zh-CN" sz="1600" b="0" kern="50" dirty="0">
                <a:solidFill>
                  <a:srgbClr val="292929"/>
                </a:solidFill>
                <a:effectLst/>
                <a:latin typeface="Times New Roman" panose="02020603050405020304" pitchFamily="18" charset="0"/>
                <a:ea typeface="宋体" panose="02010600030101010101" pitchFamily="2" charset="-122"/>
              </a:rPr>
              <a:t>() →__</a:t>
            </a:r>
            <a:r>
              <a:rPr lang="en-US" altLang="zh-CN" sz="1600" b="0" kern="50" dirty="0" err="1">
                <a:solidFill>
                  <a:srgbClr val="292929"/>
                </a:solidFill>
                <a:effectLst/>
                <a:latin typeface="Times New Roman" panose="02020603050405020304" pitchFamily="18" charset="0"/>
                <a:ea typeface="宋体" panose="02010600030101010101" pitchFamily="2" charset="-122"/>
              </a:rPr>
              <a:t>do_sys_socket</a:t>
            </a:r>
            <a:r>
              <a:rPr lang="en-US" altLang="zh-CN" sz="1600" b="0" kern="50" dirty="0">
                <a:solidFill>
                  <a:srgbClr val="292929"/>
                </a:solidFill>
                <a:effectLst/>
                <a:latin typeface="Times New Roman" panose="02020603050405020304" pitchFamily="18" charset="0"/>
                <a:ea typeface="宋体" panose="02010600030101010101" pitchFamily="2" charset="-122"/>
              </a:rPr>
              <a:t> → __</a:t>
            </a:r>
            <a:r>
              <a:rPr lang="en-US" altLang="zh-CN" sz="1600" b="0" kern="50" dirty="0" err="1">
                <a:solidFill>
                  <a:srgbClr val="292929"/>
                </a:solidFill>
                <a:effectLst/>
                <a:latin typeface="Times New Roman" panose="02020603050405020304" pitchFamily="18" charset="0"/>
                <a:ea typeface="宋体" panose="02010600030101010101" pitchFamily="2" charset="-122"/>
              </a:rPr>
              <a:t>sys_socket</a:t>
            </a:r>
            <a:r>
              <a:rPr lang="en-US" altLang="zh-CN" sz="1600" b="0" kern="50" dirty="0">
                <a:solidFill>
                  <a:srgbClr val="292929"/>
                </a:solidFill>
                <a:effectLst/>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56383013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5CD56D-5D7F-44A3-95C7-6C542E822A69}"/>
              </a:ext>
            </a:extLst>
          </p:cNvPr>
          <p:cNvSpPr>
            <a:spLocks noGrp="1"/>
          </p:cNvSpPr>
          <p:nvPr>
            <p:ph idx="1"/>
          </p:nvPr>
        </p:nvSpPr>
        <p:spPr>
          <a:xfrm>
            <a:off x="831850" y="1501775"/>
            <a:ext cx="8242300" cy="2127250"/>
          </a:xfrm>
        </p:spPr>
        <p:txBody>
          <a:bodyPr/>
          <a:lstStyle/>
          <a:p>
            <a:pPr>
              <a:defRPr/>
            </a:pPr>
            <a:r>
              <a:rPr lang="zh-CN" altLang="en-US" dirty="0"/>
              <a:t>任务描述</a:t>
            </a:r>
            <a:endParaRPr lang="en-US" altLang="zh-CN"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根据课程所介绍的内容与示例，列出</a:t>
            </a:r>
            <a:r>
              <a:rPr lang="en-US" altLang="zh-CN" sz="1662" dirty="0">
                <a:solidFill>
                  <a:srgbClr val="111111"/>
                </a:solidFill>
              </a:rPr>
              <a:t>net/</a:t>
            </a:r>
            <a:r>
              <a:rPr lang="en-US" altLang="zh-CN" sz="1662" dirty="0" err="1">
                <a:solidFill>
                  <a:srgbClr val="111111"/>
                </a:solidFill>
              </a:rPr>
              <a:t>socket.c</a:t>
            </a:r>
            <a:r>
              <a:rPr lang="zh-CN" altLang="en-US" sz="1662" dirty="0">
                <a:solidFill>
                  <a:srgbClr val="111111"/>
                </a:solidFill>
              </a:rPr>
              <a:t>文件中</a:t>
            </a:r>
            <a:r>
              <a:rPr lang="en-US" altLang="zh-CN" sz="1662" dirty="0">
                <a:solidFill>
                  <a:srgbClr val="111111"/>
                </a:solidFill>
              </a:rPr>
              <a:t>listen</a:t>
            </a:r>
            <a:r>
              <a:rPr lang="zh-CN" altLang="en-US" sz="1662" dirty="0">
                <a:solidFill>
                  <a:srgbClr val="111111"/>
                </a:solidFill>
              </a:rPr>
              <a:t>函数的系统调用：</a:t>
            </a:r>
            <a:r>
              <a:rPr lang="en-US" altLang="zh-CN" sz="1662" dirty="0">
                <a:solidFill>
                  <a:srgbClr val="111111"/>
                </a:solidFill>
              </a:rPr>
              <a:t>SYSCALL_DEFINE2(listen, int, </a:t>
            </a:r>
            <a:r>
              <a:rPr lang="en-US" altLang="zh-CN" sz="1662" dirty="0" err="1">
                <a:solidFill>
                  <a:srgbClr val="111111"/>
                </a:solidFill>
              </a:rPr>
              <a:t>fd</a:t>
            </a:r>
            <a:r>
              <a:rPr lang="en-US" altLang="zh-CN" sz="1662" dirty="0">
                <a:solidFill>
                  <a:srgbClr val="111111"/>
                </a:solidFill>
              </a:rPr>
              <a:t>, int, backlog)</a:t>
            </a:r>
            <a:r>
              <a:rPr lang="zh-CN" altLang="en-US" sz="1662" dirty="0">
                <a:solidFill>
                  <a:srgbClr val="111111"/>
                </a:solidFill>
              </a:rPr>
              <a:t>的展开结果，并列出详细步骤。</a:t>
            </a:r>
            <a:endParaRPr lang="zh-CN" altLang="en-US" dirty="0"/>
          </a:p>
        </p:txBody>
      </p:sp>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1</a:t>
            </a:r>
            <a:r>
              <a:rPr lang="zh-CN" altLang="en-US" dirty="0"/>
              <a:t>：熟悉</a:t>
            </a:r>
            <a:r>
              <a:rPr lang="en-US" altLang="zh-CN" dirty="0"/>
              <a:t>Linux</a:t>
            </a:r>
            <a:r>
              <a:rPr lang="zh-CN" altLang="en-US" dirty="0"/>
              <a:t>系统调用的宏定义并学会展开宏定义</a:t>
            </a:r>
          </a:p>
        </p:txBody>
      </p:sp>
      <p:sp>
        <p:nvSpPr>
          <p:cNvPr id="4" name="内容占位符 1">
            <a:extLst>
              <a:ext uri="{FF2B5EF4-FFF2-40B4-BE49-F238E27FC236}">
                <a16:creationId xmlns:a16="http://schemas.microsoft.com/office/drawing/2014/main" id="{C1A001A9-30C0-4713-A92A-F2073520590B}"/>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正确列出</a:t>
            </a:r>
            <a:r>
              <a:rPr lang="en-US" altLang="zh-CN" sz="1662" dirty="0">
                <a:solidFill>
                  <a:srgbClr val="111111"/>
                </a:solidFill>
                <a:ea typeface="宋体" panose="02010600030101010101" pitchFamily="2" charset="-122"/>
              </a:rPr>
              <a:t>SYSCALL_DEFINE2(listen, int, </a:t>
            </a:r>
            <a:r>
              <a:rPr lang="en-US" altLang="zh-CN" sz="1662" dirty="0" err="1">
                <a:solidFill>
                  <a:srgbClr val="111111"/>
                </a:solidFill>
                <a:ea typeface="宋体" panose="02010600030101010101" pitchFamily="2" charset="-122"/>
              </a:rPr>
              <a:t>fd</a:t>
            </a:r>
            <a:r>
              <a:rPr lang="en-US" altLang="zh-CN" sz="1662" dirty="0">
                <a:solidFill>
                  <a:srgbClr val="111111"/>
                </a:solidFill>
                <a:ea typeface="宋体" panose="02010600030101010101" pitchFamily="2" charset="-122"/>
              </a:rPr>
              <a:t>, int, backlog)</a:t>
            </a:r>
            <a:r>
              <a:rPr lang="zh-CN" altLang="en-US" sz="1662" dirty="0">
                <a:solidFill>
                  <a:srgbClr val="111111"/>
                </a:solidFill>
                <a:ea typeface="宋体" panose="02010600030101010101" pitchFamily="2" charset="-122"/>
              </a:rPr>
              <a:t>的展开结果。</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提交详细分析步骤的文档。</a:t>
            </a:r>
          </a:p>
          <a:p>
            <a:pPr>
              <a:defRPr/>
            </a:pPr>
            <a:endParaRPr lang="zh-CN" altLang="en-US" sz="2585" kern="0" dirty="0">
              <a:ea typeface="黑体"/>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C8502F-4CCE-445F-8E28-5846C4A2EA34}"/>
              </a:ext>
            </a:extLst>
          </p:cNvPr>
          <p:cNvSpPr>
            <a:spLocks noGrp="1"/>
          </p:cNvSpPr>
          <p:nvPr>
            <p:ph idx="1"/>
          </p:nvPr>
        </p:nvSpPr>
        <p:spPr>
          <a:xfrm>
            <a:off x="831851" y="1501775"/>
            <a:ext cx="8042275" cy="5092700"/>
          </a:xfrm>
        </p:spPr>
        <p:txBody>
          <a:bodyPr/>
          <a:lstStyle/>
          <a:p>
            <a:pPr>
              <a:defRPr/>
            </a:pPr>
            <a:r>
              <a:rPr lang="en-US" altLang="zh-CN" dirty="0"/>
              <a:t>socket</a:t>
            </a: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662" dirty="0">
                <a:solidFill>
                  <a:srgbClr val="111111"/>
                </a:solidFill>
              </a:rPr>
              <a:t>socket</a:t>
            </a:r>
            <a:r>
              <a:rPr lang="zh-CN" altLang="en-US" sz="1662" dirty="0">
                <a:solidFill>
                  <a:srgbClr val="111111"/>
                </a:solidFill>
              </a:rPr>
              <a:t>起源于</a:t>
            </a:r>
            <a:r>
              <a:rPr lang="en-US" altLang="zh-CN" sz="1662" dirty="0">
                <a:solidFill>
                  <a:srgbClr val="111111"/>
                </a:solidFill>
              </a:rPr>
              <a:t>Unix</a:t>
            </a:r>
            <a:r>
              <a:rPr lang="zh-CN" altLang="en-US" sz="1662" dirty="0">
                <a:solidFill>
                  <a:srgbClr val="111111"/>
                </a:solidFill>
              </a:rPr>
              <a:t>，而</a:t>
            </a:r>
            <a:r>
              <a:rPr lang="en-US" altLang="zh-CN" sz="1662" dirty="0">
                <a:solidFill>
                  <a:srgbClr val="111111"/>
                </a:solidFill>
              </a:rPr>
              <a:t>Unix/Linux</a:t>
            </a:r>
            <a:r>
              <a:rPr lang="zh-CN" altLang="en-US" sz="1662" dirty="0">
                <a:solidFill>
                  <a:srgbClr val="111111"/>
                </a:solidFill>
              </a:rPr>
              <a:t>基本哲学之一就是“一切皆文件”，都可以用“打开</a:t>
            </a:r>
            <a:r>
              <a:rPr lang="en-US" altLang="zh-CN" sz="1662" dirty="0">
                <a:solidFill>
                  <a:srgbClr val="111111"/>
                </a:solidFill>
              </a:rPr>
              <a:t>open→</a:t>
            </a:r>
            <a:r>
              <a:rPr lang="zh-CN" altLang="en-US" sz="1662" dirty="0">
                <a:solidFill>
                  <a:srgbClr val="111111"/>
                </a:solidFill>
              </a:rPr>
              <a:t>读写</a:t>
            </a:r>
            <a:r>
              <a:rPr lang="en-US" altLang="zh-CN" sz="1662" dirty="0">
                <a:solidFill>
                  <a:srgbClr val="111111"/>
                </a:solidFill>
              </a:rPr>
              <a:t>write/read→</a:t>
            </a:r>
            <a:r>
              <a:rPr lang="zh-CN" altLang="en-US" sz="1662" dirty="0">
                <a:solidFill>
                  <a:srgbClr val="111111"/>
                </a:solidFill>
              </a:rPr>
              <a:t>关闭</a:t>
            </a:r>
            <a:r>
              <a:rPr lang="en-US" altLang="zh-CN" sz="1662" dirty="0">
                <a:solidFill>
                  <a:srgbClr val="111111"/>
                </a:solidFill>
              </a:rPr>
              <a:t>close”</a:t>
            </a:r>
            <a:r>
              <a:rPr lang="zh-CN" altLang="en-US" sz="1662" dirty="0">
                <a:solidFill>
                  <a:srgbClr val="111111"/>
                </a:solidFill>
              </a:rPr>
              <a:t>模式来操作。</a:t>
            </a:r>
            <a:r>
              <a:rPr lang="en-US" altLang="zh-CN" sz="1662" dirty="0">
                <a:solidFill>
                  <a:srgbClr val="111111"/>
                </a:solidFill>
              </a:rPr>
              <a:t>socket</a:t>
            </a:r>
            <a:r>
              <a:rPr lang="zh-CN" altLang="en-US" sz="1662" dirty="0">
                <a:solidFill>
                  <a:srgbClr val="111111"/>
                </a:solidFill>
              </a:rPr>
              <a:t>就是该模式的一个实现，</a:t>
            </a:r>
            <a:r>
              <a:rPr lang="en-US" altLang="zh-CN" sz="1662" dirty="0">
                <a:solidFill>
                  <a:srgbClr val="111111"/>
                </a:solidFill>
              </a:rPr>
              <a:t>socket</a:t>
            </a:r>
            <a:r>
              <a:rPr lang="zh-CN" altLang="en-US" sz="1662" dirty="0">
                <a:solidFill>
                  <a:srgbClr val="111111"/>
                </a:solidFill>
              </a:rPr>
              <a:t>即是一种特殊的文件，一些</a:t>
            </a:r>
            <a:r>
              <a:rPr lang="en-US" altLang="zh-CN" sz="1662" dirty="0">
                <a:solidFill>
                  <a:srgbClr val="111111"/>
                </a:solidFill>
              </a:rPr>
              <a:t>socket</a:t>
            </a:r>
            <a:r>
              <a:rPr lang="zh-CN" altLang="en-US" sz="1662" dirty="0">
                <a:solidFill>
                  <a:srgbClr val="111111"/>
                </a:solidFill>
              </a:rPr>
              <a:t>函数就是对其进行的操作（读</a:t>
            </a:r>
            <a:r>
              <a:rPr lang="en-US" altLang="zh-CN" sz="1662" dirty="0">
                <a:solidFill>
                  <a:srgbClr val="111111"/>
                </a:solidFill>
              </a:rPr>
              <a:t>/</a:t>
            </a:r>
            <a:r>
              <a:rPr lang="zh-CN" altLang="en-US" sz="1662" dirty="0">
                <a:solidFill>
                  <a:srgbClr val="111111"/>
                </a:solidFill>
              </a:rPr>
              <a:t>写</a:t>
            </a:r>
            <a:r>
              <a:rPr lang="en-US" altLang="zh-CN" sz="1662" dirty="0">
                <a:solidFill>
                  <a:srgbClr val="111111"/>
                </a:solidFill>
              </a:rPr>
              <a:t>IO</a:t>
            </a:r>
            <a:r>
              <a:rPr lang="zh-CN" altLang="en-US" sz="1662" dirty="0">
                <a:solidFill>
                  <a:srgbClr val="111111"/>
                </a:solidFill>
              </a:rPr>
              <a:t>、打开、关闭）。</a:t>
            </a: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662" dirty="0">
                <a:solidFill>
                  <a:srgbClr val="111111"/>
                </a:solidFill>
              </a:rPr>
              <a:t>socket</a:t>
            </a:r>
            <a:r>
              <a:rPr lang="zh-CN" altLang="en-US" sz="1662" dirty="0">
                <a:solidFill>
                  <a:srgbClr val="111111"/>
                </a:solidFill>
              </a:rPr>
              <a:t>（套接字）是应用层与</a:t>
            </a:r>
            <a:r>
              <a:rPr lang="en-US" altLang="zh-CN" sz="1662" dirty="0">
                <a:solidFill>
                  <a:srgbClr val="111111"/>
                </a:solidFill>
              </a:rPr>
              <a:t>TCP/IP</a:t>
            </a:r>
            <a:r>
              <a:rPr lang="zh-CN" altLang="en-US" sz="1662" dirty="0">
                <a:solidFill>
                  <a:srgbClr val="111111"/>
                </a:solidFill>
              </a:rPr>
              <a:t>协议族通信的中间软件抽象层，它是一组接口。在设计模式中，</a:t>
            </a:r>
            <a:r>
              <a:rPr lang="en-US" altLang="zh-CN" sz="1662" dirty="0">
                <a:solidFill>
                  <a:srgbClr val="111111"/>
                </a:solidFill>
              </a:rPr>
              <a:t>socket</a:t>
            </a:r>
            <a:r>
              <a:rPr lang="zh-CN" altLang="en-US" sz="1662" dirty="0">
                <a:solidFill>
                  <a:srgbClr val="111111"/>
                </a:solidFill>
              </a:rPr>
              <a:t>其实就是一个门面模式，它把复杂的</a:t>
            </a:r>
            <a:r>
              <a:rPr lang="en-US" altLang="zh-CN" sz="1662" dirty="0">
                <a:solidFill>
                  <a:srgbClr val="111111"/>
                </a:solidFill>
              </a:rPr>
              <a:t>TCP/IP</a:t>
            </a:r>
            <a:r>
              <a:rPr lang="zh-CN" altLang="en-US" sz="1662" dirty="0">
                <a:solidFill>
                  <a:srgbClr val="111111"/>
                </a:solidFill>
              </a:rPr>
              <a:t>协议族隐藏在</a:t>
            </a:r>
            <a:r>
              <a:rPr lang="en-US" altLang="zh-CN" sz="1662" dirty="0">
                <a:solidFill>
                  <a:srgbClr val="111111"/>
                </a:solidFill>
              </a:rPr>
              <a:t>socket</a:t>
            </a:r>
            <a:r>
              <a:rPr lang="zh-CN" altLang="en-US" sz="1662" dirty="0">
                <a:solidFill>
                  <a:srgbClr val="111111"/>
                </a:solidFill>
              </a:rPr>
              <a:t>接口后面，对用户来说，一组简单的接口就是全部，让</a:t>
            </a:r>
            <a:r>
              <a:rPr lang="en-US" altLang="zh-CN" sz="1662" dirty="0">
                <a:solidFill>
                  <a:srgbClr val="111111"/>
                </a:solidFill>
              </a:rPr>
              <a:t>socket</a:t>
            </a:r>
            <a:r>
              <a:rPr lang="zh-CN" altLang="en-US" sz="1662" dirty="0">
                <a:solidFill>
                  <a:srgbClr val="111111"/>
                </a:solidFill>
              </a:rPr>
              <a:t>去组织数据，以符合指定的协议。</a:t>
            </a: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a:defRPr/>
            </a:pPr>
            <a:endParaRPr lang="en-US" altLang="zh-CN" dirty="0"/>
          </a:p>
          <a:p>
            <a:pPr>
              <a:defRPr/>
            </a:pPr>
            <a:endParaRPr lang="en-US" altLang="zh-CN" dirty="0"/>
          </a:p>
          <a:p>
            <a:pPr>
              <a:defRPr/>
            </a:pPr>
            <a:endParaRPr lang="zh-CN" altLang="en-US" dirty="0"/>
          </a:p>
        </p:txBody>
      </p:sp>
      <p:sp>
        <p:nvSpPr>
          <p:cNvPr id="20483" name="标题 2">
            <a:extLst>
              <a:ext uri="{FF2B5EF4-FFF2-40B4-BE49-F238E27FC236}">
                <a16:creationId xmlns:a16="http://schemas.microsoft.com/office/drawing/2014/main" id="{CAD72A24-3795-4ADB-955E-E200D6CC1C60}"/>
              </a:ext>
            </a:extLst>
          </p:cNvPr>
          <p:cNvSpPr>
            <a:spLocks noGrp="1" noChangeArrowheads="1"/>
          </p:cNvSpPr>
          <p:nvPr>
            <p:ph type="title"/>
          </p:nvPr>
        </p:nvSpPr>
        <p:spPr/>
        <p:txBody>
          <a:bodyPr/>
          <a:lstStyle/>
          <a:p>
            <a:r>
              <a:rPr lang="zh-CN" altLang="en-US" dirty="0"/>
              <a:t>二、</a:t>
            </a:r>
            <a:r>
              <a:rPr lang="en-US" altLang="zh-CN" dirty="0"/>
              <a:t>socket</a:t>
            </a:r>
            <a:r>
              <a:rPr lang="zh-CN" altLang="en-US" dirty="0"/>
              <a:t>的创建</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C8502F-4CCE-445F-8E28-5846C4A2EA34}"/>
              </a:ext>
            </a:extLst>
          </p:cNvPr>
          <p:cNvSpPr>
            <a:spLocks noGrp="1"/>
          </p:cNvSpPr>
          <p:nvPr>
            <p:ph idx="1"/>
          </p:nvPr>
        </p:nvSpPr>
        <p:spPr>
          <a:xfrm>
            <a:off x="831851" y="1501775"/>
            <a:ext cx="8042275" cy="5092700"/>
          </a:xfrm>
        </p:spPr>
        <p:txBody>
          <a:bodyPr/>
          <a:lstStyle/>
          <a:p>
            <a:pPr>
              <a:defRPr/>
            </a:pPr>
            <a:r>
              <a:rPr lang="en-US" altLang="zh-CN" dirty="0"/>
              <a:t>socket</a:t>
            </a: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662" dirty="0">
                <a:solidFill>
                  <a:srgbClr val="111111"/>
                </a:solidFill>
              </a:rPr>
              <a:t>TCP/IP</a:t>
            </a:r>
            <a:r>
              <a:rPr lang="zh-CN" altLang="en-US" sz="1662" dirty="0">
                <a:solidFill>
                  <a:srgbClr val="111111"/>
                </a:solidFill>
              </a:rPr>
              <a:t>协议族包括运输层、网络层、链路层，而</a:t>
            </a:r>
            <a:r>
              <a:rPr lang="en-US" altLang="zh-CN" sz="1662" dirty="0">
                <a:solidFill>
                  <a:srgbClr val="111111"/>
                </a:solidFill>
              </a:rPr>
              <a:t>socket</a:t>
            </a:r>
            <a:r>
              <a:rPr lang="zh-CN" altLang="en-US" sz="1662" dirty="0">
                <a:solidFill>
                  <a:srgbClr val="111111"/>
                </a:solidFill>
              </a:rPr>
              <a:t>所在位置如图，</a:t>
            </a:r>
            <a:r>
              <a:rPr lang="en-US" altLang="zh-CN" sz="1662" dirty="0">
                <a:solidFill>
                  <a:srgbClr val="111111"/>
                </a:solidFill>
              </a:rPr>
              <a:t>socket</a:t>
            </a:r>
            <a:r>
              <a:rPr lang="zh-CN" altLang="en-US" sz="1662" dirty="0">
                <a:solidFill>
                  <a:srgbClr val="111111"/>
                </a:solidFill>
              </a:rPr>
              <a:t>是应用层与</a:t>
            </a:r>
            <a:r>
              <a:rPr lang="en-US" altLang="zh-CN" sz="1662" dirty="0">
                <a:solidFill>
                  <a:srgbClr val="111111"/>
                </a:solidFill>
              </a:rPr>
              <a:t>TCP/IP</a:t>
            </a:r>
            <a:r>
              <a:rPr lang="zh-CN" altLang="en-US" sz="1662" dirty="0">
                <a:solidFill>
                  <a:srgbClr val="111111"/>
                </a:solidFill>
              </a:rPr>
              <a:t>协议族通信的中间软件抽象层。</a:t>
            </a: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a:defRPr/>
            </a:pPr>
            <a:endParaRPr lang="en-US" altLang="zh-CN" dirty="0"/>
          </a:p>
          <a:p>
            <a:pPr>
              <a:defRPr/>
            </a:pPr>
            <a:endParaRPr lang="en-US" altLang="zh-CN" dirty="0"/>
          </a:p>
          <a:p>
            <a:pPr>
              <a:defRPr/>
            </a:pPr>
            <a:endParaRPr lang="zh-CN" altLang="en-US" dirty="0"/>
          </a:p>
        </p:txBody>
      </p:sp>
      <p:sp>
        <p:nvSpPr>
          <p:cNvPr id="20483" name="标题 2">
            <a:extLst>
              <a:ext uri="{FF2B5EF4-FFF2-40B4-BE49-F238E27FC236}">
                <a16:creationId xmlns:a16="http://schemas.microsoft.com/office/drawing/2014/main" id="{CAD72A24-3795-4ADB-955E-E200D6CC1C60}"/>
              </a:ext>
            </a:extLst>
          </p:cNvPr>
          <p:cNvSpPr>
            <a:spLocks noGrp="1" noChangeArrowheads="1"/>
          </p:cNvSpPr>
          <p:nvPr>
            <p:ph type="title"/>
          </p:nvPr>
        </p:nvSpPr>
        <p:spPr/>
        <p:txBody>
          <a:bodyPr/>
          <a:lstStyle/>
          <a:p>
            <a:r>
              <a:rPr lang="zh-CN" altLang="en-US" dirty="0"/>
              <a:t>二、</a:t>
            </a:r>
            <a:r>
              <a:rPr lang="en-US" altLang="zh-CN" dirty="0"/>
              <a:t>socket</a:t>
            </a:r>
            <a:r>
              <a:rPr lang="zh-CN" altLang="en-US" dirty="0"/>
              <a:t>的创建</a:t>
            </a:r>
          </a:p>
        </p:txBody>
      </p:sp>
      <p:pic>
        <p:nvPicPr>
          <p:cNvPr id="39938" name="Picture 2">
            <a:extLst>
              <a:ext uri="{FF2B5EF4-FFF2-40B4-BE49-F238E27FC236}">
                <a16:creationId xmlns:a16="http://schemas.microsoft.com/office/drawing/2014/main" id="{B310AB4F-D63F-4F48-8B03-974DBD7C1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12" y="2996952"/>
            <a:ext cx="4104456" cy="3604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3">
            <a:extLst>
              <a:ext uri="{FF2B5EF4-FFF2-40B4-BE49-F238E27FC236}">
                <a16:creationId xmlns:a16="http://schemas.microsoft.com/office/drawing/2014/main" id="{AA76668F-F9B9-4528-B8A9-E23E906856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080" y="2852936"/>
            <a:ext cx="3888432" cy="3538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35293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C8502F-4CCE-445F-8E28-5846C4A2EA34}"/>
              </a:ext>
            </a:extLst>
          </p:cNvPr>
          <p:cNvSpPr>
            <a:spLocks noGrp="1"/>
          </p:cNvSpPr>
          <p:nvPr>
            <p:ph idx="1"/>
          </p:nvPr>
        </p:nvSpPr>
        <p:spPr>
          <a:xfrm>
            <a:off x="831851" y="1501775"/>
            <a:ext cx="8042275" cy="5092700"/>
          </a:xfrm>
        </p:spPr>
        <p:txBody>
          <a:bodyPr/>
          <a:lstStyle/>
          <a:p>
            <a:pPr>
              <a:defRPr/>
            </a:pPr>
            <a:r>
              <a:rPr lang="en-US" altLang="zh-CN" dirty="0"/>
              <a:t>Socket</a:t>
            </a:r>
            <a:r>
              <a:rPr lang="zh-CN" altLang="en-US" dirty="0"/>
              <a:t>编程</a:t>
            </a:r>
            <a:r>
              <a:rPr lang="en-US" altLang="zh-CN" dirty="0"/>
              <a:t>API</a:t>
            </a: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函数名：</a:t>
            </a:r>
            <a:r>
              <a:rPr lang="en-US" altLang="zh-CN" sz="1662" dirty="0">
                <a:solidFill>
                  <a:srgbClr val="111111"/>
                </a:solidFill>
              </a:rPr>
              <a:t>int socket(int domain, int type, int protocol);</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功能：根据指定的地址族、数据类型和协议来分配一个</a:t>
            </a:r>
            <a:r>
              <a:rPr lang="en-US" altLang="zh-CN" sz="1262" dirty="0">
                <a:solidFill>
                  <a:srgbClr val="111111"/>
                </a:solidFill>
              </a:rPr>
              <a:t>socket</a:t>
            </a:r>
            <a:r>
              <a:rPr lang="zh-CN" altLang="en-US" sz="1262" dirty="0">
                <a:solidFill>
                  <a:srgbClr val="111111"/>
                </a:solidFill>
              </a:rPr>
              <a:t>的描述字及其所用的资源。</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头文件（</a:t>
            </a:r>
            <a:r>
              <a:rPr lang="en-US" altLang="zh-CN" sz="1262" dirty="0">
                <a:solidFill>
                  <a:srgbClr val="111111"/>
                </a:solidFill>
              </a:rPr>
              <a:t>C</a:t>
            </a:r>
            <a:r>
              <a:rPr lang="zh-CN" altLang="en-US" sz="1262" dirty="0">
                <a:solidFill>
                  <a:srgbClr val="111111"/>
                </a:solidFill>
              </a:rPr>
              <a:t>库）：</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#include &lt;sys/</a:t>
            </a:r>
            <a:r>
              <a:rPr lang="en-US" altLang="zh-CN" sz="1262" dirty="0" err="1">
                <a:solidFill>
                  <a:srgbClr val="111111"/>
                </a:solidFill>
              </a:rPr>
              <a:t>types.h</a:t>
            </a:r>
            <a:r>
              <a:rPr lang="en-US" altLang="zh-CN" sz="1262" dirty="0">
                <a:solidFill>
                  <a:srgbClr val="111111"/>
                </a:solidFill>
              </a:rPr>
              <a:t>&gt;</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#include&lt;sys/socket.h&gt;</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参数说明：</a:t>
            </a:r>
            <a:endParaRPr lang="en-US" altLang="zh-CN" sz="1262" dirty="0">
              <a:solidFill>
                <a:srgbClr val="111111"/>
              </a:solidFill>
            </a:endParaRP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domain</a:t>
            </a:r>
            <a:r>
              <a:rPr lang="zh-CN" altLang="en-US" sz="1262" dirty="0">
                <a:solidFill>
                  <a:srgbClr val="111111"/>
                </a:solidFill>
              </a:rPr>
              <a:t>：协议族，常用的有</a:t>
            </a:r>
            <a:r>
              <a:rPr lang="en-US" altLang="zh-CN" sz="1262" dirty="0">
                <a:solidFill>
                  <a:srgbClr val="111111"/>
                </a:solidFill>
              </a:rPr>
              <a:t>AF_INET</a:t>
            </a:r>
            <a:r>
              <a:rPr lang="zh-CN" altLang="en-US" sz="1262" dirty="0">
                <a:solidFill>
                  <a:srgbClr val="111111"/>
                </a:solidFill>
              </a:rPr>
              <a:t>、</a:t>
            </a:r>
            <a:r>
              <a:rPr lang="en-US" altLang="zh-CN" sz="1262" dirty="0">
                <a:solidFill>
                  <a:srgbClr val="111111"/>
                </a:solidFill>
              </a:rPr>
              <a:t>AF_INET6</a:t>
            </a:r>
            <a:r>
              <a:rPr lang="zh-CN" altLang="en-US" sz="1262" dirty="0">
                <a:solidFill>
                  <a:srgbClr val="111111"/>
                </a:solidFill>
              </a:rPr>
              <a:t>、</a:t>
            </a:r>
            <a:r>
              <a:rPr lang="en-US" altLang="zh-CN" sz="1262" dirty="0">
                <a:solidFill>
                  <a:srgbClr val="111111"/>
                </a:solidFill>
              </a:rPr>
              <a:t>AF_LOCAL</a:t>
            </a:r>
            <a:r>
              <a:rPr lang="zh-CN" altLang="en-US" sz="1262" dirty="0">
                <a:solidFill>
                  <a:srgbClr val="111111"/>
                </a:solidFill>
              </a:rPr>
              <a:t>、</a:t>
            </a:r>
            <a:r>
              <a:rPr lang="en-US" altLang="zh-CN" sz="1262" dirty="0">
                <a:solidFill>
                  <a:srgbClr val="111111"/>
                </a:solidFill>
              </a:rPr>
              <a:t>AF_ROUTE</a:t>
            </a:r>
            <a:r>
              <a:rPr lang="zh-CN" altLang="en-US" sz="1262" dirty="0">
                <a:solidFill>
                  <a:srgbClr val="111111"/>
                </a:solidFill>
              </a:rPr>
              <a:t>，其中</a:t>
            </a:r>
            <a:r>
              <a:rPr lang="en-US" altLang="zh-CN" sz="1262" dirty="0">
                <a:solidFill>
                  <a:srgbClr val="111111"/>
                </a:solidFill>
              </a:rPr>
              <a:t>AF_INET</a:t>
            </a:r>
            <a:r>
              <a:rPr lang="zh-CN" altLang="en-US" sz="1262" dirty="0">
                <a:solidFill>
                  <a:srgbClr val="111111"/>
                </a:solidFill>
              </a:rPr>
              <a:t>代表使用</a:t>
            </a:r>
            <a:r>
              <a:rPr lang="en-US" altLang="zh-CN" sz="1262" dirty="0">
                <a:solidFill>
                  <a:srgbClr val="111111"/>
                </a:solidFill>
              </a:rPr>
              <a:t>ipv4</a:t>
            </a:r>
            <a:r>
              <a:rPr lang="zh-CN" altLang="en-US" sz="1262" dirty="0">
                <a:solidFill>
                  <a:srgbClr val="111111"/>
                </a:solidFill>
              </a:rPr>
              <a:t>地址。</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type</a:t>
            </a:r>
            <a:r>
              <a:rPr lang="zh-CN" altLang="en-US" sz="1262" dirty="0">
                <a:solidFill>
                  <a:srgbClr val="111111"/>
                </a:solidFill>
              </a:rPr>
              <a:t>：</a:t>
            </a:r>
            <a:r>
              <a:rPr lang="en-US" altLang="zh-CN" sz="1262" dirty="0">
                <a:solidFill>
                  <a:srgbClr val="111111"/>
                </a:solidFill>
              </a:rPr>
              <a:t>socket</a:t>
            </a:r>
            <a:r>
              <a:rPr lang="zh-CN" altLang="en-US" sz="1262" dirty="0">
                <a:solidFill>
                  <a:srgbClr val="111111"/>
                </a:solidFill>
              </a:rPr>
              <a:t>类型，常用的</a:t>
            </a:r>
            <a:r>
              <a:rPr lang="en-US" altLang="zh-CN" sz="1262" dirty="0">
                <a:solidFill>
                  <a:srgbClr val="111111"/>
                </a:solidFill>
              </a:rPr>
              <a:t>socket</a:t>
            </a:r>
            <a:r>
              <a:rPr lang="zh-CN" altLang="en-US" sz="1262" dirty="0">
                <a:solidFill>
                  <a:srgbClr val="111111"/>
                </a:solidFill>
              </a:rPr>
              <a:t>类型有，</a:t>
            </a:r>
            <a:r>
              <a:rPr lang="en-US" altLang="zh-CN" sz="1262" dirty="0">
                <a:solidFill>
                  <a:srgbClr val="111111"/>
                </a:solidFill>
              </a:rPr>
              <a:t>SOCK_STREAM</a:t>
            </a:r>
            <a:r>
              <a:rPr lang="zh-CN" altLang="en-US" sz="1262" dirty="0">
                <a:solidFill>
                  <a:srgbClr val="111111"/>
                </a:solidFill>
              </a:rPr>
              <a:t>、</a:t>
            </a:r>
            <a:r>
              <a:rPr lang="en-US" altLang="zh-CN" sz="1262" dirty="0">
                <a:solidFill>
                  <a:srgbClr val="111111"/>
                </a:solidFill>
              </a:rPr>
              <a:t>SOCK_DGRAM</a:t>
            </a:r>
            <a:r>
              <a:rPr lang="zh-CN" altLang="en-US" sz="1262" dirty="0">
                <a:solidFill>
                  <a:srgbClr val="111111"/>
                </a:solidFill>
              </a:rPr>
              <a:t>、</a:t>
            </a:r>
            <a:r>
              <a:rPr lang="en-US" altLang="zh-CN" sz="1262" dirty="0">
                <a:solidFill>
                  <a:srgbClr val="111111"/>
                </a:solidFill>
              </a:rPr>
              <a:t>SOCK_RAW</a:t>
            </a:r>
            <a:r>
              <a:rPr lang="zh-CN" altLang="en-US" sz="1262" dirty="0">
                <a:solidFill>
                  <a:srgbClr val="111111"/>
                </a:solidFill>
              </a:rPr>
              <a:t>、</a:t>
            </a:r>
            <a:r>
              <a:rPr lang="en-US" altLang="zh-CN" sz="1262" dirty="0">
                <a:solidFill>
                  <a:srgbClr val="111111"/>
                </a:solidFill>
              </a:rPr>
              <a:t>SOCK_PACKET</a:t>
            </a:r>
            <a:r>
              <a:rPr lang="zh-CN" altLang="en-US" sz="1262" dirty="0">
                <a:solidFill>
                  <a:srgbClr val="111111"/>
                </a:solidFill>
              </a:rPr>
              <a:t>、</a:t>
            </a:r>
            <a:r>
              <a:rPr lang="en-US" altLang="zh-CN" sz="1262" dirty="0">
                <a:solidFill>
                  <a:srgbClr val="111111"/>
                </a:solidFill>
              </a:rPr>
              <a:t>SOCK_SEQPACKET</a:t>
            </a:r>
            <a:r>
              <a:rPr lang="zh-CN" altLang="en-US" sz="1262" dirty="0">
                <a:solidFill>
                  <a:srgbClr val="111111"/>
                </a:solidFill>
              </a:rPr>
              <a:t>等。</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SOCK_STREAM----</a:t>
            </a:r>
            <a:r>
              <a:rPr lang="zh-CN" altLang="en-US" sz="1262" dirty="0">
                <a:solidFill>
                  <a:srgbClr val="111111"/>
                </a:solidFill>
              </a:rPr>
              <a:t>提供有序的、可靠的、双向的和基于连接的字节流，使用带外数据传送机制，为</a:t>
            </a:r>
            <a:r>
              <a:rPr lang="en-US" altLang="zh-CN" sz="1262" dirty="0">
                <a:solidFill>
                  <a:srgbClr val="111111"/>
                </a:solidFill>
              </a:rPr>
              <a:t>Internet</a:t>
            </a:r>
            <a:r>
              <a:rPr lang="zh-CN" altLang="en-US" sz="1262" dirty="0">
                <a:solidFill>
                  <a:srgbClr val="111111"/>
                </a:solidFill>
              </a:rPr>
              <a:t>地址族使用</a:t>
            </a:r>
            <a:r>
              <a:rPr lang="en-US" altLang="zh-CN" sz="1262" dirty="0">
                <a:solidFill>
                  <a:srgbClr val="111111"/>
                </a:solidFill>
              </a:rPr>
              <a:t>TCP</a:t>
            </a:r>
            <a:r>
              <a:rPr lang="zh-CN" altLang="en-US" sz="1262" dirty="0">
                <a:solidFill>
                  <a:srgbClr val="111111"/>
                </a:solidFill>
              </a:rPr>
              <a:t>。</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SOCK_DGRAM----</a:t>
            </a:r>
            <a:r>
              <a:rPr lang="zh-CN" altLang="en-US" sz="1262" dirty="0">
                <a:solidFill>
                  <a:srgbClr val="111111"/>
                </a:solidFill>
              </a:rPr>
              <a:t>支持无连接的、不可靠的和使用固定大小（通常很小）缓冲区的数据报服务，为</a:t>
            </a:r>
            <a:r>
              <a:rPr lang="en-US" altLang="zh-CN" sz="1262" dirty="0">
                <a:solidFill>
                  <a:srgbClr val="111111"/>
                </a:solidFill>
              </a:rPr>
              <a:t>Internet</a:t>
            </a:r>
            <a:r>
              <a:rPr lang="zh-CN" altLang="en-US" sz="1262" dirty="0">
                <a:solidFill>
                  <a:srgbClr val="111111"/>
                </a:solidFill>
              </a:rPr>
              <a:t>地址族使用</a:t>
            </a:r>
            <a:r>
              <a:rPr lang="en-US" altLang="zh-CN" sz="1262" dirty="0">
                <a:solidFill>
                  <a:srgbClr val="111111"/>
                </a:solidFill>
              </a:rPr>
              <a:t>UDP</a:t>
            </a:r>
            <a:r>
              <a:rPr lang="zh-CN" altLang="en-US" sz="1262" dirty="0">
                <a:solidFill>
                  <a:srgbClr val="111111"/>
                </a:solidFill>
              </a:rPr>
              <a:t>。</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protocol</a:t>
            </a:r>
            <a:r>
              <a:rPr lang="zh-CN" altLang="en-US" sz="1262" dirty="0">
                <a:solidFill>
                  <a:srgbClr val="111111"/>
                </a:solidFill>
              </a:rPr>
              <a:t>：协议。常用的协议有，</a:t>
            </a:r>
            <a:r>
              <a:rPr lang="en-US" altLang="zh-CN" sz="1262" dirty="0">
                <a:solidFill>
                  <a:srgbClr val="111111"/>
                </a:solidFill>
              </a:rPr>
              <a:t>IPPROTO_IP</a:t>
            </a:r>
            <a:r>
              <a:rPr lang="zh-CN" altLang="en-US" sz="1262" dirty="0">
                <a:solidFill>
                  <a:srgbClr val="111111"/>
                </a:solidFill>
              </a:rPr>
              <a:t>、</a:t>
            </a:r>
            <a:r>
              <a:rPr lang="en-US" altLang="zh-CN" sz="1262" dirty="0">
                <a:solidFill>
                  <a:srgbClr val="111111"/>
                </a:solidFill>
              </a:rPr>
              <a:t>IPPROTO_TCP</a:t>
            </a:r>
            <a:r>
              <a:rPr lang="zh-CN" altLang="en-US" sz="1262" dirty="0">
                <a:solidFill>
                  <a:srgbClr val="111111"/>
                </a:solidFill>
              </a:rPr>
              <a:t>、</a:t>
            </a:r>
            <a:r>
              <a:rPr lang="en-US" altLang="zh-CN" sz="1262" dirty="0">
                <a:solidFill>
                  <a:srgbClr val="111111"/>
                </a:solidFill>
              </a:rPr>
              <a:t>IPPTOTO_UDP</a:t>
            </a:r>
            <a:r>
              <a:rPr lang="zh-CN" altLang="en-US" sz="1262" dirty="0">
                <a:solidFill>
                  <a:srgbClr val="111111"/>
                </a:solidFill>
              </a:rPr>
              <a:t>、</a:t>
            </a:r>
            <a:r>
              <a:rPr lang="en-US" altLang="zh-CN" sz="1262" dirty="0">
                <a:solidFill>
                  <a:srgbClr val="111111"/>
                </a:solidFill>
              </a:rPr>
              <a:t>IPPROTO_SCTP</a:t>
            </a:r>
            <a:r>
              <a:rPr lang="zh-CN" altLang="en-US" sz="1262" dirty="0">
                <a:solidFill>
                  <a:srgbClr val="111111"/>
                </a:solidFill>
              </a:rPr>
              <a:t>、</a:t>
            </a:r>
            <a:r>
              <a:rPr lang="en-US" altLang="zh-CN" sz="1262" dirty="0">
                <a:solidFill>
                  <a:srgbClr val="111111"/>
                </a:solidFill>
              </a:rPr>
              <a:t>IPPROTO_TIPC</a:t>
            </a:r>
            <a:r>
              <a:rPr lang="zh-CN" altLang="en-US" sz="1262" dirty="0">
                <a:solidFill>
                  <a:srgbClr val="111111"/>
                </a:solidFill>
              </a:rPr>
              <a:t>等。</a:t>
            </a:r>
            <a:endParaRPr lang="en-US" altLang="zh-CN" sz="1262" dirty="0">
              <a:solidFill>
                <a:srgbClr val="111111"/>
              </a:solidFill>
            </a:endParaRP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返回值：如果调用成功就返回新创建的套接字描述符；如果失败就返回</a:t>
            </a:r>
            <a:r>
              <a:rPr lang="en-US" altLang="zh-CN" sz="1262" dirty="0">
                <a:solidFill>
                  <a:srgbClr val="111111"/>
                </a:solidFill>
              </a:rPr>
              <a:t>INVALID_SOCKET</a:t>
            </a:r>
            <a:r>
              <a:rPr lang="zh-CN" altLang="en-US" sz="1262" dirty="0">
                <a:solidFill>
                  <a:srgbClr val="111111"/>
                </a:solidFill>
              </a:rPr>
              <a:t>。</a:t>
            </a:r>
            <a:endParaRPr lang="en-US" altLang="zh-CN" sz="12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a:defRPr/>
            </a:pPr>
            <a:endParaRPr lang="en-US" altLang="zh-CN" dirty="0"/>
          </a:p>
          <a:p>
            <a:pPr>
              <a:defRPr/>
            </a:pPr>
            <a:endParaRPr lang="en-US" altLang="zh-CN" dirty="0"/>
          </a:p>
          <a:p>
            <a:pPr>
              <a:defRPr/>
            </a:pPr>
            <a:endParaRPr lang="zh-CN" altLang="en-US" dirty="0"/>
          </a:p>
        </p:txBody>
      </p:sp>
      <p:sp>
        <p:nvSpPr>
          <p:cNvPr id="20483" name="标题 2">
            <a:extLst>
              <a:ext uri="{FF2B5EF4-FFF2-40B4-BE49-F238E27FC236}">
                <a16:creationId xmlns:a16="http://schemas.microsoft.com/office/drawing/2014/main" id="{CAD72A24-3795-4ADB-955E-E200D6CC1C60}"/>
              </a:ext>
            </a:extLst>
          </p:cNvPr>
          <p:cNvSpPr>
            <a:spLocks noGrp="1" noChangeArrowheads="1"/>
          </p:cNvSpPr>
          <p:nvPr>
            <p:ph type="title"/>
          </p:nvPr>
        </p:nvSpPr>
        <p:spPr/>
        <p:txBody>
          <a:bodyPr/>
          <a:lstStyle/>
          <a:p>
            <a:r>
              <a:rPr lang="zh-CN" altLang="en-US" dirty="0"/>
              <a:t>二、</a:t>
            </a:r>
            <a:r>
              <a:rPr lang="en-US" altLang="zh-CN" dirty="0"/>
              <a:t>socket</a:t>
            </a:r>
            <a:r>
              <a:rPr lang="zh-CN" altLang="en-US" dirty="0"/>
              <a:t>的创建</a:t>
            </a:r>
          </a:p>
        </p:txBody>
      </p:sp>
    </p:spTree>
    <p:extLst>
      <p:ext uri="{BB962C8B-B14F-4D97-AF65-F5344CB8AC3E}">
        <p14:creationId xmlns:p14="http://schemas.microsoft.com/office/powerpoint/2010/main" val="2167764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5CD56D-5D7F-44A3-95C7-6C542E822A69}"/>
              </a:ext>
            </a:extLst>
          </p:cNvPr>
          <p:cNvSpPr>
            <a:spLocks noGrp="1"/>
          </p:cNvSpPr>
          <p:nvPr>
            <p:ph idx="1"/>
          </p:nvPr>
        </p:nvSpPr>
        <p:spPr>
          <a:xfrm>
            <a:off x="831850" y="1501775"/>
            <a:ext cx="8441630" cy="2127250"/>
          </a:xfrm>
        </p:spPr>
        <p:txBody>
          <a:bodyPr/>
          <a:lstStyle/>
          <a:p>
            <a:pPr>
              <a:defRPr/>
            </a:pPr>
            <a:r>
              <a:rPr lang="zh-CN" altLang="en-US" dirty="0"/>
              <a:t>任务描述</a:t>
            </a:r>
            <a:endParaRPr lang="en-US" altLang="zh-CN"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列出</a:t>
            </a:r>
            <a:r>
              <a:rPr lang="en-US" altLang="zh-CN" sz="1662" dirty="0">
                <a:solidFill>
                  <a:srgbClr val="111111"/>
                </a:solidFill>
              </a:rPr>
              <a:t>socket</a:t>
            </a:r>
            <a:r>
              <a:rPr lang="zh-CN" altLang="en-US" sz="1662" dirty="0">
                <a:solidFill>
                  <a:srgbClr val="111111"/>
                </a:solidFill>
              </a:rPr>
              <a:t>对应的系统调用在内核中所涉及的关键函数，列出它们的作用。</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列出</a:t>
            </a:r>
            <a:r>
              <a:rPr lang="en-US" altLang="zh-CN" sz="1662" dirty="0">
                <a:solidFill>
                  <a:srgbClr val="111111"/>
                </a:solidFill>
              </a:rPr>
              <a:t>socket</a:t>
            </a:r>
            <a:r>
              <a:rPr lang="zh-CN" altLang="en-US" sz="1662" dirty="0">
                <a:solidFill>
                  <a:srgbClr val="111111"/>
                </a:solidFill>
              </a:rPr>
              <a:t>对应的系统调用在内核中所涉及的关键数据结构，列出它们的作用。</a:t>
            </a:r>
          </a:p>
        </p:txBody>
      </p:sp>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2</a:t>
            </a:r>
            <a:r>
              <a:rPr lang="zh-CN" altLang="en-US" dirty="0"/>
              <a:t>：列出</a:t>
            </a:r>
            <a:r>
              <a:rPr lang="en-US" altLang="zh-CN" dirty="0"/>
              <a:t>socket</a:t>
            </a:r>
            <a:r>
              <a:rPr lang="zh-CN" altLang="en-US" dirty="0"/>
              <a:t>的创建的关键数据结构和函数</a:t>
            </a:r>
          </a:p>
        </p:txBody>
      </p:sp>
      <p:sp>
        <p:nvSpPr>
          <p:cNvPr id="4" name="内容占位符 1">
            <a:extLst>
              <a:ext uri="{FF2B5EF4-FFF2-40B4-BE49-F238E27FC236}">
                <a16:creationId xmlns:a16="http://schemas.microsoft.com/office/drawing/2014/main" id="{C1A001A9-30C0-4713-A92A-F2073520590B}"/>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正确列出</a:t>
            </a:r>
            <a:r>
              <a:rPr lang="en-US" altLang="zh-CN" sz="1662" dirty="0">
                <a:solidFill>
                  <a:srgbClr val="111111"/>
                </a:solidFill>
                <a:ea typeface="宋体" panose="02010600030101010101" pitchFamily="2" charset="-122"/>
              </a:rPr>
              <a:t>socket</a:t>
            </a:r>
            <a:r>
              <a:rPr lang="zh-CN" altLang="en-US" sz="1662" dirty="0">
                <a:solidFill>
                  <a:srgbClr val="111111"/>
                </a:solidFill>
                <a:ea typeface="宋体" panose="02010600030101010101" pitchFamily="2" charset="-122"/>
              </a:rPr>
              <a:t>对应的系统调用在内核中所涉及的关键函数与关键数据结构，以及它们的作用。</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提交相关分析说明文档。</a:t>
            </a:r>
          </a:p>
          <a:p>
            <a:pPr>
              <a:defRPr/>
            </a:pPr>
            <a:endParaRPr lang="zh-CN" altLang="en-US" sz="2585" kern="0" dirty="0">
              <a:ea typeface="黑体"/>
            </a:endParaRPr>
          </a:p>
        </p:txBody>
      </p:sp>
    </p:spTree>
    <p:extLst>
      <p:ext uri="{BB962C8B-B14F-4D97-AF65-F5344CB8AC3E}">
        <p14:creationId xmlns:p14="http://schemas.microsoft.com/office/powerpoint/2010/main" val="38418314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86980366-0D90-4949-8220-29314FDFF53E}"/>
              </a:ext>
            </a:extLst>
          </p:cNvPr>
          <p:cNvSpPr>
            <a:spLocks noGrp="1" noChangeArrowheads="1"/>
          </p:cNvSpPr>
          <p:nvPr>
            <p:ph idx="1"/>
          </p:nvPr>
        </p:nvSpPr>
        <p:spPr>
          <a:xfrm>
            <a:off x="1628775" y="1501775"/>
            <a:ext cx="7512050" cy="3124200"/>
          </a:xfrm>
        </p:spPr>
        <p:txBody>
          <a:bodyPr/>
          <a:lstStyle/>
          <a:p>
            <a:r>
              <a:rPr lang="zh-CN" altLang="en-US" dirty="0">
                <a:ea typeface="宋体" panose="02010600030101010101" pitchFamily="2" charset="-122"/>
              </a:rPr>
              <a:t>第</a:t>
            </a:r>
            <a:r>
              <a:rPr lang="en-US" altLang="zh-CN" dirty="0">
                <a:ea typeface="宋体" panose="02010600030101010101" pitchFamily="2" charset="-122"/>
              </a:rPr>
              <a:t>1</a:t>
            </a:r>
            <a:r>
              <a:rPr lang="zh-CN" altLang="en-US" dirty="0">
                <a:ea typeface="宋体" panose="02010600030101010101" pitchFamily="2" charset="-122"/>
              </a:rPr>
              <a:t>讲：</a:t>
            </a:r>
            <a:r>
              <a:rPr lang="zh-CN" altLang="en-US" dirty="0">
                <a:solidFill>
                  <a:srgbClr val="FF0000"/>
                </a:solidFill>
                <a:ea typeface="宋体" panose="02010600030101010101" pitchFamily="2" charset="-122"/>
              </a:rPr>
              <a:t>内核网络协议栈（上）</a:t>
            </a:r>
            <a:endParaRPr lang="en-US" altLang="zh-CN" dirty="0">
              <a:solidFill>
                <a:srgbClr val="FF0000"/>
              </a:solidFill>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第</a:t>
            </a:r>
            <a:r>
              <a:rPr lang="en-US" altLang="zh-CN" dirty="0">
                <a:ea typeface="宋体" panose="02010600030101010101" pitchFamily="2" charset="-122"/>
              </a:rPr>
              <a:t>2</a:t>
            </a:r>
            <a:r>
              <a:rPr lang="zh-CN" altLang="en-US" dirty="0">
                <a:ea typeface="宋体" panose="02010600030101010101" pitchFamily="2" charset="-122"/>
              </a:rPr>
              <a:t>讲：内核网络协议栈（下）</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a:ea typeface="宋体" panose="02010600030101010101" pitchFamily="2" charset="-122"/>
              </a:rPr>
              <a:t>第</a:t>
            </a:r>
            <a:r>
              <a:rPr lang="en-US" altLang="zh-CN" dirty="0">
                <a:ea typeface="宋体" panose="02010600030101010101" pitchFamily="2" charset="-122"/>
              </a:rPr>
              <a:t>3</a:t>
            </a:r>
            <a:r>
              <a:rPr lang="zh-CN" altLang="en-US" dirty="0">
                <a:ea typeface="宋体" panose="02010600030101010101" pitchFamily="2" charset="-122"/>
              </a:rPr>
              <a:t>讲：</a:t>
            </a:r>
            <a:r>
              <a:rPr lang="en-US" altLang="zh-CN" dirty="0" err="1">
                <a:ea typeface="宋体" panose="02010600030101010101" pitchFamily="2" charset="-122"/>
              </a:rPr>
              <a:t>setsockopt</a:t>
            </a:r>
            <a:r>
              <a:rPr lang="zh-CN" altLang="en-US" dirty="0">
                <a:ea typeface="宋体" panose="02010600030101010101" pitchFamily="2" charset="-122"/>
              </a:rPr>
              <a:t>和</a:t>
            </a:r>
            <a:r>
              <a:rPr lang="en-US" altLang="zh-CN" dirty="0">
                <a:ea typeface="宋体" panose="02010600030101010101" pitchFamily="2" charset="-122"/>
              </a:rPr>
              <a:t>IP</a:t>
            </a:r>
          </a:p>
          <a:p>
            <a:endParaRPr lang="en-US" altLang="zh-CN" dirty="0">
              <a:ea typeface="宋体" panose="02010600030101010101" pitchFamily="2" charset="-122"/>
            </a:endParaRPr>
          </a:p>
          <a:p>
            <a:r>
              <a:rPr lang="zh-CN" altLang="en-US" dirty="0">
                <a:ea typeface="宋体" panose="02010600030101010101" pitchFamily="2" charset="-122"/>
              </a:rPr>
              <a:t>第</a:t>
            </a:r>
            <a:r>
              <a:rPr lang="en-US" altLang="zh-CN" dirty="0">
                <a:ea typeface="宋体" panose="02010600030101010101" pitchFamily="2" charset="-122"/>
              </a:rPr>
              <a:t>4</a:t>
            </a:r>
            <a:r>
              <a:rPr lang="zh-CN" altLang="en-US" dirty="0">
                <a:ea typeface="宋体" panose="02010600030101010101" pitchFamily="2" charset="-122"/>
              </a:rPr>
              <a:t>讲：利用</a:t>
            </a:r>
            <a:r>
              <a:rPr lang="en-US" altLang="zh-CN" dirty="0">
                <a:ea typeface="宋体" panose="02010600030101010101" pitchFamily="2" charset="-122"/>
              </a:rPr>
              <a:t>eBPF</a:t>
            </a:r>
            <a:r>
              <a:rPr lang="zh-CN" altLang="en-US" dirty="0">
                <a:ea typeface="宋体" panose="02010600030101010101" pitchFamily="2" charset="-122"/>
              </a:rPr>
              <a:t>机制实现简单的防火墙</a:t>
            </a:r>
            <a:endParaRPr lang="en-US" altLang="zh-CN" dirty="0">
              <a:ea typeface="宋体" panose="02010600030101010101" pitchFamily="2" charset="-122"/>
            </a:endParaRPr>
          </a:p>
        </p:txBody>
      </p:sp>
      <p:sp>
        <p:nvSpPr>
          <p:cNvPr id="6" name="标题 5">
            <a:extLst>
              <a:ext uri="{FF2B5EF4-FFF2-40B4-BE49-F238E27FC236}">
                <a16:creationId xmlns:a16="http://schemas.microsoft.com/office/drawing/2014/main" id="{E189BF2B-3F68-41C1-9370-A5A816CBA919}"/>
              </a:ext>
            </a:extLst>
          </p:cNvPr>
          <p:cNvSpPr>
            <a:spLocks noGrp="1"/>
          </p:cNvSpPr>
          <p:nvPr>
            <p:ph type="title"/>
          </p:nvPr>
        </p:nvSpPr>
        <p:spPr/>
        <p:txBody>
          <a:bodyPr/>
          <a:lstStyle/>
          <a:p>
            <a:pPr>
              <a:defRPr/>
            </a:pPr>
            <a:r>
              <a:rPr lang="zh-CN" altLang="en-US" dirty="0">
                <a:effectLst>
                  <a:outerShdw blurRad="38100" dist="38100" dir="2700000" algn="tl">
                    <a:srgbClr val="000000">
                      <a:alpha val="43137"/>
                    </a:srgbClr>
                  </a:outerShdw>
                </a:effectLst>
              </a:rPr>
              <a:t>第六章 结构</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C8502F-4CCE-445F-8E28-5846C4A2EA34}"/>
              </a:ext>
            </a:extLst>
          </p:cNvPr>
          <p:cNvSpPr>
            <a:spLocks noGrp="1"/>
          </p:cNvSpPr>
          <p:nvPr>
            <p:ph idx="1"/>
          </p:nvPr>
        </p:nvSpPr>
        <p:spPr>
          <a:xfrm>
            <a:off x="831851" y="1501775"/>
            <a:ext cx="8042275" cy="5092700"/>
          </a:xfrm>
        </p:spPr>
        <p:txBody>
          <a:bodyPr/>
          <a:lstStyle/>
          <a:p>
            <a:pPr>
              <a:defRPr/>
            </a:pPr>
            <a:r>
              <a:rPr lang="en-US" altLang="zh-CN" dirty="0"/>
              <a:t>sendto</a:t>
            </a:r>
            <a:r>
              <a:rPr lang="zh-CN" altLang="en-US" dirty="0"/>
              <a:t>函数</a:t>
            </a:r>
            <a:endParaRPr lang="en-US" altLang="zh-CN" dirty="0"/>
          </a:p>
          <a:p>
            <a:pPr lvl="1">
              <a:defRPr/>
            </a:pPr>
            <a:r>
              <a:rPr lang="zh-CN" altLang="en-US" sz="1462" dirty="0">
                <a:solidFill>
                  <a:srgbClr val="111111"/>
                </a:solidFill>
              </a:rPr>
              <a:t>函数名：</a:t>
            </a:r>
            <a:r>
              <a:rPr lang="en-US" altLang="zh-CN" sz="1462" dirty="0">
                <a:solidFill>
                  <a:srgbClr val="111111"/>
                </a:solidFill>
              </a:rPr>
              <a:t>int sendto(int sockfd, const void* msg, int </a:t>
            </a:r>
            <a:r>
              <a:rPr lang="en-US" altLang="zh-CN" sz="1462" dirty="0" err="1">
                <a:solidFill>
                  <a:srgbClr val="111111"/>
                </a:solidFill>
              </a:rPr>
              <a:t>len</a:t>
            </a:r>
            <a:r>
              <a:rPr lang="en-US" altLang="zh-CN" sz="1462" dirty="0">
                <a:solidFill>
                  <a:srgbClr val="111111"/>
                </a:solidFill>
              </a:rPr>
              <a:t>, int flags, const struct </a:t>
            </a:r>
            <a:r>
              <a:rPr lang="en-US" altLang="zh-CN" sz="1462" dirty="0" err="1">
                <a:solidFill>
                  <a:srgbClr val="111111"/>
                </a:solidFill>
              </a:rPr>
              <a:t>sockaddr</a:t>
            </a:r>
            <a:r>
              <a:rPr lang="en-US" altLang="zh-CN" sz="1462" dirty="0">
                <a:solidFill>
                  <a:srgbClr val="111111"/>
                </a:solidFill>
              </a:rPr>
              <a:t> *to, int </a:t>
            </a:r>
            <a:r>
              <a:rPr lang="en-US" altLang="zh-CN" sz="1462" dirty="0" err="1">
                <a:solidFill>
                  <a:srgbClr val="111111"/>
                </a:solidFill>
              </a:rPr>
              <a:t>tolen</a:t>
            </a:r>
            <a:r>
              <a:rPr lang="en-US" altLang="zh-CN" sz="1462" dirty="0">
                <a:solidFill>
                  <a:srgbClr val="111111"/>
                </a:solidFill>
              </a:rPr>
              <a:t>);</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功能：进行无连接的</a:t>
            </a:r>
            <a:r>
              <a:rPr lang="en-US" altLang="zh-CN" sz="1262" dirty="0">
                <a:solidFill>
                  <a:srgbClr val="111111"/>
                </a:solidFill>
              </a:rPr>
              <a:t>UDP</a:t>
            </a:r>
            <a:r>
              <a:rPr lang="zh-CN" altLang="en-US" sz="1262" dirty="0">
                <a:solidFill>
                  <a:srgbClr val="111111"/>
                </a:solidFill>
              </a:rPr>
              <a:t>通讯使用，使用时，数据会在没有建立任何网络连接的网络上传输。</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头文件（</a:t>
            </a:r>
            <a:r>
              <a:rPr lang="en-US" altLang="zh-CN" sz="1262" dirty="0">
                <a:solidFill>
                  <a:srgbClr val="111111"/>
                </a:solidFill>
              </a:rPr>
              <a:t>C</a:t>
            </a:r>
            <a:r>
              <a:rPr lang="zh-CN" altLang="en-US" sz="1262" dirty="0">
                <a:solidFill>
                  <a:srgbClr val="111111"/>
                </a:solidFill>
              </a:rPr>
              <a:t>库）：</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#include &lt;sys/</a:t>
            </a:r>
            <a:r>
              <a:rPr lang="en-US" altLang="zh-CN" sz="1262" dirty="0" err="1">
                <a:solidFill>
                  <a:srgbClr val="111111"/>
                </a:solidFill>
              </a:rPr>
              <a:t>types.h</a:t>
            </a:r>
            <a:r>
              <a:rPr lang="en-US" altLang="zh-CN" sz="1262" dirty="0">
                <a:solidFill>
                  <a:srgbClr val="111111"/>
                </a:solidFill>
              </a:rPr>
              <a:t>&gt;</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#include&lt;sys/socket.h&gt;</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参数说明：</a:t>
            </a:r>
            <a:endParaRPr lang="en-US" altLang="zh-CN" sz="1262" dirty="0">
              <a:solidFill>
                <a:srgbClr val="111111"/>
              </a:solidFill>
            </a:endParaRP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sockfd</a:t>
            </a:r>
            <a:r>
              <a:rPr lang="zh-CN" altLang="en-US" sz="1262" dirty="0">
                <a:solidFill>
                  <a:srgbClr val="111111"/>
                </a:solidFill>
              </a:rPr>
              <a:t>：指与远程程序连接的套接字，即</a:t>
            </a:r>
            <a:r>
              <a:rPr lang="en-US" altLang="zh-CN" sz="1262" dirty="0">
                <a:solidFill>
                  <a:srgbClr val="111111"/>
                </a:solidFill>
              </a:rPr>
              <a:t>socket()</a:t>
            </a:r>
            <a:r>
              <a:rPr lang="zh-CN" altLang="en-US" sz="1262" dirty="0">
                <a:solidFill>
                  <a:srgbClr val="111111"/>
                </a:solidFill>
              </a:rPr>
              <a:t>函数的返回值。</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msg</a:t>
            </a:r>
            <a:r>
              <a:rPr lang="zh-CN" altLang="en-US" sz="1262" dirty="0">
                <a:solidFill>
                  <a:srgbClr val="111111"/>
                </a:solidFill>
              </a:rPr>
              <a:t>：是一个指针，指向发送的信息的地址。</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err="1">
                <a:solidFill>
                  <a:srgbClr val="111111"/>
                </a:solidFill>
              </a:rPr>
              <a:t>len</a:t>
            </a:r>
            <a:r>
              <a:rPr lang="zh-CN" altLang="en-US" sz="1262" dirty="0">
                <a:solidFill>
                  <a:srgbClr val="111111"/>
                </a:solidFill>
              </a:rPr>
              <a:t>：指发送信息的长度。</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flags</a:t>
            </a:r>
            <a:r>
              <a:rPr lang="zh-CN" altLang="en-US" sz="1262" dirty="0">
                <a:solidFill>
                  <a:srgbClr val="111111"/>
                </a:solidFill>
              </a:rPr>
              <a:t>：通常是</a:t>
            </a:r>
            <a:r>
              <a:rPr lang="en-US" altLang="zh-CN" sz="1262" dirty="0">
                <a:solidFill>
                  <a:srgbClr val="111111"/>
                </a:solidFill>
              </a:rPr>
              <a:t>0</a:t>
            </a:r>
            <a:r>
              <a:rPr lang="zh-CN" altLang="en-US" sz="1262" dirty="0">
                <a:solidFill>
                  <a:srgbClr val="111111"/>
                </a:solidFill>
              </a:rPr>
              <a:t>。</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to</a:t>
            </a:r>
            <a:r>
              <a:rPr lang="zh-CN" altLang="en-US" sz="1262" dirty="0">
                <a:solidFill>
                  <a:srgbClr val="111111"/>
                </a:solidFill>
              </a:rPr>
              <a:t>：一个指向 </a:t>
            </a:r>
            <a:r>
              <a:rPr lang="en-US" altLang="zh-CN" sz="1262" dirty="0">
                <a:solidFill>
                  <a:srgbClr val="111111"/>
                </a:solidFill>
              </a:rPr>
              <a:t>struct </a:t>
            </a:r>
            <a:r>
              <a:rPr lang="en-US" altLang="zh-CN" sz="1262" dirty="0" err="1">
                <a:solidFill>
                  <a:srgbClr val="111111"/>
                </a:solidFill>
              </a:rPr>
              <a:t>sockaddr</a:t>
            </a:r>
            <a:r>
              <a:rPr lang="en-US" altLang="zh-CN" sz="1262" dirty="0">
                <a:solidFill>
                  <a:srgbClr val="111111"/>
                </a:solidFill>
              </a:rPr>
              <a:t> </a:t>
            </a:r>
            <a:r>
              <a:rPr lang="zh-CN" altLang="en-US" sz="1262" dirty="0">
                <a:solidFill>
                  <a:srgbClr val="111111"/>
                </a:solidFill>
              </a:rPr>
              <a:t>结构的指针，里面包含了远程主机和端口数据。</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err="1">
                <a:solidFill>
                  <a:srgbClr val="111111"/>
                </a:solidFill>
              </a:rPr>
              <a:t>tolen</a:t>
            </a:r>
            <a:r>
              <a:rPr lang="en-US" altLang="zh-CN" sz="1262" dirty="0">
                <a:solidFill>
                  <a:srgbClr val="111111"/>
                </a:solidFill>
              </a:rPr>
              <a:t> </a:t>
            </a:r>
            <a:r>
              <a:rPr lang="zh-CN" altLang="en-US" sz="1262" dirty="0">
                <a:solidFill>
                  <a:srgbClr val="111111"/>
                </a:solidFill>
              </a:rPr>
              <a:t>：指出了</a:t>
            </a:r>
            <a:r>
              <a:rPr lang="en-US" altLang="zh-CN" sz="1262" dirty="0">
                <a:solidFill>
                  <a:srgbClr val="111111"/>
                </a:solidFill>
              </a:rPr>
              <a:t>struct </a:t>
            </a:r>
            <a:r>
              <a:rPr lang="en-US" altLang="zh-CN" sz="1262" dirty="0" err="1">
                <a:solidFill>
                  <a:srgbClr val="111111"/>
                </a:solidFill>
              </a:rPr>
              <a:t>sockaddr</a:t>
            </a:r>
            <a:r>
              <a:rPr lang="en-US" altLang="zh-CN" sz="1262" dirty="0">
                <a:solidFill>
                  <a:srgbClr val="111111"/>
                </a:solidFill>
              </a:rPr>
              <a:t> </a:t>
            </a:r>
            <a:r>
              <a:rPr lang="zh-CN" altLang="en-US" sz="1262" dirty="0">
                <a:solidFill>
                  <a:srgbClr val="111111"/>
                </a:solidFill>
              </a:rPr>
              <a:t>的大小，通常用 </a:t>
            </a:r>
            <a:r>
              <a:rPr lang="en-US" altLang="zh-CN" sz="1262" dirty="0" err="1">
                <a:solidFill>
                  <a:srgbClr val="111111"/>
                </a:solidFill>
              </a:rPr>
              <a:t>sizeof</a:t>
            </a:r>
            <a:r>
              <a:rPr lang="en-US" altLang="zh-CN" sz="1262" dirty="0">
                <a:solidFill>
                  <a:srgbClr val="111111"/>
                </a:solidFill>
              </a:rPr>
              <a:t>(struct </a:t>
            </a:r>
            <a:r>
              <a:rPr lang="en-US" altLang="zh-CN" sz="1262" dirty="0" err="1">
                <a:solidFill>
                  <a:srgbClr val="111111"/>
                </a:solidFill>
              </a:rPr>
              <a:t>sockaddr</a:t>
            </a:r>
            <a:r>
              <a:rPr lang="en-US" altLang="zh-CN" sz="1262" dirty="0">
                <a:solidFill>
                  <a:srgbClr val="111111"/>
                </a:solidFill>
              </a:rPr>
              <a:t>)</a:t>
            </a:r>
            <a:r>
              <a:rPr lang="zh-CN" altLang="en-US" sz="1262" dirty="0">
                <a:solidFill>
                  <a:srgbClr val="111111"/>
                </a:solidFill>
              </a:rPr>
              <a:t>。</a:t>
            </a:r>
            <a:endParaRPr lang="en-US" altLang="zh-CN" sz="1262" dirty="0">
              <a:solidFill>
                <a:srgbClr val="111111"/>
              </a:solidFill>
            </a:endParaRP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返回值：</a:t>
            </a:r>
            <a:endParaRPr lang="en-US" altLang="zh-CN" sz="1262" dirty="0">
              <a:solidFill>
                <a:srgbClr val="111111"/>
              </a:solidFill>
            </a:endParaRP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正常时：返回真正发送的数据的大小（真正发送的字节数可能小于指定的数据的字节数）</a:t>
            </a:r>
            <a:endParaRPr lang="en-US" altLang="zh-CN" sz="1262" dirty="0">
              <a:solidFill>
                <a:srgbClr val="111111"/>
              </a:solidFill>
            </a:endParaRP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错误时：返回</a:t>
            </a:r>
            <a:r>
              <a:rPr lang="en-US" altLang="zh-CN" sz="1262" dirty="0">
                <a:solidFill>
                  <a:srgbClr val="111111"/>
                </a:solidFill>
              </a:rPr>
              <a:t>-1</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a:defRPr/>
            </a:pPr>
            <a:endParaRPr lang="en-US" altLang="zh-CN" dirty="0"/>
          </a:p>
          <a:p>
            <a:pPr>
              <a:defRPr/>
            </a:pPr>
            <a:endParaRPr lang="en-US" altLang="zh-CN" dirty="0"/>
          </a:p>
          <a:p>
            <a:pPr>
              <a:defRPr/>
            </a:pPr>
            <a:endParaRPr lang="zh-CN" altLang="en-US" dirty="0"/>
          </a:p>
        </p:txBody>
      </p:sp>
      <p:sp>
        <p:nvSpPr>
          <p:cNvPr id="20483" name="标题 2">
            <a:extLst>
              <a:ext uri="{FF2B5EF4-FFF2-40B4-BE49-F238E27FC236}">
                <a16:creationId xmlns:a16="http://schemas.microsoft.com/office/drawing/2014/main" id="{CAD72A24-3795-4ADB-955E-E200D6CC1C60}"/>
              </a:ext>
            </a:extLst>
          </p:cNvPr>
          <p:cNvSpPr>
            <a:spLocks noGrp="1" noChangeArrowheads="1"/>
          </p:cNvSpPr>
          <p:nvPr>
            <p:ph type="title"/>
          </p:nvPr>
        </p:nvSpPr>
        <p:spPr/>
        <p:txBody>
          <a:bodyPr/>
          <a:lstStyle/>
          <a:p>
            <a:r>
              <a:rPr lang="zh-CN" altLang="en-US" dirty="0"/>
              <a:t>三、</a:t>
            </a:r>
            <a:r>
              <a:rPr lang="en-US" altLang="zh-CN" dirty="0"/>
              <a:t>sendto</a:t>
            </a:r>
            <a:r>
              <a:rPr lang="zh-CN" altLang="en-US" dirty="0"/>
              <a:t>系统调用</a:t>
            </a:r>
          </a:p>
        </p:txBody>
      </p:sp>
      <p:pic>
        <p:nvPicPr>
          <p:cNvPr id="40962" name="图片 1">
            <a:extLst>
              <a:ext uri="{FF2B5EF4-FFF2-40B4-BE49-F238E27FC236}">
                <a16:creationId xmlns:a16="http://schemas.microsoft.com/office/drawing/2014/main" id="{863CB0EE-5486-4BFC-AF63-0EB904ECB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880" y="5661248"/>
            <a:ext cx="5424188" cy="102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7456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5CD56D-5D7F-44A3-95C7-6C542E822A69}"/>
              </a:ext>
            </a:extLst>
          </p:cNvPr>
          <p:cNvSpPr>
            <a:spLocks noGrp="1"/>
          </p:cNvSpPr>
          <p:nvPr>
            <p:ph idx="1"/>
          </p:nvPr>
        </p:nvSpPr>
        <p:spPr>
          <a:xfrm>
            <a:off x="831850" y="1501775"/>
            <a:ext cx="8441630" cy="2127250"/>
          </a:xfrm>
        </p:spPr>
        <p:txBody>
          <a:bodyPr/>
          <a:lstStyle/>
          <a:p>
            <a:pPr>
              <a:defRPr/>
            </a:pPr>
            <a:r>
              <a:rPr lang="zh-CN" altLang="en-US" dirty="0"/>
              <a:t>任务描述</a:t>
            </a:r>
            <a:endParaRPr lang="en-US" altLang="zh-CN"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列出</a:t>
            </a:r>
            <a:r>
              <a:rPr lang="en-US" altLang="zh-CN" sz="1662" dirty="0">
                <a:solidFill>
                  <a:srgbClr val="111111"/>
                </a:solidFill>
              </a:rPr>
              <a:t>sendto</a:t>
            </a:r>
            <a:r>
              <a:rPr lang="zh-CN" altLang="en-US" sz="1662" dirty="0">
                <a:solidFill>
                  <a:srgbClr val="111111"/>
                </a:solidFill>
              </a:rPr>
              <a:t>在内核中所涉及的关键函数，列出它们的作用</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列出</a:t>
            </a:r>
            <a:r>
              <a:rPr lang="en-US" altLang="zh-CN" sz="1662" dirty="0">
                <a:solidFill>
                  <a:srgbClr val="111111"/>
                </a:solidFill>
              </a:rPr>
              <a:t>sendto</a:t>
            </a:r>
            <a:r>
              <a:rPr lang="zh-CN" altLang="en-US" sz="1662" dirty="0">
                <a:solidFill>
                  <a:srgbClr val="111111"/>
                </a:solidFill>
              </a:rPr>
              <a:t>在内核中所涉及的关键数据结构，列出它们的作用。</a:t>
            </a:r>
          </a:p>
        </p:txBody>
      </p:sp>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3</a:t>
            </a:r>
            <a:r>
              <a:rPr lang="zh-CN" altLang="en-US" dirty="0"/>
              <a:t>：列出</a:t>
            </a:r>
            <a:r>
              <a:rPr lang="en-US" altLang="zh-CN" dirty="0"/>
              <a:t>UDP</a:t>
            </a:r>
            <a:r>
              <a:rPr lang="zh-CN" altLang="en-US" dirty="0"/>
              <a:t>中</a:t>
            </a:r>
            <a:r>
              <a:rPr lang="en-US" altLang="zh-CN" dirty="0"/>
              <a:t>sendto</a:t>
            </a:r>
            <a:r>
              <a:rPr lang="zh-CN" altLang="en-US" dirty="0"/>
              <a:t>系统调用的关键数据结构和函数</a:t>
            </a:r>
          </a:p>
        </p:txBody>
      </p:sp>
      <p:sp>
        <p:nvSpPr>
          <p:cNvPr id="4" name="内容占位符 1">
            <a:extLst>
              <a:ext uri="{FF2B5EF4-FFF2-40B4-BE49-F238E27FC236}">
                <a16:creationId xmlns:a16="http://schemas.microsoft.com/office/drawing/2014/main" id="{C1A001A9-30C0-4713-A92A-F2073520590B}"/>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正确列出</a:t>
            </a:r>
            <a:r>
              <a:rPr lang="en-US" altLang="zh-CN" sz="1662" dirty="0">
                <a:solidFill>
                  <a:srgbClr val="111111"/>
                </a:solidFill>
                <a:ea typeface="宋体" panose="02010600030101010101" pitchFamily="2" charset="-122"/>
              </a:rPr>
              <a:t>sendto</a:t>
            </a:r>
            <a:r>
              <a:rPr lang="zh-CN" altLang="en-US" sz="1662" dirty="0">
                <a:solidFill>
                  <a:srgbClr val="111111"/>
                </a:solidFill>
                <a:ea typeface="宋体" panose="02010600030101010101" pitchFamily="2" charset="-122"/>
              </a:rPr>
              <a:t>对应的系统调用在内核中所涉及的关键函数与关键数据结构，以及它们的作用。</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提交相关分析说明文档。</a:t>
            </a:r>
          </a:p>
          <a:p>
            <a:pPr>
              <a:defRPr/>
            </a:pPr>
            <a:endParaRPr lang="zh-CN" altLang="en-US" sz="2585" kern="0" dirty="0">
              <a:ea typeface="黑体"/>
            </a:endParaRPr>
          </a:p>
        </p:txBody>
      </p:sp>
    </p:spTree>
    <p:extLst>
      <p:ext uri="{BB962C8B-B14F-4D97-AF65-F5344CB8AC3E}">
        <p14:creationId xmlns:p14="http://schemas.microsoft.com/office/powerpoint/2010/main" val="284405395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C8502F-4CCE-445F-8E28-5846C4A2EA34}"/>
              </a:ext>
            </a:extLst>
          </p:cNvPr>
          <p:cNvSpPr>
            <a:spLocks noGrp="1"/>
          </p:cNvSpPr>
          <p:nvPr>
            <p:ph idx="1"/>
          </p:nvPr>
        </p:nvSpPr>
        <p:spPr>
          <a:xfrm>
            <a:off x="831851" y="1501775"/>
            <a:ext cx="8729661" cy="5092700"/>
          </a:xfrm>
        </p:spPr>
        <p:txBody>
          <a:bodyPr/>
          <a:lstStyle/>
          <a:p>
            <a:pPr>
              <a:defRPr/>
            </a:pPr>
            <a:r>
              <a:rPr lang="en-US" altLang="zh-CN" dirty="0"/>
              <a:t>bind</a:t>
            </a:r>
            <a:r>
              <a:rPr lang="zh-CN" altLang="en-US" dirty="0"/>
              <a:t>函数</a:t>
            </a:r>
            <a:endParaRPr lang="en-US" altLang="zh-CN" dirty="0"/>
          </a:p>
          <a:p>
            <a:pPr lvl="1">
              <a:defRPr/>
            </a:pPr>
            <a:r>
              <a:rPr lang="zh-CN" altLang="en-US" sz="1462" dirty="0">
                <a:solidFill>
                  <a:srgbClr val="111111"/>
                </a:solidFill>
              </a:rPr>
              <a:t>函数名：</a:t>
            </a:r>
            <a:r>
              <a:rPr lang="en-US" altLang="zh-CN" sz="1462" dirty="0">
                <a:solidFill>
                  <a:srgbClr val="111111"/>
                </a:solidFill>
              </a:rPr>
              <a:t>int bind(int sock, struct </a:t>
            </a:r>
            <a:r>
              <a:rPr lang="en-US" altLang="zh-CN" sz="1462" dirty="0" err="1">
                <a:solidFill>
                  <a:srgbClr val="111111"/>
                </a:solidFill>
              </a:rPr>
              <a:t>sockaddr</a:t>
            </a:r>
            <a:r>
              <a:rPr lang="en-US" altLang="zh-CN" sz="1462" dirty="0">
                <a:solidFill>
                  <a:srgbClr val="111111"/>
                </a:solidFill>
              </a:rPr>
              <a:t> *</a:t>
            </a:r>
            <a:r>
              <a:rPr lang="en-US" altLang="zh-CN" sz="1462" dirty="0" err="1">
                <a:solidFill>
                  <a:srgbClr val="111111"/>
                </a:solidFill>
              </a:rPr>
              <a:t>addr</a:t>
            </a:r>
            <a:r>
              <a:rPr lang="en-US" altLang="zh-CN" sz="1462" dirty="0">
                <a:solidFill>
                  <a:srgbClr val="111111"/>
                </a:solidFill>
              </a:rPr>
              <a:t>, </a:t>
            </a:r>
            <a:r>
              <a:rPr lang="en-US" altLang="zh-CN" sz="1462" dirty="0" err="1">
                <a:solidFill>
                  <a:srgbClr val="111111"/>
                </a:solidFill>
              </a:rPr>
              <a:t>socklen_t</a:t>
            </a:r>
            <a:r>
              <a:rPr lang="en-US" altLang="zh-CN" sz="1462" dirty="0">
                <a:solidFill>
                  <a:srgbClr val="111111"/>
                </a:solidFill>
              </a:rPr>
              <a:t> </a:t>
            </a:r>
            <a:r>
              <a:rPr lang="en-US" altLang="zh-CN" sz="1462" dirty="0" err="1">
                <a:solidFill>
                  <a:srgbClr val="111111"/>
                </a:solidFill>
              </a:rPr>
              <a:t>addrlen</a:t>
            </a:r>
            <a:r>
              <a:rPr lang="en-US" altLang="zh-CN" sz="1462" dirty="0">
                <a:solidFill>
                  <a:srgbClr val="111111"/>
                </a:solidFill>
              </a:rPr>
              <a:t>);</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功能：将一本地地址与一套接口捆绑。本函数适用于未连接的数据报或流类套接口，在</a:t>
            </a:r>
            <a:r>
              <a:rPr lang="en-US" altLang="zh-CN" sz="1262" dirty="0">
                <a:solidFill>
                  <a:srgbClr val="111111"/>
                </a:solidFill>
              </a:rPr>
              <a:t>connect()</a:t>
            </a:r>
            <a:r>
              <a:rPr lang="zh-CN" altLang="en-US" sz="1262" dirty="0">
                <a:solidFill>
                  <a:srgbClr val="111111"/>
                </a:solidFill>
              </a:rPr>
              <a:t>或</a:t>
            </a:r>
            <a:r>
              <a:rPr lang="en-US" altLang="zh-CN" sz="1262" dirty="0">
                <a:solidFill>
                  <a:srgbClr val="111111"/>
                </a:solidFill>
              </a:rPr>
              <a:t>listen()</a:t>
            </a:r>
            <a:r>
              <a:rPr lang="zh-CN" altLang="en-US" sz="1262" dirty="0">
                <a:solidFill>
                  <a:srgbClr val="111111"/>
                </a:solidFill>
              </a:rPr>
              <a:t>调用前使用。当用</a:t>
            </a:r>
            <a:r>
              <a:rPr lang="en-US" altLang="zh-CN" sz="1262" dirty="0">
                <a:solidFill>
                  <a:srgbClr val="111111"/>
                </a:solidFill>
              </a:rPr>
              <a:t>socket()</a:t>
            </a:r>
            <a:r>
              <a:rPr lang="zh-CN" altLang="en-US" sz="1262" dirty="0">
                <a:solidFill>
                  <a:srgbClr val="111111"/>
                </a:solidFill>
              </a:rPr>
              <a:t>创建套接口后，它便存在于一个名字空间（地址族）中，但并未赋名。</a:t>
            </a:r>
            <a:r>
              <a:rPr lang="en-US" altLang="zh-CN" sz="1262" dirty="0">
                <a:solidFill>
                  <a:srgbClr val="111111"/>
                </a:solidFill>
              </a:rPr>
              <a:t>bind()</a:t>
            </a:r>
            <a:r>
              <a:rPr lang="zh-CN" altLang="en-US" sz="1262" dirty="0">
                <a:solidFill>
                  <a:srgbClr val="111111"/>
                </a:solidFill>
              </a:rPr>
              <a:t>函数通过给一个未命名套接口分配一个本地名字来为套接口建立本地捆绑（主机地址</a:t>
            </a:r>
            <a:r>
              <a:rPr lang="en-US" altLang="zh-CN" sz="1262" dirty="0">
                <a:solidFill>
                  <a:srgbClr val="111111"/>
                </a:solidFill>
              </a:rPr>
              <a:t>/</a:t>
            </a:r>
            <a:r>
              <a:rPr lang="zh-CN" altLang="en-US" sz="1262" dirty="0">
                <a:solidFill>
                  <a:srgbClr val="111111"/>
                </a:solidFill>
              </a:rPr>
              <a:t>端口号）。</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头文件（</a:t>
            </a:r>
            <a:r>
              <a:rPr lang="en-US" altLang="zh-CN" sz="1262" dirty="0">
                <a:solidFill>
                  <a:srgbClr val="111111"/>
                </a:solidFill>
              </a:rPr>
              <a:t>C</a:t>
            </a:r>
            <a:r>
              <a:rPr lang="zh-CN" altLang="en-US" sz="1262" dirty="0">
                <a:solidFill>
                  <a:srgbClr val="111111"/>
                </a:solidFill>
              </a:rPr>
              <a:t>库）：</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#include &lt;sys/</a:t>
            </a:r>
            <a:r>
              <a:rPr lang="en-US" altLang="zh-CN" sz="1262" dirty="0" err="1">
                <a:solidFill>
                  <a:srgbClr val="111111"/>
                </a:solidFill>
              </a:rPr>
              <a:t>types.h</a:t>
            </a:r>
            <a:r>
              <a:rPr lang="en-US" altLang="zh-CN" sz="1262" dirty="0">
                <a:solidFill>
                  <a:srgbClr val="111111"/>
                </a:solidFill>
              </a:rPr>
              <a:t>&gt;</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#include&lt;sys/socket.h&gt;</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参数说明：</a:t>
            </a:r>
            <a:endParaRPr lang="en-US" altLang="zh-CN" sz="1262" dirty="0">
              <a:solidFill>
                <a:srgbClr val="111111"/>
              </a:solidFill>
            </a:endParaRP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sockfd</a:t>
            </a:r>
            <a:r>
              <a:rPr lang="zh-CN" altLang="en-US" sz="1262" dirty="0">
                <a:solidFill>
                  <a:srgbClr val="111111"/>
                </a:solidFill>
              </a:rPr>
              <a:t>：指定地址与哪个套接字绑定，这是一个由之前的</a:t>
            </a:r>
            <a:r>
              <a:rPr lang="en-US" altLang="zh-CN" sz="1262" dirty="0">
                <a:solidFill>
                  <a:srgbClr val="111111"/>
                </a:solidFill>
              </a:rPr>
              <a:t>socket</a:t>
            </a:r>
            <a:r>
              <a:rPr lang="zh-CN" altLang="en-US" sz="1262" dirty="0">
                <a:solidFill>
                  <a:srgbClr val="111111"/>
                </a:solidFill>
              </a:rPr>
              <a:t>函数调用返回的套接字。调用</a:t>
            </a:r>
            <a:r>
              <a:rPr lang="en-US" altLang="zh-CN" sz="1262" dirty="0">
                <a:solidFill>
                  <a:srgbClr val="111111"/>
                </a:solidFill>
              </a:rPr>
              <a:t>bind</a:t>
            </a:r>
            <a:r>
              <a:rPr lang="zh-CN" altLang="en-US" sz="1262" dirty="0">
                <a:solidFill>
                  <a:srgbClr val="111111"/>
                </a:solidFill>
              </a:rPr>
              <a:t>的函数之后，该套接字与一个相应的地址关联，发送到这个地址的数据可以通过这个套接字来读取与使用。</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err="1">
                <a:solidFill>
                  <a:srgbClr val="111111"/>
                </a:solidFill>
              </a:rPr>
              <a:t>addr</a:t>
            </a:r>
            <a:r>
              <a:rPr lang="zh-CN" altLang="en-US" sz="1262" dirty="0">
                <a:solidFill>
                  <a:srgbClr val="111111"/>
                </a:solidFill>
              </a:rPr>
              <a:t>：指定地址。这是一个地址结构，并且是一个已经经过填写的有效的地址结构。调用</a:t>
            </a:r>
            <a:r>
              <a:rPr lang="en-US" altLang="zh-CN" sz="1262" dirty="0">
                <a:solidFill>
                  <a:srgbClr val="111111"/>
                </a:solidFill>
              </a:rPr>
              <a:t>bind</a:t>
            </a:r>
            <a:r>
              <a:rPr lang="zh-CN" altLang="en-US" sz="1262" dirty="0">
                <a:solidFill>
                  <a:srgbClr val="111111"/>
                </a:solidFill>
              </a:rPr>
              <a:t>之后这个地址与参数</a:t>
            </a:r>
            <a:r>
              <a:rPr lang="en-US" altLang="zh-CN" sz="1262" dirty="0">
                <a:solidFill>
                  <a:srgbClr val="111111"/>
                </a:solidFill>
              </a:rPr>
              <a:t>sockfd</a:t>
            </a:r>
            <a:r>
              <a:rPr lang="zh-CN" altLang="en-US" sz="1262" dirty="0">
                <a:solidFill>
                  <a:srgbClr val="111111"/>
                </a:solidFill>
              </a:rPr>
              <a:t>指定的套接字关联，从而实现上面所说的效果。</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err="1">
                <a:solidFill>
                  <a:srgbClr val="111111"/>
                </a:solidFill>
              </a:rPr>
              <a:t>addrlen</a:t>
            </a:r>
            <a:r>
              <a:rPr lang="zh-CN" altLang="en-US" sz="1262" dirty="0">
                <a:solidFill>
                  <a:srgbClr val="111111"/>
                </a:solidFill>
              </a:rPr>
              <a:t>：正如大多数</a:t>
            </a:r>
            <a:r>
              <a:rPr lang="en-US" altLang="zh-CN" sz="1262" dirty="0">
                <a:solidFill>
                  <a:srgbClr val="111111"/>
                </a:solidFill>
              </a:rPr>
              <a:t>socket</a:t>
            </a:r>
            <a:r>
              <a:rPr lang="zh-CN" altLang="en-US" sz="1262" dirty="0">
                <a:solidFill>
                  <a:srgbClr val="111111"/>
                </a:solidFill>
              </a:rPr>
              <a:t>接口一样，内核不关心地址结构，当它复制或传递地址给驱动的时候，它依据这个值来确定需要复制多少数据。这已经成为</a:t>
            </a:r>
            <a:r>
              <a:rPr lang="en-US" altLang="zh-CN" sz="1262" dirty="0">
                <a:solidFill>
                  <a:srgbClr val="111111"/>
                </a:solidFill>
              </a:rPr>
              <a:t>socket</a:t>
            </a:r>
            <a:r>
              <a:rPr lang="zh-CN" altLang="en-US" sz="1262" dirty="0">
                <a:solidFill>
                  <a:srgbClr val="111111"/>
                </a:solidFill>
              </a:rPr>
              <a:t>接口中最常见的参数之一了。</a:t>
            </a:r>
            <a:endParaRPr lang="en-US" altLang="zh-CN" sz="1262" dirty="0">
              <a:solidFill>
                <a:srgbClr val="111111"/>
              </a:solidFill>
            </a:endParaRP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返回值：</a:t>
            </a:r>
            <a:endParaRPr lang="en-US" altLang="zh-CN" sz="1262" dirty="0">
              <a:solidFill>
                <a:srgbClr val="111111"/>
              </a:solidFill>
            </a:endParaRP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0——</a:t>
            </a:r>
            <a:r>
              <a:rPr lang="zh-CN" altLang="en-US" sz="1262" dirty="0">
                <a:solidFill>
                  <a:srgbClr val="111111"/>
                </a:solidFill>
              </a:rPr>
              <a:t>成功</a:t>
            </a:r>
            <a:endParaRPr lang="en-US" altLang="zh-CN" sz="1262" dirty="0">
              <a:solidFill>
                <a:srgbClr val="111111"/>
              </a:solidFill>
            </a:endParaRP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-1——</a:t>
            </a:r>
            <a:r>
              <a:rPr lang="zh-CN" altLang="en-US" sz="1262" dirty="0">
                <a:solidFill>
                  <a:srgbClr val="111111"/>
                </a:solidFill>
              </a:rPr>
              <a:t>失败</a:t>
            </a:r>
            <a:endParaRPr lang="en-US" altLang="zh-CN" sz="12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a:defRPr/>
            </a:pPr>
            <a:endParaRPr lang="en-US" altLang="zh-CN" dirty="0"/>
          </a:p>
          <a:p>
            <a:pPr>
              <a:defRPr/>
            </a:pPr>
            <a:endParaRPr lang="en-US" altLang="zh-CN" dirty="0"/>
          </a:p>
          <a:p>
            <a:pPr>
              <a:defRPr/>
            </a:pPr>
            <a:endParaRPr lang="zh-CN" altLang="en-US" dirty="0"/>
          </a:p>
        </p:txBody>
      </p:sp>
      <p:sp>
        <p:nvSpPr>
          <p:cNvPr id="20483" name="标题 2">
            <a:extLst>
              <a:ext uri="{FF2B5EF4-FFF2-40B4-BE49-F238E27FC236}">
                <a16:creationId xmlns:a16="http://schemas.microsoft.com/office/drawing/2014/main" id="{CAD72A24-3795-4ADB-955E-E200D6CC1C60}"/>
              </a:ext>
            </a:extLst>
          </p:cNvPr>
          <p:cNvSpPr>
            <a:spLocks noGrp="1" noChangeArrowheads="1"/>
          </p:cNvSpPr>
          <p:nvPr>
            <p:ph type="title"/>
          </p:nvPr>
        </p:nvSpPr>
        <p:spPr/>
        <p:txBody>
          <a:bodyPr/>
          <a:lstStyle/>
          <a:p>
            <a:r>
              <a:rPr lang="zh-CN" altLang="en-US" dirty="0"/>
              <a:t>四、</a:t>
            </a:r>
            <a:r>
              <a:rPr lang="en-US" altLang="zh-CN" dirty="0"/>
              <a:t>bind</a:t>
            </a:r>
            <a:r>
              <a:rPr lang="zh-CN" altLang="en-US" dirty="0"/>
              <a:t>系统调用</a:t>
            </a:r>
          </a:p>
        </p:txBody>
      </p:sp>
      <p:pic>
        <p:nvPicPr>
          <p:cNvPr id="41986" name="图片 1">
            <a:extLst>
              <a:ext uri="{FF2B5EF4-FFF2-40B4-BE49-F238E27FC236}">
                <a16:creationId xmlns:a16="http://schemas.microsoft.com/office/drawing/2014/main" id="{771FB619-9AC0-4117-B6B7-A4168D09F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840" y="5805264"/>
            <a:ext cx="6192458" cy="71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3080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5CD56D-5D7F-44A3-95C7-6C542E822A69}"/>
              </a:ext>
            </a:extLst>
          </p:cNvPr>
          <p:cNvSpPr>
            <a:spLocks noGrp="1"/>
          </p:cNvSpPr>
          <p:nvPr>
            <p:ph idx="1"/>
          </p:nvPr>
        </p:nvSpPr>
        <p:spPr>
          <a:xfrm>
            <a:off x="831850" y="1501775"/>
            <a:ext cx="8441630" cy="2127250"/>
          </a:xfrm>
        </p:spPr>
        <p:txBody>
          <a:bodyPr/>
          <a:lstStyle/>
          <a:p>
            <a:pPr>
              <a:defRPr/>
            </a:pPr>
            <a:r>
              <a:rPr lang="zh-CN" altLang="en-US" dirty="0"/>
              <a:t>任务描述</a:t>
            </a:r>
            <a:endParaRPr lang="en-US" altLang="zh-CN"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列出</a:t>
            </a:r>
            <a:r>
              <a:rPr lang="en-US" altLang="zh-CN" sz="1662" dirty="0">
                <a:solidFill>
                  <a:srgbClr val="111111"/>
                </a:solidFill>
              </a:rPr>
              <a:t>bind</a:t>
            </a:r>
            <a:r>
              <a:rPr lang="zh-CN" altLang="en-US" sz="1662" dirty="0">
                <a:solidFill>
                  <a:srgbClr val="111111"/>
                </a:solidFill>
              </a:rPr>
              <a:t>在内核中所涉及的关键函数，列出它们的作用。</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列出</a:t>
            </a:r>
            <a:r>
              <a:rPr lang="en-US" altLang="zh-CN" sz="1662" dirty="0">
                <a:solidFill>
                  <a:srgbClr val="111111"/>
                </a:solidFill>
              </a:rPr>
              <a:t>bind</a:t>
            </a:r>
            <a:r>
              <a:rPr lang="zh-CN" altLang="en-US" sz="1662" dirty="0">
                <a:solidFill>
                  <a:srgbClr val="111111"/>
                </a:solidFill>
              </a:rPr>
              <a:t>在内核中所涉及的关键数据结构，列出它们的作用。</a:t>
            </a:r>
          </a:p>
        </p:txBody>
      </p:sp>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p:txBody>
          <a:bodyPr/>
          <a:lstStyle/>
          <a:p>
            <a:r>
              <a:rPr lang="zh-CN" altLang="en-US" dirty="0"/>
              <a:t>子任务</a:t>
            </a:r>
            <a:r>
              <a:rPr lang="en-US" altLang="zh-CN" dirty="0"/>
              <a:t>4</a:t>
            </a:r>
            <a:r>
              <a:rPr lang="zh-CN" altLang="en-US" dirty="0"/>
              <a:t>：列出</a:t>
            </a:r>
            <a:r>
              <a:rPr lang="en-US" altLang="zh-CN" dirty="0"/>
              <a:t>UDP</a:t>
            </a:r>
            <a:r>
              <a:rPr lang="zh-CN" altLang="en-US" dirty="0"/>
              <a:t>中</a:t>
            </a:r>
            <a:r>
              <a:rPr lang="en-US" altLang="zh-CN" dirty="0"/>
              <a:t>sendto</a:t>
            </a:r>
            <a:r>
              <a:rPr lang="zh-CN" altLang="en-US" dirty="0"/>
              <a:t>系统调用的关键数据结构和函数</a:t>
            </a:r>
          </a:p>
        </p:txBody>
      </p:sp>
      <p:sp>
        <p:nvSpPr>
          <p:cNvPr id="4" name="内容占位符 1">
            <a:extLst>
              <a:ext uri="{FF2B5EF4-FFF2-40B4-BE49-F238E27FC236}">
                <a16:creationId xmlns:a16="http://schemas.microsoft.com/office/drawing/2014/main" id="{C1A001A9-30C0-4713-A92A-F2073520590B}"/>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正确列出</a:t>
            </a:r>
            <a:r>
              <a:rPr lang="en-US" altLang="zh-CN" sz="1662" dirty="0">
                <a:solidFill>
                  <a:srgbClr val="111111"/>
                </a:solidFill>
                <a:ea typeface="宋体" panose="02010600030101010101" pitchFamily="2" charset="-122"/>
              </a:rPr>
              <a:t>bind</a:t>
            </a:r>
            <a:r>
              <a:rPr lang="zh-CN" altLang="en-US" sz="1662" dirty="0">
                <a:solidFill>
                  <a:srgbClr val="111111"/>
                </a:solidFill>
                <a:ea typeface="宋体" panose="02010600030101010101" pitchFamily="2" charset="-122"/>
              </a:rPr>
              <a:t>对应的系统调用在内核中所涉及的关键函数与关键数据结构，以及它们的作用。</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提交相关分析说明文档。</a:t>
            </a:r>
          </a:p>
          <a:p>
            <a:pPr>
              <a:defRPr/>
            </a:pPr>
            <a:endParaRPr lang="zh-CN" altLang="en-US" sz="2585" kern="0" dirty="0">
              <a:ea typeface="黑体"/>
            </a:endParaRPr>
          </a:p>
        </p:txBody>
      </p:sp>
    </p:spTree>
    <p:extLst>
      <p:ext uri="{BB962C8B-B14F-4D97-AF65-F5344CB8AC3E}">
        <p14:creationId xmlns:p14="http://schemas.microsoft.com/office/powerpoint/2010/main" val="6654102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C8502F-4CCE-445F-8E28-5846C4A2EA34}"/>
              </a:ext>
            </a:extLst>
          </p:cNvPr>
          <p:cNvSpPr>
            <a:spLocks noGrp="1"/>
          </p:cNvSpPr>
          <p:nvPr>
            <p:ph idx="1"/>
          </p:nvPr>
        </p:nvSpPr>
        <p:spPr>
          <a:xfrm>
            <a:off x="831851" y="1501775"/>
            <a:ext cx="8729661" cy="5092700"/>
          </a:xfrm>
        </p:spPr>
        <p:txBody>
          <a:bodyPr/>
          <a:lstStyle/>
          <a:p>
            <a:pPr>
              <a:defRPr/>
            </a:pPr>
            <a:r>
              <a:rPr lang="en-US" altLang="zh-CN" dirty="0" err="1"/>
              <a:t>recvfrom</a:t>
            </a:r>
            <a:r>
              <a:rPr lang="zh-CN" altLang="en-US" dirty="0"/>
              <a:t>函数</a:t>
            </a:r>
            <a:endParaRPr lang="en-US" altLang="zh-CN" dirty="0"/>
          </a:p>
          <a:p>
            <a:pPr lvl="1">
              <a:defRPr/>
            </a:pPr>
            <a:r>
              <a:rPr lang="zh-CN" altLang="en-US" sz="1462" dirty="0">
                <a:solidFill>
                  <a:srgbClr val="111111"/>
                </a:solidFill>
              </a:rPr>
              <a:t>函数名：</a:t>
            </a:r>
            <a:r>
              <a:rPr lang="en-US" altLang="zh-CN" sz="1462" dirty="0">
                <a:solidFill>
                  <a:srgbClr val="111111"/>
                </a:solidFill>
              </a:rPr>
              <a:t>int </a:t>
            </a:r>
            <a:r>
              <a:rPr lang="en-US" altLang="zh-CN" sz="1462" dirty="0" err="1">
                <a:solidFill>
                  <a:srgbClr val="111111"/>
                </a:solidFill>
              </a:rPr>
              <a:t>recvfrom</a:t>
            </a:r>
            <a:r>
              <a:rPr lang="en-US" altLang="zh-CN" sz="1462" dirty="0">
                <a:solidFill>
                  <a:srgbClr val="111111"/>
                </a:solidFill>
              </a:rPr>
              <a:t>(int </a:t>
            </a:r>
            <a:r>
              <a:rPr lang="en-US" altLang="zh-CN" sz="1462" dirty="0" err="1">
                <a:solidFill>
                  <a:srgbClr val="111111"/>
                </a:solidFill>
              </a:rPr>
              <a:t>s,void</a:t>
            </a:r>
            <a:r>
              <a:rPr lang="en-US" altLang="zh-CN" sz="1462" dirty="0">
                <a:solidFill>
                  <a:srgbClr val="111111"/>
                </a:solidFill>
              </a:rPr>
              <a:t> *</a:t>
            </a:r>
            <a:r>
              <a:rPr lang="en-US" altLang="zh-CN" sz="1462" dirty="0" err="1">
                <a:solidFill>
                  <a:srgbClr val="111111"/>
                </a:solidFill>
              </a:rPr>
              <a:t>buf,int</a:t>
            </a:r>
            <a:r>
              <a:rPr lang="en-US" altLang="zh-CN" sz="1462" dirty="0">
                <a:solidFill>
                  <a:srgbClr val="111111"/>
                </a:solidFill>
              </a:rPr>
              <a:t> </a:t>
            </a:r>
            <a:r>
              <a:rPr lang="en-US" altLang="zh-CN" sz="1462" dirty="0" err="1">
                <a:solidFill>
                  <a:srgbClr val="111111"/>
                </a:solidFill>
              </a:rPr>
              <a:t>len,unsigned</a:t>
            </a:r>
            <a:r>
              <a:rPr lang="en-US" altLang="zh-CN" sz="1462" dirty="0">
                <a:solidFill>
                  <a:srgbClr val="111111"/>
                </a:solidFill>
              </a:rPr>
              <a:t> int flags ,struct </a:t>
            </a:r>
            <a:r>
              <a:rPr lang="en-US" altLang="zh-CN" sz="1462" dirty="0" err="1">
                <a:solidFill>
                  <a:srgbClr val="111111"/>
                </a:solidFill>
              </a:rPr>
              <a:t>sockaddr</a:t>
            </a:r>
            <a:r>
              <a:rPr lang="en-US" altLang="zh-CN" sz="1462" dirty="0">
                <a:solidFill>
                  <a:srgbClr val="111111"/>
                </a:solidFill>
              </a:rPr>
              <a:t> *from ,int *</a:t>
            </a:r>
            <a:r>
              <a:rPr lang="en-US" altLang="zh-CN" sz="1462" dirty="0" err="1">
                <a:solidFill>
                  <a:srgbClr val="111111"/>
                </a:solidFill>
              </a:rPr>
              <a:t>fromlen</a:t>
            </a:r>
            <a:r>
              <a:rPr lang="en-US" altLang="zh-CN" sz="1462" dirty="0">
                <a:solidFill>
                  <a:srgbClr val="111111"/>
                </a:solidFill>
              </a:rPr>
              <a:t>);</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功能：</a:t>
            </a:r>
            <a:r>
              <a:rPr lang="en-US" altLang="zh-CN" sz="1262" dirty="0" err="1">
                <a:solidFill>
                  <a:srgbClr val="111111"/>
                </a:solidFill>
              </a:rPr>
              <a:t>recv</a:t>
            </a:r>
            <a:r>
              <a:rPr lang="en-US" altLang="zh-CN" sz="1262" dirty="0">
                <a:solidFill>
                  <a:srgbClr val="111111"/>
                </a:solidFill>
              </a:rPr>
              <a:t>()</a:t>
            </a:r>
            <a:r>
              <a:rPr lang="zh-CN" altLang="en-US" sz="1262" dirty="0">
                <a:solidFill>
                  <a:srgbClr val="111111"/>
                </a:solidFill>
              </a:rPr>
              <a:t>用来接收远程主机经指定的</a:t>
            </a:r>
            <a:r>
              <a:rPr lang="en-US" altLang="zh-CN" sz="1262" dirty="0">
                <a:solidFill>
                  <a:srgbClr val="111111"/>
                </a:solidFill>
              </a:rPr>
              <a:t>socket </a:t>
            </a:r>
            <a:r>
              <a:rPr lang="zh-CN" altLang="en-US" sz="1262" dirty="0">
                <a:solidFill>
                  <a:srgbClr val="111111"/>
                </a:solidFill>
              </a:rPr>
              <a:t>传来的数据，并把数据存到由参数</a:t>
            </a:r>
            <a:r>
              <a:rPr lang="en-US" altLang="zh-CN" sz="1262" dirty="0" err="1">
                <a:solidFill>
                  <a:srgbClr val="111111"/>
                </a:solidFill>
              </a:rPr>
              <a:t>buf</a:t>
            </a:r>
            <a:r>
              <a:rPr lang="en-US" altLang="zh-CN" sz="1262" dirty="0">
                <a:solidFill>
                  <a:srgbClr val="111111"/>
                </a:solidFill>
              </a:rPr>
              <a:t> </a:t>
            </a:r>
            <a:r>
              <a:rPr lang="zh-CN" altLang="en-US" sz="1262" dirty="0">
                <a:solidFill>
                  <a:srgbClr val="111111"/>
                </a:solidFill>
              </a:rPr>
              <a:t>指向的内存空间，参数</a:t>
            </a:r>
            <a:r>
              <a:rPr lang="en-US" altLang="zh-CN" sz="1262" dirty="0" err="1">
                <a:solidFill>
                  <a:srgbClr val="111111"/>
                </a:solidFill>
              </a:rPr>
              <a:t>len</a:t>
            </a:r>
            <a:r>
              <a:rPr lang="en-US" altLang="zh-CN" sz="1262" dirty="0">
                <a:solidFill>
                  <a:srgbClr val="111111"/>
                </a:solidFill>
              </a:rPr>
              <a:t> </a:t>
            </a:r>
            <a:r>
              <a:rPr lang="zh-CN" altLang="en-US" sz="1262" dirty="0">
                <a:solidFill>
                  <a:srgbClr val="111111"/>
                </a:solidFill>
              </a:rPr>
              <a:t>为可接收数据的最大长度。参数</a:t>
            </a:r>
            <a:r>
              <a:rPr lang="en-US" altLang="zh-CN" sz="1262" dirty="0">
                <a:solidFill>
                  <a:srgbClr val="111111"/>
                </a:solidFill>
              </a:rPr>
              <a:t>flags </a:t>
            </a:r>
            <a:r>
              <a:rPr lang="zh-CN" altLang="en-US" sz="1262" dirty="0">
                <a:solidFill>
                  <a:srgbClr val="111111"/>
                </a:solidFill>
              </a:rPr>
              <a:t>一般设</a:t>
            </a:r>
            <a:r>
              <a:rPr lang="en-US" altLang="zh-CN" sz="1262" dirty="0">
                <a:solidFill>
                  <a:srgbClr val="111111"/>
                </a:solidFill>
              </a:rPr>
              <a:t>0</a:t>
            </a:r>
            <a:r>
              <a:rPr lang="zh-CN" altLang="en-US" sz="1262" dirty="0">
                <a:solidFill>
                  <a:srgbClr val="111111"/>
                </a:solidFill>
              </a:rPr>
              <a:t>，其他数值定义请参考</a:t>
            </a:r>
            <a:r>
              <a:rPr lang="en-US" altLang="zh-CN" sz="1262" dirty="0" err="1">
                <a:solidFill>
                  <a:srgbClr val="111111"/>
                </a:solidFill>
              </a:rPr>
              <a:t>recv</a:t>
            </a:r>
            <a:r>
              <a:rPr lang="en-US" altLang="zh-CN" sz="1262" dirty="0">
                <a:solidFill>
                  <a:srgbClr val="111111"/>
                </a:solidFill>
              </a:rPr>
              <a:t>()</a:t>
            </a:r>
            <a:r>
              <a:rPr lang="zh-CN" altLang="en-US" sz="1262" dirty="0">
                <a:solidFill>
                  <a:srgbClr val="111111"/>
                </a:solidFill>
              </a:rPr>
              <a:t>。参数</a:t>
            </a:r>
            <a:r>
              <a:rPr lang="en-US" altLang="zh-CN" sz="1262" dirty="0">
                <a:solidFill>
                  <a:srgbClr val="111111"/>
                </a:solidFill>
              </a:rPr>
              <a:t>from</a:t>
            </a:r>
            <a:r>
              <a:rPr lang="zh-CN" altLang="en-US" sz="1262" dirty="0">
                <a:solidFill>
                  <a:srgbClr val="111111"/>
                </a:solidFill>
              </a:rPr>
              <a:t>用来指定欲传送的网络地址，结构</a:t>
            </a:r>
            <a:r>
              <a:rPr lang="en-US" altLang="zh-CN" sz="1262" dirty="0" err="1">
                <a:solidFill>
                  <a:srgbClr val="111111"/>
                </a:solidFill>
              </a:rPr>
              <a:t>sockaddr</a:t>
            </a:r>
            <a:r>
              <a:rPr lang="en-US" altLang="zh-CN" sz="1262" dirty="0">
                <a:solidFill>
                  <a:srgbClr val="111111"/>
                </a:solidFill>
              </a:rPr>
              <a:t> </a:t>
            </a:r>
            <a:r>
              <a:rPr lang="zh-CN" altLang="en-US" sz="1262" dirty="0">
                <a:solidFill>
                  <a:srgbClr val="111111"/>
                </a:solidFill>
              </a:rPr>
              <a:t>请参考</a:t>
            </a:r>
            <a:r>
              <a:rPr lang="en-US" altLang="zh-CN" sz="1262" dirty="0">
                <a:solidFill>
                  <a:srgbClr val="111111"/>
                </a:solidFill>
              </a:rPr>
              <a:t>bind()</a:t>
            </a:r>
            <a:r>
              <a:rPr lang="zh-CN" altLang="en-US" sz="1262" dirty="0">
                <a:solidFill>
                  <a:srgbClr val="111111"/>
                </a:solidFill>
              </a:rPr>
              <a:t>。参数</a:t>
            </a:r>
            <a:r>
              <a:rPr lang="en-US" altLang="zh-CN" sz="1262" dirty="0" err="1">
                <a:solidFill>
                  <a:srgbClr val="111111"/>
                </a:solidFill>
              </a:rPr>
              <a:t>fromlen</a:t>
            </a:r>
            <a:r>
              <a:rPr lang="zh-CN" altLang="en-US" sz="1262" dirty="0">
                <a:solidFill>
                  <a:srgbClr val="111111"/>
                </a:solidFill>
              </a:rPr>
              <a:t>为</a:t>
            </a:r>
            <a:r>
              <a:rPr lang="en-US" altLang="zh-CN" sz="1262" dirty="0" err="1">
                <a:solidFill>
                  <a:srgbClr val="111111"/>
                </a:solidFill>
              </a:rPr>
              <a:t>sockaddr</a:t>
            </a:r>
            <a:r>
              <a:rPr lang="zh-CN" altLang="en-US" sz="1262" dirty="0">
                <a:solidFill>
                  <a:srgbClr val="111111"/>
                </a:solidFill>
              </a:rPr>
              <a:t>的结构长度。</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头文件（</a:t>
            </a:r>
            <a:r>
              <a:rPr lang="en-US" altLang="zh-CN" sz="1262" dirty="0">
                <a:solidFill>
                  <a:srgbClr val="111111"/>
                </a:solidFill>
              </a:rPr>
              <a:t>C</a:t>
            </a:r>
            <a:r>
              <a:rPr lang="zh-CN" altLang="en-US" sz="1262" dirty="0">
                <a:solidFill>
                  <a:srgbClr val="111111"/>
                </a:solidFill>
              </a:rPr>
              <a:t>库）：</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#include &lt;sys/</a:t>
            </a:r>
            <a:r>
              <a:rPr lang="en-US" altLang="zh-CN" sz="1262" dirty="0" err="1">
                <a:solidFill>
                  <a:srgbClr val="111111"/>
                </a:solidFill>
              </a:rPr>
              <a:t>types.h</a:t>
            </a:r>
            <a:r>
              <a:rPr lang="en-US" altLang="zh-CN" sz="1262" dirty="0">
                <a:solidFill>
                  <a:srgbClr val="111111"/>
                </a:solidFill>
              </a:rPr>
              <a:t>&gt;</a:t>
            </a: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en-US" altLang="zh-CN" sz="1262" dirty="0">
                <a:solidFill>
                  <a:srgbClr val="111111"/>
                </a:solidFill>
              </a:rPr>
              <a:t>#include&lt;sys/socket.h&gt;</a:t>
            </a:r>
          </a:p>
          <a:p>
            <a:pPr lvl="2">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返回值：</a:t>
            </a:r>
            <a:endParaRPr lang="en-US" altLang="zh-CN" sz="1262" dirty="0">
              <a:solidFill>
                <a:srgbClr val="111111"/>
              </a:solidFill>
            </a:endParaRPr>
          </a:p>
          <a:p>
            <a:pPr lvl="3">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262" dirty="0">
                <a:solidFill>
                  <a:srgbClr val="111111"/>
                </a:solidFill>
              </a:rPr>
              <a:t>成功则返回接收到的字符数，失败则返回</a:t>
            </a:r>
            <a:r>
              <a:rPr lang="en-US" altLang="zh-CN" sz="1262" dirty="0">
                <a:solidFill>
                  <a:srgbClr val="111111"/>
                </a:solidFill>
              </a:rPr>
              <a:t>-1</a:t>
            </a:r>
            <a:r>
              <a:rPr lang="zh-CN" altLang="en-US" sz="1262" dirty="0">
                <a:solidFill>
                  <a:srgbClr val="111111"/>
                </a:solidFill>
              </a:rPr>
              <a:t>，错误原因存于</a:t>
            </a:r>
            <a:r>
              <a:rPr lang="en-US" altLang="zh-CN" sz="1262" dirty="0" err="1">
                <a:solidFill>
                  <a:srgbClr val="111111"/>
                </a:solidFill>
              </a:rPr>
              <a:t>errno</a:t>
            </a:r>
            <a:r>
              <a:rPr lang="zh-CN" altLang="en-US" sz="1262" dirty="0">
                <a:solidFill>
                  <a:srgbClr val="111111"/>
                </a:solidFill>
              </a:rPr>
              <a:t>中。</a:t>
            </a: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endParaRPr lang="en-US" altLang="zh-CN" sz="1662" dirty="0">
              <a:solidFill>
                <a:srgbClr val="111111"/>
              </a:solidFill>
            </a:endParaRPr>
          </a:p>
          <a:p>
            <a:pPr>
              <a:defRPr/>
            </a:pPr>
            <a:endParaRPr lang="en-US" altLang="zh-CN" dirty="0"/>
          </a:p>
          <a:p>
            <a:pPr>
              <a:defRPr/>
            </a:pPr>
            <a:endParaRPr lang="en-US" altLang="zh-CN" dirty="0"/>
          </a:p>
          <a:p>
            <a:pPr>
              <a:defRPr/>
            </a:pPr>
            <a:endParaRPr lang="zh-CN" altLang="en-US" dirty="0"/>
          </a:p>
        </p:txBody>
      </p:sp>
      <p:sp>
        <p:nvSpPr>
          <p:cNvPr id="20483" name="标题 2">
            <a:extLst>
              <a:ext uri="{FF2B5EF4-FFF2-40B4-BE49-F238E27FC236}">
                <a16:creationId xmlns:a16="http://schemas.microsoft.com/office/drawing/2014/main" id="{CAD72A24-3795-4ADB-955E-E200D6CC1C60}"/>
              </a:ext>
            </a:extLst>
          </p:cNvPr>
          <p:cNvSpPr>
            <a:spLocks noGrp="1" noChangeArrowheads="1"/>
          </p:cNvSpPr>
          <p:nvPr>
            <p:ph type="title"/>
          </p:nvPr>
        </p:nvSpPr>
        <p:spPr/>
        <p:txBody>
          <a:bodyPr/>
          <a:lstStyle/>
          <a:p>
            <a:r>
              <a:rPr lang="zh-CN" altLang="en-US" dirty="0"/>
              <a:t>五、</a:t>
            </a:r>
            <a:r>
              <a:rPr lang="en-US" altLang="zh-CN" dirty="0" err="1"/>
              <a:t>recvfrom</a:t>
            </a:r>
            <a:r>
              <a:rPr lang="zh-CN" altLang="en-US" dirty="0"/>
              <a:t>系统调用</a:t>
            </a:r>
          </a:p>
        </p:txBody>
      </p:sp>
      <p:pic>
        <p:nvPicPr>
          <p:cNvPr id="43010" name="图片 1">
            <a:extLst>
              <a:ext uri="{FF2B5EF4-FFF2-40B4-BE49-F238E27FC236}">
                <a16:creationId xmlns:a16="http://schemas.microsoft.com/office/drawing/2014/main" id="{303573AB-E9D4-4E86-AB6F-1764C7E5D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215" y="4509120"/>
            <a:ext cx="6317569"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14445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5CD56D-5D7F-44A3-95C7-6C542E822A69}"/>
              </a:ext>
            </a:extLst>
          </p:cNvPr>
          <p:cNvSpPr>
            <a:spLocks noGrp="1"/>
          </p:cNvSpPr>
          <p:nvPr>
            <p:ph idx="1"/>
          </p:nvPr>
        </p:nvSpPr>
        <p:spPr>
          <a:xfrm>
            <a:off x="831850" y="1501775"/>
            <a:ext cx="8441630" cy="2127250"/>
          </a:xfrm>
        </p:spPr>
        <p:txBody>
          <a:bodyPr/>
          <a:lstStyle/>
          <a:p>
            <a:pPr>
              <a:defRPr/>
            </a:pPr>
            <a:r>
              <a:rPr lang="zh-CN" altLang="en-US" dirty="0"/>
              <a:t>任务描述</a:t>
            </a:r>
            <a:endParaRPr lang="en-US" altLang="zh-CN" dirty="0"/>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列出</a:t>
            </a:r>
            <a:r>
              <a:rPr lang="en-US" altLang="zh-CN" sz="1662" dirty="0" err="1">
                <a:solidFill>
                  <a:srgbClr val="111111"/>
                </a:solidFill>
              </a:rPr>
              <a:t>recvfrom</a:t>
            </a:r>
            <a:r>
              <a:rPr lang="zh-CN" altLang="en-US" sz="1662" dirty="0">
                <a:solidFill>
                  <a:srgbClr val="111111"/>
                </a:solidFill>
              </a:rPr>
              <a:t>在内核中所涉及的关键函数，列出它们的作用。</a:t>
            </a:r>
          </a:p>
          <a:p>
            <a:pPr lvl="1">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rPr>
              <a:t>列出</a:t>
            </a:r>
            <a:r>
              <a:rPr lang="en-US" altLang="zh-CN" sz="1662" dirty="0" err="1">
                <a:solidFill>
                  <a:srgbClr val="111111"/>
                </a:solidFill>
              </a:rPr>
              <a:t>recvfrom</a:t>
            </a:r>
            <a:r>
              <a:rPr lang="zh-CN" altLang="en-US" sz="1662" dirty="0">
                <a:solidFill>
                  <a:srgbClr val="111111"/>
                </a:solidFill>
              </a:rPr>
              <a:t>在内核中所涉及的关键数据结构，列出它们的作用。</a:t>
            </a:r>
          </a:p>
        </p:txBody>
      </p:sp>
      <p:sp>
        <p:nvSpPr>
          <p:cNvPr id="15363" name="标题 2">
            <a:extLst>
              <a:ext uri="{FF2B5EF4-FFF2-40B4-BE49-F238E27FC236}">
                <a16:creationId xmlns:a16="http://schemas.microsoft.com/office/drawing/2014/main" id="{49A37AA3-AA8B-417D-913F-06756C801A8E}"/>
              </a:ext>
            </a:extLst>
          </p:cNvPr>
          <p:cNvSpPr>
            <a:spLocks noGrp="1" noChangeArrowheads="1"/>
          </p:cNvSpPr>
          <p:nvPr>
            <p:ph type="title"/>
          </p:nvPr>
        </p:nvSpPr>
        <p:spPr>
          <a:xfrm>
            <a:off x="0" y="568326"/>
            <a:ext cx="10137576" cy="557213"/>
          </a:xfrm>
        </p:spPr>
        <p:txBody>
          <a:bodyPr/>
          <a:lstStyle/>
          <a:p>
            <a:r>
              <a:rPr lang="zh-CN" altLang="en-US" dirty="0"/>
              <a:t>子任务</a:t>
            </a:r>
            <a:r>
              <a:rPr lang="en-US" altLang="zh-CN" dirty="0"/>
              <a:t>5</a:t>
            </a:r>
            <a:r>
              <a:rPr lang="zh-CN" altLang="en-US" dirty="0"/>
              <a:t>：列出</a:t>
            </a:r>
            <a:r>
              <a:rPr lang="en-US" altLang="zh-CN" dirty="0"/>
              <a:t>UDP</a:t>
            </a:r>
            <a:r>
              <a:rPr lang="zh-CN" altLang="en-US" dirty="0"/>
              <a:t>中</a:t>
            </a:r>
            <a:r>
              <a:rPr lang="en-US" altLang="zh-CN" dirty="0" err="1"/>
              <a:t>recvfrom</a:t>
            </a:r>
            <a:r>
              <a:rPr lang="zh-CN" altLang="en-US" dirty="0"/>
              <a:t>系统调用的关键数据结构和函数</a:t>
            </a:r>
          </a:p>
        </p:txBody>
      </p:sp>
      <p:sp>
        <p:nvSpPr>
          <p:cNvPr id="4" name="内容占位符 1">
            <a:extLst>
              <a:ext uri="{FF2B5EF4-FFF2-40B4-BE49-F238E27FC236}">
                <a16:creationId xmlns:a16="http://schemas.microsoft.com/office/drawing/2014/main" id="{C1A001A9-30C0-4713-A92A-F2073520590B}"/>
              </a:ext>
            </a:extLst>
          </p:cNvPr>
          <p:cNvSpPr txBox="1">
            <a:spLocks/>
          </p:cNvSpPr>
          <p:nvPr/>
        </p:nvSpPr>
        <p:spPr bwMode="auto">
          <a:xfrm>
            <a:off x="831850" y="3694114"/>
            <a:ext cx="8242300" cy="1463675"/>
          </a:xfrm>
          <a:prstGeom prst="rect">
            <a:avLst/>
          </a:prstGeom>
          <a:noFill/>
          <a:ln w="9525">
            <a:noFill/>
            <a:miter lim="800000"/>
            <a:headEnd/>
            <a:tailEnd/>
          </a:ln>
        </p:spPr>
        <p:txBody>
          <a:bodyPr lIns="84406" tIns="42203" rIns="84406" bIns="42203"/>
          <a:lstStyle>
            <a:lvl1pPr marL="342900" indent="-342900" algn="l" rtl="0" eaLnBrk="0" fontAlgn="base" hangingPunct="0">
              <a:spcBef>
                <a:spcPct val="20000"/>
              </a:spcBef>
              <a:spcAft>
                <a:spcPct val="0"/>
              </a:spcAft>
              <a:buClr>
                <a:srgbClr val="FF5050"/>
              </a:buClr>
              <a:buSzPct val="120000"/>
              <a:buFont typeface="Wingdings" pitchFamily="2" charset="2"/>
              <a:buChar char="§"/>
              <a:defRPr kumimoji="1" sz="2800" b="1">
                <a:solidFill>
                  <a:srgbClr val="000066"/>
                </a:solidFill>
                <a:latin typeface="Times New Roman" pitchFamily="18" charset="0"/>
                <a:ea typeface="+mn-ea"/>
                <a:cs typeface="Times New Roman" pitchFamily="18" charset="0"/>
              </a:defRPr>
            </a:lvl1pPr>
            <a:lvl2pPr marL="742950" indent="-285750" algn="l" rtl="0" eaLnBrk="0" fontAlgn="base" hangingPunct="0">
              <a:lnSpc>
                <a:spcPct val="100000"/>
              </a:lnSpc>
              <a:spcBef>
                <a:spcPct val="20000"/>
              </a:spcBef>
              <a:spcAft>
                <a:spcPct val="0"/>
              </a:spcAft>
              <a:buClr>
                <a:schemeClr val="tx2"/>
              </a:buClr>
              <a:buSzPct val="75000"/>
              <a:buFont typeface="Wingdings" pitchFamily="2" charset="2"/>
              <a:buChar char="v"/>
              <a:defRPr kumimoji="1" sz="2000" b="1">
                <a:solidFill>
                  <a:schemeClr val="tx1"/>
                </a:solidFill>
                <a:latin typeface="Times New Roman" pitchFamily="18" charset="0"/>
                <a:ea typeface="幼圆" pitchFamily="49" charset="-122"/>
                <a:cs typeface="Times New Roman" pitchFamily="18" charset="0"/>
              </a:defRPr>
            </a:lvl2pPr>
            <a:lvl3pPr marL="1143000" indent="-228600" algn="l" rtl="0" eaLnBrk="0" fontAlgn="base" hangingPunct="0">
              <a:spcBef>
                <a:spcPct val="20000"/>
              </a:spcBef>
              <a:spcAft>
                <a:spcPct val="0"/>
              </a:spcAft>
              <a:buClr>
                <a:schemeClr val="hlink"/>
              </a:buClr>
              <a:buSzPct val="65000"/>
              <a:buFont typeface="Wingdings" pitchFamily="2" charset="2"/>
              <a:buChar char="Ø"/>
              <a:defRPr kumimoji="1" sz="2000" b="1">
                <a:solidFill>
                  <a:srgbClr val="CC3300"/>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Clr>
                <a:schemeClr val="tx2"/>
              </a:buClr>
              <a:buSzPct val="100000"/>
              <a:buChar char="•"/>
              <a:defRPr kumimoji="1">
                <a:solidFill>
                  <a:srgbClr val="CC3300"/>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Clr>
                <a:schemeClr val="hlink"/>
              </a:buClr>
              <a:buSzPct val="100000"/>
              <a:buChar char="–"/>
              <a:defRPr kumimoji="1">
                <a:solidFill>
                  <a:srgbClr val="1C1C1C"/>
                </a:solidFill>
                <a:latin typeface="Times New Roman" pitchFamily="18" charset="0"/>
                <a:ea typeface="+mn-ea"/>
                <a:cs typeface="Times New Roman" pitchFamily="18" charset="0"/>
              </a:defRPr>
            </a:lvl5pPr>
            <a:lvl6pPr marL="2514600" indent="-228600"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971800" indent="-228600"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429000" indent="-228600"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886200" indent="-228600" algn="l" rtl="0" fontAlgn="base">
              <a:spcBef>
                <a:spcPct val="20000"/>
              </a:spcBef>
              <a:spcAft>
                <a:spcPct val="0"/>
              </a:spcAft>
              <a:buClr>
                <a:schemeClr val="hlink"/>
              </a:buClr>
              <a:buSzPct val="100000"/>
              <a:buChar char="–"/>
              <a:defRPr kumimoji="1">
                <a:solidFill>
                  <a:srgbClr val="1C1C1C"/>
                </a:solidFill>
                <a:latin typeface="+mn-lt"/>
                <a:ea typeface="+mn-ea"/>
              </a:defRPr>
            </a:lvl9pPr>
          </a:lstStyle>
          <a:p>
            <a:pPr>
              <a:defRPr/>
            </a:pPr>
            <a:r>
              <a:rPr lang="zh-CN" altLang="en-US" sz="2585" kern="0" dirty="0">
                <a:ea typeface="黑体"/>
              </a:rPr>
              <a:t>审核要求</a:t>
            </a:r>
            <a:endParaRPr lang="en-US" altLang="zh-CN" sz="2585" kern="0" dirty="0">
              <a:ea typeface="黑体"/>
            </a:endParaRP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正确列出</a:t>
            </a:r>
            <a:r>
              <a:rPr lang="en-US" altLang="zh-CN" sz="1662" dirty="0" err="1">
                <a:solidFill>
                  <a:srgbClr val="111111"/>
                </a:solidFill>
                <a:ea typeface="宋体" panose="02010600030101010101" pitchFamily="2" charset="-122"/>
              </a:rPr>
              <a:t>recvfrom</a:t>
            </a:r>
            <a:r>
              <a:rPr lang="zh-CN" altLang="en-US" sz="1662" dirty="0">
                <a:solidFill>
                  <a:srgbClr val="111111"/>
                </a:solidFill>
                <a:ea typeface="宋体" panose="02010600030101010101" pitchFamily="2" charset="-122"/>
              </a:rPr>
              <a:t>对应的系统调用在内核中所涉及的关键函数与关键数据结构，以及它们的作用。</a:t>
            </a:r>
          </a:p>
          <a:p>
            <a:pPr lvl="1">
              <a:buClr>
                <a:srgbClr val="336699"/>
              </a:buClr>
              <a:tabLst>
                <a:tab pos="841152" algn="l"/>
                <a:tab pos="1685234" algn="l"/>
                <a:tab pos="2529317" algn="l"/>
                <a:tab pos="3373400" algn="l"/>
                <a:tab pos="4217482" algn="l"/>
                <a:tab pos="5061565" algn="l"/>
                <a:tab pos="5905648" algn="l"/>
                <a:tab pos="6749730" algn="l"/>
                <a:tab pos="7593813" algn="l"/>
                <a:tab pos="8437896" algn="l"/>
                <a:tab pos="9281978" algn="l"/>
              </a:tabLst>
              <a:defRPr/>
            </a:pPr>
            <a:r>
              <a:rPr lang="zh-CN" altLang="en-US" sz="1662" dirty="0">
                <a:solidFill>
                  <a:srgbClr val="111111"/>
                </a:solidFill>
                <a:ea typeface="宋体" panose="02010600030101010101" pitchFamily="2" charset="-122"/>
              </a:rPr>
              <a:t>提交相关分析说明文档。</a:t>
            </a:r>
          </a:p>
          <a:p>
            <a:pPr>
              <a:defRPr/>
            </a:pPr>
            <a:endParaRPr lang="zh-CN" altLang="en-US" sz="2585" kern="0" dirty="0">
              <a:ea typeface="黑体"/>
            </a:endParaRPr>
          </a:p>
        </p:txBody>
      </p:sp>
    </p:spTree>
    <p:extLst>
      <p:ext uri="{BB962C8B-B14F-4D97-AF65-F5344CB8AC3E}">
        <p14:creationId xmlns:p14="http://schemas.microsoft.com/office/powerpoint/2010/main" val="287336946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41441BB-01C6-4BF4-BC6E-1E76E75EA6CE}"/>
              </a:ext>
            </a:extLst>
          </p:cNvPr>
          <p:cNvSpPr>
            <a:spLocks noGrp="1" noChangeAspect="1" noChangeArrowheads="1"/>
          </p:cNvSpPr>
          <p:nvPr>
            <p:ph type="title"/>
          </p:nvPr>
        </p:nvSpPr>
        <p:spPr/>
        <p:txBody>
          <a:bodyPr/>
          <a:lstStyle/>
          <a:p>
            <a:endParaRPr lang="zh-CN" altLang="zh-CN"/>
          </a:p>
        </p:txBody>
      </p:sp>
      <p:sp>
        <p:nvSpPr>
          <p:cNvPr id="23555" name="Rectangle 3">
            <a:extLst>
              <a:ext uri="{FF2B5EF4-FFF2-40B4-BE49-F238E27FC236}">
                <a16:creationId xmlns:a16="http://schemas.microsoft.com/office/drawing/2014/main" id="{135B764A-66AE-489F-A8EA-DFE95728AD1E}"/>
              </a:ext>
            </a:extLst>
          </p:cNvPr>
          <p:cNvSpPr>
            <a:spLocks noGrp="1" noChangeArrowheads="1"/>
          </p:cNvSpPr>
          <p:nvPr>
            <p:ph type="body" idx="1"/>
          </p:nvPr>
        </p:nvSpPr>
        <p:spPr/>
        <p:txBody>
          <a:bodyPr/>
          <a:lstStyle/>
          <a:p>
            <a:endParaRPr lang="zh-CN" altLang="zh-CN"/>
          </a:p>
        </p:txBody>
      </p:sp>
      <p:sp>
        <p:nvSpPr>
          <p:cNvPr id="23556" name="Text Box 4">
            <a:extLst>
              <a:ext uri="{FF2B5EF4-FFF2-40B4-BE49-F238E27FC236}">
                <a16:creationId xmlns:a16="http://schemas.microsoft.com/office/drawing/2014/main" id="{EE261559-9B29-4C97-B19A-C8CA17A2546A}"/>
              </a:ext>
            </a:extLst>
          </p:cNvPr>
          <p:cNvSpPr txBox="1">
            <a:spLocks noChangeArrowheads="1"/>
          </p:cNvSpPr>
          <p:nvPr/>
        </p:nvSpPr>
        <p:spPr bwMode="auto">
          <a:xfrm>
            <a:off x="3225801" y="3717926"/>
            <a:ext cx="3959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5050"/>
              </a:buClr>
              <a:buSzPct val="120000"/>
              <a:buFont typeface="Wingdings" panose="05000000000000000000" pitchFamily="2" charset="2"/>
              <a:buChar char="§"/>
              <a:defRPr sz="2600" b="1">
                <a:solidFill>
                  <a:srgbClr val="000066"/>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v"/>
              <a:defRPr sz="2400" b="1">
                <a:solidFill>
                  <a:srgbClr val="0000FF"/>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lr>
                <a:schemeClr val="hlink"/>
              </a:buClr>
              <a:buSzPct val="65000"/>
              <a:buFont typeface="Monotype Sorts" charset="0"/>
              <a:buChar char="F"/>
              <a:defRPr sz="2000" b="1">
                <a:solidFill>
                  <a:srgbClr val="A50021"/>
                </a:solidFill>
                <a:latin typeface="Arial" panose="020B0604020202020204" pitchFamily="34" charset="0"/>
                <a:ea typeface="楷体_GB2312" pitchFamily="1" charset="-122"/>
                <a:sym typeface="Arial" panose="020B0604020202020204" pitchFamily="34" charset="0"/>
              </a:defRPr>
            </a:lvl3pPr>
            <a:lvl4pPr marL="1600200" indent="-228600">
              <a:spcBef>
                <a:spcPct val="20000"/>
              </a:spcBef>
              <a:buClr>
                <a:schemeClr val="tx2"/>
              </a:buClr>
              <a:buSzPct val="100000"/>
              <a:buFont typeface="Monotype Sorts" charset="0"/>
              <a:buChar char="•"/>
              <a:defRPr sz="2000" b="1">
                <a:solidFill>
                  <a:srgbClr val="292929"/>
                </a:solidFill>
                <a:latin typeface="Arial" panose="020B0604020202020204" pitchFamily="34" charset="0"/>
                <a:ea typeface="楷体_GB2312" pitchFamily="1" charset="-122"/>
                <a:sym typeface="Arial" panose="020B0604020202020204" pitchFamily="34" charset="0"/>
              </a:defRPr>
            </a:lvl4pPr>
            <a:lvl5pPr marL="2057400" indent="-228600">
              <a:spcBef>
                <a:spcPct val="20000"/>
              </a:spcBef>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5pPr>
            <a:lvl6pPr marL="25146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6pPr>
            <a:lvl7pPr marL="29718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7pPr>
            <a:lvl8pPr marL="34290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8pPr>
            <a:lvl9pPr marL="3886200" indent="-228600" eaLnBrk="0" fontAlgn="base" hangingPunct="0">
              <a:spcBef>
                <a:spcPct val="20000"/>
              </a:spcBef>
              <a:spcAft>
                <a:spcPct val="0"/>
              </a:spcAft>
              <a:buClr>
                <a:schemeClr val="hlink"/>
              </a:buClr>
              <a:buSzPct val="100000"/>
              <a:buFont typeface="Monotype Sorts" charset="0"/>
              <a:buChar char="–"/>
              <a:defRPr sz="2000" b="1">
                <a:solidFill>
                  <a:srgbClr val="FF3300"/>
                </a:solidFill>
                <a:latin typeface="Arial" panose="020B0604020202020204" pitchFamily="34" charset="0"/>
                <a:ea typeface="楷体_GB2312" pitchFamily="1" charset="-122"/>
                <a:sym typeface="Arial" panose="020B0604020202020204" pitchFamily="34" charset="0"/>
              </a:defRPr>
            </a:lvl9pPr>
          </a:lstStyle>
          <a:p>
            <a:pPr algn="l">
              <a:spcBef>
                <a:spcPct val="0"/>
              </a:spcBef>
              <a:buClrTx/>
              <a:buSzTx/>
              <a:buNone/>
            </a:pPr>
            <a:r>
              <a:rPr kumimoji="0" lang="zh-CN" altLang="zh-CN" sz="4800" b="0">
                <a:solidFill>
                  <a:srgbClr val="000000"/>
                </a:solidFill>
                <a:latin typeface="方正黑体_GBK" charset="-122"/>
                <a:ea typeface="方正黑体_GBK" charset="-122"/>
              </a:rPr>
              <a:t>Thank You！</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1">
            <a:extLst>
              <a:ext uri="{FF2B5EF4-FFF2-40B4-BE49-F238E27FC236}">
                <a16:creationId xmlns:a16="http://schemas.microsoft.com/office/drawing/2014/main" id="{1A77ECFD-0D70-4D38-A9F6-79C78A8F5E30}"/>
              </a:ext>
            </a:extLst>
          </p:cNvPr>
          <p:cNvSpPr>
            <a:spLocks noGrp="1" noChangeArrowheads="1"/>
          </p:cNvSpPr>
          <p:nvPr>
            <p:ph idx="1"/>
          </p:nvPr>
        </p:nvSpPr>
        <p:spPr/>
        <p:txBody>
          <a:bodyPr/>
          <a:lstStyle/>
          <a:p>
            <a:r>
              <a:rPr lang="zh-CN" altLang="en-US" dirty="0"/>
              <a:t>学习内核网络中系统调用的相关数据结构和函数</a:t>
            </a:r>
          </a:p>
        </p:txBody>
      </p:sp>
      <p:sp>
        <p:nvSpPr>
          <p:cNvPr id="5123" name="标题 2">
            <a:extLst>
              <a:ext uri="{FF2B5EF4-FFF2-40B4-BE49-F238E27FC236}">
                <a16:creationId xmlns:a16="http://schemas.microsoft.com/office/drawing/2014/main" id="{E567ACBD-63CE-4AF3-A843-7CC8405D315F}"/>
              </a:ext>
            </a:extLst>
          </p:cNvPr>
          <p:cNvSpPr>
            <a:spLocks noGrp="1" noChangeArrowheads="1"/>
          </p:cNvSpPr>
          <p:nvPr>
            <p:ph type="title"/>
          </p:nvPr>
        </p:nvSpPr>
        <p:spPr/>
        <p:txBody>
          <a:bodyPr/>
          <a:lstStyle/>
          <a:p>
            <a:r>
              <a:rPr lang="zh-CN" altLang="en-US"/>
              <a:t>主要任务</a:t>
            </a:r>
          </a:p>
        </p:txBody>
      </p:sp>
      <p:sp>
        <p:nvSpPr>
          <p:cNvPr id="4" name="Text Box 3">
            <a:extLst>
              <a:ext uri="{FF2B5EF4-FFF2-40B4-BE49-F238E27FC236}">
                <a16:creationId xmlns:a16="http://schemas.microsoft.com/office/drawing/2014/main" id="{D201FA0A-A67C-4135-A701-2AEA41C39C23}"/>
              </a:ext>
            </a:extLst>
          </p:cNvPr>
          <p:cNvSpPr txBox="1">
            <a:spLocks noChangeArrowheads="1"/>
          </p:cNvSpPr>
          <p:nvPr/>
        </p:nvSpPr>
        <p:spPr bwMode="auto">
          <a:xfrm>
            <a:off x="796926" y="3228976"/>
            <a:ext cx="8277225" cy="2659063"/>
          </a:xfrm>
          <a:prstGeom prst="rect">
            <a:avLst/>
          </a:prstGeom>
          <a:noFill/>
          <a:ln>
            <a:noFill/>
          </a:ln>
          <a:effectLst/>
        </p:spPr>
        <p:txBody>
          <a:bodyPr lIns="83077" tIns="43200" rIns="83077" bIns="43200"/>
          <a:lstStyle>
            <a:lvl1pPr marL="341313" indent="-341313">
              <a:spcBef>
                <a:spcPts val="65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600" b="1">
                <a:solidFill>
                  <a:srgbClr val="000066"/>
                </a:solidFill>
                <a:latin typeface="Arial" panose="020B0604020202020204" pitchFamily="34" charset="0"/>
                <a:ea typeface="黑体" panose="02010609060101010101" pitchFamily="49" charset="-122"/>
              </a:defRPr>
            </a:lvl1pPr>
            <a:lvl2pPr>
              <a:spcBef>
                <a:spcPts val="6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b="1">
                <a:solidFill>
                  <a:srgbClr val="0000FF"/>
                </a:solidFill>
                <a:latin typeface="Arial" panose="020B0604020202020204" pitchFamily="34" charset="0"/>
                <a:ea typeface="宋体" panose="02010600030101010101" pitchFamily="2" charset="-122"/>
              </a:defRPr>
            </a:lvl2pPr>
            <a:lvl3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A50021"/>
                </a:solidFill>
                <a:latin typeface="Arial" panose="020B0604020202020204" pitchFamily="34" charset="0"/>
                <a:ea typeface="楷体_GB2312" pitchFamily="1" charset="-122"/>
              </a:defRPr>
            </a:lvl3pPr>
            <a:lvl4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292929"/>
                </a:solidFill>
                <a:latin typeface="Arial" panose="020B0604020202020204" pitchFamily="34" charset="0"/>
                <a:ea typeface="楷体_GB2312" pitchFamily="1" charset="-122"/>
              </a:defRPr>
            </a:lvl4pPr>
            <a:lvl5pPr>
              <a:spcBef>
                <a:spcPts val="500"/>
              </a:spcBef>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5pPr>
            <a:lvl6pPr marL="25146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6pPr>
            <a:lvl7pPr marL="29718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7pPr>
            <a:lvl8pPr marL="34290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8pPr>
            <a:lvl9pPr marL="3886200" indent="-228600" defTabSz="449263" eaLnBrk="0" fontAlgn="base" hangingPunct="0">
              <a:spcBef>
                <a:spcPts val="500"/>
              </a:spcBef>
              <a:spcAft>
                <a:spcPct val="0"/>
              </a:spcAft>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b="1">
                <a:solidFill>
                  <a:srgbClr val="FF3300"/>
                </a:solidFill>
                <a:latin typeface="Arial" panose="020B0604020202020204" pitchFamily="34" charset="0"/>
                <a:ea typeface="楷体_GB2312" pitchFamily="1" charset="-122"/>
              </a:defRPr>
            </a:lvl9pPr>
          </a:lstStyle>
          <a:p>
            <a:pPr algn="l" eaLnBrk="0" hangingPunct="0">
              <a:buClr>
                <a:srgbClr val="FF5050"/>
              </a:buClr>
              <a:buSzPct val="120000"/>
              <a:buFont typeface="Wingdings" panose="05000000000000000000" pitchFamily="2" charset="2"/>
              <a:buChar char=""/>
              <a:defRPr/>
            </a:pPr>
            <a:r>
              <a:rPr kumimoji="0" lang="zh-CN" altLang="en-US" sz="2400" dirty="0">
                <a:latin typeface="宋体" panose="02010600030101010101" pitchFamily="2" charset="-122"/>
                <a:ea typeface="宋体" panose="02010600030101010101" pitchFamily="2" charset="-122"/>
              </a:rPr>
              <a:t>由主要任务，可以分解为以下</a:t>
            </a:r>
            <a:r>
              <a:rPr kumimoji="0" lang="en-US" altLang="zh-CN" sz="2400" dirty="0">
                <a:latin typeface="宋体" panose="02010600030101010101" pitchFamily="2" charset="-122"/>
                <a:ea typeface="宋体" panose="02010600030101010101" pitchFamily="2" charset="-122"/>
              </a:rPr>
              <a:t>5</a:t>
            </a:r>
            <a:r>
              <a:rPr kumimoji="0" lang="zh-CN" altLang="en-US" sz="2400" dirty="0">
                <a:latin typeface="宋体" panose="02010600030101010101" pitchFamily="2" charset="-122"/>
                <a:ea typeface="宋体" panose="02010600030101010101" pitchFamily="2" charset="-122"/>
              </a:rPr>
              <a:t>个子任务：</a:t>
            </a:r>
          </a:p>
          <a:p>
            <a:pPr algn="l" eaLnBrk="0" hangingPunct="0">
              <a:buClr>
                <a:srgbClr val="FF5050"/>
              </a:buClr>
              <a:buSzPct val="120000"/>
              <a:buFont typeface="Wingdings" panose="05000000000000000000" pitchFamily="2" charset="2"/>
              <a:buChar char=""/>
              <a:defRPr/>
            </a:pPr>
            <a:endParaRPr kumimoji="0" lang="zh-CN" altLang="en-US" sz="2400" dirty="0">
              <a:latin typeface="宋体" panose="02010600030101010101" pitchFamily="2" charset="-122"/>
              <a:ea typeface="宋体" panose="02010600030101010101" pitchFamily="2" charset="-122"/>
            </a:endParaRPr>
          </a:p>
          <a:p>
            <a:pPr marL="685817" lvl="1" indent="-263776" algn="l" eaLnBrk="0" hangingPunct="0">
              <a:spcBef>
                <a:spcPct val="20000"/>
              </a:spcBef>
              <a:buClr>
                <a:srgbClr val="336699"/>
              </a:buClr>
              <a:buSzPct val="75000"/>
              <a:buFont typeface="Wingdings" pitchFamily="2" charset="2"/>
              <a:buChar char="v"/>
              <a:defRPr/>
            </a:pPr>
            <a:r>
              <a:rPr kumimoji="0" lang="en-US" altLang="zh-CN" sz="1662" dirty="0">
                <a:solidFill>
                  <a:srgbClr val="111111"/>
                </a:solidFill>
                <a:latin typeface="Times New Roman" pitchFamily="18" charset="0"/>
                <a:cs typeface="Times New Roman" pitchFamily="18" charset="0"/>
              </a:rPr>
              <a:t>子任务1</a:t>
            </a:r>
            <a:r>
              <a:rPr kumimoji="0" lang="zh-CN" altLang="en-US" sz="1662" dirty="0">
                <a:solidFill>
                  <a:srgbClr val="111111"/>
                </a:solidFill>
                <a:latin typeface="Times New Roman" pitchFamily="18" charset="0"/>
                <a:cs typeface="Times New Roman" pitchFamily="18" charset="0"/>
              </a:rPr>
              <a:t>：熟悉</a:t>
            </a:r>
            <a:r>
              <a:rPr kumimoji="0" lang="en-US" altLang="zh-CN" sz="1662" dirty="0">
                <a:solidFill>
                  <a:srgbClr val="111111"/>
                </a:solidFill>
                <a:latin typeface="Times New Roman" pitchFamily="18" charset="0"/>
                <a:cs typeface="Times New Roman" pitchFamily="18" charset="0"/>
              </a:rPr>
              <a:t>Linux</a:t>
            </a:r>
            <a:r>
              <a:rPr kumimoji="0" lang="zh-CN" altLang="en-US" sz="1662" dirty="0">
                <a:solidFill>
                  <a:srgbClr val="111111"/>
                </a:solidFill>
                <a:latin typeface="Times New Roman" pitchFamily="18" charset="0"/>
                <a:cs typeface="Times New Roman" pitchFamily="18" charset="0"/>
              </a:rPr>
              <a:t>系统调用的宏定义并学会展开宏定义（</a:t>
            </a:r>
            <a:r>
              <a:rPr kumimoji="0" lang="en-US" altLang="zh-CN" sz="1662" dirty="0">
                <a:solidFill>
                  <a:srgbClr val="111111"/>
                </a:solidFill>
                <a:latin typeface="Times New Roman" pitchFamily="18" charset="0"/>
                <a:cs typeface="Times New Roman" pitchFamily="18" charset="0"/>
              </a:rPr>
              <a:t>30min</a:t>
            </a:r>
            <a:r>
              <a:rPr kumimoji="0" lang="zh-CN" altLang="en-US" sz="1662" dirty="0">
                <a:solidFill>
                  <a:srgbClr val="111111"/>
                </a:solidFill>
                <a:latin typeface="Times New Roman" pitchFamily="18" charset="0"/>
                <a:cs typeface="Times New Roman" pitchFamily="18" charset="0"/>
              </a:rPr>
              <a:t>）</a:t>
            </a:r>
            <a:endParaRPr kumimoji="0" lang="en-US" altLang="zh-CN" sz="1662" dirty="0">
              <a:solidFill>
                <a:srgbClr val="111111"/>
              </a:solidFill>
              <a:latin typeface="Times New Roman" pitchFamily="18" charset="0"/>
              <a:cs typeface="Times New Roman" pitchFamily="18" charset="0"/>
            </a:endParaRPr>
          </a:p>
          <a:p>
            <a:pPr marL="685817" lvl="1" indent="-263776" algn="l" eaLnBrk="0" hangingPunct="0">
              <a:spcBef>
                <a:spcPct val="20000"/>
              </a:spcBef>
              <a:buClr>
                <a:srgbClr val="336699"/>
              </a:buClr>
              <a:buSzPct val="75000"/>
              <a:buFont typeface="Wingdings" pitchFamily="2" charset="2"/>
              <a:buChar char="v"/>
              <a:defRPr/>
            </a:pPr>
            <a:r>
              <a:rPr kumimoji="0" lang="zh-CN" altLang="en-US" sz="1662" dirty="0">
                <a:solidFill>
                  <a:srgbClr val="111111"/>
                </a:solidFill>
                <a:latin typeface="Times New Roman" pitchFamily="18" charset="0"/>
                <a:cs typeface="Times New Roman" pitchFamily="18" charset="0"/>
              </a:rPr>
              <a:t>子任务</a:t>
            </a:r>
            <a:r>
              <a:rPr kumimoji="0" lang="en-US" altLang="zh-CN" sz="1662" dirty="0">
                <a:solidFill>
                  <a:srgbClr val="111111"/>
                </a:solidFill>
                <a:latin typeface="Times New Roman" pitchFamily="18" charset="0"/>
                <a:cs typeface="Times New Roman" pitchFamily="18" charset="0"/>
              </a:rPr>
              <a:t>2</a:t>
            </a:r>
            <a:r>
              <a:rPr kumimoji="0" lang="zh-CN" altLang="en-US" sz="1662" dirty="0">
                <a:solidFill>
                  <a:srgbClr val="111111"/>
                </a:solidFill>
                <a:latin typeface="Times New Roman" pitchFamily="18" charset="0"/>
                <a:cs typeface="Times New Roman" pitchFamily="18" charset="0"/>
              </a:rPr>
              <a:t>：列出</a:t>
            </a:r>
            <a:r>
              <a:rPr kumimoji="0" lang="en-US" altLang="zh-CN" sz="1662" dirty="0">
                <a:solidFill>
                  <a:srgbClr val="111111"/>
                </a:solidFill>
                <a:latin typeface="Times New Roman" pitchFamily="18" charset="0"/>
                <a:cs typeface="Times New Roman" pitchFamily="18" charset="0"/>
              </a:rPr>
              <a:t>socket</a:t>
            </a:r>
            <a:r>
              <a:rPr kumimoji="0" lang="zh-CN" altLang="en-US" sz="1662" dirty="0">
                <a:solidFill>
                  <a:srgbClr val="111111"/>
                </a:solidFill>
                <a:latin typeface="Times New Roman" pitchFamily="18" charset="0"/>
                <a:cs typeface="Times New Roman" pitchFamily="18" charset="0"/>
              </a:rPr>
              <a:t>的创建的关键数据结构和函数（</a:t>
            </a:r>
            <a:r>
              <a:rPr kumimoji="0" lang="en-US" altLang="zh-CN" sz="1662" dirty="0">
                <a:solidFill>
                  <a:srgbClr val="111111"/>
                </a:solidFill>
                <a:latin typeface="Times New Roman" pitchFamily="18" charset="0"/>
                <a:cs typeface="Times New Roman" pitchFamily="18" charset="0"/>
              </a:rPr>
              <a:t>30min</a:t>
            </a:r>
            <a:r>
              <a:rPr kumimoji="0" lang="zh-CN" altLang="en-US" sz="1662" dirty="0">
                <a:solidFill>
                  <a:srgbClr val="111111"/>
                </a:solidFill>
                <a:latin typeface="Times New Roman" pitchFamily="18" charset="0"/>
                <a:cs typeface="Times New Roman" pitchFamily="18" charset="0"/>
              </a:rPr>
              <a:t>）</a:t>
            </a:r>
          </a:p>
          <a:p>
            <a:pPr marL="685817" lvl="1" indent="-263776" algn="l" eaLnBrk="0" hangingPunct="0">
              <a:spcBef>
                <a:spcPct val="20000"/>
              </a:spcBef>
              <a:buClr>
                <a:srgbClr val="336699"/>
              </a:buClr>
              <a:buSzPct val="75000"/>
              <a:buFont typeface="Wingdings" pitchFamily="2" charset="2"/>
              <a:buChar char="v"/>
              <a:defRPr/>
            </a:pPr>
            <a:r>
              <a:rPr kumimoji="0" lang="zh-CN" altLang="en-US" sz="1662" dirty="0">
                <a:solidFill>
                  <a:srgbClr val="111111"/>
                </a:solidFill>
                <a:latin typeface="Times New Roman" pitchFamily="18" charset="0"/>
                <a:cs typeface="Times New Roman" pitchFamily="18" charset="0"/>
              </a:rPr>
              <a:t>子任务</a:t>
            </a:r>
            <a:r>
              <a:rPr kumimoji="0" lang="en-US" altLang="zh-CN" sz="1662" dirty="0">
                <a:solidFill>
                  <a:srgbClr val="111111"/>
                </a:solidFill>
                <a:latin typeface="Times New Roman" pitchFamily="18" charset="0"/>
                <a:cs typeface="Times New Roman" pitchFamily="18" charset="0"/>
              </a:rPr>
              <a:t>3</a:t>
            </a:r>
            <a:r>
              <a:rPr kumimoji="0" lang="zh-CN" altLang="en-US" sz="1662" dirty="0">
                <a:solidFill>
                  <a:srgbClr val="111111"/>
                </a:solidFill>
                <a:latin typeface="Times New Roman" pitchFamily="18" charset="0"/>
                <a:cs typeface="Times New Roman" pitchFamily="18" charset="0"/>
              </a:rPr>
              <a:t>：列出</a:t>
            </a:r>
            <a:r>
              <a:rPr kumimoji="0" lang="en-US" altLang="zh-CN" sz="1662" dirty="0">
                <a:solidFill>
                  <a:srgbClr val="111111"/>
                </a:solidFill>
                <a:latin typeface="Times New Roman" pitchFamily="18" charset="0"/>
                <a:cs typeface="Times New Roman" pitchFamily="18" charset="0"/>
              </a:rPr>
              <a:t>UDP</a:t>
            </a:r>
            <a:r>
              <a:rPr kumimoji="0" lang="zh-CN" altLang="en-US" sz="1662" dirty="0">
                <a:solidFill>
                  <a:srgbClr val="111111"/>
                </a:solidFill>
                <a:latin typeface="Times New Roman" pitchFamily="18" charset="0"/>
                <a:cs typeface="Times New Roman" pitchFamily="18" charset="0"/>
              </a:rPr>
              <a:t>中</a:t>
            </a:r>
            <a:r>
              <a:rPr kumimoji="0" lang="en-US" altLang="zh-CN" sz="1662" dirty="0">
                <a:solidFill>
                  <a:srgbClr val="111111"/>
                </a:solidFill>
                <a:latin typeface="Times New Roman" pitchFamily="18" charset="0"/>
                <a:cs typeface="Times New Roman" pitchFamily="18" charset="0"/>
              </a:rPr>
              <a:t>sendto</a:t>
            </a:r>
            <a:r>
              <a:rPr kumimoji="0" lang="zh-CN" altLang="en-US" sz="1662" dirty="0">
                <a:solidFill>
                  <a:srgbClr val="111111"/>
                </a:solidFill>
                <a:latin typeface="Times New Roman" pitchFamily="18" charset="0"/>
                <a:cs typeface="Times New Roman" pitchFamily="18" charset="0"/>
              </a:rPr>
              <a:t>系统调用的关键数据结构和函数（</a:t>
            </a:r>
            <a:r>
              <a:rPr kumimoji="0" lang="en-US" altLang="zh-CN" sz="1662" dirty="0">
                <a:solidFill>
                  <a:srgbClr val="111111"/>
                </a:solidFill>
                <a:latin typeface="Times New Roman" pitchFamily="18" charset="0"/>
                <a:cs typeface="Times New Roman" pitchFamily="18" charset="0"/>
              </a:rPr>
              <a:t>30min</a:t>
            </a:r>
            <a:r>
              <a:rPr kumimoji="0" lang="zh-CN" altLang="en-US" sz="1662" dirty="0">
                <a:solidFill>
                  <a:srgbClr val="111111"/>
                </a:solidFill>
                <a:latin typeface="Times New Roman" pitchFamily="18" charset="0"/>
                <a:cs typeface="Times New Roman" pitchFamily="18" charset="0"/>
              </a:rPr>
              <a:t>）</a:t>
            </a:r>
          </a:p>
          <a:p>
            <a:pPr marL="685817" lvl="1" indent="-263776" algn="l" eaLnBrk="0" hangingPunct="0">
              <a:spcBef>
                <a:spcPct val="20000"/>
              </a:spcBef>
              <a:buClr>
                <a:srgbClr val="336699"/>
              </a:buClr>
              <a:buSzPct val="75000"/>
              <a:buFont typeface="Wingdings" pitchFamily="2" charset="2"/>
              <a:buChar char="v"/>
              <a:defRPr/>
            </a:pPr>
            <a:r>
              <a:rPr kumimoji="0" lang="zh-CN" altLang="en-US" sz="1662" dirty="0">
                <a:solidFill>
                  <a:srgbClr val="111111"/>
                </a:solidFill>
                <a:latin typeface="Times New Roman" pitchFamily="18" charset="0"/>
                <a:cs typeface="Times New Roman" pitchFamily="18" charset="0"/>
              </a:rPr>
              <a:t>子任务</a:t>
            </a:r>
            <a:r>
              <a:rPr kumimoji="0" lang="en-US" altLang="zh-CN" sz="1662" dirty="0">
                <a:solidFill>
                  <a:srgbClr val="111111"/>
                </a:solidFill>
                <a:latin typeface="Times New Roman" pitchFamily="18" charset="0"/>
                <a:cs typeface="Times New Roman" pitchFamily="18" charset="0"/>
              </a:rPr>
              <a:t>4</a:t>
            </a:r>
            <a:r>
              <a:rPr kumimoji="0" lang="zh-CN" altLang="en-US" sz="1662" dirty="0">
                <a:solidFill>
                  <a:srgbClr val="111111"/>
                </a:solidFill>
                <a:latin typeface="Times New Roman" pitchFamily="18" charset="0"/>
                <a:cs typeface="Times New Roman" pitchFamily="18" charset="0"/>
              </a:rPr>
              <a:t>：列出</a:t>
            </a:r>
            <a:r>
              <a:rPr kumimoji="0" lang="en-US" altLang="zh-CN" sz="1662" dirty="0">
                <a:solidFill>
                  <a:srgbClr val="111111"/>
                </a:solidFill>
                <a:latin typeface="Times New Roman" pitchFamily="18" charset="0"/>
                <a:cs typeface="Times New Roman" pitchFamily="18" charset="0"/>
              </a:rPr>
              <a:t>UDP</a:t>
            </a:r>
            <a:r>
              <a:rPr kumimoji="0" lang="zh-CN" altLang="en-US" sz="1662" dirty="0">
                <a:solidFill>
                  <a:srgbClr val="111111"/>
                </a:solidFill>
                <a:latin typeface="Times New Roman" pitchFamily="18" charset="0"/>
                <a:cs typeface="Times New Roman" pitchFamily="18" charset="0"/>
              </a:rPr>
              <a:t>中</a:t>
            </a:r>
            <a:r>
              <a:rPr kumimoji="0" lang="en-US" altLang="zh-CN" sz="1662" dirty="0">
                <a:solidFill>
                  <a:srgbClr val="111111"/>
                </a:solidFill>
                <a:latin typeface="Times New Roman" pitchFamily="18" charset="0"/>
                <a:cs typeface="Times New Roman" pitchFamily="18" charset="0"/>
              </a:rPr>
              <a:t>sendto</a:t>
            </a:r>
            <a:r>
              <a:rPr kumimoji="0" lang="zh-CN" altLang="en-US" sz="1662" dirty="0">
                <a:solidFill>
                  <a:srgbClr val="111111"/>
                </a:solidFill>
                <a:latin typeface="Times New Roman" pitchFamily="18" charset="0"/>
                <a:cs typeface="Times New Roman" pitchFamily="18" charset="0"/>
              </a:rPr>
              <a:t>系统调用的关键数据结构和函数（</a:t>
            </a:r>
            <a:r>
              <a:rPr kumimoji="0" lang="en-US" altLang="zh-CN" sz="1662" dirty="0">
                <a:solidFill>
                  <a:srgbClr val="111111"/>
                </a:solidFill>
                <a:latin typeface="Times New Roman" pitchFamily="18" charset="0"/>
                <a:cs typeface="Times New Roman" pitchFamily="18" charset="0"/>
              </a:rPr>
              <a:t>30min</a:t>
            </a:r>
            <a:r>
              <a:rPr kumimoji="0" lang="zh-CN" altLang="en-US" sz="1662">
                <a:solidFill>
                  <a:srgbClr val="111111"/>
                </a:solidFill>
                <a:latin typeface="Times New Roman" pitchFamily="18" charset="0"/>
                <a:cs typeface="Times New Roman" pitchFamily="18" charset="0"/>
              </a:rPr>
              <a:t>）</a:t>
            </a:r>
            <a:endParaRPr kumimoji="0" lang="zh-CN" altLang="en-US" sz="1662" dirty="0">
              <a:solidFill>
                <a:srgbClr val="111111"/>
              </a:solidFill>
              <a:latin typeface="Times New Roman" pitchFamily="18" charset="0"/>
              <a:cs typeface="Times New Roman" pitchFamily="18" charset="0"/>
            </a:endParaRPr>
          </a:p>
          <a:p>
            <a:pPr marL="685817" lvl="1" indent="-263776" algn="l" eaLnBrk="0" hangingPunct="0">
              <a:spcBef>
                <a:spcPct val="20000"/>
              </a:spcBef>
              <a:buClr>
                <a:srgbClr val="336699"/>
              </a:buClr>
              <a:buSzPct val="75000"/>
              <a:buFont typeface="Wingdings" pitchFamily="2" charset="2"/>
              <a:buChar char="v"/>
              <a:defRPr/>
            </a:pPr>
            <a:r>
              <a:rPr kumimoji="0" lang="zh-CN" altLang="en-US" sz="1662" dirty="0">
                <a:solidFill>
                  <a:srgbClr val="111111"/>
                </a:solidFill>
                <a:latin typeface="Times New Roman" pitchFamily="18" charset="0"/>
                <a:cs typeface="Times New Roman" pitchFamily="18" charset="0"/>
              </a:rPr>
              <a:t>子任务</a:t>
            </a:r>
            <a:r>
              <a:rPr kumimoji="0" lang="en-US" altLang="zh-CN" sz="1662" dirty="0">
                <a:solidFill>
                  <a:srgbClr val="111111"/>
                </a:solidFill>
                <a:latin typeface="Times New Roman" pitchFamily="18" charset="0"/>
                <a:cs typeface="Times New Roman" pitchFamily="18" charset="0"/>
              </a:rPr>
              <a:t>5</a:t>
            </a:r>
            <a:r>
              <a:rPr kumimoji="0" lang="zh-CN" altLang="en-US" sz="1662" dirty="0">
                <a:solidFill>
                  <a:srgbClr val="111111"/>
                </a:solidFill>
                <a:latin typeface="Times New Roman" pitchFamily="18" charset="0"/>
                <a:cs typeface="Times New Roman" pitchFamily="18" charset="0"/>
              </a:rPr>
              <a:t>：列出</a:t>
            </a:r>
            <a:r>
              <a:rPr kumimoji="0" lang="en-US" altLang="zh-CN" sz="1662" dirty="0">
                <a:solidFill>
                  <a:srgbClr val="111111"/>
                </a:solidFill>
                <a:latin typeface="Times New Roman" pitchFamily="18" charset="0"/>
                <a:cs typeface="Times New Roman" pitchFamily="18" charset="0"/>
              </a:rPr>
              <a:t>UDP</a:t>
            </a:r>
            <a:r>
              <a:rPr kumimoji="0" lang="zh-CN" altLang="en-US" sz="1662" dirty="0">
                <a:solidFill>
                  <a:srgbClr val="111111"/>
                </a:solidFill>
                <a:latin typeface="Times New Roman" pitchFamily="18" charset="0"/>
                <a:cs typeface="Times New Roman" pitchFamily="18" charset="0"/>
              </a:rPr>
              <a:t>中</a:t>
            </a:r>
            <a:r>
              <a:rPr kumimoji="0" lang="en-US" altLang="zh-CN" sz="1662" dirty="0" err="1">
                <a:solidFill>
                  <a:srgbClr val="111111"/>
                </a:solidFill>
                <a:latin typeface="Times New Roman" pitchFamily="18" charset="0"/>
                <a:cs typeface="Times New Roman" pitchFamily="18" charset="0"/>
              </a:rPr>
              <a:t>recvfrom</a:t>
            </a:r>
            <a:r>
              <a:rPr kumimoji="0" lang="zh-CN" altLang="en-US" sz="1662" dirty="0">
                <a:solidFill>
                  <a:srgbClr val="111111"/>
                </a:solidFill>
                <a:latin typeface="Times New Roman" pitchFamily="18" charset="0"/>
                <a:cs typeface="Times New Roman" pitchFamily="18" charset="0"/>
              </a:rPr>
              <a:t>系统调用的关键数据结构和函数（</a:t>
            </a:r>
            <a:r>
              <a:rPr kumimoji="0" lang="en-US" altLang="zh-CN" sz="1662" dirty="0">
                <a:solidFill>
                  <a:srgbClr val="111111"/>
                </a:solidFill>
                <a:latin typeface="Times New Roman" pitchFamily="18" charset="0"/>
                <a:cs typeface="Times New Roman" pitchFamily="18" charset="0"/>
              </a:rPr>
              <a:t>30min</a:t>
            </a:r>
            <a:r>
              <a:rPr kumimoji="0" lang="zh-CN" altLang="en-US" sz="1662" dirty="0">
                <a:solidFill>
                  <a:srgbClr val="111111"/>
                </a:solidFill>
                <a:latin typeface="Times New Roman" pitchFamily="18" charset="0"/>
                <a:cs typeface="Times New Roman" pitchFamily="18" charset="0"/>
              </a:rPr>
              <a:t>）</a:t>
            </a:r>
            <a:endParaRPr kumimoji="0" lang="en-US" altLang="zh-CN" sz="1662" dirty="0">
              <a:solidFill>
                <a:srgbClr val="111111"/>
              </a:solidFill>
              <a:latin typeface="Times New Roman" pitchFamily="18" charset="0"/>
              <a:cs typeface="Times New Roman" pitchFamily="18" charset="0"/>
            </a:endParaRPr>
          </a:p>
          <a:p>
            <a:pPr marL="422041" lvl="1" algn="l" eaLnBrk="0" hangingPunct="0">
              <a:spcBef>
                <a:spcPct val="20000"/>
              </a:spcBef>
              <a:buClr>
                <a:srgbClr val="336699"/>
              </a:buClr>
              <a:buSzPct val="75000"/>
              <a:defRPr/>
            </a:pPr>
            <a:endParaRPr kumimoji="0" lang="en-US" altLang="zh-CN" sz="1662" dirty="0">
              <a:solidFill>
                <a:srgbClr val="111111"/>
              </a:solidFill>
              <a:latin typeface="Times New Roman" pitchFamily="18" charset="0"/>
              <a:cs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71FC7EF7-860F-456B-9085-3C41FC6E993D}"/>
              </a:ext>
            </a:extLst>
          </p:cNvPr>
          <p:cNvSpPr>
            <a:spLocks noGrp="1" noChangeArrowheads="1"/>
          </p:cNvSpPr>
          <p:nvPr>
            <p:ph idx="1"/>
          </p:nvPr>
        </p:nvSpPr>
        <p:spPr>
          <a:xfrm>
            <a:off x="831850" y="1501775"/>
            <a:ext cx="6281390" cy="2127250"/>
          </a:xfrm>
        </p:spPr>
        <p:txBody>
          <a:bodyPr/>
          <a:lstStyle/>
          <a:p>
            <a:r>
              <a:rPr lang="zh-CN" altLang="en-US" dirty="0"/>
              <a:t>网络协议栈模型</a:t>
            </a:r>
          </a:p>
          <a:p>
            <a:pPr lvl="1"/>
            <a:r>
              <a:rPr lang="zh-CN" altLang="en-US" dirty="0"/>
              <a:t>链路层：</a:t>
            </a:r>
            <a:endParaRPr lang="en-US" altLang="zh-CN" dirty="0"/>
          </a:p>
          <a:p>
            <a:pPr lvl="2"/>
            <a:r>
              <a:rPr lang="zh-CN" altLang="en-US" dirty="0"/>
              <a:t>网络协议栈的底部是链路层，链路层提供对物理层访问的设备驱动程序，物理层一般就是各种介质，例如串口链路或以太网设备。</a:t>
            </a:r>
          </a:p>
          <a:p>
            <a:pPr lvl="1"/>
            <a:r>
              <a:rPr lang="zh-CN" altLang="en-US" dirty="0"/>
              <a:t>网络层：</a:t>
            </a:r>
            <a:endParaRPr lang="en-US" altLang="zh-CN" dirty="0"/>
          </a:p>
          <a:p>
            <a:pPr lvl="2"/>
            <a:r>
              <a:rPr lang="zh-CN" altLang="en-US" dirty="0"/>
              <a:t>链路层上面是网络层，负责接收、发送或转发数据包。</a:t>
            </a:r>
          </a:p>
          <a:p>
            <a:pPr lvl="1"/>
            <a:r>
              <a:rPr lang="zh-CN" altLang="en-US" dirty="0"/>
              <a:t>传输层：</a:t>
            </a:r>
            <a:endParaRPr lang="en-US" altLang="zh-CN" dirty="0"/>
          </a:p>
          <a:p>
            <a:pPr lvl="2"/>
            <a:r>
              <a:rPr lang="zh-CN" altLang="en-US" dirty="0"/>
              <a:t>网络层的上一层为传输层，负责数据传输和数据控制，提供端到端数据交换机制。</a:t>
            </a:r>
          </a:p>
          <a:p>
            <a:pPr lvl="1"/>
            <a:r>
              <a:rPr lang="zh-CN" altLang="en-US" dirty="0"/>
              <a:t>应用层：</a:t>
            </a:r>
            <a:endParaRPr lang="en-US" altLang="zh-CN" dirty="0"/>
          </a:p>
          <a:p>
            <a:pPr lvl="2"/>
            <a:r>
              <a:rPr lang="zh-CN" altLang="en-US" dirty="0"/>
              <a:t>最上层是应用层，它通常是语义层，能够理解要传输的数据。</a:t>
            </a:r>
          </a:p>
          <a:p>
            <a:pPr lvl="1"/>
            <a:endParaRPr lang="zh-CN" altLang="en-US" dirty="0"/>
          </a:p>
        </p:txBody>
      </p:sp>
      <p:sp>
        <p:nvSpPr>
          <p:cNvPr id="11267" name="标题 2">
            <a:extLst>
              <a:ext uri="{FF2B5EF4-FFF2-40B4-BE49-F238E27FC236}">
                <a16:creationId xmlns:a16="http://schemas.microsoft.com/office/drawing/2014/main" id="{3642FD29-1E4E-4760-ABC5-8C0C6C22C1EE}"/>
              </a:ext>
            </a:extLst>
          </p:cNvPr>
          <p:cNvSpPr>
            <a:spLocks noGrp="1" noChangeArrowheads="1"/>
          </p:cNvSpPr>
          <p:nvPr>
            <p:ph type="title"/>
          </p:nvPr>
        </p:nvSpPr>
        <p:spPr/>
        <p:txBody>
          <a:bodyPr/>
          <a:lstStyle/>
          <a:p>
            <a:r>
              <a:rPr lang="zh-CN" altLang="en-US"/>
              <a:t>一、背景知识</a:t>
            </a:r>
          </a:p>
        </p:txBody>
      </p:sp>
      <p:pic>
        <p:nvPicPr>
          <p:cNvPr id="1026" name="Picture 2">
            <a:extLst>
              <a:ext uri="{FF2B5EF4-FFF2-40B4-BE49-F238E27FC236}">
                <a16:creationId xmlns:a16="http://schemas.microsoft.com/office/drawing/2014/main" id="{08E04B20-F132-4879-B430-E531188E8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857" y="1340768"/>
            <a:ext cx="2842143" cy="251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5780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71FC7EF7-860F-456B-9085-3C41FC6E993D}"/>
              </a:ext>
            </a:extLst>
          </p:cNvPr>
          <p:cNvSpPr>
            <a:spLocks noGrp="1" noChangeArrowheads="1"/>
          </p:cNvSpPr>
          <p:nvPr>
            <p:ph idx="1"/>
          </p:nvPr>
        </p:nvSpPr>
        <p:spPr>
          <a:xfrm>
            <a:off x="831850" y="1501775"/>
            <a:ext cx="6281390" cy="2127250"/>
          </a:xfrm>
        </p:spPr>
        <p:txBody>
          <a:bodyPr/>
          <a:lstStyle/>
          <a:p>
            <a:r>
              <a:rPr lang="zh-CN" altLang="en-US" dirty="0"/>
              <a:t>网络架构</a:t>
            </a:r>
          </a:p>
          <a:p>
            <a:pPr lvl="1"/>
            <a:endParaRPr lang="zh-CN" altLang="en-US" dirty="0"/>
          </a:p>
        </p:txBody>
      </p:sp>
      <p:sp>
        <p:nvSpPr>
          <p:cNvPr id="11267" name="标题 2">
            <a:extLst>
              <a:ext uri="{FF2B5EF4-FFF2-40B4-BE49-F238E27FC236}">
                <a16:creationId xmlns:a16="http://schemas.microsoft.com/office/drawing/2014/main" id="{3642FD29-1E4E-4760-ABC5-8C0C6C22C1EE}"/>
              </a:ext>
            </a:extLst>
          </p:cNvPr>
          <p:cNvSpPr>
            <a:spLocks noGrp="1" noChangeArrowheads="1"/>
          </p:cNvSpPr>
          <p:nvPr>
            <p:ph type="title"/>
          </p:nvPr>
        </p:nvSpPr>
        <p:spPr/>
        <p:txBody>
          <a:bodyPr/>
          <a:lstStyle/>
          <a:p>
            <a:r>
              <a:rPr lang="zh-CN" altLang="en-US"/>
              <a:t>一、背景知识</a:t>
            </a:r>
          </a:p>
        </p:txBody>
      </p:sp>
      <p:pic>
        <p:nvPicPr>
          <p:cNvPr id="2050" name="Picture 2">
            <a:extLst>
              <a:ext uri="{FF2B5EF4-FFF2-40B4-BE49-F238E27FC236}">
                <a16:creationId xmlns:a16="http://schemas.microsoft.com/office/drawing/2014/main" id="{24940F95-9BA9-4F47-BCC9-2116206D3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744" y="1628800"/>
            <a:ext cx="5970294" cy="5198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84370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a:extLst>
              <a:ext uri="{FF2B5EF4-FFF2-40B4-BE49-F238E27FC236}">
                <a16:creationId xmlns:a16="http://schemas.microsoft.com/office/drawing/2014/main" id="{71FC7EF7-860F-456B-9085-3C41FC6E993D}"/>
              </a:ext>
            </a:extLst>
          </p:cNvPr>
          <p:cNvSpPr>
            <a:spLocks noGrp="1" noChangeArrowheads="1"/>
          </p:cNvSpPr>
          <p:nvPr>
            <p:ph idx="1"/>
          </p:nvPr>
        </p:nvSpPr>
        <p:spPr>
          <a:xfrm>
            <a:off x="776536" y="1291109"/>
            <a:ext cx="8729662" cy="2127250"/>
          </a:xfrm>
        </p:spPr>
        <p:txBody>
          <a:bodyPr/>
          <a:lstStyle/>
          <a:p>
            <a:r>
              <a:rPr lang="zh-CN" altLang="en-US" dirty="0"/>
              <a:t>网络架构</a:t>
            </a:r>
          </a:p>
          <a:p>
            <a:pPr lvl="1"/>
            <a:r>
              <a:rPr lang="zh-CN" altLang="en-US" sz="2000" dirty="0"/>
              <a:t>系统调用接口：</a:t>
            </a:r>
            <a:endParaRPr lang="en-US" altLang="zh-CN" sz="2000" dirty="0"/>
          </a:p>
          <a:p>
            <a:pPr lvl="2"/>
            <a:r>
              <a:rPr lang="zh-CN" altLang="en-US" sz="1800" dirty="0"/>
              <a:t>内核空间中，网络协议栈的顶部是系统调用接口，为用户空间中的应用程序提供一种访问内核网络子系统的接口。</a:t>
            </a:r>
          </a:p>
          <a:p>
            <a:pPr lvl="1"/>
            <a:r>
              <a:rPr lang="zh-CN" altLang="en-US" sz="2000" dirty="0"/>
              <a:t>套接口层：</a:t>
            </a:r>
            <a:endParaRPr lang="en-US" altLang="zh-CN" sz="2000" dirty="0"/>
          </a:p>
          <a:p>
            <a:pPr lvl="2"/>
            <a:r>
              <a:rPr lang="zh-CN" altLang="en-US" sz="1800" dirty="0"/>
              <a:t>系统调用的下一层是套接口层，是协议无关层，由</a:t>
            </a:r>
            <a:r>
              <a:rPr lang="en-US" altLang="zh-CN" sz="1800" dirty="0"/>
              <a:t>socket</a:t>
            </a:r>
            <a:r>
              <a:rPr lang="zh-CN" altLang="en-US" sz="1800" dirty="0"/>
              <a:t>实现。它提供了一组通用函数</a:t>
            </a:r>
            <a:r>
              <a:rPr lang="en-US" altLang="zh-CN" sz="1800" dirty="0"/>
              <a:t>/</a:t>
            </a:r>
            <a:r>
              <a:rPr lang="zh-CN" altLang="en-US" sz="1800" dirty="0"/>
              <a:t>接口来支持各种不同的传输层协议。</a:t>
            </a:r>
          </a:p>
          <a:p>
            <a:pPr lvl="1"/>
            <a:r>
              <a:rPr lang="zh-CN" altLang="en-US" sz="2000" dirty="0"/>
              <a:t>传输层：</a:t>
            </a:r>
            <a:endParaRPr lang="en-US" altLang="zh-CN" sz="2000" dirty="0"/>
          </a:p>
          <a:p>
            <a:pPr lvl="2"/>
            <a:r>
              <a:rPr lang="zh-CN" altLang="en-US" sz="1800" dirty="0"/>
              <a:t>传输层提供具体协议，包括</a:t>
            </a:r>
            <a:r>
              <a:rPr lang="en-US" altLang="zh-CN" sz="1800" dirty="0"/>
              <a:t>TCP</a:t>
            </a:r>
            <a:r>
              <a:rPr lang="zh-CN" altLang="en-US" sz="1800" dirty="0"/>
              <a:t>、</a:t>
            </a:r>
            <a:r>
              <a:rPr lang="en-US" altLang="zh-CN" sz="1800" dirty="0"/>
              <a:t>UDP</a:t>
            </a:r>
            <a:r>
              <a:rPr lang="zh-CN" altLang="en-US" sz="1800" dirty="0"/>
              <a:t>。</a:t>
            </a:r>
          </a:p>
          <a:p>
            <a:pPr lvl="1"/>
            <a:r>
              <a:rPr lang="zh-CN" altLang="en-US" sz="2000" dirty="0"/>
              <a:t>网络层：</a:t>
            </a:r>
            <a:endParaRPr lang="en-US" altLang="zh-CN" sz="2000" dirty="0"/>
          </a:p>
          <a:p>
            <a:pPr lvl="2"/>
            <a:r>
              <a:rPr lang="zh-CN" altLang="en-US" sz="1800" dirty="0"/>
              <a:t>传输层下面是网络层。</a:t>
            </a:r>
          </a:p>
          <a:p>
            <a:pPr lvl="1"/>
            <a:r>
              <a:rPr lang="zh-CN" altLang="en-US" sz="2000" dirty="0"/>
              <a:t>邻居子系统：</a:t>
            </a:r>
            <a:endParaRPr lang="en-US" altLang="zh-CN" sz="2000" dirty="0"/>
          </a:p>
          <a:p>
            <a:pPr lvl="2"/>
            <a:r>
              <a:rPr lang="zh-CN" altLang="en-US" sz="1800" dirty="0"/>
              <a:t>邻居子系统存在的目标才是当前可以直接访问的。</a:t>
            </a:r>
          </a:p>
          <a:p>
            <a:pPr lvl="1"/>
            <a:r>
              <a:rPr lang="zh-CN" altLang="en-US" sz="2000" dirty="0"/>
              <a:t>网络层设备接口：</a:t>
            </a:r>
            <a:endParaRPr lang="en-US" altLang="zh-CN" sz="2000" dirty="0"/>
          </a:p>
          <a:p>
            <a:pPr lvl="2"/>
            <a:r>
              <a:rPr lang="zh-CN" altLang="en-US" sz="1800" dirty="0"/>
              <a:t>提供了与各个设备驱动程序通信的通信接口。</a:t>
            </a:r>
          </a:p>
          <a:p>
            <a:pPr lvl="1"/>
            <a:r>
              <a:rPr lang="zh-CN" altLang="en-US" sz="2000" dirty="0"/>
              <a:t>最低层是设备驱动程序。</a:t>
            </a:r>
          </a:p>
          <a:p>
            <a:pPr lvl="1"/>
            <a:endParaRPr lang="zh-CN" altLang="en-US" dirty="0"/>
          </a:p>
        </p:txBody>
      </p:sp>
      <p:sp>
        <p:nvSpPr>
          <p:cNvPr id="11267" name="标题 2">
            <a:extLst>
              <a:ext uri="{FF2B5EF4-FFF2-40B4-BE49-F238E27FC236}">
                <a16:creationId xmlns:a16="http://schemas.microsoft.com/office/drawing/2014/main" id="{3642FD29-1E4E-4760-ABC5-8C0C6C22C1EE}"/>
              </a:ext>
            </a:extLst>
          </p:cNvPr>
          <p:cNvSpPr>
            <a:spLocks noGrp="1" noChangeArrowheads="1"/>
          </p:cNvSpPr>
          <p:nvPr>
            <p:ph type="title"/>
          </p:nvPr>
        </p:nvSpPr>
        <p:spPr/>
        <p:txBody>
          <a:bodyPr/>
          <a:lstStyle/>
          <a:p>
            <a:r>
              <a:rPr lang="zh-CN" altLang="en-US"/>
              <a:t>一、背景知识</a:t>
            </a:r>
          </a:p>
        </p:txBody>
      </p:sp>
    </p:spTree>
    <p:extLst>
      <p:ext uri="{BB962C8B-B14F-4D97-AF65-F5344CB8AC3E}">
        <p14:creationId xmlns:p14="http://schemas.microsoft.com/office/powerpoint/2010/main" val="23660427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a:extLst>
              <a:ext uri="{FF2B5EF4-FFF2-40B4-BE49-F238E27FC236}">
                <a16:creationId xmlns:a16="http://schemas.microsoft.com/office/drawing/2014/main" id="{2556641A-BFAE-4EF3-9F55-28AAB738DEEB}"/>
              </a:ext>
            </a:extLst>
          </p:cNvPr>
          <p:cNvSpPr>
            <a:spLocks noGrp="1" noChangeArrowheads="1"/>
          </p:cNvSpPr>
          <p:nvPr>
            <p:ph idx="1"/>
          </p:nvPr>
        </p:nvSpPr>
        <p:spPr>
          <a:xfrm>
            <a:off x="831850" y="1501776"/>
            <a:ext cx="9017000" cy="4664075"/>
          </a:xfrm>
        </p:spPr>
        <p:txBody>
          <a:bodyPr/>
          <a:lstStyle/>
          <a:p>
            <a:r>
              <a:rPr lang="zh-CN" altLang="en-US" dirty="0"/>
              <a:t>宏函数的作用</a:t>
            </a:r>
            <a:endParaRPr lang="en-US" altLang="zh-CN" dirty="0"/>
          </a:p>
        </p:txBody>
      </p:sp>
      <p:sp>
        <p:nvSpPr>
          <p:cNvPr id="9219" name="标题 2">
            <a:extLst>
              <a:ext uri="{FF2B5EF4-FFF2-40B4-BE49-F238E27FC236}">
                <a16:creationId xmlns:a16="http://schemas.microsoft.com/office/drawing/2014/main" id="{885920FC-E71A-41EA-9E64-914FA54C746E}"/>
              </a:ext>
            </a:extLst>
          </p:cNvPr>
          <p:cNvSpPr>
            <a:spLocks noGrp="1" noChangeArrowheads="1"/>
          </p:cNvSpPr>
          <p:nvPr>
            <p:ph type="title"/>
          </p:nvPr>
        </p:nvSpPr>
        <p:spPr/>
        <p:txBody>
          <a:bodyPr/>
          <a:lstStyle/>
          <a:p>
            <a:r>
              <a:rPr lang="zh-CN" altLang="en-US" dirty="0"/>
              <a:t>一、宏函数的介绍</a:t>
            </a:r>
          </a:p>
        </p:txBody>
      </p:sp>
      <p:pic>
        <p:nvPicPr>
          <p:cNvPr id="5" name="图片 4">
            <a:extLst>
              <a:ext uri="{FF2B5EF4-FFF2-40B4-BE49-F238E27FC236}">
                <a16:creationId xmlns:a16="http://schemas.microsoft.com/office/drawing/2014/main" id="{669607C4-5295-4E15-BD38-12A5BCBEF431}"/>
              </a:ext>
            </a:extLst>
          </p:cNvPr>
          <p:cNvPicPr>
            <a:picLocks noChangeAspect="1"/>
          </p:cNvPicPr>
          <p:nvPr/>
        </p:nvPicPr>
        <p:blipFill>
          <a:blip r:embed="rId2"/>
          <a:stretch>
            <a:fillRect/>
          </a:stretch>
        </p:blipFill>
        <p:spPr>
          <a:xfrm>
            <a:off x="1111635" y="2217239"/>
            <a:ext cx="8457429" cy="1211761"/>
          </a:xfrm>
          <a:prstGeom prst="rect">
            <a:avLst/>
          </a:prstGeom>
        </p:spPr>
      </p:pic>
      <p:sp>
        <p:nvSpPr>
          <p:cNvPr id="6" name="文本框 5">
            <a:extLst>
              <a:ext uri="{FF2B5EF4-FFF2-40B4-BE49-F238E27FC236}">
                <a16:creationId xmlns:a16="http://schemas.microsoft.com/office/drawing/2014/main" id="{765962F9-5B0E-416A-BE3B-DEFB3CA59255}"/>
              </a:ext>
            </a:extLst>
          </p:cNvPr>
          <p:cNvSpPr txBox="1"/>
          <p:nvPr/>
        </p:nvSpPr>
        <p:spPr>
          <a:xfrm>
            <a:off x="1208584" y="3789040"/>
            <a:ext cx="8208912" cy="1526059"/>
          </a:xfrm>
          <a:prstGeom prst="rect">
            <a:avLst/>
          </a:prstGeom>
          <a:noFill/>
        </p:spPr>
        <p:txBody>
          <a:bodyPr wrap="square" rtlCol="0">
            <a:spAutoFit/>
          </a:bodyPr>
          <a:lstStyle/>
          <a:p>
            <a:pPr algn="l">
              <a:lnSpc>
                <a:spcPct val="150000"/>
              </a:lnSpc>
            </a:pPr>
            <a:r>
              <a:rPr lang="zh-CN" altLang="en-US" sz="1600" b="0" dirty="0">
                <a:solidFill>
                  <a:srgbClr val="292929"/>
                </a:solidFill>
              </a:rPr>
              <a:t>意思如下：在</a:t>
            </a:r>
            <a:r>
              <a:rPr lang="en-US" altLang="zh-CN" sz="1600" b="0" dirty="0">
                <a:solidFill>
                  <a:srgbClr val="292929"/>
                </a:solidFill>
              </a:rPr>
              <a:t>Linux 2.6.28</a:t>
            </a:r>
            <a:r>
              <a:rPr lang="zh-CN" altLang="en-US" sz="1600" b="0" dirty="0">
                <a:solidFill>
                  <a:srgbClr val="292929"/>
                </a:solidFill>
              </a:rPr>
              <a:t>及以前版本内核中，</a:t>
            </a:r>
            <a:r>
              <a:rPr lang="en-US" altLang="zh-CN" sz="1600" b="0" dirty="0">
                <a:solidFill>
                  <a:srgbClr val="292929"/>
                </a:solidFill>
              </a:rPr>
              <a:t>IBM/S390</a:t>
            </a:r>
            <a:r>
              <a:rPr lang="zh-CN" altLang="en-US" sz="1600" b="0" dirty="0">
                <a:solidFill>
                  <a:srgbClr val="292929"/>
                </a:solidFill>
              </a:rPr>
              <a:t>、</a:t>
            </a:r>
            <a:r>
              <a:rPr lang="en-US" altLang="zh-CN" sz="1600" b="0" dirty="0">
                <a:solidFill>
                  <a:srgbClr val="292929"/>
                </a:solidFill>
              </a:rPr>
              <a:t>PowerPC</a:t>
            </a:r>
            <a:r>
              <a:rPr lang="zh-CN" altLang="en-US" sz="1600" b="0" dirty="0">
                <a:solidFill>
                  <a:srgbClr val="292929"/>
                </a:solidFill>
              </a:rPr>
              <a:t>、</a:t>
            </a:r>
            <a:r>
              <a:rPr lang="en-US" altLang="zh-CN" sz="1600" b="0" dirty="0">
                <a:solidFill>
                  <a:srgbClr val="292929"/>
                </a:solidFill>
              </a:rPr>
              <a:t>Sparc64</a:t>
            </a:r>
            <a:r>
              <a:rPr lang="zh-CN" altLang="en-US" sz="1600" b="0" dirty="0">
                <a:solidFill>
                  <a:srgbClr val="292929"/>
                </a:solidFill>
              </a:rPr>
              <a:t>以及</a:t>
            </a:r>
            <a:r>
              <a:rPr lang="en-US" altLang="zh-CN" sz="1600" b="0" dirty="0">
                <a:solidFill>
                  <a:srgbClr val="292929"/>
                </a:solidFill>
              </a:rPr>
              <a:t>MIPS 64</a:t>
            </a:r>
            <a:r>
              <a:rPr lang="zh-CN" altLang="en-US" sz="1600" b="0" dirty="0">
                <a:solidFill>
                  <a:srgbClr val="292929"/>
                </a:solidFill>
              </a:rPr>
              <a:t>位平台的</a:t>
            </a:r>
            <a:r>
              <a:rPr lang="en-US" altLang="zh-CN" sz="1600" b="0" dirty="0">
                <a:solidFill>
                  <a:srgbClr val="292929"/>
                </a:solidFill>
              </a:rPr>
              <a:t>ABI</a:t>
            </a:r>
            <a:r>
              <a:rPr lang="zh-CN" altLang="en-US" sz="1600" b="0" dirty="0">
                <a:solidFill>
                  <a:srgbClr val="292929"/>
                </a:solidFill>
              </a:rPr>
              <a:t>要求在系统调用时，用户空间程序将系统调用中</a:t>
            </a:r>
            <a:r>
              <a:rPr lang="en-US" altLang="zh-CN" sz="1600" b="0" dirty="0">
                <a:solidFill>
                  <a:srgbClr val="292929"/>
                </a:solidFill>
              </a:rPr>
              <a:t>32</a:t>
            </a:r>
            <a:r>
              <a:rPr lang="zh-CN" altLang="en-US" sz="1600" b="0" dirty="0">
                <a:solidFill>
                  <a:srgbClr val="292929"/>
                </a:solidFill>
              </a:rPr>
              <a:t>位的参数存放在</a:t>
            </a:r>
            <a:r>
              <a:rPr lang="en-US" altLang="zh-CN" sz="1600" b="0" dirty="0">
                <a:solidFill>
                  <a:srgbClr val="292929"/>
                </a:solidFill>
              </a:rPr>
              <a:t>64</a:t>
            </a:r>
            <a:r>
              <a:rPr lang="zh-CN" altLang="en-US" sz="1600" b="0" dirty="0">
                <a:solidFill>
                  <a:srgbClr val="292929"/>
                </a:solidFill>
              </a:rPr>
              <a:t>位的寄存器中要做到正确的符号扩展，但是用户空间程序却不能保证做到这点，这样就会可以通过向有漏洞的系统调用传送特制参数便可以导致系统崩溃或获得权限提升。</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1">
            <a:extLst>
              <a:ext uri="{FF2B5EF4-FFF2-40B4-BE49-F238E27FC236}">
                <a16:creationId xmlns:a16="http://schemas.microsoft.com/office/drawing/2014/main" id="{2556641A-BFAE-4EF3-9F55-28AAB738DEEB}"/>
              </a:ext>
            </a:extLst>
          </p:cNvPr>
          <p:cNvSpPr>
            <a:spLocks noGrp="1" noChangeArrowheads="1"/>
          </p:cNvSpPr>
          <p:nvPr>
            <p:ph idx="1"/>
          </p:nvPr>
        </p:nvSpPr>
        <p:spPr>
          <a:xfrm>
            <a:off x="831850" y="1501776"/>
            <a:ext cx="9017000" cy="4664075"/>
          </a:xfrm>
        </p:spPr>
        <p:txBody>
          <a:bodyPr/>
          <a:lstStyle/>
          <a:p>
            <a:r>
              <a:rPr lang="zh-CN" altLang="en-US" dirty="0"/>
              <a:t>宏函数的作用</a:t>
            </a:r>
            <a:endParaRPr lang="en-US" altLang="zh-CN" dirty="0"/>
          </a:p>
          <a:p>
            <a:pPr lvl="1"/>
            <a:r>
              <a:rPr lang="zh-CN" altLang="en-US" dirty="0"/>
              <a:t>避免函数调用，提高程序效率。常用的就是最大值与最小值的判断函数，由于函数内容并不多，如果定义为函数在调用比较频繁的场合会明显降低程序的效率，其实宏是用空间效率换取了时间效率。</a:t>
            </a:r>
          </a:p>
          <a:p>
            <a:pPr lvl="1"/>
            <a:r>
              <a:rPr lang="zh-CN" altLang="en-US" dirty="0"/>
              <a:t>引用编译期数据。</a:t>
            </a:r>
          </a:p>
          <a:p>
            <a:pPr lvl="1"/>
            <a:endParaRPr lang="en-US" altLang="zh-CN" dirty="0"/>
          </a:p>
        </p:txBody>
      </p:sp>
      <p:sp>
        <p:nvSpPr>
          <p:cNvPr id="9219" name="标题 2">
            <a:extLst>
              <a:ext uri="{FF2B5EF4-FFF2-40B4-BE49-F238E27FC236}">
                <a16:creationId xmlns:a16="http://schemas.microsoft.com/office/drawing/2014/main" id="{885920FC-E71A-41EA-9E64-914FA54C746E}"/>
              </a:ext>
            </a:extLst>
          </p:cNvPr>
          <p:cNvSpPr>
            <a:spLocks noGrp="1" noChangeArrowheads="1"/>
          </p:cNvSpPr>
          <p:nvPr>
            <p:ph type="title"/>
          </p:nvPr>
        </p:nvSpPr>
        <p:spPr/>
        <p:txBody>
          <a:bodyPr/>
          <a:lstStyle/>
          <a:p>
            <a:r>
              <a:rPr lang="zh-CN" altLang="en-US" dirty="0"/>
              <a:t>一、宏函数的介绍</a:t>
            </a:r>
          </a:p>
        </p:txBody>
      </p:sp>
    </p:spTree>
    <p:extLst>
      <p:ext uri="{BB962C8B-B14F-4D97-AF65-F5344CB8AC3E}">
        <p14:creationId xmlns:p14="http://schemas.microsoft.com/office/powerpoint/2010/main" val="27960538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1">
            <a:extLst>
              <a:ext uri="{FF2B5EF4-FFF2-40B4-BE49-F238E27FC236}">
                <a16:creationId xmlns:a16="http://schemas.microsoft.com/office/drawing/2014/main" id="{F6D9EC5A-4759-4379-9749-D481EE547E6C}"/>
              </a:ext>
            </a:extLst>
          </p:cNvPr>
          <p:cNvSpPr>
            <a:spLocks noGrp="1" noChangeArrowheads="1"/>
          </p:cNvSpPr>
          <p:nvPr>
            <p:ph idx="1"/>
          </p:nvPr>
        </p:nvSpPr>
        <p:spPr>
          <a:xfrm>
            <a:off x="831850" y="1501775"/>
            <a:ext cx="8729662" cy="2127250"/>
          </a:xfrm>
        </p:spPr>
        <p:txBody>
          <a:bodyPr/>
          <a:lstStyle/>
          <a:p>
            <a:r>
              <a:rPr lang="zh-CN" altLang="en-US" dirty="0"/>
              <a:t>系统调用接口</a:t>
            </a:r>
            <a:endParaRPr lang="en-US" altLang="zh-CN" dirty="0"/>
          </a:p>
          <a:p>
            <a:pPr lvl="1"/>
            <a:r>
              <a:rPr lang="zh-CN" altLang="en-US" sz="2000" dirty="0"/>
              <a:t>在</a:t>
            </a:r>
            <a:r>
              <a:rPr lang="en-US" altLang="zh-CN" sz="2000" dirty="0"/>
              <a:t>Linux</a:t>
            </a:r>
            <a:r>
              <a:rPr lang="zh-CN" altLang="en-US" sz="2000" dirty="0"/>
              <a:t>的世界里，我们经常会遇到系统调用这一术语，所谓系统调用，就是内核提供的、功能十分强大的一系列的函数。这些系统调用是在内核中实现的，再通过一定的方式把系统调用给用户，一般都通过门</a:t>
            </a:r>
            <a:r>
              <a:rPr lang="en-US" altLang="zh-CN" sz="2000" dirty="0"/>
              <a:t>(gate)</a:t>
            </a:r>
            <a:r>
              <a:rPr lang="zh-CN" altLang="en-US" sz="2000" dirty="0"/>
              <a:t>陷入</a:t>
            </a:r>
            <a:r>
              <a:rPr lang="en-US" altLang="zh-CN" sz="2000" dirty="0"/>
              <a:t>(trap)</a:t>
            </a:r>
            <a:r>
              <a:rPr lang="zh-CN" altLang="en-US" sz="2000" dirty="0"/>
              <a:t>实现。系统调用是用户程序和内核交互的接口。</a:t>
            </a:r>
            <a:endParaRPr lang="en-US" altLang="zh-CN" sz="2000" dirty="0"/>
          </a:p>
        </p:txBody>
      </p:sp>
      <p:sp>
        <p:nvSpPr>
          <p:cNvPr id="10243" name="标题 2">
            <a:extLst>
              <a:ext uri="{FF2B5EF4-FFF2-40B4-BE49-F238E27FC236}">
                <a16:creationId xmlns:a16="http://schemas.microsoft.com/office/drawing/2014/main" id="{4994DB02-005E-4C02-9239-80B3C94786BC}"/>
              </a:ext>
            </a:extLst>
          </p:cNvPr>
          <p:cNvSpPr>
            <a:spLocks noGrp="1" noChangeArrowheads="1"/>
          </p:cNvSpPr>
          <p:nvPr>
            <p:ph type="title"/>
          </p:nvPr>
        </p:nvSpPr>
        <p:spPr/>
        <p:txBody>
          <a:bodyPr/>
          <a:lstStyle/>
          <a:p>
            <a:r>
              <a:rPr lang="zh-CN" altLang="en-US" dirty="0"/>
              <a:t>一、宏函数的介绍</a:t>
            </a:r>
          </a:p>
        </p:txBody>
      </p:sp>
      <p:pic>
        <p:nvPicPr>
          <p:cNvPr id="17409" name="Picture 2" descr="image">
            <a:extLst>
              <a:ext uri="{FF2B5EF4-FFF2-40B4-BE49-F238E27FC236}">
                <a16:creationId xmlns:a16="http://schemas.microsoft.com/office/drawing/2014/main" id="{991780A8-0805-420F-ADCB-81A604CA1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8784" y="3573016"/>
            <a:ext cx="4553939" cy="32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主题1">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主题1">
      <a:majorFont>
        <a:latin typeface="Arial Narrow"/>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31006</TotalTime>
  <Words>2686</Words>
  <Application>Microsoft Office PowerPoint</Application>
  <PresentationFormat>A4 纸张(210x297 毫米)</PresentationFormat>
  <Paragraphs>217</Paragraphs>
  <Slides>26</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Monotype Sorts</vt:lpstr>
      <vt:lpstr>方正黑体_GBK</vt:lpstr>
      <vt:lpstr>黑体</vt:lpstr>
      <vt:lpstr>宋体</vt:lpstr>
      <vt:lpstr>微软雅黑</vt:lpstr>
      <vt:lpstr>Arial</vt:lpstr>
      <vt:lpstr>Arial Narrow</vt:lpstr>
      <vt:lpstr>Times New Roman</vt:lpstr>
      <vt:lpstr>Wingdings</vt:lpstr>
      <vt:lpstr>通用信息 (标准)</vt:lpstr>
      <vt:lpstr>主题1</vt:lpstr>
      <vt:lpstr>PowerPoint 演示文稿</vt:lpstr>
      <vt:lpstr>第六章 结构</vt:lpstr>
      <vt:lpstr>主要任务</vt:lpstr>
      <vt:lpstr>一、背景知识</vt:lpstr>
      <vt:lpstr>一、背景知识</vt:lpstr>
      <vt:lpstr>一、背景知识</vt:lpstr>
      <vt:lpstr>一、宏函数的介绍</vt:lpstr>
      <vt:lpstr>一、宏函数的介绍</vt:lpstr>
      <vt:lpstr>一、宏函数的介绍</vt:lpstr>
      <vt:lpstr>一、宏函数的介绍</vt:lpstr>
      <vt:lpstr>一、宏函数的介绍</vt:lpstr>
      <vt:lpstr>一、宏函数的介绍</vt:lpstr>
      <vt:lpstr>一、宏函数的介绍</vt:lpstr>
      <vt:lpstr>一、宏函数的介绍</vt:lpstr>
      <vt:lpstr>子任务1：熟悉Linux系统调用的宏定义并学会展开宏定义</vt:lpstr>
      <vt:lpstr>二、socket的创建</vt:lpstr>
      <vt:lpstr>二、socket的创建</vt:lpstr>
      <vt:lpstr>二、socket的创建</vt:lpstr>
      <vt:lpstr>子任务2：列出socket的创建的关键数据结构和函数</vt:lpstr>
      <vt:lpstr>三、sendto系统调用</vt:lpstr>
      <vt:lpstr>子任务3：列出UDP中sendto系统调用的关键数据结构和函数</vt:lpstr>
      <vt:lpstr>四、bind系统调用</vt:lpstr>
      <vt:lpstr>子任务4：列出UDP中sendto系统调用的关键数据结构和函数</vt:lpstr>
      <vt:lpstr>五、recvfrom系统调用</vt:lpstr>
      <vt:lpstr>子任务5：列出UDP中recvfrom系统调用的关键数据结构和函数</vt:lpstr>
      <vt:lpstr>PowerPoint 演示文稿</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2581</cp:revision>
  <dcterms:created xsi:type="dcterms:W3CDTF">2001-03-21T12:57:26Z</dcterms:created>
  <dcterms:modified xsi:type="dcterms:W3CDTF">2021-03-17T03:29:15Z</dcterms:modified>
</cp:coreProperties>
</file>