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989" r:id="rId2"/>
    <p:sldId id="2990" r:id="rId3"/>
    <p:sldId id="1794" r:id="rId4"/>
    <p:sldId id="2968" r:id="rId5"/>
    <p:sldId id="3079" r:id="rId6"/>
    <p:sldId id="3080" r:id="rId7"/>
    <p:sldId id="3081" r:id="rId8"/>
    <p:sldId id="3082" r:id="rId9"/>
    <p:sldId id="3083" r:id="rId10"/>
    <p:sldId id="3084" r:id="rId11"/>
    <p:sldId id="3085" r:id="rId12"/>
    <p:sldId id="3086" r:id="rId13"/>
    <p:sldId id="3078" r:id="rId14"/>
    <p:sldId id="3087" r:id="rId15"/>
    <p:sldId id="3088" r:id="rId16"/>
    <p:sldId id="3089" r:id="rId17"/>
    <p:sldId id="3090" r:id="rId18"/>
    <p:sldId id="3091" r:id="rId19"/>
    <p:sldId id="3092" r:id="rId20"/>
    <p:sldId id="3093" r:id="rId21"/>
    <p:sldId id="3094" r:id="rId22"/>
    <p:sldId id="3095" r:id="rId23"/>
    <p:sldId id="3096" r:id="rId24"/>
    <p:sldId id="3097" r:id="rId25"/>
    <p:sldId id="3098" r:id="rId26"/>
    <p:sldId id="3100" r:id="rId27"/>
    <p:sldId id="3104" r:id="rId28"/>
    <p:sldId id="3105" r:id="rId29"/>
    <p:sldId id="3106" r:id="rId30"/>
    <p:sldId id="3107" r:id="rId31"/>
    <p:sldId id="3108" r:id="rId32"/>
    <p:sldId id="3109" r:id="rId33"/>
    <p:sldId id="3110" r:id="rId34"/>
    <p:sldId id="3111" r:id="rId35"/>
    <p:sldId id="2967" r:id="rId36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13" autoAdjust="0"/>
  </p:normalViewPr>
  <p:slideViewPr>
    <p:cSldViewPr>
      <p:cViewPr varScale="1">
        <p:scale>
          <a:sx n="89" d="100"/>
          <a:sy n="89" d="100"/>
        </p:scale>
        <p:origin x="994" y="5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82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74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19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277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上图是数据进入协议栈时的封装过程例子。开始，应用程序将用户数据封装成应用数据（加上 Appl 首部），并将应用数据传递给运输层的 TCP 模块；TCP 模块将应用数据封装成 TCP 报文段（加上 TCP 首部），并将报文段传递给网络层的 IP 模块；IP 模块将报文段封装成 IP 数据报（加上 IP 首部），并将数据报传递给链路层的以太网驱动程序；以太网驱动程序将数据报封装成以太网帧（加上以太网首部和尾部），并将以太网帧转换成信号（曼彻斯特编码）传递给以太网。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21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539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575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90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当缓冲区只是被转发时，也就是说本地机器既不是来源地也不是目的地。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170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与长度有关的成员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len</a:t>
            </a:r>
            <a:r>
              <a:rPr lang="zh-CN" altLang="en-US" dirty="0"/>
              <a:t>报文层级转换时</a:t>
            </a:r>
            <a:r>
              <a:rPr lang="en-US" altLang="zh-CN" dirty="0" err="1"/>
              <a:t>len</a:t>
            </a:r>
            <a:r>
              <a:rPr lang="zh-CN" altLang="en-US" dirty="0"/>
              <a:t>的值是会变化的，这个在之后</a:t>
            </a:r>
            <a:r>
              <a:rPr lang="en-US" altLang="zh-CN" dirty="0" err="1"/>
              <a:t>sk_buff</a:t>
            </a:r>
            <a:r>
              <a:rPr lang="zh-CN" altLang="en-US" dirty="0"/>
              <a:t>移动中具体说明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27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142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3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30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64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439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322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53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40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68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5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0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88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4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第七章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setsockopt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和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IP</a:t>
            </a:r>
            <a:endParaRPr lang="zh-CN" altLang="en-US" sz="4400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4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13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3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r>
              <a:rPr lang="en-US" altLang="zh-CN" dirty="0" err="1"/>
              <a:t>getsockopt</a:t>
            </a:r>
            <a:r>
              <a:rPr lang="en-US" altLang="zh-CN" dirty="0"/>
              <a:t>/</a:t>
            </a:r>
            <a:r>
              <a:rPr lang="en-US" altLang="zh-CN" dirty="0" err="1"/>
              <a:t>setsockopt</a:t>
            </a:r>
            <a:endParaRPr lang="en-US" altLang="zh-CN" dirty="0"/>
          </a:p>
          <a:p>
            <a:pPr lvl="1"/>
            <a:r>
              <a:rPr lang="zh-CN" altLang="en-US" dirty="0"/>
              <a:t>参数说明</a:t>
            </a:r>
            <a:endParaRPr lang="en-US" altLang="zh-CN" dirty="0"/>
          </a:p>
          <a:p>
            <a:pPr lvl="2"/>
            <a:r>
              <a:rPr lang="en-US" altLang="zh-CN" sz="1800" dirty="0"/>
              <a:t>sock (</a:t>
            </a:r>
            <a:r>
              <a:rPr lang="zh-CN" altLang="en-US" sz="1800" dirty="0"/>
              <a:t>套接字</a:t>
            </a:r>
            <a:r>
              <a:rPr lang="en-US" altLang="zh-CN" sz="1800" dirty="0"/>
              <a:t>)</a:t>
            </a:r>
            <a:r>
              <a:rPr lang="zh-CN" altLang="en-US" sz="1800" dirty="0"/>
              <a:t>：将要被设置或者获取选项的套接字。</a:t>
            </a:r>
          </a:p>
          <a:p>
            <a:pPr lvl="2"/>
            <a:r>
              <a:rPr lang="en-US" altLang="zh-CN" sz="1800" dirty="0"/>
              <a:t>level (</a:t>
            </a:r>
            <a:r>
              <a:rPr lang="zh-CN" altLang="en-US" sz="1800" dirty="0"/>
              <a:t>级别</a:t>
            </a:r>
            <a:r>
              <a:rPr lang="en-US" altLang="zh-CN" sz="1800" dirty="0"/>
              <a:t>)</a:t>
            </a:r>
            <a:r>
              <a:rPr lang="zh-CN" altLang="en-US" sz="1800" dirty="0"/>
              <a:t>：指定选项代码的类型</a:t>
            </a:r>
            <a:r>
              <a:rPr lang="en-US" altLang="zh-CN" sz="1800" dirty="0"/>
              <a:t>/</a:t>
            </a:r>
            <a:r>
              <a:rPr lang="zh-CN" altLang="en-US" sz="1800" dirty="0"/>
              <a:t>选项所在的协议层。支持：</a:t>
            </a:r>
          </a:p>
          <a:p>
            <a:pPr lvl="3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SOL_SOCKET</a:t>
            </a:r>
            <a:r>
              <a:rPr lang="zh-CN" altLang="en-US" sz="1600" dirty="0"/>
              <a:t>：通用套接字选项；用于获取或者设置通用的一些参数，例如接收和发送的缓冲区大小、地址重用等。</a:t>
            </a:r>
          </a:p>
          <a:p>
            <a:pPr lvl="3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IPPROTO_IP</a:t>
            </a:r>
            <a:r>
              <a:rPr lang="zh-CN" altLang="en-US" sz="1600" dirty="0"/>
              <a:t>：</a:t>
            </a:r>
            <a:r>
              <a:rPr lang="en-US" altLang="zh-CN" sz="1600" dirty="0"/>
              <a:t>IP</a:t>
            </a:r>
            <a:r>
              <a:rPr lang="zh-CN" altLang="en-US" sz="1600" dirty="0"/>
              <a:t>套接字选项；用于获取或者设置</a:t>
            </a:r>
            <a:r>
              <a:rPr lang="en-US" altLang="zh-CN" sz="1600" dirty="0"/>
              <a:t>IP</a:t>
            </a:r>
            <a:r>
              <a:rPr lang="zh-CN" altLang="en-US" sz="1600" dirty="0"/>
              <a:t>层的参数，例如：选项名</a:t>
            </a:r>
            <a:r>
              <a:rPr lang="en-US" altLang="zh-CN" sz="1600" dirty="0"/>
              <a:t>IP_HDRINCL</a:t>
            </a:r>
            <a:r>
              <a:rPr lang="zh-CN" altLang="en-US" sz="1600" dirty="0"/>
              <a:t>表示在数据中包含</a:t>
            </a:r>
            <a:r>
              <a:rPr lang="en-US" altLang="zh-CN" sz="1600" dirty="0"/>
              <a:t>IP</a:t>
            </a:r>
            <a:r>
              <a:rPr lang="zh-CN" altLang="en-US" sz="1600" dirty="0"/>
              <a:t>头部数据、</a:t>
            </a:r>
            <a:r>
              <a:rPr lang="en-US" altLang="zh-CN" sz="1600" dirty="0"/>
              <a:t>IP_TOS</a:t>
            </a:r>
            <a:r>
              <a:rPr lang="zh-CN" altLang="en-US" sz="1600" dirty="0"/>
              <a:t>表示服务类型、</a:t>
            </a:r>
            <a:r>
              <a:rPr lang="en-US" altLang="zh-CN" sz="1600" dirty="0"/>
              <a:t>IP_TTL</a:t>
            </a:r>
            <a:r>
              <a:rPr lang="zh-CN" altLang="en-US" sz="1600" dirty="0"/>
              <a:t>表示存活时间等。</a:t>
            </a:r>
            <a:r>
              <a:rPr lang="en-US" altLang="zh-CN" sz="1600" dirty="0"/>
              <a:t>IPPROTO_TCP</a:t>
            </a:r>
            <a:r>
              <a:rPr lang="zh-CN" altLang="en-US" sz="1600" dirty="0"/>
              <a:t>：</a:t>
            </a:r>
            <a:r>
              <a:rPr lang="en-US" altLang="zh-CN" sz="1600" dirty="0"/>
              <a:t>TCP</a:t>
            </a:r>
            <a:r>
              <a:rPr lang="zh-CN" altLang="en-US" sz="1600" dirty="0"/>
              <a:t>套接字选项；用于获取或者设置</a:t>
            </a:r>
            <a:r>
              <a:rPr lang="en-US" altLang="zh-CN" sz="1600" dirty="0"/>
              <a:t>TCP</a:t>
            </a:r>
            <a:r>
              <a:rPr lang="zh-CN" altLang="en-US" sz="1600" dirty="0"/>
              <a:t>协议层的参数，例如：选项名</a:t>
            </a:r>
            <a:r>
              <a:rPr lang="en-US" altLang="zh-CN" sz="1600" dirty="0"/>
              <a:t>TCP_MAXRT</a:t>
            </a:r>
            <a:r>
              <a:rPr lang="zh-CN" altLang="en-US" sz="1600" dirty="0"/>
              <a:t>对最大重传时间进行操作、选项名</a:t>
            </a:r>
            <a:r>
              <a:rPr lang="en-US" altLang="zh-CN" sz="1600" dirty="0"/>
              <a:t>TCP_MAXSEG</a:t>
            </a:r>
            <a:r>
              <a:rPr lang="zh-CN" altLang="en-US" sz="1600" dirty="0"/>
              <a:t>对最大分片大小进行操作、选项名</a:t>
            </a:r>
            <a:r>
              <a:rPr lang="en-US" altLang="zh-CN" sz="1600" dirty="0"/>
              <a:t>TCP_KEEPALIVE</a:t>
            </a:r>
            <a:r>
              <a:rPr lang="zh-CN" altLang="en-US" sz="1600" dirty="0"/>
              <a:t>对保持连接时间进行操作等。</a:t>
            </a:r>
          </a:p>
          <a:p>
            <a:pPr lvl="2"/>
            <a:r>
              <a:rPr lang="en-US" altLang="zh-CN" sz="1800" dirty="0" err="1"/>
              <a:t>optname</a:t>
            </a:r>
            <a:r>
              <a:rPr lang="en-US" altLang="zh-CN" sz="1800" dirty="0"/>
              <a:t> (</a:t>
            </a:r>
            <a:r>
              <a:rPr lang="zh-CN" altLang="en-US" sz="1800" dirty="0"/>
              <a:t>选项名</a:t>
            </a:r>
            <a:r>
              <a:rPr lang="en-US" altLang="zh-CN" sz="1800" dirty="0"/>
              <a:t>)</a:t>
            </a:r>
            <a:r>
              <a:rPr lang="zh-CN" altLang="en-US" sz="1800" dirty="0"/>
              <a:t>：需要访问的选项名。</a:t>
            </a:r>
          </a:p>
          <a:p>
            <a:pPr lvl="2"/>
            <a:r>
              <a:rPr lang="en-US" altLang="zh-CN" sz="1800" dirty="0" err="1"/>
              <a:t>optval</a:t>
            </a:r>
            <a:r>
              <a:rPr lang="en-US" altLang="zh-CN" sz="1800" dirty="0"/>
              <a:t>(</a:t>
            </a:r>
            <a:r>
              <a:rPr lang="zh-CN" altLang="en-US" sz="1800" dirty="0"/>
              <a:t>选项值</a:t>
            </a:r>
            <a:r>
              <a:rPr lang="en-US" altLang="zh-CN" sz="1800" dirty="0"/>
              <a:t>)</a:t>
            </a:r>
            <a:r>
              <a:rPr lang="zh-CN" altLang="en-US" sz="1800" dirty="0"/>
              <a:t>：是一个指向变量的指针，对于</a:t>
            </a:r>
            <a:r>
              <a:rPr lang="en-US" altLang="zh-CN" sz="1800" dirty="0" err="1"/>
              <a:t>getsockopt</a:t>
            </a:r>
            <a:r>
              <a:rPr lang="en-US" altLang="zh-CN" sz="1800" dirty="0"/>
              <a:t>()</a:t>
            </a:r>
            <a:r>
              <a:rPr lang="zh-CN" altLang="en-US" sz="1800" dirty="0"/>
              <a:t>，指向返回选项值的缓冲；对于</a:t>
            </a:r>
            <a:r>
              <a:rPr lang="en-US" altLang="zh-CN" sz="1800" dirty="0" err="1"/>
              <a:t>setsockopt</a:t>
            </a:r>
            <a:r>
              <a:rPr lang="en-US" altLang="zh-CN" sz="1800" dirty="0"/>
              <a:t>()</a:t>
            </a:r>
            <a:r>
              <a:rPr lang="zh-CN" altLang="en-US" sz="1800" dirty="0"/>
              <a:t>，指向包含新选项值的缓冲。类型：整型；支持套接口结构或其他结构类型，如：</a:t>
            </a:r>
            <a:r>
              <a:rPr lang="en-US" altLang="zh-CN" sz="1800" dirty="0"/>
              <a:t>linger{}, </a:t>
            </a:r>
            <a:r>
              <a:rPr lang="en-US" altLang="zh-CN" sz="1800" dirty="0" err="1"/>
              <a:t>timeval</a:t>
            </a:r>
            <a:r>
              <a:rPr lang="en-US" altLang="zh-CN" sz="1800" dirty="0"/>
              <a:t>{ }</a:t>
            </a:r>
            <a:r>
              <a:rPr lang="zh-CN" altLang="en-US" sz="1800" dirty="0"/>
              <a:t>。</a:t>
            </a:r>
          </a:p>
          <a:p>
            <a:pPr lvl="2"/>
            <a:r>
              <a:rPr lang="en-US" altLang="zh-CN" sz="1800" dirty="0" err="1"/>
              <a:t>optlen</a:t>
            </a:r>
            <a:r>
              <a:rPr lang="en-US" altLang="zh-CN" sz="1800" dirty="0"/>
              <a:t>(</a:t>
            </a:r>
            <a:r>
              <a:rPr lang="zh-CN" altLang="en-US" sz="1800" dirty="0"/>
              <a:t>选项长度</a:t>
            </a:r>
            <a:r>
              <a:rPr lang="en-US" altLang="zh-CN" sz="1800" dirty="0"/>
              <a:t>) 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optval</a:t>
            </a:r>
            <a:r>
              <a:rPr lang="en-US" altLang="zh-CN" sz="1800" dirty="0"/>
              <a:t> </a:t>
            </a:r>
            <a:r>
              <a:rPr lang="zh-CN" altLang="en-US" sz="1800" dirty="0"/>
              <a:t>的大小。对于</a:t>
            </a:r>
            <a:r>
              <a:rPr lang="en-US" altLang="zh-CN" sz="1800" dirty="0" err="1"/>
              <a:t>getsockopt</a:t>
            </a:r>
            <a:r>
              <a:rPr lang="en-US" altLang="zh-CN" sz="1800" dirty="0"/>
              <a:t>()</a:t>
            </a:r>
            <a:r>
              <a:rPr lang="zh-CN" altLang="en-US" sz="1800" dirty="0"/>
              <a:t>，作为入口参数时，选项值的最大长度；作为出口参数时，选项值的实际长度。对于</a:t>
            </a:r>
            <a:r>
              <a:rPr lang="en-US" altLang="zh-CN" sz="1800" dirty="0" err="1"/>
              <a:t>setsockopt</a:t>
            </a:r>
            <a:r>
              <a:rPr lang="en-US" altLang="zh-CN" sz="1800" dirty="0"/>
              <a:t>()</a:t>
            </a:r>
            <a:r>
              <a:rPr lang="zh-CN" altLang="en-US" sz="1800" dirty="0"/>
              <a:t>，现选项的长度。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setsockopt</a:t>
            </a:r>
            <a:r>
              <a:rPr lang="zh-CN" altLang="en-US" dirty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2644973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r>
              <a:rPr lang="en-US" altLang="zh-CN" dirty="0" err="1"/>
              <a:t>getsockopt</a:t>
            </a:r>
            <a:r>
              <a:rPr lang="en-US" altLang="zh-CN" dirty="0"/>
              <a:t>/</a:t>
            </a:r>
            <a:r>
              <a:rPr lang="en-US" altLang="zh-CN" dirty="0" err="1"/>
              <a:t>setsockopt</a:t>
            </a:r>
            <a:r>
              <a:rPr lang="en-US" altLang="zh-CN" dirty="0"/>
              <a:t>——</a:t>
            </a:r>
            <a:r>
              <a:rPr lang="en-US" altLang="zh-CN" dirty="0" err="1"/>
              <a:t>optname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setsockopt</a:t>
            </a:r>
            <a:r>
              <a:rPr lang="zh-CN" altLang="en-US" dirty="0"/>
              <a:t>系统调用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953D1-996F-43F1-8AF7-5DD919A8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883863"/>
            <a:ext cx="6106668" cy="50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78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r>
              <a:rPr lang="en-US" altLang="zh-CN" dirty="0" err="1"/>
              <a:t>getsockopt</a:t>
            </a:r>
            <a:r>
              <a:rPr lang="en-US" altLang="zh-CN" dirty="0"/>
              <a:t>/</a:t>
            </a:r>
            <a:r>
              <a:rPr lang="en-US" altLang="zh-CN" dirty="0" err="1"/>
              <a:t>setsockopt</a:t>
            </a:r>
            <a:r>
              <a:rPr lang="en-US" altLang="zh-CN" dirty="0"/>
              <a:t>——</a:t>
            </a:r>
            <a:r>
              <a:rPr lang="en-US" altLang="zh-CN" dirty="0" err="1"/>
              <a:t>optname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setsockopt</a:t>
            </a:r>
            <a:r>
              <a:rPr lang="zh-CN" altLang="en-US" dirty="0"/>
              <a:t>系统调用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CDE60-0E54-4CC4-BAF4-005B240D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845023"/>
            <a:ext cx="6106668" cy="2002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679FDB-128C-42E5-9969-B3D59F08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8" y="3997754"/>
            <a:ext cx="6106668" cy="1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9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5CD56D-5D7F-44A3-95C7-6C542E8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01775"/>
            <a:ext cx="8242300" cy="2127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基于任务</a:t>
            </a:r>
            <a:r>
              <a:rPr lang="en-US" altLang="zh-CN" sz="1662" dirty="0">
                <a:solidFill>
                  <a:srgbClr val="111111"/>
                </a:solidFill>
              </a:rPr>
              <a:t>1</a:t>
            </a:r>
            <a:r>
              <a:rPr lang="zh-CN" altLang="en-US" sz="1662" dirty="0">
                <a:solidFill>
                  <a:srgbClr val="111111"/>
                </a:solidFill>
              </a:rPr>
              <a:t>的客户端与服务端，使用</a:t>
            </a:r>
            <a:r>
              <a:rPr lang="en-US" altLang="zh-CN" sz="1662" dirty="0" err="1">
                <a:solidFill>
                  <a:srgbClr val="111111"/>
                </a:solidFill>
              </a:rPr>
              <a:t>setsockopt</a:t>
            </a:r>
            <a:r>
              <a:rPr lang="zh-CN" altLang="en-US" sz="1662" dirty="0">
                <a:solidFill>
                  <a:srgbClr val="111111"/>
                </a:solidFill>
              </a:rPr>
              <a:t>发送一个带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记录路由选项的数据包；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使用</a:t>
            </a:r>
            <a:r>
              <a:rPr lang="en-US" altLang="zh-CN" sz="1662" dirty="0" err="1">
                <a:solidFill>
                  <a:srgbClr val="111111"/>
                </a:solidFill>
              </a:rPr>
              <a:t>tshark</a:t>
            </a:r>
            <a:r>
              <a:rPr lang="zh-CN" altLang="en-US" sz="1662" dirty="0">
                <a:solidFill>
                  <a:srgbClr val="111111"/>
                </a:solidFill>
              </a:rPr>
              <a:t>查看发送的数据包中是否包含了记录路由选项。</a:t>
            </a:r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 err="1"/>
              <a:t>setsockopt</a:t>
            </a:r>
            <a:r>
              <a:rPr lang="zh-CN" altLang="en-US" dirty="0"/>
              <a:t>发送记录路由选项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1A001A9-30C0-4713-A92A-F2073520590B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 err="1"/>
              <a:t>setsockopt</a:t>
            </a:r>
            <a:r>
              <a:rPr lang="zh-CN" altLang="en-US" dirty="0"/>
              <a:t>发送记录路由选项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56EA81DD-457D-46B1-81DF-5D34BF98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00808"/>
            <a:ext cx="94918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5997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 err="1"/>
              <a:t>getsockopt</a:t>
            </a:r>
            <a:r>
              <a:rPr lang="en-US" altLang="zh-CN" dirty="0"/>
              <a:t>/</a:t>
            </a:r>
            <a:r>
              <a:rPr lang="en-US" altLang="zh-CN" dirty="0" err="1"/>
              <a:t>setsockopt</a:t>
            </a:r>
            <a:endParaRPr lang="en-US" altLang="zh-CN" dirty="0"/>
          </a:p>
          <a:p>
            <a:pPr lvl="1"/>
            <a:r>
              <a:rPr lang="en-US" altLang="zh-CN" dirty="0"/>
              <a:t>int socket(int domain, int type, int protocol);</a:t>
            </a:r>
          </a:p>
          <a:p>
            <a:pPr lvl="2"/>
            <a:r>
              <a:rPr lang="zh-CN" altLang="en-US" sz="1800" dirty="0"/>
              <a:t>流套接字（</a:t>
            </a:r>
            <a:r>
              <a:rPr lang="en-US" altLang="zh-CN" sz="1800" dirty="0"/>
              <a:t>SOCK_STREAM</a:t>
            </a:r>
            <a:r>
              <a:rPr lang="zh-CN" altLang="en-US" sz="1800" dirty="0"/>
              <a:t>）：流套接字用于提供面向连接、可靠的数据传输服务。该服务将保证数据能够实现无差错、无重复发送，并按顺序接收。流套接字之所以能够实现可靠的数据服务，原因在于其使用了传输控制协议，即</a:t>
            </a:r>
            <a:r>
              <a:rPr lang="en-US" altLang="zh-CN" sz="1800" dirty="0"/>
              <a:t>TCP</a:t>
            </a:r>
            <a:r>
              <a:rPr lang="zh-CN" altLang="en-US" sz="1800" dirty="0"/>
              <a:t>（</a:t>
            </a:r>
            <a:r>
              <a:rPr lang="en-US" altLang="zh-CN" sz="1800" dirty="0"/>
              <a:t>The Transmission Control Protocol</a:t>
            </a:r>
            <a:r>
              <a:rPr lang="zh-CN" altLang="en-US" sz="1800" dirty="0"/>
              <a:t>）协议。</a:t>
            </a:r>
          </a:p>
          <a:p>
            <a:pPr lvl="2"/>
            <a:r>
              <a:rPr lang="zh-CN" altLang="en-US" sz="1800" dirty="0"/>
              <a:t>数据报套接字（</a:t>
            </a:r>
            <a:r>
              <a:rPr lang="en-US" altLang="zh-CN" sz="1800" dirty="0"/>
              <a:t>SOCK_DGRAM</a:t>
            </a:r>
            <a:r>
              <a:rPr lang="zh-CN" altLang="en-US" sz="1800" dirty="0"/>
              <a:t>）：数据报套接字提供了一种无连接的服务。该服务并不能保证数据传输的可靠性，数据有可能在传输过程中丢失或出现数据重复，且无法保证顺序地接收到数据。数据报套接字使用</a:t>
            </a:r>
            <a:r>
              <a:rPr lang="en-US" altLang="zh-CN" sz="1800" dirty="0"/>
              <a:t>UDP</a:t>
            </a:r>
            <a:r>
              <a:rPr lang="zh-CN" altLang="en-US" sz="1800" dirty="0"/>
              <a:t>（</a:t>
            </a:r>
            <a:r>
              <a:rPr lang="en-US" altLang="zh-CN" sz="1800" dirty="0"/>
              <a:t>User Datagram Protocol</a:t>
            </a:r>
            <a:r>
              <a:rPr lang="zh-CN" altLang="en-US" sz="1800" dirty="0"/>
              <a:t>）协议进行数据的传输。由于数据包套接字不能保证数据传输的可靠性，对于有可能出现的数据丢失情况，需要在程序中做相应的处理。</a:t>
            </a:r>
          </a:p>
          <a:p>
            <a:pPr lvl="2"/>
            <a:r>
              <a:rPr lang="zh-CN" altLang="en-US" sz="1800" dirty="0"/>
              <a:t>原始套接字</a:t>
            </a:r>
            <a:r>
              <a:rPr lang="en-US" altLang="zh-CN" sz="1800" dirty="0"/>
              <a:t>(SOCK_RAW)</a:t>
            </a:r>
            <a:r>
              <a:rPr lang="zh-CN" altLang="en-US" sz="1800" dirty="0"/>
              <a:t>：原始套接字与标准套接字（标准套接字指的是前面介绍的流套接字和数据报套接字）的区别在于：原始套接字可以读写内核没有处理的</a:t>
            </a:r>
            <a:r>
              <a:rPr lang="en-US" altLang="zh-CN" sz="1800" dirty="0"/>
              <a:t>IP</a:t>
            </a:r>
            <a:r>
              <a:rPr lang="zh-CN" altLang="en-US" sz="1800" dirty="0"/>
              <a:t>数据包，而流套接字只能读取</a:t>
            </a:r>
            <a:r>
              <a:rPr lang="en-US" altLang="zh-CN" sz="1800" dirty="0"/>
              <a:t>TCP</a:t>
            </a:r>
            <a:r>
              <a:rPr lang="zh-CN" altLang="en-US" sz="1800" dirty="0"/>
              <a:t>协议的数据，数据报套接字只能读取</a:t>
            </a:r>
            <a:r>
              <a:rPr lang="en-US" altLang="zh-CN" sz="1800" dirty="0"/>
              <a:t>UDP</a:t>
            </a:r>
            <a:r>
              <a:rPr lang="zh-CN" altLang="en-US" sz="1800" dirty="0"/>
              <a:t>协议的数据。因此，如果要访问其他协议发送数据必须使用原始套接字。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四、原始套接字</a:t>
            </a:r>
          </a:p>
        </p:txBody>
      </p:sp>
    </p:spTree>
    <p:extLst>
      <p:ext uri="{BB962C8B-B14F-4D97-AF65-F5344CB8AC3E}">
        <p14:creationId xmlns:p14="http://schemas.microsoft.com/office/powerpoint/2010/main" val="25134346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int socket(int domain, int type, int protocol);</a:t>
            </a:r>
          </a:p>
          <a:p>
            <a:pPr lvl="1"/>
            <a:r>
              <a:rPr lang="zh-CN" altLang="en-US" dirty="0"/>
              <a:t>流套接字（</a:t>
            </a:r>
            <a:r>
              <a:rPr lang="en-US" altLang="zh-CN" dirty="0"/>
              <a:t>SOCK_STREAM</a:t>
            </a:r>
            <a:r>
              <a:rPr lang="zh-CN" altLang="en-US" dirty="0"/>
              <a:t>）：流套接字用于提供面向连接、可靠的数据传输服务。该服务将保证数据能够实现无差错、无重复发送，并按顺序接收。流套接字之所以能够实现可靠的数据服务，原因在于其使用了传输控制协议，即</a:t>
            </a:r>
            <a:r>
              <a:rPr lang="en-US" altLang="zh-CN" dirty="0"/>
              <a:t>TCP</a:t>
            </a:r>
            <a:r>
              <a:rPr lang="zh-CN" altLang="en-US" dirty="0"/>
              <a:t>（</a:t>
            </a:r>
            <a:r>
              <a:rPr lang="en-US" altLang="zh-CN" dirty="0"/>
              <a:t>The Transmission Control Protocol</a:t>
            </a:r>
            <a:r>
              <a:rPr lang="zh-CN" altLang="en-US" dirty="0"/>
              <a:t>）协议。</a:t>
            </a:r>
          </a:p>
          <a:p>
            <a:pPr lvl="1"/>
            <a:r>
              <a:rPr lang="zh-CN" altLang="en-US" dirty="0"/>
              <a:t>数据报套接字（</a:t>
            </a:r>
            <a:r>
              <a:rPr lang="en-US" altLang="zh-CN" dirty="0"/>
              <a:t>SOCK_DGRAM</a:t>
            </a:r>
            <a:r>
              <a:rPr lang="zh-CN" altLang="en-US" dirty="0"/>
              <a:t>）：数据报套接字提供了一种无连接的服务。该服务并不能保证数据传输的可靠性，数据有可能在传输过程中丢失或出现数据重复，且无法保证顺序地接收到数据。数据报套接字使用</a:t>
            </a:r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User Datagram Protocol</a:t>
            </a:r>
            <a:r>
              <a:rPr lang="zh-CN" altLang="en-US" dirty="0"/>
              <a:t>）协议进行数据的传输。由于数据包套接字不能保证数据传输的可靠性，对于有可能出现的数据丢失情况，需要在程序中做相应的处理。</a:t>
            </a:r>
          </a:p>
          <a:p>
            <a:pPr lvl="1"/>
            <a:r>
              <a:rPr lang="zh-CN" altLang="en-US" dirty="0"/>
              <a:t>原始套接字</a:t>
            </a:r>
            <a:r>
              <a:rPr lang="en-US" altLang="zh-CN" dirty="0"/>
              <a:t>(SOCK_RAW)</a:t>
            </a:r>
            <a:r>
              <a:rPr lang="zh-CN" altLang="en-US" dirty="0"/>
              <a:t>：原始套接字与标准套接字（标准套接字指的是前面介绍的流套接字和数据报套接字）的区别在于：原始套接字可以读写内核没有处理的</a:t>
            </a:r>
            <a:r>
              <a:rPr lang="en-US" altLang="zh-CN" dirty="0"/>
              <a:t>IP</a:t>
            </a:r>
            <a:r>
              <a:rPr lang="zh-CN" altLang="en-US" dirty="0"/>
              <a:t>数据包，而流套接字只能读取</a:t>
            </a:r>
            <a:r>
              <a:rPr lang="en-US" altLang="zh-CN" dirty="0"/>
              <a:t>TCP</a:t>
            </a:r>
            <a:r>
              <a:rPr lang="zh-CN" altLang="en-US" dirty="0"/>
              <a:t>协议的数据，数据报套接字只能读取</a:t>
            </a:r>
            <a:r>
              <a:rPr lang="en-US" altLang="zh-CN" dirty="0"/>
              <a:t>UDP</a:t>
            </a:r>
            <a:r>
              <a:rPr lang="zh-CN" altLang="en-US" dirty="0"/>
              <a:t>协议的数据。因此，如果要访问其他协议发送数据必须使用原始套接字。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四、原始套接字</a:t>
            </a:r>
          </a:p>
        </p:txBody>
      </p:sp>
    </p:spTree>
    <p:extLst>
      <p:ext uri="{BB962C8B-B14F-4D97-AF65-F5344CB8AC3E}">
        <p14:creationId xmlns:p14="http://schemas.microsoft.com/office/powerpoint/2010/main" val="12905001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四、原始套接字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C6919-0B8A-4BFE-8E71-0AD9C03E455F}"/>
              </a:ext>
            </a:extLst>
          </p:cNvPr>
          <p:cNvSpPr txBox="1"/>
          <p:nvPr/>
        </p:nvSpPr>
        <p:spPr>
          <a:xfrm>
            <a:off x="848544" y="129533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>
                <a:solidFill>
                  <a:srgbClr val="292929"/>
                </a:solidFill>
              </a:rPr>
              <a:t>sock_fd=socket(AF_INET,SOCK_RAW,IPPROTO_UDP)</a:t>
            </a:r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594976-5180-4D0E-B65A-5AF453BF4BB5}"/>
              </a:ext>
            </a:extLst>
          </p:cNvPr>
          <p:cNvSpPr txBox="1"/>
          <p:nvPr/>
        </p:nvSpPr>
        <p:spPr>
          <a:xfrm>
            <a:off x="704528" y="1946449"/>
            <a:ext cx="892899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C00000"/>
                </a:solidFill>
              </a:rPr>
              <a:t>注意事项：</a:t>
            </a:r>
            <a:endParaRPr lang="en-US" altLang="zh-CN" sz="2000" b="0" dirty="0">
              <a:solidFill>
                <a:srgbClr val="C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1. 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原始套接字（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SOCK_RAW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）可以用来自行组装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数据包，然后将数据包发送到其他终端。也就是说原始套接字是基于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数据包的编程（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SOCK_PACKET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是基于数据链路层的编程）。另外，必须在管理员权限下才能使用原始套接字。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2. 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使用 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IPPROTO_TCP 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和 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IPPROTO_UDP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选项的原始套接字时，只能发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TCP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或者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UDP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数据包（是否需要对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头部的操作由 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IP_HDRINCL 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决定），而不能接收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TCP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或者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UDP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协议的数据包，因为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TCP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和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UDP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数据包由内核进行协议的判断，并查找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地址和端口号相匹配的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socket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连接来递交数据包，而原始套接字没有端口的概念，因此不能接收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TCP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或者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UDP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的数据包。原始套接字只能通过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IPPROTO_IP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来获得整个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数据包，然后从中提取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TCP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和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UDP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的数据。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3. 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使用 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IPPROTO_IP 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选项时，必须要设置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IP_HDRINCL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，因为内核自动合成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数据包头部时，并不知道协议字段是什么，所以必须要用户自己来构建</a:t>
            </a:r>
            <a:r>
              <a:rPr lang="en-US" altLang="zh-CN" sz="18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800" b="0" dirty="0">
                <a:solidFill>
                  <a:srgbClr val="292929"/>
                </a:solidFill>
                <a:latin typeface="+mn-ea"/>
                <a:ea typeface="+mn-ea"/>
              </a:rPr>
              <a:t>包头。</a:t>
            </a:r>
          </a:p>
          <a:p>
            <a:pPr algn="l"/>
            <a:endParaRPr lang="zh-CN" altLang="en-US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085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5CD56D-5D7F-44A3-95C7-6C542E8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01775"/>
            <a:ext cx="8242300" cy="2127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使用原始套接字</a:t>
            </a:r>
            <a:r>
              <a:rPr lang="en-US" altLang="zh-CN" sz="1662" dirty="0">
                <a:solidFill>
                  <a:srgbClr val="111111"/>
                </a:solidFill>
              </a:rPr>
              <a:t>(SOCK_RAW)</a:t>
            </a:r>
            <a:r>
              <a:rPr lang="zh-CN" altLang="en-US" sz="1662" dirty="0">
                <a:solidFill>
                  <a:srgbClr val="111111"/>
                </a:solidFill>
              </a:rPr>
              <a:t>，使用</a:t>
            </a:r>
            <a:r>
              <a:rPr lang="en-US" altLang="zh-CN" sz="1662" dirty="0" err="1">
                <a:solidFill>
                  <a:srgbClr val="111111"/>
                </a:solidFill>
              </a:rPr>
              <a:t>setsockopt</a:t>
            </a:r>
            <a:r>
              <a:rPr lang="zh-CN" altLang="en-US" sz="1662" dirty="0">
                <a:solidFill>
                  <a:srgbClr val="111111"/>
                </a:solidFill>
              </a:rPr>
              <a:t>发送自定义的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选项；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使用</a:t>
            </a:r>
            <a:r>
              <a:rPr lang="en-US" altLang="zh-CN" sz="1662" dirty="0" err="1">
                <a:solidFill>
                  <a:srgbClr val="111111"/>
                </a:solidFill>
              </a:rPr>
              <a:t>tshark</a:t>
            </a:r>
            <a:r>
              <a:rPr lang="zh-CN" altLang="en-US" sz="1662" dirty="0">
                <a:solidFill>
                  <a:srgbClr val="111111"/>
                </a:solidFill>
              </a:rPr>
              <a:t>查看发送的数据包中是否包含了自定义的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选项。</a:t>
            </a:r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 err="1"/>
              <a:t>setsockopt</a:t>
            </a:r>
            <a:r>
              <a:rPr lang="zh-CN" altLang="en-US" dirty="0"/>
              <a:t>发送自定义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1A001A9-30C0-4713-A92A-F2073520590B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169969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r>
              <a:rPr lang="zh-CN" altLang="en-US" dirty="0"/>
              <a:t>数据报流程</a:t>
            </a:r>
            <a:endParaRPr lang="en-US" altLang="zh-CN" dirty="0"/>
          </a:p>
          <a:p>
            <a:pPr lvl="1"/>
            <a:r>
              <a:rPr lang="zh-CN" altLang="en-US" dirty="0"/>
              <a:t>数据进入协议栈的封装过程中，各层都会无视上一层传递的数据内容，只关心数据类型，将数据类型放入首部，再将首部添加到上层数据前面；同时，各层也不需要知道下一层的具体操作，只需将封装的数据传递到下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en-US" altLang="zh-CN" dirty="0"/>
              <a:t>IP</a:t>
            </a:r>
            <a:r>
              <a:rPr lang="zh-CN" altLang="en-US" dirty="0"/>
              <a:t>层数据报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99E2DB5D-5E63-434B-A6F3-38883C208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81" y="3140968"/>
            <a:ext cx="4948237" cy="356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973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6980366-0D90-4949-8220-29314FDFF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8775" y="1501775"/>
            <a:ext cx="7512050" cy="3124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讲：内核网络协议栈（上）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讲：内核网络协议栈（下）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讲：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setsockopt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讲：利用</a:t>
            </a:r>
            <a:r>
              <a:rPr lang="en-US" altLang="zh-CN" dirty="0">
                <a:ea typeface="宋体" panose="02010600030101010101" pitchFamily="2" charset="-122"/>
              </a:rPr>
              <a:t>eBPF</a:t>
            </a:r>
            <a:r>
              <a:rPr lang="zh-CN" altLang="en-US" dirty="0">
                <a:ea typeface="宋体" panose="02010600030101010101" pitchFamily="2" charset="-122"/>
              </a:rPr>
              <a:t>机制实现简单的防火墙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89BF2B-3F68-41C1-9370-A5A816CB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结构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数据报流程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主机将数据包发送到默认网关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数据包被封装入帧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路由器接到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路由器在路由表中发现目标网络</a:t>
            </a:r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路由器选择一个更接近目标的下一跳</a:t>
            </a:r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下一跳的</a:t>
            </a:r>
            <a:r>
              <a:rPr lang="en-US" altLang="zh-CN" dirty="0"/>
              <a:t>MAC</a:t>
            </a:r>
            <a:r>
              <a:rPr lang="zh-CN" altLang="en-US" dirty="0"/>
              <a:t>地址被确定</a:t>
            </a:r>
          </a:p>
          <a:p>
            <a:pPr lvl="1"/>
            <a:r>
              <a:rPr lang="en-US" altLang="zh-CN" dirty="0"/>
              <a:t>7. </a:t>
            </a:r>
            <a:r>
              <a:rPr lang="zh-CN" altLang="en-US" dirty="0"/>
              <a:t>数据包被封装入帧</a:t>
            </a:r>
          </a:p>
          <a:p>
            <a:pPr lvl="1"/>
            <a:r>
              <a:rPr lang="en-US" altLang="zh-CN" dirty="0"/>
              <a:t>8. </a:t>
            </a:r>
            <a:r>
              <a:rPr lang="zh-CN" altLang="en-US" dirty="0"/>
              <a:t>如果需要的话，重复步骤</a:t>
            </a:r>
            <a:r>
              <a:rPr lang="en-US" altLang="zh-CN" dirty="0"/>
              <a:t>2-7</a:t>
            </a:r>
          </a:p>
          <a:p>
            <a:pPr lvl="1"/>
            <a:r>
              <a:rPr lang="en-US" altLang="zh-CN" dirty="0"/>
              <a:t>9. </a:t>
            </a:r>
            <a:r>
              <a:rPr lang="zh-CN" altLang="en-US" dirty="0"/>
              <a:t>路由器接到帧</a:t>
            </a:r>
          </a:p>
          <a:p>
            <a:pPr lvl="1"/>
            <a:r>
              <a:rPr lang="en-US" altLang="zh-CN" dirty="0"/>
              <a:t>10. </a:t>
            </a:r>
            <a:r>
              <a:rPr lang="zh-CN" altLang="en-US" dirty="0"/>
              <a:t>路由器发现直连网络</a:t>
            </a:r>
          </a:p>
          <a:p>
            <a:pPr lvl="1"/>
            <a:r>
              <a:rPr lang="en-US" altLang="zh-CN" dirty="0"/>
              <a:t>11. </a:t>
            </a:r>
            <a:r>
              <a:rPr lang="zh-CN" altLang="en-US" dirty="0"/>
              <a:t>最终主机的</a:t>
            </a:r>
            <a:r>
              <a:rPr lang="en-US" altLang="zh-CN" dirty="0"/>
              <a:t>MAC</a:t>
            </a:r>
            <a:r>
              <a:rPr lang="zh-CN" altLang="en-US" dirty="0"/>
              <a:t>地址被确定</a:t>
            </a:r>
          </a:p>
          <a:p>
            <a:pPr lvl="1"/>
            <a:r>
              <a:rPr lang="en-US" altLang="zh-CN" dirty="0"/>
              <a:t>12. </a:t>
            </a:r>
            <a:r>
              <a:rPr lang="zh-CN" altLang="en-US" dirty="0"/>
              <a:t>帧中的数据包被发送到最终主机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en-US" altLang="zh-CN" dirty="0"/>
              <a:t>IP</a:t>
            </a:r>
            <a:r>
              <a:rPr lang="zh-CN" altLang="en-US" dirty="0"/>
              <a:t>层数据报</a:t>
            </a:r>
          </a:p>
        </p:txBody>
      </p:sp>
    </p:spTree>
    <p:extLst>
      <p:ext uri="{BB962C8B-B14F-4D97-AF65-F5344CB8AC3E}">
        <p14:creationId xmlns:p14="http://schemas.microsoft.com/office/powerpoint/2010/main" val="32687221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5CD56D-5D7F-44A3-95C7-6C542E8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01775"/>
            <a:ext cx="8242300" cy="2127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使用</a:t>
            </a:r>
            <a:r>
              <a:rPr lang="en-US" altLang="zh-CN" sz="1662" dirty="0" err="1">
                <a:solidFill>
                  <a:srgbClr val="111111"/>
                </a:solidFill>
              </a:rPr>
              <a:t>systemtap</a:t>
            </a:r>
            <a:r>
              <a:rPr lang="zh-CN" altLang="en-US" sz="1662" dirty="0">
                <a:solidFill>
                  <a:srgbClr val="111111"/>
                </a:solidFill>
              </a:rPr>
              <a:t>分析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层数据报的输出过程，找到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报文发送的节点；</a:t>
            </a:r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：使用</a:t>
            </a:r>
            <a:r>
              <a:rPr lang="en-US" altLang="zh-CN" dirty="0" err="1"/>
              <a:t>systemtap</a:t>
            </a:r>
            <a:r>
              <a:rPr lang="zh-CN" altLang="en-US" dirty="0"/>
              <a:t>分析</a:t>
            </a:r>
            <a:r>
              <a:rPr lang="en-US" altLang="zh-CN" dirty="0"/>
              <a:t>IP</a:t>
            </a:r>
            <a:r>
              <a:rPr lang="zh-CN" altLang="en-US" dirty="0"/>
              <a:t>层数据报的输出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1A001A9-30C0-4713-A92A-F2073520590B}"/>
              </a:ext>
            </a:extLst>
          </p:cNvPr>
          <p:cNvSpPr txBox="1">
            <a:spLocks/>
          </p:cNvSpPr>
          <p:nvPr/>
        </p:nvSpPr>
        <p:spPr bwMode="auto">
          <a:xfrm>
            <a:off x="831850" y="4034643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正确分析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层数据报的输出过程；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正确找到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报文发送的节点；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981481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r>
              <a:rPr lang="en-US" altLang="zh-CN" dirty="0" err="1"/>
              <a:t>sk_buff</a:t>
            </a:r>
            <a:r>
              <a:rPr lang="zh-CN" altLang="en-US" dirty="0"/>
              <a:t>（</a:t>
            </a:r>
            <a:r>
              <a:rPr lang="en-US" altLang="zh-CN" dirty="0"/>
              <a:t>socket buffer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zh-CN" altLang="en-US" dirty="0"/>
              <a:t>网络代码中重要的数据结构，它管理和控制接收或发送数据包的信息。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F56B08-5A6D-4DFD-8EB9-F20CA823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2564904"/>
            <a:ext cx="4464496" cy="4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41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en-US" altLang="zh-CN" dirty="0" err="1"/>
              <a:t>sk_buff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zh-CN" altLang="en-US" dirty="0"/>
              <a:t>内核通过一个双向链表维护所有</a:t>
            </a:r>
            <a:r>
              <a:rPr lang="en-US" altLang="zh-CN" dirty="0" err="1"/>
              <a:t>sk_buff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SKB</a:t>
            </a:r>
            <a:r>
              <a:rPr lang="zh-CN" altLang="en-US" dirty="0"/>
              <a:t>必须能够快速找到整个链表头部</a:t>
            </a:r>
            <a:endParaRPr lang="en-US" altLang="zh-CN" dirty="0"/>
          </a:p>
          <a:p>
            <a:pPr lvl="2"/>
            <a:r>
              <a:rPr lang="en-US" altLang="zh-CN" dirty="0" err="1"/>
              <a:t>sk_buff_head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4896C-3FB6-428E-A745-27F833BD7969}"/>
              </a:ext>
            </a:extLst>
          </p:cNvPr>
          <p:cNvSpPr/>
          <p:nvPr/>
        </p:nvSpPr>
        <p:spPr>
          <a:xfrm>
            <a:off x="6249144" y="3861048"/>
            <a:ext cx="4953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sk_buff_head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dirty="0">
                <a:solidFill>
                  <a:srgbClr val="6A9955"/>
                </a:solidFill>
                <a:latin typeface="Consolas" panose="020B0609020204030204" pitchFamily="49" charset="0"/>
              </a:rPr>
              <a:t>/*These two members must be first.*/</a:t>
            </a:r>
            <a:endParaRPr lang="en-US" altLang="zh-CN" sz="14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sk_buff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sk_buff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 __u32       </a:t>
            </a:r>
            <a:r>
              <a:rPr lang="en-US" altLang="zh-CN" sz="14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qlen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spinlock_t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lock;</a:t>
            </a: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590FC-B22B-4E97-A552-1428E882141A}"/>
              </a:ext>
            </a:extLst>
          </p:cNvPr>
          <p:cNvSpPr/>
          <p:nvPr/>
        </p:nvSpPr>
        <p:spPr>
          <a:xfrm>
            <a:off x="6249144" y="1537140"/>
            <a:ext cx="38164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* </a:t>
            </a:r>
            <a:endParaRPr lang="en-US" altLang="zh-CN" sz="14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* 代码截取部分，全部结构参考       </a:t>
            </a:r>
            <a:endParaRPr lang="en-US" altLang="zh-CN" sz="14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include/</a:t>
            </a:r>
            <a:r>
              <a:rPr lang="en-US" altLang="zh-CN" sz="14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linux</a:t>
            </a:r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skbuff.h</a:t>
            </a:r>
            <a:endParaRPr lang="en-US" altLang="zh-CN" sz="14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sk_buff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dirty="0">
                <a:solidFill>
                  <a:srgbClr val="6A9955"/>
                </a:solidFill>
                <a:latin typeface="Consolas" panose="020B0609020204030204" pitchFamily="49" charset="0"/>
              </a:rPr>
              <a:t>/*These two members must be first.*/</a:t>
            </a:r>
            <a:endParaRPr lang="en-US" altLang="zh-CN" sz="14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sk_buff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sk_buff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b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list_head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0DBD5B-2E7B-4E0D-85C4-B82A9F8E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5" y="3212976"/>
            <a:ext cx="547788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6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en-US" altLang="zh-CN" dirty="0" err="1"/>
              <a:t>sk_buff</a:t>
            </a:r>
            <a:r>
              <a:rPr lang="zh-CN" altLang="en-US" dirty="0"/>
              <a:t>中的关键字段</a:t>
            </a:r>
            <a:endParaRPr lang="en-US" altLang="zh-CN" dirty="0"/>
          </a:p>
          <a:p>
            <a:pPr lvl="1"/>
            <a:r>
              <a:rPr lang="en-US" altLang="zh-CN" dirty="0"/>
              <a:t>struct sock </a:t>
            </a:r>
            <a:r>
              <a:rPr lang="zh-CN" altLang="en-US" dirty="0"/>
              <a:t>*</a:t>
            </a:r>
            <a:r>
              <a:rPr lang="en-US" altLang="zh-CN" dirty="0"/>
              <a:t>sk</a:t>
            </a:r>
            <a:r>
              <a:rPr lang="zh-CN" altLang="en-US" dirty="0"/>
              <a:t>为当前</a:t>
            </a:r>
            <a:r>
              <a:rPr lang="en-US" altLang="zh-CN" dirty="0" err="1"/>
              <a:t>sk_buff</a:t>
            </a:r>
            <a:r>
              <a:rPr lang="zh-CN" altLang="en-US" dirty="0"/>
              <a:t>的宿主传输控制块</a:t>
            </a:r>
            <a:endParaRPr lang="en-US" altLang="zh-CN" dirty="0"/>
          </a:p>
          <a:p>
            <a:pPr lvl="2"/>
            <a:r>
              <a:rPr lang="zh-CN" altLang="en-US" sz="1600" dirty="0"/>
              <a:t>指向拥有此缓冲区的套接字的</a:t>
            </a:r>
            <a:r>
              <a:rPr lang="en-US" altLang="zh-CN" sz="1600" dirty="0"/>
              <a:t>sock</a:t>
            </a:r>
            <a:r>
              <a:rPr lang="zh-CN" altLang="en-US" sz="1600" dirty="0"/>
              <a:t>数据结构。当数据在本地产生或者正由本地进程接收时，就需要这个指针。当缓冲区只是被转发时，该指针就是</a:t>
            </a:r>
            <a:r>
              <a:rPr lang="en-US" altLang="zh-CN" sz="1600" dirty="0"/>
              <a:t>NULL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r>
              <a:rPr lang="en-US" altLang="zh-CN" dirty="0"/>
              <a:t>unsigned char *head,*data,*tail,*end</a:t>
            </a:r>
          </a:p>
          <a:p>
            <a:pPr lvl="2"/>
            <a:r>
              <a:rPr lang="en-US" altLang="zh-CN" sz="1400" dirty="0"/>
              <a:t>head</a:t>
            </a:r>
            <a:r>
              <a:rPr lang="zh-CN" altLang="en-US" sz="1400" dirty="0"/>
              <a:t>和</a:t>
            </a:r>
            <a:r>
              <a:rPr lang="en-US" altLang="zh-CN" sz="1400" dirty="0"/>
              <a:t>end</a:t>
            </a:r>
            <a:r>
              <a:rPr lang="zh-CN" altLang="en-US" sz="1400" dirty="0"/>
              <a:t>分别指向缓存区头和尾</a:t>
            </a:r>
            <a:endParaRPr lang="en-US" altLang="zh-CN" sz="1400" dirty="0"/>
          </a:p>
          <a:p>
            <a:pPr lvl="2"/>
            <a:r>
              <a:rPr lang="en-US" altLang="zh-CN" sz="1400" dirty="0"/>
              <a:t>data</a:t>
            </a:r>
            <a:r>
              <a:rPr lang="zh-CN" altLang="en-US" sz="1400" dirty="0"/>
              <a:t>和</a:t>
            </a:r>
            <a:r>
              <a:rPr lang="en-US" altLang="zh-CN" sz="1400" dirty="0"/>
              <a:t>tail</a:t>
            </a:r>
            <a:r>
              <a:rPr lang="zh-CN" altLang="en-US" sz="1400" dirty="0"/>
              <a:t>分别指向数据的头和尾</a:t>
            </a:r>
            <a:endParaRPr lang="en-US" altLang="zh-CN" sz="1400" dirty="0"/>
          </a:p>
          <a:p>
            <a:pPr lvl="2"/>
            <a:r>
              <a:rPr lang="zh-CN" altLang="en-US" sz="1400" dirty="0"/>
              <a:t>每一层协议会在</a:t>
            </a:r>
            <a:r>
              <a:rPr lang="en-US" altLang="zh-CN" sz="1400" dirty="0"/>
              <a:t>head</a:t>
            </a:r>
            <a:r>
              <a:rPr lang="zh-CN" altLang="en-US" sz="1400" dirty="0"/>
              <a:t>与</a:t>
            </a:r>
            <a:r>
              <a:rPr lang="en-US" altLang="zh-CN" sz="1400" dirty="0"/>
              <a:t>data</a:t>
            </a:r>
            <a:r>
              <a:rPr lang="zh-CN" altLang="en-US" sz="1400" dirty="0"/>
              <a:t>之间填充协议首部，还可能在</a:t>
            </a:r>
            <a:r>
              <a:rPr lang="en-US" altLang="zh-CN" sz="1400" dirty="0"/>
              <a:t>tail</a:t>
            </a:r>
            <a:r>
              <a:rPr lang="zh-CN" altLang="en-US" sz="1400" dirty="0"/>
              <a:t>和</a:t>
            </a:r>
            <a:r>
              <a:rPr lang="en-US" altLang="zh-CN" sz="1400" dirty="0"/>
              <a:t>end</a:t>
            </a:r>
            <a:r>
              <a:rPr lang="zh-CN" altLang="en-US" sz="1400" dirty="0"/>
              <a:t>之间添加数据。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CB5995-8B39-44B6-B586-3AC37AF1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8" y="4149080"/>
            <a:ext cx="3080792" cy="2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542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en-US" altLang="zh-CN" dirty="0" err="1"/>
              <a:t>sk_buff</a:t>
            </a:r>
            <a:r>
              <a:rPr lang="zh-CN" altLang="en-US" dirty="0"/>
              <a:t>中的关键字段</a:t>
            </a:r>
            <a:endParaRPr lang="en-US" altLang="zh-CN" dirty="0"/>
          </a:p>
          <a:p>
            <a:pPr lvl="1"/>
            <a:r>
              <a:rPr lang="en-US" altLang="zh-CN" dirty="0"/>
              <a:t>unsigned int </a:t>
            </a:r>
            <a:r>
              <a:rPr lang="en-US" altLang="zh-CN" dirty="0" err="1"/>
              <a:t>len</a:t>
            </a:r>
            <a:endParaRPr lang="en-US" altLang="zh-CN" dirty="0"/>
          </a:p>
          <a:p>
            <a:pPr lvl="2"/>
            <a:r>
              <a:rPr lang="zh-CN" altLang="en-US" sz="1600" dirty="0"/>
              <a:t>缓冲区数据区块的大小。这个长度包括协议首部的长度（由</a:t>
            </a:r>
            <a:r>
              <a:rPr lang="en-US" altLang="zh-CN" sz="1600" dirty="0"/>
              <a:t>head</a:t>
            </a:r>
            <a:r>
              <a:rPr lang="zh-CN" altLang="en-US" sz="1600" dirty="0"/>
              <a:t>所指）和数据部分长度，数据部分又包括线性缓冲区数据长度（由</a:t>
            </a:r>
            <a:r>
              <a:rPr lang="en-US" altLang="zh-CN" sz="1600" dirty="0"/>
              <a:t>data</a:t>
            </a:r>
            <a:r>
              <a:rPr lang="zh-CN" altLang="en-US" sz="1600" dirty="0"/>
              <a:t>指向），</a:t>
            </a:r>
            <a:r>
              <a:rPr lang="en-US" altLang="zh-CN" sz="1600" dirty="0"/>
              <a:t>SG</a:t>
            </a:r>
            <a:r>
              <a:rPr lang="zh-CN" altLang="en-US" sz="1600" dirty="0"/>
              <a:t>类型的聚合分散</a:t>
            </a:r>
            <a:r>
              <a:rPr lang="en-US" altLang="zh-CN" sz="1600" dirty="0"/>
              <a:t>I/O</a:t>
            </a:r>
            <a:r>
              <a:rPr lang="zh-CN" altLang="en-US" sz="1600" dirty="0"/>
              <a:t>的数据以及</a:t>
            </a:r>
            <a:r>
              <a:rPr lang="en-US" altLang="zh-CN" sz="1600" dirty="0"/>
              <a:t>FRAGLIST</a:t>
            </a:r>
            <a:r>
              <a:rPr lang="zh-CN" altLang="en-US" sz="1600" dirty="0"/>
              <a:t>类型的聚合分散</a:t>
            </a:r>
            <a:r>
              <a:rPr lang="en-US" altLang="zh-CN" sz="1600" dirty="0"/>
              <a:t>I/O</a:t>
            </a:r>
            <a:r>
              <a:rPr lang="zh-CN" altLang="en-US" sz="1600" dirty="0"/>
              <a:t>的数据长度。</a:t>
            </a:r>
            <a:endParaRPr lang="en-US" altLang="zh-CN" sz="1600" dirty="0"/>
          </a:p>
          <a:p>
            <a:pPr lvl="2"/>
            <a:endParaRPr lang="en-US" altLang="zh-CN" sz="1400" dirty="0"/>
          </a:p>
          <a:p>
            <a:pPr lvl="1"/>
            <a:r>
              <a:rPr lang="en-US" altLang="zh-CN" dirty="0"/>
              <a:t>unsigned int </a:t>
            </a:r>
            <a:r>
              <a:rPr lang="en-US" altLang="zh-CN" dirty="0" err="1"/>
              <a:t>data_len</a:t>
            </a:r>
            <a:endParaRPr lang="en-US" altLang="zh-CN" dirty="0"/>
          </a:p>
          <a:p>
            <a:pPr lvl="2"/>
            <a:r>
              <a:rPr lang="zh-CN" altLang="en-US" sz="1600" dirty="0"/>
              <a:t>数据部分长度，包括线性缓冲区数据长度（由</a:t>
            </a:r>
            <a:r>
              <a:rPr lang="en-US" altLang="zh-CN" sz="1600" dirty="0"/>
              <a:t>data</a:t>
            </a:r>
            <a:r>
              <a:rPr lang="zh-CN" altLang="en-US" sz="1600" dirty="0"/>
              <a:t>指向），</a:t>
            </a:r>
            <a:r>
              <a:rPr lang="en-US" altLang="zh-CN" sz="1600" dirty="0"/>
              <a:t>SG</a:t>
            </a:r>
            <a:r>
              <a:rPr lang="zh-CN" altLang="en-US" sz="1600" dirty="0"/>
              <a:t>类型的聚合分散</a:t>
            </a:r>
            <a:r>
              <a:rPr lang="en-US" altLang="zh-CN" sz="1600" dirty="0"/>
              <a:t>I/O</a:t>
            </a:r>
            <a:r>
              <a:rPr lang="zh-CN" altLang="en-US" sz="1600" dirty="0"/>
              <a:t>的数据以及</a:t>
            </a:r>
            <a:r>
              <a:rPr lang="en-US" altLang="zh-CN" sz="1600" dirty="0"/>
              <a:t>FRAGLIST</a:t>
            </a:r>
            <a:r>
              <a:rPr lang="zh-CN" altLang="en-US" sz="1600" dirty="0"/>
              <a:t>类型的聚合分散</a:t>
            </a:r>
            <a:r>
              <a:rPr lang="en-US" altLang="zh-CN" sz="1600" dirty="0"/>
              <a:t>I/O</a:t>
            </a:r>
            <a:r>
              <a:rPr lang="zh-CN" altLang="en-US" sz="1600" dirty="0"/>
              <a:t>的数据长度。</a:t>
            </a:r>
            <a:endParaRPr lang="en-US" altLang="zh-CN" sz="1600" dirty="0"/>
          </a:p>
          <a:p>
            <a:pPr lvl="2"/>
            <a:endParaRPr lang="en-US" altLang="zh-CN" sz="1400" dirty="0"/>
          </a:p>
          <a:p>
            <a:pPr lvl="1"/>
            <a:r>
              <a:rPr lang="en-US" altLang="zh-CN" dirty="0"/>
              <a:t>unsigned int </a:t>
            </a:r>
            <a:r>
              <a:rPr lang="en-US" altLang="zh-CN" dirty="0" err="1"/>
              <a:t>mac_len</a:t>
            </a:r>
            <a:endParaRPr lang="en-US" altLang="zh-CN" dirty="0"/>
          </a:p>
          <a:p>
            <a:pPr lvl="2"/>
            <a:r>
              <a:rPr lang="en-US" altLang="zh-CN" sz="1600" dirty="0"/>
              <a:t>MAC</a:t>
            </a:r>
            <a:r>
              <a:rPr lang="zh-CN" altLang="en-US" sz="1600" dirty="0"/>
              <a:t>报头的长度。</a:t>
            </a:r>
            <a:endParaRPr lang="en-US" altLang="zh-CN" sz="1600" dirty="0"/>
          </a:p>
          <a:p>
            <a:pPr lvl="2"/>
            <a:endParaRPr lang="en-US" altLang="zh-CN" sz="1400" dirty="0"/>
          </a:p>
          <a:p>
            <a:pPr lvl="1"/>
            <a:r>
              <a:rPr lang="en-US" altLang="zh-CN" dirty="0"/>
              <a:t>unsigned int </a:t>
            </a:r>
            <a:r>
              <a:rPr lang="en-US" altLang="zh-CN" dirty="0" err="1"/>
              <a:t>truesize</a:t>
            </a:r>
            <a:endParaRPr lang="en-US" altLang="zh-CN" dirty="0"/>
          </a:p>
          <a:p>
            <a:pPr lvl="2"/>
            <a:r>
              <a:rPr lang="zh-CN" altLang="en-US" sz="1600" dirty="0"/>
              <a:t>数据缓存区的总长度，包括</a:t>
            </a:r>
            <a:r>
              <a:rPr lang="en-US" altLang="zh-CN" sz="1600" dirty="0"/>
              <a:t>SKB</a:t>
            </a:r>
            <a:r>
              <a:rPr lang="zh-CN" altLang="en-US" sz="1600" dirty="0"/>
              <a:t>描述符和数据缓冲区部分。</a:t>
            </a:r>
            <a:endParaRPr lang="en-US" altLang="zh-CN" sz="1600" dirty="0"/>
          </a:p>
          <a:p>
            <a:pPr lvl="3"/>
            <a:r>
              <a:rPr lang="zh-CN" altLang="en-US" sz="1200" dirty="0"/>
              <a:t>此字段的初始化由</a:t>
            </a:r>
            <a:r>
              <a:rPr lang="en-US" altLang="zh-CN" sz="1200" dirty="0" err="1"/>
              <a:t>alloc_skb</a:t>
            </a:r>
            <a:r>
              <a:rPr lang="zh-CN" altLang="en-US" sz="1200" dirty="0"/>
              <a:t>函数设置：</a:t>
            </a:r>
            <a:r>
              <a:rPr lang="en-US" altLang="zh-CN" sz="1200" dirty="0" err="1"/>
              <a:t>truesize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sk_buff</a:t>
            </a:r>
            <a:r>
              <a:rPr lang="en-US" altLang="zh-CN" sz="1200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9C8B8-A3F5-4DE6-A125-FD8270EB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8" y="4149080"/>
            <a:ext cx="3080792" cy="2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0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en-US" altLang="zh-CN" dirty="0" err="1"/>
              <a:t>sk_buff</a:t>
            </a:r>
            <a:r>
              <a:rPr lang="zh-CN" altLang="en-US" dirty="0"/>
              <a:t>中的关键字段</a:t>
            </a:r>
            <a:endParaRPr lang="en-US" altLang="zh-CN" dirty="0"/>
          </a:p>
          <a:p>
            <a:pPr lvl="1"/>
            <a:r>
              <a:rPr lang="en-US" altLang="zh-CN" dirty="0"/>
              <a:t>union{ } h</a:t>
            </a:r>
          </a:p>
          <a:p>
            <a:pPr lvl="2"/>
            <a:r>
              <a:rPr lang="zh-CN" altLang="en-US" sz="1800" dirty="0"/>
              <a:t>第四层（传输层）协议首部，包含内核所能解析的所有四层协议的数据结构联合体，如</a:t>
            </a:r>
            <a:r>
              <a:rPr lang="en-US" altLang="zh-CN" sz="1800" dirty="0" err="1"/>
              <a:t>tcphdr</a:t>
            </a:r>
            <a:r>
              <a:rPr lang="zh-CN" altLang="en-US" sz="1800" dirty="0"/>
              <a:t>结构、</a:t>
            </a:r>
            <a:r>
              <a:rPr lang="en-US" altLang="zh-CN" sz="1800" dirty="0" err="1"/>
              <a:t>udphdr</a:t>
            </a:r>
            <a:r>
              <a:rPr lang="zh-CN" altLang="en-US" sz="1800" dirty="0"/>
              <a:t>结构。</a:t>
            </a:r>
            <a:endParaRPr lang="en-US" altLang="zh-CN" sz="1800" dirty="0"/>
          </a:p>
          <a:p>
            <a:pPr lvl="1"/>
            <a:r>
              <a:rPr lang="en-US" altLang="zh-CN" dirty="0"/>
              <a:t>union{ } </a:t>
            </a:r>
            <a:r>
              <a:rPr lang="en-US" altLang="zh-CN" dirty="0" err="1"/>
              <a:t>nh</a:t>
            </a:r>
            <a:endParaRPr lang="en-US" altLang="zh-CN" dirty="0"/>
          </a:p>
          <a:p>
            <a:pPr lvl="2"/>
            <a:r>
              <a:rPr lang="zh-CN" altLang="en-US" sz="1800" dirty="0"/>
              <a:t>第三层（网络层）协议首部</a:t>
            </a:r>
            <a:endParaRPr lang="en-US" altLang="zh-CN" sz="1800" dirty="0"/>
          </a:p>
          <a:p>
            <a:pPr lvl="1"/>
            <a:r>
              <a:rPr lang="en-US" altLang="zh-CN" dirty="0"/>
              <a:t>union{ } mac</a:t>
            </a:r>
          </a:p>
          <a:p>
            <a:pPr lvl="2"/>
            <a:r>
              <a:rPr lang="zh-CN" altLang="en-US" sz="1800" dirty="0"/>
              <a:t>第二层（链路层）协议首部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F4F22-BF95-40EA-9B94-3CEA5602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4327777"/>
            <a:ext cx="7160025" cy="24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222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zh-CN" altLang="en-US" dirty="0"/>
              <a:t>四个常用的功能函数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 err="1"/>
              <a:t>skb_put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skb_push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 err="1"/>
              <a:t>skb_pull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 err="1"/>
              <a:t>skb_reserve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9642F3-CC67-4B55-8E24-7F3EEB40F3BD}"/>
              </a:ext>
            </a:extLst>
          </p:cNvPr>
          <p:cNvSpPr/>
          <p:nvPr/>
        </p:nvSpPr>
        <p:spPr bwMode="auto">
          <a:xfrm>
            <a:off x="2576736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608CE-CB34-49C8-9595-743572D45477}"/>
              </a:ext>
            </a:extLst>
          </p:cNvPr>
          <p:cNvSpPr/>
          <p:nvPr/>
        </p:nvSpPr>
        <p:spPr bwMode="auto">
          <a:xfrm>
            <a:off x="2576736" y="6386217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A7080-4BD2-4C96-ADA9-8BF64BE1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1340768"/>
            <a:ext cx="4392488" cy="52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19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zh-CN" altLang="en-US" dirty="0"/>
              <a:t>四个常用的功能函数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 err="1"/>
              <a:t>skb_put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9642F3-CC67-4B55-8E24-7F3EEB40F3BD}"/>
              </a:ext>
            </a:extLst>
          </p:cNvPr>
          <p:cNvSpPr/>
          <p:nvPr/>
        </p:nvSpPr>
        <p:spPr bwMode="auto">
          <a:xfrm>
            <a:off x="2576736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608CE-CB34-49C8-9595-743572D45477}"/>
              </a:ext>
            </a:extLst>
          </p:cNvPr>
          <p:cNvSpPr/>
          <p:nvPr/>
        </p:nvSpPr>
        <p:spPr bwMode="auto">
          <a:xfrm>
            <a:off x="2576736" y="6386217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A7080-4BD2-4C96-ADA9-8BF64BE1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1340768"/>
            <a:ext cx="4392488" cy="5205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264D4A-633B-4196-A9BA-B0A1723D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3" y="2564904"/>
            <a:ext cx="4310094" cy="20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6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zh-CN" altLang="en-US" dirty="0"/>
              <a:t>四个常用的功能函数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skb_push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9642F3-CC67-4B55-8E24-7F3EEB40F3BD}"/>
              </a:ext>
            </a:extLst>
          </p:cNvPr>
          <p:cNvSpPr/>
          <p:nvPr/>
        </p:nvSpPr>
        <p:spPr bwMode="auto">
          <a:xfrm>
            <a:off x="2576736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608CE-CB34-49C8-9595-743572D45477}"/>
              </a:ext>
            </a:extLst>
          </p:cNvPr>
          <p:cNvSpPr/>
          <p:nvPr/>
        </p:nvSpPr>
        <p:spPr bwMode="auto">
          <a:xfrm>
            <a:off x="2576736" y="6386217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A7080-4BD2-4C96-ADA9-8BF64BE1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1340768"/>
            <a:ext cx="4392488" cy="5205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B08B66-B8B9-417E-8B21-E08524F08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91" y="2464669"/>
            <a:ext cx="4329144" cy="1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389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>
            <a:extLst>
              <a:ext uri="{FF2B5EF4-FFF2-40B4-BE49-F238E27FC236}">
                <a16:creationId xmlns:a16="http://schemas.microsoft.com/office/drawing/2014/main" id="{1A77ECFD-0D70-4D38-A9F6-79C78A8F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学习内核网络中网络层的网络传输过程</a:t>
            </a:r>
          </a:p>
        </p:txBody>
      </p:sp>
      <p:sp>
        <p:nvSpPr>
          <p:cNvPr id="5123" name="标题 2">
            <a:extLst>
              <a:ext uri="{FF2B5EF4-FFF2-40B4-BE49-F238E27FC236}">
                <a16:creationId xmlns:a16="http://schemas.microsoft.com/office/drawing/2014/main" id="{E567ACBD-63CE-4AF3-A843-7CC8405D3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主要任务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201FA0A-A67C-4135-A701-2AEA41C3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6" y="3228976"/>
            <a:ext cx="8277225" cy="2659063"/>
          </a:xfrm>
          <a:prstGeom prst="rect">
            <a:avLst/>
          </a:prstGeom>
          <a:noFill/>
          <a:ln>
            <a:noFill/>
          </a:ln>
          <a:effectLst/>
        </p:spPr>
        <p:txBody>
          <a:bodyPr lIns="83077" tIns="43200" rIns="83077" bIns="43200"/>
          <a:lstStyle>
            <a:lvl1pPr marL="341313" indent="-341313">
              <a:spcBef>
                <a:spcPts val="65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0" hangingPunct="0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defRPr/>
            </a:pP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由主要任务，可以分解为以下</a:t>
            </a:r>
            <a:r>
              <a:rPr kumimoji="0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个子任务：</a:t>
            </a:r>
          </a:p>
          <a:p>
            <a:pPr algn="l" eaLnBrk="0" hangingPunct="0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defRPr/>
            </a:pPr>
            <a:endParaRPr kumimoji="0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子任务1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kumimoji="0" lang="en-US" altLang="zh-CN" sz="1662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setsockopt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发送记录路由选项（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CN" sz="1662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kumimoji="0" lang="en-US" altLang="zh-CN" sz="1662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setsockopt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发送自定义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选项（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kumimoji="0" lang="en-US" altLang="zh-CN" sz="1662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systemtap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层数据报的输出（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CN" sz="1662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：使所有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报文头部包含自定义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选项（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kumimoji="0" lang="zh-CN" altLang="en-US" sz="1662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1662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zh-CN" altLang="en-US" dirty="0"/>
              <a:t>四个常用的功能函数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 err="1"/>
              <a:t>skb_pull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9642F3-CC67-4B55-8E24-7F3EEB40F3BD}"/>
              </a:ext>
            </a:extLst>
          </p:cNvPr>
          <p:cNvSpPr/>
          <p:nvPr/>
        </p:nvSpPr>
        <p:spPr bwMode="auto">
          <a:xfrm>
            <a:off x="2576736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608CE-CB34-49C8-9595-743572D45477}"/>
              </a:ext>
            </a:extLst>
          </p:cNvPr>
          <p:cNvSpPr/>
          <p:nvPr/>
        </p:nvSpPr>
        <p:spPr bwMode="auto">
          <a:xfrm>
            <a:off x="2576736" y="6386217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A7080-4BD2-4C96-ADA9-8BF64BE1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1340768"/>
            <a:ext cx="4392488" cy="5205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C9F6BF-50E6-40D7-B9E6-0DB464DCC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48" y="2280129"/>
            <a:ext cx="3881466" cy="5715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96800C-33A9-49BC-9BC0-945EFB623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3080282"/>
            <a:ext cx="4231435" cy="9860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BD8934-C587-4074-9280-4729FC11A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" y="4212377"/>
            <a:ext cx="4032448" cy="13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636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9144570" cy="5400600"/>
          </a:xfrm>
        </p:spPr>
        <p:txBody>
          <a:bodyPr/>
          <a:lstStyle/>
          <a:p>
            <a:r>
              <a:rPr lang="zh-CN" altLang="en-US" dirty="0"/>
              <a:t>四个常用的功能函数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 err="1"/>
              <a:t>skb_reserve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skb</a:t>
            </a:r>
            <a:r>
              <a:rPr lang="zh-CN" altLang="en-US" dirty="0"/>
              <a:t>结构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9642F3-CC67-4B55-8E24-7F3EEB40F3BD}"/>
              </a:ext>
            </a:extLst>
          </p:cNvPr>
          <p:cNvSpPr/>
          <p:nvPr/>
        </p:nvSpPr>
        <p:spPr bwMode="auto">
          <a:xfrm>
            <a:off x="2576736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608CE-CB34-49C8-9595-743572D45477}"/>
              </a:ext>
            </a:extLst>
          </p:cNvPr>
          <p:cNvSpPr/>
          <p:nvPr/>
        </p:nvSpPr>
        <p:spPr bwMode="auto">
          <a:xfrm>
            <a:off x="2576736" y="6386217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A7080-4BD2-4C96-ADA9-8BF64BE1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1340768"/>
            <a:ext cx="4392488" cy="5205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F9C510-92FE-4B5E-8D27-9704E2D767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42"/>
          <a:stretch/>
        </p:blipFill>
        <p:spPr>
          <a:xfrm>
            <a:off x="62186" y="2420888"/>
            <a:ext cx="4680520" cy="10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029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4968551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ip_finish_output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F38CC7-A5C8-428E-8528-CD25F09E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39" y="1227410"/>
            <a:ext cx="5708922" cy="44031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28516D-48D8-43F9-8557-CA7EE460A4C2}"/>
              </a:ext>
            </a:extLst>
          </p:cNvPr>
          <p:cNvSpPr txBox="1"/>
          <p:nvPr/>
        </p:nvSpPr>
        <p:spPr>
          <a:xfrm>
            <a:off x="1273262" y="5827524"/>
            <a:ext cx="78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000" b="0" dirty="0">
                <a:solidFill>
                  <a:srgbClr val="292929"/>
                </a:solidFill>
              </a:rPr>
              <a:t>如果数据包的长度大于 </a:t>
            </a:r>
            <a:r>
              <a:rPr lang="en-US" altLang="zh-CN" sz="2000" b="0" dirty="0">
                <a:solidFill>
                  <a:srgbClr val="292929"/>
                </a:solidFill>
              </a:rPr>
              <a:t>MTU </a:t>
            </a:r>
            <a:r>
              <a:rPr lang="zh-CN" altLang="en-US" sz="2000" b="0" dirty="0">
                <a:solidFill>
                  <a:srgbClr val="292929"/>
                </a:solidFill>
              </a:rPr>
              <a:t>或分片不会 </a:t>
            </a:r>
            <a:r>
              <a:rPr lang="en-US" altLang="zh-CN" sz="2000" b="0" dirty="0">
                <a:solidFill>
                  <a:srgbClr val="292929"/>
                </a:solidFill>
              </a:rPr>
              <a:t>offload </a:t>
            </a:r>
            <a:r>
              <a:rPr lang="zh-CN" altLang="en-US" sz="2000" b="0" dirty="0">
                <a:solidFill>
                  <a:srgbClr val="292929"/>
                </a:solidFill>
              </a:rPr>
              <a:t>到设备，则会调用 </a:t>
            </a:r>
            <a:r>
              <a:rPr lang="en-US" altLang="zh-CN" sz="2000" b="0" dirty="0" err="1">
                <a:solidFill>
                  <a:srgbClr val="292929"/>
                </a:solidFill>
              </a:rPr>
              <a:t>ip_fragment</a:t>
            </a:r>
            <a:r>
              <a:rPr lang="en-US" altLang="zh-CN" sz="2000" b="0" dirty="0">
                <a:solidFill>
                  <a:srgbClr val="292929"/>
                </a:solidFill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</a:rPr>
              <a:t>在发送之前对数据包进行分片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dirty="0">
                <a:solidFill>
                  <a:srgbClr val="292929"/>
                </a:solidFill>
              </a:rPr>
              <a:t>否则，数据包将直接发送到 </a:t>
            </a:r>
            <a:r>
              <a:rPr lang="en-US" altLang="zh-CN" sz="2000" b="0" dirty="0">
                <a:solidFill>
                  <a:srgbClr val="292929"/>
                </a:solidFill>
              </a:rPr>
              <a:t>ip_finish_output2</a:t>
            </a:r>
          </a:p>
        </p:txBody>
      </p:sp>
    </p:spTree>
    <p:extLst>
      <p:ext uri="{BB962C8B-B14F-4D97-AF65-F5344CB8AC3E}">
        <p14:creationId xmlns:p14="http://schemas.microsoft.com/office/powerpoint/2010/main" val="6830503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5CD56D-5D7F-44A3-95C7-6C542E8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01775"/>
            <a:ext cx="8242300" cy="2127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在</a:t>
            </a:r>
            <a:r>
              <a:rPr lang="en-US" altLang="zh-CN" sz="1662" dirty="0" err="1">
                <a:solidFill>
                  <a:srgbClr val="111111"/>
                </a:solidFill>
              </a:rPr>
              <a:t>ip_output.c</a:t>
            </a:r>
            <a:r>
              <a:rPr lang="zh-CN" altLang="en-US" sz="1662" dirty="0">
                <a:solidFill>
                  <a:srgbClr val="111111"/>
                </a:solidFill>
              </a:rPr>
              <a:t>文件的</a:t>
            </a:r>
            <a:r>
              <a:rPr lang="en-US" altLang="zh-CN" sz="1662" dirty="0" err="1">
                <a:solidFill>
                  <a:srgbClr val="111111"/>
                </a:solidFill>
              </a:rPr>
              <a:t>ip_finish_output</a:t>
            </a:r>
            <a:r>
              <a:rPr lang="zh-CN" altLang="en-US" sz="1662" dirty="0">
                <a:solidFill>
                  <a:srgbClr val="111111"/>
                </a:solidFill>
              </a:rPr>
              <a:t>函数中，添加代码，使发送的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数据报，都含有自定义的</a:t>
            </a:r>
            <a:r>
              <a:rPr lang="en-US" altLang="zh-CN" sz="1662" dirty="0">
                <a:solidFill>
                  <a:srgbClr val="111111"/>
                </a:solidFill>
              </a:rPr>
              <a:t>IP</a:t>
            </a:r>
            <a:r>
              <a:rPr lang="zh-CN" altLang="en-US" sz="1662" dirty="0">
                <a:solidFill>
                  <a:srgbClr val="111111"/>
                </a:solidFill>
              </a:rPr>
              <a:t>选项；</a:t>
            </a:r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</a:t>
            </a:r>
            <a:r>
              <a:rPr lang="zh-CN" altLang="en-US" dirty="0"/>
              <a:t>：使所有</a:t>
            </a:r>
            <a:r>
              <a:rPr lang="en-US" altLang="zh-CN" dirty="0"/>
              <a:t>IPv4</a:t>
            </a:r>
            <a:r>
              <a:rPr lang="zh-CN" altLang="en-US" dirty="0"/>
              <a:t>报文头部包含自定义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1A001A9-30C0-4713-A92A-F2073520590B}"/>
              </a:ext>
            </a:extLst>
          </p:cNvPr>
          <p:cNvSpPr txBox="1">
            <a:spLocks/>
          </p:cNvSpPr>
          <p:nvPr/>
        </p:nvSpPr>
        <p:spPr bwMode="auto">
          <a:xfrm>
            <a:off x="831850" y="4034643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340029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</a:t>
            </a:r>
            <a:r>
              <a:rPr lang="zh-CN" altLang="en-US" dirty="0"/>
              <a:t>：使所有</a:t>
            </a:r>
            <a:r>
              <a:rPr lang="en-US" altLang="zh-CN" dirty="0"/>
              <a:t>IPv4</a:t>
            </a:r>
            <a:r>
              <a:rPr lang="zh-CN" altLang="en-US" dirty="0"/>
              <a:t>报文头部包含自定义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F8C1072D-2FC4-49C6-91ED-F64F67BC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9" y="1628800"/>
            <a:ext cx="872892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92314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IP</a:t>
            </a:r>
            <a:r>
              <a:rPr lang="zh-CN" altLang="en-US" dirty="0"/>
              <a:t>报文格式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77E946-C775-4E70-9B44-2B7B0D86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5901686" cy="38164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B4F92B-DF39-4781-8D6A-CD2FA979BEEA}"/>
              </a:ext>
            </a:extLst>
          </p:cNvPr>
          <p:cNvSpPr txBox="1"/>
          <p:nvPr/>
        </p:nvSpPr>
        <p:spPr>
          <a:xfrm>
            <a:off x="5673080" y="1988840"/>
            <a:ext cx="4295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版本号：规定数据报的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协议版本（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IPv4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或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IPv6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）。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首部长度：确定实际数据部分从哪开始。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总长度：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数据报的总长度（首部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+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数据）。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标识、标志、片偏移：与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分片有关。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生存时间：确保数据报不会在路由器中循环，没经过一个路由器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TTL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减一。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协议：到达终点后确定使用哪个运输层协议。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6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标识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TCP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，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17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标识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UDP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首部检验和：用于帮助路由器检测收到的</a:t>
            </a:r>
            <a:r>
              <a:rPr lang="en-US" altLang="zh-CN" sz="1600" b="0" dirty="0">
                <a:solidFill>
                  <a:srgbClr val="292929"/>
                </a:solidFill>
                <a:latin typeface="+mn-ea"/>
                <a:ea typeface="+mn-ea"/>
              </a:rPr>
              <a:t>IP</a:t>
            </a:r>
            <a:r>
              <a:rPr lang="zh-CN" altLang="en-US" sz="1600" b="0" dirty="0">
                <a:solidFill>
                  <a:srgbClr val="292929"/>
                </a:solidFill>
                <a:latin typeface="+mn-ea"/>
                <a:ea typeface="+mn-ea"/>
              </a:rPr>
              <a:t>数据报中的比特错误。</a:t>
            </a:r>
            <a:endParaRPr lang="en-US" altLang="zh-CN" sz="1600" b="0" dirty="0">
              <a:solidFill>
                <a:srgbClr val="292929"/>
              </a:solidFill>
              <a:latin typeface="+mn-ea"/>
              <a:ea typeface="+mn-ea"/>
            </a:endParaRPr>
          </a:p>
          <a:p>
            <a:pPr algn="l"/>
            <a:endParaRPr lang="zh-CN" altLang="en-US" sz="1600" b="0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选项类型的</a:t>
            </a:r>
            <a:r>
              <a:rPr lang="en-US" altLang="zh-CN" dirty="0"/>
              <a:t>8</a:t>
            </a:r>
            <a:r>
              <a:rPr lang="zh-CN" altLang="en-US" dirty="0"/>
              <a:t>位由</a:t>
            </a:r>
            <a:r>
              <a:rPr lang="en-US" altLang="zh-CN" dirty="0"/>
              <a:t>3</a:t>
            </a:r>
            <a:r>
              <a:rPr lang="zh-CN" altLang="en-US" dirty="0"/>
              <a:t>部分组成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28CD201-84E4-4A9E-9264-7749FE9A6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22689"/>
              </p:ext>
            </p:extLst>
          </p:nvPr>
        </p:nvGraphicFramePr>
        <p:xfrm>
          <a:off x="1352600" y="2636912"/>
          <a:ext cx="7056784" cy="1751481"/>
        </p:xfrm>
        <a:graphic>
          <a:graphicData uri="http://schemas.openxmlformats.org/drawingml/2006/table">
            <a:tbl>
              <a:tblPr firstRow="1" firstCol="1" bandRow="1"/>
              <a:tblGrid>
                <a:gridCol w="1684237">
                  <a:extLst>
                    <a:ext uri="{9D8B030D-6E8A-4147-A177-3AD203B41FA5}">
                      <a16:colId xmlns:a16="http://schemas.microsoft.com/office/drawing/2014/main" val="3268113551"/>
                    </a:ext>
                  </a:extLst>
                </a:gridCol>
                <a:gridCol w="5372547">
                  <a:extLst>
                    <a:ext uri="{9D8B030D-6E8A-4147-A177-3AD203B41FA5}">
                      <a16:colId xmlns:a16="http://schemas.microsoft.com/office/drawing/2014/main" val="1065261205"/>
                    </a:ext>
                  </a:extLst>
                </a:gridCol>
              </a:tblGrid>
              <a:tr h="287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086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复制标志</a:t>
                      </a:r>
                      <a:r>
                        <a:rPr lang="en-US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(copied)</a:t>
                      </a:r>
                      <a:endParaRPr lang="zh-CN" sz="14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标识该选项是否需要被复制到所有分片中。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为只需要复制到第一个分片中；</a:t>
                      </a:r>
                      <a:r>
                        <a:rPr lang="en-US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则复制到所有分片中。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82804"/>
                  </a:ext>
                </a:extLst>
              </a:tr>
              <a:tr h="432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选项类别</a:t>
                      </a:r>
                      <a:r>
                        <a:rPr lang="en-US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(class)</a:t>
                      </a:r>
                      <a:endParaRPr lang="zh-CN" sz="14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为控制；</a:t>
                      </a:r>
                      <a:r>
                        <a:rPr lang="en-US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为保留；</a:t>
                      </a:r>
                      <a:r>
                        <a:rPr lang="en-US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为调试和测量；</a:t>
                      </a:r>
                      <a:r>
                        <a:rPr lang="en-US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41692"/>
                  </a:ext>
                </a:extLst>
              </a:tr>
              <a:tr h="432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选项编号</a:t>
                      </a:r>
                      <a:r>
                        <a:rPr lang="en-US" sz="14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(number)</a:t>
                      </a:r>
                      <a:endParaRPr lang="zh-CN" sz="14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是类中的再细分（见后文）。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195713"/>
                  </a:ext>
                </a:extLst>
              </a:tr>
            </a:tbl>
          </a:graphicData>
        </a:graphic>
      </p:graphicFrame>
      <p:pic>
        <p:nvPicPr>
          <p:cNvPr id="1025" name="图片 11">
            <a:extLst>
              <a:ext uri="{FF2B5EF4-FFF2-40B4-BE49-F238E27FC236}">
                <a16:creationId xmlns:a16="http://schemas.microsoft.com/office/drawing/2014/main" id="{393FE9A1-C7BC-4D6D-9CB2-7968BCA5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4781179"/>
            <a:ext cx="4320480" cy="176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865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B73840-4A1D-458A-9B69-08AEDBE82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55228"/>
              </p:ext>
            </p:extLst>
          </p:nvPr>
        </p:nvGraphicFramePr>
        <p:xfrm>
          <a:off x="1208807" y="2348880"/>
          <a:ext cx="7632848" cy="3335285"/>
        </p:xfrm>
        <a:graphic>
          <a:graphicData uri="http://schemas.openxmlformats.org/drawingml/2006/table">
            <a:tbl>
              <a:tblPr firstRow="1" firstCol="1" bandRow="1"/>
              <a:tblGrid>
                <a:gridCol w="647725">
                  <a:extLst>
                    <a:ext uri="{9D8B030D-6E8A-4147-A177-3AD203B41FA5}">
                      <a16:colId xmlns:a16="http://schemas.microsoft.com/office/drawing/2014/main" val="2925520855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3061053373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1070616916"/>
                    </a:ext>
                  </a:extLst>
                </a:gridCol>
                <a:gridCol w="651405">
                  <a:extLst>
                    <a:ext uri="{9D8B030D-6E8A-4147-A177-3AD203B41FA5}">
                      <a16:colId xmlns:a16="http://schemas.microsoft.com/office/drawing/2014/main" val="208143078"/>
                    </a:ext>
                  </a:extLst>
                </a:gridCol>
                <a:gridCol w="5029068">
                  <a:extLst>
                    <a:ext uri="{9D8B030D-6E8A-4147-A177-3AD203B41FA5}">
                      <a16:colId xmlns:a16="http://schemas.microsoft.com/office/drawing/2014/main" val="1010240264"/>
                    </a:ext>
                  </a:extLst>
                </a:gridCol>
              </a:tblGrid>
              <a:tr h="662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82326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选项列表的结束。该选项仅占</a:t>
                      </a: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个字节，没有长度字节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487135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没有操作。仅占用</a:t>
                      </a: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个字节，没有长度字节。用于对齐。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93659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安全选项。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800454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宽松源路由。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146565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严格源路由。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62521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记录路由选项。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570824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流</a:t>
                      </a: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795805"/>
                  </a:ext>
                </a:extLst>
              </a:tr>
              <a:tr h="33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记录时间戳。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49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797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zh-CN" altLang="en-US" dirty="0"/>
              <a:t>特殊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zh-CN" altLang="en-US" dirty="0"/>
              <a:t>选项列表结束符：选项列表结束符标志所有选项的结束，而不是单一选项的结束。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空选项符：用在选项间或者选项尾，以达到</a:t>
            </a:r>
            <a:r>
              <a:rPr lang="en-US" altLang="zh-CN" dirty="0"/>
              <a:t>32</a:t>
            </a:r>
            <a:r>
              <a:rPr lang="zh-CN" altLang="en-US" dirty="0"/>
              <a:t>位边界对齐的目的。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</p:txBody>
      </p:sp>
      <p:pic>
        <p:nvPicPr>
          <p:cNvPr id="3074" name="图片 5">
            <a:extLst>
              <a:ext uri="{FF2B5EF4-FFF2-40B4-BE49-F238E27FC236}">
                <a16:creationId xmlns:a16="http://schemas.microsoft.com/office/drawing/2014/main" id="{7EFB5AF1-CA31-4C45-BE37-F5E6A4A4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658295"/>
            <a:ext cx="4536504" cy="154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2">
            <a:extLst>
              <a:ext uri="{FF2B5EF4-FFF2-40B4-BE49-F238E27FC236}">
                <a16:creationId xmlns:a16="http://schemas.microsoft.com/office/drawing/2014/main" id="{78754EFC-7EDC-4261-BBE5-81307644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4861412"/>
            <a:ext cx="4304592" cy="17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7474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 err="1"/>
              <a:t>getsockopt</a:t>
            </a:r>
            <a:r>
              <a:rPr lang="en-US" altLang="zh-CN" dirty="0"/>
              <a:t>/</a:t>
            </a:r>
            <a:r>
              <a:rPr lang="en-US" altLang="zh-CN" dirty="0" err="1"/>
              <a:t>setsockopt</a:t>
            </a:r>
            <a:endParaRPr lang="en-US" altLang="zh-CN" dirty="0"/>
          </a:p>
          <a:p>
            <a:pPr lvl="1"/>
            <a:r>
              <a:rPr lang="zh-CN" altLang="en-US" dirty="0"/>
              <a:t>功能描述</a:t>
            </a:r>
            <a:endParaRPr lang="en-US" altLang="zh-CN" dirty="0"/>
          </a:p>
          <a:p>
            <a:pPr lvl="2"/>
            <a:r>
              <a:rPr lang="zh-CN" altLang="en-US" dirty="0"/>
              <a:t>在进行网络编程的时候，经常需要查看或者设置套接字的某些特性，例如设置地址复用、读写数据的超时时间、对缓冲区的大小进行调整等操作。获得套接字选项设置情况的函数是</a:t>
            </a:r>
            <a:r>
              <a:rPr lang="en-US" altLang="zh-CN" dirty="0" err="1"/>
              <a:t>getsockopt</a:t>
            </a:r>
            <a:r>
              <a:rPr lang="en-US" altLang="zh-CN" dirty="0"/>
              <a:t>()</a:t>
            </a:r>
            <a:r>
              <a:rPr lang="zh-CN" altLang="en-US" dirty="0"/>
              <a:t>，设置套接字选项的函数为</a:t>
            </a:r>
            <a:r>
              <a:rPr lang="en-US" altLang="zh-CN" dirty="0" err="1"/>
              <a:t>setsockopt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getsockopt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setsockopt</a:t>
            </a:r>
            <a:r>
              <a:rPr lang="en-US" altLang="zh-CN" dirty="0"/>
              <a:t>()</a:t>
            </a:r>
            <a:r>
              <a:rPr lang="zh-CN" altLang="en-US" dirty="0"/>
              <a:t>函数用来获取或者设置与某个套接字关联的选项。选项可能存在于多层协议中，它们总会出现在最上面的套接字层。当操作套接字选项时，必须给出选项所处的层和选项的名称。为了操作套接字层的选项，应该将层的值指定为</a:t>
            </a:r>
            <a:r>
              <a:rPr lang="en-US" altLang="zh-CN" dirty="0"/>
              <a:t>SOL_SOCKET</a:t>
            </a:r>
            <a:r>
              <a:rPr lang="zh-CN" altLang="en-US" dirty="0"/>
              <a:t>。为了操作其它层的选项，必须给出控制选项的协议类型号。例如，为了表示一个选项由</a:t>
            </a:r>
            <a:r>
              <a:rPr lang="en-US" altLang="zh-CN" dirty="0"/>
              <a:t>IP</a:t>
            </a:r>
            <a:r>
              <a:rPr lang="zh-CN" altLang="en-US" dirty="0"/>
              <a:t>协议解析，层应该设定为协议号</a:t>
            </a:r>
            <a:r>
              <a:rPr lang="en-US" altLang="zh-CN" dirty="0"/>
              <a:t>IPPROTO_IP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setsockopt</a:t>
            </a:r>
            <a:r>
              <a:rPr lang="zh-CN" altLang="en-US" dirty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37331953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 err="1"/>
              <a:t>getsockopt</a:t>
            </a:r>
            <a:r>
              <a:rPr lang="en-US" altLang="zh-CN" dirty="0"/>
              <a:t>/</a:t>
            </a:r>
            <a:r>
              <a:rPr lang="en-US" altLang="zh-CN" dirty="0" err="1"/>
              <a:t>setsockopt</a:t>
            </a:r>
            <a:endParaRPr lang="en-US" altLang="zh-CN" dirty="0"/>
          </a:p>
          <a:p>
            <a:pPr lvl="1"/>
            <a:r>
              <a:rPr lang="zh-CN" altLang="en-US" dirty="0"/>
              <a:t>用法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setsockopt</a:t>
            </a:r>
            <a:r>
              <a:rPr lang="zh-CN" altLang="en-US" dirty="0"/>
              <a:t>系统调用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F91EE2-979D-4059-B616-8F666371E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45876"/>
              </p:ext>
            </p:extLst>
          </p:nvPr>
        </p:nvGraphicFramePr>
        <p:xfrm>
          <a:off x="596739" y="2636912"/>
          <a:ext cx="8856984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8856984">
                  <a:extLst>
                    <a:ext uri="{9D8B030D-6E8A-4147-A177-3AD203B41FA5}">
                      <a16:colId xmlns:a16="http://schemas.microsoft.com/office/drawing/2014/main" val="112351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lang="zh-CN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头文件</a:t>
                      </a:r>
                    </a:p>
                    <a:p>
                      <a:pPr algn="l"/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#include &lt;sys/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types.h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  <a:endParaRPr lang="zh-CN" sz="2000" kern="10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/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#include &lt;sys/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socket.h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  <a:endParaRPr lang="zh-CN" sz="2000" kern="10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/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lang="zh-CN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函数原型</a:t>
                      </a:r>
                    </a:p>
                    <a:p>
                      <a:pPr algn="l"/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getsockopt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(int sock, int level, int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optname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void *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optval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socklen_t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*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optlen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);</a:t>
                      </a:r>
                      <a:endParaRPr lang="zh-CN" sz="2000" kern="10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/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setsockopt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(int sock, int level, int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optname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const void *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optval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socklen_t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optlen</a:t>
                      </a:r>
                      <a:r>
                        <a:rPr lang="en-US" sz="2000" kern="10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);</a:t>
                      </a:r>
                      <a:endParaRPr lang="zh-CN" sz="2000" kern="10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26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519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30933</TotalTime>
  <Words>3239</Words>
  <Application>Microsoft Office PowerPoint</Application>
  <PresentationFormat>A4 纸张(210x297 毫米)</PresentationFormat>
  <Paragraphs>422</Paragraphs>
  <Slides>35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Monotype Sorts</vt:lpstr>
      <vt:lpstr>黑体</vt:lpstr>
      <vt:lpstr>宋体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第六章 结构</vt:lpstr>
      <vt:lpstr>主要任务</vt:lpstr>
      <vt:lpstr>一、IP报文格式</vt:lpstr>
      <vt:lpstr>二、IP选项</vt:lpstr>
      <vt:lpstr>二、IP选项</vt:lpstr>
      <vt:lpstr>二、IP选项</vt:lpstr>
      <vt:lpstr>三、setsockopt系统调用</vt:lpstr>
      <vt:lpstr>三、setsockopt系统调用</vt:lpstr>
      <vt:lpstr>三、setsockopt系统调用</vt:lpstr>
      <vt:lpstr>三、setsockopt系统调用</vt:lpstr>
      <vt:lpstr>三、setsockopt系统调用</vt:lpstr>
      <vt:lpstr>子任务1：使用setsockopt发送记录路由选项</vt:lpstr>
      <vt:lpstr>子任务1：使用setsockopt发送记录路由选项</vt:lpstr>
      <vt:lpstr>四、原始套接字</vt:lpstr>
      <vt:lpstr>四、原始套接字</vt:lpstr>
      <vt:lpstr>四、原始套接字</vt:lpstr>
      <vt:lpstr>子任务2：使用setsockopt发送自定义IP选项</vt:lpstr>
      <vt:lpstr>五、IP层数据报</vt:lpstr>
      <vt:lpstr>五、IP层数据报</vt:lpstr>
      <vt:lpstr>子任务3：使用systemtap分析IP层数据报的输出</vt:lpstr>
      <vt:lpstr>六、skb结构</vt:lpstr>
      <vt:lpstr>六、skb结构</vt:lpstr>
      <vt:lpstr>六、skb结构</vt:lpstr>
      <vt:lpstr>六、skb结构</vt:lpstr>
      <vt:lpstr>六、skb结构</vt:lpstr>
      <vt:lpstr>六、skb结构</vt:lpstr>
      <vt:lpstr>六、skb结构</vt:lpstr>
      <vt:lpstr>六、skb结构</vt:lpstr>
      <vt:lpstr>六、skb结构</vt:lpstr>
      <vt:lpstr>六、skb结构</vt:lpstr>
      <vt:lpstr>七、ip_finish_output</vt:lpstr>
      <vt:lpstr>子任务4：使所有IPv4报文头部包含自定义IP选项</vt:lpstr>
      <vt:lpstr>子任务4：使所有IPv4报文头部包含自定义IP选项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2574</cp:revision>
  <dcterms:created xsi:type="dcterms:W3CDTF">2001-03-21T12:57:26Z</dcterms:created>
  <dcterms:modified xsi:type="dcterms:W3CDTF">2021-05-10T03:51:02Z</dcterms:modified>
</cp:coreProperties>
</file>