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6"/>
  </p:notesMasterIdLst>
  <p:sldIdLst>
    <p:sldId id="615" r:id="rId2"/>
    <p:sldId id="404" r:id="rId3"/>
    <p:sldId id="559" r:id="rId4"/>
    <p:sldId id="581" r:id="rId5"/>
    <p:sldId id="582" r:id="rId6"/>
    <p:sldId id="583" r:id="rId7"/>
    <p:sldId id="588" r:id="rId8"/>
    <p:sldId id="585" r:id="rId9"/>
    <p:sldId id="586" r:id="rId10"/>
    <p:sldId id="587" r:id="rId11"/>
    <p:sldId id="589" r:id="rId12"/>
    <p:sldId id="590" r:id="rId13"/>
    <p:sldId id="591" r:id="rId14"/>
    <p:sldId id="592" r:id="rId15"/>
    <p:sldId id="593" r:id="rId16"/>
    <p:sldId id="594" r:id="rId17"/>
    <p:sldId id="595" r:id="rId18"/>
    <p:sldId id="596" r:id="rId19"/>
    <p:sldId id="614" r:id="rId20"/>
    <p:sldId id="601" r:id="rId21"/>
    <p:sldId id="602" r:id="rId22"/>
    <p:sldId id="603" r:id="rId23"/>
    <p:sldId id="604" r:id="rId24"/>
    <p:sldId id="605" r:id="rId25"/>
    <p:sldId id="606" r:id="rId26"/>
    <p:sldId id="607" r:id="rId27"/>
    <p:sldId id="608" r:id="rId28"/>
    <p:sldId id="609" r:id="rId29"/>
    <p:sldId id="610" r:id="rId30"/>
    <p:sldId id="611" r:id="rId31"/>
    <p:sldId id="617" r:id="rId32"/>
    <p:sldId id="612" r:id="rId33"/>
    <p:sldId id="613" r:id="rId34"/>
    <p:sldId id="616" r:id="rId35"/>
  </p:sldIdLst>
  <p:sldSz cx="9144000" cy="6858000" type="screen4x3"/>
  <p:notesSz cx="6858000" cy="914400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7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8" autoAdjust="0"/>
    <p:restoredTop sz="90634" autoAdjust="0"/>
  </p:normalViewPr>
  <p:slideViewPr>
    <p:cSldViewPr>
      <p:cViewPr varScale="1">
        <p:scale>
          <a:sx n="114" d="100"/>
          <a:sy n="114" d="100"/>
        </p:scale>
        <p:origin x="1352" y="176"/>
      </p:cViewPr>
      <p:guideLst>
        <p:guide orient="horz" pos="2160"/>
        <p:guide pos="2880"/>
      </p:guideLst>
    </p:cSldViewPr>
  </p:slideViewPr>
  <p:outlineViewPr>
    <p:cViewPr>
      <p:scale>
        <a:sx n="33" d="100"/>
        <a:sy n="33" d="100"/>
      </p:scale>
      <p:origin x="0" y="1111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93C1CC-241F-4089-8269-136FA3E82719}" type="doc">
      <dgm:prSet loTypeId="urn:microsoft.com/office/officeart/2005/8/layout/hierarchy3" loCatId="list" qsTypeId="urn:microsoft.com/office/officeart/2005/8/quickstyle/simple1" qsCatId="simple" csTypeId="urn:microsoft.com/office/officeart/2005/8/colors/accent1_2" csCatId="accent1" phldr="1"/>
      <dgm:spPr/>
    </dgm:pt>
    <dgm:pt modelId="{EED5CC2D-D419-4B82-9C16-F333E95E835D}">
      <dgm:prSet phldrT="[文本]"/>
      <dgm:spPr/>
      <dgm:t>
        <a:bodyPr/>
        <a:lstStyle/>
        <a:p>
          <a:r>
            <a:rPr lang="zh-CN" altLang="en-US" dirty="0"/>
            <a:t>系统调用</a:t>
          </a:r>
        </a:p>
      </dgm:t>
    </dgm:pt>
    <dgm:pt modelId="{DFC27D7D-12B1-4C25-A169-68122D410B9D}" type="parTrans" cxnId="{4D15D0F2-71C6-454A-ACF6-C013065FE5D7}">
      <dgm:prSet/>
      <dgm:spPr/>
      <dgm:t>
        <a:bodyPr/>
        <a:lstStyle/>
        <a:p>
          <a:endParaRPr lang="zh-CN" altLang="en-US"/>
        </a:p>
      </dgm:t>
    </dgm:pt>
    <dgm:pt modelId="{368BCEAF-473A-4E3B-BAAA-957B2A82CCBA}" type="sibTrans" cxnId="{4D15D0F2-71C6-454A-ACF6-C013065FE5D7}">
      <dgm:prSet/>
      <dgm:spPr/>
      <dgm:t>
        <a:bodyPr/>
        <a:lstStyle/>
        <a:p>
          <a:endParaRPr lang="zh-CN" altLang="en-US"/>
        </a:p>
      </dgm:t>
    </dgm:pt>
    <dgm:pt modelId="{51443A55-3BF2-4793-B7E0-00F8B96CB4B4}">
      <dgm:prSet phldrT="[文本]"/>
      <dgm:spPr/>
      <dgm:t>
        <a:bodyPr/>
        <a:lstStyle/>
        <a:p>
          <a:r>
            <a:rPr lang="zh-CN" altLang="en-US" dirty="0"/>
            <a:t>硬件中断</a:t>
          </a:r>
        </a:p>
      </dgm:t>
    </dgm:pt>
    <dgm:pt modelId="{6F465176-8A5C-4795-9260-94EAF786B2AA}" type="parTrans" cxnId="{DDA487A4-83EF-49CD-8CB2-59117A038398}">
      <dgm:prSet/>
      <dgm:spPr/>
      <dgm:t>
        <a:bodyPr/>
        <a:lstStyle/>
        <a:p>
          <a:endParaRPr lang="zh-CN" altLang="en-US"/>
        </a:p>
      </dgm:t>
    </dgm:pt>
    <dgm:pt modelId="{F9D41D5E-DC80-4524-A1EC-199E6DBA1791}" type="sibTrans" cxnId="{DDA487A4-83EF-49CD-8CB2-59117A038398}">
      <dgm:prSet/>
      <dgm:spPr/>
      <dgm:t>
        <a:bodyPr/>
        <a:lstStyle/>
        <a:p>
          <a:endParaRPr lang="zh-CN" altLang="en-US"/>
        </a:p>
      </dgm:t>
    </dgm:pt>
    <dgm:pt modelId="{31698076-3FF9-44FB-970E-CB37C930CDEB}">
      <dgm:prSet phldrT="[文本]"/>
      <dgm:spPr/>
      <dgm:t>
        <a:bodyPr/>
        <a:lstStyle/>
        <a:p>
          <a:r>
            <a:rPr lang="zh-CN" altLang="en-US" dirty="0"/>
            <a:t>异常</a:t>
          </a:r>
        </a:p>
      </dgm:t>
    </dgm:pt>
    <dgm:pt modelId="{D7AE5C76-3867-4C05-83DB-F4A19FE75A4C}" type="parTrans" cxnId="{EB5E91A4-BC02-4611-B757-445B6550510E}">
      <dgm:prSet/>
      <dgm:spPr/>
      <dgm:t>
        <a:bodyPr/>
        <a:lstStyle/>
        <a:p>
          <a:endParaRPr lang="zh-CN" altLang="en-US"/>
        </a:p>
      </dgm:t>
    </dgm:pt>
    <dgm:pt modelId="{37FF0FF3-D697-491B-B723-10D7ADF0346D}" type="sibTrans" cxnId="{EB5E91A4-BC02-4611-B757-445B6550510E}">
      <dgm:prSet/>
      <dgm:spPr/>
      <dgm:t>
        <a:bodyPr/>
        <a:lstStyle/>
        <a:p>
          <a:endParaRPr lang="zh-CN" altLang="en-US"/>
        </a:p>
      </dgm:t>
    </dgm:pt>
    <dgm:pt modelId="{527EFE92-2B44-4E07-B7A2-293790BDB27D}" type="pres">
      <dgm:prSet presAssocID="{5693C1CC-241F-4089-8269-136FA3E82719}" presName="diagram" presStyleCnt="0">
        <dgm:presLayoutVars>
          <dgm:chPref val="1"/>
          <dgm:dir/>
          <dgm:animOne val="branch"/>
          <dgm:animLvl val="lvl"/>
          <dgm:resizeHandles/>
        </dgm:presLayoutVars>
      </dgm:prSet>
      <dgm:spPr/>
    </dgm:pt>
    <dgm:pt modelId="{7281CC52-298B-4EBE-9A37-9EFA2D19F7E2}" type="pres">
      <dgm:prSet presAssocID="{EED5CC2D-D419-4B82-9C16-F333E95E835D}" presName="root" presStyleCnt="0"/>
      <dgm:spPr/>
    </dgm:pt>
    <dgm:pt modelId="{E20FD9BE-6A96-45A6-B172-0AC6E406A46B}" type="pres">
      <dgm:prSet presAssocID="{EED5CC2D-D419-4B82-9C16-F333E95E835D}" presName="rootComposite" presStyleCnt="0"/>
      <dgm:spPr/>
    </dgm:pt>
    <dgm:pt modelId="{0361FE19-0F8E-4456-9976-BA8290C7D2D3}" type="pres">
      <dgm:prSet presAssocID="{EED5CC2D-D419-4B82-9C16-F333E95E835D}" presName="rootText" presStyleLbl="node1" presStyleIdx="0" presStyleCnt="3"/>
      <dgm:spPr/>
    </dgm:pt>
    <dgm:pt modelId="{830033C4-A7EB-4BC5-9D20-F42994DE4336}" type="pres">
      <dgm:prSet presAssocID="{EED5CC2D-D419-4B82-9C16-F333E95E835D}" presName="rootConnector" presStyleLbl="node1" presStyleIdx="0" presStyleCnt="3"/>
      <dgm:spPr/>
    </dgm:pt>
    <dgm:pt modelId="{BA462D13-FB72-4D7F-9413-93E214F25081}" type="pres">
      <dgm:prSet presAssocID="{EED5CC2D-D419-4B82-9C16-F333E95E835D}" presName="childShape" presStyleCnt="0"/>
      <dgm:spPr/>
    </dgm:pt>
    <dgm:pt modelId="{34207396-E7FD-4A3E-976F-03C8B686DAE3}" type="pres">
      <dgm:prSet presAssocID="{51443A55-3BF2-4793-B7E0-00F8B96CB4B4}" presName="root" presStyleCnt="0"/>
      <dgm:spPr/>
    </dgm:pt>
    <dgm:pt modelId="{06E8A4B1-6049-472E-8F2D-8BC0B8A92C41}" type="pres">
      <dgm:prSet presAssocID="{51443A55-3BF2-4793-B7E0-00F8B96CB4B4}" presName="rootComposite" presStyleCnt="0"/>
      <dgm:spPr/>
    </dgm:pt>
    <dgm:pt modelId="{E149A8AF-4514-4C17-8C99-8F30F412FE81}" type="pres">
      <dgm:prSet presAssocID="{51443A55-3BF2-4793-B7E0-00F8B96CB4B4}" presName="rootText" presStyleLbl="node1" presStyleIdx="1" presStyleCnt="3"/>
      <dgm:spPr/>
    </dgm:pt>
    <dgm:pt modelId="{F8139119-5D19-43E4-A636-910655953198}" type="pres">
      <dgm:prSet presAssocID="{51443A55-3BF2-4793-B7E0-00F8B96CB4B4}" presName="rootConnector" presStyleLbl="node1" presStyleIdx="1" presStyleCnt="3"/>
      <dgm:spPr/>
    </dgm:pt>
    <dgm:pt modelId="{46441196-477E-4220-BD81-AE97C8226FF0}" type="pres">
      <dgm:prSet presAssocID="{51443A55-3BF2-4793-B7E0-00F8B96CB4B4}" presName="childShape" presStyleCnt="0"/>
      <dgm:spPr/>
    </dgm:pt>
    <dgm:pt modelId="{E0C06212-A4ED-4BC6-A835-935BEF061E35}" type="pres">
      <dgm:prSet presAssocID="{31698076-3FF9-44FB-970E-CB37C930CDEB}" presName="root" presStyleCnt="0"/>
      <dgm:spPr/>
    </dgm:pt>
    <dgm:pt modelId="{9CC0EC88-2A86-4932-A877-4B8B211F7E09}" type="pres">
      <dgm:prSet presAssocID="{31698076-3FF9-44FB-970E-CB37C930CDEB}" presName="rootComposite" presStyleCnt="0"/>
      <dgm:spPr/>
    </dgm:pt>
    <dgm:pt modelId="{1E20B05B-7315-4133-94D4-8526B9E31CFE}" type="pres">
      <dgm:prSet presAssocID="{31698076-3FF9-44FB-970E-CB37C930CDEB}" presName="rootText" presStyleLbl="node1" presStyleIdx="2" presStyleCnt="3"/>
      <dgm:spPr/>
    </dgm:pt>
    <dgm:pt modelId="{56915EC9-D27B-4B19-92D1-508AC2613C13}" type="pres">
      <dgm:prSet presAssocID="{31698076-3FF9-44FB-970E-CB37C930CDEB}" presName="rootConnector" presStyleLbl="node1" presStyleIdx="2" presStyleCnt="3"/>
      <dgm:spPr/>
    </dgm:pt>
    <dgm:pt modelId="{E0FBA4FA-FF01-4506-9EB0-BDC17997A472}" type="pres">
      <dgm:prSet presAssocID="{31698076-3FF9-44FB-970E-CB37C930CDEB}" presName="childShape" presStyleCnt="0"/>
      <dgm:spPr/>
    </dgm:pt>
  </dgm:ptLst>
  <dgm:cxnLst>
    <dgm:cxn modelId="{CAD0A921-E081-4F2C-82D9-B891BE11E6EE}" type="presOf" srcId="{31698076-3FF9-44FB-970E-CB37C930CDEB}" destId="{1E20B05B-7315-4133-94D4-8526B9E31CFE}" srcOrd="0" destOrd="0" presId="urn:microsoft.com/office/officeart/2005/8/layout/hierarchy3"/>
    <dgm:cxn modelId="{74DF4444-15BA-43AE-B281-50F49B53E7B6}" type="presOf" srcId="{EED5CC2D-D419-4B82-9C16-F333E95E835D}" destId="{830033C4-A7EB-4BC5-9D20-F42994DE4336}" srcOrd="1" destOrd="0" presId="urn:microsoft.com/office/officeart/2005/8/layout/hierarchy3"/>
    <dgm:cxn modelId="{37883052-AC79-4324-9D62-86381532E780}" type="presOf" srcId="{31698076-3FF9-44FB-970E-CB37C930CDEB}" destId="{56915EC9-D27B-4B19-92D1-508AC2613C13}" srcOrd="1" destOrd="0" presId="urn:microsoft.com/office/officeart/2005/8/layout/hierarchy3"/>
    <dgm:cxn modelId="{0456CF8D-F5C9-40D9-8836-26E5612E4008}" type="presOf" srcId="{5693C1CC-241F-4089-8269-136FA3E82719}" destId="{527EFE92-2B44-4E07-B7A2-293790BDB27D}" srcOrd="0" destOrd="0" presId="urn:microsoft.com/office/officeart/2005/8/layout/hierarchy3"/>
    <dgm:cxn modelId="{DDA487A4-83EF-49CD-8CB2-59117A038398}" srcId="{5693C1CC-241F-4089-8269-136FA3E82719}" destId="{51443A55-3BF2-4793-B7E0-00F8B96CB4B4}" srcOrd="1" destOrd="0" parTransId="{6F465176-8A5C-4795-9260-94EAF786B2AA}" sibTransId="{F9D41D5E-DC80-4524-A1EC-199E6DBA1791}"/>
    <dgm:cxn modelId="{EB5E91A4-BC02-4611-B757-445B6550510E}" srcId="{5693C1CC-241F-4089-8269-136FA3E82719}" destId="{31698076-3FF9-44FB-970E-CB37C930CDEB}" srcOrd="2" destOrd="0" parTransId="{D7AE5C76-3867-4C05-83DB-F4A19FE75A4C}" sibTransId="{37FF0FF3-D697-491B-B723-10D7ADF0346D}"/>
    <dgm:cxn modelId="{1EACF7B8-2DC2-44C5-803A-F12E04BEF586}" type="presOf" srcId="{51443A55-3BF2-4793-B7E0-00F8B96CB4B4}" destId="{E149A8AF-4514-4C17-8C99-8F30F412FE81}" srcOrd="0" destOrd="0" presId="urn:microsoft.com/office/officeart/2005/8/layout/hierarchy3"/>
    <dgm:cxn modelId="{C83766BA-6324-4AB2-897B-68EB48E89591}" type="presOf" srcId="{51443A55-3BF2-4793-B7E0-00F8B96CB4B4}" destId="{F8139119-5D19-43E4-A636-910655953198}" srcOrd="1" destOrd="0" presId="urn:microsoft.com/office/officeart/2005/8/layout/hierarchy3"/>
    <dgm:cxn modelId="{4D15D0F2-71C6-454A-ACF6-C013065FE5D7}" srcId="{5693C1CC-241F-4089-8269-136FA3E82719}" destId="{EED5CC2D-D419-4B82-9C16-F333E95E835D}" srcOrd="0" destOrd="0" parTransId="{DFC27D7D-12B1-4C25-A169-68122D410B9D}" sibTransId="{368BCEAF-473A-4E3B-BAAA-957B2A82CCBA}"/>
    <dgm:cxn modelId="{3169DBF5-2046-4C71-BA7B-B843B19BC459}" type="presOf" srcId="{EED5CC2D-D419-4B82-9C16-F333E95E835D}" destId="{0361FE19-0F8E-4456-9976-BA8290C7D2D3}" srcOrd="0" destOrd="0" presId="urn:microsoft.com/office/officeart/2005/8/layout/hierarchy3"/>
    <dgm:cxn modelId="{5226DEC1-A1B6-4F09-A544-1911E1700F12}" type="presParOf" srcId="{527EFE92-2B44-4E07-B7A2-293790BDB27D}" destId="{7281CC52-298B-4EBE-9A37-9EFA2D19F7E2}" srcOrd="0" destOrd="0" presId="urn:microsoft.com/office/officeart/2005/8/layout/hierarchy3"/>
    <dgm:cxn modelId="{11FB2ECE-4006-45FC-8757-2EAD0662DAC3}" type="presParOf" srcId="{7281CC52-298B-4EBE-9A37-9EFA2D19F7E2}" destId="{E20FD9BE-6A96-45A6-B172-0AC6E406A46B}" srcOrd="0" destOrd="0" presId="urn:microsoft.com/office/officeart/2005/8/layout/hierarchy3"/>
    <dgm:cxn modelId="{FEC5B6F6-EF9B-44DF-9CC5-705B303BADA1}" type="presParOf" srcId="{E20FD9BE-6A96-45A6-B172-0AC6E406A46B}" destId="{0361FE19-0F8E-4456-9976-BA8290C7D2D3}" srcOrd="0" destOrd="0" presId="urn:microsoft.com/office/officeart/2005/8/layout/hierarchy3"/>
    <dgm:cxn modelId="{1BD15259-92B7-4802-B14A-05EFF203C025}" type="presParOf" srcId="{E20FD9BE-6A96-45A6-B172-0AC6E406A46B}" destId="{830033C4-A7EB-4BC5-9D20-F42994DE4336}" srcOrd="1" destOrd="0" presId="urn:microsoft.com/office/officeart/2005/8/layout/hierarchy3"/>
    <dgm:cxn modelId="{A6271F49-505A-4794-87E5-F780B8F652A7}" type="presParOf" srcId="{7281CC52-298B-4EBE-9A37-9EFA2D19F7E2}" destId="{BA462D13-FB72-4D7F-9413-93E214F25081}" srcOrd="1" destOrd="0" presId="urn:microsoft.com/office/officeart/2005/8/layout/hierarchy3"/>
    <dgm:cxn modelId="{AEF3E390-DBAB-475C-B2E3-CA54D76B6B96}" type="presParOf" srcId="{527EFE92-2B44-4E07-B7A2-293790BDB27D}" destId="{34207396-E7FD-4A3E-976F-03C8B686DAE3}" srcOrd="1" destOrd="0" presId="urn:microsoft.com/office/officeart/2005/8/layout/hierarchy3"/>
    <dgm:cxn modelId="{3DFA8A67-EE7A-40FB-93CB-2918A2C56EAC}" type="presParOf" srcId="{34207396-E7FD-4A3E-976F-03C8B686DAE3}" destId="{06E8A4B1-6049-472E-8F2D-8BC0B8A92C41}" srcOrd="0" destOrd="0" presId="urn:microsoft.com/office/officeart/2005/8/layout/hierarchy3"/>
    <dgm:cxn modelId="{39808ABC-A9EF-4187-8048-FB8932CD7A62}" type="presParOf" srcId="{06E8A4B1-6049-472E-8F2D-8BC0B8A92C41}" destId="{E149A8AF-4514-4C17-8C99-8F30F412FE81}" srcOrd="0" destOrd="0" presId="urn:microsoft.com/office/officeart/2005/8/layout/hierarchy3"/>
    <dgm:cxn modelId="{49B418A6-B2C3-4B93-ADAD-311A1C20D144}" type="presParOf" srcId="{06E8A4B1-6049-472E-8F2D-8BC0B8A92C41}" destId="{F8139119-5D19-43E4-A636-910655953198}" srcOrd="1" destOrd="0" presId="urn:microsoft.com/office/officeart/2005/8/layout/hierarchy3"/>
    <dgm:cxn modelId="{9B8A84AC-BD9C-4606-85B6-1ADE40B1571F}" type="presParOf" srcId="{34207396-E7FD-4A3E-976F-03C8B686DAE3}" destId="{46441196-477E-4220-BD81-AE97C8226FF0}" srcOrd="1" destOrd="0" presId="urn:microsoft.com/office/officeart/2005/8/layout/hierarchy3"/>
    <dgm:cxn modelId="{0B37EDE0-0C68-4221-96D4-EAA0FBB2C5CF}" type="presParOf" srcId="{527EFE92-2B44-4E07-B7A2-293790BDB27D}" destId="{E0C06212-A4ED-4BC6-A835-935BEF061E35}" srcOrd="2" destOrd="0" presId="urn:microsoft.com/office/officeart/2005/8/layout/hierarchy3"/>
    <dgm:cxn modelId="{5DFD2F91-4F37-4B0A-AED1-132476DF00BF}" type="presParOf" srcId="{E0C06212-A4ED-4BC6-A835-935BEF061E35}" destId="{9CC0EC88-2A86-4932-A877-4B8B211F7E09}" srcOrd="0" destOrd="0" presId="urn:microsoft.com/office/officeart/2005/8/layout/hierarchy3"/>
    <dgm:cxn modelId="{B03D55D3-E718-484D-B8F3-DD48AAFC59EA}" type="presParOf" srcId="{9CC0EC88-2A86-4932-A877-4B8B211F7E09}" destId="{1E20B05B-7315-4133-94D4-8526B9E31CFE}" srcOrd="0" destOrd="0" presId="urn:microsoft.com/office/officeart/2005/8/layout/hierarchy3"/>
    <dgm:cxn modelId="{B5B176E1-FF4E-441F-9D57-867DC5C74A28}" type="presParOf" srcId="{9CC0EC88-2A86-4932-A877-4B8B211F7E09}" destId="{56915EC9-D27B-4B19-92D1-508AC2613C13}" srcOrd="1" destOrd="0" presId="urn:microsoft.com/office/officeart/2005/8/layout/hierarchy3"/>
    <dgm:cxn modelId="{0717DCD1-A0B9-4F48-BDD3-FF46A6F14019}" type="presParOf" srcId="{E0C06212-A4ED-4BC6-A835-935BEF061E35}" destId="{E0FBA4FA-FF01-4506-9EB0-BDC17997A47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1FE19-0F8E-4456-9976-BA8290C7D2D3}">
      <dsp:nvSpPr>
        <dsp:cNvPr id="0" name=""/>
        <dsp:cNvSpPr/>
      </dsp:nvSpPr>
      <dsp:spPr>
        <a:xfrm>
          <a:off x="744" y="775121"/>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系统调用</a:t>
          </a:r>
        </a:p>
      </dsp:txBody>
      <dsp:txXfrm>
        <a:off x="26244" y="800621"/>
        <a:ext cx="1690289" cy="819644"/>
      </dsp:txXfrm>
    </dsp:sp>
    <dsp:sp modelId="{E149A8AF-4514-4C17-8C99-8F30F412FE81}">
      <dsp:nvSpPr>
        <dsp:cNvPr id="0" name=""/>
        <dsp:cNvSpPr/>
      </dsp:nvSpPr>
      <dsp:spPr>
        <a:xfrm>
          <a:off x="2177355" y="775121"/>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硬件中断</a:t>
          </a:r>
        </a:p>
      </dsp:txBody>
      <dsp:txXfrm>
        <a:off x="2202855" y="800621"/>
        <a:ext cx="1690289" cy="819644"/>
      </dsp:txXfrm>
    </dsp:sp>
    <dsp:sp modelId="{1E20B05B-7315-4133-94D4-8526B9E31CFE}">
      <dsp:nvSpPr>
        <dsp:cNvPr id="0" name=""/>
        <dsp:cNvSpPr/>
      </dsp:nvSpPr>
      <dsp:spPr>
        <a:xfrm>
          <a:off x="4353966" y="775121"/>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异常</a:t>
          </a:r>
        </a:p>
      </dsp:txBody>
      <dsp:txXfrm>
        <a:off x="4379466" y="800621"/>
        <a:ext cx="1690289" cy="8196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E1D22-0A13-364C-AB57-ED823F1168FF}" type="datetimeFigureOut">
              <a:rPr lang="en-US" smtClean="0"/>
              <a:pPr/>
              <a:t>1/14/21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ADBA3F-6EB8-2F45-AFD1-E2FE43DB95BC}" type="slidenum">
              <a:rPr lang="en-US" smtClean="0"/>
              <a:pPr/>
              <a:t>‹#›</a:t>
            </a:fld>
            <a:endParaRPr lang="en-US"/>
          </a:p>
        </p:txBody>
      </p:sp>
    </p:spTree>
    <p:extLst>
      <p:ext uri="{BB962C8B-B14F-4D97-AF65-F5344CB8AC3E}">
        <p14:creationId xmlns:p14="http://schemas.microsoft.com/office/powerpoint/2010/main" val="18459467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ADBA3F-6EB8-2F45-AFD1-E2FE43DB95BC}" type="slidenum">
              <a:rPr lang="en-US" smtClean="0"/>
              <a:pPr/>
              <a:t>11</a:t>
            </a:fld>
            <a:endParaRPr lang="en-US"/>
          </a:p>
        </p:txBody>
      </p:sp>
    </p:spTree>
    <p:extLst>
      <p:ext uri="{BB962C8B-B14F-4D97-AF65-F5344CB8AC3E}">
        <p14:creationId xmlns:p14="http://schemas.microsoft.com/office/powerpoint/2010/main" val="1982679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a:t>单击此处编辑母版副标题样式</a:t>
            </a:r>
            <a:endParaRPr lang="zh-CN" altLang="en-US" dirty="0"/>
          </a:p>
        </p:txBody>
      </p:sp>
    </p:spTree>
    <p:extLst>
      <p:ext uri="{BB962C8B-B14F-4D97-AF65-F5344CB8AC3E}">
        <p14:creationId xmlns:p14="http://schemas.microsoft.com/office/powerpoint/2010/main" val="220976506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16436099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1842273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pPr/>
              <a:t>2021/1/14</a:t>
            </a:fld>
            <a:endParaRPr lang="zh-CN" altLang="en-US"/>
          </a:p>
        </p:txBody>
      </p:sp>
      <p:sp>
        <p:nvSpPr>
          <p:cNvPr id="3" name="Rectangle 1058"/>
          <p:cNvSpPr>
            <a:spLocks noGrp="1" noChangeArrowheads="1"/>
          </p:cNvSpPr>
          <p:nvPr>
            <p:ph type="ftr" sz="quarter" idx="11"/>
          </p:nvPr>
        </p:nvSpPr>
        <p:spPr/>
        <p:txBody>
          <a:bodyPr/>
          <a:lstStyle>
            <a:lvl1pPr>
              <a:defRPr/>
            </a:lvl1pPr>
          </a:lstStyle>
          <a:p>
            <a:endParaRPr lang="zh-CN" altLang="en-US"/>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571576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pPr/>
              <a:t>2021/1/14</a:t>
            </a:fld>
            <a:endParaRPr lang="zh-CN" altLang="en-US"/>
          </a:p>
        </p:txBody>
      </p:sp>
      <p:sp>
        <p:nvSpPr>
          <p:cNvPr id="5" name="Rectangle 1058"/>
          <p:cNvSpPr>
            <a:spLocks noGrp="1" noChangeArrowheads="1"/>
          </p:cNvSpPr>
          <p:nvPr>
            <p:ph type="ftr" sz="quarter" idx="11"/>
          </p:nvPr>
        </p:nvSpPr>
        <p:spPr/>
        <p:txBody>
          <a:bodyPr/>
          <a:lstStyle>
            <a:lvl1pPr>
              <a:defRPr/>
            </a:lvl1pPr>
          </a:lstStyle>
          <a:p>
            <a:endParaRPr lang="zh-CN" altLang="en-US"/>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3325376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45"/>
          </a:p>
        </p:txBody>
      </p:sp>
      <p:cxnSp>
        <p:nvCxnSpPr>
          <p:cNvPr id="11" name="直接连接符 10"/>
          <p:cNvCxnSpPr/>
          <p:nvPr/>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988" y="4617"/>
            <a:ext cx="9142012" cy="459485"/>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386"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386"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2" name="文本占位符 2">
            <a:extLst>
              <a:ext uri="{FF2B5EF4-FFF2-40B4-BE49-F238E27FC236}">
                <a16:creationId xmlns:a16="http://schemas.microsoft.com/office/drawing/2014/main" id="{B866C397-1182-438F-B333-BEF59CDB3109}"/>
              </a:ext>
            </a:extLst>
          </p:cNvPr>
          <p:cNvSpPr txBox="1">
            <a:spLocks/>
          </p:cNvSpPr>
          <p:nvPr/>
        </p:nvSpPr>
        <p:spPr bwMode="auto">
          <a:xfrm>
            <a:off x="1393232" y="2067032"/>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84406" tIns="42203" rIns="84406" bIns="42203"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2954"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585"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sz="2585" i="1" noProof="1">
              <a:latin typeface="Times New Roman" pitchFamily="18" charset="0"/>
              <a:sym typeface="+mn-ea"/>
            </a:endParaRPr>
          </a:p>
        </p:txBody>
      </p:sp>
      <p:sp>
        <p:nvSpPr>
          <p:cNvPr id="4" name="副标题 2">
            <a:extLst>
              <a:ext uri="{FF2B5EF4-FFF2-40B4-BE49-F238E27FC236}">
                <a16:creationId xmlns:a16="http://schemas.microsoft.com/office/drawing/2014/main" id="{DB784156-C00E-42C9-A4EF-AB27000E0C49}"/>
              </a:ext>
            </a:extLst>
          </p:cNvPr>
          <p:cNvSpPr>
            <a:spLocks noGrp="1"/>
          </p:cNvSpPr>
          <p:nvPr/>
        </p:nvSpPr>
        <p:spPr>
          <a:xfrm>
            <a:off x="11751"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585"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585"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9" name="文本占位符 14">
            <a:extLst>
              <a:ext uri="{FF2B5EF4-FFF2-40B4-BE49-F238E27FC236}">
                <a16:creationId xmlns:a16="http://schemas.microsoft.com/office/drawing/2014/main" id="{FBF3FBD9-149E-4718-A24B-8585F3050624}"/>
              </a:ext>
            </a:extLst>
          </p:cNvPr>
          <p:cNvSpPr>
            <a:spLocks noGrp="1"/>
          </p:cNvSpPr>
          <p:nvPr>
            <p:ph type="body" sz="quarter" idx="12" hasCustomPrompt="1"/>
          </p:nvPr>
        </p:nvSpPr>
        <p:spPr>
          <a:xfrm>
            <a:off x="407037" y="4293096"/>
            <a:ext cx="8353425" cy="914400"/>
          </a:xfrm>
        </p:spPr>
        <p:txBody>
          <a:bodyPr/>
          <a:lstStyle>
            <a:lvl1pPr marL="0" indent="0" algn="ctr" rtl="0" eaLnBrk="1" fontAlgn="auto" hangingPunct="1">
              <a:lnSpc>
                <a:spcPct val="150000"/>
              </a:lnSpc>
              <a:spcBef>
                <a:spcPct val="0"/>
              </a:spcBef>
              <a:spcAft>
                <a:spcPct val="0"/>
              </a:spcAft>
              <a:buNone/>
              <a:defRPr lang="zh-CN" altLang="en-US" sz="3323" b="1" kern="1200" baseline="0" dirty="0">
                <a:solidFill>
                  <a:schemeClr val="accent3">
                    <a:lumMod val="50000"/>
                  </a:schemeClr>
                </a:solidFill>
                <a:effectLst>
                  <a:outerShdw blurRad="38100" dist="38100" dir="2700000" algn="tl">
                    <a:srgbClr val="000000">
                      <a:alpha val="43137"/>
                    </a:srgbClr>
                  </a:outerShdw>
                </a:effectLst>
                <a:latin typeface="微软雅黑" charset="0"/>
                <a:ea typeface="微软雅黑" charset="0"/>
                <a:cs typeface="+mj-cs"/>
              </a:defRPr>
            </a:lvl1pPr>
          </a:lstStyle>
          <a:p>
            <a:pPr lvl="0"/>
            <a:r>
              <a:rPr lang="en-US" altLang="zh-CN" dirty="0"/>
              <a:t>x-x </a:t>
            </a:r>
            <a:r>
              <a:rPr lang="zh-CN" altLang="en-US" dirty="0"/>
              <a:t>课程标题</a:t>
            </a:r>
          </a:p>
        </p:txBody>
      </p:sp>
    </p:spTree>
    <p:extLst>
      <p:ext uri="{BB962C8B-B14F-4D97-AF65-F5344CB8AC3E}">
        <p14:creationId xmlns:p14="http://schemas.microsoft.com/office/powerpoint/2010/main" val="2954748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第三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1802"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386" b="1" baseline="0">
                <a:solidFill>
                  <a:schemeClr val="tx1"/>
                </a:solidFill>
                <a:effectLst/>
                <a:latin typeface="Arial Narrow" pitchFamily="34" charset="0"/>
                <a:ea typeface="微软雅黑" pitchFamily="34" charset="-122"/>
              </a:defRPr>
            </a:lvl1pPr>
            <a:lvl2pPr marL="389586" indent="0">
              <a:buNone/>
              <a:defRPr sz="1704">
                <a:solidFill>
                  <a:schemeClr val="tx1">
                    <a:tint val="75000"/>
                  </a:schemeClr>
                </a:solidFill>
              </a:defRPr>
            </a:lvl2pPr>
            <a:lvl3pPr marL="779173" indent="0">
              <a:buNone/>
              <a:defRPr sz="1534">
                <a:solidFill>
                  <a:schemeClr val="tx1">
                    <a:tint val="75000"/>
                  </a:schemeClr>
                </a:solidFill>
              </a:defRPr>
            </a:lvl3pPr>
            <a:lvl4pPr marL="1168759" indent="0">
              <a:buNone/>
              <a:defRPr sz="1363">
                <a:solidFill>
                  <a:schemeClr val="tx1">
                    <a:tint val="75000"/>
                  </a:schemeClr>
                </a:solidFill>
              </a:defRPr>
            </a:lvl4pPr>
            <a:lvl5pPr marL="1558345" indent="0">
              <a:buNone/>
              <a:defRPr sz="1363">
                <a:solidFill>
                  <a:schemeClr val="tx1">
                    <a:tint val="75000"/>
                  </a:schemeClr>
                </a:solidFill>
              </a:defRPr>
            </a:lvl5pPr>
            <a:lvl6pPr marL="1947932" indent="0">
              <a:buNone/>
              <a:defRPr sz="1363">
                <a:solidFill>
                  <a:schemeClr val="tx1">
                    <a:tint val="75000"/>
                  </a:schemeClr>
                </a:solidFill>
              </a:defRPr>
            </a:lvl6pPr>
            <a:lvl7pPr marL="2337518" indent="0">
              <a:buNone/>
              <a:defRPr sz="1363">
                <a:solidFill>
                  <a:schemeClr val="tx1">
                    <a:tint val="75000"/>
                  </a:schemeClr>
                </a:solidFill>
              </a:defRPr>
            </a:lvl7pPr>
            <a:lvl8pPr marL="2727104" indent="0">
              <a:buNone/>
              <a:defRPr sz="1363">
                <a:solidFill>
                  <a:schemeClr val="tx1">
                    <a:tint val="75000"/>
                  </a:schemeClr>
                </a:solidFill>
              </a:defRPr>
            </a:lvl8pPr>
            <a:lvl9pPr marL="3116691" indent="0">
              <a:buNone/>
              <a:defRPr sz="1363">
                <a:solidFill>
                  <a:schemeClr val="tx1">
                    <a:tint val="75000"/>
                  </a:schemeClr>
                </a:solidFill>
              </a:defRPr>
            </a:lvl9pPr>
          </a:lstStyle>
          <a:p>
            <a:pPr lvl="0"/>
            <a:r>
              <a:rPr lang="zh-CN" altLang="en-US" noProof="1"/>
              <a:t>单击此处编辑母版文本样式</a:t>
            </a:r>
          </a:p>
        </p:txBody>
      </p:sp>
      <p:sp>
        <p:nvSpPr>
          <p:cNvPr id="7" name="Content Placeholder 2"/>
          <p:cNvSpPr>
            <a:spLocks noGrp="1"/>
          </p:cNvSpPr>
          <p:nvPr>
            <p:ph idx="13"/>
          </p:nvPr>
        </p:nvSpPr>
        <p:spPr>
          <a:xfrm>
            <a:off x="628652" y="1412864"/>
            <a:ext cx="7886700" cy="4870903"/>
          </a:xfrm>
        </p:spPr>
        <p:txBody>
          <a:bodyPr/>
          <a:lstStyle>
            <a:lvl1pPr>
              <a:lnSpc>
                <a:spcPct val="100000"/>
              </a:lnSpc>
              <a:defRPr lang="zh-CN" altLang="en-US" sz="2045" b="1" kern="1200" baseline="0" noProof="1" dirty="0" smtClean="0">
                <a:solidFill>
                  <a:schemeClr val="tx1"/>
                </a:solidFill>
                <a:latin typeface="+mj-ea"/>
                <a:ea typeface="+mj-ea"/>
                <a:cs typeface="+mn-cs"/>
              </a:defRPr>
            </a:lvl1pPr>
            <a:lvl2pPr marL="584380" indent="-194793">
              <a:lnSpc>
                <a:spcPct val="100000"/>
              </a:lnSpc>
              <a:defRPr lang="zh-CN" altLang="en-US" sz="1704" b="1" kern="1200" baseline="0" noProof="1" dirty="0" smtClean="0">
                <a:solidFill>
                  <a:schemeClr val="accent2">
                    <a:lumMod val="50000"/>
                  </a:schemeClr>
                </a:solidFill>
                <a:latin typeface="+mj-ea"/>
                <a:ea typeface="+mj-ea"/>
                <a:cs typeface="+mn-cs"/>
              </a:defRPr>
            </a:lvl2pPr>
          </a:lstStyle>
          <a:p>
            <a:pPr lvl="0"/>
            <a:r>
              <a:rPr lang="zh-CN" altLang="en-US" noProof="1"/>
              <a:t>单击此处编辑母版文本样式</a:t>
            </a:r>
          </a:p>
          <a:p>
            <a:pPr lvl="1"/>
            <a:r>
              <a:rPr lang="zh-CN" altLang="en-US" noProof="1"/>
              <a:t>二级</a:t>
            </a:r>
          </a:p>
        </p:txBody>
      </p:sp>
    </p:spTree>
    <p:extLst>
      <p:ext uri="{BB962C8B-B14F-4D97-AF65-F5344CB8AC3E}">
        <p14:creationId xmlns:p14="http://schemas.microsoft.com/office/powerpoint/2010/main" val="3278265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结束页">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384E4B-AA6E-453B-ADE9-F02F43DFE6F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5515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第二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28CAF-2242-4065-9091-AF52C48CE56E}"/>
              </a:ext>
            </a:extLst>
          </p:cNvPr>
          <p:cNvSpPr>
            <a:spLocks noGrp="1"/>
          </p:cNvSpPr>
          <p:nvPr>
            <p:ph type="title"/>
          </p:nvPr>
        </p:nvSpPr>
        <p:spPr/>
        <p:txBody>
          <a:bodyPr/>
          <a:lstStyle/>
          <a:p>
            <a:r>
              <a:rPr lang="zh-CN" altLang="en-US"/>
              <a:t>单击此处编辑母版标题样式</a:t>
            </a:r>
            <a:endParaRPr lang="zh-CN" altLang="en-US" dirty="0"/>
          </a:p>
        </p:txBody>
      </p:sp>
      <p:pic>
        <p:nvPicPr>
          <p:cNvPr id="9" name="图片 8">
            <a:extLst>
              <a:ext uri="{FF2B5EF4-FFF2-40B4-BE49-F238E27FC236}">
                <a16:creationId xmlns:a16="http://schemas.microsoft.com/office/drawing/2014/main" id="{3C56B923-0D31-46CD-894B-A3F1DB06FF8E}"/>
              </a:ext>
            </a:extLst>
          </p:cNvPr>
          <p:cNvPicPr>
            <a:picLocks noChangeAspect="1"/>
          </p:cNvPicPr>
          <p:nvPr/>
        </p:nvPicPr>
        <p:blipFill>
          <a:blip r:embed="rId2"/>
          <a:stretch>
            <a:fillRect/>
          </a:stretch>
        </p:blipFill>
        <p:spPr>
          <a:xfrm>
            <a:off x="1691391" y="563028"/>
            <a:ext cx="5761219" cy="1079086"/>
          </a:xfrm>
          <a:prstGeom prst="rect">
            <a:avLst/>
          </a:prstGeom>
        </p:spPr>
      </p:pic>
      <p:sp>
        <p:nvSpPr>
          <p:cNvPr id="13" name="副标题 2">
            <a:extLst>
              <a:ext uri="{FF2B5EF4-FFF2-40B4-BE49-F238E27FC236}">
                <a16:creationId xmlns:a16="http://schemas.microsoft.com/office/drawing/2014/main" id="{A73CA75D-2BA5-4BA7-B12E-F079A26F41F1}"/>
              </a:ext>
            </a:extLst>
          </p:cNvPr>
          <p:cNvSpPr>
            <a:spLocks noGrp="1"/>
          </p:cNvSpPr>
          <p:nvPr/>
        </p:nvSpPr>
        <p:spPr>
          <a:xfrm>
            <a:off x="2663787" y="407707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585"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585"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585"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585"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4" name="日期占位符 3">
            <a:extLst>
              <a:ext uri="{FF2B5EF4-FFF2-40B4-BE49-F238E27FC236}">
                <a16:creationId xmlns:a16="http://schemas.microsoft.com/office/drawing/2014/main" id="{F9513BAF-EAD3-4A6A-88A2-DB75B6F91BBD}"/>
              </a:ext>
            </a:extLst>
          </p:cNvPr>
          <p:cNvSpPr>
            <a:spLocks noGrp="1"/>
          </p:cNvSpPr>
          <p:nvPr>
            <p:ph type="dt" sz="quarter" idx="11"/>
          </p:nvPr>
        </p:nvSpPr>
        <p:spPr>
          <a:xfrm>
            <a:off x="4439063" y="4737852"/>
            <a:ext cx="2232250" cy="285750"/>
          </a:xfrm>
          <a:prstGeom prst="rect">
            <a:avLst/>
          </a:prstGeom>
          <a:effectLst>
            <a:outerShdw dist="38100" dir="2700000" sx="52000" sy="52000" algn="tl" rotWithShape="0">
              <a:prstClr val="black"/>
            </a:outerShdw>
          </a:effectLst>
        </p:spPr>
        <p:txBody>
          <a:bodyPr/>
          <a:lstStyle>
            <a:lvl1pPr>
              <a:defRPr sz="2215" b="0">
                <a:solidFill>
                  <a:schemeClr val="accent5">
                    <a:lumMod val="50000"/>
                  </a:schemeClr>
                </a:solidFill>
                <a:latin typeface="楷体" panose="02010609060101010101" pitchFamily="49" charset="-122"/>
                <a:ea typeface="楷体" panose="02010609060101010101" pitchFamily="49" charset="-122"/>
              </a:defRPr>
            </a:lvl1pPr>
          </a:lstStyle>
          <a:p>
            <a:fld id="{530820CF-B880-4189-942D-D702A7CBA730}" type="datetimeFigureOut">
              <a:rPr lang="zh-CN" altLang="en-US" smtClean="0"/>
              <a:pPr/>
              <a:t>2021/1/14</a:t>
            </a:fld>
            <a:endParaRPr lang="zh-CN" altLang="en-US"/>
          </a:p>
        </p:txBody>
      </p:sp>
    </p:spTree>
    <p:extLst>
      <p:ext uri="{BB962C8B-B14F-4D97-AF65-F5344CB8AC3E}">
        <p14:creationId xmlns:p14="http://schemas.microsoft.com/office/powerpoint/2010/main" val="10394132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4630647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359771235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36986599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8" name="Rectangle 1058"/>
          <p:cNvSpPr>
            <a:spLocks noGrp="1" noChangeArrowheads="1"/>
          </p:cNvSpPr>
          <p:nvPr>
            <p:ph type="ftr" sz="quarter" idx="11"/>
          </p:nvPr>
        </p:nvSpPr>
        <p:spPr>
          <a:ln/>
        </p:spPr>
        <p:txBody>
          <a:bodyPr/>
          <a:lstStyle>
            <a:lvl1pPr>
              <a:defRPr/>
            </a:lvl1pPr>
          </a:lstStyle>
          <a:p>
            <a:endParaRPr lang="zh-CN" altLang="en-US"/>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8168257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4" name="Rectangle 1058"/>
          <p:cNvSpPr>
            <a:spLocks noGrp="1" noChangeArrowheads="1"/>
          </p:cNvSpPr>
          <p:nvPr>
            <p:ph type="ftr" sz="quarter" idx="11"/>
          </p:nvPr>
        </p:nvSpPr>
        <p:spPr>
          <a:ln/>
        </p:spPr>
        <p:txBody>
          <a:bodyPr/>
          <a:lstStyle>
            <a:lvl1pPr>
              <a:defRPr/>
            </a:lvl1pPr>
          </a:lstStyle>
          <a:p>
            <a:endParaRPr lang="zh-CN" altLang="en-US"/>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8154590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3" name="Rectangle 1058"/>
          <p:cNvSpPr>
            <a:spLocks noGrp="1" noChangeArrowheads="1"/>
          </p:cNvSpPr>
          <p:nvPr>
            <p:ph type="ftr" sz="quarter" idx="11"/>
          </p:nvPr>
        </p:nvSpPr>
        <p:spPr>
          <a:ln/>
        </p:spPr>
        <p:txBody>
          <a:bodyPr/>
          <a:lstStyle>
            <a:lvl1pPr>
              <a:defRPr/>
            </a:lvl1pPr>
          </a:lstStyle>
          <a:p>
            <a:endParaRPr lang="zh-CN" altLang="en-US"/>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20077002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35173415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2021/1/14</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330530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p:nvPicPr>
        <p:blipFill>
          <a:blip r:embed="rId19"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20"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p:nvPicPr>
        <p:blipFill>
          <a:blip r:embed="rId21"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fld id="{530820CF-B880-4189-942D-D702A7CBA730}" type="datetimeFigureOut">
              <a:rPr lang="zh-CN" altLang="en-US" smtClean="0"/>
              <a:pPr/>
              <a:t>2021/1/14</a:t>
            </a:fld>
            <a:endParaRPr lang="zh-CN" altLang="en-US"/>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endParaRPr lang="zh-CN" altLang="en-US"/>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13051572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74" r:id="rId17"/>
  </p:sldLayoutIdLst>
  <p:transition/>
  <p:txStyles>
    <p:titleStyle>
      <a:lvl1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1" fontAlgn="base" hangingPunct="1">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1" fontAlgn="base" hangingPunct="1">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1" fontAlgn="base" hangingPunct="1">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1" fontAlgn="base" hangingPunct="1">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40EC09-4182-1344-8CD1-855F9DE0EFD8}"/>
              </a:ext>
            </a:extLst>
          </p:cNvPr>
          <p:cNvSpPr>
            <a:spLocks noChangeArrowheads="1"/>
          </p:cNvSpPr>
          <p:nvPr/>
        </p:nvSpPr>
        <p:spPr bwMode="auto">
          <a:xfrm>
            <a:off x="0" y="1567870"/>
            <a:ext cx="9144000" cy="2437194"/>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第一章 第</a:t>
            </a:r>
            <a:r>
              <a:rPr lang="en-US" altLang="zh-CN" sz="3692" spc="277" dirty="0">
                <a:solidFill>
                  <a:srgbClr val="000066"/>
                </a:solidFill>
                <a:latin typeface="+mj-ea"/>
                <a:ea typeface="+mj-ea"/>
              </a:rPr>
              <a:t>2</a:t>
            </a:r>
            <a:r>
              <a:rPr lang="zh-CN" altLang="en-US" sz="3692" spc="277" dirty="0">
                <a:solidFill>
                  <a:srgbClr val="000066"/>
                </a:solidFill>
                <a:latin typeface="+mj-ea"/>
                <a:ea typeface="+mj-ea"/>
              </a:rPr>
              <a:t>讲</a:t>
            </a:r>
            <a:endParaRPr lang="en-US" altLang="zh-CN" sz="3692" spc="277" dirty="0">
              <a:solidFill>
                <a:srgbClr val="000066"/>
              </a:solidFill>
              <a:latin typeface="+mj-ea"/>
              <a:ea typeface="+mj-ea"/>
            </a:endParaRPr>
          </a:p>
          <a:p>
            <a:pPr>
              <a:lnSpc>
                <a:spcPct val="150000"/>
              </a:lnSpc>
              <a:spcBef>
                <a:spcPts val="0"/>
              </a:spcBef>
              <a:spcAft>
                <a:spcPts val="0"/>
              </a:spcAft>
              <a:defRPr/>
            </a:pPr>
            <a:r>
              <a:rPr lang="zh-CN" altLang="en-US" sz="3692" spc="277" dirty="0">
                <a:solidFill>
                  <a:srgbClr val="000066"/>
                </a:solidFill>
                <a:latin typeface="+mj-ea"/>
                <a:ea typeface="+mj-ea"/>
              </a:rPr>
              <a:t>操作系统的启动过程</a:t>
            </a:r>
          </a:p>
        </p:txBody>
      </p:sp>
      <p:sp>
        <p:nvSpPr>
          <p:cNvPr id="5" name="Rectangle 3">
            <a:extLst>
              <a:ext uri="{FF2B5EF4-FFF2-40B4-BE49-F238E27FC236}">
                <a16:creationId xmlns:a16="http://schemas.microsoft.com/office/drawing/2014/main" id="{60758255-0DDC-5940-93DB-471A56B6E18E}"/>
              </a:ext>
            </a:extLst>
          </p:cNvPr>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2021年1月14日 Thursday</a:t>
            </a:fld>
            <a:endParaRPr kumimoji="0" lang="en-US" altLang="zh-CN" sz="2400" dirty="0">
              <a:solidFill>
                <a:srgbClr val="CC0000"/>
              </a:solidFill>
              <a:latin typeface="+mj-ea"/>
              <a:ea typeface="+mj-ea"/>
            </a:endParaRPr>
          </a:p>
        </p:txBody>
      </p:sp>
    </p:spTree>
    <p:extLst>
      <p:ext uri="{BB962C8B-B14F-4D97-AF65-F5344CB8AC3E}">
        <p14:creationId xmlns:p14="http://schemas.microsoft.com/office/powerpoint/2010/main" val="243538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105894"/>
            <a:ext cx="8241323" cy="4896543"/>
          </a:xfrm>
        </p:spPr>
        <p:txBody>
          <a:bodyPr/>
          <a:lstStyle/>
          <a:p>
            <a:r>
              <a:rPr lang="zh-CN" altLang="en-US" dirty="0"/>
              <a:t>寄存器</a:t>
            </a:r>
            <a:endParaRPr lang="en-US" altLang="zh-CN" dirty="0"/>
          </a:p>
          <a:p>
            <a:pPr lvl="2">
              <a:lnSpc>
                <a:spcPct val="150000"/>
              </a:lnSpc>
            </a:pPr>
            <a:r>
              <a:rPr lang="zh-CN" altLang="en-US" dirty="0"/>
              <a:t>控制寄存器</a:t>
            </a:r>
            <a:endParaRPr lang="en-US" altLang="zh-CN" dirty="0"/>
          </a:p>
          <a:p>
            <a:pPr lvl="3">
              <a:lnSpc>
                <a:spcPct val="150000"/>
              </a:lnSpc>
            </a:pPr>
            <a:r>
              <a:rPr lang="en-US" altLang="zh-CN" dirty="0"/>
              <a:t>cr0, cr1, cr2, cr3</a:t>
            </a:r>
          </a:p>
          <a:p>
            <a:pPr lvl="3">
              <a:lnSpc>
                <a:spcPct val="150000"/>
              </a:lnSpc>
            </a:pPr>
            <a:r>
              <a:rPr lang="zh-CN" altLang="en-US" dirty="0"/>
              <a:t>用于控制和确定处理器的操作模式以及当前执行任务的特性</a:t>
            </a:r>
            <a:endParaRPr lang="en-US" altLang="zh-CN" dirty="0"/>
          </a:p>
          <a:p>
            <a:pPr lvl="3">
              <a:lnSpc>
                <a:spcPct val="150000"/>
              </a:lnSpc>
            </a:pPr>
            <a:r>
              <a:rPr lang="en-US" altLang="zh-CN" dirty="0"/>
              <a:t>cr0</a:t>
            </a:r>
            <a:r>
              <a:rPr lang="zh-CN" altLang="en-US" dirty="0"/>
              <a:t>中包含了多个关键</a:t>
            </a:r>
            <a:r>
              <a:rPr lang="en-US" altLang="zh-CN" dirty="0"/>
              <a:t>bit</a:t>
            </a:r>
          </a:p>
          <a:p>
            <a:pPr lvl="4">
              <a:lnSpc>
                <a:spcPct val="150000"/>
              </a:lnSpc>
            </a:pPr>
            <a:r>
              <a:rPr lang="en-US" altLang="zh-CN" dirty="0"/>
              <a:t>PE</a:t>
            </a:r>
            <a:r>
              <a:rPr lang="zh-CN" altLang="en-US" dirty="0"/>
              <a:t>，置</a:t>
            </a:r>
            <a:r>
              <a:rPr lang="en-US" altLang="zh-CN" dirty="0"/>
              <a:t>1</a:t>
            </a:r>
            <a:r>
              <a:rPr lang="zh-CN" altLang="en-US" dirty="0"/>
              <a:t>表示启用保护模式，否则表示实模式</a:t>
            </a:r>
            <a:endParaRPr lang="en-US" altLang="zh-CN" dirty="0"/>
          </a:p>
          <a:p>
            <a:pPr lvl="4">
              <a:lnSpc>
                <a:spcPct val="150000"/>
              </a:lnSpc>
            </a:pPr>
            <a:r>
              <a:rPr lang="en-US" altLang="zh-CN" dirty="0"/>
              <a:t>PG</a:t>
            </a:r>
            <a:r>
              <a:rPr lang="zh-CN" altLang="en-US" dirty="0"/>
              <a:t>，置</a:t>
            </a:r>
            <a:r>
              <a:rPr lang="en-US" altLang="zh-CN" dirty="0"/>
              <a:t>1</a:t>
            </a:r>
            <a:r>
              <a:rPr lang="zh-CN" altLang="en-US" dirty="0"/>
              <a:t>表示启用内存分页，否则表示禁止分页</a:t>
            </a:r>
            <a:endParaRPr lang="en-US" altLang="zh-CN" dirty="0"/>
          </a:p>
          <a:p>
            <a:pPr lvl="4">
              <a:lnSpc>
                <a:spcPct val="150000"/>
              </a:lnSpc>
            </a:pPr>
            <a:r>
              <a:rPr lang="en-US" altLang="zh-CN" dirty="0"/>
              <a:t>WP</a:t>
            </a:r>
            <a:r>
              <a:rPr lang="zh-CN" altLang="en-US" dirty="0"/>
              <a:t>，写保护位，置</a:t>
            </a:r>
            <a:r>
              <a:rPr lang="en-US" altLang="zh-CN" dirty="0"/>
              <a:t>1</a:t>
            </a:r>
            <a:r>
              <a:rPr lang="zh-CN" altLang="en-US" dirty="0"/>
              <a:t>表示禁止向用户的只读页写数据</a:t>
            </a:r>
            <a:endParaRPr lang="en-US" altLang="zh-CN" dirty="0"/>
          </a:p>
          <a:p>
            <a:pPr lvl="3">
              <a:lnSpc>
                <a:spcPct val="150000"/>
              </a:lnSpc>
            </a:pPr>
            <a:r>
              <a:rPr lang="en-US" altLang="zh-CN" dirty="0"/>
              <a:t>cr1</a:t>
            </a:r>
            <a:r>
              <a:rPr lang="zh-CN" altLang="en-US" dirty="0"/>
              <a:t>暂未使用</a:t>
            </a:r>
            <a:endParaRPr lang="en-US" altLang="zh-CN" dirty="0"/>
          </a:p>
          <a:p>
            <a:pPr lvl="3">
              <a:lnSpc>
                <a:spcPct val="150000"/>
              </a:lnSpc>
            </a:pPr>
            <a:r>
              <a:rPr lang="en-US" altLang="zh-CN" dirty="0"/>
              <a:t>cr2, cr3</a:t>
            </a:r>
            <a:r>
              <a:rPr lang="zh-CN" altLang="en-US" dirty="0"/>
              <a:t>用于内存分页机制</a:t>
            </a:r>
            <a:endParaRPr lang="en-US" altLang="zh-CN" dirty="0"/>
          </a:p>
          <a:p>
            <a:pPr lvl="4">
              <a:lnSpc>
                <a:spcPct val="150000"/>
              </a:lnSpc>
            </a:pPr>
            <a:r>
              <a:rPr lang="en-US" altLang="zh-CN" dirty="0"/>
              <a:t>cr3</a:t>
            </a:r>
            <a:r>
              <a:rPr lang="zh-CN" altLang="en-US" dirty="0"/>
              <a:t>保存页目录表基址</a:t>
            </a:r>
            <a:endParaRPr lang="en-US" altLang="zh-CN" dirty="0"/>
          </a:p>
          <a:p>
            <a:pPr lvl="4">
              <a:lnSpc>
                <a:spcPct val="150000"/>
              </a:lnSpc>
            </a:pPr>
            <a:r>
              <a:rPr lang="en-US" altLang="zh-CN" dirty="0"/>
              <a:t>cr2</a:t>
            </a:r>
            <a:r>
              <a:rPr lang="zh-CN" altLang="en-US" dirty="0"/>
              <a:t>保存异常地址</a:t>
            </a:r>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spTree>
    <p:extLst>
      <p:ext uri="{BB962C8B-B14F-4D97-AF65-F5344CB8AC3E}">
        <p14:creationId xmlns:p14="http://schemas.microsoft.com/office/powerpoint/2010/main" val="141435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268760"/>
            <a:ext cx="8241323" cy="4896543"/>
          </a:xfrm>
        </p:spPr>
        <p:txBody>
          <a:bodyPr/>
          <a:lstStyle/>
          <a:p>
            <a:pPr>
              <a:lnSpc>
                <a:spcPct val="150000"/>
              </a:lnSpc>
            </a:pPr>
            <a:r>
              <a:rPr lang="zh-CN" altLang="en-US" dirty="0"/>
              <a:t>内存寻址</a:t>
            </a:r>
            <a:endParaRPr lang="en-US" altLang="zh-CN" dirty="0"/>
          </a:p>
          <a:p>
            <a:pPr lvl="1">
              <a:lnSpc>
                <a:spcPct val="150000"/>
              </a:lnSpc>
            </a:pPr>
            <a:r>
              <a:rPr lang="zh-CN" altLang="en-US" dirty="0"/>
              <a:t>分段</a:t>
            </a:r>
            <a:endParaRPr lang="en-US" altLang="zh-CN" dirty="0"/>
          </a:p>
          <a:p>
            <a:pPr lvl="2">
              <a:lnSpc>
                <a:spcPct val="150000"/>
              </a:lnSpc>
            </a:pPr>
            <a:r>
              <a:rPr lang="en-US" altLang="zh-CN" dirty="0"/>
              <a:t>x86</a:t>
            </a:r>
            <a:r>
              <a:rPr lang="zh-CN" altLang="en-US" dirty="0"/>
              <a:t>把内存空间分成一个或多个段，故对内存中一个数据对象的寻址就需要两个数字：段基址</a:t>
            </a:r>
            <a:r>
              <a:rPr lang="en-US" altLang="zh-CN" dirty="0"/>
              <a:t>+</a:t>
            </a:r>
            <a:r>
              <a:rPr lang="zh-CN" altLang="en-US" dirty="0"/>
              <a:t>段内偏移</a:t>
            </a:r>
            <a:endParaRPr lang="en-US" altLang="zh-CN" dirty="0"/>
          </a:p>
          <a:p>
            <a:pPr lvl="2">
              <a:lnSpc>
                <a:spcPct val="150000"/>
              </a:lnSpc>
            </a:pPr>
            <a:r>
              <a:rPr lang="zh-CN" altLang="en-US" dirty="0"/>
              <a:t>每个段都有对应的段描述符，记录该段的基址、长度、属性等信息</a:t>
            </a:r>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spTree>
    <p:extLst>
      <p:ext uri="{BB962C8B-B14F-4D97-AF65-F5344CB8AC3E}">
        <p14:creationId xmlns:p14="http://schemas.microsoft.com/office/powerpoint/2010/main" val="24617865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dirty="0"/>
              <a:t>内存寻址</a:t>
            </a:r>
            <a:endParaRPr lang="en-US" altLang="zh-CN" dirty="0"/>
          </a:p>
          <a:p>
            <a:pPr lvl="1"/>
            <a:r>
              <a:rPr lang="zh-CN" altLang="en-US" dirty="0"/>
              <a:t>分段</a:t>
            </a:r>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2636912"/>
            <a:ext cx="60579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122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119184"/>
            <a:ext cx="8241323" cy="4896543"/>
          </a:xfrm>
        </p:spPr>
        <p:txBody>
          <a:bodyPr/>
          <a:lstStyle/>
          <a:p>
            <a:pPr>
              <a:lnSpc>
                <a:spcPct val="150000"/>
              </a:lnSpc>
            </a:pPr>
            <a:r>
              <a:rPr lang="zh-CN" altLang="en-US" dirty="0"/>
              <a:t>内存寻址</a:t>
            </a:r>
            <a:endParaRPr lang="en-US" altLang="zh-CN" dirty="0"/>
          </a:p>
          <a:p>
            <a:pPr lvl="1">
              <a:lnSpc>
                <a:spcPct val="150000"/>
              </a:lnSpc>
            </a:pPr>
            <a:r>
              <a:rPr lang="zh-CN" altLang="en-US" dirty="0"/>
              <a:t>分页</a:t>
            </a:r>
            <a:endParaRPr lang="en-US" altLang="zh-CN" dirty="0"/>
          </a:p>
          <a:p>
            <a:pPr lvl="2">
              <a:lnSpc>
                <a:spcPct val="150000"/>
              </a:lnSpc>
            </a:pPr>
            <a:r>
              <a:rPr lang="zh-CN" altLang="en-US" dirty="0"/>
              <a:t>由于多任务系统的线性地址空间的总和要比真实的物理内存大很多，并且为了隔离多任务的地址空间，需要一种虚拟内存技术：分页</a:t>
            </a:r>
            <a:endParaRPr lang="en-US" altLang="zh-CN" dirty="0"/>
          </a:p>
          <a:p>
            <a:pPr lvl="2">
              <a:lnSpc>
                <a:spcPct val="150000"/>
              </a:lnSpc>
            </a:pPr>
            <a:r>
              <a:rPr lang="zh-CN" altLang="en-US" dirty="0"/>
              <a:t>将虚拟地址和物理地址划分成固定大小的页，然后在虚拟地址的页和物理地址的页之间动态建立映射关系</a:t>
            </a:r>
            <a:endParaRPr lang="en-US" altLang="zh-CN" dirty="0"/>
          </a:p>
          <a:p>
            <a:pPr lvl="2"/>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149080"/>
            <a:ext cx="1800200" cy="235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5714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1539" name="Rectangle 3"/>
              <p:cNvSpPr>
                <a:spLocks noGrp="1" noChangeArrowheads="1"/>
              </p:cNvSpPr>
              <p:nvPr>
                <p:ph idx="1"/>
              </p:nvPr>
            </p:nvSpPr>
            <p:spPr>
              <a:xfrm>
                <a:off x="451337" y="557215"/>
                <a:ext cx="8241323" cy="4896543"/>
              </a:xfrm>
            </p:spPr>
            <p:txBody>
              <a:bodyPr/>
              <a:lstStyle/>
              <a:p>
                <a:pPr>
                  <a:lnSpc>
                    <a:spcPct val="150000"/>
                  </a:lnSpc>
                </a:pPr>
                <a:r>
                  <a:rPr lang="zh-CN" altLang="en-US" dirty="0"/>
                  <a:t>内存寻址</a:t>
                </a:r>
                <a:endParaRPr lang="en-US" altLang="zh-CN" dirty="0"/>
              </a:p>
              <a:p>
                <a:pPr lvl="1">
                  <a:lnSpc>
                    <a:spcPct val="150000"/>
                  </a:lnSpc>
                </a:pPr>
                <a:r>
                  <a:rPr lang="zh-CN" altLang="en-US" dirty="0"/>
                  <a:t>分页</a:t>
                </a:r>
                <a:endParaRPr lang="en-US" altLang="zh-CN" dirty="0"/>
              </a:p>
              <a:p>
                <a:pPr lvl="2">
                  <a:lnSpc>
                    <a:spcPct val="150000"/>
                  </a:lnSpc>
                </a:pPr>
                <a:r>
                  <a:rPr lang="zh-CN" altLang="en-US" dirty="0"/>
                  <a:t>虚拟地址和物理地址的映射关系保存在页表中</a:t>
                </a:r>
                <a:endParaRPr lang="en-US" altLang="zh-CN" dirty="0"/>
              </a:p>
              <a:p>
                <a:pPr lvl="2">
                  <a:lnSpc>
                    <a:spcPct val="150000"/>
                  </a:lnSpc>
                </a:pPr>
                <a:r>
                  <a:rPr lang="zh-CN" altLang="en-US" dirty="0"/>
                  <a:t>页表可看做简单的</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a:rPr>
                          <m:t>𝟐</m:t>
                        </m:r>
                      </m:e>
                      <m:sup>
                        <m:r>
                          <a:rPr lang="en-US" altLang="zh-CN" b="1" i="1" smtClean="0">
                            <a:latin typeface="Cambria Math"/>
                          </a:rPr>
                          <m:t>𝟐𝟎</m:t>
                        </m:r>
                      </m:sup>
                    </m:sSup>
                  </m:oMath>
                </a14:m>
                <a:r>
                  <a:rPr lang="zh-CN" altLang="en-US" dirty="0"/>
                  <a:t>个物理地址数组，虚拟到物理地址的映射功能可以简单地看做进行数组查找</a:t>
                </a:r>
                <a:endParaRPr lang="en-US" altLang="zh-CN" dirty="0"/>
              </a:p>
              <a:p>
                <a:pPr lvl="2">
                  <a:lnSpc>
                    <a:spcPct val="150000"/>
                  </a:lnSpc>
                </a:pPr>
                <a:r>
                  <a:rPr lang="zh-CN" altLang="en-US" dirty="0"/>
                  <a:t>由于每个表项占用</a:t>
                </a:r>
                <a:r>
                  <a:rPr lang="en-US" altLang="zh-CN" dirty="0"/>
                  <a:t>4B</a:t>
                </a:r>
                <a:r>
                  <a:rPr lang="zh-CN" altLang="en-US" dirty="0"/>
                  <a:t>，整个页表便占用</a:t>
                </a:r>
                <a:r>
                  <a:rPr lang="en-US" altLang="zh-CN" dirty="0"/>
                  <a:t>4MB</a:t>
                </a:r>
                <a:r>
                  <a:rPr lang="zh-CN" altLang="en-US" dirty="0"/>
                  <a:t>，占用的过多的空间</a:t>
                </a:r>
                <a:endParaRPr lang="en-US" altLang="zh-CN" dirty="0"/>
              </a:p>
              <a:p>
                <a:pPr lvl="2">
                  <a:lnSpc>
                    <a:spcPct val="150000"/>
                  </a:lnSpc>
                </a:pPr>
                <a:r>
                  <a:rPr lang="en-US" altLang="zh-CN" dirty="0"/>
                  <a:t>x86</a:t>
                </a:r>
                <a:r>
                  <a:rPr lang="zh-CN" altLang="en-US" dirty="0"/>
                  <a:t>使用两级页表，第一级页表相当于第二级页表的页表</a:t>
                </a:r>
                <a:endParaRPr lang="en-US" altLang="zh-CN" dirty="0"/>
              </a:p>
            </p:txBody>
          </p:sp>
        </mc:Choice>
        <mc:Fallback xmlns="">
          <p:sp>
            <p:nvSpPr>
              <p:cNvPr id="321539" name="Rectangle 3"/>
              <p:cNvSpPr>
                <a:spLocks noGrp="1" noRot="1" noChangeAspect="1" noMove="1" noResize="1" noEditPoints="1" noAdjustHandles="1" noChangeArrowheads="1" noChangeShapeType="1" noTextEdit="1"/>
              </p:cNvSpPr>
              <p:nvPr>
                <p:ph idx="1"/>
              </p:nvPr>
            </p:nvSpPr>
            <p:spPr>
              <a:xfrm>
                <a:off x="451337" y="557215"/>
                <a:ext cx="8241323" cy="4896543"/>
              </a:xfrm>
              <a:blipFill>
                <a:blip r:embed="rId2"/>
                <a:stretch>
                  <a:fillRect l="-962" r="-370"/>
                </a:stretch>
              </a:blipFill>
            </p:spPr>
            <p:txBody>
              <a:bodyPr/>
              <a:lstStyle/>
              <a:p>
                <a:r>
                  <a:rPr lang="zh-CN" altLang="en-US">
                    <a:noFill/>
                  </a:rPr>
                  <a:t> </a:t>
                </a:r>
              </a:p>
            </p:txBody>
          </p:sp>
        </mc:Fallback>
      </mc:AlternateContent>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284" y="4149080"/>
            <a:ext cx="4790479" cy="204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16363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3355"/>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rgbClr val="FF0000"/>
                </a:solidFill>
              </a:rPr>
              <a:t>CPU</a:t>
            </a:r>
            <a:r>
              <a:rPr lang="zh-CN" altLang="en-US" dirty="0">
                <a:solidFill>
                  <a:srgbClr val="FF0000"/>
                </a:solidFill>
              </a:rPr>
              <a:t>模式切换的实质</a:t>
            </a:r>
            <a:endParaRPr lang="en-US" altLang="zh-CN" dirty="0">
              <a:solidFill>
                <a:srgbClr val="FF0000"/>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chemeClr val="tx1">
                    <a:lumMod val="50000"/>
                  </a:schemeClr>
                </a:solidFill>
              </a:rPr>
              <a:t>内核态与用户态的概念及切换</a:t>
            </a:r>
          </a:p>
          <a:p>
            <a:endParaRPr lang="zh-CN" altLang="en-US" dirty="0">
              <a:solidFill>
                <a:srgbClr val="FF0000"/>
              </a:solidFill>
            </a:endParaRPr>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01461919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1539" name="Rectangle 3"/>
              <p:cNvSpPr>
                <a:spLocks noGrp="1" noChangeArrowheads="1"/>
              </p:cNvSpPr>
              <p:nvPr>
                <p:ph idx="1"/>
              </p:nvPr>
            </p:nvSpPr>
            <p:spPr>
              <a:xfrm>
                <a:off x="451338" y="1268760"/>
                <a:ext cx="8241323" cy="4896543"/>
              </a:xfrm>
            </p:spPr>
            <p:txBody>
              <a:bodyPr/>
              <a:lstStyle/>
              <a:p>
                <a:pPr>
                  <a:lnSpc>
                    <a:spcPct val="150000"/>
                  </a:lnSpc>
                </a:pPr>
                <a:r>
                  <a:rPr lang="zh-CN" altLang="en-US" dirty="0"/>
                  <a:t>实模式</a:t>
                </a:r>
                <a:endParaRPr lang="en-US" altLang="zh-CN" dirty="0"/>
              </a:p>
              <a:p>
                <a:pPr lvl="1">
                  <a:lnSpc>
                    <a:spcPct val="150000"/>
                  </a:lnSpc>
                </a:pPr>
                <a:r>
                  <a:rPr lang="zh-CN" altLang="en-US" dirty="0"/>
                  <a:t>即实地址访问模式，是</a:t>
                </a:r>
                <a:r>
                  <a:rPr lang="en-US" altLang="zh-CN" dirty="0"/>
                  <a:t>Intel</a:t>
                </a:r>
                <a:r>
                  <a:rPr lang="zh-CN" altLang="en-US" dirty="0"/>
                  <a:t>公司</a:t>
                </a:r>
                <a:r>
                  <a:rPr lang="en-US" altLang="zh-CN" dirty="0"/>
                  <a:t>80286</a:t>
                </a:r>
                <a:r>
                  <a:rPr lang="zh-CN" altLang="en-US" dirty="0"/>
                  <a:t>及以后的</a:t>
                </a:r>
                <a:r>
                  <a:rPr lang="en-US" altLang="zh-CN" dirty="0"/>
                  <a:t>x86</a:t>
                </a:r>
                <a:r>
                  <a:rPr lang="zh-CN" altLang="en-US" dirty="0"/>
                  <a:t>兼容处理器的一种操作模式</a:t>
                </a:r>
                <a:endParaRPr lang="en-US" altLang="zh-CN" dirty="0"/>
              </a:p>
              <a:p>
                <a:pPr lvl="1">
                  <a:lnSpc>
                    <a:spcPct val="150000"/>
                  </a:lnSpc>
                </a:pPr>
                <a:r>
                  <a:rPr lang="zh-CN" altLang="en-US" dirty="0"/>
                  <a:t>实模式下，地址总线的位宽是</a:t>
                </a:r>
                <a:r>
                  <a:rPr lang="en-US" altLang="zh-CN" dirty="0"/>
                  <a:t>20</a:t>
                </a:r>
                <a:r>
                  <a:rPr lang="zh-CN" altLang="en-US" dirty="0"/>
                  <a:t>，因此最多只能寻址</a:t>
                </a:r>
                <a:r>
                  <a:rPr lang="en-US" altLang="zh-CN" dirty="0"/>
                  <a:t>1MB</a:t>
                </a:r>
                <a:r>
                  <a:rPr lang="zh-CN" altLang="en-US" dirty="0"/>
                  <a:t>的内存空间，然而，此时寄存器为</a:t>
                </a:r>
                <a:r>
                  <a:rPr lang="en-US" altLang="zh-CN" dirty="0"/>
                  <a:t>16</a:t>
                </a:r>
                <a:r>
                  <a:rPr lang="zh-CN" altLang="en-US" dirty="0"/>
                  <a:t>位的，导致能够寻址的内存被限制在</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𝟐</m:t>
                        </m:r>
                      </m:e>
                      <m:sup>
                        <m:r>
                          <a:rPr lang="en-US" altLang="zh-CN" b="1" i="1" smtClean="0">
                            <a:latin typeface="Cambria Math"/>
                          </a:rPr>
                          <m:t>𝟏𝟔</m:t>
                        </m:r>
                      </m:sup>
                    </m:sSup>
                  </m:oMath>
                </a14:m>
                <a:r>
                  <a:rPr lang="zh-CN" altLang="en-US" dirty="0"/>
                  <a:t>即</a:t>
                </a:r>
                <a:r>
                  <a:rPr lang="en-US" altLang="zh-CN" dirty="0"/>
                  <a:t>64KB</a:t>
                </a:r>
                <a:r>
                  <a:rPr lang="zh-CN" altLang="en-US" dirty="0"/>
                  <a:t>范围内，为了解决这个问题，分段机制被引入</a:t>
                </a:r>
                <a:endParaRPr lang="en-US" altLang="zh-CN" dirty="0"/>
              </a:p>
              <a:p>
                <a:pPr lvl="1">
                  <a:lnSpc>
                    <a:spcPct val="150000"/>
                  </a:lnSpc>
                </a:pPr>
                <a:r>
                  <a:rPr lang="zh-CN" altLang="en-US" dirty="0"/>
                  <a:t>线性地址</a:t>
                </a:r>
                <a:r>
                  <a:rPr lang="en-US" altLang="zh-CN" dirty="0"/>
                  <a:t>=</a:t>
                </a:r>
                <a:r>
                  <a:rPr lang="zh-CN" altLang="en-US" dirty="0"/>
                  <a:t>段基址左移</a:t>
                </a:r>
                <a:r>
                  <a:rPr lang="en-US" altLang="zh-CN" dirty="0"/>
                  <a:t>4</a:t>
                </a:r>
                <a:r>
                  <a:rPr lang="zh-CN" altLang="en-US" dirty="0"/>
                  <a:t>位</a:t>
                </a:r>
                <a:r>
                  <a:rPr lang="en-US" altLang="zh-CN" dirty="0"/>
                  <a:t>+</a:t>
                </a:r>
                <a:r>
                  <a:rPr lang="zh-CN" altLang="en-US" dirty="0"/>
                  <a:t>段内偏移，从而能够寻址</a:t>
                </a:r>
                <a:r>
                  <a:rPr lang="en-US" altLang="zh-CN" dirty="0"/>
                  <a:t>1MB</a:t>
                </a:r>
                <a:r>
                  <a:rPr lang="zh-CN" altLang="en-US" dirty="0"/>
                  <a:t>的内存空间，段基址保存在段寄存器中</a:t>
                </a:r>
                <a:endParaRPr lang="en-US" altLang="zh-CN" dirty="0"/>
              </a:p>
              <a:p>
                <a:pPr lvl="1">
                  <a:lnSpc>
                    <a:spcPct val="150000"/>
                  </a:lnSpc>
                </a:pPr>
                <a:r>
                  <a:rPr lang="zh-CN" altLang="en-US" dirty="0"/>
                  <a:t>实模式下，所有段都是可读可写可执行的，并且没有</a:t>
                </a:r>
                <a:r>
                  <a:rPr lang="en-US" altLang="zh-CN" dirty="0"/>
                  <a:t>CPU</a:t>
                </a:r>
                <a:r>
                  <a:rPr lang="zh-CN" altLang="en-US" dirty="0"/>
                  <a:t>特权级、多任务的概念</a:t>
                </a:r>
                <a:endParaRPr lang="en-US" altLang="zh-CN" dirty="0"/>
              </a:p>
              <a:p>
                <a:pPr lvl="1"/>
                <a:endParaRPr lang="en-US" altLang="zh-CN" dirty="0"/>
              </a:p>
              <a:p>
                <a:pPr lvl="1"/>
                <a:endParaRPr lang="en-US" altLang="zh-CN" dirty="0"/>
              </a:p>
            </p:txBody>
          </p:sp>
        </mc:Choice>
        <mc:Fallback xmlns="">
          <p:sp>
            <p:nvSpPr>
              <p:cNvPr id="321539" name="Rectangle 3"/>
              <p:cNvSpPr>
                <a:spLocks noGrp="1" noRot="1" noChangeAspect="1" noMove="1" noResize="1" noEditPoints="1" noAdjustHandles="1" noChangeArrowheads="1" noChangeShapeType="1" noTextEdit="1"/>
              </p:cNvSpPr>
              <p:nvPr>
                <p:ph idx="1"/>
              </p:nvPr>
            </p:nvSpPr>
            <p:spPr>
              <a:xfrm>
                <a:off x="451338" y="1268760"/>
                <a:ext cx="8241323" cy="4896543"/>
              </a:xfrm>
              <a:blipFill>
                <a:blip r:embed="rId2"/>
                <a:stretch>
                  <a:fillRect l="-1538"/>
                </a:stretch>
              </a:blipFill>
            </p:spPr>
            <p:txBody>
              <a:bodyPr/>
              <a:lstStyle/>
              <a:p>
                <a:r>
                  <a:rPr lang="zh-CN" altLang="en-US">
                    <a:noFill/>
                  </a:rPr>
                  <a:t> </a:t>
                </a:r>
              </a:p>
            </p:txBody>
          </p:sp>
        </mc:Fallback>
      </mc:AlternateContent>
      <p:sp>
        <p:nvSpPr>
          <p:cNvPr id="321538" name="Rectangle 2"/>
          <p:cNvSpPr>
            <a:spLocks noGrp="1" noChangeArrowheads="1"/>
          </p:cNvSpPr>
          <p:nvPr>
            <p:ph type="title"/>
          </p:nvPr>
        </p:nvSpPr>
        <p:spPr/>
        <p:txBody>
          <a:bodyPr/>
          <a:lstStyle/>
          <a:p>
            <a:r>
              <a:rPr lang="en-US" altLang="zh-CN" dirty="0"/>
              <a:t>CPU</a:t>
            </a:r>
            <a:r>
              <a:rPr lang="zh-CN" altLang="en-US" dirty="0"/>
              <a:t>模式切换的实质</a:t>
            </a:r>
            <a:endParaRPr lang="en-US" altLang="zh-CN" dirty="0"/>
          </a:p>
        </p:txBody>
      </p:sp>
    </p:spTree>
    <p:extLst>
      <p:ext uri="{BB962C8B-B14F-4D97-AF65-F5344CB8AC3E}">
        <p14:creationId xmlns:p14="http://schemas.microsoft.com/office/powerpoint/2010/main" val="22510930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105894"/>
            <a:ext cx="8241323" cy="5688632"/>
          </a:xfrm>
        </p:spPr>
        <p:txBody>
          <a:bodyPr/>
          <a:lstStyle/>
          <a:p>
            <a:pPr>
              <a:lnSpc>
                <a:spcPct val="150000"/>
              </a:lnSpc>
            </a:pPr>
            <a:r>
              <a:rPr lang="zh-CN" altLang="en-US" dirty="0"/>
              <a:t>保护模式</a:t>
            </a:r>
            <a:endParaRPr lang="en-US" altLang="zh-CN" dirty="0"/>
          </a:p>
          <a:p>
            <a:pPr lvl="1">
              <a:lnSpc>
                <a:spcPct val="150000"/>
              </a:lnSpc>
            </a:pPr>
            <a:r>
              <a:rPr lang="zh-CN" altLang="en-US" dirty="0"/>
              <a:t>保护模式下，地址总线的位宽是</a:t>
            </a:r>
            <a:r>
              <a:rPr lang="en-US" altLang="zh-CN" dirty="0"/>
              <a:t>32</a:t>
            </a:r>
            <a:r>
              <a:rPr lang="zh-CN" altLang="en-US" dirty="0"/>
              <a:t>，因此可寻址</a:t>
            </a:r>
            <a:r>
              <a:rPr lang="en-US" altLang="zh-CN" dirty="0"/>
              <a:t>4GB</a:t>
            </a:r>
            <a:r>
              <a:rPr lang="zh-CN" altLang="en-US" dirty="0"/>
              <a:t>的内存空间</a:t>
            </a:r>
            <a:endParaRPr lang="en-US" altLang="zh-CN" dirty="0"/>
          </a:p>
          <a:p>
            <a:pPr lvl="1">
              <a:lnSpc>
                <a:spcPct val="150000"/>
              </a:lnSpc>
            </a:pPr>
            <a:r>
              <a:rPr lang="zh-CN" altLang="en-US" dirty="0"/>
              <a:t>可通过开启分页，以支持虚拟内存，从而实现多任务</a:t>
            </a:r>
            <a:endParaRPr lang="en-US" altLang="zh-CN" dirty="0"/>
          </a:p>
          <a:p>
            <a:pPr lvl="1">
              <a:lnSpc>
                <a:spcPct val="150000"/>
              </a:lnSpc>
            </a:pPr>
            <a:r>
              <a:rPr lang="zh-CN" altLang="en-US" dirty="0"/>
              <a:t>段寄存器中保存段选择符，而不再是段基址</a:t>
            </a:r>
            <a:endParaRPr lang="en-US" altLang="zh-CN" dirty="0"/>
          </a:p>
          <a:p>
            <a:pPr lvl="1">
              <a:lnSpc>
                <a:spcPct val="150000"/>
              </a:lnSpc>
            </a:pPr>
            <a:r>
              <a:rPr lang="zh-CN" altLang="en-US" dirty="0"/>
              <a:t>段选择符用于查找段描述符表中的段描述符</a:t>
            </a:r>
            <a:endParaRPr lang="en-US" altLang="zh-CN" dirty="0"/>
          </a:p>
          <a:p>
            <a:pPr lvl="1">
              <a:lnSpc>
                <a:spcPct val="150000"/>
              </a:lnSpc>
            </a:pPr>
            <a:r>
              <a:rPr lang="zh-CN" altLang="en-US" dirty="0"/>
              <a:t>段描述符记录了相应的段的基址、长度、属性</a:t>
            </a:r>
            <a:endParaRPr lang="en-US" altLang="zh-CN" dirty="0"/>
          </a:p>
          <a:p>
            <a:pPr lvl="1">
              <a:lnSpc>
                <a:spcPct val="150000"/>
              </a:lnSpc>
            </a:pPr>
            <a:r>
              <a:rPr lang="zh-CN" altLang="en-US" dirty="0"/>
              <a:t>保护模式的最大特点是提供了一系列的保护机制</a:t>
            </a:r>
            <a:endParaRPr lang="en-US" altLang="zh-CN" dirty="0"/>
          </a:p>
          <a:p>
            <a:pPr lvl="2">
              <a:lnSpc>
                <a:spcPct val="150000"/>
              </a:lnSpc>
            </a:pPr>
            <a:r>
              <a:rPr lang="zh-CN" altLang="en-US" sz="1600" dirty="0"/>
              <a:t>段级保护</a:t>
            </a:r>
            <a:endParaRPr lang="en-US" altLang="zh-CN" sz="1600" dirty="0"/>
          </a:p>
          <a:p>
            <a:pPr lvl="3">
              <a:lnSpc>
                <a:spcPct val="150000"/>
              </a:lnSpc>
            </a:pPr>
            <a:r>
              <a:rPr lang="zh-CN" altLang="en-US" sz="1600" dirty="0"/>
              <a:t>每个段都有长度限制，禁止访问超出段限长的地址</a:t>
            </a:r>
            <a:endParaRPr lang="en-US" altLang="zh-CN" sz="1600" dirty="0"/>
          </a:p>
          <a:p>
            <a:pPr lvl="3">
              <a:lnSpc>
                <a:spcPct val="150000"/>
              </a:lnSpc>
            </a:pPr>
            <a:r>
              <a:rPr lang="zh-CN" altLang="en-US" sz="1600" dirty="0"/>
              <a:t>段的读、写、执行权限会受到检查</a:t>
            </a:r>
            <a:endParaRPr lang="en-US" altLang="zh-CN" sz="1600" dirty="0"/>
          </a:p>
          <a:p>
            <a:pPr lvl="2">
              <a:lnSpc>
                <a:spcPct val="150000"/>
              </a:lnSpc>
            </a:pPr>
            <a:r>
              <a:rPr lang="zh-CN" altLang="en-US" sz="1600" dirty="0"/>
              <a:t>页级保护</a:t>
            </a:r>
            <a:endParaRPr lang="en-US" altLang="zh-CN" sz="1600" dirty="0"/>
          </a:p>
          <a:p>
            <a:pPr lvl="3">
              <a:lnSpc>
                <a:spcPct val="150000"/>
              </a:lnSpc>
            </a:pPr>
            <a:r>
              <a:rPr lang="zh-CN" altLang="en-US" sz="1600" dirty="0"/>
              <a:t>每个页都有读</a:t>
            </a:r>
            <a:r>
              <a:rPr lang="en-US" altLang="zh-CN" sz="1600" dirty="0"/>
              <a:t>/</a:t>
            </a:r>
            <a:r>
              <a:rPr lang="zh-CN" altLang="en-US" sz="1600" dirty="0"/>
              <a:t>写</a:t>
            </a:r>
            <a:r>
              <a:rPr lang="en-US" altLang="zh-CN" sz="1600" dirty="0"/>
              <a:t>/</a:t>
            </a:r>
            <a:r>
              <a:rPr lang="zh-CN" altLang="en-US" sz="1600" dirty="0"/>
              <a:t>执行标志和用户</a:t>
            </a:r>
            <a:r>
              <a:rPr lang="en-US" altLang="zh-CN" sz="1600" dirty="0"/>
              <a:t>/</a:t>
            </a:r>
            <a:r>
              <a:rPr lang="zh-CN" altLang="en-US" sz="1600" dirty="0"/>
              <a:t>超级用户标志</a:t>
            </a:r>
            <a:endParaRPr lang="en-US" altLang="zh-CN" sz="1600" dirty="0"/>
          </a:p>
        </p:txBody>
      </p:sp>
      <p:sp>
        <p:nvSpPr>
          <p:cNvPr id="321538" name="Rectangle 2"/>
          <p:cNvSpPr>
            <a:spLocks noGrp="1" noChangeArrowheads="1"/>
          </p:cNvSpPr>
          <p:nvPr>
            <p:ph type="title"/>
          </p:nvPr>
        </p:nvSpPr>
        <p:spPr/>
        <p:txBody>
          <a:bodyPr/>
          <a:lstStyle/>
          <a:p>
            <a:r>
              <a:rPr lang="en-US" altLang="zh-CN" dirty="0"/>
              <a:t>CPU</a:t>
            </a:r>
            <a:r>
              <a:rPr lang="zh-CN" altLang="en-US" dirty="0"/>
              <a:t>模式切换的实质</a:t>
            </a:r>
            <a:endParaRPr lang="en-US" altLang="zh-CN" dirty="0"/>
          </a:p>
        </p:txBody>
      </p:sp>
    </p:spTree>
    <p:extLst>
      <p:ext uri="{BB962C8B-B14F-4D97-AF65-F5344CB8AC3E}">
        <p14:creationId xmlns:p14="http://schemas.microsoft.com/office/powerpoint/2010/main" val="12106795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40768"/>
            <a:ext cx="8241323" cy="4896543"/>
          </a:xfrm>
        </p:spPr>
        <p:txBody>
          <a:bodyPr/>
          <a:lstStyle/>
          <a:p>
            <a:pPr>
              <a:lnSpc>
                <a:spcPct val="150000"/>
              </a:lnSpc>
            </a:pPr>
            <a:r>
              <a:rPr lang="zh-CN" altLang="en-US" dirty="0"/>
              <a:t>实模式和保护模式的切换</a:t>
            </a:r>
            <a:endParaRPr lang="en-US" altLang="zh-CN" dirty="0"/>
          </a:p>
          <a:p>
            <a:pPr lvl="1">
              <a:lnSpc>
                <a:spcPct val="150000"/>
              </a:lnSpc>
            </a:pPr>
            <a:r>
              <a:rPr lang="zh-CN" altLang="en-US" dirty="0"/>
              <a:t>在加电启动时，</a:t>
            </a:r>
            <a:r>
              <a:rPr lang="en-US" altLang="zh-CN" dirty="0"/>
              <a:t> x86</a:t>
            </a:r>
            <a:r>
              <a:rPr lang="zh-CN" altLang="en-US" dirty="0"/>
              <a:t>首先进入实模式，内核经过一定的初始化，会切换到保护模式运行，这种切换是不可逆的</a:t>
            </a:r>
            <a:endParaRPr lang="en-US" altLang="zh-CN" dirty="0"/>
          </a:p>
        </p:txBody>
      </p:sp>
      <p:sp>
        <p:nvSpPr>
          <p:cNvPr id="321538" name="Rectangle 2"/>
          <p:cNvSpPr>
            <a:spLocks noGrp="1" noChangeArrowheads="1"/>
          </p:cNvSpPr>
          <p:nvPr>
            <p:ph type="title"/>
          </p:nvPr>
        </p:nvSpPr>
        <p:spPr/>
        <p:txBody>
          <a:bodyPr/>
          <a:lstStyle/>
          <a:p>
            <a:r>
              <a:rPr lang="en-US" altLang="zh-CN" dirty="0"/>
              <a:t>CPU</a:t>
            </a:r>
            <a:r>
              <a:rPr lang="zh-CN" altLang="en-US" dirty="0"/>
              <a:t>模式切换的实质</a:t>
            </a:r>
            <a:endParaRPr lang="en-US" altLang="zh-CN" dirty="0"/>
          </a:p>
        </p:txBody>
      </p:sp>
      <p:pic>
        <p:nvPicPr>
          <p:cNvPr id="4098" name="Picture 2" descr="与体系结构相关的Linux内核初始化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944"/>
            <a:ext cx="643890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516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2776"/>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rgbClr val="FF0000"/>
                </a:solidFill>
              </a:rPr>
              <a:t>静态顺序</a:t>
            </a:r>
            <a:r>
              <a:rPr lang="en-US" altLang="zh-CN" dirty="0">
                <a:solidFill>
                  <a:srgbClr val="FF0000"/>
                </a:solidFill>
              </a:rPr>
              <a:t>:</a:t>
            </a:r>
            <a:r>
              <a:rPr lang="zh-CN" altLang="en-US" dirty="0">
                <a:solidFill>
                  <a:srgbClr val="FF0000"/>
                </a:solidFill>
              </a:rPr>
              <a:t>编译前指定和形成的顺序</a:t>
            </a:r>
            <a:endParaRPr lang="en-US" altLang="zh-CN" dirty="0">
              <a:solidFill>
                <a:srgbClr val="FF0000"/>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chemeClr val="tx1">
                    <a:lumMod val="50000"/>
                  </a:schemeClr>
                </a:solidFill>
              </a:rPr>
              <a:t>内核态与用户态的概念及切换</a:t>
            </a:r>
          </a:p>
          <a:p>
            <a:pPr marL="0" indent="0">
              <a:buNone/>
            </a:pPr>
            <a:endParaRPr lang="zh-CN" alt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346787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1E98F4-B450-4074-B687-44EC35B455F7}"/>
              </a:ext>
            </a:extLst>
          </p:cNvPr>
          <p:cNvSpPr>
            <a:spLocks noGrp="1"/>
          </p:cNvSpPr>
          <p:nvPr>
            <p:ph type="body" idx="1"/>
          </p:nvPr>
        </p:nvSpPr>
        <p:spPr/>
        <p:txBody>
          <a:bodyPr/>
          <a:lstStyle/>
          <a:p>
            <a:r>
              <a:rPr lang="en-US" altLang="zh-CN" dirty="0" err="1"/>
              <a:t>大纲</a:t>
            </a:r>
            <a:endParaRPr lang="zh-CN" altLang="en-US" dirty="0"/>
          </a:p>
        </p:txBody>
      </p:sp>
      <p:sp>
        <p:nvSpPr>
          <p:cNvPr id="3" name="Content Placeholder 2"/>
          <p:cNvSpPr>
            <a:spLocks noGrp="1"/>
          </p:cNvSpPr>
          <p:nvPr>
            <p:ph idx="13"/>
          </p:nvPr>
        </p:nvSpPr>
        <p:spPr/>
        <p:txBody>
          <a:bodyPr/>
          <a:lstStyle/>
          <a:p>
            <a:r>
              <a:rPr lang="en-US" altLang="zh-CN" dirty="0">
                <a:solidFill>
                  <a:srgbClr val="FF0000"/>
                </a:solidFill>
              </a:rPr>
              <a:t>AT&amp;T</a:t>
            </a:r>
            <a:r>
              <a:rPr lang="zh-CN" altLang="en-US" dirty="0">
                <a:solidFill>
                  <a:srgbClr val="FF0000"/>
                </a:solidFill>
              </a:rPr>
              <a:t>格式汇编</a:t>
            </a:r>
            <a:endParaRPr lang="en-US" altLang="zh-CN" dirty="0">
              <a:solidFill>
                <a:srgbClr val="FF0000"/>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chemeClr val="tx1">
                    <a:lumMod val="50000"/>
                  </a:schemeClr>
                </a:solidFill>
              </a:rPr>
              <a:t>内核态与用户态的概念及切换</a:t>
            </a:r>
          </a:p>
          <a:p>
            <a:pPr marL="0" indent="0">
              <a:buNone/>
            </a:pPr>
            <a:endParaRPr lang="zh-CN" altLang="en-US" dirty="0"/>
          </a:p>
        </p:txBody>
      </p:sp>
    </p:spTree>
    <p:extLst>
      <p:ext uri="{BB962C8B-B14F-4D97-AF65-F5344CB8AC3E}">
        <p14:creationId xmlns:p14="http://schemas.microsoft.com/office/powerpoint/2010/main" val="1750210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412776"/>
            <a:ext cx="8241323" cy="4896543"/>
          </a:xfrm>
        </p:spPr>
        <p:txBody>
          <a:bodyPr/>
          <a:lstStyle/>
          <a:p>
            <a:pPr>
              <a:lnSpc>
                <a:spcPct val="150000"/>
              </a:lnSpc>
            </a:pPr>
            <a:r>
              <a:rPr lang="zh-CN" altLang="en-US" dirty="0"/>
              <a:t>内核模块</a:t>
            </a:r>
            <a:endParaRPr lang="en-US" altLang="zh-CN" dirty="0"/>
          </a:p>
          <a:p>
            <a:pPr lvl="1">
              <a:lnSpc>
                <a:spcPct val="150000"/>
              </a:lnSpc>
            </a:pPr>
            <a:r>
              <a:rPr lang="zh-CN" altLang="en-US" dirty="0"/>
              <a:t>内核模块是</a:t>
            </a:r>
            <a:r>
              <a:rPr lang="en-US" altLang="zh-CN" dirty="0"/>
              <a:t>Linux</a:t>
            </a:r>
            <a:r>
              <a:rPr lang="zh-CN" altLang="en-US" dirty="0"/>
              <a:t>内核向外部提供的一个插口，其全称为动态可加载内核模块</a:t>
            </a:r>
            <a:r>
              <a:rPr lang="en-US" altLang="zh-CN" dirty="0"/>
              <a:t>(Loadable Kernel Module)</a:t>
            </a:r>
            <a:r>
              <a:rPr lang="zh-CN" altLang="en-US" dirty="0"/>
              <a:t>，简称模块</a:t>
            </a:r>
            <a:endParaRPr lang="en-US" altLang="zh-CN" dirty="0"/>
          </a:p>
          <a:p>
            <a:pPr lvl="1">
              <a:lnSpc>
                <a:spcPct val="150000"/>
              </a:lnSpc>
            </a:pPr>
            <a:r>
              <a:rPr lang="zh-CN" altLang="en-US" dirty="0"/>
              <a:t>模块通常由一组函数和数据结构组成，用来实现一种文件系统、一个驱动程序或其他内核上层的功能</a:t>
            </a:r>
            <a:endParaRPr lang="en-US" altLang="zh-CN" dirty="0"/>
          </a:p>
          <a:p>
            <a:pPr lvl="1">
              <a:lnSpc>
                <a:spcPct val="150000"/>
              </a:lnSpc>
            </a:pPr>
            <a:r>
              <a:rPr lang="zh-CN" altLang="en-US" dirty="0"/>
              <a:t>模块可以被编译到内核中，或者作为独立的模块被动态加载</a:t>
            </a:r>
            <a:endParaRPr lang="en-US" altLang="zh-CN" dirty="0"/>
          </a:p>
          <a:p>
            <a:pPr lvl="1">
              <a:lnSpc>
                <a:spcPct val="150000"/>
              </a:lnSpc>
            </a:pPr>
            <a:r>
              <a:rPr lang="en-US" altLang="zh-CN" dirty="0"/>
              <a:t>Linux</a:t>
            </a:r>
            <a:r>
              <a:rPr lang="zh-CN" altLang="en-US" dirty="0"/>
              <a:t>内核</a:t>
            </a:r>
            <a:r>
              <a:rPr lang="en-US" altLang="zh-CN" dirty="0"/>
              <a:t>=</a:t>
            </a:r>
            <a:r>
              <a:rPr lang="en-US" altLang="zh-CN" dirty="0" err="1"/>
              <a:t>vmlinux</a:t>
            </a:r>
            <a:r>
              <a:rPr lang="en-US" altLang="zh-CN" dirty="0"/>
              <a:t> + kernel modules</a:t>
            </a:r>
            <a:endParaRPr lang="zh-CN" altLang="en-US" dirty="0"/>
          </a:p>
        </p:txBody>
      </p:sp>
      <p:sp>
        <p:nvSpPr>
          <p:cNvPr id="321538" name="Rectangle 2"/>
          <p:cNvSpPr>
            <a:spLocks noGrp="1" noChangeArrowheads="1"/>
          </p:cNvSpPr>
          <p:nvPr>
            <p:ph type="title"/>
          </p:nvPr>
        </p:nvSpPr>
        <p:spPr/>
        <p:txBody>
          <a:bodyPr/>
          <a:lstStyle/>
          <a:p>
            <a:r>
              <a:rPr lang="zh-CN" altLang="en-US" dirty="0"/>
              <a:t>静态顺序</a:t>
            </a:r>
            <a:r>
              <a:rPr lang="en-US" altLang="zh-CN" dirty="0"/>
              <a:t>:</a:t>
            </a:r>
            <a:r>
              <a:rPr lang="zh-CN" altLang="en-US" dirty="0"/>
              <a:t>编译前指定和形成的顺序</a:t>
            </a:r>
            <a:endParaRPr lang="en-US" altLang="zh-CN" dirty="0"/>
          </a:p>
        </p:txBody>
      </p:sp>
    </p:spTree>
    <p:extLst>
      <p:ext uri="{BB962C8B-B14F-4D97-AF65-F5344CB8AC3E}">
        <p14:creationId xmlns:p14="http://schemas.microsoft.com/office/powerpoint/2010/main" val="13839791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323528" y="1412776"/>
            <a:ext cx="8241323" cy="4896543"/>
          </a:xfrm>
        </p:spPr>
        <p:txBody>
          <a:bodyPr/>
          <a:lstStyle/>
          <a:p>
            <a:pPr>
              <a:lnSpc>
                <a:spcPct val="150000"/>
              </a:lnSpc>
            </a:pPr>
            <a:r>
              <a:rPr lang="zh-CN" altLang="en-US" dirty="0"/>
              <a:t>将模块编译到内核中</a:t>
            </a:r>
            <a:endParaRPr lang="en-US" altLang="zh-CN" dirty="0"/>
          </a:p>
          <a:p>
            <a:pPr lvl="1">
              <a:lnSpc>
                <a:spcPct val="150000"/>
              </a:lnSpc>
            </a:pPr>
            <a:r>
              <a:rPr lang="zh-CN" altLang="en-US" dirty="0"/>
              <a:t>通过修改模块的</a:t>
            </a:r>
            <a:r>
              <a:rPr lang="en-US" altLang="zh-CN" dirty="0" err="1"/>
              <a:t>Makefile</a:t>
            </a:r>
            <a:r>
              <a:rPr lang="zh-CN" altLang="en-US" dirty="0"/>
              <a:t>，能够指定是否编译该模块，以及是否编译到内核，或者作为独立模块</a:t>
            </a:r>
            <a:endParaRPr lang="en-US" altLang="zh-CN" dirty="0"/>
          </a:p>
          <a:p>
            <a:pPr lvl="1"/>
            <a:endParaRPr lang="en-US" altLang="zh-CN" dirty="0"/>
          </a:p>
          <a:p>
            <a:pPr lvl="1"/>
            <a:endParaRPr lang="en-US" altLang="zh-CN" dirty="0"/>
          </a:p>
          <a:p>
            <a:pPr lvl="1"/>
            <a:endParaRPr lang="en-US" altLang="zh-CN" dirty="0"/>
          </a:p>
          <a:p>
            <a:pPr lvl="1"/>
            <a:r>
              <a:rPr lang="zh-CN" altLang="en-US" dirty="0"/>
              <a:t>如果编译到内核，那么模块的入口函数会被注册到内核的</a:t>
            </a:r>
            <a:r>
              <a:rPr lang="en-US" altLang="zh-CN" dirty="0"/>
              <a:t>.</a:t>
            </a:r>
            <a:r>
              <a:rPr lang="en-US" altLang="zh-CN" dirty="0" err="1"/>
              <a:t>initcall.init</a:t>
            </a:r>
            <a:r>
              <a:rPr lang="zh-CN" altLang="en-US" dirty="0"/>
              <a:t>段中</a:t>
            </a:r>
            <a:endParaRPr lang="en-US" altLang="zh-CN" dirty="0"/>
          </a:p>
          <a:p>
            <a:pPr lvl="1"/>
            <a:endParaRPr lang="zh-CN" altLang="en-US" dirty="0"/>
          </a:p>
        </p:txBody>
      </p:sp>
      <p:sp>
        <p:nvSpPr>
          <p:cNvPr id="321538" name="Rectangle 2"/>
          <p:cNvSpPr>
            <a:spLocks noGrp="1" noChangeArrowheads="1"/>
          </p:cNvSpPr>
          <p:nvPr>
            <p:ph type="title"/>
          </p:nvPr>
        </p:nvSpPr>
        <p:spPr/>
        <p:txBody>
          <a:bodyPr/>
          <a:lstStyle/>
          <a:p>
            <a:r>
              <a:rPr lang="zh-CN" altLang="en-US" dirty="0"/>
              <a:t>静态顺序</a:t>
            </a:r>
            <a:r>
              <a:rPr lang="en-US" altLang="zh-CN" dirty="0"/>
              <a:t>:</a:t>
            </a:r>
            <a:r>
              <a:rPr lang="zh-CN" altLang="en-US" dirty="0"/>
              <a:t>编译前指定和形成的顺序</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35" y="3065228"/>
            <a:ext cx="7884368" cy="727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959106" y="4509120"/>
            <a:ext cx="7128792" cy="1569660"/>
          </a:xfrm>
          <a:prstGeom prst="rect">
            <a:avLst/>
          </a:prstGeom>
        </p:spPr>
        <p:txBody>
          <a:bodyPr wrap="square">
            <a:spAutoFit/>
          </a:bodyPr>
          <a:lstStyle/>
          <a:p>
            <a:pPr algn="l"/>
            <a:r>
              <a:rPr lang="en-US" altLang="zh-CN" sz="1600" dirty="0">
                <a:latin typeface="Consolas" panose="020B0609020204030204" pitchFamily="49" charset="0"/>
              </a:rPr>
              <a:t>#define </a:t>
            </a:r>
            <a:r>
              <a:rPr lang="en-US" altLang="zh-CN" sz="1600" dirty="0" err="1">
                <a:latin typeface="Consolas" panose="020B0609020204030204" pitchFamily="49" charset="0"/>
              </a:rPr>
              <a:t>module_init</a:t>
            </a:r>
            <a:r>
              <a:rPr lang="en-US" altLang="zh-CN" sz="1600" dirty="0">
                <a:latin typeface="Consolas" panose="020B0609020204030204" pitchFamily="49" charset="0"/>
              </a:rPr>
              <a:t>(x)  __</a:t>
            </a:r>
            <a:r>
              <a:rPr lang="en-US" altLang="zh-CN" sz="1600" dirty="0" err="1">
                <a:latin typeface="Consolas" panose="020B0609020204030204" pitchFamily="49" charset="0"/>
              </a:rPr>
              <a:t>initcall</a:t>
            </a:r>
            <a:r>
              <a:rPr lang="en-US" altLang="zh-CN" sz="1600" dirty="0">
                <a:latin typeface="Consolas" panose="020B0609020204030204" pitchFamily="49" charset="0"/>
              </a:rPr>
              <a:t>(x);</a:t>
            </a:r>
          </a:p>
          <a:p>
            <a:pPr algn="l"/>
            <a:r>
              <a:rPr lang="en-US" altLang="zh-CN" sz="1600" dirty="0">
                <a:latin typeface="Consolas" panose="020B0609020204030204" pitchFamily="49" charset="0"/>
              </a:rPr>
              <a:t>#define __</a:t>
            </a:r>
            <a:r>
              <a:rPr lang="en-US" altLang="zh-CN" sz="1600" dirty="0" err="1">
                <a:latin typeface="Consolas" panose="020B0609020204030204" pitchFamily="49" charset="0"/>
              </a:rPr>
              <a:t>initcall</a:t>
            </a:r>
            <a:r>
              <a:rPr lang="en-US" altLang="zh-CN" sz="1600" dirty="0">
                <a:latin typeface="Consolas" panose="020B0609020204030204" pitchFamily="49" charset="0"/>
              </a:rPr>
              <a:t>(</a:t>
            </a:r>
            <a:r>
              <a:rPr lang="en-US" altLang="zh-CN" sz="1600" dirty="0" err="1">
                <a:latin typeface="Consolas" panose="020B0609020204030204" pitchFamily="49" charset="0"/>
              </a:rPr>
              <a:t>fn</a:t>
            </a:r>
            <a:r>
              <a:rPr lang="en-US" altLang="zh-CN" sz="1600" dirty="0">
                <a:latin typeface="Consolas" panose="020B0609020204030204" pitchFamily="49" charset="0"/>
              </a:rPr>
              <a:t>) </a:t>
            </a:r>
            <a:r>
              <a:rPr lang="en-US" altLang="zh-CN" sz="1600" dirty="0" err="1">
                <a:latin typeface="Consolas" panose="020B0609020204030204" pitchFamily="49" charset="0"/>
              </a:rPr>
              <a:t>device_initcall</a:t>
            </a:r>
            <a:r>
              <a:rPr lang="en-US" altLang="zh-CN" sz="1600" dirty="0">
                <a:latin typeface="Consolas" panose="020B0609020204030204" pitchFamily="49" charset="0"/>
              </a:rPr>
              <a:t>(</a:t>
            </a:r>
            <a:r>
              <a:rPr lang="en-US" altLang="zh-CN" sz="1600" dirty="0" err="1">
                <a:latin typeface="Consolas" panose="020B0609020204030204" pitchFamily="49" charset="0"/>
              </a:rPr>
              <a:t>fn</a:t>
            </a:r>
            <a:r>
              <a:rPr lang="en-US" altLang="zh-CN" sz="1600" dirty="0">
                <a:latin typeface="Consolas" panose="020B0609020204030204" pitchFamily="49" charset="0"/>
              </a:rPr>
              <a:t>)</a:t>
            </a:r>
          </a:p>
          <a:p>
            <a:pPr algn="l"/>
            <a:r>
              <a:rPr lang="en-US" altLang="zh-CN" sz="1600" dirty="0">
                <a:latin typeface="Consolas" panose="020B0609020204030204" pitchFamily="49" charset="0"/>
              </a:rPr>
              <a:t>#define </a:t>
            </a:r>
            <a:r>
              <a:rPr lang="en-US" altLang="zh-CN" sz="1600" dirty="0" err="1">
                <a:latin typeface="Consolas" panose="020B0609020204030204" pitchFamily="49" charset="0"/>
              </a:rPr>
              <a:t>device_initcall</a:t>
            </a:r>
            <a:r>
              <a:rPr lang="en-US" altLang="zh-CN" sz="1600" dirty="0">
                <a:latin typeface="Consolas" panose="020B0609020204030204" pitchFamily="49" charset="0"/>
              </a:rPr>
              <a:t>(</a:t>
            </a:r>
            <a:r>
              <a:rPr lang="en-US" altLang="zh-CN" sz="1600" dirty="0" err="1">
                <a:latin typeface="Consolas" panose="020B0609020204030204" pitchFamily="49" charset="0"/>
              </a:rPr>
              <a:t>fn</a:t>
            </a:r>
            <a:r>
              <a:rPr lang="en-US" altLang="zh-CN" sz="1600" dirty="0">
                <a:latin typeface="Consolas" panose="020B0609020204030204" pitchFamily="49" charset="0"/>
              </a:rPr>
              <a:t>)     __</a:t>
            </a:r>
            <a:r>
              <a:rPr lang="en-US" altLang="zh-CN" sz="1600" dirty="0" err="1">
                <a:latin typeface="Consolas" panose="020B0609020204030204" pitchFamily="49" charset="0"/>
              </a:rPr>
              <a:t>define_initcall</a:t>
            </a:r>
            <a:r>
              <a:rPr lang="en-US" altLang="zh-CN" sz="1600" dirty="0">
                <a:latin typeface="Consolas" panose="020B0609020204030204" pitchFamily="49" charset="0"/>
              </a:rPr>
              <a:t>("6",fn,6)</a:t>
            </a:r>
          </a:p>
          <a:p>
            <a:pPr algn="l"/>
            <a:r>
              <a:rPr lang="en-US" altLang="zh-CN" sz="1600" dirty="0">
                <a:latin typeface="Consolas" panose="020B0609020204030204" pitchFamily="49" charset="0"/>
              </a:rPr>
              <a:t>#define __</a:t>
            </a:r>
            <a:r>
              <a:rPr lang="en-US" altLang="zh-CN" sz="1600" dirty="0" err="1">
                <a:latin typeface="Consolas" panose="020B0609020204030204" pitchFamily="49" charset="0"/>
              </a:rPr>
              <a:t>define_initcall</a:t>
            </a:r>
            <a:r>
              <a:rPr lang="en-US" altLang="zh-CN" sz="1600" dirty="0">
                <a:latin typeface="Consolas" panose="020B0609020204030204" pitchFamily="49" charset="0"/>
              </a:rPr>
              <a:t>(</a:t>
            </a:r>
            <a:r>
              <a:rPr lang="en-US" altLang="zh-CN" sz="1600" dirty="0" err="1">
                <a:latin typeface="Consolas" panose="020B0609020204030204" pitchFamily="49" charset="0"/>
              </a:rPr>
              <a:t>level,fn,id</a:t>
            </a:r>
            <a:r>
              <a:rPr lang="en-US" altLang="zh-CN" sz="1600" dirty="0">
                <a:latin typeface="Consolas" panose="020B0609020204030204" pitchFamily="49" charset="0"/>
              </a:rPr>
              <a:t>) \</a:t>
            </a:r>
          </a:p>
          <a:p>
            <a:pPr algn="l"/>
            <a:r>
              <a:rPr lang="en-US" altLang="zh-CN" sz="1600" dirty="0">
                <a:latin typeface="Consolas" panose="020B0609020204030204" pitchFamily="49" charset="0"/>
              </a:rPr>
              <a:t>    static </a:t>
            </a:r>
            <a:r>
              <a:rPr lang="en-US" altLang="zh-CN" sz="1600" dirty="0" err="1">
                <a:latin typeface="Consolas" panose="020B0609020204030204" pitchFamily="49" charset="0"/>
              </a:rPr>
              <a:t>initcall_t</a:t>
            </a:r>
            <a:r>
              <a:rPr lang="en-US" altLang="zh-CN" sz="1600" dirty="0">
                <a:latin typeface="Consolas" panose="020B0609020204030204" pitchFamily="49" charset="0"/>
              </a:rPr>
              <a:t> __</a:t>
            </a:r>
            <a:r>
              <a:rPr lang="en-US" altLang="zh-CN" sz="1600" dirty="0" err="1">
                <a:latin typeface="Consolas" panose="020B0609020204030204" pitchFamily="49" charset="0"/>
              </a:rPr>
              <a:t>initcall</a:t>
            </a:r>
            <a:r>
              <a:rPr lang="en-US" altLang="zh-CN" sz="1600" dirty="0">
                <a:latin typeface="Consolas" panose="020B0609020204030204" pitchFamily="49" charset="0"/>
              </a:rPr>
              <a:t>_##</a:t>
            </a:r>
            <a:r>
              <a:rPr lang="en-US" altLang="zh-CN" sz="1600" dirty="0" err="1">
                <a:latin typeface="Consolas" panose="020B0609020204030204" pitchFamily="49" charset="0"/>
              </a:rPr>
              <a:t>fn</a:t>
            </a:r>
            <a:r>
              <a:rPr lang="en-US" altLang="zh-CN" sz="1600" dirty="0">
                <a:latin typeface="Consolas" panose="020B0609020204030204" pitchFamily="49" charset="0"/>
              </a:rPr>
              <a:t>##id __used __attribute__((__section__(".</a:t>
            </a:r>
            <a:r>
              <a:rPr lang="en-US" altLang="zh-CN" sz="1600" dirty="0" err="1">
                <a:latin typeface="Consolas" panose="020B0609020204030204" pitchFamily="49" charset="0"/>
              </a:rPr>
              <a:t>initcall</a:t>
            </a:r>
            <a:r>
              <a:rPr lang="en-US" altLang="zh-CN" sz="1600" dirty="0">
                <a:latin typeface="Consolas" panose="020B0609020204030204" pitchFamily="49" charset="0"/>
              </a:rPr>
              <a:t>" level ".</a:t>
            </a:r>
            <a:r>
              <a:rPr lang="en-US" altLang="zh-CN" sz="1600" dirty="0" err="1">
                <a:latin typeface="Consolas" panose="020B0609020204030204" pitchFamily="49" charset="0"/>
              </a:rPr>
              <a:t>init</a:t>
            </a:r>
            <a:r>
              <a:rPr lang="en-US" altLang="zh-CN" sz="1600" dirty="0">
                <a:latin typeface="Consolas" panose="020B0609020204030204" pitchFamily="49" charset="0"/>
              </a:rPr>
              <a:t>"))) = </a:t>
            </a:r>
            <a:r>
              <a:rPr lang="en-US" altLang="zh-CN" sz="1600" dirty="0" err="1">
                <a:latin typeface="Consolas" panose="020B0609020204030204" pitchFamily="49" charset="0"/>
              </a:rPr>
              <a:t>fn</a:t>
            </a:r>
            <a:r>
              <a:rPr lang="en-US" altLang="zh-CN" sz="1600" dirty="0">
                <a:latin typeface="Consolas" panose="020B0609020204030204" pitchFamily="49" charset="0"/>
              </a:rPr>
              <a:t> </a:t>
            </a:r>
          </a:p>
        </p:txBody>
      </p:sp>
    </p:spTree>
    <p:extLst>
      <p:ext uri="{BB962C8B-B14F-4D97-AF65-F5344CB8AC3E}">
        <p14:creationId xmlns:p14="http://schemas.microsoft.com/office/powerpoint/2010/main" val="162318576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7862" y="1196752"/>
            <a:ext cx="8241323" cy="4896543"/>
          </a:xfrm>
        </p:spPr>
        <p:txBody>
          <a:bodyPr/>
          <a:lstStyle/>
          <a:p>
            <a:r>
              <a:rPr lang="zh-CN" altLang="en-US" dirty="0"/>
              <a:t>将模块编译到内核中</a:t>
            </a:r>
            <a:endParaRPr lang="en-US" altLang="zh-CN" dirty="0"/>
          </a:p>
          <a:p>
            <a:pPr lvl="1"/>
            <a:r>
              <a:rPr lang="en-US" altLang="zh-CN" dirty="0"/>
              <a:t>.</a:t>
            </a:r>
            <a:r>
              <a:rPr lang="en-US" altLang="zh-CN" dirty="0" err="1"/>
              <a:t>initcall.init</a:t>
            </a:r>
            <a:r>
              <a:rPr lang="zh-CN" altLang="en-US" dirty="0"/>
              <a:t>段保存内核模块入口函数的地址</a:t>
            </a:r>
            <a:endParaRPr lang="en-US" altLang="zh-CN" dirty="0"/>
          </a:p>
          <a:p>
            <a:pPr lvl="1"/>
            <a:r>
              <a:rPr lang="zh-CN" altLang="en-US" dirty="0"/>
              <a:t>通过</a:t>
            </a:r>
            <a:r>
              <a:rPr lang="en-US" altLang="zh-CN" dirty="0" err="1"/>
              <a:t>vmlinux.lds</a:t>
            </a:r>
            <a:r>
              <a:rPr lang="zh-CN" altLang="en-US" dirty="0"/>
              <a:t>文件可以看到</a:t>
            </a:r>
            <a:r>
              <a:rPr lang="en-US" altLang="zh-CN" dirty="0"/>
              <a:t>.</a:t>
            </a:r>
            <a:r>
              <a:rPr lang="en-US" altLang="zh-CN" dirty="0" err="1"/>
              <a:t>initcall.init</a:t>
            </a:r>
            <a:r>
              <a:rPr lang="zh-CN" altLang="en-US" dirty="0"/>
              <a:t>段中的内容</a:t>
            </a:r>
            <a:endParaRPr lang="en-US" altLang="zh-CN" dirty="0"/>
          </a:p>
          <a:p>
            <a:pPr lvl="1"/>
            <a:endParaRPr lang="zh-CN" altLang="en-US" dirty="0"/>
          </a:p>
        </p:txBody>
      </p:sp>
      <p:sp>
        <p:nvSpPr>
          <p:cNvPr id="321538" name="Rectangle 2"/>
          <p:cNvSpPr>
            <a:spLocks noGrp="1" noChangeArrowheads="1"/>
          </p:cNvSpPr>
          <p:nvPr>
            <p:ph type="title"/>
          </p:nvPr>
        </p:nvSpPr>
        <p:spPr/>
        <p:txBody>
          <a:bodyPr/>
          <a:lstStyle/>
          <a:p>
            <a:r>
              <a:rPr lang="zh-CN" altLang="en-US" dirty="0"/>
              <a:t>静态顺序</a:t>
            </a:r>
            <a:r>
              <a:rPr lang="en-US" altLang="zh-CN" dirty="0"/>
              <a:t>:</a:t>
            </a:r>
            <a:r>
              <a:rPr lang="zh-CN" altLang="en-US" dirty="0"/>
              <a:t>编译前指定和形成的顺序</a:t>
            </a:r>
            <a:endParaRPr lang="en-US" altLang="zh-CN"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0713"/>
          <a:stretch/>
        </p:blipFill>
        <p:spPr bwMode="auto">
          <a:xfrm>
            <a:off x="899592" y="2431670"/>
            <a:ext cx="6768752"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077072"/>
            <a:ext cx="3456384" cy="259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3032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25438"/>
            <a:ext cx="8241323" cy="4896543"/>
          </a:xfrm>
        </p:spPr>
        <p:txBody>
          <a:bodyPr/>
          <a:lstStyle/>
          <a:p>
            <a:r>
              <a:rPr lang="zh-CN" altLang="en-US" dirty="0"/>
              <a:t>将模块编译到内核中</a:t>
            </a:r>
            <a:endParaRPr lang="en-US" altLang="zh-CN" dirty="0"/>
          </a:p>
          <a:p>
            <a:pPr lvl="1"/>
            <a:r>
              <a:rPr lang="zh-CN" altLang="en-US" dirty="0"/>
              <a:t>这些函数在内核启动的过程中会被依次调用</a:t>
            </a:r>
            <a:endParaRPr lang="en-US" altLang="zh-CN" dirty="0"/>
          </a:p>
        </p:txBody>
      </p:sp>
      <p:sp>
        <p:nvSpPr>
          <p:cNvPr id="321538" name="Rectangle 2"/>
          <p:cNvSpPr>
            <a:spLocks noGrp="1" noChangeArrowheads="1"/>
          </p:cNvSpPr>
          <p:nvPr>
            <p:ph type="title"/>
          </p:nvPr>
        </p:nvSpPr>
        <p:spPr/>
        <p:txBody>
          <a:bodyPr/>
          <a:lstStyle/>
          <a:p>
            <a:r>
              <a:rPr lang="zh-CN" altLang="en-US" dirty="0"/>
              <a:t>静态顺序</a:t>
            </a:r>
            <a:r>
              <a:rPr lang="en-US" altLang="zh-CN" dirty="0"/>
              <a:t>:</a:t>
            </a:r>
            <a:r>
              <a:rPr lang="zh-CN" altLang="en-US" dirty="0"/>
              <a:t>编译前指定和形成的顺序</a:t>
            </a:r>
            <a:endParaRPr lang="en-US" altLang="zh-CN" dirty="0"/>
          </a:p>
        </p:txBody>
      </p:sp>
      <p:sp>
        <p:nvSpPr>
          <p:cNvPr id="2" name="矩形: 圆角 1">
            <a:extLst>
              <a:ext uri="{FF2B5EF4-FFF2-40B4-BE49-F238E27FC236}">
                <a16:creationId xmlns:a16="http://schemas.microsoft.com/office/drawing/2014/main" id="{19566441-0AC6-49A7-A60C-99E81EAFD93E}"/>
              </a:ext>
            </a:extLst>
          </p:cNvPr>
          <p:cNvSpPr/>
          <p:nvPr/>
        </p:nvSpPr>
        <p:spPr bwMode="auto">
          <a:xfrm>
            <a:off x="2267744" y="2385404"/>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start_kernel</a:t>
            </a:r>
            <a:r>
              <a:rPr lang="en-US" altLang="zh-CN" sz="2400" dirty="0">
                <a:latin typeface="Consolas" panose="020B0609020204030204" pitchFamily="49" charset="0"/>
              </a:rPr>
              <a:t>()</a:t>
            </a:r>
          </a:p>
        </p:txBody>
      </p:sp>
      <p:sp>
        <p:nvSpPr>
          <p:cNvPr id="3" name="矩形: 圆角 2">
            <a:extLst>
              <a:ext uri="{FF2B5EF4-FFF2-40B4-BE49-F238E27FC236}">
                <a16:creationId xmlns:a16="http://schemas.microsoft.com/office/drawing/2014/main" id="{816034A8-0A40-49BE-BB85-F0FEE85C3021}"/>
              </a:ext>
            </a:extLst>
          </p:cNvPr>
          <p:cNvSpPr/>
          <p:nvPr/>
        </p:nvSpPr>
        <p:spPr bwMode="auto">
          <a:xfrm>
            <a:off x="2267744" y="3125638"/>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rest_init</a:t>
            </a:r>
            <a:r>
              <a:rPr lang="en-US" altLang="zh-CN" sz="2400" dirty="0">
                <a:latin typeface="Consolas" panose="020B0609020204030204" pitchFamily="49" charset="0"/>
              </a:rPr>
              <a:t>()</a:t>
            </a:r>
          </a:p>
        </p:txBody>
      </p:sp>
      <p:sp>
        <p:nvSpPr>
          <p:cNvPr id="4" name="矩形: 圆角 3">
            <a:extLst>
              <a:ext uri="{FF2B5EF4-FFF2-40B4-BE49-F238E27FC236}">
                <a16:creationId xmlns:a16="http://schemas.microsoft.com/office/drawing/2014/main" id="{40BE1D59-EF1B-44C5-998F-B7726E12D566}"/>
              </a:ext>
            </a:extLst>
          </p:cNvPr>
          <p:cNvSpPr/>
          <p:nvPr/>
        </p:nvSpPr>
        <p:spPr bwMode="auto">
          <a:xfrm>
            <a:off x="2267744" y="3865872"/>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kernel_init</a:t>
            </a:r>
            <a:r>
              <a:rPr lang="en-US" altLang="zh-CN" sz="2400" dirty="0">
                <a:latin typeface="Consolas" panose="020B0609020204030204" pitchFamily="49" charset="0"/>
              </a:rPr>
              <a:t>()</a:t>
            </a:r>
          </a:p>
        </p:txBody>
      </p:sp>
      <p:sp>
        <p:nvSpPr>
          <p:cNvPr id="6" name="矩形: 圆角 5">
            <a:extLst>
              <a:ext uri="{FF2B5EF4-FFF2-40B4-BE49-F238E27FC236}">
                <a16:creationId xmlns:a16="http://schemas.microsoft.com/office/drawing/2014/main" id="{C512A6D1-EE18-48AA-8AD4-A94B94630023}"/>
              </a:ext>
            </a:extLst>
          </p:cNvPr>
          <p:cNvSpPr/>
          <p:nvPr/>
        </p:nvSpPr>
        <p:spPr bwMode="auto">
          <a:xfrm>
            <a:off x="2267744" y="4606106"/>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kernel_init_freeable</a:t>
            </a:r>
            <a:r>
              <a:rPr lang="en-US" altLang="zh-CN" sz="2400" dirty="0">
                <a:latin typeface="Consolas" panose="020B0609020204030204" pitchFamily="49" charset="0"/>
              </a:rPr>
              <a:t>()</a:t>
            </a:r>
          </a:p>
        </p:txBody>
      </p:sp>
      <p:sp>
        <p:nvSpPr>
          <p:cNvPr id="8" name="矩形: 圆角 7">
            <a:extLst>
              <a:ext uri="{FF2B5EF4-FFF2-40B4-BE49-F238E27FC236}">
                <a16:creationId xmlns:a16="http://schemas.microsoft.com/office/drawing/2014/main" id="{B4C9685A-AD67-4F50-A58D-7B1AE4A40062}"/>
              </a:ext>
            </a:extLst>
          </p:cNvPr>
          <p:cNvSpPr/>
          <p:nvPr/>
        </p:nvSpPr>
        <p:spPr bwMode="auto">
          <a:xfrm>
            <a:off x="2267744" y="5346340"/>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do_basic_setup</a:t>
            </a:r>
            <a:r>
              <a:rPr lang="en-US" altLang="zh-CN" sz="2400" dirty="0">
                <a:latin typeface="Consolas" panose="020B0609020204030204" pitchFamily="49" charset="0"/>
              </a:rPr>
              <a:t>()</a:t>
            </a:r>
          </a:p>
        </p:txBody>
      </p:sp>
      <p:sp>
        <p:nvSpPr>
          <p:cNvPr id="10" name="矩形: 圆角 9">
            <a:extLst>
              <a:ext uri="{FF2B5EF4-FFF2-40B4-BE49-F238E27FC236}">
                <a16:creationId xmlns:a16="http://schemas.microsoft.com/office/drawing/2014/main" id="{C100C76E-E55D-4E29-BA7E-54FFCA9A1178}"/>
              </a:ext>
            </a:extLst>
          </p:cNvPr>
          <p:cNvSpPr/>
          <p:nvPr/>
        </p:nvSpPr>
        <p:spPr bwMode="auto">
          <a:xfrm>
            <a:off x="2267744" y="6086574"/>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do_initcalls</a:t>
            </a:r>
            <a:r>
              <a:rPr lang="en-US" altLang="zh-CN" sz="2400" dirty="0">
                <a:latin typeface="Consolas" panose="020B0609020204030204" pitchFamily="49" charset="0"/>
              </a:rPr>
              <a:t>()</a:t>
            </a:r>
          </a:p>
        </p:txBody>
      </p:sp>
      <p:sp>
        <p:nvSpPr>
          <p:cNvPr id="12" name="箭头: 右 11">
            <a:extLst>
              <a:ext uri="{FF2B5EF4-FFF2-40B4-BE49-F238E27FC236}">
                <a16:creationId xmlns:a16="http://schemas.microsoft.com/office/drawing/2014/main" id="{5532479D-E5C1-40E5-827B-A947A65EA837}"/>
              </a:ext>
            </a:extLst>
          </p:cNvPr>
          <p:cNvSpPr/>
          <p:nvPr/>
        </p:nvSpPr>
        <p:spPr bwMode="auto">
          <a:xfrm rot="5400000">
            <a:off x="6724350" y="2789533"/>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4" name="箭头: 右 13">
            <a:extLst>
              <a:ext uri="{FF2B5EF4-FFF2-40B4-BE49-F238E27FC236}">
                <a16:creationId xmlns:a16="http://schemas.microsoft.com/office/drawing/2014/main" id="{2F450D19-F32C-4694-8309-BC44E53F305A}"/>
              </a:ext>
            </a:extLst>
          </p:cNvPr>
          <p:cNvSpPr/>
          <p:nvPr/>
        </p:nvSpPr>
        <p:spPr bwMode="auto">
          <a:xfrm rot="5400000">
            <a:off x="6724350" y="353062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6" name="箭头: 右 15">
            <a:extLst>
              <a:ext uri="{FF2B5EF4-FFF2-40B4-BE49-F238E27FC236}">
                <a16:creationId xmlns:a16="http://schemas.microsoft.com/office/drawing/2014/main" id="{64412E2E-8DB7-46C6-AF8F-114755AD38E0}"/>
              </a:ext>
            </a:extLst>
          </p:cNvPr>
          <p:cNvSpPr/>
          <p:nvPr/>
        </p:nvSpPr>
        <p:spPr bwMode="auto">
          <a:xfrm rot="5400000">
            <a:off x="6724350" y="4271707"/>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8" name="箭头: 右 17">
            <a:extLst>
              <a:ext uri="{FF2B5EF4-FFF2-40B4-BE49-F238E27FC236}">
                <a16:creationId xmlns:a16="http://schemas.microsoft.com/office/drawing/2014/main" id="{1EA0FCF7-2364-4900-ADA6-8D0E1C86DE19}"/>
              </a:ext>
            </a:extLst>
          </p:cNvPr>
          <p:cNvSpPr/>
          <p:nvPr/>
        </p:nvSpPr>
        <p:spPr bwMode="auto">
          <a:xfrm rot="5400000">
            <a:off x="6724350" y="5012794"/>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20" name="箭头: 右 19">
            <a:extLst>
              <a:ext uri="{FF2B5EF4-FFF2-40B4-BE49-F238E27FC236}">
                <a16:creationId xmlns:a16="http://schemas.microsoft.com/office/drawing/2014/main" id="{446692C8-8B54-46E8-AA90-59A584A840FA}"/>
              </a:ext>
            </a:extLst>
          </p:cNvPr>
          <p:cNvSpPr/>
          <p:nvPr/>
        </p:nvSpPr>
        <p:spPr bwMode="auto">
          <a:xfrm rot="5400000">
            <a:off x="6724350" y="575388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2034295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35658"/>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rgbClr val="FF0000"/>
                </a:solidFill>
              </a:rPr>
              <a:t>动态顺序</a:t>
            </a:r>
            <a:r>
              <a:rPr lang="en-US" altLang="zh-CN" dirty="0">
                <a:solidFill>
                  <a:srgbClr val="FF0000"/>
                </a:solidFill>
              </a:rPr>
              <a:t>:</a:t>
            </a:r>
            <a:r>
              <a:rPr lang="zh-CN" altLang="en-US" dirty="0">
                <a:solidFill>
                  <a:srgbClr val="FF0000"/>
                </a:solidFill>
              </a:rPr>
              <a:t>内核模块的加载顺序</a:t>
            </a:r>
            <a:endParaRPr lang="en-US" altLang="zh-CN" dirty="0">
              <a:solidFill>
                <a:srgbClr val="FF0000"/>
              </a:solidFill>
            </a:endParaRPr>
          </a:p>
          <a:p>
            <a:r>
              <a:rPr lang="zh-CN" altLang="en-US" dirty="0">
                <a:solidFill>
                  <a:schemeClr val="tx1">
                    <a:lumMod val="50000"/>
                  </a:schemeClr>
                </a:solidFill>
              </a:rPr>
              <a:t>内核态与用户态的概念及切换</a:t>
            </a:r>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0250871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510705"/>
            <a:ext cx="8241323" cy="1224133"/>
          </a:xfrm>
        </p:spPr>
        <p:txBody>
          <a:bodyPr/>
          <a:lstStyle/>
          <a:p>
            <a:pPr>
              <a:lnSpc>
                <a:spcPct val="150000"/>
              </a:lnSpc>
            </a:pPr>
            <a:r>
              <a:rPr lang="zh-CN" altLang="en-US" dirty="0"/>
              <a:t>内核模块动态加载的时机</a:t>
            </a:r>
            <a:endParaRPr lang="en-US" altLang="zh-CN" dirty="0"/>
          </a:p>
          <a:p>
            <a:pPr lvl="1">
              <a:lnSpc>
                <a:spcPct val="150000"/>
              </a:lnSpc>
            </a:pPr>
            <a:r>
              <a:rPr lang="zh-CN" altLang="en-US" dirty="0"/>
              <a:t>系统启动时自动加载</a:t>
            </a:r>
            <a:endParaRPr lang="en-US" altLang="zh-CN" dirty="0"/>
          </a:p>
          <a:p>
            <a:pPr lvl="2">
              <a:lnSpc>
                <a:spcPct val="150000"/>
              </a:lnSpc>
            </a:pPr>
            <a:r>
              <a:rPr lang="zh-CN" altLang="en-US" dirty="0"/>
              <a:t>内核初始化的最后一步，会启动</a:t>
            </a:r>
            <a:r>
              <a:rPr lang="en-US" altLang="zh-CN" dirty="0" err="1"/>
              <a:t>init</a:t>
            </a:r>
            <a:r>
              <a:rPr lang="zh-CN" altLang="en-US" dirty="0"/>
              <a:t>进程，</a:t>
            </a:r>
            <a:r>
              <a:rPr lang="en-US" altLang="zh-CN" dirty="0" err="1"/>
              <a:t>init</a:t>
            </a:r>
            <a:r>
              <a:rPr lang="zh-CN" altLang="en-US" dirty="0"/>
              <a:t>进程会依次执行</a:t>
            </a:r>
            <a:r>
              <a:rPr lang="en-US" altLang="zh-CN" dirty="0"/>
              <a:t>/</a:t>
            </a:r>
            <a:r>
              <a:rPr lang="en-US" altLang="zh-CN" dirty="0" err="1"/>
              <a:t>etc</a:t>
            </a:r>
            <a:r>
              <a:rPr lang="en-US" altLang="zh-CN" dirty="0"/>
              <a:t>/</a:t>
            </a:r>
            <a:r>
              <a:rPr lang="en-US" altLang="zh-CN" dirty="0" err="1"/>
              <a:t>rc.d</a:t>
            </a:r>
            <a:r>
              <a:rPr lang="zh-CN" altLang="en-US" dirty="0"/>
              <a:t>中的启动脚本，其中实现了内核模块的加载、服务的启动等功能</a:t>
            </a:r>
            <a:endParaRPr lang="en-US" altLang="zh-CN" dirty="0"/>
          </a:p>
          <a:p>
            <a:pPr lvl="1"/>
            <a:endParaRPr lang="en-US" altLang="zh-CN" dirty="0"/>
          </a:p>
          <a:p>
            <a:pPr lvl="1"/>
            <a:endParaRPr lang="en-US" altLang="zh-CN" dirty="0"/>
          </a:p>
          <a:p>
            <a:pPr marL="389587" lvl="1" indent="0">
              <a:buNone/>
            </a:pPr>
            <a:endParaRPr lang="en-US" altLang="zh-CN" dirty="0"/>
          </a:p>
          <a:p>
            <a:pPr lvl="1"/>
            <a:r>
              <a:rPr lang="zh-CN" altLang="en-US" dirty="0"/>
              <a:t>系统运行时调用</a:t>
            </a:r>
            <a:r>
              <a:rPr lang="en-US" altLang="zh-CN" dirty="0" err="1"/>
              <a:t>modprobe</a:t>
            </a:r>
            <a:r>
              <a:rPr lang="zh-CN" altLang="en-US" dirty="0"/>
              <a:t>加载</a:t>
            </a:r>
            <a:endParaRPr lang="en-US" altLang="zh-CN" dirty="0"/>
          </a:p>
        </p:txBody>
      </p:sp>
      <p:sp>
        <p:nvSpPr>
          <p:cNvPr id="321538" name="Rectangle 2"/>
          <p:cNvSpPr>
            <a:spLocks noGrp="1" noChangeArrowheads="1"/>
          </p:cNvSpPr>
          <p:nvPr>
            <p:ph type="title"/>
          </p:nvPr>
        </p:nvSpPr>
        <p:spPr/>
        <p:txBody>
          <a:bodyPr/>
          <a:lstStyle/>
          <a:p>
            <a:r>
              <a:rPr lang="zh-CN" altLang="en-US" dirty="0"/>
              <a:t>动态顺序</a:t>
            </a:r>
            <a:r>
              <a:rPr lang="en-US" altLang="zh-CN" dirty="0"/>
              <a:t>:</a:t>
            </a:r>
            <a:r>
              <a:rPr lang="zh-CN" altLang="en-US" dirty="0"/>
              <a:t>内核模块的加载顺序</a:t>
            </a:r>
            <a:endParaRPr lang="en-US" altLang="zh-CN" dirty="0"/>
          </a:p>
        </p:txBody>
      </p:sp>
      <p:sp>
        <p:nvSpPr>
          <p:cNvPr id="2" name="矩形: 圆角 1">
            <a:extLst>
              <a:ext uri="{FF2B5EF4-FFF2-40B4-BE49-F238E27FC236}">
                <a16:creationId xmlns:a16="http://schemas.microsoft.com/office/drawing/2014/main" id="{934D9AD5-4F1C-456B-98F1-46EC298D4B1A}"/>
              </a:ext>
            </a:extLst>
          </p:cNvPr>
          <p:cNvSpPr/>
          <p:nvPr/>
        </p:nvSpPr>
        <p:spPr bwMode="auto">
          <a:xfrm>
            <a:off x="2051720" y="4109712"/>
            <a:ext cx="1728192"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init</a:t>
            </a:r>
            <a:r>
              <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rPr>
              <a:t>进程</a:t>
            </a:r>
          </a:p>
        </p:txBody>
      </p:sp>
      <p:sp>
        <p:nvSpPr>
          <p:cNvPr id="3" name="箭头: 右 2">
            <a:extLst>
              <a:ext uri="{FF2B5EF4-FFF2-40B4-BE49-F238E27FC236}">
                <a16:creationId xmlns:a16="http://schemas.microsoft.com/office/drawing/2014/main" id="{CBC084F8-715E-4C90-819C-FA11B3B5CBED}"/>
              </a:ext>
            </a:extLst>
          </p:cNvPr>
          <p:cNvSpPr/>
          <p:nvPr/>
        </p:nvSpPr>
        <p:spPr bwMode="auto">
          <a:xfrm>
            <a:off x="4201407" y="4109712"/>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5" name="矩形: 圆角 4">
            <a:extLst>
              <a:ext uri="{FF2B5EF4-FFF2-40B4-BE49-F238E27FC236}">
                <a16:creationId xmlns:a16="http://schemas.microsoft.com/office/drawing/2014/main" id="{661BF7C3-832C-45AA-BBDD-83FF21B01C97}"/>
              </a:ext>
            </a:extLst>
          </p:cNvPr>
          <p:cNvSpPr/>
          <p:nvPr/>
        </p:nvSpPr>
        <p:spPr bwMode="auto">
          <a:xfrm>
            <a:off x="5031540" y="4142358"/>
            <a:ext cx="1728192"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333333"/>
                </a:solidFill>
                <a:effectLst/>
                <a:latin typeface="Times New Roman" pitchFamily="18" charset="0"/>
                <a:ea typeface="楷体_GB2312" pitchFamily="49" charset="-122"/>
              </a:rPr>
              <a:t>/</a:t>
            </a: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etc</a:t>
            </a:r>
            <a:r>
              <a:rPr kumimoji="1" lang="en-US" altLang="zh-CN" sz="2400" b="1" i="0" u="none" strike="noStrike" cap="none" normalizeH="0" baseline="0" dirty="0">
                <a:ln>
                  <a:noFill/>
                </a:ln>
                <a:solidFill>
                  <a:srgbClr val="333333"/>
                </a:solidFill>
                <a:effectLst/>
                <a:latin typeface="Times New Roman" pitchFamily="18" charset="0"/>
                <a:ea typeface="楷体_GB2312" pitchFamily="49" charset="-122"/>
              </a:rPr>
              <a:t>/</a:t>
            </a: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rc.d</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7" name="矩形: 圆角 6">
            <a:extLst>
              <a:ext uri="{FF2B5EF4-FFF2-40B4-BE49-F238E27FC236}">
                <a16:creationId xmlns:a16="http://schemas.microsoft.com/office/drawing/2014/main" id="{B26B861B-045B-4CB5-B87C-AFF66D41D367}"/>
              </a:ext>
            </a:extLst>
          </p:cNvPr>
          <p:cNvSpPr/>
          <p:nvPr/>
        </p:nvSpPr>
        <p:spPr bwMode="auto">
          <a:xfrm>
            <a:off x="3553335" y="5739975"/>
            <a:ext cx="1728192"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modprobe</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2778514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dirty="0"/>
              <a:t>内核模块动态加载的机制</a:t>
            </a:r>
            <a:endParaRPr lang="en-US" altLang="zh-CN" dirty="0"/>
          </a:p>
          <a:p>
            <a:pPr lvl="1"/>
            <a:r>
              <a:rPr lang="en-US" altLang="zh-CN" dirty="0" err="1"/>
              <a:t>sys_init_module</a:t>
            </a:r>
            <a:r>
              <a:rPr lang="en-US" altLang="zh-CN" dirty="0"/>
              <a:t>()</a:t>
            </a:r>
            <a:r>
              <a:rPr lang="zh-CN" altLang="en-US" dirty="0"/>
              <a:t>系统调用</a:t>
            </a:r>
            <a:endParaRPr lang="en-US" altLang="zh-CN" dirty="0"/>
          </a:p>
          <a:p>
            <a:pPr lvl="2"/>
            <a:r>
              <a:rPr lang="zh-CN" altLang="en-US" dirty="0"/>
              <a:t>加载</a:t>
            </a:r>
            <a:endParaRPr lang="en-US" altLang="zh-CN" dirty="0"/>
          </a:p>
          <a:p>
            <a:pPr lvl="3"/>
            <a:r>
              <a:rPr lang="en-US" altLang="zh-CN" dirty="0" err="1"/>
              <a:t>sys_init_module</a:t>
            </a:r>
            <a:r>
              <a:rPr lang="en-US" altLang="zh-CN" dirty="0"/>
              <a:t>()</a:t>
            </a:r>
            <a:r>
              <a:rPr lang="zh-CN" altLang="en-US" dirty="0"/>
              <a:t>首先调用</a:t>
            </a:r>
            <a:r>
              <a:rPr lang="en-US" altLang="zh-CN" dirty="0" err="1"/>
              <a:t>load_module</a:t>
            </a:r>
            <a:r>
              <a:rPr lang="en-US" altLang="zh-CN" dirty="0"/>
              <a:t>()</a:t>
            </a:r>
            <a:r>
              <a:rPr lang="zh-CN" altLang="en-US" dirty="0"/>
              <a:t>，将内核模块的镜像从用户空间拷贝到内核空间，然后执行符号解析、重定位等工作，将模块对内核接口的调用替换成真实的地址</a:t>
            </a:r>
            <a:endParaRPr lang="en-US" altLang="zh-CN" dirty="0"/>
          </a:p>
          <a:p>
            <a:pPr lvl="2"/>
            <a:endParaRPr lang="en-US" altLang="zh-CN" dirty="0"/>
          </a:p>
          <a:p>
            <a:pPr lvl="2"/>
            <a:endParaRPr lang="en-US" altLang="zh-CN" dirty="0"/>
          </a:p>
          <a:p>
            <a:pPr lvl="2"/>
            <a:endParaRPr lang="en-US" altLang="zh-CN" dirty="0"/>
          </a:p>
          <a:p>
            <a:pPr marL="844082" lvl="2" indent="0">
              <a:buNone/>
            </a:pPr>
            <a:endParaRPr lang="en-US" altLang="zh-CN" dirty="0"/>
          </a:p>
          <a:p>
            <a:pPr lvl="2"/>
            <a:r>
              <a:rPr lang="zh-CN" altLang="en-US" dirty="0"/>
              <a:t>初始化</a:t>
            </a:r>
            <a:endParaRPr lang="en-US" altLang="zh-CN" dirty="0"/>
          </a:p>
          <a:p>
            <a:pPr lvl="3"/>
            <a:r>
              <a:rPr lang="en-US" altLang="zh-CN" dirty="0" err="1"/>
              <a:t>sys_init_module</a:t>
            </a:r>
            <a:r>
              <a:rPr lang="en-US" altLang="zh-CN" dirty="0"/>
              <a:t>()</a:t>
            </a:r>
            <a:r>
              <a:rPr lang="zh-CN" altLang="en-US" dirty="0"/>
              <a:t>调用模块自己的</a:t>
            </a:r>
            <a:r>
              <a:rPr lang="en-US" altLang="zh-CN" dirty="0" err="1"/>
              <a:t>init</a:t>
            </a:r>
            <a:r>
              <a:rPr lang="zh-CN" altLang="en-US" dirty="0"/>
              <a:t>函数，完成模块的初始化。</a:t>
            </a:r>
            <a:r>
              <a:rPr lang="en-US" altLang="zh-CN" dirty="0"/>
              <a:t> </a:t>
            </a:r>
            <a:r>
              <a:rPr lang="en-US" altLang="zh-CN" dirty="0" err="1"/>
              <a:t>init</a:t>
            </a:r>
            <a:r>
              <a:rPr lang="zh-CN" altLang="en-US" dirty="0"/>
              <a:t>由</a:t>
            </a:r>
            <a:r>
              <a:rPr lang="en-US" altLang="zh-CN" dirty="0" err="1"/>
              <a:t>struct</a:t>
            </a:r>
            <a:r>
              <a:rPr lang="en-US" altLang="zh-CN" dirty="0"/>
              <a:t> module</a:t>
            </a:r>
            <a:r>
              <a:rPr lang="zh-CN" altLang="en-US" dirty="0"/>
              <a:t>中的</a:t>
            </a:r>
            <a:r>
              <a:rPr lang="en-US" altLang="zh-CN" dirty="0" err="1"/>
              <a:t>init</a:t>
            </a:r>
            <a:r>
              <a:rPr lang="zh-CN" altLang="en-US" dirty="0"/>
              <a:t>函数指针指向</a:t>
            </a:r>
            <a:endParaRPr lang="en-US" altLang="zh-CN" dirty="0"/>
          </a:p>
        </p:txBody>
      </p:sp>
      <p:sp>
        <p:nvSpPr>
          <p:cNvPr id="321538" name="Rectangle 2"/>
          <p:cNvSpPr>
            <a:spLocks noGrp="1" noChangeArrowheads="1"/>
          </p:cNvSpPr>
          <p:nvPr>
            <p:ph type="title"/>
          </p:nvPr>
        </p:nvSpPr>
        <p:spPr/>
        <p:txBody>
          <a:bodyPr/>
          <a:lstStyle/>
          <a:p>
            <a:r>
              <a:rPr lang="zh-CN" altLang="en-US" dirty="0"/>
              <a:t>动态顺序</a:t>
            </a:r>
            <a:r>
              <a:rPr lang="en-US" altLang="zh-CN" dirty="0"/>
              <a:t>:</a:t>
            </a:r>
            <a:r>
              <a:rPr lang="zh-CN" altLang="en-US" dirty="0"/>
              <a:t>内核模块的加载顺序</a:t>
            </a:r>
            <a:endParaRPr lang="en-US" altLang="zh-CN" dirty="0"/>
          </a:p>
        </p:txBody>
      </p:sp>
      <p:sp>
        <p:nvSpPr>
          <p:cNvPr id="2" name="矩形: 圆角 1">
            <a:extLst>
              <a:ext uri="{FF2B5EF4-FFF2-40B4-BE49-F238E27FC236}">
                <a16:creationId xmlns:a16="http://schemas.microsoft.com/office/drawing/2014/main" id="{C794A3ED-1D69-46CE-91EF-B3CEF4F16B7E}"/>
              </a:ext>
            </a:extLst>
          </p:cNvPr>
          <p:cNvSpPr/>
          <p:nvPr/>
        </p:nvSpPr>
        <p:spPr bwMode="auto">
          <a:xfrm>
            <a:off x="1547664" y="3789040"/>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sys_init_module</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 name="箭头: 右 2">
            <a:extLst>
              <a:ext uri="{FF2B5EF4-FFF2-40B4-BE49-F238E27FC236}">
                <a16:creationId xmlns:a16="http://schemas.microsoft.com/office/drawing/2014/main" id="{8A6FE688-9264-475D-B6FE-28431F322ABD}"/>
              </a:ext>
            </a:extLst>
          </p:cNvPr>
          <p:cNvSpPr/>
          <p:nvPr/>
        </p:nvSpPr>
        <p:spPr bwMode="auto">
          <a:xfrm>
            <a:off x="4283968" y="378904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5" name="矩形: 圆角 4">
            <a:extLst>
              <a:ext uri="{FF2B5EF4-FFF2-40B4-BE49-F238E27FC236}">
                <a16:creationId xmlns:a16="http://schemas.microsoft.com/office/drawing/2014/main" id="{BB3339A5-1BC0-48F4-AEDE-D7E0B9F638F8}"/>
              </a:ext>
            </a:extLst>
          </p:cNvPr>
          <p:cNvSpPr/>
          <p:nvPr/>
        </p:nvSpPr>
        <p:spPr bwMode="auto">
          <a:xfrm>
            <a:off x="5020252" y="3789040"/>
            <a:ext cx="2376263"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load_module</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7" name="矩形: 圆角 6">
            <a:extLst>
              <a:ext uri="{FF2B5EF4-FFF2-40B4-BE49-F238E27FC236}">
                <a16:creationId xmlns:a16="http://schemas.microsoft.com/office/drawing/2014/main" id="{84B74706-4A20-42C4-9E39-49B7BBAB1E47}"/>
              </a:ext>
            </a:extLst>
          </p:cNvPr>
          <p:cNvSpPr/>
          <p:nvPr/>
        </p:nvSpPr>
        <p:spPr bwMode="auto">
          <a:xfrm>
            <a:off x="1560984" y="5949280"/>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sys_init_module</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9" name="箭头: 右 8">
            <a:extLst>
              <a:ext uri="{FF2B5EF4-FFF2-40B4-BE49-F238E27FC236}">
                <a16:creationId xmlns:a16="http://schemas.microsoft.com/office/drawing/2014/main" id="{B1F65E5C-9C56-44C4-847B-BE73BB7DF530}"/>
              </a:ext>
            </a:extLst>
          </p:cNvPr>
          <p:cNvSpPr/>
          <p:nvPr/>
        </p:nvSpPr>
        <p:spPr bwMode="auto">
          <a:xfrm>
            <a:off x="4297288" y="594928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1" name="矩形: 圆角 10">
            <a:extLst>
              <a:ext uri="{FF2B5EF4-FFF2-40B4-BE49-F238E27FC236}">
                <a16:creationId xmlns:a16="http://schemas.microsoft.com/office/drawing/2014/main" id="{2D423244-20B4-442C-BDF8-882D590D1037}"/>
              </a:ext>
            </a:extLst>
          </p:cNvPr>
          <p:cNvSpPr/>
          <p:nvPr/>
        </p:nvSpPr>
        <p:spPr bwMode="auto">
          <a:xfrm>
            <a:off x="5033572" y="5949280"/>
            <a:ext cx="2376263"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init</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1541061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2776"/>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rgbClr val="FF0000"/>
                </a:solidFill>
              </a:rPr>
              <a:t>内核态与用户态的概念及切换</a:t>
            </a:r>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31431221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224389"/>
            <a:ext cx="8241323" cy="3284732"/>
          </a:xfrm>
        </p:spPr>
        <p:txBody>
          <a:bodyPr/>
          <a:lstStyle/>
          <a:p>
            <a:r>
              <a:rPr lang="en-US" altLang="zh-CN" dirty="0"/>
              <a:t>CPU</a:t>
            </a:r>
            <a:r>
              <a:rPr lang="zh-CN" altLang="en-US" dirty="0"/>
              <a:t>运行的特权级</a:t>
            </a:r>
            <a:endParaRPr lang="en-US" altLang="zh-CN" dirty="0"/>
          </a:p>
          <a:p>
            <a:pPr lvl="1">
              <a:lnSpc>
                <a:spcPct val="200000"/>
              </a:lnSpc>
            </a:pPr>
            <a:r>
              <a:rPr lang="en-US" altLang="zh-CN" dirty="0"/>
              <a:t>Intel CPU</a:t>
            </a:r>
            <a:r>
              <a:rPr lang="zh-CN" altLang="en-US" dirty="0"/>
              <a:t>提供</a:t>
            </a:r>
            <a:r>
              <a:rPr lang="en-US" altLang="zh-CN" dirty="0"/>
              <a:t>Ring0-Ring3</a:t>
            </a:r>
            <a:r>
              <a:rPr lang="zh-CN" altLang="en-US" dirty="0"/>
              <a:t>三种级别的运行模式，</a:t>
            </a:r>
            <a:r>
              <a:rPr lang="en-US" altLang="zh-CN" dirty="0"/>
              <a:t>Ring0</a:t>
            </a:r>
            <a:r>
              <a:rPr lang="zh-CN" altLang="en-US" dirty="0"/>
              <a:t>级别最高，</a:t>
            </a:r>
            <a:r>
              <a:rPr lang="en-US" altLang="zh-CN" dirty="0"/>
              <a:t>Ring3</a:t>
            </a:r>
            <a:r>
              <a:rPr lang="zh-CN" altLang="en-US" dirty="0"/>
              <a:t>最低</a:t>
            </a:r>
            <a:endParaRPr lang="en-US" altLang="zh-CN" dirty="0"/>
          </a:p>
          <a:p>
            <a:pPr lvl="1">
              <a:lnSpc>
                <a:spcPct val="200000"/>
              </a:lnSpc>
            </a:pPr>
            <a:r>
              <a:rPr lang="zh-CN" altLang="en-US" dirty="0">
                <a:solidFill>
                  <a:srgbClr val="FF0000"/>
                </a:solidFill>
              </a:rPr>
              <a:t>特权级</a:t>
            </a:r>
            <a:r>
              <a:rPr lang="en-US" altLang="zh-CN" dirty="0">
                <a:solidFill>
                  <a:srgbClr val="FF0000"/>
                </a:solidFill>
              </a:rPr>
              <a:t>0(Ring0)</a:t>
            </a:r>
            <a:r>
              <a:rPr lang="zh-CN" altLang="en-US" dirty="0"/>
              <a:t>是留给内核、设备驱动程序使用的，它们工作于系统核心态</a:t>
            </a:r>
            <a:endParaRPr lang="en-US" altLang="zh-CN" dirty="0"/>
          </a:p>
          <a:p>
            <a:pPr lvl="1">
              <a:lnSpc>
                <a:spcPct val="200000"/>
              </a:lnSpc>
            </a:pPr>
            <a:r>
              <a:rPr lang="zh-CN" altLang="en-US" dirty="0">
                <a:solidFill>
                  <a:srgbClr val="FF0000"/>
                </a:solidFill>
              </a:rPr>
              <a:t>特权极</a:t>
            </a:r>
            <a:r>
              <a:rPr lang="en-US" altLang="zh-CN" dirty="0">
                <a:solidFill>
                  <a:srgbClr val="FF0000"/>
                </a:solidFill>
              </a:rPr>
              <a:t>3(Ring3)</a:t>
            </a:r>
            <a:r>
              <a:rPr lang="zh-CN" altLang="en-US" dirty="0"/>
              <a:t>则给普通的用户程序使用，它们工作在用户态</a:t>
            </a:r>
            <a:endParaRPr lang="en-US" altLang="zh-CN" dirty="0"/>
          </a:p>
        </p:txBody>
      </p:sp>
      <p:sp>
        <p:nvSpPr>
          <p:cNvPr id="321538" name="Rectangle 2"/>
          <p:cNvSpPr>
            <a:spLocks noGrp="1" noChangeArrowheads="1"/>
          </p:cNvSpPr>
          <p:nvPr>
            <p:ph type="title"/>
          </p:nvPr>
        </p:nvSpPr>
        <p:spPr/>
        <p:txBody>
          <a:bodyPr/>
          <a:lstStyle/>
          <a:p>
            <a:r>
              <a:rPr lang="zh-CN" altLang="en-US" dirty="0"/>
              <a:t>内核态与用户态的概念及切换</a:t>
            </a:r>
            <a:endParaRPr lang="en-US" altLang="zh-CN" dirty="0"/>
          </a:p>
        </p:txBody>
      </p:sp>
      <p:sp>
        <p:nvSpPr>
          <p:cNvPr id="2" name="矩形: 圆角 1">
            <a:extLst>
              <a:ext uri="{FF2B5EF4-FFF2-40B4-BE49-F238E27FC236}">
                <a16:creationId xmlns:a16="http://schemas.microsoft.com/office/drawing/2014/main" id="{0F9D24AA-D780-46F2-88E0-B6EDF792C170}"/>
              </a:ext>
            </a:extLst>
          </p:cNvPr>
          <p:cNvSpPr/>
          <p:nvPr/>
        </p:nvSpPr>
        <p:spPr bwMode="auto">
          <a:xfrm>
            <a:off x="819762" y="4757783"/>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dirty="0">
                <a:solidFill>
                  <a:srgbClr val="333333"/>
                </a:solidFill>
                <a:latin typeface="Times New Roman" pitchFamily="18" charset="0"/>
                <a:ea typeface="楷体_GB2312" pitchFamily="49" charset="-122"/>
              </a:rPr>
              <a:t>特权级</a:t>
            </a:r>
            <a:r>
              <a:rPr kumimoji="1" lang="en-US" altLang="zh-CN" sz="2400" b="1" dirty="0">
                <a:solidFill>
                  <a:srgbClr val="333333"/>
                </a:solidFill>
                <a:latin typeface="Times New Roman" pitchFamily="18" charset="0"/>
                <a:ea typeface="楷体_GB2312" pitchFamily="49" charset="-122"/>
              </a:rPr>
              <a:t>0</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 name="文本框 2">
            <a:extLst>
              <a:ext uri="{FF2B5EF4-FFF2-40B4-BE49-F238E27FC236}">
                <a16:creationId xmlns:a16="http://schemas.microsoft.com/office/drawing/2014/main" id="{A78A7053-AEED-4814-80B9-A1DB1B5CFACB}"/>
              </a:ext>
            </a:extLst>
          </p:cNvPr>
          <p:cNvSpPr txBox="1"/>
          <p:nvPr/>
        </p:nvSpPr>
        <p:spPr>
          <a:xfrm>
            <a:off x="3581026" y="4757783"/>
            <a:ext cx="2262158" cy="369332"/>
          </a:xfrm>
          <a:prstGeom prst="rect">
            <a:avLst/>
          </a:prstGeom>
          <a:noFill/>
        </p:spPr>
        <p:txBody>
          <a:bodyPr wrap="none" rtlCol="0">
            <a:spAutoFit/>
          </a:bodyPr>
          <a:lstStyle/>
          <a:p>
            <a:r>
              <a:rPr lang="zh-CN" altLang="en-US" dirty="0"/>
              <a:t>内核、设备驱动程序</a:t>
            </a:r>
          </a:p>
        </p:txBody>
      </p:sp>
      <p:sp>
        <p:nvSpPr>
          <p:cNvPr id="5" name="矩形: 圆角 4">
            <a:extLst>
              <a:ext uri="{FF2B5EF4-FFF2-40B4-BE49-F238E27FC236}">
                <a16:creationId xmlns:a16="http://schemas.microsoft.com/office/drawing/2014/main" id="{9FF01500-B060-470C-BABE-663D5D195F74}"/>
              </a:ext>
            </a:extLst>
          </p:cNvPr>
          <p:cNvSpPr/>
          <p:nvPr/>
        </p:nvSpPr>
        <p:spPr bwMode="auto">
          <a:xfrm>
            <a:off x="819762" y="5865542"/>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dirty="0">
                <a:solidFill>
                  <a:srgbClr val="333333"/>
                </a:solidFill>
                <a:latin typeface="Times New Roman" pitchFamily="18" charset="0"/>
                <a:ea typeface="楷体_GB2312" pitchFamily="49" charset="-122"/>
              </a:rPr>
              <a:t>特权级</a:t>
            </a:r>
            <a:r>
              <a:rPr kumimoji="1" lang="en-US" altLang="zh-CN" sz="2400" b="1" dirty="0">
                <a:solidFill>
                  <a:srgbClr val="333333"/>
                </a:solidFill>
                <a:latin typeface="Times New Roman" pitchFamily="18" charset="0"/>
                <a:ea typeface="楷体_GB2312" pitchFamily="49" charset="-122"/>
              </a:rPr>
              <a:t>3</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6" name="文本框 5">
            <a:extLst>
              <a:ext uri="{FF2B5EF4-FFF2-40B4-BE49-F238E27FC236}">
                <a16:creationId xmlns:a16="http://schemas.microsoft.com/office/drawing/2014/main" id="{ED4AA670-4FA1-40B0-90EB-4F0A6247E6A0}"/>
              </a:ext>
            </a:extLst>
          </p:cNvPr>
          <p:cNvSpPr txBox="1"/>
          <p:nvPr/>
        </p:nvSpPr>
        <p:spPr>
          <a:xfrm>
            <a:off x="3787169" y="5837904"/>
            <a:ext cx="1569660" cy="369332"/>
          </a:xfrm>
          <a:prstGeom prst="rect">
            <a:avLst/>
          </a:prstGeom>
          <a:noFill/>
        </p:spPr>
        <p:txBody>
          <a:bodyPr wrap="none" rtlCol="0">
            <a:spAutoFit/>
          </a:bodyPr>
          <a:lstStyle/>
          <a:p>
            <a:r>
              <a:rPr lang="zh-CN" altLang="en-US" dirty="0"/>
              <a:t>普通用户程序</a:t>
            </a:r>
          </a:p>
        </p:txBody>
      </p:sp>
      <p:sp>
        <p:nvSpPr>
          <p:cNvPr id="8" name="矩形: 圆角 7">
            <a:extLst>
              <a:ext uri="{FF2B5EF4-FFF2-40B4-BE49-F238E27FC236}">
                <a16:creationId xmlns:a16="http://schemas.microsoft.com/office/drawing/2014/main" id="{BE20D756-A896-45D5-9F61-03180C1610AA}"/>
              </a:ext>
            </a:extLst>
          </p:cNvPr>
          <p:cNvSpPr/>
          <p:nvPr/>
        </p:nvSpPr>
        <p:spPr bwMode="auto">
          <a:xfrm>
            <a:off x="6228184" y="4757783"/>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dirty="0">
                <a:solidFill>
                  <a:srgbClr val="333333"/>
                </a:solidFill>
                <a:latin typeface="Times New Roman" pitchFamily="18" charset="0"/>
                <a:ea typeface="楷体_GB2312" pitchFamily="49" charset="-122"/>
              </a:rPr>
              <a:t>核心态</a:t>
            </a:r>
            <a:endParaRPr kumimoji="1" lang="zh-CN" altLang="en-US" sz="2400"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10" name="矩形: 圆角 9">
            <a:extLst>
              <a:ext uri="{FF2B5EF4-FFF2-40B4-BE49-F238E27FC236}">
                <a16:creationId xmlns:a16="http://schemas.microsoft.com/office/drawing/2014/main" id="{7DF02086-2A6C-42E2-BAFF-56F0DC7EC25A}"/>
              </a:ext>
            </a:extLst>
          </p:cNvPr>
          <p:cNvSpPr/>
          <p:nvPr/>
        </p:nvSpPr>
        <p:spPr bwMode="auto">
          <a:xfrm>
            <a:off x="6228184" y="5837904"/>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dirty="0">
                <a:solidFill>
                  <a:srgbClr val="333333"/>
                </a:solidFill>
                <a:latin typeface="Times New Roman" pitchFamily="18" charset="0"/>
                <a:ea typeface="楷体_GB2312" pitchFamily="49" charset="-122"/>
              </a:rPr>
              <a:t>用户态</a:t>
            </a:r>
            <a:endParaRPr kumimoji="1" lang="zh-CN" altLang="en-US" sz="2400" i="0" u="none" strike="noStrike" cap="none" normalizeH="0" baseline="0" dirty="0">
              <a:ln>
                <a:noFill/>
              </a:ln>
              <a:solidFill>
                <a:srgbClr val="333333"/>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4939784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en-US" altLang="zh-CN" dirty="0"/>
              <a:t>CPU</a:t>
            </a:r>
            <a:r>
              <a:rPr lang="zh-CN" altLang="en-US" dirty="0"/>
              <a:t>运行的特权级</a:t>
            </a:r>
            <a:endParaRPr lang="en-US" altLang="zh-CN" dirty="0"/>
          </a:p>
          <a:p>
            <a:pPr lvl="1">
              <a:lnSpc>
                <a:spcPct val="150000"/>
              </a:lnSpc>
            </a:pPr>
            <a:r>
              <a:rPr lang="en-US" altLang="zh-CN" dirty="0"/>
              <a:t>Ring0</a:t>
            </a:r>
            <a:r>
              <a:rPr lang="zh-CN" altLang="en-US" dirty="0"/>
              <a:t>下能做什么</a:t>
            </a:r>
            <a:endParaRPr lang="en-US" altLang="zh-CN" dirty="0"/>
          </a:p>
          <a:p>
            <a:pPr lvl="2">
              <a:lnSpc>
                <a:spcPct val="150000"/>
              </a:lnSpc>
            </a:pPr>
            <a:r>
              <a:rPr lang="zh-CN" altLang="en-US" dirty="0"/>
              <a:t>运行于</a:t>
            </a:r>
            <a:r>
              <a:rPr lang="en-US" altLang="zh-CN" dirty="0"/>
              <a:t>Ring0</a:t>
            </a:r>
            <a:r>
              <a:rPr lang="zh-CN" altLang="en-US" dirty="0"/>
              <a:t>特权级的代码不受任何的限制，可以自由地访问任何有效地址，进行直接端口访问</a:t>
            </a:r>
            <a:endParaRPr lang="en-US" altLang="zh-CN" dirty="0"/>
          </a:p>
          <a:p>
            <a:pPr lvl="1">
              <a:lnSpc>
                <a:spcPct val="150000"/>
              </a:lnSpc>
            </a:pPr>
            <a:r>
              <a:rPr lang="en-US" altLang="zh-CN" dirty="0"/>
              <a:t>Ring3</a:t>
            </a:r>
            <a:r>
              <a:rPr lang="zh-CN" altLang="en-US" dirty="0"/>
              <a:t>下能做什么</a:t>
            </a:r>
            <a:endParaRPr lang="en-US" altLang="zh-CN" dirty="0"/>
          </a:p>
          <a:p>
            <a:pPr lvl="2">
              <a:lnSpc>
                <a:spcPct val="150000"/>
              </a:lnSpc>
            </a:pPr>
            <a:r>
              <a:rPr lang="zh-CN" altLang="en-US" dirty="0"/>
              <a:t>运行于用户态的代码则要受到处理器的诸多检查，它们只能访问映射其地址空间的页表项中规定的在用户态下可访问页面的虚拟地址，且只能对任务状态段中</a:t>
            </a:r>
            <a:r>
              <a:rPr lang="en-US" altLang="zh-CN" dirty="0"/>
              <a:t>I/O</a:t>
            </a:r>
            <a:r>
              <a:rPr lang="zh-CN" altLang="en-US" dirty="0"/>
              <a:t>许可位图中规定的可访问端口进行直接访问</a:t>
            </a:r>
            <a:endParaRPr lang="en-US" altLang="zh-CN" dirty="0"/>
          </a:p>
          <a:p>
            <a:pPr lvl="2"/>
            <a:endParaRPr lang="en-US" altLang="zh-CN" dirty="0"/>
          </a:p>
        </p:txBody>
      </p:sp>
      <p:sp>
        <p:nvSpPr>
          <p:cNvPr id="321538" name="Rectangle 2"/>
          <p:cNvSpPr>
            <a:spLocks noGrp="1" noChangeArrowheads="1"/>
          </p:cNvSpPr>
          <p:nvPr>
            <p:ph type="title"/>
          </p:nvPr>
        </p:nvSpPr>
        <p:spPr/>
        <p:txBody>
          <a:bodyPr/>
          <a:lstStyle/>
          <a:p>
            <a:r>
              <a:rPr lang="zh-CN" altLang="en-US" dirty="0"/>
              <a:t>内核态与用户态的概念及切换</a:t>
            </a:r>
            <a:endParaRPr lang="en-US" altLang="zh-CN" dirty="0"/>
          </a:p>
        </p:txBody>
      </p:sp>
    </p:spTree>
    <p:extLst>
      <p:ext uri="{BB962C8B-B14F-4D97-AF65-F5344CB8AC3E}">
        <p14:creationId xmlns:p14="http://schemas.microsoft.com/office/powerpoint/2010/main" val="29556630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a:lnSpc>
                <a:spcPct val="150000"/>
              </a:lnSpc>
            </a:pPr>
            <a:r>
              <a:rPr lang="zh-CN" altLang="en-US" dirty="0"/>
              <a:t>汇编语言</a:t>
            </a:r>
            <a:endParaRPr lang="en-US" altLang="zh-CN" dirty="0"/>
          </a:p>
          <a:p>
            <a:pPr lvl="1">
              <a:lnSpc>
                <a:spcPct val="150000"/>
              </a:lnSpc>
            </a:pPr>
            <a:r>
              <a:rPr lang="zh-CN" altLang="en-US" dirty="0"/>
              <a:t>汇编语言是各种</a:t>
            </a:r>
            <a:r>
              <a:rPr lang="en-US" altLang="zh-CN" dirty="0"/>
              <a:t>CPU</a:t>
            </a:r>
            <a:r>
              <a:rPr lang="zh-CN" altLang="en-US" dirty="0"/>
              <a:t>提供的机器指令的助记符的集合，使得我们可以用汇编语言直接控制硬件系统进行工作</a:t>
            </a:r>
            <a:endParaRPr lang="en-US" altLang="zh-CN" dirty="0"/>
          </a:p>
          <a:p>
            <a:pPr lvl="1">
              <a:lnSpc>
                <a:spcPct val="150000"/>
              </a:lnSpc>
            </a:pPr>
            <a:r>
              <a:rPr lang="zh-CN" altLang="en-US" dirty="0"/>
              <a:t>主要有两种形式的汇编语言</a:t>
            </a:r>
            <a:endParaRPr lang="en-US" altLang="zh-CN" dirty="0"/>
          </a:p>
          <a:p>
            <a:pPr lvl="2">
              <a:lnSpc>
                <a:spcPct val="150000"/>
              </a:lnSpc>
            </a:pPr>
            <a:r>
              <a:rPr lang="en-US" altLang="zh-CN" dirty="0"/>
              <a:t>Intel</a:t>
            </a:r>
          </a:p>
          <a:p>
            <a:pPr lvl="3">
              <a:lnSpc>
                <a:spcPct val="150000"/>
              </a:lnSpc>
            </a:pPr>
            <a:r>
              <a:rPr lang="en-US" altLang="zh-CN" dirty="0"/>
              <a:t>DOS, Windows</a:t>
            </a:r>
            <a:r>
              <a:rPr lang="zh-CN" altLang="en-US" dirty="0"/>
              <a:t>采用</a:t>
            </a:r>
            <a:endParaRPr lang="en-US" altLang="zh-CN" dirty="0"/>
          </a:p>
          <a:p>
            <a:pPr lvl="2">
              <a:lnSpc>
                <a:spcPct val="150000"/>
              </a:lnSpc>
            </a:pPr>
            <a:r>
              <a:rPr lang="en-US" altLang="zh-CN" dirty="0"/>
              <a:t>AT&amp;T</a:t>
            </a:r>
          </a:p>
          <a:p>
            <a:pPr lvl="3">
              <a:lnSpc>
                <a:spcPct val="150000"/>
              </a:lnSpc>
            </a:pPr>
            <a:r>
              <a:rPr lang="en-US" altLang="zh-CN" dirty="0"/>
              <a:t>Unix, Linux</a:t>
            </a:r>
            <a:r>
              <a:rPr lang="zh-CN" altLang="en-US" dirty="0"/>
              <a:t>采用</a:t>
            </a:r>
            <a:endParaRPr lang="en-US" altLang="zh-CN" dirty="0"/>
          </a:p>
        </p:txBody>
      </p:sp>
      <p:sp>
        <p:nvSpPr>
          <p:cNvPr id="321538" name="Rectangle 2"/>
          <p:cNvSpPr>
            <a:spLocks noGrp="1" noChangeArrowheads="1"/>
          </p:cNvSpPr>
          <p:nvPr>
            <p:ph type="title"/>
          </p:nvPr>
        </p:nvSpPr>
        <p:spPr/>
        <p:txBody>
          <a:bodyPr/>
          <a:lstStyle/>
          <a:p>
            <a:r>
              <a:rPr lang="en-US" altLang="zh-CN" dirty="0"/>
              <a:t>AT&amp;T</a:t>
            </a:r>
            <a:r>
              <a:rPr lang="zh-CN" altLang="en-US" dirty="0"/>
              <a:t>汇编语言格式</a:t>
            </a:r>
            <a:endParaRPr lang="en-US" altLang="zh-CN" dirty="0"/>
          </a:p>
        </p:txBody>
      </p:sp>
    </p:spTree>
    <p:extLst>
      <p:ext uri="{BB962C8B-B14F-4D97-AF65-F5344CB8AC3E}">
        <p14:creationId xmlns:p14="http://schemas.microsoft.com/office/powerpoint/2010/main" val="10046271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7862" y="1268760"/>
            <a:ext cx="8241323" cy="4824536"/>
          </a:xfrm>
        </p:spPr>
        <p:txBody>
          <a:bodyPr/>
          <a:lstStyle/>
          <a:p>
            <a:pPr>
              <a:lnSpc>
                <a:spcPct val="150000"/>
              </a:lnSpc>
            </a:pPr>
            <a:r>
              <a:rPr lang="zh-CN" altLang="en-US" dirty="0"/>
              <a:t>内核态和用户态</a:t>
            </a:r>
            <a:endParaRPr lang="en-US" altLang="zh-CN" dirty="0"/>
          </a:p>
          <a:p>
            <a:pPr lvl="1">
              <a:lnSpc>
                <a:spcPct val="150000"/>
              </a:lnSpc>
            </a:pPr>
            <a:r>
              <a:rPr lang="zh-CN" altLang="en-US" dirty="0"/>
              <a:t>内核态与用户态是</a:t>
            </a:r>
            <a:r>
              <a:rPr lang="en-US" altLang="zh-CN" dirty="0"/>
              <a:t>Linux</a:t>
            </a:r>
            <a:r>
              <a:rPr lang="zh-CN" altLang="en-US" dirty="0"/>
              <a:t>进程的两种运行级别</a:t>
            </a:r>
            <a:endParaRPr lang="en-US" altLang="zh-CN" dirty="0"/>
          </a:p>
          <a:p>
            <a:pPr lvl="2">
              <a:lnSpc>
                <a:spcPct val="150000"/>
              </a:lnSpc>
            </a:pPr>
            <a:r>
              <a:rPr lang="zh-CN" altLang="en-US" dirty="0"/>
              <a:t>内核态对应</a:t>
            </a:r>
            <a:r>
              <a:rPr lang="en-US" altLang="zh-CN" dirty="0"/>
              <a:t>CPU</a:t>
            </a:r>
            <a:r>
              <a:rPr lang="zh-CN" altLang="en-US" dirty="0"/>
              <a:t>的</a:t>
            </a:r>
            <a:r>
              <a:rPr lang="en-US" altLang="zh-CN" dirty="0"/>
              <a:t>Ring0</a:t>
            </a:r>
            <a:r>
              <a:rPr lang="zh-CN" altLang="en-US" dirty="0"/>
              <a:t>，能够访问任何代码和数据</a:t>
            </a:r>
            <a:endParaRPr lang="en-US" altLang="zh-CN" dirty="0"/>
          </a:p>
          <a:p>
            <a:pPr lvl="2">
              <a:lnSpc>
                <a:spcPct val="150000"/>
              </a:lnSpc>
            </a:pPr>
            <a:r>
              <a:rPr lang="zh-CN" altLang="en-US" dirty="0"/>
              <a:t>用户态对应</a:t>
            </a:r>
            <a:r>
              <a:rPr lang="en-US" altLang="zh-CN" dirty="0"/>
              <a:t>CPU</a:t>
            </a:r>
            <a:r>
              <a:rPr lang="zh-CN" altLang="en-US" dirty="0"/>
              <a:t>的</a:t>
            </a:r>
            <a:r>
              <a:rPr lang="en-US" altLang="zh-CN" dirty="0"/>
              <a:t>Ring3</a:t>
            </a:r>
            <a:r>
              <a:rPr lang="zh-CN" altLang="en-US" dirty="0"/>
              <a:t>，只能访问当前进程的代码和数据</a:t>
            </a:r>
            <a:endParaRPr lang="en-US" altLang="zh-CN" dirty="0"/>
          </a:p>
          <a:p>
            <a:pPr lvl="1">
              <a:lnSpc>
                <a:spcPct val="150000"/>
              </a:lnSpc>
            </a:pPr>
            <a:r>
              <a:rPr lang="zh-CN" altLang="en-US" dirty="0"/>
              <a:t>为什么要区分内核态和用户态</a:t>
            </a:r>
            <a:endParaRPr lang="en-US" altLang="zh-CN" dirty="0"/>
          </a:p>
          <a:p>
            <a:pPr lvl="2">
              <a:lnSpc>
                <a:spcPct val="150000"/>
              </a:lnSpc>
            </a:pPr>
            <a:r>
              <a:rPr lang="zh-CN" altLang="en-US" dirty="0"/>
              <a:t>源于</a:t>
            </a:r>
            <a:r>
              <a:rPr lang="en-US" altLang="zh-CN" dirty="0"/>
              <a:t>CPU</a:t>
            </a:r>
            <a:r>
              <a:rPr lang="zh-CN" altLang="en-US" dirty="0"/>
              <a:t>体系结构的设计</a:t>
            </a:r>
            <a:endParaRPr lang="en-US" altLang="zh-CN" dirty="0"/>
          </a:p>
          <a:p>
            <a:pPr lvl="3">
              <a:lnSpc>
                <a:spcPct val="150000"/>
              </a:lnSpc>
            </a:pPr>
            <a:r>
              <a:rPr lang="zh-CN" altLang="en-US" dirty="0"/>
              <a:t>特权指令会影响</a:t>
            </a:r>
            <a:r>
              <a:rPr lang="en-US" altLang="zh-CN" dirty="0"/>
              <a:t>CPU</a:t>
            </a:r>
            <a:r>
              <a:rPr lang="zh-CN" altLang="en-US" dirty="0"/>
              <a:t>和系统的行为，只允许在</a:t>
            </a:r>
            <a:r>
              <a:rPr lang="en-US" altLang="zh-CN" dirty="0"/>
              <a:t>Ring0</a:t>
            </a:r>
            <a:r>
              <a:rPr lang="zh-CN" altLang="en-US" dirty="0"/>
              <a:t>特权级执行</a:t>
            </a:r>
            <a:endParaRPr lang="en-US" altLang="zh-CN" dirty="0"/>
          </a:p>
          <a:p>
            <a:pPr lvl="3">
              <a:lnSpc>
                <a:spcPct val="150000"/>
              </a:lnSpc>
            </a:pPr>
            <a:r>
              <a:rPr lang="zh-CN" altLang="en-US" dirty="0"/>
              <a:t>让所有程序都运行在</a:t>
            </a:r>
            <a:r>
              <a:rPr lang="en-US" altLang="zh-CN" dirty="0"/>
              <a:t>Ring0</a:t>
            </a:r>
            <a:r>
              <a:rPr lang="zh-CN" altLang="en-US" dirty="0"/>
              <a:t>，会怎样？</a:t>
            </a:r>
            <a:endParaRPr lang="en-US" altLang="zh-CN" dirty="0"/>
          </a:p>
        </p:txBody>
      </p:sp>
      <p:sp>
        <p:nvSpPr>
          <p:cNvPr id="321538" name="Rectangle 2"/>
          <p:cNvSpPr>
            <a:spLocks noGrp="1" noChangeArrowheads="1"/>
          </p:cNvSpPr>
          <p:nvPr>
            <p:ph type="title"/>
          </p:nvPr>
        </p:nvSpPr>
        <p:spPr/>
        <p:txBody>
          <a:bodyPr/>
          <a:lstStyle/>
          <a:p>
            <a:r>
              <a:rPr lang="zh-CN" altLang="en-US" dirty="0"/>
              <a:t>内核态与用户态的概念及切换</a:t>
            </a:r>
            <a:endParaRPr lang="en-US" altLang="zh-CN" dirty="0"/>
          </a:p>
        </p:txBody>
      </p:sp>
    </p:spTree>
    <p:extLst>
      <p:ext uri="{BB962C8B-B14F-4D97-AF65-F5344CB8AC3E}">
        <p14:creationId xmlns:p14="http://schemas.microsoft.com/office/powerpoint/2010/main" val="418701427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5CE590-A452-48BE-A1E8-5729517B4988}"/>
              </a:ext>
            </a:extLst>
          </p:cNvPr>
          <p:cNvSpPr>
            <a:spLocks noGrp="1"/>
          </p:cNvSpPr>
          <p:nvPr>
            <p:ph idx="1"/>
          </p:nvPr>
        </p:nvSpPr>
        <p:spPr>
          <a:xfrm>
            <a:off x="457862" y="1628801"/>
            <a:ext cx="8241323" cy="4896543"/>
          </a:xfrm>
        </p:spPr>
        <p:txBody>
          <a:bodyPr/>
          <a:lstStyle/>
          <a:p>
            <a:r>
              <a:rPr lang="zh-CN" altLang="en-US" dirty="0"/>
              <a:t>例子：</a:t>
            </a:r>
          </a:p>
        </p:txBody>
      </p:sp>
      <p:sp>
        <p:nvSpPr>
          <p:cNvPr id="3" name="标题 2">
            <a:extLst>
              <a:ext uri="{FF2B5EF4-FFF2-40B4-BE49-F238E27FC236}">
                <a16:creationId xmlns:a16="http://schemas.microsoft.com/office/drawing/2014/main" id="{3554D673-E9DE-4410-8039-8923C6ED9E9E}"/>
              </a:ext>
            </a:extLst>
          </p:cNvPr>
          <p:cNvSpPr>
            <a:spLocks noGrp="1"/>
          </p:cNvSpPr>
          <p:nvPr>
            <p:ph type="title"/>
          </p:nvPr>
        </p:nvSpPr>
        <p:spPr/>
        <p:txBody>
          <a:bodyPr/>
          <a:lstStyle/>
          <a:p>
            <a:r>
              <a:rPr lang="zh-CN" altLang="en-US" dirty="0"/>
              <a:t>内核态与用户态的概念及切换</a:t>
            </a:r>
          </a:p>
        </p:txBody>
      </p:sp>
      <p:sp>
        <p:nvSpPr>
          <p:cNvPr id="5" name="矩形: 圆角 4">
            <a:extLst>
              <a:ext uri="{FF2B5EF4-FFF2-40B4-BE49-F238E27FC236}">
                <a16:creationId xmlns:a16="http://schemas.microsoft.com/office/drawing/2014/main" id="{BD72AA7D-684E-4691-877A-73A38F989A4B}"/>
              </a:ext>
            </a:extLst>
          </p:cNvPr>
          <p:cNvSpPr/>
          <p:nvPr/>
        </p:nvSpPr>
        <p:spPr bwMode="auto">
          <a:xfrm>
            <a:off x="1259632" y="2492897"/>
            <a:ext cx="7128792" cy="2703552"/>
          </a:xfrm>
          <a:prstGeom prst="roundRect">
            <a:avLst>
              <a:gd name="adj" fmla="val 2445"/>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a:ln>
                  <a:noFill/>
                </a:ln>
                <a:solidFill>
                  <a:srgbClr val="FFFFFF"/>
                </a:solidFill>
                <a:effectLst/>
                <a:latin typeface="Consolas" panose="020B0609020204030204" pitchFamily="49" charset="0"/>
              </a:rPr>
              <a:t>void </a:t>
            </a:r>
            <a:r>
              <a:rPr kumimoji="1" lang="en-US" altLang="zh-CN" b="1" i="0" u="none" strike="noStrike" cap="none" normalizeH="0" baseline="0" dirty="0" err="1">
                <a:ln>
                  <a:noFill/>
                </a:ln>
                <a:solidFill>
                  <a:srgbClr val="FFFFFF"/>
                </a:solidFill>
                <a:effectLst/>
                <a:latin typeface="Consolas" panose="020B0609020204030204" pitchFamily="49" charset="0"/>
              </a:rPr>
              <a:t>testfork</a:t>
            </a:r>
            <a:r>
              <a:rPr kumimoji="1" lang="en-US" altLang="zh-CN" b="1" i="0" u="none" strike="noStrike" cap="none" normalizeH="0" baseline="0" dirty="0">
                <a:ln>
                  <a:noFill/>
                </a:ln>
                <a:solidFill>
                  <a:srgbClr val="FFFFFF"/>
                </a:solidFill>
                <a:effectLst/>
                <a:latin typeface="Consolas" panose="020B0609020204030204" pitchFamily="49"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a:ln>
                  <a:noFill/>
                </a:ln>
                <a:solidFill>
                  <a:srgbClr val="FFFFFF"/>
                </a:solidFill>
                <a:effectLst/>
                <a:latin typeface="Consolas" panose="020B0609020204030204" pitchFamily="49" charset="0"/>
              </a:rPr>
              <a:t>if(0 = = fork()){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err="1">
                <a:ln>
                  <a:noFill/>
                </a:ln>
                <a:solidFill>
                  <a:srgbClr val="FFFFFF"/>
                </a:solidFill>
                <a:effectLst/>
                <a:latin typeface="Consolas" panose="020B0609020204030204" pitchFamily="49" charset="0"/>
              </a:rPr>
              <a:t>printf</a:t>
            </a:r>
            <a:r>
              <a:rPr kumimoji="1" lang="en-US" altLang="zh-CN" b="1" i="0" u="none" strike="noStrike" cap="none" normalizeH="0" baseline="0" dirty="0">
                <a:ln>
                  <a:noFill/>
                </a:ln>
                <a:solidFill>
                  <a:srgbClr val="FFFFFF"/>
                </a:solidFill>
                <a:effectLst/>
                <a:latin typeface="Consolas" panose="020B0609020204030204" pitchFamily="49" charset="0"/>
              </a:rPr>
              <a:t>(“create new process success!\n”);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a:ln>
                  <a:noFill/>
                </a:ln>
                <a:solidFill>
                  <a:srgbClr val="FFFFFF"/>
                </a:solidFill>
                <a:effectLst/>
                <a:latin typeface="Consolas" panose="020B0609020204030204" pitchFamily="49"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err="1">
                <a:ln>
                  <a:noFill/>
                </a:ln>
                <a:solidFill>
                  <a:srgbClr val="FFFFFF"/>
                </a:solidFill>
                <a:effectLst/>
                <a:latin typeface="Consolas" panose="020B0609020204030204" pitchFamily="49" charset="0"/>
              </a:rPr>
              <a:t>printf</a:t>
            </a:r>
            <a:r>
              <a:rPr kumimoji="1" lang="en-US" altLang="zh-CN" b="1" i="0" u="none" strike="noStrike" cap="none" normalizeH="0" baseline="0" dirty="0">
                <a:ln>
                  <a:noFill/>
                </a:ln>
                <a:solidFill>
                  <a:srgbClr val="FFFFFF"/>
                </a:solidFill>
                <a:effectLst/>
                <a:latin typeface="Consolas" panose="020B0609020204030204" pitchFamily="49" charset="0"/>
              </a:rPr>
              <a:t>(“</a:t>
            </a:r>
            <a:r>
              <a:rPr kumimoji="1" lang="en-US" altLang="zh-CN" b="1" i="0" u="none" strike="noStrike" cap="none" normalizeH="0" baseline="0" dirty="0" err="1">
                <a:ln>
                  <a:noFill/>
                </a:ln>
                <a:solidFill>
                  <a:srgbClr val="FFFFFF"/>
                </a:solidFill>
                <a:effectLst/>
                <a:latin typeface="Consolas" panose="020B0609020204030204" pitchFamily="49" charset="0"/>
              </a:rPr>
              <a:t>testfork</a:t>
            </a:r>
            <a:r>
              <a:rPr kumimoji="1" lang="en-US" altLang="zh-CN" b="1" i="0" u="none" strike="noStrike" cap="none" normalizeH="0" baseline="0" dirty="0">
                <a:ln>
                  <a:noFill/>
                </a:ln>
                <a:solidFill>
                  <a:srgbClr val="FFFFFF"/>
                </a:solidFill>
                <a:effectLst/>
                <a:latin typeface="Consolas" panose="020B0609020204030204" pitchFamily="49" charset="0"/>
              </a:rPr>
              <a:t> ok\n”);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a:ln>
                  <a:noFill/>
                </a:ln>
                <a:solidFill>
                  <a:srgbClr val="FFFFFF"/>
                </a:solidFill>
                <a:effectLst/>
                <a:latin typeface="Consolas" panose="020B0609020204030204" pitchFamily="49" charset="0"/>
              </a:rPr>
              <a:t>} </a:t>
            </a:r>
            <a:endParaRPr kumimoji="1" lang="zh-CN" altLang="en-US" b="1" i="0" u="none" strike="noStrike" cap="none" normalizeH="0" baseline="0" dirty="0">
              <a:ln>
                <a:noFill/>
              </a:ln>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7589888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611560" y="1289669"/>
            <a:ext cx="8241323" cy="1304679"/>
          </a:xfrm>
        </p:spPr>
        <p:txBody>
          <a:bodyPr/>
          <a:lstStyle/>
          <a:p>
            <a:r>
              <a:rPr lang="zh-CN" altLang="en-US" dirty="0"/>
              <a:t>内核态和用户态</a:t>
            </a:r>
            <a:endParaRPr lang="en-US" altLang="zh-CN" dirty="0"/>
          </a:p>
          <a:p>
            <a:pPr lvl="1"/>
            <a:r>
              <a:rPr lang="zh-CN" altLang="en-US" dirty="0"/>
              <a:t>内核态</a:t>
            </a:r>
            <a:r>
              <a:rPr lang="en-US" altLang="zh-CN" dirty="0"/>
              <a:t>/</a:t>
            </a:r>
            <a:r>
              <a:rPr lang="zh-CN" altLang="en-US" dirty="0"/>
              <a:t>用户态的切换</a:t>
            </a:r>
            <a:endParaRPr lang="en-US" altLang="zh-CN" dirty="0"/>
          </a:p>
          <a:p>
            <a:pPr lvl="2"/>
            <a:r>
              <a:rPr lang="zh-CN" altLang="en-US" dirty="0"/>
              <a:t>切换的时机：</a:t>
            </a:r>
            <a:r>
              <a:rPr lang="en-US" altLang="zh-CN" dirty="0"/>
              <a:t>3</a:t>
            </a:r>
            <a:r>
              <a:rPr lang="zh-CN" altLang="en-US" dirty="0"/>
              <a:t>种</a:t>
            </a:r>
            <a:endParaRPr lang="en-US" altLang="zh-CN" dirty="0"/>
          </a:p>
        </p:txBody>
      </p:sp>
      <p:sp>
        <p:nvSpPr>
          <p:cNvPr id="321538" name="Rectangle 2"/>
          <p:cNvSpPr>
            <a:spLocks noGrp="1" noChangeArrowheads="1"/>
          </p:cNvSpPr>
          <p:nvPr>
            <p:ph type="title"/>
          </p:nvPr>
        </p:nvSpPr>
        <p:spPr/>
        <p:txBody>
          <a:bodyPr/>
          <a:lstStyle/>
          <a:p>
            <a:r>
              <a:rPr lang="zh-CN" altLang="en-US" dirty="0"/>
              <a:t>内核态与用户态的概念及切换</a:t>
            </a:r>
            <a:endParaRPr lang="en-US" altLang="zh-CN" dirty="0"/>
          </a:p>
        </p:txBody>
      </p:sp>
      <p:graphicFrame>
        <p:nvGraphicFramePr>
          <p:cNvPr id="2" name="图示 1">
            <a:extLst>
              <a:ext uri="{FF2B5EF4-FFF2-40B4-BE49-F238E27FC236}">
                <a16:creationId xmlns:a16="http://schemas.microsoft.com/office/drawing/2014/main" id="{3E992969-EDB9-4A61-BE8A-10F31879FA40}"/>
              </a:ext>
            </a:extLst>
          </p:cNvPr>
          <p:cNvGraphicFramePr/>
          <p:nvPr>
            <p:extLst>
              <p:ext uri="{D42A27DB-BD31-4B8C-83A1-F6EECF244321}">
                <p14:modId xmlns:p14="http://schemas.microsoft.com/office/powerpoint/2010/main" val="3157089477"/>
              </p:ext>
            </p:extLst>
          </p:nvPr>
        </p:nvGraphicFramePr>
        <p:xfrm>
          <a:off x="1501098" y="2304721"/>
          <a:ext cx="6096000" cy="242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4B82012C-A438-45D5-BA5B-DCBD6A767759}"/>
              </a:ext>
            </a:extLst>
          </p:cNvPr>
          <p:cNvSpPr txBox="1"/>
          <p:nvPr/>
        </p:nvSpPr>
        <p:spPr>
          <a:xfrm>
            <a:off x="-272609" y="4122307"/>
            <a:ext cx="7608295" cy="461665"/>
          </a:xfrm>
          <a:prstGeom prst="rect">
            <a:avLst/>
          </a:prstGeom>
          <a:noFill/>
        </p:spPr>
        <p:txBody>
          <a:bodyPr wrap="square">
            <a:spAutoFit/>
          </a:bodyPr>
          <a:lstStyle/>
          <a:p>
            <a:pPr lvl="4" algn="l"/>
            <a:r>
              <a:rPr lang="en-US" altLang="zh-CN" dirty="0"/>
              <a:t>read, write</a:t>
            </a:r>
          </a:p>
        </p:txBody>
      </p:sp>
      <p:sp>
        <p:nvSpPr>
          <p:cNvPr id="8" name="文本框 7">
            <a:extLst>
              <a:ext uri="{FF2B5EF4-FFF2-40B4-BE49-F238E27FC236}">
                <a16:creationId xmlns:a16="http://schemas.microsoft.com/office/drawing/2014/main" id="{1E572661-C558-4645-917C-86D5F3119428}"/>
              </a:ext>
            </a:extLst>
          </p:cNvPr>
          <p:cNvSpPr txBox="1"/>
          <p:nvPr/>
        </p:nvSpPr>
        <p:spPr>
          <a:xfrm>
            <a:off x="1848417" y="4174774"/>
            <a:ext cx="5447166" cy="461665"/>
          </a:xfrm>
          <a:prstGeom prst="rect">
            <a:avLst/>
          </a:prstGeom>
          <a:noFill/>
        </p:spPr>
        <p:txBody>
          <a:bodyPr wrap="square">
            <a:spAutoFit/>
          </a:bodyPr>
          <a:lstStyle/>
          <a:p>
            <a:pPr lvl="4" algn="l"/>
            <a:r>
              <a:rPr lang="zh-CN" altLang="en-US" dirty="0"/>
              <a:t>网卡、键盘</a:t>
            </a:r>
            <a:endParaRPr lang="en-US" altLang="zh-CN" dirty="0"/>
          </a:p>
        </p:txBody>
      </p:sp>
      <p:sp>
        <p:nvSpPr>
          <p:cNvPr id="10" name="文本框 9">
            <a:extLst>
              <a:ext uri="{FF2B5EF4-FFF2-40B4-BE49-F238E27FC236}">
                <a16:creationId xmlns:a16="http://schemas.microsoft.com/office/drawing/2014/main" id="{77F22A1F-0770-4D19-8A20-10FF558B9DBA}"/>
              </a:ext>
            </a:extLst>
          </p:cNvPr>
          <p:cNvSpPr txBox="1"/>
          <p:nvPr/>
        </p:nvSpPr>
        <p:spPr>
          <a:xfrm>
            <a:off x="1501098" y="4968166"/>
            <a:ext cx="1661120" cy="1200329"/>
          </a:xfrm>
          <a:prstGeom prst="rect">
            <a:avLst/>
          </a:prstGeom>
          <a:noFill/>
        </p:spPr>
        <p:txBody>
          <a:bodyPr wrap="square">
            <a:spAutoFit/>
          </a:bodyPr>
          <a:lstStyle/>
          <a:p>
            <a:pPr>
              <a:spcBef>
                <a:spcPts val="0"/>
              </a:spcBef>
              <a:spcAft>
                <a:spcPts val="0"/>
              </a:spcAft>
            </a:pPr>
            <a:r>
              <a:rPr lang="zh-CN" altLang="en-US" sz="1800" dirty="0">
                <a:solidFill>
                  <a:srgbClr val="494949"/>
                </a:solidFill>
                <a:effectLst/>
              </a:rPr>
              <a:t>用户态进程主动要求切换到内核态的一种方式</a:t>
            </a:r>
          </a:p>
        </p:txBody>
      </p:sp>
      <p:sp>
        <p:nvSpPr>
          <p:cNvPr id="12" name="文本框 11">
            <a:extLst>
              <a:ext uri="{FF2B5EF4-FFF2-40B4-BE49-F238E27FC236}">
                <a16:creationId xmlns:a16="http://schemas.microsoft.com/office/drawing/2014/main" id="{CE78F63F-3016-415E-8B70-3541A6BB24D2}"/>
              </a:ext>
            </a:extLst>
          </p:cNvPr>
          <p:cNvSpPr txBox="1"/>
          <p:nvPr/>
        </p:nvSpPr>
        <p:spPr>
          <a:xfrm>
            <a:off x="3685002" y="4904000"/>
            <a:ext cx="1728192" cy="1477328"/>
          </a:xfrm>
          <a:prstGeom prst="rect">
            <a:avLst/>
          </a:prstGeom>
          <a:noFill/>
        </p:spPr>
        <p:txBody>
          <a:bodyPr wrap="square">
            <a:spAutoFit/>
          </a:bodyPr>
          <a:lstStyle/>
          <a:p>
            <a:pPr>
              <a:spcBef>
                <a:spcPts val="0"/>
              </a:spcBef>
              <a:spcAft>
                <a:spcPts val="0"/>
              </a:spcAft>
            </a:pPr>
            <a:r>
              <a:rPr lang="zh-CN" altLang="en-US" sz="1800" dirty="0">
                <a:solidFill>
                  <a:srgbClr val="494949"/>
                </a:solidFill>
                <a:effectLst/>
              </a:rPr>
              <a:t>当外围设备完成用户请求的操作后，会向</a:t>
            </a:r>
            <a:r>
              <a:rPr lang="en-US" altLang="zh-CN" sz="1800" dirty="0">
                <a:solidFill>
                  <a:srgbClr val="494949"/>
                </a:solidFill>
                <a:effectLst/>
              </a:rPr>
              <a:t>CPU</a:t>
            </a:r>
            <a:r>
              <a:rPr lang="zh-CN" altLang="en-US" sz="1800" dirty="0">
                <a:solidFill>
                  <a:srgbClr val="494949"/>
                </a:solidFill>
                <a:effectLst/>
              </a:rPr>
              <a:t>发出相应的中断信号</a:t>
            </a:r>
          </a:p>
        </p:txBody>
      </p:sp>
      <p:sp>
        <p:nvSpPr>
          <p:cNvPr id="14" name="文本框 13">
            <a:extLst>
              <a:ext uri="{FF2B5EF4-FFF2-40B4-BE49-F238E27FC236}">
                <a16:creationId xmlns:a16="http://schemas.microsoft.com/office/drawing/2014/main" id="{C284AAAC-8CDF-479A-872C-85A11C77C939}"/>
              </a:ext>
            </a:extLst>
          </p:cNvPr>
          <p:cNvSpPr txBox="1"/>
          <p:nvPr/>
        </p:nvSpPr>
        <p:spPr>
          <a:xfrm>
            <a:off x="5830743" y="4954478"/>
            <a:ext cx="1812159" cy="1477328"/>
          </a:xfrm>
          <a:prstGeom prst="rect">
            <a:avLst/>
          </a:prstGeom>
          <a:noFill/>
        </p:spPr>
        <p:txBody>
          <a:bodyPr wrap="square">
            <a:spAutoFit/>
          </a:bodyPr>
          <a:lstStyle/>
          <a:p>
            <a:pPr>
              <a:spcBef>
                <a:spcPts val="0"/>
              </a:spcBef>
              <a:spcAft>
                <a:spcPts val="0"/>
              </a:spcAft>
            </a:pPr>
            <a:r>
              <a:rPr lang="zh-CN" altLang="en-US" sz="1800" dirty="0">
                <a:solidFill>
                  <a:srgbClr val="494949"/>
                </a:solidFill>
                <a:effectLst/>
              </a:rPr>
              <a:t>当</a:t>
            </a:r>
            <a:r>
              <a:rPr lang="en-US" altLang="zh-CN" sz="1800" dirty="0">
                <a:solidFill>
                  <a:srgbClr val="494949"/>
                </a:solidFill>
                <a:effectLst/>
              </a:rPr>
              <a:t>CPU</a:t>
            </a:r>
            <a:r>
              <a:rPr lang="zh-CN" altLang="en-US" sz="1800" dirty="0">
                <a:solidFill>
                  <a:srgbClr val="494949"/>
                </a:solidFill>
                <a:effectLst/>
              </a:rPr>
              <a:t>在执行运行在用户态下的程序时，发生了某些事先不可知的异常</a:t>
            </a:r>
          </a:p>
        </p:txBody>
      </p:sp>
    </p:spTree>
    <p:extLst>
      <p:ext uri="{BB962C8B-B14F-4D97-AF65-F5344CB8AC3E}">
        <p14:creationId xmlns:p14="http://schemas.microsoft.com/office/powerpoint/2010/main" val="13073629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45984" y="692699"/>
            <a:ext cx="8241323" cy="2736301"/>
          </a:xfrm>
        </p:spPr>
        <p:txBody>
          <a:bodyPr/>
          <a:lstStyle/>
          <a:p>
            <a:r>
              <a:rPr lang="zh-CN" altLang="en-US" dirty="0"/>
              <a:t>内核态和用户态</a:t>
            </a:r>
            <a:endParaRPr lang="en-US" altLang="zh-CN" dirty="0"/>
          </a:p>
          <a:p>
            <a:pPr lvl="1"/>
            <a:r>
              <a:rPr lang="zh-CN" altLang="en-US" dirty="0"/>
              <a:t>内核态</a:t>
            </a:r>
            <a:r>
              <a:rPr lang="en-US" altLang="zh-CN" dirty="0"/>
              <a:t>/</a:t>
            </a:r>
            <a:r>
              <a:rPr lang="zh-CN" altLang="en-US" dirty="0"/>
              <a:t>用户态的切换</a:t>
            </a:r>
            <a:endParaRPr lang="en-US" altLang="zh-CN" dirty="0"/>
          </a:p>
          <a:p>
            <a:pPr lvl="2"/>
            <a:r>
              <a:rPr lang="zh-CN" altLang="en-US" dirty="0"/>
              <a:t>切换的过程</a:t>
            </a:r>
            <a:endParaRPr lang="en-US" altLang="zh-CN" dirty="0"/>
          </a:p>
          <a:p>
            <a:pPr lvl="3"/>
            <a:r>
              <a:rPr lang="zh-CN" altLang="en-US" dirty="0"/>
              <a:t>核心是保存当前进程的上下文</a:t>
            </a:r>
            <a:endParaRPr lang="en-US" altLang="zh-CN" dirty="0"/>
          </a:p>
        </p:txBody>
      </p:sp>
      <p:sp>
        <p:nvSpPr>
          <p:cNvPr id="321538" name="Rectangle 2"/>
          <p:cNvSpPr>
            <a:spLocks noGrp="1" noChangeArrowheads="1"/>
          </p:cNvSpPr>
          <p:nvPr>
            <p:ph type="title"/>
          </p:nvPr>
        </p:nvSpPr>
        <p:spPr>
          <a:xfrm>
            <a:off x="0" y="548680"/>
            <a:ext cx="9144000" cy="557213"/>
          </a:xfrm>
        </p:spPr>
        <p:txBody>
          <a:bodyPr/>
          <a:lstStyle/>
          <a:p>
            <a:r>
              <a:rPr lang="zh-CN" altLang="en-US" dirty="0"/>
              <a:t>内核态与用户态的概念及切换</a:t>
            </a:r>
            <a:endParaRPr lang="en-US" altLang="zh-CN" dirty="0"/>
          </a:p>
        </p:txBody>
      </p:sp>
      <p:sp>
        <p:nvSpPr>
          <p:cNvPr id="2" name="矩形: 圆角 1">
            <a:extLst>
              <a:ext uri="{FF2B5EF4-FFF2-40B4-BE49-F238E27FC236}">
                <a16:creationId xmlns:a16="http://schemas.microsoft.com/office/drawing/2014/main" id="{250389FA-E015-4113-9047-D0914A6D04D9}"/>
              </a:ext>
            </a:extLst>
          </p:cNvPr>
          <p:cNvSpPr/>
          <p:nvPr/>
        </p:nvSpPr>
        <p:spPr bwMode="auto">
          <a:xfrm>
            <a:off x="2408876" y="2345741"/>
            <a:ext cx="4392486" cy="646986"/>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从当前进程的描述符中提取其内核栈的</a:t>
            </a:r>
            <a:r>
              <a:rPr kumimoji="1" lang="en-US" altLang="zh-CN" sz="1600" b="1" i="0" u="none" strike="noStrike" cap="none" normalizeH="0" baseline="0" dirty="0">
                <a:ln>
                  <a:noFill/>
                </a:ln>
                <a:solidFill>
                  <a:srgbClr val="333333"/>
                </a:solidFill>
                <a:effectLst/>
                <a:latin typeface="Times New Roman" pitchFamily="18" charset="0"/>
                <a:ea typeface="楷体_GB2312" pitchFamily="49" charset="-122"/>
              </a:rPr>
              <a:t>ss0</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及</a:t>
            </a:r>
            <a:r>
              <a:rPr kumimoji="1" lang="en-US" altLang="zh-CN" sz="1600" b="1" i="0" u="none" strike="noStrike" cap="none" normalizeH="0" baseline="0" dirty="0">
                <a:ln>
                  <a:noFill/>
                </a:ln>
                <a:solidFill>
                  <a:srgbClr val="333333"/>
                </a:solidFill>
                <a:effectLst/>
                <a:latin typeface="Times New Roman" pitchFamily="18" charset="0"/>
                <a:ea typeface="楷体_GB2312" pitchFamily="49" charset="-122"/>
              </a:rPr>
              <a:t>esp0</a:t>
            </a:r>
          </a:p>
        </p:txBody>
      </p:sp>
      <p:sp>
        <p:nvSpPr>
          <p:cNvPr id="3" name="矩形: 圆角 2">
            <a:extLst>
              <a:ext uri="{FF2B5EF4-FFF2-40B4-BE49-F238E27FC236}">
                <a16:creationId xmlns:a16="http://schemas.microsoft.com/office/drawing/2014/main" id="{87CBBE38-89CD-4493-B84F-594A9818574B}"/>
              </a:ext>
            </a:extLst>
          </p:cNvPr>
          <p:cNvSpPr/>
          <p:nvPr/>
        </p:nvSpPr>
        <p:spPr bwMode="auto">
          <a:xfrm>
            <a:off x="2408876" y="3799067"/>
            <a:ext cx="4392486" cy="1098054"/>
          </a:xfrm>
          <a:prstGeom prst="roundRect">
            <a:avLst>
              <a:gd name="adj" fmla="val 4732"/>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使用</a:t>
            </a:r>
            <a:r>
              <a:rPr kumimoji="1" lang="en-US" altLang="zh-CN" sz="1600" b="1" i="0" u="none" strike="noStrike" cap="none" normalizeH="0" baseline="0" dirty="0">
                <a:ln>
                  <a:noFill/>
                </a:ln>
                <a:solidFill>
                  <a:srgbClr val="333333"/>
                </a:solidFill>
                <a:effectLst/>
                <a:latin typeface="Times New Roman" pitchFamily="18" charset="0"/>
                <a:ea typeface="楷体_GB2312" pitchFamily="49" charset="-122"/>
              </a:rPr>
              <a:t>ss0</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和</a:t>
            </a:r>
            <a:r>
              <a:rPr kumimoji="1" lang="en-US" altLang="zh-CN" sz="1600" b="1" i="0" u="none" strike="noStrike" cap="none" normalizeH="0" baseline="0" dirty="0">
                <a:ln>
                  <a:noFill/>
                </a:ln>
                <a:solidFill>
                  <a:srgbClr val="333333"/>
                </a:solidFill>
                <a:effectLst/>
                <a:latin typeface="Times New Roman" pitchFamily="18" charset="0"/>
                <a:ea typeface="楷体_GB2312" pitchFamily="49" charset="-122"/>
              </a:rPr>
              <a:t>esp0</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指向的内核栈将当前进程的</a:t>
            </a:r>
            <a:r>
              <a:rPr kumimoji="1" lang="en-US" altLang="zh-CN" sz="1600" b="1" i="0" u="none" strike="noStrike" cap="none" normalizeH="0" baseline="0" dirty="0" err="1">
                <a:ln>
                  <a:noFill/>
                </a:ln>
                <a:solidFill>
                  <a:srgbClr val="333333"/>
                </a:solidFill>
                <a:effectLst/>
                <a:latin typeface="Times New Roman" pitchFamily="18" charset="0"/>
                <a:ea typeface="楷体_GB2312" pitchFamily="49" charset="-122"/>
              </a:rPr>
              <a:t>cs,eip,eflags,ss,esp</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信息保存起来，这个过程也完成了由用户栈到内核栈的切换过程，同时保存了被暂停执行的程序的下一条指令</a:t>
            </a:r>
          </a:p>
        </p:txBody>
      </p:sp>
      <p:sp>
        <p:nvSpPr>
          <p:cNvPr id="5" name="矩形: 圆角 4">
            <a:extLst>
              <a:ext uri="{FF2B5EF4-FFF2-40B4-BE49-F238E27FC236}">
                <a16:creationId xmlns:a16="http://schemas.microsoft.com/office/drawing/2014/main" id="{9C944D74-DC9B-494F-A22C-8C9ABD7CD865}"/>
              </a:ext>
            </a:extLst>
          </p:cNvPr>
          <p:cNvSpPr/>
          <p:nvPr/>
        </p:nvSpPr>
        <p:spPr bwMode="auto">
          <a:xfrm>
            <a:off x="2375757" y="5705600"/>
            <a:ext cx="4392486" cy="919401"/>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将先前由中断向量检索得到的中断处理程序的</a:t>
            </a:r>
            <a:r>
              <a:rPr kumimoji="1" lang="en-US" altLang="zh-CN" sz="1600" b="1" i="0" u="none" strike="noStrike" cap="none" normalizeH="0" baseline="0" dirty="0" err="1">
                <a:ln>
                  <a:noFill/>
                </a:ln>
                <a:solidFill>
                  <a:srgbClr val="333333"/>
                </a:solidFill>
                <a:effectLst/>
                <a:latin typeface="Times New Roman" pitchFamily="18" charset="0"/>
                <a:ea typeface="楷体_GB2312" pitchFamily="49" charset="-122"/>
              </a:rPr>
              <a:t>cs,eip</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信息装入相应的寄存器，开始执行中断处理程序</a:t>
            </a:r>
          </a:p>
        </p:txBody>
      </p:sp>
      <p:sp>
        <p:nvSpPr>
          <p:cNvPr id="7" name="箭头: 右 6">
            <a:extLst>
              <a:ext uri="{FF2B5EF4-FFF2-40B4-BE49-F238E27FC236}">
                <a16:creationId xmlns:a16="http://schemas.microsoft.com/office/drawing/2014/main" id="{35C9640B-FFA3-4644-9274-33AF7299B656}"/>
              </a:ext>
            </a:extLst>
          </p:cNvPr>
          <p:cNvSpPr/>
          <p:nvPr/>
        </p:nvSpPr>
        <p:spPr bwMode="auto">
          <a:xfrm rot="5400000">
            <a:off x="4355976" y="2994316"/>
            <a:ext cx="432048" cy="672525"/>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9" name="箭头: 右 8">
            <a:extLst>
              <a:ext uri="{FF2B5EF4-FFF2-40B4-BE49-F238E27FC236}">
                <a16:creationId xmlns:a16="http://schemas.microsoft.com/office/drawing/2014/main" id="{505D7B22-6F27-4391-9F18-537794CA0564}"/>
              </a:ext>
            </a:extLst>
          </p:cNvPr>
          <p:cNvSpPr/>
          <p:nvPr/>
        </p:nvSpPr>
        <p:spPr bwMode="auto">
          <a:xfrm rot="5400000">
            <a:off x="4386482" y="5029348"/>
            <a:ext cx="432048" cy="672525"/>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bg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31594074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A8BC64-4F8E-4FEE-96A9-D8199AA5BB47}"/>
              </a:ext>
            </a:extLst>
          </p:cNvPr>
          <p:cNvSpPr>
            <a:spLocks noGrp="1"/>
          </p:cNvSpPr>
          <p:nvPr>
            <p:ph type="title"/>
          </p:nvPr>
        </p:nvSpPr>
        <p:spPr/>
        <p:txBody>
          <a:bodyPr/>
          <a:lstStyle/>
          <a:p>
            <a:endParaRPr lang="zh-CN" altLang="en-US"/>
          </a:p>
        </p:txBody>
      </p:sp>
      <p:sp>
        <p:nvSpPr>
          <p:cNvPr id="6" name="文本框 5">
            <a:extLst>
              <a:ext uri="{FF2B5EF4-FFF2-40B4-BE49-F238E27FC236}">
                <a16:creationId xmlns:a16="http://schemas.microsoft.com/office/drawing/2014/main" id="{156E5684-B4E1-413D-B081-D7521A8ACF2F}"/>
              </a:ext>
            </a:extLst>
          </p:cNvPr>
          <p:cNvSpPr txBox="1"/>
          <p:nvPr/>
        </p:nvSpPr>
        <p:spPr>
          <a:xfrm>
            <a:off x="3210088" y="2875002"/>
            <a:ext cx="2723823" cy="1107996"/>
          </a:xfrm>
          <a:prstGeom prst="rect">
            <a:avLst/>
          </a:prstGeom>
          <a:noFill/>
        </p:spPr>
        <p:txBody>
          <a:bodyPr wrap="none" rtlCol="0">
            <a:spAutoFit/>
          </a:bodyPr>
          <a:lstStyle/>
          <a:p>
            <a:r>
              <a:rPr lang="zh-CN" altLang="en-US" sz="6600" dirty="0">
                <a:solidFill>
                  <a:srgbClr val="333333"/>
                </a:solidFill>
                <a:latin typeface="+mj-ea"/>
                <a:ea typeface="+mj-ea"/>
              </a:rPr>
              <a:t>本节完</a:t>
            </a:r>
          </a:p>
        </p:txBody>
      </p:sp>
    </p:spTree>
    <p:extLst>
      <p:ext uri="{BB962C8B-B14F-4D97-AF65-F5344CB8AC3E}">
        <p14:creationId xmlns:p14="http://schemas.microsoft.com/office/powerpoint/2010/main" val="29676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a:lnSpc>
                <a:spcPct val="150000"/>
              </a:lnSpc>
            </a:pPr>
            <a:r>
              <a:rPr lang="en-US" altLang="zh-CN" dirty="0"/>
              <a:t>AT&amp;T</a:t>
            </a:r>
            <a:r>
              <a:rPr lang="zh-CN" altLang="en-US" dirty="0"/>
              <a:t>汇编语法格式</a:t>
            </a:r>
            <a:endParaRPr lang="en-US" altLang="zh-CN" dirty="0"/>
          </a:p>
          <a:p>
            <a:pPr lvl="1">
              <a:lnSpc>
                <a:spcPct val="150000"/>
              </a:lnSpc>
            </a:pPr>
            <a:r>
              <a:rPr lang="zh-CN" altLang="en-US" dirty="0"/>
              <a:t>一条汇编语句包含</a:t>
            </a:r>
            <a:r>
              <a:rPr lang="en-US" altLang="zh-CN" dirty="0"/>
              <a:t>4</a:t>
            </a:r>
            <a:r>
              <a:rPr lang="zh-CN" altLang="en-US" dirty="0"/>
              <a:t>个部分</a:t>
            </a:r>
            <a:endParaRPr lang="en-US" altLang="zh-CN" dirty="0"/>
          </a:p>
          <a:p>
            <a:pPr lvl="2">
              <a:lnSpc>
                <a:spcPct val="150000"/>
              </a:lnSpc>
            </a:pPr>
            <a:r>
              <a:rPr lang="zh-CN" altLang="en-US" dirty="0"/>
              <a:t>标号</a:t>
            </a:r>
            <a:r>
              <a:rPr lang="en-US" altLang="zh-CN" dirty="0"/>
              <a:t>(</a:t>
            </a:r>
            <a:r>
              <a:rPr lang="zh-CN" altLang="en-US" dirty="0"/>
              <a:t>可选</a:t>
            </a:r>
            <a:r>
              <a:rPr lang="en-US" altLang="zh-CN" dirty="0"/>
              <a:t>)</a:t>
            </a:r>
          </a:p>
          <a:p>
            <a:pPr lvl="2">
              <a:lnSpc>
                <a:spcPct val="150000"/>
              </a:lnSpc>
            </a:pPr>
            <a:r>
              <a:rPr lang="zh-CN" altLang="en-US" dirty="0"/>
              <a:t>操作码</a:t>
            </a:r>
            <a:r>
              <a:rPr lang="en-US" altLang="zh-CN" dirty="0"/>
              <a:t>(</a:t>
            </a:r>
            <a:r>
              <a:rPr lang="zh-CN" altLang="en-US" dirty="0"/>
              <a:t>指令助记符</a:t>
            </a:r>
            <a:r>
              <a:rPr lang="en-US" altLang="zh-CN" dirty="0"/>
              <a:t>)</a:t>
            </a:r>
          </a:p>
          <a:p>
            <a:pPr lvl="2">
              <a:lnSpc>
                <a:spcPct val="150000"/>
              </a:lnSpc>
            </a:pPr>
            <a:r>
              <a:rPr lang="zh-CN" altLang="en-US" dirty="0"/>
              <a:t>操作数</a:t>
            </a:r>
            <a:r>
              <a:rPr lang="en-US" altLang="zh-CN" dirty="0"/>
              <a:t>(</a:t>
            </a:r>
            <a:r>
              <a:rPr lang="zh-CN" altLang="en-US" dirty="0"/>
              <a:t>由具体指令决定</a:t>
            </a:r>
            <a:r>
              <a:rPr lang="en-US" altLang="zh-CN" dirty="0"/>
              <a:t>)</a:t>
            </a:r>
          </a:p>
          <a:p>
            <a:pPr lvl="2">
              <a:lnSpc>
                <a:spcPct val="150000"/>
              </a:lnSpc>
            </a:pPr>
            <a:r>
              <a:rPr lang="zh-CN" altLang="en-US" dirty="0"/>
              <a:t>注释</a:t>
            </a:r>
            <a:r>
              <a:rPr lang="en-US" altLang="zh-CN" dirty="0"/>
              <a:t>(</a:t>
            </a:r>
            <a:r>
              <a:rPr lang="zh-CN" altLang="en-US" dirty="0"/>
              <a:t>可选</a:t>
            </a:r>
            <a:r>
              <a:rPr lang="en-US" altLang="zh-CN" dirty="0"/>
              <a:t>)</a:t>
            </a:r>
          </a:p>
          <a:p>
            <a:pPr marL="457200" lvl="1" indent="0">
              <a:lnSpc>
                <a:spcPct val="150000"/>
              </a:lnSpc>
              <a:buNone/>
            </a:pPr>
            <a:endParaRPr lang="en-US" altLang="zh-CN" dirty="0"/>
          </a:p>
          <a:p>
            <a:pPr marL="457200" lvl="1" indent="0">
              <a:lnSpc>
                <a:spcPct val="150000"/>
              </a:lnSpc>
              <a:buNone/>
            </a:pPr>
            <a:r>
              <a:rPr lang="zh-CN" altLang="en-US" dirty="0"/>
              <a:t>标号</a:t>
            </a:r>
            <a:r>
              <a:rPr lang="en-US" altLang="zh-CN" dirty="0"/>
              <a:t>:</a:t>
            </a:r>
            <a:r>
              <a:rPr lang="zh-CN" altLang="en-US" dirty="0"/>
              <a:t>  操作码   操作数</a:t>
            </a:r>
            <a:r>
              <a:rPr lang="en-US" altLang="zh-CN" dirty="0"/>
              <a:t>1,   </a:t>
            </a:r>
            <a:r>
              <a:rPr lang="zh-CN" altLang="en-US" dirty="0"/>
              <a:t>操作数</a:t>
            </a:r>
            <a:r>
              <a:rPr lang="en-US" altLang="zh-CN" dirty="0"/>
              <a:t>2,   …        #</a:t>
            </a:r>
            <a:r>
              <a:rPr lang="zh-CN" altLang="en-US" dirty="0"/>
              <a:t>可选的注释</a:t>
            </a:r>
            <a:endParaRPr lang="en-US" altLang="zh-CN" dirty="0"/>
          </a:p>
        </p:txBody>
      </p:sp>
      <p:sp>
        <p:nvSpPr>
          <p:cNvPr id="321538" name="Rectangle 2"/>
          <p:cNvSpPr>
            <a:spLocks noGrp="1" noChangeArrowheads="1"/>
          </p:cNvSpPr>
          <p:nvPr>
            <p:ph type="title"/>
          </p:nvPr>
        </p:nvSpPr>
        <p:spPr/>
        <p:txBody>
          <a:bodyPr/>
          <a:lstStyle/>
          <a:p>
            <a:r>
              <a:rPr lang="en-US" altLang="zh-CN" dirty="0"/>
              <a:t>AT&amp;T</a:t>
            </a:r>
            <a:r>
              <a:rPr lang="zh-CN" altLang="en-US" dirty="0"/>
              <a:t>汇编语言格式</a:t>
            </a:r>
            <a:endParaRPr lang="en-US" altLang="zh-CN" dirty="0"/>
          </a:p>
        </p:txBody>
      </p:sp>
    </p:spTree>
    <p:extLst>
      <p:ext uri="{BB962C8B-B14F-4D97-AF65-F5344CB8AC3E}">
        <p14:creationId xmlns:p14="http://schemas.microsoft.com/office/powerpoint/2010/main" val="16353228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196752"/>
            <a:ext cx="8241323" cy="5328493"/>
          </a:xfrm>
        </p:spPr>
        <p:txBody>
          <a:bodyPr/>
          <a:lstStyle/>
          <a:p>
            <a:r>
              <a:rPr lang="en-US" altLang="zh-CN" dirty="0"/>
              <a:t>AT&amp;T</a:t>
            </a:r>
            <a:r>
              <a:rPr lang="zh-CN" altLang="en-US" dirty="0"/>
              <a:t>汇编语法格式</a:t>
            </a:r>
            <a:endParaRPr lang="en-US" altLang="zh-CN" dirty="0"/>
          </a:p>
          <a:p>
            <a:pPr lvl="1"/>
            <a:r>
              <a:rPr lang="zh-CN" altLang="en-US" dirty="0"/>
              <a:t>操作码</a:t>
            </a:r>
            <a:endParaRPr lang="en-US" altLang="zh-CN" dirty="0"/>
          </a:p>
          <a:p>
            <a:pPr lvl="2"/>
            <a:r>
              <a:rPr lang="en-US" altLang="zh-CN" dirty="0"/>
              <a:t>AT&amp;T</a:t>
            </a:r>
            <a:r>
              <a:rPr lang="zh-CN" altLang="en-US" dirty="0"/>
              <a:t>汇编中，操作码名称的最后一个字符指明操作数的宽度</a:t>
            </a:r>
            <a:endParaRPr lang="en-US" altLang="zh-CN" dirty="0"/>
          </a:p>
          <a:p>
            <a:pPr lvl="3"/>
            <a:r>
              <a:rPr lang="en-US" altLang="zh-CN" dirty="0"/>
              <a:t>b, w, l</a:t>
            </a:r>
            <a:r>
              <a:rPr lang="zh-CN" altLang="en-US" dirty="0"/>
              <a:t>分别表示</a:t>
            </a:r>
            <a:r>
              <a:rPr lang="en-US" altLang="zh-CN" dirty="0"/>
              <a:t>byte(</a:t>
            </a:r>
            <a:r>
              <a:rPr lang="zh-CN" altLang="en-US" dirty="0"/>
              <a:t>字节</a:t>
            </a:r>
            <a:r>
              <a:rPr lang="en-US" altLang="zh-CN" dirty="0"/>
              <a:t>), word(</a:t>
            </a:r>
            <a:r>
              <a:rPr lang="zh-CN" altLang="en-US" dirty="0"/>
              <a:t>字</a:t>
            </a:r>
            <a:r>
              <a:rPr lang="en-US" altLang="zh-CN" dirty="0"/>
              <a:t>), long(</a:t>
            </a:r>
            <a:r>
              <a:rPr lang="zh-CN" altLang="en-US" dirty="0"/>
              <a:t>双字</a:t>
            </a:r>
            <a:r>
              <a:rPr lang="en-US" altLang="zh-CN" dirty="0"/>
              <a:t>)</a:t>
            </a:r>
          </a:p>
          <a:p>
            <a:pPr lvl="3"/>
            <a:endParaRPr lang="en-US" altLang="zh-CN" dirty="0"/>
          </a:p>
          <a:p>
            <a:pPr lvl="3"/>
            <a:endParaRPr lang="en-US" altLang="zh-CN" dirty="0"/>
          </a:p>
          <a:p>
            <a:pPr lvl="3"/>
            <a:endParaRPr lang="en-US" altLang="zh-CN" dirty="0"/>
          </a:p>
          <a:p>
            <a:pPr marL="1168760" lvl="3" indent="0">
              <a:buNone/>
            </a:pPr>
            <a:r>
              <a:rPr lang="zh-CN" altLang="en-US" dirty="0"/>
              <a:t>    把内存地址</a:t>
            </a:r>
            <a:r>
              <a:rPr lang="en-US" altLang="zh-CN" dirty="0" err="1"/>
              <a:t>var</a:t>
            </a:r>
            <a:r>
              <a:rPr lang="zh-CN" altLang="en-US" dirty="0"/>
              <a:t>处的</a:t>
            </a:r>
            <a:r>
              <a:rPr lang="en-US" altLang="zh-CN" dirty="0"/>
              <a:t>4</a:t>
            </a:r>
            <a:r>
              <a:rPr lang="zh-CN" altLang="en-US" dirty="0"/>
              <a:t>个字节载入到寄存器</a:t>
            </a:r>
            <a:r>
              <a:rPr lang="en-US" altLang="zh-CN" dirty="0" err="1"/>
              <a:t>eax</a:t>
            </a:r>
            <a:r>
              <a:rPr lang="zh-CN" altLang="en-US" dirty="0"/>
              <a:t>中</a:t>
            </a:r>
            <a:endParaRPr lang="en-US" altLang="zh-CN" dirty="0"/>
          </a:p>
          <a:p>
            <a:pPr marL="1168760" lvl="3" indent="0">
              <a:buNone/>
            </a:pPr>
            <a:endParaRPr lang="en-US" altLang="zh-CN" dirty="0"/>
          </a:p>
          <a:p>
            <a:pPr lvl="2"/>
            <a:r>
              <a:rPr lang="zh-CN" altLang="en-US" dirty="0"/>
              <a:t>操作码前缀</a:t>
            </a:r>
            <a:endParaRPr lang="en-US" altLang="zh-CN" dirty="0"/>
          </a:p>
          <a:p>
            <a:pPr lvl="3"/>
            <a:r>
              <a:rPr lang="zh-CN" altLang="en-US" dirty="0"/>
              <a:t>用于修饰随后的操作码，常用于重复字符串指令、执行总线锁定操作或指定操作数和地址宽度</a:t>
            </a:r>
            <a:endParaRPr lang="en-US" altLang="zh-CN" dirty="0"/>
          </a:p>
          <a:p>
            <a:pPr lvl="3"/>
            <a:r>
              <a:rPr lang="zh-CN" altLang="en-US" dirty="0"/>
              <a:t>如</a:t>
            </a:r>
            <a:endParaRPr lang="en-US" altLang="zh-CN" dirty="0"/>
          </a:p>
        </p:txBody>
      </p:sp>
      <p:sp>
        <p:nvSpPr>
          <p:cNvPr id="321538" name="Rectangle 2"/>
          <p:cNvSpPr>
            <a:spLocks noGrp="1" noChangeArrowheads="1"/>
          </p:cNvSpPr>
          <p:nvPr>
            <p:ph type="title"/>
          </p:nvPr>
        </p:nvSpPr>
        <p:spPr/>
        <p:txBody>
          <a:bodyPr/>
          <a:lstStyle/>
          <a:p>
            <a:r>
              <a:rPr lang="en-US" altLang="zh-CN" dirty="0"/>
              <a:t>AT&amp;T</a:t>
            </a:r>
            <a:r>
              <a:rPr lang="zh-CN" altLang="en-US" dirty="0"/>
              <a:t>汇编语言格式</a:t>
            </a:r>
            <a:endParaRPr lang="en-US" altLang="zh-CN" dirty="0"/>
          </a:p>
        </p:txBody>
      </p:sp>
      <p:sp>
        <p:nvSpPr>
          <p:cNvPr id="2" name="矩形: 圆角 1">
            <a:extLst>
              <a:ext uri="{FF2B5EF4-FFF2-40B4-BE49-F238E27FC236}">
                <a16:creationId xmlns:a16="http://schemas.microsoft.com/office/drawing/2014/main" id="{948AABBD-F425-4D08-8161-D207DA1B055D}"/>
              </a:ext>
            </a:extLst>
          </p:cNvPr>
          <p:cNvSpPr/>
          <p:nvPr/>
        </p:nvSpPr>
        <p:spPr bwMode="auto">
          <a:xfrm>
            <a:off x="2771800" y="2918222"/>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FFFF"/>
                </a:solidFill>
                <a:effectLst/>
                <a:latin typeface="Consolas" panose="020B0609020204030204" pitchFamily="49" charset="0"/>
              </a:rPr>
              <a:t>movl</a:t>
            </a:r>
            <a:r>
              <a:rPr kumimoji="1" lang="en-US" altLang="zh-CN" sz="2400" b="1" i="0" u="none" strike="noStrike" cap="none" normalizeH="0" baseline="0" dirty="0">
                <a:ln>
                  <a:noFill/>
                </a:ln>
                <a:solidFill>
                  <a:srgbClr val="FFFFFF"/>
                </a:solidFill>
                <a:effectLst/>
                <a:latin typeface="Consolas" panose="020B0609020204030204" pitchFamily="49" charset="0"/>
              </a:rPr>
              <a:t> var, %</a:t>
            </a:r>
            <a:r>
              <a:rPr kumimoji="1" lang="en-US" altLang="zh-CN" sz="2400" b="1" i="0" u="none" strike="noStrike" cap="none" normalizeH="0" baseline="0" dirty="0" err="1">
                <a:ln>
                  <a:noFill/>
                </a:ln>
                <a:solidFill>
                  <a:srgbClr val="FFFFFF"/>
                </a:solidFill>
                <a:effectLst/>
                <a:latin typeface="Consolas" panose="020B0609020204030204" pitchFamily="49" charset="0"/>
              </a:rPr>
              <a:t>eax</a:t>
            </a:r>
            <a:r>
              <a:rPr kumimoji="1" lang="en-US" altLang="zh-CN" sz="2400" b="1" i="0" u="none" strike="noStrike" cap="none" normalizeH="0" baseline="0" dirty="0">
                <a:ln>
                  <a:noFill/>
                </a:ln>
                <a:solidFill>
                  <a:srgbClr val="FFFFFF"/>
                </a:solidFill>
                <a:effectLst/>
                <a:latin typeface="Consolas" panose="020B0609020204030204" pitchFamily="49" charset="0"/>
              </a:rPr>
              <a:t> </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3" name="矩形: 圆角 2">
            <a:extLst>
              <a:ext uri="{FF2B5EF4-FFF2-40B4-BE49-F238E27FC236}">
                <a16:creationId xmlns:a16="http://schemas.microsoft.com/office/drawing/2014/main" id="{D393DE50-95CA-4B73-99FD-F2B87FB8BF2F}"/>
              </a:ext>
            </a:extLst>
          </p:cNvPr>
          <p:cNvSpPr/>
          <p:nvPr/>
        </p:nvSpPr>
        <p:spPr bwMode="auto">
          <a:xfrm>
            <a:off x="2483768" y="5380949"/>
            <a:ext cx="3312368" cy="1235154"/>
          </a:xfrm>
          <a:prstGeom prst="roundRect">
            <a:avLst>
              <a:gd name="adj" fmla="val 6315"/>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FFFF"/>
                </a:solidFill>
                <a:effectLst/>
                <a:latin typeface="Consolas" panose="020B0609020204030204" pitchFamily="49" charset="0"/>
              </a:rPr>
              <a:t>movl</a:t>
            </a:r>
            <a:r>
              <a:rPr kumimoji="1" lang="en-US" altLang="zh-CN" sz="2400" b="1" i="0" u="none" strike="noStrike" cap="none" normalizeH="0" baseline="0" dirty="0">
                <a:ln>
                  <a:noFill/>
                </a:ln>
                <a:solidFill>
                  <a:srgbClr val="FFFFFF"/>
                </a:solidFill>
                <a:effectLst/>
                <a:latin typeface="Consolas" panose="020B0609020204030204" pitchFamily="49" charset="0"/>
              </a:rPr>
              <a:t> $0x0, %</a:t>
            </a:r>
            <a:r>
              <a:rPr kumimoji="1" lang="en-US" altLang="zh-CN" sz="2400" b="1" i="0" u="none" strike="noStrike" cap="none" normalizeH="0" baseline="0" dirty="0" err="1">
                <a:ln>
                  <a:noFill/>
                </a:ln>
                <a:solidFill>
                  <a:srgbClr val="FFFFFF"/>
                </a:solidFill>
                <a:effectLst/>
                <a:latin typeface="Consolas" panose="020B0609020204030204" pitchFamily="49" charset="0"/>
              </a:rPr>
              <a:t>eax</a:t>
            </a:r>
            <a:endParaRPr kumimoji="1" lang="en-US" altLang="zh-CN" sz="2400" b="1" i="0" u="none" strike="noStrike" cap="none" normalizeH="0" baseline="0" dirty="0">
              <a:ln>
                <a:noFill/>
              </a:ln>
              <a:solidFill>
                <a:srgbClr val="FFFFFF"/>
              </a:solidFill>
              <a:effectLst/>
              <a:latin typeface="Consolas" panose="020B0609020204030204" pitchFamily="49"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FFFF"/>
                </a:solidFill>
                <a:effectLst/>
                <a:latin typeface="Consolas" panose="020B0609020204030204" pitchFamily="49" charset="0"/>
              </a:rPr>
              <a:t>movl</a:t>
            </a:r>
            <a:r>
              <a:rPr kumimoji="1" lang="en-US" altLang="zh-CN" sz="2400" b="1" i="0" u="none" strike="noStrike" cap="none" normalizeH="0" baseline="0" dirty="0">
                <a:ln>
                  <a:noFill/>
                </a:ln>
                <a:solidFill>
                  <a:srgbClr val="FFFFFF"/>
                </a:solidFill>
                <a:effectLst/>
                <a:latin typeface="Consolas" panose="020B0609020204030204" pitchFamily="49" charset="0"/>
              </a:rPr>
              <a:t> $0x12, %</a:t>
            </a:r>
            <a:r>
              <a:rPr kumimoji="1" lang="en-US" altLang="zh-CN" sz="2400" b="1" i="0" u="none" strike="noStrike" cap="none" normalizeH="0" baseline="0" dirty="0" err="1">
                <a:ln>
                  <a:noFill/>
                </a:ln>
                <a:solidFill>
                  <a:srgbClr val="FFFFFF"/>
                </a:solidFill>
                <a:effectLst/>
                <a:latin typeface="Consolas" panose="020B0609020204030204" pitchFamily="49" charset="0"/>
              </a:rPr>
              <a:t>ecx</a:t>
            </a:r>
            <a:endParaRPr kumimoji="1" lang="en-US" altLang="zh-CN" sz="2400" b="1" i="0" u="none" strike="noStrike" cap="none" normalizeH="0" baseline="0" dirty="0">
              <a:ln>
                <a:noFill/>
              </a:ln>
              <a:solidFill>
                <a:srgbClr val="FFFFFF"/>
              </a:solidFill>
              <a:effectLst/>
              <a:latin typeface="Consolas" panose="020B0609020204030204" pitchFamily="49"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FFFF"/>
                </a:solidFill>
                <a:effectLst/>
                <a:latin typeface="Consolas" panose="020B0609020204030204" pitchFamily="49" charset="0"/>
              </a:rPr>
              <a:t>rep </a:t>
            </a:r>
            <a:r>
              <a:rPr kumimoji="1" lang="en-US" altLang="zh-CN" sz="2400" b="1" i="0" u="none" strike="noStrike" cap="none" normalizeH="0" baseline="0" dirty="0" err="1">
                <a:ln>
                  <a:noFill/>
                </a:ln>
                <a:solidFill>
                  <a:srgbClr val="FFFFFF"/>
                </a:solidFill>
                <a:effectLst/>
                <a:latin typeface="Consolas" panose="020B0609020204030204" pitchFamily="49" charset="0"/>
              </a:rPr>
              <a:t>stosl</a:t>
            </a:r>
            <a:endParaRPr kumimoji="1" lang="en-US" altLang="zh-CN" sz="2400" b="1" i="0" u="none" strike="noStrike" cap="none" normalizeH="0" baseline="0" dirty="0">
              <a:ln>
                <a:noFill/>
              </a:ln>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3770248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067925"/>
            <a:ext cx="8241323" cy="5328493"/>
          </a:xfrm>
        </p:spPr>
        <p:txBody>
          <a:bodyPr/>
          <a:lstStyle/>
          <a:p>
            <a:r>
              <a:rPr lang="en-US" altLang="zh-CN" dirty="0"/>
              <a:t>AT&amp;T</a:t>
            </a:r>
            <a:r>
              <a:rPr lang="zh-CN" altLang="en-US" dirty="0"/>
              <a:t>汇编语法格式</a:t>
            </a:r>
            <a:endParaRPr lang="en-US" altLang="zh-CN" dirty="0"/>
          </a:p>
          <a:p>
            <a:pPr lvl="1"/>
            <a:r>
              <a:rPr lang="zh-CN" altLang="en-US" dirty="0"/>
              <a:t>操作数</a:t>
            </a:r>
            <a:endParaRPr lang="en-US" altLang="zh-CN" dirty="0"/>
          </a:p>
          <a:p>
            <a:pPr lvl="2"/>
            <a:r>
              <a:rPr lang="zh-CN" altLang="en-US" dirty="0"/>
              <a:t>一个指令可以含有</a:t>
            </a:r>
            <a:r>
              <a:rPr lang="en-US" altLang="zh-CN" dirty="0"/>
              <a:t>0~3</a:t>
            </a:r>
            <a:r>
              <a:rPr lang="zh-CN" altLang="en-US" dirty="0"/>
              <a:t>个操作数，中间用逗号分隔</a:t>
            </a:r>
            <a:endParaRPr lang="en-US" altLang="zh-CN" dirty="0"/>
          </a:p>
          <a:p>
            <a:pPr lvl="2"/>
            <a:r>
              <a:rPr lang="zh-CN" altLang="en-US" dirty="0"/>
              <a:t>对于有两个操作数的指令，前者表示源操作数，后者表示目的操作数</a:t>
            </a:r>
            <a:endParaRPr lang="en-US" altLang="zh-CN" dirty="0"/>
          </a:p>
          <a:p>
            <a:pPr lvl="3"/>
            <a:r>
              <a:rPr lang="zh-CN" altLang="en-US" dirty="0"/>
              <a:t>如</a:t>
            </a:r>
            <a:endParaRPr lang="en-US" altLang="zh-CN" dirty="0"/>
          </a:p>
          <a:p>
            <a:pPr marL="1168760" lvl="3" indent="0">
              <a:buNone/>
            </a:pPr>
            <a:endParaRPr lang="en-US" altLang="zh-CN" dirty="0"/>
          </a:p>
          <a:p>
            <a:pPr lvl="2"/>
            <a:r>
              <a:rPr lang="zh-CN" altLang="en-US" dirty="0"/>
              <a:t>操作数可以是立即数、寄存器、内存</a:t>
            </a:r>
            <a:endParaRPr lang="en-US" altLang="zh-CN" dirty="0"/>
          </a:p>
          <a:p>
            <a:pPr lvl="3"/>
            <a:r>
              <a:rPr lang="zh-CN" altLang="en-US" dirty="0"/>
              <a:t>立即操作数前面需加上</a:t>
            </a:r>
            <a:r>
              <a:rPr lang="en-US" altLang="zh-CN" dirty="0"/>
              <a:t>$</a:t>
            </a:r>
          </a:p>
          <a:p>
            <a:pPr lvl="3"/>
            <a:r>
              <a:rPr lang="zh-CN" altLang="en-US" dirty="0"/>
              <a:t>寄存器操作数前面需加上</a:t>
            </a:r>
            <a:r>
              <a:rPr lang="en-US" altLang="zh-CN" dirty="0"/>
              <a:t>%</a:t>
            </a:r>
          </a:p>
          <a:p>
            <a:pPr lvl="3"/>
            <a:r>
              <a:rPr lang="zh-CN" altLang="en-US" dirty="0"/>
              <a:t>内存操作数</a:t>
            </a:r>
            <a:endParaRPr lang="en-US" altLang="zh-CN" dirty="0"/>
          </a:p>
          <a:p>
            <a:pPr lvl="4"/>
            <a:r>
              <a:rPr lang="zh-CN" altLang="en-US" sz="1800" dirty="0"/>
              <a:t>引用内存地址为</a:t>
            </a:r>
            <a:r>
              <a:rPr lang="en-US" altLang="zh-CN" sz="1800" dirty="0"/>
              <a:t>base+ index*</a:t>
            </a:r>
            <a:r>
              <a:rPr lang="en-US" altLang="zh-CN" sz="1800" dirty="0" err="1"/>
              <a:t>scale+disp</a:t>
            </a:r>
            <a:r>
              <a:rPr lang="zh-CN" altLang="en-US" sz="1800" dirty="0"/>
              <a:t>的变量</a:t>
            </a:r>
            <a:endParaRPr lang="en-US" altLang="zh-CN" sz="1800" dirty="0"/>
          </a:p>
          <a:p>
            <a:pPr lvl="4"/>
            <a:endParaRPr lang="en-US" altLang="zh-CN" sz="1800" dirty="0"/>
          </a:p>
          <a:p>
            <a:pPr marL="1688165" lvl="4" indent="0">
              <a:buNone/>
            </a:pPr>
            <a:endParaRPr lang="en-US" altLang="zh-CN" sz="1800" dirty="0"/>
          </a:p>
          <a:p>
            <a:pPr lvl="4"/>
            <a:r>
              <a:rPr lang="zh-CN" altLang="en-US" sz="1800" dirty="0"/>
              <a:t>如表示把内存地址</a:t>
            </a:r>
            <a:r>
              <a:rPr lang="en-US" altLang="zh-CN" sz="1800" dirty="0" err="1"/>
              <a:t>var</a:t>
            </a:r>
            <a:r>
              <a:rPr lang="zh-CN" altLang="en-US" sz="1800" dirty="0"/>
              <a:t>处的内容载入</a:t>
            </a:r>
            <a:r>
              <a:rPr lang="en-US" altLang="zh-CN" sz="1800" dirty="0"/>
              <a:t>%</a:t>
            </a:r>
            <a:r>
              <a:rPr lang="en-US" altLang="zh-CN" sz="1800" dirty="0" err="1"/>
              <a:t>eax</a:t>
            </a:r>
            <a:endParaRPr lang="en-US" altLang="zh-CN" sz="1800" dirty="0"/>
          </a:p>
        </p:txBody>
      </p:sp>
      <p:sp>
        <p:nvSpPr>
          <p:cNvPr id="321538" name="Rectangle 2"/>
          <p:cNvSpPr>
            <a:spLocks noGrp="1" noChangeArrowheads="1"/>
          </p:cNvSpPr>
          <p:nvPr>
            <p:ph type="title"/>
          </p:nvPr>
        </p:nvSpPr>
        <p:spPr/>
        <p:txBody>
          <a:bodyPr/>
          <a:lstStyle/>
          <a:p>
            <a:r>
              <a:rPr lang="en-US" altLang="zh-CN" dirty="0"/>
              <a:t>AT&amp;T</a:t>
            </a:r>
            <a:r>
              <a:rPr lang="zh-CN" altLang="en-US" dirty="0"/>
              <a:t>汇编语言格式</a:t>
            </a:r>
            <a:endParaRPr lang="en-US" altLang="zh-CN" dirty="0"/>
          </a:p>
        </p:txBody>
      </p:sp>
      <p:sp>
        <p:nvSpPr>
          <p:cNvPr id="5" name="矩形: 圆角 4">
            <a:extLst>
              <a:ext uri="{FF2B5EF4-FFF2-40B4-BE49-F238E27FC236}">
                <a16:creationId xmlns:a16="http://schemas.microsoft.com/office/drawing/2014/main" id="{D4AA6D35-7AA1-44F5-A43A-C7B45CDB1D00}"/>
              </a:ext>
            </a:extLst>
          </p:cNvPr>
          <p:cNvSpPr/>
          <p:nvPr/>
        </p:nvSpPr>
        <p:spPr bwMode="auto">
          <a:xfrm>
            <a:off x="2483768" y="2692686"/>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FFFF"/>
                </a:solidFill>
                <a:effectLst/>
                <a:latin typeface="Consolas" panose="020B0609020204030204" pitchFamily="49" charset="0"/>
              </a:rPr>
              <a:t>movw %ax, %bx</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6" name="矩形: 圆角 5">
            <a:extLst>
              <a:ext uri="{FF2B5EF4-FFF2-40B4-BE49-F238E27FC236}">
                <a16:creationId xmlns:a16="http://schemas.microsoft.com/office/drawing/2014/main" id="{B76CA28B-3784-4ECE-AA15-E06DC0513920}"/>
              </a:ext>
            </a:extLst>
          </p:cNvPr>
          <p:cNvSpPr/>
          <p:nvPr/>
        </p:nvSpPr>
        <p:spPr bwMode="auto">
          <a:xfrm>
            <a:off x="2463928" y="5172158"/>
            <a:ext cx="4229192"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FFFF"/>
                </a:solidFill>
                <a:effectLst/>
                <a:latin typeface="Consolas" panose="020B0609020204030204" pitchFamily="49" charset="0"/>
              </a:rPr>
              <a:t>disp</a:t>
            </a:r>
            <a:r>
              <a:rPr kumimoji="1" lang="en-US" altLang="zh-CN" sz="2400" b="1" i="0" u="none" strike="noStrike" cap="none" normalizeH="0" baseline="0" dirty="0">
                <a:ln>
                  <a:noFill/>
                </a:ln>
                <a:solidFill>
                  <a:srgbClr val="FFFFFF"/>
                </a:solidFill>
                <a:effectLst/>
                <a:latin typeface="Consolas" panose="020B0609020204030204" pitchFamily="49" charset="0"/>
              </a:rPr>
              <a:t>(base, index, scale)</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9" name="矩形: 圆角 8">
            <a:extLst>
              <a:ext uri="{FF2B5EF4-FFF2-40B4-BE49-F238E27FC236}">
                <a16:creationId xmlns:a16="http://schemas.microsoft.com/office/drawing/2014/main" id="{3DB1FD7A-D512-46D9-AE53-0EB100DC15F6}"/>
              </a:ext>
            </a:extLst>
          </p:cNvPr>
          <p:cNvSpPr/>
          <p:nvPr/>
        </p:nvSpPr>
        <p:spPr bwMode="auto">
          <a:xfrm>
            <a:off x="3210372" y="6242381"/>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FFFF"/>
                </a:solidFill>
                <a:effectLst/>
                <a:latin typeface="Consolas" panose="020B0609020204030204" pitchFamily="49" charset="0"/>
              </a:rPr>
              <a:t>mov var, %</a:t>
            </a:r>
            <a:r>
              <a:rPr kumimoji="1" lang="en-US" altLang="zh-CN" sz="2400" b="1" i="0" u="none" strike="noStrike" cap="none" normalizeH="0" baseline="0" dirty="0" err="1">
                <a:ln>
                  <a:noFill/>
                </a:ln>
                <a:solidFill>
                  <a:srgbClr val="FFFFFF"/>
                </a:solidFill>
                <a:effectLst/>
                <a:latin typeface="Consolas" panose="020B0609020204030204" pitchFamily="49" charset="0"/>
              </a:rPr>
              <a:t>eax</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8826668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2776"/>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rgbClr val="FF0000"/>
                </a:solidFill>
              </a:rPr>
              <a:t>x86</a:t>
            </a:r>
            <a:r>
              <a:rPr lang="zh-CN" altLang="en-US" dirty="0">
                <a:solidFill>
                  <a:srgbClr val="FF0000"/>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chemeClr val="tx1">
                    <a:lumMod val="50000"/>
                  </a:schemeClr>
                </a:solidFill>
              </a:rPr>
              <a:t>内核态与用户态的概念及切换</a:t>
            </a:r>
          </a:p>
          <a:p>
            <a:endParaRPr lang="zh-CN" alt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257276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412776"/>
            <a:ext cx="8241323" cy="4896543"/>
          </a:xfrm>
        </p:spPr>
        <p:txBody>
          <a:bodyPr/>
          <a:lstStyle/>
          <a:p>
            <a:pPr>
              <a:lnSpc>
                <a:spcPct val="100000"/>
              </a:lnSpc>
            </a:pPr>
            <a:r>
              <a:rPr lang="zh-CN" altLang="en-US" dirty="0"/>
              <a:t>寄存器</a:t>
            </a:r>
            <a:endParaRPr lang="en-US" altLang="zh-CN" dirty="0"/>
          </a:p>
          <a:p>
            <a:pPr lvl="2">
              <a:lnSpc>
                <a:spcPct val="100000"/>
              </a:lnSpc>
            </a:pPr>
            <a:r>
              <a:rPr lang="zh-CN" altLang="en-US" dirty="0"/>
              <a:t>数据寄存器</a:t>
            </a:r>
            <a:endParaRPr lang="en-US" altLang="zh-CN" dirty="0"/>
          </a:p>
          <a:p>
            <a:pPr lvl="3">
              <a:lnSpc>
                <a:spcPct val="100000"/>
              </a:lnSpc>
            </a:pPr>
            <a:r>
              <a:rPr lang="en-US" altLang="zh-CN" dirty="0" err="1"/>
              <a:t>eax</a:t>
            </a:r>
            <a:r>
              <a:rPr lang="en-US" altLang="zh-CN" dirty="0"/>
              <a:t>, </a:t>
            </a:r>
            <a:r>
              <a:rPr lang="en-US" altLang="zh-CN" dirty="0" err="1"/>
              <a:t>ebx</a:t>
            </a:r>
            <a:r>
              <a:rPr lang="en-US" altLang="zh-CN" dirty="0"/>
              <a:t>, </a:t>
            </a:r>
            <a:r>
              <a:rPr lang="en-US" altLang="zh-CN" dirty="0" err="1"/>
              <a:t>ecx</a:t>
            </a:r>
            <a:r>
              <a:rPr lang="en-US" altLang="zh-CN" dirty="0"/>
              <a:t>, </a:t>
            </a:r>
            <a:r>
              <a:rPr lang="en-US" altLang="zh-CN" dirty="0" err="1"/>
              <a:t>edx</a:t>
            </a:r>
            <a:endParaRPr lang="en-US" altLang="zh-CN" dirty="0"/>
          </a:p>
          <a:p>
            <a:pPr lvl="2">
              <a:lnSpc>
                <a:spcPct val="100000"/>
              </a:lnSpc>
            </a:pPr>
            <a:r>
              <a:rPr lang="zh-CN" altLang="en-US" dirty="0"/>
              <a:t>指针寄存器</a:t>
            </a:r>
            <a:endParaRPr lang="en-US" altLang="zh-CN" dirty="0"/>
          </a:p>
          <a:p>
            <a:pPr lvl="3">
              <a:lnSpc>
                <a:spcPct val="100000"/>
              </a:lnSpc>
            </a:pPr>
            <a:r>
              <a:rPr lang="en-US" altLang="zh-CN" dirty="0" err="1"/>
              <a:t>esi</a:t>
            </a:r>
            <a:r>
              <a:rPr lang="en-US" altLang="zh-CN" dirty="0"/>
              <a:t>, </a:t>
            </a:r>
            <a:r>
              <a:rPr lang="en-US" altLang="zh-CN" dirty="0" err="1"/>
              <a:t>edi</a:t>
            </a:r>
            <a:r>
              <a:rPr lang="en-US" altLang="zh-CN" dirty="0"/>
              <a:t>, </a:t>
            </a:r>
            <a:r>
              <a:rPr lang="en-US" altLang="zh-CN" dirty="0" err="1"/>
              <a:t>ebp</a:t>
            </a:r>
            <a:r>
              <a:rPr lang="en-US" altLang="zh-CN" dirty="0"/>
              <a:t>, </a:t>
            </a:r>
            <a:r>
              <a:rPr lang="en-US" altLang="zh-CN" dirty="0" err="1"/>
              <a:t>esp</a:t>
            </a:r>
            <a:endParaRPr lang="en-US" altLang="zh-CN" dirty="0"/>
          </a:p>
          <a:p>
            <a:pPr lvl="2">
              <a:lnSpc>
                <a:spcPct val="100000"/>
              </a:lnSpc>
            </a:pPr>
            <a:r>
              <a:rPr lang="zh-CN" altLang="en-US" dirty="0"/>
              <a:t>段寄存器</a:t>
            </a:r>
            <a:endParaRPr lang="en-US" altLang="zh-CN" dirty="0"/>
          </a:p>
          <a:p>
            <a:pPr lvl="3">
              <a:lnSpc>
                <a:spcPct val="100000"/>
              </a:lnSpc>
            </a:pPr>
            <a:r>
              <a:rPr lang="en-US" altLang="zh-CN" dirty="0" err="1"/>
              <a:t>cs</a:t>
            </a:r>
            <a:r>
              <a:rPr lang="en-US" altLang="zh-CN" dirty="0"/>
              <a:t>, ds, </a:t>
            </a:r>
            <a:r>
              <a:rPr lang="en-US" altLang="zh-CN" dirty="0" err="1"/>
              <a:t>ss</a:t>
            </a:r>
            <a:r>
              <a:rPr lang="en-US" altLang="zh-CN" dirty="0"/>
              <a:t>, </a:t>
            </a:r>
            <a:r>
              <a:rPr lang="en-US" altLang="zh-CN" dirty="0" err="1"/>
              <a:t>es</a:t>
            </a:r>
            <a:r>
              <a:rPr lang="en-US" altLang="zh-CN" dirty="0"/>
              <a:t>, fs, </a:t>
            </a:r>
            <a:r>
              <a:rPr lang="en-US" altLang="zh-CN" dirty="0" err="1"/>
              <a:t>gs</a:t>
            </a:r>
            <a:endParaRPr lang="en-US" altLang="zh-CN" dirty="0"/>
          </a:p>
          <a:p>
            <a:pPr lvl="2">
              <a:lnSpc>
                <a:spcPct val="100000"/>
              </a:lnSpc>
            </a:pPr>
            <a:r>
              <a:rPr lang="zh-CN" altLang="en-US" dirty="0"/>
              <a:t>指令指针寄存器</a:t>
            </a:r>
            <a:endParaRPr lang="en-US" altLang="zh-CN" dirty="0"/>
          </a:p>
          <a:p>
            <a:pPr lvl="3">
              <a:lnSpc>
                <a:spcPct val="100000"/>
              </a:lnSpc>
            </a:pPr>
            <a:r>
              <a:rPr lang="en-US" altLang="zh-CN" dirty="0" err="1"/>
              <a:t>eip</a:t>
            </a:r>
            <a:endParaRPr lang="en-US" altLang="zh-CN" dirty="0"/>
          </a:p>
          <a:p>
            <a:pPr lvl="3">
              <a:lnSpc>
                <a:spcPct val="100000"/>
              </a:lnSpc>
            </a:pPr>
            <a:r>
              <a:rPr lang="zh-CN" altLang="en-US" dirty="0"/>
              <a:t>下一个将要执行的指令的地址</a:t>
            </a:r>
            <a:endParaRPr lang="en-US" altLang="zh-CN" dirty="0"/>
          </a:p>
          <a:p>
            <a:pPr lvl="2">
              <a:lnSpc>
                <a:spcPct val="100000"/>
              </a:lnSpc>
            </a:pPr>
            <a:r>
              <a:rPr lang="zh-CN" altLang="en-US" dirty="0"/>
              <a:t>标志寄存器</a:t>
            </a:r>
            <a:endParaRPr lang="en-US" altLang="zh-CN" dirty="0"/>
          </a:p>
          <a:p>
            <a:pPr lvl="3">
              <a:lnSpc>
                <a:spcPct val="100000"/>
              </a:lnSpc>
            </a:pPr>
            <a:r>
              <a:rPr lang="en-US" altLang="zh-CN" dirty="0" err="1"/>
              <a:t>eflags</a:t>
            </a:r>
            <a:endParaRPr lang="en-US" altLang="zh-CN" dirty="0"/>
          </a:p>
          <a:p>
            <a:pPr lvl="3">
              <a:lnSpc>
                <a:spcPct val="100000"/>
              </a:lnSpc>
            </a:pPr>
            <a:r>
              <a:rPr lang="zh-CN" altLang="en-US" dirty="0"/>
              <a:t>用于控制</a:t>
            </a:r>
            <a:r>
              <a:rPr lang="en-US" altLang="zh-CN" dirty="0"/>
              <a:t>I/O</a:t>
            </a:r>
            <a:r>
              <a:rPr lang="zh-CN" altLang="en-US" dirty="0"/>
              <a:t>访问、可屏蔽硬件中断、任务切换、进位标志</a:t>
            </a:r>
            <a:r>
              <a:rPr lang="en-US" altLang="zh-CN" dirty="0"/>
              <a:t>CF</a:t>
            </a:r>
            <a:r>
              <a:rPr lang="zh-CN" altLang="en-US" dirty="0"/>
              <a:t>、零标志</a:t>
            </a:r>
            <a:r>
              <a:rPr lang="en-US" altLang="zh-CN" dirty="0"/>
              <a:t>ZF</a:t>
            </a:r>
            <a:r>
              <a:rPr lang="zh-CN" altLang="en-US" dirty="0"/>
              <a:t>、负号标志</a:t>
            </a:r>
            <a:r>
              <a:rPr lang="en-US" altLang="zh-CN" dirty="0"/>
              <a:t>SF</a:t>
            </a:r>
            <a:r>
              <a:rPr lang="zh-CN" altLang="en-US" dirty="0"/>
              <a:t>、溢出标志</a:t>
            </a:r>
            <a:r>
              <a:rPr lang="en-US" altLang="zh-CN" dirty="0"/>
              <a:t>OF</a:t>
            </a:r>
            <a:r>
              <a:rPr lang="zh-CN" altLang="en-US" dirty="0"/>
              <a:t>等</a:t>
            </a:r>
            <a:endParaRPr lang="en-US" altLang="zh-CN" dirty="0"/>
          </a:p>
          <a:p>
            <a:pPr lvl="2"/>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spTree>
    <p:extLst>
      <p:ext uri="{BB962C8B-B14F-4D97-AF65-F5344CB8AC3E}">
        <p14:creationId xmlns:p14="http://schemas.microsoft.com/office/powerpoint/2010/main" val="21337502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85952"/>
            <a:ext cx="8241323" cy="4896543"/>
          </a:xfrm>
        </p:spPr>
        <p:txBody>
          <a:bodyPr/>
          <a:lstStyle/>
          <a:p>
            <a:r>
              <a:rPr lang="zh-CN" altLang="en-US" dirty="0"/>
              <a:t>寄存器</a:t>
            </a:r>
            <a:endParaRPr lang="en-US" altLang="zh-CN" dirty="0"/>
          </a:p>
          <a:p>
            <a:pPr lvl="2">
              <a:lnSpc>
                <a:spcPct val="150000"/>
              </a:lnSpc>
            </a:pPr>
            <a:r>
              <a:rPr lang="zh-CN" altLang="en-US" dirty="0"/>
              <a:t>段基址寄存器</a:t>
            </a:r>
            <a:endParaRPr lang="en-US" altLang="zh-CN" dirty="0"/>
          </a:p>
          <a:p>
            <a:pPr lvl="3">
              <a:lnSpc>
                <a:spcPct val="150000"/>
              </a:lnSpc>
            </a:pPr>
            <a:r>
              <a:rPr lang="en-US" altLang="zh-CN" dirty="0" err="1"/>
              <a:t>gdtr</a:t>
            </a:r>
            <a:r>
              <a:rPr lang="en-US" altLang="zh-CN" dirty="0"/>
              <a:t>, </a:t>
            </a:r>
            <a:r>
              <a:rPr lang="en-US" altLang="zh-CN" dirty="0" err="1"/>
              <a:t>ldtr</a:t>
            </a:r>
            <a:r>
              <a:rPr lang="en-US" altLang="zh-CN" dirty="0"/>
              <a:t>, </a:t>
            </a:r>
            <a:r>
              <a:rPr lang="en-US" altLang="zh-CN" dirty="0" err="1"/>
              <a:t>idtr</a:t>
            </a:r>
            <a:r>
              <a:rPr lang="en-US" altLang="zh-CN" dirty="0"/>
              <a:t>, </a:t>
            </a:r>
            <a:r>
              <a:rPr lang="en-US" altLang="zh-CN" dirty="0" err="1"/>
              <a:t>tr</a:t>
            </a:r>
            <a:endParaRPr lang="en-US" altLang="zh-CN" dirty="0"/>
          </a:p>
          <a:p>
            <a:pPr lvl="3">
              <a:lnSpc>
                <a:spcPct val="150000"/>
              </a:lnSpc>
            </a:pPr>
            <a:r>
              <a:rPr lang="zh-CN" altLang="en-US" dirty="0"/>
              <a:t>保存内存分段管理所用的系统表的地址</a:t>
            </a:r>
            <a:endParaRPr lang="en-US" altLang="zh-CN" dirty="0"/>
          </a:p>
          <a:p>
            <a:pPr lvl="4">
              <a:lnSpc>
                <a:spcPct val="150000"/>
              </a:lnSpc>
            </a:pPr>
            <a:r>
              <a:rPr lang="en-US" altLang="zh-CN" dirty="0" err="1"/>
              <a:t>gdtr</a:t>
            </a:r>
            <a:r>
              <a:rPr lang="zh-CN" altLang="en-US" dirty="0"/>
              <a:t>保存全局描述符表</a:t>
            </a:r>
            <a:r>
              <a:rPr lang="en-US" altLang="zh-CN" dirty="0" err="1"/>
              <a:t>gdt</a:t>
            </a:r>
            <a:r>
              <a:rPr lang="zh-CN" altLang="en-US" dirty="0"/>
              <a:t>的线性地址和长度</a:t>
            </a:r>
            <a:endParaRPr lang="en-US" altLang="zh-CN" dirty="0"/>
          </a:p>
          <a:p>
            <a:pPr lvl="4">
              <a:lnSpc>
                <a:spcPct val="150000"/>
              </a:lnSpc>
            </a:pPr>
            <a:r>
              <a:rPr lang="en-US" altLang="zh-CN" dirty="0" err="1"/>
              <a:t>idtr</a:t>
            </a:r>
            <a:r>
              <a:rPr lang="zh-CN" altLang="en-US" dirty="0"/>
              <a:t>保存中断描述符表</a:t>
            </a:r>
            <a:r>
              <a:rPr lang="en-US" altLang="zh-CN" dirty="0" err="1"/>
              <a:t>idt</a:t>
            </a:r>
            <a:r>
              <a:rPr lang="zh-CN" altLang="en-US" dirty="0"/>
              <a:t>的线性地址和长度</a:t>
            </a:r>
            <a:endParaRPr lang="en-US" altLang="zh-CN" dirty="0"/>
          </a:p>
          <a:p>
            <a:pPr lvl="4">
              <a:lnSpc>
                <a:spcPct val="150000"/>
              </a:lnSpc>
            </a:pPr>
            <a:r>
              <a:rPr lang="en-US" altLang="zh-CN" dirty="0" err="1"/>
              <a:t>ldtr</a:t>
            </a:r>
            <a:r>
              <a:rPr lang="zh-CN" altLang="en-US" dirty="0"/>
              <a:t>保存局部描述符表</a:t>
            </a:r>
            <a:r>
              <a:rPr lang="en-US" altLang="zh-CN" dirty="0" err="1"/>
              <a:t>ldt</a:t>
            </a:r>
            <a:r>
              <a:rPr lang="zh-CN" altLang="en-US" dirty="0"/>
              <a:t>的段选择符、线性地址、长度</a:t>
            </a:r>
            <a:endParaRPr lang="en-US" altLang="zh-CN" dirty="0"/>
          </a:p>
          <a:p>
            <a:pPr lvl="4">
              <a:lnSpc>
                <a:spcPct val="150000"/>
              </a:lnSpc>
            </a:pPr>
            <a:r>
              <a:rPr lang="en-US" altLang="zh-CN" dirty="0" err="1"/>
              <a:t>tr</a:t>
            </a:r>
            <a:r>
              <a:rPr lang="zh-CN" altLang="en-US" dirty="0"/>
              <a:t>保存当前任务段</a:t>
            </a:r>
            <a:r>
              <a:rPr lang="en-US" altLang="zh-CN" dirty="0"/>
              <a:t>TSS</a:t>
            </a:r>
            <a:r>
              <a:rPr lang="zh-CN" altLang="en-US" dirty="0"/>
              <a:t>的段选择符、线性地址、长度</a:t>
            </a:r>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spTree>
    <p:extLst>
      <p:ext uri="{BB962C8B-B14F-4D97-AF65-F5344CB8AC3E}">
        <p14:creationId xmlns:p14="http://schemas.microsoft.com/office/powerpoint/2010/main" val="1542279170"/>
      </p:ext>
    </p:extLst>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[10-3]AppArmor</Template>
  <TotalTime>13968</TotalTime>
  <Words>2548</Words>
  <Application>Microsoft Macintosh PowerPoint</Application>
  <PresentationFormat>全屏显示(4:3)</PresentationFormat>
  <Paragraphs>290</Paragraphs>
  <Slides>34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黑体</vt:lpstr>
      <vt:lpstr>华文中宋</vt:lpstr>
      <vt:lpstr>楷体</vt:lpstr>
      <vt:lpstr>隶书</vt:lpstr>
      <vt:lpstr>微软雅黑</vt:lpstr>
      <vt:lpstr>Arial</vt:lpstr>
      <vt:lpstr>Arial Narrow</vt:lpstr>
      <vt:lpstr>Calibri</vt:lpstr>
      <vt:lpstr>Cambria Math</vt:lpstr>
      <vt:lpstr>Consolas</vt:lpstr>
      <vt:lpstr>Monotype Sorts</vt:lpstr>
      <vt:lpstr>Times New Roman</vt:lpstr>
      <vt:lpstr>Wingdings</vt:lpstr>
      <vt:lpstr>通用信息 (标准)</vt:lpstr>
      <vt:lpstr>PowerPoint 演示文稿</vt:lpstr>
      <vt:lpstr>PowerPoint 演示文稿</vt:lpstr>
      <vt:lpstr>AT&amp;T汇编语言格式</vt:lpstr>
      <vt:lpstr>AT&amp;T汇编语言格式</vt:lpstr>
      <vt:lpstr>AT&amp;T汇编语言格式</vt:lpstr>
      <vt:lpstr>AT&amp;T汇编语言格式</vt:lpstr>
      <vt:lpstr>大纲</vt:lpstr>
      <vt:lpstr>X86体系结构</vt:lpstr>
      <vt:lpstr>X86体系结构</vt:lpstr>
      <vt:lpstr>X86体系结构</vt:lpstr>
      <vt:lpstr>X86体系结构</vt:lpstr>
      <vt:lpstr>X86体系结构</vt:lpstr>
      <vt:lpstr>X86体系结构</vt:lpstr>
      <vt:lpstr>X86体系结构</vt:lpstr>
      <vt:lpstr>大纲</vt:lpstr>
      <vt:lpstr>CPU模式切换的实质</vt:lpstr>
      <vt:lpstr>CPU模式切换的实质</vt:lpstr>
      <vt:lpstr>CPU模式切换的实质</vt:lpstr>
      <vt:lpstr>大纲</vt:lpstr>
      <vt:lpstr>静态顺序:编译前指定和形成的顺序</vt:lpstr>
      <vt:lpstr>静态顺序:编译前指定和形成的顺序</vt:lpstr>
      <vt:lpstr>静态顺序:编译前指定和形成的顺序</vt:lpstr>
      <vt:lpstr>静态顺序:编译前指定和形成的顺序</vt:lpstr>
      <vt:lpstr>大纲</vt:lpstr>
      <vt:lpstr>动态顺序:内核模块的加载顺序</vt:lpstr>
      <vt:lpstr>动态顺序:内核模块的加载顺序</vt:lpstr>
      <vt:lpstr>大纲</vt:lpstr>
      <vt:lpstr>内核态与用户态的概念及切换</vt:lpstr>
      <vt:lpstr>内核态与用户态的概念及切换</vt:lpstr>
      <vt:lpstr>内核态与用户态的概念及切换</vt:lpstr>
      <vt:lpstr>内核态与用户态的概念及切换</vt:lpstr>
      <vt:lpstr>内核态与用户态的概念及切换</vt:lpstr>
      <vt:lpstr>内核态与用户态的概念及切换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数据操作系统的设计与实现</dc:title>
  <dc:creator>Wang Yu</dc:creator>
  <cp:lastModifiedBy>Microsoft Office User</cp:lastModifiedBy>
  <cp:revision>530</cp:revision>
  <dcterms:created xsi:type="dcterms:W3CDTF">2013-08-21T07:50:29Z</dcterms:created>
  <dcterms:modified xsi:type="dcterms:W3CDTF">2021-01-14T07:47:50Z</dcterms:modified>
</cp:coreProperties>
</file>