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56"/>
  </p:notesMasterIdLst>
  <p:sldIdLst>
    <p:sldId id="2991" r:id="rId2"/>
    <p:sldId id="600" r:id="rId3"/>
    <p:sldId id="2968" r:id="rId4"/>
    <p:sldId id="2969" r:id="rId5"/>
    <p:sldId id="2970" r:id="rId6"/>
    <p:sldId id="2971" r:id="rId7"/>
    <p:sldId id="2972" r:id="rId8"/>
    <p:sldId id="2973" r:id="rId9"/>
    <p:sldId id="2974" r:id="rId10"/>
    <p:sldId id="2975" r:id="rId11"/>
    <p:sldId id="2976" r:id="rId12"/>
    <p:sldId id="2977" r:id="rId13"/>
    <p:sldId id="2978" r:id="rId14"/>
    <p:sldId id="2979" r:id="rId15"/>
    <p:sldId id="2980" r:id="rId16"/>
    <p:sldId id="2981" r:id="rId17"/>
    <p:sldId id="2982" r:id="rId18"/>
    <p:sldId id="2983" r:id="rId19"/>
    <p:sldId id="2984" r:id="rId20"/>
    <p:sldId id="2985" r:id="rId21"/>
    <p:sldId id="2987" r:id="rId22"/>
    <p:sldId id="532" r:id="rId23"/>
    <p:sldId id="573" r:id="rId24"/>
    <p:sldId id="574" r:id="rId25"/>
    <p:sldId id="575" r:id="rId26"/>
    <p:sldId id="576" r:id="rId27"/>
    <p:sldId id="577" r:id="rId28"/>
    <p:sldId id="578" r:id="rId29"/>
    <p:sldId id="579" r:id="rId30"/>
    <p:sldId id="580" r:id="rId31"/>
    <p:sldId id="581" r:id="rId32"/>
    <p:sldId id="582" r:id="rId33"/>
    <p:sldId id="583" r:id="rId34"/>
    <p:sldId id="2988" r:id="rId35"/>
    <p:sldId id="585" r:id="rId36"/>
    <p:sldId id="586" r:id="rId37"/>
    <p:sldId id="587" r:id="rId38"/>
    <p:sldId id="588" r:id="rId39"/>
    <p:sldId id="589" r:id="rId40"/>
    <p:sldId id="590" r:id="rId41"/>
    <p:sldId id="591" r:id="rId42"/>
    <p:sldId id="2989" r:id="rId43"/>
    <p:sldId id="2992" r:id="rId44"/>
    <p:sldId id="593" r:id="rId45"/>
    <p:sldId id="594" r:id="rId46"/>
    <p:sldId id="595" r:id="rId47"/>
    <p:sldId id="596" r:id="rId48"/>
    <p:sldId id="597" r:id="rId49"/>
    <p:sldId id="598" r:id="rId50"/>
    <p:sldId id="2990" r:id="rId51"/>
    <p:sldId id="2986" r:id="rId52"/>
    <p:sldId id="601" r:id="rId53"/>
    <p:sldId id="602" r:id="rId54"/>
    <p:sldId id="2967" r:id="rId55"/>
  </p:sldIdLst>
  <p:sldSz cx="9144000" cy="6858000" type="screen4x3"/>
  <p:notesSz cx="6858000" cy="9144000"/>
  <p:custDataLst>
    <p:tags r:id="rId57"/>
  </p:custDataLst>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76" autoAdjust="0"/>
    <p:restoredTop sz="75931" autoAdjust="0"/>
  </p:normalViewPr>
  <p:slideViewPr>
    <p:cSldViewPr>
      <p:cViewPr varScale="1">
        <p:scale>
          <a:sx n="71" d="100"/>
          <a:sy n="71" d="100"/>
        </p:scale>
        <p:origin x="1488" y="43"/>
      </p:cViewPr>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a:extLst>
              <a:ext uri="{FF2B5EF4-FFF2-40B4-BE49-F238E27FC236}">
                <a16:creationId xmlns:a16="http://schemas.microsoft.com/office/drawing/2014/main" id="{E2C77C74-5775-4E83-9D82-93981BCC5B1C}"/>
              </a:ext>
            </a:extLst>
          </p:cNvPr>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zh-CN"/>
          </a:p>
        </p:txBody>
      </p:sp>
      <p:sp>
        <p:nvSpPr>
          <p:cNvPr id="2051" name="Date Placeholder 2">
            <a:extLst>
              <a:ext uri="{FF2B5EF4-FFF2-40B4-BE49-F238E27FC236}">
                <a16:creationId xmlns:a16="http://schemas.microsoft.com/office/drawing/2014/main" id="{F698A493-549A-4206-B4A2-2FE54A19A9EA}"/>
              </a:ext>
            </a:extLst>
          </p:cNvPr>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pPr>
              <a:defRPr/>
            </a:pPr>
            <a:fld id="{1C864BAA-E6CF-4107-9987-21E60A20E7E2}" type="datetime1">
              <a:rPr lang="en-US"/>
              <a:pPr>
                <a:defRPr/>
              </a:pPr>
              <a:t>6/8/2021</a:t>
            </a:fld>
            <a:endParaRPr lang="en-US" sz="1200"/>
          </a:p>
        </p:txBody>
      </p:sp>
      <p:sp>
        <p:nvSpPr>
          <p:cNvPr id="41988" name="Slide Image Placeholder 3">
            <a:extLst>
              <a:ext uri="{FF2B5EF4-FFF2-40B4-BE49-F238E27FC236}">
                <a16:creationId xmlns:a16="http://schemas.microsoft.com/office/drawing/2014/main" id="{E7E4BD40-21FA-42AC-9177-ACBF20C54B53}"/>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989" name="Notes Placeholder 4">
            <a:extLst>
              <a:ext uri="{FF2B5EF4-FFF2-40B4-BE49-F238E27FC236}">
                <a16:creationId xmlns:a16="http://schemas.microsoft.com/office/drawing/2014/main" id="{FB431C6A-2B42-4931-97CC-368BA418F8AB}"/>
              </a:ext>
            </a:extLst>
          </p:cNvPr>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Tx/>
              <a:buNone/>
            </a:pPr>
            <a:r>
              <a:rPr lang="en-US" altLang="zh-CN" sz="1200"/>
              <a:t>Click to edit Master text styles</a:t>
            </a:r>
            <a:endParaRPr lang="zh-CN" altLang="en-US" sz="1200"/>
          </a:p>
          <a:p>
            <a:pPr>
              <a:spcBef>
                <a:spcPct val="30000"/>
              </a:spcBef>
              <a:buFontTx/>
              <a:buNone/>
            </a:pPr>
            <a:r>
              <a:rPr lang="en-US" altLang="zh-CN" sz="1200"/>
              <a:t>Second level</a:t>
            </a:r>
            <a:endParaRPr lang="zh-CN" altLang="en-US" sz="1200"/>
          </a:p>
          <a:p>
            <a:pPr>
              <a:spcBef>
                <a:spcPct val="30000"/>
              </a:spcBef>
              <a:buFontTx/>
              <a:buNone/>
            </a:pPr>
            <a:r>
              <a:rPr lang="en-US" altLang="zh-CN" sz="1200"/>
              <a:t>Third level</a:t>
            </a:r>
            <a:endParaRPr lang="zh-CN" altLang="en-US" sz="1200"/>
          </a:p>
          <a:p>
            <a:pPr>
              <a:spcBef>
                <a:spcPct val="30000"/>
              </a:spcBef>
              <a:buFontTx/>
              <a:buNone/>
            </a:pPr>
            <a:r>
              <a:rPr lang="en-US" altLang="zh-CN" sz="1200"/>
              <a:t>Fourth level</a:t>
            </a:r>
            <a:endParaRPr lang="zh-CN" altLang="en-US" sz="1200"/>
          </a:p>
          <a:p>
            <a:pPr>
              <a:spcBef>
                <a:spcPct val="30000"/>
              </a:spcBef>
              <a:buFontTx/>
              <a:buNone/>
            </a:pPr>
            <a:r>
              <a:rPr lang="en-US" altLang="zh-CN" sz="1200"/>
              <a:t>Fifth level</a:t>
            </a:r>
          </a:p>
        </p:txBody>
      </p:sp>
      <p:sp>
        <p:nvSpPr>
          <p:cNvPr id="2054" name="Footer Placeholder 5">
            <a:extLst>
              <a:ext uri="{FF2B5EF4-FFF2-40B4-BE49-F238E27FC236}">
                <a16:creationId xmlns:a16="http://schemas.microsoft.com/office/drawing/2014/main" id="{F6175508-4CE7-4825-AC88-0487D152EE02}"/>
              </a:ext>
            </a:extLst>
          </p:cNvPr>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zh-CN"/>
          </a:p>
        </p:txBody>
      </p:sp>
      <p:sp>
        <p:nvSpPr>
          <p:cNvPr id="2055" name="Slide Number Placeholder 6">
            <a:extLst>
              <a:ext uri="{FF2B5EF4-FFF2-40B4-BE49-F238E27FC236}">
                <a16:creationId xmlns:a16="http://schemas.microsoft.com/office/drawing/2014/main" id="{4229FCF5-5A14-48D3-B114-01FCC97DCBB8}"/>
              </a:ext>
            </a:extLst>
          </p:cNvPr>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29216279-FB83-4541-B350-D20798294150}" type="slidenum">
              <a:rPr lang="en-US" altLang="zh-CN"/>
              <a:pPr/>
              <a:t>‹#›</a:t>
            </a:fld>
            <a:endParaRPr lang="en-US" altLang="zh-CN"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a:t>
            </a:fld>
            <a:endParaRPr lang="en-US" altLang="zh-CN" sz="1200"/>
          </a:p>
        </p:txBody>
      </p:sp>
    </p:spTree>
    <p:extLst>
      <p:ext uri="{BB962C8B-B14F-4D97-AF65-F5344CB8AC3E}">
        <p14:creationId xmlns:p14="http://schemas.microsoft.com/office/powerpoint/2010/main" val="1476751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7</a:t>
            </a:fld>
            <a:endParaRPr lang="en-US" altLang="zh-CN" sz="1200"/>
          </a:p>
        </p:txBody>
      </p:sp>
    </p:spTree>
    <p:extLst>
      <p:ext uri="{BB962C8B-B14F-4D97-AF65-F5344CB8AC3E}">
        <p14:creationId xmlns:p14="http://schemas.microsoft.com/office/powerpoint/2010/main" val="3125291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14</a:t>
            </a:fld>
            <a:endParaRPr lang="en-US" altLang="zh-CN" sz="1200"/>
          </a:p>
        </p:txBody>
      </p:sp>
    </p:spTree>
    <p:extLst>
      <p:ext uri="{BB962C8B-B14F-4D97-AF65-F5344CB8AC3E}">
        <p14:creationId xmlns:p14="http://schemas.microsoft.com/office/powerpoint/2010/main" val="151527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19</a:t>
            </a:fld>
            <a:endParaRPr lang="en-US" altLang="zh-CN" sz="1200"/>
          </a:p>
        </p:txBody>
      </p:sp>
    </p:spTree>
    <p:extLst>
      <p:ext uri="{BB962C8B-B14F-4D97-AF65-F5344CB8AC3E}">
        <p14:creationId xmlns:p14="http://schemas.microsoft.com/office/powerpoint/2010/main" val="305382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21</a:t>
            </a:fld>
            <a:endParaRPr lang="en-US" altLang="zh-CN" sz="1200"/>
          </a:p>
        </p:txBody>
      </p:sp>
    </p:spTree>
    <p:extLst>
      <p:ext uri="{BB962C8B-B14F-4D97-AF65-F5344CB8AC3E}">
        <p14:creationId xmlns:p14="http://schemas.microsoft.com/office/powerpoint/2010/main" val="76843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34</a:t>
            </a:fld>
            <a:endParaRPr lang="en-US" altLang="zh-CN" sz="1200"/>
          </a:p>
        </p:txBody>
      </p:sp>
    </p:spTree>
    <p:extLst>
      <p:ext uri="{BB962C8B-B14F-4D97-AF65-F5344CB8AC3E}">
        <p14:creationId xmlns:p14="http://schemas.microsoft.com/office/powerpoint/2010/main" val="385260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42</a:t>
            </a:fld>
            <a:endParaRPr lang="en-US" altLang="zh-CN" sz="1200"/>
          </a:p>
        </p:txBody>
      </p:sp>
    </p:spTree>
    <p:extLst>
      <p:ext uri="{BB962C8B-B14F-4D97-AF65-F5344CB8AC3E}">
        <p14:creationId xmlns:p14="http://schemas.microsoft.com/office/powerpoint/2010/main" val="2119487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50</a:t>
            </a:fld>
            <a:endParaRPr lang="en-US" altLang="zh-CN" sz="1200"/>
          </a:p>
        </p:txBody>
      </p:sp>
    </p:spTree>
    <p:extLst>
      <p:ext uri="{BB962C8B-B14F-4D97-AF65-F5344CB8AC3E}">
        <p14:creationId xmlns:p14="http://schemas.microsoft.com/office/powerpoint/2010/main" val="3765899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54</a:t>
            </a:fld>
            <a:endParaRPr lang="en-US" altLang="zh-CN" sz="1200"/>
          </a:p>
        </p:txBody>
      </p:sp>
    </p:spTree>
    <p:extLst>
      <p:ext uri="{BB962C8B-B14F-4D97-AF65-F5344CB8AC3E}">
        <p14:creationId xmlns:p14="http://schemas.microsoft.com/office/powerpoint/2010/main" val="4264503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a:t>单击此处编辑母版副标题样式</a:t>
            </a:r>
            <a:endParaRPr lang="zh-CN" altLang="en-US" dirty="0"/>
          </a:p>
        </p:txBody>
      </p:sp>
    </p:spTree>
    <p:extLst>
      <p:ext uri="{BB962C8B-B14F-4D97-AF65-F5344CB8AC3E}">
        <p14:creationId xmlns:p14="http://schemas.microsoft.com/office/powerpoint/2010/main" val="127563478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5" name="Rectangle 1058"/>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30727983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5" name="Rectangle 1058"/>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384254291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3" name="Rectangle 1058"/>
          <p:cNvSpPr>
            <a:spLocks noGrp="1" noChangeArrowheads="1"/>
          </p:cNvSpPr>
          <p:nvPr>
            <p:ph type="ftr" sz="quarter" idx="11"/>
          </p:nvPr>
        </p:nvSpPr>
        <p:spPr/>
        <p:txBody>
          <a:bodyPr/>
          <a:lstStyle>
            <a:lvl1pPr>
              <a:defRPr/>
            </a:lvl1pPr>
          </a:lstStyle>
          <a:p>
            <a:pPr>
              <a:defRPr/>
            </a:pPr>
            <a:endParaRPr lang="zh-CN"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7159233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5" name="Rectangle 1058"/>
          <p:cNvSpPr>
            <a:spLocks noGrp="1" noChangeArrowheads="1"/>
          </p:cNvSpPr>
          <p:nvPr>
            <p:ph type="ftr" sz="quarter" idx="11"/>
          </p:nvPr>
        </p:nvSpPr>
        <p:spPr/>
        <p:txBody>
          <a:bodyPr/>
          <a:lstStyle>
            <a:lvl1pPr>
              <a:defRPr/>
            </a:lvl1pPr>
          </a:lstStyle>
          <a:p>
            <a:pPr>
              <a:defRPr/>
            </a:pPr>
            <a:endParaRPr lang="zh-CN"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8750667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3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第三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1802"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386" b="1" baseline="0">
                <a:solidFill>
                  <a:schemeClr val="tx1"/>
                </a:solidFill>
                <a:effectLst/>
                <a:latin typeface="Arial Narrow" pitchFamily="34" charset="0"/>
                <a:ea typeface="微软雅黑" pitchFamily="34" charset="-122"/>
              </a:defRPr>
            </a:lvl1pPr>
            <a:lvl2pPr marL="389586" indent="0">
              <a:buNone/>
              <a:defRPr sz="1704">
                <a:solidFill>
                  <a:schemeClr val="tx1">
                    <a:tint val="75000"/>
                  </a:schemeClr>
                </a:solidFill>
              </a:defRPr>
            </a:lvl2pPr>
            <a:lvl3pPr marL="779173" indent="0">
              <a:buNone/>
              <a:defRPr sz="1534">
                <a:solidFill>
                  <a:schemeClr val="tx1">
                    <a:tint val="75000"/>
                  </a:schemeClr>
                </a:solidFill>
              </a:defRPr>
            </a:lvl3pPr>
            <a:lvl4pPr marL="1168759" indent="0">
              <a:buNone/>
              <a:defRPr sz="1363">
                <a:solidFill>
                  <a:schemeClr val="tx1">
                    <a:tint val="75000"/>
                  </a:schemeClr>
                </a:solidFill>
              </a:defRPr>
            </a:lvl4pPr>
            <a:lvl5pPr marL="1558345" indent="0">
              <a:buNone/>
              <a:defRPr sz="1363">
                <a:solidFill>
                  <a:schemeClr val="tx1">
                    <a:tint val="75000"/>
                  </a:schemeClr>
                </a:solidFill>
              </a:defRPr>
            </a:lvl5pPr>
            <a:lvl6pPr marL="1947932" indent="0">
              <a:buNone/>
              <a:defRPr sz="1363">
                <a:solidFill>
                  <a:schemeClr val="tx1">
                    <a:tint val="75000"/>
                  </a:schemeClr>
                </a:solidFill>
              </a:defRPr>
            </a:lvl6pPr>
            <a:lvl7pPr marL="2337518" indent="0">
              <a:buNone/>
              <a:defRPr sz="1363">
                <a:solidFill>
                  <a:schemeClr val="tx1">
                    <a:tint val="75000"/>
                  </a:schemeClr>
                </a:solidFill>
              </a:defRPr>
            </a:lvl7pPr>
            <a:lvl8pPr marL="2727104" indent="0">
              <a:buNone/>
              <a:defRPr sz="1363">
                <a:solidFill>
                  <a:schemeClr val="tx1">
                    <a:tint val="75000"/>
                  </a:schemeClr>
                </a:solidFill>
              </a:defRPr>
            </a:lvl8pPr>
            <a:lvl9pPr marL="3116691" indent="0">
              <a:buNone/>
              <a:defRPr sz="1363">
                <a:solidFill>
                  <a:schemeClr val="tx1">
                    <a:tint val="75000"/>
                  </a:schemeClr>
                </a:solidFill>
              </a:defRPr>
            </a:lvl9pPr>
          </a:lstStyle>
          <a:p>
            <a:pPr lvl="0"/>
            <a:r>
              <a:rPr lang="zh-CN" altLang="en-US" noProof="1"/>
              <a:t>单击此处编辑母版文本样式</a:t>
            </a:r>
          </a:p>
        </p:txBody>
      </p:sp>
      <p:sp>
        <p:nvSpPr>
          <p:cNvPr id="7" name="Content Placeholder 2"/>
          <p:cNvSpPr>
            <a:spLocks noGrp="1"/>
          </p:cNvSpPr>
          <p:nvPr>
            <p:ph idx="13"/>
          </p:nvPr>
        </p:nvSpPr>
        <p:spPr>
          <a:xfrm>
            <a:off x="628652" y="1412864"/>
            <a:ext cx="7886700" cy="4870903"/>
          </a:xfrm>
        </p:spPr>
        <p:txBody>
          <a:bodyPr/>
          <a:lstStyle>
            <a:lvl1pPr>
              <a:lnSpc>
                <a:spcPct val="100000"/>
              </a:lnSpc>
              <a:defRPr lang="zh-CN" altLang="en-US" sz="2045" b="1" kern="1200" baseline="0" noProof="1" dirty="0" smtClean="0">
                <a:solidFill>
                  <a:schemeClr val="tx1"/>
                </a:solidFill>
                <a:latin typeface="+mj-ea"/>
                <a:ea typeface="+mj-ea"/>
                <a:cs typeface="+mn-cs"/>
              </a:defRPr>
            </a:lvl1pPr>
            <a:lvl2pPr marL="584380" indent="-194793">
              <a:lnSpc>
                <a:spcPct val="100000"/>
              </a:lnSpc>
              <a:defRPr lang="zh-CN" altLang="en-US" sz="1704" b="1" kern="1200" baseline="0" noProof="1" dirty="0" smtClean="0">
                <a:solidFill>
                  <a:schemeClr val="accent2">
                    <a:lumMod val="50000"/>
                  </a:schemeClr>
                </a:solidFill>
                <a:latin typeface="+mj-ea"/>
                <a:ea typeface="+mj-ea"/>
                <a:cs typeface="+mn-cs"/>
              </a:defRPr>
            </a:lvl2pPr>
          </a:lstStyle>
          <a:p>
            <a:pPr lvl="0"/>
            <a:r>
              <a:rPr lang="zh-CN" altLang="en-US" noProof="1"/>
              <a:t>单击此处编辑母版文本样式</a:t>
            </a:r>
          </a:p>
          <a:p>
            <a:pPr lvl="1"/>
            <a:r>
              <a:rPr lang="zh-CN" altLang="en-US" noProof="1"/>
              <a:t>二级</a:t>
            </a:r>
          </a:p>
        </p:txBody>
      </p:sp>
    </p:spTree>
    <p:extLst>
      <p:ext uri="{BB962C8B-B14F-4D97-AF65-F5344CB8AC3E}">
        <p14:creationId xmlns:p14="http://schemas.microsoft.com/office/powerpoint/2010/main" val="3697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fld id="{9D656010-913C-4E1D-870A-805BAC2AE271}" type="slidenum">
              <a:rPr lang="zh-CN" altLang="en-US" smtClean="0"/>
              <a:pPr/>
              <a:t>‹#›</a:t>
            </a:fld>
            <a:endParaRPr lang="zh-CN" altLang="en-US" sz="1800" b="0">
              <a:solidFill>
                <a:schemeClr val="tx1"/>
              </a:solidFill>
            </a:endParaRPr>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0970099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5" name="Rectangle 1058"/>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209053541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057"/>
          <p:cNvSpPr>
            <a:spLocks noGrp="1" noChangeArrowheads="1"/>
          </p:cNvSpPr>
          <p:nvPr>
            <p:ph type="dt" sz="half" idx="10"/>
          </p:nvPr>
        </p:nvSpPr>
        <p:spPr>
          <a:ln/>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6" name="Rectangle 1058"/>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17712308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057"/>
          <p:cNvSpPr>
            <a:spLocks noGrp="1" noChangeArrowheads="1"/>
          </p:cNvSpPr>
          <p:nvPr>
            <p:ph type="dt" sz="half" idx="10"/>
          </p:nvPr>
        </p:nvSpPr>
        <p:spPr>
          <a:ln/>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8" name="Rectangle 1058"/>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39849846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4" name="Rectangle 1058"/>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0206529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3" name="Rectangle 1058"/>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38111684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6" name="Rectangle 1058"/>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11551508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fld id="{AB30F773-A786-4804-82E7-78C7DFC8F351}" type="datetime1">
              <a:rPr lang="zh-CN" altLang="en-US" smtClean="0"/>
              <a:pPr>
                <a:defRPr/>
              </a:pPr>
              <a:t>2021/6/8</a:t>
            </a:fld>
            <a:endParaRPr lang="zh-CN" altLang="en-US" sz="1800" b="0"/>
          </a:p>
        </p:txBody>
      </p:sp>
      <p:sp>
        <p:nvSpPr>
          <p:cNvPr id="6" name="Rectangle 1058"/>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30366467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p:nvPicPr>
        <p:blipFill>
          <a:blip r:embed="rId17"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8"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p:nvPicPr>
        <p:blipFill>
          <a:blip r:embed="rId19"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fld id="{AB30F773-A786-4804-82E7-78C7DFC8F351}" type="datetime1">
              <a:rPr lang="zh-CN" altLang="en-US" smtClean="0"/>
              <a:pPr>
                <a:defRPr/>
              </a:pPr>
              <a:t>2021/6/8</a:t>
            </a:fld>
            <a:endParaRPr lang="zh-CN" altLang="en-US" sz="1800" b="0"/>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zh-CN"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10478447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7" r:id="rId15"/>
  </p:sldLayoutIdLst>
  <p:transition/>
  <p:txStyles>
    <p:titleStyle>
      <a:lvl1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1" fontAlgn="base" hangingPunct="1">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1" fontAlgn="base" hangingPunct="1">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1" fontAlgn="base" hangingPunct="1">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1" fontAlgn="base" hangingPunct="1">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06801AA-491D-2E49-B579-6786614797B3}"/>
              </a:ext>
            </a:extLst>
          </p:cNvPr>
          <p:cNvSpPr>
            <a:spLocks noChangeArrowheads="1"/>
          </p:cNvSpPr>
          <p:nvPr/>
        </p:nvSpPr>
        <p:spPr bwMode="auto">
          <a:xfrm>
            <a:off x="0" y="1567870"/>
            <a:ext cx="9144000" cy="243717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第三章 第</a:t>
            </a:r>
            <a:r>
              <a:rPr lang="en-US" altLang="zh-CN" sz="3692" spc="277" dirty="0">
                <a:solidFill>
                  <a:srgbClr val="000066"/>
                </a:solidFill>
                <a:latin typeface="+mj-ea"/>
                <a:ea typeface="+mj-ea"/>
              </a:rPr>
              <a:t>2</a:t>
            </a:r>
            <a:r>
              <a:rPr lang="zh-CN" altLang="en-US" sz="3692" spc="277" dirty="0">
                <a:solidFill>
                  <a:srgbClr val="000066"/>
                </a:solidFill>
                <a:latin typeface="+mj-ea"/>
                <a:ea typeface="+mj-ea"/>
              </a:rPr>
              <a:t>讲</a:t>
            </a:r>
            <a:endParaRPr lang="en-US" altLang="zh-CN" sz="3692" spc="277" dirty="0">
              <a:solidFill>
                <a:srgbClr val="000066"/>
              </a:solidFill>
              <a:latin typeface="+mj-ea"/>
              <a:ea typeface="+mj-ea"/>
            </a:endParaRPr>
          </a:p>
          <a:p>
            <a:pPr>
              <a:lnSpc>
                <a:spcPct val="150000"/>
              </a:lnSpc>
              <a:spcBef>
                <a:spcPts val="0"/>
              </a:spcBef>
              <a:spcAft>
                <a:spcPts val="0"/>
              </a:spcAft>
              <a:defRPr/>
            </a:pPr>
            <a:r>
              <a:rPr lang="zh-CN" altLang="en-US" sz="3692" spc="277" dirty="0">
                <a:solidFill>
                  <a:srgbClr val="000066"/>
                </a:solidFill>
                <a:latin typeface="+mj-ea"/>
                <a:ea typeface="+mj-ea"/>
              </a:rPr>
              <a:t>页式内存管理机制</a:t>
            </a:r>
          </a:p>
        </p:txBody>
      </p:sp>
      <p:sp>
        <p:nvSpPr>
          <p:cNvPr id="3" name="Rectangle 3">
            <a:extLst>
              <a:ext uri="{FF2B5EF4-FFF2-40B4-BE49-F238E27FC236}">
                <a16:creationId xmlns:a16="http://schemas.microsoft.com/office/drawing/2014/main" id="{6453B326-AB65-3B45-88DF-B54B33997ECB}"/>
              </a:ext>
            </a:extLst>
          </p:cNvPr>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2021年6月8日</a:t>
            </a:fld>
            <a:endParaRPr kumimoji="0" lang="en-US" altLang="zh-CN" sz="2400" dirty="0">
              <a:solidFill>
                <a:srgbClr val="CC0000"/>
              </a:solidFill>
              <a:latin typeface="+mj-ea"/>
              <a:ea typeface="+mj-ea"/>
            </a:endParaRPr>
          </a:p>
        </p:txBody>
      </p:sp>
    </p:spTree>
    <p:extLst>
      <p:ext uri="{BB962C8B-B14F-4D97-AF65-F5344CB8AC3E}">
        <p14:creationId xmlns:p14="http://schemas.microsoft.com/office/powerpoint/2010/main" val="142885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0B5A5BCA-6257-46E5-AB07-09BF28A332BC}"/>
              </a:ext>
            </a:extLst>
          </p:cNvPr>
          <p:cNvPicPr>
            <a:picLocks noGrp="1" noChangeAspect="1"/>
          </p:cNvPicPr>
          <p:nvPr>
            <p:ph idx="1"/>
          </p:nvPr>
        </p:nvPicPr>
        <p:blipFill>
          <a:blip r:embed="rId2"/>
          <a:stretch>
            <a:fillRect/>
          </a:stretch>
        </p:blipFill>
        <p:spPr>
          <a:xfrm>
            <a:off x="1365390" y="1124840"/>
            <a:ext cx="6426267" cy="4895850"/>
          </a:xfrm>
          <a:prstGeom prst="rect">
            <a:avLst/>
          </a:prstGeom>
        </p:spPr>
      </p:pic>
      <p:sp>
        <p:nvSpPr>
          <p:cNvPr id="2" name="标题 1">
            <a:extLst>
              <a:ext uri="{FF2B5EF4-FFF2-40B4-BE49-F238E27FC236}">
                <a16:creationId xmlns:a16="http://schemas.microsoft.com/office/drawing/2014/main" id="{BD17447A-F247-174A-BE28-0953227FC8D0}"/>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5366405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2FDEC59-C6D8-D347-B9DA-2C2B0B70D4E8}"/>
              </a:ext>
            </a:extLst>
          </p:cNvPr>
          <p:cNvPicPr>
            <a:picLocks noGrp="1" noChangeAspect="1"/>
          </p:cNvPicPr>
          <p:nvPr>
            <p:ph idx="1"/>
          </p:nvPr>
        </p:nvPicPr>
        <p:blipFill>
          <a:blip r:embed="rId2"/>
          <a:stretch>
            <a:fillRect/>
          </a:stretch>
        </p:blipFill>
        <p:spPr>
          <a:xfrm>
            <a:off x="1763805" y="1484865"/>
            <a:ext cx="5317561" cy="4392305"/>
          </a:xfrm>
          <a:prstGeom prst="rect">
            <a:avLst/>
          </a:prstGeom>
        </p:spPr>
      </p:pic>
      <p:sp>
        <p:nvSpPr>
          <p:cNvPr id="2" name="标题 1">
            <a:extLst>
              <a:ext uri="{FF2B5EF4-FFF2-40B4-BE49-F238E27FC236}">
                <a16:creationId xmlns:a16="http://schemas.microsoft.com/office/drawing/2014/main" id="{538E190D-5220-064D-B6D0-894B8DE25CE1}"/>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3628746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B554DC-1ECA-D742-B4EF-A2950F7F9FA1}"/>
              </a:ext>
            </a:extLst>
          </p:cNvPr>
          <p:cNvSpPr>
            <a:spLocks noGrp="1"/>
          </p:cNvSpPr>
          <p:nvPr>
            <p:ph idx="1"/>
          </p:nvPr>
        </p:nvSpPr>
        <p:spPr>
          <a:xfrm>
            <a:off x="451338" y="1340855"/>
            <a:ext cx="8241323" cy="5400477"/>
          </a:xfrm>
        </p:spPr>
        <p:txBody>
          <a:bodyPr/>
          <a:lstStyle/>
          <a:p>
            <a:pPr marL="0" indent="0">
              <a:buNone/>
            </a:pPr>
            <a:r>
              <a:rPr lang="en" altLang="zh-CN" sz="1400" dirty="0"/>
              <a:t>1 VPN = (</a:t>
            </a:r>
            <a:r>
              <a:rPr lang="en" altLang="zh-CN" sz="1400" dirty="0" err="1"/>
              <a:t>VirtualAddress</a:t>
            </a:r>
            <a:r>
              <a:rPr lang="en" altLang="zh-CN" sz="1400" dirty="0"/>
              <a:t> &amp; VPN_MASK) &gt;&gt; SHIFT </a:t>
            </a:r>
          </a:p>
          <a:p>
            <a:pPr marL="0" indent="0">
              <a:buNone/>
            </a:pPr>
            <a:r>
              <a:rPr lang="en" altLang="zh-CN" sz="1400" dirty="0"/>
              <a:t>2 (Success, </a:t>
            </a:r>
            <a:r>
              <a:rPr lang="en" altLang="zh-CN" sz="1400" dirty="0" err="1"/>
              <a:t>TlbEntry</a:t>
            </a:r>
            <a:r>
              <a:rPr lang="en" altLang="zh-CN" sz="1400" dirty="0"/>
              <a:t>) = </a:t>
            </a:r>
            <a:r>
              <a:rPr lang="en" altLang="zh-CN" sz="1400" dirty="0" err="1"/>
              <a:t>TLB_Lookup</a:t>
            </a:r>
            <a:r>
              <a:rPr lang="en" altLang="zh-CN" sz="1400" dirty="0"/>
              <a:t>(VPN) </a:t>
            </a:r>
          </a:p>
          <a:p>
            <a:pPr marL="0" indent="0">
              <a:buNone/>
            </a:pPr>
            <a:r>
              <a:rPr lang="en" altLang="zh-CN" sz="1400" dirty="0"/>
              <a:t>3 if (Success == True) // TLB Hit </a:t>
            </a:r>
          </a:p>
          <a:p>
            <a:pPr marL="0" indent="0">
              <a:buNone/>
            </a:pPr>
            <a:r>
              <a:rPr lang="en" altLang="zh-CN" sz="1400" dirty="0"/>
              <a:t>4 if (</a:t>
            </a:r>
            <a:r>
              <a:rPr lang="en" altLang="zh-CN" sz="1400" dirty="0" err="1"/>
              <a:t>CanAccess</a:t>
            </a:r>
            <a:r>
              <a:rPr lang="en" altLang="zh-CN" sz="1400" dirty="0"/>
              <a:t>(</a:t>
            </a:r>
            <a:r>
              <a:rPr lang="en" altLang="zh-CN" sz="1400" dirty="0" err="1"/>
              <a:t>TlbEntry.ProtectBits</a:t>
            </a:r>
            <a:r>
              <a:rPr lang="en" altLang="zh-CN" sz="1400" dirty="0"/>
              <a:t>) == True) </a:t>
            </a:r>
          </a:p>
          <a:p>
            <a:pPr marL="0" indent="0">
              <a:buNone/>
            </a:pPr>
            <a:r>
              <a:rPr lang="en" altLang="zh-CN" sz="1400" dirty="0"/>
              <a:t>5 Offset = </a:t>
            </a:r>
            <a:r>
              <a:rPr lang="en" altLang="zh-CN" sz="1400" dirty="0" err="1"/>
              <a:t>VirtualAddress</a:t>
            </a:r>
            <a:r>
              <a:rPr lang="en" altLang="zh-CN" sz="1400" dirty="0"/>
              <a:t> &amp; OFFSET_MASK </a:t>
            </a:r>
          </a:p>
          <a:p>
            <a:pPr marL="0" indent="0">
              <a:buNone/>
            </a:pPr>
            <a:r>
              <a:rPr lang="en" altLang="zh-CN" sz="1400" dirty="0"/>
              <a:t>6 </a:t>
            </a:r>
            <a:r>
              <a:rPr lang="en" altLang="zh-CN" sz="1400" dirty="0" err="1"/>
              <a:t>PhysAddr</a:t>
            </a:r>
            <a:r>
              <a:rPr lang="en" altLang="zh-CN" sz="1400" dirty="0"/>
              <a:t> = (</a:t>
            </a:r>
            <a:r>
              <a:rPr lang="en" altLang="zh-CN" sz="1400" dirty="0" err="1"/>
              <a:t>TlbEntry.PFN</a:t>
            </a:r>
            <a:r>
              <a:rPr lang="en" altLang="zh-CN" sz="1400" dirty="0"/>
              <a:t> &lt;&lt; SHIFT) | Offset </a:t>
            </a:r>
          </a:p>
          <a:p>
            <a:pPr marL="0" indent="0">
              <a:buNone/>
            </a:pPr>
            <a:r>
              <a:rPr lang="en" altLang="zh-CN" sz="1400" dirty="0"/>
              <a:t>7 Register = </a:t>
            </a:r>
            <a:r>
              <a:rPr lang="en" altLang="zh-CN" sz="1400" dirty="0" err="1"/>
              <a:t>AccessMemory</a:t>
            </a:r>
            <a:r>
              <a:rPr lang="en" altLang="zh-CN" sz="1400" dirty="0"/>
              <a:t>(</a:t>
            </a:r>
            <a:r>
              <a:rPr lang="en" altLang="zh-CN" sz="1400" dirty="0" err="1"/>
              <a:t>PhysAddr</a:t>
            </a:r>
            <a:r>
              <a:rPr lang="en" altLang="zh-CN" sz="1400" dirty="0"/>
              <a:t>) </a:t>
            </a:r>
          </a:p>
          <a:p>
            <a:pPr marL="0" indent="0">
              <a:buNone/>
            </a:pPr>
            <a:r>
              <a:rPr lang="en" altLang="zh-CN" sz="1400" dirty="0"/>
              <a:t>8 else </a:t>
            </a:r>
          </a:p>
          <a:p>
            <a:pPr marL="0" indent="0">
              <a:buNone/>
            </a:pPr>
            <a:r>
              <a:rPr lang="en" altLang="zh-CN" sz="1400" dirty="0"/>
              <a:t>9 </a:t>
            </a:r>
            <a:r>
              <a:rPr lang="en" altLang="zh-CN" sz="1400" dirty="0" err="1"/>
              <a:t>RaiseException</a:t>
            </a:r>
            <a:r>
              <a:rPr lang="en" altLang="zh-CN" sz="1400" dirty="0"/>
              <a:t>(PROTECTION_FAULT) </a:t>
            </a:r>
          </a:p>
          <a:p>
            <a:pPr marL="0" indent="0">
              <a:buNone/>
            </a:pPr>
            <a:r>
              <a:rPr lang="en" altLang="zh-CN" sz="1400" dirty="0"/>
              <a:t>10 else // TLB Miss </a:t>
            </a:r>
          </a:p>
          <a:p>
            <a:pPr marL="0" indent="0">
              <a:buNone/>
            </a:pPr>
            <a:r>
              <a:rPr lang="en" altLang="zh-CN" sz="1400" dirty="0"/>
              <a:t>11 </a:t>
            </a:r>
            <a:r>
              <a:rPr lang="en" altLang="zh-CN" sz="1400" dirty="0" err="1"/>
              <a:t>PTEAddr</a:t>
            </a:r>
            <a:r>
              <a:rPr lang="en" altLang="zh-CN" sz="1400" dirty="0"/>
              <a:t> = PTBR + (VPN * </a:t>
            </a:r>
            <a:r>
              <a:rPr lang="en" altLang="zh-CN" sz="1400" dirty="0" err="1"/>
              <a:t>sizeof</a:t>
            </a:r>
            <a:r>
              <a:rPr lang="en" altLang="zh-CN" sz="1400" dirty="0"/>
              <a:t>(PTE)) </a:t>
            </a:r>
          </a:p>
          <a:p>
            <a:pPr marL="0" indent="0">
              <a:buNone/>
            </a:pPr>
            <a:r>
              <a:rPr lang="en" altLang="zh-CN" sz="1400" dirty="0"/>
              <a:t>12 PTE = </a:t>
            </a:r>
            <a:r>
              <a:rPr lang="en" altLang="zh-CN" sz="1400" dirty="0" err="1"/>
              <a:t>AccessMemory</a:t>
            </a:r>
            <a:r>
              <a:rPr lang="en" altLang="zh-CN" sz="1400" dirty="0"/>
              <a:t>(</a:t>
            </a:r>
            <a:r>
              <a:rPr lang="en" altLang="zh-CN" sz="1400" dirty="0" err="1"/>
              <a:t>PTEAddr</a:t>
            </a:r>
            <a:r>
              <a:rPr lang="en" altLang="zh-CN" sz="1400" dirty="0"/>
              <a:t>) </a:t>
            </a:r>
          </a:p>
          <a:p>
            <a:pPr marL="0" indent="0">
              <a:buNone/>
            </a:pPr>
            <a:r>
              <a:rPr lang="en" altLang="zh-CN" sz="1400" dirty="0"/>
              <a:t>13 if (</a:t>
            </a:r>
            <a:r>
              <a:rPr lang="en" altLang="zh-CN" sz="1400" dirty="0" err="1"/>
              <a:t>PTE.Valid</a:t>
            </a:r>
            <a:r>
              <a:rPr lang="en" altLang="zh-CN" sz="1400" dirty="0"/>
              <a:t> == False) </a:t>
            </a:r>
          </a:p>
          <a:p>
            <a:pPr marL="0" indent="0">
              <a:buNone/>
            </a:pPr>
            <a:r>
              <a:rPr lang="en" altLang="zh-CN" sz="1400" dirty="0"/>
              <a:t>14 </a:t>
            </a:r>
            <a:r>
              <a:rPr lang="en" altLang="zh-CN" sz="1400" dirty="0" err="1"/>
              <a:t>RaiseException</a:t>
            </a:r>
            <a:r>
              <a:rPr lang="en" altLang="zh-CN" sz="1400" dirty="0"/>
              <a:t>(SEGMENTATION_FAULT) </a:t>
            </a:r>
          </a:p>
          <a:p>
            <a:pPr marL="0" indent="0">
              <a:buNone/>
            </a:pPr>
            <a:r>
              <a:rPr lang="en" altLang="zh-CN" sz="1400" dirty="0"/>
              <a:t>15 else if (</a:t>
            </a:r>
            <a:r>
              <a:rPr lang="en" altLang="zh-CN" sz="1400" dirty="0" err="1"/>
              <a:t>CanAccess</a:t>
            </a:r>
            <a:r>
              <a:rPr lang="en" altLang="zh-CN" sz="1400" dirty="0"/>
              <a:t>(</a:t>
            </a:r>
            <a:r>
              <a:rPr lang="en" altLang="zh-CN" sz="1400" dirty="0" err="1"/>
              <a:t>PTE.ProtectBits</a:t>
            </a:r>
            <a:r>
              <a:rPr lang="en" altLang="zh-CN" sz="1400" dirty="0"/>
              <a:t>) == False) </a:t>
            </a:r>
          </a:p>
          <a:p>
            <a:pPr marL="0" indent="0">
              <a:buNone/>
            </a:pPr>
            <a:r>
              <a:rPr lang="en" altLang="zh-CN" sz="1400" dirty="0"/>
              <a:t>16 </a:t>
            </a:r>
            <a:r>
              <a:rPr lang="en" altLang="zh-CN" sz="1400" dirty="0" err="1"/>
              <a:t>RaiseException</a:t>
            </a:r>
            <a:r>
              <a:rPr lang="en" altLang="zh-CN" sz="1400" dirty="0"/>
              <a:t>(PROTECTION_FAULT) </a:t>
            </a:r>
          </a:p>
          <a:p>
            <a:pPr marL="0" indent="0">
              <a:buNone/>
            </a:pPr>
            <a:r>
              <a:rPr lang="en" altLang="zh-CN" sz="1400" dirty="0"/>
              <a:t>17 else </a:t>
            </a:r>
          </a:p>
          <a:p>
            <a:pPr marL="0" indent="0">
              <a:buNone/>
            </a:pPr>
            <a:r>
              <a:rPr lang="en" altLang="zh-CN" sz="1400" dirty="0"/>
              <a:t>18 </a:t>
            </a:r>
            <a:r>
              <a:rPr lang="en" altLang="zh-CN" sz="1400" dirty="0" err="1"/>
              <a:t>TLB_Insert</a:t>
            </a:r>
            <a:r>
              <a:rPr lang="en" altLang="zh-CN" sz="1400" dirty="0"/>
              <a:t>(VPN, PTE.PFN, </a:t>
            </a:r>
            <a:r>
              <a:rPr lang="en" altLang="zh-CN" sz="1400" dirty="0" err="1"/>
              <a:t>PTE.ProtectBits</a:t>
            </a:r>
            <a:r>
              <a:rPr lang="en" altLang="zh-CN" sz="1400" dirty="0"/>
              <a:t>) //</a:t>
            </a:r>
            <a:r>
              <a:rPr lang="zh-CN" altLang="en-US" sz="1400" dirty="0"/>
              <a:t>插入</a:t>
            </a:r>
            <a:r>
              <a:rPr lang="en" altLang="zh-CN" sz="1400" dirty="0"/>
              <a:t>TLB</a:t>
            </a:r>
          </a:p>
          <a:p>
            <a:pPr marL="0" indent="0">
              <a:buNone/>
            </a:pPr>
            <a:r>
              <a:rPr lang="en" altLang="zh-CN" sz="1400" dirty="0"/>
              <a:t>19 </a:t>
            </a:r>
            <a:r>
              <a:rPr lang="en" altLang="zh-CN" sz="1400" dirty="0" err="1"/>
              <a:t>RetryInstruction</a:t>
            </a:r>
            <a:r>
              <a:rPr lang="en" altLang="zh-CN" sz="1400" dirty="0"/>
              <a:t>()</a:t>
            </a:r>
          </a:p>
          <a:p>
            <a:pPr marL="0" indent="0">
              <a:buNone/>
            </a:pPr>
            <a:endParaRPr kumimoji="1" lang="zh-CN" altLang="en-US" sz="1400" dirty="0"/>
          </a:p>
        </p:txBody>
      </p:sp>
      <p:sp>
        <p:nvSpPr>
          <p:cNvPr id="2" name="标题 1">
            <a:extLst>
              <a:ext uri="{FF2B5EF4-FFF2-40B4-BE49-F238E27FC236}">
                <a16:creationId xmlns:a16="http://schemas.microsoft.com/office/drawing/2014/main" id="{5D4E7CAE-A6FE-684C-A075-6E6B034413E9}"/>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8074504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内容占位符 34">
            <a:extLst>
              <a:ext uri="{FF2B5EF4-FFF2-40B4-BE49-F238E27FC236}">
                <a16:creationId xmlns:a16="http://schemas.microsoft.com/office/drawing/2014/main" id="{A35C6E7C-A160-418B-A9F4-32A1577E0F2D}"/>
              </a:ext>
            </a:extLst>
          </p:cNvPr>
          <p:cNvSpPr>
            <a:spLocks noGrp="1"/>
          </p:cNvSpPr>
          <p:nvPr>
            <p:ph idx="1"/>
          </p:nvPr>
        </p:nvSpPr>
        <p:spPr/>
        <p:txBody>
          <a:bodyPr/>
          <a:lstStyle/>
          <a:p>
            <a:endParaRPr lang="zh-CN" altLang="en-US" dirty="0"/>
          </a:p>
        </p:txBody>
      </p:sp>
      <p:sp>
        <p:nvSpPr>
          <p:cNvPr id="2" name="标题 1">
            <a:extLst>
              <a:ext uri="{FF2B5EF4-FFF2-40B4-BE49-F238E27FC236}">
                <a16:creationId xmlns:a16="http://schemas.microsoft.com/office/drawing/2014/main" id="{5CDF165A-9C4D-7040-8413-7013E2E67199}"/>
              </a:ext>
            </a:extLst>
          </p:cNvPr>
          <p:cNvSpPr>
            <a:spLocks noGrp="1"/>
          </p:cNvSpPr>
          <p:nvPr>
            <p:ph type="title"/>
          </p:nvPr>
        </p:nvSpPr>
        <p:spPr/>
        <p:txBody>
          <a:bodyPr/>
          <a:lstStyle/>
          <a:p>
            <a:endParaRPr kumimoji="1" lang="zh-CN" altLang="en-US"/>
          </a:p>
        </p:txBody>
      </p:sp>
      <p:pic>
        <p:nvPicPr>
          <p:cNvPr id="5" name="图片 4">
            <a:extLst>
              <a:ext uri="{FF2B5EF4-FFF2-40B4-BE49-F238E27FC236}">
                <a16:creationId xmlns:a16="http://schemas.microsoft.com/office/drawing/2014/main" id="{A11649E6-3B7D-4013-B05E-3F2AA1A46D9D}"/>
              </a:ext>
            </a:extLst>
          </p:cNvPr>
          <p:cNvPicPr>
            <a:picLocks noChangeAspect="1"/>
          </p:cNvPicPr>
          <p:nvPr/>
        </p:nvPicPr>
        <p:blipFill>
          <a:blip r:embed="rId2"/>
          <a:stretch>
            <a:fillRect/>
          </a:stretch>
        </p:blipFill>
        <p:spPr>
          <a:xfrm>
            <a:off x="338474" y="1289794"/>
            <a:ext cx="3661559" cy="4608513"/>
          </a:xfrm>
          <a:prstGeom prst="rect">
            <a:avLst/>
          </a:prstGeom>
        </p:spPr>
      </p:pic>
      <p:sp>
        <p:nvSpPr>
          <p:cNvPr id="6" name="矩形 5">
            <a:extLst>
              <a:ext uri="{FF2B5EF4-FFF2-40B4-BE49-F238E27FC236}">
                <a16:creationId xmlns:a16="http://schemas.microsoft.com/office/drawing/2014/main" id="{68415955-03AB-4DCC-8FB2-091828661E14}"/>
              </a:ext>
            </a:extLst>
          </p:cNvPr>
          <p:cNvSpPr/>
          <p:nvPr/>
        </p:nvSpPr>
        <p:spPr bwMode="auto">
          <a:xfrm>
            <a:off x="4395300" y="1988900"/>
            <a:ext cx="4320300" cy="32402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7" name="文本框 6">
            <a:extLst>
              <a:ext uri="{FF2B5EF4-FFF2-40B4-BE49-F238E27FC236}">
                <a16:creationId xmlns:a16="http://schemas.microsoft.com/office/drawing/2014/main" id="{1ABD2BC6-7580-417F-A5E9-58BAA5419C1F}"/>
              </a:ext>
            </a:extLst>
          </p:cNvPr>
          <p:cNvSpPr txBox="1"/>
          <p:nvPr/>
        </p:nvSpPr>
        <p:spPr>
          <a:xfrm>
            <a:off x="5976450" y="2128955"/>
            <a:ext cx="1031051" cy="646331"/>
          </a:xfrm>
          <a:prstGeom prst="rect">
            <a:avLst/>
          </a:prstGeom>
          <a:noFill/>
        </p:spPr>
        <p:txBody>
          <a:bodyPr wrap="none" rtlCol="0">
            <a:spAutoFit/>
          </a:bodyPr>
          <a:lstStyle/>
          <a:p>
            <a:r>
              <a:rPr lang="en-US" altLang="zh-CN" sz="3600" dirty="0"/>
              <a:t>TLB</a:t>
            </a:r>
            <a:endParaRPr lang="zh-CN" altLang="en-US" sz="3600" dirty="0"/>
          </a:p>
        </p:txBody>
      </p:sp>
      <p:grpSp>
        <p:nvGrpSpPr>
          <p:cNvPr id="34" name="组合 33">
            <a:extLst>
              <a:ext uri="{FF2B5EF4-FFF2-40B4-BE49-F238E27FC236}">
                <a16:creationId xmlns:a16="http://schemas.microsoft.com/office/drawing/2014/main" id="{AB0E38C6-F6A8-49A5-B25E-B19BD33AF871}"/>
              </a:ext>
            </a:extLst>
          </p:cNvPr>
          <p:cNvGrpSpPr/>
          <p:nvPr/>
        </p:nvGrpSpPr>
        <p:grpSpPr>
          <a:xfrm>
            <a:off x="4598557" y="3424347"/>
            <a:ext cx="4032280" cy="404890"/>
            <a:chOff x="4716010" y="2564940"/>
            <a:chExt cx="4032280" cy="404890"/>
          </a:xfrm>
        </p:grpSpPr>
        <p:grpSp>
          <p:nvGrpSpPr>
            <p:cNvPr id="17" name="组合 16">
              <a:extLst>
                <a:ext uri="{FF2B5EF4-FFF2-40B4-BE49-F238E27FC236}">
                  <a16:creationId xmlns:a16="http://schemas.microsoft.com/office/drawing/2014/main" id="{0AFD6BA7-9E26-49C2-B14F-1487495D881E}"/>
                </a:ext>
              </a:extLst>
            </p:cNvPr>
            <p:cNvGrpSpPr/>
            <p:nvPr/>
          </p:nvGrpSpPr>
          <p:grpSpPr>
            <a:xfrm>
              <a:off x="4716010" y="2564940"/>
              <a:ext cx="4032280" cy="404890"/>
              <a:chOff x="4716010" y="2564940"/>
              <a:chExt cx="4032280" cy="404890"/>
            </a:xfrm>
          </p:grpSpPr>
          <p:sp>
            <p:nvSpPr>
              <p:cNvPr id="8" name="矩形 7">
                <a:extLst>
                  <a:ext uri="{FF2B5EF4-FFF2-40B4-BE49-F238E27FC236}">
                    <a16:creationId xmlns:a16="http://schemas.microsoft.com/office/drawing/2014/main" id="{497AFE52-F39E-4734-8CDA-8B4038DF303C}"/>
                  </a:ext>
                </a:extLst>
              </p:cNvPr>
              <p:cNvSpPr/>
              <p:nvPr/>
            </p:nvSpPr>
            <p:spPr bwMode="auto">
              <a:xfrm>
                <a:off x="4716010" y="2564940"/>
                <a:ext cx="4032280" cy="40027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文本框 8">
                <a:extLst>
                  <a:ext uri="{FF2B5EF4-FFF2-40B4-BE49-F238E27FC236}">
                    <a16:creationId xmlns:a16="http://schemas.microsoft.com/office/drawing/2014/main" id="{4A91E477-E7AD-47BF-9FA3-A2A41EE5DEDE}"/>
                  </a:ext>
                </a:extLst>
              </p:cNvPr>
              <p:cNvSpPr txBox="1"/>
              <p:nvPr/>
            </p:nvSpPr>
            <p:spPr>
              <a:xfrm>
                <a:off x="4716010" y="2595878"/>
                <a:ext cx="441146" cy="369332"/>
              </a:xfrm>
              <a:prstGeom prst="rect">
                <a:avLst/>
              </a:prstGeom>
              <a:noFill/>
            </p:spPr>
            <p:txBody>
              <a:bodyPr wrap="none" rtlCol="0">
                <a:spAutoFit/>
              </a:bodyPr>
              <a:lstStyle/>
              <a:p>
                <a:r>
                  <a:rPr lang="en-US" altLang="zh-CN" dirty="0"/>
                  <a:t>06</a:t>
                </a:r>
                <a:endParaRPr lang="zh-CN" altLang="en-US" dirty="0"/>
              </a:p>
            </p:txBody>
          </p:sp>
          <p:sp>
            <p:nvSpPr>
              <p:cNvPr id="10" name="文本框 9">
                <a:extLst>
                  <a:ext uri="{FF2B5EF4-FFF2-40B4-BE49-F238E27FC236}">
                    <a16:creationId xmlns:a16="http://schemas.microsoft.com/office/drawing/2014/main" id="{DF022465-1E5B-4947-AD0D-DA952F55F9D6}"/>
                  </a:ext>
                </a:extLst>
              </p:cNvPr>
              <p:cNvSpPr txBox="1"/>
              <p:nvPr/>
            </p:nvSpPr>
            <p:spPr>
              <a:xfrm>
                <a:off x="5693795" y="2600498"/>
                <a:ext cx="800219" cy="369332"/>
              </a:xfrm>
              <a:prstGeom prst="rect">
                <a:avLst/>
              </a:prstGeom>
              <a:noFill/>
            </p:spPr>
            <p:txBody>
              <a:bodyPr wrap="none" rtlCol="0">
                <a:spAutoFit/>
              </a:bodyPr>
              <a:lstStyle/>
              <a:p>
                <a:r>
                  <a:rPr lang="en-US" altLang="zh-CN" dirty="0"/>
                  <a:t>XXXX</a:t>
                </a:r>
                <a:endParaRPr lang="zh-CN" altLang="en-US" dirty="0"/>
              </a:p>
            </p:txBody>
          </p:sp>
          <p:cxnSp>
            <p:nvCxnSpPr>
              <p:cNvPr id="12" name="直接连接符 11">
                <a:extLst>
                  <a:ext uri="{FF2B5EF4-FFF2-40B4-BE49-F238E27FC236}">
                    <a16:creationId xmlns:a16="http://schemas.microsoft.com/office/drawing/2014/main" id="{3D7ED5F9-A23D-496A-AB95-A87FE05EAD85}"/>
                  </a:ext>
                </a:extLst>
              </p:cNvPr>
              <p:cNvCxnSpPr/>
              <p:nvPr/>
            </p:nvCxnSpPr>
            <p:spPr bwMode="auto">
              <a:xfrm>
                <a:off x="5580070" y="2564940"/>
                <a:ext cx="0" cy="40027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4D2ABE09-CE52-461E-A931-A310BB4F814B}"/>
                  </a:ext>
                </a:extLst>
              </p:cNvPr>
              <p:cNvCxnSpPr/>
              <p:nvPr/>
            </p:nvCxnSpPr>
            <p:spPr bwMode="auto">
              <a:xfrm>
                <a:off x="6516135" y="2564940"/>
                <a:ext cx="0" cy="40027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文本框 13">
              <a:extLst>
                <a:ext uri="{FF2B5EF4-FFF2-40B4-BE49-F238E27FC236}">
                  <a16:creationId xmlns:a16="http://schemas.microsoft.com/office/drawing/2014/main" id="{6AD796AC-98A0-4F7D-8148-28A5274A15A7}"/>
                </a:ext>
              </a:extLst>
            </p:cNvPr>
            <p:cNvSpPr txBox="1"/>
            <p:nvPr/>
          </p:nvSpPr>
          <p:spPr>
            <a:xfrm>
              <a:off x="7272111" y="2564940"/>
              <a:ext cx="646331" cy="369332"/>
            </a:xfrm>
            <a:prstGeom prst="rect">
              <a:avLst/>
            </a:prstGeom>
            <a:noFill/>
          </p:spPr>
          <p:txBody>
            <a:bodyPr wrap="none" rtlCol="0">
              <a:spAutoFit/>
            </a:bodyPr>
            <a:lstStyle/>
            <a:p>
              <a:r>
                <a:rPr lang="en-US" altLang="zh-CN" dirty="0"/>
                <a:t>……</a:t>
              </a:r>
              <a:endParaRPr lang="zh-CN" altLang="en-US" dirty="0"/>
            </a:p>
          </p:txBody>
        </p:sp>
      </p:grpSp>
      <p:sp>
        <p:nvSpPr>
          <p:cNvPr id="15" name="文本框 14">
            <a:extLst>
              <a:ext uri="{FF2B5EF4-FFF2-40B4-BE49-F238E27FC236}">
                <a16:creationId xmlns:a16="http://schemas.microsoft.com/office/drawing/2014/main" id="{9439D359-AA87-4C63-9ECE-CAFDA96FA39C}"/>
              </a:ext>
            </a:extLst>
          </p:cNvPr>
          <p:cNvSpPr txBox="1"/>
          <p:nvPr/>
        </p:nvSpPr>
        <p:spPr>
          <a:xfrm>
            <a:off x="4603885" y="2885818"/>
            <a:ext cx="659155" cy="369332"/>
          </a:xfrm>
          <a:prstGeom prst="rect">
            <a:avLst/>
          </a:prstGeom>
          <a:noFill/>
        </p:spPr>
        <p:txBody>
          <a:bodyPr wrap="none" rtlCol="0">
            <a:spAutoFit/>
          </a:bodyPr>
          <a:lstStyle/>
          <a:p>
            <a:r>
              <a:rPr lang="en-US" altLang="zh-CN" dirty="0"/>
              <a:t>VPN</a:t>
            </a:r>
            <a:endParaRPr lang="zh-CN" altLang="en-US" dirty="0"/>
          </a:p>
        </p:txBody>
      </p:sp>
      <p:sp>
        <p:nvSpPr>
          <p:cNvPr id="16" name="文本框 15">
            <a:extLst>
              <a:ext uri="{FF2B5EF4-FFF2-40B4-BE49-F238E27FC236}">
                <a16:creationId xmlns:a16="http://schemas.microsoft.com/office/drawing/2014/main" id="{7E7657C1-695D-447F-A52D-84BD65218ABF}"/>
              </a:ext>
            </a:extLst>
          </p:cNvPr>
          <p:cNvSpPr txBox="1"/>
          <p:nvPr/>
        </p:nvSpPr>
        <p:spPr>
          <a:xfrm>
            <a:off x="5657703" y="2887412"/>
            <a:ext cx="646331" cy="369332"/>
          </a:xfrm>
          <a:prstGeom prst="rect">
            <a:avLst/>
          </a:prstGeom>
          <a:noFill/>
        </p:spPr>
        <p:txBody>
          <a:bodyPr wrap="none" rtlCol="0">
            <a:spAutoFit/>
          </a:bodyPr>
          <a:lstStyle/>
          <a:p>
            <a:r>
              <a:rPr lang="en-US" altLang="zh-CN" dirty="0"/>
              <a:t>FPN</a:t>
            </a:r>
            <a:endParaRPr lang="zh-CN" altLang="en-US" dirty="0"/>
          </a:p>
        </p:txBody>
      </p:sp>
      <p:grpSp>
        <p:nvGrpSpPr>
          <p:cNvPr id="33" name="组合 32">
            <a:extLst>
              <a:ext uri="{FF2B5EF4-FFF2-40B4-BE49-F238E27FC236}">
                <a16:creationId xmlns:a16="http://schemas.microsoft.com/office/drawing/2014/main" id="{127B2353-395C-42BF-8FCA-47F9AB68F96E}"/>
              </a:ext>
            </a:extLst>
          </p:cNvPr>
          <p:cNvGrpSpPr/>
          <p:nvPr/>
        </p:nvGrpSpPr>
        <p:grpSpPr>
          <a:xfrm>
            <a:off x="4598556" y="3890482"/>
            <a:ext cx="4032280" cy="440448"/>
            <a:chOff x="4716009" y="3031075"/>
            <a:chExt cx="4032280" cy="440448"/>
          </a:xfrm>
        </p:grpSpPr>
        <p:grpSp>
          <p:nvGrpSpPr>
            <p:cNvPr id="18" name="组合 17">
              <a:extLst>
                <a:ext uri="{FF2B5EF4-FFF2-40B4-BE49-F238E27FC236}">
                  <a16:creationId xmlns:a16="http://schemas.microsoft.com/office/drawing/2014/main" id="{5FA7EA7F-11EA-4FB5-A00E-72BB1F7A40CF}"/>
                </a:ext>
              </a:extLst>
            </p:cNvPr>
            <p:cNvGrpSpPr/>
            <p:nvPr/>
          </p:nvGrpSpPr>
          <p:grpSpPr>
            <a:xfrm>
              <a:off x="4716009" y="3066633"/>
              <a:ext cx="4032280" cy="404890"/>
              <a:chOff x="4716010" y="2564940"/>
              <a:chExt cx="4032280" cy="404890"/>
            </a:xfrm>
          </p:grpSpPr>
          <p:sp>
            <p:nvSpPr>
              <p:cNvPr id="19" name="矩形 18">
                <a:extLst>
                  <a:ext uri="{FF2B5EF4-FFF2-40B4-BE49-F238E27FC236}">
                    <a16:creationId xmlns:a16="http://schemas.microsoft.com/office/drawing/2014/main" id="{4905D363-F863-42F9-B6EB-AEC8AAB122EE}"/>
                  </a:ext>
                </a:extLst>
              </p:cNvPr>
              <p:cNvSpPr/>
              <p:nvPr/>
            </p:nvSpPr>
            <p:spPr bwMode="auto">
              <a:xfrm>
                <a:off x="4716010" y="2564940"/>
                <a:ext cx="4032280" cy="40027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0" name="文本框 19">
                <a:extLst>
                  <a:ext uri="{FF2B5EF4-FFF2-40B4-BE49-F238E27FC236}">
                    <a16:creationId xmlns:a16="http://schemas.microsoft.com/office/drawing/2014/main" id="{3CA43980-43C9-4E35-A473-E5F2F34EA062}"/>
                  </a:ext>
                </a:extLst>
              </p:cNvPr>
              <p:cNvSpPr txBox="1"/>
              <p:nvPr/>
            </p:nvSpPr>
            <p:spPr>
              <a:xfrm>
                <a:off x="4716010" y="2595878"/>
                <a:ext cx="441146" cy="369332"/>
              </a:xfrm>
              <a:prstGeom prst="rect">
                <a:avLst/>
              </a:prstGeom>
              <a:noFill/>
            </p:spPr>
            <p:txBody>
              <a:bodyPr wrap="none" rtlCol="0">
                <a:spAutoFit/>
              </a:bodyPr>
              <a:lstStyle/>
              <a:p>
                <a:r>
                  <a:rPr lang="en-US" altLang="zh-CN" dirty="0"/>
                  <a:t>07</a:t>
                </a:r>
                <a:endParaRPr lang="zh-CN" altLang="en-US" dirty="0"/>
              </a:p>
            </p:txBody>
          </p:sp>
          <p:sp>
            <p:nvSpPr>
              <p:cNvPr id="21" name="文本框 20">
                <a:extLst>
                  <a:ext uri="{FF2B5EF4-FFF2-40B4-BE49-F238E27FC236}">
                    <a16:creationId xmlns:a16="http://schemas.microsoft.com/office/drawing/2014/main" id="{63691021-BBBC-4631-B82C-F021B9DBB8DB}"/>
                  </a:ext>
                </a:extLst>
              </p:cNvPr>
              <p:cNvSpPr txBox="1"/>
              <p:nvPr/>
            </p:nvSpPr>
            <p:spPr>
              <a:xfrm>
                <a:off x="5693795" y="2600498"/>
                <a:ext cx="800219" cy="369332"/>
              </a:xfrm>
              <a:prstGeom prst="rect">
                <a:avLst/>
              </a:prstGeom>
              <a:noFill/>
            </p:spPr>
            <p:txBody>
              <a:bodyPr wrap="none" rtlCol="0">
                <a:spAutoFit/>
              </a:bodyPr>
              <a:lstStyle/>
              <a:p>
                <a:r>
                  <a:rPr lang="en-US" altLang="zh-CN" dirty="0"/>
                  <a:t>XXXX</a:t>
                </a:r>
                <a:endParaRPr lang="zh-CN" altLang="en-US" dirty="0"/>
              </a:p>
            </p:txBody>
          </p:sp>
          <p:cxnSp>
            <p:nvCxnSpPr>
              <p:cNvPr id="22" name="直接连接符 21">
                <a:extLst>
                  <a:ext uri="{FF2B5EF4-FFF2-40B4-BE49-F238E27FC236}">
                    <a16:creationId xmlns:a16="http://schemas.microsoft.com/office/drawing/2014/main" id="{E365B9EB-AE8E-4D79-9A92-DE86606CD0B6}"/>
                  </a:ext>
                </a:extLst>
              </p:cNvPr>
              <p:cNvCxnSpPr/>
              <p:nvPr/>
            </p:nvCxnSpPr>
            <p:spPr bwMode="auto">
              <a:xfrm>
                <a:off x="5580070" y="2564940"/>
                <a:ext cx="0" cy="40027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5360AD2E-439D-4257-82DA-E77BADA2DDB1}"/>
                  </a:ext>
                </a:extLst>
              </p:cNvPr>
              <p:cNvCxnSpPr/>
              <p:nvPr/>
            </p:nvCxnSpPr>
            <p:spPr bwMode="auto">
              <a:xfrm>
                <a:off x="6516135" y="2564940"/>
                <a:ext cx="0" cy="40027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文本框 29">
              <a:extLst>
                <a:ext uri="{FF2B5EF4-FFF2-40B4-BE49-F238E27FC236}">
                  <a16:creationId xmlns:a16="http://schemas.microsoft.com/office/drawing/2014/main" id="{016A411D-30DD-48B2-AB7D-D67C4046C3E6}"/>
                </a:ext>
              </a:extLst>
            </p:cNvPr>
            <p:cNvSpPr txBox="1"/>
            <p:nvPr/>
          </p:nvSpPr>
          <p:spPr>
            <a:xfrm>
              <a:off x="7276866" y="3031075"/>
              <a:ext cx="646331" cy="369332"/>
            </a:xfrm>
            <a:prstGeom prst="rect">
              <a:avLst/>
            </a:prstGeom>
            <a:noFill/>
          </p:spPr>
          <p:txBody>
            <a:bodyPr wrap="none" rtlCol="0">
              <a:spAutoFit/>
            </a:bodyPr>
            <a:lstStyle/>
            <a:p>
              <a:r>
                <a:rPr lang="en-US" altLang="zh-CN" dirty="0"/>
                <a:t>……</a:t>
              </a:r>
              <a:endParaRPr lang="zh-CN" altLang="en-US" dirty="0"/>
            </a:p>
          </p:txBody>
        </p:sp>
      </p:grpSp>
      <p:grpSp>
        <p:nvGrpSpPr>
          <p:cNvPr id="32" name="组合 31">
            <a:extLst>
              <a:ext uri="{FF2B5EF4-FFF2-40B4-BE49-F238E27FC236}">
                <a16:creationId xmlns:a16="http://schemas.microsoft.com/office/drawing/2014/main" id="{6947BB9D-FBCD-46B3-B723-A0D0D071DE47}"/>
              </a:ext>
            </a:extLst>
          </p:cNvPr>
          <p:cNvGrpSpPr/>
          <p:nvPr/>
        </p:nvGrpSpPr>
        <p:grpSpPr>
          <a:xfrm>
            <a:off x="4598556" y="4351201"/>
            <a:ext cx="4032280" cy="497690"/>
            <a:chOff x="4716009" y="3491794"/>
            <a:chExt cx="4032280" cy="497690"/>
          </a:xfrm>
        </p:grpSpPr>
        <p:grpSp>
          <p:nvGrpSpPr>
            <p:cNvPr id="24" name="组合 23">
              <a:extLst>
                <a:ext uri="{FF2B5EF4-FFF2-40B4-BE49-F238E27FC236}">
                  <a16:creationId xmlns:a16="http://schemas.microsoft.com/office/drawing/2014/main" id="{52F272A4-F9CE-4B48-8CE8-F97A8C84205D}"/>
                </a:ext>
              </a:extLst>
            </p:cNvPr>
            <p:cNvGrpSpPr/>
            <p:nvPr/>
          </p:nvGrpSpPr>
          <p:grpSpPr>
            <a:xfrm>
              <a:off x="4716009" y="3584594"/>
              <a:ext cx="4032280" cy="404890"/>
              <a:chOff x="4716010" y="2564940"/>
              <a:chExt cx="4032280" cy="404890"/>
            </a:xfrm>
          </p:grpSpPr>
          <p:sp>
            <p:nvSpPr>
              <p:cNvPr id="25" name="矩形 24">
                <a:extLst>
                  <a:ext uri="{FF2B5EF4-FFF2-40B4-BE49-F238E27FC236}">
                    <a16:creationId xmlns:a16="http://schemas.microsoft.com/office/drawing/2014/main" id="{97870501-0DDF-4DE9-863F-F5F52F88E13A}"/>
                  </a:ext>
                </a:extLst>
              </p:cNvPr>
              <p:cNvSpPr/>
              <p:nvPr/>
            </p:nvSpPr>
            <p:spPr bwMode="auto">
              <a:xfrm>
                <a:off x="4716010" y="2564940"/>
                <a:ext cx="4032280" cy="400270"/>
              </a:xfrm>
              <a:prstGeom prst="rect">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6" name="文本框 25">
                <a:extLst>
                  <a:ext uri="{FF2B5EF4-FFF2-40B4-BE49-F238E27FC236}">
                    <a16:creationId xmlns:a16="http://schemas.microsoft.com/office/drawing/2014/main" id="{AA4F5864-9945-4E5E-AD5C-A2083A0CE50C}"/>
                  </a:ext>
                </a:extLst>
              </p:cNvPr>
              <p:cNvSpPr txBox="1"/>
              <p:nvPr/>
            </p:nvSpPr>
            <p:spPr>
              <a:xfrm>
                <a:off x="4716010" y="2595878"/>
                <a:ext cx="441146" cy="369332"/>
              </a:xfrm>
              <a:prstGeom prst="rect">
                <a:avLst/>
              </a:prstGeom>
              <a:noFill/>
            </p:spPr>
            <p:txBody>
              <a:bodyPr wrap="none" rtlCol="0">
                <a:spAutoFit/>
              </a:bodyPr>
              <a:lstStyle/>
              <a:p>
                <a:r>
                  <a:rPr lang="en-US" altLang="zh-CN" dirty="0"/>
                  <a:t>08</a:t>
                </a:r>
                <a:endParaRPr lang="zh-CN" altLang="en-US" dirty="0"/>
              </a:p>
            </p:txBody>
          </p:sp>
          <p:sp>
            <p:nvSpPr>
              <p:cNvPr id="27" name="文本框 26">
                <a:extLst>
                  <a:ext uri="{FF2B5EF4-FFF2-40B4-BE49-F238E27FC236}">
                    <a16:creationId xmlns:a16="http://schemas.microsoft.com/office/drawing/2014/main" id="{5428A0EB-3EE3-47CE-83E4-C8F5DF35DCAF}"/>
                  </a:ext>
                </a:extLst>
              </p:cNvPr>
              <p:cNvSpPr txBox="1"/>
              <p:nvPr/>
            </p:nvSpPr>
            <p:spPr>
              <a:xfrm>
                <a:off x="5693795" y="2600498"/>
                <a:ext cx="800219" cy="369332"/>
              </a:xfrm>
              <a:prstGeom prst="rect">
                <a:avLst/>
              </a:prstGeom>
              <a:noFill/>
            </p:spPr>
            <p:txBody>
              <a:bodyPr wrap="none" rtlCol="0">
                <a:spAutoFit/>
              </a:bodyPr>
              <a:lstStyle/>
              <a:p>
                <a:r>
                  <a:rPr lang="en-US" altLang="zh-CN" dirty="0"/>
                  <a:t>XXXX</a:t>
                </a:r>
                <a:endParaRPr lang="zh-CN" altLang="en-US" dirty="0"/>
              </a:p>
            </p:txBody>
          </p:sp>
          <p:cxnSp>
            <p:nvCxnSpPr>
              <p:cNvPr id="28" name="直接连接符 27">
                <a:extLst>
                  <a:ext uri="{FF2B5EF4-FFF2-40B4-BE49-F238E27FC236}">
                    <a16:creationId xmlns:a16="http://schemas.microsoft.com/office/drawing/2014/main" id="{A75920AE-78AC-461B-9DA4-0A0411A68B25}"/>
                  </a:ext>
                </a:extLst>
              </p:cNvPr>
              <p:cNvCxnSpPr/>
              <p:nvPr/>
            </p:nvCxnSpPr>
            <p:spPr bwMode="auto">
              <a:xfrm>
                <a:off x="5580070" y="2564940"/>
                <a:ext cx="0" cy="40027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a:extLst>
                  <a:ext uri="{FF2B5EF4-FFF2-40B4-BE49-F238E27FC236}">
                    <a16:creationId xmlns:a16="http://schemas.microsoft.com/office/drawing/2014/main" id="{24A69C0A-1558-417A-A260-C2079BBC373A}"/>
                  </a:ext>
                </a:extLst>
              </p:cNvPr>
              <p:cNvCxnSpPr/>
              <p:nvPr/>
            </p:nvCxnSpPr>
            <p:spPr bwMode="auto">
              <a:xfrm>
                <a:off x="6516135" y="2564940"/>
                <a:ext cx="0" cy="400270"/>
              </a:xfrm>
              <a:prstGeom prst="line">
                <a:avLst/>
              </a:pr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文本框 30">
              <a:extLst>
                <a:ext uri="{FF2B5EF4-FFF2-40B4-BE49-F238E27FC236}">
                  <a16:creationId xmlns:a16="http://schemas.microsoft.com/office/drawing/2014/main" id="{8D773D6C-DBE8-4BBC-A457-06ED4BF1BAA7}"/>
                </a:ext>
              </a:extLst>
            </p:cNvPr>
            <p:cNvSpPr txBox="1"/>
            <p:nvPr/>
          </p:nvSpPr>
          <p:spPr>
            <a:xfrm>
              <a:off x="7262158" y="3491794"/>
              <a:ext cx="646331" cy="369332"/>
            </a:xfrm>
            <a:prstGeom prst="rect">
              <a:avLst/>
            </a:prstGeom>
            <a:noFill/>
          </p:spPr>
          <p:txBody>
            <a:bodyPr wrap="none" rtlCol="0">
              <a:spAutoFit/>
            </a:bodyPr>
            <a:lstStyle/>
            <a:p>
              <a:r>
                <a:rPr lang="en-US" altLang="zh-CN" dirty="0"/>
                <a:t>……</a:t>
              </a:r>
              <a:endParaRPr lang="zh-CN" altLang="en-US" dirty="0"/>
            </a:p>
          </p:txBody>
        </p:sp>
      </p:grpSp>
    </p:spTree>
    <p:extLst>
      <p:ext uri="{BB962C8B-B14F-4D97-AF65-F5344CB8AC3E}">
        <p14:creationId xmlns:p14="http://schemas.microsoft.com/office/powerpoint/2010/main" val="24056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9D8DC-EDD7-B045-978D-9D1F2712066A}"/>
              </a:ext>
            </a:extLst>
          </p:cNvPr>
          <p:cNvSpPr>
            <a:spLocks noGrp="1"/>
          </p:cNvSpPr>
          <p:nvPr>
            <p:ph type="title"/>
          </p:nvPr>
        </p:nvSpPr>
        <p:spPr/>
        <p:txBody>
          <a:bodyPr/>
          <a:lstStyle/>
          <a:p>
            <a:endParaRPr kumimoji="1" lang="zh-CN" altLang="en-US"/>
          </a:p>
        </p:txBody>
      </p:sp>
      <p:pic>
        <p:nvPicPr>
          <p:cNvPr id="5" name="图片 4">
            <a:extLst>
              <a:ext uri="{FF2B5EF4-FFF2-40B4-BE49-F238E27FC236}">
                <a16:creationId xmlns:a16="http://schemas.microsoft.com/office/drawing/2014/main" id="{8787A546-A44E-4439-881B-67DB96631B0A}"/>
              </a:ext>
            </a:extLst>
          </p:cNvPr>
          <p:cNvPicPr>
            <a:picLocks noChangeAspect="1"/>
          </p:cNvPicPr>
          <p:nvPr/>
        </p:nvPicPr>
        <p:blipFill>
          <a:blip r:embed="rId3"/>
          <a:stretch>
            <a:fillRect/>
          </a:stretch>
        </p:blipFill>
        <p:spPr>
          <a:xfrm>
            <a:off x="1771405" y="1772885"/>
            <a:ext cx="4300728" cy="1812807"/>
          </a:xfrm>
          <a:prstGeom prst="rect">
            <a:avLst/>
          </a:prstGeom>
        </p:spPr>
      </p:pic>
      <p:pic>
        <p:nvPicPr>
          <p:cNvPr id="7" name="图片 6">
            <a:extLst>
              <a:ext uri="{FF2B5EF4-FFF2-40B4-BE49-F238E27FC236}">
                <a16:creationId xmlns:a16="http://schemas.microsoft.com/office/drawing/2014/main" id="{FAD9EEC3-7DDD-4A59-841E-CCAB5CA39277}"/>
              </a:ext>
            </a:extLst>
          </p:cNvPr>
          <p:cNvPicPr>
            <a:picLocks noChangeAspect="1"/>
          </p:cNvPicPr>
          <p:nvPr/>
        </p:nvPicPr>
        <p:blipFill>
          <a:blip r:embed="rId4"/>
          <a:stretch>
            <a:fillRect/>
          </a:stretch>
        </p:blipFill>
        <p:spPr>
          <a:xfrm>
            <a:off x="1763805" y="3729702"/>
            <a:ext cx="5616390" cy="1872130"/>
          </a:xfrm>
          <a:prstGeom prst="rect">
            <a:avLst/>
          </a:prstGeom>
        </p:spPr>
      </p:pic>
    </p:spTree>
    <p:extLst>
      <p:ext uri="{BB962C8B-B14F-4D97-AF65-F5344CB8AC3E}">
        <p14:creationId xmlns:p14="http://schemas.microsoft.com/office/powerpoint/2010/main" val="40299457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D7653-85C7-2044-8E30-39185ABDAF45}"/>
              </a:ext>
            </a:extLst>
          </p:cNvPr>
          <p:cNvSpPr>
            <a:spLocks noGrp="1"/>
          </p:cNvSpPr>
          <p:nvPr>
            <p:ph type="title"/>
          </p:nvPr>
        </p:nvSpPr>
        <p:spPr/>
        <p:txBody>
          <a:bodyPr/>
          <a:lstStyle/>
          <a:p>
            <a:endParaRPr kumimoji="1" lang="zh-CN" altLang="en-US" sz="2000"/>
          </a:p>
        </p:txBody>
      </p:sp>
      <p:pic>
        <p:nvPicPr>
          <p:cNvPr id="5" name="图片 4">
            <a:extLst>
              <a:ext uri="{FF2B5EF4-FFF2-40B4-BE49-F238E27FC236}">
                <a16:creationId xmlns:a16="http://schemas.microsoft.com/office/drawing/2014/main" id="{E40CF02B-5BEA-485D-A441-D4F7EDA7D549}"/>
              </a:ext>
            </a:extLst>
          </p:cNvPr>
          <p:cNvPicPr>
            <a:picLocks noChangeAspect="1"/>
          </p:cNvPicPr>
          <p:nvPr/>
        </p:nvPicPr>
        <p:blipFill>
          <a:blip r:embed="rId2"/>
          <a:stretch>
            <a:fillRect/>
          </a:stretch>
        </p:blipFill>
        <p:spPr>
          <a:xfrm>
            <a:off x="503717" y="3344063"/>
            <a:ext cx="8136565" cy="616734"/>
          </a:xfrm>
          <a:prstGeom prst="rect">
            <a:avLst/>
          </a:prstGeom>
        </p:spPr>
      </p:pic>
      <p:sp>
        <p:nvSpPr>
          <p:cNvPr id="6" name="文本框 5">
            <a:extLst>
              <a:ext uri="{FF2B5EF4-FFF2-40B4-BE49-F238E27FC236}">
                <a16:creationId xmlns:a16="http://schemas.microsoft.com/office/drawing/2014/main" id="{CBE96A2B-9F68-42A8-8044-686567549859}"/>
              </a:ext>
            </a:extLst>
          </p:cNvPr>
          <p:cNvSpPr txBox="1"/>
          <p:nvPr/>
        </p:nvSpPr>
        <p:spPr>
          <a:xfrm>
            <a:off x="6969257" y="2922854"/>
            <a:ext cx="1338828" cy="369332"/>
          </a:xfrm>
          <a:prstGeom prst="rect">
            <a:avLst/>
          </a:prstGeom>
          <a:noFill/>
        </p:spPr>
        <p:txBody>
          <a:bodyPr wrap="none" rtlCol="0">
            <a:spAutoFit/>
          </a:bodyPr>
          <a:lstStyle/>
          <a:p>
            <a:r>
              <a:rPr lang="zh-CN" altLang="en-US" sz="1800" dirty="0"/>
              <a:t>进程标识符</a:t>
            </a:r>
          </a:p>
        </p:txBody>
      </p:sp>
      <p:sp>
        <p:nvSpPr>
          <p:cNvPr id="7" name="文本框 6">
            <a:extLst>
              <a:ext uri="{FF2B5EF4-FFF2-40B4-BE49-F238E27FC236}">
                <a16:creationId xmlns:a16="http://schemas.microsoft.com/office/drawing/2014/main" id="{5933B058-68E8-4397-87D6-D3E07C58D8E2}"/>
              </a:ext>
            </a:extLst>
          </p:cNvPr>
          <p:cNvSpPr txBox="1"/>
          <p:nvPr/>
        </p:nvSpPr>
        <p:spPr>
          <a:xfrm>
            <a:off x="7098726" y="3960797"/>
            <a:ext cx="461665" cy="1015663"/>
          </a:xfrm>
          <a:prstGeom prst="rect">
            <a:avLst/>
          </a:prstGeom>
          <a:noFill/>
        </p:spPr>
        <p:txBody>
          <a:bodyPr vert="eaVert" wrap="none" rtlCol="0">
            <a:spAutoFit/>
          </a:bodyPr>
          <a:lstStyle/>
          <a:p>
            <a:r>
              <a:rPr lang="zh-CN" altLang="en-US" sz="1800" dirty="0"/>
              <a:t>一致性位</a:t>
            </a:r>
          </a:p>
        </p:txBody>
      </p:sp>
      <p:sp>
        <p:nvSpPr>
          <p:cNvPr id="8" name="文本框 7">
            <a:extLst>
              <a:ext uri="{FF2B5EF4-FFF2-40B4-BE49-F238E27FC236}">
                <a16:creationId xmlns:a16="http://schemas.microsoft.com/office/drawing/2014/main" id="{F1E0C074-1341-43A8-8D72-7D7AD310812B}"/>
              </a:ext>
            </a:extLst>
          </p:cNvPr>
          <p:cNvSpPr txBox="1"/>
          <p:nvPr/>
        </p:nvSpPr>
        <p:spPr>
          <a:xfrm>
            <a:off x="7638671" y="4130035"/>
            <a:ext cx="461665" cy="553998"/>
          </a:xfrm>
          <a:prstGeom prst="rect">
            <a:avLst/>
          </a:prstGeom>
          <a:noFill/>
        </p:spPr>
        <p:txBody>
          <a:bodyPr vert="eaVert" wrap="none" rtlCol="0">
            <a:spAutoFit/>
          </a:bodyPr>
          <a:lstStyle/>
          <a:p>
            <a:r>
              <a:rPr lang="zh-CN" altLang="en-US" sz="1800" dirty="0"/>
              <a:t>脏位</a:t>
            </a:r>
          </a:p>
        </p:txBody>
      </p:sp>
      <p:sp>
        <p:nvSpPr>
          <p:cNvPr id="9" name="文本框 8">
            <a:extLst>
              <a:ext uri="{FF2B5EF4-FFF2-40B4-BE49-F238E27FC236}">
                <a16:creationId xmlns:a16="http://schemas.microsoft.com/office/drawing/2014/main" id="{1057A462-D7F2-4BD8-957E-A30150518148}"/>
              </a:ext>
            </a:extLst>
          </p:cNvPr>
          <p:cNvSpPr txBox="1"/>
          <p:nvPr/>
        </p:nvSpPr>
        <p:spPr>
          <a:xfrm>
            <a:off x="7947783" y="3960797"/>
            <a:ext cx="461665" cy="784830"/>
          </a:xfrm>
          <a:prstGeom prst="rect">
            <a:avLst/>
          </a:prstGeom>
          <a:noFill/>
        </p:spPr>
        <p:txBody>
          <a:bodyPr vert="eaVert" wrap="none" rtlCol="0">
            <a:spAutoFit/>
          </a:bodyPr>
          <a:lstStyle/>
          <a:p>
            <a:r>
              <a:rPr lang="zh-CN" altLang="en-US" sz="1800" dirty="0"/>
              <a:t>有效位</a:t>
            </a:r>
          </a:p>
        </p:txBody>
      </p:sp>
      <p:sp>
        <p:nvSpPr>
          <p:cNvPr id="10" name="文本框 9">
            <a:extLst>
              <a:ext uri="{FF2B5EF4-FFF2-40B4-BE49-F238E27FC236}">
                <a16:creationId xmlns:a16="http://schemas.microsoft.com/office/drawing/2014/main" id="{33BCF9B0-8391-4849-9192-8F426B6BAA2F}"/>
              </a:ext>
            </a:extLst>
          </p:cNvPr>
          <p:cNvSpPr txBox="1"/>
          <p:nvPr/>
        </p:nvSpPr>
        <p:spPr>
          <a:xfrm>
            <a:off x="5004030" y="2974731"/>
            <a:ext cx="877163" cy="369332"/>
          </a:xfrm>
          <a:prstGeom prst="rect">
            <a:avLst/>
          </a:prstGeom>
          <a:noFill/>
        </p:spPr>
        <p:txBody>
          <a:bodyPr wrap="none" rtlCol="0">
            <a:spAutoFit/>
          </a:bodyPr>
          <a:lstStyle/>
          <a:p>
            <a:r>
              <a:rPr lang="zh-CN" altLang="en-US" sz="1800" dirty="0"/>
              <a:t>全局位</a:t>
            </a:r>
          </a:p>
        </p:txBody>
      </p:sp>
      <p:sp>
        <p:nvSpPr>
          <p:cNvPr id="3" name="文本框 2">
            <a:extLst>
              <a:ext uri="{FF2B5EF4-FFF2-40B4-BE49-F238E27FC236}">
                <a16:creationId xmlns:a16="http://schemas.microsoft.com/office/drawing/2014/main" id="{22F66FFF-494D-4504-8CCD-E51F73CEA6F0}"/>
              </a:ext>
            </a:extLst>
          </p:cNvPr>
          <p:cNvSpPr txBox="1"/>
          <p:nvPr/>
        </p:nvSpPr>
        <p:spPr>
          <a:xfrm>
            <a:off x="611725" y="1809480"/>
            <a:ext cx="1535997" cy="461665"/>
          </a:xfrm>
          <a:prstGeom prst="rect">
            <a:avLst/>
          </a:prstGeom>
          <a:noFill/>
        </p:spPr>
        <p:txBody>
          <a:bodyPr wrap="none" rtlCol="0">
            <a:spAutoFit/>
          </a:bodyPr>
          <a:lstStyle/>
          <a:p>
            <a:r>
              <a:rPr lang="en-US" altLang="zh-CN" dirty="0"/>
              <a:t>ARM</a:t>
            </a:r>
            <a:r>
              <a:rPr lang="zh-CN" altLang="en-US" dirty="0"/>
              <a:t>架构</a:t>
            </a:r>
          </a:p>
        </p:txBody>
      </p:sp>
    </p:spTree>
    <p:extLst>
      <p:ext uri="{BB962C8B-B14F-4D97-AF65-F5344CB8AC3E}">
        <p14:creationId xmlns:p14="http://schemas.microsoft.com/office/powerpoint/2010/main" val="29108141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rawing 5" descr="图片">
            <a:extLst>
              <a:ext uri="{FF2B5EF4-FFF2-40B4-BE49-F238E27FC236}">
                <a16:creationId xmlns:a16="http://schemas.microsoft.com/office/drawing/2014/main" id="{201C34F8-8020-0144-B450-03F87C989D35}"/>
              </a:ext>
            </a:extLst>
          </p:cNvPr>
          <p:cNvPicPr>
            <a:picLocks noGrp="1"/>
          </p:cNvPicPr>
          <p:nvPr>
            <p:ph idx="1"/>
          </p:nvPr>
        </p:nvPicPr>
        <p:blipFill>
          <a:blip r:embed="rId2"/>
          <a:stretch>
            <a:fillRect/>
          </a:stretch>
        </p:blipFill>
        <p:spPr>
          <a:xfrm>
            <a:off x="2228911" y="1341438"/>
            <a:ext cx="4686177" cy="4895850"/>
          </a:xfrm>
          <a:prstGeom prst="rect">
            <a:avLst/>
          </a:prstGeom>
        </p:spPr>
      </p:pic>
      <p:sp>
        <p:nvSpPr>
          <p:cNvPr id="2" name="标题 1">
            <a:extLst>
              <a:ext uri="{FF2B5EF4-FFF2-40B4-BE49-F238E27FC236}">
                <a16:creationId xmlns:a16="http://schemas.microsoft.com/office/drawing/2014/main" id="{FA54FF91-3707-EF42-91DF-17D7EF72A94E}"/>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0338576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rawing 6" descr="图片">
            <a:extLst>
              <a:ext uri="{FF2B5EF4-FFF2-40B4-BE49-F238E27FC236}">
                <a16:creationId xmlns:a16="http://schemas.microsoft.com/office/drawing/2014/main" id="{4997BE3F-A706-1B4A-8D54-09A9928DEDFB}"/>
              </a:ext>
            </a:extLst>
          </p:cNvPr>
          <p:cNvPicPr>
            <a:picLocks noGrp="1"/>
          </p:cNvPicPr>
          <p:nvPr>
            <p:ph idx="1"/>
          </p:nvPr>
        </p:nvPicPr>
        <p:blipFill>
          <a:blip r:embed="rId2"/>
          <a:stretch>
            <a:fillRect/>
          </a:stretch>
        </p:blipFill>
        <p:spPr>
          <a:xfrm>
            <a:off x="942457" y="1341438"/>
            <a:ext cx="7259085" cy="4895850"/>
          </a:xfrm>
          <a:prstGeom prst="rect">
            <a:avLst/>
          </a:prstGeom>
        </p:spPr>
      </p:pic>
      <p:sp>
        <p:nvSpPr>
          <p:cNvPr id="2" name="标题 1">
            <a:extLst>
              <a:ext uri="{FF2B5EF4-FFF2-40B4-BE49-F238E27FC236}">
                <a16:creationId xmlns:a16="http://schemas.microsoft.com/office/drawing/2014/main" id="{3E827983-C12D-CC4A-A11A-8E2AEBC27BDF}"/>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78753168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9FA1ACBF-D55B-4A00-97E0-5E1A6CDFD5AC}"/>
              </a:ext>
            </a:extLst>
          </p:cNvPr>
          <p:cNvPicPr>
            <a:picLocks noGrp="1" noChangeAspect="1"/>
          </p:cNvPicPr>
          <p:nvPr>
            <p:ph idx="1"/>
          </p:nvPr>
        </p:nvPicPr>
        <p:blipFill>
          <a:blip r:embed="rId2"/>
          <a:stretch>
            <a:fillRect/>
          </a:stretch>
        </p:blipFill>
        <p:spPr>
          <a:xfrm>
            <a:off x="1979820" y="836820"/>
            <a:ext cx="4860338" cy="5400375"/>
          </a:xfrm>
        </p:spPr>
      </p:pic>
      <p:sp>
        <p:nvSpPr>
          <p:cNvPr id="2" name="标题 1">
            <a:extLst>
              <a:ext uri="{FF2B5EF4-FFF2-40B4-BE49-F238E27FC236}">
                <a16:creationId xmlns:a16="http://schemas.microsoft.com/office/drawing/2014/main" id="{FBF9939A-E56A-864E-A13A-ADDB8760C0E9}"/>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14950836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B03E77B4-A2D3-4DEE-9986-7A8AE21A79DA}"/>
              </a:ext>
            </a:extLst>
          </p:cNvPr>
          <p:cNvPicPr>
            <a:picLocks noGrp="1" noChangeAspect="1"/>
          </p:cNvPicPr>
          <p:nvPr>
            <p:ph idx="1"/>
          </p:nvPr>
        </p:nvPicPr>
        <p:blipFill>
          <a:blip r:embed="rId3"/>
          <a:stretch>
            <a:fillRect/>
          </a:stretch>
        </p:blipFill>
        <p:spPr>
          <a:xfrm>
            <a:off x="1835810" y="764815"/>
            <a:ext cx="4953844" cy="5504271"/>
          </a:xfrm>
        </p:spPr>
      </p:pic>
      <p:sp>
        <p:nvSpPr>
          <p:cNvPr id="2" name="标题 1">
            <a:extLst>
              <a:ext uri="{FF2B5EF4-FFF2-40B4-BE49-F238E27FC236}">
                <a16:creationId xmlns:a16="http://schemas.microsoft.com/office/drawing/2014/main" id="{8336D4F1-832B-4F43-9D43-D247C7662EC3}"/>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8870356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a:extLst>
              <a:ext uri="{FF2B5EF4-FFF2-40B4-BE49-F238E27FC236}">
                <a16:creationId xmlns:a16="http://schemas.microsoft.com/office/drawing/2014/main" id="{7EE26E76-B64B-4ABC-A719-9FDC295BCC0C}"/>
              </a:ext>
            </a:extLst>
          </p:cNvPr>
          <p:cNvSpPr>
            <a:spLocks noGrp="1" noChangeArrowheads="1"/>
          </p:cNvSpPr>
          <p:nvPr>
            <p:ph type="body" idx="1"/>
          </p:nvPr>
        </p:nvSpPr>
        <p:spPr/>
        <p:txBody>
          <a:bodyPr/>
          <a:lstStyle/>
          <a:p>
            <a:pPr eaLnBrk="1" hangingPunct="1"/>
            <a:r>
              <a:rPr lang="zh-CN" altLang="en-US" dirty="0"/>
              <a:t>大纲</a:t>
            </a:r>
          </a:p>
        </p:txBody>
      </p:sp>
      <p:sp>
        <p:nvSpPr>
          <p:cNvPr id="3" name="内容占位符 2">
            <a:extLst>
              <a:ext uri="{FF2B5EF4-FFF2-40B4-BE49-F238E27FC236}">
                <a16:creationId xmlns:a16="http://schemas.microsoft.com/office/drawing/2014/main" id="{EB27A8A9-2F33-48D8-BF20-4C67BE44305E}"/>
              </a:ext>
            </a:extLst>
          </p:cNvPr>
          <p:cNvSpPr>
            <a:spLocks noGrp="1"/>
          </p:cNvSpPr>
          <p:nvPr>
            <p:ph idx="13"/>
          </p:nvPr>
        </p:nvSpPr>
        <p:spPr/>
        <p:txBody>
          <a:bodyPr/>
          <a:lstStyle/>
          <a:p>
            <a:pPr marL="0" marR="0" lvl="0" indent="0" algn="l" defTabSz="914400" rtl="0" eaLnBrk="1" fontAlgn="base" latinLnBrk="0" hangingPunct="1">
              <a:lnSpc>
                <a:spcPct val="150000"/>
              </a:lnSpc>
              <a:spcBef>
                <a:spcPct val="20000"/>
              </a:spcBef>
              <a:spcAft>
                <a:spcPct val="0"/>
              </a:spcAft>
              <a:buClr>
                <a:srgbClr val="FF5050"/>
              </a:buClr>
              <a:buSzPct val="120000"/>
              <a:buNone/>
              <a:tabLst/>
              <a:defRPr/>
            </a:pPr>
            <a:r>
              <a:rPr kumimoji="1" lang="zh-CN" altLang="en-US" sz="24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内存的分页管理</a:t>
            </a:r>
            <a:endParaRPr kumimoji="1" lang="en-US" altLang="zh-CN" sz="24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L="0" marR="0" lvl="0" indent="0" algn="l" defTabSz="914400" rtl="0" eaLnBrk="1" fontAlgn="base" latinLnBrk="0" hangingPunct="1">
              <a:lnSpc>
                <a:spcPct val="150000"/>
              </a:lnSpc>
              <a:spcBef>
                <a:spcPct val="20000"/>
              </a:spcBef>
              <a:spcAft>
                <a:spcPct val="0"/>
              </a:spcAft>
              <a:buClr>
                <a:srgbClr val="FF5050"/>
              </a:buClr>
              <a:buSzPct val="120000"/>
              <a:buNone/>
              <a:tabLst/>
              <a:defRPr/>
            </a:pPr>
            <a:r>
              <a:rPr kumimoji="1" lang="zh-CN" altLang="en-US" sz="24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连续内存分配</a:t>
            </a:r>
            <a:endParaRPr kumimoji="1" lang="en-US" altLang="zh-CN" sz="24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L="0" marR="0" lvl="0" indent="0" algn="l" defTabSz="914400" rtl="0" eaLnBrk="1" fontAlgn="base" latinLnBrk="0" hangingPunct="1">
              <a:lnSpc>
                <a:spcPct val="150000"/>
              </a:lnSpc>
              <a:spcBef>
                <a:spcPct val="20000"/>
              </a:spcBef>
              <a:spcAft>
                <a:spcPct val="0"/>
              </a:spcAft>
              <a:buClr>
                <a:srgbClr val="FF5050"/>
              </a:buClr>
              <a:buSzPct val="120000"/>
              <a:buNone/>
              <a:tabLst/>
              <a:defRPr/>
            </a:pPr>
            <a:r>
              <a:rPr kumimoji="1" lang="zh-CN" altLang="en-US" sz="24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不连续页内存管理</a:t>
            </a:r>
            <a:endParaRPr kumimoji="1" lang="en-US" altLang="zh-CN" sz="24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L="0" marR="0" lvl="0" indent="0" algn="l" defTabSz="914400" rtl="0" eaLnBrk="1" fontAlgn="base" latinLnBrk="0" hangingPunct="1">
              <a:lnSpc>
                <a:spcPct val="150000"/>
              </a:lnSpc>
              <a:spcBef>
                <a:spcPct val="20000"/>
              </a:spcBef>
              <a:spcAft>
                <a:spcPct val="0"/>
              </a:spcAft>
              <a:buClr>
                <a:srgbClr val="FF5050"/>
              </a:buClr>
              <a:buSzPct val="120000"/>
              <a:buNone/>
              <a:tabLst/>
              <a:defRPr/>
            </a:pPr>
            <a:r>
              <a:rPr kumimoji="1" lang="en-US" altLang="zh-CN" sz="24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Slab</a:t>
            </a:r>
            <a:r>
              <a:rPr kumimoji="1" lang="zh-CN" altLang="en-US" sz="24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动态页表管理机制</a:t>
            </a:r>
            <a:endParaRPr kumimoji="1" lang="en-US" altLang="zh-CN" sz="24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L="0" marR="0" lvl="0" indent="0" algn="l" defTabSz="914400" rtl="0" eaLnBrk="1" fontAlgn="base" latinLnBrk="0" hangingPunct="1">
              <a:lnSpc>
                <a:spcPct val="150000"/>
              </a:lnSpc>
              <a:spcBef>
                <a:spcPct val="20000"/>
              </a:spcBef>
              <a:spcAft>
                <a:spcPct val="0"/>
              </a:spcAft>
              <a:buClr>
                <a:srgbClr val="FF5050"/>
              </a:buClr>
              <a:buSzPct val="120000"/>
              <a:buNone/>
              <a:tabLst/>
              <a:defRPr/>
            </a:pPr>
            <a:r>
              <a:rPr kumimoji="1" lang="zh-CN" altLang="en-US" sz="2400" b="1" i="0" u="none" strike="noStrike" kern="0" cap="none" spc="0" normalizeH="0" baseline="0" noProof="0" dirty="0">
                <a:ln>
                  <a:noFill/>
                </a:ln>
                <a:solidFill>
                  <a:schemeClr val="tx1">
                    <a:lumMod val="50000"/>
                  </a:schemeClr>
                </a:solidFill>
                <a:effectLst/>
                <a:uLnTx/>
                <a:uFillTx/>
                <a:latin typeface="Arial Narrow" charset="0"/>
                <a:ea typeface="黑体" pitchFamily="2" charset="-122"/>
                <a:cs typeface="+mn-cs"/>
              </a:rPr>
              <a:t>三级页表管理</a:t>
            </a:r>
            <a:endParaRPr kumimoji="1" lang="en-US" altLang="zh-CN" sz="2400" b="1" i="0" u="none" strike="noStrike" kern="0" cap="none" spc="0" normalizeH="0" baseline="0" noProof="0" dirty="0">
              <a:ln>
                <a:noFill/>
              </a:ln>
              <a:solidFill>
                <a:schemeClr val="tx1">
                  <a:lumMod val="50000"/>
                </a:schemeClr>
              </a:solidFill>
              <a:effectLst/>
              <a:uLnTx/>
              <a:uFillTx/>
              <a:latin typeface="Arial Narrow" charset="0"/>
              <a:ea typeface="黑体" pitchFamily="2" charset="-122"/>
              <a:cs typeface="+mn-cs"/>
            </a:endParaRPr>
          </a:p>
          <a:p>
            <a:pPr algn="l" eaLnBrk="1" hangingPunct="1"/>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C022358-B5E0-8545-913E-68FBEBAB8FAA}"/>
              </a:ext>
            </a:extLst>
          </p:cNvPr>
          <p:cNvPicPr>
            <a:picLocks noGrp="1" noChangeAspect="1"/>
          </p:cNvPicPr>
          <p:nvPr>
            <p:ph idx="1"/>
          </p:nvPr>
        </p:nvPicPr>
        <p:blipFill>
          <a:blip r:embed="rId2"/>
          <a:stretch>
            <a:fillRect/>
          </a:stretch>
        </p:blipFill>
        <p:spPr>
          <a:xfrm>
            <a:off x="2197274" y="1196845"/>
            <a:ext cx="4762500" cy="4610100"/>
          </a:xfrm>
          <a:prstGeom prst="rect">
            <a:avLst/>
          </a:prstGeom>
        </p:spPr>
      </p:pic>
      <p:sp>
        <p:nvSpPr>
          <p:cNvPr id="2" name="标题 1">
            <a:extLst>
              <a:ext uri="{FF2B5EF4-FFF2-40B4-BE49-F238E27FC236}">
                <a16:creationId xmlns:a16="http://schemas.microsoft.com/office/drawing/2014/main" id="{2C996E11-AF87-C148-905A-BBA0937D7617}"/>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6760154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a:extLst>
              <a:ext uri="{FF2B5EF4-FFF2-40B4-BE49-F238E27FC236}">
                <a16:creationId xmlns:a16="http://schemas.microsoft.com/office/drawing/2014/main" id="{7EE26E76-B64B-4ABC-A719-9FDC295BCC0C}"/>
              </a:ext>
            </a:extLst>
          </p:cNvPr>
          <p:cNvSpPr>
            <a:spLocks noGrp="1" noChangeArrowheads="1"/>
          </p:cNvSpPr>
          <p:nvPr>
            <p:ph idx="1"/>
          </p:nvPr>
        </p:nvSpPr>
        <p:spPr/>
        <p:txBody>
          <a:bodyPr/>
          <a:lstStyle/>
          <a:p>
            <a:pPr marL="342900" marR="0" lvl="0" indent="-342900" algn="l" defTabSz="914400" rtl="0" eaLnBrk="1" fontAlgn="base" latinLnBrk="0" hangingPunct="1">
              <a:lnSpc>
                <a:spcPct val="150000"/>
              </a:lnSpc>
              <a:spcBef>
                <a:spcPct val="20000"/>
              </a:spcBef>
              <a:spcAft>
                <a:spcPct val="0"/>
              </a:spcAft>
              <a:buClr>
                <a:srgbClr val="FF5050"/>
              </a:buClr>
              <a:buSzPct val="120000"/>
              <a:buFont typeface="Wingdings" pitchFamily="2" charset="2"/>
              <a:buChar char="§"/>
              <a:tabLst/>
              <a:defRPr/>
            </a:pPr>
            <a:r>
              <a:rPr kumimoji="1" lang="zh-CN" altLang="en-US" sz="2600" b="1" i="0" u="none" strike="noStrike" kern="0" cap="none" spc="0" normalizeH="0" baseline="0" noProof="0" dirty="0">
                <a:ln>
                  <a:noFill/>
                </a:ln>
                <a:solidFill>
                  <a:srgbClr val="000066"/>
                </a:solidFill>
                <a:effectLst/>
                <a:uLnTx/>
                <a:uFillTx/>
                <a:latin typeface="Arial"/>
                <a:ea typeface="黑体" pitchFamily="2" charset="-122"/>
                <a:cs typeface="+mn-cs"/>
              </a:rPr>
              <a:t>内存的分页管理</a:t>
            </a:r>
            <a:endParaRPr kumimoji="1" lang="en-US" altLang="zh-CN" sz="2600" b="1" i="0" u="none" strike="noStrike" kern="0" cap="none" spc="0" normalizeH="0" baseline="0" noProof="0" dirty="0">
              <a:ln>
                <a:noFill/>
              </a:ln>
              <a:solidFill>
                <a:srgbClr val="000066"/>
              </a:solidFill>
              <a:effectLst/>
              <a:uLnTx/>
              <a:uFillTx/>
              <a:latin typeface="Arial"/>
              <a:ea typeface="黑体" pitchFamily="2" charset="-122"/>
              <a:cs typeface="+mn-cs"/>
            </a:endParaRPr>
          </a:p>
          <a:p>
            <a:pPr marL="342900" marR="0" lvl="0" indent="-342900" algn="l" defTabSz="914400" rtl="0" eaLnBrk="1" fontAlgn="base" latinLnBrk="0" hangingPunct="1">
              <a:lnSpc>
                <a:spcPct val="150000"/>
              </a:lnSpc>
              <a:spcBef>
                <a:spcPct val="20000"/>
              </a:spcBef>
              <a:spcAft>
                <a:spcPct val="0"/>
              </a:spcAft>
              <a:buClr>
                <a:srgbClr val="FF5050"/>
              </a:buClr>
              <a:buSzPct val="120000"/>
              <a:buFont typeface="Wingdings" pitchFamily="2" charset="2"/>
              <a:buChar char="§"/>
              <a:tabLst/>
              <a:defRPr/>
            </a:pPr>
            <a:r>
              <a:rPr kumimoji="1" lang="zh-CN" altLang="en-US" sz="2600" b="1" i="0" u="none" strike="noStrike" kern="0" cap="none" spc="0" normalizeH="0" baseline="0" noProof="0" dirty="0">
                <a:ln>
                  <a:noFill/>
                </a:ln>
                <a:solidFill>
                  <a:srgbClr val="FF0000"/>
                </a:solidFill>
                <a:effectLst/>
                <a:uLnTx/>
                <a:uFillTx/>
                <a:latin typeface="Arial"/>
                <a:ea typeface="黑体" pitchFamily="2" charset="-122"/>
                <a:cs typeface="+mn-cs"/>
              </a:rPr>
              <a:t>连续内存分配</a:t>
            </a:r>
            <a:endParaRPr kumimoji="1" lang="en-US" altLang="zh-CN" sz="2600" b="1" i="0" u="none" strike="noStrike" kern="0" cap="none" spc="0" normalizeH="0" baseline="0" noProof="0" dirty="0">
              <a:ln>
                <a:noFill/>
              </a:ln>
              <a:solidFill>
                <a:srgbClr val="FF0000"/>
              </a:solidFill>
              <a:effectLst/>
              <a:uLnTx/>
              <a:uFillTx/>
              <a:latin typeface="Arial"/>
              <a:ea typeface="黑体" pitchFamily="2" charset="-122"/>
              <a:cs typeface="+mn-cs"/>
            </a:endParaRPr>
          </a:p>
          <a:p>
            <a:pPr marL="342900" marR="0" lvl="0" indent="-342900" algn="l" defTabSz="914400" rtl="0" eaLnBrk="1" fontAlgn="base" latinLnBrk="0" hangingPunct="1">
              <a:lnSpc>
                <a:spcPct val="150000"/>
              </a:lnSpc>
              <a:spcBef>
                <a:spcPct val="20000"/>
              </a:spcBef>
              <a:spcAft>
                <a:spcPct val="0"/>
              </a:spcAft>
              <a:buClr>
                <a:srgbClr val="FF5050"/>
              </a:buClr>
              <a:buSzPct val="120000"/>
              <a:buFont typeface="Wingdings" pitchFamily="2" charset="2"/>
              <a:buChar char="§"/>
              <a:tabLst/>
              <a:defRPr/>
            </a:pPr>
            <a:r>
              <a:rPr kumimoji="1" lang="zh-CN" altLang="en-US" sz="2600" b="1" i="0" u="none" strike="noStrike" kern="0" cap="none" spc="0" normalizeH="0" baseline="0" noProof="0" dirty="0">
                <a:ln>
                  <a:noFill/>
                </a:ln>
                <a:solidFill>
                  <a:srgbClr val="000066"/>
                </a:solidFill>
                <a:effectLst/>
                <a:uLnTx/>
                <a:uFillTx/>
                <a:latin typeface="Arial"/>
                <a:ea typeface="黑体" pitchFamily="2" charset="-122"/>
                <a:cs typeface="+mn-cs"/>
              </a:rPr>
              <a:t>页内存管理</a:t>
            </a:r>
            <a:endParaRPr kumimoji="1" lang="en-US" altLang="zh-CN" sz="2600" b="1" i="0" u="none" strike="noStrike" kern="0" cap="none" spc="0" normalizeH="0" baseline="0" noProof="0" dirty="0">
              <a:ln>
                <a:noFill/>
              </a:ln>
              <a:solidFill>
                <a:srgbClr val="000066"/>
              </a:solidFill>
              <a:effectLst/>
              <a:uLnTx/>
              <a:uFillTx/>
              <a:latin typeface="Arial"/>
              <a:ea typeface="黑体" pitchFamily="2" charset="-122"/>
              <a:cs typeface="+mn-cs"/>
            </a:endParaRPr>
          </a:p>
          <a:p>
            <a:pPr marL="342900" marR="0" lvl="0" indent="-342900" algn="l" defTabSz="914400" rtl="0" eaLnBrk="1" fontAlgn="base" latinLnBrk="0" hangingPunct="1">
              <a:lnSpc>
                <a:spcPct val="150000"/>
              </a:lnSpc>
              <a:spcBef>
                <a:spcPct val="20000"/>
              </a:spcBef>
              <a:spcAft>
                <a:spcPct val="0"/>
              </a:spcAft>
              <a:buClr>
                <a:srgbClr val="FF5050"/>
              </a:buClr>
              <a:buSzPct val="120000"/>
              <a:buFont typeface="Wingdings" pitchFamily="2" charset="2"/>
              <a:buChar char="§"/>
              <a:tabLst/>
              <a:defRPr/>
            </a:pPr>
            <a:r>
              <a:rPr kumimoji="1" lang="en-US" altLang="zh-CN" sz="2600" b="1" i="0" u="none" strike="noStrike" kern="0" cap="none" spc="0" normalizeH="0" baseline="0" noProof="0" dirty="0">
                <a:ln>
                  <a:noFill/>
                </a:ln>
                <a:solidFill>
                  <a:srgbClr val="000066"/>
                </a:solidFill>
                <a:effectLst/>
                <a:uLnTx/>
                <a:uFillTx/>
                <a:latin typeface="Arial"/>
                <a:ea typeface="黑体" pitchFamily="2" charset="-122"/>
                <a:cs typeface="+mn-cs"/>
              </a:rPr>
              <a:t>Slab</a:t>
            </a:r>
            <a:r>
              <a:rPr kumimoji="1" lang="zh-CN" altLang="en-US" sz="2600" b="1" i="0" u="none" strike="noStrike" kern="0" cap="none" spc="0" normalizeH="0" baseline="0" noProof="0" dirty="0">
                <a:ln>
                  <a:noFill/>
                </a:ln>
                <a:solidFill>
                  <a:srgbClr val="000066"/>
                </a:solidFill>
                <a:effectLst/>
                <a:uLnTx/>
                <a:uFillTx/>
                <a:latin typeface="Arial"/>
                <a:ea typeface="黑体" pitchFamily="2" charset="-122"/>
                <a:cs typeface="+mn-cs"/>
              </a:rPr>
              <a:t>动态页表管理机制</a:t>
            </a:r>
            <a:endParaRPr kumimoji="1" lang="en-US" altLang="zh-CN" sz="2600" b="1" i="0" u="none" strike="noStrike" kern="0" cap="none" spc="0" normalizeH="0" baseline="0" noProof="0" dirty="0">
              <a:ln>
                <a:noFill/>
              </a:ln>
              <a:solidFill>
                <a:srgbClr val="000066"/>
              </a:solidFill>
              <a:effectLst/>
              <a:uLnTx/>
              <a:uFillTx/>
              <a:latin typeface="Arial"/>
              <a:ea typeface="黑体" pitchFamily="2" charset="-122"/>
              <a:cs typeface="+mn-cs"/>
            </a:endParaRPr>
          </a:p>
          <a:p>
            <a:pPr marL="342900" marR="0" lvl="0" indent="-342900" algn="l" defTabSz="914400" rtl="0" eaLnBrk="1" fontAlgn="base" latinLnBrk="0" hangingPunct="1">
              <a:lnSpc>
                <a:spcPct val="150000"/>
              </a:lnSpc>
              <a:spcBef>
                <a:spcPct val="20000"/>
              </a:spcBef>
              <a:spcAft>
                <a:spcPct val="0"/>
              </a:spcAft>
              <a:buClr>
                <a:srgbClr val="FF5050"/>
              </a:buClr>
              <a:buSzPct val="120000"/>
              <a:buFont typeface="Wingdings" pitchFamily="2" charset="2"/>
              <a:buChar char="§"/>
              <a:tabLst/>
              <a:defRPr/>
            </a:pPr>
            <a:r>
              <a:rPr kumimoji="1" lang="zh-CN" altLang="en-US" sz="2600" b="1" i="0" u="none" strike="noStrike" kern="0" cap="none" spc="0" normalizeH="0" baseline="0" noProof="0" dirty="0">
                <a:ln>
                  <a:noFill/>
                </a:ln>
                <a:solidFill>
                  <a:srgbClr val="000066"/>
                </a:solidFill>
                <a:effectLst/>
                <a:uLnTx/>
                <a:uFillTx/>
                <a:latin typeface="Arial Narrow" charset="0"/>
                <a:ea typeface="黑体" pitchFamily="2" charset="-122"/>
                <a:cs typeface="+mn-cs"/>
              </a:rPr>
              <a:t>三级页表管理</a:t>
            </a:r>
            <a:endParaRPr kumimoji="1" lang="en-US" altLang="zh-CN" sz="2600" b="1" i="0" u="none" strike="noStrike" kern="0" cap="none" spc="0" normalizeH="0" baseline="0" noProof="0" dirty="0">
              <a:ln>
                <a:noFill/>
              </a:ln>
              <a:solidFill>
                <a:srgbClr val="000066"/>
              </a:solidFill>
              <a:effectLst/>
              <a:uLnTx/>
              <a:uFillTx/>
              <a:latin typeface="Arial Narrow" charset="0"/>
              <a:ea typeface="黑体" pitchFamily="2" charset="-122"/>
              <a:cs typeface="+mn-cs"/>
            </a:endParaRPr>
          </a:p>
          <a:p>
            <a:pPr algn="l" eaLnBrk="1" hangingPunct="1"/>
            <a:endParaRPr lang="zh-CN" altLang="en-US" dirty="0"/>
          </a:p>
        </p:txBody>
      </p:sp>
      <p:sp>
        <p:nvSpPr>
          <p:cNvPr id="3074" name="Title 1">
            <a:extLst>
              <a:ext uri="{FF2B5EF4-FFF2-40B4-BE49-F238E27FC236}">
                <a16:creationId xmlns:a16="http://schemas.microsoft.com/office/drawing/2014/main" id="{1DAA2E16-247E-4406-AB08-9DC4E339022D}"/>
              </a:ext>
            </a:extLst>
          </p:cNvPr>
          <p:cNvSpPr>
            <a:spLocks noGrp="1" noChangeAspect="1" noChangeArrowheads="1"/>
          </p:cNvSpPr>
          <p:nvPr>
            <p:ph type="title"/>
          </p:nvPr>
        </p:nvSpPr>
        <p:spPr/>
        <p:txBody>
          <a:bodyPr/>
          <a:lstStyle/>
          <a:p>
            <a:pPr eaLnBrk="1" hangingPunct="1"/>
            <a:r>
              <a:rPr lang="en-US" altLang="zh-CN" dirty="0" err="1"/>
              <a:t>大纲</a:t>
            </a:r>
            <a:endParaRPr lang="en-US" altLang="zh-CN" dirty="0"/>
          </a:p>
        </p:txBody>
      </p:sp>
    </p:spTree>
    <p:extLst>
      <p:ext uri="{BB962C8B-B14F-4D97-AF65-F5344CB8AC3E}">
        <p14:creationId xmlns:p14="http://schemas.microsoft.com/office/powerpoint/2010/main" val="233060053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rPr>
              <a:t>连续分配方式，是指为一个用户程序分配一个连续的内存空间，该连续内存空间指的的是物理内存，主要有以下四种分配方式</a:t>
            </a:r>
            <a:endParaRPr lang="en-US" altLang="zh-CN" sz="2400" dirty="0"/>
          </a:p>
          <a:p>
            <a:endParaRPr lang="zh-CN" altLang="en-US" sz="2400" dirty="0"/>
          </a:p>
          <a:p>
            <a:pPr lvl="1"/>
            <a:r>
              <a:rPr lang="zh-CN" altLang="en-US" sz="2000" dirty="0"/>
              <a:t>单一连续分配</a:t>
            </a:r>
            <a:endParaRPr lang="en-US" altLang="zh-CN" sz="2000" dirty="0"/>
          </a:p>
          <a:p>
            <a:pPr lvl="1"/>
            <a:r>
              <a:rPr lang="zh-CN" altLang="en-US" sz="2000" dirty="0"/>
              <a:t>固定分区分配</a:t>
            </a:r>
          </a:p>
          <a:p>
            <a:pPr lvl="1"/>
            <a:r>
              <a:rPr lang="zh-CN" altLang="en-US" sz="2000" dirty="0"/>
              <a:t>动态分区分配</a:t>
            </a:r>
            <a:endParaRPr lang="en-US" altLang="zh-CN" sz="2000" dirty="0"/>
          </a:p>
          <a:p>
            <a:pPr lvl="1"/>
            <a:r>
              <a:rPr lang="zh-CN" altLang="en-US" sz="2000" dirty="0"/>
              <a:t>动态重定位分区分配</a:t>
            </a:r>
          </a:p>
        </p:txBody>
      </p:sp>
      <p:sp>
        <p:nvSpPr>
          <p:cNvPr id="321538" name="Rectangle 2"/>
          <p:cNvSpPr>
            <a:spLocks noGrp="1" noChangeArrowheads="1"/>
          </p:cNvSpPr>
          <p:nvPr>
            <p:ph type="title"/>
          </p:nvPr>
        </p:nvSpPr>
        <p:spPr/>
        <p:txBody>
          <a:bodyPr/>
          <a:lstStyle/>
          <a:p>
            <a:r>
              <a:rPr lang="zh-CN" altLang="en-US" dirty="0"/>
              <a:t>连续内存分配方式</a:t>
            </a:r>
            <a:endParaRPr lang="en-US" altLang="zh-CN" dirty="0"/>
          </a:p>
        </p:txBody>
      </p:sp>
    </p:spTree>
    <p:extLst>
      <p:ext uri="{BB962C8B-B14F-4D97-AF65-F5344CB8AC3E}">
        <p14:creationId xmlns:p14="http://schemas.microsoft.com/office/powerpoint/2010/main" val="203344099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rPr>
              <a:t>单一连续分配</a:t>
            </a:r>
            <a:endParaRPr lang="en-US" altLang="zh-CN" sz="2400" dirty="0"/>
          </a:p>
          <a:p>
            <a:endParaRPr lang="zh-CN" altLang="en-US" sz="2400" dirty="0"/>
          </a:p>
          <a:p>
            <a:pPr lvl="1"/>
            <a:r>
              <a:rPr lang="en-US" altLang="zh-CN" sz="2000" dirty="0" err="1"/>
              <a:t>内存可以分为系统内存区和用户区两部分，系统区供OS使用，用户区供用户使用</a:t>
            </a:r>
            <a:r>
              <a:rPr lang="zh-CN" altLang="en-US" sz="2000" dirty="0"/>
              <a:t>；</a:t>
            </a:r>
            <a:endParaRPr lang="en-US" altLang="zh-CN" sz="2000" dirty="0"/>
          </a:p>
          <a:p>
            <a:pPr lvl="1"/>
            <a:endParaRPr lang="en-US" altLang="zh-CN" sz="2000" dirty="0"/>
          </a:p>
          <a:p>
            <a:pPr lvl="1"/>
            <a:r>
              <a:rPr lang="en-US" altLang="zh-CN" sz="2000" dirty="0" err="1"/>
              <a:t>单一连续分配，就是把用户区当成了一个整体用</a:t>
            </a:r>
            <a:r>
              <a:rPr lang="zh-CN" altLang="en-US" sz="2000" dirty="0"/>
              <a:t>；</a:t>
            </a:r>
            <a:endParaRPr lang="en-US" altLang="zh-CN" sz="2000" dirty="0"/>
          </a:p>
          <a:p>
            <a:pPr lvl="1"/>
            <a:endParaRPr lang="zh-CN" altLang="en-US" sz="2000" dirty="0"/>
          </a:p>
          <a:p>
            <a:pPr lvl="1"/>
            <a:r>
              <a:rPr lang="en-US" altLang="zh-CN" sz="2000" dirty="0" err="1"/>
              <a:t>所以，该内存管理方式只适用于单用户单任务的操作系统</a:t>
            </a:r>
            <a:r>
              <a:rPr lang="zh-CN" altLang="en-US" sz="2000" dirty="0"/>
              <a:t>；</a:t>
            </a:r>
            <a:endParaRPr lang="en-US" altLang="zh-CN" sz="2000" dirty="0"/>
          </a:p>
        </p:txBody>
      </p:sp>
      <p:sp>
        <p:nvSpPr>
          <p:cNvPr id="321538" name="Rectangle 2"/>
          <p:cNvSpPr>
            <a:spLocks noGrp="1" noChangeArrowheads="1"/>
          </p:cNvSpPr>
          <p:nvPr>
            <p:ph type="title"/>
          </p:nvPr>
        </p:nvSpPr>
        <p:spPr/>
        <p:txBody>
          <a:bodyPr/>
          <a:lstStyle/>
          <a:p>
            <a:r>
              <a:rPr lang="zh-CN" altLang="en-US" dirty="0"/>
              <a:t>单一连续分配</a:t>
            </a:r>
            <a:endParaRPr lang="en-US" altLang="zh-CN" dirty="0"/>
          </a:p>
        </p:txBody>
      </p:sp>
    </p:spTree>
    <p:extLst>
      <p:ext uri="{BB962C8B-B14F-4D97-AF65-F5344CB8AC3E}">
        <p14:creationId xmlns:p14="http://schemas.microsoft.com/office/powerpoint/2010/main" val="8962211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rPr>
              <a:t>固定分区分配</a:t>
            </a:r>
            <a:endParaRPr lang="zh-CN" altLang="en-US" sz="2400" dirty="0"/>
          </a:p>
          <a:p>
            <a:pPr lvl="1"/>
            <a:r>
              <a:rPr lang="zh-CN" altLang="en-US" sz="2000" dirty="0"/>
              <a:t>原理：又称定长分区或静态分区模式，是满足多道程序设计需要的最简单的存储管理技术。基本思想：给进入主存的用户作业划分一块连续存储区域，把作业装入该连续存储区域，若有多个作业装入主存，则它们可并发执行；</a:t>
            </a:r>
            <a:endParaRPr lang="en-US" altLang="zh-CN" sz="2000" dirty="0"/>
          </a:p>
          <a:p>
            <a:pPr lvl="1"/>
            <a:r>
              <a:rPr lang="zh-CN" altLang="en-US" sz="2000" dirty="0"/>
              <a:t>难点：程序可能太大而不能放到一个分区中，内存的利用率很低；由于被装入的数据块小于分区大小，从而导致分区内部有浪费现象，成为“内部碎片”；</a:t>
            </a:r>
            <a:endParaRPr lang="en-US" altLang="zh-CN" sz="2000" dirty="0"/>
          </a:p>
          <a:p>
            <a:pPr lvl="1"/>
            <a:r>
              <a:rPr lang="zh-CN" altLang="en-US" sz="2000" dirty="0"/>
              <a:t>优点：实现简单，只需要极少的操作系统开销；</a:t>
            </a:r>
            <a:endParaRPr lang="en-US" altLang="zh-CN" sz="2000" dirty="0"/>
          </a:p>
          <a:p>
            <a:pPr lvl="1"/>
            <a:r>
              <a:rPr lang="zh-CN" altLang="en-US" sz="2000" dirty="0"/>
              <a:t>缺点：有内部碎片，对内存的使用不充分，活动进程的最大数目是固定的</a:t>
            </a:r>
          </a:p>
        </p:txBody>
      </p:sp>
      <p:sp>
        <p:nvSpPr>
          <p:cNvPr id="321538" name="Rectangle 2"/>
          <p:cNvSpPr>
            <a:spLocks noGrp="1" noChangeArrowheads="1"/>
          </p:cNvSpPr>
          <p:nvPr>
            <p:ph type="title"/>
          </p:nvPr>
        </p:nvSpPr>
        <p:spPr/>
        <p:txBody>
          <a:bodyPr/>
          <a:lstStyle/>
          <a:p>
            <a:r>
              <a:rPr lang="zh-CN" altLang="en-US" dirty="0"/>
              <a:t>固定分区分配</a:t>
            </a:r>
            <a:endParaRPr lang="en-US" altLang="zh-CN" dirty="0"/>
          </a:p>
        </p:txBody>
      </p:sp>
    </p:spTree>
    <p:extLst>
      <p:ext uri="{BB962C8B-B14F-4D97-AF65-F5344CB8AC3E}">
        <p14:creationId xmlns:p14="http://schemas.microsoft.com/office/powerpoint/2010/main" val="11431523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rPr>
              <a:t>动态分区分配</a:t>
            </a:r>
            <a:endParaRPr lang="zh-CN" altLang="en-US" sz="2400" dirty="0"/>
          </a:p>
          <a:p>
            <a:pPr lvl="1"/>
            <a:r>
              <a:rPr lang="zh-CN" altLang="en-US" sz="2000" dirty="0"/>
              <a:t>原理：动态分区存储管理不是预先把内存中的用户区域划分成若干固定分区，而是在作业要求装入内存时，根据用户作业的大小和当时内存空间使用情况决定是否为该作业分配一个分区。因此分区大小不是预先固定的，而是按作业需求量来划分的；分区的个数和位置也不是预先确定的。它有效地克服了固定分区方式中，由于分区内部剩余内存空置造成浪费的问题</a:t>
            </a:r>
          </a:p>
        </p:txBody>
      </p:sp>
      <p:sp>
        <p:nvSpPr>
          <p:cNvPr id="321538" name="Rectangle 2"/>
          <p:cNvSpPr>
            <a:spLocks noGrp="1" noChangeArrowheads="1"/>
          </p:cNvSpPr>
          <p:nvPr>
            <p:ph type="title"/>
          </p:nvPr>
        </p:nvSpPr>
        <p:spPr/>
        <p:txBody>
          <a:bodyPr/>
          <a:lstStyle/>
          <a:p>
            <a:r>
              <a:rPr lang="zh-CN" altLang="en-US" dirty="0"/>
              <a:t>动态分区分配</a:t>
            </a:r>
            <a:endParaRPr lang="en-US" altLang="zh-CN" dirty="0"/>
          </a:p>
        </p:txBody>
      </p:sp>
    </p:spTree>
    <p:extLst>
      <p:ext uri="{BB962C8B-B14F-4D97-AF65-F5344CB8AC3E}">
        <p14:creationId xmlns:p14="http://schemas.microsoft.com/office/powerpoint/2010/main" val="8358983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7862" y="1268647"/>
            <a:ext cx="8241323" cy="4896543"/>
          </a:xfrm>
        </p:spPr>
        <p:txBody>
          <a:bodyPr/>
          <a:lstStyle/>
          <a:p>
            <a:r>
              <a:rPr lang="zh-CN" altLang="en-US" sz="2400" dirty="0"/>
              <a:t>系统初启时，整个用户区可看作一个大的空闲区。当作业要求装入时，根据作业对内存需求量，从空闲区中划出一个与作业大小一致的分区来装入该作业，剩余部分仍为空闲区。当空闲区能满足需求时（即空闲区长度</a:t>
            </a:r>
            <a:r>
              <a:rPr lang="en-US" altLang="zh-CN" sz="2400" dirty="0"/>
              <a:t>&gt;=</a:t>
            </a:r>
            <a:r>
              <a:rPr lang="zh-CN" altLang="en-US" sz="2400" dirty="0"/>
              <a:t>作业长度），作业可装入；否则，作业暂时不能装入</a:t>
            </a:r>
          </a:p>
        </p:txBody>
      </p:sp>
      <p:sp>
        <p:nvSpPr>
          <p:cNvPr id="321538" name="Rectangle 2"/>
          <p:cNvSpPr>
            <a:spLocks noGrp="1" noChangeArrowheads="1"/>
          </p:cNvSpPr>
          <p:nvPr>
            <p:ph type="title"/>
          </p:nvPr>
        </p:nvSpPr>
        <p:spPr/>
        <p:txBody>
          <a:bodyPr/>
          <a:lstStyle/>
          <a:p>
            <a:r>
              <a:rPr lang="zh-CN" altLang="en-US" dirty="0"/>
              <a:t>动态分区分配的主存空间的分配和回收</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810" y="3375500"/>
            <a:ext cx="51149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9261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t>装入内存的作业执行结束后，所占分区被收回成为一个空闲区，这个空闲区又可用于装入其他作业。随着作业不断装入和撤离，内存空间被分成许多分区，有的被作业占用，有的空闲。可见内存中空闲区数目和大小是在不断变化的</a:t>
            </a:r>
          </a:p>
        </p:txBody>
      </p:sp>
      <p:sp>
        <p:nvSpPr>
          <p:cNvPr id="321538" name="Rectangle 2"/>
          <p:cNvSpPr>
            <a:spLocks noGrp="1" noChangeArrowheads="1"/>
          </p:cNvSpPr>
          <p:nvPr>
            <p:ph type="title"/>
          </p:nvPr>
        </p:nvSpPr>
        <p:spPr/>
        <p:txBody>
          <a:bodyPr/>
          <a:lstStyle/>
          <a:p>
            <a:r>
              <a:rPr lang="zh-CN" altLang="en-US" dirty="0"/>
              <a:t>动态分区分配的主存空间的分配和回收</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429000"/>
            <a:ext cx="43719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59475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40855"/>
            <a:ext cx="8241323" cy="4896543"/>
          </a:xfrm>
        </p:spPr>
        <p:txBody>
          <a:bodyPr/>
          <a:lstStyle/>
          <a:p>
            <a:r>
              <a:rPr lang="zh-CN" altLang="en-US" sz="2400" dirty="0"/>
              <a:t>系统设置一张“ 空闲区表 ”，用来记录空闲区的起始地址和长度。</a:t>
            </a:r>
            <a:endParaRPr lang="en-US" altLang="zh-CN" sz="2400" dirty="0"/>
          </a:p>
          <a:p>
            <a:r>
              <a:rPr lang="zh-CN" altLang="en-US" sz="2400" dirty="0"/>
              <a:t>当有作业要装入内存时，在空闲区表中找一找“ 未分配 ”的栏目，从中找出一个能容纳作业的空闲区。若空闲区大于作业的长度时则被分成两部分，一部分分配给作业；另一部分仍作为空闲区登记在表中。</a:t>
            </a:r>
            <a:endParaRPr lang="en-US" altLang="zh-CN" sz="2400" dirty="0"/>
          </a:p>
          <a:p>
            <a:r>
              <a:rPr lang="zh-CN" altLang="en-US" sz="2400" dirty="0"/>
              <a:t>若找到的空闲区等于作业长度时</a:t>
            </a:r>
            <a:r>
              <a:rPr lang="en-US" altLang="zh-CN" sz="2400" dirty="0"/>
              <a:t>,</a:t>
            </a:r>
            <a:r>
              <a:rPr lang="zh-CN" altLang="en-US" sz="2400" dirty="0"/>
              <a:t>分配后该栏目状态改为“空”状。</a:t>
            </a:r>
            <a:endParaRPr lang="en-US" altLang="zh-CN" sz="2400" dirty="0"/>
          </a:p>
          <a:p>
            <a:r>
              <a:rPr lang="zh-CN" altLang="en-US" sz="2400" dirty="0"/>
              <a:t>当有作业撤离收回所占分区后，应把收回区域的起始地址和长度登记在状态为“空”的栏目中，且将状态改为“未分配”。</a:t>
            </a:r>
            <a:endParaRPr lang="en-US" altLang="zh-CN" sz="2400" dirty="0"/>
          </a:p>
          <a:p>
            <a:r>
              <a:rPr lang="zh-CN" altLang="en-US" sz="2400" dirty="0"/>
              <a:t>如果收回的区域正好和某一空闲区相邻，则应将其合并成一个分区后登记</a:t>
            </a:r>
          </a:p>
        </p:txBody>
      </p:sp>
      <p:sp>
        <p:nvSpPr>
          <p:cNvPr id="321538" name="Rectangle 2"/>
          <p:cNvSpPr>
            <a:spLocks noGrp="1" noChangeArrowheads="1"/>
          </p:cNvSpPr>
          <p:nvPr>
            <p:ph type="title"/>
          </p:nvPr>
        </p:nvSpPr>
        <p:spPr/>
        <p:txBody>
          <a:bodyPr/>
          <a:lstStyle/>
          <a:p>
            <a:r>
              <a:rPr lang="zh-CN" altLang="en-US" dirty="0"/>
              <a:t>动态分区分配的主存空间的分配和回收</a:t>
            </a:r>
            <a:endParaRPr lang="en-US" altLang="zh-CN" dirty="0"/>
          </a:p>
        </p:txBody>
      </p:sp>
    </p:spTree>
    <p:extLst>
      <p:ext uri="{BB962C8B-B14F-4D97-AF65-F5344CB8AC3E}">
        <p14:creationId xmlns:p14="http://schemas.microsoft.com/office/powerpoint/2010/main" val="11293258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endParaRPr lang="zh-CN" altLang="en-US" sz="2400" dirty="0"/>
          </a:p>
        </p:txBody>
      </p:sp>
      <p:sp>
        <p:nvSpPr>
          <p:cNvPr id="321538" name="Rectangle 2"/>
          <p:cNvSpPr>
            <a:spLocks noGrp="1" noChangeArrowheads="1"/>
          </p:cNvSpPr>
          <p:nvPr>
            <p:ph type="title"/>
          </p:nvPr>
        </p:nvSpPr>
        <p:spPr/>
        <p:txBody>
          <a:bodyPr/>
          <a:lstStyle/>
          <a:p>
            <a:r>
              <a:rPr lang="zh-CN" altLang="en-US" dirty="0"/>
              <a:t>动态分区分配的主存空间的分配和回收</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7" y="1379798"/>
            <a:ext cx="8939365" cy="4536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67307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CFCC6EE-4346-3345-ADD4-9674EAD5B517}"/>
              </a:ext>
            </a:extLst>
          </p:cNvPr>
          <p:cNvPicPr>
            <a:picLocks noGrp="1" noChangeAspect="1"/>
          </p:cNvPicPr>
          <p:nvPr>
            <p:ph idx="1"/>
          </p:nvPr>
        </p:nvPicPr>
        <p:blipFill>
          <a:blip r:embed="rId2"/>
          <a:stretch>
            <a:fillRect/>
          </a:stretch>
        </p:blipFill>
        <p:spPr>
          <a:xfrm>
            <a:off x="750849" y="1341438"/>
            <a:ext cx="7642302" cy="4895850"/>
          </a:xfrm>
          <a:prstGeom prst="rect">
            <a:avLst/>
          </a:prstGeom>
        </p:spPr>
      </p:pic>
      <p:sp>
        <p:nvSpPr>
          <p:cNvPr id="2" name="标题 1">
            <a:extLst>
              <a:ext uri="{FF2B5EF4-FFF2-40B4-BE49-F238E27FC236}">
                <a16:creationId xmlns:a16="http://schemas.microsoft.com/office/drawing/2014/main" id="{04910945-0717-F64C-87BF-E77F6815E7C3}"/>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84437382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268850"/>
            <a:ext cx="8241323" cy="4896543"/>
          </a:xfrm>
        </p:spPr>
        <p:txBody>
          <a:bodyPr/>
          <a:lstStyle/>
          <a:p>
            <a:r>
              <a:rPr lang="zh-CN" altLang="en-US" sz="2400" dirty="0"/>
              <a:t>最先适应分配算法</a:t>
            </a:r>
          </a:p>
          <a:p>
            <a:pPr lvl="1"/>
            <a:r>
              <a:rPr lang="zh-CN" altLang="en-US" sz="2000" dirty="0"/>
              <a:t>每次分配总是顺序查找空闲区表，找到能满足长度要求的空闲区就分配。优点是实现简单，缺点是可能将大的空闲区分割成许多小的空闲区，形成许多不连续的“碎片”。碎片长度可能不能满足作业要求，降低了内存利用率。</a:t>
            </a:r>
          </a:p>
          <a:p>
            <a:pPr lvl="1"/>
            <a:r>
              <a:rPr lang="zh-CN" altLang="en-US" sz="2000" dirty="0"/>
              <a:t>改进方法，可把空闲区按地址顺序从小到大登记在空闲区表中，有利于大作业。问题是归还空区时须按地址插入表中适当位置。</a:t>
            </a:r>
            <a:endParaRPr lang="en-US" altLang="zh-CN" sz="2000" dirty="0"/>
          </a:p>
        </p:txBody>
      </p:sp>
      <p:sp>
        <p:nvSpPr>
          <p:cNvPr id="321538" name="Rectangle 2"/>
          <p:cNvSpPr>
            <a:spLocks noGrp="1" noChangeArrowheads="1"/>
          </p:cNvSpPr>
          <p:nvPr>
            <p:ph type="title"/>
          </p:nvPr>
        </p:nvSpPr>
        <p:spPr/>
        <p:txBody>
          <a:bodyPr/>
          <a:lstStyle/>
          <a:p>
            <a:r>
              <a:rPr lang="zh-CN" altLang="en-US" dirty="0"/>
              <a:t>动态分区分配的内存分配算法</a:t>
            </a:r>
            <a:endParaRPr lang="en-US"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785" y="3839009"/>
            <a:ext cx="5954674" cy="2414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4712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t>最优适应分配算法</a:t>
            </a:r>
          </a:p>
          <a:p>
            <a:pPr lvl="1"/>
            <a:r>
              <a:rPr lang="zh-CN" altLang="en-US" sz="2000" dirty="0"/>
              <a:t>按作业要求从所有空闲区中挑选一个能满足要求的最小空闲区，这样保证不去分割一个更大的区域，使装入大作业时比较容易得到满足。</a:t>
            </a:r>
            <a:endParaRPr lang="en-US" altLang="zh-CN" sz="2000" dirty="0"/>
          </a:p>
          <a:p>
            <a:pPr lvl="1"/>
            <a:r>
              <a:rPr lang="zh-CN" altLang="en-US" sz="2000" dirty="0"/>
              <a:t>实现办法：将空闲区按长度以递增次序登记在表中，分配时按空闲区表顺序查找即可。缺点是可能碎片更小而无法使用。回收时也要按长度扦入</a:t>
            </a:r>
            <a:endParaRPr lang="en-US" altLang="zh-CN" sz="2000" dirty="0"/>
          </a:p>
        </p:txBody>
      </p:sp>
      <p:sp>
        <p:nvSpPr>
          <p:cNvPr id="321538" name="Rectangle 2"/>
          <p:cNvSpPr>
            <a:spLocks noGrp="1" noChangeArrowheads="1"/>
          </p:cNvSpPr>
          <p:nvPr>
            <p:ph type="title"/>
          </p:nvPr>
        </p:nvSpPr>
        <p:spPr/>
        <p:txBody>
          <a:bodyPr/>
          <a:lstStyle/>
          <a:p>
            <a:r>
              <a:rPr lang="zh-CN" altLang="en-US" dirty="0"/>
              <a:t>动态分区分配的内存分配算法</a:t>
            </a:r>
            <a:endParaRPr lang="en-US" altLang="zh-C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501" y="3786969"/>
            <a:ext cx="5336997" cy="241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0904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t>最坏适应分配算法</a:t>
            </a:r>
          </a:p>
          <a:p>
            <a:pPr lvl="1"/>
            <a:r>
              <a:rPr lang="zh-CN" altLang="en-US" sz="2000" dirty="0"/>
              <a:t>这种算法总是挑选一个最大的空闲区分割一部分给作业使用，使剩下部分不致太小，仍可供分配使用。</a:t>
            </a:r>
            <a:endParaRPr lang="en-US" altLang="zh-CN" sz="2000" dirty="0"/>
          </a:p>
          <a:p>
            <a:pPr lvl="1"/>
            <a:r>
              <a:rPr lang="zh-CN" altLang="en-US" sz="2000" dirty="0"/>
              <a:t>实现办法：空闲区表中的登记项按空闲区长度递减顺序排列，按序查找分配</a:t>
            </a:r>
            <a:endParaRPr lang="en-US" altLang="zh-CN" sz="2000" dirty="0"/>
          </a:p>
        </p:txBody>
      </p:sp>
      <p:sp>
        <p:nvSpPr>
          <p:cNvPr id="321538" name="Rectangle 2"/>
          <p:cNvSpPr>
            <a:spLocks noGrp="1" noChangeArrowheads="1"/>
          </p:cNvSpPr>
          <p:nvPr>
            <p:ph type="title"/>
          </p:nvPr>
        </p:nvSpPr>
        <p:spPr/>
        <p:txBody>
          <a:bodyPr/>
          <a:lstStyle/>
          <a:p>
            <a:r>
              <a:rPr lang="zh-CN" altLang="en-US" dirty="0"/>
              <a:t>动态分区分配的内存分配算法</a:t>
            </a:r>
            <a:endParaRPr lang="en-US" altLang="zh-C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795" y="3140980"/>
            <a:ext cx="6279703" cy="260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81976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rPr>
              <a:t>动态重定位分区分配</a:t>
            </a:r>
            <a:endParaRPr lang="en-US" altLang="zh-CN" sz="2400" dirty="0">
              <a:ea typeface="黑体"/>
            </a:endParaRPr>
          </a:p>
          <a:p>
            <a:endParaRPr lang="zh-CN" altLang="en-US" sz="2400" dirty="0">
              <a:ea typeface="黑体"/>
            </a:endParaRPr>
          </a:p>
          <a:p>
            <a:pPr lvl="1">
              <a:buFont typeface="Wingdings" charset="2"/>
              <a:buChar char=""/>
            </a:pPr>
            <a:r>
              <a:rPr lang="zh-CN" altLang="en-US" sz="2000" dirty="0"/>
              <a:t>把不同程序，且在内存中地址不连续的想办法让他们连续。</a:t>
            </a:r>
            <a:endParaRPr lang="en-US" altLang="zh-CN" sz="2000" dirty="0"/>
          </a:p>
          <a:p>
            <a:pPr lvl="1">
              <a:buFont typeface="Wingdings" charset="2"/>
              <a:buChar char=""/>
            </a:pPr>
            <a:endParaRPr lang="zh-CN" altLang="en-US" sz="2000" dirty="0"/>
          </a:p>
          <a:p>
            <a:pPr lvl="1">
              <a:buFont typeface="Wingdings" charset="2"/>
              <a:buChar char=""/>
            </a:pPr>
            <a:r>
              <a:rPr lang="zh-CN" altLang="en-US" sz="2000" dirty="0"/>
              <a:t>举例：程序</a:t>
            </a:r>
            <a:r>
              <a:rPr lang="en-US" altLang="zh-CN" sz="2000" dirty="0"/>
              <a:t>A</a:t>
            </a:r>
            <a:r>
              <a:rPr lang="zh-CN" altLang="en-US" sz="2000" dirty="0"/>
              <a:t>、</a:t>
            </a:r>
            <a:r>
              <a:rPr lang="en-US" altLang="zh-CN" sz="2000" dirty="0"/>
              <a:t>B</a:t>
            </a:r>
            <a:r>
              <a:rPr lang="zh-CN" altLang="en-US" sz="2000" dirty="0"/>
              <a:t>，在内存中的位置不连续，即：</a:t>
            </a:r>
            <a:r>
              <a:rPr lang="en-US" altLang="zh-CN" sz="2000" dirty="0"/>
              <a:t>A</a:t>
            </a:r>
            <a:r>
              <a:rPr lang="zh-CN" altLang="en-US" sz="2000" dirty="0"/>
              <a:t>和</a:t>
            </a:r>
            <a:r>
              <a:rPr lang="en-US" altLang="zh-CN" sz="2000" dirty="0"/>
              <a:t>B</a:t>
            </a:r>
            <a:r>
              <a:rPr lang="zh-CN" altLang="en-US" sz="2000" dirty="0"/>
              <a:t>中间有空闲内存，我就把</a:t>
            </a:r>
            <a:r>
              <a:rPr lang="en-US" altLang="zh-CN" sz="2000" dirty="0"/>
              <a:t>B</a:t>
            </a:r>
            <a:r>
              <a:rPr lang="zh-CN" altLang="en-US" sz="2000" dirty="0"/>
              <a:t>和那部分的空闲区对换，为了实现改过程序我们增加了一个硬件</a:t>
            </a:r>
            <a:r>
              <a:rPr lang="en-US" altLang="zh-CN" sz="2000" dirty="0"/>
              <a:t>——</a:t>
            </a:r>
            <a:r>
              <a:rPr lang="zh-CN" altLang="en-US" sz="2000" dirty="0"/>
              <a:t>重定位寄存器。</a:t>
            </a:r>
            <a:endParaRPr lang="en-US" altLang="zh-CN" sz="2000" dirty="0"/>
          </a:p>
          <a:p>
            <a:pPr lvl="1">
              <a:buFont typeface="Wingdings" charset="2"/>
              <a:buChar char=""/>
            </a:pPr>
            <a:endParaRPr lang="zh-CN" altLang="en-US" sz="2000" dirty="0"/>
          </a:p>
          <a:p>
            <a:pPr lvl="1">
              <a:buFont typeface="Wingdings" charset="2"/>
              <a:buChar char=""/>
            </a:pPr>
            <a:r>
              <a:rPr lang="zh-CN" altLang="en-US" sz="2000" dirty="0"/>
              <a:t>虽然这种分区非常的好，但是，要真正的实现起来需要为此付出很大的开销，为了解决这个问题，人们又发明了一种分配方式</a:t>
            </a:r>
            <a:r>
              <a:rPr lang="en-US" altLang="zh-CN" sz="2000" dirty="0"/>
              <a:t>——</a:t>
            </a:r>
            <a:r>
              <a:rPr lang="zh-CN" altLang="en-US" sz="2000" dirty="0"/>
              <a:t>分页</a:t>
            </a:r>
          </a:p>
          <a:p>
            <a:pPr lvl="1"/>
            <a:endParaRPr lang="zh-CN" altLang="en-US" sz="2000" dirty="0"/>
          </a:p>
        </p:txBody>
      </p:sp>
      <p:sp>
        <p:nvSpPr>
          <p:cNvPr id="321538" name="Rectangle 2"/>
          <p:cNvSpPr>
            <a:spLocks noGrp="1" noChangeArrowheads="1"/>
          </p:cNvSpPr>
          <p:nvPr>
            <p:ph type="title"/>
          </p:nvPr>
        </p:nvSpPr>
        <p:spPr/>
        <p:txBody>
          <a:bodyPr/>
          <a:lstStyle/>
          <a:p>
            <a:r>
              <a:rPr lang="zh-CN" altLang="en-US" dirty="0"/>
              <a:t>动态重定位分区分配</a:t>
            </a:r>
            <a:endParaRPr lang="en-US" altLang="zh-CN" dirty="0"/>
          </a:p>
        </p:txBody>
      </p:sp>
    </p:spTree>
    <p:extLst>
      <p:ext uri="{BB962C8B-B14F-4D97-AF65-F5344CB8AC3E}">
        <p14:creationId xmlns:p14="http://schemas.microsoft.com/office/powerpoint/2010/main" val="165870536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DAA2E16-247E-4406-AB08-9DC4E339022D}"/>
              </a:ext>
            </a:extLst>
          </p:cNvPr>
          <p:cNvSpPr>
            <a:spLocks noGrp="1" noChangeAspect="1" noChangeArrowheads="1"/>
          </p:cNvSpPr>
          <p:nvPr>
            <p:ph type="ctrTitle"/>
          </p:nvPr>
        </p:nvSpPr>
        <p:spPr>
          <a:xfrm>
            <a:off x="0" y="-387265"/>
            <a:ext cx="7772400" cy="1470025"/>
          </a:xfrm>
        </p:spPr>
        <p:txBody>
          <a:bodyPr/>
          <a:lstStyle/>
          <a:p>
            <a:pPr algn="l" eaLnBrk="1" hangingPunct="1"/>
            <a:r>
              <a:rPr lang="en-US" altLang="zh-CN" sz="3200" dirty="0" err="1"/>
              <a:t>大纲</a:t>
            </a:r>
            <a:endParaRPr lang="en-US" altLang="zh-CN" sz="3200" dirty="0"/>
          </a:p>
        </p:txBody>
      </p:sp>
      <p:sp>
        <p:nvSpPr>
          <p:cNvPr id="3075" name="Content Placeholder 2">
            <a:extLst>
              <a:ext uri="{FF2B5EF4-FFF2-40B4-BE49-F238E27FC236}">
                <a16:creationId xmlns:a16="http://schemas.microsoft.com/office/drawing/2014/main" id="{7EE26E76-B64B-4ABC-A719-9FDC295BCC0C}"/>
              </a:ext>
            </a:extLst>
          </p:cNvPr>
          <p:cNvSpPr>
            <a:spLocks noGrp="1" noChangeArrowheads="1"/>
          </p:cNvSpPr>
          <p:nvPr>
            <p:ph type="subTitle" idx="1"/>
          </p:nvPr>
        </p:nvSpPr>
        <p:spPr>
          <a:xfrm>
            <a:off x="323705" y="836820"/>
            <a:ext cx="8240712" cy="4608512"/>
          </a:xfrm>
        </p:spPr>
        <p:txBody>
          <a:bodyPr/>
          <a:lstStyle/>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内存的分页管理</a:t>
            </a:r>
            <a:endParaRPr kumimoji="1" lang="en-US" altLang="zh-CN"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连续内存分配</a:t>
            </a:r>
            <a:endParaRPr kumimoji="1" lang="en-US" altLang="zh-CN"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rgbClr val="FF0000"/>
                </a:solidFill>
                <a:effectLst/>
                <a:uLnTx/>
                <a:uFillTx/>
                <a:latin typeface="Arial"/>
                <a:ea typeface="黑体" pitchFamily="2" charset="-122"/>
                <a:cs typeface="+mn-cs"/>
              </a:rPr>
              <a:t>不连续页内存管理</a:t>
            </a:r>
            <a:endParaRPr kumimoji="1" lang="en-US" altLang="zh-CN" sz="2600" b="1" i="0" u="none" strike="noStrike" kern="0" cap="none" spc="0" normalizeH="0" baseline="0" noProof="0" dirty="0">
              <a:ln>
                <a:noFill/>
              </a:ln>
              <a:solidFill>
                <a:srgbClr val="FF0000"/>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en-US" altLang="zh-CN"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Slab</a:t>
            </a:r>
            <a:r>
              <a:rPr kumimoji="1" lang="zh-CN" altLang="en-US"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动态页表管理机制</a:t>
            </a:r>
            <a:endParaRPr kumimoji="1" lang="en-US" altLang="zh-CN"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chemeClr val="tx1">
                    <a:lumMod val="50000"/>
                  </a:schemeClr>
                </a:solidFill>
                <a:effectLst/>
                <a:uLnTx/>
                <a:uFillTx/>
                <a:latin typeface="Arial Narrow" charset="0"/>
                <a:ea typeface="黑体" pitchFamily="2" charset="-122"/>
                <a:cs typeface="+mn-cs"/>
              </a:rPr>
              <a:t>三级页表管理</a:t>
            </a:r>
            <a:endParaRPr kumimoji="1" lang="en-US" altLang="zh-CN" sz="2600" b="1" i="0" u="none" strike="noStrike" kern="0" cap="none" spc="0" normalizeH="0" baseline="0" noProof="0" dirty="0">
              <a:ln>
                <a:noFill/>
              </a:ln>
              <a:solidFill>
                <a:schemeClr val="tx1">
                  <a:lumMod val="50000"/>
                </a:schemeClr>
              </a:solidFill>
              <a:effectLst/>
              <a:uLnTx/>
              <a:uFillTx/>
              <a:latin typeface="Arial Narrow" charset="0"/>
              <a:ea typeface="黑体" pitchFamily="2" charset="-122"/>
              <a:cs typeface="+mn-cs"/>
            </a:endParaRPr>
          </a:p>
          <a:p>
            <a:pPr algn="l" eaLnBrk="1" hangingPunct="1"/>
            <a:endParaRPr lang="zh-CN" altLang="en-US" dirty="0"/>
          </a:p>
        </p:txBody>
      </p:sp>
    </p:spTree>
    <p:extLst>
      <p:ext uri="{BB962C8B-B14F-4D97-AF65-F5344CB8AC3E}">
        <p14:creationId xmlns:p14="http://schemas.microsoft.com/office/powerpoint/2010/main" val="18747203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268850"/>
            <a:ext cx="8241323" cy="4896543"/>
          </a:xfrm>
        </p:spPr>
        <p:txBody>
          <a:bodyPr/>
          <a:lstStyle/>
          <a:p>
            <a:r>
              <a:rPr lang="zh-CN" altLang="en-US" sz="2400" dirty="0">
                <a:ea typeface="黑体"/>
              </a:rPr>
              <a:t>前面的几种存储管理方法，为进程分配的空间是连续的，使用的都是物理地址。如果允许将进程分散到许多不连续的空间，就可以避免内存紧缩，减少碎片</a:t>
            </a:r>
            <a:endParaRPr lang="zh-CN" altLang="en-US" sz="2000" dirty="0"/>
          </a:p>
          <a:p>
            <a:pPr marL="457200" lvl="1" indent="0">
              <a:buNone/>
            </a:pPr>
            <a:endParaRPr lang="zh-CN" altLang="en-US" sz="2000" dirty="0"/>
          </a:p>
          <a:p>
            <a:pPr>
              <a:buFont typeface="Wingdings" charset="2"/>
              <a:buChar char=""/>
            </a:pPr>
            <a:r>
              <a:rPr lang="zh-CN" altLang="en-US" sz="2400" dirty="0">
                <a:ea typeface="黑体"/>
              </a:rPr>
              <a:t>通过引入进程的逻辑地址，把进程地址空间与实际存储空间分离，增加存储管理的灵活性</a:t>
            </a:r>
            <a:endParaRPr lang="en-US" altLang="zh-CN" sz="2400" dirty="0">
              <a:ea typeface="黑体"/>
            </a:endParaRPr>
          </a:p>
          <a:p>
            <a:pPr>
              <a:buFont typeface="Wingdings" charset="2"/>
              <a:buChar char=""/>
            </a:pPr>
            <a:endParaRPr lang="zh-CN" altLang="en-US" sz="2400" dirty="0"/>
          </a:p>
          <a:p>
            <a:pPr>
              <a:buFont typeface="Wingdings" charset="2"/>
              <a:buChar char=""/>
            </a:pPr>
            <a:r>
              <a:rPr lang="zh-CN" altLang="en-US" sz="2400" dirty="0">
                <a:ea typeface="黑体"/>
              </a:rPr>
              <a:t>根据分配时所采用的基本单位不同，可将离散分配的管理方式分为以下三种</a:t>
            </a:r>
            <a:endParaRPr lang="zh-CN" altLang="en-US" sz="2400" dirty="0"/>
          </a:p>
          <a:p>
            <a:pPr lvl="1">
              <a:buFont typeface="Wingdings" charset="2"/>
              <a:buChar char=""/>
            </a:pPr>
            <a:r>
              <a:rPr lang="zh-CN" altLang="en-US" sz="2000" dirty="0"/>
              <a:t>页式存储管理；</a:t>
            </a:r>
            <a:endParaRPr lang="en-US" altLang="zh-CN" sz="2000" dirty="0"/>
          </a:p>
          <a:p>
            <a:pPr lvl="1">
              <a:buFont typeface="Wingdings" charset="2"/>
              <a:buChar char=""/>
            </a:pPr>
            <a:r>
              <a:rPr lang="zh-CN" altLang="en-US" sz="2000" dirty="0"/>
              <a:t>段式存储管理；</a:t>
            </a:r>
            <a:endParaRPr lang="en-US" altLang="zh-CN" sz="2000" dirty="0"/>
          </a:p>
          <a:p>
            <a:pPr lvl="1">
              <a:buFont typeface="Wingdings" charset="2"/>
              <a:buChar char=""/>
            </a:pPr>
            <a:r>
              <a:rPr lang="zh-CN" altLang="en-US" sz="2000" dirty="0"/>
              <a:t>段页式存储管理；</a:t>
            </a:r>
          </a:p>
          <a:p>
            <a:pPr lvl="1"/>
            <a:endParaRPr lang="zh-CN" altLang="en-US" sz="2000" dirty="0"/>
          </a:p>
        </p:txBody>
      </p:sp>
      <p:sp>
        <p:nvSpPr>
          <p:cNvPr id="321538" name="Rectangle 2"/>
          <p:cNvSpPr>
            <a:spLocks noGrp="1" noChangeArrowheads="1"/>
          </p:cNvSpPr>
          <p:nvPr>
            <p:ph type="title"/>
          </p:nvPr>
        </p:nvSpPr>
        <p:spPr/>
        <p:txBody>
          <a:bodyPr/>
          <a:lstStyle/>
          <a:p>
            <a:r>
              <a:rPr lang="zh-CN" altLang="en-US" dirty="0"/>
              <a:t>不连续页内存管理</a:t>
            </a:r>
            <a:endParaRPr lang="en-US" altLang="zh-CN" dirty="0"/>
          </a:p>
        </p:txBody>
      </p:sp>
    </p:spTree>
    <p:extLst>
      <p:ext uri="{BB962C8B-B14F-4D97-AF65-F5344CB8AC3E}">
        <p14:creationId xmlns:p14="http://schemas.microsoft.com/office/powerpoint/2010/main" val="2577328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en-US" altLang="zh-CN" sz="2400" dirty="0" err="1">
                <a:ea typeface="黑体"/>
              </a:rPr>
              <a:t>将逻辑地址空间划分为固定大小的页</a:t>
            </a:r>
            <a:r>
              <a:rPr lang="en-US" altLang="zh-CN" sz="2400" dirty="0">
                <a:ea typeface="黑体"/>
              </a:rPr>
              <a:t>(page)，</a:t>
            </a:r>
            <a:r>
              <a:rPr lang="en-US" altLang="zh-CN" sz="2400" dirty="0" err="1">
                <a:ea typeface="黑体"/>
              </a:rPr>
              <a:t>而物理内存划分为同样大小的页框</a:t>
            </a:r>
            <a:r>
              <a:rPr lang="en-US" altLang="zh-CN" sz="2400" dirty="0">
                <a:ea typeface="黑体"/>
              </a:rPr>
              <a:t>(page frame)。</a:t>
            </a:r>
            <a:r>
              <a:rPr lang="en-US" altLang="zh-CN" sz="2400" dirty="0" err="1">
                <a:ea typeface="黑体"/>
              </a:rPr>
              <a:t>程序加载时，可将任意一页放人内存中任意一个页框，这些页框不必连续，从而实现了离散分配</a:t>
            </a:r>
            <a:endParaRPr lang="zh-CN" altLang="en-US" sz="2000" dirty="0"/>
          </a:p>
          <a:p>
            <a:pPr>
              <a:buFont typeface="Wingdings" charset="2"/>
              <a:buChar char=""/>
            </a:pPr>
            <a:r>
              <a:rPr lang="zh-CN" altLang="en-US" sz="2400" dirty="0">
                <a:ea typeface="黑体"/>
              </a:rPr>
              <a:t>该方法需要</a:t>
            </a:r>
            <a:r>
              <a:rPr lang="en-US" altLang="zh-CN" sz="2400" dirty="0">
                <a:ea typeface="黑体"/>
              </a:rPr>
              <a:t>CPU</a:t>
            </a:r>
            <a:r>
              <a:rPr lang="zh-CN" altLang="en-US" sz="2400" dirty="0">
                <a:ea typeface="黑体"/>
              </a:rPr>
              <a:t>的硬件支持，来实现逻辑地址和物理地址之间的映射。</a:t>
            </a:r>
            <a:endParaRPr lang="zh-CN" altLang="en-US" sz="2400" dirty="0"/>
          </a:p>
          <a:p>
            <a:pPr>
              <a:buFont typeface="Wingdings" charset="2"/>
              <a:buChar char=""/>
            </a:pPr>
            <a:r>
              <a:rPr lang="zh-CN" altLang="en-US" sz="2400" dirty="0">
                <a:ea typeface="黑体"/>
              </a:rPr>
              <a:t>在页式存储管理方式中地址结构由两部构成，前一部分是页号，后一部分为页内地址</a:t>
            </a:r>
            <a:r>
              <a:rPr lang="en-US" altLang="zh-CN" sz="2400" dirty="0">
                <a:ea typeface="黑体"/>
              </a:rPr>
              <a:t>w</a:t>
            </a:r>
            <a:r>
              <a:rPr lang="zh-CN" altLang="en-US" sz="2400" dirty="0">
                <a:ea typeface="黑体"/>
              </a:rPr>
              <a:t>（位移量）</a:t>
            </a:r>
            <a:endParaRPr lang="zh-CN" altLang="en-US" sz="2400" dirty="0"/>
          </a:p>
          <a:p>
            <a:pPr lvl="1"/>
            <a:endParaRPr lang="zh-CN" altLang="en-US" sz="2000" dirty="0"/>
          </a:p>
        </p:txBody>
      </p:sp>
      <p:sp>
        <p:nvSpPr>
          <p:cNvPr id="321538" name="Rectangle 2"/>
          <p:cNvSpPr>
            <a:spLocks noGrp="1" noChangeArrowheads="1"/>
          </p:cNvSpPr>
          <p:nvPr>
            <p:ph type="title"/>
          </p:nvPr>
        </p:nvSpPr>
        <p:spPr/>
        <p:txBody>
          <a:bodyPr/>
          <a:lstStyle/>
          <a:p>
            <a:r>
              <a:rPr lang="zh-CN" altLang="en-US" dirty="0"/>
              <a:t>不连续页内存管理</a:t>
            </a:r>
            <a:endParaRPr lang="en-US" altLang="zh-CN" dirty="0"/>
          </a:p>
        </p:txBody>
      </p:sp>
      <p:pic>
        <p:nvPicPr>
          <p:cNvPr id="4" name="Picture 2"/>
          <p:cNvPicPr/>
          <p:nvPr/>
        </p:nvPicPr>
        <p:blipFill>
          <a:blip r:embed="rId2"/>
          <a:stretch>
            <a:fillRect/>
          </a:stretch>
        </p:blipFill>
        <p:spPr>
          <a:xfrm>
            <a:off x="2267840" y="4581080"/>
            <a:ext cx="5017173" cy="864060"/>
          </a:xfrm>
          <a:prstGeom prst="rect">
            <a:avLst/>
          </a:prstGeom>
          <a:ln>
            <a:noFill/>
          </a:ln>
        </p:spPr>
      </p:pic>
    </p:spTree>
    <p:extLst>
      <p:ext uri="{BB962C8B-B14F-4D97-AF65-F5344CB8AC3E}">
        <p14:creationId xmlns:p14="http://schemas.microsoft.com/office/powerpoint/2010/main" val="164855288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79800"/>
            <a:ext cx="8241323" cy="4896543"/>
          </a:xfrm>
        </p:spPr>
        <p:txBody>
          <a:bodyPr/>
          <a:lstStyle/>
          <a:p>
            <a:r>
              <a:rPr lang="zh-CN" altLang="en-US" sz="2400" dirty="0">
                <a:ea typeface="黑体"/>
              </a:rPr>
              <a:t>优点</a:t>
            </a:r>
          </a:p>
          <a:p>
            <a:pPr lvl="1">
              <a:buFont typeface="Wingdings" charset="2"/>
              <a:buChar char=""/>
            </a:pPr>
            <a:r>
              <a:rPr lang="zh-CN" altLang="en-US" sz="2000" dirty="0"/>
              <a:t>没有外碎片，每个内碎片不超过页大小</a:t>
            </a:r>
          </a:p>
          <a:p>
            <a:pPr lvl="1">
              <a:buFont typeface="Wingdings" charset="2"/>
              <a:buChar char=""/>
            </a:pPr>
            <a:r>
              <a:rPr lang="zh-CN" altLang="en-US" sz="2000" dirty="0"/>
              <a:t>一个程序不必连续存放</a:t>
            </a:r>
          </a:p>
          <a:p>
            <a:pPr lvl="1">
              <a:buFont typeface="Wingdings" charset="2"/>
              <a:buChar char=""/>
            </a:pPr>
            <a:r>
              <a:rPr lang="zh-CN" altLang="en-US" sz="2000" dirty="0"/>
              <a:t>便于改变程序占用空间的大小</a:t>
            </a:r>
            <a:r>
              <a:rPr lang="en-US" altLang="zh-CN" sz="2000" dirty="0"/>
              <a:t>(</a:t>
            </a:r>
            <a:r>
              <a:rPr lang="zh-CN" altLang="en-US" sz="2000" dirty="0"/>
              <a:t>主要指随着程序运行，动态生成的数据增多，所要求的地址空间相应增长</a:t>
            </a:r>
            <a:r>
              <a:rPr lang="en-US" altLang="zh-CN" sz="2000" dirty="0"/>
              <a:t>)</a:t>
            </a:r>
          </a:p>
          <a:p>
            <a:pPr lvl="1">
              <a:buFont typeface="Wingdings" charset="2"/>
              <a:buChar char=""/>
            </a:pPr>
            <a:endParaRPr lang="en-US" altLang="zh-CN" sz="2000" dirty="0"/>
          </a:p>
          <a:p>
            <a:r>
              <a:rPr lang="zh-CN" altLang="en-US" sz="2400" dirty="0">
                <a:ea typeface="黑体"/>
              </a:rPr>
              <a:t>缺点</a:t>
            </a:r>
          </a:p>
          <a:p>
            <a:pPr lvl="1">
              <a:buFont typeface="Wingdings" charset="2"/>
              <a:buChar char=""/>
            </a:pPr>
            <a:r>
              <a:rPr lang="zh-CN" altLang="en-US" sz="2000" dirty="0"/>
              <a:t>要求程序全部装入内存，没有足够的内存，程序就不能执行</a:t>
            </a:r>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zh-CN" altLang="en-US" dirty="0"/>
              <a:t>优缺点</a:t>
            </a:r>
            <a:endParaRPr lang="en-US" altLang="zh-CN" dirty="0"/>
          </a:p>
        </p:txBody>
      </p:sp>
    </p:spTree>
    <p:extLst>
      <p:ext uri="{BB962C8B-B14F-4D97-AF65-F5344CB8AC3E}">
        <p14:creationId xmlns:p14="http://schemas.microsoft.com/office/powerpoint/2010/main" val="194933752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323705" y="1268850"/>
            <a:ext cx="8241323" cy="4896543"/>
          </a:xfrm>
        </p:spPr>
        <p:txBody>
          <a:bodyPr/>
          <a:lstStyle/>
          <a:p>
            <a:r>
              <a:rPr lang="zh-CN" altLang="en-US" sz="2400" dirty="0">
                <a:ea typeface="黑体"/>
              </a:rPr>
              <a:t>进程页表</a:t>
            </a:r>
          </a:p>
          <a:p>
            <a:pPr lvl="1">
              <a:buFont typeface="Wingdings" charset="2"/>
              <a:buChar char=""/>
            </a:pPr>
            <a:r>
              <a:rPr lang="zh-CN" altLang="en-US" sz="2000" dirty="0"/>
              <a:t>完成逻辑页号</a:t>
            </a:r>
            <a:r>
              <a:rPr lang="en-US" altLang="zh-CN" sz="2000" dirty="0"/>
              <a:t>(</a:t>
            </a:r>
            <a:r>
              <a:rPr lang="zh-CN" altLang="en-US" sz="2000" dirty="0"/>
              <a:t>本进程的地址空间</a:t>
            </a:r>
            <a:r>
              <a:rPr lang="en-US" altLang="zh-CN" sz="2000" dirty="0"/>
              <a:t>)</a:t>
            </a:r>
            <a:r>
              <a:rPr lang="zh-CN" altLang="en-US" sz="2000" dirty="0"/>
              <a:t>到物理页面号</a:t>
            </a:r>
            <a:r>
              <a:rPr lang="en-US" altLang="zh-CN" sz="2000" dirty="0"/>
              <a:t>(</a:t>
            </a:r>
            <a:r>
              <a:rPr lang="zh-CN" altLang="en-US" sz="2000" dirty="0"/>
              <a:t>实际内存空间，也叫块号</a:t>
            </a:r>
            <a:r>
              <a:rPr lang="en-US" altLang="zh-CN" sz="2000" dirty="0"/>
              <a:t>)</a:t>
            </a:r>
            <a:r>
              <a:rPr lang="zh-CN" altLang="en-US" sz="2000" dirty="0"/>
              <a:t>的映射</a:t>
            </a:r>
            <a:endParaRPr lang="en-US" altLang="zh-CN" sz="2000" dirty="0"/>
          </a:p>
          <a:p>
            <a:r>
              <a:rPr lang="zh-CN" altLang="en-US" sz="2400" dirty="0">
                <a:ea typeface="黑体"/>
              </a:rPr>
              <a:t>每个进程有一个页表，描述该进程占用的物理页面及逻辑排列顺序</a:t>
            </a:r>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zh-CN" altLang="en-US" dirty="0"/>
              <a:t>进程页表</a:t>
            </a:r>
            <a:endParaRPr lang="en-US" altLang="zh-CN" dirty="0"/>
          </a:p>
        </p:txBody>
      </p:sp>
      <p:pic>
        <p:nvPicPr>
          <p:cNvPr id="4" name="Picture 2"/>
          <p:cNvPicPr/>
          <p:nvPr/>
        </p:nvPicPr>
        <p:blipFill>
          <a:blip r:embed="rId2"/>
          <a:stretch>
            <a:fillRect/>
          </a:stretch>
        </p:blipFill>
        <p:spPr>
          <a:xfrm>
            <a:off x="2922368" y="3140980"/>
            <a:ext cx="3665772" cy="2904480"/>
          </a:xfrm>
          <a:prstGeom prst="rect">
            <a:avLst/>
          </a:prstGeom>
          <a:ln>
            <a:noFill/>
          </a:ln>
        </p:spPr>
      </p:pic>
    </p:spTree>
    <p:extLst>
      <p:ext uri="{BB962C8B-B14F-4D97-AF65-F5344CB8AC3E}">
        <p14:creationId xmlns:p14="http://schemas.microsoft.com/office/powerpoint/2010/main" val="21990406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7" y="1196845"/>
            <a:ext cx="8241323" cy="4896543"/>
          </a:xfrm>
        </p:spPr>
        <p:txBody>
          <a:bodyPr/>
          <a:lstStyle/>
          <a:p>
            <a:r>
              <a:rPr lang="zh-CN" altLang="en-US" sz="2400" dirty="0">
                <a:ea typeface="黑体"/>
              </a:rPr>
              <a:t>物理页表</a:t>
            </a:r>
          </a:p>
          <a:p>
            <a:pPr lvl="1">
              <a:buFont typeface="Wingdings" charset="2"/>
              <a:buChar char=""/>
            </a:pPr>
            <a:r>
              <a:rPr lang="zh-CN" altLang="en-US" sz="2000" dirty="0"/>
              <a:t>整个系统有一个物理页面表，描述物理内存空间的分配使用状况，其数据结构可采用位示图和空闲页链表</a:t>
            </a:r>
          </a:p>
          <a:p>
            <a:pPr lvl="1">
              <a:buFont typeface="Wingdings" charset="2"/>
              <a:buChar char=""/>
            </a:pPr>
            <a:endParaRPr lang="en-US" altLang="zh-CN" sz="2000" dirty="0"/>
          </a:p>
          <a:p>
            <a:pPr>
              <a:buFont typeface="Wingdings" charset="2"/>
              <a:buChar char=""/>
            </a:pPr>
            <a:r>
              <a:rPr lang="zh-CN" altLang="en-US" sz="2400" dirty="0">
                <a:ea typeface="黑体"/>
              </a:rPr>
              <a:t>对于位示图法，即如果该页面已被分配，则对应比特位置</a:t>
            </a:r>
            <a:r>
              <a:rPr lang="en-US" altLang="zh-CN" sz="2400" dirty="0">
                <a:ea typeface="黑体"/>
              </a:rPr>
              <a:t>1</a:t>
            </a:r>
            <a:r>
              <a:rPr lang="zh-CN" altLang="en-US" sz="2400" dirty="0">
                <a:ea typeface="黑体"/>
              </a:rPr>
              <a:t>，否置</a:t>
            </a:r>
            <a:r>
              <a:rPr lang="en-US" altLang="zh-CN" sz="2400" dirty="0">
                <a:ea typeface="黑体"/>
              </a:rPr>
              <a:t>0</a:t>
            </a:r>
            <a:endParaRPr lang="zh-CN" altLang="en-US" sz="24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zh-CN" altLang="en-US" dirty="0"/>
              <a:t>物理页表</a:t>
            </a:r>
            <a:endParaRPr lang="en-US" altLang="zh-CN" dirty="0"/>
          </a:p>
        </p:txBody>
      </p:sp>
      <p:pic>
        <p:nvPicPr>
          <p:cNvPr id="5" name="Picture 2"/>
          <p:cNvPicPr/>
          <p:nvPr/>
        </p:nvPicPr>
        <p:blipFill>
          <a:blip r:embed="rId2"/>
          <a:stretch>
            <a:fillRect/>
          </a:stretch>
        </p:blipFill>
        <p:spPr>
          <a:xfrm>
            <a:off x="2335770" y="3623827"/>
            <a:ext cx="4472455" cy="2016140"/>
          </a:xfrm>
          <a:prstGeom prst="rect">
            <a:avLst/>
          </a:prstGeom>
          <a:ln>
            <a:noFill/>
          </a:ln>
        </p:spPr>
      </p:pic>
    </p:spTree>
    <p:extLst>
      <p:ext uri="{BB962C8B-B14F-4D97-AF65-F5344CB8AC3E}">
        <p14:creationId xmlns:p14="http://schemas.microsoft.com/office/powerpoint/2010/main" val="28003218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97788-AAF8-A24B-AB3B-A8B9CC54A2B9}"/>
              </a:ext>
            </a:extLst>
          </p:cNvPr>
          <p:cNvSpPr>
            <a:spLocks noGrp="1"/>
          </p:cNvSpPr>
          <p:nvPr>
            <p:ph type="title"/>
          </p:nvPr>
        </p:nvSpPr>
        <p:spPr/>
        <p:txBody>
          <a:bodyPr/>
          <a:lstStyle/>
          <a:p>
            <a:endParaRPr kumimoji="1" lang="zh-CN" altLang="en-US"/>
          </a:p>
        </p:txBody>
      </p:sp>
      <p:pic>
        <p:nvPicPr>
          <p:cNvPr id="5" name="图片 4">
            <a:extLst>
              <a:ext uri="{FF2B5EF4-FFF2-40B4-BE49-F238E27FC236}">
                <a16:creationId xmlns:a16="http://schemas.microsoft.com/office/drawing/2014/main" id="{2E1BA0C3-0B7B-4FAE-8B62-C5B0A3FA7C97}"/>
              </a:ext>
            </a:extLst>
          </p:cNvPr>
          <p:cNvPicPr>
            <a:picLocks noChangeAspect="1"/>
          </p:cNvPicPr>
          <p:nvPr/>
        </p:nvPicPr>
        <p:blipFill>
          <a:blip r:embed="rId2"/>
          <a:stretch>
            <a:fillRect/>
          </a:stretch>
        </p:blipFill>
        <p:spPr>
          <a:xfrm>
            <a:off x="1331775" y="1556870"/>
            <a:ext cx="6029325" cy="4419600"/>
          </a:xfrm>
          <a:prstGeom prst="rect">
            <a:avLst/>
          </a:prstGeom>
        </p:spPr>
      </p:pic>
    </p:spTree>
    <p:extLst>
      <p:ext uri="{BB962C8B-B14F-4D97-AF65-F5344CB8AC3E}">
        <p14:creationId xmlns:p14="http://schemas.microsoft.com/office/powerpoint/2010/main" val="276425920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rPr>
              <a:t>请求表</a:t>
            </a:r>
          </a:p>
          <a:p>
            <a:pPr lvl="1">
              <a:buFont typeface="Wingdings" charset="2"/>
              <a:buChar char=""/>
            </a:pPr>
            <a:r>
              <a:rPr lang="zh-CN" altLang="en-US" sz="2000" dirty="0"/>
              <a:t>整个系统有一个请求表，描述系统内各个进程页表的位置和大小，用于地址转换也可以结合到各进程的</a:t>
            </a:r>
            <a:r>
              <a:rPr lang="en-US" altLang="zh-CN" sz="2000" dirty="0"/>
              <a:t>PCB(</a:t>
            </a:r>
            <a:r>
              <a:rPr lang="zh-CN" altLang="en-US" sz="2000" dirty="0"/>
              <a:t>进程控制块</a:t>
            </a:r>
            <a:r>
              <a:rPr lang="en-US" altLang="zh-CN" sz="2000" dirty="0"/>
              <a:t>)</a:t>
            </a:r>
            <a:r>
              <a:rPr lang="zh-CN" altLang="en-US" sz="2000" dirty="0"/>
              <a:t>里</a:t>
            </a:r>
          </a:p>
          <a:p>
            <a:pPr lvl="1">
              <a:buFont typeface="Wingdings" charset="2"/>
              <a:buChar char=""/>
            </a:pPr>
            <a:endParaRPr lang="en-US" altLang="zh-CN"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zh-CN" altLang="en-US" dirty="0"/>
              <a:t>请求表</a:t>
            </a:r>
            <a:endParaRPr lang="en-US" altLang="zh-CN" dirty="0"/>
          </a:p>
        </p:txBody>
      </p:sp>
      <p:pic>
        <p:nvPicPr>
          <p:cNvPr id="6" name="Picture 2"/>
          <p:cNvPicPr/>
          <p:nvPr/>
        </p:nvPicPr>
        <p:blipFill>
          <a:blip r:embed="rId2"/>
          <a:stretch>
            <a:fillRect/>
          </a:stretch>
        </p:blipFill>
        <p:spPr>
          <a:xfrm>
            <a:off x="2051639" y="3068975"/>
            <a:ext cx="5184545" cy="2011345"/>
          </a:xfrm>
          <a:prstGeom prst="rect">
            <a:avLst/>
          </a:prstGeom>
          <a:ln>
            <a:noFill/>
          </a:ln>
        </p:spPr>
      </p:pic>
    </p:spTree>
    <p:extLst>
      <p:ext uri="{BB962C8B-B14F-4D97-AF65-F5344CB8AC3E}">
        <p14:creationId xmlns:p14="http://schemas.microsoft.com/office/powerpoint/2010/main" val="296364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7" y="1133771"/>
            <a:ext cx="8241323" cy="4896543"/>
          </a:xfrm>
        </p:spPr>
        <p:txBody>
          <a:bodyPr/>
          <a:lstStyle/>
          <a:p>
            <a:r>
              <a:rPr lang="zh-CN" altLang="en-US" sz="2400" dirty="0">
                <a:ea typeface="黑体"/>
              </a:rPr>
              <a:t>在页式系统中，指令所给出的地址分为两部分：逻辑页号和页内地址</a:t>
            </a:r>
            <a:endParaRPr lang="en-US" altLang="zh-CN" sz="2400" dirty="0">
              <a:ea typeface="黑体"/>
            </a:endParaRPr>
          </a:p>
          <a:p>
            <a:r>
              <a:rPr lang="en-US" altLang="zh-CN" sz="2400" dirty="0">
                <a:ea typeface="黑体"/>
              </a:rPr>
              <a:t>CPU</a:t>
            </a:r>
            <a:r>
              <a:rPr lang="zh-CN" altLang="en-US" sz="2400" dirty="0">
                <a:ea typeface="黑体"/>
              </a:rPr>
              <a:t>中的内存管理单元</a:t>
            </a:r>
            <a:r>
              <a:rPr lang="en-US" altLang="zh-CN" sz="2400" dirty="0">
                <a:ea typeface="黑体"/>
              </a:rPr>
              <a:t>(MMU)</a:t>
            </a:r>
            <a:r>
              <a:rPr lang="zh-CN" altLang="en-US" sz="2400" dirty="0">
                <a:ea typeface="黑体"/>
              </a:rPr>
              <a:t>按逻辑页号通过查进程页表得到物理页框号，将物理页框号与页内地址相加形成物理地址</a:t>
            </a:r>
            <a:endParaRPr lang="zh-CN" altLang="en-US" sz="2400" dirty="0"/>
          </a:p>
          <a:p>
            <a:endParaRPr lang="zh-CN" altLang="en-US" sz="2400" dirty="0"/>
          </a:p>
          <a:p>
            <a:pPr marL="457200" lvl="1" indent="0">
              <a:buNone/>
            </a:pPr>
            <a:endParaRPr lang="en-US" altLang="zh-CN"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zh-CN" altLang="en-US" dirty="0"/>
              <a:t>地址转换</a:t>
            </a:r>
            <a:endParaRPr lang="en-US" altLang="zh-CN" dirty="0"/>
          </a:p>
        </p:txBody>
      </p:sp>
      <p:pic>
        <p:nvPicPr>
          <p:cNvPr id="5" name="Picture 2"/>
          <p:cNvPicPr/>
          <p:nvPr/>
        </p:nvPicPr>
        <p:blipFill>
          <a:blip r:embed="rId2"/>
          <a:stretch>
            <a:fillRect/>
          </a:stretch>
        </p:blipFill>
        <p:spPr>
          <a:xfrm>
            <a:off x="1943815" y="3124242"/>
            <a:ext cx="5256365" cy="2664185"/>
          </a:xfrm>
          <a:prstGeom prst="rect">
            <a:avLst/>
          </a:prstGeom>
          <a:ln>
            <a:noFill/>
          </a:ln>
        </p:spPr>
      </p:pic>
    </p:spTree>
    <p:extLst>
      <p:ext uri="{BB962C8B-B14F-4D97-AF65-F5344CB8AC3E}">
        <p14:creationId xmlns:p14="http://schemas.microsoft.com/office/powerpoint/2010/main" val="344578300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DAA2E16-247E-4406-AB08-9DC4E339022D}"/>
              </a:ext>
            </a:extLst>
          </p:cNvPr>
          <p:cNvSpPr>
            <a:spLocks noGrp="1" noChangeAspect="1" noChangeArrowheads="1"/>
          </p:cNvSpPr>
          <p:nvPr>
            <p:ph type="ctrTitle"/>
          </p:nvPr>
        </p:nvSpPr>
        <p:spPr>
          <a:xfrm>
            <a:off x="0" y="-459270"/>
            <a:ext cx="7772400" cy="1470025"/>
          </a:xfrm>
        </p:spPr>
        <p:txBody>
          <a:bodyPr/>
          <a:lstStyle/>
          <a:p>
            <a:pPr algn="l" eaLnBrk="1" hangingPunct="1"/>
            <a:r>
              <a:rPr lang="en-US" altLang="zh-CN" dirty="0" err="1"/>
              <a:t>大纲</a:t>
            </a:r>
            <a:endParaRPr lang="en-US" altLang="zh-CN" dirty="0"/>
          </a:p>
        </p:txBody>
      </p:sp>
      <p:sp>
        <p:nvSpPr>
          <p:cNvPr id="3075" name="Content Placeholder 2">
            <a:extLst>
              <a:ext uri="{FF2B5EF4-FFF2-40B4-BE49-F238E27FC236}">
                <a16:creationId xmlns:a16="http://schemas.microsoft.com/office/drawing/2014/main" id="{7EE26E76-B64B-4ABC-A719-9FDC295BCC0C}"/>
              </a:ext>
            </a:extLst>
          </p:cNvPr>
          <p:cNvSpPr>
            <a:spLocks noGrp="1" noChangeArrowheads="1"/>
          </p:cNvSpPr>
          <p:nvPr>
            <p:ph type="subTitle" idx="1"/>
          </p:nvPr>
        </p:nvSpPr>
        <p:spPr>
          <a:xfrm>
            <a:off x="323705" y="1124744"/>
            <a:ext cx="8240712" cy="4608512"/>
          </a:xfrm>
        </p:spPr>
        <p:txBody>
          <a:bodyPr/>
          <a:lstStyle/>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rgbClr val="000000"/>
                </a:solidFill>
                <a:effectLst/>
                <a:uLnTx/>
                <a:uFillTx/>
                <a:latin typeface="Arial"/>
                <a:ea typeface="黑体" pitchFamily="2" charset="-122"/>
                <a:cs typeface="+mn-cs"/>
              </a:rPr>
              <a:t>内存的分页管理</a:t>
            </a:r>
            <a:endParaRPr kumimoji="1" lang="en-US" altLang="zh-CN" sz="2600" b="1" i="0" u="none" strike="noStrike" kern="0" cap="none" spc="0" normalizeH="0" baseline="0" noProof="0" dirty="0">
              <a:ln>
                <a:noFill/>
              </a:ln>
              <a:solidFill>
                <a:srgbClr val="000000"/>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rgbClr val="000000"/>
                </a:solidFill>
                <a:effectLst/>
                <a:uLnTx/>
                <a:uFillTx/>
                <a:latin typeface="Arial"/>
                <a:ea typeface="黑体" pitchFamily="2" charset="-122"/>
                <a:cs typeface="+mn-cs"/>
              </a:rPr>
              <a:t>连续内存分配</a:t>
            </a:r>
            <a:endParaRPr kumimoji="1" lang="en-US" altLang="zh-CN" sz="2600" b="1" i="0" u="none" strike="noStrike" kern="0" cap="none" spc="0" normalizeH="0" baseline="0" noProof="0" dirty="0">
              <a:ln>
                <a:noFill/>
              </a:ln>
              <a:solidFill>
                <a:srgbClr val="000000"/>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rgbClr val="000000"/>
                </a:solidFill>
                <a:effectLst/>
                <a:uLnTx/>
                <a:uFillTx/>
                <a:latin typeface="Arial"/>
                <a:ea typeface="黑体" pitchFamily="2" charset="-122"/>
                <a:cs typeface="+mn-cs"/>
              </a:rPr>
              <a:t>不连续页内存管理</a:t>
            </a:r>
            <a:endParaRPr kumimoji="1" lang="en-US" altLang="zh-CN" sz="2600" b="1" i="0" u="none" strike="noStrike" kern="0" cap="none" spc="0" normalizeH="0" baseline="0" noProof="0" dirty="0">
              <a:ln>
                <a:noFill/>
              </a:ln>
              <a:solidFill>
                <a:srgbClr val="000000"/>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en-US" altLang="zh-CN" sz="2600" b="1" i="0" u="none" strike="noStrike" kern="0" cap="none" spc="0" normalizeH="0" baseline="0" noProof="0" dirty="0">
                <a:ln>
                  <a:noFill/>
                </a:ln>
                <a:solidFill>
                  <a:srgbClr val="FF0000"/>
                </a:solidFill>
                <a:effectLst/>
                <a:uLnTx/>
                <a:uFillTx/>
                <a:latin typeface="Arial"/>
                <a:ea typeface="黑体" pitchFamily="2" charset="-122"/>
                <a:cs typeface="+mn-cs"/>
              </a:rPr>
              <a:t>Slab</a:t>
            </a:r>
            <a:r>
              <a:rPr kumimoji="1" lang="zh-CN" altLang="en-US" sz="2600" b="1" i="0" u="none" strike="noStrike" kern="0" cap="none" spc="0" normalizeH="0" baseline="0" noProof="0" dirty="0">
                <a:ln>
                  <a:noFill/>
                </a:ln>
                <a:solidFill>
                  <a:srgbClr val="FF0000"/>
                </a:solidFill>
                <a:effectLst/>
                <a:uLnTx/>
                <a:uFillTx/>
                <a:latin typeface="Arial"/>
                <a:ea typeface="黑体" pitchFamily="2" charset="-122"/>
                <a:cs typeface="+mn-cs"/>
              </a:rPr>
              <a:t>动态页表管理机制</a:t>
            </a:r>
            <a:endParaRPr kumimoji="1" lang="en-US" altLang="zh-CN" sz="2600" b="1" i="0" u="none" strike="noStrike" kern="0" cap="none" spc="0" normalizeH="0" baseline="0" noProof="0" dirty="0">
              <a:ln>
                <a:noFill/>
              </a:ln>
              <a:solidFill>
                <a:srgbClr val="FF0000"/>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rgbClr val="000000"/>
                </a:solidFill>
                <a:effectLst/>
                <a:uLnTx/>
                <a:uFillTx/>
                <a:latin typeface="Arial Narrow" charset="0"/>
                <a:ea typeface="黑体" pitchFamily="2" charset="-122"/>
                <a:cs typeface="+mn-cs"/>
              </a:rPr>
              <a:t>三级页表管理</a:t>
            </a:r>
            <a:endParaRPr kumimoji="1" lang="en-US" altLang="zh-CN" sz="2600" b="1" i="0" u="none" strike="noStrike" kern="0" cap="none" spc="0" normalizeH="0" baseline="0" noProof="0" dirty="0">
              <a:ln>
                <a:noFill/>
              </a:ln>
              <a:solidFill>
                <a:srgbClr val="000000"/>
              </a:solidFill>
              <a:effectLst/>
              <a:uLnTx/>
              <a:uFillTx/>
              <a:latin typeface="Arial Narrow" charset="0"/>
              <a:ea typeface="黑体" pitchFamily="2" charset="-122"/>
              <a:cs typeface="+mn-cs"/>
            </a:endParaRPr>
          </a:p>
          <a:p>
            <a:pPr algn="l" eaLnBrk="1" hangingPunct="1"/>
            <a:endParaRPr lang="zh-CN" altLang="en-US" dirty="0"/>
          </a:p>
        </p:txBody>
      </p:sp>
    </p:spTree>
    <p:extLst>
      <p:ext uri="{BB962C8B-B14F-4D97-AF65-F5344CB8AC3E}">
        <p14:creationId xmlns:p14="http://schemas.microsoft.com/office/powerpoint/2010/main" val="260781902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09FB08-155C-A14F-B7BD-D1172091AEE1}"/>
              </a:ext>
            </a:extLst>
          </p:cNvPr>
          <p:cNvSpPr>
            <a:spLocks noGrp="1"/>
          </p:cNvSpPr>
          <p:nvPr>
            <p:ph idx="1"/>
          </p:nvPr>
        </p:nvSpPr>
        <p:spPr>
          <a:xfrm>
            <a:off x="451339" y="1105895"/>
            <a:ext cx="8241323" cy="5131418"/>
          </a:xfrm>
        </p:spPr>
        <p:txBody>
          <a:bodyPr/>
          <a:lstStyle/>
          <a:p>
            <a:r>
              <a:rPr kumimoji="1" lang="zh-CN" altLang="en-US" dirty="0"/>
              <a:t>碎片化问题：</a:t>
            </a:r>
            <a:endParaRPr lang="en-US" altLang="zh-CN" dirty="0"/>
          </a:p>
          <a:p>
            <a:pPr lvl="1"/>
            <a:r>
              <a:rPr lang="zh-CN" altLang="en-US" b="0" dirty="0"/>
              <a:t>用户频繁地请求和释放不同大小的一组连续页框，必然导致在已分配页框的块内分散了许多小块的空闲页面。这些小块的空间分散开来，无法分配一个大块的连续页框，这就是物理地址的碎片化。</a:t>
            </a:r>
            <a:endParaRPr kumimoji="1" lang="en-US" altLang="zh-CN" dirty="0"/>
          </a:p>
          <a:p>
            <a:r>
              <a:rPr lang="zh-CN" altLang="en-US" dirty="0"/>
              <a:t>伙伴算法</a:t>
            </a:r>
            <a:endParaRPr lang="en-US" altLang="zh-CN" dirty="0"/>
          </a:p>
          <a:p>
            <a:pPr lvl="1"/>
            <a:r>
              <a:rPr lang="zh-CN" altLang="en-US" dirty="0"/>
              <a:t>把所有的空闲页框分为</a:t>
            </a:r>
            <a:r>
              <a:rPr lang="en-US" altLang="zh-CN" dirty="0"/>
              <a:t>11</a:t>
            </a:r>
            <a:r>
              <a:rPr lang="zh-CN" altLang="en-US" dirty="0"/>
              <a:t>个块链表，每块链表中分布包含特定的连续页框地址空间，第</a:t>
            </a:r>
            <a:r>
              <a:rPr lang="en-US" altLang="zh-CN" dirty="0"/>
              <a:t>0</a:t>
            </a:r>
            <a:r>
              <a:rPr lang="zh-CN" altLang="en-US" dirty="0"/>
              <a:t>个块链表包含大小为</a:t>
            </a:r>
            <a:r>
              <a:rPr lang="en-US" altLang="zh-CN" dirty="0"/>
              <a:t>2 ^ 0</a:t>
            </a:r>
            <a:r>
              <a:rPr lang="zh-CN" altLang="en-US" dirty="0"/>
              <a:t>个连续的页框，第</a:t>
            </a:r>
            <a:r>
              <a:rPr lang="en-US" altLang="zh-CN" dirty="0"/>
              <a:t>1</a:t>
            </a:r>
            <a:r>
              <a:rPr lang="zh-CN" altLang="en-US" dirty="0"/>
              <a:t>个块链表中，每个链表元素包含</a:t>
            </a:r>
            <a:r>
              <a:rPr lang="en-US" altLang="zh-CN" dirty="0"/>
              <a:t>2 ^ 1</a:t>
            </a:r>
            <a:r>
              <a:rPr lang="zh-CN" altLang="en-US" dirty="0"/>
              <a:t>个页框大小的连续地址空间，</a:t>
            </a:r>
            <a:r>
              <a:rPr lang="en-US" altLang="zh-CN" dirty="0"/>
              <a:t>….</a:t>
            </a:r>
            <a:r>
              <a:rPr lang="zh-CN" altLang="en-US" dirty="0"/>
              <a:t>，第</a:t>
            </a:r>
            <a:r>
              <a:rPr lang="en-US" altLang="zh-CN" dirty="0"/>
              <a:t>10</a:t>
            </a:r>
            <a:r>
              <a:rPr lang="zh-CN" altLang="en-US" dirty="0"/>
              <a:t>个块链表中，每个链表元素包含</a:t>
            </a:r>
            <a:r>
              <a:rPr lang="en-US" altLang="zh-CN" dirty="0"/>
              <a:t>2 ^ 10</a:t>
            </a:r>
            <a:r>
              <a:rPr lang="zh-CN" altLang="en-US" dirty="0"/>
              <a:t>个页框大小的连续地址空间。每个链表中元素的个数在系统初始化时决定，在执行过程中，动态变化。</a:t>
            </a:r>
            <a:endParaRPr kumimoji="1" lang="en-US" altLang="zh-CN" dirty="0"/>
          </a:p>
          <a:p>
            <a:r>
              <a:rPr kumimoji="1" lang="zh-CN" altLang="en-US" dirty="0"/>
              <a:t>优点</a:t>
            </a:r>
            <a:endParaRPr kumimoji="1" lang="en-US" altLang="zh-CN" dirty="0"/>
          </a:p>
          <a:p>
            <a:pPr lvl="1"/>
            <a:r>
              <a:rPr lang="zh-CN" altLang="en-US" dirty="0"/>
              <a:t>较好的解决外部碎片问题</a:t>
            </a:r>
            <a:endParaRPr lang="en-US" altLang="zh-CN" dirty="0"/>
          </a:p>
          <a:p>
            <a:r>
              <a:rPr kumimoji="1" lang="zh-CN" altLang="en-US" dirty="0"/>
              <a:t>缺点</a:t>
            </a:r>
            <a:endParaRPr kumimoji="1" lang="en-US" altLang="zh-CN" dirty="0"/>
          </a:p>
          <a:p>
            <a:pPr lvl="1"/>
            <a:r>
              <a:rPr lang="zh-CN" altLang="en-US" dirty="0"/>
              <a:t>合并的要求太过严格，只能是满足伙伴关系的块才能合并，比如第</a:t>
            </a:r>
            <a:r>
              <a:rPr lang="en-US" altLang="zh-CN" dirty="0"/>
              <a:t>1</a:t>
            </a:r>
            <a:r>
              <a:rPr lang="zh-CN" altLang="en-US" dirty="0"/>
              <a:t>块和第</a:t>
            </a:r>
            <a:r>
              <a:rPr lang="en-US" altLang="zh-CN" dirty="0"/>
              <a:t>2</a:t>
            </a:r>
            <a:r>
              <a:rPr lang="zh-CN" altLang="en-US" dirty="0"/>
              <a:t>块就不能合并。</a:t>
            </a:r>
          </a:p>
          <a:p>
            <a:pPr lvl="1"/>
            <a:r>
              <a:rPr lang="zh-CN" altLang="en-US" dirty="0"/>
              <a:t>碎片问题：一个连续的内存中仅仅一个页面被占用，导致整块内存区都不具备合并的条件</a:t>
            </a:r>
            <a:endParaRPr kumimoji="1" lang="en-US" altLang="zh-CN" dirty="0"/>
          </a:p>
        </p:txBody>
      </p:sp>
      <p:sp>
        <p:nvSpPr>
          <p:cNvPr id="3" name="标题 2">
            <a:extLst>
              <a:ext uri="{FF2B5EF4-FFF2-40B4-BE49-F238E27FC236}">
                <a16:creationId xmlns:a16="http://schemas.microsoft.com/office/drawing/2014/main" id="{4231BF49-D01A-BF44-9C38-6F53E67A0604}"/>
              </a:ext>
            </a:extLst>
          </p:cNvPr>
          <p:cNvSpPr>
            <a:spLocks noGrp="1"/>
          </p:cNvSpPr>
          <p:nvPr>
            <p:ph type="title"/>
          </p:nvPr>
        </p:nvSpPr>
        <p:spPr/>
        <p:txBody>
          <a:bodyPr/>
          <a:lstStyle/>
          <a:p>
            <a:r>
              <a:rPr kumimoji="1" lang="en-US" altLang="zh-CN" dirty="0"/>
              <a:t>Linux</a:t>
            </a:r>
            <a:r>
              <a:rPr kumimoji="1" lang="zh-CN" altLang="en-US" dirty="0"/>
              <a:t> </a:t>
            </a:r>
            <a:r>
              <a:rPr kumimoji="1" lang="en-US" altLang="zh-CN" dirty="0"/>
              <a:t>Buddy</a:t>
            </a:r>
            <a:r>
              <a:rPr kumimoji="1" lang="zh-CN" altLang="en-US" dirty="0"/>
              <a:t> </a:t>
            </a:r>
            <a:r>
              <a:rPr kumimoji="1" lang="en-US" altLang="zh-CN" dirty="0"/>
              <a:t>System</a:t>
            </a:r>
            <a:r>
              <a:rPr kumimoji="1" lang="zh-CN" altLang="en-US" dirty="0"/>
              <a:t>伙伴算法</a:t>
            </a:r>
          </a:p>
        </p:txBody>
      </p:sp>
    </p:spTree>
    <p:extLst>
      <p:ext uri="{BB962C8B-B14F-4D97-AF65-F5344CB8AC3E}">
        <p14:creationId xmlns:p14="http://schemas.microsoft.com/office/powerpoint/2010/main" val="69811037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251700" y="1413253"/>
            <a:ext cx="8241323" cy="4896543"/>
          </a:xfrm>
        </p:spPr>
        <p:txBody>
          <a:bodyPr/>
          <a:lstStyle/>
          <a:p>
            <a:r>
              <a:rPr lang="zh-CN" altLang="en-US" sz="2400" dirty="0">
                <a:ea typeface="黑体"/>
              </a:rPr>
              <a:t>以页为最小单位分配内存对于内核管理系统物理内存来说的确比较方便，但内核自身最常使用的内存却往往是很小（远远小于一页）的内存块</a:t>
            </a:r>
          </a:p>
          <a:p>
            <a:pPr lvl="1">
              <a:buFont typeface="Wingdings" charset="2"/>
              <a:buChar char=""/>
            </a:pPr>
            <a:r>
              <a:rPr lang="zh-CN" altLang="en-US" sz="2000" dirty="0"/>
              <a:t>存放文件描述符、进程描述符、虚拟内存区域描述符等行为所需的内存都不足一页</a:t>
            </a:r>
            <a:endParaRPr lang="en-US" altLang="zh-CN" sz="2000" dirty="0"/>
          </a:p>
          <a:p>
            <a:pPr lvl="1">
              <a:buFont typeface="Wingdings" charset="2"/>
              <a:buChar char=""/>
            </a:pPr>
            <a:endParaRPr lang="en-US" altLang="zh-CN" sz="2000" dirty="0"/>
          </a:p>
          <a:p>
            <a:r>
              <a:rPr lang="zh-CN" altLang="en-US" sz="2400" dirty="0">
                <a:ea typeface="黑体"/>
              </a:rPr>
              <a:t>为了满足内核对这种小内存块的需要，</a:t>
            </a:r>
            <a:r>
              <a:rPr lang="en-US" altLang="zh-CN" sz="2400" dirty="0">
                <a:ea typeface="黑体"/>
              </a:rPr>
              <a:t>Linux</a:t>
            </a:r>
            <a:r>
              <a:rPr lang="zh-CN" altLang="en-US" sz="2400" dirty="0">
                <a:ea typeface="黑体"/>
              </a:rPr>
              <a:t>系统采用了</a:t>
            </a:r>
            <a:r>
              <a:rPr lang="en-US" altLang="zh-CN" sz="2400" dirty="0">
                <a:ea typeface="黑体"/>
              </a:rPr>
              <a:t>slab</a:t>
            </a:r>
            <a:r>
              <a:rPr lang="zh-CN" altLang="en-US" sz="2400" dirty="0">
                <a:ea typeface="黑体"/>
              </a:rPr>
              <a:t>分配器的技术。</a:t>
            </a:r>
            <a:r>
              <a:rPr lang="en-US" altLang="zh-CN" sz="2400" dirty="0">
                <a:ea typeface="黑体"/>
              </a:rPr>
              <a:t>Slab</a:t>
            </a:r>
            <a:r>
              <a:rPr lang="zh-CN" altLang="en-US" sz="2400" dirty="0">
                <a:ea typeface="黑体"/>
              </a:rPr>
              <a:t>的实现相当复杂，但原理不难，其核心思想就是“存储池”的运用</a:t>
            </a:r>
          </a:p>
          <a:p>
            <a:pPr lvl="1">
              <a:buFont typeface="Wingdings" charset="2"/>
              <a:buChar char=""/>
            </a:pPr>
            <a:r>
              <a:rPr lang="zh-CN" altLang="en-US" sz="2000" dirty="0"/>
              <a:t>内存片段被看作对象，当被使用完后，并不直接释放而是被缓存到“存储池”里，留做下次使用</a:t>
            </a:r>
          </a:p>
          <a:p>
            <a:pPr lvl="1">
              <a:buFont typeface="Wingdings" charset="2"/>
              <a:buChar char=""/>
            </a:pPr>
            <a:r>
              <a:rPr lang="zh-CN" altLang="en-US" sz="2000" dirty="0"/>
              <a:t>这无疑避免了频繁创建与销毁对象所带来的额外负载</a:t>
            </a:r>
          </a:p>
          <a:p>
            <a:pPr lvl="1">
              <a:buFont typeface="Wingdings" charset="2"/>
              <a:buChar char=""/>
            </a:pPr>
            <a:endParaRPr lang="zh-CN" altLang="en-US"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en-US" altLang="zh-CN"/>
              <a:t>slab</a:t>
            </a:r>
            <a:r>
              <a:rPr lang="zh-CN" altLang="en-US"/>
              <a:t>分配器</a:t>
            </a:r>
            <a:r>
              <a:rPr lang="zh-CN" altLang="en-US" dirty="0"/>
              <a:t>原理</a:t>
            </a:r>
            <a:endParaRPr lang="en-US" altLang="zh-CN" dirty="0"/>
          </a:p>
        </p:txBody>
      </p:sp>
    </p:spTree>
    <p:extLst>
      <p:ext uri="{BB962C8B-B14F-4D97-AF65-F5344CB8AC3E}">
        <p14:creationId xmlns:p14="http://schemas.microsoft.com/office/powerpoint/2010/main" val="257109604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268850"/>
            <a:ext cx="8241323" cy="4896543"/>
          </a:xfrm>
        </p:spPr>
        <p:txBody>
          <a:bodyPr/>
          <a:lstStyle/>
          <a:p>
            <a:r>
              <a:rPr lang="en-US" altLang="zh-CN" sz="2400" dirty="0">
                <a:ea typeface="黑体"/>
              </a:rPr>
              <a:t>Slab</a:t>
            </a:r>
            <a:r>
              <a:rPr lang="zh-CN" altLang="en-US" sz="2400" dirty="0">
                <a:ea typeface="黑体"/>
              </a:rPr>
              <a:t>技术不但避免了内部碎片带来的不便，引入</a:t>
            </a:r>
            <a:r>
              <a:rPr lang="en-US" altLang="zh-CN" sz="2400" dirty="0">
                <a:ea typeface="黑体"/>
              </a:rPr>
              <a:t>Slab</a:t>
            </a:r>
            <a:r>
              <a:rPr lang="zh-CN" altLang="en-US" sz="2400" dirty="0">
                <a:ea typeface="黑体"/>
              </a:rPr>
              <a:t>分配器的主要目的是为了减少对伙伴系统分配算法的调用次数，频繁分配和回收必然会导致内存碎片，难以找到大块连续的可用内存；</a:t>
            </a:r>
          </a:p>
          <a:p>
            <a:pPr lvl="1">
              <a:buFont typeface="Wingdings" charset="2"/>
              <a:buChar char=""/>
            </a:pPr>
            <a:endParaRPr lang="en-US" altLang="zh-CN" sz="2000" dirty="0"/>
          </a:p>
          <a:p>
            <a:r>
              <a:rPr lang="zh-CN" altLang="en-US" sz="2400" dirty="0">
                <a:ea typeface="黑体"/>
              </a:rPr>
              <a:t>而且可以很好利用硬件缓存提高访问速度</a:t>
            </a:r>
            <a:endParaRPr lang="zh-CN" altLang="en-US" sz="2400" dirty="0"/>
          </a:p>
          <a:p>
            <a:endParaRPr lang="zh-CN" altLang="en-US" sz="2400" dirty="0">
              <a:ea typeface="黑体"/>
            </a:endParaRPr>
          </a:p>
          <a:p>
            <a:pPr lvl="1">
              <a:buFont typeface="Wingdings" charset="2"/>
              <a:buChar char=""/>
            </a:pPr>
            <a:endParaRPr lang="zh-CN" altLang="en-US"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zh-CN" altLang="en-US" dirty="0"/>
              <a:t>优点</a:t>
            </a:r>
            <a:endParaRPr lang="en-US" altLang="zh-CN" dirty="0"/>
          </a:p>
        </p:txBody>
      </p:sp>
    </p:spTree>
    <p:extLst>
      <p:ext uri="{BB962C8B-B14F-4D97-AF65-F5344CB8AC3E}">
        <p14:creationId xmlns:p14="http://schemas.microsoft.com/office/powerpoint/2010/main" val="116554987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endParaRPr lang="en-US" altLang="zh-CN" sz="2400" dirty="0">
              <a:ea typeface="黑体"/>
            </a:endParaRPr>
          </a:p>
          <a:p>
            <a:endParaRPr lang="en-US" altLang="zh-CN" sz="2400" dirty="0">
              <a:ea typeface="黑体"/>
            </a:endParaRPr>
          </a:p>
          <a:p>
            <a:endParaRPr lang="en-US" altLang="zh-CN" sz="2400" dirty="0">
              <a:ea typeface="黑体"/>
            </a:endParaRPr>
          </a:p>
          <a:p>
            <a:endParaRPr lang="en-US" altLang="zh-CN" sz="2400" dirty="0">
              <a:ea typeface="黑体"/>
            </a:endParaRPr>
          </a:p>
          <a:p>
            <a:endParaRPr lang="en-US" altLang="zh-CN" sz="2400" dirty="0">
              <a:ea typeface="黑体"/>
            </a:endParaRPr>
          </a:p>
          <a:p>
            <a:endParaRPr lang="en-US" altLang="zh-CN" sz="2400" dirty="0">
              <a:ea typeface="黑体"/>
            </a:endParaRPr>
          </a:p>
          <a:p>
            <a:pPr marL="0" indent="0">
              <a:lnSpc>
                <a:spcPct val="100000"/>
              </a:lnSpc>
              <a:buNone/>
            </a:pPr>
            <a:r>
              <a:rPr lang="zh-CN" altLang="en-US" sz="2400" dirty="0">
                <a:ea typeface="黑体"/>
              </a:rPr>
              <a:t>在最高层是 </a:t>
            </a:r>
            <a:r>
              <a:rPr lang="en-US" altLang="zh-CN" sz="2400" dirty="0" err="1">
                <a:ea typeface="黑体"/>
              </a:rPr>
              <a:t>cache_chain</a:t>
            </a:r>
            <a:r>
              <a:rPr lang="zh-CN" altLang="en-US" sz="2400" dirty="0">
                <a:ea typeface="黑体"/>
              </a:rPr>
              <a:t>，这是一个 </a:t>
            </a:r>
            <a:r>
              <a:rPr lang="en-US" altLang="zh-CN" sz="2400" dirty="0">
                <a:ea typeface="黑体"/>
              </a:rPr>
              <a:t>slab </a:t>
            </a:r>
            <a:r>
              <a:rPr lang="zh-CN" altLang="en-US" sz="2400" dirty="0">
                <a:ea typeface="黑体"/>
              </a:rPr>
              <a:t>缓存的链接列表。这对于 </a:t>
            </a:r>
            <a:r>
              <a:rPr lang="en-US" altLang="zh-CN" sz="2400" dirty="0">
                <a:ea typeface="黑体"/>
              </a:rPr>
              <a:t>best-fit </a:t>
            </a:r>
            <a:r>
              <a:rPr lang="zh-CN" altLang="en-US" sz="2400" dirty="0">
                <a:ea typeface="黑体"/>
              </a:rPr>
              <a:t>算法非常有用，可以用来查找最适合所需要的分配大小的缓存（遍历列表）。</a:t>
            </a:r>
            <a:r>
              <a:rPr lang="en-US" altLang="zh-CN" sz="2400" dirty="0" err="1">
                <a:ea typeface="黑体"/>
              </a:rPr>
              <a:t>cache_chain</a:t>
            </a:r>
            <a:r>
              <a:rPr lang="en-US" altLang="zh-CN" sz="2400" dirty="0">
                <a:ea typeface="黑体"/>
              </a:rPr>
              <a:t> </a:t>
            </a:r>
            <a:r>
              <a:rPr lang="zh-CN" altLang="en-US" sz="2400" dirty="0">
                <a:ea typeface="黑体"/>
              </a:rPr>
              <a:t>的每个元素都是一个 </a:t>
            </a:r>
            <a:r>
              <a:rPr lang="en-US" altLang="zh-CN" sz="2400" dirty="0" err="1">
                <a:ea typeface="黑体"/>
              </a:rPr>
              <a:t>kmem_cache</a:t>
            </a:r>
            <a:r>
              <a:rPr lang="en-US" altLang="zh-CN" sz="2400" dirty="0">
                <a:ea typeface="黑体"/>
              </a:rPr>
              <a:t> </a:t>
            </a:r>
            <a:r>
              <a:rPr lang="zh-CN" altLang="en-US" sz="2400" dirty="0">
                <a:ea typeface="黑体"/>
              </a:rPr>
              <a:t>结构的引用（称为一个 </a:t>
            </a:r>
            <a:r>
              <a:rPr lang="en-US" altLang="zh-CN" sz="2400" dirty="0">
                <a:ea typeface="黑体"/>
              </a:rPr>
              <a:t>cache</a:t>
            </a:r>
            <a:r>
              <a:rPr lang="zh-CN" altLang="en-US" sz="2400" dirty="0">
                <a:ea typeface="黑体"/>
              </a:rPr>
              <a:t>）。它定义了一个要管理的给定大小的对象池。</a:t>
            </a:r>
          </a:p>
          <a:p>
            <a:pPr lvl="1">
              <a:buFont typeface="Wingdings" charset="2"/>
              <a:buChar char=""/>
            </a:pPr>
            <a:endParaRPr lang="en-US" altLang="zh-CN" sz="2000" dirty="0"/>
          </a:p>
          <a:p>
            <a:pPr lvl="1">
              <a:buFont typeface="Wingdings" charset="2"/>
              <a:buChar char=""/>
            </a:pPr>
            <a:endParaRPr lang="zh-CN" altLang="en-US"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en-US" altLang="zh-CN" dirty="0"/>
              <a:t>Slab</a:t>
            </a:r>
            <a:r>
              <a:rPr lang="zh-CN" altLang="en-US" dirty="0"/>
              <a:t>分配器主要结构</a:t>
            </a:r>
            <a:endParaRPr lang="en-US" altLang="zh-C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2" y="1340769"/>
            <a:ext cx="47910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93936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79800"/>
            <a:ext cx="8241323" cy="4896543"/>
          </a:xfrm>
        </p:spPr>
        <p:txBody>
          <a:bodyPr/>
          <a:lstStyle/>
          <a:p>
            <a:r>
              <a:rPr lang="zh-CN" altLang="en-US" sz="2400" dirty="0">
                <a:ea typeface="黑体"/>
              </a:rPr>
              <a:t>每个缓存都包含了一个 </a:t>
            </a:r>
            <a:r>
              <a:rPr lang="en-US" altLang="zh-CN" sz="2400" dirty="0">
                <a:ea typeface="黑体"/>
              </a:rPr>
              <a:t>slabs </a:t>
            </a:r>
            <a:r>
              <a:rPr lang="zh-CN" altLang="en-US" sz="2400" dirty="0">
                <a:ea typeface="黑体"/>
              </a:rPr>
              <a:t>列表，这是一段连续的内存块（通常都是页面）。存在 </a:t>
            </a:r>
            <a:r>
              <a:rPr lang="en-US" altLang="zh-CN" sz="2400" dirty="0">
                <a:ea typeface="黑体"/>
              </a:rPr>
              <a:t>3 </a:t>
            </a:r>
            <a:r>
              <a:rPr lang="zh-CN" altLang="en-US" sz="2400" dirty="0">
                <a:ea typeface="黑体"/>
              </a:rPr>
              <a:t>种 </a:t>
            </a:r>
            <a:r>
              <a:rPr lang="en-US" altLang="zh-CN" sz="2400" dirty="0">
                <a:ea typeface="黑体"/>
              </a:rPr>
              <a:t>slab</a:t>
            </a:r>
            <a:r>
              <a:rPr lang="zh-CN" altLang="en-US" sz="2400" dirty="0">
                <a:ea typeface="黑体"/>
              </a:rPr>
              <a:t>：</a:t>
            </a:r>
          </a:p>
          <a:p>
            <a:pPr lvl="1">
              <a:buFont typeface="Wingdings" charset="2"/>
              <a:buChar char=""/>
            </a:pPr>
            <a:r>
              <a:rPr lang="en-US" altLang="zh-CN" sz="2000" dirty="0" err="1"/>
              <a:t>slabs_full</a:t>
            </a:r>
            <a:r>
              <a:rPr lang="zh-CN" altLang="en-US" sz="2000" dirty="0"/>
              <a:t>完全分配的 </a:t>
            </a:r>
            <a:endParaRPr lang="en-US" altLang="zh-CN" sz="2000" dirty="0"/>
          </a:p>
          <a:p>
            <a:pPr lvl="1">
              <a:buFont typeface="Wingdings" charset="2"/>
              <a:buChar char=""/>
            </a:pPr>
            <a:r>
              <a:rPr lang="en-US" altLang="zh-CN" sz="2000" dirty="0" err="1"/>
              <a:t>slabslabs_partial</a:t>
            </a:r>
            <a:r>
              <a:rPr lang="zh-CN" altLang="en-US" sz="2000" dirty="0"/>
              <a:t>部分分配的 </a:t>
            </a:r>
            <a:endParaRPr lang="en-US" altLang="zh-CN" sz="2000" dirty="0"/>
          </a:p>
          <a:p>
            <a:pPr lvl="1">
              <a:buFont typeface="Wingdings" charset="2"/>
              <a:buChar char=""/>
            </a:pPr>
            <a:r>
              <a:rPr lang="en-US" altLang="zh-CN" sz="2000" dirty="0" err="1"/>
              <a:t>slabslabs_empty</a:t>
            </a:r>
            <a:r>
              <a:rPr lang="zh-CN" altLang="en-US" sz="2000" dirty="0"/>
              <a:t>空 </a:t>
            </a:r>
            <a:r>
              <a:rPr lang="en-US" altLang="zh-CN" sz="2000" dirty="0"/>
              <a:t>slab</a:t>
            </a:r>
            <a:r>
              <a:rPr lang="zh-CN" altLang="en-US" sz="2000" dirty="0"/>
              <a:t>，或者没有对象被分配</a:t>
            </a:r>
            <a:endParaRPr lang="en-US" altLang="zh-CN" sz="2000" dirty="0"/>
          </a:p>
          <a:p>
            <a:r>
              <a:rPr lang="zh-CN" altLang="en-US" sz="2000" dirty="0">
                <a:ea typeface="黑体"/>
              </a:rPr>
              <a:t>注意 </a:t>
            </a:r>
            <a:r>
              <a:rPr lang="en-US" altLang="zh-CN" sz="2000" dirty="0" err="1">
                <a:ea typeface="黑体"/>
              </a:rPr>
              <a:t>slabs_empty</a:t>
            </a:r>
            <a:r>
              <a:rPr lang="en-US" altLang="zh-CN" sz="2000" dirty="0">
                <a:ea typeface="黑体"/>
              </a:rPr>
              <a:t> </a:t>
            </a:r>
            <a:r>
              <a:rPr lang="zh-CN" altLang="en-US" sz="2000" dirty="0">
                <a:ea typeface="黑体"/>
              </a:rPr>
              <a:t>列表中的 </a:t>
            </a:r>
            <a:r>
              <a:rPr lang="en-US" altLang="zh-CN" sz="2000" dirty="0">
                <a:ea typeface="黑体"/>
              </a:rPr>
              <a:t>slab </a:t>
            </a:r>
            <a:r>
              <a:rPr lang="zh-CN" altLang="en-US" sz="2000" dirty="0">
                <a:ea typeface="黑体"/>
              </a:rPr>
              <a:t>是进行回收（</a:t>
            </a:r>
            <a:r>
              <a:rPr lang="en-US" altLang="zh-CN" sz="2000" dirty="0">
                <a:ea typeface="黑体"/>
              </a:rPr>
              <a:t>reaping</a:t>
            </a:r>
            <a:r>
              <a:rPr lang="zh-CN" altLang="en-US" sz="2000" dirty="0">
                <a:ea typeface="黑体"/>
              </a:rPr>
              <a:t>）的主要备选对象。正是通过此过程，</a:t>
            </a:r>
            <a:r>
              <a:rPr lang="en-US" altLang="zh-CN" sz="2000" dirty="0">
                <a:ea typeface="黑体"/>
              </a:rPr>
              <a:t>slab </a:t>
            </a:r>
            <a:r>
              <a:rPr lang="zh-CN" altLang="en-US" sz="2000" dirty="0">
                <a:ea typeface="黑体"/>
              </a:rPr>
              <a:t>所使用的内存被返回给操作系统供其他用户使用</a:t>
            </a:r>
            <a:r>
              <a:rPr lang="zh-CN" altLang="en-US" sz="2400" dirty="0">
                <a:ea typeface="黑体"/>
              </a:rPr>
              <a:t>。</a:t>
            </a:r>
            <a:endParaRPr lang="en-US" altLang="zh-CN" sz="2400" dirty="0">
              <a:ea typeface="黑体"/>
            </a:endParaRPr>
          </a:p>
          <a:p>
            <a:r>
              <a:rPr lang="en-US" altLang="zh-CN" sz="2000" dirty="0">
                <a:ea typeface="黑体"/>
              </a:rPr>
              <a:t>slab </a:t>
            </a:r>
            <a:r>
              <a:rPr lang="zh-CN" altLang="en-US" sz="2000" dirty="0">
                <a:ea typeface="黑体"/>
              </a:rPr>
              <a:t>列表中的每个 </a:t>
            </a:r>
            <a:r>
              <a:rPr lang="en-US" altLang="zh-CN" sz="2000" dirty="0">
                <a:ea typeface="黑体"/>
              </a:rPr>
              <a:t>slab </a:t>
            </a:r>
            <a:r>
              <a:rPr lang="zh-CN" altLang="en-US" sz="2000" dirty="0">
                <a:ea typeface="黑体"/>
              </a:rPr>
              <a:t>都是一个连续的内存块（一个或多个连续页），它们被划分成一个个对象。这些对象是从特定缓存中进行分配和释放的基本元素。注意 </a:t>
            </a:r>
            <a:r>
              <a:rPr lang="en-US" altLang="zh-CN" sz="2000" dirty="0">
                <a:ea typeface="黑体"/>
              </a:rPr>
              <a:t>slab </a:t>
            </a:r>
            <a:r>
              <a:rPr lang="zh-CN" altLang="en-US" sz="2000" dirty="0">
                <a:ea typeface="黑体"/>
              </a:rPr>
              <a:t>是 </a:t>
            </a:r>
            <a:r>
              <a:rPr lang="en-US" altLang="zh-CN" sz="2000" dirty="0">
                <a:ea typeface="黑体"/>
              </a:rPr>
              <a:t>slab </a:t>
            </a:r>
            <a:r>
              <a:rPr lang="zh-CN" altLang="en-US" sz="2000" dirty="0">
                <a:ea typeface="黑体"/>
              </a:rPr>
              <a:t>分配器进行操作的最小分配单位，因此如果需要对 </a:t>
            </a:r>
            <a:r>
              <a:rPr lang="en-US" altLang="zh-CN" sz="2000" dirty="0">
                <a:ea typeface="黑体"/>
              </a:rPr>
              <a:t>slab </a:t>
            </a:r>
            <a:r>
              <a:rPr lang="zh-CN" altLang="en-US" sz="2000" dirty="0">
                <a:ea typeface="黑体"/>
              </a:rPr>
              <a:t>进行扩展，这也就是所扩展的最小值。通常来说，每个 </a:t>
            </a:r>
            <a:r>
              <a:rPr lang="en-US" altLang="zh-CN" sz="2000" dirty="0">
                <a:ea typeface="黑体"/>
              </a:rPr>
              <a:t>slab </a:t>
            </a:r>
            <a:r>
              <a:rPr lang="zh-CN" altLang="en-US" sz="2000" dirty="0">
                <a:ea typeface="黑体"/>
              </a:rPr>
              <a:t>被分配为多个对象</a:t>
            </a:r>
          </a:p>
          <a:p>
            <a:pPr lvl="1">
              <a:buFont typeface="Wingdings" charset="2"/>
              <a:buChar char=""/>
            </a:pPr>
            <a:endParaRPr lang="zh-CN" altLang="en-US"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en-US" altLang="zh-CN" dirty="0"/>
              <a:t>Slab</a:t>
            </a:r>
            <a:r>
              <a:rPr lang="zh-CN" altLang="en-US" dirty="0"/>
              <a:t>分配器种类</a:t>
            </a:r>
            <a:endParaRPr lang="en-US" altLang="zh-CN" dirty="0"/>
          </a:p>
        </p:txBody>
      </p:sp>
    </p:spTree>
    <p:extLst>
      <p:ext uri="{BB962C8B-B14F-4D97-AF65-F5344CB8AC3E}">
        <p14:creationId xmlns:p14="http://schemas.microsoft.com/office/powerpoint/2010/main" val="385480963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412776"/>
            <a:ext cx="8241323" cy="4896543"/>
          </a:xfrm>
        </p:spPr>
        <p:txBody>
          <a:bodyPr/>
          <a:lstStyle/>
          <a:p>
            <a:r>
              <a:rPr lang="en-US" altLang="zh-CN" sz="1800" dirty="0" err="1"/>
              <a:t>kmem_cache_create</a:t>
            </a:r>
            <a:endParaRPr lang="zh-CN" altLang="en-US" sz="1800" dirty="0">
              <a:ea typeface="黑体"/>
            </a:endParaRPr>
          </a:p>
          <a:p>
            <a:pPr lvl="1">
              <a:buFont typeface="Wingdings" charset="2"/>
              <a:buChar char=""/>
            </a:pPr>
            <a:r>
              <a:rPr lang="zh-CN" altLang="en-US" sz="1800" dirty="0"/>
              <a:t>内核函数 </a:t>
            </a:r>
            <a:r>
              <a:rPr lang="en-US" altLang="zh-CN" sz="1800" dirty="0" err="1"/>
              <a:t>kmem_cache_create</a:t>
            </a:r>
            <a:r>
              <a:rPr lang="en-US" altLang="zh-CN" sz="1800" dirty="0"/>
              <a:t> </a:t>
            </a:r>
            <a:r>
              <a:rPr lang="zh-CN" altLang="en-US" sz="1800" dirty="0"/>
              <a:t>用来创建一个新缓存。这通常是在内核初始化时执行的，或者在首次加载内核模块时执行</a:t>
            </a:r>
            <a:endParaRPr lang="en-US" altLang="zh-CN" sz="1800" dirty="0"/>
          </a:p>
          <a:p>
            <a:r>
              <a:rPr lang="en-US" altLang="zh-CN" sz="1800" dirty="0" err="1"/>
              <a:t>kmem_cache_destroy</a:t>
            </a:r>
            <a:endParaRPr lang="zh-CN" altLang="en-US" sz="1800" dirty="0">
              <a:ea typeface="黑体"/>
            </a:endParaRPr>
          </a:p>
          <a:p>
            <a:pPr lvl="1">
              <a:buFont typeface="Wingdings" charset="2"/>
              <a:buChar char=""/>
            </a:pPr>
            <a:r>
              <a:rPr lang="zh-CN" altLang="en-US" sz="1800" dirty="0"/>
              <a:t>内核函数 </a:t>
            </a:r>
            <a:r>
              <a:rPr lang="en-US" altLang="zh-CN" sz="1800" dirty="0" err="1"/>
              <a:t>kmem_cache_destroy</a:t>
            </a:r>
            <a:r>
              <a:rPr lang="en-US" altLang="zh-CN" sz="1800" dirty="0"/>
              <a:t> </a:t>
            </a:r>
            <a:r>
              <a:rPr lang="zh-CN" altLang="en-US" sz="1800" dirty="0"/>
              <a:t>用来销毁缓存。这个调用是由内核模块在被卸载时执行的。在调用这个函数时，缓存必须为空</a:t>
            </a:r>
            <a:endParaRPr lang="en-US" altLang="zh-CN" sz="1800" dirty="0"/>
          </a:p>
          <a:p>
            <a:r>
              <a:rPr lang="en-US" altLang="zh-CN" sz="1800" dirty="0" err="1"/>
              <a:t>kmem_cache_alloc</a:t>
            </a:r>
            <a:endParaRPr lang="zh-CN" altLang="en-US" sz="1800" dirty="0">
              <a:ea typeface="黑体"/>
            </a:endParaRPr>
          </a:p>
          <a:p>
            <a:pPr lvl="1">
              <a:buFont typeface="Wingdings" charset="2"/>
              <a:buChar char=""/>
            </a:pPr>
            <a:r>
              <a:rPr lang="zh-CN" altLang="en-US" sz="1800" dirty="0"/>
              <a:t>可以使用 </a:t>
            </a:r>
            <a:r>
              <a:rPr lang="en-US" altLang="zh-CN" sz="1800" dirty="0" err="1"/>
              <a:t>kmem_cache_alloc</a:t>
            </a:r>
            <a:r>
              <a:rPr lang="en-US" altLang="zh-CN" sz="1800" dirty="0"/>
              <a:t> </a:t>
            </a:r>
            <a:r>
              <a:rPr lang="zh-CN" altLang="en-US" sz="1800" dirty="0"/>
              <a:t>函数从一个命名的缓存中分配一个对象</a:t>
            </a:r>
            <a:endParaRPr lang="en-US" altLang="zh-CN" sz="1800" dirty="0"/>
          </a:p>
          <a:p>
            <a:r>
              <a:rPr lang="en-US" altLang="zh-CN" sz="1800" dirty="0" err="1"/>
              <a:t>kmem_cache_zalloc</a:t>
            </a:r>
            <a:endParaRPr lang="zh-CN" altLang="en-US" sz="1800" dirty="0">
              <a:ea typeface="黑体"/>
            </a:endParaRPr>
          </a:p>
          <a:p>
            <a:pPr lvl="1">
              <a:buFont typeface="Wingdings" charset="2"/>
              <a:buChar char=""/>
            </a:pPr>
            <a:r>
              <a:rPr lang="zh-CN" altLang="en-US" sz="1800" dirty="0"/>
              <a:t>内核函数 </a:t>
            </a:r>
            <a:r>
              <a:rPr lang="en-US" altLang="zh-CN" sz="1800" dirty="0" err="1"/>
              <a:t>kmem_cache_zalloc</a:t>
            </a:r>
            <a:r>
              <a:rPr lang="en-US" altLang="zh-CN" sz="1800" dirty="0"/>
              <a:t> </a:t>
            </a:r>
            <a:r>
              <a:rPr lang="zh-CN" altLang="en-US" sz="1800" dirty="0"/>
              <a:t>与 </a:t>
            </a:r>
            <a:r>
              <a:rPr lang="en-US" altLang="zh-CN" sz="1800" dirty="0" err="1"/>
              <a:t>kmem_cache_alloc</a:t>
            </a:r>
            <a:r>
              <a:rPr lang="en-US" altLang="zh-CN" sz="1800" dirty="0"/>
              <a:t> </a:t>
            </a:r>
            <a:r>
              <a:rPr lang="zh-CN" altLang="en-US" sz="1800" dirty="0"/>
              <a:t>类似，只不过它对对象执行 </a:t>
            </a:r>
            <a:r>
              <a:rPr lang="en-US" altLang="zh-CN" sz="1800" dirty="0" err="1"/>
              <a:t>memset</a:t>
            </a:r>
            <a:r>
              <a:rPr lang="en-US" altLang="zh-CN" sz="1800" dirty="0"/>
              <a:t> </a:t>
            </a:r>
            <a:r>
              <a:rPr lang="zh-CN" altLang="en-US" sz="1800" dirty="0"/>
              <a:t>操作，用来在将对象返回调用者之前对其进行清除操作</a:t>
            </a:r>
            <a:endParaRPr lang="en-US" altLang="zh-CN" sz="1800" dirty="0"/>
          </a:p>
          <a:p>
            <a:r>
              <a:rPr lang="en-US" altLang="zh-CN" sz="1800" dirty="0" err="1"/>
              <a:t>kmem_cache_free</a:t>
            </a:r>
            <a:endParaRPr lang="en-US" altLang="zh-CN" sz="1800" dirty="0"/>
          </a:p>
          <a:p>
            <a:pPr lvl="1">
              <a:buFont typeface="Wingdings" charset="2"/>
              <a:buChar char=""/>
            </a:pPr>
            <a:r>
              <a:rPr lang="zh-CN" altLang="en-US" sz="1800" dirty="0"/>
              <a:t>要将一个对象释放回 </a:t>
            </a:r>
            <a:r>
              <a:rPr lang="en-US" altLang="zh-CN" sz="1800" dirty="0"/>
              <a:t>slab</a:t>
            </a:r>
            <a:r>
              <a:rPr lang="zh-CN" altLang="en-US" sz="1800" dirty="0"/>
              <a:t>，可以使用 </a:t>
            </a:r>
            <a:r>
              <a:rPr lang="en-US" altLang="zh-CN" sz="1800" dirty="0" err="1"/>
              <a:t>kmem_cache_free</a:t>
            </a:r>
            <a:r>
              <a:rPr lang="zh-CN" altLang="en-US" sz="1800" dirty="0"/>
              <a:t>。调用者提供了缓存引用和要释放的对象</a:t>
            </a:r>
            <a:endParaRPr lang="en-US" altLang="zh-CN" sz="1800" dirty="0"/>
          </a:p>
          <a:p>
            <a:pPr lvl="1">
              <a:buFont typeface="Wingdings" charset="2"/>
              <a:buChar char=""/>
            </a:pPr>
            <a:endParaRPr lang="en-US" altLang="zh-CN" sz="1800" dirty="0"/>
          </a:p>
          <a:p>
            <a:pPr marL="457200" lvl="1" indent="0">
              <a:buNone/>
            </a:pPr>
            <a:endParaRPr lang="zh-CN" altLang="en-US"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en-US" altLang="zh-CN" dirty="0"/>
              <a:t>Slab</a:t>
            </a:r>
            <a:r>
              <a:rPr lang="zh-CN" altLang="en-US" dirty="0"/>
              <a:t>的</a:t>
            </a:r>
            <a:r>
              <a:rPr lang="en-US" altLang="zh-CN" dirty="0"/>
              <a:t>API</a:t>
            </a:r>
            <a:r>
              <a:rPr lang="zh-CN" altLang="en-US" dirty="0"/>
              <a:t>函数</a:t>
            </a:r>
            <a:endParaRPr lang="en-US" altLang="zh-CN" dirty="0"/>
          </a:p>
        </p:txBody>
      </p:sp>
    </p:spTree>
    <p:extLst>
      <p:ext uri="{BB962C8B-B14F-4D97-AF65-F5344CB8AC3E}">
        <p14:creationId xmlns:p14="http://schemas.microsoft.com/office/powerpoint/2010/main" val="37140557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40855"/>
            <a:ext cx="8241323" cy="4896543"/>
          </a:xfrm>
        </p:spPr>
        <p:txBody>
          <a:bodyPr/>
          <a:lstStyle/>
          <a:p>
            <a:r>
              <a:rPr lang="en-US" altLang="zh-CN" sz="1800" dirty="0">
                <a:ea typeface="黑体"/>
              </a:rPr>
              <a:t>Slab分配模式把对象分组放进缓冲区，因为缓冲区的组织和管理与硬件高速缓存的命中率密切相关，因此，Slab缓冲区并非由各个对象直接构成，而是由一连串的“大块（Slab）”构成，而每个大块中则包含了若干个同种类型的对象</a:t>
            </a:r>
            <a:endParaRPr lang="zh-CN" altLang="en-US" sz="1800" dirty="0">
              <a:ea typeface="黑体"/>
            </a:endParaRPr>
          </a:p>
          <a:p>
            <a:r>
              <a:rPr lang="en-US" altLang="zh-CN" sz="1800" dirty="0">
                <a:ea typeface="黑体"/>
              </a:rPr>
              <a:t>一般而言，对象分两种，一种是大对象，一种是小对象。所谓小对象，是指在一个页面中可以容纳下好几个对象的那种。Linux内核中把小于512字节的对象叫做小对象</a:t>
            </a:r>
            <a:endParaRPr lang="en-US" altLang="zh-CN" sz="1800" dirty="0"/>
          </a:p>
          <a:p>
            <a:pPr lvl="1">
              <a:buFont typeface="Wingdings" charset="2"/>
              <a:buChar char=""/>
            </a:pPr>
            <a:endParaRPr lang="en-US" altLang="zh-CN" sz="1800" dirty="0"/>
          </a:p>
          <a:p>
            <a:pPr marL="457200" lvl="1" indent="0">
              <a:buNone/>
            </a:pPr>
            <a:endParaRPr lang="zh-CN" altLang="en-US"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en-US" altLang="zh-CN" dirty="0"/>
              <a:t>Slab</a:t>
            </a:r>
            <a:r>
              <a:rPr lang="zh-CN" altLang="en-US" dirty="0"/>
              <a:t>实现过程</a:t>
            </a:r>
            <a:endParaRPr lang="en-US" altLang="zh-CN" dirty="0"/>
          </a:p>
        </p:txBody>
      </p:sp>
      <p:pic>
        <p:nvPicPr>
          <p:cNvPr id="4" name="Picture 2"/>
          <p:cNvPicPr/>
          <p:nvPr/>
        </p:nvPicPr>
        <p:blipFill>
          <a:blip r:embed="rId2"/>
          <a:stretch>
            <a:fillRect/>
          </a:stretch>
        </p:blipFill>
        <p:spPr>
          <a:xfrm>
            <a:off x="1619795" y="3573010"/>
            <a:ext cx="5586530" cy="2448170"/>
          </a:xfrm>
          <a:prstGeom prst="rect">
            <a:avLst/>
          </a:prstGeom>
          <a:ln>
            <a:noFill/>
          </a:ln>
        </p:spPr>
      </p:pic>
    </p:spTree>
    <p:extLst>
      <p:ext uri="{BB962C8B-B14F-4D97-AF65-F5344CB8AC3E}">
        <p14:creationId xmlns:p14="http://schemas.microsoft.com/office/powerpoint/2010/main" val="40805293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232622A5-4DB3-4124-9D9B-A5A3BC287306}"/>
              </a:ext>
            </a:extLst>
          </p:cNvPr>
          <p:cNvPicPr>
            <a:picLocks noGrp="1" noChangeAspect="1"/>
          </p:cNvPicPr>
          <p:nvPr>
            <p:ph idx="1"/>
          </p:nvPr>
        </p:nvPicPr>
        <p:blipFill>
          <a:blip r:embed="rId2"/>
          <a:stretch>
            <a:fillRect/>
          </a:stretch>
        </p:blipFill>
        <p:spPr>
          <a:xfrm>
            <a:off x="806450" y="1414463"/>
            <a:ext cx="7531100" cy="4749800"/>
          </a:xfrm>
          <a:prstGeom prst="rect">
            <a:avLst/>
          </a:prstGeom>
        </p:spPr>
      </p:pic>
      <p:sp>
        <p:nvSpPr>
          <p:cNvPr id="2" name="标题 1">
            <a:extLst>
              <a:ext uri="{FF2B5EF4-FFF2-40B4-BE49-F238E27FC236}">
                <a16:creationId xmlns:a16="http://schemas.microsoft.com/office/drawing/2014/main" id="{69A8CD17-5378-A04F-8FB9-4152071CE8FA}"/>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53762460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DAA2E16-247E-4406-AB08-9DC4E339022D}"/>
              </a:ext>
            </a:extLst>
          </p:cNvPr>
          <p:cNvSpPr>
            <a:spLocks noGrp="1" noChangeAspect="1" noChangeArrowheads="1"/>
          </p:cNvSpPr>
          <p:nvPr>
            <p:ph type="ctrTitle"/>
          </p:nvPr>
        </p:nvSpPr>
        <p:spPr>
          <a:xfrm>
            <a:off x="-12385" y="-459270"/>
            <a:ext cx="7772400" cy="1470025"/>
          </a:xfrm>
        </p:spPr>
        <p:txBody>
          <a:bodyPr/>
          <a:lstStyle/>
          <a:p>
            <a:pPr algn="l" eaLnBrk="1" hangingPunct="1"/>
            <a:r>
              <a:rPr lang="en-US" altLang="zh-CN" sz="3200" dirty="0" err="1"/>
              <a:t>大纲</a:t>
            </a:r>
            <a:endParaRPr lang="en-US" altLang="zh-CN" dirty="0"/>
          </a:p>
        </p:txBody>
      </p:sp>
      <p:sp>
        <p:nvSpPr>
          <p:cNvPr id="3075" name="Content Placeholder 2">
            <a:extLst>
              <a:ext uri="{FF2B5EF4-FFF2-40B4-BE49-F238E27FC236}">
                <a16:creationId xmlns:a16="http://schemas.microsoft.com/office/drawing/2014/main" id="{7EE26E76-B64B-4ABC-A719-9FDC295BCC0C}"/>
              </a:ext>
            </a:extLst>
          </p:cNvPr>
          <p:cNvSpPr>
            <a:spLocks noGrp="1" noChangeArrowheads="1"/>
          </p:cNvSpPr>
          <p:nvPr>
            <p:ph type="subTitle" idx="1"/>
          </p:nvPr>
        </p:nvSpPr>
        <p:spPr>
          <a:xfrm>
            <a:off x="451644" y="1010755"/>
            <a:ext cx="8240712" cy="4608512"/>
          </a:xfrm>
        </p:spPr>
        <p:txBody>
          <a:bodyPr/>
          <a:lstStyle/>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内存的分页管理</a:t>
            </a:r>
            <a:endParaRPr kumimoji="1" lang="en-US" altLang="zh-CN"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连续内存分配</a:t>
            </a:r>
            <a:endParaRPr kumimoji="1" lang="en-US" altLang="zh-CN"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不连续页内存管理</a:t>
            </a:r>
            <a:endParaRPr kumimoji="1" lang="en-US" altLang="zh-CN"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en-US" altLang="zh-CN"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Slab</a:t>
            </a:r>
            <a:r>
              <a:rPr kumimoji="1" lang="zh-CN" altLang="en-US"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rPr>
              <a:t>动态页表管理机制</a:t>
            </a:r>
            <a:endParaRPr kumimoji="1" lang="en-US" altLang="zh-CN" sz="2600" b="1" i="0" u="none" strike="noStrike" kern="0" cap="none" spc="0" normalizeH="0" baseline="0" noProof="0" dirty="0">
              <a:ln>
                <a:noFill/>
              </a:ln>
              <a:solidFill>
                <a:schemeClr val="tx1">
                  <a:lumMod val="50000"/>
                </a:schemeClr>
              </a:solidFill>
              <a:effectLst/>
              <a:uLnTx/>
              <a:uFillTx/>
              <a:latin typeface="Arial"/>
              <a:ea typeface="黑体" pitchFamily="2" charset="-122"/>
              <a:cs typeface="+mn-cs"/>
            </a:endParaRPr>
          </a:p>
          <a:p>
            <a:pPr marR="0" lvl="0" algn="l" defTabSz="914400" rtl="0" eaLnBrk="1" fontAlgn="base" latinLnBrk="0" hangingPunct="1">
              <a:lnSpc>
                <a:spcPct val="150000"/>
              </a:lnSpc>
              <a:spcBef>
                <a:spcPct val="20000"/>
              </a:spcBef>
              <a:spcAft>
                <a:spcPct val="0"/>
              </a:spcAft>
              <a:buClr>
                <a:srgbClr val="FF5050"/>
              </a:buClr>
              <a:buSzPct val="120000"/>
              <a:tabLst/>
              <a:defRPr/>
            </a:pPr>
            <a:r>
              <a:rPr kumimoji="1" lang="zh-CN" altLang="en-US" sz="2600" b="1" i="0" u="none" strike="noStrike" kern="0" cap="none" spc="0" normalizeH="0" baseline="0" noProof="0" dirty="0">
                <a:ln>
                  <a:noFill/>
                </a:ln>
                <a:solidFill>
                  <a:srgbClr val="FF0000"/>
                </a:solidFill>
                <a:effectLst/>
                <a:uLnTx/>
                <a:uFillTx/>
                <a:latin typeface="Arial Narrow" charset="0"/>
                <a:ea typeface="黑体" pitchFamily="2" charset="-122"/>
                <a:cs typeface="+mn-cs"/>
              </a:rPr>
              <a:t>三级页表管理</a:t>
            </a:r>
            <a:endParaRPr kumimoji="1" lang="en-US" altLang="zh-CN" sz="2600" b="1" i="0" u="none" strike="noStrike" kern="0" cap="none" spc="0" normalizeH="0" baseline="0" noProof="0" dirty="0">
              <a:ln>
                <a:noFill/>
              </a:ln>
              <a:solidFill>
                <a:srgbClr val="FF0000"/>
              </a:solidFill>
              <a:effectLst/>
              <a:uLnTx/>
              <a:uFillTx/>
              <a:latin typeface="Arial Narrow" charset="0"/>
              <a:ea typeface="黑体" pitchFamily="2" charset="-122"/>
              <a:cs typeface="+mn-cs"/>
            </a:endParaRPr>
          </a:p>
          <a:p>
            <a:pPr algn="l" eaLnBrk="1" hangingPunct="1"/>
            <a:endParaRPr lang="zh-CN" altLang="en-US" dirty="0"/>
          </a:p>
        </p:txBody>
      </p:sp>
    </p:spTree>
    <p:extLst>
      <p:ext uri="{BB962C8B-B14F-4D97-AF65-F5344CB8AC3E}">
        <p14:creationId xmlns:p14="http://schemas.microsoft.com/office/powerpoint/2010/main" val="187359853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nSpc>
                <a:spcPct val="90000"/>
              </a:lnSpc>
            </a:pPr>
            <a:endParaRPr lang="en-US" altLang="zh-CN" sz="2000" dirty="0">
              <a:latin typeface="Arial" charset="0"/>
              <a:ea typeface="宋体" charset="0"/>
            </a:endParaRPr>
          </a:p>
          <a:p>
            <a:pPr lvl="1">
              <a:lnSpc>
                <a:spcPct val="90000"/>
              </a:lnSpc>
            </a:pPr>
            <a:endParaRPr lang="en-US" altLang="zh-CN" sz="1800" dirty="0">
              <a:latin typeface="Arial" charset="0"/>
              <a:ea typeface="宋体" charset="0"/>
            </a:endParaRPr>
          </a:p>
          <a:p>
            <a:pPr lvl="1">
              <a:lnSpc>
                <a:spcPct val="90000"/>
              </a:lnSpc>
            </a:pPr>
            <a:endParaRPr lang="en-US" altLang="zh-CN" sz="1800" dirty="0">
              <a:latin typeface="Arial" charset="0"/>
              <a:ea typeface="宋体" charset="0"/>
            </a:endParaRPr>
          </a:p>
          <a:p>
            <a:pPr lvl="1">
              <a:lnSpc>
                <a:spcPct val="90000"/>
              </a:lnSpc>
            </a:pPr>
            <a:endParaRPr lang="en-US" altLang="zh-CN" sz="2000" dirty="0">
              <a:latin typeface="Arial" charset="0"/>
              <a:ea typeface="宋体" charset="0"/>
            </a:endParaRPr>
          </a:p>
          <a:p>
            <a:pPr lvl="1">
              <a:lnSpc>
                <a:spcPct val="90000"/>
              </a:lnSpc>
            </a:pPr>
            <a:endParaRPr lang="en-US" dirty="0"/>
          </a:p>
          <a:p>
            <a:pPr lvl="2"/>
            <a:endParaRPr lang="en-US" altLang="zh-CN" dirty="0">
              <a:latin typeface="Tahoma" charset="0"/>
              <a:ea typeface="宋体" charset="0"/>
            </a:endParaRPr>
          </a:p>
          <a:p>
            <a:pPr lvl="2"/>
            <a:endParaRPr lang="en-US" altLang="zh-CN" dirty="0">
              <a:latin typeface="Tahoma" charset="0"/>
              <a:ea typeface="宋体" charset="0"/>
            </a:endParaRPr>
          </a:p>
          <a:p>
            <a:pPr lvl="2"/>
            <a:endParaRPr lang="en-US" altLang="zh-CN" dirty="0">
              <a:latin typeface="Arial" charset="0"/>
              <a:ea typeface="宋体" charset="0"/>
            </a:endParaRPr>
          </a:p>
        </p:txBody>
      </p:sp>
      <p:sp>
        <p:nvSpPr>
          <p:cNvPr id="2" name="Title 1"/>
          <p:cNvSpPr>
            <a:spLocks noGrp="1"/>
          </p:cNvSpPr>
          <p:nvPr>
            <p:ph type="title"/>
          </p:nvPr>
        </p:nvSpPr>
        <p:spPr/>
        <p:txBody>
          <a:bodyPr/>
          <a:lstStyle/>
          <a:p>
            <a:r>
              <a:rPr lang="en-US" altLang="zh-CN" dirty="0">
                <a:latin typeface="黑体"/>
                <a:cs typeface="黑体"/>
              </a:rPr>
              <a:t>Linux</a:t>
            </a:r>
            <a:r>
              <a:rPr lang="zh-CN" altLang="en-US" dirty="0">
                <a:latin typeface="黑体"/>
                <a:cs typeface="黑体"/>
              </a:rPr>
              <a:t>的三级分页</a:t>
            </a:r>
            <a:endParaRPr lang="en-US" dirty="0">
              <a:latin typeface="黑体"/>
              <a:cs typeface="黑体"/>
            </a:endParaRP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524000"/>
            <a:ext cx="6477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80773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rPr>
              <a:t>页全局目录</a:t>
            </a:r>
            <a:r>
              <a:rPr lang="en-US" altLang="zh-CN" sz="2400" dirty="0">
                <a:ea typeface="黑体"/>
              </a:rPr>
              <a:t>(Page Global Directory)</a:t>
            </a:r>
            <a:r>
              <a:rPr lang="zh-CN" altLang="en-US" sz="2400" dirty="0">
                <a:ea typeface="黑体"/>
              </a:rPr>
              <a:t>：</a:t>
            </a:r>
          </a:p>
          <a:p>
            <a:pPr lvl="1">
              <a:buFont typeface="Wingdings" charset="2"/>
              <a:buChar char=""/>
            </a:pPr>
            <a:r>
              <a:rPr lang="zh-CN" altLang="en-US" sz="2000" dirty="0"/>
              <a:t>即 </a:t>
            </a:r>
            <a:r>
              <a:rPr lang="en-US" altLang="zh-CN" sz="2000" dirty="0" err="1"/>
              <a:t>pgd</a:t>
            </a:r>
            <a:r>
              <a:rPr lang="zh-CN" altLang="en-US" sz="2000" dirty="0"/>
              <a:t>，是多级页表的抽象最高层。每一级的页表都处理不同大小的内存。每项都指向一个更小目录的低级表，因此</a:t>
            </a:r>
            <a:r>
              <a:rPr lang="en-US" altLang="zh-CN" sz="2000" dirty="0" err="1"/>
              <a:t>pgd</a:t>
            </a:r>
            <a:r>
              <a:rPr lang="zh-CN" altLang="en-US" sz="2000" dirty="0"/>
              <a:t>就是一个页表目录。当代码遍历这个结构时（有些驱动程序就要这样做），就称为是在遍历页表；</a:t>
            </a:r>
            <a:endParaRPr lang="en-US" altLang="zh-CN" dirty="0"/>
          </a:p>
          <a:p>
            <a:r>
              <a:rPr lang="zh-CN" altLang="en-US" sz="2400" dirty="0">
                <a:ea typeface="黑体"/>
              </a:rPr>
              <a:t>页中间目录 </a:t>
            </a:r>
            <a:r>
              <a:rPr lang="en-US" altLang="zh-CN" sz="2400" dirty="0">
                <a:ea typeface="黑体"/>
              </a:rPr>
              <a:t>(Page Middle Directory)</a:t>
            </a:r>
            <a:r>
              <a:rPr lang="zh-CN" altLang="en-US" sz="2400" dirty="0">
                <a:ea typeface="黑体"/>
              </a:rPr>
              <a:t>：</a:t>
            </a:r>
          </a:p>
          <a:p>
            <a:pPr lvl="1">
              <a:buFont typeface="Wingdings" charset="2"/>
              <a:buChar char=""/>
            </a:pPr>
            <a:r>
              <a:rPr lang="zh-CN" altLang="en-US" sz="2000" dirty="0"/>
              <a:t>即</a:t>
            </a:r>
            <a:r>
              <a:rPr lang="en-US" altLang="zh-CN" sz="2000" dirty="0" err="1"/>
              <a:t>pmd</a:t>
            </a:r>
            <a:r>
              <a:rPr lang="zh-CN" altLang="en-US" sz="2000" dirty="0"/>
              <a:t>，是页表的中间层。在 </a:t>
            </a:r>
            <a:r>
              <a:rPr lang="en-US" altLang="zh-CN" sz="2000" dirty="0"/>
              <a:t>x86 </a:t>
            </a:r>
            <a:r>
              <a:rPr lang="zh-CN" altLang="en-US" sz="2000" dirty="0"/>
              <a:t>架构上，</a:t>
            </a:r>
            <a:r>
              <a:rPr lang="en-US" altLang="zh-CN" sz="2000" dirty="0" err="1"/>
              <a:t>pmd</a:t>
            </a:r>
            <a:r>
              <a:rPr lang="zh-CN" altLang="en-US" sz="2000" dirty="0"/>
              <a:t> 在硬件中并不存在，但是在内核代码中它是与</a:t>
            </a:r>
            <a:r>
              <a:rPr lang="en-US" altLang="zh-CN" sz="2000" dirty="0" err="1"/>
              <a:t>pgd</a:t>
            </a:r>
            <a:r>
              <a:rPr lang="zh-CN" altLang="en-US" sz="2000" dirty="0"/>
              <a:t>合并在一起的；</a:t>
            </a:r>
          </a:p>
          <a:p>
            <a:pPr lvl="1">
              <a:buFont typeface="Wingdings" charset="2"/>
              <a:buChar char=""/>
            </a:pPr>
            <a:endParaRPr lang="en-US" altLang="zh-CN" sz="1800" dirty="0"/>
          </a:p>
          <a:p>
            <a:r>
              <a:rPr lang="zh-CN" altLang="en-US" sz="2400" dirty="0">
                <a:ea typeface="黑体"/>
              </a:rPr>
              <a:t>页表条目 </a:t>
            </a:r>
            <a:r>
              <a:rPr lang="en-US" altLang="zh-CN" sz="2400" dirty="0">
                <a:ea typeface="黑体"/>
              </a:rPr>
              <a:t>(Page Table Entry)</a:t>
            </a:r>
            <a:r>
              <a:rPr lang="zh-CN" altLang="en-US" sz="2400" dirty="0">
                <a:ea typeface="黑体"/>
              </a:rPr>
              <a:t>：</a:t>
            </a:r>
          </a:p>
          <a:p>
            <a:pPr lvl="1">
              <a:buFont typeface="Wingdings" charset="2"/>
              <a:buChar char=""/>
            </a:pPr>
            <a:r>
              <a:rPr lang="zh-CN" altLang="en-US" sz="2000" dirty="0"/>
              <a:t>即</a:t>
            </a:r>
            <a:r>
              <a:rPr lang="en-US" altLang="zh-CN" sz="2000" dirty="0" err="1"/>
              <a:t>pte</a:t>
            </a:r>
            <a:r>
              <a:rPr lang="zh-CN" altLang="en-US" sz="2000" dirty="0"/>
              <a:t>，是页表的最低层，它直接处理页，该值包含某页的物理地址，还包含了说明该条目是否有效及相关页是否在物理内存中的位；</a:t>
            </a:r>
          </a:p>
          <a:p>
            <a:pPr lvl="1">
              <a:buFont typeface="Wingdings" charset="2"/>
              <a:buChar char=""/>
            </a:pPr>
            <a:endParaRPr lang="en-US" altLang="zh-CN" sz="1800" dirty="0"/>
          </a:p>
          <a:p>
            <a:pPr lvl="1">
              <a:buFont typeface="Wingdings" charset="2"/>
              <a:buChar char=""/>
            </a:pPr>
            <a:endParaRPr lang="en-US" altLang="zh-CN" sz="1800" dirty="0"/>
          </a:p>
          <a:p>
            <a:pPr marL="457200" lvl="1" indent="0">
              <a:buNone/>
            </a:pPr>
            <a:endParaRPr lang="zh-CN" altLang="en-US"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zh-CN" altLang="en-US" dirty="0"/>
              <a:t>三级页表</a:t>
            </a:r>
            <a:endParaRPr lang="en-US" altLang="zh-CN" dirty="0"/>
          </a:p>
        </p:txBody>
      </p:sp>
    </p:spTree>
    <p:extLst>
      <p:ext uri="{BB962C8B-B14F-4D97-AF65-F5344CB8AC3E}">
        <p14:creationId xmlns:p14="http://schemas.microsoft.com/office/powerpoint/2010/main" val="308449764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rPr>
              <a:t>分段可以给每个进程分配不同的线性地址空间，分页可以把同一线性地址空间映射到不同的物理空间。与分段相比，</a:t>
            </a:r>
            <a:r>
              <a:rPr lang="en-US" altLang="zh-CN" sz="2400" dirty="0">
                <a:ea typeface="黑体"/>
              </a:rPr>
              <a:t>Linux</a:t>
            </a:r>
            <a:r>
              <a:rPr lang="zh-CN" altLang="en-US" sz="2400" dirty="0">
                <a:ea typeface="黑体"/>
              </a:rPr>
              <a:t>更喜欢分页方式，因为：</a:t>
            </a:r>
            <a:endParaRPr lang="en-US" altLang="zh-CN" sz="2400" dirty="0">
              <a:ea typeface="黑体"/>
            </a:endParaRPr>
          </a:p>
          <a:p>
            <a:endParaRPr lang="zh-CN" altLang="en-US" sz="2400" dirty="0">
              <a:ea typeface="黑体"/>
            </a:endParaRPr>
          </a:p>
          <a:p>
            <a:pPr lvl="1">
              <a:buFont typeface="Wingdings" charset="2"/>
              <a:buChar char=""/>
            </a:pPr>
            <a:r>
              <a:rPr lang="zh-CN" altLang="en-US" dirty="0"/>
              <a:t>当所有进程使用相同的段寄存器值时，内存管理变得更简单，也就是说它们能共享同样的一簇线性地址；</a:t>
            </a:r>
            <a:endParaRPr lang="en-US" altLang="zh-CN" dirty="0"/>
          </a:p>
          <a:p>
            <a:pPr lvl="1">
              <a:buFont typeface="Wingdings" charset="2"/>
              <a:buChar char=""/>
            </a:pPr>
            <a:endParaRPr lang="zh-CN" altLang="en-US" dirty="0"/>
          </a:p>
          <a:p>
            <a:pPr lvl="1">
              <a:buFont typeface="Wingdings" charset="2"/>
              <a:buChar char=""/>
            </a:pPr>
            <a:r>
              <a:rPr lang="en-US" altLang="zh-CN" dirty="0" err="1"/>
              <a:t>为了兼容绝大多数的CPU，RISC体系架构对分段的支持很有限，比如ARM架构的CPU中的MMU单元通常只支持分页，而不支持分段</a:t>
            </a:r>
            <a:endParaRPr lang="en-US" altLang="zh-CN" dirty="0"/>
          </a:p>
          <a:p>
            <a:pPr lvl="1">
              <a:buFont typeface="Wingdings" charset="2"/>
              <a:buChar char=""/>
            </a:pPr>
            <a:endParaRPr lang="en-US" altLang="zh-CN" sz="1800" dirty="0"/>
          </a:p>
          <a:p>
            <a:pPr lvl="1">
              <a:buFont typeface="Wingdings" charset="2"/>
              <a:buChar char=""/>
            </a:pPr>
            <a:endParaRPr lang="en-US" altLang="zh-CN" sz="1800" dirty="0"/>
          </a:p>
          <a:p>
            <a:pPr marL="457200" lvl="1" indent="0">
              <a:buNone/>
            </a:pPr>
            <a:endParaRPr lang="zh-CN" altLang="en-US" sz="2000" dirty="0"/>
          </a:p>
          <a:p>
            <a:pPr lvl="1">
              <a:buFont typeface="Wingdings" charset="2"/>
              <a:buChar char=""/>
            </a:pPr>
            <a:endParaRPr lang="zh-CN" altLang="en-US" sz="2000" dirty="0"/>
          </a:p>
          <a:p>
            <a:pPr lvl="1">
              <a:buFont typeface="Wingdings" charset="2"/>
              <a:buChar char=""/>
            </a:pPr>
            <a:endParaRPr lang="zh-CN" altLang="en-US" sz="2000" dirty="0"/>
          </a:p>
        </p:txBody>
      </p:sp>
      <p:sp>
        <p:nvSpPr>
          <p:cNvPr id="321538" name="Rectangle 2"/>
          <p:cNvSpPr>
            <a:spLocks noGrp="1" noChangeArrowheads="1"/>
          </p:cNvSpPr>
          <p:nvPr>
            <p:ph type="title"/>
          </p:nvPr>
        </p:nvSpPr>
        <p:spPr/>
        <p:txBody>
          <a:bodyPr/>
          <a:lstStyle/>
          <a:p>
            <a:r>
              <a:rPr lang="zh-CN" altLang="en-US" dirty="0"/>
              <a:t>分页的优势</a:t>
            </a:r>
            <a:endParaRPr lang="en-US" altLang="zh-CN" dirty="0"/>
          </a:p>
        </p:txBody>
      </p:sp>
    </p:spTree>
    <p:extLst>
      <p:ext uri="{BB962C8B-B14F-4D97-AF65-F5344CB8AC3E}">
        <p14:creationId xmlns:p14="http://schemas.microsoft.com/office/powerpoint/2010/main" val="116663730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314850" y="2917617"/>
            <a:ext cx="2526654"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B25EC-C15B-EA4E-9CCF-6B1E6F6F3E25}"/>
              </a:ext>
            </a:extLst>
          </p:cNvPr>
          <p:cNvSpPr>
            <a:spLocks noGrp="1"/>
          </p:cNvSpPr>
          <p:nvPr>
            <p:ph type="title"/>
          </p:nvPr>
        </p:nvSpPr>
        <p:spPr/>
        <p:txBody>
          <a:bodyPr/>
          <a:lstStyle/>
          <a:p>
            <a:r>
              <a:rPr kumimoji="1" lang="zh-CN" altLang="en-US" dirty="0"/>
              <a:t>页表项</a:t>
            </a:r>
          </a:p>
        </p:txBody>
      </p:sp>
      <p:pic>
        <p:nvPicPr>
          <p:cNvPr id="5" name="图片 4">
            <a:extLst>
              <a:ext uri="{FF2B5EF4-FFF2-40B4-BE49-F238E27FC236}">
                <a16:creationId xmlns:a16="http://schemas.microsoft.com/office/drawing/2014/main" id="{1441F1B0-BA3B-4E2A-95C1-DDA82E325ED8}"/>
              </a:ext>
            </a:extLst>
          </p:cNvPr>
          <p:cNvPicPr>
            <a:picLocks noChangeAspect="1"/>
          </p:cNvPicPr>
          <p:nvPr/>
        </p:nvPicPr>
        <p:blipFill>
          <a:blip r:embed="rId2"/>
          <a:stretch>
            <a:fillRect/>
          </a:stretch>
        </p:blipFill>
        <p:spPr>
          <a:xfrm>
            <a:off x="671512" y="2060905"/>
            <a:ext cx="7800975" cy="657225"/>
          </a:xfrm>
          <a:prstGeom prst="rect">
            <a:avLst/>
          </a:prstGeom>
        </p:spPr>
      </p:pic>
      <p:sp>
        <p:nvSpPr>
          <p:cNvPr id="6" name="矩形 5">
            <a:extLst>
              <a:ext uri="{FF2B5EF4-FFF2-40B4-BE49-F238E27FC236}">
                <a16:creationId xmlns:a16="http://schemas.microsoft.com/office/drawing/2014/main" id="{64E648CA-5744-473E-926D-605F90B808A4}"/>
              </a:ext>
            </a:extLst>
          </p:cNvPr>
          <p:cNvSpPr/>
          <p:nvPr/>
        </p:nvSpPr>
        <p:spPr>
          <a:xfrm>
            <a:off x="1223766" y="3429000"/>
            <a:ext cx="6696465" cy="2868093"/>
          </a:xfrm>
          <a:prstGeom prst="rect">
            <a:avLst/>
          </a:prstGeom>
        </p:spPr>
        <p:txBody>
          <a:bodyPr wrap="square">
            <a:spAutoFit/>
          </a:bodyPr>
          <a:lstStyle/>
          <a:p>
            <a:pPr algn="l">
              <a:lnSpc>
                <a:spcPct val="150000"/>
              </a:lnSpc>
            </a:pPr>
            <a:r>
              <a:rPr lang="en-US" altLang="zh-CN" sz="2000" dirty="0">
                <a:latin typeface="+mn-ea"/>
                <a:ea typeface="+mn-ea"/>
                <a:cs typeface="微软雅黑" panose="020B0503020204020204" pitchFamily="34" charset="-122"/>
              </a:rPr>
              <a:t>P</a:t>
            </a:r>
            <a:r>
              <a:rPr lang="zh-CN" altLang="en-US" sz="2000" dirty="0">
                <a:latin typeface="+mn-ea"/>
                <a:ea typeface="+mn-ea"/>
                <a:cs typeface="微软雅黑" panose="020B0503020204020204" pitchFamily="34" charset="-122"/>
              </a:rPr>
              <a:t>：</a:t>
            </a:r>
            <a:r>
              <a:rPr lang="zh-CN" altLang="zh-CN" sz="2000" dirty="0">
                <a:latin typeface="+mn-ea"/>
                <a:ea typeface="+mn-ea"/>
                <a:cs typeface="微软雅黑" panose="020B0503020204020204" pitchFamily="34" charset="-122"/>
              </a:rPr>
              <a:t>存在位，表示当前的地址是存在于内存还是磁盘上。</a:t>
            </a:r>
            <a:endParaRPr lang="en-US" altLang="zh-CN" sz="2000" dirty="0">
              <a:latin typeface="+mn-ea"/>
              <a:ea typeface="+mn-ea"/>
              <a:cs typeface="微软雅黑" panose="020B0503020204020204" pitchFamily="34" charset="-122"/>
            </a:endParaRPr>
          </a:p>
          <a:p>
            <a:pPr algn="l">
              <a:lnSpc>
                <a:spcPct val="150000"/>
              </a:lnSpc>
            </a:pPr>
            <a:r>
              <a:rPr lang="en-US" altLang="zh-CN" sz="2000" dirty="0">
                <a:latin typeface="+mn-ea"/>
                <a:ea typeface="+mn-ea"/>
                <a:cs typeface="微软雅黑" panose="020B0503020204020204" pitchFamily="34" charset="-122"/>
              </a:rPr>
              <a:t>R/W</a:t>
            </a:r>
            <a:r>
              <a:rPr lang="zh-CN" altLang="en-US" sz="2000" dirty="0">
                <a:latin typeface="+mn-ea"/>
                <a:ea typeface="+mn-ea"/>
                <a:cs typeface="微软雅黑" panose="020B0503020204020204" pitchFamily="34" charset="-122"/>
              </a:rPr>
              <a:t>：</a:t>
            </a:r>
            <a:r>
              <a:rPr lang="zh-CN" altLang="zh-CN" sz="2000" dirty="0">
                <a:latin typeface="+mn-ea"/>
                <a:ea typeface="+mn-ea"/>
                <a:cs typeface="微软雅黑" panose="020B0503020204020204" pitchFamily="34" charset="-122"/>
              </a:rPr>
              <a:t>当前地址是否可写。</a:t>
            </a:r>
            <a:endParaRPr lang="en-US" altLang="zh-CN" sz="2000" dirty="0">
              <a:latin typeface="+mn-ea"/>
              <a:ea typeface="+mn-ea"/>
              <a:cs typeface="微软雅黑" panose="020B0503020204020204" pitchFamily="34" charset="-122"/>
            </a:endParaRPr>
          </a:p>
          <a:p>
            <a:pPr algn="l">
              <a:lnSpc>
                <a:spcPct val="150000"/>
              </a:lnSpc>
            </a:pPr>
            <a:r>
              <a:rPr lang="en-US" altLang="zh-CN" sz="2000" dirty="0">
                <a:latin typeface="+mn-ea"/>
                <a:ea typeface="+mn-ea"/>
                <a:cs typeface="微软雅黑" panose="020B0503020204020204" pitchFamily="34" charset="-122"/>
              </a:rPr>
              <a:t>U/S</a:t>
            </a:r>
            <a:r>
              <a:rPr lang="zh-CN" altLang="en-US" sz="2000" dirty="0">
                <a:latin typeface="+mn-ea"/>
                <a:ea typeface="+mn-ea"/>
                <a:cs typeface="微软雅黑" panose="020B0503020204020204" pitchFamily="34" charset="-122"/>
              </a:rPr>
              <a:t>：</a:t>
            </a:r>
            <a:r>
              <a:rPr lang="zh-CN" altLang="zh-CN" sz="2000" dirty="0">
                <a:latin typeface="+mn-ea"/>
                <a:ea typeface="+mn-ea"/>
                <a:cs typeface="微软雅黑" panose="020B0503020204020204" pitchFamily="34" charset="-122"/>
              </a:rPr>
              <a:t>当前用户是否是超级用户</a:t>
            </a:r>
            <a:endParaRPr lang="en-US" altLang="zh-CN" sz="2000" dirty="0">
              <a:latin typeface="+mn-ea"/>
              <a:ea typeface="+mn-ea"/>
              <a:cs typeface="微软雅黑" panose="020B0503020204020204" pitchFamily="34" charset="-122"/>
            </a:endParaRPr>
          </a:p>
          <a:p>
            <a:pPr algn="l">
              <a:lnSpc>
                <a:spcPct val="150000"/>
              </a:lnSpc>
            </a:pPr>
            <a:r>
              <a:rPr lang="en-US" altLang="zh-CN" sz="2000" dirty="0">
                <a:latin typeface="+mn-ea"/>
                <a:ea typeface="+mn-ea"/>
                <a:cs typeface="微软雅黑" panose="020B0503020204020204" pitchFamily="34" charset="-122"/>
              </a:rPr>
              <a:t>A</a:t>
            </a:r>
            <a:r>
              <a:rPr lang="zh-CN" altLang="en-US" sz="2000" dirty="0">
                <a:latin typeface="+mn-ea"/>
                <a:ea typeface="+mn-ea"/>
                <a:cs typeface="微软雅黑" panose="020B0503020204020204" pitchFamily="34" charset="-122"/>
              </a:rPr>
              <a:t>：</a:t>
            </a:r>
            <a:r>
              <a:rPr lang="zh-CN" altLang="zh-CN" sz="2000" dirty="0">
                <a:latin typeface="+mn-ea"/>
                <a:ea typeface="+mn-ea"/>
                <a:cs typeface="微软雅黑" panose="020B0503020204020204" pitchFamily="34" charset="-122"/>
              </a:rPr>
              <a:t>访问位，用来表示当前页是否被访问过</a:t>
            </a:r>
            <a:endParaRPr lang="en-US" altLang="zh-CN" sz="2000" dirty="0">
              <a:latin typeface="+mn-ea"/>
              <a:ea typeface="+mn-ea"/>
              <a:cs typeface="微软雅黑" panose="020B0503020204020204" pitchFamily="34" charset="-122"/>
            </a:endParaRPr>
          </a:p>
          <a:p>
            <a:pPr algn="l">
              <a:lnSpc>
                <a:spcPct val="150000"/>
              </a:lnSpc>
            </a:pPr>
            <a:r>
              <a:rPr lang="en-US" altLang="zh-CN" sz="2000" dirty="0">
                <a:latin typeface="+mn-ea"/>
                <a:ea typeface="+mn-ea"/>
                <a:cs typeface="微软雅黑" panose="020B0503020204020204" pitchFamily="34" charset="-122"/>
              </a:rPr>
              <a:t>D</a:t>
            </a:r>
            <a:r>
              <a:rPr lang="zh-CN" altLang="en-US" sz="2000" dirty="0">
                <a:latin typeface="+mn-ea"/>
                <a:ea typeface="+mn-ea"/>
                <a:cs typeface="微软雅黑" panose="020B0503020204020204" pitchFamily="34" charset="-122"/>
              </a:rPr>
              <a:t>：</a:t>
            </a:r>
            <a:r>
              <a:rPr lang="en-US" altLang="zh-CN" sz="2000" dirty="0">
                <a:latin typeface="+mn-ea"/>
                <a:ea typeface="+mn-ea"/>
                <a:cs typeface="微软雅黑" panose="020B0503020204020204" pitchFamily="34" charset="-122"/>
              </a:rPr>
              <a:t>dirty</a:t>
            </a:r>
            <a:r>
              <a:rPr lang="zh-CN" altLang="zh-CN" sz="2000" dirty="0">
                <a:latin typeface="+mn-ea"/>
                <a:ea typeface="+mn-ea"/>
                <a:cs typeface="微软雅黑" panose="020B0503020204020204" pitchFamily="34" charset="-122"/>
              </a:rPr>
              <a:t>的意思，脏位。</a:t>
            </a:r>
            <a:endParaRPr lang="en-US" altLang="zh-CN" sz="2000" dirty="0">
              <a:latin typeface="+mn-ea"/>
              <a:ea typeface="+mn-ea"/>
              <a:cs typeface="微软雅黑" panose="020B0503020204020204" pitchFamily="34" charset="-122"/>
            </a:endParaRPr>
          </a:p>
          <a:p>
            <a:pPr algn="l">
              <a:lnSpc>
                <a:spcPct val="150000"/>
              </a:lnSpc>
            </a:pPr>
            <a:r>
              <a:rPr lang="en-US" altLang="zh-CN" sz="2000" dirty="0">
                <a:latin typeface="+mn-ea"/>
                <a:ea typeface="+mn-ea"/>
                <a:cs typeface="微软雅黑" panose="020B0503020204020204" pitchFamily="34" charset="-122"/>
              </a:rPr>
              <a:t>G\PAT\PCD\PWT</a:t>
            </a:r>
            <a:r>
              <a:rPr lang="zh-CN" altLang="en-US" sz="2000" dirty="0">
                <a:latin typeface="+mn-ea"/>
                <a:ea typeface="+mn-ea"/>
                <a:cs typeface="微软雅黑" panose="020B0503020204020204" pitchFamily="34" charset="-122"/>
              </a:rPr>
              <a:t>：</a:t>
            </a:r>
            <a:r>
              <a:rPr lang="zh-CN" altLang="zh-CN" sz="2000" dirty="0">
                <a:latin typeface="+mn-ea"/>
                <a:ea typeface="+mn-ea"/>
                <a:cs typeface="微软雅黑" panose="020B0503020204020204" pitchFamily="34" charset="-122"/>
              </a:rPr>
              <a:t>缓存相关的位。</a:t>
            </a:r>
            <a:endParaRPr lang="zh-CN" altLang="en-US" sz="2000" dirty="0">
              <a:latin typeface="+mn-ea"/>
              <a:ea typeface="+mn-ea"/>
            </a:endParaRPr>
          </a:p>
        </p:txBody>
      </p:sp>
    </p:spTree>
    <p:extLst>
      <p:ext uri="{BB962C8B-B14F-4D97-AF65-F5344CB8AC3E}">
        <p14:creationId xmlns:p14="http://schemas.microsoft.com/office/powerpoint/2010/main" val="11067687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EA3814-CD3E-EC47-B4D8-DA459126DEB7}"/>
              </a:ext>
            </a:extLst>
          </p:cNvPr>
          <p:cNvSpPr>
            <a:spLocks noGrp="1"/>
          </p:cNvSpPr>
          <p:nvPr>
            <p:ph idx="1"/>
          </p:nvPr>
        </p:nvSpPr>
        <p:spPr>
          <a:xfrm>
            <a:off x="451338" y="1385518"/>
            <a:ext cx="8241323" cy="5472482"/>
          </a:xfrm>
        </p:spPr>
        <p:txBody>
          <a:bodyPr/>
          <a:lstStyle/>
          <a:p>
            <a:pPr marL="0" indent="0">
              <a:buNone/>
            </a:pPr>
            <a:r>
              <a:rPr lang="en" altLang="zh-CN" sz="1400" dirty="0"/>
              <a:t>1 // Extract the VPN from the virtual address</a:t>
            </a:r>
          </a:p>
          <a:p>
            <a:pPr marL="0" indent="0">
              <a:buNone/>
            </a:pPr>
            <a:r>
              <a:rPr lang="en" altLang="zh-CN" sz="1400" dirty="0"/>
              <a:t>2 VPN = (</a:t>
            </a:r>
            <a:r>
              <a:rPr lang="en" altLang="zh-CN" sz="1400" dirty="0" err="1"/>
              <a:t>VirtualAddress</a:t>
            </a:r>
            <a:r>
              <a:rPr lang="en" altLang="zh-CN" sz="1400" dirty="0"/>
              <a:t> &amp; VPN_MASK) &gt;&gt; SHIFT</a:t>
            </a:r>
          </a:p>
          <a:p>
            <a:pPr marL="0" indent="0">
              <a:buNone/>
            </a:pPr>
            <a:r>
              <a:rPr lang="en" altLang="zh-CN" sz="1400" dirty="0"/>
              <a:t>3</a:t>
            </a:r>
          </a:p>
          <a:p>
            <a:pPr marL="0" indent="0">
              <a:buNone/>
            </a:pPr>
            <a:r>
              <a:rPr lang="en" altLang="zh-CN" sz="1400" dirty="0"/>
              <a:t>4 // Form the address of the page-table entry (PTE)</a:t>
            </a:r>
          </a:p>
          <a:p>
            <a:pPr marL="0" indent="0">
              <a:buNone/>
            </a:pPr>
            <a:r>
              <a:rPr lang="en" altLang="zh-CN" sz="1400" dirty="0"/>
              <a:t>5 </a:t>
            </a:r>
            <a:r>
              <a:rPr lang="en" altLang="zh-CN" sz="1400" dirty="0" err="1"/>
              <a:t>PTEAddr</a:t>
            </a:r>
            <a:r>
              <a:rPr lang="en" altLang="zh-CN" sz="1400" dirty="0"/>
              <a:t> = PTBR + (VPN * </a:t>
            </a:r>
            <a:r>
              <a:rPr lang="en" altLang="zh-CN" sz="1400" dirty="0" err="1"/>
              <a:t>sizeof</a:t>
            </a:r>
            <a:r>
              <a:rPr lang="en" altLang="zh-CN" sz="1400" dirty="0"/>
              <a:t>(PTE))</a:t>
            </a:r>
          </a:p>
          <a:p>
            <a:pPr marL="0" indent="0">
              <a:buNone/>
            </a:pPr>
            <a:r>
              <a:rPr lang="en" altLang="zh-CN" sz="1400" dirty="0"/>
              <a:t>6</a:t>
            </a:r>
          </a:p>
          <a:p>
            <a:pPr marL="0" indent="0">
              <a:buNone/>
            </a:pPr>
            <a:r>
              <a:rPr lang="en" altLang="zh-CN" sz="1400" dirty="0"/>
              <a:t>7 // Fetch the PTE</a:t>
            </a:r>
          </a:p>
          <a:p>
            <a:pPr marL="0" indent="0">
              <a:buNone/>
            </a:pPr>
            <a:r>
              <a:rPr lang="en" altLang="zh-CN" sz="1400" dirty="0"/>
              <a:t>8 PTE = </a:t>
            </a:r>
            <a:r>
              <a:rPr lang="en" altLang="zh-CN" sz="1400" dirty="0" err="1"/>
              <a:t>AccessMemory</a:t>
            </a:r>
            <a:r>
              <a:rPr lang="en" altLang="zh-CN" sz="1400" dirty="0"/>
              <a:t>(</a:t>
            </a:r>
            <a:r>
              <a:rPr lang="en" altLang="zh-CN" sz="1400" dirty="0" err="1"/>
              <a:t>PTEAddr</a:t>
            </a:r>
            <a:r>
              <a:rPr lang="en" altLang="zh-CN" sz="1400" dirty="0"/>
              <a:t>)</a:t>
            </a:r>
          </a:p>
          <a:p>
            <a:pPr marL="0" indent="0">
              <a:buNone/>
            </a:pPr>
            <a:r>
              <a:rPr lang="en" altLang="zh-CN" sz="1400" dirty="0"/>
              <a:t>9</a:t>
            </a:r>
          </a:p>
          <a:p>
            <a:pPr marL="0" indent="0">
              <a:buNone/>
            </a:pPr>
            <a:r>
              <a:rPr lang="en" altLang="zh-CN" sz="1400" dirty="0"/>
              <a:t>10 // Check if process can access the page</a:t>
            </a:r>
          </a:p>
          <a:p>
            <a:pPr marL="0" indent="0">
              <a:buNone/>
            </a:pPr>
            <a:r>
              <a:rPr lang="en" altLang="zh-CN" sz="1400" dirty="0"/>
              <a:t>11 if (</a:t>
            </a:r>
            <a:r>
              <a:rPr lang="en" altLang="zh-CN" sz="1400" dirty="0" err="1"/>
              <a:t>PTE.Valid</a:t>
            </a:r>
            <a:r>
              <a:rPr lang="en" altLang="zh-CN" sz="1400" dirty="0"/>
              <a:t> == False)</a:t>
            </a:r>
          </a:p>
          <a:p>
            <a:pPr marL="0" indent="0">
              <a:buNone/>
            </a:pPr>
            <a:r>
              <a:rPr lang="en" altLang="zh-CN" sz="1400" dirty="0"/>
              <a:t>12 </a:t>
            </a:r>
            <a:r>
              <a:rPr lang="en" altLang="zh-CN" sz="1400" dirty="0" err="1"/>
              <a:t>RaiseException</a:t>
            </a:r>
            <a:r>
              <a:rPr lang="en" altLang="zh-CN" sz="1400" dirty="0"/>
              <a:t>(SEGMENTATION_FAULT)</a:t>
            </a:r>
          </a:p>
          <a:p>
            <a:pPr marL="0" indent="0">
              <a:buNone/>
            </a:pPr>
            <a:r>
              <a:rPr lang="en" altLang="zh-CN" sz="1400" dirty="0"/>
              <a:t>13 else if (</a:t>
            </a:r>
            <a:r>
              <a:rPr lang="en" altLang="zh-CN" sz="1400" dirty="0" err="1"/>
              <a:t>CanAccess</a:t>
            </a:r>
            <a:r>
              <a:rPr lang="en" altLang="zh-CN" sz="1400" dirty="0"/>
              <a:t>(</a:t>
            </a:r>
            <a:r>
              <a:rPr lang="en" altLang="zh-CN" sz="1400" dirty="0" err="1"/>
              <a:t>PTE.ProtectBits</a:t>
            </a:r>
            <a:r>
              <a:rPr lang="en" altLang="zh-CN" sz="1400" dirty="0"/>
              <a:t>) == False)</a:t>
            </a:r>
          </a:p>
          <a:p>
            <a:pPr marL="0" indent="0">
              <a:buNone/>
            </a:pPr>
            <a:r>
              <a:rPr lang="en" altLang="zh-CN" sz="1400" dirty="0"/>
              <a:t>14 </a:t>
            </a:r>
            <a:r>
              <a:rPr lang="en" altLang="zh-CN" sz="1400" dirty="0" err="1"/>
              <a:t>RaiseException</a:t>
            </a:r>
            <a:r>
              <a:rPr lang="en" altLang="zh-CN" sz="1400" dirty="0"/>
              <a:t>(PROTECTION_FAULT)</a:t>
            </a:r>
          </a:p>
          <a:p>
            <a:pPr marL="0" indent="0">
              <a:buNone/>
            </a:pPr>
            <a:r>
              <a:rPr lang="en" altLang="zh-CN" sz="1400" dirty="0"/>
              <a:t>15 else</a:t>
            </a:r>
          </a:p>
          <a:p>
            <a:pPr marL="0" indent="0">
              <a:buNone/>
            </a:pPr>
            <a:r>
              <a:rPr lang="en" altLang="zh-CN" sz="1400" dirty="0"/>
              <a:t>16 // Access is OK: form physical address and fetch it</a:t>
            </a:r>
          </a:p>
          <a:p>
            <a:pPr marL="0" indent="0">
              <a:buNone/>
            </a:pPr>
            <a:r>
              <a:rPr lang="en" altLang="zh-CN" sz="1400" dirty="0"/>
              <a:t>17 offset = </a:t>
            </a:r>
            <a:r>
              <a:rPr lang="en" altLang="zh-CN" sz="1400" dirty="0" err="1"/>
              <a:t>VirtualAddress</a:t>
            </a:r>
            <a:r>
              <a:rPr lang="en" altLang="zh-CN" sz="1400" dirty="0"/>
              <a:t> &amp; OFFSET_MASK</a:t>
            </a:r>
          </a:p>
          <a:p>
            <a:pPr marL="0" indent="0">
              <a:buNone/>
            </a:pPr>
            <a:r>
              <a:rPr lang="en" altLang="zh-CN" sz="1400" dirty="0"/>
              <a:t>18 </a:t>
            </a:r>
            <a:r>
              <a:rPr lang="en" altLang="zh-CN" sz="1400" dirty="0" err="1"/>
              <a:t>PhysAddr</a:t>
            </a:r>
            <a:r>
              <a:rPr lang="en" altLang="zh-CN" sz="1400" dirty="0"/>
              <a:t> = (PTE.PFN &lt;&lt; PFN_SHIFT) | offset</a:t>
            </a:r>
          </a:p>
          <a:p>
            <a:pPr marL="0" indent="0">
              <a:buNone/>
            </a:pPr>
            <a:r>
              <a:rPr lang="en" altLang="zh-CN" sz="1400" dirty="0"/>
              <a:t>19 Register = </a:t>
            </a:r>
            <a:r>
              <a:rPr lang="en" altLang="zh-CN" sz="1400" dirty="0" err="1"/>
              <a:t>AccessMemory</a:t>
            </a:r>
            <a:r>
              <a:rPr lang="en" altLang="zh-CN" sz="1400" dirty="0"/>
              <a:t>(</a:t>
            </a:r>
            <a:r>
              <a:rPr lang="en" altLang="zh-CN" sz="1400" dirty="0" err="1"/>
              <a:t>PhysAddr</a:t>
            </a:r>
            <a:r>
              <a:rPr lang="en" altLang="zh-CN" sz="1400" dirty="0"/>
              <a:t>)</a:t>
            </a:r>
          </a:p>
          <a:p>
            <a:pPr marL="0" indent="0">
              <a:buNone/>
            </a:pPr>
            <a:endParaRPr kumimoji="1" lang="zh-CN" altLang="en-US" sz="1400" dirty="0"/>
          </a:p>
        </p:txBody>
      </p:sp>
      <p:sp>
        <p:nvSpPr>
          <p:cNvPr id="2" name="标题 1">
            <a:extLst>
              <a:ext uri="{FF2B5EF4-FFF2-40B4-BE49-F238E27FC236}">
                <a16:creationId xmlns:a16="http://schemas.microsoft.com/office/drawing/2014/main" id="{1B5AC838-9780-D347-9470-E2AE71CE24A1}"/>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9737120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F862C-548C-A149-82E0-2AEA5C6E6ABE}"/>
              </a:ext>
            </a:extLst>
          </p:cNvPr>
          <p:cNvSpPr>
            <a:spLocks noGrp="1"/>
          </p:cNvSpPr>
          <p:nvPr>
            <p:ph idx="1"/>
          </p:nvPr>
        </p:nvSpPr>
        <p:spPr/>
        <p:txBody>
          <a:bodyPr/>
          <a:lstStyle/>
          <a:p>
            <a:r>
              <a:rPr lang="en" altLang="zh-CN" dirty="0"/>
              <a:t>int array[1000];</a:t>
            </a:r>
          </a:p>
          <a:p>
            <a:r>
              <a:rPr lang="en" altLang="zh-CN" dirty="0"/>
              <a:t>...</a:t>
            </a:r>
          </a:p>
          <a:p>
            <a:r>
              <a:rPr lang="en" altLang="zh-CN" dirty="0"/>
              <a:t>for (</a:t>
            </a:r>
            <a:r>
              <a:rPr lang="en" altLang="zh-CN" dirty="0" err="1"/>
              <a:t>i</a:t>
            </a:r>
            <a:r>
              <a:rPr lang="en" altLang="zh-CN" dirty="0"/>
              <a:t> = 0; </a:t>
            </a:r>
            <a:r>
              <a:rPr lang="en" altLang="zh-CN" dirty="0" err="1"/>
              <a:t>i</a:t>
            </a:r>
            <a:r>
              <a:rPr lang="en" altLang="zh-CN" dirty="0"/>
              <a:t> &lt; 1000; </a:t>
            </a:r>
            <a:r>
              <a:rPr lang="en" altLang="zh-CN" dirty="0" err="1"/>
              <a:t>i</a:t>
            </a:r>
            <a:r>
              <a:rPr lang="en" altLang="zh-CN" dirty="0"/>
              <a:t>++)</a:t>
            </a:r>
          </a:p>
          <a:p>
            <a:r>
              <a:rPr lang="en" altLang="zh-CN" dirty="0"/>
              <a:t>array[</a:t>
            </a:r>
            <a:r>
              <a:rPr lang="en" altLang="zh-CN" dirty="0" err="1"/>
              <a:t>i</a:t>
            </a:r>
            <a:r>
              <a:rPr lang="en" altLang="zh-CN" dirty="0"/>
              <a:t>] = 0;</a:t>
            </a:r>
          </a:p>
          <a:p>
            <a:r>
              <a:rPr lang="zh-CN" altLang="en-US" dirty="0"/>
              <a:t>一个简单地循环，把一个</a:t>
            </a:r>
            <a:r>
              <a:rPr lang="en-US" altLang="zh-CN" dirty="0"/>
              <a:t>1000</a:t>
            </a:r>
            <a:r>
              <a:rPr lang="zh-CN" altLang="en-US" dirty="0"/>
              <a:t>长度的数组全部赋值为</a:t>
            </a:r>
            <a:r>
              <a:rPr lang="en-US" altLang="zh-CN" dirty="0"/>
              <a:t>0</a:t>
            </a:r>
            <a:r>
              <a:rPr lang="zh-CN" altLang="en-US" dirty="0"/>
              <a:t>。</a:t>
            </a:r>
          </a:p>
          <a:p>
            <a:r>
              <a:rPr lang="en-US" altLang="zh-CN" dirty="0"/>
              <a:t>1024 </a:t>
            </a:r>
            <a:r>
              <a:rPr lang="en" altLang="zh-CN" dirty="0" err="1"/>
              <a:t>movl</a:t>
            </a:r>
            <a:r>
              <a:rPr lang="en" altLang="zh-CN" dirty="0"/>
              <a:t> $0x0,(%edi,%eax,4)</a:t>
            </a:r>
          </a:p>
          <a:p>
            <a:r>
              <a:rPr lang="en" altLang="zh-CN" dirty="0"/>
              <a:t>1028 incl %</a:t>
            </a:r>
            <a:r>
              <a:rPr lang="en" altLang="zh-CN" dirty="0" err="1"/>
              <a:t>eax</a:t>
            </a:r>
            <a:endParaRPr lang="en" altLang="zh-CN" dirty="0"/>
          </a:p>
          <a:p>
            <a:r>
              <a:rPr lang="en" altLang="zh-CN" dirty="0"/>
              <a:t>1032 </a:t>
            </a:r>
            <a:r>
              <a:rPr lang="en" altLang="zh-CN" dirty="0" err="1"/>
              <a:t>cmpl</a:t>
            </a:r>
            <a:r>
              <a:rPr lang="en" altLang="zh-CN" dirty="0"/>
              <a:t> $0x03e8,%eax</a:t>
            </a:r>
          </a:p>
          <a:p>
            <a:r>
              <a:rPr lang="en" altLang="zh-CN" dirty="0"/>
              <a:t>1036 </a:t>
            </a:r>
            <a:r>
              <a:rPr lang="en" altLang="zh-CN" dirty="0" err="1"/>
              <a:t>jne</a:t>
            </a:r>
            <a:r>
              <a:rPr lang="en" altLang="zh-CN" dirty="0"/>
              <a:t> 0x1024</a:t>
            </a:r>
          </a:p>
          <a:p>
            <a:endParaRPr kumimoji="1" lang="zh-CN" altLang="en-US" dirty="0"/>
          </a:p>
        </p:txBody>
      </p:sp>
      <p:sp>
        <p:nvSpPr>
          <p:cNvPr id="2" name="标题 1">
            <a:extLst>
              <a:ext uri="{FF2B5EF4-FFF2-40B4-BE49-F238E27FC236}">
                <a16:creationId xmlns:a16="http://schemas.microsoft.com/office/drawing/2014/main" id="{FE3577CF-5FDC-294C-8B04-5B4D6ECE0473}"/>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7878856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00E43259-6925-8D46-94F9-82B4CCB46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383" y="1413469"/>
            <a:ext cx="6045234" cy="4895850"/>
          </a:xfrm>
        </p:spPr>
      </p:pic>
      <p:sp>
        <p:nvSpPr>
          <p:cNvPr id="2" name="标题 1">
            <a:extLst>
              <a:ext uri="{FF2B5EF4-FFF2-40B4-BE49-F238E27FC236}">
                <a16:creationId xmlns:a16="http://schemas.microsoft.com/office/drawing/2014/main" id="{CD066F22-AF19-4C44-9F09-201A2CB94E9E}"/>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97232006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[10-3]AppArmor</Template>
  <TotalTime>1477</TotalTime>
  <Pages>0</Pages>
  <Words>3247</Words>
  <Characters>0</Characters>
  <Application>Microsoft Office PowerPoint</Application>
  <DocSecurity>0</DocSecurity>
  <PresentationFormat>全屏显示(4:3)</PresentationFormat>
  <Lines>0</Lines>
  <Paragraphs>307</Paragraphs>
  <Slides>54</Slides>
  <Notes>9</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Monotype Sorts</vt:lpstr>
      <vt:lpstr>黑体</vt:lpstr>
      <vt:lpstr>宋体</vt:lpstr>
      <vt:lpstr>微软雅黑</vt:lpstr>
      <vt:lpstr>Arial</vt:lpstr>
      <vt:lpstr>Arial Narrow</vt:lpstr>
      <vt:lpstr>Tahoma</vt:lpstr>
      <vt:lpstr>Times New Roman</vt:lpstr>
      <vt:lpstr>Wingdings</vt:lpstr>
      <vt:lpstr>通用信息 (标准)</vt:lpstr>
      <vt:lpstr>PowerPoint 演示文稿</vt:lpstr>
      <vt:lpstr>PowerPoint 演示文稿</vt:lpstr>
      <vt:lpstr>PowerPoint 演示文稿</vt:lpstr>
      <vt:lpstr>PowerPoint 演示文稿</vt:lpstr>
      <vt:lpstr>PowerPoint 演示文稿</vt:lpstr>
      <vt:lpstr>页表项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连续内存分配方式</vt:lpstr>
      <vt:lpstr>单一连续分配</vt:lpstr>
      <vt:lpstr>固定分区分配</vt:lpstr>
      <vt:lpstr>动态分区分配</vt:lpstr>
      <vt:lpstr>动态分区分配的主存空间的分配和回收</vt:lpstr>
      <vt:lpstr>动态分区分配的主存空间的分配和回收</vt:lpstr>
      <vt:lpstr>动态分区分配的主存空间的分配和回收</vt:lpstr>
      <vt:lpstr>动态分区分配的主存空间的分配和回收</vt:lpstr>
      <vt:lpstr>动态分区分配的内存分配算法</vt:lpstr>
      <vt:lpstr>动态分区分配的内存分配算法</vt:lpstr>
      <vt:lpstr>动态分区分配的内存分配算法</vt:lpstr>
      <vt:lpstr>动态重定位分区分配</vt:lpstr>
      <vt:lpstr>大纲</vt:lpstr>
      <vt:lpstr>不连续页内存管理</vt:lpstr>
      <vt:lpstr>不连续页内存管理</vt:lpstr>
      <vt:lpstr>优缺点</vt:lpstr>
      <vt:lpstr>进程页表</vt:lpstr>
      <vt:lpstr>物理页表</vt:lpstr>
      <vt:lpstr>请求表</vt:lpstr>
      <vt:lpstr>地址转换</vt:lpstr>
      <vt:lpstr>大纲</vt:lpstr>
      <vt:lpstr>Linux Buddy System伙伴算法</vt:lpstr>
      <vt:lpstr>slab分配器原理</vt:lpstr>
      <vt:lpstr>优点</vt:lpstr>
      <vt:lpstr>Slab分配器主要结构</vt:lpstr>
      <vt:lpstr>Slab分配器种类</vt:lpstr>
      <vt:lpstr>Slab的API函数</vt:lpstr>
      <vt:lpstr>Slab实现过程</vt:lpstr>
      <vt:lpstr>大纲</vt:lpstr>
      <vt:lpstr>Linux的三级分页</vt:lpstr>
      <vt:lpstr>三级页表</vt:lpstr>
      <vt:lpstr>分页的优势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数据操作系统的设计与实现</dc:title>
  <dc:subject/>
  <dc:creator>Wang Yu</dc:creator>
  <cp:keywords/>
  <dc:description/>
  <cp:lastModifiedBy>王 十一</cp:lastModifiedBy>
  <cp:revision>442</cp:revision>
  <dcterms:created xsi:type="dcterms:W3CDTF">2013-08-21T07:50:00Z</dcterms:created>
  <dcterms:modified xsi:type="dcterms:W3CDTF">2021-06-08T04:30:20Z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2052-9.1.0.4856</vt:lpwstr>
  </property>
</Properties>
</file>