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2"/>
  </p:notesMasterIdLst>
  <p:sldIdLst>
    <p:sldId id="2968" r:id="rId2"/>
    <p:sldId id="570" r:id="rId3"/>
    <p:sldId id="556" r:id="rId4"/>
    <p:sldId id="558" r:id="rId5"/>
    <p:sldId id="571" r:id="rId6"/>
    <p:sldId id="559" r:id="rId7"/>
    <p:sldId id="576" r:id="rId8"/>
    <p:sldId id="572" r:id="rId9"/>
    <p:sldId id="557" r:id="rId10"/>
    <p:sldId id="574" r:id="rId11"/>
    <p:sldId id="575" r:id="rId12"/>
    <p:sldId id="583" r:id="rId13"/>
    <p:sldId id="577" r:id="rId14"/>
    <p:sldId id="578" r:id="rId15"/>
    <p:sldId id="579" r:id="rId16"/>
    <p:sldId id="584" r:id="rId17"/>
    <p:sldId id="580" r:id="rId18"/>
    <p:sldId id="585" r:id="rId19"/>
    <p:sldId id="581" r:id="rId20"/>
    <p:sldId id="586" r:id="rId21"/>
    <p:sldId id="582" r:id="rId22"/>
    <p:sldId id="587" r:id="rId23"/>
    <p:sldId id="593" r:id="rId24"/>
    <p:sldId id="573" r:id="rId25"/>
    <p:sldId id="562" r:id="rId26"/>
    <p:sldId id="591" r:id="rId27"/>
    <p:sldId id="592" r:id="rId28"/>
    <p:sldId id="588" r:id="rId29"/>
    <p:sldId id="563" r:id="rId30"/>
    <p:sldId id="2967" r:id="rId31"/>
  </p:sldIdLst>
  <p:sldSz cx="9144000" cy="6858000" type="screen4x3"/>
  <p:notesSz cx="6858000" cy="914400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7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9" autoAdjust="0"/>
    <p:restoredTop sz="90634" autoAdjust="0"/>
  </p:normalViewPr>
  <p:slideViewPr>
    <p:cSldViewPr>
      <p:cViewPr varScale="1">
        <p:scale>
          <a:sx n="73" d="100"/>
          <a:sy n="73" d="100"/>
        </p:scale>
        <p:origin x="172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E1D22-0A13-364C-AB57-ED823F1168FF}" type="datetimeFigureOut">
              <a:rPr lang="en-US" smtClean="0"/>
              <a:pPr/>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ADBA3F-6EB8-2F45-AFD1-E2FE43DB95BC}" type="slidenum">
              <a:rPr lang="en-US" smtClean="0"/>
              <a:pPr/>
              <a:t>‹#›</a:t>
            </a:fld>
            <a:endParaRPr lang="en-US"/>
          </a:p>
        </p:txBody>
      </p:sp>
    </p:spTree>
    <p:extLst>
      <p:ext uri="{BB962C8B-B14F-4D97-AF65-F5344CB8AC3E}">
        <p14:creationId xmlns:p14="http://schemas.microsoft.com/office/powerpoint/2010/main" val="1845946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3</a:t>
            </a:fld>
            <a:endParaRPr lang="en-US"/>
          </a:p>
        </p:txBody>
      </p:sp>
    </p:spTree>
    <p:extLst>
      <p:ext uri="{BB962C8B-B14F-4D97-AF65-F5344CB8AC3E}">
        <p14:creationId xmlns:p14="http://schemas.microsoft.com/office/powerpoint/2010/main" val="19071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25</a:t>
            </a:fld>
            <a:endParaRPr lang="en-US"/>
          </a:p>
        </p:txBody>
      </p:sp>
    </p:spTree>
    <p:extLst>
      <p:ext uri="{BB962C8B-B14F-4D97-AF65-F5344CB8AC3E}">
        <p14:creationId xmlns:p14="http://schemas.microsoft.com/office/powerpoint/2010/main" val="286527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26</a:t>
            </a:fld>
            <a:endParaRPr lang="en-US"/>
          </a:p>
        </p:txBody>
      </p:sp>
    </p:spTree>
    <p:extLst>
      <p:ext uri="{BB962C8B-B14F-4D97-AF65-F5344CB8AC3E}">
        <p14:creationId xmlns:p14="http://schemas.microsoft.com/office/powerpoint/2010/main" val="411760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27</a:t>
            </a:fld>
            <a:endParaRPr lang="en-US"/>
          </a:p>
        </p:txBody>
      </p:sp>
    </p:spTree>
    <p:extLst>
      <p:ext uri="{BB962C8B-B14F-4D97-AF65-F5344CB8AC3E}">
        <p14:creationId xmlns:p14="http://schemas.microsoft.com/office/powerpoint/2010/main" val="2032888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28</a:t>
            </a:fld>
            <a:endParaRPr lang="en-US"/>
          </a:p>
        </p:txBody>
      </p:sp>
    </p:spTree>
    <p:extLst>
      <p:ext uri="{BB962C8B-B14F-4D97-AF65-F5344CB8AC3E}">
        <p14:creationId xmlns:p14="http://schemas.microsoft.com/office/powerpoint/2010/main" val="275058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29</a:t>
            </a:fld>
            <a:endParaRPr lang="en-US"/>
          </a:p>
        </p:txBody>
      </p:sp>
    </p:spTree>
    <p:extLst>
      <p:ext uri="{BB962C8B-B14F-4D97-AF65-F5344CB8AC3E}">
        <p14:creationId xmlns:p14="http://schemas.microsoft.com/office/powerpoint/2010/main" val="2865275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4/22/2021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30</a:t>
            </a:fld>
            <a:endParaRPr lang="en-US" altLang="zh-CN" sz="1200"/>
          </a:p>
        </p:txBody>
      </p:sp>
    </p:spTree>
    <p:extLst>
      <p:ext uri="{BB962C8B-B14F-4D97-AF65-F5344CB8AC3E}">
        <p14:creationId xmlns:p14="http://schemas.microsoft.com/office/powerpoint/2010/main" val="426450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4</a:t>
            </a:fld>
            <a:endParaRPr lang="en-US"/>
          </a:p>
        </p:txBody>
      </p:sp>
    </p:spTree>
    <p:extLst>
      <p:ext uri="{BB962C8B-B14F-4D97-AF65-F5344CB8AC3E}">
        <p14:creationId xmlns:p14="http://schemas.microsoft.com/office/powerpoint/2010/main" val="190712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6</a:t>
            </a:fld>
            <a:endParaRPr lang="en-US"/>
          </a:p>
        </p:txBody>
      </p:sp>
    </p:spTree>
    <p:extLst>
      <p:ext uri="{BB962C8B-B14F-4D97-AF65-F5344CB8AC3E}">
        <p14:creationId xmlns:p14="http://schemas.microsoft.com/office/powerpoint/2010/main" val="190712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7</a:t>
            </a:fld>
            <a:endParaRPr lang="en-US"/>
          </a:p>
        </p:txBody>
      </p:sp>
    </p:spTree>
    <p:extLst>
      <p:ext uri="{BB962C8B-B14F-4D97-AF65-F5344CB8AC3E}">
        <p14:creationId xmlns:p14="http://schemas.microsoft.com/office/powerpoint/2010/main" val="190712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15</a:t>
            </a:fld>
            <a:endParaRPr lang="en-US"/>
          </a:p>
        </p:txBody>
      </p:sp>
    </p:spTree>
    <p:extLst>
      <p:ext uri="{BB962C8B-B14F-4D97-AF65-F5344CB8AC3E}">
        <p14:creationId xmlns:p14="http://schemas.microsoft.com/office/powerpoint/2010/main" val="109305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16</a:t>
            </a:fld>
            <a:endParaRPr lang="en-US"/>
          </a:p>
        </p:txBody>
      </p:sp>
    </p:spTree>
    <p:extLst>
      <p:ext uri="{BB962C8B-B14F-4D97-AF65-F5344CB8AC3E}">
        <p14:creationId xmlns:p14="http://schemas.microsoft.com/office/powerpoint/2010/main" val="213913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18</a:t>
            </a:fld>
            <a:endParaRPr lang="en-US"/>
          </a:p>
        </p:txBody>
      </p:sp>
    </p:spTree>
    <p:extLst>
      <p:ext uri="{BB962C8B-B14F-4D97-AF65-F5344CB8AC3E}">
        <p14:creationId xmlns:p14="http://schemas.microsoft.com/office/powerpoint/2010/main" val="413155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20</a:t>
            </a:fld>
            <a:endParaRPr lang="en-US"/>
          </a:p>
        </p:txBody>
      </p:sp>
    </p:spTree>
    <p:extLst>
      <p:ext uri="{BB962C8B-B14F-4D97-AF65-F5344CB8AC3E}">
        <p14:creationId xmlns:p14="http://schemas.microsoft.com/office/powerpoint/2010/main" val="82957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22</a:t>
            </a:fld>
            <a:endParaRPr lang="en-US"/>
          </a:p>
        </p:txBody>
      </p:sp>
    </p:spTree>
    <p:extLst>
      <p:ext uri="{BB962C8B-B14F-4D97-AF65-F5344CB8AC3E}">
        <p14:creationId xmlns:p14="http://schemas.microsoft.com/office/powerpoint/2010/main" val="131638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9337589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18429007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5853045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2021/4/22</a:t>
            </a:fld>
            <a:endParaRPr lang="zh-CN" altLang="en-US"/>
          </a:p>
        </p:txBody>
      </p:sp>
      <p:sp>
        <p:nvSpPr>
          <p:cNvPr id="3" name="Rectangle 1058"/>
          <p:cNvSpPr>
            <a:spLocks noGrp="1" noChangeArrowheads="1"/>
          </p:cNvSpPr>
          <p:nvPr>
            <p:ph type="ftr" sz="quarter" idx="11"/>
          </p:nvPr>
        </p:nvSpPr>
        <p:spPr/>
        <p:txBody>
          <a:bodyPr/>
          <a:lstStyle>
            <a:lvl1pPr>
              <a:defRPr/>
            </a:lvl1pPr>
          </a:lstStyle>
          <a:p>
            <a:endParaRPr lang="zh-CN" altLang="en-US"/>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7077164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2021/4/22</a:t>
            </a:fld>
            <a:endParaRPr lang="zh-CN" altLang="en-US"/>
          </a:p>
        </p:txBody>
      </p:sp>
      <p:sp>
        <p:nvSpPr>
          <p:cNvPr id="5" name="Rectangle 1058"/>
          <p:cNvSpPr>
            <a:spLocks noGrp="1" noChangeArrowheads="1"/>
          </p:cNvSpPr>
          <p:nvPr>
            <p:ph type="ftr" sz="quarter" idx="11"/>
          </p:nvPr>
        </p:nvSpPr>
        <p:spPr/>
        <p:txBody>
          <a:bodyPr/>
          <a:lstStyle>
            <a:lvl1pPr>
              <a:defRPr/>
            </a:lvl1pPr>
          </a:lstStyle>
          <a:p>
            <a:endParaRPr lang="zh-CN" altLang="en-US"/>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3439297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25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2493282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32812424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4615907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8" name="Rectangle 1058"/>
          <p:cNvSpPr>
            <a:spLocks noGrp="1" noChangeArrowheads="1"/>
          </p:cNvSpPr>
          <p:nvPr>
            <p:ph type="ftr" sz="quarter" idx="11"/>
          </p:nvPr>
        </p:nvSpPr>
        <p:spPr>
          <a:ln/>
        </p:spPr>
        <p:txBody>
          <a:bodyPr/>
          <a:lstStyle>
            <a:lvl1pPr>
              <a:defRPr/>
            </a:lvl1pPr>
          </a:lstStyle>
          <a:p>
            <a:endParaRPr lang="zh-CN" altLang="en-US"/>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26962110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4" name="Rectangle 1058"/>
          <p:cNvSpPr>
            <a:spLocks noGrp="1" noChangeArrowheads="1"/>
          </p:cNvSpPr>
          <p:nvPr>
            <p:ph type="ftr" sz="quarter" idx="11"/>
          </p:nvPr>
        </p:nvSpPr>
        <p:spPr>
          <a:ln/>
        </p:spPr>
        <p:txBody>
          <a:bodyPr/>
          <a:lstStyle>
            <a:lvl1pPr>
              <a:defRPr/>
            </a:lvl1pPr>
          </a:lstStyle>
          <a:p>
            <a:endParaRPr lang="zh-CN" altLang="en-US"/>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396780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3" name="Rectangle 1058"/>
          <p:cNvSpPr>
            <a:spLocks noGrp="1" noChangeArrowheads="1"/>
          </p:cNvSpPr>
          <p:nvPr>
            <p:ph type="ftr" sz="quarter" idx="11"/>
          </p:nvPr>
        </p:nvSpPr>
        <p:spPr>
          <a:ln/>
        </p:spPr>
        <p:txBody>
          <a:bodyPr/>
          <a:lstStyle>
            <a:lvl1pPr>
              <a:defRPr/>
            </a:lvl1pPr>
          </a:lstStyle>
          <a:p>
            <a:endParaRPr lang="zh-CN" altLang="en-US"/>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21339002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40390221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2021/4/22</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3688772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p:nvPicPr>
        <p:blipFill>
          <a:blip r:embed="rId16"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7"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p:nvPicPr>
        <p:blipFill>
          <a:blip r:embed="rId18"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fld id="{530820CF-B880-4189-942D-D702A7CBA730}" type="datetimeFigureOut">
              <a:rPr lang="zh-CN" altLang="en-US" smtClean="0"/>
              <a:pPr/>
              <a:t>2021/4/22</a:t>
            </a:fld>
            <a:endParaRPr lang="zh-CN" altLang="en-US"/>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endParaRPr lang="zh-CN" altLang="en-US"/>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174105380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ransition/>
  <p:txStyles>
    <p:titleStyle>
      <a:lvl1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1" fontAlgn="base" hangingPunct="1">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1" fontAlgn="base" hangingPunct="1">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1" fontAlgn="base" hangingPunct="1">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1" fontAlgn="base" hangingPunct="1">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F85ACB-FE2E-FA4E-BC82-4FAED86EBB00}"/>
              </a:ext>
            </a:extLst>
          </p:cNvPr>
          <p:cNvSpPr>
            <a:spLocks noChangeArrowheads="1"/>
          </p:cNvSpPr>
          <p:nvPr/>
        </p:nvSpPr>
        <p:spPr bwMode="auto">
          <a:xfrm>
            <a:off x="0" y="1567870"/>
            <a:ext cx="9144000" cy="258121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第三章 第</a:t>
            </a:r>
            <a:r>
              <a:rPr lang="en-US" altLang="zh-CN" sz="3692" spc="277" dirty="0">
                <a:solidFill>
                  <a:srgbClr val="000066"/>
                </a:solidFill>
                <a:latin typeface="+mj-ea"/>
                <a:ea typeface="+mj-ea"/>
              </a:rPr>
              <a:t>4</a:t>
            </a:r>
            <a:r>
              <a:rPr lang="zh-CN" altLang="en-US" sz="3692" spc="277" dirty="0">
                <a:solidFill>
                  <a:srgbClr val="000066"/>
                </a:solidFill>
                <a:latin typeface="+mj-ea"/>
                <a:ea typeface="+mj-ea"/>
              </a:rPr>
              <a:t>讲 </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en-US" sz="3692" spc="277" dirty="0">
                <a:solidFill>
                  <a:srgbClr val="000066"/>
                </a:solidFill>
                <a:latin typeface="+mj-ea"/>
                <a:ea typeface="+mj-ea"/>
              </a:rPr>
              <a:t>内存操作常见问题</a:t>
            </a:r>
          </a:p>
        </p:txBody>
      </p:sp>
      <p:sp>
        <p:nvSpPr>
          <p:cNvPr id="3" name="Rectangle 3">
            <a:extLst>
              <a:ext uri="{FF2B5EF4-FFF2-40B4-BE49-F238E27FC236}">
                <a16:creationId xmlns:a16="http://schemas.microsoft.com/office/drawing/2014/main" id="{24C28CB6-90D2-914D-83E5-25E3445B4925}"/>
              </a:ext>
            </a:extLst>
          </p:cNvPr>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2021年4月22日</a:t>
            </a:fld>
            <a:endParaRPr kumimoji="0" lang="en-US" altLang="zh-CN" sz="2400" dirty="0">
              <a:solidFill>
                <a:srgbClr val="CC0000"/>
              </a:solidFill>
              <a:latin typeface="+mj-ea"/>
              <a:ea typeface="+mj-ea"/>
            </a:endParaRPr>
          </a:p>
        </p:txBody>
      </p:sp>
    </p:spTree>
    <p:extLst>
      <p:ext uri="{BB962C8B-B14F-4D97-AF65-F5344CB8AC3E}">
        <p14:creationId xmlns:p14="http://schemas.microsoft.com/office/powerpoint/2010/main" val="94998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动态内存分配</a:t>
            </a:r>
            <a:r>
              <a:rPr lang="en-US" altLang="zh-CN" dirty="0"/>
              <a:t>——</a:t>
            </a:r>
            <a:r>
              <a:rPr lang="zh-CN" altLang="en-US" dirty="0"/>
              <a:t>不可抢占</a:t>
            </a:r>
            <a:endParaRPr lang="en-US" altLang="zh-CN" dirty="0"/>
          </a:p>
          <a:p>
            <a:pPr lvl="1"/>
            <a:r>
              <a:rPr lang="zh-CN" altLang="en-US" dirty="0"/>
              <a:t>首次适应算法</a:t>
            </a:r>
            <a:endParaRPr lang="en-US" altLang="zh-CN" dirty="0"/>
          </a:p>
          <a:p>
            <a:pPr lvl="2"/>
            <a:r>
              <a:rPr lang="zh-CN" altLang="en-US" dirty="0"/>
              <a:t>每次从低地址开始查找，直到找到满足大小要求的空闲分区</a:t>
            </a:r>
            <a:endParaRPr lang="en-US" altLang="zh-CN" dirty="0"/>
          </a:p>
          <a:p>
            <a:pPr lvl="2"/>
            <a:r>
              <a:rPr lang="zh-CN" altLang="en-US" dirty="0"/>
              <a:t>优点：保留高地址空间的大空闲区</a:t>
            </a:r>
            <a:endParaRPr lang="en-US" altLang="zh-CN" dirty="0"/>
          </a:p>
          <a:p>
            <a:pPr lvl="2"/>
            <a:r>
              <a:rPr lang="zh-CN" altLang="en-US" dirty="0"/>
              <a:t>缺点：低地址区不断被划分，留下许多碎片，且查找开销大</a:t>
            </a:r>
            <a:endParaRPr lang="en-US" altLang="zh-CN" dirty="0"/>
          </a:p>
          <a:p>
            <a:pPr lvl="2"/>
            <a:endParaRPr lang="en-US" altLang="zh-CN" dirty="0"/>
          </a:p>
          <a:p>
            <a:pPr lvl="1"/>
            <a:r>
              <a:rPr lang="zh-CN" altLang="en-US" dirty="0"/>
              <a:t>循环首次适应算法</a:t>
            </a:r>
            <a:endParaRPr lang="en-US" altLang="zh-CN" dirty="0"/>
          </a:p>
          <a:p>
            <a:pPr lvl="2"/>
            <a:r>
              <a:rPr lang="zh-CN" altLang="en-US" dirty="0"/>
              <a:t>每次从上次适配的地址开始寻找</a:t>
            </a:r>
            <a:endParaRPr lang="en-US" altLang="zh-CN" dirty="0"/>
          </a:p>
          <a:p>
            <a:pPr lvl="2"/>
            <a:r>
              <a:rPr lang="zh-CN" altLang="en-US" dirty="0"/>
              <a:t>优点：内存分区分布得更加均匀</a:t>
            </a:r>
            <a:endParaRPr lang="en-US" altLang="zh-CN" dirty="0"/>
          </a:p>
          <a:p>
            <a:pPr lvl="2"/>
            <a:r>
              <a:rPr lang="zh-CN" altLang="en-US" dirty="0"/>
              <a:t>缺点：缺乏大的分区空间</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12063647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556792"/>
            <a:ext cx="8241323" cy="4896543"/>
          </a:xfrm>
        </p:spPr>
        <p:txBody>
          <a:bodyPr/>
          <a:lstStyle/>
          <a:p>
            <a:pPr lvl="1"/>
            <a:r>
              <a:rPr lang="zh-CN" altLang="en-US" dirty="0"/>
              <a:t>最佳适应算法</a:t>
            </a:r>
            <a:endParaRPr lang="en-US" altLang="zh-CN" dirty="0"/>
          </a:p>
          <a:p>
            <a:pPr lvl="2"/>
            <a:r>
              <a:rPr lang="zh-CN" altLang="en-US" dirty="0"/>
              <a:t>把空闲区按大小排序，每次寻找最适合的内存区</a:t>
            </a:r>
            <a:endParaRPr lang="en-US" altLang="zh-CN" dirty="0"/>
          </a:p>
          <a:p>
            <a:pPr lvl="2"/>
            <a:r>
              <a:rPr lang="zh-CN" altLang="en-US" dirty="0"/>
              <a:t>优点：对于每次分配是最优的，浪费的空间小</a:t>
            </a:r>
            <a:endParaRPr lang="en-US" altLang="zh-CN" dirty="0"/>
          </a:p>
          <a:p>
            <a:pPr lvl="2"/>
            <a:r>
              <a:rPr lang="zh-CN" altLang="en-US" dirty="0"/>
              <a:t>缺点：会留下好多小的空闲区；排序会产生额外的开销</a:t>
            </a:r>
            <a:endParaRPr lang="en-US" altLang="zh-CN" dirty="0"/>
          </a:p>
          <a:p>
            <a:pPr lvl="2"/>
            <a:endParaRPr lang="en-US" altLang="zh-CN" dirty="0"/>
          </a:p>
          <a:p>
            <a:pPr lvl="1"/>
            <a:r>
              <a:rPr lang="zh-CN" altLang="en-US" dirty="0"/>
              <a:t>最差适应算法</a:t>
            </a:r>
            <a:endParaRPr lang="en-US" altLang="zh-CN" dirty="0"/>
          </a:p>
          <a:p>
            <a:pPr lvl="2"/>
            <a:r>
              <a:rPr lang="zh-CN" altLang="en-US" dirty="0"/>
              <a:t>把空闲区按大小排序，每次从最大的空闲区分配</a:t>
            </a:r>
            <a:endParaRPr lang="en-US" altLang="zh-CN" dirty="0"/>
          </a:p>
          <a:p>
            <a:pPr lvl="2"/>
            <a:r>
              <a:rPr lang="zh-CN" altLang="en-US" dirty="0"/>
              <a:t>优点：分配时不需要和空闲区逐个比较；碎片较少</a:t>
            </a:r>
            <a:endParaRPr lang="en-US" altLang="zh-CN" dirty="0"/>
          </a:p>
          <a:p>
            <a:pPr lvl="2"/>
            <a:r>
              <a:rPr lang="zh-CN" altLang="en-US" dirty="0"/>
              <a:t>缺点：缺乏大的空闲区；排序会产生额外的开销</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41010122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423348"/>
            <a:ext cx="8241323" cy="4896543"/>
          </a:xfrm>
        </p:spPr>
        <p:txBody>
          <a:bodyPr/>
          <a:lstStyle/>
          <a:p>
            <a:pPr lvl="1"/>
            <a:r>
              <a:rPr lang="zh-CN" altLang="en-US" dirty="0"/>
              <a:t>例子</a:t>
            </a:r>
            <a:endParaRPr lang="en-US" altLang="zh-CN" dirty="0"/>
          </a:p>
          <a:p>
            <a:pPr lvl="1"/>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460" y="2492896"/>
            <a:ext cx="6635080" cy="300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9157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700808"/>
            <a:ext cx="8241323" cy="4896543"/>
          </a:xfrm>
        </p:spPr>
        <p:txBody>
          <a:bodyPr/>
          <a:lstStyle/>
          <a:p>
            <a:r>
              <a:rPr lang="zh-CN" altLang="en-US" dirty="0"/>
              <a:t>动态内存分配</a:t>
            </a:r>
            <a:r>
              <a:rPr lang="en-US" altLang="zh-CN" dirty="0"/>
              <a:t>——</a:t>
            </a:r>
            <a:r>
              <a:rPr lang="zh-CN" altLang="en-US" dirty="0"/>
              <a:t>可抢占</a:t>
            </a:r>
            <a:endParaRPr lang="en-US" altLang="zh-CN" dirty="0"/>
          </a:p>
          <a:p>
            <a:pPr lvl="1"/>
            <a:r>
              <a:rPr lang="zh-CN" altLang="en-US" dirty="0"/>
              <a:t>压缩：已经存在的内存块重新分配地址，从而为新的程序获得一个更大的空闲空间。</a:t>
            </a:r>
            <a:endParaRPr lang="en-US" altLang="zh-CN" dirty="0"/>
          </a:p>
          <a:p>
            <a:pPr lvl="1"/>
            <a:r>
              <a:rPr lang="zh-CN" altLang="en-US" dirty="0"/>
              <a:t>替换：一些已经分配的空间可以被再次使用（需要一种规则来寻找这些空间）。同时需要区分</a:t>
            </a:r>
            <a:r>
              <a:rPr lang="en-US" altLang="zh-CN" dirty="0"/>
              <a:t>dirty</a:t>
            </a:r>
            <a:r>
              <a:rPr lang="zh-CN" altLang="en-US" dirty="0"/>
              <a:t>块和</a:t>
            </a:r>
            <a:r>
              <a:rPr lang="en-US" altLang="zh-CN" dirty="0"/>
              <a:t>clean</a:t>
            </a:r>
            <a:r>
              <a:rPr lang="zh-CN" altLang="en-US" dirty="0"/>
              <a:t>块的区别，覆盖</a:t>
            </a:r>
            <a:r>
              <a:rPr lang="en-US" altLang="zh-CN" dirty="0"/>
              <a:t>clean</a:t>
            </a:r>
            <a:r>
              <a:rPr lang="zh-CN" altLang="en-US" dirty="0"/>
              <a:t>块时，直接重写即可；覆盖</a:t>
            </a:r>
            <a:r>
              <a:rPr lang="en-US" altLang="zh-CN" dirty="0"/>
              <a:t>dirty</a:t>
            </a:r>
            <a:r>
              <a:rPr lang="zh-CN" altLang="en-US" dirty="0"/>
              <a:t>块时，需要在另一处内存备份。</a:t>
            </a:r>
            <a:endParaRPr lang="en-US" altLang="zh-CN" dirty="0"/>
          </a:p>
          <a:p>
            <a:pPr lvl="2"/>
            <a:r>
              <a:rPr lang="en-US" altLang="zh-CN" dirty="0"/>
              <a:t>Dirty</a:t>
            </a:r>
            <a:r>
              <a:rPr lang="zh-CN" altLang="en-US" dirty="0"/>
              <a:t>块：多次被改写，往往是程序的数据部分。</a:t>
            </a:r>
            <a:endParaRPr lang="en-US" altLang="zh-CN" dirty="0"/>
          </a:p>
          <a:p>
            <a:pPr lvl="2"/>
            <a:r>
              <a:rPr lang="en-US" altLang="zh-CN" dirty="0"/>
              <a:t>Clean</a:t>
            </a:r>
            <a:r>
              <a:rPr lang="zh-CN" altLang="en-US" dirty="0"/>
              <a:t>块：没有被改写，往往是程序的指令部分。</a:t>
            </a:r>
            <a:endParaRPr lang="en-US" altLang="zh-CN" dirty="0"/>
          </a:p>
        </p:txBody>
      </p:sp>
      <p:sp>
        <p:nvSpPr>
          <p:cNvPr id="2" name="Title 1"/>
          <p:cNvSpPr>
            <a:spLocks noGrp="1"/>
          </p:cNvSpPr>
          <p:nvPr>
            <p:ph type="title"/>
          </p:nvPr>
        </p:nvSpPr>
        <p:spPr/>
        <p:txBody>
          <a:bodyPr/>
          <a:lstStyle/>
          <a:p>
            <a:r>
              <a:rPr lang="zh-CN" altLang="en-US" dirty="0"/>
              <a:t>可抢占分配</a:t>
            </a:r>
            <a:endParaRPr lang="en-US" dirty="0"/>
          </a:p>
        </p:txBody>
      </p:sp>
    </p:spTree>
    <p:extLst>
      <p:ext uri="{BB962C8B-B14F-4D97-AF65-F5344CB8AC3E}">
        <p14:creationId xmlns:p14="http://schemas.microsoft.com/office/powerpoint/2010/main" val="27175690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336814"/>
            <a:ext cx="8241323" cy="4896543"/>
          </a:xfrm>
        </p:spPr>
        <p:txBody>
          <a:bodyPr/>
          <a:lstStyle/>
          <a:p>
            <a:r>
              <a:rPr lang="zh-CN" altLang="en-US" dirty="0"/>
              <a:t>内存压缩</a:t>
            </a:r>
            <a:endParaRPr lang="en-US" altLang="zh-CN" dirty="0"/>
          </a:p>
          <a:p>
            <a:pPr lvl="1"/>
            <a:r>
              <a:rPr lang="zh-CN" altLang="en-US" dirty="0"/>
              <a:t>压缩后能大大增加连续的空闲空间。（压缩速度慢）</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674" y="2472457"/>
            <a:ext cx="4853698" cy="383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0398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556792"/>
            <a:ext cx="8241323" cy="4896543"/>
          </a:xfrm>
        </p:spPr>
        <p:txBody>
          <a:bodyPr/>
          <a:lstStyle/>
          <a:p>
            <a:r>
              <a:rPr lang="zh-CN" altLang="en-US" dirty="0"/>
              <a:t>内存置换</a:t>
            </a:r>
            <a:endParaRPr lang="en-US" altLang="zh-CN" dirty="0"/>
          </a:p>
          <a:p>
            <a:pPr lvl="1"/>
            <a:r>
              <a:rPr lang="zh-CN" altLang="en-US" dirty="0"/>
              <a:t>评价标准：引用内存块是命中率尽可能高（或者说是最少的缺页）</a:t>
            </a:r>
            <a:endParaRPr lang="en-US" altLang="zh-CN" dirty="0"/>
          </a:p>
          <a:p>
            <a:pPr lvl="1"/>
            <a:r>
              <a:rPr lang="zh-CN" altLang="en-US" dirty="0"/>
              <a:t>策略</a:t>
            </a:r>
            <a:endParaRPr lang="en-US" altLang="zh-CN" dirty="0"/>
          </a:p>
          <a:p>
            <a:pPr lvl="2"/>
            <a:r>
              <a:rPr lang="en-US" altLang="zh-CN" dirty="0"/>
              <a:t>FIFO</a:t>
            </a:r>
            <a:r>
              <a:rPr lang="zh-CN" altLang="en-US" dirty="0"/>
              <a:t>：先进先出</a:t>
            </a:r>
            <a:endParaRPr lang="en-US" altLang="zh-CN" dirty="0"/>
          </a:p>
          <a:p>
            <a:pPr lvl="2"/>
            <a:r>
              <a:rPr lang="en-US" altLang="zh-CN" dirty="0"/>
              <a:t>LRU</a:t>
            </a:r>
            <a:r>
              <a:rPr lang="zh-CN" altLang="en-US" dirty="0"/>
              <a:t>：最近最久未使用</a:t>
            </a:r>
            <a:endParaRPr lang="en-US" altLang="zh-CN" dirty="0"/>
          </a:p>
          <a:p>
            <a:pPr lvl="2"/>
            <a:r>
              <a:rPr lang="en-US" altLang="zh-CN" dirty="0"/>
              <a:t>OPT</a:t>
            </a:r>
            <a:r>
              <a:rPr lang="zh-CN" altLang="en-US" dirty="0"/>
              <a:t>：最佳</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14074704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700808"/>
            <a:ext cx="8241323" cy="4896543"/>
          </a:xfrm>
        </p:spPr>
        <p:txBody>
          <a:bodyPr/>
          <a:lstStyle/>
          <a:p>
            <a:r>
              <a:rPr lang="en-US" altLang="zh-CN" dirty="0"/>
              <a:t>FIFO</a:t>
            </a:r>
            <a:r>
              <a:rPr lang="zh-CN" altLang="en-US" dirty="0"/>
              <a:t>方法</a:t>
            </a:r>
            <a:endParaRPr lang="en-US" altLang="zh-CN" dirty="0"/>
          </a:p>
          <a:p>
            <a:pPr lvl="1"/>
            <a:r>
              <a:rPr lang="zh-CN" altLang="en-US" dirty="0"/>
              <a:t>内存有空闲时依次装入需要分配的页面。</a:t>
            </a:r>
            <a:endParaRPr lang="en-US" altLang="zh-CN" dirty="0"/>
          </a:p>
          <a:p>
            <a:pPr lvl="1"/>
            <a:r>
              <a:rPr lang="zh-CN" altLang="en-US" dirty="0"/>
              <a:t>按照页面装进内存的时间进行置换，越老的页面最先被换出，不管该页面是否经常使用。</a:t>
            </a:r>
            <a:endParaRPr lang="en-US" altLang="zh-CN" dirty="0"/>
          </a:p>
          <a:p>
            <a:pPr lvl="1"/>
            <a:r>
              <a:rPr lang="zh-CN" altLang="en-US" dirty="0"/>
              <a:t>有可能导致缺页率增加，导致页面置换次数增加。</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38259252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268760"/>
            <a:ext cx="8241323" cy="4896543"/>
          </a:xfrm>
        </p:spPr>
        <p:txBody>
          <a:bodyPr/>
          <a:lstStyle/>
          <a:p>
            <a:r>
              <a:rPr lang="en-US" altLang="zh-CN" dirty="0"/>
              <a:t>FIFO</a:t>
            </a:r>
          </a:p>
        </p:txBody>
      </p:sp>
      <p:sp>
        <p:nvSpPr>
          <p:cNvPr id="2" name="Title 1"/>
          <p:cNvSpPr>
            <a:spLocks noGrp="1"/>
          </p:cNvSpPr>
          <p:nvPr>
            <p:ph type="title"/>
          </p:nvPr>
        </p:nvSpPr>
        <p:spPr/>
        <p:txBody>
          <a:bodyPr/>
          <a:lstStyle/>
          <a:p>
            <a:r>
              <a:rPr lang="zh-CN" altLang="en-US" dirty="0"/>
              <a:t>不可抢占分配和可抢占分配</a:t>
            </a:r>
          </a:p>
        </p:txBody>
      </p:sp>
      <p:graphicFrame>
        <p:nvGraphicFramePr>
          <p:cNvPr id="7" name="表格 6"/>
          <p:cNvGraphicFramePr>
            <a:graphicFrameLocks noGrp="1"/>
          </p:cNvGraphicFramePr>
          <p:nvPr>
            <p:extLst>
              <p:ext uri="{D42A27DB-BD31-4B8C-83A1-F6EECF244321}">
                <p14:modId xmlns:p14="http://schemas.microsoft.com/office/powerpoint/2010/main" val="3555983952"/>
              </p:ext>
            </p:extLst>
          </p:nvPr>
        </p:nvGraphicFramePr>
        <p:xfrm>
          <a:off x="1043608" y="1988840"/>
          <a:ext cx="7344805" cy="3778935"/>
        </p:xfrm>
        <a:graphic>
          <a:graphicData uri="http://schemas.openxmlformats.org/drawingml/2006/table">
            <a:tbl>
              <a:tblPr firstRow="1" bandRow="1">
                <a:tableStyleId>{5C22544A-7EE6-4342-B048-85BDC9FD1C3A}</a:tableStyleId>
              </a:tblPr>
              <a:tblGrid>
                <a:gridCol w="564985">
                  <a:extLst>
                    <a:ext uri="{9D8B030D-6E8A-4147-A177-3AD203B41FA5}">
                      <a16:colId xmlns:a16="http://schemas.microsoft.com/office/drawing/2014/main" val="20000"/>
                    </a:ext>
                  </a:extLst>
                </a:gridCol>
                <a:gridCol w="564985">
                  <a:extLst>
                    <a:ext uri="{9D8B030D-6E8A-4147-A177-3AD203B41FA5}">
                      <a16:colId xmlns:a16="http://schemas.microsoft.com/office/drawing/2014/main" val="20001"/>
                    </a:ext>
                  </a:extLst>
                </a:gridCol>
                <a:gridCol w="564985">
                  <a:extLst>
                    <a:ext uri="{9D8B030D-6E8A-4147-A177-3AD203B41FA5}">
                      <a16:colId xmlns:a16="http://schemas.microsoft.com/office/drawing/2014/main" val="20002"/>
                    </a:ext>
                  </a:extLst>
                </a:gridCol>
                <a:gridCol w="564985">
                  <a:extLst>
                    <a:ext uri="{9D8B030D-6E8A-4147-A177-3AD203B41FA5}">
                      <a16:colId xmlns:a16="http://schemas.microsoft.com/office/drawing/2014/main" val="20003"/>
                    </a:ext>
                  </a:extLst>
                </a:gridCol>
                <a:gridCol w="564985">
                  <a:extLst>
                    <a:ext uri="{9D8B030D-6E8A-4147-A177-3AD203B41FA5}">
                      <a16:colId xmlns:a16="http://schemas.microsoft.com/office/drawing/2014/main" val="20004"/>
                    </a:ext>
                  </a:extLst>
                </a:gridCol>
                <a:gridCol w="564985">
                  <a:extLst>
                    <a:ext uri="{9D8B030D-6E8A-4147-A177-3AD203B41FA5}">
                      <a16:colId xmlns:a16="http://schemas.microsoft.com/office/drawing/2014/main" val="20005"/>
                    </a:ext>
                  </a:extLst>
                </a:gridCol>
                <a:gridCol w="564985">
                  <a:extLst>
                    <a:ext uri="{9D8B030D-6E8A-4147-A177-3AD203B41FA5}">
                      <a16:colId xmlns:a16="http://schemas.microsoft.com/office/drawing/2014/main" val="20006"/>
                    </a:ext>
                  </a:extLst>
                </a:gridCol>
                <a:gridCol w="564985">
                  <a:extLst>
                    <a:ext uri="{9D8B030D-6E8A-4147-A177-3AD203B41FA5}">
                      <a16:colId xmlns:a16="http://schemas.microsoft.com/office/drawing/2014/main" val="20007"/>
                    </a:ext>
                  </a:extLst>
                </a:gridCol>
                <a:gridCol w="564985">
                  <a:extLst>
                    <a:ext uri="{9D8B030D-6E8A-4147-A177-3AD203B41FA5}">
                      <a16:colId xmlns:a16="http://schemas.microsoft.com/office/drawing/2014/main" val="20008"/>
                    </a:ext>
                  </a:extLst>
                </a:gridCol>
                <a:gridCol w="564985">
                  <a:extLst>
                    <a:ext uri="{9D8B030D-6E8A-4147-A177-3AD203B41FA5}">
                      <a16:colId xmlns:a16="http://schemas.microsoft.com/office/drawing/2014/main" val="20009"/>
                    </a:ext>
                  </a:extLst>
                </a:gridCol>
                <a:gridCol w="564985">
                  <a:extLst>
                    <a:ext uri="{9D8B030D-6E8A-4147-A177-3AD203B41FA5}">
                      <a16:colId xmlns:a16="http://schemas.microsoft.com/office/drawing/2014/main" val="20010"/>
                    </a:ext>
                  </a:extLst>
                </a:gridCol>
                <a:gridCol w="564985">
                  <a:extLst>
                    <a:ext uri="{9D8B030D-6E8A-4147-A177-3AD203B41FA5}">
                      <a16:colId xmlns:a16="http://schemas.microsoft.com/office/drawing/2014/main" val="20011"/>
                    </a:ext>
                  </a:extLst>
                </a:gridCol>
                <a:gridCol w="564985">
                  <a:extLst>
                    <a:ext uri="{9D8B030D-6E8A-4147-A177-3AD203B41FA5}">
                      <a16:colId xmlns:a16="http://schemas.microsoft.com/office/drawing/2014/main" val="20012"/>
                    </a:ext>
                  </a:extLst>
                </a:gridCol>
              </a:tblGrid>
              <a:tr h="560715">
                <a:tc>
                  <a:txBody>
                    <a:bodyPr/>
                    <a:lstStyle/>
                    <a:p>
                      <a:pPr algn="ctr"/>
                      <a:r>
                        <a:rPr lang="en-US" altLang="zh-CN" sz="1400" dirty="0">
                          <a:solidFill>
                            <a:schemeClr val="tx1"/>
                          </a:solidFill>
                        </a:rPr>
                        <a:t>time</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6</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7</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8</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9</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10</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98413">
                <a:tc>
                  <a:txBody>
                    <a:bodyPr/>
                    <a:lstStyle/>
                    <a:p>
                      <a:pPr algn="ctr"/>
                      <a:r>
                        <a:rPr lang="en-US" altLang="zh-CN" sz="1400" dirty="0">
                          <a:solidFill>
                            <a:schemeClr val="tx1"/>
                          </a:solidFill>
                        </a:rPr>
                        <a:t>page</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5572">
                <a:tc gridSpan="13">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60715">
                <a:tc rowSpan="3">
                  <a:txBody>
                    <a:bodyPr/>
                    <a:lstStyle/>
                    <a:p>
                      <a:pPr algn="ctr"/>
                      <a:r>
                        <a:rPr lang="zh-CN" altLang="en-US" sz="2400" dirty="0"/>
                        <a:t>内存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6071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6071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60715">
                <a:tc>
                  <a:txBody>
                    <a:bodyPr/>
                    <a:lstStyle/>
                    <a:p>
                      <a:pPr algn="ctr"/>
                      <a:r>
                        <a:rPr lang="en-US" altLang="zh-CN" sz="2400" dirty="0"/>
                        <a:t>Hit</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0942934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LRU</a:t>
            </a:r>
            <a:r>
              <a:rPr lang="zh-CN" altLang="en-US" dirty="0"/>
              <a:t>方法</a:t>
            </a:r>
            <a:endParaRPr lang="en-US" altLang="zh-CN" dirty="0"/>
          </a:p>
          <a:p>
            <a:pPr lvl="1"/>
            <a:r>
              <a:rPr lang="zh-CN" altLang="en-US" dirty="0"/>
              <a:t>内存有空闲时依次装入需要分配的页面。</a:t>
            </a:r>
            <a:endParaRPr lang="en-US" altLang="zh-CN" dirty="0"/>
          </a:p>
          <a:p>
            <a:pPr lvl="1"/>
            <a:r>
              <a:rPr lang="zh-CN" altLang="en-US" dirty="0"/>
              <a:t>按照上次使用时间进行排序，将离上次使用时间最长的页面置换出。</a:t>
            </a:r>
            <a:endParaRPr lang="en-US" altLang="zh-CN" dirty="0"/>
          </a:p>
          <a:p>
            <a:pPr lvl="1"/>
            <a:r>
              <a:rPr lang="zh-CN" altLang="en-US" dirty="0"/>
              <a:t>可以采用栈的数据结构，每次页面被访问将该页面号放在栈顶。</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31518757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6" y="1268760"/>
            <a:ext cx="8241323" cy="4896543"/>
          </a:xfrm>
        </p:spPr>
        <p:txBody>
          <a:bodyPr/>
          <a:lstStyle/>
          <a:p>
            <a:r>
              <a:rPr lang="en-US" altLang="zh-CN" dirty="0"/>
              <a:t>LRU</a:t>
            </a:r>
          </a:p>
        </p:txBody>
      </p:sp>
      <p:sp>
        <p:nvSpPr>
          <p:cNvPr id="2" name="Title 1"/>
          <p:cNvSpPr>
            <a:spLocks noGrp="1"/>
          </p:cNvSpPr>
          <p:nvPr>
            <p:ph type="title"/>
          </p:nvPr>
        </p:nvSpPr>
        <p:spPr/>
        <p:txBody>
          <a:bodyPr/>
          <a:lstStyle/>
          <a:p>
            <a:r>
              <a:rPr lang="zh-CN" altLang="en-US" dirty="0"/>
              <a:t>不可抢占分配和可抢占分配</a:t>
            </a:r>
          </a:p>
        </p:txBody>
      </p:sp>
      <p:graphicFrame>
        <p:nvGraphicFramePr>
          <p:cNvPr id="7" name="表格 6"/>
          <p:cNvGraphicFramePr>
            <a:graphicFrameLocks noGrp="1"/>
          </p:cNvGraphicFramePr>
          <p:nvPr>
            <p:extLst>
              <p:ext uri="{D42A27DB-BD31-4B8C-83A1-F6EECF244321}">
                <p14:modId xmlns:p14="http://schemas.microsoft.com/office/powerpoint/2010/main" val="3155280485"/>
              </p:ext>
            </p:extLst>
          </p:nvPr>
        </p:nvGraphicFramePr>
        <p:xfrm>
          <a:off x="953598" y="2020793"/>
          <a:ext cx="7236801" cy="3724335"/>
        </p:xfrm>
        <a:graphic>
          <a:graphicData uri="http://schemas.openxmlformats.org/drawingml/2006/table">
            <a:tbl>
              <a:tblPr firstRow="1" bandRow="1">
                <a:tableStyleId>{5C22544A-7EE6-4342-B048-85BDC9FD1C3A}</a:tableStyleId>
              </a:tblPr>
              <a:tblGrid>
                <a:gridCol w="556677">
                  <a:extLst>
                    <a:ext uri="{9D8B030D-6E8A-4147-A177-3AD203B41FA5}">
                      <a16:colId xmlns:a16="http://schemas.microsoft.com/office/drawing/2014/main" val="20000"/>
                    </a:ext>
                  </a:extLst>
                </a:gridCol>
                <a:gridCol w="556677">
                  <a:extLst>
                    <a:ext uri="{9D8B030D-6E8A-4147-A177-3AD203B41FA5}">
                      <a16:colId xmlns:a16="http://schemas.microsoft.com/office/drawing/2014/main" val="20001"/>
                    </a:ext>
                  </a:extLst>
                </a:gridCol>
                <a:gridCol w="556677">
                  <a:extLst>
                    <a:ext uri="{9D8B030D-6E8A-4147-A177-3AD203B41FA5}">
                      <a16:colId xmlns:a16="http://schemas.microsoft.com/office/drawing/2014/main" val="20002"/>
                    </a:ext>
                  </a:extLst>
                </a:gridCol>
                <a:gridCol w="556677">
                  <a:extLst>
                    <a:ext uri="{9D8B030D-6E8A-4147-A177-3AD203B41FA5}">
                      <a16:colId xmlns:a16="http://schemas.microsoft.com/office/drawing/2014/main" val="20003"/>
                    </a:ext>
                  </a:extLst>
                </a:gridCol>
                <a:gridCol w="556677">
                  <a:extLst>
                    <a:ext uri="{9D8B030D-6E8A-4147-A177-3AD203B41FA5}">
                      <a16:colId xmlns:a16="http://schemas.microsoft.com/office/drawing/2014/main" val="20004"/>
                    </a:ext>
                  </a:extLst>
                </a:gridCol>
                <a:gridCol w="556677">
                  <a:extLst>
                    <a:ext uri="{9D8B030D-6E8A-4147-A177-3AD203B41FA5}">
                      <a16:colId xmlns:a16="http://schemas.microsoft.com/office/drawing/2014/main" val="20005"/>
                    </a:ext>
                  </a:extLst>
                </a:gridCol>
                <a:gridCol w="556677">
                  <a:extLst>
                    <a:ext uri="{9D8B030D-6E8A-4147-A177-3AD203B41FA5}">
                      <a16:colId xmlns:a16="http://schemas.microsoft.com/office/drawing/2014/main" val="20006"/>
                    </a:ext>
                  </a:extLst>
                </a:gridCol>
                <a:gridCol w="556677">
                  <a:extLst>
                    <a:ext uri="{9D8B030D-6E8A-4147-A177-3AD203B41FA5}">
                      <a16:colId xmlns:a16="http://schemas.microsoft.com/office/drawing/2014/main" val="20007"/>
                    </a:ext>
                  </a:extLst>
                </a:gridCol>
                <a:gridCol w="556677">
                  <a:extLst>
                    <a:ext uri="{9D8B030D-6E8A-4147-A177-3AD203B41FA5}">
                      <a16:colId xmlns:a16="http://schemas.microsoft.com/office/drawing/2014/main" val="20008"/>
                    </a:ext>
                  </a:extLst>
                </a:gridCol>
                <a:gridCol w="556677">
                  <a:extLst>
                    <a:ext uri="{9D8B030D-6E8A-4147-A177-3AD203B41FA5}">
                      <a16:colId xmlns:a16="http://schemas.microsoft.com/office/drawing/2014/main" val="20009"/>
                    </a:ext>
                  </a:extLst>
                </a:gridCol>
                <a:gridCol w="556677">
                  <a:extLst>
                    <a:ext uri="{9D8B030D-6E8A-4147-A177-3AD203B41FA5}">
                      <a16:colId xmlns:a16="http://schemas.microsoft.com/office/drawing/2014/main" val="20010"/>
                    </a:ext>
                  </a:extLst>
                </a:gridCol>
                <a:gridCol w="556677">
                  <a:extLst>
                    <a:ext uri="{9D8B030D-6E8A-4147-A177-3AD203B41FA5}">
                      <a16:colId xmlns:a16="http://schemas.microsoft.com/office/drawing/2014/main" val="20011"/>
                    </a:ext>
                  </a:extLst>
                </a:gridCol>
                <a:gridCol w="556677">
                  <a:extLst>
                    <a:ext uri="{9D8B030D-6E8A-4147-A177-3AD203B41FA5}">
                      <a16:colId xmlns:a16="http://schemas.microsoft.com/office/drawing/2014/main" val="20012"/>
                    </a:ext>
                  </a:extLst>
                </a:gridCol>
              </a:tblGrid>
              <a:tr h="549795">
                <a:tc>
                  <a:txBody>
                    <a:bodyPr/>
                    <a:lstStyle/>
                    <a:p>
                      <a:pPr algn="ctr"/>
                      <a:r>
                        <a:rPr lang="en-US" altLang="zh-CN" sz="1400" dirty="0">
                          <a:solidFill>
                            <a:schemeClr val="tx1"/>
                          </a:solidFill>
                        </a:rPr>
                        <a:t>time</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6</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7</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8</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9</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10</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88707">
                <a:tc>
                  <a:txBody>
                    <a:bodyPr/>
                    <a:lstStyle/>
                    <a:p>
                      <a:pPr algn="ctr"/>
                      <a:r>
                        <a:rPr lang="en-US" altLang="zh-CN" sz="1400" dirty="0">
                          <a:solidFill>
                            <a:schemeClr val="tx1"/>
                          </a:solidFill>
                        </a:rPr>
                        <a:t>page</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7868">
                <a:tc gridSpan="13">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49795">
                <a:tc rowSpan="3">
                  <a:txBody>
                    <a:bodyPr/>
                    <a:lstStyle/>
                    <a:p>
                      <a:pPr algn="ctr"/>
                      <a:r>
                        <a:rPr lang="zh-CN" altLang="en-US" sz="2400" dirty="0"/>
                        <a:t>内存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4979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4979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49795">
                <a:tc>
                  <a:txBody>
                    <a:bodyPr/>
                    <a:lstStyle/>
                    <a:p>
                      <a:pPr algn="ctr"/>
                      <a:r>
                        <a:rPr lang="en-US" altLang="zh-CN" sz="2400" dirty="0"/>
                        <a:t>Hit</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03468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solidFill>
                  <a:srgbClr val="FF0000"/>
                </a:solidFill>
              </a:rPr>
              <a:t>内存分配标志</a:t>
            </a:r>
            <a:endParaRPr lang="en-US" altLang="zh-CN" dirty="0">
              <a:solidFill>
                <a:srgbClr val="FF0000"/>
              </a:solidFill>
            </a:endParaRPr>
          </a:p>
          <a:p>
            <a:r>
              <a:rPr lang="zh-CN" altLang="en-US" dirty="0"/>
              <a:t>原子分配</a:t>
            </a:r>
            <a:endParaRPr lang="en-US" altLang="zh-CN" dirty="0"/>
          </a:p>
          <a:p>
            <a:r>
              <a:rPr lang="zh-CN" altLang="en-US" dirty="0"/>
              <a:t>不可抢占分配和可抢占分配</a:t>
            </a:r>
          </a:p>
          <a:p>
            <a:r>
              <a:rPr lang="zh-CN" altLang="en-US" dirty="0"/>
              <a:t>文件映射</a:t>
            </a:r>
            <a:endParaRPr lang="en-US" altLang="zh-CN" dirty="0"/>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26608173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OPT</a:t>
            </a:r>
            <a:r>
              <a:rPr lang="zh-CN" altLang="en-US" dirty="0"/>
              <a:t>方法</a:t>
            </a:r>
            <a:endParaRPr lang="en-US" altLang="zh-CN" dirty="0"/>
          </a:p>
          <a:p>
            <a:pPr lvl="1"/>
            <a:r>
              <a:rPr lang="zh-CN" altLang="en-US" dirty="0"/>
              <a:t>内存有空闲时依次装入需要分配的页面。</a:t>
            </a:r>
            <a:endParaRPr lang="en-US" altLang="zh-CN" dirty="0"/>
          </a:p>
          <a:p>
            <a:pPr lvl="1"/>
            <a:r>
              <a:rPr lang="zh-CN" altLang="en-US" dirty="0"/>
              <a:t>将不再使用的页面换出，而实际中不能预知哪个页面不再使用，因此会把之后要装入内存的页号查一遍，计算出最晚再次会被装入的页号。</a:t>
            </a:r>
            <a:endParaRPr lang="en-US" altLang="zh-CN" dirty="0"/>
          </a:p>
          <a:p>
            <a:pPr lvl="1"/>
            <a:r>
              <a:rPr lang="zh-CN" altLang="en-US" dirty="0"/>
              <a:t>这个算法是最优算法，可以作为评测其他算法的性能。</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14539296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532" y="1347965"/>
            <a:ext cx="8241323" cy="4896543"/>
          </a:xfrm>
        </p:spPr>
        <p:txBody>
          <a:bodyPr/>
          <a:lstStyle/>
          <a:p>
            <a:r>
              <a:rPr lang="en-US" altLang="zh-CN" dirty="0"/>
              <a:t>OPT</a:t>
            </a:r>
          </a:p>
        </p:txBody>
      </p:sp>
      <p:sp>
        <p:nvSpPr>
          <p:cNvPr id="2" name="Title 1"/>
          <p:cNvSpPr>
            <a:spLocks noGrp="1"/>
          </p:cNvSpPr>
          <p:nvPr>
            <p:ph type="title"/>
          </p:nvPr>
        </p:nvSpPr>
        <p:spPr/>
        <p:txBody>
          <a:bodyPr/>
          <a:lstStyle/>
          <a:p>
            <a:r>
              <a:rPr lang="zh-CN" altLang="en-US" dirty="0"/>
              <a:t>不可抢占分配和可抢占分配</a:t>
            </a:r>
          </a:p>
        </p:txBody>
      </p:sp>
      <p:graphicFrame>
        <p:nvGraphicFramePr>
          <p:cNvPr id="7" name="表格 6"/>
          <p:cNvGraphicFramePr>
            <a:graphicFrameLocks noGrp="1"/>
          </p:cNvGraphicFramePr>
          <p:nvPr>
            <p:extLst>
              <p:ext uri="{D42A27DB-BD31-4B8C-83A1-F6EECF244321}">
                <p14:modId xmlns:p14="http://schemas.microsoft.com/office/powerpoint/2010/main" val="1261787233"/>
              </p:ext>
            </p:extLst>
          </p:nvPr>
        </p:nvGraphicFramePr>
        <p:xfrm>
          <a:off x="772981" y="2015064"/>
          <a:ext cx="7920874" cy="4273624"/>
        </p:xfrm>
        <a:graphic>
          <a:graphicData uri="http://schemas.openxmlformats.org/drawingml/2006/table">
            <a:tbl>
              <a:tblPr firstRow="1" bandRow="1">
                <a:tableStyleId>{5C22544A-7EE6-4342-B048-85BDC9FD1C3A}</a:tableStyleId>
              </a:tblPr>
              <a:tblGrid>
                <a:gridCol w="609298">
                  <a:extLst>
                    <a:ext uri="{9D8B030D-6E8A-4147-A177-3AD203B41FA5}">
                      <a16:colId xmlns:a16="http://schemas.microsoft.com/office/drawing/2014/main" val="20000"/>
                    </a:ext>
                  </a:extLst>
                </a:gridCol>
                <a:gridCol w="609298">
                  <a:extLst>
                    <a:ext uri="{9D8B030D-6E8A-4147-A177-3AD203B41FA5}">
                      <a16:colId xmlns:a16="http://schemas.microsoft.com/office/drawing/2014/main" val="20001"/>
                    </a:ext>
                  </a:extLst>
                </a:gridCol>
                <a:gridCol w="609298">
                  <a:extLst>
                    <a:ext uri="{9D8B030D-6E8A-4147-A177-3AD203B41FA5}">
                      <a16:colId xmlns:a16="http://schemas.microsoft.com/office/drawing/2014/main" val="20002"/>
                    </a:ext>
                  </a:extLst>
                </a:gridCol>
                <a:gridCol w="609298">
                  <a:extLst>
                    <a:ext uri="{9D8B030D-6E8A-4147-A177-3AD203B41FA5}">
                      <a16:colId xmlns:a16="http://schemas.microsoft.com/office/drawing/2014/main" val="20003"/>
                    </a:ext>
                  </a:extLst>
                </a:gridCol>
                <a:gridCol w="609298">
                  <a:extLst>
                    <a:ext uri="{9D8B030D-6E8A-4147-A177-3AD203B41FA5}">
                      <a16:colId xmlns:a16="http://schemas.microsoft.com/office/drawing/2014/main" val="20004"/>
                    </a:ext>
                  </a:extLst>
                </a:gridCol>
                <a:gridCol w="609298">
                  <a:extLst>
                    <a:ext uri="{9D8B030D-6E8A-4147-A177-3AD203B41FA5}">
                      <a16:colId xmlns:a16="http://schemas.microsoft.com/office/drawing/2014/main" val="20005"/>
                    </a:ext>
                  </a:extLst>
                </a:gridCol>
                <a:gridCol w="609298">
                  <a:extLst>
                    <a:ext uri="{9D8B030D-6E8A-4147-A177-3AD203B41FA5}">
                      <a16:colId xmlns:a16="http://schemas.microsoft.com/office/drawing/2014/main" val="20006"/>
                    </a:ext>
                  </a:extLst>
                </a:gridCol>
                <a:gridCol w="609298">
                  <a:extLst>
                    <a:ext uri="{9D8B030D-6E8A-4147-A177-3AD203B41FA5}">
                      <a16:colId xmlns:a16="http://schemas.microsoft.com/office/drawing/2014/main" val="20007"/>
                    </a:ext>
                  </a:extLst>
                </a:gridCol>
                <a:gridCol w="609298">
                  <a:extLst>
                    <a:ext uri="{9D8B030D-6E8A-4147-A177-3AD203B41FA5}">
                      <a16:colId xmlns:a16="http://schemas.microsoft.com/office/drawing/2014/main" val="20008"/>
                    </a:ext>
                  </a:extLst>
                </a:gridCol>
                <a:gridCol w="609298">
                  <a:extLst>
                    <a:ext uri="{9D8B030D-6E8A-4147-A177-3AD203B41FA5}">
                      <a16:colId xmlns:a16="http://schemas.microsoft.com/office/drawing/2014/main" val="20009"/>
                    </a:ext>
                  </a:extLst>
                </a:gridCol>
                <a:gridCol w="609298">
                  <a:extLst>
                    <a:ext uri="{9D8B030D-6E8A-4147-A177-3AD203B41FA5}">
                      <a16:colId xmlns:a16="http://schemas.microsoft.com/office/drawing/2014/main" val="20010"/>
                    </a:ext>
                  </a:extLst>
                </a:gridCol>
                <a:gridCol w="609298">
                  <a:extLst>
                    <a:ext uri="{9D8B030D-6E8A-4147-A177-3AD203B41FA5}">
                      <a16:colId xmlns:a16="http://schemas.microsoft.com/office/drawing/2014/main" val="20011"/>
                    </a:ext>
                  </a:extLst>
                </a:gridCol>
                <a:gridCol w="609298">
                  <a:extLst>
                    <a:ext uri="{9D8B030D-6E8A-4147-A177-3AD203B41FA5}">
                      <a16:colId xmlns:a16="http://schemas.microsoft.com/office/drawing/2014/main" val="20012"/>
                    </a:ext>
                  </a:extLst>
                </a:gridCol>
              </a:tblGrid>
              <a:tr h="648072">
                <a:tc>
                  <a:txBody>
                    <a:bodyPr/>
                    <a:lstStyle/>
                    <a:p>
                      <a:pPr algn="ctr"/>
                      <a:r>
                        <a:rPr lang="en-US" altLang="zh-CN" sz="1400" dirty="0">
                          <a:solidFill>
                            <a:schemeClr val="tx1"/>
                          </a:solidFill>
                        </a:rPr>
                        <a:t>time</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6</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7</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8</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9</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10</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6064">
                <a:tc>
                  <a:txBody>
                    <a:bodyPr/>
                    <a:lstStyle/>
                    <a:p>
                      <a:pPr algn="ctr"/>
                      <a:r>
                        <a:rPr lang="en-US" altLang="zh-CN" sz="1400" dirty="0">
                          <a:solidFill>
                            <a:schemeClr val="tx1"/>
                          </a:solidFill>
                        </a:rPr>
                        <a:t>page</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6024">
                <a:tc gridSpan="13">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48072">
                <a:tc rowSpan="3">
                  <a:txBody>
                    <a:bodyPr/>
                    <a:lstStyle/>
                    <a:p>
                      <a:pPr algn="ctr"/>
                      <a:r>
                        <a:rPr lang="zh-CN" altLang="en-US" sz="2400" dirty="0"/>
                        <a:t>内存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4</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2</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48072">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48072">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5</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48072">
                <a:tc>
                  <a:txBody>
                    <a:bodyPr/>
                    <a:lstStyle/>
                    <a:p>
                      <a:pPr algn="ctr"/>
                      <a:r>
                        <a:rPr lang="en-US" altLang="zh-CN" sz="2400" dirty="0"/>
                        <a:t>Hit</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Hit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831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其他方法</a:t>
            </a:r>
            <a:endParaRPr lang="en-US" altLang="zh-CN" dirty="0"/>
          </a:p>
          <a:p>
            <a:pPr lvl="1"/>
            <a:r>
              <a:rPr lang="zh-CN" altLang="en-US" dirty="0"/>
              <a:t>最近未使用页面置换算法：设置引用位</a:t>
            </a:r>
            <a:r>
              <a:rPr lang="en-US" altLang="zh-CN" dirty="0"/>
              <a:t>R</a:t>
            </a:r>
            <a:r>
              <a:rPr lang="zh-CN" altLang="en-US" dirty="0"/>
              <a:t>，每次调用将</a:t>
            </a:r>
            <a:r>
              <a:rPr lang="en-US" altLang="zh-CN" dirty="0"/>
              <a:t>R=1</a:t>
            </a:r>
            <a:r>
              <a:rPr lang="zh-CN" altLang="en-US" dirty="0"/>
              <a:t>，系统每隔一段时间将</a:t>
            </a:r>
            <a:r>
              <a:rPr lang="en-US" altLang="zh-CN" dirty="0"/>
              <a:t>R=0</a:t>
            </a:r>
            <a:r>
              <a:rPr lang="zh-CN" altLang="en-US" dirty="0"/>
              <a:t>，当进行置换式检查哪个页面为零说明近期不会再使用，可以将其换出。</a:t>
            </a:r>
            <a:endParaRPr lang="en-US" altLang="zh-CN" dirty="0"/>
          </a:p>
          <a:p>
            <a:pPr lvl="1"/>
            <a:r>
              <a:rPr lang="zh-CN" altLang="en-US" dirty="0"/>
              <a:t>时钟页面置换算法：设置引用位</a:t>
            </a:r>
            <a:r>
              <a:rPr lang="en-US" altLang="zh-CN" dirty="0"/>
              <a:t>R</a:t>
            </a:r>
            <a:r>
              <a:rPr lang="zh-CN" altLang="en-US" dirty="0"/>
              <a:t>，当</a:t>
            </a:r>
            <a:r>
              <a:rPr lang="en-US" altLang="zh-CN" dirty="0"/>
              <a:t>R=1</a:t>
            </a:r>
            <a:r>
              <a:rPr lang="zh-CN" altLang="en-US" dirty="0"/>
              <a:t>说明被引用过，这种方法是</a:t>
            </a:r>
            <a:r>
              <a:rPr lang="en-US" altLang="zh-CN" dirty="0"/>
              <a:t>FIFO</a:t>
            </a:r>
            <a:r>
              <a:rPr lang="zh-CN" altLang="en-US" dirty="0"/>
              <a:t>的改进，根据装入内存时间和是否被引用过作为标准，首先从时间最长项检查，若</a:t>
            </a:r>
            <a:r>
              <a:rPr lang="en-US" altLang="zh-CN" dirty="0"/>
              <a:t>R=0</a:t>
            </a:r>
            <a:r>
              <a:rPr lang="zh-CN" altLang="en-US" dirty="0"/>
              <a:t>则置换出，若为</a:t>
            </a:r>
            <a:r>
              <a:rPr lang="en-US" altLang="zh-CN" dirty="0"/>
              <a:t>1</a:t>
            </a:r>
            <a:r>
              <a:rPr lang="zh-CN" altLang="en-US" dirty="0"/>
              <a:t>则检查下一项并将</a:t>
            </a:r>
            <a:r>
              <a:rPr lang="en-US" altLang="zh-CN" dirty="0"/>
              <a:t>R=0</a:t>
            </a:r>
            <a:r>
              <a:rPr lang="zh-CN" altLang="en-US" dirty="0"/>
              <a:t>。若全部</a:t>
            </a:r>
            <a:r>
              <a:rPr lang="en-US" altLang="zh-CN" dirty="0"/>
              <a:t>R=1</a:t>
            </a:r>
            <a:r>
              <a:rPr lang="zh-CN" altLang="en-US" dirty="0"/>
              <a:t>，则按照</a:t>
            </a:r>
            <a:r>
              <a:rPr lang="en-US" altLang="zh-CN" dirty="0"/>
              <a:t>FIFO</a:t>
            </a:r>
            <a:r>
              <a:rPr lang="zh-CN" altLang="en-US" dirty="0"/>
              <a:t>方法进行置换。</a:t>
            </a:r>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3078326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125" y="1268760"/>
            <a:ext cx="8241323" cy="4896543"/>
          </a:xfrm>
        </p:spPr>
        <p:txBody>
          <a:bodyPr/>
          <a:lstStyle/>
          <a:p>
            <a:r>
              <a:rPr lang="zh-CN" altLang="en-US" dirty="0"/>
              <a:t>内存分配方式总结</a:t>
            </a:r>
            <a:endParaRPr lang="en-US" altLang="zh-CN" dirty="0"/>
          </a:p>
          <a:p>
            <a:pPr lvl="1"/>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pic>
        <p:nvPicPr>
          <p:cNvPr id="5" name="图片 4"/>
          <p:cNvPicPr>
            <a:picLocks noChangeAspect="1"/>
          </p:cNvPicPr>
          <p:nvPr/>
        </p:nvPicPr>
        <p:blipFill>
          <a:blip r:embed="rId2"/>
          <a:stretch>
            <a:fillRect/>
          </a:stretch>
        </p:blipFill>
        <p:spPr>
          <a:xfrm>
            <a:off x="539552" y="1560192"/>
            <a:ext cx="8305800" cy="4457700"/>
          </a:xfrm>
          <a:prstGeom prst="rect">
            <a:avLst/>
          </a:prstGeom>
        </p:spPr>
      </p:pic>
    </p:spTree>
    <p:extLst>
      <p:ext uri="{BB962C8B-B14F-4D97-AF65-F5344CB8AC3E}">
        <p14:creationId xmlns:p14="http://schemas.microsoft.com/office/powerpoint/2010/main" val="19455526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35449"/>
            <a:ext cx="8241323" cy="4896543"/>
          </a:xfrm>
        </p:spPr>
        <p:txBody>
          <a:bodyPr/>
          <a:lstStyle/>
          <a:p>
            <a:r>
              <a:rPr lang="zh-CN" altLang="en-US" dirty="0"/>
              <a:t>内存分配标志</a:t>
            </a:r>
            <a:endParaRPr lang="en-US" altLang="zh-CN" dirty="0"/>
          </a:p>
          <a:p>
            <a:r>
              <a:rPr lang="zh-CN" altLang="en-US" dirty="0"/>
              <a:t>原子分配</a:t>
            </a:r>
            <a:endParaRPr lang="en-US" altLang="zh-CN" dirty="0"/>
          </a:p>
          <a:p>
            <a:r>
              <a:rPr lang="zh-CN" altLang="en-US" dirty="0"/>
              <a:t>不可抢占分配和可抢占分配</a:t>
            </a:r>
          </a:p>
          <a:p>
            <a:r>
              <a:rPr lang="zh-CN" altLang="en-US" dirty="0">
                <a:solidFill>
                  <a:srgbClr val="FF0000"/>
                </a:solidFill>
              </a:rPr>
              <a:t>文件映射</a:t>
            </a:r>
            <a:endParaRPr lang="en-US" altLang="zh-CN" dirty="0">
              <a:solidFill>
                <a:srgbClr val="FF0000"/>
              </a:solidFill>
            </a:endParaRPr>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2261516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412776"/>
            <a:ext cx="8241323" cy="4896543"/>
          </a:xfrm>
        </p:spPr>
        <p:txBody>
          <a:bodyPr/>
          <a:lstStyle/>
          <a:p>
            <a:r>
              <a:rPr lang="zh-CN" altLang="en-US" dirty="0"/>
              <a:t>内存映射文件</a:t>
            </a:r>
            <a:endParaRPr lang="en-US" altLang="zh-CN" dirty="0"/>
          </a:p>
          <a:p>
            <a:pPr lvl="1"/>
            <a:r>
              <a:rPr lang="zh-CN" altLang="en-US" dirty="0"/>
              <a:t>内存映射文件与虚拟内存有些类似。</a:t>
            </a:r>
            <a:endParaRPr lang="en-US" altLang="zh-CN" dirty="0"/>
          </a:p>
          <a:p>
            <a:pPr lvl="1"/>
            <a:r>
              <a:rPr lang="zh-CN" altLang="en-US" dirty="0"/>
              <a:t>映射文件到内存后，可以直接操作这段虚拟地址进行文件的读写操作，不必再调用</a:t>
            </a:r>
            <a:r>
              <a:rPr lang="en-US" altLang="zh-CN" dirty="0"/>
              <a:t>read/write</a:t>
            </a:r>
            <a:r>
              <a:rPr lang="zh-CN" altLang="en-US" dirty="0"/>
              <a:t>等系统调用。</a:t>
            </a:r>
            <a:endParaRPr lang="en-US" altLang="zh-CN" dirty="0"/>
          </a:p>
        </p:txBody>
      </p:sp>
      <p:sp>
        <p:nvSpPr>
          <p:cNvPr id="2" name="Title 1"/>
          <p:cNvSpPr>
            <a:spLocks noGrp="1"/>
          </p:cNvSpPr>
          <p:nvPr>
            <p:ph type="title"/>
          </p:nvPr>
        </p:nvSpPr>
        <p:spPr/>
        <p:txBody>
          <a:bodyPr/>
          <a:lstStyle/>
          <a:p>
            <a:r>
              <a:rPr lang="zh-CN" altLang="en-US" dirty="0"/>
              <a:t>文件映射</a:t>
            </a:r>
            <a:endParaRPr lang="en-US" dirty="0"/>
          </a:p>
        </p:txBody>
      </p:sp>
    </p:spTree>
    <p:extLst>
      <p:ext uri="{BB962C8B-B14F-4D97-AF65-F5344CB8AC3E}">
        <p14:creationId xmlns:p14="http://schemas.microsoft.com/office/powerpoint/2010/main" val="42706274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1338" y="1484785"/>
            <a:ext cx="8241323" cy="4896543"/>
          </a:xfrm>
        </p:spPr>
        <p:txBody>
          <a:bodyPr/>
          <a:lstStyle/>
          <a:p>
            <a:r>
              <a:rPr lang="zh-CN" altLang="en-US" dirty="0"/>
              <a:t>传统的文件访问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sz="1600" b="0" dirty="0"/>
          </a:p>
          <a:p>
            <a:pPr marL="0" indent="0">
              <a:buNone/>
            </a:pPr>
            <a:r>
              <a:rPr lang="zh-CN" altLang="en-US" sz="1600" b="0" dirty="0"/>
              <a:t>每一个进程在自己的地址空间都包含有该文件的副本，这不必要地浪费了存储空间。当两个进程同时读一个文件的同一页时，系统要将该页从磁盘读到高速缓冲区中，每个进程再执行一个存储器内的复制操作将数据从高速缓冲区读到自己的地址空间。</a:t>
            </a:r>
            <a:endParaRPr lang="en-US" altLang="zh-CN" dirty="0"/>
          </a:p>
          <a:p>
            <a:pPr marL="0" indent="0">
              <a:buNone/>
            </a:pPr>
            <a:endParaRPr lang="zh-CN" altLang="en-US" dirty="0"/>
          </a:p>
        </p:txBody>
      </p:sp>
      <p:sp>
        <p:nvSpPr>
          <p:cNvPr id="2" name="Title 1"/>
          <p:cNvSpPr>
            <a:spLocks noGrp="1"/>
          </p:cNvSpPr>
          <p:nvPr>
            <p:ph type="title"/>
          </p:nvPr>
        </p:nvSpPr>
        <p:spPr/>
        <p:txBody>
          <a:bodyPr/>
          <a:lstStyle/>
          <a:p>
            <a:r>
              <a:rPr lang="zh-CN" altLang="en-US" dirty="0"/>
              <a:t>文件映射</a:t>
            </a:r>
            <a:endParaRPr lang="en-US" dirty="0"/>
          </a:p>
        </p:txBody>
      </p:sp>
      <p:pic>
        <p:nvPicPr>
          <p:cNvPr id="1026" name="Picture 2" descr="http://dl.iteye.com/upload/attachment/548687/91b3885b-1b16-3a35-90dd-e059090121b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36" y="1988841"/>
            <a:ext cx="7343775"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011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1338" y="1412776"/>
            <a:ext cx="8241323" cy="4896543"/>
          </a:xfrm>
        </p:spPr>
        <p:txBody>
          <a:bodyPr/>
          <a:lstStyle/>
          <a:p>
            <a:r>
              <a:rPr lang="zh-CN" altLang="en-US" dirty="0"/>
              <a:t>共享储存映射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sz="1600" b="0" dirty="0"/>
          </a:p>
          <a:p>
            <a:pPr marL="0" indent="0">
              <a:buNone/>
            </a:pPr>
            <a:r>
              <a:rPr lang="zh-CN" altLang="en-US" sz="1600" b="0" dirty="0"/>
              <a:t>进程</a:t>
            </a:r>
            <a:r>
              <a:rPr lang="en-US" altLang="zh-CN" sz="1600" b="0" dirty="0"/>
              <a:t>A</a:t>
            </a:r>
            <a:r>
              <a:rPr lang="zh-CN" altLang="en-US" sz="1600" b="0" dirty="0"/>
              <a:t>和进程</a:t>
            </a:r>
            <a:r>
              <a:rPr lang="en-US" altLang="zh-CN" sz="1600" b="0" dirty="0"/>
              <a:t>B</a:t>
            </a:r>
            <a:r>
              <a:rPr lang="zh-CN" altLang="en-US" sz="1600" b="0" dirty="0"/>
              <a:t>都将该页映射到自己的地址空间，当进程</a:t>
            </a:r>
            <a:r>
              <a:rPr lang="en-US" altLang="zh-CN" sz="1600" b="0" dirty="0"/>
              <a:t>A</a:t>
            </a:r>
            <a:r>
              <a:rPr lang="zh-CN" altLang="en-US" sz="1600" b="0" dirty="0"/>
              <a:t>第一次访问该页中的数据时，</a:t>
            </a:r>
            <a:r>
              <a:rPr lang="en-US" altLang="zh-CN" sz="1600" b="0" dirty="0"/>
              <a:t> </a:t>
            </a:r>
            <a:r>
              <a:rPr lang="zh-CN" altLang="en-US" sz="1600" b="0" dirty="0"/>
              <a:t>内核读入这一页到内存并更新页表使之指向它。以后</a:t>
            </a:r>
            <a:r>
              <a:rPr lang="en-US" altLang="zh-CN" sz="1600" b="0" dirty="0"/>
              <a:t>, </a:t>
            </a:r>
            <a:r>
              <a:rPr lang="zh-CN" altLang="en-US" sz="1600" b="0" dirty="0"/>
              <a:t>当进程</a:t>
            </a:r>
            <a:r>
              <a:rPr lang="en-US" altLang="zh-CN" sz="1600" b="0" dirty="0"/>
              <a:t>B</a:t>
            </a:r>
            <a:r>
              <a:rPr lang="zh-CN" altLang="en-US" sz="1600" b="0" dirty="0"/>
              <a:t>访问同一页面时</a:t>
            </a:r>
            <a:r>
              <a:rPr lang="en-US" altLang="zh-CN" sz="1600" b="0" dirty="0"/>
              <a:t>, </a:t>
            </a:r>
            <a:r>
              <a:rPr lang="zh-CN" altLang="en-US" sz="1600" b="0" dirty="0"/>
              <a:t>该页已经在内存</a:t>
            </a:r>
            <a:r>
              <a:rPr lang="en-US" altLang="zh-CN" sz="1600" b="0" dirty="0"/>
              <a:t>, </a:t>
            </a:r>
            <a:r>
              <a:rPr lang="zh-CN" altLang="en-US" sz="1600" b="0" dirty="0"/>
              <a:t>内核只需要将进程</a:t>
            </a:r>
            <a:r>
              <a:rPr lang="en-US" altLang="zh-CN" sz="1600" b="0" dirty="0"/>
              <a:t>B</a:t>
            </a:r>
            <a:r>
              <a:rPr lang="zh-CN" altLang="en-US" sz="1600" b="0" dirty="0"/>
              <a:t>的页表登记项指向此页即可。</a:t>
            </a:r>
          </a:p>
          <a:p>
            <a:pPr marL="0" indent="0">
              <a:buNone/>
            </a:pPr>
            <a:endParaRPr lang="zh-CN" altLang="en-US" dirty="0"/>
          </a:p>
        </p:txBody>
      </p:sp>
      <p:sp>
        <p:nvSpPr>
          <p:cNvPr id="2" name="Title 1"/>
          <p:cNvSpPr>
            <a:spLocks noGrp="1"/>
          </p:cNvSpPr>
          <p:nvPr>
            <p:ph type="title"/>
          </p:nvPr>
        </p:nvSpPr>
        <p:spPr/>
        <p:txBody>
          <a:bodyPr/>
          <a:lstStyle/>
          <a:p>
            <a:r>
              <a:rPr lang="zh-CN" altLang="en-US" dirty="0"/>
              <a:t>文件映射</a:t>
            </a:r>
            <a:endParaRPr lang="en-US" dirty="0"/>
          </a:p>
        </p:txBody>
      </p:sp>
      <p:pic>
        <p:nvPicPr>
          <p:cNvPr id="3074" name="Picture 2" descr="http://dl.iteye.com/upload/attachment/548689/cf6dcb8a-5182-3ecc-bc2d-f1d556cb1a66.jpg"/>
          <p:cNvPicPr>
            <a:picLocks noChangeAspect="1" noChangeArrowheads="1"/>
          </p:cNvPicPr>
          <p:nvPr/>
        </p:nvPicPr>
        <p:blipFill rotWithShape="1">
          <a:blip r:embed="rId3">
            <a:extLst>
              <a:ext uri="{28A0092B-C50C-407E-A947-70E740481C1C}">
                <a14:useLocalDpi xmlns:a14="http://schemas.microsoft.com/office/drawing/2010/main" val="0"/>
              </a:ext>
            </a:extLst>
          </a:blip>
          <a:srcRect b="6024"/>
          <a:stretch/>
        </p:blipFill>
        <p:spPr bwMode="auto">
          <a:xfrm>
            <a:off x="749052" y="1952836"/>
            <a:ext cx="741045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2440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内存映射优点</a:t>
            </a:r>
            <a:endParaRPr lang="en-US" altLang="zh-CN" dirty="0"/>
          </a:p>
          <a:p>
            <a:pPr lvl="1"/>
            <a:r>
              <a:rPr lang="zh-CN" altLang="en-US" dirty="0"/>
              <a:t>取消了将文件数据加载到内存、数据从内存到文件的回写以及释放内存块等步骤，使得内存映射文件在处理大数据量的文件时能起到相当重要的作用。</a:t>
            </a:r>
            <a:endParaRPr lang="en-US" altLang="zh-CN" dirty="0"/>
          </a:p>
          <a:p>
            <a:pPr lvl="1"/>
            <a:r>
              <a:rPr lang="zh-CN" altLang="en-US" dirty="0"/>
              <a:t>实际工程中的系统往往需要在多个进程之间共享数据，内存映射文件可以使进程之间通过映射同一个普通文件实现共享内存。</a:t>
            </a:r>
          </a:p>
        </p:txBody>
      </p:sp>
      <p:sp>
        <p:nvSpPr>
          <p:cNvPr id="2" name="Title 1"/>
          <p:cNvSpPr>
            <a:spLocks noGrp="1"/>
          </p:cNvSpPr>
          <p:nvPr>
            <p:ph type="title"/>
          </p:nvPr>
        </p:nvSpPr>
        <p:spPr/>
        <p:txBody>
          <a:bodyPr/>
          <a:lstStyle/>
          <a:p>
            <a:r>
              <a:rPr lang="zh-CN" altLang="en-US" dirty="0"/>
              <a:t>文件映射</a:t>
            </a:r>
            <a:endParaRPr lang="en-US" dirty="0"/>
          </a:p>
        </p:txBody>
      </p:sp>
    </p:spTree>
    <p:extLst>
      <p:ext uri="{BB962C8B-B14F-4D97-AF65-F5344CB8AC3E}">
        <p14:creationId xmlns:p14="http://schemas.microsoft.com/office/powerpoint/2010/main" val="6511176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内存映射步骤</a:t>
            </a:r>
            <a:endParaRPr lang="en-US" altLang="zh-CN" dirty="0"/>
          </a:p>
          <a:p>
            <a:pPr lvl="1"/>
            <a:r>
              <a:rPr lang="zh-CN" altLang="en-US" dirty="0"/>
              <a:t>一、在用户虚拟地址空间中寻找空闲的满足要求的一段连续的虚拟地址空间，为映射做准备。</a:t>
            </a:r>
            <a:endParaRPr lang="en-US" altLang="zh-CN" dirty="0"/>
          </a:p>
          <a:p>
            <a:pPr lvl="2"/>
            <a:r>
              <a:rPr lang="zh-CN" altLang="en-US" dirty="0"/>
              <a:t>通过</a:t>
            </a:r>
            <a:r>
              <a:rPr lang="en-US" altLang="zh-CN" dirty="0" err="1"/>
              <a:t>mmap</a:t>
            </a:r>
            <a:r>
              <a:rPr lang="zh-CN" altLang="en-US" dirty="0"/>
              <a:t>系统调用准备这样一段虚存空间</a:t>
            </a:r>
            <a:r>
              <a:rPr lang="en-US" altLang="zh-CN" dirty="0"/>
              <a:t>,</a:t>
            </a:r>
            <a:r>
              <a:rPr lang="zh-CN" altLang="en-US" dirty="0"/>
              <a:t>并建立一个结构体</a:t>
            </a:r>
            <a:r>
              <a:rPr lang="en-US" altLang="zh-CN" dirty="0"/>
              <a:t>,</a:t>
            </a:r>
            <a:r>
              <a:rPr lang="zh-CN" altLang="en-US" dirty="0"/>
              <a:t>将其传给具体的设备驱动程序。</a:t>
            </a:r>
            <a:endParaRPr lang="en-US" altLang="zh-CN" dirty="0"/>
          </a:p>
          <a:p>
            <a:pPr lvl="1"/>
            <a:r>
              <a:rPr lang="zh-CN" altLang="en-US" dirty="0"/>
              <a:t>二、建立虚拟地址空间和文件或设备的物理地址之间的映射。</a:t>
            </a:r>
            <a:endParaRPr lang="en-US" altLang="zh-CN" dirty="0"/>
          </a:p>
          <a:p>
            <a:pPr lvl="1"/>
            <a:r>
              <a:rPr lang="zh-CN" altLang="en-US" dirty="0"/>
              <a:t>三、当实际访问新映射的页面时的操作。</a:t>
            </a:r>
            <a:endParaRPr lang="en-US" altLang="zh-CN" dirty="0"/>
          </a:p>
          <a:p>
            <a:pPr lvl="2"/>
            <a:r>
              <a:rPr lang="zh-CN" altLang="en-US" dirty="0"/>
              <a:t>由缺页中断完成。</a:t>
            </a:r>
            <a:endParaRPr lang="en-US" altLang="zh-CN" dirty="0"/>
          </a:p>
        </p:txBody>
      </p:sp>
      <p:sp>
        <p:nvSpPr>
          <p:cNvPr id="2" name="Title 1"/>
          <p:cNvSpPr>
            <a:spLocks noGrp="1"/>
          </p:cNvSpPr>
          <p:nvPr>
            <p:ph type="title"/>
          </p:nvPr>
        </p:nvSpPr>
        <p:spPr/>
        <p:txBody>
          <a:bodyPr/>
          <a:lstStyle/>
          <a:p>
            <a:r>
              <a:rPr lang="zh-CN" altLang="en-US" dirty="0"/>
              <a:t>文件映射</a:t>
            </a:r>
            <a:endParaRPr lang="en-US" dirty="0"/>
          </a:p>
        </p:txBody>
      </p:sp>
    </p:spTree>
    <p:extLst>
      <p:ext uri="{BB962C8B-B14F-4D97-AF65-F5344CB8AC3E}">
        <p14:creationId xmlns:p14="http://schemas.microsoft.com/office/powerpoint/2010/main" val="18728262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内存分配标志</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167005290"/>
              </p:ext>
            </p:extLst>
          </p:nvPr>
        </p:nvGraphicFramePr>
        <p:xfrm>
          <a:off x="251520" y="1269959"/>
          <a:ext cx="8640960" cy="503936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tblGrid>
              <a:tr h="370840">
                <a:tc>
                  <a:txBody>
                    <a:bodyPr/>
                    <a:lstStyle/>
                    <a:p>
                      <a:r>
                        <a:rPr lang="zh-CN" altLang="en-US" sz="1600" dirty="0"/>
                        <a:t>标志</a:t>
                      </a:r>
                    </a:p>
                  </a:txBody>
                  <a:tcPr/>
                </a:tc>
                <a:tc>
                  <a:txBody>
                    <a:bodyPr/>
                    <a:lstStyle/>
                    <a:p>
                      <a:r>
                        <a:rPr lang="zh-CN" altLang="en-US" sz="1600" dirty="0"/>
                        <a:t>描述</a:t>
                      </a:r>
                    </a:p>
                  </a:txBody>
                  <a:tcPr/>
                </a:tc>
                <a:extLst>
                  <a:ext uri="{0D108BD9-81ED-4DB2-BD59-A6C34878D82A}">
                    <a16:rowId xmlns:a16="http://schemas.microsoft.com/office/drawing/2014/main" val="10000"/>
                  </a:ext>
                </a:extLst>
              </a:tr>
              <a:tr h="370840">
                <a:tc>
                  <a:txBody>
                    <a:bodyPr/>
                    <a:lstStyle/>
                    <a:p>
                      <a:r>
                        <a:rPr lang="en-US" altLang="zh-CN" sz="1600" dirty="0">
                          <a:solidFill>
                            <a:srgbClr val="C00000"/>
                          </a:solidFill>
                        </a:rPr>
                        <a:t>GFP_ATOMIC</a:t>
                      </a:r>
                      <a:endParaRPr lang="zh-CN" altLang="en-US" sz="1600" dirty="0">
                        <a:solidFill>
                          <a:srgbClr val="C00000"/>
                        </a:solidFill>
                      </a:endParaRPr>
                    </a:p>
                  </a:txBody>
                  <a:tcPr/>
                </a:tc>
                <a:tc>
                  <a:txBody>
                    <a:bodyPr/>
                    <a:lstStyle/>
                    <a:p>
                      <a:r>
                        <a:rPr lang="zh-CN" altLang="en-US" sz="1600" dirty="0"/>
                        <a:t>这个标志用在中断处理程序、持有自旋锁以及其他不能睡眠的地方。</a:t>
                      </a:r>
                    </a:p>
                  </a:txBody>
                  <a:tcPr/>
                </a:tc>
                <a:extLst>
                  <a:ext uri="{0D108BD9-81ED-4DB2-BD59-A6C34878D82A}">
                    <a16:rowId xmlns:a16="http://schemas.microsoft.com/office/drawing/2014/main" val="10001"/>
                  </a:ext>
                </a:extLst>
              </a:tr>
              <a:tr h="370840">
                <a:tc>
                  <a:txBody>
                    <a:bodyPr/>
                    <a:lstStyle/>
                    <a:p>
                      <a:r>
                        <a:rPr lang="en-US" altLang="zh-CN" sz="1600" dirty="0"/>
                        <a:t>GFP_NOWAIT</a:t>
                      </a:r>
                      <a:endParaRPr lang="zh-CN" altLang="en-US" sz="1600" dirty="0"/>
                    </a:p>
                  </a:txBody>
                  <a:tcPr/>
                </a:tc>
                <a:tc>
                  <a:txBody>
                    <a:bodyPr/>
                    <a:lstStyle/>
                    <a:p>
                      <a:r>
                        <a:rPr lang="zh-CN" altLang="en-US" sz="1600" dirty="0"/>
                        <a:t>与</a:t>
                      </a:r>
                      <a:r>
                        <a:rPr lang="en-US" altLang="zh-CN" sz="1600" dirty="0"/>
                        <a:t>GFP_ATOMIC</a:t>
                      </a:r>
                      <a:r>
                        <a:rPr lang="zh-CN" altLang="en-US" sz="1600" dirty="0"/>
                        <a:t>类似，不同之处在于，调用不会退给紧急内存池。这就增加了内存分配失败的可能性。</a:t>
                      </a:r>
                      <a:endParaRPr lang="en-US" altLang="zh-CN" sz="1600" dirty="0"/>
                    </a:p>
                  </a:txBody>
                  <a:tcPr/>
                </a:tc>
                <a:extLst>
                  <a:ext uri="{0D108BD9-81ED-4DB2-BD59-A6C34878D82A}">
                    <a16:rowId xmlns:a16="http://schemas.microsoft.com/office/drawing/2014/main" val="10002"/>
                  </a:ext>
                </a:extLst>
              </a:tr>
              <a:tr h="370840">
                <a:tc>
                  <a:txBody>
                    <a:bodyPr/>
                    <a:lstStyle/>
                    <a:p>
                      <a:r>
                        <a:rPr lang="en-US" altLang="zh-CN" sz="1600" dirty="0"/>
                        <a:t>GFP_NOIO</a:t>
                      </a:r>
                      <a:endParaRPr lang="zh-CN" altLang="en-US" sz="1600" dirty="0"/>
                    </a:p>
                  </a:txBody>
                  <a:tcPr/>
                </a:tc>
                <a:tc>
                  <a:txBody>
                    <a:bodyPr/>
                    <a:lstStyle/>
                    <a:p>
                      <a:r>
                        <a:rPr lang="zh-CN" altLang="en-US" sz="1600" dirty="0"/>
                        <a:t>这种分配可以阻塞，但不会启动磁盘</a:t>
                      </a:r>
                      <a:r>
                        <a:rPr lang="en-US" altLang="zh-CN" sz="1600" dirty="0"/>
                        <a:t>I/O</a:t>
                      </a:r>
                      <a:r>
                        <a:rPr lang="zh-CN" altLang="en-US" sz="1600" dirty="0"/>
                        <a:t>。这个标志在不能引发更多磁盘</a:t>
                      </a:r>
                      <a:r>
                        <a:rPr lang="en-US" altLang="zh-CN" sz="1600" dirty="0"/>
                        <a:t>I/O</a:t>
                      </a:r>
                      <a:r>
                        <a:rPr lang="zh-CN" altLang="en-US" sz="1600" dirty="0"/>
                        <a:t>时阻塞</a:t>
                      </a:r>
                      <a:r>
                        <a:rPr lang="en-US" altLang="zh-CN" sz="1600" dirty="0"/>
                        <a:t>I/O</a:t>
                      </a:r>
                      <a:r>
                        <a:rPr lang="zh-CN" altLang="en-US" sz="1600" dirty="0"/>
                        <a:t>代码，这可能导致令人不愉快的递归。</a:t>
                      </a:r>
                    </a:p>
                  </a:txBody>
                  <a:tcPr/>
                </a:tc>
                <a:extLst>
                  <a:ext uri="{0D108BD9-81ED-4DB2-BD59-A6C34878D82A}">
                    <a16:rowId xmlns:a16="http://schemas.microsoft.com/office/drawing/2014/main" val="10003"/>
                  </a:ext>
                </a:extLst>
              </a:tr>
              <a:tr h="370840">
                <a:tc>
                  <a:txBody>
                    <a:bodyPr/>
                    <a:lstStyle/>
                    <a:p>
                      <a:r>
                        <a:rPr lang="en-US" altLang="zh-CN" sz="1600" dirty="0"/>
                        <a:t>GFP_NOFS</a:t>
                      </a:r>
                      <a:endParaRPr lang="zh-CN" altLang="en-US" sz="1600" dirty="0"/>
                    </a:p>
                  </a:txBody>
                  <a:tcPr/>
                </a:tc>
                <a:tc>
                  <a:txBody>
                    <a:bodyPr/>
                    <a:lstStyle/>
                    <a:p>
                      <a:r>
                        <a:rPr lang="zh-CN" altLang="en-US" sz="1600" dirty="0"/>
                        <a:t>这种分配在必要时可能阻塞，但不会启动文件系统操作。这个标志在你不能再启动另一个文件系统的操作时，用在文件系统部分的代码中。</a:t>
                      </a:r>
                    </a:p>
                  </a:txBody>
                  <a:tcPr/>
                </a:tc>
                <a:extLst>
                  <a:ext uri="{0D108BD9-81ED-4DB2-BD59-A6C34878D82A}">
                    <a16:rowId xmlns:a16="http://schemas.microsoft.com/office/drawing/2014/main" val="10004"/>
                  </a:ext>
                </a:extLst>
              </a:tr>
              <a:tr h="370840">
                <a:tc>
                  <a:txBody>
                    <a:bodyPr/>
                    <a:lstStyle/>
                    <a:p>
                      <a:r>
                        <a:rPr lang="en-US" altLang="zh-CN" sz="1600" dirty="0">
                          <a:solidFill>
                            <a:srgbClr val="C00000"/>
                          </a:solidFill>
                        </a:rPr>
                        <a:t>GFP_KERNEL</a:t>
                      </a:r>
                      <a:endParaRPr lang="zh-CN" altLang="en-US" sz="1600" dirty="0">
                        <a:solidFill>
                          <a:srgbClr val="C00000"/>
                        </a:solidFill>
                      </a:endParaRPr>
                    </a:p>
                  </a:txBody>
                  <a:tcPr/>
                </a:tc>
                <a:tc>
                  <a:txBody>
                    <a:bodyPr/>
                    <a:lstStyle/>
                    <a:p>
                      <a:r>
                        <a:rPr lang="zh-CN" altLang="en-US" sz="1600" dirty="0"/>
                        <a:t>这是一种常规分配方式，可能会阻塞。这个标志在睡眠安全时用在进程上下文代码中。为了获得调用者所需的内存，内核会尽力而为，这个标志应当是首选标志。</a:t>
                      </a:r>
                    </a:p>
                  </a:txBody>
                  <a:tcPr/>
                </a:tc>
                <a:extLst>
                  <a:ext uri="{0D108BD9-81ED-4DB2-BD59-A6C34878D82A}">
                    <a16:rowId xmlns:a16="http://schemas.microsoft.com/office/drawing/2014/main" val="10005"/>
                  </a:ext>
                </a:extLst>
              </a:tr>
              <a:tr h="370840">
                <a:tc>
                  <a:txBody>
                    <a:bodyPr/>
                    <a:lstStyle/>
                    <a:p>
                      <a:r>
                        <a:rPr lang="en-US" altLang="zh-CN" sz="1600" dirty="0"/>
                        <a:t>GFP_USER</a:t>
                      </a:r>
                      <a:endParaRPr lang="zh-CN" altLang="en-US" sz="1600" dirty="0"/>
                    </a:p>
                  </a:txBody>
                  <a:tcPr/>
                </a:tc>
                <a:tc>
                  <a:txBody>
                    <a:bodyPr/>
                    <a:lstStyle/>
                    <a:p>
                      <a:r>
                        <a:rPr lang="zh-CN" altLang="en-US" sz="1600" dirty="0"/>
                        <a:t>这是一种常规分配方式，可能会阻塞。这个标志用于为用户空间进程分配内存。</a:t>
                      </a:r>
                    </a:p>
                  </a:txBody>
                  <a:tcPr/>
                </a:tc>
                <a:extLst>
                  <a:ext uri="{0D108BD9-81ED-4DB2-BD59-A6C34878D82A}">
                    <a16:rowId xmlns:a16="http://schemas.microsoft.com/office/drawing/2014/main" val="10006"/>
                  </a:ext>
                </a:extLst>
              </a:tr>
              <a:tr h="370840">
                <a:tc>
                  <a:txBody>
                    <a:bodyPr/>
                    <a:lstStyle/>
                    <a:p>
                      <a:r>
                        <a:rPr lang="en-US" altLang="zh-CN" sz="1600" dirty="0"/>
                        <a:t>GFP_HIGHUSER</a:t>
                      </a:r>
                      <a:endParaRPr lang="zh-CN" altLang="en-US" sz="1600" dirty="0"/>
                    </a:p>
                  </a:txBody>
                  <a:tcPr/>
                </a:tc>
                <a:tc>
                  <a:txBody>
                    <a:bodyPr/>
                    <a:lstStyle/>
                    <a:p>
                      <a:r>
                        <a:rPr lang="zh-CN" altLang="en-US" sz="1600" dirty="0"/>
                        <a:t>这是从</a:t>
                      </a:r>
                      <a:r>
                        <a:rPr lang="en-US" altLang="zh-CN" sz="1600" dirty="0"/>
                        <a:t>ZONE_HIGHMEM</a:t>
                      </a:r>
                      <a:r>
                        <a:rPr lang="zh-CN" altLang="en-US" sz="1600" dirty="0"/>
                        <a:t>进行分配，可能会阻塞。这个标志用于为用户空间进程分配内存。</a:t>
                      </a:r>
                    </a:p>
                  </a:txBody>
                  <a:tcPr/>
                </a:tc>
                <a:extLst>
                  <a:ext uri="{0D108BD9-81ED-4DB2-BD59-A6C34878D82A}">
                    <a16:rowId xmlns:a16="http://schemas.microsoft.com/office/drawing/2014/main" val="10007"/>
                  </a:ext>
                </a:extLst>
              </a:tr>
              <a:tr h="370840">
                <a:tc>
                  <a:txBody>
                    <a:bodyPr/>
                    <a:lstStyle/>
                    <a:p>
                      <a:r>
                        <a:rPr lang="en-US" altLang="zh-CN" sz="1600" dirty="0"/>
                        <a:t>GFP_DMA</a:t>
                      </a:r>
                      <a:endParaRPr lang="zh-CN" altLang="en-US" sz="1600" dirty="0"/>
                    </a:p>
                  </a:txBody>
                  <a:tcPr/>
                </a:tc>
                <a:tc>
                  <a:txBody>
                    <a:bodyPr/>
                    <a:lstStyle/>
                    <a:p>
                      <a:r>
                        <a:rPr lang="zh-CN" altLang="en-US" sz="1600" dirty="0"/>
                        <a:t>这是从</a:t>
                      </a:r>
                      <a:r>
                        <a:rPr lang="en-US" altLang="zh-CN" sz="1600" dirty="0"/>
                        <a:t>ZONE_DMA</a:t>
                      </a:r>
                      <a:r>
                        <a:rPr lang="zh-CN" altLang="en-US" sz="1600" dirty="0"/>
                        <a:t>进行分配，需要获取能供</a:t>
                      </a:r>
                      <a:r>
                        <a:rPr lang="en-US" altLang="zh-CN" sz="1600" dirty="0"/>
                        <a:t>DMA</a:t>
                      </a:r>
                      <a:r>
                        <a:rPr lang="zh-CN" altLang="en-US" sz="1600" dirty="0"/>
                        <a:t>使用的内存的设备驱动程序使用这个标志，通常与以上某个标志组合在一起使用。</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3595179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314850" y="2917617"/>
            <a:ext cx="2526654"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1338" y="1268760"/>
            <a:ext cx="8241323" cy="4896543"/>
          </a:xfrm>
        </p:spPr>
        <p:txBody>
          <a:bodyPr/>
          <a:lstStyle/>
          <a:p>
            <a:r>
              <a:rPr lang="zh-CN" altLang="en-US" dirty="0"/>
              <a:t>不同情况下应使用的标志</a:t>
            </a:r>
            <a:endParaRPr lang="en-US" altLang="zh-CN" dirty="0"/>
          </a:p>
        </p:txBody>
      </p:sp>
      <p:sp>
        <p:nvSpPr>
          <p:cNvPr id="2" name="Title 1"/>
          <p:cNvSpPr>
            <a:spLocks noGrp="1"/>
          </p:cNvSpPr>
          <p:nvPr>
            <p:ph type="title"/>
          </p:nvPr>
        </p:nvSpPr>
        <p:spPr/>
        <p:txBody>
          <a:bodyPr/>
          <a:lstStyle/>
          <a:p>
            <a:r>
              <a:rPr lang="zh-CN" altLang="en-US" dirty="0"/>
              <a:t>内存分配标志</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190659233"/>
              </p:ext>
            </p:extLst>
          </p:nvPr>
        </p:nvGraphicFramePr>
        <p:xfrm>
          <a:off x="611560" y="2233671"/>
          <a:ext cx="7456034" cy="2966720"/>
        </p:xfrm>
        <a:graphic>
          <a:graphicData uri="http://schemas.openxmlformats.org/drawingml/2006/table">
            <a:tbl>
              <a:tblPr firstRow="1" bandRow="1">
                <a:tableStyleId>{5C22544A-7EE6-4342-B048-85BDC9FD1C3A}</a:tableStyleId>
              </a:tblPr>
              <a:tblGrid>
                <a:gridCol w="4071658">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370840">
                <a:tc>
                  <a:txBody>
                    <a:bodyPr/>
                    <a:lstStyle/>
                    <a:p>
                      <a:r>
                        <a:rPr lang="zh-CN" altLang="en-US" sz="1600" dirty="0"/>
                        <a:t>情形</a:t>
                      </a:r>
                    </a:p>
                  </a:txBody>
                  <a:tcPr/>
                </a:tc>
                <a:tc>
                  <a:txBody>
                    <a:bodyPr/>
                    <a:lstStyle/>
                    <a:p>
                      <a:r>
                        <a:rPr lang="zh-CN" altLang="en-US" sz="1600" dirty="0"/>
                        <a:t>相应标志</a:t>
                      </a:r>
                    </a:p>
                  </a:txBody>
                  <a:tcPr/>
                </a:tc>
                <a:extLst>
                  <a:ext uri="{0D108BD9-81ED-4DB2-BD59-A6C34878D82A}">
                    <a16:rowId xmlns:a16="http://schemas.microsoft.com/office/drawing/2014/main" val="10000"/>
                  </a:ext>
                </a:extLst>
              </a:tr>
              <a:tr h="370840">
                <a:tc>
                  <a:txBody>
                    <a:bodyPr/>
                    <a:lstStyle/>
                    <a:p>
                      <a:r>
                        <a:rPr lang="zh-CN" altLang="en-US" sz="1600" kern="1200" dirty="0">
                          <a:solidFill>
                            <a:schemeClr val="dk1"/>
                          </a:solidFill>
                          <a:latin typeface="+mn-lt"/>
                          <a:ea typeface="+mn-ea"/>
                          <a:cs typeface="+mn-cs"/>
                        </a:rPr>
                        <a:t>进程上下文，可以睡眠</a:t>
                      </a:r>
                    </a:p>
                  </a:txBody>
                  <a:tcPr/>
                </a:tc>
                <a:tc>
                  <a:txBody>
                    <a:bodyPr/>
                    <a:lstStyle/>
                    <a:p>
                      <a:r>
                        <a:rPr lang="en-US" altLang="zh-CN" sz="1600" kern="1200" dirty="0">
                          <a:solidFill>
                            <a:schemeClr val="dk1"/>
                          </a:solidFill>
                          <a:latin typeface="+mn-lt"/>
                          <a:ea typeface="+mn-ea"/>
                          <a:cs typeface="+mn-cs"/>
                        </a:rPr>
                        <a:t>GFP_KERNEL</a:t>
                      </a:r>
                      <a:endParaRPr lang="zh-CN" altLang="en-US" sz="16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zh-CN" altLang="en-US" sz="1600" kern="1200" dirty="0">
                          <a:solidFill>
                            <a:schemeClr val="dk1"/>
                          </a:solidFill>
                          <a:latin typeface="+mn-lt"/>
                          <a:ea typeface="+mn-ea"/>
                          <a:cs typeface="+mn-cs"/>
                        </a:rPr>
                        <a:t>进程上下文，不可以睡眠</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latin typeface="+mn-lt"/>
                          <a:ea typeface="+mn-ea"/>
                          <a:cs typeface="+mn-cs"/>
                        </a:rPr>
                        <a:t>GFP_ATOMIC</a:t>
                      </a:r>
                      <a:endParaRPr lang="zh-CN" altLang="en-US" sz="16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zh-CN" altLang="en-US" sz="1600" kern="1200" dirty="0">
                          <a:solidFill>
                            <a:schemeClr val="dk1"/>
                          </a:solidFill>
                          <a:latin typeface="+mn-lt"/>
                          <a:ea typeface="+mn-ea"/>
                          <a:cs typeface="+mn-cs"/>
                        </a:rPr>
                        <a:t>中断处理程序</a:t>
                      </a:r>
                    </a:p>
                  </a:txBody>
                  <a:tcPr/>
                </a:tc>
                <a:tc>
                  <a:txBody>
                    <a:bodyPr/>
                    <a:lstStyle/>
                    <a:p>
                      <a:r>
                        <a:rPr lang="en-US" altLang="zh-CN" sz="1600" kern="1200" dirty="0">
                          <a:solidFill>
                            <a:schemeClr val="dk1"/>
                          </a:solidFill>
                          <a:latin typeface="+mn-lt"/>
                          <a:ea typeface="+mn-ea"/>
                          <a:cs typeface="+mn-cs"/>
                        </a:rPr>
                        <a:t>GFP_ATOMIC</a:t>
                      </a:r>
                      <a:endParaRPr lang="zh-CN" altLang="en-US" sz="16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r>
                        <a:rPr lang="zh-CN" altLang="en-US" sz="1600" kern="1200" dirty="0">
                          <a:solidFill>
                            <a:schemeClr val="dk1"/>
                          </a:solidFill>
                          <a:latin typeface="+mn-lt"/>
                          <a:ea typeface="+mn-ea"/>
                          <a:cs typeface="+mn-cs"/>
                        </a:rPr>
                        <a:t>软中断</a:t>
                      </a:r>
                    </a:p>
                  </a:txBody>
                  <a:tcPr/>
                </a:tc>
                <a:tc>
                  <a:txBody>
                    <a:bodyPr/>
                    <a:lstStyle/>
                    <a:p>
                      <a:r>
                        <a:rPr lang="en-US" altLang="zh-CN" sz="1600" kern="1200" dirty="0">
                          <a:solidFill>
                            <a:schemeClr val="dk1"/>
                          </a:solidFill>
                          <a:latin typeface="+mn-lt"/>
                          <a:ea typeface="+mn-ea"/>
                          <a:cs typeface="+mn-cs"/>
                        </a:rPr>
                        <a:t>GFP_ATOMIC</a:t>
                      </a:r>
                      <a:endParaRPr lang="zh-CN" altLang="en-US" sz="16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altLang="zh-CN" sz="1600" kern="1200" dirty="0" err="1">
                          <a:solidFill>
                            <a:schemeClr val="dk1"/>
                          </a:solidFill>
                          <a:latin typeface="+mn-lt"/>
                          <a:ea typeface="+mn-ea"/>
                          <a:cs typeface="+mn-cs"/>
                        </a:rPr>
                        <a:t>tasklet</a:t>
                      </a:r>
                      <a:endParaRPr lang="zh-CN" altLang="en-US" sz="1600" kern="1200" dirty="0">
                        <a:solidFill>
                          <a:schemeClr val="dk1"/>
                        </a:solidFill>
                        <a:latin typeface="+mn-lt"/>
                        <a:ea typeface="+mn-ea"/>
                        <a:cs typeface="+mn-cs"/>
                      </a:endParaRPr>
                    </a:p>
                  </a:txBody>
                  <a:tcPr/>
                </a:tc>
                <a:tc>
                  <a:txBody>
                    <a:bodyPr/>
                    <a:lstStyle/>
                    <a:p>
                      <a:r>
                        <a:rPr lang="en-US" altLang="zh-CN" sz="1600" kern="1200" dirty="0">
                          <a:solidFill>
                            <a:schemeClr val="dk1"/>
                          </a:solidFill>
                          <a:latin typeface="+mn-lt"/>
                          <a:ea typeface="+mn-ea"/>
                          <a:cs typeface="+mn-cs"/>
                        </a:rPr>
                        <a:t>GFP_ATOMIC</a:t>
                      </a:r>
                      <a:endParaRPr lang="zh-CN" altLang="en-US" sz="16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p>
                      <a:r>
                        <a:rPr lang="zh-CN" altLang="en-US" sz="1600" kern="1200" dirty="0">
                          <a:solidFill>
                            <a:schemeClr val="dk1"/>
                          </a:solidFill>
                          <a:latin typeface="+mn-lt"/>
                          <a:ea typeface="+mn-ea"/>
                          <a:cs typeface="+mn-cs"/>
                        </a:rPr>
                        <a:t>需要用于</a:t>
                      </a:r>
                      <a:r>
                        <a:rPr lang="en-US" altLang="zh-CN" sz="1600" kern="1200" dirty="0">
                          <a:solidFill>
                            <a:schemeClr val="dk1"/>
                          </a:solidFill>
                          <a:latin typeface="+mn-lt"/>
                          <a:ea typeface="+mn-ea"/>
                          <a:cs typeface="+mn-cs"/>
                        </a:rPr>
                        <a:t>DMA</a:t>
                      </a:r>
                      <a:r>
                        <a:rPr lang="zh-CN" altLang="en-US" sz="1600" kern="1200" dirty="0">
                          <a:solidFill>
                            <a:schemeClr val="dk1"/>
                          </a:solidFill>
                          <a:latin typeface="+mn-lt"/>
                          <a:ea typeface="+mn-ea"/>
                          <a:cs typeface="+mn-cs"/>
                        </a:rPr>
                        <a:t>的内存，可以睡眠</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dk1"/>
                          </a:solidFill>
                          <a:latin typeface="+mn-lt"/>
                          <a:ea typeface="+mn-ea"/>
                          <a:cs typeface="+mn-cs"/>
                        </a:rPr>
                        <a:t>（</a:t>
                      </a:r>
                      <a:r>
                        <a:rPr lang="en-US" altLang="zh-CN" sz="1600" kern="1200" dirty="0">
                          <a:solidFill>
                            <a:schemeClr val="dk1"/>
                          </a:solidFill>
                          <a:latin typeface="+mn-lt"/>
                          <a:ea typeface="+mn-ea"/>
                          <a:cs typeface="+mn-cs"/>
                        </a:rPr>
                        <a:t>GFP_DMA</a:t>
                      </a:r>
                      <a:r>
                        <a:rPr lang="zh-CN" altLang="en-US" sz="1600" kern="1200" dirty="0">
                          <a:solidFill>
                            <a:schemeClr val="dk1"/>
                          </a:solidFill>
                          <a:latin typeface="+mn-lt"/>
                          <a:ea typeface="+mn-ea"/>
                          <a:cs typeface="+mn-cs"/>
                        </a:rPr>
                        <a:t> </a:t>
                      </a:r>
                      <a:r>
                        <a:rPr lang="en-US" altLang="zh-CN" sz="1600" kern="1200" dirty="0">
                          <a:solidFill>
                            <a:schemeClr val="dk1"/>
                          </a:solidFill>
                          <a:latin typeface="+mn-lt"/>
                          <a:ea typeface="+mn-ea"/>
                          <a:cs typeface="+mn-cs"/>
                        </a:rPr>
                        <a:t>| GFP_KERNEL</a:t>
                      </a:r>
                      <a:r>
                        <a:rPr lang="zh-CN" altLang="en-US" sz="1600" kern="1200" dirty="0">
                          <a:solidFill>
                            <a:schemeClr val="dk1"/>
                          </a:solidFill>
                          <a:latin typeface="+mn-lt"/>
                          <a:ea typeface="+mn-ea"/>
                          <a:cs typeface="+mn-cs"/>
                        </a:rPr>
                        <a:t>）</a:t>
                      </a:r>
                    </a:p>
                  </a:txBody>
                  <a:tcPr/>
                </a:tc>
                <a:extLst>
                  <a:ext uri="{0D108BD9-81ED-4DB2-BD59-A6C34878D82A}">
                    <a16:rowId xmlns:a16="http://schemas.microsoft.com/office/drawing/2014/main" val="10006"/>
                  </a:ext>
                </a:extLst>
              </a:tr>
              <a:tr h="370840">
                <a:tc>
                  <a:txBody>
                    <a:bodyPr/>
                    <a:lstStyle/>
                    <a:p>
                      <a:r>
                        <a:rPr lang="zh-CN" altLang="en-US" sz="1600" kern="1200" dirty="0">
                          <a:solidFill>
                            <a:schemeClr val="dk1"/>
                          </a:solidFill>
                          <a:latin typeface="+mn-lt"/>
                          <a:ea typeface="+mn-ea"/>
                          <a:cs typeface="+mn-cs"/>
                        </a:rPr>
                        <a:t>需要用于</a:t>
                      </a:r>
                      <a:r>
                        <a:rPr lang="en-US" altLang="zh-CN" sz="1600" kern="1200" dirty="0">
                          <a:solidFill>
                            <a:schemeClr val="dk1"/>
                          </a:solidFill>
                          <a:latin typeface="+mn-lt"/>
                          <a:ea typeface="+mn-ea"/>
                          <a:cs typeface="+mn-cs"/>
                        </a:rPr>
                        <a:t>DMA</a:t>
                      </a:r>
                      <a:r>
                        <a:rPr lang="zh-CN" altLang="en-US" sz="1600" kern="1200" dirty="0">
                          <a:solidFill>
                            <a:schemeClr val="dk1"/>
                          </a:solidFill>
                          <a:latin typeface="+mn-lt"/>
                          <a:ea typeface="+mn-ea"/>
                          <a:cs typeface="+mn-cs"/>
                        </a:rPr>
                        <a:t>的内存，不可以睡眠</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dk1"/>
                          </a:solidFill>
                          <a:latin typeface="+mn-lt"/>
                          <a:ea typeface="+mn-ea"/>
                          <a:cs typeface="+mn-cs"/>
                        </a:rPr>
                        <a:t>（</a:t>
                      </a:r>
                      <a:r>
                        <a:rPr lang="en-US" altLang="zh-CN" sz="1600" kern="1200" dirty="0">
                          <a:solidFill>
                            <a:schemeClr val="dk1"/>
                          </a:solidFill>
                          <a:latin typeface="+mn-lt"/>
                          <a:ea typeface="+mn-ea"/>
                          <a:cs typeface="+mn-cs"/>
                        </a:rPr>
                        <a:t>GFP_DMA</a:t>
                      </a:r>
                      <a:r>
                        <a:rPr lang="zh-CN" altLang="en-US" sz="1600" kern="1200" dirty="0">
                          <a:solidFill>
                            <a:schemeClr val="dk1"/>
                          </a:solidFill>
                          <a:latin typeface="+mn-lt"/>
                          <a:ea typeface="+mn-ea"/>
                          <a:cs typeface="+mn-cs"/>
                        </a:rPr>
                        <a:t> </a:t>
                      </a:r>
                      <a:r>
                        <a:rPr lang="en-US" altLang="zh-CN" sz="1600" kern="1200" dirty="0">
                          <a:solidFill>
                            <a:schemeClr val="dk1"/>
                          </a:solidFill>
                          <a:latin typeface="+mn-lt"/>
                          <a:ea typeface="+mn-ea"/>
                          <a:cs typeface="+mn-cs"/>
                        </a:rPr>
                        <a:t>| GFP_ATOMIC</a:t>
                      </a:r>
                      <a:r>
                        <a:rPr lang="zh-CN" altLang="en-US" sz="1600" kern="1200" dirty="0">
                          <a:solidFill>
                            <a:schemeClr val="dk1"/>
                          </a:solidFill>
                          <a:latin typeface="+mn-lt"/>
                          <a:ea typeface="+mn-ea"/>
                          <a:cs typeface="+mn-cs"/>
                        </a:rPr>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285944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zh-CN" altLang="en-US" dirty="0"/>
              <a:t>内存分配标志</a:t>
            </a:r>
            <a:endParaRPr lang="en-US" altLang="zh-CN" dirty="0"/>
          </a:p>
          <a:p>
            <a:r>
              <a:rPr lang="zh-CN" altLang="en-US" dirty="0">
                <a:solidFill>
                  <a:srgbClr val="FF0000"/>
                </a:solidFill>
              </a:rPr>
              <a:t>原子分配</a:t>
            </a:r>
            <a:endParaRPr lang="en-US" altLang="zh-CN" dirty="0">
              <a:solidFill>
                <a:srgbClr val="FF0000"/>
              </a:solidFill>
            </a:endParaRPr>
          </a:p>
          <a:p>
            <a:r>
              <a:rPr lang="zh-CN" altLang="en-US" dirty="0"/>
              <a:t>不可抢占分配和可抢占分配</a:t>
            </a:r>
          </a:p>
          <a:p>
            <a:r>
              <a:rPr lang="zh-CN" altLang="en-US" dirty="0"/>
              <a:t>文件映射</a:t>
            </a:r>
            <a:endParaRPr lang="en-US" altLang="zh-CN" dirty="0"/>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2261516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1338" y="1412776"/>
            <a:ext cx="8241323" cy="4896543"/>
          </a:xfrm>
        </p:spPr>
        <p:txBody>
          <a:bodyPr/>
          <a:lstStyle/>
          <a:p>
            <a:r>
              <a:rPr lang="zh-CN" altLang="en-US" dirty="0"/>
              <a:t>普通分配（</a:t>
            </a:r>
            <a:r>
              <a:rPr lang="en-US" altLang="zh-CN" dirty="0"/>
              <a:t>GFP_KERNEL</a:t>
            </a:r>
            <a:r>
              <a:rPr lang="zh-CN" altLang="en-US" dirty="0"/>
              <a:t>）</a:t>
            </a:r>
            <a:endParaRPr lang="en-US" altLang="zh-CN" dirty="0"/>
          </a:p>
          <a:p>
            <a:pPr lvl="1"/>
            <a:r>
              <a:rPr lang="zh-CN" altLang="en-US" dirty="0"/>
              <a:t>获取新的页面时可能需要换出其他页，因为对换需要时间，进程会等待它完成，这时内核可以调度执行其他任务。</a:t>
            </a:r>
            <a:endParaRPr lang="en-US" altLang="zh-CN" dirty="0"/>
          </a:p>
          <a:p>
            <a:r>
              <a:rPr lang="zh-CN" altLang="en-US" dirty="0"/>
              <a:t>原子分配（</a:t>
            </a:r>
            <a:r>
              <a:rPr lang="en-US" altLang="zh-CN" dirty="0"/>
              <a:t>GFP_ATOMIC</a:t>
            </a:r>
            <a:r>
              <a:rPr lang="zh-CN" altLang="en-US" dirty="0"/>
              <a:t>）</a:t>
            </a:r>
          </a:p>
          <a:p>
            <a:pPr lvl="1"/>
            <a:r>
              <a:rPr lang="zh-CN" altLang="en-US" dirty="0"/>
              <a:t>由于内核并不允许通过换出数据或缩减文件系统缓冲区来满足原子分配请求，所以必须还有一些真正可以获得的空闲内存。</a:t>
            </a:r>
            <a:endParaRPr lang="en-US" altLang="zh-CN" dirty="0"/>
          </a:p>
        </p:txBody>
      </p:sp>
      <p:sp>
        <p:nvSpPr>
          <p:cNvPr id="2" name="Title 1"/>
          <p:cNvSpPr>
            <a:spLocks noGrp="1"/>
          </p:cNvSpPr>
          <p:nvPr>
            <p:ph type="title"/>
          </p:nvPr>
        </p:nvSpPr>
        <p:spPr/>
        <p:txBody>
          <a:bodyPr/>
          <a:lstStyle/>
          <a:p>
            <a:r>
              <a:rPr lang="zh-CN" altLang="en-US" dirty="0"/>
              <a:t>原子分配</a:t>
            </a:r>
            <a:endParaRPr lang="en-US" dirty="0"/>
          </a:p>
        </p:txBody>
      </p:sp>
    </p:spTree>
    <p:extLst>
      <p:ext uri="{BB962C8B-B14F-4D97-AF65-F5344CB8AC3E}">
        <p14:creationId xmlns:p14="http://schemas.microsoft.com/office/powerpoint/2010/main" val="29209834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1338" y="1470455"/>
            <a:ext cx="8241323" cy="4896543"/>
          </a:xfrm>
        </p:spPr>
        <p:txBody>
          <a:bodyPr/>
          <a:lstStyle/>
          <a:p>
            <a:r>
              <a:rPr lang="zh-CN" altLang="en-US" dirty="0"/>
              <a:t>保留的页框池</a:t>
            </a:r>
            <a:endParaRPr lang="en-US" altLang="zh-CN" dirty="0"/>
          </a:p>
          <a:p>
            <a:pPr lvl="1"/>
            <a:r>
              <a:rPr lang="zh-CN" altLang="en-US" dirty="0"/>
              <a:t>为了尽量保证原子请求不失败，内核为原子内存分配保留了一个页框池，只有在内存不足时使用。</a:t>
            </a:r>
            <a:endParaRPr lang="en-US" altLang="zh-CN" dirty="0"/>
          </a:p>
          <a:p>
            <a:pPr lvl="1"/>
            <a:r>
              <a:rPr lang="zh-CN" altLang="en-US" dirty="0"/>
              <a:t>无法保证原子分配不失败。</a:t>
            </a:r>
            <a:endParaRPr lang="en-US" altLang="zh-CN" dirty="0"/>
          </a:p>
        </p:txBody>
      </p:sp>
      <p:sp>
        <p:nvSpPr>
          <p:cNvPr id="2" name="Title 1"/>
          <p:cNvSpPr>
            <a:spLocks noGrp="1"/>
          </p:cNvSpPr>
          <p:nvPr>
            <p:ph type="title"/>
          </p:nvPr>
        </p:nvSpPr>
        <p:spPr/>
        <p:txBody>
          <a:bodyPr/>
          <a:lstStyle/>
          <a:p>
            <a:r>
              <a:rPr lang="zh-CN" altLang="en-US" dirty="0"/>
              <a:t>原子分配</a:t>
            </a:r>
            <a:endParaRPr lang="en-US" dirty="0"/>
          </a:p>
        </p:txBody>
      </p:sp>
    </p:spTree>
    <p:extLst>
      <p:ext uri="{BB962C8B-B14F-4D97-AF65-F5344CB8AC3E}">
        <p14:creationId xmlns:p14="http://schemas.microsoft.com/office/powerpoint/2010/main" val="24749327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556792"/>
            <a:ext cx="8241323" cy="4896543"/>
          </a:xfrm>
        </p:spPr>
        <p:txBody>
          <a:bodyPr/>
          <a:lstStyle/>
          <a:p>
            <a:r>
              <a:rPr lang="zh-CN" altLang="en-US" dirty="0"/>
              <a:t>内存分配标志</a:t>
            </a:r>
            <a:endParaRPr lang="en-US" altLang="zh-CN" dirty="0"/>
          </a:p>
          <a:p>
            <a:r>
              <a:rPr lang="zh-CN" altLang="en-US" dirty="0"/>
              <a:t>原子分配</a:t>
            </a:r>
            <a:endParaRPr lang="en-US" altLang="zh-CN" dirty="0"/>
          </a:p>
          <a:p>
            <a:r>
              <a:rPr lang="zh-CN" altLang="en-US" dirty="0">
                <a:solidFill>
                  <a:srgbClr val="FF0000"/>
                </a:solidFill>
              </a:rPr>
              <a:t>不可抢占分配和可抢占分配</a:t>
            </a:r>
            <a:endParaRPr lang="en-US" altLang="zh-CN" dirty="0">
              <a:solidFill>
                <a:srgbClr val="FF0000"/>
              </a:solidFill>
            </a:endParaRPr>
          </a:p>
          <a:p>
            <a:r>
              <a:rPr lang="zh-CN" altLang="en-US" dirty="0"/>
              <a:t>文件映射</a:t>
            </a:r>
            <a:endParaRPr lang="en-US" altLang="zh-CN" dirty="0"/>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2261516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静态内存分配</a:t>
            </a:r>
            <a:endParaRPr lang="en-US" altLang="zh-CN" dirty="0"/>
          </a:p>
          <a:p>
            <a:pPr lvl="1"/>
            <a:r>
              <a:rPr lang="zh-CN" altLang="en-US" dirty="0"/>
              <a:t>内存地址和大小在程序加载和执行就已经确定，且无法改变</a:t>
            </a:r>
            <a:endParaRPr lang="en-US" altLang="zh-CN" dirty="0"/>
          </a:p>
          <a:p>
            <a:r>
              <a:rPr lang="zh-CN" altLang="en-US" dirty="0"/>
              <a:t>动态内存分配</a:t>
            </a:r>
            <a:endParaRPr lang="en-US" altLang="zh-CN" dirty="0"/>
          </a:p>
          <a:p>
            <a:pPr lvl="1"/>
            <a:r>
              <a:rPr lang="zh-CN" altLang="en-US" dirty="0"/>
              <a:t>不可抢占分配</a:t>
            </a:r>
            <a:endParaRPr lang="en-US" altLang="zh-CN" dirty="0"/>
          </a:p>
          <a:p>
            <a:pPr lvl="2"/>
            <a:r>
              <a:rPr lang="zh-CN" altLang="en-US" dirty="0"/>
              <a:t>首次适应、循环首次适应、最佳适应、最差适应</a:t>
            </a:r>
            <a:endParaRPr lang="en-US" altLang="zh-CN" dirty="0"/>
          </a:p>
          <a:p>
            <a:pPr lvl="1"/>
            <a:r>
              <a:rPr lang="zh-CN" altLang="en-US" dirty="0"/>
              <a:t>可抢占分配</a:t>
            </a:r>
            <a:endParaRPr lang="en-US" altLang="zh-CN" dirty="0"/>
          </a:p>
          <a:p>
            <a:pPr lvl="2"/>
            <a:r>
              <a:rPr lang="zh-CN" altLang="en-US" dirty="0"/>
              <a:t>希望重新分配正在使用的内存，已获得更大的连续内存空间。</a:t>
            </a:r>
            <a:endParaRPr lang="en-US" altLang="zh-CN" dirty="0"/>
          </a:p>
          <a:p>
            <a:pPr lvl="1"/>
            <a:endParaRPr lang="en-US" altLang="zh-CN" dirty="0"/>
          </a:p>
        </p:txBody>
      </p:sp>
      <p:sp>
        <p:nvSpPr>
          <p:cNvPr id="2" name="Title 1"/>
          <p:cNvSpPr>
            <a:spLocks noGrp="1"/>
          </p:cNvSpPr>
          <p:nvPr>
            <p:ph type="title"/>
          </p:nvPr>
        </p:nvSpPr>
        <p:spPr/>
        <p:txBody>
          <a:bodyPr/>
          <a:lstStyle/>
          <a:p>
            <a:r>
              <a:rPr lang="zh-CN" altLang="en-US" dirty="0"/>
              <a:t>不可抢占分配和可抢占分配</a:t>
            </a:r>
          </a:p>
        </p:txBody>
      </p:sp>
    </p:spTree>
    <p:extLst>
      <p:ext uri="{BB962C8B-B14F-4D97-AF65-F5344CB8AC3E}">
        <p14:creationId xmlns:p14="http://schemas.microsoft.com/office/powerpoint/2010/main" val="3053471410"/>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[10-3]AppArmor</Template>
  <TotalTime>15393</TotalTime>
  <Words>1953</Words>
  <Application>Microsoft Office PowerPoint</Application>
  <PresentationFormat>全屏显示(4:3)</PresentationFormat>
  <Paragraphs>393</Paragraphs>
  <Slides>30</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Monotype Sorts</vt:lpstr>
      <vt:lpstr>黑体</vt:lpstr>
      <vt:lpstr>微软雅黑</vt:lpstr>
      <vt:lpstr>Arial</vt:lpstr>
      <vt:lpstr>Arial Narrow</vt:lpstr>
      <vt:lpstr>Calibri</vt:lpstr>
      <vt:lpstr>Times New Roman</vt:lpstr>
      <vt:lpstr>Wingdings</vt:lpstr>
      <vt:lpstr>通用信息 (标准)</vt:lpstr>
      <vt:lpstr>PowerPoint 演示文稿</vt:lpstr>
      <vt:lpstr>大纲</vt:lpstr>
      <vt:lpstr>内存分配标志</vt:lpstr>
      <vt:lpstr>内存分配标志</vt:lpstr>
      <vt:lpstr>大纲</vt:lpstr>
      <vt:lpstr>原子分配</vt:lpstr>
      <vt:lpstr>原子分配</vt:lpstr>
      <vt:lpstr>大纲</vt:lpstr>
      <vt:lpstr>不可抢占分配和可抢占分配</vt:lpstr>
      <vt:lpstr>不可抢占分配和可抢占分配</vt:lpstr>
      <vt:lpstr>不可抢占分配和可抢占分配</vt:lpstr>
      <vt:lpstr>不可抢占分配和可抢占分配</vt:lpstr>
      <vt:lpstr>可抢占分配</vt:lpstr>
      <vt:lpstr>不可抢占分配和可抢占分配</vt:lpstr>
      <vt:lpstr>不可抢占分配和可抢占分配</vt:lpstr>
      <vt:lpstr>不可抢占分配和可抢占分配</vt:lpstr>
      <vt:lpstr>不可抢占分配和可抢占分配</vt:lpstr>
      <vt:lpstr>不可抢占分配和可抢占分配</vt:lpstr>
      <vt:lpstr>不可抢占分配和可抢占分配</vt:lpstr>
      <vt:lpstr>不可抢占分配和可抢占分配</vt:lpstr>
      <vt:lpstr>不可抢占分配和可抢占分配</vt:lpstr>
      <vt:lpstr>不可抢占分配和可抢占分配</vt:lpstr>
      <vt:lpstr>不可抢占分配和可抢占分配</vt:lpstr>
      <vt:lpstr>大纲</vt:lpstr>
      <vt:lpstr>文件映射</vt:lpstr>
      <vt:lpstr>文件映射</vt:lpstr>
      <vt:lpstr>文件映射</vt:lpstr>
      <vt:lpstr>文件映射</vt:lpstr>
      <vt:lpstr>文件映射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数据操作系统的设计与实现</dc:title>
  <dc:creator>Wang Yu</dc:creator>
  <cp:lastModifiedBy>王 十一</cp:lastModifiedBy>
  <cp:revision>454</cp:revision>
  <dcterms:created xsi:type="dcterms:W3CDTF">2013-08-21T07:50:29Z</dcterms:created>
  <dcterms:modified xsi:type="dcterms:W3CDTF">2021-04-22T07:36:53Z</dcterms:modified>
</cp:coreProperties>
</file>