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63"/>
  </p:notesMasterIdLst>
  <p:handoutMasterIdLst>
    <p:handoutMasterId r:id="rId64"/>
  </p:handoutMasterIdLst>
  <p:sldIdLst>
    <p:sldId id="1730" r:id="rId2"/>
    <p:sldId id="633" r:id="rId3"/>
    <p:sldId id="559" r:id="rId4"/>
    <p:sldId id="587" r:id="rId5"/>
    <p:sldId id="586" r:id="rId6"/>
    <p:sldId id="589" r:id="rId7"/>
    <p:sldId id="590" r:id="rId8"/>
    <p:sldId id="591" r:id="rId9"/>
    <p:sldId id="592" r:id="rId10"/>
    <p:sldId id="593" r:id="rId11"/>
    <p:sldId id="594" r:id="rId12"/>
    <p:sldId id="596" r:id="rId13"/>
    <p:sldId id="597" r:id="rId14"/>
    <p:sldId id="598" r:id="rId15"/>
    <p:sldId id="599" r:id="rId16"/>
    <p:sldId id="600" r:id="rId17"/>
    <p:sldId id="588" r:id="rId18"/>
    <p:sldId id="610" r:id="rId19"/>
    <p:sldId id="611" r:id="rId20"/>
    <p:sldId id="634" r:id="rId21"/>
    <p:sldId id="602" r:id="rId22"/>
    <p:sldId id="605" r:id="rId23"/>
    <p:sldId id="607" r:id="rId24"/>
    <p:sldId id="606" r:id="rId25"/>
    <p:sldId id="603" r:id="rId26"/>
    <p:sldId id="609" r:id="rId27"/>
    <p:sldId id="613" r:id="rId28"/>
    <p:sldId id="614" r:id="rId29"/>
    <p:sldId id="671" r:id="rId30"/>
    <p:sldId id="672" r:id="rId31"/>
    <p:sldId id="673" r:id="rId32"/>
    <p:sldId id="674" r:id="rId33"/>
    <p:sldId id="675" r:id="rId34"/>
    <p:sldId id="677" r:id="rId35"/>
    <p:sldId id="678" r:id="rId36"/>
    <p:sldId id="679" r:id="rId37"/>
    <p:sldId id="680" r:id="rId38"/>
    <p:sldId id="681" r:id="rId39"/>
    <p:sldId id="682" r:id="rId40"/>
    <p:sldId id="683" r:id="rId41"/>
    <p:sldId id="684" r:id="rId42"/>
    <p:sldId id="685" r:id="rId43"/>
    <p:sldId id="686" r:id="rId44"/>
    <p:sldId id="687" r:id="rId45"/>
    <p:sldId id="688" r:id="rId46"/>
    <p:sldId id="689" r:id="rId47"/>
    <p:sldId id="690" r:id="rId48"/>
    <p:sldId id="691" r:id="rId49"/>
    <p:sldId id="692" r:id="rId50"/>
    <p:sldId id="693" r:id="rId51"/>
    <p:sldId id="694" r:id="rId52"/>
    <p:sldId id="695" r:id="rId53"/>
    <p:sldId id="696" r:id="rId54"/>
    <p:sldId id="697" r:id="rId55"/>
    <p:sldId id="698" r:id="rId56"/>
    <p:sldId id="699" r:id="rId57"/>
    <p:sldId id="700" r:id="rId58"/>
    <p:sldId id="701" r:id="rId59"/>
    <p:sldId id="702" r:id="rId60"/>
    <p:sldId id="703" r:id="rId61"/>
    <p:sldId id="2967" r:id="rId62"/>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FFFFF"/>
    <a:srgbClr val="292929"/>
    <a:srgbClr val="800000"/>
    <a:srgbClr val="990000"/>
    <a:srgbClr val="1C49D2"/>
    <a:srgbClr val="0033CC"/>
    <a:srgbClr val="3B9D3B"/>
    <a:srgbClr val="405081"/>
    <a:srgbClr val="424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82645" autoAdjust="0"/>
  </p:normalViewPr>
  <p:slideViewPr>
    <p:cSldViewPr>
      <p:cViewPr varScale="1">
        <p:scale>
          <a:sx n="103" d="100"/>
          <a:sy n="103" d="100"/>
        </p:scale>
        <p:origin x="15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log.csdn.net/zwj0403/article/details/12970745"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RiweiPan/F2FS-NOTES/blob/master/F2FS-Layout/Checkpoint%E7%BB%93%E6%9E%84.md"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github.com/RiweiPan/F2FS-NOTES/blob/master/F2FS-Layout/Superblock%E7%BB%93%E6%9E%84.md" TargetMode="External"/><Relationship Id="rId4" Type="http://schemas.openxmlformats.org/officeDocument/2006/relationships/hyperlink" Target="https://github.com/RiweiPan/F2FS-NOTES/blob/master/F2FS-Layout/Segment%20Infomation%20Table%E7%BB%93%E6%9E%84.md"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备注占位符 15">
            <a:extLst>
              <a:ext uri="{FF2B5EF4-FFF2-40B4-BE49-F238E27FC236}">
                <a16:creationId xmlns:a16="http://schemas.microsoft.com/office/drawing/2014/main" id="{5C2A8821-AE4B-4DA5-8890-243095B05EF8}"/>
              </a:ext>
            </a:extLst>
          </p:cNvPr>
          <p:cNvSpPr>
            <a:spLocks noGrp="1"/>
          </p:cNvSpPr>
          <p:nvPr>
            <p:ph type="body" idx="1"/>
          </p:nvPr>
        </p:nvSpPr>
        <p:spPr/>
        <p:txBody>
          <a:bodyPr/>
          <a:lstStyle/>
          <a:p>
            <a:r>
              <a:rPr lang="en-US" altLang="zh-CN" dirty="0"/>
              <a:t>https://qtozeng.top/2020/01/09/The-Log-Structured-File-System/</a:t>
            </a:r>
            <a:r>
              <a:rPr lang="zh-CN" altLang="en-US" dirty="0"/>
              <a:t> </a:t>
            </a:r>
            <a:endParaRPr lang="en-US" altLang="zh-CN" dirty="0"/>
          </a:p>
          <a:p>
            <a:r>
              <a:rPr lang="en-US" altLang="zh-CN" dirty="0"/>
              <a:t>Cleaning  </a:t>
            </a:r>
            <a:r>
              <a:rPr lang="zh-CN" altLang="en-US" dirty="0"/>
              <a:t>工作可能会引起难以预料的长延时，因而 </a:t>
            </a:r>
            <a:r>
              <a:rPr lang="en-US" altLang="zh-CN" dirty="0"/>
              <a:t>LFS </a:t>
            </a:r>
            <a:r>
              <a:rPr lang="zh-CN" altLang="en-US" dirty="0"/>
              <a:t>要解决的一个重要问题是对用户隐藏这种延时，并且应当减少需要转移的数据的总量以及快速转移数据。</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6E41FBF3-60CA-4D0F-A259-BF9A15454EC0}"/>
              </a:ext>
            </a:extLst>
          </p:cNvPr>
          <p:cNvSpPr>
            <a:spLocks noGrp="1"/>
          </p:cNvSpPr>
          <p:nvPr>
            <p:ph type="body" idx="1"/>
          </p:nvPr>
        </p:nvSpPr>
        <p:spPr/>
        <p:txBody>
          <a:bodyPr/>
          <a:lstStyle/>
          <a:p>
            <a:r>
              <a:rPr lang="zh-CN" altLang="en-US" dirty="0"/>
              <a:t>图源：</a:t>
            </a:r>
            <a:r>
              <a:rPr lang="en-US" altLang="zh-CN" dirty="0"/>
              <a:t>https://bbs.huaweicloud.com/blogs/155722</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94C1BEB-B8B1-4827-97B9-43640EF9391E}"/>
              </a:ext>
            </a:extLst>
          </p:cNvPr>
          <p:cNvSpPr>
            <a:spLocks noGrp="1"/>
          </p:cNvSpPr>
          <p:nvPr>
            <p:ph type="body" idx="1"/>
          </p:nvPr>
        </p:nvSpPr>
        <p:spPr/>
        <p:txBody>
          <a:bodyPr/>
          <a:lstStyle/>
          <a:p>
            <a:r>
              <a:rPr lang="en-US" altLang="zh-CN" dirty="0"/>
              <a:t>http://blog.leanote.com/post/zhendu_ict/%E6%97%A5%E5%BF%97%E7%BB%93%E6%9E%84%E6%96%87%E4%BB%B6%E7%B3%BB%E7%BB%9F%EF%BC%88Log-structured-File-Systems%EF%BC%89%E8%B0%83%E7%A0%94</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9EA544D-10B5-47A3-933A-1406401A4769}"/>
              </a:ext>
            </a:extLst>
          </p:cNvPr>
          <p:cNvSpPr>
            <a:spLocks noGrp="1"/>
          </p:cNvSpPr>
          <p:nvPr>
            <p:ph type="body" idx="1"/>
          </p:nvPr>
        </p:nvSpPr>
        <p:spPr/>
        <p:txBody>
          <a:bodyPr/>
          <a:lstStyle/>
          <a:p>
            <a:r>
              <a:rPr lang="zh-CN" altLang="en-US" dirty="0"/>
              <a:t>分析上面过程，造成</a:t>
            </a:r>
            <a:r>
              <a:rPr lang="en-US" altLang="zh-CN" dirty="0" err="1"/>
              <a:t>wandring</a:t>
            </a:r>
            <a:r>
              <a:rPr lang="en-US" altLang="zh-CN" dirty="0"/>
              <a:t> tree</a:t>
            </a:r>
            <a:r>
              <a:rPr lang="zh-CN" altLang="en-US" dirty="0"/>
              <a:t>的关键是上级索引直接指向了下级索引，基于</a:t>
            </a:r>
            <a:r>
              <a:rPr lang="en-US" altLang="zh-CN" dirty="0"/>
              <a:t>LFS</a:t>
            </a:r>
            <a:r>
              <a:rPr lang="zh-CN" altLang="en-US" dirty="0"/>
              <a:t>索引也不能原地更新，这样一旦下级索引有改动，上级索引也需要随之更新。为此，可以在上级索引和下级索引直接引入一层防火墙，来隔离这两者的相互影响，避免更新向上层传播。</a:t>
            </a:r>
          </a:p>
          <a:p>
            <a:endParaRPr lang="zh-CN" altLang="en-US" dirty="0"/>
          </a:p>
          <a:p>
            <a:r>
              <a:rPr lang="en-US" altLang="zh-CN" dirty="0"/>
              <a:t>f2fs</a:t>
            </a:r>
            <a:r>
              <a:rPr lang="zh-CN" altLang="en-US" dirty="0"/>
              <a:t>里这里利用的就是</a:t>
            </a:r>
            <a:r>
              <a:rPr lang="en-US" altLang="zh-CN" dirty="0"/>
              <a:t>NAT(Node Address Table)</a:t>
            </a:r>
            <a:r>
              <a:rPr lang="zh-CN" altLang="en-US" dirty="0"/>
              <a:t>这个统一的表，用以实现</a:t>
            </a:r>
            <a:r>
              <a:rPr lang="en-US" altLang="zh-CN" dirty="0"/>
              <a:t>node id</a:t>
            </a:r>
            <a:r>
              <a:rPr lang="zh-CN" altLang="en-US" dirty="0"/>
              <a:t>和</a:t>
            </a:r>
            <a:r>
              <a:rPr lang="en-US" altLang="zh-CN" dirty="0"/>
              <a:t>node block</a:t>
            </a:r>
            <a:r>
              <a:rPr lang="zh-CN" altLang="en-US" dirty="0"/>
              <a:t>的地址映射。</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9660E0B-8640-428D-A6F0-134050762543}"/>
              </a:ext>
            </a:extLst>
          </p:cNvPr>
          <p:cNvSpPr>
            <a:spLocks noGrp="1"/>
          </p:cNvSpPr>
          <p:nvPr>
            <p:ph type="body" idx="1"/>
          </p:nvPr>
        </p:nvSpPr>
        <p:spPr/>
        <p:txBody>
          <a:bodyPr/>
          <a:lstStyle/>
          <a:p>
            <a:r>
              <a:rPr lang="zh-CN" altLang="en-US" dirty="0"/>
              <a:t>分析上面过程，造成</a:t>
            </a:r>
            <a:r>
              <a:rPr lang="en-US" altLang="zh-CN" dirty="0" err="1"/>
              <a:t>wandring</a:t>
            </a:r>
            <a:r>
              <a:rPr lang="en-US" altLang="zh-CN" dirty="0"/>
              <a:t> tree</a:t>
            </a:r>
            <a:r>
              <a:rPr lang="zh-CN" altLang="en-US" dirty="0"/>
              <a:t>的关键是上级索引直接指向了下级索引，基于</a:t>
            </a:r>
            <a:r>
              <a:rPr lang="en-US" altLang="zh-CN" dirty="0"/>
              <a:t>LFS</a:t>
            </a:r>
            <a:r>
              <a:rPr lang="zh-CN" altLang="en-US" dirty="0"/>
              <a:t>索引也不能原地更新，这样一旦下级索引有改动，上级索引也需要随之更新。为此，可以在上级索引和下级索引直接引入一层防火墙，来隔离这两者的相互影响，避免更新向上层传播。</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4D8660B-D4F2-465E-A1BF-DA70CA7880AF}"/>
              </a:ext>
            </a:extLst>
          </p:cNvPr>
          <p:cNvSpPr>
            <a:spLocks noGrp="1"/>
          </p:cNvSpPr>
          <p:nvPr>
            <p:ph type="body" idx="1"/>
          </p:nvPr>
        </p:nvSpPr>
        <p:spPr/>
        <p:txBody>
          <a:bodyPr/>
          <a:lstStyle/>
          <a:p>
            <a:r>
              <a:rPr lang="en-US" altLang="zh-CN" dirty="0"/>
              <a:t>F2FS</a:t>
            </a:r>
            <a:r>
              <a:rPr lang="zh-CN" altLang="en-US" dirty="0"/>
              <a:t>具有以下特性和功能：</a:t>
            </a:r>
          </a:p>
          <a:p>
            <a:endParaRPr lang="zh-CN" altLang="en-US" dirty="0"/>
          </a:p>
          <a:p>
            <a:r>
              <a:rPr lang="en-US" altLang="zh-CN" dirty="0"/>
              <a:t>(1)    </a:t>
            </a:r>
            <a:r>
              <a:rPr lang="zh-CN" altLang="en-US" dirty="0"/>
              <a:t>最大文件系统</a:t>
            </a:r>
            <a:r>
              <a:rPr lang="en-US" altLang="zh-CN" dirty="0"/>
              <a:t>16TB</a:t>
            </a:r>
            <a:r>
              <a:rPr lang="zh-CN" altLang="en-US" dirty="0"/>
              <a:t>；</a:t>
            </a:r>
          </a:p>
          <a:p>
            <a:endParaRPr lang="zh-CN" altLang="en-US" dirty="0"/>
          </a:p>
          <a:p>
            <a:r>
              <a:rPr lang="en-US" altLang="zh-CN" dirty="0"/>
              <a:t>(2)    32</a:t>
            </a:r>
            <a:r>
              <a:rPr lang="zh-CN" altLang="en-US" dirty="0"/>
              <a:t>位块寻址空间；</a:t>
            </a:r>
          </a:p>
          <a:p>
            <a:endParaRPr lang="zh-CN" altLang="en-US" dirty="0"/>
          </a:p>
          <a:p>
            <a:r>
              <a:rPr lang="en-US" altLang="zh-CN" dirty="0"/>
              <a:t>(3)    </a:t>
            </a:r>
            <a:r>
              <a:rPr lang="zh-CN" altLang="en-US" dirty="0"/>
              <a:t>最大文件大小</a:t>
            </a:r>
            <a:r>
              <a:rPr lang="en-US" altLang="zh-CN" dirty="0"/>
              <a:t>3.94TB</a:t>
            </a:r>
            <a:r>
              <a:rPr lang="zh-CN" altLang="en-US" dirty="0"/>
              <a:t>；</a:t>
            </a:r>
          </a:p>
          <a:p>
            <a:endParaRPr lang="zh-CN" altLang="en-US" dirty="0"/>
          </a:p>
          <a:p>
            <a:r>
              <a:rPr lang="en-US" altLang="zh-CN" dirty="0"/>
              <a:t>(4)    Log-structured</a:t>
            </a:r>
            <a:r>
              <a:rPr lang="zh-CN" altLang="en-US" dirty="0"/>
              <a:t>；</a:t>
            </a:r>
          </a:p>
          <a:p>
            <a:endParaRPr lang="zh-CN" altLang="en-US" dirty="0"/>
          </a:p>
          <a:p>
            <a:r>
              <a:rPr lang="en-US" altLang="zh-CN" dirty="0"/>
              <a:t>(5)    Flash </a:t>
            </a:r>
            <a:r>
              <a:rPr lang="zh-CN" altLang="en-US" dirty="0"/>
              <a:t>感知</a:t>
            </a:r>
          </a:p>
          <a:p>
            <a:endParaRPr lang="zh-CN" altLang="en-US" dirty="0"/>
          </a:p>
          <a:p>
            <a:r>
              <a:rPr lang="en-US" altLang="zh-CN" dirty="0"/>
              <a:t>a) </a:t>
            </a:r>
            <a:r>
              <a:rPr lang="zh-CN" altLang="en-US" dirty="0"/>
              <a:t>扩大随机写区域（元数据区域，</a:t>
            </a:r>
            <a:r>
              <a:rPr lang="en-US" altLang="zh-CN" dirty="0"/>
              <a:t>two-location</a:t>
            </a:r>
            <a:r>
              <a:rPr lang="zh-CN" altLang="en-US" dirty="0"/>
              <a:t>）以获取更好的性能；</a:t>
            </a:r>
          </a:p>
          <a:p>
            <a:endParaRPr lang="zh-CN" altLang="en-US" dirty="0"/>
          </a:p>
          <a:p>
            <a:r>
              <a:rPr lang="en-US" altLang="zh-CN" dirty="0"/>
              <a:t>b) </a:t>
            </a:r>
            <a:r>
              <a:rPr lang="zh-CN" altLang="en-US" dirty="0"/>
              <a:t>尽量使 </a:t>
            </a:r>
            <a:r>
              <a:rPr lang="en-US" altLang="zh-CN" dirty="0"/>
              <a:t>F2FS </a:t>
            </a:r>
            <a:r>
              <a:rPr lang="zh-CN" altLang="en-US" dirty="0"/>
              <a:t>的数据结构与 </a:t>
            </a:r>
            <a:r>
              <a:rPr lang="en-US" altLang="zh-CN" dirty="0"/>
              <a:t>FTL </a:t>
            </a:r>
            <a:r>
              <a:rPr lang="zh-CN" altLang="en-US" dirty="0"/>
              <a:t>的运算部件对齐。</a:t>
            </a:r>
          </a:p>
          <a:p>
            <a:endParaRPr lang="zh-CN" altLang="en-US" dirty="0"/>
          </a:p>
          <a:p>
            <a:r>
              <a:rPr lang="en-US" altLang="zh-CN" dirty="0"/>
              <a:t>(6)    </a:t>
            </a:r>
            <a:r>
              <a:rPr lang="zh-CN" altLang="en-US" dirty="0"/>
              <a:t>解决</a:t>
            </a:r>
            <a:r>
              <a:rPr lang="en-US" altLang="zh-CN" dirty="0"/>
              <a:t>Wandering Tree </a:t>
            </a:r>
            <a:r>
              <a:rPr lang="zh-CN" altLang="en-US" dirty="0"/>
              <a:t>问题</a:t>
            </a:r>
          </a:p>
          <a:p>
            <a:endParaRPr lang="zh-CN" altLang="en-US" dirty="0"/>
          </a:p>
          <a:p>
            <a:r>
              <a:rPr lang="en-US" altLang="zh-CN" dirty="0"/>
              <a:t>a) </a:t>
            </a:r>
            <a:r>
              <a:rPr lang="zh-CN" altLang="en-US" dirty="0"/>
              <a:t>用术语“</a:t>
            </a:r>
            <a:r>
              <a:rPr lang="en-US" altLang="zh-CN" dirty="0"/>
              <a:t>node”</a:t>
            </a:r>
            <a:r>
              <a:rPr lang="zh-CN" altLang="en-US" dirty="0"/>
              <a:t>表示 </a:t>
            </a:r>
            <a:r>
              <a:rPr lang="en-US" altLang="zh-CN" dirty="0" err="1"/>
              <a:t>inode</a:t>
            </a:r>
            <a:r>
              <a:rPr lang="en-US" altLang="zh-CN" dirty="0"/>
              <a:t> </a:t>
            </a:r>
            <a:r>
              <a:rPr lang="zh-CN" altLang="en-US" dirty="0"/>
              <a:t>以及各种索引指针块；</a:t>
            </a:r>
          </a:p>
          <a:p>
            <a:endParaRPr lang="zh-CN" altLang="en-US" dirty="0"/>
          </a:p>
          <a:p>
            <a:r>
              <a:rPr lang="en-US" altLang="zh-CN" dirty="0"/>
              <a:t>b) </a:t>
            </a:r>
            <a:r>
              <a:rPr lang="zh-CN" altLang="en-US" dirty="0"/>
              <a:t>引入 </a:t>
            </a:r>
            <a:r>
              <a:rPr lang="en-US" altLang="zh-CN" dirty="0"/>
              <a:t>Node Address Table (NAT) </a:t>
            </a:r>
            <a:r>
              <a:rPr lang="zh-CN" altLang="en-US" dirty="0"/>
              <a:t>包含所有“</a:t>
            </a:r>
            <a:r>
              <a:rPr lang="en-US" altLang="zh-CN" dirty="0"/>
              <a:t>node”</a:t>
            </a:r>
            <a:r>
              <a:rPr lang="zh-CN" altLang="en-US" dirty="0"/>
              <a:t>块的位置，这将切断数据块更新的递归传播。</a:t>
            </a:r>
          </a:p>
          <a:p>
            <a:endParaRPr lang="zh-CN" altLang="en-US" dirty="0"/>
          </a:p>
          <a:p>
            <a:r>
              <a:rPr lang="en-US" altLang="zh-CN" dirty="0"/>
              <a:t>(7)    </a:t>
            </a:r>
            <a:r>
              <a:rPr lang="zh-CN" altLang="en-US" dirty="0"/>
              <a:t>最小化</a:t>
            </a:r>
            <a:r>
              <a:rPr lang="en-US" altLang="zh-CN" dirty="0"/>
              <a:t>Cleaning </a:t>
            </a:r>
            <a:r>
              <a:rPr lang="zh-CN" altLang="en-US" dirty="0"/>
              <a:t>开销</a:t>
            </a:r>
          </a:p>
          <a:p>
            <a:endParaRPr lang="zh-CN" altLang="en-US" dirty="0"/>
          </a:p>
          <a:p>
            <a:r>
              <a:rPr lang="en-US" altLang="zh-CN" dirty="0"/>
              <a:t>a) </a:t>
            </a:r>
            <a:r>
              <a:rPr lang="zh-CN" altLang="en-US" dirty="0"/>
              <a:t>支持后台 </a:t>
            </a:r>
            <a:r>
              <a:rPr lang="en-US" altLang="zh-CN" dirty="0"/>
              <a:t>Cleaning </a:t>
            </a:r>
            <a:r>
              <a:rPr lang="zh-CN" altLang="en-US" dirty="0"/>
              <a:t>进程；</a:t>
            </a:r>
          </a:p>
          <a:p>
            <a:endParaRPr lang="zh-CN" altLang="en-US" dirty="0"/>
          </a:p>
          <a:p>
            <a:r>
              <a:rPr lang="en-US" altLang="zh-CN" dirty="0"/>
              <a:t>b) </a:t>
            </a:r>
            <a:r>
              <a:rPr lang="zh-CN" altLang="en-US" dirty="0"/>
              <a:t>支持 </a:t>
            </a:r>
            <a:r>
              <a:rPr lang="en-US" altLang="zh-CN" dirty="0"/>
              <a:t>greedy </a:t>
            </a:r>
            <a:r>
              <a:rPr lang="zh-CN" altLang="en-US" dirty="0"/>
              <a:t>和 低成本</a:t>
            </a:r>
            <a:r>
              <a:rPr lang="en-US" altLang="zh-CN" dirty="0"/>
              <a:t>(</a:t>
            </a:r>
            <a:r>
              <a:rPr lang="zh-CN" altLang="en-US" dirty="0"/>
              <a:t>转移数据最少</a:t>
            </a:r>
            <a:r>
              <a:rPr lang="en-US" altLang="zh-CN" dirty="0"/>
              <a:t>)</a:t>
            </a:r>
            <a:r>
              <a:rPr lang="zh-CN" altLang="en-US" dirty="0"/>
              <a:t>的待清理 </a:t>
            </a:r>
            <a:r>
              <a:rPr lang="en-US" altLang="zh-CN" dirty="0"/>
              <a:t>Section </a:t>
            </a:r>
            <a:r>
              <a:rPr lang="zh-CN" altLang="en-US" dirty="0"/>
              <a:t>选择算法；</a:t>
            </a:r>
          </a:p>
          <a:p>
            <a:endParaRPr lang="zh-CN" altLang="en-US" dirty="0"/>
          </a:p>
          <a:p>
            <a:r>
              <a:rPr lang="en-US" altLang="zh-CN" dirty="0"/>
              <a:t>c) </a:t>
            </a:r>
            <a:r>
              <a:rPr lang="zh-CN" altLang="en-US" dirty="0"/>
              <a:t>支持 </a:t>
            </a:r>
            <a:r>
              <a:rPr lang="en-US" altLang="zh-CN" dirty="0"/>
              <a:t>multi-head logs </a:t>
            </a:r>
            <a:r>
              <a:rPr lang="zh-CN" altLang="en-US" dirty="0"/>
              <a:t>用于动态</a:t>
            </a:r>
            <a:r>
              <a:rPr lang="en-US" altLang="zh-CN" dirty="0"/>
              <a:t>/</a:t>
            </a:r>
            <a:r>
              <a:rPr lang="zh-CN" altLang="en-US" dirty="0"/>
              <a:t>静态 </a:t>
            </a:r>
            <a:r>
              <a:rPr lang="en-US" altLang="zh-CN" dirty="0"/>
              <a:t>hot </a:t>
            </a:r>
            <a:r>
              <a:rPr lang="zh-CN" altLang="en-US" dirty="0"/>
              <a:t>与 </a:t>
            </a:r>
            <a:r>
              <a:rPr lang="en-US" altLang="zh-CN" dirty="0"/>
              <a:t>cold </a:t>
            </a:r>
            <a:r>
              <a:rPr lang="zh-CN" altLang="en-US" dirty="0"/>
              <a:t>数据分离；</a:t>
            </a:r>
          </a:p>
          <a:p>
            <a:endParaRPr lang="zh-CN" altLang="en-US" dirty="0"/>
          </a:p>
          <a:p>
            <a:r>
              <a:rPr lang="en-US" altLang="zh-CN" dirty="0"/>
              <a:t>d) </a:t>
            </a:r>
            <a:r>
              <a:rPr lang="zh-CN" altLang="en-US" dirty="0"/>
              <a:t>引入自适应 </a:t>
            </a:r>
            <a:r>
              <a:rPr lang="en-US" altLang="zh-CN" dirty="0"/>
              <a:t>logging </a:t>
            </a:r>
            <a:r>
              <a:rPr lang="zh-CN" altLang="en-US" dirty="0"/>
              <a:t>用于有效块分配。</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Lfs</a:t>
            </a:r>
            <a:r>
              <a:rPr lang="zh-CN" altLang="en-US" dirty="0"/>
              <a:t>参考操作系统导论部分</a:t>
            </a:r>
          </a:p>
        </p:txBody>
      </p:sp>
      <p:sp>
        <p:nvSpPr>
          <p:cNvPr id="4" name="灯片编号占位符 3"/>
          <p:cNvSpPr>
            <a:spLocks noGrp="1"/>
          </p:cNvSpPr>
          <p:nvPr>
            <p:ph type="sldNum" sz="quarter" idx="5"/>
          </p:nvPr>
        </p:nvSpPr>
        <p:spPr/>
        <p:txBody>
          <a:bodyPr/>
          <a:lstStyle/>
          <a:p>
            <a:fld id="{B0ADBA3F-6EB8-2F45-AFD1-E2FE43DB95BC}" type="slidenum">
              <a:rPr lang="en-US" smtClean="0"/>
              <a:pPr/>
              <a:t>3</a:t>
            </a:fld>
            <a:endParaRPr lang="en-US"/>
          </a:p>
        </p:txBody>
      </p:sp>
    </p:spTree>
    <p:extLst>
      <p:ext uri="{BB962C8B-B14F-4D97-AF65-F5344CB8AC3E}">
        <p14:creationId xmlns:p14="http://schemas.microsoft.com/office/powerpoint/2010/main" val="224759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D9DC1622-814D-4DA4-B704-34E7B93202D6}"/>
              </a:ext>
            </a:extLst>
          </p:cNvPr>
          <p:cNvSpPr>
            <a:spLocks noGrp="1"/>
          </p:cNvSpPr>
          <p:nvPr>
            <p:ph type="body" idx="1"/>
          </p:nvPr>
        </p:nvSpPr>
        <p:spPr/>
        <p:txBody>
          <a:bodyPr/>
          <a:lstStyle/>
          <a:p>
            <a:r>
              <a:rPr lang="en-US" altLang="zh-CN" dirty="0"/>
              <a:t>https://www.cnblogs.com/christal-r/p/7230304.html</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B42DFF84-4181-42C6-8CF2-6CADECCF72CB}"/>
              </a:ext>
            </a:extLst>
          </p:cNvPr>
          <p:cNvSpPr>
            <a:spLocks noGrp="1"/>
          </p:cNvSpPr>
          <p:nvPr>
            <p:ph type="body" idx="1"/>
          </p:nvPr>
        </p:nvSpPr>
        <p:spPr/>
        <p:txBody>
          <a:bodyPr/>
          <a:lstStyle/>
          <a:p>
            <a:r>
              <a:rPr lang="en-US" altLang="zh-CN" dirty="0"/>
              <a:t>https://blog.csdn.net/jasonLee_lijiaqi/article/details/82386843</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r>
              <a:rPr lang="zh-CN" altLang="en-US" dirty="0"/>
              <a:t>直接</a:t>
            </a:r>
            <a:r>
              <a:rPr lang="en-US" altLang="zh-CN" dirty="0" err="1"/>
              <a:t>dnode</a:t>
            </a:r>
            <a:r>
              <a:rPr lang="zh-CN" altLang="en-US" dirty="0"/>
              <a:t>的表项指向的是</a:t>
            </a:r>
            <a:r>
              <a:rPr lang="en-US" altLang="zh-CN" dirty="0"/>
              <a:t>DATA block</a:t>
            </a:r>
            <a:r>
              <a:rPr lang="zh-CN" altLang="en-US" dirty="0"/>
              <a:t>的地址，所以</a:t>
            </a:r>
            <a:r>
              <a:rPr lang="en-US" altLang="zh-CN" dirty="0"/>
              <a:t>DATA page</a:t>
            </a:r>
            <a:r>
              <a:rPr lang="zh-CN" altLang="en-US" dirty="0"/>
              <a:t>变脏了之后，</a:t>
            </a:r>
            <a:r>
              <a:rPr lang="en-US" altLang="zh-CN" dirty="0"/>
              <a:t>DATA block</a:t>
            </a:r>
            <a:r>
              <a:rPr lang="zh-CN" altLang="en-US" dirty="0"/>
              <a:t>就要变更了，所以被殃及的直接</a:t>
            </a:r>
            <a:r>
              <a:rPr lang="en-US" altLang="zh-CN" dirty="0" err="1"/>
              <a:t>dnode</a:t>
            </a:r>
            <a:r>
              <a:rPr lang="zh-CN" altLang="en-US" dirty="0"/>
              <a:t>当然也脏喽。但是注意，此时火势并不会蔓延到间接</a:t>
            </a:r>
            <a:r>
              <a:rPr lang="en-US" altLang="zh-CN" dirty="0" err="1"/>
              <a:t>dnode</a:t>
            </a:r>
            <a:r>
              <a:rPr lang="zh-CN" altLang="en-US" dirty="0"/>
              <a:t>上，因为间接</a:t>
            </a:r>
            <a:r>
              <a:rPr lang="en-US" altLang="zh-CN" dirty="0" err="1"/>
              <a:t>dnode</a:t>
            </a:r>
            <a:r>
              <a:rPr lang="zh-CN" altLang="en-US" dirty="0"/>
              <a:t>表项指针指的并不是直接</a:t>
            </a:r>
            <a:r>
              <a:rPr lang="en-US" altLang="zh-CN" dirty="0" err="1"/>
              <a:t>dnode</a:t>
            </a:r>
            <a:r>
              <a:rPr lang="zh-CN" altLang="en-US" dirty="0"/>
              <a:t>的</a:t>
            </a:r>
            <a:r>
              <a:rPr lang="en-US" altLang="zh-CN" dirty="0"/>
              <a:t>block</a:t>
            </a:r>
            <a:r>
              <a:rPr lang="zh-CN" altLang="en-US" dirty="0"/>
              <a:t>地址，而是</a:t>
            </a:r>
            <a:r>
              <a:rPr lang="en-US" altLang="zh-CN" dirty="0"/>
              <a:t>NAT</a:t>
            </a:r>
            <a:r>
              <a:rPr lang="zh-CN" altLang="en-US" dirty="0"/>
              <a:t>表中的一个表项，所以</a:t>
            </a:r>
            <a:r>
              <a:rPr lang="en-US" altLang="zh-CN" dirty="0"/>
              <a:t>NAT</a:t>
            </a:r>
            <a:r>
              <a:rPr lang="zh-CN" altLang="en-US" dirty="0"/>
              <a:t>就像防火枪一样防止了</a:t>
            </a:r>
            <a:r>
              <a:rPr lang="en-US" altLang="zh-CN" dirty="0"/>
              <a:t>tree</a:t>
            </a:r>
            <a:r>
              <a:rPr lang="zh-CN" altLang="en-US" dirty="0"/>
              <a:t>任意滋生：你只要把</a:t>
            </a:r>
            <a:r>
              <a:rPr lang="en-US" altLang="zh-CN" dirty="0"/>
              <a:t>NAT</a:t>
            </a:r>
            <a:r>
              <a:rPr lang="zh-CN" altLang="en-US" dirty="0"/>
              <a:t>中相应的</a:t>
            </a:r>
            <a:r>
              <a:rPr lang="en-US" altLang="zh-CN" dirty="0" err="1"/>
              <a:t>block_addr</a:t>
            </a:r>
            <a:r>
              <a:rPr lang="zh-CN" altLang="en-US" dirty="0"/>
              <a:t>域给更新掉就可以了，我间接</a:t>
            </a:r>
            <a:r>
              <a:rPr lang="en-US" altLang="zh-CN" dirty="0" err="1"/>
              <a:t>dnode</a:t>
            </a:r>
            <a:r>
              <a:rPr lang="zh-CN" altLang="en-US" dirty="0"/>
              <a:t>的指针还是指向这个</a:t>
            </a:r>
            <a:r>
              <a:rPr lang="en-US" altLang="zh-CN" dirty="0"/>
              <a:t>NAT</a:t>
            </a:r>
            <a:r>
              <a:rPr lang="zh-CN" altLang="en-US" dirty="0"/>
              <a:t>表项</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r>
              <a:rPr lang="zh-CN" altLang="en-US" dirty="0"/>
              <a:t>我们要访问某个文件第</a:t>
            </a:r>
            <a:r>
              <a:rPr lang="en-US" altLang="zh-CN" dirty="0"/>
              <a:t>11</a:t>
            </a:r>
            <a:r>
              <a:rPr lang="zh-CN" altLang="en-US" dirty="0"/>
              <a:t>个</a:t>
            </a:r>
            <a:r>
              <a:rPr lang="en-US" altLang="zh-CN" dirty="0"/>
              <a:t>block</a:t>
            </a:r>
            <a:r>
              <a:rPr lang="zh-CN" altLang="en-US" dirty="0"/>
              <a:t>的数据块，根据</a:t>
            </a:r>
            <a:r>
              <a:rPr lang="en-US" altLang="zh-CN" dirty="0"/>
              <a:t>pointer11,</a:t>
            </a:r>
            <a:r>
              <a:rPr lang="zh-CN" altLang="en-US" dirty="0"/>
              <a:t>找到对应的</a:t>
            </a:r>
            <a:r>
              <a:rPr lang="en-US" altLang="zh-CN" dirty="0"/>
              <a:t>indirect block</a:t>
            </a:r>
            <a:r>
              <a:rPr lang="zh-CN" altLang="en-US" dirty="0"/>
              <a:t>，基于</a:t>
            </a:r>
            <a:r>
              <a:rPr lang="en-US" altLang="zh-CN" dirty="0" err="1"/>
              <a:t>inode</a:t>
            </a:r>
            <a:r>
              <a:rPr lang="zh-CN" altLang="en-US" dirty="0"/>
              <a:t>的索引层次，算出对应物理块地址在这个</a:t>
            </a:r>
            <a:r>
              <a:rPr lang="en-US" altLang="zh-CN" dirty="0"/>
              <a:t>indirect block</a:t>
            </a:r>
            <a:r>
              <a:rPr lang="zh-CN" altLang="en-US" dirty="0"/>
              <a:t>内由哪个</a:t>
            </a:r>
            <a:r>
              <a:rPr lang="en-US" altLang="zh-CN" dirty="0"/>
              <a:t>entry</a:t>
            </a:r>
            <a:r>
              <a:rPr lang="zh-CN" altLang="en-US" dirty="0"/>
              <a:t>索引，读取对应</a:t>
            </a:r>
            <a:r>
              <a:rPr lang="en-US" altLang="zh-CN" dirty="0"/>
              <a:t>entry</a:t>
            </a:r>
            <a:r>
              <a:rPr lang="zh-CN" altLang="en-US" dirty="0"/>
              <a:t>记录的</a:t>
            </a:r>
            <a:r>
              <a:rPr lang="en-US" altLang="zh-CN" dirty="0" err="1"/>
              <a:t>NodeID</a:t>
            </a:r>
            <a:r>
              <a:rPr lang="en-US" altLang="zh-CN" dirty="0"/>
              <a:t>,</a:t>
            </a:r>
            <a:r>
              <a:rPr lang="zh-CN" altLang="en-US" dirty="0"/>
              <a:t>查找</a:t>
            </a:r>
            <a:r>
              <a:rPr lang="en-US" altLang="zh-CN" dirty="0"/>
              <a:t>NAT,</a:t>
            </a:r>
            <a:r>
              <a:rPr lang="zh-CN" altLang="en-US" dirty="0"/>
              <a:t>得到最终的物理地址。最后基于这个物理地址，访问数据。</a:t>
            </a:r>
          </a:p>
          <a:p>
            <a:endParaRPr lang="zh-CN" altLang="en-US" dirty="0"/>
          </a:p>
        </p:txBody>
      </p:sp>
    </p:spTree>
    <p:extLst>
      <p:ext uri="{BB962C8B-B14F-4D97-AF65-F5344CB8AC3E}">
        <p14:creationId xmlns:p14="http://schemas.microsoft.com/office/powerpoint/2010/main" val="2724266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r>
              <a:rPr lang="zh-CN" altLang="en-US" dirty="0"/>
              <a:t>这个没搞明白，没找到资料</a:t>
            </a:r>
          </a:p>
        </p:txBody>
      </p:sp>
    </p:spTree>
    <p:extLst>
      <p:ext uri="{BB962C8B-B14F-4D97-AF65-F5344CB8AC3E}">
        <p14:creationId xmlns:p14="http://schemas.microsoft.com/office/powerpoint/2010/main" val="3635659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r>
              <a:rPr lang="en-US" altLang="zh-CN" dirty="0"/>
              <a:t>F2FS</a:t>
            </a:r>
            <a:r>
              <a:rPr lang="zh-CN" altLang="en-US" dirty="0"/>
              <a:t>文件系统的所有块大小都是</a:t>
            </a:r>
            <a:r>
              <a:rPr lang="en-US" altLang="zh-CN" dirty="0"/>
              <a:t>4KB</a:t>
            </a:r>
            <a:r>
              <a:rPr lang="zh-CN" altLang="en-US" dirty="0"/>
              <a:t>，</a:t>
            </a:r>
            <a:r>
              <a:rPr lang="en-US" altLang="zh-CN" dirty="0"/>
              <a:t>F2FS </a:t>
            </a:r>
            <a:r>
              <a:rPr lang="zh-CN" altLang="en-US" dirty="0"/>
              <a:t>代码隐式地将块大小链接到系统的页大小，因而</a:t>
            </a:r>
            <a:r>
              <a:rPr lang="en-US" altLang="zh-CN" dirty="0"/>
              <a:t>F2FS</a:t>
            </a:r>
            <a:r>
              <a:rPr lang="zh-CN" altLang="en-US" dirty="0"/>
              <a:t>不可能在更大的页的系统上运行，如 </a:t>
            </a:r>
            <a:r>
              <a:rPr lang="en-US" altLang="zh-CN" dirty="0"/>
              <a:t>IA64 </a:t>
            </a:r>
            <a:r>
              <a:rPr lang="zh-CN" altLang="en-US" dirty="0"/>
              <a:t>和 </a:t>
            </a:r>
            <a:r>
              <a:rPr lang="en-US" altLang="zh-CN" dirty="0"/>
              <a:t>PowerPC</a:t>
            </a:r>
            <a:r>
              <a:rPr lang="zh-CN" altLang="en-US" dirty="0"/>
              <a:t>。</a:t>
            </a:r>
          </a:p>
          <a:p>
            <a:endParaRPr lang="zh-CN" altLang="en-US" dirty="0"/>
          </a:p>
          <a:p>
            <a:r>
              <a:rPr lang="zh-CN" altLang="en-US" dirty="0"/>
              <a:t>块地址是</a:t>
            </a:r>
            <a:r>
              <a:rPr lang="en-US" altLang="zh-CN" dirty="0"/>
              <a:t>32</a:t>
            </a:r>
            <a:r>
              <a:rPr lang="zh-CN" altLang="en-US" dirty="0"/>
              <a:t>位的，最大文件系统是</a:t>
            </a:r>
            <a:r>
              <a:rPr lang="en-US" altLang="zh-CN" dirty="0"/>
              <a:t>2^(32+12) Bytes</a:t>
            </a:r>
            <a:r>
              <a:rPr lang="zh-CN" altLang="en-US" dirty="0"/>
              <a:t>，也就是</a:t>
            </a:r>
            <a:r>
              <a:rPr lang="en-US" altLang="zh-CN" dirty="0"/>
              <a:t>16TB</a:t>
            </a:r>
            <a:r>
              <a:rPr lang="zh-CN" altLang="en-US" dirty="0"/>
              <a:t>（完全大于当前的 </a:t>
            </a:r>
            <a:r>
              <a:rPr lang="en-US" altLang="zh-CN" dirty="0"/>
              <a:t>NAND flash </a:t>
            </a:r>
            <a:r>
              <a:rPr lang="zh-CN" altLang="en-US" dirty="0"/>
              <a:t>设备的大小）。</a:t>
            </a:r>
            <a:endParaRPr lang="en-US" altLang="zh-CN" dirty="0"/>
          </a:p>
          <a:p>
            <a:endParaRPr lang="zh-CN" altLang="en-US" dirty="0"/>
          </a:p>
          <a:p>
            <a:r>
              <a:rPr lang="en-US" altLang="zh-CN" dirty="0"/>
              <a:t>Segment</a:t>
            </a:r>
            <a:r>
              <a:rPr lang="zh-CN" altLang="en-US" dirty="0"/>
              <a:t>都有一个</a:t>
            </a:r>
            <a:r>
              <a:rPr lang="en-US" altLang="zh-CN" dirty="0"/>
              <a:t>Segment Summary Block</a:t>
            </a:r>
            <a:r>
              <a:rPr lang="zh-CN" altLang="en-US" dirty="0"/>
              <a:t>元数据结构，描述了</a:t>
            </a:r>
            <a:r>
              <a:rPr lang="en-US" altLang="zh-CN" dirty="0"/>
              <a:t>Segment </a:t>
            </a:r>
            <a:r>
              <a:rPr lang="zh-CN" altLang="en-US" dirty="0"/>
              <a:t>中的每个</a:t>
            </a:r>
            <a:r>
              <a:rPr lang="en-US" altLang="zh-CN" dirty="0"/>
              <a:t>Block</a:t>
            </a:r>
            <a:r>
              <a:rPr lang="zh-CN" altLang="en-US" dirty="0"/>
              <a:t>的所有者（该块所属的文件及块在文件内的偏移）。</a:t>
            </a:r>
            <a:r>
              <a:rPr lang="en-US" altLang="zh-CN" dirty="0"/>
              <a:t>Segment Summary</a:t>
            </a:r>
            <a:r>
              <a:rPr lang="zh-CN" altLang="en-US" dirty="0"/>
              <a:t>主要用于在执行</a:t>
            </a:r>
            <a:r>
              <a:rPr lang="en-US" altLang="zh-CN" dirty="0"/>
              <a:t>Cleaning</a:t>
            </a:r>
            <a:r>
              <a:rPr lang="zh-CN" altLang="en-US" dirty="0"/>
              <a:t>操作时识别哪些</a:t>
            </a:r>
            <a:r>
              <a:rPr lang="en-US" altLang="zh-CN" dirty="0"/>
              <a:t>Blocks</a:t>
            </a:r>
            <a:r>
              <a:rPr lang="zh-CN" altLang="en-US" dirty="0"/>
              <a:t>中的数据需要转移到新的位置，以及在转移之后如何更新</a:t>
            </a:r>
            <a:r>
              <a:rPr lang="en-US" altLang="zh-CN" dirty="0"/>
              <a:t>Blocks</a:t>
            </a:r>
            <a:r>
              <a:rPr lang="zh-CN" altLang="en-US" dirty="0"/>
              <a:t>的索引信息。一个</a:t>
            </a:r>
            <a:r>
              <a:rPr lang="en-US" altLang="zh-CN" dirty="0"/>
              <a:t>Block</a:t>
            </a:r>
            <a:r>
              <a:rPr lang="zh-CN" altLang="en-US" dirty="0"/>
              <a:t>就可以完全存储</a:t>
            </a:r>
            <a:r>
              <a:rPr lang="en-US" altLang="zh-CN" dirty="0"/>
              <a:t>512</a:t>
            </a:r>
            <a:r>
              <a:rPr lang="zh-CN" altLang="en-US" dirty="0"/>
              <a:t>个</a:t>
            </a:r>
            <a:r>
              <a:rPr lang="en-US" altLang="zh-CN" dirty="0"/>
              <a:t>Blocks</a:t>
            </a:r>
            <a:r>
              <a:rPr lang="zh-CN" altLang="en-US" dirty="0"/>
              <a:t>的</a:t>
            </a:r>
            <a:r>
              <a:rPr lang="en-US" altLang="zh-CN" dirty="0"/>
              <a:t>summary</a:t>
            </a:r>
            <a:r>
              <a:rPr lang="zh-CN" altLang="en-US" dirty="0"/>
              <a:t>信息，每个</a:t>
            </a:r>
            <a:r>
              <a:rPr lang="en-US" altLang="zh-CN" dirty="0"/>
              <a:t>blocks</a:t>
            </a:r>
            <a:r>
              <a:rPr lang="zh-CN" altLang="en-US" dirty="0"/>
              <a:t>都有一个</a:t>
            </a:r>
            <a:r>
              <a:rPr lang="en-US" altLang="zh-CN" dirty="0"/>
              <a:t>1 bit</a:t>
            </a:r>
            <a:r>
              <a:rPr lang="zh-CN" altLang="en-US" dirty="0"/>
              <a:t>的额外空间用于其它目的。</a:t>
            </a:r>
            <a:endParaRPr lang="en-US" altLang="zh-CN" dirty="0"/>
          </a:p>
          <a:p>
            <a:endParaRPr lang="zh-CN" altLang="en-US" dirty="0"/>
          </a:p>
        </p:txBody>
      </p:sp>
    </p:spTree>
    <p:extLst>
      <p:ext uri="{BB962C8B-B14F-4D97-AF65-F5344CB8AC3E}">
        <p14:creationId xmlns:p14="http://schemas.microsoft.com/office/powerpoint/2010/main" val="2555372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r>
              <a:rPr lang="en-US" altLang="zh-CN" dirty="0">
                <a:hlinkClick r:id="rId3"/>
              </a:rPr>
              <a:t>https://blog.csdn.net/zwj0403/article/details/12970745</a:t>
            </a:r>
            <a:endParaRPr lang="en-US" altLang="zh-CN" dirty="0"/>
          </a:p>
          <a:p>
            <a:r>
              <a:rPr lang="en-US" altLang="zh-CN" dirty="0"/>
              <a:t>F2FS </a:t>
            </a:r>
            <a:r>
              <a:rPr lang="zh-CN" altLang="en-US" dirty="0"/>
              <a:t>将整个卷切分成</a:t>
            </a:r>
            <a:r>
              <a:rPr lang="en-US" altLang="zh-CN" dirty="0"/>
              <a:t>6</a:t>
            </a:r>
            <a:r>
              <a:rPr lang="zh-CN" altLang="en-US" dirty="0"/>
              <a:t>个区域，除了超级块</a:t>
            </a:r>
            <a:r>
              <a:rPr lang="en-US" altLang="zh-CN" dirty="0"/>
              <a:t>(Superblock</a:t>
            </a:r>
            <a:r>
              <a:rPr lang="zh-CN" altLang="en-US" dirty="0"/>
              <a:t>，</a:t>
            </a:r>
            <a:r>
              <a:rPr lang="en-US" altLang="zh-CN" dirty="0"/>
              <a:t>SB)</a:t>
            </a:r>
            <a:r>
              <a:rPr lang="zh-CN" altLang="en-US" dirty="0"/>
              <a:t>外，其余每个区域都包含多个 </a:t>
            </a:r>
            <a:r>
              <a:rPr lang="en-US" altLang="zh-CN" dirty="0"/>
              <a:t>Segments</a:t>
            </a:r>
            <a:r>
              <a:rPr lang="zh-CN" altLang="en-US" dirty="0"/>
              <a:t>。</a:t>
            </a:r>
          </a:p>
        </p:txBody>
      </p:sp>
    </p:spTree>
    <p:extLst>
      <p:ext uri="{BB962C8B-B14F-4D97-AF65-F5344CB8AC3E}">
        <p14:creationId xmlns:p14="http://schemas.microsoft.com/office/powerpoint/2010/main" val="805745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r>
              <a:rPr lang="en-US" altLang="zh-CN" dirty="0"/>
              <a:t>F2FS</a:t>
            </a:r>
            <a:r>
              <a:rPr lang="zh-CN" altLang="en-US" dirty="0"/>
              <a:t>将磁盘划分为</a:t>
            </a:r>
            <a:r>
              <a:rPr lang="en-US" altLang="zh-CN" dirty="0"/>
              <a:t>6</a:t>
            </a:r>
            <a:r>
              <a:rPr lang="zh-CN" altLang="en-US" dirty="0"/>
              <a:t>个区域，分别是</a:t>
            </a:r>
            <a:r>
              <a:rPr lang="en-US" altLang="zh-CN" dirty="0"/>
              <a:t>Superblock</a:t>
            </a:r>
            <a:r>
              <a:rPr lang="zh-CN" altLang="en-US" dirty="0"/>
              <a:t>，</a:t>
            </a:r>
            <a:r>
              <a:rPr lang="en-US" altLang="zh-CN" dirty="0"/>
              <a:t>Checkpoint</a:t>
            </a:r>
            <a:r>
              <a:rPr lang="zh-CN" altLang="en-US" dirty="0"/>
              <a:t>，</a:t>
            </a:r>
            <a:r>
              <a:rPr lang="en-US" altLang="zh-CN" dirty="0"/>
              <a:t>Segment Info Table</a:t>
            </a:r>
            <a:r>
              <a:rPr lang="zh-CN" altLang="en-US" dirty="0"/>
              <a:t>，</a:t>
            </a:r>
            <a:r>
              <a:rPr lang="en-US" altLang="zh-CN" dirty="0"/>
              <a:t>Node Address Table</a:t>
            </a:r>
            <a:r>
              <a:rPr lang="zh-CN" altLang="en-US" dirty="0"/>
              <a:t>，</a:t>
            </a:r>
            <a:r>
              <a:rPr lang="en-US" altLang="zh-CN" dirty="0"/>
              <a:t>Segment Summary Area</a:t>
            </a:r>
            <a:r>
              <a:rPr lang="zh-CN" altLang="en-US" dirty="0"/>
              <a:t>，以及</a:t>
            </a:r>
            <a:r>
              <a:rPr lang="en-US" altLang="zh-CN" dirty="0"/>
              <a:t>Main Area</a:t>
            </a:r>
            <a:r>
              <a:rPr lang="zh-CN" altLang="en-US" dirty="0"/>
              <a:t>。</a:t>
            </a:r>
          </a:p>
          <a:p>
            <a:r>
              <a:rPr lang="zh-CN" altLang="en-US" dirty="0"/>
              <a:t>前</a:t>
            </a:r>
            <a:r>
              <a:rPr lang="en-US" altLang="zh-CN" dirty="0"/>
              <a:t>5</a:t>
            </a:r>
            <a:r>
              <a:rPr lang="zh-CN" altLang="en-US" dirty="0"/>
              <a:t>个区域总称为元数据区域，保存的是跟</a:t>
            </a:r>
            <a:r>
              <a:rPr lang="en-US" altLang="zh-CN" dirty="0"/>
              <a:t>F2FS</a:t>
            </a:r>
            <a:r>
              <a:rPr lang="zh-CN" altLang="en-US" dirty="0"/>
              <a:t>直接相关的元信息，而最后一个区域是保存文件数据的主要区域。</a:t>
            </a:r>
          </a:p>
        </p:txBody>
      </p:sp>
    </p:spTree>
    <p:extLst>
      <p:ext uri="{BB962C8B-B14F-4D97-AF65-F5344CB8AC3E}">
        <p14:creationId xmlns:p14="http://schemas.microsoft.com/office/powerpoint/2010/main" val="333737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r>
              <a:rPr lang="en-US" altLang="zh-CN" dirty="0">
                <a:hlinkClick r:id="rId3"/>
              </a:rPr>
              <a:t>https://github.com/RiweiPan/F2FS-NOTES/blob/master/F2FS-Layout/Checkpoint%E7%BB%93%E6%9E%84.md</a:t>
            </a:r>
            <a:endParaRPr lang="en-US" altLang="zh-CN" dirty="0"/>
          </a:p>
          <a:p>
            <a:r>
              <a:rPr lang="en-US" altLang="zh-CN" dirty="0">
                <a:hlinkClick r:id="rId4"/>
              </a:rPr>
              <a:t>https://github.com/RiweiPan/F2FS-NOTES/blob/master/F2FS-Layout/Segment%20Infomation%20Table%E7%BB%93%E6%9E%84.md</a:t>
            </a:r>
            <a:endParaRPr lang="en-US" altLang="zh-CN" dirty="0"/>
          </a:p>
          <a:p>
            <a:r>
              <a:rPr lang="en-US" altLang="zh-CN" dirty="0">
                <a:hlinkClick r:id="rId5"/>
              </a:rPr>
              <a:t>https://github.com/RiweiPan/F2FS-NOTES/blob/master/F2FS-Layout/Superblock%E7%BB%93%E6%9E%84.md</a:t>
            </a:r>
            <a:endParaRPr lang="zh-CN" altLang="en-US" dirty="0"/>
          </a:p>
        </p:txBody>
      </p:sp>
    </p:spTree>
    <p:extLst>
      <p:ext uri="{BB962C8B-B14F-4D97-AF65-F5344CB8AC3E}">
        <p14:creationId xmlns:p14="http://schemas.microsoft.com/office/powerpoint/2010/main" val="186547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两个备份，且仅有一个包含最新版本有效数据的技术也称为 </a:t>
            </a:r>
            <a:r>
              <a:rPr lang="en-US" altLang="zh-CN" dirty="0"/>
              <a:t>shadow copy </a:t>
            </a:r>
            <a:r>
              <a:rPr lang="zh-CN" altLang="en-US" dirty="0"/>
              <a:t>机制</a:t>
            </a:r>
            <a:endParaRPr lang="en-US" altLang="zh-C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https://blog.csdn.net/zwj0403/article/details/12970831</a:t>
            </a:r>
            <a:endParaRPr lang="zh-CN" altLang="en-US" dirty="0"/>
          </a:p>
        </p:txBody>
      </p:sp>
    </p:spTree>
    <p:extLst>
      <p:ext uri="{BB962C8B-B14F-4D97-AF65-F5344CB8AC3E}">
        <p14:creationId xmlns:p14="http://schemas.microsoft.com/office/powerpoint/2010/main" val="1173583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一个文件的最大大小是：</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4 KB * (929 + 2*1018 + 2*1018*1018 + 1018*1018*1018) := 3.94 TB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err="1"/>
              <a:t>Inode</a:t>
            </a:r>
            <a:r>
              <a:rPr lang="zh-CN" altLang="en-US" dirty="0"/>
              <a:t>中包含了文件开始的一部分的数据块的地址列表，然后一些地址用于间接索引块以及二级和三级间接索引块。</a:t>
            </a:r>
            <a:r>
              <a:rPr lang="en-US" altLang="zh-CN" dirty="0"/>
              <a:t>Ext3</a:t>
            </a:r>
            <a:r>
              <a:rPr lang="zh-CN" altLang="en-US" dirty="0"/>
              <a:t>有</a:t>
            </a:r>
            <a:r>
              <a:rPr lang="en-US" altLang="zh-CN" dirty="0"/>
              <a:t>12</a:t>
            </a:r>
            <a:r>
              <a:rPr lang="zh-CN" altLang="en-US" dirty="0"/>
              <a:t>个直接索引地址以及三个间接索引块（一级、二级、三级）。</a:t>
            </a:r>
            <a:r>
              <a:rPr lang="en-US" altLang="zh-CN" dirty="0"/>
              <a:t>F2FS </a:t>
            </a:r>
            <a:r>
              <a:rPr lang="zh-CN" altLang="en-US" dirty="0"/>
              <a:t>有</a:t>
            </a:r>
            <a:r>
              <a:rPr lang="en-US" altLang="zh-CN" dirty="0"/>
              <a:t>929</a:t>
            </a:r>
            <a:r>
              <a:rPr lang="zh-CN" altLang="en-US" dirty="0"/>
              <a:t>个直接索引地址，</a:t>
            </a:r>
            <a:r>
              <a:rPr lang="en-US" altLang="zh-CN" dirty="0"/>
              <a:t>2</a:t>
            </a:r>
            <a:r>
              <a:rPr lang="zh-CN" altLang="en-US" dirty="0"/>
              <a:t>个一级间接索引块，</a:t>
            </a:r>
            <a:r>
              <a:rPr lang="en-US" altLang="zh-CN" dirty="0"/>
              <a:t>2</a:t>
            </a:r>
            <a:r>
              <a:rPr lang="zh-CN" altLang="en-US" dirty="0"/>
              <a:t>个二级间接索引块，</a:t>
            </a:r>
            <a:r>
              <a:rPr lang="en-US" altLang="zh-CN" dirty="0"/>
              <a:t>1</a:t>
            </a:r>
            <a:r>
              <a:rPr lang="zh-CN" altLang="en-US" dirty="0"/>
              <a:t>个三级间接索引块。允许寻址接近</a:t>
            </a:r>
            <a:r>
              <a:rPr lang="en-US" altLang="zh-CN" dirty="0"/>
              <a:t>4TB</a:t>
            </a:r>
            <a:r>
              <a:rPr lang="zh-CN" altLang="en-US" dirty="0"/>
              <a:t>的文件</a:t>
            </a:r>
            <a:endParaRPr lang="en-US" altLang="zh-CN" dirty="0"/>
          </a:p>
        </p:txBody>
      </p:sp>
    </p:spTree>
    <p:extLst>
      <p:ext uri="{BB962C8B-B14F-4D97-AF65-F5344CB8AC3E}">
        <p14:creationId xmlns:p14="http://schemas.microsoft.com/office/powerpoint/2010/main" val="4123133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一个目录项 </a:t>
            </a:r>
            <a:r>
              <a:rPr lang="en-US" altLang="zh-CN" dirty="0"/>
              <a:t>block </a:t>
            </a:r>
            <a:r>
              <a:rPr lang="zh-CN" altLang="en-US" dirty="0"/>
              <a:t>包含</a:t>
            </a:r>
            <a:r>
              <a:rPr lang="en-US" altLang="zh-CN" dirty="0"/>
              <a:t>214</a:t>
            </a:r>
            <a:r>
              <a:rPr lang="zh-CN" altLang="en-US" dirty="0"/>
              <a:t>个目录项槽位</a:t>
            </a:r>
            <a:r>
              <a:rPr lang="en-US" altLang="zh-CN" dirty="0"/>
              <a:t>(slot)</a:t>
            </a:r>
            <a:r>
              <a:rPr lang="zh-CN" altLang="en-US" dirty="0"/>
              <a:t>和文件名，其中用一个 </a:t>
            </a:r>
            <a:r>
              <a:rPr lang="en-US" altLang="zh-CN" dirty="0"/>
              <a:t>bitmap </a:t>
            </a:r>
            <a:r>
              <a:rPr lang="zh-CN" altLang="en-US" dirty="0"/>
              <a:t>表示每个目录项是否有效，</a:t>
            </a:r>
            <a:r>
              <a:rPr lang="en-US" altLang="zh-CN" dirty="0"/>
              <a:t>1</a:t>
            </a:r>
            <a:r>
              <a:rPr lang="zh-CN" altLang="en-US" dirty="0"/>
              <a:t>个目录项块占用 </a:t>
            </a:r>
            <a:r>
              <a:rPr lang="en-US" altLang="zh-CN" dirty="0"/>
              <a:t>4 KB</a:t>
            </a:r>
            <a:r>
              <a:rPr lang="zh-CN" altLang="en-US" dirty="0"/>
              <a:t>，结构如下：</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err="1"/>
              <a:t>Dentry</a:t>
            </a:r>
            <a:r>
              <a:rPr lang="en-US" altLang="zh-CN" dirty="0"/>
              <a:t> block(4 </a:t>
            </a:r>
            <a:r>
              <a:rPr lang="en-US" altLang="zh-CN" dirty="0" err="1"/>
              <a:t>Kb</a:t>
            </a:r>
            <a:r>
              <a:rPr lang="en-US" altLang="zh-CN" dirty="0"/>
              <a:t>) = bitmap(27bytes) + Reserved(3bytes) + </a:t>
            </a:r>
            <a:r>
              <a:rPr lang="en-US" altLang="zh-CN" dirty="0" err="1"/>
              <a:t>Dentries</a:t>
            </a:r>
            <a:r>
              <a:rPr lang="en-US" altLang="zh-CN" dirty="0"/>
              <a:t>(11*214bytes) + filename(8*214bytes)</a:t>
            </a:r>
          </a:p>
        </p:txBody>
      </p:sp>
    </p:spTree>
    <p:extLst>
      <p:ext uri="{BB962C8B-B14F-4D97-AF65-F5344CB8AC3E}">
        <p14:creationId xmlns:p14="http://schemas.microsoft.com/office/powerpoint/2010/main" val="1362122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所有的哈希表按如下方式组织：第一个哈希表恰好有</a:t>
            </a:r>
            <a:r>
              <a:rPr lang="en-US" altLang="zh-CN" dirty="0"/>
              <a:t>1</a:t>
            </a:r>
            <a:r>
              <a:rPr lang="zh-CN" altLang="en-US" dirty="0"/>
              <a:t>个 </a:t>
            </a:r>
            <a:r>
              <a:rPr lang="en-US" altLang="zh-CN" dirty="0"/>
              <a:t>bucket</a:t>
            </a:r>
            <a:r>
              <a:rPr lang="zh-CN" altLang="en-US" dirty="0"/>
              <a:t>，大小是两个数据块，因而对于最开始的少数几百个目录项，使用简单的线性搜索。第二个哈希表有</a:t>
            </a:r>
            <a:r>
              <a:rPr lang="en-US" altLang="zh-CN" dirty="0"/>
              <a:t>2</a:t>
            </a:r>
            <a:r>
              <a:rPr lang="zh-CN" altLang="en-US" dirty="0"/>
              <a:t>个 </a:t>
            </a:r>
            <a:r>
              <a:rPr lang="en-US" altLang="zh-CN" dirty="0"/>
              <a:t>bucket</a:t>
            </a:r>
            <a:r>
              <a:rPr lang="zh-CN" altLang="en-US" dirty="0"/>
              <a:t>，第三个哈希表有</a:t>
            </a:r>
            <a:r>
              <a:rPr lang="en-US" altLang="zh-CN" dirty="0"/>
              <a:t>4</a:t>
            </a:r>
            <a:r>
              <a:rPr lang="zh-CN" altLang="en-US" dirty="0"/>
              <a:t>个 </a:t>
            </a:r>
            <a:r>
              <a:rPr lang="en-US" altLang="zh-CN" dirty="0"/>
              <a:t>bucket</a:t>
            </a:r>
            <a:r>
              <a:rPr lang="zh-CN" altLang="en-US" dirty="0"/>
              <a:t>，第四个哈希表有</a:t>
            </a:r>
            <a:r>
              <a:rPr lang="en-US" altLang="zh-CN" dirty="0"/>
              <a:t>8</a:t>
            </a:r>
            <a:r>
              <a:rPr lang="zh-CN" altLang="en-US" dirty="0"/>
              <a:t>个 </a:t>
            </a:r>
            <a:r>
              <a:rPr lang="en-US" altLang="zh-CN" dirty="0"/>
              <a:t>bucket</a:t>
            </a:r>
            <a:r>
              <a:rPr lang="zh-CN" altLang="en-US" dirty="0"/>
              <a:t>，然后是</a:t>
            </a:r>
            <a:r>
              <a:rPr lang="en-US" altLang="zh-CN" dirty="0"/>
              <a:t>16 </a:t>
            </a:r>
            <a:r>
              <a:rPr lang="zh-CN" altLang="en-US" dirty="0"/>
              <a:t>个 </a:t>
            </a:r>
            <a:r>
              <a:rPr lang="en-US" altLang="zh-CN" dirty="0"/>
              <a:t>bucket</a:t>
            </a:r>
            <a:r>
              <a:rPr lang="zh-CN" altLang="en-US" dirty="0"/>
              <a:t>，</a:t>
            </a:r>
            <a:r>
              <a:rPr lang="en-US" altLang="zh-CN" dirty="0"/>
              <a:t>……</a:t>
            </a:r>
            <a:r>
              <a:rPr lang="zh-CN" altLang="en-US" dirty="0"/>
              <a:t>，直到第</a:t>
            </a:r>
            <a:r>
              <a:rPr lang="en-US" altLang="zh-CN" dirty="0"/>
              <a:t>31</a:t>
            </a:r>
            <a:r>
              <a:rPr lang="zh-CN" altLang="en-US" dirty="0"/>
              <a:t>个哈希表有大约</a:t>
            </a:r>
            <a:r>
              <a:rPr lang="en-US" altLang="zh-CN" dirty="0"/>
              <a:t>10</a:t>
            </a:r>
            <a:r>
              <a:rPr lang="zh-CN" altLang="en-US" dirty="0"/>
              <a:t>亿（</a:t>
            </a:r>
            <a:r>
              <a:rPr lang="en-US" altLang="zh-CN" dirty="0"/>
              <a:t>2^30</a:t>
            </a:r>
            <a:r>
              <a:rPr lang="zh-CN" altLang="en-US" dirty="0"/>
              <a:t>）个 </a:t>
            </a:r>
            <a:r>
              <a:rPr lang="en-US" altLang="zh-CN" dirty="0"/>
              <a:t>bucket</a:t>
            </a:r>
            <a:r>
              <a:rPr lang="zh-CN" altLang="en-US" dirty="0"/>
              <a:t>，每个 </a:t>
            </a:r>
            <a:r>
              <a:rPr lang="en-US" altLang="zh-CN" dirty="0"/>
              <a:t>bucket </a:t>
            </a:r>
            <a:r>
              <a:rPr lang="zh-CN" altLang="en-US" dirty="0"/>
              <a:t>都是两个数据块大小。从第</a:t>
            </a:r>
            <a:r>
              <a:rPr lang="en-US" altLang="zh-CN" dirty="0"/>
              <a:t>32</a:t>
            </a:r>
            <a:r>
              <a:rPr lang="zh-CN" altLang="en-US" dirty="0"/>
              <a:t>个哈希表开始，都与第</a:t>
            </a:r>
            <a:r>
              <a:rPr lang="en-US" altLang="zh-CN" dirty="0"/>
              <a:t>31</a:t>
            </a:r>
            <a:r>
              <a:rPr lang="zh-CN" altLang="en-US" dirty="0"/>
              <a:t>个哈希表一样，但是不同的是每个 </a:t>
            </a:r>
            <a:r>
              <a:rPr lang="en-US" altLang="zh-CN" dirty="0"/>
              <a:t>bucket </a:t>
            </a:r>
            <a:r>
              <a:rPr lang="zh-CN" altLang="en-US" dirty="0"/>
              <a:t>的大小是四个数据块。</a:t>
            </a:r>
            <a:endParaRPr lang="en-US" altLang="zh-C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F2FS </a:t>
            </a:r>
            <a:r>
              <a:rPr lang="zh-CN" altLang="en-US" dirty="0"/>
              <a:t>在目录中查找文件名时，首先计算文件名的哈希值，然后在 </a:t>
            </a:r>
            <a:r>
              <a:rPr lang="en-US" altLang="zh-CN" dirty="0"/>
              <a:t>level #0 </a:t>
            </a:r>
            <a:r>
              <a:rPr lang="zh-CN" altLang="en-US" dirty="0"/>
              <a:t>中扫描哈希值查找包含文件名和文件的 </a:t>
            </a:r>
            <a:r>
              <a:rPr lang="en-US" altLang="zh-CN" dirty="0" err="1"/>
              <a:t>inode</a:t>
            </a:r>
            <a:r>
              <a:rPr lang="en-US" altLang="zh-CN" dirty="0"/>
              <a:t> </a:t>
            </a:r>
            <a:r>
              <a:rPr lang="zh-CN" altLang="en-US" dirty="0"/>
              <a:t>的目录项。如果没有找到，</a:t>
            </a:r>
            <a:r>
              <a:rPr lang="en-US" altLang="zh-CN" dirty="0"/>
              <a:t>F2FS</a:t>
            </a:r>
            <a:r>
              <a:rPr lang="zh-CN" altLang="en-US" dirty="0"/>
              <a:t>在 </a:t>
            </a:r>
            <a:r>
              <a:rPr lang="en-US" altLang="zh-CN" dirty="0"/>
              <a:t>level #1 </a:t>
            </a:r>
            <a:r>
              <a:rPr lang="zh-CN" altLang="en-US" dirty="0"/>
              <a:t>中扫描下一个哈希表，用这种方式，</a:t>
            </a:r>
            <a:r>
              <a:rPr lang="en-US" altLang="zh-CN" dirty="0"/>
              <a:t>F2FS </a:t>
            </a:r>
            <a:r>
              <a:rPr lang="zh-CN" altLang="en-US" dirty="0"/>
              <a:t>以递增的方式扫描每个 </a:t>
            </a:r>
            <a:r>
              <a:rPr lang="en-US" altLang="zh-CN" dirty="0"/>
              <a:t>level </a:t>
            </a:r>
            <a:r>
              <a:rPr lang="zh-CN" altLang="en-US" dirty="0"/>
              <a:t>的哈希表（如果上一 </a:t>
            </a:r>
            <a:r>
              <a:rPr lang="en-US" altLang="zh-CN" dirty="0"/>
              <a:t>level </a:t>
            </a:r>
            <a:r>
              <a:rPr lang="zh-CN" altLang="en-US" dirty="0"/>
              <a:t>中没有查找到结果），在每个 </a:t>
            </a:r>
            <a:r>
              <a:rPr lang="en-US" altLang="zh-CN" dirty="0"/>
              <a:t>level</a:t>
            </a:r>
            <a:r>
              <a:rPr lang="zh-CN" altLang="en-US" dirty="0"/>
              <a:t>中，</a:t>
            </a:r>
            <a:r>
              <a:rPr lang="en-US" altLang="zh-CN" dirty="0"/>
              <a:t>F2FS </a:t>
            </a:r>
            <a:r>
              <a:rPr lang="zh-CN" altLang="en-US" dirty="0"/>
              <a:t>仅需要扫描一个</a:t>
            </a:r>
            <a:r>
              <a:rPr lang="en-US" altLang="zh-CN" dirty="0"/>
              <a:t>bucket</a:t>
            </a:r>
            <a:r>
              <a:rPr lang="zh-CN" altLang="en-US" dirty="0"/>
              <a:t>，而该 </a:t>
            </a:r>
            <a:r>
              <a:rPr lang="en-US" altLang="zh-CN" dirty="0"/>
              <a:t>bucket </a:t>
            </a:r>
            <a:r>
              <a:rPr lang="zh-CN" altLang="en-US" dirty="0"/>
              <a:t>的号是由文件名的哈希值与该 </a:t>
            </a:r>
            <a:r>
              <a:rPr lang="en-US" altLang="zh-CN" dirty="0"/>
              <a:t>level </a:t>
            </a:r>
            <a:r>
              <a:rPr lang="zh-CN" altLang="en-US" dirty="0"/>
              <a:t>中的 </a:t>
            </a:r>
            <a:r>
              <a:rPr lang="en-US" altLang="zh-CN" dirty="0"/>
              <a:t>buckets </a:t>
            </a:r>
            <a:r>
              <a:rPr lang="zh-CN" altLang="en-US" dirty="0"/>
              <a:t>个数的相除取余得到的。也就是每个 </a:t>
            </a:r>
            <a:r>
              <a:rPr lang="en-US" altLang="zh-CN" dirty="0"/>
              <a:t>level </a:t>
            </a:r>
            <a:r>
              <a:rPr lang="zh-CN" altLang="en-US" dirty="0"/>
              <a:t>中需要扫描的一个 </a:t>
            </a:r>
            <a:r>
              <a:rPr lang="en-US" altLang="zh-CN" dirty="0"/>
              <a:t>bucket </a:t>
            </a:r>
            <a:r>
              <a:rPr lang="zh-CN" altLang="en-US" dirty="0"/>
              <a:t>由下式确定的，查找复杂度是 </a:t>
            </a:r>
            <a:r>
              <a:rPr lang="en-US" altLang="zh-CN" dirty="0"/>
              <a:t>0</a:t>
            </a:r>
            <a:r>
              <a:rPr lang="zh-CN" altLang="en-US"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bucket number to scan in level #n = (hash value) % (# of buckets in level #)</a:t>
            </a: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所以哈希表的最终结果就是需要线性搜索几百个目录项，如果目录项很大的话，需要通过几个数据块的搜索。搜索长度仅随着目录文件中目录项的个数对数级增长，所以容易扩展。这种搜索当然比完全的线性搜索算法要好，但是看起来好像比实际需要做的工作更多。但是它保证了每次加入或删除一个文件名的时候仅需要更新一个数据块，因为目录项没有移动，目录项在文件中的偏移对于 </a:t>
            </a:r>
            <a:r>
              <a:rPr lang="en-US" altLang="zh-CN" dirty="0" err="1"/>
              <a:t>telldir</a:t>
            </a:r>
            <a:r>
              <a:rPr lang="en-US" altLang="zh-CN" dirty="0"/>
              <a:t>() </a:t>
            </a:r>
            <a:r>
              <a:rPr lang="zh-CN" altLang="en-US" dirty="0"/>
              <a:t>来说就是一个稳定的地址，这是非常有意义的特性。</a:t>
            </a:r>
          </a:p>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在创建文件的情况下，</a:t>
            </a:r>
            <a:r>
              <a:rPr lang="en-US" altLang="zh-CN" dirty="0"/>
              <a:t>F2FS </a:t>
            </a:r>
            <a:r>
              <a:rPr lang="zh-CN" altLang="en-US" dirty="0"/>
              <a:t>在哈希表的</a:t>
            </a:r>
            <a:r>
              <a:rPr lang="en-US" altLang="zh-CN" dirty="0"/>
              <a:t>buckets </a:t>
            </a:r>
            <a:r>
              <a:rPr lang="zh-CN" altLang="en-US" dirty="0"/>
              <a:t>中找到该创建文件名对应的空的连续的槽位</a:t>
            </a:r>
            <a:r>
              <a:rPr lang="en-US" altLang="zh-CN" dirty="0"/>
              <a:t>(slots)</a:t>
            </a:r>
            <a:r>
              <a:rPr lang="zh-CN" altLang="en-US" dirty="0"/>
              <a:t>（这一句的原文是：</a:t>
            </a:r>
            <a:r>
              <a:rPr lang="en-US" altLang="zh-CN" dirty="0"/>
              <a:t>F2FS finds empty consecutive slots that cover the file name</a:t>
            </a:r>
            <a:r>
              <a:rPr lang="zh-CN" altLang="en-US" dirty="0"/>
              <a:t>）。</a:t>
            </a:r>
            <a:r>
              <a:rPr lang="en-US" altLang="zh-CN" dirty="0"/>
              <a:t>F2FS </a:t>
            </a:r>
            <a:r>
              <a:rPr lang="zh-CN" altLang="en-US" dirty="0"/>
              <a:t>自哈希表的 </a:t>
            </a:r>
            <a:r>
              <a:rPr lang="en-US" altLang="zh-CN" dirty="0"/>
              <a:t>level #0 </a:t>
            </a:r>
            <a:r>
              <a:rPr lang="zh-CN" altLang="en-US" dirty="0"/>
              <a:t>到</a:t>
            </a:r>
            <a:r>
              <a:rPr lang="en-US" altLang="zh-CN" dirty="0"/>
              <a:t>level #N </a:t>
            </a:r>
            <a:r>
              <a:rPr lang="zh-CN" altLang="en-US" dirty="0"/>
              <a:t>从哈希表中给搜索该空闲的槽位，与查找文件系统中已有文件的查找操作一样。</a:t>
            </a:r>
            <a:endParaRPr lang="en-US" altLang="zh-C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https://blog.csdn.net/zwj0403/article/details/12970819</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199712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958240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09281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145185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3801297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194048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图源：</a:t>
            </a:r>
            <a:r>
              <a:rPr lang="en-US" altLang="zh-CN" dirty="0"/>
              <a:t>https://bbs.huaweicloud.com/blogs/155722</a:t>
            </a:r>
          </a:p>
          <a:p>
            <a:endParaRPr lang="zh-CN" altLang="en-US" dirty="0"/>
          </a:p>
        </p:txBody>
      </p:sp>
      <p:sp>
        <p:nvSpPr>
          <p:cNvPr id="4" name="灯片编号占位符 3"/>
          <p:cNvSpPr>
            <a:spLocks noGrp="1"/>
          </p:cNvSpPr>
          <p:nvPr>
            <p:ph type="sldNum" sz="quarter" idx="5"/>
          </p:nvPr>
        </p:nvSpPr>
        <p:spPr/>
        <p:txBody>
          <a:bodyPr/>
          <a:lstStyle/>
          <a:p>
            <a:fld id="{B0ADBA3F-6EB8-2F45-AFD1-E2FE43DB95BC}" type="slidenum">
              <a:rPr lang="en-US" smtClean="0"/>
              <a:pPr/>
              <a:t>5</a:t>
            </a:fld>
            <a:endParaRPr lang="en-US"/>
          </a:p>
        </p:txBody>
      </p:sp>
    </p:spTree>
    <p:extLst>
      <p:ext uri="{BB962C8B-B14F-4D97-AF65-F5344CB8AC3E}">
        <p14:creationId xmlns:p14="http://schemas.microsoft.com/office/powerpoint/2010/main" val="2140590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2400028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22837895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4044825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1990254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39141538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f2fs</a:t>
            </a:r>
            <a:r>
              <a:rPr lang="zh-CN" altLang="en-US" sz="1200" b="0" i="0" kern="1200" dirty="0">
                <a:solidFill>
                  <a:schemeClr val="tx1"/>
                </a:solidFill>
                <a:effectLst/>
                <a:latin typeface="+mn-lt"/>
                <a:ea typeface="+mn-ea"/>
                <a:cs typeface="+mn-cs"/>
              </a:rPr>
              <a:t>里面的</a:t>
            </a:r>
            <a:r>
              <a:rPr lang="en-US" altLang="zh-CN" sz="1200" b="0" i="0" kern="1200" dirty="0">
                <a:solidFill>
                  <a:schemeClr val="tx1"/>
                </a:solidFill>
                <a:effectLst/>
                <a:latin typeface="+mn-lt"/>
                <a:ea typeface="+mn-ea"/>
                <a:cs typeface="+mn-cs"/>
              </a:rPr>
              <a:t>node </a:t>
            </a:r>
            <a:r>
              <a:rPr lang="zh-CN" altLang="en-US" sz="1200" b="0" i="0" kern="1200" dirty="0">
                <a:solidFill>
                  <a:schemeClr val="tx1"/>
                </a:solidFill>
                <a:effectLst/>
                <a:latin typeface="+mn-lt"/>
                <a:ea typeface="+mn-ea"/>
                <a:cs typeface="+mn-cs"/>
              </a:rPr>
              <a:t>主要就是用来记录</a:t>
            </a:r>
            <a:r>
              <a:rPr lang="en-US" altLang="zh-CN" sz="1200" b="0" i="0" kern="1200" dirty="0">
                <a:solidFill>
                  <a:schemeClr val="tx1"/>
                </a:solidFill>
                <a:effectLst/>
                <a:latin typeface="+mn-lt"/>
                <a:ea typeface="+mn-ea"/>
                <a:cs typeface="+mn-cs"/>
              </a:rPr>
              <a:t>block</a:t>
            </a:r>
            <a:r>
              <a:rPr lang="zh-CN" altLang="en-US" sz="1200" b="0" i="0" kern="1200" dirty="0">
                <a:solidFill>
                  <a:schemeClr val="tx1"/>
                </a:solidFill>
                <a:effectLst/>
                <a:latin typeface="+mn-lt"/>
                <a:ea typeface="+mn-ea"/>
                <a:cs typeface="+mn-cs"/>
              </a:rPr>
              <a:t>的地址</a:t>
            </a:r>
            <a:endParaRPr lang="en-US" altLang="zh-CN" dirty="0"/>
          </a:p>
        </p:txBody>
      </p:sp>
    </p:spTree>
    <p:extLst>
      <p:ext uri="{BB962C8B-B14F-4D97-AF65-F5344CB8AC3E}">
        <p14:creationId xmlns:p14="http://schemas.microsoft.com/office/powerpoint/2010/main" val="27776807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27289315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15834797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1235875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140015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2230717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4237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2414382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31216329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9014897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6A26046-0DB9-4237-AB79-59308AB89345}"/>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https://blog.csdn.net/u011649400/article/details/94589087</a:t>
            </a:r>
            <a:endParaRPr lang="zh-CN" altLang="en-US" dirty="0"/>
          </a:p>
        </p:txBody>
      </p:sp>
    </p:spTree>
    <p:extLst>
      <p:ext uri="{BB962C8B-B14F-4D97-AF65-F5344CB8AC3E}">
        <p14:creationId xmlns:p14="http://schemas.microsoft.com/office/powerpoint/2010/main" val="396201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4062" spc="277" dirty="0">
                <a:solidFill>
                  <a:srgbClr val="000066"/>
                </a:solidFill>
                <a:latin typeface="+mj-ea"/>
                <a:ea typeface="+mj-ea"/>
              </a:rPr>
              <a:t>第九章 第二讲 </a:t>
            </a:r>
            <a:r>
              <a:rPr lang="en-US" altLang="zh-CN" sz="4062" spc="277" dirty="0">
                <a:solidFill>
                  <a:srgbClr val="000066"/>
                </a:solidFill>
                <a:latin typeface="+mj-ea"/>
                <a:ea typeface="+mj-ea"/>
              </a:rPr>
              <a:t>F2FS</a:t>
            </a:r>
            <a:r>
              <a:rPr lang="zh-CN" altLang="en-US" sz="4062" spc="277" dirty="0">
                <a:solidFill>
                  <a:srgbClr val="000066"/>
                </a:solidFill>
                <a:latin typeface="+mj-ea"/>
                <a:ea typeface="+mj-ea"/>
              </a:rPr>
              <a:t>文件系统详解</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2021年1月13日 Wednesday</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790615" cy="5256485"/>
          </a:xfrm>
        </p:spPr>
        <p:txBody>
          <a:bodyPr/>
          <a:lstStyle/>
          <a:p>
            <a:r>
              <a:rPr lang="en-US" altLang="zh-CN" b="0" dirty="0">
                <a:latin typeface="+mn-ea"/>
                <a:ea typeface="+mn-ea"/>
              </a:rPr>
              <a:t>LFS</a:t>
            </a:r>
            <a:r>
              <a:rPr lang="zh-CN" altLang="en-US" b="0" dirty="0">
                <a:latin typeface="+mn-ea"/>
                <a:ea typeface="+mn-ea"/>
              </a:rPr>
              <a:t>中</a:t>
            </a:r>
            <a:r>
              <a:rPr lang="en-US" altLang="zh-CN" b="0" dirty="0" err="1">
                <a:latin typeface="+mn-ea"/>
                <a:ea typeface="+mn-ea"/>
              </a:rPr>
              <a:t>inode</a:t>
            </a:r>
            <a:r>
              <a:rPr lang="zh-CN" altLang="en-US" b="0" dirty="0">
                <a:latin typeface="+mn-ea"/>
                <a:ea typeface="+mn-ea"/>
              </a:rPr>
              <a:t>的查找</a:t>
            </a:r>
            <a:endParaRPr lang="en-US" altLang="zh-CN" b="0" dirty="0">
              <a:latin typeface="+mn-ea"/>
              <a:ea typeface="+mn-ea"/>
            </a:endParaRPr>
          </a:p>
        </p:txBody>
      </p:sp>
      <p:sp>
        <p:nvSpPr>
          <p:cNvPr id="30" name="文本框 29">
            <a:extLst>
              <a:ext uri="{FF2B5EF4-FFF2-40B4-BE49-F238E27FC236}">
                <a16:creationId xmlns:a16="http://schemas.microsoft.com/office/drawing/2014/main" id="{9555C09B-F59B-459A-BAAA-8F4CA38637E9}"/>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2" name="文本框 31">
            <a:extLst>
              <a:ext uri="{FF2B5EF4-FFF2-40B4-BE49-F238E27FC236}">
                <a16:creationId xmlns:a16="http://schemas.microsoft.com/office/drawing/2014/main" id="{54AE6A51-1B10-44FF-95EF-6DE46E090413}"/>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
        <p:nvSpPr>
          <p:cNvPr id="6" name="Rectangle 5">
            <a:extLst>
              <a:ext uri="{FF2B5EF4-FFF2-40B4-BE49-F238E27FC236}">
                <a16:creationId xmlns:a16="http://schemas.microsoft.com/office/drawing/2014/main" id="{FB57E9D3-E3D8-418D-A97E-99C95631810F}"/>
              </a:ext>
            </a:extLst>
          </p:cNvPr>
          <p:cNvSpPr/>
          <p:nvPr/>
        </p:nvSpPr>
        <p:spPr>
          <a:xfrm>
            <a:off x="582026" y="2988808"/>
            <a:ext cx="8434983" cy="1037230"/>
          </a:xfrm>
          <a:prstGeom prst="rect">
            <a:avLst/>
          </a:prstGeom>
          <a:solidFill>
            <a:sysClr val="window" lastClr="FFFFFF">
              <a:lumMod val="8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 name="TextBox 7">
            <a:extLst>
              <a:ext uri="{FF2B5EF4-FFF2-40B4-BE49-F238E27FC236}">
                <a16:creationId xmlns:a16="http://schemas.microsoft.com/office/drawing/2014/main" id="{F909AABF-7943-483C-A701-8CF91F918E35}"/>
              </a:ext>
            </a:extLst>
          </p:cNvPr>
          <p:cNvSpPr txBox="1"/>
          <p:nvPr/>
        </p:nvSpPr>
        <p:spPr>
          <a:xfrm rot="16200000">
            <a:off x="-359331" y="3307367"/>
            <a:ext cx="1310185" cy="400110"/>
          </a:xfrm>
          <a:prstGeom prst="rect">
            <a:avLst/>
          </a:prstGeom>
          <a:noFill/>
        </p:spPr>
        <p:txBody>
          <a:bodyPr wrap="square" rtlCol="0">
            <a:spAutoFit/>
          </a:bodyPr>
          <a:lstStyle/>
          <a:p>
            <a:pPr algn="ctr"/>
            <a:r>
              <a:rPr lang="en-US" sz="2000" b="1" dirty="0">
                <a:solidFill>
                  <a:schemeClr val="accent1"/>
                </a:solidFill>
                <a:latin typeface="Calibri"/>
              </a:rPr>
              <a:t>Memory</a:t>
            </a:r>
          </a:p>
        </p:txBody>
      </p:sp>
      <p:sp>
        <p:nvSpPr>
          <p:cNvPr id="8" name="Rectangle 9">
            <a:extLst>
              <a:ext uri="{FF2B5EF4-FFF2-40B4-BE49-F238E27FC236}">
                <a16:creationId xmlns:a16="http://schemas.microsoft.com/office/drawing/2014/main" id="{C55BF544-E707-4873-AA49-1C081D554F9B}"/>
              </a:ext>
            </a:extLst>
          </p:cNvPr>
          <p:cNvSpPr/>
          <p:nvPr/>
        </p:nvSpPr>
        <p:spPr>
          <a:xfrm>
            <a:off x="1059699"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Rectangle 10">
            <a:extLst>
              <a:ext uri="{FF2B5EF4-FFF2-40B4-BE49-F238E27FC236}">
                <a16:creationId xmlns:a16="http://schemas.microsoft.com/office/drawing/2014/main" id="{58004CE6-01E9-4E16-9A5F-F323DF20D53F}"/>
              </a:ext>
            </a:extLst>
          </p:cNvPr>
          <p:cNvSpPr/>
          <p:nvPr/>
        </p:nvSpPr>
        <p:spPr>
          <a:xfrm>
            <a:off x="1960451"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angle 11">
            <a:extLst>
              <a:ext uri="{FF2B5EF4-FFF2-40B4-BE49-F238E27FC236}">
                <a16:creationId xmlns:a16="http://schemas.microsoft.com/office/drawing/2014/main" id="{D61CEC6D-D16C-4FFE-BE0C-6BEB543C789B}"/>
              </a:ext>
            </a:extLst>
          </p:cNvPr>
          <p:cNvSpPr/>
          <p:nvPr/>
        </p:nvSpPr>
        <p:spPr>
          <a:xfrm>
            <a:off x="2861203"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angle 12">
            <a:extLst>
              <a:ext uri="{FF2B5EF4-FFF2-40B4-BE49-F238E27FC236}">
                <a16:creationId xmlns:a16="http://schemas.microsoft.com/office/drawing/2014/main" id="{BCE86A47-F882-4E14-A9A2-155B8D5E6AC3}"/>
              </a:ext>
            </a:extLst>
          </p:cNvPr>
          <p:cNvSpPr/>
          <p:nvPr/>
        </p:nvSpPr>
        <p:spPr>
          <a:xfrm>
            <a:off x="3761955"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Rectangle 13">
            <a:extLst>
              <a:ext uri="{FF2B5EF4-FFF2-40B4-BE49-F238E27FC236}">
                <a16:creationId xmlns:a16="http://schemas.microsoft.com/office/drawing/2014/main" id="{18E3D09C-50E1-4F33-B4E6-93AB5CBF5430}"/>
              </a:ext>
            </a:extLst>
          </p:cNvPr>
          <p:cNvSpPr/>
          <p:nvPr/>
        </p:nvSpPr>
        <p:spPr>
          <a:xfrm>
            <a:off x="4662707" y="2988808"/>
            <a:ext cx="1051848"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Blk[0]:A0</a:t>
            </a:r>
          </a:p>
          <a:p>
            <a:r>
              <a:rPr lang="en-US" altLang="zh-CN" kern="0" dirty="0">
                <a:solidFill>
                  <a:prstClr val="white"/>
                </a:solidFill>
                <a:latin typeface="Calibri"/>
              </a:rPr>
              <a:t>Blk[1]:A1</a:t>
            </a:r>
          </a:p>
          <a:p>
            <a:r>
              <a:rPr lang="en-US" altLang="zh-CN" kern="0" dirty="0">
                <a:solidFill>
                  <a:prstClr val="white"/>
                </a:solidFill>
                <a:latin typeface="Calibri"/>
              </a:rPr>
              <a:t>Blk[2]:A2</a:t>
            </a:r>
          </a:p>
          <a:p>
            <a:r>
              <a:rPr lang="en-US" altLang="zh-CN" kern="0" dirty="0">
                <a:solidFill>
                  <a:prstClr val="white"/>
                </a:solidFill>
                <a:latin typeface="Calibri"/>
              </a:rPr>
              <a:t>Blk[3]:A3</a:t>
            </a:r>
          </a:p>
        </p:txBody>
      </p:sp>
      <p:sp>
        <p:nvSpPr>
          <p:cNvPr id="13" name="Rectangle 14">
            <a:extLst>
              <a:ext uri="{FF2B5EF4-FFF2-40B4-BE49-F238E27FC236}">
                <a16:creationId xmlns:a16="http://schemas.microsoft.com/office/drawing/2014/main" id="{2A8EFD87-0B76-4E9F-B1F5-A36383B1C65E}"/>
              </a:ext>
            </a:extLst>
          </p:cNvPr>
          <p:cNvSpPr/>
          <p:nvPr/>
        </p:nvSpPr>
        <p:spPr>
          <a:xfrm>
            <a:off x="5714555"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Rectangle 15">
            <a:extLst>
              <a:ext uri="{FF2B5EF4-FFF2-40B4-BE49-F238E27FC236}">
                <a16:creationId xmlns:a16="http://schemas.microsoft.com/office/drawing/2014/main" id="{428DD86D-212A-4097-AE21-48F049DCB0E3}"/>
              </a:ext>
            </a:extLst>
          </p:cNvPr>
          <p:cNvSpPr/>
          <p:nvPr/>
        </p:nvSpPr>
        <p:spPr>
          <a:xfrm>
            <a:off x="6615306" y="2984191"/>
            <a:ext cx="1051847"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r>
              <a:rPr lang="en-US" altLang="zh-CN" kern="0" dirty="0">
                <a:solidFill>
                  <a:prstClr val="white"/>
                </a:solidFill>
                <a:latin typeface="Calibri"/>
              </a:rPr>
              <a:t>Blk[0]:A5</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Freeform 25">
            <a:extLst>
              <a:ext uri="{FF2B5EF4-FFF2-40B4-BE49-F238E27FC236}">
                <a16:creationId xmlns:a16="http://schemas.microsoft.com/office/drawing/2014/main" id="{4E983CD5-61A2-47FD-822D-31D18B9A4726}"/>
              </a:ext>
            </a:extLst>
          </p:cNvPr>
          <p:cNvSpPr/>
          <p:nvPr/>
        </p:nvSpPr>
        <p:spPr>
          <a:xfrm>
            <a:off x="3297932" y="2620224"/>
            <a:ext cx="1746913" cy="341289"/>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 name="Freeform 26">
            <a:extLst>
              <a:ext uri="{FF2B5EF4-FFF2-40B4-BE49-F238E27FC236}">
                <a16:creationId xmlns:a16="http://schemas.microsoft.com/office/drawing/2014/main" id="{644CF0A4-C395-4009-BF13-E17EC94BB649}"/>
              </a:ext>
            </a:extLst>
          </p:cNvPr>
          <p:cNvSpPr/>
          <p:nvPr/>
        </p:nvSpPr>
        <p:spPr>
          <a:xfrm>
            <a:off x="4194976" y="2824780"/>
            <a:ext cx="836222" cy="136733"/>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 name="Freeform 27">
            <a:extLst>
              <a:ext uri="{FF2B5EF4-FFF2-40B4-BE49-F238E27FC236}">
                <a16:creationId xmlns:a16="http://schemas.microsoft.com/office/drawing/2014/main" id="{4C4B0D82-D627-4FC1-9ED7-2D583F75BAA7}"/>
              </a:ext>
            </a:extLst>
          </p:cNvPr>
          <p:cNvSpPr/>
          <p:nvPr/>
        </p:nvSpPr>
        <p:spPr>
          <a:xfrm>
            <a:off x="6126937" y="2832573"/>
            <a:ext cx="836222" cy="136733"/>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8" name="文本框 17">
            <a:extLst>
              <a:ext uri="{FF2B5EF4-FFF2-40B4-BE49-F238E27FC236}">
                <a16:creationId xmlns:a16="http://schemas.microsoft.com/office/drawing/2014/main" id="{947A6D13-946E-4D62-BCE2-B08481653913}"/>
              </a:ext>
            </a:extLst>
          </p:cNvPr>
          <p:cNvSpPr txBox="1"/>
          <p:nvPr/>
        </p:nvSpPr>
        <p:spPr>
          <a:xfrm>
            <a:off x="5724128" y="5445224"/>
            <a:ext cx="648072" cy="369332"/>
          </a:xfrm>
          <a:prstGeom prst="rect">
            <a:avLst/>
          </a:prstGeom>
          <a:noFill/>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85637A85-9182-4822-A235-3272E572F295}"/>
              </a:ext>
            </a:extLst>
          </p:cNvPr>
          <p:cNvSpPr txBox="1"/>
          <p:nvPr/>
        </p:nvSpPr>
        <p:spPr>
          <a:xfrm>
            <a:off x="5876528" y="5597624"/>
            <a:ext cx="648072" cy="369332"/>
          </a:xfrm>
          <a:prstGeom prst="rect">
            <a:avLst/>
          </a:prstGeom>
          <a:no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ACDC8D34-0046-40E6-B339-EE6460E676E5}"/>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21" name="文本框 20">
            <a:extLst>
              <a:ext uri="{FF2B5EF4-FFF2-40B4-BE49-F238E27FC236}">
                <a16:creationId xmlns:a16="http://schemas.microsoft.com/office/drawing/2014/main" id="{97825FBE-FFED-444F-8939-454A8568B090}"/>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
        <p:nvSpPr>
          <p:cNvPr id="22" name="文本框 21">
            <a:extLst>
              <a:ext uri="{FF2B5EF4-FFF2-40B4-BE49-F238E27FC236}">
                <a16:creationId xmlns:a16="http://schemas.microsoft.com/office/drawing/2014/main" id="{BBC72ADE-C530-4A00-9EDC-994BA1B1E176}"/>
              </a:ext>
            </a:extLst>
          </p:cNvPr>
          <p:cNvSpPr txBox="1"/>
          <p:nvPr/>
        </p:nvSpPr>
        <p:spPr>
          <a:xfrm>
            <a:off x="841127" y="4144375"/>
            <a:ext cx="648072" cy="369332"/>
          </a:xfrm>
          <a:prstGeom prst="rect">
            <a:avLst/>
          </a:prstGeom>
          <a:noFill/>
        </p:spPr>
        <p:txBody>
          <a:bodyPr wrap="square" rtlCol="0">
            <a:spAutoFit/>
          </a:bodyPr>
          <a:lstStyle/>
          <a:p>
            <a:r>
              <a:rPr lang="en-US" altLang="zh-CN" dirty="0"/>
              <a:t>A0</a:t>
            </a:r>
            <a:endParaRPr lang="zh-CN" altLang="en-US" dirty="0"/>
          </a:p>
        </p:txBody>
      </p:sp>
      <p:sp>
        <p:nvSpPr>
          <p:cNvPr id="23" name="文本框 22">
            <a:extLst>
              <a:ext uri="{FF2B5EF4-FFF2-40B4-BE49-F238E27FC236}">
                <a16:creationId xmlns:a16="http://schemas.microsoft.com/office/drawing/2014/main" id="{938A943E-8C84-4383-BE17-9A74C85B44D7}"/>
              </a:ext>
            </a:extLst>
          </p:cNvPr>
          <p:cNvSpPr txBox="1"/>
          <p:nvPr/>
        </p:nvSpPr>
        <p:spPr>
          <a:xfrm>
            <a:off x="1780623" y="4155055"/>
            <a:ext cx="648072" cy="369332"/>
          </a:xfrm>
          <a:prstGeom prst="rect">
            <a:avLst/>
          </a:prstGeom>
          <a:noFill/>
        </p:spPr>
        <p:txBody>
          <a:bodyPr wrap="square" rtlCol="0">
            <a:spAutoFit/>
          </a:bodyPr>
          <a:lstStyle/>
          <a:p>
            <a:r>
              <a:rPr lang="en-US" altLang="zh-CN" dirty="0"/>
              <a:t>A1</a:t>
            </a:r>
            <a:endParaRPr lang="zh-CN" altLang="en-US" dirty="0"/>
          </a:p>
        </p:txBody>
      </p:sp>
      <p:sp>
        <p:nvSpPr>
          <p:cNvPr id="24" name="文本框 33">
            <a:extLst>
              <a:ext uri="{FF2B5EF4-FFF2-40B4-BE49-F238E27FC236}">
                <a16:creationId xmlns:a16="http://schemas.microsoft.com/office/drawing/2014/main" id="{06C90E9A-FC08-42C3-A89E-6C8670D73AAD}"/>
              </a:ext>
            </a:extLst>
          </p:cNvPr>
          <p:cNvSpPr txBox="1"/>
          <p:nvPr/>
        </p:nvSpPr>
        <p:spPr>
          <a:xfrm>
            <a:off x="2680977" y="4139975"/>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endParaRPr lang="zh-CN" altLang="en-US" dirty="0"/>
          </a:p>
        </p:txBody>
      </p:sp>
      <p:sp>
        <p:nvSpPr>
          <p:cNvPr id="25" name="文本框 24">
            <a:extLst>
              <a:ext uri="{FF2B5EF4-FFF2-40B4-BE49-F238E27FC236}">
                <a16:creationId xmlns:a16="http://schemas.microsoft.com/office/drawing/2014/main" id="{41513248-C4D4-41BD-92FB-653347ADCC34}"/>
              </a:ext>
            </a:extLst>
          </p:cNvPr>
          <p:cNvSpPr txBox="1"/>
          <p:nvPr/>
        </p:nvSpPr>
        <p:spPr>
          <a:xfrm>
            <a:off x="1482119" y="3507422"/>
            <a:ext cx="571642" cy="261610"/>
          </a:xfrm>
          <a:prstGeom prst="rect">
            <a:avLst/>
          </a:prstGeom>
          <a:noFill/>
        </p:spPr>
        <p:txBody>
          <a:bodyPr wrap="square" rtlCol="0">
            <a:spAutoFit/>
          </a:bodyPr>
          <a:lstStyle/>
          <a:p>
            <a:r>
              <a:rPr lang="en-US" altLang="zh-CN" sz="1100" b="1" dirty="0">
                <a:solidFill>
                  <a:schemeClr val="accent3"/>
                </a:solidFill>
                <a:latin typeface="+mn-ea"/>
              </a:rPr>
              <a:t>[j,0]</a:t>
            </a:r>
            <a:endParaRPr lang="zh-CN" altLang="en-US" b="1" dirty="0">
              <a:solidFill>
                <a:schemeClr val="accent3"/>
              </a:solidFill>
              <a:latin typeface="+mn-ea"/>
            </a:endParaRPr>
          </a:p>
        </p:txBody>
      </p:sp>
      <p:sp>
        <p:nvSpPr>
          <p:cNvPr id="26" name="文本框 25">
            <a:extLst>
              <a:ext uri="{FF2B5EF4-FFF2-40B4-BE49-F238E27FC236}">
                <a16:creationId xmlns:a16="http://schemas.microsoft.com/office/drawing/2014/main" id="{9EE54913-F0B8-4C24-AF13-CD03D8766344}"/>
              </a:ext>
            </a:extLst>
          </p:cNvPr>
          <p:cNvSpPr txBox="1"/>
          <p:nvPr/>
        </p:nvSpPr>
        <p:spPr>
          <a:xfrm>
            <a:off x="2364623" y="3507422"/>
            <a:ext cx="571642" cy="261610"/>
          </a:xfrm>
          <a:prstGeom prst="rect">
            <a:avLst/>
          </a:prstGeom>
          <a:noFill/>
        </p:spPr>
        <p:txBody>
          <a:bodyPr wrap="square" rtlCol="0">
            <a:spAutoFit/>
          </a:bodyPr>
          <a:lstStyle/>
          <a:p>
            <a:r>
              <a:rPr lang="en-US" altLang="zh-CN" sz="1100" b="1" dirty="0">
                <a:solidFill>
                  <a:schemeClr val="accent3"/>
                </a:solidFill>
                <a:latin typeface="+mn-ea"/>
              </a:rPr>
              <a:t>[j,1]</a:t>
            </a:r>
            <a:endParaRPr lang="zh-CN" altLang="en-US" b="1" dirty="0">
              <a:solidFill>
                <a:schemeClr val="accent3"/>
              </a:solidFill>
              <a:latin typeface="+mn-ea"/>
            </a:endParaRPr>
          </a:p>
        </p:txBody>
      </p:sp>
      <p:sp>
        <p:nvSpPr>
          <p:cNvPr id="27" name="文本框 26">
            <a:extLst>
              <a:ext uri="{FF2B5EF4-FFF2-40B4-BE49-F238E27FC236}">
                <a16:creationId xmlns:a16="http://schemas.microsoft.com/office/drawing/2014/main" id="{133EF123-450B-4C56-A036-E2A6B254F313}"/>
              </a:ext>
            </a:extLst>
          </p:cNvPr>
          <p:cNvSpPr txBox="1"/>
          <p:nvPr/>
        </p:nvSpPr>
        <p:spPr>
          <a:xfrm>
            <a:off x="3294413" y="3520726"/>
            <a:ext cx="571642" cy="261610"/>
          </a:xfrm>
          <a:prstGeom prst="rect">
            <a:avLst/>
          </a:prstGeom>
          <a:noFill/>
        </p:spPr>
        <p:txBody>
          <a:bodyPr wrap="square" rtlCol="0">
            <a:spAutoFit/>
          </a:bodyPr>
          <a:lstStyle/>
          <a:p>
            <a:r>
              <a:rPr lang="en-US" altLang="zh-CN" sz="1100" b="1" dirty="0">
                <a:solidFill>
                  <a:schemeClr val="accent3"/>
                </a:solidFill>
                <a:latin typeface="+mn-ea"/>
              </a:rPr>
              <a:t>[j,2]</a:t>
            </a:r>
            <a:endParaRPr lang="zh-CN" altLang="en-US" b="1" dirty="0">
              <a:solidFill>
                <a:schemeClr val="accent3"/>
              </a:solidFill>
              <a:latin typeface="+mn-ea"/>
            </a:endParaRPr>
          </a:p>
        </p:txBody>
      </p:sp>
      <p:sp>
        <p:nvSpPr>
          <p:cNvPr id="28" name="文本框 27">
            <a:extLst>
              <a:ext uri="{FF2B5EF4-FFF2-40B4-BE49-F238E27FC236}">
                <a16:creationId xmlns:a16="http://schemas.microsoft.com/office/drawing/2014/main" id="{B6CAA555-6E5B-4687-8355-925F379D5319}"/>
              </a:ext>
            </a:extLst>
          </p:cNvPr>
          <p:cNvSpPr txBox="1"/>
          <p:nvPr/>
        </p:nvSpPr>
        <p:spPr>
          <a:xfrm>
            <a:off x="4165360" y="3507422"/>
            <a:ext cx="571642" cy="261610"/>
          </a:xfrm>
          <a:prstGeom prst="rect">
            <a:avLst/>
          </a:prstGeom>
          <a:noFill/>
        </p:spPr>
        <p:txBody>
          <a:bodyPr wrap="square" rtlCol="0">
            <a:spAutoFit/>
          </a:bodyPr>
          <a:lstStyle/>
          <a:p>
            <a:r>
              <a:rPr lang="en-US" altLang="zh-CN" sz="1100" b="1" dirty="0">
                <a:solidFill>
                  <a:schemeClr val="accent3"/>
                </a:solidFill>
                <a:latin typeface="+mn-ea"/>
              </a:rPr>
              <a:t>[j,3]</a:t>
            </a:r>
            <a:endParaRPr lang="zh-CN" altLang="en-US" b="1" dirty="0">
              <a:solidFill>
                <a:schemeClr val="accent3"/>
              </a:solidFill>
              <a:latin typeface="+mn-ea"/>
            </a:endParaRPr>
          </a:p>
        </p:txBody>
      </p:sp>
      <p:sp>
        <p:nvSpPr>
          <p:cNvPr id="29" name="文本框 33">
            <a:extLst>
              <a:ext uri="{FF2B5EF4-FFF2-40B4-BE49-F238E27FC236}">
                <a16:creationId xmlns:a16="http://schemas.microsoft.com/office/drawing/2014/main" id="{1D4540A2-E8FC-47CF-8281-A2D0FEF717B9}"/>
              </a:ext>
            </a:extLst>
          </p:cNvPr>
          <p:cNvSpPr txBox="1"/>
          <p:nvPr/>
        </p:nvSpPr>
        <p:spPr>
          <a:xfrm>
            <a:off x="3581981" y="4139975"/>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A3</a:t>
            </a:r>
            <a:endParaRPr lang="zh-CN" altLang="en-US" dirty="0"/>
          </a:p>
        </p:txBody>
      </p:sp>
      <p:sp>
        <p:nvSpPr>
          <p:cNvPr id="31" name="文本框 33">
            <a:extLst>
              <a:ext uri="{FF2B5EF4-FFF2-40B4-BE49-F238E27FC236}">
                <a16:creationId xmlns:a16="http://schemas.microsoft.com/office/drawing/2014/main" id="{5AF955C8-9F21-42F0-AE25-53E3C7612DD1}"/>
              </a:ext>
            </a:extLst>
          </p:cNvPr>
          <p:cNvSpPr txBox="1"/>
          <p:nvPr/>
        </p:nvSpPr>
        <p:spPr>
          <a:xfrm>
            <a:off x="4586809" y="4391660"/>
            <a:ext cx="122802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inode</a:t>
            </a:r>
            <a:r>
              <a:rPr lang="en-US" altLang="zh-CN" dirty="0"/>
              <a:t>[j]</a:t>
            </a:r>
            <a:endParaRPr lang="zh-CN" altLang="en-US" dirty="0"/>
          </a:p>
        </p:txBody>
      </p:sp>
      <p:sp>
        <p:nvSpPr>
          <p:cNvPr id="33" name="文本框 33">
            <a:extLst>
              <a:ext uri="{FF2B5EF4-FFF2-40B4-BE49-F238E27FC236}">
                <a16:creationId xmlns:a16="http://schemas.microsoft.com/office/drawing/2014/main" id="{D6C778A2-05BD-4C93-A713-9D56068D9A25}"/>
              </a:ext>
            </a:extLst>
          </p:cNvPr>
          <p:cNvSpPr txBox="1"/>
          <p:nvPr/>
        </p:nvSpPr>
        <p:spPr>
          <a:xfrm>
            <a:off x="5577615" y="4138151"/>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A5</a:t>
            </a:r>
            <a:endParaRPr lang="zh-CN" altLang="en-US" dirty="0"/>
          </a:p>
        </p:txBody>
      </p:sp>
      <p:sp>
        <p:nvSpPr>
          <p:cNvPr id="34" name="文本框 33">
            <a:extLst>
              <a:ext uri="{FF2B5EF4-FFF2-40B4-BE49-F238E27FC236}">
                <a16:creationId xmlns:a16="http://schemas.microsoft.com/office/drawing/2014/main" id="{F20ED4A4-09EA-448A-AB1F-8EF275465600}"/>
              </a:ext>
            </a:extLst>
          </p:cNvPr>
          <p:cNvSpPr txBox="1"/>
          <p:nvPr/>
        </p:nvSpPr>
        <p:spPr>
          <a:xfrm>
            <a:off x="7510786" y="4411486"/>
            <a:ext cx="122802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imap</a:t>
            </a:r>
            <a:endParaRPr lang="zh-CN" altLang="en-US" dirty="0"/>
          </a:p>
        </p:txBody>
      </p:sp>
      <p:sp>
        <p:nvSpPr>
          <p:cNvPr id="35" name="Freeform 25">
            <a:extLst>
              <a:ext uri="{FF2B5EF4-FFF2-40B4-BE49-F238E27FC236}">
                <a16:creationId xmlns:a16="http://schemas.microsoft.com/office/drawing/2014/main" id="{5F6782CC-25B3-4951-BA35-EF004A7817D8}"/>
              </a:ext>
            </a:extLst>
          </p:cNvPr>
          <p:cNvSpPr/>
          <p:nvPr/>
        </p:nvSpPr>
        <p:spPr>
          <a:xfrm>
            <a:off x="1547664" y="2299199"/>
            <a:ext cx="3483533" cy="684992"/>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ln>
            <a:headEnd type="none" w="med" len="med"/>
            <a:tailEnd type="triangle" w="med" len="med"/>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Freeform 25">
            <a:extLst>
              <a:ext uri="{FF2B5EF4-FFF2-40B4-BE49-F238E27FC236}">
                <a16:creationId xmlns:a16="http://schemas.microsoft.com/office/drawing/2014/main" id="{82D25FCD-007E-4057-9DF4-A1C35393E3D5}"/>
              </a:ext>
            </a:extLst>
          </p:cNvPr>
          <p:cNvSpPr/>
          <p:nvPr/>
        </p:nvSpPr>
        <p:spPr>
          <a:xfrm>
            <a:off x="2482774" y="2461391"/>
            <a:ext cx="2487215" cy="480162"/>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Rectangle 6">
            <a:extLst>
              <a:ext uri="{FF2B5EF4-FFF2-40B4-BE49-F238E27FC236}">
                <a16:creationId xmlns:a16="http://schemas.microsoft.com/office/drawing/2014/main" id="{6AB3E57F-2741-4A03-8160-6800F3A0F5EC}"/>
              </a:ext>
            </a:extLst>
          </p:cNvPr>
          <p:cNvSpPr/>
          <p:nvPr/>
        </p:nvSpPr>
        <p:spPr>
          <a:xfrm>
            <a:off x="591209" y="5448341"/>
            <a:ext cx="7997588" cy="103723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Giant Log</a:t>
            </a:r>
          </a:p>
        </p:txBody>
      </p:sp>
      <p:sp>
        <p:nvSpPr>
          <p:cNvPr id="38" name="TextBox 8">
            <a:extLst>
              <a:ext uri="{FF2B5EF4-FFF2-40B4-BE49-F238E27FC236}">
                <a16:creationId xmlns:a16="http://schemas.microsoft.com/office/drawing/2014/main" id="{397B10C0-C304-430B-A5A4-15421263FD0B}"/>
              </a:ext>
            </a:extLst>
          </p:cNvPr>
          <p:cNvSpPr txBox="1"/>
          <p:nvPr/>
        </p:nvSpPr>
        <p:spPr>
          <a:xfrm rot="16200000">
            <a:off x="-342877" y="5766901"/>
            <a:ext cx="1310185" cy="400110"/>
          </a:xfrm>
          <a:prstGeom prst="rect">
            <a:avLst/>
          </a:prstGeom>
          <a:noFill/>
        </p:spPr>
        <p:txBody>
          <a:bodyPr wrap="square" rtlCol="0">
            <a:spAutoFit/>
          </a:bodyPr>
          <a:lstStyle/>
          <a:p>
            <a:pPr algn="ctr"/>
            <a:r>
              <a:rPr lang="en-US" sz="2000" b="1" dirty="0"/>
              <a:t>Disk</a:t>
            </a:r>
          </a:p>
        </p:txBody>
      </p:sp>
      <p:cxnSp>
        <p:nvCxnSpPr>
          <p:cNvPr id="39" name="直接箭头连接符 38">
            <a:extLst>
              <a:ext uri="{FF2B5EF4-FFF2-40B4-BE49-F238E27FC236}">
                <a16:creationId xmlns:a16="http://schemas.microsoft.com/office/drawing/2014/main" id="{FDBC6D2B-0078-418C-8683-59CFC69B0DF3}"/>
              </a:ext>
            </a:extLst>
          </p:cNvPr>
          <p:cNvCxnSpPr>
            <a:cxnSpLocks/>
          </p:cNvCxnSpPr>
          <p:nvPr/>
        </p:nvCxnSpPr>
        <p:spPr bwMode="auto">
          <a:xfrm>
            <a:off x="4499992" y="4021421"/>
            <a:ext cx="0" cy="14238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文本框 39">
            <a:extLst>
              <a:ext uri="{FF2B5EF4-FFF2-40B4-BE49-F238E27FC236}">
                <a16:creationId xmlns:a16="http://schemas.microsoft.com/office/drawing/2014/main" id="{79638AB4-3B31-4CF0-9FA4-AB2B32E12671}"/>
              </a:ext>
            </a:extLst>
          </p:cNvPr>
          <p:cNvSpPr txBox="1"/>
          <p:nvPr/>
        </p:nvSpPr>
        <p:spPr>
          <a:xfrm>
            <a:off x="4413176" y="4783663"/>
            <a:ext cx="461665" cy="606963"/>
          </a:xfrm>
          <a:prstGeom prst="rect">
            <a:avLst/>
          </a:prstGeom>
          <a:noFill/>
        </p:spPr>
        <p:txBody>
          <a:bodyPr vert="eaVert" wrap="square" rtlCol="0">
            <a:spAutoFit/>
          </a:bodyPr>
          <a:lstStyle/>
          <a:p>
            <a:r>
              <a:rPr lang="zh-CN" altLang="en-US" dirty="0"/>
              <a:t>写入</a:t>
            </a:r>
          </a:p>
        </p:txBody>
      </p:sp>
      <p:sp>
        <p:nvSpPr>
          <p:cNvPr id="41" name="Rectangle 15">
            <a:extLst>
              <a:ext uri="{FF2B5EF4-FFF2-40B4-BE49-F238E27FC236}">
                <a16:creationId xmlns:a16="http://schemas.microsoft.com/office/drawing/2014/main" id="{CC68DF62-3CCC-4A17-9F54-B85DFB0BFA12}"/>
              </a:ext>
            </a:extLst>
          </p:cNvPr>
          <p:cNvSpPr/>
          <p:nvPr/>
        </p:nvSpPr>
        <p:spPr>
          <a:xfrm>
            <a:off x="7653984" y="2979574"/>
            <a:ext cx="1285996"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endParaRPr lang="en-US" kern="0" dirty="0">
              <a:solidFill>
                <a:prstClr val="white"/>
              </a:solidFill>
              <a:latin typeface="Calibri"/>
            </a:endParaRPr>
          </a:p>
          <a:p>
            <a:r>
              <a:rPr lang="en-US" kern="0" dirty="0" err="1">
                <a:solidFill>
                  <a:prstClr val="white"/>
                </a:solidFill>
                <a:latin typeface="Calibri"/>
              </a:rPr>
              <a:t>inode</a:t>
            </a:r>
            <a:r>
              <a:rPr lang="en-US" kern="0" dirty="0">
                <a:solidFill>
                  <a:prstClr val="white"/>
                </a:solidFill>
                <a:latin typeface="Calibri"/>
              </a:rPr>
              <a:t>[j]:A4</a:t>
            </a:r>
          </a:p>
          <a:p>
            <a:r>
              <a:rPr lang="en-US" altLang="zh-CN" kern="0" dirty="0" err="1">
                <a:solidFill>
                  <a:prstClr val="white"/>
                </a:solidFill>
                <a:latin typeface="Calibri"/>
              </a:rPr>
              <a:t>inode</a:t>
            </a:r>
            <a:r>
              <a:rPr lang="en-US" altLang="zh-CN" kern="0" dirty="0">
                <a:solidFill>
                  <a:prstClr val="white"/>
                </a:solidFill>
                <a:latin typeface="Calibri"/>
              </a:rPr>
              <a:t>[k]:A6</a:t>
            </a:r>
          </a:p>
          <a:p>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3" name="Freeform 27">
            <a:extLst>
              <a:ext uri="{FF2B5EF4-FFF2-40B4-BE49-F238E27FC236}">
                <a16:creationId xmlns:a16="http://schemas.microsoft.com/office/drawing/2014/main" id="{74969FA3-988D-4E2B-ACE3-735592568CAC}"/>
              </a:ext>
            </a:extLst>
          </p:cNvPr>
          <p:cNvSpPr/>
          <p:nvPr/>
        </p:nvSpPr>
        <p:spPr>
          <a:xfrm>
            <a:off x="5352481" y="2642902"/>
            <a:ext cx="3093885" cy="341289"/>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ln>
            <a:headEnd type="none" w="med" len="med"/>
            <a:tailEnd type="triangle" w="med" len="med"/>
          </a:ln>
        </p:spPr>
        <p:style>
          <a:lnRef idx="3">
            <a:schemeClr val="accent5"/>
          </a:lnRef>
          <a:fillRef idx="0">
            <a:schemeClr val="accent5"/>
          </a:fillRef>
          <a:effectRef idx="2">
            <a:schemeClr val="accent5"/>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Freeform 27">
            <a:extLst>
              <a:ext uri="{FF2B5EF4-FFF2-40B4-BE49-F238E27FC236}">
                <a16:creationId xmlns:a16="http://schemas.microsoft.com/office/drawing/2014/main" id="{7CF96CA1-073A-4A2A-A068-F8B9901051FD}"/>
              </a:ext>
            </a:extLst>
          </p:cNvPr>
          <p:cNvSpPr/>
          <p:nvPr/>
        </p:nvSpPr>
        <p:spPr>
          <a:xfrm>
            <a:off x="7132580" y="2763578"/>
            <a:ext cx="1210070" cy="223730"/>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文本框 33">
            <a:extLst>
              <a:ext uri="{FF2B5EF4-FFF2-40B4-BE49-F238E27FC236}">
                <a16:creationId xmlns:a16="http://schemas.microsoft.com/office/drawing/2014/main" id="{52B414E4-E46B-4B5A-A0C4-BC06B7D8D18A}"/>
              </a:ext>
            </a:extLst>
          </p:cNvPr>
          <p:cNvSpPr txBox="1"/>
          <p:nvPr/>
        </p:nvSpPr>
        <p:spPr>
          <a:xfrm>
            <a:off x="4590003" y="4157078"/>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A4</a:t>
            </a:r>
            <a:endParaRPr lang="zh-CN" altLang="en-US" dirty="0"/>
          </a:p>
        </p:txBody>
      </p:sp>
      <p:sp>
        <p:nvSpPr>
          <p:cNvPr id="4" name="文本框 33">
            <a:extLst>
              <a:ext uri="{FF2B5EF4-FFF2-40B4-BE49-F238E27FC236}">
                <a16:creationId xmlns:a16="http://schemas.microsoft.com/office/drawing/2014/main" id="{06FE73C4-870B-45CC-BB4C-450A9AFD911C}"/>
              </a:ext>
            </a:extLst>
          </p:cNvPr>
          <p:cNvSpPr txBox="1"/>
          <p:nvPr/>
        </p:nvSpPr>
        <p:spPr>
          <a:xfrm>
            <a:off x="6313021" y="4401892"/>
            <a:ext cx="122802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inode</a:t>
            </a:r>
            <a:r>
              <a:rPr lang="en-US" altLang="zh-CN" dirty="0"/>
              <a:t>[k]</a:t>
            </a:r>
            <a:endParaRPr lang="zh-CN" altLang="en-US" dirty="0"/>
          </a:p>
        </p:txBody>
      </p:sp>
      <p:sp>
        <p:nvSpPr>
          <p:cNvPr id="5" name="文本框 4">
            <a:extLst>
              <a:ext uri="{FF2B5EF4-FFF2-40B4-BE49-F238E27FC236}">
                <a16:creationId xmlns:a16="http://schemas.microsoft.com/office/drawing/2014/main" id="{C5844EDF-7D1B-4AEA-8A15-E6DAA8305514}"/>
              </a:ext>
            </a:extLst>
          </p:cNvPr>
          <p:cNvSpPr txBox="1"/>
          <p:nvPr/>
        </p:nvSpPr>
        <p:spPr>
          <a:xfrm>
            <a:off x="7494635" y="4126429"/>
            <a:ext cx="122802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A7</a:t>
            </a:r>
            <a:endParaRPr lang="zh-CN" altLang="en-US" dirty="0"/>
          </a:p>
        </p:txBody>
      </p:sp>
      <p:sp>
        <p:nvSpPr>
          <p:cNvPr id="47" name="文本框 46">
            <a:extLst>
              <a:ext uri="{FF2B5EF4-FFF2-40B4-BE49-F238E27FC236}">
                <a16:creationId xmlns:a16="http://schemas.microsoft.com/office/drawing/2014/main" id="{04A04A49-7DCA-4F54-8297-9BDA414F91E5}"/>
              </a:ext>
            </a:extLst>
          </p:cNvPr>
          <p:cNvSpPr txBox="1"/>
          <p:nvPr/>
        </p:nvSpPr>
        <p:spPr>
          <a:xfrm>
            <a:off x="6458540" y="4145500"/>
            <a:ext cx="122802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A6</a:t>
            </a:r>
            <a:endParaRPr lang="zh-CN" altLang="en-US" dirty="0"/>
          </a:p>
        </p:txBody>
      </p:sp>
      <p:sp>
        <p:nvSpPr>
          <p:cNvPr id="49" name="文本框 48">
            <a:extLst>
              <a:ext uri="{FF2B5EF4-FFF2-40B4-BE49-F238E27FC236}">
                <a16:creationId xmlns:a16="http://schemas.microsoft.com/office/drawing/2014/main" id="{023E5922-A843-44A5-A78D-9C3ECFECD845}"/>
              </a:ext>
            </a:extLst>
          </p:cNvPr>
          <p:cNvSpPr txBox="1"/>
          <p:nvPr/>
        </p:nvSpPr>
        <p:spPr>
          <a:xfrm>
            <a:off x="6105358" y="3512501"/>
            <a:ext cx="571642" cy="261610"/>
          </a:xfrm>
          <a:prstGeom prst="rect">
            <a:avLst/>
          </a:prstGeom>
          <a:noFill/>
        </p:spPr>
        <p:txBody>
          <a:bodyPr wrap="square" rtlCol="0">
            <a:spAutoFit/>
          </a:bodyPr>
          <a:lstStyle/>
          <a:p>
            <a:r>
              <a:rPr lang="en-US" altLang="zh-CN" sz="1100" b="1" dirty="0">
                <a:solidFill>
                  <a:schemeClr val="accent3"/>
                </a:solidFill>
                <a:latin typeface="+mn-ea"/>
              </a:rPr>
              <a:t>[k,0]</a:t>
            </a:r>
            <a:endParaRPr lang="zh-CN" altLang="en-US" b="1" dirty="0">
              <a:solidFill>
                <a:schemeClr val="accent3"/>
              </a:solidFill>
              <a:latin typeface="+mn-ea"/>
            </a:endParaRPr>
          </a:p>
        </p:txBody>
      </p:sp>
    </p:spTree>
    <p:extLst>
      <p:ext uri="{BB962C8B-B14F-4D97-AF65-F5344CB8AC3E}">
        <p14:creationId xmlns:p14="http://schemas.microsoft.com/office/powerpoint/2010/main" val="997509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righ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1+#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500"/>
                                        <p:tgtEl>
                                          <p:spTgt spid="17"/>
                                        </p:tgtEl>
                                      </p:cBhvr>
                                    </p:animEffect>
                                  </p:childTnLst>
                                </p:cTn>
                              </p:par>
                            </p:childTnLst>
                          </p:cTn>
                        </p:par>
                        <p:par>
                          <p:cTn id="51" fill="hold">
                            <p:stCondLst>
                              <p:cond delay="1500"/>
                            </p:stCondLst>
                            <p:childTnLst>
                              <p:par>
                                <p:cTn id="52" presetID="42" presetClass="path" presetSubtype="0" accel="50000" decel="50000" fill="hold" grpId="1" nodeType="afterEffect">
                                  <p:stCondLst>
                                    <p:cond delay="0"/>
                                  </p:stCondLst>
                                  <p:childTnLst>
                                    <p:animMotion origin="layout" path="M 0 0 L 0 0.25 E" pathEditMode="relative" ptsTypes="">
                                      <p:cBhvr>
                                        <p:cTn id="53" dur="1000" fill="hold"/>
                                        <p:tgtEl>
                                          <p:spTgt spid="8"/>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25 E" pathEditMode="relative" ptsTypes="">
                                      <p:cBhvr>
                                        <p:cTn id="55" dur="1000" fill="hold"/>
                                        <p:tgtEl>
                                          <p:spTgt spid="9"/>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25 E" pathEditMode="relative" ptsTypes="">
                                      <p:cBhvr>
                                        <p:cTn id="57" dur="1000" fill="hold"/>
                                        <p:tgtEl>
                                          <p:spTgt spid="10"/>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25 E" pathEditMode="relative" ptsTypes="">
                                      <p:cBhvr>
                                        <p:cTn id="59" dur="1000" fill="hold"/>
                                        <p:tgtEl>
                                          <p:spTgt spid="11"/>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25 E" pathEditMode="relative" ptsTypes="">
                                      <p:cBhvr>
                                        <p:cTn id="61" dur="1000" fill="hold"/>
                                        <p:tgtEl>
                                          <p:spTgt spid="12"/>
                                        </p:tgtEl>
                                        <p:attrNameLst>
                                          <p:attrName>ppt_x</p:attrName>
                                          <p:attrName>ppt_y</p:attrName>
                                        </p:attrNameLst>
                                      </p:cBhvr>
                                    </p:animMotion>
                                  </p:childTnLst>
                                </p:cTn>
                              </p:par>
                              <p:par>
                                <p:cTn id="62" presetID="42" presetClass="path" presetSubtype="0" accel="50000" decel="50000" fill="hold" grpId="1" nodeType="withEffect">
                                  <p:stCondLst>
                                    <p:cond delay="0"/>
                                  </p:stCondLst>
                                  <p:childTnLst>
                                    <p:animMotion origin="layout" path="M 0 0 L 0 0.25 E" pathEditMode="relative" ptsTypes="">
                                      <p:cBhvr>
                                        <p:cTn id="63" dur="1000" fill="hold"/>
                                        <p:tgtEl>
                                          <p:spTgt spid="16"/>
                                        </p:tgtEl>
                                        <p:attrNameLst>
                                          <p:attrName>ppt_x</p:attrName>
                                          <p:attrName>ppt_y</p:attrName>
                                        </p:attrNameLst>
                                      </p:cBhvr>
                                    </p:animMotion>
                                  </p:childTnLst>
                                </p:cTn>
                              </p:par>
                              <p:par>
                                <p:cTn id="64" presetID="42" presetClass="path" presetSubtype="0" accel="50000" decel="50000" fill="hold" grpId="1" nodeType="withEffect">
                                  <p:stCondLst>
                                    <p:cond delay="0"/>
                                  </p:stCondLst>
                                  <p:childTnLst>
                                    <p:animMotion origin="layout" path="M 0 0 L 0 0.25 E" pathEditMode="relative" ptsTypes="">
                                      <p:cBhvr>
                                        <p:cTn id="65" dur="1000" fill="hold"/>
                                        <p:tgtEl>
                                          <p:spTgt spid="15"/>
                                        </p:tgtEl>
                                        <p:attrNameLst>
                                          <p:attrName>ppt_x</p:attrName>
                                          <p:attrName>ppt_y</p:attrName>
                                        </p:attrNameLst>
                                      </p:cBhvr>
                                    </p:animMotion>
                                  </p:childTnLst>
                                </p:cTn>
                              </p:par>
                              <p:par>
                                <p:cTn id="66" presetID="42" presetClass="path" presetSubtype="0" accel="50000" decel="50000" fill="hold" grpId="1" nodeType="withEffect">
                                  <p:stCondLst>
                                    <p:cond delay="0"/>
                                  </p:stCondLst>
                                  <p:childTnLst>
                                    <p:animMotion origin="layout" path="M 0 0 L 0 0.25 E" pathEditMode="relative" ptsTypes="">
                                      <p:cBhvr>
                                        <p:cTn id="67" dur="1000" fill="hold"/>
                                        <p:tgtEl>
                                          <p:spTgt spid="13"/>
                                        </p:tgtEl>
                                        <p:attrNameLst>
                                          <p:attrName>ppt_x</p:attrName>
                                          <p:attrName>ppt_y</p:attrName>
                                        </p:attrNameLst>
                                      </p:cBhvr>
                                    </p:animMotion>
                                  </p:childTnLst>
                                </p:cTn>
                              </p:par>
                              <p:par>
                                <p:cTn id="68" presetID="42" presetClass="path" presetSubtype="0" accel="50000" decel="50000" fill="hold" grpId="1" nodeType="withEffect">
                                  <p:stCondLst>
                                    <p:cond delay="0"/>
                                  </p:stCondLst>
                                  <p:childTnLst>
                                    <p:animMotion origin="layout" path="M 0 0 L 0 0.25 E" pathEditMode="relative" ptsTypes="">
                                      <p:cBhvr>
                                        <p:cTn id="69" dur="1000" fill="hold"/>
                                        <p:tgtEl>
                                          <p:spTgt spid="14"/>
                                        </p:tgtEl>
                                        <p:attrNameLst>
                                          <p:attrName>ppt_x</p:attrName>
                                          <p:attrName>ppt_y</p:attrName>
                                        </p:attrNameLst>
                                      </p:cBhvr>
                                    </p:animMotion>
                                  </p:childTnLst>
                                </p:cTn>
                              </p:par>
                              <p:par>
                                <p:cTn id="70" presetID="42" presetClass="path" presetSubtype="0" accel="50000" decel="50000" fill="hold" grpId="1" nodeType="withEffect">
                                  <p:stCondLst>
                                    <p:cond delay="0"/>
                                  </p:stCondLst>
                                  <p:childTnLst>
                                    <p:animMotion origin="layout" path="M 0 0 L 0 0.25 E" pathEditMode="relative" ptsTypes="">
                                      <p:cBhvr>
                                        <p:cTn id="71" dur="1000" fill="hold"/>
                                        <p:tgtEl>
                                          <p:spTgt spid="17"/>
                                        </p:tgtEl>
                                        <p:attrNameLst>
                                          <p:attrName>ppt_x</p:attrName>
                                          <p:attrName>ppt_y</p:attrName>
                                        </p:attrNameLst>
                                      </p:cBhvr>
                                    </p:animMotion>
                                  </p:childTnLst>
                                </p:cTn>
                              </p:par>
                              <p:par>
                                <p:cTn id="72" presetID="22" presetClass="entr" presetSubtype="2"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right)">
                                      <p:cBhvr>
                                        <p:cTn id="74" dur="500"/>
                                        <p:tgtEl>
                                          <p:spTgt spid="35"/>
                                        </p:tgtEl>
                                      </p:cBhvr>
                                    </p:animEffect>
                                  </p:childTnLst>
                                </p:cTn>
                              </p:par>
                              <p:par>
                                <p:cTn id="75" presetID="42" presetClass="path" presetSubtype="0" accel="50000" decel="50000" fill="hold" grpId="1" nodeType="withEffect">
                                  <p:stCondLst>
                                    <p:cond delay="0"/>
                                  </p:stCondLst>
                                  <p:childTnLst>
                                    <p:animMotion origin="layout" path="M 0 0 L 0 0.25 E" pathEditMode="relative" ptsTypes="">
                                      <p:cBhvr>
                                        <p:cTn id="76" dur="1000" fill="hold"/>
                                        <p:tgtEl>
                                          <p:spTgt spid="35"/>
                                        </p:tgtEl>
                                        <p:attrNameLst>
                                          <p:attrName>ppt_x</p:attrName>
                                          <p:attrName>ppt_y</p:attrName>
                                        </p:attrNameLst>
                                      </p:cBhvr>
                                    </p:animMotion>
                                  </p:childTnLst>
                                </p:cTn>
                              </p:par>
                              <p:par>
                                <p:cTn id="77" presetID="22" presetClass="entr" presetSubtype="2"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right)">
                                      <p:cBhvr>
                                        <p:cTn id="79" dur="500"/>
                                        <p:tgtEl>
                                          <p:spTgt spid="36"/>
                                        </p:tgtEl>
                                      </p:cBhvr>
                                    </p:animEffect>
                                  </p:childTnLst>
                                </p:cTn>
                              </p:par>
                              <p:par>
                                <p:cTn id="80" presetID="42" presetClass="path" presetSubtype="0" accel="50000" decel="50000" fill="hold" grpId="1" nodeType="withEffect">
                                  <p:stCondLst>
                                    <p:cond delay="0"/>
                                  </p:stCondLst>
                                  <p:childTnLst>
                                    <p:animMotion origin="layout" path="M 0 0 L 0 0.25 E" pathEditMode="relative" ptsTypes="">
                                      <p:cBhvr>
                                        <p:cTn id="81" dur="1000" fill="hold"/>
                                        <p:tgtEl>
                                          <p:spTgt spid="36"/>
                                        </p:tgtEl>
                                        <p:attrNameLst>
                                          <p:attrName>ppt_x</p:attrName>
                                          <p:attrName>ppt_y</p:attrName>
                                        </p:attrNameLst>
                                      </p:cBhvr>
                                    </p:animMotion>
                                  </p:childTnLst>
                                </p:cTn>
                              </p:par>
                            </p:childTnLst>
                          </p:cTn>
                        </p:par>
                        <p:par>
                          <p:cTn id="82" fill="hold">
                            <p:stCondLst>
                              <p:cond delay="2500"/>
                            </p:stCondLst>
                            <p:childTnLst>
                              <p:par>
                                <p:cTn id="83" presetID="2" presetClass="entr" presetSubtype="2" fill="hold" grpId="0" nodeType="after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1+#ppt_w/2"/>
                                          </p:val>
                                        </p:tav>
                                        <p:tav tm="100000">
                                          <p:val>
                                            <p:strVal val="#ppt_x"/>
                                          </p:val>
                                        </p:tav>
                                      </p:tavLst>
                                    </p:anim>
                                    <p:anim calcmode="lin" valueType="num">
                                      <p:cBhvr additive="base">
                                        <p:cTn id="86" dur="500" fill="hold"/>
                                        <p:tgtEl>
                                          <p:spTgt spid="41"/>
                                        </p:tgtEl>
                                        <p:attrNameLst>
                                          <p:attrName>ppt_y</p:attrName>
                                        </p:attrNameLst>
                                      </p:cBhvr>
                                      <p:tavLst>
                                        <p:tav tm="0">
                                          <p:val>
                                            <p:strVal val="#ppt_y"/>
                                          </p:val>
                                        </p:tav>
                                        <p:tav tm="100000">
                                          <p:val>
                                            <p:strVal val="#ppt_y"/>
                                          </p:val>
                                        </p:tav>
                                      </p:tavLst>
                                    </p:anim>
                                  </p:childTnLst>
                                </p:cTn>
                              </p:par>
                              <p:par>
                                <p:cTn id="87" presetID="42" presetClass="path" presetSubtype="0" accel="50000" decel="50000" fill="hold" grpId="1" nodeType="withEffect">
                                  <p:stCondLst>
                                    <p:cond delay="0"/>
                                  </p:stCondLst>
                                  <p:childTnLst>
                                    <p:animMotion origin="layout" path="M 0 0 L 0 0.25 E" pathEditMode="relative" ptsTypes="">
                                      <p:cBhvr>
                                        <p:cTn id="88" dur="1000" fill="hold"/>
                                        <p:tgtEl>
                                          <p:spTgt spid="41"/>
                                        </p:tgtEl>
                                        <p:attrNameLst>
                                          <p:attrName>ppt_x</p:attrName>
                                          <p:attrName>ppt_y</p:attrName>
                                        </p:attrNameLst>
                                      </p:cBhvr>
                                    </p:animMotion>
                                  </p:childTnLst>
                                </p:cTn>
                              </p:par>
                            </p:childTnLst>
                          </p:cTn>
                        </p:par>
                        <p:par>
                          <p:cTn id="89" fill="hold">
                            <p:stCondLst>
                              <p:cond delay="3500"/>
                            </p:stCondLst>
                            <p:childTnLst>
                              <p:par>
                                <p:cTn id="90" presetID="22" presetClass="entr" presetSubtype="2"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right)">
                                      <p:cBhvr>
                                        <p:cTn id="92" dur="500"/>
                                        <p:tgtEl>
                                          <p:spTgt spid="43"/>
                                        </p:tgtEl>
                                      </p:cBhvr>
                                    </p:animEffect>
                                  </p:childTnLst>
                                </p:cTn>
                              </p:par>
                              <p:par>
                                <p:cTn id="93" presetID="42" presetClass="path" presetSubtype="0" accel="50000" decel="50000" fill="hold" grpId="1" nodeType="withEffect">
                                  <p:stCondLst>
                                    <p:cond delay="0"/>
                                  </p:stCondLst>
                                  <p:childTnLst>
                                    <p:animMotion origin="layout" path="M 0 0 L 0 0.25 E" pathEditMode="relative" ptsTypes="">
                                      <p:cBhvr>
                                        <p:cTn id="94" dur="1000" fill="hold"/>
                                        <p:tgtEl>
                                          <p:spTgt spid="43"/>
                                        </p:tgtEl>
                                        <p:attrNameLst>
                                          <p:attrName>ppt_x</p:attrName>
                                          <p:attrName>ppt_y</p:attrName>
                                        </p:attrNameLst>
                                      </p:cBhvr>
                                    </p:animMotion>
                                  </p:childTnLst>
                                </p:cTn>
                              </p:par>
                            </p:childTnLst>
                          </p:cTn>
                        </p:par>
                        <p:par>
                          <p:cTn id="95" fill="hold">
                            <p:stCondLst>
                              <p:cond delay="4500"/>
                            </p:stCondLst>
                            <p:childTnLst>
                              <p:par>
                                <p:cTn id="96" presetID="22" presetClass="entr" presetSubtype="2"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wipe(right)">
                                      <p:cBhvr>
                                        <p:cTn id="98" dur="500"/>
                                        <p:tgtEl>
                                          <p:spTgt spid="44"/>
                                        </p:tgtEl>
                                      </p:cBhvr>
                                    </p:animEffect>
                                  </p:childTnLst>
                                </p:cTn>
                              </p:par>
                              <p:par>
                                <p:cTn id="99" presetID="42" presetClass="path" presetSubtype="0" accel="50000" decel="50000" fill="hold" grpId="1" nodeType="withEffect">
                                  <p:stCondLst>
                                    <p:cond delay="0"/>
                                  </p:stCondLst>
                                  <p:childTnLst>
                                    <p:animMotion origin="layout" path="M 0 0 L 0 0.25 E" pathEditMode="relative" ptsTypes="">
                                      <p:cBhvr>
                                        <p:cTn id="100" dur="1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35" grpId="0" animBg="1"/>
      <p:bldP spid="35" grpId="1" animBg="1"/>
      <p:bldP spid="36" grpId="0" animBg="1"/>
      <p:bldP spid="36" grpId="1" animBg="1"/>
      <p:bldP spid="41" grpId="0" animBg="1"/>
      <p:bldP spid="41" grpId="1" animBg="1"/>
      <p:bldP spid="43" grpId="0" animBg="1"/>
      <p:bldP spid="43" grpId="1" animBg="1"/>
      <p:bldP spid="44" grpId="0" animBg="1"/>
      <p:bldP spid="4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中的检查点区域</a:t>
            </a:r>
            <a:endParaRPr lang="en-US" altLang="zh-CN" b="0" dirty="0">
              <a:latin typeface="+mn-ea"/>
              <a:ea typeface="+mn-ea"/>
            </a:endParaRPr>
          </a:p>
          <a:p>
            <a:pPr lvl="1"/>
            <a:endParaRPr lang="en-US" altLang="zh-CN" sz="2800" dirty="0">
              <a:latin typeface="+mn-ea"/>
            </a:endParaRPr>
          </a:p>
          <a:p>
            <a:pPr lvl="1"/>
            <a:r>
              <a:rPr lang="zh-CN" altLang="en-US" b="0" dirty="0">
                <a:solidFill>
                  <a:srgbClr val="333333"/>
                </a:solidFill>
                <a:latin typeface="+mn-ea"/>
                <a:ea typeface="+mn-ea"/>
              </a:rPr>
              <a:t>检查点区域（</a:t>
            </a:r>
            <a:r>
              <a:rPr lang="en-US" altLang="zh-CN" b="0" dirty="0">
                <a:solidFill>
                  <a:srgbClr val="333333"/>
                </a:solidFill>
                <a:latin typeface="+mn-ea"/>
                <a:ea typeface="+mn-ea"/>
              </a:rPr>
              <a:t>Checkpoint Region</a:t>
            </a:r>
            <a:r>
              <a:rPr lang="zh-CN" altLang="en-US" b="0" dirty="0">
                <a:solidFill>
                  <a:srgbClr val="333333"/>
                </a:solidFill>
                <a:latin typeface="+mn-ea"/>
                <a:ea typeface="+mn-ea"/>
              </a:rPr>
              <a:t>，</a:t>
            </a:r>
            <a:r>
              <a:rPr lang="en-US" altLang="zh-CN" b="0" dirty="0">
                <a:solidFill>
                  <a:srgbClr val="333333"/>
                </a:solidFill>
                <a:latin typeface="+mn-ea"/>
                <a:ea typeface="+mn-ea"/>
              </a:rPr>
              <a:t>CR</a:t>
            </a:r>
            <a:r>
              <a:rPr lang="zh-CN" altLang="en-US" b="0" dirty="0">
                <a:solidFill>
                  <a:srgbClr val="333333"/>
                </a:solidFill>
                <a:latin typeface="+mn-ea"/>
                <a:ea typeface="+mn-ea"/>
              </a:rPr>
              <a:t>）包含指向所有最新</a:t>
            </a:r>
            <a:r>
              <a:rPr lang="en-US" altLang="zh-CN" b="0" dirty="0" err="1">
                <a:solidFill>
                  <a:srgbClr val="333333"/>
                </a:solidFill>
                <a:latin typeface="+mn-ea"/>
                <a:ea typeface="+mn-ea"/>
              </a:rPr>
              <a:t>inode</a:t>
            </a:r>
            <a:r>
              <a:rPr lang="zh-CN" altLang="en-US" b="0" dirty="0">
                <a:solidFill>
                  <a:srgbClr val="333333"/>
                </a:solidFill>
                <a:latin typeface="+mn-ea"/>
                <a:ea typeface="+mn-ea"/>
              </a:rPr>
              <a:t>映射的指针</a:t>
            </a:r>
            <a:endParaRPr lang="en-US" altLang="zh-CN" sz="2800" b="0" dirty="0">
              <a:solidFill>
                <a:srgbClr val="333333"/>
              </a:solidFill>
              <a:latin typeface="+mn-ea"/>
              <a:ea typeface="+mn-ea"/>
            </a:endParaRPr>
          </a:p>
          <a:p>
            <a:pPr lvl="2"/>
            <a:r>
              <a:rPr lang="zh-CN" altLang="en-US" dirty="0">
                <a:solidFill>
                  <a:srgbClr val="333333"/>
                </a:solidFill>
                <a:latin typeface="+mn-ea"/>
              </a:rPr>
              <a:t>缓存在内存中</a:t>
            </a:r>
            <a:endParaRPr lang="en-US" altLang="zh-CN" dirty="0">
              <a:solidFill>
                <a:srgbClr val="333333"/>
              </a:solidFill>
              <a:latin typeface="+mn-ea"/>
            </a:endParaRPr>
          </a:p>
          <a:p>
            <a:pPr lvl="2"/>
            <a:r>
              <a:rPr lang="zh-CN" altLang="en-US" dirty="0">
                <a:solidFill>
                  <a:srgbClr val="333333"/>
                </a:solidFill>
                <a:latin typeface="+mn-ea"/>
              </a:rPr>
              <a:t>定期更新，约</a:t>
            </a:r>
            <a:r>
              <a:rPr lang="en-US" altLang="zh-CN" dirty="0">
                <a:solidFill>
                  <a:srgbClr val="333333"/>
                </a:solidFill>
                <a:latin typeface="+mn-ea"/>
              </a:rPr>
              <a:t>30s</a:t>
            </a:r>
          </a:p>
          <a:p>
            <a:pPr lvl="2"/>
            <a:r>
              <a:rPr lang="zh-CN" altLang="en-US" dirty="0">
                <a:solidFill>
                  <a:srgbClr val="333333"/>
                </a:solidFill>
                <a:latin typeface="+mn-ea"/>
              </a:rPr>
              <a:t>始终位于磁盘开头</a:t>
            </a:r>
            <a:endParaRPr lang="en-US" altLang="zh-CN" sz="2400" dirty="0">
              <a:solidFill>
                <a:srgbClr val="333333"/>
              </a:solidFill>
              <a:latin typeface="+mn-ea"/>
            </a:endParaRPr>
          </a:p>
        </p:txBody>
      </p:sp>
      <p:sp>
        <p:nvSpPr>
          <p:cNvPr id="30" name="文本框 29">
            <a:extLst>
              <a:ext uri="{FF2B5EF4-FFF2-40B4-BE49-F238E27FC236}">
                <a16:creationId xmlns:a16="http://schemas.microsoft.com/office/drawing/2014/main" id="{9555C09B-F59B-459A-BAAA-8F4CA38637E9}"/>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2" name="文本框 31">
            <a:extLst>
              <a:ext uri="{FF2B5EF4-FFF2-40B4-BE49-F238E27FC236}">
                <a16:creationId xmlns:a16="http://schemas.microsoft.com/office/drawing/2014/main" id="{54AE6A51-1B10-44FF-95EF-6DE46E090413}"/>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
        <p:nvSpPr>
          <p:cNvPr id="2" name="Rectangle 18">
            <a:extLst>
              <a:ext uri="{FF2B5EF4-FFF2-40B4-BE49-F238E27FC236}">
                <a16:creationId xmlns:a16="http://schemas.microsoft.com/office/drawing/2014/main" id="{949BDE81-DDFC-4000-9C8F-58EC14F82078}"/>
              </a:ext>
            </a:extLst>
          </p:cNvPr>
          <p:cNvSpPr/>
          <p:nvPr/>
        </p:nvSpPr>
        <p:spPr>
          <a:xfrm>
            <a:off x="892181" y="5688129"/>
            <a:ext cx="7997588" cy="1037230"/>
          </a:xfrm>
          <a:prstGeom prst="rect">
            <a:avLst/>
          </a:prstGeom>
          <a:solidFill>
            <a:sysClr val="window" lastClr="FFFFFF">
              <a:lumMod val="8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Rectangle 4">
            <a:extLst>
              <a:ext uri="{FF2B5EF4-FFF2-40B4-BE49-F238E27FC236}">
                <a16:creationId xmlns:a16="http://schemas.microsoft.com/office/drawing/2014/main" id="{C99FEB30-B4A0-4553-9945-51AB757E3E3F}"/>
              </a:ext>
            </a:extLst>
          </p:cNvPr>
          <p:cNvSpPr/>
          <p:nvPr/>
        </p:nvSpPr>
        <p:spPr>
          <a:xfrm>
            <a:off x="8039933" y="5694954"/>
            <a:ext cx="704067" cy="1037230"/>
          </a:xfrm>
          <a:prstGeom prst="rect">
            <a:avLst/>
          </a:prstGeom>
          <a:solidFill>
            <a:srgbClr val="8064A2"/>
          </a:solidFill>
          <a:ln w="25400"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map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N</a:t>
            </a:r>
          </a:p>
        </p:txBody>
      </p:sp>
      <p:sp>
        <p:nvSpPr>
          <p:cNvPr id="4" name="TextBox 5">
            <a:extLst>
              <a:ext uri="{FF2B5EF4-FFF2-40B4-BE49-F238E27FC236}">
                <a16:creationId xmlns:a16="http://schemas.microsoft.com/office/drawing/2014/main" id="{64967AE6-7DBD-47CC-A987-2BC0B8ACB9EB}"/>
              </a:ext>
            </a:extLst>
          </p:cNvPr>
          <p:cNvSpPr txBox="1"/>
          <p:nvPr/>
        </p:nvSpPr>
        <p:spPr>
          <a:xfrm rot="16200000">
            <a:off x="-49177" y="6006688"/>
            <a:ext cx="1310185" cy="400110"/>
          </a:xfrm>
          <a:prstGeom prst="rect">
            <a:avLst/>
          </a:prstGeom>
          <a:noFill/>
        </p:spPr>
        <p:txBody>
          <a:bodyPr wrap="square" rtlCol="0">
            <a:spAutoFit/>
          </a:bodyPr>
          <a:lstStyle/>
          <a:p>
            <a:pPr algn="ctr"/>
            <a:r>
              <a:rPr lang="en-US" sz="2000" b="1" dirty="0">
                <a:solidFill>
                  <a:schemeClr val="accent1"/>
                </a:solidFill>
                <a:latin typeface="Calibri"/>
              </a:rPr>
              <a:t>Disk</a:t>
            </a:r>
          </a:p>
        </p:txBody>
      </p:sp>
      <p:sp>
        <p:nvSpPr>
          <p:cNvPr id="5" name="Rectangle 6">
            <a:extLst>
              <a:ext uri="{FF2B5EF4-FFF2-40B4-BE49-F238E27FC236}">
                <a16:creationId xmlns:a16="http://schemas.microsoft.com/office/drawing/2014/main" id="{7975E367-9F01-4E5B-8AB2-43D2B2497F07}"/>
              </a:ext>
            </a:extLst>
          </p:cNvPr>
          <p:cNvSpPr/>
          <p:nvPr/>
        </p:nvSpPr>
        <p:spPr>
          <a:xfrm>
            <a:off x="3337326"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1</a:t>
            </a:r>
          </a:p>
        </p:txBody>
      </p:sp>
      <p:sp>
        <p:nvSpPr>
          <p:cNvPr id="7" name="Rectangle 7">
            <a:extLst>
              <a:ext uri="{FF2B5EF4-FFF2-40B4-BE49-F238E27FC236}">
                <a16:creationId xmlns:a16="http://schemas.microsoft.com/office/drawing/2014/main" id="{7D449373-6D2C-426E-B671-1861039F2C9A}"/>
              </a:ext>
            </a:extLst>
          </p:cNvPr>
          <p:cNvSpPr/>
          <p:nvPr/>
        </p:nvSpPr>
        <p:spPr>
          <a:xfrm>
            <a:off x="4008228"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2</a:t>
            </a:r>
          </a:p>
        </p:txBody>
      </p:sp>
      <p:sp>
        <p:nvSpPr>
          <p:cNvPr id="9" name="Rectangle 8">
            <a:extLst>
              <a:ext uri="{FF2B5EF4-FFF2-40B4-BE49-F238E27FC236}">
                <a16:creationId xmlns:a16="http://schemas.microsoft.com/office/drawing/2014/main" id="{F18DCD94-8A18-41E6-8FC1-B3FD1AF11026}"/>
              </a:ext>
            </a:extLst>
          </p:cNvPr>
          <p:cNvSpPr/>
          <p:nvPr/>
        </p:nvSpPr>
        <p:spPr>
          <a:xfrm>
            <a:off x="4679130"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3</a:t>
            </a:r>
          </a:p>
        </p:txBody>
      </p:sp>
      <p:sp>
        <p:nvSpPr>
          <p:cNvPr id="11" name="Rectangle 9">
            <a:extLst>
              <a:ext uri="{FF2B5EF4-FFF2-40B4-BE49-F238E27FC236}">
                <a16:creationId xmlns:a16="http://schemas.microsoft.com/office/drawing/2014/main" id="{39A80947-E2B3-42E2-9CAA-3D6CF230188E}"/>
              </a:ext>
            </a:extLst>
          </p:cNvPr>
          <p:cNvSpPr/>
          <p:nvPr/>
        </p:nvSpPr>
        <p:spPr>
          <a:xfrm>
            <a:off x="5350032"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4</a:t>
            </a:r>
          </a:p>
        </p:txBody>
      </p:sp>
      <p:sp>
        <p:nvSpPr>
          <p:cNvPr id="13" name="Rectangle 10">
            <a:extLst>
              <a:ext uri="{FF2B5EF4-FFF2-40B4-BE49-F238E27FC236}">
                <a16:creationId xmlns:a16="http://schemas.microsoft.com/office/drawing/2014/main" id="{40B066CF-424D-47EE-A779-7F0594AD5986}"/>
              </a:ext>
            </a:extLst>
          </p:cNvPr>
          <p:cNvSpPr/>
          <p:nvPr/>
        </p:nvSpPr>
        <p:spPr>
          <a:xfrm>
            <a:off x="6015506" y="5694944"/>
            <a:ext cx="671624"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1</a:t>
            </a:r>
          </a:p>
        </p:txBody>
      </p:sp>
      <p:sp>
        <p:nvSpPr>
          <p:cNvPr id="15" name="Rectangle 11">
            <a:extLst>
              <a:ext uri="{FF2B5EF4-FFF2-40B4-BE49-F238E27FC236}">
                <a16:creationId xmlns:a16="http://schemas.microsoft.com/office/drawing/2014/main" id="{82E80ED0-AE6D-49B8-9A46-06435EDE529E}"/>
              </a:ext>
            </a:extLst>
          </p:cNvPr>
          <p:cNvSpPr/>
          <p:nvPr/>
        </p:nvSpPr>
        <p:spPr>
          <a:xfrm>
            <a:off x="6687130"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5</a:t>
            </a:r>
          </a:p>
        </p:txBody>
      </p:sp>
      <p:sp>
        <p:nvSpPr>
          <p:cNvPr id="17" name="Rectangle 12">
            <a:extLst>
              <a:ext uri="{FF2B5EF4-FFF2-40B4-BE49-F238E27FC236}">
                <a16:creationId xmlns:a16="http://schemas.microsoft.com/office/drawing/2014/main" id="{A3403362-21C7-429C-83D8-C9EB8D4D67F0}"/>
              </a:ext>
            </a:extLst>
          </p:cNvPr>
          <p:cNvSpPr/>
          <p:nvPr/>
        </p:nvSpPr>
        <p:spPr>
          <a:xfrm>
            <a:off x="7358032" y="5694944"/>
            <a:ext cx="671624"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2</a:t>
            </a:r>
          </a:p>
        </p:txBody>
      </p:sp>
      <p:sp>
        <p:nvSpPr>
          <p:cNvPr id="19" name="Freeform 13">
            <a:extLst>
              <a:ext uri="{FF2B5EF4-FFF2-40B4-BE49-F238E27FC236}">
                <a16:creationId xmlns:a16="http://schemas.microsoft.com/office/drawing/2014/main" id="{F68BE987-E16C-4044-8838-2BB204D27D43}"/>
              </a:ext>
            </a:extLst>
          </p:cNvPr>
          <p:cNvSpPr/>
          <p:nvPr/>
        </p:nvSpPr>
        <p:spPr>
          <a:xfrm>
            <a:off x="3703653" y="5046634"/>
            <a:ext cx="2671253" cy="614200"/>
          </a:xfrm>
          <a:custGeom>
            <a:avLst/>
            <a:gdLst>
              <a:gd name="connsiteX0" fmla="*/ 3521122 w 3521122"/>
              <a:gd name="connsiteY0" fmla="*/ 614200 h 614200"/>
              <a:gd name="connsiteX1" fmla="*/ 1378424 w 3521122"/>
              <a:gd name="connsiteY1" fmla="*/ 51 h 614200"/>
              <a:gd name="connsiteX2" fmla="*/ 0 w 3521122"/>
              <a:gd name="connsiteY2" fmla="*/ 586904 h 614200"/>
            </a:gdLst>
            <a:ahLst/>
            <a:cxnLst>
              <a:cxn ang="0">
                <a:pos x="connsiteX0" y="connsiteY0"/>
              </a:cxn>
              <a:cxn ang="0">
                <a:pos x="connsiteX1" y="connsiteY1"/>
              </a:cxn>
              <a:cxn ang="0">
                <a:pos x="connsiteX2" y="connsiteY2"/>
              </a:cxn>
            </a:cxnLst>
            <a:rect l="l" t="t" r="r" b="b"/>
            <a:pathLst>
              <a:path w="3521122" h="614200">
                <a:moveTo>
                  <a:pt x="3521122" y="614200"/>
                </a:moveTo>
                <a:cubicBezTo>
                  <a:pt x="2743200" y="309400"/>
                  <a:pt x="1965278" y="4600"/>
                  <a:pt x="1378424" y="51"/>
                </a:cubicBezTo>
                <a:cubicBezTo>
                  <a:pt x="791570" y="-4498"/>
                  <a:pt x="395785" y="291203"/>
                  <a:pt x="0" y="586904"/>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Freeform 14">
            <a:extLst>
              <a:ext uri="{FF2B5EF4-FFF2-40B4-BE49-F238E27FC236}">
                <a16:creationId xmlns:a16="http://schemas.microsoft.com/office/drawing/2014/main" id="{E0AAF5F5-AB81-40F5-A7CF-A65C42FEB745}"/>
              </a:ext>
            </a:extLst>
          </p:cNvPr>
          <p:cNvSpPr/>
          <p:nvPr/>
        </p:nvSpPr>
        <p:spPr>
          <a:xfrm>
            <a:off x="4343679" y="5169370"/>
            <a:ext cx="2036371" cy="505112"/>
          </a:xfrm>
          <a:custGeom>
            <a:avLst/>
            <a:gdLst>
              <a:gd name="connsiteX0" fmla="*/ 2606722 w 2606722"/>
              <a:gd name="connsiteY0" fmla="*/ 505112 h 505112"/>
              <a:gd name="connsiteX1" fmla="*/ 900752 w 2606722"/>
              <a:gd name="connsiteY1" fmla="*/ 144 h 505112"/>
              <a:gd name="connsiteX2" fmla="*/ 0 w 2606722"/>
              <a:gd name="connsiteY2" fmla="*/ 464168 h 505112"/>
            </a:gdLst>
            <a:ahLst/>
            <a:cxnLst>
              <a:cxn ang="0">
                <a:pos x="connsiteX0" y="connsiteY0"/>
              </a:cxn>
              <a:cxn ang="0">
                <a:pos x="connsiteX1" y="connsiteY1"/>
              </a:cxn>
              <a:cxn ang="0">
                <a:pos x="connsiteX2" y="connsiteY2"/>
              </a:cxn>
            </a:cxnLst>
            <a:rect l="l" t="t" r="r" b="b"/>
            <a:pathLst>
              <a:path w="2606722" h="505112">
                <a:moveTo>
                  <a:pt x="2606722" y="505112"/>
                </a:moveTo>
                <a:cubicBezTo>
                  <a:pt x="1970964" y="256040"/>
                  <a:pt x="1335206" y="6968"/>
                  <a:pt x="900752" y="144"/>
                </a:cubicBezTo>
                <a:cubicBezTo>
                  <a:pt x="466298" y="-6680"/>
                  <a:pt x="233149" y="228744"/>
                  <a:pt x="0" y="464168"/>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 name="Freeform 15">
            <a:extLst>
              <a:ext uri="{FF2B5EF4-FFF2-40B4-BE49-F238E27FC236}">
                <a16:creationId xmlns:a16="http://schemas.microsoft.com/office/drawing/2014/main" id="{B7D5D97A-7119-4995-9B2A-04CAEFC347F1}"/>
              </a:ext>
            </a:extLst>
          </p:cNvPr>
          <p:cNvSpPr/>
          <p:nvPr/>
        </p:nvSpPr>
        <p:spPr>
          <a:xfrm>
            <a:off x="4963570" y="5333193"/>
            <a:ext cx="1387748" cy="341289"/>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 name="Freeform 16">
            <a:extLst>
              <a:ext uri="{FF2B5EF4-FFF2-40B4-BE49-F238E27FC236}">
                <a16:creationId xmlns:a16="http://schemas.microsoft.com/office/drawing/2014/main" id="{B70FBCBD-7684-4802-B06D-C56F7D5ACB18}"/>
              </a:ext>
            </a:extLst>
          </p:cNvPr>
          <p:cNvSpPr/>
          <p:nvPr/>
        </p:nvSpPr>
        <p:spPr>
          <a:xfrm>
            <a:off x="5657444" y="5533072"/>
            <a:ext cx="722606" cy="127762"/>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 name="Freeform 17">
            <a:extLst>
              <a:ext uri="{FF2B5EF4-FFF2-40B4-BE49-F238E27FC236}">
                <a16:creationId xmlns:a16="http://schemas.microsoft.com/office/drawing/2014/main" id="{6FFC24AF-37CE-48EF-A673-BA73FB8DE04C}"/>
              </a:ext>
            </a:extLst>
          </p:cNvPr>
          <p:cNvSpPr/>
          <p:nvPr/>
        </p:nvSpPr>
        <p:spPr>
          <a:xfrm>
            <a:off x="6969790" y="5503838"/>
            <a:ext cx="724053" cy="138616"/>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 name="Freeform 19">
            <a:extLst>
              <a:ext uri="{FF2B5EF4-FFF2-40B4-BE49-F238E27FC236}">
                <a16:creationId xmlns:a16="http://schemas.microsoft.com/office/drawing/2014/main" id="{4E43A05E-96D1-4E8E-A231-88E0729E8045}"/>
              </a:ext>
            </a:extLst>
          </p:cNvPr>
          <p:cNvSpPr/>
          <p:nvPr/>
        </p:nvSpPr>
        <p:spPr>
          <a:xfrm>
            <a:off x="7693842" y="5559498"/>
            <a:ext cx="698123" cy="78674"/>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8064A2">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 name="Freeform 20">
            <a:extLst>
              <a:ext uri="{FF2B5EF4-FFF2-40B4-BE49-F238E27FC236}">
                <a16:creationId xmlns:a16="http://schemas.microsoft.com/office/drawing/2014/main" id="{388C816A-6EAC-4484-8678-C391E856E373}"/>
              </a:ext>
            </a:extLst>
          </p:cNvPr>
          <p:cNvSpPr/>
          <p:nvPr/>
        </p:nvSpPr>
        <p:spPr>
          <a:xfrm>
            <a:off x="6380050" y="5155722"/>
            <a:ext cx="2063714" cy="505112"/>
          </a:xfrm>
          <a:custGeom>
            <a:avLst/>
            <a:gdLst>
              <a:gd name="connsiteX0" fmla="*/ 2606722 w 2606722"/>
              <a:gd name="connsiteY0" fmla="*/ 505112 h 505112"/>
              <a:gd name="connsiteX1" fmla="*/ 900752 w 2606722"/>
              <a:gd name="connsiteY1" fmla="*/ 144 h 505112"/>
              <a:gd name="connsiteX2" fmla="*/ 0 w 2606722"/>
              <a:gd name="connsiteY2" fmla="*/ 464168 h 505112"/>
            </a:gdLst>
            <a:ahLst/>
            <a:cxnLst>
              <a:cxn ang="0">
                <a:pos x="connsiteX0" y="connsiteY0"/>
              </a:cxn>
              <a:cxn ang="0">
                <a:pos x="connsiteX1" y="connsiteY1"/>
              </a:cxn>
              <a:cxn ang="0">
                <a:pos x="connsiteX2" y="connsiteY2"/>
              </a:cxn>
            </a:cxnLst>
            <a:rect l="l" t="t" r="r" b="b"/>
            <a:pathLst>
              <a:path w="2606722" h="505112">
                <a:moveTo>
                  <a:pt x="2606722" y="505112"/>
                </a:moveTo>
                <a:cubicBezTo>
                  <a:pt x="1970964" y="256040"/>
                  <a:pt x="1335206" y="6968"/>
                  <a:pt x="900752" y="144"/>
                </a:cubicBezTo>
                <a:cubicBezTo>
                  <a:pt x="466298" y="-6680"/>
                  <a:pt x="233149" y="228744"/>
                  <a:pt x="0" y="464168"/>
                </a:cubicBezTo>
              </a:path>
            </a:pathLst>
          </a:custGeom>
          <a:noFill/>
          <a:ln w="38100" cap="flat" cmpd="sng" algn="ctr">
            <a:solidFill>
              <a:srgbClr val="8064A2">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Rectangle 21">
            <a:extLst>
              <a:ext uri="{FF2B5EF4-FFF2-40B4-BE49-F238E27FC236}">
                <a16:creationId xmlns:a16="http://schemas.microsoft.com/office/drawing/2014/main" id="{3F1D196E-E355-4E08-AA1D-3F982FD44E3D}"/>
              </a:ext>
            </a:extLst>
          </p:cNvPr>
          <p:cNvSpPr/>
          <p:nvPr/>
        </p:nvSpPr>
        <p:spPr>
          <a:xfrm>
            <a:off x="892181" y="5694944"/>
            <a:ext cx="704067" cy="1037230"/>
          </a:xfrm>
          <a:prstGeom prst="rect">
            <a:avLst/>
          </a:prstGeom>
          <a:solidFill>
            <a:srgbClr val="F79646"/>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CR</a:t>
            </a:r>
          </a:p>
        </p:txBody>
      </p:sp>
      <p:sp>
        <p:nvSpPr>
          <p:cNvPr id="39" name="Freeform 22">
            <a:extLst>
              <a:ext uri="{FF2B5EF4-FFF2-40B4-BE49-F238E27FC236}">
                <a16:creationId xmlns:a16="http://schemas.microsoft.com/office/drawing/2014/main" id="{D9A14733-01D1-4DFA-AD2B-871CFD152693}"/>
              </a:ext>
            </a:extLst>
          </p:cNvPr>
          <p:cNvSpPr/>
          <p:nvPr/>
        </p:nvSpPr>
        <p:spPr>
          <a:xfrm flipH="1">
            <a:off x="1294612" y="4671380"/>
            <a:ext cx="7149152" cy="989454"/>
          </a:xfrm>
          <a:custGeom>
            <a:avLst/>
            <a:gdLst>
              <a:gd name="connsiteX0" fmla="*/ 2606722 w 2606722"/>
              <a:gd name="connsiteY0" fmla="*/ 505112 h 505112"/>
              <a:gd name="connsiteX1" fmla="*/ 900752 w 2606722"/>
              <a:gd name="connsiteY1" fmla="*/ 144 h 505112"/>
              <a:gd name="connsiteX2" fmla="*/ 0 w 2606722"/>
              <a:gd name="connsiteY2" fmla="*/ 464168 h 505112"/>
            </a:gdLst>
            <a:ahLst/>
            <a:cxnLst>
              <a:cxn ang="0">
                <a:pos x="connsiteX0" y="connsiteY0"/>
              </a:cxn>
              <a:cxn ang="0">
                <a:pos x="connsiteX1" y="connsiteY1"/>
              </a:cxn>
              <a:cxn ang="0">
                <a:pos x="connsiteX2" y="connsiteY2"/>
              </a:cxn>
            </a:cxnLst>
            <a:rect l="l" t="t" r="r" b="b"/>
            <a:pathLst>
              <a:path w="2606722" h="505112">
                <a:moveTo>
                  <a:pt x="2606722" y="505112"/>
                </a:moveTo>
                <a:cubicBezTo>
                  <a:pt x="1970964" y="256040"/>
                  <a:pt x="1335206" y="6968"/>
                  <a:pt x="900752" y="144"/>
                </a:cubicBezTo>
                <a:cubicBezTo>
                  <a:pt x="466298" y="-6680"/>
                  <a:pt x="233149" y="228744"/>
                  <a:pt x="0" y="464168"/>
                </a:cubicBezTo>
              </a:path>
            </a:pathLst>
          </a:custGeom>
          <a:noFill/>
          <a:ln w="38100" cap="flat" cmpd="sng" algn="ctr">
            <a:solidFill>
              <a:srgbClr val="F79646">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913038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中的文件读取</a:t>
            </a:r>
            <a:endParaRPr lang="en-US" altLang="zh-CN" b="0" dirty="0">
              <a:latin typeface="+mn-ea"/>
              <a:ea typeface="+mn-ea"/>
            </a:endParaRPr>
          </a:p>
          <a:p>
            <a:pPr lvl="1"/>
            <a:endParaRPr lang="en-US" altLang="zh-CN" sz="2800" dirty="0">
              <a:latin typeface="+mn-ea"/>
            </a:endParaRPr>
          </a:p>
          <a:p>
            <a:pPr lvl="1"/>
            <a:r>
              <a:rPr lang="zh-CN" altLang="en-US" sz="2400" b="0" dirty="0">
                <a:solidFill>
                  <a:srgbClr val="333333"/>
                </a:solidFill>
                <a:latin typeface="+mn-ea"/>
                <a:ea typeface="+mn-ea"/>
              </a:rPr>
              <a:t>以</a:t>
            </a:r>
            <a:r>
              <a:rPr lang="en-US" altLang="zh-CN" sz="2400" b="0" dirty="0" err="1">
                <a:solidFill>
                  <a:srgbClr val="333333"/>
                </a:solidFill>
                <a:latin typeface="+mn-ea"/>
                <a:ea typeface="+mn-ea"/>
              </a:rPr>
              <a:t>datablock</a:t>
            </a:r>
            <a:r>
              <a:rPr lang="en-US" altLang="zh-CN" sz="2400" b="0" dirty="0">
                <a:solidFill>
                  <a:srgbClr val="333333"/>
                </a:solidFill>
                <a:latin typeface="+mn-ea"/>
                <a:ea typeface="+mn-ea"/>
              </a:rPr>
              <a:t> 1</a:t>
            </a:r>
            <a:r>
              <a:rPr lang="zh-CN" altLang="en-US" sz="2400" b="0" dirty="0">
                <a:solidFill>
                  <a:srgbClr val="333333"/>
                </a:solidFill>
                <a:latin typeface="+mn-ea"/>
                <a:ea typeface="+mn-ea"/>
              </a:rPr>
              <a:t>为例，假设内存中没有任何东西</a:t>
            </a:r>
            <a:endParaRPr lang="en-US" altLang="zh-CN" sz="2400" b="0" dirty="0">
              <a:solidFill>
                <a:srgbClr val="333333"/>
              </a:solidFill>
              <a:latin typeface="+mn-ea"/>
              <a:ea typeface="+mn-ea"/>
            </a:endParaRPr>
          </a:p>
          <a:p>
            <a:pPr lvl="2"/>
            <a:r>
              <a:rPr lang="zh-CN" altLang="en-US" sz="2400" dirty="0">
                <a:solidFill>
                  <a:srgbClr val="333333"/>
                </a:solidFill>
                <a:latin typeface="+mn-ea"/>
              </a:rPr>
              <a:t>读入检查点区域</a:t>
            </a:r>
            <a:endParaRPr lang="en-US" altLang="zh-CN" sz="2400" dirty="0">
              <a:solidFill>
                <a:srgbClr val="333333"/>
              </a:solidFill>
              <a:latin typeface="+mn-ea"/>
            </a:endParaRPr>
          </a:p>
          <a:p>
            <a:pPr lvl="2"/>
            <a:r>
              <a:rPr lang="zh-CN" altLang="en-US" sz="2400" dirty="0">
                <a:solidFill>
                  <a:srgbClr val="333333"/>
                </a:solidFill>
                <a:latin typeface="+mn-ea"/>
              </a:rPr>
              <a:t>读入整个</a:t>
            </a:r>
            <a:r>
              <a:rPr lang="en-US" altLang="zh-CN" sz="2400" dirty="0" err="1">
                <a:solidFill>
                  <a:srgbClr val="333333"/>
                </a:solidFill>
                <a:latin typeface="+mn-ea"/>
              </a:rPr>
              <a:t>inode</a:t>
            </a:r>
            <a:r>
              <a:rPr lang="zh-CN" altLang="en-US" sz="2400" dirty="0">
                <a:solidFill>
                  <a:srgbClr val="333333"/>
                </a:solidFill>
                <a:latin typeface="+mn-ea"/>
              </a:rPr>
              <a:t>映射并缓存到内存中</a:t>
            </a:r>
            <a:endParaRPr lang="en-US" altLang="zh-CN" sz="2400" dirty="0">
              <a:solidFill>
                <a:srgbClr val="333333"/>
              </a:solidFill>
              <a:latin typeface="+mn-ea"/>
            </a:endParaRPr>
          </a:p>
          <a:p>
            <a:pPr lvl="2"/>
            <a:r>
              <a:rPr lang="zh-CN" altLang="en-US" sz="2400" dirty="0">
                <a:solidFill>
                  <a:srgbClr val="333333"/>
                </a:solidFill>
                <a:latin typeface="+mn-ea"/>
              </a:rPr>
              <a:t>在</a:t>
            </a:r>
            <a:r>
              <a:rPr lang="en-US" altLang="zh-CN" sz="2400" dirty="0" err="1">
                <a:solidFill>
                  <a:srgbClr val="333333"/>
                </a:solidFill>
                <a:latin typeface="+mn-ea"/>
              </a:rPr>
              <a:t>inode</a:t>
            </a:r>
            <a:r>
              <a:rPr lang="zh-CN" altLang="en-US" sz="2400" dirty="0">
                <a:solidFill>
                  <a:srgbClr val="333333"/>
                </a:solidFill>
                <a:latin typeface="+mn-ea"/>
              </a:rPr>
              <a:t>查找</a:t>
            </a:r>
            <a:r>
              <a:rPr lang="en-US" altLang="zh-CN" sz="2400" dirty="0" err="1">
                <a:solidFill>
                  <a:srgbClr val="333333"/>
                </a:solidFill>
                <a:latin typeface="+mn-ea"/>
              </a:rPr>
              <a:t>inode</a:t>
            </a:r>
            <a:r>
              <a:rPr lang="zh-CN" altLang="en-US" sz="2400" dirty="0">
                <a:solidFill>
                  <a:srgbClr val="333333"/>
                </a:solidFill>
                <a:latin typeface="+mn-ea"/>
              </a:rPr>
              <a:t>号读入最新版本的</a:t>
            </a:r>
            <a:r>
              <a:rPr lang="en-US" altLang="zh-CN" sz="2400" dirty="0" err="1">
                <a:solidFill>
                  <a:srgbClr val="333333"/>
                </a:solidFill>
                <a:latin typeface="+mn-ea"/>
              </a:rPr>
              <a:t>inode</a:t>
            </a:r>
            <a:endParaRPr lang="en-US" altLang="zh-CN" sz="2400" dirty="0">
              <a:solidFill>
                <a:srgbClr val="333333"/>
              </a:solidFill>
              <a:latin typeface="+mn-ea"/>
            </a:endParaRPr>
          </a:p>
          <a:p>
            <a:pPr lvl="2"/>
            <a:r>
              <a:rPr lang="zh-CN" altLang="en-US" sz="2400" dirty="0">
                <a:solidFill>
                  <a:srgbClr val="333333"/>
                </a:solidFill>
                <a:latin typeface="+mn-ea"/>
              </a:rPr>
              <a:t>读取</a:t>
            </a:r>
            <a:r>
              <a:rPr lang="en-US" altLang="zh-CN" sz="2400" dirty="0" err="1">
                <a:solidFill>
                  <a:srgbClr val="333333"/>
                </a:solidFill>
                <a:latin typeface="+mn-ea"/>
              </a:rPr>
              <a:t>inode</a:t>
            </a:r>
            <a:r>
              <a:rPr lang="zh-CN" altLang="en-US" sz="2400" dirty="0">
                <a:solidFill>
                  <a:srgbClr val="333333"/>
                </a:solidFill>
                <a:latin typeface="+mn-ea"/>
              </a:rPr>
              <a:t>，获得</a:t>
            </a:r>
            <a:r>
              <a:rPr lang="en-US" altLang="zh-CN" sz="2400" dirty="0" err="1">
                <a:solidFill>
                  <a:srgbClr val="333333"/>
                </a:solidFill>
                <a:latin typeface="+mn-ea"/>
              </a:rPr>
              <a:t>datablock</a:t>
            </a:r>
            <a:r>
              <a:rPr lang="en-US" altLang="zh-CN" sz="2400" dirty="0">
                <a:solidFill>
                  <a:srgbClr val="333333"/>
                </a:solidFill>
                <a:latin typeface="+mn-ea"/>
              </a:rPr>
              <a:t> 1</a:t>
            </a:r>
            <a:endParaRPr lang="en-US" altLang="zh-CN" dirty="0">
              <a:solidFill>
                <a:srgbClr val="333333"/>
              </a:solidFill>
              <a:latin typeface="+mn-ea"/>
            </a:endParaRPr>
          </a:p>
        </p:txBody>
      </p:sp>
      <p:sp>
        <p:nvSpPr>
          <p:cNvPr id="30" name="文本框 29">
            <a:extLst>
              <a:ext uri="{FF2B5EF4-FFF2-40B4-BE49-F238E27FC236}">
                <a16:creationId xmlns:a16="http://schemas.microsoft.com/office/drawing/2014/main" id="{9555C09B-F59B-459A-BAAA-8F4CA38637E9}"/>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2" name="文本框 31">
            <a:extLst>
              <a:ext uri="{FF2B5EF4-FFF2-40B4-BE49-F238E27FC236}">
                <a16:creationId xmlns:a16="http://schemas.microsoft.com/office/drawing/2014/main" id="{54AE6A51-1B10-44FF-95EF-6DE46E090413}"/>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0FE7C383-A9E0-4970-8968-197E1B93F320}"/>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804B9ABA-25B7-4E2E-9119-7C75127E7154}"/>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
        <p:nvSpPr>
          <p:cNvPr id="4" name="Rectangle 18">
            <a:extLst>
              <a:ext uri="{FF2B5EF4-FFF2-40B4-BE49-F238E27FC236}">
                <a16:creationId xmlns:a16="http://schemas.microsoft.com/office/drawing/2014/main" id="{B33B3B7F-CA1B-4557-A6FA-A9A29A3D120A}"/>
              </a:ext>
            </a:extLst>
          </p:cNvPr>
          <p:cNvSpPr/>
          <p:nvPr/>
        </p:nvSpPr>
        <p:spPr>
          <a:xfrm>
            <a:off x="892181" y="5688129"/>
            <a:ext cx="7997588" cy="1037230"/>
          </a:xfrm>
          <a:prstGeom prst="rect">
            <a:avLst/>
          </a:prstGeom>
          <a:solidFill>
            <a:sysClr val="window" lastClr="FFFFFF">
              <a:lumMod val="8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DE6EDE54-0DA9-434D-8820-17A7CCFD6BE6}"/>
              </a:ext>
            </a:extLst>
          </p:cNvPr>
          <p:cNvSpPr/>
          <p:nvPr/>
        </p:nvSpPr>
        <p:spPr>
          <a:xfrm>
            <a:off x="8039933" y="5694954"/>
            <a:ext cx="704067" cy="1037230"/>
          </a:xfrm>
          <a:prstGeom prst="rect">
            <a:avLst/>
          </a:prstGeom>
          <a:solidFill>
            <a:srgbClr val="8064A2"/>
          </a:solidFill>
          <a:ln w="25400" cap="flat" cmpd="sng" algn="ctr">
            <a:solidFill>
              <a:srgbClr val="8064A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map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N</a:t>
            </a:r>
          </a:p>
        </p:txBody>
      </p:sp>
      <p:sp>
        <p:nvSpPr>
          <p:cNvPr id="7" name="TextBox 5">
            <a:extLst>
              <a:ext uri="{FF2B5EF4-FFF2-40B4-BE49-F238E27FC236}">
                <a16:creationId xmlns:a16="http://schemas.microsoft.com/office/drawing/2014/main" id="{D1BC2D61-C9CA-4102-B15B-155AC6F01AB5}"/>
              </a:ext>
            </a:extLst>
          </p:cNvPr>
          <p:cNvSpPr txBox="1"/>
          <p:nvPr/>
        </p:nvSpPr>
        <p:spPr>
          <a:xfrm rot="16200000">
            <a:off x="-49177" y="6006688"/>
            <a:ext cx="1310185" cy="400110"/>
          </a:xfrm>
          <a:prstGeom prst="rect">
            <a:avLst/>
          </a:prstGeom>
          <a:noFill/>
        </p:spPr>
        <p:txBody>
          <a:bodyPr wrap="square" rtlCol="0">
            <a:spAutoFit/>
          </a:bodyPr>
          <a:lstStyle/>
          <a:p>
            <a:pPr algn="ctr"/>
            <a:r>
              <a:rPr lang="en-US" sz="2000" b="1" dirty="0">
                <a:solidFill>
                  <a:schemeClr val="accent1"/>
                </a:solidFill>
                <a:latin typeface="Calibri"/>
              </a:rPr>
              <a:t>Disk</a:t>
            </a:r>
          </a:p>
        </p:txBody>
      </p:sp>
      <p:sp>
        <p:nvSpPr>
          <p:cNvPr id="9" name="Rectangle 6">
            <a:extLst>
              <a:ext uri="{FF2B5EF4-FFF2-40B4-BE49-F238E27FC236}">
                <a16:creationId xmlns:a16="http://schemas.microsoft.com/office/drawing/2014/main" id="{50ACD708-260C-4ED3-96FD-869D220B82F3}"/>
              </a:ext>
            </a:extLst>
          </p:cNvPr>
          <p:cNvSpPr/>
          <p:nvPr/>
        </p:nvSpPr>
        <p:spPr>
          <a:xfrm>
            <a:off x="3337326"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1</a:t>
            </a:r>
          </a:p>
        </p:txBody>
      </p:sp>
      <p:sp>
        <p:nvSpPr>
          <p:cNvPr id="11" name="Rectangle 7">
            <a:extLst>
              <a:ext uri="{FF2B5EF4-FFF2-40B4-BE49-F238E27FC236}">
                <a16:creationId xmlns:a16="http://schemas.microsoft.com/office/drawing/2014/main" id="{5391180B-2C1A-4825-8CF4-ACF15FB0F7AE}"/>
              </a:ext>
            </a:extLst>
          </p:cNvPr>
          <p:cNvSpPr/>
          <p:nvPr/>
        </p:nvSpPr>
        <p:spPr>
          <a:xfrm>
            <a:off x="4008228"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2</a:t>
            </a:r>
          </a:p>
        </p:txBody>
      </p:sp>
      <p:sp>
        <p:nvSpPr>
          <p:cNvPr id="13" name="Rectangle 8">
            <a:extLst>
              <a:ext uri="{FF2B5EF4-FFF2-40B4-BE49-F238E27FC236}">
                <a16:creationId xmlns:a16="http://schemas.microsoft.com/office/drawing/2014/main" id="{58C621C3-5554-4DA3-8FD4-B52BF3A6FD54}"/>
              </a:ext>
            </a:extLst>
          </p:cNvPr>
          <p:cNvSpPr/>
          <p:nvPr/>
        </p:nvSpPr>
        <p:spPr>
          <a:xfrm>
            <a:off x="4679130"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3</a:t>
            </a:r>
          </a:p>
        </p:txBody>
      </p:sp>
      <p:sp>
        <p:nvSpPr>
          <p:cNvPr id="15" name="Rectangle 9">
            <a:extLst>
              <a:ext uri="{FF2B5EF4-FFF2-40B4-BE49-F238E27FC236}">
                <a16:creationId xmlns:a16="http://schemas.microsoft.com/office/drawing/2014/main" id="{990FF265-9FA6-4676-90E1-20B05DD14C75}"/>
              </a:ext>
            </a:extLst>
          </p:cNvPr>
          <p:cNvSpPr/>
          <p:nvPr/>
        </p:nvSpPr>
        <p:spPr>
          <a:xfrm>
            <a:off x="5350032"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4</a:t>
            </a:r>
          </a:p>
        </p:txBody>
      </p:sp>
      <p:sp>
        <p:nvSpPr>
          <p:cNvPr id="17" name="Rectangle 10">
            <a:extLst>
              <a:ext uri="{FF2B5EF4-FFF2-40B4-BE49-F238E27FC236}">
                <a16:creationId xmlns:a16="http://schemas.microsoft.com/office/drawing/2014/main" id="{7A664E70-233C-4C8D-889E-B358CB3479AB}"/>
              </a:ext>
            </a:extLst>
          </p:cNvPr>
          <p:cNvSpPr/>
          <p:nvPr/>
        </p:nvSpPr>
        <p:spPr>
          <a:xfrm>
            <a:off x="6015506" y="5694944"/>
            <a:ext cx="671624"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1</a:t>
            </a:r>
          </a:p>
        </p:txBody>
      </p:sp>
      <p:sp>
        <p:nvSpPr>
          <p:cNvPr id="19" name="Rectangle 11">
            <a:extLst>
              <a:ext uri="{FF2B5EF4-FFF2-40B4-BE49-F238E27FC236}">
                <a16:creationId xmlns:a16="http://schemas.microsoft.com/office/drawing/2014/main" id="{FB71D5E0-BED3-457E-ABB3-EFBA9D0F5A30}"/>
              </a:ext>
            </a:extLst>
          </p:cNvPr>
          <p:cNvSpPr/>
          <p:nvPr/>
        </p:nvSpPr>
        <p:spPr>
          <a:xfrm>
            <a:off x="6687130" y="5694944"/>
            <a:ext cx="67090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Data Block 5</a:t>
            </a:r>
          </a:p>
        </p:txBody>
      </p:sp>
      <p:sp>
        <p:nvSpPr>
          <p:cNvPr id="21" name="Rectangle 12">
            <a:extLst>
              <a:ext uri="{FF2B5EF4-FFF2-40B4-BE49-F238E27FC236}">
                <a16:creationId xmlns:a16="http://schemas.microsoft.com/office/drawing/2014/main" id="{699F6EE4-4C78-4050-AFE3-3B4F7636EBAC}"/>
              </a:ext>
            </a:extLst>
          </p:cNvPr>
          <p:cNvSpPr/>
          <p:nvPr/>
        </p:nvSpPr>
        <p:spPr>
          <a:xfrm>
            <a:off x="7358032" y="5694944"/>
            <a:ext cx="671624"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6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2</a:t>
            </a:r>
          </a:p>
        </p:txBody>
      </p:sp>
      <p:sp>
        <p:nvSpPr>
          <p:cNvPr id="23" name="Freeform 13">
            <a:extLst>
              <a:ext uri="{FF2B5EF4-FFF2-40B4-BE49-F238E27FC236}">
                <a16:creationId xmlns:a16="http://schemas.microsoft.com/office/drawing/2014/main" id="{DD1AD486-86F3-4126-B8B0-D75FB44B0E01}"/>
              </a:ext>
            </a:extLst>
          </p:cNvPr>
          <p:cNvSpPr/>
          <p:nvPr/>
        </p:nvSpPr>
        <p:spPr>
          <a:xfrm>
            <a:off x="3703653" y="5046634"/>
            <a:ext cx="2671253" cy="614200"/>
          </a:xfrm>
          <a:custGeom>
            <a:avLst/>
            <a:gdLst>
              <a:gd name="connsiteX0" fmla="*/ 3521122 w 3521122"/>
              <a:gd name="connsiteY0" fmla="*/ 614200 h 614200"/>
              <a:gd name="connsiteX1" fmla="*/ 1378424 w 3521122"/>
              <a:gd name="connsiteY1" fmla="*/ 51 h 614200"/>
              <a:gd name="connsiteX2" fmla="*/ 0 w 3521122"/>
              <a:gd name="connsiteY2" fmla="*/ 586904 h 614200"/>
            </a:gdLst>
            <a:ahLst/>
            <a:cxnLst>
              <a:cxn ang="0">
                <a:pos x="connsiteX0" y="connsiteY0"/>
              </a:cxn>
              <a:cxn ang="0">
                <a:pos x="connsiteX1" y="connsiteY1"/>
              </a:cxn>
              <a:cxn ang="0">
                <a:pos x="connsiteX2" y="connsiteY2"/>
              </a:cxn>
            </a:cxnLst>
            <a:rect l="l" t="t" r="r" b="b"/>
            <a:pathLst>
              <a:path w="3521122" h="614200">
                <a:moveTo>
                  <a:pt x="3521122" y="614200"/>
                </a:moveTo>
                <a:cubicBezTo>
                  <a:pt x="2743200" y="309400"/>
                  <a:pt x="1965278" y="4600"/>
                  <a:pt x="1378424" y="51"/>
                </a:cubicBezTo>
                <a:cubicBezTo>
                  <a:pt x="791570" y="-4498"/>
                  <a:pt x="395785" y="291203"/>
                  <a:pt x="0" y="586904"/>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 name="Freeform 14">
            <a:extLst>
              <a:ext uri="{FF2B5EF4-FFF2-40B4-BE49-F238E27FC236}">
                <a16:creationId xmlns:a16="http://schemas.microsoft.com/office/drawing/2014/main" id="{297E47EB-99F5-42F4-8864-D3C698D8384A}"/>
              </a:ext>
            </a:extLst>
          </p:cNvPr>
          <p:cNvSpPr/>
          <p:nvPr/>
        </p:nvSpPr>
        <p:spPr>
          <a:xfrm>
            <a:off x="4343679" y="5169370"/>
            <a:ext cx="2036371" cy="505112"/>
          </a:xfrm>
          <a:custGeom>
            <a:avLst/>
            <a:gdLst>
              <a:gd name="connsiteX0" fmla="*/ 2606722 w 2606722"/>
              <a:gd name="connsiteY0" fmla="*/ 505112 h 505112"/>
              <a:gd name="connsiteX1" fmla="*/ 900752 w 2606722"/>
              <a:gd name="connsiteY1" fmla="*/ 144 h 505112"/>
              <a:gd name="connsiteX2" fmla="*/ 0 w 2606722"/>
              <a:gd name="connsiteY2" fmla="*/ 464168 h 505112"/>
            </a:gdLst>
            <a:ahLst/>
            <a:cxnLst>
              <a:cxn ang="0">
                <a:pos x="connsiteX0" y="connsiteY0"/>
              </a:cxn>
              <a:cxn ang="0">
                <a:pos x="connsiteX1" y="connsiteY1"/>
              </a:cxn>
              <a:cxn ang="0">
                <a:pos x="connsiteX2" y="connsiteY2"/>
              </a:cxn>
            </a:cxnLst>
            <a:rect l="l" t="t" r="r" b="b"/>
            <a:pathLst>
              <a:path w="2606722" h="505112">
                <a:moveTo>
                  <a:pt x="2606722" y="505112"/>
                </a:moveTo>
                <a:cubicBezTo>
                  <a:pt x="1970964" y="256040"/>
                  <a:pt x="1335206" y="6968"/>
                  <a:pt x="900752" y="144"/>
                </a:cubicBezTo>
                <a:cubicBezTo>
                  <a:pt x="466298" y="-6680"/>
                  <a:pt x="233149" y="228744"/>
                  <a:pt x="0" y="464168"/>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 name="Freeform 15">
            <a:extLst>
              <a:ext uri="{FF2B5EF4-FFF2-40B4-BE49-F238E27FC236}">
                <a16:creationId xmlns:a16="http://schemas.microsoft.com/office/drawing/2014/main" id="{0411AF8B-FF35-4CED-A693-F0B148D825DD}"/>
              </a:ext>
            </a:extLst>
          </p:cNvPr>
          <p:cNvSpPr/>
          <p:nvPr/>
        </p:nvSpPr>
        <p:spPr>
          <a:xfrm>
            <a:off x="4963570" y="5333193"/>
            <a:ext cx="1387748" cy="341289"/>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 name="Freeform 16">
            <a:extLst>
              <a:ext uri="{FF2B5EF4-FFF2-40B4-BE49-F238E27FC236}">
                <a16:creationId xmlns:a16="http://schemas.microsoft.com/office/drawing/2014/main" id="{2B97AF1A-ED0C-488C-9605-387B9C28876E}"/>
              </a:ext>
            </a:extLst>
          </p:cNvPr>
          <p:cNvSpPr/>
          <p:nvPr/>
        </p:nvSpPr>
        <p:spPr>
          <a:xfrm>
            <a:off x="5657444" y="5533072"/>
            <a:ext cx="722606" cy="127762"/>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 name="Freeform 17">
            <a:extLst>
              <a:ext uri="{FF2B5EF4-FFF2-40B4-BE49-F238E27FC236}">
                <a16:creationId xmlns:a16="http://schemas.microsoft.com/office/drawing/2014/main" id="{D724558F-3CED-4F08-8FD4-C501477D60C8}"/>
              </a:ext>
            </a:extLst>
          </p:cNvPr>
          <p:cNvSpPr/>
          <p:nvPr/>
        </p:nvSpPr>
        <p:spPr>
          <a:xfrm>
            <a:off x="6969790" y="5503838"/>
            <a:ext cx="724053" cy="138616"/>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Freeform 19">
            <a:extLst>
              <a:ext uri="{FF2B5EF4-FFF2-40B4-BE49-F238E27FC236}">
                <a16:creationId xmlns:a16="http://schemas.microsoft.com/office/drawing/2014/main" id="{68EEF6BF-2384-4173-9C44-E8BD22B79DA4}"/>
              </a:ext>
            </a:extLst>
          </p:cNvPr>
          <p:cNvSpPr/>
          <p:nvPr/>
        </p:nvSpPr>
        <p:spPr>
          <a:xfrm>
            <a:off x="7693842" y="5559498"/>
            <a:ext cx="698123" cy="78674"/>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8064A2">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9" name="Freeform 20">
            <a:extLst>
              <a:ext uri="{FF2B5EF4-FFF2-40B4-BE49-F238E27FC236}">
                <a16:creationId xmlns:a16="http://schemas.microsoft.com/office/drawing/2014/main" id="{54CBC5E1-1758-4A10-BD42-9C268C128575}"/>
              </a:ext>
            </a:extLst>
          </p:cNvPr>
          <p:cNvSpPr/>
          <p:nvPr/>
        </p:nvSpPr>
        <p:spPr>
          <a:xfrm>
            <a:off x="6380050" y="5155722"/>
            <a:ext cx="2063714" cy="505112"/>
          </a:xfrm>
          <a:custGeom>
            <a:avLst/>
            <a:gdLst>
              <a:gd name="connsiteX0" fmla="*/ 2606722 w 2606722"/>
              <a:gd name="connsiteY0" fmla="*/ 505112 h 505112"/>
              <a:gd name="connsiteX1" fmla="*/ 900752 w 2606722"/>
              <a:gd name="connsiteY1" fmla="*/ 144 h 505112"/>
              <a:gd name="connsiteX2" fmla="*/ 0 w 2606722"/>
              <a:gd name="connsiteY2" fmla="*/ 464168 h 505112"/>
            </a:gdLst>
            <a:ahLst/>
            <a:cxnLst>
              <a:cxn ang="0">
                <a:pos x="connsiteX0" y="connsiteY0"/>
              </a:cxn>
              <a:cxn ang="0">
                <a:pos x="connsiteX1" y="connsiteY1"/>
              </a:cxn>
              <a:cxn ang="0">
                <a:pos x="connsiteX2" y="connsiteY2"/>
              </a:cxn>
            </a:cxnLst>
            <a:rect l="l" t="t" r="r" b="b"/>
            <a:pathLst>
              <a:path w="2606722" h="505112">
                <a:moveTo>
                  <a:pt x="2606722" y="505112"/>
                </a:moveTo>
                <a:cubicBezTo>
                  <a:pt x="1970964" y="256040"/>
                  <a:pt x="1335206" y="6968"/>
                  <a:pt x="900752" y="144"/>
                </a:cubicBezTo>
                <a:cubicBezTo>
                  <a:pt x="466298" y="-6680"/>
                  <a:pt x="233149" y="228744"/>
                  <a:pt x="0" y="464168"/>
                </a:cubicBezTo>
              </a:path>
            </a:pathLst>
          </a:custGeom>
          <a:noFill/>
          <a:ln w="38100" cap="flat" cmpd="sng" algn="ctr">
            <a:solidFill>
              <a:srgbClr val="8064A2">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21">
            <a:extLst>
              <a:ext uri="{FF2B5EF4-FFF2-40B4-BE49-F238E27FC236}">
                <a16:creationId xmlns:a16="http://schemas.microsoft.com/office/drawing/2014/main" id="{ED028FB1-3878-41A3-A16B-DE2A07EA3166}"/>
              </a:ext>
            </a:extLst>
          </p:cNvPr>
          <p:cNvSpPr/>
          <p:nvPr/>
        </p:nvSpPr>
        <p:spPr>
          <a:xfrm>
            <a:off x="892181" y="5694944"/>
            <a:ext cx="704067" cy="1037230"/>
          </a:xfrm>
          <a:prstGeom prst="rect">
            <a:avLst/>
          </a:prstGeom>
          <a:solidFill>
            <a:srgbClr val="F79646"/>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Calibri"/>
                <a:ea typeface="+mn-ea"/>
                <a:cs typeface="+mn-cs"/>
              </a:rPr>
              <a:t>CR</a:t>
            </a:r>
          </a:p>
        </p:txBody>
      </p:sp>
      <p:sp>
        <p:nvSpPr>
          <p:cNvPr id="43" name="Freeform 22">
            <a:extLst>
              <a:ext uri="{FF2B5EF4-FFF2-40B4-BE49-F238E27FC236}">
                <a16:creationId xmlns:a16="http://schemas.microsoft.com/office/drawing/2014/main" id="{3F5CA086-2808-4BE8-83FA-EEE0E65E9494}"/>
              </a:ext>
            </a:extLst>
          </p:cNvPr>
          <p:cNvSpPr/>
          <p:nvPr/>
        </p:nvSpPr>
        <p:spPr>
          <a:xfrm flipH="1">
            <a:off x="1294612" y="4671380"/>
            <a:ext cx="7149152" cy="989454"/>
          </a:xfrm>
          <a:custGeom>
            <a:avLst/>
            <a:gdLst>
              <a:gd name="connsiteX0" fmla="*/ 2606722 w 2606722"/>
              <a:gd name="connsiteY0" fmla="*/ 505112 h 505112"/>
              <a:gd name="connsiteX1" fmla="*/ 900752 w 2606722"/>
              <a:gd name="connsiteY1" fmla="*/ 144 h 505112"/>
              <a:gd name="connsiteX2" fmla="*/ 0 w 2606722"/>
              <a:gd name="connsiteY2" fmla="*/ 464168 h 505112"/>
            </a:gdLst>
            <a:ahLst/>
            <a:cxnLst>
              <a:cxn ang="0">
                <a:pos x="connsiteX0" y="connsiteY0"/>
              </a:cxn>
              <a:cxn ang="0">
                <a:pos x="connsiteX1" y="connsiteY1"/>
              </a:cxn>
              <a:cxn ang="0">
                <a:pos x="connsiteX2" y="connsiteY2"/>
              </a:cxn>
            </a:cxnLst>
            <a:rect l="l" t="t" r="r" b="b"/>
            <a:pathLst>
              <a:path w="2606722" h="505112">
                <a:moveTo>
                  <a:pt x="2606722" y="505112"/>
                </a:moveTo>
                <a:cubicBezTo>
                  <a:pt x="1970964" y="256040"/>
                  <a:pt x="1335206" y="6968"/>
                  <a:pt x="900752" y="144"/>
                </a:cubicBezTo>
                <a:cubicBezTo>
                  <a:pt x="466298" y="-6680"/>
                  <a:pt x="233149" y="228744"/>
                  <a:pt x="0" y="464168"/>
                </a:cubicBezTo>
              </a:path>
            </a:pathLst>
          </a:custGeom>
          <a:noFill/>
          <a:ln w="38100" cap="flat" cmpd="sng" algn="ctr">
            <a:solidFill>
              <a:srgbClr val="F79646">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514235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中的垃圾收集</a:t>
            </a:r>
            <a:endParaRPr lang="en-US" altLang="zh-CN" b="0" dirty="0">
              <a:latin typeface="+mn-ea"/>
              <a:ea typeface="+mn-ea"/>
            </a:endParaRPr>
          </a:p>
        </p:txBody>
      </p:sp>
      <p:sp>
        <p:nvSpPr>
          <p:cNvPr id="28" name="Rectangle 4">
            <a:extLst>
              <a:ext uri="{FF2B5EF4-FFF2-40B4-BE49-F238E27FC236}">
                <a16:creationId xmlns:a16="http://schemas.microsoft.com/office/drawing/2014/main" id="{C718440B-ED43-4F1D-899A-DDB96E7F6C94}"/>
              </a:ext>
            </a:extLst>
          </p:cNvPr>
          <p:cNvSpPr/>
          <p:nvPr/>
        </p:nvSpPr>
        <p:spPr>
          <a:xfrm>
            <a:off x="695074" y="2439548"/>
            <a:ext cx="7997588" cy="1037230"/>
          </a:xfrm>
          <a:prstGeom prst="rect">
            <a:avLst/>
          </a:prstGeom>
          <a:solidFill>
            <a:sysClr val="window" lastClr="FFFFFF">
              <a:lumMod val="8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 name="TextBox 5">
            <a:extLst>
              <a:ext uri="{FF2B5EF4-FFF2-40B4-BE49-F238E27FC236}">
                <a16:creationId xmlns:a16="http://schemas.microsoft.com/office/drawing/2014/main" id="{890EA6F6-59E7-4D16-A4E2-F052DFDD64A1}"/>
              </a:ext>
            </a:extLst>
          </p:cNvPr>
          <p:cNvSpPr txBox="1"/>
          <p:nvPr/>
        </p:nvSpPr>
        <p:spPr>
          <a:xfrm rot="16200000">
            <a:off x="-246284" y="2758107"/>
            <a:ext cx="1310185" cy="400110"/>
          </a:xfrm>
          <a:prstGeom prst="rect">
            <a:avLst/>
          </a:prstGeom>
          <a:noFill/>
        </p:spPr>
        <p:txBody>
          <a:bodyPr wrap="square" rtlCol="0">
            <a:spAutoFit/>
          </a:bodyPr>
          <a:lstStyle/>
          <a:p>
            <a:pPr algn="ctr"/>
            <a:r>
              <a:rPr lang="en-US" sz="2000" b="1" dirty="0">
                <a:solidFill>
                  <a:schemeClr val="accent1"/>
                </a:solidFill>
                <a:latin typeface="Calibri"/>
              </a:rPr>
              <a:t>Disk</a:t>
            </a:r>
          </a:p>
        </p:txBody>
      </p:sp>
      <p:sp>
        <p:nvSpPr>
          <p:cNvPr id="33" name="Rectangle 6">
            <a:extLst>
              <a:ext uri="{FF2B5EF4-FFF2-40B4-BE49-F238E27FC236}">
                <a16:creationId xmlns:a16="http://schemas.microsoft.com/office/drawing/2014/main" id="{8E389E50-F044-4D30-B216-7FF45C6025A2}"/>
              </a:ext>
            </a:extLst>
          </p:cNvPr>
          <p:cNvSpPr/>
          <p:nvPr/>
        </p:nvSpPr>
        <p:spPr>
          <a:xfrm>
            <a:off x="1172746" y="243954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Data Block </a:t>
            </a:r>
            <a:r>
              <a:rPr kumimoji="0" lang="en-US" altLang="zh-CN" sz="1800" b="0" i="0" u="none" strike="noStrike" kern="0" cap="none" spc="0" normalizeH="0" baseline="0" noProof="0" dirty="0">
                <a:ln>
                  <a:noFill/>
                </a:ln>
                <a:solidFill>
                  <a:prstClr val="white"/>
                </a:solidFill>
                <a:effectLst/>
                <a:uLnTx/>
                <a:uFillTx/>
                <a:latin typeface="Calibri"/>
                <a:ea typeface="+mn-ea"/>
                <a:cs typeface="+mn-cs"/>
              </a:rPr>
              <a:t>0</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Rectangle 8">
            <a:extLst>
              <a:ext uri="{FF2B5EF4-FFF2-40B4-BE49-F238E27FC236}">
                <a16:creationId xmlns:a16="http://schemas.microsoft.com/office/drawing/2014/main" id="{52C726D5-9B9B-462B-912A-1D483A4A550C}"/>
              </a:ext>
            </a:extLst>
          </p:cNvPr>
          <p:cNvSpPr/>
          <p:nvPr/>
        </p:nvSpPr>
        <p:spPr>
          <a:xfrm>
            <a:off x="2085537" y="2439547"/>
            <a:ext cx="900752"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mn-ea"/>
                <a:cs typeface="+mn-cs"/>
              </a:rPr>
              <a:t>0</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2" name="Freeform 11">
            <a:extLst>
              <a:ext uri="{FF2B5EF4-FFF2-40B4-BE49-F238E27FC236}">
                <a16:creationId xmlns:a16="http://schemas.microsoft.com/office/drawing/2014/main" id="{45FE8171-4058-4A7C-8E47-9C13CE1CA19D}"/>
              </a:ext>
            </a:extLst>
          </p:cNvPr>
          <p:cNvSpPr/>
          <p:nvPr/>
        </p:nvSpPr>
        <p:spPr>
          <a:xfrm>
            <a:off x="1622906" y="2284491"/>
            <a:ext cx="836222" cy="136733"/>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6" name="Rectangle 14">
            <a:extLst>
              <a:ext uri="{FF2B5EF4-FFF2-40B4-BE49-F238E27FC236}">
                <a16:creationId xmlns:a16="http://schemas.microsoft.com/office/drawing/2014/main" id="{DB198F4D-5E9E-47FD-AFBB-8768BD296586}"/>
              </a:ext>
            </a:extLst>
          </p:cNvPr>
          <p:cNvSpPr/>
          <p:nvPr/>
        </p:nvSpPr>
        <p:spPr>
          <a:xfrm>
            <a:off x="5362610" y="243954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Data Block </a:t>
            </a:r>
            <a:r>
              <a:rPr kumimoji="0" lang="en-US" altLang="zh-CN" sz="1800" b="0" i="0" u="none" strike="noStrike" kern="0" cap="none" spc="0" normalizeH="0" baseline="0" noProof="0" dirty="0">
                <a:ln>
                  <a:noFill/>
                </a:ln>
                <a:solidFill>
                  <a:prstClr val="white"/>
                </a:solidFill>
                <a:effectLst/>
                <a:uLnTx/>
                <a:uFillTx/>
                <a:latin typeface="Calibri"/>
                <a:ea typeface="+mn-ea"/>
                <a:cs typeface="+mn-cs"/>
              </a:rPr>
              <a:t>0</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7" name="Rectangle 15">
            <a:extLst>
              <a:ext uri="{FF2B5EF4-FFF2-40B4-BE49-F238E27FC236}">
                <a16:creationId xmlns:a16="http://schemas.microsoft.com/office/drawing/2014/main" id="{08F203FD-FFF7-4FF6-BD61-EF6E23A7D667}"/>
              </a:ext>
            </a:extLst>
          </p:cNvPr>
          <p:cNvSpPr/>
          <p:nvPr/>
        </p:nvSpPr>
        <p:spPr>
          <a:xfrm>
            <a:off x="6263362" y="2439548"/>
            <a:ext cx="750628"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a:solidFill>
                  <a:prstClr val="white"/>
                </a:solidFill>
                <a:latin typeface="Calibri"/>
              </a:rPr>
              <a:t>1</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8" name="Freeform 16">
            <a:extLst>
              <a:ext uri="{FF2B5EF4-FFF2-40B4-BE49-F238E27FC236}">
                <a16:creationId xmlns:a16="http://schemas.microsoft.com/office/drawing/2014/main" id="{A79F2930-EF24-4D13-9186-949B8C22AE8D}"/>
              </a:ext>
            </a:extLst>
          </p:cNvPr>
          <p:cNvSpPr/>
          <p:nvPr/>
        </p:nvSpPr>
        <p:spPr>
          <a:xfrm>
            <a:off x="5839254" y="2293653"/>
            <a:ext cx="836222" cy="136733"/>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 name="文本框 5">
            <a:extLst>
              <a:ext uri="{FF2B5EF4-FFF2-40B4-BE49-F238E27FC236}">
                <a16:creationId xmlns:a16="http://schemas.microsoft.com/office/drawing/2014/main" id="{17B468B8-76C4-4F48-B012-994AFB1F01A5}"/>
              </a:ext>
            </a:extLst>
          </p:cNvPr>
          <p:cNvSpPr txBox="1"/>
          <p:nvPr/>
        </p:nvSpPr>
        <p:spPr>
          <a:xfrm>
            <a:off x="1172746" y="3618119"/>
            <a:ext cx="1663419" cy="369332"/>
          </a:xfrm>
          <a:prstGeom prst="rect">
            <a:avLst/>
          </a:prstGeom>
          <a:noFill/>
        </p:spPr>
        <p:txBody>
          <a:bodyPr wrap="square" rtlCol="0">
            <a:spAutoFit/>
          </a:bodyPr>
          <a:lstStyle/>
          <a:p>
            <a:pPr algn="ctr"/>
            <a:r>
              <a:rPr lang="zh-CN" altLang="en-US" dirty="0"/>
              <a:t>垃圾文件</a:t>
            </a:r>
          </a:p>
        </p:txBody>
      </p:sp>
      <p:sp>
        <p:nvSpPr>
          <p:cNvPr id="52" name="Rectangle 4">
            <a:extLst>
              <a:ext uri="{FF2B5EF4-FFF2-40B4-BE49-F238E27FC236}">
                <a16:creationId xmlns:a16="http://schemas.microsoft.com/office/drawing/2014/main" id="{F8A418A5-491F-4B9A-A832-FE4C1D0D5BE4}"/>
              </a:ext>
            </a:extLst>
          </p:cNvPr>
          <p:cNvSpPr/>
          <p:nvPr/>
        </p:nvSpPr>
        <p:spPr>
          <a:xfrm>
            <a:off x="695074" y="4794986"/>
            <a:ext cx="7997588" cy="1037230"/>
          </a:xfrm>
          <a:prstGeom prst="rect">
            <a:avLst/>
          </a:prstGeom>
          <a:solidFill>
            <a:sysClr val="window" lastClr="FFFFFF">
              <a:lumMod val="8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3" name="TextBox 5">
            <a:extLst>
              <a:ext uri="{FF2B5EF4-FFF2-40B4-BE49-F238E27FC236}">
                <a16:creationId xmlns:a16="http://schemas.microsoft.com/office/drawing/2014/main" id="{B3493BA9-A87D-4B0F-99F7-BD18ABDB0911}"/>
              </a:ext>
            </a:extLst>
          </p:cNvPr>
          <p:cNvSpPr txBox="1"/>
          <p:nvPr/>
        </p:nvSpPr>
        <p:spPr>
          <a:xfrm rot="16200000">
            <a:off x="-246284" y="5113545"/>
            <a:ext cx="1310185" cy="400110"/>
          </a:xfrm>
          <a:prstGeom prst="rect">
            <a:avLst/>
          </a:prstGeom>
          <a:noFill/>
        </p:spPr>
        <p:txBody>
          <a:bodyPr wrap="square" rtlCol="0">
            <a:spAutoFit/>
          </a:bodyPr>
          <a:lstStyle/>
          <a:p>
            <a:pPr algn="ctr"/>
            <a:r>
              <a:rPr lang="en-US" sz="2000" b="1" dirty="0">
                <a:solidFill>
                  <a:schemeClr val="accent1"/>
                </a:solidFill>
                <a:latin typeface="Calibri"/>
              </a:rPr>
              <a:t>Disk</a:t>
            </a:r>
          </a:p>
        </p:txBody>
      </p:sp>
      <p:sp>
        <p:nvSpPr>
          <p:cNvPr id="54" name="Rectangle 6">
            <a:extLst>
              <a:ext uri="{FF2B5EF4-FFF2-40B4-BE49-F238E27FC236}">
                <a16:creationId xmlns:a16="http://schemas.microsoft.com/office/drawing/2014/main" id="{E0D8FBBF-B7AE-406D-A2DE-E76A85A9F0E6}"/>
              </a:ext>
            </a:extLst>
          </p:cNvPr>
          <p:cNvSpPr/>
          <p:nvPr/>
        </p:nvSpPr>
        <p:spPr>
          <a:xfrm>
            <a:off x="1172746" y="4794986"/>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Data Block </a:t>
            </a:r>
            <a:r>
              <a:rPr kumimoji="0" lang="en-US" altLang="zh-CN" sz="1800" b="0" i="0" u="none" strike="noStrike" kern="0" cap="none" spc="0" normalizeH="0" baseline="0" noProof="0" dirty="0">
                <a:ln>
                  <a:noFill/>
                </a:ln>
                <a:solidFill>
                  <a:prstClr val="white"/>
                </a:solidFill>
                <a:effectLst/>
                <a:uLnTx/>
                <a:uFillTx/>
                <a:latin typeface="Calibri"/>
                <a:ea typeface="+mn-ea"/>
                <a:cs typeface="+mn-cs"/>
              </a:rPr>
              <a:t>0</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5" name="Rectangle 8">
            <a:extLst>
              <a:ext uri="{FF2B5EF4-FFF2-40B4-BE49-F238E27FC236}">
                <a16:creationId xmlns:a16="http://schemas.microsoft.com/office/drawing/2014/main" id="{8048D6D7-8C92-4C14-9C8D-7B16B622CF33}"/>
              </a:ext>
            </a:extLst>
          </p:cNvPr>
          <p:cNvSpPr/>
          <p:nvPr/>
        </p:nvSpPr>
        <p:spPr>
          <a:xfrm>
            <a:off x="2085536" y="4794985"/>
            <a:ext cx="888713"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a:ea typeface="+mn-ea"/>
                <a:cs typeface="+mn-cs"/>
              </a:rPr>
              <a:t>0</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6" name="Freeform 11">
            <a:extLst>
              <a:ext uri="{FF2B5EF4-FFF2-40B4-BE49-F238E27FC236}">
                <a16:creationId xmlns:a16="http://schemas.microsoft.com/office/drawing/2014/main" id="{2B2E0D16-82DD-4D78-96FE-EC7A59281C8B}"/>
              </a:ext>
            </a:extLst>
          </p:cNvPr>
          <p:cNvSpPr/>
          <p:nvPr/>
        </p:nvSpPr>
        <p:spPr>
          <a:xfrm>
            <a:off x="1622906" y="4639929"/>
            <a:ext cx="4893310" cy="155055"/>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7" name="Rectangle 14">
            <a:extLst>
              <a:ext uri="{FF2B5EF4-FFF2-40B4-BE49-F238E27FC236}">
                <a16:creationId xmlns:a16="http://schemas.microsoft.com/office/drawing/2014/main" id="{6E46EB5F-E649-4DC7-B18F-0AB5882CBAB1}"/>
              </a:ext>
            </a:extLst>
          </p:cNvPr>
          <p:cNvSpPr/>
          <p:nvPr/>
        </p:nvSpPr>
        <p:spPr>
          <a:xfrm>
            <a:off x="5362610" y="4794986"/>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Data Block </a:t>
            </a:r>
            <a:r>
              <a:rPr lang="en-US" altLang="zh-CN" kern="0" dirty="0">
                <a:solidFill>
                  <a:prstClr val="white"/>
                </a:solidFill>
                <a:latin typeface="Calibri"/>
              </a:rPr>
              <a:t>1</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8" name="Rectangle 15">
            <a:extLst>
              <a:ext uri="{FF2B5EF4-FFF2-40B4-BE49-F238E27FC236}">
                <a16:creationId xmlns:a16="http://schemas.microsoft.com/office/drawing/2014/main" id="{9CC2A4A4-6F66-44A5-9DEC-2FF8F29B4056}"/>
              </a:ext>
            </a:extLst>
          </p:cNvPr>
          <p:cNvSpPr/>
          <p:nvPr/>
        </p:nvSpPr>
        <p:spPr>
          <a:xfrm>
            <a:off x="6263362" y="4794986"/>
            <a:ext cx="750628"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Calibri"/>
                <a:ea typeface="+mn-ea"/>
                <a:cs typeface="+mn-cs"/>
              </a:rPr>
              <a:t>inode</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a:solidFill>
                  <a:prstClr val="white"/>
                </a:solidFill>
                <a:latin typeface="Calibri"/>
              </a:rPr>
              <a:t>1</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9" name="Freeform 16">
            <a:extLst>
              <a:ext uri="{FF2B5EF4-FFF2-40B4-BE49-F238E27FC236}">
                <a16:creationId xmlns:a16="http://schemas.microsoft.com/office/drawing/2014/main" id="{FEED291F-F448-4282-A33D-7E63D6979548}"/>
              </a:ext>
            </a:extLst>
          </p:cNvPr>
          <p:cNvSpPr/>
          <p:nvPr/>
        </p:nvSpPr>
        <p:spPr>
          <a:xfrm>
            <a:off x="5774724" y="4649091"/>
            <a:ext cx="900752" cy="136733"/>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0" name="文本框 59">
            <a:extLst>
              <a:ext uri="{FF2B5EF4-FFF2-40B4-BE49-F238E27FC236}">
                <a16:creationId xmlns:a16="http://schemas.microsoft.com/office/drawing/2014/main" id="{F24E85F0-1D7A-4887-B492-A34333D15CBF}"/>
              </a:ext>
            </a:extLst>
          </p:cNvPr>
          <p:cNvSpPr txBox="1"/>
          <p:nvPr/>
        </p:nvSpPr>
        <p:spPr>
          <a:xfrm>
            <a:off x="2073498" y="6091130"/>
            <a:ext cx="900752" cy="646331"/>
          </a:xfrm>
          <a:prstGeom prst="rect">
            <a:avLst/>
          </a:prstGeom>
          <a:noFill/>
        </p:spPr>
        <p:txBody>
          <a:bodyPr wrap="square" rtlCol="0">
            <a:spAutoFit/>
          </a:bodyPr>
          <a:lstStyle/>
          <a:p>
            <a:r>
              <a:rPr lang="zh-CN" altLang="en-US" dirty="0"/>
              <a:t>垃圾文件</a:t>
            </a:r>
          </a:p>
        </p:txBody>
      </p:sp>
    </p:spTree>
    <p:extLst>
      <p:ext uri="{BB962C8B-B14F-4D97-AF65-F5344CB8AC3E}">
        <p14:creationId xmlns:p14="http://schemas.microsoft.com/office/powerpoint/2010/main" val="15728121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1+#ppt_w/2"/>
                                          </p:val>
                                        </p:tav>
                                        <p:tav tm="100000">
                                          <p:val>
                                            <p:strVal val="#ppt_x"/>
                                          </p:val>
                                        </p:tav>
                                      </p:tavLst>
                                    </p:anim>
                                    <p:anim calcmode="lin" valueType="num">
                                      <p:cBhvr additive="base">
                                        <p:cTn id="13" dur="500" fill="hold"/>
                                        <p:tgtEl>
                                          <p:spTgt spid="4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righ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1+#ppt_w/2"/>
                                          </p:val>
                                        </p:tav>
                                        <p:tav tm="100000">
                                          <p:val>
                                            <p:strVal val="#ppt_x"/>
                                          </p:val>
                                        </p:tav>
                                      </p:tavLst>
                                    </p:anim>
                                    <p:anim calcmode="lin" valueType="num">
                                      <p:cBhvr additive="base">
                                        <p:cTn id="23" dur="500" fill="hold"/>
                                        <p:tgtEl>
                                          <p:spTgt spid="57"/>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1+#ppt_w/2"/>
                                          </p:val>
                                        </p:tav>
                                        <p:tav tm="100000">
                                          <p:val>
                                            <p:strVal val="#ppt_x"/>
                                          </p:val>
                                        </p:tav>
                                      </p:tavLst>
                                    </p:anim>
                                    <p:anim calcmode="lin" valueType="num">
                                      <p:cBhvr additive="base">
                                        <p:cTn id="28" dur="500" fill="hold"/>
                                        <p:tgtEl>
                                          <p:spTgt spid="58"/>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2" presetClass="entr" presetSubtype="2"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right)">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57" grpId="0" animBg="1"/>
      <p:bldP spid="58" grpId="0" animBg="1"/>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中的垃圾收集</a:t>
            </a:r>
            <a:endParaRPr lang="en-US" altLang="zh-CN" b="0" dirty="0">
              <a:latin typeface="+mn-ea"/>
              <a:ea typeface="+mn-ea"/>
            </a:endParaRPr>
          </a:p>
          <a:p>
            <a:pPr lvl="1"/>
            <a:endParaRPr lang="en-US" altLang="zh-CN" b="0" dirty="0">
              <a:latin typeface="+mn-ea"/>
              <a:ea typeface="+mn-ea"/>
            </a:endParaRPr>
          </a:p>
          <a:p>
            <a:pPr lvl="1"/>
            <a:r>
              <a:rPr lang="zh-CN" altLang="zh-CN" b="0" dirty="0">
                <a:solidFill>
                  <a:srgbClr val="333333"/>
                </a:solidFill>
                <a:latin typeface="+mn-ea"/>
                <a:ea typeface="+mn-ea"/>
              </a:rPr>
              <a:t>随着时间增长，</a:t>
            </a:r>
            <a:r>
              <a:rPr lang="en-US" altLang="zh-CN" b="0" dirty="0">
                <a:solidFill>
                  <a:srgbClr val="333333"/>
                </a:solidFill>
                <a:latin typeface="+mn-ea"/>
                <a:ea typeface="+mn-ea"/>
              </a:rPr>
              <a:t>LFS</a:t>
            </a:r>
            <a:r>
              <a:rPr lang="zh-CN" altLang="zh-CN" b="0" dirty="0">
                <a:solidFill>
                  <a:srgbClr val="333333"/>
                </a:solidFill>
                <a:latin typeface="+mn-ea"/>
                <a:ea typeface="+mn-ea"/>
              </a:rPr>
              <a:t>会产生大量旧版本文件，怎么处理这些文件？</a:t>
            </a:r>
          </a:p>
          <a:p>
            <a:pPr lvl="1"/>
            <a:endParaRPr lang="en-US" altLang="zh-CN" sz="3000" dirty="0"/>
          </a:p>
        </p:txBody>
      </p:sp>
    </p:spTree>
    <p:extLst>
      <p:ext uri="{BB962C8B-B14F-4D97-AF65-F5344CB8AC3E}">
        <p14:creationId xmlns:p14="http://schemas.microsoft.com/office/powerpoint/2010/main" val="2459513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sz="2000" b="0" dirty="0">
                <a:latin typeface="+mn-ea"/>
                <a:ea typeface="+mn-ea"/>
              </a:rPr>
              <a:t>LFS</a:t>
            </a:r>
            <a:r>
              <a:rPr lang="zh-CN" altLang="en-US" sz="2000" b="0" dirty="0">
                <a:latin typeface="+mn-ea"/>
                <a:ea typeface="+mn-ea"/>
              </a:rPr>
              <a:t>中的</a:t>
            </a:r>
            <a:r>
              <a:rPr lang="en-US" altLang="zh-CN" sz="2000" b="0" dirty="0" err="1">
                <a:latin typeface="+mn-ea"/>
                <a:ea typeface="+mn-ea"/>
              </a:rPr>
              <a:t>clearning</a:t>
            </a:r>
            <a:r>
              <a:rPr lang="en-US" altLang="zh-CN" sz="2000" b="0" dirty="0">
                <a:latin typeface="+mn-ea"/>
                <a:ea typeface="+mn-ea"/>
              </a:rPr>
              <a:t> </a:t>
            </a:r>
            <a:r>
              <a:rPr lang="zh-CN" altLang="en-US" sz="2000" b="0" dirty="0">
                <a:latin typeface="+mn-ea"/>
                <a:ea typeface="+mn-ea"/>
              </a:rPr>
              <a:t>开销</a:t>
            </a:r>
            <a:endParaRPr lang="en-US" altLang="zh-CN" sz="2000" b="0" dirty="0">
              <a:latin typeface="+mn-ea"/>
              <a:ea typeface="+mn-ea"/>
            </a:endParaRPr>
          </a:p>
          <a:p>
            <a:pPr lvl="1"/>
            <a:endParaRPr lang="en-US" altLang="zh-CN" sz="2800" dirty="0"/>
          </a:p>
          <a:p>
            <a:pPr lvl="1"/>
            <a:r>
              <a:rPr lang="zh-CN" altLang="en-US" b="0" dirty="0">
                <a:solidFill>
                  <a:srgbClr val="333333"/>
                </a:solidFill>
                <a:latin typeface="+mn-ea"/>
                <a:ea typeface="+mn-ea"/>
              </a:rPr>
              <a:t>使用</a:t>
            </a:r>
            <a:r>
              <a:rPr lang="en-US" altLang="zh-CN" b="0" dirty="0">
                <a:solidFill>
                  <a:srgbClr val="333333"/>
                </a:solidFill>
                <a:latin typeface="+mn-ea"/>
                <a:ea typeface="+mn-ea"/>
              </a:rPr>
              <a:t>segment</a:t>
            </a:r>
            <a:r>
              <a:rPr lang="zh-CN" altLang="en-US" b="0" dirty="0">
                <a:solidFill>
                  <a:srgbClr val="333333"/>
                </a:solidFill>
                <a:latin typeface="+mn-ea"/>
                <a:ea typeface="+mn-ea"/>
              </a:rPr>
              <a:t>来管理日志数据</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周期性地清理旧的无用的文件数据</a:t>
            </a:r>
          </a:p>
          <a:p>
            <a:pPr lvl="1"/>
            <a:endParaRPr lang="en-US" altLang="zh-CN" dirty="0">
              <a:solidFill>
                <a:srgbClr val="333333"/>
              </a:solidFill>
            </a:endParaRPr>
          </a:p>
          <a:p>
            <a:pPr lvl="1"/>
            <a:r>
              <a:rPr lang="en-US" altLang="zh-CN" b="0" dirty="0">
                <a:solidFill>
                  <a:srgbClr val="333333"/>
                </a:solidFill>
                <a:latin typeface="+mn-ea"/>
                <a:ea typeface="+mn-ea"/>
              </a:rPr>
              <a:t>LFS</a:t>
            </a:r>
            <a:r>
              <a:rPr lang="zh-CN" altLang="en-US" b="0" dirty="0">
                <a:solidFill>
                  <a:srgbClr val="333333"/>
                </a:solidFill>
                <a:latin typeface="+mn-ea"/>
                <a:ea typeface="+mn-ea"/>
              </a:rPr>
              <a:t>的</a:t>
            </a:r>
            <a:r>
              <a:rPr lang="en-US" altLang="zh-CN" b="0" dirty="0" err="1">
                <a:solidFill>
                  <a:srgbClr val="333333"/>
                </a:solidFill>
                <a:latin typeface="+mn-ea"/>
                <a:ea typeface="+mn-ea"/>
              </a:rPr>
              <a:t>Clearning</a:t>
            </a:r>
            <a:r>
              <a:rPr lang="en-US" altLang="zh-CN" b="0" dirty="0">
                <a:solidFill>
                  <a:srgbClr val="333333"/>
                </a:solidFill>
                <a:latin typeface="+mn-ea"/>
                <a:ea typeface="+mn-ea"/>
              </a:rPr>
              <a:t> </a:t>
            </a:r>
            <a:r>
              <a:rPr lang="zh-CN" altLang="en-US" b="0" dirty="0">
                <a:solidFill>
                  <a:srgbClr val="333333"/>
                </a:solidFill>
                <a:latin typeface="+mn-ea"/>
                <a:ea typeface="+mn-ea"/>
              </a:rPr>
              <a:t>过程</a:t>
            </a:r>
            <a:endParaRPr lang="en-US" altLang="zh-CN" b="0" dirty="0">
              <a:solidFill>
                <a:srgbClr val="333333"/>
              </a:solidFill>
              <a:latin typeface="+mn-ea"/>
              <a:ea typeface="+mn-ea"/>
            </a:endParaRPr>
          </a:p>
          <a:p>
            <a:pPr lvl="2"/>
            <a:r>
              <a:rPr lang="zh-CN" altLang="en-US" dirty="0">
                <a:solidFill>
                  <a:srgbClr val="333333"/>
                </a:solidFill>
              </a:rPr>
              <a:t>查找 </a:t>
            </a:r>
            <a:r>
              <a:rPr lang="en-US" altLang="zh-CN" dirty="0">
                <a:solidFill>
                  <a:srgbClr val="333333"/>
                </a:solidFill>
              </a:rPr>
              <a:t>segment </a:t>
            </a:r>
            <a:r>
              <a:rPr lang="zh-CN" altLang="en-US" dirty="0">
                <a:solidFill>
                  <a:srgbClr val="333333"/>
                </a:solidFill>
              </a:rPr>
              <a:t>使用情况链表，选择一个 </a:t>
            </a:r>
            <a:r>
              <a:rPr lang="en-US" altLang="zh-CN" dirty="0">
                <a:solidFill>
                  <a:srgbClr val="333333"/>
                </a:solidFill>
              </a:rPr>
              <a:t>segment</a:t>
            </a:r>
          </a:p>
          <a:p>
            <a:pPr lvl="2"/>
            <a:r>
              <a:rPr lang="zh-CN" altLang="en-US" sz="2200" dirty="0">
                <a:solidFill>
                  <a:srgbClr val="333333"/>
                </a:solidFill>
              </a:rPr>
              <a:t>通过 </a:t>
            </a:r>
            <a:r>
              <a:rPr lang="en-US" altLang="zh-CN" sz="2200" dirty="0">
                <a:solidFill>
                  <a:srgbClr val="333333"/>
                </a:solidFill>
              </a:rPr>
              <a:t>segment summary block </a:t>
            </a:r>
            <a:r>
              <a:rPr lang="zh-CN" altLang="en-US" sz="2200" dirty="0">
                <a:solidFill>
                  <a:srgbClr val="333333"/>
                </a:solidFill>
              </a:rPr>
              <a:t>识别出选中的 </a:t>
            </a:r>
            <a:r>
              <a:rPr lang="en-US" altLang="zh-CN" sz="2200" dirty="0">
                <a:solidFill>
                  <a:srgbClr val="333333"/>
                </a:solidFill>
              </a:rPr>
              <a:t>segment </a:t>
            </a:r>
            <a:r>
              <a:rPr lang="zh-CN" altLang="en-US" sz="2200" dirty="0">
                <a:solidFill>
                  <a:srgbClr val="333333"/>
                </a:solidFill>
              </a:rPr>
              <a:t>中的所有数据块的父索引结构并载入到内存</a:t>
            </a:r>
            <a:endParaRPr lang="en-US" altLang="zh-CN" sz="2200" dirty="0">
              <a:solidFill>
                <a:srgbClr val="333333"/>
              </a:solidFill>
            </a:endParaRPr>
          </a:p>
          <a:p>
            <a:pPr lvl="2"/>
            <a:r>
              <a:rPr lang="zh-CN" altLang="en-US" sz="2200" dirty="0">
                <a:solidFill>
                  <a:srgbClr val="333333"/>
                </a:solidFill>
              </a:rPr>
              <a:t>检查数据及其父索引结构的交叉引用</a:t>
            </a:r>
            <a:endParaRPr lang="en-US" altLang="zh-CN" sz="2200" dirty="0">
              <a:solidFill>
                <a:srgbClr val="333333"/>
              </a:solidFill>
            </a:endParaRPr>
          </a:p>
          <a:p>
            <a:pPr lvl="2"/>
            <a:r>
              <a:rPr lang="zh-CN" altLang="en-US" sz="2200" dirty="0">
                <a:solidFill>
                  <a:srgbClr val="333333"/>
                </a:solidFill>
              </a:rPr>
              <a:t>选择有效数据进行转移有效数据</a:t>
            </a:r>
            <a:endParaRPr lang="en-US" altLang="zh-CN" sz="2600" dirty="0">
              <a:solidFill>
                <a:srgbClr val="333333"/>
              </a:solidFill>
            </a:endParaRPr>
          </a:p>
        </p:txBody>
      </p:sp>
    </p:spTree>
    <p:extLst>
      <p:ext uri="{BB962C8B-B14F-4D97-AF65-F5344CB8AC3E}">
        <p14:creationId xmlns:p14="http://schemas.microsoft.com/office/powerpoint/2010/main" val="165414159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中的</a:t>
            </a:r>
            <a:r>
              <a:rPr lang="en-US" altLang="zh-CN" b="0" dirty="0" err="1">
                <a:latin typeface="+mn-ea"/>
                <a:ea typeface="+mn-ea"/>
              </a:rPr>
              <a:t>clearning</a:t>
            </a:r>
            <a:r>
              <a:rPr lang="en-US" altLang="zh-CN" b="0" dirty="0">
                <a:latin typeface="+mn-ea"/>
                <a:ea typeface="+mn-ea"/>
              </a:rPr>
              <a:t> </a:t>
            </a:r>
            <a:r>
              <a:rPr lang="zh-CN" altLang="en-US" b="0" dirty="0">
                <a:latin typeface="+mn-ea"/>
                <a:ea typeface="+mn-ea"/>
              </a:rPr>
              <a:t>开销</a:t>
            </a:r>
            <a:endParaRPr lang="en-US" altLang="zh-CN" b="0" dirty="0">
              <a:latin typeface="+mn-ea"/>
              <a:ea typeface="+mn-ea"/>
            </a:endParaRPr>
          </a:p>
          <a:p>
            <a:pPr lvl="1"/>
            <a:endParaRPr lang="en-US" altLang="zh-CN" b="0" dirty="0">
              <a:latin typeface="+mn-ea"/>
              <a:ea typeface="+mn-ea"/>
            </a:endParaRPr>
          </a:p>
          <a:p>
            <a:pPr lvl="1"/>
            <a:r>
              <a:rPr lang="en-US" altLang="zh-CN" b="0" dirty="0">
                <a:solidFill>
                  <a:srgbClr val="333333"/>
                </a:solidFill>
                <a:latin typeface="+mn-ea"/>
                <a:ea typeface="+mn-ea"/>
              </a:rPr>
              <a:t>LFS</a:t>
            </a:r>
            <a:r>
              <a:rPr lang="zh-CN" altLang="en-US" b="0" dirty="0">
                <a:solidFill>
                  <a:srgbClr val="333333"/>
                </a:solidFill>
                <a:latin typeface="+mn-ea"/>
                <a:ea typeface="+mn-ea"/>
              </a:rPr>
              <a:t>的</a:t>
            </a:r>
            <a:r>
              <a:rPr lang="en-US" altLang="zh-CN" b="0" dirty="0" err="1">
                <a:solidFill>
                  <a:srgbClr val="333333"/>
                </a:solidFill>
                <a:latin typeface="+mn-ea"/>
                <a:ea typeface="+mn-ea"/>
              </a:rPr>
              <a:t>Clearning</a:t>
            </a:r>
            <a:r>
              <a:rPr lang="en-US" altLang="zh-CN" b="0" dirty="0">
                <a:solidFill>
                  <a:srgbClr val="333333"/>
                </a:solidFill>
                <a:latin typeface="+mn-ea"/>
                <a:ea typeface="+mn-ea"/>
              </a:rPr>
              <a:t> </a:t>
            </a:r>
            <a:r>
              <a:rPr lang="zh-CN" altLang="en-US" b="0" dirty="0">
                <a:solidFill>
                  <a:srgbClr val="333333"/>
                </a:solidFill>
                <a:latin typeface="+mn-ea"/>
                <a:ea typeface="+mn-ea"/>
              </a:rPr>
              <a:t>过程</a:t>
            </a:r>
            <a:endParaRPr lang="en-US" altLang="zh-CN" b="0" dirty="0">
              <a:solidFill>
                <a:srgbClr val="333333"/>
              </a:solidFill>
              <a:latin typeface="+mn-ea"/>
              <a:ea typeface="+mn-ea"/>
            </a:endParaRPr>
          </a:p>
          <a:p>
            <a:pPr lvl="2"/>
            <a:endParaRPr lang="en-US" altLang="zh-CN" sz="2600" dirty="0"/>
          </a:p>
        </p:txBody>
      </p:sp>
      <p:pic>
        <p:nvPicPr>
          <p:cNvPr id="2" name="图片 1">
            <a:extLst>
              <a:ext uri="{FF2B5EF4-FFF2-40B4-BE49-F238E27FC236}">
                <a16:creationId xmlns:a16="http://schemas.microsoft.com/office/drawing/2014/main" id="{E3D47FB0-95F7-4085-A0FC-D3CAEAAB8143}"/>
              </a:ext>
            </a:extLst>
          </p:cNvPr>
          <p:cNvPicPr>
            <a:picLocks noChangeAspect="1"/>
          </p:cNvPicPr>
          <p:nvPr/>
        </p:nvPicPr>
        <p:blipFill>
          <a:blip r:embed="rId3"/>
          <a:stretch>
            <a:fillRect/>
          </a:stretch>
        </p:blipFill>
        <p:spPr>
          <a:xfrm>
            <a:off x="196425" y="2636912"/>
            <a:ext cx="8964488" cy="3199027"/>
          </a:xfrm>
          <a:prstGeom prst="rect">
            <a:avLst/>
          </a:prstGeom>
        </p:spPr>
      </p:pic>
    </p:spTree>
    <p:extLst>
      <p:ext uri="{BB962C8B-B14F-4D97-AF65-F5344CB8AC3E}">
        <p14:creationId xmlns:p14="http://schemas.microsoft.com/office/powerpoint/2010/main" val="8401135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451339" y="1412875"/>
            <a:ext cx="8241323" cy="5256485"/>
          </a:xfrm>
        </p:spPr>
        <p:txBody>
          <a:bodyPr/>
          <a:lstStyle/>
          <a:p>
            <a:r>
              <a:rPr lang="zh-CN" altLang="en-US" b="0" dirty="0">
                <a:latin typeface="+mn-ea"/>
                <a:ea typeface="+mn-ea"/>
              </a:rPr>
              <a:t>日志结构文件系统</a:t>
            </a:r>
            <a:r>
              <a:rPr lang="en-US" altLang="zh-CN" b="0" dirty="0">
                <a:latin typeface="+mn-ea"/>
                <a:ea typeface="+mn-ea"/>
              </a:rPr>
              <a:t> VS </a:t>
            </a:r>
            <a:r>
              <a:rPr lang="zh-CN" altLang="en-US" b="0" dirty="0">
                <a:latin typeface="+mn-ea"/>
                <a:ea typeface="+mn-ea"/>
              </a:rPr>
              <a:t>日志文件系统</a:t>
            </a:r>
            <a:endParaRPr lang="en-US" altLang="zh-CN" b="0" dirty="0">
              <a:latin typeface="+mn-ea"/>
              <a:ea typeface="+mn-ea"/>
            </a:endParaRPr>
          </a:p>
          <a:p>
            <a:pPr lvl="1"/>
            <a:endParaRPr lang="en-US" altLang="zh-CN" b="0" dirty="0">
              <a:latin typeface="+mn-ea"/>
              <a:ea typeface="+mn-ea"/>
            </a:endParaRPr>
          </a:p>
          <a:p>
            <a:pPr lvl="1"/>
            <a:r>
              <a:rPr lang="zh-CN" altLang="en-US" b="0" dirty="0">
                <a:solidFill>
                  <a:srgbClr val="333333"/>
                </a:solidFill>
                <a:latin typeface="+mn-ea"/>
                <a:ea typeface="+mn-ea"/>
              </a:rPr>
              <a:t>日志文件系统</a:t>
            </a:r>
            <a:endParaRPr lang="en-US" altLang="zh-CN" b="0" dirty="0">
              <a:solidFill>
                <a:srgbClr val="333333"/>
              </a:solidFill>
              <a:latin typeface="+mn-ea"/>
              <a:ea typeface="+mn-ea"/>
            </a:endParaRPr>
          </a:p>
          <a:p>
            <a:pPr lvl="2"/>
            <a:r>
              <a:rPr lang="zh-CN" altLang="en-US" dirty="0">
                <a:solidFill>
                  <a:srgbClr val="333333"/>
                </a:solidFill>
                <a:latin typeface="宋体" panose="02010600030101010101" pitchFamily="2" charset="-122"/>
                <a:ea typeface="宋体" panose="02010600030101010101" pitchFamily="2" charset="-122"/>
              </a:rPr>
              <a:t>为解决崩溃一致性问题</a:t>
            </a:r>
            <a:endParaRPr lang="en-US" altLang="zh-CN" dirty="0">
              <a:solidFill>
                <a:srgbClr val="333333"/>
              </a:solidFill>
              <a:latin typeface="宋体" panose="02010600030101010101" pitchFamily="2" charset="-122"/>
              <a:ea typeface="宋体" panose="02010600030101010101" pitchFamily="2" charset="-122"/>
            </a:endParaRPr>
          </a:p>
          <a:p>
            <a:pPr lvl="2"/>
            <a:r>
              <a:rPr lang="zh-CN" altLang="en-US" dirty="0">
                <a:solidFill>
                  <a:srgbClr val="333333"/>
                </a:solidFill>
                <a:latin typeface="宋体" panose="02010600030101010101" pitchFamily="2" charset="-122"/>
                <a:ea typeface="宋体" panose="02010600030101010101" pitchFamily="2" charset="-122"/>
              </a:rPr>
              <a:t>在日志中跟踪文件系统的所有更改，日志与磁盘上的数据分开</a:t>
            </a:r>
            <a:endParaRPr lang="en-US" altLang="zh-CN" dirty="0">
              <a:solidFill>
                <a:srgbClr val="333333"/>
              </a:solidFill>
              <a:latin typeface="宋体" panose="02010600030101010101" pitchFamily="2" charset="-122"/>
              <a:ea typeface="宋体" panose="02010600030101010101" pitchFamily="2" charset="-122"/>
            </a:endParaRPr>
          </a:p>
          <a:p>
            <a:pPr lvl="1"/>
            <a:endParaRPr lang="en-US" altLang="zh-CN" sz="2400" b="0" dirty="0">
              <a:solidFill>
                <a:srgbClr val="333333"/>
              </a:solidFill>
              <a:latin typeface="+mn-ea"/>
              <a:ea typeface="+mn-ea"/>
            </a:endParaRPr>
          </a:p>
          <a:p>
            <a:pPr lvl="1"/>
            <a:r>
              <a:rPr lang="zh-CN" altLang="en-US" sz="2400" b="0" dirty="0">
                <a:solidFill>
                  <a:srgbClr val="333333"/>
                </a:solidFill>
                <a:latin typeface="+mn-ea"/>
                <a:ea typeface="+mn-ea"/>
              </a:rPr>
              <a:t>日志结构文件系统</a:t>
            </a:r>
            <a:endParaRPr lang="en-US" altLang="zh-CN" sz="2400" b="0" dirty="0">
              <a:solidFill>
                <a:srgbClr val="333333"/>
              </a:solidFill>
              <a:latin typeface="+mn-ea"/>
              <a:ea typeface="+mn-ea"/>
            </a:endParaRPr>
          </a:p>
          <a:p>
            <a:pPr lvl="2"/>
            <a:endParaRPr lang="en-US" altLang="zh-CN" sz="2400" dirty="0">
              <a:solidFill>
                <a:srgbClr val="333333"/>
              </a:solidFill>
              <a:latin typeface="+mn-ea"/>
              <a:ea typeface="+mn-ea"/>
            </a:endParaRPr>
          </a:p>
          <a:p>
            <a:pPr lvl="2"/>
            <a:r>
              <a:rPr lang="zh-CN" altLang="en-US" dirty="0">
                <a:solidFill>
                  <a:srgbClr val="333333"/>
                </a:solidFill>
                <a:latin typeface="宋体" panose="02010600030101010101" pitchFamily="2" charset="-122"/>
                <a:ea typeface="宋体" panose="02010600030101010101" pitchFamily="2" charset="-122"/>
              </a:rPr>
              <a:t>优化写操作，提升写入性能</a:t>
            </a:r>
            <a:endParaRPr lang="en-US" altLang="zh-CN" dirty="0">
              <a:solidFill>
                <a:srgbClr val="333333"/>
              </a:solidFill>
              <a:latin typeface="宋体" panose="02010600030101010101" pitchFamily="2" charset="-122"/>
              <a:ea typeface="宋体" panose="02010600030101010101" pitchFamily="2" charset="-122"/>
            </a:endParaRPr>
          </a:p>
          <a:p>
            <a:pPr lvl="2"/>
            <a:r>
              <a:rPr lang="zh-CN" altLang="en-US" dirty="0">
                <a:solidFill>
                  <a:srgbClr val="333333"/>
                </a:solidFill>
                <a:latin typeface="宋体" panose="02010600030101010101" pitchFamily="2" charset="-122"/>
                <a:ea typeface="宋体" panose="02010600030101010101" pitchFamily="2" charset="-122"/>
              </a:rPr>
              <a:t>在文件系统本身内部维护日志。磁盘上的文件系统数据以日志形式组织</a:t>
            </a:r>
            <a:endParaRPr lang="en-US" altLang="zh-CN"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496559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endParaRPr lang="zh-CN" altLang="en-US" b="0" dirty="0">
              <a:effectLst/>
              <a:latin typeface="隶书" panose="02010509060101010101" pitchFamily="49" charset="-122"/>
              <a:ea typeface="隶书" panose="02010509060101010101" pitchFamily="49" charset="-122"/>
            </a:endParaRPr>
          </a:p>
        </p:txBody>
      </p:sp>
      <p:sp>
        <p:nvSpPr>
          <p:cNvPr id="321539" name="Rectangle 3"/>
          <p:cNvSpPr>
            <a:spLocks noGrp="1" noChangeArrowheads="1"/>
          </p:cNvSpPr>
          <p:nvPr>
            <p:ph sz="half" idx="1"/>
          </p:nvPr>
        </p:nvSpPr>
        <p:spPr/>
        <p:txBody>
          <a:bodyPr/>
          <a:lstStyle/>
          <a:p>
            <a:r>
              <a:rPr lang="en-US" altLang="zh-CN" sz="2400" b="0" dirty="0">
                <a:latin typeface="+mn-ea"/>
                <a:ea typeface="+mn-ea"/>
              </a:rPr>
              <a:t>LFS</a:t>
            </a:r>
            <a:r>
              <a:rPr lang="zh-CN" altLang="en-US" sz="2400" b="0" dirty="0">
                <a:latin typeface="+mn-ea"/>
                <a:ea typeface="+mn-ea"/>
              </a:rPr>
              <a:t>的</a:t>
            </a:r>
            <a:r>
              <a:rPr lang="en-US" altLang="zh-CN" sz="2400" b="0" dirty="0">
                <a:latin typeface="+mn-ea"/>
                <a:ea typeface="+mn-ea"/>
              </a:rPr>
              <a:t>Wandering Tree </a:t>
            </a:r>
            <a:r>
              <a:rPr lang="zh-CN" altLang="en-US" sz="2400" b="0" dirty="0">
                <a:latin typeface="+mn-ea"/>
                <a:ea typeface="+mn-ea"/>
              </a:rPr>
              <a:t>问题</a:t>
            </a:r>
            <a:endParaRPr lang="en-US" altLang="zh-CN" sz="2400" b="0" dirty="0">
              <a:latin typeface="+mn-ea"/>
              <a:ea typeface="+mn-ea"/>
            </a:endParaRPr>
          </a:p>
          <a:p>
            <a:pPr lvl="1"/>
            <a:endParaRPr lang="en-US" altLang="zh-CN" sz="2000" b="0" dirty="0">
              <a:latin typeface="+mn-ea"/>
              <a:ea typeface="+mn-ea"/>
            </a:endParaRPr>
          </a:p>
          <a:p>
            <a:pPr lvl="1"/>
            <a:r>
              <a:rPr lang="zh-CN" altLang="en-US" sz="2000" b="0" dirty="0">
                <a:solidFill>
                  <a:srgbClr val="333333"/>
                </a:solidFill>
                <a:latin typeface="+mn-ea"/>
                <a:ea typeface="+mn-ea"/>
              </a:rPr>
              <a:t>当修改一个三级索引时，会出现什么问题？</a:t>
            </a:r>
            <a:endParaRPr lang="en-US" altLang="zh-CN" sz="2000" b="0" dirty="0">
              <a:solidFill>
                <a:srgbClr val="333333"/>
              </a:solidFill>
              <a:latin typeface="+mn-ea"/>
              <a:ea typeface="+mn-ea"/>
            </a:endParaRPr>
          </a:p>
        </p:txBody>
      </p:sp>
      <p:sp>
        <p:nvSpPr>
          <p:cNvPr id="4" name="内容占位符 3">
            <a:extLst>
              <a:ext uri="{FF2B5EF4-FFF2-40B4-BE49-F238E27FC236}">
                <a16:creationId xmlns:a16="http://schemas.microsoft.com/office/drawing/2014/main" id="{015FEF95-7762-4550-BE7D-4C636A9F3DDF}"/>
              </a:ext>
            </a:extLst>
          </p:cNvPr>
          <p:cNvSpPr>
            <a:spLocks noGrp="1"/>
          </p:cNvSpPr>
          <p:nvPr>
            <p:ph sz="half" idx="2"/>
          </p:nvPr>
        </p:nvSpPr>
        <p:spPr/>
        <p:txBody>
          <a:bodyPr/>
          <a:lstStyle/>
          <a:p>
            <a:endParaRPr lang="zh-CN" altLang="en-US" dirty="0"/>
          </a:p>
        </p:txBody>
      </p:sp>
      <p:pic>
        <p:nvPicPr>
          <p:cNvPr id="3" name="图片 2">
            <a:extLst>
              <a:ext uri="{FF2B5EF4-FFF2-40B4-BE49-F238E27FC236}">
                <a16:creationId xmlns:a16="http://schemas.microsoft.com/office/drawing/2014/main" id="{3B8AFF18-9C93-40FE-879A-096C4361A863}"/>
              </a:ext>
            </a:extLst>
          </p:cNvPr>
          <p:cNvPicPr>
            <a:picLocks noChangeAspect="1"/>
          </p:cNvPicPr>
          <p:nvPr/>
        </p:nvPicPr>
        <p:blipFill>
          <a:blip r:embed="rId3"/>
          <a:stretch>
            <a:fillRect/>
          </a:stretch>
        </p:blipFill>
        <p:spPr>
          <a:xfrm>
            <a:off x="4572000" y="1340768"/>
            <a:ext cx="4176463" cy="4967956"/>
          </a:xfrm>
          <a:prstGeom prst="rect">
            <a:avLst/>
          </a:prstGeom>
        </p:spPr>
      </p:pic>
    </p:spTree>
    <p:extLst>
      <p:ext uri="{BB962C8B-B14F-4D97-AF65-F5344CB8AC3E}">
        <p14:creationId xmlns:p14="http://schemas.microsoft.com/office/powerpoint/2010/main" val="235753781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endParaRPr lang="zh-CN" altLang="en-US" b="0" dirty="0">
              <a:effectLst/>
              <a:latin typeface="隶书" panose="02010509060101010101" pitchFamily="49" charset="-122"/>
              <a:ea typeface="隶书" panose="02010509060101010101" pitchFamily="49" charset="-122"/>
            </a:endParaRPr>
          </a:p>
        </p:txBody>
      </p:sp>
      <p:sp>
        <p:nvSpPr>
          <p:cNvPr id="321539" name="Rectangle 3"/>
          <p:cNvSpPr>
            <a:spLocks noGrp="1" noChangeArrowheads="1"/>
          </p:cNvSpPr>
          <p:nvPr>
            <p:ph type="body" idx="1"/>
          </p:nvPr>
        </p:nvSpPr>
        <p:spPr>
          <a:xfrm>
            <a:off x="451339" y="1412875"/>
            <a:ext cx="4120661" cy="5256485"/>
          </a:xfrm>
        </p:spPr>
        <p:txBody>
          <a:bodyPr/>
          <a:lstStyle/>
          <a:p>
            <a:r>
              <a:rPr lang="en-US" altLang="zh-CN" b="0" dirty="0">
                <a:latin typeface="+mn-ea"/>
                <a:ea typeface="+mn-ea"/>
              </a:rPr>
              <a:t>LFS</a:t>
            </a:r>
            <a:r>
              <a:rPr lang="zh-CN" altLang="en-US" b="0" dirty="0">
                <a:latin typeface="+mn-ea"/>
                <a:ea typeface="+mn-ea"/>
              </a:rPr>
              <a:t>的</a:t>
            </a:r>
            <a:r>
              <a:rPr lang="en-US" altLang="zh-CN" b="0" dirty="0">
                <a:latin typeface="+mn-ea"/>
                <a:ea typeface="+mn-ea"/>
              </a:rPr>
              <a:t>Wandering Tree </a:t>
            </a:r>
            <a:r>
              <a:rPr lang="zh-CN" altLang="en-US" b="0" dirty="0">
                <a:latin typeface="+mn-ea"/>
                <a:ea typeface="+mn-ea"/>
              </a:rPr>
              <a:t>问题</a:t>
            </a:r>
            <a:endParaRPr lang="en-US" altLang="zh-CN" b="0" dirty="0">
              <a:latin typeface="+mn-ea"/>
              <a:ea typeface="+mn-ea"/>
            </a:endParaRPr>
          </a:p>
          <a:p>
            <a:pPr lvl="1"/>
            <a:endParaRPr lang="en-US" altLang="zh-CN" sz="2200" dirty="0">
              <a:solidFill>
                <a:schemeClr val="accent4"/>
              </a:solidFill>
              <a:latin typeface="+mn-ea"/>
              <a:ea typeface="+mn-ea"/>
            </a:endParaRPr>
          </a:p>
        </p:txBody>
      </p:sp>
      <p:pic>
        <p:nvPicPr>
          <p:cNvPr id="3" name="图片 2">
            <a:extLst>
              <a:ext uri="{FF2B5EF4-FFF2-40B4-BE49-F238E27FC236}">
                <a16:creationId xmlns:a16="http://schemas.microsoft.com/office/drawing/2014/main" id="{5CE005EF-3890-442A-8530-D834A1F7BCF6}"/>
              </a:ext>
            </a:extLst>
          </p:cNvPr>
          <p:cNvPicPr>
            <a:picLocks noChangeAspect="1"/>
          </p:cNvPicPr>
          <p:nvPr/>
        </p:nvPicPr>
        <p:blipFill>
          <a:blip r:embed="rId3"/>
          <a:stretch>
            <a:fillRect/>
          </a:stretch>
        </p:blipFill>
        <p:spPr>
          <a:xfrm>
            <a:off x="4995863" y="1268808"/>
            <a:ext cx="3709721" cy="5544617"/>
          </a:xfrm>
          <a:prstGeom prst="rect">
            <a:avLst/>
          </a:prstGeom>
        </p:spPr>
      </p:pic>
    </p:spTree>
    <p:extLst>
      <p:ext uri="{BB962C8B-B14F-4D97-AF65-F5344CB8AC3E}">
        <p14:creationId xmlns:p14="http://schemas.microsoft.com/office/powerpoint/2010/main" val="24953102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effectLst/>
                <a:latin typeface="隶书" panose="02010509060101010101" pitchFamily="49" charset="-122"/>
                <a:ea typeface="隶书" panose="02010509060101010101" pitchFamily="49" charset="-122"/>
              </a:rPr>
              <a:t>大纲</a:t>
            </a:r>
          </a:p>
        </p:txBody>
      </p:sp>
      <p:sp>
        <p:nvSpPr>
          <p:cNvPr id="3" name="Content Placeholder 2"/>
          <p:cNvSpPr>
            <a:spLocks noGrp="1"/>
          </p:cNvSpPr>
          <p:nvPr>
            <p:ph idx="1"/>
          </p:nvPr>
        </p:nvSpPr>
        <p:spPr/>
        <p:txBody>
          <a:bodyPr/>
          <a:lstStyle/>
          <a:p>
            <a:r>
              <a:rPr lang="zh-CN" altLang="en-US" dirty="0">
                <a:solidFill>
                  <a:srgbClr val="FF0000"/>
                </a:solidFill>
                <a:latin typeface="+mj-ea"/>
                <a:ea typeface="+mj-ea"/>
              </a:rPr>
              <a:t>日志结构文件系统</a:t>
            </a:r>
            <a:r>
              <a:rPr lang="en-US" altLang="zh-CN" dirty="0">
                <a:solidFill>
                  <a:srgbClr val="FF0000"/>
                </a:solidFill>
                <a:latin typeface="+mj-ea"/>
                <a:ea typeface="+mj-ea"/>
              </a:rPr>
              <a:t>(Log-structured File Systems)</a:t>
            </a:r>
          </a:p>
          <a:p>
            <a:r>
              <a:rPr lang="en-US" altLang="zh-CN" dirty="0">
                <a:latin typeface="+mj-ea"/>
                <a:ea typeface="+mj-ea"/>
              </a:rPr>
              <a:t>F2FS</a:t>
            </a:r>
            <a:r>
              <a:rPr lang="zh-CN" altLang="en-US" dirty="0">
                <a:latin typeface="+mj-ea"/>
                <a:ea typeface="+mj-ea"/>
              </a:rPr>
              <a:t>的设计背景</a:t>
            </a:r>
            <a:endParaRPr lang="en-US" altLang="zh-CN" dirty="0">
              <a:latin typeface="+mj-ea"/>
              <a:ea typeface="+mj-ea"/>
            </a:endParaRPr>
          </a:p>
          <a:p>
            <a:r>
              <a:rPr lang="en-US" altLang="zh-CN" dirty="0">
                <a:latin typeface="+mj-ea"/>
                <a:ea typeface="+mj-ea"/>
              </a:rPr>
              <a:t>F2FS</a:t>
            </a:r>
            <a:r>
              <a:rPr lang="zh-CN" altLang="en-US" dirty="0">
                <a:latin typeface="+mj-ea"/>
                <a:ea typeface="+mj-ea"/>
              </a:rPr>
              <a:t>的磁盘布局</a:t>
            </a:r>
          </a:p>
          <a:p>
            <a:r>
              <a:rPr lang="en-US" altLang="zh-CN" dirty="0">
                <a:latin typeface="+mj-ea"/>
                <a:ea typeface="+mj-ea"/>
              </a:rPr>
              <a:t>F2FS</a:t>
            </a:r>
            <a:r>
              <a:rPr lang="zh-CN" altLang="en-US" dirty="0">
                <a:latin typeface="+mj-ea"/>
                <a:ea typeface="+mj-ea"/>
              </a:rPr>
              <a:t>的数据结构</a:t>
            </a:r>
          </a:p>
          <a:p>
            <a:r>
              <a:rPr lang="en-US" altLang="zh-CN" dirty="0">
                <a:latin typeface="+mj-ea"/>
                <a:ea typeface="+mj-ea"/>
              </a:rPr>
              <a:t>F2FS</a:t>
            </a:r>
            <a:r>
              <a:rPr lang="zh-CN" altLang="en-US" dirty="0">
                <a:latin typeface="+mj-ea"/>
                <a:ea typeface="+mj-ea"/>
              </a:rPr>
              <a:t>的使用范例</a:t>
            </a:r>
          </a:p>
          <a:p>
            <a:endParaRPr lang="en-US" altLang="zh-CN" dirty="0">
              <a:latin typeface="+mj-ea"/>
              <a:ea typeface="+mj-ea"/>
            </a:endParaRPr>
          </a:p>
          <a:p>
            <a:endParaRPr lang="en-US" altLang="zh-CN" dirty="0"/>
          </a:p>
          <a:p>
            <a:endParaRPr lang="zh-CN" altLang="en-US" dirty="0"/>
          </a:p>
        </p:txBody>
      </p:sp>
    </p:spTree>
    <p:extLst>
      <p:ext uri="{BB962C8B-B14F-4D97-AF65-F5344CB8AC3E}">
        <p14:creationId xmlns:p14="http://schemas.microsoft.com/office/powerpoint/2010/main" val="2152518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effectLst/>
                <a:latin typeface="隶书" panose="02010509060101010101" pitchFamily="49" charset="-122"/>
                <a:ea typeface="隶书" panose="02010509060101010101" pitchFamily="49" charset="-122"/>
              </a:rPr>
              <a:t>大纲</a:t>
            </a:r>
          </a:p>
        </p:txBody>
      </p:sp>
      <p:sp>
        <p:nvSpPr>
          <p:cNvPr id="3" name="Content Placeholder 2"/>
          <p:cNvSpPr>
            <a:spLocks noGrp="1"/>
          </p:cNvSpPr>
          <p:nvPr>
            <p:ph idx="1"/>
          </p:nvPr>
        </p:nvSpPr>
        <p:spPr/>
        <p:txBody>
          <a:bodyPr/>
          <a:lstStyle/>
          <a:p>
            <a:r>
              <a:rPr lang="zh-CN" altLang="en-US" b="0" dirty="0">
                <a:latin typeface="+mj-ea"/>
                <a:ea typeface="+mj-ea"/>
              </a:rPr>
              <a:t>日志结构文件系统（</a:t>
            </a:r>
            <a:r>
              <a:rPr lang="en-US" altLang="zh-CN" b="0" dirty="0">
                <a:latin typeface="+mj-ea"/>
                <a:ea typeface="+mj-ea"/>
              </a:rPr>
              <a:t>Log-structured File Systems</a:t>
            </a:r>
            <a:r>
              <a:rPr lang="zh-CN" altLang="en-US" b="0" dirty="0">
                <a:latin typeface="+mj-ea"/>
                <a:ea typeface="+mj-ea"/>
              </a:rPr>
              <a:t>）</a:t>
            </a:r>
            <a:endParaRPr lang="en-US" altLang="zh-CN" b="0" dirty="0">
              <a:latin typeface="+mj-ea"/>
              <a:ea typeface="+mj-ea"/>
            </a:endParaRPr>
          </a:p>
          <a:p>
            <a:r>
              <a:rPr lang="en-US" altLang="zh-CN" b="0" dirty="0">
                <a:solidFill>
                  <a:srgbClr val="FF0000"/>
                </a:solidFill>
                <a:latin typeface="+mj-ea"/>
                <a:ea typeface="+mj-ea"/>
              </a:rPr>
              <a:t>F2FS</a:t>
            </a:r>
            <a:r>
              <a:rPr lang="zh-CN" altLang="en-US" b="0" dirty="0">
                <a:solidFill>
                  <a:srgbClr val="FF0000"/>
                </a:solidFill>
                <a:latin typeface="+mj-ea"/>
                <a:ea typeface="+mj-ea"/>
              </a:rPr>
              <a:t>的设计背景</a:t>
            </a:r>
            <a:endParaRPr lang="en-US" altLang="zh-CN" b="0" dirty="0">
              <a:solidFill>
                <a:srgbClr val="FF0000"/>
              </a:solidFill>
              <a:latin typeface="+mj-ea"/>
              <a:ea typeface="+mj-ea"/>
            </a:endParaRPr>
          </a:p>
          <a:p>
            <a:pPr marR="0" lvl="0" defTabSz="914400" latinLnBrk="0">
              <a:lnSpc>
                <a:spcPct val="100000"/>
              </a:lnSpc>
              <a:tabLst/>
              <a:defRPr/>
            </a:pPr>
            <a:r>
              <a:rPr lang="en-US" altLang="zh-CN" b="0" dirty="0">
                <a:latin typeface="+mj-ea"/>
                <a:ea typeface="+mj-ea"/>
              </a:rPr>
              <a:t>F2FS</a:t>
            </a:r>
            <a:r>
              <a:rPr lang="zh-CN" altLang="en-US" b="0" dirty="0">
                <a:latin typeface="+mj-ea"/>
                <a:ea typeface="+mj-ea"/>
              </a:rPr>
              <a:t>的磁盘布局</a:t>
            </a:r>
            <a:endParaRPr lang="en-US" altLang="zh-CN" b="0" dirty="0">
              <a:latin typeface="+mj-ea"/>
              <a:ea typeface="+mj-ea"/>
            </a:endParaRPr>
          </a:p>
          <a:p>
            <a:pPr marR="0" lvl="0" defTabSz="914400" latinLnBrk="0">
              <a:lnSpc>
                <a:spcPct val="100000"/>
              </a:lnSpc>
              <a:tabLst/>
              <a:defRPr/>
            </a:pPr>
            <a:r>
              <a:rPr lang="en-US" altLang="zh-CN" b="0" dirty="0">
                <a:latin typeface="+mj-ea"/>
                <a:ea typeface="+mj-ea"/>
              </a:rPr>
              <a:t>F2FS</a:t>
            </a:r>
            <a:r>
              <a:rPr lang="zh-CN" altLang="en-US" b="0" dirty="0">
                <a:latin typeface="+mj-ea"/>
                <a:ea typeface="+mj-ea"/>
              </a:rPr>
              <a:t>的数据结构</a:t>
            </a:r>
            <a:endParaRPr lang="en-US" altLang="zh-CN" b="0" dirty="0">
              <a:latin typeface="+mj-ea"/>
              <a:ea typeface="+mj-ea"/>
            </a:endParaRPr>
          </a:p>
          <a:p>
            <a:pPr marR="0" lvl="0" defTabSz="914400" latinLnBrk="0">
              <a:lnSpc>
                <a:spcPct val="100000"/>
              </a:lnSpc>
              <a:tabLst/>
              <a:defRPr/>
            </a:pPr>
            <a:r>
              <a:rPr lang="en-US" altLang="zh-CN" b="0" dirty="0">
                <a:latin typeface="+mj-ea"/>
                <a:ea typeface="+mj-ea"/>
              </a:rPr>
              <a:t>F2FS</a:t>
            </a:r>
            <a:r>
              <a:rPr lang="zh-CN" altLang="en-US" b="0" dirty="0">
                <a:latin typeface="+mj-ea"/>
                <a:ea typeface="+mj-ea"/>
              </a:rPr>
              <a:t>的使用范例</a:t>
            </a:r>
          </a:p>
          <a:p>
            <a:endParaRPr lang="en-US" altLang="zh-CN" b="0" dirty="0">
              <a:solidFill>
                <a:srgbClr val="FF0000"/>
              </a:solidFill>
              <a:latin typeface="+mj-ea"/>
              <a:ea typeface="+mj-ea"/>
            </a:endParaRPr>
          </a:p>
          <a:p>
            <a:endParaRPr lang="en-US" altLang="zh-CN" dirty="0"/>
          </a:p>
          <a:p>
            <a:endParaRPr lang="zh-CN" altLang="en-US" dirty="0"/>
          </a:p>
        </p:txBody>
      </p:sp>
    </p:spTree>
    <p:extLst>
      <p:ext uri="{BB962C8B-B14F-4D97-AF65-F5344CB8AC3E}">
        <p14:creationId xmlns:p14="http://schemas.microsoft.com/office/powerpoint/2010/main" val="9546057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type="body" idx="1"/>
          </p:nvPr>
        </p:nvSpPr>
        <p:spPr>
          <a:xfrm>
            <a:off x="451338" y="980727"/>
            <a:ext cx="8241323" cy="5829267"/>
          </a:xfrm>
        </p:spPr>
        <p:txBody>
          <a:bodyPr/>
          <a:lstStyle/>
          <a:p>
            <a:r>
              <a:rPr lang="en-US" altLang="zh-CN" b="0" dirty="0">
                <a:latin typeface="+mn-ea"/>
                <a:ea typeface="+mn-ea"/>
              </a:rPr>
              <a:t>F2FS</a:t>
            </a:r>
            <a:r>
              <a:rPr lang="zh-CN" altLang="en-US" b="0" dirty="0">
                <a:latin typeface="+mn-ea"/>
                <a:ea typeface="+mn-ea"/>
              </a:rPr>
              <a:t>文件系统简介</a:t>
            </a:r>
            <a:endParaRPr lang="en-US" altLang="zh-CN" b="0" dirty="0">
              <a:latin typeface="+mn-ea"/>
              <a:ea typeface="+mn-ea"/>
            </a:endParaRPr>
          </a:p>
          <a:p>
            <a:pPr lvl="1"/>
            <a:endParaRPr lang="en-US" altLang="zh-CN" sz="2200" dirty="0">
              <a:latin typeface="+mn-ea"/>
              <a:ea typeface="+mn-ea"/>
            </a:endParaRPr>
          </a:p>
          <a:p>
            <a:pPr lvl="1"/>
            <a:r>
              <a:rPr lang="zh-CN" altLang="en-US" b="0" dirty="0">
                <a:solidFill>
                  <a:srgbClr val="333333"/>
                </a:solidFill>
                <a:latin typeface="+mn-ea"/>
                <a:ea typeface="+mn-ea"/>
              </a:rPr>
              <a:t>专门针对</a:t>
            </a:r>
            <a:r>
              <a:rPr lang="en-US" altLang="zh-CN" b="0" dirty="0">
                <a:solidFill>
                  <a:srgbClr val="333333"/>
                </a:solidFill>
                <a:latin typeface="+mn-ea"/>
                <a:ea typeface="+mn-ea"/>
              </a:rPr>
              <a:t>SSD</a:t>
            </a:r>
            <a:r>
              <a:rPr lang="zh-CN" altLang="en-US" b="0" dirty="0">
                <a:solidFill>
                  <a:srgbClr val="333333"/>
                </a:solidFill>
                <a:latin typeface="+mn-ea"/>
                <a:ea typeface="+mn-ea"/>
              </a:rPr>
              <a:t>、</a:t>
            </a:r>
            <a:r>
              <a:rPr lang="en-US" altLang="zh-CN" b="0" dirty="0">
                <a:solidFill>
                  <a:srgbClr val="333333"/>
                </a:solidFill>
                <a:latin typeface="+mn-ea"/>
                <a:ea typeface="+mn-ea"/>
              </a:rPr>
              <a:t>eMMC</a:t>
            </a:r>
            <a:r>
              <a:rPr lang="zh-CN" altLang="en-US" b="0" dirty="0">
                <a:solidFill>
                  <a:srgbClr val="333333"/>
                </a:solidFill>
                <a:latin typeface="+mn-ea"/>
                <a:ea typeface="+mn-ea"/>
              </a:rPr>
              <a:t>、</a:t>
            </a:r>
            <a:r>
              <a:rPr lang="en-US" altLang="zh-CN" b="0" dirty="0">
                <a:solidFill>
                  <a:srgbClr val="333333"/>
                </a:solidFill>
                <a:latin typeface="+mn-ea"/>
                <a:ea typeface="+mn-ea"/>
              </a:rPr>
              <a:t>UFS</a:t>
            </a:r>
            <a:r>
              <a:rPr lang="zh-CN" altLang="en-US" b="0" dirty="0">
                <a:solidFill>
                  <a:srgbClr val="333333"/>
                </a:solidFill>
                <a:latin typeface="+mn-ea"/>
                <a:ea typeface="+mn-ea"/>
              </a:rPr>
              <a:t>等</a:t>
            </a:r>
            <a:r>
              <a:rPr lang="en-US" altLang="zh-CN" b="0" dirty="0">
                <a:solidFill>
                  <a:srgbClr val="333333"/>
                </a:solidFill>
                <a:latin typeface="+mn-ea"/>
                <a:ea typeface="+mn-ea"/>
              </a:rPr>
              <a:t>flash</a:t>
            </a:r>
            <a:r>
              <a:rPr lang="zh-CN" altLang="en-US" b="0" dirty="0">
                <a:solidFill>
                  <a:srgbClr val="333333"/>
                </a:solidFill>
                <a:latin typeface="+mn-ea"/>
                <a:ea typeface="+mn-ea"/>
              </a:rPr>
              <a:t>设备设计</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日志结构文件系统</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Flash </a:t>
            </a:r>
            <a:r>
              <a:rPr lang="zh-CN" altLang="en-US" b="0" dirty="0">
                <a:solidFill>
                  <a:srgbClr val="333333"/>
                </a:solidFill>
                <a:latin typeface="+mn-ea"/>
                <a:ea typeface="+mn-ea"/>
              </a:rPr>
              <a:t>感知</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解决</a:t>
            </a:r>
            <a:r>
              <a:rPr lang="en-US" altLang="zh-CN" b="0" dirty="0">
                <a:solidFill>
                  <a:srgbClr val="333333"/>
                </a:solidFill>
                <a:latin typeface="+mn-ea"/>
                <a:ea typeface="+mn-ea"/>
              </a:rPr>
              <a:t>Wandering Tree </a:t>
            </a:r>
            <a:r>
              <a:rPr lang="zh-CN" altLang="en-US" b="0" dirty="0">
                <a:solidFill>
                  <a:srgbClr val="333333"/>
                </a:solidFill>
                <a:latin typeface="+mn-ea"/>
                <a:ea typeface="+mn-ea"/>
              </a:rPr>
              <a:t>问题</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最小化</a:t>
            </a:r>
            <a:r>
              <a:rPr lang="en-US" altLang="zh-CN" b="0" dirty="0">
                <a:solidFill>
                  <a:srgbClr val="333333"/>
                </a:solidFill>
                <a:latin typeface="+mn-ea"/>
                <a:ea typeface="+mn-ea"/>
              </a:rPr>
              <a:t>Cleaning </a:t>
            </a:r>
            <a:r>
              <a:rPr lang="zh-CN" altLang="en-US" b="0" dirty="0">
                <a:solidFill>
                  <a:srgbClr val="333333"/>
                </a:solidFill>
                <a:latin typeface="+mn-ea"/>
                <a:ea typeface="+mn-ea"/>
              </a:rPr>
              <a:t>开销</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最大文件系统</a:t>
            </a:r>
            <a:r>
              <a:rPr lang="en-US" altLang="zh-CN" b="0" dirty="0">
                <a:solidFill>
                  <a:srgbClr val="333333"/>
                </a:solidFill>
                <a:latin typeface="+mn-ea"/>
                <a:ea typeface="+mn-ea"/>
              </a:rPr>
              <a:t>16TB</a:t>
            </a:r>
            <a:endParaRPr lang="zh-CN" altLang="en-US"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32</a:t>
            </a:r>
            <a:r>
              <a:rPr lang="zh-CN" altLang="en-US" b="0" dirty="0">
                <a:solidFill>
                  <a:srgbClr val="333333"/>
                </a:solidFill>
                <a:latin typeface="+mn-ea"/>
                <a:ea typeface="+mn-ea"/>
              </a:rPr>
              <a:t>位块寻址空间</a:t>
            </a: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最大文件大小</a:t>
            </a:r>
            <a:r>
              <a:rPr lang="en-US" altLang="zh-CN" b="0" dirty="0">
                <a:solidFill>
                  <a:srgbClr val="333333"/>
                </a:solidFill>
                <a:latin typeface="+mn-ea"/>
                <a:ea typeface="+mn-ea"/>
              </a:rPr>
              <a:t>3.94TB</a:t>
            </a:r>
            <a:endParaRPr lang="zh-CN" altLang="en-US" b="0" dirty="0">
              <a:solidFill>
                <a:srgbClr val="333333"/>
              </a:solidFill>
              <a:latin typeface="+mn-ea"/>
              <a:ea typeface="+mn-ea"/>
            </a:endParaRPr>
          </a:p>
          <a:p>
            <a:pPr lvl="1"/>
            <a:endParaRPr lang="zh-CN" altLang="en-US" sz="2200" dirty="0">
              <a:solidFill>
                <a:schemeClr val="accent4"/>
              </a:solidFill>
              <a:latin typeface="+mn-ea"/>
            </a:endParaRPr>
          </a:p>
          <a:p>
            <a:pPr lvl="1"/>
            <a:endParaRPr lang="en-US" altLang="zh-CN" sz="2200" dirty="0">
              <a:solidFill>
                <a:schemeClr val="accent4"/>
              </a:solidFill>
              <a:latin typeface="+mn-ea"/>
            </a:endParaRPr>
          </a:p>
          <a:p>
            <a:pPr lvl="1"/>
            <a:endParaRPr lang="en-US" altLang="zh-CN" sz="2200" dirty="0">
              <a:solidFill>
                <a:schemeClr val="accent4"/>
              </a:solidFill>
              <a:latin typeface="+mn-ea"/>
            </a:endParaRPr>
          </a:p>
          <a:p>
            <a:pPr lvl="1"/>
            <a:endParaRPr lang="en-US" altLang="zh-CN" sz="2200" dirty="0">
              <a:solidFill>
                <a:schemeClr val="accent4"/>
              </a:solidFill>
              <a:latin typeface="+mn-ea"/>
              <a:ea typeface="+mn-ea"/>
            </a:endParaRPr>
          </a:p>
        </p:txBody>
      </p:sp>
    </p:spTree>
    <p:extLst>
      <p:ext uri="{BB962C8B-B14F-4D97-AF65-F5344CB8AC3E}">
        <p14:creationId xmlns:p14="http://schemas.microsoft.com/office/powerpoint/2010/main" val="31682786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type="body" idx="1"/>
          </p:nvPr>
        </p:nvSpPr>
        <p:spPr>
          <a:xfrm>
            <a:off x="451338" y="1196752"/>
            <a:ext cx="8241323" cy="5400600"/>
          </a:xfrm>
        </p:spPr>
        <p:txBody>
          <a:bodyPr/>
          <a:lstStyle/>
          <a:p>
            <a:r>
              <a:rPr lang="en-US" altLang="zh-CN" b="0" dirty="0">
                <a:latin typeface="+mn-ea"/>
                <a:ea typeface="+mn-ea"/>
              </a:rPr>
              <a:t>NAND Flash </a:t>
            </a:r>
          </a:p>
          <a:p>
            <a:pPr lvl="1"/>
            <a:endParaRPr lang="en-US" altLang="zh-CN" sz="2800" dirty="0">
              <a:solidFill>
                <a:schemeClr val="accent4"/>
              </a:solidFill>
              <a:latin typeface="+mn-ea"/>
              <a:ea typeface="+mn-ea"/>
            </a:endParaRPr>
          </a:p>
          <a:p>
            <a:pPr lvl="1"/>
            <a:r>
              <a:rPr lang="en-US" altLang="zh-CN" b="0" dirty="0">
                <a:solidFill>
                  <a:srgbClr val="333333"/>
                </a:solidFill>
                <a:latin typeface="+mn-ea"/>
                <a:ea typeface="+mn-ea"/>
              </a:rPr>
              <a:t>NAND Flash </a:t>
            </a:r>
            <a:r>
              <a:rPr lang="zh-CN" altLang="en-US" b="0" dirty="0">
                <a:solidFill>
                  <a:srgbClr val="333333"/>
                </a:solidFill>
                <a:latin typeface="+mn-ea"/>
                <a:ea typeface="+mn-ea"/>
              </a:rPr>
              <a:t>的特点</a:t>
            </a:r>
            <a:endParaRPr lang="en-US" altLang="zh-CN" b="0" dirty="0">
              <a:solidFill>
                <a:srgbClr val="333333"/>
              </a:solidFill>
              <a:latin typeface="+mn-ea"/>
              <a:ea typeface="+mn-ea"/>
            </a:endParaRPr>
          </a:p>
          <a:p>
            <a:pPr lvl="2"/>
            <a:endParaRPr lang="en-US" altLang="zh-CN" b="0" dirty="0">
              <a:solidFill>
                <a:srgbClr val="333333"/>
              </a:solidFill>
              <a:latin typeface="宋体" panose="02010600030101010101" pitchFamily="2" charset="-122"/>
              <a:ea typeface="宋体" panose="02010600030101010101" pitchFamily="2" charset="-122"/>
            </a:endParaRPr>
          </a:p>
          <a:p>
            <a:pPr lvl="2"/>
            <a:r>
              <a:rPr lang="zh-CN" altLang="en-US" b="0" dirty="0">
                <a:solidFill>
                  <a:srgbClr val="333333"/>
                </a:solidFill>
                <a:latin typeface="宋体" panose="02010600030101010101" pitchFamily="2" charset="-122"/>
                <a:ea typeface="宋体" panose="02010600030101010101" pitchFamily="2" charset="-122"/>
              </a:rPr>
              <a:t>用在大容量存储场合</a:t>
            </a:r>
            <a:endParaRPr lang="en-US" altLang="zh-CN" b="0" dirty="0">
              <a:solidFill>
                <a:srgbClr val="333333"/>
              </a:solidFill>
              <a:latin typeface="宋体" panose="02010600030101010101" pitchFamily="2" charset="-122"/>
              <a:ea typeface="宋体" panose="02010600030101010101" pitchFamily="2" charset="-122"/>
            </a:endParaRPr>
          </a:p>
          <a:p>
            <a:pPr lvl="2"/>
            <a:endParaRPr lang="en-US" altLang="zh-CN" b="0" dirty="0">
              <a:solidFill>
                <a:srgbClr val="333333"/>
              </a:solidFill>
              <a:latin typeface="宋体" panose="02010600030101010101" pitchFamily="2" charset="-122"/>
              <a:ea typeface="宋体" panose="02010600030101010101" pitchFamily="2" charset="-122"/>
            </a:endParaRPr>
          </a:p>
          <a:p>
            <a:pPr lvl="2"/>
            <a:r>
              <a:rPr lang="zh-CN" altLang="en-US" b="0" dirty="0">
                <a:solidFill>
                  <a:srgbClr val="333333"/>
                </a:solidFill>
                <a:latin typeface="宋体" panose="02010600030101010101" pitchFamily="2" charset="-122"/>
                <a:ea typeface="宋体" panose="02010600030101010101" pitchFamily="2" charset="-122"/>
              </a:rPr>
              <a:t>不具备随机访问性能</a:t>
            </a:r>
            <a:endParaRPr lang="en-US" altLang="zh-CN" b="0" dirty="0">
              <a:solidFill>
                <a:srgbClr val="333333"/>
              </a:solidFill>
              <a:latin typeface="宋体" panose="02010600030101010101" pitchFamily="2" charset="-122"/>
              <a:ea typeface="宋体" panose="02010600030101010101" pitchFamily="2" charset="-122"/>
            </a:endParaRPr>
          </a:p>
          <a:p>
            <a:pPr lvl="1"/>
            <a:endParaRPr lang="en-US" altLang="zh-CN" sz="2400" b="0" dirty="0">
              <a:solidFill>
                <a:srgbClr val="333333"/>
              </a:solidFill>
              <a:latin typeface="+mn-ea"/>
              <a:ea typeface="+mn-ea"/>
            </a:endParaRPr>
          </a:p>
          <a:p>
            <a:pPr lvl="1"/>
            <a:r>
              <a:rPr lang="en-US" altLang="zh-CN" sz="2400" b="0" dirty="0">
                <a:solidFill>
                  <a:srgbClr val="333333"/>
                </a:solidFill>
                <a:latin typeface="+mn-ea"/>
                <a:ea typeface="+mn-ea"/>
              </a:rPr>
              <a:t>NAND Flash </a:t>
            </a:r>
            <a:r>
              <a:rPr lang="zh-CN" altLang="en-US" sz="2400" b="0" dirty="0">
                <a:solidFill>
                  <a:srgbClr val="333333"/>
                </a:solidFill>
                <a:latin typeface="+mn-ea"/>
                <a:ea typeface="+mn-ea"/>
              </a:rPr>
              <a:t>的规则</a:t>
            </a:r>
            <a:endParaRPr lang="en-US" altLang="zh-CN" sz="2400" b="0" dirty="0">
              <a:solidFill>
                <a:srgbClr val="333333"/>
              </a:solidFill>
              <a:latin typeface="+mn-ea"/>
              <a:ea typeface="+mn-ea"/>
            </a:endParaRPr>
          </a:p>
          <a:p>
            <a:pPr lvl="2"/>
            <a:r>
              <a:rPr lang="en-US" altLang="zh-CN" b="0" dirty="0">
                <a:solidFill>
                  <a:srgbClr val="333333"/>
                </a:solidFill>
                <a:latin typeface="宋体" panose="02010600030101010101" pitchFamily="2" charset="-122"/>
                <a:ea typeface="宋体" panose="02010600030101010101" pitchFamily="2" charset="-122"/>
              </a:rPr>
              <a:t>Flash</a:t>
            </a:r>
            <a:r>
              <a:rPr lang="zh-CN" altLang="en-US" b="0" dirty="0">
                <a:solidFill>
                  <a:srgbClr val="333333"/>
                </a:solidFill>
                <a:latin typeface="宋体" panose="02010600030101010101" pitchFamily="2" charset="-122"/>
                <a:ea typeface="宋体" panose="02010600030101010101" pitchFamily="2" charset="-122"/>
              </a:rPr>
              <a:t>不支持覆盖，写入操作只能在空或已擦除的单元内进行</a:t>
            </a:r>
            <a:endParaRPr lang="en-US" altLang="zh-CN" b="0" dirty="0">
              <a:solidFill>
                <a:srgbClr val="333333"/>
              </a:solidFill>
              <a:latin typeface="宋体" panose="02010600030101010101" pitchFamily="2" charset="-122"/>
              <a:ea typeface="宋体" panose="02010600030101010101" pitchFamily="2" charset="-122"/>
            </a:endParaRPr>
          </a:p>
          <a:p>
            <a:pPr lvl="2"/>
            <a:endParaRPr lang="en-US" altLang="zh-CN" b="0" dirty="0">
              <a:solidFill>
                <a:srgbClr val="333333"/>
              </a:solidFill>
              <a:latin typeface="宋体" panose="02010600030101010101" pitchFamily="2" charset="-122"/>
              <a:ea typeface="宋体" panose="02010600030101010101" pitchFamily="2" charset="-122"/>
            </a:endParaRPr>
          </a:p>
          <a:p>
            <a:pPr lvl="2"/>
            <a:r>
              <a:rPr lang="zh-CN" altLang="en-US" b="0" dirty="0">
                <a:solidFill>
                  <a:srgbClr val="333333"/>
                </a:solidFill>
                <a:latin typeface="宋体" panose="02010600030101010101" pitchFamily="2" charset="-122"/>
                <a:ea typeface="宋体" panose="02010600030101010101" pitchFamily="2" charset="-122"/>
              </a:rPr>
              <a:t>以</a:t>
            </a:r>
            <a:r>
              <a:rPr lang="en-US" altLang="zh-CN" b="0" dirty="0">
                <a:solidFill>
                  <a:srgbClr val="333333"/>
                </a:solidFill>
                <a:latin typeface="宋体" panose="02010600030101010101" pitchFamily="2" charset="-122"/>
                <a:ea typeface="宋体" panose="02010600030101010101" pitchFamily="2" charset="-122"/>
              </a:rPr>
              <a:t>page</a:t>
            </a:r>
            <a:r>
              <a:rPr lang="zh-CN" altLang="en-US" b="0" dirty="0">
                <a:solidFill>
                  <a:srgbClr val="333333"/>
                </a:solidFill>
                <a:latin typeface="宋体" panose="02010600030101010101" pitchFamily="2" charset="-122"/>
                <a:ea typeface="宋体" panose="02010600030101010101" pitchFamily="2" charset="-122"/>
              </a:rPr>
              <a:t>为单位写入，以</a:t>
            </a:r>
            <a:r>
              <a:rPr lang="en-US" altLang="zh-CN" b="0" dirty="0">
                <a:solidFill>
                  <a:srgbClr val="333333"/>
                </a:solidFill>
                <a:latin typeface="宋体" panose="02010600030101010101" pitchFamily="2" charset="-122"/>
                <a:ea typeface="宋体" panose="02010600030101010101" pitchFamily="2" charset="-122"/>
              </a:rPr>
              <a:t>Block</a:t>
            </a:r>
            <a:r>
              <a:rPr lang="zh-CN" altLang="en-US" b="0" dirty="0">
                <a:solidFill>
                  <a:srgbClr val="333333"/>
                </a:solidFill>
                <a:latin typeface="宋体" panose="02010600030101010101" pitchFamily="2" charset="-122"/>
                <a:ea typeface="宋体" panose="02010600030101010101" pitchFamily="2" charset="-122"/>
              </a:rPr>
              <a:t>为单位擦除；擦除</a:t>
            </a:r>
            <a:r>
              <a:rPr lang="en-US" altLang="zh-CN" b="0" dirty="0">
                <a:solidFill>
                  <a:srgbClr val="333333"/>
                </a:solidFill>
                <a:latin typeface="宋体" panose="02010600030101010101" pitchFamily="2" charset="-122"/>
                <a:ea typeface="宋体" panose="02010600030101010101" pitchFamily="2" charset="-122"/>
              </a:rPr>
              <a:t>Block</a:t>
            </a:r>
            <a:r>
              <a:rPr lang="zh-CN" altLang="en-US" b="0" dirty="0">
                <a:solidFill>
                  <a:srgbClr val="333333"/>
                </a:solidFill>
                <a:latin typeface="宋体" panose="02010600030101010101" pitchFamily="2" charset="-122"/>
                <a:ea typeface="宋体" panose="02010600030101010101" pitchFamily="2" charset="-122"/>
              </a:rPr>
              <a:t>前需要先对里面的有效页进行搬迁</a:t>
            </a:r>
            <a:endParaRPr lang="en-US" altLang="zh-CN" b="0" dirty="0">
              <a:solidFill>
                <a:srgbClr val="333333"/>
              </a:solidFill>
              <a:latin typeface="宋体" panose="02010600030101010101" pitchFamily="2" charset="-122"/>
              <a:ea typeface="宋体" panose="02010600030101010101" pitchFamily="2" charset="-122"/>
            </a:endParaRPr>
          </a:p>
          <a:p>
            <a:pPr lvl="2"/>
            <a:endParaRPr lang="en-US" altLang="zh-CN" b="0" dirty="0">
              <a:solidFill>
                <a:srgbClr val="333333"/>
              </a:solidFill>
              <a:latin typeface="宋体" panose="02010600030101010101" pitchFamily="2" charset="-122"/>
              <a:ea typeface="宋体" panose="02010600030101010101" pitchFamily="2" charset="-122"/>
            </a:endParaRPr>
          </a:p>
          <a:p>
            <a:pPr lvl="2"/>
            <a:r>
              <a:rPr lang="en-US" altLang="zh-CN" b="0" dirty="0">
                <a:solidFill>
                  <a:srgbClr val="333333"/>
                </a:solidFill>
                <a:latin typeface="宋体" panose="02010600030101010101" pitchFamily="2" charset="-122"/>
                <a:ea typeface="宋体" panose="02010600030101010101" pitchFamily="2" charset="-122"/>
              </a:rPr>
              <a:t>Block</a:t>
            </a:r>
            <a:r>
              <a:rPr lang="zh-CN" altLang="en-US" b="0" dirty="0">
                <a:solidFill>
                  <a:srgbClr val="333333"/>
                </a:solidFill>
                <a:latin typeface="宋体" panose="02010600030101010101" pitchFamily="2" charset="-122"/>
                <a:ea typeface="宋体" panose="02010600030101010101" pitchFamily="2" charset="-122"/>
              </a:rPr>
              <a:t>有擦除次数限制，擦除次数过多会成为坏块（</a:t>
            </a:r>
            <a:r>
              <a:rPr lang="en-US" altLang="zh-CN" b="0" dirty="0">
                <a:solidFill>
                  <a:srgbClr val="333333"/>
                </a:solidFill>
                <a:latin typeface="宋体" panose="02010600030101010101" pitchFamily="2" charset="-122"/>
                <a:ea typeface="宋体" panose="02010600030101010101" pitchFamily="2" charset="-122"/>
              </a:rPr>
              <a:t>bad block</a:t>
            </a:r>
            <a:r>
              <a:rPr lang="zh-CN" altLang="en-US" b="0" dirty="0">
                <a:solidFill>
                  <a:srgbClr val="333333"/>
                </a:solidFill>
                <a:latin typeface="宋体" panose="02010600030101010101" pitchFamily="2" charset="-122"/>
                <a:ea typeface="宋体" panose="02010600030101010101" pitchFamily="2" charset="-122"/>
              </a:rPr>
              <a:t>）</a:t>
            </a:r>
            <a:endParaRPr lang="en-US" altLang="zh-CN" b="0" dirty="0">
              <a:solidFill>
                <a:srgbClr val="333333"/>
              </a:solidFill>
              <a:latin typeface="宋体" panose="02010600030101010101" pitchFamily="2" charset="-122"/>
              <a:ea typeface="宋体" panose="02010600030101010101" pitchFamily="2" charset="-122"/>
            </a:endParaRPr>
          </a:p>
          <a:p>
            <a:pPr lvl="1"/>
            <a:endParaRPr lang="en-US" altLang="zh-CN" sz="2200" dirty="0">
              <a:solidFill>
                <a:schemeClr val="accent4"/>
              </a:solidFill>
              <a:latin typeface="+mn-ea"/>
            </a:endParaRPr>
          </a:p>
          <a:p>
            <a:pPr lvl="1"/>
            <a:endParaRPr lang="en-US" altLang="zh-CN" sz="2200" dirty="0">
              <a:solidFill>
                <a:schemeClr val="accent4"/>
              </a:solidFill>
              <a:latin typeface="+mn-ea"/>
              <a:ea typeface="+mn-ea"/>
            </a:endParaRPr>
          </a:p>
        </p:txBody>
      </p:sp>
    </p:spTree>
    <p:extLst>
      <p:ext uri="{BB962C8B-B14F-4D97-AF65-F5344CB8AC3E}">
        <p14:creationId xmlns:p14="http://schemas.microsoft.com/office/powerpoint/2010/main" val="23316756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type="body" idx="1"/>
          </p:nvPr>
        </p:nvSpPr>
        <p:spPr>
          <a:xfrm>
            <a:off x="451339" y="1412875"/>
            <a:ext cx="8241323" cy="5256485"/>
          </a:xfrm>
        </p:spPr>
        <p:txBody>
          <a:bodyPr/>
          <a:lstStyle/>
          <a:p>
            <a:r>
              <a:rPr lang="en-US" altLang="zh-CN" b="0" dirty="0">
                <a:latin typeface="+mn-ea"/>
                <a:ea typeface="+mn-ea"/>
              </a:rPr>
              <a:t>NAND Flash</a:t>
            </a:r>
            <a:r>
              <a:rPr lang="zh-CN" altLang="en-US" b="0" dirty="0">
                <a:latin typeface="+mn-ea"/>
                <a:ea typeface="+mn-ea"/>
              </a:rPr>
              <a:t>的“写时擦除”问题</a:t>
            </a:r>
            <a:endParaRPr lang="en-US" altLang="zh-CN" b="0" dirty="0">
              <a:latin typeface="+mn-ea"/>
              <a:ea typeface="+mn-ea"/>
            </a:endParaRPr>
          </a:p>
          <a:p>
            <a:pPr lvl="1"/>
            <a:endParaRPr lang="en-US" altLang="zh-CN" sz="2400" b="0" dirty="0">
              <a:latin typeface="+mn-ea"/>
              <a:ea typeface="+mn-ea"/>
            </a:endParaRPr>
          </a:p>
          <a:p>
            <a:pPr lvl="1"/>
            <a:r>
              <a:rPr lang="zh-CN" altLang="en-US" b="0" dirty="0">
                <a:solidFill>
                  <a:srgbClr val="333333"/>
                </a:solidFill>
                <a:latin typeface="+mn-ea"/>
                <a:ea typeface="+mn-ea"/>
              </a:rPr>
              <a:t>进行写操作，写入的性能将会很差</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不断的对同一</a:t>
            </a:r>
            <a:r>
              <a:rPr lang="en-US" altLang="zh-CN" b="0" dirty="0">
                <a:solidFill>
                  <a:srgbClr val="333333"/>
                </a:solidFill>
                <a:latin typeface="+mn-ea"/>
                <a:ea typeface="+mn-ea"/>
              </a:rPr>
              <a:t>Block</a:t>
            </a:r>
            <a:r>
              <a:rPr lang="zh-CN" altLang="en-US" b="0" dirty="0">
                <a:solidFill>
                  <a:srgbClr val="333333"/>
                </a:solidFill>
                <a:latin typeface="+mn-ea"/>
                <a:ea typeface="+mn-ea"/>
              </a:rPr>
              <a:t>块进行擦除操作，导致存储在该块上的数据丢失或者块损坏</a:t>
            </a:r>
            <a:endParaRPr lang="en-US" altLang="zh-CN" b="0" dirty="0">
              <a:solidFill>
                <a:srgbClr val="333333"/>
              </a:solidFill>
              <a:latin typeface="+mn-ea"/>
              <a:ea typeface="+mn-ea"/>
            </a:endParaRPr>
          </a:p>
        </p:txBody>
      </p:sp>
    </p:spTree>
    <p:extLst>
      <p:ext uri="{BB962C8B-B14F-4D97-AF65-F5344CB8AC3E}">
        <p14:creationId xmlns:p14="http://schemas.microsoft.com/office/powerpoint/2010/main" val="12303632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type="body" idx="1"/>
          </p:nvPr>
        </p:nvSpPr>
        <p:spPr>
          <a:xfrm>
            <a:off x="451339" y="1412875"/>
            <a:ext cx="8241323" cy="5256485"/>
          </a:xfrm>
        </p:spPr>
        <p:txBody>
          <a:bodyPr/>
          <a:lstStyle/>
          <a:p>
            <a:r>
              <a:rPr lang="en-US" altLang="zh-CN" b="0" dirty="0">
                <a:latin typeface="+mn-ea"/>
                <a:ea typeface="+mn-ea"/>
              </a:rPr>
              <a:t>NAND Flash </a:t>
            </a:r>
            <a:r>
              <a:rPr lang="zh-CN" altLang="en-US" b="0" dirty="0">
                <a:latin typeface="+mn-ea"/>
                <a:ea typeface="+mn-ea"/>
              </a:rPr>
              <a:t>的 </a:t>
            </a:r>
            <a:r>
              <a:rPr lang="en-US" altLang="zh-CN" b="0" dirty="0">
                <a:latin typeface="+mn-ea"/>
                <a:ea typeface="+mn-ea"/>
              </a:rPr>
              <a:t>Flash Translation Layer</a:t>
            </a:r>
          </a:p>
          <a:p>
            <a:pPr lvl="1"/>
            <a:endParaRPr lang="en-US" altLang="zh-CN" sz="2400" b="0" dirty="0">
              <a:latin typeface="+mn-ea"/>
              <a:ea typeface="+mn-ea"/>
            </a:endParaRPr>
          </a:p>
          <a:p>
            <a:pPr lvl="1"/>
            <a:r>
              <a:rPr lang="zh-CN" altLang="en-US" b="0" dirty="0">
                <a:solidFill>
                  <a:srgbClr val="333333"/>
                </a:solidFill>
                <a:latin typeface="+mn-ea"/>
                <a:ea typeface="+mn-ea"/>
              </a:rPr>
              <a:t>采用</a:t>
            </a:r>
            <a:r>
              <a:rPr lang="en-US" altLang="zh-CN" b="0" dirty="0">
                <a:solidFill>
                  <a:srgbClr val="333333"/>
                </a:solidFill>
                <a:latin typeface="+mn-ea"/>
                <a:ea typeface="+mn-ea"/>
              </a:rPr>
              <a:t>Log-structured</a:t>
            </a:r>
            <a:r>
              <a:rPr lang="zh-CN" altLang="en-US" b="0" dirty="0">
                <a:solidFill>
                  <a:srgbClr val="333333"/>
                </a:solidFill>
                <a:latin typeface="+mn-ea"/>
                <a:ea typeface="+mn-ea"/>
              </a:rPr>
              <a:t>的方式，</a:t>
            </a:r>
            <a:r>
              <a:rPr lang="en-US" altLang="zh-CN" b="0" dirty="0">
                <a:solidFill>
                  <a:srgbClr val="333333"/>
                </a:solidFill>
                <a:latin typeface="+mn-ea"/>
                <a:ea typeface="+mn-ea"/>
              </a:rPr>
              <a:t>NAND Flash</a:t>
            </a:r>
            <a:r>
              <a:rPr lang="zh-CN" altLang="en-US" b="0" dirty="0">
                <a:solidFill>
                  <a:srgbClr val="333333"/>
                </a:solidFill>
                <a:latin typeface="+mn-ea"/>
                <a:ea typeface="+mn-ea"/>
              </a:rPr>
              <a:t>采用</a:t>
            </a:r>
            <a:r>
              <a:rPr lang="en-US" altLang="zh-CN" b="0" dirty="0">
                <a:solidFill>
                  <a:srgbClr val="333333"/>
                </a:solidFill>
                <a:latin typeface="+mn-ea"/>
                <a:ea typeface="+mn-ea"/>
              </a:rPr>
              <a:t>out-of-place</a:t>
            </a:r>
            <a:r>
              <a:rPr lang="zh-CN" altLang="en-US" b="0" dirty="0">
                <a:solidFill>
                  <a:srgbClr val="333333"/>
                </a:solidFill>
                <a:latin typeface="+mn-ea"/>
                <a:ea typeface="+mn-ea"/>
              </a:rPr>
              <a:t>的数据更新方式</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NAND Flash</a:t>
            </a:r>
            <a:r>
              <a:rPr lang="zh-CN" altLang="en-US" b="0" dirty="0">
                <a:solidFill>
                  <a:srgbClr val="333333"/>
                </a:solidFill>
                <a:latin typeface="+mn-ea"/>
                <a:ea typeface="+mn-ea"/>
              </a:rPr>
              <a:t>的存储资源按照物理</a:t>
            </a:r>
            <a:r>
              <a:rPr lang="en-US" altLang="zh-CN" b="0" dirty="0">
                <a:solidFill>
                  <a:srgbClr val="333333"/>
                </a:solidFill>
                <a:latin typeface="+mn-ea"/>
                <a:ea typeface="+mn-ea"/>
              </a:rPr>
              <a:t>Page</a:t>
            </a:r>
            <a:r>
              <a:rPr lang="zh-CN" altLang="en-US" b="0" dirty="0">
                <a:solidFill>
                  <a:srgbClr val="333333"/>
                </a:solidFill>
                <a:latin typeface="+mn-ea"/>
                <a:ea typeface="+mn-ea"/>
              </a:rPr>
              <a:t>页的方式管理</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用户可见的空间是一个连续逻辑</a:t>
            </a:r>
            <a:r>
              <a:rPr lang="en-US" altLang="zh-CN" b="0" dirty="0">
                <a:solidFill>
                  <a:srgbClr val="333333"/>
                </a:solidFill>
                <a:latin typeface="+mn-ea"/>
                <a:ea typeface="+mn-ea"/>
              </a:rPr>
              <a:t>Page</a:t>
            </a:r>
            <a:r>
              <a:rPr lang="zh-CN" altLang="en-US" b="0" dirty="0">
                <a:solidFill>
                  <a:srgbClr val="333333"/>
                </a:solidFill>
                <a:latin typeface="+mn-ea"/>
                <a:ea typeface="+mn-ea"/>
              </a:rPr>
              <a:t>页连接起来的地址空间</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FTL</a:t>
            </a:r>
            <a:r>
              <a:rPr lang="zh-CN" altLang="en-US" b="0" dirty="0">
                <a:solidFill>
                  <a:srgbClr val="333333"/>
                </a:solidFill>
                <a:latin typeface="+mn-ea"/>
                <a:ea typeface="+mn-ea"/>
              </a:rPr>
              <a:t>建立逻辑</a:t>
            </a:r>
            <a:r>
              <a:rPr lang="en-US" altLang="zh-CN" b="0" dirty="0">
                <a:solidFill>
                  <a:srgbClr val="333333"/>
                </a:solidFill>
                <a:latin typeface="+mn-ea"/>
                <a:ea typeface="+mn-ea"/>
              </a:rPr>
              <a:t>Page</a:t>
            </a:r>
            <a:r>
              <a:rPr lang="zh-CN" altLang="en-US" b="0" dirty="0">
                <a:solidFill>
                  <a:srgbClr val="333333"/>
                </a:solidFill>
                <a:latin typeface="+mn-ea"/>
                <a:ea typeface="+mn-ea"/>
              </a:rPr>
              <a:t>和物理</a:t>
            </a:r>
            <a:r>
              <a:rPr lang="en-US" altLang="zh-CN" b="0" dirty="0">
                <a:solidFill>
                  <a:srgbClr val="333333"/>
                </a:solidFill>
                <a:latin typeface="+mn-ea"/>
                <a:ea typeface="+mn-ea"/>
              </a:rPr>
              <a:t>Page</a:t>
            </a:r>
            <a:r>
              <a:rPr lang="zh-CN" altLang="en-US" b="0" dirty="0">
                <a:solidFill>
                  <a:srgbClr val="333333"/>
                </a:solidFill>
                <a:latin typeface="+mn-ea"/>
                <a:ea typeface="+mn-ea"/>
              </a:rPr>
              <a:t>之间的映射关系，并且在数据写入时重新分配物理</a:t>
            </a:r>
            <a:r>
              <a:rPr lang="en-US" altLang="zh-CN" b="0" dirty="0">
                <a:solidFill>
                  <a:srgbClr val="333333"/>
                </a:solidFill>
                <a:latin typeface="+mn-ea"/>
                <a:ea typeface="+mn-ea"/>
              </a:rPr>
              <a:t>Page</a:t>
            </a:r>
            <a:r>
              <a:rPr lang="zh-CN" altLang="en-US" b="0" dirty="0">
                <a:solidFill>
                  <a:srgbClr val="333333"/>
                </a:solidFill>
                <a:latin typeface="+mn-ea"/>
                <a:ea typeface="+mn-ea"/>
              </a:rPr>
              <a:t>页</a:t>
            </a:r>
            <a:endParaRPr lang="en-US" altLang="zh-CN" b="0" dirty="0">
              <a:solidFill>
                <a:srgbClr val="333333"/>
              </a:solidFill>
              <a:latin typeface="+mn-ea"/>
              <a:ea typeface="+mn-ea"/>
            </a:endParaRPr>
          </a:p>
          <a:p>
            <a:pPr lvl="1"/>
            <a:endParaRPr lang="en-US" altLang="zh-CN" dirty="0">
              <a:solidFill>
                <a:schemeClr val="accent4"/>
              </a:solidFill>
              <a:latin typeface="+mn-ea"/>
            </a:endParaRPr>
          </a:p>
          <a:p>
            <a:pPr lvl="1"/>
            <a:endParaRPr lang="en-US" altLang="zh-CN" sz="2200" dirty="0">
              <a:solidFill>
                <a:schemeClr val="accent4"/>
              </a:solidFill>
              <a:latin typeface="+mn-ea"/>
              <a:ea typeface="+mn-ea"/>
            </a:endParaRPr>
          </a:p>
        </p:txBody>
      </p:sp>
    </p:spTree>
    <p:extLst>
      <p:ext uri="{BB962C8B-B14F-4D97-AF65-F5344CB8AC3E}">
        <p14:creationId xmlns:p14="http://schemas.microsoft.com/office/powerpoint/2010/main" val="245596338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type="body" idx="1"/>
          </p:nvPr>
        </p:nvSpPr>
        <p:spPr>
          <a:xfrm>
            <a:off x="451339" y="1412875"/>
            <a:ext cx="8241323" cy="5256485"/>
          </a:xfrm>
        </p:spPr>
        <p:txBody>
          <a:bodyPr/>
          <a:lstStyle/>
          <a:p>
            <a:r>
              <a:rPr lang="en-US" altLang="zh-CN" dirty="0">
                <a:latin typeface="+mn-ea"/>
                <a:ea typeface="+mn-ea"/>
              </a:rPr>
              <a:t>F2FS</a:t>
            </a:r>
            <a:r>
              <a:rPr lang="zh-CN" altLang="en-US" dirty="0">
                <a:latin typeface="+mn-ea"/>
                <a:ea typeface="+mn-ea"/>
              </a:rPr>
              <a:t>文件系统的</a:t>
            </a:r>
            <a:r>
              <a:rPr lang="en-US" altLang="zh-CN" dirty="0">
                <a:latin typeface="+mn-ea"/>
                <a:ea typeface="+mn-ea"/>
              </a:rPr>
              <a:t>Flash </a:t>
            </a:r>
            <a:r>
              <a:rPr lang="zh-CN" altLang="en-US" dirty="0">
                <a:latin typeface="+mn-ea"/>
                <a:ea typeface="+mn-ea"/>
              </a:rPr>
              <a:t>感知</a:t>
            </a:r>
            <a:endParaRPr lang="en-US" altLang="zh-CN" dirty="0">
              <a:latin typeface="+mn-ea"/>
              <a:ea typeface="+mn-ea"/>
            </a:endParaRPr>
          </a:p>
          <a:p>
            <a:pPr lvl="1"/>
            <a:endParaRPr lang="en-US" altLang="zh-CN" sz="2200" dirty="0">
              <a:solidFill>
                <a:schemeClr val="accent4"/>
              </a:solidFill>
              <a:latin typeface="+mn-ea"/>
            </a:endParaRPr>
          </a:p>
          <a:p>
            <a:pPr lvl="1"/>
            <a:r>
              <a:rPr lang="zh-CN" altLang="en-US" b="0" dirty="0">
                <a:solidFill>
                  <a:srgbClr val="333333"/>
                </a:solidFill>
                <a:latin typeface="+mn-ea"/>
                <a:ea typeface="+mn-ea"/>
              </a:rPr>
              <a:t>扩大随机写区域（元数据区域，</a:t>
            </a:r>
            <a:r>
              <a:rPr lang="en-US" altLang="zh-CN" b="0" dirty="0">
                <a:solidFill>
                  <a:srgbClr val="333333"/>
                </a:solidFill>
                <a:latin typeface="+mn-ea"/>
                <a:ea typeface="+mn-ea"/>
              </a:rPr>
              <a:t>two-location</a:t>
            </a:r>
            <a:r>
              <a:rPr lang="zh-CN" altLang="en-US" b="0" dirty="0">
                <a:solidFill>
                  <a:srgbClr val="333333"/>
                </a:solidFill>
                <a:latin typeface="+mn-ea"/>
                <a:ea typeface="+mn-ea"/>
              </a:rPr>
              <a:t>）以获取更好的性能</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尽量使</a:t>
            </a:r>
            <a:r>
              <a:rPr lang="en-US" altLang="zh-CN" b="0" dirty="0">
                <a:solidFill>
                  <a:srgbClr val="333333"/>
                </a:solidFill>
                <a:latin typeface="+mn-ea"/>
                <a:ea typeface="+mn-ea"/>
              </a:rPr>
              <a:t>F2FS </a:t>
            </a:r>
            <a:r>
              <a:rPr lang="zh-CN" altLang="en-US" b="0" dirty="0">
                <a:solidFill>
                  <a:srgbClr val="333333"/>
                </a:solidFill>
                <a:latin typeface="+mn-ea"/>
                <a:ea typeface="+mn-ea"/>
              </a:rPr>
              <a:t>的数据结构与</a:t>
            </a:r>
            <a:r>
              <a:rPr lang="en-US" altLang="zh-CN" b="0" dirty="0">
                <a:solidFill>
                  <a:srgbClr val="333333"/>
                </a:solidFill>
                <a:latin typeface="+mn-ea"/>
                <a:ea typeface="+mn-ea"/>
              </a:rPr>
              <a:t>FTL </a:t>
            </a:r>
            <a:r>
              <a:rPr lang="zh-CN" altLang="en-US" b="0" dirty="0">
                <a:solidFill>
                  <a:srgbClr val="333333"/>
                </a:solidFill>
                <a:latin typeface="+mn-ea"/>
                <a:ea typeface="+mn-ea"/>
              </a:rPr>
              <a:t>的运算部件对齐</a:t>
            </a:r>
          </a:p>
          <a:p>
            <a:pPr lvl="1"/>
            <a:endParaRPr lang="en-US" altLang="zh-CN" b="0" dirty="0">
              <a:latin typeface="+mn-ea"/>
              <a:ea typeface="+mn-ea"/>
            </a:endParaRPr>
          </a:p>
          <a:p>
            <a:pPr lvl="1"/>
            <a:endParaRPr lang="en-US" altLang="zh-CN" sz="2200" dirty="0">
              <a:solidFill>
                <a:schemeClr val="accent4"/>
              </a:solidFill>
              <a:latin typeface="+mn-ea"/>
            </a:endParaRPr>
          </a:p>
          <a:p>
            <a:pPr lvl="1"/>
            <a:endParaRPr lang="en-US" altLang="zh-CN" sz="2200" dirty="0">
              <a:solidFill>
                <a:schemeClr val="accent4"/>
              </a:solidFill>
              <a:latin typeface="+mn-ea"/>
              <a:ea typeface="+mn-ea"/>
            </a:endParaRPr>
          </a:p>
        </p:txBody>
      </p:sp>
    </p:spTree>
    <p:extLst>
      <p:ext uri="{BB962C8B-B14F-4D97-AF65-F5344CB8AC3E}">
        <p14:creationId xmlns:p14="http://schemas.microsoft.com/office/powerpoint/2010/main" val="39506989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sz="half" idx="1"/>
          </p:nvPr>
        </p:nvSpPr>
        <p:spPr>
          <a:xfrm>
            <a:off x="406353" y="1278731"/>
            <a:ext cx="4050323" cy="5534645"/>
          </a:xfrm>
        </p:spPr>
        <p:txBody>
          <a:bodyPr/>
          <a:lstStyle/>
          <a:p>
            <a:r>
              <a:rPr lang="en-US" altLang="zh-CN" sz="2400" b="0" dirty="0">
                <a:latin typeface="+mn-ea"/>
                <a:ea typeface="+mn-ea"/>
              </a:rPr>
              <a:t>F2FS</a:t>
            </a:r>
            <a:r>
              <a:rPr lang="zh-CN" altLang="en-US" sz="2400" b="0" dirty="0">
                <a:latin typeface="+mn-ea"/>
                <a:ea typeface="+mn-ea"/>
              </a:rPr>
              <a:t>的</a:t>
            </a:r>
            <a:r>
              <a:rPr lang="en-US" altLang="zh-CN" sz="2400" b="0" dirty="0">
                <a:latin typeface="+mn-ea"/>
                <a:ea typeface="+mn-ea"/>
              </a:rPr>
              <a:t>NAT(Node Address Table)</a:t>
            </a:r>
          </a:p>
          <a:p>
            <a:pPr lvl="1"/>
            <a:endParaRPr lang="en-US" altLang="zh-CN" sz="2000" dirty="0">
              <a:solidFill>
                <a:schemeClr val="accent4"/>
              </a:solidFill>
              <a:latin typeface="+mn-ea"/>
              <a:ea typeface="+mn-ea"/>
            </a:endParaRPr>
          </a:p>
          <a:p>
            <a:pPr lvl="1"/>
            <a:r>
              <a:rPr lang="zh-CN" altLang="en-US" sz="2000" b="0" dirty="0">
                <a:solidFill>
                  <a:srgbClr val="333333"/>
                </a:solidFill>
                <a:latin typeface="+mn-ea"/>
                <a:ea typeface="+mn-ea"/>
              </a:rPr>
              <a:t>解决</a:t>
            </a:r>
            <a:r>
              <a:rPr lang="en-US" altLang="zh-CN" sz="2000" b="0" dirty="0">
                <a:solidFill>
                  <a:srgbClr val="333333"/>
                </a:solidFill>
                <a:latin typeface="+mn-ea"/>
                <a:ea typeface="+mn-ea"/>
              </a:rPr>
              <a:t>LFS</a:t>
            </a:r>
            <a:r>
              <a:rPr lang="zh-CN" altLang="en-US" sz="2000" b="0" dirty="0">
                <a:solidFill>
                  <a:srgbClr val="333333"/>
                </a:solidFill>
                <a:latin typeface="+mn-ea"/>
                <a:ea typeface="+mn-ea"/>
              </a:rPr>
              <a:t>的</a:t>
            </a:r>
            <a:r>
              <a:rPr lang="en-US" altLang="zh-CN" sz="2000" b="0" dirty="0">
                <a:solidFill>
                  <a:srgbClr val="333333"/>
                </a:solidFill>
                <a:latin typeface="+mn-ea"/>
                <a:ea typeface="+mn-ea"/>
              </a:rPr>
              <a:t>Wandering Tree</a:t>
            </a:r>
            <a:r>
              <a:rPr lang="zh-CN" altLang="en-US" sz="2000" b="0" dirty="0">
                <a:solidFill>
                  <a:srgbClr val="333333"/>
                </a:solidFill>
                <a:latin typeface="+mn-ea"/>
                <a:ea typeface="+mn-ea"/>
              </a:rPr>
              <a:t>问题</a:t>
            </a:r>
            <a:endParaRPr lang="en-US" altLang="zh-CN" sz="2000" b="0" dirty="0">
              <a:solidFill>
                <a:srgbClr val="333333"/>
              </a:solidFill>
              <a:latin typeface="+mn-ea"/>
              <a:ea typeface="+mn-ea"/>
            </a:endParaRPr>
          </a:p>
          <a:p>
            <a:pPr lvl="1"/>
            <a:endParaRPr lang="en-US" altLang="zh-CN" sz="2000" b="0" dirty="0">
              <a:solidFill>
                <a:srgbClr val="333333"/>
              </a:solidFill>
              <a:latin typeface="+mn-ea"/>
              <a:ea typeface="+mn-ea"/>
            </a:endParaRPr>
          </a:p>
          <a:p>
            <a:pPr lvl="1"/>
            <a:r>
              <a:rPr lang="en-US" altLang="zh-CN" sz="2000" b="0" dirty="0">
                <a:solidFill>
                  <a:srgbClr val="333333"/>
                </a:solidFill>
                <a:latin typeface="+mn-ea"/>
                <a:ea typeface="+mn-ea"/>
              </a:rPr>
              <a:t>F2FS</a:t>
            </a:r>
            <a:r>
              <a:rPr lang="zh-CN" altLang="en-US" sz="2000" b="0" dirty="0">
                <a:solidFill>
                  <a:srgbClr val="333333"/>
                </a:solidFill>
                <a:latin typeface="+mn-ea"/>
                <a:ea typeface="+mn-ea"/>
              </a:rPr>
              <a:t>中</a:t>
            </a:r>
            <a:r>
              <a:rPr lang="en-US" altLang="zh-CN" sz="2000" b="0" dirty="0">
                <a:solidFill>
                  <a:srgbClr val="333333"/>
                </a:solidFill>
                <a:latin typeface="+mn-ea"/>
                <a:ea typeface="+mn-ea"/>
              </a:rPr>
              <a:t>block</a:t>
            </a:r>
            <a:r>
              <a:rPr lang="zh-CN" altLang="en-US" sz="2000" b="0" dirty="0">
                <a:solidFill>
                  <a:srgbClr val="333333"/>
                </a:solidFill>
                <a:latin typeface="+mn-ea"/>
                <a:ea typeface="+mn-ea"/>
              </a:rPr>
              <a:t>分为两类：</a:t>
            </a:r>
            <a:r>
              <a:rPr lang="en-US" altLang="zh-CN" sz="2000" b="0" dirty="0">
                <a:solidFill>
                  <a:srgbClr val="333333"/>
                </a:solidFill>
                <a:latin typeface="+mn-ea"/>
                <a:ea typeface="+mn-ea"/>
              </a:rPr>
              <a:t>NODE</a:t>
            </a:r>
            <a:r>
              <a:rPr lang="zh-CN" altLang="en-US" sz="2000" b="0" dirty="0">
                <a:solidFill>
                  <a:srgbClr val="333333"/>
                </a:solidFill>
                <a:latin typeface="+mn-ea"/>
                <a:ea typeface="+mn-ea"/>
              </a:rPr>
              <a:t>和</a:t>
            </a:r>
            <a:r>
              <a:rPr lang="en-US" altLang="zh-CN" sz="2000" b="0" dirty="0">
                <a:solidFill>
                  <a:srgbClr val="333333"/>
                </a:solidFill>
                <a:latin typeface="+mn-ea"/>
                <a:ea typeface="+mn-ea"/>
              </a:rPr>
              <a:t>DATA</a:t>
            </a:r>
            <a:r>
              <a:rPr lang="zh-CN" altLang="en-US" sz="2000" b="0" dirty="0">
                <a:solidFill>
                  <a:srgbClr val="333333"/>
                </a:solidFill>
                <a:latin typeface="+mn-ea"/>
                <a:ea typeface="+mn-ea"/>
              </a:rPr>
              <a:t>。</a:t>
            </a:r>
            <a:r>
              <a:rPr lang="en-US" altLang="zh-CN" sz="2000" b="0" dirty="0">
                <a:solidFill>
                  <a:srgbClr val="333333"/>
                </a:solidFill>
                <a:latin typeface="+mn-ea"/>
                <a:ea typeface="+mn-ea"/>
              </a:rPr>
              <a:t>NODE</a:t>
            </a:r>
            <a:r>
              <a:rPr lang="zh-CN" altLang="en-US" sz="2000" b="0" dirty="0">
                <a:solidFill>
                  <a:srgbClr val="333333"/>
                </a:solidFill>
                <a:latin typeface="+mn-ea"/>
                <a:ea typeface="+mn-ea"/>
              </a:rPr>
              <a:t>存储元数据，</a:t>
            </a:r>
            <a:r>
              <a:rPr lang="en-US" altLang="zh-CN" sz="2000" b="0" dirty="0">
                <a:solidFill>
                  <a:srgbClr val="333333"/>
                </a:solidFill>
                <a:latin typeface="+mn-ea"/>
                <a:ea typeface="+mn-ea"/>
              </a:rPr>
              <a:t>DATA</a:t>
            </a:r>
            <a:r>
              <a:rPr lang="zh-CN" altLang="en-US" sz="2000" b="0" dirty="0">
                <a:solidFill>
                  <a:srgbClr val="333333"/>
                </a:solidFill>
                <a:latin typeface="+mn-ea"/>
                <a:ea typeface="+mn-ea"/>
              </a:rPr>
              <a:t>存储文件数据</a:t>
            </a:r>
            <a:endParaRPr lang="en-US" altLang="zh-CN" sz="2000" b="0" dirty="0">
              <a:solidFill>
                <a:srgbClr val="333333"/>
              </a:solidFill>
              <a:latin typeface="+mn-ea"/>
              <a:ea typeface="+mn-ea"/>
            </a:endParaRPr>
          </a:p>
          <a:p>
            <a:pPr lvl="1"/>
            <a:endParaRPr lang="zh-CN" altLang="en-US" sz="2000" b="0" dirty="0">
              <a:solidFill>
                <a:srgbClr val="333333"/>
              </a:solidFill>
              <a:latin typeface="+mn-ea"/>
              <a:ea typeface="+mn-ea"/>
            </a:endParaRPr>
          </a:p>
          <a:p>
            <a:pPr lvl="1"/>
            <a:r>
              <a:rPr lang="en-US" altLang="zh-CN" sz="2000" b="0" dirty="0">
                <a:solidFill>
                  <a:srgbClr val="333333"/>
                </a:solidFill>
                <a:latin typeface="+mn-ea"/>
                <a:ea typeface="+mn-ea"/>
              </a:rPr>
              <a:t>NODE</a:t>
            </a:r>
            <a:r>
              <a:rPr lang="zh-CN" altLang="en-US" sz="2000" b="0" dirty="0">
                <a:solidFill>
                  <a:srgbClr val="333333"/>
                </a:solidFill>
                <a:latin typeface="+mn-ea"/>
                <a:ea typeface="+mn-ea"/>
              </a:rPr>
              <a:t>类型</a:t>
            </a:r>
            <a:r>
              <a:rPr lang="en-US" altLang="zh-CN" sz="2000" b="0" dirty="0">
                <a:solidFill>
                  <a:srgbClr val="333333"/>
                </a:solidFill>
                <a:latin typeface="+mn-ea"/>
                <a:ea typeface="+mn-ea"/>
              </a:rPr>
              <a:t>block</a:t>
            </a:r>
            <a:r>
              <a:rPr lang="zh-CN" altLang="en-US" sz="2000" b="0" dirty="0">
                <a:solidFill>
                  <a:srgbClr val="333333"/>
                </a:solidFill>
                <a:latin typeface="+mn-ea"/>
                <a:ea typeface="+mn-ea"/>
              </a:rPr>
              <a:t>包括三类元数据：</a:t>
            </a:r>
            <a:r>
              <a:rPr lang="en-US" altLang="zh-CN" sz="2000" b="0" dirty="0" err="1">
                <a:solidFill>
                  <a:srgbClr val="333333"/>
                </a:solidFill>
                <a:latin typeface="+mn-ea"/>
                <a:ea typeface="+mn-ea"/>
              </a:rPr>
              <a:t>inode</a:t>
            </a:r>
            <a:r>
              <a:rPr lang="zh-CN" altLang="en-US" sz="2000" b="0" dirty="0">
                <a:solidFill>
                  <a:srgbClr val="333333"/>
                </a:solidFill>
                <a:latin typeface="+mn-ea"/>
                <a:ea typeface="+mn-ea"/>
              </a:rPr>
              <a:t>、直接</a:t>
            </a:r>
            <a:r>
              <a:rPr lang="en-US" altLang="zh-CN" sz="2000" b="0" dirty="0" err="1">
                <a:solidFill>
                  <a:srgbClr val="333333"/>
                </a:solidFill>
                <a:latin typeface="+mn-ea"/>
                <a:ea typeface="+mn-ea"/>
              </a:rPr>
              <a:t>dnode</a:t>
            </a:r>
            <a:r>
              <a:rPr lang="zh-CN" altLang="en-US" sz="2000" b="0" dirty="0">
                <a:solidFill>
                  <a:srgbClr val="333333"/>
                </a:solidFill>
                <a:latin typeface="+mn-ea"/>
                <a:ea typeface="+mn-ea"/>
              </a:rPr>
              <a:t>、间接</a:t>
            </a:r>
            <a:r>
              <a:rPr lang="en-US" altLang="zh-CN" sz="2000" b="0" dirty="0" err="1">
                <a:solidFill>
                  <a:srgbClr val="333333"/>
                </a:solidFill>
                <a:latin typeface="+mn-ea"/>
                <a:ea typeface="+mn-ea"/>
              </a:rPr>
              <a:t>dnode</a:t>
            </a:r>
            <a:endParaRPr lang="en-US" altLang="zh-CN" sz="2000" b="0" dirty="0">
              <a:solidFill>
                <a:srgbClr val="333333"/>
              </a:solidFill>
              <a:latin typeface="+mn-ea"/>
              <a:ea typeface="+mn-ea"/>
            </a:endParaRPr>
          </a:p>
          <a:p>
            <a:pPr lvl="1"/>
            <a:endParaRPr lang="en-US" altLang="zh-CN" sz="2000" b="0" dirty="0">
              <a:solidFill>
                <a:srgbClr val="333333"/>
              </a:solidFill>
              <a:latin typeface="+mn-ea"/>
              <a:ea typeface="+mn-ea"/>
            </a:endParaRPr>
          </a:p>
          <a:p>
            <a:pPr lvl="1"/>
            <a:r>
              <a:rPr lang="en-US" altLang="zh-CN" sz="2000" b="0" dirty="0">
                <a:solidFill>
                  <a:srgbClr val="333333"/>
                </a:solidFill>
                <a:latin typeface="+mn-ea"/>
                <a:ea typeface="+mn-ea"/>
              </a:rPr>
              <a:t>NAT</a:t>
            </a:r>
            <a:r>
              <a:rPr lang="zh-CN" altLang="en-US" sz="2000" b="0" dirty="0">
                <a:solidFill>
                  <a:srgbClr val="333333"/>
                </a:solidFill>
                <a:latin typeface="+mn-ea"/>
                <a:ea typeface="+mn-ea"/>
              </a:rPr>
              <a:t>表是一个结构体数组，数组元素是右边的</a:t>
            </a:r>
            <a:r>
              <a:rPr lang="en-US" altLang="zh-CN" sz="2000" b="0" dirty="0">
                <a:solidFill>
                  <a:srgbClr val="333333"/>
                </a:solidFill>
                <a:latin typeface="+mn-ea"/>
                <a:ea typeface="+mn-ea"/>
              </a:rPr>
              <a:t>f2fs_nat_entry</a:t>
            </a:r>
          </a:p>
          <a:p>
            <a:pPr lvl="1"/>
            <a:endParaRPr lang="en-US" altLang="zh-CN" sz="2000" dirty="0">
              <a:solidFill>
                <a:schemeClr val="accent4"/>
              </a:solidFill>
              <a:latin typeface="+mn-ea"/>
              <a:ea typeface="+mn-ea"/>
            </a:endParaRPr>
          </a:p>
          <a:p>
            <a:pPr lvl="1"/>
            <a:endParaRPr lang="en-US" altLang="zh-CN" sz="2000" dirty="0">
              <a:solidFill>
                <a:schemeClr val="accent4"/>
              </a:solidFill>
              <a:latin typeface="+mn-ea"/>
              <a:ea typeface="+mn-ea"/>
            </a:endParaRPr>
          </a:p>
          <a:p>
            <a:pPr lvl="1"/>
            <a:endParaRPr lang="en-US" altLang="zh-CN" sz="2200" dirty="0">
              <a:solidFill>
                <a:schemeClr val="accent4"/>
              </a:solidFill>
              <a:latin typeface="+mn-ea"/>
              <a:ea typeface="+mn-ea"/>
            </a:endParaRPr>
          </a:p>
          <a:p>
            <a:pPr lvl="1"/>
            <a:endParaRPr lang="en-US" altLang="zh-CN" sz="2200" dirty="0">
              <a:solidFill>
                <a:schemeClr val="accent4"/>
              </a:solidFill>
              <a:latin typeface="+mn-ea"/>
              <a:ea typeface="+mn-ea"/>
            </a:endParaRPr>
          </a:p>
        </p:txBody>
      </p:sp>
      <p:sp>
        <p:nvSpPr>
          <p:cNvPr id="5" name="矩形: 圆角 4">
            <a:extLst>
              <a:ext uri="{FF2B5EF4-FFF2-40B4-BE49-F238E27FC236}">
                <a16:creationId xmlns:a16="http://schemas.microsoft.com/office/drawing/2014/main" id="{5CA8E4A8-AAA8-4A62-A064-5970E2106FD4}"/>
              </a:ext>
            </a:extLst>
          </p:cNvPr>
          <p:cNvSpPr/>
          <p:nvPr/>
        </p:nvSpPr>
        <p:spPr bwMode="auto">
          <a:xfrm>
            <a:off x="4593614" y="2111335"/>
            <a:ext cx="4022326" cy="3858875"/>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b="0" kern="0" dirty="0">
                <a:solidFill>
                  <a:srgbClr val="FFFFFF"/>
                </a:solidFill>
                <a:latin typeface="Consolas" panose="020B0609020204030204" pitchFamily="49" charset="0"/>
              </a:rPr>
              <a:t>struct f2fs_nat_entry {</a:t>
            </a:r>
          </a:p>
          <a:p>
            <a:r>
              <a:rPr lang="en-US" altLang="zh-CN" b="0" kern="0" dirty="0">
                <a:solidFill>
                  <a:srgbClr val="FFFFFF"/>
                </a:solidFill>
                <a:latin typeface="Consolas" panose="020B0609020204030204" pitchFamily="49" charset="0"/>
              </a:rPr>
              <a:t>    __u8 version;       /* latest version of cached </a:t>
            </a:r>
            <a:r>
              <a:rPr lang="en-US" altLang="zh-CN" b="0" kern="0" dirty="0" err="1">
                <a:solidFill>
                  <a:srgbClr val="FFFFFF"/>
                </a:solidFill>
                <a:latin typeface="Consolas" panose="020B0609020204030204" pitchFamily="49" charset="0"/>
              </a:rPr>
              <a:t>nat</a:t>
            </a:r>
            <a:r>
              <a:rPr lang="en-US" altLang="zh-CN" b="0" kern="0" dirty="0">
                <a:solidFill>
                  <a:srgbClr val="FFFFFF"/>
                </a:solidFill>
                <a:latin typeface="Consolas" panose="020B0609020204030204" pitchFamily="49" charset="0"/>
              </a:rPr>
              <a:t> entry */</a:t>
            </a:r>
          </a:p>
          <a:p>
            <a:r>
              <a:rPr lang="en-US" altLang="zh-CN" b="0" kern="0" dirty="0">
                <a:solidFill>
                  <a:srgbClr val="FFFFFF"/>
                </a:solidFill>
                <a:latin typeface="Consolas" panose="020B0609020204030204" pitchFamily="49" charset="0"/>
              </a:rPr>
              <a:t>    __le32 </a:t>
            </a:r>
            <a:r>
              <a:rPr lang="en-US" altLang="zh-CN" b="0" kern="0" dirty="0" err="1">
                <a:solidFill>
                  <a:srgbClr val="FFFFFF"/>
                </a:solidFill>
                <a:latin typeface="Consolas" panose="020B0609020204030204" pitchFamily="49" charset="0"/>
              </a:rPr>
              <a:t>ino</a:t>
            </a:r>
            <a:r>
              <a:rPr lang="en-US" altLang="zh-CN" b="0" kern="0" dirty="0">
                <a:solidFill>
                  <a:srgbClr val="FFFFFF"/>
                </a:solidFill>
                <a:latin typeface="Consolas" panose="020B0609020204030204" pitchFamily="49" charset="0"/>
              </a:rPr>
              <a:t>;     /* </a:t>
            </a:r>
            <a:r>
              <a:rPr lang="en-US" altLang="zh-CN" b="0" kern="0" dirty="0" err="1">
                <a:solidFill>
                  <a:srgbClr val="FFFFFF"/>
                </a:solidFill>
                <a:latin typeface="Consolas" panose="020B0609020204030204" pitchFamily="49" charset="0"/>
              </a:rPr>
              <a:t>inode</a:t>
            </a:r>
            <a:r>
              <a:rPr lang="en-US" altLang="zh-CN" b="0" kern="0" dirty="0">
                <a:solidFill>
                  <a:srgbClr val="FFFFFF"/>
                </a:solidFill>
                <a:latin typeface="Consolas" panose="020B0609020204030204" pitchFamily="49" charset="0"/>
              </a:rPr>
              <a:t> number */</a:t>
            </a:r>
          </a:p>
          <a:p>
            <a:r>
              <a:rPr lang="en-US" altLang="zh-CN" b="0" kern="0" dirty="0">
                <a:solidFill>
                  <a:srgbClr val="FFFFFF"/>
                </a:solidFill>
                <a:latin typeface="Consolas" panose="020B0609020204030204" pitchFamily="49" charset="0"/>
              </a:rPr>
              <a:t>    __le32 </a:t>
            </a:r>
            <a:r>
              <a:rPr lang="en-US" altLang="zh-CN" b="0" kern="0" dirty="0" err="1">
                <a:solidFill>
                  <a:srgbClr val="FFFFFF"/>
                </a:solidFill>
                <a:latin typeface="Consolas" panose="020B0609020204030204" pitchFamily="49" charset="0"/>
              </a:rPr>
              <a:t>block_addr</a:t>
            </a:r>
            <a:r>
              <a:rPr lang="en-US" altLang="zh-CN" b="0" kern="0" dirty="0">
                <a:solidFill>
                  <a:srgbClr val="FFFFFF"/>
                </a:solidFill>
                <a:latin typeface="Consolas" panose="020B0609020204030204" pitchFamily="49" charset="0"/>
              </a:rPr>
              <a:t>;  /* block address */</a:t>
            </a:r>
          </a:p>
          <a:p>
            <a:r>
              <a:rPr lang="en-US" altLang="zh-CN" b="0" kern="0" dirty="0">
                <a:solidFill>
                  <a:srgbClr val="FFFFFF"/>
                </a:solidFill>
                <a:latin typeface="Consolas" panose="020B0609020204030204" pitchFamily="49" charset="0"/>
              </a:rPr>
              <a:t>} __packed;</a:t>
            </a:r>
          </a:p>
        </p:txBody>
      </p:sp>
    </p:spTree>
    <p:extLst>
      <p:ext uri="{BB962C8B-B14F-4D97-AF65-F5344CB8AC3E}">
        <p14:creationId xmlns:p14="http://schemas.microsoft.com/office/powerpoint/2010/main" val="205789272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sz="half" idx="1"/>
          </p:nvPr>
        </p:nvSpPr>
        <p:spPr>
          <a:xfrm>
            <a:off x="451339" y="1412875"/>
            <a:ext cx="4050323" cy="4876799"/>
          </a:xfrm>
        </p:spPr>
        <p:txBody>
          <a:bodyPr/>
          <a:lstStyle/>
          <a:p>
            <a:r>
              <a:rPr lang="en-US" altLang="zh-CN" sz="2400" b="0" dirty="0">
                <a:latin typeface="+mn-ea"/>
                <a:ea typeface="+mn-ea"/>
              </a:rPr>
              <a:t>F2FS</a:t>
            </a:r>
            <a:r>
              <a:rPr lang="zh-CN" altLang="en-US" sz="2400" b="0" dirty="0">
                <a:latin typeface="+mn-ea"/>
                <a:ea typeface="+mn-ea"/>
              </a:rPr>
              <a:t>的</a:t>
            </a:r>
            <a:r>
              <a:rPr lang="en-US" altLang="zh-CN" sz="2400" b="0" dirty="0">
                <a:latin typeface="+mn-ea"/>
                <a:ea typeface="+mn-ea"/>
              </a:rPr>
              <a:t>NAT(Node Address Table)</a:t>
            </a:r>
          </a:p>
          <a:p>
            <a:pPr lvl="1">
              <a:buClr>
                <a:srgbClr val="336699"/>
              </a:buClr>
            </a:pPr>
            <a:endParaRPr lang="en-US" altLang="zh-CN" sz="2000" dirty="0">
              <a:solidFill>
                <a:srgbClr val="002AAE"/>
              </a:solidFill>
              <a:latin typeface="宋体"/>
            </a:endParaRPr>
          </a:p>
          <a:p>
            <a:pPr lvl="1">
              <a:buClr>
                <a:srgbClr val="336699"/>
              </a:buClr>
            </a:pPr>
            <a:r>
              <a:rPr lang="zh-CN" altLang="en-US" sz="2000" b="0" dirty="0">
                <a:solidFill>
                  <a:srgbClr val="333333"/>
                </a:solidFill>
                <a:latin typeface="+mn-ea"/>
                <a:ea typeface="+mn-ea"/>
              </a:rPr>
              <a:t>直接</a:t>
            </a:r>
            <a:r>
              <a:rPr lang="en-US" altLang="zh-CN" sz="2000" b="0" dirty="0" err="1">
                <a:solidFill>
                  <a:srgbClr val="333333"/>
                </a:solidFill>
                <a:latin typeface="+mn-ea"/>
                <a:ea typeface="+mn-ea"/>
              </a:rPr>
              <a:t>dnode</a:t>
            </a:r>
            <a:r>
              <a:rPr lang="zh-CN" altLang="en-US" sz="2000" b="0" dirty="0">
                <a:solidFill>
                  <a:srgbClr val="333333"/>
                </a:solidFill>
                <a:latin typeface="+mn-ea"/>
                <a:ea typeface="+mn-ea"/>
              </a:rPr>
              <a:t>的表项指向</a:t>
            </a:r>
            <a:r>
              <a:rPr lang="en-US" altLang="zh-CN" sz="2000" b="0" dirty="0">
                <a:solidFill>
                  <a:srgbClr val="333333"/>
                </a:solidFill>
                <a:latin typeface="+mn-ea"/>
                <a:ea typeface="+mn-ea"/>
              </a:rPr>
              <a:t>DATA block</a:t>
            </a:r>
            <a:r>
              <a:rPr lang="zh-CN" altLang="en-US" sz="2000" b="0" dirty="0">
                <a:solidFill>
                  <a:srgbClr val="333333"/>
                </a:solidFill>
                <a:latin typeface="+mn-ea"/>
                <a:ea typeface="+mn-ea"/>
              </a:rPr>
              <a:t>的地址，间接</a:t>
            </a:r>
            <a:r>
              <a:rPr lang="en-US" altLang="zh-CN" sz="2000" b="0" dirty="0" err="1">
                <a:solidFill>
                  <a:srgbClr val="333333"/>
                </a:solidFill>
                <a:latin typeface="+mn-ea"/>
                <a:ea typeface="+mn-ea"/>
              </a:rPr>
              <a:t>dnode</a:t>
            </a:r>
            <a:r>
              <a:rPr lang="zh-CN" altLang="en-US" sz="2000" b="0" dirty="0">
                <a:solidFill>
                  <a:srgbClr val="333333"/>
                </a:solidFill>
                <a:latin typeface="+mn-ea"/>
                <a:ea typeface="+mn-ea"/>
              </a:rPr>
              <a:t>的表项指针指向的</a:t>
            </a:r>
            <a:r>
              <a:rPr lang="en-US" altLang="zh-CN" sz="2000" b="0" dirty="0">
                <a:solidFill>
                  <a:srgbClr val="333333"/>
                </a:solidFill>
                <a:latin typeface="+mn-ea"/>
                <a:ea typeface="+mn-ea"/>
              </a:rPr>
              <a:t>NAT</a:t>
            </a:r>
            <a:r>
              <a:rPr lang="zh-CN" altLang="en-US" sz="2000" b="0" dirty="0">
                <a:solidFill>
                  <a:srgbClr val="333333"/>
                </a:solidFill>
                <a:latin typeface="+mn-ea"/>
                <a:ea typeface="+mn-ea"/>
              </a:rPr>
              <a:t>表中的一个表项</a:t>
            </a:r>
            <a:endParaRPr lang="en-US" altLang="zh-CN" sz="2000" b="0" dirty="0">
              <a:solidFill>
                <a:srgbClr val="333333"/>
              </a:solidFill>
              <a:latin typeface="+mn-ea"/>
              <a:ea typeface="+mn-ea"/>
            </a:endParaRPr>
          </a:p>
          <a:p>
            <a:pPr lvl="1">
              <a:buClr>
                <a:srgbClr val="336699"/>
              </a:buClr>
            </a:pPr>
            <a:endParaRPr lang="en-US" altLang="zh-CN" sz="2000" b="0" dirty="0">
              <a:solidFill>
                <a:srgbClr val="333333"/>
              </a:solidFill>
              <a:latin typeface="+mn-ea"/>
              <a:ea typeface="+mn-ea"/>
            </a:endParaRPr>
          </a:p>
          <a:p>
            <a:pPr lvl="1">
              <a:buClr>
                <a:srgbClr val="336699"/>
              </a:buClr>
            </a:pPr>
            <a:r>
              <a:rPr lang="zh-CN" altLang="en-US" sz="2000" b="0" dirty="0">
                <a:solidFill>
                  <a:srgbClr val="333333"/>
                </a:solidFill>
                <a:latin typeface="+mn-ea"/>
                <a:ea typeface="+mn-ea"/>
              </a:rPr>
              <a:t>引入</a:t>
            </a:r>
            <a:r>
              <a:rPr lang="en-US" altLang="zh-CN" sz="2000" b="0" dirty="0">
                <a:solidFill>
                  <a:srgbClr val="333333"/>
                </a:solidFill>
                <a:latin typeface="+mn-ea"/>
                <a:ea typeface="+mn-ea"/>
              </a:rPr>
              <a:t>NAT</a:t>
            </a:r>
            <a:r>
              <a:rPr lang="zh-CN" altLang="en-US" sz="2000" b="0" dirty="0">
                <a:solidFill>
                  <a:srgbClr val="333333"/>
                </a:solidFill>
                <a:latin typeface="+mn-ea"/>
                <a:ea typeface="+mn-ea"/>
              </a:rPr>
              <a:t>，实现</a:t>
            </a:r>
            <a:r>
              <a:rPr lang="en-US" altLang="zh-CN" sz="2000" b="0" dirty="0">
                <a:solidFill>
                  <a:srgbClr val="333333"/>
                </a:solidFill>
                <a:latin typeface="+mn-ea"/>
                <a:ea typeface="+mn-ea"/>
              </a:rPr>
              <a:t>node id</a:t>
            </a:r>
            <a:r>
              <a:rPr lang="zh-CN" altLang="en-US" sz="2000" b="0" dirty="0">
                <a:solidFill>
                  <a:srgbClr val="333333"/>
                </a:solidFill>
                <a:latin typeface="+mn-ea"/>
                <a:ea typeface="+mn-ea"/>
              </a:rPr>
              <a:t>和</a:t>
            </a:r>
            <a:r>
              <a:rPr lang="en-US" altLang="zh-CN" sz="2000" b="0" dirty="0">
                <a:solidFill>
                  <a:srgbClr val="333333"/>
                </a:solidFill>
                <a:latin typeface="+mn-ea"/>
                <a:ea typeface="+mn-ea"/>
              </a:rPr>
              <a:t>node block</a:t>
            </a:r>
            <a:r>
              <a:rPr lang="zh-CN" altLang="en-US" sz="2000" b="0" dirty="0">
                <a:solidFill>
                  <a:srgbClr val="333333"/>
                </a:solidFill>
                <a:latin typeface="+mn-ea"/>
                <a:ea typeface="+mn-ea"/>
              </a:rPr>
              <a:t>的地址映射</a:t>
            </a:r>
            <a:endParaRPr lang="en-US" altLang="zh-CN" sz="2000" b="0" dirty="0">
              <a:solidFill>
                <a:srgbClr val="333333"/>
              </a:solidFill>
              <a:latin typeface="+mn-ea"/>
              <a:ea typeface="+mn-ea"/>
            </a:endParaRPr>
          </a:p>
          <a:p>
            <a:pPr lvl="1">
              <a:buClr>
                <a:srgbClr val="336699"/>
              </a:buClr>
            </a:pPr>
            <a:endParaRPr lang="en-US" altLang="zh-CN" sz="2000" dirty="0">
              <a:solidFill>
                <a:srgbClr val="002AAE"/>
              </a:solidFill>
              <a:latin typeface="宋体"/>
            </a:endParaRPr>
          </a:p>
          <a:p>
            <a:pPr lvl="1">
              <a:buClr>
                <a:srgbClr val="336699"/>
              </a:buClr>
            </a:pPr>
            <a:endParaRPr lang="en-US" altLang="zh-CN" sz="2000" dirty="0">
              <a:solidFill>
                <a:srgbClr val="002AAE"/>
              </a:solidFill>
              <a:latin typeface="宋体"/>
            </a:endParaRPr>
          </a:p>
          <a:p>
            <a:pPr lvl="1"/>
            <a:endParaRPr lang="en-US" altLang="zh-CN" sz="2000" dirty="0">
              <a:solidFill>
                <a:schemeClr val="accent4"/>
              </a:solidFill>
              <a:latin typeface="+mn-ea"/>
            </a:endParaRPr>
          </a:p>
          <a:p>
            <a:pPr lvl="1"/>
            <a:endParaRPr lang="en-US" altLang="zh-CN" sz="2000" dirty="0">
              <a:solidFill>
                <a:schemeClr val="accent4"/>
              </a:solidFill>
              <a:latin typeface="+mn-ea"/>
              <a:ea typeface="+mn-ea"/>
            </a:endParaRPr>
          </a:p>
        </p:txBody>
      </p:sp>
      <p:pic>
        <p:nvPicPr>
          <p:cNvPr id="9" name="内容占位符 2">
            <a:extLst>
              <a:ext uri="{FF2B5EF4-FFF2-40B4-BE49-F238E27FC236}">
                <a16:creationId xmlns:a16="http://schemas.microsoft.com/office/drawing/2014/main" id="{BF065954-DACD-4B37-AB8D-C7907CB0B4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5364088" y="1547017"/>
            <a:ext cx="3168352" cy="4608513"/>
          </a:xfrm>
          <a:prstGeom prst="rect">
            <a:avLst/>
          </a:prstGeom>
        </p:spPr>
      </p:pic>
    </p:spTree>
    <p:extLst>
      <p:ext uri="{BB962C8B-B14F-4D97-AF65-F5344CB8AC3E}">
        <p14:creationId xmlns:p14="http://schemas.microsoft.com/office/powerpoint/2010/main" val="38197851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的设计背景</a:t>
            </a:r>
          </a:p>
        </p:txBody>
      </p:sp>
      <p:sp>
        <p:nvSpPr>
          <p:cNvPr id="321539" name="Rectangle 3"/>
          <p:cNvSpPr>
            <a:spLocks noGrp="1" noChangeArrowheads="1"/>
          </p:cNvSpPr>
          <p:nvPr>
            <p:ph sz="half" idx="1"/>
          </p:nvPr>
        </p:nvSpPr>
        <p:spPr>
          <a:xfrm>
            <a:off x="451339" y="1412875"/>
            <a:ext cx="8225117" cy="4608513"/>
          </a:xfrm>
        </p:spPr>
        <p:txBody>
          <a:bodyPr/>
          <a:lstStyle/>
          <a:p>
            <a:r>
              <a:rPr lang="en-US" altLang="zh-CN" sz="2400" b="0" dirty="0">
                <a:latin typeface="+mn-ea"/>
                <a:ea typeface="+mn-ea"/>
              </a:rPr>
              <a:t>F2FS</a:t>
            </a:r>
            <a:r>
              <a:rPr lang="zh-CN" altLang="en-US" sz="2400" b="0" dirty="0">
                <a:latin typeface="+mn-ea"/>
                <a:ea typeface="+mn-ea"/>
              </a:rPr>
              <a:t>的最小化</a:t>
            </a:r>
            <a:r>
              <a:rPr lang="en-US" altLang="zh-CN" sz="2400" b="0" dirty="0">
                <a:latin typeface="+mn-ea"/>
                <a:ea typeface="+mn-ea"/>
              </a:rPr>
              <a:t>Cleaning </a:t>
            </a:r>
            <a:r>
              <a:rPr lang="zh-CN" altLang="en-US" sz="2400" b="0" dirty="0">
                <a:latin typeface="+mn-ea"/>
                <a:ea typeface="+mn-ea"/>
              </a:rPr>
              <a:t>开销</a:t>
            </a:r>
            <a:endParaRPr lang="en-US" altLang="zh-CN" sz="2400" b="0" dirty="0">
              <a:latin typeface="+mn-ea"/>
              <a:ea typeface="+mn-ea"/>
            </a:endParaRPr>
          </a:p>
          <a:p>
            <a:pPr lvl="1"/>
            <a:endParaRPr lang="en-US" altLang="zh-CN" dirty="0">
              <a:solidFill>
                <a:schemeClr val="accent4"/>
              </a:solidFill>
              <a:latin typeface="+mn-ea"/>
              <a:ea typeface="+mn-ea"/>
            </a:endParaRPr>
          </a:p>
          <a:p>
            <a:pPr lvl="1"/>
            <a:r>
              <a:rPr lang="zh-CN" altLang="en-US" sz="2000" dirty="0">
                <a:solidFill>
                  <a:srgbClr val="333333"/>
                </a:solidFill>
                <a:latin typeface="+mn-ea"/>
              </a:rPr>
              <a:t>支持后台</a:t>
            </a:r>
            <a:r>
              <a:rPr lang="en-US" altLang="zh-CN" sz="2000" dirty="0">
                <a:solidFill>
                  <a:srgbClr val="333333"/>
                </a:solidFill>
                <a:latin typeface="+mn-ea"/>
              </a:rPr>
              <a:t>Cleaning </a:t>
            </a:r>
            <a:r>
              <a:rPr lang="zh-CN" altLang="en-US" sz="2000" dirty="0">
                <a:solidFill>
                  <a:srgbClr val="333333"/>
                </a:solidFill>
                <a:latin typeface="+mn-ea"/>
              </a:rPr>
              <a:t>进程</a:t>
            </a:r>
            <a:endParaRPr lang="en-US" altLang="zh-CN" sz="2000" dirty="0">
              <a:solidFill>
                <a:srgbClr val="333333"/>
              </a:solidFill>
              <a:latin typeface="+mn-ea"/>
            </a:endParaRPr>
          </a:p>
          <a:p>
            <a:pPr lvl="1"/>
            <a:endParaRPr lang="zh-CN" altLang="en-US" sz="2000" dirty="0">
              <a:solidFill>
                <a:srgbClr val="333333"/>
              </a:solidFill>
              <a:latin typeface="+mn-ea"/>
            </a:endParaRPr>
          </a:p>
          <a:p>
            <a:pPr lvl="1"/>
            <a:r>
              <a:rPr lang="zh-CN" altLang="en-US" sz="2000" dirty="0">
                <a:solidFill>
                  <a:srgbClr val="333333"/>
                </a:solidFill>
                <a:latin typeface="+mn-ea"/>
              </a:rPr>
              <a:t>支持</a:t>
            </a:r>
            <a:r>
              <a:rPr lang="en-US" altLang="zh-CN" sz="2000" dirty="0">
                <a:solidFill>
                  <a:srgbClr val="333333"/>
                </a:solidFill>
                <a:latin typeface="+mn-ea"/>
              </a:rPr>
              <a:t>greedy </a:t>
            </a:r>
            <a:r>
              <a:rPr lang="zh-CN" altLang="en-US" sz="2000" dirty="0">
                <a:solidFill>
                  <a:srgbClr val="333333"/>
                </a:solidFill>
                <a:latin typeface="+mn-ea"/>
              </a:rPr>
              <a:t>和 低成本</a:t>
            </a:r>
            <a:r>
              <a:rPr lang="en-US" altLang="zh-CN" sz="2000" dirty="0">
                <a:solidFill>
                  <a:srgbClr val="333333"/>
                </a:solidFill>
                <a:latin typeface="+mn-ea"/>
              </a:rPr>
              <a:t>(</a:t>
            </a:r>
            <a:r>
              <a:rPr lang="zh-CN" altLang="en-US" sz="2000" dirty="0">
                <a:solidFill>
                  <a:srgbClr val="333333"/>
                </a:solidFill>
                <a:latin typeface="+mn-ea"/>
              </a:rPr>
              <a:t>转移数据最少</a:t>
            </a:r>
            <a:r>
              <a:rPr lang="en-US" altLang="zh-CN" sz="2000" dirty="0">
                <a:solidFill>
                  <a:srgbClr val="333333"/>
                </a:solidFill>
                <a:latin typeface="+mn-ea"/>
              </a:rPr>
              <a:t>)</a:t>
            </a:r>
            <a:r>
              <a:rPr lang="zh-CN" altLang="en-US" sz="2000" dirty="0">
                <a:solidFill>
                  <a:srgbClr val="333333"/>
                </a:solidFill>
                <a:latin typeface="+mn-ea"/>
              </a:rPr>
              <a:t>的待清理</a:t>
            </a:r>
            <a:r>
              <a:rPr lang="en-US" altLang="zh-CN" sz="2000" dirty="0">
                <a:solidFill>
                  <a:srgbClr val="333333"/>
                </a:solidFill>
                <a:latin typeface="+mn-ea"/>
              </a:rPr>
              <a:t>Section </a:t>
            </a:r>
            <a:r>
              <a:rPr lang="zh-CN" altLang="en-US" sz="2000" dirty="0">
                <a:solidFill>
                  <a:srgbClr val="333333"/>
                </a:solidFill>
                <a:latin typeface="+mn-ea"/>
              </a:rPr>
              <a:t>选择算法</a:t>
            </a:r>
            <a:endParaRPr lang="en-US" altLang="zh-CN" sz="2000" dirty="0">
              <a:solidFill>
                <a:srgbClr val="333333"/>
              </a:solidFill>
              <a:latin typeface="+mn-ea"/>
            </a:endParaRPr>
          </a:p>
          <a:p>
            <a:pPr lvl="1"/>
            <a:endParaRPr lang="zh-CN" altLang="en-US" sz="2000" dirty="0">
              <a:solidFill>
                <a:srgbClr val="333333"/>
              </a:solidFill>
              <a:latin typeface="+mn-ea"/>
            </a:endParaRPr>
          </a:p>
          <a:p>
            <a:pPr lvl="1"/>
            <a:r>
              <a:rPr lang="zh-CN" altLang="en-US" sz="2000" dirty="0">
                <a:solidFill>
                  <a:srgbClr val="333333"/>
                </a:solidFill>
                <a:latin typeface="+mn-ea"/>
              </a:rPr>
              <a:t>支持</a:t>
            </a:r>
            <a:r>
              <a:rPr lang="en-US" altLang="zh-CN" sz="2000" dirty="0">
                <a:solidFill>
                  <a:srgbClr val="333333"/>
                </a:solidFill>
                <a:latin typeface="+mn-ea"/>
              </a:rPr>
              <a:t>multi-head logs </a:t>
            </a:r>
            <a:r>
              <a:rPr lang="zh-CN" altLang="en-US" sz="2000" dirty="0">
                <a:solidFill>
                  <a:srgbClr val="333333"/>
                </a:solidFill>
                <a:latin typeface="+mn-ea"/>
              </a:rPr>
              <a:t>用于动态</a:t>
            </a:r>
            <a:r>
              <a:rPr lang="en-US" altLang="zh-CN" sz="2000" dirty="0">
                <a:solidFill>
                  <a:srgbClr val="333333"/>
                </a:solidFill>
                <a:latin typeface="+mn-ea"/>
              </a:rPr>
              <a:t>/</a:t>
            </a:r>
            <a:r>
              <a:rPr lang="zh-CN" altLang="en-US" sz="2000" dirty="0">
                <a:solidFill>
                  <a:srgbClr val="333333"/>
                </a:solidFill>
                <a:latin typeface="+mn-ea"/>
              </a:rPr>
              <a:t>静态</a:t>
            </a:r>
            <a:r>
              <a:rPr lang="en-US" altLang="zh-CN" sz="2000" dirty="0">
                <a:solidFill>
                  <a:srgbClr val="333333"/>
                </a:solidFill>
                <a:latin typeface="+mn-ea"/>
              </a:rPr>
              <a:t>hot </a:t>
            </a:r>
            <a:r>
              <a:rPr lang="zh-CN" altLang="en-US" sz="2000" dirty="0">
                <a:solidFill>
                  <a:srgbClr val="333333"/>
                </a:solidFill>
                <a:latin typeface="+mn-ea"/>
              </a:rPr>
              <a:t>与</a:t>
            </a:r>
            <a:r>
              <a:rPr lang="en-US" altLang="zh-CN" sz="2000" dirty="0">
                <a:solidFill>
                  <a:srgbClr val="333333"/>
                </a:solidFill>
                <a:latin typeface="+mn-ea"/>
              </a:rPr>
              <a:t>cold </a:t>
            </a:r>
            <a:r>
              <a:rPr lang="zh-CN" altLang="en-US" sz="2000" dirty="0">
                <a:solidFill>
                  <a:srgbClr val="333333"/>
                </a:solidFill>
                <a:latin typeface="+mn-ea"/>
              </a:rPr>
              <a:t>数据分离</a:t>
            </a:r>
            <a:endParaRPr lang="en-US" altLang="zh-CN" sz="2000" dirty="0">
              <a:solidFill>
                <a:srgbClr val="333333"/>
              </a:solidFill>
              <a:latin typeface="+mn-ea"/>
            </a:endParaRPr>
          </a:p>
          <a:p>
            <a:pPr lvl="1"/>
            <a:endParaRPr lang="zh-CN" altLang="en-US" sz="2000" dirty="0">
              <a:solidFill>
                <a:srgbClr val="333333"/>
              </a:solidFill>
              <a:latin typeface="+mn-ea"/>
            </a:endParaRPr>
          </a:p>
          <a:p>
            <a:pPr lvl="1"/>
            <a:r>
              <a:rPr lang="zh-CN" altLang="en-US" sz="2000" dirty="0">
                <a:solidFill>
                  <a:srgbClr val="333333"/>
                </a:solidFill>
                <a:latin typeface="+mn-ea"/>
              </a:rPr>
              <a:t>引入自适应</a:t>
            </a:r>
            <a:r>
              <a:rPr lang="en-US" altLang="zh-CN" sz="2000" dirty="0">
                <a:solidFill>
                  <a:srgbClr val="333333"/>
                </a:solidFill>
                <a:latin typeface="+mn-ea"/>
              </a:rPr>
              <a:t>logging </a:t>
            </a:r>
            <a:r>
              <a:rPr lang="zh-CN" altLang="en-US" sz="2000" dirty="0">
                <a:solidFill>
                  <a:srgbClr val="333333"/>
                </a:solidFill>
                <a:latin typeface="+mn-ea"/>
              </a:rPr>
              <a:t>用于有效块分配</a:t>
            </a:r>
          </a:p>
          <a:p>
            <a:endParaRPr lang="zh-CN" altLang="en-US" dirty="0">
              <a:solidFill>
                <a:schemeClr val="accent4"/>
              </a:solidFill>
              <a:latin typeface="+mn-ea"/>
              <a:ea typeface="+mn-ea"/>
            </a:endParaRPr>
          </a:p>
          <a:p>
            <a:endParaRPr lang="en-US" altLang="zh-CN" sz="2800" dirty="0">
              <a:solidFill>
                <a:schemeClr val="accent4"/>
              </a:solidFill>
              <a:latin typeface="+mn-ea"/>
              <a:ea typeface="+mn-ea"/>
            </a:endParaRPr>
          </a:p>
          <a:p>
            <a:pPr lvl="1"/>
            <a:endParaRPr lang="en-US" altLang="zh-CN" sz="2200" dirty="0">
              <a:solidFill>
                <a:schemeClr val="accent4"/>
              </a:solidFill>
              <a:latin typeface="+mn-ea"/>
              <a:ea typeface="+mn-ea"/>
            </a:endParaRPr>
          </a:p>
        </p:txBody>
      </p:sp>
    </p:spTree>
    <p:extLst>
      <p:ext uri="{BB962C8B-B14F-4D97-AF65-F5344CB8AC3E}">
        <p14:creationId xmlns:p14="http://schemas.microsoft.com/office/powerpoint/2010/main" val="111268515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effectLst/>
                <a:latin typeface="隶书" panose="02010509060101010101" pitchFamily="49" charset="-122"/>
                <a:ea typeface="隶书" panose="02010509060101010101" pitchFamily="49" charset="-122"/>
              </a:rPr>
              <a:t>大纲</a:t>
            </a:r>
          </a:p>
        </p:txBody>
      </p:sp>
      <p:sp>
        <p:nvSpPr>
          <p:cNvPr id="3" name="Content Placeholder 2"/>
          <p:cNvSpPr>
            <a:spLocks noGrp="1"/>
          </p:cNvSpPr>
          <p:nvPr>
            <p:ph idx="1"/>
          </p:nvPr>
        </p:nvSpPr>
        <p:spPr/>
        <p:txBody>
          <a:bodyPr/>
          <a:lstStyle/>
          <a:p>
            <a:pPr marR="0" lvl="0" defTabSz="914400" latinLnBrk="0">
              <a:lnSpc>
                <a:spcPct val="100000"/>
              </a:lnSpc>
              <a:tabLst/>
              <a:defRPr/>
            </a:pPr>
            <a:r>
              <a:rPr lang="zh-CN" altLang="en-US" b="0" dirty="0">
                <a:latin typeface="+mj-ea"/>
                <a:ea typeface="+mj-ea"/>
              </a:rPr>
              <a:t>日志结构文件系统（</a:t>
            </a:r>
            <a:r>
              <a:rPr lang="en-US" altLang="zh-CN" b="0" dirty="0">
                <a:latin typeface="+mj-ea"/>
                <a:ea typeface="+mj-ea"/>
              </a:rPr>
              <a:t>Log-structured File Systems</a:t>
            </a:r>
            <a:r>
              <a:rPr lang="zh-CN" altLang="en-US" b="0" dirty="0">
                <a:latin typeface="+mj-ea"/>
                <a:ea typeface="+mj-ea"/>
              </a:rPr>
              <a:t>）</a:t>
            </a:r>
            <a:endParaRPr lang="en-US" altLang="zh-CN" b="0" dirty="0">
              <a:latin typeface="+mj-ea"/>
              <a:ea typeface="+mj-ea"/>
            </a:endParaRPr>
          </a:p>
          <a:p>
            <a:pPr marR="0" lvl="0" defTabSz="914400" latinLnBrk="0">
              <a:lnSpc>
                <a:spcPct val="100000"/>
              </a:lnSpc>
              <a:tabLst/>
              <a:defRPr/>
            </a:pPr>
            <a:r>
              <a:rPr lang="en-US" altLang="zh-CN" b="0" dirty="0">
                <a:latin typeface="+mj-ea"/>
                <a:ea typeface="+mj-ea"/>
              </a:rPr>
              <a:t>F2FS</a:t>
            </a:r>
            <a:r>
              <a:rPr lang="zh-CN" altLang="en-US" b="0" dirty="0">
                <a:latin typeface="+mj-ea"/>
                <a:ea typeface="+mj-ea"/>
              </a:rPr>
              <a:t>的设计背景</a:t>
            </a:r>
            <a:endParaRPr lang="en-US" altLang="zh-CN" b="0" dirty="0">
              <a:latin typeface="+mj-ea"/>
              <a:ea typeface="+mj-ea"/>
            </a:endParaRPr>
          </a:p>
          <a:p>
            <a:r>
              <a:rPr lang="en-US" altLang="zh-CN" dirty="0">
                <a:solidFill>
                  <a:srgbClr val="FF0000"/>
                </a:solidFill>
                <a:latin typeface="+mj-ea"/>
                <a:ea typeface="+mj-ea"/>
              </a:rPr>
              <a:t>F2FS</a:t>
            </a:r>
            <a:r>
              <a:rPr lang="zh-CN" altLang="en-US" dirty="0">
                <a:solidFill>
                  <a:srgbClr val="FF0000"/>
                </a:solidFill>
                <a:latin typeface="+mj-ea"/>
                <a:ea typeface="+mj-ea"/>
              </a:rPr>
              <a:t>的磁盘布局</a:t>
            </a:r>
            <a:endParaRPr lang="en-US" altLang="zh-CN" dirty="0">
              <a:solidFill>
                <a:srgbClr val="FF0000"/>
              </a:solidFill>
              <a:latin typeface="+mj-ea"/>
              <a:ea typeface="+mj-ea"/>
            </a:endParaRPr>
          </a:p>
          <a:p>
            <a:r>
              <a:rPr lang="en-US" altLang="zh-CN" dirty="0">
                <a:latin typeface="+mj-ea"/>
                <a:ea typeface="+mj-ea"/>
              </a:rPr>
              <a:t>F2FS</a:t>
            </a:r>
            <a:r>
              <a:rPr lang="zh-CN" altLang="en-US" dirty="0">
                <a:latin typeface="+mj-ea"/>
                <a:ea typeface="+mj-ea"/>
              </a:rPr>
              <a:t>的数据结构</a:t>
            </a:r>
            <a:endParaRPr lang="en-US" altLang="zh-CN" dirty="0">
              <a:latin typeface="+mj-ea"/>
              <a:ea typeface="+mj-ea"/>
            </a:endParaRPr>
          </a:p>
          <a:p>
            <a:r>
              <a:rPr lang="en-US" altLang="zh-CN" dirty="0">
                <a:latin typeface="+mj-ea"/>
                <a:ea typeface="+mj-ea"/>
              </a:rPr>
              <a:t>F2FS</a:t>
            </a:r>
            <a:r>
              <a:rPr lang="zh-CN" altLang="en-US" dirty="0">
                <a:latin typeface="+mj-ea"/>
                <a:ea typeface="+mj-ea"/>
              </a:rPr>
              <a:t>的使用范例</a:t>
            </a:r>
          </a:p>
          <a:p>
            <a:endParaRPr lang="zh-CN" altLang="en-US" dirty="0">
              <a:solidFill>
                <a:schemeClr val="tx1"/>
              </a:solidFill>
            </a:endParaRPr>
          </a:p>
          <a:p>
            <a:endParaRPr lang="en-US" altLang="zh-CN" dirty="0">
              <a:solidFill>
                <a:srgbClr val="FF0000"/>
              </a:solidFill>
            </a:endParaRPr>
          </a:p>
        </p:txBody>
      </p:sp>
    </p:spTree>
    <p:extLst>
      <p:ext uri="{BB962C8B-B14F-4D97-AF65-F5344CB8AC3E}">
        <p14:creationId xmlns:p14="http://schemas.microsoft.com/office/powerpoint/2010/main" val="29921911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dirty="0">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451339" y="1412875"/>
            <a:ext cx="8241323" cy="5256485"/>
          </a:xfrm>
        </p:spPr>
        <p:txBody>
          <a:bodyPr/>
          <a:lstStyle/>
          <a:p>
            <a:r>
              <a:rPr lang="en-US" altLang="zh-CN" b="0" dirty="0">
                <a:latin typeface="+mn-ea"/>
                <a:ea typeface="+mn-ea"/>
              </a:rPr>
              <a:t>LFS</a:t>
            </a:r>
            <a:r>
              <a:rPr lang="zh-CN" altLang="en-US" b="0" dirty="0">
                <a:latin typeface="+mn-ea"/>
                <a:ea typeface="+mn-ea"/>
              </a:rPr>
              <a:t>背景</a:t>
            </a:r>
            <a:endParaRPr lang="en-US" altLang="zh-CN" sz="2800" dirty="0">
              <a:latin typeface="+mn-ea"/>
            </a:endParaRPr>
          </a:p>
          <a:p>
            <a:pPr lvl="1"/>
            <a:endParaRPr lang="en-US" altLang="zh-CN" b="0" dirty="0">
              <a:latin typeface="+mn-ea"/>
              <a:ea typeface="+mn-ea"/>
            </a:endParaRPr>
          </a:p>
          <a:p>
            <a:pPr lvl="1"/>
            <a:r>
              <a:rPr lang="zh-CN" altLang="en-US" b="0" dirty="0">
                <a:solidFill>
                  <a:srgbClr val="333333"/>
                </a:solidFill>
                <a:latin typeface="+mn-ea"/>
                <a:ea typeface="+mn-ea"/>
              </a:rPr>
              <a:t>内存大小不断增长</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Write</a:t>
            </a:r>
            <a:r>
              <a:rPr lang="zh-CN" altLang="en-US" b="0" dirty="0">
                <a:solidFill>
                  <a:srgbClr val="333333"/>
                </a:solidFill>
                <a:latin typeface="+mn-ea"/>
                <a:ea typeface="+mn-ea"/>
              </a:rPr>
              <a:t>操作在所有磁盘操作中占大部分</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随机</a:t>
            </a:r>
            <a:r>
              <a:rPr lang="en-US" altLang="zh-CN" b="0" dirty="0">
                <a:solidFill>
                  <a:srgbClr val="333333"/>
                </a:solidFill>
                <a:latin typeface="+mn-ea"/>
                <a:ea typeface="+mn-ea"/>
              </a:rPr>
              <a:t>I/O</a:t>
            </a:r>
            <a:r>
              <a:rPr lang="zh-CN" altLang="en-US" b="0" dirty="0">
                <a:solidFill>
                  <a:srgbClr val="333333"/>
                </a:solidFill>
                <a:latin typeface="+mn-ea"/>
                <a:ea typeface="+mn-ea"/>
              </a:rPr>
              <a:t>对顺序</a:t>
            </a:r>
            <a:r>
              <a:rPr lang="en-US" altLang="zh-CN" b="0" dirty="0">
                <a:solidFill>
                  <a:srgbClr val="333333"/>
                </a:solidFill>
                <a:latin typeface="+mn-ea"/>
                <a:ea typeface="+mn-ea"/>
              </a:rPr>
              <a:t>I/O</a:t>
            </a:r>
            <a:r>
              <a:rPr lang="zh-CN" altLang="en-US" b="0" dirty="0">
                <a:solidFill>
                  <a:srgbClr val="333333"/>
                </a:solidFill>
                <a:latin typeface="+mn-ea"/>
                <a:ea typeface="+mn-ea"/>
              </a:rPr>
              <a:t>性能上的巨大优势</a:t>
            </a:r>
            <a:endParaRPr lang="en-US" altLang="zh-CN" b="0" dirty="0">
              <a:solidFill>
                <a:srgbClr val="333333"/>
              </a:solidFill>
              <a:latin typeface="+mn-ea"/>
              <a:ea typeface="+mn-ea"/>
            </a:endParaRPr>
          </a:p>
          <a:p>
            <a:pPr lvl="1"/>
            <a:endParaRPr lang="zh-CN" altLang="en-US" sz="2800" dirty="0">
              <a:latin typeface="+mn-ea"/>
            </a:endParaRPr>
          </a:p>
          <a:p>
            <a:pPr lvl="1"/>
            <a:endParaRPr lang="en-US" altLang="zh-CN" dirty="0">
              <a:latin typeface="+mn-ea"/>
            </a:endParaRPr>
          </a:p>
        </p:txBody>
      </p:sp>
    </p:spTree>
    <p:extLst>
      <p:ext uri="{BB962C8B-B14F-4D97-AF65-F5344CB8AC3E}">
        <p14:creationId xmlns:p14="http://schemas.microsoft.com/office/powerpoint/2010/main" val="257243522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8225117" cy="4608513"/>
          </a:xfrm>
        </p:spPr>
        <p:txBody>
          <a:bodyPr/>
          <a:lstStyle/>
          <a:p>
            <a:r>
              <a:rPr lang="en-US" altLang="zh-CN" sz="2400" b="0" dirty="0">
                <a:latin typeface="+mn-ea"/>
                <a:ea typeface="+mn-ea"/>
              </a:rPr>
              <a:t>F2FS</a:t>
            </a:r>
            <a:r>
              <a:rPr lang="zh-CN" altLang="en-US" sz="2400" b="0" dirty="0">
                <a:latin typeface="+mn-ea"/>
                <a:ea typeface="+mn-ea"/>
              </a:rPr>
              <a:t>的</a:t>
            </a:r>
            <a:r>
              <a:rPr lang="en-US" altLang="zh-CN" sz="2400" b="0" dirty="0">
                <a:latin typeface="+mn-ea"/>
                <a:ea typeface="+mn-ea"/>
              </a:rPr>
              <a:t>segment</a:t>
            </a:r>
            <a:endParaRPr lang="en-US" altLang="zh-CN" sz="2400" b="0" dirty="0">
              <a:latin typeface="+mn-ea"/>
            </a:endParaRPr>
          </a:p>
          <a:p>
            <a:pPr lvl="1"/>
            <a:endParaRPr lang="en-US" altLang="zh-CN" sz="2000" b="0" dirty="0">
              <a:latin typeface="+mn-ea"/>
              <a:ea typeface="+mn-ea"/>
            </a:endParaRPr>
          </a:p>
          <a:p>
            <a:pPr lvl="1"/>
            <a:r>
              <a:rPr lang="en-US" altLang="zh-CN" sz="2000" b="0" dirty="0">
                <a:solidFill>
                  <a:srgbClr val="333333"/>
                </a:solidFill>
                <a:latin typeface="+mn-ea"/>
                <a:ea typeface="+mn-ea"/>
              </a:rPr>
              <a:t>F2FS </a:t>
            </a:r>
            <a:r>
              <a:rPr lang="zh-CN" altLang="en-US" sz="2000" b="0" dirty="0">
                <a:solidFill>
                  <a:srgbClr val="333333"/>
                </a:solidFill>
                <a:latin typeface="+mn-ea"/>
                <a:ea typeface="+mn-ea"/>
              </a:rPr>
              <a:t>将卷分成</a:t>
            </a:r>
            <a:r>
              <a:rPr lang="en-US" altLang="zh-CN" sz="2000" b="0" dirty="0">
                <a:solidFill>
                  <a:srgbClr val="333333"/>
                </a:solidFill>
                <a:latin typeface="+mn-ea"/>
                <a:ea typeface="+mn-ea"/>
              </a:rPr>
              <a:t>Segments</a:t>
            </a:r>
            <a:r>
              <a:rPr lang="zh-CN" altLang="en-US" sz="2000" b="0" dirty="0">
                <a:solidFill>
                  <a:srgbClr val="333333"/>
                </a:solidFill>
                <a:latin typeface="+mn-ea"/>
                <a:ea typeface="+mn-ea"/>
              </a:rPr>
              <a:t>，</a:t>
            </a:r>
            <a:r>
              <a:rPr lang="en-US" altLang="zh-CN" sz="2000" b="0" dirty="0">
                <a:solidFill>
                  <a:srgbClr val="333333"/>
                </a:solidFill>
                <a:latin typeface="+mn-ea"/>
                <a:ea typeface="+mn-ea"/>
              </a:rPr>
              <a:t>Segment</a:t>
            </a:r>
            <a:r>
              <a:rPr lang="zh-CN" altLang="en-US" sz="2000" b="0" dirty="0">
                <a:solidFill>
                  <a:srgbClr val="333333"/>
                </a:solidFill>
                <a:latin typeface="+mn-ea"/>
                <a:ea typeface="+mn-ea"/>
              </a:rPr>
              <a:t>占</a:t>
            </a:r>
            <a:r>
              <a:rPr lang="en-US" altLang="zh-CN" sz="2000" b="0" dirty="0">
                <a:solidFill>
                  <a:srgbClr val="333333"/>
                </a:solidFill>
                <a:latin typeface="+mn-ea"/>
                <a:ea typeface="+mn-ea"/>
              </a:rPr>
              <a:t>512</a:t>
            </a:r>
            <a:r>
              <a:rPr lang="zh-CN" altLang="en-US" sz="2000" b="0" dirty="0">
                <a:solidFill>
                  <a:srgbClr val="333333"/>
                </a:solidFill>
                <a:latin typeface="+mn-ea"/>
                <a:ea typeface="+mn-ea"/>
              </a:rPr>
              <a:t>个</a:t>
            </a:r>
            <a:r>
              <a:rPr lang="en-US" altLang="zh-CN" sz="2000" b="0" dirty="0">
                <a:solidFill>
                  <a:srgbClr val="333333"/>
                </a:solidFill>
                <a:latin typeface="+mn-ea"/>
                <a:ea typeface="+mn-ea"/>
              </a:rPr>
              <a:t>Blocks</a:t>
            </a:r>
            <a:r>
              <a:rPr lang="zh-CN" altLang="en-US" sz="2000" b="0" dirty="0">
                <a:solidFill>
                  <a:srgbClr val="333333"/>
                </a:solidFill>
                <a:latin typeface="+mn-ea"/>
                <a:ea typeface="+mn-ea"/>
              </a:rPr>
              <a:t>，</a:t>
            </a:r>
            <a:r>
              <a:rPr lang="en-US" altLang="zh-CN" sz="2000" b="0" dirty="0">
                <a:solidFill>
                  <a:srgbClr val="333333"/>
                </a:solidFill>
                <a:latin typeface="+mn-ea"/>
                <a:ea typeface="+mn-ea"/>
              </a:rPr>
              <a:t>2MB</a:t>
            </a:r>
          </a:p>
          <a:p>
            <a:pPr lvl="1"/>
            <a:endParaRPr lang="en-US" altLang="zh-CN" sz="2000" b="0" dirty="0">
              <a:solidFill>
                <a:srgbClr val="333333"/>
              </a:solidFill>
              <a:latin typeface="+mn-ea"/>
              <a:ea typeface="+mn-ea"/>
            </a:endParaRPr>
          </a:p>
          <a:p>
            <a:pPr lvl="1"/>
            <a:r>
              <a:rPr lang="zh-CN" altLang="en-US" sz="2000" b="0" dirty="0">
                <a:solidFill>
                  <a:srgbClr val="333333"/>
                </a:solidFill>
                <a:latin typeface="+mn-ea"/>
                <a:ea typeface="+mn-ea"/>
              </a:rPr>
              <a:t>连续的若干个</a:t>
            </a:r>
            <a:r>
              <a:rPr lang="en-US" altLang="zh-CN" sz="2000" b="0" dirty="0">
                <a:solidFill>
                  <a:srgbClr val="333333"/>
                </a:solidFill>
                <a:latin typeface="+mn-ea"/>
                <a:ea typeface="+mn-ea"/>
              </a:rPr>
              <a:t>Segments </a:t>
            </a:r>
            <a:r>
              <a:rPr lang="zh-CN" altLang="en-US" sz="2000" b="0" dirty="0">
                <a:solidFill>
                  <a:srgbClr val="333333"/>
                </a:solidFill>
                <a:latin typeface="+mn-ea"/>
                <a:ea typeface="+mn-ea"/>
              </a:rPr>
              <a:t>构成 </a:t>
            </a:r>
            <a:r>
              <a:rPr lang="en-US" altLang="zh-CN" sz="2000" b="0" dirty="0">
                <a:solidFill>
                  <a:srgbClr val="333333"/>
                </a:solidFill>
                <a:latin typeface="+mn-ea"/>
                <a:ea typeface="+mn-ea"/>
              </a:rPr>
              <a:t>Section</a:t>
            </a:r>
            <a:r>
              <a:rPr lang="zh-CN" altLang="en-US" sz="2000" b="0" dirty="0">
                <a:solidFill>
                  <a:srgbClr val="333333"/>
                </a:solidFill>
                <a:latin typeface="+mn-ea"/>
                <a:ea typeface="+mn-ea"/>
              </a:rPr>
              <a:t>，一个</a:t>
            </a:r>
            <a:r>
              <a:rPr lang="en-US" altLang="zh-CN" sz="2000" b="0" dirty="0">
                <a:solidFill>
                  <a:srgbClr val="333333"/>
                </a:solidFill>
                <a:latin typeface="+mn-ea"/>
                <a:ea typeface="+mn-ea"/>
              </a:rPr>
              <a:t>Section</a:t>
            </a:r>
            <a:r>
              <a:rPr lang="zh-CN" altLang="en-US" sz="2000" b="0" dirty="0">
                <a:solidFill>
                  <a:srgbClr val="333333"/>
                </a:solidFill>
                <a:latin typeface="+mn-ea"/>
                <a:ea typeface="+mn-ea"/>
              </a:rPr>
              <a:t>对应</a:t>
            </a:r>
            <a:r>
              <a:rPr lang="en-US" altLang="zh-CN" sz="2000" b="0" dirty="0">
                <a:solidFill>
                  <a:srgbClr val="333333"/>
                </a:solidFill>
                <a:latin typeface="+mn-ea"/>
                <a:ea typeface="+mn-ea"/>
              </a:rPr>
              <a:t>log structuring</a:t>
            </a:r>
            <a:r>
              <a:rPr lang="zh-CN" altLang="en-US" sz="2000" b="0" dirty="0">
                <a:solidFill>
                  <a:srgbClr val="333333"/>
                </a:solidFill>
                <a:latin typeface="+mn-ea"/>
                <a:ea typeface="+mn-ea"/>
              </a:rPr>
              <a:t>的一个区域“</a:t>
            </a:r>
            <a:r>
              <a:rPr lang="en-US" altLang="zh-CN" sz="2000" b="0" dirty="0">
                <a:solidFill>
                  <a:srgbClr val="333333"/>
                </a:solidFill>
                <a:latin typeface="+mn-ea"/>
                <a:ea typeface="+mn-ea"/>
              </a:rPr>
              <a:t>region”</a:t>
            </a:r>
          </a:p>
          <a:p>
            <a:pPr lvl="1"/>
            <a:endParaRPr lang="en-US" altLang="zh-CN" sz="2000" b="0" dirty="0">
              <a:solidFill>
                <a:srgbClr val="333333"/>
              </a:solidFill>
              <a:latin typeface="+mn-ea"/>
              <a:ea typeface="+mn-ea"/>
            </a:endParaRPr>
          </a:p>
          <a:p>
            <a:pPr lvl="1"/>
            <a:r>
              <a:rPr lang="zh-CN" altLang="en-US" sz="2000" b="0" dirty="0">
                <a:solidFill>
                  <a:srgbClr val="333333"/>
                </a:solidFill>
                <a:latin typeface="+mn-ea"/>
                <a:ea typeface="+mn-ea"/>
              </a:rPr>
              <a:t>连续的若干个</a:t>
            </a:r>
            <a:r>
              <a:rPr lang="en-US" altLang="zh-CN" sz="2000" b="0" dirty="0">
                <a:solidFill>
                  <a:srgbClr val="333333"/>
                </a:solidFill>
                <a:latin typeface="+mn-ea"/>
                <a:ea typeface="+mn-ea"/>
              </a:rPr>
              <a:t>Sections</a:t>
            </a:r>
            <a:r>
              <a:rPr lang="zh-CN" altLang="en-US" sz="2000" b="0" dirty="0">
                <a:solidFill>
                  <a:srgbClr val="333333"/>
                </a:solidFill>
                <a:latin typeface="+mn-ea"/>
                <a:ea typeface="+mn-ea"/>
              </a:rPr>
              <a:t>构成</a:t>
            </a:r>
            <a:r>
              <a:rPr lang="en-US" altLang="zh-CN" sz="2000" b="0" dirty="0">
                <a:solidFill>
                  <a:srgbClr val="333333"/>
                </a:solidFill>
                <a:latin typeface="+mn-ea"/>
                <a:ea typeface="+mn-ea"/>
              </a:rPr>
              <a:t>Zone</a:t>
            </a:r>
            <a:r>
              <a:rPr lang="zh-CN" altLang="en-US" sz="2000" b="0" dirty="0">
                <a:solidFill>
                  <a:srgbClr val="333333"/>
                </a:solidFill>
                <a:latin typeface="+mn-ea"/>
                <a:ea typeface="+mn-ea"/>
              </a:rPr>
              <a:t>，</a:t>
            </a:r>
            <a:r>
              <a:rPr lang="en-US" altLang="zh-CN" sz="2000" b="0" dirty="0">
                <a:solidFill>
                  <a:srgbClr val="333333"/>
                </a:solidFill>
                <a:latin typeface="+mn-ea"/>
                <a:ea typeface="+mn-ea"/>
              </a:rPr>
              <a:t>Zone</a:t>
            </a:r>
            <a:r>
              <a:rPr lang="zh-CN" altLang="en-US" sz="2000" b="0" dirty="0">
                <a:solidFill>
                  <a:srgbClr val="333333"/>
                </a:solidFill>
                <a:latin typeface="+mn-ea"/>
                <a:ea typeface="+mn-ea"/>
              </a:rPr>
              <a:t>构成了</a:t>
            </a:r>
            <a:r>
              <a:rPr lang="en-US" altLang="zh-CN" sz="2000" b="0" dirty="0">
                <a:solidFill>
                  <a:srgbClr val="333333"/>
                </a:solidFill>
                <a:latin typeface="+mn-ea"/>
                <a:ea typeface="+mn-ea"/>
              </a:rPr>
              <a:t>F2FS</a:t>
            </a:r>
            <a:r>
              <a:rPr lang="zh-CN" altLang="en-US" sz="2000" b="0" dirty="0">
                <a:solidFill>
                  <a:srgbClr val="333333"/>
                </a:solidFill>
                <a:latin typeface="+mn-ea"/>
                <a:ea typeface="+mn-ea"/>
              </a:rPr>
              <a:t>的“主要</a:t>
            </a:r>
            <a:r>
              <a:rPr lang="en-US" altLang="zh-CN" sz="2000" b="0" dirty="0">
                <a:solidFill>
                  <a:srgbClr val="333333"/>
                </a:solidFill>
                <a:latin typeface="+mn-ea"/>
                <a:ea typeface="+mn-ea"/>
              </a:rPr>
              <a:t>(main)”</a:t>
            </a:r>
            <a:r>
              <a:rPr lang="zh-CN" altLang="en-US" sz="2000" b="0" dirty="0">
                <a:solidFill>
                  <a:srgbClr val="333333"/>
                </a:solidFill>
                <a:latin typeface="+mn-ea"/>
                <a:ea typeface="+mn-ea"/>
              </a:rPr>
              <a:t>区域。</a:t>
            </a:r>
          </a:p>
          <a:p>
            <a:pPr lvl="1"/>
            <a:endParaRPr lang="zh-CN" altLang="en-US" dirty="0">
              <a:solidFill>
                <a:srgbClr val="333333"/>
              </a:solidFill>
              <a:latin typeface="+mn-ea"/>
            </a:endParaRPr>
          </a:p>
          <a:p>
            <a:pPr lvl="1"/>
            <a:endParaRPr lang="en-US" altLang="zh-CN" dirty="0">
              <a:solidFill>
                <a:schemeClr val="accent4"/>
              </a:solidFill>
              <a:latin typeface="+mn-ea"/>
            </a:endParaRPr>
          </a:p>
          <a:p>
            <a:pPr lvl="1"/>
            <a:endParaRPr lang="en-US" altLang="zh-CN" sz="2200" dirty="0">
              <a:solidFill>
                <a:schemeClr val="accent4"/>
              </a:solidFill>
              <a:latin typeface="+mn-ea"/>
              <a:ea typeface="+mn-ea"/>
            </a:endParaRPr>
          </a:p>
        </p:txBody>
      </p:sp>
    </p:spTree>
    <p:extLst>
      <p:ext uri="{BB962C8B-B14F-4D97-AF65-F5344CB8AC3E}">
        <p14:creationId xmlns:p14="http://schemas.microsoft.com/office/powerpoint/2010/main" val="338526874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8441141" cy="5439146"/>
          </a:xfrm>
        </p:spPr>
        <p:txBody>
          <a:bodyPr/>
          <a:lstStyle/>
          <a:p>
            <a:r>
              <a:rPr lang="en-US" altLang="zh-CN" sz="2400" b="0" dirty="0">
                <a:latin typeface="+mn-ea"/>
                <a:ea typeface="+mn-ea"/>
              </a:rPr>
              <a:t>F2FS</a:t>
            </a:r>
            <a:r>
              <a:rPr lang="zh-CN" altLang="en-US" sz="2400" b="0" dirty="0">
                <a:latin typeface="+mn-ea"/>
                <a:ea typeface="+mn-ea"/>
              </a:rPr>
              <a:t>的</a:t>
            </a:r>
            <a:r>
              <a:rPr lang="en-US" altLang="zh-CN" sz="2400" b="0" dirty="0">
                <a:latin typeface="+mn-ea"/>
                <a:ea typeface="+mn-ea"/>
              </a:rPr>
              <a:t>segment</a:t>
            </a:r>
          </a:p>
          <a:p>
            <a:pPr lvl="1"/>
            <a:endParaRPr lang="en-US" altLang="zh-CN" dirty="0">
              <a:solidFill>
                <a:schemeClr val="accent4"/>
              </a:solidFill>
              <a:latin typeface="+mn-ea"/>
            </a:endParaRPr>
          </a:p>
          <a:p>
            <a:pPr lvl="1"/>
            <a:endParaRPr lang="en-US" altLang="zh-CN" sz="2200" dirty="0">
              <a:solidFill>
                <a:schemeClr val="accent4"/>
              </a:solidFill>
              <a:latin typeface="+mn-ea"/>
              <a:ea typeface="+mn-ea"/>
            </a:endParaRPr>
          </a:p>
        </p:txBody>
      </p:sp>
      <p:pic>
        <p:nvPicPr>
          <p:cNvPr id="6" name="图片 5">
            <a:extLst>
              <a:ext uri="{FF2B5EF4-FFF2-40B4-BE49-F238E27FC236}">
                <a16:creationId xmlns:a16="http://schemas.microsoft.com/office/drawing/2014/main" id="{EB6832D8-058E-4110-AC9A-6BDAD236506E}"/>
              </a:ext>
            </a:extLst>
          </p:cNvPr>
          <p:cNvPicPr>
            <a:picLocks noChangeAspect="1"/>
          </p:cNvPicPr>
          <p:nvPr/>
        </p:nvPicPr>
        <p:blipFill>
          <a:blip r:embed="rId3"/>
          <a:stretch>
            <a:fillRect/>
          </a:stretch>
        </p:blipFill>
        <p:spPr>
          <a:xfrm>
            <a:off x="744010" y="2204864"/>
            <a:ext cx="7945405" cy="4149080"/>
          </a:xfrm>
          <a:prstGeom prst="rect">
            <a:avLst/>
          </a:prstGeom>
        </p:spPr>
      </p:pic>
    </p:spTree>
    <p:extLst>
      <p:ext uri="{BB962C8B-B14F-4D97-AF65-F5344CB8AC3E}">
        <p14:creationId xmlns:p14="http://schemas.microsoft.com/office/powerpoint/2010/main" val="57005212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8009093" cy="5439146"/>
          </a:xfrm>
        </p:spPr>
        <p:txBody>
          <a:bodyPr/>
          <a:lstStyle/>
          <a:p>
            <a:r>
              <a:rPr lang="en-US" altLang="zh-CN" sz="2400" b="0" dirty="0">
                <a:latin typeface="+mn-ea"/>
                <a:ea typeface="+mn-ea"/>
              </a:rPr>
              <a:t>F2FS</a:t>
            </a:r>
            <a:r>
              <a:rPr lang="zh-CN" altLang="en-US" sz="2400" b="0" dirty="0">
                <a:latin typeface="+mn-ea"/>
                <a:ea typeface="+mn-ea"/>
              </a:rPr>
              <a:t>的元数据</a:t>
            </a:r>
            <a:endParaRPr lang="en-US" altLang="zh-CN" sz="2400" b="0" dirty="0">
              <a:latin typeface="+mn-ea"/>
              <a:ea typeface="+mn-ea"/>
            </a:endParaRPr>
          </a:p>
          <a:p>
            <a:pPr lvl="1"/>
            <a:endParaRPr lang="en-US" altLang="zh-CN" sz="2200" dirty="0">
              <a:solidFill>
                <a:schemeClr val="accent4"/>
              </a:solidFill>
              <a:latin typeface="+mn-ea"/>
              <a:ea typeface="+mn-ea"/>
            </a:endParaRPr>
          </a:p>
        </p:txBody>
      </p:sp>
      <p:pic>
        <p:nvPicPr>
          <p:cNvPr id="2" name="图片 1">
            <a:extLst>
              <a:ext uri="{FF2B5EF4-FFF2-40B4-BE49-F238E27FC236}">
                <a16:creationId xmlns:a16="http://schemas.microsoft.com/office/drawing/2014/main" id="{5C4A311B-FFF6-438C-AA99-4CF9F30B9C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8603" y="3068961"/>
            <a:ext cx="8174058" cy="2437546"/>
          </a:xfrm>
          <a:prstGeom prst="rect">
            <a:avLst/>
          </a:prstGeom>
        </p:spPr>
      </p:pic>
    </p:spTree>
    <p:extLst>
      <p:ext uri="{BB962C8B-B14F-4D97-AF65-F5344CB8AC3E}">
        <p14:creationId xmlns:p14="http://schemas.microsoft.com/office/powerpoint/2010/main" val="268146728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8009093" cy="5439146"/>
          </a:xfrm>
        </p:spPr>
        <p:txBody>
          <a:bodyPr/>
          <a:lstStyle/>
          <a:p>
            <a:r>
              <a:rPr lang="en-US" altLang="zh-CN" sz="2400" b="0" dirty="0">
                <a:latin typeface="+mn-ea"/>
                <a:ea typeface="+mn-ea"/>
              </a:rPr>
              <a:t>F2FS</a:t>
            </a:r>
            <a:r>
              <a:rPr lang="zh-CN" altLang="en-US" sz="2400" b="0" dirty="0">
                <a:latin typeface="+mn-ea"/>
                <a:ea typeface="+mn-ea"/>
              </a:rPr>
              <a:t>的元数据</a:t>
            </a:r>
            <a:endParaRPr lang="en-US" altLang="zh-CN" sz="2400" b="0" dirty="0">
              <a:latin typeface="+mn-ea"/>
              <a:ea typeface="+mn-ea"/>
            </a:endParaRPr>
          </a:p>
          <a:p>
            <a:pPr lvl="1"/>
            <a:endParaRPr lang="en-US" altLang="zh-CN" sz="2000" b="0" dirty="0">
              <a:latin typeface="+mn-ea"/>
            </a:endParaRPr>
          </a:p>
          <a:p>
            <a:pPr lvl="1"/>
            <a:r>
              <a:rPr lang="en-US" altLang="zh-CN" sz="2000" b="0" dirty="0">
                <a:solidFill>
                  <a:srgbClr val="333333"/>
                </a:solidFill>
                <a:latin typeface="+mn-ea"/>
              </a:rPr>
              <a:t>Superblock</a:t>
            </a:r>
          </a:p>
          <a:p>
            <a:pPr lvl="1"/>
            <a:endParaRPr lang="en-US" altLang="zh-CN" sz="2000" b="0" dirty="0">
              <a:solidFill>
                <a:srgbClr val="333333"/>
              </a:solidFill>
              <a:latin typeface="+mn-ea"/>
            </a:endParaRPr>
          </a:p>
          <a:p>
            <a:pPr lvl="1"/>
            <a:r>
              <a:rPr lang="en-US" altLang="zh-CN" sz="2000" b="0" dirty="0">
                <a:solidFill>
                  <a:srgbClr val="333333"/>
                </a:solidFill>
                <a:latin typeface="+mn-ea"/>
              </a:rPr>
              <a:t>Checkpoint</a:t>
            </a:r>
          </a:p>
          <a:p>
            <a:pPr lvl="1"/>
            <a:endParaRPr lang="en-US" altLang="zh-CN" sz="2000" b="0" dirty="0">
              <a:solidFill>
                <a:srgbClr val="333333"/>
              </a:solidFill>
              <a:latin typeface="+mn-ea"/>
            </a:endParaRPr>
          </a:p>
          <a:p>
            <a:pPr lvl="1"/>
            <a:r>
              <a:rPr lang="en-US" altLang="zh-CN" sz="2000" b="0" dirty="0">
                <a:solidFill>
                  <a:srgbClr val="333333"/>
                </a:solidFill>
                <a:latin typeface="+mn-ea"/>
              </a:rPr>
              <a:t>Segment Information Table(SIT)</a:t>
            </a:r>
          </a:p>
          <a:p>
            <a:pPr lvl="1"/>
            <a:endParaRPr lang="en-US" altLang="zh-CN" sz="2000" b="0" dirty="0">
              <a:solidFill>
                <a:srgbClr val="333333"/>
              </a:solidFill>
              <a:latin typeface="+mn-ea"/>
            </a:endParaRPr>
          </a:p>
          <a:p>
            <a:pPr lvl="1"/>
            <a:r>
              <a:rPr lang="en-US" altLang="zh-CN" sz="2000" b="0" dirty="0">
                <a:solidFill>
                  <a:srgbClr val="333333"/>
                </a:solidFill>
                <a:latin typeface="+mn-ea"/>
              </a:rPr>
              <a:t>Node Address Table(NAT)</a:t>
            </a:r>
          </a:p>
          <a:p>
            <a:pPr lvl="1"/>
            <a:endParaRPr lang="en-US" altLang="zh-CN" sz="2000" b="0" dirty="0">
              <a:solidFill>
                <a:srgbClr val="333333"/>
              </a:solidFill>
              <a:latin typeface="+mn-ea"/>
            </a:endParaRPr>
          </a:p>
          <a:p>
            <a:pPr lvl="1"/>
            <a:r>
              <a:rPr lang="en-US" altLang="zh-CN" sz="2000" b="0" dirty="0">
                <a:solidFill>
                  <a:srgbClr val="333333"/>
                </a:solidFill>
                <a:latin typeface="+mn-ea"/>
              </a:rPr>
              <a:t>Segment Summary Area(SSA)</a:t>
            </a:r>
          </a:p>
          <a:p>
            <a:pPr lvl="1"/>
            <a:endParaRPr lang="en-US" altLang="zh-CN" sz="2000" b="0" dirty="0">
              <a:solidFill>
                <a:srgbClr val="333333"/>
              </a:solidFill>
              <a:latin typeface="+mn-ea"/>
            </a:endParaRPr>
          </a:p>
          <a:p>
            <a:pPr lvl="1"/>
            <a:r>
              <a:rPr lang="en-US" altLang="zh-CN" sz="2000" b="0" dirty="0">
                <a:solidFill>
                  <a:srgbClr val="333333"/>
                </a:solidFill>
                <a:latin typeface="+mn-ea"/>
              </a:rPr>
              <a:t>Main Area </a:t>
            </a:r>
          </a:p>
          <a:p>
            <a:pPr lvl="1"/>
            <a:endParaRPr lang="en-US" altLang="zh-CN" sz="2000" b="0" dirty="0">
              <a:latin typeface="+mn-ea"/>
            </a:endParaRPr>
          </a:p>
        </p:txBody>
      </p:sp>
    </p:spTree>
    <p:extLst>
      <p:ext uri="{BB962C8B-B14F-4D97-AF65-F5344CB8AC3E}">
        <p14:creationId xmlns:p14="http://schemas.microsoft.com/office/powerpoint/2010/main" val="111080009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8009093" cy="5439146"/>
          </a:xfrm>
        </p:spPr>
        <p:txBody>
          <a:bodyPr/>
          <a:lstStyle/>
          <a:p>
            <a:r>
              <a:rPr lang="en-US" altLang="zh-CN" sz="2400" b="0" dirty="0">
                <a:latin typeface="+mn-ea"/>
                <a:ea typeface="+mn-ea"/>
              </a:rPr>
              <a:t>F2FS</a:t>
            </a:r>
            <a:r>
              <a:rPr lang="zh-CN" altLang="en-US" sz="2400" b="0" dirty="0">
                <a:latin typeface="+mn-ea"/>
                <a:ea typeface="+mn-ea"/>
              </a:rPr>
              <a:t>的元数据管理</a:t>
            </a:r>
            <a:endParaRPr lang="en-US" altLang="zh-CN" sz="2400" b="0" dirty="0">
              <a:latin typeface="+mn-ea"/>
              <a:ea typeface="+mn-ea"/>
            </a:endParaRPr>
          </a:p>
          <a:p>
            <a:pPr lvl="1"/>
            <a:endParaRPr lang="en-US" altLang="zh-CN" b="0" dirty="0">
              <a:latin typeface="+mn-ea"/>
              <a:ea typeface="+mn-ea"/>
            </a:endParaRPr>
          </a:p>
          <a:p>
            <a:pPr lvl="1"/>
            <a:r>
              <a:rPr lang="zh-CN" altLang="en-US" sz="2000" b="0" dirty="0">
                <a:solidFill>
                  <a:srgbClr val="333333"/>
                </a:solidFill>
                <a:latin typeface="+mn-ea"/>
                <a:ea typeface="+mn-ea"/>
              </a:rPr>
              <a:t>挂载文件系统的时候，</a:t>
            </a:r>
            <a:r>
              <a:rPr lang="en-US" altLang="zh-CN" sz="2000" b="0" dirty="0">
                <a:solidFill>
                  <a:srgbClr val="333333"/>
                </a:solidFill>
                <a:latin typeface="+mn-ea"/>
                <a:ea typeface="+mn-ea"/>
              </a:rPr>
              <a:t>F2FS </a:t>
            </a:r>
            <a:r>
              <a:rPr lang="zh-CN" altLang="en-US" sz="2000" b="0" dirty="0">
                <a:solidFill>
                  <a:srgbClr val="333333"/>
                </a:solidFill>
                <a:latin typeface="+mn-ea"/>
                <a:ea typeface="+mn-ea"/>
              </a:rPr>
              <a:t>首先尝试通过扫描 </a:t>
            </a:r>
            <a:r>
              <a:rPr lang="en-US" altLang="zh-CN" sz="2000" b="0" dirty="0">
                <a:solidFill>
                  <a:srgbClr val="333333"/>
                </a:solidFill>
                <a:latin typeface="+mn-ea"/>
                <a:ea typeface="+mn-ea"/>
              </a:rPr>
              <a:t>CP </a:t>
            </a:r>
            <a:r>
              <a:rPr lang="zh-CN" altLang="en-US" sz="2000" b="0" dirty="0">
                <a:solidFill>
                  <a:srgbClr val="333333"/>
                </a:solidFill>
                <a:latin typeface="+mn-ea"/>
                <a:ea typeface="+mn-ea"/>
              </a:rPr>
              <a:t>区域找到最新的有效的 </a:t>
            </a:r>
            <a:r>
              <a:rPr lang="en-US" altLang="zh-CN" sz="2000" b="0" dirty="0">
                <a:solidFill>
                  <a:srgbClr val="333333"/>
                </a:solidFill>
                <a:latin typeface="+mn-ea"/>
                <a:ea typeface="+mn-ea"/>
              </a:rPr>
              <a:t>Checkpoint</a:t>
            </a:r>
          </a:p>
          <a:p>
            <a:pPr lvl="1"/>
            <a:endParaRPr lang="en-US" altLang="zh-CN" sz="2000" b="0" dirty="0">
              <a:solidFill>
                <a:srgbClr val="333333"/>
              </a:solidFill>
              <a:latin typeface="+mn-ea"/>
              <a:ea typeface="+mn-ea"/>
            </a:endParaRPr>
          </a:p>
          <a:p>
            <a:pPr lvl="1"/>
            <a:r>
              <a:rPr lang="en-US" altLang="zh-CN" sz="2000" b="0" dirty="0">
                <a:solidFill>
                  <a:srgbClr val="333333"/>
                </a:solidFill>
                <a:latin typeface="+mn-ea"/>
                <a:ea typeface="+mn-ea"/>
              </a:rPr>
              <a:t>shadow copy</a:t>
            </a:r>
            <a:r>
              <a:rPr lang="zh-CN" altLang="en-US" sz="2000" b="0" dirty="0">
                <a:solidFill>
                  <a:srgbClr val="333333"/>
                </a:solidFill>
                <a:latin typeface="+mn-ea"/>
                <a:ea typeface="+mn-ea"/>
              </a:rPr>
              <a:t> 机制</a:t>
            </a:r>
            <a:endParaRPr lang="en-US" altLang="zh-CN" sz="2000" b="0" dirty="0">
              <a:solidFill>
                <a:srgbClr val="333333"/>
              </a:solidFill>
              <a:latin typeface="+mn-ea"/>
              <a:ea typeface="+mn-ea"/>
            </a:endParaRPr>
          </a:p>
          <a:p>
            <a:pPr lvl="1"/>
            <a:endParaRPr lang="en-US" altLang="zh-CN" sz="2000" b="0" dirty="0">
              <a:solidFill>
                <a:srgbClr val="333333"/>
              </a:solidFill>
              <a:latin typeface="+mn-ea"/>
              <a:ea typeface="+mn-ea"/>
            </a:endParaRPr>
          </a:p>
          <a:p>
            <a:pPr lvl="1"/>
            <a:r>
              <a:rPr lang="zh-CN" altLang="en-US" sz="2000" b="0" dirty="0">
                <a:solidFill>
                  <a:srgbClr val="333333"/>
                </a:solidFill>
                <a:latin typeface="+mn-ea"/>
                <a:ea typeface="+mn-ea"/>
              </a:rPr>
              <a:t>每个 </a:t>
            </a:r>
            <a:r>
              <a:rPr lang="en-US" altLang="zh-CN" sz="2000" b="0" dirty="0">
                <a:solidFill>
                  <a:srgbClr val="333333"/>
                </a:solidFill>
                <a:latin typeface="+mn-ea"/>
                <a:ea typeface="+mn-ea"/>
              </a:rPr>
              <a:t>CP </a:t>
            </a:r>
            <a:r>
              <a:rPr lang="zh-CN" altLang="en-US" sz="2000" b="0" dirty="0">
                <a:solidFill>
                  <a:srgbClr val="333333"/>
                </a:solidFill>
                <a:latin typeface="+mn-ea"/>
                <a:ea typeface="+mn-ea"/>
              </a:rPr>
              <a:t>指向有效的 </a:t>
            </a:r>
            <a:r>
              <a:rPr lang="en-US" altLang="zh-CN" sz="2000" b="0" dirty="0">
                <a:solidFill>
                  <a:srgbClr val="333333"/>
                </a:solidFill>
                <a:latin typeface="+mn-ea"/>
                <a:ea typeface="+mn-ea"/>
              </a:rPr>
              <a:t>NAT </a:t>
            </a:r>
            <a:r>
              <a:rPr lang="zh-CN" altLang="en-US" sz="2000" b="0" dirty="0">
                <a:solidFill>
                  <a:srgbClr val="333333"/>
                </a:solidFill>
                <a:latin typeface="+mn-ea"/>
                <a:ea typeface="+mn-ea"/>
              </a:rPr>
              <a:t>和 </a:t>
            </a:r>
            <a:r>
              <a:rPr lang="en-US" altLang="zh-CN" sz="2000" b="0" dirty="0">
                <a:solidFill>
                  <a:srgbClr val="333333"/>
                </a:solidFill>
                <a:latin typeface="+mn-ea"/>
                <a:ea typeface="+mn-ea"/>
              </a:rPr>
              <a:t>SIT </a:t>
            </a:r>
            <a:r>
              <a:rPr lang="zh-CN" altLang="en-US" sz="2000" b="0" dirty="0">
                <a:solidFill>
                  <a:srgbClr val="333333"/>
                </a:solidFill>
                <a:latin typeface="+mn-ea"/>
                <a:ea typeface="+mn-ea"/>
              </a:rPr>
              <a:t>备份</a:t>
            </a:r>
            <a:endParaRPr lang="en-US" altLang="zh-CN" sz="2000" b="0" dirty="0">
              <a:solidFill>
                <a:srgbClr val="333333"/>
              </a:solidFill>
              <a:latin typeface="+mn-ea"/>
              <a:ea typeface="+mn-ea"/>
            </a:endParaRPr>
          </a:p>
          <a:p>
            <a:pPr lvl="1"/>
            <a:endParaRPr lang="en-US" altLang="zh-CN" dirty="0">
              <a:solidFill>
                <a:schemeClr val="accent4"/>
              </a:solidFill>
              <a:latin typeface="宋体" panose="02010600030101010101" pitchFamily="2" charset="-122"/>
              <a:ea typeface="宋体" panose="02010600030101010101" pitchFamily="2" charset="-122"/>
            </a:endParaRPr>
          </a:p>
          <a:p>
            <a:pPr lvl="1"/>
            <a:endParaRPr lang="en-US" altLang="zh-CN" sz="2200" dirty="0">
              <a:solidFill>
                <a:schemeClr val="accent4"/>
              </a:solidFill>
              <a:latin typeface="+mn-ea"/>
            </a:endParaRPr>
          </a:p>
        </p:txBody>
      </p:sp>
      <p:pic>
        <p:nvPicPr>
          <p:cNvPr id="2" name="图片 1">
            <a:extLst>
              <a:ext uri="{FF2B5EF4-FFF2-40B4-BE49-F238E27FC236}">
                <a16:creationId xmlns:a16="http://schemas.microsoft.com/office/drawing/2014/main" id="{68366BC8-0F09-4C8E-96D6-365E7370668A}"/>
              </a:ext>
            </a:extLst>
          </p:cNvPr>
          <p:cNvPicPr>
            <a:picLocks noChangeAspect="1"/>
          </p:cNvPicPr>
          <p:nvPr/>
        </p:nvPicPr>
        <p:blipFill>
          <a:blip r:embed="rId3"/>
          <a:stretch>
            <a:fillRect/>
          </a:stretch>
        </p:blipFill>
        <p:spPr>
          <a:xfrm>
            <a:off x="2267744" y="4797152"/>
            <a:ext cx="6696075" cy="1914525"/>
          </a:xfrm>
          <a:prstGeom prst="rect">
            <a:avLst/>
          </a:prstGeom>
        </p:spPr>
      </p:pic>
    </p:spTree>
    <p:extLst>
      <p:ext uri="{BB962C8B-B14F-4D97-AF65-F5344CB8AC3E}">
        <p14:creationId xmlns:p14="http://schemas.microsoft.com/office/powerpoint/2010/main" val="4166831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107505" y="1125539"/>
            <a:ext cx="9036496" cy="5726482"/>
          </a:xfrm>
        </p:spPr>
        <p:txBody>
          <a:bodyPr/>
          <a:lstStyle/>
          <a:p>
            <a:r>
              <a:rPr lang="en-US" altLang="zh-CN" sz="2400" b="0" dirty="0">
                <a:latin typeface="+mn-ea"/>
                <a:ea typeface="+mn-ea"/>
              </a:rPr>
              <a:t>F2FS</a:t>
            </a:r>
            <a:r>
              <a:rPr lang="zh-CN" altLang="en-US" sz="2400" b="0" dirty="0">
                <a:latin typeface="+mn-ea"/>
                <a:ea typeface="+mn-ea"/>
              </a:rPr>
              <a:t>的文件索引</a:t>
            </a:r>
            <a:endParaRPr lang="en-US" altLang="zh-CN" sz="2400" b="0" dirty="0">
              <a:latin typeface="+mn-ea"/>
              <a:ea typeface="+mn-ea"/>
            </a:endParaRPr>
          </a:p>
          <a:p>
            <a:pPr lvl="1"/>
            <a:endParaRPr lang="en-US" altLang="zh-CN" sz="2200" dirty="0">
              <a:solidFill>
                <a:schemeClr val="accent4"/>
              </a:solidFill>
              <a:latin typeface="+mn-ea"/>
            </a:endParaRPr>
          </a:p>
        </p:txBody>
      </p:sp>
      <p:pic>
        <p:nvPicPr>
          <p:cNvPr id="3" name="图片 2">
            <a:extLst>
              <a:ext uri="{FF2B5EF4-FFF2-40B4-BE49-F238E27FC236}">
                <a16:creationId xmlns:a16="http://schemas.microsoft.com/office/drawing/2014/main" id="{7981386C-4E2D-4571-A6C9-A38A24283C54}"/>
              </a:ext>
            </a:extLst>
          </p:cNvPr>
          <p:cNvPicPr>
            <a:picLocks noChangeAspect="1"/>
          </p:cNvPicPr>
          <p:nvPr/>
        </p:nvPicPr>
        <p:blipFill>
          <a:blip r:embed="rId3"/>
          <a:stretch>
            <a:fillRect/>
          </a:stretch>
        </p:blipFill>
        <p:spPr>
          <a:xfrm>
            <a:off x="467544" y="2060848"/>
            <a:ext cx="8568951" cy="4791173"/>
          </a:xfrm>
          <a:prstGeom prst="rect">
            <a:avLst/>
          </a:prstGeom>
        </p:spPr>
      </p:pic>
    </p:spTree>
    <p:extLst>
      <p:ext uri="{BB962C8B-B14F-4D97-AF65-F5344CB8AC3E}">
        <p14:creationId xmlns:p14="http://schemas.microsoft.com/office/powerpoint/2010/main" val="267152741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p:txBody>
          <a:bodyPr/>
          <a:lstStyle/>
          <a:p>
            <a:r>
              <a:rPr lang="en-US" altLang="zh-CN" sz="2400" dirty="0">
                <a:latin typeface="+mn-ea"/>
                <a:ea typeface="+mn-ea"/>
              </a:rPr>
              <a:t>F2FS</a:t>
            </a:r>
            <a:r>
              <a:rPr lang="zh-CN" altLang="en-US" sz="2400" dirty="0">
                <a:latin typeface="+mn-ea"/>
                <a:ea typeface="+mn-ea"/>
              </a:rPr>
              <a:t>的目录结构</a:t>
            </a:r>
            <a:endParaRPr lang="en-US" altLang="zh-CN" sz="2400" dirty="0">
              <a:latin typeface="+mn-ea"/>
              <a:ea typeface="+mn-ea"/>
            </a:endParaRPr>
          </a:p>
          <a:p>
            <a:pPr lvl="1"/>
            <a:endParaRPr lang="en-US" altLang="zh-CN" dirty="0">
              <a:latin typeface="+mn-ea"/>
              <a:ea typeface="+mn-ea"/>
            </a:endParaRPr>
          </a:p>
          <a:p>
            <a:pPr lvl="1"/>
            <a:r>
              <a:rPr lang="en-US" altLang="zh-CN" sz="2000" dirty="0">
                <a:solidFill>
                  <a:srgbClr val="333333"/>
                </a:solidFill>
                <a:latin typeface="+mn-ea"/>
                <a:ea typeface="+mn-ea"/>
              </a:rPr>
              <a:t>bitmap   </a:t>
            </a:r>
            <a:r>
              <a:rPr lang="zh-CN" altLang="en-US" sz="2000" dirty="0">
                <a:solidFill>
                  <a:srgbClr val="333333"/>
                </a:solidFill>
                <a:latin typeface="+mn-ea"/>
                <a:ea typeface="+mn-ea"/>
              </a:rPr>
              <a:t>每个目录项是否有效</a:t>
            </a:r>
            <a:endParaRPr lang="en-US" altLang="zh-CN" sz="2000" dirty="0">
              <a:solidFill>
                <a:srgbClr val="333333"/>
              </a:solidFill>
              <a:latin typeface="+mn-ea"/>
              <a:ea typeface="+mn-ea"/>
            </a:endParaRPr>
          </a:p>
          <a:p>
            <a:pPr lvl="1"/>
            <a:endParaRPr lang="en-US" altLang="zh-CN" sz="2000" dirty="0">
              <a:solidFill>
                <a:srgbClr val="333333"/>
              </a:solidFill>
              <a:latin typeface="+mn-ea"/>
              <a:ea typeface="+mn-ea"/>
            </a:endParaRPr>
          </a:p>
          <a:p>
            <a:pPr lvl="1"/>
            <a:r>
              <a:rPr lang="en-US" altLang="zh-CN" sz="2000" dirty="0">
                <a:solidFill>
                  <a:srgbClr val="333333"/>
                </a:solidFill>
                <a:latin typeface="+mn-ea"/>
                <a:ea typeface="+mn-ea"/>
              </a:rPr>
              <a:t>hash     </a:t>
            </a:r>
            <a:r>
              <a:rPr lang="zh-CN" altLang="en-US" sz="2000" dirty="0">
                <a:solidFill>
                  <a:srgbClr val="333333"/>
                </a:solidFill>
                <a:latin typeface="+mn-ea"/>
                <a:ea typeface="+mn-ea"/>
              </a:rPr>
              <a:t>文件名的哈希值</a:t>
            </a:r>
            <a:endParaRPr lang="en-US" altLang="zh-CN" sz="2000" dirty="0">
              <a:solidFill>
                <a:srgbClr val="333333"/>
              </a:solidFill>
              <a:latin typeface="+mn-ea"/>
              <a:ea typeface="+mn-ea"/>
            </a:endParaRPr>
          </a:p>
          <a:p>
            <a:pPr lvl="1"/>
            <a:endParaRPr lang="zh-CN" altLang="en-US" sz="2000" dirty="0">
              <a:solidFill>
                <a:srgbClr val="333333"/>
              </a:solidFill>
              <a:latin typeface="+mn-ea"/>
              <a:ea typeface="+mn-ea"/>
            </a:endParaRPr>
          </a:p>
          <a:p>
            <a:pPr lvl="1"/>
            <a:r>
              <a:rPr lang="en-US" altLang="zh-CN" sz="2000" dirty="0" err="1">
                <a:solidFill>
                  <a:srgbClr val="333333"/>
                </a:solidFill>
                <a:latin typeface="+mn-ea"/>
                <a:ea typeface="+mn-ea"/>
              </a:rPr>
              <a:t>ino</a:t>
            </a:r>
            <a:r>
              <a:rPr lang="en-US" altLang="zh-CN" sz="2000" dirty="0">
                <a:solidFill>
                  <a:srgbClr val="333333"/>
                </a:solidFill>
                <a:latin typeface="+mn-ea"/>
                <a:ea typeface="+mn-ea"/>
              </a:rPr>
              <a:t>      </a:t>
            </a:r>
            <a:r>
              <a:rPr lang="en-US" altLang="zh-CN" sz="2000" dirty="0" err="1">
                <a:solidFill>
                  <a:srgbClr val="333333"/>
                </a:solidFill>
                <a:latin typeface="+mn-ea"/>
                <a:ea typeface="+mn-ea"/>
              </a:rPr>
              <a:t>inode</a:t>
            </a:r>
            <a:r>
              <a:rPr lang="en-US" altLang="zh-CN" sz="2000" dirty="0">
                <a:solidFill>
                  <a:srgbClr val="333333"/>
                </a:solidFill>
                <a:latin typeface="+mn-ea"/>
                <a:ea typeface="+mn-ea"/>
              </a:rPr>
              <a:t> </a:t>
            </a:r>
            <a:r>
              <a:rPr lang="zh-CN" altLang="en-US" sz="2000" dirty="0">
                <a:solidFill>
                  <a:srgbClr val="333333"/>
                </a:solidFill>
                <a:latin typeface="+mn-ea"/>
                <a:ea typeface="+mn-ea"/>
              </a:rPr>
              <a:t>号</a:t>
            </a:r>
          </a:p>
          <a:p>
            <a:pPr lvl="1"/>
            <a:endParaRPr lang="zh-CN" altLang="en-US" sz="2000" dirty="0">
              <a:solidFill>
                <a:srgbClr val="333333"/>
              </a:solidFill>
              <a:latin typeface="+mn-ea"/>
              <a:ea typeface="+mn-ea"/>
            </a:endParaRPr>
          </a:p>
          <a:p>
            <a:pPr lvl="1"/>
            <a:r>
              <a:rPr lang="en-US" altLang="zh-CN" sz="2000" dirty="0" err="1">
                <a:solidFill>
                  <a:srgbClr val="333333"/>
                </a:solidFill>
                <a:latin typeface="+mn-ea"/>
                <a:ea typeface="+mn-ea"/>
              </a:rPr>
              <a:t>len</a:t>
            </a:r>
            <a:r>
              <a:rPr lang="en-US" altLang="zh-CN" sz="2000" dirty="0">
                <a:solidFill>
                  <a:srgbClr val="333333"/>
                </a:solidFill>
                <a:latin typeface="+mn-ea"/>
                <a:ea typeface="+mn-ea"/>
              </a:rPr>
              <a:t>      </a:t>
            </a:r>
            <a:r>
              <a:rPr lang="zh-CN" altLang="en-US" sz="2000" dirty="0">
                <a:solidFill>
                  <a:srgbClr val="333333"/>
                </a:solidFill>
                <a:latin typeface="+mn-ea"/>
                <a:ea typeface="+mn-ea"/>
              </a:rPr>
              <a:t>文件名长度</a:t>
            </a:r>
          </a:p>
          <a:p>
            <a:pPr lvl="1"/>
            <a:endParaRPr lang="zh-CN" altLang="en-US" sz="2000" dirty="0">
              <a:solidFill>
                <a:srgbClr val="333333"/>
              </a:solidFill>
              <a:latin typeface="+mn-ea"/>
              <a:ea typeface="+mn-ea"/>
            </a:endParaRPr>
          </a:p>
          <a:p>
            <a:pPr lvl="1"/>
            <a:r>
              <a:rPr lang="en-US" altLang="zh-CN" sz="2000" dirty="0">
                <a:solidFill>
                  <a:srgbClr val="333333"/>
                </a:solidFill>
                <a:latin typeface="+mn-ea"/>
                <a:ea typeface="+mn-ea"/>
              </a:rPr>
              <a:t>type     </a:t>
            </a:r>
            <a:r>
              <a:rPr lang="zh-CN" altLang="en-US" sz="2000" dirty="0">
                <a:solidFill>
                  <a:srgbClr val="333333"/>
                </a:solidFill>
                <a:latin typeface="+mn-ea"/>
                <a:ea typeface="+mn-ea"/>
              </a:rPr>
              <a:t>文件类型</a:t>
            </a:r>
            <a:endParaRPr lang="en-US" altLang="zh-CN" sz="2000" dirty="0">
              <a:solidFill>
                <a:srgbClr val="333333"/>
              </a:solidFill>
              <a:latin typeface="+mn-ea"/>
              <a:ea typeface="+mn-ea"/>
            </a:endParaRPr>
          </a:p>
          <a:p>
            <a:pPr lvl="1"/>
            <a:endParaRPr lang="en-US" altLang="zh-CN" dirty="0">
              <a:latin typeface="+mn-ea"/>
              <a:ea typeface="+mn-ea"/>
            </a:endParaRPr>
          </a:p>
          <a:p>
            <a:pPr lvl="1"/>
            <a:endParaRPr lang="en-US" altLang="zh-CN" dirty="0">
              <a:latin typeface="+mn-ea"/>
              <a:ea typeface="+mn-ea"/>
            </a:endParaRPr>
          </a:p>
        </p:txBody>
      </p:sp>
      <p:pic>
        <p:nvPicPr>
          <p:cNvPr id="6" name="内容占位符 5">
            <a:extLst>
              <a:ext uri="{FF2B5EF4-FFF2-40B4-BE49-F238E27FC236}">
                <a16:creationId xmlns:a16="http://schemas.microsoft.com/office/drawing/2014/main" id="{DCE83B93-4F2E-422C-9966-60FEC8A78F6A}"/>
              </a:ext>
            </a:extLst>
          </p:cNvPr>
          <p:cNvPicPr>
            <a:picLocks noGrp="1" noChangeAspect="1"/>
          </p:cNvPicPr>
          <p:nvPr>
            <p:ph sz="half" idx="2"/>
          </p:nvPr>
        </p:nvPicPr>
        <p:blipFill>
          <a:blip r:embed="rId3"/>
          <a:stretch>
            <a:fillRect/>
          </a:stretch>
        </p:blipFill>
        <p:spPr>
          <a:xfrm>
            <a:off x="4641850" y="1818850"/>
            <a:ext cx="4051300" cy="3796562"/>
          </a:xfrm>
        </p:spPr>
      </p:pic>
    </p:spTree>
    <p:extLst>
      <p:ext uri="{BB962C8B-B14F-4D97-AF65-F5344CB8AC3E}">
        <p14:creationId xmlns:p14="http://schemas.microsoft.com/office/powerpoint/2010/main" val="249816499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p:txBody>
          <a:bodyPr/>
          <a:lstStyle/>
          <a:p>
            <a:r>
              <a:rPr lang="en-US" altLang="zh-CN" sz="2400" b="0" dirty="0">
                <a:latin typeface="+mn-ea"/>
                <a:ea typeface="+mn-ea"/>
              </a:rPr>
              <a:t>F2FS</a:t>
            </a:r>
            <a:r>
              <a:rPr lang="zh-CN" altLang="en-US" sz="2400" b="0" dirty="0">
                <a:latin typeface="+mn-ea"/>
                <a:ea typeface="+mn-ea"/>
              </a:rPr>
              <a:t>的目录哈希</a:t>
            </a:r>
            <a:endParaRPr lang="en-US" altLang="zh-CN" sz="2400" b="0" dirty="0">
              <a:latin typeface="+mn-ea"/>
              <a:ea typeface="+mn-ea"/>
            </a:endParaRPr>
          </a:p>
          <a:p>
            <a:pPr lvl="1"/>
            <a:endParaRPr lang="en-US" altLang="zh-CN" sz="1800" dirty="0">
              <a:solidFill>
                <a:schemeClr val="accent4"/>
              </a:solidFill>
              <a:latin typeface="+mn-ea"/>
            </a:endParaRPr>
          </a:p>
        </p:txBody>
      </p:sp>
      <p:pic>
        <p:nvPicPr>
          <p:cNvPr id="6" name="内容占位符 5">
            <a:extLst>
              <a:ext uri="{FF2B5EF4-FFF2-40B4-BE49-F238E27FC236}">
                <a16:creationId xmlns:a16="http://schemas.microsoft.com/office/drawing/2014/main" id="{DCE83B93-4F2E-422C-9966-60FEC8A78F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51339" y="2708920"/>
            <a:ext cx="8496943" cy="3168352"/>
          </a:xfrm>
        </p:spPr>
      </p:pic>
    </p:spTree>
    <p:extLst>
      <p:ext uri="{BB962C8B-B14F-4D97-AF65-F5344CB8AC3E}">
        <p14:creationId xmlns:p14="http://schemas.microsoft.com/office/powerpoint/2010/main" val="171792273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3688613" cy="5328493"/>
          </a:xfrm>
        </p:spPr>
        <p:txBody>
          <a:bodyPr/>
          <a:lstStyle/>
          <a:p>
            <a:r>
              <a:rPr lang="en-US" altLang="zh-CN" sz="2400" b="0" dirty="0">
                <a:latin typeface="+mn-ea"/>
                <a:ea typeface="+mn-ea"/>
              </a:rPr>
              <a:t>F2FS</a:t>
            </a:r>
            <a:r>
              <a:rPr lang="zh-CN" altLang="en-US" sz="2400" b="0" dirty="0">
                <a:latin typeface="+mn-ea"/>
                <a:ea typeface="+mn-ea"/>
              </a:rPr>
              <a:t>的块分配</a:t>
            </a:r>
            <a:endParaRPr lang="en-US" altLang="zh-CN" sz="2400" b="0" dirty="0">
              <a:latin typeface="+mn-ea"/>
              <a:ea typeface="+mn-ea"/>
            </a:endParaRPr>
          </a:p>
          <a:p>
            <a:pPr lvl="1"/>
            <a:endParaRPr lang="en-US" altLang="zh-CN" sz="2000" dirty="0">
              <a:solidFill>
                <a:schemeClr val="accent4"/>
              </a:solidFill>
              <a:latin typeface="+mn-ea"/>
            </a:endParaRPr>
          </a:p>
          <a:p>
            <a:pPr lvl="1"/>
            <a:endParaRPr lang="en-US" altLang="zh-CN" dirty="0">
              <a:solidFill>
                <a:schemeClr val="accent4"/>
              </a:solidFill>
              <a:latin typeface="+mn-ea"/>
            </a:endParaRPr>
          </a:p>
        </p:txBody>
      </p:sp>
      <p:graphicFrame>
        <p:nvGraphicFramePr>
          <p:cNvPr id="5" name="表格 6">
            <a:extLst>
              <a:ext uri="{FF2B5EF4-FFF2-40B4-BE49-F238E27FC236}">
                <a16:creationId xmlns:a16="http://schemas.microsoft.com/office/drawing/2014/main" id="{9A52F1DB-8715-4800-8B7C-9C89CD41246A}"/>
              </a:ext>
            </a:extLst>
          </p:cNvPr>
          <p:cNvGraphicFramePr>
            <a:graphicFrameLocks noGrp="1"/>
          </p:cNvGraphicFramePr>
          <p:nvPr/>
        </p:nvGraphicFramePr>
        <p:xfrm>
          <a:off x="4283968" y="1327571"/>
          <a:ext cx="4752528" cy="4747949"/>
        </p:xfrm>
        <a:graphic>
          <a:graphicData uri="http://schemas.openxmlformats.org/drawingml/2006/table">
            <a:tbl>
              <a:tblPr firstRow="1" bandRow="1">
                <a:tableStyleId>{5C22544A-7EE6-4342-B048-85BDC9FD1C3A}</a:tableStyleId>
              </a:tblPr>
              <a:tblGrid>
                <a:gridCol w="2189648">
                  <a:extLst>
                    <a:ext uri="{9D8B030D-6E8A-4147-A177-3AD203B41FA5}">
                      <a16:colId xmlns:a16="http://schemas.microsoft.com/office/drawing/2014/main" val="4222910785"/>
                    </a:ext>
                  </a:extLst>
                </a:gridCol>
                <a:gridCol w="2562880">
                  <a:extLst>
                    <a:ext uri="{9D8B030D-6E8A-4147-A177-3AD203B41FA5}">
                      <a16:colId xmlns:a16="http://schemas.microsoft.com/office/drawing/2014/main" val="642544396"/>
                    </a:ext>
                  </a:extLst>
                </a:gridCol>
              </a:tblGrid>
              <a:tr h="927100">
                <a:tc>
                  <a:txBody>
                    <a:bodyPr/>
                    <a:lstStyle/>
                    <a:p>
                      <a:r>
                        <a:rPr lang="en-US" altLang="zh-CN" dirty="0">
                          <a:latin typeface="Consolas" panose="020B0609020204030204" pitchFamily="49" charset="0"/>
                        </a:rPr>
                        <a:t>Hot node</a:t>
                      </a:r>
                      <a:endParaRPr lang="zh-CN" altLang="en-US" dirty="0">
                        <a:latin typeface="Consolas" panose="020B0609020204030204" pitchFamily="49" charset="0"/>
                      </a:endParaRPr>
                    </a:p>
                  </a:txBody>
                  <a:tcPr/>
                </a:tc>
                <a:tc>
                  <a:txBody>
                    <a:bodyPr/>
                    <a:lstStyle/>
                    <a:p>
                      <a:r>
                        <a:rPr lang="en-US" altLang="zh-CN" dirty="0">
                          <a:latin typeface="Consolas" panose="020B0609020204030204" pitchFamily="49" charset="0"/>
                        </a:rPr>
                        <a:t>contains direct node blocks of directories</a:t>
                      </a:r>
                      <a:endParaRPr lang="zh-CN" altLang="en-US" dirty="0">
                        <a:latin typeface="Consolas" panose="020B0609020204030204" pitchFamily="49" charset="0"/>
                      </a:endParaRPr>
                    </a:p>
                  </a:txBody>
                  <a:tcPr/>
                </a:tc>
                <a:extLst>
                  <a:ext uri="{0D108BD9-81ED-4DB2-BD59-A6C34878D82A}">
                    <a16:rowId xmlns:a16="http://schemas.microsoft.com/office/drawing/2014/main" val="1191235451"/>
                  </a:ext>
                </a:extLst>
              </a:tr>
              <a:tr h="633407">
                <a:tc>
                  <a:txBody>
                    <a:bodyPr/>
                    <a:lstStyle/>
                    <a:p>
                      <a:r>
                        <a:rPr lang="en-US" altLang="zh-CN" dirty="0">
                          <a:latin typeface="Consolas" panose="020B0609020204030204" pitchFamily="49" charset="0"/>
                        </a:rPr>
                        <a:t>Warm node</a:t>
                      </a:r>
                      <a:endParaRPr lang="zh-CN" altLang="en-US" dirty="0">
                        <a:latin typeface="Consolas" panose="020B0609020204030204" pitchFamily="49" charset="0"/>
                      </a:endParaRPr>
                    </a:p>
                  </a:txBody>
                  <a:tcPr/>
                </a:tc>
                <a:tc>
                  <a:txBody>
                    <a:bodyPr/>
                    <a:lstStyle/>
                    <a:p>
                      <a:r>
                        <a:rPr lang="en-US" altLang="zh-CN" dirty="0">
                          <a:latin typeface="Consolas" panose="020B0609020204030204" pitchFamily="49" charset="0"/>
                        </a:rPr>
                        <a:t>contains direct node blocks except hot node blocks</a:t>
                      </a:r>
                      <a:endParaRPr lang="zh-CN" altLang="en-US" dirty="0">
                        <a:latin typeface="Consolas" panose="020B0609020204030204" pitchFamily="49" charset="0"/>
                      </a:endParaRPr>
                    </a:p>
                  </a:txBody>
                  <a:tcPr/>
                </a:tc>
                <a:extLst>
                  <a:ext uri="{0D108BD9-81ED-4DB2-BD59-A6C34878D82A}">
                    <a16:rowId xmlns:a16="http://schemas.microsoft.com/office/drawing/2014/main" val="130637459"/>
                  </a:ext>
                </a:extLst>
              </a:tr>
              <a:tr h="633407">
                <a:tc>
                  <a:txBody>
                    <a:bodyPr/>
                    <a:lstStyle/>
                    <a:p>
                      <a:r>
                        <a:rPr lang="en-US" altLang="zh-CN" dirty="0">
                          <a:latin typeface="Consolas" panose="020B0609020204030204" pitchFamily="49" charset="0"/>
                        </a:rPr>
                        <a:t>Cold node</a:t>
                      </a:r>
                      <a:endParaRPr lang="zh-CN" altLang="en-US" dirty="0">
                        <a:latin typeface="Consolas" panose="020B0609020204030204" pitchFamily="49" charset="0"/>
                      </a:endParaRPr>
                    </a:p>
                  </a:txBody>
                  <a:tcPr/>
                </a:tc>
                <a:tc>
                  <a:txBody>
                    <a:bodyPr/>
                    <a:lstStyle/>
                    <a:p>
                      <a:r>
                        <a:rPr lang="en-US" altLang="zh-CN" dirty="0">
                          <a:latin typeface="Consolas" panose="020B0609020204030204" pitchFamily="49" charset="0"/>
                        </a:rPr>
                        <a:t>contains indirect node blocks</a:t>
                      </a:r>
                      <a:endParaRPr lang="zh-CN" altLang="en-US" dirty="0">
                        <a:latin typeface="Consolas" panose="020B0609020204030204" pitchFamily="49" charset="0"/>
                      </a:endParaRPr>
                    </a:p>
                  </a:txBody>
                  <a:tcPr/>
                </a:tc>
                <a:extLst>
                  <a:ext uri="{0D108BD9-81ED-4DB2-BD59-A6C34878D82A}">
                    <a16:rowId xmlns:a16="http://schemas.microsoft.com/office/drawing/2014/main" val="3607404782"/>
                  </a:ext>
                </a:extLst>
              </a:tr>
              <a:tr h="633407">
                <a:tc>
                  <a:txBody>
                    <a:bodyPr/>
                    <a:lstStyle/>
                    <a:p>
                      <a:r>
                        <a:rPr lang="en-US" altLang="zh-CN" dirty="0">
                          <a:latin typeface="Consolas" panose="020B0609020204030204" pitchFamily="49" charset="0"/>
                        </a:rPr>
                        <a:t>Hot data</a:t>
                      </a:r>
                      <a:endParaRPr lang="zh-CN" altLang="en-US" dirty="0">
                        <a:latin typeface="Consolas" panose="020B0609020204030204" pitchFamily="49" charset="0"/>
                      </a:endParaRPr>
                    </a:p>
                  </a:txBody>
                  <a:tcPr/>
                </a:tc>
                <a:tc>
                  <a:txBody>
                    <a:bodyPr/>
                    <a:lstStyle/>
                    <a:p>
                      <a:r>
                        <a:rPr lang="en-US" altLang="zh-CN" dirty="0">
                          <a:latin typeface="Consolas" panose="020B0609020204030204" pitchFamily="49" charset="0"/>
                        </a:rPr>
                        <a:t>contains </a:t>
                      </a:r>
                      <a:r>
                        <a:rPr lang="en-US" altLang="zh-CN" dirty="0" err="1">
                          <a:latin typeface="Consolas" panose="020B0609020204030204" pitchFamily="49" charset="0"/>
                        </a:rPr>
                        <a:t>dentry</a:t>
                      </a:r>
                      <a:r>
                        <a:rPr lang="en-US" altLang="zh-CN" dirty="0">
                          <a:latin typeface="Consolas" panose="020B0609020204030204" pitchFamily="49" charset="0"/>
                        </a:rPr>
                        <a:t> blocks</a:t>
                      </a:r>
                      <a:endParaRPr lang="zh-CN" altLang="en-US" dirty="0">
                        <a:latin typeface="Consolas" panose="020B0609020204030204" pitchFamily="49" charset="0"/>
                      </a:endParaRPr>
                    </a:p>
                  </a:txBody>
                  <a:tcPr/>
                </a:tc>
                <a:extLst>
                  <a:ext uri="{0D108BD9-81ED-4DB2-BD59-A6C34878D82A}">
                    <a16:rowId xmlns:a16="http://schemas.microsoft.com/office/drawing/2014/main" val="3405374098"/>
                  </a:ext>
                </a:extLst>
              </a:tr>
              <a:tr h="633407">
                <a:tc>
                  <a:txBody>
                    <a:bodyPr/>
                    <a:lstStyle/>
                    <a:p>
                      <a:r>
                        <a:rPr lang="en-US" altLang="zh-CN" dirty="0">
                          <a:latin typeface="Consolas" panose="020B0609020204030204" pitchFamily="49" charset="0"/>
                        </a:rPr>
                        <a:t>Warm data</a:t>
                      </a:r>
                      <a:endParaRPr lang="zh-CN" altLang="en-US" dirty="0">
                        <a:latin typeface="Consolas" panose="020B0609020204030204" pitchFamily="49" charset="0"/>
                      </a:endParaRPr>
                    </a:p>
                  </a:txBody>
                  <a:tcPr/>
                </a:tc>
                <a:tc>
                  <a:txBody>
                    <a:bodyPr/>
                    <a:lstStyle/>
                    <a:p>
                      <a:r>
                        <a:rPr lang="en-US" altLang="zh-CN" dirty="0">
                          <a:latin typeface="Consolas" panose="020B0609020204030204" pitchFamily="49" charset="0"/>
                        </a:rPr>
                        <a:t>contains data blocks except hot and cold data blocks</a:t>
                      </a:r>
                      <a:endParaRPr lang="zh-CN" altLang="en-US" dirty="0">
                        <a:latin typeface="Consolas" panose="020B0609020204030204" pitchFamily="49" charset="0"/>
                      </a:endParaRPr>
                    </a:p>
                  </a:txBody>
                  <a:tcPr/>
                </a:tc>
                <a:extLst>
                  <a:ext uri="{0D108BD9-81ED-4DB2-BD59-A6C34878D82A}">
                    <a16:rowId xmlns:a16="http://schemas.microsoft.com/office/drawing/2014/main" val="2978100001"/>
                  </a:ext>
                </a:extLst>
              </a:tr>
              <a:tr h="633407">
                <a:tc>
                  <a:txBody>
                    <a:bodyPr/>
                    <a:lstStyle/>
                    <a:p>
                      <a:r>
                        <a:rPr lang="en-US" altLang="zh-CN" dirty="0">
                          <a:latin typeface="Consolas" panose="020B0609020204030204" pitchFamily="49" charset="0"/>
                        </a:rPr>
                        <a:t>Cold data </a:t>
                      </a:r>
                      <a:endParaRPr lang="zh-CN" altLang="en-US" dirty="0">
                        <a:latin typeface="Consolas" panose="020B0609020204030204" pitchFamily="49" charset="0"/>
                      </a:endParaRPr>
                    </a:p>
                  </a:txBody>
                  <a:tcPr/>
                </a:tc>
                <a:tc>
                  <a:txBody>
                    <a:bodyPr/>
                    <a:lstStyle/>
                    <a:p>
                      <a:r>
                        <a:rPr lang="en-US" altLang="zh-CN" dirty="0">
                          <a:latin typeface="Consolas" panose="020B0609020204030204" pitchFamily="49" charset="0"/>
                        </a:rPr>
                        <a:t>contains multimedia data or migrated data blocks</a:t>
                      </a:r>
                      <a:endParaRPr lang="zh-CN" altLang="en-US" dirty="0">
                        <a:latin typeface="Consolas" panose="020B0609020204030204" pitchFamily="49" charset="0"/>
                      </a:endParaRPr>
                    </a:p>
                  </a:txBody>
                  <a:tcPr/>
                </a:tc>
                <a:extLst>
                  <a:ext uri="{0D108BD9-81ED-4DB2-BD59-A6C34878D82A}">
                    <a16:rowId xmlns:a16="http://schemas.microsoft.com/office/drawing/2014/main" val="3124239804"/>
                  </a:ext>
                </a:extLst>
              </a:tr>
            </a:tbl>
          </a:graphicData>
        </a:graphic>
      </p:graphicFrame>
    </p:spTree>
    <p:extLst>
      <p:ext uri="{BB962C8B-B14F-4D97-AF65-F5344CB8AC3E}">
        <p14:creationId xmlns:p14="http://schemas.microsoft.com/office/powerpoint/2010/main" val="183778322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8441141" cy="5328493"/>
          </a:xfrm>
        </p:spPr>
        <p:txBody>
          <a:bodyPr/>
          <a:lstStyle/>
          <a:p>
            <a:r>
              <a:rPr lang="en-US" altLang="zh-CN" sz="2400" b="0" dirty="0">
                <a:latin typeface="+mn-ea"/>
                <a:ea typeface="+mn-ea"/>
              </a:rPr>
              <a:t>F2FS</a:t>
            </a:r>
            <a:r>
              <a:rPr lang="zh-CN" altLang="en-US" sz="2400" b="0" dirty="0">
                <a:latin typeface="+mn-ea"/>
                <a:ea typeface="+mn-ea"/>
              </a:rPr>
              <a:t>的空闲空间管理</a:t>
            </a:r>
            <a:endParaRPr lang="en-US" altLang="zh-CN" sz="2400" b="0" dirty="0">
              <a:latin typeface="+mn-ea"/>
              <a:ea typeface="+mn-ea"/>
            </a:endParaRPr>
          </a:p>
          <a:p>
            <a:pPr lvl="1"/>
            <a:endParaRPr lang="en-US" altLang="zh-CN" b="0" dirty="0">
              <a:latin typeface="+mn-ea"/>
            </a:endParaRPr>
          </a:p>
          <a:p>
            <a:pPr lvl="1"/>
            <a:r>
              <a:rPr lang="en-US" altLang="zh-CN" b="0" dirty="0">
                <a:solidFill>
                  <a:srgbClr val="333333"/>
                </a:solidFill>
                <a:latin typeface="+mn-ea"/>
              </a:rPr>
              <a:t>Threaded log</a:t>
            </a:r>
          </a:p>
          <a:p>
            <a:pPr lvl="1"/>
            <a:endParaRPr lang="en-US" altLang="zh-CN" b="0" dirty="0">
              <a:solidFill>
                <a:srgbClr val="333333"/>
              </a:solidFill>
              <a:latin typeface="+mn-ea"/>
            </a:endParaRPr>
          </a:p>
          <a:p>
            <a:pPr lvl="1"/>
            <a:r>
              <a:rPr lang="en-US" altLang="zh-CN" b="0" dirty="0">
                <a:solidFill>
                  <a:srgbClr val="333333"/>
                </a:solidFill>
                <a:latin typeface="+mn-ea"/>
              </a:rPr>
              <a:t>copy-and-compaction</a:t>
            </a:r>
          </a:p>
        </p:txBody>
      </p:sp>
    </p:spTree>
    <p:extLst>
      <p:ext uri="{BB962C8B-B14F-4D97-AF65-F5344CB8AC3E}">
        <p14:creationId xmlns:p14="http://schemas.microsoft.com/office/powerpoint/2010/main" val="36568107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451339" y="1412875"/>
            <a:ext cx="8241323" cy="5256485"/>
          </a:xfrm>
        </p:spPr>
        <p:txBody>
          <a:bodyPr/>
          <a:lstStyle/>
          <a:p>
            <a:r>
              <a:rPr lang="en-US" altLang="zh-CN" b="0" dirty="0">
                <a:latin typeface="+mn-ea"/>
                <a:ea typeface="+mn-ea"/>
              </a:rPr>
              <a:t>LFS</a:t>
            </a:r>
            <a:r>
              <a:rPr lang="zh-CN" altLang="en-US" b="0" dirty="0">
                <a:latin typeface="+mn-ea"/>
                <a:ea typeface="+mn-ea"/>
              </a:rPr>
              <a:t>设计思想</a:t>
            </a:r>
            <a:endParaRPr lang="en-US" altLang="zh-CN" b="0" dirty="0">
              <a:latin typeface="+mn-ea"/>
              <a:ea typeface="+mn-ea"/>
            </a:endParaRPr>
          </a:p>
          <a:p>
            <a:pPr lvl="1"/>
            <a:endParaRPr lang="en-US" altLang="zh-CN" sz="3000" dirty="0">
              <a:latin typeface="+mn-ea"/>
            </a:endParaRPr>
          </a:p>
          <a:p>
            <a:pPr lvl="1"/>
            <a:r>
              <a:rPr lang="zh-CN" altLang="en-US" b="0" dirty="0">
                <a:solidFill>
                  <a:srgbClr val="333333"/>
                </a:solidFill>
                <a:latin typeface="+mn-ea"/>
                <a:ea typeface="+mn-ea"/>
              </a:rPr>
              <a:t>减少对硬盘的随机写操作</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把磁盘看作一整块日志</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把所有文件更改缓存在内存中</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一次写操作将所有更改连续写入磁盘</a:t>
            </a:r>
            <a:endParaRPr lang="en-US" altLang="zh-CN" b="0" dirty="0">
              <a:solidFill>
                <a:srgbClr val="333333"/>
              </a:solidFill>
              <a:latin typeface="+mn-ea"/>
              <a:ea typeface="+mn-ea"/>
            </a:endParaRPr>
          </a:p>
          <a:p>
            <a:endParaRPr lang="en-US" altLang="zh-CN" sz="3200" dirty="0">
              <a:solidFill>
                <a:srgbClr val="333333"/>
              </a:solidFill>
            </a:endParaRPr>
          </a:p>
          <a:p>
            <a:endParaRPr lang="en-US" altLang="zh-CN" sz="3200" dirty="0">
              <a:solidFill>
                <a:srgbClr val="333333"/>
              </a:solidFill>
            </a:endParaRPr>
          </a:p>
          <a:p>
            <a:pPr lvl="1"/>
            <a:endParaRPr lang="en-US" altLang="zh-CN" sz="3000" dirty="0"/>
          </a:p>
        </p:txBody>
      </p:sp>
    </p:spTree>
    <p:extLst>
      <p:ext uri="{BB962C8B-B14F-4D97-AF65-F5344CB8AC3E}">
        <p14:creationId xmlns:p14="http://schemas.microsoft.com/office/powerpoint/2010/main" val="359155385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的磁盘布局</a:t>
            </a:r>
          </a:p>
        </p:txBody>
      </p:sp>
      <p:sp>
        <p:nvSpPr>
          <p:cNvPr id="321539" name="Rectangle 3"/>
          <p:cNvSpPr>
            <a:spLocks noGrp="1" noChangeArrowheads="1"/>
          </p:cNvSpPr>
          <p:nvPr>
            <p:ph sz="half" idx="1"/>
          </p:nvPr>
        </p:nvSpPr>
        <p:spPr>
          <a:xfrm>
            <a:off x="451339" y="1412875"/>
            <a:ext cx="8441141" cy="5328493"/>
          </a:xfrm>
        </p:spPr>
        <p:txBody>
          <a:bodyPr/>
          <a:lstStyle/>
          <a:p>
            <a:r>
              <a:rPr lang="en-US" altLang="zh-CN" sz="2400" b="0" dirty="0">
                <a:latin typeface="+mn-ea"/>
                <a:ea typeface="+mn-ea"/>
              </a:rPr>
              <a:t>F2FS</a:t>
            </a:r>
            <a:r>
              <a:rPr lang="zh-CN" altLang="en-US" sz="2400" b="0" dirty="0">
                <a:latin typeface="+mn-ea"/>
                <a:ea typeface="+mn-ea"/>
              </a:rPr>
              <a:t>的清理过程</a:t>
            </a:r>
            <a:endParaRPr lang="en-US" altLang="zh-CN" sz="2400" b="0" dirty="0">
              <a:latin typeface="+mn-ea"/>
              <a:ea typeface="+mn-ea"/>
            </a:endParaRPr>
          </a:p>
          <a:p>
            <a:pPr lvl="1"/>
            <a:endParaRPr lang="en-US" altLang="zh-CN" b="0" dirty="0">
              <a:latin typeface="+mn-ea"/>
              <a:ea typeface="+mn-ea"/>
            </a:endParaRPr>
          </a:p>
          <a:p>
            <a:pPr lvl="1"/>
            <a:r>
              <a:rPr lang="en-US" altLang="zh-CN" sz="2000" b="0" dirty="0">
                <a:solidFill>
                  <a:srgbClr val="333333"/>
                </a:solidFill>
                <a:latin typeface="+mn-ea"/>
                <a:ea typeface="+mn-ea"/>
              </a:rPr>
              <a:t>F2FS</a:t>
            </a:r>
            <a:r>
              <a:rPr lang="zh-CN" altLang="en-US" sz="2000" b="0" dirty="0">
                <a:solidFill>
                  <a:srgbClr val="333333"/>
                </a:solidFill>
                <a:latin typeface="+mn-ea"/>
                <a:ea typeface="+mn-ea"/>
              </a:rPr>
              <a:t>在需要的时候</a:t>
            </a:r>
            <a:r>
              <a:rPr lang="en-US" altLang="zh-CN" sz="2000" b="0" dirty="0">
                <a:solidFill>
                  <a:srgbClr val="333333"/>
                </a:solidFill>
                <a:latin typeface="+mn-ea"/>
                <a:ea typeface="+mn-ea"/>
              </a:rPr>
              <a:t>(on-demand)</a:t>
            </a:r>
            <a:r>
              <a:rPr lang="zh-CN" altLang="en-US" sz="2000" b="0" dirty="0">
                <a:solidFill>
                  <a:srgbClr val="333333"/>
                </a:solidFill>
                <a:latin typeface="+mn-ea"/>
                <a:ea typeface="+mn-ea"/>
              </a:rPr>
              <a:t>或者空闲的时候以后台处理的方式进行</a:t>
            </a:r>
            <a:r>
              <a:rPr lang="en-US" altLang="zh-CN" sz="2000" b="0" dirty="0">
                <a:solidFill>
                  <a:srgbClr val="333333"/>
                </a:solidFill>
                <a:latin typeface="+mn-ea"/>
                <a:ea typeface="+mn-ea"/>
              </a:rPr>
              <a:t>clean</a:t>
            </a:r>
            <a:r>
              <a:rPr lang="zh-CN" altLang="en-US" sz="2000" b="0" dirty="0">
                <a:solidFill>
                  <a:srgbClr val="333333"/>
                </a:solidFill>
                <a:latin typeface="+mn-ea"/>
                <a:ea typeface="+mn-ea"/>
              </a:rPr>
              <a:t>操作</a:t>
            </a:r>
            <a:endParaRPr lang="en-US" altLang="zh-CN" sz="2000" b="0" dirty="0">
              <a:solidFill>
                <a:srgbClr val="333333"/>
              </a:solidFill>
              <a:latin typeface="+mn-ea"/>
              <a:ea typeface="+mn-ea"/>
            </a:endParaRPr>
          </a:p>
          <a:p>
            <a:pPr lvl="1"/>
            <a:endParaRPr lang="en-US" altLang="zh-CN" sz="2000" b="0" dirty="0">
              <a:solidFill>
                <a:srgbClr val="333333"/>
              </a:solidFill>
              <a:latin typeface="+mn-ea"/>
              <a:ea typeface="+mn-ea"/>
            </a:endParaRPr>
          </a:p>
          <a:p>
            <a:pPr lvl="1"/>
            <a:r>
              <a:rPr lang="en-US" altLang="zh-CN" sz="2000" b="0" dirty="0">
                <a:solidFill>
                  <a:srgbClr val="333333"/>
                </a:solidFill>
                <a:latin typeface="+mn-ea"/>
                <a:ea typeface="+mn-ea"/>
              </a:rPr>
              <a:t>greedy</a:t>
            </a:r>
            <a:r>
              <a:rPr lang="zh-CN" altLang="en-US" sz="2000" b="0" dirty="0">
                <a:solidFill>
                  <a:srgbClr val="333333"/>
                </a:solidFill>
                <a:latin typeface="+mn-ea"/>
                <a:ea typeface="+mn-ea"/>
              </a:rPr>
              <a:t>算法 ：选择具有最少有效数据块个数的</a:t>
            </a:r>
            <a:r>
              <a:rPr lang="en-US" altLang="zh-CN" sz="2000" b="0" dirty="0">
                <a:solidFill>
                  <a:srgbClr val="333333"/>
                </a:solidFill>
                <a:latin typeface="+mn-ea"/>
                <a:ea typeface="+mn-ea"/>
              </a:rPr>
              <a:t>segment</a:t>
            </a:r>
          </a:p>
          <a:p>
            <a:pPr lvl="1"/>
            <a:endParaRPr lang="en-US" altLang="zh-CN" sz="2000" b="0" dirty="0">
              <a:solidFill>
                <a:srgbClr val="333333"/>
              </a:solidFill>
              <a:latin typeface="+mn-ea"/>
              <a:ea typeface="+mn-ea"/>
            </a:endParaRPr>
          </a:p>
          <a:p>
            <a:pPr lvl="1"/>
            <a:r>
              <a:rPr lang="en-US" altLang="zh-CN" sz="2000" b="0" dirty="0">
                <a:solidFill>
                  <a:srgbClr val="333333"/>
                </a:solidFill>
                <a:latin typeface="+mn-ea"/>
                <a:ea typeface="+mn-ea"/>
              </a:rPr>
              <a:t>cost-benefit</a:t>
            </a:r>
            <a:r>
              <a:rPr lang="zh-CN" altLang="en-US" sz="2000" b="0" dirty="0">
                <a:solidFill>
                  <a:srgbClr val="333333"/>
                </a:solidFill>
                <a:latin typeface="+mn-ea"/>
                <a:ea typeface="+mn-ea"/>
              </a:rPr>
              <a:t>算法 ：</a:t>
            </a:r>
            <a:r>
              <a:rPr lang="en-US" altLang="zh-CN" sz="2000" b="0" dirty="0">
                <a:solidFill>
                  <a:srgbClr val="333333"/>
                </a:solidFill>
                <a:latin typeface="+mn-ea"/>
                <a:ea typeface="+mn-ea"/>
              </a:rPr>
              <a:t>F2FS</a:t>
            </a:r>
            <a:r>
              <a:rPr lang="zh-CN" altLang="en-US" sz="2000" b="0" dirty="0">
                <a:solidFill>
                  <a:srgbClr val="333333"/>
                </a:solidFill>
                <a:latin typeface="+mn-ea"/>
                <a:ea typeface="+mn-ea"/>
              </a:rPr>
              <a:t>根据</a:t>
            </a:r>
            <a:r>
              <a:rPr lang="en-US" altLang="zh-CN" sz="2000" b="0" dirty="0">
                <a:solidFill>
                  <a:srgbClr val="333333"/>
                </a:solidFill>
                <a:latin typeface="+mn-ea"/>
                <a:ea typeface="+mn-ea"/>
              </a:rPr>
              <a:t>segment</a:t>
            </a:r>
            <a:r>
              <a:rPr lang="zh-CN" altLang="en-US" sz="2000" b="0" dirty="0">
                <a:solidFill>
                  <a:srgbClr val="333333"/>
                </a:solidFill>
                <a:latin typeface="+mn-ea"/>
                <a:ea typeface="+mn-ea"/>
              </a:rPr>
              <a:t>的年龄以及有效数据个数选择</a:t>
            </a:r>
            <a:r>
              <a:rPr lang="en-US" altLang="zh-CN" sz="2000" b="0" dirty="0">
                <a:solidFill>
                  <a:srgbClr val="333333"/>
                </a:solidFill>
                <a:latin typeface="+mn-ea"/>
                <a:ea typeface="+mn-ea"/>
              </a:rPr>
              <a:t>segment</a:t>
            </a:r>
          </a:p>
          <a:p>
            <a:pPr lvl="1"/>
            <a:endParaRPr lang="en-US" altLang="zh-CN" sz="2000" b="0" dirty="0">
              <a:solidFill>
                <a:srgbClr val="333333"/>
              </a:solidFill>
              <a:latin typeface="+mn-ea"/>
              <a:ea typeface="+mn-ea"/>
            </a:endParaRPr>
          </a:p>
          <a:p>
            <a:pPr lvl="1"/>
            <a:r>
              <a:rPr lang="en-US" altLang="zh-CN" sz="2000" b="0" dirty="0">
                <a:solidFill>
                  <a:srgbClr val="333333"/>
                </a:solidFill>
                <a:latin typeface="+mn-ea"/>
                <a:ea typeface="+mn-ea"/>
              </a:rPr>
              <a:t>F2FS</a:t>
            </a:r>
            <a:r>
              <a:rPr lang="zh-CN" altLang="en-US" sz="2000" b="0" dirty="0">
                <a:solidFill>
                  <a:srgbClr val="333333"/>
                </a:solidFill>
                <a:latin typeface="+mn-ea"/>
                <a:ea typeface="+mn-ea"/>
              </a:rPr>
              <a:t>对</a:t>
            </a:r>
            <a:r>
              <a:rPr lang="en-US" altLang="zh-CN" sz="2000" b="0" dirty="0">
                <a:solidFill>
                  <a:srgbClr val="333333"/>
                </a:solidFill>
                <a:latin typeface="+mn-ea"/>
                <a:ea typeface="+mn-ea"/>
              </a:rPr>
              <a:t>on-demand cleaner</a:t>
            </a:r>
            <a:r>
              <a:rPr lang="zh-CN" altLang="en-US" sz="2000" b="0" dirty="0">
                <a:solidFill>
                  <a:srgbClr val="333333"/>
                </a:solidFill>
                <a:latin typeface="+mn-ea"/>
                <a:ea typeface="+mn-ea"/>
              </a:rPr>
              <a:t>采用</a:t>
            </a:r>
            <a:r>
              <a:rPr lang="en-US" altLang="zh-CN" sz="2000" b="0" dirty="0">
                <a:solidFill>
                  <a:srgbClr val="333333"/>
                </a:solidFill>
                <a:latin typeface="+mn-ea"/>
                <a:ea typeface="+mn-ea"/>
              </a:rPr>
              <a:t>greedy</a:t>
            </a:r>
            <a:r>
              <a:rPr lang="zh-CN" altLang="en-US" sz="2000" b="0" dirty="0">
                <a:solidFill>
                  <a:srgbClr val="333333"/>
                </a:solidFill>
                <a:latin typeface="+mn-ea"/>
                <a:ea typeface="+mn-ea"/>
              </a:rPr>
              <a:t>算法选择待清理的</a:t>
            </a:r>
            <a:r>
              <a:rPr lang="en-US" altLang="zh-CN" sz="2000" b="0" dirty="0">
                <a:solidFill>
                  <a:srgbClr val="333333"/>
                </a:solidFill>
                <a:latin typeface="+mn-ea"/>
                <a:ea typeface="+mn-ea"/>
              </a:rPr>
              <a:t>segment</a:t>
            </a:r>
            <a:r>
              <a:rPr lang="zh-CN" altLang="en-US" sz="2000" b="0" dirty="0">
                <a:solidFill>
                  <a:srgbClr val="333333"/>
                </a:solidFill>
                <a:latin typeface="+mn-ea"/>
                <a:ea typeface="+mn-ea"/>
              </a:rPr>
              <a:t>，而对于后台</a:t>
            </a:r>
            <a:r>
              <a:rPr lang="en-US" altLang="zh-CN" sz="2000" b="0" dirty="0">
                <a:solidFill>
                  <a:srgbClr val="333333"/>
                </a:solidFill>
                <a:latin typeface="+mn-ea"/>
                <a:ea typeface="+mn-ea"/>
              </a:rPr>
              <a:t>cleaner</a:t>
            </a:r>
            <a:r>
              <a:rPr lang="zh-CN" altLang="en-US" sz="2000" b="0" dirty="0">
                <a:solidFill>
                  <a:srgbClr val="333333"/>
                </a:solidFill>
                <a:latin typeface="+mn-ea"/>
                <a:ea typeface="+mn-ea"/>
              </a:rPr>
              <a:t>采用</a:t>
            </a:r>
            <a:r>
              <a:rPr lang="en-US" altLang="zh-CN" sz="2000" b="0" dirty="0">
                <a:solidFill>
                  <a:srgbClr val="333333"/>
                </a:solidFill>
                <a:latin typeface="+mn-ea"/>
                <a:ea typeface="+mn-ea"/>
              </a:rPr>
              <a:t>cost-benefit</a:t>
            </a:r>
            <a:r>
              <a:rPr lang="zh-CN" altLang="en-US" sz="2000" b="0" dirty="0">
                <a:solidFill>
                  <a:srgbClr val="333333"/>
                </a:solidFill>
                <a:latin typeface="+mn-ea"/>
                <a:ea typeface="+mn-ea"/>
              </a:rPr>
              <a:t>算法</a:t>
            </a:r>
            <a:endParaRPr lang="en-US" altLang="zh-CN" sz="2000" b="0" dirty="0">
              <a:solidFill>
                <a:srgbClr val="333333"/>
              </a:solidFill>
              <a:latin typeface="+mn-ea"/>
              <a:ea typeface="+mn-ea"/>
            </a:endParaRPr>
          </a:p>
          <a:p>
            <a:pPr lvl="1"/>
            <a:endParaRPr lang="en-US" altLang="zh-CN" dirty="0">
              <a:solidFill>
                <a:schemeClr val="accent4"/>
              </a:solidFill>
              <a:latin typeface="+mn-ea"/>
            </a:endParaRPr>
          </a:p>
        </p:txBody>
      </p:sp>
    </p:spTree>
    <p:extLst>
      <p:ext uri="{BB962C8B-B14F-4D97-AF65-F5344CB8AC3E}">
        <p14:creationId xmlns:p14="http://schemas.microsoft.com/office/powerpoint/2010/main" val="157797261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effectLst/>
                <a:latin typeface="隶书" panose="02010509060101010101" pitchFamily="49" charset="-122"/>
                <a:ea typeface="隶书" panose="02010509060101010101" pitchFamily="49" charset="-122"/>
              </a:rPr>
              <a:t>大纲</a:t>
            </a:r>
          </a:p>
        </p:txBody>
      </p:sp>
      <p:sp>
        <p:nvSpPr>
          <p:cNvPr id="3" name="Content Placeholder 2"/>
          <p:cNvSpPr>
            <a:spLocks noGrp="1"/>
          </p:cNvSpPr>
          <p:nvPr>
            <p:ph idx="1"/>
          </p:nvPr>
        </p:nvSpPr>
        <p:spPr/>
        <p:txBody>
          <a:bodyPr/>
          <a:lstStyle/>
          <a:p>
            <a:pPr marR="0" lvl="0" defTabSz="914400" latinLnBrk="0">
              <a:lnSpc>
                <a:spcPct val="100000"/>
              </a:lnSpc>
              <a:tabLst/>
              <a:defRPr/>
            </a:pPr>
            <a:r>
              <a:rPr lang="zh-CN" altLang="en-US" b="0" dirty="0">
                <a:latin typeface="+mj-ea"/>
                <a:ea typeface="+mj-ea"/>
              </a:rPr>
              <a:t>日志结构文件系统（</a:t>
            </a:r>
            <a:r>
              <a:rPr lang="en-US" altLang="zh-CN" b="0" dirty="0">
                <a:latin typeface="+mj-ea"/>
                <a:ea typeface="+mj-ea"/>
              </a:rPr>
              <a:t>Log-structured File Systems</a:t>
            </a:r>
            <a:r>
              <a:rPr lang="zh-CN" altLang="en-US" b="0" dirty="0">
                <a:latin typeface="+mj-ea"/>
                <a:ea typeface="+mj-ea"/>
              </a:rPr>
              <a:t>）</a:t>
            </a:r>
            <a:endParaRPr lang="en-US" altLang="zh-CN" b="0" dirty="0">
              <a:latin typeface="+mj-ea"/>
              <a:ea typeface="+mj-ea"/>
            </a:endParaRPr>
          </a:p>
          <a:p>
            <a:pPr marR="0" lvl="0" defTabSz="914400" latinLnBrk="0">
              <a:lnSpc>
                <a:spcPct val="100000"/>
              </a:lnSpc>
              <a:tabLst/>
              <a:defRPr/>
            </a:pPr>
            <a:r>
              <a:rPr lang="en-US" altLang="zh-CN" b="0" dirty="0">
                <a:latin typeface="+mj-ea"/>
                <a:ea typeface="+mj-ea"/>
              </a:rPr>
              <a:t>F2FS</a:t>
            </a:r>
            <a:r>
              <a:rPr lang="zh-CN" altLang="en-US" b="0" dirty="0">
                <a:latin typeface="+mj-ea"/>
                <a:ea typeface="+mj-ea"/>
              </a:rPr>
              <a:t>的设计背景</a:t>
            </a:r>
            <a:endParaRPr lang="en-US" altLang="zh-CN" b="0" dirty="0">
              <a:solidFill>
                <a:schemeClr val="tx1"/>
              </a:solidFill>
              <a:latin typeface="+mj-ea"/>
              <a:ea typeface="+mj-ea"/>
            </a:endParaRPr>
          </a:p>
          <a:p>
            <a:r>
              <a:rPr lang="en-US" altLang="zh-CN" b="0" dirty="0">
                <a:latin typeface="+mj-ea"/>
                <a:ea typeface="+mj-ea"/>
              </a:rPr>
              <a:t>F2FS</a:t>
            </a:r>
            <a:r>
              <a:rPr lang="zh-CN" altLang="en-US" b="0" dirty="0">
                <a:latin typeface="+mj-ea"/>
                <a:ea typeface="+mj-ea"/>
              </a:rPr>
              <a:t>的磁盘布局</a:t>
            </a:r>
            <a:endParaRPr lang="en-US" altLang="zh-CN" b="0" dirty="0">
              <a:latin typeface="+mj-ea"/>
              <a:ea typeface="+mj-ea"/>
            </a:endParaRPr>
          </a:p>
          <a:p>
            <a:r>
              <a:rPr lang="en-US" altLang="zh-CN" b="0" dirty="0">
                <a:solidFill>
                  <a:srgbClr val="FF0000"/>
                </a:solidFill>
                <a:latin typeface="+mj-ea"/>
                <a:ea typeface="+mj-ea"/>
              </a:rPr>
              <a:t>F2FS</a:t>
            </a:r>
            <a:r>
              <a:rPr lang="zh-CN" altLang="en-US" b="0" dirty="0">
                <a:solidFill>
                  <a:srgbClr val="FF0000"/>
                </a:solidFill>
                <a:latin typeface="+mj-ea"/>
                <a:ea typeface="+mj-ea"/>
              </a:rPr>
              <a:t>的数据结构</a:t>
            </a:r>
            <a:endParaRPr lang="en-US" altLang="zh-CN" b="0" dirty="0">
              <a:solidFill>
                <a:srgbClr val="FF0000"/>
              </a:solidFill>
              <a:latin typeface="+mj-ea"/>
              <a:ea typeface="+mj-ea"/>
            </a:endParaRPr>
          </a:p>
          <a:p>
            <a:r>
              <a:rPr lang="en-US" altLang="zh-CN" b="0" dirty="0">
                <a:latin typeface="+mj-ea"/>
                <a:ea typeface="+mj-ea"/>
              </a:rPr>
              <a:t>F2FS</a:t>
            </a:r>
            <a:r>
              <a:rPr lang="zh-CN" altLang="en-US" b="0" dirty="0">
                <a:latin typeface="+mj-ea"/>
                <a:ea typeface="+mj-ea"/>
              </a:rPr>
              <a:t>的使用范例</a:t>
            </a:r>
          </a:p>
          <a:p>
            <a:endParaRPr lang="zh-CN" altLang="en-US" dirty="0">
              <a:solidFill>
                <a:srgbClr val="FF0000"/>
              </a:solidFill>
            </a:endParaRPr>
          </a:p>
          <a:p>
            <a:endParaRPr lang="en-US" altLang="zh-CN" dirty="0">
              <a:solidFill>
                <a:srgbClr val="FF0000"/>
              </a:solidFill>
            </a:endParaRPr>
          </a:p>
        </p:txBody>
      </p:sp>
    </p:spTree>
    <p:extLst>
      <p:ext uri="{BB962C8B-B14F-4D97-AF65-F5344CB8AC3E}">
        <p14:creationId xmlns:p14="http://schemas.microsoft.com/office/powerpoint/2010/main" val="225528535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pic>
        <p:nvPicPr>
          <p:cNvPr id="6" name="图片 5">
            <a:extLst>
              <a:ext uri="{FF2B5EF4-FFF2-40B4-BE49-F238E27FC236}">
                <a16:creationId xmlns:a16="http://schemas.microsoft.com/office/drawing/2014/main" id="{9CCC4207-193F-4F87-96E6-4C68625F2005}"/>
              </a:ext>
            </a:extLst>
          </p:cNvPr>
          <p:cNvPicPr>
            <a:picLocks noChangeAspect="1"/>
          </p:cNvPicPr>
          <p:nvPr/>
        </p:nvPicPr>
        <p:blipFill>
          <a:blip r:embed="rId3"/>
          <a:stretch>
            <a:fillRect/>
          </a:stretch>
        </p:blipFill>
        <p:spPr>
          <a:xfrm>
            <a:off x="1187624" y="1704974"/>
            <a:ext cx="6480719" cy="4172297"/>
          </a:xfrm>
          <a:prstGeom prst="rect">
            <a:avLst/>
          </a:prstGeom>
        </p:spPr>
      </p:pic>
    </p:spTree>
    <p:extLst>
      <p:ext uri="{BB962C8B-B14F-4D97-AF65-F5344CB8AC3E}">
        <p14:creationId xmlns:p14="http://schemas.microsoft.com/office/powerpoint/2010/main" val="173943513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sp>
        <p:nvSpPr>
          <p:cNvPr id="5" name="矩形: 圆角 4">
            <a:extLst>
              <a:ext uri="{FF2B5EF4-FFF2-40B4-BE49-F238E27FC236}">
                <a16:creationId xmlns:a16="http://schemas.microsoft.com/office/drawing/2014/main" id="{62E96545-6CFE-43DC-9A0E-EF833EC55C7F}"/>
              </a:ext>
            </a:extLst>
          </p:cNvPr>
          <p:cNvSpPr/>
          <p:nvPr/>
        </p:nvSpPr>
        <p:spPr bwMode="auto">
          <a:xfrm>
            <a:off x="323528" y="1556792"/>
            <a:ext cx="4022326" cy="4329470"/>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f2fs_node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can be one of three types: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direct, and indirect types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union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f2fs_inode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direct_node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dn</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indirect_node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node_footer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footer;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p:txBody>
      </p:sp>
      <p:sp>
        <p:nvSpPr>
          <p:cNvPr id="6" name="矩形: 圆角 5">
            <a:extLst>
              <a:ext uri="{FF2B5EF4-FFF2-40B4-BE49-F238E27FC236}">
                <a16:creationId xmlns:a16="http://schemas.microsoft.com/office/drawing/2014/main" id="{D1490094-670A-431C-B6F5-BF6D2FF1890D}"/>
              </a:ext>
            </a:extLst>
          </p:cNvPr>
          <p:cNvSpPr/>
          <p:nvPr/>
        </p:nvSpPr>
        <p:spPr bwMode="auto">
          <a:xfrm>
            <a:off x="4932040" y="1440324"/>
            <a:ext cx="4022326" cy="4847749"/>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node_footer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nid</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node id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nunmber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flag;        /* include cold/</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fsync</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dentry</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marks and offset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__le64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cp_ver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checkpoint version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next_blkaddr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next node page block address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endPar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300566940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sp>
        <p:nvSpPr>
          <p:cNvPr id="5" name="矩形: 圆角 4">
            <a:extLst>
              <a:ext uri="{FF2B5EF4-FFF2-40B4-BE49-F238E27FC236}">
                <a16:creationId xmlns:a16="http://schemas.microsoft.com/office/drawing/2014/main" id="{031B6A97-8DD2-48C7-8E0A-9F2B6AE8C425}"/>
              </a:ext>
            </a:extLst>
          </p:cNvPr>
          <p:cNvSpPr/>
          <p:nvPr/>
        </p:nvSpPr>
        <p:spPr bwMode="auto">
          <a:xfrm>
            <a:off x="323528" y="1556792"/>
            <a:ext cx="4022326" cy="3200043"/>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f2fs_inode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i_addr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[DEF_ADDRS_PER_INODE]; // DEF_ADDRS_PER_INODE=923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i_nid</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[DEF_NIDS_PER_INODE];   // DEF_NIDS_PER_INODE=5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
        <p:nvSpPr>
          <p:cNvPr id="6" name="矩形: 圆角 5">
            <a:extLst>
              <a:ext uri="{FF2B5EF4-FFF2-40B4-BE49-F238E27FC236}">
                <a16:creationId xmlns:a16="http://schemas.microsoft.com/office/drawing/2014/main" id="{5EC31C6B-12B5-44FD-9061-B9339B1D3883}"/>
              </a:ext>
            </a:extLst>
          </p:cNvPr>
          <p:cNvSpPr/>
          <p:nvPr/>
        </p:nvSpPr>
        <p:spPr bwMode="auto">
          <a:xfrm>
            <a:off x="4932040" y="1440324"/>
            <a:ext cx="4022326" cy="3482400"/>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direct_node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addr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[ADDRS_PER_BLOCK]; // ADDRS_PER_BLOCK=1018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indirect_node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nid</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[NIDS_PER_BLOCK]; // NIDS_PER_BLOCK=1018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18170879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sp>
        <p:nvSpPr>
          <p:cNvPr id="5" name="矩形: 圆角 4">
            <a:extLst>
              <a:ext uri="{FF2B5EF4-FFF2-40B4-BE49-F238E27FC236}">
                <a16:creationId xmlns:a16="http://schemas.microsoft.com/office/drawing/2014/main" id="{42A5511D-39FC-4914-A922-B80CF9CE9DD5}"/>
              </a:ext>
            </a:extLst>
          </p:cNvPr>
          <p:cNvSpPr/>
          <p:nvPr/>
        </p:nvSpPr>
        <p:spPr bwMode="auto">
          <a:xfrm>
            <a:off x="139925" y="1186755"/>
            <a:ext cx="4176464" cy="5671245"/>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f2fs_inode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__le16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i_mode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mode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i_advise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hints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i_inline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inline flags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i_uid</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user ID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i_gid</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group ID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i_links</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links count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__le64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i_size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size in bytes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__le64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i_blocks</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size in blocks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__le64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i_atime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access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__le64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i_ctime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change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__le64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i_mtime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modification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i_atime_nsec</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access time in nano scale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i_ctime_nsec</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change time in nano scale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i_mtime_nsec</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modification time in nano scale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i_generation</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version (for NFS)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
        <p:nvSpPr>
          <p:cNvPr id="6" name="矩形: 圆角 5">
            <a:extLst>
              <a:ext uri="{FF2B5EF4-FFF2-40B4-BE49-F238E27FC236}">
                <a16:creationId xmlns:a16="http://schemas.microsoft.com/office/drawing/2014/main" id="{A2238B47-8611-4B1F-8B77-14F6414898F0}"/>
              </a:ext>
            </a:extLst>
          </p:cNvPr>
          <p:cNvSpPr/>
          <p:nvPr/>
        </p:nvSpPr>
        <p:spPr bwMode="auto">
          <a:xfrm>
            <a:off x="4456880" y="1268760"/>
            <a:ext cx="4536504" cy="4753005"/>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union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i_current_depth</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only for directory depth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__le16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i_gc_failures</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 of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gc</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failures on pinned file.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only for regular files.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i_xattr_nid</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nid</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to save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xattr</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i_flags</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attributes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i_pino</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parent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number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i_namelen</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name length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i_name</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[F2FS_NAME_LEN];     /* file name for SPOR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i_dir_level</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dentry_level</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for large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dir</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f2fs_extent </a:t>
            </a:r>
            <a:r>
              <a:rPr kumimoji="0" lang="en-US" altLang="zh-CN" sz="11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i_ext</a:t>
            </a:r>
            <a:r>
              <a:rPr kumimoji="0" lang="en-US" altLang="zh-CN" sz="11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caching a largest extent */</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1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r>
              <a:rPr kumimoji="0" lang="en-US" altLang="zh-CN" sz="11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t>       </a:t>
            </a: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427298992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sp>
        <p:nvSpPr>
          <p:cNvPr id="5" name="矩形: 圆角 4">
            <a:extLst>
              <a:ext uri="{FF2B5EF4-FFF2-40B4-BE49-F238E27FC236}">
                <a16:creationId xmlns:a16="http://schemas.microsoft.com/office/drawing/2014/main" id="{A7E51BBB-11AC-4FDF-853F-C75244E4E33F}"/>
              </a:ext>
            </a:extLst>
          </p:cNvPr>
          <p:cNvSpPr/>
          <p:nvPr/>
        </p:nvSpPr>
        <p:spPr bwMode="auto">
          <a:xfrm>
            <a:off x="287747" y="1340768"/>
            <a:ext cx="8568506" cy="5145167"/>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union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struct { // for what usage?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__le16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i_extra_isize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 extra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inode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attribute size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__le16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i_inline_xattr_size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 inline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xattr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size, unit: 4 bytes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__le32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i_projid</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 project id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__le32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i_inode_checksum</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inode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meta checksum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__le64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i_crtime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 creation time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__le32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i_extra_end</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[0];  /* for attribute size calculation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 __packed;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__le32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i_addr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[DEF_ADDRS_PER_INODE];     /* Pointers to data blocks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__le32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i_nid</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[DEF_NIDS_PER_INODE];       /* direct(2), indirect(2),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宋体"/>
                <a:cs typeface="+mn-cs"/>
              </a:rPr>
              <a:t>double_indirect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(1) node id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宋体"/>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344106375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sp>
        <p:nvSpPr>
          <p:cNvPr id="5" name="矩形: 圆角 4">
            <a:extLst>
              <a:ext uri="{FF2B5EF4-FFF2-40B4-BE49-F238E27FC236}">
                <a16:creationId xmlns:a16="http://schemas.microsoft.com/office/drawing/2014/main" id="{BBFCB12E-23E2-4CF5-9B4F-6641614DFCFC}"/>
              </a:ext>
            </a:extLst>
          </p:cNvPr>
          <p:cNvSpPr/>
          <p:nvPr/>
        </p:nvSpPr>
        <p:spPr bwMode="auto">
          <a:xfrm>
            <a:off x="139924" y="1186755"/>
            <a:ext cx="8752555" cy="5458897"/>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For NAT entries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#define NAT_ENTRY_PER_BLOCK (PAGE_SIZE /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sizeof</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f2fs_nat_entry))</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f2fs_nat_entry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version;           /* latest version of cached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nat</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entry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number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block_addr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block address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f2fs_nat_block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f2fs_nat_entry entries[NAT_ENTRY_PER_BLOCK];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28239300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sp>
        <p:nvSpPr>
          <p:cNvPr id="5" name="矩形: 圆角 4">
            <a:extLst>
              <a:ext uri="{FF2B5EF4-FFF2-40B4-BE49-F238E27FC236}">
                <a16:creationId xmlns:a16="http://schemas.microsoft.com/office/drawing/2014/main" id="{E7AF7E80-6981-4F99-A34B-59B37959896A}"/>
              </a:ext>
            </a:extLst>
          </p:cNvPr>
          <p:cNvSpPr/>
          <p:nvPr/>
        </p:nvSpPr>
        <p:spPr bwMode="auto">
          <a:xfrm>
            <a:off x="107504" y="1628800"/>
            <a:ext cx="8752555" cy="4047113"/>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#define NR_DENTRY_IN_BLOCK      214     /* the number of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dentry</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in a block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#define SIZE_OF_DIR_ENTRY       11      /* by byte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#define SIZE_OF_DENTRY_BITMAP   ((NR_DENTRY_IN_BLOCK + BITS_PER_BYTE - 1)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BITS_PER_BYTE)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#define SIZE_OF_RESERVED        (PAGE_SIZE - ((SIZE_OF_DIR_ENTRY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F2FS_SLOT_LEN)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NR_DENTRY_IN_BLOCK + SIZE_OF_DENTRY_BITMAP))</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br>
              <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330926832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的数据结构</a:t>
            </a:r>
          </a:p>
        </p:txBody>
      </p:sp>
      <p:sp>
        <p:nvSpPr>
          <p:cNvPr id="5" name="矩形: 圆角 4">
            <a:extLst>
              <a:ext uri="{FF2B5EF4-FFF2-40B4-BE49-F238E27FC236}">
                <a16:creationId xmlns:a16="http://schemas.microsoft.com/office/drawing/2014/main" id="{13AA94AC-AEA1-4038-83DB-EA19B4119386}"/>
              </a:ext>
            </a:extLst>
          </p:cNvPr>
          <p:cNvSpPr/>
          <p:nvPr/>
        </p:nvSpPr>
        <p:spPr bwMode="auto">
          <a:xfrm>
            <a:off x="195722" y="1484784"/>
            <a:ext cx="8752555" cy="4674572"/>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One directory entry slot representing F2FS_SLOT_LEN-sized file 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f2fs_dir_entry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hash_code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hash code of file 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__le32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number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__le16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name_len</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lengh</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of file 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file_type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file type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4KB-sized directory entry block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f2fs_dentry_block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validity bitmap for directory entries in each block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dentry_bitmap</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[SIZE_OF_DENTRY_BITMAP];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reserved[SIZE_OF_RESERVED];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f2fs_dir_entry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dentry</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[NR_DENTRY_IN_BLOCK];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__u8 filename[NR_DENTRY_IN_BLOCK][F2FS_SLOT_LEN];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__packed;</a:t>
            </a:r>
            <a:br>
              <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br>
              <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rPr>
            </a:b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6639396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idx="4294967295"/>
          </p:nvPr>
        </p:nvSpPr>
        <p:spPr>
          <a:xfrm>
            <a:off x="0" y="-4993"/>
            <a:ext cx="9144000" cy="557213"/>
          </a:xfrm>
        </p:spPr>
        <p:txBody>
          <a:bodyPr/>
          <a:lstStyle/>
          <a:p>
            <a:r>
              <a:rPr lang="zh-CN" altLang="en-US" b="0" dirty="0">
                <a:effectLst/>
                <a:latin typeface="隶书" panose="02010509060101010101" pitchFamily="49" charset="-122"/>
                <a:ea typeface="隶书" panose="02010509060101010101" pitchFamily="49" charset="-122"/>
              </a:rPr>
              <a:t> 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pic>
        <p:nvPicPr>
          <p:cNvPr id="2" name="图片 1">
            <a:extLst>
              <a:ext uri="{FF2B5EF4-FFF2-40B4-BE49-F238E27FC236}">
                <a16:creationId xmlns:a16="http://schemas.microsoft.com/office/drawing/2014/main" id="{C58A1270-8826-4775-A27A-18117407B4C7}"/>
              </a:ext>
            </a:extLst>
          </p:cNvPr>
          <p:cNvPicPr>
            <a:picLocks noChangeAspect="1"/>
          </p:cNvPicPr>
          <p:nvPr/>
        </p:nvPicPr>
        <p:blipFill>
          <a:blip r:embed="rId3"/>
          <a:stretch>
            <a:fillRect/>
          </a:stretch>
        </p:blipFill>
        <p:spPr>
          <a:xfrm>
            <a:off x="179512" y="1196752"/>
            <a:ext cx="8568952" cy="4718466"/>
          </a:xfrm>
          <a:prstGeom prst="rect">
            <a:avLst/>
          </a:prstGeom>
        </p:spPr>
      </p:pic>
    </p:spTree>
    <p:extLst>
      <p:ext uri="{BB962C8B-B14F-4D97-AF65-F5344CB8AC3E}">
        <p14:creationId xmlns:p14="http://schemas.microsoft.com/office/powerpoint/2010/main" val="83212110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0" dirty="0">
                <a:effectLst/>
                <a:latin typeface="隶书" panose="02010509060101010101" pitchFamily="49" charset="-122"/>
                <a:ea typeface="隶书" panose="02010509060101010101" pitchFamily="49" charset="-122"/>
              </a:rPr>
              <a:t>大纲</a:t>
            </a:r>
          </a:p>
        </p:txBody>
      </p:sp>
      <p:sp>
        <p:nvSpPr>
          <p:cNvPr id="3" name="Content Placeholder 2"/>
          <p:cNvSpPr>
            <a:spLocks noGrp="1"/>
          </p:cNvSpPr>
          <p:nvPr>
            <p:ph idx="1"/>
          </p:nvPr>
        </p:nvSpPr>
        <p:spPr/>
        <p:txBody>
          <a:bodyPr/>
          <a:lstStyle/>
          <a:p>
            <a:pPr marR="0" lvl="0" defTabSz="914400" latinLnBrk="0">
              <a:lnSpc>
                <a:spcPct val="100000"/>
              </a:lnSpc>
              <a:tabLst/>
              <a:defRPr/>
            </a:pPr>
            <a:r>
              <a:rPr lang="zh-CN" altLang="en-US" b="0" dirty="0">
                <a:latin typeface="+mj-ea"/>
                <a:ea typeface="+mj-ea"/>
              </a:rPr>
              <a:t>日志结构文件系统（</a:t>
            </a:r>
            <a:r>
              <a:rPr lang="en-US" altLang="zh-CN" b="0" dirty="0">
                <a:latin typeface="+mj-ea"/>
                <a:ea typeface="+mj-ea"/>
              </a:rPr>
              <a:t>Log-structured File Systems</a:t>
            </a:r>
            <a:r>
              <a:rPr lang="zh-CN" altLang="en-US" b="0" dirty="0">
                <a:latin typeface="+mj-ea"/>
                <a:ea typeface="+mj-ea"/>
              </a:rPr>
              <a:t>）</a:t>
            </a:r>
            <a:endParaRPr lang="en-US" altLang="zh-CN" b="0" dirty="0">
              <a:latin typeface="+mj-ea"/>
              <a:ea typeface="+mj-ea"/>
            </a:endParaRPr>
          </a:p>
          <a:p>
            <a:pPr marR="0" lvl="0" defTabSz="914400" latinLnBrk="0">
              <a:lnSpc>
                <a:spcPct val="100000"/>
              </a:lnSpc>
              <a:tabLst/>
              <a:defRPr/>
            </a:pPr>
            <a:r>
              <a:rPr lang="en-US" altLang="zh-CN" b="0" dirty="0">
                <a:latin typeface="+mj-ea"/>
                <a:ea typeface="+mj-ea"/>
              </a:rPr>
              <a:t>F2FS</a:t>
            </a:r>
            <a:r>
              <a:rPr lang="zh-CN" altLang="en-US" b="0" dirty="0">
                <a:latin typeface="+mj-ea"/>
                <a:ea typeface="+mj-ea"/>
              </a:rPr>
              <a:t>的设计背景</a:t>
            </a:r>
            <a:endParaRPr lang="en-US" altLang="zh-CN" b="0" dirty="0">
              <a:latin typeface="+mj-ea"/>
              <a:ea typeface="+mj-ea"/>
            </a:endParaRPr>
          </a:p>
          <a:p>
            <a:r>
              <a:rPr lang="en-US" altLang="zh-CN" b="0" dirty="0">
                <a:latin typeface="+mj-ea"/>
                <a:ea typeface="+mj-ea"/>
              </a:rPr>
              <a:t>F2FS</a:t>
            </a:r>
            <a:r>
              <a:rPr lang="zh-CN" altLang="en-US" b="0" dirty="0">
                <a:latin typeface="+mj-ea"/>
                <a:ea typeface="+mj-ea"/>
              </a:rPr>
              <a:t>的磁盘布局</a:t>
            </a:r>
            <a:endParaRPr lang="en-US" altLang="zh-CN" b="0" dirty="0">
              <a:latin typeface="+mj-ea"/>
              <a:ea typeface="+mj-ea"/>
            </a:endParaRPr>
          </a:p>
          <a:p>
            <a:r>
              <a:rPr lang="en-US" altLang="zh-CN" b="0" dirty="0">
                <a:latin typeface="+mj-ea"/>
                <a:ea typeface="+mj-ea"/>
              </a:rPr>
              <a:t>F2FS</a:t>
            </a:r>
            <a:r>
              <a:rPr lang="zh-CN" altLang="en-US" b="0" dirty="0">
                <a:latin typeface="+mj-ea"/>
                <a:ea typeface="+mj-ea"/>
              </a:rPr>
              <a:t>的数据结构</a:t>
            </a:r>
            <a:endParaRPr lang="en-US" altLang="zh-CN" b="0" dirty="0">
              <a:latin typeface="+mj-ea"/>
              <a:ea typeface="+mj-ea"/>
            </a:endParaRPr>
          </a:p>
          <a:p>
            <a:r>
              <a:rPr lang="en-US" altLang="zh-CN" b="0" dirty="0">
                <a:solidFill>
                  <a:srgbClr val="FF0000"/>
                </a:solidFill>
                <a:latin typeface="+mj-ea"/>
                <a:ea typeface="+mj-ea"/>
              </a:rPr>
              <a:t>F2FS</a:t>
            </a:r>
            <a:r>
              <a:rPr lang="zh-CN" altLang="en-US" b="0" dirty="0">
                <a:solidFill>
                  <a:srgbClr val="FF0000"/>
                </a:solidFill>
                <a:latin typeface="+mj-ea"/>
                <a:ea typeface="+mj-ea"/>
              </a:rPr>
              <a:t>的使用范例</a:t>
            </a:r>
          </a:p>
          <a:p>
            <a:endParaRPr lang="en-US" altLang="zh-CN" dirty="0">
              <a:solidFill>
                <a:srgbClr val="FF0000"/>
              </a:solidFill>
            </a:endParaRPr>
          </a:p>
        </p:txBody>
      </p:sp>
    </p:spTree>
    <p:extLst>
      <p:ext uri="{BB962C8B-B14F-4D97-AF65-F5344CB8AC3E}">
        <p14:creationId xmlns:p14="http://schemas.microsoft.com/office/powerpoint/2010/main" val="229542855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3" name="内容占位符 2">
            <a:extLst>
              <a:ext uri="{FF2B5EF4-FFF2-40B4-BE49-F238E27FC236}">
                <a16:creationId xmlns:a16="http://schemas.microsoft.com/office/drawing/2014/main" id="{3EB1BD2A-0B8F-47AE-9CA1-B3A54F20E17D}"/>
              </a:ext>
            </a:extLst>
          </p:cNvPr>
          <p:cNvSpPr>
            <a:spLocks noGrp="1"/>
          </p:cNvSpPr>
          <p:nvPr>
            <p:ph sz="half" idx="1"/>
          </p:nvPr>
        </p:nvSpPr>
        <p:spPr>
          <a:xfrm>
            <a:off x="451339" y="1412875"/>
            <a:ext cx="8009093" cy="4608513"/>
          </a:xfrm>
        </p:spPr>
        <p:txBody>
          <a:bodyPr/>
          <a:lstStyle/>
          <a:p>
            <a:r>
              <a:rPr lang="en-US" altLang="zh-CN" sz="2400" b="0" dirty="0">
                <a:latin typeface="+mn-ea"/>
                <a:ea typeface="+mn-ea"/>
              </a:rPr>
              <a:t>F2FS</a:t>
            </a:r>
            <a:r>
              <a:rPr lang="zh-CN" altLang="en-US" sz="2400" b="0" dirty="0">
                <a:latin typeface="+mn-ea"/>
                <a:ea typeface="+mn-ea"/>
              </a:rPr>
              <a:t>的读流程</a:t>
            </a:r>
            <a:endParaRPr lang="en-US" altLang="zh-CN" sz="2400" b="0" dirty="0">
              <a:latin typeface="+mn-ea"/>
              <a:ea typeface="+mn-ea"/>
            </a:endParaRPr>
          </a:p>
          <a:p>
            <a:pPr lvl="1"/>
            <a:endParaRPr lang="en-US" altLang="zh-CN" b="0" dirty="0">
              <a:latin typeface="+mn-ea"/>
              <a:ea typeface="+mn-ea"/>
            </a:endParaRPr>
          </a:p>
          <a:p>
            <a:pPr lvl="1"/>
            <a:r>
              <a:rPr lang="en-US" altLang="zh-CN" b="0" dirty="0" err="1">
                <a:solidFill>
                  <a:srgbClr val="333333"/>
                </a:solidFill>
                <a:latin typeface="+mn-ea"/>
                <a:ea typeface="+mn-ea"/>
              </a:rPr>
              <a:t>vfs_read</a:t>
            </a:r>
            <a:r>
              <a:rPr lang="zh-CN" altLang="en-US" b="0" dirty="0">
                <a:solidFill>
                  <a:srgbClr val="333333"/>
                </a:solidFill>
                <a:latin typeface="+mn-ea"/>
                <a:ea typeface="+mn-ea"/>
              </a:rPr>
              <a:t>函数</a:t>
            </a:r>
          </a:p>
          <a:p>
            <a:pPr lvl="1"/>
            <a:endParaRPr lang="en-US" altLang="zh-CN" b="0" dirty="0">
              <a:solidFill>
                <a:srgbClr val="333333"/>
              </a:solidFill>
              <a:latin typeface="+mn-ea"/>
              <a:ea typeface="+mn-ea"/>
            </a:endParaRPr>
          </a:p>
          <a:p>
            <a:pPr lvl="1"/>
            <a:r>
              <a:rPr lang="en-US" altLang="zh-CN" b="0" dirty="0" err="1">
                <a:solidFill>
                  <a:srgbClr val="333333"/>
                </a:solidFill>
                <a:latin typeface="+mn-ea"/>
                <a:ea typeface="+mn-ea"/>
              </a:rPr>
              <a:t>generic_file_read_iter</a:t>
            </a:r>
            <a:r>
              <a:rPr lang="zh-CN" altLang="en-US" b="0" dirty="0">
                <a:solidFill>
                  <a:srgbClr val="333333"/>
                </a:solidFill>
                <a:latin typeface="+mn-ea"/>
                <a:ea typeface="+mn-ea"/>
              </a:rPr>
              <a:t>函数</a:t>
            </a:r>
          </a:p>
          <a:p>
            <a:pPr lvl="1"/>
            <a:endParaRPr lang="en-US" altLang="zh-CN" b="0" dirty="0">
              <a:solidFill>
                <a:srgbClr val="333333"/>
              </a:solidFill>
              <a:latin typeface="+mn-ea"/>
              <a:ea typeface="+mn-ea"/>
            </a:endParaRPr>
          </a:p>
          <a:p>
            <a:pPr lvl="1"/>
            <a:r>
              <a:rPr lang="en-US" altLang="zh-CN" b="0" dirty="0" err="1">
                <a:solidFill>
                  <a:srgbClr val="333333"/>
                </a:solidFill>
                <a:latin typeface="+mn-ea"/>
                <a:ea typeface="+mn-ea"/>
              </a:rPr>
              <a:t>generic_file_buffered_read</a:t>
            </a:r>
            <a:r>
              <a:rPr lang="zh-CN" altLang="en-US" b="0" dirty="0">
                <a:solidFill>
                  <a:srgbClr val="333333"/>
                </a:solidFill>
                <a:latin typeface="+mn-ea"/>
                <a:ea typeface="+mn-ea"/>
              </a:rPr>
              <a:t>函数</a:t>
            </a: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f2fs_read_data_page&amp;f2fs_read_data_pages</a:t>
            </a:r>
            <a:r>
              <a:rPr lang="zh-CN" altLang="en-US" b="0" dirty="0">
                <a:solidFill>
                  <a:srgbClr val="333333"/>
                </a:solidFill>
                <a:latin typeface="+mn-ea"/>
                <a:ea typeface="+mn-ea"/>
              </a:rPr>
              <a:t>函数</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f2fs_mpage_readpages</a:t>
            </a:r>
            <a:r>
              <a:rPr lang="zh-CN" altLang="en-US" b="0" dirty="0">
                <a:solidFill>
                  <a:srgbClr val="333333"/>
                </a:solidFill>
                <a:latin typeface="+mn-ea"/>
                <a:ea typeface="+mn-ea"/>
              </a:rPr>
              <a:t>函数</a:t>
            </a:r>
          </a:p>
          <a:p>
            <a:pPr lvl="1"/>
            <a:endParaRPr lang="en-US" altLang="zh-CN" b="0" dirty="0">
              <a:latin typeface="+mn-ea"/>
              <a:ea typeface="+mn-ea"/>
            </a:endParaRPr>
          </a:p>
        </p:txBody>
      </p:sp>
    </p:spTree>
    <p:extLst>
      <p:ext uri="{BB962C8B-B14F-4D97-AF65-F5344CB8AC3E}">
        <p14:creationId xmlns:p14="http://schemas.microsoft.com/office/powerpoint/2010/main" val="247591044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5" name="矩形: 圆角 4">
            <a:extLst>
              <a:ext uri="{FF2B5EF4-FFF2-40B4-BE49-F238E27FC236}">
                <a16:creationId xmlns:a16="http://schemas.microsoft.com/office/drawing/2014/main" id="{14478AA8-9169-479B-AD32-9AF5D313A08E}"/>
              </a:ext>
            </a:extLst>
          </p:cNvPr>
          <p:cNvSpPr/>
          <p:nvPr/>
        </p:nvSpPr>
        <p:spPr bwMode="auto">
          <a:xfrm>
            <a:off x="395536" y="1484784"/>
            <a:ext cx="8153109" cy="4956929"/>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ssize_t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generic_file_read_iter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(struct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kiocb</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iocb</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iov_iter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iter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size_t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count =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iov_iter_count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iter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获取需要读取的字节数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ssize_t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retval</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0;</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if (!count)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goto</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out;</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if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iocb</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-&gt;</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ki_flags</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&amp; IOCB_DIRECT) {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处理</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direct</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方式的访问，这里不做介绍</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retval</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generic_file_buffered_read</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iocb</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iter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retval</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进行普通的读访问</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return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retval</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endPar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232133025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3" name="内容占位符 2">
            <a:extLst>
              <a:ext uri="{FF2B5EF4-FFF2-40B4-BE49-F238E27FC236}">
                <a16:creationId xmlns:a16="http://schemas.microsoft.com/office/drawing/2014/main" id="{3EB1BD2A-0B8F-47AE-9CA1-B3A54F20E17D}"/>
              </a:ext>
            </a:extLst>
          </p:cNvPr>
          <p:cNvSpPr>
            <a:spLocks noGrp="1"/>
          </p:cNvSpPr>
          <p:nvPr>
            <p:ph sz="half" idx="1"/>
          </p:nvPr>
        </p:nvSpPr>
        <p:spPr>
          <a:xfrm>
            <a:off x="451339" y="1412875"/>
            <a:ext cx="8009093" cy="4608513"/>
          </a:xfrm>
        </p:spPr>
        <p:txBody>
          <a:bodyPr/>
          <a:lstStyle/>
          <a:p>
            <a:r>
              <a:rPr lang="en-US" altLang="zh-CN" sz="2400" b="0" dirty="0" err="1">
                <a:latin typeface="+mn-ea"/>
                <a:ea typeface="+mn-ea"/>
              </a:rPr>
              <a:t>generic_file_buffered_read</a:t>
            </a:r>
            <a:endParaRPr lang="en-US" altLang="zh-CN" sz="2400" b="0" dirty="0">
              <a:latin typeface="+mn-ea"/>
              <a:ea typeface="+mn-ea"/>
            </a:endParaRPr>
          </a:p>
          <a:p>
            <a:pPr lvl="1"/>
            <a:endParaRPr lang="en-US" altLang="zh-CN" b="0" dirty="0">
              <a:latin typeface="+mn-ea"/>
              <a:ea typeface="+mn-ea"/>
            </a:endParaRPr>
          </a:p>
          <a:p>
            <a:pPr lvl="1"/>
            <a:r>
              <a:rPr lang="zh-CN" altLang="en-US" sz="2000" b="0" dirty="0">
                <a:solidFill>
                  <a:srgbClr val="333333"/>
                </a:solidFill>
                <a:latin typeface="+mn-ea"/>
                <a:ea typeface="+mn-ea"/>
              </a:rPr>
              <a:t>预读</a:t>
            </a:r>
            <a:r>
              <a:rPr lang="en-US" altLang="zh-CN" sz="2000" b="0" dirty="0">
                <a:solidFill>
                  <a:srgbClr val="333333"/>
                </a:solidFill>
                <a:latin typeface="+mn-ea"/>
                <a:ea typeface="+mn-ea"/>
              </a:rPr>
              <a:t>(readahead)</a:t>
            </a:r>
            <a:r>
              <a:rPr lang="zh-CN" altLang="en-US" sz="2000" b="0" dirty="0">
                <a:solidFill>
                  <a:srgbClr val="333333"/>
                </a:solidFill>
                <a:latin typeface="+mn-ea"/>
                <a:ea typeface="+mn-ea"/>
              </a:rPr>
              <a:t>机制</a:t>
            </a:r>
            <a:endParaRPr lang="en-US" altLang="zh-CN" sz="2000" b="0" dirty="0">
              <a:solidFill>
                <a:srgbClr val="333333"/>
              </a:solidFill>
              <a:latin typeface="+mn-ea"/>
              <a:ea typeface="+mn-ea"/>
            </a:endParaRPr>
          </a:p>
          <a:p>
            <a:pPr lvl="1"/>
            <a:endParaRPr lang="en-US" altLang="zh-CN" b="0" dirty="0">
              <a:latin typeface="+mn-ea"/>
              <a:ea typeface="+mn-ea"/>
            </a:endParaRPr>
          </a:p>
          <a:p>
            <a:r>
              <a:rPr lang="en-US" altLang="zh-CN" sz="2400" b="0" dirty="0" err="1">
                <a:latin typeface="+mn-ea"/>
                <a:ea typeface="+mn-ea"/>
              </a:rPr>
              <a:t>page_cache_sync_readahead</a:t>
            </a:r>
            <a:endParaRPr lang="en-US" altLang="zh-CN" sz="2400" b="0" dirty="0">
              <a:latin typeface="+mn-ea"/>
              <a:ea typeface="+mn-ea"/>
            </a:endParaRPr>
          </a:p>
          <a:p>
            <a:pPr lvl="1"/>
            <a:endParaRPr lang="en-US" altLang="zh-CN" b="0" dirty="0">
              <a:latin typeface="+mn-ea"/>
              <a:ea typeface="+mn-ea"/>
            </a:endParaRPr>
          </a:p>
          <a:p>
            <a:pPr lvl="1"/>
            <a:r>
              <a:rPr lang="zh-CN" altLang="en-US" sz="2000" b="0" dirty="0">
                <a:solidFill>
                  <a:srgbClr val="333333"/>
                </a:solidFill>
                <a:latin typeface="+mn-ea"/>
                <a:ea typeface="+mn-ea"/>
              </a:rPr>
              <a:t>预读</a:t>
            </a:r>
            <a:r>
              <a:rPr lang="en-US" altLang="zh-CN" sz="2000" b="0" dirty="0">
                <a:solidFill>
                  <a:srgbClr val="333333"/>
                </a:solidFill>
                <a:latin typeface="+mn-ea"/>
                <a:ea typeface="+mn-ea"/>
              </a:rPr>
              <a:t>(readahead)</a:t>
            </a:r>
            <a:r>
              <a:rPr lang="zh-CN" altLang="en-US" sz="2000" b="0" dirty="0">
                <a:solidFill>
                  <a:srgbClr val="333333"/>
                </a:solidFill>
                <a:latin typeface="+mn-ea"/>
                <a:ea typeface="+mn-ea"/>
              </a:rPr>
              <a:t>机制成功预读到用户需要接下来访问的</a:t>
            </a:r>
            <a:r>
              <a:rPr lang="en-US" altLang="zh-CN" sz="2000" b="0" dirty="0">
                <a:solidFill>
                  <a:srgbClr val="333333"/>
                </a:solidFill>
                <a:latin typeface="+mn-ea"/>
                <a:ea typeface="+mn-ea"/>
              </a:rPr>
              <a:t>page</a:t>
            </a:r>
          </a:p>
          <a:p>
            <a:pPr lvl="1"/>
            <a:endParaRPr lang="en-US" altLang="zh-CN" sz="2000" b="0" dirty="0">
              <a:solidFill>
                <a:srgbClr val="333333"/>
              </a:solidFill>
              <a:latin typeface="+mn-ea"/>
              <a:ea typeface="+mn-ea"/>
            </a:endParaRPr>
          </a:p>
          <a:p>
            <a:pPr lvl="1"/>
            <a:r>
              <a:rPr lang="zh-CN" altLang="en-US" sz="2000" b="0" dirty="0">
                <a:solidFill>
                  <a:srgbClr val="333333"/>
                </a:solidFill>
                <a:latin typeface="+mn-ea"/>
                <a:ea typeface="+mn-ea"/>
              </a:rPr>
              <a:t>预读</a:t>
            </a:r>
            <a:r>
              <a:rPr lang="en-US" altLang="zh-CN" sz="2000" b="0" dirty="0">
                <a:solidFill>
                  <a:srgbClr val="333333"/>
                </a:solidFill>
                <a:latin typeface="+mn-ea"/>
                <a:ea typeface="+mn-ea"/>
              </a:rPr>
              <a:t>(readahead)</a:t>
            </a:r>
            <a:r>
              <a:rPr lang="zh-CN" altLang="en-US" sz="2000" b="0" dirty="0">
                <a:solidFill>
                  <a:srgbClr val="333333"/>
                </a:solidFill>
                <a:latin typeface="+mn-ea"/>
                <a:ea typeface="+mn-ea"/>
              </a:rPr>
              <a:t>机制错误预读到用户需要接下来访问的</a:t>
            </a:r>
            <a:r>
              <a:rPr lang="en-US" altLang="zh-CN" sz="2000" b="0" dirty="0">
                <a:solidFill>
                  <a:srgbClr val="333333"/>
                </a:solidFill>
                <a:latin typeface="+mn-ea"/>
                <a:ea typeface="+mn-ea"/>
              </a:rPr>
              <a:t>page</a:t>
            </a:r>
          </a:p>
        </p:txBody>
      </p:sp>
    </p:spTree>
    <p:extLst>
      <p:ext uri="{BB962C8B-B14F-4D97-AF65-F5344CB8AC3E}">
        <p14:creationId xmlns:p14="http://schemas.microsoft.com/office/powerpoint/2010/main" val="417676656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3" name="内容占位符 2">
            <a:extLst>
              <a:ext uri="{FF2B5EF4-FFF2-40B4-BE49-F238E27FC236}">
                <a16:creationId xmlns:a16="http://schemas.microsoft.com/office/drawing/2014/main" id="{3EB1BD2A-0B8F-47AE-9CA1-B3A54F20E17D}"/>
              </a:ext>
            </a:extLst>
          </p:cNvPr>
          <p:cNvSpPr>
            <a:spLocks noGrp="1"/>
          </p:cNvSpPr>
          <p:nvPr>
            <p:ph sz="half" idx="1"/>
          </p:nvPr>
        </p:nvSpPr>
        <p:spPr>
          <a:xfrm>
            <a:off x="451339" y="1412875"/>
            <a:ext cx="8009093" cy="4608513"/>
          </a:xfrm>
        </p:spPr>
        <p:txBody>
          <a:bodyPr/>
          <a:lstStyle/>
          <a:p>
            <a:r>
              <a:rPr lang="en-US" altLang="zh-CN" sz="2400" b="0" dirty="0">
                <a:solidFill>
                  <a:schemeClr val="tx1"/>
                </a:solidFill>
                <a:latin typeface="+mn-ea"/>
                <a:ea typeface="+mn-ea"/>
              </a:rPr>
              <a:t>f2fs_mpage_readpages</a:t>
            </a:r>
          </a:p>
          <a:p>
            <a:pPr lvl="1"/>
            <a:endParaRPr lang="en-US" altLang="zh-CN" sz="1600" dirty="0">
              <a:solidFill>
                <a:schemeClr val="tx1"/>
              </a:solidFill>
              <a:latin typeface="+mn-ea"/>
            </a:endParaRPr>
          </a:p>
        </p:txBody>
      </p:sp>
      <p:sp>
        <p:nvSpPr>
          <p:cNvPr id="5" name="矩形: 圆角 4">
            <a:extLst>
              <a:ext uri="{FF2B5EF4-FFF2-40B4-BE49-F238E27FC236}">
                <a16:creationId xmlns:a16="http://schemas.microsoft.com/office/drawing/2014/main" id="{6652DC43-D45B-4E9C-A7CB-A7313508171F}"/>
              </a:ext>
            </a:extLst>
          </p:cNvPr>
          <p:cNvSpPr/>
          <p:nvPr/>
        </p:nvSpPr>
        <p:spPr bwMode="auto">
          <a:xfrm>
            <a:off x="571972" y="2169333"/>
            <a:ext cx="8153109" cy="1223546"/>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static int f2fs_mpage_readpages(struct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address_space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*mapping,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list_head</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*pages, struct page *page, unsigned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nr_pages</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D4D4D4"/>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335390994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3" name="内容占位符 2">
            <a:extLst>
              <a:ext uri="{FF2B5EF4-FFF2-40B4-BE49-F238E27FC236}">
                <a16:creationId xmlns:a16="http://schemas.microsoft.com/office/drawing/2014/main" id="{3EB1BD2A-0B8F-47AE-9CA1-B3A54F20E17D}"/>
              </a:ext>
            </a:extLst>
          </p:cNvPr>
          <p:cNvSpPr>
            <a:spLocks noGrp="1"/>
          </p:cNvSpPr>
          <p:nvPr>
            <p:ph sz="half" idx="1"/>
          </p:nvPr>
        </p:nvSpPr>
        <p:spPr>
          <a:xfrm>
            <a:off x="451339" y="1412875"/>
            <a:ext cx="8009093" cy="4876799"/>
          </a:xfrm>
        </p:spPr>
        <p:txBody>
          <a:bodyPr/>
          <a:lstStyle/>
          <a:p>
            <a:r>
              <a:rPr lang="en-US" altLang="zh-CN" dirty="0">
                <a:solidFill>
                  <a:schemeClr val="tx1"/>
                </a:solidFill>
                <a:latin typeface="+mn-ea"/>
                <a:ea typeface="+mn-ea"/>
              </a:rPr>
              <a:t>F2FS</a:t>
            </a:r>
            <a:r>
              <a:rPr lang="zh-CN" altLang="en-US" dirty="0">
                <a:solidFill>
                  <a:schemeClr val="tx1"/>
                </a:solidFill>
                <a:latin typeface="+mn-ea"/>
                <a:ea typeface="+mn-ea"/>
              </a:rPr>
              <a:t>的写流程</a:t>
            </a:r>
            <a:endParaRPr lang="en-US" altLang="zh-CN" dirty="0">
              <a:solidFill>
                <a:schemeClr val="tx1"/>
              </a:solidFill>
              <a:latin typeface="+mn-ea"/>
              <a:ea typeface="+mn-ea"/>
            </a:endParaRPr>
          </a:p>
          <a:p>
            <a:pPr lvl="1"/>
            <a:endParaRPr lang="en-US" altLang="zh-CN" sz="2000" dirty="0">
              <a:solidFill>
                <a:srgbClr val="333333"/>
              </a:solidFill>
              <a:latin typeface="+mn-ea"/>
            </a:endParaRPr>
          </a:p>
          <a:p>
            <a:pPr lvl="1"/>
            <a:r>
              <a:rPr lang="en-US" altLang="zh-CN" sz="2000" dirty="0" err="1">
                <a:solidFill>
                  <a:srgbClr val="333333"/>
                </a:solidFill>
                <a:latin typeface="+mn-ea"/>
              </a:rPr>
              <a:t>vfs_write</a:t>
            </a:r>
            <a:endParaRPr lang="zh-CN" altLang="en-US" sz="2000" dirty="0">
              <a:solidFill>
                <a:srgbClr val="333333"/>
              </a:solidFill>
              <a:latin typeface="+mn-ea"/>
            </a:endParaRPr>
          </a:p>
          <a:p>
            <a:pPr lvl="1"/>
            <a:endParaRPr lang="en-US" altLang="zh-CN" sz="2000" dirty="0">
              <a:solidFill>
                <a:srgbClr val="333333"/>
              </a:solidFill>
              <a:latin typeface="+mn-ea"/>
            </a:endParaRPr>
          </a:p>
          <a:p>
            <a:pPr lvl="1"/>
            <a:r>
              <a:rPr lang="en-US" altLang="zh-CN" sz="2000" dirty="0">
                <a:solidFill>
                  <a:srgbClr val="333333"/>
                </a:solidFill>
                <a:latin typeface="+mn-ea"/>
              </a:rPr>
              <a:t>f2fs_file_write_iter</a:t>
            </a:r>
            <a:r>
              <a:rPr lang="zh-CN" altLang="en-US" sz="2000" dirty="0">
                <a:solidFill>
                  <a:srgbClr val="333333"/>
                </a:solidFill>
                <a:latin typeface="+mn-ea"/>
              </a:rPr>
              <a:t>函数</a:t>
            </a:r>
          </a:p>
          <a:p>
            <a:pPr lvl="1"/>
            <a:endParaRPr lang="en-US" altLang="zh-CN" sz="2000" dirty="0">
              <a:solidFill>
                <a:srgbClr val="333333"/>
              </a:solidFill>
              <a:latin typeface="+mn-ea"/>
            </a:endParaRPr>
          </a:p>
          <a:p>
            <a:pPr lvl="1"/>
            <a:r>
              <a:rPr lang="en-US" altLang="zh-CN" sz="2000" dirty="0">
                <a:solidFill>
                  <a:srgbClr val="333333"/>
                </a:solidFill>
                <a:latin typeface="+mn-ea"/>
              </a:rPr>
              <a:t>f2fs_write_begin</a:t>
            </a:r>
            <a:r>
              <a:rPr lang="zh-CN" altLang="en-US" sz="2000" dirty="0">
                <a:solidFill>
                  <a:srgbClr val="333333"/>
                </a:solidFill>
                <a:latin typeface="+mn-ea"/>
              </a:rPr>
              <a:t>函数</a:t>
            </a:r>
          </a:p>
          <a:p>
            <a:pPr lvl="1"/>
            <a:endParaRPr lang="en-US" altLang="zh-CN" sz="2000" dirty="0">
              <a:solidFill>
                <a:srgbClr val="333333"/>
              </a:solidFill>
              <a:latin typeface="+mn-ea"/>
            </a:endParaRPr>
          </a:p>
          <a:p>
            <a:pPr lvl="1"/>
            <a:r>
              <a:rPr lang="zh-CN" altLang="en-US" sz="2000" dirty="0">
                <a:solidFill>
                  <a:srgbClr val="333333"/>
                </a:solidFill>
                <a:latin typeface="+mn-ea"/>
              </a:rPr>
              <a:t>写入到</a:t>
            </a:r>
            <a:r>
              <a:rPr lang="en-US" altLang="zh-CN" sz="2000" dirty="0">
                <a:solidFill>
                  <a:srgbClr val="333333"/>
                </a:solidFill>
                <a:latin typeface="+mn-ea"/>
              </a:rPr>
              <a:t>page cache</a:t>
            </a:r>
            <a:endParaRPr lang="zh-CN" altLang="en-US" sz="2000" dirty="0">
              <a:solidFill>
                <a:srgbClr val="333333"/>
              </a:solidFill>
              <a:latin typeface="+mn-ea"/>
            </a:endParaRPr>
          </a:p>
          <a:p>
            <a:pPr lvl="1"/>
            <a:endParaRPr lang="en-US" altLang="zh-CN" sz="2000" dirty="0">
              <a:solidFill>
                <a:srgbClr val="333333"/>
              </a:solidFill>
              <a:latin typeface="+mn-ea"/>
            </a:endParaRPr>
          </a:p>
          <a:p>
            <a:pPr lvl="1"/>
            <a:r>
              <a:rPr lang="en-US" altLang="zh-CN" sz="2000" dirty="0">
                <a:solidFill>
                  <a:srgbClr val="333333"/>
                </a:solidFill>
                <a:latin typeface="+mn-ea"/>
              </a:rPr>
              <a:t>f2fs_write_end</a:t>
            </a:r>
            <a:r>
              <a:rPr lang="zh-CN" altLang="en-US" sz="2000" dirty="0">
                <a:solidFill>
                  <a:srgbClr val="333333"/>
                </a:solidFill>
                <a:latin typeface="+mn-ea"/>
              </a:rPr>
              <a:t>函数</a:t>
            </a:r>
            <a:endParaRPr lang="en-US" altLang="zh-CN" sz="2000" dirty="0">
              <a:solidFill>
                <a:srgbClr val="333333"/>
              </a:solidFill>
              <a:latin typeface="+mn-ea"/>
            </a:endParaRPr>
          </a:p>
          <a:p>
            <a:pPr lvl="1"/>
            <a:endParaRPr lang="en-US" altLang="zh-CN" sz="2000" dirty="0">
              <a:solidFill>
                <a:srgbClr val="333333"/>
              </a:solidFill>
              <a:latin typeface="+mn-ea"/>
            </a:endParaRPr>
          </a:p>
          <a:p>
            <a:pPr lvl="1"/>
            <a:r>
              <a:rPr lang="en-US" altLang="zh-CN" sz="2000" dirty="0">
                <a:solidFill>
                  <a:srgbClr val="333333"/>
                </a:solidFill>
                <a:latin typeface="+mn-ea"/>
              </a:rPr>
              <a:t>f2fs_write_data_pages</a:t>
            </a:r>
            <a:r>
              <a:rPr lang="zh-CN" altLang="en-US" sz="2000" dirty="0">
                <a:solidFill>
                  <a:srgbClr val="333333"/>
                </a:solidFill>
                <a:latin typeface="+mn-ea"/>
              </a:rPr>
              <a:t>函数</a:t>
            </a:r>
            <a:endParaRPr lang="en-US" altLang="zh-CN" sz="2000" dirty="0">
              <a:solidFill>
                <a:srgbClr val="333333"/>
              </a:solidFill>
              <a:latin typeface="+mn-ea"/>
            </a:endParaRPr>
          </a:p>
        </p:txBody>
      </p:sp>
    </p:spTree>
    <p:extLst>
      <p:ext uri="{BB962C8B-B14F-4D97-AF65-F5344CB8AC3E}">
        <p14:creationId xmlns:p14="http://schemas.microsoft.com/office/powerpoint/2010/main" val="4985901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5" name="矩形: 圆角 4">
            <a:extLst>
              <a:ext uri="{FF2B5EF4-FFF2-40B4-BE49-F238E27FC236}">
                <a16:creationId xmlns:a16="http://schemas.microsoft.com/office/drawing/2014/main" id="{59597A0B-96C3-4ADE-A4F0-00BF087A4DFD}"/>
              </a:ext>
            </a:extLst>
          </p:cNvPr>
          <p:cNvSpPr/>
          <p:nvPr/>
        </p:nvSpPr>
        <p:spPr bwMode="auto">
          <a:xfrm>
            <a:off x="395536" y="1700808"/>
            <a:ext cx="8153109" cy="4266724"/>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static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ssize_t</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f2fs_file_write_iter(struct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kiocb</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iocb</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iov_iter</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*from)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file *file =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iocb</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-&gt;</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ki_filp</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file_inode</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(file);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ssize_t</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ret;</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err = f2fs_preallocate_blocks(</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iocb</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from); // </a:t>
            </a:r>
            <a:r>
              <a:rPr kumimoji="0" lang="zh-CN" altLang="en-US"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进行预处理</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ret = __</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generic_file_write_iter</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r>
              <a:rPr kumimoji="0" lang="en-US" altLang="zh-CN" sz="18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iocb</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from); // </a:t>
            </a:r>
            <a:r>
              <a:rPr kumimoji="0" lang="zh-CN" altLang="en-US"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预处理完成后继续执行下一步写流程</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return ret;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p:txBody>
      </p:sp>
    </p:spTree>
    <p:extLst>
      <p:ext uri="{BB962C8B-B14F-4D97-AF65-F5344CB8AC3E}">
        <p14:creationId xmlns:p14="http://schemas.microsoft.com/office/powerpoint/2010/main" val="97442674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5" name="矩形: 圆角 4">
            <a:extLst>
              <a:ext uri="{FF2B5EF4-FFF2-40B4-BE49-F238E27FC236}">
                <a16:creationId xmlns:a16="http://schemas.microsoft.com/office/drawing/2014/main" id="{ED37953A-964C-4F75-A871-4A1CA825704E}"/>
              </a:ext>
            </a:extLst>
          </p:cNvPr>
          <p:cNvSpPr/>
          <p:nvPr/>
        </p:nvSpPr>
        <p:spPr bwMode="auto">
          <a:xfrm>
            <a:off x="161764" y="1268760"/>
            <a:ext cx="8820472" cy="5113794"/>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static int f2fs_write_begin(struct file *file, struct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address_space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*mapping,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loff_t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pos, unsigned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len</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unsigned flags,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page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pagep</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void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fsdata</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mapping-&gt;host;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f2fs_sb_info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sbi</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F2FS_I_SB(</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page *page = 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pgoff_t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index = ((unsigned long long) pos) &gt;&gt; PAGE_SHIFT;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bool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need_balance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false,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drop_atomic</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false;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block_t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blkaddr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NULL_ADDR;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int err = 0;</a:t>
            </a:r>
            <a:b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repeat: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page = f2fs_pagecache_get_page(mapping, index,</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FGP_LOCK | FGP_WRITE | FGP_CREAT, GFP_NOFS);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第一步创建或者获取</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 cache</a:t>
            </a:r>
            <a:b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pagep</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page;</a:t>
            </a:r>
            <a:b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err =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prepare_write_begin</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sbi</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page, pos,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len</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&amp;</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blkaddr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&amp;</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need_balance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第二步根据页偏移信息获取到对应的物理地址</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blkaddr</a:t>
            </a:r>
            <a:endPar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endParaRPr>
          </a:p>
        </p:txBody>
      </p:sp>
    </p:spTree>
    <p:extLst>
      <p:ext uri="{BB962C8B-B14F-4D97-AF65-F5344CB8AC3E}">
        <p14:creationId xmlns:p14="http://schemas.microsoft.com/office/powerpoint/2010/main" val="100162703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5" name="矩形: 圆角 4">
            <a:extLst>
              <a:ext uri="{FF2B5EF4-FFF2-40B4-BE49-F238E27FC236}">
                <a16:creationId xmlns:a16="http://schemas.microsoft.com/office/drawing/2014/main" id="{FCDFB4E4-B5F7-4222-81BC-D1660C2EA31C}"/>
              </a:ext>
            </a:extLst>
          </p:cNvPr>
          <p:cNvSpPr/>
          <p:nvPr/>
        </p:nvSpPr>
        <p:spPr bwMode="auto">
          <a:xfrm>
            <a:off x="161764" y="1484784"/>
            <a:ext cx="8820472" cy="5239286"/>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第三步，根据写类型对新创建的</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进行初始化处理</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if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blkaddr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NEW_ADDR)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如果是添加写，则将该</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直接使用</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0</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填充</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zero_user_segment</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 0, PAGE_SIZE);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SetPageUptodate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else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如果是覆盖写，则将该</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直接使用</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0</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填充</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err = f2fs_submit_page_read(</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page,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blkaddr</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a:t>
            </a: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从磁盘中将旧数据读取出来</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zh-CN" altLang="en-US"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lock_page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if (unlikely(page-&gt;mapping != mapping))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f2fs_put_page(page,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goto</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repeat;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if (unlikely(!</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PageUptodate</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err = -EIO;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6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goto</a:t>
            </a: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fail;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return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p:txBody>
      </p:sp>
    </p:spTree>
    <p:extLst>
      <p:ext uri="{BB962C8B-B14F-4D97-AF65-F5344CB8AC3E}">
        <p14:creationId xmlns:p14="http://schemas.microsoft.com/office/powerpoint/2010/main" val="271038646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5" name="矩形: 圆角 4">
            <a:extLst>
              <a:ext uri="{FF2B5EF4-FFF2-40B4-BE49-F238E27FC236}">
                <a16:creationId xmlns:a16="http://schemas.microsoft.com/office/drawing/2014/main" id="{E5608A7E-70DA-41B6-A803-DB1371A0FF38}"/>
              </a:ext>
            </a:extLst>
          </p:cNvPr>
          <p:cNvSpPr/>
          <p:nvPr/>
        </p:nvSpPr>
        <p:spPr bwMode="auto">
          <a:xfrm>
            <a:off x="134634" y="1340768"/>
            <a:ext cx="8874732" cy="5364778"/>
          </a:xfrm>
          <a:prstGeom prst="roundRect">
            <a:avLst>
              <a:gd name="adj" fmla="val 3542"/>
            </a:avLst>
          </a:prstGeom>
          <a:solidFill>
            <a:srgbClr val="33333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static int f2fs_write_end(struct file *file,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address_space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*mapping,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loff_t</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pos, unsigned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len</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unsigned copied,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page *page, void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fsdata</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struct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 page-&gt;mapping-&gt;host;</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if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PageUptodate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 { // </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判断是否已经将</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 cache</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在写入是否到达了最新的状态</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if (unlikely(copied !=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len</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copied =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SetPageUptodate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 // </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如果不是就处理后设置为最新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if (!copied)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goto</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unlock_out</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b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set_page_dirty</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 // </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将</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page</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设置为</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dirty</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，就会加入到</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-&gt;mapping</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的</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radix tree</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中，等待系统回写</a:t>
            </a:r>
            <a:b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b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if (pos + copied &gt; </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i_size_read</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f2fs_i_size_write(</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pos + copied); // </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更新文件尺寸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unlock_out</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f2fs_put_page(page,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f2fs_update_time(F2FS_I_SB(</a:t>
            </a:r>
            <a:r>
              <a:rPr kumimoji="0" lang="en-US" altLang="zh-CN" sz="1400" b="0" i="0" u="none" strike="noStrike" kern="1200" cap="none" spc="0" normalizeH="0" baseline="0" noProof="0" dirty="0" err="1">
                <a:ln>
                  <a:noFill/>
                </a:ln>
                <a:solidFill>
                  <a:srgbClr val="FFFFFF"/>
                </a:solidFill>
                <a:effectLst/>
                <a:uLnTx/>
                <a:uFillTx/>
                <a:latin typeface="Consolas" panose="020B0609020204030204" pitchFamily="49" charset="0"/>
                <a:ea typeface="黑体" pitchFamily="49" charset="-122"/>
                <a:cs typeface="+mn-cs"/>
              </a:rPr>
              <a:t>inode</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REQ_TIME); // </a:t>
            </a: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更新文件修改日期</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    </a:t>
            </a: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return copied;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FFFFFF"/>
                </a:solidFill>
                <a:effectLst/>
                <a:uLnTx/>
                <a:uFillTx/>
                <a:latin typeface="Consolas" panose="020B0609020204030204" pitchFamily="49" charset="0"/>
                <a:ea typeface="黑体" pitchFamily="49" charset="-122"/>
                <a:cs typeface="+mn-cs"/>
              </a:rPr>
              <a:t>}</a:t>
            </a:r>
          </a:p>
        </p:txBody>
      </p:sp>
    </p:spTree>
    <p:extLst>
      <p:ext uri="{BB962C8B-B14F-4D97-AF65-F5344CB8AC3E}">
        <p14:creationId xmlns:p14="http://schemas.microsoft.com/office/powerpoint/2010/main" val="7971206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的写入</a:t>
            </a:r>
            <a:endParaRPr lang="en-US" altLang="zh-CN" b="0" dirty="0">
              <a:latin typeface="+mn-ea"/>
              <a:ea typeface="+mn-ea"/>
            </a:endParaRPr>
          </a:p>
          <a:p>
            <a:pPr lvl="1"/>
            <a:endParaRPr lang="en-US" altLang="zh-CN" dirty="0">
              <a:latin typeface="+mn-ea"/>
            </a:endParaRPr>
          </a:p>
          <a:p>
            <a:pPr lvl="1"/>
            <a:r>
              <a:rPr lang="en-US" altLang="zh-CN" b="0" dirty="0">
                <a:solidFill>
                  <a:srgbClr val="333333"/>
                </a:solidFill>
                <a:latin typeface="+mn-ea"/>
                <a:ea typeface="+mn-ea"/>
              </a:rPr>
              <a:t>LFS</a:t>
            </a:r>
            <a:r>
              <a:rPr lang="zh-CN" altLang="en-US" b="0" dirty="0">
                <a:solidFill>
                  <a:srgbClr val="333333"/>
                </a:solidFill>
                <a:latin typeface="+mn-ea"/>
                <a:ea typeface="+mn-ea"/>
              </a:rPr>
              <a:t>把段作为更新磁盘的基本单位</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zh-CN" altLang="en-US" b="0" dirty="0">
                <a:solidFill>
                  <a:srgbClr val="333333"/>
                </a:solidFill>
                <a:latin typeface="+mn-ea"/>
                <a:ea typeface="+mn-ea"/>
              </a:rPr>
              <a:t>写入磁盘时，缓冲内存段内的更新，段满后将该段一次性写入磁盘</a:t>
            </a:r>
            <a:endParaRPr lang="en-US" altLang="zh-CN" b="0" dirty="0">
              <a:solidFill>
                <a:srgbClr val="333333"/>
              </a:solidFill>
              <a:latin typeface="+mn-ea"/>
              <a:ea typeface="+mn-ea"/>
            </a:endParaRPr>
          </a:p>
        </p:txBody>
      </p:sp>
      <p:sp>
        <p:nvSpPr>
          <p:cNvPr id="30" name="文本框 29">
            <a:extLst>
              <a:ext uri="{FF2B5EF4-FFF2-40B4-BE49-F238E27FC236}">
                <a16:creationId xmlns:a16="http://schemas.microsoft.com/office/drawing/2014/main" id="{9555C09B-F59B-459A-BAAA-8F4CA38637E9}"/>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2" name="文本框 31">
            <a:extLst>
              <a:ext uri="{FF2B5EF4-FFF2-40B4-BE49-F238E27FC236}">
                <a16:creationId xmlns:a16="http://schemas.microsoft.com/office/drawing/2014/main" id="{54AE6A51-1B10-44FF-95EF-6DE46E090413}"/>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261794216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zh-CN" b="0" dirty="0">
                <a:effectLst/>
                <a:latin typeface="隶书" panose="02010509060101010101" pitchFamily="49" charset="-122"/>
                <a:ea typeface="隶书" panose="02010509060101010101" pitchFamily="49" charset="-122"/>
              </a:rPr>
              <a:t>F2FS</a:t>
            </a:r>
            <a:r>
              <a:rPr lang="zh-CN" altLang="en-US" b="0" dirty="0">
                <a:effectLst/>
                <a:latin typeface="隶书" panose="02010509060101010101" pitchFamily="49" charset="-122"/>
                <a:ea typeface="隶书" panose="02010509060101010101" pitchFamily="49" charset="-122"/>
              </a:rPr>
              <a:t>的使用范例</a:t>
            </a:r>
          </a:p>
        </p:txBody>
      </p:sp>
      <p:sp>
        <p:nvSpPr>
          <p:cNvPr id="3" name="内容占位符 2">
            <a:extLst>
              <a:ext uri="{FF2B5EF4-FFF2-40B4-BE49-F238E27FC236}">
                <a16:creationId xmlns:a16="http://schemas.microsoft.com/office/drawing/2014/main" id="{6C7CC5DF-355B-41B1-917E-7A0065FE970E}"/>
              </a:ext>
            </a:extLst>
          </p:cNvPr>
          <p:cNvSpPr>
            <a:spLocks noGrp="1"/>
          </p:cNvSpPr>
          <p:nvPr>
            <p:ph idx="1"/>
          </p:nvPr>
        </p:nvSpPr>
        <p:spPr/>
        <p:txBody>
          <a:bodyPr/>
          <a:lstStyle/>
          <a:p>
            <a:r>
              <a:rPr lang="en-US" altLang="zh-CN" b="0" dirty="0">
                <a:solidFill>
                  <a:schemeClr val="tx1"/>
                </a:solidFill>
                <a:latin typeface="+mn-ea"/>
                <a:ea typeface="+mn-ea"/>
              </a:rPr>
              <a:t>f2fs_write_data_pages</a:t>
            </a:r>
          </a:p>
          <a:p>
            <a:pPr lvl="1"/>
            <a:endParaRPr lang="en-US" altLang="zh-CN" sz="2400" b="0" dirty="0">
              <a:solidFill>
                <a:schemeClr val="tx1"/>
              </a:solidFill>
              <a:latin typeface="+mn-ea"/>
              <a:ea typeface="+mn-ea"/>
            </a:endParaRPr>
          </a:p>
          <a:p>
            <a:pPr lvl="1"/>
            <a:r>
              <a:rPr lang="en-US" altLang="zh-CN" b="0" dirty="0">
                <a:solidFill>
                  <a:srgbClr val="333333"/>
                </a:solidFill>
                <a:latin typeface="+mn-ea"/>
                <a:ea typeface="+mn-ea"/>
              </a:rPr>
              <a:t>f2fs_write_data_pages&amp;__f2fs_write_data_pages</a:t>
            </a:r>
            <a:r>
              <a:rPr lang="zh-CN" altLang="en-US" b="0" dirty="0">
                <a:solidFill>
                  <a:srgbClr val="333333"/>
                </a:solidFill>
                <a:latin typeface="+mn-ea"/>
                <a:ea typeface="+mn-ea"/>
              </a:rPr>
              <a:t>函数</a:t>
            </a: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f2fs_write_cache_pages</a:t>
            </a:r>
            <a:r>
              <a:rPr lang="zh-CN" altLang="en-US" b="0" dirty="0">
                <a:solidFill>
                  <a:srgbClr val="333333"/>
                </a:solidFill>
                <a:latin typeface="+mn-ea"/>
                <a:ea typeface="+mn-ea"/>
              </a:rPr>
              <a:t>函数</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__</a:t>
            </a:r>
            <a:r>
              <a:rPr lang="en-US" altLang="zh-CN" b="0" dirty="0" err="1">
                <a:solidFill>
                  <a:srgbClr val="333333"/>
                </a:solidFill>
                <a:latin typeface="+mn-ea"/>
                <a:ea typeface="+mn-ea"/>
              </a:rPr>
              <a:t>write_data_page</a:t>
            </a:r>
            <a:r>
              <a:rPr lang="zh-CN" altLang="en-US" b="0" dirty="0">
                <a:solidFill>
                  <a:srgbClr val="333333"/>
                </a:solidFill>
                <a:latin typeface="+mn-ea"/>
                <a:ea typeface="+mn-ea"/>
              </a:rPr>
              <a:t>函数</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f2fs_do_write_data_page</a:t>
            </a:r>
            <a:r>
              <a:rPr lang="zh-CN" altLang="en-US" b="0" dirty="0">
                <a:solidFill>
                  <a:srgbClr val="333333"/>
                </a:solidFill>
                <a:latin typeface="+mn-ea"/>
                <a:ea typeface="+mn-ea"/>
              </a:rPr>
              <a:t>函数</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f2fs_outplace_write_data</a:t>
            </a:r>
            <a:r>
              <a:rPr lang="zh-CN" altLang="en-US" b="0" dirty="0">
                <a:solidFill>
                  <a:srgbClr val="333333"/>
                </a:solidFill>
                <a:latin typeface="+mn-ea"/>
                <a:ea typeface="+mn-ea"/>
              </a:rPr>
              <a:t>函数</a:t>
            </a:r>
          </a:p>
          <a:p>
            <a:pPr lvl="1"/>
            <a:endParaRPr lang="en-US" altLang="zh-CN" b="0" dirty="0">
              <a:solidFill>
                <a:srgbClr val="333333"/>
              </a:solidFill>
              <a:latin typeface="+mn-ea"/>
              <a:ea typeface="+mn-ea"/>
            </a:endParaRPr>
          </a:p>
          <a:p>
            <a:pPr lvl="1"/>
            <a:r>
              <a:rPr lang="en-US" altLang="zh-CN" b="0" dirty="0" err="1">
                <a:solidFill>
                  <a:srgbClr val="333333"/>
                </a:solidFill>
                <a:latin typeface="+mn-ea"/>
                <a:ea typeface="+mn-ea"/>
              </a:rPr>
              <a:t>do_write_page</a:t>
            </a:r>
            <a:r>
              <a:rPr lang="zh-CN" altLang="en-US" b="0" dirty="0">
                <a:solidFill>
                  <a:srgbClr val="333333"/>
                </a:solidFill>
                <a:latin typeface="+mn-ea"/>
                <a:ea typeface="+mn-ea"/>
              </a:rPr>
              <a:t>函数</a:t>
            </a:r>
          </a:p>
        </p:txBody>
      </p:sp>
    </p:spTree>
    <p:extLst>
      <p:ext uri="{BB962C8B-B14F-4D97-AF65-F5344CB8AC3E}">
        <p14:creationId xmlns:p14="http://schemas.microsoft.com/office/powerpoint/2010/main" val="182811012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
        <p:nvSpPr>
          <p:cNvPr id="7" name="Rectangle 2">
            <a:extLst>
              <a:ext uri="{FF2B5EF4-FFF2-40B4-BE49-F238E27FC236}">
                <a16:creationId xmlns:a16="http://schemas.microsoft.com/office/drawing/2014/main" id="{1FF4D657-7DAE-4D25-A230-2EC01F84DB5A}"/>
              </a:ext>
            </a:extLst>
          </p:cNvPr>
          <p:cNvSpPr txBox="1">
            <a:spLocks noChangeArrowheads="1"/>
          </p:cNvSpPr>
          <p:nvPr/>
        </p:nvSpPr>
        <p:spPr bwMode="auto">
          <a:xfrm>
            <a:off x="0" y="548680"/>
            <a:ext cx="9144000" cy="557213"/>
          </a:xfrm>
          <a:prstGeom prst="rect">
            <a:avLst/>
          </a:prstGeom>
          <a:solidFill>
            <a:srgbClr val="336699"/>
          </a:solidFill>
          <a:ln w="9525">
            <a:noFill/>
            <a:miter lim="800000"/>
            <a:headEnd/>
            <a:tailEnd/>
          </a:ln>
          <a:effectLst/>
        </p:spPr>
        <p:txBody>
          <a:bodyPr vert="horz" wrap="square" lIns="288000" tIns="144000" rIns="288000" bIns="45720" numCol="1" anchor="ctr" anchorCtr="0" compatLnSpc="1">
            <a:prstTxWarp prst="textNoShape">
              <a:avLst/>
            </a:prstTxWarp>
          </a:bodyPr>
          <a:lst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黑体" pitchFamily="2" charset="-122"/>
                <a:ea typeface="黑体" pitchFamily="2" charset="-122"/>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a:lstStyle>
          <a:p>
            <a:r>
              <a:rPr lang="en-US" altLang="zh-CN" b="0" kern="0">
                <a:effectLst/>
                <a:latin typeface="隶书" panose="02010509060101010101" pitchFamily="49" charset="-122"/>
                <a:ea typeface="隶书" panose="02010509060101010101" pitchFamily="49" charset="-122"/>
              </a:rPr>
              <a:t>F2FS</a:t>
            </a:r>
            <a:r>
              <a:rPr lang="zh-CN" altLang="en-US" b="0" kern="0">
                <a:effectLst/>
                <a:latin typeface="隶书" panose="02010509060101010101" pitchFamily="49" charset="-122"/>
                <a:ea typeface="隶书" panose="02010509060101010101" pitchFamily="49" charset="-122"/>
              </a:rPr>
              <a:t>的设计背景</a:t>
            </a:r>
            <a:endParaRPr lang="zh-CN" altLang="en-US" b="0" kern="0" dirty="0">
              <a:effectLst/>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7979434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的写入</a:t>
            </a:r>
          </a:p>
        </p:txBody>
      </p:sp>
      <p:sp>
        <p:nvSpPr>
          <p:cNvPr id="16" name="Rectangle 5">
            <a:extLst>
              <a:ext uri="{FF2B5EF4-FFF2-40B4-BE49-F238E27FC236}">
                <a16:creationId xmlns:a16="http://schemas.microsoft.com/office/drawing/2014/main" id="{AF8A79FE-AA9E-455E-ACE6-9D4D506487AC}"/>
              </a:ext>
            </a:extLst>
          </p:cNvPr>
          <p:cNvSpPr/>
          <p:nvPr/>
        </p:nvSpPr>
        <p:spPr>
          <a:xfrm>
            <a:off x="582027" y="2988808"/>
            <a:ext cx="7997588" cy="1037230"/>
          </a:xfrm>
          <a:prstGeom prst="rect">
            <a:avLst/>
          </a:prstGeom>
          <a:solidFill>
            <a:sysClr val="window" lastClr="FFFFFF">
              <a:lumMod val="8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 name="TextBox 7">
            <a:extLst>
              <a:ext uri="{FF2B5EF4-FFF2-40B4-BE49-F238E27FC236}">
                <a16:creationId xmlns:a16="http://schemas.microsoft.com/office/drawing/2014/main" id="{BD8C8083-E8B2-4FD2-9D0C-01E06E327662}"/>
              </a:ext>
            </a:extLst>
          </p:cNvPr>
          <p:cNvSpPr txBox="1"/>
          <p:nvPr/>
        </p:nvSpPr>
        <p:spPr>
          <a:xfrm rot="16200000">
            <a:off x="-359331" y="3307367"/>
            <a:ext cx="1310185" cy="400110"/>
          </a:xfrm>
          <a:prstGeom prst="rect">
            <a:avLst/>
          </a:prstGeom>
          <a:noFill/>
        </p:spPr>
        <p:txBody>
          <a:bodyPr wrap="square" rtlCol="0">
            <a:spAutoFit/>
          </a:bodyPr>
          <a:lstStyle/>
          <a:p>
            <a:pPr algn="ctr"/>
            <a:r>
              <a:rPr lang="en-US" sz="2000" b="1" dirty="0">
                <a:solidFill>
                  <a:schemeClr val="accent1"/>
                </a:solidFill>
                <a:latin typeface="Calibri"/>
              </a:rPr>
              <a:t>Memory</a:t>
            </a:r>
          </a:p>
        </p:txBody>
      </p:sp>
      <p:sp>
        <p:nvSpPr>
          <p:cNvPr id="18" name="Rectangle 9">
            <a:extLst>
              <a:ext uri="{FF2B5EF4-FFF2-40B4-BE49-F238E27FC236}">
                <a16:creationId xmlns:a16="http://schemas.microsoft.com/office/drawing/2014/main" id="{EBC09A05-6EF1-4D7E-BE62-AD89BD227AED}"/>
              </a:ext>
            </a:extLst>
          </p:cNvPr>
          <p:cNvSpPr/>
          <p:nvPr/>
        </p:nvSpPr>
        <p:spPr>
          <a:xfrm>
            <a:off x="1059699"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Rectangle 10">
            <a:extLst>
              <a:ext uri="{FF2B5EF4-FFF2-40B4-BE49-F238E27FC236}">
                <a16:creationId xmlns:a16="http://schemas.microsoft.com/office/drawing/2014/main" id="{FE41E999-63C7-44C9-803A-A4D37D918D62}"/>
              </a:ext>
            </a:extLst>
          </p:cNvPr>
          <p:cNvSpPr/>
          <p:nvPr/>
        </p:nvSpPr>
        <p:spPr>
          <a:xfrm>
            <a:off x="1960451"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 name="Rectangle 11">
            <a:extLst>
              <a:ext uri="{FF2B5EF4-FFF2-40B4-BE49-F238E27FC236}">
                <a16:creationId xmlns:a16="http://schemas.microsoft.com/office/drawing/2014/main" id="{ED74F81F-9D7F-4CCA-822A-73EC80176BD0}"/>
              </a:ext>
            </a:extLst>
          </p:cNvPr>
          <p:cNvSpPr/>
          <p:nvPr/>
        </p:nvSpPr>
        <p:spPr>
          <a:xfrm>
            <a:off x="2861203"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 name="Rectangle 12">
            <a:extLst>
              <a:ext uri="{FF2B5EF4-FFF2-40B4-BE49-F238E27FC236}">
                <a16:creationId xmlns:a16="http://schemas.microsoft.com/office/drawing/2014/main" id="{D54261EC-EA62-4A93-8EF6-C7AF7F089E43}"/>
              </a:ext>
            </a:extLst>
          </p:cNvPr>
          <p:cNvSpPr/>
          <p:nvPr/>
        </p:nvSpPr>
        <p:spPr>
          <a:xfrm>
            <a:off x="3761955"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 name="Rectangle 13">
            <a:extLst>
              <a:ext uri="{FF2B5EF4-FFF2-40B4-BE49-F238E27FC236}">
                <a16:creationId xmlns:a16="http://schemas.microsoft.com/office/drawing/2014/main" id="{BF7710A2-33C5-4319-97C7-E28185EF769A}"/>
              </a:ext>
            </a:extLst>
          </p:cNvPr>
          <p:cNvSpPr/>
          <p:nvPr/>
        </p:nvSpPr>
        <p:spPr>
          <a:xfrm>
            <a:off x="4662707" y="2988808"/>
            <a:ext cx="1051848"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Blk[0]:A0</a:t>
            </a:r>
          </a:p>
          <a:p>
            <a:r>
              <a:rPr lang="en-US" altLang="zh-CN" kern="0" dirty="0">
                <a:solidFill>
                  <a:prstClr val="white"/>
                </a:solidFill>
                <a:latin typeface="Calibri"/>
              </a:rPr>
              <a:t>Blk[1]:A1</a:t>
            </a:r>
          </a:p>
          <a:p>
            <a:r>
              <a:rPr lang="en-US" altLang="zh-CN" kern="0" dirty="0">
                <a:solidFill>
                  <a:prstClr val="white"/>
                </a:solidFill>
                <a:latin typeface="Calibri"/>
              </a:rPr>
              <a:t>Blk[2]:A2</a:t>
            </a:r>
          </a:p>
          <a:p>
            <a:r>
              <a:rPr lang="en-US" altLang="zh-CN" kern="0" dirty="0">
                <a:solidFill>
                  <a:prstClr val="white"/>
                </a:solidFill>
                <a:latin typeface="Calibri"/>
              </a:rPr>
              <a:t>Blk[3]:A3</a:t>
            </a:r>
          </a:p>
        </p:txBody>
      </p:sp>
      <p:sp>
        <p:nvSpPr>
          <p:cNvPr id="23" name="Rectangle 14">
            <a:extLst>
              <a:ext uri="{FF2B5EF4-FFF2-40B4-BE49-F238E27FC236}">
                <a16:creationId xmlns:a16="http://schemas.microsoft.com/office/drawing/2014/main" id="{4A192CD8-428E-4530-8E81-21CD86E293D5}"/>
              </a:ext>
            </a:extLst>
          </p:cNvPr>
          <p:cNvSpPr/>
          <p:nvPr/>
        </p:nvSpPr>
        <p:spPr>
          <a:xfrm>
            <a:off x="5714555" y="2988808"/>
            <a:ext cx="900752" cy="103723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a:ea typeface="+mn-ea"/>
                <a:cs typeface="+mn-cs"/>
              </a:rPr>
              <a:t>D</a:t>
            </a: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Rectangle 15">
            <a:extLst>
              <a:ext uri="{FF2B5EF4-FFF2-40B4-BE49-F238E27FC236}">
                <a16:creationId xmlns:a16="http://schemas.microsoft.com/office/drawing/2014/main" id="{40762CA0-35A3-40B7-ACB8-A7541131ACE0}"/>
              </a:ext>
            </a:extLst>
          </p:cNvPr>
          <p:cNvSpPr/>
          <p:nvPr/>
        </p:nvSpPr>
        <p:spPr>
          <a:xfrm>
            <a:off x="6615306" y="2984191"/>
            <a:ext cx="1051847" cy="1037230"/>
          </a:xfrm>
          <a:prstGeom prst="rect">
            <a:avLst/>
          </a:prstGeom>
          <a:solidFill>
            <a:srgbClr val="1F497D"/>
          </a:solidFill>
          <a:ln w="25400" cap="flat" cmpd="sng" algn="ctr">
            <a:solidFill>
              <a:srgbClr val="1F497D">
                <a:lumMod val="75000"/>
              </a:srgbClr>
            </a:solidFill>
            <a:prstDash val="solid"/>
          </a:ln>
          <a:effectLst/>
        </p:spPr>
        <p:txBody>
          <a:bodyPr rtlCol="0" anchor="ctr"/>
          <a:lstStyle/>
          <a:p>
            <a:r>
              <a:rPr lang="en-US" altLang="zh-CN" kern="0" dirty="0">
                <a:solidFill>
                  <a:prstClr val="white"/>
                </a:solidFill>
                <a:latin typeface="Calibri"/>
              </a:rPr>
              <a:t>Blk[0]:A5</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 name="Freeform 25">
            <a:extLst>
              <a:ext uri="{FF2B5EF4-FFF2-40B4-BE49-F238E27FC236}">
                <a16:creationId xmlns:a16="http://schemas.microsoft.com/office/drawing/2014/main" id="{FC41638B-1B98-4AB7-BACF-E9765AB4B6AF}"/>
              </a:ext>
            </a:extLst>
          </p:cNvPr>
          <p:cNvSpPr/>
          <p:nvPr/>
        </p:nvSpPr>
        <p:spPr>
          <a:xfrm>
            <a:off x="3297932" y="2620224"/>
            <a:ext cx="1746913" cy="341289"/>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 name="Freeform 26">
            <a:extLst>
              <a:ext uri="{FF2B5EF4-FFF2-40B4-BE49-F238E27FC236}">
                <a16:creationId xmlns:a16="http://schemas.microsoft.com/office/drawing/2014/main" id="{DC1C9102-1AE0-454A-A3AD-EB66C87E6C32}"/>
              </a:ext>
            </a:extLst>
          </p:cNvPr>
          <p:cNvSpPr/>
          <p:nvPr/>
        </p:nvSpPr>
        <p:spPr>
          <a:xfrm>
            <a:off x="4194976" y="2824780"/>
            <a:ext cx="836222" cy="136733"/>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 name="Freeform 27">
            <a:extLst>
              <a:ext uri="{FF2B5EF4-FFF2-40B4-BE49-F238E27FC236}">
                <a16:creationId xmlns:a16="http://schemas.microsoft.com/office/drawing/2014/main" id="{E698318F-6CD7-4931-8709-B7653ADE301C}"/>
              </a:ext>
            </a:extLst>
          </p:cNvPr>
          <p:cNvSpPr/>
          <p:nvPr/>
        </p:nvSpPr>
        <p:spPr>
          <a:xfrm>
            <a:off x="6126937" y="2832573"/>
            <a:ext cx="836222" cy="136733"/>
          </a:xfrm>
          <a:custGeom>
            <a:avLst/>
            <a:gdLst>
              <a:gd name="connsiteX0" fmla="*/ 836222 w 836222"/>
              <a:gd name="connsiteY0" fmla="*/ 136733 h 136733"/>
              <a:gd name="connsiteX1" fmla="*/ 126538 w 836222"/>
              <a:gd name="connsiteY1" fmla="*/ 255 h 136733"/>
              <a:gd name="connsiteX2" fmla="*/ 3708 w 836222"/>
              <a:gd name="connsiteY2" fmla="*/ 109437 h 136733"/>
            </a:gdLst>
            <a:ahLst/>
            <a:cxnLst>
              <a:cxn ang="0">
                <a:pos x="connsiteX0" y="connsiteY0"/>
              </a:cxn>
              <a:cxn ang="0">
                <a:pos x="connsiteX1" y="connsiteY1"/>
              </a:cxn>
              <a:cxn ang="0">
                <a:pos x="connsiteX2" y="connsiteY2"/>
              </a:cxn>
            </a:cxnLst>
            <a:rect l="l" t="t" r="r" b="b"/>
            <a:pathLst>
              <a:path w="836222" h="136733">
                <a:moveTo>
                  <a:pt x="836222" y="136733"/>
                </a:moveTo>
                <a:cubicBezTo>
                  <a:pt x="550756" y="70768"/>
                  <a:pt x="265290" y="4804"/>
                  <a:pt x="126538" y="255"/>
                </a:cubicBezTo>
                <a:cubicBezTo>
                  <a:pt x="-12214" y="-4294"/>
                  <a:pt x="-4253" y="52571"/>
                  <a:pt x="3708" y="109437"/>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文本框 2">
            <a:extLst>
              <a:ext uri="{FF2B5EF4-FFF2-40B4-BE49-F238E27FC236}">
                <a16:creationId xmlns:a16="http://schemas.microsoft.com/office/drawing/2014/main" id="{CB9A201C-E84A-4B1E-A4A8-C40C0FFD2A06}"/>
              </a:ext>
            </a:extLst>
          </p:cNvPr>
          <p:cNvSpPr txBox="1"/>
          <p:nvPr/>
        </p:nvSpPr>
        <p:spPr>
          <a:xfrm>
            <a:off x="5724128" y="5445224"/>
            <a:ext cx="648072" cy="369332"/>
          </a:xfrm>
          <a:prstGeom prst="rect">
            <a:avLst/>
          </a:prstGeom>
          <a:noFill/>
        </p:spPr>
        <p:txBody>
          <a:bodyPr wrap="square" rtlCol="0">
            <a:spAutoFit/>
          </a:bodyPr>
          <a:lstStyle/>
          <a:p>
            <a:endParaRPr lang="zh-CN" altLang="en-US" dirty="0"/>
          </a:p>
        </p:txBody>
      </p:sp>
      <p:sp>
        <p:nvSpPr>
          <p:cNvPr id="28" name="文本框 27">
            <a:extLst>
              <a:ext uri="{FF2B5EF4-FFF2-40B4-BE49-F238E27FC236}">
                <a16:creationId xmlns:a16="http://schemas.microsoft.com/office/drawing/2014/main" id="{81B613C9-C3CC-4463-BA9C-152B6F507B97}"/>
              </a:ext>
            </a:extLst>
          </p:cNvPr>
          <p:cNvSpPr txBox="1"/>
          <p:nvPr/>
        </p:nvSpPr>
        <p:spPr>
          <a:xfrm>
            <a:off x="5876528" y="5597624"/>
            <a:ext cx="648072" cy="369332"/>
          </a:xfrm>
          <a:prstGeom prst="rect">
            <a:avLst/>
          </a:prstGeom>
          <a:noFill/>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9555C09B-F59B-459A-BAAA-8F4CA38637E9}"/>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2" name="文本框 31">
            <a:extLst>
              <a:ext uri="{FF2B5EF4-FFF2-40B4-BE49-F238E27FC236}">
                <a16:creationId xmlns:a16="http://schemas.microsoft.com/office/drawing/2014/main" id="{54AE6A51-1B10-44FF-95EF-6DE46E090413}"/>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
        <p:nvSpPr>
          <p:cNvPr id="34" name="文本框 33">
            <a:extLst>
              <a:ext uri="{FF2B5EF4-FFF2-40B4-BE49-F238E27FC236}">
                <a16:creationId xmlns:a16="http://schemas.microsoft.com/office/drawing/2014/main" id="{13D98463-F67C-4AE8-8D30-3FABE70785C2}"/>
              </a:ext>
            </a:extLst>
          </p:cNvPr>
          <p:cNvSpPr txBox="1"/>
          <p:nvPr/>
        </p:nvSpPr>
        <p:spPr>
          <a:xfrm>
            <a:off x="841127" y="4144375"/>
            <a:ext cx="648072" cy="369332"/>
          </a:xfrm>
          <a:prstGeom prst="rect">
            <a:avLst/>
          </a:prstGeom>
          <a:noFill/>
        </p:spPr>
        <p:txBody>
          <a:bodyPr wrap="square" rtlCol="0">
            <a:spAutoFit/>
          </a:bodyPr>
          <a:lstStyle/>
          <a:p>
            <a:r>
              <a:rPr lang="en-US" altLang="zh-CN" dirty="0"/>
              <a:t>A0</a:t>
            </a:r>
            <a:endParaRPr lang="zh-CN" altLang="en-US" dirty="0"/>
          </a:p>
        </p:txBody>
      </p:sp>
      <p:sp>
        <p:nvSpPr>
          <p:cNvPr id="36" name="文本框 35">
            <a:extLst>
              <a:ext uri="{FF2B5EF4-FFF2-40B4-BE49-F238E27FC236}">
                <a16:creationId xmlns:a16="http://schemas.microsoft.com/office/drawing/2014/main" id="{0E1BDAE4-0972-4E73-973D-FFB4D5ED72B1}"/>
              </a:ext>
            </a:extLst>
          </p:cNvPr>
          <p:cNvSpPr txBox="1"/>
          <p:nvPr/>
        </p:nvSpPr>
        <p:spPr>
          <a:xfrm>
            <a:off x="1780623" y="4155055"/>
            <a:ext cx="648072" cy="369332"/>
          </a:xfrm>
          <a:prstGeom prst="rect">
            <a:avLst/>
          </a:prstGeom>
          <a:noFill/>
        </p:spPr>
        <p:txBody>
          <a:bodyPr wrap="square" rtlCol="0">
            <a:spAutoFit/>
          </a:bodyPr>
          <a:lstStyle/>
          <a:p>
            <a:r>
              <a:rPr lang="en-US" altLang="zh-CN" dirty="0"/>
              <a:t>A1</a:t>
            </a:r>
            <a:endParaRPr lang="zh-CN" altLang="en-US" dirty="0"/>
          </a:p>
        </p:txBody>
      </p:sp>
      <p:sp>
        <p:nvSpPr>
          <p:cNvPr id="41" name="文本框 33">
            <a:extLst>
              <a:ext uri="{FF2B5EF4-FFF2-40B4-BE49-F238E27FC236}">
                <a16:creationId xmlns:a16="http://schemas.microsoft.com/office/drawing/2014/main" id="{13D98463-F67C-4AE8-8D30-3FABE70785C2}"/>
              </a:ext>
            </a:extLst>
          </p:cNvPr>
          <p:cNvSpPr txBox="1"/>
          <p:nvPr/>
        </p:nvSpPr>
        <p:spPr>
          <a:xfrm>
            <a:off x="2680977" y="4139975"/>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endParaRPr lang="zh-CN" altLang="en-US" dirty="0"/>
          </a:p>
        </p:txBody>
      </p:sp>
      <p:sp>
        <p:nvSpPr>
          <p:cNvPr id="38" name="文本框 37">
            <a:extLst>
              <a:ext uri="{FF2B5EF4-FFF2-40B4-BE49-F238E27FC236}">
                <a16:creationId xmlns:a16="http://schemas.microsoft.com/office/drawing/2014/main" id="{6D67773E-6D2C-4E0E-AB38-A06616A47F8E}"/>
              </a:ext>
            </a:extLst>
          </p:cNvPr>
          <p:cNvSpPr txBox="1"/>
          <p:nvPr/>
        </p:nvSpPr>
        <p:spPr>
          <a:xfrm>
            <a:off x="1482119" y="3507422"/>
            <a:ext cx="571642" cy="261610"/>
          </a:xfrm>
          <a:prstGeom prst="rect">
            <a:avLst/>
          </a:prstGeom>
          <a:noFill/>
        </p:spPr>
        <p:txBody>
          <a:bodyPr wrap="square" rtlCol="0">
            <a:spAutoFit/>
          </a:bodyPr>
          <a:lstStyle/>
          <a:p>
            <a:r>
              <a:rPr lang="en-US" altLang="zh-CN" sz="1100" b="1" dirty="0">
                <a:solidFill>
                  <a:schemeClr val="accent3"/>
                </a:solidFill>
                <a:latin typeface="+mn-ea"/>
              </a:rPr>
              <a:t>[j,0]</a:t>
            </a:r>
            <a:endParaRPr lang="zh-CN" altLang="en-US" b="1" dirty="0">
              <a:solidFill>
                <a:schemeClr val="accent3"/>
              </a:solidFill>
              <a:latin typeface="+mn-ea"/>
            </a:endParaRPr>
          </a:p>
        </p:txBody>
      </p:sp>
      <p:sp>
        <p:nvSpPr>
          <p:cNvPr id="40" name="文本框 39">
            <a:extLst>
              <a:ext uri="{FF2B5EF4-FFF2-40B4-BE49-F238E27FC236}">
                <a16:creationId xmlns:a16="http://schemas.microsoft.com/office/drawing/2014/main" id="{B75A603B-85B9-45F1-B496-40415A8211AF}"/>
              </a:ext>
            </a:extLst>
          </p:cNvPr>
          <p:cNvSpPr txBox="1"/>
          <p:nvPr/>
        </p:nvSpPr>
        <p:spPr>
          <a:xfrm>
            <a:off x="2364623" y="3507422"/>
            <a:ext cx="571642" cy="261610"/>
          </a:xfrm>
          <a:prstGeom prst="rect">
            <a:avLst/>
          </a:prstGeom>
          <a:noFill/>
        </p:spPr>
        <p:txBody>
          <a:bodyPr wrap="square" rtlCol="0">
            <a:spAutoFit/>
          </a:bodyPr>
          <a:lstStyle/>
          <a:p>
            <a:r>
              <a:rPr lang="en-US" altLang="zh-CN" sz="1100" b="1" dirty="0">
                <a:solidFill>
                  <a:schemeClr val="accent3"/>
                </a:solidFill>
                <a:latin typeface="+mn-ea"/>
              </a:rPr>
              <a:t>[j,1]</a:t>
            </a:r>
            <a:endParaRPr lang="zh-CN" altLang="en-US" b="1" dirty="0">
              <a:solidFill>
                <a:schemeClr val="accent3"/>
              </a:solidFill>
              <a:latin typeface="+mn-ea"/>
            </a:endParaRPr>
          </a:p>
        </p:txBody>
      </p:sp>
      <p:sp>
        <p:nvSpPr>
          <p:cNvPr id="43" name="文本框 42">
            <a:extLst>
              <a:ext uri="{FF2B5EF4-FFF2-40B4-BE49-F238E27FC236}">
                <a16:creationId xmlns:a16="http://schemas.microsoft.com/office/drawing/2014/main" id="{499E4650-340F-4080-85A8-1A4BDC833002}"/>
              </a:ext>
            </a:extLst>
          </p:cNvPr>
          <p:cNvSpPr txBox="1"/>
          <p:nvPr/>
        </p:nvSpPr>
        <p:spPr>
          <a:xfrm>
            <a:off x="3294413" y="3520726"/>
            <a:ext cx="571642" cy="261610"/>
          </a:xfrm>
          <a:prstGeom prst="rect">
            <a:avLst/>
          </a:prstGeom>
          <a:noFill/>
        </p:spPr>
        <p:txBody>
          <a:bodyPr wrap="square" rtlCol="0">
            <a:spAutoFit/>
          </a:bodyPr>
          <a:lstStyle/>
          <a:p>
            <a:r>
              <a:rPr lang="en-US" altLang="zh-CN" sz="1100" b="1" dirty="0">
                <a:solidFill>
                  <a:schemeClr val="accent3"/>
                </a:solidFill>
                <a:latin typeface="+mn-ea"/>
              </a:rPr>
              <a:t>[j,2]</a:t>
            </a:r>
            <a:endParaRPr lang="zh-CN" altLang="en-US" b="1" dirty="0">
              <a:solidFill>
                <a:schemeClr val="accent3"/>
              </a:solidFill>
              <a:latin typeface="+mn-ea"/>
            </a:endParaRPr>
          </a:p>
        </p:txBody>
      </p:sp>
      <p:sp>
        <p:nvSpPr>
          <p:cNvPr id="45" name="文本框 44">
            <a:extLst>
              <a:ext uri="{FF2B5EF4-FFF2-40B4-BE49-F238E27FC236}">
                <a16:creationId xmlns:a16="http://schemas.microsoft.com/office/drawing/2014/main" id="{6B04A8B2-1FAC-48F4-982A-2C922A26E80E}"/>
              </a:ext>
            </a:extLst>
          </p:cNvPr>
          <p:cNvSpPr txBox="1"/>
          <p:nvPr/>
        </p:nvSpPr>
        <p:spPr>
          <a:xfrm>
            <a:off x="4165360" y="3507422"/>
            <a:ext cx="571642" cy="261610"/>
          </a:xfrm>
          <a:prstGeom prst="rect">
            <a:avLst/>
          </a:prstGeom>
          <a:noFill/>
        </p:spPr>
        <p:txBody>
          <a:bodyPr wrap="square" rtlCol="0">
            <a:spAutoFit/>
          </a:bodyPr>
          <a:lstStyle/>
          <a:p>
            <a:r>
              <a:rPr lang="en-US" altLang="zh-CN" sz="1100" b="1" dirty="0">
                <a:solidFill>
                  <a:schemeClr val="accent3"/>
                </a:solidFill>
                <a:latin typeface="+mn-ea"/>
              </a:rPr>
              <a:t>[j,3]</a:t>
            </a:r>
            <a:endParaRPr lang="zh-CN" altLang="en-US" b="1" dirty="0">
              <a:solidFill>
                <a:schemeClr val="accent3"/>
              </a:solidFill>
              <a:latin typeface="+mn-ea"/>
            </a:endParaRPr>
          </a:p>
        </p:txBody>
      </p:sp>
      <p:sp>
        <p:nvSpPr>
          <p:cNvPr id="47" name="文本框 33">
            <a:extLst>
              <a:ext uri="{FF2B5EF4-FFF2-40B4-BE49-F238E27FC236}">
                <a16:creationId xmlns:a16="http://schemas.microsoft.com/office/drawing/2014/main" id="{45D79229-949D-466D-93B4-FBA6F7DFED9E}"/>
              </a:ext>
            </a:extLst>
          </p:cNvPr>
          <p:cNvSpPr txBox="1"/>
          <p:nvPr/>
        </p:nvSpPr>
        <p:spPr>
          <a:xfrm>
            <a:off x="3581981" y="4139975"/>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A3</a:t>
            </a:r>
            <a:endParaRPr lang="zh-CN" altLang="en-US" dirty="0"/>
          </a:p>
        </p:txBody>
      </p:sp>
      <p:sp>
        <p:nvSpPr>
          <p:cNvPr id="49" name="文本框 33">
            <a:extLst>
              <a:ext uri="{FF2B5EF4-FFF2-40B4-BE49-F238E27FC236}">
                <a16:creationId xmlns:a16="http://schemas.microsoft.com/office/drawing/2014/main" id="{556ABF88-01CD-41E4-9AC1-26EB1FA875A0}"/>
              </a:ext>
            </a:extLst>
          </p:cNvPr>
          <p:cNvSpPr txBox="1"/>
          <p:nvPr/>
        </p:nvSpPr>
        <p:spPr>
          <a:xfrm>
            <a:off x="4570726" y="4450434"/>
            <a:ext cx="122802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inode</a:t>
            </a:r>
            <a:r>
              <a:rPr lang="en-US" altLang="zh-CN" dirty="0"/>
              <a:t>[j]</a:t>
            </a:r>
            <a:endParaRPr lang="zh-CN" altLang="en-US" dirty="0"/>
          </a:p>
        </p:txBody>
      </p:sp>
      <p:sp>
        <p:nvSpPr>
          <p:cNvPr id="53" name="文本框 33">
            <a:extLst>
              <a:ext uri="{FF2B5EF4-FFF2-40B4-BE49-F238E27FC236}">
                <a16:creationId xmlns:a16="http://schemas.microsoft.com/office/drawing/2014/main" id="{D9250779-11DF-4202-8869-FBA48CA7C152}"/>
              </a:ext>
            </a:extLst>
          </p:cNvPr>
          <p:cNvSpPr txBox="1"/>
          <p:nvPr/>
        </p:nvSpPr>
        <p:spPr>
          <a:xfrm>
            <a:off x="6349146" y="4444436"/>
            <a:ext cx="122802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inode</a:t>
            </a:r>
            <a:r>
              <a:rPr lang="en-US" altLang="zh-CN" dirty="0"/>
              <a:t>[k]</a:t>
            </a:r>
            <a:endParaRPr lang="zh-CN" altLang="en-US" dirty="0"/>
          </a:p>
        </p:txBody>
      </p:sp>
      <p:sp>
        <p:nvSpPr>
          <p:cNvPr id="58" name="Freeform 25">
            <a:extLst>
              <a:ext uri="{FF2B5EF4-FFF2-40B4-BE49-F238E27FC236}">
                <a16:creationId xmlns:a16="http://schemas.microsoft.com/office/drawing/2014/main" id="{DECF968B-9380-4F96-B6AC-912BCEC8C00F}"/>
              </a:ext>
            </a:extLst>
          </p:cNvPr>
          <p:cNvSpPr/>
          <p:nvPr/>
        </p:nvSpPr>
        <p:spPr>
          <a:xfrm>
            <a:off x="1547664" y="2299199"/>
            <a:ext cx="3483533" cy="684992"/>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9" name="Freeform 25">
            <a:extLst>
              <a:ext uri="{FF2B5EF4-FFF2-40B4-BE49-F238E27FC236}">
                <a16:creationId xmlns:a16="http://schemas.microsoft.com/office/drawing/2014/main" id="{07DD1964-C6C4-4087-952E-233F4C7667C0}"/>
              </a:ext>
            </a:extLst>
          </p:cNvPr>
          <p:cNvSpPr/>
          <p:nvPr/>
        </p:nvSpPr>
        <p:spPr>
          <a:xfrm>
            <a:off x="2482774" y="2461391"/>
            <a:ext cx="2487215" cy="480162"/>
          </a:xfrm>
          <a:custGeom>
            <a:avLst/>
            <a:gdLst>
              <a:gd name="connsiteX0" fmla="*/ 1746913 w 1746913"/>
              <a:gd name="connsiteY0" fmla="*/ 341289 h 341289"/>
              <a:gd name="connsiteX1" fmla="*/ 464024 w 1746913"/>
              <a:gd name="connsiteY1" fmla="*/ 95 h 341289"/>
              <a:gd name="connsiteX2" fmla="*/ 0 w 1746913"/>
              <a:gd name="connsiteY2" fmla="*/ 313993 h 341289"/>
            </a:gdLst>
            <a:ahLst/>
            <a:cxnLst>
              <a:cxn ang="0">
                <a:pos x="connsiteX0" y="connsiteY0"/>
              </a:cxn>
              <a:cxn ang="0">
                <a:pos x="connsiteX1" y="connsiteY1"/>
              </a:cxn>
              <a:cxn ang="0">
                <a:pos x="connsiteX2" y="connsiteY2"/>
              </a:cxn>
            </a:cxnLst>
            <a:rect l="l" t="t" r="r" b="b"/>
            <a:pathLst>
              <a:path w="1746913" h="341289">
                <a:moveTo>
                  <a:pt x="1746913" y="341289"/>
                </a:moveTo>
                <a:cubicBezTo>
                  <a:pt x="1251044" y="172966"/>
                  <a:pt x="755176" y="4644"/>
                  <a:pt x="464024" y="95"/>
                </a:cubicBezTo>
                <a:cubicBezTo>
                  <a:pt x="172872" y="-4454"/>
                  <a:pt x="86436" y="154769"/>
                  <a:pt x="0" y="313993"/>
                </a:cubicBezTo>
              </a:path>
            </a:pathLst>
          </a:custGeom>
          <a:noFill/>
          <a:ln w="38100" cap="flat" cmpd="sng" algn="ctr">
            <a:solidFill>
              <a:srgbClr val="4F81BD">
                <a:shade val="50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Rectangle 6">
            <a:extLst>
              <a:ext uri="{FF2B5EF4-FFF2-40B4-BE49-F238E27FC236}">
                <a16:creationId xmlns:a16="http://schemas.microsoft.com/office/drawing/2014/main" id="{0AB2E5BB-BF13-4C91-ACEA-410B6D51B3B5}"/>
              </a:ext>
            </a:extLst>
          </p:cNvPr>
          <p:cNvSpPr/>
          <p:nvPr/>
        </p:nvSpPr>
        <p:spPr>
          <a:xfrm>
            <a:off x="591209" y="5448341"/>
            <a:ext cx="7997588" cy="103723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Giant Log</a:t>
            </a:r>
          </a:p>
        </p:txBody>
      </p:sp>
      <p:sp>
        <p:nvSpPr>
          <p:cNvPr id="4" name="TextBox 8">
            <a:extLst>
              <a:ext uri="{FF2B5EF4-FFF2-40B4-BE49-F238E27FC236}">
                <a16:creationId xmlns:a16="http://schemas.microsoft.com/office/drawing/2014/main" id="{99F4801A-3789-4788-A93B-351287226375}"/>
              </a:ext>
            </a:extLst>
          </p:cNvPr>
          <p:cNvSpPr txBox="1"/>
          <p:nvPr/>
        </p:nvSpPr>
        <p:spPr>
          <a:xfrm rot="16200000">
            <a:off x="-342877" y="5766901"/>
            <a:ext cx="1310185" cy="400110"/>
          </a:xfrm>
          <a:prstGeom prst="rect">
            <a:avLst/>
          </a:prstGeom>
          <a:noFill/>
        </p:spPr>
        <p:txBody>
          <a:bodyPr wrap="square" rtlCol="0">
            <a:spAutoFit/>
          </a:bodyPr>
          <a:lstStyle/>
          <a:p>
            <a:pPr algn="ctr"/>
            <a:r>
              <a:rPr lang="en-US" sz="2000" b="1" dirty="0"/>
              <a:t>Disk</a:t>
            </a:r>
          </a:p>
        </p:txBody>
      </p:sp>
      <p:cxnSp>
        <p:nvCxnSpPr>
          <p:cNvPr id="6" name="直接箭头连接符 5">
            <a:extLst>
              <a:ext uri="{FF2B5EF4-FFF2-40B4-BE49-F238E27FC236}">
                <a16:creationId xmlns:a16="http://schemas.microsoft.com/office/drawing/2014/main" id="{B02224FD-4C98-483B-8BF0-DE2B0915C855}"/>
              </a:ext>
            </a:extLst>
          </p:cNvPr>
          <p:cNvCxnSpPr>
            <a:cxnSpLocks/>
          </p:cNvCxnSpPr>
          <p:nvPr/>
        </p:nvCxnSpPr>
        <p:spPr bwMode="auto">
          <a:xfrm>
            <a:off x="4499992" y="4021421"/>
            <a:ext cx="0" cy="14238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3F6A27F5-6D58-4087-B3ED-C5469B5E6AF3}"/>
              </a:ext>
            </a:extLst>
          </p:cNvPr>
          <p:cNvSpPr txBox="1"/>
          <p:nvPr/>
        </p:nvSpPr>
        <p:spPr>
          <a:xfrm>
            <a:off x="4413176" y="4783663"/>
            <a:ext cx="461665" cy="606963"/>
          </a:xfrm>
          <a:prstGeom prst="rect">
            <a:avLst/>
          </a:prstGeom>
          <a:noFill/>
        </p:spPr>
        <p:txBody>
          <a:bodyPr vert="eaVert" wrap="square" rtlCol="0">
            <a:spAutoFit/>
          </a:bodyPr>
          <a:lstStyle/>
          <a:p>
            <a:r>
              <a:rPr lang="zh-CN" altLang="en-US" dirty="0"/>
              <a:t>写入</a:t>
            </a:r>
          </a:p>
        </p:txBody>
      </p:sp>
      <p:sp>
        <p:nvSpPr>
          <p:cNvPr id="11" name="文本框 33">
            <a:extLst>
              <a:ext uri="{FF2B5EF4-FFF2-40B4-BE49-F238E27FC236}">
                <a16:creationId xmlns:a16="http://schemas.microsoft.com/office/drawing/2014/main" id="{15F39FB6-EC30-48A5-83DE-A28E5CDE0864}"/>
              </a:ext>
            </a:extLst>
          </p:cNvPr>
          <p:cNvSpPr txBox="1"/>
          <p:nvPr/>
        </p:nvSpPr>
        <p:spPr>
          <a:xfrm>
            <a:off x="4541612" y="4158716"/>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A4</a:t>
            </a:r>
            <a:endParaRPr lang="zh-CN" altLang="en-US" dirty="0"/>
          </a:p>
        </p:txBody>
      </p:sp>
      <p:sp>
        <p:nvSpPr>
          <p:cNvPr id="12" name="文本框 33">
            <a:extLst>
              <a:ext uri="{FF2B5EF4-FFF2-40B4-BE49-F238E27FC236}">
                <a16:creationId xmlns:a16="http://schemas.microsoft.com/office/drawing/2014/main" id="{D7FD686E-7693-4776-AD59-B27622270851}"/>
              </a:ext>
            </a:extLst>
          </p:cNvPr>
          <p:cNvSpPr txBox="1"/>
          <p:nvPr/>
        </p:nvSpPr>
        <p:spPr>
          <a:xfrm>
            <a:off x="5474716" y="4155055"/>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A5</a:t>
            </a:r>
            <a:endParaRPr lang="zh-CN" altLang="en-US" dirty="0"/>
          </a:p>
        </p:txBody>
      </p:sp>
      <p:sp>
        <p:nvSpPr>
          <p:cNvPr id="13" name="文本框 33">
            <a:extLst>
              <a:ext uri="{FF2B5EF4-FFF2-40B4-BE49-F238E27FC236}">
                <a16:creationId xmlns:a16="http://schemas.microsoft.com/office/drawing/2014/main" id="{A51349EA-8A17-4452-B18C-2A776B5DC360}"/>
              </a:ext>
            </a:extLst>
          </p:cNvPr>
          <p:cNvSpPr txBox="1"/>
          <p:nvPr/>
        </p:nvSpPr>
        <p:spPr>
          <a:xfrm>
            <a:off x="6460467" y="4138438"/>
            <a:ext cx="64807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A6</a:t>
            </a:r>
            <a:endParaRPr lang="zh-CN" altLang="en-US" dirty="0"/>
          </a:p>
        </p:txBody>
      </p:sp>
      <p:sp>
        <p:nvSpPr>
          <p:cNvPr id="14" name="文本框 13">
            <a:extLst>
              <a:ext uri="{FF2B5EF4-FFF2-40B4-BE49-F238E27FC236}">
                <a16:creationId xmlns:a16="http://schemas.microsoft.com/office/drawing/2014/main" id="{E41821A5-0F8A-4389-A14B-AA7E8D6B6514}"/>
              </a:ext>
            </a:extLst>
          </p:cNvPr>
          <p:cNvSpPr txBox="1"/>
          <p:nvPr/>
        </p:nvSpPr>
        <p:spPr>
          <a:xfrm>
            <a:off x="6105358" y="3525045"/>
            <a:ext cx="571642" cy="261610"/>
          </a:xfrm>
          <a:prstGeom prst="rect">
            <a:avLst/>
          </a:prstGeom>
          <a:noFill/>
        </p:spPr>
        <p:txBody>
          <a:bodyPr wrap="square" rtlCol="0">
            <a:spAutoFit/>
          </a:bodyPr>
          <a:lstStyle/>
          <a:p>
            <a:r>
              <a:rPr lang="en-US" altLang="zh-CN" sz="1100" b="1" dirty="0">
                <a:solidFill>
                  <a:schemeClr val="accent3"/>
                </a:solidFill>
                <a:latin typeface="+mn-ea"/>
              </a:rPr>
              <a:t>[k,0]</a:t>
            </a:r>
            <a:endParaRPr lang="zh-CN" altLang="en-US" b="1" dirty="0">
              <a:solidFill>
                <a:schemeClr val="accent3"/>
              </a:solidFill>
              <a:latin typeface="+mn-ea"/>
            </a:endParaRPr>
          </a:p>
        </p:txBody>
      </p:sp>
    </p:spTree>
    <p:extLst>
      <p:ext uri="{BB962C8B-B14F-4D97-AF65-F5344CB8AC3E}">
        <p14:creationId xmlns:p14="http://schemas.microsoft.com/office/powerpoint/2010/main" val="3028356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1+#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right)">
                                      <p:cBhvr>
                                        <p:cTn id="32" dur="500"/>
                                        <p:tgtEl>
                                          <p:spTgt spid="2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1+#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1+#ppt_w/2"/>
                                          </p:val>
                                        </p:tav>
                                        <p:tav tm="100000">
                                          <p:val>
                                            <p:strVal val="#ppt_x"/>
                                          </p:val>
                                        </p:tav>
                                      </p:tavLst>
                                    </p:anim>
                                    <p:anim calcmode="lin" valueType="num">
                                      <p:cBhvr additive="base">
                                        <p:cTn id="46" dur="50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500"/>
                                        <p:tgtEl>
                                          <p:spTgt spid="27"/>
                                        </p:tgtEl>
                                      </p:cBhvr>
                                    </p:animEffect>
                                  </p:childTnLst>
                                </p:cTn>
                              </p:par>
                            </p:childTnLst>
                          </p:cTn>
                        </p:par>
                        <p:par>
                          <p:cTn id="51" fill="hold">
                            <p:stCondLst>
                              <p:cond delay="1500"/>
                            </p:stCondLst>
                            <p:childTnLst>
                              <p:par>
                                <p:cTn id="52" presetID="42" presetClass="path" presetSubtype="0" accel="50000" decel="50000" fill="hold" grpId="1" nodeType="afterEffect">
                                  <p:stCondLst>
                                    <p:cond delay="0"/>
                                  </p:stCondLst>
                                  <p:childTnLst>
                                    <p:animMotion origin="layout" path="M 0 0 L 0 0.25 E" pathEditMode="relative" ptsTypes="">
                                      <p:cBhvr>
                                        <p:cTn id="53" dur="1000" fill="hold"/>
                                        <p:tgtEl>
                                          <p:spTgt spid="18"/>
                                        </p:tgtEl>
                                        <p:attrNameLst>
                                          <p:attrName>ppt_x</p:attrName>
                                          <p:attrName>ppt_y</p:attrName>
                                        </p:attrNameLst>
                                      </p:cBhvr>
                                    </p:animMotion>
                                  </p:childTnLst>
                                </p:cTn>
                              </p:par>
                              <p:par>
                                <p:cTn id="54" presetID="42" presetClass="path" presetSubtype="0" accel="50000" decel="50000" fill="hold" grpId="1" nodeType="withEffect">
                                  <p:stCondLst>
                                    <p:cond delay="0"/>
                                  </p:stCondLst>
                                  <p:childTnLst>
                                    <p:animMotion origin="layout" path="M 0 0 L 0 0.25 E" pathEditMode="relative" ptsTypes="">
                                      <p:cBhvr>
                                        <p:cTn id="55" dur="1000" fill="hold"/>
                                        <p:tgtEl>
                                          <p:spTgt spid="19"/>
                                        </p:tgtEl>
                                        <p:attrNameLst>
                                          <p:attrName>ppt_x</p:attrName>
                                          <p:attrName>ppt_y</p:attrName>
                                        </p:attrNameLst>
                                      </p:cBhvr>
                                    </p:animMotion>
                                  </p:childTnLst>
                                </p:cTn>
                              </p:par>
                              <p:par>
                                <p:cTn id="56" presetID="42" presetClass="path" presetSubtype="0" accel="50000" decel="50000" fill="hold" grpId="1" nodeType="withEffect">
                                  <p:stCondLst>
                                    <p:cond delay="0"/>
                                  </p:stCondLst>
                                  <p:childTnLst>
                                    <p:animMotion origin="layout" path="M 0 0 L 0 0.25 E" pathEditMode="relative" ptsTypes="">
                                      <p:cBhvr>
                                        <p:cTn id="57" dur="1000" fill="hold"/>
                                        <p:tgtEl>
                                          <p:spTgt spid="20"/>
                                        </p:tgtEl>
                                        <p:attrNameLst>
                                          <p:attrName>ppt_x</p:attrName>
                                          <p:attrName>ppt_y</p:attrName>
                                        </p:attrNameLst>
                                      </p:cBhvr>
                                    </p:animMotion>
                                  </p:childTnLst>
                                </p:cTn>
                              </p:par>
                              <p:par>
                                <p:cTn id="58" presetID="42" presetClass="path" presetSubtype="0" accel="50000" decel="50000" fill="hold" grpId="1" nodeType="withEffect">
                                  <p:stCondLst>
                                    <p:cond delay="0"/>
                                  </p:stCondLst>
                                  <p:childTnLst>
                                    <p:animMotion origin="layout" path="M 0 0 L 0 0.25 E" pathEditMode="relative" ptsTypes="">
                                      <p:cBhvr>
                                        <p:cTn id="59" dur="1000" fill="hold"/>
                                        <p:tgtEl>
                                          <p:spTgt spid="21"/>
                                        </p:tgtEl>
                                        <p:attrNameLst>
                                          <p:attrName>ppt_x</p:attrName>
                                          <p:attrName>ppt_y</p:attrName>
                                        </p:attrNameLst>
                                      </p:cBhvr>
                                    </p:animMotion>
                                  </p:childTnLst>
                                </p:cTn>
                              </p:par>
                              <p:par>
                                <p:cTn id="60" presetID="42" presetClass="path" presetSubtype="0" accel="50000" decel="50000" fill="hold" grpId="1" nodeType="withEffect">
                                  <p:stCondLst>
                                    <p:cond delay="0"/>
                                  </p:stCondLst>
                                  <p:childTnLst>
                                    <p:animMotion origin="layout" path="M 0 0 L 0 0.25 E" pathEditMode="relative" ptsTypes="">
                                      <p:cBhvr>
                                        <p:cTn id="61" dur="1000" fill="hold"/>
                                        <p:tgtEl>
                                          <p:spTgt spid="22"/>
                                        </p:tgtEl>
                                        <p:attrNameLst>
                                          <p:attrName>ppt_x</p:attrName>
                                          <p:attrName>ppt_y</p:attrName>
                                        </p:attrNameLst>
                                      </p:cBhvr>
                                    </p:animMotion>
                                  </p:childTnLst>
                                </p:cTn>
                              </p:par>
                              <p:par>
                                <p:cTn id="62" presetID="42" presetClass="path" presetSubtype="0" accel="50000" decel="50000" fill="hold" grpId="1" nodeType="withEffect">
                                  <p:stCondLst>
                                    <p:cond delay="0"/>
                                  </p:stCondLst>
                                  <p:childTnLst>
                                    <p:animMotion origin="layout" path="M 0 0 L 0 0.25 E" pathEditMode="relative" ptsTypes="">
                                      <p:cBhvr>
                                        <p:cTn id="63" dur="1000" fill="hold"/>
                                        <p:tgtEl>
                                          <p:spTgt spid="26"/>
                                        </p:tgtEl>
                                        <p:attrNameLst>
                                          <p:attrName>ppt_x</p:attrName>
                                          <p:attrName>ppt_y</p:attrName>
                                        </p:attrNameLst>
                                      </p:cBhvr>
                                    </p:animMotion>
                                  </p:childTnLst>
                                </p:cTn>
                              </p:par>
                              <p:par>
                                <p:cTn id="64" presetID="42" presetClass="path" presetSubtype="0" accel="50000" decel="50000" fill="hold" grpId="1" nodeType="withEffect">
                                  <p:stCondLst>
                                    <p:cond delay="0"/>
                                  </p:stCondLst>
                                  <p:childTnLst>
                                    <p:animMotion origin="layout" path="M 0 0 L 0 0.25 E" pathEditMode="relative" ptsTypes="">
                                      <p:cBhvr>
                                        <p:cTn id="65" dur="1000" fill="hold"/>
                                        <p:tgtEl>
                                          <p:spTgt spid="25"/>
                                        </p:tgtEl>
                                        <p:attrNameLst>
                                          <p:attrName>ppt_x</p:attrName>
                                          <p:attrName>ppt_y</p:attrName>
                                        </p:attrNameLst>
                                      </p:cBhvr>
                                    </p:animMotion>
                                  </p:childTnLst>
                                </p:cTn>
                              </p:par>
                              <p:par>
                                <p:cTn id="66" presetID="42" presetClass="path" presetSubtype="0" accel="50000" decel="50000" fill="hold" grpId="1" nodeType="withEffect">
                                  <p:stCondLst>
                                    <p:cond delay="0"/>
                                  </p:stCondLst>
                                  <p:childTnLst>
                                    <p:animMotion origin="layout" path="M 0 0 L 0 0.25 E" pathEditMode="relative" ptsTypes="">
                                      <p:cBhvr>
                                        <p:cTn id="67" dur="1000" fill="hold"/>
                                        <p:tgtEl>
                                          <p:spTgt spid="23"/>
                                        </p:tgtEl>
                                        <p:attrNameLst>
                                          <p:attrName>ppt_x</p:attrName>
                                          <p:attrName>ppt_y</p:attrName>
                                        </p:attrNameLst>
                                      </p:cBhvr>
                                    </p:animMotion>
                                  </p:childTnLst>
                                </p:cTn>
                              </p:par>
                              <p:par>
                                <p:cTn id="68" presetID="42" presetClass="path" presetSubtype="0" accel="50000" decel="50000" fill="hold" grpId="1" nodeType="withEffect">
                                  <p:stCondLst>
                                    <p:cond delay="0"/>
                                  </p:stCondLst>
                                  <p:childTnLst>
                                    <p:animMotion origin="layout" path="M 0 0 L 0 0.25 E" pathEditMode="relative" ptsTypes="">
                                      <p:cBhvr>
                                        <p:cTn id="69" dur="1000" fill="hold"/>
                                        <p:tgtEl>
                                          <p:spTgt spid="24"/>
                                        </p:tgtEl>
                                        <p:attrNameLst>
                                          <p:attrName>ppt_x</p:attrName>
                                          <p:attrName>ppt_y</p:attrName>
                                        </p:attrNameLst>
                                      </p:cBhvr>
                                    </p:animMotion>
                                  </p:childTnLst>
                                </p:cTn>
                              </p:par>
                              <p:par>
                                <p:cTn id="70" presetID="42" presetClass="path" presetSubtype="0" accel="50000" decel="50000" fill="hold" grpId="1" nodeType="withEffect">
                                  <p:stCondLst>
                                    <p:cond delay="0"/>
                                  </p:stCondLst>
                                  <p:childTnLst>
                                    <p:animMotion origin="layout" path="M 0 0 L 0 0.25 E" pathEditMode="relative" ptsTypes="">
                                      <p:cBhvr>
                                        <p:cTn id="71" dur="1000" fill="hold"/>
                                        <p:tgtEl>
                                          <p:spTgt spid="27"/>
                                        </p:tgtEl>
                                        <p:attrNameLst>
                                          <p:attrName>ppt_x</p:attrName>
                                          <p:attrName>ppt_y</p:attrName>
                                        </p:attrNameLst>
                                      </p:cBhvr>
                                    </p:animMotion>
                                  </p:childTnLst>
                                </p:cTn>
                              </p:par>
                              <p:par>
                                <p:cTn id="72" presetID="22" presetClass="entr" presetSubtype="2"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right)">
                                      <p:cBhvr>
                                        <p:cTn id="74" dur="500"/>
                                        <p:tgtEl>
                                          <p:spTgt spid="58"/>
                                        </p:tgtEl>
                                      </p:cBhvr>
                                    </p:animEffect>
                                  </p:childTnLst>
                                </p:cTn>
                              </p:par>
                              <p:par>
                                <p:cTn id="75" presetID="42" presetClass="path" presetSubtype="0" accel="50000" decel="50000" fill="hold" grpId="1" nodeType="withEffect">
                                  <p:stCondLst>
                                    <p:cond delay="0"/>
                                  </p:stCondLst>
                                  <p:childTnLst>
                                    <p:animMotion origin="layout" path="M 0 0 L 0 0.25 E" pathEditMode="relative" ptsTypes="">
                                      <p:cBhvr>
                                        <p:cTn id="76" dur="1000" fill="hold"/>
                                        <p:tgtEl>
                                          <p:spTgt spid="58"/>
                                        </p:tgtEl>
                                        <p:attrNameLst>
                                          <p:attrName>ppt_x</p:attrName>
                                          <p:attrName>ppt_y</p:attrName>
                                        </p:attrNameLst>
                                      </p:cBhvr>
                                    </p:animMotion>
                                  </p:childTnLst>
                                </p:cTn>
                              </p:par>
                              <p:par>
                                <p:cTn id="77" presetID="22" presetClass="entr" presetSubtype="2"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right)">
                                      <p:cBhvr>
                                        <p:cTn id="79" dur="500"/>
                                        <p:tgtEl>
                                          <p:spTgt spid="59"/>
                                        </p:tgtEl>
                                      </p:cBhvr>
                                    </p:animEffect>
                                  </p:childTnLst>
                                </p:cTn>
                              </p:par>
                              <p:par>
                                <p:cTn id="80" presetID="42" presetClass="path" presetSubtype="0" accel="50000" decel="50000" fill="hold" grpId="1" nodeType="withEffect">
                                  <p:stCondLst>
                                    <p:cond delay="0"/>
                                  </p:stCondLst>
                                  <p:childTnLst>
                                    <p:animMotion origin="layout" path="M 0 0 L 0 0.25 E" pathEditMode="relative" ptsTypes="">
                                      <p:cBhvr>
                                        <p:cTn id="81" dur="1000" fill="hold"/>
                                        <p:tgtEl>
                                          <p:spTgt spid="5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58" grpId="0" animBg="1"/>
      <p:bldP spid="58" grpId="1" animBg="1"/>
      <p:bldP spid="59" grpId="0" animBg="1"/>
      <p:bldP spid="5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中</a:t>
            </a:r>
            <a:r>
              <a:rPr lang="en-US" altLang="zh-CN" b="0" dirty="0" err="1">
                <a:latin typeface="+mn-ea"/>
                <a:ea typeface="+mn-ea"/>
              </a:rPr>
              <a:t>inode</a:t>
            </a:r>
            <a:r>
              <a:rPr lang="zh-CN" altLang="en-US" b="0" dirty="0">
                <a:latin typeface="+mn-ea"/>
                <a:ea typeface="+mn-ea"/>
              </a:rPr>
              <a:t>的查找</a:t>
            </a:r>
            <a:endParaRPr lang="en-US" altLang="zh-CN" b="0" dirty="0">
              <a:latin typeface="+mn-ea"/>
              <a:ea typeface="+mn-ea"/>
            </a:endParaRPr>
          </a:p>
          <a:p>
            <a:pPr lvl="1"/>
            <a:endParaRPr lang="en-US" altLang="zh-CN" dirty="0">
              <a:latin typeface="+mn-ea"/>
            </a:endParaRPr>
          </a:p>
          <a:p>
            <a:pPr lvl="1"/>
            <a:r>
              <a:rPr lang="zh-CN" altLang="en-US" b="0" dirty="0">
                <a:solidFill>
                  <a:srgbClr val="333333"/>
                </a:solidFill>
                <a:latin typeface="+mn-ea"/>
                <a:ea typeface="+mn-ea"/>
              </a:rPr>
              <a:t>在典型的文件系统（如</a:t>
            </a:r>
            <a:r>
              <a:rPr lang="en-US" altLang="zh-CN" b="0" dirty="0">
                <a:solidFill>
                  <a:srgbClr val="333333"/>
                </a:solidFill>
                <a:latin typeface="+mn-ea"/>
                <a:ea typeface="+mn-ea"/>
              </a:rPr>
              <a:t>FFS</a:t>
            </a:r>
            <a:r>
              <a:rPr lang="zh-CN" altLang="en-US" b="0" dirty="0">
                <a:solidFill>
                  <a:srgbClr val="333333"/>
                </a:solidFill>
                <a:latin typeface="+mn-ea"/>
                <a:ea typeface="+mn-ea"/>
              </a:rPr>
              <a:t>中），</a:t>
            </a:r>
            <a:r>
              <a:rPr lang="en-US" altLang="zh-CN" b="0" dirty="0" err="1">
                <a:solidFill>
                  <a:srgbClr val="333333"/>
                </a:solidFill>
                <a:latin typeface="+mn-ea"/>
                <a:ea typeface="+mn-ea"/>
              </a:rPr>
              <a:t>inode</a:t>
            </a:r>
            <a:r>
              <a:rPr lang="zh-CN" altLang="en-US" b="0" dirty="0">
                <a:solidFill>
                  <a:srgbClr val="333333"/>
                </a:solidFill>
                <a:latin typeface="+mn-ea"/>
                <a:ea typeface="+mn-ea"/>
              </a:rPr>
              <a:t>存储在磁盘指定位置，以数组形式组织，易于查找</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a:solidFill>
                  <a:srgbClr val="333333"/>
                </a:solidFill>
                <a:latin typeface="+mn-ea"/>
                <a:ea typeface="+mn-ea"/>
              </a:rPr>
              <a:t>LFS</a:t>
            </a:r>
            <a:r>
              <a:rPr lang="zh-CN" altLang="en-US" b="0" dirty="0">
                <a:solidFill>
                  <a:srgbClr val="333333"/>
                </a:solidFill>
                <a:latin typeface="+mn-ea"/>
                <a:ea typeface="+mn-ea"/>
              </a:rPr>
              <a:t>中，</a:t>
            </a:r>
            <a:r>
              <a:rPr lang="en-US" altLang="zh-CN" b="0" dirty="0" err="1">
                <a:solidFill>
                  <a:srgbClr val="333333"/>
                </a:solidFill>
                <a:latin typeface="+mn-ea"/>
                <a:ea typeface="+mn-ea"/>
              </a:rPr>
              <a:t>inode</a:t>
            </a:r>
            <a:r>
              <a:rPr lang="zh-CN" altLang="en-US" b="0" dirty="0">
                <a:solidFill>
                  <a:srgbClr val="333333"/>
                </a:solidFill>
                <a:latin typeface="+mn-ea"/>
                <a:ea typeface="+mn-ea"/>
              </a:rPr>
              <a:t>分散在整个磁盘上，且最新版本的</a:t>
            </a:r>
            <a:r>
              <a:rPr lang="en-US" altLang="zh-CN" b="0" dirty="0" err="1">
                <a:solidFill>
                  <a:srgbClr val="333333"/>
                </a:solidFill>
                <a:latin typeface="+mn-ea"/>
                <a:ea typeface="+mn-ea"/>
              </a:rPr>
              <a:t>inode</a:t>
            </a:r>
            <a:r>
              <a:rPr lang="zh-CN" altLang="en-US" b="0" dirty="0">
                <a:solidFill>
                  <a:srgbClr val="333333"/>
                </a:solidFill>
                <a:latin typeface="+mn-ea"/>
                <a:ea typeface="+mn-ea"/>
              </a:rPr>
              <a:t>会不断移动，怎么查找？</a:t>
            </a:r>
            <a:endParaRPr lang="en-US" altLang="zh-CN" b="0" dirty="0">
              <a:solidFill>
                <a:srgbClr val="333333"/>
              </a:solidFill>
              <a:latin typeface="+mn-ea"/>
              <a:ea typeface="+mn-ea"/>
            </a:endParaRPr>
          </a:p>
          <a:p>
            <a:pPr lvl="1"/>
            <a:endParaRPr lang="en-US" altLang="zh-CN" dirty="0">
              <a:latin typeface="+mn-ea"/>
            </a:endParaRPr>
          </a:p>
        </p:txBody>
      </p:sp>
      <p:sp>
        <p:nvSpPr>
          <p:cNvPr id="30" name="文本框 29">
            <a:extLst>
              <a:ext uri="{FF2B5EF4-FFF2-40B4-BE49-F238E27FC236}">
                <a16:creationId xmlns:a16="http://schemas.microsoft.com/office/drawing/2014/main" id="{9555C09B-F59B-459A-BAAA-8F4CA38637E9}"/>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2" name="文本框 31">
            <a:extLst>
              <a:ext uri="{FF2B5EF4-FFF2-40B4-BE49-F238E27FC236}">
                <a16:creationId xmlns:a16="http://schemas.microsoft.com/office/drawing/2014/main" id="{54AE6A51-1B10-44FF-95EF-6DE46E090413}"/>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830764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zh-CN" altLang="en-US" b="0" dirty="0">
                <a:effectLst/>
                <a:latin typeface="隶书" panose="02010509060101010101" pitchFamily="49" charset="-122"/>
                <a:ea typeface="隶书" panose="02010509060101010101" pitchFamily="49" charset="-122"/>
              </a:rPr>
              <a:t>日志结构文件系统（</a:t>
            </a:r>
            <a:r>
              <a:rPr lang="en-US" altLang="zh-CN" b="0" dirty="0">
                <a:effectLst/>
                <a:latin typeface="隶书" panose="02010509060101010101" pitchFamily="49" charset="-122"/>
                <a:ea typeface="隶书" panose="02010509060101010101" pitchFamily="49" charset="-122"/>
              </a:rPr>
              <a:t>Log-structured File Systems</a:t>
            </a:r>
            <a:r>
              <a:rPr lang="zh-CN" altLang="en-US" b="0" dirty="0">
                <a:effectLst/>
                <a:latin typeface="隶书" panose="02010509060101010101" pitchFamily="49" charset="-122"/>
                <a:ea typeface="隶书" panose="02010509060101010101" pitchFamily="49" charset="-122"/>
              </a:rPr>
              <a:t>）</a:t>
            </a:r>
            <a:r>
              <a:rPr lang="en-US" altLang="zh-CN" b="0" dirty="0">
                <a:effectLst/>
                <a:latin typeface="隶书" panose="02010509060101010101" pitchFamily="49" charset="-122"/>
                <a:ea typeface="隶书" panose="02010509060101010101" pitchFamily="49" charset="-122"/>
              </a:rPr>
              <a:t> </a:t>
            </a:r>
          </a:p>
        </p:txBody>
      </p:sp>
      <p:sp>
        <p:nvSpPr>
          <p:cNvPr id="321539" name="Rectangle 3"/>
          <p:cNvSpPr>
            <a:spLocks noGrp="1" noChangeArrowheads="1"/>
          </p:cNvSpPr>
          <p:nvPr>
            <p:ph type="body" idx="1"/>
          </p:nvPr>
        </p:nvSpPr>
        <p:spPr>
          <a:xfrm>
            <a:off x="257679" y="1412875"/>
            <a:ext cx="8434983" cy="5256485"/>
          </a:xfrm>
        </p:spPr>
        <p:txBody>
          <a:bodyPr/>
          <a:lstStyle/>
          <a:p>
            <a:r>
              <a:rPr lang="en-US" altLang="zh-CN" b="0" dirty="0">
                <a:latin typeface="+mn-ea"/>
                <a:ea typeface="+mn-ea"/>
              </a:rPr>
              <a:t>LFS</a:t>
            </a:r>
            <a:r>
              <a:rPr lang="zh-CN" altLang="en-US" b="0" dirty="0">
                <a:latin typeface="+mn-ea"/>
                <a:ea typeface="+mn-ea"/>
              </a:rPr>
              <a:t>中</a:t>
            </a:r>
            <a:r>
              <a:rPr lang="en-US" altLang="zh-CN" b="0" dirty="0" err="1">
                <a:latin typeface="+mn-ea"/>
                <a:ea typeface="+mn-ea"/>
              </a:rPr>
              <a:t>inode</a:t>
            </a:r>
            <a:r>
              <a:rPr lang="zh-CN" altLang="en-US" b="0" dirty="0">
                <a:latin typeface="+mn-ea"/>
                <a:ea typeface="+mn-ea"/>
              </a:rPr>
              <a:t>的查找</a:t>
            </a:r>
            <a:endParaRPr lang="en-US" altLang="zh-CN" b="0" dirty="0">
              <a:latin typeface="+mn-ea"/>
              <a:ea typeface="+mn-ea"/>
            </a:endParaRPr>
          </a:p>
          <a:p>
            <a:pPr lvl="1"/>
            <a:endParaRPr lang="en-US" altLang="zh-CN" dirty="0">
              <a:latin typeface="+mn-ea"/>
            </a:endParaRPr>
          </a:p>
          <a:p>
            <a:pPr lvl="1"/>
            <a:r>
              <a:rPr lang="en-US" altLang="zh-CN" b="0" dirty="0">
                <a:solidFill>
                  <a:srgbClr val="333333"/>
                </a:solidFill>
                <a:latin typeface="+mn-ea"/>
                <a:ea typeface="+mn-ea"/>
              </a:rPr>
              <a:t>LFS</a:t>
            </a:r>
            <a:r>
              <a:rPr lang="zh-CN" altLang="en-US" b="0" dirty="0">
                <a:solidFill>
                  <a:srgbClr val="333333"/>
                </a:solidFill>
                <a:latin typeface="+mn-ea"/>
                <a:ea typeface="+mn-ea"/>
              </a:rPr>
              <a:t>在</a:t>
            </a:r>
            <a:r>
              <a:rPr lang="en-US" altLang="zh-CN" b="0" dirty="0" err="1">
                <a:solidFill>
                  <a:srgbClr val="333333"/>
                </a:solidFill>
                <a:latin typeface="+mn-ea"/>
                <a:ea typeface="+mn-ea"/>
              </a:rPr>
              <a:t>inode</a:t>
            </a:r>
            <a:r>
              <a:rPr lang="zh-CN" altLang="en-US" b="0" dirty="0">
                <a:solidFill>
                  <a:srgbClr val="333333"/>
                </a:solidFill>
                <a:latin typeface="+mn-ea"/>
                <a:ea typeface="+mn-ea"/>
              </a:rPr>
              <a:t>号和</a:t>
            </a:r>
            <a:r>
              <a:rPr lang="en-US" altLang="zh-CN" b="0" dirty="0" err="1">
                <a:solidFill>
                  <a:srgbClr val="333333"/>
                </a:solidFill>
                <a:latin typeface="+mn-ea"/>
                <a:ea typeface="+mn-ea"/>
              </a:rPr>
              <a:t>inode</a:t>
            </a:r>
            <a:r>
              <a:rPr lang="zh-CN" altLang="en-US" b="0" dirty="0">
                <a:solidFill>
                  <a:srgbClr val="333333"/>
                </a:solidFill>
                <a:latin typeface="+mn-ea"/>
                <a:ea typeface="+mn-ea"/>
              </a:rPr>
              <a:t>之间引入一个间接层</a:t>
            </a:r>
            <a:r>
              <a:rPr lang="en-US" altLang="zh-CN" b="0" dirty="0">
                <a:solidFill>
                  <a:srgbClr val="333333"/>
                </a:solidFill>
                <a:latin typeface="+mn-ea"/>
                <a:ea typeface="+mn-ea"/>
              </a:rPr>
              <a:t>—</a:t>
            </a:r>
            <a:r>
              <a:rPr lang="en-US" altLang="zh-CN" b="0" dirty="0" err="1">
                <a:solidFill>
                  <a:srgbClr val="333333"/>
                </a:solidFill>
                <a:latin typeface="+mn-ea"/>
                <a:ea typeface="+mn-ea"/>
              </a:rPr>
              <a:t>inode</a:t>
            </a:r>
            <a:r>
              <a:rPr lang="zh-CN" altLang="en-US" b="0" dirty="0">
                <a:solidFill>
                  <a:srgbClr val="333333"/>
                </a:solidFill>
                <a:latin typeface="+mn-ea"/>
                <a:ea typeface="+mn-ea"/>
              </a:rPr>
              <a:t>映射</a:t>
            </a:r>
            <a:endParaRPr lang="en-US" altLang="zh-CN" b="0" dirty="0">
              <a:solidFill>
                <a:srgbClr val="333333"/>
              </a:solidFill>
              <a:latin typeface="+mn-ea"/>
              <a:ea typeface="+mn-ea"/>
            </a:endParaRPr>
          </a:p>
          <a:p>
            <a:pPr lvl="1"/>
            <a:endParaRPr lang="en-US" altLang="zh-CN" b="0" dirty="0">
              <a:solidFill>
                <a:srgbClr val="333333"/>
              </a:solidFill>
              <a:latin typeface="+mn-ea"/>
              <a:ea typeface="+mn-ea"/>
            </a:endParaRPr>
          </a:p>
          <a:p>
            <a:pPr lvl="1"/>
            <a:r>
              <a:rPr lang="en-US" altLang="zh-CN" b="0" dirty="0" err="1">
                <a:solidFill>
                  <a:srgbClr val="333333"/>
                </a:solidFill>
                <a:latin typeface="+mn-ea"/>
                <a:ea typeface="+mn-ea"/>
              </a:rPr>
              <a:t>inode</a:t>
            </a:r>
            <a:r>
              <a:rPr lang="zh-CN" altLang="en-US" b="0" dirty="0">
                <a:solidFill>
                  <a:srgbClr val="333333"/>
                </a:solidFill>
                <a:latin typeface="+mn-ea"/>
                <a:ea typeface="+mn-ea"/>
              </a:rPr>
              <a:t>映射接收</a:t>
            </a:r>
            <a:r>
              <a:rPr lang="en-US" altLang="zh-CN" b="0" dirty="0" err="1">
                <a:solidFill>
                  <a:srgbClr val="333333"/>
                </a:solidFill>
                <a:latin typeface="+mn-ea"/>
                <a:ea typeface="+mn-ea"/>
              </a:rPr>
              <a:t>inode</a:t>
            </a:r>
            <a:r>
              <a:rPr lang="zh-CN" altLang="en-US" b="0" dirty="0">
                <a:solidFill>
                  <a:srgbClr val="333333"/>
                </a:solidFill>
                <a:latin typeface="+mn-ea"/>
                <a:ea typeface="+mn-ea"/>
              </a:rPr>
              <a:t>号作为输入，输出最新版本的磁盘地址</a:t>
            </a:r>
            <a:endParaRPr lang="en-US" altLang="zh-CN" b="0" dirty="0">
              <a:solidFill>
                <a:srgbClr val="333333"/>
              </a:solidFill>
              <a:latin typeface="+mn-ea"/>
              <a:ea typeface="+mn-ea"/>
            </a:endParaRPr>
          </a:p>
        </p:txBody>
      </p:sp>
      <p:sp>
        <p:nvSpPr>
          <p:cNvPr id="30" name="文本框 29">
            <a:extLst>
              <a:ext uri="{FF2B5EF4-FFF2-40B4-BE49-F238E27FC236}">
                <a16:creationId xmlns:a16="http://schemas.microsoft.com/office/drawing/2014/main" id="{9555C09B-F59B-459A-BAAA-8F4CA38637E9}"/>
              </a:ext>
            </a:extLst>
          </p:cNvPr>
          <p:cNvSpPr txBox="1"/>
          <p:nvPr/>
        </p:nvSpPr>
        <p:spPr>
          <a:xfrm>
            <a:off x="6028928" y="5750024"/>
            <a:ext cx="648072" cy="369332"/>
          </a:xfrm>
          <a:prstGeom prst="rect">
            <a:avLst/>
          </a:prstGeom>
          <a:noFill/>
        </p:spPr>
        <p:txBody>
          <a:bodyPr wrap="square" rtlCol="0">
            <a:spAutoFit/>
          </a:bodyPr>
          <a:lstStyle/>
          <a:p>
            <a:endParaRPr lang="zh-CN" altLang="en-US" dirty="0"/>
          </a:p>
        </p:txBody>
      </p:sp>
      <p:sp>
        <p:nvSpPr>
          <p:cNvPr id="32" name="文本框 31">
            <a:extLst>
              <a:ext uri="{FF2B5EF4-FFF2-40B4-BE49-F238E27FC236}">
                <a16:creationId xmlns:a16="http://schemas.microsoft.com/office/drawing/2014/main" id="{54AE6A51-1B10-44FF-95EF-6DE46E090413}"/>
              </a:ext>
            </a:extLst>
          </p:cNvPr>
          <p:cNvSpPr txBox="1"/>
          <p:nvPr/>
        </p:nvSpPr>
        <p:spPr>
          <a:xfrm>
            <a:off x="6181328" y="5902424"/>
            <a:ext cx="648072"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9151520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36637</TotalTime>
  <Words>4264</Words>
  <Application>Microsoft Macintosh PowerPoint</Application>
  <PresentationFormat>全屏显示(4:3)</PresentationFormat>
  <Paragraphs>766</Paragraphs>
  <Slides>61</Slides>
  <Notes>55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黑体</vt:lpstr>
      <vt:lpstr>隶书</vt:lpstr>
      <vt:lpstr>宋体</vt:lpstr>
      <vt:lpstr>微软雅黑</vt:lpstr>
      <vt:lpstr>Arial</vt:lpstr>
      <vt:lpstr>Arial Narrow</vt:lpstr>
      <vt:lpstr>Calibri</vt:lpstr>
      <vt:lpstr>Consolas</vt:lpstr>
      <vt:lpstr>Monotype Sorts</vt:lpstr>
      <vt:lpstr>Times New Roman</vt:lpstr>
      <vt:lpstr>Wingdings</vt:lpstr>
      <vt:lpstr>通用信息 (标准)</vt:lpstr>
      <vt:lpstr>PowerPoint 演示文稿</vt:lpstr>
      <vt:lpstr>大纲</vt:lpstr>
      <vt:lpstr>日志结构文件系统（Log-structured File Systems） </vt:lpstr>
      <vt:lpstr>日志结构文件系统（Log-structured File Systems） </vt:lpstr>
      <vt:lpstr> 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日志结构文件系统（Log-structured File Systems） </vt:lpstr>
      <vt:lpstr>大纲</vt:lpstr>
      <vt:lpstr>F2FS的设计背景</vt:lpstr>
      <vt:lpstr>F2FS的设计背景</vt:lpstr>
      <vt:lpstr>F2FS的设计背景</vt:lpstr>
      <vt:lpstr>F2FS的设计背景</vt:lpstr>
      <vt:lpstr>F2FS的设计背景</vt:lpstr>
      <vt:lpstr>F2FS的设计背景</vt:lpstr>
      <vt:lpstr>F2FS的设计背景</vt:lpstr>
      <vt:lpstr>F2FS的设计背景</vt:lpstr>
      <vt:lpstr>大纲</vt:lpstr>
      <vt:lpstr>F2FS的磁盘布局</vt:lpstr>
      <vt:lpstr>F2FS的磁盘布局</vt:lpstr>
      <vt:lpstr>F2FS的磁盘布局</vt:lpstr>
      <vt:lpstr>F2FS的磁盘布局</vt:lpstr>
      <vt:lpstr>F2FS的磁盘布局</vt:lpstr>
      <vt:lpstr>F2FS的磁盘布局</vt:lpstr>
      <vt:lpstr>F2FS的磁盘布局</vt:lpstr>
      <vt:lpstr>F2FS的磁盘布局</vt:lpstr>
      <vt:lpstr>F2FS的磁盘布局</vt:lpstr>
      <vt:lpstr>F2FS的磁盘布局</vt:lpstr>
      <vt:lpstr>F2FS的磁盘布局</vt:lpstr>
      <vt:lpstr>大纲</vt:lpstr>
      <vt:lpstr>F2FS的数据结构</vt:lpstr>
      <vt:lpstr>F2FS的数据结构</vt:lpstr>
      <vt:lpstr>F2FS的数据结构</vt:lpstr>
      <vt:lpstr>F2FS的数据结构</vt:lpstr>
      <vt:lpstr>F2FS的数据结构</vt:lpstr>
      <vt:lpstr>F2FS的数据结构</vt:lpstr>
      <vt:lpstr>F2FS的数据结构</vt:lpstr>
      <vt:lpstr>F2FS的数据结构</vt:lpstr>
      <vt:lpstr>大纲</vt:lpstr>
      <vt:lpstr>F2FS的使用范例</vt:lpstr>
      <vt:lpstr>F2FS的使用范例</vt:lpstr>
      <vt:lpstr>F2FS的使用范例</vt:lpstr>
      <vt:lpstr>F2FS的使用范例</vt:lpstr>
      <vt:lpstr>F2FS的使用范例</vt:lpstr>
      <vt:lpstr>F2FS的使用范例</vt:lpstr>
      <vt:lpstr>F2FS的使用范例</vt:lpstr>
      <vt:lpstr>F2FS的使用范例</vt:lpstr>
      <vt:lpstr>F2FS的使用范例</vt:lpstr>
      <vt:lpstr>F2FS的使用范例</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Microsoft Office User</cp:lastModifiedBy>
  <cp:revision>2486</cp:revision>
  <dcterms:created xsi:type="dcterms:W3CDTF">2001-03-21T12:57:26Z</dcterms:created>
  <dcterms:modified xsi:type="dcterms:W3CDTF">2021-01-13T03:45:01Z</dcterms:modified>
</cp:coreProperties>
</file>