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1730" r:id="rId2"/>
    <p:sldId id="2969" r:id="rId3"/>
    <p:sldId id="2971" r:id="rId4"/>
    <p:sldId id="2972" r:id="rId5"/>
    <p:sldId id="2973" r:id="rId6"/>
    <p:sldId id="2977" r:id="rId7"/>
    <p:sldId id="2974" r:id="rId8"/>
    <p:sldId id="2978" r:id="rId9"/>
    <p:sldId id="452" r:id="rId10"/>
    <p:sldId id="453" r:id="rId11"/>
    <p:sldId id="454" r:id="rId12"/>
    <p:sldId id="457" r:id="rId13"/>
    <p:sldId id="2979" r:id="rId14"/>
    <p:sldId id="2975" r:id="rId15"/>
    <p:sldId id="459" r:id="rId16"/>
    <p:sldId id="2980" r:id="rId17"/>
    <p:sldId id="461" r:id="rId18"/>
    <p:sldId id="616" r:id="rId19"/>
    <p:sldId id="462" r:id="rId20"/>
    <p:sldId id="463" r:id="rId21"/>
    <p:sldId id="464" r:id="rId22"/>
    <p:sldId id="465" r:id="rId23"/>
    <p:sldId id="466" r:id="rId24"/>
    <p:sldId id="2976" r:id="rId25"/>
    <p:sldId id="617" r:id="rId26"/>
    <p:sldId id="619" r:id="rId27"/>
    <p:sldId id="620" r:id="rId28"/>
    <p:sldId id="621" r:id="rId29"/>
    <p:sldId id="622" r:id="rId30"/>
    <p:sldId id="623" r:id="rId31"/>
    <p:sldId id="2981" r:id="rId32"/>
    <p:sldId id="645" r:id="rId33"/>
    <p:sldId id="647" r:id="rId34"/>
    <p:sldId id="657" r:id="rId35"/>
    <p:sldId id="677" r:id="rId36"/>
    <p:sldId id="680" r:id="rId37"/>
    <p:sldId id="679" r:id="rId38"/>
    <p:sldId id="659" r:id="rId39"/>
    <p:sldId id="678" r:id="rId40"/>
    <p:sldId id="682" r:id="rId41"/>
    <p:sldId id="681" r:id="rId42"/>
    <p:sldId id="652" r:id="rId43"/>
    <p:sldId id="658" r:id="rId44"/>
    <p:sldId id="683" r:id="rId45"/>
    <p:sldId id="669" r:id="rId46"/>
    <p:sldId id="685" r:id="rId47"/>
    <p:sldId id="686" r:id="rId48"/>
    <p:sldId id="687" r:id="rId49"/>
    <p:sldId id="688" r:id="rId50"/>
    <p:sldId id="689" r:id="rId51"/>
    <p:sldId id="691" r:id="rId52"/>
    <p:sldId id="560" r:id="rId53"/>
    <p:sldId id="631" r:id="rId54"/>
    <p:sldId id="561" r:id="rId55"/>
    <p:sldId id="562" r:id="rId56"/>
    <p:sldId id="633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643" r:id="rId65"/>
    <p:sldId id="2967" r:id="rId66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333333"/>
    <a:srgbClr val="800000"/>
    <a:srgbClr val="990000"/>
    <a:srgbClr val="1C49D2"/>
    <a:srgbClr val="0033CC"/>
    <a:srgbClr val="3B9D3B"/>
    <a:srgbClr val="405081"/>
    <a:srgbClr val="42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 autoAdjust="0"/>
    <p:restoredTop sz="95647" autoAdjust="0"/>
  </p:normalViewPr>
  <p:slideViewPr>
    <p:cSldViewPr>
      <p:cViewPr>
        <p:scale>
          <a:sx n="125" d="100"/>
          <a:sy n="125" d="100"/>
        </p:scale>
        <p:origin x="144" y="-1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53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3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867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3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240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09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40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6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71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https://zhuanlan.zhihu.com/p/45137745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4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https://www.jianshu.com/p/3355a35e7e0a</a:t>
            </a:r>
          </a:p>
          <a:p>
            <a:r>
              <a:rPr lang="en-US" altLang="zh-CN" dirty="0"/>
              <a:t>ext4</a:t>
            </a:r>
            <a:r>
              <a:rPr lang="zh-CN" altLang="en-US" dirty="0"/>
              <a:t>文件系统最基本的分配单元是“</a:t>
            </a:r>
            <a:r>
              <a:rPr lang="en-US" altLang="zh-CN" dirty="0"/>
              <a:t>block”</a:t>
            </a:r>
            <a:r>
              <a:rPr lang="zh-CN" altLang="en-US" dirty="0"/>
              <a:t>（块）。</a:t>
            </a:r>
          </a:p>
          <a:p>
            <a:endParaRPr lang="zh-CN" altLang="en-US" dirty="0"/>
          </a:p>
          <a:p>
            <a:r>
              <a:rPr lang="en-US" altLang="zh-CN" dirty="0"/>
              <a:t>block</a:t>
            </a:r>
            <a:r>
              <a:rPr lang="zh-CN" altLang="en-US" dirty="0"/>
              <a:t>是由一组连续的</a:t>
            </a:r>
            <a:r>
              <a:rPr lang="en-US" altLang="zh-CN" dirty="0"/>
              <a:t>sectors</a:t>
            </a:r>
            <a:r>
              <a:rPr lang="zh-CN" altLang="en-US" dirty="0"/>
              <a:t>来组成，其大小介于</a:t>
            </a:r>
            <a:r>
              <a:rPr lang="en-US" altLang="zh-CN" dirty="0"/>
              <a:t>1k~4K</a:t>
            </a:r>
            <a:r>
              <a:rPr lang="zh-CN" altLang="en-US" dirty="0"/>
              <a:t>之间，当然不可能是任意值，只能是</a:t>
            </a:r>
            <a:r>
              <a:rPr lang="en-US" altLang="zh-CN" dirty="0"/>
              <a:t>2</a:t>
            </a:r>
            <a:r>
              <a:rPr lang="zh-CN" altLang="en-US" dirty="0"/>
              <a:t>的整数次幂个</a:t>
            </a:r>
            <a:r>
              <a:rPr lang="en-US" altLang="zh-CN" dirty="0"/>
              <a:t>sectors</a:t>
            </a:r>
            <a:r>
              <a:rPr lang="zh-CN" altLang="en-US" dirty="0"/>
              <a:t>。然后连续的</a:t>
            </a:r>
            <a:r>
              <a:rPr lang="en-US" altLang="zh-CN" dirty="0"/>
              <a:t>blocks</a:t>
            </a:r>
            <a:r>
              <a:rPr lang="zh-CN" altLang="en-US" dirty="0"/>
              <a:t>再组成</a:t>
            </a:r>
            <a:r>
              <a:rPr lang="en-US" altLang="zh-CN" dirty="0"/>
              <a:t>group</a:t>
            </a:r>
            <a:r>
              <a:rPr lang="zh-CN" altLang="en-US" dirty="0"/>
              <a:t>。</a:t>
            </a:r>
            <a:r>
              <a:rPr lang="en-US" altLang="zh-CN" dirty="0"/>
              <a:t>Block</a:t>
            </a:r>
            <a:r>
              <a:rPr lang="zh-CN" altLang="en-US" dirty="0"/>
              <a:t>的大小是在</a:t>
            </a:r>
            <a:r>
              <a:rPr lang="en-US" altLang="zh-CN" dirty="0" err="1"/>
              <a:t>mkfs</a:t>
            </a:r>
            <a:r>
              <a:rPr lang="zh-CN" altLang="en-US" dirty="0"/>
              <a:t>时指定的，默认是</a:t>
            </a:r>
            <a:r>
              <a:rPr lang="en-US" altLang="zh-CN" dirty="0"/>
              <a:t>4K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180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https://zhuanlan.zhihu.com/p/45137745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765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0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52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00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55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+mn-ea"/>
              </a:rPr>
              <a:t>Meta Block Groups</a:t>
            </a:r>
            <a:r>
              <a:rPr lang="zh-CN" altLang="en-US" sz="1200" dirty="0">
                <a:latin typeface="+mn-ea"/>
              </a:rPr>
              <a:t>特性的出现使得</a:t>
            </a:r>
            <a:r>
              <a:rPr lang="en-US" altLang="zh-CN" sz="1200" dirty="0">
                <a:latin typeface="+mn-ea"/>
              </a:rPr>
              <a:t>Ext3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Ext4</a:t>
            </a:r>
            <a:r>
              <a:rPr lang="zh-CN" altLang="en-US" sz="1200" dirty="0">
                <a:latin typeface="+mn-ea"/>
              </a:rPr>
              <a:t>的磁盘布局有了一定的变化，以往超级块后紧跟的是变长的</a:t>
            </a:r>
            <a:r>
              <a:rPr lang="en-US" altLang="zh-CN" sz="1200" dirty="0">
                <a:latin typeface="+mn-ea"/>
              </a:rPr>
              <a:t>GDT</a:t>
            </a:r>
            <a:r>
              <a:rPr lang="zh-CN" altLang="en-US" sz="1200" dirty="0">
                <a:latin typeface="+mn-ea"/>
              </a:rPr>
              <a:t>块，现在是超级块依然决定于是否是</a:t>
            </a:r>
            <a:r>
              <a:rPr lang="en-US" altLang="zh-CN" sz="1200" dirty="0">
                <a:latin typeface="+mn-ea"/>
              </a:rPr>
              <a:t>3,5,7</a:t>
            </a:r>
            <a:r>
              <a:rPr lang="zh-CN" altLang="en-US" sz="1200" dirty="0">
                <a:latin typeface="+mn-ea"/>
              </a:rPr>
              <a:t>的幂，而块组描述符集则存储在元块组的第一个，第二个和最后一个块组的开始处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02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25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96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8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9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DBA3F-6EB8-2F45-AFD1-E2FE43DB95BC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07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65722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1520" y="764704"/>
            <a:ext cx="8640960" cy="5616624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4711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  <p:sldLayoutId id="2147483759" r:id="rId14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第九章 第四讲 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ext4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文件系统详解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2021年6月8日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10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Ext2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5" name="Trapezoid 57">
            <a:extLst>
              <a:ext uri="{FF2B5EF4-FFF2-40B4-BE49-F238E27FC236}">
                <a16:creationId xmlns:a16="http://schemas.microsoft.com/office/drawing/2014/main" id="{56BD9A1D-FD28-478A-BC51-FCB0BE8169FE}"/>
              </a:ext>
            </a:extLst>
          </p:cNvPr>
          <p:cNvSpPr/>
          <p:nvPr/>
        </p:nvSpPr>
        <p:spPr>
          <a:xfrm rot="10800000">
            <a:off x="757929" y="2676214"/>
            <a:ext cx="7934732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0"/>
          </a:gra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398AF57-0ED8-4D5E-8246-7467B23D97BF}"/>
              </a:ext>
            </a:extLst>
          </p:cNvPr>
          <p:cNvSpPr/>
          <p:nvPr/>
        </p:nvSpPr>
        <p:spPr>
          <a:xfrm>
            <a:off x="1010527" y="3487207"/>
            <a:ext cx="1501193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Block Group </a:t>
            </a:r>
            <a:r>
              <a:rPr lang="en-US" altLang="zh-CN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0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7918F4D6-FAF5-479A-9408-AE4E13CB1958}"/>
              </a:ext>
            </a:extLst>
          </p:cNvPr>
          <p:cNvSpPr/>
          <p:nvPr/>
        </p:nvSpPr>
        <p:spPr>
          <a:xfrm>
            <a:off x="2525021" y="3487208"/>
            <a:ext cx="1604222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Block Group </a:t>
            </a:r>
            <a:r>
              <a:rPr lang="en-US" altLang="zh-CN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1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09DFEF95-DD16-4B09-A495-766A67DD3A03}"/>
              </a:ext>
            </a:extLst>
          </p:cNvPr>
          <p:cNvSpPr/>
          <p:nvPr/>
        </p:nvSpPr>
        <p:spPr>
          <a:xfrm>
            <a:off x="4129243" y="3487207"/>
            <a:ext cx="2233457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...</a:t>
            </a:r>
          </a:p>
        </p:txBody>
      </p:sp>
      <p:sp>
        <p:nvSpPr>
          <p:cNvPr id="11" name="Rectangle 52">
            <a:extLst>
              <a:ext uri="{FF2B5EF4-FFF2-40B4-BE49-F238E27FC236}">
                <a16:creationId xmlns:a16="http://schemas.microsoft.com/office/drawing/2014/main" id="{BCCDA5A3-E191-41FC-B16D-90C8D54D4BF3}"/>
              </a:ext>
            </a:extLst>
          </p:cNvPr>
          <p:cNvSpPr/>
          <p:nvPr/>
        </p:nvSpPr>
        <p:spPr>
          <a:xfrm>
            <a:off x="6362700" y="3487207"/>
            <a:ext cx="1533216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Block Group N</a:t>
            </a:r>
          </a:p>
        </p:txBody>
      </p:sp>
      <p:sp>
        <p:nvSpPr>
          <p:cNvPr id="12" name="Trapezoid 57">
            <a:extLst>
              <a:ext uri="{FF2B5EF4-FFF2-40B4-BE49-F238E27FC236}">
                <a16:creationId xmlns:a16="http://schemas.microsoft.com/office/drawing/2014/main" id="{4FDB2D2F-51A2-47C0-8E3B-B3F88C9D60FA}"/>
              </a:ext>
            </a:extLst>
          </p:cNvPr>
          <p:cNvSpPr/>
          <p:nvPr/>
        </p:nvSpPr>
        <p:spPr>
          <a:xfrm rot="10800000">
            <a:off x="757927" y="4234705"/>
            <a:ext cx="7934731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0"/>
          </a:gra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Rectangle 53">
            <a:extLst>
              <a:ext uri="{FF2B5EF4-FFF2-40B4-BE49-F238E27FC236}">
                <a16:creationId xmlns:a16="http://schemas.microsoft.com/office/drawing/2014/main" id="{2FF15298-FD1A-4858-B429-F971382D6FE4}"/>
              </a:ext>
            </a:extLst>
          </p:cNvPr>
          <p:cNvSpPr/>
          <p:nvPr/>
        </p:nvSpPr>
        <p:spPr>
          <a:xfrm>
            <a:off x="1010527" y="4989720"/>
            <a:ext cx="6885389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ext2 </a:t>
            </a:r>
            <a:r>
              <a:rPr lang="en-US" altLang="zh-CN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file system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7AE0E01-B137-4464-A86D-66EE948DD866}"/>
              </a:ext>
            </a:extLst>
          </p:cNvPr>
          <p:cNvSpPr>
            <a:spLocks noGrp="1"/>
          </p:cNvSpPr>
          <p:nvPr/>
        </p:nvSpPr>
        <p:spPr>
          <a:xfrm>
            <a:off x="4663369" y="21011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83B9EA5-CE9A-4950-A80C-5ADF06B45BB8}" type="slidenum">
              <a:rPr lang="en-US" smtClean="0">
                <a:solidFill>
                  <a:sysClr val="windowText" lastClr="000000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DA28298F-5367-4C59-990C-5642BBDC3FBD}"/>
              </a:ext>
            </a:extLst>
          </p:cNvPr>
          <p:cNvSpPr/>
          <p:nvPr/>
        </p:nvSpPr>
        <p:spPr>
          <a:xfrm>
            <a:off x="1010527" y="1772816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Super block</a:t>
            </a: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352B7171-117D-4CEB-8A25-B87720F00566}"/>
              </a:ext>
            </a:extLst>
          </p:cNvPr>
          <p:cNvSpPr/>
          <p:nvPr/>
        </p:nvSpPr>
        <p:spPr>
          <a:xfrm>
            <a:off x="2140122" y="1772816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" lastClr="FFFFFF"/>
                </a:solidFill>
                <a:latin typeface="Calibri"/>
                <a:ea typeface="宋体"/>
              </a:rPr>
              <a:t>GDT</a:t>
            </a:r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21F2A0C6-1F64-4F81-9225-41A14EAEF4E8}"/>
              </a:ext>
            </a:extLst>
          </p:cNvPr>
          <p:cNvSpPr/>
          <p:nvPr/>
        </p:nvSpPr>
        <p:spPr>
          <a:xfrm>
            <a:off x="3275856" y="1772816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Block Bitmap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3535C010-D7F7-49AC-B723-9A8D55AA8839}"/>
              </a:ext>
            </a:extLst>
          </p:cNvPr>
          <p:cNvSpPr/>
          <p:nvPr/>
        </p:nvSpPr>
        <p:spPr>
          <a:xfrm>
            <a:off x="4420560" y="1772816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inode</a:t>
            </a:r>
            <a:r>
              <a:rPr lang="en-US" altLang="zh-CN" b="1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 Bitmap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0E1EFEC0-1D2E-4153-AE2C-AEB46C14BC7D}"/>
              </a:ext>
            </a:extLst>
          </p:cNvPr>
          <p:cNvSpPr/>
          <p:nvPr/>
        </p:nvSpPr>
        <p:spPr>
          <a:xfrm>
            <a:off x="5556294" y="1772816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inode</a:t>
            </a:r>
            <a:r>
              <a:rPr lang="en-US" altLang="zh-CN" b="1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 Table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8DF345A2-6D6F-4F79-ABBD-156548CDEA44}"/>
              </a:ext>
            </a:extLst>
          </p:cNvPr>
          <p:cNvSpPr/>
          <p:nvPr/>
        </p:nvSpPr>
        <p:spPr>
          <a:xfrm>
            <a:off x="6692028" y="1772815"/>
            <a:ext cx="1135734" cy="63851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ysClr val="window" lastClr="FFFFFF"/>
                </a:solidFill>
                <a:latin typeface="Calibri"/>
                <a:ea typeface="宋体" panose="02010600030101010101" pitchFamily="2" charset="-122"/>
              </a:rPr>
              <a:t>Data Blocks</a:t>
            </a:r>
            <a:endParaRPr lang="en-US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43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11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Ext2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的目录项结构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2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3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3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37590C-5C91-42FF-9515-BA8DB59D04E8}"/>
              </a:ext>
            </a:extLst>
          </p:cNvPr>
          <p:cNvSpPr/>
          <p:nvPr/>
        </p:nvSpPr>
        <p:spPr bwMode="auto">
          <a:xfrm>
            <a:off x="304163" y="1412776"/>
            <a:ext cx="3547757" cy="3693319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struct ext2_dir_entry_2 {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   __le32  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inode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;          /* 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Inode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number */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   __le16  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rec_len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;        /* Directory entry length */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   __u8    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name_len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;       /* Name length */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   __u8    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file_type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    char    name[];         /* File name, up to EXT2_NAME_LEN */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  <a:ea typeface="黑体" pitchFamily="49" charset="-122"/>
              </a:rPr>
              <a:t>};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6C98B-0471-45B5-8BD0-7927DD32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4" y="1944768"/>
            <a:ext cx="496000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12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Ext2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Ext2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是一个成功的文件系统，时至今日仍作为便携式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USB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驱动器的文件系统格式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但是如果在将数据写入文件系统时候发生断电，则可能会使文件系统处于不一致的状态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——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事情只完成一半而另一半未完成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9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6288709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14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Ext3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Ext3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引入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Journal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（日志）机制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高可用性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数据的完整性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多种日志模式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6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15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Ext3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Ext3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文件系统的日志模式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日记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(journal)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顺序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(ordered)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回写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(writeback)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974243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17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0" name="Rectangle 20">
            <a:extLst>
              <a:ext uri="{FF2B5EF4-FFF2-40B4-BE49-F238E27FC236}">
                <a16:creationId xmlns:a16="http://schemas.microsoft.com/office/drawing/2014/main" id="{368DFC32-BA85-4A6F-A03D-AA9C6EA3C39B}"/>
              </a:ext>
            </a:extLst>
          </p:cNvPr>
          <p:cNvSpPr/>
          <p:nvPr/>
        </p:nvSpPr>
        <p:spPr>
          <a:xfrm>
            <a:off x="2402183" y="402618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ectangle 21">
            <a:extLst>
              <a:ext uri="{FF2B5EF4-FFF2-40B4-BE49-F238E27FC236}">
                <a16:creationId xmlns:a16="http://schemas.microsoft.com/office/drawing/2014/main" id="{4A2C53C9-6F93-40FB-B35E-904BACC776E5}"/>
              </a:ext>
            </a:extLst>
          </p:cNvPr>
          <p:cNvSpPr/>
          <p:nvPr/>
        </p:nvSpPr>
        <p:spPr>
          <a:xfrm>
            <a:off x="2916245" y="402618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v1</a:t>
            </a:r>
          </a:p>
        </p:txBody>
      </p:sp>
      <p:sp>
        <p:nvSpPr>
          <p:cNvPr id="72" name="Rectangle 22">
            <a:extLst>
              <a:ext uri="{FF2B5EF4-FFF2-40B4-BE49-F238E27FC236}">
                <a16:creationId xmlns:a16="http://schemas.microsoft.com/office/drawing/2014/main" id="{B2282EC9-71DF-424B-AD5A-2A1774F8C095}"/>
              </a:ext>
            </a:extLst>
          </p:cNvPr>
          <p:cNvSpPr/>
          <p:nvPr/>
        </p:nvSpPr>
        <p:spPr>
          <a:xfrm>
            <a:off x="3430307" y="402618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23">
            <a:extLst>
              <a:ext uri="{FF2B5EF4-FFF2-40B4-BE49-F238E27FC236}">
                <a16:creationId xmlns:a16="http://schemas.microsoft.com/office/drawing/2014/main" id="{349F837F-9855-4E4C-A54C-4D392FACB84F}"/>
              </a:ext>
            </a:extLst>
          </p:cNvPr>
          <p:cNvSpPr/>
          <p:nvPr/>
        </p:nvSpPr>
        <p:spPr>
          <a:xfrm>
            <a:off x="3944369" y="402618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Rectangle 24">
            <a:extLst>
              <a:ext uri="{FF2B5EF4-FFF2-40B4-BE49-F238E27FC236}">
                <a16:creationId xmlns:a16="http://schemas.microsoft.com/office/drawing/2014/main" id="{0ADAB426-4455-4FFE-9D3F-42F420EE8C16}"/>
              </a:ext>
            </a:extLst>
          </p:cNvPr>
          <p:cNvSpPr/>
          <p:nvPr/>
        </p:nvSpPr>
        <p:spPr>
          <a:xfrm>
            <a:off x="2402183" y="439467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61847220-F1B3-40F3-99CF-6D981E0532D0}"/>
              </a:ext>
            </a:extLst>
          </p:cNvPr>
          <p:cNvSpPr/>
          <p:nvPr/>
        </p:nvSpPr>
        <p:spPr>
          <a:xfrm>
            <a:off x="2916245" y="439467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7897C43D-7260-400F-89D2-1B454D40AC62}"/>
              </a:ext>
            </a:extLst>
          </p:cNvPr>
          <p:cNvSpPr/>
          <p:nvPr/>
        </p:nvSpPr>
        <p:spPr>
          <a:xfrm>
            <a:off x="3430307" y="439467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0296B8DE-4DA8-431D-83CB-5F0129FF5C93}"/>
              </a:ext>
            </a:extLst>
          </p:cNvPr>
          <p:cNvSpPr/>
          <p:nvPr/>
        </p:nvSpPr>
        <p:spPr>
          <a:xfrm>
            <a:off x="3944369" y="4394670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Rectangle 28">
            <a:extLst>
              <a:ext uri="{FF2B5EF4-FFF2-40B4-BE49-F238E27FC236}">
                <a16:creationId xmlns:a16="http://schemas.microsoft.com/office/drawing/2014/main" id="{2F13B8FF-0C07-47A0-BEC3-7B2BB24FC44F}"/>
              </a:ext>
            </a:extLst>
          </p:cNvPr>
          <p:cNvSpPr/>
          <p:nvPr/>
        </p:nvSpPr>
        <p:spPr>
          <a:xfrm>
            <a:off x="4517575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79" name="Rectangle 29">
            <a:extLst>
              <a:ext uri="{FF2B5EF4-FFF2-40B4-BE49-F238E27FC236}">
                <a16:creationId xmlns:a16="http://schemas.microsoft.com/office/drawing/2014/main" id="{A53DB75A-1163-49F9-B9A4-A4ED55D3130E}"/>
              </a:ext>
            </a:extLst>
          </p:cNvPr>
          <p:cNvSpPr/>
          <p:nvPr/>
        </p:nvSpPr>
        <p:spPr>
          <a:xfrm>
            <a:off x="5031637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80" name="Rectangle 30">
            <a:extLst>
              <a:ext uri="{FF2B5EF4-FFF2-40B4-BE49-F238E27FC236}">
                <a16:creationId xmlns:a16="http://schemas.microsoft.com/office/drawing/2014/main" id="{B40B3399-9BC8-459E-B3C3-309AACC80E87}"/>
              </a:ext>
            </a:extLst>
          </p:cNvPr>
          <p:cNvSpPr/>
          <p:nvPr/>
        </p:nvSpPr>
        <p:spPr>
          <a:xfrm>
            <a:off x="5545699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81" name="Rectangle 31">
            <a:extLst>
              <a:ext uri="{FF2B5EF4-FFF2-40B4-BE49-F238E27FC236}">
                <a16:creationId xmlns:a16="http://schemas.microsoft.com/office/drawing/2014/main" id="{DC3F9B66-228D-4B09-BB18-4D13118FF5E8}"/>
              </a:ext>
            </a:extLst>
          </p:cNvPr>
          <p:cNvSpPr/>
          <p:nvPr/>
        </p:nvSpPr>
        <p:spPr>
          <a:xfrm>
            <a:off x="6059761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0C6B89CA-1BF4-46CA-A816-A4304DB42805}"/>
              </a:ext>
            </a:extLst>
          </p:cNvPr>
          <p:cNvSpPr/>
          <p:nvPr/>
        </p:nvSpPr>
        <p:spPr>
          <a:xfrm>
            <a:off x="6573823" y="4026180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  <a:r>
              <a:rPr lang="en-US" sz="2000" baseline="-25000" dirty="0"/>
              <a:t>1</a:t>
            </a:r>
          </a:p>
        </p:txBody>
      </p:sp>
      <p:sp>
        <p:nvSpPr>
          <p:cNvPr id="83" name="Rectangle 33">
            <a:extLst>
              <a:ext uri="{FF2B5EF4-FFF2-40B4-BE49-F238E27FC236}">
                <a16:creationId xmlns:a16="http://schemas.microsoft.com/office/drawing/2014/main" id="{479CCA56-F083-4BA6-9EDB-CD38EE9FAD07}"/>
              </a:ext>
            </a:extLst>
          </p:cNvPr>
          <p:cNvSpPr/>
          <p:nvPr/>
        </p:nvSpPr>
        <p:spPr>
          <a:xfrm>
            <a:off x="7092452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84" name="Rectangle 34">
            <a:extLst>
              <a:ext uri="{FF2B5EF4-FFF2-40B4-BE49-F238E27FC236}">
                <a16:creationId xmlns:a16="http://schemas.microsoft.com/office/drawing/2014/main" id="{0718A3D9-B125-4969-835C-007E68359CEF}"/>
              </a:ext>
            </a:extLst>
          </p:cNvPr>
          <p:cNvSpPr/>
          <p:nvPr/>
        </p:nvSpPr>
        <p:spPr>
          <a:xfrm>
            <a:off x="7606514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259948E4-FCF9-4369-B860-1B254786294D}"/>
              </a:ext>
            </a:extLst>
          </p:cNvPr>
          <p:cNvSpPr/>
          <p:nvPr/>
        </p:nvSpPr>
        <p:spPr>
          <a:xfrm>
            <a:off x="8120576" y="4026180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210FEC-6438-472F-81BF-526356CFC84A}"/>
              </a:ext>
            </a:extLst>
          </p:cNvPr>
          <p:cNvGrpSpPr/>
          <p:nvPr/>
        </p:nvGrpSpPr>
        <p:grpSpPr>
          <a:xfrm>
            <a:off x="1371770" y="3321806"/>
            <a:ext cx="973541" cy="1444866"/>
            <a:chOff x="334542" y="3318294"/>
            <a:chExt cx="973541" cy="144486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3F449DB-6B3F-4AF8-9EBA-8415EAB7D0A2}"/>
                </a:ext>
              </a:extLst>
            </p:cNvPr>
            <p:cNvGrpSpPr/>
            <p:nvPr/>
          </p:nvGrpSpPr>
          <p:grpSpPr>
            <a:xfrm>
              <a:off x="334542" y="4026180"/>
              <a:ext cx="973541" cy="736980"/>
              <a:chOff x="334542" y="4026180"/>
              <a:chExt cx="973541" cy="736980"/>
            </a:xfrm>
          </p:grpSpPr>
          <p:sp>
            <p:nvSpPr>
              <p:cNvPr id="55" name="Rectangle 4">
                <a:extLst>
                  <a:ext uri="{FF2B5EF4-FFF2-40B4-BE49-F238E27FC236}">
                    <a16:creationId xmlns:a16="http://schemas.microsoft.com/office/drawing/2014/main" id="{EFC62B20-241D-4BDB-BB7D-E5BA0AC02468}"/>
                  </a:ext>
                </a:extLst>
              </p:cNvPr>
              <p:cNvSpPr/>
              <p:nvPr/>
            </p:nvSpPr>
            <p:spPr>
              <a:xfrm>
                <a:off x="334542" y="402618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1ED86ABA-2389-4269-89F8-37C36A0D70A4}"/>
                  </a:ext>
                </a:extLst>
              </p:cNvPr>
              <p:cNvSpPr/>
              <p:nvPr/>
            </p:nvSpPr>
            <p:spPr>
              <a:xfrm>
                <a:off x="581718" y="4026180"/>
                <a:ext cx="232012" cy="36849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9290DBEF-4735-4E9F-8375-AA43DCC58D61}"/>
                  </a:ext>
                </a:extLst>
              </p:cNvPr>
              <p:cNvSpPr/>
              <p:nvPr/>
            </p:nvSpPr>
            <p:spPr>
              <a:xfrm>
                <a:off x="828894" y="402618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2C124AD7-CD25-488B-B647-FBC96110EA9E}"/>
                  </a:ext>
                </a:extLst>
              </p:cNvPr>
              <p:cNvSpPr/>
              <p:nvPr/>
            </p:nvSpPr>
            <p:spPr>
              <a:xfrm>
                <a:off x="1076071" y="402618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Rectangle 8">
                <a:extLst>
                  <a:ext uri="{FF2B5EF4-FFF2-40B4-BE49-F238E27FC236}">
                    <a16:creationId xmlns:a16="http://schemas.microsoft.com/office/drawing/2014/main" id="{6F94643F-83C2-4DDB-8093-E0F7AC70D04A}"/>
                  </a:ext>
                </a:extLst>
              </p:cNvPr>
              <p:cNvSpPr/>
              <p:nvPr/>
            </p:nvSpPr>
            <p:spPr>
              <a:xfrm>
                <a:off x="334542" y="439467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Rectangle 9">
                <a:extLst>
                  <a:ext uri="{FF2B5EF4-FFF2-40B4-BE49-F238E27FC236}">
                    <a16:creationId xmlns:a16="http://schemas.microsoft.com/office/drawing/2014/main" id="{45EE9004-8E76-4CE3-895D-29B142FA8338}"/>
                  </a:ext>
                </a:extLst>
              </p:cNvPr>
              <p:cNvSpPr/>
              <p:nvPr/>
            </p:nvSpPr>
            <p:spPr>
              <a:xfrm>
                <a:off x="581718" y="439467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CB8C1435-B6B8-4F6E-BC7C-5074E3187EC1}"/>
                  </a:ext>
                </a:extLst>
              </p:cNvPr>
              <p:cNvSpPr/>
              <p:nvPr/>
            </p:nvSpPr>
            <p:spPr>
              <a:xfrm>
                <a:off x="828894" y="439467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Rectangle 11">
                <a:extLst>
                  <a:ext uri="{FF2B5EF4-FFF2-40B4-BE49-F238E27FC236}">
                    <a16:creationId xmlns:a16="http://schemas.microsoft.com/office/drawing/2014/main" id="{E4CB6022-2E5B-4422-AC16-F20EA2E05D2E}"/>
                  </a:ext>
                </a:extLst>
              </p:cNvPr>
              <p:cNvSpPr/>
              <p:nvPr/>
            </p:nvSpPr>
            <p:spPr>
              <a:xfrm>
                <a:off x="1076071" y="4394670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6" name="TextBox 36">
              <a:extLst>
                <a:ext uri="{FF2B5EF4-FFF2-40B4-BE49-F238E27FC236}">
                  <a16:creationId xmlns:a16="http://schemas.microsoft.com/office/drawing/2014/main" id="{02224D86-C52D-409F-8242-6B5C157ED408}"/>
                </a:ext>
              </a:extLst>
            </p:cNvPr>
            <p:cNvSpPr txBox="1"/>
            <p:nvPr/>
          </p:nvSpPr>
          <p:spPr>
            <a:xfrm>
              <a:off x="355578" y="3318294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/>
                <a:t>Inode</a:t>
              </a:r>
              <a:endParaRPr lang="en-US" sz="2000" b="1" dirty="0"/>
            </a:p>
            <a:p>
              <a:pPr algn="ctr"/>
              <a:r>
                <a:rPr lang="en-US" sz="2000" b="1" dirty="0"/>
                <a:t>Bitmap</a:t>
              </a:r>
            </a:p>
          </p:txBody>
        </p:sp>
      </p:grpSp>
      <p:sp>
        <p:nvSpPr>
          <p:cNvPr id="88" name="TextBox 38">
            <a:extLst>
              <a:ext uri="{FF2B5EF4-FFF2-40B4-BE49-F238E27FC236}">
                <a16:creationId xmlns:a16="http://schemas.microsoft.com/office/drawing/2014/main" id="{B5B8C41A-66A1-4C43-BDCA-F01F78072FEF}"/>
              </a:ext>
            </a:extLst>
          </p:cNvPr>
          <p:cNvSpPr txBox="1"/>
          <p:nvPr/>
        </p:nvSpPr>
        <p:spPr>
          <a:xfrm>
            <a:off x="2634961" y="3472182"/>
            <a:ext cx="159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Inode</a:t>
            </a:r>
            <a:r>
              <a:rPr lang="en-US" sz="2000" b="1" dirty="0"/>
              <a:t> </a:t>
            </a:r>
            <a:r>
              <a:rPr lang="en-US" altLang="zh-CN" sz="2000" b="1" dirty="0"/>
              <a:t>Table</a:t>
            </a:r>
            <a:endParaRPr lang="en-US" sz="2000" b="1" dirty="0"/>
          </a:p>
        </p:txBody>
      </p:sp>
      <p:sp>
        <p:nvSpPr>
          <p:cNvPr id="89" name="TextBox 39">
            <a:extLst>
              <a:ext uri="{FF2B5EF4-FFF2-40B4-BE49-F238E27FC236}">
                <a16:creationId xmlns:a16="http://schemas.microsoft.com/office/drawing/2014/main" id="{92BB95B0-FA12-46BA-8A30-C8F70FB5BAF6}"/>
              </a:ext>
            </a:extLst>
          </p:cNvPr>
          <p:cNvSpPr txBox="1"/>
          <p:nvPr/>
        </p:nvSpPr>
        <p:spPr>
          <a:xfrm>
            <a:off x="5864146" y="3472182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Data Blocks</a:t>
            </a:r>
          </a:p>
        </p:txBody>
      </p:sp>
      <p:cxnSp>
        <p:nvCxnSpPr>
          <p:cNvPr id="90" name="Straight Connector 41">
            <a:extLst>
              <a:ext uri="{FF2B5EF4-FFF2-40B4-BE49-F238E27FC236}">
                <a16:creationId xmlns:a16="http://schemas.microsoft.com/office/drawing/2014/main" id="{67F47B6C-BA44-49F4-AF86-F28C6864B030}"/>
              </a:ext>
            </a:extLst>
          </p:cNvPr>
          <p:cNvCxnSpPr/>
          <p:nvPr/>
        </p:nvCxnSpPr>
        <p:spPr>
          <a:xfrm>
            <a:off x="1344478" y="3364262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42">
            <a:extLst>
              <a:ext uri="{FF2B5EF4-FFF2-40B4-BE49-F238E27FC236}">
                <a16:creationId xmlns:a16="http://schemas.microsoft.com/office/drawing/2014/main" id="{FF92F999-7776-4E60-916C-80E006E164A3}"/>
              </a:ext>
            </a:extLst>
          </p:cNvPr>
          <p:cNvCxnSpPr/>
          <p:nvPr/>
        </p:nvCxnSpPr>
        <p:spPr>
          <a:xfrm>
            <a:off x="2372611" y="3364262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43">
            <a:extLst>
              <a:ext uri="{FF2B5EF4-FFF2-40B4-BE49-F238E27FC236}">
                <a16:creationId xmlns:a16="http://schemas.microsoft.com/office/drawing/2014/main" id="{CE570B20-E14B-48E4-8BA3-07007FDD98C7}"/>
              </a:ext>
            </a:extLst>
          </p:cNvPr>
          <p:cNvCxnSpPr/>
          <p:nvPr/>
        </p:nvCxnSpPr>
        <p:spPr>
          <a:xfrm>
            <a:off x="4485729" y="3364262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49">
            <a:extLst>
              <a:ext uri="{FF2B5EF4-FFF2-40B4-BE49-F238E27FC236}">
                <a16:creationId xmlns:a16="http://schemas.microsoft.com/office/drawing/2014/main" id="{42B6681F-F258-4588-9875-7C176C1E8868}"/>
              </a:ext>
            </a:extLst>
          </p:cNvPr>
          <p:cNvSpPr/>
          <p:nvPr/>
        </p:nvSpPr>
        <p:spPr>
          <a:xfrm>
            <a:off x="2916244" y="402618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95" name="Rectangular Callout 48">
            <a:extLst>
              <a:ext uri="{FF2B5EF4-FFF2-40B4-BE49-F238E27FC236}">
                <a16:creationId xmlns:a16="http://schemas.microsoft.com/office/drawing/2014/main" id="{A895A8CC-5991-485A-AB5D-C36AF6BA758D}"/>
              </a:ext>
            </a:extLst>
          </p:cNvPr>
          <p:cNvSpPr/>
          <p:nvPr/>
        </p:nvSpPr>
        <p:spPr>
          <a:xfrm>
            <a:off x="6260936" y="5102400"/>
            <a:ext cx="1518189" cy="1199778"/>
          </a:xfrm>
          <a:prstGeom prst="wedgeRectCallout">
            <a:avLst>
              <a:gd name="adj1" fmla="val 31888"/>
              <a:gd name="adj2" fmla="val -82451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 the data</a:t>
            </a:r>
          </a:p>
        </p:txBody>
      </p:sp>
      <p:sp>
        <p:nvSpPr>
          <p:cNvPr id="96" name="Rectangular Callout 45">
            <a:extLst>
              <a:ext uri="{FF2B5EF4-FFF2-40B4-BE49-F238E27FC236}">
                <a16:creationId xmlns:a16="http://schemas.microsoft.com/office/drawing/2014/main" id="{71B240C6-290E-45E2-A9AD-3D545F2BF921}"/>
              </a:ext>
            </a:extLst>
          </p:cNvPr>
          <p:cNvSpPr/>
          <p:nvPr/>
        </p:nvSpPr>
        <p:spPr>
          <a:xfrm>
            <a:off x="2332270" y="5131650"/>
            <a:ext cx="1518189" cy="1199778"/>
          </a:xfrm>
          <a:prstGeom prst="wedgeRectCallout">
            <a:avLst>
              <a:gd name="adj1" fmla="val 8516"/>
              <a:gd name="adj2" fmla="val -100652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ular Callout 51">
            <a:extLst>
              <a:ext uri="{FF2B5EF4-FFF2-40B4-BE49-F238E27FC236}">
                <a16:creationId xmlns:a16="http://schemas.microsoft.com/office/drawing/2014/main" id="{9881FEC8-69F6-4BDA-AB05-B3CFAB386D39}"/>
              </a:ext>
            </a:extLst>
          </p:cNvPr>
          <p:cNvSpPr/>
          <p:nvPr/>
        </p:nvSpPr>
        <p:spPr>
          <a:xfrm>
            <a:off x="251520" y="836712"/>
            <a:ext cx="2472520" cy="2442949"/>
          </a:xfrm>
          <a:prstGeom prst="wedgeRectCallout">
            <a:avLst>
              <a:gd name="adj1" fmla="val 71898"/>
              <a:gd name="adj2" fmla="val 7143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owner: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permissions:	read-write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size: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null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null</a:t>
            </a:r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79ED2C06-D49F-4265-9BC8-0E44C34B4C20}"/>
              </a:ext>
            </a:extLst>
          </p:cNvPr>
          <p:cNvSpPr txBox="1">
            <a:spLocks noChangeArrowheads="1"/>
          </p:cNvSpPr>
          <p:nvPr/>
        </p:nvSpPr>
        <p:spPr>
          <a:xfrm>
            <a:off x="5031636" y="1085416"/>
            <a:ext cx="3549761" cy="2016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3200" kern="0" dirty="0">
                <a:solidFill>
                  <a:schemeClr val="tx1"/>
                </a:solidFill>
                <a:latin typeface="+mn-ea"/>
                <a:ea typeface="+mn-ea"/>
              </a:rPr>
              <a:t>崩溃一致性问题（</a:t>
            </a:r>
            <a:r>
              <a:rPr lang="en-US" altLang="zh-CN" sz="3200" kern="0" dirty="0">
                <a:solidFill>
                  <a:schemeClr val="tx1"/>
                </a:solidFill>
                <a:latin typeface="+mn-ea"/>
                <a:ea typeface="+mn-ea"/>
              </a:rPr>
              <a:t>crash-consistency problem</a:t>
            </a:r>
            <a:r>
              <a:rPr lang="zh-CN" altLang="en-US" sz="3200" kern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32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7" name="TextBox 37">
            <a:extLst>
              <a:ext uri="{FF2B5EF4-FFF2-40B4-BE49-F238E27FC236}">
                <a16:creationId xmlns:a16="http://schemas.microsoft.com/office/drawing/2014/main" id="{37F044D7-941F-4A32-9999-4BF6A6B26934}"/>
              </a:ext>
            </a:extLst>
          </p:cNvPr>
          <p:cNvSpPr txBox="1"/>
          <p:nvPr/>
        </p:nvSpPr>
        <p:spPr>
          <a:xfrm>
            <a:off x="379135" y="3318294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Bitmap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8A85BE-1557-4957-A402-20847CCE1C8A}"/>
              </a:ext>
            </a:extLst>
          </p:cNvPr>
          <p:cNvGrpSpPr/>
          <p:nvPr/>
        </p:nvGrpSpPr>
        <p:grpSpPr>
          <a:xfrm>
            <a:off x="343202" y="4026180"/>
            <a:ext cx="977065" cy="736980"/>
            <a:chOff x="1368250" y="4026180"/>
            <a:chExt cx="977065" cy="736980"/>
          </a:xfrm>
        </p:grpSpPr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61C072FB-FB33-493B-84D4-11F1B9D0A3EB}"/>
                </a:ext>
              </a:extLst>
            </p:cNvPr>
            <p:cNvSpPr/>
            <p:nvPr/>
          </p:nvSpPr>
          <p:spPr>
            <a:xfrm>
              <a:off x="1371774" y="402618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6F7CA157-C56F-4ACB-B4D2-D84C6DA427D1}"/>
                </a:ext>
              </a:extLst>
            </p:cNvPr>
            <p:cNvSpPr/>
            <p:nvPr/>
          </p:nvSpPr>
          <p:spPr>
            <a:xfrm>
              <a:off x="1618950" y="402618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79857190-ECC2-4457-8D3A-A720E14DD5B3}"/>
                </a:ext>
              </a:extLst>
            </p:cNvPr>
            <p:cNvSpPr/>
            <p:nvPr/>
          </p:nvSpPr>
          <p:spPr>
            <a:xfrm>
              <a:off x="1866126" y="402618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7E133423-7E21-4EB0-8343-B510C27F6878}"/>
                </a:ext>
              </a:extLst>
            </p:cNvPr>
            <p:cNvSpPr/>
            <p:nvPr/>
          </p:nvSpPr>
          <p:spPr>
            <a:xfrm>
              <a:off x="2113303" y="402618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id="{84C07E05-B452-442A-9E97-74563395C19D}"/>
                </a:ext>
              </a:extLst>
            </p:cNvPr>
            <p:cNvSpPr/>
            <p:nvPr/>
          </p:nvSpPr>
          <p:spPr>
            <a:xfrm>
              <a:off x="1618950" y="439467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18">
              <a:extLst>
                <a:ext uri="{FF2B5EF4-FFF2-40B4-BE49-F238E27FC236}">
                  <a16:creationId xmlns:a16="http://schemas.microsoft.com/office/drawing/2014/main" id="{3A080D65-D3D7-4C06-AB07-A34918A26310}"/>
                </a:ext>
              </a:extLst>
            </p:cNvPr>
            <p:cNvSpPr/>
            <p:nvPr/>
          </p:nvSpPr>
          <p:spPr>
            <a:xfrm>
              <a:off x="1866126" y="439467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Rectangle 19">
              <a:extLst>
                <a:ext uri="{FF2B5EF4-FFF2-40B4-BE49-F238E27FC236}">
                  <a16:creationId xmlns:a16="http://schemas.microsoft.com/office/drawing/2014/main" id="{1E8FD599-520A-425B-915D-34024BDF6793}"/>
                </a:ext>
              </a:extLst>
            </p:cNvPr>
            <p:cNvSpPr/>
            <p:nvPr/>
          </p:nvSpPr>
          <p:spPr>
            <a:xfrm>
              <a:off x="2113303" y="4394670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327F383A-40B6-484D-AA3D-E442D30763E0}"/>
                </a:ext>
              </a:extLst>
            </p:cNvPr>
            <p:cNvSpPr/>
            <p:nvPr/>
          </p:nvSpPr>
          <p:spPr>
            <a:xfrm>
              <a:off x="1620466" y="4394670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0FFEEF8A-2180-4149-8756-08B0C68E45B8}"/>
                </a:ext>
              </a:extLst>
            </p:cNvPr>
            <p:cNvSpPr/>
            <p:nvPr/>
          </p:nvSpPr>
          <p:spPr>
            <a:xfrm>
              <a:off x="1368250" y="4389530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7" name="Rectangular Callout 47">
            <a:extLst>
              <a:ext uri="{FF2B5EF4-FFF2-40B4-BE49-F238E27FC236}">
                <a16:creationId xmlns:a16="http://schemas.microsoft.com/office/drawing/2014/main" id="{05F62F7D-03EB-4F0C-93F9-51F24955DEF8}"/>
              </a:ext>
            </a:extLst>
          </p:cNvPr>
          <p:cNvSpPr/>
          <p:nvPr/>
        </p:nvSpPr>
        <p:spPr>
          <a:xfrm>
            <a:off x="332769" y="5121370"/>
            <a:ext cx="1518189" cy="1199778"/>
          </a:xfrm>
          <a:prstGeom prst="wedgeRectCallout">
            <a:avLst>
              <a:gd name="adj1" fmla="val -23343"/>
              <a:gd name="adj2" fmla="val -86129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the data bitmap</a:t>
            </a:r>
          </a:p>
        </p:txBody>
      </p:sp>
    </p:spTree>
    <p:extLst>
      <p:ext uri="{BB962C8B-B14F-4D97-AF65-F5344CB8AC3E}">
        <p14:creationId xmlns:p14="http://schemas.microsoft.com/office/powerpoint/2010/main" val="22566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18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114" name="Rectangle 20">
            <a:extLst>
              <a:ext uri="{FF2B5EF4-FFF2-40B4-BE49-F238E27FC236}">
                <a16:creationId xmlns:a16="http://schemas.microsoft.com/office/drawing/2014/main" id="{977C2888-EF78-4942-9DA9-5DE93512DF30}"/>
              </a:ext>
            </a:extLst>
          </p:cNvPr>
          <p:cNvSpPr/>
          <p:nvPr/>
        </p:nvSpPr>
        <p:spPr>
          <a:xfrm>
            <a:off x="2402183" y="417551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589F0FB3-8A81-4168-B3F7-F138A3F3BC7D}"/>
              </a:ext>
            </a:extLst>
          </p:cNvPr>
          <p:cNvSpPr/>
          <p:nvPr/>
        </p:nvSpPr>
        <p:spPr>
          <a:xfrm>
            <a:off x="2916245" y="417551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v1</a:t>
            </a:r>
          </a:p>
        </p:txBody>
      </p:sp>
      <p:sp>
        <p:nvSpPr>
          <p:cNvPr id="116" name="Rectangle 22">
            <a:extLst>
              <a:ext uri="{FF2B5EF4-FFF2-40B4-BE49-F238E27FC236}">
                <a16:creationId xmlns:a16="http://schemas.microsoft.com/office/drawing/2014/main" id="{E7333FE5-3D9D-4409-8D4C-A7E8292E426E}"/>
              </a:ext>
            </a:extLst>
          </p:cNvPr>
          <p:cNvSpPr/>
          <p:nvPr/>
        </p:nvSpPr>
        <p:spPr>
          <a:xfrm>
            <a:off x="3430307" y="417551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Rectangle 23">
            <a:extLst>
              <a:ext uri="{FF2B5EF4-FFF2-40B4-BE49-F238E27FC236}">
                <a16:creationId xmlns:a16="http://schemas.microsoft.com/office/drawing/2014/main" id="{E27D42CA-E724-454A-8BEB-25A1AFAFB249}"/>
              </a:ext>
            </a:extLst>
          </p:cNvPr>
          <p:cNvSpPr/>
          <p:nvPr/>
        </p:nvSpPr>
        <p:spPr>
          <a:xfrm>
            <a:off x="3944369" y="417551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0D7C26FF-9106-410A-B510-26F978DBBE3A}"/>
              </a:ext>
            </a:extLst>
          </p:cNvPr>
          <p:cNvSpPr/>
          <p:nvPr/>
        </p:nvSpPr>
        <p:spPr>
          <a:xfrm>
            <a:off x="2402183" y="454400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A7A27870-5CEC-4E6C-8555-A485F2A51CC9}"/>
              </a:ext>
            </a:extLst>
          </p:cNvPr>
          <p:cNvSpPr/>
          <p:nvPr/>
        </p:nvSpPr>
        <p:spPr>
          <a:xfrm>
            <a:off x="2916245" y="454400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Rectangle 26">
            <a:extLst>
              <a:ext uri="{FF2B5EF4-FFF2-40B4-BE49-F238E27FC236}">
                <a16:creationId xmlns:a16="http://schemas.microsoft.com/office/drawing/2014/main" id="{C596D15C-17DB-4DF7-A6A4-B0AE85751530}"/>
              </a:ext>
            </a:extLst>
          </p:cNvPr>
          <p:cNvSpPr/>
          <p:nvPr/>
        </p:nvSpPr>
        <p:spPr>
          <a:xfrm>
            <a:off x="3430307" y="454400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1" name="Rectangle 27">
            <a:extLst>
              <a:ext uri="{FF2B5EF4-FFF2-40B4-BE49-F238E27FC236}">
                <a16:creationId xmlns:a16="http://schemas.microsoft.com/office/drawing/2014/main" id="{6731BA67-4A81-4602-8CE0-EB0B3727BD86}"/>
              </a:ext>
            </a:extLst>
          </p:cNvPr>
          <p:cNvSpPr/>
          <p:nvPr/>
        </p:nvSpPr>
        <p:spPr>
          <a:xfrm>
            <a:off x="3944369" y="454400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28">
            <a:extLst>
              <a:ext uri="{FF2B5EF4-FFF2-40B4-BE49-F238E27FC236}">
                <a16:creationId xmlns:a16="http://schemas.microsoft.com/office/drawing/2014/main" id="{81DAA43F-E61E-4B66-9F26-DA64CAE0D542}"/>
              </a:ext>
            </a:extLst>
          </p:cNvPr>
          <p:cNvSpPr/>
          <p:nvPr/>
        </p:nvSpPr>
        <p:spPr>
          <a:xfrm>
            <a:off x="4517575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23" name="Rectangle 29">
            <a:extLst>
              <a:ext uri="{FF2B5EF4-FFF2-40B4-BE49-F238E27FC236}">
                <a16:creationId xmlns:a16="http://schemas.microsoft.com/office/drawing/2014/main" id="{0C124671-76A1-4CF5-9FD8-1159C3D0E755}"/>
              </a:ext>
            </a:extLst>
          </p:cNvPr>
          <p:cNvSpPr/>
          <p:nvPr/>
        </p:nvSpPr>
        <p:spPr>
          <a:xfrm>
            <a:off x="5031637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24" name="Rectangle 30">
            <a:extLst>
              <a:ext uri="{FF2B5EF4-FFF2-40B4-BE49-F238E27FC236}">
                <a16:creationId xmlns:a16="http://schemas.microsoft.com/office/drawing/2014/main" id="{15ABC01E-4469-4902-BF7C-37991E759A8B}"/>
              </a:ext>
            </a:extLst>
          </p:cNvPr>
          <p:cNvSpPr/>
          <p:nvPr/>
        </p:nvSpPr>
        <p:spPr>
          <a:xfrm>
            <a:off x="5545699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25" name="Rectangle 31">
            <a:extLst>
              <a:ext uri="{FF2B5EF4-FFF2-40B4-BE49-F238E27FC236}">
                <a16:creationId xmlns:a16="http://schemas.microsoft.com/office/drawing/2014/main" id="{054D0119-7960-4F31-983F-890029FADEF0}"/>
              </a:ext>
            </a:extLst>
          </p:cNvPr>
          <p:cNvSpPr/>
          <p:nvPr/>
        </p:nvSpPr>
        <p:spPr>
          <a:xfrm>
            <a:off x="6059761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26" name="Rectangle 32">
            <a:extLst>
              <a:ext uri="{FF2B5EF4-FFF2-40B4-BE49-F238E27FC236}">
                <a16:creationId xmlns:a16="http://schemas.microsoft.com/office/drawing/2014/main" id="{6A865BD2-AD54-429C-9E2E-5C38599930E0}"/>
              </a:ext>
            </a:extLst>
          </p:cNvPr>
          <p:cNvSpPr/>
          <p:nvPr/>
        </p:nvSpPr>
        <p:spPr>
          <a:xfrm>
            <a:off x="6573823" y="4175519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  <a:r>
              <a:rPr lang="en-US" sz="2000" baseline="-25000" dirty="0"/>
              <a:t>1</a:t>
            </a:r>
          </a:p>
        </p:txBody>
      </p:sp>
      <p:sp>
        <p:nvSpPr>
          <p:cNvPr id="127" name="Rectangle 34">
            <a:extLst>
              <a:ext uri="{FF2B5EF4-FFF2-40B4-BE49-F238E27FC236}">
                <a16:creationId xmlns:a16="http://schemas.microsoft.com/office/drawing/2014/main" id="{B862EAE4-36E4-4B85-99BE-DE1DE0CB6BB9}"/>
              </a:ext>
            </a:extLst>
          </p:cNvPr>
          <p:cNvSpPr/>
          <p:nvPr/>
        </p:nvSpPr>
        <p:spPr>
          <a:xfrm>
            <a:off x="7606514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67B37EA8-21EF-423F-AFCD-E8C71ACEF0D6}"/>
              </a:ext>
            </a:extLst>
          </p:cNvPr>
          <p:cNvSpPr/>
          <p:nvPr/>
        </p:nvSpPr>
        <p:spPr>
          <a:xfrm>
            <a:off x="8120576" y="417551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31" name="TextBox 38">
            <a:extLst>
              <a:ext uri="{FF2B5EF4-FFF2-40B4-BE49-F238E27FC236}">
                <a16:creationId xmlns:a16="http://schemas.microsoft.com/office/drawing/2014/main" id="{AB11381A-3D26-42E8-8126-B0805AB0EF2F}"/>
              </a:ext>
            </a:extLst>
          </p:cNvPr>
          <p:cNvSpPr txBox="1"/>
          <p:nvPr/>
        </p:nvSpPr>
        <p:spPr>
          <a:xfrm>
            <a:off x="2634961" y="3621521"/>
            <a:ext cx="159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Inode</a:t>
            </a:r>
            <a:r>
              <a:rPr lang="en-US" sz="2000" b="1" dirty="0"/>
              <a:t> </a:t>
            </a:r>
            <a:r>
              <a:rPr lang="en-US" altLang="zh-CN" sz="2000" b="1" dirty="0"/>
              <a:t>Table</a:t>
            </a:r>
            <a:endParaRPr lang="en-US" sz="2000" b="1" dirty="0"/>
          </a:p>
        </p:txBody>
      </p:sp>
      <p:sp>
        <p:nvSpPr>
          <p:cNvPr id="132" name="TextBox 39">
            <a:extLst>
              <a:ext uri="{FF2B5EF4-FFF2-40B4-BE49-F238E27FC236}">
                <a16:creationId xmlns:a16="http://schemas.microsoft.com/office/drawing/2014/main" id="{BA54F3CE-3C00-4FE6-8C70-ADC23DF626CB}"/>
              </a:ext>
            </a:extLst>
          </p:cNvPr>
          <p:cNvSpPr txBox="1"/>
          <p:nvPr/>
        </p:nvSpPr>
        <p:spPr>
          <a:xfrm>
            <a:off x="5864146" y="3621521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Data Blocks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CB68C4-1BC1-40F3-B1E1-333080F51060}"/>
              </a:ext>
            </a:extLst>
          </p:cNvPr>
          <p:cNvGrpSpPr/>
          <p:nvPr/>
        </p:nvGrpSpPr>
        <p:grpSpPr>
          <a:xfrm>
            <a:off x="1376284" y="3467633"/>
            <a:ext cx="973541" cy="1444866"/>
            <a:chOff x="334542" y="3467633"/>
            <a:chExt cx="973541" cy="1444866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5FC0F4B5-79F7-40F9-AA5B-1395D0E8E43B}"/>
                </a:ext>
              </a:extLst>
            </p:cNvPr>
            <p:cNvSpPr/>
            <p:nvPr/>
          </p:nvSpPr>
          <p:spPr>
            <a:xfrm>
              <a:off x="334542" y="417551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6FB0B9D6-2423-4B8F-AF7B-D56D52AB931A}"/>
                </a:ext>
              </a:extLst>
            </p:cNvPr>
            <p:cNvSpPr/>
            <p:nvPr/>
          </p:nvSpPr>
          <p:spPr>
            <a:xfrm>
              <a:off x="581718" y="417551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D7857029-2192-4627-A62D-28F340C4A5E2}"/>
                </a:ext>
              </a:extLst>
            </p:cNvPr>
            <p:cNvSpPr/>
            <p:nvPr/>
          </p:nvSpPr>
          <p:spPr>
            <a:xfrm>
              <a:off x="828894" y="417551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0FEE826B-4316-4EBA-BADB-92819A28BEC6}"/>
                </a:ext>
              </a:extLst>
            </p:cNvPr>
            <p:cNvSpPr/>
            <p:nvPr/>
          </p:nvSpPr>
          <p:spPr>
            <a:xfrm>
              <a:off x="1076071" y="417551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1A711262-A443-410D-BB0D-EEB13F7C628D}"/>
                </a:ext>
              </a:extLst>
            </p:cNvPr>
            <p:cNvSpPr/>
            <p:nvPr/>
          </p:nvSpPr>
          <p:spPr>
            <a:xfrm>
              <a:off x="334542" y="454400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B9DAAAAE-8C33-4E6C-B521-8A429190012F}"/>
                </a:ext>
              </a:extLst>
            </p:cNvPr>
            <p:cNvSpPr/>
            <p:nvPr/>
          </p:nvSpPr>
          <p:spPr>
            <a:xfrm>
              <a:off x="581718" y="454400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B76D7D39-00A7-404B-A5AC-6B776F76F207}"/>
                </a:ext>
              </a:extLst>
            </p:cNvPr>
            <p:cNvSpPr/>
            <p:nvPr/>
          </p:nvSpPr>
          <p:spPr>
            <a:xfrm>
              <a:off x="828894" y="454400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526C0C8D-8D1B-4F77-9AFE-BC09B7A3BC12}"/>
                </a:ext>
              </a:extLst>
            </p:cNvPr>
            <p:cNvSpPr/>
            <p:nvPr/>
          </p:nvSpPr>
          <p:spPr>
            <a:xfrm>
              <a:off x="1076071" y="454400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TextBox 36">
              <a:extLst>
                <a:ext uri="{FF2B5EF4-FFF2-40B4-BE49-F238E27FC236}">
                  <a16:creationId xmlns:a16="http://schemas.microsoft.com/office/drawing/2014/main" id="{7C3EDC85-1ED9-4FB4-AB4F-6A95FD94408C}"/>
                </a:ext>
              </a:extLst>
            </p:cNvPr>
            <p:cNvSpPr txBox="1"/>
            <p:nvPr/>
          </p:nvSpPr>
          <p:spPr>
            <a:xfrm>
              <a:off x="355578" y="346763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/>
                <a:t>Inode</a:t>
              </a:r>
              <a:endParaRPr lang="en-US" sz="2000" b="1" dirty="0"/>
            </a:p>
            <a:p>
              <a:pPr algn="ctr"/>
              <a:r>
                <a:rPr lang="en-US" sz="2000" b="1" dirty="0"/>
                <a:t>Bitmap</a:t>
              </a:r>
            </a:p>
          </p:txBody>
        </p:sp>
      </p:grpSp>
      <p:cxnSp>
        <p:nvCxnSpPr>
          <p:cNvPr id="133" name="Straight Connector 41">
            <a:extLst>
              <a:ext uri="{FF2B5EF4-FFF2-40B4-BE49-F238E27FC236}">
                <a16:creationId xmlns:a16="http://schemas.microsoft.com/office/drawing/2014/main" id="{C6C30384-ACB6-4FDF-AC4B-03FAE04CB12F}"/>
              </a:ext>
            </a:extLst>
          </p:cNvPr>
          <p:cNvCxnSpPr/>
          <p:nvPr/>
        </p:nvCxnSpPr>
        <p:spPr>
          <a:xfrm>
            <a:off x="1344478" y="3513601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42">
            <a:extLst>
              <a:ext uri="{FF2B5EF4-FFF2-40B4-BE49-F238E27FC236}">
                <a16:creationId xmlns:a16="http://schemas.microsoft.com/office/drawing/2014/main" id="{9B96B92E-BB55-4FE9-8480-6CD0E7ACBECF}"/>
              </a:ext>
            </a:extLst>
          </p:cNvPr>
          <p:cNvCxnSpPr/>
          <p:nvPr/>
        </p:nvCxnSpPr>
        <p:spPr>
          <a:xfrm>
            <a:off x="2372611" y="3513601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43">
            <a:extLst>
              <a:ext uri="{FF2B5EF4-FFF2-40B4-BE49-F238E27FC236}">
                <a16:creationId xmlns:a16="http://schemas.microsoft.com/office/drawing/2014/main" id="{25F3A09F-09F1-4103-95EA-F81B4EC27BCC}"/>
              </a:ext>
            </a:extLst>
          </p:cNvPr>
          <p:cNvCxnSpPr/>
          <p:nvPr/>
        </p:nvCxnSpPr>
        <p:spPr>
          <a:xfrm>
            <a:off x="4485729" y="3513601"/>
            <a:ext cx="0" cy="15967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49">
            <a:extLst>
              <a:ext uri="{FF2B5EF4-FFF2-40B4-BE49-F238E27FC236}">
                <a16:creationId xmlns:a16="http://schemas.microsoft.com/office/drawing/2014/main" id="{1AF84CF6-10A0-49E4-8745-4AC4D1E85436}"/>
              </a:ext>
            </a:extLst>
          </p:cNvPr>
          <p:cNvSpPr/>
          <p:nvPr/>
        </p:nvSpPr>
        <p:spPr>
          <a:xfrm>
            <a:off x="2916244" y="417551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137" name="Rectangular Callout 51">
            <a:extLst>
              <a:ext uri="{FF2B5EF4-FFF2-40B4-BE49-F238E27FC236}">
                <a16:creationId xmlns:a16="http://schemas.microsoft.com/office/drawing/2014/main" id="{5A217F0A-185B-4988-B158-8DA1B9DF779A}"/>
              </a:ext>
            </a:extLst>
          </p:cNvPr>
          <p:cNvSpPr/>
          <p:nvPr/>
        </p:nvSpPr>
        <p:spPr>
          <a:xfrm>
            <a:off x="251520" y="986051"/>
            <a:ext cx="2472520" cy="2442949"/>
          </a:xfrm>
          <a:prstGeom prst="wedgeRectCallout">
            <a:avLst>
              <a:gd name="adj1" fmla="val 71898"/>
              <a:gd name="adj2" fmla="val 71439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owner: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permissions:	read-write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size: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null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748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pointer:	null</a:t>
            </a:r>
          </a:p>
        </p:txBody>
      </p:sp>
      <p:sp>
        <p:nvSpPr>
          <p:cNvPr id="138" name="Rectangle 3">
            <a:extLst>
              <a:ext uri="{FF2B5EF4-FFF2-40B4-BE49-F238E27FC236}">
                <a16:creationId xmlns:a16="http://schemas.microsoft.com/office/drawing/2014/main" id="{5195FCE8-BA84-4229-9BDE-B00294D4897C}"/>
              </a:ext>
            </a:extLst>
          </p:cNvPr>
          <p:cNvSpPr txBox="1">
            <a:spLocks noChangeArrowheads="1"/>
          </p:cNvSpPr>
          <p:nvPr/>
        </p:nvSpPr>
        <p:spPr>
          <a:xfrm>
            <a:off x="5031636" y="1234755"/>
            <a:ext cx="3549761" cy="2016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3200" kern="0" dirty="0">
                <a:solidFill>
                  <a:schemeClr val="tx1"/>
                </a:solidFill>
                <a:latin typeface="+mn-ea"/>
                <a:ea typeface="+mn-ea"/>
              </a:rPr>
              <a:t>崩溃一致性问题（</a:t>
            </a:r>
            <a:r>
              <a:rPr lang="en-US" altLang="zh-CN" sz="3200" kern="0" dirty="0">
                <a:solidFill>
                  <a:schemeClr val="tx1"/>
                </a:solidFill>
                <a:latin typeface="+mn-ea"/>
                <a:ea typeface="+mn-ea"/>
              </a:rPr>
              <a:t>crash-consistency problem</a:t>
            </a:r>
            <a:r>
              <a:rPr lang="zh-CN" altLang="en-US" sz="3200" kern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32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A8AF9D-E034-4865-B401-0A05CC432187}"/>
              </a:ext>
            </a:extLst>
          </p:cNvPr>
          <p:cNvGrpSpPr/>
          <p:nvPr/>
        </p:nvGrpSpPr>
        <p:grpSpPr>
          <a:xfrm>
            <a:off x="340875" y="3467633"/>
            <a:ext cx="988438" cy="1444866"/>
            <a:chOff x="1368250" y="3467633"/>
            <a:chExt cx="988438" cy="1444866"/>
          </a:xfrm>
        </p:grpSpPr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D29F2A31-18DC-437C-BF88-141D22528451}"/>
                </a:ext>
              </a:extLst>
            </p:cNvPr>
            <p:cNvSpPr/>
            <p:nvPr/>
          </p:nvSpPr>
          <p:spPr>
            <a:xfrm>
              <a:off x="1371774" y="417551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3">
              <a:extLst>
                <a:ext uri="{FF2B5EF4-FFF2-40B4-BE49-F238E27FC236}">
                  <a16:creationId xmlns:a16="http://schemas.microsoft.com/office/drawing/2014/main" id="{56C79C3E-54A5-41F8-A565-FAF0C27CB689}"/>
                </a:ext>
              </a:extLst>
            </p:cNvPr>
            <p:cNvSpPr/>
            <p:nvPr/>
          </p:nvSpPr>
          <p:spPr>
            <a:xfrm>
              <a:off x="1618950" y="417551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9" name="Rectangle 14">
              <a:extLst>
                <a:ext uri="{FF2B5EF4-FFF2-40B4-BE49-F238E27FC236}">
                  <a16:creationId xmlns:a16="http://schemas.microsoft.com/office/drawing/2014/main" id="{41F9D7BF-AFFF-4F90-9AF3-F5DE005759CA}"/>
                </a:ext>
              </a:extLst>
            </p:cNvPr>
            <p:cNvSpPr/>
            <p:nvPr/>
          </p:nvSpPr>
          <p:spPr>
            <a:xfrm>
              <a:off x="1866126" y="417551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ectangle 15">
              <a:extLst>
                <a:ext uri="{FF2B5EF4-FFF2-40B4-BE49-F238E27FC236}">
                  <a16:creationId xmlns:a16="http://schemas.microsoft.com/office/drawing/2014/main" id="{8148603D-49D7-441E-B63D-6AF6449B8C41}"/>
                </a:ext>
              </a:extLst>
            </p:cNvPr>
            <p:cNvSpPr/>
            <p:nvPr/>
          </p:nvSpPr>
          <p:spPr>
            <a:xfrm>
              <a:off x="2113303" y="417551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7">
              <a:extLst>
                <a:ext uri="{FF2B5EF4-FFF2-40B4-BE49-F238E27FC236}">
                  <a16:creationId xmlns:a16="http://schemas.microsoft.com/office/drawing/2014/main" id="{FB093FD4-1228-41D6-B1AB-0731B7FFEC75}"/>
                </a:ext>
              </a:extLst>
            </p:cNvPr>
            <p:cNvSpPr/>
            <p:nvPr/>
          </p:nvSpPr>
          <p:spPr>
            <a:xfrm>
              <a:off x="1618950" y="454400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8">
              <a:extLst>
                <a:ext uri="{FF2B5EF4-FFF2-40B4-BE49-F238E27FC236}">
                  <a16:creationId xmlns:a16="http://schemas.microsoft.com/office/drawing/2014/main" id="{4DEFDE03-13D2-4CF2-A386-D4680CDAEED6}"/>
                </a:ext>
              </a:extLst>
            </p:cNvPr>
            <p:cNvSpPr/>
            <p:nvPr/>
          </p:nvSpPr>
          <p:spPr>
            <a:xfrm>
              <a:off x="1866126" y="454400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9">
              <a:extLst>
                <a:ext uri="{FF2B5EF4-FFF2-40B4-BE49-F238E27FC236}">
                  <a16:creationId xmlns:a16="http://schemas.microsoft.com/office/drawing/2014/main" id="{91EDF10B-31F0-405B-ABAD-77F454C1EA30}"/>
                </a:ext>
              </a:extLst>
            </p:cNvPr>
            <p:cNvSpPr/>
            <p:nvPr/>
          </p:nvSpPr>
          <p:spPr>
            <a:xfrm>
              <a:off x="2113303" y="454400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0" name="TextBox 37">
              <a:extLst>
                <a:ext uri="{FF2B5EF4-FFF2-40B4-BE49-F238E27FC236}">
                  <a16:creationId xmlns:a16="http://schemas.microsoft.com/office/drawing/2014/main" id="{460A1602-01FA-4D7B-AE15-A0F2E9BD0405}"/>
                </a:ext>
              </a:extLst>
            </p:cNvPr>
            <p:cNvSpPr txBox="1"/>
            <p:nvPr/>
          </p:nvSpPr>
          <p:spPr>
            <a:xfrm>
              <a:off x="1404183" y="346763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Data</a:t>
              </a:r>
            </a:p>
            <a:p>
              <a:pPr algn="ctr"/>
              <a:r>
                <a:rPr lang="en-US" sz="2000" b="1" dirty="0"/>
                <a:t>Bitmap</a:t>
              </a:r>
            </a:p>
          </p:txBody>
        </p:sp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DA1CB48D-6909-4B0B-90A5-72DDD7EBBCFA}"/>
                </a:ext>
              </a:extLst>
            </p:cNvPr>
            <p:cNvSpPr/>
            <p:nvPr/>
          </p:nvSpPr>
          <p:spPr>
            <a:xfrm>
              <a:off x="1368250" y="453886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0" name="Rectangle 5">
              <a:extLst>
                <a:ext uri="{FF2B5EF4-FFF2-40B4-BE49-F238E27FC236}">
                  <a16:creationId xmlns:a16="http://schemas.microsoft.com/office/drawing/2014/main" id="{1A2BB53F-4E87-41FD-93AA-C02E3A9E2395}"/>
                </a:ext>
              </a:extLst>
            </p:cNvPr>
            <p:cNvSpPr/>
            <p:nvPr/>
          </p:nvSpPr>
          <p:spPr>
            <a:xfrm>
              <a:off x="1635445" y="453886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1" name="Rectangle 32">
            <a:extLst>
              <a:ext uri="{FF2B5EF4-FFF2-40B4-BE49-F238E27FC236}">
                <a16:creationId xmlns:a16="http://schemas.microsoft.com/office/drawing/2014/main" id="{16A5879E-C3D4-4075-AD64-8DC3DF6B08BE}"/>
              </a:ext>
            </a:extLst>
          </p:cNvPr>
          <p:cNvSpPr/>
          <p:nvPr/>
        </p:nvSpPr>
        <p:spPr>
          <a:xfrm>
            <a:off x="7087885" y="4175519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  <a:r>
              <a:rPr lang="en-US" sz="2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47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19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5C1802DB-C1A7-4954-A04F-895CD40685EF}"/>
              </a:ext>
            </a:extLst>
          </p:cNvPr>
          <p:cNvSpPr txBox="1">
            <a:spLocks noChangeArrowheads="1"/>
          </p:cNvSpPr>
          <p:nvPr/>
        </p:nvSpPr>
        <p:spPr>
          <a:xfrm>
            <a:off x="459441" y="690368"/>
            <a:ext cx="8225117" cy="8956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崩溃一致性问题（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</a:rPr>
              <a:t>crash-consistency problem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92B018B7-F48F-4BA0-84DF-AE309F85B198}"/>
              </a:ext>
            </a:extLst>
          </p:cNvPr>
          <p:cNvSpPr/>
          <p:nvPr/>
        </p:nvSpPr>
        <p:spPr>
          <a:xfrm>
            <a:off x="2637474" y="24806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22">
            <a:extLst>
              <a:ext uri="{FF2B5EF4-FFF2-40B4-BE49-F238E27FC236}">
                <a16:creationId xmlns:a16="http://schemas.microsoft.com/office/drawing/2014/main" id="{835BE4C8-080F-4A6D-A2A6-8EC5DF2C370E}"/>
              </a:ext>
            </a:extLst>
          </p:cNvPr>
          <p:cNvSpPr/>
          <p:nvPr/>
        </p:nvSpPr>
        <p:spPr>
          <a:xfrm>
            <a:off x="3151536" y="2480602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74" name="Rectangle 23">
            <a:extLst>
              <a:ext uri="{FF2B5EF4-FFF2-40B4-BE49-F238E27FC236}">
                <a16:creationId xmlns:a16="http://schemas.microsoft.com/office/drawing/2014/main" id="{A44A60E9-49F5-4D8B-BC60-B130D22E110A}"/>
              </a:ext>
            </a:extLst>
          </p:cNvPr>
          <p:cNvSpPr/>
          <p:nvPr/>
        </p:nvSpPr>
        <p:spPr>
          <a:xfrm>
            <a:off x="3665598" y="24806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24">
            <a:extLst>
              <a:ext uri="{FF2B5EF4-FFF2-40B4-BE49-F238E27FC236}">
                <a16:creationId xmlns:a16="http://schemas.microsoft.com/office/drawing/2014/main" id="{0DEFA5A4-2E17-4D7E-B76C-0F90304F0BAB}"/>
              </a:ext>
            </a:extLst>
          </p:cNvPr>
          <p:cNvSpPr/>
          <p:nvPr/>
        </p:nvSpPr>
        <p:spPr>
          <a:xfrm>
            <a:off x="4179660" y="24806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58141263-E9FB-474C-A390-B76BA027D9A0}"/>
              </a:ext>
            </a:extLst>
          </p:cNvPr>
          <p:cNvSpPr/>
          <p:nvPr/>
        </p:nvSpPr>
        <p:spPr>
          <a:xfrm>
            <a:off x="2637474" y="284909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26">
            <a:extLst>
              <a:ext uri="{FF2B5EF4-FFF2-40B4-BE49-F238E27FC236}">
                <a16:creationId xmlns:a16="http://schemas.microsoft.com/office/drawing/2014/main" id="{F5B11135-2C1F-4900-BB25-820883FA032C}"/>
              </a:ext>
            </a:extLst>
          </p:cNvPr>
          <p:cNvSpPr/>
          <p:nvPr/>
        </p:nvSpPr>
        <p:spPr>
          <a:xfrm>
            <a:off x="3151536" y="284909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06FD0E56-E74C-451D-B90D-876D813DE0BA}"/>
              </a:ext>
            </a:extLst>
          </p:cNvPr>
          <p:cNvSpPr/>
          <p:nvPr/>
        </p:nvSpPr>
        <p:spPr>
          <a:xfrm>
            <a:off x="3665598" y="284909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42ABA492-5068-4DF3-A86D-93310E1AC707}"/>
              </a:ext>
            </a:extLst>
          </p:cNvPr>
          <p:cNvSpPr/>
          <p:nvPr/>
        </p:nvSpPr>
        <p:spPr>
          <a:xfrm>
            <a:off x="4179660" y="284909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1FDA23EE-E65E-474A-A1D4-5922810298DF}"/>
              </a:ext>
            </a:extLst>
          </p:cNvPr>
          <p:cNvSpPr/>
          <p:nvPr/>
        </p:nvSpPr>
        <p:spPr>
          <a:xfrm>
            <a:off x="4752866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448F9A16-BB10-49AB-87F0-18908A9C4671}"/>
              </a:ext>
            </a:extLst>
          </p:cNvPr>
          <p:cNvSpPr/>
          <p:nvPr/>
        </p:nvSpPr>
        <p:spPr>
          <a:xfrm>
            <a:off x="5266928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C5D9CE0F-0F34-4FE3-B773-41316C0815A6}"/>
              </a:ext>
            </a:extLst>
          </p:cNvPr>
          <p:cNvSpPr/>
          <p:nvPr/>
        </p:nvSpPr>
        <p:spPr>
          <a:xfrm>
            <a:off x="5780990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15394007-7326-407A-8857-6B2C9BE0A528}"/>
              </a:ext>
            </a:extLst>
          </p:cNvPr>
          <p:cNvSpPr/>
          <p:nvPr/>
        </p:nvSpPr>
        <p:spPr>
          <a:xfrm>
            <a:off x="6295052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545572C3-5343-4428-B2E5-FDB9D2C376E0}"/>
              </a:ext>
            </a:extLst>
          </p:cNvPr>
          <p:cNvSpPr/>
          <p:nvPr/>
        </p:nvSpPr>
        <p:spPr>
          <a:xfrm>
            <a:off x="6809114" y="2480602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7F897DF2-FF6F-4464-B269-49C5A97FDFF1}"/>
              </a:ext>
            </a:extLst>
          </p:cNvPr>
          <p:cNvSpPr/>
          <p:nvPr/>
        </p:nvSpPr>
        <p:spPr>
          <a:xfrm>
            <a:off x="7327743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E747C5DD-1F12-4CD1-9020-DD87980F3BFC}"/>
              </a:ext>
            </a:extLst>
          </p:cNvPr>
          <p:cNvSpPr/>
          <p:nvPr/>
        </p:nvSpPr>
        <p:spPr>
          <a:xfrm>
            <a:off x="7841805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BCE3FAA5-3CAB-40E5-895E-53C0E45FCA15}"/>
              </a:ext>
            </a:extLst>
          </p:cNvPr>
          <p:cNvSpPr/>
          <p:nvPr/>
        </p:nvSpPr>
        <p:spPr>
          <a:xfrm>
            <a:off x="8355867" y="248060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C67FF-3629-4815-B4DA-4FEB09217981}"/>
              </a:ext>
            </a:extLst>
          </p:cNvPr>
          <p:cNvGrpSpPr/>
          <p:nvPr/>
        </p:nvGrpSpPr>
        <p:grpSpPr>
          <a:xfrm>
            <a:off x="1606821" y="1761768"/>
            <a:ext cx="973541" cy="1444866"/>
            <a:chOff x="569833" y="1772716"/>
            <a:chExt cx="973541" cy="1444866"/>
          </a:xfrm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8D113877-AFD3-41D6-B17F-DD96A77BE532}"/>
                </a:ext>
              </a:extLst>
            </p:cNvPr>
            <p:cNvSpPr/>
            <p:nvPr/>
          </p:nvSpPr>
          <p:spPr>
            <a:xfrm>
              <a:off x="569833" y="24806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C476E4BE-C2BF-49C4-B519-916E8C9DBFFB}"/>
                </a:ext>
              </a:extLst>
            </p:cNvPr>
            <p:cNvSpPr/>
            <p:nvPr/>
          </p:nvSpPr>
          <p:spPr>
            <a:xfrm>
              <a:off x="817009" y="2480602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1A78A344-736A-4B6A-9572-64CE7ADAAFF3}"/>
                </a:ext>
              </a:extLst>
            </p:cNvPr>
            <p:cNvSpPr/>
            <p:nvPr/>
          </p:nvSpPr>
          <p:spPr>
            <a:xfrm>
              <a:off x="1064185" y="24806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5377332B-CD8A-4368-AE34-D50F6B10522B}"/>
                </a:ext>
              </a:extLst>
            </p:cNvPr>
            <p:cNvSpPr/>
            <p:nvPr/>
          </p:nvSpPr>
          <p:spPr>
            <a:xfrm>
              <a:off x="1311362" y="24806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02E11801-B251-431B-BD6B-C2E125DD3426}"/>
                </a:ext>
              </a:extLst>
            </p:cNvPr>
            <p:cNvSpPr/>
            <p:nvPr/>
          </p:nvSpPr>
          <p:spPr>
            <a:xfrm>
              <a:off x="569833" y="284909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E2AB0FCE-DA5F-41DD-AE00-D0EF6040A100}"/>
                </a:ext>
              </a:extLst>
            </p:cNvPr>
            <p:cNvSpPr/>
            <p:nvPr/>
          </p:nvSpPr>
          <p:spPr>
            <a:xfrm>
              <a:off x="817009" y="284909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DEC3283D-4BF0-419A-8220-24FC8A986181}"/>
                </a:ext>
              </a:extLst>
            </p:cNvPr>
            <p:cNvSpPr/>
            <p:nvPr/>
          </p:nvSpPr>
          <p:spPr>
            <a:xfrm>
              <a:off x="1064185" y="284909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95639DB0-3DB9-4588-8403-5712464DEE5D}"/>
                </a:ext>
              </a:extLst>
            </p:cNvPr>
            <p:cNvSpPr/>
            <p:nvPr/>
          </p:nvSpPr>
          <p:spPr>
            <a:xfrm>
              <a:off x="1311362" y="284909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37">
              <a:extLst>
                <a:ext uri="{FF2B5EF4-FFF2-40B4-BE49-F238E27FC236}">
                  <a16:creationId xmlns:a16="http://schemas.microsoft.com/office/drawing/2014/main" id="{7C43C9C1-7578-4E10-A343-2419CE156265}"/>
                </a:ext>
              </a:extLst>
            </p:cNvPr>
            <p:cNvSpPr txBox="1"/>
            <p:nvPr/>
          </p:nvSpPr>
          <p:spPr>
            <a:xfrm>
              <a:off x="590869" y="1772716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Inode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3A7BA4-7381-4A93-B6A0-6F73039F0E85}"/>
              </a:ext>
            </a:extLst>
          </p:cNvPr>
          <p:cNvGrpSpPr/>
          <p:nvPr/>
        </p:nvGrpSpPr>
        <p:grpSpPr>
          <a:xfrm>
            <a:off x="583161" y="1768392"/>
            <a:ext cx="984914" cy="1444866"/>
            <a:chOff x="1607065" y="1772716"/>
            <a:chExt cx="984914" cy="1444866"/>
          </a:xfrm>
        </p:grpSpPr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34755112-E912-4948-B857-885E5D40D7B2}"/>
                </a:ext>
              </a:extLst>
            </p:cNvPr>
            <p:cNvSpPr/>
            <p:nvPr/>
          </p:nvSpPr>
          <p:spPr>
            <a:xfrm>
              <a:off x="1607065" y="24806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19BCE49F-6E6E-44CA-8765-ABAFE5105BF1}"/>
                </a:ext>
              </a:extLst>
            </p:cNvPr>
            <p:cNvSpPr/>
            <p:nvPr/>
          </p:nvSpPr>
          <p:spPr>
            <a:xfrm>
              <a:off x="1854241" y="24806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A0882052-5F0C-45CB-86C6-10A324C5CDEB}"/>
                </a:ext>
              </a:extLst>
            </p:cNvPr>
            <p:cNvSpPr/>
            <p:nvPr/>
          </p:nvSpPr>
          <p:spPr>
            <a:xfrm>
              <a:off x="2101417" y="24806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3E49FC71-9E20-43E5-B69B-FA8E9F5E0F74}"/>
                </a:ext>
              </a:extLst>
            </p:cNvPr>
            <p:cNvSpPr/>
            <p:nvPr/>
          </p:nvSpPr>
          <p:spPr>
            <a:xfrm>
              <a:off x="2348594" y="24806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7EB78BFD-36D7-4CAF-9CA5-DBCC0527201C}"/>
                </a:ext>
              </a:extLst>
            </p:cNvPr>
            <p:cNvSpPr/>
            <p:nvPr/>
          </p:nvSpPr>
          <p:spPr>
            <a:xfrm>
              <a:off x="1607065" y="2849092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66C31E80-F08E-439B-9D01-D08DC4CAA8C5}"/>
                </a:ext>
              </a:extLst>
            </p:cNvPr>
            <p:cNvSpPr/>
            <p:nvPr/>
          </p:nvSpPr>
          <p:spPr>
            <a:xfrm>
              <a:off x="1854241" y="284909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48C0D122-7762-4A53-A6B6-27C53C80E889}"/>
                </a:ext>
              </a:extLst>
            </p:cNvPr>
            <p:cNvSpPr/>
            <p:nvPr/>
          </p:nvSpPr>
          <p:spPr>
            <a:xfrm>
              <a:off x="2101417" y="284909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BEB21BB2-EE60-4567-9175-922CA820306D}"/>
                </a:ext>
              </a:extLst>
            </p:cNvPr>
            <p:cNvSpPr/>
            <p:nvPr/>
          </p:nvSpPr>
          <p:spPr>
            <a:xfrm>
              <a:off x="2348594" y="284909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38">
              <a:extLst>
                <a:ext uri="{FF2B5EF4-FFF2-40B4-BE49-F238E27FC236}">
                  <a16:creationId xmlns:a16="http://schemas.microsoft.com/office/drawing/2014/main" id="{4A17C4A2-ECA3-4F5E-AA69-29F1D529CD3A}"/>
                </a:ext>
              </a:extLst>
            </p:cNvPr>
            <p:cNvSpPr txBox="1"/>
            <p:nvPr/>
          </p:nvSpPr>
          <p:spPr>
            <a:xfrm>
              <a:off x="1639474" y="1772716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sp>
        <p:nvSpPr>
          <p:cNvPr id="90" name="TextBox 39">
            <a:extLst>
              <a:ext uri="{FF2B5EF4-FFF2-40B4-BE49-F238E27FC236}">
                <a16:creationId xmlns:a16="http://schemas.microsoft.com/office/drawing/2014/main" id="{D69FCA99-59B8-4BD0-B7F8-7755C5F9BF83}"/>
              </a:ext>
            </a:extLst>
          </p:cNvPr>
          <p:cNvSpPr txBox="1"/>
          <p:nvPr/>
        </p:nvSpPr>
        <p:spPr>
          <a:xfrm>
            <a:off x="2946491" y="1926604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Inode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Table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TextBox 40">
            <a:extLst>
              <a:ext uri="{FF2B5EF4-FFF2-40B4-BE49-F238E27FC236}">
                <a16:creationId xmlns:a16="http://schemas.microsoft.com/office/drawing/2014/main" id="{5008F87A-4341-4DA5-A05B-A9D187A40293}"/>
              </a:ext>
            </a:extLst>
          </p:cNvPr>
          <p:cNvSpPr txBox="1"/>
          <p:nvPr/>
        </p:nvSpPr>
        <p:spPr>
          <a:xfrm>
            <a:off x="6099437" y="1926604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Blocks</a:t>
            </a:r>
          </a:p>
        </p:txBody>
      </p:sp>
      <p:cxnSp>
        <p:nvCxnSpPr>
          <p:cNvPr id="92" name="Straight Connector 41">
            <a:extLst>
              <a:ext uri="{FF2B5EF4-FFF2-40B4-BE49-F238E27FC236}">
                <a16:creationId xmlns:a16="http://schemas.microsoft.com/office/drawing/2014/main" id="{82B4FD12-8CBD-4B8A-8B77-41BA5914825E}"/>
              </a:ext>
            </a:extLst>
          </p:cNvPr>
          <p:cNvCxnSpPr/>
          <p:nvPr/>
        </p:nvCxnSpPr>
        <p:spPr>
          <a:xfrm>
            <a:off x="1579769" y="1818684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53C2C738-3134-4688-B42D-1F2081EE5658}"/>
              </a:ext>
            </a:extLst>
          </p:cNvPr>
          <p:cNvCxnSpPr/>
          <p:nvPr/>
        </p:nvCxnSpPr>
        <p:spPr>
          <a:xfrm>
            <a:off x="2607902" y="1818684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94" name="Straight Connector 43">
            <a:extLst>
              <a:ext uri="{FF2B5EF4-FFF2-40B4-BE49-F238E27FC236}">
                <a16:creationId xmlns:a16="http://schemas.microsoft.com/office/drawing/2014/main" id="{73540DC2-A418-47B9-AC89-14E9F4B56DB6}"/>
              </a:ext>
            </a:extLst>
          </p:cNvPr>
          <p:cNvCxnSpPr/>
          <p:nvPr/>
        </p:nvCxnSpPr>
        <p:spPr>
          <a:xfrm>
            <a:off x="4721020" y="1818684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95" name="Rectangular Callout 47">
            <a:extLst>
              <a:ext uri="{FF2B5EF4-FFF2-40B4-BE49-F238E27FC236}">
                <a16:creationId xmlns:a16="http://schemas.microsoft.com/office/drawing/2014/main" id="{729B46A5-F369-410A-B9E8-CC13F405D576}"/>
              </a:ext>
            </a:extLst>
          </p:cNvPr>
          <p:cNvSpPr/>
          <p:nvPr/>
        </p:nvSpPr>
        <p:spPr>
          <a:xfrm>
            <a:off x="6905400" y="3395615"/>
            <a:ext cx="2176075" cy="571981"/>
          </a:xfrm>
          <a:prstGeom prst="wedgeRectCallout">
            <a:avLst>
              <a:gd name="adj1" fmla="val -20167"/>
              <a:gd name="adj2" fmla="val -89609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写入</a:t>
            </a:r>
            <a:r>
              <a:rPr kumimoji="0" lang="en-US" altLang="zh-CN" b="0" kern="0" dirty="0">
                <a:solidFill>
                  <a:prstClr val="white"/>
                </a:solidFill>
                <a:latin typeface="Calibri"/>
              </a:rPr>
              <a:t>D</a:t>
            </a:r>
            <a:r>
              <a:rPr kumimoji="0" lang="en-US" altLang="zh-CN" b="0" kern="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grpSp>
        <p:nvGrpSpPr>
          <p:cNvPr id="96" name="Group 50">
            <a:extLst>
              <a:ext uri="{FF2B5EF4-FFF2-40B4-BE49-F238E27FC236}">
                <a16:creationId xmlns:a16="http://schemas.microsoft.com/office/drawing/2014/main" id="{2FF00EDE-CFD6-4F71-924D-A6A71F5CDF20}"/>
              </a:ext>
            </a:extLst>
          </p:cNvPr>
          <p:cNvGrpSpPr/>
          <p:nvPr/>
        </p:nvGrpSpPr>
        <p:grpSpPr>
          <a:xfrm>
            <a:off x="3935603" y="2166691"/>
            <a:ext cx="1175029" cy="1111901"/>
            <a:chOff x="2524837" y="1074860"/>
            <a:chExt cx="1105469" cy="1091820"/>
          </a:xfrm>
        </p:grpSpPr>
        <p:sp>
          <p:nvSpPr>
            <p:cNvPr id="97" name="Isosceles Triangle 51">
              <a:extLst>
                <a:ext uri="{FF2B5EF4-FFF2-40B4-BE49-F238E27FC236}">
                  <a16:creationId xmlns:a16="http://schemas.microsoft.com/office/drawing/2014/main" id="{08AB2A7C-A146-492A-ABF8-CCA239010AA0}"/>
                </a:ext>
              </a:extLst>
            </p:cNvPr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Lightning Bolt 52">
              <a:extLst>
                <a:ext uri="{FF2B5EF4-FFF2-40B4-BE49-F238E27FC236}">
                  <a16:creationId xmlns:a16="http://schemas.microsoft.com/office/drawing/2014/main" id="{65D3853F-8F9C-464C-BB0A-306C696033CE}"/>
                </a:ext>
              </a:extLst>
            </p:cNvPr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9" name="Rectangular Callout 53">
            <a:extLst>
              <a:ext uri="{FF2B5EF4-FFF2-40B4-BE49-F238E27FC236}">
                <a16:creationId xmlns:a16="http://schemas.microsoft.com/office/drawing/2014/main" id="{78E1718D-11C7-451D-B6C5-636082E14C69}"/>
              </a:ext>
            </a:extLst>
          </p:cNvPr>
          <p:cNvSpPr/>
          <p:nvPr/>
        </p:nvSpPr>
        <p:spPr>
          <a:xfrm>
            <a:off x="214213" y="3395615"/>
            <a:ext cx="6494295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写入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数据时系统崩溃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0CC72A-DD25-4BB7-B416-14A5171B58C6}"/>
              </a:ext>
            </a:extLst>
          </p:cNvPr>
          <p:cNvGrpSpPr/>
          <p:nvPr/>
        </p:nvGrpSpPr>
        <p:grpSpPr>
          <a:xfrm>
            <a:off x="1611571" y="4436608"/>
            <a:ext cx="973541" cy="736980"/>
            <a:chOff x="569834" y="4430512"/>
            <a:chExt cx="973541" cy="736980"/>
          </a:xfrm>
        </p:grpSpPr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2A71EDE1-D8F7-4D48-85E8-A9ABCFD1E13A}"/>
                </a:ext>
              </a:extLst>
            </p:cNvPr>
            <p:cNvSpPr/>
            <p:nvPr/>
          </p:nvSpPr>
          <p:spPr>
            <a:xfrm>
              <a:off x="569834" y="443051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7A8B53C2-D069-4633-BCE7-D48D2723E337}"/>
                </a:ext>
              </a:extLst>
            </p:cNvPr>
            <p:cNvSpPr/>
            <p:nvPr/>
          </p:nvSpPr>
          <p:spPr>
            <a:xfrm>
              <a:off x="817010" y="4430512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F392C44C-E235-4DB0-AF45-C7A2B63B4DFA}"/>
                </a:ext>
              </a:extLst>
            </p:cNvPr>
            <p:cNvSpPr/>
            <p:nvPr/>
          </p:nvSpPr>
          <p:spPr>
            <a:xfrm>
              <a:off x="1064186" y="443051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DCDAACFF-C8A4-4019-9054-15FF710DABF8}"/>
                </a:ext>
              </a:extLst>
            </p:cNvPr>
            <p:cNvSpPr/>
            <p:nvPr/>
          </p:nvSpPr>
          <p:spPr>
            <a:xfrm>
              <a:off x="1311363" y="443051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tangle 105">
              <a:extLst>
                <a:ext uri="{FF2B5EF4-FFF2-40B4-BE49-F238E27FC236}">
                  <a16:creationId xmlns:a16="http://schemas.microsoft.com/office/drawing/2014/main" id="{B2CB2691-CDF6-4571-A49E-1BC98C56AFCA}"/>
                </a:ext>
              </a:extLst>
            </p:cNvPr>
            <p:cNvSpPr/>
            <p:nvPr/>
          </p:nvSpPr>
          <p:spPr>
            <a:xfrm>
              <a:off x="569834" y="47990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angle 106">
              <a:extLst>
                <a:ext uri="{FF2B5EF4-FFF2-40B4-BE49-F238E27FC236}">
                  <a16:creationId xmlns:a16="http://schemas.microsoft.com/office/drawing/2014/main" id="{D095BEB4-DBB3-43DC-A51D-F18F3DED1ADA}"/>
                </a:ext>
              </a:extLst>
            </p:cNvPr>
            <p:cNvSpPr/>
            <p:nvPr/>
          </p:nvSpPr>
          <p:spPr>
            <a:xfrm>
              <a:off x="817010" y="47990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7">
              <a:extLst>
                <a:ext uri="{FF2B5EF4-FFF2-40B4-BE49-F238E27FC236}">
                  <a16:creationId xmlns:a16="http://schemas.microsoft.com/office/drawing/2014/main" id="{F5FD90DD-FEB1-4F22-9A1E-73C0F89B931E}"/>
                </a:ext>
              </a:extLst>
            </p:cNvPr>
            <p:cNvSpPr/>
            <p:nvPr/>
          </p:nvSpPr>
          <p:spPr>
            <a:xfrm>
              <a:off x="1064186" y="47990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8">
              <a:extLst>
                <a:ext uri="{FF2B5EF4-FFF2-40B4-BE49-F238E27FC236}">
                  <a16:creationId xmlns:a16="http://schemas.microsoft.com/office/drawing/2014/main" id="{F7FEDEF1-B7A1-4A16-BE4D-D1C44B27A032}"/>
                </a:ext>
              </a:extLst>
            </p:cNvPr>
            <p:cNvSpPr/>
            <p:nvPr/>
          </p:nvSpPr>
          <p:spPr>
            <a:xfrm>
              <a:off x="1311363" y="4799002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6" name="Rectangle 117">
            <a:extLst>
              <a:ext uri="{FF2B5EF4-FFF2-40B4-BE49-F238E27FC236}">
                <a16:creationId xmlns:a16="http://schemas.microsoft.com/office/drawing/2014/main" id="{EA8FD5EF-3AEC-4648-882B-FA341C5EDC33}"/>
              </a:ext>
            </a:extLst>
          </p:cNvPr>
          <p:cNvSpPr/>
          <p:nvPr/>
        </p:nvSpPr>
        <p:spPr>
          <a:xfrm>
            <a:off x="2637475" y="443051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8">
            <a:extLst>
              <a:ext uri="{FF2B5EF4-FFF2-40B4-BE49-F238E27FC236}">
                <a16:creationId xmlns:a16="http://schemas.microsoft.com/office/drawing/2014/main" id="{FC9EF196-E7FB-4124-B393-6736C1A4B2DE}"/>
              </a:ext>
            </a:extLst>
          </p:cNvPr>
          <p:cNvSpPr/>
          <p:nvPr/>
        </p:nvSpPr>
        <p:spPr>
          <a:xfrm>
            <a:off x="3151537" y="4430512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118" name="Rectangle 119">
            <a:extLst>
              <a:ext uri="{FF2B5EF4-FFF2-40B4-BE49-F238E27FC236}">
                <a16:creationId xmlns:a16="http://schemas.microsoft.com/office/drawing/2014/main" id="{D4A2629C-CC17-41EA-9FC8-EF1599062B06}"/>
              </a:ext>
            </a:extLst>
          </p:cNvPr>
          <p:cNvSpPr/>
          <p:nvPr/>
        </p:nvSpPr>
        <p:spPr>
          <a:xfrm>
            <a:off x="3665599" y="443051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20">
            <a:extLst>
              <a:ext uri="{FF2B5EF4-FFF2-40B4-BE49-F238E27FC236}">
                <a16:creationId xmlns:a16="http://schemas.microsoft.com/office/drawing/2014/main" id="{06FC22C3-5792-49DF-9576-B90E0D539E70}"/>
              </a:ext>
            </a:extLst>
          </p:cNvPr>
          <p:cNvSpPr/>
          <p:nvPr/>
        </p:nvSpPr>
        <p:spPr>
          <a:xfrm>
            <a:off x="4179661" y="443051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21">
            <a:extLst>
              <a:ext uri="{FF2B5EF4-FFF2-40B4-BE49-F238E27FC236}">
                <a16:creationId xmlns:a16="http://schemas.microsoft.com/office/drawing/2014/main" id="{2BE7AA01-D8C1-47DA-9A85-7B427624F885}"/>
              </a:ext>
            </a:extLst>
          </p:cNvPr>
          <p:cNvSpPr/>
          <p:nvPr/>
        </p:nvSpPr>
        <p:spPr>
          <a:xfrm>
            <a:off x="2637475" y="47990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2">
            <a:extLst>
              <a:ext uri="{FF2B5EF4-FFF2-40B4-BE49-F238E27FC236}">
                <a16:creationId xmlns:a16="http://schemas.microsoft.com/office/drawing/2014/main" id="{85FC5D21-955E-45CA-8B5E-CAADEAFF0824}"/>
              </a:ext>
            </a:extLst>
          </p:cNvPr>
          <p:cNvSpPr/>
          <p:nvPr/>
        </p:nvSpPr>
        <p:spPr>
          <a:xfrm>
            <a:off x="3151537" y="47990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3">
            <a:extLst>
              <a:ext uri="{FF2B5EF4-FFF2-40B4-BE49-F238E27FC236}">
                <a16:creationId xmlns:a16="http://schemas.microsoft.com/office/drawing/2014/main" id="{C4E51438-A15C-4A72-8F34-0A7C90975615}"/>
              </a:ext>
            </a:extLst>
          </p:cNvPr>
          <p:cNvSpPr/>
          <p:nvPr/>
        </p:nvSpPr>
        <p:spPr>
          <a:xfrm>
            <a:off x="3665599" y="47990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4">
            <a:extLst>
              <a:ext uri="{FF2B5EF4-FFF2-40B4-BE49-F238E27FC236}">
                <a16:creationId xmlns:a16="http://schemas.microsoft.com/office/drawing/2014/main" id="{EA2B9E27-C65D-4B78-85DF-ACF49FA43933}"/>
              </a:ext>
            </a:extLst>
          </p:cNvPr>
          <p:cNvSpPr/>
          <p:nvPr/>
        </p:nvSpPr>
        <p:spPr>
          <a:xfrm>
            <a:off x="4179661" y="4799002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5">
            <a:extLst>
              <a:ext uri="{FF2B5EF4-FFF2-40B4-BE49-F238E27FC236}">
                <a16:creationId xmlns:a16="http://schemas.microsoft.com/office/drawing/2014/main" id="{DC39DD42-6CF1-4110-8FEA-38C1F12C7A7C}"/>
              </a:ext>
            </a:extLst>
          </p:cNvPr>
          <p:cNvSpPr/>
          <p:nvPr/>
        </p:nvSpPr>
        <p:spPr>
          <a:xfrm>
            <a:off x="4752867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6">
            <a:extLst>
              <a:ext uri="{FF2B5EF4-FFF2-40B4-BE49-F238E27FC236}">
                <a16:creationId xmlns:a16="http://schemas.microsoft.com/office/drawing/2014/main" id="{E850491B-4F27-4A07-8179-F7FF340514CD}"/>
              </a:ext>
            </a:extLst>
          </p:cNvPr>
          <p:cNvSpPr/>
          <p:nvPr/>
        </p:nvSpPr>
        <p:spPr>
          <a:xfrm>
            <a:off x="5266929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 127">
            <a:extLst>
              <a:ext uri="{FF2B5EF4-FFF2-40B4-BE49-F238E27FC236}">
                <a16:creationId xmlns:a16="http://schemas.microsoft.com/office/drawing/2014/main" id="{2B3C561D-7840-453E-8D9B-7DF496F36D1F}"/>
              </a:ext>
            </a:extLst>
          </p:cNvPr>
          <p:cNvSpPr/>
          <p:nvPr/>
        </p:nvSpPr>
        <p:spPr>
          <a:xfrm>
            <a:off x="5780991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8">
            <a:extLst>
              <a:ext uri="{FF2B5EF4-FFF2-40B4-BE49-F238E27FC236}">
                <a16:creationId xmlns:a16="http://schemas.microsoft.com/office/drawing/2014/main" id="{D92B7473-2E50-4A77-B5C7-7B4EB071BAB2}"/>
              </a:ext>
            </a:extLst>
          </p:cNvPr>
          <p:cNvSpPr/>
          <p:nvPr/>
        </p:nvSpPr>
        <p:spPr>
          <a:xfrm>
            <a:off x="6295053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9">
            <a:extLst>
              <a:ext uri="{FF2B5EF4-FFF2-40B4-BE49-F238E27FC236}">
                <a16:creationId xmlns:a16="http://schemas.microsoft.com/office/drawing/2014/main" id="{DCB29FC0-D29C-4571-A3C3-8E78B6D264B9}"/>
              </a:ext>
            </a:extLst>
          </p:cNvPr>
          <p:cNvSpPr/>
          <p:nvPr/>
        </p:nvSpPr>
        <p:spPr>
          <a:xfrm>
            <a:off x="6809115" y="4430512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9" name="Rectangle 130">
            <a:extLst>
              <a:ext uri="{FF2B5EF4-FFF2-40B4-BE49-F238E27FC236}">
                <a16:creationId xmlns:a16="http://schemas.microsoft.com/office/drawing/2014/main" id="{B7034293-3F83-4F40-81C8-3491838E38B9}"/>
              </a:ext>
            </a:extLst>
          </p:cNvPr>
          <p:cNvSpPr/>
          <p:nvPr/>
        </p:nvSpPr>
        <p:spPr>
          <a:xfrm>
            <a:off x="7327744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31">
            <a:extLst>
              <a:ext uri="{FF2B5EF4-FFF2-40B4-BE49-F238E27FC236}">
                <a16:creationId xmlns:a16="http://schemas.microsoft.com/office/drawing/2014/main" id="{C79DAFA2-968E-4625-9C7F-7D1703527758}"/>
              </a:ext>
            </a:extLst>
          </p:cNvPr>
          <p:cNvSpPr/>
          <p:nvPr/>
        </p:nvSpPr>
        <p:spPr>
          <a:xfrm>
            <a:off x="7841806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2">
            <a:extLst>
              <a:ext uri="{FF2B5EF4-FFF2-40B4-BE49-F238E27FC236}">
                <a16:creationId xmlns:a16="http://schemas.microsoft.com/office/drawing/2014/main" id="{DCF7DC90-BDC6-40E9-8634-56E269CA167B}"/>
              </a:ext>
            </a:extLst>
          </p:cNvPr>
          <p:cNvSpPr/>
          <p:nvPr/>
        </p:nvSpPr>
        <p:spPr>
          <a:xfrm>
            <a:off x="8355868" y="4430512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7">
            <a:extLst>
              <a:ext uri="{FF2B5EF4-FFF2-40B4-BE49-F238E27FC236}">
                <a16:creationId xmlns:a16="http://schemas.microsoft.com/office/drawing/2014/main" id="{D11F9996-4968-420E-93F3-46EFE27E303A}"/>
              </a:ext>
            </a:extLst>
          </p:cNvPr>
          <p:cNvCxnSpPr/>
          <p:nvPr/>
        </p:nvCxnSpPr>
        <p:spPr>
          <a:xfrm>
            <a:off x="1579770" y="4259543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33" name="Straight Connector 138">
            <a:extLst>
              <a:ext uri="{FF2B5EF4-FFF2-40B4-BE49-F238E27FC236}">
                <a16:creationId xmlns:a16="http://schemas.microsoft.com/office/drawing/2014/main" id="{0E0CA4C3-34AD-4C35-8EFC-551A8C649744}"/>
              </a:ext>
            </a:extLst>
          </p:cNvPr>
          <p:cNvCxnSpPr/>
          <p:nvPr/>
        </p:nvCxnSpPr>
        <p:spPr>
          <a:xfrm>
            <a:off x="2607903" y="4259543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34" name="Straight Connector 139">
            <a:extLst>
              <a:ext uri="{FF2B5EF4-FFF2-40B4-BE49-F238E27FC236}">
                <a16:creationId xmlns:a16="http://schemas.microsoft.com/office/drawing/2014/main" id="{6F7F7A61-0023-484C-A03C-B46A7298758F}"/>
              </a:ext>
            </a:extLst>
          </p:cNvPr>
          <p:cNvCxnSpPr/>
          <p:nvPr/>
        </p:nvCxnSpPr>
        <p:spPr>
          <a:xfrm>
            <a:off x="4721021" y="4259543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35" name="Rectangular Callout 145">
            <a:extLst>
              <a:ext uri="{FF2B5EF4-FFF2-40B4-BE49-F238E27FC236}">
                <a16:creationId xmlns:a16="http://schemas.microsoft.com/office/drawing/2014/main" id="{10FFD416-DC93-4731-9EA4-C684283AF044}"/>
              </a:ext>
            </a:extLst>
          </p:cNvPr>
          <p:cNvSpPr/>
          <p:nvPr/>
        </p:nvSpPr>
        <p:spPr>
          <a:xfrm>
            <a:off x="3029202" y="5408346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文件系统元数据完全一致，但是数据区</a:t>
            </a:r>
            <a:r>
              <a:rPr lang="en-US" altLang="zh-CN" sz="2400" kern="0" dirty="0">
                <a:solidFill>
                  <a:prstClr val="white"/>
                </a:solidFill>
                <a:latin typeface="Calibri"/>
              </a:rPr>
              <a:t>5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中是垃圾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47">
            <a:extLst>
              <a:ext uri="{FF2B5EF4-FFF2-40B4-BE49-F238E27FC236}">
                <a16:creationId xmlns:a16="http://schemas.microsoft.com/office/drawing/2014/main" id="{97F9B460-01A7-441D-BD39-E277453D24B6}"/>
              </a:ext>
            </a:extLst>
          </p:cNvPr>
          <p:cNvSpPr/>
          <p:nvPr/>
        </p:nvSpPr>
        <p:spPr>
          <a:xfrm>
            <a:off x="3151535" y="4430324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</a:t>
            </a:r>
          </a:p>
        </p:txBody>
      </p:sp>
      <p:sp>
        <p:nvSpPr>
          <p:cNvPr id="137" name="Rectangular Callout 141">
            <a:extLst>
              <a:ext uri="{FF2B5EF4-FFF2-40B4-BE49-F238E27FC236}">
                <a16:creationId xmlns:a16="http://schemas.microsoft.com/office/drawing/2014/main" id="{1C91CF91-1DB5-42B8-962F-01D839EE3126}"/>
              </a:ext>
            </a:extLst>
          </p:cNvPr>
          <p:cNvSpPr/>
          <p:nvPr/>
        </p:nvSpPr>
        <p:spPr>
          <a:xfrm>
            <a:off x="214213" y="5511501"/>
            <a:ext cx="2459325" cy="474856"/>
          </a:xfrm>
          <a:prstGeom prst="wedgeRectCallout">
            <a:avLst>
              <a:gd name="adj1" fmla="val 73618"/>
              <a:gd name="adj2" fmla="val -204573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6D7D10-B733-4ADC-BE5F-70573AF4F06D}"/>
              </a:ext>
            </a:extLst>
          </p:cNvPr>
          <p:cNvGrpSpPr/>
          <p:nvPr/>
        </p:nvGrpSpPr>
        <p:grpSpPr>
          <a:xfrm>
            <a:off x="581611" y="4440019"/>
            <a:ext cx="973542" cy="744885"/>
            <a:chOff x="1607065" y="4430512"/>
            <a:chExt cx="973542" cy="744885"/>
          </a:xfrm>
        </p:grpSpPr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41677CD1-1FBE-4E14-8A64-F38AED7B69D6}"/>
                </a:ext>
              </a:extLst>
            </p:cNvPr>
            <p:cNvSpPr/>
            <p:nvPr/>
          </p:nvSpPr>
          <p:spPr>
            <a:xfrm>
              <a:off x="1607066" y="443051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110">
              <a:extLst>
                <a:ext uri="{FF2B5EF4-FFF2-40B4-BE49-F238E27FC236}">
                  <a16:creationId xmlns:a16="http://schemas.microsoft.com/office/drawing/2014/main" id="{15F07423-7A01-4438-BA10-27C23F3C0044}"/>
                </a:ext>
              </a:extLst>
            </p:cNvPr>
            <p:cNvSpPr/>
            <p:nvPr/>
          </p:nvSpPr>
          <p:spPr>
            <a:xfrm>
              <a:off x="1854242" y="443051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1">
              <a:extLst>
                <a:ext uri="{FF2B5EF4-FFF2-40B4-BE49-F238E27FC236}">
                  <a16:creationId xmlns:a16="http://schemas.microsoft.com/office/drawing/2014/main" id="{5870E7AA-BF06-42E9-9821-F4C2F7583C26}"/>
                </a:ext>
              </a:extLst>
            </p:cNvPr>
            <p:cNvSpPr/>
            <p:nvPr/>
          </p:nvSpPr>
          <p:spPr>
            <a:xfrm>
              <a:off x="2101418" y="443051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112">
              <a:extLst>
                <a:ext uri="{FF2B5EF4-FFF2-40B4-BE49-F238E27FC236}">
                  <a16:creationId xmlns:a16="http://schemas.microsoft.com/office/drawing/2014/main" id="{46AF17A9-E2F1-4DF8-B59F-D291F72DA2FC}"/>
                </a:ext>
              </a:extLst>
            </p:cNvPr>
            <p:cNvSpPr/>
            <p:nvPr/>
          </p:nvSpPr>
          <p:spPr>
            <a:xfrm>
              <a:off x="2348595" y="443051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1C13B7B7-988B-4265-9BB4-69CE4A1B6929}"/>
                </a:ext>
              </a:extLst>
            </p:cNvPr>
            <p:cNvSpPr/>
            <p:nvPr/>
          </p:nvSpPr>
          <p:spPr>
            <a:xfrm>
              <a:off x="1607065" y="4806907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115">
              <a:extLst>
                <a:ext uri="{FF2B5EF4-FFF2-40B4-BE49-F238E27FC236}">
                  <a16:creationId xmlns:a16="http://schemas.microsoft.com/office/drawing/2014/main" id="{290079E0-5754-43FA-A580-11AAEB86468C}"/>
                </a:ext>
              </a:extLst>
            </p:cNvPr>
            <p:cNvSpPr/>
            <p:nvPr/>
          </p:nvSpPr>
          <p:spPr>
            <a:xfrm>
              <a:off x="2101418" y="47990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ADB148AE-CA82-458A-A989-09707B822060}"/>
                </a:ext>
              </a:extLst>
            </p:cNvPr>
            <p:cNvSpPr/>
            <p:nvPr/>
          </p:nvSpPr>
          <p:spPr>
            <a:xfrm>
              <a:off x="2348595" y="4799002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ectangle 113">
              <a:extLst>
                <a:ext uri="{FF2B5EF4-FFF2-40B4-BE49-F238E27FC236}">
                  <a16:creationId xmlns:a16="http://schemas.microsoft.com/office/drawing/2014/main" id="{73544010-0EE7-4588-AF9B-90E0CB4220D2}"/>
                </a:ext>
              </a:extLst>
            </p:cNvPr>
            <p:cNvSpPr/>
            <p:nvPr/>
          </p:nvSpPr>
          <p:spPr>
            <a:xfrm>
              <a:off x="1848179" y="4806907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35" grpId="0" animBg="1"/>
      <p:bldP spid="136" grpId="0" animBg="1"/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372817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20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139" name="Rectangle 3">
            <a:extLst>
              <a:ext uri="{FF2B5EF4-FFF2-40B4-BE49-F238E27FC236}">
                <a16:creationId xmlns:a16="http://schemas.microsoft.com/office/drawing/2014/main" id="{94183C53-385F-444B-919C-EED8544CB79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36712"/>
            <a:ext cx="8225117" cy="8956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崩溃一致性问题（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</a:rPr>
              <a:t>crash-consistency problem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7" name="Rectangle 21">
            <a:extLst>
              <a:ext uri="{FF2B5EF4-FFF2-40B4-BE49-F238E27FC236}">
                <a16:creationId xmlns:a16="http://schemas.microsoft.com/office/drawing/2014/main" id="{40DEB6B5-E9FF-4C62-9031-05588A1B87DC}"/>
              </a:ext>
            </a:extLst>
          </p:cNvPr>
          <p:cNvSpPr/>
          <p:nvPr/>
        </p:nvSpPr>
        <p:spPr>
          <a:xfrm>
            <a:off x="2543942" y="24085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22">
            <a:extLst>
              <a:ext uri="{FF2B5EF4-FFF2-40B4-BE49-F238E27FC236}">
                <a16:creationId xmlns:a16="http://schemas.microsoft.com/office/drawing/2014/main" id="{A2971EEF-E88B-4009-8185-519D228F7311}"/>
              </a:ext>
            </a:extLst>
          </p:cNvPr>
          <p:cNvSpPr/>
          <p:nvPr/>
        </p:nvSpPr>
        <p:spPr>
          <a:xfrm>
            <a:off x="3058004" y="2408594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159" name="Rectangle 23">
            <a:extLst>
              <a:ext uri="{FF2B5EF4-FFF2-40B4-BE49-F238E27FC236}">
                <a16:creationId xmlns:a16="http://schemas.microsoft.com/office/drawing/2014/main" id="{23F9934D-DA79-41F0-A434-E33650754512}"/>
              </a:ext>
            </a:extLst>
          </p:cNvPr>
          <p:cNvSpPr/>
          <p:nvPr/>
        </p:nvSpPr>
        <p:spPr>
          <a:xfrm>
            <a:off x="3572066" y="24085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24">
            <a:extLst>
              <a:ext uri="{FF2B5EF4-FFF2-40B4-BE49-F238E27FC236}">
                <a16:creationId xmlns:a16="http://schemas.microsoft.com/office/drawing/2014/main" id="{75B7C814-231D-4C8F-85E5-D1C2316C8922}"/>
              </a:ext>
            </a:extLst>
          </p:cNvPr>
          <p:cNvSpPr/>
          <p:nvPr/>
        </p:nvSpPr>
        <p:spPr>
          <a:xfrm>
            <a:off x="4086128" y="24085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25">
            <a:extLst>
              <a:ext uri="{FF2B5EF4-FFF2-40B4-BE49-F238E27FC236}">
                <a16:creationId xmlns:a16="http://schemas.microsoft.com/office/drawing/2014/main" id="{6ADCAB1D-F70A-49BF-BFA5-B4CA1530F494}"/>
              </a:ext>
            </a:extLst>
          </p:cNvPr>
          <p:cNvSpPr/>
          <p:nvPr/>
        </p:nvSpPr>
        <p:spPr>
          <a:xfrm>
            <a:off x="2543942" y="277708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26">
            <a:extLst>
              <a:ext uri="{FF2B5EF4-FFF2-40B4-BE49-F238E27FC236}">
                <a16:creationId xmlns:a16="http://schemas.microsoft.com/office/drawing/2014/main" id="{0D9319FD-C4FB-436E-8D19-3F67A2C40D2C}"/>
              </a:ext>
            </a:extLst>
          </p:cNvPr>
          <p:cNvSpPr/>
          <p:nvPr/>
        </p:nvSpPr>
        <p:spPr>
          <a:xfrm>
            <a:off x="3058004" y="277708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27">
            <a:extLst>
              <a:ext uri="{FF2B5EF4-FFF2-40B4-BE49-F238E27FC236}">
                <a16:creationId xmlns:a16="http://schemas.microsoft.com/office/drawing/2014/main" id="{7FA5AC40-D322-4013-AAD9-EE2D4309F000}"/>
              </a:ext>
            </a:extLst>
          </p:cNvPr>
          <p:cNvSpPr/>
          <p:nvPr/>
        </p:nvSpPr>
        <p:spPr>
          <a:xfrm>
            <a:off x="3572066" y="277708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28">
            <a:extLst>
              <a:ext uri="{FF2B5EF4-FFF2-40B4-BE49-F238E27FC236}">
                <a16:creationId xmlns:a16="http://schemas.microsoft.com/office/drawing/2014/main" id="{8282A6E1-69F0-4382-B258-4DEBFB0C387C}"/>
              </a:ext>
            </a:extLst>
          </p:cNvPr>
          <p:cNvSpPr/>
          <p:nvPr/>
        </p:nvSpPr>
        <p:spPr>
          <a:xfrm>
            <a:off x="4086128" y="277708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29">
            <a:extLst>
              <a:ext uri="{FF2B5EF4-FFF2-40B4-BE49-F238E27FC236}">
                <a16:creationId xmlns:a16="http://schemas.microsoft.com/office/drawing/2014/main" id="{DCF14F0B-4226-453E-9804-D34E8596FD25}"/>
              </a:ext>
            </a:extLst>
          </p:cNvPr>
          <p:cNvSpPr/>
          <p:nvPr/>
        </p:nvSpPr>
        <p:spPr>
          <a:xfrm>
            <a:off x="4659334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30">
            <a:extLst>
              <a:ext uri="{FF2B5EF4-FFF2-40B4-BE49-F238E27FC236}">
                <a16:creationId xmlns:a16="http://schemas.microsoft.com/office/drawing/2014/main" id="{A863B782-C350-4917-8644-0C6FC2B37E03}"/>
              </a:ext>
            </a:extLst>
          </p:cNvPr>
          <p:cNvSpPr/>
          <p:nvPr/>
        </p:nvSpPr>
        <p:spPr>
          <a:xfrm>
            <a:off x="5173396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31">
            <a:extLst>
              <a:ext uri="{FF2B5EF4-FFF2-40B4-BE49-F238E27FC236}">
                <a16:creationId xmlns:a16="http://schemas.microsoft.com/office/drawing/2014/main" id="{A5652D4C-F5C4-4FCB-8AB4-279EA8E5666E}"/>
              </a:ext>
            </a:extLst>
          </p:cNvPr>
          <p:cNvSpPr/>
          <p:nvPr/>
        </p:nvSpPr>
        <p:spPr>
          <a:xfrm>
            <a:off x="5687458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32">
            <a:extLst>
              <a:ext uri="{FF2B5EF4-FFF2-40B4-BE49-F238E27FC236}">
                <a16:creationId xmlns:a16="http://schemas.microsoft.com/office/drawing/2014/main" id="{AD3D0788-F235-41AB-B290-AFFCE130BE6E}"/>
              </a:ext>
            </a:extLst>
          </p:cNvPr>
          <p:cNvSpPr/>
          <p:nvPr/>
        </p:nvSpPr>
        <p:spPr>
          <a:xfrm>
            <a:off x="6201520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33">
            <a:extLst>
              <a:ext uri="{FF2B5EF4-FFF2-40B4-BE49-F238E27FC236}">
                <a16:creationId xmlns:a16="http://schemas.microsoft.com/office/drawing/2014/main" id="{46B201BF-A47E-4BB6-8380-29E0178908A6}"/>
              </a:ext>
            </a:extLst>
          </p:cNvPr>
          <p:cNvSpPr/>
          <p:nvPr/>
        </p:nvSpPr>
        <p:spPr>
          <a:xfrm>
            <a:off x="6715582" y="2408594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0" name="Rectangle 34">
            <a:extLst>
              <a:ext uri="{FF2B5EF4-FFF2-40B4-BE49-F238E27FC236}">
                <a16:creationId xmlns:a16="http://schemas.microsoft.com/office/drawing/2014/main" id="{D7A532A2-3B01-4AA5-9A18-D99DD85CCB44}"/>
              </a:ext>
            </a:extLst>
          </p:cNvPr>
          <p:cNvSpPr/>
          <p:nvPr/>
        </p:nvSpPr>
        <p:spPr>
          <a:xfrm>
            <a:off x="7234211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35">
            <a:extLst>
              <a:ext uri="{FF2B5EF4-FFF2-40B4-BE49-F238E27FC236}">
                <a16:creationId xmlns:a16="http://schemas.microsoft.com/office/drawing/2014/main" id="{1D8483B9-384B-4D8C-861D-5A21D175272A}"/>
              </a:ext>
            </a:extLst>
          </p:cNvPr>
          <p:cNvSpPr/>
          <p:nvPr/>
        </p:nvSpPr>
        <p:spPr>
          <a:xfrm>
            <a:off x="7748273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Rectangle 36">
            <a:extLst>
              <a:ext uri="{FF2B5EF4-FFF2-40B4-BE49-F238E27FC236}">
                <a16:creationId xmlns:a16="http://schemas.microsoft.com/office/drawing/2014/main" id="{95CC7BB9-A981-4CDD-B7FC-E1C67B3E48FF}"/>
              </a:ext>
            </a:extLst>
          </p:cNvPr>
          <p:cNvSpPr/>
          <p:nvPr/>
        </p:nvSpPr>
        <p:spPr>
          <a:xfrm>
            <a:off x="8262335" y="240859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A42AD7-340B-4752-ACCB-9405A3B984AD}"/>
              </a:ext>
            </a:extLst>
          </p:cNvPr>
          <p:cNvGrpSpPr/>
          <p:nvPr/>
        </p:nvGrpSpPr>
        <p:grpSpPr>
          <a:xfrm>
            <a:off x="1512232" y="1706737"/>
            <a:ext cx="973541" cy="1444866"/>
            <a:chOff x="476301" y="1700708"/>
            <a:chExt cx="973541" cy="1444866"/>
          </a:xfrm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E619316D-54A5-4BCB-9C91-F89BD48917A3}"/>
                </a:ext>
              </a:extLst>
            </p:cNvPr>
            <p:cNvSpPr/>
            <p:nvPr/>
          </p:nvSpPr>
          <p:spPr>
            <a:xfrm>
              <a:off x="476301" y="24085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2DDABBFD-3447-46C8-A686-38095E9B60C1}"/>
                </a:ext>
              </a:extLst>
            </p:cNvPr>
            <p:cNvSpPr/>
            <p:nvPr/>
          </p:nvSpPr>
          <p:spPr>
            <a:xfrm>
              <a:off x="723477" y="2408594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Rectangle 7">
              <a:extLst>
                <a:ext uri="{FF2B5EF4-FFF2-40B4-BE49-F238E27FC236}">
                  <a16:creationId xmlns:a16="http://schemas.microsoft.com/office/drawing/2014/main" id="{CF67E2B2-6F0C-4B00-B6C6-4F3E4D109043}"/>
                </a:ext>
              </a:extLst>
            </p:cNvPr>
            <p:cNvSpPr/>
            <p:nvPr/>
          </p:nvSpPr>
          <p:spPr>
            <a:xfrm>
              <a:off x="970653" y="24085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AC78453D-74C0-47F8-A5C0-AB3089F29EBF}"/>
                </a:ext>
              </a:extLst>
            </p:cNvPr>
            <p:cNvSpPr/>
            <p:nvPr/>
          </p:nvSpPr>
          <p:spPr>
            <a:xfrm>
              <a:off x="1217830" y="24085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8B0DD223-0F0A-48A0-B0BB-3B13B82884D0}"/>
                </a:ext>
              </a:extLst>
            </p:cNvPr>
            <p:cNvSpPr/>
            <p:nvPr/>
          </p:nvSpPr>
          <p:spPr>
            <a:xfrm>
              <a:off x="476301" y="277708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Rectangle 10">
              <a:extLst>
                <a:ext uri="{FF2B5EF4-FFF2-40B4-BE49-F238E27FC236}">
                  <a16:creationId xmlns:a16="http://schemas.microsoft.com/office/drawing/2014/main" id="{16C81A52-B1F2-4878-B583-51670C0338A1}"/>
                </a:ext>
              </a:extLst>
            </p:cNvPr>
            <p:cNvSpPr/>
            <p:nvPr/>
          </p:nvSpPr>
          <p:spPr>
            <a:xfrm>
              <a:off x="723477" y="277708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11">
              <a:extLst>
                <a:ext uri="{FF2B5EF4-FFF2-40B4-BE49-F238E27FC236}">
                  <a16:creationId xmlns:a16="http://schemas.microsoft.com/office/drawing/2014/main" id="{F3A8DABE-4567-4B68-AE53-A932DD21B42B}"/>
                </a:ext>
              </a:extLst>
            </p:cNvPr>
            <p:cNvSpPr/>
            <p:nvPr/>
          </p:nvSpPr>
          <p:spPr>
            <a:xfrm>
              <a:off x="970653" y="277708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12">
              <a:extLst>
                <a:ext uri="{FF2B5EF4-FFF2-40B4-BE49-F238E27FC236}">
                  <a16:creationId xmlns:a16="http://schemas.microsoft.com/office/drawing/2014/main" id="{B7825605-3520-4CD4-AC57-A7BCF0022665}"/>
                </a:ext>
              </a:extLst>
            </p:cNvPr>
            <p:cNvSpPr/>
            <p:nvPr/>
          </p:nvSpPr>
          <p:spPr>
            <a:xfrm>
              <a:off x="1217830" y="277708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37">
              <a:extLst>
                <a:ext uri="{FF2B5EF4-FFF2-40B4-BE49-F238E27FC236}">
                  <a16:creationId xmlns:a16="http://schemas.microsoft.com/office/drawing/2014/main" id="{9BEB26B1-6A3A-41BE-A3A6-6A8E4630AE1E}"/>
                </a:ext>
              </a:extLst>
            </p:cNvPr>
            <p:cNvSpPr txBox="1"/>
            <p:nvPr/>
          </p:nvSpPr>
          <p:spPr>
            <a:xfrm>
              <a:off x="497337" y="1700708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Inode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56A46A9-1BD4-4F59-BEDD-9C044793B7E5}"/>
              </a:ext>
            </a:extLst>
          </p:cNvPr>
          <p:cNvGrpSpPr/>
          <p:nvPr/>
        </p:nvGrpSpPr>
        <p:grpSpPr>
          <a:xfrm>
            <a:off x="498100" y="1706737"/>
            <a:ext cx="984914" cy="1444866"/>
            <a:chOff x="1513533" y="1700708"/>
            <a:chExt cx="984914" cy="1444866"/>
          </a:xfrm>
        </p:grpSpPr>
        <p:sp>
          <p:nvSpPr>
            <p:cNvPr id="149" name="Rectangle 13">
              <a:extLst>
                <a:ext uri="{FF2B5EF4-FFF2-40B4-BE49-F238E27FC236}">
                  <a16:creationId xmlns:a16="http://schemas.microsoft.com/office/drawing/2014/main" id="{31872427-F9CE-496D-ACF0-4D878370F968}"/>
                </a:ext>
              </a:extLst>
            </p:cNvPr>
            <p:cNvSpPr/>
            <p:nvPr/>
          </p:nvSpPr>
          <p:spPr>
            <a:xfrm>
              <a:off x="1513533" y="24085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14">
              <a:extLst>
                <a:ext uri="{FF2B5EF4-FFF2-40B4-BE49-F238E27FC236}">
                  <a16:creationId xmlns:a16="http://schemas.microsoft.com/office/drawing/2014/main" id="{575C517A-5FB5-4E60-AB98-D469B8929C2C}"/>
                </a:ext>
              </a:extLst>
            </p:cNvPr>
            <p:cNvSpPr/>
            <p:nvPr/>
          </p:nvSpPr>
          <p:spPr>
            <a:xfrm>
              <a:off x="1760709" y="24085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15">
              <a:extLst>
                <a:ext uri="{FF2B5EF4-FFF2-40B4-BE49-F238E27FC236}">
                  <a16:creationId xmlns:a16="http://schemas.microsoft.com/office/drawing/2014/main" id="{C249AE03-DC73-4EE1-BEF8-BB7834152CBB}"/>
                </a:ext>
              </a:extLst>
            </p:cNvPr>
            <p:cNvSpPr/>
            <p:nvPr/>
          </p:nvSpPr>
          <p:spPr>
            <a:xfrm>
              <a:off x="2007885" y="24085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8A5BF4B4-4289-4FC0-BD65-DDD6131D0762}"/>
                </a:ext>
              </a:extLst>
            </p:cNvPr>
            <p:cNvSpPr/>
            <p:nvPr/>
          </p:nvSpPr>
          <p:spPr>
            <a:xfrm>
              <a:off x="2255062" y="24085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7BE82D1D-9651-47EE-A91D-802701BA32B9}"/>
                </a:ext>
              </a:extLst>
            </p:cNvPr>
            <p:cNvSpPr/>
            <p:nvPr/>
          </p:nvSpPr>
          <p:spPr>
            <a:xfrm>
              <a:off x="1513533" y="2777084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7C2DD86E-4ABA-4F85-AC2B-4B2DEBF660F3}"/>
                </a:ext>
              </a:extLst>
            </p:cNvPr>
            <p:cNvSpPr/>
            <p:nvPr/>
          </p:nvSpPr>
          <p:spPr>
            <a:xfrm>
              <a:off x="1760709" y="277708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B6097B0F-A92B-467D-AA6D-34C25A7207D3}"/>
                </a:ext>
              </a:extLst>
            </p:cNvPr>
            <p:cNvSpPr/>
            <p:nvPr/>
          </p:nvSpPr>
          <p:spPr>
            <a:xfrm>
              <a:off x="2007885" y="277708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Rectangle 20">
              <a:extLst>
                <a:ext uri="{FF2B5EF4-FFF2-40B4-BE49-F238E27FC236}">
                  <a16:creationId xmlns:a16="http://schemas.microsoft.com/office/drawing/2014/main" id="{A6D67100-D4FF-4A2B-8104-1C7DD79EC962}"/>
                </a:ext>
              </a:extLst>
            </p:cNvPr>
            <p:cNvSpPr/>
            <p:nvPr/>
          </p:nvSpPr>
          <p:spPr>
            <a:xfrm>
              <a:off x="2255062" y="277708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TextBox 38">
              <a:extLst>
                <a:ext uri="{FF2B5EF4-FFF2-40B4-BE49-F238E27FC236}">
                  <a16:creationId xmlns:a16="http://schemas.microsoft.com/office/drawing/2014/main" id="{8F7EC00D-033F-436E-82AA-1AFAB436B196}"/>
                </a:ext>
              </a:extLst>
            </p:cNvPr>
            <p:cNvSpPr txBox="1"/>
            <p:nvPr/>
          </p:nvSpPr>
          <p:spPr>
            <a:xfrm>
              <a:off x="1545942" y="1700708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sp>
        <p:nvSpPr>
          <p:cNvPr id="175" name="TextBox 39">
            <a:extLst>
              <a:ext uri="{FF2B5EF4-FFF2-40B4-BE49-F238E27FC236}">
                <a16:creationId xmlns:a16="http://schemas.microsoft.com/office/drawing/2014/main" id="{AE1064F7-98AD-464F-B443-9F6217E8893F}"/>
              </a:ext>
            </a:extLst>
          </p:cNvPr>
          <p:cNvSpPr txBox="1"/>
          <p:nvPr/>
        </p:nvSpPr>
        <p:spPr>
          <a:xfrm>
            <a:off x="2852959" y="1854596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Inode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Table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6" name="TextBox 40">
            <a:extLst>
              <a:ext uri="{FF2B5EF4-FFF2-40B4-BE49-F238E27FC236}">
                <a16:creationId xmlns:a16="http://schemas.microsoft.com/office/drawing/2014/main" id="{05FB9EDA-8B96-4B2D-816A-814D64FD78B1}"/>
              </a:ext>
            </a:extLst>
          </p:cNvPr>
          <p:cNvSpPr txBox="1"/>
          <p:nvPr/>
        </p:nvSpPr>
        <p:spPr>
          <a:xfrm>
            <a:off x="6005905" y="1854596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Blocks</a:t>
            </a:r>
          </a:p>
        </p:txBody>
      </p:sp>
      <p:cxnSp>
        <p:nvCxnSpPr>
          <p:cNvPr id="177" name="Straight Connector 41">
            <a:extLst>
              <a:ext uri="{FF2B5EF4-FFF2-40B4-BE49-F238E27FC236}">
                <a16:creationId xmlns:a16="http://schemas.microsoft.com/office/drawing/2014/main" id="{5D1FE8EB-E935-414C-B4DF-027214979FC2}"/>
              </a:ext>
            </a:extLst>
          </p:cNvPr>
          <p:cNvCxnSpPr/>
          <p:nvPr/>
        </p:nvCxnSpPr>
        <p:spPr>
          <a:xfrm>
            <a:off x="1486237" y="1746676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78" name="Straight Connector 42">
            <a:extLst>
              <a:ext uri="{FF2B5EF4-FFF2-40B4-BE49-F238E27FC236}">
                <a16:creationId xmlns:a16="http://schemas.microsoft.com/office/drawing/2014/main" id="{0AE4B4B0-2CF8-4B58-81B7-67E10BB93255}"/>
              </a:ext>
            </a:extLst>
          </p:cNvPr>
          <p:cNvCxnSpPr/>
          <p:nvPr/>
        </p:nvCxnSpPr>
        <p:spPr>
          <a:xfrm>
            <a:off x="2514370" y="1746676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79" name="Straight Connector 43">
            <a:extLst>
              <a:ext uri="{FF2B5EF4-FFF2-40B4-BE49-F238E27FC236}">
                <a16:creationId xmlns:a16="http://schemas.microsoft.com/office/drawing/2014/main" id="{CC224B26-D647-4503-AEB2-C43C029F8BDB}"/>
              </a:ext>
            </a:extLst>
          </p:cNvPr>
          <p:cNvCxnSpPr/>
          <p:nvPr/>
        </p:nvCxnSpPr>
        <p:spPr>
          <a:xfrm>
            <a:off x="4627488" y="1746676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80" name="Rectangular Callout 47">
            <a:extLst>
              <a:ext uri="{FF2B5EF4-FFF2-40B4-BE49-F238E27FC236}">
                <a16:creationId xmlns:a16="http://schemas.microsoft.com/office/drawing/2014/main" id="{A3C5A9BF-1B9B-40B9-8D8E-CB7896A5E0A0}"/>
              </a:ext>
            </a:extLst>
          </p:cNvPr>
          <p:cNvSpPr/>
          <p:nvPr/>
        </p:nvSpPr>
        <p:spPr>
          <a:xfrm>
            <a:off x="6811868" y="3323607"/>
            <a:ext cx="2176075" cy="571981"/>
          </a:xfrm>
          <a:prstGeom prst="wedgeRectCallout">
            <a:avLst>
              <a:gd name="adj1" fmla="val -20167"/>
              <a:gd name="adj2" fmla="val -89609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写入</a:t>
            </a:r>
            <a:r>
              <a:rPr kumimoji="0" lang="en-US" altLang="zh-CN" b="0" kern="0" dirty="0">
                <a:solidFill>
                  <a:prstClr val="white"/>
                </a:solidFill>
                <a:latin typeface="Calibri"/>
              </a:rPr>
              <a:t>D</a:t>
            </a:r>
            <a:r>
              <a:rPr kumimoji="0" lang="en-US" altLang="zh-CN" b="0" kern="0" baseline="-250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1" name="Group 50">
            <a:extLst>
              <a:ext uri="{FF2B5EF4-FFF2-40B4-BE49-F238E27FC236}">
                <a16:creationId xmlns:a16="http://schemas.microsoft.com/office/drawing/2014/main" id="{0CF5AAD6-760C-4DFA-B11E-6CF8D3CC515F}"/>
              </a:ext>
            </a:extLst>
          </p:cNvPr>
          <p:cNvGrpSpPr/>
          <p:nvPr/>
        </p:nvGrpSpPr>
        <p:grpSpPr>
          <a:xfrm>
            <a:off x="3842071" y="2094683"/>
            <a:ext cx="1175029" cy="1111901"/>
            <a:chOff x="2524837" y="1074860"/>
            <a:chExt cx="1105469" cy="1091820"/>
          </a:xfrm>
        </p:grpSpPr>
        <p:sp>
          <p:nvSpPr>
            <p:cNvPr id="182" name="Isosceles Triangle 51">
              <a:extLst>
                <a:ext uri="{FF2B5EF4-FFF2-40B4-BE49-F238E27FC236}">
                  <a16:creationId xmlns:a16="http://schemas.microsoft.com/office/drawing/2014/main" id="{539219F8-FE55-4FD1-8C7C-EFED38B2792C}"/>
                </a:ext>
              </a:extLst>
            </p:cNvPr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Lightning Bolt 52">
              <a:extLst>
                <a:ext uri="{FF2B5EF4-FFF2-40B4-BE49-F238E27FC236}">
                  <a16:creationId xmlns:a16="http://schemas.microsoft.com/office/drawing/2014/main" id="{F20CCB7F-E6E1-4237-B09A-11005D81FC48}"/>
                </a:ext>
              </a:extLst>
            </p:cNvPr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4" name="Rectangular Callout 53">
            <a:extLst>
              <a:ext uri="{FF2B5EF4-FFF2-40B4-BE49-F238E27FC236}">
                <a16:creationId xmlns:a16="http://schemas.microsoft.com/office/drawing/2014/main" id="{E51D08E1-4E03-4165-AAE5-48235E1DB4D5}"/>
              </a:ext>
            </a:extLst>
          </p:cNvPr>
          <p:cNvSpPr/>
          <p:nvPr/>
        </p:nvSpPr>
        <p:spPr>
          <a:xfrm>
            <a:off x="120681" y="3323607"/>
            <a:ext cx="6494295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写入位图时系统崩溃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tangular Callout 145">
            <a:extLst>
              <a:ext uri="{FF2B5EF4-FFF2-40B4-BE49-F238E27FC236}">
                <a16:creationId xmlns:a16="http://schemas.microsoft.com/office/drawing/2014/main" id="{51FEB65C-FC73-4D7F-B47C-C23A775D9503}"/>
              </a:ext>
            </a:extLst>
          </p:cNvPr>
          <p:cNvSpPr/>
          <p:nvPr/>
        </p:nvSpPr>
        <p:spPr>
          <a:xfrm>
            <a:off x="2935670" y="5336338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400" kern="0" dirty="0" err="1">
                <a:solidFill>
                  <a:prstClr val="white"/>
                </a:solidFill>
                <a:latin typeface="Calibri"/>
              </a:rPr>
              <a:t>inode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指向了磁盘上的正确数据，但在</a:t>
            </a:r>
            <a:r>
              <a:rPr lang="en-US" altLang="zh-CN" sz="2400" kern="0" dirty="0" err="1">
                <a:solidFill>
                  <a:prstClr val="white"/>
                </a:solidFill>
                <a:latin typeface="Calibri"/>
              </a:rPr>
              <a:t>inode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和数据位图之间存在不一致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78C05A-DDDE-4C06-B180-6E3262845990}"/>
              </a:ext>
            </a:extLst>
          </p:cNvPr>
          <p:cNvGrpSpPr/>
          <p:nvPr/>
        </p:nvGrpSpPr>
        <p:grpSpPr>
          <a:xfrm>
            <a:off x="1516558" y="4365338"/>
            <a:ext cx="973541" cy="736980"/>
            <a:chOff x="476302" y="4358504"/>
            <a:chExt cx="973541" cy="736980"/>
          </a:xfrm>
        </p:grpSpPr>
        <p:sp>
          <p:nvSpPr>
            <p:cNvPr id="225" name="Rectangle 101">
              <a:extLst>
                <a:ext uri="{FF2B5EF4-FFF2-40B4-BE49-F238E27FC236}">
                  <a16:creationId xmlns:a16="http://schemas.microsoft.com/office/drawing/2014/main" id="{4483A146-BB2A-40DE-B969-0950DA103AA2}"/>
                </a:ext>
              </a:extLst>
            </p:cNvPr>
            <p:cNvSpPr/>
            <p:nvPr/>
          </p:nvSpPr>
          <p:spPr>
            <a:xfrm>
              <a:off x="476302" y="435850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Rectangle 102">
              <a:extLst>
                <a:ext uri="{FF2B5EF4-FFF2-40B4-BE49-F238E27FC236}">
                  <a16:creationId xmlns:a16="http://schemas.microsoft.com/office/drawing/2014/main" id="{BF5E4929-52B4-4EBF-85F6-1E0F0A7D7140}"/>
                </a:ext>
              </a:extLst>
            </p:cNvPr>
            <p:cNvSpPr/>
            <p:nvPr/>
          </p:nvSpPr>
          <p:spPr>
            <a:xfrm>
              <a:off x="723478" y="4358504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Rectangle 103">
              <a:extLst>
                <a:ext uri="{FF2B5EF4-FFF2-40B4-BE49-F238E27FC236}">
                  <a16:creationId xmlns:a16="http://schemas.microsoft.com/office/drawing/2014/main" id="{28692B45-A46D-414B-9E27-8D8FF7073E06}"/>
                </a:ext>
              </a:extLst>
            </p:cNvPr>
            <p:cNvSpPr/>
            <p:nvPr/>
          </p:nvSpPr>
          <p:spPr>
            <a:xfrm>
              <a:off x="970654" y="435850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Rectangle 104">
              <a:extLst>
                <a:ext uri="{FF2B5EF4-FFF2-40B4-BE49-F238E27FC236}">
                  <a16:creationId xmlns:a16="http://schemas.microsoft.com/office/drawing/2014/main" id="{DC70DB8B-8381-4DE2-B04E-F16E80660927}"/>
                </a:ext>
              </a:extLst>
            </p:cNvPr>
            <p:cNvSpPr/>
            <p:nvPr/>
          </p:nvSpPr>
          <p:spPr>
            <a:xfrm>
              <a:off x="1217831" y="435850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105">
              <a:extLst>
                <a:ext uri="{FF2B5EF4-FFF2-40B4-BE49-F238E27FC236}">
                  <a16:creationId xmlns:a16="http://schemas.microsoft.com/office/drawing/2014/main" id="{952CD1DC-C5E8-4BF4-9F23-1561133AE46F}"/>
                </a:ext>
              </a:extLst>
            </p:cNvPr>
            <p:cNvSpPr/>
            <p:nvPr/>
          </p:nvSpPr>
          <p:spPr>
            <a:xfrm>
              <a:off x="476302" y="47269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Rectangle 106">
              <a:extLst>
                <a:ext uri="{FF2B5EF4-FFF2-40B4-BE49-F238E27FC236}">
                  <a16:creationId xmlns:a16="http://schemas.microsoft.com/office/drawing/2014/main" id="{CC74A734-392E-4321-A2E5-4BBEDC16EE2B}"/>
                </a:ext>
              </a:extLst>
            </p:cNvPr>
            <p:cNvSpPr/>
            <p:nvPr/>
          </p:nvSpPr>
          <p:spPr>
            <a:xfrm>
              <a:off x="723478" y="47269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107">
              <a:extLst>
                <a:ext uri="{FF2B5EF4-FFF2-40B4-BE49-F238E27FC236}">
                  <a16:creationId xmlns:a16="http://schemas.microsoft.com/office/drawing/2014/main" id="{B0217949-ACA6-405F-83DF-B8D26652DB1F}"/>
                </a:ext>
              </a:extLst>
            </p:cNvPr>
            <p:cNvSpPr/>
            <p:nvPr/>
          </p:nvSpPr>
          <p:spPr>
            <a:xfrm>
              <a:off x="970654" y="47269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Rectangle 108">
              <a:extLst>
                <a:ext uri="{FF2B5EF4-FFF2-40B4-BE49-F238E27FC236}">
                  <a16:creationId xmlns:a16="http://schemas.microsoft.com/office/drawing/2014/main" id="{B4D62A35-5237-4335-836E-00CD7A5B5CB4}"/>
                </a:ext>
              </a:extLst>
            </p:cNvPr>
            <p:cNvSpPr/>
            <p:nvPr/>
          </p:nvSpPr>
          <p:spPr>
            <a:xfrm>
              <a:off x="1217831" y="4726994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0" name="Rectangle 117">
            <a:extLst>
              <a:ext uri="{FF2B5EF4-FFF2-40B4-BE49-F238E27FC236}">
                <a16:creationId xmlns:a16="http://schemas.microsoft.com/office/drawing/2014/main" id="{65EF6D96-AC71-4B2A-A89D-44C2A14F06E1}"/>
              </a:ext>
            </a:extLst>
          </p:cNvPr>
          <p:cNvSpPr/>
          <p:nvPr/>
        </p:nvSpPr>
        <p:spPr>
          <a:xfrm>
            <a:off x="2543943" y="435850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Rectangle 118">
            <a:extLst>
              <a:ext uri="{FF2B5EF4-FFF2-40B4-BE49-F238E27FC236}">
                <a16:creationId xmlns:a16="http://schemas.microsoft.com/office/drawing/2014/main" id="{97FBD88B-48ED-4568-8746-AC420089EB07}"/>
              </a:ext>
            </a:extLst>
          </p:cNvPr>
          <p:cNvSpPr/>
          <p:nvPr/>
        </p:nvSpPr>
        <p:spPr>
          <a:xfrm>
            <a:off x="3058005" y="4358504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242" name="Rectangle 119">
            <a:extLst>
              <a:ext uri="{FF2B5EF4-FFF2-40B4-BE49-F238E27FC236}">
                <a16:creationId xmlns:a16="http://schemas.microsoft.com/office/drawing/2014/main" id="{2AA1AEB0-C0B4-466F-9A6F-DD15EF3DD5CC}"/>
              </a:ext>
            </a:extLst>
          </p:cNvPr>
          <p:cNvSpPr/>
          <p:nvPr/>
        </p:nvSpPr>
        <p:spPr>
          <a:xfrm>
            <a:off x="3572067" y="435850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Rectangle 120">
            <a:extLst>
              <a:ext uri="{FF2B5EF4-FFF2-40B4-BE49-F238E27FC236}">
                <a16:creationId xmlns:a16="http://schemas.microsoft.com/office/drawing/2014/main" id="{EB6AAE57-AE23-40FB-AE44-1200CA177C7B}"/>
              </a:ext>
            </a:extLst>
          </p:cNvPr>
          <p:cNvSpPr/>
          <p:nvPr/>
        </p:nvSpPr>
        <p:spPr>
          <a:xfrm>
            <a:off x="4086129" y="435850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Rectangle 121">
            <a:extLst>
              <a:ext uri="{FF2B5EF4-FFF2-40B4-BE49-F238E27FC236}">
                <a16:creationId xmlns:a16="http://schemas.microsoft.com/office/drawing/2014/main" id="{3A6D0139-EA1C-4653-9D07-92395C98DF5F}"/>
              </a:ext>
            </a:extLst>
          </p:cNvPr>
          <p:cNvSpPr/>
          <p:nvPr/>
        </p:nvSpPr>
        <p:spPr>
          <a:xfrm>
            <a:off x="2543943" y="47269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" name="Rectangle 122">
            <a:extLst>
              <a:ext uri="{FF2B5EF4-FFF2-40B4-BE49-F238E27FC236}">
                <a16:creationId xmlns:a16="http://schemas.microsoft.com/office/drawing/2014/main" id="{F4E584CE-3BB5-49F7-ADB8-C8BC9CEBED86}"/>
              </a:ext>
            </a:extLst>
          </p:cNvPr>
          <p:cNvSpPr/>
          <p:nvPr/>
        </p:nvSpPr>
        <p:spPr>
          <a:xfrm>
            <a:off x="3058005" y="47269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6" name="Rectangle 123">
            <a:extLst>
              <a:ext uri="{FF2B5EF4-FFF2-40B4-BE49-F238E27FC236}">
                <a16:creationId xmlns:a16="http://schemas.microsoft.com/office/drawing/2014/main" id="{22DC33EE-3F5B-4E4C-BAC3-6B956783AEBE}"/>
              </a:ext>
            </a:extLst>
          </p:cNvPr>
          <p:cNvSpPr/>
          <p:nvPr/>
        </p:nvSpPr>
        <p:spPr>
          <a:xfrm>
            <a:off x="3572067" y="47269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Rectangle 124">
            <a:extLst>
              <a:ext uri="{FF2B5EF4-FFF2-40B4-BE49-F238E27FC236}">
                <a16:creationId xmlns:a16="http://schemas.microsoft.com/office/drawing/2014/main" id="{0FA03139-8E96-4D97-84E0-013AF3E668C9}"/>
              </a:ext>
            </a:extLst>
          </p:cNvPr>
          <p:cNvSpPr/>
          <p:nvPr/>
        </p:nvSpPr>
        <p:spPr>
          <a:xfrm>
            <a:off x="4086129" y="4726994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8" name="Rectangle 125">
            <a:extLst>
              <a:ext uri="{FF2B5EF4-FFF2-40B4-BE49-F238E27FC236}">
                <a16:creationId xmlns:a16="http://schemas.microsoft.com/office/drawing/2014/main" id="{7A393AB9-9409-424F-952B-DA5D3110B32A}"/>
              </a:ext>
            </a:extLst>
          </p:cNvPr>
          <p:cNvSpPr/>
          <p:nvPr/>
        </p:nvSpPr>
        <p:spPr>
          <a:xfrm>
            <a:off x="4659335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9" name="Rectangle 126">
            <a:extLst>
              <a:ext uri="{FF2B5EF4-FFF2-40B4-BE49-F238E27FC236}">
                <a16:creationId xmlns:a16="http://schemas.microsoft.com/office/drawing/2014/main" id="{DCD11D6C-2366-4D56-BE2F-EDBDAC36836B}"/>
              </a:ext>
            </a:extLst>
          </p:cNvPr>
          <p:cNvSpPr/>
          <p:nvPr/>
        </p:nvSpPr>
        <p:spPr>
          <a:xfrm>
            <a:off x="5173397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0" name="Rectangle 127">
            <a:extLst>
              <a:ext uri="{FF2B5EF4-FFF2-40B4-BE49-F238E27FC236}">
                <a16:creationId xmlns:a16="http://schemas.microsoft.com/office/drawing/2014/main" id="{4BBE2354-8B1F-466A-963D-F95209B233DD}"/>
              </a:ext>
            </a:extLst>
          </p:cNvPr>
          <p:cNvSpPr/>
          <p:nvPr/>
        </p:nvSpPr>
        <p:spPr>
          <a:xfrm>
            <a:off x="5687459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1" name="Rectangle 128">
            <a:extLst>
              <a:ext uri="{FF2B5EF4-FFF2-40B4-BE49-F238E27FC236}">
                <a16:creationId xmlns:a16="http://schemas.microsoft.com/office/drawing/2014/main" id="{1C7E0E8A-1300-4B2F-827E-22455017B115}"/>
              </a:ext>
            </a:extLst>
          </p:cNvPr>
          <p:cNvSpPr/>
          <p:nvPr/>
        </p:nvSpPr>
        <p:spPr>
          <a:xfrm>
            <a:off x="6201521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2" name="Rectangle 129">
            <a:extLst>
              <a:ext uri="{FF2B5EF4-FFF2-40B4-BE49-F238E27FC236}">
                <a16:creationId xmlns:a16="http://schemas.microsoft.com/office/drawing/2014/main" id="{D0976B41-15B1-4A8B-AA53-1CBB240C4854}"/>
              </a:ext>
            </a:extLst>
          </p:cNvPr>
          <p:cNvSpPr/>
          <p:nvPr/>
        </p:nvSpPr>
        <p:spPr>
          <a:xfrm>
            <a:off x="6715583" y="4358504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53" name="Rectangle 131">
            <a:extLst>
              <a:ext uri="{FF2B5EF4-FFF2-40B4-BE49-F238E27FC236}">
                <a16:creationId xmlns:a16="http://schemas.microsoft.com/office/drawing/2014/main" id="{2F32F013-9D46-4D12-B7E4-4E2BFA3A8020}"/>
              </a:ext>
            </a:extLst>
          </p:cNvPr>
          <p:cNvSpPr/>
          <p:nvPr/>
        </p:nvSpPr>
        <p:spPr>
          <a:xfrm>
            <a:off x="7748274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4" name="Rectangle 132">
            <a:extLst>
              <a:ext uri="{FF2B5EF4-FFF2-40B4-BE49-F238E27FC236}">
                <a16:creationId xmlns:a16="http://schemas.microsoft.com/office/drawing/2014/main" id="{97859767-489F-4D30-9C47-5D72CCEF872E}"/>
              </a:ext>
            </a:extLst>
          </p:cNvPr>
          <p:cNvSpPr/>
          <p:nvPr/>
        </p:nvSpPr>
        <p:spPr>
          <a:xfrm>
            <a:off x="8262336" y="4358504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5" name="Straight Connector 137">
            <a:extLst>
              <a:ext uri="{FF2B5EF4-FFF2-40B4-BE49-F238E27FC236}">
                <a16:creationId xmlns:a16="http://schemas.microsoft.com/office/drawing/2014/main" id="{D619CBA6-CC7A-4CD8-B9BF-5752EF2D8576}"/>
              </a:ext>
            </a:extLst>
          </p:cNvPr>
          <p:cNvCxnSpPr/>
          <p:nvPr/>
        </p:nvCxnSpPr>
        <p:spPr>
          <a:xfrm>
            <a:off x="1486238" y="4187535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56" name="Straight Connector 138">
            <a:extLst>
              <a:ext uri="{FF2B5EF4-FFF2-40B4-BE49-F238E27FC236}">
                <a16:creationId xmlns:a16="http://schemas.microsoft.com/office/drawing/2014/main" id="{FBD585D2-9853-4BFD-A64B-E217D767C360}"/>
              </a:ext>
            </a:extLst>
          </p:cNvPr>
          <p:cNvCxnSpPr/>
          <p:nvPr/>
        </p:nvCxnSpPr>
        <p:spPr>
          <a:xfrm>
            <a:off x="2514371" y="4187535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57" name="Straight Connector 139">
            <a:extLst>
              <a:ext uri="{FF2B5EF4-FFF2-40B4-BE49-F238E27FC236}">
                <a16:creationId xmlns:a16="http://schemas.microsoft.com/office/drawing/2014/main" id="{F84B64D8-80CD-4373-85DE-E0EFCD8F82ED}"/>
              </a:ext>
            </a:extLst>
          </p:cNvPr>
          <p:cNvCxnSpPr/>
          <p:nvPr/>
        </p:nvCxnSpPr>
        <p:spPr>
          <a:xfrm>
            <a:off x="4627489" y="4187535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58" name="Rectangle 247">
            <a:extLst>
              <a:ext uri="{FF2B5EF4-FFF2-40B4-BE49-F238E27FC236}">
                <a16:creationId xmlns:a16="http://schemas.microsoft.com/office/drawing/2014/main" id="{95A8B746-B3CC-4A5E-A9A7-AC3C9FF7F2AE}"/>
              </a:ext>
            </a:extLst>
          </p:cNvPr>
          <p:cNvSpPr/>
          <p:nvPr/>
        </p:nvSpPr>
        <p:spPr>
          <a:xfrm>
            <a:off x="3058003" y="4358316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09A8EC3-EEA2-4E65-9E96-5AC4A6B1EF24}"/>
              </a:ext>
            </a:extLst>
          </p:cNvPr>
          <p:cNvGrpSpPr/>
          <p:nvPr/>
        </p:nvGrpSpPr>
        <p:grpSpPr>
          <a:xfrm>
            <a:off x="501345" y="4371964"/>
            <a:ext cx="973541" cy="736980"/>
            <a:chOff x="1513534" y="4358504"/>
            <a:chExt cx="973541" cy="736980"/>
          </a:xfrm>
        </p:grpSpPr>
        <p:sp>
          <p:nvSpPr>
            <p:cNvPr id="233" name="Rectangle 109">
              <a:extLst>
                <a:ext uri="{FF2B5EF4-FFF2-40B4-BE49-F238E27FC236}">
                  <a16:creationId xmlns:a16="http://schemas.microsoft.com/office/drawing/2014/main" id="{BF672E42-065C-4B37-98C3-279D473AA1E9}"/>
                </a:ext>
              </a:extLst>
            </p:cNvPr>
            <p:cNvSpPr/>
            <p:nvPr/>
          </p:nvSpPr>
          <p:spPr>
            <a:xfrm>
              <a:off x="1513534" y="435850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Rectangle 110">
              <a:extLst>
                <a:ext uri="{FF2B5EF4-FFF2-40B4-BE49-F238E27FC236}">
                  <a16:creationId xmlns:a16="http://schemas.microsoft.com/office/drawing/2014/main" id="{83E34417-F8A1-4B4E-AFEF-12D045FCE74E}"/>
                </a:ext>
              </a:extLst>
            </p:cNvPr>
            <p:cNvSpPr/>
            <p:nvPr/>
          </p:nvSpPr>
          <p:spPr>
            <a:xfrm>
              <a:off x="1760710" y="435850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Rectangle 111">
              <a:extLst>
                <a:ext uri="{FF2B5EF4-FFF2-40B4-BE49-F238E27FC236}">
                  <a16:creationId xmlns:a16="http://schemas.microsoft.com/office/drawing/2014/main" id="{433ABF06-A6CD-4424-BD2E-3E5EDC3D38EB}"/>
                </a:ext>
              </a:extLst>
            </p:cNvPr>
            <p:cNvSpPr/>
            <p:nvPr/>
          </p:nvSpPr>
          <p:spPr>
            <a:xfrm>
              <a:off x="2007886" y="435850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Rectangle 112">
              <a:extLst>
                <a:ext uri="{FF2B5EF4-FFF2-40B4-BE49-F238E27FC236}">
                  <a16:creationId xmlns:a16="http://schemas.microsoft.com/office/drawing/2014/main" id="{98EFA367-705F-4009-BB10-F5544061BED3}"/>
                </a:ext>
              </a:extLst>
            </p:cNvPr>
            <p:cNvSpPr/>
            <p:nvPr/>
          </p:nvSpPr>
          <p:spPr>
            <a:xfrm>
              <a:off x="2255063" y="435850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Rectangle 113">
              <a:extLst>
                <a:ext uri="{FF2B5EF4-FFF2-40B4-BE49-F238E27FC236}">
                  <a16:creationId xmlns:a16="http://schemas.microsoft.com/office/drawing/2014/main" id="{1CFC4298-F1A4-4784-A3A9-9874E7134906}"/>
                </a:ext>
              </a:extLst>
            </p:cNvPr>
            <p:cNvSpPr/>
            <p:nvPr/>
          </p:nvSpPr>
          <p:spPr>
            <a:xfrm>
              <a:off x="1513534" y="4726994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Rectangle 115">
              <a:extLst>
                <a:ext uri="{FF2B5EF4-FFF2-40B4-BE49-F238E27FC236}">
                  <a16:creationId xmlns:a16="http://schemas.microsoft.com/office/drawing/2014/main" id="{A39DD0B9-7F81-4203-9661-DD2B12272A15}"/>
                </a:ext>
              </a:extLst>
            </p:cNvPr>
            <p:cNvSpPr/>
            <p:nvPr/>
          </p:nvSpPr>
          <p:spPr>
            <a:xfrm>
              <a:off x="2007886" y="47269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Rectangle 116">
              <a:extLst>
                <a:ext uri="{FF2B5EF4-FFF2-40B4-BE49-F238E27FC236}">
                  <a16:creationId xmlns:a16="http://schemas.microsoft.com/office/drawing/2014/main" id="{68CF393D-FF09-4ED1-9356-9E05723057E0}"/>
                </a:ext>
              </a:extLst>
            </p:cNvPr>
            <p:cNvSpPr/>
            <p:nvPr/>
          </p:nvSpPr>
          <p:spPr>
            <a:xfrm>
              <a:off x="2255063" y="4726994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Rectangle 110">
              <a:extLst>
                <a:ext uri="{FF2B5EF4-FFF2-40B4-BE49-F238E27FC236}">
                  <a16:creationId xmlns:a16="http://schemas.microsoft.com/office/drawing/2014/main" id="{56AEBE86-DAD3-4354-91AC-F776E9544E10}"/>
                </a:ext>
              </a:extLst>
            </p:cNvPr>
            <p:cNvSpPr/>
            <p:nvPr/>
          </p:nvSpPr>
          <p:spPr>
            <a:xfrm>
              <a:off x="1756143" y="4722505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0" name="Rectangle 46">
            <a:extLst>
              <a:ext uri="{FF2B5EF4-FFF2-40B4-BE49-F238E27FC236}">
                <a16:creationId xmlns:a16="http://schemas.microsoft.com/office/drawing/2014/main" id="{BD4C8BF1-BFEB-43FA-81E0-76204D52DACE}"/>
              </a:ext>
            </a:extLst>
          </p:cNvPr>
          <p:cNvSpPr/>
          <p:nvPr/>
        </p:nvSpPr>
        <p:spPr>
          <a:xfrm>
            <a:off x="7234211" y="4354015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21" name="Rectangular Callout 141">
            <a:extLst>
              <a:ext uri="{FF2B5EF4-FFF2-40B4-BE49-F238E27FC236}">
                <a16:creationId xmlns:a16="http://schemas.microsoft.com/office/drawing/2014/main" id="{B95C1851-8E46-46F1-9708-F6A4053B55A2}"/>
              </a:ext>
            </a:extLst>
          </p:cNvPr>
          <p:cNvSpPr/>
          <p:nvPr/>
        </p:nvSpPr>
        <p:spPr>
          <a:xfrm>
            <a:off x="120681" y="5439493"/>
            <a:ext cx="2459325" cy="474856"/>
          </a:xfrm>
          <a:prstGeom prst="wedgeRectCallout">
            <a:avLst>
              <a:gd name="adj1" fmla="val 73618"/>
              <a:gd name="adj2" fmla="val -204573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  <p:bldP spid="219" grpId="0" animBg="1"/>
      <p:bldP spid="258" grpId="0" animBg="1"/>
      <p:bldP spid="260" grpId="0" animBg="1"/>
      <p:bldP spid="2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21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DE9DAA7A-F611-4364-BC8C-DACB5F6CEC9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764704"/>
            <a:ext cx="8225117" cy="8956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600" b="1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4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2"/>
              <a:buChar char="F"/>
              <a:defRPr kumimoji="1" sz="2000" b="1">
                <a:solidFill>
                  <a:srgbClr val="A5002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崩溃一致性问题（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</a:rPr>
              <a:t>crash-consistency problem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" name="Rectangle 21">
            <a:extLst>
              <a:ext uri="{FF2B5EF4-FFF2-40B4-BE49-F238E27FC236}">
                <a16:creationId xmlns:a16="http://schemas.microsoft.com/office/drawing/2014/main" id="{2BFE5C2B-8098-4069-9000-A176AFA22BD5}"/>
              </a:ext>
            </a:extLst>
          </p:cNvPr>
          <p:cNvSpPr/>
          <p:nvPr/>
        </p:nvSpPr>
        <p:spPr>
          <a:xfrm>
            <a:off x="2543942" y="23365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22">
            <a:extLst>
              <a:ext uri="{FF2B5EF4-FFF2-40B4-BE49-F238E27FC236}">
                <a16:creationId xmlns:a16="http://schemas.microsoft.com/office/drawing/2014/main" id="{A5FCB7D3-F55A-44D8-9554-0D65172F09CC}"/>
              </a:ext>
            </a:extLst>
          </p:cNvPr>
          <p:cNvSpPr/>
          <p:nvPr/>
        </p:nvSpPr>
        <p:spPr>
          <a:xfrm>
            <a:off x="3058004" y="2336586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109" name="Rectangle 23">
            <a:extLst>
              <a:ext uri="{FF2B5EF4-FFF2-40B4-BE49-F238E27FC236}">
                <a16:creationId xmlns:a16="http://schemas.microsoft.com/office/drawing/2014/main" id="{7638B00F-9305-430F-B20D-889B4BE28C6B}"/>
              </a:ext>
            </a:extLst>
          </p:cNvPr>
          <p:cNvSpPr/>
          <p:nvPr/>
        </p:nvSpPr>
        <p:spPr>
          <a:xfrm>
            <a:off x="3572066" y="23365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A7018F6B-CB9D-4940-9CBC-988341A8A20D}"/>
              </a:ext>
            </a:extLst>
          </p:cNvPr>
          <p:cNvSpPr/>
          <p:nvPr/>
        </p:nvSpPr>
        <p:spPr>
          <a:xfrm>
            <a:off x="4086128" y="23365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25">
            <a:extLst>
              <a:ext uri="{FF2B5EF4-FFF2-40B4-BE49-F238E27FC236}">
                <a16:creationId xmlns:a16="http://schemas.microsoft.com/office/drawing/2014/main" id="{9D5F86B8-483F-4D03-9330-946B917957AB}"/>
              </a:ext>
            </a:extLst>
          </p:cNvPr>
          <p:cNvSpPr/>
          <p:nvPr/>
        </p:nvSpPr>
        <p:spPr>
          <a:xfrm>
            <a:off x="2543942" y="270507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26">
            <a:extLst>
              <a:ext uri="{FF2B5EF4-FFF2-40B4-BE49-F238E27FC236}">
                <a16:creationId xmlns:a16="http://schemas.microsoft.com/office/drawing/2014/main" id="{98E2D3FE-E0D9-455B-8801-97DF6C93DE4A}"/>
              </a:ext>
            </a:extLst>
          </p:cNvPr>
          <p:cNvSpPr/>
          <p:nvPr/>
        </p:nvSpPr>
        <p:spPr>
          <a:xfrm>
            <a:off x="3058004" y="270507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27">
            <a:extLst>
              <a:ext uri="{FF2B5EF4-FFF2-40B4-BE49-F238E27FC236}">
                <a16:creationId xmlns:a16="http://schemas.microsoft.com/office/drawing/2014/main" id="{B3421D8C-1639-4B79-8873-46A5FE7D7641}"/>
              </a:ext>
            </a:extLst>
          </p:cNvPr>
          <p:cNvSpPr/>
          <p:nvPr/>
        </p:nvSpPr>
        <p:spPr>
          <a:xfrm>
            <a:off x="3572066" y="270507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28">
            <a:extLst>
              <a:ext uri="{FF2B5EF4-FFF2-40B4-BE49-F238E27FC236}">
                <a16:creationId xmlns:a16="http://schemas.microsoft.com/office/drawing/2014/main" id="{54520DAE-F849-448D-A692-8F4C50C6E3ED}"/>
              </a:ext>
            </a:extLst>
          </p:cNvPr>
          <p:cNvSpPr/>
          <p:nvPr/>
        </p:nvSpPr>
        <p:spPr>
          <a:xfrm>
            <a:off x="4086128" y="270507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668EFB51-A7C9-41AB-8EBE-4651CBE5EE54}"/>
              </a:ext>
            </a:extLst>
          </p:cNvPr>
          <p:cNvSpPr/>
          <p:nvPr/>
        </p:nvSpPr>
        <p:spPr>
          <a:xfrm>
            <a:off x="4659334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30">
            <a:extLst>
              <a:ext uri="{FF2B5EF4-FFF2-40B4-BE49-F238E27FC236}">
                <a16:creationId xmlns:a16="http://schemas.microsoft.com/office/drawing/2014/main" id="{0230B91F-322A-4C4D-AE6E-4BCF084AB214}"/>
              </a:ext>
            </a:extLst>
          </p:cNvPr>
          <p:cNvSpPr/>
          <p:nvPr/>
        </p:nvSpPr>
        <p:spPr>
          <a:xfrm>
            <a:off x="5173396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31">
            <a:extLst>
              <a:ext uri="{FF2B5EF4-FFF2-40B4-BE49-F238E27FC236}">
                <a16:creationId xmlns:a16="http://schemas.microsoft.com/office/drawing/2014/main" id="{0CE847CE-D621-4D2D-A92A-2066137D7F15}"/>
              </a:ext>
            </a:extLst>
          </p:cNvPr>
          <p:cNvSpPr/>
          <p:nvPr/>
        </p:nvSpPr>
        <p:spPr>
          <a:xfrm>
            <a:off x="5687458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32">
            <a:extLst>
              <a:ext uri="{FF2B5EF4-FFF2-40B4-BE49-F238E27FC236}">
                <a16:creationId xmlns:a16="http://schemas.microsoft.com/office/drawing/2014/main" id="{38AF878C-EDBF-488C-8766-D17484D0CDB3}"/>
              </a:ext>
            </a:extLst>
          </p:cNvPr>
          <p:cNvSpPr/>
          <p:nvPr/>
        </p:nvSpPr>
        <p:spPr>
          <a:xfrm>
            <a:off x="6201520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33">
            <a:extLst>
              <a:ext uri="{FF2B5EF4-FFF2-40B4-BE49-F238E27FC236}">
                <a16:creationId xmlns:a16="http://schemas.microsoft.com/office/drawing/2014/main" id="{499D8AC2-4C23-4262-B899-5DE84B8CB81E}"/>
              </a:ext>
            </a:extLst>
          </p:cNvPr>
          <p:cNvSpPr/>
          <p:nvPr/>
        </p:nvSpPr>
        <p:spPr>
          <a:xfrm>
            <a:off x="6715582" y="2336586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0" name="Rectangle 34">
            <a:extLst>
              <a:ext uri="{FF2B5EF4-FFF2-40B4-BE49-F238E27FC236}">
                <a16:creationId xmlns:a16="http://schemas.microsoft.com/office/drawing/2014/main" id="{4161AF0A-76D8-47A0-8AEC-D8A6CB9FF793}"/>
              </a:ext>
            </a:extLst>
          </p:cNvPr>
          <p:cNvSpPr/>
          <p:nvPr/>
        </p:nvSpPr>
        <p:spPr>
          <a:xfrm>
            <a:off x="7234211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35">
            <a:extLst>
              <a:ext uri="{FF2B5EF4-FFF2-40B4-BE49-F238E27FC236}">
                <a16:creationId xmlns:a16="http://schemas.microsoft.com/office/drawing/2014/main" id="{6727CEBB-C911-44DE-8511-AF3D1632AF99}"/>
              </a:ext>
            </a:extLst>
          </p:cNvPr>
          <p:cNvSpPr/>
          <p:nvPr/>
        </p:nvSpPr>
        <p:spPr>
          <a:xfrm>
            <a:off x="7748273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36">
            <a:extLst>
              <a:ext uri="{FF2B5EF4-FFF2-40B4-BE49-F238E27FC236}">
                <a16:creationId xmlns:a16="http://schemas.microsoft.com/office/drawing/2014/main" id="{D2DCD7F9-8252-4E4E-A1BC-88525990D594}"/>
              </a:ext>
            </a:extLst>
          </p:cNvPr>
          <p:cNvSpPr/>
          <p:nvPr/>
        </p:nvSpPr>
        <p:spPr>
          <a:xfrm>
            <a:off x="8262335" y="233658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635EBE-D1AC-407C-9931-21B8A90232B0}"/>
              </a:ext>
            </a:extLst>
          </p:cNvPr>
          <p:cNvGrpSpPr/>
          <p:nvPr/>
        </p:nvGrpSpPr>
        <p:grpSpPr>
          <a:xfrm>
            <a:off x="1519906" y="1628700"/>
            <a:ext cx="973541" cy="1444866"/>
            <a:chOff x="476301" y="1628700"/>
            <a:chExt cx="973541" cy="1444866"/>
          </a:xfrm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44D0844A-DCBA-4324-A463-A59DDB2A84A8}"/>
                </a:ext>
              </a:extLst>
            </p:cNvPr>
            <p:cNvSpPr/>
            <p:nvPr/>
          </p:nvSpPr>
          <p:spPr>
            <a:xfrm>
              <a:off x="476301" y="23365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AA3ADFE3-1CCF-4DC7-8CDA-9B60F3338115}"/>
                </a:ext>
              </a:extLst>
            </p:cNvPr>
            <p:cNvSpPr/>
            <p:nvPr/>
          </p:nvSpPr>
          <p:spPr>
            <a:xfrm>
              <a:off x="723477" y="2336586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7">
              <a:extLst>
                <a:ext uri="{FF2B5EF4-FFF2-40B4-BE49-F238E27FC236}">
                  <a16:creationId xmlns:a16="http://schemas.microsoft.com/office/drawing/2014/main" id="{6DD13C69-543B-4A4C-91E7-C10C8A64E08C}"/>
                </a:ext>
              </a:extLst>
            </p:cNvPr>
            <p:cNvSpPr/>
            <p:nvPr/>
          </p:nvSpPr>
          <p:spPr>
            <a:xfrm>
              <a:off x="970653" y="23365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6B06852F-A36C-453A-A1E6-3A6B2B2CB004}"/>
                </a:ext>
              </a:extLst>
            </p:cNvPr>
            <p:cNvSpPr/>
            <p:nvPr/>
          </p:nvSpPr>
          <p:spPr>
            <a:xfrm>
              <a:off x="1217830" y="23365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55846B80-6EE9-4910-8B38-2154DD5C0655}"/>
                </a:ext>
              </a:extLst>
            </p:cNvPr>
            <p:cNvSpPr/>
            <p:nvPr/>
          </p:nvSpPr>
          <p:spPr>
            <a:xfrm>
              <a:off x="476301" y="270507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10">
              <a:extLst>
                <a:ext uri="{FF2B5EF4-FFF2-40B4-BE49-F238E27FC236}">
                  <a16:creationId xmlns:a16="http://schemas.microsoft.com/office/drawing/2014/main" id="{8111A456-4618-410E-B8D0-492909B81417}"/>
                </a:ext>
              </a:extLst>
            </p:cNvPr>
            <p:cNvSpPr/>
            <p:nvPr/>
          </p:nvSpPr>
          <p:spPr>
            <a:xfrm>
              <a:off x="723477" y="270507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12A0D280-42D7-4C77-9537-CA67021A343A}"/>
                </a:ext>
              </a:extLst>
            </p:cNvPr>
            <p:cNvSpPr/>
            <p:nvPr/>
          </p:nvSpPr>
          <p:spPr>
            <a:xfrm>
              <a:off x="970653" y="270507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8D2BF5BE-DC95-472C-9203-DDFCCCCDDC97}"/>
                </a:ext>
              </a:extLst>
            </p:cNvPr>
            <p:cNvSpPr/>
            <p:nvPr/>
          </p:nvSpPr>
          <p:spPr>
            <a:xfrm>
              <a:off x="1217830" y="270507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TextBox 37">
              <a:extLst>
                <a:ext uri="{FF2B5EF4-FFF2-40B4-BE49-F238E27FC236}">
                  <a16:creationId xmlns:a16="http://schemas.microsoft.com/office/drawing/2014/main" id="{FD874101-DACD-4629-916F-6A0F33D37520}"/>
                </a:ext>
              </a:extLst>
            </p:cNvPr>
            <p:cNvSpPr txBox="1"/>
            <p:nvPr/>
          </p:nvSpPr>
          <p:spPr>
            <a:xfrm>
              <a:off x="497337" y="1628700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Inode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0620E9-98D6-4431-A133-3B84D55EAF61}"/>
              </a:ext>
            </a:extLst>
          </p:cNvPr>
          <p:cNvGrpSpPr/>
          <p:nvPr/>
        </p:nvGrpSpPr>
        <p:grpSpPr>
          <a:xfrm>
            <a:off x="487689" y="1622488"/>
            <a:ext cx="984914" cy="1444866"/>
            <a:chOff x="1513533" y="1628700"/>
            <a:chExt cx="984914" cy="1444866"/>
          </a:xfrm>
        </p:grpSpPr>
        <p:sp>
          <p:nvSpPr>
            <p:cNvPr id="99" name="Rectangle 13">
              <a:extLst>
                <a:ext uri="{FF2B5EF4-FFF2-40B4-BE49-F238E27FC236}">
                  <a16:creationId xmlns:a16="http://schemas.microsoft.com/office/drawing/2014/main" id="{08BE2E78-FFD2-4FF9-AFC7-8C71FDD159ED}"/>
                </a:ext>
              </a:extLst>
            </p:cNvPr>
            <p:cNvSpPr/>
            <p:nvPr/>
          </p:nvSpPr>
          <p:spPr>
            <a:xfrm>
              <a:off x="1513533" y="23365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ectangle 14">
              <a:extLst>
                <a:ext uri="{FF2B5EF4-FFF2-40B4-BE49-F238E27FC236}">
                  <a16:creationId xmlns:a16="http://schemas.microsoft.com/office/drawing/2014/main" id="{AAC148A5-087F-4F9B-879A-0539B4E31005}"/>
                </a:ext>
              </a:extLst>
            </p:cNvPr>
            <p:cNvSpPr/>
            <p:nvPr/>
          </p:nvSpPr>
          <p:spPr>
            <a:xfrm>
              <a:off x="1760709" y="23365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2933039F-4041-4D0D-8954-DD82DBE45CD6}"/>
                </a:ext>
              </a:extLst>
            </p:cNvPr>
            <p:cNvSpPr/>
            <p:nvPr/>
          </p:nvSpPr>
          <p:spPr>
            <a:xfrm>
              <a:off x="2007885" y="23365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A608CF23-5AEE-4D1B-A586-28D03A6786EB}"/>
                </a:ext>
              </a:extLst>
            </p:cNvPr>
            <p:cNvSpPr/>
            <p:nvPr/>
          </p:nvSpPr>
          <p:spPr>
            <a:xfrm>
              <a:off x="2255062" y="23365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CDCE227D-65DC-403C-A63A-CF03B933D378}"/>
                </a:ext>
              </a:extLst>
            </p:cNvPr>
            <p:cNvSpPr/>
            <p:nvPr/>
          </p:nvSpPr>
          <p:spPr>
            <a:xfrm>
              <a:off x="1513533" y="2705076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18">
              <a:extLst>
                <a:ext uri="{FF2B5EF4-FFF2-40B4-BE49-F238E27FC236}">
                  <a16:creationId xmlns:a16="http://schemas.microsoft.com/office/drawing/2014/main" id="{50C62765-8E8D-48AE-97DB-F8E3D99A0BC2}"/>
                </a:ext>
              </a:extLst>
            </p:cNvPr>
            <p:cNvSpPr/>
            <p:nvPr/>
          </p:nvSpPr>
          <p:spPr>
            <a:xfrm>
              <a:off x="1760709" y="270507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BF527D5A-6F5E-46E8-BAE6-8B79411DFC1A}"/>
                </a:ext>
              </a:extLst>
            </p:cNvPr>
            <p:cNvSpPr/>
            <p:nvPr/>
          </p:nvSpPr>
          <p:spPr>
            <a:xfrm>
              <a:off x="2007885" y="270507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00129F43-A90B-4AD9-957F-31EB6567C229}"/>
                </a:ext>
              </a:extLst>
            </p:cNvPr>
            <p:cNvSpPr/>
            <p:nvPr/>
          </p:nvSpPr>
          <p:spPr>
            <a:xfrm>
              <a:off x="2255062" y="270507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TextBox 38">
              <a:extLst>
                <a:ext uri="{FF2B5EF4-FFF2-40B4-BE49-F238E27FC236}">
                  <a16:creationId xmlns:a16="http://schemas.microsoft.com/office/drawing/2014/main" id="{0187CB73-193B-476E-886C-E3DCE131B72A}"/>
                </a:ext>
              </a:extLst>
            </p:cNvPr>
            <p:cNvSpPr txBox="1"/>
            <p:nvPr/>
          </p:nvSpPr>
          <p:spPr>
            <a:xfrm>
              <a:off x="1545942" y="1628700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sp>
        <p:nvSpPr>
          <p:cNvPr id="125" name="TextBox 39">
            <a:extLst>
              <a:ext uri="{FF2B5EF4-FFF2-40B4-BE49-F238E27FC236}">
                <a16:creationId xmlns:a16="http://schemas.microsoft.com/office/drawing/2014/main" id="{61A3287C-DDCF-4356-BFC5-3252DDB25811}"/>
              </a:ext>
            </a:extLst>
          </p:cNvPr>
          <p:cNvSpPr txBox="1"/>
          <p:nvPr/>
        </p:nvSpPr>
        <p:spPr>
          <a:xfrm>
            <a:off x="2852959" y="1782588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Inode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Table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TextBox 40">
            <a:extLst>
              <a:ext uri="{FF2B5EF4-FFF2-40B4-BE49-F238E27FC236}">
                <a16:creationId xmlns:a16="http://schemas.microsoft.com/office/drawing/2014/main" id="{1C04DA57-63F4-49ED-B225-C5E03FB2A7F2}"/>
              </a:ext>
            </a:extLst>
          </p:cNvPr>
          <p:cNvSpPr txBox="1"/>
          <p:nvPr/>
        </p:nvSpPr>
        <p:spPr>
          <a:xfrm>
            <a:off x="6005905" y="1782588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Blocks</a:t>
            </a:r>
          </a:p>
        </p:txBody>
      </p:sp>
      <p:cxnSp>
        <p:nvCxnSpPr>
          <p:cNvPr id="127" name="Straight Connector 41">
            <a:extLst>
              <a:ext uri="{FF2B5EF4-FFF2-40B4-BE49-F238E27FC236}">
                <a16:creationId xmlns:a16="http://schemas.microsoft.com/office/drawing/2014/main" id="{4E68B221-8520-4310-9CFD-4A12DAC2198E}"/>
              </a:ext>
            </a:extLst>
          </p:cNvPr>
          <p:cNvCxnSpPr/>
          <p:nvPr/>
        </p:nvCxnSpPr>
        <p:spPr>
          <a:xfrm>
            <a:off x="1486237" y="1674668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28" name="Straight Connector 42">
            <a:extLst>
              <a:ext uri="{FF2B5EF4-FFF2-40B4-BE49-F238E27FC236}">
                <a16:creationId xmlns:a16="http://schemas.microsoft.com/office/drawing/2014/main" id="{8A03ED2E-5498-48FB-B56E-D21CEC14583C}"/>
              </a:ext>
            </a:extLst>
          </p:cNvPr>
          <p:cNvCxnSpPr/>
          <p:nvPr/>
        </p:nvCxnSpPr>
        <p:spPr>
          <a:xfrm>
            <a:off x="2514370" y="1674668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29" name="Straight Connector 43">
            <a:extLst>
              <a:ext uri="{FF2B5EF4-FFF2-40B4-BE49-F238E27FC236}">
                <a16:creationId xmlns:a16="http://schemas.microsoft.com/office/drawing/2014/main" id="{C327C4B9-B236-48FC-A01A-D0CAB6472690}"/>
              </a:ext>
            </a:extLst>
          </p:cNvPr>
          <p:cNvCxnSpPr/>
          <p:nvPr/>
        </p:nvCxnSpPr>
        <p:spPr>
          <a:xfrm>
            <a:off x="4627488" y="1674668"/>
            <a:ext cx="0" cy="1596788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30" name="Rectangular Callout 47">
            <a:extLst>
              <a:ext uri="{FF2B5EF4-FFF2-40B4-BE49-F238E27FC236}">
                <a16:creationId xmlns:a16="http://schemas.microsoft.com/office/drawing/2014/main" id="{2741EC02-DAA2-4F57-8847-3E33452EBB4E}"/>
              </a:ext>
            </a:extLst>
          </p:cNvPr>
          <p:cNvSpPr/>
          <p:nvPr/>
        </p:nvSpPr>
        <p:spPr>
          <a:xfrm>
            <a:off x="6811868" y="3251599"/>
            <a:ext cx="2176075" cy="571981"/>
          </a:xfrm>
          <a:prstGeom prst="wedgeRectCallout">
            <a:avLst>
              <a:gd name="adj1" fmla="val -20167"/>
              <a:gd name="adj2" fmla="val -89609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写入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1" name="Group 50">
            <a:extLst>
              <a:ext uri="{FF2B5EF4-FFF2-40B4-BE49-F238E27FC236}">
                <a16:creationId xmlns:a16="http://schemas.microsoft.com/office/drawing/2014/main" id="{BEB45252-4577-45AB-9947-494F777A1006}"/>
              </a:ext>
            </a:extLst>
          </p:cNvPr>
          <p:cNvGrpSpPr/>
          <p:nvPr/>
        </p:nvGrpSpPr>
        <p:grpSpPr>
          <a:xfrm>
            <a:off x="3842071" y="2022675"/>
            <a:ext cx="1175029" cy="1111901"/>
            <a:chOff x="2524837" y="1074860"/>
            <a:chExt cx="1105469" cy="1091820"/>
          </a:xfrm>
        </p:grpSpPr>
        <p:sp>
          <p:nvSpPr>
            <p:cNvPr id="132" name="Isosceles Triangle 51">
              <a:extLst>
                <a:ext uri="{FF2B5EF4-FFF2-40B4-BE49-F238E27FC236}">
                  <a16:creationId xmlns:a16="http://schemas.microsoft.com/office/drawing/2014/main" id="{D9C0D404-5BD7-466A-89DC-871947493844}"/>
                </a:ext>
              </a:extLst>
            </p:cNvPr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Lightning Bolt 52">
              <a:extLst>
                <a:ext uri="{FF2B5EF4-FFF2-40B4-BE49-F238E27FC236}">
                  <a16:creationId xmlns:a16="http://schemas.microsoft.com/office/drawing/2014/main" id="{7D9E2442-A9F8-4F8D-BEFC-B71E54A2375B}"/>
                </a:ext>
              </a:extLst>
            </p:cNvPr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4" name="Rectangular Callout 53">
            <a:extLst>
              <a:ext uri="{FF2B5EF4-FFF2-40B4-BE49-F238E27FC236}">
                <a16:creationId xmlns:a16="http://schemas.microsoft.com/office/drawing/2014/main" id="{9F24DFA2-C4E9-431C-8C17-4E93A9CD54BC}"/>
              </a:ext>
            </a:extLst>
          </p:cNvPr>
          <p:cNvSpPr/>
          <p:nvPr/>
        </p:nvSpPr>
        <p:spPr>
          <a:xfrm>
            <a:off x="120681" y="3251599"/>
            <a:ext cx="6494295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写入</a:t>
            </a:r>
            <a:r>
              <a:rPr lang="en-US" altLang="zh-CN" sz="2400" kern="0" dirty="0" err="1">
                <a:solidFill>
                  <a:prstClr val="white"/>
                </a:solidFill>
                <a:latin typeface="Calibri"/>
              </a:rPr>
              <a:t>i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节点时系统崩溃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314E2A-46F8-4EF5-8D69-2831067A35DB}"/>
              </a:ext>
            </a:extLst>
          </p:cNvPr>
          <p:cNvGrpSpPr/>
          <p:nvPr/>
        </p:nvGrpSpPr>
        <p:grpSpPr>
          <a:xfrm>
            <a:off x="1518134" y="4303911"/>
            <a:ext cx="973541" cy="736980"/>
            <a:chOff x="476302" y="4286496"/>
            <a:chExt cx="973541" cy="736980"/>
          </a:xfrm>
        </p:grpSpPr>
        <p:sp>
          <p:nvSpPr>
            <p:cNvPr id="136" name="Rectangle 101">
              <a:extLst>
                <a:ext uri="{FF2B5EF4-FFF2-40B4-BE49-F238E27FC236}">
                  <a16:creationId xmlns:a16="http://schemas.microsoft.com/office/drawing/2014/main" id="{6742453F-CE5E-43A4-9352-D58C8BD5420A}"/>
                </a:ext>
              </a:extLst>
            </p:cNvPr>
            <p:cNvSpPr/>
            <p:nvPr/>
          </p:nvSpPr>
          <p:spPr>
            <a:xfrm>
              <a:off x="476302" y="428649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102">
              <a:extLst>
                <a:ext uri="{FF2B5EF4-FFF2-40B4-BE49-F238E27FC236}">
                  <a16:creationId xmlns:a16="http://schemas.microsoft.com/office/drawing/2014/main" id="{D16B9373-621E-4586-8F02-F88805015155}"/>
                </a:ext>
              </a:extLst>
            </p:cNvPr>
            <p:cNvSpPr/>
            <p:nvPr/>
          </p:nvSpPr>
          <p:spPr>
            <a:xfrm>
              <a:off x="723478" y="4286496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5209F763-706A-4E38-A080-0E9E479EC15A}"/>
                </a:ext>
              </a:extLst>
            </p:cNvPr>
            <p:cNvSpPr/>
            <p:nvPr/>
          </p:nvSpPr>
          <p:spPr>
            <a:xfrm>
              <a:off x="970654" y="428649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Rectangle 104">
              <a:extLst>
                <a:ext uri="{FF2B5EF4-FFF2-40B4-BE49-F238E27FC236}">
                  <a16:creationId xmlns:a16="http://schemas.microsoft.com/office/drawing/2014/main" id="{95AB80C1-57DD-4407-8E1E-67AB34C4D17C}"/>
                </a:ext>
              </a:extLst>
            </p:cNvPr>
            <p:cNvSpPr/>
            <p:nvPr/>
          </p:nvSpPr>
          <p:spPr>
            <a:xfrm>
              <a:off x="1217831" y="428649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Rectangle 105">
              <a:extLst>
                <a:ext uri="{FF2B5EF4-FFF2-40B4-BE49-F238E27FC236}">
                  <a16:creationId xmlns:a16="http://schemas.microsoft.com/office/drawing/2014/main" id="{0728FC6D-A386-400A-A7B5-3CCC9953F472}"/>
                </a:ext>
              </a:extLst>
            </p:cNvPr>
            <p:cNvSpPr/>
            <p:nvPr/>
          </p:nvSpPr>
          <p:spPr>
            <a:xfrm>
              <a:off x="476302" y="46549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Rectangle 106">
              <a:extLst>
                <a:ext uri="{FF2B5EF4-FFF2-40B4-BE49-F238E27FC236}">
                  <a16:creationId xmlns:a16="http://schemas.microsoft.com/office/drawing/2014/main" id="{5F2A4A23-4E9F-4CE9-964F-054DA820E6A1}"/>
                </a:ext>
              </a:extLst>
            </p:cNvPr>
            <p:cNvSpPr/>
            <p:nvPr/>
          </p:nvSpPr>
          <p:spPr>
            <a:xfrm>
              <a:off x="723478" y="46549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Rectangle 107">
              <a:extLst>
                <a:ext uri="{FF2B5EF4-FFF2-40B4-BE49-F238E27FC236}">
                  <a16:creationId xmlns:a16="http://schemas.microsoft.com/office/drawing/2014/main" id="{DDF0288F-B9D9-461E-947A-0315C689ED7F}"/>
                </a:ext>
              </a:extLst>
            </p:cNvPr>
            <p:cNvSpPr/>
            <p:nvPr/>
          </p:nvSpPr>
          <p:spPr>
            <a:xfrm>
              <a:off x="970654" y="46549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Rectangle 108">
              <a:extLst>
                <a:ext uri="{FF2B5EF4-FFF2-40B4-BE49-F238E27FC236}">
                  <a16:creationId xmlns:a16="http://schemas.microsoft.com/office/drawing/2014/main" id="{AEABFA07-426E-4178-BA57-6CA3AB28543F}"/>
                </a:ext>
              </a:extLst>
            </p:cNvPr>
            <p:cNvSpPr/>
            <p:nvPr/>
          </p:nvSpPr>
          <p:spPr>
            <a:xfrm>
              <a:off x="1217831" y="4654986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6" name="Rectangle 117">
            <a:extLst>
              <a:ext uri="{FF2B5EF4-FFF2-40B4-BE49-F238E27FC236}">
                <a16:creationId xmlns:a16="http://schemas.microsoft.com/office/drawing/2014/main" id="{6FBE77B9-DBA8-4C8C-840E-3B65D24920E7}"/>
              </a:ext>
            </a:extLst>
          </p:cNvPr>
          <p:cNvSpPr/>
          <p:nvPr/>
        </p:nvSpPr>
        <p:spPr>
          <a:xfrm>
            <a:off x="2543943" y="428649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7" name="Rectangle 118">
            <a:extLst>
              <a:ext uri="{FF2B5EF4-FFF2-40B4-BE49-F238E27FC236}">
                <a16:creationId xmlns:a16="http://schemas.microsoft.com/office/drawing/2014/main" id="{722294A5-8BC7-4D72-9FC2-2E2DFA4B9CDF}"/>
              </a:ext>
            </a:extLst>
          </p:cNvPr>
          <p:cNvSpPr/>
          <p:nvPr/>
        </p:nvSpPr>
        <p:spPr>
          <a:xfrm>
            <a:off x="3058005" y="4286496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v1</a:t>
            </a:r>
          </a:p>
        </p:txBody>
      </p:sp>
      <p:sp>
        <p:nvSpPr>
          <p:cNvPr id="238" name="Rectangle 119">
            <a:extLst>
              <a:ext uri="{FF2B5EF4-FFF2-40B4-BE49-F238E27FC236}">
                <a16:creationId xmlns:a16="http://schemas.microsoft.com/office/drawing/2014/main" id="{7D2C5BE9-E5AA-46E4-8B26-73B3BECE756D}"/>
              </a:ext>
            </a:extLst>
          </p:cNvPr>
          <p:cNvSpPr/>
          <p:nvPr/>
        </p:nvSpPr>
        <p:spPr>
          <a:xfrm>
            <a:off x="3572067" y="428649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9" name="Rectangle 120">
            <a:extLst>
              <a:ext uri="{FF2B5EF4-FFF2-40B4-BE49-F238E27FC236}">
                <a16:creationId xmlns:a16="http://schemas.microsoft.com/office/drawing/2014/main" id="{EE98D8CA-4783-4E0C-96CA-9428DF8B73EC}"/>
              </a:ext>
            </a:extLst>
          </p:cNvPr>
          <p:cNvSpPr/>
          <p:nvPr/>
        </p:nvSpPr>
        <p:spPr>
          <a:xfrm>
            <a:off x="4086129" y="428649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0" name="Rectangle 121">
            <a:extLst>
              <a:ext uri="{FF2B5EF4-FFF2-40B4-BE49-F238E27FC236}">
                <a16:creationId xmlns:a16="http://schemas.microsoft.com/office/drawing/2014/main" id="{D6904557-6049-4FC7-90E4-7865438CA1D2}"/>
              </a:ext>
            </a:extLst>
          </p:cNvPr>
          <p:cNvSpPr/>
          <p:nvPr/>
        </p:nvSpPr>
        <p:spPr>
          <a:xfrm>
            <a:off x="2543943" y="46549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Rectangle 122">
            <a:extLst>
              <a:ext uri="{FF2B5EF4-FFF2-40B4-BE49-F238E27FC236}">
                <a16:creationId xmlns:a16="http://schemas.microsoft.com/office/drawing/2014/main" id="{4CF44BB7-FCDF-4ADF-A4CA-3AA66737EA55}"/>
              </a:ext>
            </a:extLst>
          </p:cNvPr>
          <p:cNvSpPr/>
          <p:nvPr/>
        </p:nvSpPr>
        <p:spPr>
          <a:xfrm>
            <a:off x="3058005" y="46549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2" name="Rectangle 123">
            <a:extLst>
              <a:ext uri="{FF2B5EF4-FFF2-40B4-BE49-F238E27FC236}">
                <a16:creationId xmlns:a16="http://schemas.microsoft.com/office/drawing/2014/main" id="{956954D5-D684-44AA-8C1C-2677680050A8}"/>
              </a:ext>
            </a:extLst>
          </p:cNvPr>
          <p:cNvSpPr/>
          <p:nvPr/>
        </p:nvSpPr>
        <p:spPr>
          <a:xfrm>
            <a:off x="3572067" y="46549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Rectangle 124">
            <a:extLst>
              <a:ext uri="{FF2B5EF4-FFF2-40B4-BE49-F238E27FC236}">
                <a16:creationId xmlns:a16="http://schemas.microsoft.com/office/drawing/2014/main" id="{D284CAB5-1879-4A59-A4DC-0B4A5ED43BE6}"/>
              </a:ext>
            </a:extLst>
          </p:cNvPr>
          <p:cNvSpPr/>
          <p:nvPr/>
        </p:nvSpPr>
        <p:spPr>
          <a:xfrm>
            <a:off x="4086129" y="4654986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Rectangle 125">
            <a:extLst>
              <a:ext uri="{FF2B5EF4-FFF2-40B4-BE49-F238E27FC236}">
                <a16:creationId xmlns:a16="http://schemas.microsoft.com/office/drawing/2014/main" id="{1194E811-FFAB-442C-AEE9-6A6F2A442707}"/>
              </a:ext>
            </a:extLst>
          </p:cNvPr>
          <p:cNvSpPr/>
          <p:nvPr/>
        </p:nvSpPr>
        <p:spPr>
          <a:xfrm>
            <a:off x="4659335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" name="Rectangle 126">
            <a:extLst>
              <a:ext uri="{FF2B5EF4-FFF2-40B4-BE49-F238E27FC236}">
                <a16:creationId xmlns:a16="http://schemas.microsoft.com/office/drawing/2014/main" id="{66631F46-21A7-4E73-BFF6-A47C412A8BD9}"/>
              </a:ext>
            </a:extLst>
          </p:cNvPr>
          <p:cNvSpPr/>
          <p:nvPr/>
        </p:nvSpPr>
        <p:spPr>
          <a:xfrm>
            <a:off x="5173397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6" name="Rectangle 127">
            <a:extLst>
              <a:ext uri="{FF2B5EF4-FFF2-40B4-BE49-F238E27FC236}">
                <a16:creationId xmlns:a16="http://schemas.microsoft.com/office/drawing/2014/main" id="{13579103-68E6-4CA1-B698-29B4F230B08D}"/>
              </a:ext>
            </a:extLst>
          </p:cNvPr>
          <p:cNvSpPr/>
          <p:nvPr/>
        </p:nvSpPr>
        <p:spPr>
          <a:xfrm>
            <a:off x="5687459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Rectangle 128">
            <a:extLst>
              <a:ext uri="{FF2B5EF4-FFF2-40B4-BE49-F238E27FC236}">
                <a16:creationId xmlns:a16="http://schemas.microsoft.com/office/drawing/2014/main" id="{82B0640C-E589-4A5A-8784-73E3700F440F}"/>
              </a:ext>
            </a:extLst>
          </p:cNvPr>
          <p:cNvSpPr/>
          <p:nvPr/>
        </p:nvSpPr>
        <p:spPr>
          <a:xfrm>
            <a:off x="6201521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8" name="Rectangle 129">
            <a:extLst>
              <a:ext uri="{FF2B5EF4-FFF2-40B4-BE49-F238E27FC236}">
                <a16:creationId xmlns:a16="http://schemas.microsoft.com/office/drawing/2014/main" id="{FF6859BF-93D9-496B-8C6D-0241BD1425E9}"/>
              </a:ext>
            </a:extLst>
          </p:cNvPr>
          <p:cNvSpPr/>
          <p:nvPr/>
        </p:nvSpPr>
        <p:spPr>
          <a:xfrm>
            <a:off x="6715583" y="4286496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9" name="Rectangle 131">
            <a:extLst>
              <a:ext uri="{FF2B5EF4-FFF2-40B4-BE49-F238E27FC236}">
                <a16:creationId xmlns:a16="http://schemas.microsoft.com/office/drawing/2014/main" id="{1A2D1A92-3AAF-4FD9-9565-334A593ED154}"/>
              </a:ext>
            </a:extLst>
          </p:cNvPr>
          <p:cNvSpPr/>
          <p:nvPr/>
        </p:nvSpPr>
        <p:spPr>
          <a:xfrm>
            <a:off x="7748274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0" name="Rectangle 132">
            <a:extLst>
              <a:ext uri="{FF2B5EF4-FFF2-40B4-BE49-F238E27FC236}">
                <a16:creationId xmlns:a16="http://schemas.microsoft.com/office/drawing/2014/main" id="{CD15E2EE-FBCE-471C-B2C6-4793B561B382}"/>
              </a:ext>
            </a:extLst>
          </p:cNvPr>
          <p:cNvSpPr/>
          <p:nvPr/>
        </p:nvSpPr>
        <p:spPr>
          <a:xfrm>
            <a:off x="8262336" y="4286496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1" name="Straight Connector 137">
            <a:extLst>
              <a:ext uri="{FF2B5EF4-FFF2-40B4-BE49-F238E27FC236}">
                <a16:creationId xmlns:a16="http://schemas.microsoft.com/office/drawing/2014/main" id="{F67A1F8D-2A02-489E-991C-2AF724F9BD0E}"/>
              </a:ext>
            </a:extLst>
          </p:cNvPr>
          <p:cNvCxnSpPr/>
          <p:nvPr/>
        </p:nvCxnSpPr>
        <p:spPr>
          <a:xfrm>
            <a:off x="1486238" y="4115527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52" name="Straight Connector 138">
            <a:extLst>
              <a:ext uri="{FF2B5EF4-FFF2-40B4-BE49-F238E27FC236}">
                <a16:creationId xmlns:a16="http://schemas.microsoft.com/office/drawing/2014/main" id="{210A8387-6224-487A-A53C-8FBF23BC31AC}"/>
              </a:ext>
            </a:extLst>
          </p:cNvPr>
          <p:cNvCxnSpPr/>
          <p:nvPr/>
        </p:nvCxnSpPr>
        <p:spPr>
          <a:xfrm>
            <a:off x="2514371" y="4115527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53" name="Straight Connector 139">
            <a:extLst>
              <a:ext uri="{FF2B5EF4-FFF2-40B4-BE49-F238E27FC236}">
                <a16:creationId xmlns:a16="http://schemas.microsoft.com/office/drawing/2014/main" id="{C4246C1F-41EB-4790-8C62-0A1DDB128F84}"/>
              </a:ext>
            </a:extLst>
          </p:cNvPr>
          <p:cNvCxnSpPr/>
          <p:nvPr/>
        </p:nvCxnSpPr>
        <p:spPr>
          <a:xfrm>
            <a:off x="4627489" y="4115527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54" name="Rectangular Callout 145">
            <a:extLst>
              <a:ext uri="{FF2B5EF4-FFF2-40B4-BE49-F238E27FC236}">
                <a16:creationId xmlns:a16="http://schemas.microsoft.com/office/drawing/2014/main" id="{1C37A088-B5E7-4C1B-B516-C28FA34F8B12}"/>
              </a:ext>
            </a:extLst>
          </p:cNvPr>
          <p:cNvSpPr/>
          <p:nvPr/>
        </p:nvSpPr>
        <p:spPr>
          <a:xfrm>
            <a:off x="2935670" y="5264330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rgbClr val="C0504D"/>
          </a:solidFill>
          <a:ln w="5715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400" kern="0" dirty="0" err="1">
                <a:solidFill>
                  <a:prstClr val="white"/>
                </a:solidFill>
                <a:latin typeface="Calibri"/>
              </a:rPr>
              <a:t>Inode</a:t>
            </a:r>
            <a:r>
              <a:rPr lang="zh-CN" altLang="en-US" sz="2400" kern="0" dirty="0">
                <a:solidFill>
                  <a:prstClr val="white"/>
                </a:solidFill>
                <a:latin typeface="Calibri"/>
              </a:rPr>
              <a:t>未指向了磁盘上的正确数据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Rectangle 247">
            <a:extLst>
              <a:ext uri="{FF2B5EF4-FFF2-40B4-BE49-F238E27FC236}">
                <a16:creationId xmlns:a16="http://schemas.microsoft.com/office/drawing/2014/main" id="{12DA3EAB-097F-4044-B229-CE965E35241A}"/>
              </a:ext>
            </a:extLst>
          </p:cNvPr>
          <p:cNvSpPr/>
          <p:nvPr/>
        </p:nvSpPr>
        <p:spPr>
          <a:xfrm>
            <a:off x="3058003" y="4286308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Rectangular Callout 141">
            <a:extLst>
              <a:ext uri="{FF2B5EF4-FFF2-40B4-BE49-F238E27FC236}">
                <a16:creationId xmlns:a16="http://schemas.microsoft.com/office/drawing/2014/main" id="{D89B7FBC-03B2-4624-9FA2-B8B999679508}"/>
              </a:ext>
            </a:extLst>
          </p:cNvPr>
          <p:cNvSpPr/>
          <p:nvPr/>
        </p:nvSpPr>
        <p:spPr>
          <a:xfrm>
            <a:off x="120681" y="5367485"/>
            <a:ext cx="2459325" cy="474856"/>
          </a:xfrm>
          <a:prstGeom prst="wedgeRectCallout">
            <a:avLst>
              <a:gd name="adj1" fmla="val 73618"/>
              <a:gd name="adj2" fmla="val -204573"/>
            </a:avLst>
          </a:prstGeom>
          <a:solidFill>
            <a:srgbClr val="9BBB59"/>
          </a:solidFill>
          <a:ln w="571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Rectangle 46">
            <a:extLst>
              <a:ext uri="{FF2B5EF4-FFF2-40B4-BE49-F238E27FC236}">
                <a16:creationId xmlns:a16="http://schemas.microsoft.com/office/drawing/2014/main" id="{957B66B3-51F6-4474-A242-4BFF79679F0E}"/>
              </a:ext>
            </a:extLst>
          </p:cNvPr>
          <p:cNvSpPr/>
          <p:nvPr/>
        </p:nvSpPr>
        <p:spPr>
          <a:xfrm>
            <a:off x="7229645" y="4286308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2D89B4-2F1C-4840-B5BE-40520EDD849E}"/>
              </a:ext>
            </a:extLst>
          </p:cNvPr>
          <p:cNvGrpSpPr/>
          <p:nvPr/>
        </p:nvGrpSpPr>
        <p:grpSpPr>
          <a:xfrm>
            <a:off x="487730" y="4303911"/>
            <a:ext cx="973541" cy="736980"/>
            <a:chOff x="1513534" y="4286496"/>
            <a:chExt cx="973541" cy="736980"/>
          </a:xfrm>
        </p:grpSpPr>
        <p:sp>
          <p:nvSpPr>
            <p:cNvPr id="229" name="Rectangle 109">
              <a:extLst>
                <a:ext uri="{FF2B5EF4-FFF2-40B4-BE49-F238E27FC236}">
                  <a16:creationId xmlns:a16="http://schemas.microsoft.com/office/drawing/2014/main" id="{B50F9B83-FAD8-4F2E-B1D4-3BE9C536AD82}"/>
                </a:ext>
              </a:extLst>
            </p:cNvPr>
            <p:cNvSpPr/>
            <p:nvPr/>
          </p:nvSpPr>
          <p:spPr>
            <a:xfrm>
              <a:off x="1513534" y="428649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Rectangle 110">
              <a:extLst>
                <a:ext uri="{FF2B5EF4-FFF2-40B4-BE49-F238E27FC236}">
                  <a16:creationId xmlns:a16="http://schemas.microsoft.com/office/drawing/2014/main" id="{569038D8-8785-472C-B392-FC840A00462F}"/>
                </a:ext>
              </a:extLst>
            </p:cNvPr>
            <p:cNvSpPr/>
            <p:nvPr/>
          </p:nvSpPr>
          <p:spPr>
            <a:xfrm>
              <a:off x="1760710" y="428649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111">
              <a:extLst>
                <a:ext uri="{FF2B5EF4-FFF2-40B4-BE49-F238E27FC236}">
                  <a16:creationId xmlns:a16="http://schemas.microsoft.com/office/drawing/2014/main" id="{62E719A5-C9BB-44B5-A89F-756D33714F51}"/>
                </a:ext>
              </a:extLst>
            </p:cNvPr>
            <p:cNvSpPr/>
            <p:nvPr/>
          </p:nvSpPr>
          <p:spPr>
            <a:xfrm>
              <a:off x="2007886" y="428649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Rectangle 112">
              <a:extLst>
                <a:ext uri="{FF2B5EF4-FFF2-40B4-BE49-F238E27FC236}">
                  <a16:creationId xmlns:a16="http://schemas.microsoft.com/office/drawing/2014/main" id="{6E4E69FE-E151-4591-9CD2-E6A31D0743E6}"/>
                </a:ext>
              </a:extLst>
            </p:cNvPr>
            <p:cNvSpPr/>
            <p:nvPr/>
          </p:nvSpPr>
          <p:spPr>
            <a:xfrm>
              <a:off x="2255063" y="428649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Rectangle 113">
              <a:extLst>
                <a:ext uri="{FF2B5EF4-FFF2-40B4-BE49-F238E27FC236}">
                  <a16:creationId xmlns:a16="http://schemas.microsoft.com/office/drawing/2014/main" id="{7DCB5372-3B9B-4D7B-886A-A4930314CB21}"/>
                </a:ext>
              </a:extLst>
            </p:cNvPr>
            <p:cNvSpPr/>
            <p:nvPr/>
          </p:nvSpPr>
          <p:spPr>
            <a:xfrm>
              <a:off x="1513534" y="4654986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Rectangle 115">
              <a:extLst>
                <a:ext uri="{FF2B5EF4-FFF2-40B4-BE49-F238E27FC236}">
                  <a16:creationId xmlns:a16="http://schemas.microsoft.com/office/drawing/2014/main" id="{3C6FB739-ECAC-4229-9FD9-E38D51D22DC5}"/>
                </a:ext>
              </a:extLst>
            </p:cNvPr>
            <p:cNvSpPr/>
            <p:nvPr/>
          </p:nvSpPr>
          <p:spPr>
            <a:xfrm>
              <a:off x="2007886" y="46549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Rectangle 116">
              <a:extLst>
                <a:ext uri="{FF2B5EF4-FFF2-40B4-BE49-F238E27FC236}">
                  <a16:creationId xmlns:a16="http://schemas.microsoft.com/office/drawing/2014/main" id="{EC788EF8-F521-4A98-98E9-42186641CC76}"/>
                </a:ext>
              </a:extLst>
            </p:cNvPr>
            <p:cNvSpPr/>
            <p:nvPr/>
          </p:nvSpPr>
          <p:spPr>
            <a:xfrm>
              <a:off x="2255063" y="4654986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Rectangle 113">
              <a:extLst>
                <a:ext uri="{FF2B5EF4-FFF2-40B4-BE49-F238E27FC236}">
                  <a16:creationId xmlns:a16="http://schemas.microsoft.com/office/drawing/2014/main" id="{F6210EC5-C50D-4CE1-9C60-104340048383}"/>
                </a:ext>
              </a:extLst>
            </p:cNvPr>
            <p:cNvSpPr/>
            <p:nvPr/>
          </p:nvSpPr>
          <p:spPr>
            <a:xfrm>
              <a:off x="1766024" y="4654798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22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崩溃一致性问题（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crash-consistency problem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系统可能在任何两次写入之间崩溃或断电，因此磁盘上状态可能仅部分地更新。崩溃后，系统启动并希望再次挂载文件系统（以便访问文件等）。鉴于崩溃可能发生在任意时间点，如何确保文件系统将磁盘上的映像保持在合理的状态？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怎么解决？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0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23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1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File system checker (</a:t>
            </a:r>
            <a:r>
              <a:rPr lang="en-US" altLang="zh-CN" sz="2300" dirty="0" err="1">
                <a:latin typeface="+mn-ea"/>
                <a:ea typeface="+mn-ea"/>
                <a:sym typeface="Arial" charset="0"/>
              </a:rPr>
              <a:t>fsck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)</a:t>
            </a:r>
            <a:endParaRPr lang="zh-CN" altLang="en-US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让不一致的事情发生，然后再修复它们（重启时）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目标是确保文件系统元数据一致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无法解决所有问题，如第一种情况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随着磁盘容量的增长和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RAID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的普及，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fsck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的性能变得令人望而却步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6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24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借鉴于数据库管理系统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更新磁盘时，在覆写结构之前，首先写下一点小注记，描述你将要做的事情，我们把它写入一个结构，并组织成“日志”。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在崩溃后准确知道要修复的内容（以及如何修复它），而不必扫描整个磁盘。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在更新期间增加了一些工作量，但是大大减少了恢复期间所需的工作量。</a:t>
            </a: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6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25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9"/>
            <a:ext cx="8928100" cy="330539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日志写入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加检查点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8F2D636F-D0C9-4262-A505-0C500DF827AD}"/>
              </a:ext>
            </a:extLst>
          </p:cNvPr>
          <p:cNvSpPr/>
          <p:nvPr/>
        </p:nvSpPr>
        <p:spPr>
          <a:xfrm>
            <a:off x="759428" y="2413058"/>
            <a:ext cx="8065827" cy="8052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9">
            <a:extLst>
              <a:ext uri="{FF2B5EF4-FFF2-40B4-BE49-F238E27FC236}">
                <a16:creationId xmlns:a16="http://schemas.microsoft.com/office/drawing/2014/main" id="{F1ED52AD-A126-4EBD-A04F-C3F40223FABF}"/>
              </a:ext>
            </a:extLst>
          </p:cNvPr>
          <p:cNvSpPr/>
          <p:nvPr/>
        </p:nvSpPr>
        <p:spPr>
          <a:xfrm>
            <a:off x="3131840" y="2413057"/>
            <a:ext cx="2636308" cy="805218"/>
          </a:xfrm>
          <a:prstGeom prst="rect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6DD3A961-4372-4ECC-BF2A-06A37B5355D8}"/>
              </a:ext>
            </a:extLst>
          </p:cNvPr>
          <p:cNvSpPr/>
          <p:nvPr/>
        </p:nvSpPr>
        <p:spPr>
          <a:xfrm>
            <a:off x="2381221" y="2413058"/>
            <a:ext cx="750619" cy="80521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v2</a:t>
            </a:r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08D9DCF2-E5D7-4C17-8F01-1BED6AFF625B}"/>
              </a:ext>
            </a:extLst>
          </p:cNvPr>
          <p:cNvSpPr/>
          <p:nvPr/>
        </p:nvSpPr>
        <p:spPr>
          <a:xfrm>
            <a:off x="1630602" y="2413057"/>
            <a:ext cx="750619" cy="805218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v2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BF17DA8-78C0-4A09-9A6A-74E0A2013F96}"/>
              </a:ext>
            </a:extLst>
          </p:cNvPr>
          <p:cNvSpPr/>
          <p:nvPr/>
        </p:nvSpPr>
        <p:spPr>
          <a:xfrm>
            <a:off x="759428" y="2413058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DAF2740-566C-47F7-8DF0-8E18901DE468}"/>
              </a:ext>
            </a:extLst>
          </p:cNvPr>
          <p:cNvSpPr/>
          <p:nvPr/>
        </p:nvSpPr>
        <p:spPr>
          <a:xfrm>
            <a:off x="5768148" y="2413057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98255494-356E-4EBF-844B-B4CD27BF4383}"/>
              </a:ext>
            </a:extLst>
          </p:cNvPr>
          <p:cNvSpPr txBox="1"/>
          <p:nvPr/>
        </p:nvSpPr>
        <p:spPr>
          <a:xfrm rot="16200000">
            <a:off x="-50595" y="274183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Journal</a:t>
            </a:r>
          </a:p>
        </p:txBody>
      </p:sp>
      <p:sp>
        <p:nvSpPr>
          <p:cNvPr id="31" name="Rectangle 117">
            <a:extLst>
              <a:ext uri="{FF2B5EF4-FFF2-40B4-BE49-F238E27FC236}">
                <a16:creationId xmlns:a16="http://schemas.microsoft.com/office/drawing/2014/main" id="{DA705D9F-C4B8-4C38-B950-8CA6A948D741}"/>
              </a:ext>
            </a:extLst>
          </p:cNvPr>
          <p:cNvSpPr/>
          <p:nvPr/>
        </p:nvSpPr>
        <p:spPr>
          <a:xfrm>
            <a:off x="2535185" y="516214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118">
            <a:extLst>
              <a:ext uri="{FF2B5EF4-FFF2-40B4-BE49-F238E27FC236}">
                <a16:creationId xmlns:a16="http://schemas.microsoft.com/office/drawing/2014/main" id="{38A63CE7-B0B6-445D-A040-2DDF11058490}"/>
              </a:ext>
            </a:extLst>
          </p:cNvPr>
          <p:cNvSpPr/>
          <p:nvPr/>
        </p:nvSpPr>
        <p:spPr>
          <a:xfrm>
            <a:off x="3049247" y="5162141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</a:t>
            </a:r>
          </a:p>
        </p:txBody>
      </p:sp>
      <p:sp>
        <p:nvSpPr>
          <p:cNvPr id="33" name="Rectangle 119">
            <a:extLst>
              <a:ext uri="{FF2B5EF4-FFF2-40B4-BE49-F238E27FC236}">
                <a16:creationId xmlns:a16="http://schemas.microsoft.com/office/drawing/2014/main" id="{84A8D8BC-9590-4E27-AD04-A952AF4BAC81}"/>
              </a:ext>
            </a:extLst>
          </p:cNvPr>
          <p:cNvSpPr/>
          <p:nvPr/>
        </p:nvSpPr>
        <p:spPr>
          <a:xfrm>
            <a:off x="3563309" y="516214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120">
            <a:extLst>
              <a:ext uri="{FF2B5EF4-FFF2-40B4-BE49-F238E27FC236}">
                <a16:creationId xmlns:a16="http://schemas.microsoft.com/office/drawing/2014/main" id="{7CD06A2E-3CA4-4BE9-AB31-450428544B7B}"/>
              </a:ext>
            </a:extLst>
          </p:cNvPr>
          <p:cNvSpPr/>
          <p:nvPr/>
        </p:nvSpPr>
        <p:spPr>
          <a:xfrm>
            <a:off x="4077371" y="516214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121">
            <a:extLst>
              <a:ext uri="{FF2B5EF4-FFF2-40B4-BE49-F238E27FC236}">
                <a16:creationId xmlns:a16="http://schemas.microsoft.com/office/drawing/2014/main" id="{425D1DDD-85C2-4136-8B7F-6CEC83501422}"/>
              </a:ext>
            </a:extLst>
          </p:cNvPr>
          <p:cNvSpPr/>
          <p:nvPr/>
        </p:nvSpPr>
        <p:spPr>
          <a:xfrm>
            <a:off x="2535185" y="553063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122">
            <a:extLst>
              <a:ext uri="{FF2B5EF4-FFF2-40B4-BE49-F238E27FC236}">
                <a16:creationId xmlns:a16="http://schemas.microsoft.com/office/drawing/2014/main" id="{B289B93F-FD2B-48AE-B6C8-2B60C85BBBC5}"/>
              </a:ext>
            </a:extLst>
          </p:cNvPr>
          <p:cNvSpPr/>
          <p:nvPr/>
        </p:nvSpPr>
        <p:spPr>
          <a:xfrm>
            <a:off x="3049247" y="553063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123">
            <a:extLst>
              <a:ext uri="{FF2B5EF4-FFF2-40B4-BE49-F238E27FC236}">
                <a16:creationId xmlns:a16="http://schemas.microsoft.com/office/drawing/2014/main" id="{0D8AC20B-29F5-4D45-9A54-BDCD1A3937F7}"/>
              </a:ext>
            </a:extLst>
          </p:cNvPr>
          <p:cNvSpPr/>
          <p:nvPr/>
        </p:nvSpPr>
        <p:spPr>
          <a:xfrm>
            <a:off x="3563309" y="553063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124">
            <a:extLst>
              <a:ext uri="{FF2B5EF4-FFF2-40B4-BE49-F238E27FC236}">
                <a16:creationId xmlns:a16="http://schemas.microsoft.com/office/drawing/2014/main" id="{65A7C48D-15EA-43D4-A9E5-731EBDE8B6E7}"/>
              </a:ext>
            </a:extLst>
          </p:cNvPr>
          <p:cNvSpPr/>
          <p:nvPr/>
        </p:nvSpPr>
        <p:spPr>
          <a:xfrm>
            <a:off x="4077371" y="5530631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125">
            <a:extLst>
              <a:ext uri="{FF2B5EF4-FFF2-40B4-BE49-F238E27FC236}">
                <a16:creationId xmlns:a16="http://schemas.microsoft.com/office/drawing/2014/main" id="{97B12CBC-AED4-4E34-ABE4-6FBBF46CE94D}"/>
              </a:ext>
            </a:extLst>
          </p:cNvPr>
          <p:cNvSpPr/>
          <p:nvPr/>
        </p:nvSpPr>
        <p:spPr>
          <a:xfrm>
            <a:off x="4650577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126">
            <a:extLst>
              <a:ext uri="{FF2B5EF4-FFF2-40B4-BE49-F238E27FC236}">
                <a16:creationId xmlns:a16="http://schemas.microsoft.com/office/drawing/2014/main" id="{9C8B8D3D-89EC-4D8F-B8E8-5A0353103E2F}"/>
              </a:ext>
            </a:extLst>
          </p:cNvPr>
          <p:cNvSpPr/>
          <p:nvPr/>
        </p:nvSpPr>
        <p:spPr>
          <a:xfrm>
            <a:off x="5164639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127">
            <a:extLst>
              <a:ext uri="{FF2B5EF4-FFF2-40B4-BE49-F238E27FC236}">
                <a16:creationId xmlns:a16="http://schemas.microsoft.com/office/drawing/2014/main" id="{2CAC3D61-302B-422E-A619-0CDB2D384052}"/>
              </a:ext>
            </a:extLst>
          </p:cNvPr>
          <p:cNvSpPr/>
          <p:nvPr/>
        </p:nvSpPr>
        <p:spPr>
          <a:xfrm>
            <a:off x="5678701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128">
            <a:extLst>
              <a:ext uri="{FF2B5EF4-FFF2-40B4-BE49-F238E27FC236}">
                <a16:creationId xmlns:a16="http://schemas.microsoft.com/office/drawing/2014/main" id="{ABA30F81-E672-4D17-9750-43FF70E37F93}"/>
              </a:ext>
            </a:extLst>
          </p:cNvPr>
          <p:cNvSpPr/>
          <p:nvPr/>
        </p:nvSpPr>
        <p:spPr>
          <a:xfrm>
            <a:off x="6192763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129">
            <a:extLst>
              <a:ext uri="{FF2B5EF4-FFF2-40B4-BE49-F238E27FC236}">
                <a16:creationId xmlns:a16="http://schemas.microsoft.com/office/drawing/2014/main" id="{C6D1A4D0-FD06-46CB-9526-EF04AB767C27}"/>
              </a:ext>
            </a:extLst>
          </p:cNvPr>
          <p:cNvSpPr/>
          <p:nvPr/>
        </p:nvSpPr>
        <p:spPr>
          <a:xfrm>
            <a:off x="6706825" y="5162141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Rectangle 131">
            <a:extLst>
              <a:ext uri="{FF2B5EF4-FFF2-40B4-BE49-F238E27FC236}">
                <a16:creationId xmlns:a16="http://schemas.microsoft.com/office/drawing/2014/main" id="{DA599955-86B4-47F4-A381-BBAA9017C4CF}"/>
              </a:ext>
            </a:extLst>
          </p:cNvPr>
          <p:cNvSpPr/>
          <p:nvPr/>
        </p:nvSpPr>
        <p:spPr>
          <a:xfrm>
            <a:off x="7739516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132">
            <a:extLst>
              <a:ext uri="{FF2B5EF4-FFF2-40B4-BE49-F238E27FC236}">
                <a16:creationId xmlns:a16="http://schemas.microsoft.com/office/drawing/2014/main" id="{C2B1530B-EED9-495C-88B9-97E405D60483}"/>
              </a:ext>
            </a:extLst>
          </p:cNvPr>
          <p:cNvSpPr/>
          <p:nvPr/>
        </p:nvSpPr>
        <p:spPr>
          <a:xfrm>
            <a:off x="8253578" y="5162141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137">
            <a:extLst>
              <a:ext uri="{FF2B5EF4-FFF2-40B4-BE49-F238E27FC236}">
                <a16:creationId xmlns:a16="http://schemas.microsoft.com/office/drawing/2014/main" id="{C182431C-DDED-4064-A5BA-E6370E7D905F}"/>
              </a:ext>
            </a:extLst>
          </p:cNvPr>
          <p:cNvCxnSpPr/>
          <p:nvPr/>
        </p:nvCxnSpPr>
        <p:spPr>
          <a:xfrm>
            <a:off x="1477480" y="4991172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47" name="Straight Connector 138">
            <a:extLst>
              <a:ext uri="{FF2B5EF4-FFF2-40B4-BE49-F238E27FC236}">
                <a16:creationId xmlns:a16="http://schemas.microsoft.com/office/drawing/2014/main" id="{937788B3-8686-4F80-85FC-FFF1C55B7649}"/>
              </a:ext>
            </a:extLst>
          </p:cNvPr>
          <p:cNvCxnSpPr/>
          <p:nvPr/>
        </p:nvCxnSpPr>
        <p:spPr>
          <a:xfrm>
            <a:off x="2505613" y="4991172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48" name="Straight Connector 139">
            <a:extLst>
              <a:ext uri="{FF2B5EF4-FFF2-40B4-BE49-F238E27FC236}">
                <a16:creationId xmlns:a16="http://schemas.microsoft.com/office/drawing/2014/main" id="{4DC08640-DAC4-4D94-BF22-55DB036C3F1A}"/>
              </a:ext>
            </a:extLst>
          </p:cNvPr>
          <p:cNvCxnSpPr/>
          <p:nvPr/>
        </p:nvCxnSpPr>
        <p:spPr>
          <a:xfrm>
            <a:off x="4618731" y="4991172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50" name="Rectangle 46">
            <a:extLst>
              <a:ext uri="{FF2B5EF4-FFF2-40B4-BE49-F238E27FC236}">
                <a16:creationId xmlns:a16="http://schemas.microsoft.com/office/drawing/2014/main" id="{D15B63F6-475D-41D2-AF1A-D247E90D02A4}"/>
              </a:ext>
            </a:extLst>
          </p:cNvPr>
          <p:cNvSpPr/>
          <p:nvPr/>
        </p:nvSpPr>
        <p:spPr>
          <a:xfrm>
            <a:off x="7220887" y="5161953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CF6FDD-FC0A-4558-895B-F05A00BE91A9}"/>
              </a:ext>
            </a:extLst>
          </p:cNvPr>
          <p:cNvGrpSpPr/>
          <p:nvPr/>
        </p:nvGrpSpPr>
        <p:grpSpPr>
          <a:xfrm>
            <a:off x="1504776" y="4453785"/>
            <a:ext cx="973541" cy="1445148"/>
            <a:chOff x="467544" y="4453973"/>
            <a:chExt cx="973541" cy="1445148"/>
          </a:xfrm>
        </p:grpSpPr>
        <p:sp>
          <p:nvSpPr>
            <p:cNvPr id="16" name="Rectangle 101">
              <a:extLst>
                <a:ext uri="{FF2B5EF4-FFF2-40B4-BE49-F238E27FC236}">
                  <a16:creationId xmlns:a16="http://schemas.microsoft.com/office/drawing/2014/main" id="{564D1146-7398-411F-BE23-37F15E556837}"/>
                </a:ext>
              </a:extLst>
            </p:cNvPr>
            <p:cNvSpPr/>
            <p:nvPr/>
          </p:nvSpPr>
          <p:spPr>
            <a:xfrm>
              <a:off x="467544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02">
              <a:extLst>
                <a:ext uri="{FF2B5EF4-FFF2-40B4-BE49-F238E27FC236}">
                  <a16:creationId xmlns:a16="http://schemas.microsoft.com/office/drawing/2014/main" id="{6D0C3269-C115-4704-A7AE-6EE1444FF70E}"/>
                </a:ext>
              </a:extLst>
            </p:cNvPr>
            <p:cNvSpPr/>
            <p:nvPr/>
          </p:nvSpPr>
          <p:spPr>
            <a:xfrm>
              <a:off x="714720" y="5162141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03">
              <a:extLst>
                <a:ext uri="{FF2B5EF4-FFF2-40B4-BE49-F238E27FC236}">
                  <a16:creationId xmlns:a16="http://schemas.microsoft.com/office/drawing/2014/main" id="{7A0AC3B4-4D10-4D29-A245-99217ADD6477}"/>
                </a:ext>
              </a:extLst>
            </p:cNvPr>
            <p:cNvSpPr/>
            <p:nvPr/>
          </p:nvSpPr>
          <p:spPr>
            <a:xfrm>
              <a:off x="961896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04">
              <a:extLst>
                <a:ext uri="{FF2B5EF4-FFF2-40B4-BE49-F238E27FC236}">
                  <a16:creationId xmlns:a16="http://schemas.microsoft.com/office/drawing/2014/main" id="{1B4CD680-F511-471D-9F78-AC6EF80FB0F5}"/>
                </a:ext>
              </a:extLst>
            </p:cNvPr>
            <p:cNvSpPr/>
            <p:nvPr/>
          </p:nvSpPr>
          <p:spPr>
            <a:xfrm>
              <a:off x="1209073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B073B4F4-B031-4890-B724-A0E8857236E7}"/>
                </a:ext>
              </a:extLst>
            </p:cNvPr>
            <p:cNvSpPr/>
            <p:nvPr/>
          </p:nvSpPr>
          <p:spPr>
            <a:xfrm>
              <a:off x="467544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106">
              <a:extLst>
                <a:ext uri="{FF2B5EF4-FFF2-40B4-BE49-F238E27FC236}">
                  <a16:creationId xmlns:a16="http://schemas.microsoft.com/office/drawing/2014/main" id="{1562FB5D-EEDB-4E71-AC97-5DB8603D6DCC}"/>
                </a:ext>
              </a:extLst>
            </p:cNvPr>
            <p:cNvSpPr/>
            <p:nvPr/>
          </p:nvSpPr>
          <p:spPr>
            <a:xfrm>
              <a:off x="714720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07">
              <a:extLst>
                <a:ext uri="{FF2B5EF4-FFF2-40B4-BE49-F238E27FC236}">
                  <a16:creationId xmlns:a16="http://schemas.microsoft.com/office/drawing/2014/main" id="{4691B146-DCE1-4113-9B6B-B271D5B4DEA8}"/>
                </a:ext>
              </a:extLst>
            </p:cNvPr>
            <p:cNvSpPr/>
            <p:nvPr/>
          </p:nvSpPr>
          <p:spPr>
            <a:xfrm>
              <a:off x="961896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08">
              <a:extLst>
                <a:ext uri="{FF2B5EF4-FFF2-40B4-BE49-F238E27FC236}">
                  <a16:creationId xmlns:a16="http://schemas.microsoft.com/office/drawing/2014/main" id="{1E3B3AB1-544D-48D8-9029-233254CE2F3C}"/>
                </a:ext>
              </a:extLst>
            </p:cNvPr>
            <p:cNvSpPr/>
            <p:nvPr/>
          </p:nvSpPr>
          <p:spPr>
            <a:xfrm>
              <a:off x="1209073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37">
              <a:extLst>
                <a:ext uri="{FF2B5EF4-FFF2-40B4-BE49-F238E27FC236}">
                  <a16:creationId xmlns:a16="http://schemas.microsoft.com/office/drawing/2014/main" id="{1C08145E-04F3-412B-B56D-296A75C800E3}"/>
                </a:ext>
              </a:extLst>
            </p:cNvPr>
            <p:cNvSpPr txBox="1"/>
            <p:nvPr/>
          </p:nvSpPr>
          <p:spPr>
            <a:xfrm>
              <a:off x="474800" y="445397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Inode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F83444-82DB-41DF-B281-2B335C1FBB31}"/>
              </a:ext>
            </a:extLst>
          </p:cNvPr>
          <p:cNvGrpSpPr/>
          <p:nvPr/>
        </p:nvGrpSpPr>
        <p:grpSpPr>
          <a:xfrm>
            <a:off x="477901" y="4453785"/>
            <a:ext cx="973541" cy="1445148"/>
            <a:chOff x="1504776" y="4453973"/>
            <a:chExt cx="973541" cy="1445148"/>
          </a:xfrm>
        </p:grpSpPr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792FE020-8DC6-49E8-BDDE-5F96F0D66217}"/>
                </a:ext>
              </a:extLst>
            </p:cNvPr>
            <p:cNvSpPr/>
            <p:nvPr/>
          </p:nvSpPr>
          <p:spPr>
            <a:xfrm>
              <a:off x="1504776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110">
              <a:extLst>
                <a:ext uri="{FF2B5EF4-FFF2-40B4-BE49-F238E27FC236}">
                  <a16:creationId xmlns:a16="http://schemas.microsoft.com/office/drawing/2014/main" id="{1CA435BB-7620-4086-991C-9047CAFC749F}"/>
                </a:ext>
              </a:extLst>
            </p:cNvPr>
            <p:cNvSpPr/>
            <p:nvPr/>
          </p:nvSpPr>
          <p:spPr>
            <a:xfrm>
              <a:off x="1751952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B5723996-88C7-4D8A-A297-A218DC36D118}"/>
                </a:ext>
              </a:extLst>
            </p:cNvPr>
            <p:cNvSpPr/>
            <p:nvPr/>
          </p:nvSpPr>
          <p:spPr>
            <a:xfrm>
              <a:off x="1999128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345063DC-9043-4B5C-A729-99235A0042E2}"/>
                </a:ext>
              </a:extLst>
            </p:cNvPr>
            <p:cNvSpPr/>
            <p:nvPr/>
          </p:nvSpPr>
          <p:spPr>
            <a:xfrm>
              <a:off x="2246305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113">
              <a:extLst>
                <a:ext uri="{FF2B5EF4-FFF2-40B4-BE49-F238E27FC236}">
                  <a16:creationId xmlns:a16="http://schemas.microsoft.com/office/drawing/2014/main" id="{F44EF2D6-69B0-46BE-A135-05DE53B566C4}"/>
                </a:ext>
              </a:extLst>
            </p:cNvPr>
            <p:cNvSpPr/>
            <p:nvPr/>
          </p:nvSpPr>
          <p:spPr>
            <a:xfrm>
              <a:off x="1504776" y="5530631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115">
              <a:extLst>
                <a:ext uri="{FF2B5EF4-FFF2-40B4-BE49-F238E27FC236}">
                  <a16:creationId xmlns:a16="http://schemas.microsoft.com/office/drawing/2014/main" id="{6FC87491-DBC1-4AFE-8E0A-8EC8C95836B4}"/>
                </a:ext>
              </a:extLst>
            </p:cNvPr>
            <p:cNvSpPr/>
            <p:nvPr/>
          </p:nvSpPr>
          <p:spPr>
            <a:xfrm>
              <a:off x="1999128" y="553063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116">
              <a:extLst>
                <a:ext uri="{FF2B5EF4-FFF2-40B4-BE49-F238E27FC236}">
                  <a16:creationId xmlns:a16="http://schemas.microsoft.com/office/drawing/2014/main" id="{CA0B57C9-67B6-48EA-A5FB-8F65C90789E4}"/>
                </a:ext>
              </a:extLst>
            </p:cNvPr>
            <p:cNvSpPr/>
            <p:nvPr/>
          </p:nvSpPr>
          <p:spPr>
            <a:xfrm>
              <a:off x="2246305" y="553063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0F02A75-E063-4105-A2C8-E64B41127B24}"/>
                </a:ext>
              </a:extLst>
            </p:cNvPr>
            <p:cNvSpPr/>
            <p:nvPr/>
          </p:nvSpPr>
          <p:spPr>
            <a:xfrm>
              <a:off x="1757266" y="5530443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25CDCB25-DE04-45BF-9B95-4395232539D0}"/>
                </a:ext>
              </a:extLst>
            </p:cNvPr>
            <p:cNvSpPr txBox="1"/>
            <p:nvPr/>
          </p:nvSpPr>
          <p:spPr>
            <a:xfrm>
              <a:off x="1523405" y="445397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sp>
        <p:nvSpPr>
          <p:cNvPr id="54" name="TextBox 39">
            <a:extLst>
              <a:ext uri="{FF2B5EF4-FFF2-40B4-BE49-F238E27FC236}">
                <a16:creationId xmlns:a16="http://schemas.microsoft.com/office/drawing/2014/main" id="{4460701A-1382-4408-85F4-A0A94CCD9E55}"/>
              </a:ext>
            </a:extLst>
          </p:cNvPr>
          <p:cNvSpPr txBox="1"/>
          <p:nvPr/>
        </p:nvSpPr>
        <p:spPr>
          <a:xfrm>
            <a:off x="2830422" y="4607861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Inode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Table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TextBox 40">
            <a:extLst>
              <a:ext uri="{FF2B5EF4-FFF2-40B4-BE49-F238E27FC236}">
                <a16:creationId xmlns:a16="http://schemas.microsoft.com/office/drawing/2014/main" id="{26E51779-0B4A-48C8-AA88-06DA971BA7DC}"/>
              </a:ext>
            </a:extLst>
          </p:cNvPr>
          <p:cNvSpPr txBox="1"/>
          <p:nvPr/>
        </p:nvSpPr>
        <p:spPr>
          <a:xfrm>
            <a:off x="5983368" y="4607861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4587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26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在写入日志期间发生崩溃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现在又该怎么办？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15" name="Rectangle 57">
            <a:extLst>
              <a:ext uri="{FF2B5EF4-FFF2-40B4-BE49-F238E27FC236}">
                <a16:creationId xmlns:a16="http://schemas.microsoft.com/office/drawing/2014/main" id="{3C4F8BE8-D747-4564-8E5B-F1BB8FA81D85}"/>
              </a:ext>
            </a:extLst>
          </p:cNvPr>
          <p:cNvSpPr/>
          <p:nvPr/>
        </p:nvSpPr>
        <p:spPr>
          <a:xfrm>
            <a:off x="604482" y="2420889"/>
            <a:ext cx="8065827" cy="8052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59">
            <a:extLst>
              <a:ext uri="{FF2B5EF4-FFF2-40B4-BE49-F238E27FC236}">
                <a16:creationId xmlns:a16="http://schemas.microsoft.com/office/drawing/2014/main" id="{A43C4887-3055-4743-A8A8-7DAF3CA9401B}"/>
              </a:ext>
            </a:extLst>
          </p:cNvPr>
          <p:cNvSpPr/>
          <p:nvPr/>
        </p:nvSpPr>
        <p:spPr>
          <a:xfrm>
            <a:off x="2976894" y="2420888"/>
            <a:ext cx="2636308" cy="805218"/>
          </a:xfrm>
          <a:prstGeom prst="rect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？？</a:t>
            </a: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60">
            <a:extLst>
              <a:ext uri="{FF2B5EF4-FFF2-40B4-BE49-F238E27FC236}">
                <a16:creationId xmlns:a16="http://schemas.microsoft.com/office/drawing/2014/main" id="{FB7ADDB9-CCC1-42BF-95C2-36367D1A2239}"/>
              </a:ext>
            </a:extLst>
          </p:cNvPr>
          <p:cNvSpPr/>
          <p:nvPr/>
        </p:nvSpPr>
        <p:spPr>
          <a:xfrm>
            <a:off x="2226275" y="2420889"/>
            <a:ext cx="750619" cy="80521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v2</a:t>
            </a:r>
          </a:p>
        </p:txBody>
      </p:sp>
      <p:sp>
        <p:nvSpPr>
          <p:cNvPr id="18" name="Rectangle 61">
            <a:extLst>
              <a:ext uri="{FF2B5EF4-FFF2-40B4-BE49-F238E27FC236}">
                <a16:creationId xmlns:a16="http://schemas.microsoft.com/office/drawing/2014/main" id="{73F4A7FC-75FD-4C62-BB9D-FF4E33146D2B}"/>
              </a:ext>
            </a:extLst>
          </p:cNvPr>
          <p:cNvSpPr/>
          <p:nvPr/>
        </p:nvSpPr>
        <p:spPr>
          <a:xfrm>
            <a:off x="1475656" y="2420888"/>
            <a:ext cx="750619" cy="805218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v2</a:t>
            </a: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DC2C0969-D705-4291-8431-3F0B757A9B2B}"/>
              </a:ext>
            </a:extLst>
          </p:cNvPr>
          <p:cNvSpPr/>
          <p:nvPr/>
        </p:nvSpPr>
        <p:spPr>
          <a:xfrm>
            <a:off x="604482" y="2420889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7E795430-6092-40B8-A6C1-F716FD9A02C3}"/>
              </a:ext>
            </a:extLst>
          </p:cNvPr>
          <p:cNvSpPr/>
          <p:nvPr/>
        </p:nvSpPr>
        <p:spPr>
          <a:xfrm>
            <a:off x="5613202" y="2420888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4" name="TextBox 58">
            <a:extLst>
              <a:ext uri="{FF2B5EF4-FFF2-40B4-BE49-F238E27FC236}">
                <a16:creationId xmlns:a16="http://schemas.microsoft.com/office/drawing/2014/main" id="{9B766C4C-8962-4F98-861C-75EEF9987720}"/>
              </a:ext>
            </a:extLst>
          </p:cNvPr>
          <p:cNvSpPr txBox="1"/>
          <p:nvPr/>
        </p:nvSpPr>
        <p:spPr>
          <a:xfrm rot="16200000">
            <a:off x="-199013" y="272171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37232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27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日志写入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900" dirty="0">
                <a:solidFill>
                  <a:srgbClr val="111111"/>
                </a:solidFill>
                <a:latin typeface="+mn-ea"/>
                <a:ea typeface="+mn-ea"/>
                <a:sym typeface="Arial" charset="0"/>
              </a:rPr>
              <a:t>日志提交</a:t>
            </a:r>
            <a:endParaRPr lang="en-US" altLang="zh-CN" sz="1900" dirty="0">
              <a:solidFill>
                <a:srgbClr val="111111"/>
              </a:solidFill>
              <a:latin typeface="+mn-ea"/>
              <a:ea typeface="+mn-ea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B171FD96-EE6F-4BA7-90BA-939F764B326D}"/>
              </a:ext>
            </a:extLst>
          </p:cNvPr>
          <p:cNvSpPr/>
          <p:nvPr/>
        </p:nvSpPr>
        <p:spPr>
          <a:xfrm>
            <a:off x="573533" y="2348881"/>
            <a:ext cx="8065827" cy="8052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41FB8AA6-0C9E-431A-8DFF-11D9D571D3DD}"/>
              </a:ext>
            </a:extLst>
          </p:cNvPr>
          <p:cNvSpPr/>
          <p:nvPr/>
        </p:nvSpPr>
        <p:spPr>
          <a:xfrm>
            <a:off x="2945945" y="2348880"/>
            <a:ext cx="2636308" cy="805218"/>
          </a:xfrm>
          <a:prstGeom prst="rect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80F3E043-F7D6-424A-A7BB-A56512EE392D}"/>
              </a:ext>
            </a:extLst>
          </p:cNvPr>
          <p:cNvSpPr/>
          <p:nvPr/>
        </p:nvSpPr>
        <p:spPr>
          <a:xfrm>
            <a:off x="2195326" y="2348881"/>
            <a:ext cx="750619" cy="80521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v2</a:t>
            </a:r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id="{52BE7387-B2B2-4E76-9A22-64A55ED68F9C}"/>
              </a:ext>
            </a:extLst>
          </p:cNvPr>
          <p:cNvSpPr/>
          <p:nvPr/>
        </p:nvSpPr>
        <p:spPr>
          <a:xfrm>
            <a:off x="1444707" y="2348880"/>
            <a:ext cx="750619" cy="805218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v2</a:t>
            </a:r>
          </a:p>
        </p:txBody>
      </p:sp>
      <p:sp>
        <p:nvSpPr>
          <p:cNvPr id="22" name="Rectangle 62">
            <a:extLst>
              <a:ext uri="{FF2B5EF4-FFF2-40B4-BE49-F238E27FC236}">
                <a16:creationId xmlns:a16="http://schemas.microsoft.com/office/drawing/2014/main" id="{D03D9855-10DA-425F-AA96-341CB554074F}"/>
              </a:ext>
            </a:extLst>
          </p:cNvPr>
          <p:cNvSpPr/>
          <p:nvPr/>
        </p:nvSpPr>
        <p:spPr>
          <a:xfrm>
            <a:off x="573533" y="2348881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23" name="TextBox 58">
            <a:extLst>
              <a:ext uri="{FF2B5EF4-FFF2-40B4-BE49-F238E27FC236}">
                <a16:creationId xmlns:a16="http://schemas.microsoft.com/office/drawing/2014/main" id="{13B09FEA-4E86-447A-995E-6EBE41EEDF5F}"/>
              </a:ext>
            </a:extLst>
          </p:cNvPr>
          <p:cNvSpPr txBox="1"/>
          <p:nvPr/>
        </p:nvSpPr>
        <p:spPr>
          <a:xfrm rot="16200000">
            <a:off x="-164509" y="267765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Journal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id="{1F91872E-2DAD-465B-8182-4E0B5DC73C19}"/>
              </a:ext>
            </a:extLst>
          </p:cNvPr>
          <p:cNvSpPr/>
          <p:nvPr/>
        </p:nvSpPr>
        <p:spPr>
          <a:xfrm>
            <a:off x="573533" y="4433641"/>
            <a:ext cx="8065827" cy="8052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59">
            <a:extLst>
              <a:ext uri="{FF2B5EF4-FFF2-40B4-BE49-F238E27FC236}">
                <a16:creationId xmlns:a16="http://schemas.microsoft.com/office/drawing/2014/main" id="{45AB6FFE-557A-4969-9478-5ADA4B340CDC}"/>
              </a:ext>
            </a:extLst>
          </p:cNvPr>
          <p:cNvSpPr/>
          <p:nvPr/>
        </p:nvSpPr>
        <p:spPr>
          <a:xfrm>
            <a:off x="2945945" y="4433640"/>
            <a:ext cx="2636308" cy="805218"/>
          </a:xfrm>
          <a:prstGeom prst="rect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60">
            <a:extLst>
              <a:ext uri="{FF2B5EF4-FFF2-40B4-BE49-F238E27FC236}">
                <a16:creationId xmlns:a16="http://schemas.microsoft.com/office/drawing/2014/main" id="{C666B1C5-E33B-45FC-A6B0-20E222D096E1}"/>
              </a:ext>
            </a:extLst>
          </p:cNvPr>
          <p:cNvSpPr/>
          <p:nvPr/>
        </p:nvSpPr>
        <p:spPr>
          <a:xfrm>
            <a:off x="2195326" y="4433641"/>
            <a:ext cx="750619" cy="80521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v2</a:t>
            </a:r>
          </a:p>
        </p:txBody>
      </p:sp>
      <p:sp>
        <p:nvSpPr>
          <p:cNvPr id="27" name="Rectangle 61">
            <a:extLst>
              <a:ext uri="{FF2B5EF4-FFF2-40B4-BE49-F238E27FC236}">
                <a16:creationId xmlns:a16="http://schemas.microsoft.com/office/drawing/2014/main" id="{F1A9D44B-AF0F-4EED-9FE2-C56D5DBEBC11}"/>
              </a:ext>
            </a:extLst>
          </p:cNvPr>
          <p:cNvSpPr/>
          <p:nvPr/>
        </p:nvSpPr>
        <p:spPr>
          <a:xfrm>
            <a:off x="1444707" y="4433640"/>
            <a:ext cx="750619" cy="805218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v2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66A95875-2203-49BD-82AE-B0A0B4E45AC0}"/>
              </a:ext>
            </a:extLst>
          </p:cNvPr>
          <p:cNvSpPr/>
          <p:nvPr/>
        </p:nvSpPr>
        <p:spPr>
          <a:xfrm>
            <a:off x="573533" y="4433641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7DD6CF9-E53F-406F-AF8A-EEDA3FA9D42C}"/>
              </a:ext>
            </a:extLst>
          </p:cNvPr>
          <p:cNvSpPr txBox="1"/>
          <p:nvPr/>
        </p:nvSpPr>
        <p:spPr>
          <a:xfrm rot="16200000">
            <a:off x="-164509" y="476241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Journal</a:t>
            </a: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1AA1DE8F-D887-4F5E-8C80-FFBFB610CA2D}"/>
              </a:ext>
            </a:extLst>
          </p:cNvPr>
          <p:cNvSpPr/>
          <p:nvPr/>
        </p:nvSpPr>
        <p:spPr>
          <a:xfrm>
            <a:off x="5582253" y="4433640"/>
            <a:ext cx="871174" cy="8052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TxE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ID=1</a:t>
            </a:r>
          </a:p>
        </p:txBody>
      </p:sp>
    </p:spTree>
    <p:extLst>
      <p:ext uri="{BB962C8B-B14F-4D97-AF65-F5344CB8AC3E}">
        <p14:creationId xmlns:p14="http://schemas.microsoft.com/office/powerpoint/2010/main" val="10190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28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marL="457200" lvl="1" indent="0">
              <a:buNone/>
            </a:pPr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加检查点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solidFill>
                <a:srgbClr val="111111"/>
              </a:solidFill>
              <a:latin typeface="+mn-ea"/>
              <a:ea typeface="+mn-ea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  <p:sp>
        <p:nvSpPr>
          <p:cNvPr id="6" name="Rectangle 117">
            <a:extLst>
              <a:ext uri="{FF2B5EF4-FFF2-40B4-BE49-F238E27FC236}">
                <a16:creationId xmlns:a16="http://schemas.microsoft.com/office/drawing/2014/main" id="{B233DA73-46B9-4C1C-A0DB-97FC03F48D5F}"/>
              </a:ext>
            </a:extLst>
          </p:cNvPr>
          <p:cNvSpPr/>
          <p:nvPr/>
        </p:nvSpPr>
        <p:spPr>
          <a:xfrm>
            <a:off x="2518610" y="378904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18">
            <a:extLst>
              <a:ext uri="{FF2B5EF4-FFF2-40B4-BE49-F238E27FC236}">
                <a16:creationId xmlns:a16="http://schemas.microsoft.com/office/drawing/2014/main" id="{398B7A9B-B6CF-4220-8407-B02359EA0F71}"/>
              </a:ext>
            </a:extLst>
          </p:cNvPr>
          <p:cNvSpPr/>
          <p:nvPr/>
        </p:nvSpPr>
        <p:spPr>
          <a:xfrm>
            <a:off x="3032672" y="3789040"/>
            <a:ext cx="514062" cy="368490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</a:t>
            </a:r>
          </a:p>
        </p:txBody>
      </p:sp>
      <p:sp>
        <p:nvSpPr>
          <p:cNvPr id="10" name="Rectangle 119">
            <a:extLst>
              <a:ext uri="{FF2B5EF4-FFF2-40B4-BE49-F238E27FC236}">
                <a16:creationId xmlns:a16="http://schemas.microsoft.com/office/drawing/2014/main" id="{A0F42F40-43E1-4C74-887A-44525C72867A}"/>
              </a:ext>
            </a:extLst>
          </p:cNvPr>
          <p:cNvSpPr/>
          <p:nvPr/>
        </p:nvSpPr>
        <p:spPr>
          <a:xfrm>
            <a:off x="3546734" y="378904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DC58C611-F608-4352-B4EF-C764559B6F6F}"/>
              </a:ext>
            </a:extLst>
          </p:cNvPr>
          <p:cNvSpPr/>
          <p:nvPr/>
        </p:nvSpPr>
        <p:spPr>
          <a:xfrm>
            <a:off x="4060796" y="378904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21">
            <a:extLst>
              <a:ext uri="{FF2B5EF4-FFF2-40B4-BE49-F238E27FC236}">
                <a16:creationId xmlns:a16="http://schemas.microsoft.com/office/drawing/2014/main" id="{65EE7558-75B3-4BDA-8A7F-12D53720F266}"/>
              </a:ext>
            </a:extLst>
          </p:cNvPr>
          <p:cNvSpPr/>
          <p:nvPr/>
        </p:nvSpPr>
        <p:spPr>
          <a:xfrm>
            <a:off x="2518610" y="415753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2">
            <a:extLst>
              <a:ext uri="{FF2B5EF4-FFF2-40B4-BE49-F238E27FC236}">
                <a16:creationId xmlns:a16="http://schemas.microsoft.com/office/drawing/2014/main" id="{A9384E3F-9C4A-4593-ACC5-E812D46FF99C}"/>
              </a:ext>
            </a:extLst>
          </p:cNvPr>
          <p:cNvSpPr/>
          <p:nvPr/>
        </p:nvSpPr>
        <p:spPr>
          <a:xfrm>
            <a:off x="3032672" y="415753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23">
            <a:extLst>
              <a:ext uri="{FF2B5EF4-FFF2-40B4-BE49-F238E27FC236}">
                <a16:creationId xmlns:a16="http://schemas.microsoft.com/office/drawing/2014/main" id="{409C3BEC-5D98-458E-9A5C-EF1F7F3FEC5A}"/>
              </a:ext>
            </a:extLst>
          </p:cNvPr>
          <p:cNvSpPr/>
          <p:nvPr/>
        </p:nvSpPr>
        <p:spPr>
          <a:xfrm>
            <a:off x="3546734" y="415753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24">
            <a:extLst>
              <a:ext uri="{FF2B5EF4-FFF2-40B4-BE49-F238E27FC236}">
                <a16:creationId xmlns:a16="http://schemas.microsoft.com/office/drawing/2014/main" id="{F7D1241E-C356-47FA-94AC-069A4109353A}"/>
              </a:ext>
            </a:extLst>
          </p:cNvPr>
          <p:cNvSpPr/>
          <p:nvPr/>
        </p:nvSpPr>
        <p:spPr>
          <a:xfrm>
            <a:off x="4060796" y="4157530"/>
            <a:ext cx="514062" cy="368490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25">
            <a:extLst>
              <a:ext uri="{FF2B5EF4-FFF2-40B4-BE49-F238E27FC236}">
                <a16:creationId xmlns:a16="http://schemas.microsoft.com/office/drawing/2014/main" id="{DE4D7B5F-19DE-415C-B5AF-F60CFE19F966}"/>
              </a:ext>
            </a:extLst>
          </p:cNvPr>
          <p:cNvSpPr/>
          <p:nvPr/>
        </p:nvSpPr>
        <p:spPr>
          <a:xfrm>
            <a:off x="4634002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26">
            <a:extLst>
              <a:ext uri="{FF2B5EF4-FFF2-40B4-BE49-F238E27FC236}">
                <a16:creationId xmlns:a16="http://schemas.microsoft.com/office/drawing/2014/main" id="{F823EC38-A685-413F-BA2E-5A5201DE9AEC}"/>
              </a:ext>
            </a:extLst>
          </p:cNvPr>
          <p:cNvSpPr/>
          <p:nvPr/>
        </p:nvSpPr>
        <p:spPr>
          <a:xfrm>
            <a:off x="5148064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27">
            <a:extLst>
              <a:ext uri="{FF2B5EF4-FFF2-40B4-BE49-F238E27FC236}">
                <a16:creationId xmlns:a16="http://schemas.microsoft.com/office/drawing/2014/main" id="{2FFC8BC4-3E1B-40BF-9693-0B7FE9C65FCF}"/>
              </a:ext>
            </a:extLst>
          </p:cNvPr>
          <p:cNvSpPr/>
          <p:nvPr/>
        </p:nvSpPr>
        <p:spPr>
          <a:xfrm>
            <a:off x="5662126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28">
            <a:extLst>
              <a:ext uri="{FF2B5EF4-FFF2-40B4-BE49-F238E27FC236}">
                <a16:creationId xmlns:a16="http://schemas.microsoft.com/office/drawing/2014/main" id="{CA681FAC-9AC4-4C7A-8988-A886E3C21B26}"/>
              </a:ext>
            </a:extLst>
          </p:cNvPr>
          <p:cNvSpPr/>
          <p:nvPr/>
        </p:nvSpPr>
        <p:spPr>
          <a:xfrm>
            <a:off x="6176188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29">
            <a:extLst>
              <a:ext uri="{FF2B5EF4-FFF2-40B4-BE49-F238E27FC236}">
                <a16:creationId xmlns:a16="http://schemas.microsoft.com/office/drawing/2014/main" id="{DFAC9258-C2AD-470B-990B-BB0449853A1A}"/>
              </a:ext>
            </a:extLst>
          </p:cNvPr>
          <p:cNvSpPr/>
          <p:nvPr/>
        </p:nvSpPr>
        <p:spPr>
          <a:xfrm>
            <a:off x="6690250" y="3789040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1" name="Rectangle 131">
            <a:extLst>
              <a:ext uri="{FF2B5EF4-FFF2-40B4-BE49-F238E27FC236}">
                <a16:creationId xmlns:a16="http://schemas.microsoft.com/office/drawing/2014/main" id="{B3A2951D-BEFB-43CA-BDB5-C21865EDE095}"/>
              </a:ext>
            </a:extLst>
          </p:cNvPr>
          <p:cNvSpPr/>
          <p:nvPr/>
        </p:nvSpPr>
        <p:spPr>
          <a:xfrm>
            <a:off x="7722941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32">
            <a:extLst>
              <a:ext uri="{FF2B5EF4-FFF2-40B4-BE49-F238E27FC236}">
                <a16:creationId xmlns:a16="http://schemas.microsoft.com/office/drawing/2014/main" id="{DDEE9254-52D2-40E6-99EC-A52A3C6A9DB8}"/>
              </a:ext>
            </a:extLst>
          </p:cNvPr>
          <p:cNvSpPr/>
          <p:nvPr/>
        </p:nvSpPr>
        <p:spPr>
          <a:xfrm>
            <a:off x="8237003" y="3789040"/>
            <a:ext cx="514062" cy="73698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137">
            <a:extLst>
              <a:ext uri="{FF2B5EF4-FFF2-40B4-BE49-F238E27FC236}">
                <a16:creationId xmlns:a16="http://schemas.microsoft.com/office/drawing/2014/main" id="{B742F7F0-DEE4-451F-865C-2F5F5A5133CC}"/>
              </a:ext>
            </a:extLst>
          </p:cNvPr>
          <p:cNvCxnSpPr/>
          <p:nvPr/>
        </p:nvCxnSpPr>
        <p:spPr>
          <a:xfrm>
            <a:off x="1460905" y="3618071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4" name="Straight Connector 138">
            <a:extLst>
              <a:ext uri="{FF2B5EF4-FFF2-40B4-BE49-F238E27FC236}">
                <a16:creationId xmlns:a16="http://schemas.microsoft.com/office/drawing/2014/main" id="{45B12734-1CE2-4748-A216-A0BEADA9CF25}"/>
              </a:ext>
            </a:extLst>
          </p:cNvPr>
          <p:cNvCxnSpPr/>
          <p:nvPr/>
        </p:nvCxnSpPr>
        <p:spPr>
          <a:xfrm>
            <a:off x="2489038" y="3618071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5" name="Straight Connector 139">
            <a:extLst>
              <a:ext uri="{FF2B5EF4-FFF2-40B4-BE49-F238E27FC236}">
                <a16:creationId xmlns:a16="http://schemas.microsoft.com/office/drawing/2014/main" id="{37B2EE10-36F9-48B8-9791-55E7AD71412A}"/>
              </a:ext>
            </a:extLst>
          </p:cNvPr>
          <p:cNvCxnSpPr/>
          <p:nvPr/>
        </p:nvCxnSpPr>
        <p:spPr>
          <a:xfrm>
            <a:off x="4602156" y="3618071"/>
            <a:ext cx="0" cy="1105839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6" name="Rectangle 46">
            <a:extLst>
              <a:ext uri="{FF2B5EF4-FFF2-40B4-BE49-F238E27FC236}">
                <a16:creationId xmlns:a16="http://schemas.microsoft.com/office/drawing/2014/main" id="{53392BE6-BAF7-49E9-8C23-61441EC3704C}"/>
              </a:ext>
            </a:extLst>
          </p:cNvPr>
          <p:cNvSpPr/>
          <p:nvPr/>
        </p:nvSpPr>
        <p:spPr>
          <a:xfrm>
            <a:off x="7204312" y="3788852"/>
            <a:ext cx="514062" cy="73698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109EA92-AEB0-44CC-9DB7-49286EA2F292}"/>
              </a:ext>
            </a:extLst>
          </p:cNvPr>
          <p:cNvGrpSpPr/>
          <p:nvPr/>
        </p:nvGrpSpPr>
        <p:grpSpPr>
          <a:xfrm>
            <a:off x="1488201" y="3080684"/>
            <a:ext cx="973541" cy="1445148"/>
            <a:chOff x="467544" y="4453973"/>
            <a:chExt cx="973541" cy="1445148"/>
          </a:xfrm>
        </p:grpSpPr>
        <p:sp>
          <p:nvSpPr>
            <p:cNvPr id="28" name="Rectangle 101">
              <a:extLst>
                <a:ext uri="{FF2B5EF4-FFF2-40B4-BE49-F238E27FC236}">
                  <a16:creationId xmlns:a16="http://schemas.microsoft.com/office/drawing/2014/main" id="{DF98A116-6A37-42DD-8E67-09962E16899E}"/>
                </a:ext>
              </a:extLst>
            </p:cNvPr>
            <p:cNvSpPr/>
            <p:nvPr/>
          </p:nvSpPr>
          <p:spPr>
            <a:xfrm>
              <a:off x="467544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102">
              <a:extLst>
                <a:ext uri="{FF2B5EF4-FFF2-40B4-BE49-F238E27FC236}">
                  <a16:creationId xmlns:a16="http://schemas.microsoft.com/office/drawing/2014/main" id="{911D558E-62CD-4AA3-805E-FE058CF1D3DD}"/>
                </a:ext>
              </a:extLst>
            </p:cNvPr>
            <p:cNvSpPr/>
            <p:nvPr/>
          </p:nvSpPr>
          <p:spPr>
            <a:xfrm>
              <a:off x="714720" y="5162141"/>
              <a:ext cx="232012" cy="3684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103">
              <a:extLst>
                <a:ext uri="{FF2B5EF4-FFF2-40B4-BE49-F238E27FC236}">
                  <a16:creationId xmlns:a16="http://schemas.microsoft.com/office/drawing/2014/main" id="{FBA0FB08-C3E2-491C-99DE-67C19C4B436C}"/>
                </a:ext>
              </a:extLst>
            </p:cNvPr>
            <p:cNvSpPr/>
            <p:nvPr/>
          </p:nvSpPr>
          <p:spPr>
            <a:xfrm>
              <a:off x="961896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104">
              <a:extLst>
                <a:ext uri="{FF2B5EF4-FFF2-40B4-BE49-F238E27FC236}">
                  <a16:creationId xmlns:a16="http://schemas.microsoft.com/office/drawing/2014/main" id="{0D9C1F0A-4179-42B0-9E9E-67EB98F7E5D1}"/>
                </a:ext>
              </a:extLst>
            </p:cNvPr>
            <p:cNvSpPr/>
            <p:nvPr/>
          </p:nvSpPr>
          <p:spPr>
            <a:xfrm>
              <a:off x="1209073" y="516214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105">
              <a:extLst>
                <a:ext uri="{FF2B5EF4-FFF2-40B4-BE49-F238E27FC236}">
                  <a16:creationId xmlns:a16="http://schemas.microsoft.com/office/drawing/2014/main" id="{B4FD039C-B740-4D11-8E7D-60E52D431CCC}"/>
                </a:ext>
              </a:extLst>
            </p:cNvPr>
            <p:cNvSpPr/>
            <p:nvPr/>
          </p:nvSpPr>
          <p:spPr>
            <a:xfrm>
              <a:off x="467544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106">
              <a:extLst>
                <a:ext uri="{FF2B5EF4-FFF2-40B4-BE49-F238E27FC236}">
                  <a16:creationId xmlns:a16="http://schemas.microsoft.com/office/drawing/2014/main" id="{E32E3E72-8A91-40D8-9E9D-3A8FE0BF0EC9}"/>
                </a:ext>
              </a:extLst>
            </p:cNvPr>
            <p:cNvSpPr/>
            <p:nvPr/>
          </p:nvSpPr>
          <p:spPr>
            <a:xfrm>
              <a:off x="714720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107">
              <a:extLst>
                <a:ext uri="{FF2B5EF4-FFF2-40B4-BE49-F238E27FC236}">
                  <a16:creationId xmlns:a16="http://schemas.microsoft.com/office/drawing/2014/main" id="{B4309C7B-EB04-470C-AC83-D71589503B50}"/>
                </a:ext>
              </a:extLst>
            </p:cNvPr>
            <p:cNvSpPr/>
            <p:nvPr/>
          </p:nvSpPr>
          <p:spPr>
            <a:xfrm>
              <a:off x="961896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108">
              <a:extLst>
                <a:ext uri="{FF2B5EF4-FFF2-40B4-BE49-F238E27FC236}">
                  <a16:creationId xmlns:a16="http://schemas.microsoft.com/office/drawing/2014/main" id="{6718D849-37AE-467D-9A60-83F7635D0A1A}"/>
                </a:ext>
              </a:extLst>
            </p:cNvPr>
            <p:cNvSpPr/>
            <p:nvPr/>
          </p:nvSpPr>
          <p:spPr>
            <a:xfrm>
              <a:off x="1209073" y="5530631"/>
              <a:ext cx="232012" cy="36849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F93FFC92-CCE3-41CF-BF5A-9C2B670DCFD8}"/>
                </a:ext>
              </a:extLst>
            </p:cNvPr>
            <p:cNvSpPr txBox="1"/>
            <p:nvPr/>
          </p:nvSpPr>
          <p:spPr>
            <a:xfrm>
              <a:off x="474800" y="445397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Inode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BB8D99-8287-4CDC-AC5E-80841A206740}"/>
              </a:ext>
            </a:extLst>
          </p:cNvPr>
          <p:cNvGrpSpPr/>
          <p:nvPr/>
        </p:nvGrpSpPr>
        <p:grpSpPr>
          <a:xfrm>
            <a:off x="461326" y="3080684"/>
            <a:ext cx="973541" cy="1445148"/>
            <a:chOff x="1504776" y="4453973"/>
            <a:chExt cx="973541" cy="1445148"/>
          </a:xfrm>
        </p:grpSpPr>
        <p:sp>
          <p:nvSpPr>
            <p:cNvPr id="38" name="Rectangle 109">
              <a:extLst>
                <a:ext uri="{FF2B5EF4-FFF2-40B4-BE49-F238E27FC236}">
                  <a16:creationId xmlns:a16="http://schemas.microsoft.com/office/drawing/2014/main" id="{B96004F8-6E9C-4FF5-9E0E-4CE395A00782}"/>
                </a:ext>
              </a:extLst>
            </p:cNvPr>
            <p:cNvSpPr/>
            <p:nvPr/>
          </p:nvSpPr>
          <p:spPr>
            <a:xfrm>
              <a:off x="1504776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110">
              <a:extLst>
                <a:ext uri="{FF2B5EF4-FFF2-40B4-BE49-F238E27FC236}">
                  <a16:creationId xmlns:a16="http://schemas.microsoft.com/office/drawing/2014/main" id="{2A3FD4EF-14C8-44D6-BA34-E5F680EFC417}"/>
                </a:ext>
              </a:extLst>
            </p:cNvPr>
            <p:cNvSpPr/>
            <p:nvPr/>
          </p:nvSpPr>
          <p:spPr>
            <a:xfrm>
              <a:off x="1751952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111">
              <a:extLst>
                <a:ext uri="{FF2B5EF4-FFF2-40B4-BE49-F238E27FC236}">
                  <a16:creationId xmlns:a16="http://schemas.microsoft.com/office/drawing/2014/main" id="{E43FF8B3-BEBE-4A5F-99FC-064DD28FF522}"/>
                </a:ext>
              </a:extLst>
            </p:cNvPr>
            <p:cNvSpPr/>
            <p:nvPr/>
          </p:nvSpPr>
          <p:spPr>
            <a:xfrm>
              <a:off x="1999128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112">
              <a:extLst>
                <a:ext uri="{FF2B5EF4-FFF2-40B4-BE49-F238E27FC236}">
                  <a16:creationId xmlns:a16="http://schemas.microsoft.com/office/drawing/2014/main" id="{456C452A-3D09-4151-879D-B6A110516C6B}"/>
                </a:ext>
              </a:extLst>
            </p:cNvPr>
            <p:cNvSpPr/>
            <p:nvPr/>
          </p:nvSpPr>
          <p:spPr>
            <a:xfrm>
              <a:off x="2246305" y="516214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113">
              <a:extLst>
                <a:ext uri="{FF2B5EF4-FFF2-40B4-BE49-F238E27FC236}">
                  <a16:creationId xmlns:a16="http://schemas.microsoft.com/office/drawing/2014/main" id="{16528D70-2EA6-4B2D-AED3-493F37EB743F}"/>
                </a:ext>
              </a:extLst>
            </p:cNvPr>
            <p:cNvSpPr/>
            <p:nvPr/>
          </p:nvSpPr>
          <p:spPr>
            <a:xfrm>
              <a:off x="1504776" y="5530631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115">
              <a:extLst>
                <a:ext uri="{FF2B5EF4-FFF2-40B4-BE49-F238E27FC236}">
                  <a16:creationId xmlns:a16="http://schemas.microsoft.com/office/drawing/2014/main" id="{6A140C50-D4F3-4ABA-B1AF-18B7F8AD5CB2}"/>
                </a:ext>
              </a:extLst>
            </p:cNvPr>
            <p:cNvSpPr/>
            <p:nvPr/>
          </p:nvSpPr>
          <p:spPr>
            <a:xfrm>
              <a:off x="1999128" y="553063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116">
              <a:extLst>
                <a:ext uri="{FF2B5EF4-FFF2-40B4-BE49-F238E27FC236}">
                  <a16:creationId xmlns:a16="http://schemas.microsoft.com/office/drawing/2014/main" id="{A9D1D8D7-4802-4D8B-81F7-4B1C7FC4BBAF}"/>
                </a:ext>
              </a:extLst>
            </p:cNvPr>
            <p:cNvSpPr/>
            <p:nvPr/>
          </p:nvSpPr>
          <p:spPr>
            <a:xfrm>
              <a:off x="2246305" y="5530631"/>
              <a:ext cx="232012" cy="36849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113">
              <a:extLst>
                <a:ext uri="{FF2B5EF4-FFF2-40B4-BE49-F238E27FC236}">
                  <a16:creationId xmlns:a16="http://schemas.microsoft.com/office/drawing/2014/main" id="{39DD4D40-B5C2-41ED-84EF-37A5B5B87BAE}"/>
                </a:ext>
              </a:extLst>
            </p:cNvPr>
            <p:cNvSpPr/>
            <p:nvPr/>
          </p:nvSpPr>
          <p:spPr>
            <a:xfrm>
              <a:off x="1757266" y="5530443"/>
              <a:ext cx="232012" cy="368490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39DFF535-434F-4809-A4D7-EDCE1FB4FDE0}"/>
                </a:ext>
              </a:extLst>
            </p:cNvPr>
            <p:cNvSpPr txBox="1"/>
            <p:nvPr/>
          </p:nvSpPr>
          <p:spPr>
            <a:xfrm>
              <a:off x="1523405" y="445397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Bitmap</a:t>
              </a:r>
            </a:p>
          </p:txBody>
        </p:sp>
      </p:grpSp>
      <p:sp>
        <p:nvSpPr>
          <p:cNvPr id="47" name="TextBox 39">
            <a:extLst>
              <a:ext uri="{FF2B5EF4-FFF2-40B4-BE49-F238E27FC236}">
                <a16:creationId xmlns:a16="http://schemas.microsoft.com/office/drawing/2014/main" id="{5C274CFC-344F-40D9-A282-150E9AF89C32}"/>
              </a:ext>
            </a:extLst>
          </p:cNvPr>
          <p:cNvSpPr txBox="1"/>
          <p:nvPr/>
        </p:nvSpPr>
        <p:spPr>
          <a:xfrm>
            <a:off x="2813847" y="3234760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Inode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Table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708D6A0F-7628-470C-B888-275B23A09E84}"/>
              </a:ext>
            </a:extLst>
          </p:cNvPr>
          <p:cNvSpPr txBox="1"/>
          <p:nvPr/>
        </p:nvSpPr>
        <p:spPr>
          <a:xfrm>
            <a:off x="5966793" y="3234760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3917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29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 方法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：日志（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journaling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）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marL="457200" lvl="1" indent="0">
              <a:buNone/>
            </a:pPr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如何利用日志内容从崩溃中恢复？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2"/>
            <a:r>
              <a:rPr lang="zh-CN" altLang="en-US" sz="1900" dirty="0">
                <a:latin typeface="+mn-ea"/>
                <a:ea typeface="+mn-ea"/>
                <a:sym typeface="Arial" charset="0"/>
              </a:rPr>
              <a:t>崩溃发生在事务被安全地写入日志之前</a:t>
            </a:r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2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2"/>
            <a:r>
              <a:rPr lang="zh-CN" altLang="en-US" sz="1900" dirty="0">
                <a:latin typeface="+mn-ea"/>
                <a:ea typeface="+mn-ea"/>
                <a:sym typeface="Arial" charset="0"/>
              </a:rPr>
              <a:t>事务已提交到日志之后但在加检查点完成之前发生崩溃</a:t>
            </a:r>
          </a:p>
          <a:p>
            <a:pPr lvl="2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solidFill>
                <a:srgbClr val="111111"/>
              </a:solidFill>
              <a:latin typeface="+mn-ea"/>
              <a:ea typeface="+mn-ea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5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3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文件系统的起源</a:t>
            </a: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—MINIX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文件系统的起源</a:t>
            </a:r>
            <a:r>
              <a:rPr lang="en-US" altLang="zh-CN" sz="2300" dirty="0">
                <a:latin typeface="+mn-ea"/>
                <a:ea typeface="+mn-ea"/>
                <a:sym typeface="Arial" charset="0"/>
              </a:rPr>
              <a:t>—MINIX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基于微内核架构的类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UNIX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计算机操作系统，于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1987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年由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Andrew S. Tanenbaum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教授发布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编写原始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内核，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Linus Torvalds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简单的使用了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Minix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内置的文件系统用于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的初代版本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MINIX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将文件系统分成了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BLOCK_SIZE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大小的块，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BLOCK_SIZE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的大小可修改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6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30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崩溃一致性问题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其他方法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软更新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写时复制</a:t>
            </a: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2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2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900" dirty="0">
              <a:solidFill>
                <a:srgbClr val="111111"/>
              </a:solidFill>
              <a:latin typeface="+mn-ea"/>
              <a:ea typeface="+mn-ea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4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en-US" altLang="zh-CN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indent="-228600" eaLnBrk="1" hangingPunct="1">
              <a:spcBef>
                <a:spcPts val="1000"/>
              </a:spcBef>
              <a:buClr>
                <a:srgbClr val="22B1DE"/>
              </a:buClr>
              <a:buSzTx/>
              <a:buFont typeface="Wingdings" pitchFamily="2" charset="2"/>
              <a:buChar char="m"/>
              <a:defRPr/>
            </a:pPr>
            <a:r>
              <a:rPr kumimoji="0" lang="zh-CN" altLang="en-US" sz="2400" b="0" kern="1200" noProof="1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kern="1200" noProof="1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0562009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Ext4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的标准磁盘布局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6839B-3E26-4B3C-A508-19151BF9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44000" cy="3325458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65519FFD-5946-4E20-9ECF-1DE209A4ADC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磁盘布局</a:t>
            </a:r>
          </a:p>
        </p:txBody>
      </p:sp>
    </p:spTree>
    <p:extLst>
      <p:ext uri="{BB962C8B-B14F-4D97-AF65-F5344CB8AC3E}">
        <p14:creationId xmlns:p14="http://schemas.microsoft.com/office/powerpoint/2010/main" val="14876847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081101" cy="4608513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超级块和块组描述符表的备份策略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默认策略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zh-CN" altLang="en-US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sz="1800" dirty="0" err="1">
                <a:solidFill>
                  <a:srgbClr val="333333"/>
                </a:solidFill>
                <a:latin typeface="+mn-ea"/>
                <a:ea typeface="+mn-ea"/>
              </a:rPr>
              <a:t>sparse_super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策略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Meta Block Groups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策略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CA9E0A0-4807-462A-AA46-FDD881C5FEB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磁盘布局</a:t>
            </a:r>
          </a:p>
        </p:txBody>
      </p:sp>
    </p:spTree>
    <p:extLst>
      <p:ext uri="{BB962C8B-B14F-4D97-AF65-F5344CB8AC3E}">
        <p14:creationId xmlns:p14="http://schemas.microsoft.com/office/powerpoint/2010/main" val="174134568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369133" cy="4608513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元块组集</a:t>
            </a: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386" dirty="0" err="1">
                <a:latin typeface="Times New Roman" pitchFamily="18" charset="0"/>
                <a:ea typeface="+mn-ea"/>
                <a:cs typeface="Times New Roman" pitchFamily="18" charset="0"/>
              </a:rPr>
              <a:t>metablock</a:t>
            </a: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 groups)</a:t>
            </a:r>
          </a:p>
          <a:p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788C8E-E155-4B79-9F93-CC1B3BC93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089149"/>
            <a:ext cx="7128792" cy="4200525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EEA7690E-C18F-465B-8548-A3BE249EF9A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磁盘布局</a:t>
            </a:r>
          </a:p>
        </p:txBody>
      </p:sp>
    </p:spTree>
    <p:extLst>
      <p:ext uri="{BB962C8B-B14F-4D97-AF65-F5344CB8AC3E}">
        <p14:creationId xmlns:p14="http://schemas.microsoft.com/office/powerpoint/2010/main" val="15539230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EXT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文件系统的起源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—MINIX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文件系统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Ext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文件系统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Ext2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文件系统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Ext3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文件系统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崩溃一致性问题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EXT4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磁盘布局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EXT4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inode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的目录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其他文件系统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402A31-A677-40EA-AA09-C0DEE4925C2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9328521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F669473-0F8A-4016-987D-1F52CC5F3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85718"/>
            <a:ext cx="4211960" cy="5484877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Ext4inode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的数据结构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EC6877-0185-4EA4-B0D9-47C3BDF24DEA}"/>
              </a:ext>
            </a:extLst>
          </p:cNvPr>
          <p:cNvSpPr/>
          <p:nvPr/>
        </p:nvSpPr>
        <p:spPr bwMode="auto">
          <a:xfrm>
            <a:off x="400597" y="1916832"/>
            <a:ext cx="8342806" cy="4611826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/*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* Structure of an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on the disk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ext4_inode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i_mode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/* File mode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i_uid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 /* Low 16 bits of Owner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Uid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i_size_lo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/* Size in bytes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i_atime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Access time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i_ctime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Change time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i_mtime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Modification time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i_dtime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Deletion Time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i_gid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 /* Low 16 bits of Group Id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i_links_count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/* Links count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i_blocks_lo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Blocks count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i_flags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File flags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......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F5C95CCD-716C-4A34-89F7-E1548EF0A0C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325260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F669473-0F8A-4016-987D-1F52CC5F3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85718"/>
            <a:ext cx="4211960" cy="5484877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Ext4inode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的数据结构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EC6877-0185-4EA4-B0D9-47C3BDF24DEA}"/>
              </a:ext>
            </a:extLst>
          </p:cNvPr>
          <p:cNvSpPr/>
          <p:nvPr/>
        </p:nvSpPr>
        <p:spPr bwMode="auto">
          <a:xfrm>
            <a:off x="400597" y="1916832"/>
            <a:ext cx="8342806" cy="2917686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......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i_block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[EXT4_N_BLOCKS];/* Pointers to blocks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......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</a:b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#define EXT4_NDIR_BLOCKS 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#define EXT4_IND_BLOCK EXT4_NDIR_BLOCKS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#define EXT4_DIND_BLOCK (EXT4_IND_BLOCK + 1)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#define EXT4_TIND_BLOCK (EXT4_DIND_BLOCK + 1)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#define EXT4_N_BLOCKS (EXT4_TIND_BLOCK + 1)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95F2C26C-0429-4FF8-A464-860592D82DF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714015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328573" cy="4608513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EXT3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2386" dirty="0" err="1">
                <a:latin typeface="Times New Roman" pitchFamily="18" charset="0"/>
                <a:ea typeface="+mn-ea"/>
                <a:cs typeface="Times New Roman" pitchFamily="18" charset="0"/>
              </a:rPr>
              <a:t>inode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21502-DBC6-4255-847E-B13BA3474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3849" y="1125539"/>
            <a:ext cx="5488812" cy="5524500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9E193263-55A4-4243-BEB5-E2EBAF0ACF9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200466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328573" cy="4608513"/>
          </a:xfrm>
        </p:spPr>
        <p:txBody>
          <a:bodyPr/>
          <a:lstStyle/>
          <a:p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21502-DBC6-4255-847E-B13BA347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9752" y="1484784"/>
            <a:ext cx="6352909" cy="4150379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1C978411-712D-425C-B676-B0228B217FC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61002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4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文件系统的起源</a:t>
            </a: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—MINIX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MINIX—FS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结构</a:t>
            </a:r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boot sector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Superblock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Inode-BitMap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Zone-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BitMap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Inode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-Table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Data Zone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endParaRPr lang="en-US" altLang="zh-CN" sz="2300" dirty="0">
              <a:latin typeface="+mn-ea"/>
              <a:ea typeface="+mn-ea"/>
              <a:sym typeface="Arial" charset="0"/>
            </a:endParaRPr>
          </a:p>
          <a:p>
            <a:pPr marL="0" indent="0">
              <a:buNone/>
            </a:pPr>
            <a:endParaRPr lang="zh-CN" altLang="en-US" sz="2300" dirty="0">
              <a:latin typeface="+mn-ea"/>
              <a:ea typeface="+mn-ea"/>
              <a:sym typeface="Arial" charset="0"/>
            </a:endParaRPr>
          </a:p>
          <a:p>
            <a:endParaRPr lang="zh-CN" altLang="en-US" sz="2300" dirty="0">
              <a:latin typeface="+mn-ea"/>
              <a:ea typeface="+mn-ea"/>
              <a:sym typeface="Arial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2218AD-D216-460D-A2F8-EB27540F9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5301208"/>
            <a:ext cx="5976664" cy="6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2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328573" cy="4608513"/>
          </a:xfrm>
        </p:spPr>
        <p:txBody>
          <a:bodyPr/>
          <a:lstStyle/>
          <a:p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Extents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07ED68-DA34-44DC-A53F-C74D57DFADB3}"/>
              </a:ext>
            </a:extLst>
          </p:cNvPr>
          <p:cNvSpPr/>
          <p:nvPr/>
        </p:nvSpPr>
        <p:spPr bwMode="auto">
          <a:xfrm>
            <a:off x="1043608" y="2252513"/>
            <a:ext cx="7344816" cy="3168670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ext4_extent_header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eh_magic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/* probably will support different formats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eh_entries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/* number of valid entries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eh_max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/* capacity of store in entries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eh_depth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/* has tree real underlying blocks?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eh_generation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/* generation of the tree 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+mn-cs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6B94378D-5B59-4953-9F3A-5171DDCAF18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02022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3328573" cy="4608513"/>
          </a:xfrm>
        </p:spPr>
        <p:txBody>
          <a:bodyPr/>
          <a:lstStyle/>
          <a:p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Extents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B9A668-CA9E-4B0E-AAE5-349CD9643A83}"/>
              </a:ext>
            </a:extLst>
          </p:cNvPr>
          <p:cNvSpPr/>
          <p:nvPr/>
        </p:nvSpPr>
        <p:spPr bwMode="auto">
          <a:xfrm>
            <a:off x="323528" y="1916832"/>
            <a:ext cx="8692661" cy="4611826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ext4_extent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ee_block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/* first logical block extent covers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ee_len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/* number of blocks covered by extent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ee_start_hi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high 16 bits of physical block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ee_start_lo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low 32 bits of physical block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ext4_extent_idx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ei_block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/* index covers logical blocks from 'block'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ei_leaf_lo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/* pointer to the physical block of the next 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           * level. leaf or next index could be there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ei_leaf_hi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/* high 16 bits of physical block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__u16 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ei_unused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02E7300C-C29C-47BF-9C7F-4AF8C301A82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93404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5C99EB3-3F24-4E52-9B05-4FEE932DA83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491880" y="1484784"/>
          <a:ext cx="5400600" cy="518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65">
                  <a:extLst>
                    <a:ext uri="{9D8B030D-6E8A-4147-A177-3AD203B41FA5}">
                      <a16:colId xmlns:a16="http://schemas.microsoft.com/office/drawing/2014/main" val="3871906217"/>
                    </a:ext>
                  </a:extLst>
                </a:gridCol>
                <a:gridCol w="2965035">
                  <a:extLst>
                    <a:ext uri="{9D8B030D-6E8A-4147-A177-3AD203B41FA5}">
                      <a16:colId xmlns:a16="http://schemas.microsoft.com/office/drawing/2014/main" val="850062127"/>
                    </a:ext>
                  </a:extLst>
                </a:gridCol>
              </a:tblGrid>
              <a:tr h="505876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 err="1"/>
                        <a:t>inode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purpose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83696"/>
                  </a:ext>
                </a:extLst>
              </a:tr>
              <a:tr h="389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不存在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号</a:t>
                      </a:r>
                      <a:r>
                        <a:rPr lang="en-US" altLang="zh-CN" sz="1600" dirty="0" err="1"/>
                        <a:t>inode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07008"/>
                  </a:ext>
                </a:extLst>
              </a:tr>
              <a:tr h="353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损坏数据块链表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37386"/>
                  </a:ext>
                </a:extLst>
              </a:tr>
              <a:tr h="38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effectLst/>
                        </a:rPr>
                        <a:t>2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根目录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3461078136"/>
                  </a:ext>
                </a:extLst>
              </a:tr>
              <a:tr h="38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effectLst/>
                        </a:rPr>
                        <a:t>3</a:t>
                      </a:r>
                      <a:endParaRPr lang="zh-CN" altLang="en-US" sz="160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User quota. </a:t>
                      </a:r>
                      <a:r>
                        <a:rPr lang="zh-CN" altLang="en-US" sz="1600" dirty="0">
                          <a:effectLst/>
                        </a:rPr>
                        <a:t>用户</a:t>
                      </a:r>
                      <a:r>
                        <a:rPr lang="en-US" sz="1600" dirty="0">
                          <a:effectLst/>
                        </a:rPr>
                        <a:t>quota</a:t>
                      </a:r>
                      <a:r>
                        <a:rPr lang="zh-CN" altLang="en-US" sz="1600" dirty="0">
                          <a:effectLst/>
                        </a:rPr>
                        <a:t>索引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361872093"/>
                  </a:ext>
                </a:extLst>
              </a:tr>
              <a:tr h="38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effectLst/>
                        </a:rPr>
                        <a:t>4</a:t>
                      </a:r>
                      <a:endParaRPr lang="zh-CN" altLang="en-US" sz="160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Group quota. </a:t>
                      </a:r>
                      <a:r>
                        <a:rPr lang="zh-CN" altLang="en-US" sz="1600" dirty="0">
                          <a:effectLst/>
                        </a:rPr>
                        <a:t>组</a:t>
                      </a:r>
                      <a:r>
                        <a:rPr lang="en-US" sz="1600" dirty="0">
                          <a:effectLst/>
                        </a:rPr>
                        <a:t>quota</a:t>
                      </a:r>
                      <a:r>
                        <a:rPr lang="zh-CN" altLang="en-US" sz="1600" dirty="0">
                          <a:effectLst/>
                        </a:rPr>
                        <a:t>索引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1269477748"/>
                  </a:ext>
                </a:extLst>
              </a:tr>
              <a:tr h="38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effectLst/>
                        </a:rPr>
                        <a:t>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Boot loader.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2999794544"/>
                  </a:ext>
                </a:extLst>
              </a:tr>
              <a:tr h="38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effectLst/>
                        </a:rPr>
                        <a:t>6</a:t>
                      </a:r>
                      <a:endParaRPr lang="zh-CN" altLang="en-US" sz="160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未删除的目录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2916696737"/>
                  </a:ext>
                </a:extLst>
              </a:tr>
              <a:tr h="648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effectLst/>
                        </a:rPr>
                        <a:t>7</a:t>
                      </a:r>
                      <a:endParaRPr lang="zh-CN" altLang="en-US" sz="160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预留的块组描述符</a:t>
                      </a:r>
                      <a:r>
                        <a:rPr lang="en-US" altLang="zh-CN" sz="1600" dirty="0" err="1">
                          <a:effectLst/>
                        </a:rPr>
                        <a:t>inode</a:t>
                      </a:r>
                      <a:r>
                        <a:rPr lang="en-US" altLang="zh-CN" sz="1600" dirty="0">
                          <a:effectLst/>
                        </a:rPr>
                        <a:t>. (</a:t>
                      </a:r>
                      <a:r>
                        <a:rPr lang="zh-CN" altLang="en-US" sz="1600" dirty="0">
                          <a:effectLst/>
                        </a:rPr>
                        <a:t>用于调整</a:t>
                      </a:r>
                      <a:r>
                        <a:rPr lang="en-US" altLang="zh-CN" sz="1600" dirty="0" err="1">
                          <a:effectLst/>
                        </a:rPr>
                        <a:t>inode</a:t>
                      </a:r>
                      <a:r>
                        <a:rPr lang="zh-CN" altLang="en-US" sz="1600" dirty="0">
                          <a:effectLst/>
                        </a:rPr>
                        <a:t>数目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3662908289"/>
                  </a:ext>
                </a:extLst>
              </a:tr>
              <a:tr h="38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effectLst/>
                        </a:rPr>
                        <a:t>8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日志</a:t>
                      </a:r>
                      <a:r>
                        <a:rPr lang="en-US" sz="1600" dirty="0" err="1">
                          <a:effectLst/>
                        </a:rPr>
                        <a:t>inode</a:t>
                      </a:r>
                      <a:r>
                        <a:rPr lang="zh-CN" altLang="en-US" sz="1600" dirty="0">
                          <a:effectLst/>
                        </a:rPr>
                        <a:t>索引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2095523203"/>
                  </a:ext>
                </a:extLst>
              </a:tr>
              <a:tr h="914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effectLst/>
                        </a:rPr>
                        <a:t>11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106680" marR="10668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第一个非预留的</a:t>
                      </a:r>
                      <a:r>
                        <a:rPr lang="en-US" sz="1600" dirty="0" err="1">
                          <a:effectLst/>
                        </a:rPr>
                        <a:t>inode</a:t>
                      </a:r>
                      <a:r>
                        <a:rPr lang="en-US" sz="1600" dirty="0">
                          <a:effectLst/>
                        </a:rPr>
                        <a:t>，</a:t>
                      </a:r>
                      <a:r>
                        <a:rPr lang="zh-CN" altLang="en-US" sz="1600" dirty="0">
                          <a:effectLst/>
                        </a:rPr>
                        <a:t>通常是</a:t>
                      </a:r>
                      <a:r>
                        <a:rPr lang="en-US" sz="1600" dirty="0" err="1">
                          <a:effectLst/>
                        </a:rPr>
                        <a:t>lost+found</a:t>
                      </a:r>
                      <a:r>
                        <a:rPr lang="zh-CN" altLang="en-US" sz="1600" dirty="0">
                          <a:effectLst/>
                        </a:rPr>
                        <a:t>目录，</a:t>
                      </a:r>
                      <a:r>
                        <a:rPr lang="en-US" sz="1600" dirty="0" err="1">
                          <a:effectLst/>
                        </a:rPr>
                        <a:t>s_first_ino</a:t>
                      </a:r>
                      <a:r>
                        <a:rPr lang="en-US" sz="1600" dirty="0">
                          <a:effectLst/>
                        </a:rPr>
                        <a:t> in the superblock.</a:t>
                      </a:r>
                    </a:p>
                  </a:txBody>
                  <a:tcPr marL="106680" marR="106680" marT="60960" marB="60960" anchor="ctr"/>
                </a:tc>
                <a:extLst>
                  <a:ext uri="{0D108BD9-81ED-4DB2-BD59-A6C34878D82A}">
                    <a16:rowId xmlns:a16="http://schemas.microsoft.com/office/drawing/2014/main" val="3619844717"/>
                  </a:ext>
                </a:extLst>
              </a:tr>
            </a:tbl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F669473-0F8A-4016-987D-1F52CC5F3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85718"/>
            <a:ext cx="3491879" cy="5484877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Ext4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的特殊</a:t>
            </a:r>
            <a:r>
              <a:rPr lang="en-US" altLang="zh-CN" sz="2386" dirty="0" err="1">
                <a:latin typeface="Times New Roman" pitchFamily="18" charset="0"/>
                <a:ea typeface="+mn-ea"/>
                <a:cs typeface="Times New Roman" pitchFamily="18" charset="0"/>
              </a:rPr>
              <a:t>inode</a:t>
            </a:r>
            <a:endParaRPr lang="zh-CN" altLang="en-US" sz="2386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5A20AC23-8791-4ACA-AEE8-094759BAB7E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64208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544" y="918058"/>
            <a:ext cx="8369133" cy="5175238"/>
          </a:xfrm>
        </p:spPr>
        <p:txBody>
          <a:bodyPr/>
          <a:lstStyle/>
          <a:p>
            <a:pPr marL="194793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块</a:t>
            </a:r>
            <a:r>
              <a:rPr lang="en-US" altLang="zh-CN" sz="2386" dirty="0"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en-US" altLang="zh-CN" sz="2386" dirty="0" err="1">
                <a:latin typeface="Times New Roman" pitchFamily="18" charset="0"/>
                <a:ea typeface="+mn-ea"/>
                <a:cs typeface="Times New Roman" pitchFamily="18" charset="0"/>
              </a:rPr>
              <a:t>inode</a:t>
            </a:r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分配策略</a:t>
            </a:r>
            <a:endParaRPr lang="en-US" altLang="zh-CN" sz="19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endParaRPr lang="en-US" altLang="zh-CN" sz="19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多块分配（</a:t>
            </a:r>
            <a:r>
              <a:rPr lang="en-US" altLang="zh-CN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multi-block allocator</a:t>
            </a: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延迟分配（</a:t>
            </a:r>
            <a:r>
              <a:rPr lang="en-US" altLang="zh-CN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delayed allocation</a:t>
            </a: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尽可能使得一个文件的数据和其</a:t>
            </a:r>
            <a:r>
              <a:rPr lang="en-US" altLang="zh-CN" sz="1986" dirty="0" err="1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inode</a:t>
            </a: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在相同的块组中</a:t>
            </a: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endParaRPr lang="en-US" altLang="zh-CN" sz="1986" dirty="0">
              <a:solidFill>
                <a:srgbClr val="333333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51993" lvl="1" indent="-194793">
              <a:lnSpc>
                <a:spcPct val="150000"/>
              </a:lnSpc>
              <a:spcBef>
                <a:spcPts val="852"/>
              </a:spcBef>
            </a:pP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整个卷被分割为大小为</a:t>
            </a:r>
            <a:r>
              <a:rPr lang="en-US" altLang="zh-CN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128M</a:t>
            </a:r>
            <a:r>
              <a:rPr lang="zh-CN" altLang="en-US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1986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groups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60D3608B-A1B6-441A-8D41-DC9639C063E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</a:t>
            </a:r>
            <a:r>
              <a:rPr kumimoji="1" lang="en-US" altLang="zh-CN" sz="2585" b="1" i="0" u="none" strike="noStrike" kern="0" cap="none" spc="0" normalizeH="0" baseline="0" noProof="0" dirty="0" err="1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inode</a:t>
            </a:r>
            <a:endParaRPr kumimoji="1" lang="zh-CN" altLang="en-US" sz="2585" b="1" i="0" u="none" strike="noStrike" kern="0" cap="none" spc="0" normalizeH="0" baseline="0" noProof="0" dirty="0">
              <a:ln>
                <a:noFill/>
              </a:ln>
              <a:solidFill>
                <a:srgbClr val="62282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016433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文件系统的起源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—MINIX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Ext2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Ext3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崩溃一致性问题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磁盘布局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inode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</a:rPr>
              <a:t>的目录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链接文件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其他文件系统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700C4C-DE5C-4889-ADE0-E1119D51E2C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8635817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225117" cy="4608513"/>
          </a:xfrm>
        </p:spPr>
        <p:txBody>
          <a:bodyPr/>
          <a:lstStyle/>
          <a:p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目录的数据结构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272A1F-BC00-41FD-8B36-00A1832D13DF}"/>
              </a:ext>
            </a:extLst>
          </p:cNvPr>
          <p:cNvSpPr/>
          <p:nvPr/>
        </p:nvSpPr>
        <p:spPr bwMode="auto">
          <a:xfrm>
            <a:off x="323528" y="2276872"/>
            <a:ext cx="8692661" cy="4047113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ext4_dir_entry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 /*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number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rec_len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Directory entry length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name_len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Name length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char  name[EXT4_NAME_LEN];  /* File name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ext4_dir_entry_2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  /*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number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__le16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rec_len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Directory entry length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__u8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name_len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   /* Name length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__u8 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file_type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char  name[EXT4_NAME_LEN];  /* File name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6DBBC136-3C16-45D1-A117-E4B125C936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的目录</a:t>
            </a:r>
          </a:p>
        </p:txBody>
      </p:sp>
    </p:spTree>
    <p:extLst>
      <p:ext uri="{BB962C8B-B14F-4D97-AF65-F5344CB8AC3E}">
        <p14:creationId xmlns:p14="http://schemas.microsoft.com/office/powerpoint/2010/main" val="98024282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225117" cy="4608513"/>
          </a:xfrm>
        </p:spPr>
        <p:txBody>
          <a:bodyPr/>
          <a:lstStyle/>
          <a:p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目录的数据结构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272A1F-BC00-41FD-8B36-00A1832D13DF}"/>
              </a:ext>
            </a:extLst>
          </p:cNvPr>
          <p:cNvSpPr/>
          <p:nvPr/>
        </p:nvSpPr>
        <p:spPr bwMode="auto">
          <a:xfrm>
            <a:off x="225668" y="1947881"/>
            <a:ext cx="4850387" cy="4894183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dx_root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fake_dirent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dot;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char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dot_name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[4];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fake_dirent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dotdot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char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dotdot_name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[4];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dx_root_info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__le32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reserved_zero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u8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hash_version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u8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info_length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 /* 8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u8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indirect_levels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  u8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unused_flags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info;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dx_entry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entries[0];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63AB7E-80D2-47B6-881D-1467D32E2B4A}"/>
              </a:ext>
            </a:extLst>
          </p:cNvPr>
          <p:cNvSpPr/>
          <p:nvPr/>
        </p:nvSpPr>
        <p:spPr bwMode="auto">
          <a:xfrm>
            <a:off x="5220072" y="1956430"/>
            <a:ext cx="3897551" cy="1505903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struct 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dx_entry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    __le32 block;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};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E526B7F-B006-4B2D-88FD-3B804A30257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的目录</a:t>
            </a:r>
          </a:p>
        </p:txBody>
      </p:sp>
    </p:spTree>
    <p:extLst>
      <p:ext uri="{BB962C8B-B14F-4D97-AF65-F5344CB8AC3E}">
        <p14:creationId xmlns:p14="http://schemas.microsoft.com/office/powerpoint/2010/main" val="427846403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225117" cy="4608513"/>
          </a:xfrm>
        </p:spPr>
        <p:txBody>
          <a:bodyPr/>
          <a:lstStyle/>
          <a:p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目录的文件夹</a:t>
            </a:r>
            <a:r>
              <a:rPr lang="en-US" altLang="zh-CN" sz="2386" dirty="0" err="1">
                <a:latin typeface="Times New Roman" pitchFamily="18" charset="0"/>
                <a:ea typeface="+mn-ea"/>
                <a:cs typeface="Times New Roman" pitchFamily="18" charset="0"/>
              </a:rPr>
              <a:t>inode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E2D4D-8BFE-4681-8115-3C2F68F9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88840"/>
            <a:ext cx="8498423" cy="4869160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55797C34-E10B-4671-94A8-6F87B2E5BB6A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EXT4</a:t>
            </a: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的目录</a:t>
            </a:r>
          </a:p>
        </p:txBody>
      </p:sp>
    </p:spTree>
    <p:extLst>
      <p:ext uri="{BB962C8B-B14F-4D97-AF65-F5344CB8AC3E}">
        <p14:creationId xmlns:p14="http://schemas.microsoft.com/office/powerpoint/2010/main" val="75584288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文件系统的起源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—MINIX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Ext2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Ext3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崩溃一致性问题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磁盘布局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inode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的目录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</a:rPr>
              <a:t>链接文件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其他文件系统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662A7E0D-7DCD-4A87-BCAC-33FB5185D9A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41240315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225117" cy="4608513"/>
          </a:xfrm>
        </p:spPr>
        <p:txBody>
          <a:bodyPr/>
          <a:lstStyle/>
          <a:p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链接文件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0678FF7-DDD3-48D1-BB5D-B51E988D6BEA}"/>
              </a:ext>
            </a:extLst>
          </p:cNvPr>
          <p:cNvSpPr/>
          <p:nvPr/>
        </p:nvSpPr>
        <p:spPr bwMode="auto">
          <a:xfrm>
            <a:off x="677011" y="1947881"/>
            <a:ext cx="8225116" cy="878443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ln -s [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源文件或目录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][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目标文件或目录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115D2BC-93E3-4604-AD22-8AE37A3394DA}"/>
              </a:ext>
            </a:extLst>
          </p:cNvPr>
          <p:cNvSpPr/>
          <p:nvPr/>
        </p:nvSpPr>
        <p:spPr bwMode="auto">
          <a:xfrm>
            <a:off x="700512" y="3789040"/>
            <a:ext cx="8225116" cy="878443"/>
          </a:xfrm>
          <a:prstGeom prst="roundRect">
            <a:avLst>
              <a:gd name="adj" fmla="val 3542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ln [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源文件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][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目标文件或目录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+mn-cs"/>
              </a:rPr>
              <a:t>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+mn-cs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25782535-C451-4210-A717-F26D36FB6A7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链接文件</a:t>
            </a:r>
          </a:p>
        </p:txBody>
      </p:sp>
    </p:spTree>
    <p:extLst>
      <p:ext uri="{BB962C8B-B14F-4D97-AF65-F5344CB8AC3E}">
        <p14:creationId xmlns:p14="http://schemas.microsoft.com/office/powerpoint/2010/main" val="42443328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5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文件系统的起源</a:t>
            </a: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—MINIX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Tanenbaum–Torvalds debate</a:t>
            </a:r>
          </a:p>
          <a:p>
            <a:endParaRPr lang="zh-CN" altLang="en-US" sz="23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1992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年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29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日，塔能鲍姆率先发起论战，塔能鲍姆指出以微内核架构设计的操作系统，在理论上，比宏内核架构更加优越，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采用的宏内核架构是过时的。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林纳斯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·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托瓦兹以开发实务上的观点展开反击，并比较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Minix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的性能差异。</a:t>
            </a:r>
          </a:p>
          <a:p>
            <a:pPr marL="457200" lvl="1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r>
              <a:rPr lang="zh-CN" altLang="en-US" sz="2300" dirty="0">
                <a:latin typeface="+mn-ea"/>
                <a:ea typeface="+mn-ea"/>
                <a:sym typeface="Arial" charset="0"/>
              </a:rPr>
              <a:t>你以为呢？</a:t>
            </a:r>
          </a:p>
        </p:txBody>
      </p:sp>
    </p:spTree>
    <p:extLst>
      <p:ext uri="{BB962C8B-B14F-4D97-AF65-F5344CB8AC3E}">
        <p14:creationId xmlns:p14="http://schemas.microsoft.com/office/powerpoint/2010/main" val="3382587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339" y="1412875"/>
            <a:ext cx="8225117" cy="4608513"/>
          </a:xfrm>
        </p:spPr>
        <p:txBody>
          <a:bodyPr/>
          <a:lstStyle/>
          <a:p>
            <a:r>
              <a:rPr lang="zh-CN" altLang="en-US" sz="2386" dirty="0">
                <a:latin typeface="Times New Roman" pitchFamily="18" charset="0"/>
                <a:ea typeface="+mn-ea"/>
                <a:cs typeface="Times New Roman" pitchFamily="18" charset="0"/>
              </a:rPr>
              <a:t>链接文件</a:t>
            </a:r>
            <a:endParaRPr lang="en-US" altLang="zh-CN" sz="2386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E031D6-C044-45E3-A68A-3A4AA6B2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8225116" cy="4797152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7D07E06-ED07-4B8D-BA44-3ED91DD23EA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链接文件</a:t>
            </a:r>
          </a:p>
        </p:txBody>
      </p:sp>
    </p:spTree>
    <p:extLst>
      <p:ext uri="{BB962C8B-B14F-4D97-AF65-F5344CB8AC3E}">
        <p14:creationId xmlns:p14="http://schemas.microsoft.com/office/powerpoint/2010/main" val="17902262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文件系统的起源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—MINIX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Ext2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Ext3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文件系统</a:t>
            </a: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崩溃一致性问题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磁盘布局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inode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EXT4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的目录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链接文件</a:t>
            </a:r>
            <a:endParaRPr lang="en-US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</a:rPr>
              <a:t>其他文件系统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F72E4D5-E1E0-40DC-A171-AB0606E75C2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65653118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386" dirty="0"/>
              <a:t>ZFS</a:t>
            </a:r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</a:rPr>
              <a:t>作为</a:t>
            </a:r>
            <a:r>
              <a:rPr lang="en-US" altLang="zh-CN" b="0" dirty="0">
                <a:solidFill>
                  <a:srgbClr val="333333"/>
                </a:solidFill>
              </a:rPr>
              <a:t>Sun </a:t>
            </a:r>
            <a:r>
              <a:rPr lang="en-US" altLang="zh-CN" b="0" dirty="0" err="1">
                <a:solidFill>
                  <a:srgbClr val="333333"/>
                </a:solidFill>
              </a:rPr>
              <a:t>MicroSystem</a:t>
            </a:r>
            <a:r>
              <a:rPr lang="zh-CN" altLang="en-US" b="0" dirty="0">
                <a:solidFill>
                  <a:srgbClr val="333333"/>
                </a:solidFill>
              </a:rPr>
              <a:t>公司的 </a:t>
            </a:r>
            <a:r>
              <a:rPr lang="en-US" altLang="zh-CN" b="0" dirty="0" err="1">
                <a:solidFill>
                  <a:srgbClr val="333333"/>
                </a:solidFill>
              </a:rPr>
              <a:t>OpenSolaris</a:t>
            </a:r>
            <a:r>
              <a:rPr lang="en-US" altLang="zh-CN" b="0" dirty="0">
                <a:solidFill>
                  <a:srgbClr val="333333"/>
                </a:solidFill>
              </a:rPr>
              <a:t> </a:t>
            </a:r>
            <a:r>
              <a:rPr lang="zh-CN" altLang="en-US" b="0" dirty="0">
                <a:solidFill>
                  <a:srgbClr val="333333"/>
                </a:solidFill>
              </a:rPr>
              <a:t>的下一代文件系统而设计的</a:t>
            </a:r>
            <a:endParaRPr lang="en-US" altLang="zh-CN" b="0" dirty="0">
              <a:solidFill>
                <a:srgbClr val="333333"/>
              </a:solidFill>
            </a:endParaRPr>
          </a:p>
          <a:p>
            <a:pPr lvl="1"/>
            <a:endParaRPr lang="en-US" altLang="zh-CN" b="0" dirty="0">
              <a:solidFill>
                <a:srgbClr val="333333"/>
              </a:solidFill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</a:rPr>
              <a:t>理论上可以解决大型存储系统</a:t>
            </a:r>
            <a:endParaRPr lang="en-US" altLang="zh-CN" b="0" dirty="0">
              <a:solidFill>
                <a:srgbClr val="333333"/>
              </a:solidFill>
            </a:endParaRPr>
          </a:p>
          <a:p>
            <a:pPr lvl="1"/>
            <a:endParaRPr lang="en-US" altLang="zh-CN" b="0" dirty="0">
              <a:solidFill>
                <a:srgbClr val="333333"/>
              </a:solidFill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</a:rPr>
              <a:t>被称为最后的文件系统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6821D12A-56DE-4079-8300-D94F2BC5FCA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10134866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70AE42A-9E72-45AA-87D7-7842FF8B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412875"/>
            <a:ext cx="8241323" cy="557213"/>
          </a:xfrm>
        </p:spPr>
        <p:txBody>
          <a:bodyPr/>
          <a:lstStyle/>
          <a:p>
            <a:r>
              <a:rPr lang="en-US" altLang="zh-CN" sz="2386" dirty="0"/>
              <a:t>ZFS</a:t>
            </a:r>
            <a:r>
              <a:rPr lang="zh-CN" altLang="en-US" sz="2386" dirty="0"/>
              <a:t>的存储池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B84C94-823A-46F1-9660-BCAA491C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420888"/>
            <a:ext cx="4680520" cy="3421648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D354DA9A-64E3-4F3D-9F4E-9B2ADC598D4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63766165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386" dirty="0"/>
              <a:t>ZFS</a:t>
            </a:r>
            <a:endParaRPr lang="zh-CN" altLang="en-US" sz="2386" dirty="0"/>
          </a:p>
          <a:p>
            <a:pPr lvl="1"/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写时拷贝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zh-CN" altLang="en-US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快照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zh-CN" altLang="en-US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数据完整性验证和自动修复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zh-CN" altLang="en-US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RAID-Z</a:t>
            </a: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巨大的存储潜力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97E6C064-7C4C-41D8-B872-7B0F26DF0D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275511743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en-US" altLang="zh-CN" sz="2386" dirty="0" err="1"/>
              <a:t>btrfs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针对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Linux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系统的写时复制文件系统，致力于实施高级的功能，同时关注容错、修复和管理的方便性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btrfs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充分利用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B-tree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管理数据，包括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inode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dentry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extent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等，这也是其名称的由来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btrfs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充分借鉴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zfs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等文件系统的优点，目标是成为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Linux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系统的下一代文件系统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C707B268-2453-4719-B9FF-A889CF243E2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245208155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可扩展性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B-tree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管理元数据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43FF8-878D-4105-A456-FF8D06D0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717032"/>
            <a:ext cx="5391150" cy="2657475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01E9EF95-4D25-4AFF-BD70-ED689082A69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288644160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可扩展性</a:t>
            </a:r>
            <a:endParaRPr lang="en-US" altLang="zh-CN" sz="2386" dirty="0"/>
          </a:p>
          <a:p>
            <a:pPr lvl="1"/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基于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extent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的文件存储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endParaRPr lang="en-US" altLang="zh-CN" dirty="0"/>
          </a:p>
          <a:p>
            <a:pPr lvl="2"/>
            <a:r>
              <a:rPr lang="zh-CN" altLang="en-US" dirty="0">
                <a:solidFill>
                  <a:srgbClr val="333333"/>
                </a:solidFill>
              </a:rPr>
              <a:t>现代文件系统都采用基于</a:t>
            </a:r>
            <a:r>
              <a:rPr lang="en-US" altLang="zh-CN" dirty="0">
                <a:solidFill>
                  <a:srgbClr val="333333"/>
                </a:solidFill>
              </a:rPr>
              <a:t>extent</a:t>
            </a:r>
            <a:r>
              <a:rPr lang="zh-CN" altLang="en-US" dirty="0">
                <a:solidFill>
                  <a:srgbClr val="333333"/>
                </a:solidFill>
              </a:rPr>
              <a:t>的存储分配方式，替代原先的基于</a:t>
            </a:r>
            <a:r>
              <a:rPr lang="en-US" altLang="zh-CN" dirty="0">
                <a:solidFill>
                  <a:srgbClr val="333333"/>
                </a:solidFill>
              </a:rPr>
              <a:t>block</a:t>
            </a:r>
            <a:r>
              <a:rPr lang="zh-CN" altLang="en-US" dirty="0">
                <a:solidFill>
                  <a:srgbClr val="333333"/>
                </a:solidFill>
              </a:rPr>
              <a:t>的存储分配，以减少元数据的开销</a:t>
            </a:r>
            <a:endParaRPr lang="en-US" altLang="zh-CN" sz="1800" dirty="0">
              <a:solidFill>
                <a:srgbClr val="333333"/>
              </a:solidFill>
            </a:endParaRPr>
          </a:p>
          <a:p>
            <a:pPr lvl="3"/>
            <a:r>
              <a:rPr lang="zh-CN" altLang="en-US" sz="1800" dirty="0">
                <a:solidFill>
                  <a:srgbClr val="333333"/>
                </a:solidFill>
              </a:rPr>
              <a:t>一个</a:t>
            </a:r>
            <a:r>
              <a:rPr lang="en-US" altLang="zh-CN" sz="1800" dirty="0">
                <a:solidFill>
                  <a:srgbClr val="333333"/>
                </a:solidFill>
              </a:rPr>
              <a:t>extent</a:t>
            </a:r>
            <a:r>
              <a:rPr lang="zh-CN" altLang="en-US" sz="1800" dirty="0">
                <a:solidFill>
                  <a:srgbClr val="333333"/>
                </a:solidFill>
              </a:rPr>
              <a:t>通常包含多个</a:t>
            </a:r>
            <a:r>
              <a:rPr lang="en-US" altLang="zh-CN" sz="1800" dirty="0">
                <a:solidFill>
                  <a:srgbClr val="333333"/>
                </a:solidFill>
              </a:rPr>
              <a:t>block</a:t>
            </a:r>
            <a:r>
              <a:rPr lang="zh-CN" altLang="en-US" sz="1800" dirty="0">
                <a:solidFill>
                  <a:srgbClr val="333333"/>
                </a:solidFill>
              </a:rPr>
              <a:t>，减少元数据占用的存储空间</a:t>
            </a:r>
            <a:endParaRPr lang="en-US" altLang="zh-CN" sz="1800" dirty="0">
              <a:solidFill>
                <a:srgbClr val="333333"/>
              </a:solidFill>
            </a:endParaRPr>
          </a:p>
          <a:p>
            <a:pPr lvl="3"/>
            <a:r>
              <a:rPr lang="en-US" altLang="zh-CN" sz="1800" dirty="0" err="1">
                <a:solidFill>
                  <a:srgbClr val="333333"/>
                </a:solidFill>
              </a:rPr>
              <a:t>btrfs</a:t>
            </a:r>
            <a:r>
              <a:rPr lang="zh-CN" altLang="en-US" sz="1800" dirty="0">
                <a:solidFill>
                  <a:srgbClr val="333333"/>
                </a:solidFill>
              </a:rPr>
              <a:t>使用</a:t>
            </a:r>
            <a:r>
              <a:rPr lang="en-US" altLang="zh-CN" sz="1800" dirty="0">
                <a:solidFill>
                  <a:srgbClr val="333333"/>
                </a:solidFill>
              </a:rPr>
              <a:t>B-tree</a:t>
            </a:r>
            <a:r>
              <a:rPr lang="zh-CN" altLang="en-US" sz="1800" dirty="0">
                <a:solidFill>
                  <a:srgbClr val="333333"/>
                </a:solidFill>
              </a:rPr>
              <a:t>管理</a:t>
            </a:r>
            <a:r>
              <a:rPr lang="en-US" altLang="zh-CN" sz="1800" dirty="0">
                <a:solidFill>
                  <a:srgbClr val="333333"/>
                </a:solidFill>
              </a:rPr>
              <a:t>extent</a:t>
            </a:r>
            <a:r>
              <a:rPr lang="zh-CN" altLang="en-US" sz="1800" dirty="0">
                <a:solidFill>
                  <a:srgbClr val="333333"/>
                </a:solidFill>
              </a:rPr>
              <a:t>，分配空间的效率更高</a:t>
            </a:r>
            <a:endParaRPr lang="en-US" altLang="zh-CN" sz="1800" dirty="0">
              <a:solidFill>
                <a:srgbClr val="333333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97DBC8-CF71-4057-ADBE-342E2394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437112"/>
            <a:ext cx="6013651" cy="2065015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A47CE273-468C-4DB0-ADED-ACA6FD8C92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357092669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可扩展性</a:t>
            </a:r>
            <a:endParaRPr lang="en-US" altLang="zh-CN" sz="2386" dirty="0"/>
          </a:p>
          <a:p>
            <a:pPr lvl="1"/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动态</a:t>
            </a:r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inode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分配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</a:rPr>
              <a:t>ext2/ext3</a:t>
            </a:r>
            <a:r>
              <a:rPr lang="zh-CN" altLang="en-US" dirty="0">
                <a:solidFill>
                  <a:srgbClr val="333333"/>
                </a:solidFill>
              </a:rPr>
              <a:t>采用预先固定分配的方式为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zh-CN" altLang="en-US" dirty="0">
                <a:solidFill>
                  <a:srgbClr val="333333"/>
                </a:solidFill>
              </a:rPr>
              <a:t>分配空间</a:t>
            </a:r>
            <a:endParaRPr lang="en-US" altLang="zh-CN" dirty="0">
              <a:solidFill>
                <a:srgbClr val="333333"/>
              </a:solidFill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在每个</a:t>
            </a:r>
            <a:r>
              <a:rPr lang="en-US" altLang="zh-CN" dirty="0">
                <a:solidFill>
                  <a:srgbClr val="333333"/>
                </a:solidFill>
              </a:rPr>
              <a:t>superblock</a:t>
            </a:r>
            <a:r>
              <a:rPr lang="zh-CN" altLang="en-US" dirty="0">
                <a:solidFill>
                  <a:srgbClr val="333333"/>
                </a:solidFill>
              </a:rPr>
              <a:t>后面，都会根据当前</a:t>
            </a:r>
            <a:r>
              <a:rPr lang="en-US" altLang="zh-CN" dirty="0" err="1">
                <a:solidFill>
                  <a:srgbClr val="333333"/>
                </a:solidFill>
              </a:rPr>
              <a:t>BlockGroup</a:t>
            </a:r>
            <a:r>
              <a:rPr lang="zh-CN" altLang="en-US" dirty="0">
                <a:solidFill>
                  <a:srgbClr val="333333"/>
                </a:solidFill>
              </a:rPr>
              <a:t>大小开辟一段空间，作为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en-US" altLang="zh-CN" dirty="0">
                <a:solidFill>
                  <a:srgbClr val="333333"/>
                </a:solidFill>
              </a:rPr>
              <a:t> bitmap</a:t>
            </a:r>
            <a:r>
              <a:rPr lang="zh-CN" altLang="en-US" dirty="0">
                <a:solidFill>
                  <a:srgbClr val="333333"/>
                </a:solidFill>
              </a:rPr>
              <a:t>和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zh-CN" altLang="en-US" dirty="0">
                <a:solidFill>
                  <a:srgbClr val="333333"/>
                </a:solidFill>
              </a:rPr>
              <a:t>表</a:t>
            </a:r>
            <a:endParaRPr lang="en-US" altLang="zh-CN" dirty="0">
              <a:solidFill>
                <a:srgbClr val="333333"/>
              </a:solidFill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因此每个</a:t>
            </a:r>
            <a:r>
              <a:rPr lang="en-US" altLang="zh-CN" dirty="0" err="1">
                <a:solidFill>
                  <a:srgbClr val="333333"/>
                </a:solidFill>
              </a:rPr>
              <a:t>BlockGroup</a:t>
            </a:r>
            <a:r>
              <a:rPr lang="zh-CN" altLang="en-US" dirty="0">
                <a:solidFill>
                  <a:srgbClr val="333333"/>
                </a:solidFill>
              </a:rPr>
              <a:t>所能容纳的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zh-CN" altLang="en-US" dirty="0">
                <a:solidFill>
                  <a:srgbClr val="333333"/>
                </a:solidFill>
              </a:rPr>
              <a:t>是有限的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采用动态分配，将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zh-CN" altLang="en-US" dirty="0">
                <a:solidFill>
                  <a:srgbClr val="333333"/>
                </a:solidFill>
              </a:rPr>
              <a:t>存储在</a:t>
            </a:r>
            <a:r>
              <a:rPr lang="en-US" altLang="zh-CN" dirty="0">
                <a:solidFill>
                  <a:srgbClr val="333333"/>
                </a:solidFill>
              </a:rPr>
              <a:t>B-tree</a:t>
            </a:r>
            <a:r>
              <a:rPr lang="zh-CN" altLang="en-US" dirty="0">
                <a:solidFill>
                  <a:srgbClr val="333333"/>
                </a:solidFill>
              </a:rPr>
              <a:t>中，从而能够动态分配空间，不受</a:t>
            </a:r>
            <a:r>
              <a:rPr lang="en-US" altLang="zh-CN" dirty="0" err="1">
                <a:solidFill>
                  <a:srgbClr val="333333"/>
                </a:solidFill>
              </a:rPr>
              <a:t>inode</a:t>
            </a:r>
            <a:r>
              <a:rPr lang="zh-CN" altLang="en-US" dirty="0">
                <a:solidFill>
                  <a:srgbClr val="333333"/>
                </a:solidFill>
              </a:rPr>
              <a:t>表的限制</a:t>
            </a:r>
            <a:endParaRPr lang="en-US" altLang="zh-CN" dirty="0">
              <a:solidFill>
                <a:srgbClr val="333333"/>
              </a:solidFill>
            </a:endParaRPr>
          </a:p>
        </p:txBody>
      </p:sp>
      <p:pic>
        <p:nvPicPr>
          <p:cNvPr id="2050" name="Picture 2" descr="ext2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EFF03E73-C94E-4BB9-B8FF-D4F1246AE09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A9C5BA-075D-4D9D-9E47-6E3716E02A5E}"/>
              </a:ext>
            </a:extLst>
          </p:cNvPr>
          <p:cNvSpPr txBox="1"/>
          <p:nvPr/>
        </p:nvSpPr>
        <p:spPr>
          <a:xfrm>
            <a:off x="3635896" y="4779977"/>
            <a:ext cx="346249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50" b="0" dirty="0">
                <a:solidFill>
                  <a:srgbClr val="292929"/>
                </a:solidFill>
                <a:highlight>
                  <a:srgbClr val="FFFFFF"/>
                </a:highlight>
              </a:rPr>
              <a:t>档案系统描述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18E382-EE83-409E-A10B-42705EE93129}"/>
              </a:ext>
            </a:extLst>
          </p:cNvPr>
          <p:cNvSpPr txBox="1"/>
          <p:nvPr/>
        </p:nvSpPr>
        <p:spPr>
          <a:xfrm>
            <a:off x="4018796" y="4813778"/>
            <a:ext cx="346249" cy="7655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50" b="0" dirty="0">
                <a:solidFill>
                  <a:srgbClr val="292929"/>
                </a:solidFill>
                <a:highlight>
                  <a:srgbClr val="FFFFFF"/>
                </a:highlight>
              </a:rPr>
              <a:t>区块对应表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77838B-5CBF-4A04-AE08-93704EA086E4}"/>
              </a:ext>
            </a:extLst>
          </p:cNvPr>
          <p:cNvSpPr txBox="1"/>
          <p:nvPr/>
        </p:nvSpPr>
        <p:spPr>
          <a:xfrm>
            <a:off x="4388252" y="4812037"/>
            <a:ext cx="346249" cy="8361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050" b="0" dirty="0" err="1">
                <a:solidFill>
                  <a:srgbClr val="292929"/>
                </a:solidFill>
                <a:highlight>
                  <a:srgbClr val="FFFFFF"/>
                </a:highlight>
              </a:rPr>
              <a:t>Inode</a:t>
            </a:r>
            <a:r>
              <a:rPr lang="en-US" altLang="zh-CN" sz="1050" b="0" dirty="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zh-CN" altLang="en-US" sz="1050" b="0" dirty="0">
                <a:solidFill>
                  <a:srgbClr val="292929"/>
                </a:solidFill>
                <a:highlight>
                  <a:srgbClr val="FFFFFF"/>
                </a:highlight>
              </a:rPr>
              <a:t>对应表</a:t>
            </a:r>
          </a:p>
        </p:txBody>
      </p:sp>
    </p:spTree>
    <p:extLst>
      <p:ext uri="{BB962C8B-B14F-4D97-AF65-F5344CB8AC3E}">
        <p14:creationId xmlns:p14="http://schemas.microsoft.com/office/powerpoint/2010/main" val="7514427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可扩展性</a:t>
            </a:r>
            <a:endParaRPr lang="en-US" altLang="zh-CN" sz="2386" dirty="0"/>
          </a:p>
          <a:p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针对</a:t>
            </a:r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SSD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的优化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的</a:t>
            </a:r>
            <a:r>
              <a:rPr lang="en-US" altLang="zh-CN" dirty="0">
                <a:solidFill>
                  <a:srgbClr val="333333"/>
                </a:solidFill>
              </a:rPr>
              <a:t>COW</a:t>
            </a:r>
            <a:r>
              <a:rPr lang="zh-CN" altLang="en-US" dirty="0">
                <a:solidFill>
                  <a:srgbClr val="333333"/>
                </a:solidFill>
              </a:rPr>
              <a:t>事务恰好能很好地适应</a:t>
            </a:r>
            <a:r>
              <a:rPr lang="en-US" altLang="zh-CN" dirty="0">
                <a:solidFill>
                  <a:srgbClr val="333333"/>
                </a:solidFill>
              </a:rPr>
              <a:t>SSD</a:t>
            </a:r>
            <a:r>
              <a:rPr lang="zh-CN" altLang="en-US" dirty="0">
                <a:solidFill>
                  <a:srgbClr val="333333"/>
                </a:solidFill>
              </a:rPr>
              <a:t>，避免对同一块存储单元的频繁写入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能将多次磁盘空间分配请求聚合成较大的连续的块，提高</a:t>
            </a:r>
            <a:r>
              <a:rPr lang="en-US" altLang="zh-CN" dirty="0">
                <a:solidFill>
                  <a:srgbClr val="333333"/>
                </a:solidFill>
              </a:rPr>
              <a:t>I/O</a:t>
            </a:r>
            <a:r>
              <a:rPr lang="zh-CN" altLang="en-US" dirty="0">
                <a:solidFill>
                  <a:srgbClr val="333333"/>
                </a:solidFill>
              </a:rPr>
              <a:t>性能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/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7F1C3618-ED50-4362-8793-A06797C26CE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21896528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28297926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数据一致性</a:t>
            </a:r>
            <a:endParaRPr lang="en-US" altLang="zh-CN" sz="2386" dirty="0"/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COW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事务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</a:rPr>
              <a:t>COW</a:t>
            </a: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每次写磁盘时，现将更新数据写入一个新的</a:t>
            </a:r>
            <a:r>
              <a:rPr lang="en-US" altLang="zh-CN" dirty="0">
                <a:solidFill>
                  <a:srgbClr val="333333"/>
                </a:solidFill>
              </a:rPr>
              <a:t>block</a:t>
            </a:r>
            <a:r>
              <a:rPr lang="zh-CN" altLang="en-US" dirty="0">
                <a:solidFill>
                  <a:srgbClr val="333333"/>
                </a:solidFill>
              </a:rPr>
              <a:t>，当新数据写入成功之后，更新元数据指向新的</a:t>
            </a:r>
            <a:r>
              <a:rPr lang="en-US" altLang="zh-CN" dirty="0">
                <a:solidFill>
                  <a:srgbClr val="333333"/>
                </a:solidFill>
              </a:rPr>
              <a:t>block</a:t>
            </a:r>
          </a:p>
          <a:p>
            <a:pPr lvl="2"/>
            <a:r>
              <a:rPr lang="zh-CN" altLang="en-US" dirty="0">
                <a:solidFill>
                  <a:srgbClr val="333333"/>
                </a:solidFill>
              </a:rPr>
              <a:t>事务</a:t>
            </a:r>
            <a:endParaRPr lang="en-US" altLang="zh-CN" dirty="0">
              <a:solidFill>
                <a:srgbClr val="333333"/>
              </a:solidFill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一个事务包含一连串的操作，会修改多个数据，这些操作要么全部完成，要么全部失败</a:t>
            </a:r>
            <a:endParaRPr lang="en-US" altLang="zh-CN" dirty="0">
              <a:solidFill>
                <a:srgbClr val="333333"/>
              </a:solidFill>
            </a:endParaRPr>
          </a:p>
        </p:txBody>
      </p:sp>
      <p:pic>
        <p:nvPicPr>
          <p:cNvPr id="4098" name="Picture 2" descr="COW transactio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6" y="4753274"/>
            <a:ext cx="3657208" cy="20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W transaction 2">
            <a:extLst>
              <a:ext uri="{FF2B5EF4-FFF2-40B4-BE49-F238E27FC236}">
                <a16:creationId xmlns:a16="http://schemas.microsoft.com/office/drawing/2014/main" id="{9AF8FE10-2FC5-45D2-883B-FE3E844D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3" y="4747106"/>
            <a:ext cx="2424015" cy="20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24E44A-CAB3-4344-934F-99BC82CAF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4894443"/>
            <a:ext cx="2784055" cy="1963557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B5A3CB88-0E3D-4C66-86B1-98D4135AD14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429115813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数据一致性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checksum</a:t>
            </a: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</a:rPr>
              <a:t>ext2/3</a:t>
            </a:r>
            <a:r>
              <a:rPr lang="zh-CN" altLang="en-US" dirty="0">
                <a:solidFill>
                  <a:srgbClr val="333333"/>
                </a:solidFill>
              </a:rPr>
              <a:t>没有校验和，对磁盘完全信任，然而无论多昂贵的磁盘，都存在</a:t>
            </a:r>
            <a:r>
              <a:rPr lang="en-US" altLang="zh-CN" dirty="0">
                <a:solidFill>
                  <a:srgbClr val="333333"/>
                </a:solidFill>
              </a:rPr>
              <a:t>silent corruption</a:t>
            </a:r>
            <a:r>
              <a:rPr lang="zh-CN" altLang="en-US" dirty="0">
                <a:solidFill>
                  <a:srgbClr val="333333"/>
                </a:solidFill>
              </a:rPr>
              <a:t>的现象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内置</a:t>
            </a:r>
            <a:r>
              <a:rPr lang="en-US" altLang="zh-CN" dirty="0">
                <a:solidFill>
                  <a:srgbClr val="333333"/>
                </a:solidFill>
              </a:rPr>
              <a:t>block</a:t>
            </a:r>
            <a:r>
              <a:rPr lang="zh-CN" altLang="en-US" dirty="0">
                <a:solidFill>
                  <a:srgbClr val="333333"/>
                </a:solidFill>
              </a:rPr>
              <a:t>级别的</a:t>
            </a:r>
            <a:r>
              <a:rPr lang="en-US" altLang="zh-CN" dirty="0">
                <a:solidFill>
                  <a:srgbClr val="333333"/>
                </a:solidFill>
              </a:rPr>
              <a:t>checksum</a:t>
            </a:r>
          </a:p>
          <a:p>
            <a:pPr lvl="3"/>
            <a:endParaRPr lang="en-US" altLang="zh-CN" dirty="0">
              <a:solidFill>
                <a:srgbClr val="333333"/>
              </a:solidFill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读数据时，会计算其</a:t>
            </a:r>
            <a:r>
              <a:rPr lang="en-US" altLang="zh-CN" dirty="0">
                <a:solidFill>
                  <a:srgbClr val="333333"/>
                </a:solidFill>
              </a:rPr>
              <a:t>checksum</a:t>
            </a:r>
            <a:r>
              <a:rPr lang="zh-CN" altLang="en-US" dirty="0">
                <a:solidFill>
                  <a:srgbClr val="333333"/>
                </a:solidFill>
              </a:rPr>
              <a:t>，并与保存的</a:t>
            </a:r>
            <a:r>
              <a:rPr lang="en-US" altLang="zh-CN" dirty="0">
                <a:solidFill>
                  <a:srgbClr val="333333"/>
                </a:solidFill>
              </a:rPr>
              <a:t>checksum</a:t>
            </a:r>
            <a:r>
              <a:rPr lang="zh-CN" altLang="en-US" dirty="0">
                <a:solidFill>
                  <a:srgbClr val="333333"/>
                </a:solidFill>
              </a:rPr>
              <a:t>比较，如果不一致，则读取失败</a:t>
            </a:r>
            <a:endParaRPr lang="en-US" altLang="zh-CN" dirty="0">
              <a:solidFill>
                <a:srgbClr val="333333"/>
              </a:solidFill>
            </a:endParaRPr>
          </a:p>
          <a:p>
            <a:pPr lvl="3"/>
            <a:endParaRPr lang="en-US" altLang="zh-CN" dirty="0">
              <a:solidFill>
                <a:srgbClr val="333333"/>
              </a:solidFill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</a:rPr>
              <a:t>写数据时，也会计算</a:t>
            </a:r>
            <a:r>
              <a:rPr lang="en-US" altLang="zh-CN" dirty="0">
                <a:solidFill>
                  <a:srgbClr val="333333"/>
                </a:solidFill>
              </a:rPr>
              <a:t>checksum</a:t>
            </a:r>
            <a:r>
              <a:rPr lang="zh-CN" altLang="en-US" dirty="0">
                <a:solidFill>
                  <a:srgbClr val="333333"/>
                </a:solidFill>
              </a:rPr>
              <a:t>，并将结果保存到</a:t>
            </a:r>
            <a:r>
              <a:rPr lang="en-US" altLang="zh-CN" dirty="0">
                <a:solidFill>
                  <a:srgbClr val="333333"/>
                </a:solidFill>
              </a:rPr>
              <a:t>checksum tree</a:t>
            </a:r>
            <a:r>
              <a:rPr lang="zh-CN" altLang="en-US" dirty="0">
                <a:solidFill>
                  <a:srgbClr val="333333"/>
                </a:solidFill>
              </a:rPr>
              <a:t>中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1661981C-FF7F-448B-850D-F9F2428318B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404189198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多设备管理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多设备管理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支持多设备，即单个文件系统横跨多个设备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en-US" altLang="zh-CN" dirty="0" err="1">
                <a:solidFill>
                  <a:srgbClr val="333333"/>
                </a:solidFill>
              </a:rPr>
              <a:t>btrfs</a:t>
            </a:r>
            <a:r>
              <a:rPr lang="zh-CN" altLang="en-US" dirty="0">
                <a:solidFill>
                  <a:srgbClr val="333333"/>
                </a:solidFill>
              </a:rPr>
              <a:t>将磁盘空间划分为多个</a:t>
            </a:r>
            <a:r>
              <a:rPr lang="en-US" altLang="zh-CN" dirty="0">
                <a:solidFill>
                  <a:srgbClr val="333333"/>
                </a:solidFill>
              </a:rPr>
              <a:t>chunk</a:t>
            </a:r>
            <a:r>
              <a:rPr lang="zh-CN" altLang="en-US" dirty="0">
                <a:solidFill>
                  <a:srgbClr val="333333"/>
                </a:solidFill>
              </a:rPr>
              <a:t>，不同的</a:t>
            </a:r>
            <a:r>
              <a:rPr lang="en-US" altLang="zh-CN" dirty="0">
                <a:solidFill>
                  <a:srgbClr val="333333"/>
                </a:solidFill>
              </a:rPr>
              <a:t>chunk</a:t>
            </a:r>
            <a:r>
              <a:rPr lang="zh-CN" altLang="en-US" dirty="0">
                <a:solidFill>
                  <a:srgbClr val="333333"/>
                </a:solidFill>
              </a:rPr>
              <a:t>用于不同的目的，也可采用不同的分配策略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DA4EB22-E255-4F4E-9315-6239807B0E6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362341277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多设备管理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en-US" altLang="zh-CN" b="0" dirty="0" err="1">
                <a:solidFill>
                  <a:srgbClr val="333333"/>
                </a:solidFill>
                <a:latin typeface="+mn-ea"/>
                <a:ea typeface="+mn-ea"/>
              </a:rPr>
              <a:t>Subvolume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2"/>
            <a:r>
              <a:rPr lang="zh-CN" altLang="en-US" dirty="0">
                <a:solidFill>
                  <a:srgbClr val="333333"/>
                </a:solidFill>
              </a:rPr>
              <a:t>把文件系统中的一部分配置为另一个完整的文件系统，即</a:t>
            </a:r>
            <a:r>
              <a:rPr lang="en-US" altLang="zh-CN" dirty="0" err="1">
                <a:solidFill>
                  <a:srgbClr val="333333"/>
                </a:solidFill>
              </a:rPr>
              <a:t>subvolume</a:t>
            </a:r>
            <a:endParaRPr lang="en-US" altLang="zh-CN" dirty="0">
              <a:solidFill>
                <a:srgbClr val="333333"/>
              </a:solidFill>
            </a:endParaRPr>
          </a:p>
          <a:p>
            <a:pPr lvl="2"/>
            <a:endParaRPr lang="en-US" altLang="zh-CN" dirty="0">
              <a:solidFill>
                <a:srgbClr val="333333"/>
              </a:solidFill>
            </a:endParaRPr>
          </a:p>
          <a:p>
            <a:pPr lvl="2"/>
            <a:r>
              <a:rPr lang="zh-CN" altLang="en-US" dirty="0">
                <a:solidFill>
                  <a:srgbClr val="333333"/>
                </a:solidFill>
              </a:rPr>
              <a:t>采用</a:t>
            </a:r>
            <a:r>
              <a:rPr lang="en-US" altLang="zh-CN" dirty="0" err="1">
                <a:solidFill>
                  <a:srgbClr val="333333"/>
                </a:solidFill>
              </a:rPr>
              <a:t>subvolume</a:t>
            </a:r>
            <a:r>
              <a:rPr lang="zh-CN" altLang="en-US" dirty="0">
                <a:solidFill>
                  <a:srgbClr val="333333"/>
                </a:solidFill>
              </a:rPr>
              <a:t>能够将一个大的文件系统划分成多个子文件系统，这些子文件系统共享底层存储设备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FA4A5535-2C6A-47D5-81EE-81902A02305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108864006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412875"/>
            <a:ext cx="8241323" cy="5256485"/>
          </a:xfrm>
        </p:spPr>
        <p:txBody>
          <a:bodyPr/>
          <a:lstStyle/>
          <a:p>
            <a:r>
              <a:rPr lang="zh-CN" altLang="en-US" sz="2386" dirty="0"/>
              <a:t>其他特点</a:t>
            </a:r>
            <a:endParaRPr lang="en-US" altLang="zh-CN" sz="2386" dirty="0"/>
          </a:p>
          <a:p>
            <a:pPr lvl="1"/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延迟分配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预分配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1"/>
            <a:r>
              <a:rPr lang="en-US" altLang="zh-CN" b="0" dirty="0">
                <a:solidFill>
                  <a:srgbClr val="333333"/>
                </a:solidFill>
                <a:latin typeface="+mn-ea"/>
                <a:ea typeface="+mn-ea"/>
              </a:rPr>
              <a:t>inline</a:t>
            </a:r>
            <a:r>
              <a:rPr lang="zh-CN" altLang="en-US" b="0" dirty="0">
                <a:solidFill>
                  <a:srgbClr val="333333"/>
                </a:solidFill>
                <a:latin typeface="+mn-ea"/>
                <a:ea typeface="+mn-ea"/>
              </a:rPr>
              <a:t>文件</a:t>
            </a:r>
            <a:endParaRPr lang="en-US" altLang="zh-CN" b="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66E6BFD1-C86C-4EB5-8F8E-6E06858E5955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85" b="1" i="0" u="none" strike="noStrike" kern="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其他文件系统</a:t>
            </a:r>
          </a:p>
        </p:txBody>
      </p:sp>
    </p:spTree>
    <p:extLst>
      <p:ext uri="{BB962C8B-B14F-4D97-AF65-F5344CB8AC3E}">
        <p14:creationId xmlns:p14="http://schemas.microsoft.com/office/powerpoint/2010/main" val="50534894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9556B933-E2D4-4C4A-B6CC-87DE07A5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76056" cy="5572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ext4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文件系统详解</a:t>
            </a: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一）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7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1992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年与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一起发布，以克服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MINIX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文件系统性能不佳的问题。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MINIX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文件系统最多能处理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个字符的文件名，并且只能处理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64MB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的存储空间。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第一个利用虚拟文件系统实现的文件系统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很快被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ext2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替代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ext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每个文件仅有一个时间戳，而不是今天我们所熟悉的有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inode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、最近文件访问时间和最新文件修改时间的时间戳。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052736"/>
            <a:ext cx="8241323" cy="4896543"/>
          </a:xfr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文件系统的起源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—MINIX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崩溃一致性问题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磁盘布局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inode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EXT4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的目录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链接文件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其他文件系统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2B1DE"/>
              </a:buClr>
              <a:buSzTx/>
              <a:buFont typeface="Wingdings" pitchFamily="2" charset="2"/>
              <a:buChar char="m"/>
              <a:tabLst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8BCFC9A3-8CA1-4763-AA2A-A87F4611D2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6480175" cy="5842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22041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844083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266124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688165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585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9004769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/>
          <a:lstStyle/>
          <a:p>
            <a:pPr algn="r"/>
            <a:fld id="{8A6D26B4-866C-4665-A6B1-E1D86A7FEB5A}" type="slidenum">
              <a:rPr lang="zh-CN" altLang="en-US" smtClean="0"/>
              <a:pPr algn="r"/>
              <a:t>9</a:t>
            </a:fld>
            <a:endParaRPr lang="zh-CN" altLang="en-US" dirty="0"/>
          </a:p>
        </p:txBody>
      </p:sp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Ext2</a:t>
            </a:r>
            <a:r>
              <a:rPr lang="zh-CN" altLang="en-US" dirty="0">
                <a:solidFill>
                  <a:srgbClr val="6228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C4C8E-8998-4960-9600-DBB3FF222511}"/>
              </a:ext>
            </a:extLst>
          </p:cNvPr>
          <p:cNvSpPr txBox="1">
            <a:spLocks/>
          </p:cNvSpPr>
          <p:nvPr/>
        </p:nvSpPr>
        <p:spPr>
          <a:xfrm>
            <a:off x="145489" y="980728"/>
            <a:ext cx="8928100" cy="489654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zh-CN" altLang="en-US" sz="24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lang="en-US" altLang="en-US" sz="2000" b="1" kern="1200" dirty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m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 dirty="0">
                <a:latin typeface="+mn-ea"/>
                <a:ea typeface="+mn-ea"/>
                <a:sym typeface="Arial" charset="0"/>
              </a:rPr>
              <a:t>Ext2</a:t>
            </a:r>
            <a:r>
              <a:rPr lang="zh-CN" altLang="en-US" sz="2300" dirty="0">
                <a:latin typeface="+mn-ea"/>
                <a:ea typeface="+mn-ea"/>
                <a:sym typeface="Arial" charset="0"/>
              </a:rPr>
              <a:t>文件系统</a:t>
            </a:r>
          </a:p>
          <a:p>
            <a:pPr lvl="1"/>
            <a:endParaRPr lang="zh-CN" altLang="en-US" sz="1900" dirty="0">
              <a:latin typeface="+mn-ea"/>
              <a:ea typeface="+mn-ea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支持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ext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的所有特性并有着更卓越的性能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提供了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GB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级别的最大文件大小和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TB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级别的文件系统大小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将逻辑分区划分为大小相等的块组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(block group)</a:t>
            </a: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96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36763</TotalTime>
  <Words>3379</Words>
  <Application>Microsoft Office PowerPoint</Application>
  <PresentationFormat>全屏显示(4:3)</PresentationFormat>
  <Paragraphs>781</Paragraphs>
  <Slides>65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Monotype Sorts</vt:lpstr>
      <vt:lpstr>黑体</vt:lpstr>
      <vt:lpstr>隶书</vt:lpstr>
      <vt:lpstr>宋体</vt:lpstr>
      <vt:lpstr>微软雅黑</vt:lpstr>
      <vt:lpstr>Arial</vt:lpstr>
      <vt:lpstr>Arial Narrow</vt:lpstr>
      <vt:lpstr>Calibri</vt:lpstr>
      <vt:lpstr>Consolas</vt:lpstr>
      <vt:lpstr>Times New Roman</vt:lpstr>
      <vt:lpstr>Wingdings</vt:lpstr>
      <vt:lpstr>通用信息 (标准)</vt:lpstr>
      <vt:lpstr>PowerPoint 演示文稿</vt:lpstr>
      <vt:lpstr>PowerPoint 演示文稿</vt:lpstr>
      <vt:lpstr>EXT文件系统的起源—MINIX文件系统</vt:lpstr>
      <vt:lpstr>EXT文件系统的起源—MINIX文件系统</vt:lpstr>
      <vt:lpstr>EXT文件系统的起源—MINIX文件系统</vt:lpstr>
      <vt:lpstr>PowerPoint 演示文稿</vt:lpstr>
      <vt:lpstr>Ext文件系统</vt:lpstr>
      <vt:lpstr>PowerPoint 演示文稿</vt:lpstr>
      <vt:lpstr>Ext2文件系统</vt:lpstr>
      <vt:lpstr>Ext2文件系统</vt:lpstr>
      <vt:lpstr>Ext2文件系统</vt:lpstr>
      <vt:lpstr>Ext2文件系统</vt:lpstr>
      <vt:lpstr>PowerPoint 演示文稿</vt:lpstr>
      <vt:lpstr>Ext3文件系统</vt:lpstr>
      <vt:lpstr>Ext3文件系统</vt:lpstr>
      <vt:lpstr>PowerPoint 演示文稿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崩溃一致性问题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ext4文件系统详解(一）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2488</cp:revision>
  <dcterms:created xsi:type="dcterms:W3CDTF">2001-03-21T12:57:26Z</dcterms:created>
  <dcterms:modified xsi:type="dcterms:W3CDTF">2021-06-08T05:07:17Z</dcterms:modified>
</cp:coreProperties>
</file>