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32"/>
  </p:notesMasterIdLst>
  <p:sldIdLst>
    <p:sldId id="2971" r:id="rId2"/>
    <p:sldId id="404" r:id="rId3"/>
    <p:sldId id="532" r:id="rId4"/>
    <p:sldId id="539" r:id="rId5"/>
    <p:sldId id="558" r:id="rId6"/>
    <p:sldId id="559" r:id="rId7"/>
    <p:sldId id="550" r:id="rId8"/>
    <p:sldId id="2968" r:id="rId9"/>
    <p:sldId id="562" r:id="rId10"/>
    <p:sldId id="540" r:id="rId11"/>
    <p:sldId id="545" r:id="rId12"/>
    <p:sldId id="564" r:id="rId13"/>
    <p:sldId id="544" r:id="rId14"/>
    <p:sldId id="551" r:id="rId15"/>
    <p:sldId id="2969" r:id="rId16"/>
    <p:sldId id="560" r:id="rId17"/>
    <p:sldId id="561" r:id="rId18"/>
    <p:sldId id="546" r:id="rId19"/>
    <p:sldId id="563" r:id="rId20"/>
    <p:sldId id="548" r:id="rId21"/>
    <p:sldId id="549" r:id="rId22"/>
    <p:sldId id="552" r:id="rId23"/>
    <p:sldId id="554" r:id="rId24"/>
    <p:sldId id="565" r:id="rId25"/>
    <p:sldId id="2970" r:id="rId26"/>
    <p:sldId id="555" r:id="rId27"/>
    <p:sldId id="566" r:id="rId28"/>
    <p:sldId id="568" r:id="rId29"/>
    <p:sldId id="2972" r:id="rId30"/>
    <p:sldId id="2967" r:id="rId3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001B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7" autoAdjust="0"/>
    <p:restoredTop sz="94884" autoAdjust="0"/>
  </p:normalViewPr>
  <p:slideViewPr>
    <p:cSldViewPr>
      <p:cViewPr varScale="1">
        <p:scale>
          <a:sx n="94" d="100"/>
          <a:sy n="94" d="100"/>
        </p:scale>
        <p:origin x="115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E1D22-0A13-364C-AB57-ED823F1168FF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DBA3F-6EB8-2F45-AFD1-E2FE43DB95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46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IO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zhuanlan.zhihu.com/p/103281089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（未接电源）情况下，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RTC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电源提供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RTC_RST#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VCC_RTC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电源给南桥。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插入电源或者电池。系统进入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S5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的状态。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EC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检查电源的可靠性，并发送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PM_RSMRST#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通知南桥各种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SB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电压已经准备完毕。南桥复位，部分功能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SB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功能激活，进入待机状态。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用户按下电源键，时间开始。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EC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收到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PWRSW#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信号，通过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PM_PWRBTN#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通知南桥。南桥收到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PM_PWRBTN#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信号后依次拉高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SLP_S5#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SLP_S4#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SLP_S3#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信号给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EC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EC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发出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PCON#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给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ATX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电源。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ATX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电源接到低电平的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PSON#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信号后，开始工作，发出各路基本电压给主板上的各个元件。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基本电压变换的其他电压也被转换出来。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电源发出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PWROK#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给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EC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EC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转交给南桥和北桥（有的话）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VRM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通讯，根据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VID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送出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Vcore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VRM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发生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VRMPWRGD#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给南桥，表示核心电压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OK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南桥发送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PLT_RST#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给北桥。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南桥发送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PWRGOOD#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给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北桥在收到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PLT_RST#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信号后，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秒钟后发生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CPU_RST#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，让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复位</a:t>
            </a: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62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1C864BAA-E6CF-4107-9987-21E60A20E7E2}" type="datetime1">
              <a:rPr lang="en-US" smtClean="0"/>
              <a:pPr>
                <a:defRPr/>
              </a:pPr>
              <a:t>6/8/2021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216279-FB83-4541-B350-D20798294150}" type="slidenum">
              <a:rPr lang="en-US" altLang="zh-CN" smtClean="0"/>
              <a:pPr/>
              <a:t>30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264503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70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https://en.wikipedia.org/wiki/BIOS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https://zhuanlan.zhihu.com/p/103281089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03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60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80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1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20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Kernel</a:t>
            </a:r>
            <a:r>
              <a:rPr lang="zh-CN" altLang="en-US" sz="1200" dirty="0"/>
              <a:t>，内核，</a:t>
            </a:r>
            <a:r>
              <a:rPr lang="en-US" altLang="zh-CN" sz="1200" dirty="0"/>
              <a:t>Kernel</a:t>
            </a:r>
            <a:r>
              <a:rPr lang="zh-CN" altLang="en-US" sz="1200" dirty="0"/>
              <a:t>是</a:t>
            </a:r>
            <a:r>
              <a:rPr lang="en-US" altLang="zh-CN" sz="1200" dirty="0"/>
              <a:t>Linux</a:t>
            </a:r>
            <a:r>
              <a:rPr lang="zh-CN" altLang="en-US" sz="1200" dirty="0"/>
              <a:t>系统最主要的程序，实际上，</a:t>
            </a:r>
            <a:r>
              <a:rPr lang="en-US" altLang="zh-CN" sz="1200" dirty="0"/>
              <a:t>Kernel</a:t>
            </a:r>
            <a:r>
              <a:rPr lang="zh-CN" altLang="en-US" sz="1200" dirty="0"/>
              <a:t>的文件很小，只保留了最基本的模块，并以压缩的文件形式存储在硬盘中，当</a:t>
            </a:r>
            <a:r>
              <a:rPr lang="en-US" altLang="zh-CN" sz="1200" dirty="0"/>
              <a:t>GRUB</a:t>
            </a:r>
            <a:r>
              <a:rPr lang="zh-CN" altLang="en-US" sz="1200" dirty="0"/>
              <a:t>将</a:t>
            </a:r>
            <a:r>
              <a:rPr lang="en-US" altLang="zh-CN" sz="1200" dirty="0"/>
              <a:t>Kernel</a:t>
            </a:r>
            <a:r>
              <a:rPr lang="zh-CN" altLang="en-US" sz="1200" dirty="0"/>
              <a:t>读进内存，内存开始解压缩内核文件。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Kernel</a:t>
            </a:r>
            <a:r>
              <a:rPr lang="zh-CN" altLang="en-US" sz="1200" dirty="0"/>
              <a:t>会以只读方式挂载根文件系统，当根文件系统被挂载后，开始装载第一个进程</a:t>
            </a:r>
            <a:r>
              <a:rPr lang="en-US" altLang="zh-CN" sz="1200" dirty="0"/>
              <a:t>(</a:t>
            </a:r>
            <a:r>
              <a:rPr lang="zh-CN" altLang="en-US" sz="1200" dirty="0"/>
              <a:t>用户空间的进程</a:t>
            </a:r>
            <a:r>
              <a:rPr lang="en-US" altLang="zh-CN" sz="1200" dirty="0"/>
              <a:t>)</a:t>
            </a:r>
            <a:r>
              <a:rPr lang="zh-CN" altLang="en-US" sz="1200" dirty="0"/>
              <a:t>，执行</a:t>
            </a:r>
            <a:r>
              <a:rPr lang="en-US" altLang="zh-CN" sz="1200" dirty="0"/>
              <a:t>/</a:t>
            </a:r>
            <a:r>
              <a:rPr lang="en-US" altLang="zh-CN" sz="1200" dirty="0" err="1"/>
              <a:t>sbin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init</a:t>
            </a:r>
            <a:r>
              <a:rPr lang="zh-CN" altLang="en-US" sz="1200" dirty="0"/>
              <a:t>，之后就将控制权交接给了</a:t>
            </a:r>
            <a:r>
              <a:rPr lang="en-US" altLang="zh-CN" sz="1200" dirty="0" err="1"/>
              <a:t>init</a:t>
            </a:r>
            <a:r>
              <a:rPr lang="zh-CN" altLang="en-US" sz="1200" dirty="0"/>
              <a:t>程序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25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84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793" y="561975"/>
            <a:ext cx="9161585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3935" y="112713"/>
            <a:ext cx="1261696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iscas-mz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66390" y="96838"/>
            <a:ext cx="197680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279596" y="333375"/>
            <a:ext cx="2632452" cy="23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923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51339" y="1828801"/>
            <a:ext cx="8241323" cy="1744663"/>
          </a:xfrm>
          <a:noFill/>
        </p:spPr>
        <p:txBody>
          <a:bodyPr lIns="91440" rIns="91440"/>
          <a:lstStyle>
            <a:lvl1pPr algn="ctr">
              <a:defRPr sz="3692" b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521069" y="3886200"/>
            <a:ext cx="5908431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954"/>
            </a:lvl1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66695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2021/6/8</a:t>
            </a:fld>
            <a:endParaRPr lang="zh-CN" altLang="en-US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CAA4-D073-466F-8D95-83D121EDC3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87096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68326"/>
            <a:ext cx="22860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6"/>
            <a:ext cx="6717323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2021/6/8</a:t>
            </a:fld>
            <a:endParaRPr lang="zh-CN" altLang="en-US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B4ECF-B331-4F26-9EDB-E08F759F9B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732945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2021/6/8</a:t>
            </a:fld>
            <a:endParaRPr lang="zh-CN" altLang="en-US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242050"/>
            <a:ext cx="17584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DE90A-06C3-47CE-BA8B-3C8F01A401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 hasCustomPrompt="1"/>
          </p:nvPr>
        </p:nvSpPr>
        <p:spPr bwMode="auto">
          <a:xfrm>
            <a:off x="0" y="561976"/>
            <a:ext cx="9144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</a:ln>
          <a:effectLst/>
        </p:spPr>
        <p:txBody>
          <a:bodyPr vert="horz" wrap="square" lIns="288000" tIns="45720" rIns="288000" bIns="45720" numCol="1" anchor="ctr" anchorCtr="0" compatLnSpc="1"/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3411473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2021/6/8</a:t>
            </a:fld>
            <a:endParaRPr lang="zh-CN" altLang="en-US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03701-8B22-4BF9-B83D-C544728963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tIns="107950" bIns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8217697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E509461-BB2A-4380-AE77-26BE25D5F3C3}"/>
              </a:ext>
            </a:extLst>
          </p:cNvPr>
          <p:cNvSpPr/>
          <p:nvPr/>
        </p:nvSpPr>
        <p:spPr>
          <a:xfrm>
            <a:off x="0" y="0"/>
            <a:ext cx="9144000" cy="6572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15"/>
          </a:p>
        </p:txBody>
      </p:sp>
      <p:cxnSp>
        <p:nvCxnSpPr>
          <p:cNvPr id="11" name="直接连接符 10"/>
          <p:cNvCxnSpPr/>
          <p:nvPr/>
        </p:nvCxnSpPr>
        <p:spPr>
          <a:xfrm>
            <a:off x="12032" y="550994"/>
            <a:ext cx="9144000" cy="0"/>
          </a:xfrm>
          <a:prstGeom prst="line">
            <a:avLst/>
          </a:prstGeom>
          <a:ln w="381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988" y="4616"/>
            <a:ext cx="9142012" cy="490134"/>
          </a:xfrm>
          <a:prstGeom prst="rect">
            <a:avLst/>
          </a:prstGeom>
          <a:solidFill>
            <a:srgbClr val="E1F8F7"/>
          </a:solidFill>
        </p:spPr>
        <p:txBody>
          <a:bodyPr wrap="squar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585" b="1" noProof="1">
                <a:solidFill>
                  <a:srgbClr val="6228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charset="0"/>
                <a:ea typeface="隶书" charset="0"/>
                <a:cs typeface="+mn-ea"/>
                <a:sym typeface="+mn-ea"/>
              </a:rPr>
              <a:t>中国科学院大学网络空间安全学院专业必修课</a:t>
            </a:r>
            <a:endParaRPr lang="zh-CN" altLang="en-US" sz="2585" b="1" noProof="1">
              <a:solidFill>
                <a:srgbClr val="62282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charset="0"/>
              <a:ea typeface="隶书" charset="0"/>
              <a:sym typeface="+mn-ea"/>
            </a:endParaRPr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B866C397-1182-438F-B333-BEF59CDB3109}"/>
              </a:ext>
            </a:extLst>
          </p:cNvPr>
          <p:cNvSpPr txBox="1">
            <a:spLocks/>
          </p:cNvSpPr>
          <p:nvPr/>
        </p:nvSpPr>
        <p:spPr bwMode="auto">
          <a:xfrm>
            <a:off x="1393231" y="2067030"/>
            <a:ext cx="6359525" cy="152114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ctr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None/>
              <a:defRPr lang="zh-CN" altLang="en-US" sz="2800" b="1" kern="1200" baseline="0">
                <a:solidFill>
                  <a:schemeClr val="tx1"/>
                </a:solidFill>
                <a:effectLst/>
                <a:latin typeface="Arial Narrow" pitchFamily="34" charset="0"/>
                <a:ea typeface="微软雅黑" pitchFamily="34" charset="-122"/>
                <a:cs typeface="+mn-cs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None/>
              <a:defRPr lang="en-US" altLang="en-US" sz="20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zh-CN" altLang="en-US" sz="32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charset="0"/>
                <a:ea typeface="华文中宋" charset="0"/>
                <a:sym typeface="+mn-ea"/>
              </a:rPr>
              <a:t>操作系统</a:t>
            </a:r>
          </a:p>
          <a:p>
            <a:pPr fontAlgn="auto">
              <a:defRPr/>
            </a:pPr>
            <a:r>
              <a:rPr lang="en-US" altLang="zh-CN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charset="0"/>
                <a:ea typeface="华文中宋" charset="0"/>
                <a:sym typeface="+mn-ea"/>
              </a:rPr>
              <a:t>Operating System</a:t>
            </a:r>
            <a:endParaRPr lang="en-US" altLang="zh-CN" i="1" noProof="1">
              <a:latin typeface="Times New Roman" pitchFamily="18" charset="0"/>
              <a:sym typeface="+mn-ea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DB784156-C00E-42C9-A4EF-AB27000E0C49}"/>
              </a:ext>
            </a:extLst>
          </p:cNvPr>
          <p:cNvSpPr>
            <a:spLocks noGrp="1"/>
          </p:cNvSpPr>
          <p:nvPr/>
        </p:nvSpPr>
        <p:spPr>
          <a:xfrm>
            <a:off x="11750" y="1020212"/>
            <a:ext cx="9143999" cy="53658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800" b="1" noProof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charset="0"/>
                <a:ea typeface="华文中宋" charset="0"/>
              </a:rPr>
              <a:t>2020-2021</a:t>
            </a:r>
            <a:r>
              <a:rPr lang="zh-CN" altLang="en-US" sz="2800" b="1" noProof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charset="0"/>
                <a:ea typeface="华文中宋" charset="0"/>
              </a:rPr>
              <a:t>学年秋季学期</a:t>
            </a:r>
          </a:p>
        </p:txBody>
      </p:sp>
      <p:sp>
        <p:nvSpPr>
          <p:cNvPr id="9" name="文本占位符 14">
            <a:extLst>
              <a:ext uri="{FF2B5EF4-FFF2-40B4-BE49-F238E27FC236}">
                <a16:creationId xmlns:a16="http://schemas.microsoft.com/office/drawing/2014/main" id="{E25E4A1D-BB01-4832-B7E7-DA9287C49C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28" y="4221088"/>
            <a:ext cx="8353425" cy="914400"/>
          </a:xfrm>
        </p:spPr>
        <p:txBody>
          <a:bodyPr/>
          <a:lstStyle>
            <a:lvl1pPr marL="0" indent="0" algn="ctr" rtl="0" eaLnBrk="1" fontAlgn="auto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3600" b="1" kern="1200" baseline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  <a:cs typeface="+mj-cs"/>
              </a:defRPr>
            </a:lvl1pPr>
          </a:lstStyle>
          <a:p>
            <a:pPr lvl="0"/>
            <a:r>
              <a:rPr lang="en-US" altLang="zh-CN" dirty="0"/>
              <a:t>x-x </a:t>
            </a:r>
            <a:r>
              <a:rPr lang="zh-CN" altLang="en-US" dirty="0"/>
              <a:t>课程标题</a:t>
            </a:r>
          </a:p>
        </p:txBody>
      </p:sp>
    </p:spTree>
    <p:extLst>
      <p:ext uri="{BB962C8B-B14F-4D97-AF65-F5344CB8AC3E}">
        <p14:creationId xmlns:p14="http://schemas.microsoft.com/office/powerpoint/2010/main" val="695663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53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F384E4B-AA6E-453B-ADE9-F02F43DF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7117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28CAF-2242-4065-9091-AF52C48C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圆角矩形 4">
            <a:extLst>
              <a:ext uri="{FF2B5EF4-FFF2-40B4-BE49-F238E27FC236}">
                <a16:creationId xmlns:a16="http://schemas.microsoft.com/office/drawing/2014/main" id="{EFEFA9CF-A690-48B6-8A53-88C9D8129B97}"/>
              </a:ext>
            </a:extLst>
          </p:cNvPr>
          <p:cNvSpPr/>
          <p:nvPr/>
        </p:nvSpPr>
        <p:spPr>
          <a:xfrm>
            <a:off x="395288" y="1052965"/>
            <a:ext cx="8353425" cy="5327650"/>
          </a:xfrm>
          <a:prstGeom prst="roundRect">
            <a:avLst>
              <a:gd name="adj" fmla="val 2624"/>
            </a:avLst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215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C56B923-0D31-46CD-894B-A3F1DB06F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390" y="563028"/>
            <a:ext cx="5761219" cy="1079086"/>
          </a:xfrm>
          <a:prstGeom prst="rect">
            <a:avLst/>
          </a:prstGeom>
        </p:spPr>
      </p:pic>
      <p:sp>
        <p:nvSpPr>
          <p:cNvPr id="13" name="副标题 2">
            <a:extLst>
              <a:ext uri="{FF2B5EF4-FFF2-40B4-BE49-F238E27FC236}">
                <a16:creationId xmlns:a16="http://schemas.microsoft.com/office/drawing/2014/main" id="{A73CA75D-2BA5-4BA7-B12E-F079A26F41F1}"/>
              </a:ext>
            </a:extLst>
          </p:cNvPr>
          <p:cNvSpPr>
            <a:spLocks noGrp="1"/>
          </p:cNvSpPr>
          <p:nvPr/>
        </p:nvSpPr>
        <p:spPr>
          <a:xfrm>
            <a:off x="2663787" y="4077072"/>
            <a:ext cx="3816424" cy="994941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sz="2800" b="1" noProof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charset="0"/>
                <a:ea typeface="楷体" charset="0"/>
              </a:rPr>
              <a:t>授课教师：武延军</a:t>
            </a:r>
            <a:endParaRPr lang="en-US" altLang="zh-CN" sz="2800" b="1" noProof="1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charset="0"/>
              <a:ea typeface="楷体" charset="0"/>
            </a:endParaRPr>
          </a:p>
          <a:p>
            <a:pPr algn="l">
              <a:defRPr/>
            </a:pPr>
            <a:r>
              <a:rPr lang="zh-CN" altLang="en-US" sz="2800" b="1" noProof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charset="0"/>
                <a:ea typeface="楷体" charset="0"/>
                <a:sym typeface="+mn-ea"/>
              </a:rPr>
              <a:t>授课时间：</a:t>
            </a:r>
            <a:endParaRPr lang="zh-CN" altLang="en-US" sz="2800" b="1" noProof="1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charset="0"/>
              <a:ea typeface="楷体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513BAF-EAD3-4A6A-88A2-DB75B6F91BB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xfrm>
            <a:off x="4571998" y="4770074"/>
            <a:ext cx="2232250" cy="285750"/>
          </a:xfrm>
          <a:prstGeom prst="rect">
            <a:avLst/>
          </a:prstGeom>
          <a:effectLst>
            <a:outerShdw dist="38100" dir="2700000" sx="52000" sy="52000" algn="tl" rotWithShape="0">
              <a:prstClr val="black"/>
            </a:outerShdw>
          </a:effectLst>
        </p:spPr>
        <p:txBody>
          <a:bodyPr/>
          <a:lstStyle>
            <a:lvl1pPr>
              <a:defRPr sz="2400" b="0">
                <a:solidFill>
                  <a:schemeClr val="accent5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2021/6/8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8501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339" y="1340769"/>
            <a:ext cx="8241323" cy="4896543"/>
          </a:xfrm>
        </p:spPr>
        <p:txBody>
          <a:bodyPr/>
          <a:lstStyle>
            <a:lvl1pPr>
              <a:defRPr sz="2585"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>
              <a:lnSpc>
                <a:spcPct val="100000"/>
              </a:lnSpc>
              <a:defRPr sz="1846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>
              <a:buFont typeface="Wingdings" pitchFamily="2" charset="2"/>
              <a:buChar char="Ø"/>
              <a:defRPr b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48681"/>
            <a:ext cx="9144000" cy="557213"/>
          </a:xfrm>
        </p:spPr>
        <p:txBody>
          <a:bodyPr tIns="144000"/>
          <a:lstStyle>
            <a:lvl1pPr>
              <a:defRPr sz="2585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91399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2021/6/8</a:t>
            </a:fld>
            <a:endParaRPr lang="zh-CN" altLang="en-US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82C1A-C5B3-42D5-AF87-DBD5476B7B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23682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1339" y="1412875"/>
            <a:ext cx="4050323" cy="460851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2339" y="1412875"/>
            <a:ext cx="4050323" cy="460851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2021/6/8</a:t>
            </a:fld>
            <a:endParaRPr lang="zh-CN" altLang="en-US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3FC63-DC1C-492E-BE4D-1055C8A017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41658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2021/6/8</a:t>
            </a:fld>
            <a:endParaRPr lang="zh-CN" altLang="en-US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E4DC1-00FC-4933-8396-B0E01B5386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358405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2021/6/8</a:t>
            </a:fld>
            <a:endParaRPr lang="zh-CN" altLang="en-US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6664B-AA12-4858-9E22-C1219749D7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548681"/>
            <a:ext cx="9144000" cy="557213"/>
          </a:xfrm>
        </p:spPr>
        <p:txBody>
          <a:bodyPr tIns="144000"/>
          <a:lstStyle>
            <a:lvl1pPr>
              <a:defRPr sz="2585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96706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2021/6/8</a:t>
            </a:fld>
            <a:endParaRPr lang="zh-CN" altLang="en-US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13D05-8C78-47A2-8570-EF6F17F897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904366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2021/6/8</a:t>
            </a:fld>
            <a:endParaRPr lang="zh-CN" altLang="en-US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24378-1C3B-44E6-BF5E-36164A66F8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997810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2021/6/8</a:t>
            </a:fld>
            <a:endParaRPr lang="zh-CN" altLang="en-US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45347-3C44-40D5-A17B-53A0D0316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843128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63" descr="backgroud-blueframe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-8793" y="561975"/>
            <a:ext cx="9161585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047" descr="软件所所徽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5105400" y="112713"/>
            <a:ext cx="126169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1056" descr="iscas-mzd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6566390" y="96838"/>
            <a:ext cx="197680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3" name="Text Box 1045"/>
          <p:cNvSpPr txBox="1">
            <a:spLocks noChangeArrowheads="1"/>
          </p:cNvSpPr>
          <p:nvPr/>
        </p:nvSpPr>
        <p:spPr bwMode="auto">
          <a:xfrm>
            <a:off x="6279596" y="333375"/>
            <a:ext cx="2632452" cy="23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923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3046" y="6242050"/>
            <a:ext cx="1758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92" b="0">
                <a:solidFill>
                  <a:schemeClr val="tx1"/>
                </a:solidFill>
                <a:ea typeface="+mn-ea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2021/6/8</a:t>
            </a:fld>
            <a:endParaRPr lang="zh-CN" altLang="en-US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83877" y="6242050"/>
            <a:ext cx="2672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92" b="0">
                <a:solidFill>
                  <a:schemeClr val="tx1"/>
                </a:solidFill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49107" y="6242050"/>
            <a:ext cx="1758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92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60FDD7D6-4A33-4BAD-82C5-1FFBFF1AD1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7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1339" y="1412875"/>
            <a:ext cx="8241323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6"/>
            <a:ext cx="9144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</p:spTree>
    <p:extLst>
      <p:ext uri="{BB962C8B-B14F-4D97-AF65-F5344CB8AC3E}">
        <p14:creationId xmlns:p14="http://schemas.microsoft.com/office/powerpoint/2010/main" val="159927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74" r:id="rId17"/>
  </p:sldLayoutIdLst>
  <p:transition/>
  <p:txStyles>
    <p:titleStyle>
      <a:lvl1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22041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844083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266124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688165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16531" indent="-316531" algn="l" rtl="0" eaLnBrk="1" fontAlgn="base" hangingPunct="1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400" b="1">
          <a:solidFill>
            <a:srgbClr val="000066"/>
          </a:solidFill>
          <a:latin typeface="+mn-lt"/>
          <a:ea typeface="+mn-ea"/>
          <a:cs typeface="+mn-cs"/>
        </a:defRPr>
      </a:lvl1pPr>
      <a:lvl2pPr marL="685817" indent="-263776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215">
          <a:solidFill>
            <a:srgbClr val="FF3300"/>
          </a:solidFill>
          <a:latin typeface="+mn-lt"/>
          <a:ea typeface="+mn-ea"/>
        </a:defRPr>
      </a:lvl2pPr>
      <a:lvl3pPr marL="1055103" indent="-211021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1846">
          <a:solidFill>
            <a:srgbClr val="0000FF"/>
          </a:solidFill>
          <a:latin typeface="+mn-lt"/>
          <a:ea typeface="+mn-ea"/>
        </a:defRPr>
      </a:lvl3pPr>
      <a:lvl4pPr marL="1477145" indent="-211021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>
          <a:solidFill>
            <a:srgbClr val="CC3300"/>
          </a:solidFill>
          <a:latin typeface="+mn-lt"/>
          <a:ea typeface="+mn-ea"/>
        </a:defRPr>
      </a:lvl4pPr>
      <a:lvl5pPr marL="1899186" indent="-211021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5pPr>
      <a:lvl6pPr marL="2321227" indent="-211021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743269" indent="-211021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165310" indent="-211021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587351" indent="-211021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26FAF87-A4F5-F446-BC44-80EADD6C6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48147"/>
            <a:ext cx="9144000" cy="19940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62" spc="277" dirty="0">
                <a:solidFill>
                  <a:srgbClr val="000066"/>
                </a:solidFill>
                <a:latin typeface="+mj-ea"/>
                <a:ea typeface="+mj-ea"/>
              </a:rPr>
              <a:t>《</a:t>
            </a:r>
            <a:r>
              <a:rPr lang="en-US" altLang="zh-CN" sz="4062" spc="277" dirty="0" err="1">
                <a:solidFill>
                  <a:srgbClr val="000066"/>
                </a:solidFill>
                <a:latin typeface="+mj-ea"/>
                <a:ea typeface="+mj-ea"/>
              </a:rPr>
              <a:t>openEuler</a:t>
            </a:r>
            <a:r>
              <a:rPr lang="zh-CN" altLang="en-US" sz="4062" spc="277" dirty="0">
                <a:solidFill>
                  <a:srgbClr val="000066"/>
                </a:solidFill>
                <a:latin typeface="+mj-ea"/>
                <a:ea typeface="+mj-ea"/>
              </a:rPr>
              <a:t>内核编程</a:t>
            </a:r>
            <a:r>
              <a:rPr lang="en-US" altLang="zh-CN" sz="4062" spc="277" dirty="0">
                <a:solidFill>
                  <a:srgbClr val="000066"/>
                </a:solidFill>
                <a:latin typeface="+mj-ea"/>
                <a:ea typeface="+mj-ea"/>
              </a:rPr>
              <a:t>》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92" spc="277" dirty="0">
                <a:solidFill>
                  <a:srgbClr val="000066"/>
                </a:solidFill>
                <a:latin typeface="+mj-ea"/>
                <a:ea typeface="+mj-ea"/>
              </a:rPr>
              <a:t>第二章 第</a:t>
            </a:r>
            <a:r>
              <a:rPr lang="en-US" altLang="zh-CN" sz="3692" spc="277" dirty="0">
                <a:solidFill>
                  <a:srgbClr val="000066"/>
                </a:solidFill>
                <a:latin typeface="+mj-ea"/>
                <a:ea typeface="+mj-ea"/>
              </a:rPr>
              <a:t>1</a:t>
            </a:r>
            <a:r>
              <a:rPr lang="zh-CN" altLang="en-US" sz="3692" spc="277" dirty="0">
                <a:solidFill>
                  <a:srgbClr val="000066"/>
                </a:solidFill>
                <a:latin typeface="+mj-ea"/>
                <a:ea typeface="+mj-ea"/>
              </a:rPr>
              <a:t>讲 引导程序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DEA197-A5B8-7E43-A536-90D1E5AA2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247" y="4437112"/>
            <a:ext cx="9144000" cy="1196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None/>
            </a:pPr>
            <a:r>
              <a:rPr kumimoji="0" lang="zh-CN" altLang="en-US" sz="2400" dirty="0">
                <a:solidFill>
                  <a:srgbClr val="CC0000"/>
                </a:solidFill>
                <a:latin typeface="+mj-ea"/>
                <a:ea typeface="+mj-ea"/>
              </a:rPr>
              <a:t>中国科学院软件研究所</a:t>
            </a:r>
            <a:endParaRPr kumimoji="0" lang="en-US" altLang="zh-CN" sz="2400" dirty="0">
              <a:solidFill>
                <a:srgbClr val="CC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None/>
            </a:pPr>
            <a:fld id="{2133CF6D-AB55-400B-B9B2-17E6264C77D7}" type="datetime2">
              <a:rPr kumimoji="0" lang="zh-CN" altLang="en-US" sz="2400" smtClean="0">
                <a:solidFill>
                  <a:srgbClr val="CC0000"/>
                </a:solidFill>
                <a:latin typeface="+mj-ea"/>
                <a:ea typeface="+mj-ea"/>
              </a:rPr>
              <a:pPr>
                <a:lnSpc>
                  <a:spcPct val="150000"/>
                </a:lnSpc>
                <a:spcBef>
                  <a:spcPts val="0"/>
                </a:spcBef>
                <a:buClr>
                  <a:schemeClr val="hlink"/>
                </a:buClr>
                <a:buSzPct val="50000"/>
                <a:buNone/>
              </a:pPr>
              <a:t>2021年6月8日</a:t>
            </a:fld>
            <a:endParaRPr kumimoji="0" lang="en-US" altLang="zh-CN" sz="2400" dirty="0">
              <a:solidFill>
                <a:srgbClr val="CC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41484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BIOS</a:t>
            </a:r>
            <a:endParaRPr lang="zh-CN" altLang="en-US" dirty="0"/>
          </a:p>
          <a:p>
            <a:pPr lvl="1"/>
            <a:r>
              <a:rPr lang="en-US" altLang="zh-CN" dirty="0"/>
              <a:t>Basic </a:t>
            </a:r>
            <a:r>
              <a:rPr lang="en-US" altLang="zh-CN" dirty="0" err="1"/>
              <a:t>Input/Output</a:t>
            </a:r>
            <a:r>
              <a:rPr lang="en-US" altLang="zh-CN" dirty="0"/>
              <a:t> System</a:t>
            </a:r>
            <a:r>
              <a:rPr lang="zh-CN" altLang="en-US" dirty="0"/>
              <a:t>，基本输入输出系统</a:t>
            </a:r>
            <a:endParaRPr lang="en-US" altLang="zh-CN" dirty="0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BIOS</a:t>
            </a:r>
            <a:r>
              <a:rPr lang="zh-CN" altLang="en-US" dirty="0"/>
              <a:t>的作用和结构</a:t>
            </a:r>
            <a:endParaRPr lang="en-US" altLang="zh-CN" dirty="0"/>
          </a:p>
        </p:txBody>
      </p:sp>
      <p:pic>
        <p:nvPicPr>
          <p:cNvPr id="4" name="Picture 2" descr="http://img5.pcpop.com/ArticleImages/500x375/1/1027/00102766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842723"/>
            <a:ext cx="3396888" cy="254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D322F5E-C38B-44F5-8981-FD8FD1CDB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15427"/>
            <a:ext cx="3161927" cy="280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03334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BIOS</a:t>
            </a:r>
            <a:r>
              <a:rPr lang="zh-CN" altLang="en-US" dirty="0"/>
              <a:t>的作用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dirty="0"/>
              <a:t>在计算机开机时对系统各组件进行检查</a:t>
            </a:r>
            <a:endParaRPr lang="en-US" altLang="zh-CN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dirty="0"/>
              <a:t>加载引导程序或操作系统</a:t>
            </a:r>
            <a:endParaRPr lang="en-US" altLang="zh-CN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dirty="0"/>
              <a:t>向操作系统提供系统配置信息</a:t>
            </a:r>
            <a:endParaRPr lang="en-US" altLang="zh-CN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dirty="0"/>
              <a:t>向操作系统提供硬件访问接口，向操作系统隐藏硬件的变化</a:t>
            </a:r>
            <a:endParaRPr lang="en-US" altLang="zh-CN" dirty="0"/>
          </a:p>
          <a:p>
            <a:pPr lvl="3"/>
            <a:r>
              <a:rPr lang="zh-CN" altLang="en-US" dirty="0"/>
              <a:t>现代操作系统会忽略</a:t>
            </a:r>
            <a:r>
              <a:rPr lang="en-US" altLang="zh-CN" dirty="0"/>
              <a:t>BIOS</a:t>
            </a:r>
            <a:r>
              <a:rPr lang="zh-CN" altLang="en-US" dirty="0"/>
              <a:t>提供的抽象层并直接访问硬件</a:t>
            </a:r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BIOS</a:t>
            </a:r>
            <a:r>
              <a:rPr lang="zh-CN" altLang="en-US" dirty="0"/>
              <a:t>的作用和结构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50774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01D039-5879-4496-8B25-644BDB14D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38" y="692696"/>
            <a:ext cx="8241323" cy="6408712"/>
          </a:xfrm>
        </p:spPr>
        <p:txBody>
          <a:bodyPr/>
          <a:lstStyle/>
          <a:p>
            <a:r>
              <a:rPr lang="en-US" altLang="zh-CN" dirty="0"/>
              <a:t>BIOS</a:t>
            </a:r>
            <a:r>
              <a:rPr lang="zh-CN" altLang="en-US" dirty="0"/>
              <a:t>中主要存放以下程序段。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）自诊断程序</a:t>
            </a:r>
          </a:p>
          <a:p>
            <a:pPr marL="422041" lvl="1" indent="0">
              <a:buNone/>
            </a:pPr>
            <a:r>
              <a:rPr lang="zh-CN" altLang="en-US" dirty="0"/>
              <a:t>通过读取</a:t>
            </a:r>
            <a:r>
              <a:rPr lang="en-US" altLang="zh-CN" dirty="0"/>
              <a:t>CMOSRAM</a:t>
            </a:r>
            <a:r>
              <a:rPr lang="zh-CN" altLang="en-US" dirty="0"/>
              <a:t>中的内容，识别硬件配置，并对其进行自检和初始化。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CMOS</a:t>
            </a:r>
            <a:r>
              <a:rPr lang="zh-CN" altLang="en-US" dirty="0"/>
              <a:t>设置程序</a:t>
            </a:r>
          </a:p>
          <a:p>
            <a:pPr marL="422041" lvl="1" indent="0">
              <a:buNone/>
            </a:pPr>
            <a:r>
              <a:rPr lang="zh-CN" altLang="en-US" dirty="0"/>
              <a:t>引导过程中，用特殊热键启动，进行设置后，存入</a:t>
            </a:r>
            <a:r>
              <a:rPr lang="en-US" altLang="zh-CN" dirty="0"/>
              <a:t>CMOS RAM</a:t>
            </a:r>
            <a:r>
              <a:rPr lang="zh-CN" altLang="en-US" dirty="0"/>
              <a:t>中。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）系统自检装载程序</a:t>
            </a:r>
          </a:p>
          <a:p>
            <a:pPr marL="422041" lvl="1" indent="0">
              <a:buNone/>
            </a:pPr>
            <a:r>
              <a:rPr lang="zh-CN" altLang="en-US" dirty="0"/>
              <a:t>在自检成功后，检查启动设备，若启动设备为磁盘，将磁盘</a:t>
            </a:r>
            <a:r>
              <a:rPr lang="en-US" altLang="zh-CN" dirty="0"/>
              <a:t>0</a:t>
            </a:r>
            <a:r>
              <a:rPr lang="zh-CN" altLang="en-US" dirty="0"/>
              <a:t>磁道</a:t>
            </a:r>
            <a:r>
              <a:rPr lang="en-US" altLang="zh-CN" dirty="0"/>
              <a:t>0</a:t>
            </a:r>
            <a:r>
              <a:rPr lang="zh-CN" altLang="en-US" dirty="0"/>
              <a:t>扇区上的引导程序装入内存，让其运行以装入系统。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）主要</a:t>
            </a:r>
            <a:r>
              <a:rPr lang="en-US" altLang="zh-CN" dirty="0"/>
              <a:t>l/0</a:t>
            </a:r>
            <a:r>
              <a:rPr lang="zh-CN" altLang="en-US" dirty="0"/>
              <a:t>设备的驱动程序和中断服务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E564638-707E-44D2-B722-9A934F96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effectLst/>
                <a:latin typeface="-apple-system"/>
              </a:rPr>
              <a:t>BIOS</a:t>
            </a:r>
            <a:r>
              <a:rPr lang="zh-CN" altLang="en-US" b="1" i="0" dirty="0">
                <a:effectLst/>
                <a:latin typeface="-apple-system"/>
              </a:rPr>
              <a:t>的功能与位置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990673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3"/>
          <p:cNvSpPr>
            <a:spLocks noGrp="1" noChangeArrowheads="1"/>
          </p:cNvSpPr>
          <p:nvPr>
            <p:ph idx="1"/>
          </p:nvPr>
        </p:nvSpPr>
        <p:spPr>
          <a:xfrm>
            <a:off x="451338" y="1159041"/>
            <a:ext cx="8241323" cy="2705378"/>
          </a:xfrm>
        </p:spPr>
        <p:txBody>
          <a:bodyPr/>
          <a:lstStyle/>
          <a:p>
            <a:r>
              <a:rPr lang="en-US" altLang="zh-CN" dirty="0"/>
              <a:t>BIOS</a:t>
            </a:r>
            <a:r>
              <a:rPr lang="zh-CN" altLang="en-US" dirty="0"/>
              <a:t>的结构</a:t>
            </a:r>
          </a:p>
          <a:p>
            <a:pPr lvl="1"/>
            <a:r>
              <a:rPr lang="en-US" altLang="zh-CN" dirty="0"/>
              <a:t>BIOS</a:t>
            </a:r>
            <a:r>
              <a:rPr lang="zh-CN" altLang="en-US" dirty="0"/>
              <a:t>的物理结构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BIOS</a:t>
            </a:r>
            <a:r>
              <a:rPr lang="zh-CN" altLang="en-US" dirty="0"/>
              <a:t>代码的结构</a:t>
            </a:r>
            <a:endParaRPr lang="en-US" altLang="zh-CN" dirty="0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BIOS</a:t>
            </a:r>
            <a:r>
              <a:rPr lang="zh-CN" altLang="en-US" dirty="0"/>
              <a:t>的作用和结构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 bwMode="auto">
          <a:xfrm>
            <a:off x="1311138" y="3085403"/>
            <a:ext cx="1584176" cy="4616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dirty="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rPr>
              <a:t>CMOS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299746" y="2070257"/>
            <a:ext cx="1595568" cy="46166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楷体_GB2312" pitchFamily="49" charset="-122"/>
              </a:rPr>
              <a:t>ROM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66520" y="2135696"/>
            <a:ext cx="3421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</a:t>
            </a:r>
            <a:r>
              <a:rPr lang="en-US" altLang="zh-CN" dirty="0"/>
              <a:t>BIOS</a:t>
            </a:r>
            <a:r>
              <a:rPr lang="zh-CN" altLang="en-US" dirty="0"/>
              <a:t>代码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98670" y="3113340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存储</a:t>
            </a:r>
            <a:r>
              <a:rPr lang="en-US" altLang="zh-CN" dirty="0"/>
              <a:t>BIOS</a:t>
            </a:r>
            <a:r>
              <a:rPr lang="zh-CN" altLang="en-US" dirty="0"/>
              <a:t>数据，包括各种系统配置</a:t>
            </a:r>
          </a:p>
        </p:txBody>
      </p:sp>
      <p:sp>
        <p:nvSpPr>
          <p:cNvPr id="4" name="矩形 3"/>
          <p:cNvSpPr/>
          <p:nvPr/>
        </p:nvSpPr>
        <p:spPr>
          <a:xfrm>
            <a:off x="1024382" y="3848268"/>
            <a:ext cx="709523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Consolas" panose="020B0609020204030204" pitchFamily="49" charset="0"/>
              </a:rPr>
              <a:t>  项目名称              原始大小        压缩大小          原始文件名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=====================================================================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  0. System BIOS       20000h(128.00K) 13C31h(79.05K)   865IDC19.BIN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1. XGROUP CODE       0D960h(54.34K)  09806h(38.01K)   </a:t>
            </a:r>
            <a:r>
              <a:rPr lang="en-US" altLang="zh-CN" sz="1400" dirty="0" err="1">
                <a:latin typeface="Consolas" panose="020B0609020204030204" pitchFamily="49" charset="0"/>
              </a:rPr>
              <a:t>awardext.rom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2. CPU micro code    04000h(16.00K)  03FA2h(15.91K)   CPUCODE.BIN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3. ACPI table        045C1h(17.44K)  01A7Dh(6.62K)    ACPITBL.BIN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4. EPA LOGO          0168Ch(5.64K)   002AAh(0.67K)    AwardBmp.bmp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5. YGROUP ROM        05D00h(23.25K)  03E56h(15.58K)   </a:t>
            </a:r>
            <a:r>
              <a:rPr lang="en-US" altLang="zh-CN" sz="1400" dirty="0" err="1">
                <a:latin typeface="Consolas" panose="020B0609020204030204" pitchFamily="49" charset="0"/>
              </a:rPr>
              <a:t>awardeyt.rom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6. GROUP ROM</a:t>
            </a:r>
            <a:r>
              <a:rPr lang="zh-CN" altLang="en-US" sz="1400" dirty="0">
                <a:latin typeface="Consolas" panose="020B0609020204030204" pitchFamily="49" charset="0"/>
              </a:rPr>
              <a:t>［</a:t>
            </a:r>
            <a:r>
              <a:rPr lang="en-US" altLang="zh-CN" sz="1400" dirty="0">
                <a:latin typeface="Consolas" panose="020B0609020204030204" pitchFamily="49" charset="0"/>
              </a:rPr>
              <a:t>0</a:t>
            </a:r>
            <a:r>
              <a:rPr lang="zh-CN" altLang="en-US" sz="1400" dirty="0">
                <a:latin typeface="Consolas" panose="020B0609020204030204" pitchFamily="49" charset="0"/>
              </a:rPr>
              <a:t>］    </a:t>
            </a:r>
            <a:r>
              <a:rPr lang="en-US" altLang="zh-CN" sz="1400" dirty="0">
                <a:latin typeface="Consolas" panose="020B0609020204030204" pitchFamily="49" charset="0"/>
              </a:rPr>
              <a:t>05360h(20.84K)  024B5h(9.18K)    _EN_CODE.BIN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7. VGA ROM</a:t>
            </a:r>
            <a:r>
              <a:rPr lang="zh-CN" altLang="en-US" sz="1400" dirty="0">
                <a:latin typeface="Consolas" panose="020B0609020204030204" pitchFamily="49" charset="0"/>
              </a:rPr>
              <a:t>［</a:t>
            </a:r>
            <a:r>
              <a:rPr lang="en-US" altLang="zh-CN" sz="1400" dirty="0">
                <a:latin typeface="Consolas" panose="020B0609020204030204" pitchFamily="49" charset="0"/>
              </a:rPr>
              <a:t>1</a:t>
            </a:r>
            <a:r>
              <a:rPr lang="zh-CN" altLang="en-US" sz="1400" dirty="0">
                <a:latin typeface="Consolas" panose="020B0609020204030204" pitchFamily="49" charset="0"/>
              </a:rPr>
              <a:t>］      </a:t>
            </a:r>
            <a:r>
              <a:rPr lang="en-US" altLang="zh-CN" sz="1400" dirty="0">
                <a:latin typeface="Consolas" panose="020B0609020204030204" pitchFamily="49" charset="0"/>
              </a:rPr>
              <a:t>0C000h(48.00K)  06B05h(26.75K)   SDG_2831.DAT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8. GROUP ROM</a:t>
            </a:r>
            <a:r>
              <a:rPr lang="zh-CN" altLang="en-US" sz="1400" dirty="0">
                <a:latin typeface="Consolas" panose="020B0609020204030204" pitchFamily="49" charset="0"/>
              </a:rPr>
              <a:t>［</a:t>
            </a:r>
            <a:r>
              <a:rPr lang="en-US" altLang="zh-CN" sz="1400" dirty="0">
                <a:latin typeface="Consolas" panose="020B0609020204030204" pitchFamily="49" charset="0"/>
              </a:rPr>
              <a:t>5</a:t>
            </a:r>
            <a:r>
              <a:rPr lang="zh-CN" altLang="en-US" sz="1400" dirty="0">
                <a:latin typeface="Consolas" panose="020B0609020204030204" pitchFamily="49" charset="0"/>
              </a:rPr>
              <a:t>］    </a:t>
            </a:r>
            <a:r>
              <a:rPr lang="en-US" altLang="zh-CN" sz="1400" dirty="0">
                <a:latin typeface="Consolas" panose="020B0609020204030204" pitchFamily="49" charset="0"/>
              </a:rPr>
              <a:t>004F0h(1.23K)   002A4h(0.66K)    SDG_2831.VBT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9. Flash ROM         0A00Ch(40.01K)  05777h(21.87K)   AWDFLASH.EXE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10. PCI ROM</a:t>
            </a:r>
            <a:r>
              <a:rPr lang="zh-CN" altLang="en-US" sz="1400" dirty="0">
                <a:latin typeface="Consolas" panose="020B0609020204030204" pitchFamily="49" charset="0"/>
              </a:rPr>
              <a:t>［</a:t>
            </a:r>
            <a:r>
              <a:rPr lang="en-US" altLang="zh-CN" sz="1400" dirty="0">
                <a:latin typeface="Consolas" panose="020B0609020204030204" pitchFamily="49" charset="0"/>
              </a:rPr>
              <a:t>A</a:t>
            </a:r>
            <a:r>
              <a:rPr lang="zh-CN" altLang="en-US" sz="1400" dirty="0">
                <a:latin typeface="Consolas" panose="020B0609020204030204" pitchFamily="49" charset="0"/>
              </a:rPr>
              <a:t>］      </a:t>
            </a:r>
            <a:r>
              <a:rPr lang="en-US" altLang="zh-CN" sz="1400" dirty="0">
                <a:latin typeface="Consolas" panose="020B0609020204030204" pitchFamily="49" charset="0"/>
              </a:rPr>
              <a:t>0C000h(48.00K)  05DFCh(23.50K)   4212.BIN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49922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加电硬件初始化过程</a:t>
            </a:r>
            <a:endParaRPr lang="en-US" altLang="zh-CN" dirty="0"/>
          </a:p>
          <a:p>
            <a:r>
              <a:rPr lang="en-US" altLang="zh-CN" dirty="0"/>
              <a:t>BIOS</a:t>
            </a:r>
            <a:r>
              <a:rPr lang="zh-CN" altLang="en-US" dirty="0"/>
              <a:t>的作用和结构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EFI/UEFI</a:t>
            </a:r>
            <a:r>
              <a:rPr lang="zh-CN" altLang="en-US" dirty="0">
                <a:solidFill>
                  <a:srgbClr val="FF0000"/>
                </a:solidFill>
              </a:rPr>
              <a:t>简介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Grub</a:t>
            </a:r>
            <a:r>
              <a:rPr lang="zh-CN" altLang="en-US" dirty="0"/>
              <a:t>引导程序简介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257048159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1DAE4-9FD9-4393-B0CF-1A2FFA6D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1F78D7-0727-49F1-8A78-1BF8E50D2EFC}"/>
              </a:ext>
            </a:extLst>
          </p:cNvPr>
          <p:cNvSpPr/>
          <p:nvPr/>
        </p:nvSpPr>
        <p:spPr>
          <a:xfrm>
            <a:off x="1475656" y="2499672"/>
            <a:ext cx="18389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BIOS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20B5916-D4EB-46E1-8FD9-DAAAE5C3BC33}"/>
              </a:ext>
            </a:extLst>
          </p:cNvPr>
          <p:cNvSpPr/>
          <p:nvPr/>
        </p:nvSpPr>
        <p:spPr>
          <a:xfrm>
            <a:off x="5580112" y="2490681"/>
            <a:ext cx="1787670" cy="938319"/>
          </a:xfrm>
          <a:custGeom>
            <a:avLst/>
            <a:gdLst>
              <a:gd name="T0" fmla="*/ 7849 w 11259"/>
              <a:gd name="T1" fmla="*/ 1954 h 5908"/>
              <a:gd name="T2" fmla="*/ 300 w 11259"/>
              <a:gd name="T3" fmla="*/ 1954 h 5908"/>
              <a:gd name="T4" fmla="*/ 0 w 11259"/>
              <a:gd name="T5" fmla="*/ 2254 h 5908"/>
              <a:gd name="T6" fmla="*/ 0 w 11259"/>
              <a:gd name="T7" fmla="*/ 3654 h 5908"/>
              <a:gd name="T8" fmla="*/ 300 w 11259"/>
              <a:gd name="T9" fmla="*/ 3954 h 5908"/>
              <a:gd name="T10" fmla="*/ 7849 w 11259"/>
              <a:gd name="T11" fmla="*/ 3954 h 5908"/>
              <a:gd name="T12" fmla="*/ 7849 w 11259"/>
              <a:gd name="T13" fmla="*/ 5105 h 5908"/>
              <a:gd name="T14" fmla="*/ 8873 w 11259"/>
              <a:gd name="T15" fmla="*/ 5530 h 5908"/>
              <a:gd name="T16" fmla="*/ 11024 w 11259"/>
              <a:gd name="T17" fmla="*/ 3378 h 5908"/>
              <a:gd name="T18" fmla="*/ 11024 w 11259"/>
              <a:gd name="T19" fmla="*/ 2530 h 5908"/>
              <a:gd name="T20" fmla="*/ 8873 w 11259"/>
              <a:gd name="T21" fmla="*/ 378 h 5908"/>
              <a:gd name="T22" fmla="*/ 7849 w 11259"/>
              <a:gd name="T23" fmla="*/ 803 h 5908"/>
              <a:gd name="T24" fmla="*/ 7849 w 11259"/>
              <a:gd name="T25" fmla="*/ 1954 h 5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259" h="5908">
                <a:moveTo>
                  <a:pt x="7849" y="1954"/>
                </a:moveTo>
                <a:lnTo>
                  <a:pt x="300" y="1954"/>
                </a:lnTo>
                <a:cubicBezTo>
                  <a:pt x="134" y="1954"/>
                  <a:pt x="0" y="2088"/>
                  <a:pt x="0" y="2254"/>
                </a:cubicBezTo>
                <a:lnTo>
                  <a:pt x="0" y="3654"/>
                </a:lnTo>
                <a:cubicBezTo>
                  <a:pt x="0" y="3820"/>
                  <a:pt x="134" y="3954"/>
                  <a:pt x="300" y="3954"/>
                </a:cubicBezTo>
                <a:lnTo>
                  <a:pt x="7849" y="3954"/>
                </a:lnTo>
                <a:lnTo>
                  <a:pt x="7849" y="5105"/>
                </a:lnTo>
                <a:cubicBezTo>
                  <a:pt x="7849" y="5640"/>
                  <a:pt x="8495" y="5908"/>
                  <a:pt x="8873" y="5530"/>
                </a:cubicBezTo>
                <a:lnTo>
                  <a:pt x="11024" y="3378"/>
                </a:lnTo>
                <a:cubicBezTo>
                  <a:pt x="11259" y="3144"/>
                  <a:pt x="11259" y="2764"/>
                  <a:pt x="11024" y="2530"/>
                </a:cubicBezTo>
                <a:lnTo>
                  <a:pt x="8873" y="378"/>
                </a:lnTo>
                <a:cubicBezTo>
                  <a:pt x="8495" y="0"/>
                  <a:pt x="7849" y="268"/>
                  <a:pt x="7849" y="803"/>
                </a:cubicBezTo>
                <a:lnTo>
                  <a:pt x="7849" y="1954"/>
                </a:lnTo>
                <a:close/>
              </a:path>
            </a:pathLst>
          </a:custGeom>
          <a:noFill/>
        </p:spPr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UEFI</a:t>
            </a:r>
            <a:endParaRPr lang="zh-CN" altLang="en-US" sz="5400" b="0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iconfont-11790-5634201">
            <a:extLst>
              <a:ext uri="{FF2B5EF4-FFF2-40B4-BE49-F238E27FC236}">
                <a16:creationId xmlns:a16="http://schemas.microsoft.com/office/drawing/2014/main" id="{483558B9-1910-4C64-903D-E6BF273E31A3}"/>
              </a:ext>
            </a:extLst>
          </p:cNvPr>
          <p:cNvSpPr>
            <a:spLocks noChangeAspect="1"/>
          </p:cNvSpPr>
          <p:nvPr/>
        </p:nvSpPr>
        <p:spPr bwMode="auto">
          <a:xfrm>
            <a:off x="4339165" y="2801330"/>
            <a:ext cx="609685" cy="320014"/>
          </a:xfrm>
          <a:custGeom>
            <a:avLst/>
            <a:gdLst>
              <a:gd name="T0" fmla="*/ 7849 w 11259"/>
              <a:gd name="T1" fmla="*/ 1954 h 5908"/>
              <a:gd name="T2" fmla="*/ 300 w 11259"/>
              <a:gd name="T3" fmla="*/ 1954 h 5908"/>
              <a:gd name="T4" fmla="*/ 0 w 11259"/>
              <a:gd name="T5" fmla="*/ 2254 h 5908"/>
              <a:gd name="T6" fmla="*/ 0 w 11259"/>
              <a:gd name="T7" fmla="*/ 3654 h 5908"/>
              <a:gd name="T8" fmla="*/ 300 w 11259"/>
              <a:gd name="T9" fmla="*/ 3954 h 5908"/>
              <a:gd name="T10" fmla="*/ 7849 w 11259"/>
              <a:gd name="T11" fmla="*/ 3954 h 5908"/>
              <a:gd name="T12" fmla="*/ 7849 w 11259"/>
              <a:gd name="T13" fmla="*/ 5105 h 5908"/>
              <a:gd name="T14" fmla="*/ 8873 w 11259"/>
              <a:gd name="T15" fmla="*/ 5530 h 5908"/>
              <a:gd name="T16" fmla="*/ 11024 w 11259"/>
              <a:gd name="T17" fmla="*/ 3378 h 5908"/>
              <a:gd name="T18" fmla="*/ 11024 w 11259"/>
              <a:gd name="T19" fmla="*/ 2530 h 5908"/>
              <a:gd name="T20" fmla="*/ 8873 w 11259"/>
              <a:gd name="T21" fmla="*/ 378 h 5908"/>
              <a:gd name="T22" fmla="*/ 7849 w 11259"/>
              <a:gd name="T23" fmla="*/ 803 h 5908"/>
              <a:gd name="T24" fmla="*/ 7849 w 11259"/>
              <a:gd name="T25" fmla="*/ 1954 h 5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259" h="5908">
                <a:moveTo>
                  <a:pt x="7849" y="1954"/>
                </a:moveTo>
                <a:lnTo>
                  <a:pt x="300" y="1954"/>
                </a:lnTo>
                <a:cubicBezTo>
                  <a:pt x="134" y="1954"/>
                  <a:pt x="0" y="2088"/>
                  <a:pt x="0" y="2254"/>
                </a:cubicBezTo>
                <a:lnTo>
                  <a:pt x="0" y="3654"/>
                </a:lnTo>
                <a:cubicBezTo>
                  <a:pt x="0" y="3820"/>
                  <a:pt x="134" y="3954"/>
                  <a:pt x="300" y="3954"/>
                </a:cubicBezTo>
                <a:lnTo>
                  <a:pt x="7849" y="3954"/>
                </a:lnTo>
                <a:lnTo>
                  <a:pt x="7849" y="5105"/>
                </a:lnTo>
                <a:cubicBezTo>
                  <a:pt x="7849" y="5640"/>
                  <a:pt x="8495" y="5908"/>
                  <a:pt x="8873" y="5530"/>
                </a:cubicBezTo>
                <a:lnTo>
                  <a:pt x="11024" y="3378"/>
                </a:lnTo>
                <a:cubicBezTo>
                  <a:pt x="11259" y="3144"/>
                  <a:pt x="11259" y="2764"/>
                  <a:pt x="11024" y="2530"/>
                </a:cubicBezTo>
                <a:lnTo>
                  <a:pt x="8873" y="378"/>
                </a:lnTo>
                <a:cubicBezTo>
                  <a:pt x="8495" y="0"/>
                  <a:pt x="7849" y="268"/>
                  <a:pt x="7849" y="803"/>
                </a:cubicBezTo>
                <a:lnTo>
                  <a:pt x="7849" y="19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211DBAC-AEB1-40C2-B1BB-4D1BFCF8423A}"/>
              </a:ext>
            </a:extLst>
          </p:cNvPr>
          <p:cNvSpPr txBox="1"/>
          <p:nvPr/>
        </p:nvSpPr>
        <p:spPr>
          <a:xfrm>
            <a:off x="1763688" y="3897441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70s ~ 90s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444304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66BDC0C-6F49-4683-A0E4-4C18AA6977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2736"/>
            <a:ext cx="3403600" cy="40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8A228A4-0C32-44B9-9B36-9EC618DC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UEFI</a:t>
            </a:r>
            <a:r>
              <a:rPr lang="zh-CN" altLang="en-US" dirty="0"/>
              <a:t>起源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F2F7B5-805A-4912-A3FE-AB2B5D9FCA0D}"/>
              </a:ext>
            </a:extLst>
          </p:cNvPr>
          <p:cNvSpPr txBox="1"/>
          <p:nvPr/>
        </p:nvSpPr>
        <p:spPr>
          <a:xfrm>
            <a:off x="2003986" y="49745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安腾处理器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EF717D2-D9F7-4823-A9C6-B6A6222D6789}"/>
              </a:ext>
            </a:extLst>
          </p:cNvPr>
          <p:cNvSpPr txBox="1"/>
          <p:nvPr/>
        </p:nvSpPr>
        <p:spPr>
          <a:xfrm>
            <a:off x="5580218" y="2525049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经典</a:t>
            </a:r>
            <a:r>
              <a:rPr lang="en-US" altLang="zh-CN" dirty="0"/>
              <a:t>BIOS</a:t>
            </a:r>
            <a:r>
              <a:rPr lang="zh-CN" altLang="en-US" dirty="0"/>
              <a:t>：汇编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32C1CF-B656-4C7C-9DB0-F370651572AF}"/>
              </a:ext>
            </a:extLst>
          </p:cNvPr>
          <p:cNvSpPr txBox="1"/>
          <p:nvPr/>
        </p:nvSpPr>
        <p:spPr>
          <a:xfrm>
            <a:off x="5652120" y="4221088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</a:t>
            </a:r>
            <a:r>
              <a:rPr lang="en-US" altLang="zh-CN" dirty="0"/>
              <a:t>BIOS</a:t>
            </a:r>
            <a:r>
              <a:rPr lang="zh-CN" altLang="en-US" dirty="0"/>
              <a:t>：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</a:p>
        </p:txBody>
      </p:sp>
    </p:spTree>
    <p:extLst>
      <p:ext uri="{BB962C8B-B14F-4D97-AF65-F5344CB8AC3E}">
        <p14:creationId xmlns:p14="http://schemas.microsoft.com/office/powerpoint/2010/main" val="161023820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EF743F8-CF54-4D98-9A5F-A0A1949570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8312" y="1575394"/>
            <a:ext cx="5667375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028C01D-B2F7-4D78-9906-3713AE97F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BIOS </a:t>
            </a:r>
            <a:r>
              <a:rPr lang="zh-CN" altLang="en-US" dirty="0"/>
              <a:t>发展史</a:t>
            </a:r>
          </a:p>
        </p:txBody>
      </p:sp>
    </p:spTree>
    <p:extLst>
      <p:ext uri="{BB962C8B-B14F-4D97-AF65-F5344CB8AC3E}">
        <p14:creationId xmlns:p14="http://schemas.microsoft.com/office/powerpoint/2010/main" val="261134928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为何需要</a:t>
            </a:r>
            <a:r>
              <a:rPr lang="en-US" altLang="zh-CN" dirty="0"/>
              <a:t>EFI/UEFI</a:t>
            </a:r>
          </a:p>
          <a:p>
            <a:pPr lvl="2"/>
            <a:r>
              <a:rPr lang="en-US" altLang="zh-CN" dirty="0"/>
              <a:t>EFI</a:t>
            </a:r>
            <a:r>
              <a:rPr lang="zh-CN" altLang="en-US" dirty="0"/>
              <a:t>是用模块化，</a:t>
            </a:r>
            <a:r>
              <a:rPr lang="en-US" altLang="zh-CN" dirty="0"/>
              <a:t>C</a:t>
            </a:r>
            <a:r>
              <a:rPr lang="zh-CN" altLang="en-US" dirty="0"/>
              <a:t>语言，动态链接的形式构建的系统，较</a:t>
            </a:r>
            <a:r>
              <a:rPr lang="en-US" altLang="zh-CN" dirty="0"/>
              <a:t>BIOS</a:t>
            </a:r>
            <a:r>
              <a:rPr lang="zh-CN" altLang="en-US" dirty="0"/>
              <a:t>而言更易于实现，容错和纠错特性更强，缩短了研发时间</a:t>
            </a:r>
            <a:endParaRPr lang="en-US" altLang="zh-CN" dirty="0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EFI/UEFI</a:t>
            </a:r>
            <a:r>
              <a:rPr lang="zh-CN" altLang="en-US" dirty="0"/>
              <a:t>简介</a:t>
            </a:r>
            <a:endParaRPr lang="en-US" altLang="zh-CN" dirty="0"/>
          </a:p>
        </p:txBody>
      </p:sp>
      <p:pic>
        <p:nvPicPr>
          <p:cNvPr id="6" name="Picture 2" descr="[多图]微星UEFI界面展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636912"/>
            <a:ext cx="476250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26309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B4AF74-BE23-49DE-B262-6A3CEC06F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38" y="1412777"/>
            <a:ext cx="8241323" cy="4896543"/>
          </a:xfrm>
        </p:spPr>
        <p:txBody>
          <a:bodyPr/>
          <a:lstStyle/>
          <a:p>
            <a:pPr algn="l"/>
            <a:r>
              <a:rPr lang="en-US" altLang="zh-CN" b="0" i="0" dirty="0">
                <a:solidFill>
                  <a:srgbClr val="1A1A1A"/>
                </a:solidFill>
                <a:effectLst/>
                <a:latin typeface="+mn-ea"/>
              </a:rPr>
              <a:t>BIOS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+mn-ea"/>
              </a:rPr>
              <a:t>三大任务：</a:t>
            </a:r>
            <a:endParaRPr lang="en-US" altLang="zh-CN" b="0" i="0" dirty="0">
              <a:solidFill>
                <a:srgbClr val="1A1A1A"/>
              </a:solidFill>
              <a:effectLst/>
              <a:latin typeface="+mn-ea"/>
            </a:endParaRPr>
          </a:p>
          <a:p>
            <a:pPr lvl="1"/>
            <a:r>
              <a:rPr lang="en-US" altLang="zh-CN" b="0" dirty="0">
                <a:solidFill>
                  <a:srgbClr val="1A1A1A"/>
                </a:solidFill>
                <a:latin typeface="+mn-ea"/>
                <a:ea typeface="+mn-ea"/>
              </a:rPr>
              <a:t>1.</a:t>
            </a:r>
            <a:r>
              <a:rPr lang="zh-CN" altLang="en-US" b="0" dirty="0">
                <a:solidFill>
                  <a:srgbClr val="1A1A1A"/>
                </a:solidFill>
                <a:latin typeface="+mn-ea"/>
                <a:ea typeface="+mn-ea"/>
              </a:rPr>
              <a:t>初始化硬件</a:t>
            </a:r>
            <a:endParaRPr lang="en-US" altLang="zh-CN" b="0" dirty="0">
              <a:solidFill>
                <a:srgbClr val="1A1A1A"/>
              </a:solidFill>
              <a:latin typeface="+mn-ea"/>
              <a:ea typeface="+mn-ea"/>
            </a:endParaRPr>
          </a:p>
          <a:p>
            <a:pPr lvl="1"/>
            <a:r>
              <a:rPr lang="en-US" altLang="zh-CN" b="0" dirty="0">
                <a:solidFill>
                  <a:srgbClr val="1A1A1A"/>
                </a:solidFill>
                <a:latin typeface="+mn-ea"/>
                <a:ea typeface="+mn-ea"/>
              </a:rPr>
              <a:t>2.</a:t>
            </a:r>
            <a:r>
              <a:rPr lang="zh-CN" altLang="en-US" b="0" dirty="0">
                <a:solidFill>
                  <a:srgbClr val="1A1A1A"/>
                </a:solidFill>
                <a:latin typeface="+mn-ea"/>
                <a:ea typeface="+mn-ea"/>
              </a:rPr>
              <a:t>提供硬件的软件抽象</a:t>
            </a:r>
            <a:endParaRPr lang="en-US" altLang="zh-CN" b="0" dirty="0">
              <a:solidFill>
                <a:srgbClr val="1A1A1A"/>
              </a:solidFill>
              <a:latin typeface="+mn-ea"/>
              <a:ea typeface="+mn-ea"/>
            </a:endParaRPr>
          </a:p>
          <a:p>
            <a:pPr lvl="1"/>
            <a:r>
              <a:rPr lang="en-US" altLang="zh-CN" b="0" dirty="0">
                <a:solidFill>
                  <a:srgbClr val="1A1A1A"/>
                </a:solidFill>
                <a:latin typeface="+mn-ea"/>
                <a:ea typeface="+mn-ea"/>
              </a:rPr>
              <a:t>3.</a:t>
            </a:r>
            <a:r>
              <a:rPr lang="zh-CN" altLang="en-US" b="0" dirty="0">
                <a:solidFill>
                  <a:srgbClr val="1A1A1A"/>
                </a:solidFill>
                <a:latin typeface="+mn-ea"/>
                <a:ea typeface="+mn-ea"/>
              </a:rPr>
              <a:t>启动操作系统</a:t>
            </a:r>
            <a:r>
              <a:rPr lang="en-US" altLang="zh-CN" b="0" dirty="0">
                <a:solidFill>
                  <a:srgbClr val="1A1A1A"/>
                </a:solidFill>
                <a:latin typeface="+mn-ea"/>
                <a:ea typeface="+mn-ea"/>
              </a:rPr>
              <a:t>	</a:t>
            </a:r>
            <a:endParaRPr lang="zh-CN" altLang="en-US" b="0" i="0" dirty="0">
              <a:solidFill>
                <a:srgbClr val="1A1A1A"/>
              </a:solidFill>
              <a:effectLst/>
              <a:latin typeface="+mn-ea"/>
              <a:ea typeface="+mn-ea"/>
            </a:endParaRPr>
          </a:p>
          <a:p>
            <a:endParaRPr lang="en-US" altLang="zh-CN" b="0" dirty="0">
              <a:latin typeface="+mn-ea"/>
            </a:endParaRPr>
          </a:p>
          <a:p>
            <a:r>
              <a:rPr lang="en-US" altLang="zh-CN" b="0" dirty="0">
                <a:latin typeface="+mn-ea"/>
              </a:rPr>
              <a:t>UEFI</a:t>
            </a:r>
            <a:r>
              <a:rPr lang="zh-CN" altLang="en-US" b="0" dirty="0">
                <a:latin typeface="+mn-ea"/>
              </a:rPr>
              <a:t>三大优势</a:t>
            </a:r>
            <a:endParaRPr lang="en-US" altLang="zh-CN" b="0" dirty="0">
              <a:latin typeface="+mn-ea"/>
            </a:endParaRPr>
          </a:p>
          <a:p>
            <a:pPr lvl="1"/>
            <a:r>
              <a:rPr lang="en-US" altLang="zh-CN" b="0" dirty="0">
                <a:latin typeface="+mn-ea"/>
                <a:ea typeface="+mn-ea"/>
              </a:rPr>
              <a:t>1.</a:t>
            </a:r>
            <a:r>
              <a:rPr lang="zh-CN" altLang="en-US" b="0" dirty="0">
                <a:latin typeface="+mn-ea"/>
                <a:ea typeface="+mn-ea"/>
              </a:rPr>
              <a:t>标准接口</a:t>
            </a:r>
            <a:endParaRPr lang="en-US" altLang="zh-CN" b="0" dirty="0">
              <a:latin typeface="+mn-ea"/>
              <a:ea typeface="+mn-ea"/>
            </a:endParaRPr>
          </a:p>
          <a:p>
            <a:pPr lvl="1"/>
            <a:r>
              <a:rPr lang="en-US" altLang="zh-CN" b="0" dirty="0">
                <a:latin typeface="+mn-ea"/>
                <a:ea typeface="+mn-ea"/>
              </a:rPr>
              <a:t>2.</a:t>
            </a:r>
            <a:r>
              <a:rPr lang="zh-CN" altLang="en-US" b="0" dirty="0">
                <a:latin typeface="+mn-ea"/>
                <a:ea typeface="+mn-ea"/>
              </a:rPr>
              <a:t>开放统一</a:t>
            </a:r>
            <a:endParaRPr lang="en-US" altLang="zh-CN" b="0" dirty="0">
              <a:latin typeface="+mn-ea"/>
              <a:ea typeface="+mn-ea"/>
            </a:endParaRPr>
          </a:p>
          <a:p>
            <a:pPr lvl="1"/>
            <a:r>
              <a:rPr lang="en-US" altLang="zh-CN" b="0" dirty="0">
                <a:latin typeface="+mn-ea"/>
                <a:ea typeface="+mn-ea"/>
              </a:rPr>
              <a:t>3.</a:t>
            </a:r>
            <a:r>
              <a:rPr lang="zh-CN" altLang="en-US" b="0" dirty="0">
                <a:latin typeface="+mn-ea"/>
                <a:ea typeface="+mn-ea"/>
              </a:rPr>
              <a:t>开源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3D9DDC5-66D9-4E0D-A319-D2707EAA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effectLst/>
                <a:latin typeface="-apple-system"/>
              </a:rPr>
              <a:t>UEFI</a:t>
            </a:r>
            <a:r>
              <a:rPr lang="zh-CN" altLang="en-US" b="1" i="0" dirty="0">
                <a:effectLst/>
                <a:latin typeface="-apple-system"/>
              </a:rPr>
              <a:t>和传统</a:t>
            </a:r>
            <a:r>
              <a:rPr lang="en-US" altLang="zh-CN" b="1" i="0" dirty="0">
                <a:effectLst/>
                <a:latin typeface="-apple-system"/>
              </a:rPr>
              <a:t>BIOS</a:t>
            </a:r>
            <a:r>
              <a:rPr lang="zh-CN" altLang="en-US" b="1" i="0" dirty="0">
                <a:effectLst/>
                <a:latin typeface="-apple-system"/>
              </a:rPr>
              <a:t>的区别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7204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99792" y="1772816"/>
            <a:ext cx="7886700" cy="48704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292929"/>
                </a:solidFill>
                <a:latin typeface="+mn-ea"/>
                <a:ea typeface="+mn-ea"/>
              </a:rPr>
              <a:t>加电硬件初始化过程</a:t>
            </a:r>
            <a:endParaRPr lang="en-US" altLang="zh-CN" dirty="0">
              <a:solidFill>
                <a:srgbClr val="292929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92929"/>
                </a:solidFill>
                <a:latin typeface="+mn-ea"/>
                <a:ea typeface="+mn-ea"/>
              </a:rPr>
              <a:t>BIOS</a:t>
            </a:r>
            <a:r>
              <a:rPr lang="zh-CN" altLang="en-US" dirty="0">
                <a:solidFill>
                  <a:srgbClr val="292929"/>
                </a:solidFill>
                <a:latin typeface="+mn-ea"/>
                <a:ea typeface="+mn-ea"/>
              </a:rPr>
              <a:t>的作用和结构</a:t>
            </a:r>
            <a:endParaRPr lang="en-US" altLang="zh-CN" dirty="0">
              <a:solidFill>
                <a:srgbClr val="292929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92929"/>
                </a:solidFill>
                <a:latin typeface="+mn-ea"/>
                <a:ea typeface="+mn-ea"/>
              </a:rPr>
              <a:t>EFI/UEFI</a:t>
            </a:r>
            <a:r>
              <a:rPr lang="zh-CN" altLang="en-US" dirty="0">
                <a:solidFill>
                  <a:srgbClr val="292929"/>
                </a:solidFill>
                <a:latin typeface="+mn-ea"/>
                <a:ea typeface="+mn-ea"/>
              </a:rPr>
              <a:t>简介</a:t>
            </a:r>
            <a:endParaRPr lang="en-US" altLang="zh-CN" dirty="0">
              <a:solidFill>
                <a:srgbClr val="292929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92929"/>
                </a:solidFill>
                <a:latin typeface="+mn-ea"/>
                <a:ea typeface="+mn-ea"/>
              </a:rPr>
              <a:t>Grub</a:t>
            </a:r>
            <a:r>
              <a:rPr lang="zh-CN" altLang="en-US" dirty="0">
                <a:solidFill>
                  <a:srgbClr val="292929"/>
                </a:solidFill>
                <a:latin typeface="+mn-ea"/>
                <a:ea typeface="+mn-ea"/>
              </a:rPr>
              <a:t>引导程序简介</a:t>
            </a:r>
            <a:endParaRPr lang="en-US" altLang="zh-CN" dirty="0">
              <a:solidFill>
                <a:srgbClr val="292929"/>
              </a:solidFill>
              <a:latin typeface="+mn-ea"/>
              <a:ea typeface="+mn-ea"/>
            </a:endParaRPr>
          </a:p>
          <a:p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433AF916-4CF6-4C94-81D4-7FD969270EB3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altLang="en-US" sz="2585" b="1" kern="1200" dirty="0">
                <a:solidFill>
                  <a:srgbClr val="6228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54" b="1">
                <a:solidFill>
                  <a:schemeClr val="tx1"/>
                </a:solidFill>
                <a:latin typeface="Bodoni MT Condensed" pitchFamily="18" charset="0"/>
                <a:ea typeface="华文中宋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54" b="1">
                <a:solidFill>
                  <a:schemeClr val="tx1"/>
                </a:solidFill>
                <a:latin typeface="Bodoni MT Condensed" pitchFamily="18" charset="0"/>
                <a:ea typeface="华文中宋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54" b="1">
                <a:solidFill>
                  <a:schemeClr val="tx1"/>
                </a:solidFill>
                <a:latin typeface="Bodoni MT Condensed" pitchFamily="18" charset="0"/>
                <a:ea typeface="华文中宋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54" b="1">
                <a:solidFill>
                  <a:schemeClr val="tx1"/>
                </a:solidFill>
                <a:latin typeface="Bodoni MT Condensed" pitchFamily="18" charset="0"/>
                <a:ea typeface="华文中宋" pitchFamily="2" charset="-122"/>
              </a:defRPr>
            </a:lvl5pPr>
            <a:lvl6pPr marL="42204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23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84408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23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126612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23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168816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23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/>
              <a:t>本节主要内容</a:t>
            </a:r>
          </a:p>
        </p:txBody>
      </p:sp>
    </p:spTree>
    <p:extLst>
      <p:ext uri="{BB962C8B-B14F-4D97-AF65-F5344CB8AC3E}">
        <p14:creationId xmlns:p14="http://schemas.microsoft.com/office/powerpoint/2010/main" val="1750210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为何需要</a:t>
            </a:r>
            <a:r>
              <a:rPr lang="en-US" altLang="zh-CN" dirty="0"/>
              <a:t>EFI/UEFI</a:t>
            </a:r>
            <a:endParaRPr lang="zh-CN" altLang="en-US" dirty="0"/>
          </a:p>
          <a:p>
            <a:pPr lvl="1"/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EFI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运行于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32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位或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64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位模式，突破传统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16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位代码的寻址能力。而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BIOS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的硬件服务程序都以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16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位代码的形式存在，这就给运行于增强模式的操作系统访问其服务造成了困难</a:t>
            </a: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它利用加载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EFI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驱动的形式，识别及操作硬件</a:t>
            </a: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EFI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系统下的驱动并不是由可以直接运行在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CPU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上的代码组成的，而是用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EFI Byte Code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编写而成的。这是一组专用于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EFI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驱动的虚拟机器语言，必须在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EFI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驱动运行环境下被解释运行。这就保证了充分的向下兼容性</a:t>
            </a: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UEFI</a:t>
            </a:r>
          </a:p>
        </p:txBody>
      </p:sp>
    </p:spTree>
    <p:extLst>
      <p:ext uri="{BB962C8B-B14F-4D97-AF65-F5344CB8AC3E}">
        <p14:creationId xmlns:p14="http://schemas.microsoft.com/office/powerpoint/2010/main" val="272777657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3"/>
          <p:cNvSpPr>
            <a:spLocks noGrp="1" noChangeArrowheads="1"/>
          </p:cNvSpPr>
          <p:nvPr>
            <p:ph idx="1"/>
          </p:nvPr>
        </p:nvSpPr>
        <p:spPr>
          <a:xfrm>
            <a:off x="451338" y="1327010"/>
            <a:ext cx="8241323" cy="476249"/>
          </a:xfrm>
        </p:spPr>
        <p:txBody>
          <a:bodyPr/>
          <a:lstStyle/>
          <a:p>
            <a:r>
              <a:rPr lang="en-US" altLang="zh-CN" dirty="0"/>
              <a:t>EFI/UEFI</a:t>
            </a:r>
            <a:r>
              <a:rPr lang="zh-CN" altLang="en-US" dirty="0"/>
              <a:t>的结构</a:t>
            </a:r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UEFI</a:t>
            </a:r>
            <a:r>
              <a:rPr lang="zh-CN" altLang="en-US" dirty="0"/>
              <a:t>框架结构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D14B2C-3A72-4D61-BE32-D3A7FFC6F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86" y="2052786"/>
            <a:ext cx="39338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5153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338" y="1340769"/>
            <a:ext cx="8241323" cy="4896543"/>
          </a:xfrm>
        </p:spPr>
        <p:txBody>
          <a:bodyPr/>
          <a:lstStyle/>
          <a:p>
            <a:r>
              <a:rPr lang="zh-CN" altLang="en-US" dirty="0"/>
              <a:t>加电硬件初始化过程</a:t>
            </a:r>
            <a:endParaRPr lang="en-US" altLang="zh-CN" dirty="0"/>
          </a:p>
          <a:p>
            <a:r>
              <a:rPr lang="en-US" altLang="zh-CN" dirty="0"/>
              <a:t>BIOS</a:t>
            </a:r>
            <a:r>
              <a:rPr lang="zh-CN" altLang="en-US" dirty="0"/>
              <a:t>的作用和结构</a:t>
            </a:r>
            <a:endParaRPr lang="en-US" altLang="zh-CN" dirty="0"/>
          </a:p>
          <a:p>
            <a:r>
              <a:rPr lang="en-US" altLang="zh-CN" dirty="0"/>
              <a:t>EFI/UEFI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Grub</a:t>
            </a:r>
            <a:r>
              <a:rPr lang="zh-CN" altLang="en-US" dirty="0">
                <a:solidFill>
                  <a:srgbClr val="FF0000"/>
                </a:solidFill>
              </a:rPr>
              <a:t>引导程序简介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320659291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引导程序简介</a:t>
            </a:r>
          </a:p>
          <a:p>
            <a:pPr lvl="1"/>
            <a:r>
              <a:rPr lang="zh-CN" altLang="en-US" dirty="0"/>
              <a:t>什么是</a:t>
            </a:r>
            <a:r>
              <a:rPr lang="en-US" altLang="zh-CN" dirty="0" err="1"/>
              <a:t>bootloader</a:t>
            </a:r>
            <a:r>
              <a:rPr lang="en-US" altLang="zh-CN" dirty="0"/>
              <a:t>?</a:t>
            </a:r>
          </a:p>
          <a:p>
            <a:pPr lvl="2"/>
            <a:r>
              <a:rPr lang="zh-CN" altLang="en-US" dirty="0"/>
              <a:t>开机时，引导操作系统启动的程序</a:t>
            </a:r>
            <a:endParaRPr lang="en-US" altLang="zh-CN" dirty="0"/>
          </a:p>
          <a:p>
            <a:pPr lvl="2"/>
            <a:r>
              <a:rPr lang="en-US" altLang="zh-CN" dirty="0"/>
              <a:t>BIOS</a:t>
            </a:r>
            <a:r>
              <a:rPr lang="zh-CN" altLang="en-US" dirty="0"/>
              <a:t>在完成硬件检测和资源分配后，若判断启动设备为硬盘，将硬盘</a:t>
            </a:r>
            <a:r>
              <a:rPr lang="en-US" altLang="zh-CN" dirty="0"/>
              <a:t>MBR</a:t>
            </a:r>
            <a:r>
              <a:rPr lang="zh-CN" altLang="en-US" dirty="0"/>
              <a:t>中的</a:t>
            </a:r>
            <a:r>
              <a:rPr lang="en-US" altLang="zh-CN" dirty="0" err="1"/>
              <a:t>bootloader</a:t>
            </a:r>
            <a:r>
              <a:rPr lang="zh-CN" altLang="en-US" dirty="0"/>
              <a:t>读到系统的</a:t>
            </a:r>
            <a:r>
              <a:rPr lang="en-US" altLang="zh-CN" dirty="0"/>
              <a:t>RAM</a:t>
            </a:r>
            <a:r>
              <a:rPr lang="zh-CN" altLang="en-US" dirty="0"/>
              <a:t>中，然后将控制权交给</a:t>
            </a:r>
            <a:r>
              <a:rPr lang="en-US" altLang="zh-CN" dirty="0" err="1"/>
              <a:t>bootloader</a:t>
            </a:r>
            <a:r>
              <a:rPr lang="en-US" altLang="zh-CN" dirty="0"/>
              <a:t> </a:t>
            </a:r>
          </a:p>
          <a:p>
            <a:pPr lvl="2"/>
            <a:r>
              <a:rPr lang="en-US" altLang="zh-CN" dirty="0" err="1"/>
              <a:t>bootloader</a:t>
            </a:r>
            <a:r>
              <a:rPr lang="zh-CN" altLang="en-US" dirty="0"/>
              <a:t>的主要任务就是将操作系统内核从硬盘加载到</a:t>
            </a:r>
            <a:r>
              <a:rPr lang="en-US" altLang="zh-CN" dirty="0"/>
              <a:t>RAM</a:t>
            </a:r>
            <a:r>
              <a:rPr lang="zh-CN" altLang="en-US" dirty="0"/>
              <a:t>中，然后跳转到内核的入口点去执行，即启动操作系统</a:t>
            </a:r>
            <a:endParaRPr lang="en-US" altLang="zh-CN" dirty="0"/>
          </a:p>
          <a:p>
            <a:pPr lvl="2"/>
            <a:r>
              <a:rPr lang="zh-CN" altLang="en-US" dirty="0"/>
              <a:t>常见的</a:t>
            </a:r>
            <a:r>
              <a:rPr lang="en-US" altLang="zh-CN" dirty="0" err="1"/>
              <a:t>bootloader</a:t>
            </a:r>
            <a:endParaRPr lang="en-US" altLang="zh-CN" dirty="0"/>
          </a:p>
          <a:p>
            <a:pPr lvl="3"/>
            <a:r>
              <a:rPr lang="en-US" altLang="zh-CN" dirty="0"/>
              <a:t>Grub, </a:t>
            </a:r>
            <a:r>
              <a:rPr lang="en-US" altLang="zh-CN" dirty="0" err="1"/>
              <a:t>isolinux</a:t>
            </a:r>
            <a:r>
              <a:rPr lang="en-US" altLang="zh-CN" dirty="0"/>
              <a:t>, </a:t>
            </a:r>
            <a:r>
              <a:rPr lang="en-US" altLang="zh-CN" dirty="0" err="1"/>
              <a:t>uboot</a:t>
            </a:r>
            <a:r>
              <a:rPr lang="en-US" altLang="zh-CN" dirty="0"/>
              <a:t>, </a:t>
            </a:r>
            <a:r>
              <a:rPr lang="en-US" altLang="zh-CN" dirty="0" err="1"/>
              <a:t>ntldr</a:t>
            </a:r>
            <a:r>
              <a:rPr lang="en-US" altLang="zh-CN" dirty="0"/>
              <a:t>(</a:t>
            </a:r>
            <a:r>
              <a:rPr lang="zh-CN" altLang="en-US" dirty="0"/>
              <a:t>用于启动</a:t>
            </a:r>
            <a:r>
              <a:rPr lang="en-US" altLang="zh-CN" dirty="0"/>
              <a:t>Windows</a:t>
            </a:r>
            <a:r>
              <a:rPr lang="zh-CN" altLang="en-US" dirty="0"/>
              <a:t>系统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为何需要</a:t>
            </a:r>
            <a:r>
              <a:rPr lang="en-US" altLang="zh-CN" dirty="0" err="1"/>
              <a:t>bootloader</a:t>
            </a:r>
            <a:r>
              <a:rPr lang="en-US" altLang="zh-CN" dirty="0"/>
              <a:t>?</a:t>
            </a:r>
          </a:p>
          <a:p>
            <a:pPr lvl="2"/>
            <a:r>
              <a:rPr lang="zh-CN" altLang="en-US" dirty="0"/>
              <a:t>操作系统需要被加载到内存中正确的位置</a:t>
            </a:r>
            <a:endParaRPr lang="en-US" altLang="zh-CN" dirty="0"/>
          </a:p>
          <a:p>
            <a:pPr lvl="2"/>
            <a:r>
              <a:rPr lang="zh-CN" altLang="en-US" dirty="0"/>
              <a:t>需要为操作系统提供启动参数，以实现定制化启动</a:t>
            </a:r>
            <a:endParaRPr lang="en-US" altLang="zh-CN" dirty="0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Grub</a:t>
            </a:r>
            <a:r>
              <a:rPr lang="zh-CN" altLang="en-US" dirty="0"/>
              <a:t>引导程序简介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363675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AE54131-6BE9-47B0-9400-FE8A904196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21036"/>
            <a:ext cx="5792898" cy="510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82CBC51-3053-4DA1-856E-1434E931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启动流程</a:t>
            </a:r>
          </a:p>
        </p:txBody>
      </p:sp>
    </p:spTree>
    <p:extLst>
      <p:ext uri="{BB962C8B-B14F-4D97-AF65-F5344CB8AC3E}">
        <p14:creationId xmlns:p14="http://schemas.microsoft.com/office/powerpoint/2010/main" val="295919593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44E1A-3995-412A-B1EC-112657523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39" y="1273300"/>
            <a:ext cx="8241323" cy="4896543"/>
          </a:xfrm>
        </p:spPr>
        <p:txBody>
          <a:bodyPr/>
          <a:lstStyle/>
          <a:p>
            <a:r>
              <a:rPr lang="en-US" altLang="zh-CN" dirty="0"/>
              <a:t>MBR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GPT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A7A3F21-CBE5-490D-AE5A-96A5C42B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MBR</a:t>
            </a:r>
            <a:endParaRPr lang="zh-CN" altLang="en-US" dirty="0"/>
          </a:p>
        </p:txBody>
      </p:sp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7366CC04-BB2D-43FE-B12A-28053D78B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00808"/>
            <a:ext cx="609600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eview">
            <a:extLst>
              <a:ext uri="{FF2B5EF4-FFF2-40B4-BE49-F238E27FC236}">
                <a16:creationId xmlns:a16="http://schemas.microsoft.com/office/drawing/2014/main" id="{2518171C-AFC2-4629-82AB-8D8D4D924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081611"/>
            <a:ext cx="609600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73750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3"/>
          <p:cNvSpPr>
            <a:spLocks noGrp="1" noChangeArrowheads="1"/>
          </p:cNvSpPr>
          <p:nvPr>
            <p:ph idx="1"/>
          </p:nvPr>
        </p:nvSpPr>
        <p:spPr>
          <a:xfrm>
            <a:off x="451338" y="1340769"/>
            <a:ext cx="8241323" cy="4896543"/>
          </a:xfrm>
        </p:spPr>
        <p:txBody>
          <a:bodyPr/>
          <a:lstStyle/>
          <a:p>
            <a:r>
              <a:rPr lang="en-US" altLang="zh-CN" dirty="0"/>
              <a:t>Grub</a:t>
            </a:r>
            <a:r>
              <a:rPr lang="zh-CN" altLang="en-US" dirty="0"/>
              <a:t>简介</a:t>
            </a:r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上最常用的</a:t>
            </a:r>
            <a:r>
              <a:rPr lang="en-US" altLang="zh-CN" dirty="0" err="1"/>
              <a:t>bootloader</a:t>
            </a:r>
            <a:endParaRPr lang="en-US" altLang="zh-CN" dirty="0"/>
          </a:p>
          <a:p>
            <a:pPr lvl="2"/>
            <a:r>
              <a:rPr lang="en-US" altLang="zh-CN" dirty="0"/>
              <a:t>GNU GRUB</a:t>
            </a:r>
            <a:r>
              <a:rPr lang="zh-CN" altLang="en-US" dirty="0"/>
              <a:t>是一个来自</a:t>
            </a:r>
            <a:r>
              <a:rPr lang="en-US" altLang="zh-CN" dirty="0"/>
              <a:t>GNU</a:t>
            </a:r>
            <a:r>
              <a:rPr lang="zh-CN" altLang="en-US" dirty="0"/>
              <a:t>项目的启动引导程序。</a:t>
            </a:r>
            <a:r>
              <a:rPr lang="en-US" altLang="zh-CN" dirty="0"/>
              <a:t>GRUB</a:t>
            </a:r>
            <a:r>
              <a:rPr lang="zh-CN" altLang="en-US" dirty="0"/>
              <a:t>允许用户可以在计算机内同时拥有多个操作系统，并在计算机启动时选择希望运行的操作系统</a:t>
            </a:r>
            <a:endParaRPr lang="en-US" altLang="zh-CN" dirty="0"/>
          </a:p>
          <a:p>
            <a:pPr lvl="2"/>
            <a:r>
              <a:rPr lang="en-US" altLang="zh-CN" dirty="0"/>
              <a:t>GRUB</a:t>
            </a:r>
            <a:r>
              <a:rPr lang="zh-CN" altLang="en-US" dirty="0"/>
              <a:t>可通过链式引导来引导</a:t>
            </a:r>
            <a:r>
              <a:rPr lang="en-US" altLang="zh-CN" dirty="0"/>
              <a:t>Windows</a:t>
            </a:r>
            <a:r>
              <a:rPr lang="zh-CN" altLang="en-US" dirty="0"/>
              <a:t>系统</a:t>
            </a:r>
            <a:endParaRPr lang="en-US" altLang="zh-CN" dirty="0"/>
          </a:p>
          <a:p>
            <a:pPr lvl="2"/>
            <a:r>
              <a:rPr lang="zh-CN" altLang="en-US" dirty="0"/>
              <a:t>支持所有的</a:t>
            </a:r>
            <a:r>
              <a:rPr lang="en-US" altLang="zh-CN" dirty="0"/>
              <a:t>Linux</a:t>
            </a:r>
            <a:r>
              <a:rPr lang="zh-CN" altLang="en-US" dirty="0"/>
              <a:t>文件系统，也支持</a:t>
            </a:r>
            <a:r>
              <a:rPr lang="en-US" altLang="zh-CN" dirty="0"/>
              <a:t>Windows</a:t>
            </a:r>
            <a:r>
              <a:rPr lang="zh-CN" altLang="en-US" dirty="0"/>
              <a:t>的</a:t>
            </a:r>
            <a:r>
              <a:rPr lang="en-US" altLang="zh-CN" dirty="0"/>
              <a:t>FAT</a:t>
            </a:r>
            <a:r>
              <a:rPr lang="zh-CN" altLang="en-US" dirty="0"/>
              <a:t>和</a:t>
            </a:r>
            <a:r>
              <a:rPr lang="en-US" altLang="zh-CN" dirty="0"/>
              <a:t>NTFS</a:t>
            </a:r>
            <a:r>
              <a:rPr lang="zh-CN" altLang="en-US" dirty="0"/>
              <a:t>文件系统</a:t>
            </a:r>
            <a:endParaRPr lang="en-US" altLang="zh-CN" dirty="0"/>
          </a:p>
          <a:p>
            <a:pPr lvl="2"/>
            <a:r>
              <a:rPr lang="zh-CN" altLang="en-US" dirty="0"/>
              <a:t>支持图形界面，可定制启动菜单和背景图片，支持鼠标</a:t>
            </a:r>
            <a:endParaRPr lang="en-US" altLang="zh-CN" dirty="0"/>
          </a:p>
          <a:p>
            <a:pPr lvl="2"/>
            <a:r>
              <a:rPr lang="zh-CN" altLang="en-US" dirty="0"/>
              <a:t>拥有丰富的终端命令，用户可以查看硬盘分区的细节，修改分区设置，临时重新映射磁盘顺序，从任何用户定义的配置文件启动</a:t>
            </a:r>
            <a:endParaRPr lang="en-US" altLang="zh-CN" dirty="0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Grub</a:t>
            </a:r>
            <a:r>
              <a:rPr lang="zh-CN" altLang="en-US" dirty="0"/>
              <a:t>引导程序简介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332238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8A33E-1958-4AD1-8158-3D3D6F49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Kernel</a:t>
            </a:r>
            <a:endParaRPr lang="zh-CN" altLang="en-US" dirty="0"/>
          </a:p>
        </p:txBody>
      </p:sp>
      <p:pic>
        <p:nvPicPr>
          <p:cNvPr id="2050" name="Picture 2" descr="查看源图像">
            <a:extLst>
              <a:ext uri="{FF2B5EF4-FFF2-40B4-BE49-F238E27FC236}">
                <a16:creationId xmlns:a16="http://schemas.microsoft.com/office/drawing/2014/main" id="{335CE82F-33FE-45AD-84B8-C4A38D94D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438" y="1361285"/>
            <a:ext cx="1296144" cy="125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0B6A24E-9E99-431A-BC2D-FD2C16096CFA}"/>
              </a:ext>
            </a:extLst>
          </p:cNvPr>
          <p:cNvSpPr txBox="1"/>
          <p:nvPr/>
        </p:nvSpPr>
        <p:spPr>
          <a:xfrm>
            <a:off x="1429064" y="271574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压缩的</a:t>
            </a:r>
            <a:r>
              <a:rPr lang="en-US" altLang="zh-CN" dirty="0"/>
              <a:t>Kernel</a:t>
            </a:r>
            <a:endParaRPr lang="zh-CN" altLang="en-US" dirty="0"/>
          </a:p>
        </p:txBody>
      </p:sp>
      <p:pic>
        <p:nvPicPr>
          <p:cNvPr id="2052" name="Picture 4" descr="查看源图像">
            <a:extLst>
              <a:ext uri="{FF2B5EF4-FFF2-40B4-BE49-F238E27FC236}">
                <a16:creationId xmlns:a16="http://schemas.microsoft.com/office/drawing/2014/main" id="{EA8A7E56-83CD-412C-B2D3-3F3FA3818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886" y="1431096"/>
            <a:ext cx="1609063" cy="109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57FB77B-2A93-4344-ACFF-8742513F8766}"/>
              </a:ext>
            </a:extLst>
          </p:cNvPr>
          <p:cNvSpPr txBox="1"/>
          <p:nvPr/>
        </p:nvSpPr>
        <p:spPr>
          <a:xfrm>
            <a:off x="5642886" y="2733842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解压后的</a:t>
            </a:r>
            <a:r>
              <a:rPr lang="en-US" altLang="zh-CN" dirty="0"/>
              <a:t>Kernel</a:t>
            </a:r>
            <a:endParaRPr lang="zh-CN" altLang="en-US" dirty="0"/>
          </a:p>
        </p:txBody>
      </p:sp>
      <p:sp>
        <p:nvSpPr>
          <p:cNvPr id="10" name="iconfont-11253-5330844">
            <a:extLst>
              <a:ext uri="{FF2B5EF4-FFF2-40B4-BE49-F238E27FC236}">
                <a16:creationId xmlns:a16="http://schemas.microsoft.com/office/drawing/2014/main" id="{516EB686-FF92-4FE7-BC1B-DB46AA354545}"/>
              </a:ext>
            </a:extLst>
          </p:cNvPr>
          <p:cNvSpPr>
            <a:spLocks noChangeAspect="1"/>
          </p:cNvSpPr>
          <p:nvPr/>
        </p:nvSpPr>
        <p:spPr bwMode="auto">
          <a:xfrm>
            <a:off x="4247816" y="1988451"/>
            <a:ext cx="609685" cy="272523"/>
          </a:xfrm>
          <a:custGeom>
            <a:avLst/>
            <a:gdLst>
              <a:gd name="T0" fmla="*/ 10000 w 10000"/>
              <a:gd name="T1" fmla="*/ 2217 h 4470"/>
              <a:gd name="T2" fmla="*/ 9941 w 10000"/>
              <a:gd name="T3" fmla="*/ 2355 h 4470"/>
              <a:gd name="T4" fmla="*/ 7720 w 10000"/>
              <a:gd name="T5" fmla="*/ 4404 h 4470"/>
              <a:gd name="T6" fmla="*/ 7518 w 10000"/>
              <a:gd name="T7" fmla="*/ 4439 h 4470"/>
              <a:gd name="T8" fmla="*/ 7408 w 10000"/>
              <a:gd name="T9" fmla="*/ 4272 h 4470"/>
              <a:gd name="T10" fmla="*/ 7408 w 10000"/>
              <a:gd name="T11" fmla="*/ 2975 h 4470"/>
              <a:gd name="T12" fmla="*/ 185 w 10000"/>
              <a:gd name="T13" fmla="*/ 2975 h 4470"/>
              <a:gd name="T14" fmla="*/ 53 w 10000"/>
              <a:gd name="T15" fmla="*/ 2923 h 4470"/>
              <a:gd name="T16" fmla="*/ 0 w 10000"/>
              <a:gd name="T17" fmla="*/ 2790 h 4470"/>
              <a:gd name="T18" fmla="*/ 0 w 10000"/>
              <a:gd name="T19" fmla="*/ 1679 h 4470"/>
              <a:gd name="T20" fmla="*/ 53 w 10000"/>
              <a:gd name="T21" fmla="*/ 1546 h 4470"/>
              <a:gd name="T22" fmla="*/ 185 w 10000"/>
              <a:gd name="T23" fmla="*/ 1494 h 4470"/>
              <a:gd name="T24" fmla="*/ 7407 w 10000"/>
              <a:gd name="T25" fmla="*/ 1494 h 4470"/>
              <a:gd name="T26" fmla="*/ 7407 w 10000"/>
              <a:gd name="T27" fmla="*/ 198 h 4470"/>
              <a:gd name="T28" fmla="*/ 7517 w 10000"/>
              <a:gd name="T29" fmla="*/ 30 h 4470"/>
              <a:gd name="T30" fmla="*/ 7720 w 10000"/>
              <a:gd name="T31" fmla="*/ 59 h 4470"/>
              <a:gd name="T32" fmla="*/ 9942 w 10000"/>
              <a:gd name="T33" fmla="*/ 2084 h 4470"/>
              <a:gd name="T34" fmla="*/ 10000 w 10000"/>
              <a:gd name="T35" fmla="*/ 2217 h 4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000" h="4470">
                <a:moveTo>
                  <a:pt x="10000" y="2217"/>
                </a:moveTo>
                <a:cubicBezTo>
                  <a:pt x="10000" y="2270"/>
                  <a:pt x="9980" y="2317"/>
                  <a:pt x="9941" y="2355"/>
                </a:cubicBezTo>
                <a:lnTo>
                  <a:pt x="7720" y="4404"/>
                </a:lnTo>
                <a:cubicBezTo>
                  <a:pt x="7658" y="4458"/>
                  <a:pt x="7591" y="4470"/>
                  <a:pt x="7518" y="4439"/>
                </a:cubicBezTo>
                <a:cubicBezTo>
                  <a:pt x="7445" y="4404"/>
                  <a:pt x="7408" y="4349"/>
                  <a:pt x="7408" y="4272"/>
                </a:cubicBezTo>
                <a:lnTo>
                  <a:pt x="7408" y="2975"/>
                </a:lnTo>
                <a:lnTo>
                  <a:pt x="185" y="2975"/>
                </a:lnTo>
                <a:cubicBezTo>
                  <a:pt x="131" y="2975"/>
                  <a:pt x="86" y="2958"/>
                  <a:pt x="53" y="2923"/>
                </a:cubicBezTo>
                <a:cubicBezTo>
                  <a:pt x="18" y="2888"/>
                  <a:pt x="0" y="2844"/>
                  <a:pt x="0" y="2790"/>
                </a:cubicBezTo>
                <a:lnTo>
                  <a:pt x="0" y="1679"/>
                </a:lnTo>
                <a:cubicBezTo>
                  <a:pt x="0" y="1625"/>
                  <a:pt x="18" y="1580"/>
                  <a:pt x="53" y="1546"/>
                </a:cubicBezTo>
                <a:cubicBezTo>
                  <a:pt x="88" y="1511"/>
                  <a:pt x="131" y="1494"/>
                  <a:pt x="185" y="1494"/>
                </a:cubicBezTo>
                <a:lnTo>
                  <a:pt x="7407" y="1494"/>
                </a:lnTo>
                <a:lnTo>
                  <a:pt x="7407" y="198"/>
                </a:lnTo>
                <a:cubicBezTo>
                  <a:pt x="7407" y="117"/>
                  <a:pt x="7444" y="62"/>
                  <a:pt x="7517" y="30"/>
                </a:cubicBezTo>
                <a:cubicBezTo>
                  <a:pt x="7590" y="0"/>
                  <a:pt x="7659" y="9"/>
                  <a:pt x="7720" y="59"/>
                </a:cubicBezTo>
                <a:lnTo>
                  <a:pt x="9942" y="2084"/>
                </a:lnTo>
                <a:cubicBezTo>
                  <a:pt x="9980" y="2123"/>
                  <a:pt x="10000" y="2167"/>
                  <a:pt x="10000" y="22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C31EE6-C6F7-4F45-B59E-C080165807F7}"/>
              </a:ext>
            </a:extLst>
          </p:cNvPr>
          <p:cNvSpPr txBox="1"/>
          <p:nvPr/>
        </p:nvSpPr>
        <p:spPr>
          <a:xfrm>
            <a:off x="5642886" y="6156012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根文件系统</a:t>
            </a:r>
            <a:r>
              <a:rPr lang="en-US" altLang="zh-CN" dirty="0" err="1"/>
              <a:t>rootfs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6D36EF4-85AD-4CD1-8C92-867AC49197A0}"/>
              </a:ext>
            </a:extLst>
          </p:cNvPr>
          <p:cNvSpPr txBox="1"/>
          <p:nvPr/>
        </p:nvSpPr>
        <p:spPr>
          <a:xfrm>
            <a:off x="1546115" y="615601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第一个程序</a:t>
            </a:r>
            <a:r>
              <a:rPr lang="en-US" altLang="zh-CN" dirty="0" err="1"/>
              <a:t>init</a:t>
            </a:r>
            <a:endParaRPr lang="zh-CN" altLang="en-US" dirty="0"/>
          </a:p>
        </p:txBody>
      </p:sp>
      <p:sp>
        <p:nvSpPr>
          <p:cNvPr id="16" name="iconfont-11253-5330864">
            <a:extLst>
              <a:ext uri="{FF2B5EF4-FFF2-40B4-BE49-F238E27FC236}">
                <a16:creationId xmlns:a16="http://schemas.microsoft.com/office/drawing/2014/main" id="{071290A0-B815-4029-8223-3E2D1579322C}"/>
              </a:ext>
            </a:extLst>
          </p:cNvPr>
          <p:cNvSpPr>
            <a:spLocks noChangeAspect="1"/>
          </p:cNvSpPr>
          <p:nvPr/>
        </p:nvSpPr>
        <p:spPr bwMode="auto">
          <a:xfrm>
            <a:off x="6394046" y="3325993"/>
            <a:ext cx="272523" cy="609685"/>
          </a:xfrm>
          <a:custGeom>
            <a:avLst/>
            <a:gdLst>
              <a:gd name="T0" fmla="*/ 4441 w 4471"/>
              <a:gd name="T1" fmla="*/ 7518 h 10001"/>
              <a:gd name="T2" fmla="*/ 4412 w 4471"/>
              <a:gd name="T3" fmla="*/ 7720 h 10001"/>
              <a:gd name="T4" fmla="*/ 2387 w 4471"/>
              <a:gd name="T5" fmla="*/ 9943 h 10001"/>
              <a:gd name="T6" fmla="*/ 2255 w 4471"/>
              <a:gd name="T7" fmla="*/ 10001 h 10001"/>
              <a:gd name="T8" fmla="*/ 2116 w 4471"/>
              <a:gd name="T9" fmla="*/ 9943 h 10001"/>
              <a:gd name="T10" fmla="*/ 60 w 4471"/>
              <a:gd name="T11" fmla="*/ 7719 h 10001"/>
              <a:gd name="T12" fmla="*/ 31 w 4471"/>
              <a:gd name="T13" fmla="*/ 7516 h 10001"/>
              <a:gd name="T14" fmla="*/ 198 w 4471"/>
              <a:gd name="T15" fmla="*/ 7406 h 10001"/>
              <a:gd name="T16" fmla="*/ 1495 w 4471"/>
              <a:gd name="T17" fmla="*/ 7406 h 10001"/>
              <a:gd name="T18" fmla="*/ 1495 w 4471"/>
              <a:gd name="T19" fmla="*/ 185 h 10001"/>
              <a:gd name="T20" fmla="*/ 1547 w 4471"/>
              <a:gd name="T21" fmla="*/ 53 h 10001"/>
              <a:gd name="T22" fmla="*/ 1680 w 4471"/>
              <a:gd name="T23" fmla="*/ 0 h 10001"/>
              <a:gd name="T24" fmla="*/ 2791 w 4471"/>
              <a:gd name="T25" fmla="*/ 0 h 10001"/>
              <a:gd name="T26" fmla="*/ 2924 w 4471"/>
              <a:gd name="T27" fmla="*/ 53 h 10001"/>
              <a:gd name="T28" fmla="*/ 2976 w 4471"/>
              <a:gd name="T29" fmla="*/ 185 h 10001"/>
              <a:gd name="T30" fmla="*/ 2976 w 4471"/>
              <a:gd name="T31" fmla="*/ 7406 h 10001"/>
              <a:gd name="T32" fmla="*/ 4272 w 4471"/>
              <a:gd name="T33" fmla="*/ 7406 h 10001"/>
              <a:gd name="T34" fmla="*/ 4441 w 4471"/>
              <a:gd name="T35" fmla="*/ 7518 h 10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71" h="10001">
                <a:moveTo>
                  <a:pt x="4441" y="7518"/>
                </a:moveTo>
                <a:cubicBezTo>
                  <a:pt x="4471" y="7590"/>
                  <a:pt x="4462" y="7659"/>
                  <a:pt x="4412" y="7720"/>
                </a:cubicBezTo>
                <a:lnTo>
                  <a:pt x="2387" y="9943"/>
                </a:lnTo>
                <a:cubicBezTo>
                  <a:pt x="2349" y="9981"/>
                  <a:pt x="2305" y="10001"/>
                  <a:pt x="2255" y="10001"/>
                </a:cubicBezTo>
                <a:cubicBezTo>
                  <a:pt x="2201" y="10001"/>
                  <a:pt x="2155" y="9981"/>
                  <a:pt x="2116" y="9943"/>
                </a:cubicBezTo>
                <a:lnTo>
                  <a:pt x="60" y="7719"/>
                </a:lnTo>
                <a:cubicBezTo>
                  <a:pt x="10" y="7656"/>
                  <a:pt x="0" y="7590"/>
                  <a:pt x="31" y="7516"/>
                </a:cubicBezTo>
                <a:cubicBezTo>
                  <a:pt x="66" y="7444"/>
                  <a:pt x="121" y="7406"/>
                  <a:pt x="198" y="7406"/>
                </a:cubicBezTo>
                <a:lnTo>
                  <a:pt x="1495" y="7406"/>
                </a:lnTo>
                <a:lnTo>
                  <a:pt x="1495" y="185"/>
                </a:lnTo>
                <a:cubicBezTo>
                  <a:pt x="1495" y="131"/>
                  <a:pt x="1512" y="86"/>
                  <a:pt x="1547" y="53"/>
                </a:cubicBezTo>
                <a:cubicBezTo>
                  <a:pt x="1582" y="18"/>
                  <a:pt x="1626" y="0"/>
                  <a:pt x="1680" y="0"/>
                </a:cubicBezTo>
                <a:lnTo>
                  <a:pt x="2791" y="0"/>
                </a:lnTo>
                <a:cubicBezTo>
                  <a:pt x="2845" y="0"/>
                  <a:pt x="2890" y="18"/>
                  <a:pt x="2924" y="53"/>
                </a:cubicBezTo>
                <a:cubicBezTo>
                  <a:pt x="2958" y="88"/>
                  <a:pt x="2976" y="131"/>
                  <a:pt x="2976" y="185"/>
                </a:cubicBezTo>
                <a:lnTo>
                  <a:pt x="2976" y="7406"/>
                </a:lnTo>
                <a:lnTo>
                  <a:pt x="4272" y="7406"/>
                </a:lnTo>
                <a:cubicBezTo>
                  <a:pt x="4354" y="7406"/>
                  <a:pt x="4410" y="7443"/>
                  <a:pt x="4441" y="75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iconfont-11253-5330864">
            <a:extLst>
              <a:ext uri="{FF2B5EF4-FFF2-40B4-BE49-F238E27FC236}">
                <a16:creationId xmlns:a16="http://schemas.microsoft.com/office/drawing/2014/main" id="{188672FF-0B7B-444E-B740-77C1D56A3B94}"/>
              </a:ext>
            </a:extLst>
          </p:cNvPr>
          <p:cNvSpPr>
            <a:spLocks noChangeAspect="1"/>
          </p:cNvSpPr>
          <p:nvPr/>
        </p:nvSpPr>
        <p:spPr bwMode="auto">
          <a:xfrm>
            <a:off x="4247817" y="4942873"/>
            <a:ext cx="609685" cy="272523"/>
          </a:xfrm>
          <a:custGeom>
            <a:avLst/>
            <a:gdLst>
              <a:gd name="T0" fmla="*/ 10000 w 10000"/>
              <a:gd name="T1" fmla="*/ 1680 h 4470"/>
              <a:gd name="T2" fmla="*/ 10000 w 10000"/>
              <a:gd name="T3" fmla="*/ 2791 h 4470"/>
              <a:gd name="T4" fmla="*/ 9948 w 10000"/>
              <a:gd name="T5" fmla="*/ 2924 h 4470"/>
              <a:gd name="T6" fmla="*/ 9815 w 10000"/>
              <a:gd name="T7" fmla="*/ 2976 h 4470"/>
              <a:gd name="T8" fmla="*/ 2594 w 10000"/>
              <a:gd name="T9" fmla="*/ 2976 h 4470"/>
              <a:gd name="T10" fmla="*/ 2594 w 10000"/>
              <a:gd name="T11" fmla="*/ 4272 h 4470"/>
              <a:gd name="T12" fmla="*/ 2484 w 10000"/>
              <a:gd name="T13" fmla="*/ 4440 h 4470"/>
              <a:gd name="T14" fmla="*/ 2281 w 10000"/>
              <a:gd name="T15" fmla="*/ 4411 h 4470"/>
              <a:gd name="T16" fmla="*/ 59 w 10000"/>
              <a:gd name="T17" fmla="*/ 2386 h 4470"/>
              <a:gd name="T18" fmla="*/ 0 w 10000"/>
              <a:gd name="T19" fmla="*/ 2254 h 4470"/>
              <a:gd name="T20" fmla="*/ 59 w 10000"/>
              <a:gd name="T21" fmla="*/ 2115 h 4470"/>
              <a:gd name="T22" fmla="*/ 2281 w 10000"/>
              <a:gd name="T23" fmla="*/ 66 h 4470"/>
              <a:gd name="T24" fmla="*/ 2484 w 10000"/>
              <a:gd name="T25" fmla="*/ 31 h 4470"/>
              <a:gd name="T26" fmla="*/ 2594 w 10000"/>
              <a:gd name="T27" fmla="*/ 198 h 4470"/>
              <a:gd name="T28" fmla="*/ 2594 w 10000"/>
              <a:gd name="T29" fmla="*/ 1495 h 4470"/>
              <a:gd name="T30" fmla="*/ 9815 w 10000"/>
              <a:gd name="T31" fmla="*/ 1495 h 4470"/>
              <a:gd name="T32" fmla="*/ 9948 w 10000"/>
              <a:gd name="T33" fmla="*/ 1547 h 4470"/>
              <a:gd name="T34" fmla="*/ 10000 w 10000"/>
              <a:gd name="T35" fmla="*/ 1680 h 4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000" h="4470">
                <a:moveTo>
                  <a:pt x="10000" y="1680"/>
                </a:moveTo>
                <a:lnTo>
                  <a:pt x="10000" y="2791"/>
                </a:lnTo>
                <a:cubicBezTo>
                  <a:pt x="10000" y="2845"/>
                  <a:pt x="9983" y="2890"/>
                  <a:pt x="9948" y="2924"/>
                </a:cubicBezTo>
                <a:cubicBezTo>
                  <a:pt x="9913" y="2958"/>
                  <a:pt x="9869" y="2976"/>
                  <a:pt x="9815" y="2976"/>
                </a:cubicBezTo>
                <a:lnTo>
                  <a:pt x="2594" y="2976"/>
                </a:lnTo>
                <a:lnTo>
                  <a:pt x="2594" y="4272"/>
                </a:lnTo>
                <a:cubicBezTo>
                  <a:pt x="2594" y="4354"/>
                  <a:pt x="2558" y="4410"/>
                  <a:pt x="2484" y="4440"/>
                </a:cubicBezTo>
                <a:cubicBezTo>
                  <a:pt x="2411" y="4470"/>
                  <a:pt x="2342" y="4461"/>
                  <a:pt x="2281" y="4411"/>
                </a:cubicBezTo>
                <a:lnTo>
                  <a:pt x="59" y="2386"/>
                </a:lnTo>
                <a:cubicBezTo>
                  <a:pt x="20" y="2347"/>
                  <a:pt x="0" y="2304"/>
                  <a:pt x="0" y="2254"/>
                </a:cubicBezTo>
                <a:cubicBezTo>
                  <a:pt x="0" y="2200"/>
                  <a:pt x="20" y="2154"/>
                  <a:pt x="59" y="2115"/>
                </a:cubicBezTo>
                <a:lnTo>
                  <a:pt x="2281" y="66"/>
                </a:lnTo>
                <a:cubicBezTo>
                  <a:pt x="2344" y="12"/>
                  <a:pt x="2410" y="0"/>
                  <a:pt x="2484" y="31"/>
                </a:cubicBezTo>
                <a:cubicBezTo>
                  <a:pt x="2556" y="66"/>
                  <a:pt x="2594" y="122"/>
                  <a:pt x="2594" y="198"/>
                </a:cubicBezTo>
                <a:lnTo>
                  <a:pt x="2594" y="1495"/>
                </a:lnTo>
                <a:lnTo>
                  <a:pt x="9815" y="1495"/>
                </a:lnTo>
                <a:cubicBezTo>
                  <a:pt x="9869" y="1495"/>
                  <a:pt x="9914" y="1512"/>
                  <a:pt x="9948" y="1547"/>
                </a:cubicBezTo>
                <a:cubicBezTo>
                  <a:pt x="9983" y="1581"/>
                  <a:pt x="10000" y="1626"/>
                  <a:pt x="10000" y="16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2054" name="Picture 6" descr="查看源图像">
            <a:extLst>
              <a:ext uri="{FF2B5EF4-FFF2-40B4-BE49-F238E27FC236}">
                <a16:creationId xmlns:a16="http://schemas.microsoft.com/office/drawing/2014/main" id="{96FD64BC-AED4-419B-A0E4-7C54A96CE1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" t="15867" r="-53" b="11137"/>
          <a:stretch/>
        </p:blipFill>
        <p:spPr bwMode="auto">
          <a:xfrm>
            <a:off x="5652120" y="4159045"/>
            <a:ext cx="1765611" cy="17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查看源图像">
            <a:extLst>
              <a:ext uri="{FF2B5EF4-FFF2-40B4-BE49-F238E27FC236}">
                <a16:creationId xmlns:a16="http://schemas.microsoft.com/office/drawing/2014/main" id="{2F49763B-C9A6-4708-B24D-4149DC83B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050" y="3935678"/>
            <a:ext cx="1915910" cy="201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651452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48F3A-99EE-45D4-9C94-E679A6E45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Runlevel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6FAB5F-6D0C-4AB9-BBE1-316DDA41ED62}"/>
              </a:ext>
            </a:extLst>
          </p:cNvPr>
          <p:cNvSpPr txBox="1"/>
          <p:nvPr/>
        </p:nvSpPr>
        <p:spPr>
          <a:xfrm>
            <a:off x="755576" y="1196752"/>
            <a:ext cx="763284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err="1"/>
              <a:t>runlevel</a:t>
            </a:r>
            <a:r>
              <a:rPr lang="zh-CN" altLang="en-US" sz="1800" dirty="0"/>
              <a:t>，运行级别，不同的级别会启动的服务不一样，</a:t>
            </a:r>
            <a:r>
              <a:rPr lang="en-US" altLang="zh-CN" sz="1800" dirty="0" err="1"/>
              <a:t>init</a:t>
            </a:r>
            <a:r>
              <a:rPr lang="zh-CN" altLang="en-US" sz="1800" dirty="0"/>
              <a:t>会根据定义的级别去执行相应目录下的脚本，</a:t>
            </a:r>
            <a:r>
              <a:rPr lang="en-US" altLang="zh-CN" sz="1800" dirty="0"/>
              <a:t>Linux</a:t>
            </a:r>
            <a:r>
              <a:rPr lang="zh-CN" altLang="en-US" sz="1800" dirty="0"/>
              <a:t>的启动级别分为以下几种</a:t>
            </a:r>
          </a:p>
          <a:p>
            <a:pPr algn="l"/>
            <a:r>
              <a:rPr lang="en-US" altLang="zh-CN" sz="1800" dirty="0"/>
              <a:t>0</a:t>
            </a:r>
            <a:r>
              <a:rPr lang="zh-CN" altLang="en-US" sz="1800" dirty="0"/>
              <a:t>：关机模式</a:t>
            </a:r>
          </a:p>
          <a:p>
            <a:pPr algn="l"/>
            <a:r>
              <a:rPr lang="en-US" altLang="zh-CN" sz="1800" dirty="0"/>
              <a:t>1</a:t>
            </a:r>
            <a:r>
              <a:rPr lang="zh-CN" altLang="en-US" sz="1800" dirty="0"/>
              <a:t>：单一用户模式</a:t>
            </a:r>
            <a:r>
              <a:rPr lang="en-US" altLang="zh-CN" sz="1800" dirty="0"/>
              <a:t>(</a:t>
            </a:r>
            <a:r>
              <a:rPr lang="zh-CN" altLang="en-US" sz="1800" dirty="0"/>
              <a:t>直接以管理员身份进入</a:t>
            </a:r>
            <a:r>
              <a:rPr lang="en-US" altLang="zh-CN" sz="1800" dirty="0"/>
              <a:t>)</a:t>
            </a:r>
          </a:p>
          <a:p>
            <a:pPr algn="l"/>
            <a:r>
              <a:rPr lang="en-US" altLang="zh-CN" sz="1800" dirty="0"/>
              <a:t>2</a:t>
            </a:r>
            <a:r>
              <a:rPr lang="zh-CN" altLang="en-US" sz="1800" dirty="0"/>
              <a:t>：多用户模式（无网络）</a:t>
            </a:r>
          </a:p>
          <a:p>
            <a:pPr algn="l"/>
            <a:r>
              <a:rPr lang="en-US" altLang="zh-CN" sz="1800" dirty="0"/>
              <a:t>3</a:t>
            </a:r>
            <a:r>
              <a:rPr lang="zh-CN" altLang="en-US" sz="1800" dirty="0"/>
              <a:t>：多用户模式（命令行）</a:t>
            </a:r>
          </a:p>
          <a:p>
            <a:pPr algn="l"/>
            <a:r>
              <a:rPr lang="en-US" altLang="zh-CN" sz="1800" dirty="0"/>
              <a:t>4</a:t>
            </a:r>
            <a:r>
              <a:rPr lang="zh-CN" altLang="en-US" sz="1800" dirty="0"/>
              <a:t>：保留</a:t>
            </a:r>
          </a:p>
          <a:p>
            <a:pPr algn="l"/>
            <a:r>
              <a:rPr lang="en-US" altLang="zh-CN" sz="1800" dirty="0"/>
              <a:t>5</a:t>
            </a:r>
            <a:r>
              <a:rPr lang="zh-CN" altLang="en-US" sz="1800" dirty="0"/>
              <a:t>：多用户模式（图形界面）</a:t>
            </a:r>
          </a:p>
          <a:p>
            <a:pPr algn="l"/>
            <a:r>
              <a:rPr lang="en-US" altLang="zh-CN" sz="1800" dirty="0"/>
              <a:t>6</a:t>
            </a:r>
            <a:r>
              <a:rPr lang="zh-CN" altLang="en-US" sz="1800" dirty="0"/>
              <a:t>：重启</a:t>
            </a:r>
          </a:p>
          <a:p>
            <a:pPr algn="l"/>
            <a:r>
              <a:rPr lang="zh-CN" altLang="en-US" sz="1800" dirty="0"/>
              <a:t>在不同的运行级别下，</a:t>
            </a:r>
            <a:r>
              <a:rPr lang="en-US" altLang="zh-CN" sz="1800" dirty="0"/>
              <a:t>/</a:t>
            </a:r>
            <a:r>
              <a:rPr lang="en-US" altLang="zh-CN" sz="1800" dirty="0" err="1"/>
              <a:t>etc</a:t>
            </a:r>
            <a:r>
              <a:rPr lang="en-US" altLang="zh-CN" sz="1800" dirty="0"/>
              <a:t>/</a:t>
            </a:r>
            <a:r>
              <a:rPr lang="en-US" altLang="zh-CN" sz="1800" dirty="0" err="1"/>
              <a:t>rc.d</a:t>
            </a:r>
            <a:r>
              <a:rPr lang="en-US" altLang="zh-CN" sz="1800" dirty="0"/>
              <a:t>/</a:t>
            </a:r>
            <a:r>
              <a:rPr lang="en-US" altLang="zh-CN" sz="1800" dirty="0" err="1"/>
              <a:t>rc</a:t>
            </a:r>
            <a:r>
              <a:rPr lang="zh-CN" altLang="en-US" sz="1800" dirty="0"/>
              <a:t>这个脚本会分别执行不同目录下的脚本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800" dirty="0"/>
              <a:t>Run level 0 – /</a:t>
            </a:r>
            <a:r>
              <a:rPr lang="en-US" altLang="zh-CN" sz="1800" dirty="0" err="1"/>
              <a:t>etc</a:t>
            </a:r>
            <a:r>
              <a:rPr lang="en-US" altLang="zh-CN" sz="1800" dirty="0"/>
              <a:t>/</a:t>
            </a:r>
            <a:r>
              <a:rPr lang="en-US" altLang="zh-CN" sz="1800" dirty="0" err="1"/>
              <a:t>rc.d</a:t>
            </a:r>
            <a:r>
              <a:rPr lang="en-US" altLang="zh-CN" sz="1800" dirty="0"/>
              <a:t>/rc0.d/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800" dirty="0"/>
              <a:t>Run level 1 – /</a:t>
            </a:r>
            <a:r>
              <a:rPr lang="en-US" altLang="zh-CN" sz="1800" dirty="0" err="1"/>
              <a:t>etc</a:t>
            </a:r>
            <a:r>
              <a:rPr lang="en-US" altLang="zh-CN" sz="1800" dirty="0"/>
              <a:t>/</a:t>
            </a:r>
            <a:r>
              <a:rPr lang="en-US" altLang="zh-CN" sz="1800" dirty="0" err="1"/>
              <a:t>rc.d</a:t>
            </a:r>
            <a:r>
              <a:rPr lang="en-US" altLang="zh-CN" sz="1800" dirty="0"/>
              <a:t>/rc1.d/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800" dirty="0"/>
              <a:t>Run level 2 – /</a:t>
            </a:r>
            <a:r>
              <a:rPr lang="en-US" altLang="zh-CN" sz="1800" dirty="0" err="1"/>
              <a:t>etc</a:t>
            </a:r>
            <a:r>
              <a:rPr lang="en-US" altLang="zh-CN" sz="1800" dirty="0"/>
              <a:t>/</a:t>
            </a:r>
            <a:r>
              <a:rPr lang="en-US" altLang="zh-CN" sz="1800" dirty="0" err="1"/>
              <a:t>rc.d</a:t>
            </a:r>
            <a:r>
              <a:rPr lang="en-US" altLang="zh-CN" sz="1800" dirty="0"/>
              <a:t>/rc2.d/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800" dirty="0"/>
              <a:t>Run level 3 – /</a:t>
            </a:r>
            <a:r>
              <a:rPr lang="en-US" altLang="zh-CN" sz="1800" dirty="0" err="1"/>
              <a:t>etc</a:t>
            </a:r>
            <a:r>
              <a:rPr lang="en-US" altLang="zh-CN" sz="1800" dirty="0"/>
              <a:t>/</a:t>
            </a:r>
            <a:r>
              <a:rPr lang="en-US" altLang="zh-CN" sz="1800" dirty="0" err="1"/>
              <a:t>rc.d</a:t>
            </a:r>
            <a:r>
              <a:rPr lang="en-US" altLang="zh-CN" sz="1800" dirty="0"/>
              <a:t>/rc3.d/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800" dirty="0"/>
              <a:t>Run level 4 – /</a:t>
            </a:r>
            <a:r>
              <a:rPr lang="en-US" altLang="zh-CN" sz="1800" dirty="0" err="1"/>
              <a:t>etc</a:t>
            </a:r>
            <a:r>
              <a:rPr lang="en-US" altLang="zh-CN" sz="1800" dirty="0"/>
              <a:t>/</a:t>
            </a:r>
            <a:r>
              <a:rPr lang="en-US" altLang="zh-CN" sz="1800" dirty="0" err="1"/>
              <a:t>rc.d</a:t>
            </a:r>
            <a:r>
              <a:rPr lang="en-US" altLang="zh-CN" sz="1800" dirty="0"/>
              <a:t>/rc4.d/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800" dirty="0"/>
              <a:t>Run level 5 – /</a:t>
            </a:r>
            <a:r>
              <a:rPr lang="en-US" altLang="zh-CN" sz="1800" dirty="0" err="1"/>
              <a:t>etc</a:t>
            </a:r>
            <a:r>
              <a:rPr lang="en-US" altLang="zh-CN" sz="1800" dirty="0"/>
              <a:t>/</a:t>
            </a:r>
            <a:r>
              <a:rPr lang="en-US" altLang="zh-CN" sz="1800" dirty="0" err="1"/>
              <a:t>rc.d</a:t>
            </a:r>
            <a:r>
              <a:rPr lang="en-US" altLang="zh-CN" sz="1800" dirty="0"/>
              <a:t>/rc5.d/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800" dirty="0"/>
              <a:t>Run level 6 – /</a:t>
            </a:r>
            <a:r>
              <a:rPr lang="en-US" altLang="zh-CN" sz="1800" dirty="0" err="1"/>
              <a:t>etc</a:t>
            </a:r>
            <a:r>
              <a:rPr lang="en-US" altLang="zh-CN" sz="1800" dirty="0"/>
              <a:t>/</a:t>
            </a:r>
            <a:r>
              <a:rPr lang="en-US" altLang="zh-CN" sz="1800" dirty="0" err="1"/>
              <a:t>rc.d</a:t>
            </a:r>
            <a:r>
              <a:rPr lang="en-US" altLang="zh-CN" sz="1800" dirty="0"/>
              <a:t>/rc6.d/</a:t>
            </a:r>
          </a:p>
          <a:p>
            <a:pPr algn="l"/>
            <a:r>
              <a:rPr lang="zh-CN" altLang="en-US" sz="1800" dirty="0"/>
              <a:t>这些目录下的脚本只有</a:t>
            </a:r>
            <a:r>
              <a:rPr lang="en-US" altLang="zh-CN" sz="1800" dirty="0"/>
              <a:t>K*</a:t>
            </a:r>
            <a:r>
              <a:rPr lang="zh-CN" altLang="en-US" sz="1800" dirty="0"/>
              <a:t>和</a:t>
            </a:r>
            <a:r>
              <a:rPr lang="en-US" altLang="zh-CN" sz="1800" dirty="0"/>
              <a:t>S*</a:t>
            </a:r>
            <a:r>
              <a:rPr lang="zh-CN" altLang="en-US" sz="1800" dirty="0"/>
              <a:t>开头的文件，</a:t>
            </a:r>
            <a:r>
              <a:rPr lang="en-US" altLang="zh-CN" sz="1800" dirty="0"/>
              <a:t>K</a:t>
            </a:r>
            <a:r>
              <a:rPr lang="zh-CN" altLang="en-US" sz="1800" dirty="0"/>
              <a:t>开头的文件为开机需要执行关闭的服务，</a:t>
            </a:r>
            <a:r>
              <a:rPr lang="en-US" altLang="zh-CN" sz="1800" dirty="0"/>
              <a:t>S</a:t>
            </a:r>
            <a:r>
              <a:rPr lang="zh-CN" altLang="en-US" sz="1800" dirty="0"/>
              <a:t>开头的文件为开机需要执行开启的服务。</a:t>
            </a:r>
          </a:p>
        </p:txBody>
      </p:sp>
    </p:spTree>
    <p:extLst>
      <p:ext uri="{BB962C8B-B14F-4D97-AF65-F5344CB8AC3E}">
        <p14:creationId xmlns:p14="http://schemas.microsoft.com/office/powerpoint/2010/main" val="196784957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12405D9-F17E-984E-BDA6-25489A9FD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Systemd</a:t>
            </a:r>
            <a:r>
              <a:rPr kumimoji="1" lang="zh-CN" altLang="en-US" dirty="0"/>
              <a:t>是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下的一种</a:t>
            </a:r>
            <a:r>
              <a:rPr kumimoji="1" lang="en-US" altLang="zh-CN" dirty="0" err="1"/>
              <a:t>init</a:t>
            </a:r>
            <a:r>
              <a:rPr kumimoji="1" lang="zh-CN" altLang="en-US" dirty="0"/>
              <a:t>软件，用来代替</a:t>
            </a:r>
            <a:r>
              <a:rPr kumimoji="1" lang="en-US" altLang="zh-CN" dirty="0" err="1"/>
              <a:t>inittab</a:t>
            </a:r>
            <a:endParaRPr kumimoji="1" lang="en-US" altLang="zh-CN" dirty="0"/>
          </a:p>
          <a:p>
            <a:pPr lvl="1"/>
            <a:r>
              <a:rPr lang="zh-CN" altLang="en-US" dirty="0"/>
              <a:t>开发目的：提供更优秀的框架以解决系统服务间的依赖关系，并实现系统初始化时服务的并行启动</a:t>
            </a:r>
            <a:endParaRPr lang="en-US" altLang="zh-CN" dirty="0"/>
          </a:p>
          <a:p>
            <a:pPr lvl="1"/>
            <a:r>
              <a:rPr lang="zh-CN" altLang="en-US" dirty="0"/>
              <a:t>优势：降低了</a:t>
            </a:r>
            <a:r>
              <a:rPr lang="en-US" altLang="zh-CN" dirty="0"/>
              <a:t>shell</a:t>
            </a:r>
            <a:r>
              <a:rPr lang="zh-CN" altLang="en-US" dirty="0"/>
              <a:t>的系统开销，不需要大量使用</a:t>
            </a:r>
            <a:r>
              <a:rPr lang="en-US" altLang="zh-CN" dirty="0"/>
              <a:t>shell</a:t>
            </a:r>
            <a:r>
              <a:rPr lang="zh-CN" altLang="en-US" dirty="0"/>
              <a:t>脚本启动系统服务</a:t>
            </a:r>
            <a:endParaRPr lang="en-US" altLang="zh-CN" dirty="0"/>
          </a:p>
          <a:p>
            <a:r>
              <a:rPr lang="en-US" altLang="zh-CN" dirty="0" err="1"/>
              <a:t>Systemd</a:t>
            </a:r>
            <a:r>
              <a:rPr lang="zh-CN" altLang="en-US" dirty="0"/>
              <a:t> </a:t>
            </a:r>
            <a:r>
              <a:rPr lang="en-US" altLang="zh-CN" dirty="0"/>
              <a:t>Unit</a:t>
            </a:r>
          </a:p>
          <a:p>
            <a:pPr lvl="1"/>
            <a:r>
              <a:rPr kumimoji="1" lang="zh-CN" altLang="en-US" dirty="0"/>
              <a:t>启动和运行相关的对象包装成</a:t>
            </a:r>
            <a:r>
              <a:rPr kumimoji="1" lang="en-US" altLang="zh-CN" dirty="0"/>
              <a:t>Unit</a:t>
            </a:r>
            <a:r>
              <a:rPr kumimoji="1" lang="zh-CN" altLang="en-US" dirty="0"/>
              <a:t>，每个</a:t>
            </a:r>
            <a:r>
              <a:rPr kumimoji="1" lang="en-US" altLang="zh-CN" dirty="0"/>
              <a:t>unit</a:t>
            </a:r>
            <a:r>
              <a:rPr kumimoji="1" lang="zh-CN" altLang="en-US" dirty="0"/>
              <a:t>对应一个</a:t>
            </a:r>
            <a:r>
              <a:rPr kumimoji="1" lang="en-US" altLang="zh-CN" dirty="0"/>
              <a:t>unit</a:t>
            </a:r>
            <a:r>
              <a:rPr kumimoji="1" lang="zh-CN" altLang="en-US" dirty="0"/>
              <a:t>配置文件。</a:t>
            </a:r>
            <a:endParaRPr kumimoji="1" lang="en-US" altLang="zh-CN" dirty="0"/>
          </a:p>
          <a:p>
            <a:pPr lvl="1"/>
            <a:r>
              <a:rPr lang="en-US" altLang="zh-CN" dirty="0" err="1"/>
              <a:t>Systemd</a:t>
            </a:r>
            <a:r>
              <a:rPr lang="zh-CN" altLang="en-US" dirty="0"/>
              <a:t>根据配置文件启动</a:t>
            </a:r>
            <a:r>
              <a:rPr lang="en-US" altLang="zh-CN" dirty="0"/>
              <a:t>unit</a:t>
            </a:r>
            <a:r>
              <a:rPr lang="zh-CN" altLang="en-US" dirty="0"/>
              <a:t>，默认从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/system/system/</a:t>
            </a:r>
            <a:r>
              <a:rPr lang="zh-CN" altLang="en-US" dirty="0"/>
              <a:t>目录读取配置文件</a:t>
            </a:r>
            <a:endParaRPr lang="en-US" altLang="zh-CN" dirty="0"/>
          </a:p>
          <a:p>
            <a:r>
              <a:rPr lang="zh-CN" altLang="en-US" dirty="0"/>
              <a:t>例子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580CAF1-3015-CD4E-9E49-A2070E9BD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Systemd</a:t>
            </a:r>
            <a:r>
              <a:rPr kumimoji="1" lang="zh-CN" altLang="en-US" dirty="0"/>
              <a:t>初始化</a:t>
            </a:r>
          </a:p>
        </p:txBody>
      </p:sp>
      <p:pic>
        <p:nvPicPr>
          <p:cNvPr id="5" name="图片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AF7A340F-8A5D-0546-8324-5744768DA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0" y="4342481"/>
            <a:ext cx="44450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22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加电自检</a:t>
            </a:r>
            <a:endParaRPr lang="en-US" altLang="zh-CN" dirty="0"/>
          </a:p>
          <a:p>
            <a:pPr lvl="1"/>
            <a:r>
              <a:rPr lang="en-US" altLang="zh-CN" dirty="0"/>
              <a:t>Power-On Self Test</a:t>
            </a:r>
            <a:endParaRPr lang="zh-CN" altLang="en-US" dirty="0"/>
          </a:p>
          <a:p>
            <a:pPr lvl="1"/>
            <a:r>
              <a:rPr lang="zh-CN" altLang="en-US" dirty="0"/>
              <a:t>计算机在启动时，执行的第一步，存在于各种计算机系统中，如</a:t>
            </a:r>
            <a:r>
              <a:rPr lang="en-US" altLang="zh-CN" dirty="0"/>
              <a:t>PC</a:t>
            </a:r>
            <a:r>
              <a:rPr lang="zh-CN" altLang="en-US" dirty="0"/>
              <a:t>、手机、路由器、打印机等等</a:t>
            </a:r>
            <a:endParaRPr lang="en-US" altLang="zh-CN" dirty="0"/>
          </a:p>
          <a:p>
            <a:pPr lvl="1"/>
            <a:r>
              <a:rPr lang="zh-CN" altLang="en-US" dirty="0"/>
              <a:t>为什么要</a:t>
            </a:r>
            <a:r>
              <a:rPr lang="en-US" altLang="zh-CN" dirty="0"/>
              <a:t>POST?</a:t>
            </a:r>
          </a:p>
          <a:p>
            <a:pPr lvl="2"/>
            <a:r>
              <a:rPr lang="zh-CN" altLang="en-US" dirty="0"/>
              <a:t>开机时，需要检查</a:t>
            </a:r>
            <a:r>
              <a:rPr lang="en-US" altLang="zh-CN" dirty="0"/>
              <a:t>CPU</a:t>
            </a:r>
            <a:r>
              <a:rPr lang="zh-CN" altLang="en-US" dirty="0"/>
              <a:t>、内存、各种控制器、外设的状态，保证这些设备的正常，为后面</a:t>
            </a:r>
            <a:r>
              <a:rPr lang="en-US" altLang="zh-CN" dirty="0" err="1"/>
              <a:t>bootloader</a:t>
            </a:r>
            <a:r>
              <a:rPr lang="zh-CN" altLang="en-US" dirty="0"/>
              <a:t>、</a:t>
            </a:r>
            <a:r>
              <a:rPr lang="en-US" altLang="zh-CN" dirty="0"/>
              <a:t>kernel</a:t>
            </a:r>
            <a:r>
              <a:rPr lang="zh-CN" altLang="en-US" dirty="0"/>
              <a:t>的运行提供稳定的环境</a:t>
            </a:r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加电硬件初始化过程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344099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FF342-DFFF-454A-9C36-7DCE0A459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25CE0E-96F9-4D6D-B28E-B39DE074DF8E}"/>
              </a:ext>
            </a:extLst>
          </p:cNvPr>
          <p:cNvSpPr txBox="1"/>
          <p:nvPr/>
        </p:nvSpPr>
        <p:spPr>
          <a:xfrm>
            <a:off x="3314850" y="2917617"/>
            <a:ext cx="2526654" cy="1029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92" dirty="0">
                <a:solidFill>
                  <a:srgbClr val="333333"/>
                </a:solidFill>
                <a:latin typeface="+mj-ea"/>
                <a:ea typeface="+mj-ea"/>
              </a:rPr>
              <a:t>本节完</a:t>
            </a:r>
          </a:p>
        </p:txBody>
      </p:sp>
    </p:spTree>
    <p:extLst>
      <p:ext uri="{BB962C8B-B14F-4D97-AF65-F5344CB8AC3E}">
        <p14:creationId xmlns:p14="http://schemas.microsoft.com/office/powerpoint/2010/main" val="179794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加电自检</a:t>
            </a:r>
          </a:p>
          <a:p>
            <a:pPr lvl="1"/>
            <a:r>
              <a:rPr lang="zh-CN" altLang="en-US" dirty="0"/>
              <a:t>基本过程</a:t>
            </a:r>
            <a:endParaRPr lang="en-US" altLang="zh-CN" dirty="0"/>
          </a:p>
          <a:p>
            <a:pPr marL="844082" lvl="2" indent="0">
              <a:buNone/>
            </a:pPr>
            <a:r>
              <a:rPr lang="zh-CN" altLang="en-US" dirty="0"/>
              <a:t>检查</a:t>
            </a:r>
            <a:r>
              <a:rPr lang="en-US" altLang="zh-CN" dirty="0"/>
              <a:t>CPU</a:t>
            </a:r>
            <a:r>
              <a:rPr lang="zh-CN" altLang="en-US" dirty="0"/>
              <a:t>寄存器</a:t>
            </a:r>
            <a:endParaRPr lang="en-US" altLang="zh-CN" dirty="0"/>
          </a:p>
          <a:p>
            <a:pPr marL="844082" lvl="2" indent="0">
              <a:buNone/>
            </a:pPr>
            <a:r>
              <a:rPr lang="zh-CN" altLang="en-US" dirty="0"/>
              <a:t>检查</a:t>
            </a:r>
            <a:r>
              <a:rPr lang="en-US" altLang="zh-CN" dirty="0"/>
              <a:t>BIOS</a:t>
            </a:r>
            <a:r>
              <a:rPr lang="zh-CN" altLang="en-US" dirty="0"/>
              <a:t>代码的完整性</a:t>
            </a:r>
            <a:endParaRPr lang="en-US" altLang="zh-CN" dirty="0"/>
          </a:p>
          <a:p>
            <a:pPr marL="844082" lvl="2" indent="0">
              <a:buNone/>
            </a:pPr>
            <a:r>
              <a:rPr lang="zh-CN" altLang="en-US" dirty="0"/>
              <a:t>检查</a:t>
            </a:r>
            <a:r>
              <a:rPr lang="en-US" altLang="zh-CN" dirty="0"/>
              <a:t>DMA</a:t>
            </a:r>
            <a:r>
              <a:rPr lang="zh-CN" altLang="en-US" dirty="0"/>
              <a:t>、</a:t>
            </a:r>
            <a:r>
              <a:rPr lang="en-US" altLang="zh-CN" dirty="0"/>
              <a:t>timer</a:t>
            </a:r>
            <a:r>
              <a:rPr lang="zh-CN" altLang="en-US" dirty="0"/>
              <a:t>、</a:t>
            </a:r>
            <a:r>
              <a:rPr lang="en-US" altLang="zh-CN" dirty="0"/>
              <a:t>interrupt controller</a:t>
            </a:r>
          </a:p>
          <a:p>
            <a:pPr marL="844082" lvl="2" indent="0">
              <a:buNone/>
            </a:pPr>
            <a:r>
              <a:rPr lang="zh-CN" altLang="en-US" dirty="0"/>
              <a:t>检查系统内存</a:t>
            </a:r>
            <a:endParaRPr lang="en-US" altLang="zh-CN" dirty="0"/>
          </a:p>
          <a:p>
            <a:pPr marL="844082" lvl="2" indent="0">
              <a:buNone/>
            </a:pPr>
            <a:r>
              <a:rPr lang="zh-CN" altLang="en-US" dirty="0"/>
              <a:t>检查系统总线和外部设备</a:t>
            </a:r>
            <a:endParaRPr lang="en-US" altLang="zh-CN" dirty="0"/>
          </a:p>
          <a:p>
            <a:pPr marL="844082" lvl="2" indent="0">
              <a:buNone/>
            </a:pPr>
            <a:r>
              <a:rPr lang="zh-CN" altLang="en-US" dirty="0"/>
              <a:t>初始化</a:t>
            </a:r>
            <a:r>
              <a:rPr lang="en-US" altLang="zh-CN" dirty="0"/>
              <a:t>BIOS</a:t>
            </a:r>
          </a:p>
          <a:p>
            <a:pPr marL="844082" lvl="2" indent="0">
              <a:buNone/>
            </a:pPr>
            <a:r>
              <a:rPr lang="zh-CN" altLang="en-US" dirty="0"/>
              <a:t>跳转到下一级</a:t>
            </a:r>
            <a:r>
              <a:rPr lang="en-US" altLang="zh-CN" dirty="0"/>
              <a:t>BIOS(</a:t>
            </a:r>
            <a:r>
              <a:rPr lang="zh-CN" altLang="en-US" dirty="0"/>
              <a:t>如</a:t>
            </a:r>
            <a:r>
              <a:rPr lang="en-US" altLang="zh-CN" dirty="0"/>
              <a:t>VGA-BIOS)</a:t>
            </a:r>
            <a:r>
              <a:rPr lang="zh-CN" altLang="en-US" dirty="0"/>
              <a:t>执行并返回</a:t>
            </a:r>
            <a:endParaRPr lang="en-US" altLang="zh-CN" dirty="0"/>
          </a:p>
          <a:p>
            <a:pPr marL="844082" lvl="2" indent="0">
              <a:buNone/>
            </a:pPr>
            <a:r>
              <a:rPr lang="zh-CN" altLang="en-US" dirty="0"/>
              <a:t>识别可以启动的设备</a:t>
            </a:r>
            <a:r>
              <a:rPr lang="en-US" altLang="zh-CN" dirty="0"/>
              <a:t>(CD-ROM?USB?HDD?)</a:t>
            </a:r>
          </a:p>
          <a:p>
            <a:pPr lvl="1"/>
            <a:r>
              <a:rPr lang="zh-CN" altLang="en-US" dirty="0"/>
              <a:t>谁来执行这些检查？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加电硬件初始化过程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77183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44FE53B-D09F-439D-8BDF-E09D0301A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556792"/>
            <a:ext cx="6800548" cy="4320480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88FA049-92A5-4858-8BA9-368DCE2B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加电硬件初始化过程</a:t>
            </a:r>
          </a:p>
        </p:txBody>
      </p:sp>
    </p:spTree>
    <p:extLst>
      <p:ext uri="{BB962C8B-B14F-4D97-AF65-F5344CB8AC3E}">
        <p14:creationId xmlns:p14="http://schemas.microsoft.com/office/powerpoint/2010/main" val="274725180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165B9848-084A-43C1-BED2-3C59B1BC59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5559" y="1268760"/>
            <a:ext cx="7612881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B8130B7-D463-4507-8DC4-66F533F0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上电时序图</a:t>
            </a:r>
          </a:p>
        </p:txBody>
      </p:sp>
    </p:spTree>
    <p:extLst>
      <p:ext uri="{BB962C8B-B14F-4D97-AF65-F5344CB8AC3E}">
        <p14:creationId xmlns:p14="http://schemas.microsoft.com/office/powerpoint/2010/main" val="250519644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338" y="1412776"/>
            <a:ext cx="8241323" cy="4896543"/>
          </a:xfrm>
        </p:spPr>
        <p:txBody>
          <a:bodyPr/>
          <a:lstStyle/>
          <a:p>
            <a:r>
              <a:rPr lang="zh-CN" altLang="en-US" dirty="0"/>
              <a:t>加电硬件初始化过程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BIOS</a:t>
            </a:r>
            <a:r>
              <a:rPr lang="zh-CN" altLang="en-US" dirty="0">
                <a:solidFill>
                  <a:srgbClr val="FF0000"/>
                </a:solidFill>
              </a:rPr>
              <a:t>的作用和结构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EFI/UEFI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dirty="0"/>
              <a:t>Grub</a:t>
            </a:r>
            <a:r>
              <a:rPr lang="zh-CN" altLang="en-US" dirty="0"/>
              <a:t>引导程序简介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176458858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CF9E464-CBB0-4E43-8C26-AB7F726A0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51" y="1749218"/>
            <a:ext cx="4095849" cy="3321660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C39BFA8-9031-4EC8-87EB-00E8CDB8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CP/M</a:t>
            </a:r>
            <a:r>
              <a:rPr lang="zh-CN" altLang="en-US" dirty="0"/>
              <a:t>操作系统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09D5B2-FD4E-497D-8649-49CE62387CF1}"/>
              </a:ext>
            </a:extLst>
          </p:cNvPr>
          <p:cNvSpPr txBox="1"/>
          <p:nvPr/>
        </p:nvSpPr>
        <p:spPr>
          <a:xfrm>
            <a:off x="5796136" y="5269592"/>
            <a:ext cx="2664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Gary </a:t>
            </a:r>
            <a:r>
              <a:rPr lang="en-US" altLang="zh-CN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Kildall</a:t>
            </a:r>
            <a:endParaRPr lang="zh-CN" altLang="en-US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39D4466F-3EDD-404C-98BE-4C66325B2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948285"/>
            <a:ext cx="2520280" cy="292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ACDA990-892C-49F4-9E67-B5808A8F4D21}"/>
              </a:ext>
            </a:extLst>
          </p:cNvPr>
          <p:cNvSpPr txBox="1"/>
          <p:nvPr/>
        </p:nvSpPr>
        <p:spPr>
          <a:xfrm>
            <a:off x="912095" y="5371391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搭载了</a:t>
            </a:r>
            <a:r>
              <a:rPr lang="en-US" altLang="zh-CN" dirty="0"/>
              <a:t>BIOS</a:t>
            </a:r>
            <a:r>
              <a:rPr lang="zh-CN" altLang="en-US" dirty="0"/>
              <a:t>的</a:t>
            </a:r>
            <a:r>
              <a:rPr lang="en-US" altLang="zh-CN" dirty="0"/>
              <a:t>CP/M</a:t>
            </a:r>
            <a:r>
              <a:rPr lang="zh-CN" altLang="en-US" dirty="0"/>
              <a:t>操作系统</a:t>
            </a:r>
            <a:r>
              <a:rPr lang="en-US" altLang="zh-CN" dirty="0"/>
              <a:t> </a:t>
            </a:r>
          </a:p>
          <a:p>
            <a:pPr algn="ctr"/>
            <a:r>
              <a:rPr lang="zh-CN" altLang="en-US" dirty="0"/>
              <a:t>诞生于 </a:t>
            </a:r>
            <a:r>
              <a:rPr lang="en-US" altLang="zh-CN" dirty="0"/>
              <a:t>1975</a:t>
            </a:r>
            <a:r>
              <a:rPr lang="zh-CN" altLang="en-US" dirty="0"/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64738519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BM 的图像结果">
            <a:extLst>
              <a:ext uri="{FF2B5EF4-FFF2-40B4-BE49-F238E27FC236}">
                <a16:creationId xmlns:a16="http://schemas.microsoft.com/office/drawing/2014/main" id="{F1D7A9FD-EB4B-4F7A-A78A-99A1ACC6AC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51316"/>
            <a:ext cx="2677408" cy="132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44289B8-2166-4956-8355-CE0D609C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BIOS</a:t>
            </a:r>
            <a:r>
              <a:rPr lang="zh-CN" altLang="en-US" dirty="0"/>
              <a:t>大爆发</a:t>
            </a:r>
          </a:p>
        </p:txBody>
      </p:sp>
      <p:pic>
        <p:nvPicPr>
          <p:cNvPr id="4" name="Picture 2" descr="http://www.it.com.cn/f/diy/079/21/diy_review_070920_asus_p5k3_32m.jpg">
            <a:extLst>
              <a:ext uri="{FF2B5EF4-FFF2-40B4-BE49-F238E27FC236}">
                <a16:creationId xmlns:a16="http://schemas.microsoft.com/office/drawing/2014/main" id="{93912BD3-3B09-4F82-B3EF-885718DC6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434188"/>
            <a:ext cx="5341704" cy="35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48064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3213;#403213;#403213;#403213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3914;#393914;#393922;#393915;#393922;"/>
</p:tagLst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[10-3]AppArmor</Template>
  <TotalTime>16374</TotalTime>
  <Words>1911</Words>
  <Application>Microsoft Office PowerPoint</Application>
  <PresentationFormat>全屏显示(4:3)</PresentationFormat>
  <Paragraphs>210</Paragraphs>
  <Slides>30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6" baseType="lpstr">
      <vt:lpstr>-apple-system</vt:lpstr>
      <vt:lpstr>Monotype Sorts</vt:lpstr>
      <vt:lpstr>等线</vt:lpstr>
      <vt:lpstr>黑体</vt:lpstr>
      <vt:lpstr>华文中宋</vt:lpstr>
      <vt:lpstr>楷体</vt:lpstr>
      <vt:lpstr>隶书</vt:lpstr>
      <vt:lpstr>宋体</vt:lpstr>
      <vt:lpstr>微软雅黑</vt:lpstr>
      <vt:lpstr>Arial</vt:lpstr>
      <vt:lpstr>Arial Narrow</vt:lpstr>
      <vt:lpstr>Calibri</vt:lpstr>
      <vt:lpstr>Consolas</vt:lpstr>
      <vt:lpstr>Times New Roman</vt:lpstr>
      <vt:lpstr>Wingdings</vt:lpstr>
      <vt:lpstr>通用信息 (标准)</vt:lpstr>
      <vt:lpstr>PowerPoint 演示文稿</vt:lpstr>
      <vt:lpstr>PowerPoint 演示文稿</vt:lpstr>
      <vt:lpstr>加电硬件初始化过程</vt:lpstr>
      <vt:lpstr>加电硬件初始化过程</vt:lpstr>
      <vt:lpstr>加电硬件初始化过程</vt:lpstr>
      <vt:lpstr>上电时序图</vt:lpstr>
      <vt:lpstr>大纲</vt:lpstr>
      <vt:lpstr>CP/M操作系统</vt:lpstr>
      <vt:lpstr>BIOS大爆发</vt:lpstr>
      <vt:lpstr>BIOS的作用和结构</vt:lpstr>
      <vt:lpstr>BIOS的作用和结构</vt:lpstr>
      <vt:lpstr>BIOS的功能与位置</vt:lpstr>
      <vt:lpstr>BIOS的作用和结构</vt:lpstr>
      <vt:lpstr>大纲</vt:lpstr>
      <vt:lpstr>PowerPoint 演示文稿</vt:lpstr>
      <vt:lpstr>UEFI起源</vt:lpstr>
      <vt:lpstr>BIOS 发展史</vt:lpstr>
      <vt:lpstr>EFI/UEFI简介</vt:lpstr>
      <vt:lpstr>UEFI和传统BIOS的区别</vt:lpstr>
      <vt:lpstr>UEFI</vt:lpstr>
      <vt:lpstr>UEFI框架结构</vt:lpstr>
      <vt:lpstr>大纲</vt:lpstr>
      <vt:lpstr>Grub引导程序简介</vt:lpstr>
      <vt:lpstr>Linux启动流程</vt:lpstr>
      <vt:lpstr>MBR</vt:lpstr>
      <vt:lpstr>Grub引导程序简介</vt:lpstr>
      <vt:lpstr>Kernel</vt:lpstr>
      <vt:lpstr>Runlevel</vt:lpstr>
      <vt:lpstr>Systemd初始化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数据操作系统的设计与实现</dc:title>
  <dc:creator>Wang Yu</dc:creator>
  <cp:lastModifiedBy>王 十一</cp:lastModifiedBy>
  <cp:revision>455</cp:revision>
  <dcterms:created xsi:type="dcterms:W3CDTF">2013-08-21T07:50:29Z</dcterms:created>
  <dcterms:modified xsi:type="dcterms:W3CDTF">2021-06-08T04:11:32Z</dcterms:modified>
</cp:coreProperties>
</file>