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45"/>
  </p:notesMasterIdLst>
  <p:handoutMasterIdLst>
    <p:handoutMasterId r:id="rId46"/>
  </p:handoutMasterIdLst>
  <p:sldIdLst>
    <p:sldId id="1730" r:id="rId2"/>
    <p:sldId id="1791" r:id="rId3"/>
    <p:sldId id="3070" r:id="rId4"/>
    <p:sldId id="273" r:id="rId5"/>
    <p:sldId id="274" r:id="rId6"/>
    <p:sldId id="275" r:id="rId7"/>
    <p:sldId id="276" r:id="rId8"/>
    <p:sldId id="277" r:id="rId9"/>
    <p:sldId id="3071" r:id="rId10"/>
    <p:sldId id="287" r:id="rId11"/>
    <p:sldId id="350" r:id="rId12"/>
    <p:sldId id="351" r:id="rId13"/>
    <p:sldId id="352" r:id="rId14"/>
    <p:sldId id="353" r:id="rId15"/>
    <p:sldId id="340" r:id="rId16"/>
    <p:sldId id="304" r:id="rId17"/>
    <p:sldId id="305" r:id="rId18"/>
    <p:sldId id="306" r:id="rId19"/>
    <p:sldId id="310" r:id="rId20"/>
    <p:sldId id="311" r:id="rId21"/>
    <p:sldId id="3072" r:id="rId22"/>
    <p:sldId id="279" r:id="rId23"/>
    <p:sldId id="291" r:id="rId24"/>
    <p:sldId id="292" r:id="rId25"/>
    <p:sldId id="293" r:id="rId26"/>
    <p:sldId id="296" r:id="rId27"/>
    <p:sldId id="297" r:id="rId28"/>
    <p:sldId id="280" r:id="rId29"/>
    <p:sldId id="317" r:id="rId30"/>
    <p:sldId id="3073" r:id="rId31"/>
    <p:sldId id="281" r:id="rId32"/>
    <p:sldId id="339" r:id="rId33"/>
    <p:sldId id="318" r:id="rId34"/>
    <p:sldId id="349" r:id="rId35"/>
    <p:sldId id="322" r:id="rId36"/>
    <p:sldId id="341" r:id="rId37"/>
    <p:sldId id="346" r:id="rId38"/>
    <p:sldId id="347" r:id="rId39"/>
    <p:sldId id="315" r:id="rId40"/>
    <p:sldId id="323" r:id="rId41"/>
    <p:sldId id="319" r:id="rId42"/>
    <p:sldId id="283" r:id="rId43"/>
    <p:sldId id="2967" r:id="rId44"/>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7" autoAdjust="0"/>
    <p:restoredTop sz="84535" autoAdjust="0"/>
  </p:normalViewPr>
  <p:slideViewPr>
    <p:cSldViewPr>
      <p:cViewPr varScale="1">
        <p:scale>
          <a:sx n="81" d="100"/>
          <a:sy n="81" d="100"/>
        </p:scale>
        <p:origin x="16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126488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虽然是</a:t>
            </a:r>
            <a:r>
              <a:rPr lang="en-US" altLang="zh-CN" dirty="0"/>
              <a:t>schedule</a:t>
            </a:r>
            <a:r>
              <a:rPr lang="zh-CN" altLang="en-US" dirty="0"/>
              <a:t>，但他不是用来调度的，而是用来注册的</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30</a:t>
            </a:fld>
            <a:endParaRPr lang="en-US" altLang="zh-CN"/>
          </a:p>
        </p:txBody>
      </p:sp>
    </p:spTree>
    <p:extLst>
      <p:ext uri="{BB962C8B-B14F-4D97-AF65-F5344CB8AC3E}">
        <p14:creationId xmlns:p14="http://schemas.microsoft.com/office/powerpoint/2010/main" val="317681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36</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38</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39</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40</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41</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3716781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4</a:t>
            </a:r>
            <a:r>
              <a:rPr lang="zh-CN" altLang="en-US" sz="3692" spc="277" dirty="0">
                <a:solidFill>
                  <a:srgbClr val="000066"/>
                </a:solidFill>
                <a:latin typeface="+mj-ea"/>
                <a:ea typeface="+mj-ea"/>
              </a:rPr>
              <a:t>讲 下半部机制</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softirq</a:t>
            </a:r>
          </a:p>
        </p:txBody>
      </p:sp>
      <p:sp>
        <p:nvSpPr>
          <p:cNvPr id="11" name="内容占位符 10"/>
          <p:cNvSpPr>
            <a:spLocks noGrp="1"/>
          </p:cNvSpPr>
          <p:nvPr>
            <p:ph idx="1"/>
          </p:nvPr>
        </p:nvSpPr>
        <p:spPr/>
        <p:txBody>
          <a:bodyPr/>
          <a:lstStyle/>
          <a:p>
            <a:pPr indent="0">
              <a:lnSpc>
                <a:spcPct val="150000"/>
              </a:lnSpc>
              <a:spcBef>
                <a:spcPts val="0"/>
              </a:spcBef>
            </a:pPr>
            <a:r>
              <a:rPr lang="zh-CN" altLang="en-US" dirty="0"/>
              <a:t>数据结构</a:t>
            </a:r>
          </a:p>
          <a:p>
            <a:pPr lvl="1" indent="0">
              <a:lnSpc>
                <a:spcPct val="150000"/>
              </a:lnSpc>
              <a:spcBef>
                <a:spcPts val="0"/>
              </a:spcBef>
            </a:pPr>
            <a:r>
              <a:rPr lang="zh-CN" altLang="en-US" sz="1500" dirty="0"/>
              <a:t>内核定义了一个软中断数组</a:t>
            </a:r>
            <a:r>
              <a:rPr lang="en-US" altLang="zh-CN" sz="1500" dirty="0"/>
              <a:t>softirq_vec</a:t>
            </a:r>
            <a:r>
              <a:rPr lang="zh-CN" altLang="en-US" sz="1500" dirty="0"/>
              <a:t>，用来放置</a:t>
            </a:r>
            <a:r>
              <a:rPr lang="en-US" altLang="zh-CN" sz="1500" dirty="0"/>
              <a:t>softirq_action.</a:t>
            </a:r>
          </a:p>
          <a:p>
            <a:pPr lvl="1" indent="0">
              <a:lnSpc>
                <a:spcPct val="150000"/>
              </a:lnSpc>
              <a:spcBef>
                <a:spcPts val="0"/>
              </a:spcBef>
            </a:pPr>
            <a:endParaRPr lang="en-US" altLang="zh-CN" sz="1500" dirty="0"/>
          </a:p>
          <a:p>
            <a:pPr lvl="1" indent="0">
              <a:lnSpc>
                <a:spcPct val="150000"/>
              </a:lnSpc>
              <a:spcBef>
                <a:spcPts val="0"/>
              </a:spcBef>
            </a:pPr>
            <a:r>
              <a:rPr lang="zh-CN" altLang="en-US" sz="1500" dirty="0"/>
              <a:t>每个</a:t>
            </a:r>
            <a:r>
              <a:rPr lang="en-US" altLang="zh-CN" dirty="0">
                <a:sym typeface="+mn-ea"/>
              </a:rPr>
              <a:t>softirq_action</a:t>
            </a:r>
            <a:r>
              <a:rPr lang="zh-CN" altLang="en-US" dirty="0">
                <a:sym typeface="+mn-ea"/>
              </a:rPr>
              <a:t>对应一个</a:t>
            </a:r>
            <a:r>
              <a:rPr lang="en-US" altLang="zh-CN" dirty="0">
                <a:sym typeface="+mn-ea"/>
              </a:rPr>
              <a:t>softirq</a:t>
            </a:r>
            <a:r>
              <a:rPr lang="zh-CN" altLang="en-US" dirty="0">
                <a:sym typeface="+mn-ea"/>
              </a:rPr>
              <a:t>处理函数</a:t>
            </a:r>
          </a:p>
          <a:p>
            <a:pPr lvl="1" indent="0">
              <a:lnSpc>
                <a:spcPct val="150000"/>
              </a:lnSpc>
              <a:spcBef>
                <a:spcPts val="0"/>
              </a:spcBef>
            </a:pPr>
            <a:endParaRPr lang="zh-CN" altLang="en-US" dirty="0">
              <a:sym typeface="+mn-ea"/>
            </a:endParaRPr>
          </a:p>
          <a:p>
            <a:pPr lvl="1" indent="0">
              <a:lnSpc>
                <a:spcPct val="150000"/>
              </a:lnSpc>
              <a:spcBef>
                <a:spcPts val="0"/>
              </a:spcBef>
            </a:pPr>
            <a:endParaRPr lang="zh-CN" altLang="en-US" dirty="0">
              <a:sym typeface="+mn-ea"/>
            </a:endParaRPr>
          </a:p>
          <a:p>
            <a:pPr lvl="1" indent="0">
              <a:lnSpc>
                <a:spcPct val="150000"/>
              </a:lnSpc>
              <a:spcBef>
                <a:spcPts val="0"/>
              </a:spcBef>
            </a:pPr>
            <a:endParaRPr lang="zh-CN" altLang="en-US" dirty="0">
              <a:sym typeface="+mn-ea"/>
            </a:endParaRPr>
          </a:p>
          <a:p>
            <a:pPr lvl="1" indent="0">
              <a:lnSpc>
                <a:spcPct val="150000"/>
              </a:lnSpc>
              <a:spcBef>
                <a:spcPts val="0"/>
              </a:spcBef>
            </a:pPr>
            <a:r>
              <a:rPr lang="zh-CN" altLang="en-US" dirty="0">
                <a:sym typeface="+mn-ea"/>
              </a:rPr>
              <a:t>联系上一章所讲？？？</a:t>
            </a:r>
            <a:endParaRPr lang="zh-CN" altLang="en-US" dirty="0"/>
          </a:p>
          <a:p>
            <a:pPr lvl="1" indent="0">
              <a:lnSpc>
                <a:spcPct val="150000"/>
              </a:lnSpc>
              <a:spcBef>
                <a:spcPts val="0"/>
              </a:spcBef>
            </a:pPr>
            <a:endParaRPr lang="zh-CN" altLang="en-US" dirty="0"/>
          </a:p>
        </p:txBody>
      </p:sp>
      <p:pic>
        <p:nvPicPr>
          <p:cNvPr id="2" name="图片 1"/>
          <p:cNvPicPr>
            <a:picLocks noChangeAspect="1"/>
          </p:cNvPicPr>
          <p:nvPr/>
        </p:nvPicPr>
        <p:blipFill>
          <a:blip r:embed="rId3"/>
          <a:stretch>
            <a:fillRect/>
          </a:stretch>
        </p:blipFill>
        <p:spPr>
          <a:xfrm>
            <a:off x="1187624" y="2348880"/>
            <a:ext cx="6416516" cy="395764"/>
          </a:xfrm>
          <a:prstGeom prst="rect">
            <a:avLst/>
          </a:prstGeom>
        </p:spPr>
      </p:pic>
      <p:pic>
        <p:nvPicPr>
          <p:cNvPr id="4" name="图片 3"/>
          <p:cNvPicPr>
            <a:picLocks noChangeAspect="1"/>
          </p:cNvPicPr>
          <p:nvPr/>
        </p:nvPicPr>
        <p:blipFill>
          <a:blip r:embed="rId4"/>
          <a:stretch>
            <a:fillRect/>
          </a:stretch>
        </p:blipFill>
        <p:spPr>
          <a:xfrm>
            <a:off x="1547664" y="3380423"/>
            <a:ext cx="4060508" cy="727710"/>
          </a:xfrm>
          <a:prstGeom prst="rect">
            <a:avLst/>
          </a:prstGeom>
        </p:spPr>
      </p:pic>
      <p:pic>
        <p:nvPicPr>
          <p:cNvPr id="5" name="图片 4"/>
          <p:cNvPicPr>
            <a:picLocks noChangeAspect="1"/>
          </p:cNvPicPr>
          <p:nvPr/>
        </p:nvPicPr>
        <p:blipFill>
          <a:blip r:embed="rId5"/>
          <a:stretch>
            <a:fillRect/>
          </a:stretch>
        </p:blipFill>
        <p:spPr>
          <a:xfrm>
            <a:off x="6528630" y="3429827"/>
            <a:ext cx="1611630" cy="2292668"/>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en-US" altLang="zh-CN" dirty="0">
                <a:sym typeface="+mn-ea"/>
              </a:rPr>
            </a:br>
            <a:r>
              <a:rPr lang="en-US" altLang="zh-CN" dirty="0">
                <a:sym typeface="+mn-ea"/>
              </a:rPr>
              <a:t>softirq</a:t>
            </a:r>
            <a:br>
              <a:rPr lang="en-US" altLang="zh-CN" dirty="0">
                <a:sym typeface="+mn-ea"/>
              </a:rPr>
            </a:br>
            <a:endParaRPr lang="zh-CN" altLang="en-US" dirty="0"/>
          </a:p>
        </p:txBody>
      </p:sp>
      <p:sp>
        <p:nvSpPr>
          <p:cNvPr id="11" name="内容占位符 10"/>
          <p:cNvSpPr>
            <a:spLocks noGrp="1"/>
          </p:cNvSpPr>
          <p:nvPr>
            <p:ph idx="1"/>
          </p:nvPr>
        </p:nvSpPr>
        <p:spPr>
          <a:xfrm>
            <a:off x="-13717" y="1241584"/>
            <a:ext cx="6750844" cy="3672364"/>
          </a:xfrm>
        </p:spPr>
        <p:txBody>
          <a:bodyPr/>
          <a:lstStyle/>
          <a:p>
            <a:pPr algn="l" latinLnBrk="0">
              <a:lnSpc>
                <a:spcPct val="150000"/>
              </a:lnSpc>
              <a:spcBef>
                <a:spcPct val="20000"/>
              </a:spcBef>
            </a:pPr>
            <a:r>
              <a:rPr lang="zh-CN" altLang="en-US" dirty="0"/>
              <a:t>触发软中断</a:t>
            </a:r>
          </a:p>
          <a:p>
            <a:pPr lvl="1" algn="l" latinLnBrk="0">
              <a:lnSpc>
                <a:spcPct val="150000"/>
              </a:lnSpc>
              <a:spcBef>
                <a:spcPct val="20000"/>
              </a:spcBef>
            </a:pPr>
            <a:r>
              <a:rPr lang="zh-CN" altLang="en-US" dirty="0"/>
              <a:t>内核使用一个位图__softirq_pending（目前只使用了</a:t>
            </a:r>
            <a:r>
              <a:rPr lang="en-US" altLang="zh-CN" dirty="0"/>
              <a:t>11</a:t>
            </a:r>
            <a:r>
              <a:rPr lang="zh-CN" altLang="en-US" dirty="0"/>
              <a:t>个位）来代表某位对应的软中断是否被触发（有正在等待处理的软中断，触发某位软中断即为告诉内核此位有软中断正在等待被处理），若为1则表示有，否则没有。</a:t>
            </a:r>
          </a:p>
          <a:p>
            <a:pPr lvl="1" algn="l" latinLnBrk="0">
              <a:lnSpc>
                <a:spcPct val="150000"/>
              </a:lnSpc>
              <a:spcBef>
                <a:spcPct val="20000"/>
              </a:spcBef>
            </a:pPr>
            <a:r>
              <a:rPr lang="zh-CN" altLang="en-US" dirty="0"/>
              <a:t>内核使用raise_softirq_irqoff函数来触发某位的软中断</a:t>
            </a:r>
          </a:p>
          <a:p>
            <a:pPr lvl="2" algn="l" latinLnBrk="0">
              <a:lnSpc>
                <a:spcPct val="150000"/>
              </a:lnSpc>
              <a:spcBef>
                <a:spcPct val="20000"/>
              </a:spcBef>
            </a:pPr>
            <a:endParaRPr lang="zh-CN" altLang="en-US" dirty="0"/>
          </a:p>
          <a:p>
            <a:pPr lvl="2" algn="l" latinLnBrk="0">
              <a:lnSpc>
                <a:spcPct val="150000"/>
              </a:lnSpc>
              <a:spcBef>
                <a:spcPct val="20000"/>
              </a:spcBef>
            </a:pPr>
            <a:r>
              <a:rPr lang="zh-CN" altLang="en-US" dirty="0"/>
              <a:t>参数</a:t>
            </a:r>
            <a:r>
              <a:rPr lang="en-US" altLang="zh-CN" dirty="0"/>
              <a:t>nr</a:t>
            </a:r>
            <a:r>
              <a:rPr lang="zh-CN" altLang="en-US" dirty="0"/>
              <a:t>即为该位在位图</a:t>
            </a:r>
            <a:r>
              <a:rPr lang="zh-CN" altLang="en-US" dirty="0">
                <a:sym typeface="+mn-ea"/>
              </a:rPr>
              <a:t>__softirq_pending中的位置</a:t>
            </a:r>
          </a:p>
          <a:p>
            <a:pPr lvl="1" algn="l" latinLnBrk="0">
              <a:lnSpc>
                <a:spcPct val="150000"/>
              </a:lnSpc>
              <a:spcBef>
                <a:spcPct val="20000"/>
              </a:spcBef>
            </a:pPr>
            <a:endParaRPr lang="zh-CN" altLang="en-US" dirty="0">
              <a:sym typeface="+mn-ea"/>
            </a:endParaRPr>
          </a:p>
        </p:txBody>
      </p:sp>
      <p:pic>
        <p:nvPicPr>
          <p:cNvPr id="4" name="图片 3"/>
          <p:cNvPicPr>
            <a:picLocks noChangeAspect="1"/>
          </p:cNvPicPr>
          <p:nvPr/>
        </p:nvPicPr>
        <p:blipFill>
          <a:blip r:embed="rId3"/>
          <a:stretch>
            <a:fillRect/>
          </a:stretch>
        </p:blipFill>
        <p:spPr>
          <a:xfrm>
            <a:off x="7202329" y="2233613"/>
            <a:ext cx="1884521" cy="2680335"/>
          </a:xfrm>
          <a:prstGeom prst="rect">
            <a:avLst/>
          </a:prstGeom>
        </p:spPr>
      </p:pic>
      <p:pic>
        <p:nvPicPr>
          <p:cNvPr id="5" name="图片 4"/>
          <p:cNvPicPr>
            <a:picLocks noChangeAspect="1"/>
          </p:cNvPicPr>
          <p:nvPr/>
        </p:nvPicPr>
        <p:blipFill>
          <a:blip r:embed="rId4"/>
          <a:stretch>
            <a:fillRect/>
          </a:stretch>
        </p:blipFill>
        <p:spPr>
          <a:xfrm>
            <a:off x="1043940" y="4295776"/>
            <a:ext cx="5814060" cy="270986"/>
          </a:xfrm>
          <a:prstGeom prst="rect">
            <a:avLst/>
          </a:prstGeom>
        </p:spPr>
      </p:pic>
      <p:sp>
        <p:nvSpPr>
          <p:cNvPr id="7" name="圆角矩形 6"/>
          <p:cNvSpPr/>
          <p:nvPr/>
        </p:nvSpPr>
        <p:spPr>
          <a:xfrm>
            <a:off x="2006918" y="5105400"/>
            <a:ext cx="3501390" cy="689550"/>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sym typeface="+mn-ea"/>
              </a:rPr>
              <a:t>触发了软中断后就该由__do_softirq来执行该软中断了。</a:t>
            </a:r>
            <a:endParaRPr lang="zh-CN" altLang="en-US" sz="1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34957" y="1121918"/>
            <a:ext cx="8399621" cy="3672364"/>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调用</a:t>
            </a:r>
            <a:r>
              <a:rPr lang="en-US" altLang="zh-CN" dirty="0">
                <a:sym typeface="+mn-ea"/>
              </a:rPr>
              <a:t>__</a:t>
            </a:r>
            <a:r>
              <a:rPr lang="zh-CN" altLang="en-US" dirty="0">
                <a:sym typeface="+mn-ea"/>
              </a:rPr>
              <a:t>do_softirq的过程</a:t>
            </a:r>
          </a:p>
          <a:p>
            <a:pPr lvl="1" algn="l">
              <a:lnSpc>
                <a:spcPct val="150000"/>
              </a:lnSpc>
            </a:pPr>
            <a:r>
              <a:rPr lang="zh-CN" altLang="en-US" dirty="0"/>
              <a:t>在上一章中可以看到在</a:t>
            </a:r>
            <a:r>
              <a:rPr lang="en-US" altLang="zh-CN" dirty="0">
                <a:sym typeface="+mn-ea"/>
              </a:rPr>
              <a:t>__</a:t>
            </a:r>
            <a:r>
              <a:rPr lang="zh-CN" altLang="en-US" dirty="0">
                <a:sym typeface="+mn-ea"/>
              </a:rPr>
              <a:t>do_IRQ函数里面调用了exiting_irq()，而exiting_irq()实际直接调用irq_exit()来完成任务。</a:t>
            </a:r>
          </a:p>
          <a:p>
            <a:pPr lvl="1" algn="l">
              <a:lnSpc>
                <a:spcPct val="150000"/>
              </a:lnSpc>
            </a:pPr>
            <a:r>
              <a:rPr lang="zh-CN" altLang="en-US" dirty="0">
                <a:sym typeface="+mn-ea"/>
              </a:rPr>
              <a:t>在irq_exit()里面将内核可抢占打开，此时开中断。</a:t>
            </a:r>
          </a:p>
          <a:p>
            <a:pPr lvl="1" algn="l">
              <a:lnSpc>
                <a:spcPct val="150000"/>
              </a:lnSpc>
            </a:pPr>
            <a:r>
              <a:rPr lang="zh-CN" altLang="en-US" dirty="0">
                <a:sym typeface="+mn-ea"/>
              </a:rPr>
              <a:t>最后在irq_exit()里面调用invoke_softirq()进入了__do_softirq</a:t>
            </a:r>
            <a:r>
              <a:rPr lang="en-US" altLang="zh-CN" dirty="0">
                <a:sym typeface="+mn-ea"/>
              </a:rPr>
              <a:t>()</a:t>
            </a:r>
            <a:r>
              <a:rPr lang="zh-CN" altLang="en-US" dirty="0">
                <a:sym typeface="+mn-ea"/>
              </a:rPr>
              <a:t>函数。</a:t>
            </a:r>
          </a:p>
          <a:p>
            <a:pPr lvl="2" algn="l">
              <a:lnSpc>
                <a:spcPct val="150000"/>
              </a:lnSpc>
            </a:pPr>
            <a:r>
              <a:rPr lang="zh-CN" altLang="en-US" dirty="0">
                <a:sym typeface="+mn-ea"/>
              </a:rPr>
              <a:t>在这里有两个前提：</a:t>
            </a:r>
          </a:p>
          <a:p>
            <a:pPr lvl="3" algn="l">
              <a:lnSpc>
                <a:spcPct val="150000"/>
              </a:lnSpc>
            </a:pPr>
            <a:r>
              <a:rPr lang="en-US" altLang="zh-CN" dirty="0">
                <a:sym typeface="+mn-ea"/>
              </a:rPr>
              <a:t>1.</a:t>
            </a:r>
            <a:r>
              <a:rPr lang="zh-CN" altLang="en-US" dirty="0">
                <a:sym typeface="+mn-ea"/>
              </a:rPr>
              <a:t>调用in_interrupt()判断当前是否还处于硬中断、软中断或者屏蔽了软中断，是的话则否定（不用进入__do_softirq</a:t>
            </a:r>
            <a:r>
              <a:rPr lang="en-US" altLang="zh-CN" dirty="0">
                <a:sym typeface="+mn-ea"/>
              </a:rPr>
              <a:t>()</a:t>
            </a:r>
            <a:r>
              <a:rPr lang="zh-CN" altLang="en-US" dirty="0">
                <a:sym typeface="+mn-ea"/>
              </a:rPr>
              <a:t>）；</a:t>
            </a:r>
          </a:p>
          <a:p>
            <a:pPr lvl="3" algn="l">
              <a:lnSpc>
                <a:spcPct val="150000"/>
              </a:lnSpc>
            </a:pPr>
            <a:r>
              <a:rPr lang="en-US" altLang="zh-CN" dirty="0">
                <a:sym typeface="+mn-ea"/>
              </a:rPr>
              <a:t>2. </a:t>
            </a:r>
            <a:r>
              <a:rPr lang="zh-CN" altLang="en-US" dirty="0">
                <a:sym typeface="+mn-ea"/>
              </a:rPr>
              <a:t>查看位图__softirq_pending是否有等待的</a:t>
            </a:r>
            <a:r>
              <a:rPr lang="en-US" altLang="zh-CN" dirty="0">
                <a:sym typeface="+mn-ea"/>
              </a:rPr>
              <a:t>softirq</a:t>
            </a:r>
            <a:r>
              <a:rPr lang="zh-CN" altLang="en-US" dirty="0">
                <a:sym typeface="+mn-ea"/>
              </a:rPr>
              <a:t>，没有则否定（不用进入__do_softirq</a:t>
            </a:r>
            <a:r>
              <a:rPr lang="en-US" altLang="zh-CN" dirty="0">
                <a:sym typeface="+mn-ea"/>
              </a:rPr>
              <a:t>()</a:t>
            </a:r>
            <a:r>
              <a:rPr lang="zh-CN" altLang="en-US" dirty="0">
                <a:sym typeface="+mn-ea"/>
              </a:rPr>
              <a:t>）。</a:t>
            </a:r>
          </a:p>
        </p:txBody>
      </p:sp>
      <p:pic>
        <p:nvPicPr>
          <p:cNvPr id="2" name="图片 1"/>
          <p:cNvPicPr>
            <a:picLocks noChangeAspect="1"/>
          </p:cNvPicPr>
          <p:nvPr/>
        </p:nvPicPr>
        <p:blipFill>
          <a:blip r:embed="rId3"/>
          <a:srcRect b="16667"/>
          <a:stretch>
            <a:fillRect/>
          </a:stretch>
        </p:blipFill>
        <p:spPr>
          <a:xfrm>
            <a:off x="5148064" y="3789040"/>
            <a:ext cx="3326130" cy="21907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22243" y="1105894"/>
            <a:ext cx="6700838" cy="3672364"/>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sym typeface="+mn-ea"/>
              </a:rPr>
              <a:t>__</a:t>
            </a:r>
            <a:r>
              <a:rPr lang="zh-CN" altLang="en-US" dirty="0">
                <a:sym typeface="+mn-ea"/>
              </a:rPr>
              <a:t>do_softirq的核心思想</a:t>
            </a:r>
          </a:p>
          <a:p>
            <a:pPr lvl="1" algn="l">
              <a:lnSpc>
                <a:spcPct val="150000"/>
              </a:lnSpc>
            </a:pPr>
            <a:r>
              <a:rPr lang="zh-CN" altLang="en-US" sz="1500" dirty="0">
                <a:sym typeface="+mn-ea"/>
              </a:rPr>
              <a:t>首先使用</a:t>
            </a:r>
            <a:r>
              <a:rPr lang="zh-CN" altLang="en-US" dirty="0">
                <a:sym typeface="+mn-ea"/>
              </a:rPr>
              <a:t>local_softirq_pending()读入内核的</a:t>
            </a:r>
            <a:r>
              <a:rPr lang="en-US" altLang="zh-CN" dirty="0">
                <a:sym typeface="+mn-ea"/>
              </a:rPr>
              <a:t>__softirq_pending</a:t>
            </a:r>
          </a:p>
          <a:p>
            <a:pPr lvl="1" algn="l">
              <a:lnSpc>
                <a:spcPct val="150000"/>
              </a:lnSpc>
            </a:pPr>
            <a:r>
              <a:rPr lang="zh-CN" altLang="en-US" dirty="0">
                <a:sym typeface="+mn-ea"/>
              </a:rPr>
              <a:t>扫描</a:t>
            </a:r>
            <a:r>
              <a:rPr lang="en-US" altLang="zh-CN" dirty="0">
                <a:sym typeface="+mn-ea"/>
              </a:rPr>
              <a:t>__softirq_pending</a:t>
            </a:r>
            <a:r>
              <a:rPr lang="zh-CN" altLang="en-US" dirty="0">
                <a:sym typeface="+mn-ea"/>
              </a:rPr>
              <a:t>是否全为</a:t>
            </a:r>
            <a:r>
              <a:rPr lang="en-US" altLang="zh-CN" dirty="0">
                <a:sym typeface="+mn-ea"/>
              </a:rPr>
              <a:t>0</a:t>
            </a:r>
            <a:r>
              <a:rPr lang="zh-CN" altLang="en-US" dirty="0">
                <a:sym typeface="+mn-ea"/>
              </a:rPr>
              <a:t>，是的话则结束（代表此时无软中断），否则继续</a:t>
            </a:r>
          </a:p>
          <a:p>
            <a:pPr lvl="1" algn="l">
              <a:lnSpc>
                <a:spcPct val="150000"/>
              </a:lnSpc>
            </a:pPr>
            <a:r>
              <a:rPr lang="zh-CN" altLang="en-US" dirty="0">
                <a:sym typeface="+mn-ea"/>
              </a:rPr>
              <a:t>从</a:t>
            </a:r>
            <a:r>
              <a:rPr lang="en-US" altLang="zh-CN" dirty="0">
                <a:sym typeface="+mn-ea"/>
              </a:rPr>
              <a:t>__softirq_pending</a:t>
            </a:r>
            <a:r>
              <a:rPr lang="zh-CN" altLang="en-US" dirty="0">
                <a:sym typeface="+mn-ea"/>
              </a:rPr>
              <a:t>的最低位开始依次往高位扫描。如果发现某位为</a:t>
            </a:r>
            <a:r>
              <a:rPr lang="en-US" altLang="zh-CN" dirty="0">
                <a:sym typeface="+mn-ea"/>
              </a:rPr>
              <a:t>1</a:t>
            </a:r>
            <a:r>
              <a:rPr lang="zh-CN" altLang="en-US" dirty="0">
                <a:sym typeface="+mn-ea"/>
              </a:rPr>
              <a:t>则说明对应位有个等待中的</a:t>
            </a:r>
            <a:r>
              <a:rPr lang="en-US" altLang="zh-CN" dirty="0">
                <a:sym typeface="+mn-ea"/>
              </a:rPr>
              <a:t>softirq</a:t>
            </a:r>
            <a:r>
              <a:rPr lang="zh-CN" altLang="en-US" dirty="0">
                <a:sym typeface="+mn-ea"/>
              </a:rPr>
              <a:t>需要处理，那么就调用</a:t>
            </a:r>
            <a:r>
              <a:rPr lang="en-US" altLang="zh-CN" dirty="0">
                <a:sym typeface="+mn-ea"/>
              </a:rPr>
              <a:t>softirq_vec</a:t>
            </a:r>
            <a:r>
              <a:rPr lang="zh-CN" altLang="en-US" dirty="0">
                <a:sym typeface="+mn-ea"/>
              </a:rPr>
              <a:t>数组（一个</a:t>
            </a:r>
            <a:r>
              <a:rPr lang="en-US" altLang="zh-CN" dirty="0">
                <a:sym typeface="+mn-ea"/>
              </a:rPr>
              <a:t>CPU</a:t>
            </a:r>
            <a:r>
              <a:rPr lang="zh-CN" altLang="en-US" dirty="0">
                <a:sym typeface="+mn-ea"/>
              </a:rPr>
              <a:t>有一个</a:t>
            </a:r>
            <a:r>
              <a:rPr lang="en-US" altLang="zh-CN" dirty="0">
                <a:sym typeface="+mn-ea"/>
              </a:rPr>
              <a:t>softirq_vec</a:t>
            </a:r>
            <a:r>
              <a:rPr lang="zh-CN" altLang="en-US" dirty="0">
                <a:sym typeface="+mn-ea"/>
              </a:rPr>
              <a:t>数组）中对应项的</a:t>
            </a:r>
            <a:r>
              <a:rPr lang="en-US" altLang="zh-CN" dirty="0">
                <a:sym typeface="+mn-ea"/>
              </a:rPr>
              <a:t>action</a:t>
            </a:r>
            <a:r>
              <a:rPr lang="zh-CN" altLang="en-US" dirty="0">
                <a:sym typeface="+mn-ea"/>
              </a:rPr>
              <a:t>函数，并且在一定时机将此位置</a:t>
            </a:r>
            <a:r>
              <a:rPr lang="en-US" altLang="zh-CN" dirty="0">
                <a:sym typeface="+mn-ea"/>
              </a:rPr>
              <a:t>0</a:t>
            </a:r>
            <a:r>
              <a:rPr lang="zh-CN" altLang="en-US" dirty="0">
                <a:sym typeface="+mn-ea"/>
              </a:rPr>
              <a:t>。一直持续这个过程，直到</a:t>
            </a:r>
            <a:r>
              <a:rPr lang="en-US" altLang="zh-CN" dirty="0">
                <a:sym typeface="+mn-ea"/>
              </a:rPr>
              <a:t>__softirq_pending</a:t>
            </a:r>
            <a:r>
              <a:rPr lang="zh-CN" altLang="en-US" dirty="0">
                <a:sym typeface="+mn-ea"/>
              </a:rPr>
              <a:t>每个位都为</a:t>
            </a:r>
            <a:r>
              <a:rPr lang="en-US" altLang="zh-CN" dirty="0">
                <a:sym typeface="+mn-ea"/>
              </a:rPr>
              <a:t>0</a:t>
            </a:r>
            <a:r>
              <a:rPr lang="zh-CN" altLang="en-US" dirty="0">
                <a:sym typeface="+mn-ea"/>
              </a:rPr>
              <a:t>。</a:t>
            </a:r>
          </a:p>
          <a:p>
            <a:pPr lvl="1" algn="l">
              <a:lnSpc>
                <a:spcPct val="150000"/>
              </a:lnSpc>
            </a:pPr>
            <a:endParaRPr lang="zh-CN" altLang="en-US" dirty="0">
              <a:sym typeface="+mn-ea"/>
            </a:endParaRPr>
          </a:p>
        </p:txBody>
      </p:sp>
      <p:pic>
        <p:nvPicPr>
          <p:cNvPr id="2" name="图片 1"/>
          <p:cNvPicPr>
            <a:picLocks noChangeAspect="1"/>
          </p:cNvPicPr>
          <p:nvPr/>
        </p:nvPicPr>
        <p:blipFill>
          <a:blip r:embed="rId3"/>
          <a:stretch>
            <a:fillRect/>
          </a:stretch>
        </p:blipFill>
        <p:spPr>
          <a:xfrm>
            <a:off x="7114223" y="2369820"/>
            <a:ext cx="1884521" cy="268033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408" y="1105894"/>
            <a:ext cx="5304949" cy="3672364"/>
          </a:xfrm>
        </p:spPr>
        <p:txBody>
          <a:bodyPr/>
          <a:lstStyle/>
          <a:p>
            <a:pPr algn="l">
              <a:lnSpc>
                <a:spcPct val="150000"/>
              </a:lnSpc>
            </a:pPr>
            <a:r>
              <a:rPr lang="en-US" altLang="zh-CN" dirty="0">
                <a:sym typeface="+mn-ea"/>
              </a:rPr>
              <a:t>__</a:t>
            </a:r>
            <a:r>
              <a:rPr lang="zh-CN" altLang="en-US" dirty="0">
                <a:sym typeface="+mn-ea"/>
              </a:rPr>
              <a:t>do_softirq的过程</a:t>
            </a:r>
          </a:p>
          <a:p>
            <a:pPr lvl="1" algn="l">
              <a:lnSpc>
                <a:spcPct val="150000"/>
              </a:lnSpc>
            </a:pPr>
            <a:r>
              <a:rPr lang="en-US" altLang="zh-CN" dirty="0">
                <a:sym typeface="+mn-ea"/>
              </a:rPr>
              <a:t>1. </a:t>
            </a:r>
            <a:r>
              <a:rPr lang="zh-CN" altLang="en-US" dirty="0">
                <a:sym typeface="+mn-ea"/>
              </a:rPr>
              <a:t>检查是否有挂起的</a:t>
            </a:r>
            <a:r>
              <a:rPr lang="en-US" altLang="zh-CN" dirty="0">
                <a:sym typeface="+mn-ea"/>
              </a:rPr>
              <a:t>softirq</a:t>
            </a:r>
            <a:r>
              <a:rPr lang="zh-CN" altLang="en-US" dirty="0">
                <a:sym typeface="+mn-ea"/>
              </a:rPr>
              <a:t>需要处理</a:t>
            </a:r>
          </a:p>
          <a:p>
            <a:pPr lvl="1" algn="l">
              <a:lnSpc>
                <a:spcPct val="150000"/>
              </a:lnSpc>
            </a:pPr>
            <a:r>
              <a:rPr lang="en-US" altLang="zh-CN" dirty="0">
                <a:sym typeface="+mn-ea"/>
              </a:rPr>
              <a:t>2. </a:t>
            </a:r>
            <a:r>
              <a:rPr lang="zh-CN" altLang="en-US" dirty="0">
                <a:sym typeface="+mn-ea"/>
              </a:rPr>
              <a:t>如果有，则执行优先级较高的待处理</a:t>
            </a:r>
            <a:r>
              <a:rPr lang="en-US" altLang="zh-CN" dirty="0">
                <a:sym typeface="+mn-ea"/>
              </a:rPr>
              <a:t>softirq</a:t>
            </a:r>
            <a:r>
              <a:rPr lang="zh-CN" altLang="en-US" dirty="0">
                <a:sym typeface="+mn-ea"/>
              </a:rPr>
              <a:t>；若没有则结束</a:t>
            </a:r>
          </a:p>
          <a:p>
            <a:pPr lvl="1" algn="l">
              <a:lnSpc>
                <a:spcPct val="150000"/>
              </a:lnSpc>
            </a:pPr>
            <a:r>
              <a:rPr lang="en-US" altLang="zh-CN" dirty="0">
                <a:sym typeface="+mn-ea"/>
              </a:rPr>
              <a:t>3. </a:t>
            </a:r>
            <a:r>
              <a:rPr lang="zh-CN" altLang="en-US" dirty="0">
                <a:sym typeface="+mn-ea"/>
              </a:rPr>
              <a:t>继续依次执行</a:t>
            </a:r>
            <a:r>
              <a:rPr lang="en-US" altLang="zh-CN" dirty="0">
                <a:sym typeface="+mn-ea"/>
              </a:rPr>
              <a:t>1</a:t>
            </a:r>
            <a:r>
              <a:rPr lang="zh-CN" altLang="en-US" dirty="0">
                <a:sym typeface="+mn-ea"/>
              </a:rPr>
              <a:t>，</a:t>
            </a:r>
            <a:r>
              <a:rPr lang="en-US" altLang="zh-CN" dirty="0">
                <a:sym typeface="+mn-ea"/>
              </a:rPr>
              <a:t>2</a:t>
            </a:r>
            <a:r>
              <a:rPr lang="zh-CN" altLang="en-US" dirty="0">
                <a:sym typeface="+mn-ea"/>
              </a:rPr>
              <a:t>两步，如果处理过程中发现有大量的</a:t>
            </a:r>
            <a:r>
              <a:rPr lang="en-US" altLang="zh-CN" dirty="0">
                <a:sym typeface="+mn-ea"/>
              </a:rPr>
              <a:t>softirq</a:t>
            </a:r>
            <a:r>
              <a:rPr lang="zh-CN" altLang="en-US" dirty="0">
                <a:sym typeface="+mn-ea"/>
              </a:rPr>
              <a:t>被触发，当超过一定数量时，则交给后台软中断处理进程（</a:t>
            </a:r>
            <a:r>
              <a:rPr lang="en-US" altLang="zh-CN" dirty="0">
                <a:sym typeface="+mn-ea"/>
              </a:rPr>
              <a:t>ksoftirqd</a:t>
            </a:r>
            <a:r>
              <a:rPr lang="zh-CN" altLang="en-US" dirty="0">
                <a:sym typeface="+mn-ea"/>
              </a:rPr>
              <a:t>）执行，并结束</a:t>
            </a:r>
            <a:r>
              <a:rPr lang="en-US" altLang="zh-CN" dirty="0">
                <a:sym typeface="+mn-ea"/>
              </a:rPr>
              <a:t>__do_softirq</a:t>
            </a:r>
          </a:p>
          <a:p>
            <a:pPr lvl="1" algn="l">
              <a:lnSpc>
                <a:spcPct val="150000"/>
              </a:lnSpc>
            </a:pPr>
            <a:endParaRPr lang="zh-CN" altLang="en-US" dirty="0">
              <a:sym typeface="+mn-ea"/>
            </a:endParaRPr>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756434" y="2125980"/>
            <a:ext cx="3248978" cy="3146108"/>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下半部</a:t>
            </a:r>
          </a:p>
        </p:txBody>
      </p:sp>
      <p:sp>
        <p:nvSpPr>
          <p:cNvPr id="11" name="内容占位符 10"/>
          <p:cNvSpPr>
            <a:spLocks noGrp="1"/>
          </p:cNvSpPr>
          <p:nvPr>
            <p:ph idx="1"/>
          </p:nvPr>
        </p:nvSpPr>
        <p:spPr/>
        <p:txBody>
          <a:bodyPr/>
          <a:lstStyle/>
          <a:p>
            <a:pPr indent="0" latinLnBrk="0">
              <a:lnSpc>
                <a:spcPct val="150000"/>
              </a:lnSpc>
              <a:spcBef>
                <a:spcPts val="0"/>
              </a:spcBef>
            </a:pPr>
            <a:r>
              <a:rPr lang="en-US" altLang="zh-CN" dirty="0">
                <a:sym typeface="+mn-ea"/>
              </a:rPr>
              <a:t>__</a:t>
            </a:r>
            <a:r>
              <a:rPr lang="en-US" altLang="zh-CN" dirty="0" err="1"/>
              <a:t>do_softirq</a:t>
            </a:r>
            <a:r>
              <a:rPr lang="en-US" altLang="zh-CN" dirty="0"/>
              <a:t>()有4个执行时机</a:t>
            </a:r>
            <a:endParaRPr lang="zh-CN" altLang="en-US" dirty="0"/>
          </a:p>
          <a:p>
            <a:pPr lvl="1" indent="0" latinLnBrk="0">
              <a:lnSpc>
                <a:spcPct val="150000"/>
              </a:lnSpc>
              <a:spcBef>
                <a:spcPts val="0"/>
              </a:spcBef>
            </a:pPr>
            <a:r>
              <a:rPr lang="zh-CN" altLang="en-US" dirty="0"/>
              <a:t>1. 从系统调用中返回时</a:t>
            </a:r>
          </a:p>
          <a:p>
            <a:pPr lvl="1" indent="0">
              <a:lnSpc>
                <a:spcPct val="150000"/>
              </a:lnSpc>
              <a:spcBef>
                <a:spcPts val="0"/>
              </a:spcBef>
            </a:pPr>
            <a:r>
              <a:rPr lang="zh-CN" altLang="en-US" dirty="0"/>
              <a:t>2. 从异常中返回时</a:t>
            </a:r>
            <a:endParaRPr lang="en-US" altLang="zh-CN" dirty="0"/>
          </a:p>
          <a:p>
            <a:pPr lvl="1" indent="0">
              <a:lnSpc>
                <a:spcPct val="150000"/>
              </a:lnSpc>
              <a:spcBef>
                <a:spcPts val="0"/>
              </a:spcBef>
            </a:pPr>
            <a:r>
              <a:rPr lang="zh-CN" altLang="en-US" dirty="0"/>
              <a:t>3. 调度程序中时</a:t>
            </a:r>
            <a:endParaRPr lang="en-US" altLang="zh-CN" dirty="0"/>
          </a:p>
          <a:p>
            <a:pPr lvl="1" indent="0" latinLnBrk="0">
              <a:lnSpc>
                <a:spcPct val="150000"/>
              </a:lnSpc>
              <a:spcBef>
                <a:spcPts val="0"/>
              </a:spcBef>
            </a:pPr>
            <a:r>
              <a:rPr lang="zh-CN" altLang="en-US" dirty="0"/>
              <a:t>4. 处理完硬件中断之后</a:t>
            </a:r>
          </a:p>
        </p:txBody>
      </p:sp>
      <p:sp>
        <p:nvSpPr>
          <p:cNvPr id="2" name="圆角矩形 1"/>
          <p:cNvSpPr/>
          <p:nvPr/>
        </p:nvSpPr>
        <p:spPr>
          <a:xfrm>
            <a:off x="1464230" y="4581128"/>
            <a:ext cx="6215539" cy="1302484"/>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dirty="0"/>
              <a:t>它将遍历所有的softirq_vec，依次启动其中的action()。需要注意的是，软中断服务程序不允许在硬中断服务程序中执行，也不允许在软中断服务程序中嵌套执行，但允许多个软中断服务程序同时在多个CPU上并发。</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softirq</a:t>
            </a:r>
          </a:p>
        </p:txBody>
      </p:sp>
      <p:sp>
        <p:nvSpPr>
          <p:cNvPr id="6" name="内容占位符 5"/>
          <p:cNvSpPr>
            <a:spLocks noGrp="1"/>
          </p:cNvSpPr>
          <p:nvPr>
            <p:ph idx="1"/>
          </p:nvPr>
        </p:nvSpPr>
        <p:spPr/>
        <p:txBody>
          <a:bodyPr/>
          <a:lstStyle/>
          <a:p>
            <a:pPr>
              <a:lnSpc>
                <a:spcPct val="150000"/>
              </a:lnSpc>
              <a:spcBef>
                <a:spcPts val="0"/>
              </a:spcBef>
            </a:pPr>
            <a:r>
              <a:rPr lang="en-US" altLang="zh-CN" dirty="0"/>
              <a:t>softirq</a:t>
            </a:r>
            <a:r>
              <a:rPr lang="zh-CN" altLang="en-US" dirty="0"/>
              <a:t>可被</a:t>
            </a:r>
            <a:r>
              <a:rPr lang="en-US" altLang="zh-CN" dirty="0"/>
              <a:t>hardirq</a:t>
            </a:r>
            <a:r>
              <a:rPr lang="zh-CN" altLang="en-US" dirty="0"/>
              <a:t>中断</a:t>
            </a:r>
          </a:p>
          <a:p>
            <a:pPr lvl="1">
              <a:lnSpc>
                <a:spcPct val="150000"/>
              </a:lnSpc>
              <a:spcBef>
                <a:spcPts val="0"/>
              </a:spcBef>
            </a:pPr>
            <a:r>
              <a:rPr lang="zh-CN" altLang="en-US" dirty="0"/>
              <a:t>在</a:t>
            </a:r>
            <a:r>
              <a:rPr lang="en-US" altLang="zh-CN" dirty="0"/>
              <a:t>ISR</a:t>
            </a:r>
            <a:r>
              <a:rPr lang="zh-CN" altLang="en-US" dirty="0"/>
              <a:t>中是关闭硬中断的，而进入</a:t>
            </a:r>
            <a:r>
              <a:rPr lang="en-US" altLang="zh-CN" dirty="0">
                <a:sym typeface="+mn-ea"/>
              </a:rPr>
              <a:t>softirq</a:t>
            </a:r>
            <a:r>
              <a:rPr lang="zh-CN" altLang="en-US" dirty="0">
                <a:sym typeface="+mn-ea"/>
              </a:rPr>
              <a:t>之后开启了硬中断，这时意味着</a:t>
            </a:r>
            <a:r>
              <a:rPr lang="en-US" altLang="zh-CN" dirty="0">
                <a:sym typeface="+mn-ea"/>
              </a:rPr>
              <a:t>softirq</a:t>
            </a:r>
            <a:r>
              <a:rPr lang="zh-CN" altLang="en-US" dirty="0">
                <a:sym typeface="+mn-ea"/>
              </a:rPr>
              <a:t>能被硬中断中断。</a:t>
            </a:r>
          </a:p>
          <a:p>
            <a:pPr lvl="1">
              <a:lnSpc>
                <a:spcPct val="150000"/>
              </a:lnSpc>
              <a:spcBef>
                <a:spcPts val="0"/>
              </a:spcBef>
            </a:pPr>
            <a:r>
              <a:rPr lang="zh-CN" altLang="en-US" dirty="0">
                <a:sym typeface="+mn-ea"/>
              </a:rPr>
              <a:t>每个CPU都对应一个softirq的栈和一个hardirq的栈，这样就保证了处理完硬中断后能正确返回被中断的</a:t>
            </a:r>
            <a:r>
              <a:rPr lang="en-US" altLang="zh-CN" dirty="0">
                <a:sym typeface="+mn-ea"/>
              </a:rPr>
              <a:t>softirq</a:t>
            </a:r>
            <a:r>
              <a:rPr lang="zh-CN" altLang="en-US" dirty="0">
                <a:sym typeface="+mn-ea"/>
              </a:rPr>
              <a:t>。</a:t>
            </a:r>
          </a:p>
          <a:p>
            <a:pPr lvl="1">
              <a:lnSpc>
                <a:spcPct val="150000"/>
              </a:lnSpc>
              <a:spcBef>
                <a:spcPts val="0"/>
              </a:spcBef>
            </a:pPr>
            <a:endParaRPr lang="zh-CN" altLang="en-US" dirty="0">
              <a:sym typeface="+mn-ea"/>
            </a:endParaRPr>
          </a:p>
        </p:txBody>
      </p:sp>
      <p:sp>
        <p:nvSpPr>
          <p:cNvPr id="4" name="矩形 3">
            <a:extLst>
              <a:ext uri="{FF2B5EF4-FFF2-40B4-BE49-F238E27FC236}">
                <a16:creationId xmlns:a16="http://schemas.microsoft.com/office/drawing/2014/main" id="{BFBC682B-8ED3-4740-A00A-89BEFFD450E0}"/>
              </a:ext>
            </a:extLst>
          </p:cNvPr>
          <p:cNvSpPr/>
          <p:nvPr/>
        </p:nvSpPr>
        <p:spPr>
          <a:xfrm>
            <a:off x="2738109" y="5877271"/>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softirq</a:t>
            </a:r>
            <a:r>
              <a:rPr lang="zh-CN" altLang="en-US" dirty="0"/>
              <a:t>，硬中断开启</a:t>
            </a:r>
          </a:p>
        </p:txBody>
      </p:sp>
      <p:sp>
        <p:nvSpPr>
          <p:cNvPr id="5" name="矩形 4">
            <a:extLst>
              <a:ext uri="{FF2B5EF4-FFF2-40B4-BE49-F238E27FC236}">
                <a16:creationId xmlns:a16="http://schemas.microsoft.com/office/drawing/2014/main" id="{4CDB30BB-D092-4C02-A8DF-16DE22D2CBE2}"/>
              </a:ext>
            </a:extLst>
          </p:cNvPr>
          <p:cNvSpPr/>
          <p:nvPr/>
        </p:nvSpPr>
        <p:spPr>
          <a:xfrm>
            <a:off x="2707051" y="3933055"/>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softirq</a:t>
            </a:r>
            <a:r>
              <a:rPr lang="zh-CN" altLang="en-US" dirty="0"/>
              <a:t>，硬中断开启</a:t>
            </a:r>
          </a:p>
        </p:txBody>
      </p:sp>
      <p:sp>
        <p:nvSpPr>
          <p:cNvPr id="7" name="矩形 6">
            <a:extLst>
              <a:ext uri="{FF2B5EF4-FFF2-40B4-BE49-F238E27FC236}">
                <a16:creationId xmlns:a16="http://schemas.microsoft.com/office/drawing/2014/main" id="{358D44E6-284B-46E6-8139-AC62F3CEAB68}"/>
              </a:ext>
            </a:extLst>
          </p:cNvPr>
          <p:cNvSpPr/>
          <p:nvPr/>
        </p:nvSpPr>
        <p:spPr>
          <a:xfrm>
            <a:off x="5004048" y="4869159"/>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hardirq</a:t>
            </a:r>
            <a:r>
              <a:rPr lang="zh-CN" altLang="en-US" dirty="0"/>
              <a:t>，硬中断关闭</a:t>
            </a:r>
          </a:p>
        </p:txBody>
      </p:sp>
      <p:cxnSp>
        <p:nvCxnSpPr>
          <p:cNvPr id="8" name="直接箭头连接符 7">
            <a:extLst>
              <a:ext uri="{FF2B5EF4-FFF2-40B4-BE49-F238E27FC236}">
                <a16:creationId xmlns:a16="http://schemas.microsoft.com/office/drawing/2014/main" id="{0D873EFA-3B5F-4BDD-8789-3ABDD87E65AE}"/>
              </a:ext>
            </a:extLst>
          </p:cNvPr>
          <p:cNvCxnSpPr>
            <a:stCxn id="4" idx="3"/>
            <a:endCxn id="7" idx="1"/>
          </p:cNvCxnSpPr>
          <p:nvPr/>
        </p:nvCxnSpPr>
        <p:spPr>
          <a:xfrm flipV="1">
            <a:off x="4466301" y="5193195"/>
            <a:ext cx="537747"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0378189-69E6-4901-8EB6-A273B929BF6C}"/>
              </a:ext>
            </a:extLst>
          </p:cNvPr>
          <p:cNvCxnSpPr>
            <a:stCxn id="7" idx="1"/>
            <a:endCxn id="5" idx="3"/>
          </p:cNvCxnSpPr>
          <p:nvPr/>
        </p:nvCxnSpPr>
        <p:spPr>
          <a:xfrm flipH="1" flipV="1">
            <a:off x="4435243" y="4257091"/>
            <a:ext cx="568805"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softirq</a:t>
            </a:r>
          </a:p>
        </p:txBody>
      </p:sp>
      <p:sp>
        <p:nvSpPr>
          <p:cNvPr id="6" name="内容占位符 5"/>
          <p:cNvSpPr>
            <a:spLocks noGrp="1"/>
          </p:cNvSpPr>
          <p:nvPr>
            <p:ph idx="1"/>
          </p:nvPr>
        </p:nvSpPr>
        <p:spPr/>
        <p:txBody>
          <a:bodyPr/>
          <a:lstStyle/>
          <a:p>
            <a:pPr>
              <a:lnSpc>
                <a:spcPct val="150000"/>
              </a:lnSpc>
              <a:spcBef>
                <a:spcPts val="0"/>
              </a:spcBef>
            </a:pPr>
            <a:r>
              <a:rPr lang="en-US" altLang="zh-CN" dirty="0">
                <a:sym typeface="+mn-ea"/>
              </a:rPr>
              <a:t>softirq</a:t>
            </a:r>
            <a:r>
              <a:rPr lang="zh-CN" altLang="en-US" dirty="0">
                <a:sym typeface="+mn-ea"/>
              </a:rPr>
              <a:t>被</a:t>
            </a:r>
            <a:r>
              <a:rPr lang="en-US" altLang="zh-CN" dirty="0">
                <a:sym typeface="+mn-ea"/>
              </a:rPr>
              <a:t>hardirq</a:t>
            </a:r>
            <a:r>
              <a:rPr lang="zh-CN" altLang="en-US" dirty="0">
                <a:sym typeface="+mn-ea"/>
              </a:rPr>
              <a:t>中断过程</a:t>
            </a:r>
          </a:p>
          <a:p>
            <a:pPr lvl="1">
              <a:lnSpc>
                <a:spcPct val="150000"/>
              </a:lnSpc>
              <a:spcBef>
                <a:spcPts val="0"/>
              </a:spcBef>
            </a:pPr>
            <a:r>
              <a:rPr lang="en-US" altLang="zh-CN" sz="1500" dirty="0">
                <a:sym typeface="+mn-ea"/>
              </a:rPr>
              <a:t>1. </a:t>
            </a:r>
            <a:r>
              <a:rPr lang="zh-CN" altLang="en-US" sz="1500" dirty="0">
                <a:sym typeface="+mn-ea"/>
              </a:rPr>
              <a:t>一个softirq在被硬件中断打断后，softirq_stack会记录当前softirq的上下文(入栈)，然后CPU转去执行hardirq里的程序，同时指向softirq_stack的栈指针也会转而指向hardirq_stack。</a:t>
            </a:r>
          </a:p>
          <a:p>
            <a:pPr lvl="1">
              <a:lnSpc>
                <a:spcPct val="150000"/>
              </a:lnSpc>
              <a:spcBef>
                <a:spcPts val="0"/>
              </a:spcBef>
            </a:pPr>
            <a:r>
              <a:rPr lang="en-US" altLang="zh-CN" sz="1500" dirty="0">
                <a:sym typeface="+mn-ea"/>
              </a:rPr>
              <a:t>2. </a:t>
            </a:r>
            <a:r>
              <a:rPr lang="zh-CN" altLang="en-US" sz="1500" dirty="0">
                <a:sym typeface="+mn-ea"/>
              </a:rPr>
              <a:t>hardirq在执行完毕后，会触发其对应的softirq，但并不会立即执行这个softirq，而只是将这个softirq在pending位图中对应的bit置</a:t>
            </a:r>
            <a:r>
              <a:rPr lang="en-US" altLang="zh-CN" sz="1500" dirty="0">
                <a:sym typeface="+mn-ea"/>
              </a:rPr>
              <a:t>1</a:t>
            </a:r>
            <a:r>
              <a:rPr lang="zh-CN" altLang="en-US" sz="1500" dirty="0">
                <a:sym typeface="+mn-ea"/>
              </a:rPr>
              <a:t>。</a:t>
            </a:r>
          </a:p>
          <a:p>
            <a:pPr lvl="1">
              <a:lnSpc>
                <a:spcPct val="150000"/>
              </a:lnSpc>
              <a:spcBef>
                <a:spcPts val="0"/>
              </a:spcBef>
            </a:pPr>
            <a:r>
              <a:rPr lang="en-US" altLang="zh-CN" sz="1500" dirty="0">
                <a:sym typeface="+mn-ea"/>
              </a:rPr>
              <a:t>3. CPU会跳回之前被打断的那个softirq继续执行，softirq_stack保存的上下文也将被恢复(出栈)</a:t>
            </a:r>
            <a:r>
              <a:rPr lang="zh-CN" altLang="en-US" sz="1500" dirty="0">
                <a:sym typeface="+mn-ea"/>
              </a:rPr>
              <a:t>。</a:t>
            </a:r>
          </a:p>
          <a:p>
            <a:pPr lvl="1">
              <a:lnSpc>
                <a:spcPct val="150000"/>
              </a:lnSpc>
              <a:spcBef>
                <a:spcPts val="0"/>
              </a:spcBef>
            </a:pPr>
            <a:r>
              <a:rPr lang="en-US" altLang="zh-CN" sz="1500" dirty="0">
                <a:sym typeface="+mn-ea"/>
              </a:rPr>
              <a:t>4. 直到这个被打断的softirq执行完毕，内核才会根据softirq的pending位图重新选择待处理的softirq来执行。</a:t>
            </a:r>
          </a:p>
          <a:p>
            <a:pPr>
              <a:lnSpc>
                <a:spcPct val="150000"/>
              </a:lnSpc>
              <a:spcBef>
                <a:spcPts val="0"/>
              </a:spcBef>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softirq</a:t>
            </a:r>
          </a:p>
        </p:txBody>
      </p:sp>
      <p:sp>
        <p:nvSpPr>
          <p:cNvPr id="6" name="内容占位符 5"/>
          <p:cNvSpPr>
            <a:spLocks noGrp="1"/>
          </p:cNvSpPr>
          <p:nvPr>
            <p:ph idx="1"/>
          </p:nvPr>
        </p:nvSpPr>
        <p:spPr/>
        <p:txBody>
          <a:bodyPr/>
          <a:lstStyle/>
          <a:p>
            <a:pPr>
              <a:lnSpc>
                <a:spcPct val="150000"/>
              </a:lnSpc>
              <a:spcBef>
                <a:spcPts val="0"/>
              </a:spcBef>
            </a:pPr>
            <a:r>
              <a:rPr lang="zh-CN" altLang="en-US" dirty="0"/>
              <a:t>线程饥饿</a:t>
            </a:r>
          </a:p>
          <a:p>
            <a:pPr lvl="1">
              <a:lnSpc>
                <a:spcPct val="150000"/>
              </a:lnSpc>
              <a:spcBef>
                <a:spcPts val="0"/>
              </a:spcBef>
            </a:pPr>
            <a:r>
              <a:rPr lang="zh-CN" altLang="en-US" dirty="0"/>
              <a:t>原因：</a:t>
            </a:r>
            <a:r>
              <a:rPr lang="en-US" altLang="zh-CN" dirty="0"/>
              <a:t>hardirq</a:t>
            </a:r>
            <a:r>
              <a:rPr lang="zh-CN" altLang="en-US" dirty="0"/>
              <a:t>可打断</a:t>
            </a:r>
            <a:r>
              <a:rPr lang="en-US" altLang="zh-CN" dirty="0"/>
              <a:t>softirq</a:t>
            </a:r>
            <a:r>
              <a:rPr lang="zh-CN" altLang="en-US" dirty="0"/>
              <a:t>，</a:t>
            </a:r>
            <a:r>
              <a:rPr lang="en-US" altLang="zh-CN" dirty="0"/>
              <a:t>softirq</a:t>
            </a:r>
            <a:r>
              <a:rPr lang="zh-CN" altLang="en-US" dirty="0"/>
              <a:t>可打断进程</a:t>
            </a:r>
            <a:r>
              <a:rPr lang="en-US" altLang="zh-CN" dirty="0"/>
              <a:t>/</a:t>
            </a:r>
            <a:r>
              <a:rPr lang="zh-CN" altLang="en-US" dirty="0"/>
              <a:t>线程</a:t>
            </a:r>
          </a:p>
          <a:p>
            <a:pPr lvl="1">
              <a:lnSpc>
                <a:spcPct val="150000"/>
              </a:lnSpc>
              <a:spcBef>
                <a:spcPts val="0"/>
              </a:spcBef>
            </a:pPr>
            <a:r>
              <a:rPr lang="zh-CN" altLang="en-US" dirty="0"/>
              <a:t>按理__do_softirq()应该执行完pending位图中所有置位的bit对应的softirq处理函数后，再返回之前被中断打断的进程上下文(process context)。可是，像网络收发这种高速数据通信中，可能会产生非常多的中断，这样系统将一直忙于执行softirq，从而让需要对网络报文进行进一步处理的用户线程得不到执行的机会，俗称"饥饿"(starvation)</a:t>
            </a:r>
          </a:p>
          <a:p>
            <a:pPr marL="342900" lvl="1" indent="0">
              <a:lnSpc>
                <a:spcPct val="150000"/>
              </a:lnSpc>
              <a:spcBef>
                <a:spcPts val="0"/>
              </a:spcBef>
              <a:buNone/>
            </a:pPr>
            <a:endParaRPr lang="zh-CN" altLang="en-US" dirty="0"/>
          </a:p>
        </p:txBody>
      </p:sp>
      <p:pic>
        <p:nvPicPr>
          <p:cNvPr id="2" name="图片 1">
            <a:extLst>
              <a:ext uri="{FF2B5EF4-FFF2-40B4-BE49-F238E27FC236}">
                <a16:creationId xmlns:a16="http://schemas.microsoft.com/office/drawing/2014/main" id="{19560455-9E5F-469C-B6D7-7C13E5355083}"/>
              </a:ext>
            </a:extLst>
          </p:cNvPr>
          <p:cNvPicPr>
            <a:picLocks noChangeAspect="1"/>
          </p:cNvPicPr>
          <p:nvPr/>
        </p:nvPicPr>
        <p:blipFill>
          <a:blip r:embed="rId3"/>
          <a:stretch>
            <a:fillRect/>
          </a:stretch>
        </p:blipFill>
        <p:spPr>
          <a:xfrm>
            <a:off x="3240075" y="4725144"/>
            <a:ext cx="2771800" cy="1846019"/>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softirq</a:t>
            </a:r>
            <a:endParaRPr lang="zh-CN" altLang="en-US" dirty="0"/>
          </a:p>
        </p:txBody>
      </p:sp>
      <p:sp>
        <p:nvSpPr>
          <p:cNvPr id="11" name="内容占位符 10"/>
          <p:cNvSpPr>
            <a:spLocks noGrp="1"/>
          </p:cNvSpPr>
          <p:nvPr>
            <p:ph idx="1"/>
          </p:nvPr>
        </p:nvSpPr>
        <p:spPr>
          <a:xfrm>
            <a:off x="-21253" y="1196752"/>
            <a:ext cx="8241323" cy="4896543"/>
          </a:xfrm>
        </p:spPr>
        <p:txBody>
          <a:bodyPr/>
          <a:lstStyle/>
          <a:p>
            <a:pPr indent="0">
              <a:lnSpc>
                <a:spcPct val="150000"/>
              </a:lnSpc>
              <a:spcBef>
                <a:spcPts val="0"/>
              </a:spcBef>
            </a:pPr>
            <a:r>
              <a:rPr lang="zh-CN" altLang="en-US" dirty="0"/>
              <a:t>如何解决线程饥饿？</a:t>
            </a:r>
          </a:p>
          <a:p>
            <a:pPr lvl="1" indent="0">
              <a:lnSpc>
                <a:spcPct val="150000"/>
              </a:lnSpc>
              <a:spcBef>
                <a:spcPts val="0"/>
              </a:spcBef>
            </a:pPr>
            <a:r>
              <a:rPr lang="zh-CN" altLang="en-US" dirty="0"/>
              <a:t>__do_softirq()对softirq的处理时间和处理次数都有所限制，其中时间限定为2ms(用MAX_SOFTIRQ_TIME表示)，次数限制为10次(用MAX_SOFTIRQ_RESTART表示)。如果时间超过了2ms或者次数超过了10次，就调用wakeup_softirqd()，交由ksoftirqd来处理。</a:t>
            </a:r>
          </a:p>
          <a:p>
            <a:pPr lvl="1" indent="0">
              <a:lnSpc>
                <a:spcPct val="150000"/>
              </a:lnSpc>
              <a:spcBef>
                <a:spcPts val="0"/>
              </a:spcBef>
            </a:pPr>
            <a:endParaRPr lang="zh-CN" altLang="en-US" dirty="0"/>
          </a:p>
          <a:p>
            <a:pPr lvl="1" indent="0">
              <a:lnSpc>
                <a:spcPct val="150000"/>
              </a:lnSpc>
              <a:spcBef>
                <a:spcPts val="0"/>
              </a:spcBef>
            </a:pPr>
            <a:endParaRPr lang="zh-CN" altLang="en-US" dirty="0"/>
          </a:p>
          <a:p>
            <a:pPr lvl="1" indent="0">
              <a:lnSpc>
                <a:spcPct val="150000"/>
              </a:lnSpc>
              <a:spcBef>
                <a:spcPts val="0"/>
              </a:spcBef>
            </a:pPr>
            <a:endParaRPr lang="zh-CN" altLang="en-US" dirty="0"/>
          </a:p>
          <a:p>
            <a:pPr lvl="1" indent="0">
              <a:lnSpc>
                <a:spcPct val="150000"/>
              </a:lnSpc>
              <a:spcBef>
                <a:spcPts val="0"/>
              </a:spcBef>
            </a:pPr>
            <a:endParaRPr lang="zh-CN" altLang="en-US" dirty="0"/>
          </a:p>
          <a:p>
            <a:pPr lvl="1" indent="0">
              <a:lnSpc>
                <a:spcPct val="150000"/>
              </a:lnSpc>
              <a:spcBef>
                <a:spcPts val="0"/>
              </a:spcBef>
            </a:pPr>
            <a:r>
              <a:rPr lang="zh-CN" altLang="en-US" dirty="0"/>
              <a:t>ksoftirqd又是怎么回事呢？</a:t>
            </a:r>
          </a:p>
          <a:p>
            <a:pPr marL="342900" lvl="1" indent="0">
              <a:spcBef>
                <a:spcPts val="0"/>
              </a:spcBef>
              <a:buNone/>
            </a:pPr>
            <a:endParaRPr lang="zh-CN" altLang="en-US" dirty="0"/>
          </a:p>
        </p:txBody>
      </p:sp>
      <p:pic>
        <p:nvPicPr>
          <p:cNvPr id="2" name="图片 1"/>
          <p:cNvPicPr>
            <a:picLocks noChangeAspect="1"/>
          </p:cNvPicPr>
          <p:nvPr/>
        </p:nvPicPr>
        <p:blipFill>
          <a:blip r:embed="rId3"/>
          <a:stretch>
            <a:fillRect/>
          </a:stretch>
        </p:blipFill>
        <p:spPr>
          <a:xfrm>
            <a:off x="2699792" y="3610292"/>
            <a:ext cx="5211128" cy="160496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571918" cy="4809763"/>
          </a:xfrm>
        </p:spPr>
        <p:txBody>
          <a:bodyPr/>
          <a:lstStyle/>
          <a:p>
            <a:r>
              <a:rPr lang="zh-CN" altLang="en-US" dirty="0">
                <a:solidFill>
                  <a:schemeClr val="tx1">
                    <a:lumMod val="50000"/>
                  </a:schemeClr>
                </a:solidFill>
                <a:ea typeface="宋体" panose="02010600030101010101" pitchFamily="2" charset="-122"/>
              </a:rPr>
              <a:t>第</a:t>
            </a:r>
            <a:r>
              <a:rPr lang="en-US" altLang="zh-CN" dirty="0">
                <a:solidFill>
                  <a:schemeClr val="tx1">
                    <a:lumMod val="50000"/>
                  </a:schemeClr>
                </a:solidFill>
                <a:ea typeface="宋体" panose="02010600030101010101" pitchFamily="2" charset="-122"/>
              </a:rPr>
              <a:t>1</a:t>
            </a:r>
            <a:r>
              <a:rPr lang="zh-CN" altLang="en-US" dirty="0">
                <a:solidFill>
                  <a:schemeClr val="tx1">
                    <a:lumMod val="50000"/>
                  </a:schemeClr>
                </a:solidFill>
                <a:ea typeface="宋体" panose="02010600030101010101" pitchFamily="2" charset="-122"/>
              </a:rPr>
              <a:t>讲：</a:t>
            </a:r>
            <a:r>
              <a:rPr lang="en-US" altLang="zh-CN" dirty="0">
                <a:solidFill>
                  <a:schemeClr val="tx1">
                    <a:lumMod val="50000"/>
                  </a:schemeClr>
                </a:solidFill>
                <a:ea typeface="宋体" pitchFamily="2" charset="-122"/>
              </a:rPr>
              <a:t> </a:t>
            </a:r>
            <a:r>
              <a:rPr lang="en-US" altLang="zh-CN" dirty="0" err="1">
                <a:solidFill>
                  <a:schemeClr val="tx1">
                    <a:lumMod val="50000"/>
                  </a:schemeClr>
                </a:solidFill>
                <a:ea typeface="宋体" pitchFamily="2" charset="-122"/>
              </a:rPr>
              <a:t>Kunpeng</a:t>
            </a:r>
            <a:r>
              <a:rPr lang="zh-CN" altLang="en-US" dirty="0">
                <a:solidFill>
                  <a:schemeClr val="tx1">
                    <a:lumMod val="50000"/>
                  </a:schemeClr>
                </a:solidFill>
                <a:ea typeface="宋体" pitchFamily="2" charset="-122"/>
              </a:rPr>
              <a:t>架构下的内核异常与中断机制</a:t>
            </a:r>
            <a:endParaRPr lang="en-US" altLang="zh-CN" dirty="0">
              <a:solidFill>
                <a:schemeClr val="tx1">
                  <a:lumMod val="50000"/>
                </a:schemeClr>
              </a:solidFill>
              <a:ea typeface="宋体" panose="02010600030101010101" pitchFamily="2" charset="-122"/>
            </a:endParaRP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2</a:t>
            </a:r>
            <a:r>
              <a:rPr lang="zh-CN" altLang="en-US" dirty="0">
                <a:solidFill>
                  <a:schemeClr val="tx1">
                    <a:lumMod val="50000"/>
                  </a:schemeClr>
                </a:solidFill>
                <a:ea typeface="宋体" pitchFamily="2" charset="-122"/>
              </a:rPr>
              <a:t>讲：寄存器</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3</a:t>
            </a:r>
            <a:r>
              <a:rPr lang="zh-CN" altLang="en-US" dirty="0">
                <a:solidFill>
                  <a:schemeClr val="tx1">
                    <a:lumMod val="50000"/>
                  </a:schemeClr>
                </a:solidFill>
                <a:ea typeface="宋体" pitchFamily="2" charset="-122"/>
              </a:rPr>
              <a:t>讲：中断服务流程</a:t>
            </a:r>
          </a:p>
          <a:p>
            <a:r>
              <a:rPr lang="zh-CN" altLang="en-US" dirty="0">
                <a:solidFill>
                  <a:srgbClr val="C00000"/>
                </a:solidFill>
                <a:ea typeface="宋体" pitchFamily="2" charset="-122"/>
              </a:rPr>
              <a:t>第</a:t>
            </a:r>
            <a:r>
              <a:rPr lang="en-US" altLang="zh-CN" dirty="0">
                <a:solidFill>
                  <a:srgbClr val="C00000"/>
                </a:solidFill>
                <a:ea typeface="宋体" panose="02010600030101010101" pitchFamily="2" charset="-122"/>
              </a:rPr>
              <a:t>4</a:t>
            </a:r>
            <a:r>
              <a:rPr lang="zh-CN" altLang="en-US" dirty="0">
                <a:solidFill>
                  <a:srgbClr val="C00000"/>
                </a:solidFill>
                <a:ea typeface="宋体" pitchFamily="2" charset="-122"/>
              </a:rPr>
              <a:t>讲：下半部工作机制</a:t>
            </a:r>
          </a:p>
          <a:p>
            <a:r>
              <a:rPr lang="zh-CN" altLang="en-US" dirty="0">
                <a:ea typeface="宋体" pitchFamily="2" charset="-122"/>
              </a:rPr>
              <a:t>第</a:t>
            </a:r>
            <a:r>
              <a:rPr lang="en-US" altLang="zh-CN" dirty="0">
                <a:ea typeface="宋体" panose="02010600030101010101" pitchFamily="2" charset="-122"/>
              </a:rPr>
              <a:t>5</a:t>
            </a:r>
            <a:r>
              <a:rPr lang="zh-CN" altLang="en-US" dirty="0">
                <a:ea typeface="宋体" pitchFamily="2" charset="-122"/>
              </a:rPr>
              <a:t>讲：系统调用</a:t>
            </a:r>
          </a:p>
          <a:p>
            <a:r>
              <a:rPr lang="zh-CN" altLang="en-US" dirty="0">
                <a:ea typeface="宋体" pitchFamily="2" charset="-122"/>
              </a:rPr>
              <a:t>第</a:t>
            </a:r>
            <a:r>
              <a:rPr lang="en-US" altLang="zh-CN" dirty="0">
                <a:ea typeface="宋体" panose="02010600030101010101" pitchFamily="2" charset="-122"/>
              </a:rPr>
              <a:t>6</a:t>
            </a:r>
            <a:r>
              <a:rPr lang="zh-CN" altLang="en-US" dirty="0">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softirq</a:t>
            </a:r>
          </a:p>
        </p:txBody>
      </p:sp>
      <p:sp>
        <p:nvSpPr>
          <p:cNvPr id="11" name="内容占位符 10"/>
          <p:cNvSpPr>
            <a:spLocks noGrp="1"/>
          </p:cNvSpPr>
          <p:nvPr>
            <p:ph idx="1"/>
          </p:nvPr>
        </p:nvSpPr>
        <p:spPr/>
        <p:txBody>
          <a:bodyPr/>
          <a:lstStyle/>
          <a:p>
            <a:pPr>
              <a:lnSpc>
                <a:spcPct val="150000"/>
              </a:lnSpc>
              <a:spcBef>
                <a:spcPts val="0"/>
              </a:spcBef>
            </a:pPr>
            <a:r>
              <a:rPr lang="zh-CN" altLang="en-US" dirty="0"/>
              <a:t>ksoftirqd内核线程</a:t>
            </a:r>
          </a:p>
          <a:p>
            <a:pPr lvl="1">
              <a:lnSpc>
                <a:spcPct val="150000"/>
              </a:lnSpc>
              <a:spcBef>
                <a:spcPts val="0"/>
              </a:spcBef>
            </a:pPr>
            <a:r>
              <a:rPr lang="zh-CN" altLang="en-US" dirty="0"/>
              <a:t>每个</a:t>
            </a:r>
            <a:r>
              <a:rPr lang="en-US" altLang="zh-CN" dirty="0"/>
              <a:t>cpu</a:t>
            </a:r>
            <a:r>
              <a:rPr lang="zh-CN" altLang="en-US" dirty="0"/>
              <a:t>的</a:t>
            </a:r>
            <a:r>
              <a:rPr lang="en-US" altLang="zh-CN" dirty="0"/>
              <a:t>rq</a:t>
            </a:r>
            <a:r>
              <a:rPr lang="zh-CN" altLang="en-US" dirty="0"/>
              <a:t>上都有一个内核线程</a:t>
            </a:r>
            <a:r>
              <a:rPr lang="zh-CN" altLang="en-US" dirty="0">
                <a:sym typeface="+mn-ea"/>
              </a:rPr>
              <a:t>ksoftirqd</a:t>
            </a:r>
          </a:p>
          <a:p>
            <a:pPr lvl="1">
              <a:lnSpc>
                <a:spcPct val="150000"/>
              </a:lnSpc>
              <a:spcBef>
                <a:spcPts val="0"/>
              </a:spcBef>
            </a:pPr>
            <a:r>
              <a:rPr lang="zh-CN" altLang="en-US" dirty="0">
                <a:sym typeface="+mn-ea"/>
              </a:rPr>
              <a:t>当将要发生线程饥饿时就唤醒ksoftirqd</a:t>
            </a:r>
          </a:p>
          <a:p>
            <a:pPr lvl="1">
              <a:lnSpc>
                <a:spcPct val="150000"/>
              </a:lnSpc>
              <a:spcBef>
                <a:spcPts val="0"/>
              </a:spcBef>
            </a:pPr>
            <a:r>
              <a:rPr lang="zh-CN" altLang="en-US" dirty="0"/>
              <a:t>只要有待处理的软中断（由</a:t>
            </a:r>
            <a:r>
              <a:rPr lang="zh-CN" altLang="en-US" dirty="0">
                <a:sym typeface="+mn-ea"/>
              </a:rPr>
              <a:t>local_softirq_pending()</a:t>
            </a:r>
            <a:r>
              <a:rPr lang="zh-CN" altLang="en-US" dirty="0"/>
              <a:t>函数负责发现），ksoftirqd就会调用</a:t>
            </a:r>
            <a:r>
              <a:rPr lang="en-US" altLang="zh-CN" dirty="0">
                <a:sym typeface="+mn-ea"/>
              </a:rPr>
              <a:t>__</a:t>
            </a:r>
            <a:r>
              <a:rPr lang="zh-CN" altLang="en-US" dirty="0"/>
              <a:t>do_softirq()去处理它们。通过重复执行这样的操作，重新触发的软中断也会被执行。如果有必要（线程饥饿）的话，每次迭代后都会调用schedule()以便让更重要的进程得到处理机会。当所有需要执行的操作都完成以后，该内核线程将自己设置为TASK_INTERTUPTIBLE状态，唤起调度程序选择其他可执行的进程投入运行。</a:t>
            </a:r>
          </a:p>
          <a:p>
            <a:pPr lvl="1">
              <a:lnSpc>
                <a:spcPct val="150000"/>
              </a:lnSpc>
              <a:spcBef>
                <a:spcPts val="0"/>
              </a:spcBef>
            </a:pPr>
            <a:r>
              <a:rPr lang="zh-CN" altLang="en-US" dirty="0"/>
              <a:t>这些</a:t>
            </a:r>
            <a:r>
              <a:rPr lang="en-US" altLang="zh-CN" dirty="0"/>
              <a:t>softirq</a:t>
            </a:r>
            <a:r>
              <a:rPr lang="zh-CN" altLang="en-US" dirty="0"/>
              <a:t>实际就是随着</a:t>
            </a:r>
            <a:r>
              <a:rPr lang="zh-CN" altLang="en-US" dirty="0">
                <a:sym typeface="+mn-ea"/>
              </a:rPr>
              <a:t>ksoftirqd被调度了。</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下半部概览</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下半部的处理</a:t>
            </a:r>
            <a:endParaRPr lang="en-US" altLang="zh-CN" dirty="0">
              <a:solidFill>
                <a:schemeClr val="tx1">
                  <a:lumMod val="50000"/>
                </a:schemeClr>
              </a:solidFill>
            </a:endParaRPr>
          </a:p>
          <a:p>
            <a:pPr>
              <a:lnSpc>
                <a:spcPct val="150000"/>
              </a:lnSpc>
            </a:pPr>
            <a:r>
              <a:rPr lang="en-US" altLang="zh-CN" dirty="0">
                <a:solidFill>
                  <a:srgbClr val="C00000"/>
                </a:solidFill>
              </a:rPr>
              <a:t>3. 	</a:t>
            </a:r>
            <a:r>
              <a:rPr lang="en-US" altLang="zh-CN" dirty="0" err="1">
                <a:solidFill>
                  <a:srgbClr val="C00000"/>
                </a:solidFill>
              </a:rPr>
              <a:t>tasklet</a:t>
            </a:r>
            <a:endParaRPr lang="en-US" altLang="zh-CN" dirty="0">
              <a:solidFill>
                <a:srgbClr val="C00000"/>
              </a:solidFill>
            </a:endParaRPr>
          </a:p>
          <a:p>
            <a:pPr>
              <a:lnSpc>
                <a:spcPct val="150000"/>
              </a:lnSpc>
            </a:pPr>
            <a:r>
              <a:rPr lang="en-US" altLang="zh-CN" dirty="0"/>
              <a:t>4.	</a:t>
            </a:r>
            <a:r>
              <a:rPr lang="zh-CN" altLang="en-US" dirty="0"/>
              <a:t>工作队列</a:t>
            </a:r>
            <a:endParaRPr lang="en-US" altLang="zh-CN" dirty="0"/>
          </a:p>
        </p:txBody>
      </p:sp>
    </p:spTree>
    <p:extLst>
      <p:ext uri="{BB962C8B-B14F-4D97-AF65-F5344CB8AC3E}">
        <p14:creationId xmlns:p14="http://schemas.microsoft.com/office/powerpoint/2010/main" val="15441941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p:txBody>
          <a:bodyPr/>
          <a:lstStyle/>
          <a:p>
            <a:pPr marL="257175" lvl="1">
              <a:lnSpc>
                <a:spcPct val="150000"/>
              </a:lnSpc>
              <a:spcBef>
                <a:spcPts val="0"/>
              </a:spcBef>
              <a:buChar char="§"/>
            </a:pPr>
            <a:r>
              <a:rPr lang="en-US" altLang="zh-CN" sz="2100" dirty="0">
                <a:solidFill>
                  <a:srgbClr val="000066"/>
                </a:solidFill>
                <a:ea typeface="+mn-ea"/>
                <a:sym typeface="+mn-ea"/>
              </a:rPr>
              <a:t>tasklet</a:t>
            </a:r>
            <a:r>
              <a:rPr lang="zh-CN" altLang="en-US" sz="2100" dirty="0">
                <a:solidFill>
                  <a:srgbClr val="000066"/>
                </a:solidFill>
                <a:ea typeface="+mn-ea"/>
                <a:sym typeface="+mn-ea"/>
              </a:rPr>
              <a:t>机制</a:t>
            </a:r>
            <a:endParaRPr lang="zh-CN" altLang="en-US" dirty="0"/>
          </a:p>
          <a:p>
            <a:pPr lvl="1">
              <a:lnSpc>
                <a:spcPct val="150000"/>
              </a:lnSpc>
              <a:spcBef>
                <a:spcPts val="0"/>
              </a:spcBef>
            </a:pPr>
            <a:r>
              <a:rPr lang="zh-CN" altLang="en-US" dirty="0"/>
              <a:t>依托</a:t>
            </a:r>
            <a:r>
              <a:rPr lang="en-US" altLang="zh-CN" dirty="0"/>
              <a:t>softirq</a:t>
            </a:r>
            <a:r>
              <a:rPr lang="zh-CN" altLang="en-US" dirty="0"/>
              <a:t>机制来实现</a:t>
            </a:r>
          </a:p>
          <a:p>
            <a:pPr lvl="1">
              <a:lnSpc>
                <a:spcPct val="150000"/>
              </a:lnSpc>
              <a:spcBef>
                <a:spcPts val="0"/>
              </a:spcBef>
            </a:pPr>
            <a:r>
              <a:rPr lang="zh-CN" altLang="en-US" dirty="0"/>
              <a:t>出现的原因：</a:t>
            </a:r>
          </a:p>
          <a:p>
            <a:pPr lvl="2">
              <a:lnSpc>
                <a:spcPct val="150000"/>
              </a:lnSpc>
              <a:spcBef>
                <a:spcPts val="0"/>
              </a:spcBef>
            </a:pPr>
            <a:r>
              <a:rPr lang="zh-CN" altLang="en-US" dirty="0"/>
              <a:t>随着中断数的不停增加，软中断不够用了，于是下半部又做了进化，可以动态增加软中断类型。</a:t>
            </a:r>
          </a:p>
          <a:p>
            <a:pPr lvl="1">
              <a:lnSpc>
                <a:spcPct val="150000"/>
              </a:lnSpc>
              <a:spcBef>
                <a:spcPts val="0"/>
              </a:spcBef>
            </a:pPr>
            <a:endParaRPr lang="zh-CN" altLang="en-US" dirty="0"/>
          </a:p>
        </p:txBody>
      </p:sp>
      <p:pic>
        <p:nvPicPr>
          <p:cNvPr id="2" name="图片 1"/>
          <p:cNvPicPr>
            <a:picLocks noChangeAspect="1"/>
          </p:cNvPicPr>
          <p:nvPr/>
        </p:nvPicPr>
        <p:blipFill>
          <a:blip r:embed="rId3"/>
          <a:stretch>
            <a:fillRect/>
          </a:stretch>
        </p:blipFill>
        <p:spPr>
          <a:xfrm>
            <a:off x="3105150" y="3871437"/>
            <a:ext cx="3141345" cy="1663541"/>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a:xfrm>
            <a:off x="179512" y="1229186"/>
            <a:ext cx="5575935" cy="3672364"/>
          </a:xfrm>
        </p:spPr>
        <p:txBody>
          <a:bodyPr/>
          <a:lstStyle/>
          <a:p>
            <a:pPr>
              <a:lnSpc>
                <a:spcPct val="150000"/>
              </a:lnSpc>
              <a:spcBef>
                <a:spcPts val="0"/>
              </a:spcBef>
            </a:pPr>
            <a:r>
              <a:rPr lang="en-US" altLang="zh-CN" dirty="0"/>
              <a:t>tasklet</a:t>
            </a:r>
            <a:r>
              <a:rPr lang="zh-CN" altLang="en-US" dirty="0"/>
              <a:t>的入口</a:t>
            </a:r>
          </a:p>
          <a:p>
            <a:pPr lvl="1">
              <a:lnSpc>
                <a:spcPct val="150000"/>
              </a:lnSpc>
              <a:spcBef>
                <a:spcPts val="0"/>
              </a:spcBef>
            </a:pPr>
            <a:r>
              <a:rPr lang="en-US" altLang="zh-CN" sz="1500" dirty="0"/>
              <a:t>pending</a:t>
            </a:r>
            <a:r>
              <a:rPr lang="zh-CN" altLang="en-US" sz="1500" dirty="0"/>
              <a:t>位图中的</a:t>
            </a:r>
            <a:r>
              <a:rPr lang="en-US" altLang="zh-CN" sz="1500" dirty="0"/>
              <a:t>HI_SOFTIRQ</a:t>
            </a:r>
            <a:r>
              <a:rPr lang="zh-CN" altLang="en-US" sz="1500" dirty="0"/>
              <a:t>和</a:t>
            </a:r>
            <a:r>
              <a:rPr lang="en-US" altLang="zh-CN" sz="1500" dirty="0"/>
              <a:t>TASKLET_SOFTIRQ</a:t>
            </a:r>
            <a:r>
              <a:rPr lang="zh-CN" altLang="en-US" sz="1500" dirty="0"/>
              <a:t>就是</a:t>
            </a:r>
            <a:r>
              <a:rPr lang="en-US" altLang="zh-CN" sz="1500" dirty="0"/>
              <a:t>tasklet</a:t>
            </a:r>
            <a:r>
              <a:rPr lang="zh-CN" altLang="en-US" sz="1500" dirty="0"/>
              <a:t>的入口。</a:t>
            </a:r>
          </a:p>
          <a:p>
            <a:pPr lvl="1">
              <a:lnSpc>
                <a:spcPct val="150000"/>
              </a:lnSpc>
              <a:spcBef>
                <a:spcPts val="0"/>
              </a:spcBef>
            </a:pPr>
            <a:r>
              <a:rPr lang="en-US" altLang="zh-CN" sz="1500" dirty="0"/>
              <a:t>初始化的时候将</a:t>
            </a:r>
            <a:r>
              <a:rPr lang="en-US" altLang="zh-CN" dirty="0">
                <a:sym typeface="+mn-ea"/>
              </a:rPr>
              <a:t>HI_SOFTIRQ和TASKLET_SOFTIRQ分别指向了</a:t>
            </a:r>
            <a:r>
              <a:rPr lang="en-US" altLang="zh-CN" dirty="0"/>
              <a:t>tasklet_hi_action和tasklet_action，在这两个函数内进运行tasklet任务</a:t>
            </a:r>
          </a:p>
          <a:p>
            <a:pPr lvl="1">
              <a:lnSpc>
                <a:spcPct val="150000"/>
              </a:lnSpc>
              <a:spcBef>
                <a:spcPts val="0"/>
              </a:spcBef>
            </a:pPr>
            <a:r>
              <a:rPr lang="zh-CN" altLang="en-US" dirty="0">
                <a:sym typeface="+mn-ea"/>
              </a:rPr>
              <a:t>其中</a:t>
            </a:r>
            <a:r>
              <a:rPr lang="en-US" altLang="zh-CN" dirty="0">
                <a:sym typeface="+mn-ea"/>
              </a:rPr>
              <a:t>tasklet_hi_action</a:t>
            </a:r>
            <a:r>
              <a:rPr lang="zh-CN" altLang="en-US" dirty="0">
                <a:sym typeface="+mn-ea"/>
              </a:rPr>
              <a:t>的优先级比</a:t>
            </a:r>
            <a:r>
              <a:rPr lang="en-US" altLang="zh-CN" dirty="0">
                <a:sym typeface="+mn-ea"/>
              </a:rPr>
              <a:t>tasklet_action</a:t>
            </a:r>
            <a:r>
              <a:rPr lang="zh-CN" altLang="en-US" dirty="0">
                <a:sym typeface="+mn-ea"/>
              </a:rPr>
              <a:t>更高</a:t>
            </a:r>
            <a:endParaRPr lang="en-US" altLang="zh-CN" dirty="0"/>
          </a:p>
          <a:p>
            <a:pPr>
              <a:lnSpc>
                <a:spcPct val="150000"/>
              </a:lnSpc>
              <a:spcBef>
                <a:spcPts val="0"/>
              </a:spcBef>
            </a:pPr>
            <a:endParaRPr lang="zh-CN" altLang="en-US" dirty="0"/>
          </a:p>
        </p:txBody>
      </p:sp>
      <p:pic>
        <p:nvPicPr>
          <p:cNvPr id="2" name="图片 1"/>
          <p:cNvPicPr>
            <a:picLocks noChangeAspect="1"/>
          </p:cNvPicPr>
          <p:nvPr/>
        </p:nvPicPr>
        <p:blipFill>
          <a:blip r:embed="rId3"/>
          <a:stretch>
            <a:fillRect/>
          </a:stretch>
        </p:blipFill>
        <p:spPr>
          <a:xfrm>
            <a:off x="6545581" y="2256949"/>
            <a:ext cx="1884521" cy="268033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a:xfrm>
            <a:off x="815" y="1113292"/>
            <a:ext cx="4991100" cy="3672364"/>
          </a:xfrm>
        </p:spPr>
        <p:txBody>
          <a:bodyPr/>
          <a:lstStyle/>
          <a:p>
            <a:pPr>
              <a:lnSpc>
                <a:spcPct val="150000"/>
              </a:lnSpc>
              <a:spcBef>
                <a:spcPts val="0"/>
              </a:spcBef>
            </a:pPr>
            <a:r>
              <a:rPr lang="zh-CN" altLang="en-US" dirty="0"/>
              <a:t>数据结构</a:t>
            </a:r>
          </a:p>
          <a:p>
            <a:pPr lvl="1">
              <a:lnSpc>
                <a:spcPct val="150000"/>
              </a:lnSpc>
              <a:spcBef>
                <a:spcPts val="0"/>
              </a:spcBef>
            </a:pPr>
            <a:r>
              <a:rPr lang="en-US" altLang="zh-CN" dirty="0"/>
              <a:t>tasklet_struct</a:t>
            </a:r>
            <a:r>
              <a:rPr lang="zh-CN" altLang="en-US" dirty="0"/>
              <a:t>：代表一个</a:t>
            </a:r>
            <a:r>
              <a:rPr lang="en-US" altLang="zh-CN" dirty="0"/>
              <a:t>tasklet</a:t>
            </a:r>
            <a:r>
              <a:rPr lang="zh-CN" altLang="en-US" dirty="0"/>
              <a:t>任务</a:t>
            </a:r>
            <a:endParaRPr lang="en-US" altLang="zh-CN" dirty="0"/>
          </a:p>
          <a:p>
            <a:pPr lvl="2">
              <a:lnSpc>
                <a:spcPct val="150000"/>
              </a:lnSpc>
              <a:spcBef>
                <a:spcPts val="0"/>
              </a:spcBef>
            </a:pPr>
            <a:r>
              <a:rPr lang="en-US" altLang="zh-CN" dirty="0"/>
              <a:t>next</a:t>
            </a:r>
            <a:r>
              <a:rPr lang="zh-CN" altLang="en-US" dirty="0"/>
              <a:t>指针：将系统中的</a:t>
            </a:r>
            <a:r>
              <a:rPr lang="en-US" altLang="zh-CN" dirty="0"/>
              <a:t>tasklet</a:t>
            </a:r>
            <a:r>
              <a:rPr lang="zh-CN" altLang="en-US" dirty="0"/>
              <a:t>对象构架成链表</a:t>
            </a:r>
          </a:p>
          <a:p>
            <a:pPr lvl="2">
              <a:lnSpc>
                <a:spcPct val="150000"/>
              </a:lnSpc>
              <a:spcBef>
                <a:spcPts val="0"/>
              </a:spcBef>
            </a:pPr>
            <a:r>
              <a:rPr lang="en-US" altLang="zh-CN" dirty="0"/>
              <a:t>state</a:t>
            </a:r>
            <a:r>
              <a:rPr lang="zh-CN" altLang="en-US" dirty="0"/>
              <a:t>：表示当前</a:t>
            </a:r>
            <a:r>
              <a:rPr lang="en-US" altLang="zh-CN" dirty="0"/>
              <a:t>tasklet</a:t>
            </a:r>
            <a:r>
              <a:rPr lang="zh-CN" altLang="en-US" dirty="0"/>
              <a:t>的状态</a:t>
            </a:r>
          </a:p>
          <a:p>
            <a:pPr lvl="3">
              <a:lnSpc>
                <a:spcPct val="150000"/>
              </a:lnSpc>
              <a:spcBef>
                <a:spcPts val="0"/>
              </a:spcBef>
            </a:pPr>
            <a:r>
              <a:rPr lang="zh-CN" altLang="en-US" dirty="0"/>
              <a:t>TASKLET_STATE_SCHED：表示已经被提交</a:t>
            </a:r>
          </a:p>
          <a:p>
            <a:pPr lvl="3">
              <a:lnSpc>
                <a:spcPct val="150000"/>
              </a:lnSpc>
              <a:spcBef>
                <a:spcPts val="0"/>
              </a:spcBef>
            </a:pPr>
            <a:r>
              <a:rPr lang="en-US" altLang="zh-CN" dirty="0">
                <a:sym typeface="+mn-ea"/>
              </a:rPr>
              <a:t>T</a:t>
            </a:r>
            <a:r>
              <a:rPr lang="zh-CN" altLang="en-US" dirty="0">
                <a:sym typeface="+mn-ea"/>
              </a:rPr>
              <a:t>ASKLET_STATE_</a:t>
            </a:r>
            <a:r>
              <a:rPr lang="en-US" altLang="zh-CN" dirty="0">
                <a:sym typeface="+mn-ea"/>
              </a:rPr>
              <a:t>RUN</a:t>
            </a:r>
            <a:r>
              <a:rPr lang="zh-CN" altLang="en-US" dirty="0">
                <a:sym typeface="+mn-ea"/>
              </a:rPr>
              <a:t>：表示正在被处理</a:t>
            </a:r>
            <a:endParaRPr lang="zh-CN" altLang="en-US" dirty="0"/>
          </a:p>
          <a:p>
            <a:pPr lvl="2">
              <a:lnSpc>
                <a:spcPct val="150000"/>
              </a:lnSpc>
              <a:spcBef>
                <a:spcPts val="0"/>
              </a:spcBef>
            </a:pPr>
            <a:r>
              <a:rPr lang="en-US" altLang="zh-CN" dirty="0"/>
              <a:t>count</a:t>
            </a:r>
            <a:r>
              <a:rPr lang="zh-CN" altLang="en-US" dirty="0"/>
              <a:t>：用来表示当前</a:t>
            </a:r>
            <a:r>
              <a:rPr lang="en-US" altLang="zh-CN" dirty="0"/>
              <a:t>tasklet</a:t>
            </a:r>
            <a:r>
              <a:rPr lang="zh-CN" altLang="en-US" dirty="0"/>
              <a:t>是否可以被执行</a:t>
            </a:r>
          </a:p>
          <a:p>
            <a:pPr lvl="2">
              <a:lnSpc>
                <a:spcPct val="150000"/>
              </a:lnSpc>
              <a:spcBef>
                <a:spcPts val="0"/>
              </a:spcBef>
            </a:pPr>
            <a:r>
              <a:rPr lang="en-US" altLang="zh-CN" dirty="0"/>
              <a:t>func</a:t>
            </a:r>
            <a:r>
              <a:rPr lang="zh-CN" altLang="en-US" dirty="0"/>
              <a:t>指针：此</a:t>
            </a:r>
            <a:r>
              <a:rPr lang="en-US" altLang="zh-CN" dirty="0"/>
              <a:t>tasklet</a:t>
            </a:r>
            <a:r>
              <a:rPr lang="zh-CN" altLang="en-US" dirty="0"/>
              <a:t>对应的执行函数</a:t>
            </a:r>
          </a:p>
          <a:p>
            <a:pPr lvl="2">
              <a:lnSpc>
                <a:spcPct val="150000"/>
              </a:lnSpc>
              <a:spcBef>
                <a:spcPts val="0"/>
              </a:spcBef>
            </a:pPr>
            <a:r>
              <a:rPr lang="en-US" altLang="zh-CN" dirty="0"/>
              <a:t>data</a:t>
            </a:r>
            <a:r>
              <a:rPr lang="zh-CN" altLang="en-US" dirty="0"/>
              <a:t>：传入执行函数的指针</a:t>
            </a:r>
          </a:p>
        </p:txBody>
      </p:sp>
      <p:pic>
        <p:nvPicPr>
          <p:cNvPr id="4" name="图片 3"/>
          <p:cNvPicPr>
            <a:picLocks noChangeAspect="1"/>
          </p:cNvPicPr>
          <p:nvPr/>
        </p:nvPicPr>
        <p:blipFill>
          <a:blip r:embed="rId3"/>
          <a:stretch>
            <a:fillRect/>
          </a:stretch>
        </p:blipFill>
        <p:spPr>
          <a:xfrm>
            <a:off x="5527357" y="2672715"/>
            <a:ext cx="3496628" cy="181308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a:xfrm>
            <a:off x="-6997" y="1121918"/>
            <a:ext cx="8300085" cy="3853339"/>
          </a:xfrm>
        </p:spPr>
        <p:txBody>
          <a:bodyPr/>
          <a:lstStyle/>
          <a:p>
            <a:pPr>
              <a:lnSpc>
                <a:spcPct val="150000"/>
              </a:lnSpc>
              <a:spcBef>
                <a:spcPts val="0"/>
              </a:spcBef>
            </a:pPr>
            <a:r>
              <a:rPr lang="en-US" altLang="zh-CN" dirty="0"/>
              <a:t>tasklet</a:t>
            </a:r>
            <a:r>
              <a:rPr lang="zh-CN" altLang="en-US" dirty="0"/>
              <a:t>注册</a:t>
            </a:r>
          </a:p>
          <a:p>
            <a:pPr lvl="1">
              <a:lnSpc>
                <a:spcPct val="150000"/>
              </a:lnSpc>
              <a:spcBef>
                <a:spcPts val="0"/>
              </a:spcBef>
            </a:pPr>
            <a:r>
              <a:rPr lang="zh-CN" altLang="en-US" dirty="0"/>
              <a:t>用</a:t>
            </a:r>
            <a:r>
              <a:rPr lang="en-US" altLang="zh-CN" dirty="0"/>
              <a:t>tasklet_vec</a:t>
            </a:r>
            <a:r>
              <a:rPr lang="zh-CN" altLang="en-US" dirty="0"/>
              <a:t>来指向系统中由</a:t>
            </a:r>
            <a:r>
              <a:rPr lang="en-US" altLang="zh-CN" dirty="0">
                <a:sym typeface="+mn-ea"/>
              </a:rPr>
              <a:t>tasklet_struct</a:t>
            </a:r>
            <a:r>
              <a:rPr lang="zh-CN" altLang="en-US" dirty="0">
                <a:sym typeface="+mn-ea"/>
              </a:rPr>
              <a:t>构成的链表</a:t>
            </a:r>
          </a:p>
          <a:p>
            <a:pPr lvl="1">
              <a:lnSpc>
                <a:spcPct val="150000"/>
              </a:lnSpc>
              <a:spcBef>
                <a:spcPts val="0"/>
              </a:spcBef>
            </a:pPr>
            <a:r>
              <a:rPr lang="zh-CN" altLang="en-US" dirty="0">
                <a:sym typeface="+mn-ea"/>
              </a:rPr>
              <a:t>使用</a:t>
            </a:r>
            <a:r>
              <a:rPr lang="en-US" altLang="zh-CN" dirty="0">
                <a:sym typeface="+mn-ea"/>
              </a:rPr>
              <a:t>tasklet_schedule</a:t>
            </a:r>
            <a:r>
              <a:rPr lang="zh-CN" altLang="en-US" dirty="0">
                <a:sym typeface="+mn-ea"/>
              </a:rPr>
              <a:t>函数来向</a:t>
            </a:r>
            <a:r>
              <a:rPr lang="en-US" altLang="zh-CN" dirty="0">
                <a:sym typeface="+mn-ea"/>
              </a:rPr>
              <a:t>tasklet_vec</a:t>
            </a:r>
            <a:r>
              <a:rPr lang="zh-CN" altLang="en-US" dirty="0">
                <a:sym typeface="+mn-ea"/>
              </a:rPr>
              <a:t>中插入</a:t>
            </a:r>
            <a:r>
              <a:rPr lang="en-US" altLang="zh-CN" dirty="0">
                <a:sym typeface="+mn-ea"/>
              </a:rPr>
              <a:t>tasklet_struct</a:t>
            </a:r>
          </a:p>
          <a:p>
            <a:pPr lvl="1">
              <a:lnSpc>
                <a:spcPct val="150000"/>
              </a:lnSpc>
              <a:spcBef>
                <a:spcPts val="0"/>
              </a:spcBef>
            </a:pPr>
            <a:r>
              <a:rPr lang="zh-CN" altLang="en-US" dirty="0"/>
              <a:t>每个</a:t>
            </a:r>
            <a:r>
              <a:rPr lang="en-US" altLang="zh-CN" dirty="0"/>
              <a:t>tasklet</a:t>
            </a:r>
            <a:r>
              <a:rPr lang="zh-CN" altLang="en-US" dirty="0"/>
              <a:t>在执行完毕之后会被从</a:t>
            </a:r>
            <a:r>
              <a:rPr lang="en-US" altLang="zh-CN" dirty="0">
                <a:sym typeface="+mn-ea"/>
              </a:rPr>
              <a:t>tasklet_vec</a:t>
            </a:r>
            <a:r>
              <a:rPr lang="zh-CN" altLang="en-US" dirty="0">
                <a:sym typeface="+mn-ea"/>
              </a:rPr>
              <a:t>取下，因此每个</a:t>
            </a:r>
            <a:r>
              <a:rPr lang="en-US" altLang="zh-CN" dirty="0">
                <a:sym typeface="+mn-ea"/>
              </a:rPr>
              <a:t>tasklet</a:t>
            </a:r>
            <a:r>
              <a:rPr lang="zh-CN" altLang="en-US" dirty="0">
                <a:sym typeface="+mn-ea"/>
              </a:rPr>
              <a:t>只能执行一次</a:t>
            </a:r>
          </a:p>
        </p:txBody>
      </p:sp>
      <p:pic>
        <p:nvPicPr>
          <p:cNvPr id="5" name="图片 4"/>
          <p:cNvPicPr>
            <a:picLocks noChangeAspect="1"/>
          </p:cNvPicPr>
          <p:nvPr/>
        </p:nvPicPr>
        <p:blipFill>
          <a:blip r:embed="rId3"/>
          <a:stretch>
            <a:fillRect/>
          </a:stretch>
        </p:blipFill>
        <p:spPr>
          <a:xfrm>
            <a:off x="1617821" y="3705702"/>
            <a:ext cx="5279708" cy="1742599"/>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a:xfrm>
            <a:off x="451339" y="1340769"/>
            <a:ext cx="8585157" cy="4896543"/>
          </a:xfrm>
        </p:spPr>
        <p:txBody>
          <a:bodyPr/>
          <a:lstStyle/>
          <a:p>
            <a:pPr latinLnBrk="0">
              <a:lnSpc>
                <a:spcPct val="150000"/>
              </a:lnSpc>
              <a:spcBef>
                <a:spcPts val="0"/>
              </a:spcBef>
            </a:pPr>
            <a:r>
              <a:rPr lang="en-US" altLang="zh-CN" dirty="0" err="1">
                <a:sym typeface="+mn-ea"/>
              </a:rPr>
              <a:t>tasklet_schedule</a:t>
            </a:r>
            <a:r>
              <a:rPr lang="en-US" altLang="zh-CN" dirty="0">
                <a:sym typeface="+mn-ea"/>
              </a:rPr>
              <a:t>()</a:t>
            </a:r>
            <a:r>
              <a:rPr lang="zh-CN" altLang="en-US" b="0" dirty="0">
                <a:sym typeface="+mn-ea"/>
              </a:rPr>
              <a:t>（</a:t>
            </a:r>
            <a:r>
              <a:rPr lang="en-US" altLang="zh-CN" b="0" dirty="0">
                <a:sym typeface="+mn-ea"/>
              </a:rPr>
              <a:t>/include/</a:t>
            </a:r>
            <a:r>
              <a:rPr lang="en-US" altLang="zh-CN" b="0" dirty="0" err="1">
                <a:sym typeface="+mn-ea"/>
              </a:rPr>
              <a:t>linux</a:t>
            </a:r>
            <a:r>
              <a:rPr lang="en-US" altLang="zh-CN" b="0" dirty="0">
                <a:sym typeface="+mn-ea"/>
              </a:rPr>
              <a:t>/</a:t>
            </a:r>
            <a:r>
              <a:rPr lang="en-US" altLang="zh-CN" b="0" dirty="0" err="1">
                <a:sym typeface="+mn-ea"/>
              </a:rPr>
              <a:t>interrupt.h</a:t>
            </a:r>
            <a:r>
              <a:rPr lang="zh-CN" altLang="en-US" b="0" dirty="0">
                <a:sym typeface="+mn-ea"/>
              </a:rPr>
              <a:t>）</a:t>
            </a:r>
            <a:endParaRPr lang="en-US" altLang="zh-CN" b="0" dirty="0">
              <a:sym typeface="+mn-ea"/>
            </a:endParaRPr>
          </a:p>
          <a:p>
            <a:pPr lvl="1" latinLnBrk="0">
              <a:lnSpc>
                <a:spcPct val="150000"/>
              </a:lnSpc>
              <a:spcBef>
                <a:spcPts val="0"/>
              </a:spcBef>
            </a:pPr>
            <a:r>
              <a:rPr lang="zh-CN" altLang="en-US" sz="1600" b="0" dirty="0">
                <a:sym typeface="+mn-ea"/>
              </a:rPr>
              <a:t>首先使用</a:t>
            </a:r>
            <a:r>
              <a:rPr lang="zh-CN" altLang="en-US" sz="1600" dirty="0">
                <a:sym typeface="+mn-ea"/>
              </a:rPr>
              <a:t>test_and_set_bit</a:t>
            </a:r>
            <a:r>
              <a:rPr lang="en-US" altLang="zh-CN" sz="1600" dirty="0">
                <a:sym typeface="+mn-ea"/>
              </a:rPr>
              <a:t>()</a:t>
            </a:r>
            <a:r>
              <a:rPr lang="zh-CN" altLang="en-US" sz="1600" b="0" dirty="0">
                <a:sym typeface="+mn-ea"/>
              </a:rPr>
              <a:t>检查</a:t>
            </a:r>
            <a:r>
              <a:rPr lang="zh-CN" altLang="en-US" sz="1600" dirty="0">
                <a:sym typeface="+mn-ea"/>
              </a:rPr>
              <a:t>TASKLET_STATE_SCHED</a:t>
            </a:r>
            <a:r>
              <a:rPr lang="zh-CN" altLang="en-US" sz="1600" b="0" dirty="0">
                <a:sym typeface="+mn-ea"/>
              </a:rPr>
              <a:t>位</a:t>
            </a:r>
          </a:p>
          <a:p>
            <a:pPr lvl="1">
              <a:lnSpc>
                <a:spcPct val="150000"/>
              </a:lnSpc>
              <a:spcBef>
                <a:spcPts val="0"/>
              </a:spcBef>
            </a:pPr>
            <a:r>
              <a:rPr lang="zh-CN" altLang="en-US" sz="1600" b="0" dirty="0">
                <a:sym typeface="+mn-ea"/>
              </a:rPr>
              <a:t>调用</a:t>
            </a:r>
            <a:r>
              <a:rPr lang="en-US" altLang="zh-CN" sz="1600" dirty="0">
                <a:sym typeface="+mn-ea"/>
              </a:rPr>
              <a:t>__</a:t>
            </a:r>
            <a:r>
              <a:rPr lang="en-US" altLang="zh-CN" sz="1600" dirty="0" err="1">
                <a:sym typeface="+mn-ea"/>
              </a:rPr>
              <a:t>tasklet_schedule</a:t>
            </a:r>
            <a:r>
              <a:rPr lang="en-US" altLang="zh-CN" sz="1600" dirty="0">
                <a:sym typeface="+mn-ea"/>
              </a:rPr>
              <a:t>()              __</a:t>
            </a:r>
            <a:r>
              <a:rPr lang="en-US" altLang="zh-CN" sz="1600" dirty="0" err="1">
                <a:sym typeface="+mn-ea"/>
              </a:rPr>
              <a:t>tasklet_schedule_common</a:t>
            </a:r>
            <a:r>
              <a:rPr lang="en-US" altLang="zh-CN" sz="1600" dirty="0">
                <a:sym typeface="+mn-ea"/>
              </a:rPr>
              <a:t>()</a:t>
            </a:r>
          </a:p>
          <a:p>
            <a:pPr marL="316531" lvl="1" indent="-316531">
              <a:lnSpc>
                <a:spcPct val="150000"/>
              </a:lnSpc>
              <a:spcBef>
                <a:spcPts val="0"/>
              </a:spcBef>
              <a:buClr>
                <a:srgbClr val="FF5050"/>
              </a:buClr>
              <a:buSzPct val="120000"/>
              <a:buFont typeface="Wingdings" pitchFamily="2" charset="2"/>
              <a:buChar char="§"/>
            </a:pPr>
            <a:r>
              <a:rPr lang="en-US" altLang="zh-CN" sz="2400" dirty="0">
                <a:sym typeface="+mn-ea"/>
              </a:rPr>
              <a:t>__</a:t>
            </a:r>
            <a:r>
              <a:rPr lang="en-US" altLang="zh-CN" sz="2585" dirty="0" err="1">
                <a:solidFill>
                  <a:srgbClr val="000066"/>
                </a:solidFill>
                <a:ea typeface="+mn-ea"/>
                <a:sym typeface="+mn-ea"/>
              </a:rPr>
              <a:t>tasklet_schedule_common</a:t>
            </a:r>
            <a:r>
              <a:rPr lang="en-US" altLang="zh-CN" sz="2585" dirty="0">
                <a:solidFill>
                  <a:srgbClr val="000066"/>
                </a:solidFill>
                <a:ea typeface="+mn-ea"/>
                <a:sym typeface="+mn-ea"/>
              </a:rPr>
              <a:t>()</a:t>
            </a:r>
            <a:r>
              <a:rPr lang="zh-CN" altLang="en-US" sz="2585" dirty="0">
                <a:solidFill>
                  <a:srgbClr val="000066"/>
                </a:solidFill>
                <a:ea typeface="+mn-ea"/>
                <a:sym typeface="+mn-ea"/>
              </a:rPr>
              <a:t>（</a:t>
            </a:r>
            <a:r>
              <a:rPr lang="en-US" altLang="zh-CN" sz="2585" dirty="0">
                <a:solidFill>
                  <a:srgbClr val="000066"/>
                </a:solidFill>
                <a:ea typeface="+mn-ea"/>
                <a:sym typeface="+mn-ea"/>
              </a:rPr>
              <a:t>/source/kernel/</a:t>
            </a:r>
            <a:r>
              <a:rPr lang="en-US" altLang="zh-CN" sz="2585" dirty="0" err="1">
                <a:solidFill>
                  <a:srgbClr val="000066"/>
                </a:solidFill>
                <a:ea typeface="+mn-ea"/>
                <a:sym typeface="+mn-ea"/>
              </a:rPr>
              <a:t>softirq.c</a:t>
            </a:r>
            <a:r>
              <a:rPr lang="zh-CN" altLang="en-US" sz="2585" dirty="0">
                <a:solidFill>
                  <a:srgbClr val="000066"/>
                </a:solidFill>
                <a:ea typeface="+mn-ea"/>
                <a:sym typeface="+mn-ea"/>
              </a:rPr>
              <a:t>）</a:t>
            </a:r>
            <a:endParaRPr lang="en-US" altLang="zh-CN" sz="2585" dirty="0">
              <a:solidFill>
                <a:srgbClr val="000066"/>
              </a:solidFill>
              <a:ea typeface="+mn-ea"/>
              <a:sym typeface="+mn-ea"/>
            </a:endParaRPr>
          </a:p>
          <a:p>
            <a:pPr lvl="1">
              <a:lnSpc>
                <a:spcPct val="150000"/>
              </a:lnSpc>
              <a:spcBef>
                <a:spcPts val="0"/>
              </a:spcBef>
            </a:pPr>
            <a:r>
              <a:rPr lang="zh-CN" altLang="en-US" sz="1600" b="0" dirty="0">
                <a:sym typeface="+mn-ea"/>
              </a:rPr>
              <a:t>将</a:t>
            </a:r>
            <a:r>
              <a:rPr lang="en-US" altLang="zh-CN" sz="1600" dirty="0" err="1">
                <a:sym typeface="+mn-ea"/>
              </a:rPr>
              <a:t>tasklet_struct</a:t>
            </a:r>
            <a:r>
              <a:rPr lang="zh-CN" altLang="en-US" sz="1600" b="0" dirty="0">
                <a:sym typeface="+mn-ea"/>
              </a:rPr>
              <a:t>加入到</a:t>
            </a:r>
            <a:r>
              <a:rPr lang="en-US" altLang="zh-CN" sz="1600" dirty="0" err="1">
                <a:sym typeface="+mn-ea"/>
              </a:rPr>
              <a:t>tasklet_vec</a:t>
            </a:r>
            <a:r>
              <a:rPr lang="zh-CN" altLang="en-US" sz="1600" b="0" dirty="0">
                <a:sym typeface="+mn-ea"/>
              </a:rPr>
              <a:t>中</a:t>
            </a:r>
          </a:p>
          <a:p>
            <a:pPr lvl="1" latinLnBrk="0">
              <a:lnSpc>
                <a:spcPct val="150000"/>
              </a:lnSpc>
              <a:spcBef>
                <a:spcPts val="0"/>
              </a:spcBef>
            </a:pPr>
            <a:r>
              <a:rPr lang="zh-CN" altLang="en-US" sz="1600" b="0" dirty="0">
                <a:sym typeface="+mn-ea"/>
              </a:rPr>
              <a:t>最终将</a:t>
            </a:r>
            <a:r>
              <a:rPr lang="en-US" altLang="zh-CN" sz="1600" dirty="0">
                <a:sym typeface="+mn-ea"/>
              </a:rPr>
              <a:t>__</a:t>
            </a:r>
            <a:r>
              <a:rPr lang="en-US" altLang="zh-CN" sz="1600" dirty="0" err="1">
                <a:sym typeface="+mn-ea"/>
              </a:rPr>
              <a:t>softirq_pending</a:t>
            </a:r>
            <a:r>
              <a:rPr lang="zh-CN" altLang="en-US" sz="1600" b="0" dirty="0">
                <a:sym typeface="+mn-ea"/>
              </a:rPr>
              <a:t>的</a:t>
            </a:r>
            <a:r>
              <a:rPr lang="en-US" altLang="zh-CN" sz="1600" dirty="0">
                <a:sym typeface="+mn-ea"/>
              </a:rPr>
              <a:t>TASKLET_SOFTIRQ</a:t>
            </a:r>
            <a:r>
              <a:rPr lang="zh-CN" altLang="en-US" sz="1600" b="0" dirty="0">
                <a:sym typeface="+mn-ea"/>
              </a:rPr>
              <a:t>位置</a:t>
            </a:r>
            <a:r>
              <a:rPr lang="en-US" altLang="zh-CN" sz="1600" b="0" dirty="0">
                <a:sym typeface="+mn-ea"/>
              </a:rPr>
              <a:t>1</a:t>
            </a:r>
            <a:r>
              <a:rPr lang="zh-CN" altLang="en-US" sz="1600" b="0" dirty="0">
                <a:sym typeface="+mn-ea"/>
              </a:rPr>
              <a:t>，也就是向系统报告当前有</a:t>
            </a:r>
            <a:r>
              <a:rPr lang="en-US" altLang="zh-CN" sz="1600" dirty="0" err="1">
                <a:sym typeface="+mn-ea"/>
              </a:rPr>
              <a:t>tasklet</a:t>
            </a:r>
            <a:r>
              <a:rPr lang="zh-CN" altLang="en-US" sz="1600" b="0" dirty="0">
                <a:sym typeface="+mn-ea"/>
              </a:rPr>
              <a:t>正在等待执行。</a:t>
            </a:r>
          </a:p>
          <a:p>
            <a:pPr lvl="1" latinLnBrk="0">
              <a:lnSpc>
                <a:spcPct val="150000"/>
              </a:lnSpc>
              <a:spcBef>
                <a:spcPts val="0"/>
              </a:spcBef>
            </a:pPr>
            <a:endParaRPr lang="zh-CN" altLang="en-US" dirty="0">
              <a:sym typeface="+mn-ea"/>
            </a:endParaRPr>
          </a:p>
          <a:p>
            <a:pPr marL="457200" lvl="1" indent="0" latinLnBrk="0">
              <a:lnSpc>
                <a:spcPct val="150000"/>
              </a:lnSpc>
              <a:spcBef>
                <a:spcPts val="0"/>
              </a:spcBef>
              <a:buNone/>
            </a:pPr>
            <a:endParaRPr lang="zh-CN" altLang="en-US" sz="2000" dirty="0">
              <a:sym typeface="+mn-ea"/>
            </a:endParaRPr>
          </a:p>
          <a:p>
            <a:pPr lvl="1" latinLnBrk="0">
              <a:lnSpc>
                <a:spcPct val="150000"/>
              </a:lnSpc>
              <a:spcBef>
                <a:spcPts val="0"/>
              </a:spcBef>
            </a:pPr>
            <a:endParaRPr lang="zh-CN" altLang="en-US" dirty="0"/>
          </a:p>
          <a:p>
            <a:pPr>
              <a:lnSpc>
                <a:spcPct val="150000"/>
              </a:lnSpc>
              <a:spcBef>
                <a:spcPts val="0"/>
              </a:spcBef>
            </a:pPr>
            <a:endParaRPr lang="zh-CN" altLang="en-US" dirty="0">
              <a:sym typeface="+mn-ea"/>
            </a:endParaRPr>
          </a:p>
          <a:p>
            <a:pPr marL="342900" lvl="1" indent="0">
              <a:lnSpc>
                <a:spcPct val="150000"/>
              </a:lnSpc>
              <a:spcBef>
                <a:spcPts val="0"/>
              </a:spcBef>
              <a:buNone/>
            </a:pPr>
            <a:endParaRPr lang="zh-CN" altLang="en-US" sz="1500" dirty="0">
              <a:sym typeface="+mn-ea"/>
            </a:endParaRPr>
          </a:p>
          <a:p>
            <a:pPr lvl="1">
              <a:lnSpc>
                <a:spcPct val="150000"/>
              </a:lnSpc>
              <a:spcBef>
                <a:spcPts val="0"/>
              </a:spcBef>
            </a:pPr>
            <a:endParaRPr lang="zh-CN" altLang="en-US" dirty="0"/>
          </a:p>
        </p:txBody>
      </p:sp>
      <p:sp>
        <p:nvSpPr>
          <p:cNvPr id="2" name="圆角矩形 1"/>
          <p:cNvSpPr/>
          <p:nvPr/>
        </p:nvSpPr>
        <p:spPr>
          <a:xfrm>
            <a:off x="3290878" y="5013176"/>
            <a:ext cx="2906078" cy="1401377"/>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lvl="1" algn="l">
              <a:lnSpc>
                <a:spcPct val="150000"/>
              </a:lnSpc>
              <a:spcBef>
                <a:spcPts val="0"/>
              </a:spcBef>
            </a:pPr>
            <a:r>
              <a:rPr lang="zh-CN" altLang="en-US" sz="1800" dirty="0">
                <a:solidFill>
                  <a:srgbClr val="FF0000"/>
                </a:solidFill>
                <a:sym typeface="+mn-ea"/>
              </a:rPr>
              <a:t>tasklet_</a:t>
            </a:r>
            <a:r>
              <a:rPr lang="en-US" altLang="zh-CN" sz="1800" dirty="0">
                <a:solidFill>
                  <a:srgbClr val="FF0000"/>
                </a:solidFill>
                <a:sym typeface="+mn-ea"/>
              </a:rPr>
              <a:t>hi_</a:t>
            </a:r>
            <a:r>
              <a:rPr lang="zh-CN" altLang="en-US" sz="1800" dirty="0">
                <a:solidFill>
                  <a:srgbClr val="FF0000"/>
                </a:solidFill>
                <a:sym typeface="+mn-ea"/>
              </a:rPr>
              <a:t>schedule与</a:t>
            </a:r>
            <a:r>
              <a:rPr lang="en-US" altLang="zh-CN" sz="1800" dirty="0">
                <a:solidFill>
                  <a:srgbClr val="FF0000"/>
                </a:solidFill>
                <a:sym typeface="+mn-ea"/>
              </a:rPr>
              <a:t>tasklet_schedule</a:t>
            </a:r>
            <a:r>
              <a:rPr lang="zh-CN" altLang="en-US" sz="1800" dirty="0">
                <a:solidFill>
                  <a:srgbClr val="FF0000"/>
                </a:solidFill>
                <a:sym typeface="+mn-ea"/>
              </a:rPr>
              <a:t>机制基本一样</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tasklet</a:t>
            </a:r>
            <a:r>
              <a:rPr lang="zh-CN" altLang="en-US" dirty="0"/>
              <a:t>的调度</a:t>
            </a:r>
            <a:endParaRPr lang="en-US" altLang="zh-CN" dirty="0"/>
          </a:p>
        </p:txBody>
      </p:sp>
      <p:sp>
        <p:nvSpPr>
          <p:cNvPr id="11" name="内容占位符 10"/>
          <p:cNvSpPr>
            <a:spLocks noGrp="1"/>
          </p:cNvSpPr>
          <p:nvPr>
            <p:ph idx="1"/>
          </p:nvPr>
        </p:nvSpPr>
        <p:spPr/>
        <p:txBody>
          <a:bodyPr/>
          <a:lstStyle/>
          <a:p>
            <a:pPr>
              <a:lnSpc>
                <a:spcPct val="150000"/>
              </a:lnSpc>
              <a:spcBef>
                <a:spcPts val="0"/>
              </a:spcBef>
            </a:pPr>
            <a:r>
              <a:rPr lang="en-US" altLang="zh-CN" dirty="0"/>
              <a:t>tasklet</a:t>
            </a:r>
            <a:r>
              <a:rPr lang="zh-CN" altLang="en-US" dirty="0"/>
              <a:t>调度机制</a:t>
            </a:r>
          </a:p>
          <a:p>
            <a:pPr lvl="1">
              <a:lnSpc>
                <a:spcPct val="150000"/>
              </a:lnSpc>
              <a:spcBef>
                <a:spcPts val="0"/>
              </a:spcBef>
            </a:pPr>
            <a:r>
              <a:rPr lang="en-US" altLang="zh-CN" dirty="0"/>
              <a:t>1. </a:t>
            </a:r>
            <a:r>
              <a:rPr lang="zh-CN" altLang="en-US" dirty="0"/>
              <a:t>进入下半部之后，检查</a:t>
            </a:r>
            <a:r>
              <a:rPr lang="en-US" altLang="zh-CN" dirty="0">
                <a:sym typeface="+mn-ea"/>
              </a:rPr>
              <a:t>__softirq_pending</a:t>
            </a:r>
            <a:r>
              <a:rPr lang="zh-CN" altLang="en-US" dirty="0">
                <a:sym typeface="+mn-ea"/>
              </a:rPr>
              <a:t>的各个位，按检查的顺序响应各个</a:t>
            </a:r>
            <a:r>
              <a:rPr lang="en-US" altLang="zh-CN" dirty="0">
                <a:sym typeface="+mn-ea"/>
              </a:rPr>
              <a:t>softirq</a:t>
            </a:r>
          </a:p>
          <a:p>
            <a:pPr lvl="1">
              <a:lnSpc>
                <a:spcPct val="150000"/>
              </a:lnSpc>
              <a:spcBef>
                <a:spcPts val="0"/>
              </a:spcBef>
            </a:pPr>
            <a:r>
              <a:rPr lang="en-US" altLang="zh-CN" dirty="0">
                <a:sym typeface="+mn-ea"/>
              </a:rPr>
              <a:t>2. </a:t>
            </a:r>
            <a:r>
              <a:rPr lang="zh-CN" altLang="en-US" dirty="0">
                <a:sym typeface="+mn-ea"/>
              </a:rPr>
              <a:t>当检查到</a:t>
            </a:r>
            <a:r>
              <a:rPr lang="en-US" altLang="zh-CN" dirty="0">
                <a:sym typeface="+mn-ea"/>
              </a:rPr>
              <a:t>HI_SOFTIRQ</a:t>
            </a:r>
            <a:r>
              <a:rPr lang="zh-CN" altLang="en-US" dirty="0">
                <a:sym typeface="+mn-ea"/>
              </a:rPr>
              <a:t>或者</a:t>
            </a:r>
            <a:r>
              <a:rPr lang="en-US" altLang="zh-CN" dirty="0">
                <a:sym typeface="+mn-ea"/>
              </a:rPr>
              <a:t>TASKLET_IRQ</a:t>
            </a:r>
            <a:r>
              <a:rPr lang="zh-CN" altLang="en-US" dirty="0">
                <a:sym typeface="+mn-ea"/>
              </a:rPr>
              <a:t>时，若位为</a:t>
            </a:r>
            <a:r>
              <a:rPr lang="en-US" altLang="zh-CN" dirty="0">
                <a:sym typeface="+mn-ea"/>
              </a:rPr>
              <a:t>1</a:t>
            </a:r>
            <a:r>
              <a:rPr lang="zh-CN" altLang="en-US" dirty="0">
                <a:sym typeface="+mn-ea"/>
              </a:rPr>
              <a:t>，则进入</a:t>
            </a:r>
            <a:r>
              <a:rPr lang="en-US" altLang="zh-CN" dirty="0">
                <a:sym typeface="+mn-ea"/>
              </a:rPr>
              <a:t>tasklet</a:t>
            </a:r>
            <a:r>
              <a:rPr lang="zh-CN" altLang="en-US" dirty="0">
                <a:sym typeface="+mn-ea"/>
              </a:rPr>
              <a:t>响应阶段。（在这里由于是按序检查</a:t>
            </a:r>
            <a:r>
              <a:rPr lang="en-US" altLang="zh-CN" dirty="0">
                <a:sym typeface="+mn-ea"/>
              </a:rPr>
              <a:t>__softirq_pending</a:t>
            </a:r>
            <a:r>
              <a:rPr lang="zh-CN" altLang="en-US" dirty="0">
                <a:sym typeface="+mn-ea"/>
              </a:rPr>
              <a:t>的各个位，且</a:t>
            </a:r>
            <a:r>
              <a:rPr lang="en-US" altLang="zh-CN" dirty="0">
                <a:sym typeface="+mn-ea"/>
              </a:rPr>
              <a:t>HI_SOFTIRQ</a:t>
            </a:r>
            <a:r>
              <a:rPr lang="zh-CN" altLang="en-US" dirty="0">
                <a:sym typeface="+mn-ea"/>
              </a:rPr>
              <a:t>在最先，这就体现了</a:t>
            </a:r>
            <a:r>
              <a:rPr lang="en-US" altLang="zh-CN" dirty="0">
                <a:sym typeface="+mn-ea"/>
              </a:rPr>
              <a:t>HI_SOFTIRQ</a:t>
            </a:r>
            <a:r>
              <a:rPr lang="zh-CN" altLang="en-US" dirty="0">
                <a:sym typeface="+mn-ea"/>
              </a:rPr>
              <a:t>的优先性）</a:t>
            </a:r>
          </a:p>
          <a:p>
            <a:pPr lvl="1">
              <a:lnSpc>
                <a:spcPct val="150000"/>
              </a:lnSpc>
              <a:spcBef>
                <a:spcPts val="0"/>
              </a:spcBef>
            </a:pPr>
            <a:r>
              <a:rPr lang="en-US" altLang="zh-CN" dirty="0">
                <a:sym typeface="+mn-ea"/>
              </a:rPr>
              <a:t>3. </a:t>
            </a:r>
            <a:r>
              <a:rPr lang="zh-CN" altLang="en-US" dirty="0">
                <a:sym typeface="+mn-ea"/>
              </a:rPr>
              <a:t>按链表顺序检查的</a:t>
            </a:r>
            <a:r>
              <a:rPr lang="en-US" altLang="zh-CN" dirty="0">
                <a:sym typeface="+mn-ea"/>
              </a:rPr>
              <a:t>tasklet_vec</a:t>
            </a:r>
            <a:r>
              <a:rPr lang="zh-CN" altLang="en-US" dirty="0">
                <a:sym typeface="+mn-ea"/>
              </a:rPr>
              <a:t>中的各个</a:t>
            </a:r>
            <a:r>
              <a:rPr lang="en-US" altLang="zh-CN" dirty="0">
                <a:sym typeface="+mn-ea"/>
              </a:rPr>
              <a:t>tasklet_struct</a:t>
            </a:r>
            <a:r>
              <a:rPr lang="zh-CN" altLang="en-US" dirty="0">
                <a:sym typeface="+mn-ea"/>
              </a:rPr>
              <a:t>，若TASKLET_STATE_SCHED位为</a:t>
            </a:r>
            <a:r>
              <a:rPr lang="en-US" altLang="zh-CN" dirty="0">
                <a:sym typeface="+mn-ea"/>
              </a:rPr>
              <a:t>1</a:t>
            </a:r>
            <a:r>
              <a:rPr lang="zh-CN" altLang="en-US" dirty="0">
                <a:sym typeface="+mn-ea"/>
              </a:rPr>
              <a:t>且</a:t>
            </a:r>
            <a:r>
              <a:rPr lang="en-US" altLang="zh-CN" dirty="0">
                <a:sym typeface="+mn-ea"/>
              </a:rPr>
              <a:t>T</a:t>
            </a:r>
            <a:r>
              <a:rPr lang="zh-CN" altLang="en-US" dirty="0">
                <a:sym typeface="+mn-ea"/>
              </a:rPr>
              <a:t>ASKLET_STATE_</a:t>
            </a:r>
            <a:r>
              <a:rPr lang="en-US" altLang="zh-CN" dirty="0">
                <a:sym typeface="+mn-ea"/>
              </a:rPr>
              <a:t>RUN</a:t>
            </a:r>
            <a:r>
              <a:rPr lang="zh-CN" altLang="en-US" dirty="0">
                <a:sym typeface="+mn-ea"/>
              </a:rPr>
              <a:t>为</a:t>
            </a:r>
            <a:r>
              <a:rPr lang="en-US" altLang="zh-CN" dirty="0">
                <a:sym typeface="+mn-ea"/>
              </a:rPr>
              <a:t>0</a:t>
            </a:r>
            <a:r>
              <a:rPr lang="zh-CN" altLang="en-US" dirty="0">
                <a:sym typeface="+mn-ea"/>
              </a:rPr>
              <a:t>，则对其进行处理。</a:t>
            </a:r>
          </a:p>
          <a:p>
            <a:pPr lvl="1">
              <a:lnSpc>
                <a:spcPct val="150000"/>
              </a:lnSpc>
              <a:spcBef>
                <a:spcPts val="0"/>
              </a:spcBef>
            </a:pPr>
            <a:r>
              <a:rPr lang="en-US" altLang="zh-CN" dirty="0">
                <a:sym typeface="+mn-ea"/>
              </a:rPr>
              <a:t>4. </a:t>
            </a:r>
            <a:r>
              <a:rPr lang="zh-CN" altLang="en-US" dirty="0">
                <a:sym typeface="+mn-ea"/>
              </a:rPr>
              <a:t>处理完毕之后将TASKLET_STATE_SCHED置为</a:t>
            </a:r>
            <a:r>
              <a:rPr lang="en-US" altLang="zh-CN" dirty="0">
                <a:sym typeface="+mn-ea"/>
              </a:rPr>
              <a:t>0</a:t>
            </a:r>
            <a:endParaRPr lang="zh-CN" altLang="en-US" dirty="0">
              <a:sym typeface="+mn-ea"/>
            </a:endParaRPr>
          </a:p>
          <a:p>
            <a:pPr lvl="1">
              <a:lnSpc>
                <a:spcPct val="150000"/>
              </a:lnSpc>
              <a:spcBef>
                <a:spcPts val="0"/>
              </a:spcBef>
            </a:pPr>
            <a:endParaRPr lang="zh-CN" altLang="en-US" dirty="0">
              <a:sym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p:txBody>
          <a:bodyPr/>
          <a:lstStyle/>
          <a:p>
            <a:pPr indent="0">
              <a:lnSpc>
                <a:spcPct val="150000"/>
              </a:lnSpc>
              <a:spcBef>
                <a:spcPts val="0"/>
              </a:spcBef>
            </a:pPr>
            <a:r>
              <a:rPr lang="zh-CN" altLang="en-US" dirty="0"/>
              <a:t>总结下tasklet的优点：</a:t>
            </a:r>
          </a:p>
          <a:p>
            <a:pPr lvl="1" indent="0">
              <a:lnSpc>
                <a:spcPct val="150000"/>
              </a:lnSpc>
              <a:spcBef>
                <a:spcPts val="0"/>
              </a:spcBef>
            </a:pPr>
            <a:r>
              <a:rPr lang="zh-CN" altLang="en-US" dirty="0"/>
              <a:t>无类型数量限制；</a:t>
            </a:r>
          </a:p>
          <a:p>
            <a:pPr lvl="1" indent="0">
              <a:lnSpc>
                <a:spcPct val="150000"/>
              </a:lnSpc>
              <a:spcBef>
                <a:spcPts val="0"/>
              </a:spcBef>
            </a:pPr>
            <a:r>
              <a:rPr lang="zh-CN" altLang="en-US" dirty="0"/>
              <a:t>效率高，无需循环查表；</a:t>
            </a:r>
          </a:p>
          <a:p>
            <a:pPr lvl="1" indent="0">
              <a:lnSpc>
                <a:spcPct val="150000"/>
              </a:lnSpc>
              <a:spcBef>
                <a:spcPts val="0"/>
              </a:spcBef>
            </a:pPr>
            <a:r>
              <a:rPr lang="zh-CN" altLang="en-US" dirty="0"/>
              <a:t>支持SMP机制；</a:t>
            </a:r>
          </a:p>
          <a:p>
            <a:pPr lvl="1" indent="0">
              <a:lnSpc>
                <a:spcPct val="150000"/>
              </a:lnSpc>
              <a:spcBef>
                <a:spcPts val="0"/>
              </a:spcBef>
            </a:pPr>
            <a:r>
              <a:rPr lang="zh-CN" altLang="en-US" dirty="0"/>
              <a:t>softirq是在编译链接时静态定义的，也就是提前分配的，而tasklet是在运行时动态创建和注册的。</a:t>
            </a:r>
          </a:p>
          <a:p>
            <a:pPr lvl="1" indent="0">
              <a:lnSpc>
                <a:spcPct val="150000"/>
              </a:lnSpc>
              <a:spcBef>
                <a:spcPts val="0"/>
              </a:spcBef>
            </a:pPr>
            <a:r>
              <a:rPr lang="zh-CN" altLang="en-US" dirty="0"/>
              <a:t>一个softirq的处理函数能够并行地运行在多个CPU 上，因此softirq的处理函数对共享资源操作时需要同步。然而同一个tasklet处理函数不能同时运行在不同</a:t>
            </a:r>
            <a:r>
              <a:rPr lang="en-US" altLang="zh-CN" dirty="0"/>
              <a:t>CPU</a:t>
            </a:r>
            <a:r>
              <a:rPr lang="zh-CN" altLang="en-US" dirty="0"/>
              <a:t>上，因此不用在</a:t>
            </a:r>
            <a:r>
              <a:rPr lang="en-US" altLang="zh-CN" dirty="0"/>
              <a:t>CPU</a:t>
            </a:r>
            <a:r>
              <a:rPr lang="zh-CN" altLang="en-US" dirty="0"/>
              <a:t>间进行同步。</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tasklet</a:t>
            </a:r>
          </a:p>
        </p:txBody>
      </p:sp>
      <p:sp>
        <p:nvSpPr>
          <p:cNvPr id="11" name="内容占位符 10"/>
          <p:cNvSpPr>
            <a:spLocks noGrp="1"/>
          </p:cNvSpPr>
          <p:nvPr>
            <p:ph idx="1"/>
          </p:nvPr>
        </p:nvSpPr>
        <p:spPr/>
        <p:txBody>
          <a:bodyPr/>
          <a:lstStyle/>
          <a:p>
            <a:pPr indent="0">
              <a:lnSpc>
                <a:spcPct val="150000"/>
              </a:lnSpc>
              <a:spcBef>
                <a:spcPts val="0"/>
              </a:spcBef>
            </a:pPr>
            <a:r>
              <a:rPr lang="zh-CN" altLang="en-US" dirty="0"/>
              <a:t>思考</a:t>
            </a:r>
          </a:p>
          <a:p>
            <a:pPr lvl="1" indent="0">
              <a:lnSpc>
                <a:spcPct val="150000"/>
              </a:lnSpc>
              <a:spcBef>
                <a:spcPts val="0"/>
              </a:spcBef>
            </a:pPr>
            <a:r>
              <a:rPr lang="zh-CN" altLang="en-US" dirty="0">
                <a:sym typeface="+mn-ea"/>
              </a:rPr>
              <a:t>tasklet的调度时机？</a:t>
            </a:r>
          </a:p>
          <a:p>
            <a:pPr lvl="1" indent="0">
              <a:lnSpc>
                <a:spcPct val="150000"/>
              </a:lnSpc>
              <a:spcBef>
                <a:spcPts val="0"/>
              </a:spcBef>
            </a:pPr>
            <a:endParaRPr lang="zh-CN" altLang="en-US" dirty="0"/>
          </a:p>
          <a:p>
            <a:pPr lvl="1" indent="0">
              <a:lnSpc>
                <a:spcPct val="150000"/>
              </a:lnSpc>
              <a:spcBef>
                <a:spcPts val="0"/>
              </a:spcBef>
            </a:pPr>
            <a:endParaRPr lang="zh-CN" altLang="en-US" dirty="0"/>
          </a:p>
          <a:p>
            <a:pPr lvl="1" indent="0">
              <a:lnSpc>
                <a:spcPct val="150000"/>
              </a:lnSpc>
              <a:spcBef>
                <a:spcPts val="0"/>
              </a:spcBef>
            </a:pPr>
            <a:endParaRPr lang="zh-CN" altLang="en-US" dirty="0"/>
          </a:p>
          <a:p>
            <a:pPr lvl="1" indent="0">
              <a:lnSpc>
                <a:spcPct val="150000"/>
              </a:lnSpc>
              <a:spcBef>
                <a:spcPts val="0"/>
              </a:spcBef>
            </a:pPr>
            <a:r>
              <a:rPr lang="zh-CN" altLang="en-US" dirty="0"/>
              <a:t>为什么？</a:t>
            </a:r>
          </a:p>
        </p:txBody>
      </p:sp>
      <p:sp>
        <p:nvSpPr>
          <p:cNvPr id="2" name="圆角矩形 1"/>
          <p:cNvSpPr/>
          <p:nvPr/>
        </p:nvSpPr>
        <p:spPr>
          <a:xfrm>
            <a:off x="2217896" y="2980373"/>
            <a:ext cx="2752725" cy="689550"/>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tasklet的调度时机与softirq的调度时机相同</a:t>
            </a:r>
          </a:p>
        </p:txBody>
      </p:sp>
      <p:sp>
        <p:nvSpPr>
          <p:cNvPr id="5" name="圆角矩形 4"/>
          <p:cNvSpPr/>
          <p:nvPr/>
        </p:nvSpPr>
        <p:spPr>
          <a:xfrm>
            <a:off x="2217896" y="4146233"/>
            <a:ext cx="2075498" cy="383084"/>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入口与</a:t>
            </a:r>
            <a:r>
              <a:rPr lang="en-US" altLang="zh-CN" sz="1800"/>
              <a:t>softirq</a:t>
            </a:r>
            <a:r>
              <a:rPr lang="zh-CN" altLang="en-US" sz="1800"/>
              <a:t>相同</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下半部概览</a:t>
            </a:r>
            <a:endParaRPr lang="en-US" altLang="zh-CN" dirty="0">
              <a:solidFill>
                <a:srgbClr val="C00000"/>
              </a:solidFill>
            </a:endParaRPr>
          </a:p>
          <a:p>
            <a:pPr>
              <a:lnSpc>
                <a:spcPct val="150000"/>
              </a:lnSpc>
            </a:pPr>
            <a:r>
              <a:rPr lang="en-US" altLang="zh-CN" dirty="0"/>
              <a:t>2.	</a:t>
            </a:r>
            <a:r>
              <a:rPr lang="zh-CN" altLang="en-US" dirty="0"/>
              <a:t>下半部的处理</a:t>
            </a:r>
            <a:endParaRPr lang="en-US" altLang="zh-CN" dirty="0"/>
          </a:p>
          <a:p>
            <a:pPr>
              <a:lnSpc>
                <a:spcPct val="150000"/>
              </a:lnSpc>
            </a:pPr>
            <a:r>
              <a:rPr lang="en-US" altLang="zh-CN" dirty="0"/>
              <a:t>3. 	</a:t>
            </a:r>
            <a:r>
              <a:rPr lang="en-US" altLang="zh-CN" dirty="0" err="1"/>
              <a:t>tasklet</a:t>
            </a:r>
            <a:endParaRPr lang="en-US" altLang="zh-CN" dirty="0"/>
          </a:p>
          <a:p>
            <a:pPr>
              <a:lnSpc>
                <a:spcPct val="150000"/>
              </a:lnSpc>
            </a:pPr>
            <a:r>
              <a:rPr lang="en-US" altLang="zh-CN" dirty="0"/>
              <a:t>4.	</a:t>
            </a:r>
            <a:r>
              <a:rPr lang="zh-CN" altLang="en-US" dirty="0"/>
              <a:t>工作队列</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下半部概览</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下半部的处理</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3. 	</a:t>
            </a:r>
            <a:r>
              <a:rPr lang="en-US" altLang="zh-CN" dirty="0" err="1">
                <a:solidFill>
                  <a:schemeClr val="tx1">
                    <a:lumMod val="50000"/>
                  </a:schemeClr>
                </a:solidFill>
              </a:rPr>
              <a:t>tasklet</a:t>
            </a:r>
            <a:endParaRPr lang="en-US" altLang="zh-CN" dirty="0">
              <a:solidFill>
                <a:schemeClr val="tx1">
                  <a:lumMod val="50000"/>
                </a:schemeClr>
              </a:solidFill>
            </a:endParaRPr>
          </a:p>
          <a:p>
            <a:pPr>
              <a:lnSpc>
                <a:spcPct val="150000"/>
              </a:lnSpc>
            </a:pPr>
            <a:r>
              <a:rPr lang="en-US" altLang="zh-CN" dirty="0">
                <a:solidFill>
                  <a:srgbClr val="C00000"/>
                </a:solidFill>
              </a:rPr>
              <a:t>4.	</a:t>
            </a:r>
            <a:r>
              <a:rPr lang="zh-CN" altLang="en-US" dirty="0">
                <a:solidFill>
                  <a:srgbClr val="C00000"/>
                </a:solidFill>
              </a:rPr>
              <a:t>工作队列</a:t>
            </a:r>
            <a:endParaRPr lang="en-US" altLang="zh-CN" dirty="0">
              <a:solidFill>
                <a:srgbClr val="C00000"/>
              </a:solidFill>
            </a:endParaRPr>
          </a:p>
        </p:txBody>
      </p:sp>
    </p:spTree>
    <p:extLst>
      <p:ext uri="{BB962C8B-B14F-4D97-AF65-F5344CB8AC3E}">
        <p14:creationId xmlns:p14="http://schemas.microsoft.com/office/powerpoint/2010/main" val="175899743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工作队列</a:t>
            </a:r>
          </a:p>
        </p:txBody>
      </p:sp>
      <p:sp>
        <p:nvSpPr>
          <p:cNvPr id="11" name="内容占位符 10"/>
          <p:cNvSpPr>
            <a:spLocks noGrp="1"/>
          </p:cNvSpPr>
          <p:nvPr>
            <p:ph idx="1"/>
          </p:nvPr>
        </p:nvSpPr>
        <p:spPr/>
        <p:txBody>
          <a:bodyPr/>
          <a:lstStyle/>
          <a:p>
            <a:pPr marL="257175" lvl="1">
              <a:lnSpc>
                <a:spcPct val="150000"/>
              </a:lnSpc>
              <a:spcBef>
                <a:spcPts val="0"/>
              </a:spcBef>
              <a:buChar char="§"/>
            </a:pPr>
            <a:r>
              <a:rPr lang="zh-CN" altLang="en-US" sz="2100" dirty="0">
                <a:solidFill>
                  <a:srgbClr val="000066"/>
                </a:solidFill>
                <a:ea typeface="+mn-ea"/>
              </a:rPr>
              <a:t>工作队列概述</a:t>
            </a:r>
          </a:p>
          <a:p>
            <a:pPr lvl="1">
              <a:lnSpc>
                <a:spcPct val="150000"/>
              </a:lnSpc>
              <a:spcBef>
                <a:spcPts val="0"/>
              </a:spcBef>
            </a:pPr>
            <a:r>
              <a:rPr lang="zh-CN" altLang="en-US" sz="1500" dirty="0"/>
              <a:t>工作队列（</a:t>
            </a:r>
            <a:r>
              <a:rPr lang="en-US" altLang="zh-CN" sz="1500" dirty="0"/>
              <a:t>workqueue</a:t>
            </a:r>
            <a:r>
              <a:rPr lang="zh-CN" altLang="en-US" sz="1500" dirty="0"/>
              <a:t>）是使用内核线程异步执行函数的通用机制</a:t>
            </a:r>
          </a:p>
          <a:p>
            <a:pPr lvl="1">
              <a:lnSpc>
                <a:spcPct val="150000"/>
              </a:lnSpc>
              <a:spcBef>
                <a:spcPts val="0"/>
              </a:spcBef>
            </a:pPr>
            <a:r>
              <a:rPr lang="zh-CN" altLang="en-US" sz="1500" dirty="0"/>
              <a:t>是一种下半部机制，在中断处理中可以把耗时较长且可睡眠的部分交给工作队列来执行</a:t>
            </a:r>
          </a:p>
        </p:txBody>
      </p:sp>
      <p:pic>
        <p:nvPicPr>
          <p:cNvPr id="2" name="图片 1"/>
          <p:cNvPicPr>
            <a:picLocks noChangeAspect="1"/>
          </p:cNvPicPr>
          <p:nvPr/>
        </p:nvPicPr>
        <p:blipFill>
          <a:blip r:embed="rId3"/>
          <a:stretch>
            <a:fillRect/>
          </a:stretch>
        </p:blipFill>
        <p:spPr>
          <a:xfrm>
            <a:off x="2526030" y="3915728"/>
            <a:ext cx="3223260" cy="138303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内核定义的工作队列</a:t>
            </a:r>
          </a:p>
          <a:p>
            <a:pPr lvl="1"/>
            <a:r>
              <a:rPr lang="zh-CN" altLang="en-US"/>
              <a:t>内核定义了如下几个工作队列：</a:t>
            </a:r>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43608" y="2446496"/>
            <a:ext cx="6120765" cy="1388745"/>
          </a:xfrm>
          <a:prstGeom prst="rect">
            <a:avLst/>
          </a:prstGeom>
        </p:spPr>
      </p:pic>
      <p:sp>
        <p:nvSpPr>
          <p:cNvPr id="5" name="圆角矩形 4"/>
          <p:cNvSpPr/>
          <p:nvPr/>
        </p:nvSpPr>
        <p:spPr>
          <a:xfrm>
            <a:off x="1944529" y="4411504"/>
            <a:ext cx="2654618" cy="689550"/>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当然，我们也可以自己创建专用的工作队列</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p:txBody>
          <a:bodyPr/>
          <a:lstStyle/>
          <a:p>
            <a:pPr>
              <a:lnSpc>
                <a:spcPct val="150000"/>
              </a:lnSpc>
              <a:spcBef>
                <a:spcPts val="0"/>
              </a:spcBef>
            </a:pPr>
            <a:r>
              <a:rPr lang="zh-CN" altLang="en-US" dirty="0"/>
              <a:t>一般概念</a:t>
            </a:r>
          </a:p>
          <a:p>
            <a:pPr lvl="1">
              <a:lnSpc>
                <a:spcPct val="150000"/>
              </a:lnSpc>
              <a:spcBef>
                <a:spcPts val="0"/>
              </a:spcBef>
            </a:pPr>
            <a:r>
              <a:rPr lang="zh-CN" altLang="en-US" dirty="0">
                <a:sym typeface="+mn-ea"/>
              </a:rPr>
              <a:t>work ：工作，在这里理解为下半部所要处理的任务任务。</a:t>
            </a:r>
          </a:p>
          <a:p>
            <a:pPr lvl="1">
              <a:lnSpc>
                <a:spcPct val="150000"/>
              </a:lnSpc>
              <a:spcBef>
                <a:spcPts val="0"/>
              </a:spcBef>
            </a:pPr>
            <a:r>
              <a:rPr lang="zh-CN" altLang="en-US" dirty="0">
                <a:sym typeface="+mn-ea"/>
              </a:rPr>
              <a:t>workqueue ：</a:t>
            </a:r>
            <a:r>
              <a:rPr lang="en-US" altLang="zh-CN" dirty="0">
                <a:sym typeface="+mn-ea"/>
              </a:rPr>
              <a:t>work</a:t>
            </a:r>
            <a:r>
              <a:rPr lang="zh-CN" altLang="en-US" dirty="0">
                <a:sym typeface="+mn-ea"/>
              </a:rPr>
              <a:t>的集合。workqueue 和 work 是一对多的关系。</a:t>
            </a:r>
          </a:p>
          <a:p>
            <a:pPr lvl="1">
              <a:lnSpc>
                <a:spcPct val="150000"/>
              </a:lnSpc>
              <a:spcBef>
                <a:spcPts val="0"/>
              </a:spcBef>
            </a:pPr>
            <a:r>
              <a:rPr lang="zh-CN" altLang="en-US" dirty="0">
                <a:sym typeface="+mn-ea"/>
              </a:rPr>
              <a:t>worker ：工人。在代码中 worker 对应一个 work_thread() 内核线程。</a:t>
            </a:r>
          </a:p>
          <a:p>
            <a:pPr lvl="1">
              <a:lnSpc>
                <a:spcPct val="150000"/>
              </a:lnSpc>
              <a:spcBef>
                <a:spcPts val="0"/>
              </a:spcBef>
            </a:pPr>
            <a:r>
              <a:rPr lang="zh-CN" altLang="en-US" dirty="0">
                <a:sym typeface="+mn-ea"/>
              </a:rPr>
              <a:t>worker_pool：worker的集合（工人池）。worker_pool 和 worker 是一对多的关系，有活跃的</a:t>
            </a:r>
            <a:r>
              <a:rPr lang="en-US" altLang="zh-CN" dirty="0">
                <a:sym typeface="+mn-ea"/>
              </a:rPr>
              <a:t>worker</a:t>
            </a:r>
            <a:r>
              <a:rPr lang="zh-CN" altLang="en-US" dirty="0">
                <a:sym typeface="+mn-ea"/>
              </a:rPr>
              <a:t>也有空闲的</a:t>
            </a:r>
            <a:r>
              <a:rPr lang="en-US" altLang="zh-CN" dirty="0">
                <a:sym typeface="+mn-ea"/>
              </a:rPr>
              <a:t>worker</a:t>
            </a:r>
            <a:r>
              <a:rPr lang="zh-CN" altLang="en-US" dirty="0">
                <a:sym typeface="+mn-ea"/>
              </a:rPr>
              <a:t>，一个CPU上的所有worker线程共同构成了一个worker</a:t>
            </a:r>
            <a:r>
              <a:rPr lang="en-US" altLang="zh-CN" dirty="0">
                <a:sym typeface="+mn-ea"/>
              </a:rPr>
              <a:t>_</a:t>
            </a:r>
            <a:r>
              <a:rPr lang="zh-CN" altLang="en-US" dirty="0">
                <a:sym typeface="+mn-ea"/>
              </a:rPr>
              <a:t>pool</a:t>
            </a:r>
          </a:p>
          <a:p>
            <a:pPr lvl="1">
              <a:lnSpc>
                <a:spcPct val="150000"/>
              </a:lnSpc>
              <a:spcBef>
                <a:spcPts val="0"/>
              </a:spcBef>
            </a:pPr>
            <a:r>
              <a:rPr lang="zh-CN" altLang="en-US" dirty="0">
                <a:sym typeface="+mn-ea"/>
              </a:rPr>
              <a:t>pwq(pool_workqueue)：中间人 / 中介，负责建立起 workqueue 和 worker_pool 之间的关系。workqueue 和 pwq 是一对多的关系，pwq 和 worker_pool 是一对一的关系。</a:t>
            </a: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a:xfrm>
            <a:off x="323528" y="1412776"/>
            <a:ext cx="5259229" cy="3672364"/>
          </a:xfrm>
        </p:spPr>
        <p:txBody>
          <a:bodyPr/>
          <a:lstStyle/>
          <a:p>
            <a:pPr>
              <a:lnSpc>
                <a:spcPct val="150000"/>
              </a:lnSpc>
              <a:spcBef>
                <a:spcPts val="0"/>
              </a:spcBef>
            </a:pPr>
            <a:r>
              <a:rPr lang="zh-CN" altLang="en-US" dirty="0">
                <a:sym typeface="+mn-ea"/>
              </a:rPr>
              <a:t>重要的数据结构</a:t>
            </a:r>
          </a:p>
          <a:p>
            <a:pPr lvl="1">
              <a:lnSpc>
                <a:spcPct val="150000"/>
              </a:lnSpc>
              <a:spcBef>
                <a:spcPts val="0"/>
              </a:spcBef>
            </a:pPr>
            <a:r>
              <a:rPr lang="en-US" altLang="zh-CN" dirty="0">
                <a:sym typeface="+mn-ea"/>
              </a:rPr>
              <a:t>work_struct</a:t>
            </a:r>
            <a:r>
              <a:rPr lang="zh-CN" altLang="en-US" dirty="0">
                <a:sym typeface="+mn-ea"/>
              </a:rPr>
              <a:t>（工作）</a:t>
            </a:r>
            <a:endParaRPr lang="en-US" altLang="zh-CN" dirty="0">
              <a:sym typeface="+mn-ea"/>
            </a:endParaRPr>
          </a:p>
          <a:p>
            <a:pPr lvl="2">
              <a:lnSpc>
                <a:spcPct val="150000"/>
              </a:lnSpc>
              <a:spcBef>
                <a:spcPts val="0"/>
              </a:spcBef>
            </a:pPr>
            <a:r>
              <a:rPr lang="en-US" altLang="zh-CN" dirty="0">
                <a:sym typeface="+mn-ea"/>
              </a:rPr>
              <a:t>func</a:t>
            </a:r>
          </a:p>
          <a:p>
            <a:pPr lvl="3">
              <a:lnSpc>
                <a:spcPct val="150000"/>
              </a:lnSpc>
              <a:spcBef>
                <a:spcPts val="0"/>
              </a:spcBef>
            </a:pPr>
            <a:r>
              <a:rPr lang="zh-CN" altLang="en-US" sz="1350" dirty="0">
                <a:sym typeface="+mn-ea"/>
              </a:rPr>
              <a:t>此工作对应的处理函数</a:t>
            </a:r>
            <a:endParaRPr lang="en-US" altLang="zh-CN" dirty="0">
              <a:sym typeface="+mn-ea"/>
            </a:endParaRPr>
          </a:p>
          <a:p>
            <a:pPr lvl="2">
              <a:lnSpc>
                <a:spcPct val="150000"/>
              </a:lnSpc>
              <a:spcBef>
                <a:spcPts val="0"/>
              </a:spcBef>
            </a:pPr>
            <a:r>
              <a:rPr lang="en-US" altLang="zh-CN" dirty="0">
                <a:sym typeface="+mn-ea"/>
              </a:rPr>
              <a:t>data</a:t>
            </a:r>
          </a:p>
          <a:p>
            <a:pPr lvl="3">
              <a:lnSpc>
                <a:spcPct val="150000"/>
              </a:lnSpc>
              <a:spcBef>
                <a:spcPts val="0"/>
              </a:spcBef>
            </a:pPr>
            <a:r>
              <a:rPr lang="zh-CN" altLang="en-US" dirty="0">
                <a:sym typeface="+mn-ea"/>
              </a:rPr>
              <a:t>传给函数</a:t>
            </a:r>
            <a:r>
              <a:rPr lang="en-US" altLang="zh-CN" dirty="0">
                <a:sym typeface="+mn-ea"/>
              </a:rPr>
              <a:t>func</a:t>
            </a:r>
            <a:r>
              <a:rPr lang="zh-CN" altLang="en-US" dirty="0">
                <a:sym typeface="+mn-ea"/>
              </a:rPr>
              <a:t>的参数</a:t>
            </a:r>
            <a:endParaRPr lang="en-US" altLang="zh-CN" dirty="0">
              <a:sym typeface="+mn-ea"/>
            </a:endParaRPr>
          </a:p>
          <a:p>
            <a:pPr lvl="2">
              <a:lnSpc>
                <a:spcPct val="150000"/>
              </a:lnSpc>
              <a:spcBef>
                <a:spcPts val="0"/>
              </a:spcBef>
            </a:pPr>
            <a:r>
              <a:rPr lang="en-US" altLang="zh-CN" dirty="0">
                <a:sym typeface="+mn-ea"/>
              </a:rPr>
              <a:t>entry</a:t>
            </a:r>
          </a:p>
          <a:p>
            <a:pPr lvl="3">
              <a:lnSpc>
                <a:spcPct val="150000"/>
              </a:lnSpc>
              <a:spcBef>
                <a:spcPts val="0"/>
              </a:spcBef>
            </a:pPr>
            <a:r>
              <a:rPr lang="zh-CN" altLang="en-US" sz="1350" dirty="0">
                <a:sym typeface="+mn-ea"/>
              </a:rPr>
              <a:t>用于将同属于一个工人池的</a:t>
            </a:r>
            <a:r>
              <a:rPr lang="en-US" altLang="zh-CN" sz="1350" dirty="0">
                <a:sym typeface="+mn-ea"/>
              </a:rPr>
              <a:t>work</a:t>
            </a:r>
            <a:r>
              <a:rPr lang="zh-CN" altLang="en-US" sz="1350" dirty="0">
                <a:sym typeface="+mn-ea"/>
              </a:rPr>
              <a:t>链成一个队列</a:t>
            </a:r>
            <a:endParaRPr lang="en-US" altLang="zh-CN" dirty="0">
              <a:sym typeface="+mn-ea"/>
            </a:endParaRPr>
          </a:p>
          <a:p>
            <a:pPr lvl="2">
              <a:lnSpc>
                <a:spcPct val="150000"/>
              </a:lnSpc>
              <a:spcBef>
                <a:spcPts val="0"/>
              </a:spcBef>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a:p>
            <a:pPr marL="342900" lvl="1" indent="0">
              <a:lnSpc>
                <a:spcPct val="150000"/>
              </a:lnSpc>
              <a:spcBef>
                <a:spcPts val="0"/>
              </a:spcBef>
              <a:buNone/>
            </a:pPr>
            <a:endParaRPr lang="zh-CN" altLang="en-US" dirty="0">
              <a:sym typeface="+mn-ea"/>
            </a:endParaRPr>
          </a:p>
        </p:txBody>
      </p:sp>
      <p:pic>
        <p:nvPicPr>
          <p:cNvPr id="2" name="图片 1"/>
          <p:cNvPicPr>
            <a:picLocks noChangeAspect="1"/>
          </p:cNvPicPr>
          <p:nvPr/>
        </p:nvPicPr>
        <p:blipFill>
          <a:blip r:embed="rId3"/>
          <a:stretch>
            <a:fillRect/>
          </a:stretch>
        </p:blipFill>
        <p:spPr>
          <a:xfrm>
            <a:off x="5639753" y="2847499"/>
            <a:ext cx="3348990" cy="148018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a:xfrm>
            <a:off x="13617" y="1196752"/>
            <a:ext cx="8241506" cy="3945731"/>
          </a:xfrm>
        </p:spPr>
        <p:txBody>
          <a:bodyPr/>
          <a:lstStyle/>
          <a:p>
            <a:pPr>
              <a:lnSpc>
                <a:spcPct val="150000"/>
              </a:lnSpc>
              <a:spcBef>
                <a:spcPts val="0"/>
              </a:spcBef>
            </a:pPr>
            <a:r>
              <a:rPr lang="zh-CN" altLang="en-US" dirty="0">
                <a:sym typeface="+mn-ea"/>
              </a:rPr>
              <a:t>重要的数据结构</a:t>
            </a:r>
          </a:p>
          <a:p>
            <a:pPr lvl="1">
              <a:lnSpc>
                <a:spcPct val="150000"/>
              </a:lnSpc>
              <a:spcBef>
                <a:spcPts val="0"/>
              </a:spcBef>
            </a:pPr>
            <a:r>
              <a:rPr lang="en-US" altLang="zh-CN" sz="1500" dirty="0">
                <a:sym typeface="+mn-ea"/>
              </a:rPr>
              <a:t>worker</a:t>
            </a:r>
            <a:r>
              <a:rPr lang="zh-CN" altLang="en-US" sz="1500" dirty="0">
                <a:sym typeface="+mn-ea"/>
              </a:rPr>
              <a:t>（工人）</a:t>
            </a:r>
            <a:endParaRPr lang="zh-CN" altLang="en-US" dirty="0">
              <a:sym typeface="+mn-ea"/>
            </a:endParaRPr>
          </a:p>
          <a:p>
            <a:pPr lvl="2">
              <a:lnSpc>
                <a:spcPct val="150000"/>
              </a:lnSpc>
              <a:spcBef>
                <a:spcPts val="0"/>
              </a:spcBef>
            </a:pPr>
            <a:r>
              <a:rPr lang="zh-CN" altLang="en-US" dirty="0"/>
              <a:t>pool</a:t>
            </a:r>
          </a:p>
          <a:p>
            <a:pPr lvl="3">
              <a:lnSpc>
                <a:spcPct val="150000"/>
              </a:lnSpc>
              <a:spcBef>
                <a:spcPts val="0"/>
              </a:spcBef>
            </a:pPr>
            <a:r>
              <a:rPr lang="zh-CN" altLang="en-US" dirty="0"/>
              <a:t>这个工人线程所在的工人池</a:t>
            </a:r>
          </a:p>
          <a:p>
            <a:pPr lvl="2">
              <a:lnSpc>
                <a:spcPct val="150000"/>
              </a:lnSpc>
              <a:spcBef>
                <a:spcPts val="0"/>
              </a:spcBef>
            </a:pPr>
            <a:r>
              <a:rPr lang="zh-CN" altLang="en-US" dirty="0"/>
              <a:t>current_work</a:t>
            </a:r>
          </a:p>
          <a:p>
            <a:pPr lvl="3">
              <a:lnSpc>
                <a:spcPct val="150000"/>
              </a:lnSpc>
              <a:spcBef>
                <a:spcPts val="0"/>
              </a:spcBef>
            </a:pPr>
            <a:r>
              <a:rPr lang="zh-CN" altLang="en-US" dirty="0"/>
              <a:t>worker线程正在处理的work</a:t>
            </a:r>
          </a:p>
          <a:p>
            <a:pPr lvl="2">
              <a:lnSpc>
                <a:spcPct val="150000"/>
              </a:lnSpc>
              <a:spcBef>
                <a:spcPts val="0"/>
              </a:spcBef>
            </a:pPr>
            <a:r>
              <a:rPr lang="zh-CN" altLang="en-US" dirty="0">
                <a:sym typeface="+mn-ea"/>
              </a:rPr>
              <a:t>current_func</a:t>
            </a:r>
          </a:p>
          <a:p>
            <a:pPr lvl="3">
              <a:lnSpc>
                <a:spcPct val="150000"/>
              </a:lnSpc>
              <a:spcBef>
                <a:spcPts val="0"/>
              </a:spcBef>
            </a:pPr>
            <a:r>
              <a:rPr lang="zh-CN" altLang="en-US" dirty="0">
                <a:sym typeface="+mn-ea"/>
              </a:rPr>
              <a:t>线程正在处理的work对应的入口函数。既然worker线程是一个内核线程，那么不管它是idle，还是busy的，都会对应一个task_struct</a:t>
            </a:r>
          </a:p>
          <a:p>
            <a:pPr lvl="2">
              <a:lnSpc>
                <a:spcPct val="150000"/>
              </a:lnSpc>
              <a:spcBef>
                <a:spcPts val="0"/>
              </a:spcBef>
            </a:pPr>
            <a:r>
              <a:rPr lang="zh-CN" altLang="en-US" dirty="0">
                <a:sym typeface="+mn-ea"/>
              </a:rPr>
              <a:t>current_pwq</a:t>
            </a:r>
          </a:p>
          <a:p>
            <a:pPr lvl="3">
              <a:lnSpc>
                <a:spcPct val="150000"/>
              </a:lnSpc>
              <a:spcBef>
                <a:spcPts val="0"/>
              </a:spcBef>
            </a:pPr>
            <a:r>
              <a:rPr lang="zh-CN" altLang="en-US" dirty="0">
                <a:sym typeface="+mn-ea"/>
              </a:rPr>
              <a:t>指向被服务的work所在的</a:t>
            </a:r>
            <a:r>
              <a:rPr lang="en-US" altLang="zh-CN" dirty="0">
                <a:sym typeface="+mn-ea"/>
              </a:rPr>
              <a:t>pool_worqueue</a:t>
            </a:r>
          </a:p>
        </p:txBody>
      </p:sp>
      <p:pic>
        <p:nvPicPr>
          <p:cNvPr id="2" name="图片 1"/>
          <p:cNvPicPr>
            <a:picLocks noChangeAspect="1"/>
          </p:cNvPicPr>
          <p:nvPr/>
        </p:nvPicPr>
        <p:blipFill>
          <a:blip r:embed="rId3"/>
          <a:stretch>
            <a:fillRect/>
          </a:stretch>
        </p:blipFill>
        <p:spPr>
          <a:xfrm>
            <a:off x="4626293" y="2031683"/>
            <a:ext cx="4006215" cy="2034540"/>
          </a:xfrm>
          <a:prstGeom prst="rect">
            <a:avLst/>
          </a:prstGeom>
        </p:spPr>
      </p:pic>
      <p:pic>
        <p:nvPicPr>
          <p:cNvPr id="4" name="图片 3"/>
          <p:cNvPicPr>
            <a:picLocks noChangeAspect="1"/>
          </p:cNvPicPr>
          <p:nvPr/>
        </p:nvPicPr>
        <p:blipFill>
          <a:blip r:embed="rId4"/>
          <a:srcRect r="28873"/>
          <a:stretch>
            <a:fillRect/>
          </a:stretch>
        </p:blipFill>
        <p:spPr>
          <a:xfrm>
            <a:off x="6012160" y="5273791"/>
            <a:ext cx="2695099" cy="597694"/>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p:txBody>
          <a:bodyPr/>
          <a:lstStyle/>
          <a:p>
            <a:pPr>
              <a:lnSpc>
                <a:spcPct val="150000"/>
              </a:lnSpc>
              <a:spcBef>
                <a:spcPts val="0"/>
              </a:spcBef>
            </a:pPr>
            <a:r>
              <a:rPr lang="zh-CN" altLang="en-US" dirty="0"/>
              <a:t>工作队列的分类</a:t>
            </a:r>
          </a:p>
          <a:p>
            <a:pPr lvl="1">
              <a:lnSpc>
                <a:spcPct val="150000"/>
              </a:lnSpc>
              <a:spcBef>
                <a:spcPts val="0"/>
              </a:spcBef>
            </a:pPr>
            <a:r>
              <a:rPr lang="zh-CN" altLang="en-US" dirty="0"/>
              <a:t>绑定处理器的工作队列：</a:t>
            </a:r>
          </a:p>
          <a:p>
            <a:pPr lvl="2">
              <a:lnSpc>
                <a:spcPct val="150000"/>
              </a:lnSpc>
              <a:spcBef>
                <a:spcPts val="0"/>
              </a:spcBef>
            </a:pPr>
            <a:r>
              <a:rPr lang="zh-CN" altLang="en-US" dirty="0"/>
              <a:t>创建工作队列时默认就是创建的此种工作队列，在这种工作队列下的所有工人线程都绑定到了特定的</a:t>
            </a:r>
            <a:r>
              <a:rPr lang="en-US" altLang="zh-CN" dirty="0"/>
              <a:t>CPU</a:t>
            </a:r>
            <a:r>
              <a:rPr lang="zh-CN" altLang="en-US" dirty="0"/>
              <a:t>上运行。</a:t>
            </a:r>
          </a:p>
          <a:p>
            <a:pPr lvl="1">
              <a:lnSpc>
                <a:spcPct val="150000"/>
              </a:lnSpc>
              <a:spcBef>
                <a:spcPts val="0"/>
              </a:spcBef>
            </a:pPr>
            <a:r>
              <a:rPr lang="zh-CN" altLang="en-US" dirty="0"/>
              <a:t>不</a:t>
            </a:r>
            <a:r>
              <a:rPr lang="zh-CN" altLang="en-US" dirty="0">
                <a:sym typeface="+mn-ea"/>
              </a:rPr>
              <a:t>绑定处理器的工作队列：</a:t>
            </a:r>
          </a:p>
          <a:p>
            <a:pPr lvl="2">
              <a:lnSpc>
                <a:spcPct val="150000"/>
              </a:lnSpc>
              <a:spcBef>
                <a:spcPts val="0"/>
              </a:spcBef>
            </a:pPr>
            <a:r>
              <a:rPr lang="zh-CN" altLang="en-US" dirty="0">
                <a:sym typeface="+mn-ea"/>
              </a:rPr>
              <a:t>在这种工作队列下的工人线程都没有绑定到特定的</a:t>
            </a:r>
            <a:r>
              <a:rPr lang="en-US" altLang="zh-CN" dirty="0">
                <a:sym typeface="+mn-ea"/>
              </a:rPr>
              <a:t>CPU</a:t>
            </a:r>
            <a:r>
              <a:rPr lang="zh-CN" altLang="en-US" dirty="0">
                <a:sym typeface="+mn-ea"/>
              </a:rPr>
              <a:t>上运行，且可以在</a:t>
            </a:r>
            <a:r>
              <a:rPr lang="en-US" altLang="zh-CN" dirty="0">
                <a:sym typeface="+mn-ea"/>
              </a:rPr>
              <a:t>CPU</a:t>
            </a:r>
            <a:r>
              <a:rPr lang="zh-CN" altLang="en-US" dirty="0">
                <a:sym typeface="+mn-ea"/>
              </a:rPr>
              <a:t>之间迁移，在创建时需要指定标志位</a:t>
            </a:r>
            <a:r>
              <a:rPr lang="en-US" altLang="zh-CN" dirty="0">
                <a:sym typeface="+mn-ea"/>
              </a:rPr>
              <a:t>WQ_UNBOUND</a:t>
            </a:r>
            <a:r>
              <a:rPr lang="zh-CN" altLang="en-US" dirty="0">
                <a:sym typeface="+mn-ea"/>
              </a:rPr>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a:xfrm>
            <a:off x="61912" y="1196752"/>
            <a:ext cx="4732973" cy="3672364"/>
          </a:xfrm>
        </p:spPr>
        <p:txBody>
          <a:bodyPr/>
          <a:lstStyle/>
          <a:p>
            <a:pPr>
              <a:lnSpc>
                <a:spcPct val="150000"/>
              </a:lnSpc>
              <a:spcBef>
                <a:spcPts val="0"/>
              </a:spcBef>
            </a:pPr>
            <a:r>
              <a:rPr lang="zh-CN" altLang="en-US" dirty="0"/>
              <a:t>绑定处理器的工作队列</a:t>
            </a:r>
          </a:p>
          <a:p>
            <a:pPr lvl="1">
              <a:lnSpc>
                <a:spcPct val="150000"/>
              </a:lnSpc>
              <a:spcBef>
                <a:spcPts val="0"/>
              </a:spcBef>
            </a:pPr>
            <a:r>
              <a:rPr lang="zh-CN" altLang="en-US" dirty="0"/>
              <a:t>内核为每个工作队列创建一个</a:t>
            </a:r>
            <a:r>
              <a:rPr lang="en-US" altLang="zh-CN" dirty="0"/>
              <a:t>workqueue_struct</a:t>
            </a:r>
            <a:r>
              <a:rPr lang="zh-CN" altLang="en-US" dirty="0"/>
              <a:t>实例来管理一个</a:t>
            </a:r>
            <a:r>
              <a:rPr lang="en-US" altLang="zh-CN" dirty="0"/>
              <a:t>workqueue</a:t>
            </a:r>
          </a:p>
          <a:p>
            <a:pPr lvl="1">
              <a:lnSpc>
                <a:spcPct val="150000"/>
              </a:lnSpc>
              <a:spcBef>
                <a:spcPts val="0"/>
              </a:spcBef>
            </a:pPr>
            <a:r>
              <a:rPr lang="zh-CN" altLang="en-US" dirty="0"/>
              <a:t>在每个</a:t>
            </a:r>
            <a:r>
              <a:rPr lang="en-US" altLang="zh-CN" dirty="0">
                <a:sym typeface="+mn-ea"/>
              </a:rPr>
              <a:t>workqueue_struct</a:t>
            </a:r>
            <a:r>
              <a:rPr lang="zh-CN" altLang="en-US" dirty="0">
                <a:sym typeface="+mn-ea"/>
              </a:rPr>
              <a:t>实例中有若干个</a:t>
            </a:r>
            <a:r>
              <a:rPr lang="en-US" altLang="zh-CN" dirty="0">
                <a:sym typeface="+mn-ea"/>
              </a:rPr>
              <a:t>pool_workqueue</a:t>
            </a:r>
            <a:r>
              <a:rPr lang="zh-CN" altLang="en-US" dirty="0">
                <a:sym typeface="+mn-ea"/>
              </a:rPr>
              <a:t>成员（每个</a:t>
            </a:r>
            <a:r>
              <a:rPr lang="en-US" altLang="zh-CN" dirty="0">
                <a:sym typeface="+mn-ea"/>
              </a:rPr>
              <a:t>CPU</a:t>
            </a:r>
            <a:r>
              <a:rPr lang="zh-CN" altLang="en-US" dirty="0">
                <a:sym typeface="+mn-ea"/>
              </a:rPr>
              <a:t>对应一个）</a:t>
            </a:r>
          </a:p>
          <a:p>
            <a:pPr lvl="1">
              <a:lnSpc>
                <a:spcPct val="150000"/>
              </a:lnSpc>
              <a:spcBef>
                <a:spcPts val="0"/>
              </a:spcBef>
            </a:pPr>
            <a:r>
              <a:rPr lang="zh-CN" altLang="en-US" dirty="0">
                <a:sym typeface="+mn-ea"/>
              </a:rPr>
              <a:t>一个</a:t>
            </a:r>
            <a:r>
              <a:rPr lang="en-US" altLang="zh-CN" dirty="0">
                <a:sym typeface="+mn-ea"/>
              </a:rPr>
              <a:t>pool_workqueue</a:t>
            </a:r>
            <a:r>
              <a:rPr lang="zh-CN" altLang="en-US" dirty="0">
                <a:sym typeface="+mn-ea"/>
              </a:rPr>
              <a:t>实例中有一个工人池，一个工人池对应一个未处理工作链表、一个工人链表。</a:t>
            </a:r>
          </a:p>
        </p:txBody>
      </p:sp>
      <p:pic>
        <p:nvPicPr>
          <p:cNvPr id="2" name="图片 1"/>
          <p:cNvPicPr>
            <a:picLocks noChangeAspect="1"/>
          </p:cNvPicPr>
          <p:nvPr/>
        </p:nvPicPr>
        <p:blipFill>
          <a:blip r:embed="rId3"/>
          <a:stretch>
            <a:fillRect/>
          </a:stretch>
        </p:blipFill>
        <p:spPr>
          <a:xfrm>
            <a:off x="5183982" y="2090737"/>
            <a:ext cx="3898106" cy="2944178"/>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a:xfrm>
            <a:off x="107504" y="1105894"/>
            <a:ext cx="4751070" cy="3672364"/>
          </a:xfrm>
        </p:spPr>
        <p:txBody>
          <a:bodyPr/>
          <a:lstStyle/>
          <a:p>
            <a:pPr>
              <a:lnSpc>
                <a:spcPct val="150000"/>
              </a:lnSpc>
              <a:spcBef>
                <a:spcPts val="0"/>
              </a:spcBef>
            </a:pPr>
            <a:r>
              <a:rPr lang="zh-CN" altLang="en-US" dirty="0"/>
              <a:t>不绑定处理器的工作队列</a:t>
            </a:r>
          </a:p>
          <a:p>
            <a:pPr lvl="1">
              <a:lnSpc>
                <a:spcPct val="150000"/>
              </a:lnSpc>
              <a:spcBef>
                <a:spcPts val="0"/>
              </a:spcBef>
            </a:pPr>
            <a:r>
              <a:rPr lang="zh-CN" altLang="en-US" dirty="0"/>
              <a:t>与</a:t>
            </a:r>
            <a:r>
              <a:rPr lang="zh-CN" altLang="en-US" dirty="0">
                <a:sym typeface="+mn-ea"/>
              </a:rPr>
              <a:t>绑定处理器的工作队列不同，不绑定处理器的工作队列中的</a:t>
            </a:r>
            <a:r>
              <a:rPr lang="en-US" altLang="zh-CN" dirty="0">
                <a:sym typeface="+mn-ea"/>
              </a:rPr>
              <a:t>pool_workqueue</a:t>
            </a:r>
            <a:r>
              <a:rPr lang="zh-CN" altLang="en-US" dirty="0">
                <a:sym typeface="+mn-ea"/>
              </a:rPr>
              <a:t>不再是每个</a:t>
            </a:r>
            <a:r>
              <a:rPr lang="en-US" altLang="zh-CN" dirty="0">
                <a:sym typeface="+mn-ea"/>
              </a:rPr>
              <a:t>CPU</a:t>
            </a:r>
            <a:r>
              <a:rPr lang="zh-CN" altLang="en-US" dirty="0">
                <a:sym typeface="+mn-ea"/>
              </a:rPr>
              <a:t>对应一个，而是一个内存节点对应一个。</a:t>
            </a:r>
          </a:p>
          <a:p>
            <a:pPr lvl="1">
              <a:lnSpc>
                <a:spcPct val="150000"/>
              </a:lnSpc>
              <a:spcBef>
                <a:spcPts val="0"/>
              </a:spcBef>
            </a:pPr>
            <a:r>
              <a:rPr lang="zh-CN" altLang="en-US" dirty="0">
                <a:sym typeface="+mn-ea"/>
              </a:rPr>
              <a:t>其他方面与定处理器的工作队列类似。</a:t>
            </a:r>
            <a:endParaRPr lang="en-US" altLang="zh-CN" dirty="0">
              <a:sym typeface="+mn-ea"/>
            </a:endParaRPr>
          </a:p>
        </p:txBody>
      </p:sp>
      <p:pic>
        <p:nvPicPr>
          <p:cNvPr id="2" name="图片 1"/>
          <p:cNvPicPr>
            <a:picLocks noChangeAspect="1"/>
          </p:cNvPicPr>
          <p:nvPr/>
        </p:nvPicPr>
        <p:blipFill>
          <a:blip r:embed="rId3"/>
          <a:stretch>
            <a:fillRect/>
          </a:stretch>
        </p:blipFill>
        <p:spPr>
          <a:xfrm>
            <a:off x="5203032" y="2185988"/>
            <a:ext cx="3750469" cy="2824639"/>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a:xfrm>
            <a:off x="38100" y="1196752"/>
            <a:ext cx="5607844" cy="3836194"/>
          </a:xfrm>
        </p:spPr>
        <p:txBody>
          <a:bodyPr/>
          <a:lstStyle/>
          <a:p>
            <a:pPr>
              <a:lnSpc>
                <a:spcPct val="150000"/>
              </a:lnSpc>
              <a:spcBef>
                <a:spcPts val="0"/>
              </a:spcBef>
            </a:pPr>
            <a:r>
              <a:rPr lang="en-US" altLang="zh-CN" dirty="0">
                <a:sym typeface="+mn-ea"/>
              </a:rPr>
              <a:t>worker</a:t>
            </a:r>
            <a:r>
              <a:rPr lang="zh-CN" altLang="en-US" dirty="0">
                <a:sym typeface="+mn-ea"/>
              </a:rPr>
              <a:t>的行为方式</a:t>
            </a:r>
            <a:endParaRPr lang="en-US" altLang="zh-CN" dirty="0">
              <a:sym typeface="+mn-ea"/>
            </a:endParaRPr>
          </a:p>
          <a:p>
            <a:pPr lvl="1">
              <a:lnSpc>
                <a:spcPct val="150000"/>
              </a:lnSpc>
              <a:spcBef>
                <a:spcPts val="0"/>
              </a:spcBef>
            </a:pPr>
            <a:r>
              <a:rPr lang="en-US" altLang="zh-CN" dirty="0">
                <a:sym typeface="+mn-ea"/>
              </a:rPr>
              <a:t>当</a:t>
            </a:r>
            <a:r>
              <a:rPr lang="zh-CN" altLang="en-US" dirty="0">
                <a:sym typeface="+mn-ea"/>
              </a:rPr>
              <a:t>当前工人池</a:t>
            </a:r>
            <a:r>
              <a:rPr lang="en-US" altLang="zh-CN" dirty="0">
                <a:sym typeface="+mn-ea"/>
              </a:rPr>
              <a:t>有work待处理时，我们就从worker_pool里挑选一个空闲的worker线程来</a:t>
            </a:r>
            <a:r>
              <a:rPr lang="zh-CN" altLang="en-US" dirty="0">
                <a:sym typeface="+mn-ea"/>
              </a:rPr>
              <a:t>处理</a:t>
            </a:r>
            <a:r>
              <a:rPr lang="en-US" altLang="zh-CN" dirty="0">
                <a:sym typeface="+mn-ea"/>
              </a:rPr>
              <a:t>这个work。</a:t>
            </a:r>
          </a:p>
          <a:p>
            <a:pPr lvl="1">
              <a:lnSpc>
                <a:spcPct val="150000"/>
              </a:lnSpc>
              <a:spcBef>
                <a:spcPts val="0"/>
              </a:spcBef>
            </a:pPr>
            <a:r>
              <a:rPr lang="en-US" altLang="zh-CN" dirty="0">
                <a:sym typeface="+mn-ea"/>
              </a:rPr>
              <a:t>多个 worker 从同一个链表 worker_pool-&gt;worklist 中获取 work 进行处理。</a:t>
            </a:r>
          </a:p>
          <a:p>
            <a:pPr lvl="1">
              <a:lnSpc>
                <a:spcPct val="150000"/>
              </a:lnSpc>
              <a:spcBef>
                <a:spcPts val="0"/>
              </a:spcBef>
            </a:pPr>
            <a:r>
              <a:rPr lang="zh-CN" altLang="en-US" dirty="0">
                <a:sym typeface="+mn-ea"/>
              </a:rPr>
              <a:t>在一个工人池内部存在两种</a:t>
            </a:r>
            <a:r>
              <a:rPr lang="en-US" altLang="zh-CN" dirty="0">
                <a:sym typeface="+mn-ea"/>
              </a:rPr>
              <a:t>worker</a:t>
            </a:r>
            <a:r>
              <a:rPr lang="zh-CN" altLang="en-US" dirty="0">
                <a:sym typeface="+mn-ea"/>
              </a:rPr>
              <a:t>，活跃的（</a:t>
            </a:r>
            <a:r>
              <a:rPr lang="en-US" altLang="zh-CN" dirty="0">
                <a:sym typeface="+mn-ea"/>
              </a:rPr>
              <a:t>busy</a:t>
            </a:r>
            <a:r>
              <a:rPr lang="zh-CN" altLang="en-US" dirty="0">
                <a:sym typeface="+mn-ea"/>
              </a:rPr>
              <a:t>）和空闲的（</a:t>
            </a:r>
            <a:r>
              <a:rPr lang="en-US" altLang="zh-CN" dirty="0">
                <a:sym typeface="+mn-ea"/>
              </a:rPr>
              <a:t>idle</a:t>
            </a:r>
            <a:r>
              <a:rPr lang="zh-CN" altLang="en-US" dirty="0">
                <a:sym typeface="+mn-ea"/>
              </a:rPr>
              <a:t>）。当</a:t>
            </a:r>
            <a:r>
              <a:rPr lang="en-US" altLang="zh-CN" dirty="0">
                <a:sym typeface="+mn-ea"/>
              </a:rPr>
              <a:t>work</a:t>
            </a:r>
            <a:r>
              <a:rPr lang="zh-CN" altLang="en-US" dirty="0">
                <a:sym typeface="+mn-ea"/>
              </a:rPr>
              <a:t>数量太多而</a:t>
            </a:r>
            <a:r>
              <a:rPr lang="en-US" altLang="zh-CN" dirty="0">
                <a:sym typeface="+mn-ea"/>
              </a:rPr>
              <a:t>worker</a:t>
            </a:r>
            <a:r>
              <a:rPr lang="zh-CN" altLang="en-US" dirty="0">
                <a:sym typeface="+mn-ea"/>
              </a:rPr>
              <a:t>不够时，内核会新创建</a:t>
            </a:r>
            <a:r>
              <a:rPr lang="en-US" altLang="zh-CN" dirty="0">
                <a:sym typeface="+mn-ea"/>
              </a:rPr>
              <a:t>worker</a:t>
            </a:r>
            <a:r>
              <a:rPr lang="zh-CN" altLang="en-US" dirty="0">
                <a:sym typeface="+mn-ea"/>
              </a:rPr>
              <a:t>来进行处理；相反，当</a:t>
            </a:r>
            <a:r>
              <a:rPr lang="en-US" altLang="zh-CN" dirty="0">
                <a:sym typeface="+mn-ea"/>
              </a:rPr>
              <a:t>work</a:t>
            </a:r>
            <a:r>
              <a:rPr lang="zh-CN" altLang="en-US" dirty="0">
                <a:sym typeface="+mn-ea"/>
              </a:rPr>
              <a:t>太少而空闲</a:t>
            </a:r>
            <a:r>
              <a:rPr lang="en-US" altLang="zh-CN" dirty="0">
                <a:sym typeface="+mn-ea"/>
              </a:rPr>
              <a:t>worker</a:t>
            </a:r>
            <a:r>
              <a:rPr lang="zh-CN" altLang="en-US" dirty="0">
                <a:sym typeface="+mn-ea"/>
              </a:rPr>
              <a:t>太多时，会</a:t>
            </a:r>
            <a:r>
              <a:rPr lang="en-US" altLang="zh-CN" dirty="0">
                <a:sym typeface="+mn-ea"/>
              </a:rPr>
              <a:t>kill</a:t>
            </a:r>
            <a:r>
              <a:rPr lang="zh-CN" altLang="en-US" dirty="0">
                <a:sym typeface="+mn-ea"/>
              </a:rPr>
              <a:t>掉一部分空闲</a:t>
            </a:r>
            <a:r>
              <a:rPr lang="en-US" altLang="zh-CN" dirty="0">
                <a:sym typeface="+mn-ea"/>
              </a:rPr>
              <a:t>worker</a:t>
            </a:r>
            <a:r>
              <a:rPr lang="zh-CN" altLang="en-US" dirty="0">
                <a:sym typeface="+mn-ea"/>
              </a:rPr>
              <a:t>。</a:t>
            </a:r>
          </a:p>
        </p:txBody>
      </p:sp>
      <p:pic>
        <p:nvPicPr>
          <p:cNvPr id="2" name="图片 1"/>
          <p:cNvPicPr>
            <a:picLocks noChangeAspect="1"/>
          </p:cNvPicPr>
          <p:nvPr/>
        </p:nvPicPr>
        <p:blipFill>
          <a:blip r:embed="rId3"/>
          <a:srcRect l="1534" t="3797" r="6994" b="5619"/>
          <a:stretch>
            <a:fillRect/>
          </a:stretch>
        </p:blipFill>
        <p:spPr>
          <a:xfrm>
            <a:off x="6010275" y="2696052"/>
            <a:ext cx="3095625" cy="170449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下半部的由来</a:t>
            </a:r>
          </a:p>
        </p:txBody>
      </p:sp>
      <p:sp>
        <p:nvSpPr>
          <p:cNvPr id="11" name="内容占位符 10"/>
          <p:cNvSpPr>
            <a:spLocks noGrp="1"/>
          </p:cNvSpPr>
          <p:nvPr>
            <p:ph idx="1"/>
          </p:nvPr>
        </p:nvSpPr>
        <p:spPr/>
        <p:txBody>
          <a:bodyPr/>
          <a:lstStyle/>
          <a:p>
            <a:pPr>
              <a:spcBef>
                <a:spcPts val="0"/>
              </a:spcBef>
            </a:pPr>
            <a:r>
              <a:rPr lang="zh-CN" altLang="en-US" dirty="0"/>
              <a:t>为什么有下半部机制？</a:t>
            </a:r>
          </a:p>
          <a:p>
            <a:pPr lvl="1">
              <a:spcBef>
                <a:spcPts val="0"/>
              </a:spcBef>
            </a:pPr>
            <a:r>
              <a:rPr lang="zh-CN" altLang="en-US" dirty="0"/>
              <a:t>一个中断产生之后，内核在中断处理函数中可能需要完成很多工作。但是中断处理函数的处理是关闭了中断的。也就是说在响应中断时，系统不能再次响应外部的其它中断。这样可能会造成外部中断的丢失。于是linux内核设计出了一种机制，中断函数需要处理的任务分为两部分，一部分在中断处理函数中执行，这时系统关闭中断。另外一部分在软件中断中执行，这个时候开启中断，系统可以响应外部中断。</a:t>
            </a:r>
          </a:p>
          <a:p>
            <a:pPr lvl="1">
              <a:spcBef>
                <a:spcPts val="0"/>
              </a:spcBef>
            </a:pPr>
            <a:endParaRPr lang="zh-CN" altLang="en-US" dirty="0"/>
          </a:p>
          <a:p>
            <a:pPr lvl="1">
              <a:spcBef>
                <a:spcPts val="0"/>
              </a:spcBef>
            </a:pPr>
            <a:endParaRPr lang="zh-CN" altLang="en-US" dirty="0"/>
          </a:p>
        </p:txBody>
      </p:sp>
      <p:pic>
        <p:nvPicPr>
          <p:cNvPr id="4" name="图片 3"/>
          <p:cNvPicPr>
            <a:picLocks noChangeAspect="1"/>
          </p:cNvPicPr>
          <p:nvPr/>
        </p:nvPicPr>
        <p:blipFill>
          <a:blip r:embed="rId3"/>
          <a:stretch>
            <a:fillRect/>
          </a:stretch>
        </p:blipFill>
        <p:spPr>
          <a:xfrm>
            <a:off x="1891665" y="3870008"/>
            <a:ext cx="1971675" cy="1280160"/>
          </a:xfrm>
          <a:prstGeom prst="rect">
            <a:avLst/>
          </a:prstGeom>
        </p:spPr>
      </p:pic>
      <p:pic>
        <p:nvPicPr>
          <p:cNvPr id="5" name="图片 4"/>
          <p:cNvPicPr>
            <a:picLocks noChangeAspect="1"/>
          </p:cNvPicPr>
          <p:nvPr/>
        </p:nvPicPr>
        <p:blipFill>
          <a:blip r:embed="rId4"/>
          <a:stretch>
            <a:fillRect/>
          </a:stretch>
        </p:blipFill>
        <p:spPr>
          <a:xfrm>
            <a:off x="4532472" y="3709988"/>
            <a:ext cx="2634139" cy="140208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p:txBody>
          <a:bodyPr/>
          <a:lstStyle/>
          <a:p>
            <a:pPr>
              <a:lnSpc>
                <a:spcPct val="150000"/>
              </a:lnSpc>
              <a:spcBef>
                <a:spcPts val="0"/>
              </a:spcBef>
            </a:pPr>
            <a:r>
              <a:rPr lang="en-US" altLang="zh-CN" dirty="0"/>
              <a:t>worker</a:t>
            </a:r>
            <a:r>
              <a:rPr lang="zh-CN" altLang="en-US" dirty="0"/>
              <a:t>的生命周期</a:t>
            </a:r>
          </a:p>
        </p:txBody>
      </p:sp>
      <p:pic>
        <p:nvPicPr>
          <p:cNvPr id="2" name="图片 1"/>
          <p:cNvPicPr>
            <a:picLocks noChangeAspect="1"/>
          </p:cNvPicPr>
          <p:nvPr/>
        </p:nvPicPr>
        <p:blipFill>
          <a:blip r:embed="rId3"/>
          <a:stretch>
            <a:fillRect/>
          </a:stretch>
        </p:blipFill>
        <p:spPr>
          <a:xfrm>
            <a:off x="2305526" y="2590800"/>
            <a:ext cx="4445318" cy="2763203"/>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工作队列</a:t>
            </a:r>
            <a:endParaRPr lang="en-US" altLang="zh-CN" dirty="0">
              <a:sym typeface="+mn-ea"/>
            </a:endParaRPr>
          </a:p>
        </p:txBody>
      </p:sp>
      <p:sp>
        <p:nvSpPr>
          <p:cNvPr id="6" name="内容占位符 5"/>
          <p:cNvSpPr>
            <a:spLocks noGrp="1"/>
          </p:cNvSpPr>
          <p:nvPr>
            <p:ph idx="1"/>
          </p:nvPr>
        </p:nvSpPr>
        <p:spPr/>
        <p:txBody>
          <a:bodyPr/>
          <a:lstStyle/>
          <a:p>
            <a:pPr>
              <a:lnSpc>
                <a:spcPct val="150000"/>
              </a:lnSpc>
              <a:spcBef>
                <a:spcPts val="0"/>
              </a:spcBef>
            </a:pPr>
            <a:r>
              <a:rPr lang="zh-CN" altLang="en-US" dirty="0"/>
              <a:t>有特权的</a:t>
            </a:r>
            <a:r>
              <a:rPr lang="en-US" altLang="zh-CN" dirty="0"/>
              <a:t>workqueue</a:t>
            </a:r>
          </a:p>
          <a:p>
            <a:pPr lvl="1">
              <a:lnSpc>
                <a:spcPct val="150000"/>
              </a:lnSpc>
              <a:spcBef>
                <a:spcPts val="0"/>
              </a:spcBef>
            </a:pPr>
            <a:r>
              <a:rPr lang="en-US" altLang="zh-CN" dirty="0"/>
              <a:t>按理一个CPU依然只对应一个workqueue队列，该队列由该CPU的worker_pool里的线程共同服务</a:t>
            </a:r>
            <a:r>
              <a:rPr lang="zh-CN" altLang="en-US" dirty="0"/>
              <a:t>（</a:t>
            </a:r>
            <a:r>
              <a:rPr lang="en-US" altLang="zh-CN" dirty="0"/>
              <a:t>共享</a:t>
            </a:r>
            <a:r>
              <a:rPr lang="zh-CN" altLang="en-US" dirty="0"/>
              <a:t>）。</a:t>
            </a:r>
            <a:r>
              <a:rPr lang="en-US" altLang="zh-CN" dirty="0"/>
              <a:t>但任务是有优先级的，分成低优先级和高优先级两。为此，目前是一个CPU对应两个workqueue队列，相应地也有两个worker_pool，分别服务于这个2个队列。</a:t>
            </a:r>
          </a:p>
        </p:txBody>
      </p:sp>
      <p:pic>
        <p:nvPicPr>
          <p:cNvPr id="2" name="图片 1"/>
          <p:cNvPicPr>
            <a:picLocks noChangeAspect="1"/>
          </p:cNvPicPr>
          <p:nvPr/>
        </p:nvPicPr>
        <p:blipFill>
          <a:blip r:embed="rId3"/>
          <a:stretch>
            <a:fillRect/>
          </a:stretch>
        </p:blipFill>
        <p:spPr>
          <a:xfrm>
            <a:off x="1187624" y="4032672"/>
            <a:ext cx="2888933" cy="2470309"/>
          </a:xfrm>
          <a:prstGeom prst="rect">
            <a:avLst/>
          </a:prstGeom>
        </p:spPr>
      </p:pic>
      <p:pic>
        <p:nvPicPr>
          <p:cNvPr id="4" name="图片 3"/>
          <p:cNvPicPr>
            <a:picLocks noChangeAspect="1"/>
          </p:cNvPicPr>
          <p:nvPr/>
        </p:nvPicPr>
        <p:blipFill>
          <a:blip r:embed="rId4"/>
          <a:stretch>
            <a:fillRect/>
          </a:stretch>
        </p:blipFill>
        <p:spPr>
          <a:xfrm>
            <a:off x="5292080" y="4059103"/>
            <a:ext cx="2833688" cy="241744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下半部</a:t>
            </a:r>
          </a:p>
        </p:txBody>
      </p:sp>
      <p:sp>
        <p:nvSpPr>
          <p:cNvPr id="11" name="内容占位符 10"/>
          <p:cNvSpPr>
            <a:spLocks noGrp="1"/>
          </p:cNvSpPr>
          <p:nvPr>
            <p:ph idx="1"/>
          </p:nvPr>
        </p:nvSpPr>
        <p:spPr/>
        <p:txBody>
          <a:bodyPr/>
          <a:lstStyle/>
          <a:p>
            <a:pPr>
              <a:lnSpc>
                <a:spcPct val="150000"/>
              </a:lnSpc>
              <a:spcBef>
                <a:spcPts val="0"/>
              </a:spcBef>
            </a:pPr>
            <a:r>
              <a:rPr lang="zh-CN" altLang="en-US" dirty="0"/>
              <a:t>各种机制的比较</a:t>
            </a:r>
          </a:p>
          <a:p>
            <a:pPr lvl="1">
              <a:lnSpc>
                <a:spcPct val="150000"/>
              </a:lnSpc>
              <a:spcBef>
                <a:spcPts val="0"/>
              </a:spcBef>
            </a:pPr>
            <a:r>
              <a:rPr lang="en-US" altLang="zh-CN" dirty="0"/>
              <a:t>1. </a:t>
            </a:r>
            <a:r>
              <a:rPr lang="zh-CN" altLang="en-US" dirty="0"/>
              <a:t>软中断和</a:t>
            </a:r>
            <a:r>
              <a:rPr lang="en-US" altLang="zh-CN" dirty="0"/>
              <a:t>tasklet</a:t>
            </a:r>
            <a:r>
              <a:rPr lang="zh-CN" altLang="en-US" dirty="0"/>
              <a:t>不允许睡眠；工作队列是使用内核线程实现的，因而可以睡眠。</a:t>
            </a:r>
          </a:p>
          <a:p>
            <a:pPr lvl="1">
              <a:lnSpc>
                <a:spcPct val="150000"/>
              </a:lnSpc>
              <a:spcBef>
                <a:spcPts val="0"/>
              </a:spcBef>
            </a:pPr>
            <a:r>
              <a:rPr lang="en-US" altLang="zh-CN" dirty="0"/>
              <a:t>2. </a:t>
            </a:r>
            <a:r>
              <a:rPr lang="zh-CN" altLang="en-US" dirty="0"/>
              <a:t>软中断的种类是编译时静态定义，在运行时不能添加或删除（当然用户可以用模块机制来添加或删除）；而</a:t>
            </a:r>
            <a:r>
              <a:rPr lang="en-US" altLang="zh-CN" dirty="0"/>
              <a:t>tasklet</a:t>
            </a:r>
            <a:r>
              <a:rPr lang="zh-CN" altLang="en-US" dirty="0"/>
              <a:t>可以在运行时条件或删除。</a:t>
            </a:r>
          </a:p>
          <a:p>
            <a:pPr lvl="1">
              <a:lnSpc>
                <a:spcPct val="150000"/>
              </a:lnSpc>
              <a:spcBef>
                <a:spcPts val="0"/>
              </a:spcBef>
            </a:pPr>
            <a:r>
              <a:rPr lang="en-US" altLang="zh-CN" dirty="0"/>
              <a:t>3. </a:t>
            </a:r>
            <a:r>
              <a:rPr lang="zh-CN" altLang="en-US" dirty="0"/>
              <a:t>同一种软中断的处理函数可以在多个处理器上同时执行，处理函数必须时可以重入的，因此需要使用锁来保护临界区；同一个</a:t>
            </a:r>
            <a:r>
              <a:rPr lang="en-US" altLang="zh-CN" dirty="0"/>
              <a:t>tasklet</a:t>
            </a:r>
            <a:r>
              <a:rPr lang="zh-CN" altLang="en-US" dirty="0"/>
              <a:t>同一时刻只能在一个处理器上运行，不要求处理函数时可以重入的。</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ea typeface="宋体" pitchFamily="2" charset="-122"/>
              </a:rPr>
              <a:t>下半部工作机制</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下半部的由来</a:t>
            </a:r>
          </a:p>
        </p:txBody>
      </p:sp>
      <p:sp>
        <p:nvSpPr>
          <p:cNvPr id="11" name="内容占位符 10"/>
          <p:cNvSpPr>
            <a:spLocks noGrp="1"/>
          </p:cNvSpPr>
          <p:nvPr>
            <p:ph idx="1"/>
          </p:nvPr>
        </p:nvSpPr>
        <p:spPr/>
        <p:txBody>
          <a:bodyPr/>
          <a:lstStyle/>
          <a:p>
            <a:pPr>
              <a:spcBef>
                <a:spcPts val="0"/>
              </a:spcBef>
            </a:pPr>
            <a:r>
              <a:rPr lang="zh-CN" altLang="en-US" dirty="0"/>
              <a:t>上半部和下半部</a:t>
            </a:r>
          </a:p>
          <a:p>
            <a:pPr lvl="1">
              <a:spcBef>
                <a:spcPts val="0"/>
              </a:spcBef>
            </a:pPr>
            <a:r>
              <a:rPr lang="zh-CN" altLang="en-US" sz="1500" dirty="0">
                <a:sym typeface="+mn-ea"/>
              </a:rPr>
              <a:t>为了解决中断处理程序执行过长和中断丢失的问题，Linux 将中断处理过程分成了两个阶段，也就是</a:t>
            </a:r>
            <a:r>
              <a:rPr lang="en-US" altLang="zh-CN" sz="1500" dirty="0">
                <a:sym typeface="+mn-ea"/>
              </a:rPr>
              <a:t>“</a:t>
            </a:r>
            <a:r>
              <a:rPr lang="zh-CN" altLang="en-US" sz="1500" dirty="0">
                <a:sym typeface="+mn-ea"/>
              </a:rPr>
              <a:t>上半部</a:t>
            </a:r>
            <a:r>
              <a:rPr lang="en-US" altLang="zh-CN" sz="1500" dirty="0">
                <a:sym typeface="+mn-ea"/>
              </a:rPr>
              <a:t>”</a:t>
            </a:r>
            <a:r>
              <a:rPr lang="zh-CN" altLang="en-US" sz="1500" dirty="0">
                <a:sym typeface="+mn-ea"/>
              </a:rPr>
              <a:t>和</a:t>
            </a:r>
            <a:r>
              <a:rPr lang="en-US" altLang="zh-CN" sz="1500" dirty="0">
                <a:sym typeface="+mn-ea"/>
              </a:rPr>
              <a:t>“</a:t>
            </a:r>
            <a:r>
              <a:rPr lang="zh-CN" altLang="en-US" sz="1500" dirty="0">
                <a:sym typeface="+mn-ea"/>
              </a:rPr>
              <a:t>下半部</a:t>
            </a:r>
            <a:r>
              <a:rPr lang="en-US" altLang="zh-CN" sz="1500" dirty="0">
                <a:sym typeface="+mn-ea"/>
              </a:rPr>
              <a:t>”</a:t>
            </a:r>
            <a:r>
              <a:rPr lang="zh-CN" altLang="en-US" sz="1500" dirty="0">
                <a:sym typeface="+mn-ea"/>
              </a:rPr>
              <a:t>：</a:t>
            </a:r>
            <a:endParaRPr lang="zh-CN" altLang="en-US" sz="1500" dirty="0"/>
          </a:p>
          <a:p>
            <a:pPr lvl="2">
              <a:spcBef>
                <a:spcPts val="0"/>
              </a:spcBef>
            </a:pPr>
            <a:r>
              <a:rPr lang="zh-CN" altLang="en-US" sz="1500" dirty="0">
                <a:sym typeface="+mn-ea"/>
              </a:rPr>
              <a:t>上半部用来快速处理中断，它在中断禁止模式下运行，主要处理跟硬件紧密相关的或时间敏感的工作。</a:t>
            </a:r>
            <a:endParaRPr lang="zh-CN" altLang="en-US" sz="1500" dirty="0"/>
          </a:p>
          <a:p>
            <a:pPr lvl="2">
              <a:spcBef>
                <a:spcPts val="0"/>
              </a:spcBef>
            </a:pPr>
            <a:r>
              <a:rPr lang="zh-CN" altLang="en-US" sz="1500" dirty="0">
                <a:sym typeface="+mn-ea"/>
              </a:rPr>
              <a:t>​下半部用来延迟处理上半部未完成的工作，通常以内核线程的方式运行。</a:t>
            </a:r>
            <a:endParaRPr lang="zh-CN" altLang="en-US" dirty="0"/>
          </a:p>
        </p:txBody>
      </p:sp>
      <p:pic>
        <p:nvPicPr>
          <p:cNvPr id="2" name="图片 1"/>
          <p:cNvPicPr>
            <a:picLocks noChangeAspect="1"/>
          </p:cNvPicPr>
          <p:nvPr/>
        </p:nvPicPr>
        <p:blipFill>
          <a:blip r:embed="rId3"/>
          <a:stretch>
            <a:fillRect/>
          </a:stretch>
        </p:blipFill>
        <p:spPr>
          <a:xfrm>
            <a:off x="2553177" y="3468053"/>
            <a:ext cx="3266599" cy="2266474"/>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上、下半部的分工</a:t>
            </a:r>
          </a:p>
        </p:txBody>
      </p:sp>
      <p:sp>
        <p:nvSpPr>
          <p:cNvPr id="11" name="内容占位符 10"/>
          <p:cNvSpPr>
            <a:spLocks noGrp="1"/>
          </p:cNvSpPr>
          <p:nvPr>
            <p:ph idx="1"/>
          </p:nvPr>
        </p:nvSpPr>
        <p:spPr/>
        <p:txBody>
          <a:bodyPr/>
          <a:lstStyle/>
          <a:p>
            <a:pPr latinLnBrk="0">
              <a:lnSpc>
                <a:spcPct val="150000"/>
              </a:lnSpc>
              <a:spcBef>
                <a:spcPts val="0"/>
              </a:spcBef>
            </a:pPr>
            <a:r>
              <a:rPr lang="zh-CN" altLang="en-US" dirty="0"/>
              <a:t>设计原则</a:t>
            </a:r>
            <a:endParaRPr lang="en-US" altLang="zh-CN" dirty="0"/>
          </a:p>
          <a:p>
            <a:pPr lvl="1">
              <a:lnSpc>
                <a:spcPct val="150000"/>
              </a:lnSpc>
              <a:spcBef>
                <a:spcPts val="0"/>
              </a:spcBef>
            </a:pPr>
            <a:r>
              <a:rPr lang="zh-CN" altLang="en-US" dirty="0"/>
              <a:t>上半部</a:t>
            </a:r>
          </a:p>
          <a:p>
            <a:pPr lvl="2">
              <a:lnSpc>
                <a:spcPct val="150000"/>
              </a:lnSpc>
              <a:spcBef>
                <a:spcPts val="0"/>
              </a:spcBef>
            </a:pPr>
            <a:r>
              <a:rPr lang="zh-CN" altLang="en-US" b="0" dirty="0"/>
              <a:t>如果该任务对时间比较敏感，将其放在上半部中执行。</a:t>
            </a:r>
          </a:p>
          <a:p>
            <a:pPr lvl="2">
              <a:lnSpc>
                <a:spcPct val="150000"/>
              </a:lnSpc>
              <a:spcBef>
                <a:spcPts val="0"/>
              </a:spcBef>
            </a:pPr>
            <a:r>
              <a:rPr lang="zh-CN" altLang="en-US" b="0" dirty="0"/>
              <a:t>如果该任务要保证不被其他中断打断，放在上半部中执行（因为这是系统关中断）。</a:t>
            </a:r>
            <a:endParaRPr lang="en-US" altLang="zh-CN" b="0" dirty="0"/>
          </a:p>
          <a:p>
            <a:pPr lvl="2">
              <a:lnSpc>
                <a:spcPct val="150000"/>
              </a:lnSpc>
              <a:spcBef>
                <a:spcPts val="0"/>
              </a:spcBef>
            </a:pPr>
            <a:r>
              <a:rPr lang="zh-CN" altLang="en-US" b="0" dirty="0"/>
              <a:t>如果该任务和硬件相关，一般放在上半部中执行。</a:t>
            </a:r>
            <a:endParaRPr lang="en-US" altLang="zh-CN" b="0" dirty="0"/>
          </a:p>
          <a:p>
            <a:pPr lvl="1">
              <a:lnSpc>
                <a:spcPct val="150000"/>
              </a:lnSpc>
              <a:spcBef>
                <a:spcPts val="0"/>
              </a:spcBef>
            </a:pPr>
            <a:endParaRPr lang="en-US" altLang="zh-CN" dirty="0"/>
          </a:p>
          <a:p>
            <a:pPr lvl="1">
              <a:lnSpc>
                <a:spcPct val="150000"/>
              </a:lnSpc>
              <a:spcBef>
                <a:spcPts val="0"/>
              </a:spcBef>
            </a:pPr>
            <a:r>
              <a:rPr lang="zh-CN" altLang="en-US" dirty="0"/>
              <a:t>下半部</a:t>
            </a:r>
          </a:p>
          <a:p>
            <a:pPr lvl="2">
              <a:lnSpc>
                <a:spcPct val="150000"/>
              </a:lnSpc>
              <a:spcBef>
                <a:spcPts val="0"/>
              </a:spcBef>
            </a:pPr>
            <a:r>
              <a:rPr lang="zh-CN" altLang="en-US" b="0" dirty="0"/>
              <a:t>其他不太紧急的任务， 一般考虑在下半部执行。</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下半部的构成</a:t>
            </a:r>
          </a:p>
        </p:txBody>
      </p:sp>
      <p:sp>
        <p:nvSpPr>
          <p:cNvPr id="11" name="内容占位符 10"/>
          <p:cNvSpPr>
            <a:spLocks noGrp="1"/>
          </p:cNvSpPr>
          <p:nvPr>
            <p:ph idx="1"/>
          </p:nvPr>
        </p:nvSpPr>
        <p:spPr>
          <a:xfrm>
            <a:off x="0" y="1118194"/>
            <a:ext cx="8241323" cy="4896543"/>
          </a:xfrm>
        </p:spPr>
        <p:txBody>
          <a:bodyPr/>
          <a:lstStyle/>
          <a:p>
            <a:pPr indent="0" latinLnBrk="0">
              <a:lnSpc>
                <a:spcPct val="150000"/>
              </a:lnSpc>
              <a:spcBef>
                <a:spcPts val="0"/>
              </a:spcBef>
            </a:pPr>
            <a:r>
              <a:rPr lang="zh-CN" altLang="en-US" dirty="0"/>
              <a:t>构成下半部机制的三种技术</a:t>
            </a:r>
          </a:p>
          <a:p>
            <a:pPr lvl="1" indent="0" latinLnBrk="0">
              <a:lnSpc>
                <a:spcPct val="150000"/>
              </a:lnSpc>
              <a:spcBef>
                <a:spcPts val="0"/>
              </a:spcBef>
            </a:pPr>
            <a:r>
              <a:rPr lang="zh-CN" altLang="en-US" dirty="0"/>
              <a:t>软中断</a:t>
            </a:r>
          </a:p>
          <a:p>
            <a:pPr lvl="2" indent="0" latinLnBrk="0">
              <a:lnSpc>
                <a:spcPct val="150000"/>
              </a:lnSpc>
              <a:spcBef>
                <a:spcPts val="0"/>
              </a:spcBef>
            </a:pPr>
            <a:r>
              <a:rPr lang="zh-CN" altLang="en-US" dirty="0"/>
              <a:t>在内核中仿造硬中断实现软中断向量表（softirq_vec），作用与中断描述符表类似</a:t>
            </a:r>
          </a:p>
          <a:p>
            <a:pPr lvl="2" indent="0" latinLnBrk="0">
              <a:lnSpc>
                <a:spcPct val="150000"/>
              </a:lnSpc>
              <a:spcBef>
                <a:spcPts val="0"/>
              </a:spcBef>
            </a:pPr>
            <a:r>
              <a:rPr lang="zh-CN" altLang="en-US" dirty="0"/>
              <a:t>在硬中断的中断处理程序结束时给出相应的软中断向量</a:t>
            </a:r>
          </a:p>
          <a:p>
            <a:pPr lvl="2" indent="0" latinLnBrk="0">
              <a:lnSpc>
                <a:spcPct val="150000"/>
              </a:lnSpc>
              <a:spcBef>
                <a:spcPts val="0"/>
              </a:spcBef>
            </a:pPr>
            <a:r>
              <a:rPr lang="zh-CN" altLang="en-US" dirty="0"/>
              <a:t>一个软中断不会去抢占另一个软中断，只有硬件中断才可以抢占软中断</a:t>
            </a:r>
            <a:endParaRPr lang="en-US" altLang="zh-CN" dirty="0"/>
          </a:p>
          <a:p>
            <a:pPr lvl="2" indent="0" latinLnBrk="0">
              <a:lnSpc>
                <a:spcPct val="150000"/>
              </a:lnSpc>
              <a:spcBef>
                <a:spcPts val="0"/>
              </a:spcBef>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软中断向量是</a:t>
            </a:r>
            <a:r>
              <a:rPr lang="zh-CN" altLang="zh-CN" sz="1800">
                <a:effectLst/>
                <a:latin typeface="Calibri" panose="020F0502020204030204" pitchFamily="34" charset="0"/>
                <a:ea typeface="宋体" panose="02010600030101010101" pitchFamily="2" charset="-122"/>
                <a:cs typeface="Times New Roman" panose="02020603050405020304" pitchFamily="18" charset="0"/>
              </a:rPr>
              <a:t>系统初始化</a:t>
            </a:r>
            <a:r>
              <a:rPr lang="zh-CN" altLang="en-US" sz="1800">
                <a:effectLst/>
                <a:latin typeface="Calibri" panose="020F0502020204030204" pitchFamily="34" charset="0"/>
                <a:ea typeface="宋体" panose="02010600030101010101" pitchFamily="2" charset="-122"/>
                <a:cs typeface="Times New Roman" panose="02020603050405020304" pitchFamily="18" charset="0"/>
              </a:rPr>
              <a:t>时</a:t>
            </a:r>
            <a:r>
              <a:rPr lang="zh-CN" altLang="zh-CN" sz="1800">
                <a:effectLst/>
                <a:latin typeface="Calibri" panose="020F0502020204030204" pitchFamily="34" charset="0"/>
                <a:ea typeface="宋体" panose="02010600030101010101" pitchFamily="2" charset="-122"/>
                <a:cs typeface="Times New Roman" panose="02020603050405020304" pitchFamily="18" charset="0"/>
              </a:rPr>
              <a:t>初始化</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好的，不是在处理硬中断时才给出的。</a:t>
            </a:r>
            <a:endParaRPr lang="zh-CN" altLang="en-US" dirty="0"/>
          </a:p>
          <a:p>
            <a:pPr lvl="2" latinLnBrk="0">
              <a:lnSpc>
                <a:spcPct val="100000"/>
              </a:lnSpc>
              <a:spcBef>
                <a:spcPts val="0"/>
              </a:spcBef>
            </a:pP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下半部的构成</a:t>
            </a:r>
            <a:endParaRPr lang="zh-CN" altLang="en-US" dirty="0"/>
          </a:p>
        </p:txBody>
      </p:sp>
      <p:sp>
        <p:nvSpPr>
          <p:cNvPr id="11" name="内容占位符 10"/>
          <p:cNvSpPr>
            <a:spLocks noGrp="1"/>
          </p:cNvSpPr>
          <p:nvPr>
            <p:ph idx="1"/>
          </p:nvPr>
        </p:nvSpPr>
        <p:spPr>
          <a:xfrm>
            <a:off x="24876" y="1196752"/>
            <a:ext cx="8241323" cy="4896543"/>
          </a:xfrm>
        </p:spPr>
        <p:txBody>
          <a:bodyPr/>
          <a:lstStyle/>
          <a:p>
            <a:pPr indent="0" latinLnBrk="0">
              <a:lnSpc>
                <a:spcPct val="150000"/>
              </a:lnSpc>
              <a:spcBef>
                <a:spcPts val="0"/>
              </a:spcBef>
            </a:pPr>
            <a:r>
              <a:rPr lang="zh-CN" altLang="en-US" dirty="0"/>
              <a:t>构成下半部机制的三种技术</a:t>
            </a:r>
            <a:endParaRPr lang="en-US" altLang="zh-CN" dirty="0"/>
          </a:p>
          <a:p>
            <a:pPr lvl="1" indent="0" latinLnBrk="0">
              <a:lnSpc>
                <a:spcPct val="150000"/>
              </a:lnSpc>
              <a:spcBef>
                <a:spcPts val="0"/>
              </a:spcBef>
            </a:pPr>
            <a:r>
              <a:rPr lang="en-US" altLang="zh-CN" dirty="0" err="1"/>
              <a:t>tasklet</a:t>
            </a:r>
            <a:endParaRPr lang="en-US" altLang="zh-CN" dirty="0"/>
          </a:p>
          <a:p>
            <a:pPr lvl="2" indent="0" eaLnBrk="1" latinLnBrk="0" hangingPunct="1">
              <a:lnSpc>
                <a:spcPct val="150000"/>
              </a:lnSpc>
            </a:pPr>
            <a:r>
              <a:rPr lang="zh-CN" altLang="en-US" dirty="0">
                <a:sym typeface="+mn-ea"/>
              </a:rPr>
              <a:t>软中断的分配是静态的（编译时定义），</a:t>
            </a:r>
            <a:r>
              <a:rPr lang="en-US" altLang="zh-CN" dirty="0" err="1">
                <a:sym typeface="+mn-ea"/>
              </a:rPr>
              <a:t>tasklet</a:t>
            </a:r>
            <a:r>
              <a:rPr lang="zh-CN" altLang="en-US" dirty="0">
                <a:sym typeface="+mn-ea"/>
              </a:rPr>
              <a:t>的分配和初始化可以在运行时进行（动态）</a:t>
            </a:r>
            <a:endParaRPr lang="en-US" altLang="zh-CN" dirty="0"/>
          </a:p>
          <a:p>
            <a:pPr lvl="2" indent="0" eaLnBrk="1" latinLnBrk="0" hangingPunct="1">
              <a:lnSpc>
                <a:spcPct val="150000"/>
              </a:lnSpc>
            </a:pPr>
            <a:r>
              <a:rPr lang="zh-CN" altLang="en-US" dirty="0">
                <a:sym typeface="+mn-ea"/>
              </a:rPr>
              <a:t>软中断是可重入函数而且必须明确地使用自旋锁保护其数据结构。相同类型的</a:t>
            </a:r>
            <a:r>
              <a:rPr lang="en-US" altLang="zh-CN" dirty="0" err="1">
                <a:sym typeface="+mn-ea"/>
              </a:rPr>
              <a:t>tasklet</a:t>
            </a:r>
            <a:r>
              <a:rPr lang="zh-CN" altLang="en-US" dirty="0">
                <a:sym typeface="+mn-ea"/>
              </a:rPr>
              <a:t>总是被串行执行</a:t>
            </a:r>
          </a:p>
          <a:p>
            <a:pPr lvl="2" indent="0" eaLnBrk="1" latinLnBrk="0" hangingPunct="1">
              <a:lnSpc>
                <a:spcPct val="150000"/>
              </a:lnSpc>
            </a:pPr>
            <a:r>
              <a:rPr lang="zh-CN" altLang="en-US" dirty="0">
                <a:sym typeface="+mn-ea"/>
              </a:rPr>
              <a:t>将</a:t>
            </a:r>
            <a:r>
              <a:rPr lang="en-US" altLang="zh-CN" dirty="0" err="1">
                <a:sym typeface="+mn-ea"/>
              </a:rPr>
              <a:t>tasklet</a:t>
            </a:r>
            <a:r>
              <a:rPr lang="zh-CN" altLang="en-US" dirty="0">
                <a:sym typeface="+mn-ea"/>
              </a:rPr>
              <a:t>组成一个链表挂接到</a:t>
            </a:r>
            <a:r>
              <a:rPr lang="en-US" altLang="zh-CN" dirty="0" err="1">
                <a:sym typeface="+mn-ea"/>
              </a:rPr>
              <a:t>cpu</a:t>
            </a:r>
            <a:r>
              <a:rPr lang="zh-CN" altLang="en-US" dirty="0">
                <a:sym typeface="+mn-ea"/>
              </a:rPr>
              <a:t>上进行调度（注意，</a:t>
            </a:r>
            <a:r>
              <a:rPr lang="en-US" altLang="zh-CN" dirty="0" err="1">
                <a:sym typeface="+mn-ea"/>
              </a:rPr>
              <a:t>tasklet</a:t>
            </a:r>
            <a:r>
              <a:rPr lang="zh-CN" altLang="en-US" dirty="0">
                <a:sym typeface="+mn-ea"/>
              </a:rPr>
              <a:t>不是进程）</a:t>
            </a:r>
            <a:endParaRPr lang="zh-CN" altLang="en-US" dirty="0"/>
          </a:p>
          <a:p>
            <a:pPr lvl="1" indent="0" latinLnBrk="0">
              <a:lnSpc>
                <a:spcPct val="150000"/>
              </a:lnSpc>
              <a:spcBef>
                <a:spcPts val="0"/>
              </a:spcBef>
            </a:pPr>
            <a:r>
              <a:rPr lang="zh-CN" altLang="en-US" dirty="0"/>
              <a:t>工作队列（</a:t>
            </a:r>
            <a:r>
              <a:rPr lang="en-US" altLang="zh-CN" dirty="0" err="1"/>
              <a:t>workqueue</a:t>
            </a:r>
            <a:r>
              <a:rPr lang="zh-CN" altLang="en-US" dirty="0"/>
              <a:t>）</a:t>
            </a:r>
          </a:p>
          <a:p>
            <a:pPr lvl="2" indent="0" latinLnBrk="0">
              <a:lnSpc>
                <a:spcPct val="150000"/>
              </a:lnSpc>
              <a:spcBef>
                <a:spcPts val="0"/>
              </a:spcBef>
            </a:pPr>
            <a:r>
              <a:rPr lang="zh-CN" altLang="en-US" dirty="0"/>
              <a:t>工作队列的实体是内核线程，这是与</a:t>
            </a:r>
            <a:r>
              <a:rPr lang="en-US" altLang="zh-CN" dirty="0" err="1"/>
              <a:t>tasklet</a:t>
            </a:r>
            <a:r>
              <a:rPr lang="zh-CN" altLang="en-US" dirty="0"/>
              <a:t>最大的不同</a:t>
            </a:r>
          </a:p>
          <a:p>
            <a:pPr lvl="2" indent="0" latinLnBrk="0">
              <a:lnSpc>
                <a:spcPct val="150000"/>
              </a:lnSpc>
              <a:spcBef>
                <a:spcPts val="0"/>
              </a:spcBef>
            </a:pPr>
            <a:r>
              <a:rPr lang="zh-CN" altLang="en-US" dirty="0"/>
              <a:t>把推后的工作交由一个内核线程去执行，因此工作队列的优势就在于它允许和线程一样被调度甚至睡眠。</a:t>
            </a:r>
          </a:p>
          <a:p>
            <a:pPr indent="0" latinLnBrk="0">
              <a:lnSpc>
                <a:spcPct val="150000"/>
              </a:lnSpc>
              <a:spcBef>
                <a:spcPts val="0"/>
              </a:spcBef>
            </a:pPr>
            <a:endParaRPr lang="zh-CN" alt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下半部概览</a:t>
            </a:r>
            <a:endParaRPr lang="en-US" altLang="zh-CN" dirty="0">
              <a:solidFill>
                <a:schemeClr val="tx1">
                  <a:lumMod val="50000"/>
                </a:schemeClr>
              </a:solidFill>
            </a:endParaRPr>
          </a:p>
          <a:p>
            <a:pPr>
              <a:lnSpc>
                <a:spcPct val="150000"/>
              </a:lnSpc>
            </a:pPr>
            <a:r>
              <a:rPr lang="en-US" altLang="zh-CN" dirty="0">
                <a:solidFill>
                  <a:srgbClr val="C00000"/>
                </a:solidFill>
              </a:rPr>
              <a:t>2.	</a:t>
            </a:r>
            <a:r>
              <a:rPr lang="zh-CN" altLang="en-US" dirty="0">
                <a:solidFill>
                  <a:srgbClr val="C00000"/>
                </a:solidFill>
              </a:rPr>
              <a:t>下半部的处理</a:t>
            </a:r>
            <a:endParaRPr lang="en-US" altLang="zh-CN" dirty="0">
              <a:solidFill>
                <a:srgbClr val="C00000"/>
              </a:solidFill>
            </a:endParaRPr>
          </a:p>
          <a:p>
            <a:pPr>
              <a:lnSpc>
                <a:spcPct val="150000"/>
              </a:lnSpc>
            </a:pPr>
            <a:r>
              <a:rPr lang="en-US" altLang="zh-CN" dirty="0"/>
              <a:t>3. 	</a:t>
            </a:r>
            <a:r>
              <a:rPr lang="en-US" altLang="zh-CN" dirty="0" err="1"/>
              <a:t>tasklet</a:t>
            </a:r>
            <a:endParaRPr lang="en-US" altLang="zh-CN" dirty="0"/>
          </a:p>
          <a:p>
            <a:pPr>
              <a:lnSpc>
                <a:spcPct val="150000"/>
              </a:lnSpc>
            </a:pPr>
            <a:r>
              <a:rPr lang="en-US" altLang="zh-CN" dirty="0"/>
              <a:t>4.	</a:t>
            </a:r>
            <a:r>
              <a:rPr lang="zh-CN" altLang="en-US" dirty="0"/>
              <a:t>工作队列</a:t>
            </a:r>
            <a:endParaRPr lang="en-US" altLang="zh-CN" dirty="0"/>
          </a:p>
        </p:txBody>
      </p:sp>
    </p:spTree>
    <p:extLst>
      <p:ext uri="{BB962C8B-B14F-4D97-AF65-F5344CB8AC3E}">
        <p14:creationId xmlns:p14="http://schemas.microsoft.com/office/powerpoint/2010/main" val="165840063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7569</TotalTime>
  <Words>3326</Words>
  <Application>Microsoft Office PowerPoint</Application>
  <PresentationFormat>全屏显示(4:3)</PresentationFormat>
  <Paragraphs>308</Paragraphs>
  <Slides>43</Slides>
  <Notes>39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Monotype Sorts</vt:lpstr>
      <vt:lpstr>黑体</vt:lpstr>
      <vt:lpstr>微软雅黑</vt:lpstr>
      <vt:lpstr>Arial</vt:lpstr>
      <vt:lpstr>Arial Narrow</vt:lpstr>
      <vt:lpstr>Calibri</vt:lpstr>
      <vt:lpstr>Times New Roman</vt:lpstr>
      <vt:lpstr>Wingdings</vt:lpstr>
      <vt:lpstr>通用信息 (标准)</vt:lpstr>
      <vt:lpstr>PowerPoint 演示文稿</vt:lpstr>
      <vt:lpstr>第五章 结构</vt:lpstr>
      <vt:lpstr>本节主要内容</vt:lpstr>
      <vt:lpstr>下半部的由来</vt:lpstr>
      <vt:lpstr>下半部的由来</vt:lpstr>
      <vt:lpstr>上、下半部的分工</vt:lpstr>
      <vt:lpstr>下半部的构成</vt:lpstr>
      <vt:lpstr>下半部的构成</vt:lpstr>
      <vt:lpstr>本节主要内容</vt:lpstr>
      <vt:lpstr>softirq</vt:lpstr>
      <vt:lpstr> softirq </vt:lpstr>
      <vt:lpstr>中断服务</vt:lpstr>
      <vt:lpstr>中断服务</vt:lpstr>
      <vt:lpstr>PowerPoint 演示文稿</vt:lpstr>
      <vt:lpstr>下半部</vt:lpstr>
      <vt:lpstr>softirq</vt:lpstr>
      <vt:lpstr>softirq</vt:lpstr>
      <vt:lpstr>softirq</vt:lpstr>
      <vt:lpstr>softirq</vt:lpstr>
      <vt:lpstr>softirq</vt:lpstr>
      <vt:lpstr>本节主要内容</vt:lpstr>
      <vt:lpstr>tasklet</vt:lpstr>
      <vt:lpstr>tasklet</vt:lpstr>
      <vt:lpstr>tasklet</vt:lpstr>
      <vt:lpstr>tasklet</vt:lpstr>
      <vt:lpstr>tasklet</vt:lpstr>
      <vt:lpstr>tasklet的调度</vt:lpstr>
      <vt:lpstr>tasklet</vt:lpstr>
      <vt:lpstr>tasklet</vt:lpstr>
      <vt:lpstr>本节主要内容</vt:lpstr>
      <vt:lpstr>工作队列</vt:lpstr>
      <vt:lpstr>PowerPoint 演示文稿</vt:lpstr>
      <vt:lpstr>工作队列</vt:lpstr>
      <vt:lpstr>工作队列</vt:lpstr>
      <vt:lpstr>工作队列</vt:lpstr>
      <vt:lpstr>工作队列</vt:lpstr>
      <vt:lpstr>工作队列</vt:lpstr>
      <vt:lpstr>工作队列</vt:lpstr>
      <vt:lpstr>工作队列</vt:lpstr>
      <vt:lpstr>工作队列</vt:lpstr>
      <vt:lpstr>工作队列</vt:lpstr>
      <vt:lpstr>下半部</vt:lpstr>
      <vt:lpstr>下半部工作机制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144</cp:revision>
  <dcterms:created xsi:type="dcterms:W3CDTF">2020-06-19T10:54:22Z</dcterms:created>
  <dcterms:modified xsi:type="dcterms:W3CDTF">2021-06-08T03:14:44Z</dcterms:modified>
</cp:coreProperties>
</file>