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759" r:id="rId2"/>
    <p:sldMasterId id="2147483771" r:id="rId3"/>
    <p:sldMasterId id="2147483783" r:id="rId4"/>
    <p:sldMasterId id="2147483795" r:id="rId5"/>
    <p:sldMasterId id="2147483807" r:id="rId6"/>
    <p:sldMasterId id="2147483819" r:id="rId7"/>
    <p:sldMasterId id="2147483831" r:id="rId8"/>
  </p:sldMasterIdLst>
  <p:notesMasterIdLst>
    <p:notesMasterId r:id="rId54"/>
  </p:notesMasterIdLst>
  <p:handoutMasterIdLst>
    <p:handoutMasterId r:id="rId55"/>
  </p:handoutMasterIdLst>
  <p:sldIdLst>
    <p:sldId id="1730" r:id="rId9"/>
    <p:sldId id="1791" r:id="rId10"/>
    <p:sldId id="3070" r:id="rId11"/>
    <p:sldId id="3104" r:id="rId12"/>
    <p:sldId id="3154" r:id="rId13"/>
    <p:sldId id="3157" r:id="rId14"/>
    <p:sldId id="3158" r:id="rId15"/>
    <p:sldId id="3159" r:id="rId16"/>
    <p:sldId id="3160" r:id="rId17"/>
    <p:sldId id="3161" r:id="rId18"/>
    <p:sldId id="3162" r:id="rId19"/>
    <p:sldId id="3163" r:id="rId20"/>
    <p:sldId id="3165" r:id="rId21"/>
    <p:sldId id="3164" r:id="rId22"/>
    <p:sldId id="3166" r:id="rId23"/>
    <p:sldId id="3167" r:id="rId24"/>
    <p:sldId id="3168" r:id="rId25"/>
    <p:sldId id="3169" r:id="rId26"/>
    <p:sldId id="3170" r:id="rId27"/>
    <p:sldId id="3171" r:id="rId28"/>
    <p:sldId id="3155" r:id="rId29"/>
    <p:sldId id="3172" r:id="rId30"/>
    <p:sldId id="3174" r:id="rId31"/>
    <p:sldId id="3173" r:id="rId32"/>
    <p:sldId id="3156" r:id="rId33"/>
    <p:sldId id="3175" r:id="rId34"/>
    <p:sldId id="3176" r:id="rId35"/>
    <p:sldId id="3177" r:id="rId36"/>
    <p:sldId id="3178" r:id="rId37"/>
    <p:sldId id="3179" r:id="rId38"/>
    <p:sldId id="3182" r:id="rId39"/>
    <p:sldId id="3186" r:id="rId40"/>
    <p:sldId id="3187" r:id="rId41"/>
    <p:sldId id="3188" r:id="rId42"/>
    <p:sldId id="3189" r:id="rId43"/>
    <p:sldId id="3190" r:id="rId44"/>
    <p:sldId id="3191" r:id="rId45"/>
    <p:sldId id="3192" r:id="rId46"/>
    <p:sldId id="3183" r:id="rId47"/>
    <p:sldId id="3193" r:id="rId48"/>
    <p:sldId id="3194" r:id="rId49"/>
    <p:sldId id="3196" r:id="rId50"/>
    <p:sldId id="3197" r:id="rId51"/>
    <p:sldId id="3198" r:id="rId52"/>
    <p:sldId id="2967" r:id="rId5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1C49D2"/>
    <a:srgbClr val="FFFFFF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3933" autoAdjust="0"/>
  </p:normalViewPr>
  <p:slideViewPr>
    <p:cSldViewPr>
      <p:cViewPr>
        <p:scale>
          <a:sx n="66" d="100"/>
          <a:sy n="66" d="100"/>
        </p:scale>
        <p:origin x="591" y="39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viewProps" Target="view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1234567634</a:t>
            </a:r>
            <a:r>
              <a:rPr lang="zh-CN" altLang="en-US"/>
              <a:t>如果对方公司大法官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64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991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9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960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811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11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782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26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92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330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1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603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04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235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07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033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426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88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359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811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45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3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335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355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9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901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148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028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918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88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176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4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1166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801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8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525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582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32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407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942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88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299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948BD2-6CE9-4332-8E04-4F9CDBDD36E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4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21492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18286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0784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65812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068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25659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1439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720307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67896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949560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80606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08763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3952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533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436491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67142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42892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328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934224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71376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453687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503449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673169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0131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005403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28637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001378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6339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63053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815639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585547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072515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81297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285599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478134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66660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939948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75684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926113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199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49701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446126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829609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120369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7880263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04902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130195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23379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560585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330802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6077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23257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964266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041177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8948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87146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110564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71992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744449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674416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564848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25709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4065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15952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286639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15062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15155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476908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92387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98151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160552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02988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80054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308600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229347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9466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6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72644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04664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42756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3263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8903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84816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1230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25885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" y="561975"/>
            <a:ext cx="9919758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1" y="112713"/>
            <a:ext cx="136723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3429" y="333376"/>
            <a:ext cx="2834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Institute of Software,Chinese Academy of Sciences</a:t>
            </a:r>
          </a:p>
        </p:txBody>
      </p:sp>
      <p:sp>
        <p:nvSpPr>
          <p:cNvPr id="3078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7760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v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F"/>
        <a:defRPr sz="2000" b="1" kern="1200">
          <a:solidFill>
            <a:srgbClr val="A50021"/>
          </a:solidFill>
          <a:latin typeface="+mn-lt"/>
          <a:ea typeface="楷体_GB2312" pitchFamily="1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•"/>
        <a:defRPr sz="2000" b="1" kern="1200">
          <a:solidFill>
            <a:srgbClr val="292929"/>
          </a:solidFill>
          <a:latin typeface="+mn-lt"/>
          <a:ea typeface="楷体_GB2312" pitchFamily="1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–"/>
        <a:defRPr sz="2000" b="1" kern="1200">
          <a:solidFill>
            <a:srgbClr val="FF3300"/>
          </a:solidFill>
          <a:latin typeface="+mn-lt"/>
          <a:ea typeface="楷体_GB2312" pitchFamily="1" charset="-122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b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第八章 第</a:t>
            </a:r>
            <a:r>
              <a:rPr lang="en-US" altLang="zh-CN" sz="4000" spc="300" dirty="0">
                <a:solidFill>
                  <a:srgbClr val="000066"/>
                </a:solidFill>
                <a:latin typeface="+mj-ea"/>
                <a:ea typeface="+mj-ea"/>
              </a:rPr>
              <a:t>4</a:t>
            </a: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节 </a:t>
            </a:r>
            <a:endParaRPr lang="en-US" altLang="zh-CN" sz="40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USB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设备</a:t>
            </a:r>
            <a:endParaRPr lang="zh-CN" altLang="en-US" sz="4000" spc="3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fld id="{2133CF6D-AB55-400B-B9B2-17E6264C77D7}" type="datetime2"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2020年10月22日</a:t>
            </a:fld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496" y="198884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端点类型</a:t>
            </a:r>
            <a:r>
              <a:rPr lang="en-US" altLang="zh-CN" sz="2800" b="0">
                <a:solidFill>
                  <a:srgbClr val="292929"/>
                </a:solidFill>
              </a:rPr>
              <a:t>——</a:t>
            </a:r>
            <a:r>
              <a:rPr lang="zh-CN" altLang="en-US" sz="2800" b="0">
                <a:solidFill>
                  <a:srgbClr val="292929"/>
                </a:solidFill>
              </a:rPr>
              <a:t>批量：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496" y="3140968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批量（</a:t>
            </a:r>
            <a:r>
              <a:rPr lang="en-US" altLang="zh-CN" sz="2000" b="0">
                <a:solidFill>
                  <a:srgbClr val="292929"/>
                </a:solidFill>
              </a:rPr>
              <a:t>bulk</a:t>
            </a:r>
            <a:r>
              <a:rPr lang="zh-CN" altLang="en-US" sz="2000" b="0">
                <a:solidFill>
                  <a:srgbClr val="292929"/>
                </a:solidFill>
              </a:rPr>
              <a:t>）端点传输大批量的数据，这些端点通常比中断端点大得多（它们可以一次持有更多的字符）</a:t>
            </a:r>
            <a:r>
              <a:rPr lang="en-US" altLang="zh-CN" sz="2000" b="0">
                <a:solidFill>
                  <a:srgbClr val="292929"/>
                </a:solidFill>
              </a:rPr>
              <a:t>.</a:t>
            </a:r>
            <a:r>
              <a:rPr lang="zh-CN" altLang="en-US" sz="2000" b="0">
                <a:solidFill>
                  <a:srgbClr val="292929"/>
                </a:solidFill>
              </a:rPr>
              <a:t>它们常见于需要确保没有数据丢失的传输的设备。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协议不保证这些传输始终可以在特定的时间内完成。如果总线上的空间不足以发送整个批量包，它将被分割为多个包进行传输。这些端点通常出现在打印机、存储设备和网络设备上。</a:t>
            </a:r>
          </a:p>
        </p:txBody>
      </p:sp>
    </p:spTree>
    <p:extLst>
      <p:ext uri="{BB962C8B-B14F-4D97-AF65-F5344CB8AC3E}">
        <p14:creationId xmlns:p14="http://schemas.microsoft.com/office/powerpoint/2010/main" val="6776625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496" y="198884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端点类型</a:t>
            </a:r>
            <a:r>
              <a:rPr lang="en-US" altLang="zh-CN" sz="2800" b="0">
                <a:solidFill>
                  <a:srgbClr val="292929"/>
                </a:solidFill>
              </a:rPr>
              <a:t>——</a:t>
            </a:r>
            <a:r>
              <a:rPr lang="zh-CN" altLang="en-US" sz="2800" b="0">
                <a:solidFill>
                  <a:srgbClr val="292929"/>
                </a:solidFill>
              </a:rPr>
              <a:t>等时：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496" y="3140968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等时（</a:t>
            </a:r>
            <a:r>
              <a:rPr lang="en-US" altLang="zh-CN" sz="2000" b="0">
                <a:solidFill>
                  <a:srgbClr val="292929"/>
                </a:solidFill>
              </a:rPr>
              <a:t>isochronous</a:t>
            </a:r>
            <a:r>
              <a:rPr lang="zh-CN" altLang="en-US" sz="2000" b="0">
                <a:solidFill>
                  <a:srgbClr val="292929"/>
                </a:solidFill>
              </a:rPr>
              <a:t>）端点同样可以传送大批量的数据，但数据是否到达是没有保证的。这些端点用于可以应付数据丢失情况的设备，这类设备更注重于保持一个恒定的数据流。实时的数据收集（例如音频和视频设备）几乎毫无例外都使用这类端点。</a:t>
            </a:r>
          </a:p>
        </p:txBody>
      </p:sp>
    </p:spTree>
    <p:extLst>
      <p:ext uri="{BB962C8B-B14F-4D97-AF65-F5344CB8AC3E}">
        <p14:creationId xmlns:p14="http://schemas.microsoft.com/office/powerpoint/2010/main" val="22462567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488" y="134076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端点的描述</a:t>
            </a:r>
            <a:r>
              <a:rPr lang="en-US" altLang="zh-CN" sz="2800" b="0">
                <a:solidFill>
                  <a:srgbClr val="292929"/>
                </a:solidFill>
              </a:rPr>
              <a:t>——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1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usb_host_endpoint</a:t>
            </a:r>
          </a:p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		       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2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usb_endpoint_descriptor</a:t>
            </a:r>
          </a:p>
        </p:txBody>
      </p:sp>
      <p:sp>
        <p:nvSpPr>
          <p:cNvPr id="2" name="矩形 1"/>
          <p:cNvSpPr/>
          <p:nvPr/>
        </p:nvSpPr>
        <p:spPr>
          <a:xfrm>
            <a:off x="344488" y="2636912"/>
            <a:ext cx="72728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内核中使用（</a:t>
            </a:r>
            <a:r>
              <a:rPr lang="en-US" altLang="zh-CN" sz="2000" b="0">
                <a:solidFill>
                  <a:srgbClr val="292929"/>
                </a:solidFill>
              </a:rPr>
              <a:t>1</a:t>
            </a:r>
            <a:r>
              <a:rPr lang="zh-CN" altLang="en-US" sz="2000" b="0">
                <a:solidFill>
                  <a:srgbClr val="292929"/>
                </a:solidFill>
              </a:rPr>
              <a:t>）结构体来描述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端点，该结构体在（</a:t>
            </a:r>
            <a:r>
              <a:rPr lang="en-US" altLang="zh-CN" sz="2000" b="0">
                <a:solidFill>
                  <a:srgbClr val="292929"/>
                </a:solidFill>
              </a:rPr>
              <a:t>2</a:t>
            </a:r>
            <a:r>
              <a:rPr lang="zh-CN" altLang="en-US" sz="2000" b="0">
                <a:solidFill>
                  <a:srgbClr val="292929"/>
                </a:solidFill>
              </a:rPr>
              <a:t>）这个结构体中包含了真正的端点信息。（</a:t>
            </a:r>
            <a:r>
              <a:rPr lang="en-US" altLang="zh-CN" sz="2000" b="0">
                <a:solidFill>
                  <a:srgbClr val="292929"/>
                </a:solidFill>
              </a:rPr>
              <a:t>2</a:t>
            </a:r>
            <a:r>
              <a:rPr lang="zh-CN" altLang="en-US" sz="2000" b="0">
                <a:solidFill>
                  <a:srgbClr val="292929"/>
                </a:solidFill>
              </a:rPr>
              <a:t>）结构体包含了所有的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特定的数据，大部分数据格式是由设备定义的，但是需包含如下一些字段：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bEndpointAddress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这是特定端点的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地址。这个</a:t>
            </a:r>
            <a:r>
              <a:rPr lang="en-US" altLang="zh-CN" sz="2000" b="0">
                <a:solidFill>
                  <a:srgbClr val="292929"/>
                </a:solidFill>
              </a:rPr>
              <a:t>8</a:t>
            </a:r>
            <a:r>
              <a:rPr lang="zh-CN" altLang="en-US" sz="2000" b="0">
                <a:solidFill>
                  <a:srgbClr val="292929"/>
                </a:solidFill>
              </a:rPr>
              <a:t>位的值中还包含了端点的方向。该字段可以结合位掩码</a:t>
            </a:r>
            <a:r>
              <a:rPr lang="en-US" altLang="zh-CN" sz="2000" b="0">
                <a:solidFill>
                  <a:srgbClr val="292929"/>
                </a:solidFill>
              </a:rPr>
              <a:t>USB_DIR_OUT</a:t>
            </a:r>
            <a:r>
              <a:rPr lang="zh-CN" altLang="en-US" sz="2000" b="0">
                <a:solidFill>
                  <a:srgbClr val="292929"/>
                </a:solidFill>
              </a:rPr>
              <a:t>和</a:t>
            </a:r>
            <a:r>
              <a:rPr lang="en-US" altLang="zh-CN" sz="2000" b="0">
                <a:solidFill>
                  <a:srgbClr val="292929"/>
                </a:solidFill>
              </a:rPr>
              <a:t>USB_DIR_IN</a:t>
            </a:r>
            <a:r>
              <a:rPr lang="zh-CN" altLang="en-US" sz="2000" b="0">
                <a:solidFill>
                  <a:srgbClr val="292929"/>
                </a:solidFill>
              </a:rPr>
              <a:t>来使用，以确定该端点的数据是传向设备还是主机。</a:t>
            </a:r>
          </a:p>
        </p:txBody>
      </p:sp>
    </p:spTree>
    <p:extLst>
      <p:ext uri="{BB962C8B-B14F-4D97-AF65-F5344CB8AC3E}">
        <p14:creationId xmlns:p14="http://schemas.microsoft.com/office/powerpoint/2010/main" val="2087564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2824" y="2527543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bmAttributes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这是端点的类型。该值可以结合位掩码</a:t>
            </a:r>
            <a:r>
              <a:rPr lang="en-US" altLang="zh-CN" sz="2000" b="0">
                <a:solidFill>
                  <a:srgbClr val="292929"/>
                </a:solidFill>
              </a:rPr>
              <a:t>USB_ ENDPOINT_ XFERTYPE MASK</a:t>
            </a:r>
            <a:r>
              <a:rPr lang="zh-CN" altLang="en-US" sz="2000" b="0">
                <a:solidFill>
                  <a:srgbClr val="292929"/>
                </a:solidFill>
              </a:rPr>
              <a:t>来使用，以确定此端点的类型是</a:t>
            </a:r>
            <a:r>
              <a:rPr lang="en-US" altLang="zh-CN" sz="2000" b="0">
                <a:solidFill>
                  <a:srgbClr val="292929"/>
                </a:solidFill>
              </a:rPr>
              <a:t>USB_ENDPOINT_XFER_ISOC</a:t>
            </a:r>
            <a:r>
              <a:rPr lang="zh-CN" altLang="en-US" sz="2000" b="0">
                <a:solidFill>
                  <a:srgbClr val="292929"/>
                </a:solidFill>
              </a:rPr>
              <a:t>、 </a:t>
            </a:r>
            <a:r>
              <a:rPr lang="en-US" altLang="zh-CN" sz="2000" b="0">
                <a:solidFill>
                  <a:srgbClr val="292929"/>
                </a:solidFill>
              </a:rPr>
              <a:t>USB_ENDPOINT_XFER_BULK</a:t>
            </a:r>
            <a:r>
              <a:rPr lang="zh-CN" altLang="en-US" sz="2000" b="0">
                <a:solidFill>
                  <a:srgbClr val="292929"/>
                </a:solidFill>
              </a:rPr>
              <a:t>还是</a:t>
            </a:r>
            <a:r>
              <a:rPr lang="en-US" altLang="zh-CN" sz="2000" b="0">
                <a:solidFill>
                  <a:srgbClr val="292929"/>
                </a:solidFill>
              </a:rPr>
              <a:t>USB_ENDPOINT_XFER_INT.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这些宏分别表示等时、批量和中断端点</a:t>
            </a:r>
          </a:p>
        </p:txBody>
      </p:sp>
      <p:sp>
        <p:nvSpPr>
          <p:cNvPr id="5" name="矩形 4"/>
          <p:cNvSpPr/>
          <p:nvPr/>
        </p:nvSpPr>
        <p:spPr>
          <a:xfrm>
            <a:off x="488504" y="4797152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wMaxPacketSize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这是该端点一次可以处理的最大字节数。注意，驱动程序可以发送数量大于此值的数据到端点，但是在实际传输到设备的时候，数据将被分割为 </a:t>
            </a:r>
            <a:r>
              <a:rPr lang="en-US" altLang="zh-CN" sz="2000" b="0">
                <a:solidFill>
                  <a:srgbClr val="292929"/>
                </a:solidFill>
              </a:rPr>
              <a:t>wMaxpacketsize</a:t>
            </a:r>
            <a:r>
              <a:rPr lang="zh-CN" altLang="en-US" sz="2000" b="0">
                <a:solidFill>
                  <a:srgbClr val="292929"/>
                </a:solidFill>
              </a:rPr>
              <a:t>大小的块，对于高速设备，通过使用高位中一些额外的位，该字段可以用来支持端点的高带宽模式。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482824" y="137330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端点的描述</a:t>
            </a:r>
            <a:r>
              <a:rPr lang="en-US" altLang="zh-CN" sz="2800" b="0">
                <a:solidFill>
                  <a:srgbClr val="292929"/>
                </a:solidFill>
              </a:rPr>
              <a:t>——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1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usb_host_endpoint</a:t>
            </a:r>
          </a:p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		       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2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usb_endpoint_descriptor</a:t>
            </a:r>
          </a:p>
        </p:txBody>
      </p:sp>
    </p:spTree>
    <p:extLst>
      <p:ext uri="{BB962C8B-B14F-4D97-AF65-F5344CB8AC3E}">
        <p14:creationId xmlns:p14="http://schemas.microsoft.com/office/powerpoint/2010/main" val="4000671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488" y="134076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端点的描述</a:t>
            </a:r>
            <a:r>
              <a:rPr lang="en-US" altLang="zh-CN" sz="2800" b="0">
                <a:solidFill>
                  <a:srgbClr val="292929"/>
                </a:solidFill>
              </a:rPr>
              <a:t>——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1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usb_host_endpoint</a:t>
            </a:r>
          </a:p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		        	</a:t>
            </a:r>
            <a:r>
              <a:rPr lang="zh-CN" altLang="en-US" sz="2800" b="0">
                <a:solidFill>
                  <a:srgbClr val="292929"/>
                </a:solidFill>
              </a:rPr>
              <a:t>（</a:t>
            </a:r>
            <a:r>
              <a:rPr lang="en-US" altLang="zh-CN" sz="2800" b="0">
                <a:solidFill>
                  <a:srgbClr val="292929"/>
                </a:solidFill>
              </a:rPr>
              <a:t>2</a:t>
            </a:r>
            <a:r>
              <a:rPr lang="zh-CN" altLang="en-US" sz="2800" b="0">
                <a:solidFill>
                  <a:srgbClr val="292929"/>
                </a:solidFill>
              </a:rPr>
              <a:t>）</a:t>
            </a:r>
            <a:r>
              <a:rPr lang="en-US" altLang="zh-CN" sz="2800" b="0">
                <a:solidFill>
                  <a:srgbClr val="292929"/>
                </a:solidFill>
              </a:rPr>
              <a:t>struct usb_endpoint_descriptor</a:t>
            </a:r>
          </a:p>
        </p:txBody>
      </p:sp>
      <p:sp>
        <p:nvSpPr>
          <p:cNvPr id="2" name="矩形 1"/>
          <p:cNvSpPr/>
          <p:nvPr/>
        </p:nvSpPr>
        <p:spPr>
          <a:xfrm>
            <a:off x="632520" y="2719680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bInterval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如果端点是中断类型，该值是端点的间隔设置</a:t>
            </a:r>
            <a:r>
              <a:rPr lang="en-US" altLang="zh-CN" sz="2000" b="0">
                <a:solidFill>
                  <a:srgbClr val="292929"/>
                </a:solidFill>
              </a:rPr>
              <a:t>——</a:t>
            </a:r>
            <a:r>
              <a:rPr lang="zh-CN" altLang="en-US" sz="2000" b="0">
                <a:solidFill>
                  <a:srgbClr val="292929"/>
                </a:solidFill>
              </a:rPr>
              <a:t>也就是说，端点的中断请求间隔时间。该值以毫秒为单位。</a:t>
            </a:r>
          </a:p>
        </p:txBody>
      </p:sp>
      <p:sp>
        <p:nvSpPr>
          <p:cNvPr id="5" name="矩形 4"/>
          <p:cNvSpPr/>
          <p:nvPr/>
        </p:nvSpPr>
        <p:spPr>
          <a:xfrm>
            <a:off x="632520" y="4725144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以上所述的几个字段并没有采用“传统的” </a:t>
            </a:r>
            <a:r>
              <a:rPr lang="en-US" altLang="zh-CN" sz="2000" b="0">
                <a:solidFill>
                  <a:srgbClr val="292929"/>
                </a:solidFill>
              </a:rPr>
              <a:t>Linux</a:t>
            </a:r>
            <a:r>
              <a:rPr lang="zh-CN" altLang="en-US" sz="2000" b="0">
                <a:solidFill>
                  <a:srgbClr val="292929"/>
                </a:solidFill>
              </a:rPr>
              <a:t>内核命名方案，这是因为这些字段直接对应于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规范中的字段名字，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内核程序员认为使用规范指定的名字比使用 </a:t>
            </a:r>
            <a:r>
              <a:rPr lang="en-US" altLang="zh-CN" sz="2000" b="0">
                <a:solidFill>
                  <a:srgbClr val="292929"/>
                </a:solidFill>
              </a:rPr>
              <a:t>Linux</a:t>
            </a:r>
            <a:r>
              <a:rPr lang="zh-CN" altLang="en-US" sz="2000" b="0">
                <a:solidFill>
                  <a:srgbClr val="292929"/>
                </a:solidFill>
              </a:rPr>
              <a:t>程序员熟悉的变量命名方式更加重要，因为这样便于规范的阅读。</a:t>
            </a:r>
          </a:p>
        </p:txBody>
      </p:sp>
    </p:spTree>
    <p:extLst>
      <p:ext uri="{BB962C8B-B14F-4D97-AF65-F5344CB8AC3E}">
        <p14:creationId xmlns:p14="http://schemas.microsoft.com/office/powerpoint/2010/main" val="42022509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设备基础：接口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2560" y="1916832"/>
            <a:ext cx="727280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端点→接口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端点被捆绑为接口。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接口只处理一种</a:t>
            </a:r>
            <a:r>
              <a:rPr lang="en-US" altLang="zh-CN" sz="2000" b="0" u="sng">
                <a:solidFill>
                  <a:srgbClr val="292929"/>
                </a:solidFill>
              </a:rPr>
              <a:t>USB</a:t>
            </a:r>
            <a:r>
              <a:rPr lang="zh-CN" altLang="en-US" sz="2000" b="0" u="sng">
                <a:solidFill>
                  <a:srgbClr val="292929"/>
                </a:solidFill>
              </a:rPr>
              <a:t>逻辑连接</a:t>
            </a:r>
            <a:r>
              <a:rPr lang="zh-CN" altLang="en-US" sz="2000" b="0">
                <a:solidFill>
                  <a:srgbClr val="292929"/>
                </a:solidFill>
              </a:rPr>
              <a:t>，例如鼠标、键盘或者音频流。一些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设备具有多个接口，例如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扬声器可以包括两个接口：一个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键盘用于按键和一个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音频流。因为一个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接口代表了一个基本功能，而每个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驱动程序控制一个接口，因此，以扬声器为例， </a:t>
            </a:r>
            <a:r>
              <a:rPr lang="en-US" altLang="zh-CN" sz="2000" b="0">
                <a:solidFill>
                  <a:srgbClr val="292929"/>
                </a:solidFill>
              </a:rPr>
              <a:t>Linux</a:t>
            </a:r>
            <a:r>
              <a:rPr lang="zh-CN" altLang="en-US" sz="2000" b="0">
                <a:solidFill>
                  <a:srgbClr val="292929"/>
                </a:solidFill>
              </a:rPr>
              <a:t>需要两个不同的驱动程序来处理一个硬件设备。</a:t>
            </a:r>
          </a:p>
        </p:txBody>
      </p:sp>
    </p:spTree>
    <p:extLst>
      <p:ext uri="{BB962C8B-B14F-4D97-AF65-F5344CB8AC3E}">
        <p14:creationId xmlns:p14="http://schemas.microsoft.com/office/powerpoint/2010/main" val="3549256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设备基础：接口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2520" y="1556792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内核使用 </a:t>
            </a:r>
            <a:r>
              <a:rPr lang="en-US" altLang="zh-CN" sz="2000" b="0">
                <a:solidFill>
                  <a:srgbClr val="292929"/>
                </a:solidFill>
              </a:rPr>
              <a:t>struct usb_interface</a:t>
            </a:r>
            <a:r>
              <a:rPr lang="zh-CN" altLang="en-US" sz="2000" b="0">
                <a:solidFill>
                  <a:srgbClr val="292929"/>
                </a:solidFill>
              </a:rPr>
              <a:t>结构体来描述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接口。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核心把该结构体传递给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驱动程序，之后由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驱动程序来负责控制该结构体。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该结构体中的一些重要字段：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struct usb_host_interface *altsetting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一个接口结构体数组，包含了所有可能用于该接口的可选设置。每个 </a:t>
            </a:r>
            <a:r>
              <a:rPr lang="en-US" altLang="zh-CN" sz="2000" b="0">
                <a:solidFill>
                  <a:srgbClr val="292929"/>
                </a:solidFill>
              </a:rPr>
              <a:t>struct usb_host_ interface</a:t>
            </a:r>
            <a:r>
              <a:rPr lang="zh-CN" altLang="en-US" sz="2000" b="0">
                <a:solidFill>
                  <a:srgbClr val="292929"/>
                </a:solidFill>
              </a:rPr>
              <a:t>结构体包含一套由上述 </a:t>
            </a:r>
            <a:r>
              <a:rPr lang="en-US" altLang="zh-CN" sz="2000" b="0">
                <a:solidFill>
                  <a:srgbClr val="292929"/>
                </a:solidFill>
              </a:rPr>
              <a:t>struct usb_host_endpoint</a:t>
            </a:r>
            <a:r>
              <a:rPr lang="zh-CN" altLang="en-US" sz="2000" b="0">
                <a:solidFill>
                  <a:srgbClr val="292929"/>
                </a:solidFill>
              </a:rPr>
              <a:t>结构体定义的端点配置。注意，这些接口结构体没有特定的次序。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unsigned num_altsetting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altsetting</a:t>
            </a:r>
            <a:r>
              <a:rPr lang="zh-CN" altLang="en-US" sz="2000" b="0">
                <a:solidFill>
                  <a:srgbClr val="292929"/>
                </a:solidFill>
              </a:rPr>
              <a:t>指针所指的可选设置的数量。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struct usb_host_interface *cur_altsetting</a:t>
            </a:r>
            <a:br>
              <a:rPr lang="en-US" altLang="zh-CN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指向</a:t>
            </a:r>
            <a:r>
              <a:rPr lang="en-US" altLang="zh-CN" sz="2000" b="0">
                <a:solidFill>
                  <a:srgbClr val="292929"/>
                </a:solidFill>
              </a:rPr>
              <a:t>altsetting</a:t>
            </a:r>
            <a:r>
              <a:rPr lang="zh-CN" altLang="en-US" sz="2000" b="0">
                <a:solidFill>
                  <a:srgbClr val="292929"/>
                </a:solidFill>
              </a:rPr>
              <a:t>数组内部的指针，表示该接口的当前活动设置</a:t>
            </a:r>
          </a:p>
        </p:txBody>
      </p:sp>
    </p:spTree>
    <p:extLst>
      <p:ext uri="{BB962C8B-B14F-4D97-AF65-F5344CB8AC3E}">
        <p14:creationId xmlns:p14="http://schemas.microsoft.com/office/powerpoint/2010/main" val="14567036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设备基础：接口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4528" y="220486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int minor</a:t>
            </a: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如果捆绑到该接口的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驱动程序使用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主设备号，这个变量包含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核心分配给该接口的次设备号。这仅在一个成功的 </a:t>
            </a:r>
            <a:r>
              <a:rPr lang="en-US" altLang="zh-CN" sz="2000" b="0">
                <a:solidFill>
                  <a:srgbClr val="292929"/>
                </a:solidFill>
              </a:rPr>
              <a:t>usb_register_dev</a:t>
            </a:r>
            <a:r>
              <a:rPr lang="zh-CN" altLang="en-US" sz="2000" b="0">
                <a:solidFill>
                  <a:srgbClr val="292929"/>
                </a:solidFill>
              </a:rPr>
              <a:t>调用之后才有效。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与之前描述端点一样，我们在这里列举出来的字段都是驱动程序需要得字段，除此之外结构体之中还有很多其他字段。</a:t>
            </a:r>
          </a:p>
        </p:txBody>
      </p:sp>
    </p:spTree>
    <p:extLst>
      <p:ext uri="{BB962C8B-B14F-4D97-AF65-F5344CB8AC3E}">
        <p14:creationId xmlns:p14="http://schemas.microsoft.com/office/powerpoint/2010/main" val="35116628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设备基础：配置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2560" y="2276872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接口→配置</a:t>
            </a:r>
            <a:endParaRPr lang="en-US" altLang="zh-CN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接口本身被捆绑为配置。一个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设备可以有多个配置，而且可以在配置之间切换以改变设备的状态。</a:t>
            </a: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831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设备基础：配置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2560" y="2276872"/>
            <a:ext cx="7272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接口→配置</a:t>
            </a:r>
            <a:endParaRPr lang="en-US" altLang="zh-CN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Linux</a:t>
            </a:r>
            <a:r>
              <a:rPr lang="zh-CN" altLang="en-US" sz="2000" b="0">
                <a:solidFill>
                  <a:srgbClr val="292929"/>
                </a:solidFill>
              </a:rPr>
              <a:t>使用</a:t>
            </a:r>
            <a:r>
              <a:rPr lang="en-US" altLang="zh-CN" sz="2000" b="0">
                <a:solidFill>
                  <a:srgbClr val="292929"/>
                </a:solidFill>
              </a:rPr>
              <a:t>struct usb_host_config</a:t>
            </a:r>
            <a:r>
              <a:rPr lang="zh-CN" altLang="en-US" sz="2000" b="0">
                <a:solidFill>
                  <a:srgbClr val="292929"/>
                </a:solidFill>
              </a:rPr>
              <a:t>结构体来描述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配置，使用 </a:t>
            </a:r>
            <a:r>
              <a:rPr lang="en-US" altLang="zh-CN" sz="2000" b="0">
                <a:solidFill>
                  <a:srgbClr val="292929"/>
                </a:solidFill>
              </a:rPr>
              <a:t>struct usb_device</a:t>
            </a:r>
            <a:r>
              <a:rPr lang="zh-CN" altLang="en-US" sz="2000" b="0">
                <a:solidFill>
                  <a:srgbClr val="292929"/>
                </a:solidFill>
              </a:rPr>
              <a:t>结构体来描述整个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然而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在驱动程序中，并不关心该结构体的任何字段。</a:t>
            </a: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63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本章课时结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</a:t>
            </a:r>
          </a:p>
        </p:txBody>
      </p:sp>
      <p:sp>
        <p:nvSpPr>
          <p:cNvPr id="2" name="矩形 1"/>
          <p:cNvSpPr/>
          <p:nvPr/>
        </p:nvSpPr>
        <p:spPr>
          <a:xfrm>
            <a:off x="344488" y="1988840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>
                <a:solidFill>
                  <a:schemeClr val="tx1"/>
                </a:solidFill>
              </a:rPr>
              <a:t>第一节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设备驱动基本概念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第二节</a:t>
            </a:r>
            <a:r>
              <a:rPr lang="en-US" altLang="zh-CN" dirty="0">
                <a:solidFill>
                  <a:schemeClr val="tx1"/>
                </a:solidFill>
              </a:rPr>
              <a:t>  Linux</a:t>
            </a:r>
            <a:r>
              <a:rPr lang="zh-CN" altLang="zh-CN" dirty="0">
                <a:solidFill>
                  <a:schemeClr val="tx1"/>
                </a:solidFill>
              </a:rPr>
              <a:t>设备驱动和字符设备驱动程序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accent4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第三节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块存储设备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accent4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第四节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块设备驱动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accent4"/>
              </a:solidFill>
            </a:endParaRPr>
          </a:p>
          <a:p>
            <a:pPr algn="l"/>
            <a:r>
              <a:rPr lang="zh-CN" altLang="zh-CN" dirty="0">
                <a:solidFill>
                  <a:srgbClr val="FF0000"/>
                </a:solidFill>
              </a:rPr>
              <a:t>第五节 </a:t>
            </a:r>
            <a:r>
              <a:rPr lang="en-US" altLang="zh-CN" dirty="0">
                <a:solidFill>
                  <a:srgbClr val="FF0000"/>
                </a:solidFill>
              </a:rPr>
              <a:t> USB</a:t>
            </a:r>
            <a:r>
              <a:rPr lang="zh-CN" altLang="zh-CN" dirty="0">
                <a:solidFill>
                  <a:srgbClr val="FF0000"/>
                </a:solidFill>
              </a:rPr>
              <a:t>设备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设备基础总结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2560" y="2276872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b="0">
              <a:solidFill>
                <a:srgbClr val="29292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516" y="2276872"/>
            <a:ext cx="87129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概言之，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设备是非常复杂的，它由许多不同的逻辑单元组成。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这些逻辑单元之间的关系：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  <a:p>
            <a:pPr algn="l"/>
            <a:r>
              <a:rPr lang="en-US" altLang="zh-CN" b="0">
                <a:solidFill>
                  <a:srgbClr val="292929"/>
                </a:solidFill>
              </a:rPr>
              <a:t>·</a:t>
            </a:r>
            <a:r>
              <a:rPr lang="zh-CN" altLang="en-US" b="0">
                <a:solidFill>
                  <a:srgbClr val="292929"/>
                </a:solidFill>
              </a:rPr>
              <a:t>设备通常具有一个或者更多的配置</a:t>
            </a:r>
          </a:p>
          <a:p>
            <a:pPr algn="l"/>
            <a:r>
              <a:rPr lang="en-US" altLang="zh-CN" b="0">
                <a:solidFill>
                  <a:srgbClr val="292929"/>
                </a:solidFill>
              </a:rPr>
              <a:t>·</a:t>
            </a:r>
            <a:r>
              <a:rPr lang="zh-CN" altLang="en-US" b="0">
                <a:solidFill>
                  <a:srgbClr val="292929"/>
                </a:solidFill>
              </a:rPr>
              <a:t>配置经常具有一个或者更多的接口</a:t>
            </a:r>
          </a:p>
          <a:p>
            <a:pPr algn="l"/>
            <a:r>
              <a:rPr lang="en-US" altLang="zh-CN" b="0">
                <a:solidFill>
                  <a:srgbClr val="292929"/>
                </a:solidFill>
              </a:rPr>
              <a:t>·</a:t>
            </a:r>
            <a:r>
              <a:rPr lang="zh-CN" altLang="en-US" b="0">
                <a:solidFill>
                  <a:srgbClr val="292929"/>
                </a:solidFill>
              </a:rPr>
              <a:t>接口通常具有一个或者更多的设置</a:t>
            </a:r>
          </a:p>
          <a:p>
            <a:pPr algn="l"/>
            <a:r>
              <a:rPr lang="en-US" altLang="zh-CN" b="0">
                <a:solidFill>
                  <a:srgbClr val="292929"/>
                </a:solidFill>
              </a:rPr>
              <a:t>·</a:t>
            </a:r>
            <a:r>
              <a:rPr lang="zh-CN" altLang="en-US" b="0">
                <a:solidFill>
                  <a:srgbClr val="292929"/>
                </a:solidFill>
              </a:rPr>
              <a:t>接口没有或者具有一个以上的端点</a:t>
            </a:r>
          </a:p>
        </p:txBody>
      </p:sp>
    </p:spTree>
    <p:extLst>
      <p:ext uri="{BB962C8B-B14F-4D97-AF65-F5344CB8AC3E}">
        <p14:creationId xmlns:p14="http://schemas.microsoft.com/office/powerpoint/2010/main" val="12492955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2520" y="2204864"/>
            <a:ext cx="81369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4.1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设备基础</a:t>
            </a:r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kern="0" dirty="0">
              <a:ea typeface="宋体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4.2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kern="0" dirty="0" err="1">
                <a:solidFill>
                  <a:srgbClr val="FF0000"/>
                </a:solidFill>
                <a:ea typeface="宋体" pitchFamily="2" charset="-122"/>
              </a:rPr>
              <a:t>sysfs</a:t>
            </a:r>
            <a:endParaRPr lang="en-US" altLang="zh-CN" kern="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4.3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 urb</a:t>
            </a: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4.4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：注册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驱动程序</a:t>
            </a:r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8855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</a:t>
            </a:r>
            <a:r>
              <a:rPr lang="zh-CN" altLang="en-US"/>
              <a:t>和</a:t>
            </a:r>
            <a:r>
              <a:rPr lang="en-US" altLang="zh-CN"/>
              <a:t>sysfs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4528" y="2636912"/>
            <a:ext cx="8136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由于单个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物理设备的复杂性，在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sysfs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中表示该设备也相当复杂。无论是物理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设备（用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 usb_device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表示）还是单独的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接口（用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 usb_interface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表示），在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sysfs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中均表示为单独的设备（这是因为这些结构体都包含一个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 device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结构体）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8609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</a:t>
            </a:r>
            <a:r>
              <a:rPr lang="zh-CN" altLang="en-US"/>
              <a:t>和</a:t>
            </a:r>
            <a:r>
              <a:rPr lang="en-US" altLang="zh-CN"/>
              <a:t>sysfs</a:t>
            </a:r>
          </a:p>
        </p:txBody>
      </p:sp>
      <p:sp>
        <p:nvSpPr>
          <p:cNvPr id="2" name="矩形 1"/>
          <p:cNvSpPr/>
          <p:nvPr/>
        </p:nvSpPr>
        <p:spPr>
          <a:xfrm>
            <a:off x="488504" y="1268760"/>
            <a:ext cx="4953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/sys/devices/pci0000:00/0000:00:09.0/usb2/2-1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 	2-1:1.0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|--bAltermatesetting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|--bInterfaceclass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|--bInterfaceNumber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|--bInterfaceProtocol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|--bInterfaceSubClass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|--bNumEndpoints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|--detach_state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|--iInterface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	--power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		-- state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|--bconfigurationvalue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|--bDeviceclass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|--bDeviceProtocol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|--bDevice Subclass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|--bMaxPower</a:t>
            </a:r>
          </a:p>
          <a:p>
            <a:pPr algn="l"/>
            <a:r>
              <a:rPr lang="en-US" altLang="zh-CN" sz="1800" b="0">
                <a:solidFill>
                  <a:srgbClr val="292929"/>
                </a:solidFill>
              </a:rPr>
              <a:t>|--bNumConfigurations</a:t>
            </a:r>
          </a:p>
        </p:txBody>
      </p:sp>
      <p:sp>
        <p:nvSpPr>
          <p:cNvPr id="5" name="矩形 4"/>
          <p:cNvSpPr/>
          <p:nvPr/>
        </p:nvSpPr>
        <p:spPr>
          <a:xfrm>
            <a:off x="5745088" y="1288216"/>
            <a:ext cx="4953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|--bNumInterfaces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|--bcdDevice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|--bmAttributes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|--detach_state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|--devnum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|--idProduct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|--idVendor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|--maxchild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|--power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	--state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|--speed</a:t>
            </a: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--version</a:t>
            </a:r>
            <a:endParaRPr lang="zh-CN" altLang="en-US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7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</a:t>
            </a:r>
            <a:r>
              <a:rPr lang="zh-CN" altLang="en-US"/>
              <a:t>和</a:t>
            </a:r>
            <a:r>
              <a:rPr lang="en-US" altLang="zh-CN"/>
              <a:t>sysfs</a:t>
            </a:r>
          </a:p>
        </p:txBody>
      </p:sp>
      <p:sp>
        <p:nvSpPr>
          <p:cNvPr id="2" name="矩形 1"/>
          <p:cNvSpPr/>
          <p:nvPr/>
        </p:nvSpPr>
        <p:spPr>
          <a:xfrm>
            <a:off x="704528" y="2852936"/>
            <a:ext cx="6969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两种</a:t>
            </a:r>
            <a:r>
              <a:rPr lang="en-US" altLang="zh-CN" sz="2000" b="0">
                <a:solidFill>
                  <a:srgbClr val="292929"/>
                </a:solidFill>
              </a:rPr>
              <a:t>USB sysfs</a:t>
            </a:r>
            <a:r>
              <a:rPr lang="zh-CN" altLang="en-US" sz="2000" b="0">
                <a:solidFill>
                  <a:srgbClr val="292929"/>
                </a:solidFill>
              </a:rPr>
              <a:t>设备命名方案：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根集线器</a:t>
            </a:r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集线器端口号：配置 </a:t>
            </a:r>
            <a:r>
              <a:rPr lang="en-US" altLang="zh-CN" sz="2000" b="0">
                <a:solidFill>
                  <a:srgbClr val="292929"/>
                </a:solidFill>
              </a:rPr>
              <a:t>. </a:t>
            </a:r>
            <a:r>
              <a:rPr lang="zh-CN" altLang="en-US" sz="2000" b="0">
                <a:solidFill>
                  <a:srgbClr val="292929"/>
                </a:solidFill>
              </a:rPr>
              <a:t>接口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根集线器</a:t>
            </a:r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集线器端口号</a:t>
            </a:r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集线器端口号：配置 </a:t>
            </a:r>
            <a:r>
              <a:rPr lang="en-US" altLang="zh-CN" sz="2000" b="0">
                <a:solidFill>
                  <a:srgbClr val="292929"/>
                </a:solidFill>
              </a:rPr>
              <a:t>. </a:t>
            </a:r>
            <a:r>
              <a:rPr lang="zh-CN" altLang="en-US" sz="2000" b="0">
                <a:solidFill>
                  <a:srgbClr val="292929"/>
                </a:solidFill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7227090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2520" y="2204864"/>
            <a:ext cx="81369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4.1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设备基础</a:t>
            </a:r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kern="0" dirty="0"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4.2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和</a:t>
            </a:r>
            <a:r>
              <a:rPr lang="en-US" altLang="zh-CN" kern="0" dirty="0" err="1">
                <a:solidFill>
                  <a:schemeClr val="accent4"/>
                </a:solidFill>
                <a:ea typeface="宋体" pitchFamily="2" charset="-122"/>
              </a:rPr>
              <a:t>sysfs</a:t>
            </a:r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4.3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USB urb</a:t>
            </a:r>
          </a:p>
          <a:p>
            <a:endParaRPr lang="en-US" altLang="zh-CN" kern="0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4.4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：注册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驱动程序</a:t>
            </a:r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1812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urb:struct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72816"/>
            <a:ext cx="9649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292929"/>
                </a:solidFill>
              </a:rPr>
              <a:t>在</a:t>
            </a:r>
            <a:r>
              <a:rPr lang="en-US" altLang="zh-CN" sz="2400" b="0">
                <a:solidFill>
                  <a:srgbClr val="292929"/>
                </a:solidFill>
              </a:rPr>
              <a:t>USB urb</a:t>
            </a:r>
            <a:r>
              <a:rPr lang="zh-CN" altLang="en-US" sz="2400" b="0">
                <a:solidFill>
                  <a:srgbClr val="292929"/>
                </a:solidFill>
              </a:rPr>
              <a:t>结构体中</a:t>
            </a:r>
            <a:r>
              <a:rPr lang="en-US" altLang="zh-CN" sz="2400" b="0">
                <a:solidFill>
                  <a:srgbClr val="292929"/>
                </a:solidFill>
              </a:rPr>
              <a:t>USB</a:t>
            </a:r>
            <a:r>
              <a:rPr lang="zh-CN" altLang="en-US" sz="2400" b="0">
                <a:solidFill>
                  <a:srgbClr val="292929"/>
                </a:solidFill>
              </a:rPr>
              <a:t>设备驱动程序需要关注的字段：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struct usb_device *dev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pipe</a:t>
            </a:r>
            <a:endParaRPr lang="en-US" altLang="zh-CN" sz="20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unsiged int usb_sndctrlpipe</a:t>
            </a:r>
            <a:r>
              <a:rPr lang="zh-CN" altLang="en-US" sz="2000" b="0">
                <a:solidFill>
                  <a:srgbClr val="292929"/>
                </a:solidFill>
              </a:rPr>
              <a:t>（</a:t>
            </a:r>
            <a:r>
              <a:rPr lang="en-US" altLang="zh-CN" sz="2000" b="0">
                <a:solidFill>
                  <a:srgbClr val="292929"/>
                </a:solidFill>
              </a:rPr>
              <a:t>struct usb_ device *dev,unsigned int endpoint</a:t>
            </a:r>
            <a:r>
              <a:rPr lang="zh-CN" altLang="en-US" sz="2000" b="0">
                <a:solidFill>
                  <a:srgbClr val="292929"/>
                </a:solidFill>
              </a:rPr>
              <a:t>）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usb_rcvetrlpipe</a:t>
            </a:r>
            <a:r>
              <a:rPr lang="zh-CN" altLang="en-US" sz="2000" b="0">
                <a:solidFill>
                  <a:srgbClr val="292929"/>
                </a:solidFill>
              </a:rPr>
              <a:t>（</a:t>
            </a:r>
            <a:r>
              <a:rPr lang="en-US" altLang="zh-CN" sz="2000" b="0">
                <a:solidFill>
                  <a:srgbClr val="292929"/>
                </a:solidFill>
              </a:rPr>
              <a:t>struct usb_ device </a:t>
            </a:r>
            <a:r>
              <a:rPr lang="zh-CN" altLang="en-US" sz="2000" b="0">
                <a:solidFill>
                  <a:srgbClr val="292929"/>
                </a:solidFill>
              </a:rPr>
              <a:t>*</a:t>
            </a:r>
            <a:r>
              <a:rPr lang="en-US" altLang="zh-CN" sz="2000" b="0">
                <a:solidFill>
                  <a:srgbClr val="292929"/>
                </a:solidFill>
              </a:rPr>
              <a:t>dev,unsigned int endpoint</a:t>
            </a:r>
            <a:r>
              <a:rPr lang="zh-CN" altLang="en-US" sz="2000" b="0">
                <a:solidFill>
                  <a:srgbClr val="292929"/>
                </a:solidFill>
              </a:rPr>
              <a:t>）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usb_sndbulkpipe</a:t>
            </a:r>
            <a:r>
              <a:rPr lang="zh-CN" altLang="en-US" sz="2000" b="0">
                <a:solidFill>
                  <a:srgbClr val="292929"/>
                </a:solidFill>
              </a:rPr>
              <a:t>（</a:t>
            </a:r>
            <a:r>
              <a:rPr lang="en-US" altLang="zh-CN" sz="2000" b="0">
                <a:solidFill>
                  <a:srgbClr val="292929"/>
                </a:solidFill>
              </a:rPr>
              <a:t>struct usb_ device </a:t>
            </a:r>
            <a:r>
              <a:rPr lang="zh-CN" altLang="en-US" sz="2000" b="0">
                <a:solidFill>
                  <a:srgbClr val="292929"/>
                </a:solidFill>
              </a:rPr>
              <a:t>*</a:t>
            </a:r>
            <a:r>
              <a:rPr lang="en-US" altLang="zh-CN" sz="2000" b="0">
                <a:solidFill>
                  <a:srgbClr val="292929"/>
                </a:solidFill>
              </a:rPr>
              <a:t>dev,unsigned int endpoint</a:t>
            </a:r>
            <a:r>
              <a:rPr lang="zh-CN" altLang="en-US" sz="2000" b="0">
                <a:solidFill>
                  <a:srgbClr val="292929"/>
                </a:solidFill>
              </a:rPr>
              <a:t>）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usb_rcvbulkpipe</a:t>
            </a:r>
            <a:r>
              <a:rPr lang="zh-CN" altLang="en-US" sz="2000" b="0">
                <a:solidFill>
                  <a:srgbClr val="292929"/>
                </a:solidFill>
              </a:rPr>
              <a:t>（</a:t>
            </a:r>
            <a:r>
              <a:rPr lang="en-US" altLang="zh-CN" sz="2000" b="0">
                <a:solidFill>
                  <a:srgbClr val="292929"/>
                </a:solidFill>
              </a:rPr>
              <a:t>struct usb_device *dev,unsigned int endpoint)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usb_sndintpipe (struct usb_device </a:t>
            </a:r>
            <a:r>
              <a:rPr lang="zh-CN" altLang="en-US" sz="2000" b="0">
                <a:solidFill>
                  <a:srgbClr val="292929"/>
                </a:solidFill>
              </a:rPr>
              <a:t>*</a:t>
            </a:r>
            <a:r>
              <a:rPr lang="en-US" altLang="zh-CN" sz="2000" b="0">
                <a:solidFill>
                  <a:srgbClr val="292929"/>
                </a:solidFill>
              </a:rPr>
              <a:t>dev, unsigned int endpoint)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usb_rcvisocpipe (struct usb_device </a:t>
            </a:r>
            <a:r>
              <a:rPr lang="zh-CN" altLang="en-US" sz="2000" b="0">
                <a:solidFill>
                  <a:srgbClr val="292929"/>
                </a:solidFill>
              </a:rPr>
              <a:t>*</a:t>
            </a:r>
            <a:r>
              <a:rPr lang="en-US" altLang="zh-CN" sz="2000" b="0">
                <a:solidFill>
                  <a:srgbClr val="292929"/>
                </a:solidFill>
              </a:rPr>
              <a:t>dev, unsigned int endpoint)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transfer_flags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URB_SHORT_NOT_OK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URB_ISO_ASAP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844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struct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72816"/>
            <a:ext cx="9649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在</a:t>
            </a:r>
            <a:r>
              <a:rPr lang="en-US" altLang="zh-CN" sz="2000" b="0">
                <a:solidFill>
                  <a:srgbClr val="292929"/>
                </a:solidFill>
              </a:rPr>
              <a:t>USB urb</a:t>
            </a:r>
            <a:r>
              <a:rPr lang="zh-CN" altLang="en-US" sz="2000" b="0">
                <a:solidFill>
                  <a:srgbClr val="292929"/>
                </a:solidFill>
              </a:rPr>
              <a:t>结构体中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设备驱动程序需要关注的字段</a:t>
            </a:r>
            <a:r>
              <a:rPr lang="zh-CN" altLang="en-US" sz="1800" b="0">
                <a:solidFill>
                  <a:srgbClr val="292929"/>
                </a:solidFill>
              </a:rPr>
              <a:t>：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URB_NO_TRANSFER_DMA_MAP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URB_NO_SETUP_DMA_MAP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URB_ASYNC_UNLINK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URB_NO_FSBR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URB_ZERO_PACKET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URB_NO_INTERRUPT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void *transfer_buffer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dma_addr_t transfer_dma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transfer_buffer_length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unsigned char *setup_packet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dma_addr_t setup_dma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usb_complete_t complete </a:t>
            </a: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11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struct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72816"/>
            <a:ext cx="9649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292929"/>
                </a:solidFill>
              </a:rPr>
              <a:t>在</a:t>
            </a:r>
            <a:r>
              <a:rPr lang="en-US" altLang="zh-CN" sz="2400" b="0">
                <a:solidFill>
                  <a:srgbClr val="292929"/>
                </a:solidFill>
              </a:rPr>
              <a:t>USB urb</a:t>
            </a:r>
            <a:r>
              <a:rPr lang="zh-CN" altLang="en-US" sz="2400" b="0">
                <a:solidFill>
                  <a:srgbClr val="292929"/>
                </a:solidFill>
              </a:rPr>
              <a:t>结构体中</a:t>
            </a:r>
            <a:r>
              <a:rPr lang="en-US" altLang="zh-CN" sz="2400" b="0">
                <a:solidFill>
                  <a:srgbClr val="292929"/>
                </a:solidFill>
              </a:rPr>
              <a:t>USB</a:t>
            </a:r>
            <a:r>
              <a:rPr lang="zh-CN" altLang="en-US" sz="2400" b="0">
                <a:solidFill>
                  <a:srgbClr val="292929"/>
                </a:solidFill>
              </a:rPr>
              <a:t>设备驱动程序需要关注的字段：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void *context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actual_length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status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-ENOENT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-ECONNRESET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-EPROTO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-EILSEQ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_EPIPE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_ECOMM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_ENOSR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_EOVERFLOW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_EREMOTEIO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178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struct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2060848"/>
            <a:ext cx="9649072" cy="385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292929"/>
                </a:solidFill>
              </a:rPr>
              <a:t>在</a:t>
            </a:r>
            <a:r>
              <a:rPr lang="en-US" altLang="zh-CN" sz="2400" b="0">
                <a:solidFill>
                  <a:srgbClr val="292929"/>
                </a:solidFill>
              </a:rPr>
              <a:t>USB urb</a:t>
            </a:r>
            <a:r>
              <a:rPr lang="zh-CN" altLang="en-US" sz="2400" b="0">
                <a:solidFill>
                  <a:srgbClr val="292929"/>
                </a:solidFill>
              </a:rPr>
              <a:t>结构体中</a:t>
            </a:r>
            <a:r>
              <a:rPr lang="en-US" altLang="zh-CN" sz="2400" b="0">
                <a:solidFill>
                  <a:srgbClr val="292929"/>
                </a:solidFill>
              </a:rPr>
              <a:t>USB</a:t>
            </a:r>
            <a:r>
              <a:rPr lang="zh-CN" altLang="en-US" sz="2400" b="0">
                <a:solidFill>
                  <a:srgbClr val="292929"/>
                </a:solidFill>
              </a:rPr>
              <a:t>设备驱动程序需要关注的字段：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-ENODEV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-EXDEV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-EINVAL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-ESHUTDOWN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int start_frame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interval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number_of_packets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error_count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struct usb_iso_packet_descriptor iso_frame_desc[0]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02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0512" y="1916832"/>
            <a:ext cx="81369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4.1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设备基础</a:t>
            </a:r>
            <a:endParaRPr lang="en-US" altLang="zh-CN" kern="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kern="0" dirty="0"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4.2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和</a:t>
            </a:r>
            <a:r>
              <a:rPr lang="en-US" altLang="zh-CN" kern="0" dirty="0" err="1">
                <a:solidFill>
                  <a:schemeClr val="accent4"/>
                </a:solidFill>
                <a:ea typeface="宋体" pitchFamily="2" charset="-122"/>
              </a:rPr>
              <a:t>sysfs</a:t>
            </a:r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4.3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 urb</a:t>
            </a: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4.4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：注册</a:t>
            </a:r>
            <a:r>
              <a:rPr lang="en-US" altLang="zh-CN" kern="0" dirty="0">
                <a:solidFill>
                  <a:schemeClr val="accent4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accent4"/>
                </a:solidFill>
                <a:ea typeface="宋体" pitchFamily="2" charset="-122"/>
              </a:rPr>
              <a:t>驱动程序</a:t>
            </a:r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9082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struct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2276872"/>
            <a:ext cx="964907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292929"/>
                </a:solidFill>
              </a:rPr>
              <a:t>在</a:t>
            </a:r>
            <a:r>
              <a:rPr lang="en-US" altLang="zh-CN" sz="2400" b="0">
                <a:solidFill>
                  <a:srgbClr val="292929"/>
                </a:solidFill>
              </a:rPr>
              <a:t>USB urb</a:t>
            </a:r>
            <a:r>
              <a:rPr lang="zh-CN" altLang="en-US" sz="2400" b="0">
                <a:solidFill>
                  <a:srgbClr val="292929"/>
                </a:solidFill>
              </a:rPr>
              <a:t>结构体中</a:t>
            </a:r>
            <a:r>
              <a:rPr lang="en-US" altLang="zh-CN" sz="2400" b="0">
                <a:solidFill>
                  <a:srgbClr val="292929"/>
                </a:solidFill>
              </a:rPr>
              <a:t>USB</a:t>
            </a:r>
            <a:r>
              <a:rPr lang="zh-CN" altLang="en-US" sz="2400" b="0">
                <a:solidFill>
                  <a:srgbClr val="292929"/>
                </a:solidFill>
              </a:rPr>
              <a:t>设备驱动程序需要关注的字段：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Struct usb_iso_packet_descriptor{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offset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length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unsigned int actual_length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int status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14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urb</a:t>
            </a:r>
            <a:r>
              <a:rPr lang="zh-CN" altLang="en-US"/>
              <a:t>逻辑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72816"/>
            <a:ext cx="96490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·urb</a:t>
            </a:r>
            <a:r>
              <a:rPr lang="zh-CN" altLang="en-US" sz="2400" b="0">
                <a:solidFill>
                  <a:srgbClr val="292929"/>
                </a:solidFill>
              </a:rPr>
              <a:t>的创建、初始化和销毁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	-</a:t>
            </a:r>
            <a:r>
              <a:rPr lang="zh-CN" altLang="en-US" sz="1800" b="0">
                <a:solidFill>
                  <a:srgbClr val="292929"/>
                </a:solidFill>
              </a:rPr>
              <a:t>中断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	-</a:t>
            </a:r>
            <a:r>
              <a:rPr lang="zh-CN" altLang="en-US" sz="1800" b="0">
                <a:solidFill>
                  <a:srgbClr val="292929"/>
                </a:solidFill>
              </a:rPr>
              <a:t>批量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	-</a:t>
            </a:r>
            <a:r>
              <a:rPr lang="zh-CN" altLang="en-US" sz="1800" b="0">
                <a:solidFill>
                  <a:srgbClr val="292929"/>
                </a:solidFill>
              </a:rPr>
              <a:t>控制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	-</a:t>
            </a:r>
            <a:r>
              <a:rPr lang="zh-CN" altLang="en-US" sz="1800" b="0">
                <a:solidFill>
                  <a:srgbClr val="292929"/>
                </a:solidFill>
              </a:rPr>
              <a:t>等时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·</a:t>
            </a:r>
            <a:r>
              <a:rPr lang="zh-CN" altLang="en-US" sz="2400" b="0">
                <a:solidFill>
                  <a:srgbClr val="292929"/>
                </a:solidFill>
              </a:rPr>
              <a:t>提交</a:t>
            </a:r>
            <a:r>
              <a:rPr lang="en-US" altLang="zh-CN" sz="24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·</a:t>
            </a:r>
            <a:r>
              <a:rPr lang="zh-CN" altLang="en-US" sz="2400" b="0">
                <a:solidFill>
                  <a:srgbClr val="292929"/>
                </a:solidFill>
              </a:rPr>
              <a:t>结束</a:t>
            </a:r>
            <a:r>
              <a:rPr lang="en-US" altLang="zh-CN" sz="2400" b="0">
                <a:solidFill>
                  <a:srgbClr val="292929"/>
                </a:solidFill>
              </a:rPr>
              <a:t>urb</a:t>
            </a:r>
            <a:r>
              <a:rPr lang="zh-CN" altLang="en-US" sz="2400" b="0">
                <a:solidFill>
                  <a:srgbClr val="292929"/>
                </a:solidFill>
              </a:rPr>
              <a:t>：结束回调处理例程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·</a:t>
            </a:r>
            <a:r>
              <a:rPr lang="zh-CN" altLang="en-US" sz="2400" b="0">
                <a:solidFill>
                  <a:srgbClr val="292929"/>
                </a:solidFill>
              </a:rPr>
              <a:t>取消</a:t>
            </a:r>
            <a:r>
              <a:rPr lang="en-US" altLang="zh-CN" sz="2400" b="0">
                <a:solidFill>
                  <a:srgbClr val="292929"/>
                </a:solidFill>
              </a:rPr>
              <a:t>urb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92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</a:t>
            </a:r>
            <a:r>
              <a:rPr lang="zh-CN" altLang="en-US"/>
              <a:t>创建、初始化和销毁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72816"/>
            <a:ext cx="96490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创建：需使用特殊函数</a:t>
            </a:r>
            <a:r>
              <a:rPr lang="en-US" altLang="zh-CN" sz="2000" b="0">
                <a:solidFill>
                  <a:srgbClr val="292929"/>
                </a:solidFill>
              </a:rPr>
              <a:t>usb_alloc_urb</a:t>
            </a:r>
            <a:r>
              <a:rPr lang="zh-CN" altLang="en-US" sz="2000" b="0">
                <a:solidFill>
                  <a:srgbClr val="292929"/>
                </a:solidFill>
              </a:rPr>
              <a:t>创建，不可静态创建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struct urb *usb alloc_urb(int iso_packets, int mem_flags);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销毁：调用函数</a:t>
            </a:r>
            <a:r>
              <a:rPr lang="en-US" altLang="zh-CN" sz="2000" b="0">
                <a:solidFill>
                  <a:srgbClr val="292929"/>
                </a:solidFill>
              </a:rPr>
              <a:t>usb_free_urb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void usb_free_urb(struct urb *urb);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使用流程：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创建</a:t>
            </a:r>
            <a:r>
              <a:rPr lang="en-US" altLang="zh-CN" sz="2000" b="0">
                <a:solidFill>
                  <a:srgbClr val="292929"/>
                </a:solidFill>
              </a:rPr>
              <a:t>——</a:t>
            </a:r>
            <a:r>
              <a:rPr lang="zh-CN" altLang="en-US" sz="2000" b="0">
                <a:solidFill>
                  <a:schemeClr val="tx1"/>
                </a:solidFill>
              </a:rPr>
              <a:t>初始化</a:t>
            </a:r>
            <a:r>
              <a:rPr lang="en-US" altLang="zh-CN" sz="2000" b="0">
                <a:solidFill>
                  <a:srgbClr val="292929"/>
                </a:solidFill>
              </a:rPr>
              <a:t>——</a:t>
            </a:r>
            <a:r>
              <a:rPr lang="zh-CN" altLang="en-US" sz="2000" b="0">
                <a:solidFill>
                  <a:srgbClr val="292929"/>
                </a:solidFill>
              </a:rPr>
              <a:t>使用</a:t>
            </a:r>
            <a:r>
              <a:rPr lang="en-US" altLang="zh-CN" sz="2000" b="0">
                <a:solidFill>
                  <a:srgbClr val="292929"/>
                </a:solidFill>
              </a:rPr>
              <a:t>——</a:t>
            </a:r>
            <a:r>
              <a:rPr lang="zh-CN" altLang="en-US" sz="2000" b="0">
                <a:solidFill>
                  <a:srgbClr val="292929"/>
                </a:solidFill>
              </a:rPr>
              <a:t>销毁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初始化这一步不同的端点需要调用不一样的函数。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端点分类：控制、中断、批量、等时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132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</a:t>
            </a:r>
            <a:r>
              <a:rPr lang="zh-CN" altLang="en-US"/>
              <a:t>创建、初始化和销毁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988840"/>
            <a:ext cx="96490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中断：初始化函数：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void usb_fill_int_urb	(struct urb *urb, struct usb_device *dev,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		  	unsigned int pipe, void *transfer buffer,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			int buffer_ length, usb_complete_t complete,</a:t>
            </a: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			void *context, int interval);</a:t>
            </a: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批量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usb_fill_bulk_urb </a:t>
            </a:r>
            <a:r>
              <a:rPr lang="zh-CN" altLang="en-US" sz="2000" b="0">
                <a:solidFill>
                  <a:srgbClr val="292929"/>
                </a:solidFill>
              </a:rPr>
              <a:t>，与中断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函数相比参数删去了“</a:t>
            </a:r>
            <a:r>
              <a:rPr lang="en-US" altLang="zh-CN" sz="2000" b="0">
                <a:solidFill>
                  <a:srgbClr val="292929"/>
                </a:solidFill>
              </a:rPr>
              <a:t>int interval</a:t>
            </a:r>
            <a:r>
              <a:rPr lang="zh-CN" altLang="en-US" sz="2000" b="0">
                <a:solidFill>
                  <a:srgbClr val="292929"/>
                </a:solidFill>
              </a:rPr>
              <a:t>”（时间间隔参数）。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控制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usb_fill_control_urb</a:t>
            </a:r>
            <a:r>
              <a:rPr lang="zh-CN" altLang="en-US" sz="2000" b="0">
                <a:solidFill>
                  <a:srgbClr val="292929"/>
                </a:solidFill>
              </a:rPr>
              <a:t>，与批量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函数相比参数添加了“</a:t>
            </a:r>
            <a:r>
              <a:rPr lang="en-US" altLang="zh-CN" sz="2000" b="0">
                <a:solidFill>
                  <a:srgbClr val="292929"/>
                </a:solidFill>
              </a:rPr>
              <a:t>unsigned char </a:t>
            </a:r>
            <a:r>
              <a:rPr lang="zh-CN" altLang="en-US" sz="2000" b="0">
                <a:solidFill>
                  <a:srgbClr val="292929"/>
                </a:solidFill>
              </a:rPr>
              <a:t>*</a:t>
            </a:r>
            <a:r>
              <a:rPr lang="en-US" altLang="zh-CN" sz="2000" b="0">
                <a:solidFill>
                  <a:srgbClr val="292929"/>
                </a:solidFill>
              </a:rPr>
              <a:t>setup_packet</a:t>
            </a:r>
            <a:r>
              <a:rPr lang="zh-CN" altLang="en-US" sz="2000" b="0">
                <a:solidFill>
                  <a:srgbClr val="292929"/>
                </a:solidFill>
              </a:rPr>
              <a:t>”（设置数据包的数据）。</a:t>
            </a: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480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USB urb: </a:t>
            </a:r>
            <a:r>
              <a:rPr lang="zh-CN" altLang="en-US"/>
              <a:t>创建、初始化和销毁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484784"/>
            <a:ext cx="9649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>
                <a:solidFill>
                  <a:srgbClr val="292929"/>
                </a:solidFill>
              </a:rPr>
              <a:t>对于等时传输，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  <a:r>
              <a:rPr lang="zh-CN" altLang="en-US" sz="1800" b="0">
                <a:solidFill>
                  <a:srgbClr val="292929"/>
                </a:solidFill>
              </a:rPr>
              <a:t>里是可以指定多次传输的，所以必须一个一个的对变长数组</a:t>
            </a:r>
            <a:r>
              <a:rPr lang="en-US" altLang="zh-CN" sz="1800" b="0">
                <a:solidFill>
                  <a:srgbClr val="292929"/>
                </a:solidFill>
              </a:rPr>
              <a:t>iso_frame_esc</a:t>
            </a:r>
            <a:r>
              <a:rPr lang="zh-CN" altLang="en-US" sz="1800" b="0">
                <a:solidFill>
                  <a:srgbClr val="292929"/>
                </a:solidFill>
              </a:rPr>
              <a:t>内容进行初始化。 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292929"/>
                </a:solidFill>
              </a:rPr>
              <a:t>一个在驱动程序中“手工”初始化的例子：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urb-&gt;dev= dev;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urb-&gt;context= uvd;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urb-&gt;pipe= usb_rcvisocpipe (dev, uvd-&gt;video_endp-1);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urb-&gt;interval=1;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urb-&gt;transfer_flags= URB_ISO_ASAP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urb-&gt;transfer_buffer= cam-&gt;sts_buf[i];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urb-&gt;complete= konicawc_isoc_irq: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urb-&gt;number_of packets= FRAMES_PER_ DESC;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urb-&gt;transfer_buffer_length= FRAMES_PER_DESC;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for (j=0; j&lt; FRAMES_PER_DESC; j++){</a:t>
            </a:r>
            <a:br>
              <a:rPr lang="en-US" altLang="zh-CN" sz="1800" b="0">
                <a:solidFill>
                  <a:srgbClr val="292929"/>
                </a:solidFill>
              </a:rPr>
            </a:br>
            <a:r>
              <a:rPr lang="en-US" altLang="zh-CN" sz="1800" b="0">
                <a:solidFill>
                  <a:srgbClr val="292929"/>
                </a:solidFill>
              </a:rPr>
              <a:t>	urb-&gt;iso_frame_desc[j].offset =j;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	urb-&gt;iso_frame_desc[j].length=1;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93082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</a:t>
            </a:r>
            <a:r>
              <a:rPr lang="en-US" altLang="zh-CN"/>
              <a:t>urb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700808"/>
            <a:ext cx="96490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>
                <a:solidFill>
                  <a:srgbClr val="292929"/>
                </a:solidFill>
              </a:rPr>
              <a:t>一且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  <a:r>
              <a:rPr lang="zh-CN" altLang="en-US" sz="1800" b="0">
                <a:solidFill>
                  <a:srgbClr val="292929"/>
                </a:solidFill>
              </a:rPr>
              <a:t>被</a:t>
            </a:r>
            <a:r>
              <a:rPr lang="en-US" altLang="zh-CN" sz="1800" b="0">
                <a:solidFill>
                  <a:srgbClr val="292929"/>
                </a:solidFill>
              </a:rPr>
              <a:t>USB</a:t>
            </a:r>
            <a:r>
              <a:rPr lang="zh-CN" altLang="en-US" sz="1800" b="0">
                <a:solidFill>
                  <a:srgbClr val="292929"/>
                </a:solidFill>
              </a:rPr>
              <a:t>驱动程序正确地创建和初始化之后，就可以提交到</a:t>
            </a:r>
            <a:r>
              <a:rPr lang="en-US" altLang="zh-CN" sz="1800" b="0">
                <a:solidFill>
                  <a:srgbClr val="292929"/>
                </a:solidFill>
              </a:rPr>
              <a:t>USB</a:t>
            </a:r>
            <a:r>
              <a:rPr lang="zh-CN" altLang="en-US" sz="1800" b="0">
                <a:solidFill>
                  <a:srgbClr val="292929"/>
                </a:solidFill>
              </a:rPr>
              <a:t>核心以发送到</a:t>
            </a:r>
            <a:r>
              <a:rPr lang="en-US" altLang="zh-CN" sz="1800" b="0">
                <a:solidFill>
                  <a:srgbClr val="292929"/>
                </a:solidFill>
              </a:rPr>
              <a:t>USB</a:t>
            </a:r>
            <a:r>
              <a:rPr lang="zh-CN" altLang="en-US" sz="1800" b="0">
                <a:solidFill>
                  <a:srgbClr val="292929"/>
                </a:solidFill>
              </a:rPr>
              <a:t>设备了。这是通过调用 </a:t>
            </a:r>
            <a:r>
              <a:rPr lang="en-US" altLang="zh-CN" sz="1800" b="0">
                <a:solidFill>
                  <a:srgbClr val="292929"/>
                </a:solidFill>
              </a:rPr>
              <a:t>usb_submit_urb</a:t>
            </a:r>
            <a:r>
              <a:rPr lang="zh-CN" altLang="en-US" sz="1800" b="0">
                <a:solidFill>
                  <a:srgbClr val="292929"/>
                </a:solidFill>
              </a:rPr>
              <a:t>函数来完成的。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int usb_submit_urb(struct urb *urb, int mem_flags);</a:t>
            </a: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292929"/>
                </a:solidFill>
              </a:rPr>
              <a:t>一旦成功提交，在接收函数被调用之前不能访问该</a:t>
            </a:r>
            <a:r>
              <a:rPr lang="en-US" altLang="zh-CN" sz="1800" b="0">
                <a:solidFill>
                  <a:srgbClr val="292929"/>
                </a:solidFill>
              </a:rPr>
              <a:t>urb</a:t>
            </a:r>
            <a:r>
              <a:rPr lang="zh-CN" altLang="en-US" sz="1800" b="0">
                <a:solidFill>
                  <a:srgbClr val="292929"/>
                </a:solidFill>
              </a:rPr>
              <a:t>结构体中的任何字段。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292929"/>
                </a:solidFill>
              </a:rPr>
              <a:t>三个需要注意的值：</a:t>
            </a: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GFP_ATOMIC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GFP_NOIO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292929"/>
                </a:solidFill>
              </a:rPr>
              <a:t>GEP_KERNEL</a:t>
            </a:r>
          </a:p>
        </p:txBody>
      </p:sp>
    </p:spTree>
    <p:extLst>
      <p:ext uri="{BB962C8B-B14F-4D97-AF65-F5344CB8AC3E}">
        <p14:creationId xmlns:p14="http://schemas.microsoft.com/office/powerpoint/2010/main" val="5713501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  <a:r>
              <a:rPr lang="en-US" altLang="zh-CN"/>
              <a:t>urb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844824"/>
            <a:ext cx="96490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如果调用 </a:t>
            </a:r>
            <a:r>
              <a:rPr lang="en-US" altLang="zh-CN" sz="2000" b="0">
                <a:solidFill>
                  <a:srgbClr val="292929"/>
                </a:solidFill>
              </a:rPr>
              <a:t>usb_submit_urb</a:t>
            </a:r>
            <a:r>
              <a:rPr lang="zh-CN" altLang="en-US" sz="2000" b="0">
                <a:solidFill>
                  <a:srgbClr val="292929"/>
                </a:solidFill>
              </a:rPr>
              <a:t>成功</a:t>
            </a:r>
            <a:r>
              <a:rPr lang="en-US" altLang="zh-CN" sz="2000" b="0">
                <a:solidFill>
                  <a:srgbClr val="292929"/>
                </a:solidFill>
              </a:rPr>
              <a:t>:    </a:t>
            </a:r>
            <a:r>
              <a:rPr lang="zh-CN" altLang="en-US" sz="2000" b="0">
                <a:solidFill>
                  <a:srgbClr val="292929"/>
                </a:solidFill>
              </a:rPr>
              <a:t>把对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的控制转交给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核心，且该函数返回</a:t>
            </a:r>
            <a:r>
              <a:rPr lang="en-US" altLang="zh-CN" sz="2000" b="0">
                <a:solidFill>
                  <a:srgbClr val="292929"/>
                </a:solidFill>
              </a:rPr>
              <a:t>0</a:t>
            </a:r>
            <a:r>
              <a:rPr lang="zh-CN" altLang="en-US" sz="2000" b="0">
                <a:solidFill>
                  <a:srgbClr val="292929"/>
                </a:solidFill>
              </a:rPr>
              <a:t>；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否则，返回负的错误号。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如果函数调用成功，当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结束的时候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的结束处理例程（由结束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函数指针指定）正好被调用一次。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当该函数被调用时，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核心结束了对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的处理，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此刻对它的控制被返回给设备驱动程序。</a:t>
            </a: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281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  <a:r>
              <a:rPr lang="en-US" altLang="zh-CN"/>
              <a:t>urb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844824"/>
            <a:ext cx="96490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只有三种结束</a:t>
            </a:r>
            <a:r>
              <a:rPr lang="en-US" altLang="zh-CN" sz="2000" b="0">
                <a:solidFill>
                  <a:srgbClr val="292929"/>
                </a:solidFill>
              </a:rPr>
              <a:t>ub</a:t>
            </a:r>
            <a:r>
              <a:rPr lang="zh-CN" altLang="en-US" sz="2000" b="0">
                <a:solidFill>
                  <a:srgbClr val="292929"/>
                </a:solidFill>
              </a:rPr>
              <a:t>和调用结束函数的情形：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en-US" altLang="zh-CN" sz="2000" b="0">
                <a:solidFill>
                  <a:srgbClr val="292929"/>
                </a:solidFill>
              </a:rPr>
              <a:t>·urb</a:t>
            </a:r>
            <a:r>
              <a:rPr lang="zh-CN" altLang="en-US" sz="2000" b="0">
                <a:solidFill>
                  <a:srgbClr val="292929"/>
                </a:solidFill>
              </a:rPr>
              <a:t>被成功地发送到了设备，设备返回了正确的确认。对于 </a:t>
            </a:r>
            <a:r>
              <a:rPr lang="en-US" altLang="zh-CN" sz="2000" b="0">
                <a:solidFill>
                  <a:srgbClr val="292929"/>
                </a:solidFill>
              </a:rPr>
              <a:t>OUT urb</a:t>
            </a:r>
            <a:r>
              <a:rPr lang="zh-CN" altLang="en-US" sz="2000" b="0">
                <a:solidFill>
                  <a:srgbClr val="292929"/>
                </a:solidFill>
              </a:rPr>
              <a:t>而言就是数据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被成功地发送，对于 </a:t>
            </a:r>
            <a:r>
              <a:rPr lang="en-US" altLang="zh-CN" sz="2000" b="0">
                <a:solidFill>
                  <a:srgbClr val="292929"/>
                </a:solidFill>
              </a:rPr>
              <a:t>INT urb</a:t>
            </a:r>
            <a:r>
              <a:rPr lang="zh-CN" altLang="en-US" sz="2000" b="0">
                <a:solidFill>
                  <a:srgbClr val="292929"/>
                </a:solidFill>
              </a:rPr>
              <a:t>而言就是所请求的数据被成功地接收到。如果确实这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样、</a:t>
            </a:r>
            <a:r>
              <a:rPr lang="en-US" altLang="zh-CN" sz="2000" b="0">
                <a:solidFill>
                  <a:srgbClr val="292929"/>
                </a:solidFill>
              </a:rPr>
              <a:t>utb</a:t>
            </a:r>
            <a:r>
              <a:rPr lang="zh-CN" altLang="en-US" sz="2000" b="0">
                <a:solidFill>
                  <a:srgbClr val="292929"/>
                </a:solidFill>
              </a:rPr>
              <a:t>中的 </a:t>
            </a:r>
            <a:r>
              <a:rPr lang="en-US" altLang="zh-CN" sz="2000" b="0">
                <a:solidFill>
                  <a:srgbClr val="292929"/>
                </a:solidFill>
              </a:rPr>
              <a:t>status</a:t>
            </a:r>
            <a:r>
              <a:rPr lang="zh-CN" altLang="en-US" sz="2000" b="0">
                <a:solidFill>
                  <a:srgbClr val="292929"/>
                </a:solidFill>
              </a:rPr>
              <a:t>变量被设置为</a:t>
            </a:r>
            <a:br>
              <a:rPr lang="zh-CN" altLang="en-US" sz="2000" b="0">
                <a:solidFill>
                  <a:srgbClr val="292929"/>
                </a:solidFill>
              </a:rPr>
            </a:b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·</a:t>
            </a:r>
            <a:r>
              <a:rPr lang="zh-CN" altLang="en-US" sz="2000" b="0">
                <a:solidFill>
                  <a:srgbClr val="292929"/>
                </a:solidFill>
              </a:rPr>
              <a:t>发送数据到设备或者从设备接收数据时发生了某种错误。错误情况由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结构体中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的 </a:t>
            </a:r>
            <a:r>
              <a:rPr lang="en-US" altLang="zh-CN" sz="2000" b="0">
                <a:solidFill>
                  <a:srgbClr val="292929"/>
                </a:solidFill>
              </a:rPr>
              <a:t>status</a:t>
            </a:r>
            <a:r>
              <a:rPr lang="zh-CN" altLang="en-US" sz="2000" b="0">
                <a:solidFill>
                  <a:srgbClr val="292929"/>
                </a:solidFill>
              </a:rPr>
              <a:t>变量的错误值来指示</a:t>
            </a:r>
            <a:br>
              <a:rPr lang="zh-CN" altLang="en-US" sz="2000" b="0">
                <a:solidFill>
                  <a:srgbClr val="292929"/>
                </a:solidFill>
              </a:rPr>
            </a:b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000" b="0">
                <a:solidFill>
                  <a:srgbClr val="292929"/>
                </a:solidFill>
              </a:rPr>
              <a:t>·urb</a:t>
            </a:r>
            <a:r>
              <a:rPr lang="zh-CN" altLang="en-US" sz="2000" b="0">
                <a:solidFill>
                  <a:srgbClr val="292929"/>
                </a:solidFill>
              </a:rPr>
              <a:t>从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核心中被“解开链接”，当驱动程序通过 </a:t>
            </a:r>
            <a:r>
              <a:rPr lang="en-US" altLang="zh-CN" sz="2000" b="0">
                <a:solidFill>
                  <a:srgbClr val="292929"/>
                </a:solidFill>
              </a:rPr>
              <a:t>usb un1nk_Hrb</a:t>
            </a:r>
            <a:r>
              <a:rPr lang="zh-CN" altLang="en-US" sz="2000" b="0">
                <a:solidFill>
                  <a:srgbClr val="292929"/>
                </a:solidFill>
              </a:rPr>
              <a:t>或 </a:t>
            </a:r>
            <a:r>
              <a:rPr lang="en-US" altLang="zh-CN" sz="2000" b="0">
                <a:solidFill>
                  <a:srgbClr val="292929"/>
                </a:solidFill>
              </a:rPr>
              <a:t>usb kill urh</a:t>
            </a:r>
            <a:br>
              <a:rPr lang="en-US" altLang="zh-CN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调用告诉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核心取消一个已提交的</a:t>
            </a:r>
            <a:r>
              <a:rPr lang="en-US" altLang="zh-CN" sz="2000" b="0">
                <a:solidFill>
                  <a:srgbClr val="292929"/>
                </a:solidFill>
              </a:rPr>
              <a:t>mb</a:t>
            </a:r>
            <a:r>
              <a:rPr lang="zh-CN" altLang="en-US" sz="2000" b="0">
                <a:solidFill>
                  <a:srgbClr val="292929"/>
                </a:solidFill>
              </a:rPr>
              <a:t>时，或者当设备从系统中被移除而一个</a:t>
            </a: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已经提交给它时，会发生这种情况</a:t>
            </a: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889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取消</a:t>
            </a:r>
            <a:r>
              <a:rPr lang="en-US" altLang="zh-CN"/>
              <a:t>urb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464" y="1844824"/>
            <a:ext cx="96490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应该调用 </a:t>
            </a:r>
            <a:r>
              <a:rPr lang="en-US" altLang="zh-CN" sz="2000" b="0">
                <a:solidFill>
                  <a:srgbClr val="292929"/>
                </a:solidFill>
              </a:rPr>
              <a:t>usb_kill_urb</a:t>
            </a:r>
            <a:r>
              <a:rPr lang="zh-CN" altLang="en-US" sz="2000" b="0">
                <a:solidFill>
                  <a:srgbClr val="292929"/>
                </a:solidFill>
              </a:rPr>
              <a:t>或 </a:t>
            </a:r>
            <a:r>
              <a:rPr lang="en-US" altLang="zh-CN" sz="2000" b="0">
                <a:solidFill>
                  <a:srgbClr val="292929"/>
                </a:solidFill>
              </a:rPr>
              <a:t>usb_unlink_urb</a:t>
            </a:r>
            <a:r>
              <a:rPr lang="zh-CN" altLang="en-US" sz="2000" b="0">
                <a:solidFill>
                  <a:srgbClr val="292929"/>
                </a:solidFill>
              </a:rPr>
              <a:t>函数来终止一个已经被提交到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核心的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br>
              <a:rPr lang="en-US" altLang="zh-CN" sz="2000" b="0">
                <a:solidFill>
                  <a:srgbClr val="292929"/>
                </a:solidFill>
              </a:rPr>
            </a:br>
            <a:r>
              <a:rPr lang="en-US" altLang="zh-CN" sz="2000" b="0">
                <a:solidFill>
                  <a:srgbClr val="292929"/>
                </a:solidFill>
              </a:rPr>
              <a:t>int usb_kill_urb(struct urb *urb);</a:t>
            </a:r>
            <a:br>
              <a:rPr lang="en-US" altLang="zh-CN" sz="2000" b="0">
                <a:solidFill>
                  <a:srgbClr val="292929"/>
                </a:solidFill>
              </a:rPr>
            </a:br>
            <a:r>
              <a:rPr lang="en-US" altLang="zh-CN" sz="2000" b="0">
                <a:solidFill>
                  <a:srgbClr val="292929"/>
                </a:solidFill>
              </a:rPr>
              <a:t>int usb_unlink_urb(struct urb *urb);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br>
              <a:rPr lang="zh-CN" altLang="en-US" sz="2000" b="0">
                <a:solidFill>
                  <a:srgbClr val="292929"/>
                </a:solidFill>
              </a:rPr>
            </a:br>
            <a:r>
              <a:rPr lang="zh-CN" altLang="en-US" sz="2000" b="0">
                <a:solidFill>
                  <a:srgbClr val="292929"/>
                </a:solidFill>
              </a:rPr>
              <a:t>注：这两个函数的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参数是指向即将被取消的</a:t>
            </a:r>
            <a:r>
              <a:rPr lang="en-US" altLang="zh-CN" sz="2000" b="0">
                <a:solidFill>
                  <a:srgbClr val="292929"/>
                </a:solidFill>
              </a:rPr>
              <a:t>urb</a:t>
            </a:r>
            <a:r>
              <a:rPr lang="zh-CN" altLang="en-US" sz="2000" b="0">
                <a:solidFill>
                  <a:srgbClr val="292929"/>
                </a:solidFill>
              </a:rPr>
              <a:t>的指针</a:t>
            </a:r>
            <a:r>
              <a:rPr lang="en-US" altLang="zh-CN" sz="2000" b="0">
                <a:solidFill>
                  <a:srgbClr val="292929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一般性的调用情形：当设备从系统中被断开时，在断开回调函数中调用该函数。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5002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4528" y="1916832"/>
            <a:ext cx="81369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4.1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设备基础</a:t>
            </a:r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kern="0" dirty="0"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4.2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 kern="0" dirty="0" err="1">
                <a:solidFill>
                  <a:schemeClr val="tx1"/>
                </a:solidFill>
                <a:ea typeface="宋体" pitchFamily="2" charset="-122"/>
              </a:rPr>
              <a:t>sysfs</a:t>
            </a:r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  <a:p>
            <a:endParaRPr lang="en-US" altLang="zh-CN" kern="0" dirty="0">
              <a:solidFill>
                <a:schemeClr val="accent4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4.3</a:t>
            </a:r>
            <a:r>
              <a:rPr lang="zh-CN" altLang="en-US" kern="0" dirty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kern="0" dirty="0">
                <a:solidFill>
                  <a:schemeClr val="tx1"/>
                </a:solidFill>
                <a:ea typeface="宋体" pitchFamily="2" charset="-122"/>
              </a:rPr>
              <a:t>USB urb</a:t>
            </a:r>
          </a:p>
          <a:p>
            <a:endParaRPr lang="en-US" altLang="zh-CN" kern="0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4.4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：注册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USB</a:t>
            </a:r>
            <a:r>
              <a:rPr lang="zh-CN" altLang="en-US" kern="0" dirty="0">
                <a:solidFill>
                  <a:srgbClr val="FF0000"/>
                </a:solidFill>
                <a:ea typeface="宋体" pitchFamily="2" charset="-122"/>
              </a:rPr>
              <a:t>驱动程序</a:t>
            </a:r>
            <a:endParaRPr lang="en-US" altLang="zh-CN" kern="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302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设备简述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3613764"/>
            <a:ext cx="3533333" cy="2514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952" y="1723526"/>
            <a:ext cx="94330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·</a:t>
            </a:r>
            <a:r>
              <a:rPr lang="zh-CN" altLang="en-US" sz="2000" b="0">
                <a:solidFill>
                  <a:srgbClr val="292929"/>
                </a:solidFill>
              </a:rPr>
              <a:t>通用串行总线（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）是主机和外围设备之间的一种连接。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  —</a:t>
            </a:r>
            <a:r>
              <a:rPr lang="zh-CN" altLang="en-US" sz="2000" b="0">
                <a:solidFill>
                  <a:srgbClr val="292929"/>
                </a:solidFill>
              </a:rPr>
              <a:t>拓扑结构：树。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  —</a:t>
            </a:r>
            <a:r>
              <a:rPr lang="zh-CN" altLang="en-US" sz="2000" b="0">
                <a:solidFill>
                  <a:srgbClr val="292929"/>
                </a:solidFill>
              </a:rPr>
              <a:t>信息交互方式：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主控制器（ </a:t>
            </a:r>
            <a:r>
              <a:rPr lang="en-US" altLang="zh-CN" sz="2000" b="0">
                <a:solidFill>
                  <a:srgbClr val="292929"/>
                </a:solidFill>
              </a:rPr>
              <a:t>host controller</a:t>
            </a:r>
            <a:r>
              <a:rPr lang="zh-CN" altLang="en-US" sz="2000" b="0">
                <a:solidFill>
                  <a:srgbClr val="292929"/>
                </a:solidFill>
              </a:rPr>
              <a:t>）负责询问每一个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设备是否         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      </a:t>
            </a:r>
            <a:r>
              <a:rPr lang="zh-CN" altLang="en-US" sz="2000" b="0">
                <a:solidFill>
                  <a:srgbClr val="292929"/>
                </a:solidFill>
              </a:rPr>
              <a:t>有数据需要发送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  —</a:t>
            </a:r>
            <a:r>
              <a:rPr lang="zh-CN" altLang="en-US" sz="2000" b="0">
                <a:solidFill>
                  <a:srgbClr val="292929"/>
                </a:solidFill>
              </a:rPr>
              <a:t>缺点：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设备不能发送数据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   —</a:t>
            </a:r>
            <a:r>
              <a:rPr lang="zh-CN" altLang="en-US" sz="2000" b="0">
                <a:solidFill>
                  <a:srgbClr val="292929"/>
                </a:solidFill>
              </a:rPr>
              <a:t>优点：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	</a:t>
            </a:r>
            <a:r>
              <a:rPr lang="zh-CN" altLang="en-US" sz="2000" b="0">
                <a:solidFill>
                  <a:srgbClr val="292929"/>
                </a:solidFill>
              </a:rPr>
              <a:t>不需要特殊的驱动程序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	</a:t>
            </a:r>
            <a:r>
              <a:rPr lang="zh-CN" altLang="en-US" sz="2000" b="0">
                <a:solidFill>
                  <a:srgbClr val="292929"/>
                </a:solidFill>
              </a:rPr>
              <a:t>热拔插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	</a:t>
            </a:r>
            <a:r>
              <a:rPr lang="zh-CN" altLang="en-US" sz="2000" b="0">
                <a:solidFill>
                  <a:srgbClr val="292929"/>
                </a:solidFill>
              </a:rPr>
              <a:t>便利、低成本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	</a:t>
            </a:r>
            <a:endParaRPr lang="zh-CN" altLang="en-US" sz="20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7730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USB</a:t>
            </a:r>
            <a:r>
              <a:rPr lang="zh-CN" altLang="en-US"/>
              <a:t>驱动程序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4528" y="2132856"/>
            <a:ext cx="813690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>
                <a:solidFill>
                  <a:srgbClr val="292929"/>
                </a:solidFill>
              </a:rPr>
              <a:t>核心结构体：</a:t>
            </a:r>
            <a:r>
              <a:rPr lang="en-US" altLang="zh-CN" b="0">
                <a:solidFill>
                  <a:srgbClr val="292929"/>
                </a:solidFill>
              </a:rPr>
              <a:t>struct usb_driver</a:t>
            </a:r>
          </a:p>
          <a:p>
            <a:pPr marL="0" indent="0">
              <a:buNone/>
            </a:pPr>
            <a:r>
              <a:rPr lang="zh-CN" altLang="en-US" sz="2000" b="0">
                <a:solidFill>
                  <a:srgbClr val="292929"/>
                </a:solidFill>
              </a:rPr>
              <a:t>该结构体必须由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驱动程序来填写，其中包括了许多回调函数和变量。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b="0" kern="0">
                <a:solidFill>
                  <a:srgbClr val="292929"/>
                </a:solidFill>
                <a:ea typeface="宋体" pitchFamily="2" charset="-122"/>
              </a:rPr>
              <a:t>此结构体向</a:t>
            </a:r>
            <a:r>
              <a:rPr lang="en-US" altLang="zh-CN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b="0" kern="0">
                <a:solidFill>
                  <a:srgbClr val="292929"/>
                </a:solidFill>
                <a:ea typeface="宋体" pitchFamily="2" charset="-122"/>
              </a:rPr>
              <a:t>核心代码描述了</a:t>
            </a:r>
            <a:r>
              <a:rPr lang="en-US" altLang="zh-CN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b="0" kern="0">
                <a:solidFill>
                  <a:srgbClr val="292929"/>
                </a:solidFill>
                <a:ea typeface="宋体" pitchFamily="2" charset="-122"/>
              </a:rPr>
              <a:t>驱动程序。</a:t>
            </a:r>
            <a:endParaRPr lang="en-US" altLang="zh-CN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接下来我们需要了解一下该结构体中需要关注的字段</a:t>
            </a: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89533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USB</a:t>
            </a:r>
            <a:r>
              <a:rPr lang="zh-CN" altLang="en-US"/>
              <a:t>驱动程序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0512" y="1628800"/>
            <a:ext cx="81369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需要关注的一些字段：</a:t>
            </a: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 module *owner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const char *name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const struct usb_device_id *id_table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int (*probe) (struct usb_interface *intf, const struct usb_device_id *id)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46694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USB</a:t>
            </a:r>
            <a:r>
              <a:rPr lang="zh-CN" altLang="en-US"/>
              <a:t>驱动程序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0512" y="1628800"/>
            <a:ext cx="92170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需要关注的一些字段：</a:t>
            </a: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void (*disconnect) (struct usb_interface *intf)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int (*ioctl) (struct usb_interface *intf, unsigned int code, void *buf</a:t>
            </a:r>
            <a:r>
              <a:rPr lang="zh-CN" altLang="en-US" sz="2400" b="0">
                <a:solidFill>
                  <a:srgbClr val="292929"/>
                </a:solidFill>
              </a:rPr>
              <a:t>）</a:t>
            </a: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altLang="zh-CN" sz="2400" b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int (*suspend) (struct usb_interface *intf, u32 state)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rgbClr val="292929"/>
                </a:solidFill>
              </a:rPr>
              <a:t>int (*resume) (struct usb_interface *intf)</a:t>
            </a: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4774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USB</a:t>
            </a:r>
            <a:r>
              <a:rPr lang="zh-CN" altLang="en-US"/>
              <a:t>驱动程序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8504" y="1700808"/>
            <a:ext cx="92170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以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 usb_driver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指针为参数的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usb_register_driver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函数调用把 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struct</a:t>
            </a:r>
          </a:p>
          <a:p>
            <a:pPr marL="0" indent="0">
              <a:buNone/>
            </a:pP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usb_driver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注册到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核心。</a:t>
            </a: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传统上是在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USB</a:t>
            </a:r>
            <a:r>
              <a:rPr lang="zh-CN" altLang="en-US" sz="2400" b="0" kern="0">
                <a:solidFill>
                  <a:srgbClr val="292929"/>
                </a:solidFill>
                <a:ea typeface="宋体" pitchFamily="2" charset="-122"/>
              </a:rPr>
              <a:t>驱动程序的模块初始化代码中完成该工作的</a:t>
            </a:r>
            <a:r>
              <a:rPr lang="en-US" altLang="zh-CN" sz="2400" b="0" kern="0">
                <a:solidFill>
                  <a:srgbClr val="292929"/>
                </a:solidFill>
                <a:ea typeface="宋体" pitchFamily="2" charset="-122"/>
              </a:rPr>
              <a:t>:</a:t>
            </a:r>
          </a:p>
          <a:p>
            <a:pPr marL="0" indent="0">
              <a:buNone/>
            </a:pPr>
            <a:endParaRPr lang="en-US" altLang="zh-CN" sz="180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292929"/>
                </a:solidFill>
              </a:rPr>
              <a:t>static int __init usb_skel_init(void)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{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    int result;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    /*</a:t>
            </a:r>
            <a:r>
              <a:rPr lang="zh-CN" altLang="en-US" sz="1800">
                <a:solidFill>
                  <a:srgbClr val="292929"/>
                </a:solidFill>
              </a:rPr>
              <a:t>把该驱动程序注册到</a:t>
            </a:r>
            <a:r>
              <a:rPr lang="en-US" altLang="zh-CN" sz="1800">
                <a:solidFill>
                  <a:srgbClr val="292929"/>
                </a:solidFill>
              </a:rPr>
              <a:t>UsB</a:t>
            </a:r>
            <a:r>
              <a:rPr lang="zh-CN" altLang="en-US" sz="1800">
                <a:solidFill>
                  <a:srgbClr val="292929"/>
                </a:solidFill>
              </a:rPr>
              <a:t>子系统*</a:t>
            </a:r>
            <a:br>
              <a:rPr lang="zh-CN" altLang="en-US" sz="1800">
                <a:solidFill>
                  <a:srgbClr val="292929"/>
                </a:solidFill>
              </a:rPr>
            </a:br>
            <a:r>
              <a:rPr lang="zh-CN" altLang="en-US" sz="1800">
                <a:solidFill>
                  <a:srgbClr val="292929"/>
                </a:solidFill>
              </a:rPr>
              <a:t>    </a:t>
            </a:r>
            <a:r>
              <a:rPr lang="en-US" altLang="zh-CN" sz="1800">
                <a:solidFill>
                  <a:srgbClr val="292929"/>
                </a:solidFill>
              </a:rPr>
              <a:t>result = usb_register(&amp;skel_driver);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    if (result)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        err("usb_register failed. Error number %d', result);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    return result;</a:t>
            </a:r>
            <a:br>
              <a:rPr lang="en-US" altLang="zh-CN" sz="1800">
                <a:solidFill>
                  <a:srgbClr val="292929"/>
                </a:solidFill>
              </a:rPr>
            </a:br>
            <a:r>
              <a:rPr lang="en-US" altLang="zh-CN" sz="1800">
                <a:solidFill>
                  <a:srgbClr val="292929"/>
                </a:solidFill>
              </a:rPr>
              <a:t>}</a:t>
            </a:r>
            <a:endParaRPr lang="en-US" altLang="zh-CN" sz="18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0" kern="0">
              <a:solidFill>
                <a:srgbClr val="29292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4379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USB</a:t>
            </a:r>
            <a:r>
              <a:rPr lang="zh-CN" altLang="en-US"/>
              <a:t>驱动程序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496" y="2060848"/>
            <a:ext cx="921702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USB</a:t>
            </a:r>
            <a: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驱动程序将要被卸载时，需要把</a:t>
            </a:r>
            <a:r>
              <a:rPr lang="en-US" altLang="zh-CN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usb_driver</a:t>
            </a:r>
            <a: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从内核中注销。通过调用</a:t>
            </a:r>
            <a:r>
              <a:rPr lang="en-US" altLang="zh-CN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usb_deregister_driver</a:t>
            </a:r>
            <a: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来完成该工作。当该调用发生时，当前绑定到该驱动程序上的任何</a:t>
            </a:r>
            <a:r>
              <a:rPr lang="en-US" altLang="zh-CN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USB</a:t>
            </a:r>
            <a: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接口都被断开，断开函数将被调用。</a:t>
            </a:r>
            <a:endParaRPr lang="en-US" altLang="zh-CN" sz="2400">
              <a:solidFill>
                <a:srgbClr val="29292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br>
              <a:rPr lang="zh-CN" altLang="en-US" sz="24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static void __exit usb_skel_exit</a:t>
            </a:r>
            <a: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void)</a:t>
            </a:r>
          </a:p>
          <a:p>
            <a:pPr marL="0" indent="0">
              <a:buNone/>
            </a:pP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  <a:b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/*</a:t>
            </a:r>
            <a: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把该驱动程序从</a:t>
            </a: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UsB</a:t>
            </a:r>
            <a: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子系统注销</a:t>
            </a: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*/</a:t>
            </a:r>
            <a:b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usb_deregister</a:t>
            </a:r>
            <a: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&amp;skel_driver</a:t>
            </a:r>
            <a:r>
              <a:rPr lang="zh-CN" altLang="en-US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en-US" altLang="zh-CN" sz="2000" b="0" kern="0">
              <a:solidFill>
                <a:srgbClr val="29292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0" kern="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3477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设备简述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0512" y="2564904"/>
            <a:ext cx="4300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如图所示，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驱动程序存在于不同的内核子系统（块设备、网络设备，字符设备等等）和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硬件控制器之中，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核心为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驱动程序提供了一个用于访间和控制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硬件的接口，而不必考虑系统当前存在的各种不同类型的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硬件控制器</a:t>
            </a:r>
            <a:r>
              <a:rPr lang="en-US" altLang="zh-CN" sz="2000" b="0">
                <a:solidFill>
                  <a:srgbClr val="292929"/>
                </a:solidFill>
              </a:rPr>
              <a:t>	</a:t>
            </a:r>
            <a:endParaRPr lang="zh-CN" altLang="en-US" sz="2000" b="0">
              <a:solidFill>
                <a:srgbClr val="29292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67" y="1914243"/>
            <a:ext cx="4733333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34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2520" y="126876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设备：非常复杂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chemeClr val="bg1">
                    <a:lumMod val="75000"/>
                  </a:schemeClr>
                </a:solidFill>
              </a:rPr>
              <a:t>详细的官方文档：</a:t>
            </a:r>
            <a:r>
              <a:rPr lang="en-US" altLang="zh-CN" sz="2000" b="0">
                <a:solidFill>
                  <a:schemeClr val="bg1">
                    <a:lumMod val="75000"/>
                  </a:schemeClr>
                </a:solidFill>
                <a:hlinkClick r:id="rId3"/>
              </a:rPr>
              <a:t>http://www.usb.org</a:t>
            </a:r>
            <a:endParaRPr lang="en-US" altLang="zh-CN" sz="2000" b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en-US" altLang="zh-CN" sz="2000" b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简化：由</a:t>
            </a:r>
            <a:r>
              <a:rPr lang="en-US" altLang="zh-CN" sz="2000" b="0">
                <a:solidFill>
                  <a:srgbClr val="292929"/>
                </a:solidFill>
              </a:rPr>
              <a:t>linux</a:t>
            </a:r>
            <a:r>
              <a:rPr lang="zh-CN" altLang="en-US" sz="2000" b="0">
                <a:solidFill>
                  <a:srgbClr val="292929"/>
                </a:solidFill>
              </a:rPr>
              <a:t>内核所提供的</a:t>
            </a:r>
            <a:r>
              <a:rPr lang="en-US" altLang="zh-CN" sz="2000" b="0">
                <a:solidFill>
                  <a:srgbClr val="292929"/>
                </a:solidFill>
              </a:rPr>
              <a:t>USB core</a:t>
            </a:r>
            <a:r>
              <a:rPr lang="zh-CN" altLang="en-US" sz="2000" b="0">
                <a:solidFill>
                  <a:srgbClr val="292929"/>
                </a:solidFill>
              </a:rPr>
              <a:t>子系统可以处理大部分的复杂性。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核心：我们只需要关心</a:t>
            </a:r>
            <a:r>
              <a:rPr lang="zh-CN" altLang="en-US" sz="2000" b="0" u="sng">
                <a:solidFill>
                  <a:schemeClr val="accent1"/>
                </a:solidFill>
              </a:rPr>
              <a:t>驱动程序</a:t>
            </a:r>
            <a:r>
              <a:rPr lang="zh-CN" altLang="en-US" sz="2000" b="0">
                <a:solidFill>
                  <a:srgbClr val="292929"/>
                </a:solidFill>
              </a:rPr>
              <a:t>和</a:t>
            </a:r>
            <a:r>
              <a:rPr lang="en-US" altLang="zh-CN" sz="2000" b="0" u="sng">
                <a:solidFill>
                  <a:schemeClr val="accent1"/>
                </a:solidFill>
              </a:rPr>
              <a:t>USB core</a:t>
            </a:r>
            <a:r>
              <a:rPr lang="zh-CN" altLang="en-US" sz="2000" b="0">
                <a:solidFill>
                  <a:srgbClr val="292929"/>
                </a:solidFill>
              </a:rPr>
              <a:t>之间的接口即可。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68" y="3303348"/>
            <a:ext cx="3276190" cy="34190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2520" y="386104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-</a:t>
            </a:r>
            <a:r>
              <a:rPr lang="zh-CN" altLang="en-US" sz="2800" b="0">
                <a:solidFill>
                  <a:srgbClr val="292929"/>
                </a:solidFill>
              </a:rPr>
              <a:t>端点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-</a:t>
            </a:r>
            <a:r>
              <a:rPr lang="zh-CN" altLang="en-US" sz="2800" b="0">
                <a:solidFill>
                  <a:srgbClr val="292929"/>
                </a:solidFill>
              </a:rPr>
              <a:t>接口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r>
              <a:rPr lang="en-US" altLang="zh-CN" sz="2800" b="0">
                <a:solidFill>
                  <a:srgbClr val="292929"/>
                </a:solidFill>
              </a:rPr>
              <a:t>-</a:t>
            </a:r>
            <a:r>
              <a:rPr lang="zh-CN" altLang="en-US" sz="2800" b="0">
                <a:solidFill>
                  <a:srgbClr val="292929"/>
                </a:solidFill>
              </a:rPr>
              <a:t>配置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019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2520" y="2420888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>
                <a:solidFill>
                  <a:srgbClr val="292929"/>
                </a:solidFill>
              </a:rPr>
              <a:t>·</a:t>
            </a:r>
            <a:r>
              <a:rPr lang="zh-CN" altLang="en-US" b="0">
                <a:solidFill>
                  <a:srgbClr val="292929"/>
                </a:solidFill>
              </a:rPr>
              <a:t>端点</a:t>
            </a:r>
            <a:endParaRPr lang="en-US" altLang="zh-CN" b="0">
              <a:solidFill>
                <a:srgbClr val="292929"/>
              </a:solidFill>
            </a:endParaRPr>
          </a:p>
          <a:p>
            <a:pPr algn="l"/>
            <a:endParaRPr lang="en-US" altLang="zh-CN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属性：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通信的最基础形式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特点：只能往一个方向传送数据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类型：从主机到设备（称输出端点）或从设备到主机（称输入端点）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en-US" altLang="zh-CN" sz="2000" b="0">
                <a:solidFill>
                  <a:srgbClr val="292929"/>
                </a:solidFill>
              </a:rPr>
              <a:t>-</a:t>
            </a:r>
            <a:r>
              <a:rPr lang="zh-CN" altLang="en-US" sz="2000" b="0">
                <a:solidFill>
                  <a:srgbClr val="292929"/>
                </a:solidFill>
              </a:rPr>
              <a:t>类型：控制、中断、批量和等时</a:t>
            </a:r>
            <a:endParaRPr lang="en-US" altLang="zh-CN" sz="2000" b="0">
              <a:solidFill>
                <a:srgbClr val="292929"/>
              </a:solidFill>
            </a:endParaRPr>
          </a:p>
          <a:p>
            <a:pPr algn="l"/>
            <a:endParaRPr lang="en-US" altLang="zh-CN" sz="2000" b="0">
              <a:solidFill>
                <a:srgbClr val="292929"/>
              </a:solidFill>
            </a:endParaRPr>
          </a:p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端点可以看作是单向的管道（</a:t>
            </a:r>
            <a:r>
              <a:rPr lang="en-US" altLang="zh-CN" sz="2800" b="0">
                <a:solidFill>
                  <a:srgbClr val="292929"/>
                </a:solidFill>
              </a:rPr>
              <a:t>pipe</a:t>
            </a:r>
            <a:r>
              <a:rPr lang="zh-CN" altLang="en-US" sz="2800" b="0">
                <a:solidFill>
                  <a:srgbClr val="292929"/>
                </a:solidFill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711453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496" y="198884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端点类型</a:t>
            </a:r>
            <a:r>
              <a:rPr lang="en-US" altLang="zh-CN" sz="2800" b="0">
                <a:solidFill>
                  <a:srgbClr val="292929"/>
                </a:solidFill>
              </a:rPr>
              <a:t>——</a:t>
            </a:r>
            <a:r>
              <a:rPr lang="zh-CN" altLang="en-US" sz="2800" b="0">
                <a:solidFill>
                  <a:srgbClr val="292929"/>
                </a:solidFill>
              </a:rPr>
              <a:t>控制：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496" y="3140968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控制端点用来控制对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设备不同部分的访问。它们通常用于配置设备、获取设备信息、发送命令到设备，或者获取设备的状态报告。这些端点一般体积较小。每个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设备都有一个名为“端点</a:t>
            </a:r>
            <a:r>
              <a:rPr lang="en-US" altLang="zh-CN" sz="2000" b="0">
                <a:solidFill>
                  <a:srgbClr val="292929"/>
                </a:solidFill>
              </a:rPr>
              <a:t>0”</a:t>
            </a:r>
            <a:r>
              <a:rPr lang="zh-CN" altLang="en-US" sz="2000" b="0">
                <a:solidFill>
                  <a:srgbClr val="292929"/>
                </a:solidFill>
              </a:rPr>
              <a:t>的控制端点，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核心使用该端点在插入时进行设备的配置，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协议保证这些传输始终有足够的保留带宽以传送数据到设备。</a:t>
            </a:r>
          </a:p>
        </p:txBody>
      </p:sp>
    </p:spTree>
    <p:extLst>
      <p:ext uri="{BB962C8B-B14F-4D97-AF65-F5344CB8AC3E}">
        <p14:creationId xmlns:p14="http://schemas.microsoft.com/office/powerpoint/2010/main" val="35001294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6048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USB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设备基础：端点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6496" y="198884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>
                <a:solidFill>
                  <a:srgbClr val="292929"/>
                </a:solidFill>
              </a:rPr>
              <a:t>端点类型</a:t>
            </a:r>
            <a:r>
              <a:rPr lang="en-US" altLang="zh-CN" sz="2800" b="0">
                <a:solidFill>
                  <a:srgbClr val="292929"/>
                </a:solidFill>
              </a:rPr>
              <a:t>——</a:t>
            </a:r>
            <a:r>
              <a:rPr lang="zh-CN" altLang="en-US" sz="2800" b="0">
                <a:solidFill>
                  <a:srgbClr val="292929"/>
                </a:solidFill>
              </a:rPr>
              <a:t>中断：</a:t>
            </a:r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en-US" altLang="zh-CN" sz="2800" b="0">
              <a:solidFill>
                <a:srgbClr val="292929"/>
              </a:solidFill>
            </a:endParaRPr>
          </a:p>
          <a:p>
            <a:pPr algn="l"/>
            <a:endParaRPr lang="zh-CN" altLang="en-US" sz="2800" b="0">
              <a:solidFill>
                <a:srgbClr val="29292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496" y="3140968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0">
                <a:solidFill>
                  <a:srgbClr val="292929"/>
                </a:solidFill>
              </a:rPr>
              <a:t>每当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宿主要求设备传输数据时，中断端点就以一个固定的速率来传送少量的数据。这些端点是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键盘和鼠标所使用的主要传输方式。它们通常还用于发送数据到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设备以控制设备，不过一般不用来传输大量的数据，</a:t>
            </a:r>
            <a:r>
              <a:rPr lang="en-US" altLang="zh-CN" sz="2000" b="0">
                <a:solidFill>
                  <a:srgbClr val="292929"/>
                </a:solidFill>
              </a:rPr>
              <a:t>USB</a:t>
            </a:r>
            <a:r>
              <a:rPr lang="zh-CN" altLang="en-US" sz="2000" b="0">
                <a:solidFill>
                  <a:srgbClr val="292929"/>
                </a:solidFill>
              </a:rPr>
              <a:t>协议保证这些传输始终有足够的保留带宽以传送数据。</a:t>
            </a:r>
          </a:p>
        </p:txBody>
      </p:sp>
    </p:spTree>
    <p:extLst>
      <p:ext uri="{BB962C8B-B14F-4D97-AF65-F5344CB8AC3E}">
        <p14:creationId xmlns:p14="http://schemas.microsoft.com/office/powerpoint/2010/main" val="381497574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1_主题1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主题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主题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主题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3655</Words>
  <Application>Microsoft Office PowerPoint</Application>
  <PresentationFormat>A4 纸张(210x297 毫米)</PresentationFormat>
  <Paragraphs>415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Monotype Sorts</vt:lpstr>
      <vt:lpstr>仿宋</vt:lpstr>
      <vt:lpstr>黑体</vt:lpstr>
      <vt:lpstr>华文新魏</vt:lpstr>
      <vt:lpstr>微软雅黑</vt:lpstr>
      <vt:lpstr>Arial</vt:lpstr>
      <vt:lpstr>Arial Narrow</vt:lpstr>
      <vt:lpstr>Times New Roman</vt:lpstr>
      <vt:lpstr>Wingdings</vt:lpstr>
      <vt:lpstr>通用信息 (标准)</vt:lpstr>
      <vt:lpstr>1_主题1</vt:lpstr>
      <vt:lpstr>2_主题1</vt:lpstr>
      <vt:lpstr>3_主题1</vt:lpstr>
      <vt:lpstr>4_主题1</vt:lpstr>
      <vt:lpstr>5_主题1</vt:lpstr>
      <vt:lpstr>6_主题1</vt:lpstr>
      <vt:lpstr>7_主题1</vt:lpstr>
      <vt:lpstr>PowerPoint 演示文稿</vt:lpstr>
      <vt:lpstr>第六章 本章课时结构</vt:lpstr>
      <vt:lpstr>本节主要内容</vt:lpstr>
      <vt:lpstr>USB设备简述</vt:lpstr>
      <vt:lpstr>USB设备简述</vt:lpstr>
      <vt:lpstr>USB设备基础</vt:lpstr>
      <vt:lpstr>USB设备基础：端点</vt:lpstr>
      <vt:lpstr>USB设备基础：端点</vt:lpstr>
      <vt:lpstr>USB设备基础：端点</vt:lpstr>
      <vt:lpstr>USB设备基础：端点</vt:lpstr>
      <vt:lpstr>USB设备基础：端点</vt:lpstr>
      <vt:lpstr>USB设备基础：端点</vt:lpstr>
      <vt:lpstr>USB设备基础：端点</vt:lpstr>
      <vt:lpstr>USB设备基础：端点</vt:lpstr>
      <vt:lpstr>USB设备基础：接口</vt:lpstr>
      <vt:lpstr>USB设备基础：接口</vt:lpstr>
      <vt:lpstr>USB设备基础：接口</vt:lpstr>
      <vt:lpstr>USB设备基础：配置</vt:lpstr>
      <vt:lpstr>USB设备基础：配置</vt:lpstr>
      <vt:lpstr>USB设备基础总结</vt:lpstr>
      <vt:lpstr>本节主要内容</vt:lpstr>
      <vt:lpstr>USB和sysfs</vt:lpstr>
      <vt:lpstr>USB和sysfs</vt:lpstr>
      <vt:lpstr>USB和sysfs</vt:lpstr>
      <vt:lpstr>本节主要内容</vt:lpstr>
      <vt:lpstr>USB urb:struct</vt:lpstr>
      <vt:lpstr>USB urb: struct</vt:lpstr>
      <vt:lpstr>USB urb: struct</vt:lpstr>
      <vt:lpstr>USB urb: struct</vt:lpstr>
      <vt:lpstr>USB urb: struct</vt:lpstr>
      <vt:lpstr>USB urb: urb逻辑</vt:lpstr>
      <vt:lpstr>USB urb: 创建、初始化和销毁</vt:lpstr>
      <vt:lpstr>USB urb: 创建、初始化和销毁</vt:lpstr>
      <vt:lpstr>USB urb: 创建、初始化和销毁</vt:lpstr>
      <vt:lpstr>提交urb</vt:lpstr>
      <vt:lpstr>结束urb</vt:lpstr>
      <vt:lpstr>结束urb</vt:lpstr>
      <vt:lpstr>取消urb</vt:lpstr>
      <vt:lpstr>本节主要内容</vt:lpstr>
      <vt:lpstr>注册USB驱动程序</vt:lpstr>
      <vt:lpstr>注册USB驱动程序</vt:lpstr>
      <vt:lpstr>注册USB驱动程序</vt:lpstr>
      <vt:lpstr>注册USB驱动程序</vt:lpstr>
      <vt:lpstr>注册USB驱动程序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ZhengChen</dc:creator>
  <cp:lastModifiedBy>Z Vincen</cp:lastModifiedBy>
  <cp:revision>180</cp:revision>
  <dcterms:created xsi:type="dcterms:W3CDTF">2020-06-19T10:54:22Z</dcterms:created>
  <dcterms:modified xsi:type="dcterms:W3CDTF">2020-10-22T12:12:05Z</dcterms:modified>
</cp:coreProperties>
</file>