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57"/>
  </p:notesMasterIdLst>
  <p:handoutMasterIdLst>
    <p:handoutMasterId r:id="rId58"/>
  </p:handoutMasterIdLst>
  <p:sldIdLst>
    <p:sldId id="1730" r:id="rId2"/>
    <p:sldId id="1791" r:id="rId3"/>
    <p:sldId id="3001" r:id="rId4"/>
    <p:sldId id="3003" r:id="rId5"/>
    <p:sldId id="3004" r:id="rId6"/>
    <p:sldId id="3005" r:id="rId7"/>
    <p:sldId id="3006" r:id="rId8"/>
    <p:sldId id="3028" r:id="rId9"/>
    <p:sldId id="3029" r:id="rId10"/>
    <p:sldId id="3007" r:id="rId11"/>
    <p:sldId id="3008" r:id="rId12"/>
    <p:sldId id="3024" r:id="rId13"/>
    <p:sldId id="3002" r:id="rId14"/>
    <p:sldId id="3048" r:id="rId15"/>
    <p:sldId id="3010" r:id="rId16"/>
    <p:sldId id="3011" r:id="rId17"/>
    <p:sldId id="3012" r:id="rId18"/>
    <p:sldId id="3013" r:id="rId19"/>
    <p:sldId id="3014" r:id="rId20"/>
    <p:sldId id="3016" r:id="rId21"/>
    <p:sldId id="3025" r:id="rId22"/>
    <p:sldId id="3015" r:id="rId23"/>
    <p:sldId id="3017" r:id="rId24"/>
    <p:sldId id="3020" r:id="rId25"/>
    <p:sldId id="3018" r:id="rId26"/>
    <p:sldId id="3021" r:id="rId27"/>
    <p:sldId id="3023" r:id="rId28"/>
    <p:sldId id="3022" r:id="rId29"/>
    <p:sldId id="3019" r:id="rId30"/>
    <p:sldId id="3026" r:id="rId31"/>
    <p:sldId id="3027" r:id="rId32"/>
    <p:sldId id="3031" r:id="rId33"/>
    <p:sldId id="3030" r:id="rId34"/>
    <p:sldId id="2996" r:id="rId35"/>
    <p:sldId id="2997" r:id="rId36"/>
    <p:sldId id="2998" r:id="rId37"/>
    <p:sldId id="2999" r:id="rId38"/>
    <p:sldId id="3049" r:id="rId39"/>
    <p:sldId id="3033" r:id="rId40"/>
    <p:sldId id="3034" r:id="rId41"/>
    <p:sldId id="3035" r:id="rId42"/>
    <p:sldId id="3036" r:id="rId43"/>
    <p:sldId id="3037" r:id="rId44"/>
    <p:sldId id="3038" r:id="rId45"/>
    <p:sldId id="3039" r:id="rId46"/>
    <p:sldId id="3040" r:id="rId47"/>
    <p:sldId id="3041" r:id="rId48"/>
    <p:sldId id="3050" r:id="rId49"/>
    <p:sldId id="3045" r:id="rId50"/>
    <p:sldId id="3042" r:id="rId51"/>
    <p:sldId id="3046" r:id="rId52"/>
    <p:sldId id="3047" r:id="rId53"/>
    <p:sldId id="3043" r:id="rId54"/>
    <p:sldId id="3044" r:id="rId55"/>
    <p:sldId id="2967" r:id="rId56"/>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55" autoAdjust="0"/>
    <p:restoredTop sz="82157" autoAdjust="0"/>
  </p:normalViewPr>
  <p:slideViewPr>
    <p:cSldViewPr>
      <p:cViewPr varScale="1">
        <p:scale>
          <a:sx n="66" d="100"/>
          <a:sy n="66" d="100"/>
        </p:scale>
        <p:origin x="1094" y="6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半虚拟化允许对客户机内核进行修改，用</a:t>
            </a:r>
            <a:r>
              <a:rPr lang="en-US" altLang="zh-CN" dirty="0" err="1"/>
              <a:t>Hypercall</a:t>
            </a:r>
            <a:r>
              <a:rPr lang="zh-CN" altLang="en-US" dirty="0"/>
              <a:t>替换无法虚拟的指令（如特权指令）。</a:t>
            </a:r>
            <a:r>
              <a:rPr lang="en-US" altLang="zh-CN" dirty="0"/>
              <a:t>Guest OS</a:t>
            </a:r>
            <a:r>
              <a:rPr lang="zh-CN" altLang="en-US" dirty="0"/>
              <a:t>在运行时通过</a:t>
            </a:r>
            <a:r>
              <a:rPr lang="en-US" altLang="zh-CN" dirty="0" err="1"/>
              <a:t>Hypercall</a:t>
            </a:r>
            <a:r>
              <a:rPr lang="zh-CN" altLang="en-US" dirty="0"/>
              <a:t>与</a:t>
            </a:r>
            <a:r>
              <a:rPr lang="en-US" altLang="zh-CN" dirty="0"/>
              <a:t>Hypervisor</a:t>
            </a:r>
            <a:r>
              <a:rPr lang="zh-CN" altLang="en-US" dirty="0"/>
              <a:t>通信。这种做法的典型实例是</a:t>
            </a:r>
            <a:r>
              <a:rPr lang="en-US" altLang="zh-CN" dirty="0"/>
              <a:t>Xen</a:t>
            </a:r>
            <a:r>
              <a:rPr lang="zh-CN" altLang="en-US" dirty="0"/>
              <a:t>，由于对</a:t>
            </a:r>
            <a:r>
              <a:rPr lang="en-US" altLang="zh-CN" dirty="0"/>
              <a:t>Guest OS</a:t>
            </a:r>
            <a:r>
              <a:rPr lang="zh-CN" altLang="en-US" dirty="0"/>
              <a:t>源码进行了修改，与</a:t>
            </a:r>
            <a:r>
              <a:rPr lang="en-US" altLang="zh-CN" dirty="0"/>
              <a:t>Hypervisor</a:t>
            </a:r>
            <a:r>
              <a:rPr lang="zh-CN" altLang="en-US" dirty="0"/>
              <a:t>可以联动进行更多优化，半虚拟化的性能损耗较低；但也由于修改</a:t>
            </a:r>
            <a:r>
              <a:rPr lang="en-US" altLang="zh-CN" dirty="0"/>
              <a:t>Guest OS</a:t>
            </a:r>
            <a:r>
              <a:rPr lang="zh-CN" altLang="en-US" dirty="0"/>
              <a:t>源码，</a:t>
            </a:r>
            <a:r>
              <a:rPr lang="en-US" altLang="zh-CN" dirty="0"/>
              <a:t>Guest OS</a:t>
            </a:r>
            <a:r>
              <a:rPr lang="zh-CN" altLang="en-US" dirty="0"/>
              <a:t>开发者需要将</a:t>
            </a:r>
            <a:r>
              <a:rPr lang="en-US" altLang="zh-CN" dirty="0" err="1"/>
              <a:t>Hypercall</a:t>
            </a:r>
            <a:r>
              <a:rPr lang="zh-CN" altLang="en-US" dirty="0"/>
              <a:t>对应的虚拟硬件情况作为一种架构，长期进行代码维护，这种虚拟化技术的兼容性较差，维护成本较高。</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2560010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144430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KVM</a:t>
            </a:r>
            <a:r>
              <a:rPr lang="zh-CN" altLang="en-US" dirty="0"/>
              <a:t>全称为</a:t>
            </a:r>
            <a:r>
              <a:rPr lang="en-US" altLang="zh-CN" dirty="0"/>
              <a:t>Kernel Virtual Machine</a:t>
            </a:r>
            <a:r>
              <a:rPr lang="zh-CN" altLang="en-US" dirty="0"/>
              <a:t>，是</a:t>
            </a:r>
            <a:r>
              <a:rPr lang="en-US" altLang="zh-CN" dirty="0"/>
              <a:t>Linux</a:t>
            </a:r>
            <a:r>
              <a:rPr lang="zh-CN" altLang="en-US" dirty="0"/>
              <a:t>内核对虚拟化（</a:t>
            </a:r>
            <a:r>
              <a:rPr lang="en-US" altLang="zh-CN" dirty="0"/>
              <a:t>VMM</a:t>
            </a:r>
            <a:r>
              <a:rPr lang="zh-CN" altLang="en-US" dirty="0"/>
              <a:t>）的官方支持，实现形式为内核的可加载模块。</a:t>
            </a:r>
            <a:r>
              <a:rPr lang="en-US" altLang="zh-CN" dirty="0"/>
              <a:t>KVM</a:t>
            </a:r>
            <a:r>
              <a:rPr lang="zh-CN" altLang="en-US" dirty="0"/>
              <a:t>的实现以内核中已有的虚拟内存、进程管理等部分为基础，极大地降低了实现复杂性。同时，从设计上而言，</a:t>
            </a:r>
            <a:r>
              <a:rPr lang="en-US" altLang="zh-CN" dirty="0"/>
              <a:t>KVM</a:t>
            </a:r>
            <a:r>
              <a:rPr lang="zh-CN" altLang="en-US" dirty="0"/>
              <a:t>只提供</a:t>
            </a:r>
            <a:r>
              <a:rPr lang="en-US" altLang="zh-CN" dirty="0"/>
              <a:t>CPU&amp;</a:t>
            </a:r>
            <a:r>
              <a:rPr lang="zh-CN" altLang="en-US" dirty="0"/>
              <a:t>内存的初始化，并通过特殊的设备文件</a:t>
            </a:r>
            <a:r>
              <a:rPr lang="en-US" altLang="zh-CN" dirty="0"/>
              <a:t>/dev/</a:t>
            </a:r>
            <a:r>
              <a:rPr lang="en-US" altLang="zh-CN" dirty="0" err="1"/>
              <a:t>kvm</a:t>
            </a:r>
            <a:r>
              <a:rPr lang="zh-CN" altLang="en-US" dirty="0"/>
              <a:t>来给出在用户态实现模拟</a:t>
            </a:r>
            <a:r>
              <a:rPr lang="en-US" altLang="zh-CN" dirty="0"/>
              <a:t>I/O</a:t>
            </a:r>
            <a:r>
              <a:rPr lang="zh-CN" altLang="en-US" dirty="0"/>
              <a:t>接口的途径。客户机</a:t>
            </a:r>
            <a:r>
              <a:rPr lang="en-US" altLang="zh-CN" dirty="0"/>
              <a:t>OS</a:t>
            </a:r>
            <a:r>
              <a:rPr lang="zh-CN" altLang="en-US" dirty="0"/>
              <a:t>运行时，宿主机</a:t>
            </a:r>
            <a:r>
              <a:rPr lang="en-US" altLang="zh-CN" dirty="0"/>
              <a:t>OS</a:t>
            </a:r>
            <a:r>
              <a:rPr lang="zh-CN" altLang="en-US" dirty="0"/>
              <a:t>上的用户程序（以</a:t>
            </a:r>
            <a:r>
              <a:rPr lang="en-US" altLang="zh-CN" dirty="0"/>
              <a:t>QEMU</a:t>
            </a:r>
            <a:r>
              <a:rPr lang="zh-CN" altLang="en-US" dirty="0"/>
              <a:t>为例）正处于进行系统调用的状态，进行虚拟机控制或</a:t>
            </a:r>
            <a:r>
              <a:rPr lang="en-US" altLang="zh-CN" dirty="0"/>
              <a:t>I/O</a:t>
            </a:r>
            <a:r>
              <a:rPr lang="zh-CN" altLang="en-US" dirty="0"/>
              <a:t>接口模拟。</a:t>
            </a:r>
            <a:endParaRPr lang="en-US" altLang="zh-CN" dirty="0"/>
          </a:p>
          <a:p>
            <a:r>
              <a:rPr lang="zh-CN" altLang="en-US" dirty="0"/>
              <a:t>当</a:t>
            </a:r>
            <a:r>
              <a:rPr lang="en-US" altLang="zh-CN" dirty="0"/>
              <a:t>KVM</a:t>
            </a:r>
            <a:r>
              <a:rPr lang="zh-CN" altLang="en-US" dirty="0"/>
              <a:t>被加载并执行时，原系统的</a:t>
            </a:r>
            <a:r>
              <a:rPr lang="en-US" altLang="zh-CN" dirty="0"/>
              <a:t>Linux</a:t>
            </a:r>
            <a:r>
              <a:rPr lang="zh-CN" altLang="en-US" dirty="0"/>
              <a:t>内核承担起</a:t>
            </a:r>
            <a:r>
              <a:rPr lang="en-US" altLang="zh-CN" dirty="0"/>
              <a:t>VMM</a:t>
            </a:r>
            <a:r>
              <a:rPr lang="zh-CN" altLang="en-US" dirty="0"/>
              <a:t>的角色，并将</a:t>
            </a:r>
            <a:r>
              <a:rPr lang="en-US" altLang="zh-CN" dirty="0"/>
              <a:t>Guest OS</a:t>
            </a:r>
            <a:r>
              <a:rPr lang="zh-CN" altLang="en-US" dirty="0"/>
              <a:t>作为进程管理起来。</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50169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从这张图可以看出，当</a:t>
            </a:r>
            <a:r>
              <a:rPr lang="en-US" altLang="zh-CN" dirty="0"/>
              <a:t>KVM</a:t>
            </a:r>
            <a:r>
              <a:rPr lang="zh-CN" altLang="en-US" dirty="0"/>
              <a:t>模块正常运行之后，运行在</a:t>
            </a:r>
            <a:r>
              <a:rPr lang="en-US" altLang="zh-CN" dirty="0"/>
              <a:t>Host</a:t>
            </a:r>
            <a:r>
              <a:rPr lang="zh-CN" altLang="en-US" dirty="0"/>
              <a:t>用户空间的</a:t>
            </a:r>
            <a:r>
              <a:rPr lang="en-US" altLang="zh-CN" dirty="0"/>
              <a:t>QEMU</a:t>
            </a:r>
            <a:r>
              <a:rPr lang="zh-CN" altLang="en-US" dirty="0"/>
              <a:t>通过系统调用可以与内核空间的</a:t>
            </a:r>
            <a:r>
              <a:rPr lang="en-US" altLang="zh-CN" dirty="0"/>
              <a:t>KVM</a:t>
            </a:r>
            <a:r>
              <a:rPr lang="zh-CN" altLang="en-US" dirty="0"/>
              <a:t>进行交互，具体而言是通过</a:t>
            </a:r>
            <a:r>
              <a:rPr lang="en-US" altLang="zh-CN" dirty="0"/>
              <a:t>/dev/</a:t>
            </a:r>
            <a:r>
              <a:rPr lang="en-US" altLang="zh-CN" dirty="0" err="1"/>
              <a:t>kvm</a:t>
            </a:r>
            <a:r>
              <a:rPr lang="zh-CN" altLang="en-US" dirty="0"/>
              <a:t>设备文件相关的系统调用，</a:t>
            </a:r>
            <a:r>
              <a:rPr lang="en-US" altLang="zh-CN" dirty="0"/>
              <a:t>QEMU</a:t>
            </a:r>
            <a:r>
              <a:rPr lang="zh-CN" altLang="en-US" dirty="0"/>
              <a:t>能够控制各虚拟机的运行并为虚拟机提供</a:t>
            </a:r>
            <a:r>
              <a:rPr lang="en-US" altLang="zh-CN" dirty="0"/>
              <a:t>I/O</a:t>
            </a:r>
            <a:r>
              <a:rPr lang="zh-CN" altLang="en-US" dirty="0"/>
              <a:t>接口的虚拟化实现，而</a:t>
            </a:r>
            <a:r>
              <a:rPr lang="en-US" altLang="zh-CN" dirty="0"/>
              <a:t>KVM</a:t>
            </a:r>
            <a:r>
              <a:rPr lang="zh-CN" altLang="en-US" dirty="0"/>
              <a:t>模块只负责为虚拟机提供虚拟内存支持并让虚拟机参与</a:t>
            </a:r>
            <a:r>
              <a:rPr lang="en-US" altLang="zh-CN" dirty="0"/>
              <a:t>CPU</a:t>
            </a:r>
            <a:r>
              <a:rPr lang="zh-CN" altLang="en-US" dirty="0"/>
              <a:t>调度，对于</a:t>
            </a:r>
            <a:r>
              <a:rPr lang="en-US" altLang="zh-CN" dirty="0"/>
              <a:t>I/O</a:t>
            </a:r>
            <a:r>
              <a:rPr lang="zh-CN" altLang="en-US" dirty="0"/>
              <a:t>接口的虚拟化，仅发挥转发作用。</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2974050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KVM</a:t>
            </a:r>
            <a:r>
              <a:rPr lang="zh-CN" altLang="en-US" dirty="0"/>
              <a:t>被实现为一个</a:t>
            </a:r>
            <a:r>
              <a:rPr lang="en-US" altLang="zh-CN" dirty="0"/>
              <a:t>Linux</a:t>
            </a:r>
            <a:r>
              <a:rPr lang="zh-CN" altLang="en-US" dirty="0"/>
              <a:t>内核模块，当</a:t>
            </a:r>
            <a:r>
              <a:rPr lang="en-US" altLang="zh-CN" dirty="0"/>
              <a:t>KVM</a:t>
            </a:r>
            <a:r>
              <a:rPr lang="zh-CN" altLang="en-US" dirty="0"/>
              <a:t>模块被加载时，首先初始化内核中与（虚拟机）虚拟化相关的数据结构，然后尝试对硬件进行虚拟化模式的设置，包括：检测当前</a:t>
            </a:r>
            <a:r>
              <a:rPr lang="en-US" altLang="zh-CN" dirty="0"/>
              <a:t>CPU</a:t>
            </a:r>
            <a:r>
              <a:rPr lang="zh-CN" altLang="en-US" dirty="0"/>
              <a:t>支持的虚拟化拓展、打开</a:t>
            </a:r>
            <a:r>
              <a:rPr lang="en-US" altLang="zh-CN" dirty="0"/>
              <a:t>CR4</a:t>
            </a:r>
            <a:r>
              <a:rPr lang="zh-CN" altLang="en-US" dirty="0"/>
              <a:t>中的虚拟化开关、执行</a:t>
            </a:r>
            <a:r>
              <a:rPr lang="en-US" altLang="zh-CN" dirty="0"/>
              <a:t>VMXON</a:t>
            </a:r>
            <a:r>
              <a:rPr lang="zh-CN" altLang="en-US" dirty="0"/>
              <a:t>指令来将宿主系统置于虚拟化模式的根模式；最后，在</a:t>
            </a:r>
            <a:r>
              <a:rPr lang="en-US" altLang="zh-CN" dirty="0"/>
              <a:t>VFS</a:t>
            </a:r>
            <a:r>
              <a:rPr lang="zh-CN" altLang="en-US" dirty="0"/>
              <a:t>层创建特殊的设备文件</a:t>
            </a:r>
            <a:r>
              <a:rPr lang="en-US" altLang="zh-CN" dirty="0"/>
              <a:t>/dev/</a:t>
            </a:r>
            <a:r>
              <a:rPr lang="en-US" altLang="zh-CN" dirty="0" err="1"/>
              <a:t>kvm</a:t>
            </a:r>
            <a:r>
              <a:rPr lang="zh-CN" altLang="en-US" dirty="0"/>
              <a:t>，等待宿主</a:t>
            </a:r>
            <a:r>
              <a:rPr lang="en-US" altLang="zh-CN" dirty="0"/>
              <a:t>OS</a:t>
            </a:r>
            <a:r>
              <a:rPr lang="zh-CN" altLang="en-US" dirty="0"/>
              <a:t>用户空间的程序（一般为</a:t>
            </a:r>
            <a:r>
              <a:rPr lang="en-US" altLang="zh-CN" dirty="0"/>
              <a:t>QEMU</a:t>
            </a:r>
            <a:r>
              <a:rPr lang="zh-CN" altLang="en-US" dirty="0"/>
              <a:t>），通过设备文件</a:t>
            </a:r>
            <a:r>
              <a:rPr lang="en-US" altLang="zh-CN" dirty="0"/>
              <a:t>/dev/</a:t>
            </a:r>
            <a:r>
              <a:rPr lang="en-US" altLang="zh-CN" dirty="0" err="1"/>
              <a:t>kvm</a:t>
            </a:r>
            <a:r>
              <a:rPr lang="zh-CN" altLang="en-US" dirty="0"/>
              <a:t>发送下一步运行指令。</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1096639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QEMU</a:t>
            </a:r>
            <a:r>
              <a:rPr lang="zh-CN" altLang="en-US" dirty="0"/>
              <a:t>与</a:t>
            </a:r>
            <a:r>
              <a:rPr lang="en-US" altLang="zh-CN" dirty="0"/>
              <a:t>KVM</a:t>
            </a:r>
            <a:r>
              <a:rPr lang="zh-CN" altLang="en-US" dirty="0"/>
              <a:t>的通信通过</a:t>
            </a:r>
            <a:r>
              <a:rPr lang="en-US" altLang="zh-CN" dirty="0"/>
              <a:t>Linux</a:t>
            </a:r>
            <a:r>
              <a:rPr lang="zh-CN" altLang="en-US" dirty="0"/>
              <a:t>提供的系统调用规范实现，借助了拓展性极强的</a:t>
            </a:r>
            <a:r>
              <a:rPr lang="en-US" altLang="zh-CN" dirty="0"/>
              <a:t>IOCTL</a:t>
            </a:r>
            <a:r>
              <a:rPr lang="zh-CN" altLang="en-US" dirty="0"/>
              <a:t>系统调用，所有针对特殊设备文件</a:t>
            </a:r>
            <a:r>
              <a:rPr lang="en-US" altLang="zh-CN" dirty="0"/>
              <a:t>/dev/</a:t>
            </a:r>
            <a:r>
              <a:rPr lang="en-US" altLang="zh-CN" dirty="0" err="1"/>
              <a:t>kvm</a:t>
            </a:r>
            <a:r>
              <a:rPr lang="zh-CN" altLang="en-US" dirty="0"/>
              <a:t>的</a:t>
            </a:r>
            <a:r>
              <a:rPr lang="en-US" altLang="zh-CN" dirty="0"/>
              <a:t>IOCTL</a:t>
            </a:r>
            <a:r>
              <a:rPr lang="zh-CN" altLang="en-US" dirty="0"/>
              <a:t>系统调用，在进入内核之后都将被转发到</a:t>
            </a:r>
            <a:r>
              <a:rPr lang="en-US" altLang="zh-CN" dirty="0"/>
              <a:t>KVM</a:t>
            </a:r>
            <a:r>
              <a:rPr lang="zh-CN" altLang="en-US" dirty="0"/>
              <a:t>的处理代码流程中，来做出对应的响应。同时，也由于</a:t>
            </a:r>
            <a:r>
              <a:rPr lang="en-US" altLang="zh-CN" dirty="0"/>
              <a:t>/dev/</a:t>
            </a:r>
            <a:r>
              <a:rPr lang="en-US" altLang="zh-CN" dirty="0" err="1"/>
              <a:t>kvm</a:t>
            </a:r>
            <a:r>
              <a:rPr lang="zh-CN" altLang="en-US" dirty="0"/>
              <a:t>的特殊性，持有对应文件描述符的进程无法被</a:t>
            </a:r>
            <a:r>
              <a:rPr lang="en-US" altLang="zh-CN" dirty="0"/>
              <a:t>fork</a:t>
            </a:r>
            <a:r>
              <a:rPr lang="zh-CN" altLang="en-US" dirty="0"/>
              <a:t>，此处主要是考虑到直接复制一个正在运行的虚拟机需要的代价太大。</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1235496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从左侧的运行流程图可以看出</a:t>
            </a:r>
            <a:r>
              <a:rPr lang="en-US" altLang="zh-CN" dirty="0"/>
              <a:t>QEMU</a:t>
            </a:r>
            <a:r>
              <a:rPr lang="zh-CN" altLang="en-US" dirty="0"/>
              <a:t>、</a:t>
            </a:r>
            <a:r>
              <a:rPr lang="en-US" altLang="zh-CN" dirty="0"/>
              <a:t>KVM</a:t>
            </a:r>
            <a:r>
              <a:rPr lang="zh-CN" altLang="en-US" dirty="0"/>
              <a:t>、</a:t>
            </a:r>
            <a:r>
              <a:rPr lang="en-US" altLang="zh-CN" dirty="0"/>
              <a:t>Guest OS</a:t>
            </a:r>
            <a:r>
              <a:rPr lang="zh-CN" altLang="en-US" dirty="0"/>
              <a:t>三者的关系。从</a:t>
            </a:r>
            <a:r>
              <a:rPr lang="en-US" altLang="zh-CN" dirty="0"/>
              <a:t>QEMU</a:t>
            </a:r>
            <a:r>
              <a:rPr lang="zh-CN" altLang="en-US" dirty="0"/>
              <a:t>角度来看，启动一个</a:t>
            </a:r>
            <a:r>
              <a:rPr lang="en-US" altLang="zh-CN" dirty="0"/>
              <a:t>VM</a:t>
            </a:r>
            <a:r>
              <a:rPr lang="zh-CN" altLang="en-US" dirty="0"/>
              <a:t>、为</a:t>
            </a:r>
            <a:r>
              <a:rPr lang="en-US" altLang="zh-CN" dirty="0"/>
              <a:t>VM</a:t>
            </a:r>
            <a:r>
              <a:rPr lang="zh-CN" altLang="en-US" dirty="0"/>
              <a:t>提供</a:t>
            </a:r>
            <a:r>
              <a:rPr lang="en-US" altLang="zh-CN" dirty="0"/>
              <a:t>IO</a:t>
            </a:r>
            <a:r>
              <a:rPr lang="zh-CN" altLang="en-US" dirty="0"/>
              <a:t>设备虚拟化、结束一个</a:t>
            </a:r>
            <a:r>
              <a:rPr lang="en-US" altLang="zh-CN" dirty="0"/>
              <a:t>VM</a:t>
            </a:r>
            <a:r>
              <a:rPr lang="zh-CN" altLang="en-US" dirty="0"/>
              <a:t>等，都是在连续的系统调用下完成，当系统调用返回用户态，</a:t>
            </a:r>
            <a:r>
              <a:rPr lang="en-US" altLang="zh-CN" dirty="0"/>
              <a:t>QEMU</a:t>
            </a:r>
            <a:r>
              <a:rPr lang="zh-CN" altLang="en-US" dirty="0"/>
              <a:t>执行，</a:t>
            </a:r>
            <a:r>
              <a:rPr lang="en-US" altLang="zh-CN" dirty="0"/>
              <a:t>Guest OS</a:t>
            </a:r>
            <a:r>
              <a:rPr lang="zh-CN" altLang="en-US" dirty="0"/>
              <a:t>的执行阻塞；当</a:t>
            </a:r>
            <a:r>
              <a:rPr lang="en-US" altLang="zh-CN" dirty="0"/>
              <a:t>QEMU</a:t>
            </a:r>
            <a:r>
              <a:rPr lang="zh-CN" altLang="en-US" dirty="0"/>
              <a:t>进行系统调用，进入内核态，</a:t>
            </a:r>
            <a:r>
              <a:rPr lang="en-US" altLang="zh-CN" dirty="0"/>
              <a:t>QEMU</a:t>
            </a:r>
            <a:r>
              <a:rPr lang="zh-CN" altLang="en-US" dirty="0"/>
              <a:t>所在进程阻塞，</a:t>
            </a:r>
            <a:r>
              <a:rPr lang="en-US" altLang="zh-CN" dirty="0"/>
              <a:t>Guest OS</a:t>
            </a:r>
            <a:r>
              <a:rPr lang="zh-CN" altLang="en-US" dirty="0"/>
              <a:t>参与调度。</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3242503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QEMU</a:t>
            </a:r>
            <a:r>
              <a:rPr lang="zh-CN" altLang="en-US" dirty="0"/>
              <a:t>准备启动一个</a:t>
            </a:r>
            <a:r>
              <a:rPr lang="en-US" altLang="zh-CN" dirty="0"/>
              <a:t>Guest OS</a:t>
            </a:r>
            <a:r>
              <a:rPr lang="zh-CN" altLang="en-US" dirty="0"/>
              <a:t>，不仅需要通过</a:t>
            </a:r>
            <a:r>
              <a:rPr lang="en-US" altLang="zh-CN" dirty="0"/>
              <a:t>/dev/</a:t>
            </a:r>
            <a:r>
              <a:rPr lang="en-US" altLang="zh-CN" dirty="0" err="1"/>
              <a:t>kvm</a:t>
            </a:r>
            <a:r>
              <a:rPr lang="zh-CN" altLang="en-US" dirty="0"/>
              <a:t>相关的系统调用在内核中进行</a:t>
            </a:r>
            <a:r>
              <a:rPr lang="en-US" altLang="zh-CN" dirty="0"/>
              <a:t>Guest OS</a:t>
            </a:r>
            <a:r>
              <a:rPr lang="zh-CN" altLang="en-US" dirty="0"/>
              <a:t>信息的设置，也需要对驱动及其相关工具进行设置，为之后的</a:t>
            </a:r>
            <a:r>
              <a:rPr lang="en-US" altLang="zh-CN" dirty="0"/>
              <a:t>IO</a:t>
            </a:r>
            <a:r>
              <a:rPr lang="zh-CN" altLang="en-US" dirty="0"/>
              <a:t>设备虚拟化做准备，比如对显示器的显卡驱动或</a:t>
            </a:r>
            <a:r>
              <a:rPr lang="en-US" altLang="zh-CN" dirty="0"/>
              <a:t>framebuffer</a:t>
            </a:r>
            <a:r>
              <a:rPr lang="zh-CN" altLang="en-US" dirty="0"/>
              <a:t>进行设置，在屏幕上分配一块区域用于模拟虚拟机的显示器。</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387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KVM</a:t>
            </a:r>
            <a:r>
              <a:rPr lang="zh-CN" altLang="en-US" dirty="0"/>
              <a:t>看来，一个虚拟机就是一个</a:t>
            </a:r>
            <a:r>
              <a:rPr lang="en-US" altLang="zh-CN" dirty="0"/>
              <a:t>QEMU</a:t>
            </a:r>
            <a:r>
              <a:rPr lang="zh-CN" altLang="en-US" dirty="0"/>
              <a:t>进程，虚拟机中的</a:t>
            </a:r>
            <a:r>
              <a:rPr lang="en-US" altLang="zh-CN" dirty="0"/>
              <a:t>CPU</a:t>
            </a:r>
            <a:r>
              <a:rPr lang="zh-CN" altLang="en-US" dirty="0"/>
              <a:t>称为</a:t>
            </a:r>
            <a:r>
              <a:rPr lang="en-US" altLang="zh-CN" dirty="0"/>
              <a:t>vCPU</a:t>
            </a:r>
            <a:r>
              <a:rPr lang="zh-CN" altLang="en-US" dirty="0"/>
              <a:t>，由一个线程模拟。</a:t>
            </a:r>
            <a:r>
              <a:rPr lang="en-US" altLang="zh-CN" dirty="0"/>
              <a:t>Guest OS</a:t>
            </a:r>
            <a:r>
              <a:rPr lang="zh-CN" altLang="en-US" dirty="0"/>
              <a:t>中的线程如果要加载到真实</a:t>
            </a:r>
            <a:r>
              <a:rPr lang="en-US" altLang="zh-CN" dirty="0"/>
              <a:t>CPU</a:t>
            </a:r>
            <a:r>
              <a:rPr lang="zh-CN" altLang="en-US" dirty="0"/>
              <a:t>上执行，首先需要经过</a:t>
            </a:r>
            <a:r>
              <a:rPr lang="en-US" altLang="zh-CN" dirty="0"/>
              <a:t>Guest OS</a:t>
            </a:r>
            <a:r>
              <a:rPr lang="zh-CN" altLang="en-US" dirty="0"/>
              <a:t>线程调度器的调度，被载入到某一个</a:t>
            </a:r>
            <a:r>
              <a:rPr lang="en-US" altLang="zh-CN" dirty="0"/>
              <a:t>vCPU</a:t>
            </a:r>
            <a:r>
              <a:rPr lang="zh-CN" altLang="en-US" dirty="0"/>
              <a:t>上，然后需要该</a:t>
            </a:r>
            <a:r>
              <a:rPr lang="en-US" altLang="zh-CN" dirty="0"/>
              <a:t>vCPU</a:t>
            </a:r>
            <a:r>
              <a:rPr lang="zh-CN" altLang="en-US" dirty="0"/>
              <a:t>对应的真实线程被</a:t>
            </a:r>
            <a:r>
              <a:rPr lang="en-US" altLang="zh-CN" dirty="0"/>
              <a:t>KVM</a:t>
            </a:r>
            <a:r>
              <a:rPr lang="zh-CN" altLang="en-US" dirty="0"/>
              <a:t>调度器调度，</a:t>
            </a:r>
            <a:r>
              <a:rPr lang="en-US" altLang="zh-CN" dirty="0"/>
              <a:t>vCPU</a:t>
            </a:r>
            <a:r>
              <a:rPr lang="zh-CN" altLang="en-US" dirty="0"/>
              <a:t>被加载到真实</a:t>
            </a:r>
            <a:r>
              <a:rPr lang="en-US" altLang="zh-CN" dirty="0"/>
              <a:t>CPU</a:t>
            </a:r>
            <a:r>
              <a:rPr lang="zh-CN" altLang="en-US" dirty="0"/>
              <a:t>上执行，从而让</a:t>
            </a:r>
            <a:r>
              <a:rPr lang="en-US" altLang="zh-CN" dirty="0"/>
              <a:t>Guest OS</a:t>
            </a:r>
            <a:r>
              <a:rPr lang="zh-CN" altLang="en-US" dirty="0"/>
              <a:t>创建的线程在真实</a:t>
            </a:r>
            <a:r>
              <a:rPr lang="en-US" altLang="zh-CN" dirty="0"/>
              <a:t>CPU</a:t>
            </a:r>
            <a:r>
              <a:rPr lang="zh-CN" altLang="en-US" dirty="0"/>
              <a:t>核心上执行。</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4135019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409190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2605958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经过前面阶段的学习，我们对实际操作系统中的虚拟内存管理有了初步的了解，知道需要依靠</a:t>
            </a:r>
            <a:r>
              <a:rPr lang="en-US" altLang="zh-CN" dirty="0"/>
              <a:t>MMU</a:t>
            </a:r>
            <a:r>
              <a:rPr lang="zh-CN" altLang="en-US" dirty="0"/>
              <a:t>和</a:t>
            </a:r>
            <a:r>
              <a:rPr lang="en-US" altLang="zh-CN" dirty="0"/>
              <a:t>TLB</a:t>
            </a:r>
            <a:r>
              <a:rPr lang="zh-CN" altLang="en-US" dirty="0"/>
              <a:t>等硬件机制来帮助操作系统管理虚拟内存。在全虚拟化的实现中，运行在虚拟环境中的</a:t>
            </a:r>
            <a:r>
              <a:rPr lang="en-US" altLang="zh-CN" dirty="0"/>
              <a:t>Guest OS</a:t>
            </a:r>
            <a:r>
              <a:rPr lang="zh-CN" altLang="en-US" dirty="0"/>
              <a:t>同样需要一个虚拟的</a:t>
            </a:r>
            <a:r>
              <a:rPr lang="en-US" altLang="zh-CN" dirty="0"/>
              <a:t>MMU</a:t>
            </a:r>
            <a:r>
              <a:rPr lang="zh-CN" altLang="en-US" dirty="0"/>
              <a:t>支持，并且该</a:t>
            </a:r>
            <a:r>
              <a:rPr lang="en-US" altLang="zh-CN" dirty="0"/>
              <a:t>MMU</a:t>
            </a:r>
            <a:r>
              <a:rPr lang="zh-CN" altLang="en-US" dirty="0"/>
              <a:t>的虚拟化实现应当是对</a:t>
            </a:r>
            <a:r>
              <a:rPr lang="en-US" altLang="zh-CN" dirty="0"/>
              <a:t>Guest OS</a:t>
            </a:r>
            <a:r>
              <a:rPr lang="zh-CN" altLang="en-US" dirty="0"/>
              <a:t>而言完全透明的。</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2749285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目前，为</a:t>
            </a:r>
            <a:r>
              <a:rPr lang="en-US" altLang="zh-CN" dirty="0"/>
              <a:t>Guest OS</a:t>
            </a:r>
            <a:r>
              <a:rPr lang="zh-CN" altLang="en-US" dirty="0"/>
              <a:t>提供内存虚拟化支持的实现主要有两类，一类是通过软件方法实现的影子页表技术，另一类是通过硬件辅助实现的，即使用</a:t>
            </a:r>
            <a:r>
              <a:rPr lang="en-US" altLang="zh-CN" dirty="0"/>
              <a:t>Intel</a:t>
            </a:r>
            <a:r>
              <a:rPr lang="zh-CN" altLang="en-US" dirty="0"/>
              <a:t>的</a:t>
            </a:r>
            <a:r>
              <a:rPr lang="en-US" altLang="zh-CN" dirty="0"/>
              <a:t>EPT</a:t>
            </a:r>
            <a:r>
              <a:rPr lang="zh-CN" altLang="en-US" dirty="0"/>
              <a:t>技术或者</a:t>
            </a:r>
            <a:r>
              <a:rPr lang="en-US" altLang="zh-CN" dirty="0"/>
              <a:t>AMD</a:t>
            </a:r>
            <a:r>
              <a:rPr lang="zh-CN" altLang="en-US" dirty="0"/>
              <a:t>的</a:t>
            </a:r>
            <a:r>
              <a:rPr lang="en-US" altLang="zh-CN" dirty="0"/>
              <a:t>NPT</a:t>
            </a:r>
            <a:r>
              <a:rPr lang="zh-CN" altLang="en-US" dirty="0"/>
              <a:t>技术。</a:t>
            </a:r>
            <a:r>
              <a:rPr lang="en-US" altLang="zh-CN" dirty="0"/>
              <a:t>KVM</a:t>
            </a:r>
            <a:r>
              <a:rPr lang="zh-CN" altLang="en-US" dirty="0"/>
              <a:t>采用了硬件辅助的内存虚拟化形式。</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1294135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在继续介绍之前，我们先对之后将会涉及到的几个地址概念进行一下统一，包括：客户机的虚拟地址（</a:t>
            </a:r>
            <a:r>
              <a:rPr lang="en-US" altLang="zh-CN" dirty="0"/>
              <a:t>GVA</a:t>
            </a:r>
            <a:r>
              <a:rPr lang="zh-CN" altLang="en-US" dirty="0"/>
              <a:t>），客户机的物理地址（</a:t>
            </a:r>
            <a:r>
              <a:rPr lang="en-US" altLang="zh-CN" dirty="0"/>
              <a:t>GPA</a:t>
            </a:r>
            <a:r>
              <a:rPr lang="zh-CN" altLang="en-US" dirty="0"/>
              <a:t>），宿主机的虚拟地址（</a:t>
            </a:r>
            <a:r>
              <a:rPr lang="en-US" altLang="zh-CN" dirty="0"/>
              <a:t>HVA</a:t>
            </a:r>
            <a:r>
              <a:rPr lang="zh-CN" altLang="en-US" dirty="0"/>
              <a:t>），宿主机的物理地址（</a:t>
            </a:r>
            <a:r>
              <a:rPr lang="en-US" altLang="zh-CN" dirty="0"/>
              <a:t>HPA</a:t>
            </a:r>
            <a:r>
              <a:rPr lang="zh-CN" altLang="en-US" dirty="0"/>
              <a:t>）。</a:t>
            </a:r>
            <a:r>
              <a:rPr lang="en-US" altLang="zh-CN" dirty="0"/>
              <a:t>HPA</a:t>
            </a:r>
            <a:r>
              <a:rPr lang="zh-CN" altLang="en-US" dirty="0"/>
              <a:t>也就是真实物理地址，最终用于在内存上寻址。</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24</a:t>
            </a:fld>
            <a:endParaRPr lang="en-US" altLang="zh-CN"/>
          </a:p>
        </p:txBody>
      </p:sp>
    </p:spTree>
    <p:extLst>
      <p:ext uri="{BB962C8B-B14F-4D97-AF65-F5344CB8AC3E}">
        <p14:creationId xmlns:p14="http://schemas.microsoft.com/office/powerpoint/2010/main" val="259465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“影子页表”顾名思义，为</a:t>
            </a:r>
            <a:r>
              <a:rPr lang="en-US" altLang="zh-CN" dirty="0"/>
              <a:t>VM</a:t>
            </a:r>
            <a:r>
              <a:rPr lang="zh-CN" altLang="en-US" dirty="0"/>
              <a:t>中的每一张页表都维护一个影子。具体设计方案是，</a:t>
            </a:r>
            <a:r>
              <a:rPr lang="en-US" altLang="zh-CN" dirty="0"/>
              <a:t>VMM</a:t>
            </a:r>
            <a:r>
              <a:rPr lang="zh-CN" altLang="en-US" dirty="0"/>
              <a:t>捕获</a:t>
            </a:r>
            <a:r>
              <a:rPr lang="en-US" altLang="zh-CN" dirty="0"/>
              <a:t>Guest OS</a:t>
            </a:r>
            <a:r>
              <a:rPr lang="zh-CN" altLang="en-US" dirty="0"/>
              <a:t>执行</a:t>
            </a:r>
            <a:r>
              <a:rPr lang="en-US" altLang="zh-CN" dirty="0"/>
              <a:t>CR3</a:t>
            </a:r>
            <a:r>
              <a:rPr lang="zh-CN" altLang="en-US" dirty="0"/>
              <a:t>写指令时发生的异常。在</a:t>
            </a:r>
            <a:r>
              <a:rPr lang="en-US" altLang="zh-CN" dirty="0"/>
              <a:t>Guest OS</a:t>
            </a:r>
            <a:r>
              <a:rPr lang="zh-CN" altLang="en-US" dirty="0"/>
              <a:t>准备加载新的页表时，由于异常陷入，执行权被</a:t>
            </a:r>
            <a:r>
              <a:rPr lang="en-US" altLang="zh-CN" dirty="0"/>
              <a:t>VMM</a:t>
            </a:r>
            <a:r>
              <a:rPr lang="zh-CN" altLang="en-US" dirty="0"/>
              <a:t>掌控，实际加载到</a:t>
            </a:r>
            <a:r>
              <a:rPr lang="en-US" altLang="zh-CN" dirty="0"/>
              <a:t>CR3</a:t>
            </a:r>
            <a:r>
              <a:rPr lang="zh-CN" altLang="en-US" dirty="0"/>
              <a:t>中的是影子页表；同时，为影子页表中的所有内容添加写保护，</a:t>
            </a:r>
            <a:r>
              <a:rPr lang="en-US" altLang="zh-CN" dirty="0" err="1"/>
              <a:t>GuestOS</a:t>
            </a:r>
            <a:r>
              <a:rPr lang="zh-CN" altLang="en-US" dirty="0"/>
              <a:t>在试图修改页表内容时将触发写保护异常，执行权再次被移交给</a:t>
            </a:r>
            <a:r>
              <a:rPr lang="en-US" altLang="zh-CN" dirty="0"/>
              <a:t>VMM</a:t>
            </a:r>
            <a:r>
              <a:rPr lang="zh-CN" altLang="en-US" dirty="0"/>
              <a:t>，进行实际的页表修改，即影子页表的修改。</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25</a:t>
            </a:fld>
            <a:endParaRPr lang="en-US" altLang="zh-CN"/>
          </a:p>
        </p:txBody>
      </p:sp>
    </p:spTree>
    <p:extLst>
      <p:ext uri="{BB962C8B-B14F-4D97-AF65-F5344CB8AC3E}">
        <p14:creationId xmlns:p14="http://schemas.microsoft.com/office/powerpoint/2010/main" val="2933126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每一个</a:t>
            </a:r>
            <a:r>
              <a:rPr lang="en-US" altLang="zh-CN" dirty="0"/>
              <a:t>VM</a:t>
            </a:r>
            <a:r>
              <a:rPr lang="zh-CN" altLang="en-US" dirty="0"/>
              <a:t>中的进程在逻辑上都对应着一张页表，实际在影子页表的实现方法中，每一个</a:t>
            </a:r>
            <a:r>
              <a:rPr lang="en-US" altLang="zh-CN" dirty="0"/>
              <a:t>VM</a:t>
            </a:r>
            <a:r>
              <a:rPr lang="zh-CN" altLang="en-US" dirty="0"/>
              <a:t>中的进程对应着两套页表，一套是设置为只读、页表内容为</a:t>
            </a:r>
            <a:r>
              <a:rPr lang="en-US" altLang="zh-CN" dirty="0"/>
              <a:t>GPA</a:t>
            </a:r>
            <a:r>
              <a:rPr lang="zh-CN" altLang="en-US" dirty="0"/>
              <a:t>；另一套被称为影子页表，对</a:t>
            </a:r>
            <a:r>
              <a:rPr lang="en-US" altLang="zh-CN" dirty="0"/>
              <a:t>VM</a:t>
            </a:r>
            <a:r>
              <a:rPr lang="zh-CN" altLang="en-US" dirty="0"/>
              <a:t>不可见，页表内容为</a:t>
            </a:r>
            <a:r>
              <a:rPr lang="en-US" altLang="zh-CN" dirty="0"/>
              <a:t>HPA</a:t>
            </a:r>
            <a:r>
              <a:rPr lang="zh-CN" altLang="en-US" dirty="0"/>
              <a:t>，这也是实际被载入到</a:t>
            </a:r>
            <a:r>
              <a:rPr lang="en-US" altLang="zh-CN" dirty="0"/>
              <a:t>CR3</a:t>
            </a:r>
            <a:r>
              <a:rPr lang="zh-CN" altLang="en-US" dirty="0"/>
              <a:t>的页表。在这里，我们将第一套页表称为</a:t>
            </a:r>
            <a:r>
              <a:rPr lang="en-US" altLang="zh-CN" dirty="0"/>
              <a:t>VM</a:t>
            </a:r>
            <a:r>
              <a:rPr lang="zh-CN" altLang="en-US" dirty="0"/>
              <a:t>页表，第二套页表称为其影子页表。影子页表将尽可能与</a:t>
            </a:r>
            <a:r>
              <a:rPr lang="en-US" altLang="zh-CN" dirty="0"/>
              <a:t>VM</a:t>
            </a:r>
            <a:r>
              <a:rPr lang="zh-CN" altLang="en-US" dirty="0"/>
              <a:t>页表的内容保持同步，但出于节省宿主机物理内存的角度，也可以仅保持最小代价的同步，在</a:t>
            </a:r>
            <a:r>
              <a:rPr lang="en-US" altLang="zh-CN" dirty="0"/>
              <a:t>VM</a:t>
            </a:r>
            <a:r>
              <a:rPr lang="zh-CN" altLang="en-US" dirty="0"/>
              <a:t>页表修改后不立即分配物理内存并映射到影子页表，减少物理内存占用。</a:t>
            </a:r>
            <a:endParaRPr lang="en-US" altLang="zh-CN" dirty="0"/>
          </a:p>
          <a:p>
            <a:r>
              <a:rPr lang="zh-CN" altLang="en-US" dirty="0"/>
              <a:t>当</a:t>
            </a:r>
            <a:r>
              <a:rPr lang="en-US" altLang="zh-CN" dirty="0"/>
              <a:t>VM</a:t>
            </a:r>
            <a:r>
              <a:rPr lang="zh-CN" altLang="en-US" dirty="0"/>
              <a:t>的内核试图修改页表内容时，由于存在写保护，将会触发异常，控制权移交给</a:t>
            </a:r>
            <a:r>
              <a:rPr lang="en-US" altLang="zh-CN" dirty="0"/>
              <a:t>VMM</a:t>
            </a:r>
            <a:r>
              <a:rPr lang="zh-CN" altLang="en-US" dirty="0"/>
              <a:t>，</a:t>
            </a:r>
            <a:r>
              <a:rPr lang="en-US" altLang="zh-CN" dirty="0"/>
              <a:t>VMM</a:t>
            </a:r>
            <a:r>
              <a:rPr lang="zh-CN" altLang="en-US" dirty="0"/>
              <a:t>可以分配真正的物理页帧，修改</a:t>
            </a:r>
            <a:r>
              <a:rPr lang="en-US" altLang="zh-CN" dirty="0"/>
              <a:t>VM</a:t>
            </a:r>
            <a:r>
              <a:rPr lang="zh-CN" altLang="en-US" dirty="0"/>
              <a:t>页表的内容和影子页表的内容，然后返回到</a:t>
            </a:r>
            <a:r>
              <a:rPr lang="en-US" altLang="zh-CN" dirty="0"/>
              <a:t>VM</a:t>
            </a:r>
            <a:r>
              <a:rPr lang="zh-CN" altLang="en-US" dirty="0"/>
              <a:t>内核继续执行。在</a:t>
            </a:r>
            <a:r>
              <a:rPr lang="en-US" altLang="zh-CN" dirty="0"/>
              <a:t>VM</a:t>
            </a:r>
            <a:r>
              <a:rPr lang="zh-CN" altLang="en-US" dirty="0"/>
              <a:t>内核看来，本次修改没有任何异常发生，但实际执行</a:t>
            </a:r>
            <a:r>
              <a:rPr lang="en-US" altLang="zh-CN" dirty="0"/>
              <a:t>load cr3</a:t>
            </a:r>
            <a:r>
              <a:rPr lang="zh-CN" altLang="en-US" dirty="0"/>
              <a:t>的结果已经不是预期的结果了。</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26</a:t>
            </a:fld>
            <a:endParaRPr lang="en-US" altLang="zh-CN"/>
          </a:p>
        </p:txBody>
      </p:sp>
    </p:spTree>
    <p:extLst>
      <p:ext uri="{BB962C8B-B14F-4D97-AF65-F5344CB8AC3E}">
        <p14:creationId xmlns:p14="http://schemas.microsoft.com/office/powerpoint/2010/main" val="1864359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Guest OS</a:t>
            </a:r>
            <a:r>
              <a:rPr lang="zh-CN" altLang="en-US" dirty="0"/>
              <a:t>的内核初始化阶段，“尚未启用”页表，直接访问物理地址或逻辑地址，由于虚拟环境的需要，此时硬件上的</a:t>
            </a:r>
            <a:r>
              <a:rPr lang="en-US" altLang="zh-CN" dirty="0"/>
              <a:t>MMU</a:t>
            </a:r>
            <a:r>
              <a:rPr lang="zh-CN" altLang="en-US" dirty="0"/>
              <a:t>应当处于开启状态，将</a:t>
            </a:r>
            <a:r>
              <a:rPr lang="en-US" altLang="zh-CN" dirty="0"/>
              <a:t>VM</a:t>
            </a:r>
            <a:r>
              <a:rPr lang="zh-CN" altLang="en-US" dirty="0"/>
              <a:t>中的物理地址（</a:t>
            </a:r>
            <a:r>
              <a:rPr lang="en-US" altLang="zh-CN" dirty="0"/>
              <a:t>GPA</a:t>
            </a:r>
            <a:r>
              <a:rPr lang="zh-CN" altLang="en-US" dirty="0"/>
              <a:t>）映射到</a:t>
            </a:r>
            <a:r>
              <a:rPr lang="en-US" altLang="zh-CN" dirty="0"/>
              <a:t>VMM</a:t>
            </a:r>
            <a:r>
              <a:rPr lang="zh-CN" altLang="en-US" dirty="0"/>
              <a:t>管辖的实际物理地址（</a:t>
            </a:r>
            <a:r>
              <a:rPr lang="en-US" altLang="zh-CN" dirty="0"/>
              <a:t>HPA</a:t>
            </a:r>
            <a:r>
              <a:rPr lang="zh-CN" altLang="en-US" dirty="0"/>
              <a:t>）。当</a:t>
            </a:r>
            <a:r>
              <a:rPr lang="en-US" altLang="zh-CN" dirty="0"/>
              <a:t>VM</a:t>
            </a:r>
            <a:r>
              <a:rPr lang="zh-CN" altLang="en-US" dirty="0"/>
              <a:t>“载入”</a:t>
            </a:r>
            <a:r>
              <a:rPr lang="en-US" altLang="zh-CN" dirty="0"/>
              <a:t>VM</a:t>
            </a:r>
            <a:r>
              <a:rPr lang="zh-CN" altLang="en-US" dirty="0"/>
              <a:t>页表的基地址时，</a:t>
            </a:r>
            <a:r>
              <a:rPr lang="en-US" altLang="zh-CN" dirty="0"/>
              <a:t>VMM</a:t>
            </a:r>
            <a:r>
              <a:rPr lang="zh-CN" altLang="en-US" dirty="0"/>
              <a:t>将载入的页表切换为影子页表，同时还需要在</a:t>
            </a:r>
            <a:r>
              <a:rPr lang="en-US" altLang="zh-CN" dirty="0"/>
              <a:t>VMM</a:t>
            </a:r>
            <a:r>
              <a:rPr lang="zh-CN" altLang="en-US" dirty="0"/>
              <a:t>中维护一张映射表，记录</a:t>
            </a:r>
            <a:r>
              <a:rPr lang="en-US" altLang="zh-CN" dirty="0"/>
              <a:t>VM</a:t>
            </a:r>
            <a:r>
              <a:rPr lang="zh-CN" altLang="en-US" dirty="0"/>
              <a:t>页表基地址与对应影子页表基地址的对应关系，即从</a:t>
            </a:r>
            <a:r>
              <a:rPr lang="en-US" altLang="zh-CN" dirty="0"/>
              <a:t>GPA</a:t>
            </a:r>
            <a:r>
              <a:rPr lang="zh-CN" altLang="en-US" dirty="0"/>
              <a:t>到</a:t>
            </a:r>
            <a:r>
              <a:rPr lang="en-US" altLang="zh-CN" dirty="0"/>
              <a:t>HPA</a:t>
            </a:r>
            <a:r>
              <a:rPr lang="zh-CN" altLang="en-US" dirty="0"/>
              <a:t>的映射。</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27</a:t>
            </a:fld>
            <a:endParaRPr lang="en-US" altLang="zh-CN"/>
          </a:p>
        </p:txBody>
      </p:sp>
    </p:spTree>
    <p:extLst>
      <p:ext uri="{BB962C8B-B14F-4D97-AF65-F5344CB8AC3E}">
        <p14:creationId xmlns:p14="http://schemas.microsoft.com/office/powerpoint/2010/main" val="2932131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影子页表提供了从</a:t>
            </a:r>
            <a:r>
              <a:rPr lang="en-US" altLang="zh-CN" dirty="0"/>
              <a:t>GVA</a:t>
            </a:r>
            <a:r>
              <a:rPr lang="zh-CN" altLang="en-US" dirty="0"/>
              <a:t>到</a:t>
            </a:r>
            <a:r>
              <a:rPr lang="en-US" altLang="zh-CN" dirty="0"/>
              <a:t>HPA</a:t>
            </a:r>
            <a:r>
              <a:rPr lang="zh-CN" altLang="en-US" dirty="0"/>
              <a:t>的直接转换，不需要借助额外的硬件机制，仅需要</a:t>
            </a:r>
            <a:r>
              <a:rPr lang="en-US" altLang="zh-CN" dirty="0"/>
              <a:t>CPU</a:t>
            </a:r>
            <a:r>
              <a:rPr lang="zh-CN" altLang="en-US" dirty="0"/>
              <a:t>支持原有的</a:t>
            </a:r>
            <a:r>
              <a:rPr lang="en-US" altLang="zh-CN" dirty="0"/>
              <a:t>MMU</a:t>
            </a:r>
            <a:r>
              <a:rPr lang="zh-CN" altLang="en-US" dirty="0"/>
              <a:t>即可。但由于为每一个</a:t>
            </a:r>
            <a:r>
              <a:rPr lang="en-US" altLang="zh-CN" dirty="0"/>
              <a:t>VM</a:t>
            </a:r>
            <a:r>
              <a:rPr lang="zh-CN" altLang="en-US" dirty="0"/>
              <a:t>进程都维护了一张额外的影子页表，需要的额外内存开销较大。同时，使用纯软件模拟的方法，在</a:t>
            </a:r>
            <a:r>
              <a:rPr lang="en-US" altLang="zh-CN" dirty="0"/>
              <a:t>VM</a:t>
            </a:r>
            <a:r>
              <a:rPr lang="zh-CN" altLang="en-US" dirty="0"/>
              <a:t>内核运行过程中将多次触发页表的写保护异常，不利于提升虚拟机的效率。在开发过程中，影子页表的机制对于开发人员提出更高的要求，</a:t>
            </a:r>
            <a:r>
              <a:rPr lang="en-US" altLang="zh-CN" dirty="0"/>
              <a:t>debug</a:t>
            </a:r>
            <a:r>
              <a:rPr lang="zh-CN" altLang="en-US" dirty="0"/>
              <a:t>难度比较大。</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28</a:t>
            </a:fld>
            <a:endParaRPr lang="en-US" altLang="zh-CN"/>
          </a:p>
        </p:txBody>
      </p:sp>
    </p:spTree>
    <p:extLst>
      <p:ext uri="{BB962C8B-B14F-4D97-AF65-F5344CB8AC3E}">
        <p14:creationId xmlns:p14="http://schemas.microsoft.com/office/powerpoint/2010/main" val="1996886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与影子页表的软件设计方法不同，</a:t>
            </a:r>
            <a:r>
              <a:rPr lang="en-US" altLang="zh-CN" dirty="0"/>
              <a:t>Intel</a:t>
            </a:r>
            <a:r>
              <a:rPr lang="zh-CN" altLang="en-US" dirty="0"/>
              <a:t>提供了硬件辅助的</a:t>
            </a:r>
            <a:r>
              <a:rPr lang="en-US" altLang="zh-CN" dirty="0"/>
              <a:t>VM</a:t>
            </a:r>
            <a:r>
              <a:rPr lang="zh-CN" altLang="en-US" dirty="0"/>
              <a:t>内存虚拟化，</a:t>
            </a:r>
            <a:r>
              <a:rPr lang="en-US" altLang="zh-CN" dirty="0"/>
              <a:t>EPT</a:t>
            </a:r>
            <a:r>
              <a:rPr lang="zh-CN" altLang="en-US" dirty="0"/>
              <a:t>技术。</a:t>
            </a:r>
            <a:r>
              <a:rPr lang="en-US" altLang="zh-CN" dirty="0"/>
              <a:t>EPT</a:t>
            </a:r>
            <a:r>
              <a:rPr lang="zh-CN" altLang="en-US" dirty="0"/>
              <a:t>本身的设计与</a:t>
            </a:r>
            <a:r>
              <a:rPr lang="en-US" altLang="zh-CN" dirty="0"/>
              <a:t>MMU</a:t>
            </a:r>
            <a:r>
              <a:rPr lang="zh-CN" altLang="en-US" dirty="0"/>
              <a:t>中的页表机制相似，结构几乎完全一致，在</a:t>
            </a:r>
            <a:r>
              <a:rPr lang="en-US" altLang="zh-CN" dirty="0"/>
              <a:t>x64</a:t>
            </a:r>
            <a:r>
              <a:rPr lang="zh-CN" altLang="en-US" dirty="0"/>
              <a:t>情况下同样支持多级，</a:t>
            </a:r>
            <a:r>
              <a:rPr lang="en-US" altLang="zh-CN" dirty="0"/>
              <a:t>EPT</a:t>
            </a:r>
            <a:r>
              <a:rPr lang="zh-CN" altLang="en-US" dirty="0"/>
              <a:t>中的映射将</a:t>
            </a:r>
            <a:r>
              <a:rPr lang="en-US" altLang="zh-CN" dirty="0"/>
              <a:t>GPA</a:t>
            </a:r>
            <a:r>
              <a:rPr lang="zh-CN" altLang="en-US" dirty="0"/>
              <a:t>映射到</a:t>
            </a:r>
            <a:r>
              <a:rPr lang="en-US" altLang="zh-CN" dirty="0"/>
              <a:t>HPA</a:t>
            </a:r>
            <a:r>
              <a:rPr lang="zh-CN" altLang="en-US" dirty="0"/>
              <a:t>。当访问不存在的页时，将处罚</a:t>
            </a:r>
            <a:r>
              <a:rPr lang="en-US" altLang="zh-CN" dirty="0"/>
              <a:t>VM Exit</a:t>
            </a:r>
            <a:r>
              <a:rPr lang="zh-CN" altLang="en-US" dirty="0"/>
              <a:t>，</a:t>
            </a:r>
            <a:r>
              <a:rPr lang="en-US" altLang="zh-CN" dirty="0"/>
              <a:t>Guest OS</a:t>
            </a:r>
            <a:r>
              <a:rPr lang="zh-CN" altLang="en-US" dirty="0"/>
              <a:t>终止，由</a:t>
            </a:r>
            <a:r>
              <a:rPr lang="en-US" altLang="zh-CN" dirty="0"/>
              <a:t>VMM</a:t>
            </a:r>
            <a:r>
              <a:rPr lang="zh-CN" altLang="en-US" dirty="0"/>
              <a:t>处理缺页异常。</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29</a:t>
            </a:fld>
            <a:endParaRPr lang="en-US" altLang="zh-CN"/>
          </a:p>
        </p:txBody>
      </p:sp>
    </p:spTree>
    <p:extLst>
      <p:ext uri="{BB962C8B-B14F-4D97-AF65-F5344CB8AC3E}">
        <p14:creationId xmlns:p14="http://schemas.microsoft.com/office/powerpoint/2010/main" val="1086387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开启</a:t>
            </a:r>
            <a:r>
              <a:rPr lang="en-US" altLang="zh-CN" dirty="0"/>
              <a:t>EPT</a:t>
            </a:r>
            <a:r>
              <a:rPr lang="zh-CN" altLang="en-US" dirty="0"/>
              <a:t>之后，在</a:t>
            </a:r>
            <a:r>
              <a:rPr lang="en-US" altLang="zh-CN" dirty="0"/>
              <a:t>VM</a:t>
            </a:r>
            <a:r>
              <a:rPr lang="zh-CN" altLang="en-US" dirty="0"/>
              <a:t>中访问的每一个</a:t>
            </a:r>
            <a:r>
              <a:rPr lang="en-US" altLang="zh-CN" dirty="0"/>
              <a:t>GPA</a:t>
            </a:r>
            <a:r>
              <a:rPr lang="zh-CN" altLang="en-US" dirty="0"/>
              <a:t>都将被</a:t>
            </a:r>
            <a:r>
              <a:rPr lang="en-US" altLang="zh-CN" dirty="0"/>
              <a:t>CPU</a:t>
            </a:r>
            <a:r>
              <a:rPr lang="zh-CN" altLang="en-US" dirty="0"/>
              <a:t>经过</a:t>
            </a:r>
            <a:r>
              <a:rPr lang="en-US" altLang="zh-CN" dirty="0"/>
              <a:t>EPT</a:t>
            </a:r>
            <a:r>
              <a:rPr lang="zh-CN" altLang="en-US" dirty="0"/>
              <a:t>页表重定向为一个</a:t>
            </a:r>
            <a:r>
              <a:rPr lang="en-US" altLang="zh-CN" dirty="0"/>
              <a:t>HPA</a:t>
            </a:r>
            <a:r>
              <a:rPr lang="zh-CN" altLang="en-US" dirty="0"/>
              <a:t>，</a:t>
            </a:r>
            <a:r>
              <a:rPr lang="en-US" altLang="zh-CN" dirty="0"/>
              <a:t>VMM</a:t>
            </a:r>
            <a:r>
              <a:rPr lang="zh-CN" altLang="en-US" dirty="0"/>
              <a:t>通过设置</a:t>
            </a:r>
            <a:r>
              <a:rPr lang="en-US" altLang="zh-CN" dirty="0"/>
              <a:t>EPT</a:t>
            </a:r>
            <a:r>
              <a:rPr lang="zh-CN" altLang="en-US" dirty="0"/>
              <a:t>相关的寄存器，能够设置</a:t>
            </a:r>
            <a:r>
              <a:rPr lang="en-US" altLang="zh-CN" dirty="0"/>
              <a:t>VM</a:t>
            </a:r>
            <a:r>
              <a:rPr lang="zh-CN" altLang="en-US" dirty="0"/>
              <a:t>的物理地址空间所对应的实际物理内存范围，进行页式管理，在物理页帧管理方面，让</a:t>
            </a:r>
            <a:r>
              <a:rPr lang="en-US" altLang="zh-CN" dirty="0"/>
              <a:t>VM</a:t>
            </a:r>
            <a:r>
              <a:rPr lang="zh-CN" altLang="en-US" dirty="0"/>
              <a:t>与一般的用户进程没有太大差别。</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30</a:t>
            </a:fld>
            <a:endParaRPr lang="en-US" altLang="zh-CN"/>
          </a:p>
        </p:txBody>
      </p:sp>
    </p:spTree>
    <p:extLst>
      <p:ext uri="{BB962C8B-B14F-4D97-AF65-F5344CB8AC3E}">
        <p14:creationId xmlns:p14="http://schemas.microsoft.com/office/powerpoint/2010/main" val="4058898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如图，这是</a:t>
            </a:r>
            <a:r>
              <a:rPr lang="en-US" altLang="zh-CN" dirty="0"/>
              <a:t>Intel</a:t>
            </a:r>
            <a:r>
              <a:rPr lang="zh-CN" altLang="en-US" dirty="0"/>
              <a:t>硬件手册中对于</a:t>
            </a:r>
            <a:r>
              <a:rPr lang="en-US" altLang="zh-CN" dirty="0"/>
              <a:t>EPT</a:t>
            </a:r>
            <a:r>
              <a:rPr lang="zh-CN" altLang="en-US" dirty="0"/>
              <a:t>查询过程的说明。当</a:t>
            </a:r>
            <a:r>
              <a:rPr lang="en-US" altLang="zh-CN" dirty="0"/>
              <a:t>VM</a:t>
            </a:r>
            <a:r>
              <a:rPr lang="zh-CN" altLang="en-US" dirty="0"/>
              <a:t>运行时，</a:t>
            </a:r>
            <a:r>
              <a:rPr lang="en-US" altLang="zh-CN" dirty="0"/>
              <a:t>GVA</a:t>
            </a:r>
            <a:r>
              <a:rPr lang="zh-CN" altLang="en-US" dirty="0"/>
              <a:t>经过</a:t>
            </a:r>
            <a:r>
              <a:rPr lang="en-US" altLang="zh-CN" dirty="0"/>
              <a:t>MMU</a:t>
            </a:r>
            <a:r>
              <a:rPr lang="zh-CN" altLang="en-US" dirty="0"/>
              <a:t>转换为</a:t>
            </a:r>
            <a:r>
              <a:rPr lang="en-US" altLang="zh-CN" dirty="0"/>
              <a:t>GPA</a:t>
            </a:r>
            <a:r>
              <a:rPr lang="zh-CN" altLang="en-US" dirty="0"/>
              <a:t>之后，并不会直接访问物理内存，而是再经过</a:t>
            </a:r>
            <a:r>
              <a:rPr lang="en-US" altLang="zh-CN" dirty="0"/>
              <a:t>EPT</a:t>
            </a:r>
            <a:r>
              <a:rPr lang="zh-CN" altLang="en-US" dirty="0"/>
              <a:t>的映射，才能到达物理内存。映射过程与</a:t>
            </a:r>
            <a:r>
              <a:rPr lang="en-US" altLang="zh-CN" dirty="0"/>
              <a:t>MMU</a:t>
            </a:r>
            <a:r>
              <a:rPr lang="zh-CN" altLang="en-US" dirty="0"/>
              <a:t>转换的过程基本类似，</a:t>
            </a:r>
            <a:r>
              <a:rPr lang="en-US" altLang="zh-CN" dirty="0"/>
              <a:t>EPT</a:t>
            </a:r>
            <a:r>
              <a:rPr lang="zh-CN" altLang="en-US" dirty="0"/>
              <a:t>的基地址由</a:t>
            </a:r>
            <a:r>
              <a:rPr lang="en-US" altLang="zh-CN" dirty="0"/>
              <a:t>VMM</a:t>
            </a:r>
            <a:r>
              <a:rPr lang="zh-CN" altLang="en-US" dirty="0"/>
              <a:t>设置在</a:t>
            </a:r>
            <a:r>
              <a:rPr lang="en-US" altLang="zh-CN" dirty="0"/>
              <a:t>EPTP</a:t>
            </a:r>
            <a:r>
              <a:rPr lang="zh-CN" altLang="en-US" dirty="0"/>
              <a:t>寄存器中。</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31</a:t>
            </a:fld>
            <a:endParaRPr lang="en-US" altLang="zh-CN"/>
          </a:p>
        </p:txBody>
      </p:sp>
    </p:spTree>
    <p:extLst>
      <p:ext uri="{BB962C8B-B14F-4D97-AF65-F5344CB8AC3E}">
        <p14:creationId xmlns:p14="http://schemas.microsoft.com/office/powerpoint/2010/main" val="1719865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x86</a:t>
            </a:r>
            <a:r>
              <a:rPr lang="zh-CN" altLang="en-US" dirty="0"/>
              <a:t>硬件架构中，操作系统的代码将会认为自身完全占据整个计算机的资源，在内核管理硬件资源的过程中，也需要直接访问硬件和操作内存，因此正常情况下，内核代码需要运行在</a:t>
            </a:r>
            <a:r>
              <a:rPr lang="en-US" altLang="zh-CN" dirty="0"/>
              <a:t>Ring 0</a:t>
            </a:r>
            <a:r>
              <a:rPr lang="zh-CN" altLang="en-US" dirty="0"/>
              <a:t>态，以足够高的权限进行资源管理并为用户态程序提供服务。因此，在实现虚拟机的虚拟化时，需要有对应方案来支持</a:t>
            </a:r>
            <a:r>
              <a:rPr lang="en-US" altLang="zh-CN" dirty="0"/>
              <a:t>Guest OS</a:t>
            </a:r>
            <a:r>
              <a:rPr lang="zh-CN" altLang="en-US" dirty="0"/>
              <a:t>能够像运行在裸机上一样，进行对硬件的访问、对特权指令的正确执行。对于这一虚拟机的核心需求，根据实现策略的不同，可以分为全虚拟化、半虚拟化。</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3448766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从前面的介绍可以看出，</a:t>
            </a:r>
            <a:r>
              <a:rPr lang="en-US" altLang="zh-CN" dirty="0"/>
              <a:t>EPT</a:t>
            </a:r>
            <a:r>
              <a:rPr lang="zh-CN" altLang="en-US" dirty="0"/>
              <a:t>机制为</a:t>
            </a:r>
            <a:r>
              <a:rPr lang="en-US" altLang="zh-CN" dirty="0"/>
              <a:t>VM</a:t>
            </a:r>
            <a:r>
              <a:rPr lang="zh-CN" altLang="en-US" dirty="0"/>
              <a:t>内存虚拟化提供了可靠的硬件辅助，</a:t>
            </a:r>
            <a:r>
              <a:rPr lang="en-US" altLang="zh-CN" dirty="0"/>
              <a:t>VM</a:t>
            </a:r>
            <a:r>
              <a:rPr lang="zh-CN" altLang="en-US" dirty="0"/>
              <a:t>内核修改</a:t>
            </a:r>
            <a:r>
              <a:rPr lang="en-US" altLang="zh-CN" dirty="0"/>
              <a:t>Guest OS</a:t>
            </a:r>
            <a:r>
              <a:rPr lang="zh-CN" altLang="en-US" dirty="0"/>
              <a:t>页表时无需多次触发写保护，效率提高了。另一方面，一个</a:t>
            </a:r>
            <a:r>
              <a:rPr lang="en-US" altLang="zh-CN" dirty="0"/>
              <a:t>VM</a:t>
            </a:r>
            <a:r>
              <a:rPr lang="zh-CN" altLang="en-US" dirty="0"/>
              <a:t>只需要设置一个</a:t>
            </a:r>
            <a:r>
              <a:rPr lang="en-US" altLang="zh-CN" dirty="0"/>
              <a:t>EPT</a:t>
            </a:r>
            <a:r>
              <a:rPr lang="zh-CN" altLang="en-US" dirty="0"/>
              <a:t>表，整体内存资源占用大幅减少。对于开发人员来说，只需要正确设置</a:t>
            </a:r>
            <a:r>
              <a:rPr lang="en-US" altLang="zh-CN" dirty="0"/>
              <a:t>EPT</a:t>
            </a:r>
            <a:r>
              <a:rPr lang="zh-CN" altLang="en-US" dirty="0"/>
              <a:t>表就能将</a:t>
            </a:r>
            <a:r>
              <a:rPr lang="en-US" altLang="zh-CN" dirty="0"/>
              <a:t>VM</a:t>
            </a:r>
            <a:r>
              <a:rPr lang="zh-CN" altLang="en-US" dirty="0"/>
              <a:t>的内存与</a:t>
            </a:r>
            <a:r>
              <a:rPr lang="en-US" altLang="zh-CN" dirty="0"/>
              <a:t>Host</a:t>
            </a:r>
            <a:r>
              <a:rPr lang="zh-CN" altLang="en-US" dirty="0"/>
              <a:t>的内存完全隔离，大大降低了开发难度。</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32</a:t>
            </a:fld>
            <a:endParaRPr lang="en-US" altLang="zh-CN"/>
          </a:p>
        </p:txBody>
      </p:sp>
    </p:spTree>
    <p:extLst>
      <p:ext uri="{BB962C8B-B14F-4D97-AF65-F5344CB8AC3E}">
        <p14:creationId xmlns:p14="http://schemas.microsoft.com/office/powerpoint/2010/main" val="2012055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33</a:t>
            </a:fld>
            <a:endParaRPr lang="en-US" altLang="zh-CN"/>
          </a:p>
        </p:txBody>
      </p:sp>
    </p:spTree>
    <p:extLst>
      <p:ext uri="{BB962C8B-B14F-4D97-AF65-F5344CB8AC3E}">
        <p14:creationId xmlns:p14="http://schemas.microsoft.com/office/powerpoint/2010/main" val="2529703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QEMU</a:t>
            </a:r>
            <a:r>
              <a:rPr lang="zh-CN" altLang="en-US" dirty="0"/>
              <a:t>是一款模拟器，既能够在纯软件情况下模拟出用户程序</a:t>
            </a:r>
            <a:r>
              <a:rPr lang="en-US" altLang="zh-CN" dirty="0"/>
              <a:t>/</a:t>
            </a:r>
            <a:r>
              <a:rPr lang="zh-CN" altLang="en-US" dirty="0"/>
              <a:t>内核的运行情况，在硬件架构兼容的情况下，也能与</a:t>
            </a:r>
            <a:r>
              <a:rPr lang="en-US" altLang="zh-CN" dirty="0"/>
              <a:t>KVM</a:t>
            </a:r>
            <a:r>
              <a:rPr lang="zh-CN" altLang="en-US" dirty="0"/>
              <a:t>结合使用，借助</a:t>
            </a:r>
            <a:r>
              <a:rPr lang="en-US" altLang="zh-CN" dirty="0"/>
              <a:t>KVM</a:t>
            </a:r>
            <a:r>
              <a:rPr lang="zh-CN" altLang="en-US" dirty="0"/>
              <a:t>来创建、管理虚拟机。在纯软件情况下，</a:t>
            </a:r>
            <a:r>
              <a:rPr lang="en-US" altLang="zh-CN" dirty="0"/>
              <a:t>QEMU</a:t>
            </a:r>
            <a:r>
              <a:rPr lang="zh-CN" altLang="en-US" dirty="0"/>
              <a:t>能够进行复杂的指令翻译，运行目标架构有别于当前硬件的软件，如面向不同指令集编译的内核。</a:t>
            </a:r>
            <a:endParaRPr lang="en-US" altLang="zh-CN" dirty="0"/>
          </a:p>
          <a:p>
            <a:r>
              <a:rPr lang="en-US" altLang="zh-CN" dirty="0"/>
              <a:t>QEMU</a:t>
            </a:r>
            <a:r>
              <a:rPr lang="zh-CN" altLang="en-US" dirty="0"/>
              <a:t>具有两种模式，用户模式用于模拟用户程序的执行，系统模式则可以模拟不同硬件架构的操作系统执行情况。</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34</a:t>
            </a:fld>
            <a:endParaRPr lang="en-US" altLang="zh-CN"/>
          </a:p>
        </p:txBody>
      </p:sp>
    </p:spTree>
    <p:extLst>
      <p:ext uri="{BB962C8B-B14F-4D97-AF65-F5344CB8AC3E}">
        <p14:creationId xmlns:p14="http://schemas.microsoft.com/office/powerpoint/2010/main" val="2196194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在用户模式下，</a:t>
            </a:r>
            <a:r>
              <a:rPr lang="en-US" altLang="zh-CN" dirty="0"/>
              <a:t>QEMU</a:t>
            </a:r>
            <a:r>
              <a:rPr lang="zh-CN" altLang="en-US" dirty="0"/>
              <a:t>支持模拟运行面向</a:t>
            </a:r>
            <a:r>
              <a:rPr lang="en-US" altLang="zh-CN" dirty="0"/>
              <a:t>Linux/BSD</a:t>
            </a:r>
            <a:r>
              <a:rPr lang="zh-CN" altLang="en-US" dirty="0"/>
              <a:t>的用户态程序，具体做法是对程序中的</a:t>
            </a:r>
            <a:r>
              <a:rPr lang="en-US" altLang="zh-CN" dirty="0" err="1"/>
              <a:t>Syscall</a:t>
            </a:r>
            <a:r>
              <a:rPr lang="zh-CN" altLang="en-US" dirty="0"/>
              <a:t>指令进行转换、翻译。在用户模式下，</a:t>
            </a:r>
            <a:r>
              <a:rPr lang="en-US" altLang="zh-CN" dirty="0"/>
              <a:t>QEMU</a:t>
            </a:r>
            <a:r>
              <a:rPr lang="zh-CN" altLang="en-US" dirty="0"/>
              <a:t>支持</a:t>
            </a:r>
            <a:r>
              <a:rPr lang="en-US" altLang="zh-CN" dirty="0"/>
              <a:t>POSIX SIGNAL</a:t>
            </a:r>
            <a:r>
              <a:rPr lang="zh-CN" altLang="en-US" dirty="0"/>
              <a:t>处理以及</a:t>
            </a:r>
            <a:r>
              <a:rPr lang="en-US" altLang="zh-CN" dirty="0"/>
              <a:t>clone</a:t>
            </a:r>
            <a:r>
              <a:rPr lang="zh-CN" altLang="en-US" dirty="0"/>
              <a:t>系统调用。</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35</a:t>
            </a:fld>
            <a:endParaRPr lang="en-US" altLang="zh-CN"/>
          </a:p>
        </p:txBody>
      </p:sp>
    </p:spTree>
    <p:extLst>
      <p:ext uri="{BB962C8B-B14F-4D97-AF65-F5344CB8AC3E}">
        <p14:creationId xmlns:p14="http://schemas.microsoft.com/office/powerpoint/2010/main" val="4184361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在系统模式下，</a:t>
            </a:r>
            <a:r>
              <a:rPr lang="en-US" altLang="zh-CN" dirty="0"/>
              <a:t>QEMU</a:t>
            </a:r>
            <a:r>
              <a:rPr lang="zh-CN" altLang="en-US" dirty="0"/>
              <a:t>能够模拟运行整个系统，包括内核及其用户态程序。纯粹的软件模拟性能较差，如果硬件架构允许，</a:t>
            </a:r>
            <a:r>
              <a:rPr lang="en-US" altLang="zh-CN" dirty="0"/>
              <a:t>QEMU</a:t>
            </a:r>
            <a:r>
              <a:rPr lang="zh-CN" altLang="en-US" dirty="0"/>
              <a:t>一般配合</a:t>
            </a:r>
            <a:r>
              <a:rPr lang="en-US" altLang="zh-CN" dirty="0"/>
              <a:t>KVM/Xen</a:t>
            </a:r>
            <a:r>
              <a:rPr lang="zh-CN" altLang="en-US" dirty="0"/>
              <a:t>等</a:t>
            </a:r>
            <a:r>
              <a:rPr lang="en-US" altLang="zh-CN" dirty="0"/>
              <a:t>Hypervisor</a:t>
            </a:r>
            <a:r>
              <a:rPr lang="zh-CN" altLang="en-US" dirty="0"/>
              <a:t>使用，例如，加载</a:t>
            </a:r>
            <a:r>
              <a:rPr lang="en-US" altLang="zh-CN" dirty="0"/>
              <a:t>KVM</a:t>
            </a:r>
            <a:r>
              <a:rPr lang="zh-CN" altLang="en-US" dirty="0"/>
              <a:t>模块之后，</a:t>
            </a:r>
            <a:r>
              <a:rPr lang="en-US" altLang="zh-CN" dirty="0"/>
              <a:t>QEMU</a:t>
            </a:r>
            <a:r>
              <a:rPr lang="zh-CN" altLang="en-US" dirty="0"/>
              <a:t>通过系统调用提供</a:t>
            </a:r>
            <a:r>
              <a:rPr lang="en-US" altLang="zh-CN" dirty="0"/>
              <a:t>IO</a:t>
            </a:r>
            <a:r>
              <a:rPr lang="zh-CN" altLang="en-US" dirty="0"/>
              <a:t>设备的虚拟化，从而为用户态程序模拟出完整的系统运行情况，并提高了效率。</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36</a:t>
            </a:fld>
            <a:endParaRPr lang="en-US" altLang="zh-CN"/>
          </a:p>
        </p:txBody>
      </p:sp>
    </p:spTree>
    <p:extLst>
      <p:ext uri="{BB962C8B-B14F-4D97-AF65-F5344CB8AC3E}">
        <p14:creationId xmlns:p14="http://schemas.microsoft.com/office/powerpoint/2010/main" val="4158295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QEMU</a:t>
            </a:r>
            <a:r>
              <a:rPr lang="zh-CN" altLang="en-US" dirty="0"/>
              <a:t>和</a:t>
            </a:r>
            <a:r>
              <a:rPr lang="en-US" altLang="zh-CN" dirty="0"/>
              <a:t>KVM</a:t>
            </a:r>
            <a:r>
              <a:rPr lang="zh-CN" altLang="en-US" dirty="0"/>
              <a:t>的使用中，对于</a:t>
            </a:r>
            <a:r>
              <a:rPr lang="en-US" altLang="zh-CN" dirty="0"/>
              <a:t>IO</a:t>
            </a:r>
            <a:r>
              <a:rPr lang="zh-CN" altLang="en-US" dirty="0"/>
              <a:t>设备的虚拟化实现，大概有三种不同的实现。包括全虚拟化</a:t>
            </a:r>
            <a:r>
              <a:rPr lang="en-US" altLang="zh-CN" dirty="0"/>
              <a:t>I/O</a:t>
            </a:r>
            <a:r>
              <a:rPr lang="zh-CN" altLang="en-US" dirty="0"/>
              <a:t>设备实现，完全由用户态来模拟硬件行为，然后将结果返回到</a:t>
            </a:r>
            <a:r>
              <a:rPr lang="en-US" altLang="zh-CN" dirty="0"/>
              <a:t>VM</a:t>
            </a:r>
            <a:r>
              <a:rPr lang="zh-CN" altLang="en-US" dirty="0"/>
              <a:t>中；除此之外还有准虚拟化</a:t>
            </a:r>
            <a:r>
              <a:rPr lang="en-US" altLang="zh-CN" dirty="0"/>
              <a:t>I/O</a:t>
            </a:r>
            <a:r>
              <a:rPr lang="zh-CN" altLang="en-US" dirty="0"/>
              <a:t>设备，最常见的即</a:t>
            </a:r>
            <a:r>
              <a:rPr lang="en-US" altLang="zh-CN" dirty="0" err="1"/>
              <a:t>Virtio</a:t>
            </a:r>
            <a:r>
              <a:rPr lang="zh-CN" altLang="en-US" dirty="0"/>
              <a:t>，通过对</a:t>
            </a:r>
            <a:r>
              <a:rPr lang="en-US" altLang="zh-CN" dirty="0"/>
              <a:t>VM</a:t>
            </a:r>
            <a:r>
              <a:rPr lang="zh-CN" altLang="en-US" dirty="0"/>
              <a:t>内核的驱动实现提出一定要求，改进了虚拟</a:t>
            </a:r>
            <a:r>
              <a:rPr lang="en-US" altLang="zh-CN" dirty="0"/>
              <a:t>IO</a:t>
            </a:r>
            <a:r>
              <a:rPr lang="zh-CN" altLang="en-US" dirty="0"/>
              <a:t>设备的性能，并成为</a:t>
            </a:r>
            <a:r>
              <a:rPr lang="en-US" altLang="zh-CN" dirty="0"/>
              <a:t>Linux</a:t>
            </a:r>
            <a:r>
              <a:rPr lang="zh-CN" altLang="en-US" dirty="0"/>
              <a:t>中的设备标准框架。也可以借助前面提到的</a:t>
            </a:r>
            <a:r>
              <a:rPr lang="en-US" altLang="zh-CN" dirty="0"/>
              <a:t>VM</a:t>
            </a:r>
            <a:r>
              <a:rPr lang="zh-CN" altLang="en-US" dirty="0"/>
              <a:t>虚拟内存管理，为</a:t>
            </a:r>
            <a:r>
              <a:rPr lang="en-US" altLang="zh-CN" dirty="0"/>
              <a:t>VM</a:t>
            </a:r>
            <a:r>
              <a:rPr lang="zh-CN" altLang="en-US" dirty="0"/>
              <a:t>直接分配</a:t>
            </a:r>
            <a:r>
              <a:rPr lang="en-US" altLang="zh-CN" dirty="0"/>
              <a:t>PCI</a:t>
            </a:r>
            <a:r>
              <a:rPr lang="zh-CN" altLang="en-US" dirty="0"/>
              <a:t>设备，提升效率。直接分配</a:t>
            </a:r>
            <a:r>
              <a:rPr lang="en-US" altLang="zh-CN" dirty="0"/>
              <a:t>IO</a:t>
            </a:r>
            <a:r>
              <a:rPr lang="zh-CN" altLang="en-US" dirty="0"/>
              <a:t>设备的做法包括单虚机单设备的</a:t>
            </a:r>
            <a:r>
              <a:rPr lang="en-US" altLang="zh-CN" dirty="0"/>
              <a:t>PCI</a:t>
            </a:r>
            <a:r>
              <a:rPr lang="zh-CN" altLang="en-US" dirty="0"/>
              <a:t>设备分配，以及多虚机单设备的</a:t>
            </a:r>
            <a:r>
              <a:rPr lang="en-US" altLang="zh-CN" dirty="0"/>
              <a:t>SR-IOV</a:t>
            </a:r>
            <a:r>
              <a:rPr lang="zh-CN" altLang="en-US" dirty="0"/>
              <a:t>技术。</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37</a:t>
            </a:fld>
            <a:endParaRPr lang="en-US" altLang="zh-CN"/>
          </a:p>
        </p:txBody>
      </p:sp>
    </p:spTree>
    <p:extLst>
      <p:ext uri="{BB962C8B-B14F-4D97-AF65-F5344CB8AC3E}">
        <p14:creationId xmlns:p14="http://schemas.microsoft.com/office/powerpoint/2010/main" val="2732317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I/O</a:t>
            </a:r>
            <a:r>
              <a:rPr lang="zh-CN" altLang="en-US" dirty="0"/>
              <a:t>设备的全虚拟化将虚拟</a:t>
            </a:r>
            <a:r>
              <a:rPr lang="en-US" altLang="zh-CN" dirty="0"/>
              <a:t>I/O</a:t>
            </a:r>
            <a:r>
              <a:rPr lang="zh-CN" altLang="en-US" dirty="0"/>
              <a:t>设备的代价全部放在</a:t>
            </a:r>
            <a:r>
              <a:rPr lang="en-US" altLang="zh-CN" dirty="0"/>
              <a:t>Host</a:t>
            </a:r>
            <a:r>
              <a:rPr lang="zh-CN" altLang="en-US" dirty="0"/>
              <a:t>系统的用户态管理程序上，例如</a:t>
            </a:r>
            <a:r>
              <a:rPr lang="en-US" altLang="zh-CN" dirty="0"/>
              <a:t>QEMU</a:t>
            </a:r>
            <a:r>
              <a:rPr lang="zh-CN" altLang="en-US" dirty="0"/>
              <a:t>。</a:t>
            </a:r>
            <a:r>
              <a:rPr lang="en-US" altLang="zh-CN" dirty="0"/>
              <a:t>Guest OS</a:t>
            </a:r>
            <a:r>
              <a:rPr lang="zh-CN" altLang="en-US" dirty="0"/>
              <a:t>的驱动对于底层是否为真实硬件并不清楚。</a:t>
            </a:r>
            <a:r>
              <a:rPr lang="en-US" altLang="zh-CN" dirty="0"/>
              <a:t>VMM</a:t>
            </a:r>
            <a:r>
              <a:rPr lang="zh-CN" altLang="en-US" dirty="0"/>
              <a:t>通过捕获、处理</a:t>
            </a:r>
            <a:r>
              <a:rPr lang="en-US" altLang="zh-CN" dirty="0"/>
              <a:t>Guest OS</a:t>
            </a:r>
            <a:r>
              <a:rPr lang="zh-CN" altLang="en-US" dirty="0"/>
              <a:t>执行驱动时的异常，来实现</a:t>
            </a:r>
            <a:r>
              <a:rPr lang="en-US" altLang="zh-CN" dirty="0"/>
              <a:t>I/O</a:t>
            </a:r>
            <a:r>
              <a:rPr lang="zh-CN" altLang="en-US" dirty="0"/>
              <a:t>设备的虚拟化。当</a:t>
            </a:r>
            <a:r>
              <a:rPr lang="en-US" altLang="zh-CN" dirty="0"/>
              <a:t>VMM</a:t>
            </a:r>
            <a:r>
              <a:rPr lang="zh-CN" altLang="en-US" dirty="0"/>
              <a:t>有实现</a:t>
            </a:r>
            <a:r>
              <a:rPr lang="en-US" altLang="zh-CN" dirty="0"/>
              <a:t>I/O</a:t>
            </a:r>
            <a:r>
              <a:rPr lang="zh-CN" altLang="en-US" dirty="0"/>
              <a:t>设备虚拟化的需求时，</a:t>
            </a:r>
            <a:r>
              <a:rPr lang="en-US" altLang="zh-CN" dirty="0"/>
              <a:t>KVM</a:t>
            </a:r>
            <a:r>
              <a:rPr lang="zh-CN" altLang="en-US" dirty="0"/>
              <a:t>从</a:t>
            </a:r>
            <a:r>
              <a:rPr lang="en-US" altLang="zh-CN" dirty="0"/>
              <a:t>QEMU</a:t>
            </a:r>
            <a:r>
              <a:rPr lang="zh-CN" altLang="en-US" dirty="0"/>
              <a:t>进行系统调用的状态返回，执行权交给</a:t>
            </a:r>
            <a:r>
              <a:rPr lang="en-US" altLang="zh-CN" dirty="0"/>
              <a:t>QEMU</a:t>
            </a:r>
            <a:r>
              <a:rPr lang="zh-CN" altLang="en-US" dirty="0"/>
              <a:t>，</a:t>
            </a:r>
            <a:r>
              <a:rPr lang="en-US" altLang="zh-CN" dirty="0"/>
              <a:t>QEMU</a:t>
            </a:r>
            <a:r>
              <a:rPr lang="zh-CN" altLang="en-US" dirty="0"/>
              <a:t>在用户态可以进行纯软件的模拟，也可以借助其他已经实现的硬件驱动来模拟相关功能。</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38</a:t>
            </a:fld>
            <a:endParaRPr lang="en-US" altLang="zh-CN"/>
          </a:p>
        </p:txBody>
      </p:sp>
    </p:spTree>
    <p:extLst>
      <p:ext uri="{BB962C8B-B14F-4D97-AF65-F5344CB8AC3E}">
        <p14:creationId xmlns:p14="http://schemas.microsoft.com/office/powerpoint/2010/main" val="521746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全虚拟化实现中，整个</a:t>
            </a:r>
            <a:r>
              <a:rPr lang="en-US" altLang="zh-CN" dirty="0"/>
              <a:t>I/O</a:t>
            </a:r>
            <a:r>
              <a:rPr lang="zh-CN" altLang="en-US" dirty="0"/>
              <a:t>设备的虚拟化过程完全由</a:t>
            </a:r>
            <a:r>
              <a:rPr lang="en-US" altLang="zh-CN" dirty="0"/>
              <a:t>VMM</a:t>
            </a:r>
            <a:r>
              <a:rPr lang="zh-CN" altLang="en-US" dirty="0"/>
              <a:t>隔开，</a:t>
            </a:r>
            <a:r>
              <a:rPr lang="en-US" altLang="zh-CN" dirty="0"/>
              <a:t>Guest OS</a:t>
            </a:r>
            <a:r>
              <a:rPr lang="zh-CN" altLang="en-US" dirty="0"/>
              <a:t>与</a:t>
            </a:r>
            <a:r>
              <a:rPr lang="en-US" altLang="zh-CN" dirty="0"/>
              <a:t>Host Manager</a:t>
            </a:r>
            <a:r>
              <a:rPr lang="zh-CN" altLang="en-US" dirty="0"/>
              <a:t>（</a:t>
            </a:r>
            <a:r>
              <a:rPr lang="en-US" altLang="zh-CN" dirty="0"/>
              <a:t>QEMU</a:t>
            </a:r>
            <a:r>
              <a:rPr lang="zh-CN" altLang="en-US" dirty="0"/>
              <a:t>）彼此之间不知道对方的状态。</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39</a:t>
            </a:fld>
            <a:endParaRPr lang="en-US" altLang="zh-CN"/>
          </a:p>
        </p:txBody>
      </p:sp>
    </p:spTree>
    <p:extLst>
      <p:ext uri="{BB962C8B-B14F-4D97-AF65-F5344CB8AC3E}">
        <p14:creationId xmlns:p14="http://schemas.microsoft.com/office/powerpoint/2010/main" val="574920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这种实现相当灵活，可以模拟的设备种类非常多，不限于已有设备，也可以直接定义虚拟设备。但由于单次</a:t>
            </a:r>
            <a:r>
              <a:rPr lang="en-US" altLang="zh-CN" dirty="0"/>
              <a:t>IO</a:t>
            </a:r>
            <a:r>
              <a:rPr lang="zh-CN" altLang="en-US" dirty="0"/>
              <a:t>操作所需要的调用路径长，上下文切换次数多，同时在用户态</a:t>
            </a:r>
            <a:r>
              <a:rPr lang="en-US" altLang="zh-CN" dirty="0"/>
              <a:t>/</a:t>
            </a:r>
            <a:r>
              <a:rPr lang="zh-CN" altLang="en-US" dirty="0"/>
              <a:t>内核态、</a:t>
            </a:r>
            <a:r>
              <a:rPr lang="en-US" altLang="zh-CN" dirty="0"/>
              <a:t>VMM/Guest OS</a:t>
            </a:r>
            <a:r>
              <a:rPr lang="zh-CN" altLang="en-US" dirty="0"/>
              <a:t>之间的数据复制也多，效率较低。</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40</a:t>
            </a:fld>
            <a:endParaRPr lang="en-US" altLang="zh-CN"/>
          </a:p>
        </p:txBody>
      </p:sp>
    </p:spTree>
    <p:extLst>
      <p:ext uri="{BB962C8B-B14F-4D97-AF65-F5344CB8AC3E}">
        <p14:creationId xmlns:p14="http://schemas.microsoft.com/office/powerpoint/2010/main" val="16079902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出于对全虚拟化性能劣势的考虑，准虚拟化的概念进一步发展，提出了</a:t>
            </a:r>
            <a:r>
              <a:rPr lang="en-US" altLang="zh-CN" dirty="0"/>
              <a:t>Linux</a:t>
            </a:r>
            <a:r>
              <a:rPr lang="zh-CN" altLang="en-US" dirty="0"/>
              <a:t>上的一套标准设备框架</a:t>
            </a:r>
            <a:r>
              <a:rPr lang="en-US" altLang="zh-CN" dirty="0"/>
              <a:t>——</a:t>
            </a:r>
            <a:r>
              <a:rPr lang="en-US" altLang="zh-CN" dirty="0" err="1"/>
              <a:t>virtio</a:t>
            </a:r>
            <a:r>
              <a:rPr lang="zh-CN" altLang="en-US" dirty="0"/>
              <a:t>。</a:t>
            </a:r>
            <a:r>
              <a:rPr lang="en-US" altLang="zh-CN" dirty="0" err="1"/>
              <a:t>Virtio</a:t>
            </a:r>
            <a:r>
              <a:rPr lang="zh-CN" altLang="en-US" dirty="0"/>
              <a:t>提供了一种标准的设备框架，能够用于在</a:t>
            </a:r>
            <a:r>
              <a:rPr lang="en-US" altLang="zh-CN" dirty="0"/>
              <a:t>Guest</a:t>
            </a:r>
            <a:r>
              <a:rPr lang="zh-CN" altLang="en-US" dirty="0"/>
              <a:t>和</a:t>
            </a:r>
            <a:r>
              <a:rPr lang="en-US" altLang="zh-CN" dirty="0"/>
              <a:t>Host</a:t>
            </a:r>
            <a:r>
              <a:rPr lang="zh-CN" altLang="en-US" dirty="0"/>
              <a:t>之间进行虚拟设备层面的交互。不同于全虚拟化的</a:t>
            </a:r>
            <a:r>
              <a:rPr lang="en-US" altLang="zh-CN" dirty="0"/>
              <a:t>I/O</a:t>
            </a:r>
            <a:r>
              <a:rPr lang="zh-CN" altLang="en-US" dirty="0"/>
              <a:t>设备，基于</a:t>
            </a:r>
            <a:r>
              <a:rPr lang="en-US" altLang="zh-CN" dirty="0" err="1"/>
              <a:t>virtio</a:t>
            </a:r>
            <a:r>
              <a:rPr lang="zh-CN" altLang="en-US" dirty="0"/>
              <a:t>标准实现的</a:t>
            </a:r>
            <a:r>
              <a:rPr lang="en-US" altLang="zh-CN" dirty="0"/>
              <a:t>I/O</a:t>
            </a:r>
            <a:r>
              <a:rPr lang="zh-CN" altLang="en-US" dirty="0"/>
              <a:t>设备虚拟化，需要</a:t>
            </a:r>
            <a:r>
              <a:rPr lang="en-US" altLang="zh-CN" dirty="0"/>
              <a:t>Guest OS</a:t>
            </a:r>
            <a:r>
              <a:rPr lang="zh-CN" altLang="en-US" dirty="0"/>
              <a:t>在内核中提供对应</a:t>
            </a:r>
            <a:r>
              <a:rPr lang="en-US" altLang="zh-CN" dirty="0" err="1"/>
              <a:t>virtio</a:t>
            </a:r>
            <a:r>
              <a:rPr lang="zh-CN" altLang="en-US" dirty="0"/>
              <a:t>接口的前端驱动，而</a:t>
            </a:r>
            <a:r>
              <a:rPr lang="en-US" altLang="zh-CN" dirty="0"/>
              <a:t>Host OS</a:t>
            </a:r>
            <a:r>
              <a:rPr lang="zh-CN" altLang="en-US" dirty="0"/>
              <a:t>中的</a:t>
            </a:r>
            <a:r>
              <a:rPr lang="en-US" altLang="zh-CN" dirty="0"/>
              <a:t>QEMU</a:t>
            </a:r>
            <a:r>
              <a:rPr lang="zh-CN" altLang="en-US" dirty="0"/>
              <a:t>则负责实现对应于</a:t>
            </a:r>
            <a:r>
              <a:rPr lang="en-US" altLang="zh-CN" dirty="0" err="1"/>
              <a:t>virtio</a:t>
            </a:r>
            <a:r>
              <a:rPr lang="zh-CN" altLang="en-US" dirty="0"/>
              <a:t>接口的后端模拟逻辑。由于双方都遵从</a:t>
            </a:r>
            <a:r>
              <a:rPr lang="en-US" altLang="zh-CN" dirty="0" err="1"/>
              <a:t>virtio</a:t>
            </a:r>
            <a:r>
              <a:rPr lang="zh-CN" altLang="en-US" dirty="0"/>
              <a:t>接口规范，因此可以通过共享内存等策略，来避免频繁地通过</a:t>
            </a:r>
            <a:r>
              <a:rPr lang="en-US" altLang="zh-CN" dirty="0"/>
              <a:t>VMM</a:t>
            </a:r>
            <a:r>
              <a:rPr lang="zh-CN" altLang="en-US" dirty="0"/>
              <a:t>进行异常捕获，而让</a:t>
            </a:r>
            <a:r>
              <a:rPr lang="en-US" altLang="zh-CN" dirty="0"/>
              <a:t>Guest OS</a:t>
            </a:r>
            <a:r>
              <a:rPr lang="zh-CN" altLang="en-US" dirty="0"/>
              <a:t>与</a:t>
            </a:r>
            <a:r>
              <a:rPr lang="en-US" altLang="zh-CN" dirty="0"/>
              <a:t>QEMU</a:t>
            </a:r>
            <a:r>
              <a:rPr lang="zh-CN" altLang="en-US" dirty="0"/>
              <a:t>的</a:t>
            </a:r>
            <a:r>
              <a:rPr lang="en-US" altLang="zh-CN" dirty="0"/>
              <a:t>I/O</a:t>
            </a:r>
            <a:r>
              <a:rPr lang="zh-CN" altLang="en-US" dirty="0"/>
              <a:t>模块直接通信，大大提高了效率。</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41</a:t>
            </a:fld>
            <a:endParaRPr lang="en-US" altLang="zh-CN"/>
          </a:p>
        </p:txBody>
      </p:sp>
    </p:spTree>
    <p:extLst>
      <p:ext uri="{BB962C8B-B14F-4D97-AF65-F5344CB8AC3E}">
        <p14:creationId xmlns:p14="http://schemas.microsoft.com/office/powerpoint/2010/main" val="234008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其中，全虚拟化又可以从软件角度和带硬件辅助机制的角度进行区分。全虚拟化的一大特点是对客户机系统的代码不进行任何修改，在裸机上能够执行的</a:t>
            </a:r>
            <a:r>
              <a:rPr lang="en-US" altLang="zh-CN" dirty="0"/>
              <a:t>OS</a:t>
            </a:r>
            <a:r>
              <a:rPr lang="zh-CN" altLang="en-US" dirty="0"/>
              <a:t>代码都应当能够在全虚拟化提供的虚拟化环境中执行。因此，当客户机执行特权指令时，需要有对应机制来满足特权指令的功能。在软件层面，基于二进制翻译的方法主要通过捕获</a:t>
            </a:r>
            <a:r>
              <a:rPr lang="en-US" altLang="zh-CN" dirty="0"/>
              <a:t>Ring 0</a:t>
            </a:r>
            <a:r>
              <a:rPr lang="zh-CN" altLang="en-US" dirty="0"/>
              <a:t>态的异常，来提供特权指令的模拟，</a:t>
            </a:r>
            <a:r>
              <a:rPr lang="en-US" altLang="zh-CN" dirty="0"/>
              <a:t>Guest OS</a:t>
            </a:r>
            <a:r>
              <a:rPr lang="zh-CN" altLang="en-US" dirty="0"/>
              <a:t>每执行一条特权指令，在</a:t>
            </a:r>
            <a:r>
              <a:rPr lang="en-US" altLang="zh-CN" dirty="0"/>
              <a:t>Host OS</a:t>
            </a:r>
            <a:r>
              <a:rPr lang="zh-CN" altLang="en-US" dirty="0"/>
              <a:t>看都都是一次异常陷入、处理、返回，可想而知有较大的性能损耗。另一方面，基于硬件辅助的方法主要体现为</a:t>
            </a:r>
            <a:r>
              <a:rPr lang="en-US" altLang="zh-CN" dirty="0"/>
              <a:t>CPU</a:t>
            </a:r>
            <a:r>
              <a:rPr lang="zh-CN" altLang="en-US" dirty="0"/>
              <a:t>硬件实现的虚拟化支持，提供基于硬件机制的指令集支持。借助</a:t>
            </a:r>
            <a:r>
              <a:rPr lang="en-US" altLang="zh-CN" dirty="0"/>
              <a:t>CPU</a:t>
            </a:r>
            <a:r>
              <a:rPr lang="zh-CN" altLang="en-US" dirty="0"/>
              <a:t>的虚拟化拓展，提升对各特权指令进行模拟的效率和可靠性。</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1521126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实际运行过程如图，可以看到</a:t>
            </a:r>
            <a:r>
              <a:rPr lang="en-US" altLang="zh-CN" dirty="0"/>
              <a:t>Guest</a:t>
            </a:r>
            <a:r>
              <a:rPr lang="zh-CN" altLang="en-US" dirty="0"/>
              <a:t>和</a:t>
            </a:r>
            <a:r>
              <a:rPr lang="en-US" altLang="zh-CN" dirty="0"/>
              <a:t>Host</a:t>
            </a:r>
            <a:r>
              <a:rPr lang="zh-CN" altLang="en-US" dirty="0"/>
              <a:t>（</a:t>
            </a:r>
            <a:r>
              <a:rPr lang="en-US" altLang="zh-CN" dirty="0"/>
              <a:t>QEMU</a:t>
            </a:r>
            <a:r>
              <a:rPr lang="zh-CN" altLang="en-US" dirty="0"/>
              <a:t>）中都存在</a:t>
            </a:r>
            <a:r>
              <a:rPr lang="en-US" altLang="zh-CN" dirty="0" err="1"/>
              <a:t>virtio</a:t>
            </a:r>
            <a:r>
              <a:rPr lang="zh-CN" altLang="en-US" dirty="0"/>
              <a:t>的控制器，而</a:t>
            </a:r>
            <a:r>
              <a:rPr lang="en-US" altLang="zh-CN" dirty="0" err="1"/>
              <a:t>vring</a:t>
            </a:r>
            <a:r>
              <a:rPr lang="zh-CN" altLang="en-US" dirty="0"/>
              <a:t>则是一个共享的环形队列，整个</a:t>
            </a:r>
            <a:r>
              <a:rPr lang="en-US" altLang="zh-CN" dirty="0"/>
              <a:t>I/O</a:t>
            </a:r>
            <a:r>
              <a:rPr lang="zh-CN" altLang="en-US" dirty="0"/>
              <a:t>虚拟化的实现不再重度依赖</a:t>
            </a:r>
            <a:r>
              <a:rPr lang="en-US" altLang="zh-CN" dirty="0"/>
              <a:t>VMM</a:t>
            </a:r>
            <a:r>
              <a:rPr lang="zh-CN" altLang="en-US" dirty="0"/>
              <a:t>的异常捕获，减少了内存拷贝次数和上下文切换次数。</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42</a:t>
            </a:fld>
            <a:endParaRPr lang="en-US" altLang="zh-CN"/>
          </a:p>
        </p:txBody>
      </p:sp>
    </p:spTree>
    <p:extLst>
      <p:ext uri="{BB962C8B-B14F-4D97-AF65-F5344CB8AC3E}">
        <p14:creationId xmlns:p14="http://schemas.microsoft.com/office/powerpoint/2010/main" val="2473391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与全虚拟化相比，</a:t>
            </a:r>
            <a:r>
              <a:rPr lang="en-US" altLang="zh-CN" dirty="0"/>
              <a:t>KVM</a:t>
            </a:r>
            <a:r>
              <a:rPr lang="zh-CN" altLang="en-US" dirty="0"/>
              <a:t>在准虚拟化情况下的运行负担更轻，进行异常捕获和数据拷贝、传递的代码逻辑能够从内核中转移到用户程序、</a:t>
            </a:r>
            <a:r>
              <a:rPr lang="en-US" altLang="zh-CN" dirty="0"/>
              <a:t>Guest OS</a:t>
            </a:r>
            <a:r>
              <a:rPr lang="zh-CN" altLang="en-US" dirty="0"/>
              <a:t>驱动，减轻了内核的复杂度，也减少了数据传递导致</a:t>
            </a:r>
            <a:r>
              <a:rPr lang="en-US" altLang="zh-CN" dirty="0"/>
              <a:t>KVM</a:t>
            </a:r>
            <a:r>
              <a:rPr lang="zh-CN" altLang="en-US" dirty="0"/>
              <a:t>受到攻击或崩溃的可能性。</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43</a:t>
            </a:fld>
            <a:endParaRPr lang="en-US" altLang="zh-CN"/>
          </a:p>
        </p:txBody>
      </p:sp>
    </p:spTree>
    <p:extLst>
      <p:ext uri="{BB962C8B-B14F-4D97-AF65-F5344CB8AC3E}">
        <p14:creationId xmlns:p14="http://schemas.microsoft.com/office/powerpoint/2010/main" val="1829630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具体的实现中，</a:t>
            </a:r>
            <a:r>
              <a:rPr lang="en-US" altLang="zh-CN" dirty="0"/>
              <a:t>KVM</a:t>
            </a:r>
            <a:r>
              <a:rPr lang="zh-CN" altLang="en-US" dirty="0"/>
              <a:t>通过中断的方式来通知</a:t>
            </a:r>
            <a:r>
              <a:rPr lang="en-US" altLang="zh-CN" dirty="0"/>
              <a:t>QEMU</a:t>
            </a:r>
            <a:r>
              <a:rPr lang="zh-CN" altLang="en-US" dirty="0"/>
              <a:t>获取数据，并通过类似手段通知</a:t>
            </a:r>
            <a:r>
              <a:rPr lang="en-US" altLang="zh-CN" dirty="0"/>
              <a:t>Guest</a:t>
            </a:r>
            <a:r>
              <a:rPr lang="zh-CN" altLang="en-US" dirty="0"/>
              <a:t>从队列中取数据。</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44</a:t>
            </a:fld>
            <a:endParaRPr lang="en-US" altLang="zh-CN"/>
          </a:p>
        </p:txBody>
      </p:sp>
    </p:spTree>
    <p:extLst>
      <p:ext uri="{BB962C8B-B14F-4D97-AF65-F5344CB8AC3E}">
        <p14:creationId xmlns:p14="http://schemas.microsoft.com/office/powerpoint/2010/main" val="14033156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err="1"/>
              <a:t>virtio</a:t>
            </a:r>
            <a:r>
              <a:rPr lang="zh-CN" altLang="en-US" dirty="0"/>
              <a:t>框架规范，</a:t>
            </a:r>
            <a:r>
              <a:rPr lang="en-US" altLang="zh-CN" dirty="0"/>
              <a:t>Linux</a:t>
            </a:r>
            <a:r>
              <a:rPr lang="zh-CN" altLang="en-US" dirty="0"/>
              <a:t>内核中目前实现由五类前端驱动程序，所涉及硬件包括常见的磁盘、网络设备、</a:t>
            </a:r>
            <a:r>
              <a:rPr lang="en-US" altLang="zh-CN" dirty="0"/>
              <a:t>PCI</a:t>
            </a:r>
            <a:r>
              <a:rPr lang="zh-CN" altLang="en-US" dirty="0"/>
              <a:t>设备等。由于</a:t>
            </a:r>
            <a:r>
              <a:rPr lang="en-US" altLang="zh-CN" dirty="0"/>
              <a:t>Linux</a:t>
            </a:r>
            <a:r>
              <a:rPr lang="zh-CN" altLang="en-US" dirty="0"/>
              <a:t>内核本身在持续维护且被广泛使用，从而使得</a:t>
            </a:r>
            <a:r>
              <a:rPr lang="en-US" altLang="zh-CN" dirty="0" err="1"/>
              <a:t>virtio</a:t>
            </a:r>
            <a:r>
              <a:rPr lang="zh-CN" altLang="en-US" dirty="0"/>
              <a:t>这种同时修改前端和后端的设计思路具有一定活力，并且，由于基于</a:t>
            </a:r>
            <a:r>
              <a:rPr lang="en-US" altLang="zh-CN" dirty="0" err="1"/>
              <a:t>Virtio</a:t>
            </a:r>
            <a:r>
              <a:rPr lang="zh-CN" altLang="en-US" dirty="0"/>
              <a:t>实现的驱动程序进入了内核的主分支，类似</a:t>
            </a:r>
            <a:r>
              <a:rPr lang="en-US" altLang="zh-CN" dirty="0"/>
              <a:t>Xen</a:t>
            </a:r>
            <a:r>
              <a:rPr lang="zh-CN" altLang="en-US" dirty="0"/>
              <a:t>那样维护一个额外版本的开销无形之间被抵消了，更促进了</a:t>
            </a:r>
            <a:r>
              <a:rPr lang="en-US" altLang="zh-CN" dirty="0" err="1"/>
              <a:t>virtio</a:t>
            </a:r>
            <a:r>
              <a:rPr lang="zh-CN" altLang="en-US" dirty="0"/>
              <a:t>框架的普及和使用。</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45</a:t>
            </a:fld>
            <a:endParaRPr lang="en-US" altLang="zh-CN"/>
          </a:p>
        </p:txBody>
      </p:sp>
    </p:spTree>
    <p:extLst>
      <p:ext uri="{BB962C8B-B14F-4D97-AF65-F5344CB8AC3E}">
        <p14:creationId xmlns:p14="http://schemas.microsoft.com/office/powerpoint/2010/main" val="1789148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准虚拟化相比全虚拟化而言，提升了性能，但是在性能上仍然存在缺陷，与在物理机上的性能相比还有较大差距。如果</a:t>
            </a:r>
            <a:r>
              <a:rPr lang="en-US" altLang="zh-CN" dirty="0"/>
              <a:t>VM</a:t>
            </a:r>
            <a:r>
              <a:rPr lang="zh-CN" altLang="en-US" dirty="0"/>
              <a:t>能够直接操作物理设备，那么在性能上能否做到接近宿主机性能呢？在安全性方面是否会造成影响？由虚拟机直接操作的物理设备，在使用率上和设备数量方面是否会有一定限制呢？</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46</a:t>
            </a:fld>
            <a:endParaRPr lang="en-US" altLang="zh-CN"/>
          </a:p>
        </p:txBody>
      </p:sp>
    </p:spTree>
    <p:extLst>
      <p:ext uri="{BB962C8B-B14F-4D97-AF65-F5344CB8AC3E}">
        <p14:creationId xmlns:p14="http://schemas.microsoft.com/office/powerpoint/2010/main" val="1290573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PCI</a:t>
            </a:r>
            <a:r>
              <a:rPr lang="zh-CN" altLang="en-US" dirty="0"/>
              <a:t>嫁接技术能够在</a:t>
            </a:r>
            <a:r>
              <a:rPr lang="en-US" altLang="zh-CN" dirty="0"/>
              <a:t>VMM</a:t>
            </a:r>
            <a:r>
              <a:rPr lang="zh-CN" altLang="en-US" dirty="0"/>
              <a:t>的允许下，将一个物理的设备（如图中的网卡）分配给一个</a:t>
            </a:r>
            <a:r>
              <a:rPr lang="en-US" altLang="zh-CN" dirty="0"/>
              <a:t>VM</a:t>
            </a:r>
            <a:r>
              <a:rPr lang="zh-CN" altLang="en-US" dirty="0"/>
              <a:t>。</a:t>
            </a:r>
            <a:r>
              <a:rPr lang="en-US" altLang="zh-CN" dirty="0"/>
              <a:t>KVM</a:t>
            </a:r>
            <a:r>
              <a:rPr lang="zh-CN" altLang="en-US" dirty="0"/>
              <a:t>在分配过程中参与程度较高，但在</a:t>
            </a:r>
            <a:r>
              <a:rPr lang="en-US" altLang="zh-CN" dirty="0"/>
              <a:t>VM</a:t>
            </a:r>
            <a:r>
              <a:rPr lang="zh-CN" altLang="en-US" dirty="0"/>
              <a:t>与物理网卡交互时可以做到基本不打断，不需要进行异常捕获也不需要别的程序来进行虚拟的网卡模拟，让</a:t>
            </a:r>
            <a:r>
              <a:rPr lang="en-US" altLang="zh-CN" dirty="0"/>
              <a:t>Guest OS</a:t>
            </a:r>
            <a:r>
              <a:rPr lang="zh-CN" altLang="en-US" dirty="0"/>
              <a:t>在可控的情况下能够像运行在物理机器上一样，使用物理网卡，独占整个设备。图中展示了一种</a:t>
            </a:r>
            <a:r>
              <a:rPr lang="en-US" altLang="zh-CN" dirty="0"/>
              <a:t>PCI</a:t>
            </a:r>
            <a:r>
              <a:rPr lang="zh-CN" altLang="en-US" dirty="0"/>
              <a:t>嫁接技术的应用场景，</a:t>
            </a:r>
            <a:r>
              <a:rPr lang="en-US" altLang="zh-CN" dirty="0"/>
              <a:t>Guest OS</a:t>
            </a:r>
            <a:r>
              <a:rPr lang="zh-CN" altLang="en-US" dirty="0"/>
              <a:t>在</a:t>
            </a:r>
            <a:r>
              <a:rPr lang="en-US" altLang="zh-CN" dirty="0"/>
              <a:t>KVM</a:t>
            </a:r>
            <a:r>
              <a:rPr lang="zh-CN" altLang="en-US" dirty="0"/>
              <a:t>的允许下直接操作</a:t>
            </a:r>
            <a:r>
              <a:rPr lang="en-US" altLang="zh-CN" dirty="0"/>
              <a:t>NIC</a:t>
            </a:r>
            <a:r>
              <a:rPr lang="zh-CN" altLang="en-US" dirty="0"/>
              <a:t>网卡，进行网络信息的收发。</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47</a:t>
            </a:fld>
            <a:endParaRPr lang="en-US" altLang="zh-CN"/>
          </a:p>
        </p:txBody>
      </p:sp>
    </p:spTree>
    <p:extLst>
      <p:ext uri="{BB962C8B-B14F-4D97-AF65-F5344CB8AC3E}">
        <p14:creationId xmlns:p14="http://schemas.microsoft.com/office/powerpoint/2010/main" val="12617704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PCI</a:t>
            </a:r>
            <a:r>
              <a:rPr lang="zh-CN" altLang="en-US" dirty="0"/>
              <a:t>嫁接技术能够在</a:t>
            </a:r>
            <a:r>
              <a:rPr lang="en-US" altLang="zh-CN" dirty="0"/>
              <a:t>VMM</a:t>
            </a:r>
            <a:r>
              <a:rPr lang="zh-CN" altLang="en-US" dirty="0"/>
              <a:t>的允许下，将一个物理的设备（如图中的网卡）分配给一个</a:t>
            </a:r>
            <a:r>
              <a:rPr lang="en-US" altLang="zh-CN" dirty="0"/>
              <a:t>VM</a:t>
            </a:r>
            <a:r>
              <a:rPr lang="zh-CN" altLang="en-US" dirty="0"/>
              <a:t>。</a:t>
            </a:r>
            <a:r>
              <a:rPr lang="en-US" altLang="zh-CN" dirty="0"/>
              <a:t>KVM</a:t>
            </a:r>
            <a:r>
              <a:rPr lang="zh-CN" altLang="en-US" dirty="0"/>
              <a:t>在分配过程中参与程度较高，但在</a:t>
            </a:r>
            <a:r>
              <a:rPr lang="en-US" altLang="zh-CN" dirty="0"/>
              <a:t>VM</a:t>
            </a:r>
            <a:r>
              <a:rPr lang="zh-CN" altLang="en-US" dirty="0"/>
              <a:t>与物理网卡交互时可以做到基本不打断，不需要进行异常捕获也不需要别的程序来进行虚拟的网卡模拟，让</a:t>
            </a:r>
            <a:r>
              <a:rPr lang="en-US" altLang="zh-CN" dirty="0"/>
              <a:t>Guest OS</a:t>
            </a:r>
            <a:r>
              <a:rPr lang="zh-CN" altLang="en-US" dirty="0"/>
              <a:t>在可控的情况下能够像运行在物理机器上一样，使用物理网卡，独占整个设备。图中展示了一种</a:t>
            </a:r>
            <a:r>
              <a:rPr lang="en-US" altLang="zh-CN" dirty="0"/>
              <a:t>PCI</a:t>
            </a:r>
            <a:r>
              <a:rPr lang="zh-CN" altLang="en-US" dirty="0"/>
              <a:t>嫁接技术的应用场景，</a:t>
            </a:r>
            <a:r>
              <a:rPr lang="en-US" altLang="zh-CN" dirty="0"/>
              <a:t>Guest OS</a:t>
            </a:r>
            <a:r>
              <a:rPr lang="zh-CN" altLang="en-US" dirty="0"/>
              <a:t>在</a:t>
            </a:r>
            <a:r>
              <a:rPr lang="en-US" altLang="zh-CN" dirty="0"/>
              <a:t>KVM</a:t>
            </a:r>
            <a:r>
              <a:rPr lang="zh-CN" altLang="en-US" dirty="0"/>
              <a:t>的允许下直接操作</a:t>
            </a:r>
            <a:r>
              <a:rPr lang="en-US" altLang="zh-CN" dirty="0"/>
              <a:t>NIC</a:t>
            </a:r>
            <a:r>
              <a:rPr lang="zh-CN" altLang="en-US" dirty="0"/>
              <a:t>网卡，进行网络信息的收发。</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48</a:t>
            </a:fld>
            <a:endParaRPr lang="en-US" altLang="zh-CN"/>
          </a:p>
        </p:txBody>
      </p:sp>
    </p:spTree>
    <p:extLst>
      <p:ext uri="{BB962C8B-B14F-4D97-AF65-F5344CB8AC3E}">
        <p14:creationId xmlns:p14="http://schemas.microsoft.com/office/powerpoint/2010/main" val="38232872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PCI</a:t>
            </a:r>
            <a:r>
              <a:rPr lang="zh-CN" altLang="en-US" dirty="0"/>
              <a:t>嫁接技术带来的最直观的优势，就是在</a:t>
            </a:r>
            <a:r>
              <a:rPr lang="en-US" altLang="zh-CN" dirty="0"/>
              <a:t>I/O</a:t>
            </a:r>
            <a:r>
              <a:rPr lang="zh-CN" altLang="en-US" dirty="0"/>
              <a:t>设备的模拟中，将性能损失几乎降低到了贴近理论极限。在某一些特定场景下，</a:t>
            </a:r>
            <a:r>
              <a:rPr lang="en-US" altLang="zh-CN" dirty="0"/>
              <a:t>Guest OS</a:t>
            </a:r>
            <a:r>
              <a:rPr lang="zh-CN" altLang="en-US" dirty="0"/>
              <a:t>操作物理设备（比如网卡）的过程可以做到长期不被</a:t>
            </a:r>
            <a:r>
              <a:rPr lang="en-US" altLang="zh-CN" dirty="0"/>
              <a:t>VMM</a:t>
            </a:r>
            <a:r>
              <a:rPr lang="zh-CN" altLang="en-US" dirty="0"/>
              <a:t>打断，性能上与不进行虚拟化时持平；另一方面，使用</a:t>
            </a:r>
            <a:r>
              <a:rPr lang="en-US" altLang="zh-CN" dirty="0"/>
              <a:t>PCI</a:t>
            </a:r>
            <a:r>
              <a:rPr lang="zh-CN" altLang="en-US" dirty="0"/>
              <a:t>直通技术能够减少</a:t>
            </a:r>
            <a:r>
              <a:rPr lang="en-US" altLang="zh-CN" dirty="0"/>
              <a:t>VM/VMM</a:t>
            </a:r>
            <a:r>
              <a:rPr lang="zh-CN" altLang="en-US" dirty="0"/>
              <a:t>、</a:t>
            </a:r>
            <a:r>
              <a:rPr lang="en-US" altLang="zh-CN" dirty="0"/>
              <a:t>KVM/QEMU</a:t>
            </a:r>
            <a:r>
              <a:rPr lang="zh-CN" altLang="en-US" dirty="0"/>
              <a:t>上下文切换，减少</a:t>
            </a:r>
            <a:r>
              <a:rPr lang="en-US" altLang="zh-CN" dirty="0"/>
              <a:t>VMM</a:t>
            </a:r>
            <a:r>
              <a:rPr lang="zh-CN" altLang="en-US" dirty="0"/>
              <a:t>管理压力的同时，也降低了</a:t>
            </a:r>
            <a:r>
              <a:rPr lang="en-US" altLang="zh-CN" dirty="0"/>
              <a:t>VMM</a:t>
            </a:r>
            <a:r>
              <a:rPr lang="zh-CN" altLang="en-US" dirty="0"/>
              <a:t>的实现复杂性。但缺点与优点同样明显，将一个设备绑定到一个虚拟机，较长时间内该设备无法被其他虚拟机共享，设备数量将会限制能够使用该类设备的虚拟机的数量。另外，单个设备在单个虚拟机中多数时候都满载运行的可能性不大，对物理资源造成了不可忽视的浪费。</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49</a:t>
            </a:fld>
            <a:endParaRPr lang="en-US" altLang="zh-CN"/>
          </a:p>
        </p:txBody>
      </p:sp>
    </p:spTree>
    <p:extLst>
      <p:ext uri="{BB962C8B-B14F-4D97-AF65-F5344CB8AC3E}">
        <p14:creationId xmlns:p14="http://schemas.microsoft.com/office/powerpoint/2010/main" val="14808374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PCI</a:t>
            </a:r>
            <a:r>
              <a:rPr lang="zh-CN" altLang="en-US" dirty="0"/>
              <a:t>嫁接技术的性能很优异，但只能将一个设备分配给一个虚机。为了实现一个设备可以被多个虚机共享，同时又能够直接分配的目的，</a:t>
            </a:r>
            <a:r>
              <a:rPr lang="en-US" altLang="zh-CN" dirty="0"/>
              <a:t>SR-IOV</a:t>
            </a:r>
            <a:r>
              <a:rPr lang="zh-CN" altLang="en-US" dirty="0"/>
              <a:t>规范诞生了。</a:t>
            </a:r>
            <a:r>
              <a:rPr lang="en-US" altLang="zh-CN" dirty="0"/>
              <a:t>SR-IOV</a:t>
            </a:r>
            <a:r>
              <a:rPr lang="zh-CN" altLang="en-US" dirty="0"/>
              <a:t>定义了一个标准化的机制用以原生地支持实现多个客户机共享一个设备。不过，目前 </a:t>
            </a:r>
            <a:r>
              <a:rPr lang="en-US" altLang="zh-CN" dirty="0"/>
              <a:t>SR-IOV </a:t>
            </a:r>
            <a:r>
              <a:rPr lang="zh-CN" altLang="en-US" dirty="0"/>
              <a:t>（单根 </a:t>
            </a:r>
            <a:r>
              <a:rPr lang="en-US" altLang="zh-CN" dirty="0"/>
              <a:t>I/O </a:t>
            </a:r>
            <a:r>
              <a:rPr lang="zh-CN" altLang="en-US" dirty="0"/>
              <a:t>虚拟化）最广泛地应用还是网卡上。</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50</a:t>
            </a:fld>
            <a:endParaRPr lang="en-US" altLang="zh-CN"/>
          </a:p>
        </p:txBody>
      </p:sp>
    </p:spTree>
    <p:extLst>
      <p:ext uri="{BB962C8B-B14F-4D97-AF65-F5344CB8AC3E}">
        <p14:creationId xmlns:p14="http://schemas.microsoft.com/office/powerpoint/2010/main" val="34377396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支持单根</a:t>
            </a:r>
            <a:r>
              <a:rPr lang="en-US" altLang="zh-CN" dirty="0"/>
              <a:t>I/O</a:t>
            </a:r>
            <a:r>
              <a:rPr lang="zh-CN" altLang="en-US" dirty="0"/>
              <a:t>虚拟化的设备能够提供两种功能，物理功能是完整的</a:t>
            </a:r>
            <a:r>
              <a:rPr lang="en-US" altLang="zh-CN" dirty="0"/>
              <a:t>PCIe</a:t>
            </a:r>
            <a:r>
              <a:rPr lang="zh-CN" altLang="en-US" dirty="0"/>
              <a:t>设备，像普通的</a:t>
            </a:r>
            <a:r>
              <a:rPr lang="en-US" altLang="zh-CN" dirty="0"/>
              <a:t>PCI</a:t>
            </a:r>
            <a:r>
              <a:rPr lang="zh-CN" altLang="en-US" dirty="0"/>
              <a:t>设备一样能够被发现、管理与配置；虚拟功能则提供简单的</a:t>
            </a:r>
            <a:r>
              <a:rPr lang="en-US" altLang="zh-CN" dirty="0"/>
              <a:t>PCIe</a:t>
            </a:r>
            <a:r>
              <a:rPr lang="zh-CN" altLang="en-US" dirty="0"/>
              <a:t>功能，只能处理</a:t>
            </a:r>
            <a:r>
              <a:rPr lang="en-US" altLang="zh-CN" dirty="0"/>
              <a:t>I/O</a:t>
            </a:r>
            <a:r>
              <a:rPr lang="zh-CN" altLang="en-US" dirty="0"/>
              <a:t>。每一个</a:t>
            </a:r>
            <a:r>
              <a:rPr lang="en-US" altLang="zh-CN" dirty="0"/>
              <a:t>VF</a:t>
            </a:r>
            <a:r>
              <a:rPr lang="zh-CN" altLang="en-US" dirty="0"/>
              <a:t>都是从</a:t>
            </a:r>
            <a:r>
              <a:rPr lang="en-US" altLang="zh-CN" dirty="0"/>
              <a:t>PF</a:t>
            </a:r>
            <a:r>
              <a:rPr lang="zh-CN" altLang="en-US" dirty="0"/>
              <a:t>中分离出来，每个物理硬件都有</a:t>
            </a:r>
            <a:r>
              <a:rPr lang="en-US" altLang="zh-CN" dirty="0"/>
              <a:t>VF</a:t>
            </a:r>
            <a:r>
              <a:rPr lang="zh-CN" altLang="en-US" dirty="0"/>
              <a:t>数量的限制，可以将一个</a:t>
            </a:r>
            <a:r>
              <a:rPr lang="en-US" altLang="zh-CN" dirty="0"/>
              <a:t>PF</a:t>
            </a:r>
            <a:r>
              <a:rPr lang="zh-CN" altLang="en-US" dirty="0"/>
              <a:t>虚拟为有限个</a:t>
            </a:r>
            <a:r>
              <a:rPr lang="en-US" altLang="zh-CN" dirty="0"/>
              <a:t>VF</a:t>
            </a:r>
            <a:r>
              <a:rPr lang="zh-CN" altLang="en-US" dirty="0"/>
              <a:t>用于分配。</a:t>
            </a:r>
            <a:endParaRPr lang="en-US" altLang="zh-CN" dirty="0"/>
          </a:p>
          <a:p>
            <a:r>
              <a:rPr lang="en-US" altLang="zh-CN" dirty="0"/>
              <a:t>Hypervisor </a:t>
            </a:r>
            <a:r>
              <a:rPr lang="zh-CN" altLang="en-US" dirty="0"/>
              <a:t>能将一个或者多个 </a:t>
            </a:r>
            <a:r>
              <a:rPr lang="en-US" altLang="zh-CN" dirty="0"/>
              <a:t>VF </a:t>
            </a:r>
            <a:r>
              <a:rPr lang="zh-CN" altLang="en-US" dirty="0"/>
              <a:t>分配给一个虚机。在某一时刻，一个 </a:t>
            </a:r>
            <a:r>
              <a:rPr lang="en-US" altLang="zh-CN" dirty="0"/>
              <a:t>VF </a:t>
            </a:r>
            <a:r>
              <a:rPr lang="zh-CN" altLang="en-US" dirty="0"/>
              <a:t>只能被分配给一个虚机。一个虚机可以拥有多个 </a:t>
            </a:r>
            <a:r>
              <a:rPr lang="en-US" altLang="zh-CN" dirty="0"/>
              <a:t>VF</a:t>
            </a:r>
            <a:r>
              <a:rPr lang="zh-CN" altLang="en-US" dirty="0"/>
              <a:t>。在虚机的操作系统看来，一个 </a:t>
            </a:r>
            <a:r>
              <a:rPr lang="en-US" altLang="zh-CN" dirty="0"/>
              <a:t>VF </a:t>
            </a:r>
            <a:r>
              <a:rPr lang="zh-CN" altLang="en-US" dirty="0"/>
              <a:t>网卡看起来和一个普通网卡没有区别。</a:t>
            </a:r>
            <a:r>
              <a:rPr lang="en-US" altLang="zh-CN" dirty="0"/>
              <a:t>SR-IOV </a:t>
            </a:r>
            <a:r>
              <a:rPr lang="zh-CN" altLang="en-US" dirty="0"/>
              <a:t>驱动是在内核中实现的。</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51</a:t>
            </a:fld>
            <a:endParaRPr lang="en-US" altLang="zh-CN"/>
          </a:p>
        </p:txBody>
      </p:sp>
    </p:spTree>
    <p:extLst>
      <p:ext uri="{BB962C8B-B14F-4D97-AF65-F5344CB8AC3E}">
        <p14:creationId xmlns:p14="http://schemas.microsoft.com/office/powerpoint/2010/main" val="403889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基于二进制翻译实现的全虚拟化将</a:t>
            </a:r>
            <a:r>
              <a:rPr lang="en-US" altLang="zh-CN" dirty="0"/>
              <a:t>Guest OS</a:t>
            </a:r>
            <a:r>
              <a:rPr lang="zh-CN" altLang="en-US" dirty="0"/>
              <a:t>置于</a:t>
            </a:r>
            <a:r>
              <a:rPr lang="en-US" altLang="zh-CN" dirty="0"/>
              <a:t>Ring 1</a:t>
            </a:r>
            <a:r>
              <a:rPr lang="zh-CN" altLang="en-US" dirty="0"/>
              <a:t>态运行，</a:t>
            </a:r>
            <a:r>
              <a:rPr lang="en-US" altLang="zh-CN" dirty="0"/>
              <a:t>Ring 1</a:t>
            </a:r>
            <a:r>
              <a:rPr lang="zh-CN" altLang="en-US" dirty="0"/>
              <a:t>态的</a:t>
            </a:r>
            <a:r>
              <a:rPr lang="en-US" altLang="zh-CN" dirty="0"/>
              <a:t>Guest OS</a:t>
            </a:r>
            <a:r>
              <a:rPr lang="zh-CN" altLang="en-US" dirty="0"/>
              <a:t>调用</a:t>
            </a:r>
            <a:r>
              <a:rPr lang="en-US" altLang="zh-CN" dirty="0"/>
              <a:t>Ring 0</a:t>
            </a:r>
            <a:r>
              <a:rPr lang="zh-CN" altLang="en-US" dirty="0"/>
              <a:t>态的特权指令时，将发生异常，进入</a:t>
            </a:r>
            <a:r>
              <a:rPr lang="en-US" altLang="zh-CN" dirty="0"/>
              <a:t>Ring 0</a:t>
            </a:r>
            <a:r>
              <a:rPr lang="zh-CN" altLang="en-US" dirty="0"/>
              <a:t>态，异常被</a:t>
            </a:r>
            <a:r>
              <a:rPr lang="en-US" altLang="zh-CN" dirty="0"/>
              <a:t>Ring 0</a:t>
            </a:r>
            <a:r>
              <a:rPr lang="zh-CN" altLang="en-US" dirty="0"/>
              <a:t>态的</a:t>
            </a:r>
            <a:r>
              <a:rPr lang="en-US" altLang="zh-CN" dirty="0"/>
              <a:t>VMM</a:t>
            </a:r>
            <a:r>
              <a:rPr lang="zh-CN" altLang="en-US" dirty="0"/>
              <a:t>捕获并进行翻译、模拟，然后返回到</a:t>
            </a:r>
            <a:r>
              <a:rPr lang="en-US" altLang="zh-CN" dirty="0"/>
              <a:t>Ring 1</a:t>
            </a:r>
            <a:r>
              <a:rPr lang="zh-CN" altLang="en-US" dirty="0"/>
              <a:t>态继续执行，整个过程对</a:t>
            </a:r>
            <a:r>
              <a:rPr lang="en-US" altLang="zh-CN" dirty="0"/>
              <a:t>Ring 1</a:t>
            </a:r>
            <a:r>
              <a:rPr lang="zh-CN" altLang="en-US" dirty="0"/>
              <a:t>态的</a:t>
            </a:r>
            <a:r>
              <a:rPr lang="en-US" altLang="zh-CN" dirty="0"/>
              <a:t>Guest OS</a:t>
            </a:r>
            <a:r>
              <a:rPr lang="zh-CN" altLang="en-US" dirty="0"/>
              <a:t>透明。</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39143850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单根</a:t>
            </a:r>
            <a:r>
              <a:rPr lang="en-US" altLang="zh-CN" dirty="0"/>
              <a:t>I/O</a:t>
            </a:r>
            <a:r>
              <a:rPr lang="zh-CN" altLang="en-US" dirty="0"/>
              <a:t>虚拟化的使用相比其他技术有更多限制，不仅需要</a:t>
            </a:r>
            <a:r>
              <a:rPr lang="en-US" altLang="zh-CN" dirty="0"/>
              <a:t>KVM</a:t>
            </a:r>
            <a:r>
              <a:rPr lang="zh-CN" altLang="en-US" dirty="0"/>
              <a:t>在软件层面提供支持，还要求</a:t>
            </a:r>
            <a:r>
              <a:rPr lang="en-US" altLang="zh-CN" dirty="0"/>
              <a:t>CPU</a:t>
            </a:r>
            <a:r>
              <a:rPr lang="zh-CN" altLang="en-US" dirty="0"/>
              <a:t>本身带有像</a:t>
            </a:r>
            <a:r>
              <a:rPr lang="en-US" altLang="zh-CN" dirty="0"/>
              <a:t>VT-x</a:t>
            </a:r>
            <a:r>
              <a:rPr lang="zh-CN" altLang="en-US" dirty="0"/>
              <a:t>这样的硬件拓展，同时对设备本身正确实现了</a:t>
            </a:r>
            <a:r>
              <a:rPr lang="en-US" altLang="zh-CN" dirty="0"/>
              <a:t>SR-IOV</a:t>
            </a:r>
            <a:r>
              <a:rPr lang="zh-CN" altLang="en-US" dirty="0"/>
              <a:t>规范也是必须的。</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52</a:t>
            </a:fld>
            <a:endParaRPr lang="en-US" altLang="zh-CN"/>
          </a:p>
        </p:txBody>
      </p:sp>
    </p:spTree>
    <p:extLst>
      <p:ext uri="{BB962C8B-B14F-4D97-AF65-F5344CB8AC3E}">
        <p14:creationId xmlns:p14="http://schemas.microsoft.com/office/powerpoint/2010/main" val="3410503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在最后我们对</a:t>
            </a:r>
            <a:r>
              <a:rPr lang="en-US" altLang="zh-CN" dirty="0"/>
              <a:t>I/O</a:t>
            </a:r>
            <a:r>
              <a:rPr lang="zh-CN" altLang="en-US" dirty="0"/>
              <a:t>设备的虚拟化进行一个简单的总结，从全虚拟化到准虚拟化，从</a:t>
            </a:r>
            <a:r>
              <a:rPr lang="en-US" altLang="zh-CN" dirty="0"/>
              <a:t>PCI Pass-Through</a:t>
            </a:r>
            <a:r>
              <a:rPr lang="zh-CN" altLang="en-US" dirty="0"/>
              <a:t>到</a:t>
            </a:r>
            <a:r>
              <a:rPr lang="en-US" altLang="zh-CN" dirty="0"/>
              <a:t>SR-IOV</a:t>
            </a:r>
            <a:r>
              <a:rPr lang="zh-CN" altLang="en-US" dirty="0"/>
              <a:t>的单根</a:t>
            </a:r>
            <a:r>
              <a:rPr lang="en-US" altLang="zh-CN" dirty="0"/>
              <a:t>I/O</a:t>
            </a:r>
            <a:r>
              <a:rPr lang="zh-CN" altLang="en-US" dirty="0"/>
              <a:t>虚拟化，可以看到，虚拟化是一个面向实际的技术点，性能和资源利用是其中很重要的评价指标。</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53</a:t>
            </a:fld>
            <a:endParaRPr lang="en-US" altLang="zh-CN"/>
          </a:p>
        </p:txBody>
      </p:sp>
    </p:spTree>
    <p:extLst>
      <p:ext uri="{BB962C8B-B14F-4D97-AF65-F5344CB8AC3E}">
        <p14:creationId xmlns:p14="http://schemas.microsoft.com/office/powerpoint/2010/main" val="13533960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KVM</a:t>
            </a:r>
            <a:r>
              <a:rPr lang="zh-CN" altLang="en-US" dirty="0"/>
              <a:t>是目前实现非常成熟，应用非常广泛的</a:t>
            </a:r>
            <a:r>
              <a:rPr lang="en-US" altLang="zh-CN" dirty="0"/>
              <a:t>VMM</a:t>
            </a:r>
            <a:r>
              <a:rPr lang="zh-CN" altLang="en-US" dirty="0"/>
              <a:t>，以</a:t>
            </a:r>
            <a:r>
              <a:rPr lang="en-US" altLang="zh-CN" dirty="0"/>
              <a:t>Linux</a:t>
            </a:r>
            <a:r>
              <a:rPr lang="zh-CN" altLang="en-US" dirty="0"/>
              <a:t>模块的形式实现，同时明智地将</a:t>
            </a:r>
            <a:r>
              <a:rPr lang="en-US" altLang="zh-CN" dirty="0"/>
              <a:t>I/O</a:t>
            </a:r>
            <a:r>
              <a:rPr lang="zh-CN" altLang="en-US" dirty="0"/>
              <a:t>设备虚拟化等复杂逻辑剥离，保持了简洁高效。内存虚拟化是虚拟机安全和性能的主要突破点，在保证虚拟机正确运行、无法攻击宿主机的同时，尽可能加快虚拟机中的内存访问速度，是重要的设计思路。</a:t>
            </a:r>
            <a:r>
              <a:rPr lang="en-US" altLang="zh-CN" dirty="0"/>
              <a:t>I/O</a:t>
            </a:r>
            <a:r>
              <a:rPr lang="zh-CN" altLang="en-US" dirty="0"/>
              <a:t>设备的虚拟化则更体现了虚拟机使用中的不同点，对于一个完整运行、提供服务的计算机系统，有没有可能仅通过虚拟化手段，让该系统的部分运行于虚拟环境，部分运行于真实环境呢？</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54</a:t>
            </a:fld>
            <a:endParaRPr lang="en-US" altLang="zh-CN"/>
          </a:p>
        </p:txBody>
      </p:sp>
    </p:spTree>
    <p:extLst>
      <p:ext uri="{BB962C8B-B14F-4D97-AF65-F5344CB8AC3E}">
        <p14:creationId xmlns:p14="http://schemas.microsoft.com/office/powerpoint/2010/main" val="259877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在基于</a:t>
            </a:r>
            <a:r>
              <a:rPr lang="en-US" altLang="zh-CN" dirty="0"/>
              <a:t>CPU</a:t>
            </a:r>
            <a:r>
              <a:rPr lang="zh-CN" altLang="en-US" dirty="0"/>
              <a:t>支持的全虚拟化实现中，面向</a:t>
            </a:r>
            <a:r>
              <a:rPr lang="en-US" altLang="zh-CN" dirty="0"/>
              <a:t>x86</a:t>
            </a:r>
            <a:r>
              <a:rPr lang="zh-CN" altLang="en-US" dirty="0"/>
              <a:t>指令集的</a:t>
            </a:r>
            <a:r>
              <a:rPr lang="en-US" altLang="zh-CN" dirty="0"/>
              <a:t>Intel</a:t>
            </a:r>
            <a:r>
              <a:rPr lang="zh-CN" altLang="en-US" dirty="0"/>
              <a:t>和</a:t>
            </a:r>
            <a:r>
              <a:rPr lang="en-US" altLang="zh-CN" dirty="0"/>
              <a:t>AMD</a:t>
            </a:r>
            <a:r>
              <a:rPr lang="zh-CN" altLang="en-US" dirty="0"/>
              <a:t>分别推出了针对自家</a:t>
            </a:r>
            <a:r>
              <a:rPr lang="en-US" altLang="zh-CN" dirty="0"/>
              <a:t>CPU</a:t>
            </a:r>
            <a:r>
              <a:rPr lang="zh-CN" altLang="en-US" dirty="0"/>
              <a:t>的硬件拓展。从使用者角度来看，</a:t>
            </a:r>
            <a:r>
              <a:rPr lang="en-US" altLang="zh-CN" dirty="0"/>
              <a:t>Intel-VT</a:t>
            </a:r>
            <a:r>
              <a:rPr lang="zh-CN" altLang="en-US" dirty="0"/>
              <a:t>与</a:t>
            </a:r>
            <a:r>
              <a:rPr lang="en-US" altLang="zh-CN" dirty="0"/>
              <a:t>AMD-V</a:t>
            </a:r>
            <a:r>
              <a:rPr lang="zh-CN" altLang="en-US" dirty="0"/>
              <a:t>的使用基本相同，此处我们仅介绍</a:t>
            </a:r>
            <a:r>
              <a:rPr lang="en-US" altLang="zh-CN" dirty="0"/>
              <a:t>Intel-VT</a:t>
            </a:r>
            <a:r>
              <a:rPr lang="zh-CN" altLang="en-US" dirty="0"/>
              <a:t>相关的内容。</a:t>
            </a:r>
            <a:r>
              <a:rPr lang="en-US" altLang="zh-CN" dirty="0"/>
              <a:t>Intel-VT</a:t>
            </a:r>
            <a:r>
              <a:rPr lang="zh-CN" altLang="en-US" dirty="0"/>
              <a:t>在开启虚拟化支持时，将</a:t>
            </a:r>
            <a:r>
              <a:rPr lang="en-US" altLang="zh-CN" dirty="0"/>
              <a:t>CPU</a:t>
            </a:r>
            <a:r>
              <a:rPr lang="zh-CN" altLang="en-US" dirty="0"/>
              <a:t>的运行模式分为</a:t>
            </a:r>
            <a:r>
              <a:rPr lang="en-US" altLang="zh-CN" dirty="0"/>
              <a:t>root</a:t>
            </a:r>
            <a:r>
              <a:rPr lang="zh-CN" altLang="en-US" dirty="0"/>
              <a:t>模式与</a:t>
            </a:r>
            <a:r>
              <a:rPr lang="en-US" altLang="zh-CN" dirty="0"/>
              <a:t>non-root</a:t>
            </a:r>
            <a:r>
              <a:rPr lang="zh-CN" altLang="en-US" dirty="0"/>
              <a:t>模式，两种模式分别支持原先的</a:t>
            </a:r>
            <a:r>
              <a:rPr lang="en-US" altLang="zh-CN" dirty="0"/>
              <a:t>4</a:t>
            </a:r>
            <a:r>
              <a:rPr lang="zh-CN" altLang="en-US" dirty="0"/>
              <a:t>个运行等级。根据硬件手册的介绍，正常情况下，</a:t>
            </a:r>
            <a:r>
              <a:rPr lang="en-US" altLang="zh-CN" dirty="0"/>
              <a:t>VMM</a:t>
            </a:r>
            <a:r>
              <a:rPr lang="zh-CN" altLang="en-US" dirty="0"/>
              <a:t>运行在</a:t>
            </a:r>
            <a:r>
              <a:rPr lang="en-US" altLang="zh-CN" dirty="0"/>
              <a:t>root</a:t>
            </a:r>
            <a:r>
              <a:rPr lang="zh-CN" altLang="en-US" dirty="0"/>
              <a:t>模式下的</a:t>
            </a:r>
            <a:r>
              <a:rPr lang="en-US" altLang="zh-CN" dirty="0"/>
              <a:t>Ring 0</a:t>
            </a:r>
            <a:r>
              <a:rPr lang="zh-CN" altLang="en-US" dirty="0"/>
              <a:t>态，</a:t>
            </a:r>
            <a:r>
              <a:rPr lang="en-US" altLang="zh-CN" dirty="0"/>
              <a:t>Guest OS</a:t>
            </a:r>
            <a:r>
              <a:rPr lang="zh-CN" altLang="en-US" dirty="0"/>
              <a:t>运行在</a:t>
            </a:r>
            <a:r>
              <a:rPr lang="en-US" altLang="zh-CN" dirty="0"/>
              <a:t>non-root</a:t>
            </a:r>
            <a:r>
              <a:rPr lang="zh-CN" altLang="en-US" dirty="0"/>
              <a:t>模式下。</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321607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VMM</a:t>
            </a:r>
            <a:r>
              <a:rPr lang="zh-CN" altLang="en-US" dirty="0"/>
              <a:t>与</a:t>
            </a:r>
            <a:r>
              <a:rPr lang="en-US" altLang="zh-CN" dirty="0"/>
              <a:t>Guest OS</a:t>
            </a:r>
            <a:r>
              <a:rPr lang="zh-CN" altLang="en-US" dirty="0"/>
              <a:t>的相互切换上，</a:t>
            </a:r>
            <a:r>
              <a:rPr lang="en-US" altLang="zh-CN" dirty="0"/>
              <a:t>Intel-VT</a:t>
            </a:r>
            <a:r>
              <a:rPr lang="zh-CN" altLang="en-US" dirty="0"/>
              <a:t>提供了</a:t>
            </a:r>
            <a:r>
              <a:rPr lang="en-US" altLang="zh-CN" dirty="0"/>
              <a:t>VM Entry</a:t>
            </a:r>
            <a:r>
              <a:rPr lang="zh-CN" altLang="en-US" dirty="0"/>
              <a:t>和</a:t>
            </a:r>
            <a:r>
              <a:rPr lang="en-US" altLang="zh-CN" dirty="0"/>
              <a:t>VM Exit</a:t>
            </a:r>
            <a:r>
              <a:rPr lang="zh-CN" altLang="en-US" dirty="0"/>
              <a:t>两个指令集接口，</a:t>
            </a:r>
            <a:r>
              <a:rPr lang="en-US" altLang="zh-CN" dirty="0"/>
              <a:t>VM Entry</a:t>
            </a:r>
            <a:r>
              <a:rPr lang="zh-CN" altLang="en-US" dirty="0"/>
              <a:t>相关指令由</a:t>
            </a:r>
            <a:r>
              <a:rPr lang="en-US" altLang="zh-CN" dirty="0"/>
              <a:t>root</a:t>
            </a:r>
            <a:r>
              <a:rPr lang="zh-CN" altLang="en-US" dirty="0"/>
              <a:t>模式下的</a:t>
            </a:r>
            <a:r>
              <a:rPr lang="en-US" altLang="zh-CN" dirty="0"/>
              <a:t>VMM</a:t>
            </a:r>
            <a:r>
              <a:rPr lang="zh-CN" altLang="en-US" dirty="0"/>
              <a:t>调用，触发</a:t>
            </a:r>
            <a:r>
              <a:rPr lang="en-US" altLang="zh-CN" dirty="0"/>
              <a:t>VM Entry</a:t>
            </a:r>
            <a:r>
              <a:rPr lang="zh-CN" altLang="en-US" dirty="0"/>
              <a:t>时，</a:t>
            </a:r>
            <a:r>
              <a:rPr lang="en-US" altLang="zh-CN" dirty="0"/>
              <a:t>CPU</a:t>
            </a:r>
            <a:r>
              <a:rPr lang="zh-CN" altLang="en-US" dirty="0"/>
              <a:t>负责到</a:t>
            </a:r>
            <a:r>
              <a:rPr lang="en-US" altLang="zh-CN" dirty="0"/>
              <a:t>non-root</a:t>
            </a:r>
            <a:r>
              <a:rPr lang="zh-CN" altLang="en-US" dirty="0"/>
              <a:t>模式，并将已设定好的</a:t>
            </a:r>
            <a:r>
              <a:rPr lang="en-US" altLang="zh-CN" dirty="0"/>
              <a:t>Guest OS</a:t>
            </a:r>
            <a:r>
              <a:rPr lang="zh-CN" altLang="en-US" dirty="0"/>
              <a:t>上下文信息恢复、执行</a:t>
            </a:r>
            <a:r>
              <a:rPr lang="en-US" altLang="zh-CN" dirty="0"/>
              <a:t>Guest OS</a:t>
            </a:r>
            <a:r>
              <a:rPr lang="zh-CN" altLang="en-US" dirty="0"/>
              <a:t>。</a:t>
            </a:r>
            <a:r>
              <a:rPr lang="en-US" altLang="zh-CN" dirty="0"/>
              <a:t>VM Exit</a:t>
            </a:r>
            <a:r>
              <a:rPr lang="zh-CN" altLang="en-US" dirty="0"/>
              <a:t>则是</a:t>
            </a:r>
            <a:r>
              <a:rPr lang="en-US" altLang="zh-CN" dirty="0"/>
              <a:t>Guest OS</a:t>
            </a:r>
            <a:r>
              <a:rPr lang="zh-CN" altLang="en-US" dirty="0"/>
              <a:t>在执行过程中触及某些需要在</a:t>
            </a:r>
            <a:r>
              <a:rPr lang="en-US" altLang="zh-CN" dirty="0"/>
              <a:t>root</a:t>
            </a:r>
            <a:r>
              <a:rPr lang="zh-CN" altLang="en-US" dirty="0"/>
              <a:t>模式下才能正确执行的特权指令，</a:t>
            </a:r>
            <a:r>
              <a:rPr lang="en-US" altLang="zh-CN" dirty="0"/>
              <a:t>CPU</a:t>
            </a:r>
            <a:r>
              <a:rPr lang="zh-CN" altLang="en-US" dirty="0"/>
              <a:t>将自动中止</a:t>
            </a:r>
            <a:r>
              <a:rPr lang="en-US" altLang="zh-CN" dirty="0"/>
              <a:t>Guest OS</a:t>
            </a:r>
            <a:r>
              <a:rPr lang="zh-CN" altLang="en-US" dirty="0"/>
              <a:t>，保存上下文，切换到</a:t>
            </a:r>
            <a:r>
              <a:rPr lang="en-US" altLang="zh-CN" dirty="0"/>
              <a:t>root</a:t>
            </a:r>
            <a:r>
              <a:rPr lang="zh-CN" altLang="en-US" dirty="0"/>
              <a:t>模式，由</a:t>
            </a:r>
            <a:r>
              <a:rPr lang="en-US" altLang="zh-CN" dirty="0"/>
              <a:t>VMM</a:t>
            </a:r>
            <a:r>
              <a:rPr lang="zh-CN" altLang="en-US" dirty="0"/>
              <a:t>判断、模拟对应的特权指令。</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295122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从使用者角度，</a:t>
            </a:r>
            <a:r>
              <a:rPr lang="en-US" altLang="zh-CN" dirty="0"/>
              <a:t>Intel-VT</a:t>
            </a:r>
            <a:r>
              <a:rPr lang="zh-CN" altLang="en-US" dirty="0"/>
              <a:t>除了包含额外的虚拟机相关指令和寄存器，规范中也规定了软件需要满足的控制结构体布局，即</a:t>
            </a:r>
            <a:r>
              <a:rPr lang="en-US" altLang="zh-CN" dirty="0"/>
              <a:t>VMCS</a:t>
            </a:r>
            <a:r>
              <a:rPr lang="zh-CN" altLang="en-US" dirty="0"/>
              <a:t>。</a:t>
            </a:r>
            <a:r>
              <a:rPr lang="en-US" altLang="zh-CN" dirty="0"/>
              <a:t>VMCS</a:t>
            </a:r>
            <a:r>
              <a:rPr lang="zh-CN" altLang="en-US" dirty="0"/>
              <a:t>是</a:t>
            </a:r>
            <a:r>
              <a:rPr lang="en-US" altLang="zh-CN" dirty="0"/>
              <a:t>VMM</a:t>
            </a:r>
            <a:r>
              <a:rPr lang="zh-CN" altLang="en-US" dirty="0"/>
              <a:t>与</a:t>
            </a:r>
            <a:r>
              <a:rPr lang="en-US" altLang="zh-CN" dirty="0"/>
              <a:t>CPU</a:t>
            </a:r>
            <a:r>
              <a:rPr lang="zh-CN" altLang="en-US" dirty="0"/>
              <a:t>交互的基础，</a:t>
            </a:r>
            <a:r>
              <a:rPr lang="en-US" altLang="zh-CN" dirty="0"/>
              <a:t>VMM</a:t>
            </a:r>
            <a:r>
              <a:rPr lang="zh-CN" altLang="en-US" dirty="0"/>
              <a:t>负责维护、修改</a:t>
            </a:r>
            <a:r>
              <a:rPr lang="en-US" altLang="zh-CN" dirty="0"/>
              <a:t>VMCS</a:t>
            </a:r>
            <a:r>
              <a:rPr lang="zh-CN" altLang="en-US" dirty="0"/>
              <a:t>的内容，</a:t>
            </a:r>
            <a:r>
              <a:rPr lang="en-US" altLang="zh-CN" dirty="0"/>
              <a:t>CPU</a:t>
            </a:r>
            <a:r>
              <a:rPr lang="zh-CN" altLang="en-US" dirty="0"/>
              <a:t>负责在需要的时候载入</a:t>
            </a:r>
            <a:r>
              <a:rPr lang="en-US" altLang="zh-CN" dirty="0"/>
              <a:t>VMCS</a:t>
            </a:r>
            <a:r>
              <a:rPr lang="zh-CN" altLang="en-US" dirty="0"/>
              <a:t>中的内容到上下文、保存上下文信息到指定内存位置（以</a:t>
            </a:r>
            <a:r>
              <a:rPr lang="en-US" altLang="zh-CN" dirty="0"/>
              <a:t>VMCS</a:t>
            </a:r>
            <a:r>
              <a:rPr lang="zh-CN" altLang="en-US" dirty="0"/>
              <a:t>内存布局）。</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224393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Intel-VT</a:t>
            </a:r>
            <a:r>
              <a:rPr lang="zh-CN" altLang="en-US" dirty="0"/>
              <a:t>的一大优势在于避免了逐条指令的二进制翻译，借助硬件机制降低了编程的难度，同时提升了虚拟机的执行效率。</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2529174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530850"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7113588"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ernel.org/doc/Documentation/virtual/kvm/api.tx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412776"/>
            <a:ext cx="9906000" cy="216024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en-US" altLang="zh-CN" sz="4400" spc="300" dirty="0" err="1">
                <a:solidFill>
                  <a:srgbClr val="000066"/>
                </a:solidFill>
                <a:latin typeface="+mj-ea"/>
                <a:ea typeface="+mj-ea"/>
              </a:rPr>
              <a:t>openEuler</a:t>
            </a:r>
            <a:r>
              <a:rPr lang="zh-CN" altLang="en-US" sz="4400" spc="300" dirty="0">
                <a:solidFill>
                  <a:srgbClr val="000066"/>
                </a:solidFill>
                <a:latin typeface="+mj-ea"/>
                <a:ea typeface="+mj-ea"/>
              </a:rPr>
              <a:t>内核编程</a:t>
            </a:r>
            <a:r>
              <a:rPr lang="en-US" altLang="zh-CN" sz="4400" spc="300" dirty="0">
                <a:solidFill>
                  <a:srgbClr val="000066"/>
                </a:solidFill>
                <a:latin typeface="+mj-ea"/>
                <a:ea typeface="+mj-ea"/>
              </a:rPr>
              <a:t>》</a:t>
            </a:r>
          </a:p>
          <a:p>
            <a:pPr algn="ctr" eaLnBrk="1" hangingPunct="1">
              <a:lnSpc>
                <a:spcPct val="150000"/>
              </a:lnSpc>
              <a:spcBef>
                <a:spcPts val="0"/>
              </a:spcBef>
              <a:spcAft>
                <a:spcPts val="0"/>
              </a:spcAft>
              <a:defRPr/>
            </a:pPr>
            <a:r>
              <a:rPr lang="zh-CN" altLang="en-US" sz="4400" spc="300" dirty="0">
                <a:solidFill>
                  <a:srgbClr val="000066"/>
                </a:solidFill>
                <a:latin typeface="+mj-ea"/>
                <a:ea typeface="+mj-ea"/>
              </a:rPr>
              <a:t>第十一章 第</a:t>
            </a:r>
            <a:r>
              <a:rPr lang="en-US" altLang="zh-CN" sz="4400" spc="300" dirty="0">
                <a:solidFill>
                  <a:srgbClr val="000066"/>
                </a:solidFill>
                <a:latin typeface="+mj-ea"/>
                <a:ea typeface="+mj-ea"/>
              </a:rPr>
              <a:t>2</a:t>
            </a:r>
            <a:r>
              <a:rPr lang="zh-CN" altLang="en-US" sz="4400" spc="300" dirty="0">
                <a:solidFill>
                  <a:srgbClr val="000066"/>
                </a:solidFill>
                <a:latin typeface="+mj-ea"/>
                <a:ea typeface="+mj-ea"/>
              </a:rPr>
              <a:t>讲 </a:t>
            </a:r>
            <a:r>
              <a:rPr lang="en-US" altLang="zh-CN" sz="4400" spc="300" dirty="0">
                <a:solidFill>
                  <a:srgbClr val="000066"/>
                </a:solidFill>
                <a:latin typeface="+mj-ea"/>
                <a:ea typeface="+mj-ea"/>
              </a:rPr>
              <a:t>KVM</a:t>
            </a:r>
            <a:endParaRPr lang="zh-CN" altLang="en-US" sz="4400" spc="300" dirty="0">
              <a:solidFill>
                <a:srgbClr val="000066"/>
              </a:solidFill>
              <a:latin typeface="+mj-ea"/>
              <a:ea typeface="+mj-ea"/>
            </a:endParaRP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中国科学院软件研究所</a:t>
            </a:r>
            <a:endParaRPr kumimoji="0" lang="en-US" altLang="zh-CN" dirty="0">
              <a:solidFill>
                <a:srgbClr val="CC0000"/>
              </a:solidFill>
              <a:latin typeface="+mj-ea"/>
              <a:ea typeface="+mj-ea"/>
            </a:endParaRPr>
          </a:p>
          <a:p>
            <a:pPr algn="ctr" eaLnBrk="1" hangingPunct="1">
              <a:lnSpc>
                <a:spcPct val="150000"/>
              </a:lnSpc>
              <a:spcBef>
                <a:spcPts val="0"/>
              </a:spcBef>
              <a:buClr>
                <a:schemeClr val="hlink"/>
              </a:buClr>
              <a:buSzPct val="50000"/>
              <a:buFont typeface="Monotype Sorts"/>
              <a:buNone/>
            </a:pPr>
            <a:fld id="{2133CF6D-AB55-400B-B9B2-17E6264C77D7}" type="datetime2">
              <a:rPr kumimoji="0" lang="zh-CN" altLang="en-US" smtClean="0">
                <a:solidFill>
                  <a:srgbClr val="CC0000"/>
                </a:solidFill>
                <a:latin typeface="+mj-ea"/>
                <a:ea typeface="+mj-ea"/>
              </a:rPr>
              <a:t>2021年4月28日</a:t>
            </a:fld>
            <a:endParaRPr kumimoji="0" lang="en-US" altLang="zh-CN"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F5EB5F-17D8-457B-804B-36E4E6E4BED5}"/>
              </a:ext>
            </a:extLst>
          </p:cNvPr>
          <p:cNvSpPr>
            <a:spLocks noGrp="1"/>
          </p:cNvSpPr>
          <p:nvPr>
            <p:ph idx="1"/>
          </p:nvPr>
        </p:nvSpPr>
        <p:spPr/>
        <p:txBody>
          <a:bodyPr/>
          <a:lstStyle/>
          <a:p>
            <a:r>
              <a:rPr lang="zh-CN" altLang="en-US" dirty="0"/>
              <a:t>无需二进制翻译，执行特权指令时转到</a:t>
            </a:r>
            <a:r>
              <a:rPr lang="en-US" altLang="zh-CN" dirty="0"/>
              <a:t>VMX root operation </a:t>
            </a:r>
            <a:r>
              <a:rPr lang="zh-CN" altLang="en-US" dirty="0"/>
              <a:t>模式。</a:t>
            </a:r>
          </a:p>
        </p:txBody>
      </p:sp>
      <p:sp>
        <p:nvSpPr>
          <p:cNvPr id="3" name="标题 2">
            <a:extLst>
              <a:ext uri="{FF2B5EF4-FFF2-40B4-BE49-F238E27FC236}">
                <a16:creationId xmlns:a16="http://schemas.microsoft.com/office/drawing/2014/main" id="{5EAA4DA9-3A0F-4109-B7AF-AEC0CE1DAF76}"/>
              </a:ext>
            </a:extLst>
          </p:cNvPr>
          <p:cNvSpPr>
            <a:spLocks noGrp="1"/>
          </p:cNvSpPr>
          <p:nvPr>
            <p:ph type="title"/>
          </p:nvPr>
        </p:nvSpPr>
        <p:spPr/>
        <p:txBody>
          <a:bodyPr/>
          <a:lstStyle/>
          <a:p>
            <a:r>
              <a:rPr lang="en-US" altLang="zh-CN" dirty="0"/>
              <a:t>Intel-VT</a:t>
            </a:r>
            <a:endParaRPr lang="zh-CN" altLang="en-US" dirty="0"/>
          </a:p>
        </p:txBody>
      </p:sp>
      <p:pic>
        <p:nvPicPr>
          <p:cNvPr id="4" name="图片 3">
            <a:extLst>
              <a:ext uri="{FF2B5EF4-FFF2-40B4-BE49-F238E27FC236}">
                <a16:creationId xmlns:a16="http://schemas.microsoft.com/office/drawing/2014/main" id="{83B32BFD-7D86-4480-A581-7DEE1353F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704" y="2276872"/>
            <a:ext cx="5153025" cy="3400425"/>
          </a:xfrm>
          <a:prstGeom prst="rect">
            <a:avLst/>
          </a:prstGeom>
        </p:spPr>
      </p:pic>
    </p:spTree>
    <p:extLst>
      <p:ext uri="{BB962C8B-B14F-4D97-AF65-F5344CB8AC3E}">
        <p14:creationId xmlns:p14="http://schemas.microsoft.com/office/powerpoint/2010/main" val="27091988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924173-E0E6-43D6-B872-82ECA0F24DA8}"/>
              </a:ext>
            </a:extLst>
          </p:cNvPr>
          <p:cNvSpPr>
            <a:spLocks noGrp="1"/>
          </p:cNvSpPr>
          <p:nvPr>
            <p:ph idx="1"/>
          </p:nvPr>
        </p:nvSpPr>
        <p:spPr/>
        <p:txBody>
          <a:bodyPr/>
          <a:lstStyle/>
          <a:p>
            <a:r>
              <a:rPr lang="zh-CN" altLang="en-US" dirty="0"/>
              <a:t>修改客户机内核代码，替换无法虚拟的指令</a:t>
            </a:r>
            <a:endParaRPr lang="en-US" altLang="zh-CN" dirty="0"/>
          </a:p>
          <a:p>
            <a:r>
              <a:rPr lang="zh-CN" altLang="en-US" dirty="0"/>
              <a:t>使用</a:t>
            </a:r>
            <a:r>
              <a:rPr lang="en-US" altLang="zh-CN" dirty="0" err="1"/>
              <a:t>Hypercall</a:t>
            </a:r>
            <a:r>
              <a:rPr lang="zh-CN" altLang="en-US" dirty="0"/>
              <a:t>来与</a:t>
            </a:r>
            <a:r>
              <a:rPr lang="en-US" altLang="zh-CN" dirty="0"/>
              <a:t>Hypervisor</a:t>
            </a:r>
            <a:r>
              <a:rPr lang="zh-CN" altLang="en-US" dirty="0"/>
              <a:t>通信</a:t>
            </a:r>
            <a:endParaRPr lang="en-US" altLang="zh-CN" dirty="0"/>
          </a:p>
          <a:p>
            <a:r>
              <a:rPr lang="en-US" altLang="zh-CN" dirty="0"/>
              <a:t>Xen</a:t>
            </a:r>
          </a:p>
          <a:p>
            <a:pPr lvl="1"/>
            <a:r>
              <a:rPr lang="zh-CN" altLang="en-US" dirty="0"/>
              <a:t>性能损耗低</a:t>
            </a:r>
            <a:endParaRPr lang="en-US" altLang="zh-CN" dirty="0"/>
          </a:p>
          <a:p>
            <a:pPr lvl="1"/>
            <a:r>
              <a:rPr lang="zh-CN" altLang="en-US" dirty="0"/>
              <a:t>需要修改</a:t>
            </a:r>
            <a:r>
              <a:rPr lang="en-US" altLang="zh-CN" dirty="0"/>
              <a:t>Guest OS</a:t>
            </a:r>
            <a:r>
              <a:rPr lang="zh-CN" altLang="en-US" dirty="0"/>
              <a:t>源码</a:t>
            </a:r>
            <a:endParaRPr lang="en-US" altLang="zh-CN" dirty="0"/>
          </a:p>
          <a:p>
            <a:pPr lvl="1"/>
            <a:r>
              <a:rPr lang="zh-CN" altLang="en-US" dirty="0"/>
              <a:t>兼容性差</a:t>
            </a:r>
            <a:endParaRPr lang="en-US" altLang="zh-CN" dirty="0"/>
          </a:p>
          <a:p>
            <a:pPr lvl="1"/>
            <a:r>
              <a:rPr lang="zh-CN" altLang="en-US" dirty="0"/>
              <a:t>在硬件支持的情况下也</a:t>
            </a:r>
            <a:br>
              <a:rPr lang="en-US" altLang="zh-CN" dirty="0"/>
            </a:br>
            <a:r>
              <a:rPr lang="zh-CN" altLang="en-US" dirty="0"/>
              <a:t>可以支持全虚拟化</a:t>
            </a:r>
          </a:p>
        </p:txBody>
      </p:sp>
      <p:sp>
        <p:nvSpPr>
          <p:cNvPr id="3" name="标题 2">
            <a:extLst>
              <a:ext uri="{FF2B5EF4-FFF2-40B4-BE49-F238E27FC236}">
                <a16:creationId xmlns:a16="http://schemas.microsoft.com/office/drawing/2014/main" id="{A29AB3A9-52A2-42A9-ACB0-B9B36EF1FEB2}"/>
              </a:ext>
            </a:extLst>
          </p:cNvPr>
          <p:cNvSpPr>
            <a:spLocks noGrp="1"/>
          </p:cNvSpPr>
          <p:nvPr>
            <p:ph type="title"/>
          </p:nvPr>
        </p:nvSpPr>
        <p:spPr/>
        <p:txBody>
          <a:bodyPr/>
          <a:lstStyle/>
          <a:p>
            <a:r>
              <a:rPr lang="zh-CN" altLang="en-US" dirty="0"/>
              <a:t>半虚拟化（超虚拟化）</a:t>
            </a:r>
          </a:p>
        </p:txBody>
      </p:sp>
      <p:pic>
        <p:nvPicPr>
          <p:cNvPr id="5" name="图片 4">
            <a:extLst>
              <a:ext uri="{FF2B5EF4-FFF2-40B4-BE49-F238E27FC236}">
                <a16:creationId xmlns:a16="http://schemas.microsoft.com/office/drawing/2014/main" id="{25633DB5-F67B-4C93-995C-1B9BAF076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976" y="2852936"/>
            <a:ext cx="4257675" cy="3219450"/>
          </a:xfrm>
          <a:prstGeom prst="rect">
            <a:avLst/>
          </a:prstGeom>
        </p:spPr>
      </p:pic>
    </p:spTree>
    <p:extLst>
      <p:ext uri="{BB962C8B-B14F-4D97-AF65-F5344CB8AC3E}">
        <p14:creationId xmlns:p14="http://schemas.microsoft.com/office/powerpoint/2010/main" val="139907881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accent5">
                    <a:lumMod val="25000"/>
                  </a:schemeClr>
                </a:solidFill>
              </a:rPr>
              <a:t>1.</a:t>
            </a:r>
            <a:r>
              <a:rPr lang="en-US" altLang="zh-CN" dirty="0">
                <a:solidFill>
                  <a:srgbClr val="FF0000"/>
                </a:solidFill>
              </a:rPr>
              <a:t>	</a:t>
            </a:r>
            <a:r>
              <a:rPr lang="zh-CN" altLang="en-US" dirty="0">
                <a:solidFill>
                  <a:schemeClr val="accent5">
                    <a:lumMod val="25000"/>
                  </a:schemeClr>
                </a:solidFill>
              </a:rPr>
              <a:t>虚拟化方案（</a:t>
            </a:r>
            <a:r>
              <a:rPr lang="en-US" altLang="zh-CN" dirty="0">
                <a:solidFill>
                  <a:schemeClr val="accent5">
                    <a:lumMod val="25000"/>
                  </a:schemeClr>
                </a:solidFill>
              </a:rPr>
              <a:t>KVM</a:t>
            </a:r>
            <a:r>
              <a:rPr lang="zh-CN" altLang="en-US" dirty="0">
                <a:solidFill>
                  <a:schemeClr val="accent5">
                    <a:lumMod val="25000"/>
                  </a:schemeClr>
                </a:solidFill>
              </a:rPr>
              <a:t>基本架构介绍）</a:t>
            </a:r>
            <a:endParaRPr lang="en-US" altLang="zh-CN" dirty="0">
              <a:solidFill>
                <a:schemeClr val="accent5">
                  <a:lumMod val="25000"/>
                </a:schemeClr>
              </a:solidFill>
            </a:endParaRPr>
          </a:p>
          <a:p>
            <a:pPr>
              <a:lnSpc>
                <a:spcPct val="150000"/>
              </a:lnSpc>
            </a:pPr>
            <a:r>
              <a:rPr lang="en-US" altLang="zh-CN" dirty="0">
                <a:solidFill>
                  <a:srgbClr val="FF0000"/>
                </a:solidFill>
              </a:rPr>
              <a:t>2.	KVM</a:t>
            </a:r>
            <a:r>
              <a:rPr lang="zh-CN" altLang="en-US" dirty="0">
                <a:solidFill>
                  <a:srgbClr val="FF0000"/>
                </a:solidFill>
              </a:rPr>
              <a:t>架构</a:t>
            </a:r>
            <a:endParaRPr lang="en-US" altLang="zh-CN" dirty="0">
              <a:solidFill>
                <a:srgbClr val="FF0000"/>
              </a:solidFill>
            </a:endParaRPr>
          </a:p>
          <a:p>
            <a:pPr>
              <a:lnSpc>
                <a:spcPct val="150000"/>
              </a:lnSpc>
            </a:pPr>
            <a:r>
              <a:rPr lang="en-US" altLang="zh-CN" dirty="0"/>
              <a:t>3.</a:t>
            </a:r>
            <a:r>
              <a:rPr lang="zh-CN" altLang="en-US" dirty="0"/>
              <a:t>   内存虚拟化</a:t>
            </a:r>
            <a:endParaRPr lang="en-US" altLang="zh-CN" dirty="0"/>
          </a:p>
          <a:p>
            <a:pPr>
              <a:lnSpc>
                <a:spcPct val="150000"/>
              </a:lnSpc>
            </a:pPr>
            <a:r>
              <a:rPr lang="en-US" altLang="zh-CN" dirty="0"/>
              <a:t>4.	IO</a:t>
            </a:r>
            <a:r>
              <a:rPr lang="zh-CN" altLang="en-US" dirty="0"/>
              <a:t>虚拟化</a:t>
            </a:r>
            <a:endParaRPr lang="en-US" altLang="zh-CN" dirty="0"/>
          </a:p>
        </p:txBody>
      </p:sp>
    </p:spTree>
    <p:extLst>
      <p:ext uri="{BB962C8B-B14F-4D97-AF65-F5344CB8AC3E}">
        <p14:creationId xmlns:p14="http://schemas.microsoft.com/office/powerpoint/2010/main" val="40396791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BEA8EB-1C39-4C63-A5D4-00841D5CE17B}"/>
              </a:ext>
            </a:extLst>
          </p:cNvPr>
          <p:cNvSpPr>
            <a:spLocks noGrp="1"/>
          </p:cNvSpPr>
          <p:nvPr>
            <p:ph idx="1"/>
          </p:nvPr>
        </p:nvSpPr>
        <p:spPr/>
        <p:txBody>
          <a:bodyPr/>
          <a:lstStyle/>
          <a:p>
            <a:r>
              <a:rPr lang="zh-CN" altLang="en-US" dirty="0"/>
              <a:t>特点：</a:t>
            </a:r>
            <a:endParaRPr lang="en-US" altLang="zh-CN" dirty="0"/>
          </a:p>
          <a:p>
            <a:pPr lvl="1"/>
            <a:r>
              <a:rPr lang="zh-CN" altLang="en-US" dirty="0"/>
              <a:t>硬件辅助的全虚拟化技术</a:t>
            </a:r>
            <a:endParaRPr lang="en-US" altLang="zh-CN" dirty="0"/>
          </a:p>
          <a:p>
            <a:pPr lvl="1"/>
            <a:r>
              <a:rPr lang="zh-CN" altLang="en-US" dirty="0"/>
              <a:t>以</a:t>
            </a:r>
            <a:r>
              <a:rPr lang="en-US" altLang="zh-CN" dirty="0"/>
              <a:t>Linux</a:t>
            </a:r>
            <a:r>
              <a:rPr lang="zh-CN" altLang="en-US" dirty="0"/>
              <a:t>内核可加载模块形式存在</a:t>
            </a:r>
            <a:endParaRPr lang="en-US" altLang="zh-CN" dirty="0"/>
          </a:p>
          <a:p>
            <a:pPr lvl="1"/>
            <a:r>
              <a:rPr lang="zh-CN" altLang="en-US" dirty="0"/>
              <a:t>只提供</a:t>
            </a:r>
            <a:r>
              <a:rPr lang="en-US" altLang="zh-CN" dirty="0"/>
              <a:t>CPU&amp;</a:t>
            </a:r>
            <a:r>
              <a:rPr lang="zh-CN" altLang="en-US" dirty="0"/>
              <a:t>内存虚拟化，给出模拟</a:t>
            </a:r>
            <a:r>
              <a:rPr lang="en-US" altLang="zh-CN" dirty="0"/>
              <a:t>I/O</a:t>
            </a:r>
            <a:r>
              <a:rPr lang="zh-CN" altLang="en-US" dirty="0"/>
              <a:t>接口：</a:t>
            </a:r>
            <a:r>
              <a:rPr lang="en-US" altLang="zh-CN" dirty="0"/>
              <a:t>/dev/</a:t>
            </a:r>
            <a:r>
              <a:rPr lang="en-US" altLang="zh-CN" dirty="0" err="1"/>
              <a:t>kvm</a:t>
            </a:r>
            <a:endParaRPr lang="en-US" altLang="zh-CN" dirty="0"/>
          </a:p>
          <a:p>
            <a:pPr lvl="1"/>
            <a:r>
              <a:rPr lang="zh-CN" altLang="en-US" dirty="0"/>
              <a:t>用户程序（</a:t>
            </a:r>
            <a:r>
              <a:rPr lang="en-US" altLang="zh-CN" dirty="0"/>
              <a:t>QEMU</a:t>
            </a:r>
            <a:r>
              <a:rPr lang="zh-CN" altLang="en-US" dirty="0"/>
              <a:t>）通过</a:t>
            </a:r>
            <a:r>
              <a:rPr lang="en-US" altLang="zh-CN" dirty="0"/>
              <a:t>/dev/</a:t>
            </a:r>
            <a:r>
              <a:rPr lang="en-US" altLang="zh-CN" dirty="0" err="1"/>
              <a:t>kvm</a:t>
            </a:r>
            <a:r>
              <a:rPr lang="zh-CN" altLang="en-US" dirty="0"/>
              <a:t>接口提供模拟</a:t>
            </a:r>
            <a:r>
              <a:rPr lang="en-US" altLang="zh-CN" dirty="0"/>
              <a:t>I/O</a:t>
            </a:r>
            <a:endParaRPr lang="zh-CN" altLang="en-US" dirty="0"/>
          </a:p>
        </p:txBody>
      </p:sp>
      <p:sp>
        <p:nvSpPr>
          <p:cNvPr id="3" name="标题 2">
            <a:extLst>
              <a:ext uri="{FF2B5EF4-FFF2-40B4-BE49-F238E27FC236}">
                <a16:creationId xmlns:a16="http://schemas.microsoft.com/office/drawing/2014/main" id="{8F8FF6E3-76F1-4605-877D-55C95118B6C1}"/>
              </a:ext>
            </a:extLst>
          </p:cNvPr>
          <p:cNvSpPr>
            <a:spLocks noGrp="1"/>
          </p:cNvSpPr>
          <p:nvPr>
            <p:ph type="title"/>
          </p:nvPr>
        </p:nvSpPr>
        <p:spPr/>
        <p:txBody>
          <a:bodyPr/>
          <a:lstStyle/>
          <a:p>
            <a:r>
              <a:rPr lang="en-US" altLang="zh-CN" dirty="0"/>
              <a:t>KVM</a:t>
            </a:r>
            <a:r>
              <a:rPr lang="zh-CN" altLang="en-US" dirty="0"/>
              <a:t>架构</a:t>
            </a:r>
          </a:p>
        </p:txBody>
      </p:sp>
    </p:spTree>
    <p:extLst>
      <p:ext uri="{BB962C8B-B14F-4D97-AF65-F5344CB8AC3E}">
        <p14:creationId xmlns:p14="http://schemas.microsoft.com/office/powerpoint/2010/main" val="12078053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9B74CFF-E05F-497A-B44B-0210F54BED89}"/>
              </a:ext>
            </a:extLst>
          </p:cNvPr>
          <p:cNvSpPr/>
          <p:nvPr/>
        </p:nvSpPr>
        <p:spPr bwMode="auto">
          <a:xfrm>
            <a:off x="488504" y="4941168"/>
            <a:ext cx="9073008" cy="1584176"/>
          </a:xfrm>
          <a:prstGeom prst="rect">
            <a:avLst/>
          </a:prstGeom>
          <a:solidFill>
            <a:schemeClr val="accent1">
              <a:lumMod val="40000"/>
              <a:lumOff val="6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3" name="标题 2">
            <a:extLst>
              <a:ext uri="{FF2B5EF4-FFF2-40B4-BE49-F238E27FC236}">
                <a16:creationId xmlns:a16="http://schemas.microsoft.com/office/drawing/2014/main" id="{243D7A7B-0EB2-4B03-BF19-99ACB254CACA}"/>
              </a:ext>
            </a:extLst>
          </p:cNvPr>
          <p:cNvSpPr>
            <a:spLocks noGrp="1"/>
          </p:cNvSpPr>
          <p:nvPr>
            <p:ph type="title"/>
          </p:nvPr>
        </p:nvSpPr>
        <p:spPr/>
        <p:txBody>
          <a:bodyPr/>
          <a:lstStyle/>
          <a:p>
            <a:r>
              <a:rPr lang="en-US" altLang="zh-CN" dirty="0"/>
              <a:t>KVM</a:t>
            </a:r>
            <a:r>
              <a:rPr lang="zh-CN" altLang="en-US" dirty="0"/>
              <a:t>架构</a:t>
            </a:r>
          </a:p>
        </p:txBody>
      </p:sp>
      <p:sp>
        <p:nvSpPr>
          <p:cNvPr id="6" name="矩形 5">
            <a:extLst>
              <a:ext uri="{FF2B5EF4-FFF2-40B4-BE49-F238E27FC236}">
                <a16:creationId xmlns:a16="http://schemas.microsoft.com/office/drawing/2014/main" id="{47A13E98-2A44-43ED-B62E-72CD52E9E500}"/>
              </a:ext>
            </a:extLst>
          </p:cNvPr>
          <p:cNvSpPr/>
          <p:nvPr/>
        </p:nvSpPr>
        <p:spPr bwMode="auto">
          <a:xfrm>
            <a:off x="848544" y="2204864"/>
            <a:ext cx="2304256" cy="461665"/>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QEMU</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7" name="矩形 6">
            <a:extLst>
              <a:ext uri="{FF2B5EF4-FFF2-40B4-BE49-F238E27FC236}">
                <a16:creationId xmlns:a16="http://schemas.microsoft.com/office/drawing/2014/main" id="{E2933747-F315-46E2-A778-555FE2926EEA}"/>
              </a:ext>
            </a:extLst>
          </p:cNvPr>
          <p:cNvSpPr/>
          <p:nvPr/>
        </p:nvSpPr>
        <p:spPr bwMode="auto">
          <a:xfrm>
            <a:off x="848544" y="4191472"/>
            <a:ext cx="8280920" cy="461665"/>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KVM</a:t>
            </a:r>
            <a:r>
              <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rPr>
              <a:t>模块</a:t>
            </a:r>
          </a:p>
        </p:txBody>
      </p:sp>
      <p:sp>
        <p:nvSpPr>
          <p:cNvPr id="8" name="矩形 7">
            <a:extLst>
              <a:ext uri="{FF2B5EF4-FFF2-40B4-BE49-F238E27FC236}">
                <a16:creationId xmlns:a16="http://schemas.microsoft.com/office/drawing/2014/main" id="{C00B8EEC-B286-4ED3-A8DE-6D7BF7A4E17C}"/>
              </a:ext>
            </a:extLst>
          </p:cNvPr>
          <p:cNvSpPr/>
          <p:nvPr/>
        </p:nvSpPr>
        <p:spPr bwMode="auto">
          <a:xfrm>
            <a:off x="848544" y="5733256"/>
            <a:ext cx="2304256" cy="461665"/>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处理器</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9" name="矩形 8">
            <a:extLst>
              <a:ext uri="{FF2B5EF4-FFF2-40B4-BE49-F238E27FC236}">
                <a16:creationId xmlns:a16="http://schemas.microsoft.com/office/drawing/2014/main" id="{D4967D7E-79B9-4A4A-ACD9-A59BC61267FC}"/>
              </a:ext>
            </a:extLst>
          </p:cNvPr>
          <p:cNvSpPr/>
          <p:nvPr/>
        </p:nvSpPr>
        <p:spPr bwMode="auto">
          <a:xfrm>
            <a:off x="3836876" y="5733256"/>
            <a:ext cx="2304256" cy="461665"/>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rPr>
              <a:t>内存</a:t>
            </a:r>
          </a:p>
        </p:txBody>
      </p:sp>
      <p:sp>
        <p:nvSpPr>
          <p:cNvPr id="10" name="矩形 9">
            <a:extLst>
              <a:ext uri="{FF2B5EF4-FFF2-40B4-BE49-F238E27FC236}">
                <a16:creationId xmlns:a16="http://schemas.microsoft.com/office/drawing/2014/main" id="{4A5DD46D-DB8E-4503-B581-342474809534}"/>
              </a:ext>
            </a:extLst>
          </p:cNvPr>
          <p:cNvSpPr/>
          <p:nvPr/>
        </p:nvSpPr>
        <p:spPr bwMode="auto">
          <a:xfrm>
            <a:off x="6825208" y="5733256"/>
            <a:ext cx="2304256" cy="461665"/>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rPr>
              <a:t>输入输出设备</a:t>
            </a:r>
          </a:p>
        </p:txBody>
      </p:sp>
      <p:sp>
        <p:nvSpPr>
          <p:cNvPr id="12" name="文本框 11">
            <a:extLst>
              <a:ext uri="{FF2B5EF4-FFF2-40B4-BE49-F238E27FC236}">
                <a16:creationId xmlns:a16="http://schemas.microsoft.com/office/drawing/2014/main" id="{1DCC3E88-680F-4AE6-8556-E690639499F9}"/>
              </a:ext>
            </a:extLst>
          </p:cNvPr>
          <p:cNvSpPr txBox="1"/>
          <p:nvPr/>
        </p:nvSpPr>
        <p:spPr>
          <a:xfrm>
            <a:off x="848544" y="5027984"/>
            <a:ext cx="1415773" cy="461665"/>
          </a:xfrm>
          <a:prstGeom prst="rect">
            <a:avLst/>
          </a:prstGeom>
          <a:noFill/>
        </p:spPr>
        <p:txBody>
          <a:bodyPr wrap="none" rtlCol="0">
            <a:spAutoFit/>
          </a:bodyPr>
          <a:lstStyle/>
          <a:p>
            <a:r>
              <a:rPr lang="zh-CN" altLang="en-US" dirty="0"/>
              <a:t>硬件系统</a:t>
            </a:r>
          </a:p>
        </p:txBody>
      </p:sp>
      <p:cxnSp>
        <p:nvCxnSpPr>
          <p:cNvPr id="14" name="直接连接符 13">
            <a:extLst>
              <a:ext uri="{FF2B5EF4-FFF2-40B4-BE49-F238E27FC236}">
                <a16:creationId xmlns:a16="http://schemas.microsoft.com/office/drawing/2014/main" id="{32047530-345D-4F18-8225-EE3799BE6721}"/>
              </a:ext>
            </a:extLst>
          </p:cNvPr>
          <p:cNvCxnSpPr>
            <a:cxnSpLocks/>
          </p:cNvCxnSpPr>
          <p:nvPr/>
        </p:nvCxnSpPr>
        <p:spPr bwMode="auto">
          <a:xfrm>
            <a:off x="244252" y="3645024"/>
            <a:ext cx="9533284" cy="0"/>
          </a:xfrm>
          <a:prstGeom prst="line">
            <a:avLst/>
          </a:prstGeom>
          <a:ln w="38100">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文本框 15">
            <a:extLst>
              <a:ext uri="{FF2B5EF4-FFF2-40B4-BE49-F238E27FC236}">
                <a16:creationId xmlns:a16="http://schemas.microsoft.com/office/drawing/2014/main" id="{38FBF236-4C93-4EF2-A83B-773AE2EEBC9A}"/>
              </a:ext>
            </a:extLst>
          </p:cNvPr>
          <p:cNvSpPr txBox="1"/>
          <p:nvPr/>
        </p:nvSpPr>
        <p:spPr>
          <a:xfrm>
            <a:off x="244252" y="3717032"/>
            <a:ext cx="1415773" cy="461665"/>
          </a:xfrm>
          <a:prstGeom prst="rect">
            <a:avLst/>
          </a:prstGeom>
          <a:noFill/>
        </p:spPr>
        <p:txBody>
          <a:bodyPr wrap="none" rtlCol="0">
            <a:spAutoFit/>
          </a:bodyPr>
          <a:lstStyle/>
          <a:p>
            <a:r>
              <a:rPr lang="zh-CN" altLang="en-US" dirty="0"/>
              <a:t>内核空间</a:t>
            </a:r>
          </a:p>
        </p:txBody>
      </p:sp>
      <p:sp>
        <p:nvSpPr>
          <p:cNvPr id="17" name="文本框 16">
            <a:extLst>
              <a:ext uri="{FF2B5EF4-FFF2-40B4-BE49-F238E27FC236}">
                <a16:creationId xmlns:a16="http://schemas.microsoft.com/office/drawing/2014/main" id="{B5A3FB62-935A-4320-B60F-931746C20211}"/>
              </a:ext>
            </a:extLst>
          </p:cNvPr>
          <p:cNvSpPr txBox="1"/>
          <p:nvPr/>
        </p:nvSpPr>
        <p:spPr>
          <a:xfrm>
            <a:off x="244252" y="3038067"/>
            <a:ext cx="1415773" cy="461665"/>
          </a:xfrm>
          <a:prstGeom prst="rect">
            <a:avLst/>
          </a:prstGeom>
          <a:noFill/>
        </p:spPr>
        <p:txBody>
          <a:bodyPr wrap="none" rtlCol="0">
            <a:spAutoFit/>
          </a:bodyPr>
          <a:lstStyle/>
          <a:p>
            <a:r>
              <a:rPr lang="zh-CN" altLang="en-US" dirty="0"/>
              <a:t>用户空间</a:t>
            </a:r>
          </a:p>
        </p:txBody>
      </p:sp>
      <p:cxnSp>
        <p:nvCxnSpPr>
          <p:cNvPr id="19" name="直接箭头连接符 18">
            <a:extLst>
              <a:ext uri="{FF2B5EF4-FFF2-40B4-BE49-F238E27FC236}">
                <a16:creationId xmlns:a16="http://schemas.microsoft.com/office/drawing/2014/main" id="{9510BC7C-38A1-4A38-ABCB-F8A25F521865}"/>
              </a:ext>
            </a:extLst>
          </p:cNvPr>
          <p:cNvCxnSpPr/>
          <p:nvPr/>
        </p:nvCxnSpPr>
        <p:spPr bwMode="auto">
          <a:xfrm>
            <a:off x="2000672" y="2666529"/>
            <a:ext cx="0" cy="1524943"/>
          </a:xfrm>
          <a:prstGeom prst="straightConnector1">
            <a:avLst/>
          </a:prstGeom>
          <a:ln w="28575">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20" name="矩形 19">
            <a:extLst>
              <a:ext uri="{FF2B5EF4-FFF2-40B4-BE49-F238E27FC236}">
                <a16:creationId xmlns:a16="http://schemas.microsoft.com/office/drawing/2014/main" id="{5B086D30-5A44-4D2D-A278-A82DBDF141DD}"/>
              </a:ext>
            </a:extLst>
          </p:cNvPr>
          <p:cNvSpPr/>
          <p:nvPr/>
        </p:nvSpPr>
        <p:spPr bwMode="auto">
          <a:xfrm>
            <a:off x="3800872" y="2204864"/>
            <a:ext cx="2304256" cy="461665"/>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rPr>
              <a:t>虚拟硬件</a:t>
            </a:r>
          </a:p>
        </p:txBody>
      </p:sp>
      <p:sp>
        <p:nvSpPr>
          <p:cNvPr id="21" name="矩形 20">
            <a:extLst>
              <a:ext uri="{FF2B5EF4-FFF2-40B4-BE49-F238E27FC236}">
                <a16:creationId xmlns:a16="http://schemas.microsoft.com/office/drawing/2014/main" id="{E2194B4E-BE73-4608-8B22-4EBBCFED711A}"/>
              </a:ext>
            </a:extLst>
          </p:cNvPr>
          <p:cNvSpPr/>
          <p:nvPr/>
        </p:nvSpPr>
        <p:spPr bwMode="auto">
          <a:xfrm>
            <a:off x="6753200" y="2204864"/>
            <a:ext cx="2304256" cy="461665"/>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rPr>
              <a:t>虚拟硬件</a:t>
            </a:r>
          </a:p>
        </p:txBody>
      </p:sp>
      <p:sp>
        <p:nvSpPr>
          <p:cNvPr id="22" name="文本框 21">
            <a:extLst>
              <a:ext uri="{FF2B5EF4-FFF2-40B4-BE49-F238E27FC236}">
                <a16:creationId xmlns:a16="http://schemas.microsoft.com/office/drawing/2014/main" id="{64A70A26-E1B6-451C-886F-80342B14977B}"/>
              </a:ext>
            </a:extLst>
          </p:cNvPr>
          <p:cNvSpPr txBox="1"/>
          <p:nvPr/>
        </p:nvSpPr>
        <p:spPr>
          <a:xfrm>
            <a:off x="912206" y="1412776"/>
            <a:ext cx="2202847" cy="461665"/>
          </a:xfrm>
          <a:prstGeom prst="rect">
            <a:avLst/>
          </a:prstGeom>
          <a:noFill/>
        </p:spPr>
        <p:txBody>
          <a:bodyPr wrap="none" rtlCol="0">
            <a:spAutoFit/>
          </a:bodyPr>
          <a:lstStyle/>
          <a:p>
            <a:r>
              <a:rPr lang="en-US" altLang="zh-CN" dirty="0"/>
              <a:t>Linux</a:t>
            </a:r>
            <a:r>
              <a:rPr lang="zh-CN" altLang="en-US" dirty="0"/>
              <a:t>（</a:t>
            </a:r>
            <a:r>
              <a:rPr lang="en-US" altLang="zh-CN" dirty="0"/>
              <a:t>Host</a:t>
            </a:r>
            <a:r>
              <a:rPr lang="zh-CN" altLang="en-US" dirty="0"/>
              <a:t>）</a:t>
            </a:r>
          </a:p>
        </p:txBody>
      </p:sp>
      <p:sp>
        <p:nvSpPr>
          <p:cNvPr id="23" name="文本框 22">
            <a:extLst>
              <a:ext uri="{FF2B5EF4-FFF2-40B4-BE49-F238E27FC236}">
                <a16:creationId xmlns:a16="http://schemas.microsoft.com/office/drawing/2014/main" id="{E75726BD-A3AD-42FB-A52C-5B3399DA6502}"/>
              </a:ext>
            </a:extLst>
          </p:cNvPr>
          <p:cNvSpPr txBox="1"/>
          <p:nvPr/>
        </p:nvSpPr>
        <p:spPr>
          <a:xfrm>
            <a:off x="4307357" y="1412776"/>
            <a:ext cx="1261885" cy="461665"/>
          </a:xfrm>
          <a:prstGeom prst="rect">
            <a:avLst/>
          </a:prstGeom>
          <a:noFill/>
        </p:spPr>
        <p:txBody>
          <a:bodyPr wrap="none" rtlCol="0">
            <a:spAutoFit/>
          </a:bodyPr>
          <a:lstStyle/>
          <a:p>
            <a:r>
              <a:rPr lang="zh-CN" altLang="en-US" dirty="0"/>
              <a:t>虚拟机</a:t>
            </a:r>
            <a:r>
              <a:rPr lang="en-US" altLang="zh-CN" dirty="0"/>
              <a:t>1</a:t>
            </a:r>
            <a:endParaRPr lang="zh-CN" altLang="en-US" dirty="0"/>
          </a:p>
        </p:txBody>
      </p:sp>
      <p:sp>
        <p:nvSpPr>
          <p:cNvPr id="24" name="文本框 23">
            <a:extLst>
              <a:ext uri="{FF2B5EF4-FFF2-40B4-BE49-F238E27FC236}">
                <a16:creationId xmlns:a16="http://schemas.microsoft.com/office/drawing/2014/main" id="{DB106F07-79DC-4D29-9FF1-73BB537610F3}"/>
              </a:ext>
            </a:extLst>
          </p:cNvPr>
          <p:cNvSpPr txBox="1"/>
          <p:nvPr/>
        </p:nvSpPr>
        <p:spPr>
          <a:xfrm>
            <a:off x="7232028" y="1412776"/>
            <a:ext cx="1261884" cy="461665"/>
          </a:xfrm>
          <a:prstGeom prst="rect">
            <a:avLst/>
          </a:prstGeom>
          <a:noFill/>
        </p:spPr>
        <p:txBody>
          <a:bodyPr wrap="none" rtlCol="0">
            <a:spAutoFit/>
          </a:bodyPr>
          <a:lstStyle/>
          <a:p>
            <a:r>
              <a:rPr lang="zh-CN" altLang="en-US" dirty="0"/>
              <a:t>虚拟机</a:t>
            </a:r>
            <a:r>
              <a:rPr lang="en-US" altLang="zh-CN" dirty="0"/>
              <a:t>2</a:t>
            </a:r>
            <a:endParaRPr lang="zh-CN" altLang="en-US" dirty="0"/>
          </a:p>
        </p:txBody>
      </p:sp>
    </p:spTree>
    <p:extLst>
      <p:ext uri="{BB962C8B-B14F-4D97-AF65-F5344CB8AC3E}">
        <p14:creationId xmlns:p14="http://schemas.microsoft.com/office/powerpoint/2010/main" val="95439068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DCF7A1F-5FCE-4BD2-B2DC-B7126996EBB8}"/>
              </a:ext>
            </a:extLst>
          </p:cNvPr>
          <p:cNvSpPr>
            <a:spLocks noGrp="1"/>
          </p:cNvSpPr>
          <p:nvPr>
            <p:ph idx="1"/>
          </p:nvPr>
        </p:nvSpPr>
        <p:spPr/>
        <p:txBody>
          <a:bodyPr/>
          <a:lstStyle/>
          <a:p>
            <a:r>
              <a:rPr lang="zh-CN" altLang="en-US" dirty="0"/>
              <a:t>当</a:t>
            </a:r>
            <a:r>
              <a:rPr lang="en-US" altLang="zh-CN" dirty="0"/>
              <a:t>KVM</a:t>
            </a:r>
            <a:r>
              <a:rPr lang="zh-CN" altLang="en-US" dirty="0"/>
              <a:t>模块被加载时：</a:t>
            </a:r>
            <a:endParaRPr lang="en-US" altLang="zh-CN" dirty="0"/>
          </a:p>
          <a:p>
            <a:pPr lvl="1"/>
            <a:r>
              <a:rPr lang="zh-CN" altLang="en-US" dirty="0"/>
              <a:t>初始化内部数据结构</a:t>
            </a:r>
            <a:endParaRPr lang="en-US" altLang="zh-CN" dirty="0"/>
          </a:p>
          <a:p>
            <a:pPr lvl="1"/>
            <a:r>
              <a:rPr lang="zh-CN" altLang="en-US" dirty="0"/>
              <a:t>虚拟化模式设置：</a:t>
            </a:r>
            <a:endParaRPr lang="en-US" altLang="zh-CN" dirty="0"/>
          </a:p>
          <a:p>
            <a:pPr lvl="2"/>
            <a:r>
              <a:rPr lang="zh-CN" altLang="en-US" dirty="0"/>
              <a:t>检测当前</a:t>
            </a:r>
            <a:r>
              <a:rPr lang="en-US" altLang="zh-CN" dirty="0"/>
              <a:t>CPU</a:t>
            </a:r>
          </a:p>
          <a:p>
            <a:pPr lvl="2"/>
            <a:r>
              <a:rPr lang="zh-CN" altLang="en-US" dirty="0"/>
              <a:t>打开 </a:t>
            </a:r>
            <a:r>
              <a:rPr lang="en-US" altLang="zh-CN" dirty="0"/>
              <a:t>CPU </a:t>
            </a:r>
            <a:r>
              <a:rPr lang="zh-CN" altLang="en-US" dirty="0"/>
              <a:t>控制及存取 </a:t>
            </a:r>
            <a:r>
              <a:rPr lang="en-US" altLang="zh-CN" dirty="0"/>
              <a:t>CR4 </a:t>
            </a:r>
            <a:r>
              <a:rPr lang="zh-CN" altLang="en-US" dirty="0"/>
              <a:t>的虚拟化模式开关</a:t>
            </a:r>
            <a:endParaRPr lang="en-US" altLang="zh-CN" dirty="0"/>
          </a:p>
          <a:p>
            <a:pPr lvl="2"/>
            <a:r>
              <a:rPr lang="zh-CN" altLang="en-US" dirty="0"/>
              <a:t>执行 </a:t>
            </a:r>
            <a:r>
              <a:rPr lang="en-US" altLang="zh-CN" dirty="0"/>
              <a:t>VMXON </a:t>
            </a:r>
            <a:r>
              <a:rPr lang="zh-CN" altLang="en-US" dirty="0"/>
              <a:t>指令将宿主操作系统置于虚拟化模式的根模式</a:t>
            </a:r>
            <a:endParaRPr lang="en-US" altLang="zh-CN" dirty="0"/>
          </a:p>
          <a:p>
            <a:pPr lvl="1"/>
            <a:r>
              <a:rPr lang="zh-CN" altLang="en-US" dirty="0"/>
              <a:t>创建特殊设备文件</a:t>
            </a:r>
            <a:r>
              <a:rPr lang="en-US" altLang="zh-CN" dirty="0"/>
              <a:t>/dev/</a:t>
            </a:r>
            <a:r>
              <a:rPr lang="en-US" altLang="zh-CN" dirty="0" err="1"/>
              <a:t>kvm</a:t>
            </a:r>
            <a:r>
              <a:rPr lang="zh-CN" altLang="en-US" dirty="0"/>
              <a:t>，等待来自宿主</a:t>
            </a:r>
            <a:r>
              <a:rPr lang="en-US" altLang="zh-CN" dirty="0"/>
              <a:t>OS</a:t>
            </a:r>
            <a:r>
              <a:rPr lang="zh-CN" altLang="en-US" dirty="0"/>
              <a:t>用户空间的指令</a:t>
            </a:r>
          </a:p>
        </p:txBody>
      </p:sp>
      <p:sp>
        <p:nvSpPr>
          <p:cNvPr id="3" name="标题 2">
            <a:extLst>
              <a:ext uri="{FF2B5EF4-FFF2-40B4-BE49-F238E27FC236}">
                <a16:creationId xmlns:a16="http://schemas.microsoft.com/office/drawing/2014/main" id="{A696CAA7-6FCF-4EDB-84EF-B07EE2FB1774}"/>
              </a:ext>
            </a:extLst>
          </p:cNvPr>
          <p:cNvSpPr>
            <a:spLocks noGrp="1"/>
          </p:cNvSpPr>
          <p:nvPr>
            <p:ph type="title"/>
          </p:nvPr>
        </p:nvSpPr>
        <p:spPr/>
        <p:txBody>
          <a:bodyPr/>
          <a:lstStyle/>
          <a:p>
            <a:r>
              <a:rPr lang="en-US" altLang="zh-CN" dirty="0"/>
              <a:t>KVM</a:t>
            </a:r>
            <a:r>
              <a:rPr lang="zh-CN" altLang="en-US" dirty="0"/>
              <a:t>初始化流程</a:t>
            </a:r>
          </a:p>
        </p:txBody>
      </p:sp>
    </p:spTree>
    <p:extLst>
      <p:ext uri="{BB962C8B-B14F-4D97-AF65-F5344CB8AC3E}">
        <p14:creationId xmlns:p14="http://schemas.microsoft.com/office/powerpoint/2010/main" val="37028274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A9A492-436C-408B-AABD-0FBC66FC9BD4}"/>
              </a:ext>
            </a:extLst>
          </p:cNvPr>
          <p:cNvSpPr>
            <a:spLocks noGrp="1"/>
          </p:cNvSpPr>
          <p:nvPr>
            <p:ph idx="1"/>
          </p:nvPr>
        </p:nvSpPr>
        <p:spPr/>
        <p:txBody>
          <a:bodyPr/>
          <a:lstStyle/>
          <a:p>
            <a:r>
              <a:rPr lang="zh-CN" altLang="en-US" dirty="0"/>
              <a:t>通信接口：</a:t>
            </a:r>
            <a:endParaRPr lang="en-US" altLang="zh-CN" dirty="0"/>
          </a:p>
          <a:p>
            <a:pPr lvl="1"/>
            <a:r>
              <a:rPr lang="zh-CN" altLang="en-US" dirty="0"/>
              <a:t>针对</a:t>
            </a:r>
            <a:r>
              <a:rPr lang="en-US" altLang="zh-CN" dirty="0"/>
              <a:t>/dev/</a:t>
            </a:r>
            <a:r>
              <a:rPr lang="en-US" altLang="zh-CN" dirty="0" err="1"/>
              <a:t>kvm</a:t>
            </a:r>
            <a:r>
              <a:rPr lang="zh-CN" altLang="en-US" dirty="0"/>
              <a:t>的</a:t>
            </a:r>
            <a:r>
              <a:rPr lang="en-US" altLang="zh-CN" dirty="0"/>
              <a:t>IOCTL</a:t>
            </a:r>
            <a:r>
              <a:rPr lang="zh-CN" altLang="en-US" dirty="0"/>
              <a:t>系统调用用于构建虚拟机</a:t>
            </a:r>
            <a:endParaRPr lang="en-US" altLang="zh-CN" dirty="0"/>
          </a:p>
          <a:p>
            <a:pPr lvl="1"/>
            <a:r>
              <a:rPr lang="zh-CN" altLang="en-US" dirty="0"/>
              <a:t>用文件描述符来代表虚拟机及资源</a:t>
            </a:r>
            <a:endParaRPr lang="en-US" altLang="zh-CN" dirty="0"/>
          </a:p>
          <a:p>
            <a:pPr lvl="1"/>
            <a:r>
              <a:rPr lang="zh-CN" altLang="en-US" dirty="0"/>
              <a:t>关联文件描述符的</a:t>
            </a:r>
            <a:r>
              <a:rPr lang="en-US" altLang="zh-CN" dirty="0"/>
              <a:t>IOCTL</a:t>
            </a:r>
            <a:r>
              <a:rPr lang="zh-CN" altLang="en-US" dirty="0"/>
              <a:t>系统调用来操纵虚拟机</a:t>
            </a:r>
            <a:endParaRPr lang="en-US" altLang="zh-CN" dirty="0"/>
          </a:p>
          <a:p>
            <a:pPr lvl="1"/>
            <a:r>
              <a:rPr lang="zh-CN" altLang="en-US" dirty="0"/>
              <a:t>持有对应文件描述符的进程无法被</a:t>
            </a:r>
            <a:r>
              <a:rPr lang="en-US" altLang="zh-CN" dirty="0"/>
              <a:t>fork</a:t>
            </a:r>
          </a:p>
        </p:txBody>
      </p:sp>
      <p:sp>
        <p:nvSpPr>
          <p:cNvPr id="3" name="标题 2">
            <a:extLst>
              <a:ext uri="{FF2B5EF4-FFF2-40B4-BE49-F238E27FC236}">
                <a16:creationId xmlns:a16="http://schemas.microsoft.com/office/drawing/2014/main" id="{C680558B-AB2D-47D9-9A38-C24358CFF8B3}"/>
              </a:ext>
            </a:extLst>
          </p:cNvPr>
          <p:cNvSpPr>
            <a:spLocks noGrp="1"/>
          </p:cNvSpPr>
          <p:nvPr>
            <p:ph type="title"/>
          </p:nvPr>
        </p:nvSpPr>
        <p:spPr/>
        <p:txBody>
          <a:bodyPr/>
          <a:lstStyle/>
          <a:p>
            <a:r>
              <a:rPr lang="en-US" altLang="zh-CN" dirty="0"/>
              <a:t>QEMU</a:t>
            </a:r>
            <a:r>
              <a:rPr lang="en-US" altLang="zh-CN" dirty="0">
                <a:sym typeface="Wingdings" panose="05000000000000000000" pitchFamily="2" charset="2"/>
              </a:rPr>
              <a:t>KVM</a:t>
            </a:r>
            <a:endParaRPr lang="zh-CN" altLang="en-US" dirty="0"/>
          </a:p>
        </p:txBody>
      </p:sp>
    </p:spTree>
    <p:extLst>
      <p:ext uri="{BB962C8B-B14F-4D97-AF65-F5344CB8AC3E}">
        <p14:creationId xmlns:p14="http://schemas.microsoft.com/office/powerpoint/2010/main" val="32349756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6E69DA-534C-4016-A8F6-C9FB96FA224B}"/>
              </a:ext>
            </a:extLst>
          </p:cNvPr>
          <p:cNvSpPr>
            <a:spLocks noGrp="1"/>
          </p:cNvSpPr>
          <p:nvPr>
            <p:ph idx="1"/>
          </p:nvPr>
        </p:nvSpPr>
        <p:spPr/>
        <p:txBody>
          <a:bodyPr/>
          <a:lstStyle/>
          <a:p>
            <a:r>
              <a:rPr lang="zh-CN" altLang="en-US"/>
              <a:t>通过</a:t>
            </a:r>
            <a:r>
              <a:rPr lang="en-US" altLang="zh-CN"/>
              <a:t>IOCTL</a:t>
            </a:r>
            <a:r>
              <a:rPr lang="zh-CN" altLang="en-US"/>
              <a:t>提供各种拓展：</a:t>
            </a:r>
            <a:endParaRPr lang="en-US" altLang="zh-CN"/>
          </a:p>
          <a:p>
            <a:pPr lvl="1"/>
            <a:r>
              <a:rPr lang="en-US" altLang="zh-CN"/>
              <a:t>KVM_CREATE_VM</a:t>
            </a:r>
          </a:p>
          <a:p>
            <a:pPr lvl="1"/>
            <a:r>
              <a:rPr lang="en-US" altLang="zh-CN"/>
              <a:t>KVM_CREATE_VCPU</a:t>
            </a:r>
          </a:p>
          <a:p>
            <a:pPr lvl="1"/>
            <a:r>
              <a:rPr lang="en-US" altLang="zh-CN"/>
              <a:t>……</a:t>
            </a:r>
            <a:r>
              <a:rPr lang="zh-CN" altLang="en-US"/>
              <a:t>（</a:t>
            </a:r>
            <a:r>
              <a:rPr lang="en-US" altLang="zh-CN">
                <a:hlinkClick r:id="rId3"/>
              </a:rPr>
              <a:t>Documentation</a:t>
            </a:r>
            <a:r>
              <a:rPr lang="zh-CN" altLang="en-US"/>
              <a:t>）</a:t>
            </a:r>
            <a:endParaRPr lang="en-US" altLang="zh-CN" dirty="0"/>
          </a:p>
        </p:txBody>
      </p:sp>
      <p:sp>
        <p:nvSpPr>
          <p:cNvPr id="3" name="标题 2">
            <a:extLst>
              <a:ext uri="{FF2B5EF4-FFF2-40B4-BE49-F238E27FC236}">
                <a16:creationId xmlns:a16="http://schemas.microsoft.com/office/drawing/2014/main" id="{D3483EB2-4D42-49C1-864B-A0E959C2FEEB}"/>
              </a:ext>
            </a:extLst>
          </p:cNvPr>
          <p:cNvSpPr>
            <a:spLocks noGrp="1"/>
          </p:cNvSpPr>
          <p:nvPr>
            <p:ph type="title"/>
          </p:nvPr>
        </p:nvSpPr>
        <p:spPr/>
        <p:txBody>
          <a:bodyPr/>
          <a:lstStyle/>
          <a:p>
            <a:r>
              <a:rPr lang="en-US" altLang="zh-CN" dirty="0"/>
              <a:t>QEMU</a:t>
            </a:r>
            <a:r>
              <a:rPr lang="en-US" altLang="zh-CN" dirty="0">
                <a:sym typeface="Wingdings" panose="05000000000000000000" pitchFamily="2" charset="2"/>
              </a:rPr>
              <a:t>KVM</a:t>
            </a:r>
            <a:endParaRPr lang="zh-CN" altLang="en-US" dirty="0"/>
          </a:p>
        </p:txBody>
      </p:sp>
      <p:pic>
        <p:nvPicPr>
          <p:cNvPr id="9" name="图片 8">
            <a:extLst>
              <a:ext uri="{FF2B5EF4-FFF2-40B4-BE49-F238E27FC236}">
                <a16:creationId xmlns:a16="http://schemas.microsoft.com/office/drawing/2014/main" id="{7BB4CA3A-1264-4FAE-A105-4B2933318BEE}"/>
              </a:ext>
            </a:extLst>
          </p:cNvPr>
          <p:cNvPicPr>
            <a:picLocks noChangeAspect="1"/>
          </p:cNvPicPr>
          <p:nvPr/>
        </p:nvPicPr>
        <p:blipFill rotWithShape="1">
          <a:blip r:embed="rId4">
            <a:extLst>
              <a:ext uri="{28A0092B-C50C-407E-A947-70E740481C1C}">
                <a14:useLocalDpi xmlns:a14="http://schemas.microsoft.com/office/drawing/2010/main" val="0"/>
              </a:ext>
            </a:extLst>
          </a:blip>
          <a:srcRect b="24801"/>
          <a:stretch/>
        </p:blipFill>
        <p:spPr>
          <a:xfrm>
            <a:off x="5097017" y="1156702"/>
            <a:ext cx="4808984" cy="5157192"/>
          </a:xfrm>
          <a:prstGeom prst="rect">
            <a:avLst/>
          </a:prstGeom>
        </p:spPr>
      </p:pic>
    </p:spTree>
    <p:extLst>
      <p:ext uri="{BB962C8B-B14F-4D97-AF65-F5344CB8AC3E}">
        <p14:creationId xmlns:p14="http://schemas.microsoft.com/office/powerpoint/2010/main" val="35835950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3BA8B8C1-946D-4112-8F91-E29D6E2392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7725" y="1693863"/>
            <a:ext cx="8210550" cy="4191000"/>
          </a:xfrm>
        </p:spPr>
      </p:pic>
      <p:sp>
        <p:nvSpPr>
          <p:cNvPr id="3" name="标题 2">
            <a:extLst>
              <a:ext uri="{FF2B5EF4-FFF2-40B4-BE49-F238E27FC236}">
                <a16:creationId xmlns:a16="http://schemas.microsoft.com/office/drawing/2014/main" id="{1E1BEAD3-0BA7-4BF5-9ED2-2F158BDD5AB3}"/>
              </a:ext>
            </a:extLst>
          </p:cNvPr>
          <p:cNvSpPr>
            <a:spLocks noGrp="1"/>
          </p:cNvSpPr>
          <p:nvPr>
            <p:ph type="title"/>
          </p:nvPr>
        </p:nvSpPr>
        <p:spPr/>
        <p:txBody>
          <a:bodyPr/>
          <a:lstStyle/>
          <a:p>
            <a:r>
              <a:rPr lang="en-US" altLang="zh-CN" dirty="0"/>
              <a:t>KVM</a:t>
            </a:r>
            <a:r>
              <a:rPr lang="zh-CN" altLang="en-US" dirty="0"/>
              <a:t>：</a:t>
            </a:r>
            <a:r>
              <a:rPr lang="en-US" altLang="zh-CN" dirty="0"/>
              <a:t>create VM</a:t>
            </a:r>
            <a:endParaRPr lang="zh-CN" altLang="en-US" dirty="0"/>
          </a:p>
        </p:txBody>
      </p:sp>
    </p:spTree>
    <p:extLst>
      <p:ext uri="{BB962C8B-B14F-4D97-AF65-F5344CB8AC3E}">
        <p14:creationId xmlns:p14="http://schemas.microsoft.com/office/powerpoint/2010/main" val="156835126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225F4D-5191-4038-91C1-0058CD19C84E}"/>
              </a:ext>
            </a:extLst>
          </p:cNvPr>
          <p:cNvSpPr>
            <a:spLocks noGrp="1"/>
          </p:cNvSpPr>
          <p:nvPr>
            <p:ph idx="1"/>
          </p:nvPr>
        </p:nvSpPr>
        <p:spPr/>
        <p:txBody>
          <a:bodyPr/>
          <a:lstStyle/>
          <a:p>
            <a:r>
              <a:rPr lang="zh-CN" altLang="en-US" dirty="0"/>
              <a:t>用户态程序（如</a:t>
            </a:r>
            <a:r>
              <a:rPr lang="en-US" altLang="zh-CN" dirty="0"/>
              <a:t>QEMU</a:t>
            </a:r>
            <a:r>
              <a:rPr lang="zh-CN" altLang="en-US" dirty="0"/>
              <a:t>）：</a:t>
            </a:r>
            <a:endParaRPr lang="en-US" altLang="zh-CN" dirty="0"/>
          </a:p>
          <a:p>
            <a:pPr lvl="1"/>
            <a:r>
              <a:rPr lang="zh-CN" altLang="en-US" dirty="0"/>
              <a:t>通过</a:t>
            </a:r>
            <a:r>
              <a:rPr lang="en-US" altLang="zh-CN" dirty="0"/>
              <a:t>IOCTL</a:t>
            </a:r>
            <a:r>
              <a:rPr lang="zh-CN" altLang="en-US" dirty="0"/>
              <a:t>，经由</a:t>
            </a:r>
            <a:r>
              <a:rPr lang="en-US" altLang="zh-CN" dirty="0"/>
              <a:t>/dev/</a:t>
            </a:r>
            <a:r>
              <a:rPr lang="en-US" altLang="zh-CN" dirty="0" err="1"/>
              <a:t>kvm</a:t>
            </a:r>
            <a:r>
              <a:rPr lang="zh-CN" altLang="en-US" dirty="0"/>
              <a:t>申请创建</a:t>
            </a:r>
            <a:r>
              <a:rPr lang="en-US" altLang="zh-CN" dirty="0"/>
              <a:t>VM</a:t>
            </a:r>
          </a:p>
          <a:p>
            <a:pPr lvl="1"/>
            <a:r>
              <a:rPr lang="zh-CN" altLang="en-US" dirty="0"/>
              <a:t>通过</a:t>
            </a:r>
            <a:r>
              <a:rPr lang="en-US" altLang="zh-CN" dirty="0"/>
              <a:t>IOCTL</a:t>
            </a:r>
            <a:r>
              <a:rPr lang="zh-CN" altLang="en-US" dirty="0"/>
              <a:t>，经由</a:t>
            </a:r>
            <a:r>
              <a:rPr lang="en-US" altLang="zh-CN" dirty="0"/>
              <a:t>VM</a:t>
            </a:r>
            <a:r>
              <a:rPr lang="zh-CN" altLang="en-US" dirty="0"/>
              <a:t>对应文件描述符设置</a:t>
            </a:r>
            <a:r>
              <a:rPr lang="en-US" altLang="zh-CN" dirty="0"/>
              <a:t>VM</a:t>
            </a:r>
            <a:r>
              <a:rPr lang="zh-CN" altLang="en-US" dirty="0"/>
              <a:t>各参数</a:t>
            </a:r>
            <a:endParaRPr lang="en-US" altLang="zh-CN" dirty="0"/>
          </a:p>
          <a:p>
            <a:pPr lvl="1"/>
            <a:r>
              <a:rPr lang="zh-CN" altLang="en-US" dirty="0"/>
              <a:t>通过</a:t>
            </a:r>
            <a:r>
              <a:rPr lang="en-US" altLang="zh-CN" dirty="0"/>
              <a:t>Driver tools</a:t>
            </a:r>
            <a:r>
              <a:rPr lang="zh-CN" altLang="en-US" dirty="0"/>
              <a:t>设置驱动，为进行设备模拟做准备</a:t>
            </a:r>
            <a:endParaRPr lang="en-US" altLang="zh-CN" dirty="0"/>
          </a:p>
          <a:p>
            <a:pPr lvl="1"/>
            <a:endParaRPr lang="en-US" altLang="zh-CN" dirty="0"/>
          </a:p>
          <a:p>
            <a:r>
              <a:rPr lang="zh-CN" altLang="en-US" dirty="0"/>
              <a:t>内核（</a:t>
            </a:r>
            <a:r>
              <a:rPr lang="en-US" altLang="zh-CN" dirty="0"/>
              <a:t>KVM</a:t>
            </a:r>
            <a:r>
              <a:rPr lang="zh-CN" altLang="en-US" dirty="0"/>
              <a:t>）：</a:t>
            </a:r>
            <a:endParaRPr lang="en-US" altLang="zh-CN" dirty="0"/>
          </a:p>
          <a:p>
            <a:pPr lvl="1"/>
            <a:r>
              <a:rPr lang="zh-CN" altLang="en-US" dirty="0"/>
              <a:t>调整驱动</a:t>
            </a:r>
            <a:endParaRPr lang="en-US" altLang="zh-CN" dirty="0"/>
          </a:p>
          <a:p>
            <a:pPr lvl="1"/>
            <a:r>
              <a:rPr lang="zh-CN" altLang="en-US" dirty="0"/>
              <a:t>设置</a:t>
            </a:r>
            <a:r>
              <a:rPr lang="en-US" altLang="zh-CN" dirty="0"/>
              <a:t>CPU</a:t>
            </a:r>
            <a:r>
              <a:rPr lang="zh-CN" altLang="en-US" dirty="0"/>
              <a:t>模式，设置</a:t>
            </a:r>
            <a:r>
              <a:rPr lang="en-US" altLang="zh-CN" dirty="0"/>
              <a:t>IOMMU</a:t>
            </a:r>
          </a:p>
          <a:p>
            <a:pPr lvl="1"/>
            <a:r>
              <a:rPr lang="zh-CN" altLang="en-US" dirty="0"/>
              <a:t>设置调度器、内存管理子系统等</a:t>
            </a:r>
          </a:p>
        </p:txBody>
      </p:sp>
      <p:sp>
        <p:nvSpPr>
          <p:cNvPr id="3" name="标题 2">
            <a:extLst>
              <a:ext uri="{FF2B5EF4-FFF2-40B4-BE49-F238E27FC236}">
                <a16:creationId xmlns:a16="http://schemas.microsoft.com/office/drawing/2014/main" id="{8F72F5A8-5552-4AFA-BD19-6DC1B9C8FE8F}"/>
              </a:ext>
            </a:extLst>
          </p:cNvPr>
          <p:cNvSpPr>
            <a:spLocks noGrp="1"/>
          </p:cNvSpPr>
          <p:nvPr>
            <p:ph type="title"/>
          </p:nvPr>
        </p:nvSpPr>
        <p:spPr/>
        <p:txBody>
          <a:bodyPr/>
          <a:lstStyle/>
          <a:p>
            <a:r>
              <a:rPr lang="en-US" altLang="zh-CN" dirty="0" err="1"/>
              <a:t>KVM:create</a:t>
            </a:r>
            <a:r>
              <a:rPr lang="en-US" altLang="zh-CN" dirty="0"/>
              <a:t> VM</a:t>
            </a:r>
            <a:endParaRPr lang="zh-CN" altLang="en-US" dirty="0"/>
          </a:p>
        </p:txBody>
      </p:sp>
    </p:spTree>
    <p:extLst>
      <p:ext uri="{BB962C8B-B14F-4D97-AF65-F5344CB8AC3E}">
        <p14:creationId xmlns:p14="http://schemas.microsoft.com/office/powerpoint/2010/main" val="17217459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44488" y="1412776"/>
            <a:ext cx="7200800" cy="4464496"/>
          </a:xfrm>
        </p:spPr>
        <p:txBody>
          <a:bodyPr/>
          <a:lstStyle/>
          <a:p>
            <a:r>
              <a:rPr lang="zh-CN" altLang="en-US" dirty="0">
                <a:ea typeface="宋体" pitchFamily="2" charset="-122"/>
              </a:rPr>
              <a:t>第</a:t>
            </a:r>
            <a:r>
              <a:rPr lang="en-US" altLang="zh-CN" dirty="0">
                <a:ea typeface="宋体" pitchFamily="2" charset="-122"/>
              </a:rPr>
              <a:t>1</a:t>
            </a:r>
            <a:r>
              <a:rPr lang="zh-CN" altLang="en-US" dirty="0">
                <a:ea typeface="宋体" pitchFamily="2" charset="-122"/>
              </a:rPr>
              <a:t>讲：</a:t>
            </a:r>
            <a:r>
              <a:rPr lang="en-US" altLang="zh-CN" dirty="0">
                <a:ea typeface="宋体" pitchFamily="2" charset="-122"/>
              </a:rPr>
              <a:t>QEMU</a:t>
            </a:r>
            <a:r>
              <a:rPr lang="zh-CN" altLang="en-US" dirty="0">
                <a:ea typeface="宋体" pitchFamily="2" charset="-122"/>
              </a:rPr>
              <a:t>简介</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2</a:t>
            </a:r>
            <a:r>
              <a:rPr lang="zh-CN" altLang="en-US" dirty="0">
                <a:ea typeface="宋体" pitchFamily="2" charset="-122"/>
              </a:rPr>
              <a:t>讲：</a:t>
            </a:r>
            <a:r>
              <a:rPr lang="en-US" altLang="zh-CN" dirty="0">
                <a:ea typeface="宋体" pitchFamily="2" charset="-122"/>
              </a:rPr>
              <a:t>KVM</a:t>
            </a: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3</a:t>
            </a:r>
            <a:r>
              <a:rPr lang="zh-CN" altLang="en-US" dirty="0">
                <a:ea typeface="宋体" pitchFamily="2" charset="-122"/>
              </a:rPr>
              <a:t>讲：容器与</a:t>
            </a:r>
            <a:r>
              <a:rPr lang="en-US" altLang="zh-CN" dirty="0" err="1">
                <a:ea typeface="宋体" pitchFamily="2" charset="-122"/>
              </a:rPr>
              <a:t>iSula</a:t>
            </a:r>
            <a:endParaRPr lang="zh-CN" altLang="en-US"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第九章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F24CE42-19A9-4374-A8BC-A3604BCF1BA4}"/>
              </a:ext>
            </a:extLst>
          </p:cNvPr>
          <p:cNvSpPr>
            <a:spLocks noGrp="1"/>
          </p:cNvSpPr>
          <p:nvPr>
            <p:ph idx="1"/>
          </p:nvPr>
        </p:nvSpPr>
        <p:spPr/>
        <p:txBody>
          <a:bodyPr/>
          <a:lstStyle/>
          <a:p>
            <a:r>
              <a:rPr lang="zh-CN" altLang="en-US" dirty="0"/>
              <a:t>一个虚拟机被认为是一个</a:t>
            </a:r>
            <a:r>
              <a:rPr lang="en-US" altLang="zh-CN" dirty="0"/>
              <a:t>QEMU</a:t>
            </a:r>
            <a:r>
              <a:rPr lang="zh-CN" altLang="en-US" dirty="0"/>
              <a:t>进程</a:t>
            </a:r>
            <a:endParaRPr lang="en-US" altLang="zh-CN" dirty="0"/>
          </a:p>
          <a:p>
            <a:r>
              <a:rPr lang="zh-CN" altLang="en-US" dirty="0"/>
              <a:t>一个</a:t>
            </a:r>
            <a:r>
              <a:rPr lang="en-US" altLang="zh-CN" dirty="0"/>
              <a:t>vCPU</a:t>
            </a:r>
            <a:r>
              <a:rPr lang="zh-CN" altLang="en-US" dirty="0"/>
              <a:t>由一个线程模拟</a:t>
            </a:r>
            <a:endParaRPr lang="en-US" altLang="zh-CN" dirty="0"/>
          </a:p>
          <a:p>
            <a:r>
              <a:rPr lang="en-US" altLang="zh-CN" dirty="0"/>
              <a:t>Guest OS</a:t>
            </a:r>
            <a:r>
              <a:rPr lang="zh-CN" altLang="en-US" dirty="0"/>
              <a:t>线程</a:t>
            </a:r>
            <a:r>
              <a:rPr lang="en-US" altLang="zh-CN" dirty="0"/>
              <a:t>-&gt;</a:t>
            </a:r>
            <a:r>
              <a:rPr lang="zh-CN" altLang="en-US" dirty="0"/>
              <a:t>真实</a:t>
            </a:r>
            <a:r>
              <a:rPr lang="en-US" altLang="zh-CN" dirty="0"/>
              <a:t>CPU</a:t>
            </a:r>
          </a:p>
          <a:p>
            <a:pPr lvl="1"/>
            <a:r>
              <a:rPr lang="en-US" altLang="zh-CN" dirty="0"/>
              <a:t>Guest OS</a:t>
            </a:r>
            <a:r>
              <a:rPr lang="zh-CN" altLang="en-US" dirty="0"/>
              <a:t>线程</a:t>
            </a:r>
            <a:r>
              <a:rPr lang="en-US" altLang="zh-CN" dirty="0"/>
              <a:t>-&gt;Guest OS</a:t>
            </a:r>
            <a:r>
              <a:rPr lang="zh-CN" altLang="en-US" dirty="0"/>
              <a:t>线程调度器（</a:t>
            </a:r>
            <a:r>
              <a:rPr lang="en-US" altLang="zh-CN" dirty="0"/>
              <a:t>on vCPU</a:t>
            </a:r>
            <a:r>
              <a:rPr lang="zh-CN" altLang="en-US" dirty="0"/>
              <a:t>）</a:t>
            </a:r>
            <a:endParaRPr lang="en-US" altLang="zh-CN" dirty="0"/>
          </a:p>
          <a:p>
            <a:pPr lvl="1"/>
            <a:r>
              <a:rPr lang="en-US" altLang="zh-CN" dirty="0"/>
              <a:t>-&gt;KVM</a:t>
            </a:r>
            <a:r>
              <a:rPr lang="zh-CN" altLang="en-US" dirty="0"/>
              <a:t>调度器</a:t>
            </a:r>
            <a:endParaRPr lang="en-US" altLang="zh-CN" dirty="0"/>
          </a:p>
          <a:p>
            <a:pPr lvl="1"/>
            <a:r>
              <a:rPr lang="en-US" altLang="zh-CN" dirty="0"/>
              <a:t>-&gt;</a:t>
            </a:r>
            <a:r>
              <a:rPr lang="zh-CN" altLang="en-US" dirty="0"/>
              <a:t>真实</a:t>
            </a:r>
            <a:r>
              <a:rPr lang="en-US" altLang="zh-CN" dirty="0"/>
              <a:t>CPU</a:t>
            </a:r>
            <a:r>
              <a:rPr lang="zh-CN" altLang="en-US" dirty="0"/>
              <a:t>核心</a:t>
            </a:r>
          </a:p>
        </p:txBody>
      </p:sp>
      <p:sp>
        <p:nvSpPr>
          <p:cNvPr id="3" name="标题 2">
            <a:extLst>
              <a:ext uri="{FF2B5EF4-FFF2-40B4-BE49-F238E27FC236}">
                <a16:creationId xmlns:a16="http://schemas.microsoft.com/office/drawing/2014/main" id="{EB26DB53-D357-4A7E-8D14-A8BB507066F1}"/>
              </a:ext>
            </a:extLst>
          </p:cNvPr>
          <p:cNvSpPr>
            <a:spLocks noGrp="1"/>
          </p:cNvSpPr>
          <p:nvPr>
            <p:ph type="title"/>
          </p:nvPr>
        </p:nvSpPr>
        <p:spPr/>
        <p:txBody>
          <a:bodyPr/>
          <a:lstStyle/>
          <a:p>
            <a:r>
              <a:rPr lang="en-US" altLang="zh-CN" dirty="0"/>
              <a:t>CPU</a:t>
            </a:r>
            <a:r>
              <a:rPr lang="zh-CN" altLang="en-US" dirty="0"/>
              <a:t>虚拟化</a:t>
            </a:r>
          </a:p>
        </p:txBody>
      </p:sp>
      <p:pic>
        <p:nvPicPr>
          <p:cNvPr id="5" name="图片 4">
            <a:extLst>
              <a:ext uri="{FF2B5EF4-FFF2-40B4-BE49-F238E27FC236}">
                <a16:creationId xmlns:a16="http://schemas.microsoft.com/office/drawing/2014/main" id="{656C9E52-C44B-422A-B66A-D1DFB1942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896" y="3299420"/>
            <a:ext cx="5010150" cy="3009900"/>
          </a:xfrm>
          <a:prstGeom prst="rect">
            <a:avLst/>
          </a:prstGeom>
        </p:spPr>
      </p:pic>
    </p:spTree>
    <p:extLst>
      <p:ext uri="{BB962C8B-B14F-4D97-AF65-F5344CB8AC3E}">
        <p14:creationId xmlns:p14="http://schemas.microsoft.com/office/powerpoint/2010/main" val="59548041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accent5">
                    <a:lumMod val="25000"/>
                  </a:schemeClr>
                </a:solidFill>
              </a:rPr>
              <a:t>1.</a:t>
            </a:r>
            <a:r>
              <a:rPr lang="en-US" altLang="zh-CN" dirty="0">
                <a:solidFill>
                  <a:srgbClr val="FF0000"/>
                </a:solidFill>
              </a:rPr>
              <a:t>	</a:t>
            </a:r>
            <a:r>
              <a:rPr lang="zh-CN" altLang="en-US" dirty="0">
                <a:solidFill>
                  <a:schemeClr val="accent5">
                    <a:lumMod val="25000"/>
                  </a:schemeClr>
                </a:solidFill>
              </a:rPr>
              <a:t>虚拟化方案（</a:t>
            </a:r>
            <a:r>
              <a:rPr lang="en-US" altLang="zh-CN" dirty="0">
                <a:solidFill>
                  <a:schemeClr val="accent5">
                    <a:lumMod val="25000"/>
                  </a:schemeClr>
                </a:solidFill>
              </a:rPr>
              <a:t>KVM</a:t>
            </a:r>
            <a:r>
              <a:rPr lang="zh-CN" altLang="en-US" dirty="0">
                <a:solidFill>
                  <a:schemeClr val="accent5">
                    <a:lumMod val="25000"/>
                  </a:schemeClr>
                </a:solidFill>
              </a:rPr>
              <a:t>基本架构介绍）</a:t>
            </a:r>
            <a:endParaRPr lang="en-US" altLang="zh-CN" dirty="0">
              <a:solidFill>
                <a:schemeClr val="accent5">
                  <a:lumMod val="25000"/>
                </a:schemeClr>
              </a:solidFill>
            </a:endParaRPr>
          </a:p>
          <a:p>
            <a:pPr>
              <a:lnSpc>
                <a:spcPct val="150000"/>
              </a:lnSpc>
            </a:pPr>
            <a:r>
              <a:rPr lang="en-US" altLang="zh-CN" dirty="0"/>
              <a:t>2.	KVM</a:t>
            </a:r>
            <a:r>
              <a:rPr lang="zh-CN" altLang="en-US" dirty="0"/>
              <a:t>架构</a:t>
            </a:r>
            <a:endParaRPr lang="en-US" altLang="zh-CN" dirty="0"/>
          </a:p>
          <a:p>
            <a:pPr>
              <a:lnSpc>
                <a:spcPct val="150000"/>
              </a:lnSpc>
            </a:pPr>
            <a:r>
              <a:rPr lang="en-US" altLang="zh-CN" dirty="0">
                <a:solidFill>
                  <a:srgbClr val="FF0000"/>
                </a:solidFill>
              </a:rPr>
              <a:t>3.</a:t>
            </a:r>
            <a:r>
              <a:rPr lang="zh-CN" altLang="en-US" dirty="0">
                <a:solidFill>
                  <a:srgbClr val="FF0000"/>
                </a:solidFill>
              </a:rPr>
              <a:t>   内存虚拟化</a:t>
            </a:r>
            <a:endParaRPr lang="en-US" altLang="zh-CN" dirty="0">
              <a:solidFill>
                <a:srgbClr val="FF0000"/>
              </a:solidFill>
            </a:endParaRPr>
          </a:p>
          <a:p>
            <a:pPr>
              <a:lnSpc>
                <a:spcPct val="150000"/>
              </a:lnSpc>
            </a:pPr>
            <a:r>
              <a:rPr lang="en-US" altLang="zh-CN" dirty="0"/>
              <a:t>4.	IO</a:t>
            </a:r>
            <a:r>
              <a:rPr lang="zh-CN" altLang="en-US" dirty="0"/>
              <a:t>虚拟化</a:t>
            </a:r>
            <a:endParaRPr lang="en-US" altLang="zh-CN" dirty="0"/>
          </a:p>
        </p:txBody>
      </p:sp>
    </p:spTree>
    <p:extLst>
      <p:ext uri="{BB962C8B-B14F-4D97-AF65-F5344CB8AC3E}">
        <p14:creationId xmlns:p14="http://schemas.microsoft.com/office/powerpoint/2010/main" val="32781704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642F07-DF13-4E52-AF5A-B4F71D4FD453}"/>
              </a:ext>
            </a:extLst>
          </p:cNvPr>
          <p:cNvSpPr>
            <a:spLocks noGrp="1"/>
          </p:cNvSpPr>
          <p:nvPr>
            <p:ph idx="1"/>
          </p:nvPr>
        </p:nvSpPr>
        <p:spPr/>
        <p:txBody>
          <a:bodyPr/>
          <a:lstStyle/>
          <a:p>
            <a:r>
              <a:rPr lang="zh-CN" altLang="en-US" dirty="0"/>
              <a:t>真实操作系统虚拟内存：</a:t>
            </a:r>
            <a:endParaRPr lang="en-US" altLang="zh-CN" dirty="0"/>
          </a:p>
          <a:p>
            <a:pPr lvl="1"/>
            <a:r>
              <a:rPr lang="en-US" altLang="zh-CN" dirty="0"/>
              <a:t>MMU</a:t>
            </a:r>
          </a:p>
          <a:p>
            <a:pPr lvl="1"/>
            <a:r>
              <a:rPr lang="en-US" altLang="zh-CN" dirty="0"/>
              <a:t>TLB</a:t>
            </a:r>
          </a:p>
          <a:p>
            <a:endParaRPr lang="en-US" altLang="zh-CN" dirty="0"/>
          </a:p>
          <a:p>
            <a:r>
              <a:rPr lang="en-US" altLang="zh-CN" dirty="0"/>
              <a:t>Guest OS</a:t>
            </a:r>
            <a:r>
              <a:rPr lang="zh-CN" altLang="en-US" dirty="0"/>
              <a:t>：</a:t>
            </a:r>
            <a:endParaRPr lang="en-US" altLang="zh-CN" dirty="0"/>
          </a:p>
          <a:p>
            <a:pPr lvl="1"/>
            <a:r>
              <a:rPr lang="zh-CN" altLang="en-US" dirty="0"/>
              <a:t>需要为</a:t>
            </a:r>
            <a:r>
              <a:rPr lang="en-US" altLang="zh-CN" dirty="0"/>
              <a:t>VM</a:t>
            </a:r>
            <a:r>
              <a:rPr lang="zh-CN" altLang="en-US" dirty="0"/>
              <a:t>提供虚拟</a:t>
            </a:r>
            <a:r>
              <a:rPr lang="en-US" altLang="zh-CN" dirty="0"/>
              <a:t>MMU</a:t>
            </a:r>
            <a:r>
              <a:rPr lang="zh-CN" altLang="en-US" dirty="0"/>
              <a:t>支持</a:t>
            </a:r>
          </a:p>
        </p:txBody>
      </p:sp>
      <p:sp>
        <p:nvSpPr>
          <p:cNvPr id="3" name="标题 2">
            <a:extLst>
              <a:ext uri="{FF2B5EF4-FFF2-40B4-BE49-F238E27FC236}">
                <a16:creationId xmlns:a16="http://schemas.microsoft.com/office/drawing/2014/main" id="{3E40CFFE-00C9-444C-BF58-C70CDD235953}"/>
              </a:ext>
            </a:extLst>
          </p:cNvPr>
          <p:cNvSpPr>
            <a:spLocks noGrp="1"/>
          </p:cNvSpPr>
          <p:nvPr>
            <p:ph type="title"/>
          </p:nvPr>
        </p:nvSpPr>
        <p:spPr/>
        <p:txBody>
          <a:bodyPr/>
          <a:lstStyle/>
          <a:p>
            <a:r>
              <a:rPr lang="zh-CN" altLang="en-US" dirty="0"/>
              <a:t>内存虚拟化</a:t>
            </a:r>
          </a:p>
        </p:txBody>
      </p:sp>
      <p:pic>
        <p:nvPicPr>
          <p:cNvPr id="5" name="图片 4">
            <a:extLst>
              <a:ext uri="{FF2B5EF4-FFF2-40B4-BE49-F238E27FC236}">
                <a16:creationId xmlns:a16="http://schemas.microsoft.com/office/drawing/2014/main" id="{E0DE7657-71E6-4147-8B66-A2E52937E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688" y="4005064"/>
            <a:ext cx="5848350" cy="1876425"/>
          </a:xfrm>
          <a:prstGeom prst="rect">
            <a:avLst/>
          </a:prstGeom>
        </p:spPr>
      </p:pic>
    </p:spTree>
    <p:extLst>
      <p:ext uri="{BB962C8B-B14F-4D97-AF65-F5344CB8AC3E}">
        <p14:creationId xmlns:p14="http://schemas.microsoft.com/office/powerpoint/2010/main" val="61330618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E2412D-F5CE-4E31-8830-1A4A04625D4E}"/>
              </a:ext>
            </a:extLst>
          </p:cNvPr>
          <p:cNvSpPr>
            <a:spLocks noGrp="1"/>
          </p:cNvSpPr>
          <p:nvPr>
            <p:ph idx="1"/>
          </p:nvPr>
        </p:nvSpPr>
        <p:spPr/>
        <p:txBody>
          <a:bodyPr/>
          <a:lstStyle/>
          <a:p>
            <a:r>
              <a:rPr lang="zh-CN" altLang="en-US" dirty="0"/>
              <a:t>实现方式：</a:t>
            </a:r>
            <a:endParaRPr lang="en-US" altLang="zh-CN" dirty="0"/>
          </a:p>
          <a:p>
            <a:pPr lvl="1"/>
            <a:r>
              <a:rPr lang="zh-CN" altLang="en-US" dirty="0"/>
              <a:t>软件方法：</a:t>
            </a:r>
            <a:r>
              <a:rPr lang="en-US" altLang="zh-CN" dirty="0"/>
              <a:t>Shadow Page Table</a:t>
            </a:r>
            <a:r>
              <a:rPr lang="zh-CN" altLang="en-US" dirty="0"/>
              <a:t>（影子页表）技术</a:t>
            </a:r>
            <a:endParaRPr lang="en-US" altLang="zh-CN" dirty="0"/>
          </a:p>
          <a:p>
            <a:pPr lvl="1"/>
            <a:r>
              <a:rPr lang="zh-CN" altLang="en-US" dirty="0"/>
              <a:t>硬件实现：</a:t>
            </a:r>
            <a:endParaRPr lang="en-US" altLang="zh-CN" dirty="0"/>
          </a:p>
          <a:p>
            <a:pPr lvl="2"/>
            <a:r>
              <a:rPr lang="zh-CN" altLang="en-US" dirty="0"/>
              <a:t>基于</a:t>
            </a:r>
            <a:r>
              <a:rPr lang="en-US" altLang="zh-CN" dirty="0"/>
              <a:t>CPU</a:t>
            </a:r>
            <a:r>
              <a:rPr lang="zh-CN" altLang="en-US" dirty="0"/>
              <a:t>的辅助虚拟化功能：</a:t>
            </a:r>
            <a:endParaRPr lang="en-US" altLang="zh-CN" dirty="0"/>
          </a:p>
          <a:p>
            <a:pPr lvl="3"/>
            <a:r>
              <a:rPr lang="en-US" altLang="zh-CN" dirty="0"/>
              <a:t>AMD</a:t>
            </a:r>
            <a:r>
              <a:rPr lang="zh-CN" altLang="en-US" dirty="0"/>
              <a:t>的</a:t>
            </a:r>
            <a:r>
              <a:rPr lang="en-US" altLang="zh-CN" dirty="0"/>
              <a:t>NPT</a:t>
            </a:r>
            <a:r>
              <a:rPr lang="zh-CN" altLang="en-US" dirty="0"/>
              <a:t>技术</a:t>
            </a:r>
            <a:endParaRPr lang="en-US" altLang="zh-CN" dirty="0"/>
          </a:p>
          <a:p>
            <a:pPr lvl="3"/>
            <a:r>
              <a:rPr lang="en-US" altLang="zh-CN" dirty="0"/>
              <a:t>Intel</a:t>
            </a:r>
            <a:r>
              <a:rPr lang="zh-CN" altLang="en-US" dirty="0"/>
              <a:t>的</a:t>
            </a:r>
            <a:r>
              <a:rPr lang="en-US" altLang="zh-CN" dirty="0"/>
              <a:t>EPT</a:t>
            </a:r>
            <a:r>
              <a:rPr lang="zh-CN" altLang="en-US" dirty="0"/>
              <a:t>技术</a:t>
            </a:r>
            <a:endParaRPr lang="en-US" altLang="zh-CN" dirty="0"/>
          </a:p>
          <a:p>
            <a:r>
              <a:rPr lang="en-US" altLang="zh-CN" dirty="0"/>
              <a:t>KVM</a:t>
            </a:r>
            <a:r>
              <a:rPr lang="zh-CN" altLang="en-US" dirty="0"/>
              <a:t>采用硬件辅助的内存虚拟化形式</a:t>
            </a:r>
          </a:p>
        </p:txBody>
      </p:sp>
      <p:sp>
        <p:nvSpPr>
          <p:cNvPr id="3" name="标题 2">
            <a:extLst>
              <a:ext uri="{FF2B5EF4-FFF2-40B4-BE49-F238E27FC236}">
                <a16:creationId xmlns:a16="http://schemas.microsoft.com/office/drawing/2014/main" id="{FFC659F5-9E45-42DF-B503-B9FC9C18E920}"/>
              </a:ext>
            </a:extLst>
          </p:cNvPr>
          <p:cNvSpPr>
            <a:spLocks noGrp="1"/>
          </p:cNvSpPr>
          <p:nvPr>
            <p:ph type="title"/>
          </p:nvPr>
        </p:nvSpPr>
        <p:spPr/>
        <p:txBody>
          <a:bodyPr/>
          <a:lstStyle/>
          <a:p>
            <a:r>
              <a:rPr lang="zh-CN" altLang="en-US" dirty="0"/>
              <a:t>内存虚拟化</a:t>
            </a:r>
          </a:p>
        </p:txBody>
      </p:sp>
    </p:spTree>
    <p:extLst>
      <p:ext uri="{BB962C8B-B14F-4D97-AF65-F5344CB8AC3E}">
        <p14:creationId xmlns:p14="http://schemas.microsoft.com/office/powerpoint/2010/main" val="340805652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3A9B6F-9F73-4824-8A2B-4005902766D5}"/>
              </a:ext>
            </a:extLst>
          </p:cNvPr>
          <p:cNvSpPr>
            <a:spLocks noGrp="1"/>
          </p:cNvSpPr>
          <p:nvPr>
            <p:ph idx="1"/>
          </p:nvPr>
        </p:nvSpPr>
        <p:spPr/>
        <p:txBody>
          <a:bodyPr/>
          <a:lstStyle/>
          <a:p>
            <a:r>
              <a:rPr lang="zh-CN" altLang="en-US" dirty="0"/>
              <a:t>地址：</a:t>
            </a:r>
            <a:endParaRPr lang="en-US" altLang="zh-CN" dirty="0"/>
          </a:p>
          <a:p>
            <a:pPr lvl="1"/>
            <a:r>
              <a:rPr lang="en-US" altLang="zh-CN" dirty="0"/>
              <a:t>GVA</a:t>
            </a:r>
            <a:r>
              <a:rPr lang="zh-CN" altLang="en-US" dirty="0"/>
              <a:t>：</a:t>
            </a:r>
            <a:r>
              <a:rPr lang="en-US" altLang="zh-CN" dirty="0"/>
              <a:t>Guest Virtual Address</a:t>
            </a:r>
          </a:p>
          <a:p>
            <a:pPr lvl="1"/>
            <a:r>
              <a:rPr lang="en-US" altLang="zh-CN" dirty="0"/>
              <a:t>GPA</a:t>
            </a:r>
            <a:r>
              <a:rPr lang="zh-CN" altLang="en-US" dirty="0"/>
              <a:t>：</a:t>
            </a:r>
            <a:r>
              <a:rPr lang="en-US" altLang="zh-CN" dirty="0"/>
              <a:t>Guest  Physical Address</a:t>
            </a:r>
          </a:p>
          <a:p>
            <a:pPr lvl="1"/>
            <a:r>
              <a:rPr lang="en-US" altLang="zh-CN" dirty="0"/>
              <a:t>HVA</a:t>
            </a:r>
            <a:r>
              <a:rPr lang="zh-CN" altLang="en-US" dirty="0"/>
              <a:t>：</a:t>
            </a:r>
            <a:r>
              <a:rPr lang="en-US" altLang="zh-CN" dirty="0"/>
              <a:t>Host Virtual Address</a:t>
            </a:r>
          </a:p>
          <a:p>
            <a:pPr lvl="1"/>
            <a:r>
              <a:rPr lang="en-US" altLang="zh-CN" dirty="0"/>
              <a:t>HPA</a:t>
            </a:r>
            <a:r>
              <a:rPr lang="zh-CN" altLang="en-US" dirty="0"/>
              <a:t>：</a:t>
            </a:r>
            <a:r>
              <a:rPr lang="en-US" altLang="zh-CN" dirty="0"/>
              <a:t>Host Physical Address</a:t>
            </a:r>
            <a:endParaRPr lang="zh-CN" altLang="en-US" dirty="0"/>
          </a:p>
        </p:txBody>
      </p:sp>
      <p:sp>
        <p:nvSpPr>
          <p:cNvPr id="3" name="标题 2">
            <a:extLst>
              <a:ext uri="{FF2B5EF4-FFF2-40B4-BE49-F238E27FC236}">
                <a16:creationId xmlns:a16="http://schemas.microsoft.com/office/drawing/2014/main" id="{E910BBC3-D9D4-4853-AE16-198B46A1CE67}"/>
              </a:ext>
            </a:extLst>
          </p:cNvPr>
          <p:cNvSpPr>
            <a:spLocks noGrp="1"/>
          </p:cNvSpPr>
          <p:nvPr>
            <p:ph type="title"/>
          </p:nvPr>
        </p:nvSpPr>
        <p:spPr/>
        <p:txBody>
          <a:bodyPr/>
          <a:lstStyle/>
          <a:p>
            <a:r>
              <a:rPr lang="zh-CN" altLang="en-US" dirty="0"/>
              <a:t>内存虚拟化</a:t>
            </a:r>
          </a:p>
        </p:txBody>
      </p:sp>
      <p:pic>
        <p:nvPicPr>
          <p:cNvPr id="4" name="图片 3">
            <a:extLst>
              <a:ext uri="{FF2B5EF4-FFF2-40B4-BE49-F238E27FC236}">
                <a16:creationId xmlns:a16="http://schemas.microsoft.com/office/drawing/2014/main" id="{751472C8-0325-440C-81B0-F5A2EDE24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48" y="3356992"/>
            <a:ext cx="5638800" cy="3248025"/>
          </a:xfrm>
          <a:prstGeom prst="rect">
            <a:avLst/>
          </a:prstGeom>
        </p:spPr>
      </p:pic>
    </p:spTree>
    <p:extLst>
      <p:ext uri="{BB962C8B-B14F-4D97-AF65-F5344CB8AC3E}">
        <p14:creationId xmlns:p14="http://schemas.microsoft.com/office/powerpoint/2010/main" val="156060696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7C7D29-EE46-42EC-8843-2269C42B5769}"/>
              </a:ext>
            </a:extLst>
          </p:cNvPr>
          <p:cNvSpPr>
            <a:spLocks noGrp="1"/>
          </p:cNvSpPr>
          <p:nvPr>
            <p:ph idx="1"/>
          </p:nvPr>
        </p:nvSpPr>
        <p:spPr/>
        <p:txBody>
          <a:bodyPr/>
          <a:lstStyle/>
          <a:p>
            <a:r>
              <a:rPr lang="zh-CN" altLang="en-US" dirty="0"/>
              <a:t>在</a:t>
            </a:r>
            <a:r>
              <a:rPr lang="en-US" altLang="zh-CN" dirty="0"/>
              <a:t>VMM</a:t>
            </a:r>
            <a:r>
              <a:rPr lang="zh-CN" altLang="en-US" dirty="0"/>
              <a:t>中为每一个</a:t>
            </a:r>
            <a:r>
              <a:rPr lang="en-US" altLang="zh-CN" dirty="0"/>
              <a:t>VM</a:t>
            </a:r>
            <a:r>
              <a:rPr lang="zh-CN" altLang="en-US" dirty="0"/>
              <a:t>中的进程维护一张影子页表</a:t>
            </a:r>
            <a:endParaRPr lang="en-US" altLang="zh-CN" dirty="0"/>
          </a:p>
          <a:p>
            <a:r>
              <a:rPr lang="en-US" altLang="zh-CN" dirty="0"/>
              <a:t>VMM</a:t>
            </a:r>
            <a:r>
              <a:rPr lang="zh-CN" altLang="en-US" dirty="0"/>
              <a:t>纯软件模拟</a:t>
            </a:r>
            <a:endParaRPr lang="en-US" altLang="zh-CN" dirty="0"/>
          </a:p>
          <a:p>
            <a:pPr lvl="1"/>
            <a:r>
              <a:rPr lang="en-US" altLang="zh-CN" dirty="0"/>
              <a:t>CR3</a:t>
            </a:r>
            <a:r>
              <a:rPr lang="zh-CN" altLang="en-US" dirty="0"/>
              <a:t>写指令</a:t>
            </a:r>
            <a:endParaRPr lang="en-US" altLang="zh-CN" dirty="0"/>
          </a:p>
          <a:p>
            <a:pPr lvl="1"/>
            <a:r>
              <a:rPr lang="zh-CN" altLang="en-US" dirty="0"/>
              <a:t>为页表内容添加写保护，</a:t>
            </a:r>
            <a:r>
              <a:rPr lang="en-US" altLang="zh-CN" dirty="0" err="1"/>
              <a:t>GuestOS</a:t>
            </a:r>
            <a:r>
              <a:rPr lang="zh-CN" altLang="en-US" dirty="0"/>
              <a:t>试图修改页表内容时触发异常，进入</a:t>
            </a:r>
            <a:r>
              <a:rPr lang="en-US" altLang="zh-CN" dirty="0"/>
              <a:t>VMM</a:t>
            </a:r>
            <a:endParaRPr lang="zh-CN" altLang="en-US" dirty="0"/>
          </a:p>
        </p:txBody>
      </p:sp>
      <p:sp>
        <p:nvSpPr>
          <p:cNvPr id="3" name="标题 2">
            <a:extLst>
              <a:ext uri="{FF2B5EF4-FFF2-40B4-BE49-F238E27FC236}">
                <a16:creationId xmlns:a16="http://schemas.microsoft.com/office/drawing/2014/main" id="{D1580C90-2D0F-4E83-904E-5BAD0756D813}"/>
              </a:ext>
            </a:extLst>
          </p:cNvPr>
          <p:cNvSpPr>
            <a:spLocks noGrp="1"/>
          </p:cNvSpPr>
          <p:nvPr>
            <p:ph type="title"/>
          </p:nvPr>
        </p:nvSpPr>
        <p:spPr/>
        <p:txBody>
          <a:bodyPr/>
          <a:lstStyle/>
          <a:p>
            <a:r>
              <a:rPr lang="zh-CN" altLang="en-US" dirty="0"/>
              <a:t>影子页表</a:t>
            </a:r>
          </a:p>
        </p:txBody>
      </p:sp>
      <p:pic>
        <p:nvPicPr>
          <p:cNvPr id="11" name="图片 10">
            <a:extLst>
              <a:ext uri="{FF2B5EF4-FFF2-40B4-BE49-F238E27FC236}">
                <a16:creationId xmlns:a16="http://schemas.microsoft.com/office/drawing/2014/main" id="{8D718D6E-73FA-44CF-9CA6-7F474D46F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369" y="3645023"/>
            <a:ext cx="4637735" cy="2592287"/>
          </a:xfrm>
          <a:prstGeom prst="rect">
            <a:avLst/>
          </a:prstGeom>
        </p:spPr>
      </p:pic>
    </p:spTree>
    <p:extLst>
      <p:ext uri="{BB962C8B-B14F-4D97-AF65-F5344CB8AC3E}">
        <p14:creationId xmlns:p14="http://schemas.microsoft.com/office/powerpoint/2010/main" val="4053718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EF09D2-E019-467B-B595-4A23FEB1009D}"/>
              </a:ext>
            </a:extLst>
          </p:cNvPr>
          <p:cNvSpPr>
            <a:spLocks noGrp="1"/>
          </p:cNvSpPr>
          <p:nvPr>
            <p:ph idx="1"/>
          </p:nvPr>
        </p:nvSpPr>
        <p:spPr/>
        <p:txBody>
          <a:bodyPr/>
          <a:lstStyle/>
          <a:p>
            <a:r>
              <a:rPr lang="zh-CN" altLang="en-US" dirty="0"/>
              <a:t>每一个</a:t>
            </a:r>
            <a:r>
              <a:rPr lang="en-US" altLang="zh-CN" dirty="0"/>
              <a:t>VM</a:t>
            </a:r>
            <a:r>
              <a:rPr lang="zh-CN" altLang="en-US" dirty="0"/>
              <a:t>中的进程对应着两套页表</a:t>
            </a:r>
            <a:endParaRPr lang="en-US" altLang="zh-CN" dirty="0"/>
          </a:p>
          <a:p>
            <a:pPr lvl="1"/>
            <a:r>
              <a:rPr lang="en-US" altLang="zh-CN" dirty="0"/>
              <a:t>VM</a:t>
            </a:r>
            <a:r>
              <a:rPr lang="zh-CN" altLang="en-US" dirty="0"/>
              <a:t>看到的页表：页表内容为</a:t>
            </a:r>
            <a:r>
              <a:rPr lang="en-US" altLang="zh-CN" dirty="0"/>
              <a:t>GPA</a:t>
            </a:r>
          </a:p>
          <a:p>
            <a:pPr lvl="1"/>
            <a:r>
              <a:rPr lang="en-US" altLang="zh-CN" dirty="0"/>
              <a:t>VMM</a:t>
            </a:r>
            <a:r>
              <a:rPr lang="zh-CN" altLang="en-US" dirty="0"/>
              <a:t>维护的页表（实际载入到</a:t>
            </a:r>
            <a:r>
              <a:rPr lang="en-US" altLang="zh-CN" dirty="0"/>
              <a:t>CR3</a:t>
            </a:r>
            <a:r>
              <a:rPr lang="zh-CN" altLang="en-US" dirty="0"/>
              <a:t>）：页表内容为</a:t>
            </a:r>
            <a:r>
              <a:rPr lang="en-US" altLang="zh-CN" dirty="0"/>
              <a:t>HPA</a:t>
            </a:r>
          </a:p>
          <a:p>
            <a:endParaRPr lang="en-US" altLang="zh-CN" dirty="0"/>
          </a:p>
          <a:p>
            <a:r>
              <a:rPr lang="zh-CN" altLang="en-US" dirty="0"/>
              <a:t>当</a:t>
            </a:r>
            <a:r>
              <a:rPr lang="en-US" altLang="zh-CN" dirty="0"/>
              <a:t>VM</a:t>
            </a:r>
            <a:r>
              <a:rPr lang="zh-CN" altLang="en-US" dirty="0"/>
              <a:t>试图修改页表内容时：</a:t>
            </a:r>
            <a:endParaRPr lang="en-US" altLang="zh-CN" dirty="0"/>
          </a:p>
          <a:p>
            <a:pPr lvl="1"/>
            <a:r>
              <a:rPr lang="zh-CN" altLang="en-US" dirty="0"/>
              <a:t>由于写保护，触发异常，控制权移交</a:t>
            </a:r>
            <a:r>
              <a:rPr lang="en-US" altLang="zh-CN" dirty="0"/>
              <a:t>VMM</a:t>
            </a:r>
          </a:p>
          <a:p>
            <a:pPr lvl="1"/>
            <a:r>
              <a:rPr lang="en-US" altLang="zh-CN" dirty="0"/>
              <a:t>VMM</a:t>
            </a:r>
            <a:r>
              <a:rPr lang="zh-CN" altLang="en-US" dirty="0"/>
              <a:t>分配物理页帧，修改影子页表</a:t>
            </a:r>
            <a:endParaRPr lang="en-US" altLang="zh-CN" dirty="0"/>
          </a:p>
          <a:p>
            <a:pPr lvl="1"/>
            <a:r>
              <a:rPr lang="en-US" altLang="zh-CN" dirty="0"/>
              <a:t>VMM</a:t>
            </a:r>
            <a:r>
              <a:rPr lang="zh-CN" altLang="en-US" dirty="0"/>
              <a:t>修改</a:t>
            </a:r>
            <a:r>
              <a:rPr lang="en-US" altLang="zh-CN" dirty="0"/>
              <a:t>VM</a:t>
            </a:r>
            <a:r>
              <a:rPr lang="zh-CN" altLang="en-US" dirty="0"/>
              <a:t>页表对应内容</a:t>
            </a:r>
            <a:endParaRPr lang="en-US" altLang="zh-CN" dirty="0"/>
          </a:p>
          <a:p>
            <a:pPr lvl="1"/>
            <a:r>
              <a:rPr lang="zh-CN" altLang="en-US" dirty="0"/>
              <a:t>异常返回</a:t>
            </a:r>
            <a:endParaRPr lang="en-US" altLang="zh-CN" dirty="0"/>
          </a:p>
          <a:p>
            <a:pPr lvl="1"/>
            <a:r>
              <a:rPr lang="zh-CN" altLang="en-US" dirty="0"/>
              <a:t>在</a:t>
            </a:r>
            <a:r>
              <a:rPr lang="en-US" altLang="zh-CN" dirty="0"/>
              <a:t>VM</a:t>
            </a:r>
            <a:r>
              <a:rPr lang="zh-CN" altLang="en-US" dirty="0"/>
              <a:t>看来</a:t>
            </a:r>
            <a:r>
              <a:rPr lang="zh-CN" altLang="en-US" dirty="0">
                <a:solidFill>
                  <a:srgbClr val="FF0000"/>
                </a:solidFill>
              </a:rPr>
              <a:t>本次修改没有异常发生</a:t>
            </a:r>
          </a:p>
        </p:txBody>
      </p:sp>
      <p:sp>
        <p:nvSpPr>
          <p:cNvPr id="3" name="标题 2">
            <a:extLst>
              <a:ext uri="{FF2B5EF4-FFF2-40B4-BE49-F238E27FC236}">
                <a16:creationId xmlns:a16="http://schemas.microsoft.com/office/drawing/2014/main" id="{0C243E0E-90D4-4FAB-A655-DB412FDAE7E2}"/>
              </a:ext>
            </a:extLst>
          </p:cNvPr>
          <p:cNvSpPr>
            <a:spLocks noGrp="1"/>
          </p:cNvSpPr>
          <p:nvPr>
            <p:ph type="title"/>
          </p:nvPr>
        </p:nvSpPr>
        <p:spPr/>
        <p:txBody>
          <a:bodyPr/>
          <a:lstStyle/>
          <a:p>
            <a:r>
              <a:rPr lang="zh-CN" altLang="en-US" dirty="0"/>
              <a:t>影子页表</a:t>
            </a:r>
          </a:p>
        </p:txBody>
      </p:sp>
    </p:spTree>
    <p:extLst>
      <p:ext uri="{BB962C8B-B14F-4D97-AF65-F5344CB8AC3E}">
        <p14:creationId xmlns:p14="http://schemas.microsoft.com/office/powerpoint/2010/main" val="78855879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A9460-5CF7-4CD1-80C4-FE8D785E9F8B}"/>
              </a:ext>
            </a:extLst>
          </p:cNvPr>
          <p:cNvSpPr>
            <a:spLocks noGrp="1"/>
          </p:cNvSpPr>
          <p:nvPr>
            <p:ph idx="1"/>
          </p:nvPr>
        </p:nvSpPr>
        <p:spPr/>
        <p:txBody>
          <a:bodyPr/>
          <a:lstStyle/>
          <a:p>
            <a:r>
              <a:rPr lang="zh-CN" altLang="en-US" dirty="0"/>
              <a:t>当</a:t>
            </a:r>
            <a:r>
              <a:rPr lang="en-US" altLang="zh-CN" dirty="0"/>
              <a:t>Guest OS</a:t>
            </a:r>
            <a:r>
              <a:rPr lang="zh-CN" altLang="en-US" dirty="0"/>
              <a:t>“尚未启用”页表时：</a:t>
            </a:r>
            <a:endParaRPr lang="en-US" altLang="zh-CN" dirty="0"/>
          </a:p>
          <a:p>
            <a:pPr lvl="1"/>
            <a:r>
              <a:rPr lang="zh-CN" altLang="en-US" dirty="0"/>
              <a:t>硬件上的</a:t>
            </a:r>
            <a:r>
              <a:rPr lang="en-US" altLang="zh-CN" dirty="0"/>
              <a:t>MMU</a:t>
            </a:r>
            <a:r>
              <a:rPr lang="zh-CN" altLang="en-US" dirty="0"/>
              <a:t>是开启状态</a:t>
            </a:r>
            <a:endParaRPr lang="en-US" altLang="zh-CN" dirty="0"/>
          </a:p>
          <a:p>
            <a:pPr lvl="1"/>
            <a:r>
              <a:rPr lang="en-US" altLang="zh-CN" dirty="0"/>
              <a:t>MMU</a:t>
            </a:r>
            <a:r>
              <a:rPr lang="zh-CN" altLang="en-US" dirty="0"/>
              <a:t>：</a:t>
            </a:r>
            <a:r>
              <a:rPr lang="en-US" altLang="zh-CN" dirty="0"/>
              <a:t>GPA-&gt;HPA</a:t>
            </a:r>
          </a:p>
          <a:p>
            <a:endParaRPr lang="en-US" altLang="zh-CN" dirty="0"/>
          </a:p>
          <a:p>
            <a:r>
              <a:rPr lang="en-US" altLang="zh-CN" dirty="0"/>
              <a:t>VM</a:t>
            </a:r>
            <a:r>
              <a:rPr lang="zh-CN" altLang="en-US" dirty="0"/>
              <a:t>“载入”页表基地址时：</a:t>
            </a:r>
            <a:endParaRPr lang="en-US" altLang="zh-CN" dirty="0"/>
          </a:p>
          <a:p>
            <a:pPr lvl="1"/>
            <a:r>
              <a:rPr lang="zh-CN" altLang="en-US" dirty="0"/>
              <a:t>因执行特权指令发生异常，</a:t>
            </a:r>
            <a:r>
              <a:rPr lang="en-US" altLang="zh-CN" dirty="0"/>
              <a:t>VMM</a:t>
            </a:r>
            <a:r>
              <a:rPr lang="zh-CN" altLang="en-US" dirty="0"/>
              <a:t>接管，实际载入</a:t>
            </a:r>
            <a:r>
              <a:rPr lang="en-US" altLang="zh-CN" dirty="0"/>
              <a:t>cr3</a:t>
            </a:r>
            <a:r>
              <a:rPr lang="zh-CN" altLang="en-US" dirty="0"/>
              <a:t>的是影子页表</a:t>
            </a:r>
            <a:endParaRPr lang="en-US" altLang="zh-CN" dirty="0"/>
          </a:p>
          <a:p>
            <a:pPr lvl="1"/>
            <a:r>
              <a:rPr lang="en-US" altLang="zh-CN" dirty="0"/>
              <a:t>VM</a:t>
            </a:r>
            <a:r>
              <a:rPr lang="zh-CN" altLang="en-US" dirty="0"/>
              <a:t>：载入成功，载入的值为某个</a:t>
            </a:r>
            <a:r>
              <a:rPr lang="en-US" altLang="zh-CN" dirty="0"/>
              <a:t>GPA</a:t>
            </a:r>
          </a:p>
          <a:p>
            <a:pPr lvl="1"/>
            <a:r>
              <a:rPr lang="en-US" altLang="zh-CN" dirty="0"/>
              <a:t>VMM</a:t>
            </a:r>
            <a:r>
              <a:rPr lang="zh-CN" altLang="en-US" dirty="0"/>
              <a:t>：虚拟成功，载入了某个</a:t>
            </a:r>
            <a:r>
              <a:rPr lang="en-US" altLang="zh-CN" dirty="0"/>
              <a:t>HPA</a:t>
            </a:r>
            <a:r>
              <a:rPr lang="zh-CN" altLang="en-US" dirty="0"/>
              <a:t>，并维护</a:t>
            </a:r>
            <a:r>
              <a:rPr lang="en-US" altLang="zh-CN" dirty="0"/>
              <a:t>GPA-&gt;HPA</a:t>
            </a:r>
            <a:r>
              <a:rPr lang="zh-CN" altLang="en-US" dirty="0"/>
              <a:t>关系</a:t>
            </a:r>
            <a:endParaRPr lang="en-US" altLang="zh-CN" dirty="0"/>
          </a:p>
          <a:p>
            <a:endParaRPr lang="en-US" altLang="zh-CN" dirty="0"/>
          </a:p>
          <a:p>
            <a:r>
              <a:rPr lang="en-US" altLang="zh-CN" dirty="0"/>
              <a:t>VMM</a:t>
            </a:r>
            <a:r>
              <a:rPr lang="zh-CN" altLang="en-US" dirty="0"/>
              <a:t>中同步维护关于</a:t>
            </a:r>
            <a:r>
              <a:rPr lang="en-US" altLang="zh-CN" dirty="0"/>
              <a:t>GPA-&gt;HPA</a:t>
            </a:r>
            <a:r>
              <a:rPr lang="zh-CN" altLang="en-US" dirty="0"/>
              <a:t>的映射关系</a:t>
            </a:r>
          </a:p>
        </p:txBody>
      </p:sp>
      <p:sp>
        <p:nvSpPr>
          <p:cNvPr id="3" name="标题 2">
            <a:extLst>
              <a:ext uri="{FF2B5EF4-FFF2-40B4-BE49-F238E27FC236}">
                <a16:creationId xmlns:a16="http://schemas.microsoft.com/office/drawing/2014/main" id="{49173E8C-B466-4A91-8935-E7F3A6425C9C}"/>
              </a:ext>
            </a:extLst>
          </p:cNvPr>
          <p:cNvSpPr>
            <a:spLocks noGrp="1"/>
          </p:cNvSpPr>
          <p:nvPr>
            <p:ph type="title"/>
          </p:nvPr>
        </p:nvSpPr>
        <p:spPr/>
        <p:txBody>
          <a:bodyPr/>
          <a:lstStyle/>
          <a:p>
            <a:r>
              <a:rPr lang="zh-CN" altLang="en-US" dirty="0"/>
              <a:t>影子页表</a:t>
            </a:r>
          </a:p>
        </p:txBody>
      </p:sp>
    </p:spTree>
    <p:extLst>
      <p:ext uri="{BB962C8B-B14F-4D97-AF65-F5344CB8AC3E}">
        <p14:creationId xmlns:p14="http://schemas.microsoft.com/office/powerpoint/2010/main" val="10823412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33AAAD-E774-48EF-8FD2-DBEAA0A83AC1}"/>
              </a:ext>
            </a:extLst>
          </p:cNvPr>
          <p:cNvSpPr>
            <a:spLocks noGrp="1"/>
          </p:cNvSpPr>
          <p:nvPr>
            <p:ph idx="1"/>
          </p:nvPr>
        </p:nvSpPr>
        <p:spPr/>
        <p:txBody>
          <a:bodyPr/>
          <a:lstStyle/>
          <a:p>
            <a:r>
              <a:rPr lang="zh-CN" altLang="en-US" dirty="0"/>
              <a:t>提供</a:t>
            </a:r>
            <a:r>
              <a:rPr lang="en-US" altLang="zh-CN" dirty="0"/>
              <a:t>GVA-&gt;HPA</a:t>
            </a:r>
            <a:r>
              <a:rPr lang="zh-CN" altLang="en-US" dirty="0"/>
              <a:t>的直接转换</a:t>
            </a:r>
            <a:endParaRPr lang="en-US" altLang="zh-CN" dirty="0"/>
          </a:p>
          <a:p>
            <a:r>
              <a:rPr lang="zh-CN" altLang="en-US" dirty="0"/>
              <a:t>为每个进程在</a:t>
            </a:r>
            <a:r>
              <a:rPr lang="en-US" altLang="zh-CN" dirty="0"/>
              <a:t>VMM</a:t>
            </a:r>
            <a:r>
              <a:rPr lang="zh-CN" altLang="en-US" dirty="0"/>
              <a:t>中多维护一张影子页表，内存开销大</a:t>
            </a:r>
            <a:endParaRPr lang="en-US" altLang="zh-CN" dirty="0"/>
          </a:p>
          <a:p>
            <a:r>
              <a:rPr lang="zh-CN" altLang="en-US" dirty="0"/>
              <a:t>软件模拟进行地址转换，由于写保护将会多次触发异常，效率较低</a:t>
            </a:r>
            <a:endParaRPr lang="en-US" altLang="zh-CN" dirty="0"/>
          </a:p>
          <a:p>
            <a:r>
              <a:rPr lang="zh-CN" altLang="en-US" dirty="0"/>
              <a:t>开发困难，</a:t>
            </a:r>
            <a:r>
              <a:rPr lang="en-US" altLang="zh-CN" dirty="0"/>
              <a:t>debug</a:t>
            </a:r>
            <a:r>
              <a:rPr lang="zh-CN" altLang="en-US" dirty="0"/>
              <a:t>难度大</a:t>
            </a:r>
          </a:p>
        </p:txBody>
      </p:sp>
      <p:sp>
        <p:nvSpPr>
          <p:cNvPr id="3" name="标题 2">
            <a:extLst>
              <a:ext uri="{FF2B5EF4-FFF2-40B4-BE49-F238E27FC236}">
                <a16:creationId xmlns:a16="http://schemas.microsoft.com/office/drawing/2014/main" id="{D5FB72DD-FFA1-455A-9950-7EE6297533CA}"/>
              </a:ext>
            </a:extLst>
          </p:cNvPr>
          <p:cNvSpPr>
            <a:spLocks noGrp="1"/>
          </p:cNvSpPr>
          <p:nvPr>
            <p:ph type="title"/>
          </p:nvPr>
        </p:nvSpPr>
        <p:spPr/>
        <p:txBody>
          <a:bodyPr/>
          <a:lstStyle/>
          <a:p>
            <a:r>
              <a:rPr lang="zh-CN" altLang="en-US" dirty="0"/>
              <a:t>影子页表</a:t>
            </a:r>
          </a:p>
        </p:txBody>
      </p:sp>
    </p:spTree>
    <p:extLst>
      <p:ext uri="{BB962C8B-B14F-4D97-AF65-F5344CB8AC3E}">
        <p14:creationId xmlns:p14="http://schemas.microsoft.com/office/powerpoint/2010/main" val="21246096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8DE18AC-76DC-4DE1-A71E-AA574D9F2ECB}"/>
              </a:ext>
            </a:extLst>
          </p:cNvPr>
          <p:cNvSpPr>
            <a:spLocks noGrp="1"/>
          </p:cNvSpPr>
          <p:nvPr>
            <p:ph idx="1"/>
          </p:nvPr>
        </p:nvSpPr>
        <p:spPr/>
        <p:txBody>
          <a:bodyPr/>
          <a:lstStyle/>
          <a:p>
            <a:r>
              <a:rPr lang="en-US" altLang="zh-CN" dirty="0"/>
              <a:t>Extended Page Table</a:t>
            </a:r>
          </a:p>
          <a:p>
            <a:pPr lvl="1"/>
            <a:r>
              <a:rPr lang="zh-CN" altLang="en-US" dirty="0"/>
              <a:t>结构与页表几乎完全一致</a:t>
            </a:r>
            <a:endParaRPr lang="en-US" altLang="zh-CN" dirty="0"/>
          </a:p>
          <a:p>
            <a:pPr lvl="1"/>
            <a:r>
              <a:rPr lang="zh-CN" altLang="en-US" dirty="0"/>
              <a:t>支持多级</a:t>
            </a:r>
            <a:endParaRPr lang="en-US" altLang="zh-CN" dirty="0"/>
          </a:p>
          <a:p>
            <a:pPr lvl="1"/>
            <a:r>
              <a:rPr lang="en-US" altLang="zh-CN" dirty="0"/>
              <a:t>GPA-&gt;HPA</a:t>
            </a:r>
          </a:p>
          <a:p>
            <a:pPr lvl="1"/>
            <a:r>
              <a:rPr lang="zh-CN" altLang="en-US" dirty="0"/>
              <a:t>访问不存在的页时：</a:t>
            </a:r>
            <a:endParaRPr lang="en-US" altLang="zh-CN" dirty="0"/>
          </a:p>
          <a:p>
            <a:pPr lvl="2"/>
            <a:r>
              <a:rPr lang="en-US" altLang="zh-CN" dirty="0"/>
              <a:t>VM Exit</a:t>
            </a:r>
            <a:r>
              <a:rPr lang="zh-CN" altLang="en-US" dirty="0"/>
              <a:t>：</a:t>
            </a:r>
            <a:r>
              <a:rPr lang="en-US" altLang="zh-CN" dirty="0"/>
              <a:t>EPT violation</a:t>
            </a:r>
            <a:endParaRPr lang="zh-CN" altLang="en-US" dirty="0"/>
          </a:p>
        </p:txBody>
      </p:sp>
      <p:sp>
        <p:nvSpPr>
          <p:cNvPr id="3" name="标题 2">
            <a:extLst>
              <a:ext uri="{FF2B5EF4-FFF2-40B4-BE49-F238E27FC236}">
                <a16:creationId xmlns:a16="http://schemas.microsoft.com/office/drawing/2014/main" id="{9C263C1E-381F-4F36-9CBB-247329CE04B7}"/>
              </a:ext>
            </a:extLst>
          </p:cNvPr>
          <p:cNvSpPr>
            <a:spLocks noGrp="1"/>
          </p:cNvSpPr>
          <p:nvPr>
            <p:ph type="title"/>
          </p:nvPr>
        </p:nvSpPr>
        <p:spPr/>
        <p:txBody>
          <a:bodyPr/>
          <a:lstStyle/>
          <a:p>
            <a:r>
              <a:rPr lang="en-US" altLang="zh-CN" dirty="0"/>
              <a:t>EPT</a:t>
            </a:r>
            <a:r>
              <a:rPr lang="zh-CN" altLang="en-US" dirty="0"/>
              <a:t>技术</a:t>
            </a:r>
          </a:p>
        </p:txBody>
      </p:sp>
    </p:spTree>
    <p:extLst>
      <p:ext uri="{BB962C8B-B14F-4D97-AF65-F5344CB8AC3E}">
        <p14:creationId xmlns:p14="http://schemas.microsoft.com/office/powerpoint/2010/main" val="28440724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FF0000"/>
                </a:solidFill>
              </a:rPr>
              <a:t>1.	</a:t>
            </a:r>
            <a:r>
              <a:rPr lang="zh-CN" altLang="en-US" dirty="0">
                <a:solidFill>
                  <a:srgbClr val="FF0000"/>
                </a:solidFill>
              </a:rPr>
              <a:t>虚拟化方案（</a:t>
            </a:r>
            <a:r>
              <a:rPr lang="en-US" altLang="zh-CN" dirty="0">
                <a:solidFill>
                  <a:srgbClr val="FF0000"/>
                </a:solidFill>
              </a:rPr>
              <a:t>KVM</a:t>
            </a:r>
            <a:r>
              <a:rPr lang="zh-CN" altLang="en-US" dirty="0">
                <a:solidFill>
                  <a:srgbClr val="FF0000"/>
                </a:solidFill>
              </a:rPr>
              <a:t>基本架构介绍）</a:t>
            </a:r>
            <a:endParaRPr lang="en-US" altLang="zh-CN" dirty="0">
              <a:solidFill>
                <a:srgbClr val="FF0000"/>
              </a:solidFill>
            </a:endParaRPr>
          </a:p>
          <a:p>
            <a:pPr>
              <a:lnSpc>
                <a:spcPct val="150000"/>
              </a:lnSpc>
            </a:pPr>
            <a:r>
              <a:rPr lang="en-US" altLang="zh-CN" dirty="0"/>
              <a:t>2.	KVM</a:t>
            </a:r>
            <a:r>
              <a:rPr lang="zh-CN" altLang="en-US" dirty="0"/>
              <a:t>架构</a:t>
            </a:r>
            <a:endParaRPr lang="en-US" altLang="zh-CN" dirty="0"/>
          </a:p>
          <a:p>
            <a:pPr>
              <a:lnSpc>
                <a:spcPct val="150000"/>
              </a:lnSpc>
            </a:pPr>
            <a:r>
              <a:rPr lang="en-US" altLang="zh-CN" dirty="0"/>
              <a:t>3.</a:t>
            </a:r>
            <a:r>
              <a:rPr lang="zh-CN" altLang="en-US" dirty="0"/>
              <a:t>   内存虚拟化</a:t>
            </a:r>
            <a:endParaRPr lang="en-US" altLang="zh-CN" dirty="0"/>
          </a:p>
          <a:p>
            <a:pPr>
              <a:lnSpc>
                <a:spcPct val="150000"/>
              </a:lnSpc>
            </a:pPr>
            <a:r>
              <a:rPr lang="en-US" altLang="zh-CN" dirty="0"/>
              <a:t>4.	IO</a:t>
            </a:r>
            <a:r>
              <a:rPr lang="zh-CN" altLang="en-US" dirty="0"/>
              <a:t>虚拟化</a:t>
            </a:r>
            <a:endParaRPr lang="en-US" altLang="zh-CN" dirty="0"/>
          </a:p>
        </p:txBody>
      </p:sp>
    </p:spTree>
    <p:extLst>
      <p:ext uri="{BB962C8B-B14F-4D97-AF65-F5344CB8AC3E}">
        <p14:creationId xmlns:p14="http://schemas.microsoft.com/office/powerpoint/2010/main" val="314165250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71146B-337B-4848-B5FF-0A82026A6D31}"/>
              </a:ext>
            </a:extLst>
          </p:cNvPr>
          <p:cNvSpPr>
            <a:spLocks noGrp="1"/>
          </p:cNvSpPr>
          <p:nvPr>
            <p:ph idx="1"/>
          </p:nvPr>
        </p:nvSpPr>
        <p:spPr/>
        <p:txBody>
          <a:bodyPr/>
          <a:lstStyle/>
          <a:p>
            <a:r>
              <a:rPr lang="zh-CN" altLang="en-US" dirty="0"/>
              <a:t>开启</a:t>
            </a:r>
            <a:r>
              <a:rPr lang="en-US" altLang="zh-CN" dirty="0"/>
              <a:t>EPT</a:t>
            </a:r>
            <a:r>
              <a:rPr lang="zh-CN" altLang="en-US" dirty="0"/>
              <a:t>时的地址转换流程：</a:t>
            </a:r>
            <a:endParaRPr lang="en-US" altLang="zh-CN" dirty="0"/>
          </a:p>
        </p:txBody>
      </p:sp>
      <p:sp>
        <p:nvSpPr>
          <p:cNvPr id="3" name="标题 2">
            <a:extLst>
              <a:ext uri="{FF2B5EF4-FFF2-40B4-BE49-F238E27FC236}">
                <a16:creationId xmlns:a16="http://schemas.microsoft.com/office/drawing/2014/main" id="{42962426-FC74-456F-9347-5E3870646D40}"/>
              </a:ext>
            </a:extLst>
          </p:cNvPr>
          <p:cNvSpPr>
            <a:spLocks noGrp="1"/>
          </p:cNvSpPr>
          <p:nvPr>
            <p:ph type="title"/>
          </p:nvPr>
        </p:nvSpPr>
        <p:spPr/>
        <p:txBody>
          <a:bodyPr/>
          <a:lstStyle/>
          <a:p>
            <a:r>
              <a:rPr lang="en-US" altLang="zh-CN" dirty="0"/>
              <a:t>EPT</a:t>
            </a:r>
            <a:r>
              <a:rPr lang="zh-CN" altLang="en-US" dirty="0"/>
              <a:t>技术</a:t>
            </a:r>
          </a:p>
        </p:txBody>
      </p:sp>
      <p:pic>
        <p:nvPicPr>
          <p:cNvPr id="5" name="图片 4">
            <a:extLst>
              <a:ext uri="{FF2B5EF4-FFF2-40B4-BE49-F238E27FC236}">
                <a16:creationId xmlns:a16="http://schemas.microsoft.com/office/drawing/2014/main" id="{A66E557D-C3DE-415E-9865-2A0B8FF32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568" y="1941364"/>
            <a:ext cx="7620000" cy="4367956"/>
          </a:xfrm>
          <a:prstGeom prst="rect">
            <a:avLst/>
          </a:prstGeom>
        </p:spPr>
      </p:pic>
    </p:spTree>
    <p:extLst>
      <p:ext uri="{BB962C8B-B14F-4D97-AF65-F5344CB8AC3E}">
        <p14:creationId xmlns:p14="http://schemas.microsoft.com/office/powerpoint/2010/main" val="276605064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A4BDE3-9952-4712-9A95-FF59CB82475A}"/>
              </a:ext>
            </a:extLst>
          </p:cNvPr>
          <p:cNvSpPr>
            <a:spLocks noGrp="1"/>
          </p:cNvSpPr>
          <p:nvPr>
            <p:ph idx="1"/>
          </p:nvPr>
        </p:nvSpPr>
        <p:spPr/>
        <p:txBody>
          <a:bodyPr/>
          <a:lstStyle/>
          <a:p>
            <a:r>
              <a:rPr lang="zh-CN" altLang="en-US" dirty="0"/>
              <a:t>硬件手册中的地址转换流程：</a:t>
            </a:r>
          </a:p>
        </p:txBody>
      </p:sp>
      <p:sp>
        <p:nvSpPr>
          <p:cNvPr id="3" name="标题 2">
            <a:extLst>
              <a:ext uri="{FF2B5EF4-FFF2-40B4-BE49-F238E27FC236}">
                <a16:creationId xmlns:a16="http://schemas.microsoft.com/office/drawing/2014/main" id="{181AC04E-2641-4D0C-BA51-69F38279C9E1}"/>
              </a:ext>
            </a:extLst>
          </p:cNvPr>
          <p:cNvSpPr>
            <a:spLocks noGrp="1"/>
          </p:cNvSpPr>
          <p:nvPr>
            <p:ph type="title"/>
          </p:nvPr>
        </p:nvSpPr>
        <p:spPr/>
        <p:txBody>
          <a:bodyPr/>
          <a:lstStyle/>
          <a:p>
            <a:r>
              <a:rPr lang="en-US" altLang="zh-CN" dirty="0"/>
              <a:t>EPT</a:t>
            </a:r>
            <a:r>
              <a:rPr lang="zh-CN" altLang="en-US" dirty="0"/>
              <a:t>技术</a:t>
            </a:r>
          </a:p>
        </p:txBody>
      </p:sp>
      <p:pic>
        <p:nvPicPr>
          <p:cNvPr id="5" name="图片 4">
            <a:extLst>
              <a:ext uri="{FF2B5EF4-FFF2-40B4-BE49-F238E27FC236}">
                <a16:creationId xmlns:a16="http://schemas.microsoft.com/office/drawing/2014/main" id="{344EC624-05B4-4AC5-A0C6-1DCF0434D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560" y="1844824"/>
            <a:ext cx="6362700" cy="4705350"/>
          </a:xfrm>
          <a:prstGeom prst="rect">
            <a:avLst/>
          </a:prstGeom>
        </p:spPr>
      </p:pic>
    </p:spTree>
    <p:extLst>
      <p:ext uri="{BB962C8B-B14F-4D97-AF65-F5344CB8AC3E}">
        <p14:creationId xmlns:p14="http://schemas.microsoft.com/office/powerpoint/2010/main" val="226633422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207333-EAC2-460B-9F7D-0FC3587AF3C3}"/>
              </a:ext>
            </a:extLst>
          </p:cNvPr>
          <p:cNvSpPr>
            <a:spLocks noGrp="1"/>
          </p:cNvSpPr>
          <p:nvPr>
            <p:ph idx="1"/>
          </p:nvPr>
        </p:nvSpPr>
        <p:spPr/>
        <p:txBody>
          <a:bodyPr/>
          <a:lstStyle/>
          <a:p>
            <a:r>
              <a:rPr lang="zh-CN" altLang="en-US" dirty="0"/>
              <a:t>硬件提供辅助机制，进行双重地址转换：</a:t>
            </a:r>
            <a:endParaRPr lang="en-US" altLang="zh-CN" dirty="0"/>
          </a:p>
          <a:p>
            <a:pPr lvl="1"/>
            <a:r>
              <a:rPr lang="zh-CN" altLang="en-US" dirty="0"/>
              <a:t>可靠性更强</a:t>
            </a:r>
            <a:endParaRPr lang="en-US" altLang="zh-CN" dirty="0"/>
          </a:p>
          <a:p>
            <a:pPr lvl="1"/>
            <a:r>
              <a:rPr lang="zh-CN" altLang="en-US" dirty="0"/>
              <a:t>硬件直接查询</a:t>
            </a:r>
            <a:r>
              <a:rPr lang="en-US" altLang="zh-CN" dirty="0"/>
              <a:t>EPT</a:t>
            </a:r>
            <a:r>
              <a:rPr lang="zh-CN" altLang="en-US" dirty="0"/>
              <a:t>表，修改</a:t>
            </a:r>
            <a:r>
              <a:rPr lang="en-US" altLang="zh-CN" dirty="0" err="1"/>
              <a:t>GuestOS</a:t>
            </a:r>
            <a:r>
              <a:rPr lang="zh-CN" altLang="en-US" dirty="0"/>
              <a:t>页表时无需触发写保护异常，效率更高</a:t>
            </a:r>
            <a:endParaRPr lang="en-US" altLang="zh-CN" dirty="0"/>
          </a:p>
          <a:p>
            <a:pPr lvl="1"/>
            <a:r>
              <a:rPr lang="zh-CN" altLang="en-US" dirty="0"/>
              <a:t>一个</a:t>
            </a:r>
            <a:r>
              <a:rPr lang="en-US" altLang="zh-CN" dirty="0"/>
              <a:t>VM</a:t>
            </a:r>
            <a:r>
              <a:rPr lang="zh-CN" altLang="en-US" dirty="0"/>
              <a:t>对应一个</a:t>
            </a:r>
            <a:r>
              <a:rPr lang="en-US" altLang="zh-CN" dirty="0"/>
              <a:t>EPT</a:t>
            </a:r>
            <a:r>
              <a:rPr lang="zh-CN" altLang="en-US" dirty="0"/>
              <a:t>表，内存资源占用更少</a:t>
            </a:r>
            <a:endParaRPr lang="en-US" altLang="zh-CN" dirty="0"/>
          </a:p>
          <a:p>
            <a:pPr lvl="1"/>
            <a:r>
              <a:rPr lang="zh-CN" altLang="en-US" dirty="0"/>
              <a:t>减小开发难度</a:t>
            </a:r>
          </a:p>
        </p:txBody>
      </p:sp>
      <p:sp>
        <p:nvSpPr>
          <p:cNvPr id="3" name="标题 2">
            <a:extLst>
              <a:ext uri="{FF2B5EF4-FFF2-40B4-BE49-F238E27FC236}">
                <a16:creationId xmlns:a16="http://schemas.microsoft.com/office/drawing/2014/main" id="{329EE175-6B5B-46E3-BA6D-D59227BBF2EF}"/>
              </a:ext>
            </a:extLst>
          </p:cNvPr>
          <p:cNvSpPr>
            <a:spLocks noGrp="1"/>
          </p:cNvSpPr>
          <p:nvPr>
            <p:ph type="title"/>
          </p:nvPr>
        </p:nvSpPr>
        <p:spPr/>
        <p:txBody>
          <a:bodyPr/>
          <a:lstStyle/>
          <a:p>
            <a:r>
              <a:rPr lang="en-US" altLang="zh-CN" dirty="0"/>
              <a:t>EPT</a:t>
            </a:r>
            <a:r>
              <a:rPr lang="zh-CN" altLang="en-US" dirty="0"/>
              <a:t>技术</a:t>
            </a:r>
          </a:p>
        </p:txBody>
      </p:sp>
    </p:spTree>
    <p:extLst>
      <p:ext uri="{BB962C8B-B14F-4D97-AF65-F5344CB8AC3E}">
        <p14:creationId xmlns:p14="http://schemas.microsoft.com/office/powerpoint/2010/main" val="236825444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accent5">
                    <a:lumMod val="25000"/>
                  </a:schemeClr>
                </a:solidFill>
              </a:rPr>
              <a:t>1.</a:t>
            </a:r>
            <a:r>
              <a:rPr lang="en-US" altLang="zh-CN" dirty="0">
                <a:solidFill>
                  <a:srgbClr val="FF0000"/>
                </a:solidFill>
              </a:rPr>
              <a:t>	</a:t>
            </a:r>
            <a:r>
              <a:rPr lang="zh-CN" altLang="en-US" dirty="0">
                <a:solidFill>
                  <a:schemeClr val="accent5">
                    <a:lumMod val="25000"/>
                  </a:schemeClr>
                </a:solidFill>
              </a:rPr>
              <a:t>虚拟化方案（</a:t>
            </a:r>
            <a:r>
              <a:rPr lang="en-US" altLang="zh-CN" dirty="0">
                <a:solidFill>
                  <a:schemeClr val="accent5">
                    <a:lumMod val="25000"/>
                  </a:schemeClr>
                </a:solidFill>
              </a:rPr>
              <a:t>KVM</a:t>
            </a:r>
            <a:r>
              <a:rPr lang="zh-CN" altLang="en-US" dirty="0">
                <a:solidFill>
                  <a:schemeClr val="accent5">
                    <a:lumMod val="25000"/>
                  </a:schemeClr>
                </a:solidFill>
              </a:rPr>
              <a:t>基本架构介绍）</a:t>
            </a:r>
            <a:endParaRPr lang="en-US" altLang="zh-CN" dirty="0">
              <a:solidFill>
                <a:schemeClr val="accent5">
                  <a:lumMod val="25000"/>
                </a:schemeClr>
              </a:solidFill>
            </a:endParaRPr>
          </a:p>
          <a:p>
            <a:pPr>
              <a:lnSpc>
                <a:spcPct val="150000"/>
              </a:lnSpc>
            </a:pPr>
            <a:r>
              <a:rPr lang="en-US" altLang="zh-CN" dirty="0"/>
              <a:t>2.	KVM</a:t>
            </a:r>
            <a:r>
              <a:rPr lang="zh-CN" altLang="en-US" dirty="0"/>
              <a:t>架构</a:t>
            </a:r>
            <a:endParaRPr lang="en-US" altLang="zh-CN" dirty="0"/>
          </a:p>
          <a:p>
            <a:pPr>
              <a:lnSpc>
                <a:spcPct val="150000"/>
              </a:lnSpc>
            </a:pPr>
            <a:r>
              <a:rPr lang="en-US" altLang="zh-CN" dirty="0"/>
              <a:t>3.</a:t>
            </a:r>
            <a:r>
              <a:rPr lang="zh-CN" altLang="en-US" dirty="0"/>
              <a:t>   内存虚拟化</a:t>
            </a:r>
            <a:endParaRPr lang="en-US" altLang="zh-CN" dirty="0"/>
          </a:p>
          <a:p>
            <a:pPr>
              <a:lnSpc>
                <a:spcPct val="150000"/>
              </a:lnSpc>
            </a:pPr>
            <a:r>
              <a:rPr lang="en-US" altLang="zh-CN" dirty="0">
                <a:solidFill>
                  <a:srgbClr val="FF0000"/>
                </a:solidFill>
              </a:rPr>
              <a:t>4.	IO</a:t>
            </a:r>
            <a:r>
              <a:rPr lang="zh-CN" altLang="en-US" dirty="0">
                <a:solidFill>
                  <a:srgbClr val="FF0000"/>
                </a:solidFill>
              </a:rPr>
              <a:t>虚拟化</a:t>
            </a:r>
            <a:endParaRPr lang="en-US" altLang="zh-CN" dirty="0">
              <a:solidFill>
                <a:srgbClr val="FF0000"/>
              </a:solidFill>
            </a:endParaRPr>
          </a:p>
        </p:txBody>
      </p:sp>
    </p:spTree>
    <p:extLst>
      <p:ext uri="{BB962C8B-B14F-4D97-AF65-F5344CB8AC3E}">
        <p14:creationId xmlns:p14="http://schemas.microsoft.com/office/powerpoint/2010/main" val="311032215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A59F20-4B3F-47C2-ACDC-E648F6EE4A82}"/>
              </a:ext>
            </a:extLst>
          </p:cNvPr>
          <p:cNvSpPr>
            <a:spLocks noGrp="1"/>
          </p:cNvSpPr>
          <p:nvPr>
            <p:ph idx="1"/>
          </p:nvPr>
        </p:nvSpPr>
        <p:spPr/>
        <p:txBody>
          <a:bodyPr/>
          <a:lstStyle/>
          <a:p>
            <a:r>
              <a:rPr lang="zh-CN" altLang="en-US" dirty="0"/>
              <a:t>定位：模拟器</a:t>
            </a:r>
            <a:r>
              <a:rPr lang="en-US" altLang="zh-CN" dirty="0"/>
              <a:t>/VMM</a:t>
            </a:r>
          </a:p>
          <a:p>
            <a:r>
              <a:rPr lang="zh-CN" altLang="en-US" dirty="0"/>
              <a:t>纯软件实现</a:t>
            </a:r>
            <a:endParaRPr lang="en-US" altLang="zh-CN" dirty="0"/>
          </a:p>
          <a:p>
            <a:pPr lvl="1"/>
            <a:r>
              <a:rPr lang="en-US" altLang="zh-CN" dirty="0"/>
              <a:t>Guest Instruction -&gt; QEMU TCG Instruction -&gt; Host Instruction</a:t>
            </a:r>
            <a:endParaRPr lang="zh-CN" altLang="en-US" dirty="0"/>
          </a:p>
        </p:txBody>
      </p:sp>
      <p:sp>
        <p:nvSpPr>
          <p:cNvPr id="3" name="标题 2">
            <a:extLst>
              <a:ext uri="{FF2B5EF4-FFF2-40B4-BE49-F238E27FC236}">
                <a16:creationId xmlns:a16="http://schemas.microsoft.com/office/drawing/2014/main" id="{87EF0634-6890-4A6F-964B-5B6EF7C87E55}"/>
              </a:ext>
            </a:extLst>
          </p:cNvPr>
          <p:cNvSpPr>
            <a:spLocks noGrp="1"/>
          </p:cNvSpPr>
          <p:nvPr>
            <p:ph type="title"/>
          </p:nvPr>
        </p:nvSpPr>
        <p:spPr/>
        <p:txBody>
          <a:bodyPr/>
          <a:lstStyle/>
          <a:p>
            <a:r>
              <a:rPr lang="en-US" altLang="zh-CN" dirty="0"/>
              <a:t>QEMU</a:t>
            </a:r>
            <a:r>
              <a:rPr lang="zh-CN" altLang="en-US" dirty="0"/>
              <a:t>简介：软件架构</a:t>
            </a:r>
          </a:p>
        </p:txBody>
      </p:sp>
      <p:pic>
        <p:nvPicPr>
          <p:cNvPr id="5" name="图片 4">
            <a:extLst>
              <a:ext uri="{FF2B5EF4-FFF2-40B4-BE49-F238E27FC236}">
                <a16:creationId xmlns:a16="http://schemas.microsoft.com/office/drawing/2014/main" id="{63C63699-EEB7-40BE-99FB-41AF85600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888" y="3933056"/>
            <a:ext cx="4987679" cy="1584176"/>
          </a:xfrm>
          <a:prstGeom prst="rect">
            <a:avLst/>
          </a:prstGeom>
        </p:spPr>
      </p:pic>
    </p:spTree>
    <p:extLst>
      <p:ext uri="{BB962C8B-B14F-4D97-AF65-F5344CB8AC3E}">
        <p14:creationId xmlns:p14="http://schemas.microsoft.com/office/powerpoint/2010/main" val="411936132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E5AF6E-45BB-432F-8837-8ACA612D483E}"/>
              </a:ext>
            </a:extLst>
          </p:cNvPr>
          <p:cNvSpPr>
            <a:spLocks noGrp="1"/>
          </p:cNvSpPr>
          <p:nvPr>
            <p:ph idx="1"/>
          </p:nvPr>
        </p:nvSpPr>
        <p:spPr/>
        <p:txBody>
          <a:bodyPr/>
          <a:lstStyle/>
          <a:p>
            <a:r>
              <a:rPr lang="zh-CN" altLang="en-US" dirty="0"/>
              <a:t>用户模式（</a:t>
            </a:r>
            <a:r>
              <a:rPr lang="en-US" altLang="zh-CN" dirty="0"/>
              <a:t>User mode</a:t>
            </a:r>
            <a:r>
              <a:rPr lang="zh-CN" altLang="en-US" dirty="0"/>
              <a:t>）</a:t>
            </a:r>
            <a:endParaRPr lang="en-US" altLang="zh-CN" dirty="0"/>
          </a:p>
          <a:p>
            <a:pPr lvl="1"/>
            <a:r>
              <a:rPr lang="zh-CN" altLang="en-US" dirty="0"/>
              <a:t>支持模拟的操作系统：</a:t>
            </a:r>
            <a:r>
              <a:rPr lang="en-US" altLang="zh-CN" dirty="0"/>
              <a:t>Linux/BSD</a:t>
            </a:r>
          </a:p>
          <a:p>
            <a:pPr lvl="1"/>
            <a:r>
              <a:rPr lang="en-US" altLang="zh-CN" dirty="0" err="1"/>
              <a:t>Syscall</a:t>
            </a:r>
            <a:r>
              <a:rPr lang="zh-CN" altLang="en-US" dirty="0"/>
              <a:t>转换</a:t>
            </a:r>
            <a:endParaRPr lang="en-US" altLang="zh-CN" dirty="0"/>
          </a:p>
          <a:p>
            <a:pPr lvl="1"/>
            <a:r>
              <a:rPr lang="en-US" altLang="zh-CN" dirty="0"/>
              <a:t>POSIX</a:t>
            </a:r>
            <a:r>
              <a:rPr lang="zh-CN" altLang="en-US" dirty="0"/>
              <a:t> </a:t>
            </a:r>
            <a:r>
              <a:rPr lang="en-US" altLang="zh-CN" dirty="0"/>
              <a:t>SIGNAL</a:t>
            </a:r>
            <a:r>
              <a:rPr lang="zh-CN" altLang="en-US" dirty="0"/>
              <a:t>处理</a:t>
            </a:r>
            <a:endParaRPr lang="en-US" altLang="zh-CN" dirty="0"/>
          </a:p>
          <a:p>
            <a:pPr lvl="1"/>
            <a:r>
              <a:rPr lang="zh-CN" altLang="en-US" dirty="0"/>
              <a:t>支持</a:t>
            </a:r>
            <a:r>
              <a:rPr lang="en-US" altLang="zh-CN" dirty="0"/>
              <a:t>POSIX clone </a:t>
            </a:r>
            <a:r>
              <a:rPr lang="en-US" altLang="zh-CN" dirty="0" err="1"/>
              <a:t>syscall</a:t>
            </a:r>
            <a:endParaRPr lang="en-US" altLang="zh-CN" dirty="0"/>
          </a:p>
          <a:p>
            <a:pPr marL="457200" lvl="1" indent="0">
              <a:buNone/>
            </a:pPr>
            <a:r>
              <a:rPr lang="zh-CN" altLang="en-US" dirty="0"/>
              <a:t>在当前操作系统上模拟运行目标操作系统的用户程序。</a:t>
            </a:r>
            <a:endParaRPr lang="en-US" altLang="zh-CN" dirty="0"/>
          </a:p>
        </p:txBody>
      </p:sp>
      <p:sp>
        <p:nvSpPr>
          <p:cNvPr id="3" name="标题 2">
            <a:extLst>
              <a:ext uri="{FF2B5EF4-FFF2-40B4-BE49-F238E27FC236}">
                <a16:creationId xmlns:a16="http://schemas.microsoft.com/office/drawing/2014/main" id="{6EB2C423-9D02-402D-8968-3FD46091F384}"/>
              </a:ext>
            </a:extLst>
          </p:cNvPr>
          <p:cNvSpPr>
            <a:spLocks noGrp="1"/>
          </p:cNvSpPr>
          <p:nvPr>
            <p:ph type="title"/>
          </p:nvPr>
        </p:nvSpPr>
        <p:spPr/>
        <p:txBody>
          <a:bodyPr/>
          <a:lstStyle/>
          <a:p>
            <a:r>
              <a:rPr lang="en-US" altLang="zh-CN" dirty="0"/>
              <a:t>QEMU</a:t>
            </a:r>
            <a:r>
              <a:rPr lang="zh-CN" altLang="en-US" dirty="0"/>
              <a:t>简介：用户模式</a:t>
            </a:r>
          </a:p>
        </p:txBody>
      </p:sp>
    </p:spTree>
    <p:extLst>
      <p:ext uri="{BB962C8B-B14F-4D97-AF65-F5344CB8AC3E}">
        <p14:creationId xmlns:p14="http://schemas.microsoft.com/office/powerpoint/2010/main" val="315121376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CC820B-A607-4CA6-A0F7-C9798128E039}"/>
              </a:ext>
            </a:extLst>
          </p:cNvPr>
          <p:cNvSpPr>
            <a:spLocks noGrp="1"/>
          </p:cNvSpPr>
          <p:nvPr>
            <p:ph idx="1"/>
          </p:nvPr>
        </p:nvSpPr>
        <p:spPr/>
        <p:txBody>
          <a:bodyPr/>
          <a:lstStyle/>
          <a:p>
            <a:r>
              <a:rPr lang="zh-CN" altLang="en-US" dirty="0"/>
              <a:t>系统模式（</a:t>
            </a:r>
            <a:r>
              <a:rPr lang="en-US" altLang="zh-CN" dirty="0"/>
              <a:t>System mode</a:t>
            </a:r>
            <a:r>
              <a:rPr lang="zh-CN" altLang="en-US" dirty="0"/>
              <a:t>）</a:t>
            </a:r>
            <a:endParaRPr lang="en-US" altLang="zh-CN" dirty="0"/>
          </a:p>
          <a:p>
            <a:pPr lvl="1"/>
            <a:r>
              <a:rPr lang="zh-CN" altLang="en-US" dirty="0"/>
              <a:t>模拟运行整个系统</a:t>
            </a:r>
            <a:endParaRPr lang="en-US" altLang="zh-CN" dirty="0"/>
          </a:p>
          <a:p>
            <a:pPr lvl="1"/>
            <a:r>
              <a:rPr lang="zh-CN" altLang="en-US" dirty="0"/>
              <a:t>可以配合</a:t>
            </a:r>
            <a:r>
              <a:rPr lang="en-US" altLang="zh-CN" dirty="0"/>
              <a:t>KVM/Xen</a:t>
            </a:r>
            <a:r>
              <a:rPr lang="zh-CN" altLang="en-US" dirty="0"/>
              <a:t>等</a:t>
            </a:r>
            <a:r>
              <a:rPr lang="en-US" altLang="zh-CN" dirty="0"/>
              <a:t>Hypervisor</a:t>
            </a:r>
            <a:r>
              <a:rPr lang="zh-CN" altLang="en-US" dirty="0"/>
              <a:t>使用，</a:t>
            </a:r>
            <a:r>
              <a:rPr lang="en-US" altLang="zh-CN" dirty="0"/>
              <a:t>QEMU</a:t>
            </a:r>
            <a:r>
              <a:rPr lang="zh-CN" altLang="en-US" dirty="0"/>
              <a:t>提供</a:t>
            </a:r>
            <a:r>
              <a:rPr lang="en-US" altLang="zh-CN" dirty="0"/>
              <a:t>IO</a:t>
            </a:r>
            <a:r>
              <a:rPr lang="zh-CN" altLang="en-US" dirty="0"/>
              <a:t>设备虚拟化</a:t>
            </a:r>
            <a:endParaRPr lang="en-US" altLang="zh-CN" dirty="0"/>
          </a:p>
          <a:p>
            <a:pPr lvl="1"/>
            <a:r>
              <a:rPr lang="zh-CN" altLang="en-US" dirty="0"/>
              <a:t>纯软件模拟时效率低下（指令集翻译）</a:t>
            </a:r>
          </a:p>
        </p:txBody>
      </p:sp>
      <p:sp>
        <p:nvSpPr>
          <p:cNvPr id="3" name="标题 2">
            <a:extLst>
              <a:ext uri="{FF2B5EF4-FFF2-40B4-BE49-F238E27FC236}">
                <a16:creationId xmlns:a16="http://schemas.microsoft.com/office/drawing/2014/main" id="{FDA28303-0B45-459B-BBD1-6F3EE5E870DD}"/>
              </a:ext>
            </a:extLst>
          </p:cNvPr>
          <p:cNvSpPr>
            <a:spLocks noGrp="1"/>
          </p:cNvSpPr>
          <p:nvPr>
            <p:ph type="title"/>
          </p:nvPr>
        </p:nvSpPr>
        <p:spPr/>
        <p:txBody>
          <a:bodyPr/>
          <a:lstStyle/>
          <a:p>
            <a:r>
              <a:rPr lang="en-US" altLang="zh-CN" dirty="0"/>
              <a:t>QEMU</a:t>
            </a:r>
            <a:r>
              <a:rPr lang="zh-CN" altLang="en-US" dirty="0"/>
              <a:t>简介：系统模式</a:t>
            </a:r>
          </a:p>
        </p:txBody>
      </p:sp>
    </p:spTree>
    <p:extLst>
      <p:ext uri="{BB962C8B-B14F-4D97-AF65-F5344CB8AC3E}">
        <p14:creationId xmlns:p14="http://schemas.microsoft.com/office/powerpoint/2010/main" val="273532896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D3A04C-4942-4E24-AD24-A92D01116F97}"/>
              </a:ext>
            </a:extLst>
          </p:cNvPr>
          <p:cNvSpPr>
            <a:spLocks noGrp="1"/>
          </p:cNvSpPr>
          <p:nvPr>
            <p:ph idx="1"/>
          </p:nvPr>
        </p:nvSpPr>
        <p:spPr/>
        <p:txBody>
          <a:bodyPr/>
          <a:lstStyle/>
          <a:p>
            <a:r>
              <a:rPr lang="zh-CN" altLang="en-US" dirty="0"/>
              <a:t>在 </a:t>
            </a:r>
            <a:r>
              <a:rPr lang="en-US" altLang="zh-CN" dirty="0"/>
              <a:t>QEMU/KVM </a:t>
            </a:r>
            <a:r>
              <a:rPr lang="zh-CN" altLang="en-US" dirty="0"/>
              <a:t>中，客户机可以使用的设备大致可分为三类：</a:t>
            </a:r>
            <a:endParaRPr lang="en-US" altLang="zh-CN" dirty="0"/>
          </a:p>
          <a:p>
            <a:pPr lvl="1"/>
            <a:r>
              <a:rPr lang="zh-CN" altLang="en-US" dirty="0"/>
              <a:t>全虚拟化</a:t>
            </a:r>
            <a:r>
              <a:rPr lang="en-US" altLang="zh-CN" dirty="0"/>
              <a:t>I/O</a:t>
            </a:r>
            <a:r>
              <a:rPr lang="zh-CN" altLang="en-US" dirty="0"/>
              <a:t>设备：完全由 </a:t>
            </a:r>
            <a:r>
              <a:rPr lang="en-US" altLang="zh-CN" dirty="0"/>
              <a:t>QEMU </a:t>
            </a:r>
            <a:r>
              <a:rPr lang="zh-CN" altLang="en-US" dirty="0"/>
              <a:t>纯软件模拟的设备。</a:t>
            </a:r>
            <a:endParaRPr lang="en-US" altLang="zh-CN" dirty="0"/>
          </a:p>
          <a:p>
            <a:pPr lvl="1"/>
            <a:r>
              <a:rPr lang="zh-CN" altLang="en-US" dirty="0"/>
              <a:t>准虚拟化</a:t>
            </a:r>
            <a:r>
              <a:rPr lang="en-US" altLang="zh-CN" dirty="0"/>
              <a:t>I/O</a:t>
            </a:r>
            <a:r>
              <a:rPr lang="zh-CN" altLang="en-US" dirty="0"/>
              <a:t>设备：</a:t>
            </a:r>
            <a:r>
              <a:rPr lang="en-US" altLang="zh-CN" dirty="0" err="1"/>
              <a:t>Virtio</a:t>
            </a:r>
            <a:r>
              <a:rPr lang="en-US" altLang="zh-CN" dirty="0"/>
              <a:t> </a:t>
            </a:r>
            <a:r>
              <a:rPr lang="zh-CN" altLang="en-US" dirty="0"/>
              <a:t>设备</a:t>
            </a:r>
            <a:r>
              <a:rPr lang="en-US" altLang="zh-CN" dirty="0"/>
              <a:t>——</a:t>
            </a:r>
            <a:r>
              <a:rPr lang="zh-CN" altLang="en-US" dirty="0"/>
              <a:t>实现 </a:t>
            </a:r>
            <a:r>
              <a:rPr lang="en-US" altLang="zh-CN" dirty="0"/>
              <a:t>VIRTIO API </a:t>
            </a:r>
            <a:r>
              <a:rPr lang="zh-CN" altLang="en-US" dirty="0"/>
              <a:t>的半虚拟化设备</a:t>
            </a:r>
            <a:endParaRPr lang="en-US" altLang="zh-CN" dirty="0"/>
          </a:p>
          <a:p>
            <a:pPr lvl="1"/>
            <a:r>
              <a:rPr lang="zh-CN" altLang="en-US" dirty="0"/>
              <a:t>真实设备分配：</a:t>
            </a:r>
            <a:endParaRPr lang="en-US" altLang="zh-CN" dirty="0"/>
          </a:p>
          <a:p>
            <a:pPr lvl="2"/>
            <a:r>
              <a:rPr lang="en-US" altLang="zh-CN" dirty="0"/>
              <a:t>PCI </a:t>
            </a:r>
            <a:r>
              <a:rPr lang="zh-CN" altLang="en-US" dirty="0"/>
              <a:t>设备分配</a:t>
            </a:r>
            <a:endParaRPr lang="en-US" altLang="zh-CN" dirty="0"/>
          </a:p>
          <a:p>
            <a:pPr lvl="2"/>
            <a:r>
              <a:rPr lang="en-US" altLang="zh-CN" dirty="0"/>
              <a:t>SR-IOV</a:t>
            </a:r>
            <a:r>
              <a:rPr lang="zh-CN" altLang="en-US" dirty="0"/>
              <a:t>设备分配</a:t>
            </a:r>
          </a:p>
        </p:txBody>
      </p:sp>
      <p:sp>
        <p:nvSpPr>
          <p:cNvPr id="3" name="标题 2">
            <a:extLst>
              <a:ext uri="{FF2B5EF4-FFF2-40B4-BE49-F238E27FC236}">
                <a16:creationId xmlns:a16="http://schemas.microsoft.com/office/drawing/2014/main" id="{9AFAFA05-7EA9-4938-B628-75B7EACD78C4}"/>
              </a:ext>
            </a:extLst>
          </p:cNvPr>
          <p:cNvSpPr>
            <a:spLocks noGrp="1"/>
          </p:cNvSpPr>
          <p:nvPr>
            <p:ph type="title"/>
          </p:nvPr>
        </p:nvSpPr>
        <p:spPr/>
        <p:txBody>
          <a:bodyPr/>
          <a:lstStyle/>
          <a:p>
            <a:r>
              <a:rPr lang="en-US" altLang="zh-CN" dirty="0"/>
              <a:t>I/O</a:t>
            </a:r>
            <a:r>
              <a:rPr lang="zh-CN" altLang="en-US" dirty="0"/>
              <a:t>设备虚拟化</a:t>
            </a:r>
          </a:p>
        </p:txBody>
      </p:sp>
    </p:spTree>
    <p:extLst>
      <p:ext uri="{BB962C8B-B14F-4D97-AF65-F5344CB8AC3E}">
        <p14:creationId xmlns:p14="http://schemas.microsoft.com/office/powerpoint/2010/main" val="427316188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6E9E61-5E9F-4E4E-8705-8A2E3754F51B}"/>
              </a:ext>
            </a:extLst>
          </p:cNvPr>
          <p:cNvSpPr>
            <a:spLocks noGrp="1"/>
          </p:cNvSpPr>
          <p:nvPr>
            <p:ph idx="1"/>
          </p:nvPr>
        </p:nvSpPr>
        <p:spPr/>
        <p:txBody>
          <a:bodyPr/>
          <a:lstStyle/>
          <a:p>
            <a:r>
              <a:rPr lang="zh-CN" altLang="en-US" dirty="0"/>
              <a:t>使用 </a:t>
            </a:r>
            <a:r>
              <a:rPr lang="en-US" altLang="zh-CN" dirty="0"/>
              <a:t>QEMU </a:t>
            </a:r>
            <a:r>
              <a:rPr lang="zh-CN" altLang="en-US" dirty="0"/>
              <a:t>纯软件的方式来模拟 </a:t>
            </a:r>
            <a:r>
              <a:rPr lang="en-US" altLang="zh-CN" dirty="0"/>
              <a:t>I/O </a:t>
            </a:r>
            <a:r>
              <a:rPr lang="zh-CN" altLang="en-US" dirty="0"/>
              <a:t>设备：</a:t>
            </a:r>
            <a:endParaRPr lang="en-US" altLang="zh-CN" dirty="0"/>
          </a:p>
          <a:p>
            <a:pPr lvl="1"/>
            <a:r>
              <a:rPr lang="zh-CN" altLang="en-US" dirty="0"/>
              <a:t>键盘、鼠标、显示器、硬盘等</a:t>
            </a:r>
            <a:endParaRPr lang="en-US" altLang="zh-CN" dirty="0"/>
          </a:p>
          <a:p>
            <a:pPr lvl="1"/>
            <a:r>
              <a:rPr lang="zh-CN" altLang="en-US" dirty="0"/>
              <a:t>模拟设备只存在于软件中</a:t>
            </a:r>
          </a:p>
        </p:txBody>
      </p:sp>
      <p:sp>
        <p:nvSpPr>
          <p:cNvPr id="3" name="标题 2">
            <a:extLst>
              <a:ext uri="{FF2B5EF4-FFF2-40B4-BE49-F238E27FC236}">
                <a16:creationId xmlns:a16="http://schemas.microsoft.com/office/drawing/2014/main" id="{376999EE-D638-4B2E-B9D1-93C6712CF45E}"/>
              </a:ext>
            </a:extLst>
          </p:cNvPr>
          <p:cNvSpPr>
            <a:spLocks noGrp="1"/>
          </p:cNvSpPr>
          <p:nvPr>
            <p:ph type="title"/>
          </p:nvPr>
        </p:nvSpPr>
        <p:spPr/>
        <p:txBody>
          <a:bodyPr/>
          <a:lstStyle/>
          <a:p>
            <a:r>
              <a:rPr lang="zh-CN" altLang="en-US" dirty="0"/>
              <a:t>全虚拟化</a:t>
            </a:r>
            <a:r>
              <a:rPr lang="en-US" altLang="zh-CN" dirty="0"/>
              <a:t>I/O</a:t>
            </a:r>
            <a:r>
              <a:rPr lang="zh-CN" altLang="en-US" dirty="0"/>
              <a:t>设备</a:t>
            </a:r>
          </a:p>
        </p:txBody>
      </p:sp>
      <p:sp>
        <p:nvSpPr>
          <p:cNvPr id="4" name="矩形 3">
            <a:extLst>
              <a:ext uri="{FF2B5EF4-FFF2-40B4-BE49-F238E27FC236}">
                <a16:creationId xmlns:a16="http://schemas.microsoft.com/office/drawing/2014/main" id="{62A76EDA-7192-4015-B1A1-BB6F438172E7}"/>
              </a:ext>
            </a:extLst>
          </p:cNvPr>
          <p:cNvSpPr/>
          <p:nvPr/>
        </p:nvSpPr>
        <p:spPr bwMode="auto">
          <a:xfrm>
            <a:off x="704528" y="5661248"/>
            <a:ext cx="8568952" cy="810938"/>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6" name="矩形 5">
            <a:extLst>
              <a:ext uri="{FF2B5EF4-FFF2-40B4-BE49-F238E27FC236}">
                <a16:creationId xmlns:a16="http://schemas.microsoft.com/office/drawing/2014/main" id="{7686E587-FAAF-4034-9EAE-BB3622FABFBD}"/>
              </a:ext>
            </a:extLst>
          </p:cNvPr>
          <p:cNvSpPr/>
          <p:nvPr/>
        </p:nvSpPr>
        <p:spPr bwMode="auto">
          <a:xfrm>
            <a:off x="668524" y="4509120"/>
            <a:ext cx="8568952" cy="810938"/>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7" name="矩形 6">
            <a:extLst>
              <a:ext uri="{FF2B5EF4-FFF2-40B4-BE49-F238E27FC236}">
                <a16:creationId xmlns:a16="http://schemas.microsoft.com/office/drawing/2014/main" id="{95830FCD-7055-4500-858C-64BF50125341}"/>
              </a:ext>
            </a:extLst>
          </p:cNvPr>
          <p:cNvSpPr/>
          <p:nvPr/>
        </p:nvSpPr>
        <p:spPr bwMode="auto">
          <a:xfrm>
            <a:off x="848544" y="2924944"/>
            <a:ext cx="2376264" cy="936104"/>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8" name="矩形 7">
            <a:extLst>
              <a:ext uri="{FF2B5EF4-FFF2-40B4-BE49-F238E27FC236}">
                <a16:creationId xmlns:a16="http://schemas.microsoft.com/office/drawing/2014/main" id="{9BB36F74-953C-48B0-9C4A-2CEA994433A8}"/>
              </a:ext>
            </a:extLst>
          </p:cNvPr>
          <p:cNvSpPr/>
          <p:nvPr/>
        </p:nvSpPr>
        <p:spPr bwMode="auto">
          <a:xfrm>
            <a:off x="4160912" y="2924944"/>
            <a:ext cx="2376264" cy="936104"/>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9" name="矩形: 圆角 8">
            <a:extLst>
              <a:ext uri="{FF2B5EF4-FFF2-40B4-BE49-F238E27FC236}">
                <a16:creationId xmlns:a16="http://schemas.microsoft.com/office/drawing/2014/main" id="{6CA6076A-12E8-445E-A139-2E67C6ABB36D}"/>
              </a:ext>
            </a:extLst>
          </p:cNvPr>
          <p:cNvSpPr/>
          <p:nvPr/>
        </p:nvSpPr>
        <p:spPr bwMode="auto">
          <a:xfrm>
            <a:off x="7113240" y="2420888"/>
            <a:ext cx="2124236" cy="1747042"/>
          </a:xfrm>
          <a:prstGeom prst="round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0" name="文本框 9">
            <a:extLst>
              <a:ext uri="{FF2B5EF4-FFF2-40B4-BE49-F238E27FC236}">
                <a16:creationId xmlns:a16="http://schemas.microsoft.com/office/drawing/2014/main" id="{358B7A8E-C449-4EA1-AD41-7D4D0FFACFB3}"/>
              </a:ext>
            </a:extLst>
          </p:cNvPr>
          <p:cNvSpPr txBox="1"/>
          <p:nvPr/>
        </p:nvSpPr>
        <p:spPr>
          <a:xfrm>
            <a:off x="3976610" y="4670960"/>
            <a:ext cx="1952779" cy="461665"/>
          </a:xfrm>
          <a:prstGeom prst="rect">
            <a:avLst/>
          </a:prstGeom>
          <a:noFill/>
        </p:spPr>
        <p:txBody>
          <a:bodyPr wrap="none" rtlCol="0">
            <a:spAutoFit/>
          </a:bodyPr>
          <a:lstStyle/>
          <a:p>
            <a:r>
              <a:rPr lang="en-US" altLang="zh-CN" dirty="0"/>
              <a:t>Linux Kernel</a:t>
            </a:r>
            <a:endParaRPr lang="zh-CN" altLang="en-US" dirty="0"/>
          </a:p>
        </p:txBody>
      </p:sp>
      <p:sp>
        <p:nvSpPr>
          <p:cNvPr id="11" name="文本框 10">
            <a:extLst>
              <a:ext uri="{FF2B5EF4-FFF2-40B4-BE49-F238E27FC236}">
                <a16:creationId xmlns:a16="http://schemas.microsoft.com/office/drawing/2014/main" id="{3BEEC061-1DC8-46EE-8CF5-9B820A117A98}"/>
              </a:ext>
            </a:extLst>
          </p:cNvPr>
          <p:cNvSpPr txBox="1"/>
          <p:nvPr/>
        </p:nvSpPr>
        <p:spPr>
          <a:xfrm>
            <a:off x="3113720" y="5847655"/>
            <a:ext cx="3750579" cy="461665"/>
          </a:xfrm>
          <a:prstGeom prst="rect">
            <a:avLst/>
          </a:prstGeom>
          <a:noFill/>
        </p:spPr>
        <p:txBody>
          <a:bodyPr wrap="none" rtlCol="0">
            <a:spAutoFit/>
          </a:bodyPr>
          <a:lstStyle/>
          <a:p>
            <a:r>
              <a:rPr lang="en-US" altLang="zh-CN" dirty="0" err="1"/>
              <a:t>Pphysical</a:t>
            </a:r>
            <a:r>
              <a:rPr lang="en-US" altLang="zh-CN" dirty="0"/>
              <a:t> hardware Device</a:t>
            </a:r>
            <a:endParaRPr lang="zh-CN" altLang="en-US" dirty="0"/>
          </a:p>
        </p:txBody>
      </p:sp>
      <p:sp>
        <p:nvSpPr>
          <p:cNvPr id="12" name="文本框 11">
            <a:extLst>
              <a:ext uri="{FF2B5EF4-FFF2-40B4-BE49-F238E27FC236}">
                <a16:creationId xmlns:a16="http://schemas.microsoft.com/office/drawing/2014/main" id="{6E4E3AF2-B104-48E9-A115-8778BD2CFBEB}"/>
              </a:ext>
            </a:extLst>
          </p:cNvPr>
          <p:cNvSpPr txBox="1"/>
          <p:nvPr/>
        </p:nvSpPr>
        <p:spPr>
          <a:xfrm>
            <a:off x="859958" y="3030051"/>
            <a:ext cx="2331087" cy="830997"/>
          </a:xfrm>
          <a:prstGeom prst="rect">
            <a:avLst/>
          </a:prstGeom>
          <a:noFill/>
        </p:spPr>
        <p:txBody>
          <a:bodyPr wrap="none" rtlCol="0">
            <a:spAutoFit/>
          </a:bodyPr>
          <a:lstStyle/>
          <a:p>
            <a:r>
              <a:rPr lang="en-US" altLang="zh-CN" dirty="0"/>
              <a:t>QEMU I/O</a:t>
            </a:r>
          </a:p>
          <a:p>
            <a:r>
              <a:rPr lang="en-US" altLang="zh-CN" dirty="0"/>
              <a:t>Emulation Code</a:t>
            </a:r>
            <a:endParaRPr lang="zh-CN" altLang="en-US" dirty="0"/>
          </a:p>
        </p:txBody>
      </p:sp>
      <p:sp>
        <p:nvSpPr>
          <p:cNvPr id="13" name="文本框 12">
            <a:extLst>
              <a:ext uri="{FF2B5EF4-FFF2-40B4-BE49-F238E27FC236}">
                <a16:creationId xmlns:a16="http://schemas.microsoft.com/office/drawing/2014/main" id="{717E41B2-28CE-46DD-8108-1087D8D6C3A4}"/>
              </a:ext>
            </a:extLst>
          </p:cNvPr>
          <p:cNvSpPr txBox="1"/>
          <p:nvPr/>
        </p:nvSpPr>
        <p:spPr>
          <a:xfrm>
            <a:off x="4153844" y="3162163"/>
            <a:ext cx="2390399" cy="461665"/>
          </a:xfrm>
          <a:prstGeom prst="rect">
            <a:avLst/>
          </a:prstGeom>
          <a:noFill/>
        </p:spPr>
        <p:txBody>
          <a:bodyPr wrap="none" rtlCol="0">
            <a:spAutoFit/>
          </a:bodyPr>
          <a:lstStyle/>
          <a:p>
            <a:r>
              <a:rPr lang="en-US" altLang="zh-CN" dirty="0"/>
              <a:t>I/O sharing page</a:t>
            </a:r>
            <a:endParaRPr lang="zh-CN" altLang="en-US" dirty="0"/>
          </a:p>
        </p:txBody>
      </p:sp>
      <p:sp>
        <p:nvSpPr>
          <p:cNvPr id="14" name="文本框 13">
            <a:extLst>
              <a:ext uri="{FF2B5EF4-FFF2-40B4-BE49-F238E27FC236}">
                <a16:creationId xmlns:a16="http://schemas.microsoft.com/office/drawing/2014/main" id="{33E75EF5-93DA-44F4-BF28-856C7F1B39D2}"/>
              </a:ext>
            </a:extLst>
          </p:cNvPr>
          <p:cNvSpPr txBox="1"/>
          <p:nvPr/>
        </p:nvSpPr>
        <p:spPr>
          <a:xfrm>
            <a:off x="7198968" y="2700498"/>
            <a:ext cx="1952779" cy="461665"/>
          </a:xfrm>
          <a:prstGeom prst="rect">
            <a:avLst/>
          </a:prstGeom>
          <a:noFill/>
        </p:spPr>
        <p:txBody>
          <a:bodyPr wrap="none" rtlCol="0">
            <a:spAutoFit/>
          </a:bodyPr>
          <a:lstStyle/>
          <a:p>
            <a:r>
              <a:rPr lang="en-US" altLang="zh-CN" dirty="0"/>
              <a:t>Linux Kernel</a:t>
            </a:r>
            <a:endParaRPr lang="zh-CN" altLang="en-US" dirty="0"/>
          </a:p>
        </p:txBody>
      </p:sp>
      <p:sp>
        <p:nvSpPr>
          <p:cNvPr id="15" name="矩形 14">
            <a:extLst>
              <a:ext uri="{FF2B5EF4-FFF2-40B4-BE49-F238E27FC236}">
                <a16:creationId xmlns:a16="http://schemas.microsoft.com/office/drawing/2014/main" id="{A36DAFF9-80EE-40C9-8EBB-03EBC941D7CE}"/>
              </a:ext>
            </a:extLst>
          </p:cNvPr>
          <p:cNvSpPr/>
          <p:nvPr/>
        </p:nvSpPr>
        <p:spPr bwMode="auto">
          <a:xfrm>
            <a:off x="7401272" y="3224257"/>
            <a:ext cx="1644770" cy="83099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Device Driver</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16" name="矩形 15">
            <a:extLst>
              <a:ext uri="{FF2B5EF4-FFF2-40B4-BE49-F238E27FC236}">
                <a16:creationId xmlns:a16="http://schemas.microsoft.com/office/drawing/2014/main" id="{0BC84656-83A4-4C67-BF32-434951AB38F6}"/>
              </a:ext>
            </a:extLst>
          </p:cNvPr>
          <p:cNvSpPr/>
          <p:nvPr/>
        </p:nvSpPr>
        <p:spPr bwMode="auto">
          <a:xfrm>
            <a:off x="6724640" y="4707025"/>
            <a:ext cx="2292842" cy="46166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KVM Module</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17" name="矩形 16">
            <a:extLst>
              <a:ext uri="{FF2B5EF4-FFF2-40B4-BE49-F238E27FC236}">
                <a16:creationId xmlns:a16="http://schemas.microsoft.com/office/drawing/2014/main" id="{AEBACFEA-146A-492E-946D-E7A924F122A6}"/>
              </a:ext>
            </a:extLst>
          </p:cNvPr>
          <p:cNvSpPr/>
          <p:nvPr/>
        </p:nvSpPr>
        <p:spPr bwMode="auto">
          <a:xfrm>
            <a:off x="931966" y="4704670"/>
            <a:ext cx="2292842" cy="46166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Device Driver</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cxnSp>
        <p:nvCxnSpPr>
          <p:cNvPr id="19" name="直接箭头连接符 18">
            <a:extLst>
              <a:ext uri="{FF2B5EF4-FFF2-40B4-BE49-F238E27FC236}">
                <a16:creationId xmlns:a16="http://schemas.microsoft.com/office/drawing/2014/main" id="{BF76E483-3A1A-496A-BA52-3CD2631ED554}"/>
              </a:ext>
            </a:extLst>
          </p:cNvPr>
          <p:cNvCxnSpPr>
            <a:stCxn id="12" idx="2"/>
          </p:cNvCxnSpPr>
          <p:nvPr/>
        </p:nvCxnSpPr>
        <p:spPr bwMode="auto">
          <a:xfrm flipH="1">
            <a:off x="2025501" y="3861048"/>
            <a:ext cx="1" cy="809912"/>
          </a:xfrm>
          <a:prstGeom prst="straightConnector1">
            <a:avLst/>
          </a:prstGeom>
          <a:ln w="3810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0" name="直接箭头连接符 19">
            <a:extLst>
              <a:ext uri="{FF2B5EF4-FFF2-40B4-BE49-F238E27FC236}">
                <a16:creationId xmlns:a16="http://schemas.microsoft.com/office/drawing/2014/main" id="{5982066C-90F0-4AC9-BC6C-22403057C4DB}"/>
              </a:ext>
            </a:extLst>
          </p:cNvPr>
          <p:cNvCxnSpPr>
            <a:cxnSpLocks/>
          </p:cNvCxnSpPr>
          <p:nvPr/>
        </p:nvCxnSpPr>
        <p:spPr bwMode="auto">
          <a:xfrm flipH="1">
            <a:off x="2025501" y="5256292"/>
            <a:ext cx="2" cy="404956"/>
          </a:xfrm>
          <a:prstGeom prst="straightConnector1">
            <a:avLst/>
          </a:prstGeom>
          <a:ln w="3810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2" name="直接箭头连接符 21">
            <a:extLst>
              <a:ext uri="{FF2B5EF4-FFF2-40B4-BE49-F238E27FC236}">
                <a16:creationId xmlns:a16="http://schemas.microsoft.com/office/drawing/2014/main" id="{7E5C0EED-FA21-421F-9E69-4CA21D02B4D7}"/>
              </a:ext>
            </a:extLst>
          </p:cNvPr>
          <p:cNvCxnSpPr>
            <a:cxnSpLocks/>
            <a:stCxn id="7" idx="3"/>
            <a:endCxn id="13" idx="1"/>
          </p:cNvCxnSpPr>
          <p:nvPr/>
        </p:nvCxnSpPr>
        <p:spPr bwMode="auto">
          <a:xfrm>
            <a:off x="3224808" y="3392996"/>
            <a:ext cx="929036" cy="0"/>
          </a:xfrm>
          <a:prstGeom prst="straightConnector1">
            <a:avLst/>
          </a:prstGeom>
          <a:ln w="3810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3" name="直接箭头连接符 22">
            <a:extLst>
              <a:ext uri="{FF2B5EF4-FFF2-40B4-BE49-F238E27FC236}">
                <a16:creationId xmlns:a16="http://schemas.microsoft.com/office/drawing/2014/main" id="{152DCCDD-D011-4F78-9348-C3309BAADCE6}"/>
              </a:ext>
            </a:extLst>
          </p:cNvPr>
          <p:cNvCxnSpPr>
            <a:cxnSpLocks/>
          </p:cNvCxnSpPr>
          <p:nvPr/>
        </p:nvCxnSpPr>
        <p:spPr bwMode="auto">
          <a:xfrm>
            <a:off x="3113720" y="3802726"/>
            <a:ext cx="3711488" cy="973665"/>
          </a:xfrm>
          <a:prstGeom prst="straightConnector1">
            <a:avLst/>
          </a:prstGeom>
          <a:ln w="3810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8" name="直接箭头连接符 27">
            <a:extLst>
              <a:ext uri="{FF2B5EF4-FFF2-40B4-BE49-F238E27FC236}">
                <a16:creationId xmlns:a16="http://schemas.microsoft.com/office/drawing/2014/main" id="{B595F853-5B96-4D9D-9186-123E5943BCBE}"/>
              </a:ext>
            </a:extLst>
          </p:cNvPr>
          <p:cNvCxnSpPr>
            <a:cxnSpLocks/>
          </p:cNvCxnSpPr>
          <p:nvPr/>
        </p:nvCxnSpPr>
        <p:spPr bwMode="auto">
          <a:xfrm>
            <a:off x="6217421" y="3762531"/>
            <a:ext cx="1708420" cy="933345"/>
          </a:xfrm>
          <a:prstGeom prst="straightConnector1">
            <a:avLst/>
          </a:prstGeom>
          <a:ln w="3810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30" name="直接箭头连接符 29">
            <a:extLst>
              <a:ext uri="{FF2B5EF4-FFF2-40B4-BE49-F238E27FC236}">
                <a16:creationId xmlns:a16="http://schemas.microsoft.com/office/drawing/2014/main" id="{1AF27400-6080-48F2-A9D9-CA554B90A217}"/>
              </a:ext>
            </a:extLst>
          </p:cNvPr>
          <p:cNvCxnSpPr>
            <a:cxnSpLocks/>
          </p:cNvCxnSpPr>
          <p:nvPr/>
        </p:nvCxnSpPr>
        <p:spPr bwMode="auto">
          <a:xfrm flipH="1">
            <a:off x="8212895" y="3922549"/>
            <a:ext cx="10762" cy="875495"/>
          </a:xfrm>
          <a:prstGeom prst="straightConnector1">
            <a:avLst/>
          </a:prstGeom>
          <a:ln w="3810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8025352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0558C8-C8B9-4FE8-B74D-ACA950D5DEB9}"/>
              </a:ext>
            </a:extLst>
          </p:cNvPr>
          <p:cNvSpPr>
            <a:spLocks noGrp="1"/>
          </p:cNvSpPr>
          <p:nvPr>
            <p:ph idx="1"/>
          </p:nvPr>
        </p:nvSpPr>
        <p:spPr/>
        <p:txBody>
          <a:bodyPr/>
          <a:lstStyle/>
          <a:p>
            <a:r>
              <a:rPr lang="zh-CN" altLang="en-US" dirty="0"/>
              <a:t>过程：</a:t>
            </a:r>
            <a:endParaRPr lang="en-US" altLang="zh-CN" dirty="0"/>
          </a:p>
          <a:p>
            <a:pPr lvl="1"/>
            <a:r>
              <a:rPr lang="en-US" altLang="zh-CN" dirty="0" err="1"/>
              <a:t>GuestOS</a:t>
            </a:r>
            <a:r>
              <a:rPr lang="zh-CN" altLang="en-US" dirty="0"/>
              <a:t>的驱动程序发起</a:t>
            </a:r>
            <a:r>
              <a:rPr lang="en-US" altLang="zh-CN" dirty="0"/>
              <a:t>I/O</a:t>
            </a:r>
            <a:r>
              <a:rPr lang="zh-CN" altLang="en-US" dirty="0"/>
              <a:t>请求</a:t>
            </a:r>
            <a:endParaRPr lang="en-US" altLang="zh-CN" dirty="0"/>
          </a:p>
          <a:p>
            <a:pPr lvl="1"/>
            <a:r>
              <a:rPr lang="zh-CN" altLang="en-US" dirty="0"/>
              <a:t>触发异常，被</a:t>
            </a:r>
            <a:r>
              <a:rPr lang="en-US" altLang="zh-CN" dirty="0"/>
              <a:t>VMM</a:t>
            </a:r>
            <a:r>
              <a:rPr lang="zh-CN" altLang="en-US" dirty="0"/>
              <a:t>截获</a:t>
            </a:r>
            <a:endParaRPr lang="en-US" altLang="zh-CN" dirty="0"/>
          </a:p>
          <a:p>
            <a:pPr lvl="1"/>
            <a:r>
              <a:rPr lang="en-US" altLang="zh-CN" dirty="0"/>
              <a:t>VMM</a:t>
            </a:r>
            <a:r>
              <a:rPr lang="zh-CN" altLang="en-US" dirty="0"/>
              <a:t>将</a:t>
            </a:r>
            <a:r>
              <a:rPr lang="en-US" altLang="zh-CN" dirty="0"/>
              <a:t>I/O</a:t>
            </a:r>
            <a:r>
              <a:rPr lang="zh-CN" altLang="en-US" dirty="0"/>
              <a:t>请求信息经过处理后放入</a:t>
            </a:r>
            <a:r>
              <a:rPr lang="en-US" altLang="zh-CN" dirty="0"/>
              <a:t>I/O</a:t>
            </a:r>
            <a:r>
              <a:rPr lang="zh-CN" altLang="en-US" dirty="0"/>
              <a:t>共享页，通知</a:t>
            </a:r>
            <a:r>
              <a:rPr lang="en-US" altLang="zh-CN" dirty="0"/>
              <a:t>QEMU</a:t>
            </a:r>
            <a:r>
              <a:rPr lang="zh-CN" altLang="en-US" dirty="0"/>
              <a:t>处理</a:t>
            </a:r>
            <a:endParaRPr lang="en-US" altLang="zh-CN" dirty="0"/>
          </a:p>
          <a:p>
            <a:pPr lvl="1"/>
            <a:r>
              <a:rPr lang="en-US" altLang="zh-CN" dirty="0"/>
              <a:t>QEMU</a:t>
            </a:r>
            <a:r>
              <a:rPr lang="zh-CN" altLang="en-US" dirty="0"/>
              <a:t>获知该请求，交由硬件模拟代码进行模拟</a:t>
            </a:r>
            <a:endParaRPr lang="en-US" altLang="zh-CN" dirty="0"/>
          </a:p>
          <a:p>
            <a:pPr lvl="1"/>
            <a:r>
              <a:rPr lang="zh-CN" altLang="en-US" dirty="0"/>
              <a:t>模拟完成后，</a:t>
            </a:r>
            <a:r>
              <a:rPr lang="en-US" altLang="zh-CN" dirty="0"/>
              <a:t>QEMU</a:t>
            </a:r>
            <a:r>
              <a:rPr lang="zh-CN" altLang="en-US" dirty="0"/>
              <a:t>将结果放回</a:t>
            </a:r>
            <a:r>
              <a:rPr lang="en-US" altLang="zh-CN" dirty="0"/>
              <a:t>I/O</a:t>
            </a:r>
            <a:r>
              <a:rPr lang="zh-CN" altLang="en-US" dirty="0"/>
              <a:t>共享页</a:t>
            </a:r>
            <a:endParaRPr lang="en-US" altLang="zh-CN" dirty="0"/>
          </a:p>
          <a:p>
            <a:pPr lvl="1"/>
            <a:r>
              <a:rPr lang="en-US" altLang="zh-CN" dirty="0"/>
              <a:t>VMM</a:t>
            </a:r>
            <a:r>
              <a:rPr lang="zh-CN" altLang="en-US" dirty="0"/>
              <a:t>读取操作结果，将结果放回</a:t>
            </a:r>
            <a:r>
              <a:rPr lang="en-US" altLang="zh-CN" dirty="0" err="1"/>
              <a:t>GuestOS</a:t>
            </a:r>
            <a:r>
              <a:rPr lang="zh-CN" altLang="en-US" dirty="0"/>
              <a:t>中</a:t>
            </a:r>
            <a:endParaRPr lang="en-US" altLang="zh-CN" dirty="0"/>
          </a:p>
          <a:p>
            <a:pPr lvl="1"/>
            <a:endParaRPr lang="zh-CN" altLang="en-US" dirty="0"/>
          </a:p>
        </p:txBody>
      </p:sp>
      <p:sp>
        <p:nvSpPr>
          <p:cNvPr id="3" name="标题 2">
            <a:extLst>
              <a:ext uri="{FF2B5EF4-FFF2-40B4-BE49-F238E27FC236}">
                <a16:creationId xmlns:a16="http://schemas.microsoft.com/office/drawing/2014/main" id="{CCAC2270-52A5-4B11-9615-68B652C6B4AB}"/>
              </a:ext>
            </a:extLst>
          </p:cNvPr>
          <p:cNvSpPr>
            <a:spLocks noGrp="1"/>
          </p:cNvSpPr>
          <p:nvPr>
            <p:ph type="title"/>
          </p:nvPr>
        </p:nvSpPr>
        <p:spPr/>
        <p:txBody>
          <a:bodyPr/>
          <a:lstStyle/>
          <a:p>
            <a:r>
              <a:rPr lang="zh-CN" altLang="en-US" dirty="0"/>
              <a:t>全虚拟化</a:t>
            </a:r>
            <a:r>
              <a:rPr lang="en-US" altLang="zh-CN" dirty="0"/>
              <a:t>I/O</a:t>
            </a:r>
            <a:r>
              <a:rPr lang="zh-CN" altLang="en-US" dirty="0"/>
              <a:t>设备</a:t>
            </a:r>
          </a:p>
        </p:txBody>
      </p:sp>
    </p:spTree>
    <p:extLst>
      <p:ext uri="{BB962C8B-B14F-4D97-AF65-F5344CB8AC3E}">
        <p14:creationId xmlns:p14="http://schemas.microsoft.com/office/powerpoint/2010/main" val="36407329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E29F1B-4EB7-47AF-B7C7-D39EE4D4E831}"/>
              </a:ext>
            </a:extLst>
          </p:cNvPr>
          <p:cNvSpPr>
            <a:spLocks noGrp="1"/>
          </p:cNvSpPr>
          <p:nvPr>
            <p:ph idx="1"/>
          </p:nvPr>
        </p:nvSpPr>
        <p:spPr/>
        <p:txBody>
          <a:bodyPr/>
          <a:lstStyle/>
          <a:p>
            <a:r>
              <a:rPr lang="en-US" altLang="zh-CN" dirty="0"/>
              <a:t>VMM</a:t>
            </a:r>
            <a:r>
              <a:rPr lang="zh-CN" altLang="en-US" dirty="0"/>
              <a:t>如何实现</a:t>
            </a:r>
            <a:r>
              <a:rPr lang="en-US" altLang="zh-CN" dirty="0"/>
              <a:t>Guest OS</a:t>
            </a:r>
            <a:r>
              <a:rPr lang="zh-CN" altLang="en-US" dirty="0"/>
              <a:t>对硬件的访问？</a:t>
            </a:r>
            <a:endParaRPr lang="en-US" altLang="zh-CN" dirty="0"/>
          </a:p>
          <a:p>
            <a:pPr lvl="1"/>
            <a:r>
              <a:rPr lang="zh-CN" altLang="en-US" dirty="0"/>
              <a:t>全虚拟化</a:t>
            </a:r>
            <a:endParaRPr lang="en-US" altLang="zh-CN" dirty="0"/>
          </a:p>
          <a:p>
            <a:pPr lvl="1"/>
            <a:r>
              <a:rPr lang="zh-CN" altLang="en-US" dirty="0"/>
              <a:t>半虚拟化</a:t>
            </a:r>
          </a:p>
        </p:txBody>
      </p:sp>
      <p:sp>
        <p:nvSpPr>
          <p:cNvPr id="3" name="标题 2">
            <a:extLst>
              <a:ext uri="{FF2B5EF4-FFF2-40B4-BE49-F238E27FC236}">
                <a16:creationId xmlns:a16="http://schemas.microsoft.com/office/drawing/2014/main" id="{BB0CB0A4-1A2C-438C-B8AB-EF979354B677}"/>
              </a:ext>
            </a:extLst>
          </p:cNvPr>
          <p:cNvSpPr>
            <a:spLocks noGrp="1"/>
          </p:cNvSpPr>
          <p:nvPr>
            <p:ph type="title"/>
          </p:nvPr>
        </p:nvSpPr>
        <p:spPr/>
        <p:txBody>
          <a:bodyPr/>
          <a:lstStyle/>
          <a:p>
            <a:r>
              <a:rPr lang="zh-CN" altLang="en-US" dirty="0"/>
              <a:t>虚拟化方案</a:t>
            </a:r>
          </a:p>
        </p:txBody>
      </p:sp>
    </p:spTree>
    <p:extLst>
      <p:ext uri="{BB962C8B-B14F-4D97-AF65-F5344CB8AC3E}">
        <p14:creationId xmlns:p14="http://schemas.microsoft.com/office/powerpoint/2010/main" val="362073638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6378AB-1189-4A71-85DD-C43EEF4806A1}"/>
              </a:ext>
            </a:extLst>
          </p:cNvPr>
          <p:cNvSpPr>
            <a:spLocks noGrp="1"/>
          </p:cNvSpPr>
          <p:nvPr>
            <p:ph idx="1"/>
          </p:nvPr>
        </p:nvSpPr>
        <p:spPr/>
        <p:txBody>
          <a:bodyPr/>
          <a:lstStyle/>
          <a:p>
            <a:r>
              <a:rPr lang="zh-CN" altLang="en-US" dirty="0"/>
              <a:t>优势：</a:t>
            </a:r>
            <a:endParaRPr lang="en-US" altLang="zh-CN" dirty="0"/>
          </a:p>
          <a:p>
            <a:pPr lvl="1"/>
            <a:r>
              <a:rPr lang="zh-CN" altLang="en-US" dirty="0"/>
              <a:t>可模拟的设备种类多</a:t>
            </a:r>
            <a:endParaRPr lang="en-US" altLang="zh-CN" dirty="0"/>
          </a:p>
          <a:p>
            <a:endParaRPr lang="en-US" altLang="zh-CN" dirty="0"/>
          </a:p>
          <a:p>
            <a:r>
              <a:rPr lang="zh-CN" altLang="en-US" dirty="0"/>
              <a:t>劣势：</a:t>
            </a:r>
            <a:endParaRPr lang="en-US" altLang="zh-CN" dirty="0"/>
          </a:p>
          <a:p>
            <a:pPr lvl="1"/>
            <a:r>
              <a:rPr lang="zh-CN" altLang="en-US" dirty="0"/>
              <a:t>单次</a:t>
            </a:r>
            <a:r>
              <a:rPr lang="en-US" altLang="zh-CN" dirty="0"/>
              <a:t>I/O</a:t>
            </a:r>
            <a:r>
              <a:rPr lang="zh-CN" altLang="en-US" dirty="0"/>
              <a:t>操作路径长，需要多次上下文切换</a:t>
            </a:r>
            <a:endParaRPr lang="en-US" altLang="zh-CN" dirty="0"/>
          </a:p>
          <a:p>
            <a:pPr lvl="1"/>
            <a:r>
              <a:rPr lang="zh-CN" altLang="en-US" dirty="0"/>
              <a:t>需要多次数据复制</a:t>
            </a:r>
          </a:p>
        </p:txBody>
      </p:sp>
      <p:sp>
        <p:nvSpPr>
          <p:cNvPr id="3" name="标题 2">
            <a:extLst>
              <a:ext uri="{FF2B5EF4-FFF2-40B4-BE49-F238E27FC236}">
                <a16:creationId xmlns:a16="http://schemas.microsoft.com/office/drawing/2014/main" id="{845B9EE7-56DF-4614-A2E1-66DD524098FA}"/>
              </a:ext>
            </a:extLst>
          </p:cNvPr>
          <p:cNvSpPr>
            <a:spLocks noGrp="1"/>
          </p:cNvSpPr>
          <p:nvPr>
            <p:ph type="title"/>
          </p:nvPr>
        </p:nvSpPr>
        <p:spPr/>
        <p:txBody>
          <a:bodyPr/>
          <a:lstStyle/>
          <a:p>
            <a:r>
              <a:rPr lang="zh-CN" altLang="en-US" dirty="0"/>
              <a:t>全虚拟化</a:t>
            </a:r>
            <a:r>
              <a:rPr lang="en-US" altLang="zh-CN" dirty="0"/>
              <a:t>I/O</a:t>
            </a:r>
            <a:r>
              <a:rPr lang="zh-CN" altLang="en-US" dirty="0"/>
              <a:t>设备</a:t>
            </a:r>
          </a:p>
        </p:txBody>
      </p:sp>
    </p:spTree>
    <p:extLst>
      <p:ext uri="{BB962C8B-B14F-4D97-AF65-F5344CB8AC3E}">
        <p14:creationId xmlns:p14="http://schemas.microsoft.com/office/powerpoint/2010/main" val="139749725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B21022D-1019-4751-9AA2-31486772F901}"/>
              </a:ext>
            </a:extLst>
          </p:cNvPr>
          <p:cNvSpPr>
            <a:spLocks noGrp="1"/>
          </p:cNvSpPr>
          <p:nvPr>
            <p:ph idx="1"/>
          </p:nvPr>
        </p:nvSpPr>
        <p:spPr/>
        <p:txBody>
          <a:bodyPr/>
          <a:lstStyle/>
          <a:p>
            <a:r>
              <a:rPr lang="en-US" altLang="zh-CN" dirty="0"/>
              <a:t>Linux</a:t>
            </a:r>
            <a:r>
              <a:rPr lang="zh-CN" altLang="en-US" dirty="0"/>
              <a:t>上的标准设备框架</a:t>
            </a:r>
            <a:endParaRPr lang="en-US" altLang="zh-CN" dirty="0"/>
          </a:p>
          <a:p>
            <a:r>
              <a:rPr lang="zh-CN" altLang="en-US" dirty="0"/>
              <a:t>提供了一种</a:t>
            </a:r>
            <a:r>
              <a:rPr lang="en-US" altLang="zh-CN" dirty="0"/>
              <a:t>Guest</a:t>
            </a:r>
            <a:r>
              <a:rPr lang="zh-CN" altLang="en-US" dirty="0"/>
              <a:t>与</a:t>
            </a:r>
            <a:r>
              <a:rPr lang="en-US" altLang="zh-CN" dirty="0"/>
              <a:t>Host</a:t>
            </a:r>
            <a:r>
              <a:rPr lang="zh-CN" altLang="en-US" dirty="0"/>
              <a:t>交互的框架</a:t>
            </a:r>
            <a:endParaRPr lang="en-US" altLang="zh-CN" dirty="0"/>
          </a:p>
          <a:p>
            <a:r>
              <a:rPr lang="zh-CN" altLang="en-US" dirty="0"/>
              <a:t>不同于全虚拟化</a:t>
            </a:r>
            <a:r>
              <a:rPr lang="en-US" altLang="zh-CN" dirty="0"/>
              <a:t>I/O</a:t>
            </a:r>
            <a:r>
              <a:rPr lang="zh-CN" altLang="en-US" dirty="0"/>
              <a:t>设备：</a:t>
            </a:r>
            <a:endParaRPr lang="en-US" altLang="zh-CN" dirty="0"/>
          </a:p>
          <a:p>
            <a:pPr lvl="1"/>
            <a:r>
              <a:rPr lang="zh-CN" altLang="en-US" dirty="0"/>
              <a:t>需要</a:t>
            </a:r>
            <a:r>
              <a:rPr lang="en-US" altLang="zh-CN" dirty="0"/>
              <a:t>Guest OS</a:t>
            </a:r>
            <a:r>
              <a:rPr lang="zh-CN" altLang="en-US" dirty="0"/>
              <a:t>实现对应的前端驱动</a:t>
            </a:r>
            <a:endParaRPr lang="en-US" altLang="zh-CN" dirty="0"/>
          </a:p>
          <a:p>
            <a:pPr lvl="1"/>
            <a:r>
              <a:rPr lang="zh-CN" altLang="en-US" dirty="0"/>
              <a:t>无需</a:t>
            </a:r>
            <a:r>
              <a:rPr lang="en-US" altLang="zh-CN" dirty="0"/>
              <a:t>VMM</a:t>
            </a:r>
            <a:r>
              <a:rPr lang="zh-CN" altLang="en-US" dirty="0"/>
              <a:t>进行异常捕获环节</a:t>
            </a:r>
            <a:endParaRPr lang="en-US" altLang="zh-CN" dirty="0"/>
          </a:p>
          <a:p>
            <a:pPr lvl="1"/>
            <a:r>
              <a:rPr lang="en-US" altLang="zh-CN" dirty="0"/>
              <a:t>Guest OS</a:t>
            </a:r>
            <a:r>
              <a:rPr lang="zh-CN" altLang="en-US" dirty="0"/>
              <a:t>与</a:t>
            </a:r>
            <a:r>
              <a:rPr lang="en-US" altLang="zh-CN" dirty="0"/>
              <a:t>QEMU</a:t>
            </a:r>
            <a:r>
              <a:rPr lang="zh-CN" altLang="en-US" dirty="0"/>
              <a:t>的</a:t>
            </a:r>
            <a:r>
              <a:rPr lang="en-US" altLang="zh-CN" dirty="0"/>
              <a:t>I/O</a:t>
            </a:r>
            <a:r>
              <a:rPr lang="zh-CN" altLang="en-US" dirty="0"/>
              <a:t>模块直接通信</a:t>
            </a:r>
          </a:p>
        </p:txBody>
      </p:sp>
      <p:sp>
        <p:nvSpPr>
          <p:cNvPr id="3" name="标题 2">
            <a:extLst>
              <a:ext uri="{FF2B5EF4-FFF2-40B4-BE49-F238E27FC236}">
                <a16:creationId xmlns:a16="http://schemas.microsoft.com/office/drawing/2014/main" id="{D1EFB947-A7F6-463A-AF88-3370D9BCE50A}"/>
              </a:ext>
            </a:extLst>
          </p:cNvPr>
          <p:cNvSpPr>
            <a:spLocks noGrp="1"/>
          </p:cNvSpPr>
          <p:nvPr>
            <p:ph type="title"/>
          </p:nvPr>
        </p:nvSpPr>
        <p:spPr/>
        <p:txBody>
          <a:bodyPr/>
          <a:lstStyle/>
          <a:p>
            <a:r>
              <a:rPr lang="zh-CN" altLang="en-US" dirty="0"/>
              <a:t>准虚拟化：</a:t>
            </a:r>
            <a:r>
              <a:rPr lang="en-US" altLang="zh-CN" dirty="0" err="1"/>
              <a:t>virtio</a:t>
            </a:r>
            <a:endParaRPr lang="zh-CN" altLang="en-US" dirty="0"/>
          </a:p>
        </p:txBody>
      </p:sp>
    </p:spTree>
    <p:extLst>
      <p:ext uri="{BB962C8B-B14F-4D97-AF65-F5344CB8AC3E}">
        <p14:creationId xmlns:p14="http://schemas.microsoft.com/office/powerpoint/2010/main" val="124980637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5AE240-CF53-4582-96FE-5B1E375E5E18}"/>
              </a:ext>
            </a:extLst>
          </p:cNvPr>
          <p:cNvSpPr>
            <a:spLocks noGrp="1"/>
          </p:cNvSpPr>
          <p:nvPr>
            <p:ph idx="1"/>
          </p:nvPr>
        </p:nvSpPr>
        <p:spPr/>
        <p:txBody>
          <a:bodyPr/>
          <a:lstStyle/>
          <a:p>
            <a:r>
              <a:rPr lang="en-US" altLang="zh-CN" dirty="0" err="1"/>
              <a:t>GuestOS</a:t>
            </a:r>
            <a:r>
              <a:rPr lang="zh-CN" altLang="en-US" dirty="0"/>
              <a:t>与</a:t>
            </a:r>
            <a:r>
              <a:rPr lang="en-US" altLang="zh-CN" dirty="0"/>
              <a:t>QEMU</a:t>
            </a:r>
            <a:r>
              <a:rPr lang="zh-CN" altLang="en-US" dirty="0"/>
              <a:t>直接通信，不经</a:t>
            </a:r>
            <a:r>
              <a:rPr lang="en-US" altLang="zh-CN" dirty="0"/>
              <a:t>KVM</a:t>
            </a:r>
            <a:r>
              <a:rPr lang="zh-CN" altLang="en-US" dirty="0"/>
              <a:t>：</a:t>
            </a:r>
          </a:p>
        </p:txBody>
      </p:sp>
      <p:sp>
        <p:nvSpPr>
          <p:cNvPr id="3" name="标题 2">
            <a:extLst>
              <a:ext uri="{FF2B5EF4-FFF2-40B4-BE49-F238E27FC236}">
                <a16:creationId xmlns:a16="http://schemas.microsoft.com/office/drawing/2014/main" id="{B916473B-89F2-4856-B361-52234003AFAE}"/>
              </a:ext>
            </a:extLst>
          </p:cNvPr>
          <p:cNvSpPr>
            <a:spLocks noGrp="1"/>
          </p:cNvSpPr>
          <p:nvPr>
            <p:ph type="title"/>
          </p:nvPr>
        </p:nvSpPr>
        <p:spPr/>
        <p:txBody>
          <a:bodyPr/>
          <a:lstStyle/>
          <a:p>
            <a:r>
              <a:rPr lang="zh-CN" altLang="en-US" dirty="0"/>
              <a:t>准虚拟化：</a:t>
            </a:r>
            <a:r>
              <a:rPr lang="en-US" altLang="zh-CN" dirty="0" err="1"/>
              <a:t>virtio</a:t>
            </a:r>
            <a:endParaRPr lang="zh-CN" altLang="en-US" dirty="0"/>
          </a:p>
        </p:txBody>
      </p:sp>
      <p:pic>
        <p:nvPicPr>
          <p:cNvPr id="5" name="图片 4">
            <a:extLst>
              <a:ext uri="{FF2B5EF4-FFF2-40B4-BE49-F238E27FC236}">
                <a16:creationId xmlns:a16="http://schemas.microsoft.com/office/drawing/2014/main" id="{AA81170D-57AA-4DFC-B70B-895AE8122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568" y="1916832"/>
            <a:ext cx="7334250" cy="4219575"/>
          </a:xfrm>
          <a:prstGeom prst="rect">
            <a:avLst/>
          </a:prstGeom>
        </p:spPr>
      </p:pic>
    </p:spTree>
    <p:extLst>
      <p:ext uri="{BB962C8B-B14F-4D97-AF65-F5344CB8AC3E}">
        <p14:creationId xmlns:p14="http://schemas.microsoft.com/office/powerpoint/2010/main" val="394447338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2A85A7-8A8C-4B0C-86FC-04D4942FE27B}"/>
              </a:ext>
            </a:extLst>
          </p:cNvPr>
          <p:cNvSpPr>
            <a:spLocks noGrp="1"/>
          </p:cNvSpPr>
          <p:nvPr>
            <p:ph idx="1"/>
          </p:nvPr>
        </p:nvSpPr>
        <p:spPr/>
        <p:txBody>
          <a:bodyPr/>
          <a:lstStyle/>
          <a:p>
            <a:r>
              <a:rPr lang="zh-CN" altLang="en-US" dirty="0"/>
              <a:t>与全虚拟化</a:t>
            </a:r>
            <a:r>
              <a:rPr lang="en-US" altLang="zh-CN" dirty="0"/>
              <a:t>I/O</a:t>
            </a:r>
            <a:r>
              <a:rPr lang="zh-CN" altLang="en-US" dirty="0"/>
              <a:t>对比：</a:t>
            </a:r>
          </a:p>
        </p:txBody>
      </p:sp>
      <p:sp>
        <p:nvSpPr>
          <p:cNvPr id="3" name="标题 2">
            <a:extLst>
              <a:ext uri="{FF2B5EF4-FFF2-40B4-BE49-F238E27FC236}">
                <a16:creationId xmlns:a16="http://schemas.microsoft.com/office/drawing/2014/main" id="{6FA2C146-E68B-4B8E-9FFE-2BD9DC4157EB}"/>
              </a:ext>
            </a:extLst>
          </p:cNvPr>
          <p:cNvSpPr>
            <a:spLocks noGrp="1"/>
          </p:cNvSpPr>
          <p:nvPr>
            <p:ph type="title"/>
          </p:nvPr>
        </p:nvSpPr>
        <p:spPr/>
        <p:txBody>
          <a:bodyPr/>
          <a:lstStyle/>
          <a:p>
            <a:r>
              <a:rPr lang="zh-CN" altLang="en-US" dirty="0"/>
              <a:t>准虚拟化：</a:t>
            </a:r>
            <a:r>
              <a:rPr lang="en-US" altLang="zh-CN" dirty="0" err="1"/>
              <a:t>virtio</a:t>
            </a:r>
            <a:endParaRPr lang="zh-CN" altLang="en-US" dirty="0"/>
          </a:p>
        </p:txBody>
      </p:sp>
      <p:pic>
        <p:nvPicPr>
          <p:cNvPr id="5" name="图片 4">
            <a:extLst>
              <a:ext uri="{FF2B5EF4-FFF2-40B4-BE49-F238E27FC236}">
                <a16:creationId xmlns:a16="http://schemas.microsoft.com/office/drawing/2014/main" id="{9629FC56-32FC-46BA-939A-774D13C51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568" y="2010519"/>
            <a:ext cx="7658100" cy="4314825"/>
          </a:xfrm>
          <a:prstGeom prst="rect">
            <a:avLst/>
          </a:prstGeom>
        </p:spPr>
      </p:pic>
    </p:spTree>
    <p:extLst>
      <p:ext uri="{BB962C8B-B14F-4D97-AF65-F5344CB8AC3E}">
        <p14:creationId xmlns:p14="http://schemas.microsoft.com/office/powerpoint/2010/main" val="384678899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BEDD9E7-67AE-46A4-BF5F-FBC221E6BCA2}"/>
              </a:ext>
            </a:extLst>
          </p:cNvPr>
          <p:cNvSpPr>
            <a:spLocks noGrp="1"/>
          </p:cNvSpPr>
          <p:nvPr>
            <p:ph idx="1"/>
          </p:nvPr>
        </p:nvSpPr>
        <p:spPr/>
        <p:txBody>
          <a:bodyPr/>
          <a:lstStyle/>
          <a:p>
            <a:r>
              <a:rPr lang="zh-CN" altLang="en-US" dirty="0"/>
              <a:t>使用</a:t>
            </a:r>
            <a:r>
              <a:rPr lang="en-US" altLang="zh-CN" dirty="0" err="1"/>
              <a:t>virtio</a:t>
            </a:r>
            <a:r>
              <a:rPr lang="zh-CN" altLang="en-US" dirty="0"/>
              <a:t>的完整虚拟化流程：</a:t>
            </a:r>
            <a:endParaRPr lang="en-US" altLang="zh-CN" dirty="0"/>
          </a:p>
          <a:p>
            <a:pPr lvl="1"/>
            <a:r>
              <a:rPr kumimoji="0" lang="en-US" altLang="zh-CN" b="0" i="0" u="none" strike="noStrike" cap="none" normalizeH="0" baseline="0" dirty="0">
                <a:ln>
                  <a:noFill/>
                </a:ln>
                <a:solidFill>
                  <a:schemeClr val="tx1"/>
                </a:solidFill>
                <a:effectLst/>
                <a:latin typeface="+mn-ea"/>
                <a:cs typeface="宋体" panose="02010600030101010101" pitchFamily="2" charset="-122"/>
              </a:rPr>
              <a:t>Guest</a:t>
            </a:r>
            <a:r>
              <a:rPr kumimoji="0" lang="zh-CN" altLang="en-US" b="0" i="0" u="none" strike="noStrike" cap="none" normalizeH="0" baseline="0" dirty="0">
                <a:ln>
                  <a:noFill/>
                </a:ln>
                <a:solidFill>
                  <a:schemeClr val="tx1"/>
                </a:solidFill>
                <a:effectLst/>
                <a:latin typeface="+mn-ea"/>
                <a:cs typeface="宋体" panose="02010600030101010101" pitchFamily="2" charset="-122"/>
              </a:rPr>
              <a:t>通知</a:t>
            </a:r>
            <a:r>
              <a:rPr kumimoji="0" lang="en-US" altLang="zh-CN" b="0" i="0" u="none" strike="noStrike" cap="none" normalizeH="0" baseline="0" dirty="0">
                <a:ln>
                  <a:noFill/>
                </a:ln>
                <a:solidFill>
                  <a:schemeClr val="tx1"/>
                </a:solidFill>
                <a:effectLst/>
                <a:latin typeface="+mn-ea"/>
                <a:cs typeface="宋体" panose="02010600030101010101" pitchFamily="2" charset="-122"/>
              </a:rPr>
              <a:t>host</a:t>
            </a:r>
            <a:r>
              <a:rPr kumimoji="0" lang="zh-CN" altLang="en-US" b="0" i="0" u="none" strike="noStrike" cap="none" normalizeH="0" baseline="0" dirty="0">
                <a:ln>
                  <a:noFill/>
                </a:ln>
                <a:solidFill>
                  <a:schemeClr val="tx1"/>
                </a:solidFill>
                <a:effectLst/>
                <a:latin typeface="+mn-ea"/>
                <a:cs typeface="宋体" panose="02010600030101010101" pitchFamily="2" charset="-122"/>
              </a:rPr>
              <a:t>：通过一次设备</a:t>
            </a:r>
            <a:r>
              <a:rPr kumimoji="0" lang="en-US" altLang="zh-CN" b="0" i="0" u="none" strike="noStrike" cap="none" normalizeH="0" baseline="0" dirty="0">
                <a:ln>
                  <a:noFill/>
                </a:ln>
                <a:solidFill>
                  <a:schemeClr val="tx1"/>
                </a:solidFill>
                <a:effectLst/>
                <a:latin typeface="+mn-ea"/>
                <a:cs typeface="宋体" panose="02010600030101010101" pitchFamily="2" charset="-122"/>
              </a:rPr>
              <a:t>IO</a:t>
            </a:r>
            <a:r>
              <a:rPr kumimoji="0" lang="zh-CN" altLang="en-US" b="0" i="0" u="none" strike="noStrike" cap="none" normalizeH="0" baseline="0" dirty="0">
                <a:ln>
                  <a:noFill/>
                </a:ln>
                <a:solidFill>
                  <a:schemeClr val="tx1"/>
                </a:solidFill>
                <a:effectLst/>
                <a:latin typeface="+mn-ea"/>
                <a:cs typeface="宋体" panose="02010600030101010101" pitchFamily="2" charset="-122"/>
              </a:rPr>
              <a:t>（</a:t>
            </a:r>
            <a:r>
              <a:rPr kumimoji="0" lang="en-US" altLang="zh-CN" b="0" i="0" u="none" strike="noStrike" cap="none" normalizeH="0" baseline="0" dirty="0">
                <a:ln>
                  <a:noFill/>
                </a:ln>
                <a:solidFill>
                  <a:schemeClr val="tx1"/>
                </a:solidFill>
                <a:effectLst/>
                <a:latin typeface="+mn-ea"/>
                <a:cs typeface="宋体" panose="02010600030101010101" pitchFamily="2" charset="-122"/>
              </a:rPr>
              <a:t>iowrite16</a:t>
            </a:r>
            <a:r>
              <a:rPr kumimoji="0" lang="zh-CN" altLang="en-US" b="0" i="0" u="none" strike="noStrike" cap="none" normalizeH="0" baseline="0" dirty="0">
                <a:ln>
                  <a:noFill/>
                </a:ln>
                <a:solidFill>
                  <a:schemeClr val="tx1"/>
                </a:solidFill>
                <a:effectLst/>
                <a:latin typeface="+mn-ea"/>
                <a:cs typeface="宋体" panose="02010600030101010101" pitchFamily="2" charset="-122"/>
              </a:rPr>
              <a:t>）；</a:t>
            </a:r>
            <a:endParaRPr kumimoji="0" lang="en-US" altLang="zh-CN" b="0" i="0" u="none" strike="noStrike" cap="none" normalizeH="0" baseline="0" dirty="0">
              <a:ln>
                <a:noFill/>
              </a:ln>
              <a:solidFill>
                <a:schemeClr val="tx1"/>
              </a:solidFill>
              <a:effectLst/>
              <a:latin typeface="+mn-ea"/>
              <a:cs typeface="宋体" panose="02010600030101010101" pitchFamily="2" charset="-122"/>
            </a:endParaRPr>
          </a:p>
          <a:p>
            <a:pPr lvl="1"/>
            <a:r>
              <a:rPr kumimoji="0" lang="en-US" altLang="zh-CN" b="0" i="0" u="none" strike="noStrike" cap="none" normalizeH="0" baseline="0" dirty="0">
                <a:ln>
                  <a:noFill/>
                </a:ln>
                <a:solidFill>
                  <a:schemeClr val="tx1"/>
                </a:solidFill>
                <a:effectLst/>
                <a:latin typeface="+mn-ea"/>
                <a:cs typeface="Calibri" panose="020F0502020204030204" pitchFamily="34" charset="0"/>
              </a:rPr>
              <a:t>Host</a:t>
            </a:r>
            <a:r>
              <a:rPr kumimoji="0" lang="zh-CN" altLang="en-US" b="0" i="0" u="none" strike="noStrike" cap="none" normalizeH="0" baseline="0" dirty="0">
                <a:ln>
                  <a:noFill/>
                </a:ln>
                <a:solidFill>
                  <a:schemeClr val="tx1"/>
                </a:solidFill>
                <a:effectLst/>
                <a:latin typeface="+mn-ea"/>
                <a:cs typeface="Times New Roman" panose="02020603050405020304" pitchFamily="18" charset="0"/>
              </a:rPr>
              <a:t>通知</a:t>
            </a:r>
            <a:r>
              <a:rPr kumimoji="0" lang="en-US" altLang="zh-CN" b="0" i="0" u="none" strike="noStrike" cap="none" normalizeH="0" baseline="0" dirty="0">
                <a:ln>
                  <a:noFill/>
                </a:ln>
                <a:solidFill>
                  <a:schemeClr val="tx1"/>
                </a:solidFill>
                <a:effectLst/>
                <a:latin typeface="+mn-ea"/>
                <a:cs typeface="Calibri" panose="020F0502020204030204" pitchFamily="34" charset="0"/>
              </a:rPr>
              <a:t>Guest</a:t>
            </a:r>
            <a:r>
              <a:rPr kumimoji="0" lang="zh-CN" altLang="en-US" b="0" i="0" u="none" strike="noStrike" cap="none" normalizeH="0" baseline="0" dirty="0">
                <a:ln>
                  <a:noFill/>
                </a:ln>
                <a:solidFill>
                  <a:schemeClr val="tx1"/>
                </a:solidFill>
                <a:effectLst/>
                <a:latin typeface="+mn-ea"/>
                <a:cs typeface="Times New Roman" panose="02020603050405020304" pitchFamily="18" charset="0"/>
              </a:rPr>
              <a:t>：通过中断注入（</a:t>
            </a:r>
            <a:r>
              <a:rPr kumimoji="0" lang="en-US" altLang="zh-CN" b="0" i="0" u="none" strike="noStrike" cap="none" normalizeH="0" baseline="0" dirty="0" err="1">
                <a:ln>
                  <a:noFill/>
                </a:ln>
                <a:solidFill>
                  <a:schemeClr val="tx1"/>
                </a:solidFill>
                <a:effectLst/>
                <a:latin typeface="+mn-ea"/>
                <a:cs typeface="Calibri" panose="020F0502020204030204" pitchFamily="34" charset="0"/>
              </a:rPr>
              <a:t>kvm_set_irq</a:t>
            </a:r>
            <a:r>
              <a:rPr kumimoji="0" lang="en-US" altLang="zh-CN" b="0" i="0" u="none" strike="noStrike" cap="none" normalizeH="0" baseline="0" dirty="0">
                <a:ln>
                  <a:noFill/>
                </a:ln>
                <a:solidFill>
                  <a:schemeClr val="tx1"/>
                </a:solidFill>
                <a:effectLst/>
                <a:latin typeface="+mn-ea"/>
                <a:cs typeface="Calibri" panose="020F0502020204030204" pitchFamily="34" charset="0"/>
              </a:rPr>
              <a:t>()</a:t>
            </a:r>
            <a:r>
              <a:rPr kumimoji="0" lang="zh-CN" altLang="en-US" b="0" i="0" u="none" strike="noStrike" cap="none" normalizeH="0" baseline="0" dirty="0">
                <a:ln>
                  <a:noFill/>
                </a:ln>
                <a:solidFill>
                  <a:schemeClr val="tx1"/>
                </a:solidFill>
                <a:effectLst/>
                <a:latin typeface="+mn-ea"/>
                <a:cs typeface="Times New Roman" panose="02020603050405020304" pitchFamily="18" charset="0"/>
              </a:rPr>
              <a:t>）；</a:t>
            </a:r>
            <a:r>
              <a:rPr kumimoji="0" lang="zh-CN" altLang="en-US" b="0" i="0" u="none" strike="noStrike" cap="none" normalizeH="0" baseline="0" dirty="0">
                <a:ln>
                  <a:noFill/>
                </a:ln>
                <a:solidFill>
                  <a:schemeClr val="tx1"/>
                </a:solidFill>
                <a:effectLst/>
                <a:latin typeface="+mn-ea"/>
              </a:rPr>
              <a:t> </a:t>
            </a:r>
          </a:p>
          <a:p>
            <a:endParaRPr lang="en-US" altLang="zh-CN" dirty="0"/>
          </a:p>
        </p:txBody>
      </p:sp>
      <p:sp>
        <p:nvSpPr>
          <p:cNvPr id="3" name="标题 2">
            <a:extLst>
              <a:ext uri="{FF2B5EF4-FFF2-40B4-BE49-F238E27FC236}">
                <a16:creationId xmlns:a16="http://schemas.microsoft.com/office/drawing/2014/main" id="{294FCC6B-2E03-4769-81DC-025E3B37B766}"/>
              </a:ext>
            </a:extLst>
          </p:cNvPr>
          <p:cNvSpPr>
            <a:spLocks noGrp="1"/>
          </p:cNvSpPr>
          <p:nvPr>
            <p:ph type="title"/>
          </p:nvPr>
        </p:nvSpPr>
        <p:spPr/>
        <p:txBody>
          <a:bodyPr/>
          <a:lstStyle/>
          <a:p>
            <a:r>
              <a:rPr lang="zh-CN" altLang="en-US" dirty="0"/>
              <a:t>准虚拟化：</a:t>
            </a:r>
            <a:r>
              <a:rPr lang="en-US" altLang="zh-CN" dirty="0" err="1"/>
              <a:t>virtio</a:t>
            </a:r>
            <a:endParaRPr lang="zh-CN" altLang="en-US" dirty="0"/>
          </a:p>
        </p:txBody>
      </p:sp>
      <p:pic>
        <p:nvPicPr>
          <p:cNvPr id="5" name="图片 4">
            <a:extLst>
              <a:ext uri="{FF2B5EF4-FFF2-40B4-BE49-F238E27FC236}">
                <a16:creationId xmlns:a16="http://schemas.microsoft.com/office/drawing/2014/main" id="{3A0B9AE4-B79B-4B41-92A8-86020A933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616" y="2780928"/>
            <a:ext cx="6552728" cy="3816424"/>
          </a:xfrm>
          <a:prstGeom prst="rect">
            <a:avLst/>
          </a:prstGeom>
        </p:spPr>
      </p:pic>
    </p:spTree>
    <p:extLst>
      <p:ext uri="{BB962C8B-B14F-4D97-AF65-F5344CB8AC3E}">
        <p14:creationId xmlns:p14="http://schemas.microsoft.com/office/powerpoint/2010/main" val="154310200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E914C3-8BC9-4438-B7AF-DB43A448B065}"/>
              </a:ext>
            </a:extLst>
          </p:cNvPr>
          <p:cNvSpPr>
            <a:spLocks noGrp="1"/>
          </p:cNvSpPr>
          <p:nvPr>
            <p:ph idx="1"/>
          </p:nvPr>
        </p:nvSpPr>
        <p:spPr/>
        <p:txBody>
          <a:bodyPr/>
          <a:lstStyle/>
          <a:p>
            <a:r>
              <a:rPr lang="en-US" altLang="zh-CN" dirty="0"/>
              <a:t>Linux </a:t>
            </a:r>
            <a:r>
              <a:rPr lang="zh-CN" altLang="en-US" dirty="0"/>
              <a:t>内核中实现的五个前端驱动程序：</a:t>
            </a:r>
            <a:endParaRPr lang="en-US" altLang="zh-CN" dirty="0"/>
          </a:p>
          <a:p>
            <a:pPr lvl="1"/>
            <a:r>
              <a:rPr lang="zh-CN" altLang="en-US" dirty="0"/>
              <a:t>块设备（如磁盘）</a:t>
            </a:r>
          </a:p>
          <a:p>
            <a:pPr lvl="1"/>
            <a:r>
              <a:rPr lang="zh-CN" altLang="en-US" dirty="0"/>
              <a:t>网络设备</a:t>
            </a:r>
          </a:p>
          <a:p>
            <a:pPr lvl="1"/>
            <a:r>
              <a:rPr lang="en-US" altLang="zh-CN" dirty="0"/>
              <a:t>PCI </a:t>
            </a:r>
            <a:r>
              <a:rPr lang="zh-CN" altLang="en-US" dirty="0"/>
              <a:t>设备</a:t>
            </a:r>
          </a:p>
          <a:p>
            <a:pPr lvl="1"/>
            <a:r>
              <a:rPr lang="zh-CN" altLang="en-US" dirty="0"/>
              <a:t>气球驱动程序（动态管理客户机内存使用情况）</a:t>
            </a:r>
          </a:p>
          <a:p>
            <a:pPr lvl="1"/>
            <a:r>
              <a:rPr lang="zh-CN" altLang="en-US" dirty="0"/>
              <a:t>控制台驱动程序</a:t>
            </a:r>
          </a:p>
        </p:txBody>
      </p:sp>
      <p:sp>
        <p:nvSpPr>
          <p:cNvPr id="3" name="标题 2">
            <a:extLst>
              <a:ext uri="{FF2B5EF4-FFF2-40B4-BE49-F238E27FC236}">
                <a16:creationId xmlns:a16="http://schemas.microsoft.com/office/drawing/2014/main" id="{F5E1F781-0F78-4773-9F92-70366786D162}"/>
              </a:ext>
            </a:extLst>
          </p:cNvPr>
          <p:cNvSpPr>
            <a:spLocks noGrp="1"/>
          </p:cNvSpPr>
          <p:nvPr>
            <p:ph type="title"/>
          </p:nvPr>
        </p:nvSpPr>
        <p:spPr/>
        <p:txBody>
          <a:bodyPr/>
          <a:lstStyle/>
          <a:p>
            <a:r>
              <a:rPr lang="zh-CN" altLang="en-US" dirty="0"/>
              <a:t>准虚拟化：</a:t>
            </a:r>
            <a:r>
              <a:rPr lang="en-US" altLang="zh-CN" dirty="0" err="1"/>
              <a:t>virtio</a:t>
            </a:r>
            <a:endParaRPr lang="zh-CN" altLang="en-US" dirty="0"/>
          </a:p>
        </p:txBody>
      </p:sp>
    </p:spTree>
    <p:extLst>
      <p:ext uri="{BB962C8B-B14F-4D97-AF65-F5344CB8AC3E}">
        <p14:creationId xmlns:p14="http://schemas.microsoft.com/office/powerpoint/2010/main" val="389221387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64BC2A-20E5-4EFE-B823-D8F7ACA91847}"/>
              </a:ext>
            </a:extLst>
          </p:cNvPr>
          <p:cNvSpPr>
            <a:spLocks noGrp="1"/>
          </p:cNvSpPr>
          <p:nvPr>
            <p:ph idx="1"/>
          </p:nvPr>
        </p:nvSpPr>
        <p:spPr/>
        <p:txBody>
          <a:bodyPr/>
          <a:lstStyle/>
          <a:p>
            <a:r>
              <a:rPr lang="zh-CN" altLang="en-US" dirty="0"/>
              <a:t>全虚拟化与准虚拟化：</a:t>
            </a:r>
            <a:endParaRPr lang="en-US" altLang="zh-CN" dirty="0"/>
          </a:p>
          <a:p>
            <a:pPr lvl="1"/>
            <a:r>
              <a:rPr lang="zh-CN" altLang="en-US" dirty="0"/>
              <a:t>性能仍有缺陷</a:t>
            </a:r>
            <a:endParaRPr lang="en-US" altLang="zh-CN" dirty="0"/>
          </a:p>
          <a:p>
            <a:pPr lvl="1"/>
            <a:r>
              <a:rPr lang="zh-CN" altLang="en-US" dirty="0"/>
              <a:t>不可避免的一部分上下文切换开销</a:t>
            </a:r>
            <a:endParaRPr lang="en-US" altLang="zh-CN" dirty="0"/>
          </a:p>
          <a:p>
            <a:r>
              <a:rPr lang="zh-CN" altLang="en-US" dirty="0"/>
              <a:t>如果</a:t>
            </a:r>
            <a:r>
              <a:rPr lang="en-US" altLang="zh-CN" dirty="0"/>
              <a:t>VM</a:t>
            </a:r>
            <a:r>
              <a:rPr lang="zh-CN" altLang="en-US" dirty="0"/>
              <a:t>直接操作物理设备？</a:t>
            </a:r>
            <a:endParaRPr lang="en-US" altLang="zh-CN" dirty="0"/>
          </a:p>
          <a:p>
            <a:pPr lvl="1"/>
            <a:r>
              <a:rPr lang="zh-CN" altLang="en-US" dirty="0"/>
              <a:t>性能接近宿主机！</a:t>
            </a:r>
            <a:endParaRPr lang="en-US" altLang="zh-CN" dirty="0"/>
          </a:p>
          <a:p>
            <a:pPr lvl="1"/>
            <a:r>
              <a:rPr lang="zh-CN" altLang="en-US" dirty="0"/>
              <a:t>安全性？</a:t>
            </a:r>
            <a:endParaRPr lang="en-US" altLang="zh-CN" dirty="0"/>
          </a:p>
          <a:p>
            <a:pPr lvl="1"/>
            <a:r>
              <a:rPr lang="zh-CN" altLang="en-US" dirty="0"/>
              <a:t>物理设备使用率？需要的设备数量？</a:t>
            </a:r>
          </a:p>
        </p:txBody>
      </p:sp>
      <p:sp>
        <p:nvSpPr>
          <p:cNvPr id="3" name="标题 2">
            <a:extLst>
              <a:ext uri="{FF2B5EF4-FFF2-40B4-BE49-F238E27FC236}">
                <a16:creationId xmlns:a16="http://schemas.microsoft.com/office/drawing/2014/main" id="{76B3B599-D455-468F-83B0-E03757CE3CD7}"/>
              </a:ext>
            </a:extLst>
          </p:cNvPr>
          <p:cNvSpPr>
            <a:spLocks noGrp="1"/>
          </p:cNvSpPr>
          <p:nvPr>
            <p:ph type="title"/>
          </p:nvPr>
        </p:nvSpPr>
        <p:spPr/>
        <p:txBody>
          <a:bodyPr/>
          <a:lstStyle/>
          <a:p>
            <a:r>
              <a:rPr lang="zh-CN" altLang="en-US" dirty="0"/>
              <a:t>设备分配</a:t>
            </a:r>
          </a:p>
        </p:txBody>
      </p:sp>
    </p:spTree>
    <p:extLst>
      <p:ext uri="{BB962C8B-B14F-4D97-AF65-F5344CB8AC3E}">
        <p14:creationId xmlns:p14="http://schemas.microsoft.com/office/powerpoint/2010/main" val="111268494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89AB04-D478-48EE-8BEE-BDBD019D2639}"/>
              </a:ext>
            </a:extLst>
          </p:cNvPr>
          <p:cNvSpPr>
            <a:spLocks noGrp="1"/>
          </p:cNvSpPr>
          <p:nvPr>
            <p:ph idx="1"/>
          </p:nvPr>
        </p:nvSpPr>
        <p:spPr/>
        <p:txBody>
          <a:bodyPr/>
          <a:lstStyle/>
          <a:p>
            <a:r>
              <a:rPr lang="en-US" altLang="zh-CN" dirty="0"/>
              <a:t>PCI/PCIe Pass-Through</a:t>
            </a:r>
          </a:p>
          <a:p>
            <a:pPr lvl="1"/>
            <a:r>
              <a:rPr lang="zh-CN" altLang="en-US" dirty="0"/>
              <a:t>将物理</a:t>
            </a:r>
            <a:r>
              <a:rPr lang="en-US" altLang="zh-CN" dirty="0"/>
              <a:t>PCI</a:t>
            </a:r>
            <a:r>
              <a:rPr lang="zh-CN" altLang="en-US" dirty="0"/>
              <a:t>设备直接分配给虚拟机</a:t>
            </a:r>
            <a:endParaRPr lang="en-US" altLang="zh-CN" dirty="0"/>
          </a:p>
          <a:p>
            <a:pPr lvl="1"/>
            <a:r>
              <a:rPr lang="zh-CN" altLang="en-US" dirty="0"/>
              <a:t>支持客户机独占整个设备</a:t>
            </a:r>
            <a:endParaRPr lang="en-US" altLang="zh-CN" dirty="0"/>
          </a:p>
          <a:p>
            <a:pPr lvl="1"/>
            <a:r>
              <a:rPr lang="zh-CN" altLang="en-US" dirty="0"/>
              <a:t>客户机操作设备过程中几乎不需要</a:t>
            </a:r>
            <a:r>
              <a:rPr lang="en-US" altLang="zh-CN" dirty="0"/>
              <a:t>KVM</a:t>
            </a:r>
            <a:r>
              <a:rPr lang="zh-CN" altLang="en-US" dirty="0"/>
              <a:t>参与</a:t>
            </a:r>
          </a:p>
        </p:txBody>
      </p:sp>
      <p:sp>
        <p:nvSpPr>
          <p:cNvPr id="3" name="标题 2">
            <a:extLst>
              <a:ext uri="{FF2B5EF4-FFF2-40B4-BE49-F238E27FC236}">
                <a16:creationId xmlns:a16="http://schemas.microsoft.com/office/drawing/2014/main" id="{6B99084F-D478-45A3-A76F-97B40715891E}"/>
              </a:ext>
            </a:extLst>
          </p:cNvPr>
          <p:cNvSpPr>
            <a:spLocks noGrp="1"/>
          </p:cNvSpPr>
          <p:nvPr>
            <p:ph type="title"/>
          </p:nvPr>
        </p:nvSpPr>
        <p:spPr/>
        <p:txBody>
          <a:bodyPr/>
          <a:lstStyle/>
          <a:p>
            <a:r>
              <a:rPr lang="en-US" altLang="zh-CN" dirty="0"/>
              <a:t>PCI</a:t>
            </a:r>
            <a:r>
              <a:rPr lang="zh-CN" altLang="en-US" dirty="0"/>
              <a:t>设备分配</a:t>
            </a:r>
          </a:p>
        </p:txBody>
      </p:sp>
      <p:pic>
        <p:nvPicPr>
          <p:cNvPr id="5" name="图片 4">
            <a:extLst>
              <a:ext uri="{FF2B5EF4-FFF2-40B4-BE49-F238E27FC236}">
                <a16:creationId xmlns:a16="http://schemas.microsoft.com/office/drawing/2014/main" id="{25CE732D-EF8D-482B-99B3-5D4126C4E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60" y="3090811"/>
            <a:ext cx="4362450" cy="3324225"/>
          </a:xfrm>
          <a:prstGeom prst="rect">
            <a:avLst/>
          </a:prstGeom>
        </p:spPr>
      </p:pic>
    </p:spTree>
    <p:extLst>
      <p:ext uri="{BB962C8B-B14F-4D97-AF65-F5344CB8AC3E}">
        <p14:creationId xmlns:p14="http://schemas.microsoft.com/office/powerpoint/2010/main" val="74785217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89AB04-D478-48EE-8BEE-BDBD019D2639}"/>
              </a:ext>
            </a:extLst>
          </p:cNvPr>
          <p:cNvSpPr>
            <a:spLocks noGrp="1"/>
          </p:cNvSpPr>
          <p:nvPr>
            <p:ph idx="1"/>
          </p:nvPr>
        </p:nvSpPr>
        <p:spPr/>
        <p:txBody>
          <a:bodyPr/>
          <a:lstStyle/>
          <a:p>
            <a:r>
              <a:rPr lang="en-US" altLang="zh-CN" dirty="0"/>
              <a:t>PCI/PCIe Pass-Through</a:t>
            </a:r>
          </a:p>
          <a:p>
            <a:pPr lvl="1"/>
            <a:r>
              <a:rPr lang="zh-CN" altLang="en-US" dirty="0"/>
              <a:t>将物理</a:t>
            </a:r>
            <a:r>
              <a:rPr lang="en-US" altLang="zh-CN" dirty="0"/>
              <a:t>PCI</a:t>
            </a:r>
            <a:r>
              <a:rPr lang="zh-CN" altLang="en-US" dirty="0"/>
              <a:t>设备直接分配给虚拟机</a:t>
            </a:r>
            <a:endParaRPr lang="en-US" altLang="zh-CN" dirty="0"/>
          </a:p>
          <a:p>
            <a:pPr lvl="1"/>
            <a:r>
              <a:rPr lang="zh-CN" altLang="en-US" dirty="0"/>
              <a:t>支持客户机独占整个设备</a:t>
            </a:r>
            <a:endParaRPr lang="en-US" altLang="zh-CN" dirty="0"/>
          </a:p>
          <a:p>
            <a:pPr lvl="1"/>
            <a:r>
              <a:rPr lang="zh-CN" altLang="en-US" dirty="0"/>
              <a:t>客户机操作设备过程中几乎不需要</a:t>
            </a:r>
            <a:r>
              <a:rPr lang="en-US" altLang="zh-CN" dirty="0"/>
              <a:t>KVM</a:t>
            </a:r>
            <a:r>
              <a:rPr lang="zh-CN" altLang="en-US" dirty="0"/>
              <a:t>参与</a:t>
            </a:r>
          </a:p>
        </p:txBody>
      </p:sp>
      <p:sp>
        <p:nvSpPr>
          <p:cNvPr id="3" name="标题 2">
            <a:extLst>
              <a:ext uri="{FF2B5EF4-FFF2-40B4-BE49-F238E27FC236}">
                <a16:creationId xmlns:a16="http://schemas.microsoft.com/office/drawing/2014/main" id="{6B99084F-D478-45A3-A76F-97B40715891E}"/>
              </a:ext>
            </a:extLst>
          </p:cNvPr>
          <p:cNvSpPr>
            <a:spLocks noGrp="1"/>
          </p:cNvSpPr>
          <p:nvPr>
            <p:ph type="title"/>
          </p:nvPr>
        </p:nvSpPr>
        <p:spPr/>
        <p:txBody>
          <a:bodyPr/>
          <a:lstStyle/>
          <a:p>
            <a:r>
              <a:rPr lang="en-US" altLang="zh-CN" dirty="0"/>
              <a:t>PCI</a:t>
            </a:r>
            <a:r>
              <a:rPr lang="zh-CN" altLang="en-US" dirty="0"/>
              <a:t>设备分配</a:t>
            </a:r>
          </a:p>
        </p:txBody>
      </p:sp>
      <p:sp>
        <p:nvSpPr>
          <p:cNvPr id="6" name="矩形 5">
            <a:extLst>
              <a:ext uri="{FF2B5EF4-FFF2-40B4-BE49-F238E27FC236}">
                <a16:creationId xmlns:a16="http://schemas.microsoft.com/office/drawing/2014/main" id="{00DC0D2E-5827-45CB-929D-6A0EE9994CA2}"/>
              </a:ext>
            </a:extLst>
          </p:cNvPr>
          <p:cNvSpPr/>
          <p:nvPr/>
        </p:nvSpPr>
        <p:spPr bwMode="auto">
          <a:xfrm>
            <a:off x="668524" y="5831842"/>
            <a:ext cx="4644516" cy="810938"/>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7" name="矩形 6">
            <a:extLst>
              <a:ext uri="{FF2B5EF4-FFF2-40B4-BE49-F238E27FC236}">
                <a16:creationId xmlns:a16="http://schemas.microsoft.com/office/drawing/2014/main" id="{1F87571F-7F32-4527-BF35-7A1E3B749DC2}"/>
              </a:ext>
            </a:extLst>
          </p:cNvPr>
          <p:cNvSpPr/>
          <p:nvPr/>
        </p:nvSpPr>
        <p:spPr bwMode="auto">
          <a:xfrm>
            <a:off x="632520" y="4679714"/>
            <a:ext cx="8568952" cy="810938"/>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8" name="矩形 7">
            <a:extLst>
              <a:ext uri="{FF2B5EF4-FFF2-40B4-BE49-F238E27FC236}">
                <a16:creationId xmlns:a16="http://schemas.microsoft.com/office/drawing/2014/main" id="{0B268DE6-555F-46C1-9BDB-E6D2FE701521}"/>
              </a:ext>
            </a:extLst>
          </p:cNvPr>
          <p:cNvSpPr/>
          <p:nvPr/>
        </p:nvSpPr>
        <p:spPr bwMode="auto">
          <a:xfrm>
            <a:off x="812540" y="3095538"/>
            <a:ext cx="2376264" cy="936104"/>
          </a:xfrm>
          <a:prstGeom prst="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0" name="矩形: 圆角 9">
            <a:extLst>
              <a:ext uri="{FF2B5EF4-FFF2-40B4-BE49-F238E27FC236}">
                <a16:creationId xmlns:a16="http://schemas.microsoft.com/office/drawing/2014/main" id="{EAC8B6A5-A4FE-4600-969D-56C3186E5C34}"/>
              </a:ext>
            </a:extLst>
          </p:cNvPr>
          <p:cNvSpPr/>
          <p:nvPr/>
        </p:nvSpPr>
        <p:spPr bwMode="auto">
          <a:xfrm>
            <a:off x="7077236" y="2591482"/>
            <a:ext cx="2124236" cy="1747042"/>
          </a:xfrm>
          <a:prstGeom prst="round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1" name="文本框 10">
            <a:extLst>
              <a:ext uri="{FF2B5EF4-FFF2-40B4-BE49-F238E27FC236}">
                <a16:creationId xmlns:a16="http://schemas.microsoft.com/office/drawing/2014/main" id="{4B1B5CA7-0A76-4CE4-AB1B-8B7D7E4B8744}"/>
              </a:ext>
            </a:extLst>
          </p:cNvPr>
          <p:cNvSpPr txBox="1"/>
          <p:nvPr/>
        </p:nvSpPr>
        <p:spPr>
          <a:xfrm>
            <a:off x="3940606" y="4841554"/>
            <a:ext cx="1952779" cy="461665"/>
          </a:xfrm>
          <a:prstGeom prst="rect">
            <a:avLst/>
          </a:prstGeom>
          <a:noFill/>
        </p:spPr>
        <p:txBody>
          <a:bodyPr wrap="none" rtlCol="0">
            <a:spAutoFit/>
          </a:bodyPr>
          <a:lstStyle/>
          <a:p>
            <a:r>
              <a:rPr lang="en-US" altLang="zh-CN" dirty="0"/>
              <a:t>Linux Kernel</a:t>
            </a:r>
            <a:endParaRPr lang="zh-CN" altLang="en-US" dirty="0"/>
          </a:p>
        </p:txBody>
      </p:sp>
      <p:sp>
        <p:nvSpPr>
          <p:cNvPr id="12" name="文本框 11">
            <a:extLst>
              <a:ext uri="{FF2B5EF4-FFF2-40B4-BE49-F238E27FC236}">
                <a16:creationId xmlns:a16="http://schemas.microsoft.com/office/drawing/2014/main" id="{410E63CD-FD33-4ADA-9B7C-357359934DF0}"/>
              </a:ext>
            </a:extLst>
          </p:cNvPr>
          <p:cNvSpPr txBox="1"/>
          <p:nvPr/>
        </p:nvSpPr>
        <p:spPr>
          <a:xfrm>
            <a:off x="961604" y="6017244"/>
            <a:ext cx="4058355" cy="461665"/>
          </a:xfrm>
          <a:prstGeom prst="rect">
            <a:avLst/>
          </a:prstGeom>
          <a:noFill/>
        </p:spPr>
        <p:txBody>
          <a:bodyPr wrap="none" rtlCol="0">
            <a:spAutoFit/>
          </a:bodyPr>
          <a:lstStyle/>
          <a:p>
            <a:r>
              <a:rPr lang="en-US" altLang="zh-CN" dirty="0" err="1"/>
              <a:t>Pphysical</a:t>
            </a:r>
            <a:r>
              <a:rPr lang="en-US" altLang="zh-CN" dirty="0"/>
              <a:t> hardware Platform</a:t>
            </a:r>
            <a:endParaRPr lang="zh-CN" altLang="en-US" dirty="0"/>
          </a:p>
        </p:txBody>
      </p:sp>
      <p:sp>
        <p:nvSpPr>
          <p:cNvPr id="13" name="文本框 12">
            <a:extLst>
              <a:ext uri="{FF2B5EF4-FFF2-40B4-BE49-F238E27FC236}">
                <a16:creationId xmlns:a16="http://schemas.microsoft.com/office/drawing/2014/main" id="{B36CB479-C557-4726-B525-7013A6928286}"/>
              </a:ext>
            </a:extLst>
          </p:cNvPr>
          <p:cNvSpPr txBox="1"/>
          <p:nvPr/>
        </p:nvSpPr>
        <p:spPr>
          <a:xfrm>
            <a:off x="1191845" y="3200645"/>
            <a:ext cx="1595309" cy="830997"/>
          </a:xfrm>
          <a:prstGeom prst="rect">
            <a:avLst/>
          </a:prstGeom>
          <a:noFill/>
        </p:spPr>
        <p:txBody>
          <a:bodyPr wrap="none" rtlCol="0">
            <a:spAutoFit/>
          </a:bodyPr>
          <a:lstStyle/>
          <a:p>
            <a:r>
              <a:rPr lang="en-US" altLang="zh-CN" dirty="0" err="1"/>
              <a:t>Userspace</a:t>
            </a:r>
            <a:r>
              <a:rPr lang="en-US" altLang="zh-CN" dirty="0"/>
              <a:t> </a:t>
            </a:r>
          </a:p>
          <a:p>
            <a:r>
              <a:rPr lang="en-US" altLang="zh-CN" dirty="0"/>
              <a:t>Process</a:t>
            </a:r>
            <a:endParaRPr lang="zh-CN" altLang="en-US" dirty="0"/>
          </a:p>
        </p:txBody>
      </p:sp>
      <p:sp>
        <p:nvSpPr>
          <p:cNvPr id="15" name="文本框 14">
            <a:extLst>
              <a:ext uri="{FF2B5EF4-FFF2-40B4-BE49-F238E27FC236}">
                <a16:creationId xmlns:a16="http://schemas.microsoft.com/office/drawing/2014/main" id="{9F5694FD-A7C3-46E5-A31F-ABA8A8F70ADA}"/>
              </a:ext>
            </a:extLst>
          </p:cNvPr>
          <p:cNvSpPr txBox="1"/>
          <p:nvPr/>
        </p:nvSpPr>
        <p:spPr>
          <a:xfrm>
            <a:off x="7418644" y="2871092"/>
            <a:ext cx="1441421" cy="461665"/>
          </a:xfrm>
          <a:prstGeom prst="rect">
            <a:avLst/>
          </a:prstGeom>
          <a:noFill/>
        </p:spPr>
        <p:txBody>
          <a:bodyPr wrap="none" rtlCol="0">
            <a:spAutoFit/>
          </a:bodyPr>
          <a:lstStyle/>
          <a:p>
            <a:r>
              <a:rPr lang="en-US" altLang="zh-CN" dirty="0"/>
              <a:t>Guest OS</a:t>
            </a:r>
            <a:endParaRPr lang="zh-CN" altLang="en-US" dirty="0"/>
          </a:p>
        </p:txBody>
      </p:sp>
      <p:sp>
        <p:nvSpPr>
          <p:cNvPr id="17" name="矩形 16">
            <a:extLst>
              <a:ext uri="{FF2B5EF4-FFF2-40B4-BE49-F238E27FC236}">
                <a16:creationId xmlns:a16="http://schemas.microsoft.com/office/drawing/2014/main" id="{8D946C29-D5A6-46AB-BBDC-8DB4E35655C2}"/>
              </a:ext>
            </a:extLst>
          </p:cNvPr>
          <p:cNvSpPr/>
          <p:nvPr/>
        </p:nvSpPr>
        <p:spPr bwMode="auto">
          <a:xfrm>
            <a:off x="1432186" y="4819576"/>
            <a:ext cx="2292842" cy="46166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KVM Module</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cxnSp>
        <p:nvCxnSpPr>
          <p:cNvPr id="24" name="直接箭头连接符 23">
            <a:extLst>
              <a:ext uri="{FF2B5EF4-FFF2-40B4-BE49-F238E27FC236}">
                <a16:creationId xmlns:a16="http://schemas.microsoft.com/office/drawing/2014/main" id="{A2B94E33-353D-4C50-B058-9817CB8AAE7E}"/>
              </a:ext>
            </a:extLst>
          </p:cNvPr>
          <p:cNvCxnSpPr>
            <a:cxnSpLocks/>
          </p:cNvCxnSpPr>
          <p:nvPr/>
        </p:nvCxnSpPr>
        <p:spPr bwMode="auto">
          <a:xfrm>
            <a:off x="7689304" y="4093143"/>
            <a:ext cx="0" cy="1924101"/>
          </a:xfrm>
          <a:prstGeom prst="straightConnector1">
            <a:avLst/>
          </a:prstGeom>
          <a:ln w="3810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5" name="直接箭头连接符 24">
            <a:extLst>
              <a:ext uri="{FF2B5EF4-FFF2-40B4-BE49-F238E27FC236}">
                <a16:creationId xmlns:a16="http://schemas.microsoft.com/office/drawing/2014/main" id="{95F7D458-ED20-42F5-BBB1-739053C40E67}"/>
              </a:ext>
            </a:extLst>
          </p:cNvPr>
          <p:cNvCxnSpPr>
            <a:cxnSpLocks/>
          </p:cNvCxnSpPr>
          <p:nvPr/>
        </p:nvCxnSpPr>
        <p:spPr bwMode="auto">
          <a:xfrm>
            <a:off x="8625408" y="4093143"/>
            <a:ext cx="0" cy="1924101"/>
          </a:xfrm>
          <a:prstGeom prst="straightConnector1">
            <a:avLst/>
          </a:prstGeom>
          <a:ln w="38100">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6" name="椭圆 25">
            <a:extLst>
              <a:ext uri="{FF2B5EF4-FFF2-40B4-BE49-F238E27FC236}">
                <a16:creationId xmlns:a16="http://schemas.microsoft.com/office/drawing/2014/main" id="{ED7325B5-14BB-48F4-8853-0BFCAB27B82F}"/>
              </a:ext>
            </a:extLst>
          </p:cNvPr>
          <p:cNvSpPr/>
          <p:nvPr/>
        </p:nvSpPr>
        <p:spPr bwMode="auto">
          <a:xfrm>
            <a:off x="6699194" y="6154943"/>
            <a:ext cx="2880319" cy="649188"/>
          </a:xfrm>
          <a:prstGeom prst="ellipse">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Physical NIC</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27" name="文本框 26">
            <a:extLst>
              <a:ext uri="{FF2B5EF4-FFF2-40B4-BE49-F238E27FC236}">
                <a16:creationId xmlns:a16="http://schemas.microsoft.com/office/drawing/2014/main" id="{FD39A0CD-259A-4721-8EA8-3B36A767E043}"/>
              </a:ext>
            </a:extLst>
          </p:cNvPr>
          <p:cNvSpPr txBox="1"/>
          <p:nvPr/>
        </p:nvSpPr>
        <p:spPr>
          <a:xfrm>
            <a:off x="4798699" y="3332757"/>
            <a:ext cx="492444" cy="461665"/>
          </a:xfrm>
          <a:prstGeom prst="rect">
            <a:avLst/>
          </a:prstGeom>
          <a:noFill/>
        </p:spPr>
        <p:txBody>
          <a:bodyPr wrap="none" rtlCol="0">
            <a:spAutoFit/>
          </a:bodyPr>
          <a:lstStyle/>
          <a:p>
            <a:r>
              <a:rPr lang="en-US" altLang="zh-CN" dirty="0"/>
              <a:t>…</a:t>
            </a:r>
            <a:endParaRPr lang="zh-CN" altLang="en-US" dirty="0"/>
          </a:p>
        </p:txBody>
      </p:sp>
      <p:sp>
        <p:nvSpPr>
          <p:cNvPr id="28" name="文本框 27">
            <a:extLst>
              <a:ext uri="{FF2B5EF4-FFF2-40B4-BE49-F238E27FC236}">
                <a16:creationId xmlns:a16="http://schemas.microsoft.com/office/drawing/2014/main" id="{1329F114-1D5F-4FD7-8BC2-E3DE079D2295}"/>
              </a:ext>
            </a:extLst>
          </p:cNvPr>
          <p:cNvSpPr txBox="1"/>
          <p:nvPr/>
        </p:nvSpPr>
        <p:spPr>
          <a:xfrm>
            <a:off x="6866088" y="4679714"/>
            <a:ext cx="612668" cy="461665"/>
          </a:xfrm>
          <a:prstGeom prst="rect">
            <a:avLst/>
          </a:prstGeom>
          <a:noFill/>
        </p:spPr>
        <p:txBody>
          <a:bodyPr wrap="none" rtlCol="0">
            <a:spAutoFit/>
          </a:bodyPr>
          <a:lstStyle/>
          <a:p>
            <a:r>
              <a:rPr lang="en-US" altLang="zh-CN" dirty="0"/>
              <a:t>TX</a:t>
            </a:r>
            <a:endParaRPr lang="zh-CN" altLang="en-US" dirty="0"/>
          </a:p>
        </p:txBody>
      </p:sp>
      <p:sp>
        <p:nvSpPr>
          <p:cNvPr id="29" name="文本框 28">
            <a:extLst>
              <a:ext uri="{FF2B5EF4-FFF2-40B4-BE49-F238E27FC236}">
                <a16:creationId xmlns:a16="http://schemas.microsoft.com/office/drawing/2014/main" id="{2558E1E6-A37A-4F81-A85F-ECA5FFED3181}"/>
              </a:ext>
            </a:extLst>
          </p:cNvPr>
          <p:cNvSpPr txBox="1"/>
          <p:nvPr/>
        </p:nvSpPr>
        <p:spPr>
          <a:xfrm>
            <a:off x="8625408" y="4706374"/>
            <a:ext cx="630301" cy="461665"/>
          </a:xfrm>
          <a:prstGeom prst="rect">
            <a:avLst/>
          </a:prstGeom>
          <a:noFill/>
        </p:spPr>
        <p:txBody>
          <a:bodyPr wrap="none" rtlCol="0">
            <a:spAutoFit/>
          </a:bodyPr>
          <a:lstStyle/>
          <a:p>
            <a:r>
              <a:rPr lang="en-US" altLang="zh-CN" dirty="0"/>
              <a:t>RX</a:t>
            </a:r>
            <a:endParaRPr lang="zh-CN" altLang="en-US" dirty="0"/>
          </a:p>
        </p:txBody>
      </p:sp>
    </p:spTree>
    <p:extLst>
      <p:ext uri="{BB962C8B-B14F-4D97-AF65-F5344CB8AC3E}">
        <p14:creationId xmlns:p14="http://schemas.microsoft.com/office/powerpoint/2010/main" val="13855388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B4D731F-9729-4C21-8C18-E809A55452E7}"/>
              </a:ext>
            </a:extLst>
          </p:cNvPr>
          <p:cNvSpPr>
            <a:spLocks noGrp="1"/>
          </p:cNvSpPr>
          <p:nvPr>
            <p:ph idx="1"/>
          </p:nvPr>
        </p:nvSpPr>
        <p:spPr/>
        <p:txBody>
          <a:bodyPr/>
          <a:lstStyle/>
          <a:p>
            <a:r>
              <a:rPr lang="zh-CN" altLang="en-US" dirty="0"/>
              <a:t>优势</a:t>
            </a:r>
            <a:endParaRPr lang="en-US" altLang="zh-CN" dirty="0"/>
          </a:p>
          <a:p>
            <a:pPr lvl="1"/>
            <a:r>
              <a:rPr lang="zh-CN" altLang="en-US" dirty="0"/>
              <a:t>性能损失很小</a:t>
            </a:r>
            <a:endParaRPr lang="en-US" altLang="zh-CN" dirty="0"/>
          </a:p>
          <a:p>
            <a:pPr lvl="1"/>
            <a:r>
              <a:rPr lang="zh-CN" altLang="en-US" dirty="0"/>
              <a:t>在某些特定场景下，性能与非虚拟情况持平</a:t>
            </a:r>
            <a:endParaRPr lang="en-US" altLang="zh-CN" dirty="0"/>
          </a:p>
          <a:p>
            <a:pPr lvl="1"/>
            <a:r>
              <a:rPr lang="zh-CN" altLang="en-US" dirty="0"/>
              <a:t>上下文切换少，</a:t>
            </a:r>
            <a:r>
              <a:rPr lang="en-US" altLang="zh-CN" dirty="0"/>
              <a:t>VMM</a:t>
            </a:r>
            <a:r>
              <a:rPr lang="zh-CN" altLang="en-US" dirty="0"/>
              <a:t>管理压力小</a:t>
            </a:r>
            <a:endParaRPr lang="en-US" altLang="zh-CN" dirty="0"/>
          </a:p>
          <a:p>
            <a:r>
              <a:rPr lang="zh-CN" altLang="en-US" dirty="0"/>
              <a:t>劣势</a:t>
            </a:r>
            <a:endParaRPr lang="en-US" altLang="zh-CN" dirty="0"/>
          </a:p>
          <a:p>
            <a:pPr lvl="1"/>
            <a:r>
              <a:rPr lang="zh-CN" altLang="en-US" dirty="0"/>
              <a:t>一个虚机一个设备，多个虚机需要多个设备</a:t>
            </a:r>
            <a:endParaRPr lang="en-US" altLang="zh-CN" dirty="0"/>
          </a:p>
          <a:p>
            <a:pPr lvl="1"/>
            <a:r>
              <a:rPr lang="zh-CN" altLang="en-US" dirty="0"/>
              <a:t>单个设备在一个虚机的使用下，满载率可能较低</a:t>
            </a:r>
          </a:p>
        </p:txBody>
      </p:sp>
      <p:sp>
        <p:nvSpPr>
          <p:cNvPr id="3" name="标题 2">
            <a:extLst>
              <a:ext uri="{FF2B5EF4-FFF2-40B4-BE49-F238E27FC236}">
                <a16:creationId xmlns:a16="http://schemas.microsoft.com/office/drawing/2014/main" id="{0A273CA7-EB1E-4866-B9D2-AD42D0450D99}"/>
              </a:ext>
            </a:extLst>
          </p:cNvPr>
          <p:cNvSpPr>
            <a:spLocks noGrp="1"/>
          </p:cNvSpPr>
          <p:nvPr>
            <p:ph type="title"/>
          </p:nvPr>
        </p:nvSpPr>
        <p:spPr/>
        <p:txBody>
          <a:bodyPr/>
          <a:lstStyle/>
          <a:p>
            <a:r>
              <a:rPr lang="en-US" altLang="zh-CN" dirty="0"/>
              <a:t>PCI</a:t>
            </a:r>
            <a:r>
              <a:rPr lang="zh-CN" altLang="en-US" dirty="0"/>
              <a:t>设备分配</a:t>
            </a:r>
          </a:p>
        </p:txBody>
      </p:sp>
    </p:spTree>
    <p:extLst>
      <p:ext uri="{BB962C8B-B14F-4D97-AF65-F5344CB8AC3E}">
        <p14:creationId xmlns:p14="http://schemas.microsoft.com/office/powerpoint/2010/main" val="27364364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6B2227-5718-48DC-A24C-41F59B5A5F9E}"/>
              </a:ext>
            </a:extLst>
          </p:cNvPr>
          <p:cNvSpPr>
            <a:spLocks noGrp="1"/>
          </p:cNvSpPr>
          <p:nvPr>
            <p:ph idx="1"/>
          </p:nvPr>
        </p:nvSpPr>
        <p:spPr/>
        <p:txBody>
          <a:bodyPr/>
          <a:lstStyle/>
          <a:p>
            <a:r>
              <a:rPr lang="zh-CN" altLang="en-US" dirty="0"/>
              <a:t>全虚拟化：</a:t>
            </a:r>
            <a:endParaRPr lang="en-US" altLang="zh-CN" dirty="0"/>
          </a:p>
          <a:p>
            <a:pPr lvl="1"/>
            <a:r>
              <a:rPr lang="zh-CN" altLang="en-US" dirty="0"/>
              <a:t>对</a:t>
            </a:r>
            <a:r>
              <a:rPr lang="en-US" altLang="zh-CN" dirty="0"/>
              <a:t>Guest OS</a:t>
            </a:r>
            <a:r>
              <a:rPr lang="zh-CN" altLang="en-US" dirty="0"/>
              <a:t>代码不做任何修改</a:t>
            </a:r>
            <a:endParaRPr lang="en-US" altLang="zh-CN" dirty="0"/>
          </a:p>
          <a:p>
            <a:pPr lvl="1"/>
            <a:r>
              <a:rPr lang="zh-CN" altLang="en-US" dirty="0"/>
              <a:t>基于二进制翻译</a:t>
            </a:r>
            <a:endParaRPr lang="en-US" altLang="zh-CN" dirty="0"/>
          </a:p>
          <a:p>
            <a:pPr lvl="2"/>
            <a:r>
              <a:rPr lang="zh-CN" altLang="en-US" dirty="0"/>
              <a:t>在异常处理过程中解决特权指令问题，性能损耗大</a:t>
            </a:r>
            <a:endParaRPr lang="en-US" altLang="zh-CN" dirty="0"/>
          </a:p>
          <a:p>
            <a:pPr lvl="1"/>
            <a:r>
              <a:rPr lang="zh-CN" altLang="en-US" dirty="0"/>
              <a:t>基于硬件辅助</a:t>
            </a:r>
            <a:endParaRPr lang="en-US" altLang="zh-CN" dirty="0"/>
          </a:p>
          <a:p>
            <a:pPr lvl="2"/>
            <a:r>
              <a:rPr lang="zh-CN" altLang="en-US" dirty="0"/>
              <a:t>在硬件辅助下实现特权指令的执行</a:t>
            </a:r>
            <a:endParaRPr lang="en-US" altLang="zh-CN" dirty="0"/>
          </a:p>
          <a:p>
            <a:pPr lvl="2"/>
            <a:r>
              <a:rPr lang="en-US" altLang="zh-CN" dirty="0"/>
              <a:t>Intel-VT</a:t>
            </a:r>
          </a:p>
          <a:p>
            <a:pPr lvl="2"/>
            <a:r>
              <a:rPr lang="en-US" altLang="zh-CN" dirty="0"/>
              <a:t>AMD-V</a:t>
            </a:r>
          </a:p>
        </p:txBody>
      </p:sp>
      <p:sp>
        <p:nvSpPr>
          <p:cNvPr id="3" name="标题 2">
            <a:extLst>
              <a:ext uri="{FF2B5EF4-FFF2-40B4-BE49-F238E27FC236}">
                <a16:creationId xmlns:a16="http://schemas.microsoft.com/office/drawing/2014/main" id="{A2BB810B-C9AB-4467-99E5-7065B3C4FBCF}"/>
              </a:ext>
            </a:extLst>
          </p:cNvPr>
          <p:cNvSpPr>
            <a:spLocks noGrp="1"/>
          </p:cNvSpPr>
          <p:nvPr>
            <p:ph type="title"/>
          </p:nvPr>
        </p:nvSpPr>
        <p:spPr/>
        <p:txBody>
          <a:bodyPr/>
          <a:lstStyle/>
          <a:p>
            <a:r>
              <a:rPr lang="zh-CN" altLang="en-US" dirty="0"/>
              <a:t>虚拟化方案：全虚拟化</a:t>
            </a:r>
          </a:p>
        </p:txBody>
      </p:sp>
    </p:spTree>
    <p:extLst>
      <p:ext uri="{BB962C8B-B14F-4D97-AF65-F5344CB8AC3E}">
        <p14:creationId xmlns:p14="http://schemas.microsoft.com/office/powerpoint/2010/main" val="191347643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7AC385-C41F-49E3-A4AB-07B4CF4C962C}"/>
              </a:ext>
            </a:extLst>
          </p:cNvPr>
          <p:cNvSpPr>
            <a:spLocks noGrp="1"/>
          </p:cNvSpPr>
          <p:nvPr>
            <p:ph idx="1"/>
          </p:nvPr>
        </p:nvSpPr>
        <p:spPr/>
        <p:txBody>
          <a:bodyPr/>
          <a:lstStyle/>
          <a:p>
            <a:r>
              <a:rPr lang="en-US" altLang="zh-CN" dirty="0"/>
              <a:t>Single Root I/O Virtualization and sharing</a:t>
            </a:r>
          </a:p>
          <a:p>
            <a:pPr lvl="1"/>
            <a:r>
              <a:rPr lang="zh-CN" altLang="en-US" dirty="0"/>
              <a:t>原生支持多个客户机共享一个设备</a:t>
            </a:r>
            <a:endParaRPr lang="en-US" altLang="zh-CN" dirty="0"/>
          </a:p>
          <a:p>
            <a:pPr lvl="1"/>
            <a:r>
              <a:rPr lang="zh-CN" altLang="en-US" dirty="0"/>
              <a:t>广泛应用于网卡</a:t>
            </a:r>
            <a:endParaRPr lang="en-US" altLang="zh-CN" dirty="0"/>
          </a:p>
          <a:p>
            <a:pPr lvl="1"/>
            <a:endParaRPr lang="en-US" altLang="zh-CN" dirty="0"/>
          </a:p>
          <a:p>
            <a:r>
              <a:rPr lang="zh-CN" altLang="en-US" dirty="0"/>
              <a:t>效果：</a:t>
            </a:r>
            <a:endParaRPr lang="en-US" altLang="zh-CN" dirty="0"/>
          </a:p>
          <a:p>
            <a:pPr lvl="1"/>
            <a:r>
              <a:rPr lang="zh-CN" altLang="en-US" dirty="0"/>
              <a:t>使单一的功能单元（如一个以太网端口）看起来像多个独立的物理设备</a:t>
            </a:r>
          </a:p>
          <a:p>
            <a:pPr marL="0" indent="0">
              <a:buNone/>
            </a:pPr>
            <a:endParaRPr lang="zh-CN" altLang="en-US" dirty="0"/>
          </a:p>
        </p:txBody>
      </p:sp>
      <p:sp>
        <p:nvSpPr>
          <p:cNvPr id="3" name="标题 2">
            <a:extLst>
              <a:ext uri="{FF2B5EF4-FFF2-40B4-BE49-F238E27FC236}">
                <a16:creationId xmlns:a16="http://schemas.microsoft.com/office/drawing/2014/main" id="{99E69907-DEC9-4A6E-AA8B-C787E4EC3531}"/>
              </a:ext>
            </a:extLst>
          </p:cNvPr>
          <p:cNvSpPr>
            <a:spLocks noGrp="1"/>
          </p:cNvSpPr>
          <p:nvPr>
            <p:ph type="title"/>
          </p:nvPr>
        </p:nvSpPr>
        <p:spPr/>
        <p:txBody>
          <a:bodyPr/>
          <a:lstStyle/>
          <a:p>
            <a:r>
              <a:rPr lang="en-US" altLang="zh-CN" dirty="0"/>
              <a:t>SR-IOV</a:t>
            </a:r>
            <a:endParaRPr lang="zh-CN" altLang="en-US" dirty="0"/>
          </a:p>
        </p:txBody>
      </p:sp>
    </p:spTree>
    <p:extLst>
      <p:ext uri="{BB962C8B-B14F-4D97-AF65-F5344CB8AC3E}">
        <p14:creationId xmlns:p14="http://schemas.microsoft.com/office/powerpoint/2010/main" val="27679458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DA8831-4D56-4821-B6E9-EE49C7934596}"/>
              </a:ext>
            </a:extLst>
          </p:cNvPr>
          <p:cNvSpPr>
            <a:spLocks noGrp="1"/>
          </p:cNvSpPr>
          <p:nvPr>
            <p:ph idx="1"/>
          </p:nvPr>
        </p:nvSpPr>
        <p:spPr/>
        <p:txBody>
          <a:bodyPr/>
          <a:lstStyle/>
          <a:p>
            <a:r>
              <a:rPr lang="zh-CN" altLang="en-US" dirty="0"/>
              <a:t>功能：</a:t>
            </a:r>
            <a:endParaRPr lang="en-US" altLang="zh-CN" dirty="0"/>
          </a:p>
          <a:p>
            <a:pPr lvl="1"/>
            <a:r>
              <a:rPr lang="zh-CN" altLang="en-US" dirty="0"/>
              <a:t>物理功能（</a:t>
            </a:r>
            <a:r>
              <a:rPr lang="en-US" altLang="zh-CN" dirty="0"/>
              <a:t>Physical Functions</a:t>
            </a:r>
            <a:r>
              <a:rPr lang="zh-CN" altLang="en-US" dirty="0"/>
              <a:t>，</a:t>
            </a:r>
            <a:r>
              <a:rPr lang="en-US" altLang="zh-CN" dirty="0"/>
              <a:t>PF</a:t>
            </a:r>
            <a:r>
              <a:rPr lang="zh-CN" altLang="en-US" dirty="0"/>
              <a:t>）：这是完整的带有 </a:t>
            </a:r>
            <a:r>
              <a:rPr lang="en-US" altLang="zh-CN" dirty="0"/>
              <a:t>SR-IOV </a:t>
            </a:r>
            <a:r>
              <a:rPr lang="zh-CN" altLang="en-US" dirty="0"/>
              <a:t>能力的</a:t>
            </a:r>
            <a:r>
              <a:rPr lang="en-US" altLang="zh-CN" dirty="0"/>
              <a:t>PCIe </a:t>
            </a:r>
            <a:r>
              <a:rPr lang="zh-CN" altLang="en-US" dirty="0"/>
              <a:t>设备。</a:t>
            </a:r>
            <a:r>
              <a:rPr lang="en-US" altLang="zh-CN" dirty="0"/>
              <a:t>PF </a:t>
            </a:r>
            <a:r>
              <a:rPr lang="zh-CN" altLang="en-US" dirty="0"/>
              <a:t>能像普通 </a:t>
            </a:r>
            <a:r>
              <a:rPr lang="en-US" altLang="zh-CN" dirty="0"/>
              <a:t>PCI </a:t>
            </a:r>
            <a:r>
              <a:rPr lang="zh-CN" altLang="en-US" dirty="0"/>
              <a:t>设备那样被发现、管理和配置。</a:t>
            </a:r>
            <a:endParaRPr lang="en-US" altLang="zh-CN" dirty="0"/>
          </a:p>
          <a:p>
            <a:pPr lvl="1"/>
            <a:r>
              <a:rPr lang="zh-CN" altLang="en-US" dirty="0"/>
              <a:t>虚拟功能（</a:t>
            </a:r>
            <a:r>
              <a:rPr lang="en-US" altLang="zh-CN" dirty="0"/>
              <a:t>Virtual Functions</a:t>
            </a:r>
            <a:r>
              <a:rPr lang="zh-CN" altLang="en-US" dirty="0"/>
              <a:t>，</a:t>
            </a:r>
            <a:r>
              <a:rPr lang="en-US" altLang="zh-CN" dirty="0"/>
              <a:t>VF</a:t>
            </a:r>
            <a:r>
              <a:rPr lang="zh-CN" altLang="en-US" dirty="0"/>
              <a:t>）：简单的 </a:t>
            </a:r>
            <a:r>
              <a:rPr lang="en-US" altLang="zh-CN" dirty="0"/>
              <a:t>PCIe </a:t>
            </a:r>
            <a:r>
              <a:rPr lang="zh-CN" altLang="en-US" dirty="0"/>
              <a:t>功能，它只能处理</a:t>
            </a:r>
            <a:r>
              <a:rPr lang="en-US" altLang="zh-CN" dirty="0"/>
              <a:t>I/O</a:t>
            </a:r>
            <a:r>
              <a:rPr lang="zh-CN" altLang="en-US" dirty="0"/>
              <a:t>。每个 </a:t>
            </a:r>
            <a:r>
              <a:rPr lang="en-US" altLang="zh-CN" dirty="0"/>
              <a:t>VF </a:t>
            </a:r>
            <a:r>
              <a:rPr lang="zh-CN" altLang="en-US" dirty="0"/>
              <a:t>都是从 </a:t>
            </a:r>
            <a:r>
              <a:rPr lang="en-US" altLang="zh-CN" dirty="0"/>
              <a:t>PF </a:t>
            </a:r>
            <a:r>
              <a:rPr lang="zh-CN" altLang="en-US" dirty="0"/>
              <a:t>中分离出来的。每个物理硬件都有一个 </a:t>
            </a:r>
            <a:r>
              <a:rPr lang="en-US" altLang="zh-CN" dirty="0"/>
              <a:t>VF </a:t>
            </a:r>
            <a:r>
              <a:rPr lang="zh-CN" altLang="en-US" dirty="0"/>
              <a:t>数目的限制。一个 </a:t>
            </a:r>
            <a:r>
              <a:rPr lang="en-US" altLang="zh-CN" dirty="0"/>
              <a:t>PF</a:t>
            </a:r>
            <a:r>
              <a:rPr lang="zh-CN" altLang="en-US" dirty="0"/>
              <a:t>，能被虚拟成多个 </a:t>
            </a:r>
            <a:r>
              <a:rPr lang="en-US" altLang="zh-CN" dirty="0"/>
              <a:t>VF </a:t>
            </a:r>
            <a:r>
              <a:rPr lang="zh-CN" altLang="en-US" dirty="0"/>
              <a:t>用于分配给多个虚拟机。</a:t>
            </a:r>
          </a:p>
        </p:txBody>
      </p:sp>
      <p:sp>
        <p:nvSpPr>
          <p:cNvPr id="3" name="标题 2">
            <a:extLst>
              <a:ext uri="{FF2B5EF4-FFF2-40B4-BE49-F238E27FC236}">
                <a16:creationId xmlns:a16="http://schemas.microsoft.com/office/drawing/2014/main" id="{F1249FA3-567D-4A9F-85A8-59DFA9113798}"/>
              </a:ext>
            </a:extLst>
          </p:cNvPr>
          <p:cNvSpPr>
            <a:spLocks noGrp="1"/>
          </p:cNvSpPr>
          <p:nvPr>
            <p:ph type="title"/>
          </p:nvPr>
        </p:nvSpPr>
        <p:spPr/>
        <p:txBody>
          <a:bodyPr/>
          <a:lstStyle/>
          <a:p>
            <a:r>
              <a:rPr lang="en-US" altLang="zh-CN" dirty="0"/>
              <a:t>SR-IOV</a:t>
            </a:r>
            <a:r>
              <a:rPr lang="zh-CN" altLang="en-US" dirty="0"/>
              <a:t>：简介</a:t>
            </a:r>
          </a:p>
        </p:txBody>
      </p:sp>
      <p:pic>
        <p:nvPicPr>
          <p:cNvPr id="5" name="图片 4">
            <a:extLst>
              <a:ext uri="{FF2B5EF4-FFF2-40B4-BE49-F238E27FC236}">
                <a16:creationId xmlns:a16="http://schemas.microsoft.com/office/drawing/2014/main" id="{B4744D2B-6DD3-4FB4-8511-93ED05DB3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600" y="3620745"/>
            <a:ext cx="4824536" cy="2851441"/>
          </a:xfrm>
          <a:prstGeom prst="rect">
            <a:avLst/>
          </a:prstGeom>
        </p:spPr>
      </p:pic>
    </p:spTree>
    <p:extLst>
      <p:ext uri="{BB962C8B-B14F-4D97-AF65-F5344CB8AC3E}">
        <p14:creationId xmlns:p14="http://schemas.microsoft.com/office/powerpoint/2010/main" val="269162557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1FBED9-A4A1-4D74-B245-DFD727BD4EE2}"/>
              </a:ext>
            </a:extLst>
          </p:cNvPr>
          <p:cNvSpPr>
            <a:spLocks noGrp="1"/>
          </p:cNvSpPr>
          <p:nvPr>
            <p:ph idx="1"/>
          </p:nvPr>
        </p:nvSpPr>
        <p:spPr/>
        <p:txBody>
          <a:bodyPr/>
          <a:lstStyle/>
          <a:p>
            <a:r>
              <a:rPr lang="zh-CN" altLang="en-US" dirty="0"/>
              <a:t>单根</a:t>
            </a:r>
            <a:r>
              <a:rPr lang="en-US" altLang="zh-CN" dirty="0"/>
              <a:t>I/O</a:t>
            </a:r>
            <a:r>
              <a:rPr lang="zh-CN" altLang="en-US" dirty="0"/>
              <a:t>虚拟化要求：</a:t>
            </a:r>
            <a:endParaRPr lang="en-US" altLang="zh-CN" dirty="0"/>
          </a:p>
          <a:p>
            <a:pPr lvl="1"/>
            <a:r>
              <a:rPr lang="zh-CN" altLang="en-US" dirty="0"/>
              <a:t> </a:t>
            </a:r>
            <a:r>
              <a:rPr lang="en-US" altLang="zh-CN" dirty="0"/>
              <a:t>CPU </a:t>
            </a:r>
            <a:r>
              <a:rPr lang="zh-CN" altLang="en-US" dirty="0"/>
              <a:t>支持 </a:t>
            </a:r>
            <a:r>
              <a:rPr lang="en-US" altLang="zh-CN" dirty="0"/>
              <a:t>Intel VT-x </a:t>
            </a:r>
            <a:r>
              <a:rPr lang="zh-CN" altLang="en-US" dirty="0"/>
              <a:t>和 </a:t>
            </a:r>
            <a:r>
              <a:rPr lang="en-US" altLang="zh-CN" dirty="0"/>
              <a:t>VT-D </a:t>
            </a:r>
            <a:r>
              <a:rPr lang="zh-CN" altLang="en-US" dirty="0"/>
              <a:t>（或者 </a:t>
            </a:r>
            <a:r>
              <a:rPr lang="en-US" altLang="zh-CN" dirty="0"/>
              <a:t>AMD </a:t>
            </a:r>
            <a:r>
              <a:rPr lang="zh-CN" altLang="en-US" dirty="0"/>
              <a:t>的 </a:t>
            </a:r>
            <a:r>
              <a:rPr lang="en-US" altLang="zh-CN" dirty="0"/>
              <a:t>SVM </a:t>
            </a:r>
            <a:r>
              <a:rPr lang="zh-CN" altLang="en-US" dirty="0"/>
              <a:t>和 </a:t>
            </a:r>
            <a:r>
              <a:rPr lang="en-US" altLang="zh-CN" dirty="0"/>
              <a:t>IOMMU</a:t>
            </a:r>
            <a:r>
              <a:rPr lang="zh-CN" altLang="en-US" dirty="0"/>
              <a:t>）</a:t>
            </a:r>
            <a:endParaRPr lang="en-US" altLang="zh-CN" dirty="0"/>
          </a:p>
          <a:p>
            <a:pPr lvl="1"/>
            <a:r>
              <a:rPr lang="zh-CN" altLang="en-US" dirty="0"/>
              <a:t>支持 </a:t>
            </a:r>
            <a:r>
              <a:rPr lang="en-US" altLang="zh-CN" dirty="0"/>
              <a:t>SR-IOV </a:t>
            </a:r>
            <a:r>
              <a:rPr lang="zh-CN" altLang="en-US" dirty="0"/>
              <a:t>规范的设备</a:t>
            </a:r>
            <a:endParaRPr lang="en-US" altLang="zh-CN" dirty="0"/>
          </a:p>
          <a:p>
            <a:pPr lvl="1"/>
            <a:r>
              <a:rPr lang="en-US" altLang="zh-CN" dirty="0"/>
              <a:t>QEMU/KVM </a:t>
            </a:r>
            <a:r>
              <a:rPr lang="zh-CN" altLang="en-US" dirty="0"/>
              <a:t>的支持</a:t>
            </a:r>
            <a:endParaRPr lang="en-US" altLang="zh-CN" dirty="0"/>
          </a:p>
          <a:p>
            <a:endParaRPr lang="zh-CN" altLang="en-US" dirty="0"/>
          </a:p>
        </p:txBody>
      </p:sp>
      <p:sp>
        <p:nvSpPr>
          <p:cNvPr id="3" name="标题 2">
            <a:extLst>
              <a:ext uri="{FF2B5EF4-FFF2-40B4-BE49-F238E27FC236}">
                <a16:creationId xmlns:a16="http://schemas.microsoft.com/office/drawing/2014/main" id="{42FB672D-1404-4164-AD74-4A9146D5C14F}"/>
              </a:ext>
            </a:extLst>
          </p:cNvPr>
          <p:cNvSpPr>
            <a:spLocks noGrp="1"/>
          </p:cNvSpPr>
          <p:nvPr>
            <p:ph type="title"/>
          </p:nvPr>
        </p:nvSpPr>
        <p:spPr/>
        <p:txBody>
          <a:bodyPr/>
          <a:lstStyle/>
          <a:p>
            <a:r>
              <a:rPr lang="en-US" altLang="zh-CN" dirty="0"/>
              <a:t>SR-IOV:</a:t>
            </a:r>
            <a:r>
              <a:rPr lang="zh-CN" altLang="en-US" dirty="0"/>
              <a:t>要求</a:t>
            </a:r>
          </a:p>
        </p:txBody>
      </p:sp>
    </p:spTree>
    <p:extLst>
      <p:ext uri="{BB962C8B-B14F-4D97-AF65-F5344CB8AC3E}">
        <p14:creationId xmlns:p14="http://schemas.microsoft.com/office/powerpoint/2010/main" val="199456840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DE4D5E2-4120-4F83-8C72-985A83D2C5C2}"/>
              </a:ext>
            </a:extLst>
          </p:cNvPr>
          <p:cNvSpPr>
            <a:spLocks noGrp="1"/>
          </p:cNvSpPr>
          <p:nvPr>
            <p:ph idx="1"/>
          </p:nvPr>
        </p:nvSpPr>
        <p:spPr/>
        <p:txBody>
          <a:bodyPr/>
          <a:lstStyle/>
          <a:p>
            <a:r>
              <a:rPr lang="zh-CN" altLang="en-US" dirty="0"/>
              <a:t>全虚拟化</a:t>
            </a:r>
            <a:endParaRPr lang="en-US" altLang="zh-CN" dirty="0"/>
          </a:p>
          <a:p>
            <a:pPr lvl="1"/>
            <a:r>
              <a:rPr lang="zh-CN" altLang="en-US" dirty="0"/>
              <a:t>异常捕获</a:t>
            </a:r>
            <a:endParaRPr lang="en-US" altLang="zh-CN" dirty="0"/>
          </a:p>
          <a:p>
            <a:pPr lvl="1"/>
            <a:r>
              <a:rPr lang="en-US" altLang="zh-CN" dirty="0"/>
              <a:t>KVM</a:t>
            </a:r>
            <a:r>
              <a:rPr lang="zh-CN" altLang="en-US" dirty="0"/>
              <a:t>深度参与</a:t>
            </a:r>
            <a:endParaRPr lang="en-US" altLang="zh-CN" dirty="0"/>
          </a:p>
          <a:p>
            <a:pPr lvl="1"/>
            <a:r>
              <a:rPr lang="en-US" altLang="zh-CN" dirty="0"/>
              <a:t>QEMU</a:t>
            </a:r>
            <a:r>
              <a:rPr lang="zh-CN" altLang="en-US" dirty="0"/>
              <a:t>全权负责模拟</a:t>
            </a:r>
            <a:endParaRPr lang="en-US" altLang="zh-CN" dirty="0"/>
          </a:p>
          <a:p>
            <a:r>
              <a:rPr lang="zh-CN" altLang="en-US" dirty="0"/>
              <a:t>准虚拟化</a:t>
            </a:r>
            <a:endParaRPr lang="en-US" altLang="zh-CN" dirty="0"/>
          </a:p>
          <a:p>
            <a:pPr lvl="1"/>
            <a:r>
              <a:rPr lang="zh-CN" altLang="en-US" dirty="0"/>
              <a:t>相比全虚拟化，减少</a:t>
            </a:r>
            <a:r>
              <a:rPr lang="en-US" altLang="zh-CN" dirty="0"/>
              <a:t>KVM</a:t>
            </a:r>
            <a:r>
              <a:rPr lang="zh-CN" altLang="en-US" dirty="0"/>
              <a:t>的参与，提高性能</a:t>
            </a:r>
            <a:endParaRPr lang="en-US" altLang="zh-CN" dirty="0"/>
          </a:p>
          <a:p>
            <a:r>
              <a:rPr lang="en-US" altLang="zh-CN" dirty="0"/>
              <a:t>PCI</a:t>
            </a:r>
            <a:r>
              <a:rPr lang="zh-CN" altLang="en-US" dirty="0"/>
              <a:t> </a:t>
            </a:r>
            <a:r>
              <a:rPr lang="en-US" altLang="zh-CN" dirty="0"/>
              <a:t>Pass-Through</a:t>
            </a:r>
          </a:p>
          <a:p>
            <a:pPr lvl="1"/>
            <a:r>
              <a:rPr lang="zh-CN" altLang="en-US" dirty="0"/>
              <a:t>进一步减少</a:t>
            </a:r>
            <a:r>
              <a:rPr lang="en-US" altLang="zh-CN" dirty="0"/>
              <a:t>KVM</a:t>
            </a:r>
            <a:r>
              <a:rPr lang="zh-CN" altLang="en-US" dirty="0"/>
              <a:t>参与，性能优越</a:t>
            </a:r>
            <a:endParaRPr lang="en-US" altLang="zh-CN" dirty="0"/>
          </a:p>
          <a:p>
            <a:r>
              <a:rPr lang="en-US" altLang="zh-CN" dirty="0"/>
              <a:t>SR-IOV</a:t>
            </a:r>
          </a:p>
          <a:p>
            <a:pPr lvl="1"/>
            <a:r>
              <a:rPr lang="zh-CN" altLang="en-US" dirty="0"/>
              <a:t>相比</a:t>
            </a:r>
            <a:r>
              <a:rPr lang="en-US" altLang="zh-CN" dirty="0"/>
              <a:t>PCI Pass-Through</a:t>
            </a:r>
            <a:r>
              <a:rPr lang="zh-CN" altLang="en-US" dirty="0"/>
              <a:t>，保持性能较好的同时提高：</a:t>
            </a:r>
            <a:endParaRPr lang="en-US" altLang="zh-CN" dirty="0"/>
          </a:p>
          <a:p>
            <a:pPr lvl="2"/>
            <a:r>
              <a:rPr lang="zh-CN" altLang="en-US" dirty="0"/>
              <a:t>利用率</a:t>
            </a:r>
            <a:endParaRPr lang="en-US" altLang="zh-CN" dirty="0"/>
          </a:p>
          <a:p>
            <a:pPr lvl="2"/>
            <a:r>
              <a:rPr lang="zh-CN" altLang="en-US" dirty="0"/>
              <a:t>分配灵活性</a:t>
            </a:r>
          </a:p>
        </p:txBody>
      </p:sp>
      <p:sp>
        <p:nvSpPr>
          <p:cNvPr id="3" name="标题 2">
            <a:extLst>
              <a:ext uri="{FF2B5EF4-FFF2-40B4-BE49-F238E27FC236}">
                <a16:creationId xmlns:a16="http://schemas.microsoft.com/office/drawing/2014/main" id="{DCE72E17-50D3-4328-B726-1A3F3112D5DB}"/>
              </a:ext>
            </a:extLst>
          </p:cNvPr>
          <p:cNvSpPr>
            <a:spLocks noGrp="1"/>
          </p:cNvSpPr>
          <p:nvPr>
            <p:ph type="title"/>
          </p:nvPr>
        </p:nvSpPr>
        <p:spPr/>
        <p:txBody>
          <a:bodyPr/>
          <a:lstStyle/>
          <a:p>
            <a:r>
              <a:rPr lang="en-US" altLang="zh-CN" dirty="0"/>
              <a:t>I/O</a:t>
            </a:r>
            <a:r>
              <a:rPr lang="zh-CN" altLang="en-US" dirty="0"/>
              <a:t>设备虚拟化：小结</a:t>
            </a:r>
          </a:p>
        </p:txBody>
      </p:sp>
    </p:spTree>
    <p:extLst>
      <p:ext uri="{BB962C8B-B14F-4D97-AF65-F5344CB8AC3E}">
        <p14:creationId xmlns:p14="http://schemas.microsoft.com/office/powerpoint/2010/main" val="292588087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911649-598E-485D-B041-79F33B1D3F2A}"/>
              </a:ext>
            </a:extLst>
          </p:cNvPr>
          <p:cNvSpPr>
            <a:spLocks noGrp="1"/>
          </p:cNvSpPr>
          <p:nvPr>
            <p:ph idx="1"/>
          </p:nvPr>
        </p:nvSpPr>
        <p:spPr/>
        <p:txBody>
          <a:bodyPr/>
          <a:lstStyle/>
          <a:p>
            <a:r>
              <a:rPr lang="en-US" altLang="zh-CN" dirty="0"/>
              <a:t>KVM</a:t>
            </a:r>
            <a:r>
              <a:rPr lang="zh-CN" altLang="en-US" dirty="0"/>
              <a:t>基本架构</a:t>
            </a:r>
            <a:endParaRPr lang="en-US" altLang="zh-CN" dirty="0"/>
          </a:p>
          <a:p>
            <a:pPr lvl="1"/>
            <a:r>
              <a:rPr lang="zh-CN" altLang="en-US" dirty="0"/>
              <a:t>全虚拟化</a:t>
            </a:r>
            <a:endParaRPr lang="en-US" altLang="zh-CN" dirty="0"/>
          </a:p>
          <a:p>
            <a:pPr lvl="1"/>
            <a:r>
              <a:rPr lang="zh-CN" altLang="en-US" dirty="0"/>
              <a:t>半虚拟化</a:t>
            </a:r>
            <a:endParaRPr lang="en-US" altLang="zh-CN" dirty="0"/>
          </a:p>
          <a:p>
            <a:r>
              <a:rPr lang="zh-CN" altLang="en-US" dirty="0"/>
              <a:t>内存虚拟化</a:t>
            </a:r>
            <a:endParaRPr lang="en-US" altLang="zh-CN" dirty="0"/>
          </a:p>
          <a:p>
            <a:pPr lvl="1"/>
            <a:r>
              <a:rPr lang="zh-CN" altLang="en-US" dirty="0"/>
              <a:t>影子页表</a:t>
            </a:r>
            <a:endParaRPr lang="en-US" altLang="zh-CN" dirty="0"/>
          </a:p>
          <a:p>
            <a:pPr lvl="1"/>
            <a:r>
              <a:rPr lang="en-US" altLang="zh-CN" dirty="0"/>
              <a:t>EPT</a:t>
            </a:r>
          </a:p>
          <a:p>
            <a:r>
              <a:rPr lang="en-US" altLang="zh-CN" dirty="0"/>
              <a:t>I/O</a:t>
            </a:r>
            <a:r>
              <a:rPr lang="zh-CN" altLang="en-US" dirty="0"/>
              <a:t>设备虚拟化</a:t>
            </a:r>
            <a:endParaRPr lang="en-US" altLang="zh-CN" dirty="0"/>
          </a:p>
          <a:p>
            <a:pPr lvl="1"/>
            <a:r>
              <a:rPr lang="zh-CN" altLang="en-US" dirty="0"/>
              <a:t>全虚拟化</a:t>
            </a:r>
            <a:endParaRPr lang="en-US" altLang="zh-CN" dirty="0"/>
          </a:p>
          <a:p>
            <a:pPr lvl="1"/>
            <a:r>
              <a:rPr lang="zh-CN" altLang="en-US" dirty="0"/>
              <a:t>准虚拟化</a:t>
            </a:r>
            <a:endParaRPr lang="en-US" altLang="zh-CN" dirty="0"/>
          </a:p>
          <a:p>
            <a:pPr lvl="1"/>
            <a:r>
              <a:rPr lang="en-US" altLang="zh-CN" dirty="0"/>
              <a:t>PCI Pass-Through</a:t>
            </a:r>
          </a:p>
          <a:p>
            <a:pPr lvl="1"/>
            <a:r>
              <a:rPr lang="en-US" altLang="zh-CN" dirty="0"/>
              <a:t>SR-IOV</a:t>
            </a:r>
            <a:endParaRPr lang="zh-CN" altLang="en-US" dirty="0"/>
          </a:p>
        </p:txBody>
      </p:sp>
      <p:sp>
        <p:nvSpPr>
          <p:cNvPr id="3" name="标题 2">
            <a:extLst>
              <a:ext uri="{FF2B5EF4-FFF2-40B4-BE49-F238E27FC236}">
                <a16:creationId xmlns:a16="http://schemas.microsoft.com/office/drawing/2014/main" id="{2C89E839-5F25-4EC6-9C2B-EDC66B364CFF}"/>
              </a:ext>
            </a:extLst>
          </p:cNvPr>
          <p:cNvSpPr>
            <a:spLocks noGrp="1"/>
          </p:cNvSpPr>
          <p:nvPr>
            <p:ph type="title"/>
          </p:nvPr>
        </p:nvSpPr>
        <p:spPr/>
        <p:txBody>
          <a:bodyPr/>
          <a:lstStyle/>
          <a:p>
            <a:r>
              <a:rPr lang="zh-CN" altLang="en-US" dirty="0"/>
              <a:t>总结</a:t>
            </a:r>
          </a:p>
        </p:txBody>
      </p:sp>
    </p:spTree>
    <p:extLst>
      <p:ext uri="{BB962C8B-B14F-4D97-AF65-F5344CB8AC3E}">
        <p14:creationId xmlns:p14="http://schemas.microsoft.com/office/powerpoint/2010/main" val="94724997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zh-CN" altLang="en-US" dirty="0"/>
              <a:t>虚拟化基础</a:t>
            </a:r>
          </a:p>
        </p:txBody>
      </p:sp>
      <p:sp>
        <p:nvSpPr>
          <p:cNvPr id="4" name="文本框 3">
            <a:extLst>
              <a:ext uri="{FF2B5EF4-FFF2-40B4-BE49-F238E27FC236}">
                <a16:creationId xmlns:a16="http://schemas.microsoft.com/office/drawing/2014/main" id="{C625CE0E-96F9-4D6D-B28E-B39DE074DF8E}"/>
              </a:ext>
            </a:extLst>
          </p:cNvPr>
          <p:cNvSpPr txBox="1"/>
          <p:nvPr/>
        </p:nvSpPr>
        <p:spPr>
          <a:xfrm>
            <a:off x="3591088" y="2875002"/>
            <a:ext cx="2723823" cy="1107996"/>
          </a:xfrm>
          <a:prstGeom prst="rect">
            <a:avLst/>
          </a:prstGeom>
          <a:noFill/>
        </p:spPr>
        <p:txBody>
          <a:bodyPr wrap="none" rtlCol="0">
            <a:spAutoFit/>
          </a:bodyPr>
          <a:lstStyle/>
          <a:p>
            <a:r>
              <a:rPr lang="zh-CN" altLang="en-US" sz="6600"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10CBDA-78E0-48FE-B3DC-22726D02F693}"/>
              </a:ext>
            </a:extLst>
          </p:cNvPr>
          <p:cNvSpPr>
            <a:spLocks noGrp="1"/>
          </p:cNvSpPr>
          <p:nvPr>
            <p:ph idx="1"/>
          </p:nvPr>
        </p:nvSpPr>
        <p:spPr/>
        <p:txBody>
          <a:bodyPr/>
          <a:lstStyle/>
          <a:p>
            <a:r>
              <a:rPr lang="zh-CN" altLang="en-US" dirty="0"/>
              <a:t>捕获</a:t>
            </a:r>
            <a:r>
              <a:rPr lang="en-US" altLang="zh-CN" dirty="0"/>
              <a:t>-</a:t>
            </a:r>
            <a:r>
              <a:rPr lang="zh-CN" altLang="en-US" dirty="0"/>
              <a:t>翻译</a:t>
            </a:r>
            <a:r>
              <a:rPr lang="en-US" altLang="zh-CN" dirty="0"/>
              <a:t>-</a:t>
            </a:r>
            <a:r>
              <a:rPr lang="zh-CN" altLang="en-US" dirty="0"/>
              <a:t>模拟</a:t>
            </a:r>
            <a:endParaRPr lang="en-US" altLang="zh-CN" dirty="0"/>
          </a:p>
          <a:p>
            <a:r>
              <a:rPr lang="en-US" altLang="zh-CN" dirty="0"/>
              <a:t>Host OS —— Ring 0</a:t>
            </a:r>
            <a:r>
              <a:rPr lang="zh-CN" altLang="en-US" dirty="0"/>
              <a:t>， </a:t>
            </a:r>
            <a:r>
              <a:rPr lang="en-US" altLang="zh-CN" dirty="0"/>
              <a:t>Guest OS —— Ring 1</a:t>
            </a:r>
          </a:p>
          <a:p>
            <a:pPr lvl="1"/>
            <a:r>
              <a:rPr lang="en-US" altLang="zh-CN" dirty="0"/>
              <a:t>Guest OS</a:t>
            </a:r>
            <a:r>
              <a:rPr lang="zh-CN" altLang="en-US" dirty="0"/>
              <a:t>执行特权指令</a:t>
            </a:r>
            <a:endParaRPr lang="en-US" altLang="zh-CN" dirty="0"/>
          </a:p>
          <a:p>
            <a:pPr lvl="1"/>
            <a:r>
              <a:rPr lang="en-US" altLang="zh-CN" dirty="0"/>
              <a:t>-&gt;</a:t>
            </a:r>
            <a:r>
              <a:rPr lang="zh-CN" altLang="en-US" dirty="0"/>
              <a:t>产生异常，陷入</a:t>
            </a:r>
            <a:r>
              <a:rPr lang="en-US" altLang="zh-CN" dirty="0"/>
              <a:t>Ring 0</a:t>
            </a:r>
          </a:p>
          <a:p>
            <a:pPr lvl="1"/>
            <a:r>
              <a:rPr lang="en-US" altLang="zh-CN" dirty="0"/>
              <a:t>-&gt;Host OS</a:t>
            </a:r>
            <a:r>
              <a:rPr lang="zh-CN" altLang="en-US" dirty="0"/>
              <a:t>捕获异常、</a:t>
            </a:r>
            <a:r>
              <a:rPr lang="en-US" altLang="zh-CN" dirty="0"/>
              <a:t>VMM</a:t>
            </a:r>
            <a:r>
              <a:rPr lang="zh-CN" altLang="en-US" dirty="0"/>
              <a:t>处理异常（模拟需要的功能）</a:t>
            </a:r>
            <a:endParaRPr lang="en-US" altLang="zh-CN" dirty="0"/>
          </a:p>
          <a:p>
            <a:pPr lvl="1"/>
            <a:r>
              <a:rPr lang="en-US" altLang="zh-CN" dirty="0"/>
              <a:t>-&gt; </a:t>
            </a:r>
            <a:r>
              <a:rPr lang="zh-CN" altLang="en-US" dirty="0"/>
              <a:t>异常处理完毕，返回</a:t>
            </a:r>
            <a:r>
              <a:rPr lang="en-US" altLang="zh-CN" dirty="0"/>
              <a:t>Guest OS</a:t>
            </a:r>
            <a:r>
              <a:rPr lang="zh-CN" altLang="en-US" dirty="0"/>
              <a:t>，继续执行</a:t>
            </a:r>
            <a:endParaRPr lang="en-US" altLang="zh-CN" dirty="0"/>
          </a:p>
          <a:p>
            <a:r>
              <a:rPr lang="zh-CN" altLang="en-US" dirty="0"/>
              <a:t>性能损耗大</a:t>
            </a:r>
            <a:endParaRPr lang="en-US" altLang="zh-CN" dirty="0"/>
          </a:p>
          <a:p>
            <a:endParaRPr lang="zh-CN" altLang="en-US" dirty="0"/>
          </a:p>
        </p:txBody>
      </p:sp>
      <p:sp>
        <p:nvSpPr>
          <p:cNvPr id="3" name="标题 2">
            <a:extLst>
              <a:ext uri="{FF2B5EF4-FFF2-40B4-BE49-F238E27FC236}">
                <a16:creationId xmlns:a16="http://schemas.microsoft.com/office/drawing/2014/main" id="{2D212EFE-F78A-4303-8B7F-D560221DB508}"/>
              </a:ext>
            </a:extLst>
          </p:cNvPr>
          <p:cNvSpPr>
            <a:spLocks noGrp="1"/>
          </p:cNvSpPr>
          <p:nvPr>
            <p:ph type="title"/>
          </p:nvPr>
        </p:nvSpPr>
        <p:spPr/>
        <p:txBody>
          <a:bodyPr/>
          <a:lstStyle/>
          <a:p>
            <a:r>
              <a:rPr lang="zh-CN" altLang="en-US" dirty="0"/>
              <a:t>基于二进制翻译的全虚拟化</a:t>
            </a:r>
          </a:p>
        </p:txBody>
      </p:sp>
      <p:pic>
        <p:nvPicPr>
          <p:cNvPr id="5" name="图片 4">
            <a:extLst>
              <a:ext uri="{FF2B5EF4-FFF2-40B4-BE49-F238E27FC236}">
                <a16:creationId xmlns:a16="http://schemas.microsoft.com/office/drawing/2014/main" id="{8D892531-BA59-48A0-9A26-1A22B851D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048" y="3789039"/>
            <a:ext cx="3790950" cy="2819400"/>
          </a:xfrm>
          <a:prstGeom prst="rect">
            <a:avLst/>
          </a:prstGeom>
        </p:spPr>
      </p:pic>
    </p:spTree>
    <p:extLst>
      <p:ext uri="{BB962C8B-B14F-4D97-AF65-F5344CB8AC3E}">
        <p14:creationId xmlns:p14="http://schemas.microsoft.com/office/powerpoint/2010/main" val="36740444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CA237F7-55DB-44FB-835C-ABFFDA3BE3AA}"/>
              </a:ext>
            </a:extLst>
          </p:cNvPr>
          <p:cNvSpPr>
            <a:spLocks noGrp="1"/>
          </p:cNvSpPr>
          <p:nvPr>
            <p:ph idx="1"/>
          </p:nvPr>
        </p:nvSpPr>
        <p:spPr/>
        <p:txBody>
          <a:bodyPr/>
          <a:lstStyle/>
          <a:p>
            <a:r>
              <a:rPr lang="zh-CN" altLang="en-US" dirty="0"/>
              <a:t>两种模式：</a:t>
            </a:r>
            <a:endParaRPr lang="en-US" altLang="zh-CN" dirty="0"/>
          </a:p>
          <a:p>
            <a:pPr lvl="1"/>
            <a:r>
              <a:rPr lang="en-US" altLang="zh-CN" dirty="0"/>
              <a:t>root</a:t>
            </a:r>
            <a:r>
              <a:rPr lang="zh-CN" altLang="en-US" dirty="0"/>
              <a:t>模式</a:t>
            </a:r>
            <a:r>
              <a:rPr lang="en-US" altLang="zh-CN" dirty="0"/>
              <a:t> </a:t>
            </a:r>
          </a:p>
          <a:p>
            <a:pPr lvl="1"/>
            <a:r>
              <a:rPr lang="en-US" altLang="zh-CN" dirty="0"/>
              <a:t>non-root</a:t>
            </a:r>
            <a:r>
              <a:rPr lang="zh-CN" altLang="en-US" dirty="0"/>
              <a:t>模式</a:t>
            </a:r>
            <a:endParaRPr lang="en-US" altLang="zh-CN" dirty="0"/>
          </a:p>
          <a:p>
            <a:r>
              <a:rPr lang="zh-CN" altLang="en-US" dirty="0"/>
              <a:t>每种模式都支持</a:t>
            </a:r>
            <a:r>
              <a:rPr lang="en-US" altLang="zh-CN" dirty="0"/>
              <a:t>Ring 0 ~ Ring 3</a:t>
            </a:r>
            <a:r>
              <a:rPr lang="zh-CN" altLang="en-US" dirty="0"/>
              <a:t>共</a:t>
            </a:r>
            <a:r>
              <a:rPr lang="en-US" altLang="zh-CN" dirty="0"/>
              <a:t>4</a:t>
            </a:r>
            <a:r>
              <a:rPr lang="zh-CN" altLang="en-US" dirty="0"/>
              <a:t>个运行级别</a:t>
            </a:r>
            <a:endParaRPr lang="en-US" altLang="zh-CN" dirty="0"/>
          </a:p>
          <a:p>
            <a:r>
              <a:rPr lang="zh-CN" altLang="en-US" dirty="0"/>
              <a:t>正常情况下：</a:t>
            </a:r>
            <a:endParaRPr lang="en-US" altLang="zh-CN" dirty="0"/>
          </a:p>
          <a:p>
            <a:pPr lvl="1"/>
            <a:r>
              <a:rPr lang="en-US" altLang="zh-CN" dirty="0"/>
              <a:t>VMM</a:t>
            </a:r>
            <a:r>
              <a:rPr lang="zh-CN" altLang="en-US" dirty="0"/>
              <a:t>在</a:t>
            </a:r>
            <a:r>
              <a:rPr lang="en-US" altLang="zh-CN" dirty="0"/>
              <a:t>root</a:t>
            </a:r>
            <a:r>
              <a:rPr lang="zh-CN" altLang="en-US" dirty="0"/>
              <a:t>模式下</a:t>
            </a:r>
            <a:endParaRPr lang="en-US" altLang="zh-CN" dirty="0"/>
          </a:p>
          <a:p>
            <a:pPr lvl="1"/>
            <a:r>
              <a:rPr lang="en-US" altLang="zh-CN" dirty="0"/>
              <a:t>Guest OS</a:t>
            </a:r>
            <a:r>
              <a:rPr lang="zh-CN" altLang="en-US" dirty="0"/>
              <a:t>在</a:t>
            </a:r>
            <a:r>
              <a:rPr lang="en-US" altLang="zh-CN" dirty="0"/>
              <a:t>non-root</a:t>
            </a:r>
            <a:r>
              <a:rPr lang="zh-CN" altLang="en-US" dirty="0"/>
              <a:t>模式下</a:t>
            </a:r>
            <a:endParaRPr lang="en-US" altLang="zh-CN" dirty="0"/>
          </a:p>
        </p:txBody>
      </p:sp>
      <p:sp>
        <p:nvSpPr>
          <p:cNvPr id="3" name="标题 2">
            <a:extLst>
              <a:ext uri="{FF2B5EF4-FFF2-40B4-BE49-F238E27FC236}">
                <a16:creationId xmlns:a16="http://schemas.microsoft.com/office/drawing/2014/main" id="{94C84AB3-04F0-42E0-9CFC-37EEB03374AF}"/>
              </a:ext>
            </a:extLst>
          </p:cNvPr>
          <p:cNvSpPr>
            <a:spLocks noGrp="1"/>
          </p:cNvSpPr>
          <p:nvPr>
            <p:ph type="title"/>
          </p:nvPr>
        </p:nvSpPr>
        <p:spPr/>
        <p:txBody>
          <a:bodyPr/>
          <a:lstStyle/>
          <a:p>
            <a:r>
              <a:rPr lang="en-US" altLang="zh-CN" dirty="0"/>
              <a:t>Intel-VT</a:t>
            </a:r>
            <a:r>
              <a:rPr lang="zh-CN" altLang="en-US" dirty="0"/>
              <a:t>：</a:t>
            </a:r>
            <a:r>
              <a:rPr lang="en-US" altLang="zh-CN" dirty="0"/>
              <a:t>VMX</a:t>
            </a:r>
            <a:endParaRPr lang="zh-CN" altLang="en-US" dirty="0"/>
          </a:p>
        </p:txBody>
      </p:sp>
    </p:spTree>
    <p:extLst>
      <p:ext uri="{BB962C8B-B14F-4D97-AF65-F5344CB8AC3E}">
        <p14:creationId xmlns:p14="http://schemas.microsoft.com/office/powerpoint/2010/main" val="12220860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4044204-50D2-4D8F-A48E-8FFD48B49FD9}"/>
              </a:ext>
            </a:extLst>
          </p:cNvPr>
          <p:cNvSpPr>
            <a:spLocks noGrp="1"/>
          </p:cNvSpPr>
          <p:nvPr>
            <p:ph idx="1"/>
          </p:nvPr>
        </p:nvSpPr>
        <p:spPr/>
        <p:txBody>
          <a:bodyPr/>
          <a:lstStyle/>
          <a:p>
            <a:r>
              <a:rPr lang="zh-CN" altLang="en-US" dirty="0"/>
              <a:t>进出</a:t>
            </a:r>
            <a:r>
              <a:rPr lang="en-US" altLang="zh-CN" dirty="0"/>
              <a:t>Guest OS</a:t>
            </a:r>
            <a:r>
              <a:rPr lang="zh-CN" altLang="en-US" dirty="0"/>
              <a:t>：</a:t>
            </a:r>
            <a:endParaRPr lang="en-US" altLang="zh-CN" dirty="0"/>
          </a:p>
          <a:p>
            <a:pPr lvl="1"/>
            <a:r>
              <a:rPr lang="en-US" altLang="zh-CN" dirty="0"/>
              <a:t>VM Entry</a:t>
            </a:r>
          </a:p>
          <a:p>
            <a:pPr lvl="1"/>
            <a:r>
              <a:rPr lang="en-US" altLang="zh-CN" dirty="0"/>
              <a:t>VM Exit</a:t>
            </a:r>
            <a:endParaRPr lang="zh-CN" altLang="en-US" dirty="0"/>
          </a:p>
        </p:txBody>
      </p:sp>
      <p:sp>
        <p:nvSpPr>
          <p:cNvPr id="3" name="标题 2">
            <a:extLst>
              <a:ext uri="{FF2B5EF4-FFF2-40B4-BE49-F238E27FC236}">
                <a16:creationId xmlns:a16="http://schemas.microsoft.com/office/drawing/2014/main" id="{06090832-6645-4E78-BD88-232DCABD7811}"/>
              </a:ext>
            </a:extLst>
          </p:cNvPr>
          <p:cNvSpPr>
            <a:spLocks noGrp="1"/>
          </p:cNvSpPr>
          <p:nvPr>
            <p:ph type="title"/>
          </p:nvPr>
        </p:nvSpPr>
        <p:spPr/>
        <p:txBody>
          <a:bodyPr/>
          <a:lstStyle/>
          <a:p>
            <a:r>
              <a:rPr lang="en-US" altLang="zh-CN" dirty="0"/>
              <a:t>Intel-VT</a:t>
            </a:r>
            <a:r>
              <a:rPr lang="zh-CN" altLang="en-US" dirty="0"/>
              <a:t>：</a:t>
            </a:r>
            <a:r>
              <a:rPr lang="en-US" altLang="zh-CN" dirty="0"/>
              <a:t>VMX</a:t>
            </a:r>
            <a:endParaRPr lang="zh-CN" altLang="en-US" dirty="0"/>
          </a:p>
        </p:txBody>
      </p:sp>
      <p:pic>
        <p:nvPicPr>
          <p:cNvPr id="9" name="图片 8">
            <a:extLst>
              <a:ext uri="{FF2B5EF4-FFF2-40B4-BE49-F238E27FC236}">
                <a16:creationId xmlns:a16="http://schemas.microsoft.com/office/drawing/2014/main" id="{9A056FE5-D4CC-48ED-A055-9059D52EB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894" y="2996952"/>
            <a:ext cx="6058211" cy="2819545"/>
          </a:xfrm>
          <a:prstGeom prst="rect">
            <a:avLst/>
          </a:prstGeom>
        </p:spPr>
      </p:pic>
    </p:spTree>
    <p:extLst>
      <p:ext uri="{BB962C8B-B14F-4D97-AF65-F5344CB8AC3E}">
        <p14:creationId xmlns:p14="http://schemas.microsoft.com/office/powerpoint/2010/main" val="16684488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75505D-0F20-4E87-BB34-253C5663D8A8}"/>
              </a:ext>
            </a:extLst>
          </p:cNvPr>
          <p:cNvSpPr>
            <a:spLocks noGrp="1"/>
          </p:cNvSpPr>
          <p:nvPr>
            <p:ph idx="1"/>
          </p:nvPr>
        </p:nvSpPr>
        <p:spPr/>
        <p:txBody>
          <a:bodyPr/>
          <a:lstStyle/>
          <a:p>
            <a:r>
              <a:rPr lang="en-US" altLang="zh-CN" dirty="0"/>
              <a:t>VMCS</a:t>
            </a:r>
            <a:r>
              <a:rPr lang="zh-CN" altLang="en-US" dirty="0"/>
              <a:t>（</a:t>
            </a:r>
            <a:r>
              <a:rPr lang="en-US" altLang="zh-CN" dirty="0"/>
              <a:t>Virtual-Machine Control Structure</a:t>
            </a:r>
            <a:r>
              <a:rPr lang="zh-CN" altLang="en-US" dirty="0"/>
              <a:t>）</a:t>
            </a:r>
            <a:endParaRPr lang="en-US" altLang="zh-CN" dirty="0"/>
          </a:p>
          <a:p>
            <a:pPr lvl="1"/>
            <a:r>
              <a:rPr lang="zh-CN" altLang="en-US" dirty="0"/>
              <a:t>控制字段：对 </a:t>
            </a:r>
            <a:r>
              <a:rPr lang="en-US" altLang="zh-CN" dirty="0"/>
              <a:t>VM entry/exit/execution </a:t>
            </a:r>
            <a:r>
              <a:rPr lang="zh-CN" altLang="en-US" dirty="0"/>
              <a:t>时的行为进行配置</a:t>
            </a:r>
            <a:endParaRPr lang="en-US" altLang="zh-CN" dirty="0"/>
          </a:p>
          <a:p>
            <a:pPr lvl="1"/>
            <a:r>
              <a:rPr lang="zh-CN" altLang="en-US" dirty="0"/>
              <a:t>只读字段：提供 </a:t>
            </a:r>
            <a:r>
              <a:rPr lang="en-US" altLang="zh-CN" dirty="0"/>
              <a:t>VM Exit </a:t>
            </a:r>
            <a:r>
              <a:rPr lang="zh-CN" altLang="en-US" dirty="0"/>
              <a:t>时的一些信息</a:t>
            </a:r>
            <a:endParaRPr lang="en-US" altLang="zh-CN" dirty="0"/>
          </a:p>
          <a:p>
            <a:pPr lvl="1"/>
            <a:r>
              <a:rPr lang="en-US" altLang="zh-CN" dirty="0"/>
              <a:t>Guest </a:t>
            </a:r>
            <a:r>
              <a:rPr lang="zh-CN" altLang="en-US" dirty="0"/>
              <a:t>状态：存放 </a:t>
            </a:r>
            <a:r>
              <a:rPr lang="en-US" altLang="zh-CN" dirty="0"/>
              <a:t>Guest </a:t>
            </a:r>
            <a:r>
              <a:rPr lang="zh-CN" altLang="en-US" dirty="0"/>
              <a:t>的一些控制寄存器、段寄存器、</a:t>
            </a:r>
            <a:r>
              <a:rPr lang="en-US" altLang="zh-CN" dirty="0"/>
              <a:t>RIP</a:t>
            </a:r>
            <a:r>
              <a:rPr lang="zh-CN" altLang="en-US" dirty="0"/>
              <a:t>、</a:t>
            </a:r>
            <a:r>
              <a:rPr lang="en-US" altLang="zh-CN" dirty="0"/>
              <a:t>RSP </a:t>
            </a:r>
            <a:r>
              <a:rPr lang="zh-CN" altLang="en-US" dirty="0"/>
              <a:t>等，会在 </a:t>
            </a:r>
            <a:r>
              <a:rPr lang="en-US" altLang="zh-CN" dirty="0"/>
              <a:t>VM Entry </a:t>
            </a:r>
            <a:r>
              <a:rPr lang="zh-CN" altLang="en-US" dirty="0"/>
              <a:t>时载入进 </a:t>
            </a:r>
            <a:r>
              <a:rPr lang="en-US" altLang="zh-CN" dirty="0"/>
              <a:t>CPU</a:t>
            </a:r>
            <a:r>
              <a:rPr lang="zh-CN" altLang="en-US" dirty="0"/>
              <a:t>，</a:t>
            </a:r>
            <a:r>
              <a:rPr lang="en-US" altLang="zh-CN" dirty="0"/>
              <a:t>VM Exit </a:t>
            </a:r>
            <a:r>
              <a:rPr lang="zh-CN" altLang="en-US" dirty="0"/>
              <a:t>时保存到 </a:t>
            </a:r>
            <a:r>
              <a:rPr lang="en-US" altLang="zh-CN" dirty="0"/>
              <a:t>VMCS</a:t>
            </a:r>
          </a:p>
          <a:p>
            <a:pPr lvl="1"/>
            <a:r>
              <a:rPr lang="en-US" altLang="zh-CN" dirty="0"/>
              <a:t>Host </a:t>
            </a:r>
            <a:r>
              <a:rPr lang="zh-CN" altLang="en-US" dirty="0"/>
              <a:t>状态：存放 </a:t>
            </a:r>
            <a:r>
              <a:rPr lang="en-US" altLang="zh-CN" dirty="0"/>
              <a:t>Host </a:t>
            </a:r>
            <a:r>
              <a:rPr lang="zh-CN" altLang="en-US" dirty="0"/>
              <a:t>的一些控制寄存器、段寄存器等、</a:t>
            </a:r>
            <a:r>
              <a:rPr lang="en-US" altLang="zh-CN" dirty="0"/>
              <a:t>RIP</a:t>
            </a:r>
            <a:r>
              <a:rPr lang="zh-CN" altLang="en-US" dirty="0"/>
              <a:t>、</a:t>
            </a:r>
            <a:r>
              <a:rPr lang="en-US" altLang="zh-CN" dirty="0"/>
              <a:t>RSP </a:t>
            </a:r>
            <a:r>
              <a:rPr lang="zh-CN" altLang="en-US" dirty="0"/>
              <a:t>等，会在 </a:t>
            </a:r>
            <a:r>
              <a:rPr lang="en-US" altLang="zh-CN" dirty="0"/>
              <a:t>VM Exit </a:t>
            </a:r>
            <a:r>
              <a:rPr lang="zh-CN" altLang="en-US" dirty="0"/>
              <a:t>时载入进 </a:t>
            </a:r>
            <a:r>
              <a:rPr lang="en-US" altLang="zh-CN" dirty="0"/>
              <a:t>CPU</a:t>
            </a:r>
            <a:r>
              <a:rPr lang="zh-CN" altLang="en-US" dirty="0"/>
              <a:t>，</a:t>
            </a:r>
            <a:r>
              <a:rPr lang="en-US" altLang="zh-CN" dirty="0"/>
              <a:t>VM Entry </a:t>
            </a:r>
            <a:r>
              <a:rPr lang="zh-CN" altLang="en-US" dirty="0"/>
              <a:t>时保存到 </a:t>
            </a:r>
            <a:r>
              <a:rPr lang="en-US" altLang="zh-CN" dirty="0"/>
              <a:t>VMCS</a:t>
            </a:r>
            <a:endParaRPr lang="zh-CN" altLang="en-US" dirty="0"/>
          </a:p>
        </p:txBody>
      </p:sp>
      <p:sp>
        <p:nvSpPr>
          <p:cNvPr id="3" name="标题 2">
            <a:extLst>
              <a:ext uri="{FF2B5EF4-FFF2-40B4-BE49-F238E27FC236}">
                <a16:creationId xmlns:a16="http://schemas.microsoft.com/office/drawing/2014/main" id="{55472ED6-3F51-4AF9-8A40-5E01DFF5D23C}"/>
              </a:ext>
            </a:extLst>
          </p:cNvPr>
          <p:cNvSpPr>
            <a:spLocks noGrp="1"/>
          </p:cNvSpPr>
          <p:nvPr>
            <p:ph type="title"/>
          </p:nvPr>
        </p:nvSpPr>
        <p:spPr/>
        <p:txBody>
          <a:bodyPr/>
          <a:lstStyle/>
          <a:p>
            <a:r>
              <a:rPr lang="en-US" altLang="zh-CN" dirty="0"/>
              <a:t>Intel-VT</a:t>
            </a:r>
            <a:r>
              <a:rPr lang="zh-CN" altLang="en-US" dirty="0"/>
              <a:t>：</a:t>
            </a:r>
            <a:r>
              <a:rPr lang="en-US" altLang="zh-CN" dirty="0"/>
              <a:t>VMX</a:t>
            </a:r>
            <a:endParaRPr lang="zh-CN" altLang="en-US" dirty="0"/>
          </a:p>
        </p:txBody>
      </p:sp>
    </p:spTree>
    <p:extLst>
      <p:ext uri="{BB962C8B-B14F-4D97-AF65-F5344CB8AC3E}">
        <p14:creationId xmlns:p14="http://schemas.microsoft.com/office/powerpoint/2010/main" val="235020598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37247</TotalTime>
  <Words>6887</Words>
  <Application>Microsoft Office PowerPoint</Application>
  <PresentationFormat>A4 纸张(210x297 毫米)</PresentationFormat>
  <Paragraphs>461</Paragraphs>
  <Slides>55</Slides>
  <Notes>52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Monotype Sorts</vt:lpstr>
      <vt:lpstr>黑体</vt:lpstr>
      <vt:lpstr>宋体</vt:lpstr>
      <vt:lpstr>微软雅黑</vt:lpstr>
      <vt:lpstr>Arial</vt:lpstr>
      <vt:lpstr>Arial Narrow</vt:lpstr>
      <vt:lpstr>Times New Roman</vt:lpstr>
      <vt:lpstr>Wingdings</vt:lpstr>
      <vt:lpstr>通用信息 (标准)</vt:lpstr>
      <vt:lpstr>PowerPoint 演示文稿</vt:lpstr>
      <vt:lpstr>第九章 结构</vt:lpstr>
      <vt:lpstr>本节主要内容</vt:lpstr>
      <vt:lpstr>虚拟化方案</vt:lpstr>
      <vt:lpstr>虚拟化方案：全虚拟化</vt:lpstr>
      <vt:lpstr>基于二进制翻译的全虚拟化</vt:lpstr>
      <vt:lpstr>Intel-VT：VMX</vt:lpstr>
      <vt:lpstr>Intel-VT：VMX</vt:lpstr>
      <vt:lpstr>Intel-VT：VMX</vt:lpstr>
      <vt:lpstr>Intel-VT</vt:lpstr>
      <vt:lpstr>半虚拟化（超虚拟化）</vt:lpstr>
      <vt:lpstr>本节主要内容</vt:lpstr>
      <vt:lpstr>KVM架构</vt:lpstr>
      <vt:lpstr>KVM架构</vt:lpstr>
      <vt:lpstr>KVM初始化流程</vt:lpstr>
      <vt:lpstr>QEMUKVM</vt:lpstr>
      <vt:lpstr>QEMUKVM</vt:lpstr>
      <vt:lpstr>KVM：create VM</vt:lpstr>
      <vt:lpstr>KVM:create VM</vt:lpstr>
      <vt:lpstr>CPU虚拟化</vt:lpstr>
      <vt:lpstr>本节主要内容</vt:lpstr>
      <vt:lpstr>内存虚拟化</vt:lpstr>
      <vt:lpstr>内存虚拟化</vt:lpstr>
      <vt:lpstr>内存虚拟化</vt:lpstr>
      <vt:lpstr>影子页表</vt:lpstr>
      <vt:lpstr>影子页表</vt:lpstr>
      <vt:lpstr>影子页表</vt:lpstr>
      <vt:lpstr>影子页表</vt:lpstr>
      <vt:lpstr>EPT技术</vt:lpstr>
      <vt:lpstr>EPT技术</vt:lpstr>
      <vt:lpstr>EPT技术</vt:lpstr>
      <vt:lpstr>EPT技术</vt:lpstr>
      <vt:lpstr>本节主要内容</vt:lpstr>
      <vt:lpstr>QEMU简介：软件架构</vt:lpstr>
      <vt:lpstr>QEMU简介：用户模式</vt:lpstr>
      <vt:lpstr>QEMU简介：系统模式</vt:lpstr>
      <vt:lpstr>I/O设备虚拟化</vt:lpstr>
      <vt:lpstr>全虚拟化I/O设备</vt:lpstr>
      <vt:lpstr>全虚拟化I/O设备</vt:lpstr>
      <vt:lpstr>全虚拟化I/O设备</vt:lpstr>
      <vt:lpstr>准虚拟化：virtio</vt:lpstr>
      <vt:lpstr>准虚拟化：virtio</vt:lpstr>
      <vt:lpstr>准虚拟化：virtio</vt:lpstr>
      <vt:lpstr>准虚拟化：virtio</vt:lpstr>
      <vt:lpstr>准虚拟化：virtio</vt:lpstr>
      <vt:lpstr>设备分配</vt:lpstr>
      <vt:lpstr>PCI设备分配</vt:lpstr>
      <vt:lpstr>PCI设备分配</vt:lpstr>
      <vt:lpstr>PCI设备分配</vt:lpstr>
      <vt:lpstr>SR-IOV</vt:lpstr>
      <vt:lpstr>SR-IOV：简介</vt:lpstr>
      <vt:lpstr>SR-IOV:要求</vt:lpstr>
      <vt:lpstr>I/O设备虚拟化：小结</vt:lpstr>
      <vt:lpstr>总结</vt:lpstr>
      <vt:lpstr>虚拟化基础</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2706</cp:revision>
  <dcterms:created xsi:type="dcterms:W3CDTF">2001-03-21T12:57:26Z</dcterms:created>
  <dcterms:modified xsi:type="dcterms:W3CDTF">2021-04-28T06:06:01Z</dcterms:modified>
</cp:coreProperties>
</file>