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32"/>
  </p:notesMasterIdLst>
  <p:handoutMasterIdLst>
    <p:handoutMasterId r:id="rId33"/>
  </p:handoutMasterIdLst>
  <p:sldIdLst>
    <p:sldId id="1730" r:id="rId2"/>
    <p:sldId id="1791" r:id="rId3"/>
    <p:sldId id="2929" r:id="rId4"/>
    <p:sldId id="2997" r:id="rId5"/>
    <p:sldId id="2996" r:id="rId6"/>
    <p:sldId id="2998" r:id="rId7"/>
    <p:sldId id="3009" r:id="rId8"/>
    <p:sldId id="3022" r:id="rId9"/>
    <p:sldId id="3001" r:id="rId10"/>
    <p:sldId id="3000" r:id="rId11"/>
    <p:sldId id="3003" r:id="rId12"/>
    <p:sldId id="3004" r:id="rId13"/>
    <p:sldId id="3002" r:id="rId14"/>
    <p:sldId id="3005" r:id="rId15"/>
    <p:sldId id="3010" r:id="rId16"/>
    <p:sldId id="3006" r:id="rId17"/>
    <p:sldId id="3007" r:id="rId18"/>
    <p:sldId id="3021" r:id="rId19"/>
    <p:sldId id="3013" r:id="rId20"/>
    <p:sldId id="3014" r:id="rId21"/>
    <p:sldId id="3015" r:id="rId22"/>
    <p:sldId id="3016" r:id="rId23"/>
    <p:sldId id="3017" r:id="rId24"/>
    <p:sldId id="3018" r:id="rId25"/>
    <p:sldId id="3019" r:id="rId26"/>
    <p:sldId id="3020" r:id="rId27"/>
    <p:sldId id="3011" r:id="rId28"/>
    <p:sldId id="3008" r:id="rId29"/>
    <p:sldId id="3012" r:id="rId30"/>
    <p:sldId id="2967" r:id="rId31"/>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9D2"/>
    <a:srgbClr val="292929"/>
    <a:srgbClr val="333333"/>
    <a:srgbClr val="FFFFFF"/>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4" autoAdjust="0"/>
    <p:restoredTop sz="82157" autoAdjust="0"/>
  </p:normalViewPr>
  <p:slideViewPr>
    <p:cSldViewPr>
      <p:cViewPr>
        <p:scale>
          <a:sx n="50" d="100"/>
          <a:sy n="50" d="100"/>
        </p:scale>
        <p:origin x="2189" y="403"/>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Unshare</a:t>
            </a:r>
            <a:r>
              <a:rPr lang="zh-CN" altLang="en-US" dirty="0"/>
              <a:t>接口帮助用户程序改变当前进程所在的命名空间。</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70079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Setns</a:t>
            </a:r>
            <a:r>
              <a:rPr lang="zh-CN" altLang="en-US" dirty="0"/>
              <a:t>接口则是</a:t>
            </a:r>
            <a:r>
              <a:rPr lang="en-US" altLang="zh-CN" dirty="0"/>
              <a:t>set namespace</a:t>
            </a:r>
            <a:r>
              <a:rPr lang="zh-CN" altLang="en-US" dirty="0"/>
              <a:t>的缩写，将当前进程加入到一个已存在的命名空间中，对命名空间的操作通过特定目录下的文件描述符，即</a:t>
            </a:r>
            <a:r>
              <a:rPr lang="en-US" altLang="zh-CN" dirty="0"/>
              <a:t>/proc/</a:t>
            </a:r>
            <a:r>
              <a:rPr lang="en-US" altLang="zh-CN" dirty="0" err="1"/>
              <a:t>pid</a:t>
            </a:r>
            <a:r>
              <a:rPr lang="en-US" altLang="zh-CN" dirty="0"/>
              <a:t>/ns</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3613937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err="1"/>
              <a:t>ioctl</a:t>
            </a:r>
            <a:r>
              <a:rPr lang="en-US" altLang="zh-CN" dirty="0"/>
              <a:t>+</a:t>
            </a:r>
            <a:r>
              <a:rPr lang="zh-CN" altLang="en-US" dirty="0"/>
              <a:t>文件系统来对某些接口进行统一设计则是</a:t>
            </a:r>
            <a:r>
              <a:rPr lang="en-US" altLang="zh-CN" dirty="0"/>
              <a:t>Unix</a:t>
            </a:r>
            <a:r>
              <a:rPr lang="zh-CN" altLang="en-US" dirty="0"/>
              <a:t>“一切皆文件”思想的体现，命名空间也不例外，</a:t>
            </a:r>
            <a:r>
              <a:rPr lang="en-US" altLang="zh-CN" dirty="0" err="1"/>
              <a:t>ioctl</a:t>
            </a:r>
            <a:r>
              <a:rPr lang="zh-CN" altLang="en-US" dirty="0"/>
              <a:t>这个广泛使用的系统调用同样能够用于查询特定命名空间的信息。</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110105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容器虚拟化而言，命名空间解决了逻辑环境的隔离。容器虚拟化需要的效果，是容器内的进程对自己本身所在的运行环境真实性不可感知。因此在容器中运行的进程，与在真实环境中运行的进程在编号特征上应该保持一致；例如根进程的</a:t>
            </a:r>
            <a:r>
              <a:rPr lang="en-US" altLang="zh-CN" dirty="0"/>
              <a:t>PID</a:t>
            </a:r>
            <a:r>
              <a:rPr lang="zh-CN" altLang="en-US" dirty="0"/>
              <a:t>为</a:t>
            </a:r>
            <a:r>
              <a:rPr lang="en-US" altLang="zh-CN" dirty="0"/>
              <a:t>0</a:t>
            </a:r>
            <a:r>
              <a:rPr lang="zh-CN" altLang="en-US" dirty="0"/>
              <a:t>，而如果不隔绝各个容器之间的命名情况，无法满足这些条件，就会造成虚拟化的环境被应用程序感知。更进一步，命名空间只能隔绝不同容器间的命名情况，避免名称分配时的相互影响，但任意容器内的进程都能通过系统调用对全局资源产生影响，这与我们希望达到的资源隔离明显不符。而使用</a:t>
            </a:r>
            <a:r>
              <a:rPr lang="en-US" altLang="zh-CN" dirty="0" err="1"/>
              <a:t>Cgroup</a:t>
            </a:r>
            <a:r>
              <a:rPr lang="zh-CN" altLang="en-US" dirty="0"/>
              <a:t>能够实现资源使用的隔离</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3525159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96825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Cgroup</a:t>
            </a:r>
            <a:r>
              <a:rPr lang="zh-CN" altLang="en-US" dirty="0"/>
              <a:t>是</a:t>
            </a:r>
            <a:r>
              <a:rPr lang="en-US" altLang="zh-CN" dirty="0"/>
              <a:t>Linux</a:t>
            </a:r>
            <a:r>
              <a:rPr lang="zh-CN" altLang="en-US" dirty="0"/>
              <a:t>控制组，能够限制、控制、分离一组进程使用的资源，确保组内进程使用的资源数量收到限制，对组与组之间进行资源协调和倾斜，对不同容器的资源使用情况进行审计、核查。</a:t>
            </a:r>
            <a:r>
              <a:rPr lang="en-US" altLang="zh-CN" dirty="0" err="1"/>
              <a:t>Cgroup</a:t>
            </a:r>
            <a:r>
              <a:rPr lang="zh-CN" altLang="en-US" dirty="0"/>
              <a:t>能够隔离的资源包括</a:t>
            </a:r>
            <a:r>
              <a:rPr lang="en-US" altLang="zh-CN" dirty="0"/>
              <a:t>CPU</a:t>
            </a:r>
            <a:r>
              <a:rPr lang="zh-CN" altLang="en-US" dirty="0"/>
              <a:t>使用时间、占用的系统内存、传输时的网络带宽等。</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3173380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同样，基于“一切皆文件”的设计思想，</a:t>
            </a:r>
            <a:r>
              <a:rPr lang="en-US" altLang="zh-CN" dirty="0" err="1"/>
              <a:t>Cgroup</a:t>
            </a:r>
            <a:r>
              <a:rPr lang="zh-CN" altLang="en-US" dirty="0"/>
              <a:t>也对用户态暴露了文件系统相关的接口，在内核中将对应路径的文件读写重定向为</a:t>
            </a:r>
            <a:r>
              <a:rPr lang="en-US" altLang="zh-CN" dirty="0" err="1"/>
              <a:t>cgroup</a:t>
            </a:r>
            <a:r>
              <a:rPr lang="zh-CN" altLang="en-US" dirty="0"/>
              <a:t>模块的操作。例如创建一个控制组在用户态仅表现为在特定路径下创建一个目录，而创建目录之后目录内自然会存在相应的文件，通过将参数写入文件来控制进程组内的资源使用如</a:t>
            </a:r>
            <a:r>
              <a:rPr lang="en-US" altLang="zh-CN" dirty="0"/>
              <a:t>CPU</a:t>
            </a:r>
            <a:r>
              <a:rPr lang="zh-CN" altLang="en-US" dirty="0"/>
              <a:t>资源等等。</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3387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42584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LXC</a:t>
            </a:r>
            <a:r>
              <a:rPr lang="zh-CN" altLang="en-US" dirty="0"/>
              <a:t>等技术，</a:t>
            </a:r>
            <a:r>
              <a:rPr lang="en-US" altLang="zh-CN" dirty="0"/>
              <a:t>Docker</a:t>
            </a:r>
            <a:r>
              <a:rPr lang="zh-CN" altLang="en-US" dirty="0"/>
              <a:t>新瓶装旧酒，用</a:t>
            </a:r>
            <a:r>
              <a:rPr lang="en-US" altLang="zh-CN" dirty="0"/>
              <a:t>Go</a:t>
            </a:r>
            <a:r>
              <a:rPr lang="zh-CN" altLang="en-US" dirty="0"/>
              <a:t>语言开发了一整套易用的框架，让开发者能够方便地将应用部署到容器内、管理容器。</a:t>
            </a:r>
            <a:r>
              <a:rPr lang="en-US" altLang="zh-CN" dirty="0"/>
              <a:t>Docker</a:t>
            </a:r>
            <a:r>
              <a:rPr lang="zh-CN" altLang="en-US" dirty="0"/>
              <a:t>项目贡献了一个开源的应用容器引擎，基于</a:t>
            </a:r>
            <a:r>
              <a:rPr lang="en-US" altLang="zh-CN" dirty="0"/>
              <a:t>Go</a:t>
            </a:r>
            <a:r>
              <a:rPr lang="zh-CN" altLang="en-US" dirty="0"/>
              <a:t>语言开发，遵从</a:t>
            </a:r>
            <a:r>
              <a:rPr lang="en-US" altLang="zh-CN" dirty="0"/>
              <a:t>Apache2.0</a:t>
            </a:r>
            <a:r>
              <a:rPr lang="zh-CN" altLang="en-US" dirty="0"/>
              <a:t>开源协议。从图中可以看出，</a:t>
            </a:r>
            <a:r>
              <a:rPr lang="en-US" altLang="zh-CN" dirty="0"/>
              <a:t>Docker</a:t>
            </a:r>
            <a:r>
              <a:rPr lang="zh-CN" altLang="en-US" dirty="0"/>
              <a:t>内部能够提供内核之上的各层次模拟，最直观的是在内核之上模拟各种</a:t>
            </a:r>
            <a:r>
              <a:rPr lang="en-US" altLang="zh-CN" dirty="0"/>
              <a:t>Linux</a:t>
            </a:r>
            <a:r>
              <a:rPr lang="zh-CN" altLang="en-US" dirty="0"/>
              <a:t>发行版，是</a:t>
            </a:r>
            <a:r>
              <a:rPr lang="en-US" altLang="zh-CN" dirty="0"/>
              <a:t>Web</a:t>
            </a:r>
            <a:r>
              <a:rPr lang="zh-CN" altLang="en-US" dirty="0"/>
              <a:t>服务器等基于</a:t>
            </a:r>
            <a:r>
              <a:rPr lang="en-US" altLang="zh-CN" dirty="0"/>
              <a:t>Linux</a:t>
            </a:r>
            <a:r>
              <a:rPr lang="zh-CN" altLang="en-US" dirty="0"/>
              <a:t>系统的应用，在部署服务方面易用性大大增加。</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4134251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a:t>
            </a:r>
            <a:r>
              <a:rPr lang="zh-CN" altLang="en-US" dirty="0"/>
              <a:t>依赖于</a:t>
            </a:r>
            <a:r>
              <a:rPr lang="en-US" altLang="zh-CN" dirty="0" err="1"/>
              <a:t>Cgroup</a:t>
            </a:r>
            <a:r>
              <a:rPr lang="zh-CN" altLang="en-US" dirty="0"/>
              <a:t>和</a:t>
            </a:r>
            <a:r>
              <a:rPr lang="en-US" altLang="zh-CN" dirty="0"/>
              <a:t>Namespace</a:t>
            </a:r>
            <a:r>
              <a:rPr lang="zh-CN" altLang="en-US" dirty="0"/>
              <a:t>这两项成熟技术，同时结合了</a:t>
            </a:r>
            <a:r>
              <a:rPr lang="en-US" altLang="zh-CN" dirty="0" err="1"/>
              <a:t>UnionFS</a:t>
            </a:r>
            <a:r>
              <a:rPr lang="zh-CN" altLang="en-US" dirty="0"/>
              <a:t>的文件系统实现。能够自动执行重复性的任务，如搭建、配置开发环境和生产环境等，让用户方便地创建和使用容器，对容器本身进行版本控制、复制、分享、修改等。</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302479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4222296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LXC</a:t>
            </a:r>
            <a:r>
              <a:rPr lang="zh-CN" altLang="en-US" dirty="0"/>
              <a:t>技术之上，</a:t>
            </a:r>
            <a:r>
              <a:rPr lang="en-US" altLang="zh-CN" dirty="0"/>
              <a:t>Docker</a:t>
            </a:r>
            <a:r>
              <a:rPr lang="zh-CN" altLang="en-US" dirty="0"/>
              <a:t>真正提出了将任何需要运送的代码封装、转移、管理的目标，并在一定程度上将各种环境下的服务部署、环境搭建等统一起来。</a:t>
            </a:r>
            <a:r>
              <a:rPr lang="en-US" altLang="zh-CN" dirty="0"/>
              <a:t>Docker</a:t>
            </a:r>
            <a:r>
              <a:rPr lang="zh-CN" altLang="en-US" dirty="0"/>
              <a:t>的使用让服务维护人员真正关注服务本身，而无需对服务之下依赖的系统发行版等过多关注。</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44754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在继续介绍</a:t>
            </a:r>
            <a:r>
              <a:rPr lang="en-US" altLang="zh-CN" dirty="0"/>
              <a:t>Docker</a:t>
            </a:r>
            <a:r>
              <a:rPr lang="zh-CN" altLang="en-US" dirty="0"/>
              <a:t>之前我们先对</a:t>
            </a:r>
            <a:r>
              <a:rPr lang="en-US" altLang="zh-CN" dirty="0"/>
              <a:t>Docker</a:t>
            </a:r>
            <a:r>
              <a:rPr lang="zh-CN" altLang="en-US" dirty="0"/>
              <a:t>中的基本概念做一个介绍，在</a:t>
            </a:r>
            <a:r>
              <a:rPr lang="en-US" altLang="zh-CN" dirty="0"/>
              <a:t>Docker</a:t>
            </a:r>
            <a:r>
              <a:rPr lang="zh-CN" altLang="en-US" dirty="0"/>
              <a:t>的设计中，运行时的</a:t>
            </a:r>
            <a:r>
              <a:rPr lang="en-US" altLang="zh-CN" dirty="0"/>
              <a:t>Linux</a:t>
            </a:r>
            <a:r>
              <a:rPr lang="zh-CN" altLang="en-US" dirty="0"/>
              <a:t>容器实例被称为“容器”，而持久化保存到文件系统中的“容器”被称为“镜像”，对“镜像”进行管理、分发的远端网站则被称为“仓库”。</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3966386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镜像中包含了一个容器运行所需要的所有静态支持，将以文件的形式出现在运行环境中，包括程序的可执行文件、程序库、配置文件等静态文件，匿名卷信息、环境变量、用户数据等用于容器启动的信息。但镜像中不会包含任何动态数据，一个镜像在构建之后其内部的数据将不能更改，但可以作为另一个镜像的基础，用于构建新的镜像。</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2743128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容器的实质是资源受控制的进程组，且对组之外的其他进程彼此透明。镜像中保存着启动容器需要的各种信息和文件系统内容，</a:t>
            </a:r>
            <a:r>
              <a:rPr lang="en-US" altLang="zh-CN" dirty="0"/>
              <a:t>Docker</a:t>
            </a:r>
            <a:r>
              <a:rPr lang="zh-CN" altLang="en-US" dirty="0"/>
              <a:t>引擎负责解析这些信息、挂载文件系统，来创建容器，容器被创建之后能够启动、停止、删除、暂停，运行着的容器也可以被再次保存，成为新的镜像，但只有一部分运行时信息会被完整保存并复现，类似内存中的程序运行时信息如果没有写入到文件系统，将会消失。容器存储层的生命周期仅与容器相同，而宿主挂载的外部卷和已经绑定的宿主目录，写入到其中的内容能够被持久性保存。</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3182094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仓库是集中存放镜像的位置，这里的仓库与容器的关系可以被类比为</a:t>
            </a:r>
            <a:r>
              <a:rPr lang="en-US" altLang="zh-CN" dirty="0" err="1"/>
              <a:t>github</a:t>
            </a:r>
            <a:r>
              <a:rPr lang="zh-CN" altLang="en-US" dirty="0"/>
              <a:t>与其上的开源代码的关系。代码能够被上传到</a:t>
            </a:r>
            <a:r>
              <a:rPr lang="en-US" altLang="zh-CN" dirty="0" err="1"/>
              <a:t>github</a:t>
            </a:r>
            <a:r>
              <a:rPr lang="zh-CN" altLang="en-US" dirty="0"/>
              <a:t>，从而被存储、分发，并进行版本控制。</a:t>
            </a:r>
            <a:r>
              <a:rPr lang="en-US" altLang="zh-CN" dirty="0"/>
              <a:t>Docker</a:t>
            </a:r>
            <a:r>
              <a:rPr lang="zh-CN" altLang="en-US" dirty="0"/>
              <a:t>同样提供的类似功能。</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2853853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这里是几个常见的</a:t>
            </a:r>
            <a:r>
              <a:rPr lang="en-US" altLang="zh-CN" dirty="0"/>
              <a:t>Docker</a:t>
            </a:r>
            <a:r>
              <a:rPr lang="zh-CN" altLang="en-US" dirty="0"/>
              <a:t>命令，包括构建进项、运输镜像、启动容器实例等。</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26</a:t>
            </a:fld>
            <a:endParaRPr lang="en-US" altLang="zh-CN"/>
          </a:p>
        </p:txBody>
      </p:sp>
    </p:spTree>
    <p:extLst>
      <p:ext uri="{BB962C8B-B14F-4D97-AF65-F5344CB8AC3E}">
        <p14:creationId xmlns:p14="http://schemas.microsoft.com/office/powerpoint/2010/main" val="1270008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27</a:t>
            </a:fld>
            <a:endParaRPr lang="en-US" altLang="zh-CN"/>
          </a:p>
        </p:txBody>
      </p:sp>
    </p:spTree>
    <p:extLst>
      <p:ext uri="{BB962C8B-B14F-4D97-AF65-F5344CB8AC3E}">
        <p14:creationId xmlns:p14="http://schemas.microsoft.com/office/powerpoint/2010/main" val="1158761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iSula</a:t>
            </a:r>
            <a:r>
              <a:rPr lang="zh-CN" altLang="en-US" dirty="0"/>
              <a:t>是一种新型的容器解决方案，通过提供统一架构来满足不同的需求，相比</a:t>
            </a:r>
            <a:r>
              <a:rPr lang="en-US" altLang="zh-CN" dirty="0"/>
              <a:t>Docker</a:t>
            </a:r>
            <a:r>
              <a:rPr lang="zh-CN" altLang="en-US" dirty="0"/>
              <a:t>而言更轻巧，底层开销更小。</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28</a:t>
            </a:fld>
            <a:endParaRPr lang="en-US" altLang="zh-CN"/>
          </a:p>
        </p:txBody>
      </p:sp>
    </p:spTree>
    <p:extLst>
      <p:ext uri="{BB962C8B-B14F-4D97-AF65-F5344CB8AC3E}">
        <p14:creationId xmlns:p14="http://schemas.microsoft.com/office/powerpoint/2010/main" val="1628197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iSula</a:t>
            </a:r>
            <a:r>
              <a:rPr lang="zh-CN" altLang="en-US" dirty="0"/>
              <a:t>引擎对外提供三种接口，能够供</a:t>
            </a:r>
            <a:r>
              <a:rPr lang="en-US" altLang="zh-CN" dirty="0" err="1"/>
              <a:t>Kubernets</a:t>
            </a:r>
            <a:r>
              <a:rPr lang="zh-CN" altLang="en-US" dirty="0"/>
              <a:t>和</a:t>
            </a:r>
            <a:r>
              <a:rPr lang="en-US" altLang="zh-CN" dirty="0"/>
              <a:t>HASEN</a:t>
            </a:r>
            <a:r>
              <a:rPr lang="zh-CN" altLang="en-US" dirty="0"/>
              <a:t>使用，同时提供</a:t>
            </a:r>
            <a:r>
              <a:rPr lang="en-US" altLang="zh-CN" dirty="0" err="1"/>
              <a:t>lcrc</a:t>
            </a:r>
            <a:r>
              <a:rPr lang="zh-CN" altLang="en-US" dirty="0"/>
              <a:t>服务。服务端的</a:t>
            </a:r>
            <a:r>
              <a:rPr lang="en-US" altLang="zh-CN" dirty="0" err="1"/>
              <a:t>lcrc</a:t>
            </a:r>
            <a:r>
              <a:rPr lang="zh-CN" altLang="en-US" dirty="0"/>
              <a:t>服务主要包括</a:t>
            </a:r>
            <a:r>
              <a:rPr lang="en-US" altLang="zh-CN" dirty="0"/>
              <a:t>Content Service</a:t>
            </a:r>
            <a:r>
              <a:rPr lang="zh-CN" altLang="en-US" dirty="0"/>
              <a:t>、</a:t>
            </a:r>
            <a:r>
              <a:rPr lang="en-US" altLang="zh-CN" dirty="0" err="1"/>
              <a:t>Rootfs</a:t>
            </a:r>
            <a:r>
              <a:rPr lang="en-US" altLang="zh-CN" dirty="0"/>
              <a:t> Service</a:t>
            </a:r>
            <a:r>
              <a:rPr lang="zh-CN" altLang="en-US" dirty="0"/>
              <a:t>、</a:t>
            </a:r>
            <a:r>
              <a:rPr lang="en-US" altLang="zh-CN" dirty="0"/>
              <a:t>Execution Service</a:t>
            </a:r>
            <a:r>
              <a:rPr lang="zh-CN" altLang="en-US" dirty="0"/>
              <a:t>，用来管理容器实例的创建、运行和保存。</a:t>
            </a:r>
            <a:r>
              <a:rPr lang="en-US" altLang="zh-CN" dirty="0" err="1"/>
              <a:t>iSulad</a:t>
            </a:r>
            <a:r>
              <a:rPr lang="zh-CN" altLang="en-US" dirty="0"/>
              <a:t>底层以插件形式给出拓展，支持多种插件，默认为</a:t>
            </a:r>
            <a:r>
              <a:rPr lang="en-US" altLang="zh-CN" dirty="0" err="1"/>
              <a:t>lcr</a:t>
            </a:r>
            <a:r>
              <a:rPr lang="zh-CN" altLang="en-US" dirty="0"/>
              <a:t>插件。</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29</a:t>
            </a:fld>
            <a:endParaRPr lang="en-US" altLang="zh-CN"/>
          </a:p>
        </p:txBody>
      </p:sp>
    </p:spTree>
    <p:extLst>
      <p:ext uri="{BB962C8B-B14F-4D97-AF65-F5344CB8AC3E}">
        <p14:creationId xmlns:p14="http://schemas.microsoft.com/office/powerpoint/2010/main" val="2049806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LXC</a:t>
            </a:r>
            <a:r>
              <a:rPr lang="zh-CN" altLang="en-US" dirty="0"/>
              <a:t>全称为</a:t>
            </a:r>
            <a:r>
              <a:rPr lang="en-US" altLang="zh-CN" dirty="0"/>
              <a:t>Linux Container</a:t>
            </a:r>
            <a:r>
              <a:rPr lang="zh-CN" altLang="en-US" dirty="0"/>
              <a:t>，相比</a:t>
            </a:r>
            <a:r>
              <a:rPr lang="en-US" altLang="zh-CN" dirty="0"/>
              <a:t>KVM</a:t>
            </a:r>
            <a:r>
              <a:rPr lang="zh-CN" altLang="en-US" dirty="0"/>
              <a:t>而言，</a:t>
            </a:r>
            <a:r>
              <a:rPr lang="en-US" altLang="zh-CN" dirty="0"/>
              <a:t>LXC</a:t>
            </a:r>
            <a:r>
              <a:rPr lang="zh-CN" altLang="en-US" dirty="0"/>
              <a:t>针对的虚拟化层次是应用程序，是一种不需要在内核之上为某一个或某几个应用程序提供虚拟化的手段，将要虚拟执行的应用软件的各个进程打包为一个容器，通过统一的命名空间和共享</a:t>
            </a:r>
            <a:r>
              <a:rPr lang="en-US" altLang="zh-CN" dirty="0"/>
              <a:t>API</a:t>
            </a:r>
            <a:r>
              <a:rPr lang="zh-CN" altLang="en-US" dirty="0"/>
              <a:t>来管理容器可接触到的硬件资源；每个容器内部的应用程序，都会认为自己接触到了一个真实的内核和全局的硬件资源。通过限制不同容器的资源使用、对这些容器进行隔离，</a:t>
            </a:r>
            <a:r>
              <a:rPr lang="en-US" altLang="zh-CN" dirty="0"/>
              <a:t>LXC</a:t>
            </a:r>
            <a:r>
              <a:rPr lang="zh-CN" altLang="en-US" dirty="0"/>
              <a:t>在应用程序层实现虚拟化。</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379935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Linux</a:t>
            </a:r>
            <a:r>
              <a:rPr lang="zh-CN" altLang="en-US" dirty="0"/>
              <a:t>中，实现容器机制主要依赖于以下三种技术：</a:t>
            </a:r>
            <a:r>
              <a:rPr lang="en-US" altLang="zh-CN" dirty="0"/>
              <a:t>chroot</a:t>
            </a:r>
            <a:r>
              <a:rPr lang="zh-CN" altLang="en-US" dirty="0"/>
              <a:t>，</a:t>
            </a:r>
            <a:r>
              <a:rPr lang="en-US" altLang="zh-CN" dirty="0"/>
              <a:t>namespace</a:t>
            </a:r>
            <a:r>
              <a:rPr lang="zh-CN" altLang="en-US" dirty="0"/>
              <a:t>，</a:t>
            </a:r>
            <a:r>
              <a:rPr lang="en-US" altLang="zh-CN" dirty="0" err="1"/>
              <a:t>cgroup</a:t>
            </a:r>
            <a:r>
              <a:rPr lang="zh-CN" altLang="en-US" dirty="0"/>
              <a:t>。其中，</a:t>
            </a:r>
            <a:r>
              <a:rPr lang="en-US" altLang="zh-CN" dirty="0"/>
              <a:t>Chroot</a:t>
            </a:r>
            <a:r>
              <a:rPr lang="zh-CN" altLang="en-US" dirty="0"/>
              <a:t>通过重定向根目录的实际位置来隔离不同容器中的文件系统目录，</a:t>
            </a:r>
            <a:r>
              <a:rPr lang="en-US" altLang="zh-CN" dirty="0"/>
              <a:t>Namespace</a:t>
            </a:r>
            <a:r>
              <a:rPr lang="zh-CN" altLang="en-US" dirty="0"/>
              <a:t>对软件的执行环境进行隔离，保证不同容器之间的</a:t>
            </a:r>
            <a:r>
              <a:rPr lang="en-US" altLang="zh-CN" dirty="0"/>
              <a:t>PID</a:t>
            </a:r>
            <a:r>
              <a:rPr lang="zh-CN" altLang="en-US" dirty="0"/>
              <a:t>、主机名与域名等命名资源是彼此透明的；</a:t>
            </a:r>
            <a:r>
              <a:rPr lang="en-US" altLang="zh-CN" dirty="0" err="1"/>
              <a:t>cgroup</a:t>
            </a:r>
            <a:r>
              <a:rPr lang="zh-CN" altLang="en-US" dirty="0"/>
              <a:t>则在内核中提供了</a:t>
            </a:r>
            <a:r>
              <a:rPr lang="en-US" altLang="zh-CN" dirty="0" err="1"/>
              <a:t>cgroup</a:t>
            </a:r>
            <a:r>
              <a:rPr lang="zh-CN" altLang="en-US" dirty="0"/>
              <a:t>子模块支持，帮助实现不同控制组之间资源使用的隔离。</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77675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Chroot</a:t>
            </a:r>
            <a:r>
              <a:rPr lang="zh-CN" altLang="en-US" dirty="0"/>
              <a:t>最早在</a:t>
            </a:r>
            <a:r>
              <a:rPr lang="en-US" altLang="zh-CN" dirty="0"/>
              <a:t>Unix</a:t>
            </a:r>
            <a:r>
              <a:rPr lang="zh-CN" altLang="en-US" dirty="0"/>
              <a:t>系统中作为系统调用被提出，具体的实现效果如图中所示，为修改当前进程的文件系统根目录所指向的实际目录位置，能够对当前进程执行过程中所接触到的文件系统内容进行约束和隔离。根据类</a:t>
            </a:r>
            <a:r>
              <a:rPr lang="en-US" altLang="zh-CN" dirty="0"/>
              <a:t>Unix</a:t>
            </a:r>
            <a:r>
              <a:rPr lang="zh-CN" altLang="en-US" dirty="0"/>
              <a:t>系统的文件系统设计，限定了</a:t>
            </a:r>
            <a:r>
              <a:rPr lang="en-US" altLang="zh-CN" dirty="0"/>
              <a:t>root</a:t>
            </a:r>
            <a:r>
              <a:rPr lang="zh-CN" altLang="en-US" dirty="0"/>
              <a:t>路径所在位置，就能够防止当前程序访问到文件系统中的其他位置。</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126025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2586082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命名空间是对全局资源的一种内核级别隔离方法，在</a:t>
            </a:r>
            <a:r>
              <a:rPr lang="en-US" altLang="zh-CN" dirty="0"/>
              <a:t>Linux</a:t>
            </a:r>
            <a:r>
              <a:rPr lang="zh-CN" altLang="en-US" dirty="0"/>
              <a:t>内核的进程控制块中，有专门用于管理命名空间的成员，标识了当前进程所在的命名空间，也使新创建的进程的命名空间与原有各进程保持一致。一个进程可以同时分属于多个命名空间管理，但每个命名空间代表该进程的不同方面，比如网络端口、</a:t>
            </a:r>
            <a:r>
              <a:rPr lang="en-US" altLang="zh-CN" dirty="0"/>
              <a:t>PID</a:t>
            </a:r>
            <a:r>
              <a:rPr lang="zh-CN" altLang="en-US" dirty="0"/>
              <a:t>等。每一个命名空间能同时管理一组进程的执行环境，同一个命名空间中的所有进程共享该空间的命名资源，特定名称在命名空间内唯一；如在同一个</a:t>
            </a:r>
            <a:r>
              <a:rPr lang="en-US" altLang="zh-CN" dirty="0"/>
              <a:t>PID Namespace</a:t>
            </a:r>
            <a:r>
              <a:rPr lang="zh-CN" altLang="en-US" dirty="0"/>
              <a:t>中的所有进程的</a:t>
            </a:r>
            <a:r>
              <a:rPr lang="en-US" altLang="zh-CN" dirty="0"/>
              <a:t>PID</a:t>
            </a:r>
            <a:r>
              <a:rPr lang="zh-CN" altLang="en-US" dirty="0"/>
              <a:t>彼此可见，彼此不同。</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395327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命名空间支持隔离的资源主要包括一些必须在各个容器间彼此透明的命名资源，否则将可能引起混淆，导致不同进程之间的命名不唯一，运行时出错。包括主机名和域名、进程间通信相关的信号量和消息队列以及共享内存、进程的编号、网络设备名称、挂载点信息、用户和用户组等六大类。</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292470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a:t>
            </a:r>
            <a:r>
              <a:rPr lang="zh-CN" altLang="en-US" dirty="0"/>
              <a:t>提供了一席与命名空间相关的</a:t>
            </a:r>
            <a:r>
              <a:rPr lang="en-US" altLang="zh-CN" dirty="0"/>
              <a:t>API</a:t>
            </a:r>
            <a:r>
              <a:rPr lang="zh-CN" altLang="en-US" dirty="0"/>
              <a:t>，包括</a:t>
            </a:r>
            <a:r>
              <a:rPr lang="en-US" altLang="zh-CN" dirty="0"/>
              <a:t>clone</a:t>
            </a:r>
            <a:r>
              <a:rPr lang="zh-CN" altLang="en-US" dirty="0"/>
              <a:t>、</a:t>
            </a:r>
            <a:r>
              <a:rPr lang="en-US" altLang="zh-CN" dirty="0" err="1"/>
              <a:t>unshare</a:t>
            </a:r>
            <a:r>
              <a:rPr lang="zh-CN" altLang="en-US" dirty="0"/>
              <a:t>和</a:t>
            </a:r>
            <a:r>
              <a:rPr lang="en-US" altLang="zh-CN" dirty="0" err="1"/>
              <a:t>setns</a:t>
            </a:r>
            <a:r>
              <a:rPr lang="zh-CN" altLang="en-US" dirty="0"/>
              <a:t>、</a:t>
            </a:r>
            <a:r>
              <a:rPr lang="en-US" altLang="zh-CN" dirty="0" err="1"/>
              <a:t>ioctl</a:t>
            </a:r>
            <a:r>
              <a:rPr lang="zh-CN" altLang="en-US" dirty="0"/>
              <a:t>。其中</a:t>
            </a:r>
            <a:r>
              <a:rPr lang="en-US" altLang="zh-CN" dirty="0"/>
              <a:t>clone</a:t>
            </a:r>
            <a:r>
              <a:rPr lang="zh-CN" altLang="en-US" dirty="0"/>
              <a:t>本身是用于创建进程的系统调用，但与其他如</a:t>
            </a:r>
            <a:r>
              <a:rPr lang="en-US" altLang="zh-CN" dirty="0"/>
              <a:t>fork</a:t>
            </a:r>
            <a:r>
              <a:rPr lang="zh-CN" altLang="en-US" dirty="0"/>
              <a:t>等不同的是，</a:t>
            </a:r>
            <a:r>
              <a:rPr lang="en-US" altLang="zh-CN" dirty="0"/>
              <a:t>clone</a:t>
            </a:r>
            <a:r>
              <a:rPr lang="zh-CN" altLang="en-US" dirty="0"/>
              <a:t>系统调用创建进程时能够指定新进程的命名空间，或为新进程同步创建一个新的命名空间。</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881744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530850"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7113588"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16024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en-US" altLang="zh-CN" sz="4400" spc="300" dirty="0" err="1">
                <a:solidFill>
                  <a:srgbClr val="000066"/>
                </a:solidFill>
                <a:latin typeface="+mj-ea"/>
                <a:ea typeface="+mj-ea"/>
              </a:rPr>
              <a:t>openEuler</a:t>
            </a:r>
            <a:r>
              <a:rPr lang="zh-CN" altLang="en-US" sz="4400" spc="300" dirty="0">
                <a:solidFill>
                  <a:srgbClr val="000066"/>
                </a:solidFill>
                <a:latin typeface="+mj-ea"/>
                <a:ea typeface="+mj-ea"/>
              </a:rPr>
              <a:t>内核编程</a:t>
            </a:r>
            <a:r>
              <a:rPr lang="en-US" altLang="zh-CN" sz="4400" spc="300" dirty="0">
                <a:solidFill>
                  <a:srgbClr val="000066"/>
                </a:solidFill>
                <a:latin typeface="+mj-ea"/>
                <a:ea typeface="+mj-ea"/>
              </a:rPr>
              <a:t>》</a:t>
            </a:r>
          </a:p>
          <a:p>
            <a:pPr algn="ctr" eaLnBrk="1" hangingPunct="1">
              <a:lnSpc>
                <a:spcPct val="150000"/>
              </a:lnSpc>
              <a:spcBef>
                <a:spcPts val="0"/>
              </a:spcBef>
              <a:spcAft>
                <a:spcPts val="0"/>
              </a:spcAft>
              <a:defRPr/>
            </a:pPr>
            <a:r>
              <a:rPr lang="zh-CN" altLang="en-US" sz="4400" spc="300" dirty="0">
                <a:solidFill>
                  <a:srgbClr val="000066"/>
                </a:solidFill>
                <a:latin typeface="+mj-ea"/>
                <a:ea typeface="+mj-ea"/>
              </a:rPr>
              <a:t>第十一章 第</a:t>
            </a:r>
            <a:r>
              <a:rPr lang="en-US" altLang="zh-CN" sz="4400" spc="300" dirty="0">
                <a:solidFill>
                  <a:srgbClr val="000066"/>
                </a:solidFill>
                <a:latin typeface="+mj-ea"/>
                <a:ea typeface="+mj-ea"/>
              </a:rPr>
              <a:t>3</a:t>
            </a:r>
            <a:r>
              <a:rPr lang="zh-CN" altLang="en-US" sz="4400" spc="300" dirty="0">
                <a:solidFill>
                  <a:srgbClr val="000066"/>
                </a:solidFill>
                <a:latin typeface="+mj-ea"/>
                <a:ea typeface="+mj-ea"/>
              </a:rPr>
              <a:t>讲 容器与</a:t>
            </a:r>
            <a:r>
              <a:rPr lang="en-US" altLang="zh-CN" sz="4400" spc="300" dirty="0" err="1">
                <a:solidFill>
                  <a:srgbClr val="000066"/>
                </a:solidFill>
                <a:latin typeface="+mj-ea"/>
                <a:ea typeface="+mj-ea"/>
              </a:rPr>
              <a:t>iSula</a:t>
            </a:r>
            <a:endParaRPr lang="zh-CN" altLang="en-US" sz="4400" spc="300" dirty="0">
              <a:solidFill>
                <a:srgbClr val="000066"/>
              </a:solidFill>
              <a:latin typeface="+mj-ea"/>
              <a:ea typeface="+mj-ea"/>
            </a:endParaRP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中国科学院软件研究所</a:t>
            </a:r>
            <a:endParaRPr kumimoji="0" lang="en-US" altLang="zh-CN" dirty="0">
              <a:solidFill>
                <a:srgbClr val="CC0000"/>
              </a:solidFill>
              <a:latin typeface="+mj-ea"/>
              <a:ea typeface="+mj-ea"/>
            </a:endParaRPr>
          </a:p>
          <a:p>
            <a:pPr algn="ctr" eaLnBrk="1" hangingPunct="1">
              <a:lnSpc>
                <a:spcPct val="150000"/>
              </a:lnSpc>
              <a:spcBef>
                <a:spcPts val="0"/>
              </a:spcBef>
              <a:buClr>
                <a:schemeClr val="hlink"/>
              </a:buClr>
              <a:buSzPct val="50000"/>
              <a:buFont typeface="Monotype Sorts"/>
              <a:buNone/>
            </a:pPr>
            <a:fld id="{2133CF6D-AB55-400B-B9B2-17E6264C77D7}" type="datetime2">
              <a:rPr kumimoji="0" lang="zh-CN" altLang="en-US" smtClean="0">
                <a:solidFill>
                  <a:srgbClr val="CC0000"/>
                </a:solidFill>
                <a:latin typeface="+mj-ea"/>
                <a:ea typeface="+mj-ea"/>
              </a:rPr>
              <a:t>2021年4月28日</a:t>
            </a:fld>
            <a:endParaRPr kumimoji="0" lang="en-US" altLang="zh-CN"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1E141C-0D56-4619-B470-F0E5A4E81A06}"/>
              </a:ext>
            </a:extLst>
          </p:cNvPr>
          <p:cNvSpPr>
            <a:spLocks noGrp="1"/>
          </p:cNvSpPr>
          <p:nvPr>
            <p:ph idx="1"/>
          </p:nvPr>
        </p:nvSpPr>
        <p:spPr>
          <a:xfrm>
            <a:off x="488950" y="1340768"/>
            <a:ext cx="8928100" cy="4896543"/>
          </a:xfrm>
        </p:spPr>
        <p:txBody>
          <a:bodyPr/>
          <a:lstStyle/>
          <a:p>
            <a:r>
              <a:rPr lang="en-US" altLang="zh-CN" dirty="0"/>
              <a:t>clone</a:t>
            </a:r>
          </a:p>
          <a:p>
            <a:pPr lvl="1"/>
            <a:r>
              <a:rPr lang="zh-CN" altLang="en-US" dirty="0"/>
              <a:t>创建一个新进程</a:t>
            </a:r>
            <a:endParaRPr lang="en-US" altLang="zh-CN" dirty="0"/>
          </a:p>
          <a:p>
            <a:pPr lvl="1"/>
            <a:r>
              <a:rPr lang="zh-CN" altLang="en-US" dirty="0"/>
              <a:t>允许指定是否为新进程开辟新的命名空间</a:t>
            </a:r>
            <a:endParaRPr lang="en-US" altLang="zh-CN" dirty="0"/>
          </a:p>
          <a:p>
            <a:pPr lvl="1"/>
            <a:r>
              <a:rPr lang="zh-CN" altLang="en-US" dirty="0"/>
              <a:t>新进程成为新命名空间的初始成员</a:t>
            </a:r>
            <a:endParaRPr lang="en-US" altLang="zh-CN" dirty="0"/>
          </a:p>
          <a:p>
            <a:r>
              <a:rPr lang="en-US" altLang="zh-CN" dirty="0" err="1"/>
              <a:t>unsahre</a:t>
            </a:r>
            <a:endParaRPr lang="en-US" altLang="zh-CN" dirty="0"/>
          </a:p>
          <a:p>
            <a:r>
              <a:rPr lang="en-US" altLang="zh-CN" dirty="0" err="1"/>
              <a:t>setns</a:t>
            </a:r>
            <a:endParaRPr lang="en-US" altLang="zh-CN" dirty="0"/>
          </a:p>
          <a:p>
            <a:r>
              <a:rPr lang="en-US" altLang="zh-CN" dirty="0" err="1"/>
              <a:t>ioctl</a:t>
            </a:r>
            <a:endParaRPr lang="zh-CN" altLang="en-US" dirty="0"/>
          </a:p>
        </p:txBody>
      </p:sp>
      <p:sp>
        <p:nvSpPr>
          <p:cNvPr id="3" name="标题 2">
            <a:extLst>
              <a:ext uri="{FF2B5EF4-FFF2-40B4-BE49-F238E27FC236}">
                <a16:creationId xmlns:a16="http://schemas.microsoft.com/office/drawing/2014/main" id="{3EF6C88E-EAC1-4A9F-8107-87D489937051}"/>
              </a:ext>
            </a:extLst>
          </p:cNvPr>
          <p:cNvSpPr>
            <a:spLocks noGrp="1"/>
          </p:cNvSpPr>
          <p:nvPr>
            <p:ph type="title"/>
          </p:nvPr>
        </p:nvSpPr>
        <p:spPr/>
        <p:txBody>
          <a:bodyPr/>
          <a:lstStyle/>
          <a:p>
            <a:r>
              <a:rPr lang="zh-CN" altLang="en-US" dirty="0"/>
              <a:t>命名空间：</a:t>
            </a:r>
            <a:r>
              <a:rPr lang="en-US" altLang="zh-CN" dirty="0"/>
              <a:t>API</a:t>
            </a:r>
            <a:endParaRPr lang="zh-CN" altLang="en-US" dirty="0"/>
          </a:p>
        </p:txBody>
      </p:sp>
    </p:spTree>
    <p:extLst>
      <p:ext uri="{BB962C8B-B14F-4D97-AF65-F5344CB8AC3E}">
        <p14:creationId xmlns:p14="http://schemas.microsoft.com/office/powerpoint/2010/main" val="37204200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1E141C-0D56-4619-B470-F0E5A4E81A06}"/>
              </a:ext>
            </a:extLst>
          </p:cNvPr>
          <p:cNvSpPr>
            <a:spLocks noGrp="1"/>
          </p:cNvSpPr>
          <p:nvPr>
            <p:ph idx="1"/>
          </p:nvPr>
        </p:nvSpPr>
        <p:spPr/>
        <p:txBody>
          <a:bodyPr/>
          <a:lstStyle/>
          <a:p>
            <a:r>
              <a:rPr lang="en-US" altLang="zh-CN" dirty="0"/>
              <a:t>clone</a:t>
            </a:r>
          </a:p>
          <a:p>
            <a:r>
              <a:rPr lang="en-US" altLang="zh-CN" dirty="0" err="1"/>
              <a:t>unsahre</a:t>
            </a:r>
            <a:endParaRPr lang="en-US" altLang="zh-CN" dirty="0"/>
          </a:p>
          <a:p>
            <a:pPr lvl="1"/>
            <a:r>
              <a:rPr lang="zh-CN" altLang="en-US" dirty="0"/>
              <a:t>将当前进程从现有命名空间中移除</a:t>
            </a:r>
            <a:endParaRPr lang="en-US" altLang="zh-CN" dirty="0"/>
          </a:p>
          <a:p>
            <a:pPr lvl="1"/>
            <a:r>
              <a:rPr lang="zh-CN" altLang="en-US" dirty="0"/>
              <a:t>将当前进程加入新的命名空间</a:t>
            </a:r>
            <a:endParaRPr lang="en-US" altLang="zh-CN" dirty="0"/>
          </a:p>
          <a:p>
            <a:r>
              <a:rPr lang="en-US" altLang="zh-CN" dirty="0" err="1"/>
              <a:t>setns</a:t>
            </a:r>
            <a:endParaRPr lang="en-US" altLang="zh-CN" dirty="0"/>
          </a:p>
          <a:p>
            <a:r>
              <a:rPr lang="en-US" altLang="zh-CN" dirty="0" err="1"/>
              <a:t>ioctl</a:t>
            </a:r>
            <a:endParaRPr lang="zh-CN" altLang="en-US" dirty="0"/>
          </a:p>
        </p:txBody>
      </p:sp>
      <p:sp>
        <p:nvSpPr>
          <p:cNvPr id="3" name="标题 2">
            <a:extLst>
              <a:ext uri="{FF2B5EF4-FFF2-40B4-BE49-F238E27FC236}">
                <a16:creationId xmlns:a16="http://schemas.microsoft.com/office/drawing/2014/main" id="{3EF6C88E-EAC1-4A9F-8107-87D489937051}"/>
              </a:ext>
            </a:extLst>
          </p:cNvPr>
          <p:cNvSpPr>
            <a:spLocks noGrp="1"/>
          </p:cNvSpPr>
          <p:nvPr>
            <p:ph type="title"/>
          </p:nvPr>
        </p:nvSpPr>
        <p:spPr/>
        <p:txBody>
          <a:bodyPr/>
          <a:lstStyle/>
          <a:p>
            <a:r>
              <a:rPr lang="zh-CN" altLang="en-US" dirty="0"/>
              <a:t>命名空间：</a:t>
            </a:r>
            <a:r>
              <a:rPr lang="en-US" altLang="zh-CN" dirty="0"/>
              <a:t>API</a:t>
            </a:r>
            <a:endParaRPr lang="zh-CN" altLang="en-US" dirty="0"/>
          </a:p>
        </p:txBody>
      </p:sp>
    </p:spTree>
    <p:extLst>
      <p:ext uri="{BB962C8B-B14F-4D97-AF65-F5344CB8AC3E}">
        <p14:creationId xmlns:p14="http://schemas.microsoft.com/office/powerpoint/2010/main" val="22960383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1E141C-0D56-4619-B470-F0E5A4E81A06}"/>
              </a:ext>
            </a:extLst>
          </p:cNvPr>
          <p:cNvSpPr>
            <a:spLocks noGrp="1"/>
          </p:cNvSpPr>
          <p:nvPr>
            <p:ph idx="1"/>
          </p:nvPr>
        </p:nvSpPr>
        <p:spPr/>
        <p:txBody>
          <a:bodyPr/>
          <a:lstStyle/>
          <a:p>
            <a:r>
              <a:rPr lang="en-US" altLang="zh-CN" dirty="0"/>
              <a:t>clone</a:t>
            </a:r>
          </a:p>
          <a:p>
            <a:r>
              <a:rPr lang="en-US" altLang="zh-CN" dirty="0" err="1"/>
              <a:t>unsahre</a:t>
            </a:r>
            <a:endParaRPr lang="en-US" altLang="zh-CN" dirty="0"/>
          </a:p>
          <a:p>
            <a:r>
              <a:rPr lang="en-US" altLang="zh-CN" dirty="0" err="1"/>
              <a:t>setns</a:t>
            </a:r>
            <a:endParaRPr lang="en-US" altLang="zh-CN" dirty="0"/>
          </a:p>
          <a:p>
            <a:pPr lvl="1"/>
            <a:r>
              <a:rPr lang="zh-CN" altLang="en-US" dirty="0"/>
              <a:t>将当前进程加入到已知的命名空间中</a:t>
            </a:r>
            <a:endParaRPr lang="en-US" altLang="zh-CN" dirty="0"/>
          </a:p>
          <a:p>
            <a:pPr lvl="1"/>
            <a:r>
              <a:rPr lang="zh-CN" altLang="en-US" dirty="0"/>
              <a:t>已知命名空间用文件描述符进行描述，对应文件为</a:t>
            </a:r>
            <a:r>
              <a:rPr lang="en-US" altLang="zh-CN" dirty="0"/>
              <a:t>/proc/[</a:t>
            </a:r>
            <a:r>
              <a:rPr lang="en-US" altLang="zh-CN" dirty="0" err="1"/>
              <a:t>pid</a:t>
            </a:r>
            <a:r>
              <a:rPr lang="en-US" altLang="zh-CN" dirty="0"/>
              <a:t>]/ns</a:t>
            </a:r>
          </a:p>
          <a:p>
            <a:r>
              <a:rPr lang="en-US" altLang="zh-CN" dirty="0" err="1"/>
              <a:t>ioctl</a:t>
            </a:r>
            <a:endParaRPr lang="zh-CN" altLang="en-US" dirty="0"/>
          </a:p>
        </p:txBody>
      </p:sp>
      <p:sp>
        <p:nvSpPr>
          <p:cNvPr id="3" name="标题 2">
            <a:extLst>
              <a:ext uri="{FF2B5EF4-FFF2-40B4-BE49-F238E27FC236}">
                <a16:creationId xmlns:a16="http://schemas.microsoft.com/office/drawing/2014/main" id="{3EF6C88E-EAC1-4A9F-8107-87D489937051}"/>
              </a:ext>
            </a:extLst>
          </p:cNvPr>
          <p:cNvSpPr>
            <a:spLocks noGrp="1"/>
          </p:cNvSpPr>
          <p:nvPr>
            <p:ph type="title"/>
          </p:nvPr>
        </p:nvSpPr>
        <p:spPr/>
        <p:txBody>
          <a:bodyPr/>
          <a:lstStyle/>
          <a:p>
            <a:r>
              <a:rPr lang="zh-CN" altLang="en-US" dirty="0"/>
              <a:t>命名空间：</a:t>
            </a:r>
            <a:r>
              <a:rPr lang="en-US" altLang="zh-CN" dirty="0"/>
              <a:t>API</a:t>
            </a:r>
            <a:endParaRPr lang="zh-CN" altLang="en-US" dirty="0"/>
          </a:p>
        </p:txBody>
      </p:sp>
    </p:spTree>
    <p:extLst>
      <p:ext uri="{BB962C8B-B14F-4D97-AF65-F5344CB8AC3E}">
        <p14:creationId xmlns:p14="http://schemas.microsoft.com/office/powerpoint/2010/main" val="20291177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1E141C-0D56-4619-B470-F0E5A4E81A06}"/>
              </a:ext>
            </a:extLst>
          </p:cNvPr>
          <p:cNvSpPr>
            <a:spLocks noGrp="1"/>
          </p:cNvSpPr>
          <p:nvPr>
            <p:ph idx="1"/>
          </p:nvPr>
        </p:nvSpPr>
        <p:spPr/>
        <p:txBody>
          <a:bodyPr/>
          <a:lstStyle/>
          <a:p>
            <a:r>
              <a:rPr lang="en-US" altLang="zh-CN" dirty="0"/>
              <a:t>clone</a:t>
            </a:r>
          </a:p>
          <a:p>
            <a:r>
              <a:rPr lang="en-US" altLang="zh-CN" dirty="0" err="1"/>
              <a:t>unsahre</a:t>
            </a:r>
            <a:endParaRPr lang="en-US" altLang="zh-CN" dirty="0"/>
          </a:p>
          <a:p>
            <a:r>
              <a:rPr lang="en-US" altLang="zh-CN" dirty="0" err="1"/>
              <a:t>setns</a:t>
            </a:r>
            <a:endParaRPr lang="en-US" altLang="zh-CN" dirty="0"/>
          </a:p>
          <a:p>
            <a:r>
              <a:rPr lang="en-US" altLang="zh-CN" dirty="0" err="1"/>
              <a:t>ioctl</a:t>
            </a:r>
            <a:endParaRPr lang="en-US" altLang="zh-CN" dirty="0"/>
          </a:p>
          <a:p>
            <a:pPr lvl="1"/>
            <a:r>
              <a:rPr lang="zh-CN" altLang="en-US" dirty="0"/>
              <a:t>提供通过指向</a:t>
            </a:r>
            <a:r>
              <a:rPr lang="en-US" altLang="zh-CN" dirty="0"/>
              <a:t>/proc/[</a:t>
            </a:r>
            <a:r>
              <a:rPr lang="en-US" altLang="zh-CN" dirty="0" err="1"/>
              <a:t>pid</a:t>
            </a:r>
            <a:r>
              <a:rPr lang="en-US" altLang="zh-CN" dirty="0"/>
              <a:t>]/ns</a:t>
            </a:r>
            <a:r>
              <a:rPr lang="zh-CN" altLang="en-US" dirty="0"/>
              <a:t>的文件描述符的</a:t>
            </a:r>
            <a:r>
              <a:rPr lang="en-US" altLang="zh-CN" dirty="0"/>
              <a:t>Namespace</a:t>
            </a:r>
            <a:r>
              <a:rPr lang="zh-CN" altLang="en-US" dirty="0"/>
              <a:t>信息查询</a:t>
            </a:r>
          </a:p>
        </p:txBody>
      </p:sp>
      <p:sp>
        <p:nvSpPr>
          <p:cNvPr id="3" name="标题 2">
            <a:extLst>
              <a:ext uri="{FF2B5EF4-FFF2-40B4-BE49-F238E27FC236}">
                <a16:creationId xmlns:a16="http://schemas.microsoft.com/office/drawing/2014/main" id="{3EF6C88E-EAC1-4A9F-8107-87D489937051}"/>
              </a:ext>
            </a:extLst>
          </p:cNvPr>
          <p:cNvSpPr>
            <a:spLocks noGrp="1"/>
          </p:cNvSpPr>
          <p:nvPr>
            <p:ph type="title"/>
          </p:nvPr>
        </p:nvSpPr>
        <p:spPr/>
        <p:txBody>
          <a:bodyPr/>
          <a:lstStyle/>
          <a:p>
            <a:r>
              <a:rPr lang="zh-CN" altLang="en-US" dirty="0"/>
              <a:t>命名空间：</a:t>
            </a:r>
            <a:r>
              <a:rPr lang="en-US" altLang="zh-CN" dirty="0"/>
              <a:t>API</a:t>
            </a:r>
            <a:endParaRPr lang="zh-CN" altLang="en-US" dirty="0"/>
          </a:p>
        </p:txBody>
      </p:sp>
    </p:spTree>
    <p:extLst>
      <p:ext uri="{BB962C8B-B14F-4D97-AF65-F5344CB8AC3E}">
        <p14:creationId xmlns:p14="http://schemas.microsoft.com/office/powerpoint/2010/main" val="12342204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91FA3F-6910-44CA-AC05-5089F82BEC4F}"/>
              </a:ext>
            </a:extLst>
          </p:cNvPr>
          <p:cNvSpPr>
            <a:spLocks noGrp="1"/>
          </p:cNvSpPr>
          <p:nvPr>
            <p:ph idx="1"/>
          </p:nvPr>
        </p:nvSpPr>
        <p:spPr/>
        <p:txBody>
          <a:bodyPr/>
          <a:lstStyle/>
          <a:p>
            <a:r>
              <a:rPr lang="zh-CN" altLang="en-US" dirty="0"/>
              <a:t>命名空间对虚拟化的作用：</a:t>
            </a:r>
            <a:endParaRPr lang="en-US" altLang="zh-CN" dirty="0"/>
          </a:p>
          <a:p>
            <a:pPr lvl="1"/>
            <a:r>
              <a:rPr lang="zh-CN" altLang="en-US" dirty="0"/>
              <a:t>解决了环境隔离的问题，容器虚拟化的基础：各个容器中的软件执行环境彼此透明</a:t>
            </a:r>
            <a:endParaRPr lang="en-US" altLang="zh-CN" dirty="0"/>
          </a:p>
          <a:p>
            <a:pPr lvl="1"/>
            <a:r>
              <a:rPr lang="zh-CN" altLang="en-US" dirty="0"/>
              <a:t>但是，在不同命名空间中的软件仍然拥有对全体计算资源的使用权，</a:t>
            </a:r>
            <a:r>
              <a:rPr lang="en-US" altLang="zh-CN" dirty="0"/>
              <a:t>A</a:t>
            </a:r>
            <a:r>
              <a:rPr lang="zh-CN" altLang="en-US" dirty="0"/>
              <a:t>容器中的恶意进程可能耗尽系统内存，从而影响</a:t>
            </a:r>
            <a:r>
              <a:rPr lang="en-US" altLang="zh-CN" dirty="0"/>
              <a:t>B</a:t>
            </a:r>
            <a:r>
              <a:rPr lang="zh-CN" altLang="en-US" dirty="0"/>
              <a:t>容器中的常规进程</a:t>
            </a:r>
            <a:endParaRPr lang="en-US" altLang="zh-CN" dirty="0"/>
          </a:p>
          <a:p>
            <a:pPr lvl="1"/>
            <a:r>
              <a:rPr lang="zh-CN" altLang="en-US" dirty="0"/>
              <a:t>如何进一步实现资源使用的隔离？</a:t>
            </a:r>
            <a:endParaRPr lang="en-US" altLang="zh-CN" dirty="0"/>
          </a:p>
          <a:p>
            <a:r>
              <a:rPr lang="en-US" altLang="zh-CN" dirty="0"/>
              <a:t>Linux </a:t>
            </a:r>
            <a:r>
              <a:rPr lang="en-US" altLang="zh-CN" dirty="0" err="1"/>
              <a:t>CGroup</a:t>
            </a:r>
            <a:r>
              <a:rPr lang="zh-CN" altLang="en-US" dirty="0"/>
              <a:t>！</a:t>
            </a:r>
          </a:p>
        </p:txBody>
      </p:sp>
      <p:sp>
        <p:nvSpPr>
          <p:cNvPr id="3" name="标题 2">
            <a:extLst>
              <a:ext uri="{FF2B5EF4-FFF2-40B4-BE49-F238E27FC236}">
                <a16:creationId xmlns:a16="http://schemas.microsoft.com/office/drawing/2014/main" id="{4D3DA343-C7A7-4162-9144-BB8A35F778B8}"/>
              </a:ext>
            </a:extLst>
          </p:cNvPr>
          <p:cNvSpPr>
            <a:spLocks noGrp="1"/>
          </p:cNvSpPr>
          <p:nvPr>
            <p:ph type="title"/>
          </p:nvPr>
        </p:nvSpPr>
        <p:spPr/>
        <p:txBody>
          <a:bodyPr/>
          <a:lstStyle/>
          <a:p>
            <a:r>
              <a:rPr lang="zh-CN" altLang="en-US" dirty="0"/>
              <a:t>命名空间</a:t>
            </a:r>
          </a:p>
        </p:txBody>
      </p:sp>
    </p:spTree>
    <p:extLst>
      <p:ext uri="{BB962C8B-B14F-4D97-AF65-F5344CB8AC3E}">
        <p14:creationId xmlns:p14="http://schemas.microsoft.com/office/powerpoint/2010/main" val="41866217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LXC</a:t>
            </a:r>
            <a:r>
              <a:rPr lang="zh-CN" altLang="en-US" dirty="0">
                <a:solidFill>
                  <a:schemeClr val="tx1">
                    <a:lumMod val="50000"/>
                  </a:schemeClr>
                </a:solidFill>
              </a:rPr>
              <a:t>（</a:t>
            </a:r>
            <a:r>
              <a:rPr lang="en-US" altLang="zh-CN" dirty="0">
                <a:solidFill>
                  <a:schemeClr val="tx1">
                    <a:lumMod val="50000"/>
                  </a:schemeClr>
                </a:solidFill>
              </a:rPr>
              <a:t>Linux Container</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命名空间（</a:t>
            </a:r>
            <a:r>
              <a:rPr lang="en-US" altLang="zh-CN" dirty="0">
                <a:solidFill>
                  <a:schemeClr val="tx1">
                    <a:lumMod val="50000"/>
                  </a:schemeClr>
                </a:solidFill>
              </a:rPr>
              <a:t>Linux Namespace</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solidFill>
                  <a:srgbClr val="FF0000"/>
                </a:solidFill>
              </a:rPr>
              <a:t>3.	</a:t>
            </a:r>
            <a:r>
              <a:rPr lang="zh-CN" altLang="en-US" dirty="0">
                <a:solidFill>
                  <a:srgbClr val="FF0000"/>
                </a:solidFill>
              </a:rPr>
              <a:t>控制组（</a:t>
            </a:r>
            <a:r>
              <a:rPr lang="en-US" altLang="zh-CN" dirty="0">
                <a:solidFill>
                  <a:srgbClr val="FF0000"/>
                </a:solidFill>
              </a:rPr>
              <a:t>Linux Control Group</a:t>
            </a:r>
            <a:r>
              <a:rPr lang="zh-CN" altLang="en-US" dirty="0">
                <a:solidFill>
                  <a:srgbClr val="FF0000"/>
                </a:solidFill>
              </a:rPr>
              <a:t>）</a:t>
            </a:r>
            <a:endParaRPr lang="en-US" altLang="zh-CN" dirty="0">
              <a:solidFill>
                <a:srgbClr val="FF0000"/>
              </a:solidFill>
            </a:endParaRPr>
          </a:p>
          <a:p>
            <a:pPr>
              <a:lnSpc>
                <a:spcPct val="150000"/>
              </a:lnSpc>
            </a:pPr>
            <a:r>
              <a:rPr lang="en-US" altLang="zh-CN" dirty="0">
                <a:solidFill>
                  <a:schemeClr val="tx2">
                    <a:lumMod val="50000"/>
                  </a:schemeClr>
                </a:solidFill>
              </a:rPr>
              <a:t>4.	Docker</a:t>
            </a:r>
          </a:p>
          <a:p>
            <a:pPr>
              <a:lnSpc>
                <a:spcPct val="150000"/>
              </a:lnSpc>
            </a:pPr>
            <a:r>
              <a:rPr lang="en-US" altLang="zh-CN" dirty="0"/>
              <a:t>5.</a:t>
            </a:r>
            <a:r>
              <a:rPr lang="zh-CN" altLang="en-US" dirty="0"/>
              <a:t>   </a:t>
            </a:r>
            <a:r>
              <a:rPr lang="en-US" altLang="zh-CN" dirty="0" err="1"/>
              <a:t>iSula</a:t>
            </a:r>
            <a:endParaRPr lang="en-US" altLang="zh-CN" dirty="0"/>
          </a:p>
        </p:txBody>
      </p:sp>
    </p:spTree>
    <p:extLst>
      <p:ext uri="{BB962C8B-B14F-4D97-AF65-F5344CB8AC3E}">
        <p14:creationId xmlns:p14="http://schemas.microsoft.com/office/powerpoint/2010/main" val="19279779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6DFC1A-04BF-46F6-839A-3C74AE0A8E14}"/>
              </a:ext>
            </a:extLst>
          </p:cNvPr>
          <p:cNvSpPr>
            <a:spLocks noGrp="1"/>
          </p:cNvSpPr>
          <p:nvPr>
            <p:ph idx="1"/>
          </p:nvPr>
        </p:nvSpPr>
        <p:spPr/>
        <p:txBody>
          <a:bodyPr/>
          <a:lstStyle/>
          <a:p>
            <a:r>
              <a:rPr lang="en-US" altLang="zh-CN" dirty="0"/>
              <a:t>Linux </a:t>
            </a:r>
            <a:r>
              <a:rPr lang="en-US" altLang="zh-CN" dirty="0" err="1"/>
              <a:t>CGroup</a:t>
            </a:r>
            <a:r>
              <a:rPr lang="zh-CN" altLang="en-US" dirty="0"/>
              <a:t>：</a:t>
            </a:r>
            <a:endParaRPr lang="en-US" altLang="zh-CN" dirty="0"/>
          </a:p>
          <a:p>
            <a:pPr lvl="1"/>
            <a:r>
              <a:rPr lang="zh-CN" altLang="en-US" dirty="0"/>
              <a:t>限制、控制、分离一个进程群组的资源</a:t>
            </a:r>
            <a:endParaRPr lang="en-US" altLang="zh-CN" dirty="0"/>
          </a:p>
          <a:p>
            <a:pPr lvl="2"/>
            <a:r>
              <a:rPr lang="en-US" altLang="zh-CN" dirty="0"/>
              <a:t>CPU</a:t>
            </a:r>
            <a:r>
              <a:rPr lang="zh-CN" altLang="en-US" dirty="0"/>
              <a:t>时间</a:t>
            </a:r>
            <a:endParaRPr lang="en-US" altLang="zh-CN" dirty="0"/>
          </a:p>
          <a:p>
            <a:pPr lvl="2"/>
            <a:r>
              <a:rPr lang="zh-CN" altLang="en-US" dirty="0"/>
              <a:t>系统内存</a:t>
            </a:r>
            <a:endParaRPr lang="en-US" altLang="zh-CN" dirty="0"/>
          </a:p>
          <a:p>
            <a:pPr lvl="2"/>
            <a:r>
              <a:rPr lang="zh-CN" altLang="en-US" dirty="0"/>
              <a:t>网络带宽</a:t>
            </a:r>
            <a:endParaRPr lang="en-US" altLang="zh-CN" dirty="0"/>
          </a:p>
          <a:p>
            <a:pPr lvl="2"/>
            <a:r>
              <a:rPr lang="en-US" altLang="zh-CN" dirty="0"/>
              <a:t>……</a:t>
            </a:r>
          </a:p>
          <a:p>
            <a:pPr lvl="1"/>
            <a:r>
              <a:rPr lang="zh-CN" altLang="en-US" dirty="0"/>
              <a:t>限制资源使用</a:t>
            </a:r>
            <a:endParaRPr lang="en-US" altLang="zh-CN" dirty="0"/>
          </a:p>
          <a:p>
            <a:pPr lvl="1"/>
            <a:r>
              <a:rPr lang="zh-CN" altLang="en-US" dirty="0"/>
              <a:t>资源使用的优先级控制</a:t>
            </a:r>
            <a:endParaRPr lang="en-US" altLang="zh-CN" dirty="0"/>
          </a:p>
          <a:p>
            <a:pPr lvl="1"/>
            <a:r>
              <a:rPr lang="zh-CN" altLang="en-US" dirty="0"/>
              <a:t>资源使用情况的审计</a:t>
            </a:r>
            <a:r>
              <a:rPr lang="en-US" altLang="zh-CN" dirty="0"/>
              <a:t>/</a:t>
            </a:r>
            <a:r>
              <a:rPr lang="zh-CN" altLang="en-US" dirty="0"/>
              <a:t>统计</a:t>
            </a:r>
            <a:endParaRPr lang="en-US" altLang="zh-CN" dirty="0"/>
          </a:p>
          <a:p>
            <a:pPr lvl="1"/>
            <a:r>
              <a:rPr lang="zh-CN" altLang="en-US" dirty="0"/>
              <a:t>影响进程调度</a:t>
            </a:r>
          </a:p>
        </p:txBody>
      </p:sp>
      <p:sp>
        <p:nvSpPr>
          <p:cNvPr id="3" name="标题 2">
            <a:extLst>
              <a:ext uri="{FF2B5EF4-FFF2-40B4-BE49-F238E27FC236}">
                <a16:creationId xmlns:a16="http://schemas.microsoft.com/office/drawing/2014/main" id="{A3643D58-76F3-4B3E-BF90-54BCDA11A67C}"/>
              </a:ext>
            </a:extLst>
          </p:cNvPr>
          <p:cNvSpPr>
            <a:spLocks noGrp="1"/>
          </p:cNvSpPr>
          <p:nvPr>
            <p:ph type="title"/>
          </p:nvPr>
        </p:nvSpPr>
        <p:spPr/>
        <p:txBody>
          <a:bodyPr/>
          <a:lstStyle/>
          <a:p>
            <a:r>
              <a:rPr lang="zh-CN" altLang="en-US" dirty="0"/>
              <a:t>控制组（</a:t>
            </a:r>
            <a:r>
              <a:rPr lang="en-US" altLang="zh-CN" dirty="0"/>
              <a:t>Linux </a:t>
            </a:r>
            <a:r>
              <a:rPr lang="en-US" altLang="zh-CN" dirty="0" err="1"/>
              <a:t>CGroup</a:t>
            </a:r>
            <a:r>
              <a:rPr lang="zh-CN" altLang="en-US" dirty="0"/>
              <a:t>）</a:t>
            </a:r>
          </a:p>
        </p:txBody>
      </p:sp>
    </p:spTree>
    <p:extLst>
      <p:ext uri="{BB962C8B-B14F-4D97-AF65-F5344CB8AC3E}">
        <p14:creationId xmlns:p14="http://schemas.microsoft.com/office/powerpoint/2010/main" val="42849712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1DBBB07-FAB8-4062-8CC7-87267303FF64}"/>
              </a:ext>
            </a:extLst>
          </p:cNvPr>
          <p:cNvSpPr>
            <a:spLocks noGrp="1"/>
          </p:cNvSpPr>
          <p:nvPr>
            <p:ph idx="1"/>
          </p:nvPr>
        </p:nvSpPr>
        <p:spPr/>
        <p:txBody>
          <a:bodyPr/>
          <a:lstStyle/>
          <a:p>
            <a:r>
              <a:rPr lang="en-US" altLang="zh-CN" dirty="0"/>
              <a:t>Unix</a:t>
            </a:r>
            <a:r>
              <a:rPr lang="zh-CN" altLang="en-US" dirty="0"/>
              <a:t>设计思想：一切皆文件！</a:t>
            </a:r>
            <a:endParaRPr lang="en-US" altLang="zh-CN" dirty="0"/>
          </a:p>
          <a:p>
            <a:r>
              <a:rPr lang="en-US" altLang="zh-CN" dirty="0"/>
              <a:t>/sys/fs/</a:t>
            </a:r>
            <a:r>
              <a:rPr lang="en-US" altLang="zh-CN" dirty="0" err="1"/>
              <a:t>cgroup</a:t>
            </a:r>
            <a:r>
              <a:rPr lang="en-US" altLang="zh-CN" dirty="0"/>
              <a:t>/{</a:t>
            </a:r>
            <a:r>
              <a:rPr lang="en-US" altLang="zh-CN" dirty="0" err="1"/>
              <a:t>blkio,memory,cpu</a:t>
            </a:r>
            <a:r>
              <a:rPr lang="en-US" altLang="zh-CN" dirty="0"/>
              <a:t>}/</a:t>
            </a:r>
            <a:r>
              <a:rPr lang="zh-CN" altLang="en-US" dirty="0"/>
              <a:t>：</a:t>
            </a:r>
            <a:endParaRPr lang="en-US" altLang="zh-CN" dirty="0"/>
          </a:p>
          <a:p>
            <a:pPr lvl="1"/>
            <a:r>
              <a:rPr lang="zh-CN" altLang="en-US" dirty="0"/>
              <a:t>创建一个控制组</a:t>
            </a:r>
            <a:r>
              <a:rPr lang="en-US" altLang="zh-CN" dirty="0" err="1"/>
              <a:t>mygroup</a:t>
            </a:r>
            <a:r>
              <a:rPr lang="zh-CN" altLang="en-US" dirty="0"/>
              <a:t>：</a:t>
            </a:r>
            <a:r>
              <a:rPr lang="en-US" altLang="zh-CN" dirty="0" err="1"/>
              <a:t>mkdir</a:t>
            </a:r>
            <a:r>
              <a:rPr lang="en-US" altLang="zh-CN" dirty="0"/>
              <a:t> </a:t>
            </a:r>
            <a:r>
              <a:rPr lang="en-US" altLang="zh-CN" dirty="0" err="1"/>
              <a:t>mygroup</a:t>
            </a:r>
            <a:endParaRPr lang="en-US" altLang="zh-CN" dirty="0"/>
          </a:p>
          <a:p>
            <a:pPr lvl="1"/>
            <a:r>
              <a:rPr lang="zh-CN" altLang="en-US" dirty="0"/>
              <a:t>设置</a:t>
            </a:r>
            <a:r>
              <a:rPr lang="en-US" altLang="zh-CN" dirty="0"/>
              <a:t>CPU</a:t>
            </a:r>
            <a:r>
              <a:rPr lang="zh-CN" altLang="en-US" dirty="0"/>
              <a:t>使用限制为</a:t>
            </a:r>
            <a:r>
              <a:rPr lang="en-US" altLang="zh-CN" dirty="0"/>
              <a:t>20%</a:t>
            </a:r>
            <a:r>
              <a:rPr lang="zh-CN" altLang="en-US" dirty="0"/>
              <a:t>：</a:t>
            </a:r>
            <a:r>
              <a:rPr lang="en-US" altLang="zh-CN" dirty="0"/>
              <a:t>echo 20000 &gt; /sys/fs/</a:t>
            </a:r>
            <a:r>
              <a:rPr lang="en-US" altLang="zh-CN" dirty="0" err="1"/>
              <a:t>cgroup</a:t>
            </a:r>
            <a:r>
              <a:rPr lang="en-US" altLang="zh-CN" dirty="0"/>
              <a:t>/</a:t>
            </a:r>
            <a:r>
              <a:rPr lang="en-US" altLang="zh-CN" dirty="0" err="1"/>
              <a:t>cpu</a:t>
            </a:r>
            <a:r>
              <a:rPr lang="en-US" altLang="zh-CN" dirty="0"/>
              <a:t>/</a:t>
            </a:r>
            <a:r>
              <a:rPr lang="en-US" altLang="zh-CN" dirty="0" err="1"/>
              <a:t>mygroup</a:t>
            </a:r>
            <a:r>
              <a:rPr lang="en-US" altLang="zh-CN" dirty="0"/>
              <a:t>/</a:t>
            </a:r>
            <a:r>
              <a:rPr lang="en-US" altLang="zh-CN" dirty="0" err="1"/>
              <a:t>cpu.cfs_quota_us</a:t>
            </a:r>
            <a:endParaRPr lang="en-US" altLang="zh-CN" dirty="0"/>
          </a:p>
          <a:p>
            <a:pPr lvl="1"/>
            <a:r>
              <a:rPr lang="zh-CN" altLang="en-US" dirty="0"/>
              <a:t>将某一进程加入到控制组中：</a:t>
            </a:r>
            <a:r>
              <a:rPr lang="en-US" altLang="zh-CN" dirty="0"/>
              <a:t>echo 3529 &gt;&gt; /sys/fs/</a:t>
            </a:r>
            <a:r>
              <a:rPr lang="en-US" altLang="zh-CN" dirty="0" err="1"/>
              <a:t>cgroup</a:t>
            </a:r>
            <a:r>
              <a:rPr lang="en-US" altLang="zh-CN" dirty="0"/>
              <a:t>/</a:t>
            </a:r>
            <a:r>
              <a:rPr lang="en-US" altLang="zh-CN" dirty="0" err="1"/>
              <a:t>cpu</a:t>
            </a:r>
            <a:r>
              <a:rPr lang="en-US" altLang="zh-CN" dirty="0"/>
              <a:t>/</a:t>
            </a:r>
            <a:r>
              <a:rPr lang="en-US" altLang="zh-CN" dirty="0" err="1"/>
              <a:t>mygroup</a:t>
            </a:r>
            <a:r>
              <a:rPr lang="en-US" altLang="zh-CN" dirty="0"/>
              <a:t>/tasks</a:t>
            </a:r>
          </a:p>
          <a:p>
            <a:r>
              <a:rPr lang="zh-CN" altLang="en-US" dirty="0"/>
              <a:t>内核中的</a:t>
            </a:r>
            <a:r>
              <a:rPr lang="en-US" altLang="zh-CN" dirty="0" err="1"/>
              <a:t>cgroup</a:t>
            </a:r>
            <a:r>
              <a:rPr lang="zh-CN" altLang="en-US" dirty="0"/>
              <a:t>模块将</a:t>
            </a:r>
            <a:r>
              <a:rPr lang="zh-CN" altLang="en-US" dirty="0">
                <a:solidFill>
                  <a:srgbClr val="FF0000"/>
                </a:solidFill>
              </a:rPr>
              <a:t>对</a:t>
            </a:r>
            <a:r>
              <a:rPr lang="en-US" altLang="zh-CN" dirty="0">
                <a:solidFill>
                  <a:srgbClr val="FF0000"/>
                </a:solidFill>
              </a:rPr>
              <a:t>/sys/fs/</a:t>
            </a:r>
            <a:r>
              <a:rPr lang="en-US" altLang="zh-CN" dirty="0" err="1">
                <a:solidFill>
                  <a:srgbClr val="FF0000"/>
                </a:solidFill>
              </a:rPr>
              <a:t>cgroup</a:t>
            </a:r>
            <a:r>
              <a:rPr lang="zh-CN" altLang="en-US" dirty="0">
                <a:solidFill>
                  <a:srgbClr val="FF0000"/>
                </a:solidFill>
              </a:rPr>
              <a:t>中的文件的操作</a:t>
            </a:r>
            <a:r>
              <a:rPr lang="zh-CN" altLang="en-US" dirty="0"/>
              <a:t>进行重定向，映射为</a:t>
            </a:r>
            <a:r>
              <a:rPr lang="en-US" altLang="zh-CN" dirty="0" err="1"/>
              <a:t>cgroup</a:t>
            </a:r>
            <a:r>
              <a:rPr lang="zh-CN" altLang="en-US" dirty="0"/>
              <a:t>模块的操作。</a:t>
            </a:r>
          </a:p>
        </p:txBody>
      </p:sp>
      <p:sp>
        <p:nvSpPr>
          <p:cNvPr id="3" name="标题 2">
            <a:extLst>
              <a:ext uri="{FF2B5EF4-FFF2-40B4-BE49-F238E27FC236}">
                <a16:creationId xmlns:a16="http://schemas.microsoft.com/office/drawing/2014/main" id="{C083644F-0702-42DF-AE3A-8DFC53DD9EBB}"/>
              </a:ext>
            </a:extLst>
          </p:cNvPr>
          <p:cNvSpPr>
            <a:spLocks noGrp="1"/>
          </p:cNvSpPr>
          <p:nvPr>
            <p:ph type="title"/>
          </p:nvPr>
        </p:nvSpPr>
        <p:spPr/>
        <p:txBody>
          <a:bodyPr/>
          <a:lstStyle/>
          <a:p>
            <a:r>
              <a:rPr lang="en-US" altLang="zh-CN" dirty="0" err="1"/>
              <a:t>CGroup</a:t>
            </a:r>
            <a:r>
              <a:rPr lang="zh-CN" altLang="en-US" dirty="0"/>
              <a:t>：</a:t>
            </a:r>
            <a:r>
              <a:rPr lang="en-US" altLang="zh-CN" dirty="0"/>
              <a:t>API</a:t>
            </a:r>
            <a:endParaRPr lang="zh-CN" altLang="en-US" dirty="0"/>
          </a:p>
        </p:txBody>
      </p:sp>
    </p:spTree>
    <p:extLst>
      <p:ext uri="{BB962C8B-B14F-4D97-AF65-F5344CB8AC3E}">
        <p14:creationId xmlns:p14="http://schemas.microsoft.com/office/powerpoint/2010/main" val="39093256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LXC</a:t>
            </a:r>
            <a:r>
              <a:rPr lang="zh-CN" altLang="en-US" dirty="0">
                <a:solidFill>
                  <a:schemeClr val="tx1">
                    <a:lumMod val="50000"/>
                  </a:schemeClr>
                </a:solidFill>
              </a:rPr>
              <a:t>（</a:t>
            </a:r>
            <a:r>
              <a:rPr lang="en-US" altLang="zh-CN" dirty="0">
                <a:solidFill>
                  <a:schemeClr val="tx1">
                    <a:lumMod val="50000"/>
                  </a:schemeClr>
                </a:solidFill>
              </a:rPr>
              <a:t>Linux Container</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命名空间（</a:t>
            </a:r>
            <a:r>
              <a:rPr lang="en-US" altLang="zh-CN" dirty="0">
                <a:solidFill>
                  <a:schemeClr val="tx1">
                    <a:lumMod val="50000"/>
                  </a:schemeClr>
                </a:solidFill>
              </a:rPr>
              <a:t>Linux Namespace</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3.	</a:t>
            </a:r>
            <a:r>
              <a:rPr lang="zh-CN" altLang="en-US" dirty="0">
                <a:solidFill>
                  <a:schemeClr val="tx1">
                    <a:lumMod val="50000"/>
                  </a:schemeClr>
                </a:solidFill>
              </a:rPr>
              <a:t>控制组（</a:t>
            </a:r>
            <a:r>
              <a:rPr lang="en-US" altLang="zh-CN" dirty="0">
                <a:solidFill>
                  <a:schemeClr val="tx1">
                    <a:lumMod val="50000"/>
                  </a:schemeClr>
                </a:solidFill>
              </a:rPr>
              <a:t>Linux Control Group</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solidFill>
                  <a:srgbClr val="FF0000"/>
                </a:solidFill>
              </a:rPr>
              <a:t>4.	Docker</a:t>
            </a:r>
          </a:p>
          <a:p>
            <a:pPr>
              <a:lnSpc>
                <a:spcPct val="150000"/>
              </a:lnSpc>
            </a:pPr>
            <a:r>
              <a:rPr lang="en-US" altLang="zh-CN" dirty="0"/>
              <a:t>5.</a:t>
            </a:r>
            <a:r>
              <a:rPr lang="zh-CN" altLang="en-US" dirty="0"/>
              <a:t>   </a:t>
            </a:r>
            <a:r>
              <a:rPr lang="en-US" altLang="zh-CN" dirty="0" err="1"/>
              <a:t>iSula</a:t>
            </a:r>
            <a:endParaRPr lang="en-US" altLang="zh-CN" dirty="0"/>
          </a:p>
        </p:txBody>
      </p:sp>
    </p:spTree>
    <p:extLst>
      <p:ext uri="{BB962C8B-B14F-4D97-AF65-F5344CB8AC3E}">
        <p14:creationId xmlns:p14="http://schemas.microsoft.com/office/powerpoint/2010/main" val="22348154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9714C6-E1E0-4AC2-ACF8-778FFD64FEAE}"/>
              </a:ext>
            </a:extLst>
          </p:cNvPr>
          <p:cNvSpPr>
            <a:spLocks noGrp="1"/>
          </p:cNvSpPr>
          <p:nvPr>
            <p:ph idx="1"/>
          </p:nvPr>
        </p:nvSpPr>
        <p:spPr/>
        <p:txBody>
          <a:bodyPr/>
          <a:lstStyle/>
          <a:p>
            <a:r>
              <a:rPr lang="zh-CN" altLang="en-US" dirty="0"/>
              <a:t>开源的应用容器引擎</a:t>
            </a:r>
            <a:endParaRPr lang="en-US" altLang="zh-CN" dirty="0"/>
          </a:p>
          <a:p>
            <a:r>
              <a:rPr lang="zh-CN" altLang="en-US" dirty="0"/>
              <a:t>基于</a:t>
            </a:r>
            <a:r>
              <a:rPr lang="en-US" altLang="zh-CN" dirty="0"/>
              <a:t>Go</a:t>
            </a:r>
            <a:r>
              <a:rPr lang="zh-CN" altLang="en-US" dirty="0"/>
              <a:t>语言开发</a:t>
            </a:r>
            <a:endParaRPr lang="en-US" altLang="zh-CN" dirty="0"/>
          </a:p>
          <a:p>
            <a:r>
              <a:rPr lang="zh-CN" altLang="en-US" dirty="0"/>
              <a:t>遵从</a:t>
            </a:r>
            <a:r>
              <a:rPr lang="en-US" altLang="zh-CN" dirty="0"/>
              <a:t>Apache2.0</a:t>
            </a:r>
            <a:r>
              <a:rPr lang="zh-CN" altLang="en-US" dirty="0"/>
              <a:t>开源协议</a:t>
            </a:r>
          </a:p>
        </p:txBody>
      </p:sp>
      <p:sp>
        <p:nvSpPr>
          <p:cNvPr id="3" name="标题 2">
            <a:extLst>
              <a:ext uri="{FF2B5EF4-FFF2-40B4-BE49-F238E27FC236}">
                <a16:creationId xmlns:a16="http://schemas.microsoft.com/office/drawing/2014/main" id="{29842976-7E73-42E1-A40E-F3D912899E22}"/>
              </a:ext>
            </a:extLst>
          </p:cNvPr>
          <p:cNvSpPr>
            <a:spLocks noGrp="1"/>
          </p:cNvSpPr>
          <p:nvPr>
            <p:ph type="title"/>
          </p:nvPr>
        </p:nvSpPr>
        <p:spPr/>
        <p:txBody>
          <a:bodyPr/>
          <a:lstStyle/>
          <a:p>
            <a:r>
              <a:rPr lang="en-US" altLang="zh-CN" dirty="0"/>
              <a:t>Docker</a:t>
            </a:r>
            <a:endParaRPr lang="zh-CN" altLang="en-US" dirty="0"/>
          </a:p>
        </p:txBody>
      </p:sp>
      <p:pic>
        <p:nvPicPr>
          <p:cNvPr id="5" name="图片 4">
            <a:extLst>
              <a:ext uri="{FF2B5EF4-FFF2-40B4-BE49-F238E27FC236}">
                <a16:creationId xmlns:a16="http://schemas.microsoft.com/office/drawing/2014/main" id="{9FBF55FA-60BB-488C-A0E5-EF469F47B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806" y="2636912"/>
            <a:ext cx="4265557" cy="3479545"/>
          </a:xfrm>
          <a:prstGeom prst="rect">
            <a:avLst/>
          </a:prstGeom>
        </p:spPr>
      </p:pic>
    </p:spTree>
    <p:extLst>
      <p:ext uri="{BB962C8B-B14F-4D97-AF65-F5344CB8AC3E}">
        <p14:creationId xmlns:p14="http://schemas.microsoft.com/office/powerpoint/2010/main" val="17435554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16496" y="1340768"/>
            <a:ext cx="7200800" cy="5210577"/>
          </a:xfrm>
        </p:spPr>
        <p:txBody>
          <a:bodyPr/>
          <a:lstStyle/>
          <a:p>
            <a:r>
              <a:rPr lang="zh-CN" altLang="en-US" dirty="0">
                <a:ea typeface="宋体" pitchFamily="2" charset="-122"/>
              </a:rPr>
              <a:t>第</a:t>
            </a:r>
            <a:r>
              <a:rPr lang="en-US" altLang="zh-CN" dirty="0">
                <a:ea typeface="宋体" pitchFamily="2" charset="-122"/>
              </a:rPr>
              <a:t>1</a:t>
            </a:r>
            <a:r>
              <a:rPr lang="zh-CN" altLang="en-US" dirty="0">
                <a:ea typeface="宋体" pitchFamily="2" charset="-122"/>
              </a:rPr>
              <a:t>讲：虚拟化基础</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2</a:t>
            </a:r>
            <a:r>
              <a:rPr lang="zh-CN" altLang="en-US" dirty="0">
                <a:ea typeface="宋体" pitchFamily="2" charset="-122"/>
              </a:rPr>
              <a:t>讲：</a:t>
            </a:r>
            <a:r>
              <a:rPr lang="en-US" altLang="zh-CN" dirty="0">
                <a:ea typeface="宋体" pitchFamily="2" charset="-122"/>
              </a:rPr>
              <a:t>KVM</a:t>
            </a: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讲：容器与</a:t>
            </a:r>
            <a:r>
              <a:rPr lang="en-US" altLang="zh-CN" dirty="0" err="1">
                <a:ea typeface="宋体" pitchFamily="2" charset="-122"/>
              </a:rPr>
              <a:t>iSula</a:t>
            </a:r>
            <a:endParaRPr lang="zh-CN" altLang="en-US"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第十一章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9DC955-18FF-4AE8-B507-88776C651443}"/>
              </a:ext>
            </a:extLst>
          </p:cNvPr>
          <p:cNvSpPr>
            <a:spLocks noGrp="1"/>
          </p:cNvSpPr>
          <p:nvPr>
            <p:ph idx="1"/>
          </p:nvPr>
        </p:nvSpPr>
        <p:spPr/>
        <p:txBody>
          <a:bodyPr/>
          <a:lstStyle/>
          <a:p>
            <a:r>
              <a:rPr lang="zh-CN" altLang="en-US" dirty="0"/>
              <a:t>软件容器平台</a:t>
            </a:r>
            <a:endParaRPr lang="en-US" altLang="zh-CN" dirty="0"/>
          </a:p>
          <a:p>
            <a:r>
              <a:rPr lang="zh-CN" altLang="en-US" dirty="0"/>
              <a:t>技术依赖：</a:t>
            </a:r>
            <a:endParaRPr lang="en-US" altLang="zh-CN" dirty="0"/>
          </a:p>
          <a:p>
            <a:pPr lvl="1"/>
            <a:r>
              <a:rPr lang="en-US" altLang="zh-CN" dirty="0" err="1"/>
              <a:t>Cgroup</a:t>
            </a:r>
            <a:endParaRPr lang="en-US" altLang="zh-CN" dirty="0"/>
          </a:p>
          <a:p>
            <a:pPr lvl="1"/>
            <a:r>
              <a:rPr lang="en-US" altLang="zh-CN" dirty="0"/>
              <a:t>Namespace</a:t>
            </a:r>
          </a:p>
          <a:p>
            <a:pPr lvl="1"/>
            <a:r>
              <a:rPr lang="en-US" altLang="zh-CN" dirty="0" err="1"/>
              <a:t>UnionFS</a:t>
            </a:r>
            <a:endParaRPr lang="en-US" altLang="zh-CN" dirty="0"/>
          </a:p>
          <a:p>
            <a:r>
              <a:rPr lang="zh-CN" altLang="en-US" dirty="0"/>
              <a:t>自动执行重复性任务，如搭建、配置开发环境</a:t>
            </a:r>
            <a:endParaRPr lang="en-US" altLang="zh-CN" dirty="0"/>
          </a:p>
          <a:p>
            <a:r>
              <a:rPr lang="zh-CN" altLang="en-US" dirty="0"/>
              <a:t>让用户能够方便地创建和使用容器。容器本身可以进行版本控制、复制、分享、修改。</a:t>
            </a:r>
          </a:p>
        </p:txBody>
      </p:sp>
      <p:sp>
        <p:nvSpPr>
          <p:cNvPr id="3" name="标题 2">
            <a:extLst>
              <a:ext uri="{FF2B5EF4-FFF2-40B4-BE49-F238E27FC236}">
                <a16:creationId xmlns:a16="http://schemas.microsoft.com/office/drawing/2014/main" id="{D7D312D5-210A-457D-A3E4-2EAB380B1A06}"/>
              </a:ext>
            </a:extLst>
          </p:cNvPr>
          <p:cNvSpPr>
            <a:spLocks noGrp="1"/>
          </p:cNvSpPr>
          <p:nvPr>
            <p:ph type="title"/>
          </p:nvPr>
        </p:nvSpPr>
        <p:spPr/>
        <p:txBody>
          <a:bodyPr/>
          <a:lstStyle/>
          <a:p>
            <a:r>
              <a:rPr lang="zh-CN" altLang="en-US" dirty="0"/>
              <a:t>什么是</a:t>
            </a:r>
            <a:r>
              <a:rPr lang="en-US" altLang="zh-CN" dirty="0"/>
              <a:t>Docker</a:t>
            </a:r>
            <a:r>
              <a:rPr lang="zh-CN" altLang="en-US" dirty="0"/>
              <a:t>？</a:t>
            </a:r>
          </a:p>
        </p:txBody>
      </p:sp>
    </p:spTree>
    <p:extLst>
      <p:ext uri="{BB962C8B-B14F-4D97-AF65-F5344CB8AC3E}">
        <p14:creationId xmlns:p14="http://schemas.microsoft.com/office/powerpoint/2010/main" val="39686242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17ECFC-7222-4BA7-9104-1429757F1C40}"/>
              </a:ext>
            </a:extLst>
          </p:cNvPr>
          <p:cNvSpPr>
            <a:spLocks noGrp="1"/>
          </p:cNvSpPr>
          <p:nvPr>
            <p:ph idx="1"/>
          </p:nvPr>
        </p:nvSpPr>
        <p:spPr/>
        <p:txBody>
          <a:bodyPr/>
          <a:lstStyle/>
          <a:p>
            <a:r>
              <a:rPr lang="zh-CN" altLang="en-US" dirty="0"/>
              <a:t>代码集装箱：</a:t>
            </a:r>
          </a:p>
        </p:txBody>
      </p:sp>
      <p:sp>
        <p:nvSpPr>
          <p:cNvPr id="3" name="标题 2">
            <a:extLst>
              <a:ext uri="{FF2B5EF4-FFF2-40B4-BE49-F238E27FC236}">
                <a16:creationId xmlns:a16="http://schemas.microsoft.com/office/drawing/2014/main" id="{BB08E544-CA22-4B04-AF4E-9EEF65C40796}"/>
              </a:ext>
            </a:extLst>
          </p:cNvPr>
          <p:cNvSpPr>
            <a:spLocks noGrp="1"/>
          </p:cNvSpPr>
          <p:nvPr>
            <p:ph type="title"/>
          </p:nvPr>
        </p:nvSpPr>
        <p:spPr/>
        <p:txBody>
          <a:bodyPr/>
          <a:lstStyle/>
          <a:p>
            <a:r>
              <a:rPr lang="zh-CN" altLang="en-US" dirty="0"/>
              <a:t>什么是</a:t>
            </a:r>
            <a:r>
              <a:rPr lang="en-US" altLang="zh-CN" dirty="0"/>
              <a:t>Docker</a:t>
            </a:r>
            <a:endParaRPr lang="zh-CN" altLang="en-US" dirty="0"/>
          </a:p>
        </p:txBody>
      </p:sp>
      <p:pic>
        <p:nvPicPr>
          <p:cNvPr id="5" name="图片 4">
            <a:extLst>
              <a:ext uri="{FF2B5EF4-FFF2-40B4-BE49-F238E27FC236}">
                <a16:creationId xmlns:a16="http://schemas.microsoft.com/office/drawing/2014/main" id="{482B5792-12A6-4AF4-96DE-8A2AC41E5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584" y="2006593"/>
            <a:ext cx="6523984" cy="4226144"/>
          </a:xfrm>
          <a:prstGeom prst="rect">
            <a:avLst/>
          </a:prstGeom>
        </p:spPr>
      </p:pic>
    </p:spTree>
    <p:extLst>
      <p:ext uri="{BB962C8B-B14F-4D97-AF65-F5344CB8AC3E}">
        <p14:creationId xmlns:p14="http://schemas.microsoft.com/office/powerpoint/2010/main" val="243848936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8E01B91-9A41-4DC4-85FC-01D0FF2CE3E3}"/>
              </a:ext>
            </a:extLst>
          </p:cNvPr>
          <p:cNvSpPr>
            <a:spLocks noGrp="1"/>
          </p:cNvSpPr>
          <p:nvPr>
            <p:ph idx="1"/>
          </p:nvPr>
        </p:nvSpPr>
        <p:spPr/>
        <p:txBody>
          <a:bodyPr/>
          <a:lstStyle/>
          <a:p>
            <a:r>
              <a:rPr lang="en-US" altLang="zh-CN" dirty="0"/>
              <a:t>Docker</a:t>
            </a:r>
            <a:r>
              <a:rPr lang="zh-CN" altLang="en-US" dirty="0"/>
              <a:t>基本概念：</a:t>
            </a:r>
            <a:endParaRPr lang="en-US" altLang="zh-CN" dirty="0"/>
          </a:p>
          <a:p>
            <a:pPr lvl="1"/>
            <a:r>
              <a:rPr lang="zh-CN" altLang="en-US" dirty="0"/>
              <a:t>镜像（</a:t>
            </a:r>
            <a:r>
              <a:rPr lang="en-US" altLang="zh-CN" dirty="0"/>
              <a:t>Image</a:t>
            </a:r>
            <a:r>
              <a:rPr lang="zh-CN" altLang="en-US" dirty="0"/>
              <a:t>）</a:t>
            </a:r>
            <a:endParaRPr lang="en-US" altLang="zh-CN" dirty="0"/>
          </a:p>
          <a:p>
            <a:pPr lvl="1"/>
            <a:r>
              <a:rPr lang="zh-CN" altLang="en-US" dirty="0"/>
              <a:t>容器（</a:t>
            </a:r>
            <a:r>
              <a:rPr lang="en-US" altLang="zh-CN" dirty="0"/>
              <a:t>Container</a:t>
            </a:r>
            <a:r>
              <a:rPr lang="zh-CN" altLang="en-US" dirty="0"/>
              <a:t>）</a:t>
            </a:r>
            <a:endParaRPr lang="en-US" altLang="zh-CN" dirty="0"/>
          </a:p>
          <a:p>
            <a:pPr lvl="1"/>
            <a:r>
              <a:rPr lang="zh-CN" altLang="en-US" dirty="0"/>
              <a:t>仓库（</a:t>
            </a:r>
            <a:r>
              <a:rPr lang="en-US" altLang="zh-CN" dirty="0"/>
              <a:t>Repository</a:t>
            </a:r>
            <a:r>
              <a:rPr lang="zh-CN" altLang="en-US" dirty="0"/>
              <a:t>）</a:t>
            </a:r>
            <a:endParaRPr lang="en-US" altLang="zh-CN" dirty="0"/>
          </a:p>
          <a:p>
            <a:pPr lvl="1"/>
            <a:endParaRPr lang="zh-CN" altLang="en-US" dirty="0"/>
          </a:p>
        </p:txBody>
      </p:sp>
      <p:sp>
        <p:nvSpPr>
          <p:cNvPr id="3" name="标题 2">
            <a:extLst>
              <a:ext uri="{FF2B5EF4-FFF2-40B4-BE49-F238E27FC236}">
                <a16:creationId xmlns:a16="http://schemas.microsoft.com/office/drawing/2014/main" id="{026E51B5-5DBC-49DC-A126-6A29B7D4E1DF}"/>
              </a:ext>
            </a:extLst>
          </p:cNvPr>
          <p:cNvSpPr>
            <a:spLocks noGrp="1"/>
          </p:cNvSpPr>
          <p:nvPr>
            <p:ph type="title"/>
          </p:nvPr>
        </p:nvSpPr>
        <p:spPr/>
        <p:txBody>
          <a:bodyPr/>
          <a:lstStyle/>
          <a:p>
            <a:r>
              <a:rPr lang="en-US" altLang="zh-CN" dirty="0"/>
              <a:t>Docker</a:t>
            </a:r>
            <a:r>
              <a:rPr lang="zh-CN" altLang="en-US" dirty="0"/>
              <a:t>基本概念</a:t>
            </a:r>
          </a:p>
        </p:txBody>
      </p:sp>
      <p:pic>
        <p:nvPicPr>
          <p:cNvPr id="5" name="图片 4">
            <a:extLst>
              <a:ext uri="{FF2B5EF4-FFF2-40B4-BE49-F238E27FC236}">
                <a16:creationId xmlns:a16="http://schemas.microsoft.com/office/drawing/2014/main" id="{E6E246B4-7C55-44D9-A3CA-4019FC4A6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934" y="1844824"/>
            <a:ext cx="5414798" cy="4145705"/>
          </a:xfrm>
          <a:prstGeom prst="rect">
            <a:avLst/>
          </a:prstGeom>
        </p:spPr>
      </p:pic>
    </p:spTree>
    <p:extLst>
      <p:ext uri="{BB962C8B-B14F-4D97-AF65-F5344CB8AC3E}">
        <p14:creationId xmlns:p14="http://schemas.microsoft.com/office/powerpoint/2010/main" val="10720777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C42F5F-47E4-4C1D-AEA2-129D383B8794}"/>
              </a:ext>
            </a:extLst>
          </p:cNvPr>
          <p:cNvSpPr>
            <a:spLocks noGrp="1"/>
          </p:cNvSpPr>
          <p:nvPr>
            <p:ph idx="1"/>
          </p:nvPr>
        </p:nvSpPr>
        <p:spPr/>
        <p:txBody>
          <a:bodyPr/>
          <a:lstStyle/>
          <a:p>
            <a:r>
              <a:rPr lang="zh-CN" altLang="en-US" dirty="0"/>
              <a:t>一个特殊的文件系统：</a:t>
            </a:r>
            <a:endParaRPr lang="en-US" altLang="zh-CN" dirty="0"/>
          </a:p>
          <a:p>
            <a:pPr lvl="1"/>
            <a:r>
              <a:rPr lang="zh-CN" altLang="en-US" dirty="0"/>
              <a:t>运行时需要的程序、库</a:t>
            </a:r>
            <a:endParaRPr lang="en-US" altLang="zh-CN" dirty="0"/>
          </a:p>
          <a:p>
            <a:pPr lvl="1"/>
            <a:r>
              <a:rPr lang="zh-CN" altLang="en-US" dirty="0"/>
              <a:t>资源文件、配置文件</a:t>
            </a:r>
            <a:endParaRPr lang="en-US" altLang="zh-CN" dirty="0"/>
          </a:p>
          <a:p>
            <a:pPr lvl="1"/>
            <a:r>
              <a:rPr lang="zh-CN" altLang="en-US" dirty="0"/>
              <a:t>一些为运行时准备的参数</a:t>
            </a:r>
            <a:endParaRPr lang="en-US" altLang="zh-CN" dirty="0"/>
          </a:p>
          <a:p>
            <a:pPr lvl="2"/>
            <a:r>
              <a:rPr lang="zh-CN" altLang="en-US" dirty="0"/>
              <a:t>匿名卷</a:t>
            </a:r>
            <a:endParaRPr lang="en-US" altLang="zh-CN" dirty="0"/>
          </a:p>
          <a:p>
            <a:pPr lvl="2"/>
            <a:r>
              <a:rPr lang="zh-CN" altLang="en-US" dirty="0"/>
              <a:t>环境变量</a:t>
            </a:r>
            <a:endParaRPr lang="en-US" altLang="zh-CN" dirty="0"/>
          </a:p>
          <a:p>
            <a:pPr lvl="2"/>
            <a:r>
              <a:rPr lang="zh-CN" altLang="en-US" dirty="0"/>
              <a:t>用户数据</a:t>
            </a:r>
            <a:endParaRPr lang="en-US" altLang="zh-CN" dirty="0"/>
          </a:p>
          <a:p>
            <a:pPr lvl="1"/>
            <a:r>
              <a:rPr lang="zh-CN" altLang="en-US" dirty="0"/>
              <a:t>镜像可以认为是容器的</a:t>
            </a:r>
            <a:r>
              <a:rPr lang="en-US" altLang="zh-CN" dirty="0">
                <a:solidFill>
                  <a:srgbClr val="FF0000"/>
                </a:solidFill>
              </a:rPr>
              <a:t>root</a:t>
            </a:r>
            <a:r>
              <a:rPr lang="zh-CN" altLang="en-US" dirty="0">
                <a:solidFill>
                  <a:srgbClr val="FF0000"/>
                </a:solidFill>
              </a:rPr>
              <a:t>文件系统</a:t>
            </a:r>
            <a:endParaRPr lang="en-US" altLang="zh-CN" dirty="0">
              <a:solidFill>
                <a:srgbClr val="FF0000"/>
              </a:solidFill>
            </a:endParaRPr>
          </a:p>
        </p:txBody>
      </p:sp>
      <p:sp>
        <p:nvSpPr>
          <p:cNvPr id="3" name="标题 2">
            <a:extLst>
              <a:ext uri="{FF2B5EF4-FFF2-40B4-BE49-F238E27FC236}">
                <a16:creationId xmlns:a16="http://schemas.microsoft.com/office/drawing/2014/main" id="{8500AF95-6DC0-41FF-8134-BBB06E531F14}"/>
              </a:ext>
            </a:extLst>
          </p:cNvPr>
          <p:cNvSpPr>
            <a:spLocks noGrp="1"/>
          </p:cNvSpPr>
          <p:nvPr>
            <p:ph type="title"/>
          </p:nvPr>
        </p:nvSpPr>
        <p:spPr/>
        <p:txBody>
          <a:bodyPr/>
          <a:lstStyle/>
          <a:p>
            <a:r>
              <a:rPr lang="en-US" altLang="zh-CN" dirty="0"/>
              <a:t>Docker</a:t>
            </a:r>
            <a:r>
              <a:rPr lang="zh-CN" altLang="en-US" dirty="0"/>
              <a:t>：镜像</a:t>
            </a:r>
          </a:p>
        </p:txBody>
      </p:sp>
    </p:spTree>
    <p:extLst>
      <p:ext uri="{BB962C8B-B14F-4D97-AF65-F5344CB8AC3E}">
        <p14:creationId xmlns:p14="http://schemas.microsoft.com/office/powerpoint/2010/main" val="24660871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D27CF4-B5D9-4587-A35B-20BD3FA5C252}"/>
              </a:ext>
            </a:extLst>
          </p:cNvPr>
          <p:cNvSpPr>
            <a:spLocks noGrp="1"/>
          </p:cNvSpPr>
          <p:nvPr>
            <p:ph idx="1"/>
          </p:nvPr>
        </p:nvSpPr>
        <p:spPr/>
        <p:txBody>
          <a:bodyPr/>
          <a:lstStyle/>
          <a:p>
            <a:r>
              <a:rPr lang="zh-CN" altLang="en-US" dirty="0"/>
              <a:t>镜像的运行时实体：</a:t>
            </a:r>
            <a:endParaRPr lang="en-US" altLang="zh-CN" dirty="0"/>
          </a:p>
          <a:p>
            <a:pPr lvl="1"/>
            <a:r>
              <a:rPr lang="zh-CN" altLang="en-US" dirty="0"/>
              <a:t>镜像与容器：面向对象中的类与对象</a:t>
            </a:r>
            <a:endParaRPr lang="en-US" altLang="zh-CN" dirty="0"/>
          </a:p>
          <a:p>
            <a:pPr lvl="1"/>
            <a:r>
              <a:rPr lang="zh-CN" altLang="en-US" dirty="0"/>
              <a:t>容器能够被创建、启动、停止、删除、暂停等</a:t>
            </a:r>
            <a:endParaRPr lang="en-US" altLang="zh-CN" dirty="0"/>
          </a:p>
          <a:p>
            <a:pPr lvl="1"/>
            <a:r>
              <a:rPr lang="zh-CN" altLang="en-US" dirty="0"/>
              <a:t>容器的实质是</a:t>
            </a:r>
            <a:r>
              <a:rPr lang="zh-CN" altLang="en-US" dirty="0">
                <a:solidFill>
                  <a:srgbClr val="FF0000"/>
                </a:solidFill>
              </a:rPr>
              <a:t>进程</a:t>
            </a:r>
            <a:r>
              <a:rPr lang="en-US" altLang="zh-CN" dirty="0">
                <a:solidFill>
                  <a:srgbClr val="1C49D2"/>
                </a:solidFill>
              </a:rPr>
              <a:t>——</a:t>
            </a:r>
            <a:r>
              <a:rPr lang="zh-CN" altLang="en-US" dirty="0">
                <a:solidFill>
                  <a:srgbClr val="1C49D2"/>
                </a:solidFill>
              </a:rPr>
              <a:t>拥有独立命名空间，受</a:t>
            </a:r>
            <a:r>
              <a:rPr lang="en-US" altLang="zh-CN" dirty="0" err="1">
                <a:solidFill>
                  <a:srgbClr val="1C49D2"/>
                </a:solidFill>
              </a:rPr>
              <a:t>cgroup</a:t>
            </a:r>
            <a:r>
              <a:rPr lang="zh-CN" altLang="en-US" dirty="0">
                <a:solidFill>
                  <a:srgbClr val="1C49D2"/>
                </a:solidFill>
              </a:rPr>
              <a:t>管辖的进程</a:t>
            </a:r>
            <a:endParaRPr lang="en-US" altLang="zh-CN" dirty="0">
              <a:solidFill>
                <a:srgbClr val="1C49D2"/>
              </a:solidFill>
            </a:endParaRPr>
          </a:p>
          <a:p>
            <a:pPr lvl="1"/>
            <a:r>
              <a:rPr lang="zh-CN" altLang="en-US" dirty="0">
                <a:solidFill>
                  <a:srgbClr val="1C49D2"/>
                </a:solidFill>
              </a:rPr>
              <a:t>存储：</a:t>
            </a:r>
            <a:endParaRPr lang="en-US" altLang="zh-CN" dirty="0">
              <a:solidFill>
                <a:srgbClr val="1C49D2"/>
              </a:solidFill>
            </a:endParaRPr>
          </a:p>
          <a:p>
            <a:pPr lvl="2"/>
            <a:r>
              <a:rPr lang="zh-CN" altLang="en-US" dirty="0">
                <a:solidFill>
                  <a:srgbClr val="1C49D2"/>
                </a:solidFill>
              </a:rPr>
              <a:t>容器存储层：生命周期与容器相同，容器退出则消失</a:t>
            </a:r>
            <a:endParaRPr lang="en-US" altLang="zh-CN" dirty="0">
              <a:solidFill>
                <a:srgbClr val="1C49D2"/>
              </a:solidFill>
            </a:endParaRPr>
          </a:p>
          <a:p>
            <a:pPr lvl="2"/>
            <a:r>
              <a:rPr lang="zh-CN" altLang="en-US" dirty="0">
                <a:solidFill>
                  <a:srgbClr val="1C49D2"/>
                </a:solidFill>
              </a:rPr>
              <a:t>宿主挂载卷、绑定宿主目录：持久性保存</a:t>
            </a:r>
          </a:p>
        </p:txBody>
      </p:sp>
      <p:sp>
        <p:nvSpPr>
          <p:cNvPr id="3" name="标题 2">
            <a:extLst>
              <a:ext uri="{FF2B5EF4-FFF2-40B4-BE49-F238E27FC236}">
                <a16:creationId xmlns:a16="http://schemas.microsoft.com/office/drawing/2014/main" id="{EE72C154-3FA5-480F-B5DE-91F2DD0B5303}"/>
              </a:ext>
            </a:extLst>
          </p:cNvPr>
          <p:cNvSpPr>
            <a:spLocks noGrp="1"/>
          </p:cNvSpPr>
          <p:nvPr>
            <p:ph type="title"/>
          </p:nvPr>
        </p:nvSpPr>
        <p:spPr/>
        <p:txBody>
          <a:bodyPr/>
          <a:lstStyle/>
          <a:p>
            <a:r>
              <a:rPr lang="en-US" altLang="zh-CN" dirty="0"/>
              <a:t>Docker</a:t>
            </a:r>
            <a:r>
              <a:rPr lang="zh-CN" altLang="en-US" dirty="0"/>
              <a:t>：容器</a:t>
            </a:r>
          </a:p>
        </p:txBody>
      </p:sp>
    </p:spTree>
    <p:extLst>
      <p:ext uri="{BB962C8B-B14F-4D97-AF65-F5344CB8AC3E}">
        <p14:creationId xmlns:p14="http://schemas.microsoft.com/office/powerpoint/2010/main" val="30724883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F91C4F-4FC7-4552-BA50-5DBDF6E71A14}"/>
              </a:ext>
            </a:extLst>
          </p:cNvPr>
          <p:cNvSpPr>
            <a:spLocks noGrp="1"/>
          </p:cNvSpPr>
          <p:nvPr>
            <p:ph idx="1"/>
          </p:nvPr>
        </p:nvSpPr>
        <p:spPr/>
        <p:txBody>
          <a:bodyPr/>
          <a:lstStyle/>
          <a:p>
            <a:r>
              <a:rPr lang="zh-CN" altLang="en-US" dirty="0"/>
              <a:t>集中存放镜像文件的地方</a:t>
            </a:r>
          </a:p>
          <a:p>
            <a:pPr lvl="1"/>
            <a:r>
              <a:rPr lang="zh-CN" altLang="en-US" dirty="0"/>
              <a:t>镜像文件是静态数据，能够被存储、分发</a:t>
            </a:r>
            <a:endParaRPr lang="en-US" altLang="zh-CN" dirty="0"/>
          </a:p>
          <a:p>
            <a:pPr lvl="1"/>
            <a:r>
              <a:rPr lang="zh-CN" altLang="en-US" dirty="0"/>
              <a:t>仓库提供了镜像文件的：</a:t>
            </a:r>
            <a:endParaRPr lang="en-US" altLang="zh-CN" dirty="0"/>
          </a:p>
          <a:p>
            <a:pPr lvl="2"/>
            <a:r>
              <a:rPr lang="zh-CN" altLang="en-US" dirty="0"/>
              <a:t>版本控制</a:t>
            </a:r>
            <a:endParaRPr lang="en-US" altLang="zh-CN" dirty="0"/>
          </a:p>
          <a:p>
            <a:pPr lvl="2"/>
            <a:r>
              <a:rPr lang="zh-CN" altLang="en-US" dirty="0"/>
              <a:t>存储</a:t>
            </a:r>
            <a:endParaRPr lang="en-US" altLang="zh-CN" dirty="0"/>
          </a:p>
          <a:p>
            <a:pPr lvl="2"/>
            <a:r>
              <a:rPr lang="zh-CN" altLang="en-US" dirty="0"/>
              <a:t>分发</a:t>
            </a:r>
          </a:p>
        </p:txBody>
      </p:sp>
      <p:sp>
        <p:nvSpPr>
          <p:cNvPr id="3" name="标题 2">
            <a:extLst>
              <a:ext uri="{FF2B5EF4-FFF2-40B4-BE49-F238E27FC236}">
                <a16:creationId xmlns:a16="http://schemas.microsoft.com/office/drawing/2014/main" id="{55022BA7-A27F-4CC2-8B02-333604F835BE}"/>
              </a:ext>
            </a:extLst>
          </p:cNvPr>
          <p:cNvSpPr>
            <a:spLocks noGrp="1"/>
          </p:cNvSpPr>
          <p:nvPr>
            <p:ph type="title"/>
          </p:nvPr>
        </p:nvSpPr>
        <p:spPr/>
        <p:txBody>
          <a:bodyPr/>
          <a:lstStyle/>
          <a:p>
            <a:r>
              <a:rPr lang="en-US" altLang="zh-CN" dirty="0"/>
              <a:t>Docker</a:t>
            </a:r>
            <a:r>
              <a:rPr lang="zh-CN" altLang="en-US" dirty="0"/>
              <a:t>：仓库</a:t>
            </a:r>
          </a:p>
        </p:txBody>
      </p:sp>
    </p:spTree>
    <p:extLst>
      <p:ext uri="{BB962C8B-B14F-4D97-AF65-F5344CB8AC3E}">
        <p14:creationId xmlns:p14="http://schemas.microsoft.com/office/powerpoint/2010/main" val="31970374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1853EA-0CCC-4667-8298-5F0BFEB7673E}"/>
              </a:ext>
            </a:extLst>
          </p:cNvPr>
          <p:cNvSpPr>
            <a:spLocks noGrp="1"/>
          </p:cNvSpPr>
          <p:nvPr>
            <p:ph idx="1"/>
          </p:nvPr>
        </p:nvSpPr>
        <p:spPr/>
        <p:txBody>
          <a:bodyPr/>
          <a:lstStyle/>
          <a:p>
            <a:r>
              <a:rPr lang="en-US" altLang="zh-CN" dirty="0"/>
              <a:t>Build</a:t>
            </a:r>
            <a:r>
              <a:rPr lang="zh-CN" altLang="en-US" dirty="0"/>
              <a:t>：</a:t>
            </a:r>
            <a:endParaRPr lang="en-US" altLang="zh-CN" dirty="0"/>
          </a:p>
          <a:p>
            <a:pPr lvl="1"/>
            <a:r>
              <a:rPr lang="zh-CN" altLang="en-US" dirty="0"/>
              <a:t>构建应用的运行环境，以静态数据的方式存放到镜像中</a:t>
            </a:r>
            <a:endParaRPr lang="en-US" altLang="zh-CN" dirty="0"/>
          </a:p>
          <a:p>
            <a:r>
              <a:rPr lang="en-US" altLang="zh-CN" dirty="0"/>
              <a:t>Ship</a:t>
            </a:r>
            <a:r>
              <a:rPr lang="zh-CN" altLang="en-US" dirty="0"/>
              <a:t>：</a:t>
            </a:r>
            <a:endParaRPr lang="en-US" altLang="zh-CN" dirty="0"/>
          </a:p>
          <a:p>
            <a:pPr lvl="1"/>
            <a:r>
              <a:rPr lang="zh-CN" altLang="en-US" dirty="0"/>
              <a:t>在主机和仓库中运输镜像，这里的仓库就像是超级码头</a:t>
            </a:r>
            <a:endParaRPr lang="en-US" altLang="zh-CN" dirty="0"/>
          </a:p>
          <a:p>
            <a:r>
              <a:rPr lang="en-US" altLang="zh-CN" dirty="0"/>
              <a:t>Run</a:t>
            </a:r>
            <a:r>
              <a:rPr lang="zh-CN" altLang="en-US" dirty="0"/>
              <a:t>：</a:t>
            </a:r>
            <a:endParaRPr lang="en-US" altLang="zh-CN" dirty="0"/>
          </a:p>
          <a:p>
            <a:pPr lvl="1"/>
            <a:r>
              <a:rPr lang="zh-CN" altLang="en-US" dirty="0"/>
              <a:t>在某一平台上依据静态的镜像，启动一个容器实例，容器就是应用程序的运行时</a:t>
            </a:r>
          </a:p>
        </p:txBody>
      </p:sp>
      <p:sp>
        <p:nvSpPr>
          <p:cNvPr id="3" name="标题 2">
            <a:extLst>
              <a:ext uri="{FF2B5EF4-FFF2-40B4-BE49-F238E27FC236}">
                <a16:creationId xmlns:a16="http://schemas.microsoft.com/office/drawing/2014/main" id="{CB558FCD-61C5-4E46-8680-3573BD6E5814}"/>
              </a:ext>
            </a:extLst>
          </p:cNvPr>
          <p:cNvSpPr>
            <a:spLocks noGrp="1"/>
          </p:cNvSpPr>
          <p:nvPr>
            <p:ph type="title"/>
          </p:nvPr>
        </p:nvSpPr>
        <p:spPr/>
        <p:txBody>
          <a:bodyPr/>
          <a:lstStyle/>
          <a:p>
            <a:r>
              <a:rPr lang="en-US" altLang="zh-CN" dirty="0"/>
              <a:t>Build</a:t>
            </a:r>
            <a:r>
              <a:rPr lang="zh-CN" altLang="en-US" dirty="0"/>
              <a:t>，</a:t>
            </a:r>
            <a:r>
              <a:rPr lang="en-US" altLang="zh-CN" dirty="0"/>
              <a:t>Ship</a:t>
            </a:r>
            <a:r>
              <a:rPr lang="zh-CN" altLang="en-US" dirty="0"/>
              <a:t>，</a:t>
            </a:r>
            <a:r>
              <a:rPr lang="en-US" altLang="zh-CN" dirty="0"/>
              <a:t>and Run Any App</a:t>
            </a:r>
            <a:endParaRPr lang="zh-CN" altLang="en-US" dirty="0"/>
          </a:p>
        </p:txBody>
      </p:sp>
      <p:pic>
        <p:nvPicPr>
          <p:cNvPr id="5" name="图片 4">
            <a:extLst>
              <a:ext uri="{FF2B5EF4-FFF2-40B4-BE49-F238E27FC236}">
                <a16:creationId xmlns:a16="http://schemas.microsoft.com/office/drawing/2014/main" id="{331D7C82-0C28-4BD8-B838-DA9691B30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92" y="4302794"/>
            <a:ext cx="4629150" cy="2428875"/>
          </a:xfrm>
          <a:prstGeom prst="rect">
            <a:avLst/>
          </a:prstGeom>
        </p:spPr>
      </p:pic>
    </p:spTree>
    <p:extLst>
      <p:ext uri="{BB962C8B-B14F-4D97-AF65-F5344CB8AC3E}">
        <p14:creationId xmlns:p14="http://schemas.microsoft.com/office/powerpoint/2010/main" val="49812041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LXC</a:t>
            </a:r>
            <a:r>
              <a:rPr lang="zh-CN" altLang="en-US" dirty="0">
                <a:solidFill>
                  <a:schemeClr val="tx1">
                    <a:lumMod val="50000"/>
                  </a:schemeClr>
                </a:solidFill>
              </a:rPr>
              <a:t>（</a:t>
            </a:r>
            <a:r>
              <a:rPr lang="en-US" altLang="zh-CN" dirty="0">
                <a:solidFill>
                  <a:schemeClr val="tx1">
                    <a:lumMod val="50000"/>
                  </a:schemeClr>
                </a:solidFill>
              </a:rPr>
              <a:t>Linux Container</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命名空间（</a:t>
            </a:r>
            <a:r>
              <a:rPr lang="en-US" altLang="zh-CN" dirty="0">
                <a:solidFill>
                  <a:schemeClr val="tx1">
                    <a:lumMod val="50000"/>
                  </a:schemeClr>
                </a:solidFill>
              </a:rPr>
              <a:t>Linux Namespace</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t>3.	</a:t>
            </a:r>
            <a:r>
              <a:rPr lang="zh-CN" altLang="en-US" dirty="0"/>
              <a:t>控制组（</a:t>
            </a:r>
            <a:r>
              <a:rPr lang="en-US" altLang="zh-CN" dirty="0"/>
              <a:t>Linux Control Group</a:t>
            </a:r>
            <a:r>
              <a:rPr lang="zh-CN" altLang="en-US" dirty="0"/>
              <a:t>）</a:t>
            </a:r>
            <a:endParaRPr lang="en-US" altLang="zh-CN" dirty="0"/>
          </a:p>
          <a:p>
            <a:pPr>
              <a:lnSpc>
                <a:spcPct val="150000"/>
              </a:lnSpc>
            </a:pPr>
            <a:r>
              <a:rPr lang="en-US" altLang="zh-CN" dirty="0"/>
              <a:t>4. 	Docker</a:t>
            </a:r>
          </a:p>
          <a:p>
            <a:pPr>
              <a:lnSpc>
                <a:spcPct val="150000"/>
              </a:lnSpc>
            </a:pPr>
            <a:r>
              <a:rPr lang="en-US" altLang="zh-CN" dirty="0">
                <a:solidFill>
                  <a:srgbClr val="FF0000"/>
                </a:solidFill>
              </a:rPr>
              <a:t>5.</a:t>
            </a:r>
            <a:r>
              <a:rPr lang="zh-CN" altLang="en-US" dirty="0">
                <a:solidFill>
                  <a:srgbClr val="FF0000"/>
                </a:solidFill>
              </a:rPr>
              <a:t>   </a:t>
            </a:r>
            <a:r>
              <a:rPr lang="en-US" altLang="zh-CN" dirty="0" err="1">
                <a:solidFill>
                  <a:srgbClr val="FF0000"/>
                </a:solidFill>
              </a:rPr>
              <a:t>iSula</a:t>
            </a:r>
            <a:endParaRPr lang="en-US" altLang="zh-CN" dirty="0">
              <a:solidFill>
                <a:srgbClr val="FF0000"/>
              </a:solidFill>
            </a:endParaRPr>
          </a:p>
        </p:txBody>
      </p:sp>
    </p:spTree>
    <p:extLst>
      <p:ext uri="{BB962C8B-B14F-4D97-AF65-F5344CB8AC3E}">
        <p14:creationId xmlns:p14="http://schemas.microsoft.com/office/powerpoint/2010/main" val="327777693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BDB89D-C0C5-4E7A-8B8A-892341A68931}"/>
              </a:ext>
            </a:extLst>
          </p:cNvPr>
          <p:cNvSpPr>
            <a:spLocks noGrp="1"/>
          </p:cNvSpPr>
          <p:nvPr>
            <p:ph idx="1"/>
          </p:nvPr>
        </p:nvSpPr>
        <p:spPr/>
        <p:txBody>
          <a:bodyPr/>
          <a:lstStyle/>
          <a:p>
            <a:r>
              <a:rPr lang="zh-CN" altLang="en-US" dirty="0"/>
              <a:t>新型容器解决方案：</a:t>
            </a:r>
            <a:endParaRPr lang="en-US" altLang="zh-CN" dirty="0"/>
          </a:p>
          <a:p>
            <a:pPr lvl="1"/>
            <a:r>
              <a:rPr lang="zh-CN" altLang="en-US" dirty="0"/>
              <a:t>提供统一架构来满足</a:t>
            </a:r>
            <a:r>
              <a:rPr lang="en-US" altLang="zh-CN" dirty="0"/>
              <a:t>CT</a:t>
            </a:r>
            <a:r>
              <a:rPr lang="zh-CN" altLang="en-US" dirty="0"/>
              <a:t>和</a:t>
            </a:r>
            <a:r>
              <a:rPr lang="en-US" altLang="zh-CN" dirty="0"/>
              <a:t>IT</a:t>
            </a:r>
            <a:r>
              <a:rPr lang="zh-CN" altLang="en-US" dirty="0"/>
              <a:t>领域的不同需求</a:t>
            </a:r>
            <a:endParaRPr lang="en-US" altLang="zh-CN" dirty="0"/>
          </a:p>
          <a:p>
            <a:pPr lvl="1"/>
            <a:r>
              <a:rPr lang="zh-CN" altLang="en-US" dirty="0"/>
              <a:t>相比</a:t>
            </a:r>
            <a:r>
              <a:rPr lang="en-US" altLang="zh-CN" dirty="0"/>
              <a:t>Docker</a:t>
            </a:r>
            <a:r>
              <a:rPr lang="zh-CN" altLang="en-US" dirty="0"/>
              <a:t>，具有轻、灵、巧、快的特点</a:t>
            </a:r>
            <a:endParaRPr lang="en-US" altLang="zh-CN" dirty="0"/>
          </a:p>
          <a:p>
            <a:pPr lvl="1"/>
            <a:r>
              <a:rPr lang="zh-CN" altLang="en-US" dirty="0"/>
              <a:t>不受硬件规格和架构的限制</a:t>
            </a:r>
            <a:endParaRPr lang="en-US" altLang="zh-CN" dirty="0"/>
          </a:p>
          <a:p>
            <a:pPr lvl="1"/>
            <a:r>
              <a:rPr lang="zh-CN" altLang="en-US" dirty="0"/>
              <a:t>底层开销小</a:t>
            </a:r>
          </a:p>
        </p:txBody>
      </p:sp>
      <p:sp>
        <p:nvSpPr>
          <p:cNvPr id="3" name="标题 2">
            <a:extLst>
              <a:ext uri="{FF2B5EF4-FFF2-40B4-BE49-F238E27FC236}">
                <a16:creationId xmlns:a16="http://schemas.microsoft.com/office/drawing/2014/main" id="{4BBBF20E-EFC8-46AA-B665-F6FC94985F77}"/>
              </a:ext>
            </a:extLst>
          </p:cNvPr>
          <p:cNvSpPr>
            <a:spLocks noGrp="1"/>
          </p:cNvSpPr>
          <p:nvPr>
            <p:ph type="title"/>
          </p:nvPr>
        </p:nvSpPr>
        <p:spPr/>
        <p:txBody>
          <a:bodyPr/>
          <a:lstStyle/>
          <a:p>
            <a:r>
              <a:rPr lang="en-US" altLang="zh-CN" dirty="0" err="1"/>
              <a:t>iSula</a:t>
            </a:r>
            <a:endParaRPr lang="zh-CN" altLang="en-US" dirty="0"/>
          </a:p>
        </p:txBody>
      </p:sp>
    </p:spTree>
    <p:extLst>
      <p:ext uri="{BB962C8B-B14F-4D97-AF65-F5344CB8AC3E}">
        <p14:creationId xmlns:p14="http://schemas.microsoft.com/office/powerpoint/2010/main" val="181974106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B4909B-C9FF-42C6-BEA3-A200E4A5A205}"/>
              </a:ext>
            </a:extLst>
          </p:cNvPr>
          <p:cNvSpPr>
            <a:spLocks noGrp="1"/>
          </p:cNvSpPr>
          <p:nvPr>
            <p:ph idx="1"/>
          </p:nvPr>
        </p:nvSpPr>
        <p:spPr>
          <a:xfrm>
            <a:off x="488950" y="1340768"/>
            <a:ext cx="8928100" cy="4896543"/>
          </a:xfrm>
        </p:spPr>
        <p:txBody>
          <a:bodyPr/>
          <a:lstStyle/>
          <a:p>
            <a:r>
              <a:rPr lang="zh-CN" altLang="en-US" dirty="0"/>
              <a:t>统一架构</a:t>
            </a:r>
            <a:endParaRPr lang="en-US" altLang="zh-CN" dirty="0"/>
          </a:p>
          <a:p>
            <a:pPr lvl="1"/>
            <a:r>
              <a:rPr lang="zh-CN" altLang="en-US" dirty="0"/>
              <a:t>对外提供三种接口：</a:t>
            </a:r>
            <a:endParaRPr lang="en-US" altLang="zh-CN" dirty="0"/>
          </a:p>
          <a:p>
            <a:pPr lvl="2"/>
            <a:r>
              <a:rPr lang="zh-CN" altLang="en-US" dirty="0"/>
              <a:t>客户端</a:t>
            </a:r>
            <a:r>
              <a:rPr lang="en-US" altLang="zh-CN" dirty="0" err="1"/>
              <a:t>lcrc</a:t>
            </a:r>
            <a:endParaRPr lang="en-US" altLang="zh-CN" dirty="0"/>
          </a:p>
          <a:p>
            <a:pPr marL="914400" lvl="2" indent="0">
              <a:buNone/>
            </a:pPr>
            <a:r>
              <a:rPr lang="zh-CN" altLang="en-US" dirty="0"/>
              <a:t>（类似</a:t>
            </a:r>
            <a:r>
              <a:rPr lang="en-US" altLang="zh-CN" dirty="0"/>
              <a:t>Docker</a:t>
            </a:r>
            <a:r>
              <a:rPr lang="zh-CN" altLang="en-US" dirty="0"/>
              <a:t>命令）</a:t>
            </a:r>
            <a:endParaRPr lang="en-US" altLang="zh-CN" dirty="0"/>
          </a:p>
          <a:p>
            <a:pPr lvl="2"/>
            <a:r>
              <a:rPr lang="en-US" altLang="zh-CN" dirty="0"/>
              <a:t>CRPC API</a:t>
            </a:r>
          </a:p>
          <a:p>
            <a:pPr marL="914400" lvl="2" indent="0">
              <a:buNone/>
            </a:pPr>
            <a:r>
              <a:rPr lang="en-US" altLang="zh-CN" dirty="0"/>
              <a:t>    /REST API</a:t>
            </a:r>
          </a:p>
          <a:p>
            <a:pPr lvl="2"/>
            <a:r>
              <a:rPr lang="en-US" altLang="zh-CN" dirty="0"/>
              <a:t>CRI API</a:t>
            </a:r>
          </a:p>
          <a:p>
            <a:pPr marL="914400" lvl="2" indent="0">
              <a:buNone/>
            </a:pPr>
            <a:endParaRPr lang="en-US" altLang="zh-CN" dirty="0"/>
          </a:p>
        </p:txBody>
      </p:sp>
      <p:sp>
        <p:nvSpPr>
          <p:cNvPr id="3" name="标题 2">
            <a:extLst>
              <a:ext uri="{FF2B5EF4-FFF2-40B4-BE49-F238E27FC236}">
                <a16:creationId xmlns:a16="http://schemas.microsoft.com/office/drawing/2014/main" id="{F670ADF3-FEE2-49B7-8B54-9B2B46EB0943}"/>
              </a:ext>
            </a:extLst>
          </p:cNvPr>
          <p:cNvSpPr>
            <a:spLocks noGrp="1"/>
          </p:cNvSpPr>
          <p:nvPr>
            <p:ph type="title"/>
          </p:nvPr>
        </p:nvSpPr>
        <p:spPr/>
        <p:txBody>
          <a:bodyPr/>
          <a:lstStyle/>
          <a:p>
            <a:r>
              <a:rPr lang="en-US" altLang="zh-CN" dirty="0" err="1"/>
              <a:t>iSula</a:t>
            </a:r>
            <a:endParaRPr lang="zh-CN" altLang="en-US" dirty="0"/>
          </a:p>
        </p:txBody>
      </p:sp>
      <p:pic>
        <p:nvPicPr>
          <p:cNvPr id="2050" name="d0e122">
            <a:extLst>
              <a:ext uri="{FF2B5EF4-FFF2-40B4-BE49-F238E27FC236}">
                <a16:creationId xmlns:a16="http://schemas.microsoft.com/office/drawing/2014/main" id="{D70CBCD8-2904-4B6F-9260-833C3B24D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888" y="1844824"/>
            <a:ext cx="567055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21109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FF0000"/>
                </a:solidFill>
              </a:rPr>
              <a:t>1.	LXC</a:t>
            </a:r>
            <a:r>
              <a:rPr lang="zh-CN" altLang="en-US" dirty="0">
                <a:solidFill>
                  <a:srgbClr val="FF0000"/>
                </a:solidFill>
              </a:rPr>
              <a:t>（</a:t>
            </a:r>
            <a:r>
              <a:rPr lang="en-US" altLang="zh-CN" dirty="0">
                <a:solidFill>
                  <a:srgbClr val="FF0000"/>
                </a:solidFill>
              </a:rPr>
              <a:t>Linux Container</a:t>
            </a:r>
            <a:r>
              <a:rPr lang="zh-CN" altLang="en-US" dirty="0">
                <a:solidFill>
                  <a:srgbClr val="FF0000"/>
                </a:solidFill>
              </a:rPr>
              <a:t>）</a:t>
            </a:r>
            <a:endParaRPr lang="en-US" altLang="zh-CN" dirty="0">
              <a:solidFill>
                <a:srgbClr val="FF0000"/>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命名空间（</a:t>
            </a:r>
            <a:r>
              <a:rPr lang="en-US" altLang="zh-CN" dirty="0">
                <a:solidFill>
                  <a:schemeClr val="tx1">
                    <a:lumMod val="50000"/>
                  </a:schemeClr>
                </a:solidFill>
              </a:rPr>
              <a:t>Linux Namespace</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t>3.	</a:t>
            </a:r>
            <a:r>
              <a:rPr lang="zh-CN" altLang="en-US" dirty="0"/>
              <a:t>控制组（</a:t>
            </a:r>
            <a:r>
              <a:rPr lang="en-US" altLang="zh-CN" dirty="0"/>
              <a:t>Linux Control Group</a:t>
            </a:r>
            <a:r>
              <a:rPr lang="zh-CN" altLang="en-US" dirty="0"/>
              <a:t>）</a:t>
            </a:r>
            <a:endParaRPr lang="en-US" altLang="zh-CN" dirty="0"/>
          </a:p>
          <a:p>
            <a:pPr>
              <a:lnSpc>
                <a:spcPct val="150000"/>
              </a:lnSpc>
            </a:pPr>
            <a:r>
              <a:rPr lang="en-US" altLang="zh-CN" dirty="0"/>
              <a:t>4.	Docker</a:t>
            </a:r>
          </a:p>
          <a:p>
            <a:pPr>
              <a:lnSpc>
                <a:spcPct val="150000"/>
              </a:lnSpc>
            </a:pPr>
            <a:r>
              <a:rPr lang="en-US" altLang="zh-CN" dirty="0"/>
              <a:t>5.</a:t>
            </a:r>
            <a:r>
              <a:rPr lang="zh-CN" altLang="en-US" dirty="0"/>
              <a:t>   </a:t>
            </a:r>
            <a:r>
              <a:rPr lang="en-US" altLang="zh-CN" dirty="0" err="1"/>
              <a:t>iSula</a:t>
            </a:r>
            <a:endParaRPr lang="en-US" altLang="zh-CN" dirty="0"/>
          </a:p>
        </p:txBody>
      </p:sp>
    </p:spTree>
    <p:extLst>
      <p:ext uri="{BB962C8B-B14F-4D97-AF65-F5344CB8AC3E}">
        <p14:creationId xmlns:p14="http://schemas.microsoft.com/office/powerpoint/2010/main" val="26609977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t>虚拟化基础</a:t>
            </a:r>
          </a:p>
        </p:txBody>
      </p:sp>
      <p:sp>
        <p:nvSpPr>
          <p:cNvPr id="4" name="文本框 3">
            <a:extLst>
              <a:ext uri="{FF2B5EF4-FFF2-40B4-BE49-F238E27FC236}">
                <a16:creationId xmlns:a16="http://schemas.microsoft.com/office/drawing/2014/main"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7D2D0E-D3EB-4AF3-BB6D-89B5F542E39F}"/>
              </a:ext>
            </a:extLst>
          </p:cNvPr>
          <p:cNvSpPr>
            <a:spLocks noGrp="1"/>
          </p:cNvSpPr>
          <p:nvPr>
            <p:ph idx="1"/>
          </p:nvPr>
        </p:nvSpPr>
        <p:spPr/>
        <p:txBody>
          <a:bodyPr/>
          <a:lstStyle/>
          <a:p>
            <a:r>
              <a:rPr lang="en-US" altLang="zh-CN" dirty="0"/>
              <a:t>LXC</a:t>
            </a:r>
            <a:r>
              <a:rPr lang="zh-CN" altLang="en-US" dirty="0"/>
              <a:t>（</a:t>
            </a:r>
            <a:r>
              <a:rPr lang="en-US" altLang="zh-CN" dirty="0"/>
              <a:t>Linux Container</a:t>
            </a:r>
            <a:r>
              <a:rPr lang="zh-CN" altLang="en-US" dirty="0"/>
              <a:t>）：</a:t>
            </a:r>
            <a:endParaRPr lang="en-US" altLang="zh-CN" dirty="0"/>
          </a:p>
          <a:p>
            <a:pPr lvl="1"/>
            <a:r>
              <a:rPr lang="zh-CN" altLang="en-US" dirty="0"/>
              <a:t>不更换内核的虚拟化手段</a:t>
            </a:r>
            <a:endParaRPr lang="en-US" altLang="zh-CN" dirty="0"/>
          </a:p>
          <a:p>
            <a:pPr lvl="1"/>
            <a:r>
              <a:rPr lang="zh-CN" altLang="en-US" dirty="0"/>
              <a:t>将应用软件系统打包为一个容器</a:t>
            </a:r>
            <a:endParaRPr lang="en-US" altLang="zh-CN" dirty="0"/>
          </a:p>
          <a:p>
            <a:pPr lvl="1"/>
            <a:r>
              <a:rPr lang="zh-CN" altLang="en-US" dirty="0"/>
              <a:t>通过统一的命名空间和共享</a:t>
            </a:r>
            <a:r>
              <a:rPr lang="en-US" altLang="zh-CN" dirty="0"/>
              <a:t>API</a:t>
            </a:r>
            <a:r>
              <a:rPr lang="zh-CN" altLang="en-US" dirty="0"/>
              <a:t>来分配不同软件容器的可用硬件资源</a:t>
            </a:r>
          </a:p>
        </p:txBody>
      </p:sp>
      <p:sp>
        <p:nvSpPr>
          <p:cNvPr id="3" name="标题 2">
            <a:extLst>
              <a:ext uri="{FF2B5EF4-FFF2-40B4-BE49-F238E27FC236}">
                <a16:creationId xmlns:a16="http://schemas.microsoft.com/office/drawing/2014/main" id="{77710358-D921-47EF-9978-B304D454984E}"/>
              </a:ext>
            </a:extLst>
          </p:cNvPr>
          <p:cNvSpPr>
            <a:spLocks noGrp="1"/>
          </p:cNvSpPr>
          <p:nvPr>
            <p:ph type="title"/>
          </p:nvPr>
        </p:nvSpPr>
        <p:spPr/>
        <p:txBody>
          <a:bodyPr/>
          <a:lstStyle/>
          <a:p>
            <a:r>
              <a:rPr lang="en-US" altLang="zh-CN" dirty="0"/>
              <a:t>LXC</a:t>
            </a:r>
            <a:endParaRPr lang="zh-CN" altLang="en-US" dirty="0"/>
          </a:p>
        </p:txBody>
      </p:sp>
      <p:pic>
        <p:nvPicPr>
          <p:cNvPr id="5" name="图片 4">
            <a:extLst>
              <a:ext uri="{FF2B5EF4-FFF2-40B4-BE49-F238E27FC236}">
                <a16:creationId xmlns:a16="http://schemas.microsoft.com/office/drawing/2014/main" id="{2A85F7F4-C5D7-4275-830B-E2946E26B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53" y="3050674"/>
            <a:ext cx="5328592" cy="3044910"/>
          </a:xfrm>
          <a:prstGeom prst="rect">
            <a:avLst/>
          </a:prstGeom>
        </p:spPr>
      </p:pic>
    </p:spTree>
    <p:extLst>
      <p:ext uri="{BB962C8B-B14F-4D97-AF65-F5344CB8AC3E}">
        <p14:creationId xmlns:p14="http://schemas.microsoft.com/office/powerpoint/2010/main" val="1701775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5BCE9F-5E2A-449C-91A4-4BDB24B74B10}"/>
              </a:ext>
            </a:extLst>
          </p:cNvPr>
          <p:cNvSpPr>
            <a:spLocks noGrp="1"/>
          </p:cNvSpPr>
          <p:nvPr>
            <p:ph idx="1"/>
          </p:nvPr>
        </p:nvSpPr>
        <p:spPr/>
        <p:txBody>
          <a:bodyPr/>
          <a:lstStyle/>
          <a:p>
            <a:r>
              <a:rPr lang="en-US" altLang="zh-CN" dirty="0"/>
              <a:t>LXC</a:t>
            </a:r>
            <a:r>
              <a:rPr lang="zh-CN" altLang="en-US" dirty="0"/>
              <a:t>依赖于：</a:t>
            </a:r>
            <a:endParaRPr lang="en-US" altLang="zh-CN" dirty="0"/>
          </a:p>
          <a:p>
            <a:pPr lvl="1"/>
            <a:r>
              <a:rPr lang="en-US" altLang="zh-CN" dirty="0"/>
              <a:t>Chroot</a:t>
            </a:r>
          </a:p>
          <a:p>
            <a:pPr lvl="2"/>
            <a:r>
              <a:rPr lang="zh-CN" altLang="en-US" dirty="0"/>
              <a:t>对文件系统目录的隔离</a:t>
            </a:r>
            <a:endParaRPr lang="en-US" altLang="zh-CN" dirty="0"/>
          </a:p>
          <a:p>
            <a:pPr lvl="1"/>
            <a:r>
              <a:rPr lang="en-US" altLang="zh-CN" dirty="0"/>
              <a:t>Namespace</a:t>
            </a:r>
          </a:p>
          <a:p>
            <a:pPr lvl="2"/>
            <a:r>
              <a:rPr lang="zh-CN" altLang="en-US" dirty="0"/>
              <a:t>对软件执行环境的隔离</a:t>
            </a:r>
            <a:endParaRPr lang="en-US" altLang="zh-CN" dirty="0"/>
          </a:p>
          <a:p>
            <a:pPr lvl="1"/>
            <a:r>
              <a:rPr lang="en-US" altLang="zh-CN" dirty="0" err="1"/>
              <a:t>Cgroup</a:t>
            </a:r>
            <a:endParaRPr lang="en-US" altLang="zh-CN" dirty="0"/>
          </a:p>
          <a:p>
            <a:pPr lvl="2"/>
            <a:r>
              <a:rPr lang="zh-CN" altLang="en-US" dirty="0"/>
              <a:t>对资源使用的隔离</a:t>
            </a:r>
          </a:p>
        </p:txBody>
      </p:sp>
      <p:sp>
        <p:nvSpPr>
          <p:cNvPr id="3" name="标题 2">
            <a:extLst>
              <a:ext uri="{FF2B5EF4-FFF2-40B4-BE49-F238E27FC236}">
                <a16:creationId xmlns:a16="http://schemas.microsoft.com/office/drawing/2014/main" id="{C4E3A6E3-0E98-4360-BE11-ABB5D2C5E9BC}"/>
              </a:ext>
            </a:extLst>
          </p:cNvPr>
          <p:cNvSpPr>
            <a:spLocks noGrp="1"/>
          </p:cNvSpPr>
          <p:nvPr>
            <p:ph type="title"/>
          </p:nvPr>
        </p:nvSpPr>
        <p:spPr/>
        <p:txBody>
          <a:bodyPr/>
          <a:lstStyle/>
          <a:p>
            <a:r>
              <a:rPr lang="en-US" altLang="zh-CN" dirty="0"/>
              <a:t>LXC</a:t>
            </a:r>
            <a:endParaRPr lang="zh-CN" altLang="en-US" dirty="0"/>
          </a:p>
        </p:txBody>
      </p:sp>
    </p:spTree>
    <p:extLst>
      <p:ext uri="{BB962C8B-B14F-4D97-AF65-F5344CB8AC3E}">
        <p14:creationId xmlns:p14="http://schemas.microsoft.com/office/powerpoint/2010/main" val="40768045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99C8D8-7058-40BD-9247-407B07596CD9}"/>
              </a:ext>
            </a:extLst>
          </p:cNvPr>
          <p:cNvSpPr>
            <a:spLocks noGrp="1"/>
          </p:cNvSpPr>
          <p:nvPr>
            <p:ph idx="1"/>
          </p:nvPr>
        </p:nvSpPr>
        <p:spPr/>
        <p:txBody>
          <a:bodyPr/>
          <a:lstStyle/>
          <a:p>
            <a:r>
              <a:rPr lang="zh-CN" altLang="en-US" dirty="0"/>
              <a:t>最早在</a:t>
            </a:r>
            <a:r>
              <a:rPr lang="en-US" altLang="zh-CN" dirty="0"/>
              <a:t>Unix V7</a:t>
            </a:r>
            <a:r>
              <a:rPr lang="zh-CN" altLang="en-US" dirty="0"/>
              <a:t>中作为系统调用被引入</a:t>
            </a:r>
            <a:endParaRPr lang="en-US" altLang="zh-CN" dirty="0"/>
          </a:p>
          <a:p>
            <a:r>
              <a:rPr lang="zh-CN" altLang="en-US" dirty="0"/>
              <a:t>具体功能：</a:t>
            </a:r>
            <a:endParaRPr lang="en-US" altLang="zh-CN" dirty="0"/>
          </a:p>
          <a:p>
            <a:pPr lvl="1"/>
            <a:r>
              <a:rPr lang="zh-CN" altLang="en-US" dirty="0"/>
              <a:t>修改当前进程的文件系统</a:t>
            </a:r>
            <a:r>
              <a:rPr lang="zh-CN" altLang="en-US" dirty="0">
                <a:solidFill>
                  <a:srgbClr val="FF0000"/>
                </a:solidFill>
              </a:rPr>
              <a:t>根目录（</a:t>
            </a:r>
            <a:r>
              <a:rPr lang="en-US" altLang="zh-CN" dirty="0">
                <a:solidFill>
                  <a:srgbClr val="FF0000"/>
                </a:solidFill>
              </a:rPr>
              <a:t>/</a:t>
            </a:r>
            <a:r>
              <a:rPr lang="zh-CN" altLang="en-US" dirty="0">
                <a:solidFill>
                  <a:srgbClr val="FF0000"/>
                </a:solidFill>
              </a:rPr>
              <a:t>）</a:t>
            </a:r>
            <a:r>
              <a:rPr lang="zh-CN" altLang="en-US" dirty="0"/>
              <a:t>指向的实际目录位置</a:t>
            </a:r>
          </a:p>
        </p:txBody>
      </p:sp>
      <p:sp>
        <p:nvSpPr>
          <p:cNvPr id="3" name="标题 2">
            <a:extLst>
              <a:ext uri="{FF2B5EF4-FFF2-40B4-BE49-F238E27FC236}">
                <a16:creationId xmlns:a16="http://schemas.microsoft.com/office/drawing/2014/main" id="{7838AB64-5434-4BA4-8CFB-2B4E371288F2}"/>
              </a:ext>
            </a:extLst>
          </p:cNvPr>
          <p:cNvSpPr>
            <a:spLocks noGrp="1"/>
          </p:cNvSpPr>
          <p:nvPr>
            <p:ph type="title"/>
          </p:nvPr>
        </p:nvSpPr>
        <p:spPr/>
        <p:txBody>
          <a:bodyPr/>
          <a:lstStyle/>
          <a:p>
            <a:r>
              <a:rPr lang="en-US" altLang="zh-CN" dirty="0"/>
              <a:t>Chroot</a:t>
            </a:r>
            <a:endParaRPr lang="zh-CN" altLang="en-US" dirty="0"/>
          </a:p>
        </p:txBody>
      </p:sp>
      <p:pic>
        <p:nvPicPr>
          <p:cNvPr id="6" name="图片 5">
            <a:extLst>
              <a:ext uri="{FF2B5EF4-FFF2-40B4-BE49-F238E27FC236}">
                <a16:creationId xmlns:a16="http://schemas.microsoft.com/office/drawing/2014/main" id="{3DF560EC-D578-43BB-B5D6-EB75551E7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52" y="2716871"/>
            <a:ext cx="5875020" cy="3520440"/>
          </a:xfrm>
          <a:prstGeom prst="rect">
            <a:avLst/>
          </a:prstGeom>
        </p:spPr>
      </p:pic>
    </p:spTree>
    <p:extLst>
      <p:ext uri="{BB962C8B-B14F-4D97-AF65-F5344CB8AC3E}">
        <p14:creationId xmlns:p14="http://schemas.microsoft.com/office/powerpoint/2010/main" val="738682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LXC</a:t>
            </a:r>
            <a:r>
              <a:rPr lang="zh-CN" altLang="en-US" dirty="0">
                <a:solidFill>
                  <a:schemeClr val="tx1">
                    <a:lumMod val="50000"/>
                  </a:schemeClr>
                </a:solidFill>
              </a:rPr>
              <a:t>（</a:t>
            </a:r>
            <a:r>
              <a:rPr lang="en-US" altLang="zh-CN" dirty="0">
                <a:solidFill>
                  <a:schemeClr val="tx1">
                    <a:lumMod val="50000"/>
                  </a:schemeClr>
                </a:solidFill>
              </a:rPr>
              <a:t>Linux Container</a:t>
            </a:r>
            <a:r>
              <a:rPr lang="zh-CN" altLang="en-US" dirty="0">
                <a:solidFill>
                  <a:schemeClr val="tx1">
                    <a:lumMod val="50000"/>
                  </a:schemeClr>
                </a:solidFill>
              </a:rPr>
              <a:t>）</a:t>
            </a:r>
            <a:endParaRPr lang="en-US" altLang="zh-CN" dirty="0">
              <a:solidFill>
                <a:schemeClr val="tx1">
                  <a:lumMod val="50000"/>
                </a:schemeClr>
              </a:solidFill>
            </a:endParaRPr>
          </a:p>
          <a:p>
            <a:pPr>
              <a:lnSpc>
                <a:spcPct val="150000"/>
              </a:lnSpc>
            </a:pPr>
            <a:r>
              <a:rPr lang="en-US" altLang="zh-CN" dirty="0">
                <a:solidFill>
                  <a:srgbClr val="FF0000"/>
                </a:solidFill>
              </a:rPr>
              <a:t>2.	</a:t>
            </a:r>
            <a:r>
              <a:rPr lang="zh-CN" altLang="en-US" dirty="0">
                <a:solidFill>
                  <a:srgbClr val="FF0000"/>
                </a:solidFill>
              </a:rPr>
              <a:t>命名空间（</a:t>
            </a:r>
            <a:r>
              <a:rPr lang="en-US" altLang="zh-CN" dirty="0">
                <a:solidFill>
                  <a:srgbClr val="FF0000"/>
                </a:solidFill>
              </a:rPr>
              <a:t>Linux Namespace</a:t>
            </a:r>
            <a:r>
              <a:rPr lang="zh-CN" altLang="en-US" dirty="0">
                <a:solidFill>
                  <a:srgbClr val="FF0000"/>
                </a:solidFill>
              </a:rPr>
              <a:t>）</a:t>
            </a:r>
            <a:endParaRPr lang="en-US" altLang="zh-CN" dirty="0">
              <a:solidFill>
                <a:srgbClr val="FF0000"/>
              </a:solidFill>
            </a:endParaRPr>
          </a:p>
          <a:p>
            <a:pPr>
              <a:lnSpc>
                <a:spcPct val="150000"/>
              </a:lnSpc>
            </a:pPr>
            <a:r>
              <a:rPr lang="en-US" altLang="zh-CN" dirty="0"/>
              <a:t>3.	</a:t>
            </a:r>
            <a:r>
              <a:rPr lang="zh-CN" altLang="en-US" dirty="0"/>
              <a:t>控制组（</a:t>
            </a:r>
            <a:r>
              <a:rPr lang="en-US" altLang="zh-CN" dirty="0"/>
              <a:t>Linux Control Group</a:t>
            </a:r>
            <a:r>
              <a:rPr lang="zh-CN" altLang="en-US" dirty="0"/>
              <a:t>）</a:t>
            </a:r>
            <a:endParaRPr lang="en-US" altLang="zh-CN" dirty="0"/>
          </a:p>
          <a:p>
            <a:pPr>
              <a:lnSpc>
                <a:spcPct val="150000"/>
              </a:lnSpc>
            </a:pPr>
            <a:r>
              <a:rPr lang="en-US" altLang="zh-CN" dirty="0"/>
              <a:t>4.	Docker</a:t>
            </a:r>
          </a:p>
          <a:p>
            <a:pPr>
              <a:lnSpc>
                <a:spcPct val="150000"/>
              </a:lnSpc>
            </a:pPr>
            <a:r>
              <a:rPr lang="en-US" altLang="zh-CN" dirty="0"/>
              <a:t>5.</a:t>
            </a:r>
            <a:r>
              <a:rPr lang="zh-CN" altLang="en-US" dirty="0"/>
              <a:t>   </a:t>
            </a:r>
            <a:r>
              <a:rPr lang="en-US" altLang="zh-CN" dirty="0" err="1"/>
              <a:t>iSula</a:t>
            </a:r>
            <a:endParaRPr lang="en-US" altLang="zh-CN" dirty="0"/>
          </a:p>
        </p:txBody>
      </p:sp>
    </p:spTree>
    <p:extLst>
      <p:ext uri="{BB962C8B-B14F-4D97-AF65-F5344CB8AC3E}">
        <p14:creationId xmlns:p14="http://schemas.microsoft.com/office/powerpoint/2010/main" val="16663670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1B431D0-D10A-4BE0-8A25-86DBC93C5385}"/>
              </a:ext>
            </a:extLst>
          </p:cNvPr>
          <p:cNvSpPr>
            <a:spLocks noGrp="1"/>
          </p:cNvSpPr>
          <p:nvPr>
            <p:ph idx="1"/>
          </p:nvPr>
        </p:nvSpPr>
        <p:spPr>
          <a:xfrm>
            <a:off x="488950" y="1340769"/>
            <a:ext cx="8928100" cy="1589810"/>
          </a:xfrm>
        </p:spPr>
        <p:txBody>
          <a:bodyPr/>
          <a:lstStyle/>
          <a:p>
            <a:r>
              <a:rPr lang="zh-CN" altLang="en-US" dirty="0"/>
              <a:t>对全局资源的内核级隔离方法</a:t>
            </a:r>
            <a:endParaRPr lang="en-US" altLang="zh-CN" dirty="0"/>
          </a:p>
          <a:p>
            <a:r>
              <a:rPr lang="zh-CN" altLang="en-US" dirty="0"/>
              <a:t>一个进程可以同时属于多个</a:t>
            </a:r>
            <a:r>
              <a:rPr lang="en-US" altLang="zh-CN" dirty="0"/>
              <a:t>Namespace</a:t>
            </a:r>
            <a:r>
              <a:rPr lang="zh-CN" altLang="en-US" dirty="0"/>
              <a:t>，一个</a:t>
            </a:r>
            <a:r>
              <a:rPr lang="en-US" altLang="zh-CN" dirty="0"/>
              <a:t>Namespace</a:t>
            </a:r>
            <a:r>
              <a:rPr lang="zh-CN" altLang="en-US" dirty="0"/>
              <a:t>可以同时管理多个进程的执行环境</a:t>
            </a:r>
            <a:endParaRPr lang="en-US" altLang="zh-CN" dirty="0"/>
          </a:p>
        </p:txBody>
      </p:sp>
      <p:sp>
        <p:nvSpPr>
          <p:cNvPr id="3" name="标题 2">
            <a:extLst>
              <a:ext uri="{FF2B5EF4-FFF2-40B4-BE49-F238E27FC236}">
                <a16:creationId xmlns:a16="http://schemas.microsoft.com/office/drawing/2014/main" id="{21451F66-CE98-4131-A2B1-6BA8A91A64FE}"/>
              </a:ext>
            </a:extLst>
          </p:cNvPr>
          <p:cNvSpPr>
            <a:spLocks noGrp="1"/>
          </p:cNvSpPr>
          <p:nvPr>
            <p:ph type="title"/>
          </p:nvPr>
        </p:nvSpPr>
        <p:spPr/>
        <p:txBody>
          <a:bodyPr/>
          <a:lstStyle/>
          <a:p>
            <a:r>
              <a:rPr lang="zh-CN" altLang="en-US" dirty="0"/>
              <a:t>命名空间（</a:t>
            </a:r>
            <a:r>
              <a:rPr lang="en-US" altLang="zh-CN" dirty="0"/>
              <a:t>Linux Namespace</a:t>
            </a:r>
            <a:r>
              <a:rPr lang="zh-CN" altLang="en-US" dirty="0"/>
              <a:t>）</a:t>
            </a:r>
          </a:p>
        </p:txBody>
      </p:sp>
      <p:grpSp>
        <p:nvGrpSpPr>
          <p:cNvPr id="8" name="组合 7">
            <a:extLst>
              <a:ext uri="{FF2B5EF4-FFF2-40B4-BE49-F238E27FC236}">
                <a16:creationId xmlns:a16="http://schemas.microsoft.com/office/drawing/2014/main" id="{8B94E963-0B37-4F5E-B994-A877D0F3934B}"/>
              </a:ext>
            </a:extLst>
          </p:cNvPr>
          <p:cNvGrpSpPr/>
          <p:nvPr/>
        </p:nvGrpSpPr>
        <p:grpSpPr>
          <a:xfrm>
            <a:off x="200472" y="3423227"/>
            <a:ext cx="4883099" cy="2401811"/>
            <a:chOff x="1582069" y="3416494"/>
            <a:chExt cx="6359025" cy="3127764"/>
          </a:xfrm>
        </p:grpSpPr>
        <p:sp>
          <p:nvSpPr>
            <p:cNvPr id="5" name="矩形: 圆角 4">
              <a:extLst>
                <a:ext uri="{FF2B5EF4-FFF2-40B4-BE49-F238E27FC236}">
                  <a16:creationId xmlns:a16="http://schemas.microsoft.com/office/drawing/2014/main" id="{8ED095E7-910D-407D-8DBB-77D7116D1224}"/>
                </a:ext>
              </a:extLst>
            </p:cNvPr>
            <p:cNvSpPr/>
            <p:nvPr/>
          </p:nvSpPr>
          <p:spPr bwMode="auto">
            <a:xfrm>
              <a:off x="3998547" y="4807796"/>
              <a:ext cx="1512168" cy="532130"/>
            </a:xfrm>
            <a:prstGeom prst="roundRect">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bg2"/>
                  </a:solidFill>
                  <a:effectLst/>
                  <a:latin typeface="Times New Roman" pitchFamily="18" charset="0"/>
                  <a:ea typeface="楷体_GB2312" pitchFamily="49" charset="-122"/>
                </a:rPr>
                <a:t>Process1</a:t>
              </a:r>
              <a:endParaRPr kumimoji="1" lang="zh-CN" altLang="en-US" sz="18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6" name="椭圆 5">
              <a:extLst>
                <a:ext uri="{FF2B5EF4-FFF2-40B4-BE49-F238E27FC236}">
                  <a16:creationId xmlns:a16="http://schemas.microsoft.com/office/drawing/2014/main" id="{36F478B4-E8CA-49D1-B33F-BFBFA5D87FBD}"/>
                </a:ext>
              </a:extLst>
            </p:cNvPr>
            <p:cNvSpPr/>
            <p:nvPr/>
          </p:nvSpPr>
          <p:spPr bwMode="auto">
            <a:xfrm rot="19367553">
              <a:off x="5234103" y="3416494"/>
              <a:ext cx="2520279" cy="1183570"/>
            </a:xfrm>
            <a:prstGeom prst="ellipse">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bg2"/>
                  </a:solidFill>
                  <a:effectLst/>
                  <a:latin typeface="Times New Roman" pitchFamily="18" charset="0"/>
                  <a:ea typeface="楷体_GB2312" pitchFamily="49" charset="-122"/>
                </a:rPr>
                <a:t>Network namespace1</a:t>
              </a:r>
              <a:endParaRPr kumimoji="1" lang="zh-CN" altLang="en-US" sz="18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0" name="椭圆 9">
              <a:extLst>
                <a:ext uri="{FF2B5EF4-FFF2-40B4-BE49-F238E27FC236}">
                  <a16:creationId xmlns:a16="http://schemas.microsoft.com/office/drawing/2014/main" id="{A333AA3A-8E04-4ECA-84ED-10396F696381}"/>
                </a:ext>
              </a:extLst>
            </p:cNvPr>
            <p:cNvSpPr/>
            <p:nvPr/>
          </p:nvSpPr>
          <p:spPr bwMode="auto">
            <a:xfrm rot="1130722">
              <a:off x="5420815" y="5186371"/>
              <a:ext cx="2520279" cy="1183570"/>
            </a:xfrm>
            <a:prstGeom prst="ellipse">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bg2"/>
                  </a:solidFill>
                  <a:effectLst/>
                  <a:latin typeface="Times New Roman" pitchFamily="18" charset="0"/>
                  <a:ea typeface="楷体_GB2312" pitchFamily="49" charset="-122"/>
                </a:rPr>
                <a:t>USC namespace1</a:t>
              </a:r>
              <a:endParaRPr kumimoji="1" lang="zh-CN" altLang="en-US" sz="18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1" name="椭圆 10">
              <a:extLst>
                <a:ext uri="{FF2B5EF4-FFF2-40B4-BE49-F238E27FC236}">
                  <a16:creationId xmlns:a16="http://schemas.microsoft.com/office/drawing/2014/main" id="{9CBC9D87-BEBB-4699-928B-19E738685614}"/>
                </a:ext>
              </a:extLst>
            </p:cNvPr>
            <p:cNvSpPr/>
            <p:nvPr/>
          </p:nvSpPr>
          <p:spPr bwMode="auto">
            <a:xfrm rot="2375728">
              <a:off x="1689265" y="3442526"/>
              <a:ext cx="2520279" cy="1183570"/>
            </a:xfrm>
            <a:prstGeom prst="ellipse">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bg2"/>
                  </a:solidFill>
                  <a:effectLst/>
                  <a:latin typeface="Times New Roman" pitchFamily="18" charset="0"/>
                  <a:ea typeface="楷体_GB2312" pitchFamily="49" charset="-122"/>
                </a:rPr>
                <a:t>PID namespace1</a:t>
              </a:r>
              <a:endParaRPr kumimoji="1" lang="zh-CN" altLang="en-US" sz="18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2" name="椭圆 11">
              <a:extLst>
                <a:ext uri="{FF2B5EF4-FFF2-40B4-BE49-F238E27FC236}">
                  <a16:creationId xmlns:a16="http://schemas.microsoft.com/office/drawing/2014/main" id="{5656A1BE-FC7D-4BCD-B3A1-8804F2A511D5}"/>
                </a:ext>
              </a:extLst>
            </p:cNvPr>
            <p:cNvSpPr/>
            <p:nvPr/>
          </p:nvSpPr>
          <p:spPr bwMode="auto">
            <a:xfrm rot="19807529">
              <a:off x="1582069" y="5360688"/>
              <a:ext cx="2520279" cy="1183570"/>
            </a:xfrm>
            <a:prstGeom prst="ellipse">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bg2"/>
                  </a:solidFill>
                  <a:effectLst/>
                  <a:latin typeface="Times New Roman" pitchFamily="18" charset="0"/>
                  <a:ea typeface="楷体_GB2312" pitchFamily="49" charset="-122"/>
                </a:rPr>
                <a:t>User namespace1</a:t>
              </a:r>
              <a:endParaRPr kumimoji="1" lang="zh-CN" altLang="en-US" sz="1800" b="1" i="0" u="none" strike="noStrike" cap="none" normalizeH="0" baseline="0" dirty="0">
                <a:ln>
                  <a:noFill/>
                </a:ln>
                <a:solidFill>
                  <a:schemeClr val="bg2"/>
                </a:solidFill>
                <a:effectLst/>
                <a:latin typeface="Times New Roman" pitchFamily="18" charset="0"/>
                <a:ea typeface="楷体_GB2312" pitchFamily="49" charset="-122"/>
              </a:endParaRPr>
            </a:p>
          </p:txBody>
        </p:sp>
      </p:grpSp>
      <p:sp>
        <p:nvSpPr>
          <p:cNvPr id="14" name="椭圆 13">
            <a:extLst>
              <a:ext uri="{FF2B5EF4-FFF2-40B4-BE49-F238E27FC236}">
                <a16:creationId xmlns:a16="http://schemas.microsoft.com/office/drawing/2014/main" id="{984F1EAD-A8F4-4CB3-B734-1C1DB5F2A3E5}"/>
              </a:ext>
            </a:extLst>
          </p:cNvPr>
          <p:cNvSpPr/>
          <p:nvPr/>
        </p:nvSpPr>
        <p:spPr bwMode="auto">
          <a:xfrm>
            <a:off x="5178487" y="4509120"/>
            <a:ext cx="4463051" cy="1894162"/>
          </a:xfrm>
          <a:prstGeom prst="ellipse">
            <a:avLst/>
          </a:prstGeom>
          <a:solidFill>
            <a:srgbClr val="CC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5" name="文本框 14">
            <a:extLst>
              <a:ext uri="{FF2B5EF4-FFF2-40B4-BE49-F238E27FC236}">
                <a16:creationId xmlns:a16="http://schemas.microsoft.com/office/drawing/2014/main" id="{3484D9B0-24FF-4B4D-B6EC-3A5A370C89B1}"/>
              </a:ext>
            </a:extLst>
          </p:cNvPr>
          <p:cNvSpPr txBox="1"/>
          <p:nvPr/>
        </p:nvSpPr>
        <p:spPr>
          <a:xfrm>
            <a:off x="6312439" y="5286399"/>
            <a:ext cx="2382383" cy="461665"/>
          </a:xfrm>
          <a:prstGeom prst="rect">
            <a:avLst/>
          </a:prstGeom>
          <a:noFill/>
        </p:spPr>
        <p:txBody>
          <a:bodyPr wrap="none" rtlCol="0">
            <a:spAutoFit/>
          </a:bodyPr>
          <a:lstStyle/>
          <a:p>
            <a:r>
              <a:rPr lang="en-US" altLang="zh-CN" dirty="0"/>
              <a:t>PID namespace1</a:t>
            </a:r>
            <a:endParaRPr lang="zh-CN" altLang="en-US" dirty="0"/>
          </a:p>
        </p:txBody>
      </p:sp>
      <p:sp>
        <p:nvSpPr>
          <p:cNvPr id="16" name="椭圆 15">
            <a:extLst>
              <a:ext uri="{FF2B5EF4-FFF2-40B4-BE49-F238E27FC236}">
                <a16:creationId xmlns:a16="http://schemas.microsoft.com/office/drawing/2014/main" id="{08DBA33B-5B28-408D-9A64-341370F4E1B4}"/>
              </a:ext>
            </a:extLst>
          </p:cNvPr>
          <p:cNvSpPr/>
          <p:nvPr/>
        </p:nvSpPr>
        <p:spPr bwMode="auto">
          <a:xfrm>
            <a:off x="5107206" y="3253278"/>
            <a:ext cx="864096" cy="1687890"/>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process1</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7" name="椭圆 16">
            <a:extLst>
              <a:ext uri="{FF2B5EF4-FFF2-40B4-BE49-F238E27FC236}">
                <a16:creationId xmlns:a16="http://schemas.microsoft.com/office/drawing/2014/main" id="{DB28E0EC-7D72-41A6-A4D8-474F949F4735}"/>
              </a:ext>
            </a:extLst>
          </p:cNvPr>
          <p:cNvSpPr/>
          <p:nvPr/>
        </p:nvSpPr>
        <p:spPr bwMode="auto">
          <a:xfrm>
            <a:off x="6050449" y="2924944"/>
            <a:ext cx="864096" cy="1687890"/>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process2</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8" name="椭圆 17">
            <a:extLst>
              <a:ext uri="{FF2B5EF4-FFF2-40B4-BE49-F238E27FC236}">
                <a16:creationId xmlns:a16="http://schemas.microsoft.com/office/drawing/2014/main" id="{F77120F4-9F7E-463D-883D-936F9779C73E}"/>
              </a:ext>
            </a:extLst>
          </p:cNvPr>
          <p:cNvSpPr/>
          <p:nvPr/>
        </p:nvSpPr>
        <p:spPr bwMode="auto">
          <a:xfrm>
            <a:off x="6993692" y="2780928"/>
            <a:ext cx="864096" cy="1687890"/>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process3</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19" name="椭圆 18">
            <a:extLst>
              <a:ext uri="{FF2B5EF4-FFF2-40B4-BE49-F238E27FC236}">
                <a16:creationId xmlns:a16="http://schemas.microsoft.com/office/drawing/2014/main" id="{085791E3-727A-44DC-B255-7F4190F3D46A}"/>
              </a:ext>
            </a:extLst>
          </p:cNvPr>
          <p:cNvSpPr/>
          <p:nvPr/>
        </p:nvSpPr>
        <p:spPr bwMode="auto">
          <a:xfrm>
            <a:off x="7936935" y="2924944"/>
            <a:ext cx="864096" cy="1687890"/>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process4</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
        <p:nvSpPr>
          <p:cNvPr id="20" name="椭圆 19">
            <a:extLst>
              <a:ext uri="{FF2B5EF4-FFF2-40B4-BE49-F238E27FC236}">
                <a16:creationId xmlns:a16="http://schemas.microsoft.com/office/drawing/2014/main" id="{E06CEBAB-85AA-4B5C-B2DF-6A015904DD8B}"/>
              </a:ext>
            </a:extLst>
          </p:cNvPr>
          <p:cNvSpPr/>
          <p:nvPr/>
        </p:nvSpPr>
        <p:spPr bwMode="auto">
          <a:xfrm>
            <a:off x="8880178" y="3253278"/>
            <a:ext cx="864096" cy="1687890"/>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2"/>
                </a:solidFill>
                <a:effectLst/>
                <a:latin typeface="Times New Roman" pitchFamily="18" charset="0"/>
                <a:ea typeface="楷体_GB2312" pitchFamily="49" charset="-122"/>
              </a:rPr>
              <a:t>process5</a:t>
            </a:r>
            <a:endParaRPr kumimoji="1" lang="zh-CN" altLang="en-US" sz="2400" b="1" i="0" u="none" strike="noStrike" cap="none" normalizeH="0" baseline="0" dirty="0">
              <a:ln>
                <a:noFill/>
              </a:ln>
              <a:solidFill>
                <a:schemeClr val="bg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0057489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18DECD-7B48-4DD1-AC53-7A9D8F7CA149}"/>
              </a:ext>
            </a:extLst>
          </p:cNvPr>
          <p:cNvSpPr>
            <a:spLocks noGrp="1"/>
          </p:cNvSpPr>
          <p:nvPr>
            <p:ph idx="1"/>
          </p:nvPr>
        </p:nvSpPr>
        <p:spPr/>
        <p:txBody>
          <a:bodyPr/>
          <a:lstStyle/>
          <a:p>
            <a:r>
              <a:rPr lang="zh-CN" altLang="en-US" dirty="0"/>
              <a:t>支持隔离的资源：</a:t>
            </a:r>
            <a:endParaRPr lang="en-US" altLang="zh-CN" dirty="0"/>
          </a:p>
        </p:txBody>
      </p:sp>
      <p:sp>
        <p:nvSpPr>
          <p:cNvPr id="3" name="标题 2">
            <a:extLst>
              <a:ext uri="{FF2B5EF4-FFF2-40B4-BE49-F238E27FC236}">
                <a16:creationId xmlns:a16="http://schemas.microsoft.com/office/drawing/2014/main" id="{0B99180F-B764-432A-9F62-4FD2A3DC138C}"/>
              </a:ext>
            </a:extLst>
          </p:cNvPr>
          <p:cNvSpPr>
            <a:spLocks noGrp="1"/>
          </p:cNvSpPr>
          <p:nvPr>
            <p:ph type="title"/>
          </p:nvPr>
        </p:nvSpPr>
        <p:spPr/>
        <p:txBody>
          <a:bodyPr/>
          <a:lstStyle/>
          <a:p>
            <a:r>
              <a:rPr lang="zh-CN" altLang="en-US" dirty="0"/>
              <a:t>命名空间（</a:t>
            </a:r>
            <a:r>
              <a:rPr lang="en-US" altLang="zh-CN" dirty="0"/>
              <a:t>Linux Namespace</a:t>
            </a:r>
            <a:r>
              <a:rPr lang="zh-CN" altLang="en-US" dirty="0"/>
              <a:t>）</a:t>
            </a:r>
          </a:p>
        </p:txBody>
      </p:sp>
      <p:pic>
        <p:nvPicPr>
          <p:cNvPr id="5" name="图片 4">
            <a:extLst>
              <a:ext uri="{FF2B5EF4-FFF2-40B4-BE49-F238E27FC236}">
                <a16:creationId xmlns:a16="http://schemas.microsoft.com/office/drawing/2014/main" id="{2CCE451B-0F4A-4A9E-8141-4F2C3510E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153" y="2200103"/>
            <a:ext cx="6401693" cy="2457793"/>
          </a:xfrm>
          <a:prstGeom prst="rect">
            <a:avLst/>
          </a:prstGeom>
        </p:spPr>
      </p:pic>
    </p:spTree>
    <p:extLst>
      <p:ext uri="{BB962C8B-B14F-4D97-AF65-F5344CB8AC3E}">
        <p14:creationId xmlns:p14="http://schemas.microsoft.com/office/powerpoint/2010/main" val="58408541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35706</TotalTime>
  <Words>2819</Words>
  <Application>Microsoft Office PowerPoint</Application>
  <PresentationFormat>A4 纸张(210x297 毫米)</PresentationFormat>
  <Paragraphs>241</Paragraphs>
  <Slides>30</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Monotype Sorts</vt:lpstr>
      <vt:lpstr>黑体</vt:lpstr>
      <vt:lpstr>微软雅黑</vt:lpstr>
      <vt:lpstr>Arial</vt:lpstr>
      <vt:lpstr>Arial Narrow</vt:lpstr>
      <vt:lpstr>Times New Roman</vt:lpstr>
      <vt:lpstr>Wingdings</vt:lpstr>
      <vt:lpstr>通用信息 (标准)</vt:lpstr>
      <vt:lpstr>PowerPoint 演示文稿</vt:lpstr>
      <vt:lpstr>第十一章 结构</vt:lpstr>
      <vt:lpstr>本节主要内容</vt:lpstr>
      <vt:lpstr>LXC</vt:lpstr>
      <vt:lpstr>LXC</vt:lpstr>
      <vt:lpstr>Chroot</vt:lpstr>
      <vt:lpstr>本节主要内容</vt:lpstr>
      <vt:lpstr>命名空间（Linux Namespace）</vt:lpstr>
      <vt:lpstr>命名空间（Linux Namespace）</vt:lpstr>
      <vt:lpstr>命名空间：API</vt:lpstr>
      <vt:lpstr>命名空间：API</vt:lpstr>
      <vt:lpstr>命名空间：API</vt:lpstr>
      <vt:lpstr>命名空间：API</vt:lpstr>
      <vt:lpstr>命名空间</vt:lpstr>
      <vt:lpstr>本节主要内容</vt:lpstr>
      <vt:lpstr>控制组（Linux CGroup）</vt:lpstr>
      <vt:lpstr>CGroup：API</vt:lpstr>
      <vt:lpstr>本节主要内容</vt:lpstr>
      <vt:lpstr>Docker</vt:lpstr>
      <vt:lpstr>什么是Docker？</vt:lpstr>
      <vt:lpstr>什么是Docker</vt:lpstr>
      <vt:lpstr>Docker基本概念</vt:lpstr>
      <vt:lpstr>Docker：镜像</vt:lpstr>
      <vt:lpstr>Docker：容器</vt:lpstr>
      <vt:lpstr>Docker：仓库</vt:lpstr>
      <vt:lpstr>Build，Ship，and Run Any App</vt:lpstr>
      <vt:lpstr>本节主要内容</vt:lpstr>
      <vt:lpstr>iSula</vt:lpstr>
      <vt:lpstr>iSula</vt:lpstr>
      <vt:lpstr>虚拟化基础</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2576</cp:revision>
  <dcterms:created xsi:type="dcterms:W3CDTF">2001-03-21T12:57:26Z</dcterms:created>
  <dcterms:modified xsi:type="dcterms:W3CDTF">2021-04-28T06:11:47Z</dcterms:modified>
</cp:coreProperties>
</file>