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1730" r:id="rId2"/>
    <p:sldId id="1791" r:id="rId3"/>
    <p:sldId id="2929" r:id="rId4"/>
    <p:sldId id="2975" r:id="rId5"/>
    <p:sldId id="2976" r:id="rId6"/>
    <p:sldId id="2979" r:id="rId7"/>
    <p:sldId id="2993" r:id="rId8"/>
    <p:sldId id="2980" r:id="rId9"/>
    <p:sldId id="2981" r:id="rId10"/>
    <p:sldId id="2982" r:id="rId11"/>
    <p:sldId id="2983" r:id="rId12"/>
    <p:sldId id="2984" r:id="rId13"/>
    <p:sldId id="2985" r:id="rId14"/>
    <p:sldId id="2987" r:id="rId15"/>
    <p:sldId id="2988" r:id="rId16"/>
    <p:sldId id="2989" r:id="rId17"/>
    <p:sldId id="2990" r:id="rId18"/>
    <p:sldId id="2992" r:id="rId19"/>
    <p:sldId id="2968" r:id="rId20"/>
    <p:sldId id="2969" r:id="rId21"/>
    <p:sldId id="2970" r:id="rId22"/>
    <p:sldId id="2971" r:id="rId23"/>
    <p:sldId id="2974" r:id="rId24"/>
    <p:sldId id="2972" r:id="rId25"/>
    <p:sldId id="2977" r:id="rId26"/>
    <p:sldId id="2978" r:id="rId27"/>
    <p:sldId id="2991" r:id="rId28"/>
    <p:sldId id="2994" r:id="rId29"/>
    <p:sldId id="2967" r:id="rId30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9D2"/>
    <a:srgbClr val="292929"/>
    <a:srgbClr val="333333"/>
    <a:srgbClr val="FFFFFF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2222" autoAdjust="0"/>
  </p:normalViewPr>
  <p:slideViewPr>
    <p:cSldViewPr>
      <p:cViewPr varScale="1">
        <p:scale>
          <a:sx n="67" d="100"/>
          <a:sy n="67" d="100"/>
        </p:scale>
        <p:origin x="61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key</a:t>
            </a:r>
            <a:r>
              <a:rPr lang="zh-CN" altLang="en-US" dirty="0"/>
              <a:t>的管理体系对用户程序可见的只有三个系统调用所描述的功能，系统调用的内部逻辑通过内核态接口来进行实现，内核态接口可以在编写内核服务的时候使用，从而内核服务可以使用完整的、更加贴近底层的</a:t>
            </a:r>
            <a:r>
              <a:rPr lang="en-US" altLang="zh-CN" dirty="0"/>
              <a:t>key</a:t>
            </a:r>
            <a:r>
              <a:rPr lang="zh-CN" altLang="en-US" dirty="0"/>
              <a:t>管理体系。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92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key</a:t>
            </a:r>
            <a:r>
              <a:rPr lang="zh-CN" altLang="en-US" dirty="0"/>
              <a:t>的操作与内核中的相关函数直接对应起来，能够直接对应到内核中的</a:t>
            </a:r>
            <a:r>
              <a:rPr lang="en-US" altLang="zh-CN" dirty="0"/>
              <a:t>Key</a:t>
            </a:r>
            <a:r>
              <a:rPr lang="zh-CN" altLang="en-US" dirty="0"/>
              <a:t>结构体实例。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835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相比而言，暴露给内核态服务的</a:t>
            </a:r>
            <a:r>
              <a:rPr lang="en-US" altLang="zh-CN" dirty="0"/>
              <a:t>key</a:t>
            </a:r>
            <a:r>
              <a:rPr lang="zh-CN" altLang="en-US" dirty="0"/>
              <a:t>操作接口更加丰富，不仅有释放和搜索等常规功能，还有注册类型、取消类型等更灵活的操作。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23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在一系列接口的实现中，</a:t>
            </a:r>
            <a:r>
              <a:rPr lang="en-US" altLang="zh-CN" dirty="0"/>
              <a:t>request</a:t>
            </a:r>
            <a:r>
              <a:rPr lang="zh-CN" altLang="en-US" dirty="0"/>
              <a:t>操作的实现是值得学习的，这一系统调用的实现过程中包含了若干重的用户态回调，当请求的</a:t>
            </a:r>
            <a:r>
              <a:rPr lang="en-US" altLang="zh-CN" dirty="0"/>
              <a:t>key</a:t>
            </a:r>
            <a:r>
              <a:rPr lang="zh-CN" altLang="en-US" dirty="0"/>
              <a:t>不存在时，内核可以根据传入的</a:t>
            </a:r>
            <a:r>
              <a:rPr lang="en-US" altLang="zh-CN" dirty="0" err="1"/>
              <a:t>callout_info</a:t>
            </a:r>
            <a:r>
              <a:rPr lang="zh-CN" altLang="en-US" dirty="0"/>
              <a:t>信息进行用户态回调，由指定的用户态程序来新建一个</a:t>
            </a:r>
            <a:r>
              <a:rPr lang="en-US" altLang="zh-CN" dirty="0"/>
              <a:t>key</a:t>
            </a:r>
            <a:r>
              <a:rPr lang="zh-CN" altLang="en-US" dirty="0"/>
              <a:t>，最终作为结果返回。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22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详细的创建过程与我们在上一页概述的过程大致相同，但多了一个认证密钥</a:t>
            </a:r>
            <a:r>
              <a:rPr lang="en-US" altLang="zh-CN" dirty="0"/>
              <a:t>V</a:t>
            </a:r>
            <a:r>
              <a:rPr lang="zh-CN" altLang="en-US" dirty="0"/>
              <a:t>的创建和回收，认证密钥</a:t>
            </a:r>
            <a:r>
              <a:rPr lang="en-US" altLang="zh-CN" dirty="0"/>
              <a:t>V</a:t>
            </a:r>
            <a:r>
              <a:rPr lang="zh-CN" altLang="en-US" dirty="0"/>
              <a:t>的作用是让用户态回调时创建的用户进程</a:t>
            </a:r>
            <a:r>
              <a:rPr lang="en-US" altLang="zh-CN" dirty="0"/>
              <a:t>helper</a:t>
            </a:r>
            <a:r>
              <a:rPr lang="zh-CN" altLang="en-US" dirty="0"/>
              <a:t>，与进行系统调用的</a:t>
            </a:r>
            <a:r>
              <a:rPr lang="en-US" altLang="zh-CN" dirty="0"/>
              <a:t>caller</a:t>
            </a:r>
            <a:r>
              <a:rPr lang="zh-CN" altLang="en-US" dirty="0"/>
              <a:t>进程有相同的权限，这是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所要求的合法权限。后续的</a:t>
            </a:r>
            <a:r>
              <a:rPr lang="en-US" altLang="zh-CN" dirty="0"/>
              <a:t>key</a:t>
            </a:r>
            <a:r>
              <a:rPr lang="zh-CN" altLang="en-US" dirty="0"/>
              <a:t>初始化程序由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根据合理的</a:t>
            </a:r>
            <a:r>
              <a:rPr lang="en-US" altLang="zh-CN" dirty="0" err="1"/>
              <a:t>callout_info</a:t>
            </a:r>
            <a:r>
              <a:rPr lang="zh-CN" altLang="en-US" dirty="0"/>
              <a:t>来选择并执行。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44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在后续创建的新进程中，可能会需要获取进程</a:t>
            </a:r>
            <a:r>
              <a:rPr lang="en-US" altLang="zh-CN" dirty="0"/>
              <a:t>A</a:t>
            </a:r>
            <a:r>
              <a:rPr lang="zh-CN" altLang="en-US" dirty="0"/>
              <a:t>持有的某些密钥，此时该新进程可以通过</a:t>
            </a:r>
            <a:r>
              <a:rPr lang="en-US" altLang="zh-CN" dirty="0"/>
              <a:t>keyring</a:t>
            </a:r>
            <a:r>
              <a:rPr lang="zh-CN" altLang="en-US" dirty="0"/>
              <a:t>中</a:t>
            </a:r>
            <a:r>
              <a:rPr lang="en-US" altLang="zh-CN" dirty="0"/>
              <a:t>V</a:t>
            </a:r>
            <a:r>
              <a:rPr lang="zh-CN" altLang="en-US" dirty="0"/>
              <a:t>的存在，接触到进程</a:t>
            </a:r>
            <a:r>
              <a:rPr lang="en-US" altLang="zh-CN" dirty="0"/>
              <a:t>A</a:t>
            </a:r>
            <a:r>
              <a:rPr lang="zh-CN" altLang="en-US" dirty="0"/>
              <a:t>的上下文中的密钥，正确给出搜索结果。正确完成初始化之后，当前程序将会</a:t>
            </a:r>
            <a:r>
              <a:rPr lang="en-US" altLang="zh-CN" dirty="0"/>
              <a:t>exit 0</a:t>
            </a:r>
            <a:r>
              <a:rPr lang="zh-CN" altLang="en-US" dirty="0"/>
              <a:t>退出，执行权回到内核，内核中将</a:t>
            </a:r>
            <a:r>
              <a:rPr lang="en-US" altLang="zh-CN" dirty="0"/>
              <a:t>V</a:t>
            </a:r>
            <a:r>
              <a:rPr lang="zh-CN" altLang="en-US" dirty="0"/>
              <a:t>废弃，将</a:t>
            </a:r>
            <a:r>
              <a:rPr lang="en-US" altLang="zh-CN" dirty="0"/>
              <a:t>U</a:t>
            </a:r>
            <a:r>
              <a:rPr lang="zh-CN" altLang="en-US" dirty="0"/>
              <a:t>作为结果返回到</a:t>
            </a:r>
            <a:r>
              <a:rPr lang="en-US" altLang="zh-CN" dirty="0"/>
              <a:t>caller</a:t>
            </a:r>
            <a:r>
              <a:rPr lang="zh-CN" altLang="en-US" dirty="0"/>
              <a:t>，回到进程</a:t>
            </a:r>
            <a:r>
              <a:rPr lang="en-US" altLang="zh-CN" dirty="0"/>
              <a:t>A</a:t>
            </a:r>
            <a:r>
              <a:rPr lang="zh-CN" altLang="en-US" dirty="0"/>
              <a:t>继续执行，进程</a:t>
            </a:r>
            <a:r>
              <a:rPr lang="en-US" altLang="zh-CN" dirty="0"/>
              <a:t>A</a:t>
            </a:r>
            <a:r>
              <a:rPr lang="zh-CN" altLang="en-US" dirty="0"/>
              <a:t>看到</a:t>
            </a:r>
            <a:r>
              <a:rPr lang="en-US" altLang="zh-CN" dirty="0"/>
              <a:t>request</a:t>
            </a:r>
            <a:r>
              <a:rPr lang="zh-CN" altLang="en-US" dirty="0"/>
              <a:t>操作成功。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248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分析到这里，也许有些同学已经反应过来了，这样的回调创建过程可能会需要进行递归，这也是</a:t>
            </a:r>
            <a:r>
              <a:rPr lang="en-US" altLang="zh-CN" dirty="0"/>
              <a:t>Key V</a:t>
            </a:r>
            <a:r>
              <a:rPr lang="zh-CN" altLang="en-US" dirty="0"/>
              <a:t>存在的另一个重要原因，如果</a:t>
            </a:r>
            <a:r>
              <a:rPr lang="en-US" altLang="zh-CN" dirty="0"/>
              <a:t>Key U</a:t>
            </a:r>
            <a:r>
              <a:rPr lang="zh-CN" altLang="en-US" dirty="0"/>
              <a:t>初始化过程中要求的某一个密钥</a:t>
            </a:r>
            <a:r>
              <a:rPr lang="en-US" altLang="zh-CN" dirty="0"/>
              <a:t>W</a:t>
            </a:r>
            <a:r>
              <a:rPr lang="zh-CN" altLang="en-US" dirty="0"/>
              <a:t>在进程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keyring</a:t>
            </a:r>
            <a:r>
              <a:rPr lang="zh-CN" altLang="en-US" dirty="0"/>
              <a:t>中同样不存在，那么需要对</a:t>
            </a:r>
            <a:r>
              <a:rPr lang="en-US" altLang="zh-CN" dirty="0"/>
              <a:t>W</a:t>
            </a:r>
            <a:r>
              <a:rPr lang="zh-CN" altLang="en-US" dirty="0"/>
              <a:t>进行创建的操作，此时新的创建过程将被启动，有一种类似递归的执行流程。由于</a:t>
            </a:r>
            <a:r>
              <a:rPr lang="en-US" altLang="zh-CN" dirty="0"/>
              <a:t>V</a:t>
            </a:r>
            <a:r>
              <a:rPr lang="zh-CN" altLang="en-US" dirty="0"/>
              <a:t>的存在，在创建</a:t>
            </a:r>
            <a:r>
              <a:rPr lang="en-US" altLang="zh-CN" dirty="0"/>
              <a:t>W</a:t>
            </a:r>
            <a:r>
              <a:rPr lang="zh-CN" altLang="en-US" dirty="0"/>
              <a:t>的过程中，使用的上下文仍然可以使用进程</a:t>
            </a:r>
            <a:r>
              <a:rPr lang="en-US" altLang="zh-CN" dirty="0"/>
              <a:t>A</a:t>
            </a:r>
            <a:r>
              <a:rPr lang="zh-CN" altLang="en-US" dirty="0"/>
              <a:t>的上下文。同时，由于进程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keyring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的数量是有限的，可以限定递归层数是有限的。</a:t>
            </a:r>
            <a:endParaRPr lang="en-US" altLang="zh-CN" dirty="0"/>
          </a:p>
          <a:p>
            <a:r>
              <a:rPr lang="zh-CN" altLang="en-US" dirty="0"/>
              <a:t>使用这种方式而不是简单地将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keyring</a:t>
            </a:r>
            <a:r>
              <a:rPr lang="zh-CN" altLang="en-US" dirty="0"/>
              <a:t>交给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的一个重要原因是，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中执行</a:t>
            </a:r>
            <a:r>
              <a:rPr lang="en-US" altLang="zh-CN" dirty="0" err="1"/>
              <a:t>execv</a:t>
            </a:r>
            <a:r>
              <a:rPr lang="zh-CN" altLang="en-US" dirty="0"/>
              <a:t>等系统调用时，并不会默认传递</a:t>
            </a:r>
            <a:r>
              <a:rPr lang="en-US" altLang="zh-CN" dirty="0"/>
              <a:t>keyring</a:t>
            </a:r>
            <a:r>
              <a:rPr lang="zh-CN" altLang="en-US" dirty="0"/>
              <a:t>，如果要这么做势必会复杂化进程创建操作的实现。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57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Keyctl</a:t>
            </a:r>
            <a:r>
              <a:rPr lang="zh-CN" altLang="en-US" dirty="0"/>
              <a:t>是</a:t>
            </a:r>
            <a:r>
              <a:rPr lang="en-US" altLang="zh-CN" dirty="0"/>
              <a:t>Key</a:t>
            </a:r>
            <a:r>
              <a:rPr lang="zh-CN" altLang="en-US" dirty="0"/>
              <a:t>相关操作的一个集成型系统调用，具有较强的可拓展性，同时也较为复杂，这里列举了一部分调用参数。</a:t>
            </a:r>
            <a:r>
              <a:rPr lang="en-US" altLang="zh-CN" dirty="0" err="1"/>
              <a:t>Keyctl</a:t>
            </a:r>
            <a:r>
              <a:rPr lang="zh-CN" altLang="en-US" dirty="0"/>
              <a:t>的设计原则可以参考</a:t>
            </a:r>
            <a:r>
              <a:rPr lang="en-US" altLang="zh-CN" dirty="0" err="1"/>
              <a:t>ioctl</a:t>
            </a:r>
            <a:r>
              <a:rPr lang="zh-CN" altLang="en-US" dirty="0"/>
              <a:t>的相关设计原则，相当于将一些杂项集成到一个系统调用。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73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接下来，我们简单介绍一下用户态可读写的一些</a:t>
            </a:r>
            <a:r>
              <a:rPr lang="en-US" altLang="zh-CN" dirty="0"/>
              <a:t>key</a:t>
            </a:r>
            <a:r>
              <a:rPr lang="zh-CN" altLang="en-US" dirty="0"/>
              <a:t>操作的相关文件。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185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这里列举了一部分</a:t>
            </a:r>
            <a:r>
              <a:rPr lang="en-US" altLang="zh-CN" dirty="0"/>
              <a:t>key</a:t>
            </a:r>
            <a:r>
              <a:rPr lang="zh-CN" altLang="en-US" dirty="0"/>
              <a:t>相关的文件，都挂载在</a:t>
            </a:r>
            <a:r>
              <a:rPr lang="en-US" altLang="zh-CN" dirty="0"/>
              <a:t>/proc</a:t>
            </a:r>
            <a:r>
              <a:rPr lang="zh-CN" altLang="en-US" dirty="0"/>
              <a:t>虚拟目录下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24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29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Keys</a:t>
            </a:r>
            <a:r>
              <a:rPr lang="zh-CN" altLang="en-US" dirty="0"/>
              <a:t>文件提供了访问当前进程可见的密钥的信息，包括我们之前介绍的串行码和状态、</a:t>
            </a:r>
            <a:r>
              <a:rPr lang="en-US" altLang="zh-CN" dirty="0"/>
              <a:t>UID</a:t>
            </a:r>
            <a:r>
              <a:rPr lang="zh-CN" altLang="en-US" dirty="0"/>
              <a:t>、</a:t>
            </a:r>
            <a:r>
              <a:rPr lang="en-US" altLang="zh-CN" dirty="0"/>
              <a:t>GID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369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这里是在某个</a:t>
            </a:r>
            <a:r>
              <a:rPr lang="en-US" altLang="zh-CN" dirty="0" err="1"/>
              <a:t>linux</a:t>
            </a:r>
            <a:r>
              <a:rPr lang="zh-CN" altLang="en-US" dirty="0"/>
              <a:t>发行版上的示例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831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Key-users</a:t>
            </a:r>
            <a:r>
              <a:rPr lang="zh-CN" altLang="en-US" dirty="0"/>
              <a:t>文件记录着当前系统中持有密钥的用户的配额情况，包括各个用户的已有秘钥数目和可配置密钥数目，限定了不同用户可以使用的</a:t>
            </a:r>
            <a:r>
              <a:rPr lang="en-US" altLang="zh-CN" dirty="0"/>
              <a:t>key</a:t>
            </a:r>
            <a:r>
              <a:rPr lang="zh-CN" altLang="en-US" dirty="0"/>
              <a:t>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651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另外，还有一些与</a:t>
            </a:r>
            <a:r>
              <a:rPr lang="en-US" altLang="zh-CN" dirty="0"/>
              <a:t>key</a:t>
            </a:r>
            <a:r>
              <a:rPr lang="zh-CN" altLang="en-US" dirty="0"/>
              <a:t>管理状态相关的文件，包括</a:t>
            </a:r>
            <a:r>
              <a:rPr lang="en-US" altLang="zh-CN" dirty="0"/>
              <a:t>root</a:t>
            </a:r>
            <a:r>
              <a:rPr lang="zh-CN" altLang="en-US" dirty="0"/>
              <a:t>用户和非</a:t>
            </a:r>
            <a:r>
              <a:rPr lang="en-US" altLang="zh-CN" dirty="0"/>
              <a:t>root</a:t>
            </a:r>
            <a:r>
              <a:rPr lang="zh-CN" altLang="en-US" dirty="0"/>
              <a:t>用户所能够使用的最大数量和</a:t>
            </a:r>
            <a:r>
              <a:rPr lang="en-US" altLang="zh-CN" dirty="0"/>
              <a:t>key</a:t>
            </a:r>
            <a:r>
              <a:rPr lang="zh-CN" altLang="en-US" dirty="0"/>
              <a:t>数据大小。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213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最后，我们介绍一下进行</a:t>
            </a:r>
            <a:r>
              <a:rPr lang="en-US" altLang="zh-CN" dirty="0"/>
              <a:t>key</a:t>
            </a:r>
            <a:r>
              <a:rPr lang="zh-CN" altLang="en-US" dirty="0"/>
              <a:t>的用户态操作的一个接口库，</a:t>
            </a:r>
            <a:r>
              <a:rPr lang="en-US" altLang="zh-CN" dirty="0" err="1"/>
              <a:t>keyutils</a:t>
            </a:r>
            <a:r>
              <a:rPr lang="zh-CN" altLang="en-US" dirty="0"/>
              <a:t>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979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Keyutils</a:t>
            </a:r>
            <a:r>
              <a:rPr lang="zh-CN" altLang="en-US" dirty="0"/>
              <a:t>库提供了三个系统调用的简单封装，可以供</a:t>
            </a:r>
            <a:r>
              <a:rPr lang="en-US" altLang="zh-CN" dirty="0"/>
              <a:t>C</a:t>
            </a:r>
            <a:r>
              <a:rPr lang="zh-CN" altLang="en-US" dirty="0"/>
              <a:t>语言和其他语言的程序直接使用，同时面向用户提供了一个可执行程序</a:t>
            </a:r>
            <a:r>
              <a:rPr lang="en-US" altLang="zh-CN" dirty="0" err="1"/>
              <a:t>keyctl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241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除此之外，</a:t>
            </a:r>
            <a:r>
              <a:rPr lang="en-US" altLang="zh-CN" dirty="0" err="1"/>
              <a:t>keyutils</a:t>
            </a:r>
            <a:r>
              <a:rPr lang="zh-CN" altLang="en-US" dirty="0"/>
              <a:t>还包括我们前面提到过的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用于</a:t>
            </a:r>
            <a:r>
              <a:rPr lang="en-US" altLang="zh-CN" dirty="0"/>
              <a:t>key</a:t>
            </a:r>
            <a:r>
              <a:rPr lang="zh-CN" altLang="en-US" dirty="0"/>
              <a:t>的用户态回调创建。以及一些配置文件位于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zh-CN" altLang="en-US" dirty="0"/>
              <a:t>文件夹下。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63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最后，展示一个在</a:t>
            </a:r>
            <a:r>
              <a:rPr lang="en-US" altLang="zh-CN" dirty="0"/>
              <a:t>C</a:t>
            </a:r>
            <a:r>
              <a:rPr lang="zh-CN" altLang="en-US" dirty="0"/>
              <a:t>语言中使用</a:t>
            </a:r>
            <a:r>
              <a:rPr lang="en-US" altLang="zh-CN" dirty="0" err="1"/>
              <a:t>keyutils</a:t>
            </a:r>
            <a:r>
              <a:rPr lang="zh-CN" altLang="en-US" dirty="0"/>
              <a:t>库的例子，在代码中关联对应的头文件，并在链接时链接</a:t>
            </a:r>
            <a:r>
              <a:rPr lang="en-US" altLang="zh-CN" dirty="0" err="1"/>
              <a:t>keyutils</a:t>
            </a:r>
            <a:r>
              <a:rPr lang="zh-CN" altLang="en-US" dirty="0"/>
              <a:t>库，就可以在</a:t>
            </a:r>
            <a:r>
              <a:rPr lang="en-US" altLang="zh-CN" dirty="0"/>
              <a:t>C</a:t>
            </a:r>
            <a:r>
              <a:rPr lang="zh-CN" altLang="en-US" dirty="0"/>
              <a:t>语言中使用对应接口。同时，使用可执行文件的例子可以使用</a:t>
            </a:r>
            <a:r>
              <a:rPr lang="en-US" altLang="zh-CN" dirty="0"/>
              <a:t>help</a:t>
            </a:r>
            <a:r>
              <a:rPr lang="zh-CN" altLang="en-US"/>
              <a:t>选项进行查看。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1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在本讲中，我们介绍内核中的一种用户凭证</a:t>
            </a:r>
            <a:r>
              <a:rPr lang="en-US" altLang="zh-CN" dirty="0"/>
              <a:t>——key</a:t>
            </a:r>
            <a:r>
              <a:rPr lang="zh-CN" altLang="en-US" dirty="0"/>
              <a:t>，一般来说，</a:t>
            </a:r>
            <a:r>
              <a:rPr lang="en-US" altLang="zh-CN" dirty="0"/>
              <a:t>key</a:t>
            </a:r>
            <a:r>
              <a:rPr lang="zh-CN" altLang="en-US" dirty="0"/>
              <a:t>是可以是一段数据，在某些场景下这段数据作为用户进行某些操作的凭证，比如进行任务管理时。另外一方面，出于安全性考虑，</a:t>
            </a:r>
            <a:r>
              <a:rPr lang="en-US" altLang="zh-CN" dirty="0"/>
              <a:t>key</a:t>
            </a:r>
            <a:r>
              <a:rPr lang="zh-CN" altLang="en-US" dirty="0"/>
              <a:t>可以作为用户请求内核进行某些重要操作的用户凭证，不适合直接存储在静态文件系统中。所以，</a:t>
            </a:r>
            <a:r>
              <a:rPr lang="en-US" altLang="zh-CN" dirty="0"/>
              <a:t>Linux</a:t>
            </a:r>
            <a:r>
              <a:rPr lang="zh-CN" altLang="en-US" dirty="0"/>
              <a:t>为</a:t>
            </a:r>
            <a:r>
              <a:rPr lang="en-US" altLang="zh-CN" dirty="0"/>
              <a:t>key</a:t>
            </a:r>
            <a:r>
              <a:rPr lang="zh-CN" altLang="en-US" dirty="0"/>
              <a:t>进行了一些更加安全的管理机制，在内核实现中，</a:t>
            </a:r>
            <a:r>
              <a:rPr lang="en-US" altLang="zh-CN" dirty="0"/>
              <a:t>key</a:t>
            </a:r>
            <a:r>
              <a:rPr lang="zh-CN" altLang="en-US" dirty="0"/>
              <a:t>数据存在于内存中，实现代码主要为</a:t>
            </a:r>
            <a:r>
              <a:rPr lang="en-US" altLang="zh-CN" dirty="0"/>
              <a:t>key</a:t>
            </a:r>
            <a:r>
              <a:rPr lang="zh-CN" altLang="en-US" dirty="0"/>
              <a:t>结构体。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1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结构体定义了多个成员，其中包括每个</a:t>
            </a:r>
            <a:r>
              <a:rPr lang="en-US" altLang="zh-CN" dirty="0"/>
              <a:t>key</a:t>
            </a:r>
            <a:r>
              <a:rPr lang="zh-CN" altLang="en-US" dirty="0"/>
              <a:t>独有的、仅在内核中使用的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ID</a:t>
            </a:r>
            <a:r>
              <a:rPr lang="zh-CN" altLang="en-US" dirty="0"/>
              <a:t>，该</a:t>
            </a:r>
            <a:r>
              <a:rPr lang="en-US" altLang="zh-CN" dirty="0"/>
              <a:t>key</a:t>
            </a:r>
            <a:r>
              <a:rPr lang="zh-CN" altLang="en-US" dirty="0"/>
              <a:t>的类型，用于描述该</a:t>
            </a:r>
            <a:r>
              <a:rPr lang="en-US" altLang="zh-CN" dirty="0"/>
              <a:t>key</a:t>
            </a:r>
            <a:r>
              <a:rPr lang="zh-CN" altLang="en-US" dirty="0"/>
              <a:t>的字符串，同时可用于检索。该</a:t>
            </a:r>
            <a:r>
              <a:rPr lang="en-US" altLang="zh-CN" dirty="0"/>
              <a:t>key</a:t>
            </a:r>
            <a:r>
              <a:rPr lang="zh-CN" altLang="en-US" dirty="0"/>
              <a:t>的控制权限信息，以及</a:t>
            </a:r>
            <a:r>
              <a:rPr lang="en-US" altLang="zh-CN" dirty="0"/>
              <a:t>key</a:t>
            </a:r>
            <a:r>
              <a:rPr lang="zh-CN" altLang="en-US" dirty="0"/>
              <a:t>结构体维护的核心数据，放在</a:t>
            </a:r>
            <a:r>
              <a:rPr lang="en-US" altLang="zh-CN" dirty="0"/>
              <a:t>payload</a:t>
            </a:r>
            <a:r>
              <a:rPr lang="zh-CN" altLang="en-US" dirty="0"/>
              <a:t>成员中。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18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在内核服务中，</a:t>
            </a:r>
            <a:r>
              <a:rPr lang="en-US" altLang="zh-CN" dirty="0"/>
              <a:t>key</a:t>
            </a:r>
            <a:r>
              <a:rPr lang="zh-CN" altLang="en-US" dirty="0"/>
              <a:t>类型可以被灵活定义和删除，与之相反的是，用户态程序只能够使用已有的</a:t>
            </a:r>
            <a:r>
              <a:rPr lang="en-US" altLang="zh-CN" dirty="0"/>
              <a:t>key</a:t>
            </a:r>
            <a:r>
              <a:rPr lang="zh-CN" altLang="en-US" dirty="0"/>
              <a:t>类型。默认存在三类特殊的</a:t>
            </a:r>
            <a:r>
              <a:rPr lang="en-US" altLang="zh-CN" dirty="0"/>
              <a:t>key</a:t>
            </a:r>
            <a:r>
              <a:rPr lang="zh-CN" altLang="en-US" dirty="0"/>
              <a:t>类型为</a:t>
            </a:r>
            <a:r>
              <a:rPr lang="en-US" altLang="zh-CN" dirty="0"/>
              <a:t>keyring</a:t>
            </a:r>
            <a:r>
              <a:rPr lang="zh-CN" altLang="en-US" dirty="0"/>
              <a:t>即钥匙环类型，</a:t>
            </a:r>
            <a:r>
              <a:rPr lang="en-US" altLang="zh-CN" dirty="0"/>
              <a:t>user</a:t>
            </a:r>
            <a:r>
              <a:rPr lang="zh-CN" altLang="en-US" dirty="0"/>
              <a:t>类型和</a:t>
            </a:r>
            <a:r>
              <a:rPr lang="en-US" altLang="zh-CN" dirty="0"/>
              <a:t>logon</a:t>
            </a:r>
            <a:r>
              <a:rPr lang="zh-CN" altLang="en-US" dirty="0"/>
              <a:t>类型。其中</a:t>
            </a:r>
            <a:r>
              <a:rPr lang="en-US" altLang="zh-CN" dirty="0"/>
              <a:t>keyring</a:t>
            </a:r>
            <a:r>
              <a:rPr lang="zh-CN" altLang="en-US" dirty="0"/>
              <a:t>类型支持管理其他</a:t>
            </a:r>
            <a:r>
              <a:rPr lang="en-US" altLang="zh-CN" dirty="0"/>
              <a:t>key</a:t>
            </a:r>
            <a:r>
              <a:rPr lang="zh-CN" altLang="en-US" dirty="0"/>
              <a:t>，从而实现</a:t>
            </a:r>
            <a:r>
              <a:rPr lang="en-US" altLang="zh-CN" dirty="0"/>
              <a:t>key</a:t>
            </a:r>
            <a:r>
              <a:rPr lang="zh-CN" altLang="en-US" dirty="0"/>
              <a:t>的分层管理。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0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除开三类内置的特殊</a:t>
            </a:r>
            <a:r>
              <a:rPr lang="en-US" altLang="zh-CN" dirty="0"/>
              <a:t>Key</a:t>
            </a:r>
            <a:r>
              <a:rPr lang="zh-CN" altLang="en-US" dirty="0"/>
              <a:t>类型之外，</a:t>
            </a:r>
            <a:r>
              <a:rPr lang="en-US" altLang="zh-CN" dirty="0"/>
              <a:t>Linux</a:t>
            </a:r>
            <a:r>
              <a:rPr lang="zh-CN" altLang="en-US" dirty="0"/>
              <a:t>还默认实现了两种安全性更高的</a:t>
            </a:r>
            <a:r>
              <a:rPr lang="en-US" altLang="zh-CN" dirty="0"/>
              <a:t>Key</a:t>
            </a:r>
            <a:r>
              <a:rPr lang="zh-CN" altLang="en-US" dirty="0"/>
              <a:t>类型，</a:t>
            </a:r>
            <a:r>
              <a:rPr lang="en-US" altLang="zh-CN" dirty="0"/>
              <a:t>Trusted</a:t>
            </a:r>
            <a:r>
              <a:rPr lang="zh-CN" altLang="en-US" dirty="0"/>
              <a:t>类型和</a:t>
            </a:r>
            <a:r>
              <a:rPr lang="en-US" altLang="zh-CN" dirty="0"/>
              <a:t>Encrypted</a:t>
            </a:r>
            <a:r>
              <a:rPr lang="zh-CN" altLang="en-US" dirty="0"/>
              <a:t>类型。</a:t>
            </a:r>
            <a:r>
              <a:rPr lang="en-US" altLang="zh-CN" dirty="0"/>
              <a:t>Trusted</a:t>
            </a:r>
            <a:r>
              <a:rPr lang="zh-CN" altLang="en-US" dirty="0"/>
              <a:t>类型在内核中创建，并且默认加密</a:t>
            </a:r>
            <a:r>
              <a:rPr lang="en-US" altLang="zh-CN" dirty="0"/>
              <a:t>payload</a:t>
            </a:r>
            <a:r>
              <a:rPr lang="zh-CN" altLang="en-US" dirty="0"/>
              <a:t>内容，从用户态接口只能够看到加密后的内容，在实现上，</a:t>
            </a:r>
            <a:r>
              <a:rPr lang="en-US" altLang="zh-CN" dirty="0"/>
              <a:t>Trusted</a:t>
            </a:r>
            <a:r>
              <a:rPr lang="zh-CN" altLang="en-US" dirty="0"/>
              <a:t>类型依赖于硬件模块</a:t>
            </a:r>
            <a:r>
              <a:rPr lang="en-US" altLang="zh-CN" dirty="0"/>
              <a:t>TPM</a:t>
            </a:r>
            <a:r>
              <a:rPr lang="zh-CN" altLang="en-US" dirty="0"/>
              <a:t>。</a:t>
            </a:r>
            <a:r>
              <a:rPr lang="en-US" altLang="zh-CN" dirty="0"/>
              <a:t>Encrypted</a:t>
            </a:r>
            <a:r>
              <a:rPr lang="zh-CN" altLang="en-US" dirty="0"/>
              <a:t>类型与</a:t>
            </a:r>
            <a:r>
              <a:rPr lang="en-US" altLang="zh-CN" dirty="0"/>
              <a:t>Trusted</a:t>
            </a:r>
            <a:r>
              <a:rPr lang="zh-CN" altLang="en-US" dirty="0"/>
              <a:t>类型的作用相似，但不依赖于硬件</a:t>
            </a:r>
            <a:r>
              <a:rPr lang="en-US" altLang="zh-CN" dirty="0"/>
              <a:t>TPM</a:t>
            </a:r>
            <a:r>
              <a:rPr lang="zh-CN" altLang="en-US" dirty="0"/>
              <a:t>，从软件实现上使用</a:t>
            </a:r>
            <a:r>
              <a:rPr lang="en-US" altLang="zh-CN" dirty="0"/>
              <a:t>AES</a:t>
            </a:r>
            <a:r>
              <a:rPr lang="zh-CN" altLang="en-US" dirty="0"/>
              <a:t>算法进行加解密。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46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/>
              <a:t>key</a:t>
            </a:r>
            <a:r>
              <a:rPr lang="zh-CN" altLang="en-US" dirty="0"/>
              <a:t>，可以设置不同的处理权限，包括是否允许查看、读取内容、修改内容，是否允许搜索或链接入另一个钥匙环等。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接下来，我们对</a:t>
            </a:r>
            <a:r>
              <a:rPr lang="en-US" altLang="zh-CN" dirty="0"/>
              <a:t>Key</a:t>
            </a:r>
            <a:r>
              <a:rPr lang="zh-CN" altLang="en-US" dirty="0"/>
              <a:t>相关的系统调用进行简单介绍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867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我们在这里简单列举了</a:t>
            </a:r>
            <a:r>
              <a:rPr lang="en-US" altLang="zh-CN" dirty="0"/>
              <a:t>key</a:t>
            </a:r>
            <a:r>
              <a:rPr lang="zh-CN" altLang="en-US" dirty="0"/>
              <a:t>添加的三个系统调用以及内核服务可见的一些内核态编程接口。系统调用包括添加一个</a:t>
            </a:r>
            <a:r>
              <a:rPr lang="en-US" altLang="zh-CN" dirty="0"/>
              <a:t>key</a:t>
            </a:r>
            <a:r>
              <a:rPr lang="zh-CN" altLang="en-US" dirty="0"/>
              <a:t>、请求一个</a:t>
            </a:r>
            <a:r>
              <a:rPr lang="en-US" altLang="zh-CN" dirty="0"/>
              <a:t>key</a:t>
            </a:r>
            <a:r>
              <a:rPr lang="zh-CN" altLang="en-US" dirty="0"/>
              <a:t>和对某一个</a:t>
            </a:r>
            <a:r>
              <a:rPr lang="en-US" altLang="zh-CN" dirty="0"/>
              <a:t>key</a:t>
            </a:r>
            <a:r>
              <a:rPr lang="zh-CN" altLang="en-US" dirty="0"/>
              <a:t>或</a:t>
            </a:r>
            <a:r>
              <a:rPr lang="en-US" altLang="zh-CN" dirty="0"/>
              <a:t>keyring</a:t>
            </a:r>
            <a:r>
              <a:rPr lang="zh-CN" altLang="en-US" dirty="0"/>
              <a:t>进行操作。内核态编程接口则允许进行</a:t>
            </a:r>
            <a:r>
              <a:rPr lang="en-US" altLang="zh-CN" dirty="0"/>
              <a:t>key</a:t>
            </a:r>
            <a:r>
              <a:rPr lang="zh-CN" altLang="en-US" dirty="0"/>
              <a:t>的释放、</a:t>
            </a:r>
            <a:r>
              <a:rPr lang="en-US" altLang="zh-CN" dirty="0"/>
              <a:t>key</a:t>
            </a:r>
            <a:r>
              <a:rPr lang="zh-CN" altLang="en-US" dirty="0"/>
              <a:t>类型的注册等更多细粒度的操作。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27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第十章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4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内核中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key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的管理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fld id="{2133CF6D-AB55-400B-B9B2-17E6264C77D7}" type="datetime2">
              <a:rPr kumimoji="0" lang="zh-CN" altLang="en-US" smtClean="0">
                <a:solidFill>
                  <a:srgbClr val="CC0000"/>
                </a:solidFill>
                <a:latin typeface="+mj-ea"/>
                <a:ea typeface="+mj-ea"/>
              </a:rPr>
              <a:t>2021年3月24日</a:t>
            </a:fld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A67B26-8D23-41B2-8541-78B5567F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系统调用：</a:t>
            </a:r>
            <a:endParaRPr lang="en-US" altLang="zh-CN" dirty="0"/>
          </a:p>
          <a:p>
            <a:pPr lvl="1"/>
            <a:r>
              <a:rPr lang="en-US" altLang="zh-CN" dirty="0" err="1"/>
              <a:t>Add_key</a:t>
            </a:r>
            <a:endParaRPr lang="en-US" altLang="zh-CN" dirty="0"/>
          </a:p>
          <a:p>
            <a:pPr lvl="1"/>
            <a:r>
              <a:rPr lang="en-US" altLang="zh-CN" dirty="0" err="1"/>
              <a:t>Request_key</a:t>
            </a:r>
            <a:endParaRPr lang="en-US" altLang="zh-CN" dirty="0"/>
          </a:p>
          <a:p>
            <a:pPr lvl="1"/>
            <a:r>
              <a:rPr lang="en-US" altLang="zh-CN" dirty="0" err="1"/>
              <a:t>Keyctl</a:t>
            </a:r>
            <a:endParaRPr lang="en-US" altLang="zh-CN" dirty="0"/>
          </a:p>
          <a:p>
            <a:r>
              <a:rPr lang="zh-CN" altLang="en-US" dirty="0"/>
              <a:t>内核态接口：</a:t>
            </a:r>
            <a:endParaRPr lang="en-US" altLang="zh-CN" dirty="0"/>
          </a:p>
          <a:p>
            <a:pPr lvl="1"/>
            <a:r>
              <a:rPr lang="en-US" altLang="zh-CN" dirty="0" err="1"/>
              <a:t>key_put</a:t>
            </a:r>
            <a:endParaRPr lang="en-US" altLang="zh-CN" dirty="0"/>
          </a:p>
          <a:p>
            <a:pPr lvl="1"/>
            <a:r>
              <a:rPr lang="en-US" altLang="zh-CN" dirty="0" err="1"/>
              <a:t>key_serial</a:t>
            </a:r>
            <a:endParaRPr lang="en-US" altLang="zh-CN" dirty="0"/>
          </a:p>
          <a:p>
            <a:pPr lvl="1"/>
            <a:r>
              <a:rPr lang="en-US" altLang="zh-CN" dirty="0" err="1"/>
              <a:t>keyring_search</a:t>
            </a:r>
            <a:endParaRPr lang="en-US" altLang="zh-CN" dirty="0"/>
          </a:p>
          <a:p>
            <a:pPr lvl="1"/>
            <a:r>
              <a:rPr lang="en-US" altLang="zh-CN" dirty="0" err="1"/>
              <a:t>keyring_alloc</a:t>
            </a:r>
            <a:endParaRPr lang="en-US" altLang="zh-CN" dirty="0"/>
          </a:p>
          <a:p>
            <a:pPr lvl="1"/>
            <a:r>
              <a:rPr lang="en-US" altLang="zh-CN" dirty="0" err="1"/>
              <a:t>validate_key</a:t>
            </a:r>
            <a:endParaRPr lang="en-US" altLang="zh-CN" dirty="0"/>
          </a:p>
          <a:p>
            <a:pPr lvl="1"/>
            <a:r>
              <a:rPr lang="en-US" altLang="zh-CN" dirty="0" err="1"/>
              <a:t>register_key_type</a:t>
            </a:r>
            <a:r>
              <a:rPr lang="zh-CN" altLang="en-US" dirty="0"/>
              <a:t>、</a:t>
            </a:r>
            <a:r>
              <a:rPr lang="en-US" altLang="zh-CN" dirty="0" err="1"/>
              <a:t>unregister_key_type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BBBAA2-13BB-4E2E-89AB-6489A281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相关系统调用</a:t>
            </a:r>
          </a:p>
        </p:txBody>
      </p:sp>
    </p:spTree>
    <p:extLst>
      <p:ext uri="{BB962C8B-B14F-4D97-AF65-F5344CB8AC3E}">
        <p14:creationId xmlns:p14="http://schemas.microsoft.com/office/powerpoint/2010/main" val="11301362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405F7A-3C47-4DAC-AF7F-34B88D36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系统调用与内核态接口：</a:t>
            </a:r>
            <a:endParaRPr lang="en-US" altLang="zh-CN" dirty="0"/>
          </a:p>
          <a:p>
            <a:pPr lvl="1"/>
            <a:r>
              <a:rPr lang="zh-CN" altLang="en-US" dirty="0"/>
              <a:t>用户态程序只能“看见”三个系统调用</a:t>
            </a:r>
            <a:endParaRPr lang="en-US" altLang="zh-CN" dirty="0"/>
          </a:p>
          <a:p>
            <a:pPr lvl="1"/>
            <a:r>
              <a:rPr lang="zh-CN" altLang="en-US" dirty="0"/>
              <a:t>系统调用内部逻辑借助内核态接口实现</a:t>
            </a:r>
            <a:endParaRPr lang="en-US" altLang="zh-CN" dirty="0"/>
          </a:p>
          <a:p>
            <a:pPr lvl="1"/>
            <a:r>
              <a:rPr lang="zh-CN" altLang="en-US" dirty="0"/>
              <a:t>内核态接口对内核服务可见</a:t>
            </a:r>
            <a:endParaRPr lang="en-US" altLang="zh-CN" dirty="0"/>
          </a:p>
          <a:p>
            <a:pPr lvl="2"/>
            <a:r>
              <a:rPr lang="zh-CN" altLang="en-US" dirty="0"/>
              <a:t>所以内核服务可以创建注册新的</a:t>
            </a:r>
            <a:r>
              <a:rPr lang="en-US" altLang="zh-CN" dirty="0"/>
              <a:t>type</a:t>
            </a:r>
            <a:r>
              <a:rPr lang="zh-CN" altLang="en-US" dirty="0"/>
              <a:t>，而用户态程序不行。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80AAE4-BE56-4364-AE8D-B3FA5909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相关系统调用</a:t>
            </a:r>
          </a:p>
        </p:txBody>
      </p:sp>
    </p:spTree>
    <p:extLst>
      <p:ext uri="{BB962C8B-B14F-4D97-AF65-F5344CB8AC3E}">
        <p14:creationId xmlns:p14="http://schemas.microsoft.com/office/powerpoint/2010/main" val="2987603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40FDC5-8E91-47DF-8646-E7A024AD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add_key</a:t>
            </a:r>
            <a:endParaRPr lang="en-US" altLang="zh-CN" dirty="0"/>
          </a:p>
          <a:p>
            <a:pPr lvl="1"/>
            <a:r>
              <a:rPr lang="zh-CN" altLang="en-US" dirty="0"/>
              <a:t>创建一个给定类型的</a:t>
            </a:r>
            <a:r>
              <a:rPr lang="en-US" altLang="zh-CN" dirty="0"/>
              <a:t>key</a:t>
            </a:r>
            <a:r>
              <a:rPr lang="zh-CN" altLang="en-US" dirty="0"/>
              <a:t>实例，并指定添加到一个</a:t>
            </a:r>
            <a:r>
              <a:rPr lang="en-US" altLang="zh-CN" dirty="0"/>
              <a:t>keyring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 err="1"/>
              <a:t>request_key</a:t>
            </a:r>
            <a:endParaRPr lang="en-US" altLang="zh-CN" dirty="0"/>
          </a:p>
          <a:p>
            <a:pPr lvl="1"/>
            <a:r>
              <a:rPr lang="zh-CN" altLang="en-US" dirty="0"/>
              <a:t>在进程的</a:t>
            </a:r>
            <a:r>
              <a:rPr lang="en-US" altLang="zh-CN" dirty="0"/>
              <a:t>keyring</a:t>
            </a:r>
            <a:r>
              <a:rPr lang="zh-CN" altLang="en-US" dirty="0"/>
              <a:t>中寻找一个</a:t>
            </a:r>
            <a:r>
              <a:rPr lang="en-US" altLang="zh-CN" dirty="0"/>
              <a:t>key</a:t>
            </a:r>
            <a:r>
              <a:rPr lang="zh-CN" altLang="en-US" dirty="0"/>
              <a:t>，找不到时返回到用户态去创建它。</a:t>
            </a:r>
            <a:endParaRPr lang="en-US" altLang="zh-CN" dirty="0"/>
          </a:p>
          <a:p>
            <a:r>
              <a:rPr lang="en-US" altLang="zh-CN" dirty="0" err="1"/>
              <a:t>keyctl</a:t>
            </a:r>
            <a:endParaRPr lang="en-US" altLang="zh-CN" dirty="0"/>
          </a:p>
          <a:p>
            <a:pPr lvl="1"/>
            <a:r>
              <a:rPr lang="zh-CN" altLang="en-US" dirty="0"/>
              <a:t>提供映射、修改</a:t>
            </a:r>
            <a:r>
              <a:rPr lang="en-US" altLang="zh-CN" dirty="0"/>
              <a:t>key</a:t>
            </a:r>
            <a:r>
              <a:rPr lang="zh-CN" altLang="en-US" dirty="0"/>
              <a:t>的所有权等多种操作。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E82778-FEB3-4F6B-A6AC-C80CC8F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相关系统调用</a:t>
            </a:r>
          </a:p>
        </p:txBody>
      </p:sp>
    </p:spTree>
    <p:extLst>
      <p:ext uri="{BB962C8B-B14F-4D97-AF65-F5344CB8AC3E}">
        <p14:creationId xmlns:p14="http://schemas.microsoft.com/office/powerpoint/2010/main" val="37722437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3CCC05-E120-4D46-9B1A-FD7CF441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key_put</a:t>
            </a:r>
            <a:endParaRPr lang="en-US" altLang="zh-CN" dirty="0"/>
          </a:p>
          <a:p>
            <a:pPr lvl="1"/>
            <a:r>
              <a:rPr lang="zh-CN" altLang="en-US" dirty="0"/>
              <a:t>释放一个</a:t>
            </a:r>
            <a:r>
              <a:rPr lang="en-US" altLang="zh-CN" dirty="0"/>
              <a:t>key</a:t>
            </a:r>
          </a:p>
          <a:p>
            <a:r>
              <a:rPr lang="en-US" altLang="zh-CN" dirty="0" err="1"/>
              <a:t>key_serial</a:t>
            </a:r>
            <a:endParaRPr lang="en-US" altLang="zh-CN" dirty="0"/>
          </a:p>
          <a:p>
            <a:pPr lvl="1"/>
            <a:r>
              <a:rPr lang="zh-CN" altLang="en-US" dirty="0"/>
              <a:t>生成一个新的</a:t>
            </a:r>
            <a:r>
              <a:rPr lang="en-US" altLang="zh-CN" dirty="0"/>
              <a:t>key</a:t>
            </a:r>
            <a:r>
              <a:rPr lang="zh-CN" altLang="en-US" dirty="0"/>
              <a:t>的串行码</a:t>
            </a:r>
            <a:endParaRPr lang="en-US" altLang="zh-CN" dirty="0"/>
          </a:p>
          <a:p>
            <a:r>
              <a:rPr lang="en-US" altLang="zh-CN" dirty="0" err="1"/>
              <a:t>keyring_search</a:t>
            </a:r>
            <a:endParaRPr lang="en-US" altLang="zh-CN" dirty="0"/>
          </a:p>
          <a:p>
            <a:pPr lvl="1"/>
            <a:r>
              <a:rPr lang="zh-CN" altLang="en-US" dirty="0"/>
              <a:t>在一个</a:t>
            </a:r>
            <a:r>
              <a:rPr lang="en-US" altLang="zh-CN" dirty="0"/>
              <a:t>keyring</a:t>
            </a:r>
            <a:r>
              <a:rPr lang="zh-CN" altLang="en-US" dirty="0"/>
              <a:t>中搜索符合条件的</a:t>
            </a:r>
            <a:r>
              <a:rPr lang="en-US" altLang="zh-CN" dirty="0"/>
              <a:t>key</a:t>
            </a:r>
          </a:p>
          <a:p>
            <a:r>
              <a:rPr lang="en-US" altLang="zh-CN" dirty="0" err="1"/>
              <a:t>keyring_alloc</a:t>
            </a:r>
            <a:endParaRPr lang="en-US" altLang="zh-CN" dirty="0"/>
          </a:p>
          <a:p>
            <a:pPr lvl="1"/>
            <a:r>
              <a:rPr lang="zh-CN" altLang="en-US" dirty="0"/>
              <a:t>创建一个新的</a:t>
            </a:r>
            <a:r>
              <a:rPr lang="en-US" altLang="zh-CN" dirty="0"/>
              <a:t>keyring</a:t>
            </a:r>
          </a:p>
          <a:p>
            <a:r>
              <a:rPr lang="en-US" altLang="zh-CN" dirty="0" err="1"/>
              <a:t>validate_key</a:t>
            </a:r>
            <a:endParaRPr lang="en-US" altLang="zh-CN" dirty="0"/>
          </a:p>
          <a:p>
            <a:pPr lvl="1"/>
            <a:r>
              <a:rPr lang="zh-CN" altLang="en-US" dirty="0"/>
              <a:t>检查给入的</a:t>
            </a:r>
            <a:r>
              <a:rPr lang="en-US" altLang="zh-CN" dirty="0"/>
              <a:t>key</a:t>
            </a:r>
            <a:r>
              <a:rPr lang="zh-CN" altLang="en-US" dirty="0"/>
              <a:t>是否合法</a:t>
            </a:r>
            <a:endParaRPr lang="en-US" altLang="zh-CN" dirty="0"/>
          </a:p>
          <a:p>
            <a:r>
              <a:rPr lang="en-US" altLang="zh-CN" dirty="0" err="1"/>
              <a:t>register_key_type</a:t>
            </a:r>
            <a:r>
              <a:rPr lang="zh-CN" altLang="en-US" dirty="0"/>
              <a:t>、</a:t>
            </a:r>
            <a:r>
              <a:rPr lang="en-US" altLang="zh-CN" dirty="0" err="1"/>
              <a:t>unregister_key_type</a:t>
            </a:r>
            <a:endParaRPr lang="en-US" altLang="zh-CN" dirty="0"/>
          </a:p>
          <a:p>
            <a:pPr lvl="1"/>
            <a:r>
              <a:rPr lang="zh-CN" altLang="en-US" dirty="0"/>
              <a:t>注册、取消一个</a:t>
            </a:r>
            <a:r>
              <a:rPr lang="en-US" altLang="zh-CN" dirty="0"/>
              <a:t>key</a:t>
            </a:r>
            <a:r>
              <a:rPr lang="zh-CN" altLang="en-US" dirty="0"/>
              <a:t>类型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D29D7A-6C7E-440C-BD49-81EF7538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内核态接口</a:t>
            </a:r>
          </a:p>
        </p:txBody>
      </p:sp>
    </p:spTree>
    <p:extLst>
      <p:ext uri="{BB962C8B-B14F-4D97-AF65-F5344CB8AC3E}">
        <p14:creationId xmlns:p14="http://schemas.microsoft.com/office/powerpoint/2010/main" val="9427249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36347A-31B0-480C-930C-1F259038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、进程</a:t>
            </a:r>
            <a:r>
              <a:rPr lang="en-US" altLang="zh-CN" dirty="0"/>
              <a:t>A</a:t>
            </a:r>
            <a:r>
              <a:rPr lang="zh-CN" altLang="en-US" dirty="0"/>
              <a:t>中，用户态程序调用</a:t>
            </a:r>
            <a:r>
              <a:rPr lang="en-US" altLang="zh-CN" dirty="0" err="1"/>
              <a:t>request_key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、进入内核，从进程</a:t>
            </a:r>
            <a:r>
              <a:rPr lang="en-US" altLang="zh-CN" dirty="0"/>
              <a:t>keyring</a:t>
            </a:r>
            <a:r>
              <a:rPr lang="zh-CN" altLang="en-US" dirty="0"/>
              <a:t>开始，搜索</a:t>
            </a:r>
            <a:r>
              <a:rPr lang="en-US" altLang="zh-CN" dirty="0"/>
              <a:t>caller</a:t>
            </a:r>
            <a:r>
              <a:rPr lang="zh-CN" altLang="en-US" dirty="0"/>
              <a:t>描述的</a:t>
            </a:r>
            <a:r>
              <a:rPr lang="en-US" altLang="zh-CN" dirty="0"/>
              <a:t>key</a:t>
            </a:r>
          </a:p>
          <a:p>
            <a:pPr lvl="1"/>
            <a:r>
              <a:rPr lang="zh-CN" altLang="en-US" dirty="0"/>
              <a:t>找到符合条件的</a:t>
            </a:r>
            <a:r>
              <a:rPr lang="en-US" altLang="zh-CN" dirty="0"/>
              <a:t>key</a:t>
            </a:r>
            <a:r>
              <a:rPr lang="zh-CN" altLang="en-US" dirty="0"/>
              <a:t>，直接返回</a:t>
            </a:r>
            <a:endParaRPr lang="en-US" altLang="zh-CN" dirty="0"/>
          </a:p>
          <a:p>
            <a:pPr lvl="1"/>
            <a:r>
              <a:rPr lang="zh-CN" altLang="en-US" dirty="0"/>
              <a:t>未找到符合条件的</a:t>
            </a:r>
            <a:r>
              <a:rPr lang="en-US" altLang="zh-CN" dirty="0"/>
              <a:t>key</a:t>
            </a:r>
          </a:p>
          <a:p>
            <a:pPr lvl="2"/>
            <a:r>
              <a:rPr lang="en-US" altLang="zh-CN" dirty="0" err="1"/>
              <a:t>callout_info</a:t>
            </a:r>
            <a:r>
              <a:rPr lang="zh-CN" altLang="en-US" dirty="0"/>
              <a:t>信息无效，返回错误。</a:t>
            </a:r>
            <a:endParaRPr lang="en-US" altLang="zh-CN" dirty="0"/>
          </a:p>
          <a:p>
            <a:pPr lvl="2"/>
            <a:r>
              <a:rPr lang="en-US" altLang="zh-CN" dirty="0" err="1"/>
              <a:t>callout_info</a:t>
            </a:r>
            <a:r>
              <a:rPr lang="zh-CN" altLang="en-US" dirty="0"/>
              <a:t>信息有效，继续下一步。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442CA0-026B-4D0D-BBFB-A9913894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request_key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755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9023D4-01F9-42CB-B804-DBE100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、创建密钥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caller</a:t>
            </a:r>
            <a:r>
              <a:rPr lang="zh-CN" altLang="en-US" dirty="0"/>
              <a:t>指定类型符合的未初始化密钥</a:t>
            </a:r>
            <a:r>
              <a:rPr lang="en-US" altLang="zh-CN" dirty="0"/>
              <a:t>U</a:t>
            </a:r>
          </a:p>
          <a:p>
            <a:pPr lvl="1"/>
            <a:r>
              <a:rPr lang="zh-CN" altLang="en-US" dirty="0"/>
              <a:t>指向密钥</a:t>
            </a:r>
            <a:r>
              <a:rPr lang="en-US" altLang="zh-CN" dirty="0"/>
              <a:t>U</a:t>
            </a:r>
            <a:r>
              <a:rPr lang="zh-CN" altLang="en-US" dirty="0"/>
              <a:t>的认证密钥</a:t>
            </a:r>
            <a:r>
              <a:rPr lang="en-US" altLang="zh-CN" dirty="0"/>
              <a:t>V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、用户态回调</a:t>
            </a:r>
            <a:endParaRPr lang="en-US" altLang="zh-CN" dirty="0"/>
          </a:p>
          <a:p>
            <a:pPr lvl="1"/>
            <a:r>
              <a:rPr lang="zh-CN" altLang="en-US" dirty="0"/>
              <a:t>创建一个用户进程</a:t>
            </a:r>
            <a:r>
              <a:rPr lang="en-US" altLang="zh-CN" dirty="0"/>
              <a:t>helper</a:t>
            </a:r>
            <a:r>
              <a:rPr lang="zh-CN" altLang="en-US" dirty="0"/>
              <a:t>，在</a:t>
            </a:r>
            <a:r>
              <a:rPr lang="en-US" altLang="zh-CN" dirty="0"/>
              <a:t>helper</a:t>
            </a:r>
            <a:r>
              <a:rPr lang="zh-CN" altLang="en-US" dirty="0"/>
              <a:t>的</a:t>
            </a:r>
            <a:r>
              <a:rPr lang="en-US" altLang="zh-CN" dirty="0"/>
              <a:t>keyring</a:t>
            </a:r>
            <a:r>
              <a:rPr lang="zh-CN" altLang="en-US" dirty="0"/>
              <a:t>中链接</a:t>
            </a:r>
            <a:r>
              <a:rPr lang="en-US" altLang="zh-CN" dirty="0"/>
              <a:t>V</a:t>
            </a:r>
            <a:r>
              <a:rPr lang="zh-CN" altLang="en-US" dirty="0"/>
              <a:t>，在</a:t>
            </a:r>
            <a:r>
              <a:rPr lang="en-US" altLang="zh-CN" dirty="0"/>
              <a:t>helper</a:t>
            </a:r>
            <a:r>
              <a:rPr lang="zh-CN" altLang="en-US" dirty="0"/>
              <a:t>中执行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、密钥认证与程序执行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检查</a:t>
            </a:r>
            <a:r>
              <a:rPr lang="en-US" altLang="zh-CN" dirty="0"/>
              <a:t>V</a:t>
            </a:r>
            <a:r>
              <a:rPr lang="zh-CN" altLang="en-US" dirty="0"/>
              <a:t>的合法性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根据合理的</a:t>
            </a:r>
            <a:r>
              <a:rPr lang="en-US" altLang="zh-CN" dirty="0" err="1"/>
              <a:t>callout_info</a:t>
            </a:r>
            <a:r>
              <a:rPr lang="zh-CN" altLang="en-US" dirty="0"/>
              <a:t>执行合适的程序，在该程序中进行初始化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D20701-51F9-4C25-BA09-A0486988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request_key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7554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1986CA-C692-4259-8D22-BD0C87EC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、初始化密钥</a:t>
            </a:r>
            <a:r>
              <a:rPr lang="en-US" altLang="zh-CN" dirty="0"/>
              <a:t>U</a:t>
            </a:r>
          </a:p>
          <a:p>
            <a:pPr lvl="1"/>
            <a:r>
              <a:rPr lang="zh-CN" altLang="en-US" dirty="0"/>
              <a:t>初始化过程中，程序可能需要获取进程</a:t>
            </a:r>
            <a:r>
              <a:rPr lang="en-US" altLang="zh-CN" dirty="0"/>
              <a:t>A</a:t>
            </a:r>
            <a:r>
              <a:rPr lang="zh-CN" altLang="en-US" dirty="0"/>
              <a:t>上下文中的某些密钥（假定为</a:t>
            </a:r>
            <a:r>
              <a:rPr lang="en-US" altLang="zh-CN" dirty="0"/>
              <a:t>W</a:t>
            </a:r>
            <a:r>
              <a:rPr lang="zh-CN" altLang="en-US" dirty="0"/>
              <a:t>）。此时，内核通过</a:t>
            </a:r>
            <a:r>
              <a:rPr lang="en-US" altLang="zh-CN" dirty="0"/>
              <a:t>keyring</a:t>
            </a:r>
            <a:r>
              <a:rPr lang="zh-CN" altLang="en-US" dirty="0"/>
              <a:t>中</a:t>
            </a:r>
            <a:r>
              <a:rPr lang="en-US" altLang="zh-CN" dirty="0"/>
              <a:t>V</a:t>
            </a:r>
            <a:r>
              <a:rPr lang="zh-CN" altLang="en-US" dirty="0"/>
              <a:t>的存在，可以满足这一搜索需求，帮助在进程</a:t>
            </a:r>
            <a:r>
              <a:rPr lang="en-US" altLang="zh-CN" dirty="0"/>
              <a:t>A</a:t>
            </a:r>
            <a:r>
              <a:rPr lang="zh-CN" altLang="en-US" dirty="0"/>
              <a:t>上下文中进行搜索，并给出正确搜索结果。</a:t>
            </a:r>
            <a:endParaRPr lang="en-US" altLang="zh-CN" dirty="0"/>
          </a:p>
          <a:p>
            <a:pPr lvl="1"/>
            <a:r>
              <a:rPr lang="zh-CN" altLang="en-US" dirty="0"/>
              <a:t>正确初始化密钥</a:t>
            </a:r>
            <a:r>
              <a:rPr lang="en-US" altLang="zh-CN" dirty="0"/>
              <a:t>U</a:t>
            </a:r>
            <a:r>
              <a:rPr lang="zh-CN" altLang="en-US" dirty="0"/>
              <a:t>的内容后，当前程序</a:t>
            </a:r>
            <a:r>
              <a:rPr lang="en-US" altLang="zh-CN" dirty="0"/>
              <a:t>exit 0</a:t>
            </a:r>
            <a:r>
              <a:rPr lang="zh-CN" altLang="en-US" dirty="0"/>
              <a:t>正常退出。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、完成初始化任务</a:t>
            </a:r>
            <a:endParaRPr lang="en-US" altLang="zh-CN" dirty="0"/>
          </a:p>
          <a:p>
            <a:pPr lvl="1"/>
            <a:r>
              <a:rPr lang="zh-CN" altLang="en-US" dirty="0"/>
              <a:t>初始化完成后，</a:t>
            </a:r>
            <a:r>
              <a:rPr lang="en-US" altLang="zh-CN" dirty="0"/>
              <a:t>V</a:t>
            </a:r>
            <a:r>
              <a:rPr lang="zh-CN" altLang="en-US" dirty="0"/>
              <a:t>被废弃</a:t>
            </a:r>
            <a:endParaRPr lang="en-US" altLang="zh-CN" dirty="0"/>
          </a:p>
          <a:p>
            <a:pPr lvl="1"/>
            <a:r>
              <a:rPr lang="zh-CN" altLang="en-US" dirty="0"/>
              <a:t>回到内核态，内核删除</a:t>
            </a:r>
            <a:r>
              <a:rPr lang="en-US" altLang="zh-CN" dirty="0"/>
              <a:t>V</a:t>
            </a:r>
            <a:r>
              <a:rPr lang="zh-CN" altLang="en-US" dirty="0"/>
              <a:t>，将</a:t>
            </a:r>
            <a:r>
              <a:rPr lang="en-US" altLang="zh-CN" dirty="0"/>
              <a:t>U</a:t>
            </a:r>
            <a:r>
              <a:rPr lang="zh-CN" altLang="en-US" dirty="0"/>
              <a:t>作为结果返回给</a:t>
            </a:r>
            <a:r>
              <a:rPr lang="en-US" altLang="zh-CN" dirty="0"/>
              <a:t>caller</a:t>
            </a:r>
            <a:r>
              <a:rPr lang="zh-CN" altLang="en-US" dirty="0"/>
              <a:t>，回到进程</a:t>
            </a:r>
            <a:r>
              <a:rPr lang="en-US" altLang="zh-CN" dirty="0"/>
              <a:t>A</a:t>
            </a:r>
            <a:r>
              <a:rPr lang="zh-CN" altLang="en-US" dirty="0"/>
              <a:t>继续执行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A697C6-E849-48F8-B5B9-EC3900B6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request_key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603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3796D1-8EA0-4EF1-A259-00E5B7C1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递归情况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W</a:t>
            </a:r>
            <a:r>
              <a:rPr lang="zh-CN" altLang="en-US" dirty="0"/>
              <a:t>密钥在进程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keyring</a:t>
            </a:r>
            <a:r>
              <a:rPr lang="zh-CN" altLang="en-US" dirty="0"/>
              <a:t>中同样不存在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W</a:t>
            </a:r>
            <a:r>
              <a:rPr lang="zh-CN" altLang="en-US" dirty="0"/>
              <a:t>进行创建操作（另一个执行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将被创建）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V</a:t>
            </a:r>
            <a:r>
              <a:rPr lang="zh-CN" altLang="en-US" dirty="0"/>
              <a:t>的存在，创建</a:t>
            </a:r>
            <a:r>
              <a:rPr lang="en-US" altLang="zh-CN" dirty="0"/>
              <a:t>W</a:t>
            </a:r>
            <a:r>
              <a:rPr lang="zh-CN" altLang="en-US" dirty="0"/>
              <a:t>的过程中，使用的上下文仍然是进程</a:t>
            </a:r>
            <a:r>
              <a:rPr lang="en-US" altLang="zh-CN" dirty="0"/>
              <a:t>A</a:t>
            </a:r>
            <a:r>
              <a:rPr lang="zh-CN" altLang="en-US" dirty="0"/>
              <a:t>的上下文（即搜索的</a:t>
            </a:r>
            <a:r>
              <a:rPr lang="en-US" altLang="zh-CN" dirty="0"/>
              <a:t>keyring</a:t>
            </a:r>
            <a:r>
              <a:rPr lang="zh-CN" altLang="en-US" dirty="0"/>
              <a:t>范围依然为</a:t>
            </a:r>
            <a:r>
              <a:rPr lang="en-US" altLang="zh-CN" dirty="0"/>
              <a:t>A</a:t>
            </a:r>
            <a:r>
              <a:rPr lang="zh-CN" altLang="en-US" dirty="0"/>
              <a:t>的进程</a:t>
            </a:r>
            <a:r>
              <a:rPr lang="en-US" altLang="zh-CN" dirty="0"/>
              <a:t>keyring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原因阐述</a:t>
            </a:r>
            <a:endParaRPr lang="en-US" altLang="zh-CN" dirty="0"/>
          </a:p>
          <a:p>
            <a:pPr lvl="1"/>
            <a:r>
              <a:rPr lang="zh-CN" altLang="en-US" dirty="0"/>
              <a:t>不能简单将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keyring</a:t>
            </a:r>
            <a:r>
              <a:rPr lang="zh-CN" altLang="en-US" dirty="0"/>
              <a:t>交给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的原因：</a:t>
            </a:r>
            <a:endParaRPr lang="en-US" altLang="zh-CN" dirty="0"/>
          </a:p>
          <a:p>
            <a:pPr lvl="2"/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  <a:r>
              <a:rPr lang="zh-CN" altLang="en-US" dirty="0"/>
              <a:t>中执行</a:t>
            </a:r>
            <a:r>
              <a:rPr lang="en-US" altLang="zh-CN" dirty="0" err="1"/>
              <a:t>execv</a:t>
            </a:r>
            <a:r>
              <a:rPr lang="zh-CN" altLang="en-US" dirty="0"/>
              <a:t>等操作时，并不会传递</a:t>
            </a:r>
            <a:r>
              <a:rPr lang="en-US" altLang="zh-CN" dirty="0"/>
              <a:t>keyring</a:t>
            </a:r>
            <a:r>
              <a:rPr lang="zh-CN" altLang="en-US" dirty="0"/>
              <a:t>，后续启动的用户进程无法获取进程</a:t>
            </a:r>
            <a:r>
              <a:rPr lang="en-US" altLang="zh-CN" dirty="0"/>
              <a:t>A</a:t>
            </a:r>
            <a:r>
              <a:rPr lang="zh-CN" altLang="en-US" dirty="0"/>
              <a:t>的上下文</a:t>
            </a:r>
            <a:endParaRPr lang="en-US" altLang="zh-CN" dirty="0"/>
          </a:p>
          <a:p>
            <a:pPr lvl="2"/>
            <a:r>
              <a:rPr lang="zh-CN" altLang="en-US" dirty="0"/>
              <a:t>如果执行</a:t>
            </a:r>
            <a:r>
              <a:rPr lang="en-US" altLang="zh-CN" dirty="0" err="1"/>
              <a:t>execv</a:t>
            </a:r>
            <a:r>
              <a:rPr lang="zh-CN" altLang="en-US" dirty="0"/>
              <a:t>时传递</a:t>
            </a:r>
            <a:r>
              <a:rPr lang="en-US" altLang="zh-CN" dirty="0"/>
              <a:t>keyring</a:t>
            </a:r>
            <a:r>
              <a:rPr lang="zh-CN" altLang="en-US" dirty="0"/>
              <a:t>，将会复杂化进程创建操作</a:t>
            </a:r>
            <a:r>
              <a:rPr lang="en-US" altLang="zh-CN" dirty="0"/>
              <a:t>……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3F3D97-C6DA-43C5-B181-2E79CE2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request_key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6038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0A742D-6B31-4F4F-AC83-72D43F2D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通过系统调用参数支持进行多种操作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4E5E7A-28CE-4F52-9D39-81431DC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keyctl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75DA0-FFF0-4618-9F57-E8A2567CE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955578"/>
            <a:ext cx="6912769" cy="37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07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1.	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概述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相关系统调用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3.	</a:t>
            </a:r>
            <a:r>
              <a:rPr lang="zh-CN" altLang="en-US" dirty="0">
                <a:solidFill>
                  <a:srgbClr val="FF0000"/>
                </a:solidFill>
              </a:rPr>
              <a:t>相关文件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/>
              <a:t>用户态操作接口（</a:t>
            </a:r>
            <a:r>
              <a:rPr lang="en-US" altLang="zh-CN" dirty="0" err="1"/>
              <a:t>keyutils</a:t>
            </a:r>
            <a:r>
              <a:rPr lang="zh-CN" altLang="en-US" dirty="0"/>
              <a:t>库）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4748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7200800" cy="5210577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讲：内核审计框架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 err="1">
                <a:ea typeface="宋体" pitchFamily="2" charset="-122"/>
              </a:rPr>
              <a:t>AppArmor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 err="1">
                <a:ea typeface="宋体" pitchFamily="2" charset="-122"/>
              </a:rPr>
              <a:t>AppArmor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讲：内核中</a:t>
            </a:r>
            <a:r>
              <a:rPr lang="en-US" altLang="zh-CN" dirty="0">
                <a:ea typeface="宋体" pitchFamily="2" charset="-122"/>
              </a:rPr>
              <a:t>key</a:t>
            </a:r>
            <a:r>
              <a:rPr lang="zh-CN" altLang="en-US" dirty="0">
                <a:ea typeface="宋体" pitchFamily="2" charset="-122"/>
              </a:rPr>
              <a:t>的管理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第十章 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628787-54BB-498E-BFE9-2FE44B0A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/proc/keys</a:t>
            </a:r>
          </a:p>
          <a:p>
            <a:r>
              <a:rPr lang="en-US" altLang="zh-CN" dirty="0"/>
              <a:t>/proc/key-users</a:t>
            </a:r>
          </a:p>
          <a:p>
            <a:r>
              <a:rPr lang="en-US" altLang="zh-CN" dirty="0"/>
              <a:t>/proc/sys/kernel/keys/</a:t>
            </a:r>
            <a:r>
              <a:rPr lang="en-US" altLang="zh-CN" dirty="0" err="1"/>
              <a:t>root_maxkeys</a:t>
            </a:r>
            <a:endParaRPr lang="en-US" altLang="zh-CN" dirty="0"/>
          </a:p>
          <a:p>
            <a:r>
              <a:rPr lang="en-US" altLang="zh-CN" dirty="0"/>
              <a:t>/proc/sys/kernel/keys/</a:t>
            </a:r>
            <a:r>
              <a:rPr lang="en-US" altLang="zh-CN" dirty="0" err="1"/>
              <a:t>root_maxbytes</a:t>
            </a:r>
            <a:endParaRPr lang="en-US" altLang="zh-CN" dirty="0"/>
          </a:p>
          <a:p>
            <a:r>
              <a:rPr lang="en-US" altLang="zh-CN" dirty="0"/>
              <a:t>/proc/sys/kernel/keys/</a:t>
            </a:r>
            <a:r>
              <a:rPr lang="en-US" altLang="zh-CN" dirty="0" err="1"/>
              <a:t>maxkeys</a:t>
            </a:r>
            <a:endParaRPr lang="en-US" altLang="zh-CN" dirty="0"/>
          </a:p>
          <a:p>
            <a:r>
              <a:rPr lang="en-US" altLang="zh-CN" dirty="0"/>
              <a:t>/proc/sys/kernel/keys/</a:t>
            </a:r>
            <a:r>
              <a:rPr lang="en-US" altLang="zh-CN" dirty="0" err="1"/>
              <a:t>maxbytes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DAF1DA-0165-458A-A270-620309C0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管理相关文件</a:t>
            </a:r>
          </a:p>
        </p:txBody>
      </p:sp>
    </p:spTree>
    <p:extLst>
      <p:ext uri="{BB962C8B-B14F-4D97-AF65-F5344CB8AC3E}">
        <p14:creationId xmlns:p14="http://schemas.microsoft.com/office/powerpoint/2010/main" val="17595440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64783A-350B-44E5-8600-F278A9ED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/proc/keys</a:t>
            </a:r>
          </a:p>
          <a:p>
            <a:pPr lvl="1"/>
            <a:r>
              <a:rPr lang="zh-CN" altLang="en-US" dirty="0"/>
              <a:t>文件内容</a:t>
            </a:r>
            <a:endParaRPr lang="en-US" altLang="zh-CN" dirty="0"/>
          </a:p>
          <a:p>
            <a:pPr lvl="2"/>
            <a:r>
              <a:rPr lang="zh-CN" altLang="en-US" dirty="0"/>
              <a:t>当前进程有权处理</a:t>
            </a:r>
            <a:r>
              <a:rPr lang="en-US" altLang="zh-CN" dirty="0"/>
              <a:t>/</a:t>
            </a:r>
            <a:r>
              <a:rPr lang="zh-CN" altLang="en-US" dirty="0"/>
              <a:t>可见的秘钥</a:t>
            </a:r>
            <a:endParaRPr lang="en-US" altLang="zh-CN" dirty="0"/>
          </a:p>
          <a:p>
            <a:pPr lvl="2"/>
            <a:r>
              <a:rPr lang="zh-CN" altLang="en-US" dirty="0"/>
              <a:t>显示秘钥的：</a:t>
            </a:r>
            <a:endParaRPr lang="en-US" altLang="zh-CN" dirty="0"/>
          </a:p>
          <a:p>
            <a:pPr lvl="3"/>
            <a:r>
              <a:rPr lang="zh-CN" altLang="en-US" dirty="0"/>
              <a:t>串行码</a:t>
            </a:r>
            <a:endParaRPr lang="en-US" altLang="zh-CN" dirty="0"/>
          </a:p>
          <a:p>
            <a:pPr lvl="3"/>
            <a:r>
              <a:rPr lang="zh-CN" altLang="en-US" dirty="0"/>
              <a:t>状态</a:t>
            </a:r>
            <a:r>
              <a:rPr lang="en-US" altLang="zh-CN" dirty="0"/>
              <a:t>flag</a:t>
            </a:r>
          </a:p>
          <a:p>
            <a:pPr lvl="3"/>
            <a:r>
              <a:rPr lang="en-US" altLang="zh-CN" dirty="0"/>
              <a:t>UID</a:t>
            </a:r>
            <a:r>
              <a:rPr lang="zh-CN" altLang="en-US" dirty="0"/>
              <a:t>、</a:t>
            </a:r>
            <a:r>
              <a:rPr lang="en-US" altLang="zh-CN" dirty="0"/>
              <a:t>GID</a:t>
            </a:r>
          </a:p>
          <a:p>
            <a:pPr lvl="3"/>
            <a:r>
              <a:rPr lang="zh-CN" altLang="en-US" dirty="0"/>
              <a:t>所属类型、描述字符串等。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3C534F-0152-488E-9418-44B1869F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管理相关文件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B5F9CE-CC53-44C1-B351-8AF2370B1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293287"/>
            <a:ext cx="709914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062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64783A-350B-44E5-8600-F278A9ED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/proc/keys</a:t>
            </a:r>
            <a:r>
              <a:rPr lang="zh-CN" altLang="en-US" dirty="0"/>
              <a:t>内容示例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3C534F-0152-488E-9418-44B1869F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管理相关文件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6A11E5-BEA1-4558-ACDF-B01C5397D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88840"/>
            <a:ext cx="818075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502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64783A-350B-44E5-8600-F278A9ED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/proc/key-users</a:t>
            </a:r>
          </a:p>
          <a:p>
            <a:pPr lvl="1"/>
            <a:r>
              <a:rPr lang="zh-CN" altLang="en-US" dirty="0"/>
              <a:t>显示当前系统中持有秘钥的用户的配额情况</a:t>
            </a:r>
            <a:endParaRPr lang="en-US" altLang="zh-CN" dirty="0"/>
          </a:p>
          <a:p>
            <a:pPr lvl="1"/>
            <a:r>
              <a:rPr lang="zh-CN" altLang="en-US" dirty="0"/>
              <a:t>显示格式：</a:t>
            </a:r>
            <a:endParaRPr lang="en-US" altLang="zh-CN" dirty="0"/>
          </a:p>
          <a:p>
            <a:pPr lvl="2"/>
            <a:r>
              <a:rPr lang="en-US" altLang="zh-CN" dirty="0"/>
              <a:t>UID</a:t>
            </a:r>
          </a:p>
          <a:p>
            <a:pPr lvl="2"/>
            <a:r>
              <a:rPr lang="zh-CN" altLang="en-US" dirty="0"/>
              <a:t>引用计数</a:t>
            </a:r>
            <a:endParaRPr lang="en-US" altLang="zh-CN" dirty="0"/>
          </a:p>
          <a:p>
            <a:pPr lvl="2"/>
            <a:r>
              <a:rPr lang="zh-CN" altLang="en-US" dirty="0"/>
              <a:t>已有秘钥实例数目</a:t>
            </a:r>
            <a:r>
              <a:rPr lang="en-US" altLang="zh-CN" dirty="0"/>
              <a:t>/</a:t>
            </a:r>
            <a:r>
              <a:rPr lang="zh-CN" altLang="en-US" dirty="0"/>
              <a:t>秘钥实例数目配额</a:t>
            </a:r>
            <a:endParaRPr lang="en-US" altLang="zh-CN" dirty="0"/>
          </a:p>
          <a:p>
            <a:pPr lvl="2"/>
            <a:r>
              <a:rPr lang="zh-CN" altLang="en-US" dirty="0"/>
              <a:t>秘钥数目</a:t>
            </a:r>
            <a:r>
              <a:rPr lang="en-US" altLang="zh-CN" dirty="0"/>
              <a:t>/</a:t>
            </a:r>
            <a:r>
              <a:rPr lang="zh-CN" altLang="en-US" dirty="0"/>
              <a:t>秘钥数目配额</a:t>
            </a:r>
            <a:endParaRPr lang="en-US" altLang="zh-CN" dirty="0"/>
          </a:p>
          <a:p>
            <a:pPr lvl="2"/>
            <a:r>
              <a:rPr lang="zh-CN" altLang="en-US" dirty="0"/>
              <a:t>秘钥占用字节数</a:t>
            </a:r>
            <a:r>
              <a:rPr lang="en-US" altLang="zh-CN" dirty="0"/>
              <a:t>/</a:t>
            </a:r>
            <a:r>
              <a:rPr lang="zh-CN" altLang="en-US" dirty="0"/>
              <a:t>秘钥占用字节数配额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3C534F-0152-488E-9418-44B1869F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管理相关文件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5FC6E-D3F9-4590-8772-BF5A42EE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4445477"/>
            <a:ext cx="62460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05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64783A-350B-44E5-8600-F278A9ED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root_maxkeys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root_maxbytes</a:t>
            </a:r>
            <a:endParaRPr lang="en-US" altLang="zh-CN" dirty="0"/>
          </a:p>
          <a:p>
            <a:pPr lvl="1"/>
            <a:r>
              <a:rPr lang="en-US" altLang="zh-CN" dirty="0"/>
              <a:t>root</a:t>
            </a:r>
            <a:r>
              <a:rPr lang="zh-CN" altLang="en-US" dirty="0"/>
              <a:t>用户所能够使用的最大</a:t>
            </a:r>
            <a:r>
              <a:rPr lang="en-US" altLang="zh-CN" dirty="0"/>
              <a:t>key</a:t>
            </a:r>
            <a:r>
              <a:rPr lang="zh-CN" altLang="en-US" dirty="0"/>
              <a:t>数量和</a:t>
            </a:r>
            <a:r>
              <a:rPr lang="en-US" altLang="zh-CN" dirty="0"/>
              <a:t>key</a:t>
            </a:r>
            <a:r>
              <a:rPr lang="zh-CN" altLang="en-US" dirty="0"/>
              <a:t>数据大小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maxkeys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maxbytes</a:t>
            </a:r>
            <a:endParaRPr lang="zh-CN" altLang="en-US" dirty="0"/>
          </a:p>
          <a:p>
            <a:pPr lvl="1"/>
            <a:r>
              <a:rPr lang="zh-CN" altLang="en-US" dirty="0"/>
              <a:t>每一个非</a:t>
            </a:r>
            <a:r>
              <a:rPr lang="en-US" altLang="zh-CN" dirty="0"/>
              <a:t>root</a:t>
            </a:r>
            <a:r>
              <a:rPr lang="zh-CN" altLang="en-US" dirty="0"/>
              <a:t>用户所能够使用的最大</a:t>
            </a:r>
            <a:r>
              <a:rPr lang="en-US" altLang="zh-CN" dirty="0"/>
              <a:t>key</a:t>
            </a:r>
            <a:r>
              <a:rPr lang="zh-CN" altLang="en-US" dirty="0"/>
              <a:t>数量和</a:t>
            </a:r>
            <a:r>
              <a:rPr lang="en-US" altLang="zh-CN" dirty="0"/>
              <a:t>key</a:t>
            </a:r>
            <a:r>
              <a:rPr lang="zh-CN" altLang="en-US" dirty="0"/>
              <a:t>数据大小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3C534F-0152-488E-9418-44B1869F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管理相关文件</a:t>
            </a:r>
          </a:p>
        </p:txBody>
      </p:sp>
    </p:spTree>
    <p:extLst>
      <p:ext uri="{BB962C8B-B14F-4D97-AF65-F5344CB8AC3E}">
        <p14:creationId xmlns:p14="http://schemas.microsoft.com/office/powerpoint/2010/main" val="23036147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1.	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概述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相关系统调用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3.	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相关文件</a:t>
            </a:r>
            <a:endParaRPr lang="en-US" altLang="zh-CN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>
                <a:solidFill>
                  <a:srgbClr val="FF0000"/>
                </a:solidFill>
              </a:rPr>
              <a:t>用户态操作接口（</a:t>
            </a:r>
            <a:r>
              <a:rPr lang="en-US" altLang="zh-CN" dirty="0" err="1">
                <a:solidFill>
                  <a:srgbClr val="FF0000"/>
                </a:solidFill>
              </a:rPr>
              <a:t>keyutils</a:t>
            </a:r>
            <a:r>
              <a:rPr lang="zh-CN" altLang="en-US" dirty="0">
                <a:solidFill>
                  <a:srgbClr val="FF0000"/>
                </a:solidFill>
              </a:rPr>
              <a:t>库）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793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0016C8-98ED-4350-8E3D-D4E52890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提供了：</a:t>
            </a:r>
            <a:endParaRPr lang="en-US" altLang="zh-CN" dirty="0"/>
          </a:p>
          <a:p>
            <a:pPr lvl="1"/>
            <a:r>
              <a:rPr lang="zh-CN" altLang="en-US" dirty="0"/>
              <a:t>三个系统调用的简单封装</a:t>
            </a:r>
            <a:endParaRPr lang="en-US" altLang="zh-CN" dirty="0"/>
          </a:p>
          <a:p>
            <a:pPr lvl="1"/>
            <a:r>
              <a:rPr lang="en-US" altLang="zh-CN" dirty="0" err="1"/>
              <a:t>Keyctl</a:t>
            </a:r>
            <a:r>
              <a:rPr lang="zh-CN" altLang="en-US" dirty="0"/>
              <a:t>系统调用的各类包装</a:t>
            </a:r>
            <a:endParaRPr lang="en-US" altLang="zh-CN" dirty="0"/>
          </a:p>
          <a:p>
            <a:pPr lvl="1"/>
            <a:r>
              <a:rPr lang="zh-CN" altLang="en-US" dirty="0"/>
              <a:t>可执行程序：</a:t>
            </a:r>
            <a:r>
              <a:rPr lang="en-US" altLang="zh-CN" dirty="0" err="1"/>
              <a:t>keyctl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EC6308-A31B-46BD-A608-33354E92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keyutils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D4348F-79D0-4003-8E62-AD1E7DF73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2926622"/>
            <a:ext cx="5616624" cy="35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45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4EE70D-7344-4732-B8C0-E748FF0C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可执行文件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/request-key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keyctl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配置文件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/request-</a:t>
            </a:r>
            <a:r>
              <a:rPr lang="en-US" altLang="zh-CN" dirty="0" err="1"/>
              <a:t>key.conf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/request-</a:t>
            </a:r>
            <a:r>
              <a:rPr lang="en-US" altLang="zh-CN" dirty="0" err="1"/>
              <a:t>key.d</a:t>
            </a:r>
            <a:r>
              <a:rPr lang="en-US" altLang="zh-CN" dirty="0"/>
              <a:t>/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配置同步：</a:t>
            </a:r>
            <a:endParaRPr lang="en-US" altLang="zh-CN" dirty="0"/>
          </a:p>
          <a:p>
            <a:pPr lvl="1"/>
            <a:r>
              <a:rPr lang="zh-CN" altLang="en-US" dirty="0"/>
              <a:t>此处的</a:t>
            </a:r>
            <a:r>
              <a:rPr lang="en-US" altLang="zh-CN" dirty="0"/>
              <a:t>request-key</a:t>
            </a:r>
            <a:r>
              <a:rPr lang="zh-CN" altLang="en-US" dirty="0"/>
              <a:t>配置文件对</a:t>
            </a:r>
            <a:r>
              <a:rPr lang="en-US" altLang="zh-CN" dirty="0" err="1"/>
              <a:t>request_key</a:t>
            </a:r>
            <a:r>
              <a:rPr lang="zh-CN" altLang="en-US" dirty="0"/>
              <a:t>系统调用过程会产生作用。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A8C48A-9497-4270-B799-0B2D289D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keyutils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06534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3F0833-6885-4FEB-95BE-4C8C53B6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keyutils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在代码中</a:t>
            </a:r>
            <a:r>
              <a:rPr lang="en-US" altLang="zh-CN" dirty="0"/>
              <a:t>include&lt;</a:t>
            </a:r>
            <a:r>
              <a:rPr lang="en-US" altLang="zh-CN" dirty="0" err="1"/>
              <a:t>keyutils.h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编译时链接</a:t>
            </a:r>
            <a:r>
              <a:rPr lang="en-US" altLang="zh-CN" dirty="0" err="1"/>
              <a:t>keyutils</a:t>
            </a:r>
            <a:r>
              <a:rPr lang="zh-CN" altLang="en-US" dirty="0"/>
              <a:t>库，</a:t>
            </a:r>
            <a:r>
              <a:rPr lang="en-US" altLang="zh-CN" dirty="0"/>
              <a:t>-</a:t>
            </a:r>
            <a:r>
              <a:rPr lang="en-US" altLang="zh-CN" dirty="0" err="1"/>
              <a:t>lkeyutils</a:t>
            </a:r>
            <a:endParaRPr lang="en-US" altLang="zh-CN" dirty="0"/>
          </a:p>
          <a:p>
            <a:r>
              <a:rPr lang="zh-CN" altLang="en-US" dirty="0"/>
              <a:t>使用可执行文件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9687D0-1C13-4548-A951-F3E9CC60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ABDC1-00F9-4F3B-B19A-80BF7C72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080438"/>
            <a:ext cx="3100996" cy="697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2DFAAC-985A-48C3-8D4F-8C4A65E36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639388"/>
            <a:ext cx="4519018" cy="1656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5626BD-17A2-4CFD-ABAC-5C2EDADE3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5287541"/>
            <a:ext cx="3888432" cy="10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597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1.	</a:t>
            </a:r>
            <a:r>
              <a:rPr lang="zh-CN" altLang="en-US" dirty="0">
                <a:solidFill>
                  <a:srgbClr val="FF0000"/>
                </a:solidFill>
              </a:rPr>
              <a:t>概述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相关系统调用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相关文件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/>
              <a:t>用户态操作接口（</a:t>
            </a:r>
            <a:r>
              <a:rPr lang="en-US" altLang="zh-CN" dirty="0" err="1"/>
              <a:t>keyutils</a:t>
            </a:r>
            <a:r>
              <a:rPr lang="zh-CN" altLang="en-US" dirty="0"/>
              <a:t>库）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997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FEACC5-0159-42C0-A437-8CE902FF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在本节中</a:t>
            </a:r>
            <a:r>
              <a:rPr lang="en-US" altLang="zh-CN" dirty="0"/>
              <a:t>key</a:t>
            </a:r>
            <a:r>
              <a:rPr lang="zh-CN" altLang="en-US" dirty="0"/>
              <a:t>是一个专用名词，特指：</a:t>
            </a:r>
            <a:endParaRPr lang="en-US" altLang="zh-CN" dirty="0"/>
          </a:p>
          <a:p>
            <a:pPr lvl="1"/>
            <a:r>
              <a:rPr lang="zh-CN" altLang="en-US" dirty="0"/>
              <a:t>一段数据</a:t>
            </a:r>
            <a:endParaRPr lang="en-US" altLang="zh-CN" dirty="0"/>
          </a:p>
          <a:p>
            <a:pPr lvl="1"/>
            <a:r>
              <a:rPr lang="zh-CN" altLang="en-US" dirty="0"/>
              <a:t>在某些场景（任务管理）下用作凭证</a:t>
            </a:r>
            <a:endParaRPr lang="en-US" altLang="zh-CN" dirty="0"/>
          </a:p>
          <a:p>
            <a:pPr lvl="1"/>
            <a:r>
              <a:rPr lang="zh-CN" altLang="en-US" dirty="0"/>
              <a:t>内核不希望其作为静态文件存在</a:t>
            </a:r>
            <a:endParaRPr lang="en-US" altLang="zh-CN" dirty="0"/>
          </a:p>
          <a:p>
            <a:r>
              <a:rPr lang="zh-CN" altLang="en-US" dirty="0"/>
              <a:t>在内核中以</a:t>
            </a:r>
            <a:r>
              <a:rPr lang="en-US" altLang="zh-CN" dirty="0"/>
              <a:t>key</a:t>
            </a:r>
            <a:r>
              <a:rPr lang="zh-CN" altLang="en-US" dirty="0"/>
              <a:t>结构体的实例存在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16442C-F790-4452-B077-9FD6AEE1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2743686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93651C-DA31-4BE7-BA52-0BEE7C3D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结构体</a:t>
            </a:r>
            <a:endParaRPr lang="en-US" altLang="zh-CN" dirty="0"/>
          </a:p>
          <a:p>
            <a:pPr lvl="1"/>
            <a:r>
              <a:rPr lang="zh-CN" altLang="en-US" dirty="0"/>
              <a:t>串行码（唯一编码）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描述（用于搜索）</a:t>
            </a:r>
            <a:endParaRPr lang="en-US" altLang="zh-CN" dirty="0"/>
          </a:p>
          <a:p>
            <a:pPr lvl="1"/>
            <a:r>
              <a:rPr lang="zh-CN" altLang="en-US" dirty="0"/>
              <a:t>控制权限信息</a:t>
            </a:r>
            <a:r>
              <a:rPr lang="en-US" altLang="zh-CN" dirty="0"/>
              <a:t>perm</a:t>
            </a:r>
          </a:p>
          <a:p>
            <a:pPr lvl="1"/>
            <a:r>
              <a:rPr lang="en-US" altLang="zh-CN" dirty="0"/>
              <a:t>payload</a:t>
            </a:r>
            <a:r>
              <a:rPr lang="zh-CN" altLang="en-US" dirty="0"/>
              <a:t>：</a:t>
            </a:r>
            <a:r>
              <a:rPr lang="en-US" altLang="zh-CN" dirty="0"/>
              <a:t>key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6CD348-6102-4F21-B141-502584C2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16AA6A-DAFE-4FB5-BAF3-9631C984E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91561"/>
            <a:ext cx="5824646" cy="4032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D779C5-E7AD-414A-B70E-D1A0CBFAF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3976508"/>
            <a:ext cx="5759746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59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AC82B8-9364-493E-9373-9C748B96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内核服务可以创建、删除自己的</a:t>
            </a:r>
            <a:r>
              <a:rPr lang="en-US" altLang="zh-CN" dirty="0"/>
              <a:t>key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用户程序只允许使用已有类型</a:t>
            </a:r>
            <a:endParaRPr lang="en-US" altLang="zh-CN" dirty="0"/>
          </a:p>
          <a:p>
            <a:r>
              <a:rPr lang="zh-CN" altLang="en-US" dirty="0"/>
              <a:t>已有的三类特殊</a:t>
            </a:r>
            <a:r>
              <a:rPr lang="en-US" altLang="zh-CN" dirty="0"/>
              <a:t>key</a:t>
            </a:r>
            <a:r>
              <a:rPr lang="zh-CN" altLang="en-US" dirty="0"/>
              <a:t>类型：</a:t>
            </a:r>
            <a:endParaRPr lang="en-US" altLang="zh-CN" dirty="0"/>
          </a:p>
          <a:p>
            <a:pPr lvl="1"/>
            <a:r>
              <a:rPr lang="en-US" altLang="zh-CN" dirty="0"/>
              <a:t>Keyring</a:t>
            </a:r>
            <a:r>
              <a:rPr lang="zh-CN" altLang="en-US" dirty="0"/>
              <a:t>（钥匙环）</a:t>
            </a:r>
            <a:endParaRPr lang="en-US" altLang="zh-CN" dirty="0"/>
          </a:p>
          <a:p>
            <a:pPr lvl="2"/>
            <a:r>
              <a:rPr lang="zh-CN" altLang="en-US" dirty="0"/>
              <a:t>特殊</a:t>
            </a:r>
            <a:r>
              <a:rPr lang="en-US" altLang="zh-CN" dirty="0"/>
              <a:t>key</a:t>
            </a:r>
            <a:r>
              <a:rPr lang="zh-CN" altLang="en-US" dirty="0"/>
              <a:t>类型，用于管理其他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User</a:t>
            </a:r>
          </a:p>
          <a:p>
            <a:pPr lvl="2"/>
            <a:r>
              <a:rPr lang="en-US" altLang="zh-CN" dirty="0"/>
              <a:t>Payload</a:t>
            </a:r>
            <a:r>
              <a:rPr lang="zh-CN" altLang="en-US" dirty="0"/>
              <a:t>为随机生成的数据，用户态程序可以创建、更新、读取。</a:t>
            </a:r>
            <a:endParaRPr lang="en-US" altLang="zh-CN" dirty="0"/>
          </a:p>
          <a:p>
            <a:pPr lvl="1"/>
            <a:r>
              <a:rPr lang="en-US" altLang="zh-CN" dirty="0"/>
              <a:t>Logon</a:t>
            </a:r>
          </a:p>
          <a:p>
            <a:pPr lvl="2"/>
            <a:r>
              <a:rPr lang="zh-CN" altLang="en-US" dirty="0"/>
              <a:t>类似</a:t>
            </a:r>
            <a:r>
              <a:rPr lang="en-US" altLang="zh-CN" dirty="0"/>
              <a:t>user</a:t>
            </a:r>
            <a:r>
              <a:rPr lang="zh-CN" altLang="en-US" dirty="0"/>
              <a:t>，用于内核态存储秘密数据，</a:t>
            </a:r>
            <a:r>
              <a:rPr lang="en-US" altLang="zh-CN" dirty="0"/>
              <a:t>payload</a:t>
            </a:r>
            <a:r>
              <a:rPr lang="zh-CN" altLang="en-US" dirty="0"/>
              <a:t>对用户态不可见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49151-0340-4B5E-9241-DB28D74D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16978902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1D84E7-ED66-431C-9B02-D8664CAB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Trusted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在内核中创建、加密</a:t>
            </a:r>
            <a:r>
              <a:rPr lang="en-US" altLang="zh-CN" dirty="0"/>
              <a:t>payload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用户态只能看见、存储、导入加密后的</a:t>
            </a:r>
            <a:r>
              <a:rPr lang="en-US" altLang="zh-CN" dirty="0"/>
              <a:t>key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依赖于</a:t>
            </a:r>
            <a:r>
              <a:rPr lang="en-US" altLang="zh-CN" dirty="0"/>
              <a:t>TPM</a:t>
            </a:r>
            <a:r>
              <a:rPr lang="zh-CN" altLang="en-US" dirty="0"/>
              <a:t>（</a:t>
            </a:r>
            <a:r>
              <a:rPr lang="en-US" altLang="zh-CN" dirty="0"/>
              <a:t>Trusted Platform Module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Encrypted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用户态只能看见、存储、导入加密后的</a:t>
            </a:r>
            <a:r>
              <a:rPr lang="en-US" altLang="zh-CN" dirty="0"/>
              <a:t>key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不依赖于</a:t>
            </a:r>
            <a:r>
              <a:rPr lang="en-US" altLang="zh-CN" dirty="0"/>
              <a:t>TPM</a:t>
            </a:r>
            <a:r>
              <a:rPr lang="zh-CN" altLang="en-US" dirty="0"/>
              <a:t>，具有更快的速度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AES</a:t>
            </a:r>
            <a:r>
              <a:rPr lang="zh-CN" altLang="en-US" dirty="0"/>
              <a:t>算法进行加密和解密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8AF7B6-E9C6-4DAC-B8EE-78734C7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Trusted</a:t>
            </a:r>
            <a:r>
              <a:rPr lang="zh-CN" altLang="en-US" dirty="0"/>
              <a:t>和</a:t>
            </a:r>
            <a:r>
              <a:rPr lang="en-US" altLang="zh-CN" dirty="0"/>
              <a:t>Encrypted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5295143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CC6186-A8BC-46D7-8F3E-3F81E427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</a:p>
          <a:p>
            <a:pPr lvl="1"/>
            <a:r>
              <a:rPr lang="zh-CN" altLang="en-US" dirty="0"/>
              <a:t>允许查看一个密钥的类型和描述等属性</a:t>
            </a:r>
            <a:endParaRPr lang="en-US" altLang="zh-CN" dirty="0"/>
          </a:p>
          <a:p>
            <a:r>
              <a:rPr lang="en-US" altLang="zh-CN" dirty="0"/>
              <a:t>Read</a:t>
            </a:r>
          </a:p>
          <a:p>
            <a:pPr lvl="1"/>
            <a:r>
              <a:rPr lang="zh-CN" altLang="en-US" dirty="0"/>
              <a:t>允许读出一个密钥的</a:t>
            </a:r>
            <a:r>
              <a:rPr lang="en-US" altLang="zh-CN" dirty="0"/>
              <a:t>payload</a:t>
            </a:r>
            <a:r>
              <a:rPr lang="zh-CN" altLang="en-US" dirty="0"/>
              <a:t>或一个</a:t>
            </a:r>
            <a:r>
              <a:rPr lang="en-US" altLang="zh-CN" dirty="0"/>
              <a:t>keyring </a:t>
            </a:r>
            <a:r>
              <a:rPr lang="zh-CN" altLang="en-US" dirty="0"/>
              <a:t>下的所有密钥信息</a:t>
            </a:r>
            <a:endParaRPr lang="en-US" altLang="zh-CN" dirty="0"/>
          </a:p>
          <a:p>
            <a:r>
              <a:rPr lang="en-US" altLang="zh-CN" dirty="0"/>
              <a:t>Write</a:t>
            </a:r>
          </a:p>
          <a:p>
            <a:pPr lvl="1"/>
            <a:r>
              <a:rPr lang="zh-CN" altLang="en-US" dirty="0"/>
              <a:t>允许修改一个密钥的</a:t>
            </a:r>
            <a:r>
              <a:rPr lang="en-US" altLang="zh-CN" dirty="0"/>
              <a:t>payload</a:t>
            </a:r>
            <a:r>
              <a:rPr lang="zh-CN" altLang="en-US" dirty="0"/>
              <a:t>或添加、删除</a:t>
            </a:r>
            <a:r>
              <a:rPr lang="en-US" altLang="zh-CN" dirty="0"/>
              <a:t>keyring</a:t>
            </a:r>
            <a:r>
              <a:rPr lang="zh-CN" altLang="en-US" dirty="0"/>
              <a:t>中的链接</a:t>
            </a:r>
            <a:endParaRPr lang="en-US" altLang="zh-CN" dirty="0"/>
          </a:p>
          <a:p>
            <a:r>
              <a:rPr lang="en-US" altLang="zh-CN" dirty="0"/>
              <a:t>Search</a:t>
            </a:r>
          </a:p>
          <a:p>
            <a:pPr lvl="1"/>
            <a:r>
              <a:rPr lang="zh-CN" altLang="en-US" dirty="0"/>
              <a:t>是否对搜索操作可见</a:t>
            </a:r>
            <a:endParaRPr lang="en-US" altLang="zh-CN" dirty="0"/>
          </a:p>
          <a:p>
            <a:r>
              <a:rPr lang="en-US" altLang="zh-CN" dirty="0"/>
              <a:t>Link</a:t>
            </a:r>
          </a:p>
          <a:p>
            <a:pPr lvl="1"/>
            <a:r>
              <a:rPr lang="zh-CN" altLang="en-US" dirty="0"/>
              <a:t>允许一个密钥或钥匙环被链接入一个钥匙环</a:t>
            </a:r>
            <a:endParaRPr lang="en-US" altLang="zh-CN" dirty="0"/>
          </a:p>
          <a:p>
            <a:r>
              <a:rPr lang="en-US" altLang="zh-CN" dirty="0"/>
              <a:t>Set Attribute</a:t>
            </a:r>
          </a:p>
          <a:p>
            <a:pPr lvl="1"/>
            <a:r>
              <a:rPr lang="zh-CN" altLang="en-US" dirty="0"/>
              <a:t>允许修改密钥的</a:t>
            </a:r>
            <a:r>
              <a:rPr lang="en-US" altLang="zh-CN" dirty="0" err="1"/>
              <a:t>uid</a:t>
            </a:r>
            <a:r>
              <a:rPr lang="zh-CN" altLang="en-US" dirty="0"/>
              <a:t>、</a:t>
            </a:r>
            <a:r>
              <a:rPr lang="en-US" altLang="zh-CN" dirty="0" err="1"/>
              <a:t>gid</a:t>
            </a:r>
            <a:r>
              <a:rPr lang="zh-CN" altLang="en-US" dirty="0"/>
              <a:t>、访问许可信息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B54B22-E9D7-4631-825B-F1A140B7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处理权限</a:t>
            </a:r>
          </a:p>
        </p:txBody>
      </p:sp>
    </p:spTree>
    <p:extLst>
      <p:ext uri="{BB962C8B-B14F-4D97-AF65-F5344CB8AC3E}">
        <p14:creationId xmlns:p14="http://schemas.microsoft.com/office/powerpoint/2010/main" val="15718226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1.	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概述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2.	</a:t>
            </a:r>
            <a:r>
              <a:rPr lang="zh-CN" altLang="en-US" dirty="0">
                <a:solidFill>
                  <a:srgbClr val="FF0000"/>
                </a:solidFill>
              </a:rPr>
              <a:t>相关系统调用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相关文件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/>
              <a:t>用户态操作接口（</a:t>
            </a:r>
            <a:r>
              <a:rPr lang="en-US" altLang="zh-CN" dirty="0" err="1"/>
              <a:t>keyutils</a:t>
            </a:r>
            <a:r>
              <a:rPr lang="zh-CN" altLang="en-US" dirty="0"/>
              <a:t>库）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647463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38265</TotalTime>
  <Words>2764</Words>
  <Application>Microsoft Office PowerPoint</Application>
  <PresentationFormat>A4 纸张(210x297 毫米)</PresentationFormat>
  <Paragraphs>265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Monotype Sorts</vt:lpstr>
      <vt:lpstr>黑体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第十章 结构</vt:lpstr>
      <vt:lpstr>本节主要内容</vt:lpstr>
      <vt:lpstr>概述</vt:lpstr>
      <vt:lpstr>概述</vt:lpstr>
      <vt:lpstr>Key类型</vt:lpstr>
      <vt:lpstr>Trusted和Encrypted类型</vt:lpstr>
      <vt:lpstr>Key处理权限</vt:lpstr>
      <vt:lpstr>本节主要内容</vt:lpstr>
      <vt:lpstr>相关系统调用</vt:lpstr>
      <vt:lpstr>相关系统调用</vt:lpstr>
      <vt:lpstr>相关系统调用</vt:lpstr>
      <vt:lpstr>内核态接口</vt:lpstr>
      <vt:lpstr>request_key</vt:lpstr>
      <vt:lpstr>request_key</vt:lpstr>
      <vt:lpstr>request_key</vt:lpstr>
      <vt:lpstr>request_key</vt:lpstr>
      <vt:lpstr>keyctl</vt:lpstr>
      <vt:lpstr>本节主要内容</vt:lpstr>
      <vt:lpstr>Key管理相关文件</vt:lpstr>
      <vt:lpstr>Key管理相关文件</vt:lpstr>
      <vt:lpstr>Key管理相关文件</vt:lpstr>
      <vt:lpstr>Key管理相关文件</vt:lpstr>
      <vt:lpstr>Key管理相关文件</vt:lpstr>
      <vt:lpstr>本节主要内容</vt:lpstr>
      <vt:lpstr>keyutils</vt:lpstr>
      <vt:lpstr>keyutils</vt:lpstr>
      <vt:lpstr>使用示例</vt:lpstr>
      <vt:lpstr>第十章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2686</cp:revision>
  <dcterms:created xsi:type="dcterms:W3CDTF">2001-03-21T12:57:26Z</dcterms:created>
  <dcterms:modified xsi:type="dcterms:W3CDTF">2021-03-24T06:23:17Z</dcterms:modified>
</cp:coreProperties>
</file>