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22" r:id="rId2"/>
    <p:sldId id="2580" r:id="rId3"/>
    <p:sldId id="2581" r:id="rId4"/>
    <p:sldId id="2582" r:id="rId5"/>
    <p:sldId id="2659" r:id="rId6"/>
    <p:sldId id="2585" r:id="rId7"/>
    <p:sldId id="2562" r:id="rId8"/>
    <p:sldId id="2586" r:id="rId9"/>
    <p:sldId id="2667" r:id="rId10"/>
    <p:sldId id="2668" r:id="rId11"/>
    <p:sldId id="2660" r:id="rId12"/>
    <p:sldId id="2589" r:id="rId13"/>
    <p:sldId id="2588" r:id="rId14"/>
    <p:sldId id="2563" r:id="rId15"/>
    <p:sldId id="2661" r:id="rId16"/>
    <p:sldId id="2568" r:id="rId17"/>
    <p:sldId id="2564" r:id="rId18"/>
    <p:sldId id="2662" r:id="rId19"/>
    <p:sldId id="2663" r:id="rId20"/>
    <p:sldId id="2572" r:id="rId21"/>
    <p:sldId id="2574" r:id="rId22"/>
    <p:sldId id="2575" r:id="rId23"/>
    <p:sldId id="2590" r:id="rId24"/>
    <p:sldId id="2576" r:id="rId25"/>
    <p:sldId id="2578" r:id="rId26"/>
    <p:sldId id="2577" r:id="rId27"/>
    <p:sldId id="2591" r:id="rId28"/>
    <p:sldId id="2579" r:id="rId29"/>
    <p:sldId id="2593" r:id="rId30"/>
    <p:sldId id="2666" r:id="rId31"/>
    <p:sldId id="2601" r:id="rId32"/>
    <p:sldId id="2602" r:id="rId33"/>
    <p:sldId id="2603" r:id="rId34"/>
    <p:sldId id="2606" r:id="rId35"/>
    <p:sldId id="2607" r:id="rId36"/>
    <p:sldId id="2608" r:id="rId37"/>
    <p:sldId id="2609" r:id="rId38"/>
    <p:sldId id="2664" r:id="rId39"/>
    <p:sldId id="2665" r:id="rId40"/>
    <p:sldId id="297" r:id="rId41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8074" autoAdjust="0"/>
  </p:normalViewPr>
  <p:slideViewPr>
    <p:cSldViewPr>
      <p:cViewPr varScale="1">
        <p:scale>
          <a:sx n="78" d="100"/>
          <a:sy n="78" d="100"/>
        </p:scale>
        <p:origin x="1171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01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第一章 实验</a:t>
            </a:r>
            <a:r>
              <a:rPr lang="en-US" altLang="zh-CN" sz="3600">
                <a:latin typeface="+mj-ea"/>
              </a:rPr>
              <a:t>2 </a:t>
            </a:r>
            <a:r>
              <a:rPr lang="zh-CN" altLang="en-US" sz="3600">
                <a:latin typeface="+mj-ea"/>
              </a:rPr>
              <a:t>使用</a:t>
            </a:r>
            <a:r>
              <a:rPr lang="en-US" altLang="zh-CN" sz="3600" dirty="0" err="1">
                <a:latin typeface="+mj-ea"/>
              </a:rPr>
              <a:t>virt</a:t>
            </a:r>
            <a:r>
              <a:rPr lang="en-US" altLang="zh-CN" sz="3600" dirty="0">
                <a:latin typeface="+mj-ea"/>
              </a:rPr>
              <a:t>-manager</a:t>
            </a:r>
            <a:r>
              <a:rPr lang="zh-CN" altLang="en-US" sz="3600" dirty="0">
                <a:latin typeface="+mj-ea"/>
              </a:rPr>
              <a:t>创建</a:t>
            </a:r>
            <a:r>
              <a:rPr lang="en-US" altLang="zh-CN" sz="3600" dirty="0" err="1">
                <a:latin typeface="+mj-ea"/>
              </a:rPr>
              <a:t>openEuler</a:t>
            </a:r>
            <a:r>
              <a:rPr lang="zh-CN" altLang="en-US" sz="3600" dirty="0">
                <a:latin typeface="+mj-ea"/>
              </a:rPr>
              <a:t>虚拟机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CA0F6-941F-4B77-9D2E-497F44F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预备工作：可视化界面安装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37EC9-7E74-44C9-8798-8606FFC9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412875"/>
            <a:ext cx="8928100" cy="557213"/>
          </a:xfrm>
        </p:spPr>
        <p:txBody>
          <a:bodyPr/>
          <a:lstStyle/>
          <a:p>
            <a:r>
              <a:rPr lang="zh-CN" altLang="en-US" dirty="0"/>
              <a:t>安装完成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05E335-0C38-4497-98D4-5EE9A540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132856"/>
            <a:ext cx="7181478" cy="43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88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8680"/>
            <a:ext cx="9906000" cy="557213"/>
          </a:xfrm>
          <a:ln/>
        </p:spPr>
        <p:txBody>
          <a:bodyPr/>
          <a:lstStyle/>
          <a:p>
            <a:r>
              <a:rPr lang="zh-CN" dirty="0"/>
              <a:t>任务</a:t>
            </a:r>
            <a:r>
              <a:rPr lang="zh-CN" altLang="zh-CN" dirty="0"/>
              <a:t>1</a:t>
            </a:r>
            <a:r>
              <a:rPr lang="zh-CN" dirty="0"/>
              <a:t>：安装</a:t>
            </a:r>
            <a:r>
              <a:rPr lang="zh-CN" altLang="zh-CN" dirty="0"/>
              <a:t>virt-manager</a:t>
            </a:r>
            <a:r>
              <a:rPr lang="zh-CN" altLang="en-US" dirty="0"/>
              <a:t>步骤</a:t>
            </a:r>
            <a:endParaRPr lang="zh-CN" altLang="zh-CN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582383" y="1340768"/>
            <a:ext cx="8242300" cy="4610100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>
                <a:sym typeface="黑体" panose="02010609060101010101" pitchFamily="49" charset="-122"/>
              </a:rPr>
              <a:t>1.</a:t>
            </a:r>
            <a:r>
              <a:rPr lang="zh-CN" altLang="en-US" dirty="0">
                <a:sym typeface="黑体" panose="02010609060101010101" pitchFamily="49" charset="-122"/>
              </a:rPr>
              <a:t>安装virt-manager包</a:t>
            </a:r>
            <a:endParaRPr lang="en-US" altLang="zh-CN" dirty="0">
              <a:sym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>
              <a:sym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>
              <a:sym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>
                <a:sym typeface="黑体" panose="02010609060101010101" pitchFamily="49" charset="-122"/>
              </a:rPr>
              <a:t>2.</a:t>
            </a:r>
            <a:r>
              <a:rPr lang="zh-CN" altLang="en-US" dirty="0">
                <a:sym typeface="黑体" panose="02010609060101010101" pitchFamily="49" charset="-122"/>
              </a:rPr>
              <a:t>确认</a:t>
            </a:r>
            <a:r>
              <a:rPr lang="en-US" altLang="zh-CN" dirty="0" err="1">
                <a:sym typeface="黑体" panose="02010609060101010101" pitchFamily="49" charset="-122"/>
              </a:rPr>
              <a:t>libvirt</a:t>
            </a:r>
            <a:r>
              <a:rPr lang="zh-CN" altLang="en-US" dirty="0">
                <a:sym typeface="黑体" panose="02010609060101010101" pitchFamily="49" charset="-122"/>
              </a:rPr>
              <a:t>服务已经在运行</a:t>
            </a:r>
            <a:endParaRPr lang="en-US" altLang="zh-CN" dirty="0">
              <a:sym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>
              <a:sym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>
              <a:sym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>
              <a:sym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>
                <a:sym typeface="黑体" panose="02010609060101010101" pitchFamily="49" charset="-122"/>
              </a:rPr>
              <a:t>3.</a:t>
            </a:r>
            <a:r>
              <a:rPr lang="zh-CN" altLang="en-US" dirty="0">
                <a:sym typeface="黑体" panose="02010609060101010101" pitchFamily="49" charset="-122"/>
              </a:rPr>
              <a:t>安装虚拟机监控程序</a:t>
            </a:r>
            <a:r>
              <a:rPr lang="en-US" altLang="zh-CN" dirty="0" err="1">
                <a:sym typeface="黑体" panose="02010609060101010101" pitchFamily="49" charset="-122"/>
              </a:rPr>
              <a:t>qemu</a:t>
            </a:r>
            <a:endParaRPr lang="zh-CN" altLang="en-US" dirty="0">
              <a:sym typeface="黑体" panose="02010609060101010101" pitchFamily="49" charset="-122"/>
            </a:endParaRPr>
          </a:p>
          <a:p>
            <a:pPr lvl="1"/>
            <a:endParaRPr lang="en-US" altLang="zh-CN" dirty="0">
              <a:sym typeface="宋体" panose="02010600030101010101" pitchFamily="2" charset="-122"/>
            </a:endParaRPr>
          </a:p>
        </p:txBody>
      </p:sp>
      <p:pic>
        <p:nvPicPr>
          <p:cNvPr id="9" name="图片 8" descr="Redocn_20120725034743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67710" y="1142984"/>
            <a:ext cx="1449114" cy="150017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8167710" y="2571744"/>
            <a:ext cx="150019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rgbClr val="FF0000"/>
                </a:solidFill>
              </a:rPr>
              <a:t>sudo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D94596-200B-4788-9F61-C3A2DAD2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27" y="1914239"/>
            <a:ext cx="7493299" cy="3794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714B58-4929-4BA1-A365-4EBBC4C28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27" y="3589495"/>
            <a:ext cx="9069069" cy="3794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DFE77E-4F8D-4EAF-B5AF-3025A2217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27" y="5517232"/>
            <a:ext cx="6777945" cy="3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003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8680"/>
            <a:ext cx="9906000" cy="557213"/>
          </a:xfrm>
          <a:ln/>
        </p:spPr>
        <p:txBody>
          <a:bodyPr/>
          <a:lstStyle/>
          <a:p>
            <a:r>
              <a:rPr lang="zh-CN" dirty="0"/>
              <a:t>任务</a:t>
            </a:r>
            <a:r>
              <a:rPr lang="zh-CN" altLang="zh-CN" dirty="0"/>
              <a:t>1</a:t>
            </a:r>
            <a:r>
              <a:rPr lang="zh-CN" dirty="0"/>
              <a:t>：安装</a:t>
            </a:r>
            <a:r>
              <a:rPr lang="zh-CN" altLang="zh-CN" dirty="0"/>
              <a:t>virt-manager</a:t>
            </a:r>
            <a:r>
              <a:rPr lang="zh-CN" altLang="en-US" dirty="0"/>
              <a:t>步骤</a:t>
            </a:r>
            <a:endParaRPr lang="zh-CN" altLang="zh-CN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887413" y="1339850"/>
            <a:ext cx="8242300" cy="4610100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>
                <a:sym typeface="黑体" panose="02010609060101010101" pitchFamily="49" charset="-122"/>
              </a:rPr>
              <a:t>4.</a:t>
            </a:r>
            <a:r>
              <a:rPr lang="zh-CN" altLang="en-US" dirty="0">
                <a:sym typeface="黑体" panose="02010609060101010101" pitchFamily="49" charset="-122"/>
              </a:rPr>
              <a:t>启动virt-manager</a:t>
            </a:r>
            <a:endParaRPr lang="en-US" altLang="zh-CN" dirty="0">
              <a:sym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>
              <a:sym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>
              <a:sym typeface="黑体" panose="02010609060101010101" pitchFamily="49" charset="-122"/>
            </a:endParaRPr>
          </a:p>
          <a:p>
            <a:pPr lvl="1"/>
            <a:endParaRPr lang="en-US" altLang="zh-CN" dirty="0"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FEFC1-F367-4056-8A1E-224D89D7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3" y="2357900"/>
            <a:ext cx="8150540" cy="316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8000" tIns="46800" rIns="288000" bIns="46800" anchor="ctr"/>
          <a:lstStyle>
            <a:lvl1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70000"/>
              </a:lnSpc>
              <a:buSzTx/>
            </a:pPr>
            <a:r>
              <a:rPr lang="zh-CN" altLang="en-US" sz="2800" b="1" dirty="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任务</a:t>
            </a:r>
            <a:r>
              <a:rPr lang="en-US" altLang="zh-CN" sz="2800" b="1" dirty="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1</a:t>
            </a:r>
            <a:r>
              <a:rPr lang="zh-CN" altLang="en-US" sz="2800" b="1" dirty="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作业提交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44210" y="1412776"/>
            <a:ext cx="9417579" cy="475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marL="457200" indent="-457200" algn="l">
              <a:spcBef>
                <a:spcPts val="650"/>
              </a:spcBef>
              <a:buClr>
                <a:srgbClr val="FF0000"/>
              </a:buClr>
              <a:buSzPct val="120000"/>
              <a:buFont typeface="Wingdings" pitchFamily="2" charset="2"/>
              <a:buChar char="§"/>
            </a:pP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安装</a:t>
            </a:r>
            <a:r>
              <a:rPr lang="en-US" altLang="zh-CN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的几条基本命令截图</a:t>
            </a:r>
            <a:endParaRPr lang="en-US" altLang="zh-CN" dirty="0">
              <a:solidFill>
                <a:srgbClr val="000066"/>
              </a:solidFill>
              <a:ea typeface="黑体" pitchFamily="49" charset="-122"/>
            </a:endParaRPr>
          </a:p>
          <a:p>
            <a:pPr marL="457200" indent="-457200" algn="l">
              <a:spcBef>
                <a:spcPts val="650"/>
              </a:spcBef>
              <a:buClr>
                <a:srgbClr val="FF0000"/>
              </a:buClr>
              <a:buSzPct val="120000"/>
              <a:buFont typeface="Wingdings" pitchFamily="2" charset="2"/>
              <a:buChar char="§"/>
            </a:pP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最后成功启动</a:t>
            </a:r>
            <a:r>
              <a:rPr lang="en-US" altLang="zh-CN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的截图</a:t>
            </a:r>
            <a:endParaRPr lang="en-US" altLang="zh-CN" dirty="0">
              <a:solidFill>
                <a:srgbClr val="000066"/>
              </a:solidFill>
              <a:ea typeface="黑体" pitchFamily="49" charset="-122"/>
            </a:endParaRPr>
          </a:p>
          <a:p>
            <a:pPr marL="457200" indent="-457200" algn="l">
              <a:spcBef>
                <a:spcPts val="650"/>
              </a:spcBef>
              <a:buClr>
                <a:srgbClr val="FF0000"/>
              </a:buClr>
              <a:buSzPct val="120000"/>
              <a:buFont typeface="Wingdings" pitchFamily="2" charset="2"/>
              <a:buChar char="§"/>
            </a:pP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安装</a:t>
            </a:r>
            <a:r>
              <a:rPr lang="en-US" altLang="zh-CN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过程中遇到的问题及解决方法请截图</a:t>
            </a:r>
            <a:endParaRPr lang="zh-CN" altLang="en-US" b="1" dirty="0">
              <a:solidFill>
                <a:srgbClr val="000066"/>
              </a:solidFill>
              <a:ea typeface="黑体" pitchFamily="49" charset="-122"/>
            </a:endParaRPr>
          </a:p>
          <a:p>
            <a:pPr algn="l">
              <a:spcBef>
                <a:spcPts val="650"/>
              </a:spcBef>
              <a:buSzPct val="120000"/>
            </a:pPr>
            <a:endParaRPr lang="en-US" altLang="zh-CN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algn="l">
              <a:spcBef>
                <a:spcPts val="650"/>
              </a:spcBef>
              <a:buSzPct val="120000"/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spcBef>
                <a:spcPts val="650"/>
              </a:spcBef>
              <a:buSzPct val="120000"/>
            </a:pPr>
            <a:endParaRPr lang="en-US" altLang="zh-CN" sz="2600" b="1" dirty="0">
              <a:solidFill>
                <a:srgbClr val="000066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4199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sz="2400" dirty="0"/>
              <a:t>任务</a:t>
            </a:r>
            <a:r>
              <a:rPr lang="zh-CN" altLang="zh-CN" sz="2400" dirty="0"/>
              <a:t>2</a:t>
            </a:r>
            <a:r>
              <a:rPr lang="zh-CN" altLang="en-US" sz="2400" dirty="0"/>
              <a:t>：使用 </a:t>
            </a:r>
            <a:r>
              <a:rPr lang="zh-CN" altLang="zh-CN" sz="2400" dirty="0"/>
              <a:t>virt-manager </a:t>
            </a:r>
            <a:r>
              <a:rPr lang="zh-CN" altLang="en-US" sz="2400" dirty="0"/>
              <a:t>创建虚拟机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831850" y="1628801"/>
            <a:ext cx="8242300" cy="4443406"/>
          </a:xfrm>
          <a:ln/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创建虚拟机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描述：</a:t>
            </a:r>
            <a:endParaRPr lang="en-US" dirty="0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创建虚拟机，配置各项硬件参数及操作系统镜像位置。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要求：</a:t>
            </a:r>
            <a:endParaRPr lang="en-US" dirty="0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成功创建虚拟机并启动。</a:t>
            </a:r>
          </a:p>
          <a:p>
            <a:pPr algn="l"/>
            <a:r>
              <a:rPr lang="en-US" dirty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75615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sz="2400" dirty="0"/>
              <a:t>任务</a:t>
            </a:r>
            <a:r>
              <a:rPr lang="zh-CN" altLang="zh-CN" sz="2400" dirty="0"/>
              <a:t>2</a:t>
            </a:r>
            <a:r>
              <a:rPr lang="zh-CN" altLang="en-US" sz="2400" dirty="0"/>
              <a:t>：创建虚拟机步骤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831850" y="1628801"/>
            <a:ext cx="8242300" cy="4443406"/>
          </a:xfrm>
          <a:ln/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准备工作：创建虚拟机的</a:t>
            </a:r>
            <a:r>
              <a:rPr lang="en-US" altLang="zh-CN" dirty="0" err="1">
                <a:sym typeface="黑体" panose="02010609060101010101" pitchFamily="49" charset="-122"/>
              </a:rPr>
              <a:t>iso</a:t>
            </a:r>
            <a:r>
              <a:rPr lang="zh-CN" altLang="en-US" dirty="0">
                <a:sym typeface="黑体" panose="02010609060101010101" pitchFamily="49" charset="-122"/>
              </a:rPr>
              <a:t>文件</a:t>
            </a:r>
          </a:p>
          <a:p>
            <a:pPr lvl="1"/>
            <a:r>
              <a:rPr lang="en-US" altLang="zh-CN" dirty="0">
                <a:sym typeface="宋体" panose="02010600030101010101" pitchFamily="2" charset="-122"/>
              </a:rPr>
              <a:t>U</a:t>
            </a:r>
            <a:r>
              <a:rPr lang="zh-CN" altLang="en-US" dirty="0">
                <a:sym typeface="宋体" panose="02010600030101010101" pitchFamily="2" charset="-122"/>
              </a:rPr>
              <a:t>盘拷贝到要安装虚拟机的主机上</a:t>
            </a:r>
            <a:endParaRPr lang="en-US" altLang="zh-CN" dirty="0"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网络下载</a:t>
            </a:r>
            <a:r>
              <a:rPr lang="en-US" altLang="zh-CN" dirty="0" err="1">
                <a:sym typeface="宋体" panose="02010600030101010101" pitchFamily="2" charset="-122"/>
              </a:rPr>
              <a:t>iso</a:t>
            </a:r>
            <a:endParaRPr lang="en-US" altLang="zh-CN" dirty="0">
              <a:sym typeface="宋体" panose="02010600030101010101" pitchFamily="2" charset="-122"/>
            </a:endParaRPr>
          </a:p>
          <a:p>
            <a:pPr lvl="1"/>
            <a:endParaRPr lang="en-US" dirty="0">
              <a:sym typeface="宋体" panose="02010600030101010101" pitchFamily="2" charset="-122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altLang="en-US" dirty="0">
              <a:sym typeface="黑体" panose="02010609060101010101" pitchFamily="49" charset="-122"/>
            </a:endParaRPr>
          </a:p>
        </p:txBody>
      </p:sp>
      <p:pic>
        <p:nvPicPr>
          <p:cNvPr id="2051" name="Picture 3" descr="I: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14" y="3214686"/>
            <a:ext cx="7533462" cy="285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62758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523844" y="1428736"/>
            <a:ext cx="8643998" cy="4443406"/>
          </a:xfrm>
          <a:ln/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zh-CN" dirty="0">
                <a:sym typeface="黑体" panose="02010609060101010101" pitchFamily="49" charset="-122"/>
              </a:rPr>
              <a:t>1.</a:t>
            </a:r>
            <a:r>
              <a:rPr lang="zh-CN" altLang="en-US" dirty="0">
                <a:sym typeface="黑体" panose="02010609060101010101" pitchFamily="49" charset="-122"/>
              </a:rPr>
              <a:t>点击新建虚拟机按钮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zh-CN" altLang="en-US" dirty="0">
              <a:sym typeface="黑体" panose="02010609060101010101" pitchFamily="49" charset="-122"/>
            </a:endParaRPr>
          </a:p>
          <a:p>
            <a:pPr lvl="1"/>
            <a:endParaRPr lang="en-US" altLang="zh-CN" dirty="0">
              <a:sym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sym typeface="宋体" panose="02010600030101010101" pitchFamily="2" charset="-122"/>
              </a:rPr>
              <a:t>在当前主机上网络下载</a:t>
            </a:r>
            <a:r>
              <a:rPr lang="en-US" altLang="zh-CN" dirty="0" err="1">
                <a:sym typeface="宋体" panose="02010600030101010101" pitchFamily="2" charset="-122"/>
              </a:rPr>
              <a:t>iso</a:t>
            </a:r>
            <a:endParaRPr lang="en-US" altLang="zh-CN" dirty="0">
              <a:sym typeface="宋体" panose="02010600030101010101" pitchFamily="2" charset="-122"/>
            </a:endParaRPr>
          </a:p>
          <a:p>
            <a:pPr lvl="1"/>
            <a:endParaRPr lang="en-US" dirty="0">
              <a:sym typeface="宋体" panose="02010600030101010101" pitchFamily="2" charset="-122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altLang="en-US" dirty="0">
              <a:sym typeface="黑体" panose="02010609060101010101" pitchFamily="49" charset="-122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altLang="zh-CN" dirty="0">
              <a:sym typeface="黑体" panose="02010609060101010101" pitchFamily="49" charset="-122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altLang="zh-CN" dirty="0">
              <a:sym typeface="黑体" panose="02010609060101010101" pitchFamily="49" charset="-122"/>
            </a:endParaRPr>
          </a:p>
        </p:txBody>
      </p:sp>
      <p:sp>
        <p:nvSpPr>
          <p:cNvPr id="7170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sz="2400" dirty="0"/>
              <a:t>任务</a:t>
            </a:r>
            <a:r>
              <a:rPr lang="zh-CN" altLang="zh-CN" sz="2400" dirty="0"/>
              <a:t>2</a:t>
            </a:r>
            <a:r>
              <a:rPr lang="zh-CN" altLang="en-US" sz="2400" dirty="0"/>
              <a:t>：创建虚拟机步骤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66720" y="2214554"/>
            <a:ext cx="8275528" cy="2214578"/>
            <a:chOff x="666720" y="2071678"/>
            <a:chExt cx="8275528" cy="2214578"/>
          </a:xfrm>
        </p:grpSpPr>
        <p:pic>
          <p:nvPicPr>
            <p:cNvPr id="25605" name="Picture 5" descr="C:\Documents and Settings\Administrator\Application Data\Tencent\Users\451256253\QQ\WinTemp\RichOle\H48]R)~@EC)C64~Z43G20~8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6720" y="2071678"/>
              <a:ext cx="8275528" cy="2214578"/>
            </a:xfrm>
            <a:prstGeom prst="rect">
              <a:avLst/>
            </a:prstGeom>
            <a:noFill/>
          </p:spPr>
        </p:pic>
        <p:sp>
          <p:nvSpPr>
            <p:cNvPr id="11" name="矩形 10"/>
            <p:cNvSpPr/>
            <p:nvPr/>
          </p:nvSpPr>
          <p:spPr bwMode="auto">
            <a:xfrm>
              <a:off x="666720" y="2714620"/>
              <a:ext cx="500066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260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2</a:t>
            </a:r>
            <a:r>
              <a:rPr lang="zh-CN" altLang="en-US" dirty="0"/>
              <a:t>：创建虚拟机步骤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380968" y="1428736"/>
            <a:ext cx="9072626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2.</a:t>
            </a:r>
            <a:r>
              <a:rPr lang="zh-CN" altLang="en-US" dirty="0"/>
              <a:t>在创建虚拟机的向导，配置虚拟机名字</a:t>
            </a:r>
            <a:r>
              <a:rPr lang="en-US" altLang="zh-CN" dirty="0"/>
              <a:t>—&gt;</a:t>
            </a:r>
            <a:r>
              <a:rPr lang="zh-CN" altLang="en-US" dirty="0"/>
              <a:t>点击“前进”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145" name="Picture 1" descr="I:\tu\create-v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4174" y="1928802"/>
            <a:ext cx="3786214" cy="4616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0426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2</a:t>
            </a:r>
            <a:r>
              <a:rPr lang="zh-CN" altLang="en-US" dirty="0"/>
              <a:t>：创建虚拟机步骤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52384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3.</a:t>
            </a:r>
            <a:r>
              <a:rPr lang="zh-CN" altLang="en-US" dirty="0"/>
              <a:t>选择虚拟机的安装文件位置，以及虚拟机系统类型</a:t>
            </a:r>
            <a:r>
              <a:rPr lang="en-US" altLang="zh-CN" dirty="0"/>
              <a:t>—&gt;</a:t>
            </a:r>
            <a:r>
              <a:rPr lang="zh-CN" altLang="en-US" dirty="0"/>
              <a:t>点击“前进”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6626" name="Picture 2" descr="I:\tu\create-v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40" y="1862161"/>
            <a:ext cx="4629150" cy="4924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19459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2</a:t>
            </a:r>
            <a:r>
              <a:rPr lang="zh-CN" altLang="en-US" dirty="0"/>
              <a:t>：创建虚拟机步骤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52384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4.</a:t>
            </a:r>
            <a:r>
              <a:rPr lang="zh-CN" altLang="en-US" dirty="0"/>
              <a:t>设置虚拟机的</a:t>
            </a:r>
            <a:r>
              <a:rPr lang="en-US" altLang="zh-CN" dirty="0"/>
              <a:t>CPU</a:t>
            </a:r>
            <a:r>
              <a:rPr lang="zh-CN" altLang="en-US" dirty="0"/>
              <a:t>和内存</a:t>
            </a:r>
            <a:r>
              <a:rPr lang="en-US" altLang="zh-CN" dirty="0"/>
              <a:t>—&gt;</a:t>
            </a:r>
            <a:r>
              <a:rPr lang="zh-CN" altLang="en-US" dirty="0"/>
              <a:t>点击“前进”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7651" name="Picture 3" descr="D:\Documents\Download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7050" y="1862161"/>
            <a:ext cx="4629150" cy="4924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99503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第一部分</a:t>
            </a:r>
            <a:endParaRPr lang="zh-CN" dirty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309530" y="1571612"/>
            <a:ext cx="8693150" cy="3714776"/>
          </a:xfrm>
          <a:ln/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zh-CN" altLang="en-US" dirty="0"/>
              <a:t>题目</a:t>
            </a:r>
            <a:endParaRPr lang="en-US" altLang="zh-CN" dirty="0"/>
          </a:p>
          <a:p>
            <a:pPr algn="l"/>
            <a:r>
              <a:rPr lang="zh-CN" altLang="en-US" b="0" dirty="0"/>
              <a:t>  </a:t>
            </a:r>
            <a:r>
              <a:rPr lang="en-US" altLang="zh-CN" b="0" dirty="0" err="1"/>
              <a:t>virt</a:t>
            </a:r>
            <a:r>
              <a:rPr lang="en-US" altLang="zh-CN" b="0" dirty="0"/>
              <a:t>-manager</a:t>
            </a:r>
            <a:r>
              <a:rPr lang="zh-CN" altLang="en-US" b="0" dirty="0"/>
              <a:t>是管理虚拟机的应用软件</a:t>
            </a:r>
            <a:r>
              <a:rPr lang="en-US" altLang="zh-CN" b="0" dirty="0"/>
              <a:t>(GUI)</a:t>
            </a:r>
            <a:r>
              <a:rPr lang="zh-CN" altLang="en-US" b="0" dirty="0"/>
              <a:t>。使用</a:t>
            </a:r>
            <a:r>
              <a:rPr lang="en-US" altLang="zh-CN" b="0" dirty="0" err="1"/>
              <a:t>virt</a:t>
            </a:r>
            <a:r>
              <a:rPr lang="en-US" altLang="zh-CN" b="0" dirty="0"/>
              <a:t>-manager</a:t>
            </a:r>
            <a:r>
              <a:rPr lang="zh-CN" altLang="en-US" b="0" dirty="0"/>
              <a:t>实现以下功能：</a:t>
            </a:r>
            <a:endParaRPr lang="en-US" altLang="zh-CN" b="0" dirty="0"/>
          </a:p>
          <a:p>
            <a:pPr lvl="1">
              <a:buFont typeface="Wingdings" pitchFamily="2" charset="2"/>
              <a:buChar char=""/>
            </a:pPr>
            <a:r>
              <a:rPr lang="zh-CN" altLang="en-US" dirty="0"/>
              <a:t>创建虚拟机</a:t>
            </a:r>
            <a:endParaRPr lang="en-US" altLang="zh-CN" dirty="0"/>
          </a:p>
          <a:p>
            <a:pPr lvl="1">
              <a:buFont typeface="Wingdings" pitchFamily="2" charset="2"/>
              <a:buChar char=""/>
            </a:pPr>
            <a:endParaRPr lang="en-US" altLang="zh-CN" dirty="0"/>
          </a:p>
          <a:p>
            <a:pPr lvl="1">
              <a:buFont typeface="Wingdings" pitchFamily="2" charset="2"/>
              <a:buChar char=""/>
            </a:pPr>
            <a:r>
              <a:rPr lang="zh-CN" altLang="en-US" dirty="0"/>
              <a:t>克隆虚拟机</a:t>
            </a:r>
            <a:endParaRPr lang="en-US" altLang="zh-CN" dirty="0"/>
          </a:p>
          <a:p>
            <a:pPr algn="l"/>
            <a:endParaRPr lang="en-US" altLang="zh-CN" b="0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725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2</a:t>
            </a:r>
            <a:r>
              <a:rPr lang="zh-CN" altLang="en-US" dirty="0"/>
              <a:t>：创建虚拟机步骤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52384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5.</a:t>
            </a:r>
            <a:r>
              <a:rPr lang="zh-CN" altLang="en-US" dirty="0"/>
              <a:t>设置虚拟机的存储环境</a:t>
            </a:r>
            <a:r>
              <a:rPr lang="en-US" altLang="zh-CN" dirty="0"/>
              <a:t>—&gt;</a:t>
            </a:r>
            <a:r>
              <a:rPr lang="zh-CN" altLang="en-US" dirty="0"/>
              <a:t>是否立即分配整个磁盘</a:t>
            </a:r>
            <a:r>
              <a:rPr lang="en-US" altLang="zh-CN" dirty="0"/>
              <a:t>—&gt;</a:t>
            </a:r>
            <a:r>
              <a:rPr lang="zh-CN" altLang="en-US" dirty="0"/>
              <a:t>点击“前进”</a:t>
            </a:r>
            <a:endParaRPr lang="en-US" dirty="0"/>
          </a:p>
          <a:p>
            <a:pPr marL="342900" indent="-342900" algn="l"/>
            <a:r>
              <a:rPr lang="en-US" dirty="0">
                <a:solidFill>
                  <a:srgbClr val="0000FF"/>
                </a:solidFill>
              </a:rPr>
              <a:t>   </a:t>
            </a:r>
          </a:p>
          <a:p>
            <a:pPr marL="342900" indent="-342900"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8674" name="Picture 2" descr="D:\Documents\Download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40" y="1933575"/>
            <a:ext cx="4629150" cy="49244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 bwMode="auto">
          <a:xfrm>
            <a:off x="3881430" y="3929066"/>
            <a:ext cx="228601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430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2</a:t>
            </a:r>
            <a:r>
              <a:rPr lang="zh-CN" altLang="en-US" dirty="0"/>
              <a:t>：创建虚拟机步骤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65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6.</a:t>
            </a:r>
            <a:r>
              <a:rPr lang="zh-CN" altLang="en-US" dirty="0"/>
              <a:t>虚拟机设置信息一览</a:t>
            </a:r>
            <a:endParaRPr lang="en-US" altLang="zh-CN" dirty="0"/>
          </a:p>
          <a:p>
            <a:pPr marL="1085850" lvl="1" indent="-342900">
              <a:buClr>
                <a:srgbClr val="0000FF"/>
              </a:buClr>
              <a:buFont typeface="Wingdings" pitchFamily="2" charset="2"/>
              <a:buChar char=""/>
            </a:pPr>
            <a:r>
              <a:rPr lang="zh-CN" altLang="en-US" dirty="0"/>
              <a:t>虚拟机磁盘镜像位置</a:t>
            </a:r>
            <a:endParaRPr lang="en-US" altLang="zh-CN" dirty="0"/>
          </a:p>
          <a:p>
            <a:pPr marL="1085850" lvl="1" indent="-342900">
              <a:buClr>
                <a:srgbClr val="0000FF"/>
              </a:buClr>
              <a:buFont typeface="Wingdings" pitchFamily="2" charset="2"/>
              <a:buChar char=""/>
            </a:pPr>
            <a:r>
              <a:rPr lang="zh-CN" altLang="en-US" dirty="0"/>
              <a:t>虚拟机网络选项</a:t>
            </a:r>
            <a:r>
              <a:rPr lang="en-US" altLang="zh-CN" dirty="0"/>
              <a:t>:NAT</a:t>
            </a:r>
          </a:p>
          <a:p>
            <a:pPr marL="1085850" lvl="1" indent="-342900">
              <a:buClr>
                <a:srgbClr val="0000FF"/>
              </a:buClr>
              <a:buFont typeface="Wingdings" pitchFamily="2" charset="2"/>
              <a:buChar char=""/>
            </a:pPr>
            <a:r>
              <a:rPr lang="zh-CN" altLang="en-US" dirty="0"/>
              <a:t>虚拟机架构：</a:t>
            </a:r>
            <a:r>
              <a:rPr lang="en-US" altLang="zh-CN" dirty="0"/>
              <a:t>x86_64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sz="2400" dirty="0"/>
              <a:t>点击“完成”，开始安装虚拟机</a:t>
            </a: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29698" name="Picture 2" descr="I:\tu\creat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7320" y="1028700"/>
            <a:ext cx="4629150" cy="5829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9209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2</a:t>
            </a:r>
            <a:r>
              <a:rPr lang="zh-CN" altLang="en-US" dirty="0"/>
              <a:t>：创建虚拟机步骤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523844" y="1428736"/>
            <a:ext cx="6357982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7.</a:t>
            </a:r>
            <a:r>
              <a:rPr lang="zh-CN" altLang="en-US" dirty="0"/>
              <a:t>安装完成后，关闭虚拟机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8.</a:t>
            </a:r>
            <a:r>
              <a:rPr lang="zh-CN" altLang="en-US" dirty="0"/>
              <a:t>打开虚拟机属性</a:t>
            </a:r>
            <a:endParaRPr lang="en-US" altLang="zh-CN" sz="24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30723" name="Picture 3" descr="C:\Documents and Settings\Administrator\Application Data\Tencent\Users\451256253\QQ\WinTemp\RichOle\64XY2RKZIYZ4%F$]_[PLD(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38" y="2428868"/>
            <a:ext cx="3214710" cy="3596878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 bwMode="auto">
          <a:xfrm>
            <a:off x="2595546" y="5131370"/>
            <a:ext cx="1428760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4260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2</a:t>
            </a:r>
            <a:r>
              <a:rPr lang="zh-CN" altLang="en-US" dirty="0"/>
              <a:t>：创建虚拟机步骤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523844" y="1428736"/>
            <a:ext cx="6643734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9.</a:t>
            </a:r>
            <a:r>
              <a:rPr lang="zh-CN" altLang="en-US" dirty="0"/>
              <a:t> </a:t>
            </a:r>
            <a:r>
              <a:rPr lang="zh-CN" altLang="en-US" sz="2400" dirty="0"/>
              <a:t>确认虚拟机启动顺序，首先从硬盘启动</a:t>
            </a: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30725" name="Picture 5" descr="D:\Documents\Downloads\1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00" y="1928802"/>
            <a:ext cx="5105400" cy="481256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 bwMode="auto">
          <a:xfrm>
            <a:off x="3524240" y="4071942"/>
            <a:ext cx="242889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38290" y="2416726"/>
            <a:ext cx="428628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1906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任务</a:t>
            </a:r>
            <a:r>
              <a:rPr lang="zh-CN" altLang="zh-CN" dirty="0"/>
              <a:t>2</a:t>
            </a:r>
            <a:r>
              <a:rPr lang="zh-CN" altLang="en-US" dirty="0"/>
              <a:t>：创建虚拟机步骤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665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10.</a:t>
            </a:r>
            <a:r>
              <a:rPr lang="zh-CN" altLang="en-US" dirty="0"/>
              <a:t>启动虚拟机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r>
              <a:rPr lang="zh-CN" altLang="en-US" sz="2000" dirty="0"/>
              <a:t>注：</a:t>
            </a:r>
            <a:r>
              <a:rPr lang="en-US" altLang="zh-CN" sz="2000" dirty="0" err="1"/>
              <a:t>virt</a:t>
            </a:r>
            <a:r>
              <a:rPr lang="en-US" altLang="zh-CN" sz="2000" dirty="0"/>
              <a:t>-manager</a:t>
            </a:r>
            <a:r>
              <a:rPr lang="zh-CN" altLang="en-US" sz="2000" dirty="0"/>
              <a:t>只是用来查看、管理虚拟机，该工具关闭并不会影响虚拟机的运行状态，虚拟机正常在后台运行。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33796" name="Picture 4" descr="C:\Documents and Settings\Administrator\Application Data\Tencent\Users\451256253\QQ\WinTemp\RichOle\BR[3[6T`}_3A$US(R1$4S%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36" y="1183600"/>
            <a:ext cx="3429024" cy="4410720"/>
          </a:xfrm>
          <a:prstGeom prst="rect">
            <a:avLst/>
          </a:prstGeom>
          <a:noFill/>
        </p:spPr>
      </p:pic>
      <p:sp>
        <p:nvSpPr>
          <p:cNvPr id="5" name="灯片编号占位符 1"/>
          <p:cNvSpPr txBox="1">
            <a:spLocks/>
          </p:cNvSpPr>
          <p:nvPr/>
        </p:nvSpPr>
        <p:spPr>
          <a:xfrm>
            <a:off x="95216" y="116632"/>
            <a:ext cx="590584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E041F5-C80F-41AD-85A6-1DB15A00DDFA}" type="slidenum"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1D3A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1D3A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3120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/>
              <a:t>任务</a:t>
            </a:r>
            <a:r>
              <a:rPr lang="zh-CN" altLang="zh-CN"/>
              <a:t>3</a:t>
            </a:r>
            <a:r>
              <a:rPr lang="zh-CN"/>
              <a:t>：使用 </a:t>
            </a:r>
            <a:r>
              <a:rPr lang="zh-CN" altLang="zh-CN"/>
              <a:t>virt-manager </a:t>
            </a:r>
            <a:r>
              <a:rPr lang="zh-CN"/>
              <a:t>克隆虚拟机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992560" y="177281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克</a:t>
            </a:r>
            <a:r>
              <a:rPr lang="zh-CN" altLang="en-US" dirty="0"/>
              <a:t>隆虚拟机</a:t>
            </a:r>
            <a:endParaRPr lang="en-US" dirty="0"/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描述：</a:t>
            </a:r>
            <a:endParaRPr lang="en-US" dirty="0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克隆上文所创建的虚拟机，或远程机器上的虚拟机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1"/>
            <a:r>
              <a:rPr lang="en-US" dirty="0" err="1">
                <a:sym typeface="宋体" panose="02010600030101010101" pitchFamily="2" charset="-122"/>
              </a:rPr>
              <a:t>要求</a:t>
            </a:r>
            <a:r>
              <a:rPr lang="zh-CN" altLang="en-US" dirty="0">
                <a:sym typeface="宋体" panose="02010600030101010101" pitchFamily="2" charset="-122"/>
              </a:rPr>
              <a:t>：</a:t>
            </a:r>
            <a:endParaRPr lang="en-US" dirty="0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成功克隆虚拟机，在克隆过程中尝试更改参数观察效果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6750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dirty="0"/>
              <a:t>任务</a:t>
            </a:r>
            <a:r>
              <a:rPr lang="zh-CN" altLang="zh-CN" dirty="0"/>
              <a:t>3</a:t>
            </a:r>
            <a:r>
              <a:rPr lang="zh-CN" dirty="0"/>
              <a:t>：克隆虚拟机</a:t>
            </a:r>
            <a:r>
              <a:rPr lang="zh-CN" altLang="en-US" dirty="0"/>
              <a:t>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9691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/>
              <a:t>克隆虚拟机准备</a:t>
            </a:r>
            <a:endParaRPr lang="en-US" altLang="zh-CN" dirty="0"/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存在一台已安装好的虚拟机</a:t>
            </a:r>
            <a:endParaRPr lang="en-US" altLang="zh-CN" dirty="0"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被克隆的虚拟机需要关闭</a:t>
            </a:r>
            <a:endParaRPr lang="en-US" dirty="0">
              <a:sym typeface="宋体" panose="02010600030101010101" pitchFamily="2" charset="-122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119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dirty="0"/>
              <a:t>任务</a:t>
            </a:r>
            <a:r>
              <a:rPr lang="zh-CN" altLang="zh-CN" dirty="0"/>
              <a:t>3</a:t>
            </a:r>
            <a:r>
              <a:rPr lang="zh-CN" dirty="0"/>
              <a:t>：克隆虚拟机</a:t>
            </a:r>
            <a:r>
              <a:rPr lang="zh-CN" altLang="en-US" dirty="0"/>
              <a:t>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9691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1.</a:t>
            </a:r>
            <a:r>
              <a:rPr lang="zh-CN" altLang="en-US" dirty="0"/>
              <a:t>克隆虚拟机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sz="2400" dirty="0"/>
          </a:p>
        </p:txBody>
      </p:sp>
      <p:pic>
        <p:nvPicPr>
          <p:cNvPr id="45057" name="Picture 1" descr="C:\Users\lenovo\AppData\Roaming\Tencent\Users\451256253\QQ\WinTemp\RichOle\5D3%_0[RXV{6KZ78{3T[[Z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5414" y="2000240"/>
            <a:ext cx="3643338" cy="433495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 bwMode="auto">
          <a:xfrm>
            <a:off x="3024174" y="4929198"/>
            <a:ext cx="1643074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7315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dirty="0"/>
              <a:t>任务</a:t>
            </a:r>
            <a:r>
              <a:rPr lang="zh-CN" altLang="zh-CN" dirty="0"/>
              <a:t>3</a:t>
            </a:r>
            <a:r>
              <a:rPr lang="zh-CN" dirty="0"/>
              <a:t>：克隆虚拟机</a:t>
            </a:r>
            <a:r>
              <a:rPr lang="zh-CN" altLang="en-US" dirty="0"/>
              <a:t>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9691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2.</a:t>
            </a:r>
            <a:r>
              <a:rPr lang="zh-CN" altLang="en-US" dirty="0"/>
              <a:t>设置克隆虚拟机机器名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/>
              <a:t>点击“</a:t>
            </a:r>
            <a:r>
              <a:rPr lang="en-US" altLang="zh-CN" dirty="0"/>
              <a:t>clone</a:t>
            </a:r>
            <a:r>
              <a:rPr lang="zh-CN" altLang="en-US" dirty="0"/>
              <a:t>” 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sz="2400" dirty="0"/>
          </a:p>
        </p:txBody>
      </p:sp>
      <p:pic>
        <p:nvPicPr>
          <p:cNvPr id="11265" name="Picture 1" descr="C:\Users\lenovo\AppData\Roaming\Tencent\Users\451256253\QQ\WinTemp\RichOle\ES$PP1TL6B7)OOBP%I~A]D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48" y="1285860"/>
            <a:ext cx="4791075" cy="498157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 bwMode="auto">
          <a:xfrm>
            <a:off x="8262926" y="5786454"/>
            <a:ext cx="90491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8924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dirty="0"/>
              <a:t>任务</a:t>
            </a:r>
            <a:r>
              <a:rPr lang="zh-CN" altLang="zh-CN" dirty="0"/>
              <a:t>3</a:t>
            </a:r>
            <a:r>
              <a:rPr lang="zh-CN" dirty="0"/>
              <a:t>：克隆虚拟机</a:t>
            </a:r>
            <a:r>
              <a:rPr lang="zh-CN" altLang="en-US" dirty="0"/>
              <a:t>步骤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9691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altLang="zh-CN" dirty="0"/>
              <a:t>3.</a:t>
            </a:r>
            <a:r>
              <a:rPr lang="zh-CN" altLang="en-US" dirty="0"/>
              <a:t>设置克隆虚拟机的属性参数</a:t>
            </a:r>
            <a:endParaRPr lang="en-US" altLang="zh-CN" dirty="0"/>
          </a:p>
          <a:p>
            <a:pPr lvl="1"/>
            <a:r>
              <a:rPr lang="en-US" altLang="zh-CN" dirty="0" err="1">
                <a:sym typeface="宋体" panose="02010600030101010101" pitchFamily="2" charset="-122"/>
              </a:rPr>
              <a:t>Cpu</a:t>
            </a:r>
            <a:endParaRPr lang="en-US" altLang="zh-CN" dirty="0">
              <a:sym typeface="宋体" panose="02010600030101010101" pitchFamily="2" charset="-122"/>
            </a:endParaRPr>
          </a:p>
          <a:p>
            <a:pPr lvl="1"/>
            <a:r>
              <a:rPr lang="en-US" altLang="zh-CN" dirty="0">
                <a:sym typeface="宋体" panose="02010600030101010101" pitchFamily="2" charset="-122"/>
              </a:rPr>
              <a:t>Memory</a:t>
            </a:r>
          </a:p>
          <a:p>
            <a:pPr lvl="1"/>
            <a:r>
              <a:rPr lang="en-US" altLang="zh-CN" dirty="0">
                <a:sym typeface="宋体" panose="02010600030101010101" pitchFamily="2" charset="-122"/>
              </a:rPr>
              <a:t>…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342900" indent="-342900" algn="l"/>
            <a:endParaRPr lang="en-US" altLang="zh-CN" dirty="0"/>
          </a:p>
          <a:p>
            <a:pPr marL="342900" indent="-342900" algn="l"/>
            <a:endParaRPr lang="en-US" altLang="zh-CN" dirty="0"/>
          </a:p>
          <a:p>
            <a:pPr marL="342900" indent="-342900" algn="l"/>
            <a:endParaRPr lang="en-US" altLang="zh-CN" dirty="0"/>
          </a:p>
          <a:p>
            <a:pPr marL="342900" indent="-342900" algn="l"/>
            <a:r>
              <a:rPr lang="zh-CN" altLang="en-US" sz="2000" dirty="0"/>
              <a:t>最后点击“</a:t>
            </a:r>
            <a:r>
              <a:rPr lang="en-US" altLang="zh-CN" sz="2000" dirty="0"/>
              <a:t>apply</a:t>
            </a:r>
            <a:r>
              <a:rPr lang="zh-CN" altLang="en-US" sz="2000" dirty="0"/>
              <a:t>”，设置生效。</a:t>
            </a:r>
            <a:endParaRPr lang="en-US" altLang="zh-CN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sz="2400" dirty="0"/>
          </a:p>
        </p:txBody>
      </p:sp>
      <p:pic>
        <p:nvPicPr>
          <p:cNvPr id="11266" name="Picture 2" descr="C:\Users\lenovo\AppData\Roaming\Tencent\Users\451256253\QQ\WinTemp\RichOle\8()MZMZ`(0JVSHP(`V%6{M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08" y="1928802"/>
            <a:ext cx="3686175" cy="370522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 bwMode="auto">
          <a:xfrm>
            <a:off x="3381364" y="5214950"/>
            <a:ext cx="100013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8129" name="Picture 1" descr="C:\Users\lenovo\AppData\Roaming\Tencent\Users\451256253\QQ\WinTemp\RichOle\KJF~QRAVZ`}`XGPQP7O_09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24" y="1857364"/>
            <a:ext cx="5114772" cy="485778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 bwMode="auto">
          <a:xfrm>
            <a:off x="9239280" y="6345816"/>
            <a:ext cx="738158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0947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lIns="288000" tIns="46800" rIns="288000" bIns="46800" anchor="ctr"/>
          <a:lstStyle/>
          <a:p>
            <a:pPr algn="l">
              <a:lnSpc>
                <a:spcPct val="70000"/>
              </a:lnSpc>
              <a:buFont typeface="Times New Roman" pitchFamily="18" charset="0"/>
              <a:buNone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题目解析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88421" y="1412875"/>
            <a:ext cx="892915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zh-CN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00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安装</a:t>
            </a:r>
            <a:r>
              <a:rPr lang="en-US" altLang="zh-CN" sz="2600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工具（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15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分钟）</a:t>
            </a:r>
            <a:endParaRPr lang="zh-CN" altLang="en-US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00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zh-CN" altLang="en-US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00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US" sz="2600" b="1" dirty="0">
                <a:solidFill>
                  <a:srgbClr val="000066"/>
                </a:solidFill>
                <a:ea typeface="黑体" pitchFamily="49" charset="-122"/>
              </a:rPr>
              <a:t>使用</a:t>
            </a:r>
            <a:r>
              <a:rPr lang="en-US" altLang="zh-CN" sz="2600" b="1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sz="2600" b="1" dirty="0">
                <a:solidFill>
                  <a:srgbClr val="000066"/>
                </a:solidFill>
                <a:ea typeface="黑体" pitchFamily="49" charset="-122"/>
              </a:rPr>
              <a:t>创建一台虚拟机（</a:t>
            </a: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30</a:t>
            </a:r>
            <a:r>
              <a:rPr lang="zh-CN" altLang="en-US" sz="2600" b="1" dirty="0">
                <a:solidFill>
                  <a:srgbClr val="000066"/>
                </a:solidFill>
                <a:ea typeface="黑体" pitchFamily="49" charset="-122"/>
              </a:rPr>
              <a:t>分钟）</a:t>
            </a:r>
            <a:endParaRPr lang="en-US" altLang="zh-CN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00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zh-CN" sz="2600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00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US" sz="2600" b="1" dirty="0">
                <a:solidFill>
                  <a:srgbClr val="000066"/>
                </a:solidFill>
                <a:ea typeface="黑体" pitchFamily="49" charset="-122"/>
              </a:rPr>
              <a:t>使用</a:t>
            </a:r>
            <a:r>
              <a:rPr lang="en-US" altLang="zh-CN" sz="2600" b="1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sz="2600" b="1" dirty="0">
                <a:solidFill>
                  <a:srgbClr val="000066"/>
                </a:solidFill>
                <a:ea typeface="黑体" pitchFamily="49" charset="-122"/>
              </a:rPr>
              <a:t>克隆一台虚拟机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（</a:t>
            </a:r>
            <a:r>
              <a:rPr lang="en-US" altLang="zh-CN" sz="2600" dirty="0">
                <a:solidFill>
                  <a:srgbClr val="000066"/>
                </a:solidFill>
                <a:ea typeface="黑体" pitchFamily="49" charset="-122"/>
              </a:rPr>
              <a:t>15</a:t>
            </a:r>
            <a:r>
              <a:rPr lang="zh-CN" altLang="en-US" sz="2600" dirty="0">
                <a:solidFill>
                  <a:srgbClr val="000066"/>
                </a:solidFill>
                <a:ea typeface="黑体" pitchFamily="49" charset="-122"/>
              </a:rPr>
              <a:t>分钟）</a:t>
            </a:r>
            <a:endParaRPr lang="en-US" altLang="zh-CN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00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zh-CN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00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US" sz="2600" b="1" dirty="0">
                <a:solidFill>
                  <a:srgbClr val="000066"/>
                </a:solidFill>
                <a:ea typeface="黑体" pitchFamily="49" charset="-122"/>
              </a:rPr>
              <a:t>使用</a:t>
            </a:r>
            <a:r>
              <a:rPr lang="en-US" altLang="zh-CN" sz="2600" b="1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sz="2600" b="1" dirty="0">
                <a:solidFill>
                  <a:srgbClr val="000066"/>
                </a:solidFill>
                <a:ea typeface="黑体" pitchFamily="49" charset="-122"/>
              </a:rPr>
              <a:t>安装</a:t>
            </a: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X86 </a:t>
            </a:r>
            <a:r>
              <a:rPr lang="en-US" altLang="zh-CN" sz="2600" b="1" dirty="0" err="1">
                <a:solidFill>
                  <a:srgbClr val="000066"/>
                </a:solidFill>
                <a:ea typeface="黑体" pitchFamily="49" charset="-122"/>
              </a:rPr>
              <a:t>openEuler</a:t>
            </a:r>
            <a:r>
              <a:rPr lang="zh-CN" altLang="en-US" sz="2600" b="1" dirty="0">
                <a:solidFill>
                  <a:srgbClr val="000066"/>
                </a:solidFill>
                <a:ea typeface="黑体" pitchFamily="49" charset="-122"/>
              </a:rPr>
              <a:t>虚拟机（</a:t>
            </a: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30</a:t>
            </a:r>
            <a:r>
              <a:rPr lang="zh-CN" altLang="en-US" sz="2600" b="1" dirty="0">
                <a:solidFill>
                  <a:srgbClr val="000066"/>
                </a:solidFill>
                <a:ea typeface="黑体" pitchFamily="49" charset="-122"/>
              </a:rPr>
              <a:t>分钟）</a:t>
            </a:r>
            <a:endParaRPr lang="en-US" altLang="zh-CN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00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zh-CN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zh-CN" altLang="en-US" sz="26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SzPct val="12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    </a:t>
            </a:r>
          </a:p>
          <a:p>
            <a:pPr marL="341313" indent="-341313" algn="l">
              <a:spcBef>
                <a:spcPts val="650"/>
              </a:spcBef>
              <a:buSzPct val="12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2600" b="1" dirty="0">
                <a:solidFill>
                  <a:srgbClr val="000066"/>
                </a:solidFill>
                <a:ea typeface="黑体" pitchFamily="49" charset="-122"/>
              </a:rPr>
              <a:t>	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dirty="0"/>
              <a:t>任务</a:t>
            </a:r>
            <a:r>
              <a:rPr lang="en-US" altLang="zh-CN" dirty="0"/>
              <a:t>4</a:t>
            </a:r>
            <a:r>
              <a:rPr lang="zh-CN" dirty="0"/>
              <a:t>：</a:t>
            </a:r>
            <a:r>
              <a:rPr lang="zh-CN" altLang="en-US" dirty="0"/>
              <a:t>使用</a:t>
            </a:r>
            <a:r>
              <a:rPr lang="en-US" altLang="zh-CN" dirty="0" err="1"/>
              <a:t>virt</a:t>
            </a:r>
            <a:r>
              <a:rPr lang="en-US" altLang="zh-CN" dirty="0"/>
              <a:t>-manager</a:t>
            </a:r>
            <a:r>
              <a:rPr lang="zh-CN" altLang="en-US" dirty="0"/>
              <a:t>安装</a:t>
            </a:r>
            <a:r>
              <a:rPr lang="en-US" altLang="zh-CN" dirty="0"/>
              <a:t>X86 </a:t>
            </a:r>
            <a:r>
              <a:rPr lang="en-US" altLang="zh-CN" dirty="0" err="1"/>
              <a:t>openEuler</a:t>
            </a:r>
            <a:r>
              <a:rPr lang="zh-CN" altLang="en-US" dirty="0"/>
              <a:t>虚拟机</a:t>
            </a:r>
            <a:endParaRPr lang="zh-CN" dirty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96914" y="1428736"/>
            <a:ext cx="8242300" cy="4608512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/>
              <a:t>使用上节课的</a:t>
            </a:r>
            <a:r>
              <a:rPr lang="en-US" altLang="zh-CN" dirty="0"/>
              <a:t>X86 </a:t>
            </a:r>
            <a:r>
              <a:rPr lang="en-US" altLang="zh-CN" dirty="0" err="1"/>
              <a:t>openEuler</a:t>
            </a:r>
            <a:r>
              <a:rPr lang="en-US" altLang="zh-CN" dirty="0"/>
              <a:t> 20.09 ISO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/>
              <a:t>新建虚拟机（内存 </a:t>
            </a:r>
            <a:r>
              <a:rPr lang="en-US" altLang="zh-CN" dirty="0"/>
              <a:t>2G</a:t>
            </a:r>
            <a:r>
              <a:rPr lang="zh-CN" altLang="en-US" dirty="0"/>
              <a:t>，</a:t>
            </a:r>
            <a:r>
              <a:rPr lang="en-US" altLang="zh-CN" dirty="0"/>
              <a:t>CPU 2</a:t>
            </a:r>
            <a:r>
              <a:rPr lang="zh-CN" altLang="en-US" dirty="0"/>
              <a:t>核，显存 </a:t>
            </a:r>
            <a:r>
              <a:rPr lang="en-US" altLang="zh-CN" dirty="0"/>
              <a:t>32M</a:t>
            </a:r>
            <a:r>
              <a:rPr lang="zh-CN" altLang="en-US" dirty="0"/>
              <a:t>，磁盘 </a:t>
            </a:r>
            <a:r>
              <a:rPr lang="en-US" altLang="zh-CN" dirty="0"/>
              <a:t>40G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/>
              <a:t>安装</a:t>
            </a:r>
            <a:r>
              <a:rPr lang="en-US" altLang="zh-CN" dirty="0"/>
              <a:t>X86 </a:t>
            </a:r>
            <a:r>
              <a:rPr lang="en-US" altLang="zh-CN" dirty="0" err="1"/>
              <a:t>openEuler</a:t>
            </a:r>
            <a:r>
              <a:rPr lang="zh-CN" altLang="en-US" dirty="0"/>
              <a:t>虚拟机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342900" indent="-342900" algn="l"/>
            <a:endParaRPr lang="en-US" altLang="zh-CN" dirty="0"/>
          </a:p>
          <a:p>
            <a:pPr marL="342900" indent="-342900" algn="l"/>
            <a:endParaRPr lang="en-US" altLang="zh-CN" dirty="0"/>
          </a:p>
          <a:p>
            <a:pPr marL="342900" indent="-342900" algn="l"/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altLang="zh-CN" sz="2400" dirty="0"/>
          </a:p>
          <a:p>
            <a:pPr marL="342900" indent="-342900" algn="l"/>
            <a:endParaRPr lang="en-US" sz="2400" dirty="0"/>
          </a:p>
        </p:txBody>
      </p:sp>
      <p:sp>
        <p:nvSpPr>
          <p:cNvPr id="8" name="矩形 7"/>
          <p:cNvSpPr/>
          <p:nvPr/>
        </p:nvSpPr>
        <p:spPr bwMode="auto">
          <a:xfrm>
            <a:off x="9239280" y="6345816"/>
            <a:ext cx="738158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28613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  <a:r>
              <a:rPr lang="en-US" altLang="zh-CN" dirty="0"/>
              <a:t>-</a:t>
            </a:r>
            <a:r>
              <a:rPr lang="en-US" altLang="zh-CN" dirty="0">
                <a:latin typeface="+mj-ea"/>
              </a:rPr>
              <a:t>Linux</a:t>
            </a:r>
            <a:r>
              <a:rPr lang="zh-CN" altLang="en-US" dirty="0">
                <a:latin typeface="+mj-ea"/>
              </a:rPr>
              <a:t>软件包管理机制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412875"/>
            <a:ext cx="8928100" cy="4824437"/>
          </a:xfrm>
        </p:spPr>
        <p:txBody>
          <a:bodyPr/>
          <a:lstStyle/>
          <a:p>
            <a:r>
              <a:rPr lang="en-US" altLang="zh-CN" sz="2800" dirty="0">
                <a:latin typeface="+mj-ea"/>
              </a:rPr>
              <a:t>Linux</a:t>
            </a:r>
            <a:r>
              <a:rPr lang="zh-CN" altLang="en-US" sz="2800" dirty="0">
                <a:latin typeface="+mj-ea"/>
              </a:rPr>
              <a:t>软件包管理机制</a:t>
            </a:r>
            <a:endParaRPr lang="en-US" altLang="zh-CN" sz="2800" dirty="0">
              <a:latin typeface="+mj-ea"/>
            </a:endParaRP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000" kern="1200" dirty="0">
                <a:latin typeface="Arial"/>
                <a:ea typeface="宋体"/>
                <a:cs typeface="+mn-cs"/>
              </a:rPr>
              <a:t>基于</a:t>
            </a:r>
            <a:r>
              <a:rPr lang="en-US" altLang="zh-CN" sz="2000" kern="1200" dirty="0">
                <a:latin typeface="Arial"/>
                <a:ea typeface="宋体"/>
                <a:cs typeface="+mn-cs"/>
              </a:rPr>
              <a:t>Linux</a:t>
            </a:r>
            <a:r>
              <a:rPr lang="zh-CN" altLang="en-US" sz="2000" kern="1200" dirty="0">
                <a:latin typeface="Arial"/>
                <a:ea typeface="宋体"/>
                <a:cs typeface="+mn-cs"/>
              </a:rPr>
              <a:t>系统的开发者在完成应用程序开发后，将很多二进制文件发给用户，用户使用之前需要将很多程序逐个安装。</a:t>
            </a:r>
            <a:endParaRPr lang="en-US" altLang="zh-CN" sz="2000" kern="1200" dirty="0">
              <a:latin typeface="Arial"/>
              <a:ea typeface="宋体"/>
              <a:cs typeface="+mn-cs"/>
            </a:endParaRPr>
          </a:p>
          <a:p>
            <a:pPr marL="457200" lvl="1" indent="0" eaLnBrk="1" hangingPunct="1">
              <a:lnSpc>
                <a:spcPct val="80000"/>
              </a:lnSpc>
              <a:buClr>
                <a:srgbClr val="FF0000"/>
              </a:buClr>
              <a:buNone/>
            </a:pPr>
            <a:endParaRPr lang="en-US" altLang="zh-CN" sz="2000" kern="1200" dirty="0">
              <a:latin typeface="Arial"/>
              <a:ea typeface="宋体"/>
              <a:cs typeface="+mn-cs"/>
            </a:endParaRP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zh-CN" sz="2000" kern="1200" dirty="0" err="1">
                <a:latin typeface="Arial"/>
                <a:ea typeface="宋体"/>
                <a:cs typeface="+mn-cs"/>
              </a:rPr>
              <a:t>openEuler</a:t>
            </a:r>
            <a:r>
              <a:rPr lang="zh-CN" altLang="en-US" sz="2000" kern="1200" dirty="0">
                <a:latin typeface="Arial"/>
                <a:ea typeface="宋体"/>
                <a:cs typeface="+mn-cs"/>
              </a:rPr>
              <a:t>使用“软件包”的管理机制</a:t>
            </a:r>
            <a:r>
              <a:rPr lang="en-US" altLang="zh-CN" sz="2000" kern="1200" dirty="0">
                <a:latin typeface="Arial"/>
                <a:ea typeface="宋体"/>
                <a:cs typeface="+mn-cs"/>
              </a:rPr>
              <a:t>——RPM</a:t>
            </a:r>
            <a:r>
              <a:rPr lang="zh-CN" altLang="en-US" sz="2000" kern="1200" dirty="0">
                <a:latin typeface="Arial"/>
                <a:ea typeface="宋体"/>
                <a:cs typeface="+mn-cs"/>
              </a:rPr>
              <a:t>软件包，将应用程序的二进制文件、配置文档、帮助页面等文件合并打包在一个文件中。</a:t>
            </a:r>
            <a:endParaRPr lang="en-US" altLang="zh-CN" sz="2000" kern="1200" dirty="0">
              <a:latin typeface="Arial"/>
              <a:ea typeface="宋体"/>
              <a:cs typeface="+mn-cs"/>
            </a:endParaRP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endParaRPr lang="en-US" altLang="zh-CN" sz="2000" kern="1200" dirty="0">
              <a:latin typeface="Arial"/>
              <a:ea typeface="宋体"/>
              <a:cs typeface="+mn-cs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kern="1200" dirty="0">
                <a:latin typeface="Arial"/>
                <a:ea typeface="宋体"/>
                <a:cs typeface="+mn-cs"/>
              </a:rPr>
              <a:t>rpm</a:t>
            </a:r>
            <a:r>
              <a:rPr lang="zh-CN" altLang="en-US" sz="2000" kern="1200" dirty="0">
                <a:latin typeface="Arial"/>
                <a:ea typeface="宋体"/>
                <a:cs typeface="+mn-cs"/>
              </a:rPr>
              <a:t>是最早的</a:t>
            </a:r>
            <a:r>
              <a:rPr lang="en-US" altLang="zh-CN" sz="2000" kern="1200" dirty="0">
                <a:latin typeface="Arial"/>
                <a:ea typeface="宋体"/>
                <a:cs typeface="+mn-cs"/>
              </a:rPr>
              <a:t>RPM</a:t>
            </a:r>
            <a:r>
              <a:rPr lang="zh-CN" altLang="en-US" sz="2000" kern="1200" dirty="0">
                <a:latin typeface="Arial"/>
                <a:ea typeface="宋体"/>
                <a:cs typeface="+mn-cs"/>
              </a:rPr>
              <a:t>包管理工具（用户对软件包的依赖关系非常清楚）。</a:t>
            </a:r>
            <a:endParaRPr lang="en-US" altLang="zh-CN" sz="2000" kern="1200" dirty="0">
              <a:latin typeface="Arial"/>
              <a:ea typeface="宋体"/>
              <a:cs typeface="+mn-cs"/>
            </a:endParaRPr>
          </a:p>
          <a:p>
            <a:pPr marL="457200" lvl="1" indent="0" eaLnBrk="1" hangingPunct="1">
              <a:lnSpc>
                <a:spcPct val="80000"/>
              </a:lnSpc>
              <a:buClr>
                <a:srgbClr val="FF0000"/>
              </a:buClr>
              <a:buNone/>
            </a:pPr>
            <a:endParaRPr lang="en-US" altLang="zh-CN" sz="2000" kern="1200" dirty="0">
              <a:latin typeface="Arial"/>
              <a:ea typeface="宋体"/>
              <a:cs typeface="+mn-cs"/>
            </a:endParaRP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zh-CN" sz="2000" kern="1200" dirty="0" err="1">
                <a:latin typeface="Arial"/>
                <a:ea typeface="宋体"/>
                <a:cs typeface="+mn-cs"/>
              </a:rPr>
              <a:t>openEuler</a:t>
            </a:r>
            <a:r>
              <a:rPr lang="zh-CN" altLang="en-US" sz="2000" kern="1200" dirty="0">
                <a:latin typeface="Arial"/>
                <a:ea typeface="宋体"/>
                <a:cs typeface="+mn-cs"/>
              </a:rPr>
              <a:t>使用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dnf</a:t>
            </a:r>
            <a:r>
              <a:rPr lang="zh-CN" altLang="en-US" sz="2000" dirty="0">
                <a:latin typeface="宋体" charset="-122"/>
                <a:ea typeface="宋体" charset="-122"/>
              </a:rPr>
              <a:t>软件包管理器。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dnf</a:t>
            </a:r>
            <a:r>
              <a:rPr lang="zh-CN" altLang="en-US" sz="2000" dirty="0">
                <a:latin typeface="宋体" charset="-122"/>
                <a:ea typeface="宋体" charset="-122"/>
              </a:rPr>
              <a:t>是新一代的</a:t>
            </a:r>
            <a:r>
              <a:rPr lang="en-US" altLang="zh-CN" sz="2000" dirty="0">
                <a:latin typeface="宋体" charset="-122"/>
                <a:ea typeface="宋体" charset="-122"/>
              </a:rPr>
              <a:t>rpm</a:t>
            </a:r>
            <a:r>
              <a:rPr lang="zh-CN" altLang="en-US" sz="2000" dirty="0">
                <a:latin typeface="宋体" charset="-122"/>
                <a:ea typeface="宋体" charset="-122"/>
              </a:rPr>
              <a:t>软件包管理器。首次出现在 </a:t>
            </a:r>
            <a:r>
              <a:rPr lang="en-US" altLang="zh-CN" sz="2000" dirty="0">
                <a:latin typeface="宋体" charset="-122"/>
                <a:ea typeface="宋体" charset="-122"/>
              </a:rPr>
              <a:t>Fedora 18 </a:t>
            </a:r>
            <a:r>
              <a:rPr lang="zh-CN" altLang="en-US" sz="2000" dirty="0">
                <a:latin typeface="宋体" charset="-122"/>
                <a:ea typeface="宋体" charset="-122"/>
              </a:rPr>
              <a:t>这个发行版中</a:t>
            </a:r>
            <a:r>
              <a:rPr lang="en-US" altLang="zh-CN" sz="2000" dirty="0">
                <a:latin typeface="宋体" charset="-122"/>
                <a:ea typeface="宋体" charset="-122"/>
              </a:rPr>
              <a:t>,</a:t>
            </a:r>
            <a:r>
              <a:rPr lang="zh-CN" altLang="en-US" sz="2000" dirty="0">
                <a:latin typeface="宋体" charset="-122"/>
                <a:ea typeface="宋体" charset="-122"/>
              </a:rPr>
              <a:t>取代了</a:t>
            </a:r>
            <a:r>
              <a:rPr lang="en-US" altLang="zh-CN" sz="2000" dirty="0">
                <a:latin typeface="宋体" charset="-122"/>
                <a:ea typeface="宋体" charset="-122"/>
              </a:rPr>
              <a:t>yum</a:t>
            </a:r>
            <a:r>
              <a:rPr lang="zh-CN" altLang="en-US" sz="2000" dirty="0">
                <a:latin typeface="宋体" charset="-122"/>
                <a:ea typeface="宋体" charset="-122"/>
              </a:rPr>
              <a:t>，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dnf</a:t>
            </a:r>
            <a:r>
              <a:rPr lang="zh-CN" altLang="en-US" sz="2000" dirty="0">
                <a:latin typeface="宋体" charset="-122"/>
                <a:ea typeface="宋体" charset="-122"/>
              </a:rPr>
              <a:t>是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openEuler</a:t>
            </a:r>
            <a:r>
              <a:rPr lang="zh-CN" altLang="en-US" sz="2000" dirty="0">
                <a:latin typeface="宋体" charset="-122"/>
                <a:ea typeface="宋体" charset="-122"/>
              </a:rPr>
              <a:t>的默认包管理工具。</a:t>
            </a:r>
            <a:endParaRPr lang="en-US" altLang="zh-CN" sz="2000" dirty="0">
              <a:latin typeface="宋体" charset="-122"/>
              <a:ea typeface="宋体" charset="-122"/>
            </a:endParaRP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endParaRPr lang="zh-CN" altLang="en-US" sz="2000" dirty="0">
              <a:latin typeface="宋体" charset="-122"/>
              <a:ea typeface="宋体" charset="-122"/>
            </a:endParaRP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en-US" altLang="zh-CN" sz="2000" dirty="0" err="1">
                <a:latin typeface="宋体" charset="-122"/>
                <a:ea typeface="宋体" charset="-122"/>
              </a:rPr>
              <a:t>dnf</a:t>
            </a:r>
            <a:r>
              <a:rPr lang="zh-CN" altLang="en-US" sz="2000" dirty="0">
                <a:latin typeface="宋体" charset="-122"/>
                <a:ea typeface="宋体" charset="-122"/>
              </a:rPr>
              <a:t>包管理器克服了</a:t>
            </a:r>
            <a:r>
              <a:rPr lang="en-US" altLang="zh-CN" sz="2000" dirty="0">
                <a:latin typeface="宋体" charset="-122"/>
                <a:ea typeface="宋体" charset="-122"/>
              </a:rPr>
              <a:t>yum</a:t>
            </a:r>
            <a:r>
              <a:rPr lang="zh-CN" altLang="en-US" sz="2000" dirty="0">
                <a:latin typeface="宋体" charset="-122"/>
                <a:ea typeface="宋体" charset="-122"/>
              </a:rPr>
              <a:t>包管理器的一些瓶颈，提升了包括用户体验，内存占用，依赖分析，运行速度等多方面的内容。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dnf</a:t>
            </a:r>
            <a:r>
              <a:rPr lang="zh-CN" altLang="en-US" sz="2000" dirty="0">
                <a:latin typeface="宋体" charset="-122"/>
                <a:ea typeface="宋体" charset="-122"/>
              </a:rPr>
              <a:t>使用 </a:t>
            </a:r>
            <a:r>
              <a:rPr lang="en-US" altLang="zh-CN" sz="2000" dirty="0">
                <a:latin typeface="宋体" charset="-122"/>
                <a:ea typeface="宋体" charset="-122"/>
              </a:rPr>
              <a:t>RPM, 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libsolv</a:t>
            </a:r>
            <a:r>
              <a:rPr lang="en-US" altLang="zh-CN" sz="2000" dirty="0">
                <a:latin typeface="宋体" charset="-122"/>
                <a:ea typeface="宋体" charset="-122"/>
              </a:rPr>
              <a:t> </a:t>
            </a:r>
            <a:r>
              <a:rPr lang="zh-CN" altLang="en-US" sz="2000" dirty="0">
                <a:latin typeface="宋体" charset="-122"/>
                <a:ea typeface="宋体" charset="-122"/>
              </a:rPr>
              <a:t>和 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hawkey</a:t>
            </a:r>
            <a:r>
              <a:rPr lang="en-US" altLang="zh-CN" sz="2000" dirty="0">
                <a:latin typeface="宋体" charset="-122"/>
                <a:ea typeface="宋体" charset="-122"/>
              </a:rPr>
              <a:t> </a:t>
            </a:r>
            <a:r>
              <a:rPr lang="zh-CN" altLang="en-US" sz="2000" dirty="0">
                <a:latin typeface="宋体" charset="-122"/>
                <a:ea typeface="宋体" charset="-122"/>
              </a:rPr>
              <a:t>库进行包管理操作。</a:t>
            </a: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endParaRPr lang="en-US" altLang="zh-CN" sz="2000" kern="1200" dirty="0"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044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软件包的类型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err="1">
                <a:latin typeface="宋体" charset="-122"/>
                <a:ea typeface="宋体" charset="-122"/>
              </a:rPr>
              <a:t>openEuler</a:t>
            </a:r>
            <a:r>
              <a:rPr lang="zh-CN" altLang="en-US" sz="2800" dirty="0">
                <a:latin typeface="宋体" charset="-122"/>
                <a:ea typeface="宋体" charset="-122"/>
              </a:rPr>
              <a:t>有两种类型的软件包：二进制软件包（</a:t>
            </a:r>
            <a:r>
              <a:rPr lang="en-US" altLang="zh-CN" sz="2800" dirty="0">
                <a:latin typeface="宋体" charset="-122"/>
                <a:ea typeface="宋体" charset="-122"/>
              </a:rPr>
              <a:t>rpm</a:t>
            </a:r>
            <a:r>
              <a:rPr lang="zh-CN" altLang="en-US" sz="2800" dirty="0">
                <a:latin typeface="宋体" charset="-122"/>
                <a:ea typeface="宋体" charset="-122"/>
              </a:rPr>
              <a:t>）和源码包（</a:t>
            </a:r>
            <a:r>
              <a:rPr lang="en-US" altLang="zh-CN" sz="2800" dirty="0">
                <a:latin typeface="宋体" charset="-122"/>
                <a:ea typeface="宋体" charset="-122"/>
              </a:rPr>
              <a:t>rpm-</a:t>
            </a:r>
            <a:r>
              <a:rPr lang="en-US" altLang="zh-CN" sz="2800" dirty="0" err="1">
                <a:latin typeface="宋体" charset="-122"/>
                <a:ea typeface="宋体" charset="-122"/>
              </a:rPr>
              <a:t>src</a:t>
            </a:r>
            <a:r>
              <a:rPr lang="zh-CN" altLang="en-US" sz="2800" dirty="0">
                <a:latin typeface="宋体" charset="-122"/>
                <a:ea typeface="宋体" charset="-122"/>
              </a:rPr>
              <a:t>）。</a:t>
            </a:r>
            <a:endParaRPr lang="en-US" altLang="zh-CN" sz="2800" dirty="0">
              <a:latin typeface="宋体" charset="-122"/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宋体" charset="-122"/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charset="-122"/>
                <a:ea typeface="宋体" charset="-122"/>
              </a:rPr>
              <a:t>二进制软件包</a:t>
            </a:r>
            <a:r>
              <a:rPr lang="zh-CN" altLang="en-US" dirty="0">
                <a:latin typeface="宋体" charset="-122"/>
                <a:ea typeface="宋体" charset="-122"/>
              </a:rPr>
              <a:t>（</a:t>
            </a:r>
            <a:r>
              <a:rPr lang="en-US" altLang="zh-CN" dirty="0">
                <a:latin typeface="宋体" charset="-122"/>
                <a:ea typeface="宋体" charset="-122"/>
              </a:rPr>
              <a:t>Binary Packages</a:t>
            </a:r>
            <a:r>
              <a:rPr lang="zh-CN" altLang="en-US" dirty="0">
                <a:latin typeface="宋体" charset="-122"/>
                <a:ea typeface="宋体" charset="-122"/>
              </a:rPr>
              <a:t>）：它包含可执行文件、库文件、配置文件、版权声明和其它文档。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dirty="0">
              <a:latin typeface="宋体" charset="-122"/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charset="-122"/>
                <a:ea typeface="宋体" charset="-122"/>
              </a:rPr>
              <a:t>源码包（</a:t>
            </a:r>
            <a:r>
              <a:rPr lang="en-US" altLang="zh-CN" dirty="0">
                <a:latin typeface="宋体" charset="-122"/>
                <a:ea typeface="宋体" charset="-122"/>
              </a:rPr>
              <a:t>Source Packages</a:t>
            </a:r>
            <a:r>
              <a:rPr lang="zh-CN" altLang="en-US" dirty="0">
                <a:latin typeface="宋体" charset="-122"/>
                <a:ea typeface="宋体" charset="-122"/>
              </a:rPr>
              <a:t>）：包含软件源代码、版本修改说明、构建指令以及编译工具等。先由</a:t>
            </a:r>
            <a:r>
              <a:rPr lang="en-US" altLang="zh-CN" dirty="0">
                <a:latin typeface="宋体" charset="-122"/>
                <a:ea typeface="宋体" charset="-122"/>
              </a:rPr>
              <a:t>tar</a:t>
            </a:r>
            <a:r>
              <a:rPr lang="zh-CN" altLang="en-US" dirty="0">
                <a:latin typeface="宋体" charset="-122"/>
                <a:ea typeface="宋体" charset="-122"/>
              </a:rPr>
              <a:t>工具归档为</a:t>
            </a:r>
            <a:r>
              <a:rPr lang="en-US" altLang="zh-CN" dirty="0">
                <a:latin typeface="宋体" charset="-122"/>
                <a:ea typeface="宋体" charset="-122"/>
              </a:rPr>
              <a:t>.tar.gz</a:t>
            </a:r>
            <a:r>
              <a:rPr lang="zh-CN" altLang="en-US" dirty="0">
                <a:latin typeface="宋体" charset="-122"/>
                <a:ea typeface="宋体" charset="-122"/>
              </a:rPr>
              <a:t>文件，然后再打包成</a:t>
            </a:r>
            <a:r>
              <a:rPr lang="en-US" altLang="zh-CN" dirty="0">
                <a:latin typeface="宋体" charset="-122"/>
                <a:ea typeface="宋体" charset="-122"/>
              </a:rPr>
              <a:t>.</a:t>
            </a:r>
            <a:r>
              <a:rPr lang="en-US" altLang="zh-CN" dirty="0" err="1">
                <a:latin typeface="宋体" charset="-122"/>
                <a:ea typeface="宋体" charset="-122"/>
              </a:rPr>
              <a:t>dsc</a:t>
            </a:r>
            <a:r>
              <a:rPr lang="zh-CN" altLang="en-US" dirty="0">
                <a:latin typeface="宋体" charset="-122"/>
                <a:ea typeface="宋体" charset="-122"/>
              </a:rPr>
              <a:t>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1823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YUM</a:t>
            </a:r>
            <a:r>
              <a:rPr lang="zh-CN" altLang="en-US" dirty="0">
                <a:latin typeface="+mj-ea"/>
              </a:rPr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268760"/>
            <a:ext cx="8928100" cy="4608513"/>
          </a:xfrm>
        </p:spPr>
        <p:txBody>
          <a:bodyPr/>
          <a:lstStyle/>
          <a:p>
            <a:r>
              <a:rPr lang="zh-CN" altLang="en-US" sz="2400" dirty="0">
                <a:latin typeface="宋体" charset="-122"/>
                <a:ea typeface="宋体" charset="-122"/>
              </a:rPr>
              <a:t>在</a:t>
            </a:r>
            <a:r>
              <a:rPr lang="en-US" altLang="zh-CN" sz="2400" dirty="0" err="1">
                <a:latin typeface="宋体" charset="-122"/>
                <a:ea typeface="宋体" charset="-122"/>
              </a:rPr>
              <a:t>openEuler</a:t>
            </a:r>
            <a:r>
              <a:rPr lang="zh-CN" altLang="en-US" sz="2400" dirty="0">
                <a:latin typeface="宋体" charset="-122"/>
                <a:ea typeface="宋体" charset="-122"/>
              </a:rPr>
              <a:t>系统中，</a:t>
            </a:r>
            <a:r>
              <a:rPr lang="zh-CN" altLang="en-US" sz="2400" dirty="0">
                <a:solidFill>
                  <a:srgbClr val="FF3300"/>
                </a:solidFill>
                <a:latin typeface="宋体" charset="-122"/>
                <a:ea typeface="宋体" charset="-122"/>
              </a:rPr>
              <a:t>软件源配置文件</a:t>
            </a:r>
            <a:r>
              <a:rPr lang="en-US" altLang="zh-CN" sz="2400" dirty="0">
                <a:solidFill>
                  <a:srgbClr val="FF3300"/>
                </a:solidFill>
                <a:latin typeface="宋体" charset="-122"/>
                <a:ea typeface="宋体" charset="-122"/>
              </a:rPr>
              <a:t>/</a:t>
            </a:r>
            <a:r>
              <a:rPr lang="en-US" altLang="zh-CN" sz="2400" dirty="0" err="1">
                <a:solidFill>
                  <a:srgbClr val="FF3300"/>
                </a:solidFill>
                <a:latin typeface="宋体" charset="-122"/>
                <a:ea typeface="宋体" charset="-122"/>
              </a:rPr>
              <a:t>etc</a:t>
            </a:r>
            <a:r>
              <a:rPr lang="en-US" altLang="zh-CN" sz="2400" dirty="0">
                <a:solidFill>
                  <a:srgbClr val="FF3300"/>
                </a:solidFill>
                <a:latin typeface="宋体" charset="-122"/>
                <a:ea typeface="宋体" charset="-122"/>
              </a:rPr>
              <a:t>/</a:t>
            </a:r>
            <a:r>
              <a:rPr lang="en-US" altLang="zh-CN" sz="2400" dirty="0" err="1">
                <a:solidFill>
                  <a:srgbClr val="FF3300"/>
                </a:solidFill>
                <a:latin typeface="宋体" charset="-122"/>
                <a:ea typeface="宋体" charset="-122"/>
              </a:rPr>
              <a:t>yum.repos.d</a:t>
            </a:r>
            <a:r>
              <a:rPr lang="en-US" altLang="zh-CN" sz="2400" dirty="0">
                <a:solidFill>
                  <a:srgbClr val="FF3300"/>
                </a:solidFill>
                <a:latin typeface="宋体" charset="-122"/>
                <a:ea typeface="宋体" charset="-122"/>
              </a:rPr>
              <a:t>/</a:t>
            </a:r>
            <a:r>
              <a:rPr lang="en-US" altLang="zh-CN" sz="2400" dirty="0" err="1">
                <a:solidFill>
                  <a:srgbClr val="FF3300"/>
                </a:solidFill>
                <a:latin typeface="宋体" charset="-122"/>
                <a:ea typeface="宋体" charset="-122"/>
              </a:rPr>
              <a:t>openEuler.repo</a:t>
            </a:r>
            <a:r>
              <a:rPr lang="zh-CN" altLang="en-US" sz="2400" dirty="0">
                <a:latin typeface="宋体" charset="-122"/>
                <a:ea typeface="宋体" charset="-122"/>
              </a:rPr>
              <a:t>列出最合适访问的镜像站点地址。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同时，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YUM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能够检查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openEuler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系统中的软件包依赖关系。大大简化了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openEuler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用户安装和卸载软件包的过程。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FA93-6784-4006-9A28-10F61C1F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52" y="3068960"/>
            <a:ext cx="2814895" cy="405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7513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刷新软件源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  <a:ea typeface="宋体" charset="-122"/>
              </a:rPr>
              <a:t>修改配置文件</a:t>
            </a:r>
            <a:r>
              <a:rPr lang="en-US" altLang="zh-CN" dirty="0">
                <a:latin typeface="宋体" charset="-122"/>
                <a:ea typeface="宋体" charset="-122"/>
              </a:rPr>
              <a:t>——/</a:t>
            </a:r>
            <a:r>
              <a:rPr lang="en-US" altLang="zh-CN" dirty="0" err="1">
                <a:latin typeface="宋体" charset="-122"/>
                <a:ea typeface="宋体" charset="-122"/>
              </a:rPr>
              <a:t>etc</a:t>
            </a:r>
            <a:r>
              <a:rPr lang="en-US" altLang="zh-CN" dirty="0">
                <a:latin typeface="宋体" charset="-122"/>
                <a:ea typeface="宋体" charset="-122"/>
              </a:rPr>
              <a:t>/</a:t>
            </a:r>
            <a:r>
              <a:rPr lang="en-US" altLang="zh-CN" dirty="0" err="1">
                <a:latin typeface="宋体" charset="-122"/>
                <a:ea typeface="宋体" charset="-122"/>
              </a:rPr>
              <a:t>yum.repos.d</a:t>
            </a:r>
            <a:r>
              <a:rPr lang="en-US" altLang="zh-CN" dirty="0">
                <a:latin typeface="宋体" charset="-122"/>
                <a:ea typeface="宋体" charset="-122"/>
              </a:rPr>
              <a:t>/</a:t>
            </a:r>
            <a:r>
              <a:rPr lang="en-US" altLang="zh-CN" dirty="0" err="1">
                <a:latin typeface="宋体" charset="-122"/>
                <a:ea typeface="宋体" charset="-122"/>
              </a:rPr>
              <a:t>openEuler.repo</a:t>
            </a:r>
            <a:r>
              <a:rPr lang="zh-CN" altLang="en-US" dirty="0">
                <a:latin typeface="宋体" charset="-122"/>
                <a:ea typeface="宋体" charset="-122"/>
              </a:rPr>
              <a:t>，目的只是告知软件源镜像站点的地址。但那些所指向的镜像站点所具有的软件资源并不清楚，需要将这些资源列个清单，以便本地主机知晓可以申请哪些资源。 </a:t>
            </a:r>
            <a:endParaRPr lang="en-US" altLang="zh-CN" dirty="0">
              <a:latin typeface="宋体" charset="-122"/>
              <a:ea typeface="宋体" charset="-122"/>
            </a:endParaRPr>
          </a:p>
          <a:p>
            <a:pPr eaLnBrk="1" hangingPunct="1"/>
            <a:endParaRPr lang="zh-CN" altLang="en-US" dirty="0">
              <a:latin typeface="宋体" charset="-122"/>
              <a:ea typeface="宋体" charset="-122"/>
            </a:endParaRPr>
          </a:p>
          <a:p>
            <a:pPr eaLnBrk="1" hangingPunct="1"/>
            <a:r>
              <a:rPr lang="zh-CN" altLang="en-US" dirty="0">
                <a:latin typeface="宋体" charset="-122"/>
                <a:ea typeface="宋体" charset="-122"/>
              </a:rPr>
              <a:t>使用“</a:t>
            </a:r>
            <a:r>
              <a:rPr lang="en-US" altLang="zh-CN" dirty="0" err="1">
                <a:latin typeface="宋体" charset="-122"/>
                <a:ea typeface="宋体" charset="-122"/>
              </a:rPr>
              <a:t>dnf</a:t>
            </a:r>
            <a:r>
              <a:rPr lang="en-US" altLang="zh-CN" dirty="0">
                <a:latin typeface="宋体" charset="-122"/>
                <a:ea typeface="宋体" charset="-122"/>
              </a:rPr>
              <a:t> update”</a:t>
            </a:r>
            <a:r>
              <a:rPr lang="zh-CN" altLang="en-US" dirty="0">
                <a:latin typeface="宋体" charset="-122"/>
                <a:ea typeface="宋体" charset="-122"/>
              </a:rPr>
              <a:t> 命令刷新软件源，建立更新软件包列表。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87805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charset="-122"/>
                <a:ea typeface="宋体" charset="-122"/>
              </a:rPr>
              <a:t>在</a:t>
            </a:r>
            <a:r>
              <a:rPr lang="en-US" altLang="zh-CN" sz="2400" dirty="0" err="1">
                <a:latin typeface="宋体" charset="-122"/>
                <a:ea typeface="宋体" charset="-122"/>
              </a:rPr>
              <a:t>openEuler</a:t>
            </a:r>
            <a:r>
              <a:rPr lang="zh-CN" altLang="en-US" sz="2400" dirty="0">
                <a:latin typeface="宋体" charset="-122"/>
                <a:ea typeface="宋体" charset="-122"/>
              </a:rPr>
              <a:t>中，只需使用命令“</a:t>
            </a:r>
            <a:r>
              <a:rPr lang="en-US" altLang="zh-CN" sz="24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2400" dirty="0">
                <a:latin typeface="宋体" charset="-122"/>
                <a:ea typeface="宋体" charset="-122"/>
              </a:rPr>
              <a:t> upgrade”</a:t>
            </a:r>
            <a:r>
              <a:rPr lang="zh-CN" altLang="en-US" sz="2400" dirty="0">
                <a:latin typeface="宋体" charset="-122"/>
                <a:ea typeface="宋体" charset="-122"/>
              </a:rPr>
              <a:t>就可以轻松地将系统中的所有软件包一次性升级到最新版本。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charset="-122"/>
                <a:ea typeface="宋体" charset="-122"/>
              </a:rPr>
              <a:t>它可以很方便的完成在相同版本号的发行版中更新软件包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87637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安装软件包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宋体" charset="-122"/>
                <a:ea typeface="宋体" charset="-122"/>
              </a:rPr>
              <a:t>在准备好软件源并连通网络后，用户只需告知安装软件的名称，“</a:t>
            </a:r>
            <a:r>
              <a:rPr lang="en-US" altLang="zh-CN" sz="24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2400" dirty="0">
                <a:latin typeface="宋体" charset="-122"/>
                <a:ea typeface="宋体" charset="-122"/>
              </a:rPr>
              <a:t> install”</a:t>
            </a:r>
            <a:r>
              <a:rPr lang="zh-CN" altLang="en-US" sz="2400" dirty="0">
                <a:latin typeface="宋体" charset="-122"/>
                <a:ea typeface="宋体" charset="-122"/>
              </a:rPr>
              <a:t>命令就可以轻松完成整个安装过程，而无须考虑软件包的版本、优先级、依赖关系等等。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宋体" charset="-122"/>
                <a:ea typeface="宋体" charset="-122"/>
              </a:rPr>
              <a:t>使用“</a:t>
            </a:r>
            <a:r>
              <a:rPr lang="en-US" altLang="zh-CN" sz="24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2400" dirty="0">
                <a:latin typeface="宋体" charset="-122"/>
                <a:ea typeface="宋体" charset="-122"/>
              </a:rPr>
              <a:t> install”</a:t>
            </a:r>
            <a:r>
              <a:rPr lang="zh-CN" altLang="en-US" sz="2400" dirty="0">
                <a:latin typeface="宋体" charset="-122"/>
                <a:ea typeface="宋体" charset="-122"/>
              </a:rPr>
              <a:t>下载软件包大体分为四步：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宋体" charset="-122"/>
                <a:ea typeface="宋体" charset="-122"/>
              </a:rPr>
              <a:t>STEP1</a:t>
            </a:r>
            <a:r>
              <a:rPr lang="zh-CN" altLang="en-US" sz="2000" dirty="0">
                <a:latin typeface="宋体" charset="-122"/>
                <a:ea typeface="宋体" charset="-122"/>
              </a:rPr>
              <a:t>，扫描本地存放的软件包更新列表（由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2000" dirty="0">
                <a:latin typeface="宋体" charset="-122"/>
                <a:ea typeface="宋体" charset="-122"/>
              </a:rPr>
              <a:t> update</a:t>
            </a:r>
            <a:r>
              <a:rPr lang="zh-CN" altLang="en-US" sz="2000" dirty="0">
                <a:latin typeface="宋体" charset="-122"/>
                <a:ea typeface="宋体" charset="-122"/>
              </a:rPr>
              <a:t>命令刷新更新列表），找到最新版本的软件包；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宋体" charset="-122"/>
                <a:ea typeface="宋体" charset="-122"/>
              </a:rPr>
              <a:t>STEP2</a:t>
            </a:r>
            <a:r>
              <a:rPr lang="zh-CN" altLang="en-US" sz="2000" dirty="0">
                <a:latin typeface="宋体" charset="-122"/>
                <a:ea typeface="宋体" charset="-122"/>
              </a:rPr>
              <a:t>，进行软件包依赖关系检查，找到支持该软件正常运行的所有软件包；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宋体" charset="-122"/>
                <a:ea typeface="宋体" charset="-122"/>
              </a:rPr>
              <a:t>STEP3</a:t>
            </a:r>
            <a:r>
              <a:rPr lang="zh-CN" altLang="en-US" sz="2000" dirty="0">
                <a:latin typeface="宋体" charset="-122"/>
                <a:ea typeface="宋体" charset="-122"/>
              </a:rPr>
              <a:t>，从软件源所指的镜像站点中，下载相关软件包；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宋体" charset="-122"/>
                <a:ea typeface="宋体" charset="-122"/>
              </a:rPr>
              <a:t>STEP4</a:t>
            </a:r>
            <a:r>
              <a:rPr lang="en-US" altLang="zh-CN" sz="2000" dirty="0">
                <a:latin typeface="宋体" charset="-122"/>
                <a:ea typeface="宋体" charset="-122"/>
              </a:rPr>
              <a:t> </a:t>
            </a:r>
            <a:r>
              <a:rPr lang="zh-CN" altLang="en-US" sz="2000" dirty="0">
                <a:latin typeface="宋体" charset="-122"/>
                <a:ea typeface="宋体" charset="-122"/>
              </a:rPr>
              <a:t>，解压软件包，并自动完成应用程序的安装和配置。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75761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卸载软件包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504" y="1268760"/>
            <a:ext cx="9072562" cy="47526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charset="-122"/>
                <a:ea typeface="宋体" charset="-122"/>
              </a:rPr>
              <a:t>卸载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charset="-122"/>
                <a:ea typeface="宋体" charset="-122"/>
              </a:rPr>
              <a:t>会关注那些与被删除的软件包相关的其它软件包，删除一个软件包时，将会连带删除与该软件包有依赖关系的软件包。</a:t>
            </a:r>
            <a:endParaRPr lang="en-US" altLang="zh-CN" sz="2000" dirty="0">
              <a:latin typeface="宋体" charset="-122"/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宋体" charset="-122"/>
                <a:ea typeface="宋体" charset="-122"/>
              </a:rPr>
              <a:t>使用“</a:t>
            </a:r>
            <a:r>
              <a:rPr lang="en-US" altLang="zh-CN" sz="20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2000" dirty="0">
                <a:latin typeface="宋体" charset="-122"/>
                <a:ea typeface="宋体" charset="-122"/>
              </a:rPr>
              <a:t> remove”</a:t>
            </a:r>
            <a:r>
              <a:rPr lang="zh-CN" altLang="en-US" sz="2000" dirty="0">
                <a:latin typeface="宋体" charset="-122"/>
                <a:ea typeface="宋体" charset="-122"/>
              </a:rPr>
              <a:t>命令。</a:t>
            </a:r>
          </a:p>
        </p:txBody>
      </p:sp>
    </p:spTree>
    <p:extLst>
      <p:ext uri="{BB962C8B-B14F-4D97-AF65-F5344CB8AC3E}">
        <p14:creationId xmlns:p14="http://schemas.microsoft.com/office/powerpoint/2010/main" val="137390778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dnf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719" y="1537047"/>
            <a:ext cx="9072562" cy="47526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charset="-122"/>
                <a:ea typeface="宋体" charset="-122"/>
              </a:rPr>
              <a:t>语法：</a:t>
            </a:r>
            <a:r>
              <a:rPr lang="en-US" altLang="zh-CN" sz="24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2400" dirty="0">
                <a:latin typeface="宋体" charset="-122"/>
                <a:ea typeface="宋体" charset="-122"/>
              </a:rPr>
              <a:t>(</a:t>
            </a:r>
            <a:r>
              <a:rPr lang="zh-CN" altLang="en-US" sz="2400" dirty="0">
                <a:latin typeface="宋体" charset="-122"/>
                <a:ea typeface="宋体" charset="-122"/>
              </a:rPr>
              <a:t>选项</a:t>
            </a:r>
            <a:r>
              <a:rPr lang="en-US" altLang="zh-CN" sz="2400" dirty="0">
                <a:latin typeface="宋体" charset="-122"/>
                <a:ea typeface="宋体" charset="-122"/>
              </a:rPr>
              <a:t>)(</a:t>
            </a:r>
            <a:r>
              <a:rPr lang="zh-CN" altLang="en-US" sz="2400" dirty="0">
                <a:latin typeface="宋体" charset="-122"/>
                <a:ea typeface="宋体" charset="-122"/>
              </a:rPr>
              <a:t>参数</a:t>
            </a:r>
            <a:r>
              <a:rPr lang="en-US" altLang="zh-CN" sz="2400" dirty="0">
                <a:latin typeface="宋体" charset="-122"/>
                <a:ea typeface="宋体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charset="-122"/>
                <a:ea typeface="宋体" charset="-122"/>
              </a:rPr>
              <a:t>选项：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-q, --quiet 			#</a:t>
            </a:r>
            <a:r>
              <a:rPr lang="zh-CN" altLang="en-US" sz="1800" dirty="0">
                <a:latin typeface="宋体" charset="-122"/>
                <a:ea typeface="宋体" charset="-122"/>
              </a:rPr>
              <a:t>静默执行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-v, --verbose 			#</a:t>
            </a:r>
            <a:r>
              <a:rPr lang="zh-CN" altLang="en-US" sz="1800" dirty="0">
                <a:latin typeface="宋体" charset="-122"/>
                <a:ea typeface="宋体" charset="-122"/>
              </a:rPr>
              <a:t>详尽执行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--version 			#</a:t>
            </a:r>
            <a:r>
              <a:rPr lang="zh-CN" altLang="en-US" sz="1800" dirty="0">
                <a:latin typeface="宋体" charset="-122"/>
                <a:ea typeface="宋体" charset="-122"/>
              </a:rPr>
              <a:t>显示 </a:t>
            </a:r>
            <a:r>
              <a:rPr lang="en-US" altLang="zh-CN" sz="1800" dirty="0">
                <a:latin typeface="宋体" charset="-122"/>
                <a:ea typeface="宋体" charset="-122"/>
              </a:rPr>
              <a:t>DNF </a:t>
            </a:r>
            <a:r>
              <a:rPr lang="zh-CN" altLang="en-US" sz="1800" dirty="0">
                <a:latin typeface="宋体" charset="-122"/>
                <a:ea typeface="宋体" charset="-122"/>
              </a:rPr>
              <a:t>版本信息并退出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installroot</a:t>
            </a:r>
            <a:r>
              <a:rPr lang="en-US" altLang="zh-CN" sz="1800" dirty="0">
                <a:latin typeface="宋体" charset="-122"/>
                <a:ea typeface="宋体" charset="-122"/>
              </a:rPr>
              <a:t> [path] 		#</a:t>
            </a:r>
            <a:r>
              <a:rPr lang="zh-CN" altLang="en-US" sz="1800" dirty="0">
                <a:latin typeface="宋体" charset="-122"/>
                <a:ea typeface="宋体" charset="-122"/>
              </a:rPr>
              <a:t>设置目标根目录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nodocs</a:t>
            </a:r>
            <a:r>
              <a:rPr lang="en-US" altLang="zh-CN" sz="1800" dirty="0">
                <a:latin typeface="宋体" charset="-122"/>
                <a:ea typeface="宋体" charset="-122"/>
              </a:rPr>
              <a:t> 				#</a:t>
            </a:r>
            <a:r>
              <a:rPr lang="zh-CN" altLang="en-US" sz="1800" dirty="0">
                <a:latin typeface="宋体" charset="-122"/>
                <a:ea typeface="宋体" charset="-122"/>
              </a:rPr>
              <a:t>不要安装文档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noplugins</a:t>
            </a:r>
            <a:r>
              <a:rPr lang="en-US" altLang="zh-CN" sz="1800" dirty="0">
                <a:latin typeface="宋体" charset="-122"/>
                <a:ea typeface="宋体" charset="-122"/>
              </a:rPr>
              <a:t> 			#</a:t>
            </a:r>
            <a:r>
              <a:rPr lang="zh-CN" altLang="en-US" sz="1800" dirty="0">
                <a:latin typeface="宋体" charset="-122"/>
                <a:ea typeface="宋体" charset="-122"/>
              </a:rPr>
              <a:t>禁用所有插件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enableplugin</a:t>
            </a:r>
            <a:r>
              <a:rPr lang="en-US" altLang="zh-CN" sz="1800" dirty="0">
                <a:latin typeface="宋体" charset="-122"/>
                <a:ea typeface="宋体" charset="-122"/>
              </a:rPr>
              <a:t> [plugin]   	#</a:t>
            </a:r>
            <a:r>
              <a:rPr lang="zh-CN" altLang="en-US" sz="1800" dirty="0">
                <a:latin typeface="宋体" charset="-122"/>
                <a:ea typeface="宋体" charset="-122"/>
              </a:rPr>
              <a:t>启用指定名称的插件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disableplugin</a:t>
            </a:r>
            <a:r>
              <a:rPr lang="en-US" altLang="zh-CN" sz="1800" dirty="0">
                <a:latin typeface="宋体" charset="-122"/>
                <a:ea typeface="宋体" charset="-122"/>
              </a:rPr>
              <a:t> [plugin]  	#</a:t>
            </a:r>
            <a:r>
              <a:rPr lang="zh-CN" altLang="en-US" sz="1800" dirty="0">
                <a:latin typeface="宋体" charset="-122"/>
                <a:ea typeface="宋体" charset="-122"/>
              </a:rPr>
              <a:t>禁用指定名称的插件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releasever</a:t>
            </a:r>
            <a:r>
              <a:rPr lang="en-US" altLang="zh-CN" sz="1800" dirty="0">
                <a:latin typeface="宋体" charset="-122"/>
                <a:ea typeface="宋体" charset="-122"/>
              </a:rPr>
              <a:t> RELEASEVER 		#</a:t>
            </a:r>
            <a:r>
              <a:rPr lang="zh-CN" altLang="en-US" sz="1800" dirty="0">
                <a:latin typeface="宋体" charset="-122"/>
                <a:ea typeface="宋体" charset="-122"/>
              </a:rPr>
              <a:t>覆盖在配置文件和仓库文件中 </a:t>
            </a:r>
            <a:r>
              <a:rPr lang="en-US" altLang="zh-CN" sz="1800" dirty="0">
                <a:latin typeface="宋体" charset="-122"/>
                <a:ea typeface="宋体" charset="-122"/>
              </a:rPr>
              <a:t>						 $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releasever</a:t>
            </a:r>
            <a:r>
              <a:rPr lang="en-US" altLang="zh-CN" sz="1800" dirty="0">
                <a:latin typeface="宋体" charset="-122"/>
                <a:ea typeface="宋体" charset="-122"/>
              </a:rPr>
              <a:t> </a:t>
            </a:r>
            <a:r>
              <a:rPr lang="zh-CN" altLang="en-US" sz="1800" dirty="0">
                <a:latin typeface="宋体" charset="-122"/>
                <a:ea typeface="宋体" charset="-122"/>
              </a:rPr>
              <a:t>的值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setopt</a:t>
            </a:r>
            <a:r>
              <a:rPr lang="en-US" altLang="zh-CN" sz="1800" dirty="0">
                <a:latin typeface="宋体" charset="-122"/>
                <a:ea typeface="宋体" charset="-122"/>
              </a:rPr>
              <a:t> SETOPTS 			#</a:t>
            </a:r>
            <a:r>
              <a:rPr lang="zh-CN" altLang="en-US" sz="1800" dirty="0">
                <a:latin typeface="宋体" charset="-122"/>
                <a:ea typeface="宋体" charset="-122"/>
              </a:rPr>
              <a:t>设置任意配置和仓库选项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--skip-broken 			#</a:t>
            </a:r>
            <a:r>
              <a:rPr lang="zh-CN" altLang="en-US" sz="1800" dirty="0">
                <a:latin typeface="宋体" charset="-122"/>
                <a:ea typeface="宋体" charset="-122"/>
              </a:rPr>
              <a:t>通过跳过软件包来解决依赖问题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-h, --help, --help-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cmd</a:t>
            </a:r>
            <a:r>
              <a:rPr lang="en-US" altLang="zh-CN" sz="1800" dirty="0">
                <a:latin typeface="宋体" charset="-122"/>
                <a:ea typeface="宋体" charset="-122"/>
              </a:rPr>
              <a:t> 		#</a:t>
            </a:r>
            <a:r>
              <a:rPr lang="zh-CN" altLang="en-US" sz="1800" dirty="0">
                <a:latin typeface="宋体" charset="-122"/>
                <a:ea typeface="宋体" charset="-122"/>
              </a:rPr>
              <a:t>显示命令帮助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宋体" charset="-122"/>
                <a:ea typeface="宋体" charset="-122"/>
              </a:rPr>
              <a:t>--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allowerasing</a:t>
            </a:r>
            <a:r>
              <a:rPr lang="en-US" altLang="zh-CN" sz="1800" dirty="0">
                <a:latin typeface="宋体" charset="-122"/>
                <a:ea typeface="宋体" charset="-122"/>
              </a:rPr>
              <a:t> 			#</a:t>
            </a:r>
            <a:r>
              <a:rPr lang="zh-CN" altLang="en-US" sz="1800" dirty="0">
                <a:latin typeface="宋体" charset="-122"/>
                <a:ea typeface="宋体" charset="-122"/>
              </a:rPr>
              <a:t>允许解决依赖关系时删除已安装软件包</a:t>
            </a:r>
            <a:endParaRPr lang="en-US" altLang="zh-CN" sz="1800" dirty="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782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dnf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504" y="1268760"/>
            <a:ext cx="9072562" cy="47526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charset="-122"/>
                <a:ea typeface="宋体" charset="-122"/>
              </a:rPr>
              <a:t>语法：</a:t>
            </a:r>
            <a:r>
              <a:rPr lang="en-US" altLang="zh-CN" sz="24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2400" dirty="0">
                <a:latin typeface="宋体" charset="-122"/>
                <a:ea typeface="宋体" charset="-122"/>
              </a:rPr>
              <a:t>(</a:t>
            </a:r>
            <a:r>
              <a:rPr lang="zh-CN" altLang="en-US" sz="2400" dirty="0">
                <a:latin typeface="宋体" charset="-122"/>
                <a:ea typeface="宋体" charset="-122"/>
              </a:rPr>
              <a:t>选项</a:t>
            </a:r>
            <a:r>
              <a:rPr lang="en-US" altLang="zh-CN" sz="2400" dirty="0">
                <a:latin typeface="宋体" charset="-122"/>
                <a:ea typeface="宋体" charset="-122"/>
              </a:rPr>
              <a:t>)(</a:t>
            </a:r>
            <a:r>
              <a:rPr lang="zh-CN" altLang="en-US" sz="2400" dirty="0">
                <a:latin typeface="宋体" charset="-122"/>
                <a:ea typeface="宋体" charset="-122"/>
              </a:rPr>
              <a:t>参数</a:t>
            </a:r>
            <a:r>
              <a:rPr lang="en-US" altLang="zh-CN" sz="2400" dirty="0">
                <a:latin typeface="宋体" charset="-122"/>
                <a:ea typeface="宋体" charset="-122"/>
              </a:rPr>
              <a:t>)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  <a:ea typeface="宋体" charset="-122"/>
                <a:cs typeface="+mn-cs"/>
              </a:rPr>
              <a:t>参数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检查并升级可用软件包：</a:t>
            </a:r>
            <a:r>
              <a:rPr lang="en-US" altLang="zh-CN" sz="1800" dirty="0">
                <a:latin typeface="宋体" charset="-122"/>
                <a:ea typeface="宋体" charset="-122"/>
              </a:rPr>
              <a:t>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update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删除缓存</a:t>
            </a:r>
            <a:r>
              <a:rPr lang="en-US" altLang="zh-CN" sz="1800" dirty="0">
                <a:latin typeface="宋体" charset="-122"/>
                <a:ea typeface="宋体" charset="-122"/>
              </a:rPr>
              <a:t>:		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clean all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列出可用的软件源：</a:t>
            </a:r>
            <a:r>
              <a:rPr lang="en-US" altLang="zh-CN" sz="1800" dirty="0">
                <a:latin typeface="宋体" charset="-122"/>
                <a:ea typeface="宋体" charset="-122"/>
              </a:rPr>
              <a:t>	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repolist</a:t>
            </a:r>
            <a:endParaRPr lang="en-US" altLang="zh-CN" sz="1800" dirty="0">
              <a:latin typeface="宋体" charset="-122"/>
              <a:ea typeface="宋体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搜索软件</a:t>
            </a:r>
            <a:r>
              <a:rPr lang="en-US" altLang="zh-CN" sz="1800" dirty="0">
                <a:latin typeface="宋体" charset="-122"/>
                <a:ea typeface="宋体" charset="-122"/>
              </a:rPr>
              <a:t>:		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search $package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查看软件的详细信息</a:t>
            </a:r>
            <a:r>
              <a:rPr lang="en-US" altLang="zh-CN" sz="1800" dirty="0">
                <a:latin typeface="宋体" charset="-122"/>
                <a:ea typeface="宋体" charset="-122"/>
              </a:rPr>
              <a:t>: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info $package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安装软件：</a:t>
            </a:r>
            <a:r>
              <a:rPr lang="en-US" altLang="zh-CN" sz="1800" dirty="0">
                <a:latin typeface="宋体" charset="-122"/>
                <a:ea typeface="宋体" charset="-122"/>
              </a:rPr>
              <a:t>		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install $package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升级软件包：</a:t>
            </a:r>
            <a:r>
              <a:rPr lang="en-US" altLang="zh-CN" sz="1800" dirty="0">
                <a:latin typeface="宋体" charset="-122"/>
                <a:ea typeface="宋体" charset="-122"/>
              </a:rPr>
              <a:t>	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update $package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重新安装软件包</a:t>
            </a:r>
            <a:r>
              <a:rPr lang="en-US" altLang="zh-CN" sz="1800" dirty="0">
                <a:latin typeface="宋体" charset="-122"/>
                <a:ea typeface="宋体" charset="-122"/>
              </a:rPr>
              <a:t>:	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reinstall $package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列出所有安装的</a:t>
            </a:r>
            <a:r>
              <a:rPr lang="en-US" altLang="zh-CN" sz="1800" dirty="0">
                <a:latin typeface="宋体" charset="-122"/>
                <a:ea typeface="宋体" charset="-122"/>
              </a:rPr>
              <a:t>RPM</a:t>
            </a:r>
            <a:r>
              <a:rPr lang="zh-CN" altLang="en-US" sz="1800" dirty="0">
                <a:latin typeface="宋体" charset="-122"/>
                <a:ea typeface="宋体" charset="-122"/>
              </a:rPr>
              <a:t>包</a:t>
            </a:r>
            <a:r>
              <a:rPr lang="en-US" altLang="zh-CN" sz="1800" dirty="0">
                <a:latin typeface="宋体" charset="-122"/>
                <a:ea typeface="宋体" charset="-122"/>
              </a:rPr>
              <a:t>: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list installed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删除软件包：</a:t>
            </a:r>
            <a:r>
              <a:rPr lang="en-US" altLang="zh-CN" sz="1800" dirty="0">
                <a:latin typeface="宋体" charset="-122"/>
                <a:ea typeface="宋体" charset="-122"/>
              </a:rPr>
              <a:t>	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remove $package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删除无依赖关系的软件包</a:t>
            </a:r>
            <a:r>
              <a:rPr lang="en-US" altLang="zh-CN" sz="1800" dirty="0">
                <a:latin typeface="宋体" charset="-122"/>
                <a:ea typeface="宋体" charset="-122"/>
              </a:rPr>
              <a:t>: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autoremove</a:t>
            </a:r>
            <a:r>
              <a:rPr lang="en-US" altLang="zh-CN" sz="1800" dirty="0">
                <a:latin typeface="宋体" charset="-122"/>
                <a:ea typeface="宋体" charset="-122"/>
              </a:rPr>
              <a:t> $package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只下载软件包，不安装</a:t>
            </a:r>
            <a:r>
              <a:rPr lang="en-US" altLang="zh-CN" sz="1800" dirty="0">
                <a:latin typeface="宋体" charset="-122"/>
                <a:ea typeface="宋体" charset="-122"/>
              </a:rPr>
              <a:t>: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download $package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宋体" charset="-122"/>
                <a:ea typeface="宋体" charset="-122"/>
              </a:rPr>
              <a:t>#</a:t>
            </a:r>
            <a:r>
              <a:rPr lang="zh-CN" altLang="en-US" sz="1800" dirty="0">
                <a:latin typeface="宋体" charset="-122"/>
                <a:ea typeface="宋体" charset="-122"/>
              </a:rPr>
              <a:t>查看更多命令</a:t>
            </a:r>
            <a:r>
              <a:rPr lang="en-US" altLang="zh-CN" sz="1800" dirty="0">
                <a:latin typeface="宋体" charset="-122"/>
                <a:ea typeface="宋体" charset="-122"/>
              </a:rPr>
              <a:t>: 		</a:t>
            </a:r>
            <a:r>
              <a:rPr lang="en-US" altLang="zh-CN" sz="1800" dirty="0" err="1">
                <a:latin typeface="宋体" charset="-122"/>
                <a:ea typeface="宋体" charset="-122"/>
              </a:rPr>
              <a:t>dnf</a:t>
            </a:r>
            <a:r>
              <a:rPr lang="en-US" altLang="zh-CN" sz="1800" dirty="0">
                <a:latin typeface="宋体" charset="-122"/>
                <a:ea typeface="宋体" charset="-122"/>
              </a:rPr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24725260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568326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lIns="288000" tIns="46800" rIns="288000" bIns="46800" anchor="ctr"/>
          <a:lstStyle/>
          <a:p>
            <a:pPr algn="l">
              <a:lnSpc>
                <a:spcPct val="70000"/>
              </a:lnSpc>
              <a:buFont typeface="Times New Roman" pitchFamily="18" charset="0"/>
              <a:buNone/>
              <a:tabLst>
                <a:tab pos="0" algn="l"/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rgbClr val="FFFFFF"/>
                </a:solidFill>
                <a:latin typeface="Arial Narrow" pitchFamily="34" charset="0"/>
                <a:ea typeface="黑体" pitchFamily="49" charset="-122"/>
              </a:rPr>
              <a:t>题目解析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88421" y="1643050"/>
            <a:ext cx="8929158" cy="43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zh-CN" altLang="en-US" sz="23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US" sz="2300" b="1" dirty="0">
                <a:solidFill>
                  <a:srgbClr val="FF6600"/>
                </a:solidFill>
                <a:ea typeface="宋体" pitchFamily="2" charset="-122"/>
              </a:rPr>
              <a:t>子任务</a:t>
            </a:r>
            <a:r>
              <a:rPr lang="en-US" altLang="zh-CN" sz="2300" dirty="0">
                <a:solidFill>
                  <a:srgbClr val="FF6600"/>
                </a:solidFill>
                <a:ea typeface="宋体" pitchFamily="2" charset="-122"/>
              </a:rPr>
              <a:t>1</a:t>
            </a:r>
            <a:r>
              <a:rPr lang="en-US" altLang="zh-CN" sz="2300" b="1" dirty="0">
                <a:solidFill>
                  <a:srgbClr val="FF6600"/>
                </a:solidFill>
                <a:ea typeface="宋体" pitchFamily="2" charset="-122"/>
              </a:rPr>
              <a:t>. 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安装</a:t>
            </a:r>
            <a:r>
              <a:rPr lang="en-US" altLang="zh-CN" sz="2300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工具 (</a:t>
            </a: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</a:rPr>
              <a:t>2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0分钟</a:t>
            </a:r>
            <a:r>
              <a:rPr lang="zh-CN" altLang="en-US" sz="2300" b="1" dirty="0">
                <a:solidFill>
                  <a:srgbClr val="000066"/>
                </a:solidFill>
                <a:ea typeface="黑体" pitchFamily="49" charset="-122"/>
              </a:rPr>
              <a:t>)</a:t>
            </a:r>
            <a:endParaRPr lang="en-US" altLang="zh-CN" sz="23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zh-CN" altLang="en-US" sz="2300" b="1" dirty="0">
              <a:solidFill>
                <a:srgbClr val="0033CC"/>
              </a:solidFill>
              <a:ea typeface="宋体" pitchFamily="2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US" sz="2300" b="1" dirty="0">
                <a:solidFill>
                  <a:srgbClr val="FF6600"/>
                </a:solidFill>
                <a:ea typeface="宋体" pitchFamily="2" charset="-122"/>
              </a:rPr>
              <a:t>子任务</a:t>
            </a:r>
            <a:r>
              <a:rPr lang="en-US" altLang="zh-CN" sz="2300" dirty="0">
                <a:solidFill>
                  <a:srgbClr val="FF6600"/>
                </a:solidFill>
                <a:ea typeface="宋体" pitchFamily="2" charset="-122"/>
              </a:rPr>
              <a:t>2</a:t>
            </a:r>
            <a:r>
              <a:rPr lang="en-US" altLang="zh-CN" sz="2300" b="1" dirty="0">
                <a:solidFill>
                  <a:srgbClr val="FF6600"/>
                </a:solidFill>
                <a:ea typeface="宋体" pitchFamily="2" charset="-122"/>
              </a:rPr>
              <a:t>.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 使用</a:t>
            </a:r>
            <a:r>
              <a:rPr lang="en-US" altLang="zh-CN" sz="2300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创建一台虚拟机</a:t>
            </a:r>
            <a:r>
              <a:rPr lang="zh-CN" altLang="en-US" sz="2300" b="1" dirty="0">
                <a:solidFill>
                  <a:srgbClr val="000066"/>
                </a:solidFill>
                <a:ea typeface="黑体" pitchFamily="49" charset="-122"/>
              </a:rPr>
              <a:t>(30分钟)</a:t>
            </a:r>
            <a:endParaRPr lang="en-US" altLang="zh-CN" sz="23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zh-CN" altLang="en-US" sz="2300" b="1" dirty="0">
              <a:solidFill>
                <a:srgbClr val="000066"/>
              </a:solidFill>
              <a:ea typeface="黑体" pitchFamily="49" charset="-122"/>
            </a:endParaRPr>
          </a:p>
          <a:p>
            <a:pPr marL="341313" indent="-341313" algn="l">
              <a:spcBef>
                <a:spcPts val="650"/>
              </a:spcBef>
              <a:buClr>
                <a:srgbClr val="FF5050"/>
              </a:buClr>
              <a:buSzPct val="120000"/>
              <a:buFont typeface="Wingdings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US" sz="2300" b="1" dirty="0">
                <a:solidFill>
                  <a:srgbClr val="FF6600"/>
                </a:solidFill>
                <a:ea typeface="宋体" pitchFamily="2" charset="-122"/>
              </a:rPr>
              <a:t>子任务</a:t>
            </a:r>
            <a:r>
              <a:rPr lang="en-US" altLang="zh-CN" sz="2300" dirty="0">
                <a:solidFill>
                  <a:srgbClr val="FF6600"/>
                </a:solidFill>
                <a:ea typeface="宋体" pitchFamily="2" charset="-122"/>
              </a:rPr>
              <a:t>3</a:t>
            </a:r>
            <a:r>
              <a:rPr lang="en-US" altLang="zh-CN" sz="2300" b="1" dirty="0">
                <a:solidFill>
                  <a:srgbClr val="FF6600"/>
                </a:solidFill>
                <a:ea typeface="宋体" pitchFamily="2" charset="-122"/>
              </a:rPr>
              <a:t>.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使用</a:t>
            </a:r>
            <a:r>
              <a:rPr lang="en-US" altLang="zh-CN" sz="2300" dirty="0" err="1">
                <a:solidFill>
                  <a:srgbClr val="000066"/>
                </a:solidFill>
                <a:ea typeface="黑体" pitchFamily="49" charset="-122"/>
              </a:rPr>
              <a:t>virt</a:t>
            </a:r>
            <a:r>
              <a:rPr lang="en-US" altLang="zh-CN" sz="2300" dirty="0">
                <a:solidFill>
                  <a:srgbClr val="000066"/>
                </a:solidFill>
                <a:ea typeface="黑体" pitchFamily="49" charset="-122"/>
              </a:rPr>
              <a:t>-manager</a:t>
            </a: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克隆</a:t>
            </a:r>
            <a:r>
              <a:rPr lang="zh-CN" altLang="en-US" sz="2300" b="1" dirty="0">
                <a:solidFill>
                  <a:srgbClr val="000066"/>
                </a:solidFill>
                <a:ea typeface="黑体" pitchFamily="49" charset="-122"/>
              </a:rPr>
              <a:t>一台虚拟机(30分钟)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预备知识</a:t>
            </a:r>
            <a:endParaRPr lang="zh-CN" dirty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309530" y="1357298"/>
            <a:ext cx="8693150" cy="4608512"/>
          </a:xfrm>
          <a:ln/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dirty="0" err="1"/>
              <a:t>virt</a:t>
            </a:r>
            <a:r>
              <a:rPr lang="en-US" dirty="0"/>
              <a:t>-manager</a:t>
            </a:r>
            <a:r>
              <a:rPr lang="en-US" altLang="zh-CN" dirty="0"/>
              <a:t>(Virtual Machine Manager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zh-CN" altLang="en-US" b="0" dirty="0"/>
              <a:t>  管理虚拟机的</a:t>
            </a:r>
            <a:r>
              <a:rPr lang="en-US" altLang="zh-CN" b="0" dirty="0"/>
              <a:t>GUI</a:t>
            </a:r>
            <a:r>
              <a:rPr lang="zh-CN" altLang="en-US" b="0" dirty="0"/>
              <a:t>工具，由</a:t>
            </a:r>
            <a:r>
              <a:rPr lang="en-US" altLang="zh-CN" b="0" dirty="0"/>
              <a:t>Red Hat</a:t>
            </a:r>
            <a:r>
              <a:rPr lang="zh-CN" altLang="en-US" b="0" dirty="0"/>
              <a:t>开发，该方案简化了管理虚拟机的能力，同时为这些虚拟机提供了度量其性能和监视资源利用率的功能。</a:t>
            </a:r>
            <a:endParaRPr lang="en-US" altLang="zh-CN" b="0" dirty="0"/>
          </a:p>
          <a:p>
            <a:pPr algn="l"/>
            <a:r>
              <a:rPr lang="en-US" altLang="zh-CN" b="0" dirty="0"/>
              <a:t>  python</a:t>
            </a:r>
            <a:r>
              <a:rPr lang="zh-CN" altLang="en-US" b="0" dirty="0"/>
              <a:t>编写的</a:t>
            </a:r>
            <a:r>
              <a:rPr lang="en-US" altLang="zh-CN" b="0" dirty="0"/>
              <a:t>GUI</a:t>
            </a:r>
            <a:r>
              <a:rPr lang="zh-CN" altLang="en-US" b="0" dirty="0"/>
              <a:t>程序，底层使用</a:t>
            </a:r>
            <a:r>
              <a:rPr lang="en-US" altLang="zh-CN" b="0" dirty="0" err="1"/>
              <a:t>libvirt</a:t>
            </a:r>
            <a:r>
              <a:rPr lang="zh-CN" altLang="en-US" b="0" dirty="0"/>
              <a:t>库从而实现对各类主机的管理。</a:t>
            </a:r>
            <a:endParaRPr lang="en-US" altLang="zh-CN" b="0" dirty="0"/>
          </a:p>
          <a:p>
            <a:pPr algn="l"/>
            <a:endParaRPr lang="zh-CN" altLang="en-US" dirty="0"/>
          </a:p>
        </p:txBody>
      </p:sp>
      <p:pic>
        <p:nvPicPr>
          <p:cNvPr id="4" name="Picture 1" descr="包含 QEMU 的 virt-manager 堆栈的简单表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56" y="3571876"/>
            <a:ext cx="4786346" cy="294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18467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zh-CN" altLang="en-US" dirty="0"/>
              <a:t>预备知识</a:t>
            </a:r>
            <a:endParaRPr lang="zh-CN" dirty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309530" y="1428736"/>
            <a:ext cx="9072626" cy="4429156"/>
          </a:xfrm>
          <a:ln/>
        </p:spPr>
        <p:txBody>
          <a:bodyPr/>
          <a:lstStyle/>
          <a:p>
            <a:pPr algn="l">
              <a:buFont typeface="Wingdings" pitchFamily="2" charset="2"/>
              <a:buChar char=""/>
            </a:pPr>
            <a:r>
              <a:rPr lang="en-US" altLang="zh-CN" dirty="0" err="1"/>
              <a:t>libvirt</a:t>
            </a:r>
            <a:r>
              <a:rPr lang="zh-CN" altLang="en-US" dirty="0"/>
              <a:t>：</a:t>
            </a:r>
            <a:r>
              <a:rPr lang="en-US" altLang="en-US" sz="2000" b="0" dirty="0" err="1"/>
              <a:t>libvirt</a:t>
            </a:r>
            <a:r>
              <a:rPr lang="zh-CN" altLang="en-US" sz="2000" b="0" dirty="0"/>
              <a:t>是一个中间层专门用于管理虚拟化的函数库，将底层</a:t>
            </a:r>
            <a:r>
              <a:rPr lang="zh-CN" altLang="en-US" sz="1800" b="0" dirty="0"/>
              <a:t>不同的虚拟化驱动如</a:t>
            </a:r>
            <a:r>
              <a:rPr lang="en-US" altLang="en-US" sz="1800" b="0" dirty="0" err="1"/>
              <a:t>qemu+kvm</a:t>
            </a:r>
            <a:r>
              <a:rPr lang="en-US" altLang="en-US" sz="1800" b="0" dirty="0"/>
              <a:t>, XEN</a:t>
            </a:r>
            <a:r>
              <a:rPr lang="zh-CN" altLang="en-US" sz="1800" b="0" dirty="0"/>
              <a:t>等都用统一的接口封装。这样对用户而言，只需要知道</a:t>
            </a:r>
            <a:r>
              <a:rPr lang="en-US" altLang="en-US" sz="1800" b="0" dirty="0" err="1"/>
              <a:t>libvirt</a:t>
            </a:r>
            <a:r>
              <a:rPr lang="zh-CN" altLang="en-US" sz="1800" b="0" dirty="0"/>
              <a:t>的接口就能使用虚拟机，而不用关心底层的各种驱动的细节。</a:t>
            </a:r>
            <a:endParaRPr lang="en-US" altLang="zh-CN" sz="1800" dirty="0"/>
          </a:p>
          <a:p>
            <a:pPr lvl="1">
              <a:buClr>
                <a:srgbClr val="C00000"/>
              </a:buClr>
              <a:buFont typeface="Wingdings" pitchFamily="2" charset="2"/>
              <a:buChar char=""/>
            </a:pPr>
            <a:r>
              <a:rPr lang="zh-CN" altLang="en-US" sz="2000" dirty="0"/>
              <a:t>应用程序编程接口</a:t>
            </a:r>
            <a:r>
              <a:rPr lang="en-US" altLang="zh-CN" sz="2000" dirty="0"/>
              <a:t>API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"/>
            </a:pPr>
            <a:r>
              <a:rPr lang="en-US" altLang="zh-CN" sz="2000" dirty="0" err="1"/>
              <a:t>libvirtd</a:t>
            </a:r>
            <a:r>
              <a:rPr lang="zh-CN" altLang="en-US" sz="2000" dirty="0"/>
              <a:t>守护进程</a:t>
            </a:r>
            <a:endParaRPr lang="en-US" altLang="zh-CN" sz="2000" dirty="0"/>
          </a:p>
          <a:p>
            <a:pPr lvl="1">
              <a:buClr>
                <a:srgbClr val="C00000"/>
              </a:buClr>
              <a:buFont typeface="Wingdings" pitchFamily="2" charset="2"/>
              <a:buChar char=""/>
            </a:pPr>
            <a:r>
              <a:rPr lang="en-US" altLang="zh-CN" sz="2000" dirty="0" err="1"/>
              <a:t>virsh</a:t>
            </a:r>
            <a:r>
              <a:rPr lang="zh-CN" altLang="en-US" sz="2000" dirty="0"/>
              <a:t>命令</a:t>
            </a:r>
            <a:endParaRPr lang="en-US" altLang="zh-CN" sz="2000" dirty="0"/>
          </a:p>
          <a:p>
            <a:pPr algn="l"/>
            <a:endParaRPr lang="en-US" altLang="zh-CN" dirty="0"/>
          </a:p>
          <a:p>
            <a:pPr algn="l">
              <a:buFont typeface="Wingdings" pitchFamily="2" charset="2"/>
              <a:buChar char=""/>
            </a:pPr>
            <a:r>
              <a:rPr lang="en-US" b="0" dirty="0"/>
              <a:t>QEMU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"/>
            </a:pPr>
            <a:r>
              <a:rPr lang="zh-CN" altLang="en-US" sz="2000" b="0" dirty="0"/>
              <a:t>对虚拟机提供虚拟的</a:t>
            </a:r>
            <a:r>
              <a:rPr lang="en-US" altLang="zh-CN" sz="2000" b="0" dirty="0"/>
              <a:t>CPU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RAM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IO</a:t>
            </a:r>
            <a:r>
              <a:rPr lang="zh-CN" altLang="en-US" sz="2000" b="0" dirty="0"/>
              <a:t>和外围设备</a:t>
            </a:r>
            <a:endParaRPr lang="en-US" altLang="zh-CN" sz="2000" b="0" dirty="0"/>
          </a:p>
          <a:p>
            <a:pPr lvl="1">
              <a:buClr>
                <a:srgbClr val="C00000"/>
              </a:buClr>
              <a:buNone/>
            </a:pPr>
            <a:endParaRPr lang="en-US" altLang="zh-CN" sz="2000" b="0" dirty="0"/>
          </a:p>
          <a:p>
            <a:pPr lvl="1">
              <a:buClr>
                <a:srgbClr val="C00000"/>
              </a:buClr>
              <a:buNone/>
            </a:pPr>
            <a:r>
              <a:rPr lang="zh-CN" altLang="en-US" sz="1600" b="0" dirty="0">
                <a:solidFill>
                  <a:srgbClr val="000000"/>
                </a:solidFill>
              </a:rPr>
              <a:t>注：</a:t>
            </a:r>
            <a:r>
              <a:rPr lang="en-US" sz="1600" b="0" dirty="0" err="1">
                <a:solidFill>
                  <a:srgbClr val="000000"/>
                </a:solidFill>
              </a:rPr>
              <a:t>kvm</a:t>
            </a:r>
            <a:r>
              <a:rPr lang="zh-CN" altLang="en-US" sz="1600" b="0" dirty="0">
                <a:solidFill>
                  <a:srgbClr val="000000"/>
                </a:solidFill>
              </a:rPr>
              <a:t>内核模块支持</a:t>
            </a:r>
            <a:r>
              <a:rPr lang="en-US" altLang="zh-CN" sz="1600" b="0" dirty="0">
                <a:solidFill>
                  <a:srgbClr val="000000"/>
                </a:solidFill>
              </a:rPr>
              <a:t>(</a:t>
            </a:r>
            <a:r>
              <a:rPr lang="en-US" sz="1600" b="0" dirty="0">
                <a:solidFill>
                  <a:srgbClr val="000000"/>
                </a:solidFill>
              </a:rPr>
              <a:t>CPU</a:t>
            </a:r>
            <a:r>
              <a:rPr lang="zh-CN" altLang="en-US" sz="1600" b="0" dirty="0">
                <a:solidFill>
                  <a:srgbClr val="000000"/>
                </a:solidFill>
              </a:rPr>
              <a:t>支持</a:t>
            </a:r>
            <a:r>
              <a:rPr lang="en-US" sz="1600" b="0" dirty="0">
                <a:solidFill>
                  <a:srgbClr val="000000"/>
                </a:solidFill>
              </a:rPr>
              <a:t>Intel-VT</a:t>
            </a:r>
            <a:r>
              <a:rPr lang="zh-CN" altLang="en-US" sz="1600" b="0" dirty="0">
                <a:solidFill>
                  <a:srgbClr val="000000"/>
                </a:solidFill>
              </a:rPr>
              <a:t>和</a:t>
            </a:r>
            <a:r>
              <a:rPr lang="en-US" sz="1600" b="0" dirty="0">
                <a:solidFill>
                  <a:srgbClr val="000000"/>
                </a:solidFill>
              </a:rPr>
              <a:t>AMD-V</a:t>
            </a:r>
            <a:r>
              <a:rPr lang="zh-CN" altLang="en-US" sz="1600" b="0" dirty="0">
                <a:solidFill>
                  <a:srgbClr val="000000"/>
                </a:solidFill>
              </a:rPr>
              <a:t>技术</a:t>
            </a:r>
            <a:r>
              <a:rPr lang="en-US" altLang="zh-CN" sz="1600" b="0" dirty="0">
                <a:solidFill>
                  <a:srgbClr val="000000"/>
                </a:solidFill>
              </a:rPr>
              <a:t>)</a:t>
            </a:r>
            <a:r>
              <a:rPr lang="zh-CN" altLang="en-US" sz="1600" b="0" dirty="0">
                <a:solidFill>
                  <a:srgbClr val="000000"/>
                </a:solidFill>
              </a:rPr>
              <a:t>，由于有硬件加速，创建的</a:t>
            </a:r>
            <a:r>
              <a:rPr lang="en-US" sz="1600" b="0" dirty="0">
                <a:solidFill>
                  <a:srgbClr val="000000"/>
                </a:solidFill>
              </a:rPr>
              <a:t>guest OS</a:t>
            </a:r>
            <a:r>
              <a:rPr lang="zh-CN" altLang="en-US" sz="1600" b="0" dirty="0">
                <a:solidFill>
                  <a:srgbClr val="000000"/>
                </a:solidFill>
              </a:rPr>
              <a:t>的性能要优于前一种。</a:t>
            </a:r>
            <a:endParaRPr lang="en-US" altLang="zh-CN" sz="1600" b="0" dirty="0">
              <a:solidFill>
                <a:srgbClr val="000000"/>
              </a:solidFill>
            </a:endParaRPr>
          </a:p>
          <a:p>
            <a:pPr lvl="1">
              <a:buClr>
                <a:srgbClr val="C00000"/>
              </a:buClr>
              <a:buNone/>
            </a:pPr>
            <a:r>
              <a:rPr lang="en-US" sz="1600" b="0" dirty="0">
                <a:solidFill>
                  <a:srgbClr val="000000"/>
                </a:solidFill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</a:rPr>
              <a:t>grep</a:t>
            </a:r>
            <a:r>
              <a:rPr lang="en-US" sz="1600" b="0" dirty="0">
                <a:solidFill>
                  <a:srgbClr val="000000"/>
                </a:solidFill>
              </a:rPr>
              <a:t> -E '(</a:t>
            </a:r>
            <a:r>
              <a:rPr lang="en-US" sz="1600" b="0" dirty="0" err="1">
                <a:solidFill>
                  <a:srgbClr val="000000"/>
                </a:solidFill>
              </a:rPr>
              <a:t>vmx|svm</a:t>
            </a:r>
            <a:r>
              <a:rPr lang="en-US" sz="1600" b="0" dirty="0">
                <a:solidFill>
                  <a:srgbClr val="000000"/>
                </a:solidFill>
              </a:rPr>
              <a:t>)' /proc/</a:t>
            </a:r>
            <a:r>
              <a:rPr lang="en-US" sz="1600" b="0" dirty="0" err="1">
                <a:solidFill>
                  <a:srgbClr val="000000"/>
                </a:solidFill>
              </a:rPr>
              <a:t>cpuinfo</a:t>
            </a:r>
            <a:endParaRPr lang="en-US" altLang="zh-CN" sz="1600" b="0" dirty="0">
              <a:solidFill>
                <a:srgbClr val="000000"/>
              </a:solidFill>
            </a:endParaRPr>
          </a:p>
          <a:p>
            <a:pPr algn="l"/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 bwMode="auto">
          <a:xfrm rot="10800000" flipV="1">
            <a:off x="5310190" y="2928934"/>
            <a:ext cx="1500198" cy="500066"/>
          </a:xfrm>
          <a:prstGeom prst="line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椭圆 6"/>
          <p:cNvSpPr/>
          <p:nvPr/>
        </p:nvSpPr>
        <p:spPr bwMode="auto">
          <a:xfrm>
            <a:off x="4810124" y="3424836"/>
            <a:ext cx="714380" cy="432792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rPr>
              <a:t>Xen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524504" y="3357562"/>
            <a:ext cx="928694" cy="432792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/>
              <a:t>Qemu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524636" y="3357562"/>
            <a:ext cx="928694" cy="432792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rPr>
              <a:t>KVM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596206" y="3357562"/>
            <a:ext cx="857256" cy="432792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LXC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8572560" y="3357562"/>
            <a:ext cx="738158" cy="432792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rPr>
              <a:t>…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167446" y="2500306"/>
            <a:ext cx="1785950" cy="4426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rPr>
              <a:t>Libvirt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5" name="直接连接符 14"/>
          <p:cNvCxnSpPr>
            <a:stCxn id="8" idx="7"/>
          </p:cNvCxnSpPr>
          <p:nvPr/>
        </p:nvCxnSpPr>
        <p:spPr bwMode="auto">
          <a:xfrm rot="5400000" flipH="1" flipV="1">
            <a:off x="6424944" y="2821185"/>
            <a:ext cx="492009" cy="707508"/>
          </a:xfrm>
          <a:prstGeom prst="line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endCxn id="12" idx="2"/>
          </p:cNvCxnSpPr>
          <p:nvPr/>
        </p:nvCxnSpPr>
        <p:spPr bwMode="auto">
          <a:xfrm rot="5400000" flipH="1" flipV="1">
            <a:off x="6799552" y="3096694"/>
            <a:ext cx="414583" cy="107156"/>
          </a:xfrm>
          <a:prstGeom prst="line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7239016" y="2928934"/>
            <a:ext cx="714380" cy="428628"/>
          </a:xfrm>
          <a:prstGeom prst="line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endCxn id="11" idx="0"/>
          </p:cNvCxnSpPr>
          <p:nvPr/>
        </p:nvCxnSpPr>
        <p:spPr bwMode="auto">
          <a:xfrm>
            <a:off x="7310454" y="2928934"/>
            <a:ext cx="1631185" cy="428628"/>
          </a:xfrm>
          <a:prstGeom prst="line">
            <a:avLst/>
          </a:prstGeom>
          <a:solidFill>
            <a:srgbClr val="CCFF66"/>
          </a:solidFill>
          <a:ln>
            <a:solidFill>
              <a:schemeClr val="accent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26432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8680"/>
            <a:ext cx="9906000" cy="557213"/>
          </a:xfrm>
          <a:ln/>
        </p:spPr>
        <p:txBody>
          <a:bodyPr/>
          <a:lstStyle/>
          <a:p>
            <a:r>
              <a:rPr lang="zh-CN"/>
              <a:t>任务</a:t>
            </a:r>
            <a:r>
              <a:rPr lang="zh-CN" altLang="zh-CN"/>
              <a:t>1</a:t>
            </a:r>
            <a:r>
              <a:rPr lang="zh-CN"/>
              <a:t>：安装</a:t>
            </a:r>
            <a:r>
              <a:rPr lang="zh-CN" altLang="zh-CN"/>
              <a:t>virt-manager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887413" y="1339850"/>
            <a:ext cx="8242300" cy="4610100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安装virt-manager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描述：</a:t>
            </a:r>
            <a:endParaRPr lang="en-US" dirty="0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安装virt-manager并使用QEMU虚拟机监控程序。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要求：</a:t>
            </a:r>
            <a:endParaRPr lang="en-US" dirty="0">
              <a:sym typeface="宋体" panose="02010600030101010101" pitchFamily="2" charset="-122"/>
            </a:endParaRPr>
          </a:p>
          <a:p>
            <a:pPr lvl="2">
              <a:buFont typeface="Monotype Sorts" charset="0"/>
              <a:buChar char="F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确认virt-manager安装成功，输出libvirtd 进程号及virt-manager程序位置。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2263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8680"/>
            <a:ext cx="9906000" cy="557213"/>
          </a:xfrm>
          <a:ln/>
        </p:spPr>
        <p:txBody>
          <a:bodyPr/>
          <a:lstStyle/>
          <a:p>
            <a:r>
              <a:rPr lang="zh-CN" dirty="0"/>
              <a:t>任务</a:t>
            </a:r>
            <a:r>
              <a:rPr lang="zh-CN" altLang="zh-CN" dirty="0"/>
              <a:t>1</a:t>
            </a:r>
            <a:r>
              <a:rPr lang="zh-CN" dirty="0"/>
              <a:t>：安装</a:t>
            </a:r>
            <a:r>
              <a:rPr lang="zh-CN" altLang="zh-CN" dirty="0"/>
              <a:t>virt-manager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887413" y="1339850"/>
            <a:ext cx="8242300" cy="4610100"/>
          </a:xfrm>
          <a:ln/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安装virt-manager前准备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一个已经安装好的</a:t>
            </a:r>
            <a:r>
              <a:rPr lang="en-US" altLang="zh-CN" dirty="0">
                <a:sym typeface="宋体" panose="02010600030101010101" pitchFamily="2" charset="-122"/>
              </a:rPr>
              <a:t>Linux</a:t>
            </a:r>
            <a:r>
              <a:rPr lang="zh-CN" altLang="en-US" dirty="0">
                <a:sym typeface="宋体" panose="02010600030101010101" pitchFamily="2" charset="-122"/>
              </a:rPr>
              <a:t>系统（需要可视化界面）</a:t>
            </a:r>
            <a:endParaRPr lang="en-US" altLang="zh-CN" dirty="0">
              <a:sym typeface="宋体" panose="02010600030101010101" pitchFamily="2" charset="-122"/>
            </a:endParaRPr>
          </a:p>
          <a:p>
            <a:pPr lvl="1"/>
            <a:r>
              <a:rPr lang="en-US" altLang="zh-CN" dirty="0">
                <a:sym typeface="宋体" panose="02010600030101010101" pitchFamily="2" charset="-122"/>
              </a:rPr>
              <a:t>Linux</a:t>
            </a:r>
            <a:r>
              <a:rPr lang="zh-CN" altLang="en-US" dirty="0">
                <a:sym typeface="宋体" panose="02010600030101010101" pitchFamily="2" charset="-122"/>
              </a:rPr>
              <a:t>系统还没有安装</a:t>
            </a:r>
            <a:r>
              <a:rPr lang="en-US" altLang="zh-CN" dirty="0" err="1">
                <a:sym typeface="宋体" panose="02010600030101010101" pitchFamily="2" charset="-122"/>
              </a:rPr>
              <a:t>virt</a:t>
            </a:r>
            <a:r>
              <a:rPr lang="en-US" altLang="zh-CN" dirty="0">
                <a:sym typeface="宋体" panose="02010600030101010101" pitchFamily="2" charset="-122"/>
              </a:rPr>
              <a:t>-manager</a:t>
            </a:r>
            <a:r>
              <a:rPr lang="zh-CN" altLang="en-US" dirty="0">
                <a:sym typeface="宋体" panose="02010600030101010101" pitchFamily="2" charset="-122"/>
              </a:rPr>
              <a:t>工具</a:t>
            </a:r>
            <a:endParaRPr lang="en-US" dirty="0">
              <a:sym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4143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CA0F6-941F-4B77-9D2E-497F44F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预备工作：可视化界面安装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37EC9-7E74-44C9-8798-8606FFC9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 err="1"/>
              <a:t>openEuler</a:t>
            </a:r>
            <a:r>
              <a:rPr lang="zh-CN" altLang="en-US" dirty="0"/>
              <a:t>安装</a:t>
            </a:r>
            <a:r>
              <a:rPr lang="en-US" altLang="zh-CN" dirty="0"/>
              <a:t>UKUI</a:t>
            </a:r>
            <a:r>
              <a:rPr lang="zh-CN" altLang="en-US" dirty="0"/>
              <a:t>可视化界面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安装</a:t>
            </a:r>
            <a:r>
              <a:rPr lang="en-US" altLang="zh-CN" dirty="0"/>
              <a:t>UKUI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FF0000"/>
                </a:solidFill>
              </a:rPr>
              <a:t>sudo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dnf</a:t>
            </a:r>
            <a:r>
              <a:rPr lang="en-US" altLang="zh-CN" dirty="0">
                <a:solidFill>
                  <a:srgbClr val="FF0000"/>
                </a:solidFill>
              </a:rPr>
              <a:t> install </a:t>
            </a:r>
            <a:r>
              <a:rPr lang="en-US" altLang="zh-CN" dirty="0" err="1">
                <a:solidFill>
                  <a:srgbClr val="FF0000"/>
                </a:solidFill>
              </a:rPr>
              <a:t>ukui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卸载</a:t>
            </a:r>
            <a:r>
              <a:rPr lang="en-US" altLang="zh-CN" dirty="0"/>
              <a:t>python3-unversioned-command</a:t>
            </a:r>
            <a:r>
              <a:rPr lang="zh-CN" altLang="en-US" dirty="0"/>
              <a:t>包：</a:t>
            </a:r>
            <a:r>
              <a:rPr lang="en-US" altLang="zh-CN" dirty="0">
                <a:solidFill>
                  <a:srgbClr val="FF0000"/>
                </a:solidFill>
              </a:rPr>
              <a:t>rpm -e --</a:t>
            </a:r>
            <a:r>
              <a:rPr lang="en-US" altLang="zh-CN" dirty="0" err="1">
                <a:solidFill>
                  <a:srgbClr val="FF0000"/>
                </a:solidFill>
              </a:rPr>
              <a:t>nodeps</a:t>
            </a:r>
            <a:r>
              <a:rPr lang="en-US" altLang="zh-CN" dirty="0">
                <a:solidFill>
                  <a:srgbClr val="FF0000"/>
                </a:solidFill>
              </a:rPr>
              <a:t> python3-unversioned-command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安装字库 </a:t>
            </a:r>
            <a:r>
              <a:rPr lang="en-US" altLang="zh-CN" dirty="0" err="1">
                <a:solidFill>
                  <a:srgbClr val="FF0000"/>
                </a:solidFill>
              </a:rPr>
              <a:t>sudo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dnf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groupinstall</a:t>
            </a:r>
            <a:r>
              <a:rPr lang="en-US" altLang="zh-CN" dirty="0">
                <a:solidFill>
                  <a:srgbClr val="FF0000"/>
                </a:solidFill>
              </a:rPr>
              <a:t> fonts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以图形化界面启动，运行以下代码：</a:t>
            </a:r>
            <a:r>
              <a:rPr lang="en-US" altLang="zh-CN" dirty="0" err="1">
                <a:solidFill>
                  <a:srgbClr val="FF0000"/>
                </a:solidFill>
              </a:rPr>
              <a:t>systemctl</a:t>
            </a:r>
            <a:r>
              <a:rPr lang="en-US" altLang="zh-CN" dirty="0">
                <a:solidFill>
                  <a:srgbClr val="FF0000"/>
                </a:solidFill>
              </a:rPr>
              <a:t> set-default </a:t>
            </a:r>
            <a:r>
              <a:rPr lang="en-US" altLang="zh-CN" dirty="0" err="1">
                <a:solidFill>
                  <a:srgbClr val="FF0000"/>
                </a:solidFill>
              </a:rPr>
              <a:t>graphical.target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重启 </a:t>
            </a:r>
            <a:r>
              <a:rPr lang="en-US" altLang="zh-CN" dirty="0">
                <a:solidFill>
                  <a:srgbClr val="FF0000"/>
                </a:solidFill>
              </a:rPr>
              <a:t>reboot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1127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33385</TotalTime>
  <Words>1890</Words>
  <Application>Microsoft Office PowerPoint</Application>
  <PresentationFormat>A4 纸张(210x297 毫米)</PresentationFormat>
  <Paragraphs>311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Monotype Sorts</vt:lpstr>
      <vt:lpstr>黑体</vt:lpstr>
      <vt:lpstr>宋体</vt:lpstr>
      <vt:lpstr>Arial</vt:lpstr>
      <vt:lpstr>Arial Narrow</vt:lpstr>
      <vt:lpstr>Times New Roman</vt:lpstr>
      <vt:lpstr>Wingdings</vt:lpstr>
      <vt:lpstr>通用信息 (标准)</vt:lpstr>
      <vt:lpstr>第一章 实验2 使用virt-manager创建openEuler虚拟机</vt:lpstr>
      <vt:lpstr>第一部分</vt:lpstr>
      <vt:lpstr>PowerPoint 演示文稿</vt:lpstr>
      <vt:lpstr>PowerPoint 演示文稿</vt:lpstr>
      <vt:lpstr>预备知识</vt:lpstr>
      <vt:lpstr>预备知识</vt:lpstr>
      <vt:lpstr>任务1：安装virt-manager</vt:lpstr>
      <vt:lpstr>任务1：安装virt-manager</vt:lpstr>
      <vt:lpstr>预备工作：可视化界面安装</vt:lpstr>
      <vt:lpstr>预备工作：可视化界面安装</vt:lpstr>
      <vt:lpstr>任务1：安装virt-manager步骤</vt:lpstr>
      <vt:lpstr>任务1：安装virt-manager步骤</vt:lpstr>
      <vt:lpstr>PowerPoint 演示文稿</vt:lpstr>
      <vt:lpstr>任务2：使用 virt-manager 创建虚拟机</vt:lpstr>
      <vt:lpstr>任务2：创建虚拟机步骤</vt:lpstr>
      <vt:lpstr>任务2：创建虚拟机步骤</vt:lpstr>
      <vt:lpstr>任务2：创建虚拟机步骤</vt:lpstr>
      <vt:lpstr>任务2：创建虚拟机步骤</vt:lpstr>
      <vt:lpstr>任务2：创建虚拟机步骤</vt:lpstr>
      <vt:lpstr>任务2：创建虚拟机步骤</vt:lpstr>
      <vt:lpstr>任务2：创建虚拟机步骤</vt:lpstr>
      <vt:lpstr>任务2：创建虚拟机步骤</vt:lpstr>
      <vt:lpstr>任务2：创建虚拟机步骤</vt:lpstr>
      <vt:lpstr>任务2：创建虚拟机步骤</vt:lpstr>
      <vt:lpstr>任务3：使用 virt-manager 克隆虚拟机</vt:lpstr>
      <vt:lpstr>任务3：克隆虚拟机步骤</vt:lpstr>
      <vt:lpstr>任务3：克隆虚拟机步骤</vt:lpstr>
      <vt:lpstr>任务3：克隆虚拟机步骤</vt:lpstr>
      <vt:lpstr>任务3：克隆虚拟机步骤</vt:lpstr>
      <vt:lpstr>任务4：使用virt-manager安装X86 openEuler虚拟机</vt:lpstr>
      <vt:lpstr>预备知识-Linux软件包管理机制</vt:lpstr>
      <vt:lpstr>软件包的类型</vt:lpstr>
      <vt:lpstr>YUM工作原理</vt:lpstr>
      <vt:lpstr>刷新软件源</vt:lpstr>
      <vt:lpstr>更新软件包</vt:lpstr>
      <vt:lpstr>安装软件包 </vt:lpstr>
      <vt:lpstr>卸载软件包 </vt:lpstr>
      <vt:lpstr>dnf命令</vt:lpstr>
      <vt:lpstr>dnf命令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3259</cp:revision>
  <cp:lastPrinted>2011-09-02T04:24:48Z</cp:lastPrinted>
  <dcterms:created xsi:type="dcterms:W3CDTF">2001-03-21T12:57:26Z</dcterms:created>
  <dcterms:modified xsi:type="dcterms:W3CDTF">2021-03-29T03:31:14Z</dcterms:modified>
</cp:coreProperties>
</file>