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22" r:id="rId2"/>
    <p:sldId id="2080" r:id="rId3"/>
    <p:sldId id="2180" r:id="rId4"/>
    <p:sldId id="2318" r:id="rId5"/>
    <p:sldId id="2319" r:id="rId6"/>
    <p:sldId id="2321" r:id="rId7"/>
    <p:sldId id="2322" r:id="rId8"/>
    <p:sldId id="2323" r:id="rId9"/>
    <p:sldId id="2324" r:id="rId10"/>
    <p:sldId id="2325" r:id="rId11"/>
    <p:sldId id="2523" r:id="rId12"/>
    <p:sldId id="2981" r:id="rId13"/>
    <p:sldId id="2987" r:id="rId14"/>
    <p:sldId id="3002" r:id="rId15"/>
    <p:sldId id="3003" r:id="rId16"/>
    <p:sldId id="3006" r:id="rId17"/>
    <p:sldId id="3004" r:id="rId18"/>
    <p:sldId id="2988" r:id="rId19"/>
    <p:sldId id="2989" r:id="rId20"/>
    <p:sldId id="2991" r:id="rId21"/>
    <p:sldId id="2992" r:id="rId22"/>
    <p:sldId id="3005" r:id="rId23"/>
    <p:sldId id="2993" r:id="rId24"/>
    <p:sldId id="297" r:id="rId25"/>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8074" autoAdjust="0"/>
  </p:normalViewPr>
  <p:slideViewPr>
    <p:cSldViewPr>
      <p:cViewPr varScale="1">
        <p:scale>
          <a:sx n="67" d="100"/>
          <a:sy n="67" d="100"/>
        </p:scale>
        <p:origin x="900" y="52"/>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uicool.com/articles/ABbaAb"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icool.com/articles/ABbaAb"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5488" y="741363"/>
            <a:ext cx="5346700" cy="3702050"/>
          </a:xfrm>
        </p:spPr>
      </p:sp>
      <p:sp>
        <p:nvSpPr>
          <p:cNvPr id="3" name="备注占位符 2"/>
          <p:cNvSpPr>
            <a:spLocks noGrp="1"/>
          </p:cNvSpPr>
          <p:nvPr>
            <p:ph type="body" idx="1"/>
          </p:nvPr>
        </p:nvSpPr>
        <p:spPr/>
        <p:txBody>
          <a:bodyPr/>
          <a:lstStyle/>
          <a:p>
            <a:r>
              <a:rPr lang="en-US" altLang="zh-CN" dirty="0">
                <a:hlinkClick r:id="rId3"/>
              </a:rPr>
              <a:t>https://www.tuicool.com/articles/ABbaAb</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421305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5488" y="741363"/>
            <a:ext cx="5346700" cy="3702050"/>
          </a:xfrm>
        </p:spPr>
      </p:sp>
      <p:sp>
        <p:nvSpPr>
          <p:cNvPr id="3" name="备注占位符 2"/>
          <p:cNvSpPr>
            <a:spLocks noGrp="1"/>
          </p:cNvSpPr>
          <p:nvPr>
            <p:ph type="body" idx="1"/>
          </p:nvPr>
        </p:nvSpPr>
        <p:spPr/>
        <p:txBody>
          <a:bodyPr/>
          <a:lstStyle/>
          <a:p>
            <a:r>
              <a:rPr lang="en-US" altLang="zh-CN" dirty="0">
                <a:hlinkClick r:id="rId3"/>
              </a:rPr>
              <a:t>https://www.tuicool.com/articles/ABbaAb</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709283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568326"/>
            <a:ext cx="9906000" cy="557213"/>
          </a:xfrm>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fld id="{2E726E56-19A9-4F9F-892A-9351B9B37EC7}" type="datetime1">
              <a:rPr kumimoji="0" lang="zh-CN" altLang="en-US" b="1" smtClean="0">
                <a:latin typeface="Arial" panose="020B0604020202020204" pitchFamily="34" charset="0"/>
                <a:sym typeface="Arial" panose="020B0604020202020204" pitchFamily="34" charset="0"/>
              </a:rPr>
              <a:pPr>
                <a:defRPr/>
              </a:pPr>
              <a:t>2021/1/25</a:t>
            </a:fld>
            <a:endParaRPr kumimoji="0" lang="zh-CN" altLang="en-US" sz="1800">
              <a:solidFill>
                <a:srgbClr val="0033CC"/>
              </a:solidFill>
              <a:latin typeface="Arial" panose="020B0604020202020204" pitchFamily="34" charset="0"/>
              <a:sym typeface="Arial" panose="020B0604020202020204" pitchFamily="34" charset="0"/>
            </a:endParaRPr>
          </a:p>
        </p:txBody>
      </p:sp>
      <p:sp>
        <p:nvSpPr>
          <p:cNvPr id="4" name="页脚占位符 3"/>
          <p:cNvSpPr>
            <a:spLocks noGrp="1"/>
          </p:cNvSpPr>
          <p:nvPr>
            <p:ph type="ftr" sz="quarter" idx="11"/>
          </p:nvPr>
        </p:nvSpPr>
        <p:spPr/>
        <p:txBody>
          <a:bodyPr/>
          <a:lstStyle/>
          <a:p>
            <a:pPr algn="l">
              <a:defRPr/>
            </a:pPr>
            <a:endParaRPr kumimoji="0" lang="zh-CN" altLang="zh-CN" b="1">
              <a:latin typeface="Arial" panose="020B0604020202020204" pitchFamily="34" charset="0"/>
              <a:sym typeface="Arial" panose="020B0604020202020204" pitchFamily="34" charset="0"/>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strike="noStrike" noProof="1" dirty="0">
                <a:solidFill>
                  <a:srgbClr val="0000CC"/>
                </a:solidFill>
                <a:latin typeface="Arial" panose="020B0604020202020204" pitchFamily="34" charset="0"/>
                <a:ea typeface="宋体" panose="02010600030101010101" pitchFamily="2" charset="-122"/>
                <a:cs typeface="+mn-ea"/>
              </a:rPr>
              <a:t>‹#›</a:t>
            </a:fld>
            <a:endParaRPr lang="zh-CN" altLang="en-US" sz="1400" strike="noStrike" noProof="1">
              <a:solidFill>
                <a:srgbClr val="0000CC"/>
              </a:solidFill>
            </a:endParaRPr>
          </a:p>
        </p:txBody>
      </p:sp>
    </p:spTree>
    <p:extLst>
      <p:ext uri="{BB962C8B-B14F-4D97-AF65-F5344CB8AC3E}">
        <p14:creationId xmlns:p14="http://schemas.microsoft.com/office/powerpoint/2010/main" val="23046167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4" r:id="rId12"/>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lnSpc>
                <a:spcPct val="100000"/>
              </a:lnSpc>
              <a:defRPr/>
            </a:pPr>
            <a:r>
              <a:rPr lang="zh-CN" altLang="en-US" sz="3600" dirty="0">
                <a:latin typeface="+mj-ea"/>
              </a:rPr>
              <a:t>第十章 实验</a:t>
            </a:r>
            <a:r>
              <a:rPr lang="en-US" altLang="zh-CN" sz="3600" dirty="0">
                <a:latin typeface="+mj-ea"/>
              </a:rPr>
              <a:t>1 Linux</a:t>
            </a:r>
            <a:r>
              <a:rPr lang="zh-CN" altLang="en-US" sz="3600" dirty="0">
                <a:latin typeface="+mj-ea"/>
              </a:rPr>
              <a:t>和</a:t>
            </a:r>
            <a:r>
              <a:rPr lang="en-US" altLang="zh-CN" sz="3600" dirty="0" err="1">
                <a:latin typeface="+mj-ea"/>
              </a:rPr>
              <a:t>openEuler</a:t>
            </a:r>
            <a:r>
              <a:rPr lang="zh-CN" altLang="en-US" sz="3600" dirty="0">
                <a:latin typeface="+mj-ea"/>
              </a:rPr>
              <a:t>内核编译和安装</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3FB4899-B421-44D0-8241-71EE1F721F8B}"/>
              </a:ext>
            </a:extLst>
          </p:cNvPr>
          <p:cNvSpPr>
            <a:spLocks noGrp="1" noChangeAspect="1" noChangeArrowheads="1"/>
          </p:cNvSpPr>
          <p:nvPr>
            <p:ph type="title" idx="4294967295"/>
          </p:nvPr>
        </p:nvSpPr>
        <p:spPr/>
        <p:txBody>
          <a:bodyPr/>
          <a:lstStyle/>
          <a:p>
            <a:r>
              <a:rPr lang="zh-CN" altLang="zh-CN"/>
              <a:t>内核模块编程</a:t>
            </a:r>
          </a:p>
        </p:txBody>
      </p:sp>
      <p:sp>
        <p:nvSpPr>
          <p:cNvPr id="16387" name="Content Placeholder 2">
            <a:extLst>
              <a:ext uri="{FF2B5EF4-FFF2-40B4-BE49-F238E27FC236}">
                <a16:creationId xmlns:a16="http://schemas.microsoft.com/office/drawing/2014/main" id="{BD01C0F7-D653-43DF-97EE-5650367043CA}"/>
              </a:ext>
            </a:extLst>
          </p:cNvPr>
          <p:cNvSpPr>
            <a:spLocks noGrp="1" noChangeArrowheads="1"/>
          </p:cNvSpPr>
          <p:nvPr>
            <p:ph sz="quarter" idx="1"/>
          </p:nvPr>
        </p:nvSpPr>
        <p:spPr>
          <a:xfrm>
            <a:off x="342900" y="1193800"/>
            <a:ext cx="8353425" cy="1117600"/>
          </a:xfrm>
        </p:spPr>
        <p:txBody>
          <a:bodyPr/>
          <a:lstStyle/>
          <a:p>
            <a:pPr marL="342900" indent="-342900" algn="l">
              <a:lnSpc>
                <a:spcPct val="80000"/>
              </a:lnSpc>
              <a:buFont typeface="Wingdings" panose="05000000000000000000" pitchFamily="2" charset="2"/>
              <a:buChar char="§"/>
            </a:pPr>
            <a:endParaRPr lang="en-US" altLang="zh-CN" sz="1400"/>
          </a:p>
          <a:p>
            <a:pPr marL="342900" indent="-342900" algn="l">
              <a:lnSpc>
                <a:spcPct val="80000"/>
              </a:lnSpc>
              <a:buFont typeface="Wingdings" panose="05000000000000000000" pitchFamily="2" charset="2"/>
              <a:buChar char="§"/>
            </a:pPr>
            <a:endParaRPr lang="zh-CN" altLang="en-US" sz="1400"/>
          </a:p>
          <a:p>
            <a:pPr marL="342900" indent="-342900" algn="l">
              <a:lnSpc>
                <a:spcPct val="80000"/>
              </a:lnSpc>
              <a:buFont typeface="Wingdings" panose="05000000000000000000" pitchFamily="2" charset="2"/>
              <a:buChar char="§"/>
            </a:pPr>
            <a:r>
              <a:rPr lang="zh-CN" altLang="en-US" sz="1400"/>
              <a:t>参考：http://coolshell.cn/articles/566.html </a:t>
            </a:r>
          </a:p>
          <a:p>
            <a:pPr marL="342900" indent="-342900" algn="l">
              <a:lnSpc>
                <a:spcPct val="80000"/>
              </a:lnSpc>
              <a:buFont typeface="Wingdings" panose="05000000000000000000" pitchFamily="2" charset="2"/>
              <a:buChar char="§"/>
            </a:pPr>
            <a:r>
              <a:rPr lang="zh-CN" altLang="en-US" sz="1400"/>
              <a:t>执行</a:t>
            </a:r>
          </a:p>
          <a:p>
            <a:pPr marL="342900" indent="-342900" algn="l">
              <a:lnSpc>
                <a:spcPct val="80000"/>
              </a:lnSpc>
              <a:buFont typeface="Wingdings" panose="05000000000000000000" pitchFamily="2" charset="2"/>
              <a:buChar char="§"/>
            </a:pPr>
            <a:endParaRPr lang="zh-CN" altLang="en-US" sz="1400"/>
          </a:p>
        </p:txBody>
      </p:sp>
      <p:sp>
        <p:nvSpPr>
          <p:cNvPr id="16388" name="AutoShape 2" descr="http://t11.baidu.com/it/u=1244005969,2990422032&amp;fm=58">
            <a:extLst>
              <a:ext uri="{FF2B5EF4-FFF2-40B4-BE49-F238E27FC236}">
                <a16:creationId xmlns:a16="http://schemas.microsoft.com/office/drawing/2014/main" id="{C5B06B62-519B-4AF3-9CA7-E458E94587EB}"/>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6389" name="AutoShape 4" descr="http://t11.baidu.com/it/u=1244005969,2990422032&amp;fm=58">
            <a:extLst>
              <a:ext uri="{FF2B5EF4-FFF2-40B4-BE49-F238E27FC236}">
                <a16:creationId xmlns:a16="http://schemas.microsoft.com/office/drawing/2014/main" id="{2AB307B0-5092-4163-8968-F0B201DC8DA5}"/>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6390" name="Text Box 6">
            <a:extLst>
              <a:ext uri="{FF2B5EF4-FFF2-40B4-BE49-F238E27FC236}">
                <a16:creationId xmlns:a16="http://schemas.microsoft.com/office/drawing/2014/main" id="{AAD59478-CE1B-4A09-B3E2-0530C8577678}"/>
              </a:ext>
            </a:extLst>
          </p:cNvPr>
          <p:cNvSpPr txBox="1">
            <a:spLocks noChangeArrowheads="1"/>
          </p:cNvSpPr>
          <p:nvPr/>
        </p:nvSpPr>
        <p:spPr bwMode="auto">
          <a:xfrm>
            <a:off x="552450" y="2311400"/>
            <a:ext cx="87518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pPr algn="l"/>
            <a:r>
              <a:rPr lang="zh-CN" altLang="zh-CN" sz="1200"/>
              <a:t>make //生成内核模块 ko文件</a:t>
            </a:r>
          </a:p>
          <a:p>
            <a:pPr algn="l"/>
            <a:r>
              <a:rPr lang="zh-CN" altLang="zh-CN" sz="1200"/>
              <a:t>sudo insmod ./hello.ko  //装在内核模块</a:t>
            </a:r>
          </a:p>
          <a:p>
            <a:pPr algn="l"/>
            <a:r>
              <a:rPr lang="zh-CN" altLang="zh-CN" sz="1200"/>
              <a:t>dmesg | tail  //查看输出信息</a:t>
            </a:r>
          </a:p>
          <a:p>
            <a:pPr algn="l"/>
            <a:endParaRPr lang="zh-CN" altLang="zh-CN" sz="1200"/>
          </a:p>
          <a:p>
            <a:pPr algn="l"/>
            <a:endParaRPr lang="zh-CN" altLang="zh-CN" sz="1200"/>
          </a:p>
          <a:p>
            <a:pPr algn="l"/>
            <a:r>
              <a:rPr lang="zh-CN" altLang="zh-CN" sz="1200"/>
              <a:t>sudo rmmod  hello //卸载内核模块</a:t>
            </a:r>
          </a:p>
          <a:p>
            <a:pPr algn="l"/>
            <a:r>
              <a:rPr lang="zh-CN" altLang="zh-CN" sz="1200"/>
              <a:t>dmesg | tail //查看输出信息</a:t>
            </a:r>
          </a:p>
        </p:txBody>
      </p:sp>
      <p:pic>
        <p:nvPicPr>
          <p:cNvPr id="16391" name="Picture 7" descr="QQ截图20140827142556">
            <a:extLst>
              <a:ext uri="{FF2B5EF4-FFF2-40B4-BE49-F238E27FC236}">
                <a16:creationId xmlns:a16="http://schemas.microsoft.com/office/drawing/2014/main" id="{1A2E8BAF-2688-4C5B-9758-6E80A3FD7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550" y="3219450"/>
            <a:ext cx="56578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344DA187-4EBB-4180-9C75-8D9D87204383}"/>
              </a:ext>
            </a:extLst>
          </p:cNvPr>
          <p:cNvSpPr>
            <a:spLocks noGrp="1"/>
          </p:cNvSpPr>
          <p:nvPr>
            <p:ph type="sldNum" sz="quarter" idx="12"/>
          </p:nvPr>
        </p:nvSpPr>
        <p:spPr>
          <a:noFill/>
          <a:extLst>
            <a:ext uri="{91240B29-F687-4F45-9708-019B960494DF}">
              <a14:hiddenLine xmlns:a14="http://schemas.microsoft.com/office/drawing/2010/main" w="9525">
                <a:solidFill>
                  <a:srgbClr val="000000"/>
                </a:solidFill>
                <a:bevel/>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pPr algn="r"/>
            <a:fld id="{05D90E94-7F12-4885-86F2-9DC21DB6C9F3}" type="slidenum">
              <a:rPr lang="zh-CN" altLang="en-US" sz="1400" b="0">
                <a:solidFill>
                  <a:srgbClr val="0000CC"/>
                </a:solidFill>
              </a:rPr>
              <a:pPr algn="r"/>
              <a:t>11</a:t>
            </a:fld>
            <a:endParaRPr lang="en-US" altLang="zh-CN" sz="1800">
              <a:ea typeface="楷体_GB2312" pitchFamily="1" charset="-122"/>
            </a:endParaRPr>
          </a:p>
        </p:txBody>
      </p:sp>
      <p:sp>
        <p:nvSpPr>
          <p:cNvPr id="8195" name="Title 1">
            <a:extLst>
              <a:ext uri="{FF2B5EF4-FFF2-40B4-BE49-F238E27FC236}">
                <a16:creationId xmlns:a16="http://schemas.microsoft.com/office/drawing/2014/main" id="{E647774E-2AEC-454B-99B4-A79ECA934EA9}"/>
              </a:ext>
            </a:extLst>
          </p:cNvPr>
          <p:cNvSpPr>
            <a:spLocks noGrp="1" noChangeAspect="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黑体" panose="02010609060101010101" pitchFamily="49" charset="-122"/>
                <a:sym typeface="黑体" panose="02010609060101010101" pitchFamily="49" charset="-122"/>
              </a:rPr>
              <a:t>目录</a:t>
            </a:r>
            <a:endParaRPr lang="en-US" altLang="zh-CN" dirty="0">
              <a:latin typeface="黑体" panose="02010609060101010101" pitchFamily="49" charset="-122"/>
              <a:sym typeface="黑体" panose="02010609060101010101" pitchFamily="49" charset="-122"/>
            </a:endParaRPr>
          </a:p>
        </p:txBody>
      </p:sp>
      <p:sp>
        <p:nvSpPr>
          <p:cNvPr id="8196" name="Content Placeholder 2">
            <a:extLst>
              <a:ext uri="{FF2B5EF4-FFF2-40B4-BE49-F238E27FC236}">
                <a16:creationId xmlns:a16="http://schemas.microsoft.com/office/drawing/2014/main" id="{58DEBF1B-0CB7-43F2-83CF-3F39F7887C79}"/>
              </a:ext>
            </a:extLst>
          </p:cNvPr>
          <p:cNvSpPr>
            <a:spLocks noGrp="1" noChangeArrowheads="1"/>
          </p:cNvSpPr>
          <p:nvPr>
            <p:ph sz="quarter"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dirty="0">
                <a:latin typeface="黑体" panose="02010609060101010101" pitchFamily="49" charset="-122"/>
              </a:rPr>
              <a:t>L</a:t>
            </a:r>
            <a:r>
              <a:rPr lang="zh-CN" altLang="en-US" dirty="0">
                <a:latin typeface="黑体" panose="02010609060101010101" pitchFamily="49" charset="-122"/>
              </a:rPr>
              <a:t>inux 内核编译</a:t>
            </a:r>
          </a:p>
          <a:p>
            <a:pPr>
              <a:lnSpc>
                <a:spcPct val="150000"/>
              </a:lnSpc>
            </a:pPr>
            <a:r>
              <a:rPr lang="zh-CN" altLang="en-US" dirty="0">
                <a:latin typeface="黑体" panose="02010609060101010101" pitchFamily="49" charset="-122"/>
                <a:sym typeface="宋体" panose="02010600030101010101" pitchFamily="2" charset="-122"/>
              </a:rPr>
              <a:t>Linux内核分布式编译环境搭建</a:t>
            </a:r>
          </a:p>
          <a:p>
            <a:pPr>
              <a:lnSpc>
                <a:spcPct val="150000"/>
              </a:lnSpc>
            </a:pPr>
            <a:r>
              <a:rPr lang="zh-CN" altLang="en-US" dirty="0">
                <a:latin typeface="黑体" panose="02010609060101010101" pitchFamily="49" charset="-122"/>
                <a:sym typeface="宋体" panose="02010600030101010101" pitchFamily="2" charset="-122"/>
              </a:rPr>
              <a:t>内核模块编程</a:t>
            </a:r>
            <a:endParaRPr lang="en-US" altLang="zh-CN" dirty="0">
              <a:latin typeface="黑体" panose="02010609060101010101" pitchFamily="49" charset="-122"/>
              <a:sym typeface="宋体" panose="02010600030101010101" pitchFamily="2" charset="-122"/>
            </a:endParaRPr>
          </a:p>
          <a:p>
            <a:pPr>
              <a:lnSpc>
                <a:spcPct val="150000"/>
              </a:lnSpc>
            </a:pPr>
            <a:r>
              <a:rPr lang="zh-CN" altLang="en-US" dirty="0">
                <a:solidFill>
                  <a:srgbClr val="FF0000"/>
                </a:solidFill>
                <a:latin typeface="黑体" panose="02010609060101010101" pitchFamily="49" charset="-122"/>
                <a:sym typeface="宋体" panose="02010600030101010101" pitchFamily="2" charset="-122"/>
              </a:rPr>
              <a:t>树莓派</a:t>
            </a:r>
            <a:r>
              <a:rPr lang="en-US" altLang="zh-CN" dirty="0">
                <a:solidFill>
                  <a:srgbClr val="FF0000"/>
                </a:solidFill>
                <a:latin typeface="黑体" panose="02010609060101010101" pitchFamily="49" charset="-122"/>
                <a:sym typeface="宋体" panose="02010600030101010101" pitchFamily="2" charset="-122"/>
              </a:rPr>
              <a:t>+</a:t>
            </a:r>
            <a:r>
              <a:rPr lang="en-US" altLang="zh-CN" dirty="0" err="1">
                <a:solidFill>
                  <a:srgbClr val="FF0000"/>
                </a:solidFill>
                <a:latin typeface="黑体" panose="02010609060101010101" pitchFamily="49" charset="-122"/>
                <a:sym typeface="宋体" panose="02010600030101010101" pitchFamily="2" charset="-122"/>
              </a:rPr>
              <a:t>openEuler</a:t>
            </a:r>
            <a:r>
              <a:rPr lang="zh-CN" altLang="en-US" dirty="0">
                <a:solidFill>
                  <a:srgbClr val="FF0000"/>
                </a:solidFill>
                <a:latin typeface="黑体" panose="02010609060101010101" pitchFamily="49" charset="-122"/>
                <a:sym typeface="宋体" panose="02010600030101010101" pitchFamily="2" charset="-122"/>
              </a:rPr>
              <a:t>下</a:t>
            </a:r>
            <a:r>
              <a:rPr lang="en-US" altLang="zh-CN" dirty="0">
                <a:solidFill>
                  <a:srgbClr val="FF0000"/>
                </a:solidFill>
                <a:latin typeface="黑体" panose="02010609060101010101" pitchFamily="49" charset="-122"/>
                <a:sym typeface="宋体" panose="02010600030101010101" pitchFamily="2" charset="-122"/>
              </a:rPr>
              <a:t>Linux</a:t>
            </a:r>
            <a:r>
              <a:rPr lang="zh-CN" altLang="en-US" dirty="0">
                <a:solidFill>
                  <a:srgbClr val="FF0000"/>
                </a:solidFill>
                <a:latin typeface="黑体" panose="02010609060101010101" pitchFamily="49" charset="-122"/>
                <a:sym typeface="宋体" panose="02010600030101010101" pitchFamily="2" charset="-122"/>
              </a:rPr>
              <a:t>内核的编译</a:t>
            </a:r>
            <a:endParaRPr lang="en-US" altLang="zh-CN" dirty="0">
              <a:solidFill>
                <a:srgbClr val="FF0000"/>
              </a:solidFill>
              <a:latin typeface="黑体" panose="02010609060101010101" pitchFamily="49" charset="-122"/>
              <a:sym typeface="宋体" panose="02010600030101010101" pitchFamily="2" charset="-122"/>
            </a:endParaRPr>
          </a:p>
          <a:p>
            <a:pPr>
              <a:lnSpc>
                <a:spcPct val="150000"/>
              </a:lnSpc>
              <a:buFont typeface="Wingdings" panose="05000000000000000000" pitchFamily="2" charset="2"/>
              <a:buNone/>
            </a:pPr>
            <a:endParaRPr lang="en-US" altLang="zh-CN" dirty="0">
              <a:latin typeface="黑体" panose="02010609060101010101" pitchFamily="49" charset="-122"/>
              <a:sym typeface="宋体" panose="02010600030101010101" pitchFamily="2" charset="-122"/>
            </a:endParaRPr>
          </a:p>
          <a:p>
            <a:pPr>
              <a:lnSpc>
                <a:spcPct val="150000"/>
              </a:lnSpc>
            </a:pPr>
            <a:endParaRPr lang="zh-CN" altLang="en-US" dirty="0">
              <a:latin typeface="黑体" panose="02010609060101010101" pitchFamily="49" charset="-122"/>
              <a:sym typeface="宋体" panose="02010600030101010101" pitchFamily="2" charset="-122"/>
            </a:endParaRPr>
          </a:p>
          <a:p>
            <a:pPr>
              <a:lnSpc>
                <a:spcPct val="150000"/>
              </a:lnSpc>
            </a:pPr>
            <a:endParaRPr lang="zh-CN" altLang="en-US" dirty="0">
              <a:latin typeface="黑体" panose="02010609060101010101" pitchFamily="49" charset="-122"/>
              <a:sym typeface="宋体" panose="02010600030101010101" pitchFamily="2" charset="-122"/>
            </a:endParaRPr>
          </a:p>
        </p:txBody>
      </p:sp>
    </p:spTree>
    <p:extLst>
      <p:ext uri="{BB962C8B-B14F-4D97-AF65-F5344CB8AC3E}">
        <p14:creationId xmlns:p14="http://schemas.microsoft.com/office/powerpoint/2010/main" val="51410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484C198-E491-4713-BF09-42E2F25F44DE}"/>
              </a:ext>
            </a:extLst>
          </p:cNvPr>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9105" y="2708920"/>
            <a:ext cx="4527789" cy="3670527"/>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7D8009AA-F7C4-4D88-93C4-71633DB80C7E}"/>
              </a:ext>
            </a:extLst>
          </p:cNvPr>
          <p:cNvSpPr>
            <a:spLocks noGrp="1"/>
          </p:cNvSpPr>
          <p:nvPr>
            <p:ph type="title"/>
          </p:nvPr>
        </p:nvSpPr>
        <p:spPr/>
        <p:txBody>
          <a:bodyPr/>
          <a:lstStyle/>
          <a:p>
            <a:r>
              <a:rPr lang="zh-CN" altLang="en-US" dirty="0"/>
              <a:t>安装环境</a:t>
            </a:r>
          </a:p>
        </p:txBody>
      </p:sp>
      <p:sp>
        <p:nvSpPr>
          <p:cNvPr id="6" name="矩形 5">
            <a:extLst>
              <a:ext uri="{FF2B5EF4-FFF2-40B4-BE49-F238E27FC236}">
                <a16:creationId xmlns:a16="http://schemas.microsoft.com/office/drawing/2014/main" id="{C0F5DA29-4D53-41B2-8178-FDB783F993EF}"/>
              </a:ext>
            </a:extLst>
          </p:cNvPr>
          <p:cNvSpPr/>
          <p:nvPr/>
        </p:nvSpPr>
        <p:spPr>
          <a:xfrm>
            <a:off x="632520" y="1556792"/>
            <a:ext cx="5572359" cy="598690"/>
          </a:xfrm>
          <a:prstGeom prst="rect">
            <a:avLst/>
          </a:prstGeom>
        </p:spPr>
        <p:txBody>
          <a:bodyPr wrap="none">
            <a:spAutoFit/>
          </a:bodyPr>
          <a:lstStyle/>
          <a:p>
            <a:pPr marL="342900" indent="-342900" algn="l" eaLnBrk="0" hangingPunct="0">
              <a:lnSpc>
                <a:spcPct val="150000"/>
              </a:lnSpc>
              <a:spcBef>
                <a:spcPct val="20000"/>
              </a:spcBef>
              <a:buClr>
                <a:srgbClr val="FF5050"/>
              </a:buClr>
              <a:buSzPct val="120000"/>
              <a:buFont typeface="Wingdings" pitchFamily="2" charset="2"/>
              <a:buChar char="§"/>
            </a:pPr>
            <a:r>
              <a:rPr lang="en-US" altLang="zh-CN" sz="2600" dirty="0" err="1">
                <a:solidFill>
                  <a:srgbClr val="000066"/>
                </a:solidFill>
                <a:latin typeface="黑体" panose="02010609060101010101" pitchFamily="49" charset="-122"/>
                <a:ea typeface="黑体" pitchFamily="2" charset="-122"/>
              </a:rPr>
              <a:t>openEuler</a:t>
            </a:r>
            <a:r>
              <a:rPr lang="en-US" altLang="zh-CN" sz="2600" dirty="0">
                <a:solidFill>
                  <a:srgbClr val="000066"/>
                </a:solidFill>
                <a:latin typeface="黑体" panose="02010609060101010101" pitchFamily="49" charset="-122"/>
                <a:ea typeface="黑体" pitchFamily="2" charset="-122"/>
              </a:rPr>
              <a:t> 20.03 LTS </a:t>
            </a:r>
            <a:r>
              <a:rPr lang="zh-CN" altLang="en-US" sz="2600" dirty="0">
                <a:solidFill>
                  <a:srgbClr val="000066"/>
                </a:solidFill>
                <a:latin typeface="黑体" panose="02010609060101010101" pitchFamily="49" charset="-122"/>
                <a:ea typeface="黑体" pitchFamily="2" charset="-122"/>
              </a:rPr>
              <a:t>树莓派版本</a:t>
            </a:r>
          </a:p>
        </p:txBody>
      </p:sp>
    </p:spTree>
    <p:extLst>
      <p:ext uri="{BB962C8B-B14F-4D97-AF65-F5344CB8AC3E}">
        <p14:creationId xmlns:p14="http://schemas.microsoft.com/office/powerpoint/2010/main" val="2691535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3D2E81-E8E2-47B6-AB40-91A39A226E11}"/>
              </a:ext>
            </a:extLst>
          </p:cNvPr>
          <p:cNvSpPr>
            <a:spLocks noGrp="1"/>
          </p:cNvSpPr>
          <p:nvPr>
            <p:ph type="title"/>
          </p:nvPr>
        </p:nvSpPr>
        <p:spPr/>
        <p:txBody>
          <a:bodyPr/>
          <a:lstStyle/>
          <a:p>
            <a:r>
              <a:rPr lang="en-US" altLang="zh-CN" dirty="0"/>
              <a:t>Linux </a:t>
            </a:r>
            <a:r>
              <a:rPr lang="zh-CN" altLang="en-US" dirty="0"/>
              <a:t>内核目录结构</a:t>
            </a:r>
          </a:p>
        </p:txBody>
      </p:sp>
      <p:graphicFrame>
        <p:nvGraphicFramePr>
          <p:cNvPr id="5" name="表格 4">
            <a:extLst>
              <a:ext uri="{FF2B5EF4-FFF2-40B4-BE49-F238E27FC236}">
                <a16:creationId xmlns:a16="http://schemas.microsoft.com/office/drawing/2014/main" id="{E9C5EA59-40D2-4A3B-9DB2-6F117A827A4A}"/>
              </a:ext>
            </a:extLst>
          </p:cNvPr>
          <p:cNvGraphicFramePr>
            <a:graphicFrameLocks noGrp="1"/>
          </p:cNvGraphicFramePr>
          <p:nvPr>
            <p:extLst>
              <p:ext uri="{D42A27DB-BD31-4B8C-83A1-F6EECF244321}">
                <p14:modId xmlns:p14="http://schemas.microsoft.com/office/powerpoint/2010/main" val="2999325662"/>
              </p:ext>
            </p:extLst>
          </p:nvPr>
        </p:nvGraphicFramePr>
        <p:xfrm>
          <a:off x="2216696" y="1268760"/>
          <a:ext cx="5904656" cy="5400612"/>
        </p:xfrm>
        <a:graphic>
          <a:graphicData uri="http://schemas.openxmlformats.org/drawingml/2006/table">
            <a:tbl>
              <a:tblPr>
                <a:tableStyleId>{2D5ABB26-0587-4C30-8999-92F81FD0307C}</a:tableStyleId>
              </a:tblPr>
              <a:tblGrid>
                <a:gridCol w="1530836">
                  <a:extLst>
                    <a:ext uri="{9D8B030D-6E8A-4147-A177-3AD203B41FA5}">
                      <a16:colId xmlns:a16="http://schemas.microsoft.com/office/drawing/2014/main" val="1747003123"/>
                    </a:ext>
                  </a:extLst>
                </a:gridCol>
                <a:gridCol w="4373820">
                  <a:extLst>
                    <a:ext uri="{9D8B030D-6E8A-4147-A177-3AD203B41FA5}">
                      <a16:colId xmlns:a16="http://schemas.microsoft.com/office/drawing/2014/main" val="1685725799"/>
                    </a:ext>
                  </a:extLst>
                </a:gridCol>
              </a:tblGrid>
              <a:tr h="257172">
                <a:tc>
                  <a:txBody>
                    <a:bodyPr/>
                    <a:lstStyle/>
                    <a:p>
                      <a:pPr algn="l" fontAlgn="b"/>
                      <a:r>
                        <a:rPr lang="en-US" sz="1200" u="none" strike="noStrike" dirty="0">
                          <a:solidFill>
                            <a:sysClr val="windowText" lastClr="000000"/>
                          </a:solidFill>
                          <a:effectLst/>
                        </a:rPr>
                        <a:t>block</a:t>
                      </a:r>
                      <a:endParaRPr 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块设备</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067370"/>
                  </a:ext>
                </a:extLst>
              </a:tr>
              <a:tr h="257172">
                <a:tc>
                  <a:txBody>
                    <a:bodyPr/>
                    <a:lstStyle/>
                    <a:p>
                      <a:pPr algn="l" fontAlgn="b"/>
                      <a:r>
                        <a:rPr lang="en-US" sz="1200" u="none" strike="noStrike">
                          <a:solidFill>
                            <a:sysClr val="windowText" lastClr="000000"/>
                          </a:solidFill>
                          <a:effectLst/>
                        </a:rPr>
                        <a:t>certs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证书相关</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0415077"/>
                  </a:ext>
                </a:extLst>
              </a:tr>
              <a:tr h="257172">
                <a:tc>
                  <a:txBody>
                    <a:bodyPr/>
                    <a:lstStyle/>
                    <a:p>
                      <a:pPr algn="l" fontAlgn="b"/>
                      <a:r>
                        <a:rPr lang="en-US" sz="1200" u="none" strike="noStrike">
                          <a:solidFill>
                            <a:sysClr val="windowText" lastClr="000000"/>
                          </a:solidFill>
                          <a:effectLst/>
                        </a:rPr>
                        <a:t>crypto</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加密算法</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494400"/>
                  </a:ext>
                </a:extLst>
              </a:tr>
              <a:tr h="257172">
                <a:tc>
                  <a:txBody>
                    <a:bodyPr/>
                    <a:lstStyle/>
                    <a:p>
                      <a:pPr algn="l" fontAlgn="b"/>
                      <a:r>
                        <a:rPr lang="en-US" sz="1200" u="none" strike="noStrike">
                          <a:solidFill>
                            <a:sysClr val="windowText" lastClr="000000"/>
                          </a:solidFill>
                          <a:effectLst/>
                        </a:rPr>
                        <a:t>Documentation</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文档</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976337"/>
                  </a:ext>
                </a:extLst>
              </a:tr>
              <a:tr h="257172">
                <a:tc>
                  <a:txBody>
                    <a:bodyPr/>
                    <a:lstStyle/>
                    <a:p>
                      <a:pPr algn="l" fontAlgn="b"/>
                      <a:r>
                        <a:rPr lang="en-US" sz="1200" u="none" strike="noStrike">
                          <a:solidFill>
                            <a:sysClr val="windowText" lastClr="000000"/>
                          </a:solidFill>
                          <a:effectLst/>
                        </a:rPr>
                        <a:t>drivers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CN" sz="1200" u="none" strike="noStrike">
                          <a:solidFill>
                            <a:sysClr val="windowText" lastClr="000000"/>
                          </a:solidFill>
                          <a:effectLst/>
                        </a:rPr>
                        <a:t>linux</a:t>
                      </a:r>
                      <a:r>
                        <a:rPr lang="zh-CN" altLang="en-US" sz="1200" u="none" strike="noStrike">
                          <a:solidFill>
                            <a:sysClr val="windowText" lastClr="000000"/>
                          </a:solidFill>
                          <a:effectLst/>
                        </a:rPr>
                        <a:t>支持所有硬件设备的驱动源码</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26193"/>
                  </a:ext>
                </a:extLst>
              </a:tr>
              <a:tr h="257172">
                <a:tc>
                  <a:txBody>
                    <a:bodyPr/>
                    <a:lstStyle/>
                    <a:p>
                      <a:pPr algn="l" fontAlgn="b"/>
                      <a:r>
                        <a:rPr lang="en-US" sz="1200" u="none" strike="noStrike" dirty="0">
                          <a:solidFill>
                            <a:sysClr val="windowText" lastClr="000000"/>
                          </a:solidFill>
                          <a:effectLst/>
                        </a:rPr>
                        <a:t>firmware</a:t>
                      </a:r>
                      <a:endParaRPr 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固件</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49286"/>
                  </a:ext>
                </a:extLst>
              </a:tr>
              <a:tr h="257172">
                <a:tc>
                  <a:txBody>
                    <a:bodyPr/>
                    <a:lstStyle/>
                    <a:p>
                      <a:pPr algn="l" fontAlgn="b"/>
                      <a:r>
                        <a:rPr lang="en-US" sz="1200" u="none" strike="noStrike">
                          <a:solidFill>
                            <a:sysClr val="windowText" lastClr="000000"/>
                          </a:solidFill>
                          <a:effectLst/>
                        </a:rPr>
                        <a:t>fs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文件系统（</a:t>
                      </a:r>
                      <a:r>
                        <a:rPr lang="en-US" sz="1200" u="none" strike="noStrike">
                          <a:solidFill>
                            <a:sysClr val="windowText" lastClr="000000"/>
                          </a:solidFill>
                          <a:effectLst/>
                        </a:rPr>
                        <a:t>file system）</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692570"/>
                  </a:ext>
                </a:extLst>
              </a:tr>
              <a:tr h="257172">
                <a:tc>
                  <a:txBody>
                    <a:bodyPr/>
                    <a:lstStyle/>
                    <a:p>
                      <a:pPr algn="l" fontAlgn="b"/>
                      <a:r>
                        <a:rPr lang="en-US" sz="1200" u="none" strike="noStrike">
                          <a:solidFill>
                            <a:sysClr val="windowText" lastClr="000000"/>
                          </a:solidFill>
                          <a:effectLst/>
                        </a:rPr>
                        <a:t>include</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公用头文件</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1811980"/>
                  </a:ext>
                </a:extLst>
              </a:tr>
              <a:tr h="257172">
                <a:tc>
                  <a:txBody>
                    <a:bodyPr/>
                    <a:lstStyle/>
                    <a:p>
                      <a:pPr algn="l" fontAlgn="b"/>
                      <a:r>
                        <a:rPr lang="en-US" sz="1200" u="none" strike="noStrike">
                          <a:solidFill>
                            <a:sysClr val="windowText" lastClr="000000"/>
                          </a:solidFill>
                          <a:effectLst/>
                        </a:rPr>
                        <a:t>init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内核启动时初始化代码</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5530570"/>
                  </a:ext>
                </a:extLst>
              </a:tr>
              <a:tr h="257172">
                <a:tc>
                  <a:txBody>
                    <a:bodyPr/>
                    <a:lstStyle/>
                    <a:p>
                      <a:pPr algn="l" fontAlgn="b"/>
                      <a:r>
                        <a:rPr lang="en-US" sz="1200" u="none" strike="noStrike">
                          <a:solidFill>
                            <a:sysClr val="windowText" lastClr="000000"/>
                          </a:solidFill>
                          <a:effectLst/>
                        </a:rPr>
                        <a:t>ipc</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进程间通信</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34603"/>
                  </a:ext>
                </a:extLst>
              </a:tr>
              <a:tr h="257172">
                <a:tc>
                  <a:txBody>
                    <a:bodyPr/>
                    <a:lstStyle/>
                    <a:p>
                      <a:pPr algn="l" fontAlgn="b"/>
                      <a:r>
                        <a:rPr lang="en-US" sz="1200" u="none" strike="noStrike">
                          <a:solidFill>
                            <a:sysClr val="windowText" lastClr="000000"/>
                          </a:solidFill>
                          <a:effectLst/>
                        </a:rPr>
                        <a:t>kernel</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内核代码</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871157"/>
                  </a:ext>
                </a:extLst>
              </a:tr>
              <a:tr h="257172">
                <a:tc>
                  <a:txBody>
                    <a:bodyPr/>
                    <a:lstStyle/>
                    <a:p>
                      <a:pPr algn="l" fontAlgn="b"/>
                      <a:r>
                        <a:rPr lang="en-US" sz="1200" u="none" strike="noStrike" dirty="0">
                          <a:solidFill>
                            <a:sysClr val="windowText" lastClr="000000"/>
                          </a:solidFill>
                          <a:effectLst/>
                        </a:rPr>
                        <a:t>lib</a:t>
                      </a:r>
                      <a:endParaRPr 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公用的库函数，内核中无法使用</a:t>
                      </a:r>
                      <a:r>
                        <a:rPr lang="en-US" altLang="zh-CN" sz="1200" u="none" strike="noStrike" dirty="0">
                          <a:solidFill>
                            <a:sysClr val="windowText" lastClr="000000"/>
                          </a:solidFill>
                          <a:effectLst/>
                        </a:rPr>
                        <a:t>C</a:t>
                      </a:r>
                      <a:r>
                        <a:rPr lang="zh-CN" altLang="en-US" sz="1200" u="none" strike="noStrike" dirty="0">
                          <a:solidFill>
                            <a:sysClr val="windowText" lastClr="000000"/>
                          </a:solidFill>
                          <a:effectLst/>
                        </a:rPr>
                        <a:t>语言标准库</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1157667"/>
                  </a:ext>
                </a:extLst>
              </a:tr>
              <a:tr h="257172">
                <a:tc>
                  <a:txBody>
                    <a:bodyPr/>
                    <a:lstStyle/>
                    <a:p>
                      <a:pPr algn="l" fontAlgn="b"/>
                      <a:r>
                        <a:rPr lang="en-US" sz="1200" u="none" strike="noStrike">
                          <a:solidFill>
                            <a:sysClr val="windowText" lastClr="000000"/>
                          </a:solidFill>
                          <a:effectLst/>
                        </a:rPr>
                        <a:t>mm</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内存管理</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134231"/>
                  </a:ext>
                </a:extLst>
              </a:tr>
              <a:tr h="257172">
                <a:tc>
                  <a:txBody>
                    <a:bodyPr/>
                    <a:lstStyle/>
                    <a:p>
                      <a:pPr algn="l" fontAlgn="b"/>
                      <a:r>
                        <a:rPr lang="en-US" sz="1200" u="none" strike="noStrike">
                          <a:solidFill>
                            <a:sysClr val="windowText" lastClr="000000"/>
                          </a:solidFill>
                          <a:effectLst/>
                        </a:rPr>
                        <a:t>net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网络相关</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129533"/>
                  </a:ext>
                </a:extLst>
              </a:tr>
              <a:tr h="257172">
                <a:tc>
                  <a:txBody>
                    <a:bodyPr/>
                    <a:lstStyle/>
                    <a:p>
                      <a:pPr algn="l" fontAlgn="b"/>
                      <a:r>
                        <a:rPr lang="en-US" sz="1200" u="none" strike="noStrike">
                          <a:solidFill>
                            <a:sysClr val="windowText" lastClr="000000"/>
                          </a:solidFill>
                          <a:effectLst/>
                        </a:rPr>
                        <a:t>samples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示例</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403506"/>
                  </a:ext>
                </a:extLst>
              </a:tr>
              <a:tr h="257172">
                <a:tc>
                  <a:txBody>
                    <a:bodyPr/>
                    <a:lstStyle/>
                    <a:p>
                      <a:pPr algn="l" fontAlgn="b"/>
                      <a:r>
                        <a:rPr lang="en-US" sz="1200" u="none" strike="noStrike">
                          <a:solidFill>
                            <a:sysClr val="windowText" lastClr="000000"/>
                          </a:solidFill>
                          <a:effectLst/>
                        </a:rPr>
                        <a:t>scripts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脚本，辅助用</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9152418"/>
                  </a:ext>
                </a:extLst>
              </a:tr>
              <a:tr h="257172">
                <a:tc>
                  <a:txBody>
                    <a:bodyPr/>
                    <a:lstStyle/>
                    <a:p>
                      <a:pPr algn="l" fontAlgn="b"/>
                      <a:r>
                        <a:rPr lang="en-US" sz="1200" u="none" strike="noStrike">
                          <a:solidFill>
                            <a:sysClr val="windowText" lastClr="000000"/>
                          </a:solidFill>
                          <a:effectLst/>
                        </a:rPr>
                        <a:t>security</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安全</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0483438"/>
                  </a:ext>
                </a:extLst>
              </a:tr>
              <a:tr h="257172">
                <a:tc>
                  <a:txBody>
                    <a:bodyPr/>
                    <a:lstStyle/>
                    <a:p>
                      <a:pPr algn="l" fontAlgn="b"/>
                      <a:r>
                        <a:rPr lang="en-US" sz="1200" u="none" strike="noStrike">
                          <a:solidFill>
                            <a:sysClr val="windowText" lastClr="000000"/>
                          </a:solidFill>
                          <a:effectLst/>
                        </a:rPr>
                        <a:t>sound</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音频相关</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704819"/>
                  </a:ext>
                </a:extLst>
              </a:tr>
              <a:tr h="257172">
                <a:tc>
                  <a:txBody>
                    <a:bodyPr/>
                    <a:lstStyle/>
                    <a:p>
                      <a:pPr algn="l" fontAlgn="b"/>
                      <a:r>
                        <a:rPr lang="en-US" sz="1200" u="none" strike="noStrike">
                          <a:solidFill>
                            <a:sysClr val="windowText" lastClr="000000"/>
                          </a:solidFill>
                          <a:effectLst/>
                        </a:rPr>
                        <a:t>tools</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实用工具</a:t>
                      </a:r>
                      <a:endParaRPr lang="zh-CN" alt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5377617"/>
                  </a:ext>
                </a:extLst>
              </a:tr>
              <a:tr h="257172">
                <a:tc>
                  <a:txBody>
                    <a:bodyPr/>
                    <a:lstStyle/>
                    <a:p>
                      <a:pPr algn="l" fontAlgn="b"/>
                      <a:r>
                        <a:rPr lang="en-US" sz="1200" u="none" strike="noStrike">
                          <a:solidFill>
                            <a:sysClr val="windowText" lastClr="000000"/>
                          </a:solidFill>
                          <a:effectLst/>
                        </a:rPr>
                        <a:t>usr</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a:solidFill>
                            <a:sysClr val="windowText" lastClr="000000"/>
                          </a:solidFill>
                          <a:effectLst/>
                        </a:rPr>
                        <a:t>打包压缩</a:t>
                      </a:r>
                      <a:r>
                        <a:rPr lang="en-US" sz="1200" u="none" strike="noStrike">
                          <a:solidFill>
                            <a:sysClr val="windowText" lastClr="000000"/>
                          </a:solidFill>
                          <a:effectLst/>
                        </a:rPr>
                        <a:t>cpio</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17102"/>
                  </a:ext>
                </a:extLst>
              </a:tr>
              <a:tr h="257172">
                <a:tc>
                  <a:txBody>
                    <a:bodyPr/>
                    <a:lstStyle/>
                    <a:p>
                      <a:pPr algn="l" fontAlgn="b"/>
                      <a:r>
                        <a:rPr lang="en-US" sz="1200" u="none" strike="noStrike">
                          <a:solidFill>
                            <a:sysClr val="windowText" lastClr="000000"/>
                          </a:solidFill>
                          <a:effectLst/>
                        </a:rPr>
                        <a:t>virt</a:t>
                      </a:r>
                      <a:endParaRPr lang="en-US" sz="1200" b="0" i="0" u="none" strike="noStrike">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200" u="none" strike="noStrike" dirty="0">
                          <a:solidFill>
                            <a:sysClr val="windowText" lastClr="000000"/>
                          </a:solidFill>
                          <a:effectLst/>
                        </a:rPr>
                        <a:t>虚拟机相关</a:t>
                      </a:r>
                      <a:endParaRPr lang="zh-CN" altLang="en-US" sz="1200" b="0" i="0" u="none" strike="noStrike" dirty="0">
                        <a:solidFill>
                          <a:sysClr val="windowText" lastClr="000000"/>
                        </a:solidFill>
                        <a:effectLst/>
                        <a:latin typeface="等线" panose="02010600030101010101" pitchFamily="2" charset="-122"/>
                        <a:ea typeface="等线" panose="02010600030101010101" pitchFamily="2" charset="-122"/>
                      </a:endParaRPr>
                    </a:p>
                  </a:txBody>
                  <a:tcPr marL="4553" marR="4553" marT="45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76141"/>
                  </a:ext>
                </a:extLst>
              </a:tr>
            </a:tbl>
          </a:graphicData>
        </a:graphic>
      </p:graphicFrame>
    </p:spTree>
    <p:extLst>
      <p:ext uri="{BB962C8B-B14F-4D97-AF65-F5344CB8AC3E}">
        <p14:creationId xmlns:p14="http://schemas.microsoft.com/office/powerpoint/2010/main" val="1043684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631D04-381E-45FA-88B9-A06B061EF6C8}"/>
              </a:ext>
            </a:extLst>
          </p:cNvPr>
          <p:cNvPicPr>
            <a:picLocks noGrp="1" noChangeAspect="1"/>
          </p:cNvPicPr>
          <p:nvPr>
            <p:ph idx="1"/>
          </p:nvPr>
        </p:nvPicPr>
        <p:blipFill rotWithShape="1">
          <a:blip r:embed="rId2"/>
          <a:stretch/>
        </p:blipFill>
        <p:spPr>
          <a:xfrm>
            <a:off x="2432720" y="2924944"/>
            <a:ext cx="4952915" cy="3671888"/>
          </a:xfrm>
          <a:prstGeom prst="rect">
            <a:avLst/>
          </a:prstGeom>
        </p:spPr>
      </p:pic>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zh-CN" altLang="en-US" dirty="0"/>
              <a:t>下载内核</a:t>
            </a:r>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575321" y="1772227"/>
            <a:ext cx="6888071" cy="926366"/>
          </a:xfrm>
          <a:prstGeom prst="roundRect">
            <a:avLst>
              <a:gd name="adj" fmla="val 614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wget https://cdn.kernel.org/pub/linux/kernel/v4.x/linux-4.19.124.tar.xz</a:t>
            </a:r>
            <a:endParaRPr lang="zh-CN" altLang="en-US" sz="18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1557064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zh-CN" altLang="en-US" dirty="0"/>
              <a:t>环境准备</a:t>
            </a:r>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508966" y="2472172"/>
            <a:ext cx="68880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tar -xf linux-4.19.124.tar.xz</a:t>
            </a:r>
          </a:p>
        </p:txBody>
      </p:sp>
      <p:sp>
        <p:nvSpPr>
          <p:cNvPr id="7" name="矩形: 圆角 6">
            <a:extLst>
              <a:ext uri="{FF2B5EF4-FFF2-40B4-BE49-F238E27FC236}">
                <a16:creationId xmlns:a16="http://schemas.microsoft.com/office/drawing/2014/main" id="{A570E7E5-5D2C-4D34-AD55-687E2DD71C75}"/>
              </a:ext>
            </a:extLst>
          </p:cNvPr>
          <p:cNvSpPr/>
          <p:nvPr/>
        </p:nvSpPr>
        <p:spPr bwMode="auto">
          <a:xfrm>
            <a:off x="1508966" y="3566558"/>
            <a:ext cx="6888071" cy="369689"/>
          </a:xfrm>
          <a:prstGeom prst="roundRect">
            <a:avLst>
              <a:gd name="adj" fmla="val 11495"/>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800" dirty="0">
                <a:solidFill>
                  <a:srgbClr val="FFFFFF"/>
                </a:solidFill>
                <a:latin typeface="Consolas" panose="020B0609020204030204" pitchFamily="49" charset="0"/>
              </a:rPr>
              <a:t>$ cd linux-4.19.124</a:t>
            </a:r>
          </a:p>
        </p:txBody>
      </p:sp>
      <p:sp>
        <p:nvSpPr>
          <p:cNvPr id="9" name="文本框 8">
            <a:extLst>
              <a:ext uri="{FF2B5EF4-FFF2-40B4-BE49-F238E27FC236}">
                <a16:creationId xmlns:a16="http://schemas.microsoft.com/office/drawing/2014/main" id="{38D28B7B-7E04-4EC6-B437-43BEE2198ADF}"/>
              </a:ext>
            </a:extLst>
          </p:cNvPr>
          <p:cNvSpPr txBox="1"/>
          <p:nvPr/>
        </p:nvSpPr>
        <p:spPr>
          <a:xfrm>
            <a:off x="1484880" y="1930004"/>
            <a:ext cx="1346844" cy="369332"/>
          </a:xfrm>
          <a:prstGeom prst="rect">
            <a:avLst/>
          </a:prstGeom>
          <a:noFill/>
        </p:spPr>
        <p:txBody>
          <a:bodyPr wrap="none" rtlCol="0">
            <a:spAutoFit/>
          </a:bodyPr>
          <a:lstStyle/>
          <a:p>
            <a:r>
              <a:rPr lang="zh-CN" altLang="en-US" sz="1800" dirty="0">
                <a:solidFill>
                  <a:srgbClr val="292929"/>
                </a:solidFill>
                <a:latin typeface="+mj-ea"/>
                <a:ea typeface="+mj-ea"/>
              </a:rPr>
              <a:t>解压源码：</a:t>
            </a:r>
          </a:p>
        </p:txBody>
      </p:sp>
      <p:sp>
        <p:nvSpPr>
          <p:cNvPr id="10" name="文本框 9">
            <a:extLst>
              <a:ext uri="{FF2B5EF4-FFF2-40B4-BE49-F238E27FC236}">
                <a16:creationId xmlns:a16="http://schemas.microsoft.com/office/drawing/2014/main" id="{14BD4CD1-4B84-47A4-8A91-ECAA7A41D9D4}"/>
              </a:ext>
            </a:extLst>
          </p:cNvPr>
          <p:cNvSpPr txBox="1"/>
          <p:nvPr/>
        </p:nvSpPr>
        <p:spPr>
          <a:xfrm>
            <a:off x="1484481" y="3024388"/>
            <a:ext cx="1811714" cy="369332"/>
          </a:xfrm>
          <a:prstGeom prst="rect">
            <a:avLst/>
          </a:prstGeom>
          <a:noFill/>
        </p:spPr>
        <p:txBody>
          <a:bodyPr wrap="none" rtlCol="0">
            <a:spAutoFit/>
          </a:bodyPr>
          <a:lstStyle/>
          <a:p>
            <a:r>
              <a:rPr lang="zh-CN" altLang="en-US" sz="1800" dirty="0">
                <a:solidFill>
                  <a:srgbClr val="292929"/>
                </a:solidFill>
                <a:latin typeface="+mj-ea"/>
                <a:ea typeface="+mj-ea"/>
              </a:rPr>
              <a:t>进入源码目录：</a:t>
            </a:r>
          </a:p>
        </p:txBody>
      </p:sp>
    </p:spTree>
    <p:extLst>
      <p:ext uri="{BB962C8B-B14F-4D97-AF65-F5344CB8AC3E}">
        <p14:creationId xmlns:p14="http://schemas.microsoft.com/office/powerpoint/2010/main" val="9659414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F8FB55B-275B-4E8B-8918-0EBD15CCF894}"/>
              </a:ext>
            </a:extLst>
          </p:cNvPr>
          <p:cNvSpPr>
            <a:spLocks noGrp="1"/>
          </p:cNvSpPr>
          <p:nvPr>
            <p:ph type="title"/>
          </p:nvPr>
        </p:nvSpPr>
        <p:spPr/>
        <p:txBody>
          <a:bodyPr/>
          <a:lstStyle/>
          <a:p>
            <a:r>
              <a:rPr lang="zh-CN" altLang="en-US" dirty="0"/>
              <a:t>安装配套工具</a:t>
            </a:r>
          </a:p>
        </p:txBody>
      </p:sp>
      <p:sp>
        <p:nvSpPr>
          <p:cNvPr id="4" name="矩形: 圆角 3">
            <a:extLst>
              <a:ext uri="{FF2B5EF4-FFF2-40B4-BE49-F238E27FC236}">
                <a16:creationId xmlns:a16="http://schemas.microsoft.com/office/drawing/2014/main" id="{DC7F9EC4-3A4B-4A59-BCFB-75EF5871E3CF}"/>
              </a:ext>
            </a:extLst>
          </p:cNvPr>
          <p:cNvSpPr/>
          <p:nvPr/>
        </p:nvSpPr>
        <p:spPr bwMode="auto">
          <a:xfrm>
            <a:off x="1442611" y="2350993"/>
            <a:ext cx="6888071" cy="641330"/>
          </a:xfrm>
          <a:prstGeom prst="roundRect">
            <a:avLst>
              <a:gd name="adj" fmla="val 614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800" dirty="0">
                <a:solidFill>
                  <a:srgbClr val="FFFFFF"/>
                </a:solidFill>
                <a:latin typeface="Consolas" panose="020B0609020204030204" pitchFamily="49" charset="0"/>
              </a:rPr>
              <a:t>$ sudo yum install ncurses-devel xz-utils bc flex elfutils-libelf-devel bison m4 openssl-devel</a:t>
            </a:r>
            <a:endParaRPr lang="zh-CN" altLang="en-US" sz="1800" dirty="0">
              <a:solidFill>
                <a:srgbClr val="FFFFFF"/>
              </a:solidFill>
              <a:latin typeface="Consolas" panose="020B0609020204030204" pitchFamily="49" charset="0"/>
            </a:endParaRPr>
          </a:p>
        </p:txBody>
      </p:sp>
      <p:sp>
        <p:nvSpPr>
          <p:cNvPr id="5" name="文本框 4">
            <a:extLst>
              <a:ext uri="{FF2B5EF4-FFF2-40B4-BE49-F238E27FC236}">
                <a16:creationId xmlns:a16="http://schemas.microsoft.com/office/drawing/2014/main" id="{AF290A9B-44F0-4A48-A25D-082C7EB7FC10}"/>
              </a:ext>
            </a:extLst>
          </p:cNvPr>
          <p:cNvSpPr txBox="1"/>
          <p:nvPr/>
        </p:nvSpPr>
        <p:spPr>
          <a:xfrm>
            <a:off x="1418127" y="1808822"/>
            <a:ext cx="1811714" cy="369332"/>
          </a:xfrm>
          <a:prstGeom prst="rect">
            <a:avLst/>
          </a:prstGeom>
          <a:noFill/>
        </p:spPr>
        <p:txBody>
          <a:bodyPr wrap="none" rtlCol="0">
            <a:spAutoFit/>
          </a:bodyPr>
          <a:lstStyle/>
          <a:p>
            <a:r>
              <a:rPr lang="zh-CN" altLang="en-US" sz="1800" dirty="0">
                <a:solidFill>
                  <a:srgbClr val="292929"/>
                </a:solidFill>
                <a:latin typeface="+mj-ea"/>
                <a:ea typeface="+mj-ea"/>
              </a:rPr>
              <a:t>安装配套工具：</a:t>
            </a:r>
          </a:p>
        </p:txBody>
      </p:sp>
      <p:sp>
        <p:nvSpPr>
          <p:cNvPr id="7" name="文本框 6">
            <a:extLst>
              <a:ext uri="{FF2B5EF4-FFF2-40B4-BE49-F238E27FC236}">
                <a16:creationId xmlns:a16="http://schemas.microsoft.com/office/drawing/2014/main" id="{0B7015BB-02F0-4714-A482-255559B3948F}"/>
              </a:ext>
            </a:extLst>
          </p:cNvPr>
          <p:cNvSpPr txBox="1"/>
          <p:nvPr/>
        </p:nvSpPr>
        <p:spPr>
          <a:xfrm>
            <a:off x="1388606" y="3158970"/>
            <a:ext cx="2248796" cy="1569660"/>
          </a:xfrm>
          <a:prstGeom prst="rect">
            <a:avLst/>
          </a:prstGeom>
          <a:noFill/>
        </p:spPr>
        <p:txBody>
          <a:bodyPr wrap="square">
            <a:spAutoFit/>
          </a:bodyPr>
          <a:lstStyle/>
          <a:p>
            <a:pPr algn="l"/>
            <a:r>
              <a:rPr lang="da-DK" altLang="zh-CN" sz="1800" dirty="0">
                <a:solidFill>
                  <a:srgbClr val="002060"/>
                </a:solidFill>
                <a:latin typeface="Consolas" panose="020B0609020204030204" pitchFamily="49" charset="0"/>
              </a:rPr>
              <a:t>ncurses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一套编程库，它提供了一系列的函数以便使用者调用它们去生成基于文本的用户界面</a:t>
            </a:r>
            <a:endParaRPr lang="en-US" altLang="zh-CN" sz="1500" dirty="0">
              <a:solidFill>
                <a:srgbClr val="002060"/>
              </a:solidFill>
              <a:latin typeface="Consolas" panose="020B0609020204030204" pitchFamily="49" charset="0"/>
            </a:endParaRPr>
          </a:p>
          <a:p>
            <a:pPr algn="l"/>
            <a:endParaRPr lang="zh-CN" altLang="en-US" sz="1800" dirty="0">
              <a:solidFill>
                <a:srgbClr val="002060"/>
              </a:solidFill>
            </a:endParaRPr>
          </a:p>
        </p:txBody>
      </p:sp>
      <p:sp>
        <p:nvSpPr>
          <p:cNvPr id="8" name="文本框 7">
            <a:extLst>
              <a:ext uri="{FF2B5EF4-FFF2-40B4-BE49-F238E27FC236}">
                <a16:creationId xmlns:a16="http://schemas.microsoft.com/office/drawing/2014/main" id="{CAE97682-9AE2-412E-B217-EF9E2F1D223F}"/>
              </a:ext>
            </a:extLst>
          </p:cNvPr>
          <p:cNvSpPr txBox="1"/>
          <p:nvPr/>
        </p:nvSpPr>
        <p:spPr>
          <a:xfrm>
            <a:off x="1406307" y="4391312"/>
            <a:ext cx="2248796" cy="877163"/>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xz</a:t>
            </a:r>
            <a:r>
              <a:rPr lang="en-US" altLang="zh-CN" sz="1800" dirty="0">
                <a:solidFill>
                  <a:srgbClr val="002060"/>
                </a:solidFill>
                <a:latin typeface="Consolas" panose="020B0609020204030204" pitchFamily="49" charset="0"/>
              </a:rPr>
              <a:t>-utils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一个解压软件</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0" name="文本框 9">
            <a:extLst>
              <a:ext uri="{FF2B5EF4-FFF2-40B4-BE49-F238E27FC236}">
                <a16:creationId xmlns:a16="http://schemas.microsoft.com/office/drawing/2014/main" id="{6E02F3C8-0CC8-4D5A-9AB2-E9963EBD2A19}"/>
              </a:ext>
            </a:extLst>
          </p:cNvPr>
          <p:cNvSpPr txBox="1"/>
          <p:nvPr/>
        </p:nvSpPr>
        <p:spPr>
          <a:xfrm>
            <a:off x="1424008" y="5019625"/>
            <a:ext cx="2248796" cy="877163"/>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bc</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一个命令行计算软件</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1" name="文本框 10">
            <a:extLst>
              <a:ext uri="{FF2B5EF4-FFF2-40B4-BE49-F238E27FC236}">
                <a16:creationId xmlns:a16="http://schemas.microsoft.com/office/drawing/2014/main" id="{865E1099-CB8E-439F-B358-E89823A31383}"/>
              </a:ext>
            </a:extLst>
          </p:cNvPr>
          <p:cNvSpPr txBox="1"/>
          <p:nvPr/>
        </p:nvSpPr>
        <p:spPr>
          <a:xfrm>
            <a:off x="3980895" y="3151895"/>
            <a:ext cx="2248796" cy="877163"/>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flex</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一个字符分析工具</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2" name="文本框 11">
            <a:extLst>
              <a:ext uri="{FF2B5EF4-FFF2-40B4-BE49-F238E27FC236}">
                <a16:creationId xmlns:a16="http://schemas.microsoft.com/office/drawing/2014/main" id="{5751CDB4-78E4-4A32-8DD9-C15A0C6AD760}"/>
              </a:ext>
            </a:extLst>
          </p:cNvPr>
          <p:cNvSpPr txBox="1"/>
          <p:nvPr/>
        </p:nvSpPr>
        <p:spPr>
          <a:xfrm>
            <a:off x="4002107" y="3915055"/>
            <a:ext cx="2248796" cy="1107996"/>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elfutils</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用来对</a:t>
            </a:r>
            <a:r>
              <a:rPr lang="en-US" altLang="zh-CN" sz="1500" b="0" dirty="0">
                <a:solidFill>
                  <a:srgbClr val="4D4D4D"/>
                </a:solidFill>
                <a:latin typeface="Microsoft YaHei" panose="020B0503020204020204" pitchFamily="34" charset="-122"/>
                <a:ea typeface="Microsoft YaHei" panose="020B0503020204020204" pitchFamily="34" charset="-122"/>
              </a:rPr>
              <a:t>ELF</a:t>
            </a:r>
            <a:r>
              <a:rPr lang="zh-CN" altLang="en-US" sz="1500" b="0" dirty="0">
                <a:solidFill>
                  <a:srgbClr val="4D4D4D"/>
                </a:solidFill>
                <a:latin typeface="Microsoft YaHei" panose="020B0503020204020204" pitchFamily="34" charset="-122"/>
                <a:ea typeface="Microsoft YaHei" panose="020B0503020204020204" pitchFamily="34" charset="-122"/>
              </a:rPr>
              <a:t>文件进行读、写等操作</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3" name="文本框 12">
            <a:extLst>
              <a:ext uri="{FF2B5EF4-FFF2-40B4-BE49-F238E27FC236}">
                <a16:creationId xmlns:a16="http://schemas.microsoft.com/office/drawing/2014/main" id="{59A782B1-6FD4-4B33-B76B-C8890D9900AE}"/>
              </a:ext>
            </a:extLst>
          </p:cNvPr>
          <p:cNvSpPr txBox="1"/>
          <p:nvPr/>
        </p:nvSpPr>
        <p:spPr>
          <a:xfrm>
            <a:off x="4023319" y="4708537"/>
            <a:ext cx="2248796" cy="877163"/>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bison</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一种通用解析器生成器</a:t>
            </a:r>
            <a:endParaRPr lang="en-US" altLang="zh-CN" sz="1500" b="0" dirty="0">
              <a:solidFill>
                <a:srgbClr val="4D4D4D"/>
              </a:solidFill>
              <a:latin typeface="Microsoft YaHei" panose="020B0503020204020204" pitchFamily="34" charset="-122"/>
              <a:ea typeface="Microsoft YaHei" panose="020B0503020204020204" pitchFamily="34" charset="-122"/>
            </a:endParaRPr>
          </a:p>
          <a:p>
            <a:pPr algn="l"/>
            <a:endParaRPr lang="zh-CN" altLang="en-US" sz="1800" dirty="0">
              <a:solidFill>
                <a:srgbClr val="002060"/>
              </a:solidFill>
            </a:endParaRPr>
          </a:p>
        </p:txBody>
      </p:sp>
      <p:sp>
        <p:nvSpPr>
          <p:cNvPr id="14" name="文本框 13">
            <a:extLst>
              <a:ext uri="{FF2B5EF4-FFF2-40B4-BE49-F238E27FC236}">
                <a16:creationId xmlns:a16="http://schemas.microsoft.com/office/drawing/2014/main" id="{DA474A88-D61C-47BB-9DE9-F30A92855F6D}"/>
              </a:ext>
            </a:extLst>
          </p:cNvPr>
          <p:cNvSpPr txBox="1"/>
          <p:nvPr/>
        </p:nvSpPr>
        <p:spPr>
          <a:xfrm>
            <a:off x="6303153" y="3158972"/>
            <a:ext cx="2248796" cy="600164"/>
          </a:xfrm>
          <a:prstGeom prst="rect">
            <a:avLst/>
          </a:prstGeom>
          <a:noFill/>
        </p:spPr>
        <p:txBody>
          <a:bodyPr wrap="square">
            <a:spAutoFit/>
          </a:bodyPr>
          <a:lstStyle/>
          <a:p>
            <a:pPr algn="l"/>
            <a:r>
              <a:rPr lang="en-US" altLang="zh-CN" sz="1800" dirty="0">
                <a:solidFill>
                  <a:srgbClr val="002060"/>
                </a:solidFill>
                <a:latin typeface="Consolas" panose="020B0609020204030204" pitchFamily="49" charset="0"/>
              </a:rPr>
              <a:t>m4</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一个通用的宏处理器</a:t>
            </a:r>
            <a:endParaRPr lang="en-US" altLang="zh-CN" sz="1500" b="0" dirty="0">
              <a:solidFill>
                <a:srgbClr val="4D4D4D"/>
              </a:solidFill>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F7CECD38-BB84-4438-80A6-5EB7B9CD32B0}"/>
              </a:ext>
            </a:extLst>
          </p:cNvPr>
          <p:cNvSpPr txBox="1"/>
          <p:nvPr/>
        </p:nvSpPr>
        <p:spPr>
          <a:xfrm>
            <a:off x="6303152" y="3915056"/>
            <a:ext cx="2248796" cy="369332"/>
          </a:xfrm>
          <a:prstGeom prst="rect">
            <a:avLst/>
          </a:prstGeom>
          <a:noFill/>
        </p:spPr>
        <p:txBody>
          <a:bodyPr wrap="square">
            <a:spAutoFit/>
          </a:bodyPr>
          <a:lstStyle/>
          <a:p>
            <a:pPr algn="l"/>
            <a:r>
              <a:rPr lang="en-US" altLang="zh-CN" sz="1800" dirty="0" err="1">
                <a:solidFill>
                  <a:srgbClr val="002060"/>
                </a:solidFill>
                <a:latin typeface="Consolas" panose="020B0609020204030204" pitchFamily="49" charset="0"/>
              </a:rPr>
              <a:t>openssl</a:t>
            </a:r>
            <a:r>
              <a:rPr lang="zh-CN" altLang="en-US" sz="1800" dirty="0">
                <a:solidFill>
                  <a:srgbClr val="002060"/>
                </a:solidFill>
                <a:latin typeface="Consolas" panose="020B0609020204030204" pitchFamily="49" charset="0"/>
              </a:rPr>
              <a:t>：</a:t>
            </a:r>
            <a:r>
              <a:rPr lang="zh-CN" altLang="en-US" sz="1500" b="0" dirty="0">
                <a:solidFill>
                  <a:srgbClr val="4D4D4D"/>
                </a:solidFill>
                <a:latin typeface="Microsoft YaHei" panose="020B0503020204020204" pitchFamily="34" charset="-122"/>
                <a:ea typeface="Microsoft YaHei" panose="020B0503020204020204" pitchFamily="34" charset="-122"/>
              </a:rPr>
              <a:t>加密算法库</a:t>
            </a:r>
            <a:endParaRPr lang="en-US" altLang="zh-CN" sz="1500" b="0" dirty="0">
              <a:solidFill>
                <a:srgbClr val="4D4D4D"/>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0597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7871BA-4145-41F6-A2DB-19A73ADFC45C}"/>
              </a:ext>
            </a:extLst>
          </p:cNvPr>
          <p:cNvSpPr>
            <a:spLocks noGrp="1"/>
          </p:cNvSpPr>
          <p:nvPr>
            <p:ph type="title"/>
          </p:nvPr>
        </p:nvSpPr>
        <p:spPr/>
        <p:txBody>
          <a:bodyPr/>
          <a:lstStyle/>
          <a:p>
            <a:r>
              <a:rPr lang="zh-CN" altLang="en-US" dirty="0"/>
              <a:t>内核模块配置</a:t>
            </a:r>
          </a:p>
        </p:txBody>
      </p:sp>
      <p:sp>
        <p:nvSpPr>
          <p:cNvPr id="5" name="矩形: 圆角 4">
            <a:extLst>
              <a:ext uri="{FF2B5EF4-FFF2-40B4-BE49-F238E27FC236}">
                <a16:creationId xmlns:a16="http://schemas.microsoft.com/office/drawing/2014/main" id="{9CB0C5E6-979F-4C84-BEFD-790BFA3CE40A}"/>
              </a:ext>
            </a:extLst>
          </p:cNvPr>
          <p:cNvSpPr/>
          <p:nvPr/>
        </p:nvSpPr>
        <p:spPr bwMode="auto">
          <a:xfrm>
            <a:off x="1508968" y="1862827"/>
            <a:ext cx="2741957"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 menuconfig</a:t>
            </a:r>
          </a:p>
        </p:txBody>
      </p:sp>
      <p:pic>
        <p:nvPicPr>
          <p:cNvPr id="4" name="图片 3">
            <a:extLst>
              <a:ext uri="{FF2B5EF4-FFF2-40B4-BE49-F238E27FC236}">
                <a16:creationId xmlns:a16="http://schemas.microsoft.com/office/drawing/2014/main" id="{E4DF95F5-6F9D-409B-B2E1-C168A278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1" y="2422067"/>
            <a:ext cx="4640097" cy="3433673"/>
          </a:xfrm>
          <a:prstGeom prst="rect">
            <a:avLst/>
          </a:prstGeom>
        </p:spPr>
      </p:pic>
      <p:sp>
        <p:nvSpPr>
          <p:cNvPr id="6" name="文本框 5">
            <a:extLst>
              <a:ext uri="{FF2B5EF4-FFF2-40B4-BE49-F238E27FC236}">
                <a16:creationId xmlns:a16="http://schemas.microsoft.com/office/drawing/2014/main" id="{77E29F83-F983-422C-9719-211E132F8AC7}"/>
              </a:ext>
            </a:extLst>
          </p:cNvPr>
          <p:cNvSpPr txBox="1"/>
          <p:nvPr/>
        </p:nvSpPr>
        <p:spPr>
          <a:xfrm>
            <a:off x="6573181" y="3212978"/>
            <a:ext cx="2045753" cy="1273875"/>
          </a:xfrm>
          <a:prstGeom prst="rect">
            <a:avLst/>
          </a:prstGeom>
          <a:noFill/>
        </p:spPr>
        <p:txBody>
          <a:bodyPr wrap="none" rtlCol="0">
            <a:spAutoFit/>
          </a:bodyPr>
          <a:lstStyle/>
          <a:p>
            <a:pPr algn="l">
              <a:lnSpc>
                <a:spcPct val="150000"/>
              </a:lnSpc>
            </a:pPr>
            <a:r>
              <a:rPr lang="en-US" altLang="zh-CN" sz="1800" dirty="0">
                <a:solidFill>
                  <a:srgbClr val="454545"/>
                </a:solidFill>
                <a:latin typeface="+mj-ea"/>
                <a:ea typeface="+mj-ea"/>
              </a:rPr>
              <a:t>Y </a:t>
            </a:r>
            <a:r>
              <a:rPr lang="zh-CN" altLang="en-US" sz="1800" dirty="0">
                <a:solidFill>
                  <a:srgbClr val="454545"/>
                </a:solidFill>
                <a:latin typeface="+mj-ea"/>
                <a:ea typeface="+mj-ea"/>
              </a:rPr>
              <a:t>入内核</a:t>
            </a:r>
            <a:endParaRPr lang="en-US" altLang="zh-CN" sz="1800" dirty="0">
              <a:solidFill>
                <a:srgbClr val="454545"/>
              </a:solidFill>
              <a:latin typeface="+mj-ea"/>
              <a:ea typeface="+mj-ea"/>
            </a:endParaRPr>
          </a:p>
          <a:p>
            <a:pPr algn="l">
              <a:lnSpc>
                <a:spcPct val="150000"/>
              </a:lnSpc>
            </a:pPr>
            <a:r>
              <a:rPr lang="en-US" altLang="zh-CN" sz="1800" dirty="0">
                <a:solidFill>
                  <a:srgbClr val="454545"/>
                </a:solidFill>
                <a:latin typeface="+mj-ea"/>
                <a:ea typeface="+mj-ea"/>
              </a:rPr>
              <a:t>N </a:t>
            </a:r>
            <a:r>
              <a:rPr lang="zh-CN" altLang="en-US" sz="1800" dirty="0">
                <a:solidFill>
                  <a:srgbClr val="454545"/>
                </a:solidFill>
                <a:latin typeface="+mj-ea"/>
                <a:ea typeface="+mj-ea"/>
              </a:rPr>
              <a:t>不入内核</a:t>
            </a:r>
            <a:endParaRPr lang="en-US" altLang="zh-CN" sz="1800" dirty="0">
              <a:solidFill>
                <a:srgbClr val="454545"/>
              </a:solidFill>
              <a:latin typeface="+mj-ea"/>
              <a:ea typeface="+mj-ea"/>
            </a:endParaRPr>
          </a:p>
          <a:p>
            <a:pPr algn="l">
              <a:lnSpc>
                <a:spcPct val="150000"/>
              </a:lnSpc>
            </a:pPr>
            <a:r>
              <a:rPr lang="en-US" altLang="zh-CN" sz="1800" dirty="0">
                <a:solidFill>
                  <a:srgbClr val="454545"/>
                </a:solidFill>
                <a:latin typeface="+mj-ea"/>
                <a:ea typeface="+mj-ea"/>
              </a:rPr>
              <a:t>M </a:t>
            </a:r>
            <a:r>
              <a:rPr lang="zh-CN" altLang="en-US" sz="1800" dirty="0">
                <a:solidFill>
                  <a:srgbClr val="454545"/>
                </a:solidFill>
                <a:latin typeface="+mj-ea"/>
                <a:ea typeface="+mj-ea"/>
              </a:rPr>
              <a:t>以模块形式编译</a:t>
            </a:r>
          </a:p>
        </p:txBody>
      </p:sp>
    </p:spTree>
    <p:extLst>
      <p:ext uri="{BB962C8B-B14F-4D97-AF65-F5344CB8AC3E}">
        <p14:creationId xmlns:p14="http://schemas.microsoft.com/office/powerpoint/2010/main" val="10247921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25E22CB-1F6B-4AD3-B3BF-6539E9E7D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64" y="1959484"/>
            <a:ext cx="6696075" cy="3479582"/>
          </a:xfrm>
        </p:spPr>
      </p:pic>
      <p:sp>
        <p:nvSpPr>
          <p:cNvPr id="3" name="标题 2">
            <a:extLst>
              <a:ext uri="{FF2B5EF4-FFF2-40B4-BE49-F238E27FC236}">
                <a16:creationId xmlns:a16="http://schemas.microsoft.com/office/drawing/2014/main" id="{7F0943D6-EF94-4F6C-A874-8A3FAF50BE5C}"/>
              </a:ext>
            </a:extLst>
          </p:cNvPr>
          <p:cNvSpPr>
            <a:spLocks noGrp="1"/>
          </p:cNvSpPr>
          <p:nvPr>
            <p:ph type="title"/>
          </p:nvPr>
        </p:nvSpPr>
        <p:spPr/>
        <p:txBody>
          <a:bodyPr/>
          <a:lstStyle/>
          <a:p>
            <a:r>
              <a:rPr lang="en-US" altLang="zh-CN" dirty="0"/>
              <a:t>Linux</a:t>
            </a:r>
            <a:r>
              <a:rPr lang="zh-CN" altLang="en-US" dirty="0"/>
              <a:t>源码编译</a:t>
            </a:r>
          </a:p>
        </p:txBody>
      </p:sp>
      <p:sp>
        <p:nvSpPr>
          <p:cNvPr id="6" name="矩形: 圆角 5">
            <a:extLst>
              <a:ext uri="{FF2B5EF4-FFF2-40B4-BE49-F238E27FC236}">
                <a16:creationId xmlns:a16="http://schemas.microsoft.com/office/drawing/2014/main" id="{64CFF7EC-A3AE-4EE8-B986-FDCB7CF0A904}"/>
              </a:ext>
            </a:extLst>
          </p:cNvPr>
          <p:cNvSpPr/>
          <p:nvPr/>
        </p:nvSpPr>
        <p:spPr bwMode="auto">
          <a:xfrm>
            <a:off x="1575320" y="1408611"/>
            <a:ext cx="6755361" cy="383084"/>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r>
              <a:rPr lang="en-US" altLang="zh-CN" sz="1800" dirty="0">
                <a:solidFill>
                  <a:srgbClr val="FFFFFF"/>
                </a:solidFill>
                <a:latin typeface="Consolas" panose="020B0609020204030204" pitchFamily="49" charset="0"/>
              </a:rPr>
              <a:t>$ make –j2 O=/path/to/</a:t>
            </a:r>
            <a:r>
              <a:rPr lang="en-US" altLang="zh-CN" sz="1800" dirty="0" err="1">
                <a:solidFill>
                  <a:srgbClr val="FFFFFF"/>
                </a:solidFill>
                <a:latin typeface="Consolas" panose="020B0609020204030204" pitchFamily="49" charset="0"/>
              </a:rPr>
              <a:t>dst</a:t>
            </a:r>
            <a:endParaRPr lang="zh-CN" altLang="en-US" sz="18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2606901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8F855F3-0D0E-448C-98B4-7B9210DAEF4D}"/>
              </a:ext>
            </a:extLst>
          </p:cNvPr>
          <p:cNvSpPr>
            <a:spLocks noGrp="1"/>
          </p:cNvSpPr>
          <p:nvPr>
            <p:ph type="title"/>
          </p:nvPr>
        </p:nvSpPr>
        <p:spPr/>
        <p:txBody>
          <a:bodyPr/>
          <a:lstStyle/>
          <a:p>
            <a:r>
              <a:rPr lang="zh-CN" altLang="en-US" dirty="0"/>
              <a:t>安装模块与内核</a:t>
            </a:r>
          </a:p>
        </p:txBody>
      </p:sp>
      <p:sp>
        <p:nvSpPr>
          <p:cNvPr id="4" name="矩形: 圆角 3">
            <a:extLst>
              <a:ext uri="{FF2B5EF4-FFF2-40B4-BE49-F238E27FC236}">
                <a16:creationId xmlns:a16="http://schemas.microsoft.com/office/drawing/2014/main" id="{C32EEF83-C0EC-4661-AFBB-4E5C888045CC}"/>
              </a:ext>
            </a:extLst>
          </p:cNvPr>
          <p:cNvSpPr/>
          <p:nvPr/>
        </p:nvSpPr>
        <p:spPr bwMode="auto">
          <a:xfrm>
            <a:off x="1508968" y="2472172"/>
            <a:ext cx="3228011" cy="653385"/>
          </a:xfrm>
          <a:prstGeom prst="roundRect">
            <a:avLst>
              <a:gd name="adj" fmla="val 8553"/>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 modules_install</a:t>
            </a:r>
          </a:p>
          <a:p>
            <a:pPr algn="l"/>
            <a:r>
              <a:rPr lang="da-DK" altLang="zh-CN" sz="1800" dirty="0">
                <a:solidFill>
                  <a:srgbClr val="FFFFFF"/>
                </a:solidFill>
                <a:latin typeface="Consolas" panose="020B0609020204030204" pitchFamily="49" charset="0"/>
              </a:rPr>
              <a:t>$ make install</a:t>
            </a:r>
          </a:p>
        </p:txBody>
      </p:sp>
      <p:sp>
        <p:nvSpPr>
          <p:cNvPr id="5" name="文本框 4">
            <a:extLst>
              <a:ext uri="{FF2B5EF4-FFF2-40B4-BE49-F238E27FC236}">
                <a16:creationId xmlns:a16="http://schemas.microsoft.com/office/drawing/2014/main" id="{53C4DC3E-A194-49F3-8A06-AD0EA79511EB}"/>
              </a:ext>
            </a:extLst>
          </p:cNvPr>
          <p:cNvSpPr txBox="1"/>
          <p:nvPr/>
        </p:nvSpPr>
        <p:spPr>
          <a:xfrm>
            <a:off x="1463927" y="1924697"/>
            <a:ext cx="2044150" cy="369332"/>
          </a:xfrm>
          <a:prstGeom prst="rect">
            <a:avLst/>
          </a:prstGeom>
          <a:noFill/>
        </p:spPr>
        <p:txBody>
          <a:bodyPr wrap="none" rtlCol="0">
            <a:spAutoFit/>
          </a:bodyPr>
          <a:lstStyle/>
          <a:p>
            <a:r>
              <a:rPr lang="zh-CN" altLang="en-US" sz="1800" dirty="0">
                <a:solidFill>
                  <a:srgbClr val="292929"/>
                </a:solidFill>
                <a:latin typeface="+mj-ea"/>
                <a:ea typeface="+mj-ea"/>
              </a:rPr>
              <a:t>安装模块与内核：</a:t>
            </a:r>
          </a:p>
        </p:txBody>
      </p:sp>
      <p:pic>
        <p:nvPicPr>
          <p:cNvPr id="6" name="图片 5">
            <a:extLst>
              <a:ext uri="{FF2B5EF4-FFF2-40B4-BE49-F238E27FC236}">
                <a16:creationId xmlns:a16="http://schemas.microsoft.com/office/drawing/2014/main" id="{CEF8DCAB-9F73-4505-AE29-B6D1FC4DD90B}"/>
              </a:ext>
            </a:extLst>
          </p:cNvPr>
          <p:cNvPicPr>
            <a:picLocks noChangeAspect="1"/>
          </p:cNvPicPr>
          <p:nvPr/>
        </p:nvPicPr>
        <p:blipFill rotWithShape="1">
          <a:blip r:embed="rId2"/>
          <a:srcRect l="4764" b="59923"/>
          <a:stretch/>
        </p:blipFill>
        <p:spPr>
          <a:xfrm>
            <a:off x="1488614" y="3732447"/>
            <a:ext cx="7163471" cy="1543318"/>
          </a:xfrm>
          <a:prstGeom prst="rect">
            <a:avLst/>
          </a:prstGeom>
        </p:spPr>
      </p:pic>
      <p:sp>
        <p:nvSpPr>
          <p:cNvPr id="7" name="文本框 6">
            <a:extLst>
              <a:ext uri="{FF2B5EF4-FFF2-40B4-BE49-F238E27FC236}">
                <a16:creationId xmlns:a16="http://schemas.microsoft.com/office/drawing/2014/main" id="{DF0ACE80-D5D0-400C-BA07-B64C598C63F6}"/>
              </a:ext>
            </a:extLst>
          </p:cNvPr>
          <p:cNvSpPr txBox="1"/>
          <p:nvPr/>
        </p:nvSpPr>
        <p:spPr>
          <a:xfrm>
            <a:off x="1444578" y="3255878"/>
            <a:ext cx="881973" cy="369332"/>
          </a:xfrm>
          <a:prstGeom prst="rect">
            <a:avLst/>
          </a:prstGeom>
          <a:noFill/>
        </p:spPr>
        <p:txBody>
          <a:bodyPr wrap="none" rtlCol="0">
            <a:spAutoFit/>
          </a:bodyPr>
          <a:lstStyle/>
          <a:p>
            <a:r>
              <a:rPr lang="zh-CN" altLang="en-US" sz="1800" dirty="0">
                <a:solidFill>
                  <a:srgbClr val="292929"/>
                </a:solidFill>
                <a:latin typeface="+mj-ea"/>
                <a:ea typeface="+mj-ea"/>
              </a:rPr>
              <a:t>重启：</a:t>
            </a:r>
          </a:p>
        </p:txBody>
      </p:sp>
    </p:spTree>
    <p:extLst>
      <p:ext uri="{BB962C8B-B14F-4D97-AF65-F5344CB8AC3E}">
        <p14:creationId xmlns:p14="http://schemas.microsoft.com/office/powerpoint/2010/main" val="11118691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344DA187-4EBB-4180-9C75-8D9D87204383}"/>
              </a:ext>
            </a:extLst>
          </p:cNvPr>
          <p:cNvSpPr>
            <a:spLocks noGrp="1"/>
          </p:cNvSpPr>
          <p:nvPr>
            <p:ph type="sldNum" sz="quarter" idx="12"/>
          </p:nvPr>
        </p:nvSpPr>
        <p:spPr>
          <a:noFill/>
          <a:extLst>
            <a:ext uri="{91240B29-F687-4F45-9708-019B960494DF}">
              <a14:hiddenLine xmlns:a14="http://schemas.microsoft.com/office/drawing/2010/main" w="9525">
                <a:solidFill>
                  <a:srgbClr val="000000"/>
                </a:solidFill>
                <a:bevel/>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pPr algn="r"/>
            <a:fld id="{05D90E94-7F12-4885-86F2-9DC21DB6C9F3}" type="slidenum">
              <a:rPr lang="zh-CN" altLang="en-US" sz="1400" b="0">
                <a:solidFill>
                  <a:srgbClr val="0000CC"/>
                </a:solidFill>
              </a:rPr>
              <a:pPr algn="r"/>
              <a:t>2</a:t>
            </a:fld>
            <a:endParaRPr lang="en-US" altLang="zh-CN" sz="1800">
              <a:ea typeface="楷体_GB2312" pitchFamily="1" charset="-122"/>
            </a:endParaRPr>
          </a:p>
        </p:txBody>
      </p:sp>
      <p:sp>
        <p:nvSpPr>
          <p:cNvPr id="8195" name="Title 1">
            <a:extLst>
              <a:ext uri="{FF2B5EF4-FFF2-40B4-BE49-F238E27FC236}">
                <a16:creationId xmlns:a16="http://schemas.microsoft.com/office/drawing/2014/main" id="{E647774E-2AEC-454B-99B4-A79ECA934EA9}"/>
              </a:ext>
            </a:extLst>
          </p:cNvPr>
          <p:cNvSpPr>
            <a:spLocks noGrp="1" noChangeAspect="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黑体" panose="02010609060101010101" pitchFamily="49" charset="-122"/>
                <a:sym typeface="黑体" panose="02010609060101010101" pitchFamily="49" charset="-122"/>
              </a:rPr>
              <a:t>目录</a:t>
            </a:r>
            <a:endParaRPr lang="en-US" altLang="zh-CN" dirty="0">
              <a:latin typeface="黑体" panose="02010609060101010101" pitchFamily="49" charset="-122"/>
              <a:sym typeface="黑体" panose="02010609060101010101" pitchFamily="49" charset="-122"/>
            </a:endParaRPr>
          </a:p>
        </p:txBody>
      </p:sp>
      <p:sp>
        <p:nvSpPr>
          <p:cNvPr id="8196" name="Content Placeholder 2">
            <a:extLst>
              <a:ext uri="{FF2B5EF4-FFF2-40B4-BE49-F238E27FC236}">
                <a16:creationId xmlns:a16="http://schemas.microsoft.com/office/drawing/2014/main" id="{58DEBF1B-0CB7-43F2-83CF-3F39F7887C79}"/>
              </a:ext>
            </a:extLst>
          </p:cNvPr>
          <p:cNvSpPr>
            <a:spLocks noGrp="1" noChangeArrowheads="1"/>
          </p:cNvSpPr>
          <p:nvPr>
            <p:ph sz="quarter"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dirty="0">
                <a:solidFill>
                  <a:srgbClr val="FF0000"/>
                </a:solidFill>
              </a:rPr>
              <a:t>L</a:t>
            </a:r>
            <a:r>
              <a:rPr lang="zh-CN" altLang="en-US" dirty="0">
                <a:solidFill>
                  <a:srgbClr val="FF0000"/>
                </a:solidFill>
              </a:rPr>
              <a:t>inux 内核编译</a:t>
            </a:r>
          </a:p>
          <a:p>
            <a:pPr>
              <a:lnSpc>
                <a:spcPct val="150000"/>
              </a:lnSpc>
            </a:pPr>
            <a:r>
              <a:rPr lang="zh-CN" altLang="en-US" dirty="0">
                <a:latin typeface="黑体" panose="02010609060101010101" pitchFamily="49" charset="-122"/>
                <a:sym typeface="宋体" panose="02010600030101010101" pitchFamily="2" charset="-122"/>
              </a:rPr>
              <a:t>Linux内核分布式编译环境搭建</a:t>
            </a:r>
          </a:p>
          <a:p>
            <a:pPr>
              <a:lnSpc>
                <a:spcPct val="150000"/>
              </a:lnSpc>
            </a:pPr>
            <a:r>
              <a:rPr lang="zh-CN" altLang="en-US" dirty="0">
                <a:latin typeface="黑体" panose="02010609060101010101" pitchFamily="49" charset="-122"/>
                <a:sym typeface="宋体" panose="02010600030101010101" pitchFamily="2" charset="-122"/>
              </a:rPr>
              <a:t>内核模块编程</a:t>
            </a:r>
            <a:endParaRPr lang="en-US" altLang="zh-CN" dirty="0">
              <a:latin typeface="黑体" panose="02010609060101010101" pitchFamily="49" charset="-122"/>
              <a:sym typeface="宋体" panose="02010600030101010101" pitchFamily="2" charset="-122"/>
            </a:endParaRPr>
          </a:p>
          <a:p>
            <a:pPr>
              <a:lnSpc>
                <a:spcPct val="150000"/>
              </a:lnSpc>
            </a:pPr>
            <a:r>
              <a:rPr lang="zh-CN" altLang="en-US" dirty="0">
                <a:latin typeface="黑体" panose="02010609060101010101" pitchFamily="49" charset="-122"/>
                <a:sym typeface="宋体" panose="02010600030101010101" pitchFamily="2" charset="-122"/>
              </a:rPr>
              <a:t>树莓派</a:t>
            </a:r>
            <a:r>
              <a:rPr lang="en-US" altLang="zh-CN" dirty="0">
                <a:latin typeface="黑体" panose="02010609060101010101" pitchFamily="49" charset="-122"/>
                <a:sym typeface="宋体" panose="02010600030101010101" pitchFamily="2" charset="-122"/>
              </a:rPr>
              <a:t>+</a:t>
            </a:r>
            <a:r>
              <a:rPr lang="en-US" altLang="zh-CN" dirty="0" err="1">
                <a:latin typeface="黑体" panose="02010609060101010101" pitchFamily="49" charset="-122"/>
                <a:sym typeface="宋体" panose="02010600030101010101" pitchFamily="2" charset="-122"/>
              </a:rPr>
              <a:t>openEuler</a:t>
            </a:r>
            <a:r>
              <a:rPr lang="zh-CN" altLang="en-US" dirty="0">
                <a:latin typeface="黑体" panose="02010609060101010101" pitchFamily="49" charset="-122"/>
                <a:sym typeface="宋体" panose="02010600030101010101" pitchFamily="2" charset="-122"/>
              </a:rPr>
              <a:t>下</a:t>
            </a:r>
            <a:r>
              <a:rPr lang="en-US" altLang="zh-CN" dirty="0">
                <a:latin typeface="黑体" panose="02010609060101010101" pitchFamily="49" charset="-122"/>
                <a:sym typeface="宋体" panose="02010600030101010101" pitchFamily="2" charset="-122"/>
              </a:rPr>
              <a:t>Linux</a:t>
            </a:r>
            <a:r>
              <a:rPr lang="zh-CN" altLang="en-US" dirty="0">
                <a:latin typeface="黑体" panose="02010609060101010101" pitchFamily="49" charset="-122"/>
                <a:sym typeface="宋体" panose="02010600030101010101" pitchFamily="2" charset="-122"/>
              </a:rPr>
              <a:t>内核的编译</a:t>
            </a:r>
            <a:endParaRPr lang="en-US" altLang="zh-CN" dirty="0">
              <a:latin typeface="黑体" panose="02010609060101010101" pitchFamily="49" charset="-122"/>
              <a:sym typeface="宋体" panose="02010600030101010101" pitchFamily="2" charset="-122"/>
            </a:endParaRPr>
          </a:p>
          <a:p>
            <a:pPr>
              <a:lnSpc>
                <a:spcPct val="150000"/>
              </a:lnSpc>
              <a:buFont typeface="Wingdings" panose="05000000000000000000" pitchFamily="2" charset="2"/>
              <a:buNone/>
            </a:pPr>
            <a:endParaRPr lang="en-US" altLang="zh-CN" dirty="0">
              <a:latin typeface="黑体" panose="02010609060101010101" pitchFamily="49" charset="-122"/>
              <a:sym typeface="宋体" panose="02010600030101010101" pitchFamily="2" charset="-122"/>
            </a:endParaRPr>
          </a:p>
          <a:p>
            <a:pPr>
              <a:lnSpc>
                <a:spcPct val="150000"/>
              </a:lnSpc>
            </a:pPr>
            <a:endParaRPr lang="zh-CN" altLang="en-US" dirty="0">
              <a:latin typeface="黑体" panose="02010609060101010101" pitchFamily="49" charset="-122"/>
              <a:sym typeface="宋体" panose="02010600030101010101" pitchFamily="2" charset="-122"/>
            </a:endParaRPr>
          </a:p>
          <a:p>
            <a:pPr>
              <a:lnSpc>
                <a:spcPct val="150000"/>
              </a:lnSpc>
            </a:pPr>
            <a:endParaRPr lang="zh-CN" altLang="en-US" dirty="0">
              <a:latin typeface="黑体" panose="02010609060101010101" pitchFamily="49" charset="-122"/>
              <a:sym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C50D71-2837-42BD-B362-8154E1A970A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6A6C5A54-133C-47DE-9099-0BBF3212B1C8}"/>
              </a:ext>
            </a:extLst>
          </p:cNvPr>
          <p:cNvPicPr>
            <a:picLocks noChangeAspect="1"/>
          </p:cNvPicPr>
          <p:nvPr/>
        </p:nvPicPr>
        <p:blipFill>
          <a:blip r:embed="rId2"/>
          <a:stretch>
            <a:fillRect/>
          </a:stretch>
        </p:blipFill>
        <p:spPr>
          <a:xfrm>
            <a:off x="2255488" y="1970841"/>
            <a:ext cx="5395031" cy="3672407"/>
          </a:xfrm>
          <a:prstGeom prst="rect">
            <a:avLst/>
          </a:prstGeom>
        </p:spPr>
      </p:pic>
      <p:sp>
        <p:nvSpPr>
          <p:cNvPr id="6" name="矩形 5">
            <a:extLst>
              <a:ext uri="{FF2B5EF4-FFF2-40B4-BE49-F238E27FC236}">
                <a16:creationId xmlns:a16="http://schemas.microsoft.com/office/drawing/2014/main" id="{029FAC8C-A132-4FB4-835F-06AB8F4E6763}"/>
              </a:ext>
            </a:extLst>
          </p:cNvPr>
          <p:cNvSpPr/>
          <p:nvPr/>
        </p:nvSpPr>
        <p:spPr bwMode="auto">
          <a:xfrm>
            <a:off x="3062791" y="3120903"/>
            <a:ext cx="762465" cy="346249"/>
          </a:xfrm>
          <a:prstGeom prst="rect">
            <a:avLst/>
          </a:prstGeom>
          <a:solidFill>
            <a:srgbClr val="FF0000">
              <a:alpha val="50196"/>
            </a:srgbClr>
          </a:solidFill>
          <a:ln>
            <a:noFill/>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
        <p:nvSpPr>
          <p:cNvPr id="7" name="矩形 6">
            <a:extLst>
              <a:ext uri="{FF2B5EF4-FFF2-40B4-BE49-F238E27FC236}">
                <a16:creationId xmlns:a16="http://schemas.microsoft.com/office/drawing/2014/main" id="{AF19F9E5-F55B-4070-9B7A-3D2704FAEBF5}"/>
              </a:ext>
            </a:extLst>
          </p:cNvPr>
          <p:cNvSpPr/>
          <p:nvPr/>
        </p:nvSpPr>
        <p:spPr bwMode="auto">
          <a:xfrm>
            <a:off x="2252700" y="5373248"/>
            <a:ext cx="702078" cy="346249"/>
          </a:xfrm>
          <a:prstGeom prst="rect">
            <a:avLst/>
          </a:prstGeom>
          <a:solidFill>
            <a:srgbClr val="FF0000">
              <a:alpha val="50196"/>
            </a:srgbClr>
          </a:solidFill>
          <a:ln>
            <a:noFill/>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Tree>
    <p:extLst>
      <p:ext uri="{BB962C8B-B14F-4D97-AF65-F5344CB8AC3E}">
        <p14:creationId xmlns:p14="http://schemas.microsoft.com/office/powerpoint/2010/main" val="14168478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33E0BC-0B07-4F9C-AA66-51C18AAFB76B}"/>
              </a:ext>
            </a:extLst>
          </p:cNvPr>
          <p:cNvSpPr>
            <a:spLocks noGrp="1"/>
          </p:cNvSpPr>
          <p:nvPr>
            <p:ph type="title"/>
          </p:nvPr>
        </p:nvSpPr>
        <p:spPr/>
        <p:txBody>
          <a:bodyPr/>
          <a:lstStyle/>
          <a:p>
            <a:r>
              <a:rPr lang="zh-CN" altLang="en-US" dirty="0"/>
              <a:t>第一个内核模块</a:t>
            </a:r>
          </a:p>
        </p:txBody>
      </p:sp>
      <p:sp>
        <p:nvSpPr>
          <p:cNvPr id="5" name="矩形: 圆角 4">
            <a:extLst>
              <a:ext uri="{FF2B5EF4-FFF2-40B4-BE49-F238E27FC236}">
                <a16:creationId xmlns:a16="http://schemas.microsoft.com/office/drawing/2014/main" id="{6AA40796-FDA4-4B0F-BA0E-07E690A33067}"/>
              </a:ext>
            </a:extLst>
          </p:cNvPr>
          <p:cNvSpPr/>
          <p:nvPr/>
        </p:nvSpPr>
        <p:spPr bwMode="auto">
          <a:xfrm>
            <a:off x="1508966" y="2186864"/>
            <a:ext cx="6888071" cy="3635812"/>
          </a:xfrm>
          <a:prstGeom prst="roundRect">
            <a:avLst>
              <a:gd name="adj" fmla="val 197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da-DK" altLang="zh-CN" sz="1350" dirty="0">
                <a:solidFill>
                  <a:srgbClr val="FFFFFF"/>
                </a:solidFill>
                <a:latin typeface="Consolas" panose="020B0609020204030204" pitchFamily="49" charset="0"/>
              </a:rPr>
              <a:t>#include &lt;linux/init.h&gt;</a:t>
            </a:r>
          </a:p>
          <a:p>
            <a:pPr algn="l"/>
            <a:r>
              <a:rPr lang="da-DK" altLang="zh-CN" sz="1350" dirty="0">
                <a:solidFill>
                  <a:srgbClr val="FFFFFF"/>
                </a:solidFill>
                <a:latin typeface="Consolas" panose="020B0609020204030204" pitchFamily="49" charset="0"/>
              </a:rPr>
              <a:t>#include &lt;linux/module.h&gt;</a:t>
            </a:r>
          </a:p>
          <a:p>
            <a:pPr algn="l"/>
            <a:r>
              <a:rPr lang="da-DK" altLang="zh-CN" sz="1350" dirty="0">
                <a:solidFill>
                  <a:srgbClr val="FFFFFF"/>
                </a:solidFill>
                <a:latin typeface="Consolas" panose="020B0609020204030204" pitchFamily="49" charset="0"/>
              </a:rPr>
              <a:t>#include &lt;linux/kernel.h&gt;</a:t>
            </a:r>
          </a:p>
          <a:p>
            <a:pPr algn="l"/>
            <a:r>
              <a:rPr lang="da-DK" altLang="zh-CN" sz="1350" dirty="0">
                <a:solidFill>
                  <a:srgbClr val="FFFFFF"/>
                </a:solidFill>
                <a:latin typeface="Consolas" panose="020B0609020204030204" pitchFamily="49" charset="0"/>
              </a:rPr>
              <a:t>MODULE_LICENSE(”GPL”);</a:t>
            </a:r>
          </a:p>
          <a:p>
            <a:pPr algn="l"/>
            <a:r>
              <a:rPr lang="da-DK" altLang="zh-CN" sz="1350" dirty="0">
                <a:solidFill>
                  <a:srgbClr val="FFFFFF"/>
                </a:solidFill>
                <a:latin typeface="Consolas" panose="020B0609020204030204" pitchFamily="49" charset="0"/>
              </a:rPr>
              <a:t>static int __init hello_init(void)</a:t>
            </a:r>
          </a:p>
          <a:p>
            <a:pPr algn="l"/>
            <a:r>
              <a:rPr lang="da-DK" altLang="zh-CN" sz="1350" dirty="0">
                <a:solidFill>
                  <a:srgbClr val="FFFFFF"/>
                </a:solidFill>
                <a:latin typeface="Consolas" panose="020B0609020204030204" pitchFamily="49" charset="0"/>
              </a:rPr>
              <a:t>{</a:t>
            </a:r>
          </a:p>
          <a:p>
            <a:pPr algn="l"/>
            <a:r>
              <a:rPr lang="da-DK" altLang="zh-CN" sz="1350" dirty="0">
                <a:solidFill>
                  <a:srgbClr val="FFFFFF"/>
                </a:solidFill>
                <a:latin typeface="Consolas" panose="020B0609020204030204" pitchFamily="49" charset="0"/>
              </a:rPr>
              <a:t>    printk(KERN_INFO "Hello openEuler.\n");</a:t>
            </a:r>
          </a:p>
          <a:p>
            <a:pPr algn="l"/>
            <a:r>
              <a:rPr lang="da-DK" altLang="zh-CN" sz="1350" dirty="0">
                <a:solidFill>
                  <a:srgbClr val="FFFFFF"/>
                </a:solidFill>
                <a:latin typeface="Consolas" panose="020B0609020204030204" pitchFamily="49" charset="0"/>
              </a:rPr>
              <a:t>    return 0;</a:t>
            </a:r>
          </a:p>
          <a:p>
            <a:pPr algn="l"/>
            <a:r>
              <a:rPr lang="da-DK" altLang="zh-CN" sz="1350" dirty="0">
                <a:solidFill>
                  <a:srgbClr val="FFFFFF"/>
                </a:solidFill>
                <a:latin typeface="Consolas" panose="020B0609020204030204" pitchFamily="49" charset="0"/>
              </a:rPr>
              <a:t>}</a:t>
            </a:r>
          </a:p>
          <a:p>
            <a:pPr algn="l"/>
            <a:endParaRPr lang="da-DK" altLang="zh-CN" sz="1350" dirty="0">
              <a:solidFill>
                <a:srgbClr val="FFFFFF"/>
              </a:solidFill>
              <a:latin typeface="Consolas" panose="020B0609020204030204" pitchFamily="49" charset="0"/>
            </a:endParaRPr>
          </a:p>
          <a:p>
            <a:pPr algn="l"/>
            <a:r>
              <a:rPr lang="da-DK" altLang="zh-CN" sz="1350" dirty="0">
                <a:solidFill>
                  <a:srgbClr val="FFFFFF"/>
                </a:solidFill>
                <a:latin typeface="Consolas" panose="020B0609020204030204" pitchFamily="49" charset="0"/>
              </a:rPr>
              <a:t>static void __exit hello_exit(void)</a:t>
            </a:r>
          </a:p>
          <a:p>
            <a:pPr algn="l"/>
            <a:r>
              <a:rPr lang="da-DK" altLang="zh-CN" sz="1350" dirty="0">
                <a:solidFill>
                  <a:srgbClr val="FFFFFF"/>
                </a:solidFill>
                <a:latin typeface="Consolas" panose="020B0609020204030204" pitchFamily="49" charset="0"/>
              </a:rPr>
              <a:t>{</a:t>
            </a:r>
          </a:p>
          <a:p>
            <a:pPr algn="l"/>
            <a:r>
              <a:rPr lang="da-DK" altLang="zh-CN" sz="1350" dirty="0">
                <a:solidFill>
                  <a:srgbClr val="FFFFFF"/>
                </a:solidFill>
                <a:latin typeface="Consolas" panose="020B0609020204030204" pitchFamily="49" charset="0"/>
              </a:rPr>
              <a:t>    printk(KERN_INFO ”Bye openEuler.\n");</a:t>
            </a:r>
          </a:p>
          <a:p>
            <a:pPr algn="l"/>
            <a:r>
              <a:rPr lang="da-DK" altLang="zh-CN" sz="1350" dirty="0">
                <a:solidFill>
                  <a:srgbClr val="FFFFFF"/>
                </a:solidFill>
                <a:latin typeface="Consolas" panose="020B0609020204030204" pitchFamily="49" charset="0"/>
              </a:rPr>
              <a:t>}</a:t>
            </a:r>
          </a:p>
          <a:p>
            <a:pPr algn="l"/>
            <a:endParaRPr lang="da-DK" altLang="zh-CN" sz="1350" dirty="0">
              <a:solidFill>
                <a:srgbClr val="FFFFFF"/>
              </a:solidFill>
              <a:latin typeface="Consolas" panose="020B0609020204030204" pitchFamily="49" charset="0"/>
            </a:endParaRPr>
          </a:p>
          <a:p>
            <a:pPr algn="l"/>
            <a:r>
              <a:rPr lang="da-DK" altLang="zh-CN" sz="1350" dirty="0">
                <a:solidFill>
                  <a:srgbClr val="FFFFFF"/>
                </a:solidFill>
                <a:latin typeface="Consolas" panose="020B0609020204030204" pitchFamily="49" charset="0"/>
              </a:rPr>
              <a:t>module_init(hello_init);</a:t>
            </a:r>
          </a:p>
          <a:p>
            <a:pPr algn="l"/>
            <a:r>
              <a:rPr lang="da-DK" altLang="zh-CN" sz="1350" dirty="0">
                <a:solidFill>
                  <a:srgbClr val="FFFFFF"/>
                </a:solidFill>
                <a:latin typeface="Consolas" panose="020B0609020204030204" pitchFamily="49" charset="0"/>
              </a:rPr>
              <a:t>module_exit(hello_exit);</a:t>
            </a:r>
          </a:p>
        </p:txBody>
      </p:sp>
      <p:sp>
        <p:nvSpPr>
          <p:cNvPr id="6" name="矩形 5">
            <a:extLst>
              <a:ext uri="{FF2B5EF4-FFF2-40B4-BE49-F238E27FC236}">
                <a16:creationId xmlns:a16="http://schemas.microsoft.com/office/drawing/2014/main" id="{AEA94BC8-383E-4BA3-94D4-0DBFCEAAF29F}"/>
              </a:ext>
            </a:extLst>
          </p:cNvPr>
          <p:cNvSpPr/>
          <p:nvPr/>
        </p:nvSpPr>
        <p:spPr>
          <a:xfrm>
            <a:off x="1488688" y="1840616"/>
            <a:ext cx="1071127"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hello.c</a:t>
            </a:r>
            <a:endParaRPr lang="zh-CN" altLang="en-US" sz="1800" dirty="0">
              <a:solidFill>
                <a:srgbClr val="454545"/>
              </a:solidFill>
              <a:latin typeface="Consolas" panose="020B0609020204030204" pitchFamily="49" charset="0"/>
            </a:endParaRPr>
          </a:p>
        </p:txBody>
      </p:sp>
    </p:spTree>
    <p:extLst>
      <p:ext uri="{BB962C8B-B14F-4D97-AF65-F5344CB8AC3E}">
        <p14:creationId xmlns:p14="http://schemas.microsoft.com/office/powerpoint/2010/main" val="3991188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fade">
                                      <p:cBhvr>
                                        <p:cTn id="40" dur="500"/>
                                        <p:tgtEl>
                                          <p:spTgt spid="5">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fade">
                                      <p:cBhvr>
                                        <p:cTn id="43" dur="500"/>
                                        <p:tgtEl>
                                          <p:spTgt spid="5">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fade">
                                      <p:cBhvr>
                                        <p:cTn id="46" dur="500"/>
                                        <p:tgtEl>
                                          <p:spTgt spid="5">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fade">
                                      <p:cBhvr>
                                        <p:cTn id="5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33E0BC-0B07-4F9C-AA66-51C18AAFB76B}"/>
              </a:ext>
            </a:extLst>
          </p:cNvPr>
          <p:cNvSpPr>
            <a:spLocks noGrp="1"/>
          </p:cNvSpPr>
          <p:nvPr>
            <p:ph type="title"/>
          </p:nvPr>
        </p:nvSpPr>
        <p:spPr/>
        <p:txBody>
          <a:bodyPr/>
          <a:lstStyle/>
          <a:p>
            <a:r>
              <a:rPr lang="zh-CN" altLang="en-US" dirty="0"/>
              <a:t>第一个内核模块</a:t>
            </a:r>
          </a:p>
        </p:txBody>
      </p:sp>
      <p:sp>
        <p:nvSpPr>
          <p:cNvPr id="5" name="矩形: 圆角 4">
            <a:extLst>
              <a:ext uri="{FF2B5EF4-FFF2-40B4-BE49-F238E27FC236}">
                <a16:creationId xmlns:a16="http://schemas.microsoft.com/office/drawing/2014/main" id="{6AA40796-FDA4-4B0F-BA0E-07E690A33067}"/>
              </a:ext>
            </a:extLst>
          </p:cNvPr>
          <p:cNvSpPr/>
          <p:nvPr/>
        </p:nvSpPr>
        <p:spPr bwMode="auto">
          <a:xfrm>
            <a:off x="1508966" y="2564905"/>
            <a:ext cx="6888071" cy="1538228"/>
          </a:xfrm>
          <a:prstGeom prst="roundRect">
            <a:avLst>
              <a:gd name="adj" fmla="val 197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a:r>
              <a:rPr lang="en-US" altLang="zh-CN" sz="1350" dirty="0">
                <a:solidFill>
                  <a:srgbClr val="FFFFFF"/>
                </a:solidFill>
                <a:latin typeface="Consolas" panose="020B0609020204030204" pitchFamily="49" charset="0"/>
              </a:rPr>
              <a:t>obj-m += </a:t>
            </a:r>
            <a:r>
              <a:rPr lang="en-US" altLang="zh-CN" sz="1350" dirty="0" err="1">
                <a:solidFill>
                  <a:srgbClr val="FFFFFF"/>
                </a:solidFill>
                <a:latin typeface="Consolas" panose="020B0609020204030204" pitchFamily="49" charset="0"/>
              </a:rPr>
              <a:t>hello.o</a:t>
            </a:r>
            <a:endParaRPr lang="en-US" altLang="zh-CN" sz="1350" dirty="0">
              <a:solidFill>
                <a:srgbClr val="FFFFFF"/>
              </a:solidFill>
              <a:latin typeface="Consolas" panose="020B0609020204030204" pitchFamily="49" charset="0"/>
            </a:endParaRPr>
          </a:p>
          <a:p>
            <a:pPr algn="l"/>
            <a:endParaRPr lang="en-US" altLang="zh-CN" sz="1350" dirty="0">
              <a:solidFill>
                <a:srgbClr val="FFFFFF"/>
              </a:solidFill>
              <a:latin typeface="Consolas" panose="020B0609020204030204" pitchFamily="49" charset="0"/>
            </a:endParaRPr>
          </a:p>
          <a:p>
            <a:pPr algn="l"/>
            <a:r>
              <a:rPr lang="en-US" altLang="zh-CN" sz="1350" dirty="0">
                <a:solidFill>
                  <a:srgbClr val="FFFFFF"/>
                </a:solidFill>
                <a:latin typeface="Consolas" panose="020B0609020204030204" pitchFamily="49" charset="0"/>
              </a:rPr>
              <a:t>all:</a:t>
            </a:r>
          </a:p>
          <a:p>
            <a:pPr algn="l"/>
            <a:r>
              <a:rPr lang="en-US" altLang="zh-CN" sz="1350" dirty="0">
                <a:solidFill>
                  <a:srgbClr val="FFFFFF"/>
                </a:solidFill>
                <a:latin typeface="Consolas" panose="020B0609020204030204" pitchFamily="49" charset="0"/>
              </a:rPr>
              <a:t>    make -C /lib/modules/$(shell </a:t>
            </a:r>
            <a:r>
              <a:rPr lang="en-US" altLang="zh-CN" sz="1350" dirty="0" err="1">
                <a:solidFill>
                  <a:srgbClr val="FFFFFF"/>
                </a:solidFill>
                <a:latin typeface="Consolas" panose="020B0609020204030204" pitchFamily="49" charset="0"/>
              </a:rPr>
              <a:t>uname</a:t>
            </a:r>
            <a:r>
              <a:rPr lang="en-US" altLang="zh-CN" sz="1350" dirty="0">
                <a:solidFill>
                  <a:srgbClr val="FFFFFF"/>
                </a:solidFill>
                <a:latin typeface="Consolas" panose="020B0609020204030204" pitchFamily="49" charset="0"/>
              </a:rPr>
              <a:t> -r)/build M=$(PWD) modules</a:t>
            </a:r>
          </a:p>
          <a:p>
            <a:pPr algn="l"/>
            <a:endParaRPr lang="en-US" altLang="zh-CN" sz="1350" dirty="0">
              <a:solidFill>
                <a:srgbClr val="FFFFFF"/>
              </a:solidFill>
              <a:latin typeface="Consolas" panose="020B0609020204030204" pitchFamily="49" charset="0"/>
            </a:endParaRPr>
          </a:p>
          <a:p>
            <a:pPr algn="l"/>
            <a:r>
              <a:rPr lang="en-US" altLang="zh-CN" sz="1350" dirty="0">
                <a:solidFill>
                  <a:srgbClr val="FFFFFF"/>
                </a:solidFill>
                <a:latin typeface="Consolas" panose="020B0609020204030204" pitchFamily="49" charset="0"/>
              </a:rPr>
              <a:t>clean:</a:t>
            </a:r>
          </a:p>
          <a:p>
            <a:pPr algn="l"/>
            <a:r>
              <a:rPr lang="en-US" altLang="zh-CN" sz="1350" dirty="0">
                <a:solidFill>
                  <a:srgbClr val="FFFFFF"/>
                </a:solidFill>
                <a:latin typeface="Consolas" panose="020B0609020204030204" pitchFamily="49" charset="0"/>
              </a:rPr>
              <a:t>    make -C /lib/modules/$(shell </a:t>
            </a:r>
            <a:r>
              <a:rPr lang="en-US" altLang="zh-CN" sz="1350" dirty="0" err="1">
                <a:solidFill>
                  <a:srgbClr val="FFFFFF"/>
                </a:solidFill>
                <a:latin typeface="Consolas" panose="020B0609020204030204" pitchFamily="49" charset="0"/>
              </a:rPr>
              <a:t>uname</a:t>
            </a:r>
            <a:r>
              <a:rPr lang="en-US" altLang="zh-CN" sz="1350" dirty="0">
                <a:solidFill>
                  <a:srgbClr val="FFFFFF"/>
                </a:solidFill>
                <a:latin typeface="Consolas" panose="020B0609020204030204" pitchFamily="49" charset="0"/>
              </a:rPr>
              <a:t> -r)/build M=$(PWD) clean</a:t>
            </a:r>
            <a:endParaRPr lang="da-DK" altLang="zh-CN" sz="1350" dirty="0">
              <a:solidFill>
                <a:srgbClr val="FFFFFF"/>
              </a:solidFill>
              <a:latin typeface="Consolas" panose="020B0609020204030204" pitchFamily="49" charset="0"/>
            </a:endParaRPr>
          </a:p>
        </p:txBody>
      </p:sp>
      <p:sp>
        <p:nvSpPr>
          <p:cNvPr id="6" name="矩形 5">
            <a:extLst>
              <a:ext uri="{FF2B5EF4-FFF2-40B4-BE49-F238E27FC236}">
                <a16:creationId xmlns:a16="http://schemas.microsoft.com/office/drawing/2014/main" id="{AEA94BC8-383E-4BA3-94D4-0DBFCEAAF29F}"/>
              </a:ext>
            </a:extLst>
          </p:cNvPr>
          <p:cNvSpPr/>
          <p:nvPr/>
        </p:nvSpPr>
        <p:spPr>
          <a:xfrm>
            <a:off x="1471601" y="1840616"/>
            <a:ext cx="1197765"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Makefile</a:t>
            </a:r>
            <a:endParaRPr lang="zh-CN" altLang="en-US" sz="1800" dirty="0">
              <a:solidFill>
                <a:srgbClr val="454545"/>
              </a:solidFill>
              <a:latin typeface="Consolas" panose="020B0609020204030204" pitchFamily="49" charset="0"/>
            </a:endParaRPr>
          </a:p>
        </p:txBody>
      </p:sp>
      <p:sp>
        <p:nvSpPr>
          <p:cNvPr id="7" name="矩形 6">
            <a:extLst>
              <a:ext uri="{FF2B5EF4-FFF2-40B4-BE49-F238E27FC236}">
                <a16:creationId xmlns:a16="http://schemas.microsoft.com/office/drawing/2014/main" id="{4C5161CA-6A5F-4EBC-A27A-84E8A51F658F}"/>
              </a:ext>
            </a:extLst>
          </p:cNvPr>
          <p:cNvSpPr/>
          <p:nvPr/>
        </p:nvSpPr>
        <p:spPr>
          <a:xfrm>
            <a:off x="5409883" y="4956862"/>
            <a:ext cx="1197765" cy="369332"/>
          </a:xfrm>
          <a:prstGeom prst="rect">
            <a:avLst/>
          </a:prstGeom>
        </p:spPr>
        <p:txBody>
          <a:bodyPr wrap="none">
            <a:spAutoFit/>
          </a:bodyPr>
          <a:lstStyle/>
          <a:p>
            <a:r>
              <a:rPr lang="en-US" altLang="zh-CN" sz="1800" dirty="0" err="1">
                <a:solidFill>
                  <a:srgbClr val="454545"/>
                </a:solidFill>
                <a:latin typeface="Consolas" panose="020B0609020204030204" pitchFamily="49" charset="0"/>
              </a:rPr>
              <a:t>hello.ko</a:t>
            </a:r>
            <a:endParaRPr lang="zh-CN" altLang="en-US" sz="1800" dirty="0">
              <a:solidFill>
                <a:srgbClr val="454545"/>
              </a:solidFill>
              <a:latin typeface="Consolas" panose="020B0609020204030204" pitchFamily="49" charset="0"/>
            </a:endParaRPr>
          </a:p>
        </p:txBody>
      </p:sp>
      <p:sp>
        <p:nvSpPr>
          <p:cNvPr id="8" name="矩形: 圆角 7">
            <a:extLst>
              <a:ext uri="{FF2B5EF4-FFF2-40B4-BE49-F238E27FC236}">
                <a16:creationId xmlns:a16="http://schemas.microsoft.com/office/drawing/2014/main" id="{9E42795A-F7BC-4B95-8AD7-F5D7FB3A7103}"/>
              </a:ext>
            </a:extLst>
          </p:cNvPr>
          <p:cNvSpPr/>
          <p:nvPr/>
        </p:nvSpPr>
        <p:spPr bwMode="auto">
          <a:xfrm>
            <a:off x="3104755" y="4960607"/>
            <a:ext cx="125773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make</a:t>
            </a:r>
          </a:p>
        </p:txBody>
      </p:sp>
      <p:sp>
        <p:nvSpPr>
          <p:cNvPr id="9" name="箭头: 右 8">
            <a:extLst>
              <a:ext uri="{FF2B5EF4-FFF2-40B4-BE49-F238E27FC236}">
                <a16:creationId xmlns:a16="http://schemas.microsoft.com/office/drawing/2014/main" id="{716283DA-58E8-4181-A1E6-3DFA18E4B5CE}"/>
              </a:ext>
            </a:extLst>
          </p:cNvPr>
          <p:cNvSpPr/>
          <p:nvPr/>
        </p:nvSpPr>
        <p:spPr bwMode="auto">
          <a:xfrm>
            <a:off x="4724166" y="4808246"/>
            <a:ext cx="324037" cy="687809"/>
          </a:xfrm>
          <a:prstGeom prst="rightArrow">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796"/>
            <a:endParaRPr lang="zh-CN" altLang="en-US" sz="1800"/>
          </a:p>
        </p:txBody>
      </p:sp>
    </p:spTree>
    <p:extLst>
      <p:ext uri="{BB962C8B-B14F-4D97-AF65-F5344CB8AC3E}">
        <p14:creationId xmlns:p14="http://schemas.microsoft.com/office/powerpoint/2010/main" val="3225443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8D2E92F-2CB2-4308-AADF-825E5E900685}"/>
              </a:ext>
            </a:extLst>
          </p:cNvPr>
          <p:cNvSpPr>
            <a:spLocks noGrp="1"/>
          </p:cNvSpPr>
          <p:nvPr>
            <p:ph type="title"/>
          </p:nvPr>
        </p:nvSpPr>
        <p:spPr/>
        <p:txBody>
          <a:bodyPr/>
          <a:lstStyle/>
          <a:p>
            <a:r>
              <a:rPr lang="zh-CN" altLang="en-US" dirty="0"/>
              <a:t>模块的加载与卸载</a:t>
            </a:r>
          </a:p>
        </p:txBody>
      </p:sp>
      <p:pic>
        <p:nvPicPr>
          <p:cNvPr id="4" name="图片 3">
            <a:extLst>
              <a:ext uri="{FF2B5EF4-FFF2-40B4-BE49-F238E27FC236}">
                <a16:creationId xmlns:a16="http://schemas.microsoft.com/office/drawing/2014/main" id="{F190921A-08B4-468C-8F0C-AB3D3A059FA2}"/>
              </a:ext>
            </a:extLst>
          </p:cNvPr>
          <p:cNvPicPr>
            <a:picLocks noChangeAspect="1"/>
          </p:cNvPicPr>
          <p:nvPr/>
        </p:nvPicPr>
        <p:blipFill rotWithShape="1">
          <a:blip r:embed="rId2"/>
          <a:srcRect t="2752"/>
          <a:stretch/>
        </p:blipFill>
        <p:spPr>
          <a:xfrm>
            <a:off x="1496618" y="2510898"/>
            <a:ext cx="6480720" cy="1095530"/>
          </a:xfrm>
          <a:prstGeom prst="rect">
            <a:avLst/>
          </a:prstGeom>
        </p:spPr>
      </p:pic>
      <p:pic>
        <p:nvPicPr>
          <p:cNvPr id="5" name="图片 4">
            <a:extLst>
              <a:ext uri="{FF2B5EF4-FFF2-40B4-BE49-F238E27FC236}">
                <a16:creationId xmlns:a16="http://schemas.microsoft.com/office/drawing/2014/main" id="{57D4D96C-9204-458E-B6AD-63E37000C7DB}"/>
              </a:ext>
            </a:extLst>
          </p:cNvPr>
          <p:cNvPicPr>
            <a:picLocks noChangeAspect="1"/>
          </p:cNvPicPr>
          <p:nvPr/>
        </p:nvPicPr>
        <p:blipFill>
          <a:blip r:embed="rId3"/>
          <a:stretch>
            <a:fillRect/>
          </a:stretch>
        </p:blipFill>
        <p:spPr>
          <a:xfrm>
            <a:off x="1496617" y="4433571"/>
            <a:ext cx="6480720" cy="1296144"/>
          </a:xfrm>
          <a:prstGeom prst="rect">
            <a:avLst/>
          </a:prstGeom>
        </p:spPr>
      </p:pic>
      <p:sp>
        <p:nvSpPr>
          <p:cNvPr id="6" name="矩形: 圆角 5">
            <a:extLst>
              <a:ext uri="{FF2B5EF4-FFF2-40B4-BE49-F238E27FC236}">
                <a16:creationId xmlns:a16="http://schemas.microsoft.com/office/drawing/2014/main" id="{016D1861-F1F2-4A6B-8B42-290A511FAC1B}"/>
              </a:ext>
            </a:extLst>
          </p:cNvPr>
          <p:cNvSpPr/>
          <p:nvPr/>
        </p:nvSpPr>
        <p:spPr bwMode="auto">
          <a:xfrm>
            <a:off x="1496618" y="1897438"/>
            <a:ext cx="24302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insmod hello.ko</a:t>
            </a:r>
          </a:p>
        </p:txBody>
      </p:sp>
      <p:sp>
        <p:nvSpPr>
          <p:cNvPr id="7" name="矩形: 圆角 6">
            <a:extLst>
              <a:ext uri="{FF2B5EF4-FFF2-40B4-BE49-F238E27FC236}">
                <a16:creationId xmlns:a16="http://schemas.microsoft.com/office/drawing/2014/main" id="{0272AA64-220F-4C95-93BA-E2A478913239}"/>
              </a:ext>
            </a:extLst>
          </p:cNvPr>
          <p:cNvSpPr/>
          <p:nvPr/>
        </p:nvSpPr>
        <p:spPr bwMode="auto">
          <a:xfrm>
            <a:off x="1496618" y="3866960"/>
            <a:ext cx="2430271" cy="383084"/>
          </a:xfrm>
          <a:prstGeom prst="roundRect">
            <a:avLst>
              <a:gd name="adj" fmla="val 16841"/>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gn="l" defTabSz="685796">
              <a:defRPr/>
            </a:pPr>
            <a:r>
              <a:rPr lang="en-US" altLang="zh-CN" sz="1800" dirty="0">
                <a:solidFill>
                  <a:srgbClr val="FFFFFF"/>
                </a:solidFill>
                <a:latin typeface="Consolas" panose="020B0609020204030204" pitchFamily="49" charset="0"/>
              </a:rPr>
              <a:t>$ </a:t>
            </a:r>
            <a:r>
              <a:rPr lang="da-DK" altLang="zh-CN" sz="1800" dirty="0">
                <a:solidFill>
                  <a:srgbClr val="FFFFFF"/>
                </a:solidFill>
                <a:latin typeface="Consolas" panose="020B0609020204030204" pitchFamily="49" charset="0"/>
              </a:rPr>
              <a:t>rmsmod hello.ko</a:t>
            </a:r>
          </a:p>
        </p:txBody>
      </p:sp>
    </p:spTree>
    <p:extLst>
      <p:ext uri="{BB962C8B-B14F-4D97-AF65-F5344CB8AC3E}">
        <p14:creationId xmlns:p14="http://schemas.microsoft.com/office/powerpoint/2010/main" val="4143726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E52D715-1927-4523-8D8C-E42DD2961C6B}"/>
              </a:ext>
            </a:extLst>
          </p:cNvPr>
          <p:cNvSpPr>
            <a:spLocks noGrp="1" noChangeAspect="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t>Linux 内核编译</a:t>
            </a:r>
          </a:p>
        </p:txBody>
      </p:sp>
      <p:sp>
        <p:nvSpPr>
          <p:cNvPr id="9219" name="Content Placeholder 2">
            <a:extLst>
              <a:ext uri="{FF2B5EF4-FFF2-40B4-BE49-F238E27FC236}">
                <a16:creationId xmlns:a16="http://schemas.microsoft.com/office/drawing/2014/main" id="{9043AFD8-EB9C-4B89-A93F-65AA5F0517D5}"/>
              </a:ext>
            </a:extLst>
          </p:cNvPr>
          <p:cNvSpPr>
            <a:spLocks noGrp="1" noChangeArrowheads="1"/>
          </p:cNvSpPr>
          <p:nvPr>
            <p:ph sz="quarter" idx="4294967295"/>
          </p:nvPr>
        </p:nvSpPr>
        <p:spPr>
          <a:xfrm>
            <a:off x="342900" y="1473200"/>
            <a:ext cx="8353425" cy="4679950"/>
          </a:xfrm>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zh-CN" altLang="en-US" sz="1600" dirty="0"/>
              <a:t>使用</a:t>
            </a:r>
            <a:r>
              <a:rPr lang="en-US" altLang="zh-CN" sz="1600" dirty="0"/>
              <a:t>x86</a:t>
            </a:r>
            <a:r>
              <a:rPr lang="zh-CN" altLang="en-US" sz="1600" dirty="0"/>
              <a:t>版本</a:t>
            </a:r>
            <a:r>
              <a:rPr lang="en-US" altLang="zh-CN" sz="1600" dirty="0" err="1"/>
              <a:t>openEuler</a:t>
            </a:r>
            <a:r>
              <a:rPr lang="en-US" altLang="zh-CN" sz="1600" dirty="0"/>
              <a:t> 20.09</a:t>
            </a:r>
          </a:p>
          <a:p>
            <a:pPr>
              <a:lnSpc>
                <a:spcPct val="80000"/>
              </a:lnSpc>
            </a:pPr>
            <a:endParaRPr lang="zh-CN" altLang="en-US" sz="1600" dirty="0"/>
          </a:p>
          <a:p>
            <a:pPr>
              <a:lnSpc>
                <a:spcPct val="80000"/>
              </a:lnSpc>
            </a:pPr>
            <a:r>
              <a:rPr lang="zh-CN" altLang="en-US" sz="1600" dirty="0"/>
              <a:t>从 https://www.kernel.org/ 下载</a:t>
            </a:r>
            <a:r>
              <a:rPr lang="en-US" altLang="zh-CN" sz="1600" dirty="0"/>
              <a:t>4.19.170</a:t>
            </a:r>
            <a:r>
              <a:rPr lang="zh-CN" altLang="en-US" sz="1600" dirty="0"/>
              <a:t>内核</a:t>
            </a:r>
          </a:p>
          <a:p>
            <a:pPr>
              <a:lnSpc>
                <a:spcPct val="80000"/>
              </a:lnSpc>
            </a:pPr>
            <a:endParaRPr lang="zh-CN" altLang="en-US" sz="1600" dirty="0"/>
          </a:p>
          <a:p>
            <a:pPr>
              <a:lnSpc>
                <a:spcPct val="80000"/>
              </a:lnSpc>
            </a:pPr>
            <a:r>
              <a:rPr lang="zh-CN" altLang="en-US" sz="1600" dirty="0"/>
              <a:t>解压 ：xz -df linux-</a:t>
            </a:r>
            <a:r>
              <a:rPr lang="en-US" altLang="zh-CN" sz="1600" dirty="0"/>
              <a:t>4.19.170</a:t>
            </a:r>
            <a:r>
              <a:rPr lang="zh-CN" altLang="en-US" sz="1600" dirty="0"/>
              <a:t>.tar.xz &amp;&amp; tar xf linux-</a:t>
            </a:r>
            <a:r>
              <a:rPr lang="en-US" altLang="zh-CN" sz="1600" dirty="0"/>
              <a:t>4.19.170</a:t>
            </a:r>
            <a:r>
              <a:rPr lang="zh-CN" altLang="en-US" sz="1600" dirty="0"/>
              <a:t>.tar</a:t>
            </a:r>
          </a:p>
          <a:p>
            <a:pPr>
              <a:lnSpc>
                <a:spcPct val="80000"/>
              </a:lnSpc>
            </a:pPr>
            <a:endParaRPr lang="zh-CN" altLang="en-US" sz="1600" dirty="0"/>
          </a:p>
          <a:p>
            <a:pPr>
              <a:lnSpc>
                <a:spcPct val="80000"/>
              </a:lnSpc>
            </a:pPr>
            <a:r>
              <a:rPr lang="zh-CN" altLang="en-US" sz="1600" dirty="0"/>
              <a:t>进入解压后内核源码所在目录 cd linux-</a:t>
            </a:r>
            <a:r>
              <a:rPr lang="en-US" altLang="zh-CN" sz="1600" dirty="0"/>
              <a:t>4.19.170 </a:t>
            </a:r>
            <a:r>
              <a:rPr lang="zh-CN" altLang="en-US" sz="1600" dirty="0"/>
              <a:t>/ </a:t>
            </a:r>
          </a:p>
          <a:p>
            <a:pPr>
              <a:lnSpc>
                <a:spcPct val="80000"/>
              </a:lnSpc>
            </a:pPr>
            <a:endParaRPr lang="zh-CN" altLang="en-US" sz="1600" dirty="0"/>
          </a:p>
          <a:p>
            <a:pPr>
              <a:lnSpc>
                <a:spcPct val="80000"/>
              </a:lnSpc>
            </a:pPr>
            <a:r>
              <a:rPr lang="zh-CN" altLang="en-US" sz="1600" dirty="0"/>
              <a:t>查看readme文档 ： vim README</a:t>
            </a:r>
          </a:p>
          <a:p>
            <a:pPr>
              <a:lnSpc>
                <a:spcPct val="80000"/>
              </a:lnSpc>
            </a:pPr>
            <a:endParaRPr lang="zh-CN" altLang="en-US" sz="1600" dirty="0"/>
          </a:p>
          <a:p>
            <a:pPr marL="457200" lvl="1" indent="0">
              <a:lnSpc>
                <a:spcPct val="80000"/>
              </a:lnSpc>
            </a:pPr>
            <a:r>
              <a:rPr lang="zh-CN" altLang="en-US" sz="1400" dirty="0">
                <a:solidFill>
                  <a:srgbClr val="000066"/>
                </a:solidFill>
                <a:ea typeface="黑体" panose="02010609060101010101" pitchFamily="49" charset="-122"/>
              </a:rPr>
              <a:t>有两点注意的地方：</a:t>
            </a:r>
          </a:p>
          <a:p>
            <a:pPr lvl="2">
              <a:lnSpc>
                <a:spcPct val="80000"/>
              </a:lnSpc>
            </a:pPr>
            <a:r>
              <a:rPr lang="zh-CN" altLang="en-US" sz="1200" dirty="0">
                <a:solidFill>
                  <a:srgbClr val="000066"/>
                </a:solidFill>
                <a:ea typeface="黑体" panose="02010609060101010101" pitchFamily="49" charset="-122"/>
              </a:rPr>
              <a:t>Do NOT use the /usr/src/linux area!</a:t>
            </a:r>
          </a:p>
          <a:p>
            <a:pPr lvl="2">
              <a:lnSpc>
                <a:spcPct val="80000"/>
              </a:lnSpc>
            </a:pPr>
            <a:r>
              <a:rPr lang="zh-CN" altLang="en-US" sz="1200" dirty="0">
                <a:solidFill>
                  <a:srgbClr val="000066"/>
                </a:solidFill>
                <a:ea typeface="黑体" panose="02010609060101010101" pitchFamily="49" charset="-122"/>
              </a:rPr>
              <a:t>Using the option "make O=output/dir"</a:t>
            </a:r>
            <a:endParaRPr lang="zh-CN" altLang="en-US" sz="1600" dirty="0">
              <a:solidFill>
                <a:srgbClr val="000066"/>
              </a:solidFill>
              <a:ea typeface="黑体" panose="02010609060101010101" pitchFamily="49" charset="-122"/>
            </a:endParaRPr>
          </a:p>
          <a:p>
            <a:pPr>
              <a:lnSpc>
                <a:spcPct val="80000"/>
              </a:lnSpc>
            </a:pPr>
            <a:endParaRPr lang="zh-CN" altLang="en-US" sz="1600" dirty="0"/>
          </a:p>
          <a:p>
            <a:pPr>
              <a:lnSpc>
                <a:spcPct val="80000"/>
              </a:lnSpc>
            </a:pPr>
            <a:r>
              <a:rPr lang="zh-CN" altLang="en-US" sz="1600" dirty="0"/>
              <a:t>具体编译步骤：</a:t>
            </a:r>
          </a:p>
          <a:p>
            <a:pPr marL="457200" lvl="1" indent="0">
              <a:lnSpc>
                <a:spcPct val="80000"/>
              </a:lnSpc>
            </a:pPr>
            <a:r>
              <a:rPr lang="zh-CN" altLang="en-US" sz="1600" dirty="0"/>
              <a:t>make O=output/dir  menuconfig</a:t>
            </a:r>
          </a:p>
          <a:p>
            <a:pPr marL="457200" lvl="1" indent="0">
              <a:lnSpc>
                <a:spcPct val="80000"/>
              </a:lnSpc>
            </a:pPr>
            <a:r>
              <a:rPr lang="zh-CN" altLang="en-US" sz="1600" dirty="0"/>
              <a:t>make O=output/dir</a:t>
            </a:r>
          </a:p>
          <a:p>
            <a:pPr marL="457200" lvl="1" indent="0">
              <a:lnSpc>
                <a:spcPct val="80000"/>
              </a:lnSpc>
            </a:pPr>
            <a:r>
              <a:rPr lang="zh-CN" altLang="en-US" sz="1600" dirty="0"/>
              <a:t>sudo make O=output/dir  modules_install install</a:t>
            </a:r>
          </a:p>
        </p:txBody>
      </p:sp>
      <p:sp>
        <p:nvSpPr>
          <p:cNvPr id="9220" name="AutoShape 2" descr="http://t11.baidu.com/it/u=1244005969,2990422032&amp;fm=58">
            <a:extLst>
              <a:ext uri="{FF2B5EF4-FFF2-40B4-BE49-F238E27FC236}">
                <a16:creationId xmlns:a16="http://schemas.microsoft.com/office/drawing/2014/main" id="{08FE6ECD-64EB-45D4-8131-B75411C993CF}"/>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9221" name="AutoShape 4" descr="http://t11.baidu.com/it/u=1244005969,2990422032&amp;fm=58">
            <a:extLst>
              <a:ext uri="{FF2B5EF4-FFF2-40B4-BE49-F238E27FC236}">
                <a16:creationId xmlns:a16="http://schemas.microsoft.com/office/drawing/2014/main" id="{2EA51775-635B-4621-BAB2-38EA7E720DBF}"/>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283B241A-A951-4128-8293-297C584DD676}"/>
              </a:ext>
            </a:extLst>
          </p:cNvPr>
          <p:cNvSpPr>
            <a:spLocks noGrp="1"/>
          </p:cNvSpPr>
          <p:nvPr>
            <p:ph type="sldNum" sz="quarter" idx="12"/>
          </p:nvPr>
        </p:nvSpPr>
        <p:spPr bwMode="auto">
          <a:xfrm>
            <a:off x="6553200" y="6242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b="0" kern="1200">
                <a:solidFill>
                  <a:srgbClr val="0000C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9pPr>
          </a:lstStyle>
          <a:p>
            <a:pPr algn="r"/>
            <a:fld id="{6AFC4A3E-E665-437E-B9F7-22EB88997C60}" type="slidenum">
              <a:rPr lang="zh-CN" altLang="en-US" smtClean="0"/>
              <a:pPr/>
              <a:t>4</a:t>
            </a:fld>
            <a:endParaRPr lang="en-US" altLang="zh-CN" sz="1800">
              <a:ea typeface="楷体_GB2312" pitchFamily="1" charset="-122"/>
            </a:endParaRPr>
          </a:p>
        </p:txBody>
      </p:sp>
      <p:sp>
        <p:nvSpPr>
          <p:cNvPr id="10243" name="Title 1">
            <a:extLst>
              <a:ext uri="{FF2B5EF4-FFF2-40B4-BE49-F238E27FC236}">
                <a16:creationId xmlns:a16="http://schemas.microsoft.com/office/drawing/2014/main" id="{CDB60F62-7D44-4413-A324-46AD2826D090}"/>
              </a:ext>
            </a:extLst>
          </p:cNvPr>
          <p:cNvSpPr>
            <a:spLocks noGrp="1" noChangeAspect="1" noChangeArrowheads="1"/>
          </p:cNvSpPr>
          <p:nvPr>
            <p:ph type="title" idx="4294967295"/>
          </p:nvPr>
        </p:nvSpPr>
        <p:spPr/>
        <p:txBody>
          <a:bodyPr/>
          <a:lstStyle/>
          <a:p>
            <a:r>
              <a:rPr lang="zh-CN" altLang="en-US" dirty="0">
                <a:latin typeface="黑体" panose="02010609060101010101" pitchFamily="49" charset="-122"/>
                <a:sym typeface="黑体" panose="02010609060101010101" pitchFamily="49" charset="-122"/>
              </a:rPr>
              <a:t>目录</a:t>
            </a:r>
            <a:endParaRPr lang="en-US" altLang="zh-CN" dirty="0">
              <a:latin typeface="黑体" panose="02010609060101010101" pitchFamily="49" charset="-122"/>
              <a:sym typeface="黑体" panose="02010609060101010101" pitchFamily="49" charset="-122"/>
            </a:endParaRPr>
          </a:p>
        </p:txBody>
      </p:sp>
      <p:sp>
        <p:nvSpPr>
          <p:cNvPr id="10244" name="Content Placeholder 2">
            <a:extLst>
              <a:ext uri="{FF2B5EF4-FFF2-40B4-BE49-F238E27FC236}">
                <a16:creationId xmlns:a16="http://schemas.microsoft.com/office/drawing/2014/main" id="{DFC5E741-2DCD-414A-9068-B97E13895778}"/>
              </a:ext>
            </a:extLst>
          </p:cNvPr>
          <p:cNvSpPr>
            <a:spLocks noGrp="1" noChangeArrowheads="1"/>
          </p:cNvSpPr>
          <p:nvPr>
            <p:ph sz="quarter" idx="1"/>
          </p:nvPr>
        </p:nvSpPr>
        <p:spPr>
          <a:xfrm>
            <a:off x="488950" y="1412875"/>
            <a:ext cx="8928100" cy="4608513"/>
          </a:xfrm>
        </p:spPr>
        <p:txBody>
          <a:bodyPr/>
          <a:lstStyle/>
          <a:p>
            <a:pPr marL="342900" indent="-342900" algn="l">
              <a:lnSpc>
                <a:spcPct val="150000"/>
              </a:lnSpc>
              <a:buFont typeface="Wingdings" panose="05000000000000000000" pitchFamily="2" charset="2"/>
              <a:buChar char="§"/>
            </a:pPr>
            <a:r>
              <a:rPr lang="en-US" altLang="zh-CN" sz="2600" dirty="0">
                <a:latin typeface="黑体" panose="02010609060101010101" pitchFamily="49" charset="-122"/>
                <a:sym typeface="宋体" panose="02010600030101010101" pitchFamily="2" charset="-122"/>
              </a:rPr>
              <a:t>L</a:t>
            </a:r>
            <a:r>
              <a:rPr lang="zh-CN" altLang="en-US" sz="2600" dirty="0">
                <a:latin typeface="黑体" panose="02010609060101010101" pitchFamily="49" charset="-122"/>
                <a:sym typeface="宋体" panose="02010600030101010101" pitchFamily="2" charset="-122"/>
              </a:rPr>
              <a:t>inux 内核编译</a:t>
            </a:r>
          </a:p>
          <a:p>
            <a:pPr marL="342900" indent="-342900" algn="l">
              <a:lnSpc>
                <a:spcPct val="150000"/>
              </a:lnSpc>
              <a:buFont typeface="Wingdings" panose="05000000000000000000" pitchFamily="2" charset="2"/>
              <a:buChar char="§"/>
            </a:pPr>
            <a:r>
              <a:rPr lang="zh-CN" altLang="en-US" sz="2600" dirty="0">
                <a:solidFill>
                  <a:srgbClr val="FF0000"/>
                </a:solidFill>
                <a:latin typeface="黑体" panose="02010609060101010101" pitchFamily="49" charset="-122"/>
                <a:sym typeface="宋体" panose="02010600030101010101" pitchFamily="2" charset="-122"/>
              </a:rPr>
              <a:t>Linux内核分布式编译环境搭建</a:t>
            </a:r>
          </a:p>
          <a:p>
            <a:pPr marL="342900" indent="-342900" algn="l">
              <a:lnSpc>
                <a:spcPct val="150000"/>
              </a:lnSpc>
              <a:buFont typeface="Wingdings" panose="05000000000000000000" pitchFamily="2" charset="2"/>
              <a:buChar char="§"/>
            </a:pPr>
            <a:r>
              <a:rPr lang="zh-CN" altLang="en-US" sz="2600" dirty="0">
                <a:latin typeface="黑体" panose="02010609060101010101" pitchFamily="49" charset="-122"/>
                <a:sym typeface="宋体" panose="02010600030101010101" pitchFamily="2" charset="-122"/>
              </a:rPr>
              <a:t>内核模块编程</a:t>
            </a:r>
            <a:endParaRPr lang="en-US" altLang="zh-CN" sz="2600"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r>
              <a:rPr lang="zh-CN" altLang="en-US" dirty="0">
                <a:latin typeface="黑体" panose="02010609060101010101" pitchFamily="49" charset="-122"/>
                <a:sym typeface="宋体" panose="02010600030101010101" pitchFamily="2" charset="-122"/>
              </a:rPr>
              <a:t>树莓派</a:t>
            </a:r>
            <a:r>
              <a:rPr lang="en-US" altLang="zh-CN" dirty="0">
                <a:latin typeface="黑体" panose="02010609060101010101" pitchFamily="49" charset="-122"/>
                <a:sym typeface="宋体" panose="02010600030101010101" pitchFamily="2" charset="-122"/>
              </a:rPr>
              <a:t>+</a:t>
            </a:r>
            <a:r>
              <a:rPr lang="en-US" altLang="zh-CN" dirty="0" err="1">
                <a:latin typeface="黑体" panose="02010609060101010101" pitchFamily="49" charset="-122"/>
                <a:sym typeface="宋体" panose="02010600030101010101" pitchFamily="2" charset="-122"/>
              </a:rPr>
              <a:t>openEuler</a:t>
            </a:r>
            <a:r>
              <a:rPr lang="zh-CN" altLang="en-US" dirty="0">
                <a:latin typeface="黑体" panose="02010609060101010101" pitchFamily="49" charset="-122"/>
                <a:sym typeface="宋体" panose="02010600030101010101" pitchFamily="2" charset="-122"/>
              </a:rPr>
              <a:t>下</a:t>
            </a:r>
            <a:r>
              <a:rPr lang="en-US" altLang="zh-CN" dirty="0">
                <a:latin typeface="黑体" panose="02010609060101010101" pitchFamily="49" charset="-122"/>
                <a:sym typeface="宋体" panose="02010600030101010101" pitchFamily="2" charset="-122"/>
              </a:rPr>
              <a:t>Linux</a:t>
            </a:r>
            <a:r>
              <a:rPr lang="zh-CN" altLang="en-US" dirty="0">
                <a:latin typeface="黑体" panose="02010609060101010101" pitchFamily="49" charset="-122"/>
                <a:sym typeface="宋体" panose="02010600030101010101" pitchFamily="2" charset="-122"/>
              </a:rPr>
              <a:t>内核的编译</a:t>
            </a:r>
            <a:endParaRPr lang="en-US" altLang="zh-CN"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en-US" altLang="zh-CN" sz="2600" dirty="0">
              <a:latin typeface="黑体" panose="02010609060101010101" pitchFamily="49" charset="-122"/>
              <a:sym typeface="宋体" panose="02010600030101010101" pitchFamily="2" charset="-122"/>
            </a:endParaRPr>
          </a:p>
          <a:p>
            <a:pPr marL="342900" indent="-342900" algn="l">
              <a:lnSpc>
                <a:spcPct val="150000"/>
              </a:lnSpc>
            </a:pPr>
            <a:endParaRPr lang="en-US" altLang="zh-CN" sz="2600"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zh-CN" altLang="en-US" sz="2600"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zh-CN" altLang="en-US" sz="2600" dirty="0">
              <a:latin typeface="黑体" panose="02010609060101010101" pitchFamily="49" charset="-122"/>
              <a:sym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5093D2D-E250-472B-9B82-8A1D4ACD2F22}"/>
              </a:ext>
            </a:extLst>
          </p:cNvPr>
          <p:cNvSpPr>
            <a:spLocks noGrp="1" noChangeAspect="1" noChangeArrowheads="1"/>
          </p:cNvSpPr>
          <p:nvPr>
            <p:ph type="title" idx="4294967295"/>
          </p:nvPr>
        </p:nvSpPr>
        <p:spPr/>
        <p:txBody>
          <a:bodyPr/>
          <a:lstStyle/>
          <a:p>
            <a:r>
              <a:rPr lang="zh-CN" altLang="zh-CN"/>
              <a:t>Linux内核分布式编译环境搭建</a:t>
            </a:r>
          </a:p>
        </p:txBody>
      </p:sp>
      <p:sp>
        <p:nvSpPr>
          <p:cNvPr id="11267" name="Content Placeholder 2">
            <a:extLst>
              <a:ext uri="{FF2B5EF4-FFF2-40B4-BE49-F238E27FC236}">
                <a16:creationId xmlns:a16="http://schemas.microsoft.com/office/drawing/2014/main" id="{EBE35A2F-C991-48C5-BD1E-7CC503F04FBF}"/>
              </a:ext>
            </a:extLst>
          </p:cNvPr>
          <p:cNvSpPr>
            <a:spLocks noGrp="1" noChangeArrowheads="1"/>
          </p:cNvSpPr>
          <p:nvPr>
            <p:ph sz="quarter" idx="1"/>
          </p:nvPr>
        </p:nvSpPr>
        <p:spPr>
          <a:xfrm>
            <a:off x="342900" y="1193800"/>
            <a:ext cx="8353425" cy="5518150"/>
          </a:xfrm>
        </p:spPr>
        <p:txBody>
          <a:bodyPr/>
          <a:lstStyle/>
          <a:p>
            <a:pPr marL="342900" indent="-342900" algn="l">
              <a:lnSpc>
                <a:spcPct val="80000"/>
              </a:lnSpc>
              <a:buFont typeface="Wingdings" panose="05000000000000000000" pitchFamily="2" charset="2"/>
              <a:buChar char="§"/>
            </a:pPr>
            <a:endParaRPr lang="en-US" altLang="zh-CN" sz="1400" dirty="0"/>
          </a:p>
          <a:p>
            <a:pPr marL="342900" indent="-342900" algn="l">
              <a:lnSpc>
                <a:spcPct val="80000"/>
              </a:lnSpc>
              <a:buFont typeface="Wingdings" panose="05000000000000000000" pitchFamily="2" charset="2"/>
              <a:buChar char="§"/>
            </a:pPr>
            <a:endParaRPr lang="zh-CN" altLang="en-US" sz="1400" dirty="0"/>
          </a:p>
          <a:p>
            <a:pPr marL="342900" indent="-342900" algn="l">
              <a:lnSpc>
                <a:spcPct val="80000"/>
              </a:lnSpc>
              <a:buFont typeface="Wingdings" panose="05000000000000000000" pitchFamily="2" charset="2"/>
              <a:buChar char="§"/>
            </a:pPr>
            <a:r>
              <a:rPr lang="zh-CN" altLang="en-US" sz="1400" dirty="0"/>
              <a:t>软件：distcc （ https://code.google.com/p/distcc/ ）</a:t>
            </a:r>
          </a:p>
          <a:p>
            <a:pPr marL="342900" indent="-342900" algn="l">
              <a:lnSpc>
                <a:spcPct val="80000"/>
              </a:lnSpc>
              <a:buFont typeface="Wingdings" panose="05000000000000000000" pitchFamily="2" charset="2"/>
              <a:buChar char="§"/>
            </a:pPr>
            <a:endParaRPr lang="zh-CN" altLang="en-US" sz="1400" dirty="0"/>
          </a:p>
          <a:p>
            <a:pPr marL="342900" indent="-342900" algn="l">
              <a:lnSpc>
                <a:spcPct val="80000"/>
              </a:lnSpc>
              <a:buFont typeface="Wingdings" panose="05000000000000000000" pitchFamily="2" charset="2"/>
              <a:buChar char="§"/>
            </a:pPr>
            <a:r>
              <a:rPr lang="zh-CN" altLang="en-US" sz="1400" dirty="0"/>
              <a:t>分为server和client两部分，服务器端安装server-distcc，客户端安装client-distcc</a:t>
            </a:r>
          </a:p>
          <a:p>
            <a:pPr marL="342900" indent="-342900" algn="l">
              <a:lnSpc>
                <a:spcPct val="80000"/>
              </a:lnSpc>
              <a:buFont typeface="Wingdings" panose="05000000000000000000" pitchFamily="2" charset="2"/>
              <a:buChar char="§"/>
            </a:pPr>
            <a:endParaRPr lang="zh-CN" altLang="en-US" sz="1400" dirty="0"/>
          </a:p>
          <a:p>
            <a:pPr marL="342900" indent="-342900" algn="l">
              <a:lnSpc>
                <a:spcPct val="80000"/>
              </a:lnSpc>
              <a:buFont typeface="Wingdings" panose="05000000000000000000" pitchFamily="2" charset="2"/>
              <a:buChar char="§"/>
            </a:pPr>
            <a:r>
              <a:rPr lang="zh-CN" altLang="en-US" sz="1400" dirty="0"/>
              <a:t>安装：</a:t>
            </a:r>
          </a:p>
          <a:p>
            <a:pPr lvl="1" algn="l">
              <a:lnSpc>
                <a:spcPct val="80000"/>
              </a:lnSpc>
              <a:buFont typeface="Wingdings" panose="05000000000000000000" pitchFamily="2" charset="2"/>
              <a:buChar char="v"/>
            </a:pPr>
            <a:r>
              <a:rPr lang="zh-CN" altLang="en-US" sz="1200" dirty="0"/>
              <a:t>1，源码安装： ./configure &amp;&amp; make &amp;&amp; sudo make install</a:t>
            </a:r>
          </a:p>
          <a:p>
            <a:pPr lvl="1" algn="l">
              <a:lnSpc>
                <a:spcPct val="80000"/>
              </a:lnSpc>
              <a:buFont typeface="Wingdings" panose="05000000000000000000" pitchFamily="2" charset="2"/>
              <a:buChar char="v"/>
            </a:pPr>
            <a:r>
              <a:rPr lang="zh-CN" altLang="en-US" sz="1200" dirty="0"/>
              <a:t>2，</a:t>
            </a:r>
            <a:r>
              <a:rPr lang="en-US" altLang="zh-CN" sz="1200" dirty="0"/>
              <a:t>rpm</a:t>
            </a:r>
            <a:r>
              <a:rPr lang="zh-CN" altLang="en-US" sz="1200" dirty="0"/>
              <a:t>包安装</a:t>
            </a:r>
          </a:p>
          <a:p>
            <a:pPr lvl="1" algn="l">
              <a:lnSpc>
                <a:spcPct val="80000"/>
              </a:lnSpc>
              <a:buFont typeface="Wingdings" panose="05000000000000000000" pitchFamily="2" charset="2"/>
              <a:buChar char="v"/>
            </a:pPr>
            <a:endParaRPr lang="zh-CN" altLang="en-US" sz="1400" dirty="0"/>
          </a:p>
          <a:p>
            <a:pPr marL="342900" indent="-342900" algn="l">
              <a:lnSpc>
                <a:spcPct val="80000"/>
              </a:lnSpc>
              <a:buFont typeface="Wingdings" panose="05000000000000000000" pitchFamily="2" charset="2"/>
              <a:buChar char="§"/>
            </a:pPr>
            <a:r>
              <a:rPr lang="zh-CN" altLang="en-US" sz="1400" dirty="0"/>
              <a:t>server版需配置 /etc/distcc/client.allow 来添加允许访问的ip段</a:t>
            </a:r>
          </a:p>
          <a:p>
            <a:pPr lvl="1" algn="l">
              <a:lnSpc>
                <a:spcPct val="80000"/>
              </a:lnSpc>
              <a:buFont typeface="Wingdings" panose="05000000000000000000" pitchFamily="2" charset="2"/>
              <a:buChar char="v"/>
            </a:pPr>
            <a:r>
              <a:rPr lang="zh-CN" altLang="en-US" sz="1200" dirty="0"/>
              <a:t>e.m. 192.168.0.0/16</a:t>
            </a:r>
          </a:p>
          <a:p>
            <a:pPr lvl="1" algn="l">
              <a:lnSpc>
                <a:spcPct val="80000"/>
              </a:lnSpc>
              <a:buFont typeface="Wingdings" panose="05000000000000000000" pitchFamily="2" charset="2"/>
              <a:buChar char="v"/>
            </a:pPr>
            <a:endParaRPr lang="zh-CN" altLang="en-US" sz="1400" dirty="0">
              <a:solidFill>
                <a:srgbClr val="000066"/>
              </a:solidFill>
              <a:ea typeface="黑体" panose="02010609060101010101" pitchFamily="49" charset="-122"/>
            </a:endParaRPr>
          </a:p>
          <a:p>
            <a:pPr marL="342900" indent="-342900" algn="l">
              <a:lnSpc>
                <a:spcPct val="80000"/>
              </a:lnSpc>
              <a:buFont typeface="Wingdings" panose="05000000000000000000" pitchFamily="2" charset="2"/>
              <a:buChar char="§"/>
            </a:pPr>
            <a:r>
              <a:rPr lang="zh-CN" altLang="en-US" sz="1400" dirty="0"/>
              <a:t>client版需配置/etc/distcc/hosts 添加服务器ip（空格分开），来说明服务器的网络位置</a:t>
            </a:r>
          </a:p>
          <a:p>
            <a:pPr marL="342900" indent="-342900" algn="l">
              <a:lnSpc>
                <a:spcPct val="80000"/>
              </a:lnSpc>
              <a:buSzPct val="100000"/>
            </a:pPr>
            <a:r>
              <a:rPr lang="zh-CN" altLang="en-US" sz="1200" dirty="0">
                <a:solidFill>
                  <a:srgbClr val="0000FF"/>
                </a:solidFill>
                <a:ea typeface="宋体" panose="02010600030101010101" pitchFamily="2" charset="-122"/>
              </a:rPr>
              <a:t>	e.m. 127.0.0.1 192.168.160.222</a:t>
            </a:r>
          </a:p>
          <a:p>
            <a:pPr marL="342900" indent="-342900" algn="l">
              <a:lnSpc>
                <a:spcPct val="80000"/>
              </a:lnSpc>
              <a:buFont typeface="Wingdings" panose="05000000000000000000" pitchFamily="2" charset="2"/>
              <a:buChar char="§"/>
            </a:pPr>
            <a:endParaRPr lang="zh-CN" altLang="en-US" sz="1400" dirty="0"/>
          </a:p>
          <a:p>
            <a:pPr marL="342900" indent="-342900" algn="l">
              <a:lnSpc>
                <a:spcPct val="80000"/>
              </a:lnSpc>
              <a:buFont typeface="Wingdings" panose="05000000000000000000" pitchFamily="2" charset="2"/>
              <a:buChar char="§"/>
            </a:pPr>
            <a:r>
              <a:rPr lang="zh-CN" altLang="en-US" sz="1400" dirty="0"/>
              <a:t>内核编译:</a:t>
            </a:r>
          </a:p>
          <a:p>
            <a:pPr lvl="1" algn="l">
              <a:lnSpc>
                <a:spcPct val="80000"/>
              </a:lnSpc>
              <a:buFont typeface="Wingdings" panose="05000000000000000000" pitchFamily="2" charset="2"/>
              <a:buChar char="v"/>
            </a:pPr>
            <a:r>
              <a:rPr lang="zh-CN" altLang="en-US" sz="1400" dirty="0"/>
              <a:t>make O=output/dir  menuconfig</a:t>
            </a:r>
          </a:p>
          <a:p>
            <a:pPr lvl="1" algn="l">
              <a:lnSpc>
                <a:spcPct val="80000"/>
              </a:lnSpc>
              <a:buFont typeface="Wingdings" panose="05000000000000000000" pitchFamily="2" charset="2"/>
              <a:buChar char="v"/>
            </a:pPr>
            <a:r>
              <a:rPr lang="zh-CN" altLang="en-US" sz="1400" dirty="0"/>
              <a:t>make </a:t>
            </a:r>
            <a:r>
              <a:rPr lang="zh-CN" altLang="en-US" sz="1400" dirty="0">
                <a:solidFill>
                  <a:srgbClr val="FF0000"/>
                </a:solidFill>
              </a:rPr>
              <a:t>-j5 CC=distcc</a:t>
            </a:r>
            <a:r>
              <a:rPr lang="zh-CN" altLang="en-US" sz="1400" dirty="0"/>
              <a:t> O=output/dir</a:t>
            </a:r>
          </a:p>
          <a:p>
            <a:pPr lvl="1" algn="l">
              <a:lnSpc>
                <a:spcPct val="80000"/>
              </a:lnSpc>
              <a:buFont typeface="Wingdings" panose="05000000000000000000" pitchFamily="2" charset="2"/>
              <a:buChar char="v"/>
            </a:pPr>
            <a:r>
              <a:rPr lang="zh-CN" altLang="en-US" sz="1400" dirty="0"/>
              <a:t>su make </a:t>
            </a:r>
            <a:r>
              <a:rPr lang="zh-CN" altLang="en-US" sz="1400" dirty="0">
                <a:solidFill>
                  <a:srgbClr val="FF0000"/>
                </a:solidFill>
              </a:rPr>
              <a:t>-j5 CC=distcc</a:t>
            </a:r>
            <a:r>
              <a:rPr lang="zh-CN" altLang="en-US" sz="1400" dirty="0"/>
              <a:t> O=output/dir  modules_install install</a:t>
            </a:r>
          </a:p>
          <a:p>
            <a:pPr lvl="1" algn="l">
              <a:lnSpc>
                <a:spcPct val="80000"/>
              </a:lnSpc>
              <a:buFont typeface="Wingdings" panose="05000000000000000000" pitchFamily="2" charset="2"/>
              <a:buChar char="v"/>
            </a:pPr>
            <a:endParaRPr lang="zh-CN" altLang="en-US" sz="1400" dirty="0"/>
          </a:p>
          <a:p>
            <a:pPr lvl="1" algn="l">
              <a:lnSpc>
                <a:spcPct val="80000"/>
              </a:lnSpc>
              <a:buFont typeface="Wingdings" panose="05000000000000000000" pitchFamily="2" charset="2"/>
              <a:buChar char="v"/>
            </a:pPr>
            <a:r>
              <a:rPr lang="zh-CN" altLang="en-US" sz="1400" dirty="0"/>
              <a:t>-j指定用多线程编译内核，后面的数字是具体的线程数，一般设置为cpu数+2</a:t>
            </a:r>
          </a:p>
          <a:p>
            <a:pPr lvl="1" algn="l">
              <a:lnSpc>
                <a:spcPct val="80000"/>
              </a:lnSpc>
              <a:buFont typeface="Wingdings" panose="05000000000000000000" pitchFamily="2" charset="2"/>
              <a:buChar char="v"/>
            </a:pPr>
            <a:r>
              <a:rPr lang="zh-CN" altLang="en-US" sz="1400" dirty="0"/>
              <a:t>CC=distcc是指定使用distcc指定的编译器来编译</a:t>
            </a:r>
          </a:p>
          <a:p>
            <a:pPr lvl="1" algn="l">
              <a:lnSpc>
                <a:spcPct val="80000"/>
              </a:lnSpc>
            </a:pPr>
            <a:endParaRPr lang="zh-CN" altLang="en-US" dirty="0"/>
          </a:p>
        </p:txBody>
      </p:sp>
      <p:sp>
        <p:nvSpPr>
          <p:cNvPr id="11268" name="AutoShape 2" descr="http://t11.baidu.com/it/u=1244005969,2990422032&amp;fm=58">
            <a:extLst>
              <a:ext uri="{FF2B5EF4-FFF2-40B4-BE49-F238E27FC236}">
                <a16:creationId xmlns:a16="http://schemas.microsoft.com/office/drawing/2014/main" id="{6283034D-1B94-42C9-A9C2-B0ED336CFDCF}"/>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1269" name="AutoShape 4" descr="http://t11.baidu.com/it/u=1244005969,2990422032&amp;fm=58">
            <a:extLst>
              <a:ext uri="{FF2B5EF4-FFF2-40B4-BE49-F238E27FC236}">
                <a16:creationId xmlns:a16="http://schemas.microsoft.com/office/drawing/2014/main" id="{274FB3A3-5D38-4546-837F-4BB1DE825C12}"/>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7FD7061-7636-4FF1-A152-B1D09FA9A790}"/>
              </a:ext>
            </a:extLst>
          </p:cNvPr>
          <p:cNvSpPr>
            <a:spLocks noGrp="1" noChangeAspect="1" noChangeArrowheads="1"/>
          </p:cNvSpPr>
          <p:nvPr>
            <p:ph type="title" idx="4294967295"/>
          </p:nvPr>
        </p:nvSpPr>
        <p:spPr/>
        <p:txBody>
          <a:bodyPr/>
          <a:lstStyle/>
          <a:p>
            <a:r>
              <a:rPr lang="zh-CN" altLang="zh-CN"/>
              <a:t>Linux内核分布式编译环境搭建</a:t>
            </a:r>
          </a:p>
        </p:txBody>
      </p:sp>
      <p:sp>
        <p:nvSpPr>
          <p:cNvPr id="12291" name="Content Placeholder 2">
            <a:extLst>
              <a:ext uri="{FF2B5EF4-FFF2-40B4-BE49-F238E27FC236}">
                <a16:creationId xmlns:a16="http://schemas.microsoft.com/office/drawing/2014/main" id="{09114EE1-DD19-4C0E-9A81-DB9B2EDB5490}"/>
              </a:ext>
            </a:extLst>
          </p:cNvPr>
          <p:cNvSpPr>
            <a:spLocks noGrp="1" noChangeArrowheads="1"/>
          </p:cNvSpPr>
          <p:nvPr>
            <p:ph sz="quarter" idx="1"/>
          </p:nvPr>
        </p:nvSpPr>
        <p:spPr>
          <a:xfrm>
            <a:off x="342900" y="1193800"/>
            <a:ext cx="8353425" cy="1327150"/>
          </a:xfrm>
        </p:spPr>
        <p:txBody>
          <a:bodyPr/>
          <a:lstStyle/>
          <a:p>
            <a:pPr marL="342900" indent="-342900" algn="l">
              <a:lnSpc>
                <a:spcPct val="80000"/>
              </a:lnSpc>
              <a:buFont typeface="Wingdings" panose="05000000000000000000" pitchFamily="2" charset="2"/>
              <a:buChar char="§"/>
            </a:pPr>
            <a:endParaRPr lang="en-US" altLang="zh-CN" sz="1400"/>
          </a:p>
          <a:p>
            <a:pPr marL="342900" indent="-342900" algn="l">
              <a:lnSpc>
                <a:spcPct val="80000"/>
              </a:lnSpc>
              <a:buFont typeface="Wingdings" panose="05000000000000000000" pitchFamily="2" charset="2"/>
              <a:buChar char="§"/>
            </a:pPr>
            <a:endParaRPr lang="zh-CN" altLang="en-US" sz="1400"/>
          </a:p>
          <a:p>
            <a:pPr marL="342900" indent="-342900" algn="l">
              <a:lnSpc>
                <a:spcPct val="80000"/>
              </a:lnSpc>
              <a:buFont typeface="Wingdings" panose="05000000000000000000" pitchFamily="2" charset="2"/>
              <a:buChar char="§"/>
            </a:pPr>
            <a:r>
              <a:rPr lang="zh-CN" altLang="en-US" sz="1400"/>
              <a:t>服务启动：sudo /etc/init.d/distcc start （一般开机自动启动，可改为restart来重启）</a:t>
            </a:r>
          </a:p>
          <a:p>
            <a:pPr marL="342900" indent="-342900" algn="l">
              <a:lnSpc>
                <a:spcPct val="80000"/>
              </a:lnSpc>
              <a:buFont typeface="Wingdings" panose="05000000000000000000" pitchFamily="2" charset="2"/>
              <a:buChar char="§"/>
            </a:pPr>
            <a:endParaRPr lang="zh-CN" altLang="en-US" sz="1400"/>
          </a:p>
          <a:p>
            <a:pPr marL="342900" indent="-342900" algn="l">
              <a:lnSpc>
                <a:spcPct val="80000"/>
              </a:lnSpc>
              <a:buFont typeface="Wingdings" panose="05000000000000000000" pitchFamily="2" charset="2"/>
              <a:buChar char="§"/>
            </a:pPr>
            <a:r>
              <a:rPr lang="zh-CN" altLang="en-US" sz="1400"/>
              <a:t>客户端查看状态： watch distccmon-text</a:t>
            </a:r>
          </a:p>
          <a:p>
            <a:pPr marL="342900" indent="-342900" algn="l">
              <a:lnSpc>
                <a:spcPct val="80000"/>
              </a:lnSpc>
              <a:buFont typeface="Wingdings" panose="05000000000000000000" pitchFamily="2" charset="2"/>
              <a:buChar char="§"/>
            </a:pPr>
            <a:endParaRPr lang="zh-CN" altLang="en-US" sz="1400"/>
          </a:p>
          <a:p>
            <a:pPr lvl="1" algn="l">
              <a:lnSpc>
                <a:spcPct val="80000"/>
              </a:lnSpc>
            </a:pPr>
            <a:endParaRPr lang="zh-CN" altLang="en-US"/>
          </a:p>
        </p:txBody>
      </p:sp>
      <p:sp>
        <p:nvSpPr>
          <p:cNvPr id="12292" name="AutoShape 2" descr="http://t11.baidu.com/it/u=1244005969,2990422032&amp;fm=58">
            <a:extLst>
              <a:ext uri="{FF2B5EF4-FFF2-40B4-BE49-F238E27FC236}">
                <a16:creationId xmlns:a16="http://schemas.microsoft.com/office/drawing/2014/main" id="{8B68B6CE-EAFA-4C3B-9543-854B408BD096}"/>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2293" name="AutoShape 4" descr="http://t11.baidu.com/it/u=1244005969,2990422032&amp;fm=58">
            <a:extLst>
              <a:ext uri="{FF2B5EF4-FFF2-40B4-BE49-F238E27FC236}">
                <a16:creationId xmlns:a16="http://schemas.microsoft.com/office/drawing/2014/main" id="{EA9ACD8A-5AA6-4DCC-8657-4C5ED560E337}"/>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pic>
        <p:nvPicPr>
          <p:cNvPr id="12294" name="Picture 6" descr="QQ截图20140827135514">
            <a:extLst>
              <a:ext uri="{FF2B5EF4-FFF2-40B4-BE49-F238E27FC236}">
                <a16:creationId xmlns:a16="http://schemas.microsoft.com/office/drawing/2014/main" id="{5C10839D-82A1-49DF-BA2B-5B7EFC0EB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60" b="50407"/>
          <a:stretch>
            <a:fillRect/>
          </a:stretch>
        </p:blipFill>
        <p:spPr bwMode="auto">
          <a:xfrm>
            <a:off x="1250950" y="2730500"/>
            <a:ext cx="6884988"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53BDE816-00DC-4B64-A29E-45A96D3194E2}"/>
              </a:ext>
            </a:extLst>
          </p:cNvPr>
          <p:cNvSpPr>
            <a:spLocks noGrp="1"/>
          </p:cNvSpPr>
          <p:nvPr>
            <p:ph type="sldNum" sz="quarter" idx="12"/>
          </p:nvPr>
        </p:nvSpPr>
        <p:spPr bwMode="auto">
          <a:xfrm>
            <a:off x="6553200" y="6242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b="0" kern="1200">
                <a:solidFill>
                  <a:srgbClr val="0000C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bg2"/>
                </a:solidFill>
                <a:latin typeface="Times New Roman" panose="02020603050405020304" pitchFamily="18" charset="0"/>
                <a:ea typeface="宋体" panose="02010600030101010101" pitchFamily="2" charset="-122"/>
                <a:cs typeface="+mn-cs"/>
              </a:defRPr>
            </a:lvl9pPr>
          </a:lstStyle>
          <a:p>
            <a:pPr algn="r"/>
            <a:fld id="{A83DA168-813F-4280-8DF7-BAF01D7B5703}" type="slidenum">
              <a:rPr lang="zh-CN" altLang="en-US" smtClean="0"/>
              <a:pPr algn="r"/>
              <a:t>7</a:t>
            </a:fld>
            <a:endParaRPr lang="en-US" altLang="zh-CN" sz="1800">
              <a:ea typeface="楷体_GB2312" pitchFamily="1" charset="-122"/>
            </a:endParaRPr>
          </a:p>
        </p:txBody>
      </p:sp>
      <p:sp>
        <p:nvSpPr>
          <p:cNvPr id="13315" name="Title 1">
            <a:extLst>
              <a:ext uri="{FF2B5EF4-FFF2-40B4-BE49-F238E27FC236}">
                <a16:creationId xmlns:a16="http://schemas.microsoft.com/office/drawing/2014/main" id="{C272B528-4141-40AE-9CB0-8BDCCFE1B9C0}"/>
              </a:ext>
            </a:extLst>
          </p:cNvPr>
          <p:cNvSpPr>
            <a:spLocks noGrp="1" noChangeAspect="1" noChangeArrowheads="1"/>
          </p:cNvSpPr>
          <p:nvPr>
            <p:ph type="title" idx="4294967295"/>
          </p:nvPr>
        </p:nvSpPr>
        <p:spPr/>
        <p:txBody>
          <a:bodyPr/>
          <a:lstStyle/>
          <a:p>
            <a:r>
              <a:rPr lang="en-US" altLang="zh-CN">
                <a:latin typeface="黑体" panose="02010609060101010101" pitchFamily="49" charset="-122"/>
                <a:sym typeface="黑体" panose="02010609060101010101" pitchFamily="49" charset="-122"/>
              </a:rPr>
              <a:t>提纲</a:t>
            </a:r>
          </a:p>
        </p:txBody>
      </p:sp>
      <p:sp>
        <p:nvSpPr>
          <p:cNvPr id="13316" name="Content Placeholder 2">
            <a:extLst>
              <a:ext uri="{FF2B5EF4-FFF2-40B4-BE49-F238E27FC236}">
                <a16:creationId xmlns:a16="http://schemas.microsoft.com/office/drawing/2014/main" id="{3633FC05-B716-41C8-B643-CB1CB06DF835}"/>
              </a:ext>
            </a:extLst>
          </p:cNvPr>
          <p:cNvSpPr>
            <a:spLocks noGrp="1" noChangeArrowheads="1"/>
          </p:cNvSpPr>
          <p:nvPr>
            <p:ph sz="quarter" idx="1"/>
          </p:nvPr>
        </p:nvSpPr>
        <p:spPr>
          <a:xfrm>
            <a:off x="488950" y="1412875"/>
            <a:ext cx="8928100" cy="4608513"/>
          </a:xfrm>
        </p:spPr>
        <p:txBody>
          <a:bodyPr/>
          <a:lstStyle/>
          <a:p>
            <a:pPr marL="342900" indent="-342900" algn="l">
              <a:lnSpc>
                <a:spcPct val="150000"/>
              </a:lnSpc>
              <a:buFont typeface="Wingdings" panose="05000000000000000000" pitchFamily="2" charset="2"/>
              <a:buChar char="§"/>
            </a:pPr>
            <a:r>
              <a:rPr lang="en-US" altLang="zh-CN" sz="2600" dirty="0">
                <a:latin typeface="黑体" panose="02010609060101010101" pitchFamily="49" charset="-122"/>
                <a:sym typeface="宋体" panose="02010600030101010101" pitchFamily="2" charset="-122"/>
              </a:rPr>
              <a:t>L</a:t>
            </a:r>
            <a:r>
              <a:rPr lang="zh-CN" altLang="en-US" sz="2600" dirty="0">
                <a:latin typeface="黑体" panose="02010609060101010101" pitchFamily="49" charset="-122"/>
                <a:sym typeface="宋体" panose="02010600030101010101" pitchFamily="2" charset="-122"/>
              </a:rPr>
              <a:t>inux 内核编译</a:t>
            </a:r>
          </a:p>
          <a:p>
            <a:pPr marL="342900" indent="-342900" algn="l">
              <a:lnSpc>
                <a:spcPct val="150000"/>
              </a:lnSpc>
              <a:buFont typeface="Wingdings" panose="05000000000000000000" pitchFamily="2" charset="2"/>
              <a:buChar char="§"/>
            </a:pPr>
            <a:r>
              <a:rPr lang="zh-CN" altLang="en-US" sz="2600" dirty="0">
                <a:latin typeface="黑体" panose="02010609060101010101" pitchFamily="49" charset="-122"/>
                <a:sym typeface="宋体" panose="02010600030101010101" pitchFamily="2" charset="-122"/>
              </a:rPr>
              <a:t>Linux内核分布式编译环境搭建</a:t>
            </a:r>
          </a:p>
          <a:p>
            <a:pPr marL="342900" indent="-342900" algn="l">
              <a:lnSpc>
                <a:spcPct val="150000"/>
              </a:lnSpc>
              <a:buFont typeface="Wingdings" panose="05000000000000000000" pitchFamily="2" charset="2"/>
              <a:buChar char="§"/>
            </a:pPr>
            <a:r>
              <a:rPr lang="zh-CN" altLang="en-US" sz="2600" dirty="0">
                <a:solidFill>
                  <a:srgbClr val="FF0000"/>
                </a:solidFill>
                <a:latin typeface="黑体" panose="02010609060101010101" pitchFamily="49" charset="-122"/>
                <a:sym typeface="宋体" panose="02010600030101010101" pitchFamily="2" charset="-122"/>
              </a:rPr>
              <a:t>内核模块编程</a:t>
            </a:r>
            <a:endParaRPr lang="en-US" altLang="zh-CN" sz="2600" dirty="0">
              <a:solidFill>
                <a:srgbClr val="FF0000"/>
              </a:solidFill>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r>
              <a:rPr lang="zh-CN" altLang="en-US" dirty="0">
                <a:latin typeface="黑体" panose="02010609060101010101" pitchFamily="49" charset="-122"/>
                <a:sym typeface="宋体" panose="02010600030101010101" pitchFamily="2" charset="-122"/>
              </a:rPr>
              <a:t>树莓派</a:t>
            </a:r>
            <a:r>
              <a:rPr lang="en-US" altLang="zh-CN" dirty="0">
                <a:latin typeface="黑体" panose="02010609060101010101" pitchFamily="49" charset="-122"/>
                <a:sym typeface="宋体" panose="02010600030101010101" pitchFamily="2" charset="-122"/>
              </a:rPr>
              <a:t>+</a:t>
            </a:r>
            <a:r>
              <a:rPr lang="en-US" altLang="zh-CN" dirty="0" err="1">
                <a:latin typeface="黑体" panose="02010609060101010101" pitchFamily="49" charset="-122"/>
                <a:sym typeface="宋体" panose="02010600030101010101" pitchFamily="2" charset="-122"/>
              </a:rPr>
              <a:t>openEuler</a:t>
            </a:r>
            <a:r>
              <a:rPr lang="zh-CN" altLang="en-US" dirty="0">
                <a:latin typeface="黑体" panose="02010609060101010101" pitchFamily="49" charset="-122"/>
                <a:sym typeface="宋体" panose="02010600030101010101" pitchFamily="2" charset="-122"/>
              </a:rPr>
              <a:t>下</a:t>
            </a:r>
            <a:r>
              <a:rPr lang="en-US" altLang="zh-CN" dirty="0">
                <a:latin typeface="黑体" panose="02010609060101010101" pitchFamily="49" charset="-122"/>
                <a:sym typeface="宋体" panose="02010600030101010101" pitchFamily="2" charset="-122"/>
              </a:rPr>
              <a:t>Linux</a:t>
            </a:r>
            <a:r>
              <a:rPr lang="zh-CN" altLang="en-US" dirty="0">
                <a:latin typeface="黑体" panose="02010609060101010101" pitchFamily="49" charset="-122"/>
                <a:sym typeface="宋体" panose="02010600030101010101" pitchFamily="2" charset="-122"/>
              </a:rPr>
              <a:t>内核的编译</a:t>
            </a:r>
            <a:endParaRPr lang="en-US" altLang="zh-CN"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en-US" altLang="zh-CN" sz="2600" dirty="0">
              <a:solidFill>
                <a:srgbClr val="FF0000"/>
              </a:solidFill>
              <a:latin typeface="黑体" panose="02010609060101010101" pitchFamily="49" charset="-122"/>
              <a:sym typeface="宋体" panose="02010600030101010101" pitchFamily="2" charset="-122"/>
            </a:endParaRPr>
          </a:p>
          <a:p>
            <a:pPr marL="342900" indent="-342900" algn="l">
              <a:lnSpc>
                <a:spcPct val="150000"/>
              </a:lnSpc>
            </a:pPr>
            <a:endParaRPr lang="en-US" altLang="zh-CN" sz="2600"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zh-CN" altLang="en-US" sz="2600" dirty="0">
              <a:latin typeface="黑体" panose="02010609060101010101" pitchFamily="49" charset="-122"/>
              <a:sym typeface="宋体" panose="02010600030101010101" pitchFamily="2" charset="-122"/>
            </a:endParaRPr>
          </a:p>
          <a:p>
            <a:pPr marL="342900" indent="-342900" algn="l">
              <a:lnSpc>
                <a:spcPct val="150000"/>
              </a:lnSpc>
              <a:buFont typeface="Wingdings" panose="05000000000000000000" pitchFamily="2" charset="2"/>
              <a:buChar char="§"/>
            </a:pPr>
            <a:endParaRPr lang="zh-CN" altLang="en-US" sz="2600" dirty="0">
              <a:latin typeface="黑体" panose="02010609060101010101" pitchFamily="49" charset="-122"/>
              <a:sym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E20C279-8484-4CDA-ADBC-5E2DCA8C71F1}"/>
              </a:ext>
            </a:extLst>
          </p:cNvPr>
          <p:cNvSpPr>
            <a:spLocks noGrp="1" noChangeAspect="1" noChangeArrowheads="1"/>
          </p:cNvSpPr>
          <p:nvPr>
            <p:ph type="title" idx="4294967295"/>
          </p:nvPr>
        </p:nvSpPr>
        <p:spPr/>
        <p:txBody>
          <a:bodyPr/>
          <a:lstStyle/>
          <a:p>
            <a:r>
              <a:rPr lang="zh-CN" altLang="zh-CN"/>
              <a:t>内核模块编程</a:t>
            </a:r>
          </a:p>
        </p:txBody>
      </p:sp>
      <p:sp>
        <p:nvSpPr>
          <p:cNvPr id="14339" name="Content Placeholder 2">
            <a:extLst>
              <a:ext uri="{FF2B5EF4-FFF2-40B4-BE49-F238E27FC236}">
                <a16:creationId xmlns:a16="http://schemas.microsoft.com/office/drawing/2014/main" id="{7DB6EB93-F6DC-4D9D-957A-D97AE064F303}"/>
              </a:ext>
            </a:extLst>
          </p:cNvPr>
          <p:cNvSpPr>
            <a:spLocks noGrp="1" noChangeArrowheads="1"/>
          </p:cNvSpPr>
          <p:nvPr>
            <p:ph sz="quarter" idx="1"/>
          </p:nvPr>
        </p:nvSpPr>
        <p:spPr>
          <a:xfrm>
            <a:off x="342900" y="1193800"/>
            <a:ext cx="8353425" cy="1117600"/>
          </a:xfrm>
        </p:spPr>
        <p:txBody>
          <a:bodyPr/>
          <a:lstStyle/>
          <a:p>
            <a:pPr marL="342900" indent="-342900" algn="l">
              <a:lnSpc>
                <a:spcPct val="80000"/>
              </a:lnSpc>
              <a:buFont typeface="Wingdings" panose="05000000000000000000" pitchFamily="2" charset="2"/>
              <a:buChar char="§"/>
            </a:pPr>
            <a:endParaRPr lang="en-US" altLang="zh-CN" sz="1400"/>
          </a:p>
          <a:p>
            <a:pPr marL="342900" indent="-342900" algn="l">
              <a:lnSpc>
                <a:spcPct val="80000"/>
              </a:lnSpc>
              <a:buFont typeface="Wingdings" panose="05000000000000000000" pitchFamily="2" charset="2"/>
              <a:buChar char="§"/>
            </a:pPr>
            <a:endParaRPr lang="zh-CN" altLang="en-US" sz="1400"/>
          </a:p>
          <a:p>
            <a:pPr marL="342900" indent="-342900" algn="l">
              <a:lnSpc>
                <a:spcPct val="80000"/>
              </a:lnSpc>
              <a:buFont typeface="Wingdings" panose="05000000000000000000" pitchFamily="2" charset="2"/>
              <a:buChar char="§"/>
            </a:pPr>
            <a:r>
              <a:rPr lang="zh-CN" altLang="en-US" sz="1400"/>
              <a:t>参考：http://coolshell.cn/articles/566.html </a:t>
            </a:r>
          </a:p>
          <a:p>
            <a:pPr marL="342900" indent="-342900" algn="l">
              <a:lnSpc>
                <a:spcPct val="80000"/>
              </a:lnSpc>
              <a:buFont typeface="Wingdings" panose="05000000000000000000" pitchFamily="2" charset="2"/>
              <a:buChar char="§"/>
            </a:pPr>
            <a:r>
              <a:rPr lang="zh-CN" altLang="en-US" sz="1400"/>
              <a:t>hello.c</a:t>
            </a:r>
          </a:p>
          <a:p>
            <a:pPr marL="342900" indent="-342900" algn="l">
              <a:lnSpc>
                <a:spcPct val="80000"/>
              </a:lnSpc>
              <a:buFont typeface="Wingdings" panose="05000000000000000000" pitchFamily="2" charset="2"/>
              <a:buChar char="§"/>
            </a:pPr>
            <a:endParaRPr lang="zh-CN" altLang="en-US" sz="1400"/>
          </a:p>
        </p:txBody>
      </p:sp>
      <p:sp>
        <p:nvSpPr>
          <p:cNvPr id="14340" name="AutoShape 2" descr="http://t11.baidu.com/it/u=1244005969,2990422032&amp;fm=58">
            <a:extLst>
              <a:ext uri="{FF2B5EF4-FFF2-40B4-BE49-F238E27FC236}">
                <a16:creationId xmlns:a16="http://schemas.microsoft.com/office/drawing/2014/main" id="{1A0889D7-CD73-4AB7-85CD-6A468D16D74A}"/>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4341" name="AutoShape 4" descr="http://t11.baidu.com/it/u=1244005969,2990422032&amp;fm=58">
            <a:extLst>
              <a:ext uri="{FF2B5EF4-FFF2-40B4-BE49-F238E27FC236}">
                <a16:creationId xmlns:a16="http://schemas.microsoft.com/office/drawing/2014/main" id="{BA614B6C-CC81-43EF-84D8-F38CE43F50CF}"/>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4342" name="Text Box 6">
            <a:extLst>
              <a:ext uri="{FF2B5EF4-FFF2-40B4-BE49-F238E27FC236}">
                <a16:creationId xmlns:a16="http://schemas.microsoft.com/office/drawing/2014/main" id="{8FF1C8EE-4C4D-4A1F-93B9-BBABA0D9B742}"/>
              </a:ext>
            </a:extLst>
          </p:cNvPr>
          <p:cNvSpPr txBox="1">
            <a:spLocks noChangeArrowheads="1"/>
          </p:cNvSpPr>
          <p:nvPr/>
        </p:nvSpPr>
        <p:spPr bwMode="auto">
          <a:xfrm>
            <a:off x="531813" y="2338388"/>
            <a:ext cx="7494587"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pPr algn="l"/>
            <a:r>
              <a:rPr lang="zh-CN" altLang="zh-CN" sz="1200"/>
              <a:t>#include "linux/init.h"</a:t>
            </a:r>
          </a:p>
          <a:p>
            <a:pPr algn="l"/>
            <a:r>
              <a:rPr lang="zh-CN" altLang="zh-CN" sz="1200"/>
              <a:t>#include "linux/kernel.h"</a:t>
            </a:r>
          </a:p>
          <a:p>
            <a:pPr algn="l"/>
            <a:r>
              <a:rPr lang="zh-CN" altLang="zh-CN" sz="1200"/>
              <a:t>#include "linux/module.h"  //3个头文件包含了内核提供的所有内核模块的头文件</a:t>
            </a:r>
          </a:p>
          <a:p>
            <a:pPr algn="l"/>
            <a:endParaRPr lang="zh-CN" altLang="zh-CN" sz="1200"/>
          </a:p>
          <a:p>
            <a:pPr algn="l"/>
            <a:r>
              <a:rPr lang="zh-CN" altLang="zh-CN" sz="1200"/>
              <a:t>static int __init hello_init(void) {</a:t>
            </a:r>
          </a:p>
          <a:p>
            <a:pPr algn="l"/>
            <a:r>
              <a:rPr lang="zh-CN" altLang="zh-CN" sz="1200"/>
              <a:t>        printk(KERN_ALERT "Hello world!/n");</a:t>
            </a:r>
          </a:p>
          <a:p>
            <a:pPr algn="l"/>
            <a:r>
              <a:rPr lang="zh-CN" altLang="zh-CN" sz="1200"/>
              <a:t>        return 0;</a:t>
            </a:r>
          </a:p>
          <a:p>
            <a:pPr algn="l"/>
            <a:r>
              <a:rPr lang="zh-CN" altLang="zh-CN" sz="1200"/>
              <a:t>}</a:t>
            </a:r>
          </a:p>
          <a:p>
            <a:pPr algn="l"/>
            <a:endParaRPr lang="zh-CN" altLang="zh-CN" sz="1200"/>
          </a:p>
          <a:p>
            <a:pPr algn="l"/>
            <a:r>
              <a:rPr lang="zh-CN" altLang="zh-CN" sz="1200"/>
              <a:t>static void __exit hello_exit(void) {</a:t>
            </a:r>
          </a:p>
          <a:p>
            <a:pPr algn="l"/>
            <a:r>
              <a:rPr lang="zh-CN" altLang="zh-CN" sz="1200"/>
              <a:t>        printk(KERN_ALERT "Goodbye!/n");</a:t>
            </a:r>
          </a:p>
          <a:p>
            <a:pPr algn="l"/>
            <a:r>
              <a:rPr lang="zh-CN" altLang="zh-CN" sz="1200"/>
              <a:t>}</a:t>
            </a:r>
          </a:p>
          <a:p>
            <a:pPr algn="l"/>
            <a:endParaRPr lang="zh-CN" altLang="zh-CN" sz="1200"/>
          </a:p>
          <a:p>
            <a:pPr algn="l"/>
            <a:r>
              <a:rPr lang="zh-CN" altLang="zh-CN" sz="1200"/>
              <a:t>module_init(hello_init);  //告诉内核当内核模块第一次运行时哪个函数将被执行</a:t>
            </a:r>
          </a:p>
          <a:p>
            <a:pPr algn="l"/>
            <a:r>
              <a:rPr lang="zh-CN" altLang="zh-CN" sz="1200"/>
              <a:t>module_exit(hello_exit); //内核模块被卸载时被执行的函数</a:t>
            </a:r>
          </a:p>
          <a:p>
            <a:pPr algn="l"/>
            <a:r>
              <a:rPr lang="zh-CN" altLang="zh-CN" sz="1200"/>
              <a:t>MODULE_LICENSE("GPL");  //开源license</a:t>
            </a:r>
          </a:p>
          <a:p>
            <a:pPr algn="l"/>
            <a:r>
              <a:rPr lang="zh-CN" altLang="zh-CN" sz="1200"/>
              <a:t>MODULE_DESCRIPTION("hello"); //文件描述</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6F7BB81-3657-449F-8BC0-04D7C0DC448F}"/>
              </a:ext>
            </a:extLst>
          </p:cNvPr>
          <p:cNvSpPr>
            <a:spLocks noGrp="1" noChangeAspect="1" noChangeArrowheads="1"/>
          </p:cNvSpPr>
          <p:nvPr>
            <p:ph type="title"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内核模块编程</a:t>
            </a:r>
          </a:p>
        </p:txBody>
      </p:sp>
      <p:sp>
        <p:nvSpPr>
          <p:cNvPr id="15363" name="Content Placeholder 2">
            <a:extLst>
              <a:ext uri="{FF2B5EF4-FFF2-40B4-BE49-F238E27FC236}">
                <a16:creationId xmlns:a16="http://schemas.microsoft.com/office/drawing/2014/main" id="{116AC729-68C1-41BC-B7F9-DABBE781D512}"/>
              </a:ext>
            </a:extLst>
          </p:cNvPr>
          <p:cNvSpPr>
            <a:spLocks noGrp="1" noChangeArrowheads="1"/>
          </p:cNvSpPr>
          <p:nvPr>
            <p:ph sz="quarter" idx="1"/>
          </p:nvPr>
        </p:nvSpPr>
        <p:spPr>
          <a:xfrm>
            <a:off x="342900" y="1193800"/>
            <a:ext cx="8353425" cy="1117600"/>
          </a:xfrm>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80000"/>
              </a:lnSpc>
              <a:buFont typeface="Wingdings" panose="05000000000000000000" pitchFamily="2" charset="2"/>
              <a:buChar char="§"/>
            </a:pPr>
            <a:endParaRPr lang="en-US" altLang="zh-CN" sz="1400"/>
          </a:p>
          <a:p>
            <a:pPr marL="342900" indent="-342900" algn="l">
              <a:lnSpc>
                <a:spcPct val="80000"/>
              </a:lnSpc>
              <a:buFont typeface="Wingdings" panose="05000000000000000000" pitchFamily="2" charset="2"/>
              <a:buChar char="§"/>
            </a:pPr>
            <a:endParaRPr lang="zh-CN" altLang="en-US" sz="1400"/>
          </a:p>
          <a:p>
            <a:pPr marL="342900" indent="-342900" algn="l">
              <a:lnSpc>
                <a:spcPct val="80000"/>
              </a:lnSpc>
              <a:buFont typeface="Wingdings" panose="05000000000000000000" pitchFamily="2" charset="2"/>
              <a:buChar char="§"/>
            </a:pPr>
            <a:r>
              <a:rPr lang="zh-CN" altLang="en-US" sz="1400"/>
              <a:t>参考：http://coolshell.cn/articles/566.html </a:t>
            </a:r>
          </a:p>
          <a:p>
            <a:pPr marL="342900" indent="-342900" algn="l">
              <a:lnSpc>
                <a:spcPct val="80000"/>
              </a:lnSpc>
              <a:buFont typeface="Wingdings" panose="05000000000000000000" pitchFamily="2" charset="2"/>
              <a:buChar char="§"/>
            </a:pPr>
            <a:r>
              <a:rPr lang="zh-CN" altLang="en-US" sz="1400"/>
              <a:t>Makefile</a:t>
            </a:r>
          </a:p>
          <a:p>
            <a:pPr marL="342900" indent="-342900" algn="l">
              <a:lnSpc>
                <a:spcPct val="80000"/>
              </a:lnSpc>
              <a:buFont typeface="Wingdings" panose="05000000000000000000" pitchFamily="2" charset="2"/>
              <a:buChar char="§"/>
            </a:pPr>
            <a:endParaRPr lang="zh-CN" altLang="en-US" sz="1400"/>
          </a:p>
        </p:txBody>
      </p:sp>
      <p:sp>
        <p:nvSpPr>
          <p:cNvPr id="15364" name="AutoShape 2" descr="http://t11.baidu.com/it/u=1244005969,2990422032&amp;fm=58">
            <a:extLst>
              <a:ext uri="{FF2B5EF4-FFF2-40B4-BE49-F238E27FC236}">
                <a16:creationId xmlns:a16="http://schemas.microsoft.com/office/drawing/2014/main" id="{473D0037-3978-4EE1-925A-3E0890ED9C3E}"/>
              </a:ext>
            </a:extLst>
          </p:cNvPr>
          <p:cNvSpPr>
            <a:spLocks noChangeAspect="1" noChangeArrowheads="1"/>
          </p:cNvSpPr>
          <p:nvPr/>
        </p:nvSpPr>
        <p:spPr bwMode="auto">
          <a:xfrm>
            <a:off x="155575" y="-142875"/>
            <a:ext cx="3048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5365" name="AutoShape 4" descr="http://t11.baidu.com/it/u=1244005969,2990422032&amp;fm=58">
            <a:extLst>
              <a:ext uri="{FF2B5EF4-FFF2-40B4-BE49-F238E27FC236}">
                <a16:creationId xmlns:a16="http://schemas.microsoft.com/office/drawing/2014/main" id="{33A955E1-B11E-49E1-B9F4-2B9D78FFB721}"/>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endParaRPr lang="zh-CN" altLang="zh-CN">
              <a:solidFill>
                <a:srgbClr val="0033CC"/>
              </a:solidFill>
              <a:ea typeface="楷体_GB2312" pitchFamily="1" charset="-122"/>
              <a:sym typeface="Arial" panose="020B0604020202020204" pitchFamily="34" charset="0"/>
            </a:endParaRPr>
          </a:p>
        </p:txBody>
      </p:sp>
      <p:sp>
        <p:nvSpPr>
          <p:cNvPr id="15366" name="Text Box 6">
            <a:extLst>
              <a:ext uri="{FF2B5EF4-FFF2-40B4-BE49-F238E27FC236}">
                <a16:creationId xmlns:a16="http://schemas.microsoft.com/office/drawing/2014/main" id="{7C434DCF-D66E-4EAD-BB9F-170446177A5F}"/>
              </a:ext>
            </a:extLst>
          </p:cNvPr>
          <p:cNvSpPr txBox="1">
            <a:spLocks noChangeArrowheads="1"/>
          </p:cNvSpPr>
          <p:nvPr/>
        </p:nvSpPr>
        <p:spPr bwMode="auto">
          <a:xfrm>
            <a:off x="531813" y="2338388"/>
            <a:ext cx="875188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1pPr>
            <a:lvl2pPr marL="742950" indent="-28575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2pPr>
            <a:lvl3pPr marL="11430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3pPr>
            <a:lvl4pPr marL="16002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4pPr>
            <a:lvl5pPr marL="2057400" indent="-228600" algn="ctr">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bg2"/>
                </a:solidFill>
                <a:latin typeface="Times New Roman" panose="02020603050405020304" pitchFamily="18" charset="0"/>
                <a:ea typeface="宋体" panose="02010600030101010101" pitchFamily="2" charset="-122"/>
              </a:defRPr>
            </a:lvl9pPr>
          </a:lstStyle>
          <a:p>
            <a:pPr algn="l"/>
            <a:r>
              <a:rPr lang="zh-CN" altLang="zh-CN" sz="1200"/>
              <a:t>obj-m:=hello.o  //指定将要编译的内核模块列表</a:t>
            </a:r>
          </a:p>
          <a:p>
            <a:pPr algn="l"/>
            <a:r>
              <a:rPr lang="zh-CN" altLang="zh-CN" sz="1200"/>
              <a:t>KERNELBUILD :=/lib/modules/$(shell uname -r)/build //内核源代码位置，这里是标准情况下链接到正在使用的内核</a:t>
            </a:r>
          </a:p>
          <a:p>
            <a:pPr algn="l"/>
            <a:r>
              <a:rPr lang="zh-CN" altLang="zh-CN" sz="1200"/>
              <a:t>default: </a:t>
            </a:r>
          </a:p>
          <a:p>
            <a:pPr algn="l"/>
            <a:r>
              <a:rPr lang="zh-CN" altLang="zh-CN" sz="1200"/>
              <a:t>    make -C $(KERNELBUILD) M=$(shell pwd) modules //编译连接目标</a:t>
            </a:r>
          </a:p>
          <a:p>
            <a:pPr algn="l"/>
            <a:r>
              <a:rPr lang="zh-CN" altLang="zh-CN" sz="1200"/>
              <a:t>/*  以下内容不是必须 ，属于执行和清理部分*/</a:t>
            </a:r>
          </a:p>
          <a:p>
            <a:pPr algn="l"/>
            <a:r>
              <a:rPr lang="zh-CN" altLang="zh-CN" sz="1200"/>
              <a:t>    echo insmod ./hello.ko to turn it on </a:t>
            </a:r>
          </a:p>
          <a:p>
            <a:pPr algn="l"/>
            <a:r>
              <a:rPr lang="zh-CN" altLang="zh-CN" sz="1200"/>
              <a:t>clean:</a:t>
            </a:r>
          </a:p>
          <a:p>
            <a:pPr algn="l"/>
            <a:r>
              <a:rPr lang="zh-CN" altLang="zh-CN" sz="1200"/>
              <a:t>    rm -rf *.o *.ko *.mod.c .*.cmd *.markers *.order *.symvers .tmp_versions</a:t>
            </a:r>
          </a:p>
        </p:txBody>
      </p:sp>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33366</TotalTime>
  <Words>1350</Words>
  <Application>Microsoft Office PowerPoint</Application>
  <PresentationFormat>A4 纸张(210x297 毫米)</PresentationFormat>
  <Paragraphs>242</Paragraphs>
  <Slides>24</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Monotype Sorts</vt:lpstr>
      <vt:lpstr>等线</vt:lpstr>
      <vt:lpstr>黑体</vt:lpstr>
      <vt:lpstr>微软雅黑</vt:lpstr>
      <vt:lpstr>Arial</vt:lpstr>
      <vt:lpstr>Arial Narrow</vt:lpstr>
      <vt:lpstr>Consolas</vt:lpstr>
      <vt:lpstr>Times New Roman</vt:lpstr>
      <vt:lpstr>Wingdings</vt:lpstr>
      <vt:lpstr>通用信息 (标准)</vt:lpstr>
      <vt:lpstr>第十章 实验1 Linux和openEuler内核编译和安装</vt:lpstr>
      <vt:lpstr>目录</vt:lpstr>
      <vt:lpstr>Linux 内核编译</vt:lpstr>
      <vt:lpstr>目录</vt:lpstr>
      <vt:lpstr>Linux内核分布式编译环境搭建</vt:lpstr>
      <vt:lpstr>Linux内核分布式编译环境搭建</vt:lpstr>
      <vt:lpstr>提纲</vt:lpstr>
      <vt:lpstr>内核模块编程</vt:lpstr>
      <vt:lpstr>内核模块编程</vt:lpstr>
      <vt:lpstr>内核模块编程</vt:lpstr>
      <vt:lpstr>目录</vt:lpstr>
      <vt:lpstr>安装环境</vt:lpstr>
      <vt:lpstr>Linux 内核目录结构</vt:lpstr>
      <vt:lpstr>下载内核</vt:lpstr>
      <vt:lpstr>环境准备</vt:lpstr>
      <vt:lpstr>安装配套工具</vt:lpstr>
      <vt:lpstr>内核模块配置</vt:lpstr>
      <vt:lpstr>Linux源码编译</vt:lpstr>
      <vt:lpstr>安装模块与内核</vt:lpstr>
      <vt:lpstr>PowerPoint 演示文稿</vt:lpstr>
      <vt:lpstr>第一个内核模块</vt:lpstr>
      <vt:lpstr>第一个内核模块</vt:lpstr>
      <vt:lpstr>模块的加载与卸载</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Administrator</cp:lastModifiedBy>
  <cp:revision>3380</cp:revision>
  <cp:lastPrinted>2011-09-02T04:24:48Z</cp:lastPrinted>
  <dcterms:created xsi:type="dcterms:W3CDTF">2001-03-21T12:57:26Z</dcterms:created>
  <dcterms:modified xsi:type="dcterms:W3CDTF">2021-01-25T08:29:19Z</dcterms:modified>
</cp:coreProperties>
</file>