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03" r:id="rId32"/>
    <p:sldId id="304" r:id="rId33"/>
    <p:sldId id="305" r:id="rId34"/>
    <p:sldId id="306" r:id="rId35"/>
    <p:sldId id="308" r:id="rId36"/>
    <p:sldId id="309" r:id="rId37"/>
    <p:sldId id="310" r:id="rId38"/>
    <p:sldId id="297" r:id="rId39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78" d="100"/>
          <a:sy n="78" d="100"/>
        </p:scale>
        <p:origin x="1565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4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7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8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7817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13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5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1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81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21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85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4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0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1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2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26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9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99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994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74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12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568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188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994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310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62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221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08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99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1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00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525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2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817563"/>
            <a:ext cx="5164137" cy="357663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29" y="4764170"/>
            <a:ext cx="5729244" cy="4291889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4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VIM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GCC</a:t>
            </a:r>
            <a:endParaRPr lang="zh-CN" altLang="en-US" sz="4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008230" y="3260725"/>
            <a:ext cx="5963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r>
              <a:rPr lang="en-US" altLang="zh-CN" sz="2800" b="1" dirty="0" err="1">
                <a:solidFill>
                  <a:srgbClr val="FF0000"/>
                </a:solidFill>
              </a:rPr>
              <a:t>wq</a:t>
            </a:r>
            <a:r>
              <a:rPr lang="en-US" altLang="zh-CN" sz="2800" b="1" dirty="0">
                <a:solidFill>
                  <a:srgbClr val="FF0000"/>
                </a:solidFill>
              </a:rPr>
              <a:t> → </a:t>
            </a:r>
            <a:r>
              <a:rPr lang="zh-CN" altLang="en-US" sz="2800" b="1" dirty="0">
                <a:solidFill>
                  <a:srgbClr val="FF0000"/>
                </a:solidFill>
              </a:rPr>
              <a:t>存盘 </a:t>
            </a:r>
            <a:r>
              <a:rPr lang="en-US" altLang="zh-CN" sz="2800" b="1" dirty="0">
                <a:solidFill>
                  <a:srgbClr val="FF0000"/>
                </a:solidFill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</a:rPr>
              <a:t>退出 </a:t>
            </a:r>
            <a:r>
              <a:rPr lang="en-US" altLang="zh-CN" sz="2800" b="1" dirty="0">
                <a:solidFill>
                  <a:srgbClr val="FF0000"/>
                </a:solidFill>
              </a:rPr>
              <a:t>(:w </a:t>
            </a:r>
            <a:r>
              <a:rPr lang="zh-CN" altLang="en-US" sz="2800" b="1" dirty="0">
                <a:solidFill>
                  <a:srgbClr val="FF0000"/>
                </a:solidFill>
              </a:rPr>
              <a:t>存盘</a:t>
            </a:r>
            <a:r>
              <a:rPr lang="en-US" altLang="zh-CN" sz="2800" b="1" dirty="0">
                <a:solidFill>
                  <a:srgbClr val="FF0000"/>
                </a:solidFill>
              </a:rPr>
              <a:t>, :q </a:t>
            </a:r>
            <a:r>
              <a:rPr lang="zh-CN" altLang="en-US" sz="2800" b="1" dirty="0">
                <a:solidFill>
                  <a:srgbClr val="FF0000"/>
                </a:solidFill>
              </a:rPr>
              <a:t>退出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8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352600" y="3140968"/>
            <a:ext cx="7616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dd</a:t>
            </a:r>
            <a:r>
              <a:rPr lang="en-US" altLang="zh-CN" sz="2800" b="1" dirty="0">
                <a:solidFill>
                  <a:srgbClr val="FF0000"/>
                </a:solidFill>
              </a:rPr>
              <a:t> → </a:t>
            </a:r>
            <a:r>
              <a:rPr lang="zh-CN" altLang="en-US" sz="2800" b="1" dirty="0">
                <a:solidFill>
                  <a:srgbClr val="FF0000"/>
                </a:solidFill>
              </a:rPr>
              <a:t>删除当前行，并把删除的行存到剪贴板里</a:t>
            </a:r>
          </a:p>
        </p:txBody>
      </p:sp>
    </p:spTree>
    <p:extLst>
      <p:ext uri="{BB962C8B-B14F-4D97-AF65-F5344CB8AC3E}">
        <p14:creationId xmlns:p14="http://schemas.microsoft.com/office/powerpoint/2010/main" val="14997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379672" y="3352801"/>
            <a:ext cx="2727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 → </a:t>
            </a:r>
            <a:r>
              <a:rPr lang="zh-CN" altLang="en-US" sz="2800" b="1" dirty="0">
                <a:solidFill>
                  <a:srgbClr val="FF0000"/>
                </a:solidFill>
              </a:rPr>
              <a:t>粘贴剪贴板</a:t>
            </a:r>
          </a:p>
        </p:txBody>
      </p:sp>
    </p:spTree>
    <p:extLst>
      <p:ext uri="{BB962C8B-B14F-4D97-AF65-F5344CB8AC3E}">
        <p14:creationId xmlns:p14="http://schemas.microsoft.com/office/powerpoint/2010/main" val="37842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04528" y="1772816"/>
            <a:ext cx="8089900" cy="233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ea typeface="宋体" pitchFamily="2" charset="-122"/>
                <a:sym typeface="Arial" charset="0"/>
              </a:rPr>
              <a:t>说明</a:t>
            </a:r>
            <a:endParaRPr lang="en-US" altLang="zh-CN" sz="2400" kern="0" dirty="0"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kern="0" dirty="0" err="1">
                <a:ea typeface="宋体" pitchFamily="2" charset="-122"/>
              </a:rPr>
              <a:t>hjkl</a:t>
            </a:r>
            <a:r>
              <a:rPr lang="zh-CN" altLang="en-US" kern="0" dirty="0">
                <a:ea typeface="宋体" pitchFamily="2" charset="-122"/>
              </a:rPr>
              <a:t> </a:t>
            </a:r>
            <a:r>
              <a:rPr lang="en-US" altLang="zh-CN" kern="0" dirty="0">
                <a:ea typeface="宋体" pitchFamily="2" charset="-122"/>
              </a:rPr>
              <a:t>→</a:t>
            </a:r>
            <a:r>
              <a:rPr lang="zh-CN" altLang="en-US" kern="0" dirty="0">
                <a:ea typeface="宋体" pitchFamily="2" charset="-122"/>
              </a:rPr>
              <a:t>你也可以使用光标键 </a:t>
            </a:r>
            <a:r>
              <a:rPr lang="en-US" altLang="zh-CN" kern="0" dirty="0">
                <a:ea typeface="宋体" pitchFamily="2" charset="-122"/>
              </a:rPr>
              <a:t>(←↓↑→).</a:t>
            </a:r>
          </a:p>
          <a:p>
            <a:pPr lvl="1"/>
            <a:endParaRPr lang="en-US" altLang="zh-CN" kern="0" dirty="0">
              <a:ea typeface="宋体" pitchFamily="2" charset="-122"/>
            </a:endParaRPr>
          </a:p>
          <a:p>
            <a:pPr lvl="1"/>
            <a:r>
              <a:rPr lang="en-US" altLang="zh-CN" kern="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Ubuntu</a:t>
            </a:r>
            <a:r>
              <a:rPr lang="zh-CN" altLang="en-US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下的</a:t>
            </a:r>
            <a:r>
              <a:rPr lang="en-US" altLang="zh-CN" kern="0" dirty="0">
                <a:ea typeface="宋体" pitchFamily="2" charset="-122"/>
              </a:rPr>
              <a:t>Ctrl-Shift-C</a:t>
            </a:r>
            <a:endParaRPr lang="zh-CN" altLang="en-US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3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0512" y="1556792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练习（</a:t>
            </a:r>
            <a:r>
              <a:rPr lang="en-US" altLang="zh-CN" sz="2400" kern="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5</a:t>
            </a: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分钟）</a:t>
            </a:r>
            <a:endParaRPr lang="en-US" altLang="zh-CN" sz="2400" kern="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 err="1">
                <a:solidFill>
                  <a:srgbClr val="000066"/>
                </a:solidFill>
                <a:ea typeface="宋体" pitchFamily="2" charset="-122"/>
                <a:sym typeface="Arial" charset="0"/>
              </a:rPr>
              <a:t>i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 → Insert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模式，按 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ESC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回到 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Normal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模式</a:t>
            </a: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x →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删当前光标所在的一个字符</a:t>
            </a: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:</a:t>
            </a:r>
            <a:r>
              <a:rPr lang="en-US" altLang="zh-CN" sz="2400" dirty="0" err="1">
                <a:solidFill>
                  <a:srgbClr val="000066"/>
                </a:solidFill>
                <a:ea typeface="宋体" pitchFamily="2" charset="-122"/>
                <a:sym typeface="Arial" charset="0"/>
              </a:rPr>
              <a:t>wq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 →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存盘 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+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退出 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(:w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存盘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, :q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退出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) 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 err="1">
                <a:solidFill>
                  <a:srgbClr val="000066"/>
                </a:solidFill>
                <a:ea typeface="宋体" pitchFamily="2" charset="-122"/>
                <a:sym typeface="Arial" charset="0"/>
              </a:rPr>
              <a:t>dd</a:t>
            </a: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 →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删除当前行，并把删除的行存到剪贴板里</a:t>
            </a: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p → 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粘贴剪贴板</a:t>
            </a:r>
            <a:endParaRPr lang="en-US" altLang="zh-CN" sz="240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2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感觉良好！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0512" y="1556792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  <a:sym typeface="Arial" charset="0"/>
              </a:rPr>
              <a:t>各种插入命令</a:t>
            </a:r>
            <a:endParaRPr lang="en-US" altLang="zh-CN" sz="2400" kern="0" dirty="0">
              <a:solidFill>
                <a:srgbClr val="000066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a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在光标后插入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o 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在当前行后插入一个新行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40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O 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在当前行前插入一个新行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cw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 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替换从光标所在位置后到一个单词结尾的字符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4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感觉良好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0512" y="1556792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</a:rPr>
              <a:t>简单的移动光标</a:t>
            </a:r>
            <a:endParaRPr lang="en-US" altLang="zh-CN" sz="2400" kern="0" dirty="0">
              <a:solidFill>
                <a:srgbClr val="000066"/>
              </a:solidFill>
              <a:ea typeface="宋体" pitchFamily="2" charset="-122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0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数字零，到行头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^ 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到本行第一个不是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blank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字符的位置（所谓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blank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字符就是空格，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tab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，换行，回车等）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$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到本行行尾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shift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_ 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到本行最后一个不是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blank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字符的位置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/pattern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搜索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pattern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的字符串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endParaRPr lang="en-US" altLang="zh-CN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7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感觉良好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0512" y="1556792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</a:rPr>
              <a:t>拷贝</a:t>
            </a:r>
            <a:r>
              <a:rPr lang="en-US" altLang="zh-CN" sz="2400" kern="0" dirty="0">
                <a:solidFill>
                  <a:srgbClr val="000066"/>
                </a:solidFill>
                <a:ea typeface="宋体" pitchFamily="2" charset="-122"/>
              </a:rPr>
              <a:t>/</a:t>
            </a:r>
            <a:r>
              <a:rPr lang="zh-CN" altLang="en-US" sz="2400" kern="0" dirty="0">
                <a:solidFill>
                  <a:srgbClr val="000066"/>
                </a:solidFill>
                <a:ea typeface="宋体" pitchFamily="2" charset="-122"/>
              </a:rPr>
              <a:t>粘贴</a:t>
            </a:r>
            <a:endParaRPr lang="en-US" altLang="zh-CN" sz="2400" kern="0" dirty="0">
              <a:solidFill>
                <a:srgbClr val="000066"/>
              </a:solidFill>
              <a:ea typeface="宋体" pitchFamily="2" charset="-122"/>
            </a:endParaRPr>
          </a:p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endParaRPr lang="en-US" altLang="zh-CN" sz="2400" kern="0" dirty="0">
              <a:solidFill>
                <a:srgbClr val="000066"/>
              </a:solidFill>
              <a:ea typeface="宋体" pitchFamily="2" charset="-122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P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粘贴 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marL="457200" lvl="1" indent="0" eaLnBrk="1" hangingPunct="1">
              <a:buClr>
                <a:schemeClr val="tx2"/>
              </a:buClr>
              <a:buSzPct val="7500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  (p/P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都可以，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是表示在当前位置之后，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表示在当前位置之前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)</a:t>
            </a:r>
          </a:p>
          <a:p>
            <a:pPr marL="457200" lvl="1" indent="0" eaLnBrk="1" hangingPunct="1">
              <a:buClr>
                <a:schemeClr val="tx2"/>
              </a:buClr>
              <a:buSzPct val="75000"/>
              <a:buNone/>
              <a:defRPr/>
            </a:pP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sym typeface="Arial" charset="0"/>
              </a:rPr>
              <a:t>yy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 →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Arial" charset="0"/>
              </a:rPr>
              <a:t>拷贝当前行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endParaRPr lang="en-US" altLang="zh-CN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5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感觉良好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32520" y="1628800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36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Undo/Redo</a:t>
            </a:r>
            <a:endParaRPr lang="en-US" altLang="zh-CN" sz="3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endParaRPr lang="en-US" altLang="zh-CN" sz="2400" kern="0" dirty="0">
              <a:solidFill>
                <a:srgbClr val="000066"/>
              </a:solidFill>
              <a:ea typeface="宋体" pitchFamily="2" charset="-122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3200" dirty="0">
                <a:solidFill>
                  <a:srgbClr val="FF0000"/>
                </a:solidFill>
                <a:latin typeface="Verdana" pitchFamily="34" charset="0"/>
              </a:rPr>
              <a:t>u → undo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marL="457200" lvl="1" indent="0" eaLnBrk="1" hangingPunct="1">
              <a:buClr>
                <a:schemeClr val="tx2"/>
              </a:buClr>
              <a:buSzPct val="75000"/>
              <a:buNone/>
              <a:defRPr/>
            </a:pPr>
            <a:endParaRPr lang="en-US" altLang="zh-CN" sz="32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3200" dirty="0">
                <a:latin typeface="Verdana" pitchFamily="34" charset="0"/>
              </a:rPr>
              <a:t>&lt;C-r&gt; → redo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marL="0" indent="0">
              <a:buClr>
                <a:srgbClr val="FF5050"/>
              </a:buClr>
              <a:buSzPct val="120000"/>
              <a:buNone/>
              <a:defRPr/>
            </a:pPr>
            <a:endParaRPr lang="en-US" altLang="zh-CN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</a:rPr>
              <a:t>感觉良好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064568" y="1628800"/>
            <a:ext cx="79214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u"/>
              <a:defRPr sz="20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打开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/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保存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/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退出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/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改变文件</a:t>
            </a:r>
            <a:endParaRPr lang="en-US" altLang="zh-CN" sz="2800" dirty="0">
              <a:solidFill>
                <a:srgbClr val="FF0000"/>
              </a:solidFill>
              <a:latin typeface="Verdana" pitchFamily="34" charset="0"/>
              <a:ea typeface="宋体" pitchFamily="2" charset="-122"/>
              <a:sym typeface="Arial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</a:rPr>
              <a:t>:e &lt;path/to/file&gt; → 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</a:rPr>
              <a:t>打开一个文件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:w 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存盘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: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saveas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 &lt;path/to/file&gt; 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另存为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&lt;path/to/file&gt;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:x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，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ZZ 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或 </a:t>
            </a:r>
            <a:r>
              <a:rPr lang="en-US" altLang="zh-CN" sz="2400" dirty="0">
                <a:solidFill>
                  <a:srgbClr val="FF3300"/>
                </a:solidFill>
                <a:latin typeface="Verdana" pitchFamily="34" charset="0"/>
              </a:rPr>
              <a:t>:</a:t>
            </a:r>
            <a:r>
              <a:rPr lang="en-US" altLang="zh-CN" sz="2400" dirty="0" err="1">
                <a:solidFill>
                  <a:srgbClr val="FF3300"/>
                </a:solidFill>
                <a:latin typeface="Verdana" pitchFamily="34" charset="0"/>
              </a:rPr>
              <a:t>wq</a:t>
            </a:r>
            <a:r>
              <a:rPr lang="en-US" altLang="zh-CN" sz="2400" dirty="0">
                <a:solidFill>
                  <a:srgbClr val="FF3300"/>
                </a:solidFill>
                <a:latin typeface="Verdana" pitchFamily="34" charset="0"/>
              </a:rPr>
              <a:t>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保存并退出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(:x 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表示仅在需要时保存，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ZZ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不需要输入冒号并回车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)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</a:rPr>
              <a:t>:q! → 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</a:rPr>
              <a:t>退出不保存 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z="2400" dirty="0" err="1">
                <a:solidFill>
                  <a:srgbClr val="FF0000"/>
                </a:solidFill>
                <a:latin typeface="Verdana" pitchFamily="34" charset="0"/>
              </a:rPr>
              <a:t>qa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</a:rPr>
              <a:t>! 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</a:rPr>
              <a:t>强行退出所有的正在编辑的文件</a:t>
            </a:r>
            <a:endParaRPr lang="en-US" altLang="zh-CN" sz="2400" dirty="0">
              <a:solidFill>
                <a:srgbClr val="FF0000"/>
              </a:solidFill>
              <a:latin typeface="Verdana" pitchFamily="34" charset="0"/>
            </a:endParaRP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: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bn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 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和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: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bp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 →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rPr>
              <a:t>你可以同时打开很多文件，使用这两个命令来切换下一个或上一个文件</a:t>
            </a:r>
          </a:p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endParaRPr lang="en-US" altLang="zh-CN" sz="3200" dirty="0">
              <a:solidFill>
                <a:srgbClr val="FF0000"/>
              </a:solidFill>
              <a:ea typeface="宋体" pitchFamily="2" charset="-122"/>
              <a:sym typeface="Arial" charset="0"/>
            </a:endParaRPr>
          </a:p>
          <a:p>
            <a:pPr marL="0" indent="0">
              <a:buClr>
                <a:srgbClr val="FF5050"/>
              </a:buClr>
              <a:buSzPct val="120000"/>
              <a:buNone/>
              <a:defRPr/>
            </a:pPr>
            <a:endParaRPr lang="en-US" altLang="zh-CN" sz="2400" dirty="0">
              <a:solidFill>
                <a:srgbClr val="C8860E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8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1.编辑器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VIM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2.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编译命令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GCC</a:t>
            </a: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48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ChangeArrowheads="1"/>
          </p:cNvSpPr>
          <p:nvPr/>
        </p:nvSpPr>
        <p:spPr bwMode="auto">
          <a:xfrm>
            <a:off x="343958" y="1325564"/>
            <a:ext cx="9274837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kern="0" dirty="0">
                <a:solidFill>
                  <a:srgbClr val="000066"/>
                </a:solidFill>
                <a:latin typeface="+mn-lt"/>
                <a:ea typeface="宋体" pitchFamily="2" charset="-122"/>
                <a:sym typeface="Arial" charset="0"/>
              </a:rPr>
              <a:t>重复</a:t>
            </a:r>
            <a:endParaRPr lang="en-US" altLang="zh-CN" sz="2800" kern="0" dirty="0">
              <a:solidFill>
                <a:srgbClr val="000066"/>
              </a:solidFill>
              <a:latin typeface="+mn-lt"/>
              <a:ea typeface="宋体" pitchFamily="2" charset="-122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. → (</a:t>
            </a:r>
            <a:r>
              <a:rPr lang="zh-CN" altLang="en-US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小数点</a:t>
            </a:r>
            <a:r>
              <a:rPr lang="en-US" altLang="zh-CN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) </a:t>
            </a:r>
            <a:r>
              <a:rPr lang="zh-CN" altLang="en-US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可以重复上一次的命令</a:t>
            </a:r>
            <a:endParaRPr lang="en-US" altLang="zh-CN" kern="0" dirty="0">
              <a:solidFill>
                <a:srgbClr val="FF3300"/>
              </a:solidFill>
              <a:latin typeface="+mn-lt"/>
              <a:ea typeface="宋体" pitchFamily="2" charset="-122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endParaRPr lang="zh-CN" altLang="en-US" kern="0" dirty="0">
              <a:solidFill>
                <a:srgbClr val="FF3300"/>
              </a:solidFill>
              <a:latin typeface="+mn-lt"/>
              <a:ea typeface="宋体" pitchFamily="2" charset="-122"/>
              <a:sym typeface="Arial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N&lt;command&gt; → </a:t>
            </a:r>
            <a:r>
              <a:rPr lang="zh-CN" altLang="en-US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重复某个命令</a:t>
            </a:r>
            <a:r>
              <a:rPr lang="en-US" altLang="zh-CN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N</a:t>
            </a:r>
            <a:r>
              <a:rPr lang="zh-CN" altLang="en-US" kern="0" dirty="0">
                <a:solidFill>
                  <a:srgbClr val="FF3300"/>
                </a:solidFill>
                <a:latin typeface="+mn-lt"/>
                <a:ea typeface="宋体" pitchFamily="2" charset="-122"/>
                <a:sym typeface="Arial" charset="0"/>
              </a:rPr>
              <a:t>次</a:t>
            </a:r>
          </a:p>
        </p:txBody>
      </p:sp>
      <p:sp>
        <p:nvSpPr>
          <p:cNvPr id="5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  <a:sym typeface="Arial" charset="0"/>
              </a:rPr>
              <a:t>觉得更好、更强、更快！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  <a:sym typeface="Arial" charset="0"/>
              </a:rPr>
              <a:t>觉得更好、更强、更快！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32520" y="1268760"/>
            <a:ext cx="80670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ea typeface="宋体" pitchFamily="2" charset="-122"/>
                <a:sym typeface="Arial" charset="0"/>
              </a:rPr>
              <a:t>高效的移动光标</a:t>
            </a:r>
            <a:endParaRPr lang="zh-CN" altLang="en-US" sz="1600" kern="0" dirty="0">
              <a:solidFill>
                <a:schemeClr val="folHlink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en-US" altLang="zh-CN" sz="20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: N  → </a:t>
            </a:r>
            <a:r>
              <a:rPr lang="zh-CN" altLang="en-US" sz="20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到第 </a:t>
            </a:r>
            <a:r>
              <a:rPr lang="en-US" altLang="zh-CN" sz="20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N </a:t>
            </a:r>
            <a:r>
              <a:rPr lang="zh-CN" altLang="en-US" sz="20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行</a:t>
            </a:r>
            <a:endParaRPr lang="en-US" altLang="zh-CN" sz="20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 lvl="1" eaLnBrk="1" hangingPunct="1">
              <a:buNone/>
            </a:pP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      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如：我们</a:t>
            </a: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make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一个</a:t>
            </a: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C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文件，</a:t>
            </a: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GCC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报错，说</a:t>
            </a: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56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行有问题？</a:t>
            </a:r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 lvl="1" eaLnBrk="1" hangingPunct="1">
              <a:buNone/>
            </a:pP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      </a:t>
            </a:r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使用：</a:t>
            </a:r>
            <a:r>
              <a:rPr lang="en-US" altLang="zh-CN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56</a:t>
            </a:r>
            <a:endParaRPr lang="zh-CN" altLang="en-US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2000" kern="0" dirty="0">
                <a:solidFill>
                  <a:srgbClr val="FF3300"/>
                </a:solidFill>
                <a:ea typeface="宋体" pitchFamily="2" charset="-122"/>
                <a:sym typeface="Arial" charset="0"/>
              </a:rPr>
              <a:t>gg  到第一行</a:t>
            </a:r>
          </a:p>
          <a:p>
            <a:pPr lvl="1" eaLnBrk="1" hangingPunct="1"/>
            <a:r>
              <a:rPr lang="zh-CN" altLang="en-US" sz="2000" kern="0" dirty="0">
                <a:solidFill>
                  <a:srgbClr val="FF3300"/>
                </a:solidFill>
                <a:ea typeface="宋体" pitchFamily="2" charset="-122"/>
                <a:sym typeface="Arial" charset="0"/>
              </a:rPr>
              <a:t>G  到最后一行</a:t>
            </a:r>
          </a:p>
          <a:p>
            <a:pPr lvl="1" eaLnBrk="1" hangingPunct="1"/>
            <a:r>
              <a:rPr lang="zh-CN" altLang="en-US" sz="20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按单词移动：w  到下一个单词的开头  e  到下一个单词的结尾</a:t>
            </a:r>
          </a:p>
          <a:p>
            <a:pPr lvl="1" eaLnBrk="1" hangingPunct="1"/>
            <a:r>
              <a:rPr lang="zh-CN" altLang="en-US" sz="2000" kern="0" dirty="0">
                <a:solidFill>
                  <a:srgbClr val="FF3300"/>
                </a:solidFill>
                <a:ea typeface="宋体" pitchFamily="2" charset="-122"/>
                <a:sym typeface="Arial" charset="0"/>
              </a:rPr>
              <a:t>% 匹配括号移动，包括(...), {...}, [...]</a:t>
            </a:r>
          </a:p>
          <a:p>
            <a:pPr lvl="1" eaLnBrk="1" hangingPunct="1"/>
            <a:r>
              <a:rPr lang="zh-CN" altLang="en-US" sz="2000" kern="0" dirty="0">
                <a:solidFill>
                  <a:srgbClr val="FF3300"/>
                </a:solidFill>
                <a:ea typeface="宋体" pitchFamily="2" charset="-122"/>
                <a:sym typeface="Arial" charset="0"/>
              </a:rPr>
              <a:t>* 和 #:  匹配光标当前所在的单词，移动光标到下一个（或上一个）匹配单词</a:t>
            </a:r>
          </a:p>
        </p:txBody>
      </p:sp>
    </p:spTree>
    <p:extLst>
      <p:ext uri="{BB962C8B-B14F-4D97-AF65-F5344CB8AC3E}">
        <p14:creationId xmlns:p14="http://schemas.microsoft.com/office/powerpoint/2010/main" val="287322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  <a:sym typeface="Arial" charset="0"/>
              </a:rPr>
              <a:t>获得</a:t>
            </a:r>
            <a:r>
              <a:rPr lang="en-US" altLang="zh-CN" dirty="0">
                <a:ea typeface="宋体" pitchFamily="2" charset="-122"/>
                <a:sym typeface="Arial" charset="0"/>
              </a:rPr>
              <a:t>VIM</a:t>
            </a:r>
            <a:r>
              <a:rPr lang="zh-CN" altLang="en-US" dirty="0">
                <a:ea typeface="宋体" pitchFamily="2" charset="-122"/>
                <a:sym typeface="Arial" charset="0"/>
              </a:rPr>
              <a:t>超能力！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>
                <a:ea typeface="宋体" pitchFamily="2" charset="-122"/>
                <a:sym typeface="Arial" charset="0"/>
              </a:rPr>
              <a:t>在当前行的光标移动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0 → 到行头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^ → 到本行的第一个非blank字符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$ → 到行尾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g_ → 到本行最后一个不是blank字符的位置。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fa → 到下一个为a的字符处，你也可以fs到下一个为s的字符。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t, → 到逗号前的第一个字符。逗号可以变成其它字符。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3fa → 在当前行查找第三个出现的a。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 和 T → 和 f 和 t 一样，只不过是相反方向。</a:t>
            </a: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2480" y="4293096"/>
            <a:ext cx="9001000" cy="2009280"/>
            <a:chOff x="272480" y="4293096"/>
            <a:chExt cx="9001000" cy="2009280"/>
          </a:xfrm>
        </p:grpSpPr>
        <p:grpSp>
          <p:nvGrpSpPr>
            <p:cNvPr id="8" name="组合 7"/>
            <p:cNvGrpSpPr/>
            <p:nvPr/>
          </p:nvGrpSpPr>
          <p:grpSpPr>
            <a:xfrm>
              <a:off x="614438" y="4525964"/>
              <a:ext cx="8659042" cy="1776412"/>
              <a:chOff x="614438" y="4525964"/>
              <a:chExt cx="8659042" cy="1776412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4438" y="4525964"/>
                <a:ext cx="8659042" cy="1776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481392" y="5805264"/>
                <a:ext cx="64807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72480" y="4365104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2560" y="4365104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25408" y="4365104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77336" y="4365104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80792" y="4437112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4928" y="4437112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1112" y="4293096"/>
              <a:ext cx="43204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00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  <a:sym typeface="Arial" charset="0"/>
              </a:rPr>
              <a:t>获得</a:t>
            </a:r>
            <a:r>
              <a:rPr lang="en-US" altLang="zh-CN" dirty="0">
                <a:ea typeface="宋体" pitchFamily="2" charset="-122"/>
                <a:sym typeface="Arial" charset="0"/>
              </a:rPr>
              <a:t>VIM</a:t>
            </a:r>
            <a:r>
              <a:rPr lang="zh-CN" altLang="en-US" dirty="0">
                <a:ea typeface="宋体" pitchFamily="2" charset="-122"/>
                <a:sym typeface="Arial" charset="0"/>
              </a:rPr>
              <a:t>超能力！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宋体" pitchFamily="2" charset="-122"/>
                <a:sym typeface="Arial" charset="0"/>
              </a:rPr>
              <a:t>VIM超能力</a:t>
            </a:r>
          </a:p>
          <a:p>
            <a:pPr lvl="1" eaLnBrk="1" hangingPunct="1"/>
            <a:r>
              <a:rPr lang="zh-CN" altLang="en-US" sz="1600" kern="0" dirty="0">
                <a:solidFill>
                  <a:srgbClr val="C00000"/>
                </a:solidFill>
                <a:ea typeface="宋体" pitchFamily="2" charset="-122"/>
                <a:sym typeface="Arial" charset="0"/>
              </a:rPr>
              <a:t>典型的操作： 0 &lt;C-v&gt; &lt;C-d&gt; I-- [ESC]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0  到行头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&lt;Ctrl-v&gt;  开始块操作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&lt;Ctrl-d&gt;  向下移动 (你也可以使用hjkl来移动光标，或是使用%，或是别的)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I-- [ESC]  I是插入，插入“--”，按ESC键完成对每一行的添加</a:t>
            </a:r>
          </a:p>
          <a:p>
            <a:pPr lvl="1" eaLnBrk="1" hangingPunct="1"/>
            <a:r>
              <a:rPr lang="zh-CN" altLang="en-US" sz="1600" kern="0" dirty="0">
                <a:solidFill>
                  <a:srgbClr val="C00000"/>
                </a:solidFill>
                <a:ea typeface="宋体" pitchFamily="2" charset="-122"/>
                <a:sym typeface="Arial" charset="0"/>
              </a:rPr>
              <a:t>在行尾添加：</a:t>
            </a:r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&lt;C-v&gt; 选中相关的行 $ 到行最后 A, 输入字符串，按 ESC</a:t>
            </a: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84648" y="3796308"/>
            <a:ext cx="5099182" cy="2513012"/>
            <a:chOff x="1784648" y="3796308"/>
            <a:chExt cx="5099182" cy="2513012"/>
          </a:xfrm>
        </p:grpSpPr>
        <p:pic>
          <p:nvPicPr>
            <p:cNvPr id="7" name="Picture 5" descr="rectangular-block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4648" y="3796308"/>
              <a:ext cx="5099182" cy="251301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105128" y="5805264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7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-----</a:t>
            </a:r>
            <a:r>
              <a:rPr lang="zh-CN" altLang="en-US" dirty="0">
                <a:ea typeface="宋体" pitchFamily="2" charset="-122"/>
                <a:sym typeface="Arial" charset="0"/>
              </a:rPr>
              <a:t>获得</a:t>
            </a:r>
            <a:r>
              <a:rPr lang="en-US" altLang="zh-CN" dirty="0">
                <a:ea typeface="宋体" pitchFamily="2" charset="-122"/>
                <a:sym typeface="Arial" charset="0"/>
              </a:rPr>
              <a:t>VIM</a:t>
            </a:r>
            <a:r>
              <a:rPr lang="zh-CN" altLang="en-US" dirty="0">
                <a:ea typeface="宋体" pitchFamily="2" charset="-122"/>
                <a:sym typeface="Arial" charset="0"/>
              </a:rPr>
              <a:t>超能力！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宋体" pitchFamily="2" charset="-122"/>
                <a:sym typeface="Arial" charset="0"/>
              </a:rPr>
              <a:t>VIM超能力</a:t>
            </a:r>
          </a:p>
          <a:p>
            <a:pPr lvl="1" eaLnBrk="1" hangingPunct="1"/>
            <a:r>
              <a:rPr lang="zh-CN" altLang="en-US" sz="1800" kern="0" dirty="0">
                <a:solidFill>
                  <a:srgbClr val="C00000"/>
                </a:solidFill>
                <a:ea typeface="宋体" pitchFamily="2" charset="-122"/>
                <a:sym typeface="Arial" charset="0"/>
              </a:rPr>
              <a:t>分屏</a:t>
            </a:r>
          </a:p>
          <a:p>
            <a:pPr lvl="1" eaLnBrk="1" hangingPunct="1"/>
            <a:r>
              <a:rPr lang="zh-CN" altLang="en-US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:split → 创建分屏 (:vsplit创建垂直分屏)</a:t>
            </a:r>
          </a:p>
          <a:p>
            <a:pPr lvl="1" eaLnBrk="1" hangingPunct="1"/>
            <a:r>
              <a:rPr lang="zh-CN" altLang="en-US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&lt;C-w&gt;&lt;dir&gt; : dir就是方向，可以是 hjkl 或是 ←↓↑→ 中的一个，其用来切换分屏。</a:t>
            </a:r>
          </a:p>
          <a:p>
            <a:pPr lvl="1" eaLnBrk="1" hangingPunct="1"/>
            <a:r>
              <a:rPr lang="zh-CN" altLang="en-US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&lt;C-w&gt;</a:t>
            </a:r>
            <a:r>
              <a:rPr lang="en-US" altLang="zh-CN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&lt;</a:t>
            </a:r>
            <a:r>
              <a:rPr lang="zh-CN" altLang="en-US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(或 &lt;C-w&gt;</a:t>
            </a:r>
            <a:r>
              <a:rPr lang="en-US" altLang="zh-CN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&gt;</a:t>
            </a:r>
            <a:r>
              <a:rPr lang="zh-CN" altLang="en-US" sz="18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) : 增加尺寸</a:t>
            </a: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736976" y="5901517"/>
            <a:ext cx="376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dirty="0"/>
              <a:t>vim</a:t>
            </a:r>
            <a:r>
              <a:rPr lang="zh-CN" dirty="0"/>
              <a:t>练习小游戏</a:t>
            </a:r>
          </a:p>
          <a:p>
            <a:r>
              <a:rPr lang="zh-CN" altLang="zh-CN" dirty="0"/>
              <a:t>http://vim-adventures.com/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96616" y="3717032"/>
            <a:ext cx="5508492" cy="2117849"/>
            <a:chOff x="1496616" y="3717032"/>
            <a:chExt cx="5508492" cy="2117849"/>
          </a:xfrm>
        </p:grpSpPr>
        <p:pic>
          <p:nvPicPr>
            <p:cNvPr id="8" name="Picture 4" descr="spli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6616" y="3717032"/>
              <a:ext cx="5508492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961112" y="5373216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37594" y="3933056"/>
            <a:ext cx="2268406" cy="944562"/>
            <a:chOff x="7637594" y="3933056"/>
            <a:chExt cx="2268406" cy="944562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37594" y="3933056"/>
              <a:ext cx="2268406" cy="94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9257928" y="4365104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18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spect="1" noChangeArrowheads="1"/>
          </p:cNvSpPr>
          <p:nvPr/>
        </p:nvSpPr>
        <p:spPr bwMode="auto">
          <a:xfrm>
            <a:off x="-15552" y="548680"/>
            <a:ext cx="9921552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>
                <a:ea typeface="宋体" pitchFamily="2" charset="-122"/>
              </a:rPr>
              <a:t>2  GCC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72480" y="1340768"/>
            <a:ext cx="7943701" cy="48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ea typeface="宋体" pitchFamily="2" charset="-122"/>
                <a:sym typeface="Arial" charset="0"/>
              </a:rPr>
              <a:t>简介</a:t>
            </a: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一套由GNU开发的编程语言编译器</a:t>
            </a:r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以GPL及LGPL许可证所发布的自由软件，也是GNU计划的关键部分</a:t>
            </a:r>
          </a:p>
          <a:p>
            <a:pPr lvl="1" eaLnBrk="1" hangingPunct="1"/>
            <a:endParaRPr lang="zh-CN" altLang="en-US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GCC 起初的意思是 GNU C Compiler</a:t>
            </a:r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经过了多年发展，GCC 不仅仅能支持 C 语言；它现在还支持 Ada 语言、C++ 语言、Java 语言、Objective C 语言、Pascal 语言、COBOL语言等</a:t>
            </a:r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GCC 演变成 GNU Compiler Collection 也即是 “GNU 编译器家族”</a:t>
            </a:r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en-US" altLang="zh-CN" sz="1600" kern="0" dirty="0">
              <a:solidFill>
                <a:schemeClr val="accent5">
                  <a:lumMod val="25000"/>
                </a:schemeClr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  <a:sym typeface="Arial" charset="0"/>
              </a:rPr>
              <a:t>GCC 对于操作系统平台及硬件平台支持，概括起来是：无所不在，被认为是跨平台编译器的事实标准</a:t>
            </a: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7478164" y="1049756"/>
            <a:ext cx="205859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kern="0">
                <a:ea typeface="宋体" pitchFamily="2" charset="-122"/>
                <a:sym typeface="Arial" charset="0"/>
              </a:rPr>
              <a:t>GCC</a:t>
            </a:r>
            <a:r>
              <a:rPr lang="zh-CN" altLang="en-US" sz="1600" kern="0">
                <a:ea typeface="宋体" pitchFamily="2" charset="-122"/>
                <a:sym typeface="Arial" charset="0"/>
              </a:rPr>
              <a:t>命令</a:t>
            </a:r>
          </a:p>
          <a:p>
            <a:pPr lvl="1" eaLnBrk="1" hangingPunct="1"/>
            <a:r>
              <a:rPr lang="zh-CN" altLang="en-US" sz="1600" kern="0">
                <a:solidFill>
                  <a:schemeClr val="accent1"/>
                </a:solidFill>
                <a:ea typeface="宋体" pitchFamily="2" charset="-122"/>
              </a:rPr>
              <a:t>基本使用格式</a:t>
            </a:r>
            <a:endParaRPr lang="zh-CN" altLang="en-US" sz="1600" kern="0">
              <a:solidFill>
                <a:schemeClr val="accent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en-US" altLang="zh-CN" sz="1600" kern="0">
                <a:ea typeface="宋体" pitchFamily="2" charset="-122"/>
              </a:rPr>
              <a:t>$ gcc  [ </a:t>
            </a:r>
            <a:r>
              <a:rPr lang="zh-CN" altLang="en-US" sz="1600" kern="0">
                <a:ea typeface="宋体" pitchFamily="2" charset="-122"/>
              </a:rPr>
              <a:t>选项 </a:t>
            </a:r>
            <a:r>
              <a:rPr lang="en-US" altLang="zh-CN" sz="1600" kern="0">
                <a:ea typeface="宋体" pitchFamily="2" charset="-122"/>
              </a:rPr>
              <a:t>]   [</a:t>
            </a:r>
            <a:r>
              <a:rPr lang="zh-CN" altLang="en-US" sz="1600" kern="0">
                <a:ea typeface="宋体" pitchFamily="2" charset="-122"/>
              </a:rPr>
              <a:t>文件名</a:t>
            </a:r>
            <a:r>
              <a:rPr lang="en-US" altLang="zh-CN" sz="1600" kern="0">
                <a:ea typeface="宋体" pitchFamily="2" charset="-122"/>
              </a:rPr>
              <a:t>]</a:t>
            </a:r>
            <a:endParaRPr lang="zh-CN" altLang="en-US" sz="1600" kern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600" kern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常用选项：</a:t>
            </a:r>
            <a:endParaRPr lang="en-US" altLang="zh-CN" sz="1600" kern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2708920"/>
            <a:ext cx="8067366" cy="351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08050" y="1358384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kern="0" dirty="0">
                <a:ea typeface="宋体" pitchFamily="2" charset="-122"/>
                <a:sym typeface="Arial" charset="0"/>
              </a:rPr>
              <a:t>GCC</a:t>
            </a:r>
            <a:r>
              <a:rPr lang="zh-CN" altLang="en-US" sz="1600" kern="0" dirty="0">
                <a:ea typeface="宋体" pitchFamily="2" charset="-122"/>
                <a:sym typeface="Arial" charset="0"/>
              </a:rPr>
              <a:t>命令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常用选项：</a:t>
            </a:r>
            <a:endParaRPr lang="en-US" altLang="zh-CN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>
              <a:buNone/>
            </a:pPr>
            <a:r>
              <a:rPr lang="en-US" altLang="zh-CN" sz="20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  </a:t>
            </a:r>
            <a:r>
              <a:rPr lang="en-US" altLang="zh-CN" sz="2000" kern="0" dirty="0">
                <a:solidFill>
                  <a:srgbClr val="CC3300"/>
                </a:solidFill>
                <a:ea typeface="宋体" pitchFamily="2" charset="-122"/>
                <a:sym typeface="Arial" charset="0"/>
              </a:rPr>
              <a:t>-c ------</a:t>
            </a:r>
            <a:r>
              <a:rPr lang="zh-CN" altLang="en-US" sz="2000" kern="0" dirty="0">
                <a:solidFill>
                  <a:srgbClr val="CC3300"/>
                </a:solidFill>
                <a:ea typeface="宋体" pitchFamily="2" charset="-122"/>
                <a:sym typeface="Arial" charset="0"/>
              </a:rPr>
              <a:t>没有链接其他库，可有效的用来进行错误检查</a:t>
            </a:r>
            <a:endParaRPr lang="en-US" altLang="zh-CN" sz="2000" kern="0" dirty="0">
              <a:solidFill>
                <a:srgbClr val="CC3300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en-US" altLang="zh-CN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2564904"/>
            <a:ext cx="8733102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1905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08050" y="1274013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>
                <a:ea typeface="宋体" pitchFamily="2" charset="-122"/>
                <a:sym typeface="Arial" charset="0"/>
              </a:rPr>
              <a:t>GCC</a:t>
            </a:r>
            <a:r>
              <a:rPr lang="zh-CN" altLang="en-US" sz="2000" kern="0" dirty="0">
                <a:ea typeface="宋体" pitchFamily="2" charset="-122"/>
                <a:sym typeface="Arial" charset="0"/>
              </a:rPr>
              <a:t>命令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常用选项：</a:t>
            </a:r>
            <a:endParaRPr lang="en-US" altLang="zh-CN" sz="16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2204864"/>
            <a:ext cx="84201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E669B9-43E3-4713-AD3B-DCED56B932F0}"/>
              </a:ext>
            </a:extLst>
          </p:cNvPr>
          <p:cNvSpPr/>
          <p:nvPr/>
        </p:nvSpPr>
        <p:spPr bwMode="auto">
          <a:xfrm>
            <a:off x="3008784" y="5284968"/>
            <a:ext cx="6012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1C865-EE95-4731-BBBD-31B7120EBF77}"/>
              </a:ext>
            </a:extLst>
          </p:cNvPr>
          <p:cNvSpPr txBox="1"/>
          <p:nvPr/>
        </p:nvSpPr>
        <p:spPr>
          <a:xfrm>
            <a:off x="2983582" y="5184937"/>
            <a:ext cx="600186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gcc识别动态和静态库。遇到-l</a:t>
            </a:r>
            <a:r>
              <a:rPr lang="en-US" altLang="zh-CN" sz="1600" b="0" dirty="0">
                <a:solidFill>
                  <a:srgbClr val="000000"/>
                </a:solidFill>
                <a:latin typeface="+mn-ea"/>
                <a:ea typeface="+mn-ea"/>
              </a:rPr>
              <a:t>name</a:t>
            </a:r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选项时，gcc将首先尝试定位包含动态链接版本的</a:t>
            </a:r>
            <a:r>
              <a:rPr lang="en-US" altLang="zh-CN" sz="1600" b="0" dirty="0">
                <a:solidFill>
                  <a:srgbClr val="000000"/>
                </a:solidFill>
                <a:latin typeface="+mn-ea"/>
                <a:ea typeface="+mn-ea"/>
              </a:rPr>
              <a:t>name</a:t>
            </a:r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库的共享对象（.so文件），然后查找包含库静态版本的存档文件（.a文件）。例如静态库文件</a:t>
            </a:r>
            <a:r>
              <a:rPr lang="en-US" altLang="zh-CN" sz="1600" b="0" dirty="0" err="1">
                <a:solidFill>
                  <a:srgbClr val="000000"/>
                </a:solidFill>
                <a:latin typeface="+mn-ea"/>
                <a:ea typeface="+mn-ea"/>
              </a:rPr>
              <a:t>libm.a</a:t>
            </a:r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或动态库文件</a:t>
            </a:r>
            <a:r>
              <a:rPr lang="en-US" altLang="zh-CN" sz="1600" b="0" dirty="0">
                <a:solidFill>
                  <a:srgbClr val="000000"/>
                </a:solidFill>
                <a:latin typeface="+mn-ea"/>
                <a:ea typeface="+mn-ea"/>
              </a:rPr>
              <a:t>libm.so</a:t>
            </a:r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都使用</a:t>
            </a:r>
            <a:r>
              <a:rPr lang="en-US" altLang="zh-CN" sz="1600" b="0" dirty="0" err="1">
                <a:solidFill>
                  <a:srgbClr val="000000"/>
                </a:solidFill>
                <a:latin typeface="+mn-ea"/>
                <a:ea typeface="+mn-ea"/>
              </a:rPr>
              <a:t>lm</a:t>
            </a:r>
            <a:r>
              <a:rPr lang="zh-CN" altLang="en-US" sz="1600" b="0" dirty="0">
                <a:solidFill>
                  <a:srgbClr val="000000"/>
                </a:solidFill>
                <a:latin typeface="+mn-ea"/>
                <a:ea typeface="+mn-ea"/>
              </a:rPr>
              <a:t>来表示。</a:t>
            </a:r>
          </a:p>
        </p:txBody>
      </p:sp>
    </p:spTree>
    <p:extLst>
      <p:ext uri="{BB962C8B-B14F-4D97-AF65-F5344CB8AC3E}">
        <p14:creationId xmlns:p14="http://schemas.microsoft.com/office/powerpoint/2010/main" val="28996264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60512" y="1268760"/>
            <a:ext cx="830374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kern="0" dirty="0">
                <a:ea typeface="宋体" pitchFamily="2" charset="-122"/>
                <a:sym typeface="Arial" charset="0"/>
              </a:rPr>
              <a:t>静态链接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/>
              <a:t>优点：</a:t>
            </a:r>
            <a:endParaRPr lang="en-US" altLang="zh-CN" sz="2000" b="0" dirty="0"/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b="0" dirty="0">
                <a:solidFill>
                  <a:srgbClr val="0000FF"/>
                </a:solidFill>
              </a:rPr>
              <a:t> </a:t>
            </a:r>
            <a:r>
              <a:rPr lang="zh-CN" altLang="en-US" sz="1800" b="0" dirty="0">
                <a:solidFill>
                  <a:srgbClr val="0000FF"/>
                </a:solidFill>
              </a:rPr>
              <a:t>编译后的执行程序不需要外部的函数库支持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333333"/>
                </a:solidFill>
              </a:rPr>
              <a:t> </a:t>
            </a:r>
            <a:r>
              <a:rPr lang="zh-CN" altLang="en-US" sz="1800" b="0" dirty="0">
                <a:solidFill>
                  <a:srgbClr val="0000FF"/>
                </a:solidFill>
              </a:rPr>
              <a:t>代码装载速度快，执行速度略比动态链接库快</a:t>
            </a:r>
            <a:endParaRPr lang="en-US" altLang="zh-CN" sz="18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/>
              <a:t>缺点：</a:t>
            </a:r>
            <a:endParaRPr lang="en-US" altLang="zh-CN" sz="2000" b="0" dirty="0"/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0000FF"/>
                </a:solidFill>
                <a:ea typeface="+mn-ea"/>
              </a:rPr>
              <a:t>执行文件体积较大，包含相同的公共代码，造成内存浪费</a:t>
            </a:r>
            <a:endParaRPr lang="en-US" altLang="zh-CN" sz="1800" b="0" dirty="0">
              <a:solidFill>
                <a:srgbClr val="0000FF"/>
              </a:solidFill>
              <a:ea typeface="+mn-ea"/>
            </a:endParaRPr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0000FF"/>
                </a:solidFill>
              </a:rPr>
              <a:t>静态函数库改变了，程序必须重新编译</a:t>
            </a:r>
            <a:endParaRPr lang="en-US" altLang="zh-CN" sz="1800" b="0" dirty="0">
              <a:solidFill>
                <a:srgbClr val="0000F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kern="0" dirty="0">
                <a:ea typeface="宋体" pitchFamily="2" charset="-122"/>
                <a:sym typeface="Arial" charset="0"/>
              </a:rPr>
              <a:t>动态链接</a:t>
            </a:r>
            <a:endParaRPr lang="en-US" altLang="zh-CN" sz="2400" kern="0" dirty="0">
              <a:ea typeface="宋体" pitchFamily="2" charset="-122"/>
              <a:sym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/>
              <a:t>优点：</a:t>
            </a:r>
            <a:endParaRPr lang="en-US" altLang="zh-CN" sz="2000" b="0" dirty="0"/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0000FF"/>
                </a:solidFill>
              </a:rPr>
              <a:t>产生的可执行文件比较小，节省内存空间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0000FF"/>
                </a:solidFill>
              </a:rPr>
              <a:t>动态库升级比较方便，极大地提高了软件可维护性和可扩展性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0" dirty="0"/>
              <a:t>缺点：</a:t>
            </a:r>
            <a:endParaRPr lang="en-US" altLang="zh-CN" sz="2000" b="0" dirty="0"/>
          </a:p>
          <a:p>
            <a:pPr lvl="3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F"/>
            </a:pPr>
            <a:r>
              <a:rPr lang="zh-CN" altLang="en-US" sz="1800" b="0" dirty="0">
                <a:solidFill>
                  <a:srgbClr val="0000FF"/>
                </a:solidFill>
              </a:rPr>
              <a:t>程序变成两个（或者多个）部分，使程序难于管理，更容易出现某些错误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600" kern="0" dirty="0">
              <a:ea typeface="宋体" pitchFamily="2" charset="-122"/>
              <a:sym typeface="Arial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sz="40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6379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4706961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Arial" charset="0"/>
              </a:rPr>
              <a:t>VIM</a:t>
            </a:r>
            <a:endParaRPr lang="zh-CN" altLang="en-US" sz="2300" kern="1200" dirty="0">
              <a:latin typeface="Times New Roman" pitchFamily="18" charset="0"/>
              <a:ea typeface="黑体" pitchFamily="49" charset="-122"/>
              <a:cs typeface="Times New Roman" pitchFamily="18" charset="0"/>
              <a:sym typeface="Arial" charset="0"/>
            </a:endParaRP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Vim是从vi发展出来的一个文本编辑器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功能十分丰富，方便编程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</a:t>
            </a: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代码补完、编译及错误跳转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与Emacs并列，是类Unix系统用户最喜欢的编辑器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Arial" charset="0"/>
              </a:rPr>
              <a:t>VIM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Arial" charset="0"/>
              </a:rPr>
              <a:t>诞生于</a:t>
            </a:r>
            <a:r>
              <a:rPr lang="en-US" altLang="zh-CN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Arial" charset="0"/>
              </a:rPr>
              <a:t>1991</a:t>
            </a:r>
            <a:r>
              <a:rPr lang="zh-CN" altLang="en-US" sz="2300" kern="12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Arial" charset="0"/>
              </a:rPr>
              <a:t>年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第一个版本由布莱姆·米勒发布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最初的简称是</a:t>
            </a:r>
            <a:r>
              <a:rPr lang="zh-CN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charset="0"/>
              </a:rPr>
              <a:t>Vi IMitation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随着功能的不断增加，正式名称改成了</a:t>
            </a:r>
            <a:r>
              <a:rPr lang="zh-CN" altLang="zh-CN" sz="1800" dirty="0">
                <a:solidFill>
                  <a:srgbClr val="1111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charset="0"/>
              </a:rPr>
              <a:t>Vi IMproved</a:t>
            </a:r>
          </a:p>
          <a:p>
            <a:pPr lvl="1" eaLnBrk="1" hangingPunct="1"/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在开放源代码方式下发行的自由软件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 dirty="0">
              <a:ea typeface="宋体" pitchFamily="2" charset="-122"/>
              <a:sym typeface="Arial" charset="0"/>
            </a:endParaRPr>
          </a:p>
        </p:txBody>
      </p:sp>
      <p:sp>
        <p:nvSpPr>
          <p:cNvPr id="5" name="Rectangle 2"/>
          <p:cNvSpPr txBox="1">
            <a:spLocks noChangeAspect="1" noChangeArrowheads="1"/>
          </p:cNvSpPr>
          <p:nvPr/>
        </p:nvSpPr>
        <p:spPr bwMode="auto">
          <a:xfrm>
            <a:off x="-15552" y="548680"/>
            <a:ext cx="9921552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>
                <a:ea typeface="宋体" pitchFamily="2" charset="-122"/>
              </a:rPr>
              <a:t>1  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VIM</a:t>
            </a:r>
            <a:r>
              <a:rPr lang="zh-CN" altLang="en-US" kern="0" dirty="0">
                <a:ea typeface="宋体" pitchFamily="2" charset="-122"/>
              </a:rPr>
              <a:t>简介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041232" y="3068960"/>
            <a:ext cx="2690757" cy="2724919"/>
            <a:chOff x="7041232" y="3068960"/>
            <a:chExt cx="2690757" cy="2724919"/>
          </a:xfrm>
        </p:grpSpPr>
        <p:pic>
          <p:nvPicPr>
            <p:cNvPr id="4" name="Picture 6" descr="http://coolshell.cn/wp-content/uploads/2014/03/success_vim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1232" y="3068960"/>
              <a:ext cx="2690757" cy="272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8985448" y="5301208"/>
              <a:ext cx="720080" cy="461665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08050" y="1274013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>
                <a:ea typeface="宋体" pitchFamily="2" charset="-122"/>
                <a:sym typeface="Arial" charset="0"/>
              </a:rPr>
              <a:t>GCC</a:t>
            </a:r>
            <a:r>
              <a:rPr lang="zh-CN" altLang="en-US" sz="2000" kern="0" dirty="0">
                <a:ea typeface="宋体" pitchFamily="2" charset="-122"/>
                <a:sym typeface="Arial" charset="0"/>
              </a:rPr>
              <a:t>命令</a:t>
            </a:r>
          </a:p>
          <a:p>
            <a:pPr lvl="1" eaLnBrk="1" hangingPunct="1"/>
            <a:r>
              <a:rPr lang="zh-CN" altLang="en-US" sz="16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常用选项：</a:t>
            </a:r>
            <a:endParaRPr lang="en-US" altLang="zh-CN" sz="16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D3A9B6-755B-487A-9DAD-2543C49E0375}"/>
              </a:ext>
            </a:extLst>
          </p:cNvPr>
          <p:cNvGrpSpPr/>
          <p:nvPr/>
        </p:nvGrpSpPr>
        <p:grpSpPr>
          <a:xfrm>
            <a:off x="495300" y="2181171"/>
            <a:ext cx="8915400" cy="4135437"/>
            <a:chOff x="495300" y="2181171"/>
            <a:chExt cx="8915400" cy="4135437"/>
          </a:xfrm>
        </p:grpSpPr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" y="2181171"/>
              <a:ext cx="8915400" cy="413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1CA7A1-036B-4DEF-8000-772CC5171814}"/>
                </a:ext>
              </a:extLst>
            </p:cNvPr>
            <p:cNvSpPr txBox="1"/>
            <p:nvPr/>
          </p:nvSpPr>
          <p:spPr>
            <a:xfrm>
              <a:off x="632520" y="4581128"/>
              <a:ext cx="196246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1800" b="0" i="0" spc="0" dirty="0" err="1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lpedantic</a:t>
              </a:r>
              <a:r>
                <a:rPr lang="en-US" altLang="zh-CN" sz="18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-pedantic-errors]</a:t>
              </a:r>
              <a:endParaRPr lang="en-US" altLang="zh-CN" sz="1400" dirty="0">
                <a:effectLst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45496-E72C-4DDD-B7C2-7A38789FB6C9}"/>
                </a:ext>
              </a:extLst>
            </p:cNvPr>
            <p:cNvSpPr txBox="1"/>
            <p:nvPr/>
          </p:nvSpPr>
          <p:spPr>
            <a:xfrm>
              <a:off x="2637260" y="4581807"/>
              <a:ext cx="66235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1800" b="0" i="0" spc="0" dirty="0" err="1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lpedantic</a:t>
              </a:r>
              <a:r>
                <a:rPr lang="zh-CN" altLang="en-US" sz="18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表明</a:t>
              </a:r>
              <a:r>
                <a:rPr lang="en-US" altLang="zh-CN" sz="18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GCC</a:t>
              </a:r>
              <a:r>
                <a:rPr lang="zh-CN" altLang="en-US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会严格</a:t>
              </a:r>
              <a:r>
                <a:rPr lang="zh-CN" altLang="en-US" sz="18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按照</a:t>
              </a: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ANSI/ISO</a:t>
              </a:r>
              <a:r>
                <a:rPr lang="zh-CN" altLang="en-US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的标准</a:t>
              </a: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r>
                <a:rPr lang="zh-CN" altLang="en-US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来发起警告信息</a:t>
              </a:r>
              <a:r>
                <a:rPr lang="en-US" altLang="zh-CN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-pedantic-errors</a:t>
              </a:r>
              <a:r>
                <a:rPr lang="zh-CN" altLang="en-US" sz="1800" b="0" i="0" spc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类似，区别是仅提示错误。</a:t>
              </a:r>
              <a:endParaRPr lang="en-US" altLang="zh-CN" sz="14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67675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>
                <a:ea typeface="宋体" pitchFamily="2" charset="-122"/>
                <a:sym typeface="Arial" charset="0"/>
              </a:rPr>
              <a:t>简单编译</a:t>
            </a:r>
          </a:p>
          <a:p>
            <a:pPr lvl="1" eaLnBrk="1" hangingPunct="1"/>
            <a:r>
              <a:rPr lang="zh-CN" altLang="en-US" sz="1400" kern="0" dirty="0">
                <a:solidFill>
                  <a:schemeClr val="folHlink"/>
                </a:solidFill>
                <a:ea typeface="宋体" pitchFamily="2" charset="-122"/>
                <a:sym typeface="Arial" charset="0"/>
              </a:rPr>
              <a:t>示例程序test.c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//test.c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#include &lt;stdio.h&gt;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int main(void)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{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printf("Hello World!\n");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   return 0;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}</a:t>
            </a:r>
          </a:p>
          <a:p>
            <a:pPr lvl="1" eaLnBrk="1" hangingPunct="1"/>
            <a:r>
              <a:rPr lang="zh-CN" altLang="en-US" sz="1400" kern="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这个程序，一步到位的编译指令是:    gcc test.c -o test</a:t>
            </a:r>
          </a:p>
          <a:p>
            <a:pPr lvl="1" eaLnBrk="1" hangingPunct="1"/>
            <a:r>
              <a:rPr lang="zh-CN" altLang="en-US" sz="1400" kern="0" dirty="0">
                <a:solidFill>
                  <a:schemeClr val="folHlink"/>
                </a:solidFill>
                <a:ea typeface="宋体" pitchFamily="2" charset="-122"/>
                <a:sym typeface="Arial" charset="0"/>
              </a:rPr>
              <a:t>实际上，上述的编译过程分为四个阶段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预处理：</a:t>
            </a:r>
            <a:r>
              <a:rPr lang="zh-CN" altLang="en-US" sz="1400" kern="0" dirty="0">
                <a:ea typeface="宋体" pitchFamily="2" charset="-122"/>
              </a:rPr>
              <a:t>对源代码文件中的文件包含</a:t>
            </a:r>
            <a:r>
              <a:rPr lang="en-US" altLang="zh-CN" sz="1400" kern="0" dirty="0">
                <a:ea typeface="宋体" pitchFamily="2" charset="-122"/>
              </a:rPr>
              <a:t>(include)</a:t>
            </a:r>
            <a:r>
              <a:rPr lang="zh-CN" altLang="en-US" sz="1400" kern="0" dirty="0">
                <a:ea typeface="宋体" pitchFamily="2" charset="-122"/>
              </a:rPr>
              <a:t>、预编译语句</a:t>
            </a:r>
            <a:r>
              <a:rPr lang="en-US" altLang="zh-CN" sz="1400" kern="0" dirty="0">
                <a:ea typeface="宋体" pitchFamily="2" charset="-122"/>
              </a:rPr>
              <a:t>(</a:t>
            </a:r>
            <a:r>
              <a:rPr lang="zh-CN" altLang="en-US" sz="1400" kern="0" dirty="0">
                <a:ea typeface="宋体" pitchFamily="2" charset="-122"/>
              </a:rPr>
              <a:t>如宏定义</a:t>
            </a:r>
            <a:r>
              <a:rPr lang="en-US" altLang="zh-CN" sz="1400" kern="0" dirty="0">
                <a:ea typeface="宋体" pitchFamily="2" charset="-122"/>
              </a:rPr>
              <a:t>define</a:t>
            </a:r>
            <a:r>
              <a:rPr lang="zh-CN" altLang="en-US" sz="1400" kern="0" dirty="0">
                <a:ea typeface="宋体" pitchFamily="2" charset="-122"/>
              </a:rPr>
              <a:t>等</a:t>
            </a:r>
            <a:r>
              <a:rPr lang="en-US" altLang="zh-CN" sz="1400" kern="0" dirty="0">
                <a:ea typeface="宋体" pitchFamily="2" charset="-122"/>
              </a:rPr>
              <a:t>)</a:t>
            </a:r>
            <a:r>
              <a:rPr lang="zh-CN" altLang="en-US" sz="1400" kern="0" dirty="0">
                <a:ea typeface="宋体" pitchFamily="2" charset="-122"/>
              </a:rPr>
              <a:t>进行分析</a:t>
            </a:r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编译：</a:t>
            </a:r>
            <a:r>
              <a:rPr lang="zh-CN" altLang="en-US" sz="1400" kern="0" dirty="0">
                <a:ea typeface="宋体" pitchFamily="2" charset="-122"/>
              </a:rPr>
              <a:t>就是把</a:t>
            </a:r>
            <a:r>
              <a:rPr lang="en-US" altLang="zh-CN" sz="1400" kern="0" dirty="0">
                <a:ea typeface="宋体" pitchFamily="2" charset="-122"/>
              </a:rPr>
              <a:t>C/C++</a:t>
            </a:r>
            <a:r>
              <a:rPr lang="zh-CN" altLang="en-US" sz="1400" kern="0" dirty="0">
                <a:ea typeface="宋体" pitchFamily="2" charset="-122"/>
              </a:rPr>
              <a:t>代码“翻译”成汇编代码</a:t>
            </a:r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汇编：</a:t>
            </a:r>
            <a:r>
              <a:rPr lang="zh-CN" altLang="en-US" sz="1400" kern="0" dirty="0">
                <a:ea typeface="宋体" pitchFamily="2" charset="-122"/>
              </a:rPr>
              <a:t>将第二步输出的汇编代码翻译成符合一定格式的机器代码，生成以</a:t>
            </a:r>
            <a:r>
              <a:rPr lang="en-US" altLang="zh-CN" sz="1400" kern="0" dirty="0">
                <a:ea typeface="宋体" pitchFamily="2" charset="-122"/>
              </a:rPr>
              <a:t>.s</a:t>
            </a:r>
            <a:r>
              <a:rPr lang="zh-CN" altLang="en-US" sz="1400" kern="0" dirty="0">
                <a:ea typeface="宋体" pitchFamily="2" charset="-122"/>
              </a:rPr>
              <a:t>为后缀的目标文件</a:t>
            </a:r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链接：</a:t>
            </a:r>
            <a:r>
              <a:rPr lang="zh-CN" altLang="en-US" sz="1400" kern="0" dirty="0">
                <a:ea typeface="宋体" pitchFamily="2" charset="-122"/>
              </a:rPr>
              <a:t>将上步生成的目标文件和系统库的目标文件和库文件链接起来，最终生成了可以在特定平台运行的可执行文件</a:t>
            </a:r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3368824" y="1580133"/>
            <a:ext cx="5591042" cy="1920875"/>
            <a:chOff x="858" y="6041"/>
            <a:chExt cx="8798" cy="2324"/>
          </a:xfrm>
        </p:grpSpPr>
        <p:grpSp>
          <p:nvGrpSpPr>
            <p:cNvPr id="33" name="Group 4"/>
            <p:cNvGrpSpPr>
              <a:grpSpLocks/>
            </p:cNvGrpSpPr>
            <p:nvPr/>
          </p:nvGrpSpPr>
          <p:grpSpPr bwMode="auto">
            <a:xfrm>
              <a:off x="1918" y="6041"/>
              <a:ext cx="6360" cy="1328"/>
              <a:chOff x="1494" y="6041"/>
              <a:chExt cx="6360" cy="1328"/>
            </a:xfrm>
          </p:grpSpPr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1921" y="6373"/>
                <a:ext cx="1057" cy="6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zh-CN" altLang="en-US" sz="1400" dirty="0">
                    <a:latin typeface="Times New Roman" pitchFamily="18" charset="0"/>
                  </a:rPr>
                  <a:t>预处理</a:t>
                </a:r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6688" y="6373"/>
                <a:ext cx="742" cy="6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zh-CN" altLang="en-US" sz="1400">
                    <a:latin typeface="Times New Roman" pitchFamily="18" charset="0"/>
                  </a:rPr>
                  <a:t>链接</a:t>
                </a:r>
              </a:p>
            </p:txBody>
          </p:sp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3826" y="6373"/>
                <a:ext cx="2014" cy="664"/>
                <a:chOff x="3826" y="6373"/>
                <a:chExt cx="2014" cy="664"/>
              </a:xfrm>
            </p:grpSpPr>
            <p:sp>
              <p:nvSpPr>
                <p:cNvPr id="52" name="Rectangle 8"/>
                <p:cNvSpPr>
                  <a:spLocks noChangeArrowheads="1"/>
                </p:cNvSpPr>
                <p:nvPr/>
              </p:nvSpPr>
              <p:spPr bwMode="auto">
                <a:xfrm>
                  <a:off x="3826" y="6373"/>
                  <a:ext cx="742" cy="66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400" dirty="0">
                      <a:latin typeface="Times New Roman" pitchFamily="18" charset="0"/>
                    </a:rPr>
                    <a:t>编译</a:t>
                  </a:r>
                </a:p>
              </p:txBody>
            </p:sp>
            <p:sp>
              <p:nvSpPr>
                <p:cNvPr id="53" name="Rectangle 9"/>
                <p:cNvSpPr>
                  <a:spLocks noChangeArrowheads="1"/>
                </p:cNvSpPr>
                <p:nvPr/>
              </p:nvSpPr>
              <p:spPr bwMode="auto">
                <a:xfrm>
                  <a:off x="5098" y="6373"/>
                  <a:ext cx="742" cy="66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400">
                      <a:latin typeface="Times New Roman" pitchFamily="18" charset="0"/>
                    </a:rPr>
                    <a:t>组译</a:t>
                  </a:r>
                </a:p>
              </p:txBody>
            </p:sp>
            <p:sp>
              <p:nvSpPr>
                <p:cNvPr id="54" name="Line 10"/>
                <p:cNvSpPr>
                  <a:spLocks noChangeShapeType="1"/>
                </p:cNvSpPr>
                <p:nvPr/>
              </p:nvSpPr>
              <p:spPr bwMode="auto">
                <a:xfrm>
                  <a:off x="4568" y="6705"/>
                  <a:ext cx="53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3614" y="6041"/>
                <a:ext cx="2438" cy="13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>
                <a:off x="2978" y="6705"/>
                <a:ext cx="6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3"/>
              <p:cNvSpPr>
                <a:spLocks noChangeShapeType="1"/>
              </p:cNvSpPr>
              <p:nvPr/>
            </p:nvSpPr>
            <p:spPr bwMode="auto">
              <a:xfrm>
                <a:off x="6052" y="6705"/>
                <a:ext cx="6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>
                <a:off x="1494" y="6705"/>
                <a:ext cx="4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7430" y="6705"/>
                <a:ext cx="4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58" y="6373"/>
              <a:ext cx="1272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latin typeface="Times New Roman" pitchFamily="18" charset="0"/>
                </a:rPr>
                <a:t>源程序</a:t>
              </a:r>
              <a:r>
                <a:rPr lang="en-US" altLang="zh-CN" sz="1400" dirty="0">
                  <a:latin typeface="Times New Roman" pitchFamily="18" charset="0"/>
                </a:rPr>
                <a:t>(*.c)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8172" y="6373"/>
              <a:ext cx="1484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>
                  <a:latin typeface="Times New Roman" pitchFamily="18" charset="0"/>
                </a:rPr>
                <a:t>可执行文件</a:t>
              </a: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2872" y="7037"/>
              <a:ext cx="0" cy="6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4568" y="7037"/>
              <a:ext cx="0" cy="6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V="1">
              <a:off x="5840" y="7037"/>
              <a:ext cx="0" cy="6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V="1">
              <a:off x="7430" y="7037"/>
              <a:ext cx="0" cy="6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342" y="7701"/>
              <a:ext cx="1166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>
                  <a:latin typeface="Times New Roman" pitchFamily="18" charset="0"/>
                </a:rPr>
                <a:t>预处理器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932" y="7701"/>
              <a:ext cx="1166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>
                  <a:latin typeface="Times New Roman" pitchFamily="18" charset="0"/>
                </a:rPr>
                <a:t>编译器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5310" y="7701"/>
              <a:ext cx="1166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>
                  <a:latin typeface="Times New Roman" pitchFamily="18" charset="0"/>
                </a:rPr>
                <a:t>组译器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6794" y="7701"/>
              <a:ext cx="1166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>
                  <a:latin typeface="Times New Roman" pitchFamily="18" charset="0"/>
                </a:rPr>
                <a:t>连接器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0561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28" name="Rectangle 5"/>
          <p:cNvSpPr txBox="1">
            <a:spLocks noChangeArrowheads="1"/>
          </p:cNvSpPr>
          <p:nvPr/>
        </p:nvSpPr>
        <p:spPr bwMode="auto">
          <a:xfrm>
            <a:off x="704528" y="1196752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kern="0" dirty="0">
                <a:ea typeface="宋体" pitchFamily="2" charset="-122"/>
                <a:sym typeface="Arial" charset="0"/>
              </a:rPr>
              <a:t>预处理</a:t>
            </a:r>
          </a:p>
          <a:p>
            <a:pPr lvl="1" eaLnBrk="1" hangingPunct="1"/>
            <a:r>
              <a:rPr lang="zh-CN" altLang="en-US" sz="1400" kern="0" dirty="0">
                <a:solidFill>
                  <a:srgbClr val="CC3300"/>
                </a:solidFill>
                <a:ea typeface="宋体" pitchFamily="2" charset="-122"/>
                <a:sym typeface="Arial" charset="0"/>
              </a:rPr>
              <a:t>将所有的#define删除，并且展开所有的宏定义</a:t>
            </a:r>
            <a:endParaRPr lang="en-US" altLang="zh-CN" sz="1400" kern="0" dirty="0">
              <a:solidFill>
                <a:srgbClr val="CC3300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CC3300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solidFill>
                  <a:srgbClr val="CC3300"/>
                </a:solidFill>
                <a:ea typeface="宋体" pitchFamily="2" charset="-122"/>
                <a:sym typeface="Arial" charset="0"/>
              </a:rPr>
              <a:t>处理所有的条件预编译指令，比如#if #ifdef #elif #else #endif等</a:t>
            </a:r>
            <a:endParaRPr lang="en-US" altLang="zh-CN" sz="1400" kern="0" dirty="0">
              <a:solidFill>
                <a:srgbClr val="CC3300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solidFill>
                <a:srgbClr val="CC3300"/>
              </a:solidFill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处理#include 预编译指令，将被包含的文件插入到该预编译指令的位置。</a:t>
            </a:r>
            <a:endParaRPr lang="en-US" altLang="zh-CN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solidFill>
                  <a:srgbClr val="CC3300"/>
                </a:solidFill>
                <a:ea typeface="宋体" pitchFamily="2" charset="-122"/>
                <a:sym typeface="Arial" charset="0"/>
              </a:rPr>
              <a:t>删除所有注释 “//”和”/* */”.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添加行号和文件标识，以便编译时产生调试用的行号及编译错误警告行号。</a:t>
            </a:r>
            <a:endParaRPr lang="en-US" altLang="zh-CN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保留所有的#pragma编译器指令以备编译器使用</a:t>
            </a:r>
          </a:p>
          <a:p>
            <a:pPr lvl="1" eaLnBrk="1" hangingPunct="1"/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通常使用以下命令来进行预处理：</a:t>
            </a:r>
          </a:p>
          <a:p>
            <a:pPr lvl="1" eaLnBrk="1" hangingPunct="1">
              <a:buNone/>
            </a:pPr>
            <a:r>
              <a:rPr lang="zh-CN" altLang="en-US" sz="1400" kern="0" dirty="0">
                <a:ea typeface="宋体" pitchFamily="2" charset="-122"/>
                <a:sym typeface="Arial" charset="0"/>
              </a:rPr>
              <a:t>       gcc -E test.c -o test.i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参数-E表示只进行预处理，打开test.i就可以看到预处理完成的内容。</a:t>
            </a:r>
          </a:p>
          <a:p>
            <a:pPr lvl="1" eaLnBrk="1" hangingPunct="1"/>
            <a:endParaRPr lang="zh-CN" altLang="en-US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5421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kern="0">
                <a:ea typeface="宋体" pitchFamily="2" charset="-122"/>
                <a:sym typeface="Arial" charset="0"/>
              </a:rPr>
              <a:t>编译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编译过程就是把预处理完的文件进行一系列的词法分析，语法分析，语义分析及优化后生成相应的汇编代码。预处理之后，可直接对生成的test.i文件编译，生成汇编代码：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400" kern="0">
              <a:ea typeface="宋体" pitchFamily="2" charset="-122"/>
              <a:sym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gcc -S test.i -o test.s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gcc的-S选项，表示在程序编译期间，在生成汇编代码后，停止，-o输出汇编代码文件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600" kern="0">
                <a:ea typeface="宋体" pitchFamily="2" charset="-122"/>
                <a:sym typeface="Arial" charset="0"/>
              </a:rPr>
              <a:t>汇编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汇编器是将汇编代码转变成机器可以执行的命令，每一个汇编语句几乎都对应一条机器指令。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汇编相对于编译过程比较简单，根据汇编指令和机器指令的对照表一一翻译即可。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400" kern="0">
              <a:ea typeface="宋体" pitchFamily="2" charset="-122"/>
              <a:sym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对于上面生成的汇编代码文件test.s，gas汇编器负责将其编译为目标文件，如下：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kern="0">
                <a:ea typeface="宋体" pitchFamily="2" charset="-122"/>
                <a:sym typeface="Arial" charset="0"/>
              </a:rPr>
              <a:t>gcc -c test.s -o test.o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400" kern="0">
              <a:ea typeface="宋体" pitchFamily="2" charset="-122"/>
              <a:sym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40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3242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kern="0" dirty="0">
                <a:ea typeface="宋体" pitchFamily="2" charset="-122"/>
                <a:sym typeface="Arial" charset="0"/>
              </a:rPr>
              <a:t>链接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gcc连接器是gas提供的，负责将程序的目标文件与所需的所有附加的目标文件连接起来，最终生成可执行文件。附加的目标文件包括静态连接库和动态连接库。</a:t>
            </a:r>
          </a:p>
          <a:p>
            <a:pPr lvl="1" eaLnBrk="1" hangingPunct="1"/>
            <a:endParaRPr lang="zh-CN" altLang="en-US" sz="1400" kern="0" dirty="0">
              <a:ea typeface="宋体" pitchFamily="2" charset="-122"/>
              <a:sym typeface="Arial" charset="0"/>
            </a:endParaRP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对于上一小节中生成的test.o，将其与Ｃ标准输入输出库进行连接，最终生成程序test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  <a:sym typeface="Arial" charset="0"/>
              </a:rPr>
              <a:t>gcc test.o -o test</a:t>
            </a:r>
          </a:p>
          <a:p>
            <a:pPr eaLnBrk="1" hangingPunct="1"/>
            <a:r>
              <a:rPr lang="zh-CN" altLang="en-US" sz="1600" kern="0" dirty="0">
                <a:ea typeface="宋体" pitchFamily="2" charset="-122"/>
              </a:rPr>
              <a:t>完成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</a:rPr>
              <a:t>执行./test可以向屏幕输出</a:t>
            </a:r>
          </a:p>
          <a:p>
            <a:pPr lvl="1" eaLnBrk="1" hangingPunct="1"/>
            <a:r>
              <a:rPr lang="zh-CN" altLang="en-US" sz="1400" kern="0" dirty="0">
                <a:ea typeface="宋体" pitchFamily="2" charset="-122"/>
              </a:rPr>
              <a:t>HelloWorld!</a:t>
            </a:r>
          </a:p>
        </p:txBody>
      </p:sp>
    </p:spTree>
    <p:extLst>
      <p:ext uri="{BB962C8B-B14F-4D97-AF65-F5344CB8AC3E}">
        <p14:creationId xmlns:p14="http://schemas.microsoft.com/office/powerpoint/2010/main" val="6316130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1600" kern="0">
                <a:ea typeface="宋体" pitchFamily="2" charset="-122"/>
              </a:rPr>
              <a:t>三个程序文件的编译示例：</a:t>
            </a:r>
            <a:endParaRPr lang="zh-CN" altLang="en-US" sz="1600" kern="0" dirty="0">
              <a:ea typeface="宋体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1600" kern="0">
                <a:ea typeface="宋体" pitchFamily="2" charset="-122"/>
              </a:rPr>
              <a:t>三个程序文件的编译示例：</a:t>
            </a:r>
            <a:endParaRPr lang="zh-CN" altLang="en-US" sz="1600" kern="0" dirty="0">
              <a:ea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96793" y="3851935"/>
            <a:ext cx="3784199" cy="3021012"/>
            <a:chOff x="753492" y="3861048"/>
            <a:chExt cx="4127500" cy="3021012"/>
          </a:xfrm>
        </p:grpSpPr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3492" y="3861048"/>
              <a:ext cx="4127500" cy="302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88904" y="6396335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图</a:t>
              </a:r>
              <a:r>
                <a:rPr lang="en-US" altLang="zh-CN" dirty="0">
                  <a:solidFill>
                    <a:srgbClr val="FF3300"/>
                  </a:solidFill>
                </a:rPr>
                <a:t>2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42092" y="1772816"/>
            <a:ext cx="3816424" cy="5033962"/>
            <a:chOff x="4929956" y="1779414"/>
            <a:chExt cx="4127500" cy="5033962"/>
          </a:xfrm>
        </p:grpSpPr>
        <p:pic>
          <p:nvPicPr>
            <p:cNvPr id="10" name="table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29956" y="1779414"/>
              <a:ext cx="4127500" cy="5033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8121352" y="6165304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图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6793" y="1791658"/>
            <a:ext cx="3784198" cy="2159000"/>
            <a:chOff x="848544" y="1772816"/>
            <a:chExt cx="4127500" cy="2159000"/>
          </a:xfrm>
        </p:grpSpPr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8544" y="1772816"/>
              <a:ext cx="4127500" cy="215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16896" y="3327375"/>
              <a:ext cx="7920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图</a:t>
              </a:r>
              <a:r>
                <a:rPr lang="en-US" altLang="zh-CN" dirty="0">
                  <a:solidFill>
                    <a:srgbClr val="FF3300"/>
                  </a:solidFill>
                </a:rPr>
                <a:t>3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24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72480" y="1499353"/>
            <a:ext cx="853532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ea typeface="宋体" pitchFamily="2" charset="-122"/>
              </a:rPr>
              <a:t>假设</a:t>
            </a:r>
            <a:r>
              <a:rPr lang="en-US" altLang="zh-CN" kern="0" dirty="0">
                <a:ea typeface="宋体" pitchFamily="2" charset="-122"/>
              </a:rPr>
              <a:t>3</a:t>
            </a:r>
            <a:r>
              <a:rPr lang="zh-CN" altLang="en-US" kern="0" dirty="0">
                <a:ea typeface="宋体" pitchFamily="2" charset="-122"/>
              </a:rPr>
              <a:t>个文件保存在同一个目录下面，如果还使用：</a:t>
            </a:r>
          </a:p>
          <a:p>
            <a:pPr lvl="1"/>
            <a:r>
              <a:rPr lang="zh-CN" altLang="en-US" sz="1600" kern="0" dirty="0">
                <a:ea typeface="宋体" pitchFamily="2" charset="-122"/>
              </a:rPr>
              <a:t>下列命令将失效：</a:t>
            </a:r>
          </a:p>
          <a:p>
            <a:pPr lvl="2"/>
            <a:r>
              <a:rPr lang="en-US" altLang="zh-CN" kern="0" dirty="0">
                <a:ea typeface="宋体" pitchFamily="2" charset="-122"/>
              </a:rPr>
              <a:t>$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kern="0" dirty="0" err="1">
                <a:ea typeface="宋体" pitchFamily="2" charset="-122"/>
              </a:rPr>
              <a:t>my_app.c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–o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kern="0" dirty="0" err="1">
                <a:ea typeface="宋体" pitchFamily="2" charset="-122"/>
              </a:rPr>
              <a:t>my_app</a:t>
            </a:r>
            <a:endParaRPr lang="en-US" altLang="zh-CN" kern="0" dirty="0">
              <a:ea typeface="宋体" pitchFamily="2" charset="-122"/>
            </a:endParaRPr>
          </a:p>
          <a:p>
            <a:r>
              <a:rPr lang="zh-CN" altLang="en-US" kern="0" dirty="0">
                <a:ea typeface="宋体" pitchFamily="2" charset="-122"/>
              </a:rPr>
              <a:t>目录结构</a:t>
            </a:r>
            <a:r>
              <a:rPr lang="en-US" altLang="zh-CN" kern="0" dirty="0">
                <a:ea typeface="宋体" pitchFamily="2" charset="-122"/>
              </a:rPr>
              <a:t>(1)</a:t>
            </a:r>
          </a:p>
          <a:p>
            <a:pPr lvl="1"/>
            <a:r>
              <a:rPr lang="zh-CN" altLang="en-US" sz="2000" kern="0" dirty="0">
                <a:ea typeface="宋体" pitchFamily="2" charset="-122"/>
              </a:rPr>
              <a:t>编译命令</a:t>
            </a:r>
          </a:p>
          <a:p>
            <a:pPr lvl="2"/>
            <a:endParaRPr lang="en-US" altLang="zh-CN" kern="0" dirty="0">
              <a:ea typeface="宋体" pitchFamily="2" charset="-122"/>
            </a:endParaRPr>
          </a:p>
          <a:p>
            <a:pPr lvl="2"/>
            <a:r>
              <a:rPr lang="en-US" altLang="zh-CN" kern="0" dirty="0">
                <a:ea typeface="宋体" pitchFamily="2" charset="-122"/>
              </a:rPr>
              <a:t>$ 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 </a:t>
            </a:r>
            <a:r>
              <a:rPr lang="en-US" altLang="zh-CN" i="1" kern="0" dirty="0" err="1">
                <a:ea typeface="宋体" pitchFamily="2" charset="-122"/>
              </a:rPr>
              <a:t>my_app.c</a:t>
            </a:r>
            <a:r>
              <a:rPr lang="en-US" altLang="zh-CN" i="1" kern="0" dirty="0">
                <a:ea typeface="宋体" pitchFamily="2" charset="-122"/>
              </a:rPr>
              <a:t>  </a:t>
            </a:r>
            <a:r>
              <a:rPr lang="en-US" altLang="zh-CN" i="1" kern="0" dirty="0" err="1">
                <a:solidFill>
                  <a:srgbClr val="FF0000"/>
                </a:solidFill>
                <a:ea typeface="宋体" pitchFamily="2" charset="-122"/>
              </a:rPr>
              <a:t>greeting.c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kern="0" dirty="0">
                <a:ea typeface="宋体" pitchFamily="2" charset="-122"/>
              </a:rPr>
              <a:t> –o  </a:t>
            </a:r>
            <a:r>
              <a:rPr lang="en-US" altLang="zh-CN" kern="0" dirty="0" err="1">
                <a:ea typeface="宋体" pitchFamily="2" charset="-122"/>
              </a:rPr>
              <a:t>my_app</a:t>
            </a:r>
            <a:endParaRPr lang="en-US" altLang="zh-CN" kern="0" dirty="0">
              <a:ea typeface="宋体" pitchFamily="2" charset="-122"/>
            </a:endParaRPr>
          </a:p>
          <a:p>
            <a:pPr lvl="2"/>
            <a:endParaRPr lang="en-US" altLang="zh-CN" kern="0" dirty="0">
              <a:ea typeface="宋体" pitchFamily="2" charset="-122"/>
            </a:endParaRPr>
          </a:p>
          <a:p>
            <a:r>
              <a:rPr lang="zh-CN" altLang="en-US" kern="0" dirty="0">
                <a:ea typeface="宋体" pitchFamily="2" charset="-122"/>
              </a:rPr>
              <a:t>目录结构</a:t>
            </a:r>
            <a:r>
              <a:rPr lang="en-US" altLang="zh-CN" kern="0" dirty="0">
                <a:ea typeface="宋体" pitchFamily="2" charset="-122"/>
              </a:rPr>
              <a:t>(2)</a:t>
            </a:r>
          </a:p>
          <a:p>
            <a:pPr lvl="1"/>
            <a:r>
              <a:rPr lang="zh-CN" altLang="en-US" sz="1800" kern="0" dirty="0">
                <a:ea typeface="宋体" pitchFamily="2" charset="-122"/>
              </a:rPr>
              <a:t>编译方式</a:t>
            </a:r>
            <a:r>
              <a:rPr lang="en-US" altLang="zh-CN" sz="1800" kern="0" dirty="0">
                <a:ea typeface="宋体" pitchFamily="2" charset="-122"/>
              </a:rPr>
              <a:t>(1)</a:t>
            </a:r>
          </a:p>
          <a:p>
            <a:pPr lvl="2">
              <a:buFont typeface="Wingdings" pitchFamily="2" charset="2"/>
              <a:buNone/>
            </a:pPr>
            <a:endParaRPr lang="en-US" altLang="zh-CN" kern="0" dirty="0"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kern="0" dirty="0">
                <a:ea typeface="宋体" pitchFamily="2" charset="-122"/>
              </a:rPr>
              <a:t>$	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i="1" kern="0" dirty="0">
                <a:solidFill>
                  <a:srgbClr val="FF0000"/>
                </a:solidFill>
                <a:ea typeface="宋体" pitchFamily="2" charset="-122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I functions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kern="0" dirty="0" err="1">
                <a:ea typeface="宋体" pitchFamily="2" charset="-122"/>
              </a:rPr>
              <a:t>my_app.c</a:t>
            </a:r>
            <a:r>
              <a:rPr lang="en-US" altLang="zh-CN" kern="0" dirty="0">
                <a:ea typeface="宋体" pitchFamily="2" charset="-122"/>
              </a:rPr>
              <a:t>  </a:t>
            </a:r>
            <a:r>
              <a:rPr lang="en-US" altLang="zh-CN" i="1" kern="0" dirty="0">
                <a:solidFill>
                  <a:srgbClr val="FF0000"/>
                </a:solidFill>
                <a:ea typeface="宋体" pitchFamily="2" charset="-122"/>
              </a:rPr>
              <a:t>functions/</a:t>
            </a:r>
            <a:r>
              <a:rPr lang="en-US" altLang="zh-CN" i="1" kern="0" dirty="0" err="1">
                <a:solidFill>
                  <a:srgbClr val="FF0000"/>
                </a:solidFill>
                <a:ea typeface="宋体" pitchFamily="2" charset="-122"/>
              </a:rPr>
              <a:t>greeting.c</a:t>
            </a:r>
            <a:r>
              <a:rPr lang="en-US" altLang="zh-CN" kern="0" dirty="0">
                <a:ea typeface="宋体" pitchFamily="2" charset="-122"/>
              </a:rPr>
              <a:t>  –o </a:t>
            </a:r>
            <a:r>
              <a:rPr lang="en-US" altLang="zh-CN" kern="0" dirty="0" err="1">
                <a:ea typeface="宋体" pitchFamily="2" charset="-122"/>
              </a:rPr>
              <a:t>my_app</a:t>
            </a:r>
            <a:endParaRPr lang="en-US" altLang="zh-CN" kern="0" dirty="0">
              <a:ea typeface="宋体" pitchFamily="2" charset="-122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5241716" y="1988840"/>
            <a:ext cx="3554809" cy="1547813"/>
            <a:chOff x="385" y="935"/>
            <a:chExt cx="2404" cy="1134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85" y="935"/>
              <a:ext cx="2404" cy="113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476" y="981"/>
              <a:ext cx="1905" cy="997"/>
              <a:chOff x="476" y="981"/>
              <a:chExt cx="1905" cy="997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1338" y="981"/>
                <a:ext cx="1043" cy="317"/>
              </a:xfrm>
              <a:prstGeom prst="rect">
                <a:avLst/>
              </a:prstGeom>
              <a:noFill/>
              <a:ln w="9525" algn="ctr">
                <a:solidFill>
                  <a:schemeClr val="bg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itchFamily="18" charset="0"/>
                  </a:rPr>
                  <a:t>greeting.h</a:t>
                </a:r>
              </a:p>
            </p:txBody>
          </p:sp>
          <p:sp>
            <p:nvSpPr>
              <p:cNvPr id="16" name="AutoShape 8"/>
              <p:cNvSpPr>
                <a:spLocks/>
              </p:cNvSpPr>
              <p:nvPr/>
            </p:nvSpPr>
            <p:spPr bwMode="auto">
              <a:xfrm>
                <a:off x="1020" y="985"/>
                <a:ext cx="227" cy="948"/>
              </a:xfrm>
              <a:prstGeom prst="leftBrace">
                <a:avLst>
                  <a:gd name="adj1" fmla="val 34949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50000">
                          <a:schemeClr val="accent2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76" y="1298"/>
                <a:ext cx="499" cy="317"/>
              </a:xfrm>
              <a:prstGeom prst="rect">
                <a:avLst/>
              </a:prstGeom>
              <a:noFill/>
              <a:ln w="9525" algn="ctr">
                <a:solidFill>
                  <a:schemeClr val="bg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itchFamily="18" charset="0"/>
                  </a:rPr>
                  <a:t>./</a:t>
                </a: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338" y="1317"/>
                <a:ext cx="1043" cy="317"/>
              </a:xfrm>
              <a:prstGeom prst="rect">
                <a:avLst/>
              </a:prstGeom>
              <a:noFill/>
              <a:ln w="9525" algn="ctr">
                <a:solidFill>
                  <a:schemeClr val="bg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itchFamily="18" charset="0"/>
                  </a:rPr>
                  <a:t>greeting.c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338" y="1661"/>
                <a:ext cx="1043" cy="317"/>
              </a:xfrm>
              <a:prstGeom prst="rect">
                <a:avLst/>
              </a:prstGeom>
              <a:noFill/>
              <a:ln w="9525" algn="ctr">
                <a:solidFill>
                  <a:schemeClr val="bg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itchFamily="18" charset="0"/>
                  </a:rPr>
                  <a:t>my_app.c</a:t>
                </a:r>
              </a:p>
            </p:txBody>
          </p:sp>
        </p:grp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4292669" y="4339280"/>
            <a:ext cx="4447381" cy="1368425"/>
            <a:chOff x="2245" y="1888"/>
            <a:chExt cx="3402" cy="1134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245" y="1888"/>
              <a:ext cx="3402" cy="113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4422" y="1934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greeting.h</a:t>
              </a:r>
            </a:p>
          </p:txBody>
        </p:sp>
        <p:sp>
          <p:nvSpPr>
            <p:cNvPr id="23" name="AutoShape 15"/>
            <p:cNvSpPr>
              <a:spLocks/>
            </p:cNvSpPr>
            <p:nvPr/>
          </p:nvSpPr>
          <p:spPr bwMode="auto">
            <a:xfrm>
              <a:off x="2834" y="1934"/>
              <a:ext cx="226" cy="952"/>
            </a:xfrm>
            <a:prstGeom prst="leftBrace">
              <a:avLst>
                <a:gd name="adj1" fmla="val 3494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5000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290" y="2251"/>
              <a:ext cx="499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./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4422" y="2270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greeting.c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152" y="2614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 dirty="0" err="1">
                  <a:solidFill>
                    <a:srgbClr val="FFFF00"/>
                  </a:solidFill>
                  <a:latin typeface="Times New Roman" pitchFamily="18" charset="0"/>
                </a:rPr>
                <a:t>my_app.c</a:t>
              </a:r>
              <a:endParaRPr kumimoji="1" lang="en-US" altLang="zh-CN" sz="2000" b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" name="AutoShape 19"/>
            <p:cNvSpPr>
              <a:spLocks/>
            </p:cNvSpPr>
            <p:nvPr/>
          </p:nvSpPr>
          <p:spPr bwMode="auto">
            <a:xfrm>
              <a:off x="4195" y="1979"/>
              <a:ext cx="183" cy="545"/>
            </a:xfrm>
            <a:prstGeom prst="leftBrace">
              <a:avLst>
                <a:gd name="adj1" fmla="val 24954"/>
                <a:gd name="adj2" fmla="val 53394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5000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152" y="2115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698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spect="1" noChangeArrowheads="1"/>
          </p:cNvSpPr>
          <p:nvPr/>
        </p:nvSpPr>
        <p:spPr bwMode="auto">
          <a:xfrm>
            <a:off x="0" y="5714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dirty="0"/>
              <a:t>2 GCC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16496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ea typeface="宋体" pitchFamily="2" charset="-122"/>
              </a:rPr>
              <a:t>目录结构</a:t>
            </a:r>
            <a:r>
              <a:rPr lang="en-US" altLang="zh-CN" kern="0" dirty="0">
                <a:ea typeface="宋体" pitchFamily="2" charset="-122"/>
              </a:rPr>
              <a:t>(2)</a:t>
            </a:r>
          </a:p>
          <a:p>
            <a:pPr lvl="1"/>
            <a:r>
              <a:rPr lang="zh-CN" altLang="en-US" sz="1800" kern="0" dirty="0">
                <a:ea typeface="宋体" pitchFamily="2" charset="-122"/>
              </a:rPr>
              <a:t>编译方式</a:t>
            </a:r>
            <a:r>
              <a:rPr lang="en-US" altLang="zh-CN" sz="1800" kern="0" dirty="0">
                <a:ea typeface="宋体" pitchFamily="2" charset="-122"/>
              </a:rPr>
              <a:t>(2)</a:t>
            </a:r>
          </a:p>
          <a:p>
            <a:pPr lvl="2"/>
            <a:r>
              <a:rPr lang="zh-CN" altLang="en-US" kern="0" dirty="0">
                <a:ea typeface="宋体" pitchFamily="2" charset="-122"/>
              </a:rPr>
              <a:t>分步编译</a:t>
            </a:r>
          </a:p>
          <a:p>
            <a:pPr lvl="2"/>
            <a:r>
              <a:rPr lang="zh-CN" altLang="en-US" kern="0" dirty="0">
                <a:ea typeface="宋体" pitchFamily="2" charset="-122"/>
              </a:rPr>
              <a:t>命令：</a:t>
            </a:r>
          </a:p>
          <a:p>
            <a:pPr lvl="3"/>
            <a:r>
              <a:rPr lang="en-US" altLang="zh-CN" kern="0" dirty="0">
                <a:ea typeface="宋体" pitchFamily="2" charset="-122"/>
              </a:rPr>
              <a:t>1</a:t>
            </a:r>
            <a:r>
              <a:rPr lang="zh-CN" altLang="en-US" kern="0" dirty="0">
                <a:ea typeface="宋体" pitchFamily="2" charset="-122"/>
              </a:rPr>
              <a:t>、</a:t>
            </a:r>
            <a:r>
              <a:rPr lang="en-US" altLang="zh-CN" kern="0" dirty="0">
                <a:ea typeface="宋体" pitchFamily="2" charset="-122"/>
              </a:rPr>
              <a:t>$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-I functions </a:t>
            </a:r>
            <a:r>
              <a:rPr lang="en-US" altLang="zh-CN" i="1" kern="0" dirty="0">
                <a:ea typeface="宋体" pitchFamily="2" charset="-122"/>
              </a:rPr>
              <a:t>-c </a:t>
            </a:r>
            <a:r>
              <a:rPr lang="en-US" altLang="zh-CN" kern="0" dirty="0">
                <a:ea typeface="宋体" pitchFamily="2" charset="-122"/>
              </a:rPr>
              <a:t> </a:t>
            </a:r>
            <a:r>
              <a:rPr lang="en-US" altLang="zh-CN" kern="0" dirty="0" err="1">
                <a:ea typeface="宋体" pitchFamily="2" charset="-122"/>
              </a:rPr>
              <a:t>my_app.c</a:t>
            </a:r>
            <a:endParaRPr lang="en-US" altLang="zh-CN" kern="0" dirty="0">
              <a:ea typeface="宋体" pitchFamily="2" charset="-122"/>
            </a:endParaRPr>
          </a:p>
          <a:p>
            <a:pPr lvl="3"/>
            <a:r>
              <a:rPr lang="en-US" altLang="zh-CN" kern="0" dirty="0">
                <a:ea typeface="宋体" pitchFamily="2" charset="-122"/>
              </a:rPr>
              <a:t>2</a:t>
            </a:r>
            <a:r>
              <a:rPr lang="zh-CN" altLang="en-US" kern="0" dirty="0">
                <a:ea typeface="宋体" pitchFamily="2" charset="-122"/>
              </a:rPr>
              <a:t>、</a:t>
            </a:r>
            <a:r>
              <a:rPr lang="en-US" altLang="zh-CN" kern="0" dirty="0">
                <a:ea typeface="宋体" pitchFamily="2" charset="-122"/>
              </a:rPr>
              <a:t>$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 </a:t>
            </a:r>
            <a:r>
              <a:rPr lang="en-US" altLang="zh-CN" i="1" kern="0" dirty="0">
                <a:ea typeface="宋体" pitchFamily="2" charset="-122"/>
              </a:rPr>
              <a:t>-c</a:t>
            </a:r>
            <a:r>
              <a:rPr lang="en-US" altLang="zh-CN" kern="0" dirty="0">
                <a:ea typeface="宋体" pitchFamily="2" charset="-122"/>
              </a:rPr>
              <a:t>  functions/</a:t>
            </a:r>
            <a:r>
              <a:rPr lang="en-US" altLang="zh-CN" kern="0" dirty="0" err="1">
                <a:ea typeface="宋体" pitchFamily="2" charset="-122"/>
              </a:rPr>
              <a:t>greeting.c</a:t>
            </a:r>
            <a:endParaRPr lang="en-US" altLang="zh-CN" kern="0" dirty="0">
              <a:ea typeface="宋体" pitchFamily="2" charset="-122"/>
            </a:endParaRPr>
          </a:p>
          <a:p>
            <a:pPr lvl="3"/>
            <a:r>
              <a:rPr lang="en-US" altLang="zh-CN" kern="0" dirty="0">
                <a:ea typeface="宋体" pitchFamily="2" charset="-122"/>
              </a:rPr>
              <a:t>3</a:t>
            </a:r>
            <a:r>
              <a:rPr lang="zh-CN" altLang="en-US" kern="0" dirty="0">
                <a:ea typeface="宋体" pitchFamily="2" charset="-122"/>
              </a:rPr>
              <a:t>、</a:t>
            </a:r>
            <a:r>
              <a:rPr lang="en-US" altLang="zh-CN" kern="0" dirty="0">
                <a:ea typeface="宋体" pitchFamily="2" charset="-122"/>
              </a:rPr>
              <a:t>$</a:t>
            </a:r>
            <a:r>
              <a:rPr lang="en-US" altLang="zh-CN" kern="0" dirty="0" err="1">
                <a:ea typeface="宋体" pitchFamily="2" charset="-122"/>
              </a:rPr>
              <a:t>gcc</a:t>
            </a:r>
            <a:r>
              <a:rPr lang="en-US" altLang="zh-CN" kern="0" dirty="0">
                <a:ea typeface="宋体" pitchFamily="2" charset="-122"/>
              </a:rPr>
              <a:t>  </a:t>
            </a:r>
            <a:r>
              <a:rPr lang="en-US" altLang="zh-CN" i="1" kern="0" dirty="0" err="1">
                <a:ea typeface="宋体" pitchFamily="2" charset="-122"/>
              </a:rPr>
              <a:t>my_app.o</a:t>
            </a:r>
            <a:r>
              <a:rPr lang="en-US" altLang="zh-CN" i="1" kern="0" dirty="0">
                <a:ea typeface="宋体" pitchFamily="2" charset="-122"/>
              </a:rPr>
              <a:t>  </a:t>
            </a:r>
            <a:r>
              <a:rPr lang="en-US" altLang="zh-CN" i="1" kern="0" dirty="0" err="1">
                <a:ea typeface="宋体" pitchFamily="2" charset="-122"/>
              </a:rPr>
              <a:t>greeting.o</a:t>
            </a:r>
            <a:r>
              <a:rPr lang="en-US" altLang="zh-CN" kern="0" dirty="0">
                <a:ea typeface="宋体" pitchFamily="2" charset="-122"/>
              </a:rPr>
              <a:t>  –o </a:t>
            </a:r>
            <a:r>
              <a:rPr lang="en-US" altLang="zh-CN" kern="0" dirty="0" err="1">
                <a:ea typeface="宋体" pitchFamily="2" charset="-122"/>
              </a:rPr>
              <a:t>my_app</a:t>
            </a:r>
            <a:endParaRPr lang="en-US" altLang="zh-CN" kern="0" dirty="0">
              <a:ea typeface="宋体" pitchFamily="2" charset="-122"/>
            </a:endParaRPr>
          </a:p>
          <a:p>
            <a:pPr lvl="2"/>
            <a:r>
              <a:rPr lang="zh-CN" altLang="en-US" kern="0" dirty="0">
                <a:ea typeface="宋体" pitchFamily="2" charset="-122"/>
              </a:rPr>
              <a:t>思路：</a:t>
            </a:r>
          </a:p>
          <a:p>
            <a:pPr lvl="3"/>
            <a:r>
              <a:rPr lang="zh-CN" altLang="en-US" kern="0" dirty="0">
                <a:ea typeface="宋体" pitchFamily="2" charset="-122"/>
              </a:rPr>
              <a:t>编译每一个</a:t>
            </a:r>
            <a:r>
              <a:rPr lang="en-US" altLang="zh-CN" kern="0" dirty="0">
                <a:ea typeface="宋体" pitchFamily="2" charset="-122"/>
              </a:rPr>
              <a:t>.c</a:t>
            </a:r>
            <a:r>
              <a:rPr lang="zh-CN" altLang="en-US" kern="0" dirty="0">
                <a:ea typeface="宋体" pitchFamily="2" charset="-122"/>
              </a:rPr>
              <a:t>文件，得到</a:t>
            </a:r>
            <a:r>
              <a:rPr lang="en-US" altLang="zh-CN" kern="0" dirty="0">
                <a:ea typeface="宋体" pitchFamily="2" charset="-122"/>
              </a:rPr>
              <a:t>.o</a:t>
            </a:r>
            <a:r>
              <a:rPr lang="zh-CN" altLang="en-US" kern="0" dirty="0">
                <a:ea typeface="宋体" pitchFamily="2" charset="-122"/>
              </a:rPr>
              <a:t>的目标文件；</a:t>
            </a:r>
          </a:p>
          <a:p>
            <a:pPr lvl="3"/>
            <a:r>
              <a:rPr lang="zh-CN" altLang="en-US" kern="0" dirty="0">
                <a:ea typeface="宋体" pitchFamily="2" charset="-122"/>
              </a:rPr>
              <a:t>将每一个</a:t>
            </a:r>
            <a:r>
              <a:rPr lang="en-US" altLang="zh-CN" kern="0" dirty="0">
                <a:ea typeface="宋体" pitchFamily="2" charset="-122"/>
              </a:rPr>
              <a:t>.o</a:t>
            </a:r>
            <a:r>
              <a:rPr lang="zh-CN" altLang="en-US" kern="0" dirty="0">
                <a:ea typeface="宋体" pitchFamily="2" charset="-122"/>
              </a:rPr>
              <a:t>的目标文件链接成一个可执行的文件；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872880" y="1484511"/>
            <a:ext cx="4447381" cy="1368425"/>
            <a:chOff x="2245" y="1888"/>
            <a:chExt cx="3402" cy="1134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245" y="1888"/>
              <a:ext cx="3402" cy="113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422" y="1934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greeting.h</a:t>
              </a:r>
            </a:p>
          </p:txBody>
        </p:sp>
        <p:sp>
          <p:nvSpPr>
            <p:cNvPr id="8" name="AutoShape 15"/>
            <p:cNvSpPr>
              <a:spLocks/>
            </p:cNvSpPr>
            <p:nvPr/>
          </p:nvSpPr>
          <p:spPr bwMode="auto">
            <a:xfrm>
              <a:off x="2834" y="1934"/>
              <a:ext cx="226" cy="952"/>
            </a:xfrm>
            <a:prstGeom prst="leftBrace">
              <a:avLst>
                <a:gd name="adj1" fmla="val 3494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5000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290" y="2251"/>
              <a:ext cx="499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./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422" y="2270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greeting.c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3152" y="2614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my_app.c</a:t>
              </a:r>
            </a:p>
          </p:txBody>
        </p:sp>
        <p:sp>
          <p:nvSpPr>
            <p:cNvPr id="12" name="AutoShape 19"/>
            <p:cNvSpPr>
              <a:spLocks/>
            </p:cNvSpPr>
            <p:nvPr/>
          </p:nvSpPr>
          <p:spPr bwMode="auto">
            <a:xfrm>
              <a:off x="4195" y="1979"/>
              <a:ext cx="183" cy="545"/>
            </a:xfrm>
            <a:prstGeom prst="leftBrace">
              <a:avLst>
                <a:gd name="adj1" fmla="val 24954"/>
                <a:gd name="adj2" fmla="val 53394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5000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152" y="2115"/>
              <a:ext cx="1043" cy="317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itchFamily="18" charset="0"/>
                </a:rPr>
                <a:t>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2123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47720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300" kern="1200" dirty="0">
                <a:latin typeface="Arial" charset="0"/>
                <a:ea typeface="黑体" pitchFamily="49" charset="-122"/>
                <a:sym typeface="Arial" charset="0"/>
              </a:rPr>
              <a:t>协议</a:t>
            </a:r>
          </a:p>
          <a:p>
            <a:pPr lvl="1" eaLnBrk="1" hangingPunct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VIM是按照VIM许可证发布的开源软件，这个协议兼容GPL</a:t>
            </a:r>
          </a:p>
          <a:p>
            <a:pPr lvl="1" eaLnBrk="1" hangingPunct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协议中包含一些慈善条款，建议用户向荷兰ICCF捐款，用于帮助乌干达的艾滋病患者</a:t>
            </a:r>
          </a:p>
          <a:p>
            <a:pPr lvl="1" eaLnBrk="1" hangingPunct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VIM启动时会显示Help poor children in Uganda!的字样</a:t>
            </a:r>
          </a:p>
          <a:p>
            <a:pPr eaLnBrk="1" hangingPunct="1"/>
            <a:endParaRPr lang="zh-CN" altLang="en-US" sz="1600" dirty="0">
              <a:ea typeface="宋体" pitchFamily="2" charset="-122"/>
              <a:sym typeface="Arial" charset="0"/>
            </a:endParaRPr>
          </a:p>
        </p:txBody>
      </p:sp>
      <p:sp>
        <p:nvSpPr>
          <p:cNvPr id="7" name="Rectangle 2"/>
          <p:cNvSpPr txBox="1">
            <a:spLocks noChangeAspect="1" noChangeArrowheads="1"/>
          </p:cNvSpPr>
          <p:nvPr/>
        </p:nvSpPr>
        <p:spPr bwMode="auto">
          <a:xfrm>
            <a:off x="-15552" y="567531"/>
            <a:ext cx="9921552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>
                <a:ea typeface="宋体" pitchFamily="2" charset="-122"/>
              </a:rPr>
              <a:t>1  VIM</a:t>
            </a:r>
            <a:r>
              <a:rPr lang="zh-CN" altLang="en-US" kern="0" dirty="0">
                <a:ea typeface="宋体" pitchFamily="2" charset="-122"/>
              </a:rPr>
              <a:t>简介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712640" y="3356992"/>
            <a:ext cx="5757863" cy="3255962"/>
            <a:chOff x="1712640" y="3356992"/>
            <a:chExt cx="5757863" cy="325596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2640" y="3356992"/>
              <a:ext cx="5757863" cy="325596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609184" y="5949280"/>
              <a:ext cx="720080" cy="461665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485097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300" kern="1200" dirty="0">
                <a:latin typeface="Arial" charset="0"/>
                <a:ea typeface="黑体" pitchFamily="49" charset="-122"/>
                <a:sym typeface="Arial" charset="0"/>
              </a:rPr>
              <a:t>学习曲线</a:t>
            </a:r>
            <a:endParaRPr lang="en-US" altLang="zh-CN" sz="2300" kern="1200" dirty="0">
              <a:latin typeface="Arial" charset="0"/>
              <a:ea typeface="黑体" pitchFamily="49" charset="-122"/>
              <a:sym typeface="Arial" charset="0"/>
            </a:endParaRPr>
          </a:p>
          <a:p>
            <a:pPr lvl="1" eaLnBrk="1" hangingPunct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对于大多数用户来说，Vim有着一个比较陡峭的学习曲线</a:t>
            </a:r>
          </a:p>
          <a:p>
            <a:pPr lvl="1" eaLnBrk="1" hangingPunct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开始学习的时候可能进展缓慢，一旦掌握一些基本操作之后，就能大幅度提高编辑效率</a:t>
            </a:r>
          </a:p>
          <a:p>
            <a:pPr lvl="1" eaLnBrk="1" hangingPunct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sz="1600" dirty="0">
              <a:solidFill>
                <a:srgbClr val="3D5C00"/>
              </a:solidFill>
              <a:ea typeface="宋体" pitchFamily="2" charset="-122"/>
              <a:sym typeface="Arial" charset="0"/>
            </a:endParaRPr>
          </a:p>
          <a:p>
            <a:endParaRPr lang="zh-CN" altLang="en-US" sz="1600" dirty="0">
              <a:solidFill>
                <a:srgbClr val="3D5C00"/>
              </a:solidFill>
              <a:ea typeface="宋体" pitchFamily="2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latin typeface="Arial" charset="0"/>
              <a:ea typeface="黑体" pitchFamily="49" charset="-122"/>
              <a:sym typeface="Arial" charset="0"/>
            </a:endParaRPr>
          </a:p>
          <a:p>
            <a:pPr eaLnBrk="1" hangingPunct="1"/>
            <a:endParaRPr lang="zh-CN" altLang="en-US" sz="1600" dirty="0">
              <a:ea typeface="宋体" pitchFamily="2" charset="-122"/>
              <a:sym typeface="Arial" charset="0"/>
            </a:endParaRPr>
          </a:p>
        </p:txBody>
      </p:sp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-15552" y="567531"/>
            <a:ext cx="9921552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>
                <a:ea typeface="宋体" pitchFamily="2" charset="-122"/>
              </a:rPr>
              <a:t>1  VIM</a:t>
            </a:r>
            <a:r>
              <a:rPr lang="zh-CN" altLang="en-US" kern="0" dirty="0">
                <a:ea typeface="宋体" pitchFamily="2" charset="-122"/>
              </a:rPr>
              <a:t>简介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280592" y="2959474"/>
            <a:ext cx="6222206" cy="3827462"/>
            <a:chOff x="1280592" y="2959474"/>
            <a:chExt cx="6222206" cy="382746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0592" y="2959474"/>
              <a:ext cx="6222206" cy="3827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753200" y="6279703"/>
              <a:ext cx="720080" cy="461665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-15552" y="567531"/>
            <a:ext cx="9921552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kern="0" dirty="0">
                <a:ea typeface="宋体" pitchFamily="2" charset="-122"/>
              </a:rPr>
              <a:t>1  VIM</a:t>
            </a:r>
            <a:r>
              <a:rPr lang="zh-CN" altLang="en-US" kern="0" dirty="0">
                <a:ea typeface="宋体" pitchFamily="2" charset="-122"/>
              </a:rPr>
              <a:t>基本操作</a:t>
            </a:r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08584" y="1614415"/>
            <a:ext cx="6960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  <a:sym typeface="Arial" charset="0"/>
              </a:rPr>
              <a:t>VIM</a:t>
            </a:r>
            <a:r>
              <a:rPr lang="zh-CN" altLang="en-US" sz="28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  <a:sym typeface="Arial" charset="0"/>
              </a:rPr>
              <a:t>非常地难学，但是却不可思议地好用！</a:t>
            </a:r>
            <a:endParaRPr lang="en-US" altLang="zh-CN" sz="2800" b="1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  <a:sym typeface="Arial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67556" y="2492896"/>
            <a:ext cx="80899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kern="0" dirty="0">
                <a:ea typeface="宋体" pitchFamily="2" charset="-122"/>
                <a:sym typeface="Arial" charset="0"/>
              </a:rPr>
              <a:t>  我们的</a:t>
            </a:r>
            <a:r>
              <a:rPr lang="en-US" altLang="zh-CN" sz="2800" kern="0" dirty="0">
                <a:ea typeface="宋体" pitchFamily="2" charset="-122"/>
                <a:sym typeface="Arial" charset="0"/>
              </a:rPr>
              <a:t>VIM</a:t>
            </a:r>
            <a:r>
              <a:rPr lang="zh-CN" altLang="en-US" sz="2800" kern="0" dirty="0">
                <a:ea typeface="宋体" pitchFamily="2" charset="-122"/>
                <a:sym typeface="Arial" charset="0"/>
              </a:rPr>
              <a:t>学习路线：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600" kern="0" dirty="0">
                <a:ea typeface="宋体" pitchFamily="2" charset="-122"/>
                <a:sym typeface="Arial" charset="0"/>
              </a:rPr>
              <a:t>1. </a:t>
            </a:r>
            <a:r>
              <a:rPr lang="zh-CN" altLang="en-US" sz="2600" kern="0" dirty="0">
                <a:ea typeface="宋体" pitchFamily="2" charset="-122"/>
                <a:sym typeface="Arial" charset="0"/>
              </a:rPr>
              <a:t>活下来！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600" kern="0" dirty="0">
                <a:ea typeface="宋体" pitchFamily="2" charset="-122"/>
                <a:sym typeface="Arial" charset="0"/>
              </a:rPr>
              <a:t>2. </a:t>
            </a:r>
            <a:r>
              <a:rPr lang="zh-CN" altLang="en-US" sz="2600" kern="0" dirty="0">
                <a:ea typeface="宋体" pitchFamily="2" charset="-122"/>
                <a:sym typeface="Arial" charset="0"/>
              </a:rPr>
              <a:t>感觉良好！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600" kern="0" dirty="0">
                <a:ea typeface="宋体" pitchFamily="2" charset="-122"/>
                <a:sym typeface="Arial" charset="0"/>
              </a:rPr>
              <a:t>3. </a:t>
            </a:r>
            <a:r>
              <a:rPr lang="zh-CN" altLang="en-US" sz="2600" kern="0" dirty="0">
                <a:ea typeface="宋体" pitchFamily="2" charset="-122"/>
                <a:sym typeface="Arial" charset="0"/>
              </a:rPr>
              <a:t>觉得更好、更强、更快！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600" kern="0" dirty="0">
                <a:ea typeface="宋体" pitchFamily="2" charset="-122"/>
                <a:sym typeface="Arial" charset="0"/>
              </a:rPr>
              <a:t>4. </a:t>
            </a:r>
            <a:r>
              <a:rPr lang="zh-CN" altLang="en-US" sz="2600" kern="0" dirty="0">
                <a:ea typeface="宋体" pitchFamily="2" charset="-122"/>
                <a:sym typeface="Arial" charset="0"/>
              </a:rPr>
              <a:t>获得VIM超能力！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97731" y="1530351"/>
            <a:ext cx="8089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0" kern="0" dirty="0">
                <a:ea typeface="宋体" pitchFamily="2" charset="-122"/>
              </a:rPr>
              <a:t>安装 </a:t>
            </a:r>
            <a:r>
              <a:rPr lang="en-US" altLang="zh-CN" sz="2800" b="0" kern="0" dirty="0">
                <a:ea typeface="宋体" pitchFamily="2" charset="-122"/>
              </a:rPr>
              <a:t>vim</a:t>
            </a:r>
            <a:endParaRPr lang="zh-CN" altLang="en-US" sz="2800" b="0" kern="0" dirty="0">
              <a:ea typeface="宋体" pitchFamily="2" charset="-122"/>
            </a:endParaRPr>
          </a:p>
          <a:p>
            <a:r>
              <a:rPr lang="zh-CN" altLang="en-US" sz="2800" b="0" kern="0" dirty="0">
                <a:ea typeface="宋体" pitchFamily="2" charset="-122"/>
              </a:rPr>
              <a:t>启动 </a:t>
            </a:r>
            <a:r>
              <a:rPr lang="en-US" altLang="zh-CN" sz="2800" b="0" kern="0" dirty="0">
                <a:ea typeface="宋体" pitchFamily="2" charset="-122"/>
              </a:rPr>
              <a:t>vim</a:t>
            </a:r>
          </a:p>
          <a:p>
            <a:r>
              <a:rPr lang="zh-CN" altLang="en-US" sz="2800" kern="0" dirty="0">
                <a:ea typeface="宋体" pitchFamily="2" charset="-122"/>
              </a:rPr>
              <a:t>什么也别干！</a:t>
            </a:r>
            <a:endParaRPr lang="zh-CN" altLang="en-US" sz="2800" b="0" kern="0" dirty="0">
              <a:ea typeface="宋体" pitchFamily="2" charset="-122"/>
            </a:endParaRPr>
          </a:p>
          <a:p>
            <a:endParaRPr lang="zh-CN" altLang="en-US" kern="0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90160" y="3693713"/>
            <a:ext cx="193813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rPr>
              <a:t>Normal</a:t>
            </a:r>
            <a:r>
              <a: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903302" y="3693713"/>
            <a:ext cx="193813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endParaRPr lang="en-US" altLang="zh-CN" dirty="0">
              <a:latin typeface="Arial" pitchFamily="34" charset="0"/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2060"/>
                </a:solidFill>
                <a:latin typeface="Arial" pitchFamily="34" charset="0"/>
              </a:rPr>
              <a:t>Insert</a:t>
            </a:r>
            <a:r>
              <a:rPr lang="zh-CN" altLang="en-US" dirty="0">
                <a:solidFill>
                  <a:srgbClr val="002060"/>
                </a:solidFill>
                <a:latin typeface="Arial" pitchFamily="34" charset="0"/>
              </a:rPr>
              <a:t>模式</a:t>
            </a:r>
            <a:endParaRPr lang="zh-CN" altLang="en-US" dirty="0">
              <a:solidFill>
                <a:srgbClr val="00206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下弧形箭头 3"/>
          <p:cNvSpPr>
            <a:spLocks noChangeArrowheads="1"/>
          </p:cNvSpPr>
          <p:nvPr/>
        </p:nvSpPr>
        <p:spPr bwMode="auto">
          <a:xfrm>
            <a:off x="4110663" y="4779913"/>
            <a:ext cx="3546210" cy="676275"/>
          </a:xfrm>
          <a:prstGeom prst="curvedUpArrow">
            <a:avLst>
              <a:gd name="adj1" fmla="val 24964"/>
              <a:gd name="adj2" fmla="val 49972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下弧形箭头 9"/>
          <p:cNvSpPr>
            <a:spLocks noChangeArrowheads="1"/>
          </p:cNvSpPr>
          <p:nvPr/>
        </p:nvSpPr>
        <p:spPr bwMode="auto">
          <a:xfrm rot="10800000">
            <a:off x="4060790" y="2932063"/>
            <a:ext cx="3546210" cy="676275"/>
          </a:xfrm>
          <a:prstGeom prst="curvedUpArrow">
            <a:avLst>
              <a:gd name="adj1" fmla="val 24964"/>
              <a:gd name="adj2" fmla="val 49972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472537" y="2420888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Esc</a:t>
            </a:r>
            <a:endParaRPr lang="zh-CN" altLang="en-US" sz="32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711789" y="5410149"/>
            <a:ext cx="299244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/>
              <a:t>i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612204" y="3068960"/>
            <a:ext cx="6869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i → </a:t>
            </a:r>
            <a:r>
              <a:rPr lang="en-US" altLang="zh-CN" sz="2800" b="1" i="1">
                <a:solidFill>
                  <a:srgbClr val="FF0000"/>
                </a:solidFill>
              </a:rPr>
              <a:t>Insert</a:t>
            </a:r>
            <a:r>
              <a:rPr lang="en-US" altLang="zh-CN" sz="2800" b="1">
                <a:solidFill>
                  <a:srgbClr val="FF0000"/>
                </a:solidFill>
              </a:rPr>
              <a:t> </a:t>
            </a:r>
            <a:r>
              <a:rPr lang="zh-CN" altLang="en-US" sz="2800" b="1">
                <a:solidFill>
                  <a:srgbClr val="FF0000"/>
                </a:solidFill>
              </a:rPr>
              <a:t>模式，按 </a:t>
            </a:r>
            <a:r>
              <a:rPr lang="en-US" altLang="zh-CN" sz="2800" b="1">
                <a:solidFill>
                  <a:srgbClr val="FF0000"/>
                </a:solidFill>
              </a:rPr>
              <a:t>ESC </a:t>
            </a:r>
            <a:r>
              <a:rPr lang="zh-CN" altLang="en-US" sz="2800" b="1">
                <a:solidFill>
                  <a:srgbClr val="FF0000"/>
                </a:solidFill>
              </a:rPr>
              <a:t>回到 </a:t>
            </a:r>
            <a:r>
              <a:rPr lang="en-US" altLang="zh-CN" sz="2800" b="1" i="1">
                <a:solidFill>
                  <a:srgbClr val="FF0000"/>
                </a:solidFill>
              </a:rPr>
              <a:t>Normal</a:t>
            </a:r>
            <a:r>
              <a:rPr lang="en-US" altLang="zh-CN" sz="2800" b="1">
                <a:solidFill>
                  <a:srgbClr val="FF0000"/>
                </a:solidFill>
              </a:rPr>
              <a:t> </a:t>
            </a:r>
            <a:r>
              <a:rPr lang="zh-CN" altLang="en-US" sz="2800" b="1">
                <a:solidFill>
                  <a:srgbClr val="FF0000"/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7402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dirty="0">
                <a:ea typeface="宋体" pitchFamily="2" charset="-122"/>
              </a:rPr>
              <a:t>VIM基本操作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活下来！</a:t>
            </a:r>
            <a:endParaRPr lang="zh-CN" altLang="en-US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432720" y="2924944"/>
            <a:ext cx="5230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zh-CN" altLang="en-US" sz="2800" b="1">
                <a:solidFill>
                  <a:srgbClr val="FF0000"/>
                </a:solidFill>
              </a:rPr>
              <a:t> → 删当前光标所在的一个字符</a:t>
            </a:r>
          </a:p>
        </p:txBody>
      </p:sp>
    </p:spTree>
    <p:extLst>
      <p:ext uri="{BB962C8B-B14F-4D97-AF65-F5344CB8AC3E}">
        <p14:creationId xmlns:p14="http://schemas.microsoft.com/office/powerpoint/2010/main" val="1262114816"/>
      </p:ext>
    </p:extLst>
  </p:cSld>
  <p:clrMapOvr>
    <a:masterClrMapping/>
  </p:clrMapOvr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4D4D4D"/>
    </a:dk1>
    <a:lt1>
      <a:srgbClr val="FFFFFF"/>
    </a:lt1>
    <a:dk2>
      <a:srgbClr val="F2EF62"/>
    </a:dk2>
    <a:lt2>
      <a:srgbClr val="DDDDDD"/>
    </a:lt2>
    <a:accent1>
      <a:srgbClr val="8FAD2F"/>
    </a:accent1>
    <a:accent2>
      <a:srgbClr val="DBE8B2"/>
    </a:accent2>
    <a:accent3>
      <a:srgbClr val="FFFFFF"/>
    </a:accent3>
    <a:accent4>
      <a:srgbClr val="404040"/>
    </a:accent4>
    <a:accent5>
      <a:srgbClr val="C6D3AD"/>
    </a:accent5>
    <a:accent6>
      <a:srgbClr val="C6D2A1"/>
    </a:accent6>
    <a:hlink>
      <a:srgbClr val="BAD16F"/>
    </a:hlink>
    <a:folHlink>
      <a:srgbClr val="507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29627</TotalTime>
  <Words>2459</Words>
  <Application>Microsoft Office PowerPoint</Application>
  <PresentationFormat>A4 纸张(210x297 毫米)</PresentationFormat>
  <Paragraphs>346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Monotype Sorts</vt:lpstr>
      <vt:lpstr>华文楷体</vt:lpstr>
      <vt:lpstr>宋体</vt:lpstr>
      <vt:lpstr>Arial</vt:lpstr>
      <vt:lpstr>Arial Narrow</vt:lpstr>
      <vt:lpstr>Times New Roman</vt:lpstr>
      <vt:lpstr>Verdana</vt:lpstr>
      <vt:lpstr>Wingdings</vt:lpstr>
      <vt:lpstr>通用信息 (标准)</vt:lpstr>
      <vt:lpstr>第二章 第1讲  VIM和GCC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3053</cp:revision>
  <cp:lastPrinted>2011-09-02T04:24:48Z</cp:lastPrinted>
  <dcterms:created xsi:type="dcterms:W3CDTF">2001-03-21T12:57:26Z</dcterms:created>
  <dcterms:modified xsi:type="dcterms:W3CDTF">2021-03-29T03:39:13Z</dcterms:modified>
</cp:coreProperties>
</file>