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256" r:id="rId2"/>
    <p:sldId id="342" r:id="rId3"/>
    <p:sldId id="343" r:id="rId4"/>
    <p:sldId id="344" r:id="rId5"/>
    <p:sldId id="345" r:id="rId6"/>
    <p:sldId id="308" r:id="rId7"/>
    <p:sldId id="313" r:id="rId8"/>
    <p:sldId id="309" r:id="rId9"/>
    <p:sldId id="315" r:id="rId10"/>
    <p:sldId id="320" r:id="rId11"/>
    <p:sldId id="346" r:id="rId12"/>
    <p:sldId id="348" r:id="rId13"/>
    <p:sldId id="349" r:id="rId14"/>
    <p:sldId id="350" r:id="rId15"/>
    <p:sldId id="351" r:id="rId16"/>
    <p:sldId id="272" r:id="rId17"/>
    <p:sldId id="352" r:id="rId18"/>
    <p:sldId id="353" r:id="rId19"/>
    <p:sldId id="354" r:id="rId20"/>
    <p:sldId id="276" r:id="rId21"/>
    <p:sldId id="277" r:id="rId22"/>
    <p:sldId id="278" r:id="rId23"/>
    <p:sldId id="279" r:id="rId24"/>
    <p:sldId id="280" r:id="rId25"/>
    <p:sldId id="281" r:id="rId26"/>
    <p:sldId id="282" r:id="rId27"/>
    <p:sldId id="283" r:id="rId28"/>
    <p:sldId id="355" r:id="rId29"/>
    <p:sldId id="286" r:id="rId30"/>
    <p:sldId id="357" r:id="rId31"/>
    <p:sldId id="288" r:id="rId32"/>
    <p:sldId id="289" r:id="rId33"/>
    <p:sldId id="290" r:id="rId34"/>
    <p:sldId id="292" r:id="rId35"/>
    <p:sldId id="293" r:id="rId36"/>
    <p:sldId id="316" r:id="rId37"/>
    <p:sldId id="318" r:id="rId38"/>
    <p:sldId id="317" r:id="rId39"/>
    <p:sldId id="296" r:id="rId40"/>
    <p:sldId id="358" r:id="rId41"/>
    <p:sldId id="299" r:id="rId42"/>
    <p:sldId id="300" r:id="rId43"/>
    <p:sldId id="301" r:id="rId44"/>
    <p:sldId id="302" r:id="rId45"/>
    <p:sldId id="303" r:id="rId46"/>
    <p:sldId id="304" r:id="rId47"/>
    <p:sldId id="305" r:id="rId48"/>
    <p:sldId id="306" r:id="rId49"/>
    <p:sldId id="297" r:id="rId50"/>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99"/>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8074" autoAdjust="0"/>
  </p:normalViewPr>
  <p:slideViewPr>
    <p:cSldViewPr>
      <p:cViewPr varScale="1">
        <p:scale>
          <a:sx n="79" d="100"/>
          <a:sy n="79" d="100"/>
        </p:scale>
        <p:origin x="422" y="6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第二章 第</a:t>
            </a:r>
            <a:r>
              <a:rPr lang="en-US" altLang="zh-CN" sz="4400" dirty="0">
                <a:solidFill>
                  <a:srgbClr val="000066"/>
                </a:solidFill>
                <a:effectLst>
                  <a:outerShdw blurRad="38100" dist="38100" dir="2700000" algn="tl">
                    <a:srgbClr val="C0C0C0"/>
                  </a:outerShdw>
                </a:effectLst>
              </a:rPr>
              <a:t>3</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应用层程序的调试</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60FA713-0FC4-4CF3-A8B0-2C0FB2B104FA}"/>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a:t>
            </a:r>
            <a:r>
              <a:rPr lang="zh-CN" altLang="en-US" dirty="0">
                <a:effectLst>
                  <a:outerShdw blurRad="38100" dist="38100" dir="2700000" algn="tl">
                    <a:srgbClr val="000000"/>
                  </a:outerShdw>
                </a:effectLst>
              </a:rPr>
              <a:t>DB</a:t>
            </a:r>
            <a:endParaRPr lang="en-US" dirty="0">
              <a:effectLst>
                <a:outerShdw blurRad="38100" dist="38100" dir="2700000" algn="tl">
                  <a:srgbClr val="000000"/>
                </a:outerShdw>
              </a:effectLst>
              <a:latin typeface="黑体" pitchFamily="49" charset="-122"/>
              <a:sym typeface="黑体" pitchFamily="49" charset="-122"/>
            </a:endParaRPr>
          </a:p>
        </p:txBody>
      </p:sp>
      <p:sp>
        <p:nvSpPr>
          <p:cNvPr id="14339" name="Content Placeholder 2">
            <a:extLst>
              <a:ext uri="{FF2B5EF4-FFF2-40B4-BE49-F238E27FC236}">
                <a16:creationId xmlns:a16="http://schemas.microsoft.com/office/drawing/2014/main" id="{09FC6E65-8E08-4667-98F8-D36EE9E64C67}"/>
              </a:ext>
            </a:extLst>
          </p:cNvPr>
          <p:cNvSpPr>
            <a:spLocks noGrp="1" noChangeArrowheads="1"/>
          </p:cNvSpPr>
          <p:nvPr>
            <p:ph sz="quarter" idx="4294967295"/>
          </p:nvPr>
        </p:nvSpPr>
        <p:spPr>
          <a:xfrm>
            <a:off x="492125" y="1341438"/>
            <a:ext cx="8566150" cy="5111750"/>
          </a:xfrm>
        </p:spPr>
        <p:txBody>
          <a:bodyPr/>
          <a:lstStyle/>
          <a:p>
            <a:pPr>
              <a:buFont typeface="Wingdings" panose="05000000000000000000" pitchFamily="2" charset="2"/>
              <a:buChar char="n"/>
            </a:pPr>
            <a:endParaRPr lang="en-US" altLang="zh-CN" sz="2200"/>
          </a:p>
          <a:p>
            <a:r>
              <a:rPr lang="zh-CN" altLang="en-US" sz="2200"/>
              <a:t>常用命令</a:t>
            </a:r>
            <a:endParaRPr lang="en-US" altLang="zh-CN" sz="2200"/>
          </a:p>
          <a:p>
            <a:endParaRPr lang="en-US" altLang="zh-CN" sz="2200"/>
          </a:p>
        </p:txBody>
      </p:sp>
      <p:sp>
        <p:nvSpPr>
          <p:cNvPr id="14340" name="AutoShape 2" descr="http://t11.baidu.com/it/u=1244005969,2990422032&amp;fm=58">
            <a:extLst>
              <a:ext uri="{FF2B5EF4-FFF2-40B4-BE49-F238E27FC236}">
                <a16:creationId xmlns:a16="http://schemas.microsoft.com/office/drawing/2014/main" id="{7D6F108E-B062-4537-9F69-A03690DD2873}"/>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4341" name="AutoShape 4" descr="http://t11.baidu.com/it/u=1244005969,2990422032&amp;fm=58">
            <a:extLst>
              <a:ext uri="{FF2B5EF4-FFF2-40B4-BE49-F238E27FC236}">
                <a16:creationId xmlns:a16="http://schemas.microsoft.com/office/drawing/2014/main" id="{9F067AD1-6A51-491C-B7E4-0631902B05DC}"/>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4342" name="Text Box 6">
            <a:extLst>
              <a:ext uri="{FF2B5EF4-FFF2-40B4-BE49-F238E27FC236}">
                <a16:creationId xmlns:a16="http://schemas.microsoft.com/office/drawing/2014/main" id="{062CE956-7458-4BC2-9E0F-E41F23B83904}"/>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graphicFrame>
        <p:nvGraphicFramePr>
          <p:cNvPr id="13320" name="Group 8">
            <a:extLst>
              <a:ext uri="{FF2B5EF4-FFF2-40B4-BE49-F238E27FC236}">
                <a16:creationId xmlns:a16="http://schemas.microsoft.com/office/drawing/2014/main" id="{F5F14610-87D5-4E87-BC99-16D486F6DF45}"/>
              </a:ext>
            </a:extLst>
          </p:cNvPr>
          <p:cNvGraphicFramePr>
            <a:graphicFrameLocks noGrp="1"/>
          </p:cNvGraphicFramePr>
          <p:nvPr>
            <p:extLst>
              <p:ext uri="{D42A27DB-BD31-4B8C-83A1-F6EECF244321}">
                <p14:modId xmlns:p14="http://schemas.microsoft.com/office/powerpoint/2010/main" val="3352450933"/>
              </p:ext>
            </p:extLst>
          </p:nvPr>
        </p:nvGraphicFramePr>
        <p:xfrm>
          <a:off x="1166813" y="2357438"/>
          <a:ext cx="7458595" cy="3286126"/>
        </p:xfrm>
        <a:graphic>
          <a:graphicData uri="http://schemas.openxmlformats.org/drawingml/2006/table">
            <a:tbl>
              <a:tblPr/>
              <a:tblGrid>
                <a:gridCol w="2486163">
                  <a:extLst>
                    <a:ext uri="{9D8B030D-6E8A-4147-A177-3AD203B41FA5}">
                      <a16:colId xmlns:a16="http://schemas.microsoft.com/office/drawing/2014/main" val="20000"/>
                    </a:ext>
                  </a:extLst>
                </a:gridCol>
                <a:gridCol w="4972432">
                  <a:extLst>
                    <a:ext uri="{9D8B030D-6E8A-4147-A177-3AD203B41FA5}">
                      <a16:colId xmlns:a16="http://schemas.microsoft.com/office/drawing/2014/main" val="20001"/>
                    </a:ext>
                  </a:extLst>
                </a:gridCol>
              </a:tblGrid>
              <a:tr h="519956">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dirty="0">
                          <a:ln>
                            <a:noFill/>
                          </a:ln>
                          <a:solidFill>
                            <a:srgbClr val="FFFFFF"/>
                          </a:solidFill>
                          <a:effectLst/>
                          <a:latin typeface="Arial" pitchFamily="34" charset="0"/>
                          <a:ea typeface="宋体" pitchFamily="2" charset="-122"/>
                        </a:rPr>
                        <a:t>命令</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dirty="0">
                          <a:ln>
                            <a:noFill/>
                          </a:ln>
                          <a:solidFill>
                            <a:srgbClr val="FFFFFF"/>
                          </a:solidFill>
                          <a:effectLst/>
                          <a:latin typeface="Arial" pitchFamily="34" charset="0"/>
                          <a:ea typeface="宋体" pitchFamily="2" charset="-122"/>
                        </a:rPr>
                        <a:t>作用</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3696">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en-US" sz="1800" b="1" i="0" u="none" strike="noStrike" cap="none" normalizeH="0" baseline="0" dirty="0">
                          <a:ln>
                            <a:noFill/>
                          </a:ln>
                          <a:solidFill>
                            <a:srgbClr val="0033CC"/>
                          </a:solidFill>
                          <a:effectLst/>
                          <a:latin typeface="Arial" pitchFamily="34" charset="0"/>
                          <a:ea typeface="宋体" pitchFamily="2" charset="-122"/>
                        </a:rPr>
                        <a:t>list</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CN" altLang="en-US" sz="1800" b="1" i="0" u="none" strike="noStrike" cap="none" normalizeH="0" baseline="0" dirty="0">
                          <a:ln>
                            <a:noFill/>
                          </a:ln>
                          <a:solidFill>
                            <a:srgbClr val="0033CC"/>
                          </a:solidFill>
                          <a:effectLst/>
                          <a:latin typeface="Arial" pitchFamily="34" charset="0"/>
                          <a:ea typeface="宋体" pitchFamily="2" charset="-122"/>
                        </a:rPr>
                        <a:t>显示源码</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519958">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dirty="0">
                          <a:ln>
                            <a:noFill/>
                          </a:ln>
                          <a:solidFill>
                            <a:srgbClr val="0033CC"/>
                          </a:solidFill>
                          <a:effectLst/>
                          <a:latin typeface="Arial" pitchFamily="34" charset="0"/>
                          <a:ea typeface="宋体" pitchFamily="2" charset="-122"/>
                        </a:rPr>
                        <a:t>break NUM</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dirty="0">
                          <a:ln>
                            <a:noFill/>
                          </a:ln>
                          <a:solidFill>
                            <a:srgbClr val="0033CC"/>
                          </a:solidFill>
                          <a:effectLst/>
                          <a:latin typeface="Arial" pitchFamily="34" charset="0"/>
                          <a:ea typeface="黑体" pitchFamily="49" charset="-122"/>
                        </a:rPr>
                        <a:t>设置断点</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2"/>
                  </a:ext>
                </a:extLst>
              </a:tr>
              <a:tr h="45062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dirty="0">
                          <a:ln>
                            <a:noFill/>
                          </a:ln>
                          <a:solidFill>
                            <a:srgbClr val="0033CC"/>
                          </a:solidFill>
                          <a:effectLst/>
                          <a:latin typeface="Arial" pitchFamily="34" charset="0"/>
                          <a:ea typeface="宋体" pitchFamily="2" charset="-122"/>
                        </a:rPr>
                        <a:t>run</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dirty="0">
                          <a:ln>
                            <a:noFill/>
                          </a:ln>
                          <a:solidFill>
                            <a:srgbClr val="0033CC"/>
                          </a:solidFill>
                          <a:effectLst/>
                          <a:latin typeface="Arial" pitchFamily="34" charset="0"/>
                          <a:ea typeface="宋体" pitchFamily="2" charset="-122"/>
                        </a:rPr>
                        <a:t>运行可执行文件</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45062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en-US" sz="1800" b="1" i="0" u="none" strike="noStrike" cap="none" normalizeH="0" baseline="0" dirty="0" err="1">
                          <a:ln>
                            <a:noFill/>
                          </a:ln>
                          <a:solidFill>
                            <a:srgbClr val="0033CC"/>
                          </a:solidFill>
                          <a:effectLst/>
                          <a:latin typeface="Arial" pitchFamily="34" charset="0"/>
                          <a:ea typeface="宋体" pitchFamily="2" charset="-122"/>
                        </a:rPr>
                        <a:t>bt</a:t>
                      </a:r>
                      <a:endParaRPr kumimoji="0" lang="en-US" sz="1800" b="1" i="0" u="none" strike="noStrike" cap="none" normalizeH="0" baseline="0" dirty="0">
                        <a:ln>
                          <a:noFill/>
                        </a:ln>
                        <a:solidFill>
                          <a:srgbClr val="0033CC"/>
                        </a:solidFill>
                        <a:effectLst/>
                        <a:latin typeface="Arial" pitchFamily="34" charset="0"/>
                        <a:ea typeface="宋体" pitchFamily="2" charset="-122"/>
                      </a:endParaRP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CN" altLang="en-US" sz="1800" b="1" i="0" u="none" strike="noStrike" cap="none" normalizeH="0" baseline="0" dirty="0">
                          <a:ln>
                            <a:noFill/>
                          </a:ln>
                          <a:solidFill>
                            <a:srgbClr val="0033CC"/>
                          </a:solidFill>
                          <a:effectLst/>
                          <a:latin typeface="Arial" pitchFamily="34" charset="0"/>
                          <a:ea typeface="宋体" pitchFamily="2" charset="-122"/>
                        </a:rPr>
                        <a:t>显示调用栈</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4"/>
                  </a:ext>
                </a:extLst>
              </a:tr>
              <a:tr h="45062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en-US" sz="1800" b="1" i="0" u="none" strike="noStrike" cap="none" normalizeH="0" baseline="0" dirty="0">
                          <a:ln>
                            <a:noFill/>
                          </a:ln>
                          <a:solidFill>
                            <a:srgbClr val="0033CC"/>
                          </a:solidFill>
                          <a:effectLst/>
                          <a:latin typeface="Arial" pitchFamily="34" charset="0"/>
                          <a:ea typeface="宋体" pitchFamily="2" charset="-122"/>
                        </a:rPr>
                        <a:t>next</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CN" altLang="en-US" sz="1800" b="1" i="0" u="none" strike="noStrike" cap="none" normalizeH="0" baseline="0" dirty="0">
                          <a:ln>
                            <a:noFill/>
                          </a:ln>
                          <a:solidFill>
                            <a:srgbClr val="0033CC"/>
                          </a:solidFill>
                          <a:effectLst/>
                          <a:latin typeface="Arial" pitchFamily="34" charset="0"/>
                          <a:ea typeface="宋体" pitchFamily="2" charset="-122"/>
                        </a:rPr>
                        <a:t>单步执行</a:t>
                      </a:r>
                      <a:r>
                        <a:rPr kumimoji="0" lang="en-US" sz="1800" b="1" i="0" u="none" strike="noStrike" cap="none" normalizeH="0" baseline="0" dirty="0">
                          <a:ln>
                            <a:noFill/>
                          </a:ln>
                          <a:solidFill>
                            <a:srgbClr val="0033CC"/>
                          </a:solidFill>
                          <a:effectLst/>
                          <a:latin typeface="Arial" pitchFamily="34" charset="0"/>
                          <a:ea typeface="宋体" pitchFamily="2" charset="-122"/>
                        </a:rPr>
                        <a:t>(</a:t>
                      </a:r>
                      <a:r>
                        <a:rPr kumimoji="0" lang="zh-CN" altLang="en-US" sz="1800" b="1" i="0" u="none" strike="noStrike" cap="none" normalizeH="0" baseline="0" dirty="0">
                          <a:ln>
                            <a:noFill/>
                          </a:ln>
                          <a:solidFill>
                            <a:srgbClr val="0033CC"/>
                          </a:solidFill>
                          <a:effectLst/>
                          <a:latin typeface="Arial" pitchFamily="34" charset="0"/>
                          <a:ea typeface="宋体" pitchFamily="2" charset="-122"/>
                        </a:rPr>
                        <a:t>不进入函数</a:t>
                      </a:r>
                      <a:r>
                        <a:rPr kumimoji="0" lang="en-US" sz="1800" b="1" i="0" u="none" strike="noStrike" cap="none" normalizeH="0" baseline="0" dirty="0">
                          <a:ln>
                            <a:noFill/>
                          </a:ln>
                          <a:solidFill>
                            <a:srgbClr val="0033CC"/>
                          </a:solidFill>
                          <a:effectLst/>
                          <a:latin typeface="Arial" pitchFamily="34" charset="0"/>
                          <a:ea typeface="宋体" pitchFamily="2" charset="-122"/>
                        </a:rPr>
                        <a:t>)</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45062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en-US" sz="1800" b="1" i="0" u="none" strike="noStrike" cap="none" normalizeH="0" baseline="0" dirty="0">
                          <a:ln>
                            <a:noFill/>
                          </a:ln>
                          <a:solidFill>
                            <a:srgbClr val="0033CC"/>
                          </a:solidFill>
                          <a:effectLst/>
                          <a:latin typeface="Arial" pitchFamily="34" charset="0"/>
                          <a:ea typeface="宋体" pitchFamily="2" charset="-122"/>
                        </a:rPr>
                        <a:t>step</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CN" altLang="en-US" sz="1800" b="1" i="0" u="none" strike="noStrike" cap="none" normalizeH="0" baseline="0" dirty="0">
                          <a:ln>
                            <a:noFill/>
                          </a:ln>
                          <a:solidFill>
                            <a:srgbClr val="0033CC"/>
                          </a:solidFill>
                          <a:effectLst/>
                          <a:latin typeface="Arial" pitchFamily="34" charset="0"/>
                          <a:ea typeface="宋体" pitchFamily="2" charset="-122"/>
                        </a:rPr>
                        <a:t>单位执行</a:t>
                      </a:r>
                      <a:r>
                        <a:rPr kumimoji="0" lang="en-US" sz="1800" b="1" i="0" u="none" strike="noStrike" cap="none" normalizeH="0" baseline="0" dirty="0">
                          <a:ln>
                            <a:noFill/>
                          </a:ln>
                          <a:solidFill>
                            <a:srgbClr val="0033CC"/>
                          </a:solidFill>
                          <a:effectLst/>
                          <a:latin typeface="Arial" pitchFamily="34" charset="0"/>
                          <a:ea typeface="宋体" pitchFamily="2" charset="-122"/>
                        </a:rPr>
                        <a:t>(</a:t>
                      </a:r>
                      <a:r>
                        <a:rPr kumimoji="0" lang="zh-CN" altLang="en-US" sz="1800" b="1" i="0" u="none" strike="noStrike" cap="none" normalizeH="0" baseline="0" dirty="0">
                          <a:ln>
                            <a:noFill/>
                          </a:ln>
                          <a:solidFill>
                            <a:srgbClr val="0033CC"/>
                          </a:solidFill>
                          <a:effectLst/>
                          <a:latin typeface="Arial" pitchFamily="34" charset="0"/>
                          <a:ea typeface="宋体" pitchFamily="2" charset="-122"/>
                        </a:rPr>
                        <a:t>进入函数</a:t>
                      </a:r>
                      <a:r>
                        <a:rPr kumimoji="0" lang="en-US" sz="1800" b="1" i="0" u="none" strike="noStrike" cap="none" normalizeH="0" baseline="0" dirty="0">
                          <a:ln>
                            <a:noFill/>
                          </a:ln>
                          <a:solidFill>
                            <a:srgbClr val="0033CC"/>
                          </a:solidFill>
                          <a:effectLst/>
                          <a:latin typeface="Arial" pitchFamily="34" charset="0"/>
                          <a:ea typeface="宋体" pitchFamily="2" charset="-122"/>
                        </a:rPr>
                        <a:t>)</a:t>
                      </a:r>
                    </a:p>
                  </a:txBody>
                  <a:tcPr marL="91439" marR="9143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BF18258-E0AB-4D59-8421-CBE1E5FF5C4B}"/>
              </a:ext>
            </a:extLst>
          </p:cNvPr>
          <p:cNvSpPr>
            <a:spLocks noGrp="1" noChangeAspect="1" noChangeArrowheads="1"/>
          </p:cNvSpPr>
          <p:nvPr>
            <p:ph type="title" idx="4294967295"/>
          </p:nvPr>
        </p:nvSpPr>
        <p:spPr/>
        <p:txBody>
          <a:bodyPr/>
          <a:lstStyle/>
          <a:p>
            <a:pPr>
              <a:defRPr/>
            </a:pPr>
            <a:r>
              <a:rPr lang="en-US">
                <a:effectLst>
                  <a:outerShdw blurRad="38100" dist="38100" dir="2700000" algn="tl">
                    <a:srgbClr val="000000"/>
                  </a:outerShdw>
                </a:effectLst>
              </a:rPr>
              <a:t>G</a:t>
            </a:r>
            <a:r>
              <a:rPr lang="zh-CN" altLang="en-US">
                <a:effectLst>
                  <a:outerShdw blurRad="38100" dist="38100" dir="2700000" algn="tl">
                    <a:srgbClr val="000000"/>
                  </a:outerShdw>
                </a:effectLst>
              </a:rPr>
              <a:t>DB</a:t>
            </a:r>
            <a:endParaRPr lang="en-US">
              <a:effectLst>
                <a:outerShdw blurRad="38100" dist="38100" dir="2700000" algn="tl">
                  <a:srgbClr val="000000"/>
                </a:outerShdw>
              </a:effectLst>
              <a:latin typeface="黑体" pitchFamily="49" charset="-122"/>
              <a:sym typeface="黑体" pitchFamily="49" charset="-122"/>
            </a:endParaRPr>
          </a:p>
        </p:txBody>
      </p:sp>
      <p:sp>
        <p:nvSpPr>
          <p:cNvPr id="15363" name="Content Placeholder 2">
            <a:extLst>
              <a:ext uri="{FF2B5EF4-FFF2-40B4-BE49-F238E27FC236}">
                <a16:creationId xmlns:a16="http://schemas.microsoft.com/office/drawing/2014/main" id="{7A88286C-454B-4B93-A47E-DDB1CBE2AA5C}"/>
              </a:ext>
            </a:extLst>
          </p:cNvPr>
          <p:cNvSpPr>
            <a:spLocks noGrp="1" noChangeArrowheads="1"/>
          </p:cNvSpPr>
          <p:nvPr>
            <p:ph sz="quarter" idx="4294967295"/>
          </p:nvPr>
        </p:nvSpPr>
        <p:spPr>
          <a:xfrm>
            <a:off x="492125" y="1341438"/>
            <a:ext cx="8566150" cy="5111750"/>
          </a:xfrm>
        </p:spPr>
        <p:txBody>
          <a:bodyPr/>
          <a:lstStyle/>
          <a:p>
            <a:r>
              <a:rPr lang="en-US" altLang="zh-CN" sz="2200"/>
              <a:t> GCC</a:t>
            </a:r>
            <a:r>
              <a:rPr lang="zh-CN" altLang="en-US" sz="2200"/>
              <a:t>初步示例</a:t>
            </a:r>
            <a:endParaRPr lang="en-US" altLang="zh-CN" sz="2200"/>
          </a:p>
          <a:p>
            <a:pPr lvl="1"/>
            <a:r>
              <a:rPr lang="zh-CN" altLang="en-US" sz="2000">
                <a:ea typeface="黑体" panose="02010609060101010101" pitchFamily="49" charset="-122"/>
              </a:rPr>
              <a:t>预处理</a:t>
            </a:r>
          </a:p>
          <a:p>
            <a:r>
              <a:rPr lang="zh-CN" altLang="en-US" sz="1700"/>
              <a:t> </a:t>
            </a:r>
            <a:endParaRPr lang="zh-CN" altLang="en-US"/>
          </a:p>
          <a:p>
            <a:pPr lvl="1"/>
            <a:endParaRPr lang="zh-CN" altLang="en-US"/>
          </a:p>
        </p:txBody>
      </p:sp>
      <p:sp>
        <p:nvSpPr>
          <p:cNvPr id="15364" name="AutoShape 2" descr="http://t11.baidu.com/it/u=1244005969,2990422032&amp;fm=58">
            <a:extLst>
              <a:ext uri="{FF2B5EF4-FFF2-40B4-BE49-F238E27FC236}">
                <a16:creationId xmlns:a16="http://schemas.microsoft.com/office/drawing/2014/main" id="{DD880F50-7547-43F9-8FDE-2B090B20A1E8}"/>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5365" name="AutoShape 4" descr="http://t11.baidu.com/it/u=1244005969,2990422032&amp;fm=58">
            <a:extLst>
              <a:ext uri="{FF2B5EF4-FFF2-40B4-BE49-F238E27FC236}">
                <a16:creationId xmlns:a16="http://schemas.microsoft.com/office/drawing/2014/main" id="{4E2ED89A-5D53-4CF1-8E45-A9D4C500881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5366" name="Text Box 6">
            <a:extLst>
              <a:ext uri="{FF2B5EF4-FFF2-40B4-BE49-F238E27FC236}">
                <a16:creationId xmlns:a16="http://schemas.microsoft.com/office/drawing/2014/main" id="{B3920099-213D-4B34-AADB-C615142C3CF9}"/>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15367" name="Picture 7" descr="QQ图片20140323010347">
            <a:extLst>
              <a:ext uri="{FF2B5EF4-FFF2-40B4-BE49-F238E27FC236}">
                <a16:creationId xmlns:a16="http://schemas.microsoft.com/office/drawing/2014/main" id="{2A26CFAE-66D3-489D-9194-4DA1DB7E4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052513"/>
            <a:ext cx="5000625" cy="594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QQ图片20140323010415">
            <a:extLst>
              <a:ext uri="{FF2B5EF4-FFF2-40B4-BE49-F238E27FC236}">
                <a16:creationId xmlns:a16="http://schemas.microsoft.com/office/drawing/2014/main" id="{8C320B8A-6650-45C3-B084-BCCC38096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125538"/>
            <a:ext cx="5002213"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78FF57D-0BE8-4D44-9B4F-A95D56A1D71F}"/>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内存错误</a:t>
            </a:r>
            <a:endParaRPr lang="en-US" dirty="0">
              <a:effectLst>
                <a:outerShdw blurRad="38100" dist="38100" dir="2700000" algn="tl">
                  <a:srgbClr val="000000"/>
                </a:outerShdw>
              </a:effectLst>
              <a:latin typeface="黑体" pitchFamily="49" charset="-122"/>
              <a:sym typeface="黑体" pitchFamily="49" charset="-122"/>
            </a:endParaRPr>
          </a:p>
        </p:txBody>
      </p:sp>
      <p:sp>
        <p:nvSpPr>
          <p:cNvPr id="17411" name="Content Placeholder 2">
            <a:extLst>
              <a:ext uri="{FF2B5EF4-FFF2-40B4-BE49-F238E27FC236}">
                <a16:creationId xmlns:a16="http://schemas.microsoft.com/office/drawing/2014/main" id="{AC9C044B-E651-4332-AEEC-B3F4EB8701D6}"/>
              </a:ext>
            </a:extLst>
          </p:cNvPr>
          <p:cNvSpPr>
            <a:spLocks noGrp="1" noChangeArrowheads="1"/>
          </p:cNvSpPr>
          <p:nvPr>
            <p:ph sz="quarter" idx="4294967295"/>
          </p:nvPr>
        </p:nvSpPr>
        <p:spPr/>
        <p:txBody>
          <a:bodyPr/>
          <a:lstStyle/>
          <a:p>
            <a:r>
              <a:rPr lang="zh-CN" altLang="en-US" sz="2400"/>
              <a:t>从</a:t>
            </a:r>
            <a:r>
              <a:rPr lang="en-US" altLang="zh-CN" sz="2400"/>
              <a:t>OS</a:t>
            </a:r>
            <a:r>
              <a:rPr lang="zh-CN" altLang="en-US" sz="2400"/>
              <a:t>角度看内存错误的原因</a:t>
            </a:r>
            <a:endParaRPr lang="en-US" altLang="zh-CN" sz="2400"/>
          </a:p>
          <a:p>
            <a:pPr marL="457200" lvl="1" indent="0"/>
            <a:r>
              <a:rPr lang="zh-CN" altLang="en-US" sz="1800"/>
              <a:t>访问不存在的内存地址</a:t>
            </a:r>
          </a:p>
          <a:p>
            <a:pPr marL="457200" lvl="1" indent="0"/>
            <a:r>
              <a:rPr lang="zh-CN" altLang="en-US" sz="1800"/>
              <a:t>访问系统保护的内存地址</a:t>
            </a:r>
          </a:p>
          <a:p>
            <a:pPr marL="457200" lvl="1" indent="0"/>
            <a:r>
              <a:rPr lang="zh-CN" altLang="en-US" sz="1800"/>
              <a:t>访问只读的内存地址</a:t>
            </a:r>
          </a:p>
          <a:p>
            <a:pPr marL="457200" lvl="1" indent="0"/>
            <a:r>
              <a:rPr lang="zh-CN" altLang="en-US" sz="1800"/>
              <a:t>栈溢出</a:t>
            </a:r>
            <a:endParaRPr lang="en-US" altLang="zh-CN" sz="1800"/>
          </a:p>
          <a:p>
            <a:pPr marL="457200" lvl="1" indent="0">
              <a:buFont typeface="Wingdings" panose="05000000000000000000" pitchFamily="2" charset="2"/>
              <a:buNone/>
            </a:pPr>
            <a:endParaRPr lang="zh-CN" altLang="en-US" sz="2200">
              <a:ea typeface="黑体" panose="02010609060101010101" pitchFamily="49" charset="-122"/>
            </a:endParaRPr>
          </a:p>
          <a:p>
            <a:r>
              <a:rPr lang="zh-CN" altLang="en-US"/>
              <a:t>从码农角度看内存错误的原因</a:t>
            </a:r>
            <a:endParaRPr lang="en-US" altLang="zh-CN"/>
          </a:p>
          <a:p>
            <a:pPr marL="457200" lvl="1" indent="0"/>
            <a:r>
              <a:rPr lang="zh-CN" altLang="en-US" sz="1800">
                <a:latin typeface="宋体" panose="02010600030101010101" pitchFamily="2" charset="-122"/>
                <a:sym typeface="宋体" panose="02010600030101010101" pitchFamily="2" charset="-122"/>
              </a:rPr>
              <a:t>内存分配未成功却使用</a:t>
            </a:r>
            <a:endParaRPr lang="en-US" altLang="zh-CN" sz="1800">
              <a:latin typeface="宋体" panose="02010600030101010101" pitchFamily="2" charset="-122"/>
              <a:sym typeface="宋体" panose="02010600030101010101" pitchFamily="2" charset="-122"/>
            </a:endParaRPr>
          </a:p>
          <a:p>
            <a:pPr marL="457200" lvl="1" indent="0"/>
            <a:r>
              <a:rPr lang="zh-CN" altLang="en-US" sz="1800">
                <a:latin typeface="宋体" panose="02010600030101010101" pitchFamily="2" charset="-122"/>
                <a:sym typeface="宋体" panose="02010600030101010101" pitchFamily="2" charset="-122"/>
              </a:rPr>
              <a:t>内存分配成功未初始化就使用</a:t>
            </a:r>
            <a:endParaRPr lang="en-US" altLang="zh-CN" sz="1800">
              <a:latin typeface="宋体" panose="02010600030101010101" pitchFamily="2" charset="-122"/>
              <a:sym typeface="宋体" panose="02010600030101010101" pitchFamily="2" charset="-122"/>
            </a:endParaRPr>
          </a:p>
          <a:p>
            <a:pPr marL="457200" lvl="1" indent="0"/>
            <a:r>
              <a:rPr lang="zh-CN" altLang="en-US" sz="1800">
                <a:latin typeface="宋体" panose="02010600030101010101" pitchFamily="2" charset="-122"/>
                <a:sym typeface="宋体" panose="02010600030101010101" pitchFamily="2" charset="-122"/>
              </a:rPr>
              <a:t>内存的操作越界，如数组越界</a:t>
            </a:r>
            <a:endParaRPr lang="en-US" altLang="zh-CN" sz="1800">
              <a:latin typeface="宋体" panose="02010600030101010101" pitchFamily="2" charset="-122"/>
              <a:sym typeface="宋体" panose="02010600030101010101" pitchFamily="2" charset="-122"/>
            </a:endParaRPr>
          </a:p>
          <a:p>
            <a:pPr marL="457200" lvl="1" indent="0"/>
            <a:r>
              <a:rPr lang="zh-CN" altLang="en-US" sz="1800">
                <a:latin typeface="宋体" panose="02010600030101010101" pitchFamily="2" charset="-122"/>
                <a:sym typeface="宋体" panose="02010600030101010101" pitchFamily="2" charset="-122"/>
              </a:rPr>
              <a:t>释放了内存却继续使用</a:t>
            </a:r>
            <a:endParaRPr lang="en-US" altLang="zh-CN" sz="1800">
              <a:latin typeface="宋体" panose="02010600030101010101" pitchFamily="2" charset="-122"/>
              <a:sym typeface="宋体" panose="02010600030101010101" pitchFamily="2" charset="-122"/>
            </a:endParaRPr>
          </a:p>
          <a:p>
            <a:endParaRPr lang="zh-CN" altLang="en-US"/>
          </a:p>
        </p:txBody>
      </p:sp>
      <p:pic>
        <p:nvPicPr>
          <p:cNvPr id="17412" name="Picture 1" descr="C:\Users\hp\AppData\Roaming\Tencent\Users\405105443\QQ\WinTemp\RichOle\Q(F8T6TR(M_`(U`4_$QJMQB.jpg">
            <a:extLst>
              <a:ext uri="{FF2B5EF4-FFF2-40B4-BE49-F238E27FC236}">
                <a16:creationId xmlns:a16="http://schemas.microsoft.com/office/drawing/2014/main" id="{6B294581-1797-44C8-A961-F29894791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060575"/>
            <a:ext cx="46291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C:\Users\hp\AppData\Roaming\Tencent\Users\405105443\QQ\WinTemp\RichOle\UV@DDWSO%R}JFC0EDI4R68N.jpg">
            <a:extLst>
              <a:ext uri="{FF2B5EF4-FFF2-40B4-BE49-F238E27FC236}">
                <a16:creationId xmlns:a16="http://schemas.microsoft.com/office/drawing/2014/main" id="{AB0CD2E1-9AE6-47B0-B9FD-8B1C6EF37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300" y="4119563"/>
            <a:ext cx="45688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AEF4E44-837F-4C41-A378-95ADD27E42C1}"/>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GDB</a:t>
            </a:r>
            <a:r>
              <a:rPr lang="zh-CN" altLang="en-US" dirty="0">
                <a:effectLst>
                  <a:outerShdw blurRad="38100" dist="38100" dir="2700000" algn="tl">
                    <a:srgbClr val="000000"/>
                  </a:outerShdw>
                </a:effectLst>
              </a:rPr>
              <a:t>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18435" name="Content Placeholder 2">
            <a:extLst>
              <a:ext uri="{FF2B5EF4-FFF2-40B4-BE49-F238E27FC236}">
                <a16:creationId xmlns:a16="http://schemas.microsoft.com/office/drawing/2014/main" id="{10EAA9E9-2882-4303-BEBB-A152B990F683}"/>
              </a:ext>
            </a:extLst>
          </p:cNvPr>
          <p:cNvSpPr>
            <a:spLocks noGrp="1" noChangeArrowheads="1"/>
          </p:cNvSpPr>
          <p:nvPr>
            <p:ph sz="quarter" idx="4294967295"/>
          </p:nvPr>
        </p:nvSpPr>
        <p:spPr/>
        <p:txBody>
          <a:bodyPr/>
          <a:lstStyle/>
          <a:p>
            <a:pPr marL="0" indent="0"/>
            <a:r>
              <a:rPr lang="zh-CN" altLang="en-US" sz="2400"/>
              <a:t>用法示例</a:t>
            </a:r>
            <a:endParaRPr lang="en-US" altLang="zh-CN" sz="2400"/>
          </a:p>
          <a:p>
            <a:pPr lvl="1"/>
            <a:r>
              <a:rPr lang="zh-CN" altLang="en-US" sz="1800"/>
              <a:t>左图是示例代码</a:t>
            </a:r>
            <a:endParaRPr lang="en-US" altLang="zh-CN" sz="1800"/>
          </a:p>
          <a:p>
            <a:pPr lvl="1"/>
            <a:r>
              <a:rPr lang="zh-CN" altLang="en-US" sz="1800"/>
              <a:t>右图是调试结果</a:t>
            </a:r>
            <a:endParaRPr lang="en-US" altLang="zh-CN" sz="1800"/>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marL="0" indent="0">
              <a:buFont typeface="Wingdings" panose="05000000000000000000" pitchFamily="2" charset="2"/>
              <a:buNone/>
            </a:pPr>
            <a:endParaRPr lang="zh-CN" altLang="en-US" sz="2000">
              <a:latin typeface="宋体" panose="02010600030101010101" pitchFamily="2" charset="-122"/>
              <a:ea typeface="宋体" panose="02010600030101010101" pitchFamily="2" charset="-122"/>
              <a:sym typeface="宋体" panose="02010600030101010101" pitchFamily="2" charset="-122"/>
            </a:endParaRPr>
          </a:p>
          <a:p>
            <a:pPr marL="0" indent="0"/>
            <a:endParaRPr lang="zh-CN" altLang="en-US"/>
          </a:p>
        </p:txBody>
      </p:sp>
      <p:grpSp>
        <p:nvGrpSpPr>
          <p:cNvPr id="18436" name="组合 12">
            <a:extLst>
              <a:ext uri="{FF2B5EF4-FFF2-40B4-BE49-F238E27FC236}">
                <a16:creationId xmlns:a16="http://schemas.microsoft.com/office/drawing/2014/main" id="{7C82233A-6E0A-4F74-A957-1AB16E6B7052}"/>
              </a:ext>
            </a:extLst>
          </p:cNvPr>
          <p:cNvGrpSpPr>
            <a:grpSpLocks/>
          </p:cNvGrpSpPr>
          <p:nvPr/>
        </p:nvGrpSpPr>
        <p:grpSpPr bwMode="auto">
          <a:xfrm>
            <a:off x="5167313" y="2492375"/>
            <a:ext cx="4383087" cy="4008438"/>
            <a:chOff x="5167314" y="2492375"/>
            <a:chExt cx="4383086" cy="4008459"/>
          </a:xfrm>
        </p:grpSpPr>
        <p:pic>
          <p:nvPicPr>
            <p:cNvPr id="18444" name="Picture 1" descr="C:\Users\hp\AppData\Roaming\Tencent\Users\405105443\QQ\WinTemp\RichOle\GW@%2O}}`%9DBEDKK74FTCI.jpg">
              <a:extLst>
                <a:ext uri="{FF2B5EF4-FFF2-40B4-BE49-F238E27FC236}">
                  <a16:creationId xmlns:a16="http://schemas.microsoft.com/office/drawing/2014/main" id="{5DB940A3-487F-4648-BACB-7A7898C6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900" y="2492375"/>
              <a:ext cx="4381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圆角矩形标注 5">
              <a:extLst>
                <a:ext uri="{FF2B5EF4-FFF2-40B4-BE49-F238E27FC236}">
                  <a16:creationId xmlns:a16="http://schemas.microsoft.com/office/drawing/2014/main" id="{0BACD965-89C1-4ACB-8309-110447BC20CC}"/>
                </a:ext>
              </a:extLst>
            </p:cNvPr>
            <p:cNvSpPr>
              <a:spLocks noChangeArrowheads="1"/>
            </p:cNvSpPr>
            <p:nvPr/>
          </p:nvSpPr>
          <p:spPr bwMode="auto">
            <a:xfrm>
              <a:off x="6310322" y="4000504"/>
              <a:ext cx="2857500" cy="442912"/>
            </a:xfrm>
            <a:prstGeom prst="wedgeRoundRectCallout">
              <a:avLst>
                <a:gd name="adj1" fmla="val -9491"/>
                <a:gd name="adj2" fmla="val 325824"/>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000">
                  <a:solidFill>
                    <a:srgbClr val="0033CC"/>
                  </a:solidFill>
                  <a:latin typeface="Times New Roman" panose="02020603050405020304" pitchFamily="18" charset="0"/>
                  <a:ea typeface="楷体_GB2312" pitchFamily="1" charset="-122"/>
                  <a:sym typeface="Arial" panose="020B0604020202020204" pitchFamily="34" charset="0"/>
                </a:rPr>
                <a:t>main</a:t>
              </a:r>
              <a:r>
                <a:rPr lang="zh-CN" altLang="en-US" sz="2000">
                  <a:solidFill>
                    <a:srgbClr val="0033CC"/>
                  </a:solidFill>
                  <a:latin typeface="Times New Roman" panose="02020603050405020304" pitchFamily="18" charset="0"/>
                  <a:ea typeface="楷体_GB2312" pitchFamily="1" charset="-122"/>
                  <a:sym typeface="Arial" panose="020B0604020202020204" pitchFamily="34" charset="0"/>
                </a:rPr>
                <a:t>函数第六行有问题</a:t>
              </a:r>
              <a:endParaRPr lang="en-US" altLang="zh-CN" sz="2000">
                <a:solidFill>
                  <a:schemeClr val="bg2"/>
                </a:solidFill>
                <a:latin typeface="Times New Roman" panose="02020603050405020304" pitchFamily="18" charset="0"/>
                <a:ea typeface="楷体_GB2312" pitchFamily="1" charset="-122"/>
                <a:sym typeface="Arial" panose="020B0604020202020204" pitchFamily="34" charset="0"/>
              </a:endParaRPr>
            </a:p>
          </p:txBody>
        </p:sp>
        <p:sp>
          <p:nvSpPr>
            <p:cNvPr id="18446" name="矩形 8">
              <a:extLst>
                <a:ext uri="{FF2B5EF4-FFF2-40B4-BE49-F238E27FC236}">
                  <a16:creationId xmlns:a16="http://schemas.microsoft.com/office/drawing/2014/main" id="{270944DA-BC6B-49EE-BD3E-DFEA648CE15A}"/>
                </a:ext>
              </a:extLst>
            </p:cNvPr>
            <p:cNvSpPr>
              <a:spLocks noChangeArrowheads="1"/>
            </p:cNvSpPr>
            <p:nvPr/>
          </p:nvSpPr>
          <p:spPr bwMode="auto">
            <a:xfrm>
              <a:off x="7453330" y="6143644"/>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18447" name="矩形 10">
              <a:extLst>
                <a:ext uri="{FF2B5EF4-FFF2-40B4-BE49-F238E27FC236}">
                  <a16:creationId xmlns:a16="http://schemas.microsoft.com/office/drawing/2014/main" id="{84F37DFE-F435-4EB8-84E3-DDA5190FC7AB}"/>
                </a:ext>
              </a:extLst>
            </p:cNvPr>
            <p:cNvSpPr>
              <a:spLocks noChangeArrowheads="1"/>
            </p:cNvSpPr>
            <p:nvPr/>
          </p:nvSpPr>
          <p:spPr bwMode="auto">
            <a:xfrm>
              <a:off x="5167314" y="4786322"/>
              <a:ext cx="857256"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8448" name="椭圆 11">
              <a:extLst>
                <a:ext uri="{FF2B5EF4-FFF2-40B4-BE49-F238E27FC236}">
                  <a16:creationId xmlns:a16="http://schemas.microsoft.com/office/drawing/2014/main" id="{11E52916-57DF-4CEB-8A4F-91745F943D6A}"/>
                </a:ext>
              </a:extLst>
            </p:cNvPr>
            <p:cNvSpPr>
              <a:spLocks noChangeArrowheads="1"/>
            </p:cNvSpPr>
            <p:nvPr/>
          </p:nvSpPr>
          <p:spPr bwMode="auto">
            <a:xfrm>
              <a:off x="6024570" y="4714884"/>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grpSp>
        <p:nvGrpSpPr>
          <p:cNvPr id="18437" name="组合 19">
            <a:extLst>
              <a:ext uri="{FF2B5EF4-FFF2-40B4-BE49-F238E27FC236}">
                <a16:creationId xmlns:a16="http://schemas.microsoft.com/office/drawing/2014/main" id="{933E98EB-7A57-4171-B498-674266A12488}"/>
              </a:ext>
            </a:extLst>
          </p:cNvPr>
          <p:cNvGrpSpPr>
            <a:grpSpLocks/>
          </p:cNvGrpSpPr>
          <p:nvPr/>
        </p:nvGrpSpPr>
        <p:grpSpPr bwMode="auto">
          <a:xfrm>
            <a:off x="631825" y="2852738"/>
            <a:ext cx="4219575" cy="2433637"/>
            <a:chOff x="631825" y="2852738"/>
            <a:chExt cx="4219575" cy="2433650"/>
          </a:xfrm>
        </p:grpSpPr>
        <p:pic>
          <p:nvPicPr>
            <p:cNvPr id="18438" name="Picture 6" descr="C:\Users\hp\AppData\Roaming\Tencent\Users\405105443\QQ\WinTemp\RichOle\{XU)DQBKPI{2~}1HS7D}N6T.jpg">
              <a:extLst>
                <a:ext uri="{FF2B5EF4-FFF2-40B4-BE49-F238E27FC236}">
                  <a16:creationId xmlns:a16="http://schemas.microsoft.com/office/drawing/2014/main" id="{9AD951CC-E3A3-4861-BF29-2611B7F97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852738"/>
              <a:ext cx="42195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矩形 6">
              <a:extLst>
                <a:ext uri="{FF2B5EF4-FFF2-40B4-BE49-F238E27FC236}">
                  <a16:creationId xmlns:a16="http://schemas.microsoft.com/office/drawing/2014/main" id="{62C7BD35-1981-4A41-9F6E-597EF5499C44}"/>
                </a:ext>
              </a:extLst>
            </p:cNvPr>
            <p:cNvSpPr>
              <a:spLocks noChangeArrowheads="1"/>
            </p:cNvSpPr>
            <p:nvPr/>
          </p:nvSpPr>
          <p:spPr bwMode="auto">
            <a:xfrm>
              <a:off x="2309794" y="4929198"/>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18440" name="矩形 13">
              <a:extLst>
                <a:ext uri="{FF2B5EF4-FFF2-40B4-BE49-F238E27FC236}">
                  <a16:creationId xmlns:a16="http://schemas.microsoft.com/office/drawing/2014/main" id="{47964A05-4DDF-4554-BAAA-47AD2ECB59C2}"/>
                </a:ext>
              </a:extLst>
            </p:cNvPr>
            <p:cNvSpPr>
              <a:spLocks noChangeArrowheads="1"/>
            </p:cNvSpPr>
            <p:nvPr/>
          </p:nvSpPr>
          <p:spPr bwMode="auto">
            <a:xfrm>
              <a:off x="1738290" y="3857628"/>
              <a:ext cx="2214578"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8441" name="椭圆 14">
              <a:extLst>
                <a:ext uri="{FF2B5EF4-FFF2-40B4-BE49-F238E27FC236}">
                  <a16:creationId xmlns:a16="http://schemas.microsoft.com/office/drawing/2014/main" id="{D60055FD-AE01-4B0A-B5A2-02C7BEDB4EFF}"/>
                </a:ext>
              </a:extLst>
            </p:cNvPr>
            <p:cNvSpPr>
              <a:spLocks noChangeArrowheads="1"/>
            </p:cNvSpPr>
            <p:nvPr/>
          </p:nvSpPr>
          <p:spPr bwMode="auto">
            <a:xfrm>
              <a:off x="3952868" y="3786194"/>
              <a:ext cx="357190" cy="35718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18442" name="矩形 17">
              <a:extLst>
                <a:ext uri="{FF2B5EF4-FFF2-40B4-BE49-F238E27FC236}">
                  <a16:creationId xmlns:a16="http://schemas.microsoft.com/office/drawing/2014/main" id="{CD3C89AA-A8B4-4B86-BD63-944AED846A3D}"/>
                </a:ext>
              </a:extLst>
            </p:cNvPr>
            <p:cNvSpPr>
              <a:spLocks noChangeArrowheads="1"/>
            </p:cNvSpPr>
            <p:nvPr/>
          </p:nvSpPr>
          <p:spPr bwMode="auto">
            <a:xfrm>
              <a:off x="1738290" y="4143380"/>
              <a:ext cx="2214578"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8443" name="椭圆 18">
              <a:extLst>
                <a:ext uri="{FF2B5EF4-FFF2-40B4-BE49-F238E27FC236}">
                  <a16:creationId xmlns:a16="http://schemas.microsoft.com/office/drawing/2014/main" id="{31F1934B-CFC3-491D-ABC4-499ABA33A116}"/>
                </a:ext>
              </a:extLst>
            </p:cNvPr>
            <p:cNvSpPr>
              <a:spLocks noChangeArrowheads="1"/>
            </p:cNvSpPr>
            <p:nvPr/>
          </p:nvSpPr>
          <p:spPr bwMode="auto">
            <a:xfrm>
              <a:off x="3952868" y="4214824"/>
              <a:ext cx="357190" cy="35718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19">
            <a:extLst>
              <a:ext uri="{FF2B5EF4-FFF2-40B4-BE49-F238E27FC236}">
                <a16:creationId xmlns:a16="http://schemas.microsoft.com/office/drawing/2014/main" id="{2E952A79-D81E-4D3A-B2E6-0A088AAD6433}"/>
              </a:ext>
            </a:extLst>
          </p:cNvPr>
          <p:cNvGrpSpPr>
            <a:grpSpLocks/>
          </p:cNvGrpSpPr>
          <p:nvPr/>
        </p:nvGrpSpPr>
        <p:grpSpPr bwMode="auto">
          <a:xfrm>
            <a:off x="23813" y="3929063"/>
            <a:ext cx="3895725" cy="2928937"/>
            <a:chOff x="414338" y="3929063"/>
            <a:chExt cx="3895725" cy="2928937"/>
          </a:xfrm>
        </p:grpSpPr>
        <p:pic>
          <p:nvPicPr>
            <p:cNvPr id="19473" name="Picture 1" descr="C:\Users\hp\AppData\Roaming\Tencent\Users\405105443\QQ\WinTemp\RichOle\%4}G6_ZJJEIN$KY0_)LX)99.jpg">
              <a:extLst>
                <a:ext uri="{FF2B5EF4-FFF2-40B4-BE49-F238E27FC236}">
                  <a16:creationId xmlns:a16="http://schemas.microsoft.com/office/drawing/2014/main" id="{4713BE83-6D6F-4535-A413-DDA9DFC2E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3929063"/>
              <a:ext cx="389572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4" name="矩形 7">
              <a:extLst>
                <a:ext uri="{FF2B5EF4-FFF2-40B4-BE49-F238E27FC236}">
                  <a16:creationId xmlns:a16="http://schemas.microsoft.com/office/drawing/2014/main" id="{F0B494C9-89D3-4341-9E8A-D68B86A646CB}"/>
                </a:ext>
              </a:extLst>
            </p:cNvPr>
            <p:cNvSpPr>
              <a:spLocks noChangeArrowheads="1"/>
            </p:cNvSpPr>
            <p:nvPr/>
          </p:nvSpPr>
          <p:spPr bwMode="auto">
            <a:xfrm>
              <a:off x="1738290" y="6572272"/>
              <a:ext cx="500066" cy="28572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19475" name="矩形 15">
              <a:extLst>
                <a:ext uri="{FF2B5EF4-FFF2-40B4-BE49-F238E27FC236}">
                  <a16:creationId xmlns:a16="http://schemas.microsoft.com/office/drawing/2014/main" id="{89678427-06AF-4D4D-8276-B8F55BE23D6C}"/>
                </a:ext>
              </a:extLst>
            </p:cNvPr>
            <p:cNvSpPr>
              <a:spLocks noChangeArrowheads="1"/>
            </p:cNvSpPr>
            <p:nvPr/>
          </p:nvSpPr>
          <p:spPr bwMode="auto">
            <a:xfrm>
              <a:off x="1381100" y="4929198"/>
              <a:ext cx="2071702"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9476" name="矩形 16">
              <a:extLst>
                <a:ext uri="{FF2B5EF4-FFF2-40B4-BE49-F238E27FC236}">
                  <a16:creationId xmlns:a16="http://schemas.microsoft.com/office/drawing/2014/main" id="{366B46E5-6027-45ED-92DE-79EAE91E4287}"/>
                </a:ext>
              </a:extLst>
            </p:cNvPr>
            <p:cNvSpPr>
              <a:spLocks noChangeArrowheads="1"/>
            </p:cNvSpPr>
            <p:nvPr/>
          </p:nvSpPr>
          <p:spPr bwMode="auto">
            <a:xfrm>
              <a:off x="1381100" y="5286388"/>
              <a:ext cx="2214578"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9477" name="椭圆 17">
              <a:extLst>
                <a:ext uri="{FF2B5EF4-FFF2-40B4-BE49-F238E27FC236}">
                  <a16:creationId xmlns:a16="http://schemas.microsoft.com/office/drawing/2014/main" id="{1B9C3F70-EB89-4A83-B4ED-1DF9A5FC755D}"/>
                </a:ext>
              </a:extLst>
            </p:cNvPr>
            <p:cNvSpPr>
              <a:spLocks noChangeArrowheads="1"/>
            </p:cNvSpPr>
            <p:nvPr/>
          </p:nvSpPr>
          <p:spPr bwMode="auto">
            <a:xfrm>
              <a:off x="3452802" y="485776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19478" name="椭圆 18">
              <a:extLst>
                <a:ext uri="{FF2B5EF4-FFF2-40B4-BE49-F238E27FC236}">
                  <a16:creationId xmlns:a16="http://schemas.microsoft.com/office/drawing/2014/main" id="{39F759FE-3CC3-473D-B9C4-9807329F3A34}"/>
                </a:ext>
              </a:extLst>
            </p:cNvPr>
            <p:cNvSpPr>
              <a:spLocks noChangeArrowheads="1"/>
            </p:cNvSpPr>
            <p:nvPr/>
          </p:nvSpPr>
          <p:spPr bwMode="auto">
            <a:xfrm>
              <a:off x="3595678" y="5286388"/>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
        <p:nvSpPr>
          <p:cNvPr id="2" name="Title 1">
            <a:extLst>
              <a:ext uri="{FF2B5EF4-FFF2-40B4-BE49-F238E27FC236}">
                <a16:creationId xmlns:a16="http://schemas.microsoft.com/office/drawing/2014/main" id="{C0EFF4E5-6A75-43B6-9B75-D367538E1573}"/>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catchsegv</a:t>
            </a:r>
            <a:r>
              <a:rPr lang="zh-CN" altLang="en-US" dirty="0">
                <a:effectLst>
                  <a:outerShdw blurRad="38100" dist="38100" dir="2700000" algn="tl">
                    <a:srgbClr val="000000"/>
                  </a:outerShdw>
                </a:effectLst>
              </a:rPr>
              <a:t>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19460" name="Content Placeholder 2">
            <a:extLst>
              <a:ext uri="{FF2B5EF4-FFF2-40B4-BE49-F238E27FC236}">
                <a16:creationId xmlns:a16="http://schemas.microsoft.com/office/drawing/2014/main" id="{BF358C95-29B1-44F3-8C50-D3F9F84E5FB9}"/>
              </a:ext>
            </a:extLst>
          </p:cNvPr>
          <p:cNvSpPr>
            <a:spLocks noGrp="1" noChangeArrowheads="1"/>
          </p:cNvSpPr>
          <p:nvPr>
            <p:ph sz="quarter" idx="4294967295"/>
          </p:nvPr>
        </p:nvSpPr>
        <p:spPr>
          <a:xfrm>
            <a:off x="488950" y="1285875"/>
            <a:ext cx="8928100" cy="4608513"/>
          </a:xfrm>
        </p:spPr>
        <p:txBody>
          <a:bodyPr/>
          <a:lstStyle/>
          <a:p>
            <a:pPr marL="0" indent="0"/>
            <a:r>
              <a:rPr lang="en-US" altLang="zh-CN" sz="2400"/>
              <a:t>Catchsegv:Linux</a:t>
            </a:r>
            <a:r>
              <a:rPr lang="zh-CN" altLang="en-US" sz="2400"/>
              <a:t>自带工具</a:t>
            </a:r>
            <a:endParaRPr lang="en-US" altLang="zh-CN" sz="2400"/>
          </a:p>
          <a:p>
            <a:pPr marL="0" indent="0"/>
            <a:r>
              <a:rPr lang="zh-CN" altLang="en-US" sz="2400"/>
              <a:t>用法：</a:t>
            </a:r>
            <a:endParaRPr lang="en-US" altLang="zh-CN" sz="1800"/>
          </a:p>
          <a:p>
            <a:pPr lvl="1"/>
            <a:r>
              <a:rPr lang="en-US" altLang="zh-CN" sz="1800"/>
              <a:t>catchsegv program </a:t>
            </a:r>
          </a:p>
          <a:p>
            <a:pPr lvl="1">
              <a:buFont typeface="Wingdings" panose="05000000000000000000" pitchFamily="2" charset="2"/>
              <a:buNone/>
            </a:pPr>
            <a:r>
              <a:rPr lang="en-US" altLang="zh-CN" sz="1400"/>
              <a:t>//program</a:t>
            </a:r>
            <a:r>
              <a:rPr lang="zh-CN" altLang="en-US" sz="1400"/>
              <a:t>是可执行文件的路径</a:t>
            </a:r>
            <a:endParaRPr lang="en-US" altLang="zh-CN" sz="1400"/>
          </a:p>
          <a:p>
            <a:pPr marL="0" indent="0"/>
            <a:r>
              <a:rPr lang="zh-CN" altLang="en-US" sz="2400"/>
              <a:t>示例</a:t>
            </a:r>
            <a:endParaRPr lang="en-US" altLang="zh-CN" sz="2400"/>
          </a:p>
          <a:p>
            <a:pPr lvl="1"/>
            <a:r>
              <a:rPr lang="zh-CN" altLang="en-US" sz="1800"/>
              <a:t>左图是示例代码</a:t>
            </a:r>
            <a:endParaRPr lang="en-US" altLang="zh-CN" sz="1800"/>
          </a:p>
          <a:p>
            <a:pPr lvl="1"/>
            <a:r>
              <a:rPr lang="zh-CN" altLang="en-US" sz="1800"/>
              <a:t>右图是调试结果</a:t>
            </a:r>
            <a:endParaRPr lang="en-US" altLang="zh-CN" sz="1800"/>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marL="0" indent="0">
              <a:buFont typeface="Wingdings" panose="05000000000000000000" pitchFamily="2" charset="2"/>
              <a:buNone/>
            </a:pPr>
            <a:endParaRPr lang="zh-CN" altLang="en-US" sz="2000">
              <a:latin typeface="宋体" panose="02010600030101010101" pitchFamily="2" charset="-122"/>
              <a:ea typeface="宋体" panose="02010600030101010101" pitchFamily="2" charset="-122"/>
              <a:sym typeface="宋体" panose="02010600030101010101" pitchFamily="2" charset="-122"/>
            </a:endParaRPr>
          </a:p>
          <a:p>
            <a:pPr marL="0" indent="0"/>
            <a:endParaRPr lang="zh-CN" altLang="en-US"/>
          </a:p>
        </p:txBody>
      </p:sp>
      <p:grpSp>
        <p:nvGrpSpPr>
          <p:cNvPr id="19461" name="组合 22">
            <a:extLst>
              <a:ext uri="{FF2B5EF4-FFF2-40B4-BE49-F238E27FC236}">
                <a16:creationId xmlns:a16="http://schemas.microsoft.com/office/drawing/2014/main" id="{5D418D9A-5A49-41A2-9B26-1988807905C9}"/>
              </a:ext>
            </a:extLst>
          </p:cNvPr>
          <p:cNvGrpSpPr>
            <a:grpSpLocks/>
          </p:cNvGrpSpPr>
          <p:nvPr/>
        </p:nvGrpSpPr>
        <p:grpSpPr bwMode="auto">
          <a:xfrm>
            <a:off x="3524250" y="1643063"/>
            <a:ext cx="6381750" cy="5143500"/>
            <a:chOff x="3524240" y="1643050"/>
            <a:chExt cx="6381760" cy="5143512"/>
          </a:xfrm>
        </p:grpSpPr>
        <p:grpSp>
          <p:nvGrpSpPr>
            <p:cNvPr id="19462" name="组合 21">
              <a:extLst>
                <a:ext uri="{FF2B5EF4-FFF2-40B4-BE49-F238E27FC236}">
                  <a16:creationId xmlns:a16="http://schemas.microsoft.com/office/drawing/2014/main" id="{8D6A30A8-B0DC-4BC7-AB47-0AF83AB23F16}"/>
                </a:ext>
              </a:extLst>
            </p:cNvPr>
            <p:cNvGrpSpPr>
              <a:grpSpLocks/>
            </p:cNvGrpSpPr>
            <p:nvPr/>
          </p:nvGrpSpPr>
          <p:grpSpPr bwMode="auto">
            <a:xfrm>
              <a:off x="3524240" y="1643050"/>
              <a:ext cx="6357948" cy="5143512"/>
              <a:chOff x="3786188" y="1085850"/>
              <a:chExt cx="6096000" cy="5772174"/>
            </a:xfrm>
          </p:grpSpPr>
          <p:grpSp>
            <p:nvGrpSpPr>
              <p:cNvPr id="19469" name="组合 7">
                <a:extLst>
                  <a:ext uri="{FF2B5EF4-FFF2-40B4-BE49-F238E27FC236}">
                    <a16:creationId xmlns:a16="http://schemas.microsoft.com/office/drawing/2014/main" id="{26324254-AE31-4FCC-BEF0-44610B1C141A}"/>
                  </a:ext>
                </a:extLst>
              </p:cNvPr>
              <p:cNvGrpSpPr>
                <a:grpSpLocks/>
              </p:cNvGrpSpPr>
              <p:nvPr/>
            </p:nvGrpSpPr>
            <p:grpSpPr bwMode="auto">
              <a:xfrm>
                <a:off x="3786188" y="1085850"/>
                <a:ext cx="6096000" cy="5772150"/>
                <a:chOff x="3786188" y="1085850"/>
                <a:chExt cx="6096000" cy="5772150"/>
              </a:xfrm>
            </p:grpSpPr>
            <p:pic>
              <p:nvPicPr>
                <p:cNvPr id="19471" name="Picture 2" descr="C:\Users\hp\AppData\Roaming\Tencent\Users\405105443\QQ\WinTemp\RichOle\78@@`NGY1@$}T$Q3}NX`}@X.jpg">
                  <a:extLst>
                    <a:ext uri="{FF2B5EF4-FFF2-40B4-BE49-F238E27FC236}">
                      <a16:creationId xmlns:a16="http://schemas.microsoft.com/office/drawing/2014/main" id="{1EF7EA85-E7D7-4AA9-9661-7755118D0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1085850"/>
                  <a:ext cx="609600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2" name="圆角矩形标注 5">
                  <a:extLst>
                    <a:ext uri="{FF2B5EF4-FFF2-40B4-BE49-F238E27FC236}">
                      <a16:creationId xmlns:a16="http://schemas.microsoft.com/office/drawing/2014/main" id="{7F9EFD7E-AACD-4C93-89EC-6DEAF59392F1}"/>
                    </a:ext>
                  </a:extLst>
                </p:cNvPr>
                <p:cNvSpPr>
                  <a:spLocks noChangeArrowheads="1"/>
                </p:cNvSpPr>
                <p:nvPr/>
              </p:nvSpPr>
              <p:spPr bwMode="auto">
                <a:xfrm>
                  <a:off x="6881813" y="3786188"/>
                  <a:ext cx="2735262" cy="782637"/>
                </a:xfrm>
                <a:prstGeom prst="wedgeRoundRectCallout">
                  <a:avLst>
                    <a:gd name="adj1" fmla="val -83361"/>
                    <a:gd name="adj2" fmla="val 94060"/>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2000">
                      <a:solidFill>
                        <a:srgbClr val="0033CC"/>
                      </a:solidFill>
                      <a:latin typeface="Times New Roman" panose="02020603050405020304" pitchFamily="18" charset="0"/>
                      <a:ea typeface="楷体_GB2312" pitchFamily="1" charset="-122"/>
                      <a:sym typeface="Arial" panose="020B0604020202020204" pitchFamily="34" charset="0"/>
                    </a:rPr>
                    <a:t>func</a:t>
                  </a:r>
                  <a:r>
                    <a:rPr lang="zh-CN" altLang="en-US" sz="2000">
                      <a:solidFill>
                        <a:srgbClr val="0033CC"/>
                      </a:solidFill>
                      <a:latin typeface="Times New Roman" panose="02020603050405020304" pitchFamily="18" charset="0"/>
                      <a:ea typeface="楷体_GB2312" pitchFamily="1" charset="-122"/>
                      <a:sym typeface="Arial" panose="020B0604020202020204" pitchFamily="34" charset="0"/>
                    </a:rPr>
                    <a:t>函数第六行有问题</a:t>
                  </a:r>
                  <a:endParaRPr lang="en-US" altLang="zh-CN" sz="2000">
                    <a:solidFill>
                      <a:schemeClr val="bg2"/>
                    </a:solidFill>
                    <a:latin typeface="Times New Roman" panose="02020603050405020304" pitchFamily="18" charset="0"/>
                    <a:ea typeface="楷体_GB2312" pitchFamily="1" charset="-122"/>
                    <a:sym typeface="Arial" panose="020B0604020202020204" pitchFamily="34" charset="0"/>
                  </a:endParaRPr>
                </a:p>
              </p:txBody>
            </p:sp>
          </p:grpSp>
          <p:sp>
            <p:nvSpPr>
              <p:cNvPr id="19470" name="矩形 20">
                <a:extLst>
                  <a:ext uri="{FF2B5EF4-FFF2-40B4-BE49-F238E27FC236}">
                    <a16:creationId xmlns:a16="http://schemas.microsoft.com/office/drawing/2014/main" id="{E603AE3C-1821-4A17-AC75-2CB8C81EEDE2}"/>
                  </a:ext>
                </a:extLst>
              </p:cNvPr>
              <p:cNvSpPr>
                <a:spLocks noChangeArrowheads="1"/>
              </p:cNvSpPr>
              <p:nvPr/>
            </p:nvSpPr>
            <p:spPr bwMode="auto">
              <a:xfrm>
                <a:off x="6453198" y="6429396"/>
                <a:ext cx="571504" cy="42862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
          <p:nvSpPr>
            <p:cNvPr id="19463" name="矩形 15">
              <a:extLst>
                <a:ext uri="{FF2B5EF4-FFF2-40B4-BE49-F238E27FC236}">
                  <a16:creationId xmlns:a16="http://schemas.microsoft.com/office/drawing/2014/main" id="{E0447B76-5337-401F-95FC-8F8AAA648FF8}"/>
                </a:ext>
              </a:extLst>
            </p:cNvPr>
            <p:cNvSpPr>
              <a:spLocks noChangeArrowheads="1"/>
            </p:cNvSpPr>
            <p:nvPr/>
          </p:nvSpPr>
          <p:spPr bwMode="auto">
            <a:xfrm>
              <a:off x="3595678" y="5429264"/>
              <a:ext cx="6310322" cy="42862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9464" name="矩形 16">
              <a:extLst>
                <a:ext uri="{FF2B5EF4-FFF2-40B4-BE49-F238E27FC236}">
                  <a16:creationId xmlns:a16="http://schemas.microsoft.com/office/drawing/2014/main" id="{EDE814B0-B042-4A8B-9928-F654C6A5DB52}"/>
                </a:ext>
              </a:extLst>
            </p:cNvPr>
            <p:cNvSpPr>
              <a:spLocks noChangeArrowheads="1"/>
            </p:cNvSpPr>
            <p:nvPr/>
          </p:nvSpPr>
          <p:spPr bwMode="auto">
            <a:xfrm>
              <a:off x="3595678" y="5214950"/>
              <a:ext cx="4143404"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9465" name="椭圆 17">
              <a:extLst>
                <a:ext uri="{FF2B5EF4-FFF2-40B4-BE49-F238E27FC236}">
                  <a16:creationId xmlns:a16="http://schemas.microsoft.com/office/drawing/2014/main" id="{EE1C01BB-3089-4E1A-B0D8-B612AD47F010}"/>
                </a:ext>
              </a:extLst>
            </p:cNvPr>
            <p:cNvSpPr>
              <a:spLocks noChangeArrowheads="1"/>
            </p:cNvSpPr>
            <p:nvPr/>
          </p:nvSpPr>
          <p:spPr bwMode="auto">
            <a:xfrm>
              <a:off x="8739214" y="5500702"/>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19466" name="椭圆 18">
              <a:extLst>
                <a:ext uri="{FF2B5EF4-FFF2-40B4-BE49-F238E27FC236}">
                  <a16:creationId xmlns:a16="http://schemas.microsoft.com/office/drawing/2014/main" id="{D4754802-794D-4FE3-9352-05D47511A66D}"/>
                </a:ext>
              </a:extLst>
            </p:cNvPr>
            <p:cNvSpPr>
              <a:spLocks noChangeArrowheads="1"/>
            </p:cNvSpPr>
            <p:nvPr/>
          </p:nvSpPr>
          <p:spPr bwMode="auto">
            <a:xfrm>
              <a:off x="7739082" y="5143512"/>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19467" name="椭圆 19">
              <a:extLst>
                <a:ext uri="{FF2B5EF4-FFF2-40B4-BE49-F238E27FC236}">
                  <a16:creationId xmlns:a16="http://schemas.microsoft.com/office/drawing/2014/main" id="{1FC5ADB9-6A2F-4863-8905-EFB11ECC0395}"/>
                </a:ext>
              </a:extLst>
            </p:cNvPr>
            <p:cNvSpPr>
              <a:spLocks noChangeArrowheads="1"/>
            </p:cNvSpPr>
            <p:nvPr/>
          </p:nvSpPr>
          <p:spPr bwMode="auto">
            <a:xfrm>
              <a:off x="7739082" y="4786322"/>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3</a:t>
              </a:r>
              <a:endParaRPr lang="zh-CN" altLang="en-US" sz="1600">
                <a:solidFill>
                  <a:srgbClr val="FF0000"/>
                </a:solidFill>
                <a:latin typeface="Times New Roman" panose="02020603050405020304" pitchFamily="18" charset="0"/>
                <a:ea typeface="楷体_GB2312" pitchFamily="1" charset="-122"/>
              </a:endParaRPr>
            </a:p>
          </p:txBody>
        </p:sp>
        <p:sp>
          <p:nvSpPr>
            <p:cNvPr id="19468" name="矩形 20">
              <a:extLst>
                <a:ext uri="{FF2B5EF4-FFF2-40B4-BE49-F238E27FC236}">
                  <a16:creationId xmlns:a16="http://schemas.microsoft.com/office/drawing/2014/main" id="{5A5D4F5C-DF50-4888-AFD2-5AB84481AA50}"/>
                </a:ext>
              </a:extLst>
            </p:cNvPr>
            <p:cNvSpPr>
              <a:spLocks noChangeArrowheads="1"/>
            </p:cNvSpPr>
            <p:nvPr/>
          </p:nvSpPr>
          <p:spPr bwMode="auto">
            <a:xfrm>
              <a:off x="3524240" y="5000636"/>
              <a:ext cx="4214842"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BFEEFD0-2380-4EE2-9FE8-CD9FAE3D369B}"/>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Backtrace</a:t>
            </a:r>
            <a:endParaRPr lang="en-US" dirty="0">
              <a:effectLst>
                <a:outerShdw blurRad="38100" dist="38100" dir="2700000" algn="tl">
                  <a:srgbClr val="000000"/>
                </a:outerShdw>
              </a:effectLst>
              <a:latin typeface="黑体" pitchFamily="49" charset="-122"/>
              <a:sym typeface="黑体" pitchFamily="49" charset="-122"/>
            </a:endParaRPr>
          </a:p>
        </p:txBody>
      </p:sp>
      <p:sp>
        <p:nvSpPr>
          <p:cNvPr id="20483" name="Content Placeholder 2">
            <a:extLst>
              <a:ext uri="{FF2B5EF4-FFF2-40B4-BE49-F238E27FC236}">
                <a16:creationId xmlns:a16="http://schemas.microsoft.com/office/drawing/2014/main" id="{E9E0FA06-1CC9-4EF0-858F-CCBA6097DBF3}"/>
              </a:ext>
            </a:extLst>
          </p:cNvPr>
          <p:cNvSpPr>
            <a:spLocks noGrp="1" noChangeArrowheads="1"/>
          </p:cNvSpPr>
          <p:nvPr>
            <p:ph sz="quarter" idx="4294967295"/>
          </p:nvPr>
        </p:nvSpPr>
        <p:spPr>
          <a:xfrm>
            <a:off x="273050" y="1196975"/>
            <a:ext cx="6680200" cy="5545138"/>
          </a:xfrm>
        </p:spPr>
        <p:txBody>
          <a:bodyPr/>
          <a:lstStyle/>
          <a:p>
            <a:r>
              <a:rPr lang="en-US" altLang="zh-CN" sz="2200"/>
              <a:t>Backtrace </a:t>
            </a:r>
          </a:p>
          <a:p>
            <a:pPr marL="457200" lvl="1" indent="0"/>
            <a:r>
              <a:rPr lang="zh-CN" altLang="en-US" sz="1500"/>
              <a:t>程序出错时打印出函数的调用堆栈</a:t>
            </a:r>
            <a:endParaRPr lang="en-US" altLang="zh-CN" sz="1500"/>
          </a:p>
          <a:p>
            <a:pPr marL="457200" lvl="1" indent="0"/>
            <a:r>
              <a:rPr lang="zh-CN" altLang="en-US" sz="1500">
                <a:latin typeface="宋体" panose="02010600030101010101" pitchFamily="2" charset="-122"/>
                <a:sym typeface="宋体" panose="02010600030101010101" pitchFamily="2" charset="-122"/>
              </a:rPr>
              <a:t>不借助其他工具</a:t>
            </a:r>
          </a:p>
          <a:p>
            <a:pPr marL="457200" lvl="1" indent="0"/>
            <a:r>
              <a:rPr lang="zh-CN" altLang="en-US" sz="1500">
                <a:latin typeface="宋体" panose="02010600030101010101" pitchFamily="2" charset="-122"/>
                <a:sym typeface="宋体" panose="02010600030101010101" pitchFamily="2" charset="-122"/>
              </a:rPr>
              <a:t>在非调试环境也能工作</a:t>
            </a:r>
            <a:endParaRPr lang="zh-CN" altLang="en-US" sz="1700">
              <a:ea typeface="黑体" panose="02010609060101010101" pitchFamily="49" charset="-122"/>
            </a:endParaRPr>
          </a:p>
          <a:p>
            <a:r>
              <a:rPr lang="zh-CN" altLang="en-US" sz="2200"/>
              <a:t>用法</a:t>
            </a:r>
            <a:endParaRPr lang="en-US" altLang="zh-CN" sz="2200"/>
          </a:p>
          <a:p>
            <a:pPr marL="457200" lvl="1" indent="0"/>
            <a:r>
              <a:rPr lang="zh-CN" altLang="en-US" sz="1500">
                <a:latin typeface="宋体" panose="02010600030101010101" pitchFamily="2" charset="-122"/>
                <a:sym typeface="宋体" panose="02010600030101010101" pitchFamily="2" charset="-122"/>
              </a:rPr>
              <a:t>包含头文件</a:t>
            </a:r>
            <a:r>
              <a:rPr lang="en-US" altLang="zh-CN" sz="1600"/>
              <a:t>execinfo.h</a:t>
            </a:r>
            <a:endParaRPr lang="en-US" altLang="zh-CN" sz="1500">
              <a:latin typeface="宋体" panose="02010600030101010101" pitchFamily="2" charset="-122"/>
              <a:sym typeface="宋体" panose="02010600030101010101" pitchFamily="2" charset="-122"/>
            </a:endParaRPr>
          </a:p>
          <a:p>
            <a:pPr marL="457200" lvl="1" indent="0"/>
            <a:r>
              <a:rPr lang="zh-CN" altLang="en-US" sz="1500">
                <a:latin typeface="宋体" panose="02010600030101010101" pitchFamily="2" charset="-122"/>
                <a:sym typeface="宋体" panose="02010600030101010101" pitchFamily="2" charset="-122"/>
              </a:rPr>
              <a:t>在代码中合适的位置插入</a:t>
            </a:r>
            <a:r>
              <a:rPr lang="en-US" altLang="zh-CN" sz="1500">
                <a:latin typeface="宋体" panose="02010600030101010101" pitchFamily="2" charset="-122"/>
                <a:sym typeface="宋体" panose="02010600030101010101" pitchFamily="2" charset="-122"/>
              </a:rPr>
              <a:t>backtrace</a:t>
            </a:r>
            <a:r>
              <a:rPr lang="zh-CN" altLang="en-US" sz="1500">
                <a:latin typeface="宋体" panose="02010600030101010101" pitchFamily="2" charset="-122"/>
                <a:sym typeface="宋体" panose="02010600030101010101" pitchFamily="2" charset="-122"/>
              </a:rPr>
              <a:t>函数</a:t>
            </a:r>
            <a:endParaRPr lang="en-US" altLang="zh-CN" sz="2200">
              <a:ea typeface="黑体" panose="02010609060101010101" pitchFamily="49" charset="-122"/>
            </a:endParaRPr>
          </a:p>
          <a:p>
            <a:r>
              <a:rPr lang="zh-CN" altLang="en-US" sz="2200"/>
              <a:t>成员函数</a:t>
            </a:r>
            <a:endParaRPr lang="en-US" altLang="zh-CN" sz="2200"/>
          </a:p>
          <a:p>
            <a:pPr marL="457200" lvl="1" indent="0">
              <a:lnSpc>
                <a:spcPct val="150000"/>
              </a:lnSpc>
            </a:pPr>
            <a:r>
              <a:rPr lang="en-US" altLang="zh-CN" sz="1500"/>
              <a:t>int backtrace(void **buffer,int size) </a:t>
            </a:r>
          </a:p>
          <a:p>
            <a:pPr lvl="2">
              <a:lnSpc>
                <a:spcPct val="150000"/>
              </a:lnSpc>
            </a:pPr>
            <a:r>
              <a:rPr lang="zh-CN" altLang="en-US" sz="1200">
                <a:ea typeface="楷体_GB2312" pitchFamily="1" charset="-122"/>
              </a:rPr>
              <a:t>该函数用于获取当前线程的调用堆栈</a:t>
            </a:r>
            <a:r>
              <a:rPr lang="en-US" altLang="zh-CN" sz="1200">
                <a:ea typeface="楷体_GB2312" pitchFamily="1" charset="-122"/>
              </a:rPr>
              <a:t>,</a:t>
            </a:r>
            <a:r>
              <a:rPr lang="zh-CN" altLang="en-US" sz="1200">
                <a:ea typeface="楷体_GB2312" pitchFamily="1" charset="-122"/>
              </a:rPr>
              <a:t>获取的信息将会被存放在</a:t>
            </a:r>
            <a:r>
              <a:rPr lang="en-US" altLang="zh-CN" sz="1200">
                <a:ea typeface="楷体_GB2312" pitchFamily="1" charset="-122"/>
              </a:rPr>
              <a:t>buffer</a:t>
            </a:r>
            <a:r>
              <a:rPr lang="zh-CN" altLang="en-US" sz="1200">
                <a:ea typeface="楷体_GB2312" pitchFamily="1" charset="-122"/>
              </a:rPr>
              <a:t>中</a:t>
            </a:r>
            <a:r>
              <a:rPr lang="en-US" altLang="zh-CN" sz="1200">
                <a:ea typeface="楷体_GB2312" pitchFamily="1" charset="-122"/>
              </a:rPr>
              <a:t>,</a:t>
            </a:r>
            <a:r>
              <a:rPr lang="zh-CN" altLang="en-US" sz="1200">
                <a:ea typeface="楷体_GB2312" pitchFamily="1" charset="-122"/>
              </a:rPr>
              <a:t>它是一个指针列表</a:t>
            </a:r>
            <a:endParaRPr lang="en-US" altLang="zh-CN" sz="1200">
              <a:ea typeface="楷体_GB2312" pitchFamily="1" charset="-122"/>
            </a:endParaRPr>
          </a:p>
          <a:p>
            <a:pPr marL="457200" lvl="1" indent="0">
              <a:lnSpc>
                <a:spcPct val="150000"/>
              </a:lnSpc>
            </a:pPr>
            <a:r>
              <a:rPr lang="en-US" altLang="zh-CN" sz="1500"/>
              <a:t>char ** backtrace_symbols (void *const *buffer, int size)</a:t>
            </a:r>
            <a:endParaRPr lang="zh-CN" altLang="en-US" sz="1500"/>
          </a:p>
          <a:p>
            <a:pPr lvl="2">
              <a:lnSpc>
                <a:spcPct val="150000"/>
              </a:lnSpc>
            </a:pPr>
            <a:r>
              <a:rPr lang="en-US" altLang="zh-CN" sz="1200">
                <a:ea typeface="楷体_GB2312" pitchFamily="1" charset="-122"/>
              </a:rPr>
              <a:t>backtrace_symbols</a:t>
            </a:r>
            <a:r>
              <a:rPr lang="zh-CN" altLang="en-US" sz="1200">
                <a:ea typeface="楷体_GB2312" pitchFamily="1" charset="-122"/>
              </a:rPr>
              <a:t>将从</a:t>
            </a:r>
            <a:r>
              <a:rPr lang="en-US" altLang="zh-CN" sz="1200">
                <a:ea typeface="楷体_GB2312" pitchFamily="1" charset="-122"/>
              </a:rPr>
              <a:t>backtrace</a:t>
            </a:r>
            <a:r>
              <a:rPr lang="zh-CN" altLang="en-US" sz="1200">
                <a:ea typeface="楷体_GB2312" pitchFamily="1" charset="-122"/>
              </a:rPr>
              <a:t>函数获取的信息转化为一个字符串数组</a:t>
            </a:r>
            <a:endParaRPr lang="en-US" altLang="zh-CN" sz="1200">
              <a:ea typeface="楷体_GB2312" pitchFamily="1" charset="-122"/>
            </a:endParaRPr>
          </a:p>
          <a:p>
            <a:pPr marL="457200" lvl="1" indent="0">
              <a:lnSpc>
                <a:spcPct val="150000"/>
              </a:lnSpc>
            </a:pPr>
            <a:r>
              <a:rPr lang="en-US" altLang="zh-CN" sz="1500"/>
              <a:t>void  backtrace_symbols_fd (void *const *buffer, int size, int fd) </a:t>
            </a:r>
          </a:p>
          <a:p>
            <a:pPr lvl="2">
              <a:lnSpc>
                <a:spcPct val="150000"/>
              </a:lnSpc>
            </a:pPr>
            <a:r>
              <a:rPr lang="zh-CN" altLang="en-US" sz="1200">
                <a:ea typeface="楷体_GB2312" pitchFamily="1" charset="-122"/>
              </a:rPr>
              <a:t>与</a:t>
            </a:r>
            <a:r>
              <a:rPr lang="en-US" altLang="zh-CN" sz="1200">
                <a:ea typeface="楷体_GB2312" pitchFamily="1" charset="-122"/>
              </a:rPr>
              <a:t>backtrace_symbols </a:t>
            </a:r>
            <a:r>
              <a:rPr lang="zh-CN" altLang="en-US" sz="1200">
                <a:ea typeface="楷体_GB2312" pitchFamily="1" charset="-122"/>
              </a:rPr>
              <a:t>函数具有相同的功能</a:t>
            </a:r>
            <a:r>
              <a:rPr lang="en-US" altLang="zh-CN" sz="1200">
                <a:ea typeface="楷体_GB2312" pitchFamily="1" charset="-122"/>
              </a:rPr>
              <a:t>,</a:t>
            </a:r>
            <a:r>
              <a:rPr lang="zh-CN" altLang="en-US" sz="1200">
                <a:ea typeface="楷体_GB2312" pitchFamily="1" charset="-122"/>
              </a:rPr>
              <a:t>不同的是它不会给调用者返回字符串数组</a:t>
            </a:r>
            <a:r>
              <a:rPr lang="en-US" altLang="zh-CN" sz="1200">
                <a:ea typeface="楷体_GB2312" pitchFamily="1" charset="-122"/>
              </a:rPr>
              <a:t>,</a:t>
            </a:r>
            <a:r>
              <a:rPr lang="zh-CN" altLang="en-US" sz="1200">
                <a:ea typeface="楷体_GB2312" pitchFamily="1" charset="-122"/>
              </a:rPr>
              <a:t>而是将结果写入文件描述符为</a:t>
            </a:r>
            <a:r>
              <a:rPr lang="en-US" altLang="zh-CN" sz="1200">
                <a:ea typeface="楷体_GB2312" pitchFamily="1" charset="-122"/>
              </a:rPr>
              <a:t>fd</a:t>
            </a:r>
            <a:r>
              <a:rPr lang="zh-CN" altLang="en-US" sz="1200">
                <a:ea typeface="楷体_GB2312" pitchFamily="1" charset="-122"/>
              </a:rPr>
              <a:t>的文件中</a:t>
            </a:r>
            <a:r>
              <a:rPr lang="en-US" altLang="zh-CN" sz="1200">
                <a:ea typeface="楷体_GB2312" pitchFamily="1" charset="-122"/>
              </a:rPr>
              <a:t>,</a:t>
            </a:r>
            <a:r>
              <a:rPr lang="zh-CN" altLang="en-US" sz="1200">
                <a:ea typeface="楷体_GB2312" pitchFamily="1" charset="-122"/>
              </a:rPr>
              <a:t>每个函数对应一行</a:t>
            </a:r>
            <a:r>
              <a:rPr lang="en-US" altLang="zh-CN" sz="1200">
                <a:ea typeface="楷体_GB2312" pitchFamily="1" charset="-122"/>
              </a:rPr>
              <a:t>.</a:t>
            </a:r>
            <a:r>
              <a:rPr lang="zh-CN" altLang="en-US" sz="1200">
                <a:ea typeface="楷体_GB2312" pitchFamily="1" charset="-122"/>
              </a:rPr>
              <a:t>它不需要调用</a:t>
            </a:r>
            <a:r>
              <a:rPr lang="en-US" altLang="zh-CN" sz="1200">
                <a:ea typeface="楷体_GB2312" pitchFamily="1" charset="-122"/>
              </a:rPr>
              <a:t>malloc</a:t>
            </a:r>
            <a:r>
              <a:rPr lang="zh-CN" altLang="en-US" sz="1200">
                <a:ea typeface="楷体_GB2312" pitchFamily="1" charset="-122"/>
              </a:rPr>
              <a:t>函数</a:t>
            </a:r>
            <a:r>
              <a:rPr lang="en-US" altLang="zh-CN" sz="1200">
                <a:ea typeface="楷体_GB2312" pitchFamily="1" charset="-122"/>
              </a:rPr>
              <a:t>,</a:t>
            </a:r>
            <a:r>
              <a:rPr lang="zh-CN" altLang="en-US" sz="1200">
                <a:ea typeface="楷体_GB2312" pitchFamily="1" charset="-122"/>
              </a:rPr>
              <a:t>因此适用于有可能调用该函数会失败的情况</a:t>
            </a:r>
            <a:endParaRPr lang="en-US" altLang="zh-CN" sz="1200">
              <a:latin typeface="宋体" panose="02010600030101010101" pitchFamily="2" charset="-122"/>
              <a:ea typeface="宋体" panose="02010600030101010101" pitchFamily="2" charset="-122"/>
              <a:sym typeface="宋体" panose="02010600030101010101" pitchFamily="2" charset="-122"/>
            </a:endParaRPr>
          </a:p>
          <a:p>
            <a:pPr>
              <a:buFont typeface="Wingdings" panose="05000000000000000000" pitchFamily="2" charset="2"/>
              <a:buNone/>
            </a:pPr>
            <a:endParaRPr lang="en-US" altLang="zh-CN" sz="2200"/>
          </a:p>
          <a:p>
            <a:pPr>
              <a:buFont typeface="Wingdings" panose="05000000000000000000" pitchFamily="2" charset="2"/>
              <a:buNone/>
            </a:pPr>
            <a:endParaRPr lang="zh-CN" altLang="en-US" sz="2200"/>
          </a:p>
        </p:txBody>
      </p:sp>
      <p:pic>
        <p:nvPicPr>
          <p:cNvPr id="20484" name="Picture 2" descr="http://cttmayi.blog.cd/files/2011/06/StackFrame.png">
            <a:extLst>
              <a:ext uri="{FF2B5EF4-FFF2-40B4-BE49-F238E27FC236}">
                <a16:creationId xmlns:a16="http://schemas.microsoft.com/office/drawing/2014/main" id="{0F2A04EE-2B05-4D13-A7F2-4D476C912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63" y="1989138"/>
            <a:ext cx="2887662"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75AB17C-91B5-4645-AC1D-83B76A4992DE}"/>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Backtrace</a:t>
            </a:r>
            <a:endParaRPr lang="en-US" dirty="0">
              <a:effectLst>
                <a:outerShdw blurRad="38100" dist="38100" dir="2700000" algn="tl">
                  <a:srgbClr val="000000"/>
                </a:outerShdw>
              </a:effectLst>
              <a:latin typeface="黑体" pitchFamily="49" charset="-122"/>
              <a:sym typeface="黑体" pitchFamily="49" charset="-122"/>
            </a:endParaRPr>
          </a:p>
        </p:txBody>
      </p:sp>
      <p:sp>
        <p:nvSpPr>
          <p:cNvPr id="21507" name="Content Placeholder 2">
            <a:extLst>
              <a:ext uri="{FF2B5EF4-FFF2-40B4-BE49-F238E27FC236}">
                <a16:creationId xmlns:a16="http://schemas.microsoft.com/office/drawing/2014/main" id="{D2F7543D-AEAC-4BA2-9879-7484EBBEC928}"/>
              </a:ext>
            </a:extLst>
          </p:cNvPr>
          <p:cNvSpPr>
            <a:spLocks noGrp="1" noChangeArrowheads="1"/>
          </p:cNvSpPr>
          <p:nvPr>
            <p:ph sz="quarter" idx="4294967295"/>
          </p:nvPr>
        </p:nvSpPr>
        <p:spPr>
          <a:xfrm>
            <a:off x="488950" y="1412875"/>
            <a:ext cx="5256213" cy="4608513"/>
          </a:xfrm>
        </p:spPr>
        <p:txBody>
          <a:bodyPr/>
          <a:lstStyle/>
          <a:p>
            <a:r>
              <a:rPr lang="zh-CN" altLang="en-US" sz="2400"/>
              <a:t>示例</a:t>
            </a:r>
            <a:endParaRPr lang="en-US" altLang="zh-CN" sz="2400"/>
          </a:p>
          <a:p>
            <a:pPr lvl="1"/>
            <a:r>
              <a:rPr lang="zh-CN" altLang="en-US" sz="2200">
                <a:ea typeface="黑体" panose="02010609060101010101" pitchFamily="49" charset="-122"/>
              </a:rPr>
              <a:t> 右图是示例源码</a:t>
            </a:r>
            <a:endParaRPr lang="en-US" altLang="zh-CN" sz="2200">
              <a:ea typeface="黑体" panose="02010609060101010101" pitchFamily="49" charset="-122"/>
            </a:endParaRPr>
          </a:p>
          <a:p>
            <a:pPr lvl="2"/>
            <a:r>
              <a:rPr lang="zh-CN" altLang="en-US" sz="1700">
                <a:ea typeface="黑体" panose="02010609060101010101" pitchFamily="49" charset="-122"/>
              </a:rPr>
              <a:t>在SIGSEGV信号处理函数中添加Backtrace的相关函数</a:t>
            </a:r>
            <a:endParaRPr lang="en-US" altLang="zh-CN" sz="1700">
              <a:ea typeface="黑体" panose="02010609060101010101" pitchFamily="49" charset="-122"/>
            </a:endParaRPr>
          </a:p>
          <a:p>
            <a:pPr lvl="1"/>
            <a:r>
              <a:rPr lang="zh-CN" altLang="en-US" sz="2200">
                <a:ea typeface="黑体" panose="02010609060101010101" pitchFamily="49" charset="-122"/>
              </a:rPr>
              <a:t> 下图是程序输出</a:t>
            </a:r>
            <a:endParaRPr lang="en-US" altLang="zh-CN"/>
          </a:p>
        </p:txBody>
      </p:sp>
      <p:grpSp>
        <p:nvGrpSpPr>
          <p:cNvPr id="21508" name="组合 14">
            <a:extLst>
              <a:ext uri="{FF2B5EF4-FFF2-40B4-BE49-F238E27FC236}">
                <a16:creationId xmlns:a16="http://schemas.microsoft.com/office/drawing/2014/main" id="{F6D36572-3E90-4D30-85AB-3F185652F364}"/>
              </a:ext>
            </a:extLst>
          </p:cNvPr>
          <p:cNvGrpSpPr>
            <a:grpSpLocks/>
          </p:cNvGrpSpPr>
          <p:nvPr/>
        </p:nvGrpSpPr>
        <p:grpSpPr bwMode="auto">
          <a:xfrm>
            <a:off x="5667375" y="1143000"/>
            <a:ext cx="4014788" cy="5715000"/>
            <a:chOff x="5667375" y="1142984"/>
            <a:chExt cx="4014788" cy="5715039"/>
          </a:xfrm>
        </p:grpSpPr>
        <p:pic>
          <p:nvPicPr>
            <p:cNvPr id="21519" name="Picture 2" descr="C:\Users\hp\AppData\Roaming\Tencent\Users\405105443\QQ\WinTemp\RichOle\F5A9}XYJQ2Z1219`_VU1W76.jpg">
              <a:extLst>
                <a:ext uri="{FF2B5EF4-FFF2-40B4-BE49-F238E27FC236}">
                  <a16:creationId xmlns:a16="http://schemas.microsoft.com/office/drawing/2014/main" id="{B16F2B1D-3547-4D5A-927C-CBFEFC80A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142984"/>
              <a:ext cx="4014788"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0" name="矩形 7">
              <a:extLst>
                <a:ext uri="{FF2B5EF4-FFF2-40B4-BE49-F238E27FC236}">
                  <a16:creationId xmlns:a16="http://schemas.microsoft.com/office/drawing/2014/main" id="{7C77FA6F-2C03-4341-997D-539F56A8CDA2}"/>
                </a:ext>
              </a:extLst>
            </p:cNvPr>
            <p:cNvSpPr>
              <a:spLocks noChangeArrowheads="1"/>
            </p:cNvSpPr>
            <p:nvPr/>
          </p:nvSpPr>
          <p:spPr bwMode="auto">
            <a:xfrm>
              <a:off x="7381892" y="6643734"/>
              <a:ext cx="571504" cy="214289"/>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1521" name="矩形 8">
              <a:extLst>
                <a:ext uri="{FF2B5EF4-FFF2-40B4-BE49-F238E27FC236}">
                  <a16:creationId xmlns:a16="http://schemas.microsoft.com/office/drawing/2014/main" id="{F5360B63-B9D4-465C-840E-A8DFC4D24E21}"/>
                </a:ext>
              </a:extLst>
            </p:cNvPr>
            <p:cNvSpPr>
              <a:spLocks noChangeArrowheads="1"/>
            </p:cNvSpPr>
            <p:nvPr/>
          </p:nvSpPr>
          <p:spPr bwMode="auto">
            <a:xfrm>
              <a:off x="6096008" y="6357958"/>
              <a:ext cx="2928958"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1522" name="椭圆 9">
              <a:extLst>
                <a:ext uri="{FF2B5EF4-FFF2-40B4-BE49-F238E27FC236}">
                  <a16:creationId xmlns:a16="http://schemas.microsoft.com/office/drawing/2014/main" id="{BE98E585-0DAC-46AF-80B3-EA15B281FE17}"/>
                </a:ext>
              </a:extLst>
            </p:cNvPr>
            <p:cNvSpPr>
              <a:spLocks noChangeArrowheads="1"/>
            </p:cNvSpPr>
            <p:nvPr/>
          </p:nvSpPr>
          <p:spPr bwMode="auto">
            <a:xfrm>
              <a:off x="9167842" y="628652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1523" name="矩形 10">
              <a:extLst>
                <a:ext uri="{FF2B5EF4-FFF2-40B4-BE49-F238E27FC236}">
                  <a16:creationId xmlns:a16="http://schemas.microsoft.com/office/drawing/2014/main" id="{13682234-A40E-4943-9ACF-2AD38DEEDB04}"/>
                </a:ext>
              </a:extLst>
            </p:cNvPr>
            <p:cNvSpPr>
              <a:spLocks noChangeArrowheads="1"/>
            </p:cNvSpPr>
            <p:nvPr/>
          </p:nvSpPr>
          <p:spPr bwMode="auto">
            <a:xfrm>
              <a:off x="5881694" y="1928802"/>
              <a:ext cx="3714776" cy="214314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1524" name="椭圆 11">
              <a:extLst>
                <a:ext uri="{FF2B5EF4-FFF2-40B4-BE49-F238E27FC236}">
                  <a16:creationId xmlns:a16="http://schemas.microsoft.com/office/drawing/2014/main" id="{6ED041B6-9A92-4093-998B-06C5BCDD6997}"/>
                </a:ext>
              </a:extLst>
            </p:cNvPr>
            <p:cNvSpPr>
              <a:spLocks noChangeArrowheads="1"/>
            </p:cNvSpPr>
            <p:nvPr/>
          </p:nvSpPr>
          <p:spPr bwMode="auto">
            <a:xfrm>
              <a:off x="9167842" y="200024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21525" name="矩形 12">
              <a:extLst>
                <a:ext uri="{FF2B5EF4-FFF2-40B4-BE49-F238E27FC236}">
                  <a16:creationId xmlns:a16="http://schemas.microsoft.com/office/drawing/2014/main" id="{7BE9400A-4426-4773-B4C6-951A27DE8DE6}"/>
                </a:ext>
              </a:extLst>
            </p:cNvPr>
            <p:cNvSpPr>
              <a:spLocks noChangeArrowheads="1"/>
            </p:cNvSpPr>
            <p:nvPr/>
          </p:nvSpPr>
          <p:spPr bwMode="auto">
            <a:xfrm>
              <a:off x="5944431" y="4357694"/>
              <a:ext cx="3062310" cy="150019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1526" name="椭圆 13">
              <a:extLst>
                <a:ext uri="{FF2B5EF4-FFF2-40B4-BE49-F238E27FC236}">
                  <a16:creationId xmlns:a16="http://schemas.microsoft.com/office/drawing/2014/main" id="{BEBBA995-DBB3-4A10-AB98-5C783FE9CE5A}"/>
                </a:ext>
              </a:extLst>
            </p:cNvPr>
            <p:cNvSpPr>
              <a:spLocks noChangeArrowheads="1"/>
            </p:cNvSpPr>
            <p:nvPr/>
          </p:nvSpPr>
          <p:spPr bwMode="auto">
            <a:xfrm>
              <a:off x="8667776" y="4500576"/>
              <a:ext cx="357190" cy="35719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3</a:t>
              </a:r>
              <a:endParaRPr lang="zh-CN" altLang="en-US" sz="1600">
                <a:solidFill>
                  <a:srgbClr val="FF0000"/>
                </a:solidFill>
                <a:latin typeface="Times New Roman" panose="02020603050405020304" pitchFamily="18" charset="0"/>
                <a:ea typeface="楷体_GB2312" pitchFamily="1" charset="-122"/>
              </a:endParaRPr>
            </a:p>
          </p:txBody>
        </p:sp>
      </p:grpSp>
      <p:grpSp>
        <p:nvGrpSpPr>
          <p:cNvPr id="21509" name="组合 22">
            <a:extLst>
              <a:ext uri="{FF2B5EF4-FFF2-40B4-BE49-F238E27FC236}">
                <a16:creationId xmlns:a16="http://schemas.microsoft.com/office/drawing/2014/main" id="{E7A2AE20-0116-431B-8B13-5A2FCAEA5F81}"/>
              </a:ext>
            </a:extLst>
          </p:cNvPr>
          <p:cNvGrpSpPr>
            <a:grpSpLocks/>
          </p:cNvGrpSpPr>
          <p:nvPr/>
        </p:nvGrpSpPr>
        <p:grpSpPr bwMode="auto">
          <a:xfrm>
            <a:off x="595313" y="3716338"/>
            <a:ext cx="4229100" cy="2784475"/>
            <a:chOff x="595282" y="3716338"/>
            <a:chExt cx="4229100" cy="2784475"/>
          </a:xfrm>
        </p:grpSpPr>
        <p:pic>
          <p:nvPicPr>
            <p:cNvPr id="21510" name="Picture 3" descr="C:\Users\hp\AppData\Roaming\Tencent\Users\405105443\QQ\WinTemp\RichOle\5FJSZ_1_UU8ACF_)(TN`V38.jpg">
              <a:extLst>
                <a:ext uri="{FF2B5EF4-FFF2-40B4-BE49-F238E27FC236}">
                  <a16:creationId xmlns:a16="http://schemas.microsoft.com/office/drawing/2014/main" id="{E51787AF-8976-4F03-A0E1-5661D8522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82" y="4719630"/>
              <a:ext cx="4229100" cy="139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圆角矩形标注 3">
              <a:extLst>
                <a:ext uri="{FF2B5EF4-FFF2-40B4-BE49-F238E27FC236}">
                  <a16:creationId xmlns:a16="http://schemas.microsoft.com/office/drawing/2014/main" id="{12004CE8-699A-439E-A303-D904E4B0369A}"/>
                </a:ext>
              </a:extLst>
            </p:cNvPr>
            <p:cNvSpPr>
              <a:spLocks noChangeArrowheads="1"/>
            </p:cNvSpPr>
            <p:nvPr/>
          </p:nvSpPr>
          <p:spPr bwMode="auto">
            <a:xfrm>
              <a:off x="628620" y="3716338"/>
              <a:ext cx="2344737" cy="920743"/>
            </a:xfrm>
            <a:prstGeom prst="wedgeRoundRectCallout">
              <a:avLst>
                <a:gd name="adj1" fmla="val -28565"/>
                <a:gd name="adj2" fmla="val 151648"/>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rPr>
                <a:t>  Func+0x31:</a:t>
              </a:r>
            </a:p>
            <a:p>
              <a:pPr algn="ctr" eaLnBrk="1" hangingPunct="1">
                <a:spcBef>
                  <a:spcPct val="0"/>
                </a:spcBef>
                <a:buClrTx/>
                <a:buSzTx/>
                <a:buFont typeface="Arial" panose="020B0604020202020204" pitchFamily="34" charset="0"/>
                <a:buNone/>
              </a:pPr>
              <a:r>
                <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rPr>
                <a:t>0x4009de</a:t>
              </a:r>
              <a:endParaRPr lang="zh-CN" altLang="en-US" sz="2400">
                <a:solidFill>
                  <a:schemeClr val="bg2"/>
                </a:solidFill>
                <a:latin typeface="Times New Roman" panose="02020603050405020304" pitchFamily="18" charset="0"/>
                <a:ea typeface="楷体_GB2312" pitchFamily="1" charset="-122"/>
              </a:endParaRPr>
            </a:p>
          </p:txBody>
        </p:sp>
        <p:sp>
          <p:nvSpPr>
            <p:cNvPr id="21512" name="矩形 15">
              <a:extLst>
                <a:ext uri="{FF2B5EF4-FFF2-40B4-BE49-F238E27FC236}">
                  <a16:creationId xmlns:a16="http://schemas.microsoft.com/office/drawing/2014/main" id="{A2FA952F-8DCF-4446-A94A-92D37CEFD82A}"/>
                </a:ext>
              </a:extLst>
            </p:cNvPr>
            <p:cNvSpPr>
              <a:spLocks noChangeArrowheads="1"/>
            </p:cNvSpPr>
            <p:nvPr/>
          </p:nvSpPr>
          <p:spPr bwMode="auto">
            <a:xfrm>
              <a:off x="1985913" y="6143626"/>
              <a:ext cx="500066" cy="357187"/>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21513" name="矩形 16">
              <a:extLst>
                <a:ext uri="{FF2B5EF4-FFF2-40B4-BE49-F238E27FC236}">
                  <a16:creationId xmlns:a16="http://schemas.microsoft.com/office/drawing/2014/main" id="{6B8989B6-0D7D-481A-95C1-0F25F0A8B9DA}"/>
                </a:ext>
              </a:extLst>
            </p:cNvPr>
            <p:cNvSpPr>
              <a:spLocks noChangeArrowheads="1"/>
            </p:cNvSpPr>
            <p:nvPr/>
          </p:nvSpPr>
          <p:spPr bwMode="auto">
            <a:xfrm>
              <a:off x="666720" y="5857892"/>
              <a:ext cx="3714776"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1514" name="椭圆 17">
              <a:extLst>
                <a:ext uri="{FF2B5EF4-FFF2-40B4-BE49-F238E27FC236}">
                  <a16:creationId xmlns:a16="http://schemas.microsoft.com/office/drawing/2014/main" id="{233BD786-E5B4-4F35-9B49-CDBF250EED6D}"/>
                </a:ext>
              </a:extLst>
            </p:cNvPr>
            <p:cNvSpPr>
              <a:spLocks noChangeArrowheads="1"/>
            </p:cNvSpPr>
            <p:nvPr/>
          </p:nvSpPr>
          <p:spPr bwMode="auto">
            <a:xfrm>
              <a:off x="4381496" y="5786454"/>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1515" name="矩形 18">
              <a:extLst>
                <a:ext uri="{FF2B5EF4-FFF2-40B4-BE49-F238E27FC236}">
                  <a16:creationId xmlns:a16="http://schemas.microsoft.com/office/drawing/2014/main" id="{79F68952-F69E-4AA2-863C-895F4B8EE869}"/>
                </a:ext>
              </a:extLst>
            </p:cNvPr>
            <p:cNvSpPr>
              <a:spLocks noChangeArrowheads="1"/>
            </p:cNvSpPr>
            <p:nvPr/>
          </p:nvSpPr>
          <p:spPr bwMode="auto">
            <a:xfrm>
              <a:off x="666720" y="5715016"/>
              <a:ext cx="2928958" cy="142876"/>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1516" name="椭圆 19">
              <a:extLst>
                <a:ext uri="{FF2B5EF4-FFF2-40B4-BE49-F238E27FC236}">
                  <a16:creationId xmlns:a16="http://schemas.microsoft.com/office/drawing/2014/main" id="{5C160DBD-7289-4D91-8EF8-E4D55C04C4C0}"/>
                </a:ext>
              </a:extLst>
            </p:cNvPr>
            <p:cNvSpPr>
              <a:spLocks noChangeArrowheads="1"/>
            </p:cNvSpPr>
            <p:nvPr/>
          </p:nvSpPr>
          <p:spPr bwMode="auto">
            <a:xfrm>
              <a:off x="3595678" y="5500702"/>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21517" name="矩形 20">
              <a:extLst>
                <a:ext uri="{FF2B5EF4-FFF2-40B4-BE49-F238E27FC236}">
                  <a16:creationId xmlns:a16="http://schemas.microsoft.com/office/drawing/2014/main" id="{26A4F424-1616-433A-9EC9-048FD7AD44DB}"/>
                </a:ext>
              </a:extLst>
            </p:cNvPr>
            <p:cNvSpPr>
              <a:spLocks noChangeArrowheads="1"/>
            </p:cNvSpPr>
            <p:nvPr/>
          </p:nvSpPr>
          <p:spPr bwMode="auto">
            <a:xfrm>
              <a:off x="666720" y="5500702"/>
              <a:ext cx="2071702"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1518" name="椭圆 21">
              <a:extLst>
                <a:ext uri="{FF2B5EF4-FFF2-40B4-BE49-F238E27FC236}">
                  <a16:creationId xmlns:a16="http://schemas.microsoft.com/office/drawing/2014/main" id="{7D8C173B-2815-40C0-A7F1-26970F433775}"/>
                </a:ext>
              </a:extLst>
            </p:cNvPr>
            <p:cNvSpPr>
              <a:spLocks noChangeArrowheads="1"/>
            </p:cNvSpPr>
            <p:nvPr/>
          </p:nvSpPr>
          <p:spPr bwMode="auto">
            <a:xfrm>
              <a:off x="2738422" y="5357826"/>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3</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3AD0357-D350-42D6-925B-D8630BA3D8D9}"/>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专业工具：</a:t>
            </a:r>
            <a:r>
              <a:rPr lang="en-US" dirty="0">
                <a:effectLst>
                  <a:outerShdw blurRad="38100" dist="38100" dir="2700000" algn="tl">
                    <a:srgbClr val="000000"/>
                  </a:outerShdw>
                </a:effectLst>
              </a:rPr>
              <a:t>Splint</a:t>
            </a:r>
            <a:endParaRPr lang="en-US" dirty="0">
              <a:effectLst>
                <a:outerShdw blurRad="38100" dist="38100" dir="2700000" algn="tl">
                  <a:srgbClr val="000000"/>
                </a:outerShdw>
              </a:effectLst>
              <a:latin typeface="黑体" pitchFamily="49" charset="-122"/>
              <a:sym typeface="黑体" pitchFamily="49" charset="-122"/>
            </a:endParaRPr>
          </a:p>
        </p:txBody>
      </p:sp>
      <p:sp>
        <p:nvSpPr>
          <p:cNvPr id="22531" name="Content Placeholder 2">
            <a:extLst>
              <a:ext uri="{FF2B5EF4-FFF2-40B4-BE49-F238E27FC236}">
                <a16:creationId xmlns:a16="http://schemas.microsoft.com/office/drawing/2014/main" id="{FD3B69EF-F548-4BCF-A72A-D2EA85AD3DA8}"/>
              </a:ext>
            </a:extLst>
          </p:cNvPr>
          <p:cNvSpPr>
            <a:spLocks noGrp="1" noChangeArrowheads="1"/>
          </p:cNvSpPr>
          <p:nvPr>
            <p:ph sz="quarter" idx="4294967295"/>
          </p:nvPr>
        </p:nvSpPr>
        <p:spPr/>
        <p:txBody>
          <a:bodyPr/>
          <a:lstStyle/>
          <a:p>
            <a:r>
              <a:rPr lang="en-US" altLang="zh-CN" sz="2400"/>
              <a:t>Splint:C</a:t>
            </a:r>
            <a:r>
              <a:rPr lang="zh-CN" altLang="en-US" sz="2400"/>
              <a:t>程序源码的静态分析工具，通常需自行安装</a:t>
            </a:r>
            <a:endParaRPr lang="en-US" altLang="zh-CN" sz="2400"/>
          </a:p>
          <a:p>
            <a:endParaRPr lang="en-US" altLang="zh-CN" sz="1800"/>
          </a:p>
          <a:p>
            <a:r>
              <a:rPr lang="zh-CN" altLang="en-US" sz="2400"/>
              <a:t>用法</a:t>
            </a:r>
            <a:endParaRPr lang="en-US" altLang="zh-CN" sz="2400"/>
          </a:p>
          <a:p>
            <a:pPr lvl="1"/>
            <a:r>
              <a:rPr lang="en-US" altLang="zh-CN" sz="2200">
                <a:ea typeface="黑体" panose="02010609060101010101" pitchFamily="49" charset="-122"/>
              </a:rPr>
              <a:t>    splint file.c //C</a:t>
            </a:r>
            <a:r>
              <a:rPr lang="zh-CN" altLang="en-US" sz="2200">
                <a:ea typeface="黑体" panose="02010609060101010101" pitchFamily="49" charset="-122"/>
              </a:rPr>
              <a:t>程序源码</a:t>
            </a:r>
            <a:endParaRPr lang="en-US" altLang="zh-CN" sz="2200">
              <a:ea typeface="黑体" panose="02010609060101010101" pitchFamily="49" charset="-122"/>
            </a:endParaRPr>
          </a:p>
          <a:p>
            <a:pPr lvl="1"/>
            <a:endParaRPr lang="zh-CN" altLang="en-US" sz="2200">
              <a:ea typeface="黑体" panose="02010609060101010101" pitchFamily="49" charset="-122"/>
            </a:endParaRPr>
          </a:p>
          <a:p>
            <a:r>
              <a:rPr lang="zh-CN" altLang="en-US" sz="2400"/>
              <a:t>示例：</a:t>
            </a:r>
            <a:r>
              <a:rPr lang="en-US" altLang="zh-CN" sz="2400"/>
              <a:t>double free</a:t>
            </a:r>
            <a:endParaRPr lang="zh-CN" altLang="en-US" sz="2400"/>
          </a:p>
          <a:p>
            <a:pPr lvl="1"/>
            <a:r>
              <a:rPr lang="zh-CN" altLang="en-US" sz="2200">
                <a:ea typeface="黑体" panose="02010609060101010101" pitchFamily="49" charset="-122"/>
              </a:rPr>
              <a:t>右图是示例代码</a:t>
            </a:r>
            <a:endParaRPr lang="en-US" altLang="zh-CN" sz="2200">
              <a:ea typeface="黑体" panose="02010609060101010101" pitchFamily="49" charset="-122"/>
            </a:endParaRPr>
          </a:p>
          <a:p>
            <a:pPr lvl="1"/>
            <a:r>
              <a:rPr lang="zh-CN" altLang="en-US" sz="2200">
                <a:ea typeface="黑体" panose="02010609060101010101" pitchFamily="49" charset="-122"/>
              </a:rPr>
              <a:t>下图是</a:t>
            </a:r>
            <a:r>
              <a:rPr lang="en-US" altLang="zh-CN" sz="2200">
                <a:ea typeface="黑体" panose="02010609060101010101" pitchFamily="49" charset="-122"/>
              </a:rPr>
              <a:t>splint</a:t>
            </a:r>
            <a:r>
              <a:rPr lang="zh-CN" altLang="en-US" sz="2200">
                <a:ea typeface="黑体" panose="02010609060101010101" pitchFamily="49" charset="-122"/>
              </a:rPr>
              <a:t>的测试结果</a:t>
            </a:r>
            <a:endParaRPr lang="en-US" altLang="zh-CN" sz="2200">
              <a:ea typeface="黑体" panose="02010609060101010101" pitchFamily="49" charset="-122"/>
            </a:endParaRPr>
          </a:p>
          <a:p>
            <a:endParaRPr lang="zh-CN" altLang="en-US"/>
          </a:p>
        </p:txBody>
      </p:sp>
      <p:grpSp>
        <p:nvGrpSpPr>
          <p:cNvPr id="22532" name="组合 12">
            <a:extLst>
              <a:ext uri="{FF2B5EF4-FFF2-40B4-BE49-F238E27FC236}">
                <a16:creationId xmlns:a16="http://schemas.microsoft.com/office/drawing/2014/main" id="{9BD58137-777B-4469-AE4F-436CDD128217}"/>
              </a:ext>
            </a:extLst>
          </p:cNvPr>
          <p:cNvGrpSpPr>
            <a:grpSpLocks/>
          </p:cNvGrpSpPr>
          <p:nvPr/>
        </p:nvGrpSpPr>
        <p:grpSpPr bwMode="auto">
          <a:xfrm>
            <a:off x="5816600" y="1844675"/>
            <a:ext cx="3590925" cy="2298700"/>
            <a:chOff x="5816600" y="1844675"/>
            <a:chExt cx="3590925" cy="2298705"/>
          </a:xfrm>
        </p:grpSpPr>
        <p:pic>
          <p:nvPicPr>
            <p:cNvPr id="22537" name="Picture 2" descr="C:\Users\hp\AppData\Roaming\Tencent\Users\405105443\QQ\WinTemp\RichOle\QG2MUE9CY3VI15L85DLU)SM.jpg">
              <a:extLst>
                <a:ext uri="{FF2B5EF4-FFF2-40B4-BE49-F238E27FC236}">
                  <a16:creationId xmlns:a16="http://schemas.microsoft.com/office/drawing/2014/main" id="{642E9612-CC3D-4EAA-8137-C013EA6C4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0" y="1844675"/>
              <a:ext cx="3590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矩形 7">
              <a:extLst>
                <a:ext uri="{FF2B5EF4-FFF2-40B4-BE49-F238E27FC236}">
                  <a16:creationId xmlns:a16="http://schemas.microsoft.com/office/drawing/2014/main" id="{8E47671E-7834-43A0-9DD6-B09795ABA77F}"/>
                </a:ext>
              </a:extLst>
            </p:cNvPr>
            <p:cNvSpPr>
              <a:spLocks noChangeArrowheads="1"/>
            </p:cNvSpPr>
            <p:nvPr/>
          </p:nvSpPr>
          <p:spPr bwMode="auto">
            <a:xfrm>
              <a:off x="7167578" y="3786190"/>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2539" name="矩形 8">
              <a:extLst>
                <a:ext uri="{FF2B5EF4-FFF2-40B4-BE49-F238E27FC236}">
                  <a16:creationId xmlns:a16="http://schemas.microsoft.com/office/drawing/2014/main" id="{1907C2E9-A183-4C53-9520-11D2A9351FB0}"/>
                </a:ext>
              </a:extLst>
            </p:cNvPr>
            <p:cNvSpPr>
              <a:spLocks noChangeArrowheads="1"/>
            </p:cNvSpPr>
            <p:nvPr/>
          </p:nvSpPr>
          <p:spPr bwMode="auto">
            <a:xfrm>
              <a:off x="6667512" y="2428868"/>
              <a:ext cx="2286016" cy="42862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2540" name="椭圆 9">
              <a:extLst>
                <a:ext uri="{FF2B5EF4-FFF2-40B4-BE49-F238E27FC236}">
                  <a16:creationId xmlns:a16="http://schemas.microsoft.com/office/drawing/2014/main" id="{F43FA57C-10B8-456C-8DAE-FBACC9F556C7}"/>
                </a:ext>
              </a:extLst>
            </p:cNvPr>
            <p:cNvSpPr>
              <a:spLocks noChangeArrowheads="1"/>
            </p:cNvSpPr>
            <p:nvPr/>
          </p:nvSpPr>
          <p:spPr bwMode="auto">
            <a:xfrm>
              <a:off x="8953528" y="2500306"/>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2541" name="矩形 10">
              <a:extLst>
                <a:ext uri="{FF2B5EF4-FFF2-40B4-BE49-F238E27FC236}">
                  <a16:creationId xmlns:a16="http://schemas.microsoft.com/office/drawing/2014/main" id="{0B7EBEAC-1BC8-45BC-8100-0AE6CF42CF02}"/>
                </a:ext>
              </a:extLst>
            </p:cNvPr>
            <p:cNvSpPr>
              <a:spLocks noChangeArrowheads="1"/>
            </p:cNvSpPr>
            <p:nvPr/>
          </p:nvSpPr>
          <p:spPr bwMode="auto">
            <a:xfrm>
              <a:off x="6667512" y="3000372"/>
              <a:ext cx="121444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2542" name="椭圆 11">
              <a:extLst>
                <a:ext uri="{FF2B5EF4-FFF2-40B4-BE49-F238E27FC236}">
                  <a16:creationId xmlns:a16="http://schemas.microsoft.com/office/drawing/2014/main" id="{9F8D972A-B0D4-49BD-B819-3DE12BEBF546}"/>
                </a:ext>
              </a:extLst>
            </p:cNvPr>
            <p:cNvSpPr>
              <a:spLocks noChangeArrowheads="1"/>
            </p:cNvSpPr>
            <p:nvPr/>
          </p:nvSpPr>
          <p:spPr bwMode="auto">
            <a:xfrm>
              <a:off x="7953396" y="3000372"/>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grpSp>
        <p:nvGrpSpPr>
          <p:cNvPr id="22533" name="组合 15">
            <a:extLst>
              <a:ext uri="{FF2B5EF4-FFF2-40B4-BE49-F238E27FC236}">
                <a16:creationId xmlns:a16="http://schemas.microsoft.com/office/drawing/2014/main" id="{DB0E4929-301F-401A-8B16-CB20202E2BD8}"/>
              </a:ext>
            </a:extLst>
          </p:cNvPr>
          <p:cNvGrpSpPr>
            <a:grpSpLocks/>
          </p:cNvGrpSpPr>
          <p:nvPr/>
        </p:nvGrpSpPr>
        <p:grpSpPr bwMode="auto">
          <a:xfrm>
            <a:off x="631825" y="4286250"/>
            <a:ext cx="7321550" cy="2500313"/>
            <a:chOff x="631825" y="4286250"/>
            <a:chExt cx="7321550" cy="2500312"/>
          </a:xfrm>
        </p:grpSpPr>
        <p:pic>
          <p:nvPicPr>
            <p:cNvPr id="22534" name="Picture 1" descr="C:\Users\hp\AppData\Roaming\Tencent\Users\405105443\QQ\WinTemp\RichOle\_F2SN3PBL]5Q`~]O2[F~N[8.jpg">
              <a:extLst>
                <a:ext uri="{FF2B5EF4-FFF2-40B4-BE49-F238E27FC236}">
                  <a16:creationId xmlns:a16="http://schemas.microsoft.com/office/drawing/2014/main" id="{63FB72E1-8294-4CAC-A04B-453CA0F59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4848225"/>
              <a:ext cx="6248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圆角矩形标注 7">
              <a:extLst>
                <a:ext uri="{FF2B5EF4-FFF2-40B4-BE49-F238E27FC236}">
                  <a16:creationId xmlns:a16="http://schemas.microsoft.com/office/drawing/2014/main" id="{3C8D2EED-5A62-4FEE-9841-2B4D91021C48}"/>
                </a:ext>
              </a:extLst>
            </p:cNvPr>
            <p:cNvSpPr>
              <a:spLocks noChangeArrowheads="1"/>
            </p:cNvSpPr>
            <p:nvPr/>
          </p:nvSpPr>
          <p:spPr bwMode="auto">
            <a:xfrm>
              <a:off x="4738688" y="4286250"/>
              <a:ext cx="3214687" cy="919163"/>
            </a:xfrm>
            <a:prstGeom prst="wedgeRoundRectCallout">
              <a:avLst>
                <a:gd name="adj1" fmla="val -78278"/>
                <a:gd name="adj2" fmla="val 110745"/>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Memory is used after it has been released</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22536" name="矩形 13">
              <a:extLst>
                <a:ext uri="{FF2B5EF4-FFF2-40B4-BE49-F238E27FC236}">
                  <a16:creationId xmlns:a16="http://schemas.microsoft.com/office/drawing/2014/main" id="{D48D51B4-FD01-40E1-A18C-C25C2FD23DBD}"/>
                </a:ext>
              </a:extLst>
            </p:cNvPr>
            <p:cNvSpPr>
              <a:spLocks noChangeArrowheads="1"/>
            </p:cNvSpPr>
            <p:nvPr/>
          </p:nvSpPr>
          <p:spPr bwMode="auto">
            <a:xfrm>
              <a:off x="3024174" y="6500834"/>
              <a:ext cx="500066" cy="28572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8B603BF-02D2-4410-8682-5F297CEA1739}"/>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专业工具：</a:t>
            </a:r>
            <a:r>
              <a:rPr lang="en-US" dirty="0">
                <a:effectLst>
                  <a:outerShdw blurRad="38100" dist="38100" dir="2700000" algn="tl">
                    <a:srgbClr val="000000"/>
                  </a:outerShdw>
                </a:effectLst>
              </a:rPr>
              <a:t>Splint</a:t>
            </a:r>
            <a:endParaRPr lang="en-US" dirty="0">
              <a:effectLst>
                <a:outerShdw blurRad="38100" dist="38100" dir="2700000" algn="tl">
                  <a:srgbClr val="000000"/>
                </a:outerShdw>
              </a:effectLst>
              <a:latin typeface="黑体" pitchFamily="49" charset="-122"/>
              <a:sym typeface="黑体" pitchFamily="49" charset="-122"/>
            </a:endParaRPr>
          </a:p>
        </p:txBody>
      </p:sp>
      <p:sp>
        <p:nvSpPr>
          <p:cNvPr id="23555" name="Content Placeholder 2">
            <a:extLst>
              <a:ext uri="{FF2B5EF4-FFF2-40B4-BE49-F238E27FC236}">
                <a16:creationId xmlns:a16="http://schemas.microsoft.com/office/drawing/2014/main" id="{BAFB846E-B6F0-49FE-942D-9DA3E64010F0}"/>
              </a:ext>
            </a:extLst>
          </p:cNvPr>
          <p:cNvSpPr>
            <a:spLocks noGrp="1" noChangeArrowheads="1"/>
          </p:cNvSpPr>
          <p:nvPr>
            <p:ph sz="quarter" idx="4294967295"/>
          </p:nvPr>
        </p:nvSpPr>
        <p:spPr>
          <a:xfrm>
            <a:off x="488950" y="1412875"/>
            <a:ext cx="2808288" cy="4608513"/>
          </a:xfrm>
        </p:spPr>
        <p:txBody>
          <a:bodyPr/>
          <a:lstStyle/>
          <a:p>
            <a:r>
              <a:rPr lang="zh-CN" altLang="en-US" sz="2400"/>
              <a:t>示例：数组越界</a:t>
            </a:r>
            <a:endParaRPr lang="en-US" altLang="zh-CN" sz="2400"/>
          </a:p>
          <a:p>
            <a:pPr lvl="1"/>
            <a:r>
              <a:rPr lang="zh-CN" altLang="en-US" sz="1800">
                <a:latin typeface="宋体" panose="02010600030101010101" pitchFamily="2" charset="-122"/>
                <a:sym typeface="宋体" panose="02010600030101010101" pitchFamily="2" charset="-122"/>
              </a:rPr>
              <a:t>下图是示例代码</a:t>
            </a:r>
            <a:endParaRPr lang="en-US" altLang="zh-CN" sz="1800">
              <a:latin typeface="宋体" panose="02010600030101010101" pitchFamily="2" charset="-122"/>
              <a:sym typeface="宋体" panose="02010600030101010101" pitchFamily="2" charset="-122"/>
            </a:endParaRPr>
          </a:p>
          <a:p>
            <a:pPr lvl="1"/>
            <a:r>
              <a:rPr lang="zh-CN" altLang="en-US" sz="1800">
                <a:latin typeface="宋体" panose="02010600030101010101" pitchFamily="2" charset="-122"/>
                <a:sym typeface="宋体" panose="02010600030101010101" pitchFamily="2" charset="-122"/>
              </a:rPr>
              <a:t>右图是测试结果</a:t>
            </a:r>
            <a:endParaRPr lang="en-US" altLang="zh-CN" sz="1800">
              <a:latin typeface="宋体" panose="02010600030101010101" pitchFamily="2" charset="-122"/>
              <a:sym typeface="宋体" panose="02010600030101010101" pitchFamily="2" charset="-122"/>
            </a:endParaRPr>
          </a:p>
          <a:p>
            <a:endParaRPr lang="zh-CN" altLang="en-US"/>
          </a:p>
        </p:txBody>
      </p:sp>
      <p:grpSp>
        <p:nvGrpSpPr>
          <p:cNvPr id="23556" name="组合 12">
            <a:extLst>
              <a:ext uri="{FF2B5EF4-FFF2-40B4-BE49-F238E27FC236}">
                <a16:creationId xmlns:a16="http://schemas.microsoft.com/office/drawing/2014/main" id="{9E439EB6-81D1-445C-9D9E-F3989EA76A74}"/>
              </a:ext>
            </a:extLst>
          </p:cNvPr>
          <p:cNvGrpSpPr>
            <a:grpSpLocks/>
          </p:cNvGrpSpPr>
          <p:nvPr/>
        </p:nvGrpSpPr>
        <p:grpSpPr bwMode="auto">
          <a:xfrm>
            <a:off x="200025" y="3435350"/>
            <a:ext cx="3544888" cy="2657475"/>
            <a:chOff x="200025" y="3435350"/>
            <a:chExt cx="3544888" cy="2657475"/>
          </a:xfrm>
        </p:grpSpPr>
        <p:pic>
          <p:nvPicPr>
            <p:cNvPr id="23562" name="Picture 2" descr="C:\Users\hp\AppData\Roaming\Tencent\Users\405105443\QQ\WinTemp\RichOle\Y7474PO]Y(LQ(H}JS8@0CE8.jpg">
              <a:extLst>
                <a:ext uri="{FF2B5EF4-FFF2-40B4-BE49-F238E27FC236}">
                  <a16:creationId xmlns:a16="http://schemas.microsoft.com/office/drawing/2014/main" id="{EC092C13-C28B-4486-9A6A-D87107014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3435350"/>
              <a:ext cx="3544888"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矩形 7">
              <a:extLst>
                <a:ext uri="{FF2B5EF4-FFF2-40B4-BE49-F238E27FC236}">
                  <a16:creationId xmlns:a16="http://schemas.microsoft.com/office/drawing/2014/main" id="{F52E1E2B-1EE8-40E0-96DD-B7C608278B34}"/>
                </a:ext>
              </a:extLst>
            </p:cNvPr>
            <p:cNvSpPr>
              <a:spLocks noChangeArrowheads="1"/>
            </p:cNvSpPr>
            <p:nvPr/>
          </p:nvSpPr>
          <p:spPr bwMode="auto">
            <a:xfrm>
              <a:off x="1523976" y="5715016"/>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3564" name="矩形 8">
              <a:extLst>
                <a:ext uri="{FF2B5EF4-FFF2-40B4-BE49-F238E27FC236}">
                  <a16:creationId xmlns:a16="http://schemas.microsoft.com/office/drawing/2014/main" id="{3754DA71-31E7-411F-B4E1-B7BEF9E4E6DC}"/>
                </a:ext>
              </a:extLst>
            </p:cNvPr>
            <p:cNvSpPr>
              <a:spLocks noChangeArrowheads="1"/>
            </p:cNvSpPr>
            <p:nvPr/>
          </p:nvSpPr>
          <p:spPr bwMode="auto">
            <a:xfrm>
              <a:off x="1523976" y="4214818"/>
              <a:ext cx="1000132"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3565" name="矩形 9">
              <a:extLst>
                <a:ext uri="{FF2B5EF4-FFF2-40B4-BE49-F238E27FC236}">
                  <a16:creationId xmlns:a16="http://schemas.microsoft.com/office/drawing/2014/main" id="{2665EE25-82D0-4D1D-86F4-EDDDEBB8CE8A}"/>
                </a:ext>
              </a:extLst>
            </p:cNvPr>
            <p:cNvSpPr>
              <a:spLocks noChangeArrowheads="1"/>
            </p:cNvSpPr>
            <p:nvPr/>
          </p:nvSpPr>
          <p:spPr bwMode="auto">
            <a:xfrm>
              <a:off x="1523976" y="4500570"/>
              <a:ext cx="1000132"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3566" name="椭圆 10">
              <a:extLst>
                <a:ext uri="{FF2B5EF4-FFF2-40B4-BE49-F238E27FC236}">
                  <a16:creationId xmlns:a16="http://schemas.microsoft.com/office/drawing/2014/main" id="{EF089D0F-3F45-4427-AB8F-364EFCF99039}"/>
                </a:ext>
              </a:extLst>
            </p:cNvPr>
            <p:cNvSpPr>
              <a:spLocks noChangeArrowheads="1"/>
            </p:cNvSpPr>
            <p:nvPr/>
          </p:nvSpPr>
          <p:spPr bwMode="auto">
            <a:xfrm>
              <a:off x="2595546" y="414338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3567" name="椭圆 11">
              <a:extLst>
                <a:ext uri="{FF2B5EF4-FFF2-40B4-BE49-F238E27FC236}">
                  <a16:creationId xmlns:a16="http://schemas.microsoft.com/office/drawing/2014/main" id="{C62A978A-0F2C-4162-A90C-2129B743A6B4}"/>
                </a:ext>
              </a:extLst>
            </p:cNvPr>
            <p:cNvSpPr>
              <a:spLocks noChangeArrowheads="1"/>
            </p:cNvSpPr>
            <p:nvPr/>
          </p:nvSpPr>
          <p:spPr bwMode="auto">
            <a:xfrm>
              <a:off x="2595546" y="450057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grpSp>
        <p:nvGrpSpPr>
          <p:cNvPr id="23557" name="组合 14">
            <a:extLst>
              <a:ext uri="{FF2B5EF4-FFF2-40B4-BE49-F238E27FC236}">
                <a16:creationId xmlns:a16="http://schemas.microsoft.com/office/drawing/2014/main" id="{F7834651-1049-4132-B418-1E2541696BB6}"/>
              </a:ext>
            </a:extLst>
          </p:cNvPr>
          <p:cNvGrpSpPr>
            <a:grpSpLocks/>
          </p:cNvGrpSpPr>
          <p:nvPr/>
        </p:nvGrpSpPr>
        <p:grpSpPr bwMode="auto">
          <a:xfrm>
            <a:off x="3800475" y="1412875"/>
            <a:ext cx="5981700" cy="3486150"/>
            <a:chOff x="3800475" y="1412875"/>
            <a:chExt cx="5981700" cy="3486141"/>
          </a:xfrm>
        </p:grpSpPr>
        <p:grpSp>
          <p:nvGrpSpPr>
            <p:cNvPr id="23558" name="组合 6">
              <a:extLst>
                <a:ext uri="{FF2B5EF4-FFF2-40B4-BE49-F238E27FC236}">
                  <a16:creationId xmlns:a16="http://schemas.microsoft.com/office/drawing/2014/main" id="{03AB4EC5-7B54-48C6-A5C3-4630B671807F}"/>
                </a:ext>
              </a:extLst>
            </p:cNvPr>
            <p:cNvGrpSpPr>
              <a:grpSpLocks/>
            </p:cNvGrpSpPr>
            <p:nvPr/>
          </p:nvGrpSpPr>
          <p:grpSpPr bwMode="auto">
            <a:xfrm>
              <a:off x="3800475" y="1412875"/>
              <a:ext cx="5981700" cy="3486141"/>
              <a:chOff x="3800475" y="1412875"/>
              <a:chExt cx="5981700" cy="3486150"/>
            </a:xfrm>
          </p:grpSpPr>
          <p:pic>
            <p:nvPicPr>
              <p:cNvPr id="23560" name="Picture 1" descr="C:\Users\hp\AppData\Roaming\Tencent\Users\405105443\QQ\WinTemp\RichOle\OP[)1%]S}YJE1$NHS08}]4X.jpg">
                <a:extLst>
                  <a:ext uri="{FF2B5EF4-FFF2-40B4-BE49-F238E27FC236}">
                    <a16:creationId xmlns:a16="http://schemas.microsoft.com/office/drawing/2014/main" id="{F79A4807-4DC6-45D9-8D8E-D27F017A0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412875"/>
                <a:ext cx="5981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圆角矩形标注 5">
                <a:extLst>
                  <a:ext uri="{FF2B5EF4-FFF2-40B4-BE49-F238E27FC236}">
                    <a16:creationId xmlns:a16="http://schemas.microsoft.com/office/drawing/2014/main" id="{056FB400-6AD9-401D-B095-C967EAE04FE0}"/>
                  </a:ext>
                </a:extLst>
              </p:cNvPr>
              <p:cNvSpPr>
                <a:spLocks noChangeArrowheads="1"/>
              </p:cNvSpPr>
              <p:nvPr/>
            </p:nvSpPr>
            <p:spPr bwMode="auto">
              <a:xfrm>
                <a:off x="3952868" y="2071680"/>
                <a:ext cx="4681537" cy="511175"/>
              </a:xfrm>
              <a:prstGeom prst="wedgeRoundRectCallout">
                <a:avLst>
                  <a:gd name="adj1" fmla="val -1162"/>
                  <a:gd name="adj2" fmla="val 215653"/>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Likely out-of-bounds store: a[5]</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grpSp>
        <p:sp>
          <p:nvSpPr>
            <p:cNvPr id="23559" name="矩形 13">
              <a:extLst>
                <a:ext uri="{FF2B5EF4-FFF2-40B4-BE49-F238E27FC236}">
                  <a16:creationId xmlns:a16="http://schemas.microsoft.com/office/drawing/2014/main" id="{37928504-6FF6-4DF7-9201-5AA29A4CB2B6}"/>
                </a:ext>
              </a:extLst>
            </p:cNvPr>
            <p:cNvSpPr>
              <a:spLocks noChangeArrowheads="1"/>
            </p:cNvSpPr>
            <p:nvPr/>
          </p:nvSpPr>
          <p:spPr bwMode="auto">
            <a:xfrm>
              <a:off x="6810388" y="4500570"/>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1B3DE89D-C7ED-4DF8-943F-60A011879A47}"/>
              </a:ext>
            </a:extLst>
          </p:cNvPr>
          <p:cNvSpPr>
            <a:spLocks noGrp="1" noChangeArrowheads="1"/>
          </p:cNvSpPr>
          <p:nvPr>
            <p:ph sz="quarter" idx="4294967295"/>
          </p:nvPr>
        </p:nvSpPr>
        <p:spPr>
          <a:xfrm>
            <a:off x="128588" y="1268413"/>
            <a:ext cx="8928100" cy="4608512"/>
          </a:xfrm>
        </p:spPr>
        <p:txBody>
          <a:bodyPr/>
          <a:lstStyle/>
          <a:p>
            <a:r>
              <a:rPr lang="en-US" altLang="zh-CN" sz="2400"/>
              <a:t>Valgrind :</a:t>
            </a:r>
            <a:r>
              <a:rPr lang="zh-CN" altLang="en-US" sz="2400"/>
              <a:t>内存调试、内存泄漏检测以及性能分析工具。</a:t>
            </a:r>
            <a:endParaRPr lang="en-US" altLang="zh-CN" sz="2400"/>
          </a:p>
          <a:p>
            <a:endParaRPr lang="zh-CN" altLang="en-US" sz="2000">
              <a:latin typeface="宋体" panose="02010600030101010101" pitchFamily="2" charset="-122"/>
              <a:ea typeface="宋体" panose="02010600030101010101" pitchFamily="2" charset="-122"/>
              <a:sym typeface="宋体" panose="02010600030101010101" pitchFamily="2" charset="-122"/>
            </a:endParaRPr>
          </a:p>
          <a:p>
            <a:r>
              <a:rPr lang="zh-CN" altLang="en-US" sz="2400"/>
              <a:t>示例</a:t>
            </a:r>
            <a:r>
              <a:rPr lang="en-US" altLang="zh-CN" sz="2400"/>
              <a:t>: double free</a:t>
            </a:r>
            <a:endParaRPr lang="zh-CN" altLang="en-US" sz="2400"/>
          </a:p>
          <a:p>
            <a:pPr lvl="1"/>
            <a:r>
              <a:rPr lang="zh-CN" altLang="en-US" sz="2200">
                <a:ea typeface="黑体" panose="02010609060101010101" pitchFamily="49" charset="-122"/>
              </a:rPr>
              <a:t>下图是示例源码</a:t>
            </a:r>
            <a:endParaRPr lang="en-US" altLang="zh-CN" sz="2200">
              <a:ea typeface="黑体" panose="02010609060101010101" pitchFamily="49" charset="-122"/>
            </a:endParaRPr>
          </a:p>
          <a:p>
            <a:pPr lvl="1"/>
            <a:r>
              <a:rPr lang="zh-CN" altLang="en-US" sz="2200">
                <a:ea typeface="黑体" panose="02010609060101010101" pitchFamily="49" charset="-122"/>
              </a:rPr>
              <a:t>右图是监测结果</a:t>
            </a:r>
            <a:endParaRPr lang="en-US" altLang="zh-CN" sz="2200">
              <a:ea typeface="黑体" panose="02010609060101010101" pitchFamily="49" charset="-122"/>
            </a:endParaRPr>
          </a:p>
          <a:p>
            <a:endParaRPr lang="zh-CN" altLang="en-US" sz="2000">
              <a:latin typeface="宋体" panose="02010600030101010101" pitchFamily="2" charset="-122"/>
              <a:ea typeface="宋体" panose="02010600030101010101" pitchFamily="2" charset="-122"/>
              <a:sym typeface="宋体" panose="02010600030101010101" pitchFamily="2" charset="-122"/>
            </a:endParaRPr>
          </a:p>
          <a:p>
            <a:endParaRPr lang="zh-CN" altLang="en-US"/>
          </a:p>
        </p:txBody>
      </p:sp>
      <p:grpSp>
        <p:nvGrpSpPr>
          <p:cNvPr id="24579" name="组合 16">
            <a:extLst>
              <a:ext uri="{FF2B5EF4-FFF2-40B4-BE49-F238E27FC236}">
                <a16:creationId xmlns:a16="http://schemas.microsoft.com/office/drawing/2014/main" id="{7A49A42C-9EE6-490D-8609-F638CA061DCE}"/>
              </a:ext>
            </a:extLst>
          </p:cNvPr>
          <p:cNvGrpSpPr>
            <a:grpSpLocks/>
          </p:cNvGrpSpPr>
          <p:nvPr/>
        </p:nvGrpSpPr>
        <p:grpSpPr bwMode="auto">
          <a:xfrm>
            <a:off x="-47625" y="4516438"/>
            <a:ext cx="3971925" cy="2055812"/>
            <a:chOff x="-47660" y="4516438"/>
            <a:chExt cx="3971925" cy="2055834"/>
          </a:xfrm>
        </p:grpSpPr>
        <p:pic>
          <p:nvPicPr>
            <p:cNvPr id="24585" name="Picture 1" descr="C:\Users\hp\AppData\Roaming\Tencent\Users\405105443\QQ\WinTemp\RichOle\_F$8)BA]U]H{KLFBFNTU{XW.jpg">
              <a:extLst>
                <a:ext uri="{FF2B5EF4-FFF2-40B4-BE49-F238E27FC236}">
                  <a16:creationId xmlns:a16="http://schemas.microsoft.com/office/drawing/2014/main" id="{72AE08E1-A7F9-4D4E-93E8-CB11DB8F0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0" y="4516438"/>
              <a:ext cx="397192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矩形 6">
              <a:extLst>
                <a:ext uri="{FF2B5EF4-FFF2-40B4-BE49-F238E27FC236}">
                  <a16:creationId xmlns:a16="http://schemas.microsoft.com/office/drawing/2014/main" id="{97F42E55-E917-4FAA-8DCB-34A909884830}"/>
                </a:ext>
              </a:extLst>
            </p:cNvPr>
            <p:cNvSpPr>
              <a:spLocks noChangeArrowheads="1"/>
            </p:cNvSpPr>
            <p:nvPr/>
          </p:nvSpPr>
          <p:spPr bwMode="auto">
            <a:xfrm>
              <a:off x="1095313" y="6215082"/>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24587" name="矩形 9">
              <a:extLst>
                <a:ext uri="{FF2B5EF4-FFF2-40B4-BE49-F238E27FC236}">
                  <a16:creationId xmlns:a16="http://schemas.microsoft.com/office/drawing/2014/main" id="{1E95B542-FB6C-43DA-85E8-593CB3CB8393}"/>
                </a:ext>
              </a:extLst>
            </p:cNvPr>
            <p:cNvSpPr>
              <a:spLocks noChangeArrowheads="1"/>
            </p:cNvSpPr>
            <p:nvPr/>
          </p:nvSpPr>
          <p:spPr bwMode="auto">
            <a:xfrm>
              <a:off x="880999" y="5500701"/>
              <a:ext cx="2000264" cy="214327"/>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4588" name="矩形 11">
              <a:extLst>
                <a:ext uri="{FF2B5EF4-FFF2-40B4-BE49-F238E27FC236}">
                  <a16:creationId xmlns:a16="http://schemas.microsoft.com/office/drawing/2014/main" id="{8E52F015-4F32-4186-AFEB-5833F432FFF0}"/>
                </a:ext>
              </a:extLst>
            </p:cNvPr>
            <p:cNvSpPr>
              <a:spLocks noChangeArrowheads="1"/>
            </p:cNvSpPr>
            <p:nvPr/>
          </p:nvSpPr>
          <p:spPr bwMode="auto">
            <a:xfrm>
              <a:off x="880999" y="5715016"/>
              <a:ext cx="714380"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4589" name="椭圆 12">
              <a:extLst>
                <a:ext uri="{FF2B5EF4-FFF2-40B4-BE49-F238E27FC236}">
                  <a16:creationId xmlns:a16="http://schemas.microsoft.com/office/drawing/2014/main" id="{A4511C45-AFF2-449E-902D-07FD9549B8C2}"/>
                </a:ext>
              </a:extLst>
            </p:cNvPr>
            <p:cNvSpPr>
              <a:spLocks noChangeArrowheads="1"/>
            </p:cNvSpPr>
            <p:nvPr/>
          </p:nvSpPr>
          <p:spPr bwMode="auto">
            <a:xfrm>
              <a:off x="1595379" y="5715016"/>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24590" name="椭圆 10">
              <a:extLst>
                <a:ext uri="{FF2B5EF4-FFF2-40B4-BE49-F238E27FC236}">
                  <a16:creationId xmlns:a16="http://schemas.microsoft.com/office/drawing/2014/main" id="{ED9F9F3C-CF53-4EBF-9119-9F1C0F733701}"/>
                </a:ext>
              </a:extLst>
            </p:cNvPr>
            <p:cNvSpPr>
              <a:spLocks noChangeArrowheads="1"/>
            </p:cNvSpPr>
            <p:nvPr/>
          </p:nvSpPr>
          <p:spPr bwMode="auto">
            <a:xfrm>
              <a:off x="2666949" y="5143519"/>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grpSp>
        <p:nvGrpSpPr>
          <p:cNvPr id="24580" name="组合 15">
            <a:extLst>
              <a:ext uri="{FF2B5EF4-FFF2-40B4-BE49-F238E27FC236}">
                <a16:creationId xmlns:a16="http://schemas.microsoft.com/office/drawing/2014/main" id="{AED99D29-4D7F-487E-98C4-83089A0C0403}"/>
              </a:ext>
            </a:extLst>
          </p:cNvPr>
          <p:cNvGrpSpPr>
            <a:grpSpLocks/>
          </p:cNvGrpSpPr>
          <p:nvPr/>
        </p:nvGrpSpPr>
        <p:grpSpPr bwMode="auto">
          <a:xfrm>
            <a:off x="3024188" y="2001838"/>
            <a:ext cx="6981825" cy="4570412"/>
            <a:chOff x="3024188" y="2001838"/>
            <a:chExt cx="6981825" cy="4570434"/>
          </a:xfrm>
        </p:grpSpPr>
        <p:pic>
          <p:nvPicPr>
            <p:cNvPr id="24582" name="Picture 2" descr="C:\Users\hp\AppData\Roaming\Tencent\Users\405105443\QQ\WinTemp\RichOle\Q1P3_]`~MMOQ[4E5I0J2T[6.jpg">
              <a:extLst>
                <a:ext uri="{FF2B5EF4-FFF2-40B4-BE49-F238E27FC236}">
                  <a16:creationId xmlns:a16="http://schemas.microsoft.com/office/drawing/2014/main" id="{3DBB1315-C6AC-4620-88BB-E26565250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2001838"/>
              <a:ext cx="698182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圆角矩形标注 5">
              <a:extLst>
                <a:ext uri="{FF2B5EF4-FFF2-40B4-BE49-F238E27FC236}">
                  <a16:creationId xmlns:a16="http://schemas.microsoft.com/office/drawing/2014/main" id="{3B52233A-2A0D-45BC-9024-25D2BC8CE1E3}"/>
                </a:ext>
              </a:extLst>
            </p:cNvPr>
            <p:cNvSpPr>
              <a:spLocks noChangeArrowheads="1"/>
            </p:cNvSpPr>
            <p:nvPr/>
          </p:nvSpPr>
          <p:spPr bwMode="auto">
            <a:xfrm>
              <a:off x="3095612" y="2571744"/>
              <a:ext cx="1214438" cy="919163"/>
            </a:xfrm>
            <a:prstGeom prst="wedgeRoundRectCallout">
              <a:avLst>
                <a:gd name="adj1" fmla="val 53315"/>
                <a:gd name="adj2" fmla="val 86157"/>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Invalid free()</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24584" name="矩形 14">
              <a:extLst>
                <a:ext uri="{FF2B5EF4-FFF2-40B4-BE49-F238E27FC236}">
                  <a16:creationId xmlns:a16="http://schemas.microsoft.com/office/drawing/2014/main" id="{A13F2636-4F6B-4E4C-ACDA-1BC12A8D29D7}"/>
                </a:ext>
              </a:extLst>
            </p:cNvPr>
            <p:cNvSpPr>
              <a:spLocks noChangeArrowheads="1"/>
            </p:cNvSpPr>
            <p:nvPr/>
          </p:nvSpPr>
          <p:spPr bwMode="auto">
            <a:xfrm>
              <a:off x="6596074" y="6286520"/>
              <a:ext cx="500066"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
        <p:nvSpPr>
          <p:cNvPr id="2" name="Title 1">
            <a:extLst>
              <a:ext uri="{FF2B5EF4-FFF2-40B4-BE49-F238E27FC236}">
                <a16:creationId xmlns:a16="http://schemas.microsoft.com/office/drawing/2014/main" id="{46EE0A70-2915-44EB-AF63-53C789119193}"/>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专业工具：</a:t>
            </a:r>
            <a:r>
              <a:rPr lang="en-US" dirty="0" err="1">
                <a:effectLst>
                  <a:outerShdw blurRad="38100" dist="38100" dir="2700000" algn="tl">
                    <a:srgbClr val="000000"/>
                  </a:outerShdw>
                </a:effectLst>
              </a:rPr>
              <a:t>Valgrind</a:t>
            </a:r>
            <a:endParaRPr lang="en-US" dirty="0">
              <a:effectLst>
                <a:outerShdw blurRad="38100" dist="38100" dir="2700000" algn="tl">
                  <a:srgbClr val="000000"/>
                </a:outerShdw>
              </a:effectLst>
              <a:latin typeface="黑体" pitchFamily="49" charset="-122"/>
              <a:sym typeface="黑体"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897731" y="1530351"/>
            <a:ext cx="8089900" cy="3597275"/>
          </a:xfrm>
          <a:noFill/>
        </p:spPr>
        <p:txBody>
          <a:bodyPr/>
          <a:lstStyle/>
          <a:p>
            <a:pPr eaLnBrk="1" hangingPunct="1">
              <a:lnSpc>
                <a:spcPct val="90000"/>
              </a:lnSpc>
            </a:pPr>
            <a:r>
              <a:rPr lang="zh-CN" altLang="en-US" dirty="0">
                <a:solidFill>
                  <a:srgbClr val="3D5C00"/>
                </a:solidFill>
                <a:ea typeface="宋体" charset="-122"/>
              </a:rPr>
              <a:t>1.</a:t>
            </a:r>
            <a:r>
              <a:rPr lang="en-US" altLang="zh-CN" dirty="0">
                <a:solidFill>
                  <a:srgbClr val="3D5C00"/>
                </a:solidFill>
                <a:ea typeface="宋体" charset="-122"/>
              </a:rPr>
              <a:t> GCC/GDB</a:t>
            </a:r>
            <a:r>
              <a:rPr lang="zh-CN" altLang="en-US" dirty="0">
                <a:solidFill>
                  <a:srgbClr val="3D5C00"/>
                </a:solidFill>
                <a:ea typeface="宋体" charset="-122"/>
              </a:rPr>
              <a:t>简介</a:t>
            </a:r>
          </a:p>
          <a:p>
            <a:pPr eaLnBrk="1" hangingPunct="1">
              <a:lnSpc>
                <a:spcPct val="90000"/>
              </a:lnSpc>
            </a:pPr>
            <a:r>
              <a:rPr lang="en-US" altLang="zh-CN" dirty="0">
                <a:solidFill>
                  <a:srgbClr val="3D5C00"/>
                </a:solidFill>
                <a:ea typeface="宋体" charset="-122"/>
              </a:rPr>
              <a:t>2</a:t>
            </a:r>
            <a:r>
              <a:rPr lang="zh-CN" altLang="en-US" dirty="0">
                <a:solidFill>
                  <a:srgbClr val="3D5C00"/>
                </a:solidFill>
                <a:ea typeface="宋体" charset="-122"/>
              </a:rPr>
              <a:t>.内存错误的调试</a:t>
            </a:r>
          </a:p>
          <a:p>
            <a:pPr eaLnBrk="1" hangingPunct="1">
              <a:lnSpc>
                <a:spcPct val="90000"/>
              </a:lnSpc>
            </a:pPr>
            <a:r>
              <a:rPr lang="en-US" altLang="zh-CN" dirty="0">
                <a:solidFill>
                  <a:srgbClr val="3D5C00"/>
                </a:solidFill>
                <a:ea typeface="宋体" charset="-122"/>
              </a:rPr>
              <a:t>3</a:t>
            </a:r>
            <a:r>
              <a:rPr lang="zh-CN" altLang="en-US" dirty="0">
                <a:solidFill>
                  <a:srgbClr val="3D5C00"/>
                </a:solidFill>
                <a:ea typeface="宋体" charset="-122"/>
              </a:rPr>
              <a:t>.内存泄露的调试</a:t>
            </a:r>
          </a:p>
          <a:p>
            <a:pPr eaLnBrk="1" hangingPunct="1">
              <a:lnSpc>
                <a:spcPct val="90000"/>
              </a:lnSpc>
            </a:pPr>
            <a:r>
              <a:rPr lang="en-US" altLang="zh-CN" dirty="0">
                <a:solidFill>
                  <a:srgbClr val="3D5C00"/>
                </a:solidFill>
                <a:ea typeface="宋体" charset="-122"/>
              </a:rPr>
              <a:t>4</a:t>
            </a:r>
            <a:r>
              <a:rPr lang="zh-CN" altLang="en-US" dirty="0">
                <a:solidFill>
                  <a:srgbClr val="3D5C00"/>
                </a:solidFill>
                <a:ea typeface="宋体" charset="-122"/>
              </a:rPr>
              <a:t>.多线程的调试</a:t>
            </a:r>
          </a:p>
          <a:p>
            <a:pPr eaLnBrk="1" hangingPunct="1">
              <a:lnSpc>
                <a:spcPct val="90000"/>
              </a:lnSpc>
            </a:pPr>
            <a:r>
              <a:rPr lang="en-US" altLang="zh-CN" dirty="0">
                <a:solidFill>
                  <a:srgbClr val="3D5C00"/>
                </a:solidFill>
                <a:ea typeface="宋体" charset="-122"/>
              </a:rPr>
              <a:t>5</a:t>
            </a:r>
            <a:r>
              <a:rPr lang="zh-CN" altLang="en-US" dirty="0">
                <a:solidFill>
                  <a:srgbClr val="3D5C00"/>
                </a:solidFill>
                <a:ea typeface="宋体" charset="-122"/>
              </a:rPr>
              <a:t>.守护进程的调试</a:t>
            </a:r>
          </a:p>
          <a:p>
            <a:pPr eaLnBrk="1" hangingPunct="1">
              <a:lnSpc>
                <a:spcPct val="90000"/>
              </a:lnSpc>
            </a:pPr>
            <a:r>
              <a:rPr lang="en-US" altLang="zh-CN" dirty="0">
                <a:solidFill>
                  <a:srgbClr val="3D5C00"/>
                </a:solidFill>
                <a:ea typeface="宋体" charset="-122"/>
              </a:rPr>
              <a:t>6</a:t>
            </a:r>
            <a:r>
              <a:rPr lang="zh-CN" altLang="en-US" dirty="0">
                <a:solidFill>
                  <a:srgbClr val="3D5C00"/>
                </a:solidFill>
                <a:ea typeface="宋体" charset="-122"/>
              </a:rPr>
              <a:t>.</a:t>
            </a:r>
            <a:r>
              <a:rPr lang="en-US" altLang="zh-CN" dirty="0">
                <a:solidFill>
                  <a:srgbClr val="3D5C00"/>
                </a:solidFill>
                <a:ea typeface="宋体" charset="-122"/>
              </a:rPr>
              <a:t> Shell</a:t>
            </a:r>
            <a:r>
              <a:rPr lang="zh-CN" altLang="en-US" dirty="0">
                <a:solidFill>
                  <a:srgbClr val="3D5C00"/>
                </a:solidFill>
                <a:ea typeface="宋体" charset="-122"/>
              </a:rPr>
              <a:t>脚本的调试</a:t>
            </a: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extLst>
      <p:ext uri="{BB962C8B-B14F-4D97-AF65-F5344CB8AC3E}">
        <p14:creationId xmlns:p14="http://schemas.microsoft.com/office/powerpoint/2010/main" val="124848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8554A234-7324-4838-AC15-FFA8B3DAEE4B}"/>
              </a:ext>
            </a:extLst>
          </p:cNvPr>
          <p:cNvSpPr>
            <a:spLocks noGrp="1" noChangeArrowheads="1"/>
          </p:cNvSpPr>
          <p:nvPr>
            <p:ph sz="quarter" idx="4294967295"/>
          </p:nvPr>
        </p:nvSpPr>
        <p:spPr>
          <a:xfrm>
            <a:off x="57150" y="1196975"/>
            <a:ext cx="9144000" cy="4608513"/>
          </a:xfrm>
        </p:spPr>
        <p:txBody>
          <a:bodyPr/>
          <a:lstStyle/>
          <a:p>
            <a:r>
              <a:rPr lang="zh-CN" altLang="en-US" sz="2400"/>
              <a:t>示例：内存越界</a:t>
            </a:r>
            <a:endParaRPr lang="en-US" altLang="zh-CN" sz="2400"/>
          </a:p>
          <a:p>
            <a:pPr lvl="1"/>
            <a:r>
              <a:rPr lang="zh-CN" altLang="en-US" sz="2200">
                <a:ea typeface="黑体" panose="02010609060101010101" pitchFamily="49" charset="-122"/>
              </a:rPr>
              <a:t>下图是代码</a:t>
            </a:r>
            <a:endParaRPr lang="en-US" altLang="zh-CN" sz="2200">
              <a:ea typeface="黑体" panose="02010609060101010101" pitchFamily="49" charset="-122"/>
            </a:endParaRPr>
          </a:p>
          <a:p>
            <a:pPr lvl="1"/>
            <a:r>
              <a:rPr lang="zh-CN" altLang="en-US" sz="2200">
                <a:ea typeface="黑体" panose="02010609060101010101" pitchFamily="49" charset="-122"/>
              </a:rPr>
              <a:t>右图是检测结果 </a:t>
            </a:r>
            <a:endParaRPr lang="en-US" altLang="zh-CN" sz="2000">
              <a:latin typeface="宋体" panose="02010600030101010101" pitchFamily="2" charset="-122"/>
              <a:sym typeface="宋体" panose="02010600030101010101" pitchFamily="2" charset="-122"/>
            </a:endParaRPr>
          </a:p>
          <a:p>
            <a:endParaRPr lang="zh-CN" altLang="en-US"/>
          </a:p>
        </p:txBody>
      </p:sp>
      <p:grpSp>
        <p:nvGrpSpPr>
          <p:cNvPr id="25603" name="组合 18">
            <a:extLst>
              <a:ext uri="{FF2B5EF4-FFF2-40B4-BE49-F238E27FC236}">
                <a16:creationId xmlns:a16="http://schemas.microsoft.com/office/drawing/2014/main" id="{8EE259AF-B543-4C09-B7B5-815F5F2EF9F7}"/>
              </a:ext>
            </a:extLst>
          </p:cNvPr>
          <p:cNvGrpSpPr>
            <a:grpSpLocks/>
          </p:cNvGrpSpPr>
          <p:nvPr/>
        </p:nvGrpSpPr>
        <p:grpSpPr bwMode="auto">
          <a:xfrm>
            <a:off x="128588" y="3730625"/>
            <a:ext cx="4257675" cy="3009900"/>
            <a:chOff x="128588" y="3730625"/>
            <a:chExt cx="4257675" cy="3009900"/>
          </a:xfrm>
        </p:grpSpPr>
        <p:grpSp>
          <p:nvGrpSpPr>
            <p:cNvPr id="25609" name="组合 15">
              <a:extLst>
                <a:ext uri="{FF2B5EF4-FFF2-40B4-BE49-F238E27FC236}">
                  <a16:creationId xmlns:a16="http://schemas.microsoft.com/office/drawing/2014/main" id="{D3992723-0964-42D3-9EEC-2B16EFE2C138}"/>
                </a:ext>
              </a:extLst>
            </p:cNvPr>
            <p:cNvGrpSpPr>
              <a:grpSpLocks/>
            </p:cNvGrpSpPr>
            <p:nvPr/>
          </p:nvGrpSpPr>
          <p:grpSpPr bwMode="auto">
            <a:xfrm>
              <a:off x="128588" y="3730625"/>
              <a:ext cx="4257675" cy="3009900"/>
              <a:chOff x="128588" y="3730625"/>
              <a:chExt cx="4257675" cy="3009900"/>
            </a:xfrm>
          </p:grpSpPr>
          <p:pic>
            <p:nvPicPr>
              <p:cNvPr id="25611" name="Picture 1" descr="C:\Users\hp\AppData\Roaming\Tencent\Users\405105443\QQ\WinTemp\RichOle\D{V_9FB6VD9_C%IF93HYIYJ.jpg">
                <a:extLst>
                  <a:ext uri="{FF2B5EF4-FFF2-40B4-BE49-F238E27FC236}">
                    <a16:creationId xmlns:a16="http://schemas.microsoft.com/office/drawing/2014/main" id="{54BA430E-C47D-4959-B2C5-A04493DC1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3730625"/>
                <a:ext cx="42576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矩形 6">
                <a:extLst>
                  <a:ext uri="{FF2B5EF4-FFF2-40B4-BE49-F238E27FC236}">
                    <a16:creationId xmlns:a16="http://schemas.microsoft.com/office/drawing/2014/main" id="{25968BC5-B68A-4ECC-863A-5A6B17C3CD1F}"/>
                  </a:ext>
                </a:extLst>
              </p:cNvPr>
              <p:cNvSpPr>
                <a:spLocks noChangeArrowheads="1"/>
              </p:cNvSpPr>
              <p:nvPr/>
            </p:nvSpPr>
            <p:spPr bwMode="auto">
              <a:xfrm>
                <a:off x="952472" y="4929198"/>
                <a:ext cx="2143140"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5613" name="TextBox 9">
                <a:extLst>
                  <a:ext uri="{FF2B5EF4-FFF2-40B4-BE49-F238E27FC236}">
                    <a16:creationId xmlns:a16="http://schemas.microsoft.com/office/drawing/2014/main" id="{68CCF491-7EB7-44DC-9D0D-BE550C3CC7B3}"/>
                  </a:ext>
                </a:extLst>
              </p:cNvPr>
              <p:cNvSpPr>
                <a:spLocks noChangeArrowheads="1"/>
              </p:cNvSpPr>
              <p:nvPr/>
            </p:nvSpPr>
            <p:spPr bwMode="auto">
              <a:xfrm>
                <a:off x="2238356" y="5598217"/>
                <a:ext cx="285752" cy="2596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1200">
                    <a:solidFill>
                      <a:srgbClr val="FF0000"/>
                    </a:solidFill>
                    <a:latin typeface="Times New Roman" panose="02020603050405020304" pitchFamily="18" charset="0"/>
                    <a:ea typeface="楷体_GB2312" pitchFamily="1" charset="-122"/>
                  </a:rPr>
                  <a:t>2</a:t>
                </a:r>
                <a:endParaRPr lang="zh-CN" altLang="en-US" sz="1200">
                  <a:solidFill>
                    <a:srgbClr val="FF0000"/>
                  </a:solidFill>
                  <a:latin typeface="Times New Roman" panose="02020603050405020304" pitchFamily="18" charset="0"/>
                  <a:ea typeface="楷体_GB2312" pitchFamily="1" charset="-122"/>
                </a:endParaRPr>
              </a:p>
            </p:txBody>
          </p:sp>
          <p:sp>
            <p:nvSpPr>
              <p:cNvPr id="25614" name="TextBox 11">
                <a:extLst>
                  <a:ext uri="{FF2B5EF4-FFF2-40B4-BE49-F238E27FC236}">
                    <a16:creationId xmlns:a16="http://schemas.microsoft.com/office/drawing/2014/main" id="{66B793B4-41D1-4C13-834F-FFEB919C47A2}"/>
                  </a:ext>
                </a:extLst>
              </p:cNvPr>
              <p:cNvSpPr>
                <a:spLocks noChangeArrowheads="1"/>
              </p:cNvSpPr>
              <p:nvPr/>
            </p:nvSpPr>
            <p:spPr bwMode="auto">
              <a:xfrm>
                <a:off x="2666984" y="4669523"/>
                <a:ext cx="285752" cy="2596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1200">
                    <a:solidFill>
                      <a:srgbClr val="FF0000"/>
                    </a:solidFill>
                    <a:latin typeface="Times New Roman" panose="02020603050405020304" pitchFamily="18" charset="0"/>
                    <a:ea typeface="楷体_GB2312" pitchFamily="1" charset="-122"/>
                  </a:rPr>
                  <a:t>1</a:t>
                </a:r>
                <a:endParaRPr lang="zh-CN" altLang="en-US" sz="1200">
                  <a:solidFill>
                    <a:srgbClr val="FF0000"/>
                  </a:solidFill>
                  <a:latin typeface="Times New Roman" panose="02020603050405020304" pitchFamily="18" charset="0"/>
                  <a:ea typeface="楷体_GB2312" pitchFamily="1" charset="-122"/>
                </a:endParaRPr>
              </a:p>
            </p:txBody>
          </p:sp>
          <p:sp>
            <p:nvSpPr>
              <p:cNvPr id="25615" name="TextBox 12">
                <a:extLst>
                  <a:ext uri="{FF2B5EF4-FFF2-40B4-BE49-F238E27FC236}">
                    <a16:creationId xmlns:a16="http://schemas.microsoft.com/office/drawing/2014/main" id="{32CEDD48-9BD7-456D-86AD-E474A9BC2E8D}"/>
                  </a:ext>
                </a:extLst>
              </p:cNvPr>
              <p:cNvSpPr>
                <a:spLocks noChangeArrowheads="1"/>
              </p:cNvSpPr>
              <p:nvPr/>
            </p:nvSpPr>
            <p:spPr bwMode="auto">
              <a:xfrm>
                <a:off x="2452670" y="5883969"/>
                <a:ext cx="285752" cy="2596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1200">
                    <a:solidFill>
                      <a:srgbClr val="FF0000"/>
                    </a:solidFill>
                    <a:latin typeface="Times New Roman" panose="02020603050405020304" pitchFamily="18" charset="0"/>
                    <a:ea typeface="楷体_GB2312" pitchFamily="1" charset="-122"/>
                  </a:rPr>
                  <a:t>3</a:t>
                </a:r>
                <a:endParaRPr lang="zh-CN" altLang="en-US" sz="1200">
                  <a:solidFill>
                    <a:srgbClr val="FF0000"/>
                  </a:solidFill>
                  <a:latin typeface="Times New Roman" panose="02020603050405020304" pitchFamily="18" charset="0"/>
                  <a:ea typeface="楷体_GB2312" pitchFamily="1" charset="-122"/>
                </a:endParaRPr>
              </a:p>
            </p:txBody>
          </p:sp>
          <p:sp>
            <p:nvSpPr>
              <p:cNvPr id="25616" name="矩形 13">
                <a:extLst>
                  <a:ext uri="{FF2B5EF4-FFF2-40B4-BE49-F238E27FC236}">
                    <a16:creationId xmlns:a16="http://schemas.microsoft.com/office/drawing/2014/main" id="{D70A754D-01CF-4D40-AAE3-5BD4EF979908}"/>
                  </a:ext>
                </a:extLst>
              </p:cNvPr>
              <p:cNvSpPr>
                <a:spLocks noChangeArrowheads="1"/>
              </p:cNvSpPr>
              <p:nvPr/>
            </p:nvSpPr>
            <p:spPr bwMode="auto">
              <a:xfrm>
                <a:off x="952472" y="5572140"/>
                <a:ext cx="1285884"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25617" name="矩形 14">
                <a:extLst>
                  <a:ext uri="{FF2B5EF4-FFF2-40B4-BE49-F238E27FC236}">
                    <a16:creationId xmlns:a16="http://schemas.microsoft.com/office/drawing/2014/main" id="{361A095D-330E-46B7-AC76-CAEA23AC96F8}"/>
                  </a:ext>
                </a:extLst>
              </p:cNvPr>
              <p:cNvSpPr>
                <a:spLocks noChangeArrowheads="1"/>
              </p:cNvSpPr>
              <p:nvPr/>
            </p:nvSpPr>
            <p:spPr bwMode="auto">
              <a:xfrm>
                <a:off x="952472" y="5929330"/>
                <a:ext cx="1500198"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grpSp>
        <p:sp>
          <p:nvSpPr>
            <p:cNvPr id="25610" name="矩形 16">
              <a:extLst>
                <a:ext uri="{FF2B5EF4-FFF2-40B4-BE49-F238E27FC236}">
                  <a16:creationId xmlns:a16="http://schemas.microsoft.com/office/drawing/2014/main" id="{BFE00B31-9D93-4D72-93ED-56F9100C264A}"/>
                </a:ext>
              </a:extLst>
            </p:cNvPr>
            <p:cNvSpPr>
              <a:spLocks noChangeArrowheads="1"/>
            </p:cNvSpPr>
            <p:nvPr/>
          </p:nvSpPr>
          <p:spPr bwMode="auto">
            <a:xfrm>
              <a:off x="1452538" y="6429396"/>
              <a:ext cx="500066"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sp>
        <p:nvSpPr>
          <p:cNvPr id="2" name="Title 1">
            <a:extLst>
              <a:ext uri="{FF2B5EF4-FFF2-40B4-BE49-F238E27FC236}">
                <a16:creationId xmlns:a16="http://schemas.microsoft.com/office/drawing/2014/main" id="{E1A84AB5-4871-4E8F-B818-F9CA3E315992}"/>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专业工具</a:t>
            </a:r>
            <a:r>
              <a:rPr lang="en-US" dirty="0">
                <a:effectLst>
                  <a:outerShdw blurRad="38100" dist="38100" dir="2700000" algn="tl">
                    <a:srgbClr val="000000"/>
                  </a:outerShdw>
                </a:effectLst>
              </a:rPr>
              <a:t>:</a:t>
            </a:r>
            <a:r>
              <a:rPr lang="en-US" dirty="0" err="1">
                <a:effectLst>
                  <a:outerShdw blurRad="38100" dist="38100" dir="2700000" algn="tl">
                    <a:srgbClr val="000000"/>
                  </a:outerShdw>
                </a:effectLst>
              </a:rPr>
              <a:t>Valgrind</a:t>
            </a:r>
            <a:endParaRPr lang="en-US" dirty="0">
              <a:effectLst>
                <a:outerShdw blurRad="38100" dist="38100" dir="2700000" algn="tl">
                  <a:srgbClr val="000000"/>
                </a:outerShdw>
              </a:effectLst>
              <a:latin typeface="黑体" pitchFamily="49" charset="-122"/>
              <a:sym typeface="黑体" pitchFamily="49" charset="-122"/>
            </a:endParaRPr>
          </a:p>
        </p:txBody>
      </p:sp>
      <p:grpSp>
        <p:nvGrpSpPr>
          <p:cNvPr id="25605" name="组合 19">
            <a:extLst>
              <a:ext uri="{FF2B5EF4-FFF2-40B4-BE49-F238E27FC236}">
                <a16:creationId xmlns:a16="http://schemas.microsoft.com/office/drawing/2014/main" id="{C5EFF630-36C1-4DB6-80FA-53BDF92E9272}"/>
              </a:ext>
            </a:extLst>
          </p:cNvPr>
          <p:cNvGrpSpPr>
            <a:grpSpLocks/>
          </p:cNvGrpSpPr>
          <p:nvPr/>
        </p:nvGrpSpPr>
        <p:grpSpPr bwMode="auto">
          <a:xfrm>
            <a:off x="3024188" y="1123950"/>
            <a:ext cx="7172325" cy="5662613"/>
            <a:chOff x="3024188" y="1123950"/>
            <a:chExt cx="7172325" cy="5662636"/>
          </a:xfrm>
        </p:grpSpPr>
        <p:pic>
          <p:nvPicPr>
            <p:cNvPr id="25606" name="Picture 2" descr="C:\Users\hp\AppData\Roaming\Tencent\Users\405105443\QQ\WinTemp\RichOle\`QMG66[`4@4T2YXE$T%~W9C.jpg">
              <a:extLst>
                <a:ext uri="{FF2B5EF4-FFF2-40B4-BE49-F238E27FC236}">
                  <a16:creationId xmlns:a16="http://schemas.microsoft.com/office/drawing/2014/main" id="{2832EE34-9327-4E00-9552-54E7134C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123950"/>
              <a:ext cx="71723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圆角矩形标注 5">
              <a:extLst>
                <a:ext uri="{FF2B5EF4-FFF2-40B4-BE49-F238E27FC236}">
                  <a16:creationId xmlns:a16="http://schemas.microsoft.com/office/drawing/2014/main" id="{C9519AF8-E2D6-49C7-8B87-4CF02726B1CB}"/>
                </a:ext>
              </a:extLst>
            </p:cNvPr>
            <p:cNvSpPr>
              <a:spLocks noChangeArrowheads="1"/>
            </p:cNvSpPr>
            <p:nvPr/>
          </p:nvSpPr>
          <p:spPr bwMode="auto">
            <a:xfrm>
              <a:off x="6238884" y="2214554"/>
              <a:ext cx="3168650" cy="511175"/>
            </a:xfrm>
            <a:prstGeom prst="wedgeRoundRectCallout">
              <a:avLst>
                <a:gd name="adj1" fmla="val -72278"/>
                <a:gd name="adj2" fmla="val 50375"/>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Invalid write of size 1</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25608" name="矩形 17">
              <a:extLst>
                <a:ext uri="{FF2B5EF4-FFF2-40B4-BE49-F238E27FC236}">
                  <a16:creationId xmlns:a16="http://schemas.microsoft.com/office/drawing/2014/main" id="{6A9AB8B2-DCA5-4D11-9BB5-A7D738AFFA20}"/>
                </a:ext>
              </a:extLst>
            </p:cNvPr>
            <p:cNvSpPr>
              <a:spLocks noChangeArrowheads="1"/>
            </p:cNvSpPr>
            <p:nvPr/>
          </p:nvSpPr>
          <p:spPr bwMode="auto">
            <a:xfrm>
              <a:off x="7239016" y="6429396"/>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A4E1012-E818-4AE4-AFCD-1622DB72BDD8}"/>
              </a:ext>
            </a:extLst>
          </p:cNvPr>
          <p:cNvSpPr>
            <a:spLocks noGrp="1" noChangeAspect="1" noChangeArrowheads="1"/>
          </p:cNvSpPr>
          <p:nvPr>
            <p:ph type="title" idx="4294967295"/>
          </p:nvPr>
        </p:nvSpPr>
        <p:spPr/>
        <p:txBody>
          <a:bodyPr/>
          <a:lstStyle/>
          <a:p>
            <a:pPr>
              <a:defRPr/>
            </a:pPr>
            <a:r>
              <a:rPr lang="en-US">
                <a:effectLst>
                  <a:outerShdw blurRad="38100" dist="38100" dir="2700000" algn="tl">
                    <a:srgbClr val="000000"/>
                  </a:outerShdw>
                </a:effectLst>
                <a:latin typeface="黑体" pitchFamily="49" charset="-122"/>
                <a:sym typeface="黑体" pitchFamily="49" charset="-122"/>
              </a:rPr>
              <a:t>提纲</a:t>
            </a:r>
          </a:p>
        </p:txBody>
      </p:sp>
      <p:sp>
        <p:nvSpPr>
          <p:cNvPr id="26627" name="Content Placeholder 2">
            <a:extLst>
              <a:ext uri="{FF2B5EF4-FFF2-40B4-BE49-F238E27FC236}">
                <a16:creationId xmlns:a16="http://schemas.microsoft.com/office/drawing/2014/main" id="{C9B99C5D-0297-4BEF-AE22-BAE1F5F93A91}"/>
              </a:ext>
            </a:extLst>
          </p:cNvPr>
          <p:cNvSpPr>
            <a:spLocks noGrp="1" noChangeArrowheads="1"/>
          </p:cNvSpPr>
          <p:nvPr>
            <p:ph sz="quarter" idx="4294967295"/>
          </p:nvPr>
        </p:nvSpPr>
        <p:spPr/>
        <p:txBody>
          <a:bodyPr/>
          <a:lstStyle/>
          <a:p>
            <a:pPr>
              <a:lnSpc>
                <a:spcPct val="150000"/>
              </a:lnSpc>
            </a:pPr>
            <a:r>
              <a:rPr lang="en-US" altLang="zh-CN" sz="2200">
                <a:latin typeface="黑体" panose="02010609060101010101" pitchFamily="49" charset="-122"/>
                <a:sym typeface="宋体" panose="02010600030101010101" pitchFamily="2" charset="-122"/>
              </a:rPr>
              <a:t>GCC/GDB</a:t>
            </a:r>
            <a:r>
              <a:rPr lang="zh-CN" altLang="en-US" sz="2200">
                <a:latin typeface="黑体" panose="02010609060101010101" pitchFamily="49" charset="-122"/>
                <a:sym typeface="宋体" panose="02010600030101010101" pitchFamily="2" charset="-122"/>
              </a:rPr>
              <a:t>简介</a:t>
            </a:r>
          </a:p>
          <a:p>
            <a:pPr>
              <a:lnSpc>
                <a:spcPct val="150000"/>
              </a:lnSpc>
            </a:pPr>
            <a:r>
              <a:rPr lang="zh-CN" altLang="en-US" sz="2200">
                <a:latin typeface="黑体" panose="02010609060101010101" pitchFamily="49" charset="-122"/>
                <a:sym typeface="宋体" panose="02010600030101010101" pitchFamily="2" charset="-122"/>
              </a:rPr>
              <a:t>内存错误的调试</a:t>
            </a:r>
          </a:p>
          <a:p>
            <a:pPr>
              <a:lnSpc>
                <a:spcPct val="150000"/>
              </a:lnSpc>
            </a:pPr>
            <a:r>
              <a:rPr lang="zh-CN" altLang="en-US" sz="2200">
                <a:solidFill>
                  <a:srgbClr val="FF0000"/>
                </a:solidFill>
              </a:rPr>
              <a:t>内存泄露的调试</a:t>
            </a:r>
          </a:p>
          <a:p>
            <a:pPr>
              <a:lnSpc>
                <a:spcPct val="150000"/>
              </a:lnSpc>
            </a:pPr>
            <a:r>
              <a:rPr lang="zh-CN" altLang="en-US" sz="2200">
                <a:latin typeface="黑体" panose="02010609060101010101" pitchFamily="49" charset="-122"/>
                <a:sym typeface="宋体" panose="02010600030101010101" pitchFamily="2" charset="-122"/>
              </a:rPr>
              <a:t>多线程的调试</a:t>
            </a:r>
          </a:p>
          <a:p>
            <a:pPr>
              <a:lnSpc>
                <a:spcPct val="150000"/>
              </a:lnSpc>
            </a:pPr>
            <a:r>
              <a:rPr lang="zh-CN" altLang="en-US" sz="2200">
                <a:latin typeface="黑体" panose="02010609060101010101" pitchFamily="49" charset="-122"/>
                <a:sym typeface="宋体" panose="02010600030101010101" pitchFamily="2" charset="-122"/>
              </a:rPr>
              <a:t>守护进程的调试</a:t>
            </a:r>
          </a:p>
          <a:p>
            <a:pPr>
              <a:lnSpc>
                <a:spcPct val="150000"/>
              </a:lnSpc>
            </a:pPr>
            <a:r>
              <a:rPr lang="en-US" altLang="zh-CN" sz="2200">
                <a:latin typeface="黑体" panose="02010609060101010101" pitchFamily="49" charset="-122"/>
                <a:sym typeface="宋体" panose="02010600030101010101" pitchFamily="2" charset="-122"/>
              </a:rPr>
              <a:t>Shell</a:t>
            </a:r>
            <a:r>
              <a:rPr lang="zh-CN" altLang="en-US" sz="2200">
                <a:latin typeface="黑体" panose="02010609060101010101" pitchFamily="49" charset="-122"/>
                <a:sym typeface="宋体" panose="02010600030101010101" pitchFamily="2" charset="-122"/>
              </a:rPr>
              <a:t>脚本的调试</a:t>
            </a:r>
            <a:endParaRPr lang="en-US" altLang="zh-CN" sz="2200">
              <a:latin typeface="黑体" panose="02010609060101010101" pitchFamily="49" charset="-122"/>
              <a:sym typeface="宋体" panose="02010600030101010101" pitchFamily="2" charset="-122"/>
            </a:endParaRPr>
          </a:p>
        </p:txBody>
      </p:sp>
      <p:pic>
        <p:nvPicPr>
          <p:cNvPr id="26628" name="Picture 4" descr="20120327_085220_1">
            <a:extLst>
              <a:ext uri="{FF2B5EF4-FFF2-40B4-BE49-F238E27FC236}">
                <a16:creationId xmlns:a16="http://schemas.microsoft.com/office/drawing/2014/main" id="{A74BB69C-74C8-4C7C-8E31-8778A275C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725" y="1341438"/>
            <a:ext cx="38100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F443155-FD83-4932-B7C0-8C1783F7D982}"/>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内存泄露</a:t>
            </a:r>
            <a:endParaRPr lang="en-US" dirty="0">
              <a:effectLst>
                <a:outerShdw blurRad="38100" dist="38100" dir="2700000" algn="tl">
                  <a:srgbClr val="000000"/>
                </a:outerShdw>
              </a:effectLst>
              <a:latin typeface="黑体" pitchFamily="49" charset="-122"/>
              <a:sym typeface="黑体" pitchFamily="49" charset="-122"/>
            </a:endParaRPr>
          </a:p>
        </p:txBody>
      </p:sp>
      <p:sp>
        <p:nvSpPr>
          <p:cNvPr id="27651" name="Content Placeholder 2">
            <a:extLst>
              <a:ext uri="{FF2B5EF4-FFF2-40B4-BE49-F238E27FC236}">
                <a16:creationId xmlns:a16="http://schemas.microsoft.com/office/drawing/2014/main" id="{717BF1EA-C297-49E8-899A-73ECBEB34466}"/>
              </a:ext>
            </a:extLst>
          </p:cNvPr>
          <p:cNvSpPr>
            <a:spLocks noGrp="1" noChangeArrowheads="1"/>
          </p:cNvSpPr>
          <p:nvPr>
            <p:ph sz="quarter" idx="4294967295"/>
          </p:nvPr>
        </p:nvSpPr>
        <p:spPr>
          <a:xfrm>
            <a:off x="488950" y="1412875"/>
            <a:ext cx="5903913" cy="5256213"/>
          </a:xfrm>
        </p:spPr>
        <p:txBody>
          <a:bodyPr/>
          <a:lstStyle/>
          <a:p>
            <a:pPr>
              <a:lnSpc>
                <a:spcPct val="90000"/>
              </a:lnSpc>
            </a:pPr>
            <a:r>
              <a:rPr lang="zh-CN" altLang="en-US"/>
              <a:t>内存被占用，使用完成后没有释放</a:t>
            </a:r>
            <a:endParaRPr lang="en-US" altLang="zh-CN"/>
          </a:p>
          <a:p>
            <a:pPr lvl="1">
              <a:lnSpc>
                <a:spcPct val="90000"/>
              </a:lnSpc>
            </a:pPr>
            <a:r>
              <a:rPr lang="zh-CN" altLang="en-US" sz="2200">
                <a:ea typeface="黑体" panose="02010609060101010101" pitchFamily="49" charset="-122"/>
              </a:rPr>
              <a:t>和内存错误区别：内存错误会报错，但是内存泄露不会</a:t>
            </a:r>
            <a:endParaRPr lang="en-US" altLang="zh-CN" sz="2200">
              <a:ea typeface="黑体" panose="02010609060101010101" pitchFamily="49" charset="-122"/>
            </a:endParaRPr>
          </a:p>
          <a:p>
            <a:pPr lvl="1">
              <a:lnSpc>
                <a:spcPct val="90000"/>
              </a:lnSpc>
            </a:pPr>
            <a:endParaRPr lang="zh-CN" altLang="en-US" sz="2200">
              <a:ea typeface="黑体" panose="02010609060101010101" pitchFamily="49" charset="-122"/>
            </a:endParaRPr>
          </a:p>
          <a:p>
            <a:pPr lvl="1">
              <a:lnSpc>
                <a:spcPct val="90000"/>
              </a:lnSpc>
            </a:pPr>
            <a:r>
              <a:rPr lang="zh-CN" altLang="en-US" sz="2200">
                <a:ea typeface="黑体" panose="02010609060101010101" pitchFamily="49" charset="-122"/>
              </a:rPr>
              <a:t>内存泄露很常见</a:t>
            </a:r>
            <a:endParaRPr lang="en-US" altLang="zh-CN" sz="2200">
              <a:ea typeface="黑体" panose="02010609060101010101" pitchFamily="49" charset="-122"/>
            </a:endParaRPr>
          </a:p>
          <a:p>
            <a:pPr lvl="2">
              <a:lnSpc>
                <a:spcPct val="90000"/>
              </a:lnSpc>
            </a:pPr>
            <a:r>
              <a:rPr lang="en-US" altLang="zh-CN" sz="1800">
                <a:ea typeface="黑体" panose="02010609060101010101" pitchFamily="49" charset="-122"/>
              </a:rPr>
              <a:t>Firefox</a:t>
            </a:r>
            <a:r>
              <a:rPr lang="zh-CN" altLang="en-US" sz="1800">
                <a:ea typeface="黑体" panose="02010609060101010101" pitchFamily="49" charset="-122"/>
              </a:rPr>
              <a:t>在</a:t>
            </a:r>
            <a:r>
              <a:rPr lang="en-US" altLang="zh-CN" sz="1800">
                <a:ea typeface="黑体" panose="02010609060101010101" pitchFamily="49" charset="-122"/>
              </a:rPr>
              <a:t>2009</a:t>
            </a:r>
            <a:r>
              <a:rPr lang="zh-CN" altLang="en-US" sz="1800">
                <a:ea typeface="黑体" panose="02010609060101010101" pitchFamily="49" charset="-122"/>
              </a:rPr>
              <a:t>年上半年收到的内存泄露报告就有</a:t>
            </a:r>
            <a:r>
              <a:rPr lang="en-US" altLang="zh-CN" sz="1800">
                <a:ea typeface="黑体" panose="02010609060101010101" pitchFamily="49" charset="-122"/>
              </a:rPr>
              <a:t>100</a:t>
            </a:r>
            <a:r>
              <a:rPr lang="zh-CN" altLang="en-US" sz="1800">
                <a:ea typeface="黑体" panose="02010609060101010101" pitchFamily="49" charset="-122"/>
              </a:rPr>
              <a:t>多起</a:t>
            </a:r>
            <a:endParaRPr lang="en-US" altLang="zh-CN" sz="1800">
              <a:ea typeface="黑体" panose="02010609060101010101" pitchFamily="49" charset="-122"/>
            </a:endParaRPr>
          </a:p>
          <a:p>
            <a:pPr lvl="2">
              <a:lnSpc>
                <a:spcPct val="90000"/>
              </a:lnSpc>
            </a:pPr>
            <a:r>
              <a:rPr lang="zh-CN" altLang="en-US" sz="1800">
                <a:ea typeface="黑体" panose="02010609060101010101" pitchFamily="49" charset="-122"/>
              </a:rPr>
              <a:t>右图代码来自谭浩强</a:t>
            </a:r>
            <a:r>
              <a:rPr lang="en-US" altLang="zh-CN" sz="1800">
                <a:ea typeface="黑体" panose="02010609060101010101" pitchFamily="49" charset="-122"/>
              </a:rPr>
              <a:t>C</a:t>
            </a:r>
            <a:r>
              <a:rPr lang="zh-CN" altLang="en-US" sz="1800">
                <a:ea typeface="黑体" panose="02010609060101010101" pitchFamily="49" charset="-122"/>
              </a:rPr>
              <a:t>语言教程第三版例</a:t>
            </a:r>
            <a:r>
              <a:rPr lang="en-US" altLang="zh-CN" sz="1800">
                <a:ea typeface="黑体" panose="02010609060101010101" pitchFamily="49" charset="-122"/>
              </a:rPr>
              <a:t>11.9</a:t>
            </a:r>
          </a:p>
          <a:p>
            <a:pPr lvl="2">
              <a:lnSpc>
                <a:spcPct val="90000"/>
              </a:lnSpc>
            </a:pPr>
            <a:endParaRPr lang="zh-CN" altLang="en-US" sz="1800">
              <a:ea typeface="黑体" panose="02010609060101010101" pitchFamily="49" charset="-122"/>
            </a:endParaRPr>
          </a:p>
          <a:p>
            <a:pPr lvl="1">
              <a:lnSpc>
                <a:spcPct val="90000"/>
              </a:lnSpc>
            </a:pPr>
            <a:r>
              <a:rPr lang="zh-CN" altLang="en-US" sz="2200">
                <a:ea typeface="黑体" panose="02010609060101010101" pitchFamily="49" charset="-122"/>
              </a:rPr>
              <a:t>产生的原因</a:t>
            </a:r>
            <a:endParaRPr lang="en-US" altLang="zh-CN" sz="2200">
              <a:ea typeface="黑体" panose="02010609060101010101" pitchFamily="49" charset="-122"/>
            </a:endParaRPr>
          </a:p>
          <a:p>
            <a:pPr lvl="2">
              <a:lnSpc>
                <a:spcPct val="90000"/>
              </a:lnSpc>
            </a:pPr>
            <a:r>
              <a:rPr lang="en-US" altLang="zh-CN" sz="1800">
                <a:ea typeface="黑体" panose="02010609060101010101" pitchFamily="49" charset="-122"/>
              </a:rPr>
              <a:t>Malloc/Calloc/Realloc</a:t>
            </a:r>
            <a:r>
              <a:rPr lang="zh-CN" altLang="en-US" sz="1800">
                <a:ea typeface="黑体" panose="02010609060101010101" pitchFamily="49" charset="-122"/>
              </a:rPr>
              <a:t>或者</a:t>
            </a:r>
            <a:r>
              <a:rPr lang="en-US" altLang="zh-CN" sz="1800">
                <a:ea typeface="黑体" panose="02010609060101010101" pitchFamily="49" charset="-122"/>
              </a:rPr>
              <a:t>new</a:t>
            </a:r>
            <a:r>
              <a:rPr lang="zh-CN" altLang="en-US" sz="1800">
                <a:ea typeface="黑体" panose="02010609060101010101" pitchFamily="49" charset="-122"/>
              </a:rPr>
              <a:t>操作之后没有相应的</a:t>
            </a:r>
            <a:r>
              <a:rPr lang="en-US" altLang="zh-CN" sz="1800">
                <a:ea typeface="黑体" panose="02010609060101010101" pitchFamily="49" charset="-122"/>
              </a:rPr>
              <a:t>free</a:t>
            </a:r>
            <a:r>
              <a:rPr lang="zh-CN" altLang="en-US" sz="1800">
                <a:ea typeface="黑体" panose="02010609060101010101" pitchFamily="49" charset="-122"/>
              </a:rPr>
              <a:t>或者</a:t>
            </a:r>
            <a:r>
              <a:rPr lang="en-US" altLang="zh-CN" sz="1800">
                <a:ea typeface="黑体" panose="02010609060101010101" pitchFamily="49" charset="-122"/>
              </a:rPr>
              <a:t>delete</a:t>
            </a:r>
            <a:endParaRPr lang="zh-CN" altLang="en-US" sz="1800">
              <a:ea typeface="黑体" panose="02010609060101010101" pitchFamily="49" charset="-122"/>
            </a:endParaRPr>
          </a:p>
          <a:p>
            <a:pPr lvl="2">
              <a:lnSpc>
                <a:spcPct val="90000"/>
              </a:lnSpc>
            </a:pPr>
            <a:endParaRPr lang="zh-CN" altLang="en-US" sz="1800">
              <a:ea typeface="黑体" panose="02010609060101010101" pitchFamily="49" charset="-122"/>
            </a:endParaRPr>
          </a:p>
          <a:p>
            <a:pPr lvl="1">
              <a:lnSpc>
                <a:spcPct val="90000"/>
              </a:lnSpc>
            </a:pPr>
            <a:r>
              <a:rPr lang="zh-CN" altLang="en-US" sz="2200">
                <a:ea typeface="黑体" panose="02010609060101010101" pitchFamily="49" charset="-122"/>
              </a:rPr>
              <a:t>危害</a:t>
            </a:r>
            <a:endParaRPr lang="en-US" altLang="zh-CN" sz="2200">
              <a:ea typeface="黑体" panose="02010609060101010101" pitchFamily="49" charset="-122"/>
            </a:endParaRPr>
          </a:p>
          <a:p>
            <a:pPr lvl="2">
              <a:lnSpc>
                <a:spcPct val="90000"/>
              </a:lnSpc>
            </a:pPr>
            <a:r>
              <a:rPr lang="zh-CN" altLang="en-US" sz="1800">
                <a:ea typeface="黑体" panose="02010609060101010101" pitchFamily="49" charset="-122"/>
              </a:rPr>
              <a:t>内存大量损耗后导致程序越来越慢</a:t>
            </a:r>
            <a:endParaRPr lang="en-US" altLang="zh-CN" sz="1800">
              <a:ea typeface="黑体" panose="02010609060101010101" pitchFamily="49" charset="-122"/>
            </a:endParaRPr>
          </a:p>
          <a:p>
            <a:pPr lvl="2">
              <a:lnSpc>
                <a:spcPct val="90000"/>
              </a:lnSpc>
            </a:pPr>
            <a:endParaRPr lang="zh-CN" altLang="en-US" sz="1800">
              <a:ea typeface="黑体" panose="02010609060101010101" pitchFamily="49" charset="-122"/>
            </a:endParaRPr>
          </a:p>
          <a:p>
            <a:pPr lvl="2">
              <a:lnSpc>
                <a:spcPct val="90000"/>
              </a:lnSpc>
            </a:pPr>
            <a:endParaRPr lang="zh-CN" altLang="en-US" sz="1800">
              <a:ea typeface="黑体" panose="02010609060101010101" pitchFamily="49" charset="-122"/>
            </a:endParaRPr>
          </a:p>
          <a:p>
            <a:pPr lvl="1">
              <a:lnSpc>
                <a:spcPct val="90000"/>
              </a:lnSpc>
            </a:pPr>
            <a:endParaRPr lang="zh-CN" altLang="en-US" sz="2200">
              <a:ea typeface="黑体" panose="02010609060101010101" pitchFamily="49" charset="-122"/>
            </a:endParaRPr>
          </a:p>
          <a:p>
            <a:pPr lvl="1">
              <a:lnSpc>
                <a:spcPct val="90000"/>
              </a:lnSpc>
            </a:pPr>
            <a:endParaRPr lang="zh-CN" altLang="en-US" sz="2200">
              <a:ea typeface="黑体" panose="02010609060101010101" pitchFamily="49" charset="-122"/>
            </a:endParaRPr>
          </a:p>
          <a:p>
            <a:pPr>
              <a:lnSpc>
                <a:spcPct val="90000"/>
              </a:lnSpc>
            </a:pPr>
            <a:endParaRPr lang="zh-CN" altLang="en-US"/>
          </a:p>
        </p:txBody>
      </p:sp>
      <p:grpSp>
        <p:nvGrpSpPr>
          <p:cNvPr id="27652" name="组合 10">
            <a:extLst>
              <a:ext uri="{FF2B5EF4-FFF2-40B4-BE49-F238E27FC236}">
                <a16:creationId xmlns:a16="http://schemas.microsoft.com/office/drawing/2014/main" id="{AC632317-3E4D-4B0E-B1F5-6CE1C05EEFDA}"/>
              </a:ext>
            </a:extLst>
          </p:cNvPr>
          <p:cNvGrpSpPr>
            <a:grpSpLocks/>
          </p:cNvGrpSpPr>
          <p:nvPr/>
        </p:nvGrpSpPr>
        <p:grpSpPr bwMode="auto">
          <a:xfrm>
            <a:off x="6645275" y="1143000"/>
            <a:ext cx="4664075" cy="5457825"/>
            <a:chOff x="6645275" y="1142984"/>
            <a:chExt cx="4664868" cy="5457841"/>
          </a:xfrm>
        </p:grpSpPr>
        <p:pic>
          <p:nvPicPr>
            <p:cNvPr id="27653" name="Picture 1" descr="C:\Users\hp\AppData\Roaming\Tencent\Users\405105443\QQ\WinTemp\RichOle\HFFBA$6)T)G$$$]I5`98SKC.jpg">
              <a:extLst>
                <a:ext uri="{FF2B5EF4-FFF2-40B4-BE49-F238E27FC236}">
                  <a16:creationId xmlns:a16="http://schemas.microsoft.com/office/drawing/2014/main" id="{4B2E259F-3BAD-4FF7-9163-A5E1DAF93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275" y="1142984"/>
              <a:ext cx="287337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圆角矩形标注 4">
              <a:extLst>
                <a:ext uri="{FF2B5EF4-FFF2-40B4-BE49-F238E27FC236}">
                  <a16:creationId xmlns:a16="http://schemas.microsoft.com/office/drawing/2014/main" id="{7CC38EAF-3DCA-4DDB-80E9-F5C07D363774}"/>
                </a:ext>
              </a:extLst>
            </p:cNvPr>
            <p:cNvSpPr>
              <a:spLocks noChangeArrowheads="1"/>
            </p:cNvSpPr>
            <p:nvPr/>
          </p:nvSpPr>
          <p:spPr bwMode="auto">
            <a:xfrm>
              <a:off x="8501856" y="1928802"/>
              <a:ext cx="2808287" cy="509588"/>
            </a:xfrm>
            <a:prstGeom prst="wedgeRoundRectCallout">
              <a:avLst>
                <a:gd name="adj1" fmla="val -46347"/>
                <a:gd name="adj2" fmla="val 426597"/>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仅仅有</a:t>
              </a: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malloc</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pic>
          <p:nvPicPr>
            <p:cNvPr id="27655" name="Picture 1" descr="C:\Users\hp\AppData\Roaming\Tencent\Users\405105443\QQ\WinTemp\RichOle\HFFBA$6)T)G$$$]I5`98SKC.jpg">
              <a:extLst>
                <a:ext uri="{FF2B5EF4-FFF2-40B4-BE49-F238E27FC236}">
                  <a16:creationId xmlns:a16="http://schemas.microsoft.com/office/drawing/2014/main" id="{780B166C-C489-46E2-A3F7-2E2BB0AE2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275" y="1196975"/>
              <a:ext cx="287337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圆角矩形标注 4">
              <a:extLst>
                <a:ext uri="{FF2B5EF4-FFF2-40B4-BE49-F238E27FC236}">
                  <a16:creationId xmlns:a16="http://schemas.microsoft.com/office/drawing/2014/main" id="{239B6B53-54BE-4DE5-AD4B-793C10BB2256}"/>
                </a:ext>
              </a:extLst>
            </p:cNvPr>
            <p:cNvSpPr>
              <a:spLocks noChangeArrowheads="1"/>
            </p:cNvSpPr>
            <p:nvPr/>
          </p:nvSpPr>
          <p:spPr bwMode="auto">
            <a:xfrm>
              <a:off x="8501856" y="1857364"/>
              <a:ext cx="2808287" cy="509588"/>
            </a:xfrm>
            <a:prstGeom prst="wedgeRoundRectCallout">
              <a:avLst>
                <a:gd name="adj1" fmla="val -46347"/>
                <a:gd name="adj2" fmla="val 426597"/>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仅仅有</a:t>
              </a: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malloc</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C12FC9C-0CD7-4F71-ABB5-D7DAF2B1F8F5}"/>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发现内存泄露</a:t>
            </a:r>
            <a:endParaRPr lang="en-US" dirty="0">
              <a:effectLst>
                <a:outerShdw blurRad="38100" dist="38100" dir="2700000" algn="tl">
                  <a:srgbClr val="000000"/>
                </a:outerShdw>
              </a:effectLst>
              <a:latin typeface="黑体" pitchFamily="49" charset="-122"/>
              <a:sym typeface="黑体" pitchFamily="49" charset="-122"/>
            </a:endParaRPr>
          </a:p>
        </p:txBody>
      </p:sp>
      <p:sp>
        <p:nvSpPr>
          <p:cNvPr id="28675" name="Content Placeholder 2">
            <a:extLst>
              <a:ext uri="{FF2B5EF4-FFF2-40B4-BE49-F238E27FC236}">
                <a16:creationId xmlns:a16="http://schemas.microsoft.com/office/drawing/2014/main" id="{64490E3E-8C8F-4B1A-A0AF-529D11842F6D}"/>
              </a:ext>
            </a:extLst>
          </p:cNvPr>
          <p:cNvSpPr>
            <a:spLocks noGrp="1" noChangeArrowheads="1"/>
          </p:cNvSpPr>
          <p:nvPr>
            <p:ph sz="quarter" idx="4294967295"/>
          </p:nvPr>
        </p:nvSpPr>
        <p:spPr>
          <a:xfrm>
            <a:off x="488950" y="1412875"/>
            <a:ext cx="3959225" cy="4608513"/>
          </a:xfrm>
        </p:spPr>
        <p:txBody>
          <a:bodyPr/>
          <a:lstStyle/>
          <a:p>
            <a:r>
              <a:rPr lang="en-US" altLang="zh-CN" sz="2400"/>
              <a:t> ps -aux</a:t>
            </a:r>
            <a:endParaRPr lang="zh-CN" altLang="en-US" sz="2400"/>
          </a:p>
          <a:p>
            <a:pPr marL="457200" lvl="1" indent="0"/>
            <a:r>
              <a:rPr lang="en-US" altLang="zh-CN" sz="2200">
                <a:ea typeface="黑体" panose="02010609060101010101" pitchFamily="49" charset="-122"/>
              </a:rPr>
              <a:t> </a:t>
            </a:r>
            <a:r>
              <a:rPr lang="zh-CN" altLang="en-US" sz="2200">
                <a:ea typeface="黑体" panose="02010609060101010101" pitchFamily="49" charset="-122"/>
              </a:rPr>
              <a:t>查看各个进程的内存占用率，如果某进程占用的内存在一直上升，很有可能发生了内存泄露</a:t>
            </a:r>
            <a:endParaRPr lang="en-US" altLang="zh-CN" sz="1600">
              <a:latin typeface="宋体" panose="02010600030101010101" pitchFamily="2" charset="-122"/>
              <a:sym typeface="宋体" panose="02010600030101010101" pitchFamily="2" charset="-122"/>
            </a:endParaRPr>
          </a:p>
          <a:p>
            <a:pPr marL="457200" lvl="1" indent="0"/>
            <a:endParaRPr lang="zh-CN" altLang="en-US" sz="2200">
              <a:ea typeface="黑体" panose="02010609060101010101" pitchFamily="49" charset="-122"/>
            </a:endParaRPr>
          </a:p>
          <a:p>
            <a:pPr marL="457200" lvl="1" indent="0">
              <a:buFont typeface="Wingdings" panose="05000000000000000000" pitchFamily="2" charset="2"/>
              <a:buNone/>
            </a:pPr>
            <a:endParaRPr lang="zh-CN" altLang="en-US" sz="2200">
              <a:ea typeface="黑体" panose="02010609060101010101" pitchFamily="49" charset="-122"/>
            </a:endParaRPr>
          </a:p>
          <a:p>
            <a:pPr marL="457200" lvl="1" indent="0"/>
            <a:endParaRPr lang="zh-CN" altLang="en-US" sz="2200">
              <a:ea typeface="黑体" panose="02010609060101010101" pitchFamily="49" charset="-122"/>
            </a:endParaRPr>
          </a:p>
          <a:p>
            <a:pPr marL="457200" lvl="1" indent="0"/>
            <a:endParaRPr lang="zh-CN" altLang="en-US" sz="2200">
              <a:ea typeface="黑体" panose="02010609060101010101" pitchFamily="49" charset="-122"/>
            </a:endParaRPr>
          </a:p>
          <a:p>
            <a:r>
              <a:rPr lang="en-US" altLang="zh-CN"/>
              <a:t> </a:t>
            </a:r>
            <a:r>
              <a:rPr lang="zh-CN" altLang="en-US"/>
              <a:t>其他命令如</a:t>
            </a:r>
            <a:r>
              <a:rPr lang="en-US" altLang="zh-CN"/>
              <a:t>free</a:t>
            </a:r>
            <a:endParaRPr lang="en-US" altLang="zh-CN" sz="2000">
              <a:latin typeface="宋体" panose="02010600030101010101" pitchFamily="2" charset="-122"/>
              <a:ea typeface="宋体" panose="02010600030101010101" pitchFamily="2" charset="-122"/>
              <a:sym typeface="宋体" panose="02010600030101010101" pitchFamily="2" charset="-122"/>
            </a:endParaRPr>
          </a:p>
          <a:p>
            <a:endParaRPr lang="zh-CN" altLang="en-US"/>
          </a:p>
        </p:txBody>
      </p:sp>
      <p:pic>
        <p:nvPicPr>
          <p:cNvPr id="28676" name="Picture 1" descr="C:\Users\hp\AppData\Roaming\Tencent\Users\405105443\QQ\WinTemp\RichOle\$NIV}BA5B8_K15@0KND84M5.jpg">
            <a:extLst>
              <a:ext uri="{FF2B5EF4-FFF2-40B4-BE49-F238E27FC236}">
                <a16:creationId xmlns:a16="http://schemas.microsoft.com/office/drawing/2014/main" id="{F44FA54C-C8ED-4A41-BEC3-1707F679A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200" y="2133600"/>
            <a:ext cx="53244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 descr="C:\Users\hp\AppData\Roaming\Tencent\Users\405105443\QQ\WinTemp\RichOle\8JRFPM(2~TVJ)K49JAYFYRS.jpg">
            <a:extLst>
              <a:ext uri="{FF2B5EF4-FFF2-40B4-BE49-F238E27FC236}">
                <a16:creationId xmlns:a16="http://schemas.microsoft.com/office/drawing/2014/main" id="{7CE369D3-E7E7-458B-868A-EED36C1B5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5559425"/>
            <a:ext cx="5153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5BF2140-7E30-42EE-AA4E-6C55571AA8A9}"/>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mtrace</a:t>
            </a:r>
            <a:endParaRPr lang="en-US" dirty="0">
              <a:effectLst>
                <a:outerShdw blurRad="38100" dist="38100" dir="2700000" algn="tl">
                  <a:srgbClr val="000000"/>
                </a:outerShdw>
              </a:effectLst>
              <a:latin typeface="黑体" pitchFamily="49" charset="-122"/>
              <a:sym typeface="黑体" pitchFamily="49" charset="-122"/>
            </a:endParaRPr>
          </a:p>
        </p:txBody>
      </p:sp>
      <p:sp>
        <p:nvSpPr>
          <p:cNvPr id="29699" name="Content Placeholder 2">
            <a:extLst>
              <a:ext uri="{FF2B5EF4-FFF2-40B4-BE49-F238E27FC236}">
                <a16:creationId xmlns:a16="http://schemas.microsoft.com/office/drawing/2014/main" id="{390091BA-5EA6-4020-981B-ED2169C7F0DA}"/>
              </a:ext>
            </a:extLst>
          </p:cNvPr>
          <p:cNvSpPr>
            <a:spLocks noGrp="1" noChangeArrowheads="1"/>
          </p:cNvSpPr>
          <p:nvPr>
            <p:ph sz="quarter" idx="4294967295"/>
          </p:nvPr>
        </p:nvSpPr>
        <p:spPr>
          <a:xfrm>
            <a:off x="200025" y="1484313"/>
            <a:ext cx="8928100" cy="4392612"/>
          </a:xfrm>
        </p:spPr>
        <p:txBody>
          <a:bodyPr/>
          <a:lstStyle/>
          <a:p>
            <a:r>
              <a:rPr lang="en-US" altLang="zh-CN" sz="2400"/>
              <a:t>Mtrace: glibc</a:t>
            </a:r>
            <a:r>
              <a:rPr lang="zh-CN" altLang="en-US" sz="2400"/>
              <a:t>自带，不需要安装其他的工具</a:t>
            </a:r>
            <a:endParaRPr lang="en-US" altLang="zh-CN" sz="2400"/>
          </a:p>
          <a:p>
            <a:r>
              <a:rPr lang="zh-CN" altLang="en-US" sz="2400"/>
              <a:t>用法</a:t>
            </a:r>
            <a:endParaRPr lang="en-US" altLang="zh-CN" sz="2400"/>
          </a:p>
          <a:p>
            <a:pPr lvl="1"/>
            <a:r>
              <a:rPr lang="zh-CN" altLang="en-US" sz="1800">
                <a:latin typeface="黑体" panose="02010609060101010101" pitchFamily="49" charset="-122"/>
                <a:ea typeface="黑体" panose="02010609060101010101" pitchFamily="49" charset="-122"/>
                <a:sym typeface="宋体" panose="02010600030101010101" pitchFamily="2" charset="-122"/>
              </a:rPr>
              <a:t>设置 </a:t>
            </a:r>
            <a:r>
              <a:rPr lang="en-US" altLang="zh-CN" sz="1800"/>
              <a:t>MALLOC_TRACE </a:t>
            </a:r>
            <a:r>
              <a:rPr lang="zh-CN" altLang="en-US" sz="1800"/>
              <a:t>变量</a:t>
            </a:r>
            <a:endParaRPr lang="en-US" altLang="zh-CN" sz="1800"/>
          </a:p>
          <a:p>
            <a:pPr marL="1200150" lvl="2" indent="-285750">
              <a:buFont typeface="Wingdings" panose="05000000000000000000" pitchFamily="2" charset="2"/>
              <a:buChar char="v"/>
            </a:pPr>
            <a:r>
              <a:rPr lang="en-US" altLang="zh-CN" sz="1400">
                <a:ea typeface="楷体_GB2312" pitchFamily="1" charset="-122"/>
              </a:rPr>
              <a:t>MALLOC_TRACE=/home/YourUserName/path/to/program/MallocTraceOutputFile.txt export MALLOC_TRACE;</a:t>
            </a:r>
          </a:p>
          <a:p>
            <a:pPr marL="1200150" lvl="2" indent="-285750">
              <a:buFont typeface="Wingdings" panose="05000000000000000000" pitchFamily="2" charset="2"/>
              <a:buChar char="v"/>
            </a:pPr>
            <a:endParaRPr lang="en-US" altLang="zh-CN" sz="1400">
              <a:latin typeface="黑体" panose="02010609060101010101" pitchFamily="49" charset="-122"/>
              <a:ea typeface="黑体" panose="02010609060101010101" pitchFamily="49" charset="-122"/>
              <a:sym typeface="宋体" panose="02010600030101010101" pitchFamily="2" charset="-122"/>
            </a:endParaRPr>
          </a:p>
          <a:p>
            <a:pPr lvl="1"/>
            <a:r>
              <a:rPr lang="zh-CN" altLang="en-US" sz="1800">
                <a:latin typeface="黑体" panose="02010609060101010101" pitchFamily="49" charset="-122"/>
                <a:ea typeface="黑体" panose="02010609060101010101" pitchFamily="49" charset="-122"/>
                <a:sym typeface="宋体" panose="02010600030101010101" pitchFamily="2" charset="-122"/>
              </a:rPr>
              <a:t>包含头文件 </a:t>
            </a:r>
            <a:r>
              <a:rPr lang="en-US" altLang="zh-CN" sz="1800"/>
              <a:t>“mcheck.h</a:t>
            </a:r>
            <a:r>
              <a:rPr lang="zh-CN" altLang="en-US" sz="1800"/>
              <a:t>”</a:t>
            </a:r>
            <a:endParaRPr lang="en-US" altLang="zh-CN" sz="1800"/>
          </a:p>
          <a:p>
            <a:pPr lvl="1"/>
            <a:endParaRPr lang="en-US" altLang="zh-CN" sz="1800"/>
          </a:p>
          <a:p>
            <a:pPr lvl="1"/>
            <a:r>
              <a:rPr lang="zh-CN" altLang="en-US" sz="1800">
                <a:latin typeface="宋体" panose="02010600030101010101" pitchFamily="2" charset="-122"/>
                <a:sym typeface="宋体" panose="02010600030101010101" pitchFamily="2" charset="-122"/>
              </a:rPr>
              <a:t>代码中插入</a:t>
            </a:r>
            <a:r>
              <a:rPr lang="en-US" altLang="zh-CN" sz="1800">
                <a:latin typeface="宋体" panose="02010600030101010101" pitchFamily="2" charset="-122"/>
                <a:sym typeface="宋体" panose="02010600030101010101" pitchFamily="2" charset="-122"/>
              </a:rPr>
              <a:t>mtrace()</a:t>
            </a:r>
            <a:r>
              <a:rPr lang="zh-CN" altLang="en-US" sz="1800">
                <a:latin typeface="宋体" panose="02010600030101010101" pitchFamily="2" charset="-122"/>
                <a:sym typeface="宋体" panose="02010600030101010101" pitchFamily="2" charset="-122"/>
              </a:rPr>
              <a:t>函数</a:t>
            </a:r>
            <a:endParaRPr lang="en-US" altLang="zh-CN" sz="1800">
              <a:latin typeface="宋体" panose="02010600030101010101" pitchFamily="2" charset="-122"/>
              <a:sym typeface="宋体" panose="02010600030101010101" pitchFamily="2" charset="-122"/>
            </a:endParaRPr>
          </a:p>
          <a:p>
            <a:pPr lvl="1"/>
            <a:endParaRPr lang="en-US" altLang="zh-CN" sz="1800">
              <a:latin typeface="宋体" panose="02010600030101010101" pitchFamily="2" charset="-122"/>
              <a:sym typeface="宋体" panose="02010600030101010101" pitchFamily="2" charset="-122"/>
            </a:endParaRPr>
          </a:p>
          <a:p>
            <a:pPr lvl="1"/>
            <a:r>
              <a:rPr lang="zh-CN" altLang="en-US" sz="1800">
                <a:latin typeface="宋体" panose="02010600030101010101" pitchFamily="2" charset="-122"/>
                <a:sym typeface="宋体" panose="02010600030101010101" pitchFamily="2" charset="-122"/>
              </a:rPr>
              <a:t>生成可执行程序</a:t>
            </a:r>
            <a:endParaRPr lang="en-US" altLang="zh-CN" sz="1800">
              <a:latin typeface="宋体" panose="02010600030101010101" pitchFamily="2" charset="-122"/>
              <a:sym typeface="宋体" panose="02010600030101010101" pitchFamily="2" charset="-122"/>
            </a:endParaRPr>
          </a:p>
          <a:p>
            <a:pPr marL="1200150" lvl="2" indent="-285750">
              <a:buFont typeface="Wingdings" panose="05000000000000000000" pitchFamily="2" charset="2"/>
              <a:buChar char="v"/>
            </a:pPr>
            <a:r>
              <a:rPr lang="en-US" altLang="zh-CN" sz="1400">
                <a:ea typeface="楷体_GB2312" pitchFamily="1" charset="-122"/>
              </a:rPr>
              <a:t>gcc yourProgram.c -g ./a.out</a:t>
            </a:r>
          </a:p>
          <a:p>
            <a:pPr marL="1200150" lvl="2" indent="-285750">
              <a:buFont typeface="Wingdings" panose="05000000000000000000" pitchFamily="2" charset="2"/>
              <a:buChar char="v"/>
            </a:pPr>
            <a:endParaRPr lang="en-US" altLang="zh-CN" sz="1400">
              <a:ea typeface="楷体_GB2312" pitchFamily="1" charset="-122"/>
            </a:endParaRPr>
          </a:p>
          <a:p>
            <a:pPr lvl="1"/>
            <a:r>
              <a:rPr lang="zh-CN" altLang="en-US" sz="1800">
                <a:latin typeface="宋体" panose="02010600030101010101" pitchFamily="2" charset="-122"/>
                <a:sym typeface="宋体" panose="02010600030101010101" pitchFamily="2" charset="-122"/>
              </a:rPr>
              <a:t>查看检测结果</a:t>
            </a:r>
            <a:endParaRPr lang="en-US" altLang="zh-CN" sz="1800">
              <a:latin typeface="宋体" panose="02010600030101010101" pitchFamily="2" charset="-122"/>
              <a:sym typeface="宋体" panose="02010600030101010101" pitchFamily="2" charset="-122"/>
            </a:endParaRPr>
          </a:p>
          <a:p>
            <a:pPr marL="1200150" lvl="2" indent="-285750">
              <a:buFont typeface="Wingdings" panose="05000000000000000000" pitchFamily="2" charset="2"/>
              <a:buChar char="v"/>
            </a:pPr>
            <a:r>
              <a:rPr lang="en-US" altLang="zh-CN" sz="1400">
                <a:ea typeface="楷体_GB2312" pitchFamily="1" charset="-122"/>
              </a:rPr>
              <a:t>mtrace &lt;exec_file_name&gt; &lt;malloc_trace_filename&gt;</a:t>
            </a:r>
            <a:endParaRPr lang="en-US" altLang="zh-CN" sz="1400">
              <a:latin typeface="宋体" panose="02010600030101010101" pitchFamily="2" charset="-122"/>
              <a:ea typeface="楷体_GB2312" pitchFamily="1" charset="-122"/>
              <a:sym typeface="宋体" panose="02010600030101010101" pitchFamily="2" charset="-122"/>
            </a:endParaRPr>
          </a:p>
          <a:p>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58F76C6-20BC-46FB-B13F-075FE2FFA58B}"/>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mtrace</a:t>
            </a:r>
            <a:endParaRPr lang="en-US" dirty="0">
              <a:effectLst>
                <a:outerShdw blurRad="38100" dist="38100" dir="2700000" algn="tl">
                  <a:srgbClr val="000000"/>
                </a:outerShdw>
              </a:effectLst>
              <a:latin typeface="黑体" pitchFamily="49" charset="-122"/>
              <a:sym typeface="黑体" pitchFamily="49" charset="-122"/>
            </a:endParaRPr>
          </a:p>
        </p:txBody>
      </p:sp>
      <p:sp>
        <p:nvSpPr>
          <p:cNvPr id="30723" name="Content Placeholder 2">
            <a:extLst>
              <a:ext uri="{FF2B5EF4-FFF2-40B4-BE49-F238E27FC236}">
                <a16:creationId xmlns:a16="http://schemas.microsoft.com/office/drawing/2014/main" id="{64012D5B-FBB3-42F5-8360-00EFF462CA2F}"/>
              </a:ext>
            </a:extLst>
          </p:cNvPr>
          <p:cNvSpPr>
            <a:spLocks noGrp="1" noChangeArrowheads="1"/>
          </p:cNvSpPr>
          <p:nvPr>
            <p:ph sz="quarter" idx="4294967295"/>
          </p:nvPr>
        </p:nvSpPr>
        <p:spPr>
          <a:xfrm>
            <a:off x="200025" y="1484313"/>
            <a:ext cx="8928100" cy="4392612"/>
          </a:xfrm>
        </p:spPr>
        <p:txBody>
          <a:bodyPr/>
          <a:lstStyle/>
          <a:p>
            <a:r>
              <a:rPr lang="zh-CN" altLang="en-US" sz="2400"/>
              <a:t>示例</a:t>
            </a:r>
            <a:endParaRPr lang="en-US" altLang="zh-CN" sz="2400"/>
          </a:p>
          <a:p>
            <a:pPr lvl="1"/>
            <a:r>
              <a:rPr lang="zh-CN" altLang="en-US" sz="1800">
                <a:latin typeface="黑体" panose="02010609060101010101" pitchFamily="49" charset="-122"/>
                <a:ea typeface="黑体" panose="02010609060101010101" pitchFamily="49" charset="-122"/>
                <a:sym typeface="宋体" panose="02010600030101010101" pitchFamily="2" charset="-122"/>
              </a:rPr>
              <a:t>下图是代码</a:t>
            </a:r>
            <a:endParaRPr lang="en-US" altLang="zh-CN" sz="1800">
              <a:latin typeface="黑体" panose="02010609060101010101" pitchFamily="49" charset="-122"/>
              <a:ea typeface="黑体" panose="02010609060101010101" pitchFamily="49" charset="-122"/>
              <a:sym typeface="宋体" panose="02010600030101010101" pitchFamily="2" charset="-122"/>
            </a:endParaRPr>
          </a:p>
          <a:p>
            <a:pPr lvl="1"/>
            <a:r>
              <a:rPr lang="zh-CN" altLang="en-US" sz="1800">
                <a:latin typeface="黑体" panose="02010609060101010101" pitchFamily="49" charset="-122"/>
                <a:ea typeface="黑体" panose="02010609060101010101" pitchFamily="49" charset="-122"/>
                <a:sym typeface="宋体" panose="02010600030101010101" pitchFamily="2" charset="-122"/>
              </a:rPr>
              <a:t>右图是检测结果</a:t>
            </a:r>
            <a:endParaRPr lang="en-US" altLang="zh-CN" sz="1800">
              <a:latin typeface="宋体" panose="02010600030101010101" pitchFamily="2" charset="-122"/>
              <a:sym typeface="宋体" panose="02010600030101010101" pitchFamily="2" charset="-122"/>
            </a:endParaRPr>
          </a:p>
          <a:p>
            <a:endParaRPr lang="zh-CN" altLang="en-US"/>
          </a:p>
        </p:txBody>
      </p:sp>
      <p:grpSp>
        <p:nvGrpSpPr>
          <p:cNvPr id="30724" name="组合 15">
            <a:extLst>
              <a:ext uri="{FF2B5EF4-FFF2-40B4-BE49-F238E27FC236}">
                <a16:creationId xmlns:a16="http://schemas.microsoft.com/office/drawing/2014/main" id="{4087D7F4-6A7D-4E50-B93B-46CFFE3B9E35}"/>
              </a:ext>
            </a:extLst>
          </p:cNvPr>
          <p:cNvGrpSpPr>
            <a:grpSpLocks/>
          </p:cNvGrpSpPr>
          <p:nvPr/>
        </p:nvGrpSpPr>
        <p:grpSpPr bwMode="auto">
          <a:xfrm>
            <a:off x="84138" y="3357563"/>
            <a:ext cx="3644900" cy="3500437"/>
            <a:chOff x="84138" y="3357562"/>
            <a:chExt cx="3644900" cy="3500462"/>
          </a:xfrm>
        </p:grpSpPr>
        <p:grpSp>
          <p:nvGrpSpPr>
            <p:cNvPr id="30730" name="组合 10">
              <a:extLst>
                <a:ext uri="{FF2B5EF4-FFF2-40B4-BE49-F238E27FC236}">
                  <a16:creationId xmlns:a16="http://schemas.microsoft.com/office/drawing/2014/main" id="{10E84FCA-3F86-43BB-93DF-3CB732473C59}"/>
                </a:ext>
              </a:extLst>
            </p:cNvPr>
            <p:cNvGrpSpPr>
              <a:grpSpLocks/>
            </p:cNvGrpSpPr>
            <p:nvPr/>
          </p:nvGrpSpPr>
          <p:grpSpPr bwMode="auto">
            <a:xfrm>
              <a:off x="84138" y="3357562"/>
              <a:ext cx="3644900" cy="3090862"/>
              <a:chOff x="84138" y="3649663"/>
              <a:chExt cx="3644900" cy="3090862"/>
            </a:xfrm>
          </p:grpSpPr>
          <p:pic>
            <p:nvPicPr>
              <p:cNvPr id="30732" name="Picture 9" descr="C:\Users\hp\AppData\Roaming\Tencent\Users\405105443\QQ\WinTemp\RichOle\$78[O9B59@}Q`2~M~G[LC(I.jpg">
                <a:extLst>
                  <a:ext uri="{FF2B5EF4-FFF2-40B4-BE49-F238E27FC236}">
                    <a16:creationId xmlns:a16="http://schemas.microsoft.com/office/drawing/2014/main" id="{3D8907F5-A154-442E-8AA7-B628E3DE0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3649663"/>
                <a:ext cx="36449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矩形 6">
                <a:extLst>
                  <a:ext uri="{FF2B5EF4-FFF2-40B4-BE49-F238E27FC236}">
                    <a16:creationId xmlns:a16="http://schemas.microsoft.com/office/drawing/2014/main" id="{532491B3-EA7F-4F01-9C2D-515734C49363}"/>
                  </a:ext>
                </a:extLst>
              </p:cNvPr>
              <p:cNvSpPr>
                <a:spLocks noChangeArrowheads="1"/>
              </p:cNvSpPr>
              <p:nvPr/>
            </p:nvSpPr>
            <p:spPr bwMode="auto">
              <a:xfrm>
                <a:off x="1238224" y="5572140"/>
                <a:ext cx="1357322"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0734" name="矩形 7">
                <a:extLst>
                  <a:ext uri="{FF2B5EF4-FFF2-40B4-BE49-F238E27FC236}">
                    <a16:creationId xmlns:a16="http://schemas.microsoft.com/office/drawing/2014/main" id="{A8B66119-261F-47B2-9101-B77875145178}"/>
                  </a:ext>
                </a:extLst>
              </p:cNvPr>
              <p:cNvSpPr>
                <a:spLocks noChangeArrowheads="1"/>
              </p:cNvSpPr>
              <p:nvPr/>
            </p:nvSpPr>
            <p:spPr bwMode="auto">
              <a:xfrm>
                <a:off x="1238224" y="6215082"/>
                <a:ext cx="1357322"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0735" name="椭圆 8">
                <a:extLst>
                  <a:ext uri="{FF2B5EF4-FFF2-40B4-BE49-F238E27FC236}">
                    <a16:creationId xmlns:a16="http://schemas.microsoft.com/office/drawing/2014/main" id="{0B9D8AC4-E121-462D-A0E5-BB19BDD6533F}"/>
                  </a:ext>
                </a:extLst>
              </p:cNvPr>
              <p:cNvSpPr>
                <a:spLocks noChangeArrowheads="1"/>
              </p:cNvSpPr>
              <p:nvPr/>
            </p:nvSpPr>
            <p:spPr bwMode="auto">
              <a:xfrm>
                <a:off x="2595546" y="5500702"/>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30736" name="椭圆 9">
                <a:extLst>
                  <a:ext uri="{FF2B5EF4-FFF2-40B4-BE49-F238E27FC236}">
                    <a16:creationId xmlns:a16="http://schemas.microsoft.com/office/drawing/2014/main" id="{3FD0B0FE-18A7-4803-9BB9-BC7656EE82E5}"/>
                  </a:ext>
                </a:extLst>
              </p:cNvPr>
              <p:cNvSpPr>
                <a:spLocks noChangeArrowheads="1"/>
              </p:cNvSpPr>
              <p:nvPr/>
            </p:nvSpPr>
            <p:spPr bwMode="auto">
              <a:xfrm>
                <a:off x="2595546" y="6143644"/>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
          <p:nvSpPr>
            <p:cNvPr id="14" name="矩形 13">
              <a:extLst>
                <a:ext uri="{FF2B5EF4-FFF2-40B4-BE49-F238E27FC236}">
                  <a16:creationId xmlns:a16="http://schemas.microsoft.com/office/drawing/2014/main" id="{82BB4F69-370A-4457-9708-F6B946EC57D6}"/>
                </a:ext>
              </a:extLst>
            </p:cNvPr>
            <p:cNvSpPr/>
            <p:nvPr/>
          </p:nvSpPr>
          <p:spPr bwMode="auto">
            <a:xfrm>
              <a:off x="1390650" y="6429396"/>
              <a:ext cx="633413" cy="428628"/>
            </a:xfrm>
            <a:prstGeom prst="rect">
              <a:avLst/>
            </a:prstGeom>
            <a:noFill/>
            <a:ln w="9525" cap="flat" cmpd="sng" algn="ctr">
              <a:solidFill>
                <a:srgbClr val="FF0000"/>
              </a:solidFill>
              <a:prstDash val="solid"/>
              <a:round/>
              <a:headEnd type="none" w="med" len="med"/>
              <a:tailEnd type="none" w="med" len="med"/>
            </a:ln>
            <a:effectLst/>
          </p:spPr>
          <p:txBody>
            <a:bodyPr/>
            <a:lstStyle/>
            <a:p>
              <a:pPr eaLnBrk="1" hangingPunct="1">
                <a:buFont typeface="Arial" panose="020B0604020202020204" pitchFamily="34" charset="0"/>
                <a:buNone/>
                <a:defRPr/>
              </a:pPr>
              <a:r>
                <a:rPr lang="zh-CN" altLang="en-US" sz="2000" dirty="0">
                  <a:solidFill>
                    <a:srgbClr val="FF0000"/>
                  </a:solidFill>
                  <a:latin typeface="+mn-ea"/>
                  <a:ea typeface="+mn-ea"/>
                  <a:cs typeface="楷体_GB2312"/>
                </a:rPr>
                <a:t>图</a:t>
              </a:r>
              <a:r>
                <a:rPr lang="en-US" altLang="zh-CN" sz="2000" dirty="0">
                  <a:solidFill>
                    <a:srgbClr val="FF0000"/>
                  </a:solidFill>
                  <a:latin typeface="+mn-ea"/>
                  <a:ea typeface="+mn-ea"/>
                  <a:cs typeface="楷体_GB2312"/>
                </a:rPr>
                <a:t>1</a:t>
              </a:r>
              <a:endParaRPr lang="zh-CN" altLang="en-US" sz="2000" dirty="0">
                <a:solidFill>
                  <a:srgbClr val="FF0000"/>
                </a:solidFill>
                <a:latin typeface="+mn-ea"/>
                <a:ea typeface="+mn-ea"/>
                <a:cs typeface="楷体_GB2312"/>
              </a:endParaRPr>
            </a:p>
          </p:txBody>
        </p:sp>
      </p:grpSp>
      <p:grpSp>
        <p:nvGrpSpPr>
          <p:cNvPr id="30725" name="组合 16">
            <a:extLst>
              <a:ext uri="{FF2B5EF4-FFF2-40B4-BE49-F238E27FC236}">
                <a16:creationId xmlns:a16="http://schemas.microsoft.com/office/drawing/2014/main" id="{868C7B7F-A818-4B8E-A995-D44B0B20B3D8}"/>
              </a:ext>
            </a:extLst>
          </p:cNvPr>
          <p:cNvGrpSpPr>
            <a:grpSpLocks/>
          </p:cNvGrpSpPr>
          <p:nvPr/>
        </p:nvGrpSpPr>
        <p:grpSpPr bwMode="auto">
          <a:xfrm>
            <a:off x="3789363" y="1946275"/>
            <a:ext cx="5748337" cy="3268663"/>
            <a:chOff x="3789363" y="1946275"/>
            <a:chExt cx="5748337" cy="3268675"/>
          </a:xfrm>
        </p:grpSpPr>
        <p:grpSp>
          <p:nvGrpSpPr>
            <p:cNvPr id="30726" name="组合 11">
              <a:extLst>
                <a:ext uri="{FF2B5EF4-FFF2-40B4-BE49-F238E27FC236}">
                  <a16:creationId xmlns:a16="http://schemas.microsoft.com/office/drawing/2014/main" id="{A9A2BF53-D065-4736-A379-4A41533F07B0}"/>
                </a:ext>
              </a:extLst>
            </p:cNvPr>
            <p:cNvGrpSpPr>
              <a:grpSpLocks/>
            </p:cNvGrpSpPr>
            <p:nvPr/>
          </p:nvGrpSpPr>
          <p:grpSpPr bwMode="auto">
            <a:xfrm>
              <a:off x="3789363" y="1946275"/>
              <a:ext cx="5748337" cy="2851156"/>
              <a:chOff x="3789363" y="1946275"/>
              <a:chExt cx="5748337" cy="2851156"/>
            </a:xfrm>
          </p:grpSpPr>
          <p:pic>
            <p:nvPicPr>
              <p:cNvPr id="30728" name="Picture 8" descr="C:\Users\hp\AppData\Roaming\Tencent\Users\405105443\QQ\WinTemp\RichOle\3}M28HNH$GXJ53NBS~`B39N.jpg">
                <a:extLst>
                  <a:ext uri="{FF2B5EF4-FFF2-40B4-BE49-F238E27FC236}">
                    <a16:creationId xmlns:a16="http://schemas.microsoft.com/office/drawing/2014/main" id="{ED82323E-F4E3-41F8-B74A-F83812223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363" y="1946275"/>
                <a:ext cx="5748337"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圆角矩形标注 5">
                <a:extLst>
                  <a:ext uri="{FF2B5EF4-FFF2-40B4-BE49-F238E27FC236}">
                    <a16:creationId xmlns:a16="http://schemas.microsoft.com/office/drawing/2014/main" id="{45E52258-7812-4D20-A71B-86F00CB36D7A}"/>
                  </a:ext>
                </a:extLst>
              </p:cNvPr>
              <p:cNvSpPr>
                <a:spLocks noChangeArrowheads="1"/>
              </p:cNvSpPr>
              <p:nvPr/>
            </p:nvSpPr>
            <p:spPr bwMode="auto">
              <a:xfrm>
                <a:off x="5238752" y="4286256"/>
                <a:ext cx="3240087" cy="511175"/>
              </a:xfrm>
              <a:prstGeom prst="wedgeRoundRectCallout">
                <a:avLst>
                  <a:gd name="adj1" fmla="val -69944"/>
                  <a:gd name="adj2" fmla="val -247162"/>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rPr>
                  <a:t>Memory not freed</a:t>
                </a:r>
              </a:p>
            </p:txBody>
          </p:sp>
        </p:grpSp>
        <p:sp>
          <p:nvSpPr>
            <p:cNvPr id="15" name="矩形 14">
              <a:extLst>
                <a:ext uri="{FF2B5EF4-FFF2-40B4-BE49-F238E27FC236}">
                  <a16:creationId xmlns:a16="http://schemas.microsoft.com/office/drawing/2014/main" id="{B24B19EE-9F0B-4983-91B0-2A28635D99AB}"/>
                </a:ext>
              </a:extLst>
            </p:cNvPr>
            <p:cNvSpPr/>
            <p:nvPr/>
          </p:nvSpPr>
          <p:spPr bwMode="auto">
            <a:xfrm>
              <a:off x="6319838" y="4786323"/>
              <a:ext cx="633412" cy="428627"/>
            </a:xfrm>
            <a:prstGeom prst="rect">
              <a:avLst/>
            </a:prstGeom>
            <a:noFill/>
            <a:ln w="9525" cap="flat" cmpd="sng" algn="ctr">
              <a:solidFill>
                <a:srgbClr val="FF0000"/>
              </a:solidFill>
              <a:prstDash val="solid"/>
              <a:round/>
              <a:headEnd type="none" w="med" len="med"/>
              <a:tailEnd type="none" w="med" len="med"/>
            </a:ln>
            <a:effectLst/>
          </p:spPr>
          <p:txBody>
            <a:bodyPr/>
            <a:lstStyle/>
            <a:p>
              <a:pPr eaLnBrk="1" hangingPunct="1">
                <a:buFont typeface="Arial" panose="020B0604020202020204" pitchFamily="34" charset="0"/>
                <a:buNone/>
                <a:defRPr/>
              </a:pPr>
              <a:r>
                <a:rPr lang="zh-CN" altLang="en-US" sz="2000" dirty="0">
                  <a:solidFill>
                    <a:srgbClr val="FF0000"/>
                  </a:solidFill>
                  <a:latin typeface="+mn-ea"/>
                  <a:ea typeface="+mn-ea"/>
                  <a:cs typeface="楷体_GB2312"/>
                </a:rPr>
                <a:t>图</a:t>
              </a:r>
              <a:r>
                <a:rPr lang="en-US" altLang="zh-CN" sz="2000" dirty="0">
                  <a:solidFill>
                    <a:srgbClr val="FF0000"/>
                  </a:solidFill>
                  <a:latin typeface="+mn-ea"/>
                  <a:ea typeface="+mn-ea"/>
                  <a:cs typeface="楷体_GB2312"/>
                </a:rPr>
                <a:t>2</a:t>
              </a:r>
              <a:endParaRPr lang="zh-CN" altLang="en-US" sz="2000" dirty="0">
                <a:solidFill>
                  <a:srgbClr val="FF0000"/>
                </a:solidFill>
                <a:latin typeface="+mn-ea"/>
                <a:ea typeface="+mn-ea"/>
                <a:cs typeface="楷体_GB2312"/>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15">
            <a:extLst>
              <a:ext uri="{FF2B5EF4-FFF2-40B4-BE49-F238E27FC236}">
                <a16:creationId xmlns:a16="http://schemas.microsoft.com/office/drawing/2014/main" id="{5B64AFE9-154C-4D1E-AF36-6530993CB018}"/>
              </a:ext>
            </a:extLst>
          </p:cNvPr>
          <p:cNvGrpSpPr>
            <a:grpSpLocks/>
          </p:cNvGrpSpPr>
          <p:nvPr/>
        </p:nvGrpSpPr>
        <p:grpSpPr bwMode="auto">
          <a:xfrm>
            <a:off x="238125" y="3286125"/>
            <a:ext cx="3895725" cy="3214688"/>
            <a:chOff x="238125" y="3286124"/>
            <a:chExt cx="3895725" cy="3214710"/>
          </a:xfrm>
        </p:grpSpPr>
        <p:pic>
          <p:nvPicPr>
            <p:cNvPr id="31754" name="Picture 1" descr="C:\Users\hp\AppData\Roaming\Tencent\Users\405105443\QQ\WinTemp\RichOle\IPEO0$@_UG(Q9H4@KHLDGIQ.jpg">
              <a:extLst>
                <a:ext uri="{FF2B5EF4-FFF2-40B4-BE49-F238E27FC236}">
                  <a16:creationId xmlns:a16="http://schemas.microsoft.com/office/drawing/2014/main" id="{74C85B5F-4C61-4AB0-A766-ADD09215A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286124"/>
              <a:ext cx="38957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矩形 6">
              <a:extLst>
                <a:ext uri="{FF2B5EF4-FFF2-40B4-BE49-F238E27FC236}">
                  <a16:creationId xmlns:a16="http://schemas.microsoft.com/office/drawing/2014/main" id="{9F870EE7-78B2-4D05-BB7E-DFF76843E335}"/>
                </a:ext>
              </a:extLst>
            </p:cNvPr>
            <p:cNvSpPr>
              <a:spLocks noChangeArrowheads="1"/>
            </p:cNvSpPr>
            <p:nvPr/>
          </p:nvSpPr>
          <p:spPr bwMode="auto">
            <a:xfrm>
              <a:off x="1095348" y="4572008"/>
              <a:ext cx="1285884" cy="142876"/>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1756" name="椭圆 9">
              <a:extLst>
                <a:ext uri="{FF2B5EF4-FFF2-40B4-BE49-F238E27FC236}">
                  <a16:creationId xmlns:a16="http://schemas.microsoft.com/office/drawing/2014/main" id="{D6DECB61-65BF-4A9F-BE82-E1522296DA09}"/>
                </a:ext>
              </a:extLst>
            </p:cNvPr>
            <p:cNvSpPr>
              <a:spLocks noChangeArrowheads="1"/>
            </p:cNvSpPr>
            <p:nvPr/>
          </p:nvSpPr>
          <p:spPr bwMode="auto">
            <a:xfrm>
              <a:off x="2452670" y="4429132"/>
              <a:ext cx="285752" cy="285752"/>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400">
                  <a:solidFill>
                    <a:srgbClr val="FF0000"/>
                  </a:solidFill>
                  <a:latin typeface="Times New Roman" panose="02020603050405020304" pitchFamily="18" charset="0"/>
                  <a:ea typeface="楷体_GB2312" pitchFamily="1" charset="-122"/>
                </a:rPr>
                <a:t>1</a:t>
              </a:r>
              <a:endParaRPr lang="zh-CN" altLang="en-US" sz="1400">
                <a:solidFill>
                  <a:srgbClr val="FF0000"/>
                </a:solidFill>
                <a:latin typeface="Times New Roman" panose="02020603050405020304" pitchFamily="18" charset="0"/>
                <a:ea typeface="楷体_GB2312" pitchFamily="1" charset="-122"/>
              </a:endParaRPr>
            </a:p>
          </p:txBody>
        </p:sp>
        <p:sp>
          <p:nvSpPr>
            <p:cNvPr id="31757" name="矩形 12">
              <a:extLst>
                <a:ext uri="{FF2B5EF4-FFF2-40B4-BE49-F238E27FC236}">
                  <a16:creationId xmlns:a16="http://schemas.microsoft.com/office/drawing/2014/main" id="{42FD0FFE-035A-46A1-9C76-2309929F8FEE}"/>
                </a:ext>
              </a:extLst>
            </p:cNvPr>
            <p:cNvSpPr>
              <a:spLocks noChangeArrowheads="1"/>
            </p:cNvSpPr>
            <p:nvPr/>
          </p:nvSpPr>
          <p:spPr bwMode="auto">
            <a:xfrm>
              <a:off x="1095348" y="4714884"/>
              <a:ext cx="1500198"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1758" name="椭圆 13">
              <a:extLst>
                <a:ext uri="{FF2B5EF4-FFF2-40B4-BE49-F238E27FC236}">
                  <a16:creationId xmlns:a16="http://schemas.microsoft.com/office/drawing/2014/main" id="{5B463DB5-8A82-4862-803C-10310EEED643}"/>
                </a:ext>
              </a:extLst>
            </p:cNvPr>
            <p:cNvSpPr>
              <a:spLocks noChangeArrowheads="1"/>
            </p:cNvSpPr>
            <p:nvPr/>
          </p:nvSpPr>
          <p:spPr bwMode="auto">
            <a:xfrm>
              <a:off x="2595546" y="4714884"/>
              <a:ext cx="285752" cy="285752"/>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400">
                  <a:solidFill>
                    <a:srgbClr val="FF0000"/>
                  </a:solidFill>
                  <a:latin typeface="Times New Roman" panose="02020603050405020304" pitchFamily="18" charset="0"/>
                  <a:ea typeface="楷体_GB2312" pitchFamily="1" charset="-122"/>
                </a:rPr>
                <a:t>2</a:t>
              </a:r>
              <a:endParaRPr lang="zh-CN" altLang="en-US" sz="1400">
                <a:solidFill>
                  <a:srgbClr val="FF0000"/>
                </a:solidFill>
                <a:latin typeface="Times New Roman" panose="02020603050405020304" pitchFamily="18" charset="0"/>
                <a:ea typeface="楷体_GB2312" pitchFamily="1" charset="-122"/>
              </a:endParaRPr>
            </a:p>
          </p:txBody>
        </p:sp>
        <p:sp>
          <p:nvSpPr>
            <p:cNvPr id="31759" name="矩形 14">
              <a:extLst>
                <a:ext uri="{FF2B5EF4-FFF2-40B4-BE49-F238E27FC236}">
                  <a16:creationId xmlns:a16="http://schemas.microsoft.com/office/drawing/2014/main" id="{EA9CA492-C90F-4D08-AB67-6C45934A6A09}"/>
                </a:ext>
              </a:extLst>
            </p:cNvPr>
            <p:cNvSpPr>
              <a:spLocks noChangeArrowheads="1"/>
            </p:cNvSpPr>
            <p:nvPr/>
          </p:nvSpPr>
          <p:spPr bwMode="auto">
            <a:xfrm>
              <a:off x="1738290" y="6215082"/>
              <a:ext cx="500066"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sp>
        <p:nvSpPr>
          <p:cNvPr id="31747" name="Content Placeholder 2">
            <a:extLst>
              <a:ext uri="{FF2B5EF4-FFF2-40B4-BE49-F238E27FC236}">
                <a16:creationId xmlns:a16="http://schemas.microsoft.com/office/drawing/2014/main" id="{793B2BF0-0DD5-499A-89C4-11E602AD79A1}"/>
              </a:ext>
            </a:extLst>
          </p:cNvPr>
          <p:cNvSpPr>
            <a:spLocks noGrp="1" noChangeArrowheads="1"/>
          </p:cNvSpPr>
          <p:nvPr>
            <p:ph sz="quarter" idx="4294967295"/>
          </p:nvPr>
        </p:nvSpPr>
        <p:spPr>
          <a:xfrm>
            <a:off x="200025" y="1484313"/>
            <a:ext cx="8928100" cy="4392612"/>
          </a:xfrm>
        </p:spPr>
        <p:txBody>
          <a:bodyPr/>
          <a:lstStyle/>
          <a:p>
            <a:r>
              <a:rPr lang="zh-CN" altLang="en-US" sz="2400"/>
              <a:t>示例</a:t>
            </a:r>
            <a:endParaRPr lang="en-US" altLang="zh-CN" sz="2400"/>
          </a:p>
          <a:p>
            <a:pPr lvl="1"/>
            <a:r>
              <a:rPr lang="zh-CN" altLang="en-US" sz="1800">
                <a:latin typeface="黑体" panose="02010609060101010101" pitchFamily="49" charset="-122"/>
                <a:ea typeface="黑体" panose="02010609060101010101" pitchFamily="49" charset="-122"/>
                <a:sym typeface="宋体" panose="02010600030101010101" pitchFamily="2" charset="-122"/>
              </a:rPr>
              <a:t>下图是代码</a:t>
            </a:r>
            <a:endParaRPr lang="en-US" altLang="zh-CN" sz="1800">
              <a:latin typeface="黑体" panose="02010609060101010101" pitchFamily="49" charset="-122"/>
              <a:ea typeface="黑体" panose="02010609060101010101" pitchFamily="49" charset="-122"/>
              <a:sym typeface="宋体" panose="02010600030101010101" pitchFamily="2" charset="-122"/>
            </a:endParaRPr>
          </a:p>
          <a:p>
            <a:pPr lvl="1"/>
            <a:r>
              <a:rPr lang="zh-CN" altLang="en-US" sz="1800">
                <a:latin typeface="黑体" panose="02010609060101010101" pitchFamily="49" charset="-122"/>
                <a:ea typeface="黑体" panose="02010609060101010101" pitchFamily="49" charset="-122"/>
                <a:sym typeface="宋体" panose="02010600030101010101" pitchFamily="2" charset="-122"/>
              </a:rPr>
              <a:t>右图是检测结果</a:t>
            </a:r>
            <a:endParaRPr lang="en-US" altLang="zh-CN" sz="1800">
              <a:latin typeface="宋体" panose="02010600030101010101" pitchFamily="2" charset="-122"/>
              <a:sym typeface="宋体" panose="02010600030101010101" pitchFamily="2" charset="-122"/>
            </a:endParaRPr>
          </a:p>
          <a:p>
            <a:endParaRPr lang="zh-CN" altLang="en-US"/>
          </a:p>
        </p:txBody>
      </p:sp>
      <p:sp>
        <p:nvSpPr>
          <p:cNvPr id="2" name="Title 1">
            <a:extLst>
              <a:ext uri="{FF2B5EF4-FFF2-40B4-BE49-F238E27FC236}">
                <a16:creationId xmlns:a16="http://schemas.microsoft.com/office/drawing/2014/main" id="{E034E2B2-646C-4ED1-AE96-EB39DCFEBE2A}"/>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Valgrind</a:t>
            </a:r>
            <a:endParaRPr lang="en-US" dirty="0">
              <a:effectLst>
                <a:outerShdw blurRad="38100" dist="38100" dir="2700000" algn="tl">
                  <a:srgbClr val="000000"/>
                </a:outerShdw>
              </a:effectLst>
              <a:latin typeface="黑体" pitchFamily="49" charset="-122"/>
              <a:sym typeface="黑体" pitchFamily="49" charset="-122"/>
            </a:endParaRPr>
          </a:p>
        </p:txBody>
      </p:sp>
      <p:grpSp>
        <p:nvGrpSpPr>
          <p:cNvPr id="31749" name="组合 19">
            <a:extLst>
              <a:ext uri="{FF2B5EF4-FFF2-40B4-BE49-F238E27FC236}">
                <a16:creationId xmlns:a16="http://schemas.microsoft.com/office/drawing/2014/main" id="{B11A623D-25D0-4ACA-A412-6969DC4AFD78}"/>
              </a:ext>
            </a:extLst>
          </p:cNvPr>
          <p:cNvGrpSpPr>
            <a:grpSpLocks/>
          </p:cNvGrpSpPr>
          <p:nvPr/>
        </p:nvGrpSpPr>
        <p:grpSpPr bwMode="auto">
          <a:xfrm>
            <a:off x="3197225" y="1339850"/>
            <a:ext cx="6827838" cy="4946650"/>
            <a:chOff x="3197225" y="1339850"/>
            <a:chExt cx="6827873" cy="4946670"/>
          </a:xfrm>
        </p:grpSpPr>
        <p:grpSp>
          <p:nvGrpSpPr>
            <p:cNvPr id="31750" name="组合 16">
              <a:extLst>
                <a:ext uri="{FF2B5EF4-FFF2-40B4-BE49-F238E27FC236}">
                  <a16:creationId xmlns:a16="http://schemas.microsoft.com/office/drawing/2014/main" id="{EACD823B-BD83-4098-B65F-DE475ACFA58B}"/>
                </a:ext>
              </a:extLst>
            </p:cNvPr>
            <p:cNvGrpSpPr>
              <a:grpSpLocks/>
            </p:cNvGrpSpPr>
            <p:nvPr/>
          </p:nvGrpSpPr>
          <p:grpSpPr bwMode="auto">
            <a:xfrm>
              <a:off x="3197225" y="1339850"/>
              <a:ext cx="6827873" cy="4610100"/>
              <a:chOff x="3197225" y="1339850"/>
              <a:chExt cx="6827873" cy="4610100"/>
            </a:xfrm>
          </p:grpSpPr>
          <p:pic>
            <p:nvPicPr>
              <p:cNvPr id="31752" name="Picture 2" descr="C:\Users\hp\AppData\Roaming\Tencent\Users\405105443\QQ\WinTemp\RichOle\Y6O8QCHG7FK%M)F]{{F`9_V.jpg">
                <a:extLst>
                  <a:ext uri="{FF2B5EF4-FFF2-40B4-BE49-F238E27FC236}">
                    <a16:creationId xmlns:a16="http://schemas.microsoft.com/office/drawing/2014/main" id="{1B89EA3F-CC7A-4D4D-94A9-E4C9D6DB3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225" y="1339850"/>
                <a:ext cx="68199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圆角矩形标注 5">
                <a:extLst>
                  <a:ext uri="{FF2B5EF4-FFF2-40B4-BE49-F238E27FC236}">
                    <a16:creationId xmlns:a16="http://schemas.microsoft.com/office/drawing/2014/main" id="{A133B39D-1C7E-4227-AF87-0624DD5C18F0}"/>
                  </a:ext>
                </a:extLst>
              </p:cNvPr>
              <p:cNvSpPr>
                <a:spLocks noChangeArrowheads="1"/>
              </p:cNvSpPr>
              <p:nvPr/>
            </p:nvSpPr>
            <p:spPr bwMode="auto">
              <a:xfrm>
                <a:off x="6929473" y="3643314"/>
                <a:ext cx="3095625" cy="919162"/>
              </a:xfrm>
              <a:prstGeom prst="wedgeRoundRectCallout">
                <a:avLst>
                  <a:gd name="adj1" fmla="val -87630"/>
                  <a:gd name="adj2" fmla="val -63380"/>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rPr>
                  <a:t>20 bytes in 1 blocks are definitely lost…</a:t>
                </a:r>
              </a:p>
            </p:txBody>
          </p:sp>
        </p:grpSp>
        <p:sp>
          <p:nvSpPr>
            <p:cNvPr id="31751" name="矩形 17">
              <a:extLst>
                <a:ext uri="{FF2B5EF4-FFF2-40B4-BE49-F238E27FC236}">
                  <a16:creationId xmlns:a16="http://schemas.microsoft.com/office/drawing/2014/main" id="{FA00D794-C321-4FAD-BFF5-CD689F041C1E}"/>
                </a:ext>
              </a:extLst>
            </p:cNvPr>
            <p:cNvSpPr>
              <a:spLocks noChangeArrowheads="1"/>
            </p:cNvSpPr>
            <p:nvPr/>
          </p:nvSpPr>
          <p:spPr bwMode="auto">
            <a:xfrm>
              <a:off x="6596074" y="5929330"/>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8346D95-7241-4BCD-91CE-A1738217AFDE}"/>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Memwatch</a:t>
            </a:r>
            <a:endParaRPr lang="en-US" dirty="0">
              <a:effectLst>
                <a:outerShdw blurRad="38100" dist="38100" dir="2700000" algn="tl">
                  <a:srgbClr val="000000"/>
                </a:outerShdw>
              </a:effectLst>
              <a:latin typeface="黑体" pitchFamily="49" charset="-122"/>
              <a:sym typeface="黑体" pitchFamily="49" charset="-122"/>
            </a:endParaRPr>
          </a:p>
        </p:txBody>
      </p:sp>
      <p:sp>
        <p:nvSpPr>
          <p:cNvPr id="32771" name="Content Placeholder 2">
            <a:extLst>
              <a:ext uri="{FF2B5EF4-FFF2-40B4-BE49-F238E27FC236}">
                <a16:creationId xmlns:a16="http://schemas.microsoft.com/office/drawing/2014/main" id="{57B26911-2746-4096-905E-B5EBB7B8D117}"/>
              </a:ext>
            </a:extLst>
          </p:cNvPr>
          <p:cNvSpPr>
            <a:spLocks noGrp="1" noChangeArrowheads="1"/>
          </p:cNvSpPr>
          <p:nvPr>
            <p:ph sz="quarter" idx="4294967295"/>
          </p:nvPr>
        </p:nvSpPr>
        <p:spPr/>
        <p:txBody>
          <a:bodyPr/>
          <a:lstStyle/>
          <a:p>
            <a:pPr>
              <a:lnSpc>
                <a:spcPct val="90000"/>
              </a:lnSpc>
            </a:pPr>
            <a:r>
              <a:rPr lang="zh-CN" altLang="en-US" sz="2000">
                <a:latin typeface="宋体" panose="02010600030101010101" pitchFamily="2" charset="-122"/>
                <a:ea typeface="宋体" panose="02010600030101010101" pitchFamily="2" charset="-122"/>
                <a:sym typeface="宋体" panose="02010600030101010101" pitchFamily="2" charset="-122"/>
              </a:rPr>
              <a:t>开源的内存检测工具</a:t>
            </a:r>
          </a:p>
          <a:p>
            <a:pPr lvl="1">
              <a:lnSpc>
                <a:spcPct val="90000"/>
              </a:lnSpc>
            </a:pPr>
            <a:r>
              <a:rPr lang="zh-CN" altLang="en-US" sz="1800">
                <a:latin typeface="宋体" panose="02010600030101010101" pitchFamily="2" charset="-122"/>
                <a:sym typeface="宋体" panose="02010600030101010101" pitchFamily="2" charset="-122"/>
              </a:rPr>
              <a:t>能检测双重释放（double-free）、错误释放（erroneous free）、内存泄漏（unfreed memory）、溢出(Overflow)、下溢(Underflow)等</a:t>
            </a:r>
          </a:p>
          <a:p>
            <a:pPr lvl="1">
              <a:lnSpc>
                <a:spcPct val="90000"/>
              </a:lnSpc>
              <a:buFont typeface="Wingdings" panose="05000000000000000000" pitchFamily="2" charset="2"/>
              <a:buNone/>
            </a:pPr>
            <a:endParaRPr lang="zh-CN" altLang="en-US" sz="1800">
              <a:latin typeface="宋体" panose="02010600030101010101" pitchFamily="2" charset="-122"/>
              <a:sym typeface="宋体" panose="02010600030101010101" pitchFamily="2" charset="-122"/>
            </a:endParaRPr>
          </a:p>
          <a:p>
            <a:pPr>
              <a:lnSpc>
                <a:spcPct val="90000"/>
              </a:lnSpc>
            </a:pPr>
            <a:r>
              <a:rPr lang="zh-CN" altLang="en-US" sz="1900">
                <a:latin typeface="宋体" panose="02010600030101010101" pitchFamily="2" charset="-122"/>
                <a:ea typeface="宋体" panose="02010600030101010101" pitchFamily="2" charset="-122"/>
                <a:sym typeface="宋体" panose="02010600030101010101" pitchFamily="2" charset="-122"/>
              </a:rPr>
              <a:t>内存泄露检测原理</a:t>
            </a:r>
          </a:p>
          <a:p>
            <a:pPr lvl="1">
              <a:lnSpc>
                <a:spcPct val="90000"/>
              </a:lnSpc>
            </a:pPr>
            <a:r>
              <a:rPr lang="zh-CN" altLang="en-US" sz="1800">
                <a:latin typeface="宋体" panose="02010600030101010101" pitchFamily="2" charset="-122"/>
                <a:sym typeface="宋体" panose="02010600030101010101" pitchFamily="2" charset="-122"/>
              </a:rPr>
              <a:t>#define malloc  </a:t>
            </a:r>
            <a:r>
              <a:rPr lang="en-US" altLang="zh-CN" sz="1800">
                <a:latin typeface="宋体" panose="02010600030101010101" pitchFamily="2" charset="-122"/>
                <a:sym typeface="宋体" panose="02010600030101010101" pitchFamily="2" charset="-122"/>
              </a:rPr>
              <a:t>my</a:t>
            </a:r>
            <a:r>
              <a:rPr lang="zh-CN" altLang="en-US" sz="1800">
                <a:latin typeface="宋体" panose="02010600030101010101" pitchFamily="2" charset="-122"/>
                <a:sym typeface="宋体" panose="02010600030101010101" pitchFamily="2" charset="-122"/>
              </a:rPr>
              <a:t>malloc</a:t>
            </a:r>
          </a:p>
          <a:p>
            <a:pPr lvl="1">
              <a:lnSpc>
                <a:spcPct val="90000"/>
              </a:lnSpc>
            </a:pPr>
            <a:r>
              <a:rPr lang="zh-CN" altLang="en-US" sz="1800">
                <a:latin typeface="宋体" panose="02010600030101010101" pitchFamily="2" charset="-122"/>
                <a:sym typeface="宋体" panose="02010600030101010101" pitchFamily="2" charset="-122"/>
              </a:rPr>
              <a:t>对申请的内存块进行管理</a:t>
            </a:r>
            <a:endParaRPr lang="en-US" altLang="zh-CN" sz="1800">
              <a:latin typeface="宋体" panose="02010600030101010101" pitchFamily="2" charset="-122"/>
              <a:sym typeface="宋体" panose="02010600030101010101" pitchFamily="2" charset="-122"/>
            </a:endParaRPr>
          </a:p>
          <a:p>
            <a:pPr lvl="1">
              <a:lnSpc>
                <a:spcPct val="90000"/>
              </a:lnSpc>
            </a:pPr>
            <a:endParaRPr lang="zh-CN" altLang="en-US" sz="1800">
              <a:latin typeface="宋体" panose="02010600030101010101" pitchFamily="2" charset="-122"/>
              <a:sym typeface="宋体" panose="02010600030101010101" pitchFamily="2" charset="-122"/>
            </a:endParaRPr>
          </a:p>
          <a:p>
            <a:pPr>
              <a:lnSpc>
                <a:spcPct val="90000"/>
              </a:lnSpc>
            </a:pPr>
            <a:r>
              <a:rPr lang="zh-CN" altLang="en-US" sz="2000">
                <a:latin typeface="宋体" panose="02010600030101010101" pitchFamily="2" charset="-122"/>
                <a:ea typeface="宋体" panose="02010600030101010101" pitchFamily="2" charset="-122"/>
                <a:sym typeface="宋体" panose="02010600030101010101" pitchFamily="2" charset="-122"/>
              </a:rPr>
              <a:t>用法：针对源码进行检测</a:t>
            </a:r>
          </a:p>
          <a:p>
            <a:pPr lvl="1">
              <a:lnSpc>
                <a:spcPct val="90000"/>
              </a:lnSpc>
            </a:pPr>
            <a:r>
              <a:rPr lang="zh-CN" altLang="en-US" sz="1800">
                <a:latin typeface="宋体" panose="02010600030101010101" pitchFamily="2" charset="-122"/>
                <a:sym typeface="宋体" panose="02010600030101010101" pitchFamily="2" charset="-122"/>
              </a:rPr>
              <a:t>包含头文件memwatch.h</a:t>
            </a:r>
            <a:endParaRPr lang="en-US" altLang="zh-CN" sz="1800">
              <a:latin typeface="宋体" panose="02010600030101010101" pitchFamily="2" charset="-122"/>
              <a:sym typeface="宋体" panose="02010600030101010101" pitchFamily="2" charset="-122"/>
            </a:endParaRPr>
          </a:p>
          <a:p>
            <a:pPr lvl="1">
              <a:lnSpc>
                <a:spcPct val="90000"/>
              </a:lnSpc>
            </a:pPr>
            <a:r>
              <a:rPr lang="zh-CN" altLang="en-US" sz="1800">
                <a:latin typeface="宋体" panose="02010600030101010101" pitchFamily="2" charset="-122"/>
                <a:sym typeface="宋体" panose="02010600030101010101" pitchFamily="2" charset="-122"/>
              </a:rPr>
              <a:t>编译时增加</a:t>
            </a:r>
            <a:r>
              <a:rPr lang="en-US" altLang="zh-CN" sz="1800"/>
              <a:t>-DMEMWATCH -DMW_STDIO</a:t>
            </a:r>
            <a:r>
              <a:rPr lang="zh-CN" altLang="en-US" sz="1800"/>
              <a:t>选项</a:t>
            </a:r>
            <a:endParaRPr lang="en-US" altLang="zh-CN" sz="1900">
              <a:latin typeface="宋体" panose="02010600030101010101" pitchFamily="2" charset="-122"/>
              <a:sym typeface="宋体" panose="02010600030101010101" pitchFamily="2" charset="-122"/>
            </a:endParaRPr>
          </a:p>
          <a:p>
            <a:pPr>
              <a:lnSpc>
                <a:spcPct val="90000"/>
              </a:lnSpc>
            </a:pPr>
            <a:endParaRPr lang="en-US" altLang="zh-CN" sz="1900">
              <a:latin typeface="宋体" panose="02010600030101010101" pitchFamily="2" charset="-122"/>
              <a:ea typeface="宋体" panose="02010600030101010101" pitchFamily="2" charset="-122"/>
              <a:sym typeface="宋体" panose="02010600030101010101" pitchFamily="2" charset="-122"/>
            </a:endParaRPr>
          </a:p>
          <a:p>
            <a:pPr>
              <a:lnSpc>
                <a:spcPct val="90000"/>
              </a:lnSpc>
            </a:pPr>
            <a:r>
              <a:rPr lang="zh-CN" altLang="en-US" sz="1900">
                <a:latin typeface="宋体" panose="02010600030101010101" pitchFamily="2" charset="-122"/>
                <a:ea typeface="宋体" panose="02010600030101010101" pitchFamily="2" charset="-122"/>
                <a:sym typeface="宋体" panose="02010600030101010101" pitchFamily="2" charset="-122"/>
              </a:rPr>
              <a:t>类似工具</a:t>
            </a:r>
          </a:p>
          <a:p>
            <a:pPr lvl="1">
              <a:lnSpc>
                <a:spcPct val="90000"/>
              </a:lnSpc>
            </a:pPr>
            <a:r>
              <a:rPr lang="zh-CN" altLang="en-US" sz="1800">
                <a:latin typeface="宋体" panose="02010600030101010101" pitchFamily="2" charset="-122"/>
                <a:sym typeface="宋体" panose="02010600030101010101" pitchFamily="2" charset="-122"/>
              </a:rPr>
              <a:t>memleak等</a:t>
            </a:r>
          </a:p>
          <a:p>
            <a:pPr lvl="1">
              <a:lnSpc>
                <a:spcPct val="90000"/>
              </a:lnSpc>
            </a:pPr>
            <a:endParaRPr lang="zh-CN" altLang="en-US" sz="1800">
              <a:latin typeface="宋体" panose="02010600030101010101" pitchFamily="2" charset="-122"/>
              <a:sym typeface="宋体" panose="02010600030101010101" pitchFamily="2" charset="-122"/>
            </a:endParaRPr>
          </a:p>
          <a:p>
            <a:pPr lvl="2">
              <a:lnSpc>
                <a:spcPct val="90000"/>
              </a:lnSpc>
            </a:pPr>
            <a:endParaRPr lang="zh-CN" altLang="en-US" sz="1500">
              <a:latin typeface="宋体" panose="02010600030101010101" pitchFamily="2" charset="-122"/>
              <a:ea typeface="宋体" panose="02010600030101010101" pitchFamily="2" charset="-122"/>
              <a:sym typeface="宋体" panose="02010600030101010101" pitchFamily="2" charset="-122"/>
            </a:endParaRPr>
          </a:p>
        </p:txBody>
      </p:sp>
      <p:pic>
        <p:nvPicPr>
          <p:cNvPr id="32772" name="Picture 4" descr="1">
            <a:extLst>
              <a:ext uri="{FF2B5EF4-FFF2-40B4-BE49-F238E27FC236}">
                <a16:creationId xmlns:a16="http://schemas.microsoft.com/office/drawing/2014/main" id="{D68BD87A-2C27-499B-B877-F2A079963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863" y="2709863"/>
            <a:ext cx="3076575"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F957BD36-0C12-47EB-8C71-568F1BBEC687}"/>
              </a:ext>
            </a:extLst>
          </p:cNvPr>
          <p:cNvSpPr txBox="1">
            <a:spLocks noChangeArrowheads="1"/>
          </p:cNvSpPr>
          <p:nvPr/>
        </p:nvSpPr>
        <p:spPr bwMode="auto">
          <a:xfrm>
            <a:off x="402488" y="1357329"/>
            <a:ext cx="2684843"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r>
              <a:rPr lang="zh-CN" altLang="en-US" sz="2400">
                <a:sym typeface="Arial" panose="020B0604020202020204" pitchFamily="34" charset="0"/>
              </a:rPr>
              <a:t>示例</a:t>
            </a:r>
            <a:endParaRPr lang="en-US" altLang="zh-CN" sz="2400">
              <a:sym typeface="Arial" panose="020B0604020202020204" pitchFamily="34" charset="0"/>
            </a:endParaRPr>
          </a:p>
          <a:p>
            <a:pPr lvl="1" eaLnBrk="1" hangingPunct="1"/>
            <a:r>
              <a:rPr lang="zh-CN" altLang="en-US" sz="1800">
                <a:latin typeface="黑体" panose="02010609060101010101" pitchFamily="49" charset="-122"/>
                <a:ea typeface="黑体" panose="02010609060101010101" pitchFamily="49" charset="-122"/>
                <a:sym typeface="宋体" panose="02010600030101010101" pitchFamily="2" charset="-122"/>
              </a:rPr>
              <a:t>下图是代码</a:t>
            </a:r>
            <a:endParaRPr lang="en-US" altLang="zh-CN" sz="1800">
              <a:latin typeface="黑体" panose="02010609060101010101" pitchFamily="49" charset="-122"/>
              <a:ea typeface="黑体" panose="02010609060101010101" pitchFamily="49" charset="-122"/>
              <a:sym typeface="宋体" panose="02010600030101010101" pitchFamily="2" charset="-122"/>
            </a:endParaRPr>
          </a:p>
          <a:p>
            <a:pPr lvl="1" eaLnBrk="1" hangingPunct="1"/>
            <a:r>
              <a:rPr lang="zh-CN" altLang="en-US" sz="1800">
                <a:latin typeface="黑体" panose="02010609060101010101" pitchFamily="49" charset="-122"/>
                <a:ea typeface="黑体" panose="02010609060101010101" pitchFamily="49" charset="-122"/>
                <a:sym typeface="宋体" panose="02010600030101010101" pitchFamily="2" charset="-122"/>
              </a:rPr>
              <a:t>右图是检测结果</a:t>
            </a:r>
            <a:endParaRPr lang="en-US" altLang="zh-CN" sz="1800">
              <a:latin typeface="宋体" panose="02010600030101010101" pitchFamily="2" charset="-122"/>
              <a:ea typeface="楷体_GB2312" pitchFamily="1" charset="-122"/>
              <a:sym typeface="宋体" panose="02010600030101010101" pitchFamily="2" charset="-122"/>
            </a:endParaRPr>
          </a:p>
          <a:p>
            <a:pPr eaLnBrk="1" hangingPunct="1"/>
            <a:endParaRPr lang="zh-CN" altLang="en-US">
              <a:sym typeface="Arial" panose="020B0604020202020204" pitchFamily="34" charset="0"/>
            </a:endParaRPr>
          </a:p>
        </p:txBody>
      </p:sp>
      <p:sp>
        <p:nvSpPr>
          <p:cNvPr id="33795" name="Title 1">
            <a:extLst>
              <a:ext uri="{FF2B5EF4-FFF2-40B4-BE49-F238E27FC236}">
                <a16:creationId xmlns:a16="http://schemas.microsoft.com/office/drawing/2014/main" id="{A8B38025-1C2A-44B4-8E1E-31D927765C87}"/>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Memwatch</a:t>
            </a:r>
            <a:endParaRPr lang="en-US" dirty="0">
              <a:effectLst>
                <a:outerShdw blurRad="38100" dist="38100" dir="2700000" algn="tl">
                  <a:srgbClr val="000000"/>
                </a:outerShdw>
              </a:effectLst>
              <a:latin typeface="黑体" pitchFamily="49" charset="-122"/>
              <a:sym typeface="黑体" pitchFamily="49" charset="-122"/>
            </a:endParaRPr>
          </a:p>
        </p:txBody>
      </p:sp>
      <p:grpSp>
        <p:nvGrpSpPr>
          <p:cNvPr id="33796" name="组合 17">
            <a:extLst>
              <a:ext uri="{FF2B5EF4-FFF2-40B4-BE49-F238E27FC236}">
                <a16:creationId xmlns:a16="http://schemas.microsoft.com/office/drawing/2014/main" id="{B14B244D-3DD5-4E6E-BDF7-B374F6DC71FA}"/>
              </a:ext>
            </a:extLst>
          </p:cNvPr>
          <p:cNvGrpSpPr>
            <a:grpSpLocks/>
          </p:cNvGrpSpPr>
          <p:nvPr/>
        </p:nvGrpSpPr>
        <p:grpSpPr bwMode="auto">
          <a:xfrm>
            <a:off x="71439" y="2786063"/>
            <a:ext cx="4449514" cy="3929062"/>
            <a:chOff x="309563" y="3071813"/>
            <a:chExt cx="4125912" cy="3101927"/>
          </a:xfrm>
        </p:grpSpPr>
        <p:grpSp>
          <p:nvGrpSpPr>
            <p:cNvPr id="33804" name="组合 11">
              <a:extLst>
                <a:ext uri="{FF2B5EF4-FFF2-40B4-BE49-F238E27FC236}">
                  <a16:creationId xmlns:a16="http://schemas.microsoft.com/office/drawing/2014/main" id="{88334672-E96A-4701-A270-3564792AF504}"/>
                </a:ext>
              </a:extLst>
            </p:cNvPr>
            <p:cNvGrpSpPr>
              <a:grpSpLocks/>
            </p:cNvGrpSpPr>
            <p:nvPr/>
          </p:nvGrpSpPr>
          <p:grpSpPr bwMode="auto">
            <a:xfrm>
              <a:off x="309563" y="3071813"/>
              <a:ext cx="4125912" cy="2867025"/>
              <a:chOff x="309563" y="3071813"/>
              <a:chExt cx="4125912" cy="2867025"/>
            </a:xfrm>
          </p:grpSpPr>
          <p:pic>
            <p:nvPicPr>
              <p:cNvPr id="33806" name="Picture 7" descr="11">
                <a:extLst>
                  <a:ext uri="{FF2B5EF4-FFF2-40B4-BE49-F238E27FC236}">
                    <a16:creationId xmlns:a16="http://schemas.microsoft.com/office/drawing/2014/main" id="{ED0D32C1-5915-4233-BC0E-9438085B0CC6}"/>
                  </a:ext>
                </a:extLst>
              </p:cNvPr>
              <p:cNvPicPr>
                <a:picLocks noChangeAspect="1" noChangeArrowheads="1"/>
              </p:cNvPicPr>
              <p:nvPr/>
            </p:nvPicPr>
            <p:blipFill>
              <a:blip r:embed="rId2">
                <a:lum contrast="40000"/>
                <a:extLst>
                  <a:ext uri="{28A0092B-C50C-407E-A947-70E740481C1C}">
                    <a14:useLocalDpi xmlns:a14="http://schemas.microsoft.com/office/drawing/2010/main" val="0"/>
                  </a:ext>
                </a:extLst>
              </a:blip>
              <a:srcRect/>
              <a:stretch>
                <a:fillRect/>
              </a:stretch>
            </p:blipFill>
            <p:spPr bwMode="auto">
              <a:xfrm>
                <a:off x="309563" y="3071813"/>
                <a:ext cx="4125912"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矩形 9">
                <a:extLst>
                  <a:ext uri="{FF2B5EF4-FFF2-40B4-BE49-F238E27FC236}">
                    <a16:creationId xmlns:a16="http://schemas.microsoft.com/office/drawing/2014/main" id="{A9D3834B-9596-40F0-88AF-1CE2A0103A03}"/>
                  </a:ext>
                </a:extLst>
              </p:cNvPr>
              <p:cNvSpPr>
                <a:spLocks noChangeArrowheads="1"/>
              </p:cNvSpPr>
              <p:nvPr/>
            </p:nvSpPr>
            <p:spPr bwMode="auto">
              <a:xfrm>
                <a:off x="881034" y="4929198"/>
                <a:ext cx="1285884"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3808" name="椭圆 10">
                <a:extLst>
                  <a:ext uri="{FF2B5EF4-FFF2-40B4-BE49-F238E27FC236}">
                    <a16:creationId xmlns:a16="http://schemas.microsoft.com/office/drawing/2014/main" id="{772F3E40-B3EE-41AD-B754-AE012A0F22DC}"/>
                  </a:ext>
                </a:extLst>
              </p:cNvPr>
              <p:cNvSpPr>
                <a:spLocks noChangeArrowheads="1"/>
              </p:cNvSpPr>
              <p:nvPr/>
            </p:nvSpPr>
            <p:spPr bwMode="auto">
              <a:xfrm>
                <a:off x="2166918" y="4929198"/>
                <a:ext cx="285752" cy="285752"/>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400">
                    <a:solidFill>
                      <a:srgbClr val="FF0000"/>
                    </a:solidFill>
                    <a:latin typeface="Times New Roman" panose="02020603050405020304" pitchFamily="18" charset="0"/>
                    <a:ea typeface="楷体_GB2312" pitchFamily="1" charset="-122"/>
                  </a:rPr>
                  <a:t>1</a:t>
                </a:r>
                <a:endParaRPr lang="zh-CN" altLang="en-US" sz="1400">
                  <a:solidFill>
                    <a:srgbClr val="FF0000"/>
                  </a:solidFill>
                  <a:latin typeface="Times New Roman" panose="02020603050405020304" pitchFamily="18" charset="0"/>
                  <a:ea typeface="楷体_GB2312" pitchFamily="1" charset="-122"/>
                </a:endParaRPr>
              </a:p>
            </p:txBody>
          </p:sp>
        </p:grpSp>
        <p:sp>
          <p:nvSpPr>
            <p:cNvPr id="33805" name="矩形 12">
              <a:extLst>
                <a:ext uri="{FF2B5EF4-FFF2-40B4-BE49-F238E27FC236}">
                  <a16:creationId xmlns:a16="http://schemas.microsoft.com/office/drawing/2014/main" id="{D8295650-C4A5-4066-8D93-705A44F014BD}"/>
                </a:ext>
              </a:extLst>
            </p:cNvPr>
            <p:cNvSpPr>
              <a:spLocks noChangeArrowheads="1"/>
            </p:cNvSpPr>
            <p:nvPr/>
          </p:nvSpPr>
          <p:spPr bwMode="auto">
            <a:xfrm>
              <a:off x="1452538" y="5929330"/>
              <a:ext cx="408789" cy="244410"/>
            </a:xfrm>
            <a:prstGeom prst="rect">
              <a:avLst/>
            </a:prstGeom>
            <a:noFill/>
            <a:ln w="952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grpSp>
        <p:nvGrpSpPr>
          <p:cNvPr id="33797" name="组合 20">
            <a:extLst>
              <a:ext uri="{FF2B5EF4-FFF2-40B4-BE49-F238E27FC236}">
                <a16:creationId xmlns:a16="http://schemas.microsoft.com/office/drawing/2014/main" id="{36E8E79B-8271-4594-A32B-E6DFF6A297EC}"/>
              </a:ext>
            </a:extLst>
          </p:cNvPr>
          <p:cNvGrpSpPr>
            <a:grpSpLocks/>
          </p:cNvGrpSpPr>
          <p:nvPr/>
        </p:nvGrpSpPr>
        <p:grpSpPr bwMode="auto">
          <a:xfrm>
            <a:off x="4806196" y="1125538"/>
            <a:ext cx="5218867" cy="5732462"/>
            <a:chOff x="4452934" y="1098573"/>
            <a:chExt cx="5151404" cy="5646647"/>
          </a:xfrm>
        </p:grpSpPr>
        <p:sp>
          <p:nvSpPr>
            <p:cNvPr id="33798" name="Text Box 4">
              <a:extLst>
                <a:ext uri="{FF2B5EF4-FFF2-40B4-BE49-F238E27FC236}">
                  <a16:creationId xmlns:a16="http://schemas.microsoft.com/office/drawing/2014/main" id="{64272579-7BCC-4F15-A479-46A52CD5BC32}"/>
                </a:ext>
              </a:extLst>
            </p:cNvPr>
            <p:cNvSpPr txBox="1">
              <a:spLocks noChangeArrowheads="1"/>
            </p:cNvSpPr>
            <p:nvPr/>
          </p:nvSpPr>
          <p:spPr bwMode="auto">
            <a:xfrm>
              <a:off x="4495763"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3799" name="Text Box 5">
              <a:extLst>
                <a:ext uri="{FF2B5EF4-FFF2-40B4-BE49-F238E27FC236}">
                  <a16:creationId xmlns:a16="http://schemas.microsoft.com/office/drawing/2014/main" id="{59A29438-AF6A-483D-9422-7AF79E8C346A}"/>
                </a:ext>
              </a:extLst>
            </p:cNvPr>
            <p:cNvSpPr txBox="1">
              <a:spLocks noChangeArrowheads="1"/>
            </p:cNvSpPr>
            <p:nvPr/>
          </p:nvSpPr>
          <p:spPr bwMode="auto">
            <a:xfrm>
              <a:off x="4495763"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3800" name="Text Box 6">
              <a:extLst>
                <a:ext uri="{FF2B5EF4-FFF2-40B4-BE49-F238E27FC236}">
                  <a16:creationId xmlns:a16="http://schemas.microsoft.com/office/drawing/2014/main" id="{6CA938F6-6110-4525-AC25-17D22F05B399}"/>
                </a:ext>
              </a:extLst>
            </p:cNvPr>
            <p:cNvSpPr txBox="1">
              <a:spLocks noChangeArrowheads="1"/>
            </p:cNvSpPr>
            <p:nvPr/>
          </p:nvSpPr>
          <p:spPr bwMode="auto">
            <a:xfrm>
              <a:off x="4495763"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33801" name="Picture 8" descr="2">
              <a:extLst>
                <a:ext uri="{FF2B5EF4-FFF2-40B4-BE49-F238E27FC236}">
                  <a16:creationId xmlns:a16="http://schemas.microsoft.com/office/drawing/2014/main" id="{DFE8E54C-DC91-4B8C-9433-794D42BA3FAC}"/>
                </a:ext>
              </a:extLst>
            </p:cNvPr>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4452934" y="1098573"/>
              <a:ext cx="50561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2" name="矩形 18">
              <a:extLst>
                <a:ext uri="{FF2B5EF4-FFF2-40B4-BE49-F238E27FC236}">
                  <a16:creationId xmlns:a16="http://schemas.microsoft.com/office/drawing/2014/main" id="{B8B949BA-4385-49E0-BD64-42F3097D1E5C}"/>
                </a:ext>
              </a:extLst>
            </p:cNvPr>
            <p:cNvSpPr>
              <a:spLocks noChangeArrowheads="1"/>
            </p:cNvSpPr>
            <p:nvPr/>
          </p:nvSpPr>
          <p:spPr bwMode="auto">
            <a:xfrm>
              <a:off x="6908834" y="6459492"/>
              <a:ext cx="419301" cy="28572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33803" name="圆角矩形标注 5">
              <a:extLst>
                <a:ext uri="{FF2B5EF4-FFF2-40B4-BE49-F238E27FC236}">
                  <a16:creationId xmlns:a16="http://schemas.microsoft.com/office/drawing/2014/main" id="{3AC84C20-8FA0-43C5-9C4C-BFAA2BD40339}"/>
                </a:ext>
              </a:extLst>
            </p:cNvPr>
            <p:cNvSpPr>
              <a:spLocks noChangeArrowheads="1"/>
            </p:cNvSpPr>
            <p:nvPr/>
          </p:nvSpPr>
          <p:spPr bwMode="auto">
            <a:xfrm>
              <a:off x="6961151" y="3929063"/>
              <a:ext cx="2643187" cy="1055687"/>
            </a:xfrm>
            <a:prstGeom prst="wedgeRoundRectCallout">
              <a:avLst>
                <a:gd name="adj1" fmla="val -95583"/>
                <a:gd name="adj2" fmla="val 94546"/>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800">
                  <a:solidFill>
                    <a:schemeClr val="bg2"/>
                  </a:solidFill>
                  <a:latin typeface="Times New Roman" panose="02020603050405020304" pitchFamily="18" charset="0"/>
                  <a:ea typeface="楷体_GB2312" pitchFamily="1" charset="-122"/>
                  <a:sym typeface="Times New Roman" panose="02020603050405020304" pitchFamily="18" charset="0"/>
                </a:rPr>
                <a:t>U</a:t>
              </a:r>
              <a:r>
                <a:rPr lang="zh-CN" altLang="en-US" sz="2800">
                  <a:solidFill>
                    <a:schemeClr val="bg2"/>
                  </a:solidFill>
                  <a:latin typeface="Times New Roman" panose="02020603050405020304" pitchFamily="18" charset="0"/>
                  <a:ea typeface="楷体_GB2312" pitchFamily="1" charset="-122"/>
                  <a:sym typeface="Times New Roman" panose="02020603050405020304" pitchFamily="18" charset="0"/>
                </a:rPr>
                <a:t>nfreed</a:t>
              </a:r>
              <a:r>
                <a:rPr lang="en-US" altLang="zh-CN" sz="2800">
                  <a:solidFill>
                    <a:schemeClr val="bg2"/>
                  </a:solidFill>
                  <a:latin typeface="Times New Roman" panose="02020603050405020304" pitchFamily="18" charset="0"/>
                  <a:ea typeface="楷体_GB2312" pitchFamily="1" charset="-122"/>
                  <a:sym typeface="Times New Roman" panose="02020603050405020304" pitchFamily="18" charset="0"/>
                </a:rPr>
                <a:t>:&lt;1&gt;testleak.c(57</a:t>
              </a:r>
              <a:r>
                <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rPr>
                <a:t>)</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1AA17E-A9D2-4B09-9E7E-BA479716268B}"/>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多线程</a:t>
            </a:r>
            <a:endParaRPr lang="en-US" dirty="0">
              <a:effectLst>
                <a:outerShdw blurRad="38100" dist="38100" dir="2700000" algn="tl">
                  <a:srgbClr val="000000"/>
                </a:outerShdw>
              </a:effectLst>
              <a:latin typeface="黑体" pitchFamily="49" charset="-122"/>
              <a:sym typeface="黑体" pitchFamily="49" charset="-122"/>
            </a:endParaRPr>
          </a:p>
        </p:txBody>
      </p:sp>
      <p:sp>
        <p:nvSpPr>
          <p:cNvPr id="35843" name="Content Placeholder 2">
            <a:extLst>
              <a:ext uri="{FF2B5EF4-FFF2-40B4-BE49-F238E27FC236}">
                <a16:creationId xmlns:a16="http://schemas.microsoft.com/office/drawing/2014/main" id="{BBC75040-7E13-4B20-A6CB-CC9582605727}"/>
              </a:ext>
            </a:extLst>
          </p:cNvPr>
          <p:cNvSpPr>
            <a:spLocks noGrp="1" noChangeArrowheads="1"/>
          </p:cNvSpPr>
          <p:nvPr>
            <p:ph sz="quarter" idx="4294967295"/>
          </p:nvPr>
        </p:nvSpPr>
        <p:spPr/>
        <p:txBody>
          <a:bodyPr/>
          <a:lstStyle/>
          <a:p>
            <a:r>
              <a:rPr lang="zh-CN" altLang="en-US" sz="2400"/>
              <a:t>多线程 ：实现程序并发执行的技术</a:t>
            </a:r>
            <a:endParaRPr lang="en-US" altLang="zh-CN" sz="2400"/>
          </a:p>
          <a:p>
            <a:pPr lvl="1"/>
            <a:endParaRPr lang="zh-CN" altLang="en-US" sz="2000">
              <a:latin typeface="宋体" panose="02010600030101010101" pitchFamily="2" charset="-122"/>
              <a:sym typeface="宋体" panose="02010600030101010101" pitchFamily="2" charset="-122"/>
            </a:endParaRPr>
          </a:p>
          <a:p>
            <a:pPr lvl="1"/>
            <a:endParaRPr lang="zh-CN" altLang="en-US" sz="2000">
              <a:latin typeface="宋体" panose="02010600030101010101" pitchFamily="2" charset="-122"/>
              <a:sym typeface="宋体" panose="02010600030101010101" pitchFamily="2" charset="-122"/>
            </a:endParaRPr>
          </a:p>
          <a:p>
            <a:pPr lvl="1"/>
            <a:endParaRPr lang="zh-CN" altLang="en-US" sz="2000">
              <a:latin typeface="宋体" panose="02010600030101010101" pitchFamily="2" charset="-122"/>
              <a:sym typeface="宋体" panose="02010600030101010101" pitchFamily="2" charset="-122"/>
            </a:endParaRPr>
          </a:p>
          <a:p>
            <a:r>
              <a:rPr lang="zh-CN" altLang="en-US" sz="2200">
                <a:latin typeface="宋体" panose="02010600030101010101" pitchFamily="2" charset="-122"/>
                <a:ea typeface="宋体" panose="02010600030101010101" pitchFamily="2" charset="-122"/>
                <a:sym typeface="宋体" panose="02010600030101010101" pitchFamily="2" charset="-122"/>
              </a:rPr>
              <a:t>特点</a:t>
            </a:r>
            <a:endParaRPr lang="en-US" altLang="zh-CN" sz="2200">
              <a:latin typeface="宋体" panose="02010600030101010101" pitchFamily="2" charset="-122"/>
              <a:ea typeface="宋体" panose="02010600030101010101" pitchFamily="2" charset="-122"/>
              <a:sym typeface="宋体" panose="02010600030101010101" pitchFamily="2" charset="-122"/>
            </a:endParaRPr>
          </a:p>
          <a:p>
            <a:pPr lvl="1"/>
            <a:r>
              <a:rPr lang="zh-CN" altLang="en-US" sz="2200">
                <a:ea typeface="黑体" panose="02010609060101010101" pitchFamily="49" charset="-122"/>
              </a:rPr>
              <a:t>代码执行线程内有序，线程间无序</a:t>
            </a:r>
            <a:endParaRPr lang="en-US" altLang="zh-CN" sz="2200">
              <a:ea typeface="黑体" panose="02010609060101010101" pitchFamily="49" charset="-122"/>
            </a:endParaRPr>
          </a:p>
          <a:p>
            <a:pPr lvl="1"/>
            <a:r>
              <a:rPr lang="zh-CN" altLang="en-US" sz="2200">
                <a:ea typeface="黑体" panose="02010609060101010101" pitchFamily="49" charset="-122"/>
              </a:rPr>
              <a:t>实现难度大于一般程序</a:t>
            </a:r>
            <a:endParaRPr lang="en-US" altLang="zh-CN" sz="2200">
              <a:ea typeface="黑体" panose="02010609060101010101" pitchFamily="49" charset="-122"/>
            </a:endParaRPr>
          </a:p>
          <a:p>
            <a:pPr lvl="2"/>
            <a:r>
              <a:rPr lang="zh-CN" altLang="en-US">
                <a:latin typeface="宋体" panose="02010600030101010101" pitchFamily="2" charset="-122"/>
                <a:ea typeface="宋体" panose="02010600030101010101" pitchFamily="2" charset="-122"/>
                <a:sym typeface="宋体" panose="02010600030101010101" pitchFamily="2" charset="-122"/>
              </a:rPr>
              <a:t>线程间同步</a:t>
            </a:r>
            <a:endParaRPr lang="en-US" altLang="zh-CN">
              <a:latin typeface="宋体" panose="02010600030101010101" pitchFamily="2" charset="-122"/>
              <a:ea typeface="宋体" panose="02010600030101010101" pitchFamily="2" charset="-122"/>
              <a:sym typeface="宋体" panose="02010600030101010101" pitchFamily="2" charset="-122"/>
            </a:endParaRPr>
          </a:p>
          <a:p>
            <a:pPr lvl="2"/>
            <a:r>
              <a:rPr lang="zh-CN" altLang="en-US">
                <a:latin typeface="宋体" panose="02010600030101010101" pitchFamily="2" charset="-122"/>
                <a:ea typeface="宋体" panose="02010600030101010101" pitchFamily="2" charset="-122"/>
                <a:sym typeface="宋体" panose="02010600030101010101" pitchFamily="2" charset="-122"/>
              </a:rPr>
              <a:t>死锁问题</a:t>
            </a:r>
            <a:endParaRPr lang="en-US" altLang="zh-CN">
              <a:latin typeface="宋体" panose="02010600030101010101" pitchFamily="2" charset="-122"/>
              <a:ea typeface="宋体" panose="02010600030101010101" pitchFamily="2" charset="-122"/>
              <a:sym typeface="宋体" panose="02010600030101010101" pitchFamily="2" charset="-122"/>
            </a:endParaRPr>
          </a:p>
          <a:p>
            <a:pPr lvl="2"/>
            <a:r>
              <a:rPr lang="zh-CN" altLang="en-US">
                <a:latin typeface="宋体" panose="02010600030101010101" pitchFamily="2" charset="-122"/>
                <a:ea typeface="宋体" panose="02010600030101010101" pitchFamily="2" charset="-122"/>
                <a:sym typeface="宋体" panose="02010600030101010101" pitchFamily="2" charset="-122"/>
              </a:rPr>
              <a:t>线程间通信</a:t>
            </a:r>
            <a:endParaRPr lang="en-US" altLang="zh-CN">
              <a:latin typeface="宋体" panose="02010600030101010101" pitchFamily="2" charset="-122"/>
              <a:ea typeface="宋体" panose="02010600030101010101" pitchFamily="2" charset="-122"/>
              <a:sym typeface="宋体" panose="02010600030101010101" pitchFamily="2" charset="-122"/>
            </a:endParaRPr>
          </a:p>
          <a:p>
            <a:pPr lvl="2"/>
            <a:endParaRPr lang="zh-CN" altLang="en-US">
              <a:ea typeface="楷体_GB2312" pitchFamily="1" charset="-122"/>
            </a:endParaRPr>
          </a:p>
        </p:txBody>
      </p:sp>
      <p:pic>
        <p:nvPicPr>
          <p:cNvPr id="35844" name="Picture 2" descr="http://upload.wikimedia.org/wikipedia/commons/thumb/a/a5/Multithreaded_process.svg/220px-Multithreaded_process.svg.png">
            <a:extLst>
              <a:ext uri="{FF2B5EF4-FFF2-40B4-BE49-F238E27FC236}">
                <a16:creationId xmlns:a16="http://schemas.microsoft.com/office/drawing/2014/main" id="{27B5D186-8D82-4B63-9EBB-EE665713D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025" y="1268413"/>
            <a:ext cx="2095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3" descr="C:\Users\hp\AppData\Roaming\Tencent\Users\405105443\QQ\WinTemp\RichOle\5THQC6991A%2G)YK~L(PACM.jpg">
            <a:extLst>
              <a:ext uri="{FF2B5EF4-FFF2-40B4-BE49-F238E27FC236}">
                <a16:creationId xmlns:a16="http://schemas.microsoft.com/office/drawing/2014/main" id="{37DA56E4-B301-4610-B7B7-073F646AFA8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97700" y="3573463"/>
            <a:ext cx="2513013"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A102584-3034-4788-A700-330C985AE2C8}"/>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GCC</a:t>
            </a:r>
            <a:endParaRPr lang="en-US" dirty="0">
              <a:effectLst>
                <a:outerShdw blurRad="38100" dist="38100" dir="2700000" algn="tl">
                  <a:srgbClr val="000000"/>
                </a:outerShdw>
              </a:effectLst>
              <a:latin typeface="黑体" pitchFamily="49" charset="-122"/>
              <a:sym typeface="黑体" pitchFamily="49" charset="-122"/>
            </a:endParaRPr>
          </a:p>
        </p:txBody>
      </p:sp>
      <p:sp>
        <p:nvSpPr>
          <p:cNvPr id="7171" name="Content Placeholder 2">
            <a:extLst>
              <a:ext uri="{FF2B5EF4-FFF2-40B4-BE49-F238E27FC236}">
                <a16:creationId xmlns:a16="http://schemas.microsoft.com/office/drawing/2014/main" id="{C244EBBC-49C8-436F-9227-79EE205E4C38}"/>
              </a:ext>
            </a:extLst>
          </p:cNvPr>
          <p:cNvSpPr>
            <a:spLocks noGrp="1" noChangeArrowheads="1"/>
          </p:cNvSpPr>
          <p:nvPr>
            <p:ph sz="quarter" idx="4294967295"/>
          </p:nvPr>
        </p:nvSpPr>
        <p:spPr>
          <a:xfrm>
            <a:off x="488950" y="1412875"/>
            <a:ext cx="8353425" cy="4608513"/>
          </a:xfrm>
        </p:spPr>
        <p:txBody>
          <a:bodyPr/>
          <a:lstStyle/>
          <a:p>
            <a:r>
              <a:rPr lang="en-US" altLang="zh-CN" sz="2200"/>
              <a:t> GCC</a:t>
            </a:r>
            <a:r>
              <a:rPr lang="zh-CN" altLang="en-US" sz="2200"/>
              <a:t>（</a:t>
            </a:r>
            <a:r>
              <a:rPr lang="en-US" altLang="zh-CN" sz="2200"/>
              <a:t>GNU Compiler Collection</a:t>
            </a:r>
            <a:r>
              <a:rPr lang="zh-CN" altLang="en-US" sz="2200"/>
              <a:t>，</a:t>
            </a:r>
            <a:r>
              <a:rPr lang="en-US" altLang="zh-CN" sz="2200"/>
              <a:t>GNU</a:t>
            </a:r>
            <a:r>
              <a:rPr lang="zh-CN" altLang="en-US" sz="2200"/>
              <a:t>编译器套装）</a:t>
            </a:r>
            <a:endParaRPr lang="en-US" altLang="zh-CN" sz="2200"/>
          </a:p>
          <a:p>
            <a:pPr lvl="1"/>
            <a:r>
              <a:rPr lang="zh-CN" altLang="en-US" sz="2000">
                <a:ea typeface="黑体" panose="02010609060101010101" pitchFamily="49" charset="-122"/>
              </a:rPr>
              <a:t>是一套由</a:t>
            </a:r>
            <a:r>
              <a:rPr lang="en-US" altLang="zh-CN" sz="2000">
                <a:ea typeface="黑体" panose="02010609060101010101" pitchFamily="49" charset="-122"/>
              </a:rPr>
              <a:t>GNU</a:t>
            </a:r>
            <a:r>
              <a:rPr lang="zh-CN" altLang="en-US" sz="2000">
                <a:ea typeface="黑体" panose="02010609060101010101" pitchFamily="49" charset="-122"/>
              </a:rPr>
              <a:t>开发的编程语言编译器。它是一套以</a:t>
            </a:r>
            <a:r>
              <a:rPr lang="en-US" altLang="zh-CN" sz="2000">
                <a:ea typeface="黑体" panose="02010609060101010101" pitchFamily="49" charset="-122"/>
              </a:rPr>
              <a:t>GPL</a:t>
            </a:r>
            <a:r>
              <a:rPr lang="zh-CN" altLang="en-US" sz="2000">
                <a:ea typeface="黑体" panose="02010609060101010101" pitchFamily="49" charset="-122"/>
              </a:rPr>
              <a:t>及</a:t>
            </a:r>
            <a:r>
              <a:rPr lang="en-US" altLang="zh-CN" sz="2000">
                <a:ea typeface="黑体" panose="02010609060101010101" pitchFamily="49" charset="-122"/>
              </a:rPr>
              <a:t>LGPL</a:t>
            </a:r>
            <a:r>
              <a:rPr lang="zh-CN" altLang="en-US" sz="2000">
                <a:ea typeface="黑体" panose="02010609060101010101" pitchFamily="49" charset="-122"/>
              </a:rPr>
              <a:t>许可证所发布的自由软件，也是</a:t>
            </a:r>
            <a:r>
              <a:rPr lang="en-US" altLang="zh-CN" sz="2000">
                <a:ea typeface="黑体" panose="02010609060101010101" pitchFamily="49" charset="-122"/>
              </a:rPr>
              <a:t>GNU</a:t>
            </a:r>
            <a:r>
              <a:rPr lang="zh-CN" altLang="en-US" sz="2000">
                <a:ea typeface="黑体" panose="02010609060101010101" pitchFamily="49" charset="-122"/>
              </a:rPr>
              <a:t>计划的关键部分，亦是自由的类</a:t>
            </a:r>
            <a:r>
              <a:rPr lang="en-US" altLang="zh-CN" sz="2000">
                <a:ea typeface="黑体" panose="02010609060101010101" pitchFamily="49" charset="-122"/>
              </a:rPr>
              <a:t>Unix</a:t>
            </a:r>
            <a:r>
              <a:rPr lang="zh-CN" altLang="en-US" sz="2000">
                <a:ea typeface="黑体" panose="02010609060101010101" pitchFamily="49" charset="-122"/>
              </a:rPr>
              <a:t>及苹果电脑</a:t>
            </a:r>
            <a:r>
              <a:rPr lang="en-US" altLang="zh-CN" sz="2000">
                <a:ea typeface="黑体" panose="02010609060101010101" pitchFamily="49" charset="-122"/>
              </a:rPr>
              <a:t>Mac OS X </a:t>
            </a:r>
            <a:r>
              <a:rPr lang="zh-CN" altLang="en-US" sz="2000">
                <a:ea typeface="黑体" panose="02010609060101010101" pitchFamily="49" charset="-122"/>
              </a:rPr>
              <a:t>操作系统的标准编译器</a:t>
            </a:r>
            <a:endParaRPr lang="en-US" altLang="zh-CN" sz="2000">
              <a:ea typeface="黑体" panose="02010609060101010101" pitchFamily="49" charset="-122"/>
            </a:endParaRPr>
          </a:p>
          <a:p>
            <a:pPr lvl="1"/>
            <a:r>
              <a:rPr lang="zh-CN" altLang="en-US" sz="2000">
                <a:ea typeface="黑体" panose="02010609060101010101" pitchFamily="49" charset="-122"/>
              </a:rPr>
              <a:t>支持</a:t>
            </a:r>
            <a:r>
              <a:rPr lang="en-US" altLang="zh-CN" sz="2000">
                <a:ea typeface="黑体" panose="02010609060101010101" pitchFamily="49" charset="-122"/>
              </a:rPr>
              <a:t>C/C++</a:t>
            </a:r>
            <a:r>
              <a:rPr lang="zh-CN" altLang="en-US" sz="2000">
                <a:ea typeface="黑体" panose="02010609060101010101" pitchFamily="49" charset="-122"/>
              </a:rPr>
              <a:t>、</a:t>
            </a:r>
            <a:r>
              <a:rPr lang="en-US" altLang="zh-CN" sz="2000">
                <a:ea typeface="黑体" panose="02010609060101010101" pitchFamily="49" charset="-122"/>
              </a:rPr>
              <a:t>java</a:t>
            </a:r>
            <a:r>
              <a:rPr lang="zh-CN" altLang="en-US" sz="2000">
                <a:ea typeface="黑体" panose="02010609060101010101" pitchFamily="49" charset="-122"/>
              </a:rPr>
              <a:t>、</a:t>
            </a:r>
            <a:r>
              <a:rPr lang="en-US" altLang="zh-CN" sz="2000">
                <a:ea typeface="黑体" panose="02010609060101010101" pitchFamily="49" charset="-122"/>
              </a:rPr>
              <a:t>go</a:t>
            </a:r>
            <a:r>
              <a:rPr lang="zh-CN" altLang="en-US" sz="2000">
                <a:ea typeface="黑体" panose="02010609060101010101" pitchFamily="49" charset="-122"/>
              </a:rPr>
              <a:t>等语言</a:t>
            </a:r>
            <a:endParaRPr lang="en-US" altLang="zh-CN" sz="2000">
              <a:ea typeface="黑体" panose="02010609060101010101" pitchFamily="49" charset="-122"/>
            </a:endParaRPr>
          </a:p>
          <a:p>
            <a:pPr lvl="1">
              <a:buFont typeface="Wingdings" panose="05000000000000000000" pitchFamily="2" charset="2"/>
              <a:buNone/>
            </a:pPr>
            <a:endParaRPr lang="zh-CN" altLang="en-US" sz="2000">
              <a:ea typeface="黑体" panose="02010609060101010101" pitchFamily="49" charset="-122"/>
            </a:endParaRPr>
          </a:p>
          <a:p>
            <a:r>
              <a:rPr lang="zh-CN" altLang="en-US" sz="2200"/>
              <a:t>用法： </a:t>
            </a:r>
            <a:r>
              <a:rPr lang="en-US" altLang="zh-CN" sz="2200"/>
              <a:t>gcc [option] filename [ -l libname]</a:t>
            </a:r>
          </a:p>
          <a:p>
            <a:pPr>
              <a:buFont typeface="Wingdings" panose="05000000000000000000" pitchFamily="2" charset="2"/>
              <a:buNone/>
            </a:pPr>
            <a:r>
              <a:rPr lang="en-US" altLang="zh-CN" sz="2200"/>
              <a:t>	  </a:t>
            </a:r>
            <a:endParaRPr lang="zh-CN" altLang="en-US" sz="2200"/>
          </a:p>
          <a:p>
            <a:endParaRPr lang="zh-CN" altLang="en-US"/>
          </a:p>
          <a:p>
            <a:pPr lvl="1"/>
            <a:endParaRPr lang="zh-CN" altLang="en-US"/>
          </a:p>
        </p:txBody>
      </p:sp>
      <p:sp>
        <p:nvSpPr>
          <p:cNvPr id="7172" name="AutoShape 2" descr="http://t11.baidu.com/it/u=1244005969,2990422032&amp;fm=58">
            <a:extLst>
              <a:ext uri="{FF2B5EF4-FFF2-40B4-BE49-F238E27FC236}">
                <a16:creationId xmlns:a16="http://schemas.microsoft.com/office/drawing/2014/main" id="{4223358B-E333-4E4F-AB2E-F36F1C287F3A}"/>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7173" name="AutoShape 4" descr="http://t11.baidu.com/it/u=1244005969,2990422032&amp;fm=58">
            <a:extLst>
              <a:ext uri="{FF2B5EF4-FFF2-40B4-BE49-F238E27FC236}">
                <a16:creationId xmlns:a16="http://schemas.microsoft.com/office/drawing/2014/main" id="{49498396-E8B7-4EF2-BB11-6FF496DC971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pic>
        <p:nvPicPr>
          <p:cNvPr id="7174" name="Picture 9" descr="http://gcc.gnu.org/img/gccegg-65.png">
            <a:extLst>
              <a:ext uri="{FF2B5EF4-FFF2-40B4-BE49-F238E27FC236}">
                <a16:creationId xmlns:a16="http://schemas.microsoft.com/office/drawing/2014/main" id="{C9BAFDC3-B875-4E58-8A12-1075A88A4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500313"/>
            <a:ext cx="21129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5" name="Group 7">
            <a:extLst>
              <a:ext uri="{FF2B5EF4-FFF2-40B4-BE49-F238E27FC236}">
                <a16:creationId xmlns:a16="http://schemas.microsoft.com/office/drawing/2014/main" id="{E86CC47D-F4BB-4259-89EF-BCC073A96490}"/>
              </a:ext>
            </a:extLst>
          </p:cNvPr>
          <p:cNvGraphicFramePr>
            <a:graphicFrameLocks noGrp="1"/>
          </p:cNvGraphicFramePr>
          <p:nvPr/>
        </p:nvGraphicFramePr>
        <p:xfrm>
          <a:off x="1166813" y="4143375"/>
          <a:ext cx="5857875" cy="2124096"/>
        </p:xfrm>
        <a:graphic>
          <a:graphicData uri="http://schemas.openxmlformats.org/drawingml/2006/table">
            <a:tbl>
              <a:tblPr/>
              <a:tblGrid>
                <a:gridCol w="1065212">
                  <a:extLst>
                    <a:ext uri="{9D8B030D-6E8A-4147-A177-3AD203B41FA5}">
                      <a16:colId xmlns:a16="http://schemas.microsoft.com/office/drawing/2014/main" val="20000"/>
                    </a:ext>
                  </a:extLst>
                </a:gridCol>
                <a:gridCol w="4792663">
                  <a:extLst>
                    <a:ext uri="{9D8B030D-6E8A-4147-A177-3AD203B41FA5}">
                      <a16:colId xmlns:a16="http://schemas.microsoft.com/office/drawing/2014/main" val="20001"/>
                    </a:ext>
                  </a:extLst>
                </a:gridCol>
              </a:tblGrid>
              <a:tr h="371405">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FFFFFF"/>
                          </a:solidFill>
                          <a:effectLst/>
                          <a:latin typeface="Arial" pitchFamily="34" charset="0"/>
                          <a:ea typeface="宋体" pitchFamily="2" charset="-122"/>
                        </a:rPr>
                        <a:t>选项</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FFFFFF"/>
                          </a:solidFill>
                          <a:effectLst/>
                          <a:latin typeface="Arial" pitchFamily="34" charset="0"/>
                          <a:ea typeface="宋体" pitchFamily="2" charset="-122"/>
                        </a:rPr>
                        <a:t>说明</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1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-o file</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生成名为</a:t>
                      </a:r>
                      <a:r>
                        <a:rPr kumimoji="0" lang="en-US" sz="1800" b="1" i="0" u="none" strike="noStrike" cap="none" normalizeH="0" baseline="0">
                          <a:ln>
                            <a:noFill/>
                          </a:ln>
                          <a:solidFill>
                            <a:srgbClr val="0033CC"/>
                          </a:solidFill>
                          <a:effectLst/>
                          <a:latin typeface="Arial" pitchFamily="34" charset="0"/>
                          <a:ea typeface="宋体" pitchFamily="2" charset="-122"/>
                        </a:rPr>
                        <a:t>file</a:t>
                      </a:r>
                      <a:r>
                        <a:rPr kumimoji="0" lang="zh-CN" altLang="en-US" sz="1800" b="1" i="0" u="none" strike="noStrike" cap="none" normalizeH="0" baseline="0">
                          <a:ln>
                            <a:noFill/>
                          </a:ln>
                          <a:solidFill>
                            <a:srgbClr val="0033CC"/>
                          </a:solidFill>
                          <a:effectLst/>
                          <a:latin typeface="Arial" pitchFamily="34" charset="0"/>
                          <a:ea typeface="宋体" pitchFamily="2" charset="-122"/>
                        </a:rPr>
                        <a:t>的文件</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371405">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-g</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0033CC"/>
                          </a:solidFill>
                          <a:effectLst/>
                          <a:latin typeface="Arial" pitchFamily="34" charset="0"/>
                          <a:ea typeface="宋体" pitchFamily="2" charset="-122"/>
                        </a:rPr>
                        <a:t>在可执行程序中增加标准的调试信息</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640042">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-llibrary</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链接名为</a:t>
                      </a:r>
                      <a:r>
                        <a:rPr kumimoji="0" lang="en-US" sz="1800" b="1" i="0" u="none" strike="noStrike" cap="none" normalizeH="0" baseline="0">
                          <a:ln>
                            <a:noFill/>
                          </a:ln>
                          <a:solidFill>
                            <a:srgbClr val="0033CC"/>
                          </a:solidFill>
                          <a:effectLst/>
                          <a:latin typeface="Arial" pitchFamily="34" charset="0"/>
                          <a:ea typeface="宋体" pitchFamily="2" charset="-122"/>
                        </a:rPr>
                        <a:t>library</a:t>
                      </a:r>
                      <a:r>
                        <a:rPr kumimoji="0" lang="zh-CN" altLang="en-US" sz="1800" b="1" i="0" u="none" strike="noStrike" cap="none" normalizeH="0" baseline="0">
                          <a:ln>
                            <a:noFill/>
                          </a:ln>
                          <a:solidFill>
                            <a:srgbClr val="0033CC"/>
                          </a:solidFill>
                          <a:effectLst/>
                          <a:latin typeface="Arial" pitchFamily="34" charset="0"/>
                          <a:ea typeface="宋体" pitchFamily="2" charset="-122"/>
                        </a:rPr>
                        <a:t>的库文件。</a:t>
                      </a:r>
                      <a:endParaRPr kumimoji="0" lang="en-US" sz="1800" b="1" i="0" u="none" strike="noStrike" cap="none" normalizeH="0" baseline="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a:t>
                      </a:r>
                      <a:r>
                        <a:rPr kumimoji="0" lang="zh-CN" altLang="en-US" sz="1800" b="1" i="0" u="none" strike="noStrike" cap="none" normalizeH="0" baseline="0">
                          <a:ln>
                            <a:noFill/>
                          </a:ln>
                          <a:solidFill>
                            <a:srgbClr val="0033CC"/>
                          </a:solidFill>
                          <a:effectLst/>
                          <a:latin typeface="Arial" pitchFamily="34" charset="0"/>
                          <a:ea typeface="宋体" pitchFamily="2" charset="-122"/>
                        </a:rPr>
                        <a:t>选项后没有空格，直接接库文件名</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371405">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 dir</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在库文件的搜索路径列表中添加</a:t>
                      </a:r>
                      <a:r>
                        <a:rPr kumimoji="0" lang="en-US" sz="1800" b="1" i="0" u="none" strike="noStrike" cap="none" normalizeH="0" baseline="0">
                          <a:ln>
                            <a:noFill/>
                          </a:ln>
                          <a:solidFill>
                            <a:srgbClr val="0033CC"/>
                          </a:solidFill>
                          <a:effectLst/>
                          <a:latin typeface="Arial" pitchFamily="34" charset="0"/>
                          <a:ea typeface="宋体" pitchFamily="2" charset="-122"/>
                        </a:rPr>
                        <a:t>dir</a:t>
                      </a:r>
                      <a:r>
                        <a:rPr kumimoji="0" lang="zh-CN" altLang="en-US" sz="1800" b="1" i="0" u="none" strike="noStrike" cap="none" normalizeH="0" baseline="0">
                          <a:ln>
                            <a:noFill/>
                          </a:ln>
                          <a:solidFill>
                            <a:srgbClr val="0033CC"/>
                          </a:solidFill>
                          <a:effectLst/>
                          <a:latin typeface="Arial" pitchFamily="34" charset="0"/>
                          <a:ea typeface="宋体" pitchFamily="2" charset="-122"/>
                        </a:rPr>
                        <a:t>目录</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B05C04D-0BAF-4312-8249-EFCBC185C997}"/>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打印日志调试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36867" name="Content Placeholder 2">
            <a:extLst>
              <a:ext uri="{FF2B5EF4-FFF2-40B4-BE49-F238E27FC236}">
                <a16:creationId xmlns:a16="http://schemas.microsoft.com/office/drawing/2014/main" id="{7F495C96-222C-4203-BA6F-EBA477B447BD}"/>
              </a:ext>
            </a:extLst>
          </p:cNvPr>
          <p:cNvSpPr>
            <a:spLocks noGrp="1" noChangeArrowheads="1"/>
          </p:cNvSpPr>
          <p:nvPr>
            <p:ph sz="quarter" idx="4294967295"/>
          </p:nvPr>
        </p:nvSpPr>
        <p:spPr>
          <a:xfrm>
            <a:off x="57150" y="1123950"/>
            <a:ext cx="9386888" cy="3708400"/>
          </a:xfrm>
        </p:spPr>
        <p:txBody>
          <a:bodyPr/>
          <a:lstStyle/>
          <a:p>
            <a:pPr marL="0" indent="0"/>
            <a:r>
              <a:rPr lang="zh-CN" altLang="en-US" sz="2400">
                <a:latin typeface="黑体" panose="02010609060101010101" pitchFamily="49" charset="-122"/>
              </a:rPr>
              <a:t>使用</a:t>
            </a:r>
            <a:r>
              <a:rPr lang="en-US" altLang="zh-CN" sz="2400">
                <a:latin typeface="黑体" panose="02010609060101010101" pitchFamily="49" charset="-122"/>
              </a:rPr>
              <a:t>printf</a:t>
            </a:r>
            <a:r>
              <a:rPr lang="zh-CN" altLang="en-US" sz="2400">
                <a:latin typeface="黑体" panose="02010609060101010101" pitchFamily="49" charset="-122"/>
              </a:rPr>
              <a:t>输出到终端或者使用</a:t>
            </a:r>
            <a:r>
              <a:rPr lang="en-US" altLang="zh-CN" sz="2400">
                <a:latin typeface="黑体" panose="02010609060101010101" pitchFamily="49" charset="-122"/>
              </a:rPr>
              <a:t>fprintf</a:t>
            </a:r>
            <a:r>
              <a:rPr lang="zh-CN" altLang="en-US" sz="2400">
                <a:latin typeface="黑体" panose="02010609060101010101" pitchFamily="49" charset="-122"/>
              </a:rPr>
              <a:t>输出到文件</a:t>
            </a:r>
            <a:endParaRPr lang="en-US" altLang="zh-CN" sz="2400">
              <a:latin typeface="黑体" panose="02010609060101010101" pitchFamily="49" charset="-122"/>
              <a:sym typeface="宋体" panose="02010600030101010101" pitchFamily="2" charset="-122"/>
            </a:endParaRPr>
          </a:p>
          <a:p>
            <a:pPr marL="457200" lvl="1"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457200" lvl="1"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457200" lvl="1"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r>
              <a:rPr lang="en-US" altLang="zh-CN" sz="2400">
                <a:latin typeface="黑体" panose="02010609060101010101" pitchFamily="49" charset="-122"/>
              </a:rPr>
              <a:t> </a:t>
            </a:r>
            <a:r>
              <a:rPr lang="zh-CN" altLang="en-US" sz="2400">
                <a:latin typeface="黑体" panose="02010609060101010101" pitchFamily="49" charset="-122"/>
              </a:rPr>
              <a:t>优点：简单，不用借助其他工具</a:t>
            </a:r>
          </a:p>
          <a:p>
            <a:pPr marL="0" indent="0"/>
            <a:r>
              <a:rPr lang="zh-CN" altLang="en-US" sz="2400">
                <a:latin typeface="黑体" panose="02010609060101010101" pitchFamily="49" charset="-122"/>
              </a:rPr>
              <a:t> 缺点：性能不是很好，效果有时不理想</a:t>
            </a:r>
            <a:endParaRPr lang="en-US" altLang="zh-CN" sz="2400">
              <a:latin typeface="黑体" panose="02010609060101010101" pitchFamily="49" charset="-122"/>
            </a:endParaRPr>
          </a:p>
          <a:p>
            <a:pPr marL="457200" lvl="1" indent="0"/>
            <a:r>
              <a:rPr lang="zh-CN" altLang="en-US" sz="2000"/>
              <a:t>插入的位置、粒度等都需要调试者去权衡，如果插入过多，则频繁的</a:t>
            </a:r>
            <a:r>
              <a:rPr lang="en-US" altLang="zh-CN" sz="2000"/>
              <a:t>IO</a:t>
            </a:r>
            <a:r>
              <a:rPr lang="zh-CN" altLang="en-US" sz="2000"/>
              <a:t>操作会使程序运行变慢，线程行为改变，有些</a:t>
            </a:r>
            <a:r>
              <a:rPr lang="en-US" altLang="zh-CN" sz="2000"/>
              <a:t>bug</a:t>
            </a:r>
            <a:r>
              <a:rPr lang="zh-CN" altLang="en-US" sz="2000"/>
              <a:t>甚至不会再出现</a:t>
            </a:r>
            <a:endParaRPr lang="en-US" altLang="zh-CN" sz="2000"/>
          </a:p>
        </p:txBody>
      </p:sp>
      <p:pic>
        <p:nvPicPr>
          <p:cNvPr id="36868" name="Picture 2" descr="C:\Users\hp\AppData\Roaming\Tencent\Users\405105443\QQ\WinTemp\RichOle\8C~@PCBCJ)5~64UDD_5R{4I.jpg">
            <a:extLst>
              <a:ext uri="{FF2B5EF4-FFF2-40B4-BE49-F238E27FC236}">
                <a16:creationId xmlns:a16="http://schemas.microsoft.com/office/drawing/2014/main" id="{5C0947A0-440E-4F5D-9B03-A7B6CF372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571625"/>
            <a:ext cx="4419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 descr="C:\Users\hp\AppData\Roaming\Tencent\Users\405105443\QQ\WinTemp\RichOle\6~1C{LFBZ8[1]S){1ZM`IFN.jpg">
            <a:extLst>
              <a:ext uri="{FF2B5EF4-FFF2-40B4-BE49-F238E27FC236}">
                <a16:creationId xmlns:a16="http://schemas.microsoft.com/office/drawing/2014/main" id="{78EEE191-BE34-4458-9B83-476EE7EB0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4500563"/>
            <a:ext cx="52054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5CAB85E-F89E-41ED-B419-8BFAEACB78B9}"/>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GDB</a:t>
            </a:r>
            <a:r>
              <a:rPr lang="zh-CN" altLang="en-US" dirty="0">
                <a:effectLst>
                  <a:outerShdw blurRad="38100" dist="38100" dir="2700000" algn="tl">
                    <a:srgbClr val="000000"/>
                  </a:outerShdw>
                </a:effectLst>
              </a:rPr>
              <a:t>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37891" name="Content Placeholder 2">
            <a:extLst>
              <a:ext uri="{FF2B5EF4-FFF2-40B4-BE49-F238E27FC236}">
                <a16:creationId xmlns:a16="http://schemas.microsoft.com/office/drawing/2014/main" id="{F08487C2-4260-402D-A0AA-753D5FCA26F6}"/>
              </a:ext>
            </a:extLst>
          </p:cNvPr>
          <p:cNvSpPr>
            <a:spLocks noGrp="1" noChangeArrowheads="1"/>
          </p:cNvSpPr>
          <p:nvPr>
            <p:ph sz="quarter" idx="4294967295"/>
          </p:nvPr>
        </p:nvSpPr>
        <p:spPr>
          <a:xfrm>
            <a:off x="488950" y="1412875"/>
            <a:ext cx="8928100" cy="5184775"/>
          </a:xfrm>
        </p:spPr>
        <p:txBody>
          <a:bodyPr/>
          <a:lstStyle/>
          <a:p>
            <a:pPr marL="0" indent="0"/>
            <a:r>
              <a:rPr lang="en-US" altLang="zh-CN" sz="2400"/>
              <a:t> </a:t>
            </a:r>
            <a:r>
              <a:rPr lang="zh-CN" altLang="en-US" sz="2400"/>
              <a:t>相关命令</a:t>
            </a:r>
            <a:endParaRPr lang="en-US" altLang="zh-CN" sz="2400"/>
          </a:p>
          <a:p>
            <a:pPr lvl="1"/>
            <a:r>
              <a:rPr lang="en-US" altLang="zh-CN" sz="2000"/>
              <a:t>info threads  </a:t>
            </a:r>
          </a:p>
          <a:p>
            <a:pPr lvl="2"/>
            <a:r>
              <a:rPr lang="zh-CN" altLang="en-US" sz="1600">
                <a:ea typeface="楷体_GB2312" pitchFamily="1" charset="-122"/>
              </a:rPr>
              <a:t>显示当前可调试的所有线程，每个线程会有一个</a:t>
            </a:r>
            <a:r>
              <a:rPr lang="en-US" altLang="zh-CN" sz="1600">
                <a:ea typeface="楷体_GB2312" pitchFamily="1" charset="-122"/>
              </a:rPr>
              <a:t>GDB</a:t>
            </a:r>
            <a:r>
              <a:rPr lang="zh-CN" altLang="en-US" sz="1600">
                <a:ea typeface="楷体_GB2312" pitchFamily="1" charset="-122"/>
              </a:rPr>
              <a:t>为其分配的</a:t>
            </a:r>
            <a:r>
              <a:rPr lang="en-US" altLang="zh-CN" sz="1600">
                <a:ea typeface="楷体_GB2312" pitchFamily="1" charset="-122"/>
              </a:rPr>
              <a:t>ID</a:t>
            </a:r>
            <a:r>
              <a:rPr lang="zh-CN" altLang="en-US" sz="1600">
                <a:ea typeface="楷体_GB2312" pitchFamily="1" charset="-122"/>
              </a:rPr>
              <a:t>，后面操作线程的时候会用到这个</a:t>
            </a:r>
            <a:r>
              <a:rPr lang="en-US" altLang="zh-CN" sz="1600">
                <a:ea typeface="楷体_GB2312" pitchFamily="1" charset="-122"/>
              </a:rPr>
              <a:t>ID</a:t>
            </a:r>
            <a:r>
              <a:rPr lang="zh-CN" altLang="en-US" sz="1600">
                <a:ea typeface="楷体_GB2312" pitchFamily="1" charset="-122"/>
              </a:rPr>
              <a:t>。 前面有*的是当前调试的线程。</a:t>
            </a:r>
            <a:endParaRPr lang="en-US" altLang="zh-CN" sz="1600">
              <a:ea typeface="楷体_GB2312" pitchFamily="1" charset="-122"/>
            </a:endParaRPr>
          </a:p>
          <a:p>
            <a:pPr lvl="1"/>
            <a:r>
              <a:rPr lang="en-US" altLang="zh-CN" sz="2000"/>
              <a:t>thread ID</a:t>
            </a:r>
            <a:endParaRPr lang="zh-CN" altLang="en-US" sz="2000"/>
          </a:p>
          <a:p>
            <a:pPr lvl="2"/>
            <a:r>
              <a:rPr lang="zh-CN" altLang="en-US" sz="1600">
                <a:ea typeface="楷体_GB2312" pitchFamily="1" charset="-122"/>
              </a:rPr>
              <a:t>切换当前调试的线程为指定</a:t>
            </a:r>
            <a:r>
              <a:rPr lang="en-US" altLang="zh-CN" sz="1600">
                <a:ea typeface="楷体_GB2312" pitchFamily="1" charset="-122"/>
              </a:rPr>
              <a:t>ID</a:t>
            </a:r>
            <a:r>
              <a:rPr lang="zh-CN" altLang="en-US" sz="1600">
                <a:ea typeface="楷体_GB2312" pitchFamily="1" charset="-122"/>
              </a:rPr>
              <a:t>的线程。</a:t>
            </a:r>
            <a:endParaRPr lang="en-US" altLang="zh-CN" sz="1600">
              <a:ea typeface="楷体_GB2312" pitchFamily="1" charset="-122"/>
            </a:endParaRPr>
          </a:p>
          <a:p>
            <a:pPr lvl="1"/>
            <a:r>
              <a:rPr lang="en-US" altLang="zh-CN" sz="2000"/>
              <a:t>break thread_test.c:123 thread all </a:t>
            </a:r>
          </a:p>
          <a:p>
            <a:pPr lvl="2"/>
            <a:r>
              <a:rPr lang="zh-CN" altLang="en-US" sz="1600">
                <a:ea typeface="楷体_GB2312" pitchFamily="1" charset="-122"/>
              </a:rPr>
              <a:t>在所有线程中相应的行上设置断点</a:t>
            </a:r>
            <a:endParaRPr lang="en-US" altLang="zh-CN" sz="1600">
              <a:ea typeface="楷体_GB2312" pitchFamily="1" charset="-122"/>
            </a:endParaRPr>
          </a:p>
          <a:p>
            <a:pPr lvl="1"/>
            <a:r>
              <a:rPr lang="en-US" altLang="zh-CN" sz="2000"/>
              <a:t>thread apply ID1 ID2 command </a:t>
            </a:r>
          </a:p>
          <a:p>
            <a:pPr lvl="2"/>
            <a:r>
              <a:rPr lang="zh-CN" altLang="en-US" sz="1600">
                <a:ea typeface="楷体_GB2312" pitchFamily="1" charset="-122"/>
              </a:rPr>
              <a:t>让一个或者多个线程执行</a:t>
            </a:r>
            <a:r>
              <a:rPr lang="en-US" altLang="zh-CN" sz="1600">
                <a:ea typeface="楷体_GB2312" pitchFamily="1" charset="-122"/>
              </a:rPr>
              <a:t>GDB</a:t>
            </a:r>
            <a:r>
              <a:rPr lang="zh-CN" altLang="en-US" sz="1600">
                <a:ea typeface="楷体_GB2312" pitchFamily="1" charset="-122"/>
              </a:rPr>
              <a:t>命令</a:t>
            </a:r>
            <a:r>
              <a:rPr lang="en-US" altLang="zh-CN" sz="1600">
                <a:ea typeface="楷体_GB2312" pitchFamily="1" charset="-122"/>
              </a:rPr>
              <a:t>command</a:t>
            </a:r>
            <a:r>
              <a:rPr lang="zh-CN" altLang="en-US" sz="1600">
                <a:ea typeface="楷体_GB2312" pitchFamily="1" charset="-122"/>
              </a:rPr>
              <a:t>。</a:t>
            </a:r>
            <a:endParaRPr lang="en-US" altLang="zh-CN" sz="1600">
              <a:ea typeface="楷体_GB2312" pitchFamily="1" charset="-122"/>
            </a:endParaRPr>
          </a:p>
          <a:p>
            <a:pPr lvl="1"/>
            <a:r>
              <a:rPr lang="en-US" altLang="zh-CN" sz="2000"/>
              <a:t>thread apply all command</a:t>
            </a:r>
            <a:endParaRPr lang="zh-CN" altLang="en-US" sz="2000"/>
          </a:p>
          <a:p>
            <a:pPr lvl="2"/>
            <a:r>
              <a:rPr lang="zh-CN" altLang="en-US" sz="1600">
                <a:ea typeface="楷体_GB2312" pitchFamily="1" charset="-122"/>
              </a:rPr>
              <a:t>让所有被调试线程执行</a:t>
            </a:r>
            <a:r>
              <a:rPr lang="en-US" altLang="zh-CN" sz="1600">
                <a:ea typeface="楷体_GB2312" pitchFamily="1" charset="-122"/>
              </a:rPr>
              <a:t>GDB</a:t>
            </a:r>
            <a:r>
              <a:rPr lang="zh-CN" altLang="en-US" sz="1600">
                <a:ea typeface="楷体_GB2312" pitchFamily="1" charset="-122"/>
              </a:rPr>
              <a:t>命令</a:t>
            </a:r>
            <a:r>
              <a:rPr lang="en-US" altLang="zh-CN" sz="1600">
                <a:ea typeface="楷体_GB2312" pitchFamily="1" charset="-122"/>
              </a:rPr>
              <a:t>command</a:t>
            </a:r>
            <a:r>
              <a:rPr lang="zh-CN" altLang="en-US" sz="1600">
                <a:ea typeface="楷体_GB2312" pitchFamily="1" charset="-122"/>
              </a:rPr>
              <a:t>。</a:t>
            </a:r>
            <a:endParaRPr lang="en-US" altLang="zh-CN" sz="1600">
              <a:ea typeface="楷体_GB2312" pitchFamily="1" charset="-122"/>
            </a:endParaRPr>
          </a:p>
          <a:p>
            <a:pPr lvl="1"/>
            <a:r>
              <a:rPr lang="en-US" altLang="zh-CN" sz="2000"/>
              <a:t>set scheduler-locking off|on|step</a:t>
            </a:r>
            <a:r>
              <a:rPr lang="en-US" altLang="zh-CN" sz="2000">
                <a:latin typeface="宋体" panose="02010600030101010101" pitchFamily="2" charset="-122"/>
                <a:sym typeface="宋体" panose="02010600030101010101" pitchFamily="2" charset="-122"/>
              </a:rPr>
              <a:t> </a:t>
            </a:r>
            <a:endParaRPr lang="zh-CN" altLang="en-US" sz="2000">
              <a:latin typeface="宋体" panose="02010600030101010101" pitchFamily="2" charset="-122"/>
              <a:sym typeface="宋体" panose="02010600030101010101" pitchFamily="2" charset="-122"/>
            </a:endParaRPr>
          </a:p>
          <a:p>
            <a:pPr lvl="2"/>
            <a:r>
              <a:rPr lang="en-US" altLang="zh-CN" sz="1600">
                <a:ea typeface="楷体_GB2312" pitchFamily="1" charset="-122"/>
              </a:rPr>
              <a:t>off </a:t>
            </a:r>
            <a:r>
              <a:rPr lang="zh-CN" altLang="en-US" sz="1600">
                <a:ea typeface="楷体_GB2312" pitchFamily="1" charset="-122"/>
              </a:rPr>
              <a:t>不锁定任何线程，也就是所有线程都执行，这是默认值。 </a:t>
            </a:r>
            <a:r>
              <a:rPr lang="en-US" altLang="zh-CN" sz="1600">
                <a:ea typeface="楷体_GB2312" pitchFamily="1" charset="-122"/>
              </a:rPr>
              <a:t>on </a:t>
            </a:r>
            <a:r>
              <a:rPr lang="zh-CN" altLang="en-US" sz="1600">
                <a:ea typeface="楷体_GB2312" pitchFamily="1" charset="-122"/>
              </a:rPr>
              <a:t>只有当前被调试程序会执行。</a:t>
            </a:r>
            <a:endParaRPr lang="en-US" altLang="zh-CN" sz="1600">
              <a:ea typeface="楷体_GB2312" pitchFamily="1" charset="-122"/>
            </a:endParaRPr>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marL="0" indent="0">
              <a:buFont typeface="Wingdings" panose="05000000000000000000" pitchFamily="2" charset="2"/>
              <a:buNone/>
            </a:pPr>
            <a:endParaRPr lang="zh-CN" altLang="en-US" sz="2000">
              <a:latin typeface="宋体" panose="02010600030101010101" pitchFamily="2" charset="-122"/>
              <a:ea typeface="宋体" panose="02010600030101010101" pitchFamily="2" charset="-122"/>
              <a:sym typeface="宋体" panose="02010600030101010101" pitchFamily="2" charset="-122"/>
            </a:endParaRPr>
          </a:p>
          <a:p>
            <a:pPr marL="0" indent="0"/>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AC8BDF8-B09D-4C04-A4D3-C2E2B1026956}"/>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GDB</a:t>
            </a:r>
            <a:r>
              <a:rPr lang="zh-CN" altLang="en-US" dirty="0">
                <a:effectLst>
                  <a:outerShdw blurRad="38100" dist="38100" dir="2700000" algn="tl">
                    <a:srgbClr val="000000"/>
                  </a:outerShdw>
                </a:effectLst>
              </a:rPr>
              <a:t>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38915" name="Content Placeholder 2">
            <a:extLst>
              <a:ext uri="{FF2B5EF4-FFF2-40B4-BE49-F238E27FC236}">
                <a16:creationId xmlns:a16="http://schemas.microsoft.com/office/drawing/2014/main" id="{6722893F-BBDD-4663-8148-A16B3777348A}"/>
              </a:ext>
            </a:extLst>
          </p:cNvPr>
          <p:cNvSpPr>
            <a:spLocks noGrp="1" noChangeArrowheads="1"/>
          </p:cNvSpPr>
          <p:nvPr>
            <p:ph sz="quarter" idx="4294967295"/>
          </p:nvPr>
        </p:nvSpPr>
        <p:spPr>
          <a:xfrm>
            <a:off x="488950" y="1412875"/>
            <a:ext cx="3816350" cy="4608513"/>
          </a:xfrm>
        </p:spPr>
        <p:txBody>
          <a:bodyPr/>
          <a:lstStyle/>
          <a:p>
            <a:r>
              <a:rPr lang="zh-CN" altLang="en-US" sz="2400"/>
              <a:t>用法示例</a:t>
            </a:r>
            <a:endParaRPr lang="en-US" altLang="zh-CN" sz="2400"/>
          </a:p>
          <a:p>
            <a:pPr lvl="1"/>
            <a:r>
              <a:rPr lang="zh-CN" altLang="en-US" sz="2000">
                <a:latin typeface="宋体" panose="02010600030101010101" pitchFamily="2" charset="-122"/>
                <a:sym typeface="宋体" panose="02010600030101010101" pitchFamily="2" charset="-122"/>
              </a:rPr>
              <a:t>右图是一个多线程源码</a:t>
            </a:r>
            <a:endParaRPr lang="en-US" altLang="zh-CN" sz="2000">
              <a:latin typeface="宋体" panose="02010600030101010101" pitchFamily="2" charset="-122"/>
              <a:sym typeface="宋体" panose="02010600030101010101" pitchFamily="2" charset="-122"/>
            </a:endParaRPr>
          </a:p>
          <a:p>
            <a:pPr lvl="1"/>
            <a:r>
              <a:rPr lang="en-US" altLang="zh-CN" sz="2000">
                <a:latin typeface="宋体" panose="02010600030101010101" pitchFamily="2" charset="-122"/>
                <a:sym typeface="宋体" panose="02010600030101010101" pitchFamily="2" charset="-122"/>
              </a:rPr>
              <a:t>Function1</a:t>
            </a:r>
            <a:r>
              <a:rPr lang="zh-CN" altLang="en-US" sz="2000">
                <a:latin typeface="宋体" panose="02010600030101010101" pitchFamily="2" charset="-122"/>
                <a:sym typeface="宋体" panose="02010600030101010101" pitchFamily="2" charset="-122"/>
              </a:rPr>
              <a:t>先申请锁</a:t>
            </a:r>
            <a:r>
              <a:rPr lang="en-US" altLang="zh-CN" sz="2000">
                <a:latin typeface="宋体" panose="02010600030101010101" pitchFamily="2" charset="-122"/>
                <a:sym typeface="宋体" panose="02010600030101010101" pitchFamily="2" charset="-122"/>
              </a:rPr>
              <a:t>1</a:t>
            </a:r>
            <a:r>
              <a:rPr lang="zh-CN" altLang="en-US" sz="2000">
                <a:latin typeface="宋体" panose="02010600030101010101" pitchFamily="2" charset="-122"/>
                <a:sym typeface="宋体" panose="02010600030101010101" pitchFamily="2" charset="-122"/>
              </a:rPr>
              <a:t>然后睡眠</a:t>
            </a:r>
            <a:r>
              <a:rPr lang="en-US" altLang="zh-CN" sz="2000">
                <a:latin typeface="宋体" panose="02010600030101010101" pitchFamily="2" charset="-122"/>
                <a:sym typeface="宋体" panose="02010600030101010101" pitchFamily="2" charset="-122"/>
              </a:rPr>
              <a:t>5</a:t>
            </a:r>
            <a:r>
              <a:rPr lang="zh-CN" altLang="en-US" sz="2000">
                <a:latin typeface="宋体" panose="02010600030101010101" pitchFamily="2" charset="-122"/>
                <a:sym typeface="宋体" panose="02010600030101010101" pitchFamily="2" charset="-122"/>
              </a:rPr>
              <a:t>秒，之后申请锁</a:t>
            </a:r>
            <a:r>
              <a:rPr lang="en-US" altLang="zh-CN" sz="2000">
                <a:latin typeface="宋体" panose="02010600030101010101" pitchFamily="2" charset="-122"/>
                <a:sym typeface="宋体" panose="02010600030101010101" pitchFamily="2" charset="-122"/>
              </a:rPr>
              <a:t>2</a:t>
            </a:r>
            <a:endParaRPr lang="zh-CN" altLang="en-US" sz="2000">
              <a:latin typeface="宋体" panose="02010600030101010101" pitchFamily="2" charset="-122"/>
              <a:sym typeface="宋体" panose="02010600030101010101" pitchFamily="2" charset="-122"/>
            </a:endParaRPr>
          </a:p>
          <a:p>
            <a:pPr lvl="1"/>
            <a:r>
              <a:rPr lang="en-US" altLang="zh-CN" sz="2000">
                <a:latin typeface="宋体" panose="02010600030101010101" pitchFamily="2" charset="-122"/>
                <a:sym typeface="宋体" panose="02010600030101010101" pitchFamily="2" charset="-122"/>
              </a:rPr>
              <a:t>Function2</a:t>
            </a:r>
            <a:r>
              <a:rPr lang="zh-CN" altLang="en-US" sz="2000">
                <a:latin typeface="宋体" panose="02010600030101010101" pitchFamily="2" charset="-122"/>
                <a:sym typeface="宋体" panose="02010600030101010101" pitchFamily="2" charset="-122"/>
              </a:rPr>
              <a:t>先申请锁</a:t>
            </a:r>
            <a:r>
              <a:rPr lang="en-US" altLang="zh-CN" sz="2000">
                <a:latin typeface="宋体" panose="02010600030101010101" pitchFamily="2" charset="-122"/>
                <a:sym typeface="宋体" panose="02010600030101010101" pitchFamily="2" charset="-122"/>
              </a:rPr>
              <a:t>2</a:t>
            </a:r>
            <a:r>
              <a:rPr lang="zh-CN" altLang="en-US" sz="2000">
                <a:latin typeface="宋体" panose="02010600030101010101" pitchFamily="2" charset="-122"/>
                <a:sym typeface="宋体" panose="02010600030101010101" pitchFamily="2" charset="-122"/>
              </a:rPr>
              <a:t>然后睡眠</a:t>
            </a:r>
            <a:r>
              <a:rPr lang="en-US" altLang="zh-CN" sz="2000">
                <a:latin typeface="宋体" panose="02010600030101010101" pitchFamily="2" charset="-122"/>
                <a:sym typeface="宋体" panose="02010600030101010101" pitchFamily="2" charset="-122"/>
              </a:rPr>
              <a:t>5</a:t>
            </a:r>
            <a:r>
              <a:rPr lang="zh-CN" altLang="en-US" sz="2000">
                <a:latin typeface="宋体" panose="02010600030101010101" pitchFamily="2" charset="-122"/>
                <a:sym typeface="宋体" panose="02010600030101010101" pitchFamily="2" charset="-122"/>
              </a:rPr>
              <a:t>秒，之后申请锁</a:t>
            </a:r>
            <a:r>
              <a:rPr lang="en-US" altLang="zh-CN" sz="2000">
                <a:latin typeface="宋体" panose="02010600030101010101" pitchFamily="2" charset="-122"/>
                <a:sym typeface="宋体" panose="02010600030101010101" pitchFamily="2" charset="-122"/>
              </a:rPr>
              <a:t>1</a:t>
            </a:r>
            <a:endParaRPr lang="zh-CN" altLang="en-US" sz="2000">
              <a:latin typeface="宋体" panose="02010600030101010101" pitchFamily="2" charset="-122"/>
              <a:sym typeface="宋体" panose="02010600030101010101" pitchFamily="2" charset="-122"/>
            </a:endParaRPr>
          </a:p>
          <a:p>
            <a:pPr lvl="1"/>
            <a:r>
              <a:rPr lang="zh-CN" altLang="en-US" sz="2000">
                <a:latin typeface="宋体" panose="02010600030101010101" pitchFamily="2" charset="-122"/>
                <a:sym typeface="宋体" panose="02010600030101010101" pitchFamily="2" charset="-122"/>
              </a:rPr>
              <a:t>形成死锁</a:t>
            </a:r>
            <a:endParaRPr lang="en-US" altLang="zh-CN" sz="2000">
              <a:latin typeface="宋体" panose="02010600030101010101" pitchFamily="2" charset="-122"/>
              <a:sym typeface="宋体" panose="02010600030101010101" pitchFamily="2" charset="-122"/>
            </a:endParaRPr>
          </a:p>
          <a:p>
            <a:pPr lvl="1"/>
            <a:endParaRPr lang="zh-CN" altLang="en-US" sz="2000">
              <a:latin typeface="宋体" panose="02010600030101010101" pitchFamily="2" charset="-122"/>
              <a:sym typeface="宋体" panose="02010600030101010101" pitchFamily="2" charset="-122"/>
            </a:endParaRPr>
          </a:p>
          <a:p>
            <a:endParaRPr lang="zh-CN" altLang="en-US"/>
          </a:p>
        </p:txBody>
      </p:sp>
      <p:grpSp>
        <p:nvGrpSpPr>
          <p:cNvPr id="38916" name="组合 11">
            <a:extLst>
              <a:ext uri="{FF2B5EF4-FFF2-40B4-BE49-F238E27FC236}">
                <a16:creationId xmlns:a16="http://schemas.microsoft.com/office/drawing/2014/main" id="{D9F9496A-175A-4C9A-95A7-A1D4F8563118}"/>
              </a:ext>
            </a:extLst>
          </p:cNvPr>
          <p:cNvGrpSpPr>
            <a:grpSpLocks/>
          </p:cNvGrpSpPr>
          <p:nvPr/>
        </p:nvGrpSpPr>
        <p:grpSpPr bwMode="auto">
          <a:xfrm>
            <a:off x="4640263" y="1130300"/>
            <a:ext cx="5137150" cy="5548313"/>
            <a:chOff x="4640263" y="1130300"/>
            <a:chExt cx="5137150" cy="5548313"/>
          </a:xfrm>
        </p:grpSpPr>
        <p:pic>
          <p:nvPicPr>
            <p:cNvPr id="38917" name="Picture 1" descr="C:\Users\hp\AppData\Roaming\Tencent\Users\405105443\QQ\WinTemp\RichOle\5H}RD1@SF)6%O5G2[]$LC)L.jpg">
              <a:extLst>
                <a:ext uri="{FF2B5EF4-FFF2-40B4-BE49-F238E27FC236}">
                  <a16:creationId xmlns:a16="http://schemas.microsoft.com/office/drawing/2014/main" id="{0D6498F7-62EC-4E76-BC86-888F1ACD4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63" y="1130300"/>
              <a:ext cx="5137150"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矩形 6">
              <a:extLst>
                <a:ext uri="{FF2B5EF4-FFF2-40B4-BE49-F238E27FC236}">
                  <a16:creationId xmlns:a16="http://schemas.microsoft.com/office/drawing/2014/main" id="{D2F7467B-02CA-4ADA-9B42-69D82CD82A01}"/>
                </a:ext>
              </a:extLst>
            </p:cNvPr>
            <p:cNvSpPr>
              <a:spLocks noChangeArrowheads="1"/>
            </p:cNvSpPr>
            <p:nvPr/>
          </p:nvSpPr>
          <p:spPr bwMode="auto">
            <a:xfrm>
              <a:off x="5167314" y="3286124"/>
              <a:ext cx="2143140" cy="500066"/>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8919" name="椭圆 7">
              <a:extLst>
                <a:ext uri="{FF2B5EF4-FFF2-40B4-BE49-F238E27FC236}">
                  <a16:creationId xmlns:a16="http://schemas.microsoft.com/office/drawing/2014/main" id="{149950CB-DF9F-495E-BD97-0D4480786E90}"/>
                </a:ext>
              </a:extLst>
            </p:cNvPr>
            <p:cNvSpPr>
              <a:spLocks noChangeArrowheads="1"/>
            </p:cNvSpPr>
            <p:nvPr/>
          </p:nvSpPr>
          <p:spPr bwMode="auto">
            <a:xfrm>
              <a:off x="7310454" y="3286124"/>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38920" name="椭圆 8">
              <a:extLst>
                <a:ext uri="{FF2B5EF4-FFF2-40B4-BE49-F238E27FC236}">
                  <a16:creationId xmlns:a16="http://schemas.microsoft.com/office/drawing/2014/main" id="{4E4ACC11-C03C-4EE6-91F2-572E3579966C}"/>
                </a:ext>
              </a:extLst>
            </p:cNvPr>
            <p:cNvSpPr>
              <a:spLocks noChangeArrowheads="1"/>
            </p:cNvSpPr>
            <p:nvPr/>
          </p:nvSpPr>
          <p:spPr bwMode="auto">
            <a:xfrm>
              <a:off x="7310454" y="521495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38921" name="矩形 9">
              <a:extLst>
                <a:ext uri="{FF2B5EF4-FFF2-40B4-BE49-F238E27FC236}">
                  <a16:creationId xmlns:a16="http://schemas.microsoft.com/office/drawing/2014/main" id="{1C2E831F-6220-49BC-975F-3DE5BBD68A7F}"/>
                </a:ext>
              </a:extLst>
            </p:cNvPr>
            <p:cNvSpPr>
              <a:spLocks noChangeArrowheads="1"/>
            </p:cNvSpPr>
            <p:nvPr/>
          </p:nvSpPr>
          <p:spPr bwMode="auto">
            <a:xfrm>
              <a:off x="5167314" y="5286388"/>
              <a:ext cx="2143140" cy="500066"/>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D5A2D36-8CD6-4700-BDE6-877D85C1DEBC}"/>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GDB</a:t>
            </a:r>
            <a:r>
              <a:rPr lang="zh-CN" altLang="en-US" dirty="0">
                <a:effectLst>
                  <a:outerShdw blurRad="38100" dist="38100" dir="2700000" algn="tl">
                    <a:srgbClr val="000000"/>
                  </a:outerShdw>
                </a:effectLst>
              </a:rPr>
              <a:t>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39939" name="Content Placeholder 2">
            <a:extLst>
              <a:ext uri="{FF2B5EF4-FFF2-40B4-BE49-F238E27FC236}">
                <a16:creationId xmlns:a16="http://schemas.microsoft.com/office/drawing/2014/main" id="{63025E80-5205-4F2E-8500-DEED77885BBE}"/>
              </a:ext>
            </a:extLst>
          </p:cNvPr>
          <p:cNvSpPr>
            <a:spLocks noGrp="1" noChangeArrowheads="1"/>
          </p:cNvSpPr>
          <p:nvPr>
            <p:ph sz="quarter" idx="4294967295"/>
          </p:nvPr>
        </p:nvSpPr>
        <p:spPr>
          <a:xfrm>
            <a:off x="-3745" y="1125538"/>
            <a:ext cx="8921750" cy="4608512"/>
          </a:xfrm>
        </p:spPr>
        <p:txBody>
          <a:bodyPr/>
          <a:lstStyle/>
          <a:p>
            <a:r>
              <a:rPr lang="en-US" altLang="zh-CN" sz="2400" dirty="0"/>
              <a:t>GDB</a:t>
            </a:r>
            <a:r>
              <a:rPr lang="zh-CN" altLang="en-US" sz="2400" dirty="0"/>
              <a:t>调试输出</a:t>
            </a:r>
            <a:endParaRPr lang="en-US" altLang="zh-CN" sz="2400" dirty="0"/>
          </a:p>
          <a:p>
            <a:pPr marL="457200" lvl="1" indent="0">
              <a:buFont typeface="Wingdings" panose="05000000000000000000" pitchFamily="2" charset="2"/>
              <a:buNone/>
            </a:pPr>
            <a:r>
              <a:rPr lang="zh-CN" altLang="en-US" sz="2000" dirty="0">
                <a:latin typeface="宋体" panose="02010600030101010101" pitchFamily="2" charset="-122"/>
                <a:sym typeface="宋体" panose="02010600030101010101" pitchFamily="2" charset="-122"/>
              </a:rPr>
              <a:t> </a:t>
            </a:r>
            <a:r>
              <a:rPr lang="en-US" altLang="zh-CN" sz="2000" dirty="0">
                <a:latin typeface="宋体" panose="02010600030101010101" pitchFamily="2" charset="-122"/>
                <a:sym typeface="宋体" panose="02010600030101010101" pitchFamily="2" charset="-122"/>
              </a:rPr>
              <a:t> </a:t>
            </a:r>
          </a:p>
          <a:p>
            <a:endParaRPr lang="zh-CN" altLang="en-US" dirty="0"/>
          </a:p>
        </p:txBody>
      </p:sp>
      <p:grpSp>
        <p:nvGrpSpPr>
          <p:cNvPr id="39940" name="组合 20">
            <a:extLst>
              <a:ext uri="{FF2B5EF4-FFF2-40B4-BE49-F238E27FC236}">
                <a16:creationId xmlns:a16="http://schemas.microsoft.com/office/drawing/2014/main" id="{5BCFBC1C-4005-4381-976B-C26AAD9B4D95}"/>
              </a:ext>
            </a:extLst>
          </p:cNvPr>
          <p:cNvGrpSpPr>
            <a:grpSpLocks/>
          </p:cNvGrpSpPr>
          <p:nvPr/>
        </p:nvGrpSpPr>
        <p:grpSpPr bwMode="auto">
          <a:xfrm>
            <a:off x="560512" y="1574677"/>
            <a:ext cx="7951788" cy="5341937"/>
            <a:chOff x="523844" y="1484313"/>
            <a:chExt cx="7951823" cy="5341937"/>
          </a:xfrm>
        </p:grpSpPr>
        <p:pic>
          <p:nvPicPr>
            <p:cNvPr id="39941" name="Picture 2" descr="C:\Users\hp\AppData\Roaming\Tencent\Users\405105443\QQ\WinTemp\RichOle\N$A2A$~8T@O~MNN[L27H29M.jpg">
              <a:extLst>
                <a:ext uri="{FF2B5EF4-FFF2-40B4-BE49-F238E27FC236}">
                  <a16:creationId xmlns:a16="http://schemas.microsoft.com/office/drawing/2014/main" id="{D03E6450-FA99-4ADA-8604-8A2E55050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84313"/>
              <a:ext cx="7443788"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圆角矩形标注 5">
              <a:extLst>
                <a:ext uri="{FF2B5EF4-FFF2-40B4-BE49-F238E27FC236}">
                  <a16:creationId xmlns:a16="http://schemas.microsoft.com/office/drawing/2014/main" id="{4B954328-6A66-48CB-9DBD-91AEB035459C}"/>
                </a:ext>
              </a:extLst>
            </p:cNvPr>
            <p:cNvSpPr>
              <a:spLocks noChangeArrowheads="1"/>
            </p:cNvSpPr>
            <p:nvPr/>
          </p:nvSpPr>
          <p:spPr bwMode="auto">
            <a:xfrm>
              <a:off x="5453066" y="1571612"/>
              <a:ext cx="2808288" cy="511175"/>
            </a:xfrm>
            <a:prstGeom prst="wedgeRoundRectCallout">
              <a:avLst>
                <a:gd name="adj1" fmla="val -182838"/>
                <a:gd name="adj2" fmla="val 175870"/>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显示所有线程</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39943" name="圆角矩形标注 6">
              <a:extLst>
                <a:ext uri="{FF2B5EF4-FFF2-40B4-BE49-F238E27FC236}">
                  <a16:creationId xmlns:a16="http://schemas.microsoft.com/office/drawing/2014/main" id="{0A2673B4-08C3-4196-9B47-818B7B33B4D0}"/>
                </a:ext>
              </a:extLst>
            </p:cNvPr>
            <p:cNvSpPr>
              <a:spLocks noChangeArrowheads="1"/>
            </p:cNvSpPr>
            <p:nvPr/>
          </p:nvSpPr>
          <p:spPr bwMode="auto">
            <a:xfrm>
              <a:off x="5524504" y="2357430"/>
              <a:ext cx="2808287" cy="511175"/>
            </a:xfrm>
            <a:prstGeom prst="wedgeRoundRectCallout">
              <a:avLst>
                <a:gd name="adj1" fmla="val -192977"/>
                <a:gd name="adj2" fmla="val 158847"/>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查看线程</a:t>
              </a: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3</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39944" name="圆角矩形标注 7">
              <a:extLst>
                <a:ext uri="{FF2B5EF4-FFF2-40B4-BE49-F238E27FC236}">
                  <a16:creationId xmlns:a16="http://schemas.microsoft.com/office/drawing/2014/main" id="{3340326D-8CF3-4430-BE27-62B36C2CCFB3}"/>
                </a:ext>
              </a:extLst>
            </p:cNvPr>
            <p:cNvSpPr>
              <a:spLocks noChangeArrowheads="1"/>
            </p:cNvSpPr>
            <p:nvPr/>
          </p:nvSpPr>
          <p:spPr bwMode="auto">
            <a:xfrm>
              <a:off x="5457825" y="3284538"/>
              <a:ext cx="2808288" cy="511175"/>
            </a:xfrm>
            <a:prstGeom prst="wedgeRoundRectCallout">
              <a:avLst>
                <a:gd name="adj1" fmla="val -195843"/>
                <a:gd name="adj2" fmla="val 123542"/>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查看调用栈</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39945" name="圆角矩形标注 8">
              <a:extLst>
                <a:ext uri="{FF2B5EF4-FFF2-40B4-BE49-F238E27FC236}">
                  <a16:creationId xmlns:a16="http://schemas.microsoft.com/office/drawing/2014/main" id="{570E318F-75E6-4864-8F8E-D8733C1B57F6}"/>
                </a:ext>
              </a:extLst>
            </p:cNvPr>
            <p:cNvSpPr>
              <a:spLocks noChangeArrowheads="1"/>
            </p:cNvSpPr>
            <p:nvPr/>
          </p:nvSpPr>
          <p:spPr bwMode="auto">
            <a:xfrm>
              <a:off x="5667380" y="4500570"/>
              <a:ext cx="2808287" cy="487363"/>
            </a:xfrm>
            <a:prstGeom prst="wedgeRoundRectCallout">
              <a:avLst>
                <a:gd name="adj1" fmla="val -161676"/>
                <a:gd name="adj2" fmla="val -58153"/>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_lll_lock_wait()</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39946" name="矩形 9">
              <a:extLst>
                <a:ext uri="{FF2B5EF4-FFF2-40B4-BE49-F238E27FC236}">
                  <a16:creationId xmlns:a16="http://schemas.microsoft.com/office/drawing/2014/main" id="{1B112F69-9955-42F2-BB26-CEDB017F46D8}"/>
                </a:ext>
              </a:extLst>
            </p:cNvPr>
            <p:cNvSpPr>
              <a:spLocks noChangeArrowheads="1"/>
            </p:cNvSpPr>
            <p:nvPr/>
          </p:nvSpPr>
          <p:spPr bwMode="auto">
            <a:xfrm>
              <a:off x="523844" y="2571744"/>
              <a:ext cx="5214974" cy="71438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9947" name="椭圆 10">
              <a:extLst>
                <a:ext uri="{FF2B5EF4-FFF2-40B4-BE49-F238E27FC236}">
                  <a16:creationId xmlns:a16="http://schemas.microsoft.com/office/drawing/2014/main" id="{C7BBD04D-61E9-4494-BD1C-938423D7AC84}"/>
                </a:ext>
              </a:extLst>
            </p:cNvPr>
            <p:cNvSpPr>
              <a:spLocks noChangeArrowheads="1"/>
            </p:cNvSpPr>
            <p:nvPr/>
          </p:nvSpPr>
          <p:spPr bwMode="auto">
            <a:xfrm>
              <a:off x="5738818" y="271462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39948" name="矩形 12">
              <a:extLst>
                <a:ext uri="{FF2B5EF4-FFF2-40B4-BE49-F238E27FC236}">
                  <a16:creationId xmlns:a16="http://schemas.microsoft.com/office/drawing/2014/main" id="{7866F9B8-8615-4E51-B5E7-9DE21E5A633D}"/>
                </a:ext>
              </a:extLst>
            </p:cNvPr>
            <p:cNvSpPr>
              <a:spLocks noChangeArrowheads="1"/>
            </p:cNvSpPr>
            <p:nvPr/>
          </p:nvSpPr>
          <p:spPr bwMode="auto">
            <a:xfrm>
              <a:off x="523844" y="3357562"/>
              <a:ext cx="5214974" cy="71438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9949" name="椭圆 13">
              <a:extLst>
                <a:ext uri="{FF2B5EF4-FFF2-40B4-BE49-F238E27FC236}">
                  <a16:creationId xmlns:a16="http://schemas.microsoft.com/office/drawing/2014/main" id="{7D105CFC-C137-424E-9DB1-38565F74A179}"/>
                </a:ext>
              </a:extLst>
            </p:cNvPr>
            <p:cNvSpPr>
              <a:spLocks noChangeArrowheads="1"/>
            </p:cNvSpPr>
            <p:nvPr/>
          </p:nvSpPr>
          <p:spPr bwMode="auto">
            <a:xfrm>
              <a:off x="5738818" y="3500438"/>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39950" name="矩形 14">
              <a:extLst>
                <a:ext uri="{FF2B5EF4-FFF2-40B4-BE49-F238E27FC236}">
                  <a16:creationId xmlns:a16="http://schemas.microsoft.com/office/drawing/2014/main" id="{3C880A9C-C74A-43FE-995E-14A183575769}"/>
                </a:ext>
              </a:extLst>
            </p:cNvPr>
            <p:cNvSpPr>
              <a:spLocks noChangeArrowheads="1"/>
            </p:cNvSpPr>
            <p:nvPr/>
          </p:nvSpPr>
          <p:spPr bwMode="auto">
            <a:xfrm>
              <a:off x="523844" y="4143380"/>
              <a:ext cx="7215238" cy="100013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9951" name="椭圆 15">
              <a:extLst>
                <a:ext uri="{FF2B5EF4-FFF2-40B4-BE49-F238E27FC236}">
                  <a16:creationId xmlns:a16="http://schemas.microsoft.com/office/drawing/2014/main" id="{73155DEE-9F2A-4CA0-AFD6-2EB888A38512}"/>
                </a:ext>
              </a:extLst>
            </p:cNvPr>
            <p:cNvSpPr>
              <a:spLocks noChangeArrowheads="1"/>
            </p:cNvSpPr>
            <p:nvPr/>
          </p:nvSpPr>
          <p:spPr bwMode="auto">
            <a:xfrm>
              <a:off x="7024702" y="4000504"/>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3</a:t>
              </a:r>
              <a:endParaRPr lang="zh-CN" altLang="en-US" sz="1600">
                <a:solidFill>
                  <a:srgbClr val="FF0000"/>
                </a:solidFill>
                <a:latin typeface="Times New Roman" panose="02020603050405020304" pitchFamily="18" charset="0"/>
                <a:ea typeface="楷体_GB2312" pitchFamily="1" charset="-122"/>
              </a:endParaRPr>
            </a:p>
          </p:txBody>
        </p:sp>
        <p:sp>
          <p:nvSpPr>
            <p:cNvPr id="39952" name="矩形 16">
              <a:extLst>
                <a:ext uri="{FF2B5EF4-FFF2-40B4-BE49-F238E27FC236}">
                  <a16:creationId xmlns:a16="http://schemas.microsoft.com/office/drawing/2014/main" id="{08E95F63-D868-4909-938C-2016045219B9}"/>
                </a:ext>
              </a:extLst>
            </p:cNvPr>
            <p:cNvSpPr>
              <a:spLocks noChangeArrowheads="1"/>
            </p:cNvSpPr>
            <p:nvPr/>
          </p:nvSpPr>
          <p:spPr bwMode="auto">
            <a:xfrm>
              <a:off x="523844" y="5214950"/>
              <a:ext cx="7134276" cy="135732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39953" name="椭圆 18">
              <a:extLst>
                <a:ext uri="{FF2B5EF4-FFF2-40B4-BE49-F238E27FC236}">
                  <a16:creationId xmlns:a16="http://schemas.microsoft.com/office/drawing/2014/main" id="{0E6D4D34-3C49-4931-9547-C6F97F260C66}"/>
                </a:ext>
              </a:extLst>
            </p:cNvPr>
            <p:cNvSpPr>
              <a:spLocks noChangeArrowheads="1"/>
            </p:cNvSpPr>
            <p:nvPr/>
          </p:nvSpPr>
          <p:spPr bwMode="auto">
            <a:xfrm>
              <a:off x="6667512" y="5357826"/>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4</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EEA9D19-0D1C-4125-BDAB-DD905F69C244}"/>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Valgrind</a:t>
            </a:r>
            <a:endParaRPr lang="en-US" dirty="0">
              <a:effectLst>
                <a:outerShdw blurRad="38100" dist="38100" dir="2700000" algn="tl">
                  <a:srgbClr val="000000"/>
                </a:outerShdw>
              </a:effectLst>
              <a:latin typeface="黑体" pitchFamily="49" charset="-122"/>
              <a:sym typeface="黑体" pitchFamily="49" charset="-122"/>
            </a:endParaRPr>
          </a:p>
        </p:txBody>
      </p:sp>
      <p:sp>
        <p:nvSpPr>
          <p:cNvPr id="40963" name="Content Placeholder 2">
            <a:extLst>
              <a:ext uri="{FF2B5EF4-FFF2-40B4-BE49-F238E27FC236}">
                <a16:creationId xmlns:a16="http://schemas.microsoft.com/office/drawing/2014/main" id="{8F4531BF-7E16-4678-AF9C-3B9BF5733DF1}"/>
              </a:ext>
            </a:extLst>
          </p:cNvPr>
          <p:cNvSpPr>
            <a:spLocks noGrp="1" noChangeArrowheads="1"/>
          </p:cNvSpPr>
          <p:nvPr>
            <p:ph sz="quarter" idx="4294967295"/>
          </p:nvPr>
        </p:nvSpPr>
        <p:spPr>
          <a:xfrm>
            <a:off x="488950" y="1412875"/>
            <a:ext cx="3384550" cy="4608513"/>
          </a:xfrm>
        </p:spPr>
        <p:txBody>
          <a:bodyPr/>
          <a:lstStyle/>
          <a:p>
            <a:r>
              <a:rPr lang="zh-CN" altLang="en-US" sz="2400"/>
              <a:t>使用示例</a:t>
            </a:r>
            <a:endParaRPr lang="en-US" altLang="zh-CN" sz="2400"/>
          </a:p>
          <a:p>
            <a:pPr lvl="1"/>
            <a:r>
              <a:rPr lang="zh-CN" altLang="en-US" sz="1800">
                <a:latin typeface="黑体" panose="02010609060101010101" pitchFamily="49" charset="-122"/>
                <a:ea typeface="黑体" panose="02010609060101010101" pitchFamily="49" charset="-122"/>
                <a:sym typeface="宋体" panose="02010600030101010101" pitchFamily="2" charset="-122"/>
              </a:rPr>
              <a:t>右侧是测试代码</a:t>
            </a:r>
            <a:endParaRPr lang="en-US" altLang="zh-CN" sz="1800">
              <a:latin typeface="黑体" panose="02010609060101010101" pitchFamily="49" charset="-122"/>
              <a:ea typeface="黑体" panose="02010609060101010101" pitchFamily="49" charset="-122"/>
              <a:sym typeface="宋体" panose="02010600030101010101" pitchFamily="2" charset="-122"/>
            </a:endParaRPr>
          </a:p>
          <a:p>
            <a:pPr lvl="1"/>
            <a:endParaRPr lang="zh-CN" altLang="en-US" sz="1800">
              <a:latin typeface="黑体" panose="02010609060101010101" pitchFamily="49" charset="-122"/>
              <a:ea typeface="黑体" panose="02010609060101010101" pitchFamily="49" charset="-122"/>
              <a:sym typeface="宋体" panose="02010600030101010101" pitchFamily="2" charset="-122"/>
            </a:endParaRPr>
          </a:p>
          <a:p>
            <a:pPr lvl="1"/>
            <a:r>
              <a:rPr lang="zh-CN" altLang="en-US" sz="1800">
                <a:latin typeface="黑体" panose="02010609060101010101" pitchFamily="49" charset="-122"/>
                <a:ea typeface="黑体" panose="02010609060101010101" pitchFamily="49" charset="-122"/>
                <a:sym typeface="宋体" panose="02010600030101010101" pitchFamily="2" charset="-122"/>
              </a:rPr>
              <a:t>三个线程都在访问全局变量</a:t>
            </a:r>
            <a:r>
              <a:rPr lang="en-US" altLang="zh-CN" sz="1800">
                <a:latin typeface="黑体" panose="02010609060101010101" pitchFamily="49" charset="-122"/>
                <a:ea typeface="黑体" panose="02010609060101010101" pitchFamily="49" charset="-122"/>
                <a:sym typeface="宋体" panose="02010600030101010101" pitchFamily="2" charset="-122"/>
              </a:rPr>
              <a:t>counter</a:t>
            </a:r>
            <a:endParaRPr lang="zh-CN" altLang="en-US" sz="1800">
              <a:latin typeface="黑体" panose="02010609060101010101" pitchFamily="49" charset="-122"/>
              <a:ea typeface="黑体" panose="02010609060101010101" pitchFamily="49" charset="-122"/>
              <a:sym typeface="宋体" panose="02010600030101010101" pitchFamily="2" charset="-122"/>
            </a:endParaRPr>
          </a:p>
          <a:p>
            <a:pPr lvl="1"/>
            <a:endParaRPr lang="zh-CN" altLang="en-US" sz="1800">
              <a:latin typeface="黑体" panose="02010609060101010101" pitchFamily="49" charset="-122"/>
              <a:ea typeface="黑体" panose="02010609060101010101" pitchFamily="49" charset="-122"/>
              <a:sym typeface="宋体" panose="02010600030101010101" pitchFamily="2" charset="-122"/>
            </a:endParaRPr>
          </a:p>
          <a:p>
            <a:pPr lvl="1"/>
            <a:r>
              <a:rPr lang="en-US" altLang="zh-CN" sz="1800">
                <a:latin typeface="黑体" panose="02010609060101010101" pitchFamily="49" charset="-122"/>
                <a:ea typeface="黑体" panose="02010609060101010101" pitchFamily="49" charset="-122"/>
                <a:sym typeface="宋体" panose="02010600030101010101" pitchFamily="2" charset="-122"/>
              </a:rPr>
              <a:t>Counter</a:t>
            </a:r>
            <a:r>
              <a:rPr lang="zh-CN" altLang="en-US" sz="1800">
                <a:latin typeface="黑体" panose="02010609060101010101" pitchFamily="49" charset="-122"/>
                <a:ea typeface="黑体" panose="02010609060101010101" pitchFamily="49" charset="-122"/>
                <a:sym typeface="宋体" panose="02010600030101010101" pitchFamily="2" charset="-122"/>
              </a:rPr>
              <a:t>没有被互斥锁保护</a:t>
            </a:r>
            <a:endParaRPr lang="en-US" altLang="zh-CN" sz="1800">
              <a:latin typeface="黑体" panose="02010609060101010101" pitchFamily="49" charset="-122"/>
              <a:ea typeface="黑体" panose="02010609060101010101" pitchFamily="49" charset="-122"/>
              <a:sym typeface="宋体" panose="02010600030101010101" pitchFamily="2" charset="-122"/>
            </a:endParaRPr>
          </a:p>
          <a:p>
            <a:pPr lvl="1"/>
            <a:endParaRPr lang="zh-CN" altLang="en-US" sz="1800">
              <a:latin typeface="黑体" panose="02010609060101010101" pitchFamily="49" charset="-122"/>
              <a:ea typeface="黑体" panose="02010609060101010101" pitchFamily="49" charset="-122"/>
              <a:sym typeface="宋体" panose="02010600030101010101" pitchFamily="2" charset="-122"/>
            </a:endParaRPr>
          </a:p>
          <a:p>
            <a:pPr lvl="1"/>
            <a:endParaRPr lang="en-US" altLang="zh-CN" sz="1800">
              <a:latin typeface="黑体" panose="02010609060101010101" pitchFamily="49" charset="-122"/>
              <a:ea typeface="黑体" panose="02010609060101010101" pitchFamily="49" charset="-122"/>
              <a:sym typeface="宋体" panose="02010600030101010101" pitchFamily="2" charset="-122"/>
            </a:endParaRPr>
          </a:p>
          <a:p>
            <a:endParaRPr lang="zh-CN" altLang="en-US"/>
          </a:p>
        </p:txBody>
      </p:sp>
      <p:sp>
        <p:nvSpPr>
          <p:cNvPr id="40964" name="AutoShape 1" descr="C:\Users\hp\AppData\Roaming\Tencent\Users\405105443\QQ\WinTemp\RichOle\Z]K`(6$`S6MIQ9G9AK$F.jpg">
            <a:extLst>
              <a:ext uri="{FF2B5EF4-FFF2-40B4-BE49-F238E27FC236}">
                <a16:creationId xmlns:a16="http://schemas.microsoft.com/office/drawing/2014/main" id="{EA8CACBA-2B88-4EDE-A3E4-E666E4E14A6D}"/>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40965" name="AutoShape 2" descr="C:\Users\hp\AppData\Roaming\Tencent\Users\405105443\QQ\WinTemp\RichOle\Z]K`(6$`S6MIQ9G9AK$F.jpg">
            <a:extLst>
              <a:ext uri="{FF2B5EF4-FFF2-40B4-BE49-F238E27FC236}">
                <a16:creationId xmlns:a16="http://schemas.microsoft.com/office/drawing/2014/main" id="{B848CB1B-2C5E-4F72-BF52-C741E3B49A12}"/>
              </a:ext>
            </a:extLst>
          </p:cNvPr>
          <p:cNvSpPr>
            <a:spLocks noChangeAspect="1" noChangeArrowheads="1"/>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grpSp>
        <p:nvGrpSpPr>
          <p:cNvPr id="40966" name="组合 16">
            <a:extLst>
              <a:ext uri="{FF2B5EF4-FFF2-40B4-BE49-F238E27FC236}">
                <a16:creationId xmlns:a16="http://schemas.microsoft.com/office/drawing/2014/main" id="{D0E69596-EB57-43E7-8EDD-01E0B6776F93}"/>
              </a:ext>
            </a:extLst>
          </p:cNvPr>
          <p:cNvGrpSpPr>
            <a:grpSpLocks/>
          </p:cNvGrpSpPr>
          <p:nvPr/>
        </p:nvGrpSpPr>
        <p:grpSpPr bwMode="auto">
          <a:xfrm>
            <a:off x="4664968" y="1125538"/>
            <a:ext cx="5241032" cy="5732462"/>
            <a:chOff x="4133850" y="504825"/>
            <a:chExt cx="5772150" cy="6353175"/>
          </a:xfrm>
        </p:grpSpPr>
        <p:pic>
          <p:nvPicPr>
            <p:cNvPr id="40967" name="Picture 3" descr="C:\Users\hp\AppData\Roaming\Tencent\Users\405105443\QQ\WinTemp\RichOle\FT_L1GE(M604ZU[$`D8PJ8G.jpg">
              <a:extLst>
                <a:ext uri="{FF2B5EF4-FFF2-40B4-BE49-F238E27FC236}">
                  <a16:creationId xmlns:a16="http://schemas.microsoft.com/office/drawing/2014/main" id="{8C3168B3-5CEF-4F79-AC71-D30D104A6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850" y="504825"/>
              <a:ext cx="577215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矩形 7">
              <a:extLst>
                <a:ext uri="{FF2B5EF4-FFF2-40B4-BE49-F238E27FC236}">
                  <a16:creationId xmlns:a16="http://schemas.microsoft.com/office/drawing/2014/main" id="{1499AE83-F625-4C03-99CA-7B4A3E7532AD}"/>
                </a:ext>
              </a:extLst>
            </p:cNvPr>
            <p:cNvSpPr>
              <a:spLocks noChangeArrowheads="1"/>
            </p:cNvSpPr>
            <p:nvPr/>
          </p:nvSpPr>
          <p:spPr bwMode="auto">
            <a:xfrm>
              <a:off x="4667248" y="2571744"/>
              <a:ext cx="3571900" cy="71438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0969" name="椭圆 8">
              <a:extLst>
                <a:ext uri="{FF2B5EF4-FFF2-40B4-BE49-F238E27FC236}">
                  <a16:creationId xmlns:a16="http://schemas.microsoft.com/office/drawing/2014/main" id="{4111E39A-AEB7-4EB7-9E08-0C3D71739B0E}"/>
                </a:ext>
              </a:extLst>
            </p:cNvPr>
            <p:cNvSpPr>
              <a:spLocks noChangeArrowheads="1"/>
            </p:cNvSpPr>
            <p:nvPr/>
          </p:nvSpPr>
          <p:spPr bwMode="auto">
            <a:xfrm>
              <a:off x="8239148" y="2643182"/>
              <a:ext cx="428628"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sp>
          <p:nvSpPr>
            <p:cNvPr id="40970" name="矩形 10">
              <a:extLst>
                <a:ext uri="{FF2B5EF4-FFF2-40B4-BE49-F238E27FC236}">
                  <a16:creationId xmlns:a16="http://schemas.microsoft.com/office/drawing/2014/main" id="{99B62BFE-B297-45EE-918C-B33F03A49415}"/>
                </a:ext>
              </a:extLst>
            </p:cNvPr>
            <p:cNvSpPr>
              <a:spLocks noChangeArrowheads="1"/>
            </p:cNvSpPr>
            <p:nvPr/>
          </p:nvSpPr>
          <p:spPr bwMode="auto">
            <a:xfrm>
              <a:off x="4381496" y="5000636"/>
              <a:ext cx="5072098" cy="142876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0971" name="椭圆 11">
              <a:extLst>
                <a:ext uri="{FF2B5EF4-FFF2-40B4-BE49-F238E27FC236}">
                  <a16:creationId xmlns:a16="http://schemas.microsoft.com/office/drawing/2014/main" id="{8B502D55-2637-4F6E-971D-0492C9053640}"/>
                </a:ext>
              </a:extLst>
            </p:cNvPr>
            <p:cNvSpPr>
              <a:spLocks noChangeArrowheads="1"/>
            </p:cNvSpPr>
            <p:nvPr/>
          </p:nvSpPr>
          <p:spPr bwMode="auto">
            <a:xfrm>
              <a:off x="8382024" y="5000636"/>
              <a:ext cx="428628"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40972" name="矩形 12">
              <a:extLst>
                <a:ext uri="{FF2B5EF4-FFF2-40B4-BE49-F238E27FC236}">
                  <a16:creationId xmlns:a16="http://schemas.microsoft.com/office/drawing/2014/main" id="{9BE53BE8-371A-40EC-A835-457A308D2D46}"/>
                </a:ext>
              </a:extLst>
            </p:cNvPr>
            <p:cNvSpPr>
              <a:spLocks noChangeArrowheads="1"/>
            </p:cNvSpPr>
            <p:nvPr/>
          </p:nvSpPr>
          <p:spPr bwMode="auto">
            <a:xfrm>
              <a:off x="4953000" y="5572140"/>
              <a:ext cx="2000264"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0973" name="椭圆 11">
              <a:extLst>
                <a:ext uri="{FF2B5EF4-FFF2-40B4-BE49-F238E27FC236}">
                  <a16:creationId xmlns:a16="http://schemas.microsoft.com/office/drawing/2014/main" id="{DB83B2FD-A29A-4077-B6F5-40104A565A0A}"/>
                </a:ext>
              </a:extLst>
            </p:cNvPr>
            <p:cNvSpPr>
              <a:spLocks noChangeArrowheads="1"/>
            </p:cNvSpPr>
            <p:nvPr/>
          </p:nvSpPr>
          <p:spPr bwMode="auto">
            <a:xfrm>
              <a:off x="7024702" y="5429264"/>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3</a:t>
              </a:r>
              <a:endParaRPr lang="zh-CN" altLang="en-US" sz="1600">
                <a:solidFill>
                  <a:srgbClr val="FF0000"/>
                </a:solidFill>
                <a:latin typeface="Times New Roman" panose="02020603050405020304" pitchFamily="18" charset="0"/>
                <a:ea typeface="楷体_GB2312" pitchFamily="1" charset="-122"/>
              </a:endParaRPr>
            </a:p>
          </p:txBody>
        </p:sp>
        <p:sp>
          <p:nvSpPr>
            <p:cNvPr id="40974" name="矩形 14">
              <a:extLst>
                <a:ext uri="{FF2B5EF4-FFF2-40B4-BE49-F238E27FC236}">
                  <a16:creationId xmlns:a16="http://schemas.microsoft.com/office/drawing/2014/main" id="{EC51CEA2-6FFB-4691-92B3-56236CCB7D19}"/>
                </a:ext>
              </a:extLst>
            </p:cNvPr>
            <p:cNvSpPr>
              <a:spLocks noChangeArrowheads="1"/>
            </p:cNvSpPr>
            <p:nvPr/>
          </p:nvSpPr>
          <p:spPr bwMode="auto">
            <a:xfrm>
              <a:off x="4953000" y="5929330"/>
              <a:ext cx="2000264" cy="21431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0975" name="椭圆 11">
              <a:extLst>
                <a:ext uri="{FF2B5EF4-FFF2-40B4-BE49-F238E27FC236}">
                  <a16:creationId xmlns:a16="http://schemas.microsoft.com/office/drawing/2014/main" id="{9FFF236A-FE27-42F7-9F6C-F5A0C85C042A}"/>
                </a:ext>
              </a:extLst>
            </p:cNvPr>
            <p:cNvSpPr>
              <a:spLocks noChangeArrowheads="1"/>
            </p:cNvSpPr>
            <p:nvPr/>
          </p:nvSpPr>
          <p:spPr bwMode="auto">
            <a:xfrm>
              <a:off x="7024702" y="5929330"/>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4</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4A78083-7906-4E35-9CA3-3759205ED30E}"/>
              </a:ext>
            </a:extLst>
          </p:cNvPr>
          <p:cNvSpPr>
            <a:spLocks noGrp="1" noChangeAspect="1" noChangeArrowheads="1"/>
          </p:cNvSpPr>
          <p:nvPr>
            <p:ph type="title" idx="4294967295"/>
          </p:nvPr>
        </p:nvSpPr>
        <p:spPr/>
        <p:txBody>
          <a:bodyPr/>
          <a:lstStyle/>
          <a:p>
            <a:pPr algn="ctr">
              <a:defRPr/>
            </a:pPr>
            <a:r>
              <a:rPr lang="en-US" dirty="0" err="1">
                <a:effectLst>
                  <a:outerShdw blurRad="38100" dist="38100" dir="2700000" algn="tl">
                    <a:srgbClr val="000000"/>
                  </a:outerShdw>
                </a:effectLst>
              </a:rPr>
              <a:t>Valgrind</a:t>
            </a:r>
            <a:endParaRPr lang="en-US" dirty="0">
              <a:effectLst>
                <a:outerShdw blurRad="38100" dist="38100" dir="2700000" algn="tl">
                  <a:srgbClr val="000000"/>
                </a:outerShdw>
              </a:effectLst>
              <a:latin typeface="黑体" pitchFamily="49" charset="-122"/>
              <a:sym typeface="黑体" pitchFamily="49" charset="-122"/>
            </a:endParaRPr>
          </a:p>
        </p:txBody>
      </p:sp>
      <p:sp>
        <p:nvSpPr>
          <p:cNvPr id="41987" name="Content Placeholder 2">
            <a:extLst>
              <a:ext uri="{FF2B5EF4-FFF2-40B4-BE49-F238E27FC236}">
                <a16:creationId xmlns:a16="http://schemas.microsoft.com/office/drawing/2014/main" id="{3463D43E-FF95-4B0E-8AB7-BAF95BEF8CEC}"/>
              </a:ext>
            </a:extLst>
          </p:cNvPr>
          <p:cNvSpPr>
            <a:spLocks noGrp="1" noChangeArrowheads="1"/>
          </p:cNvSpPr>
          <p:nvPr>
            <p:ph sz="quarter" idx="4294967295"/>
          </p:nvPr>
        </p:nvSpPr>
        <p:spPr/>
        <p:txBody>
          <a:bodyPr/>
          <a:lstStyle/>
          <a:p>
            <a:r>
              <a:rPr lang="zh-CN" altLang="en-US" sz="2400"/>
              <a:t>检测结果</a:t>
            </a:r>
            <a:endParaRPr lang="en-US" altLang="zh-CN" sz="2000">
              <a:latin typeface="宋体" panose="02010600030101010101" pitchFamily="2" charset="-122"/>
              <a:ea typeface="宋体" panose="02010600030101010101" pitchFamily="2" charset="-122"/>
              <a:sym typeface="宋体" panose="02010600030101010101" pitchFamily="2" charset="-122"/>
            </a:endParaRPr>
          </a:p>
          <a:p>
            <a:endParaRPr lang="zh-CN" altLang="en-US"/>
          </a:p>
        </p:txBody>
      </p:sp>
      <p:sp>
        <p:nvSpPr>
          <p:cNvPr id="41988" name="AutoShape 1" descr="C:\Users\hp\AppData\Roaming\Tencent\Users\405105443\QQ\WinTemp\RichOle\Z]K`(6$`S6MIQ9G9AK$F.jpg">
            <a:extLst>
              <a:ext uri="{FF2B5EF4-FFF2-40B4-BE49-F238E27FC236}">
                <a16:creationId xmlns:a16="http://schemas.microsoft.com/office/drawing/2014/main" id="{A42497AE-1B26-4281-8FEC-1B1ADA37AA2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41989" name="AutoShape 2" descr="C:\Users\hp\AppData\Roaming\Tencent\Users\405105443\QQ\WinTemp\RichOle\Z]K`(6$`S6MIQ9G9AK$F.jpg">
            <a:extLst>
              <a:ext uri="{FF2B5EF4-FFF2-40B4-BE49-F238E27FC236}">
                <a16:creationId xmlns:a16="http://schemas.microsoft.com/office/drawing/2014/main" id="{716EBA03-2367-43A5-8370-0B8DEAA72331}"/>
              </a:ext>
            </a:extLst>
          </p:cNvPr>
          <p:cNvSpPr>
            <a:spLocks noChangeAspect="1" noChangeArrowheads="1"/>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pic>
        <p:nvPicPr>
          <p:cNvPr id="41990" name="Picture 4" descr="C:\Users\hp\AppData\Roaming\Tencent\Users\405105443\QQ\WinTemp\RichOle\7SD]}[8ZUN$LQH{AL`3M$4Y.jpg">
            <a:extLst>
              <a:ext uri="{FF2B5EF4-FFF2-40B4-BE49-F238E27FC236}">
                <a16:creationId xmlns:a16="http://schemas.microsoft.com/office/drawing/2014/main" id="{2AEA9761-DEE2-4550-8AD9-31874D3B7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123950"/>
            <a:ext cx="6448425"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圆角矩形标注 7">
            <a:extLst>
              <a:ext uri="{FF2B5EF4-FFF2-40B4-BE49-F238E27FC236}">
                <a16:creationId xmlns:a16="http://schemas.microsoft.com/office/drawing/2014/main" id="{930AC4B3-B743-4EFE-BF12-CA8D74C2E8D2}"/>
              </a:ext>
            </a:extLst>
          </p:cNvPr>
          <p:cNvSpPr>
            <a:spLocks noChangeArrowheads="1"/>
          </p:cNvSpPr>
          <p:nvPr/>
        </p:nvSpPr>
        <p:spPr bwMode="auto">
          <a:xfrm>
            <a:off x="4933950" y="1643063"/>
            <a:ext cx="2808288" cy="1328737"/>
          </a:xfrm>
          <a:prstGeom prst="wedgeRoundRectCallout">
            <a:avLst>
              <a:gd name="adj1" fmla="val -75120"/>
              <a:gd name="adj2" fmla="val 65009"/>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Possible data race during read of size 4 at ox804a030….</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DBBBCDE3-53D4-47E8-852A-BD9755C08D3B}"/>
              </a:ext>
            </a:extLst>
          </p:cNvPr>
          <p:cNvSpPr>
            <a:spLocks noGrp="1" noChangeArrowheads="1"/>
          </p:cNvSpPr>
          <p:nvPr>
            <p:ph sz="quarter" idx="4294967295"/>
          </p:nvPr>
        </p:nvSpPr>
        <p:spPr>
          <a:xfrm>
            <a:off x="488950" y="1412875"/>
            <a:ext cx="6892925" cy="4608513"/>
          </a:xfrm>
        </p:spPr>
        <p:txBody>
          <a:bodyPr/>
          <a:lstStyle/>
          <a:p>
            <a:r>
              <a:rPr lang="zh-CN" altLang="en-US" sz="2400"/>
              <a:t>常见错误</a:t>
            </a: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endParaRPr lang="zh-CN" altLang="en-US"/>
          </a:p>
        </p:txBody>
      </p:sp>
      <p:sp>
        <p:nvSpPr>
          <p:cNvPr id="43011" name="Title 1">
            <a:extLst>
              <a:ext uri="{FF2B5EF4-FFF2-40B4-BE49-F238E27FC236}">
                <a16:creationId xmlns:a16="http://schemas.microsoft.com/office/drawing/2014/main" id="{C2DA7B72-1220-477A-A2DC-DFC4E04ADE73}"/>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latin typeface="黑体" pitchFamily="49" charset="-122"/>
                <a:sym typeface="黑体" pitchFamily="49" charset="-122"/>
              </a:rPr>
              <a:t>总结</a:t>
            </a:r>
            <a:endParaRPr lang="en-US" dirty="0">
              <a:effectLst>
                <a:outerShdw blurRad="38100" dist="38100" dir="2700000" algn="tl">
                  <a:srgbClr val="000000"/>
                </a:outerShdw>
              </a:effectLst>
              <a:latin typeface="黑体" pitchFamily="49" charset="-122"/>
              <a:sym typeface="黑体" pitchFamily="49" charset="-122"/>
            </a:endParaRPr>
          </a:p>
        </p:txBody>
      </p:sp>
      <p:sp>
        <p:nvSpPr>
          <p:cNvPr id="43012" name="矩形 9">
            <a:extLst>
              <a:ext uri="{FF2B5EF4-FFF2-40B4-BE49-F238E27FC236}">
                <a16:creationId xmlns:a16="http://schemas.microsoft.com/office/drawing/2014/main" id="{F432D55D-F2EA-4265-AED7-8E33B74BE2F2}"/>
              </a:ext>
            </a:extLst>
          </p:cNvPr>
          <p:cNvSpPr>
            <a:spLocks noChangeArrowheads="1"/>
          </p:cNvSpPr>
          <p:nvPr/>
        </p:nvSpPr>
        <p:spPr bwMode="auto">
          <a:xfrm>
            <a:off x="1166813" y="2895600"/>
            <a:ext cx="928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chemeClr val="tx1"/>
                </a:solidFill>
                <a:latin typeface="Times New Roman" panose="02020603050405020304" pitchFamily="18" charset="0"/>
                <a:ea typeface="楷体_GB2312" pitchFamily="1" charset="-122"/>
              </a:rPr>
              <a:t>内存</a:t>
            </a:r>
          </a:p>
        </p:txBody>
      </p:sp>
      <p:sp>
        <p:nvSpPr>
          <p:cNvPr id="43013" name="矩形 10">
            <a:extLst>
              <a:ext uri="{FF2B5EF4-FFF2-40B4-BE49-F238E27FC236}">
                <a16:creationId xmlns:a16="http://schemas.microsoft.com/office/drawing/2014/main" id="{D6D744DF-1EA9-48A0-A582-DC7F8E7D4FFA}"/>
              </a:ext>
            </a:extLst>
          </p:cNvPr>
          <p:cNvSpPr>
            <a:spLocks noChangeArrowheads="1"/>
          </p:cNvSpPr>
          <p:nvPr/>
        </p:nvSpPr>
        <p:spPr bwMode="auto">
          <a:xfrm>
            <a:off x="1023938" y="5467350"/>
            <a:ext cx="1214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chemeClr val="tx1"/>
                </a:solidFill>
                <a:latin typeface="Times New Roman" panose="02020603050405020304" pitchFamily="18" charset="0"/>
                <a:ea typeface="楷体_GB2312" pitchFamily="1" charset="-122"/>
              </a:rPr>
              <a:t>多线程</a:t>
            </a:r>
          </a:p>
        </p:txBody>
      </p:sp>
      <p:sp>
        <p:nvSpPr>
          <p:cNvPr id="43014" name="左大括号 11">
            <a:extLst>
              <a:ext uri="{FF2B5EF4-FFF2-40B4-BE49-F238E27FC236}">
                <a16:creationId xmlns:a16="http://schemas.microsoft.com/office/drawing/2014/main" id="{B90AF3E4-0E93-4D08-95B6-F1317206A5FB}"/>
              </a:ext>
            </a:extLst>
          </p:cNvPr>
          <p:cNvSpPr>
            <a:spLocks/>
          </p:cNvSpPr>
          <p:nvPr/>
        </p:nvSpPr>
        <p:spPr bwMode="auto">
          <a:xfrm>
            <a:off x="3952875" y="1785938"/>
            <a:ext cx="357188" cy="1857375"/>
          </a:xfrm>
          <a:prstGeom prst="leftBrace">
            <a:avLst>
              <a:gd name="adj1" fmla="val 833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3015" name="矩形 12">
            <a:extLst>
              <a:ext uri="{FF2B5EF4-FFF2-40B4-BE49-F238E27FC236}">
                <a16:creationId xmlns:a16="http://schemas.microsoft.com/office/drawing/2014/main" id="{936BFCEE-CA26-469E-9ABD-2337C594A5CD}"/>
              </a:ext>
            </a:extLst>
          </p:cNvPr>
          <p:cNvSpPr>
            <a:spLocks noChangeArrowheads="1"/>
          </p:cNvSpPr>
          <p:nvPr/>
        </p:nvSpPr>
        <p:spPr bwMode="auto">
          <a:xfrm>
            <a:off x="2595563" y="2571750"/>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内存错误</a:t>
            </a:r>
          </a:p>
        </p:txBody>
      </p:sp>
      <p:sp>
        <p:nvSpPr>
          <p:cNvPr id="43016" name="矩形 13">
            <a:extLst>
              <a:ext uri="{FF2B5EF4-FFF2-40B4-BE49-F238E27FC236}">
                <a16:creationId xmlns:a16="http://schemas.microsoft.com/office/drawing/2014/main" id="{04BF96F8-615A-4CB2-835C-F6B44045B781}"/>
              </a:ext>
            </a:extLst>
          </p:cNvPr>
          <p:cNvSpPr>
            <a:spLocks noChangeArrowheads="1"/>
          </p:cNvSpPr>
          <p:nvPr/>
        </p:nvSpPr>
        <p:spPr bwMode="auto">
          <a:xfrm>
            <a:off x="2595563" y="4071938"/>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内存泄漏</a:t>
            </a:r>
          </a:p>
        </p:txBody>
      </p:sp>
      <p:sp>
        <p:nvSpPr>
          <p:cNvPr id="43017" name="矩形 17">
            <a:extLst>
              <a:ext uri="{FF2B5EF4-FFF2-40B4-BE49-F238E27FC236}">
                <a16:creationId xmlns:a16="http://schemas.microsoft.com/office/drawing/2014/main" id="{7659D51D-4BF7-4663-8310-ABFC35922752}"/>
              </a:ext>
            </a:extLst>
          </p:cNvPr>
          <p:cNvSpPr>
            <a:spLocks noChangeArrowheads="1"/>
          </p:cNvSpPr>
          <p:nvPr/>
        </p:nvSpPr>
        <p:spPr bwMode="auto">
          <a:xfrm>
            <a:off x="4167188" y="1557338"/>
            <a:ext cx="2928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使用未分配的内存</a:t>
            </a:r>
          </a:p>
        </p:txBody>
      </p:sp>
      <p:sp>
        <p:nvSpPr>
          <p:cNvPr id="43018" name="矩形 18">
            <a:extLst>
              <a:ext uri="{FF2B5EF4-FFF2-40B4-BE49-F238E27FC236}">
                <a16:creationId xmlns:a16="http://schemas.microsoft.com/office/drawing/2014/main" id="{CCDAD429-EAC7-45DB-B4E7-BC2373469897}"/>
              </a:ext>
            </a:extLst>
          </p:cNvPr>
          <p:cNvSpPr>
            <a:spLocks noChangeArrowheads="1"/>
          </p:cNvSpPr>
          <p:nvPr/>
        </p:nvSpPr>
        <p:spPr bwMode="auto">
          <a:xfrm>
            <a:off x="4524375" y="2057400"/>
            <a:ext cx="378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使用成功分配却未初始化的内存</a:t>
            </a:r>
          </a:p>
        </p:txBody>
      </p:sp>
      <p:sp>
        <p:nvSpPr>
          <p:cNvPr id="43019" name="矩形 19">
            <a:extLst>
              <a:ext uri="{FF2B5EF4-FFF2-40B4-BE49-F238E27FC236}">
                <a16:creationId xmlns:a16="http://schemas.microsoft.com/office/drawing/2014/main" id="{BD410D69-57C7-4FD2-8C7B-1ECCB6AED8D4}"/>
              </a:ext>
            </a:extLst>
          </p:cNvPr>
          <p:cNvSpPr>
            <a:spLocks noChangeArrowheads="1"/>
          </p:cNvSpPr>
          <p:nvPr/>
        </p:nvSpPr>
        <p:spPr bwMode="auto">
          <a:xfrm>
            <a:off x="4024313" y="2500313"/>
            <a:ext cx="2928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内存的操作越界</a:t>
            </a:r>
            <a:endParaRPr lang="en-US" altLang="zh-CN" sz="2000">
              <a:solidFill>
                <a:schemeClr val="tx1"/>
              </a:solidFill>
              <a:latin typeface="Times New Roman" panose="02020603050405020304" pitchFamily="18" charset="0"/>
              <a:ea typeface="楷体_GB2312" pitchFamily="1" charset="-122"/>
            </a:endParaRPr>
          </a:p>
        </p:txBody>
      </p:sp>
      <p:sp>
        <p:nvSpPr>
          <p:cNvPr id="43020" name="矩形 20">
            <a:extLst>
              <a:ext uri="{FF2B5EF4-FFF2-40B4-BE49-F238E27FC236}">
                <a16:creationId xmlns:a16="http://schemas.microsoft.com/office/drawing/2014/main" id="{91133E23-C9B0-4BC1-87E4-D8FD78D111B8}"/>
              </a:ext>
            </a:extLst>
          </p:cNvPr>
          <p:cNvSpPr>
            <a:spLocks noChangeArrowheads="1"/>
          </p:cNvSpPr>
          <p:nvPr/>
        </p:nvSpPr>
        <p:spPr bwMode="auto">
          <a:xfrm>
            <a:off x="4167188" y="3000375"/>
            <a:ext cx="2928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使用释放了的内存</a:t>
            </a:r>
          </a:p>
        </p:txBody>
      </p:sp>
      <p:sp>
        <p:nvSpPr>
          <p:cNvPr id="43021" name="矩形 23">
            <a:extLst>
              <a:ext uri="{FF2B5EF4-FFF2-40B4-BE49-F238E27FC236}">
                <a16:creationId xmlns:a16="http://schemas.microsoft.com/office/drawing/2014/main" id="{B9E8A639-C437-4812-8E47-AD132A72E557}"/>
              </a:ext>
            </a:extLst>
          </p:cNvPr>
          <p:cNvSpPr>
            <a:spLocks noChangeArrowheads="1"/>
          </p:cNvSpPr>
          <p:nvPr/>
        </p:nvSpPr>
        <p:spPr bwMode="auto">
          <a:xfrm>
            <a:off x="4452938" y="4100513"/>
            <a:ext cx="3143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内存使用完后一直未释放</a:t>
            </a:r>
          </a:p>
        </p:txBody>
      </p:sp>
      <p:sp>
        <p:nvSpPr>
          <p:cNvPr id="43022" name="左大括号 35">
            <a:extLst>
              <a:ext uri="{FF2B5EF4-FFF2-40B4-BE49-F238E27FC236}">
                <a16:creationId xmlns:a16="http://schemas.microsoft.com/office/drawing/2014/main" id="{B9B128CC-55CD-4206-B91A-7A0C5CB95E7F}"/>
              </a:ext>
            </a:extLst>
          </p:cNvPr>
          <p:cNvSpPr>
            <a:spLocks/>
          </p:cNvSpPr>
          <p:nvPr/>
        </p:nvSpPr>
        <p:spPr bwMode="auto">
          <a:xfrm>
            <a:off x="2238375" y="4786313"/>
            <a:ext cx="357188" cy="1857375"/>
          </a:xfrm>
          <a:prstGeom prst="leftBrace">
            <a:avLst>
              <a:gd name="adj1" fmla="val 833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3023" name="矩形 36">
            <a:extLst>
              <a:ext uri="{FF2B5EF4-FFF2-40B4-BE49-F238E27FC236}">
                <a16:creationId xmlns:a16="http://schemas.microsoft.com/office/drawing/2014/main" id="{C57CDC85-FBE6-4DFD-928A-1205C8476084}"/>
              </a:ext>
            </a:extLst>
          </p:cNvPr>
          <p:cNvSpPr>
            <a:spLocks noChangeArrowheads="1"/>
          </p:cNvSpPr>
          <p:nvPr/>
        </p:nvSpPr>
        <p:spPr bwMode="auto">
          <a:xfrm>
            <a:off x="2381250" y="48244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死锁</a:t>
            </a:r>
          </a:p>
        </p:txBody>
      </p:sp>
      <p:sp>
        <p:nvSpPr>
          <p:cNvPr id="43024" name="矩形 37">
            <a:extLst>
              <a:ext uri="{FF2B5EF4-FFF2-40B4-BE49-F238E27FC236}">
                <a16:creationId xmlns:a16="http://schemas.microsoft.com/office/drawing/2014/main" id="{52BB604E-7F1C-4EEF-A421-9A45418A545E}"/>
              </a:ext>
            </a:extLst>
          </p:cNvPr>
          <p:cNvSpPr>
            <a:spLocks noChangeArrowheads="1"/>
          </p:cNvSpPr>
          <p:nvPr/>
        </p:nvSpPr>
        <p:spPr bwMode="auto">
          <a:xfrm>
            <a:off x="2309813" y="5467350"/>
            <a:ext cx="3357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Times New Roman" panose="02020603050405020304" pitchFamily="18" charset="0"/>
                <a:ea typeface="楷体_GB2312" pitchFamily="1" charset="-122"/>
              </a:rPr>
              <a:t>全局变量的互斥访问</a:t>
            </a:r>
          </a:p>
        </p:txBody>
      </p:sp>
      <p:sp>
        <p:nvSpPr>
          <p:cNvPr id="43025" name="矩形 38">
            <a:extLst>
              <a:ext uri="{FF2B5EF4-FFF2-40B4-BE49-F238E27FC236}">
                <a16:creationId xmlns:a16="http://schemas.microsoft.com/office/drawing/2014/main" id="{C8F497A4-1B89-4408-8FB4-AB987C23B3B8}"/>
              </a:ext>
            </a:extLst>
          </p:cNvPr>
          <p:cNvSpPr>
            <a:spLocks noChangeArrowheads="1"/>
          </p:cNvSpPr>
          <p:nvPr/>
        </p:nvSpPr>
        <p:spPr bwMode="auto">
          <a:xfrm>
            <a:off x="2452688" y="6000750"/>
            <a:ext cx="150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楷体_GB2312" pitchFamily="1" charset="-122"/>
              </a:rPr>
              <a:t>…</a:t>
            </a:r>
            <a:endParaRPr lang="zh-CN" altLang="en-US" sz="2400">
              <a:solidFill>
                <a:schemeClr val="tx1"/>
              </a:solidFill>
              <a:latin typeface="Times New Roman" panose="02020603050405020304" pitchFamily="18" charset="0"/>
              <a:ea typeface="楷体_GB2312" pitchFamily="1" charset="-122"/>
            </a:endParaRPr>
          </a:p>
        </p:txBody>
      </p:sp>
      <p:sp>
        <p:nvSpPr>
          <p:cNvPr id="43026" name="矩形 39">
            <a:extLst>
              <a:ext uri="{FF2B5EF4-FFF2-40B4-BE49-F238E27FC236}">
                <a16:creationId xmlns:a16="http://schemas.microsoft.com/office/drawing/2014/main" id="{6FABABB9-2D71-4A09-B81B-17D42529D5F4}"/>
              </a:ext>
            </a:extLst>
          </p:cNvPr>
          <p:cNvSpPr>
            <a:spLocks noChangeArrowheads="1"/>
          </p:cNvSpPr>
          <p:nvPr/>
        </p:nvSpPr>
        <p:spPr bwMode="auto">
          <a:xfrm>
            <a:off x="3738563" y="3429000"/>
            <a:ext cx="2928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latin typeface="Times New Roman" panose="02020603050405020304" pitchFamily="18" charset="0"/>
                <a:ea typeface="楷体_GB2312" pitchFamily="1" charset="-122"/>
              </a:rPr>
              <a:t>…</a:t>
            </a:r>
            <a:endParaRPr lang="zh-CN" altLang="en-US" sz="2000">
              <a:solidFill>
                <a:schemeClr val="tx1"/>
              </a:solidFill>
              <a:latin typeface="Times New Roman" panose="02020603050405020304" pitchFamily="18" charset="0"/>
              <a:ea typeface="楷体_GB2312" pitchFamily="1" charset="-122"/>
            </a:endParaRPr>
          </a:p>
        </p:txBody>
      </p:sp>
      <p:sp>
        <p:nvSpPr>
          <p:cNvPr id="43027" name="左大括号 41">
            <a:extLst>
              <a:ext uri="{FF2B5EF4-FFF2-40B4-BE49-F238E27FC236}">
                <a16:creationId xmlns:a16="http://schemas.microsoft.com/office/drawing/2014/main" id="{2E52081F-BC0A-4B11-AD37-73802ECCC234}"/>
              </a:ext>
            </a:extLst>
          </p:cNvPr>
          <p:cNvSpPr>
            <a:spLocks/>
          </p:cNvSpPr>
          <p:nvPr/>
        </p:nvSpPr>
        <p:spPr bwMode="auto">
          <a:xfrm>
            <a:off x="2381250" y="1714500"/>
            <a:ext cx="214313" cy="2786063"/>
          </a:xfrm>
          <a:prstGeom prst="leftBrace">
            <a:avLst>
              <a:gd name="adj1" fmla="val 830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43028" name="左大括号 44">
            <a:extLst>
              <a:ext uri="{FF2B5EF4-FFF2-40B4-BE49-F238E27FC236}">
                <a16:creationId xmlns:a16="http://schemas.microsoft.com/office/drawing/2014/main" id="{A6379BDF-D451-49A1-8B62-B9D1A06C93D5}"/>
              </a:ext>
            </a:extLst>
          </p:cNvPr>
          <p:cNvSpPr>
            <a:spLocks/>
          </p:cNvSpPr>
          <p:nvPr/>
        </p:nvSpPr>
        <p:spPr bwMode="auto">
          <a:xfrm>
            <a:off x="666750" y="2000250"/>
            <a:ext cx="500063" cy="4500563"/>
          </a:xfrm>
          <a:prstGeom prst="leftBrace">
            <a:avLst>
              <a:gd name="adj1" fmla="val 8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cxnSp>
        <p:nvCxnSpPr>
          <p:cNvPr id="43029" name="直接连接符 24">
            <a:extLst>
              <a:ext uri="{FF2B5EF4-FFF2-40B4-BE49-F238E27FC236}">
                <a16:creationId xmlns:a16="http://schemas.microsoft.com/office/drawing/2014/main" id="{62D3F0F5-6FC6-4874-A6DD-40159DB36D9A}"/>
              </a:ext>
            </a:extLst>
          </p:cNvPr>
          <p:cNvCxnSpPr>
            <a:cxnSpLocks noChangeShapeType="1"/>
          </p:cNvCxnSpPr>
          <p:nvPr/>
        </p:nvCxnSpPr>
        <p:spPr bwMode="auto">
          <a:xfrm>
            <a:off x="3952875" y="4286250"/>
            <a:ext cx="64293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A77E7FFC-C2AA-464B-B2ED-A92B34119146}"/>
              </a:ext>
            </a:extLst>
          </p:cNvPr>
          <p:cNvSpPr>
            <a:spLocks noGrp="1" noChangeArrowheads="1"/>
          </p:cNvSpPr>
          <p:nvPr>
            <p:ph sz="quarter" idx="4294967295"/>
          </p:nvPr>
        </p:nvSpPr>
        <p:spPr>
          <a:xfrm>
            <a:off x="488950" y="1412875"/>
            <a:ext cx="6892925" cy="4608513"/>
          </a:xfrm>
        </p:spPr>
        <p:txBody>
          <a:bodyPr/>
          <a:lstStyle/>
          <a:p>
            <a:r>
              <a:rPr lang="zh-CN" altLang="en-US" sz="2400"/>
              <a:t>调试工具</a:t>
            </a: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endParaRPr lang="zh-CN" altLang="en-US"/>
          </a:p>
        </p:txBody>
      </p:sp>
      <p:sp>
        <p:nvSpPr>
          <p:cNvPr id="44035" name="Title 1">
            <a:extLst>
              <a:ext uri="{FF2B5EF4-FFF2-40B4-BE49-F238E27FC236}">
                <a16:creationId xmlns:a16="http://schemas.microsoft.com/office/drawing/2014/main" id="{416403A0-FAAB-4DBE-9758-F4960162FDCD}"/>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latin typeface="黑体" pitchFamily="49" charset="-122"/>
                <a:sym typeface="黑体" pitchFamily="49" charset="-122"/>
              </a:rPr>
              <a:t>总结</a:t>
            </a:r>
            <a:endParaRPr lang="en-US" dirty="0">
              <a:effectLst>
                <a:outerShdw blurRad="38100" dist="38100" dir="2700000" algn="tl">
                  <a:srgbClr val="000000"/>
                </a:outerShdw>
              </a:effectLst>
              <a:latin typeface="黑体" pitchFamily="49" charset="-122"/>
              <a:sym typeface="黑体" pitchFamily="49" charset="-122"/>
            </a:endParaRPr>
          </a:p>
        </p:txBody>
      </p:sp>
      <p:graphicFrame>
        <p:nvGraphicFramePr>
          <p:cNvPr id="44036" name="Group 4">
            <a:extLst>
              <a:ext uri="{FF2B5EF4-FFF2-40B4-BE49-F238E27FC236}">
                <a16:creationId xmlns:a16="http://schemas.microsoft.com/office/drawing/2014/main" id="{473B9F76-C5B3-4183-A91C-036F1753D32B}"/>
              </a:ext>
            </a:extLst>
          </p:cNvPr>
          <p:cNvGraphicFramePr>
            <a:graphicFrameLocks noGrp="1"/>
          </p:cNvGraphicFramePr>
          <p:nvPr/>
        </p:nvGraphicFramePr>
        <p:xfrm>
          <a:off x="1023938" y="2000250"/>
          <a:ext cx="8001000" cy="4591050"/>
        </p:xfrm>
        <a:graphic>
          <a:graphicData uri="http://schemas.openxmlformats.org/drawingml/2006/table">
            <a:tbl>
              <a:tblPr/>
              <a:tblGrid>
                <a:gridCol w="1357312">
                  <a:extLst>
                    <a:ext uri="{9D8B030D-6E8A-4147-A177-3AD203B41FA5}">
                      <a16:colId xmlns:a16="http://schemas.microsoft.com/office/drawing/2014/main" val="20000"/>
                    </a:ext>
                  </a:extLst>
                </a:gridCol>
                <a:gridCol w="3071813">
                  <a:extLst>
                    <a:ext uri="{9D8B030D-6E8A-4147-A177-3AD203B41FA5}">
                      <a16:colId xmlns:a16="http://schemas.microsoft.com/office/drawing/2014/main" val="20001"/>
                    </a:ext>
                  </a:extLst>
                </a:gridCol>
                <a:gridCol w="3571875">
                  <a:extLst>
                    <a:ext uri="{9D8B030D-6E8A-4147-A177-3AD203B41FA5}">
                      <a16:colId xmlns:a16="http://schemas.microsoft.com/office/drawing/2014/main" val="20002"/>
                    </a:ext>
                  </a:extLst>
                </a:gridCol>
              </a:tblGrid>
              <a:tr h="371526">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FFFFFF"/>
                          </a:solidFill>
                          <a:effectLst/>
                          <a:latin typeface="Arial" pitchFamily="34" charset="0"/>
                          <a:ea typeface="宋体" pitchFamily="2" charset="-122"/>
                        </a:rPr>
                        <a:t>调试工具</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FFFFFF"/>
                          </a:solidFill>
                          <a:effectLst/>
                          <a:latin typeface="Arial" pitchFamily="34" charset="0"/>
                          <a:ea typeface="宋体" pitchFamily="2" charset="-122"/>
                        </a:rPr>
                        <a:t>特点</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FFFFFF"/>
                          </a:solidFill>
                          <a:effectLst/>
                          <a:latin typeface="Arial" pitchFamily="34" charset="0"/>
                          <a:ea typeface="宋体" pitchFamily="2" charset="-122"/>
                        </a:rPr>
                        <a:t>适用的错误类型</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GDB</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Linux</a:t>
                      </a:r>
                      <a:r>
                        <a:rPr kumimoji="0" lang="zh-CN" altLang="en-US" sz="1800" b="1" i="0" u="none" strike="noStrike" cap="none" normalizeH="0" baseline="0">
                          <a:ln>
                            <a:noFill/>
                          </a:ln>
                          <a:solidFill>
                            <a:srgbClr val="0033CC"/>
                          </a:solidFill>
                          <a:effectLst/>
                          <a:latin typeface="Arial" pitchFamily="34" charset="0"/>
                          <a:ea typeface="宋体" pitchFamily="2" charset="-122"/>
                        </a:rPr>
                        <a:t>自带的工具</a:t>
                      </a:r>
                      <a:endParaRPr kumimoji="0" lang="en-US" sz="1800" b="1" i="0" u="none" strike="noStrike" cap="none" normalizeH="0" baseline="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基础的调试工具</a:t>
                      </a:r>
                      <a:endParaRPr kumimoji="0" lang="en-US" sz="1800" b="1" i="0" u="none" strike="noStrike" cap="none" normalizeH="0" baseline="0">
                        <a:ln>
                          <a:noFill/>
                        </a:ln>
                        <a:solidFill>
                          <a:srgbClr val="0033CC"/>
                        </a:solidFill>
                        <a:effectLst/>
                        <a:latin typeface="Arial"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内存错误、</a:t>
                      </a:r>
                      <a:endParaRPr kumimoji="0" lang="en-US" sz="1800" b="1" i="0" u="none" strike="noStrike" cap="none" normalizeH="0" baseline="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多线程</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64016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catchsegv</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Linux</a:t>
                      </a:r>
                      <a:r>
                        <a:rPr kumimoji="0" lang="zh-CN" altLang="en-US" sz="1800" b="1" i="0" u="none" strike="noStrike" cap="none" normalizeH="0" baseline="0">
                          <a:ln>
                            <a:noFill/>
                          </a:ln>
                          <a:solidFill>
                            <a:srgbClr val="0033CC"/>
                          </a:solidFill>
                          <a:effectLst/>
                          <a:latin typeface="Arial" pitchFamily="34" charset="0"/>
                          <a:ea typeface="宋体" pitchFamily="2" charset="-122"/>
                        </a:rPr>
                        <a:t>自带的工具</a:t>
                      </a:r>
                      <a:endParaRPr kumimoji="0" lang="en-US" sz="1800" b="1" i="0" u="none" strike="noStrike" cap="none" normalizeH="0" baseline="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打印函数调用堆栈关系</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0033CC"/>
                          </a:solidFill>
                          <a:effectLst/>
                          <a:latin typeface="Arial" pitchFamily="34" charset="0"/>
                          <a:ea typeface="宋体" pitchFamily="2" charset="-122"/>
                        </a:rPr>
                        <a:t>内存错误</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914526">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backtrace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通过在源码插入</a:t>
                      </a:r>
                      <a:r>
                        <a:rPr kumimoji="0" lang="en-US" sz="1800" b="1" i="0" u="none" strike="noStrike" cap="none" normalizeH="0" baseline="0">
                          <a:ln>
                            <a:noFill/>
                          </a:ln>
                          <a:solidFill>
                            <a:srgbClr val="0033CC"/>
                          </a:solidFill>
                          <a:effectLst/>
                          <a:latin typeface="Arial" pitchFamily="34" charset="0"/>
                          <a:ea typeface="宋体" pitchFamily="2" charset="-122"/>
                        </a:rPr>
                        <a:t>backtrace</a:t>
                      </a:r>
                      <a:r>
                        <a:rPr kumimoji="0" lang="zh-CN" altLang="en-US" sz="1800" b="1" i="0" u="none" strike="noStrike" cap="none" normalizeH="0" baseline="0">
                          <a:ln>
                            <a:noFill/>
                          </a:ln>
                          <a:solidFill>
                            <a:srgbClr val="0033CC"/>
                          </a:solidFill>
                          <a:effectLst/>
                          <a:latin typeface="Arial" pitchFamily="34" charset="0"/>
                          <a:ea typeface="宋体" pitchFamily="2" charset="-122"/>
                        </a:rPr>
                        <a:t>函数，打印函数调用堆栈关系</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0033CC"/>
                          </a:solidFill>
                          <a:effectLst/>
                          <a:latin typeface="Arial" pitchFamily="34" charset="0"/>
                          <a:ea typeface="宋体" pitchFamily="2" charset="-122"/>
                        </a:rPr>
                        <a:t>内存错误</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371526">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splint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静态分析工具，需额外安装</a:t>
                      </a:r>
                      <a:endParaRPr kumimoji="0" lang="en-US" sz="1800" b="1" i="0" u="none" strike="noStrike" cap="none" normalizeH="0" baseline="0">
                        <a:ln>
                          <a:noFill/>
                        </a:ln>
                        <a:solidFill>
                          <a:srgbClr val="0033CC"/>
                        </a:solidFill>
                        <a:effectLst/>
                        <a:latin typeface="Arial"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0033CC"/>
                          </a:solidFill>
                          <a:effectLst/>
                          <a:latin typeface="Arial" pitchFamily="34" charset="0"/>
                          <a:ea typeface="宋体" pitchFamily="2" charset="-122"/>
                        </a:rPr>
                        <a:t>内存错误</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r h="64143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valgrind</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功能强大，典型的动态分析工具</a:t>
                      </a:r>
                      <a:endParaRPr kumimoji="0" lang="en-US" sz="1800" b="1" i="0" u="none" strike="noStrike" cap="none" normalizeH="0" baseline="0">
                        <a:ln>
                          <a:noFill/>
                        </a:ln>
                        <a:solidFill>
                          <a:srgbClr val="0033CC"/>
                        </a:solidFill>
                        <a:effectLst/>
                        <a:latin typeface="Arial"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内存错误、内存泄漏、多线程</a:t>
                      </a:r>
                      <a:endParaRPr kumimoji="0" lang="en-US" sz="1800" b="1" i="0" u="none" strike="noStrike" cap="none" normalizeH="0" baseline="0">
                        <a:ln>
                          <a:noFill/>
                        </a:ln>
                        <a:solidFill>
                          <a:srgbClr val="0033CC"/>
                        </a:solidFill>
                        <a:effectLst/>
                        <a:latin typeface="Arial"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371526">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mtrace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Linux</a:t>
                      </a:r>
                      <a:r>
                        <a:rPr kumimoji="0" lang="zh-CN" altLang="en-US" sz="1800" b="1" i="0" u="none" strike="noStrike" cap="none" normalizeH="0" baseline="0">
                          <a:ln>
                            <a:noFill/>
                          </a:ln>
                          <a:solidFill>
                            <a:srgbClr val="0033CC"/>
                          </a:solidFill>
                          <a:effectLst/>
                          <a:latin typeface="Arial" pitchFamily="34" charset="0"/>
                          <a:ea typeface="宋体" pitchFamily="2" charset="-122"/>
                        </a:rPr>
                        <a:t>自带的工具</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0033CC"/>
                          </a:solidFill>
                          <a:effectLst/>
                          <a:latin typeface="Arial" pitchFamily="34" charset="0"/>
                          <a:ea typeface="宋体" pitchFamily="2" charset="-122"/>
                        </a:rPr>
                        <a:t>内存泄漏</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6"/>
                  </a:ext>
                </a:extLst>
              </a:tr>
              <a:tr h="640169">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memwatch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sz="1800" b="1" i="0" u="none" strike="noStrike" cap="none" normalizeH="0" baseline="0">
                          <a:ln>
                            <a:noFill/>
                          </a:ln>
                          <a:solidFill>
                            <a:srgbClr val="0033CC"/>
                          </a:solidFill>
                          <a:effectLst/>
                          <a:latin typeface="Arial" pitchFamily="34" charset="0"/>
                          <a:ea typeface="宋体" pitchFamily="2" charset="-122"/>
                        </a:rPr>
                        <a:t>Linux</a:t>
                      </a:r>
                      <a:r>
                        <a:rPr kumimoji="0" lang="zh-CN" altLang="en-US" sz="1800" b="1" i="0" u="none" strike="noStrike" cap="none" normalizeH="0" baseline="0">
                          <a:ln>
                            <a:noFill/>
                          </a:ln>
                          <a:solidFill>
                            <a:srgbClr val="0033CC"/>
                          </a:solidFill>
                          <a:effectLst/>
                          <a:latin typeface="Arial" pitchFamily="34" charset="0"/>
                          <a:ea typeface="宋体" pitchFamily="2" charset="-122"/>
                        </a:rPr>
                        <a:t>自带</a:t>
                      </a:r>
                      <a:endParaRPr kumimoji="0" lang="en-US" sz="1800" b="1" i="0" u="none" strike="noStrike" cap="none" normalizeH="0" baseline="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a:ln>
                            <a:noFill/>
                          </a:ln>
                          <a:solidFill>
                            <a:srgbClr val="0033CC"/>
                          </a:solidFill>
                          <a:effectLst/>
                          <a:latin typeface="Arial" pitchFamily="34" charset="0"/>
                          <a:ea typeface="宋体" pitchFamily="2" charset="-122"/>
                        </a:rPr>
                        <a:t>源码形式</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sz="1800" b="1" i="0" u="none" strike="noStrike" cap="none" normalizeH="0" baseline="0">
                          <a:ln>
                            <a:noFill/>
                          </a:ln>
                          <a:solidFill>
                            <a:srgbClr val="0033CC"/>
                          </a:solidFill>
                          <a:effectLst/>
                          <a:latin typeface="Arial" pitchFamily="34" charset="0"/>
                          <a:ea typeface="宋体" pitchFamily="2" charset="-122"/>
                        </a:rPr>
                        <a:t>内存泄漏</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75619B2-B5E1-4FA4-8A61-C66E64C72BDF}"/>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守护进程</a:t>
            </a:r>
            <a:endParaRPr lang="en-US" dirty="0">
              <a:effectLst>
                <a:outerShdw blurRad="38100" dist="38100" dir="2700000" algn="tl">
                  <a:srgbClr val="000000"/>
                </a:outerShdw>
              </a:effectLst>
              <a:latin typeface="黑体" pitchFamily="49" charset="-122"/>
              <a:sym typeface="黑体" pitchFamily="49" charset="-122"/>
            </a:endParaRPr>
          </a:p>
        </p:txBody>
      </p:sp>
      <p:sp>
        <p:nvSpPr>
          <p:cNvPr id="46083" name="Content Placeholder 2">
            <a:extLst>
              <a:ext uri="{FF2B5EF4-FFF2-40B4-BE49-F238E27FC236}">
                <a16:creationId xmlns:a16="http://schemas.microsoft.com/office/drawing/2014/main" id="{888D4338-640A-48D1-B1BF-A31B3B14A7CA}"/>
              </a:ext>
            </a:extLst>
          </p:cNvPr>
          <p:cNvSpPr>
            <a:spLocks noGrp="1" noChangeArrowheads="1"/>
          </p:cNvSpPr>
          <p:nvPr>
            <p:ph sz="quarter" idx="4294967295"/>
          </p:nvPr>
        </p:nvSpPr>
        <p:spPr>
          <a:xfrm>
            <a:off x="488950" y="1412875"/>
            <a:ext cx="3963988" cy="4608513"/>
          </a:xfrm>
        </p:spPr>
        <p:txBody>
          <a:bodyPr/>
          <a:lstStyle/>
          <a:p>
            <a:r>
              <a:rPr lang="zh-CN" altLang="en-US" sz="2400"/>
              <a:t>守护进程</a:t>
            </a:r>
            <a:endParaRPr lang="en-US" altLang="zh-CN" sz="2400"/>
          </a:p>
          <a:p>
            <a:pPr lvl="1"/>
            <a:r>
              <a:rPr lang="zh-CN" altLang="en-US" sz="2200">
                <a:ea typeface="黑体" panose="02010609060101010101" pitchFamily="49" charset="-122"/>
              </a:rPr>
              <a:t> </a:t>
            </a:r>
            <a:r>
              <a:rPr lang="zh-CN" altLang="en-US" sz="2000">
                <a:latin typeface="宋体" panose="02010600030101010101" pitchFamily="2" charset="-122"/>
                <a:sym typeface="宋体" panose="02010600030101010101" pitchFamily="2" charset="-122"/>
              </a:rPr>
              <a:t>运行在后台的一种特殊进程。独立于控制终端并且周期性地执行某种任务或等待处理某些发生的事件。 </a:t>
            </a:r>
            <a:endParaRPr lang="en-US" altLang="zh-CN" sz="2000">
              <a:latin typeface="宋体" panose="02010600030101010101" pitchFamily="2" charset="-122"/>
              <a:sym typeface="宋体" panose="02010600030101010101" pitchFamily="2" charset="-122"/>
            </a:endParaRPr>
          </a:p>
          <a:p>
            <a:pPr lvl="1"/>
            <a:endParaRPr lang="zh-CN" altLang="en-US" sz="2000">
              <a:latin typeface="宋体" panose="02010600030101010101" pitchFamily="2" charset="-122"/>
              <a:sym typeface="宋体" panose="02010600030101010101" pitchFamily="2" charset="-122"/>
            </a:endParaRPr>
          </a:p>
          <a:p>
            <a:pPr lvl="1"/>
            <a:r>
              <a:rPr lang="en-US" altLang="zh-CN" sz="2000">
                <a:latin typeface="宋体" panose="02010600030101010101" pitchFamily="2" charset="-122"/>
                <a:sym typeface="宋体" panose="02010600030101010101" pitchFamily="2" charset="-122"/>
              </a:rPr>
              <a:t>Linux</a:t>
            </a:r>
            <a:r>
              <a:rPr lang="zh-CN" altLang="en-US" sz="2000">
                <a:latin typeface="宋体" panose="02010600030101010101" pitchFamily="2" charset="-122"/>
                <a:sym typeface="宋体" panose="02010600030101010101" pitchFamily="2" charset="-122"/>
              </a:rPr>
              <a:t>的大多数服务器就是用守护进程实现的。比如，</a:t>
            </a:r>
            <a:r>
              <a:rPr lang="en-US" altLang="zh-CN" sz="2000">
                <a:latin typeface="宋体" panose="02010600030101010101" pitchFamily="2" charset="-122"/>
                <a:sym typeface="宋体" panose="02010600030101010101" pitchFamily="2" charset="-122"/>
              </a:rPr>
              <a:t>Internet</a:t>
            </a:r>
            <a:r>
              <a:rPr lang="zh-CN" altLang="en-US" sz="2000">
                <a:latin typeface="宋体" panose="02010600030101010101" pitchFamily="2" charset="-122"/>
                <a:sym typeface="宋体" panose="02010600030101010101" pitchFamily="2" charset="-122"/>
              </a:rPr>
              <a:t>服务器</a:t>
            </a:r>
            <a:r>
              <a:rPr lang="en-US" altLang="zh-CN" sz="2000">
                <a:latin typeface="宋体" panose="02010600030101010101" pitchFamily="2" charset="-122"/>
                <a:sym typeface="宋体" panose="02010600030101010101" pitchFamily="2" charset="-122"/>
              </a:rPr>
              <a:t>inetd</a:t>
            </a:r>
            <a:r>
              <a:rPr lang="zh-CN" altLang="en-US" sz="2000">
                <a:latin typeface="宋体" panose="02010600030101010101" pitchFamily="2" charset="-122"/>
                <a:sym typeface="宋体" panose="02010600030101010101" pitchFamily="2" charset="-122"/>
              </a:rPr>
              <a:t>，</a:t>
            </a:r>
            <a:r>
              <a:rPr lang="en-US" altLang="zh-CN" sz="2000">
                <a:latin typeface="宋体" panose="02010600030101010101" pitchFamily="2" charset="-122"/>
                <a:sym typeface="宋体" panose="02010600030101010101" pitchFamily="2" charset="-122"/>
              </a:rPr>
              <a:t>Web</a:t>
            </a:r>
            <a:r>
              <a:rPr lang="zh-CN" altLang="en-US" sz="2000">
                <a:latin typeface="宋体" panose="02010600030101010101" pitchFamily="2" charset="-122"/>
                <a:sym typeface="宋体" panose="02010600030101010101" pitchFamily="2" charset="-122"/>
              </a:rPr>
              <a:t>服务器</a:t>
            </a:r>
            <a:r>
              <a:rPr lang="en-US" altLang="zh-CN" sz="2000">
                <a:latin typeface="宋体" panose="02010600030101010101" pitchFamily="2" charset="-122"/>
                <a:sym typeface="宋体" panose="02010600030101010101" pitchFamily="2" charset="-122"/>
              </a:rPr>
              <a:t>httpd</a:t>
            </a:r>
            <a:r>
              <a:rPr lang="zh-CN" altLang="en-US" sz="2000">
                <a:latin typeface="宋体" panose="02010600030101010101" pitchFamily="2" charset="-122"/>
                <a:sym typeface="宋体" panose="02010600030101010101" pitchFamily="2" charset="-122"/>
              </a:rPr>
              <a:t>等。同时，守护进程完成许多系统任务。比如，作业规划进程</a:t>
            </a:r>
            <a:r>
              <a:rPr lang="en-US" altLang="zh-CN" sz="2000">
                <a:latin typeface="宋体" panose="02010600030101010101" pitchFamily="2" charset="-122"/>
                <a:sym typeface="宋体" panose="02010600030101010101" pitchFamily="2" charset="-122"/>
              </a:rPr>
              <a:t>crond</a:t>
            </a:r>
            <a:r>
              <a:rPr lang="zh-CN" altLang="en-US" sz="2000">
                <a:latin typeface="宋体" panose="02010600030101010101" pitchFamily="2" charset="-122"/>
                <a:sym typeface="宋体" panose="02010600030101010101" pitchFamily="2" charset="-122"/>
              </a:rPr>
              <a:t>，打印进程</a:t>
            </a:r>
            <a:r>
              <a:rPr lang="en-US" altLang="zh-CN" sz="2000">
                <a:latin typeface="宋体" panose="02010600030101010101" pitchFamily="2" charset="-122"/>
                <a:sym typeface="宋体" panose="02010600030101010101" pitchFamily="2" charset="-122"/>
              </a:rPr>
              <a:t>lpd</a:t>
            </a:r>
            <a:r>
              <a:rPr lang="zh-CN" altLang="en-US" sz="2000">
                <a:latin typeface="宋体" panose="02010600030101010101" pitchFamily="2" charset="-122"/>
                <a:sym typeface="宋体" panose="02010600030101010101" pitchFamily="2" charset="-122"/>
              </a:rPr>
              <a:t>等。 </a:t>
            </a:r>
            <a:r>
              <a:rPr lang="en-US" altLang="zh-CN" sz="2000">
                <a:latin typeface="宋体" panose="02010600030101010101" pitchFamily="2" charset="-122"/>
                <a:sym typeface="宋体" panose="02010600030101010101" pitchFamily="2" charset="-122"/>
              </a:rPr>
              <a:t> </a:t>
            </a:r>
          </a:p>
          <a:p>
            <a:endParaRPr lang="zh-CN" altLang="en-US"/>
          </a:p>
        </p:txBody>
      </p:sp>
      <p:pic>
        <p:nvPicPr>
          <p:cNvPr id="46084" name="Picture 3" descr="http://g.hiphotos.baidu.com/baike/c0%3Dbaike80%2C5%2C5%2C80%2C26/sign=437c9fd1a586c9171c0e5a6ba8541baa/10dfa9ec8a136327b466b91a938fa0ec09fa513d2697e72c.jpg">
            <a:extLst>
              <a:ext uri="{FF2B5EF4-FFF2-40B4-BE49-F238E27FC236}">
                <a16:creationId xmlns:a16="http://schemas.microsoft.com/office/drawing/2014/main" id="{C8349D1F-99D0-4140-AD8F-DE44941EE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000250"/>
            <a:ext cx="50228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8D6027D-3987-4ED7-BC9F-6A1E6AE05927}"/>
              </a:ext>
            </a:extLst>
          </p:cNvPr>
          <p:cNvSpPr/>
          <p:nvPr/>
        </p:nvSpPr>
        <p:spPr bwMode="auto">
          <a:xfrm>
            <a:off x="4452938" y="5013176"/>
            <a:ext cx="1652190" cy="557213"/>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3" name="文本框 2">
            <a:extLst>
              <a:ext uri="{FF2B5EF4-FFF2-40B4-BE49-F238E27FC236}">
                <a16:creationId xmlns:a16="http://schemas.microsoft.com/office/drawing/2014/main" id="{929433FD-D494-45C9-9D2D-BAE4D9618D21}"/>
              </a:ext>
            </a:extLst>
          </p:cNvPr>
          <p:cNvSpPr txBox="1"/>
          <p:nvPr/>
        </p:nvSpPr>
        <p:spPr>
          <a:xfrm>
            <a:off x="4880992" y="5500688"/>
            <a:ext cx="4464496" cy="1323439"/>
          </a:xfrm>
          <a:prstGeom prst="rect">
            <a:avLst/>
          </a:prstGeom>
          <a:noFill/>
        </p:spPr>
        <p:txBody>
          <a:bodyPr wrap="square" rtlCol="0">
            <a:spAutoFit/>
          </a:bodyPr>
          <a:lstStyle/>
          <a:p>
            <a:pPr algn="l"/>
            <a:r>
              <a:rPr lang="zh-CN" altLang="en-US" sz="1000" b="0" dirty="0">
                <a:solidFill>
                  <a:srgbClr val="000000"/>
                </a:solidFill>
              </a:rPr>
              <a:t>实际守护进程要</a:t>
            </a:r>
            <a:r>
              <a:rPr lang="en-US" altLang="zh-CN" sz="1000" b="0" dirty="0">
                <a:solidFill>
                  <a:srgbClr val="000000"/>
                </a:solidFill>
              </a:rPr>
              <a:t>fork</a:t>
            </a:r>
            <a:r>
              <a:rPr lang="zh-CN" altLang="en-US" sz="1000" b="0" dirty="0">
                <a:solidFill>
                  <a:srgbClr val="000000"/>
                </a:solidFill>
              </a:rPr>
              <a:t>两次：第一次</a:t>
            </a:r>
            <a:r>
              <a:rPr lang="en-US" altLang="zh-CN" sz="1000" b="0" dirty="0">
                <a:solidFill>
                  <a:srgbClr val="000000"/>
                </a:solidFill>
              </a:rPr>
              <a:t>fork</a:t>
            </a:r>
            <a:r>
              <a:rPr lang="zh-CN" altLang="en-US" sz="1000" b="0" dirty="0">
                <a:solidFill>
                  <a:srgbClr val="000000"/>
                </a:solidFill>
              </a:rPr>
              <a:t>：这里第一次</a:t>
            </a:r>
            <a:r>
              <a:rPr lang="en-US" altLang="zh-CN" sz="1000" b="0" dirty="0">
                <a:solidFill>
                  <a:srgbClr val="000000"/>
                </a:solidFill>
              </a:rPr>
              <a:t>fork</a:t>
            </a:r>
            <a:r>
              <a:rPr lang="zh-CN" altLang="en-US" sz="1000" b="0" dirty="0">
                <a:solidFill>
                  <a:srgbClr val="000000"/>
                </a:solidFill>
              </a:rPr>
              <a:t>的作用就是让</a:t>
            </a:r>
            <a:r>
              <a:rPr lang="en-US" altLang="zh-CN" sz="1000" b="0" dirty="0">
                <a:solidFill>
                  <a:srgbClr val="000000"/>
                </a:solidFill>
              </a:rPr>
              <a:t>shell</a:t>
            </a:r>
            <a:r>
              <a:rPr lang="zh-CN" altLang="en-US" sz="1000" b="0" dirty="0">
                <a:solidFill>
                  <a:srgbClr val="000000"/>
                </a:solidFill>
              </a:rPr>
              <a:t>认为这条命令已经终止，不用挂在终端输入上</a:t>
            </a:r>
            <a:r>
              <a:rPr lang="en-US" altLang="zh-CN" sz="1000" b="0" dirty="0">
                <a:solidFill>
                  <a:srgbClr val="000000"/>
                </a:solidFill>
              </a:rPr>
              <a:t>;</a:t>
            </a:r>
            <a:r>
              <a:rPr lang="zh-CN" altLang="en-US" sz="1000" b="0" dirty="0">
                <a:solidFill>
                  <a:srgbClr val="000000"/>
                </a:solidFill>
              </a:rPr>
              <a:t>再一个是为了后面的</a:t>
            </a:r>
            <a:r>
              <a:rPr lang="en-US" altLang="zh-CN" sz="1000" b="0" dirty="0" err="1">
                <a:solidFill>
                  <a:srgbClr val="000000"/>
                </a:solidFill>
              </a:rPr>
              <a:t>setsid</a:t>
            </a:r>
            <a:r>
              <a:rPr lang="zh-CN" altLang="en-US" sz="1000" b="0" dirty="0">
                <a:solidFill>
                  <a:srgbClr val="000000"/>
                </a:solidFill>
              </a:rPr>
              <a:t>服务，因为调用</a:t>
            </a:r>
            <a:r>
              <a:rPr lang="en-US" altLang="zh-CN" sz="1000" b="0" dirty="0" err="1">
                <a:solidFill>
                  <a:srgbClr val="000000"/>
                </a:solidFill>
              </a:rPr>
              <a:t>setsid</a:t>
            </a:r>
            <a:r>
              <a:rPr lang="zh-CN" altLang="en-US" sz="1000" b="0" dirty="0">
                <a:solidFill>
                  <a:srgbClr val="000000"/>
                </a:solidFill>
              </a:rPr>
              <a:t>函数的进程不能是进程组组长，如果不</a:t>
            </a:r>
            <a:r>
              <a:rPr lang="en-US" altLang="zh-CN" sz="1000" b="0" dirty="0">
                <a:solidFill>
                  <a:srgbClr val="000000"/>
                </a:solidFill>
              </a:rPr>
              <a:t>fork</a:t>
            </a:r>
            <a:r>
              <a:rPr lang="zh-CN" altLang="en-US" sz="1000" b="0" dirty="0">
                <a:solidFill>
                  <a:srgbClr val="000000"/>
                </a:solidFill>
              </a:rPr>
              <a:t>子进程，那么此时的父进程是进程组组长，无法调用</a:t>
            </a:r>
            <a:r>
              <a:rPr lang="en-US" altLang="zh-CN" sz="1000" b="0" dirty="0" err="1">
                <a:solidFill>
                  <a:srgbClr val="000000"/>
                </a:solidFill>
              </a:rPr>
              <a:t>setsid</a:t>
            </a:r>
            <a:r>
              <a:rPr lang="zh-CN" altLang="en-US" sz="1000" b="0" dirty="0">
                <a:solidFill>
                  <a:srgbClr val="000000"/>
                </a:solidFill>
              </a:rPr>
              <a:t>。所以到这里子进程便成为了一个新会话组的组长。第二次</a:t>
            </a:r>
            <a:r>
              <a:rPr lang="en-US" altLang="zh-CN" sz="1000" b="0" dirty="0">
                <a:solidFill>
                  <a:srgbClr val="000000"/>
                </a:solidFill>
              </a:rPr>
              <a:t>fork</a:t>
            </a:r>
            <a:r>
              <a:rPr lang="zh-CN" altLang="en-US" sz="1000" b="0" dirty="0">
                <a:solidFill>
                  <a:srgbClr val="000000"/>
                </a:solidFill>
              </a:rPr>
              <a:t>：第</a:t>
            </a:r>
            <a:r>
              <a:rPr lang="en-US" altLang="zh-CN" sz="1000" b="0" dirty="0">
                <a:solidFill>
                  <a:srgbClr val="000000"/>
                </a:solidFill>
              </a:rPr>
              <a:t>2</a:t>
            </a:r>
            <a:r>
              <a:rPr lang="zh-CN" altLang="en-US" sz="1000" b="0" dirty="0">
                <a:solidFill>
                  <a:srgbClr val="000000"/>
                </a:solidFill>
              </a:rPr>
              <a:t>次</a:t>
            </a:r>
            <a:r>
              <a:rPr lang="en-US" altLang="zh-CN" sz="1000" b="0" dirty="0">
                <a:solidFill>
                  <a:srgbClr val="000000"/>
                </a:solidFill>
              </a:rPr>
              <a:t>fork</a:t>
            </a:r>
            <a:r>
              <a:rPr lang="zh-CN" altLang="en-US" sz="1000" b="0" dirty="0">
                <a:solidFill>
                  <a:srgbClr val="000000"/>
                </a:solidFill>
              </a:rPr>
              <a:t>不是必须的。也看到很多开源服务没有</a:t>
            </a:r>
            <a:r>
              <a:rPr lang="en-US" altLang="zh-CN" sz="1000" b="0" dirty="0">
                <a:solidFill>
                  <a:srgbClr val="000000"/>
                </a:solidFill>
              </a:rPr>
              <a:t>fork</a:t>
            </a:r>
            <a:r>
              <a:rPr lang="zh-CN" altLang="en-US" sz="1000" b="0" dirty="0">
                <a:solidFill>
                  <a:srgbClr val="000000"/>
                </a:solidFill>
              </a:rPr>
              <a:t>第二次。</a:t>
            </a:r>
            <a:r>
              <a:rPr lang="en-US" altLang="zh-CN" sz="1000" b="0" dirty="0">
                <a:solidFill>
                  <a:srgbClr val="000000"/>
                </a:solidFill>
              </a:rPr>
              <a:t>fork</a:t>
            </a:r>
            <a:r>
              <a:rPr lang="zh-CN" altLang="en-US" sz="1000" b="0" dirty="0">
                <a:solidFill>
                  <a:srgbClr val="000000"/>
                </a:solidFill>
              </a:rPr>
              <a:t>第二次主要目的是。防止进程再次打开一个控制终端。因为打开一个控制终端的前台条件是该进程必须是会话组长。再</a:t>
            </a:r>
            <a:r>
              <a:rPr lang="en-US" altLang="zh-CN" sz="1000" b="0" dirty="0">
                <a:solidFill>
                  <a:srgbClr val="000000"/>
                </a:solidFill>
              </a:rPr>
              <a:t>fork</a:t>
            </a:r>
            <a:r>
              <a:rPr lang="zh-CN" altLang="en-US" sz="1000" b="0" dirty="0">
                <a:solidFill>
                  <a:srgbClr val="000000"/>
                </a:solidFill>
              </a:rPr>
              <a:t>一次，子进程</a:t>
            </a:r>
            <a:r>
              <a:rPr lang="en-US" altLang="zh-CN" sz="1000" b="0" dirty="0">
                <a:solidFill>
                  <a:srgbClr val="000000"/>
                </a:solidFill>
              </a:rPr>
              <a:t>ID != </a:t>
            </a:r>
            <a:r>
              <a:rPr lang="en-US" altLang="zh-CN" sz="1000" b="0" dirty="0" err="1">
                <a:solidFill>
                  <a:srgbClr val="000000"/>
                </a:solidFill>
              </a:rPr>
              <a:t>sid</a:t>
            </a:r>
            <a:r>
              <a:rPr lang="zh-CN" altLang="en-US" sz="1000" b="0" dirty="0">
                <a:solidFill>
                  <a:srgbClr val="000000"/>
                </a:solidFill>
              </a:rPr>
              <a:t>（</a:t>
            </a:r>
            <a:r>
              <a:rPr lang="en-US" altLang="zh-CN" sz="1000" b="0" dirty="0" err="1">
                <a:solidFill>
                  <a:srgbClr val="000000"/>
                </a:solidFill>
              </a:rPr>
              <a:t>sid</a:t>
            </a:r>
            <a:r>
              <a:rPr lang="zh-CN" altLang="en-US" sz="1000" b="0" dirty="0">
                <a:solidFill>
                  <a:srgbClr val="000000"/>
                </a:solidFill>
              </a:rPr>
              <a:t>是进程父进程的</a:t>
            </a:r>
            <a:r>
              <a:rPr lang="en-US" altLang="zh-CN" sz="1000" b="0" dirty="0" err="1">
                <a:solidFill>
                  <a:srgbClr val="000000"/>
                </a:solidFill>
              </a:rPr>
              <a:t>sid</a:t>
            </a:r>
            <a:r>
              <a:rPr lang="zh-CN" altLang="en-US" sz="1000" b="0" dirty="0">
                <a:solidFill>
                  <a:srgbClr val="000000"/>
                </a:solidFill>
              </a:rPr>
              <a:t>）。所以也无法打开新的控制终端。</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B6B7B9F-80D0-4AC3-A9DE-9359EDDB7B23}"/>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借助日志系统调试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47107" name="Content Placeholder 2">
            <a:extLst>
              <a:ext uri="{FF2B5EF4-FFF2-40B4-BE49-F238E27FC236}">
                <a16:creationId xmlns:a16="http://schemas.microsoft.com/office/drawing/2014/main" id="{91AD5C6F-5E48-44E9-BC8B-F5CF15737054}"/>
              </a:ext>
            </a:extLst>
          </p:cNvPr>
          <p:cNvSpPr>
            <a:spLocks noGrp="1" noChangeArrowheads="1"/>
          </p:cNvSpPr>
          <p:nvPr>
            <p:ph sz="quarter" idx="4294967295"/>
          </p:nvPr>
        </p:nvSpPr>
        <p:spPr>
          <a:xfrm>
            <a:off x="488950" y="1412875"/>
            <a:ext cx="8928100" cy="4968875"/>
          </a:xfrm>
        </p:spPr>
        <p:txBody>
          <a:bodyPr/>
          <a:lstStyle/>
          <a:p>
            <a:r>
              <a:rPr lang="zh-CN" altLang="en-US"/>
              <a:t>日志系统</a:t>
            </a:r>
            <a:endParaRPr lang="en-US" altLang="zh-CN"/>
          </a:p>
          <a:p>
            <a:pPr marL="457200" lvl="1" indent="0"/>
            <a:r>
              <a:rPr lang="en-US" altLang="zh-CN" sz="2200">
                <a:ea typeface="黑体" panose="02010609060101010101" pitchFamily="49" charset="-122"/>
              </a:rPr>
              <a:t>Linux</a:t>
            </a:r>
            <a:r>
              <a:rPr lang="zh-CN" altLang="en-US" sz="2200">
                <a:ea typeface="黑体" panose="02010609060101010101" pitchFamily="49" charset="-122"/>
              </a:rPr>
              <a:t>日记系统由系统日志监控程序</a:t>
            </a:r>
            <a:r>
              <a:rPr lang="en-US" altLang="zh-CN" sz="2200">
                <a:ea typeface="黑体" panose="02010609060101010101" pitchFamily="49" charset="-122"/>
              </a:rPr>
              <a:t>syslogd</a:t>
            </a:r>
            <a:r>
              <a:rPr lang="zh-CN" altLang="en-US" sz="2200">
                <a:ea typeface="黑体" panose="02010609060101010101" pitchFamily="49" charset="-122"/>
              </a:rPr>
              <a:t>和内核日志监控程序</a:t>
            </a:r>
            <a:r>
              <a:rPr lang="en-US" altLang="zh-CN" sz="2200">
                <a:ea typeface="黑体" panose="02010609060101010101" pitchFamily="49" charset="-122"/>
              </a:rPr>
              <a:t>klogd</a:t>
            </a:r>
            <a:r>
              <a:rPr lang="zh-CN" altLang="en-US" sz="2200">
                <a:ea typeface="黑体" panose="02010609060101010101" pitchFamily="49" charset="-122"/>
              </a:rPr>
              <a:t>组成</a:t>
            </a:r>
            <a:endParaRPr lang="en-US" altLang="zh-CN" sz="2200">
              <a:ea typeface="黑体" panose="02010609060101010101" pitchFamily="49" charset="-122"/>
            </a:endParaRPr>
          </a:p>
          <a:p>
            <a:pPr marL="457200" lvl="1" indent="0"/>
            <a:r>
              <a:rPr lang="en-US" altLang="zh-CN" sz="2200">
                <a:ea typeface="黑体" panose="02010609060101010101" pitchFamily="49" charset="-122"/>
              </a:rPr>
              <a:t>/etc/syslog.conf</a:t>
            </a:r>
            <a:r>
              <a:rPr lang="zh-CN" altLang="en-US" sz="2200">
                <a:ea typeface="黑体" panose="02010609060101010101" pitchFamily="49" charset="-122"/>
              </a:rPr>
              <a:t>文件是</a:t>
            </a:r>
            <a:r>
              <a:rPr lang="en-US" altLang="zh-CN" sz="2200">
                <a:ea typeface="黑体" panose="02010609060101010101" pitchFamily="49" charset="-122"/>
              </a:rPr>
              <a:t>Linux</a:t>
            </a:r>
            <a:r>
              <a:rPr lang="zh-CN" altLang="en-US" sz="2200">
                <a:ea typeface="黑体" panose="02010609060101010101" pitchFamily="49" charset="-122"/>
              </a:rPr>
              <a:t>日记系统的配置文件</a:t>
            </a:r>
            <a:endParaRPr lang="en-US" altLang="zh-CN" sz="2200">
              <a:ea typeface="黑体" panose="02010609060101010101" pitchFamily="49" charset="-122"/>
            </a:endParaRPr>
          </a:p>
          <a:p>
            <a:endParaRPr lang="zh-CN" altLang="en-US" sz="2400"/>
          </a:p>
          <a:p>
            <a:r>
              <a:rPr lang="zh-CN" altLang="en-US" sz="2400"/>
              <a:t>相关函数</a:t>
            </a:r>
            <a:endParaRPr lang="en-US" altLang="zh-CN" sz="2400"/>
          </a:p>
          <a:p>
            <a:pPr marL="457200" lvl="1" indent="0"/>
            <a:r>
              <a:rPr lang="en-US" altLang="zh-CN" sz="2200">
                <a:ea typeface="黑体" panose="02010609060101010101" pitchFamily="49" charset="-122"/>
              </a:rPr>
              <a:t>Openlog</a:t>
            </a:r>
          </a:p>
          <a:p>
            <a:pPr lvl="2"/>
            <a:r>
              <a:rPr lang="zh-CN" altLang="en-US" sz="1800">
                <a:ea typeface="黑体" panose="02010609060101010101" pitchFamily="49" charset="-122"/>
              </a:rPr>
              <a:t>打开一个程序的系统记录器的连接</a:t>
            </a:r>
            <a:endParaRPr lang="en-US" altLang="zh-CN" sz="1800">
              <a:ea typeface="黑体" panose="02010609060101010101" pitchFamily="49" charset="-122"/>
            </a:endParaRPr>
          </a:p>
          <a:p>
            <a:pPr marL="457200" lvl="1" indent="0"/>
            <a:r>
              <a:rPr lang="en-US" altLang="zh-CN" sz="2200">
                <a:ea typeface="黑体" panose="02010609060101010101" pitchFamily="49" charset="-122"/>
              </a:rPr>
              <a:t>Syslog</a:t>
            </a:r>
            <a:endParaRPr lang="zh-CN" altLang="en-US" sz="2200">
              <a:ea typeface="黑体" panose="02010609060101010101" pitchFamily="49" charset="-122"/>
            </a:endParaRPr>
          </a:p>
          <a:p>
            <a:pPr lvl="2"/>
            <a:r>
              <a:rPr lang="zh-CN" altLang="en-US" sz="1800">
                <a:ea typeface="黑体" panose="02010609060101010101" pitchFamily="49" charset="-122"/>
              </a:rPr>
              <a:t>记录至系统记录。</a:t>
            </a:r>
            <a:endParaRPr lang="en-US" altLang="zh-CN" sz="1800">
              <a:ea typeface="黑体" panose="02010609060101010101" pitchFamily="49" charset="-122"/>
            </a:endParaRPr>
          </a:p>
          <a:p>
            <a:pPr marL="457200" lvl="1" indent="0"/>
            <a:r>
              <a:rPr lang="en-US" altLang="zh-CN" sz="2200">
                <a:ea typeface="黑体" panose="02010609060101010101" pitchFamily="49" charset="-122"/>
              </a:rPr>
              <a:t>Closelog</a:t>
            </a:r>
          </a:p>
          <a:p>
            <a:pPr lvl="2"/>
            <a:r>
              <a:rPr lang="zh-CN" altLang="en-US" sz="1800">
                <a:ea typeface="黑体" panose="02010609060101010101" pitchFamily="49" charset="-122"/>
              </a:rPr>
              <a:t>用来关闭已打开的</a:t>
            </a:r>
            <a:r>
              <a:rPr lang="en-US" altLang="zh-CN" sz="1800">
                <a:ea typeface="黑体" panose="02010609060101010101" pitchFamily="49" charset="-122"/>
              </a:rPr>
              <a:t>system log</a:t>
            </a:r>
            <a:r>
              <a:rPr lang="zh-CN" altLang="en-US" sz="1800">
                <a:ea typeface="黑体" panose="02010609060101010101" pitchFamily="49" charset="-122"/>
              </a:rPr>
              <a:t>的连接</a:t>
            </a:r>
            <a:endParaRPr lang="en-US" altLang="zh-CN" sz="1800">
              <a:ea typeface="黑体" panose="02010609060101010101" pitchFamily="49" charset="-122"/>
            </a:endParaRPr>
          </a:p>
          <a:p>
            <a:pPr marL="457200" lvl="1" indent="0">
              <a:buFont typeface="Wingdings" panose="05000000000000000000" pitchFamily="2" charset="2"/>
              <a:buNone/>
            </a:pPr>
            <a:endParaRPr lang="zh-CN" altLang="en-US" sz="2200">
              <a:ea typeface="黑体" panose="02010609060101010101" pitchFamily="49" charset="-122"/>
            </a:endParaRPr>
          </a:p>
          <a:p>
            <a:pPr marL="457200" lvl="1" indent="0"/>
            <a:endParaRPr lang="zh-CN" altLang="en-US" sz="2200">
              <a:ea typeface="黑体" panose="02010609060101010101" pitchFamily="49" charset="-122"/>
            </a:endParaRPr>
          </a:p>
          <a:p>
            <a:pPr marL="457200" lvl="1" indent="0"/>
            <a:endParaRPr lang="zh-CN" altLang="en-US" sz="2200">
              <a:ea typeface="黑体" panose="02010609060101010101" pitchFamily="49" charset="-122"/>
            </a:endParaRPr>
          </a:p>
          <a:p>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B0B9A4F-04D7-4283-A4C3-A049D90CBB9E}"/>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GCC</a:t>
            </a:r>
            <a:endParaRPr lang="en-US" dirty="0">
              <a:effectLst>
                <a:outerShdw blurRad="38100" dist="38100" dir="2700000" algn="tl">
                  <a:srgbClr val="000000"/>
                </a:outerShdw>
              </a:effectLst>
              <a:latin typeface="黑体" pitchFamily="49" charset="-122"/>
              <a:sym typeface="黑体" pitchFamily="49" charset="-122"/>
            </a:endParaRPr>
          </a:p>
        </p:txBody>
      </p:sp>
      <p:sp>
        <p:nvSpPr>
          <p:cNvPr id="8195" name="Content Placeholder 2">
            <a:extLst>
              <a:ext uri="{FF2B5EF4-FFF2-40B4-BE49-F238E27FC236}">
                <a16:creationId xmlns:a16="http://schemas.microsoft.com/office/drawing/2014/main" id="{7CE906E2-261A-4F8C-A9E7-5B7501DF346C}"/>
              </a:ext>
            </a:extLst>
          </p:cNvPr>
          <p:cNvSpPr>
            <a:spLocks noGrp="1" noChangeArrowheads="1"/>
          </p:cNvSpPr>
          <p:nvPr>
            <p:ph sz="quarter" idx="4294967295"/>
          </p:nvPr>
        </p:nvSpPr>
        <p:spPr>
          <a:xfrm>
            <a:off x="490538" y="1341438"/>
            <a:ext cx="5688012" cy="4608512"/>
          </a:xfrm>
        </p:spPr>
        <p:txBody>
          <a:bodyPr/>
          <a:lstStyle/>
          <a:p>
            <a:r>
              <a:rPr lang="en-US" altLang="zh-CN" sz="2200"/>
              <a:t> GCC</a:t>
            </a:r>
            <a:r>
              <a:rPr lang="zh-CN" altLang="en-US" sz="2200"/>
              <a:t>编译流程</a:t>
            </a:r>
            <a:endParaRPr lang="en-US" altLang="zh-CN" sz="2200"/>
          </a:p>
          <a:p>
            <a:pPr lvl="1"/>
            <a:r>
              <a:rPr lang="zh-CN" altLang="en-US" sz="2000">
                <a:ea typeface="黑体" panose="02010609060101010101" pitchFamily="49" charset="-122"/>
              </a:rPr>
              <a:t>预处理</a:t>
            </a:r>
          </a:p>
          <a:p>
            <a:pPr lvl="2">
              <a:buFont typeface="Wingdings" panose="05000000000000000000" pitchFamily="2" charset="2"/>
              <a:buNone/>
            </a:pPr>
            <a:r>
              <a:rPr lang="zh-CN" altLang="en-US" sz="1700">
                <a:ea typeface="黑体" panose="02010609060101010101" pitchFamily="49" charset="-122"/>
              </a:rPr>
              <a:t>gcc -E  test.c -o test.i</a:t>
            </a:r>
          </a:p>
          <a:p>
            <a:pPr lvl="1"/>
            <a:endParaRPr lang="zh-CN" altLang="en-US" sz="2000">
              <a:ea typeface="黑体" panose="02010609060101010101" pitchFamily="49" charset="-122"/>
            </a:endParaRPr>
          </a:p>
          <a:p>
            <a:pPr lvl="1"/>
            <a:r>
              <a:rPr lang="zh-CN" altLang="en-US" sz="2000">
                <a:ea typeface="黑体" panose="02010609060101010101" pitchFamily="49" charset="-122"/>
              </a:rPr>
              <a:t>编译</a:t>
            </a:r>
          </a:p>
          <a:p>
            <a:pPr lvl="2">
              <a:buFont typeface="Wingdings" panose="05000000000000000000" pitchFamily="2" charset="2"/>
              <a:buNone/>
            </a:pPr>
            <a:r>
              <a:rPr lang="en-US" altLang="zh-CN" sz="1700">
                <a:ea typeface="黑体" panose="02010609060101010101" pitchFamily="49" charset="-122"/>
              </a:rPr>
              <a:t>gcc</a:t>
            </a:r>
            <a:r>
              <a:rPr lang="zh-CN" altLang="en-US" sz="1700">
                <a:ea typeface="黑体" panose="02010609060101010101" pitchFamily="49" charset="-122"/>
              </a:rPr>
              <a:t> -S test.i -o test.s </a:t>
            </a:r>
          </a:p>
          <a:p>
            <a:pPr lvl="2">
              <a:buFont typeface="Wingdings" panose="05000000000000000000" pitchFamily="2" charset="2"/>
              <a:buNone/>
            </a:pPr>
            <a:endParaRPr lang="zh-CN" altLang="en-US" sz="1700">
              <a:ea typeface="黑体" panose="02010609060101010101" pitchFamily="49" charset="-122"/>
            </a:endParaRPr>
          </a:p>
          <a:p>
            <a:pPr lvl="1"/>
            <a:r>
              <a:rPr lang="zh-CN" altLang="en-US" sz="2000">
                <a:ea typeface="黑体" panose="02010609060101010101" pitchFamily="49" charset="-122"/>
              </a:rPr>
              <a:t>汇编</a:t>
            </a:r>
          </a:p>
          <a:p>
            <a:pPr lvl="2">
              <a:buFont typeface="Wingdings" panose="05000000000000000000" pitchFamily="2" charset="2"/>
              <a:buNone/>
            </a:pPr>
            <a:r>
              <a:rPr lang="en-US" altLang="zh-CN" sz="1700">
                <a:ea typeface="黑体" panose="02010609060101010101" pitchFamily="49" charset="-122"/>
              </a:rPr>
              <a:t>gcc</a:t>
            </a:r>
            <a:r>
              <a:rPr lang="zh-CN" altLang="en-US" sz="1700">
                <a:ea typeface="黑体" panose="02010609060101010101" pitchFamily="49" charset="-122"/>
              </a:rPr>
              <a:t> -c test.s -o test.o </a:t>
            </a:r>
          </a:p>
          <a:p>
            <a:pPr lvl="2">
              <a:buFont typeface="Wingdings" panose="05000000000000000000" pitchFamily="2" charset="2"/>
              <a:buNone/>
            </a:pPr>
            <a:endParaRPr lang="zh-CN" altLang="en-US" sz="1700">
              <a:ea typeface="黑体" panose="02010609060101010101" pitchFamily="49" charset="-122"/>
            </a:endParaRPr>
          </a:p>
          <a:p>
            <a:pPr lvl="1"/>
            <a:r>
              <a:rPr lang="zh-CN" altLang="en-US" sz="2000">
                <a:ea typeface="黑体" panose="02010609060101010101" pitchFamily="49" charset="-122"/>
              </a:rPr>
              <a:t>链接</a:t>
            </a:r>
          </a:p>
          <a:p>
            <a:pPr lvl="2">
              <a:buFont typeface="Wingdings" panose="05000000000000000000" pitchFamily="2" charset="2"/>
              <a:buNone/>
            </a:pPr>
            <a:r>
              <a:rPr lang="en-US" altLang="zh-CN" sz="1700">
                <a:ea typeface="黑体" panose="02010609060101010101" pitchFamily="49" charset="-122"/>
              </a:rPr>
              <a:t>gcc</a:t>
            </a:r>
            <a:r>
              <a:rPr lang="zh-CN" altLang="en-US" sz="1700">
                <a:ea typeface="黑体" panose="02010609060101010101" pitchFamily="49" charset="-122"/>
              </a:rPr>
              <a:t> test.o -o test </a:t>
            </a:r>
          </a:p>
          <a:p>
            <a:pPr>
              <a:buFont typeface="Wingdings" panose="05000000000000000000" pitchFamily="2" charset="2"/>
              <a:buNone/>
            </a:pPr>
            <a:r>
              <a:rPr lang="en-US" altLang="zh-CN" sz="2000">
                <a:latin typeface="黑体" panose="02010609060101010101" pitchFamily="49" charset="-122"/>
              </a:rPr>
              <a:t>    </a:t>
            </a:r>
            <a:endParaRPr lang="zh-CN" altLang="en-US"/>
          </a:p>
          <a:p>
            <a:pPr lvl="1"/>
            <a:endParaRPr lang="zh-CN" altLang="en-US"/>
          </a:p>
        </p:txBody>
      </p:sp>
      <p:sp>
        <p:nvSpPr>
          <p:cNvPr id="8196" name="AutoShape 2" descr="http://t11.baidu.com/it/u=1244005969,2990422032&amp;fm=58">
            <a:extLst>
              <a:ext uri="{FF2B5EF4-FFF2-40B4-BE49-F238E27FC236}">
                <a16:creationId xmlns:a16="http://schemas.microsoft.com/office/drawing/2014/main" id="{1DC35A28-8104-430A-94C0-54E54E3C7E13}"/>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8197" name="AutoShape 4" descr="http://t11.baidu.com/it/u=1244005969,2990422032&amp;fm=58">
            <a:extLst>
              <a:ext uri="{FF2B5EF4-FFF2-40B4-BE49-F238E27FC236}">
                <a16:creationId xmlns:a16="http://schemas.microsoft.com/office/drawing/2014/main" id="{EFFEE84B-933B-46C1-8F57-AC81B64183E2}"/>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8198" name="Text Box 6">
            <a:extLst>
              <a:ext uri="{FF2B5EF4-FFF2-40B4-BE49-F238E27FC236}">
                <a16:creationId xmlns:a16="http://schemas.microsoft.com/office/drawing/2014/main" id="{C3696AD3-9280-4A75-8688-CCB0C55B015E}"/>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8199" name="Picture 7" descr="QQ图片20140323001645">
            <a:extLst>
              <a:ext uri="{FF2B5EF4-FFF2-40B4-BE49-F238E27FC236}">
                <a16:creationId xmlns:a16="http://schemas.microsoft.com/office/drawing/2014/main" id="{FFDBFD08-E799-4761-AD1D-16F360A4737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507" t="3247" r="3992"/>
          <a:stretch/>
        </p:blipFill>
        <p:spPr bwMode="auto">
          <a:xfrm>
            <a:off x="5313040" y="1384523"/>
            <a:ext cx="2664296" cy="525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82D0FDB-E4E9-47C9-8F63-0FA1B0A96887}"/>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借助系统日志调试</a:t>
            </a:r>
            <a:endParaRPr lang="en-US" dirty="0">
              <a:effectLst>
                <a:outerShdw blurRad="38100" dist="38100" dir="2700000" algn="tl">
                  <a:srgbClr val="000000"/>
                </a:outerShdw>
              </a:effectLst>
              <a:latin typeface="黑体" pitchFamily="49" charset="-122"/>
              <a:sym typeface="黑体" pitchFamily="49" charset="-122"/>
            </a:endParaRPr>
          </a:p>
        </p:txBody>
      </p:sp>
      <p:sp>
        <p:nvSpPr>
          <p:cNvPr id="48131" name="Content Placeholder 2">
            <a:extLst>
              <a:ext uri="{FF2B5EF4-FFF2-40B4-BE49-F238E27FC236}">
                <a16:creationId xmlns:a16="http://schemas.microsoft.com/office/drawing/2014/main" id="{7ABFE224-841C-4B23-909B-0C7FB473C938}"/>
              </a:ext>
            </a:extLst>
          </p:cNvPr>
          <p:cNvSpPr>
            <a:spLocks noGrp="1" noChangeArrowheads="1"/>
          </p:cNvSpPr>
          <p:nvPr>
            <p:ph sz="quarter" idx="4294967295"/>
          </p:nvPr>
        </p:nvSpPr>
        <p:spPr>
          <a:xfrm>
            <a:off x="488950" y="1412875"/>
            <a:ext cx="4319588" cy="4608513"/>
          </a:xfrm>
        </p:spPr>
        <p:txBody>
          <a:bodyPr/>
          <a:lstStyle/>
          <a:p>
            <a:r>
              <a:rPr lang="zh-CN" altLang="en-US" sz="2400"/>
              <a:t>使用示例</a:t>
            </a:r>
            <a:endParaRPr lang="en-US" altLang="zh-CN" sz="2400"/>
          </a:p>
          <a:p>
            <a:pPr lvl="1"/>
            <a:r>
              <a:rPr lang="zh-CN" altLang="en-US" sz="2000">
                <a:latin typeface="宋体" panose="02010600030101010101" pitchFamily="2" charset="-122"/>
                <a:sym typeface="宋体" panose="02010600030101010101" pitchFamily="2" charset="-122"/>
              </a:rPr>
              <a:t>右图是一个守护进程的源码</a:t>
            </a:r>
            <a:endParaRPr lang="en-US" altLang="zh-CN" sz="2000">
              <a:latin typeface="宋体" panose="02010600030101010101" pitchFamily="2" charset="-122"/>
              <a:sym typeface="宋体" panose="02010600030101010101" pitchFamily="2" charset="-122"/>
            </a:endParaRPr>
          </a:p>
          <a:p>
            <a:pPr lvl="1"/>
            <a:endParaRPr lang="zh-CN" altLang="en-US" sz="2000">
              <a:latin typeface="宋体" panose="02010600030101010101" pitchFamily="2" charset="-122"/>
              <a:sym typeface="宋体" panose="02010600030101010101" pitchFamily="2" charset="-122"/>
            </a:endParaRPr>
          </a:p>
          <a:p>
            <a:pPr lvl="1"/>
            <a:r>
              <a:rPr lang="zh-CN" altLang="en-US" sz="2000">
                <a:latin typeface="宋体" panose="02010600030101010101" pitchFamily="2" charset="-122"/>
                <a:sym typeface="宋体" panose="02010600030101010101" pitchFamily="2" charset="-122"/>
              </a:rPr>
              <a:t>下图是守护进程运行时在</a:t>
            </a:r>
            <a:r>
              <a:rPr lang="en-US" altLang="zh-CN" sz="2000">
                <a:latin typeface="宋体" panose="02010600030101010101" pitchFamily="2" charset="-122"/>
                <a:sym typeface="宋体" panose="02010600030101010101" pitchFamily="2" charset="-122"/>
              </a:rPr>
              <a:t>/var/log/syslog</a:t>
            </a:r>
            <a:r>
              <a:rPr lang="zh-CN" altLang="en-US" sz="2000">
                <a:latin typeface="宋体" panose="02010600030101010101" pitchFamily="2" charset="-122"/>
                <a:sym typeface="宋体" panose="02010600030101010101" pitchFamily="2" charset="-122"/>
              </a:rPr>
              <a:t>里面生成的日志</a:t>
            </a:r>
            <a:endParaRPr lang="en-US" altLang="zh-CN" sz="2000">
              <a:latin typeface="宋体" panose="02010600030101010101" pitchFamily="2" charset="-122"/>
              <a:sym typeface="宋体" panose="02010600030101010101" pitchFamily="2" charset="-122"/>
            </a:endParaRPr>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pPr lvl="1"/>
            <a:endParaRPr lang="zh-CN" altLang="en-US" sz="2200">
              <a:ea typeface="黑体" panose="02010609060101010101" pitchFamily="49" charset="-122"/>
            </a:endParaRPr>
          </a:p>
          <a:p>
            <a:endParaRPr lang="zh-CN" altLang="en-US"/>
          </a:p>
        </p:txBody>
      </p:sp>
      <p:pic>
        <p:nvPicPr>
          <p:cNvPr id="48132" name="Picture 1" descr="C:\Users\hp\AppData\Roaming\Tencent\Users\405105443\QQ\WinTemp\RichOle\@[`JN9]RDF{VCFQ7QKSW2LV.jpg">
            <a:extLst>
              <a:ext uri="{FF2B5EF4-FFF2-40B4-BE49-F238E27FC236}">
                <a16:creationId xmlns:a16="http://schemas.microsoft.com/office/drawing/2014/main" id="{71BDDBED-4514-4011-8ED5-660756B5E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65725"/>
            <a:ext cx="85725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1" descr="C:\Users\hp\AppData\Roaming\Tencent\Users\405105443\QQ\WinTemp\RichOle\5%CKEL0J1O%TSTCE%`8S)NM.jpg">
            <a:extLst>
              <a:ext uri="{FF2B5EF4-FFF2-40B4-BE49-F238E27FC236}">
                <a16:creationId xmlns:a16="http://schemas.microsoft.com/office/drawing/2014/main" id="{03A0CE95-F5FD-43FA-9081-255D002A0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7032"/>
          <a:stretch>
            <a:fillRect/>
          </a:stretch>
        </p:blipFill>
        <p:spPr bwMode="auto">
          <a:xfrm>
            <a:off x="5920292" y="1125538"/>
            <a:ext cx="3928557"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圆角矩形标注 4">
            <a:extLst>
              <a:ext uri="{FF2B5EF4-FFF2-40B4-BE49-F238E27FC236}">
                <a16:creationId xmlns:a16="http://schemas.microsoft.com/office/drawing/2014/main" id="{0913A6B2-C468-4C28-890F-A9B3E6C9A5AB}"/>
              </a:ext>
            </a:extLst>
          </p:cNvPr>
          <p:cNvSpPr>
            <a:spLocks noChangeArrowheads="1"/>
          </p:cNvSpPr>
          <p:nvPr/>
        </p:nvSpPr>
        <p:spPr bwMode="auto">
          <a:xfrm>
            <a:off x="7169150" y="1339850"/>
            <a:ext cx="2808288" cy="511175"/>
          </a:xfrm>
          <a:prstGeom prst="wedgeRoundRectCallout">
            <a:avLst>
              <a:gd name="adj1" fmla="val -44796"/>
              <a:gd name="adj2" fmla="val 670593"/>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记录</a:t>
            </a: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:ISCAS 222</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48135" name="圆角矩形标注 5">
            <a:extLst>
              <a:ext uri="{FF2B5EF4-FFF2-40B4-BE49-F238E27FC236}">
                <a16:creationId xmlns:a16="http://schemas.microsoft.com/office/drawing/2014/main" id="{4253E9F8-CEC3-474A-BA62-CD4381666C71}"/>
              </a:ext>
            </a:extLst>
          </p:cNvPr>
          <p:cNvSpPr>
            <a:spLocks noChangeArrowheads="1"/>
          </p:cNvSpPr>
          <p:nvPr/>
        </p:nvSpPr>
        <p:spPr bwMode="auto">
          <a:xfrm>
            <a:off x="3067050" y="1268413"/>
            <a:ext cx="2808288" cy="511175"/>
          </a:xfrm>
          <a:prstGeom prst="wedgeRoundRectCallout">
            <a:avLst>
              <a:gd name="adj1" fmla="val 89681"/>
              <a:gd name="adj2" fmla="val 507986"/>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记录</a:t>
            </a:r>
            <a:r>
              <a:rPr lang="en-US" altLang="zh-CN" sz="2400">
                <a:solidFill>
                  <a:srgbClr val="0033CC"/>
                </a:solidFill>
                <a:latin typeface="Times New Roman" panose="02020603050405020304" pitchFamily="18" charset="0"/>
                <a:ea typeface="楷体_GB2312" pitchFamily="1" charset="-122"/>
                <a:sym typeface="Arial" panose="020B0604020202020204" pitchFamily="34" charset="0"/>
              </a:rPr>
              <a:t>:ISCAS 1111</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
        <p:nvSpPr>
          <p:cNvPr id="48136" name="圆角矩形标注 7">
            <a:extLst>
              <a:ext uri="{FF2B5EF4-FFF2-40B4-BE49-F238E27FC236}">
                <a16:creationId xmlns:a16="http://schemas.microsoft.com/office/drawing/2014/main" id="{E1915B40-7A17-49A7-813C-143D5E423B27}"/>
              </a:ext>
            </a:extLst>
          </p:cNvPr>
          <p:cNvSpPr>
            <a:spLocks noChangeArrowheads="1"/>
          </p:cNvSpPr>
          <p:nvPr/>
        </p:nvSpPr>
        <p:spPr bwMode="auto">
          <a:xfrm>
            <a:off x="1063625" y="3937000"/>
            <a:ext cx="2809875" cy="511175"/>
          </a:xfrm>
          <a:prstGeom prst="wedgeRoundRectCallout">
            <a:avLst>
              <a:gd name="adj1" fmla="val 79417"/>
              <a:gd name="adj2" fmla="val 432440"/>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r>
              <a:rPr lang="zh-CN" altLang="en-US" sz="2400">
                <a:solidFill>
                  <a:srgbClr val="0033CC"/>
                </a:solidFill>
                <a:latin typeface="Times New Roman" panose="02020603050405020304" pitchFamily="18" charset="0"/>
                <a:ea typeface="楷体_GB2312" pitchFamily="1" charset="-122"/>
                <a:sym typeface="Arial" panose="020B0604020202020204" pitchFamily="34" charset="0"/>
              </a:rPr>
              <a:t>生成的记录</a:t>
            </a:r>
            <a:endParaRPr lang="en-US" altLang="zh-CN" sz="2400">
              <a:solidFill>
                <a:schemeClr val="bg2"/>
              </a:solidFill>
              <a:latin typeface="Times New Roman" panose="02020603050405020304" pitchFamily="18" charset="0"/>
              <a:ea typeface="楷体_GB2312" pitchFamily="1" charset="-122"/>
              <a:sym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2A50D74-5B32-4876-AAD9-365554B787A2}"/>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Shell</a:t>
            </a:r>
            <a:r>
              <a:rPr lang="zh-CN" altLang="en-US" dirty="0">
                <a:effectLst>
                  <a:outerShdw blurRad="38100" dist="38100" dir="2700000" algn="tl">
                    <a:srgbClr val="000000"/>
                  </a:outerShdw>
                </a:effectLst>
              </a:rPr>
              <a:t>脚本</a:t>
            </a:r>
            <a:endParaRPr lang="en-US" dirty="0">
              <a:effectLst>
                <a:outerShdw blurRad="38100" dist="38100" dir="2700000" algn="tl">
                  <a:srgbClr val="000000"/>
                </a:outerShdw>
              </a:effectLst>
              <a:latin typeface="黑体" pitchFamily="49" charset="-122"/>
              <a:sym typeface="黑体" pitchFamily="49" charset="-122"/>
            </a:endParaRPr>
          </a:p>
        </p:txBody>
      </p:sp>
      <p:sp>
        <p:nvSpPr>
          <p:cNvPr id="50179" name="Content Placeholder 2">
            <a:extLst>
              <a:ext uri="{FF2B5EF4-FFF2-40B4-BE49-F238E27FC236}">
                <a16:creationId xmlns:a16="http://schemas.microsoft.com/office/drawing/2014/main" id="{EA03E493-89CE-4FE5-83E6-3366634B932B}"/>
              </a:ext>
            </a:extLst>
          </p:cNvPr>
          <p:cNvSpPr>
            <a:spLocks noGrp="1" noChangeArrowheads="1"/>
          </p:cNvSpPr>
          <p:nvPr>
            <p:ph sz="quarter" idx="4294967295"/>
          </p:nvPr>
        </p:nvSpPr>
        <p:spPr>
          <a:xfrm>
            <a:off x="488950" y="1412875"/>
            <a:ext cx="4897438" cy="4608513"/>
          </a:xfrm>
        </p:spPr>
        <p:txBody>
          <a:bodyPr/>
          <a:lstStyle/>
          <a:p>
            <a:pPr>
              <a:lnSpc>
                <a:spcPct val="90000"/>
              </a:lnSpc>
            </a:pPr>
            <a:r>
              <a:rPr lang="zh-CN" altLang="en-US" sz="2400"/>
              <a:t>与其它高级语言相比，</a:t>
            </a:r>
            <a:r>
              <a:rPr lang="en-US" altLang="zh-CN" sz="2400"/>
              <a:t>shell</a:t>
            </a:r>
            <a:r>
              <a:rPr lang="zh-CN" altLang="en-US" sz="2400"/>
              <a:t>解释器缺乏相应的调试机制和调试工具的支持，其输出的错误信息又往往很不明确</a:t>
            </a:r>
            <a:endParaRPr lang="en-US" altLang="zh-CN" sz="2400"/>
          </a:p>
          <a:p>
            <a:pPr>
              <a:lnSpc>
                <a:spcPct val="90000"/>
              </a:lnSpc>
            </a:pPr>
            <a:endParaRPr lang="zh-CN" altLang="en-US" sz="2400"/>
          </a:p>
          <a:p>
            <a:pPr>
              <a:lnSpc>
                <a:spcPct val="90000"/>
              </a:lnSpc>
            </a:pPr>
            <a:r>
              <a:rPr lang="en-US" altLang="zh-CN" sz="2400"/>
              <a:t>Shell</a:t>
            </a:r>
            <a:r>
              <a:rPr lang="zh-CN" altLang="en-US" sz="2400"/>
              <a:t>程序员通常使用</a:t>
            </a:r>
            <a:r>
              <a:rPr lang="en-US" altLang="zh-CN" sz="2400"/>
              <a:t>echo(ksh</a:t>
            </a:r>
            <a:r>
              <a:rPr lang="zh-CN" altLang="en-US" sz="2400"/>
              <a:t>程序员常使用</a:t>
            </a:r>
            <a:r>
              <a:rPr lang="en-US" altLang="zh-CN" sz="2400"/>
              <a:t>print)</a:t>
            </a:r>
            <a:r>
              <a:rPr lang="zh-CN" altLang="en-US" sz="2400"/>
              <a:t>语句输出信息</a:t>
            </a:r>
          </a:p>
          <a:p>
            <a:pPr lvl="1">
              <a:lnSpc>
                <a:spcPct val="90000"/>
              </a:lnSpc>
            </a:pPr>
            <a:r>
              <a:rPr lang="zh-CN" altLang="en-US" sz="2200"/>
              <a:t>仅依赖</a:t>
            </a:r>
            <a:r>
              <a:rPr lang="en-US" altLang="zh-CN" sz="2200"/>
              <a:t>echo</a:t>
            </a:r>
            <a:r>
              <a:rPr lang="zh-CN" altLang="en-US" sz="2200"/>
              <a:t>语句的输出跟踪信息很麻烦</a:t>
            </a:r>
          </a:p>
          <a:p>
            <a:pPr lvl="1">
              <a:lnSpc>
                <a:spcPct val="90000"/>
              </a:lnSpc>
            </a:pPr>
            <a:r>
              <a:rPr lang="zh-CN" altLang="en-US" sz="2200"/>
              <a:t>调试阶段在脚本中加入的大量的</a:t>
            </a:r>
            <a:r>
              <a:rPr lang="en-US" altLang="zh-CN" sz="2200"/>
              <a:t>echo</a:t>
            </a:r>
            <a:r>
              <a:rPr lang="zh-CN" altLang="en-US" sz="2200"/>
              <a:t>语句在产品交付时还得再费力一一删除</a:t>
            </a:r>
          </a:p>
          <a:p>
            <a:pPr>
              <a:lnSpc>
                <a:spcPct val="90000"/>
              </a:lnSpc>
            </a:pPr>
            <a:endParaRPr lang="zh-CN" altLang="en-US" sz="2000">
              <a:latin typeface="宋体" panose="02010600030101010101" pitchFamily="2" charset="-122"/>
              <a:ea typeface="宋体" panose="02010600030101010101" pitchFamily="2" charset="-122"/>
              <a:sym typeface="宋体" panose="02010600030101010101" pitchFamily="2" charset="-122"/>
            </a:endParaRPr>
          </a:p>
          <a:p>
            <a:pPr>
              <a:lnSpc>
                <a:spcPct val="90000"/>
              </a:lnSpc>
            </a:pPr>
            <a:endParaRPr lang="zh-CN" altLang="en-US"/>
          </a:p>
        </p:txBody>
      </p:sp>
      <p:pic>
        <p:nvPicPr>
          <p:cNvPr id="50180" name="Picture 4" descr="0e2442a7d933c895be43db0bd11373f083025aafa40f28bc">
            <a:extLst>
              <a:ext uri="{FF2B5EF4-FFF2-40B4-BE49-F238E27FC236}">
                <a16:creationId xmlns:a16="http://schemas.microsoft.com/office/drawing/2014/main" id="{BCFB1F06-65F1-4708-BF2E-42DED5CE3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0" y="1341438"/>
            <a:ext cx="3798888"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96EC7B0-2FA6-4859-A3DA-E8951A1BAE2D}"/>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使用</a:t>
            </a:r>
            <a:r>
              <a:rPr lang="en-US" dirty="0">
                <a:effectLst>
                  <a:outerShdw blurRad="38100" dist="38100" dir="2700000" algn="tl">
                    <a:srgbClr val="000000"/>
                  </a:outerShdw>
                </a:effectLst>
              </a:rPr>
              <a:t>trap</a:t>
            </a:r>
            <a:r>
              <a:rPr lang="zh-CN" altLang="en-US" dirty="0">
                <a:effectLst>
                  <a:outerShdw blurRad="38100" dist="38100" dir="2700000" algn="tl">
                    <a:srgbClr val="000000"/>
                  </a:outerShdw>
                </a:effectLst>
              </a:rPr>
              <a:t>命令</a:t>
            </a:r>
            <a:endParaRPr lang="en-US" dirty="0">
              <a:effectLst>
                <a:outerShdw blurRad="38100" dist="38100" dir="2700000" algn="tl">
                  <a:srgbClr val="000000"/>
                </a:outerShdw>
              </a:effectLst>
              <a:latin typeface="黑体" pitchFamily="49" charset="-122"/>
              <a:sym typeface="黑体" pitchFamily="49" charset="-122"/>
            </a:endParaRPr>
          </a:p>
        </p:txBody>
      </p:sp>
      <p:sp>
        <p:nvSpPr>
          <p:cNvPr id="51203" name="Content Placeholder 2">
            <a:extLst>
              <a:ext uri="{FF2B5EF4-FFF2-40B4-BE49-F238E27FC236}">
                <a16:creationId xmlns:a16="http://schemas.microsoft.com/office/drawing/2014/main" id="{B83232DB-F74C-448B-B0CC-E35B1679A35F}"/>
              </a:ext>
            </a:extLst>
          </p:cNvPr>
          <p:cNvSpPr>
            <a:spLocks noGrp="1" noChangeArrowheads="1"/>
          </p:cNvSpPr>
          <p:nvPr>
            <p:ph sz="quarter" idx="4294967295"/>
          </p:nvPr>
        </p:nvSpPr>
        <p:spPr/>
        <p:txBody>
          <a:bodyPr/>
          <a:lstStyle/>
          <a:p>
            <a:r>
              <a:rPr lang="zh-CN" altLang="en-US"/>
              <a:t>使用</a:t>
            </a:r>
            <a:r>
              <a:rPr lang="en-US" altLang="zh-CN"/>
              <a:t>trap</a:t>
            </a:r>
            <a:r>
              <a:rPr lang="zh-CN" altLang="en-US"/>
              <a:t>命令</a:t>
            </a:r>
          </a:p>
          <a:p>
            <a:pPr lvl="1"/>
            <a:r>
              <a:rPr lang="en-US" altLang="zh-CN"/>
              <a:t>trap</a:t>
            </a:r>
            <a:r>
              <a:rPr lang="zh-CN" altLang="en-US"/>
              <a:t>命令用于捕获指定的信号并执行预定义的命令。</a:t>
            </a:r>
            <a:br>
              <a:rPr lang="zh-CN" altLang="en-US"/>
            </a:br>
            <a:r>
              <a:rPr lang="zh-CN" altLang="en-US"/>
              <a:t>其基本的语法是</a:t>
            </a:r>
            <a:r>
              <a:rPr lang="en-US" altLang="zh-CN"/>
              <a:t>:</a:t>
            </a:r>
            <a:br>
              <a:rPr lang="zh-CN" altLang="en-US"/>
            </a:br>
            <a:r>
              <a:rPr lang="en-US" altLang="zh-CN"/>
              <a:t>trap 'command' signal</a:t>
            </a:r>
            <a:br>
              <a:rPr lang="zh-CN" altLang="en-US"/>
            </a:br>
            <a:r>
              <a:rPr lang="zh-CN" altLang="en-US"/>
              <a:t>其中</a:t>
            </a:r>
            <a:r>
              <a:rPr lang="en-US" altLang="zh-CN"/>
              <a:t>signal</a:t>
            </a:r>
            <a:r>
              <a:rPr lang="zh-CN" altLang="en-US"/>
              <a:t>是要捕获的信号，</a:t>
            </a:r>
            <a:r>
              <a:rPr lang="en-US" altLang="zh-CN"/>
              <a:t>command</a:t>
            </a:r>
            <a:r>
              <a:rPr lang="zh-CN" altLang="en-US"/>
              <a:t>是捕获到指定的信号之后，所要执行的命令。</a:t>
            </a:r>
          </a:p>
          <a:p>
            <a:pPr lvl="1"/>
            <a:endParaRPr lang="zh-CN" altLang="en-US" sz="2000">
              <a:latin typeface="宋体" panose="02010600030101010101" pitchFamily="2" charset="-122"/>
              <a:sym typeface="宋体" panose="02010600030101010101" pitchFamily="2" charset="-122"/>
            </a:endParaRPr>
          </a:p>
          <a:p>
            <a:pPr lvl="1"/>
            <a:endParaRPr lang="zh-CN" altLang="en-US"/>
          </a:p>
        </p:txBody>
      </p:sp>
      <p:pic>
        <p:nvPicPr>
          <p:cNvPr id="51204" name="Picture 1" descr="C:\Users\hp\AppData\Roaming\Tencent\Users\405105443\QQ\WinTemp\RichOle\T]~8YA{792JWQMZO$BB$213.jpg">
            <a:extLst>
              <a:ext uri="{FF2B5EF4-FFF2-40B4-BE49-F238E27FC236}">
                <a16:creationId xmlns:a16="http://schemas.microsoft.com/office/drawing/2014/main" id="{0CDA9BD1-4D90-459C-A650-19A7AD5DB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3860800"/>
            <a:ext cx="7964487"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5937CEE-2BB9-422F-9E4D-55A3FE47BA5A}"/>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使用</a:t>
            </a:r>
            <a:r>
              <a:rPr lang="en-US" dirty="0">
                <a:effectLst>
                  <a:outerShdw blurRad="38100" dist="38100" dir="2700000" algn="tl">
                    <a:srgbClr val="000000"/>
                  </a:outerShdw>
                </a:effectLst>
              </a:rPr>
              <a:t>trap</a:t>
            </a:r>
            <a:r>
              <a:rPr lang="zh-CN" altLang="en-US" dirty="0">
                <a:effectLst>
                  <a:outerShdw blurRad="38100" dist="38100" dir="2700000" algn="tl">
                    <a:srgbClr val="000000"/>
                  </a:outerShdw>
                </a:effectLst>
              </a:rPr>
              <a:t>命令</a:t>
            </a:r>
            <a:endParaRPr lang="en-US" dirty="0">
              <a:effectLst>
                <a:outerShdw blurRad="38100" dist="38100" dir="2700000" algn="tl">
                  <a:srgbClr val="000000"/>
                </a:outerShdw>
              </a:effectLst>
              <a:latin typeface="黑体" pitchFamily="49" charset="-122"/>
              <a:sym typeface="黑体" pitchFamily="49" charset="-122"/>
            </a:endParaRPr>
          </a:p>
        </p:txBody>
      </p:sp>
      <p:pic>
        <p:nvPicPr>
          <p:cNvPr id="52227" name="Picture 1" descr="C:\Users\hp\AppData\Roaming\Tencent\Users\405105443\QQ\WinTemp\RichOle\SE[@6%~NXAMKT0S[QVMTIL5.jpg">
            <a:extLst>
              <a:ext uri="{FF2B5EF4-FFF2-40B4-BE49-F238E27FC236}">
                <a16:creationId xmlns:a16="http://schemas.microsoft.com/office/drawing/2014/main" id="{782FB491-955D-4440-9E41-10B71B076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775" y="1268413"/>
            <a:ext cx="62992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2" descr="C:\Users\hp\AppData\Roaming\Tencent\Users\405105443\QQ\WinTemp\RichOle\$OA2J6WG93M292]P7CP]K%8.jpg">
            <a:extLst>
              <a:ext uri="{FF2B5EF4-FFF2-40B4-BE49-F238E27FC236}">
                <a16:creationId xmlns:a16="http://schemas.microsoft.com/office/drawing/2014/main" id="{5C1041DF-A0FD-45D1-83A5-EE3F4A3EF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0" y="4221163"/>
            <a:ext cx="61722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Content Placeholder 2">
            <a:extLst>
              <a:ext uri="{FF2B5EF4-FFF2-40B4-BE49-F238E27FC236}">
                <a16:creationId xmlns:a16="http://schemas.microsoft.com/office/drawing/2014/main" id="{D9C9E94B-5081-4422-804D-13214444BFF2}"/>
              </a:ext>
            </a:extLst>
          </p:cNvPr>
          <p:cNvSpPr>
            <a:spLocks noGrp="1" noChangeArrowheads="1"/>
          </p:cNvSpPr>
          <p:nvPr>
            <p:ph sz="quarter" idx="4294967295"/>
          </p:nvPr>
        </p:nvSpPr>
        <p:spPr>
          <a:xfrm>
            <a:off x="200025" y="1196975"/>
            <a:ext cx="3109913" cy="4608513"/>
          </a:xfrm>
        </p:spPr>
        <p:txBody>
          <a:bodyPr/>
          <a:lstStyle/>
          <a:p>
            <a:r>
              <a:rPr lang="zh-CN" altLang="zh-CN"/>
              <a:t>使用示例</a:t>
            </a:r>
          </a:p>
          <a:p>
            <a:pPr lvl="1"/>
            <a:r>
              <a:rPr lang="zh-CN" altLang="zh-CN"/>
              <a:t>右侧两个图，上图是代码，下图是运行结果</a:t>
            </a:r>
          </a:p>
          <a:p>
            <a:endParaRPr lang="zh-CN" altLang="zh-CN" sz="2000">
              <a:latin typeface="宋体" panose="02010600030101010101" pitchFamily="2" charset="-122"/>
              <a:ea typeface="宋体" panose="02010600030101010101" pitchFamily="2" charset="-122"/>
              <a:sym typeface="宋体" panose="02010600030101010101" pitchFamily="2" charset="-122"/>
            </a:endParaRPr>
          </a:p>
          <a:p>
            <a:endParaRPr lang="zh-CN"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118BBE4-61B2-48C6-8B23-8609B8A88E1A}"/>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latin typeface="黑体" pitchFamily="49" charset="-122"/>
                <a:sym typeface="黑体" pitchFamily="49" charset="-122"/>
              </a:rPr>
              <a:t>使用</a:t>
            </a:r>
            <a:r>
              <a:rPr lang="en-US" dirty="0">
                <a:effectLst>
                  <a:outerShdw blurRad="38100" dist="38100" dir="2700000" algn="tl">
                    <a:srgbClr val="000000"/>
                  </a:outerShdw>
                </a:effectLst>
                <a:latin typeface="黑体" pitchFamily="49" charset="-122"/>
                <a:sym typeface="黑体" pitchFamily="49" charset="-122"/>
              </a:rPr>
              <a:t>"</a:t>
            </a:r>
            <a:r>
              <a:rPr lang="zh-CN" altLang="en-US" dirty="0">
                <a:effectLst>
                  <a:outerShdw blurRad="38100" dist="38100" dir="2700000" algn="tl">
                    <a:srgbClr val="000000"/>
                  </a:outerShdw>
                </a:effectLst>
                <a:latin typeface="黑体" pitchFamily="49" charset="-122"/>
                <a:sym typeface="黑体" pitchFamily="49" charset="-122"/>
              </a:rPr>
              <a:t>调试钩子</a:t>
            </a:r>
            <a:r>
              <a:rPr lang="en-US" dirty="0">
                <a:effectLst>
                  <a:outerShdw blurRad="38100" dist="38100" dir="2700000" algn="tl">
                    <a:srgbClr val="000000"/>
                  </a:outerShdw>
                </a:effectLst>
                <a:latin typeface="黑体" pitchFamily="49" charset="-122"/>
                <a:sym typeface="黑体" pitchFamily="49" charset="-122"/>
              </a:rPr>
              <a:t>"</a:t>
            </a:r>
          </a:p>
        </p:txBody>
      </p:sp>
      <p:sp>
        <p:nvSpPr>
          <p:cNvPr id="53251" name="Content Placeholder 2">
            <a:extLst>
              <a:ext uri="{FF2B5EF4-FFF2-40B4-BE49-F238E27FC236}">
                <a16:creationId xmlns:a16="http://schemas.microsoft.com/office/drawing/2014/main" id="{65D67821-ECBE-4CB7-915F-9E82409E55DE}"/>
              </a:ext>
            </a:extLst>
          </p:cNvPr>
          <p:cNvSpPr>
            <a:spLocks noGrp="1" noChangeArrowheads="1"/>
          </p:cNvSpPr>
          <p:nvPr>
            <p:ph sz="quarter" idx="4294967295"/>
          </p:nvPr>
        </p:nvSpPr>
        <p:spPr/>
        <p:txBody>
          <a:bodyPr/>
          <a:lstStyle/>
          <a:p>
            <a:r>
              <a:rPr lang="zh-CN" altLang="en-US" sz="2400"/>
              <a:t>调试钩子</a:t>
            </a:r>
            <a:endParaRPr lang="en-US" altLang="zh-CN" sz="2400"/>
          </a:p>
          <a:p>
            <a:pPr lvl="1"/>
            <a:r>
              <a:rPr lang="zh-CN" altLang="en-US" sz="2200">
                <a:ea typeface="黑体" panose="02010609060101010101" pitchFamily="49" charset="-122"/>
              </a:rPr>
              <a:t> </a:t>
            </a:r>
            <a:r>
              <a:rPr lang="zh-CN" altLang="en-US" sz="2000">
                <a:latin typeface="宋体" panose="02010600030101010101" pitchFamily="2" charset="-122"/>
                <a:sym typeface="宋体" panose="02010600030101010101" pitchFamily="2" charset="-122"/>
              </a:rPr>
              <a:t>在</a:t>
            </a:r>
            <a:r>
              <a:rPr lang="en-US" altLang="zh-CN" sz="2000">
                <a:latin typeface="宋体" panose="02010600030101010101" pitchFamily="2" charset="-122"/>
                <a:sym typeface="宋体" panose="02010600030101010101" pitchFamily="2" charset="-122"/>
              </a:rPr>
              <a:t>C</a:t>
            </a:r>
            <a:r>
              <a:rPr lang="zh-CN" altLang="en-US" sz="2000">
                <a:latin typeface="宋体" panose="02010600030101010101" pitchFamily="2" charset="-122"/>
                <a:sym typeface="宋体" panose="02010600030101010101" pitchFamily="2" charset="-122"/>
              </a:rPr>
              <a:t>语言程序中，我们经常使用</a:t>
            </a:r>
            <a:r>
              <a:rPr lang="en-US" altLang="zh-CN" sz="2000">
                <a:latin typeface="宋体" panose="02010600030101010101" pitchFamily="2" charset="-122"/>
                <a:sym typeface="宋体" panose="02010600030101010101" pitchFamily="2" charset="-122"/>
              </a:rPr>
              <a:t>DEBUG</a:t>
            </a:r>
            <a:r>
              <a:rPr lang="zh-CN" altLang="en-US" sz="2000">
                <a:latin typeface="宋体" panose="02010600030101010101" pitchFamily="2" charset="-122"/>
                <a:sym typeface="宋体" panose="02010600030101010101" pitchFamily="2" charset="-122"/>
              </a:rPr>
              <a:t>宏来控制是否要输出调试信息，在</a:t>
            </a:r>
            <a:r>
              <a:rPr lang="en-US" altLang="zh-CN" sz="2000">
                <a:latin typeface="宋体" panose="02010600030101010101" pitchFamily="2" charset="-122"/>
                <a:sym typeface="宋体" panose="02010600030101010101" pitchFamily="2" charset="-122"/>
              </a:rPr>
              <a:t>shell</a:t>
            </a:r>
            <a:r>
              <a:rPr lang="zh-CN" altLang="en-US" sz="2000">
                <a:latin typeface="宋体" panose="02010600030101010101" pitchFamily="2" charset="-122"/>
                <a:sym typeface="宋体" panose="02010600030101010101" pitchFamily="2" charset="-122"/>
              </a:rPr>
              <a:t>脚本中我们同样可以使用这样的机制，如下列代码所示：</a:t>
            </a:r>
          </a:p>
          <a:p>
            <a:pPr lvl="1">
              <a:buFont typeface="Wingdings" panose="05000000000000000000" pitchFamily="2" charset="2"/>
              <a:buNone/>
            </a:pPr>
            <a:r>
              <a:rPr lang="zh-CN" altLang="en-US" sz="2000">
                <a:latin typeface="宋体" panose="02010600030101010101" pitchFamily="2" charset="-122"/>
                <a:sym typeface="宋体" panose="02010600030101010101" pitchFamily="2" charset="-122"/>
              </a:rPr>
              <a:t>    </a:t>
            </a:r>
            <a:r>
              <a:rPr lang="en-US" altLang="zh-CN" sz="2000">
                <a:latin typeface="宋体" panose="02010600030101010101" pitchFamily="2" charset="-122"/>
                <a:sym typeface="宋体" panose="02010600030101010101" pitchFamily="2" charset="-122"/>
              </a:rPr>
              <a:t>if [ “$DEBUG” = “true” ]; </a:t>
            </a:r>
          </a:p>
          <a:p>
            <a:pPr lvl="1">
              <a:buFont typeface="Wingdings" panose="05000000000000000000" pitchFamily="2" charset="2"/>
              <a:buNone/>
            </a:pPr>
            <a:r>
              <a:rPr lang="zh-CN" altLang="en-US" sz="2000">
                <a:latin typeface="宋体" panose="02010600030101010101" pitchFamily="2" charset="-122"/>
                <a:sym typeface="宋体" panose="02010600030101010101" pitchFamily="2" charset="-122"/>
              </a:rPr>
              <a:t>    </a:t>
            </a:r>
            <a:r>
              <a:rPr lang="en-US" altLang="zh-CN" sz="2000">
                <a:latin typeface="宋体" panose="02010600030101010101" pitchFamily="2" charset="-122"/>
                <a:sym typeface="宋体" panose="02010600030101010101" pitchFamily="2" charset="-122"/>
              </a:rPr>
              <a:t>then </a:t>
            </a:r>
          </a:p>
          <a:p>
            <a:pPr lvl="1">
              <a:buFont typeface="Wingdings" panose="05000000000000000000" pitchFamily="2" charset="2"/>
              <a:buNone/>
            </a:pPr>
            <a:r>
              <a:rPr lang="zh-CN" altLang="en-US" sz="2000">
                <a:latin typeface="宋体" panose="02010600030101010101" pitchFamily="2" charset="-122"/>
                <a:sym typeface="宋体" panose="02010600030101010101" pitchFamily="2" charset="-122"/>
              </a:rPr>
              <a:t>        </a:t>
            </a:r>
            <a:r>
              <a:rPr lang="en-US" altLang="zh-CN" sz="2000">
                <a:latin typeface="宋体" panose="02010600030101010101" pitchFamily="2" charset="-122"/>
                <a:sym typeface="宋体" panose="02010600030101010101" pitchFamily="2" charset="-122"/>
              </a:rPr>
              <a:t>echo “debugging” #</a:t>
            </a:r>
            <a:r>
              <a:rPr lang="zh-CN" altLang="en-US" sz="2000">
                <a:latin typeface="宋体" panose="02010600030101010101" pitchFamily="2" charset="-122"/>
                <a:sym typeface="宋体" panose="02010600030101010101" pitchFamily="2" charset="-122"/>
              </a:rPr>
              <a:t>此处可以输出调试信息 </a:t>
            </a:r>
          </a:p>
          <a:p>
            <a:pPr lvl="1">
              <a:buFont typeface="Wingdings" panose="05000000000000000000" pitchFamily="2" charset="2"/>
              <a:buNone/>
            </a:pPr>
            <a:r>
              <a:rPr lang="zh-CN" altLang="en-US" sz="2000">
                <a:latin typeface="宋体" panose="02010600030101010101" pitchFamily="2" charset="-122"/>
                <a:sym typeface="宋体" panose="02010600030101010101" pitchFamily="2" charset="-122"/>
              </a:rPr>
              <a:t>    </a:t>
            </a:r>
            <a:r>
              <a:rPr lang="en-US" altLang="zh-CN" sz="2000">
                <a:latin typeface="宋体" panose="02010600030101010101" pitchFamily="2" charset="-122"/>
                <a:sym typeface="宋体" panose="02010600030101010101" pitchFamily="2" charset="-122"/>
              </a:rPr>
              <a:t>fi</a:t>
            </a:r>
            <a:endParaRPr lang="zh-CN" altLang="en-US" sz="2000">
              <a:latin typeface="宋体" panose="02010600030101010101" pitchFamily="2" charset="-122"/>
              <a:sym typeface="宋体" panose="02010600030101010101" pitchFamily="2" charset="-122"/>
            </a:endParaRPr>
          </a:p>
          <a:p>
            <a:pPr lvl="1"/>
            <a:r>
              <a:rPr lang="zh-CN" altLang="en-US" sz="2000">
                <a:latin typeface="宋体" panose="02010600030101010101" pitchFamily="2" charset="-122"/>
                <a:sym typeface="宋体" panose="02010600030101010101" pitchFamily="2" charset="-122"/>
              </a:rPr>
              <a:t>这样的代码块通常称之为“调试钩子”或“调试块”。 使用调试钩子的好处是它是可以通过</a:t>
            </a:r>
            <a:r>
              <a:rPr lang="en-US" altLang="zh-CN" sz="2000">
                <a:latin typeface="宋体" panose="02010600030101010101" pitchFamily="2" charset="-122"/>
                <a:sym typeface="宋体" panose="02010600030101010101" pitchFamily="2" charset="-122"/>
              </a:rPr>
              <a:t>DEBUG</a:t>
            </a:r>
            <a:r>
              <a:rPr lang="zh-CN" altLang="en-US" sz="2000">
                <a:latin typeface="宋体" panose="02010600030101010101" pitchFamily="2" charset="-122"/>
                <a:sym typeface="宋体" panose="02010600030101010101" pitchFamily="2" charset="-122"/>
              </a:rPr>
              <a:t>变量来控制的</a:t>
            </a:r>
          </a:p>
          <a:p>
            <a:pPr lvl="2"/>
            <a:r>
              <a:rPr lang="zh-CN" altLang="en-US" sz="1600">
                <a:latin typeface="宋体" panose="02010600030101010101" pitchFamily="2" charset="-122"/>
                <a:ea typeface="楷体_GB2312" pitchFamily="1" charset="-122"/>
                <a:sym typeface="宋体" panose="02010600030101010101" pitchFamily="2" charset="-122"/>
              </a:rPr>
              <a:t>在脚本的开发调试阶段，可以先执行</a:t>
            </a:r>
            <a:r>
              <a:rPr lang="en-US" altLang="zh-CN" sz="1600">
                <a:latin typeface="宋体" panose="02010600030101010101" pitchFamily="2" charset="-122"/>
                <a:ea typeface="楷体_GB2312" pitchFamily="1" charset="-122"/>
                <a:sym typeface="宋体" panose="02010600030101010101" pitchFamily="2" charset="-122"/>
              </a:rPr>
              <a:t>export DEBUG=true</a:t>
            </a:r>
            <a:r>
              <a:rPr lang="zh-CN" altLang="en-US" sz="1600">
                <a:latin typeface="宋体" panose="02010600030101010101" pitchFamily="2" charset="-122"/>
                <a:ea typeface="楷体_GB2312" pitchFamily="1" charset="-122"/>
                <a:sym typeface="宋体" panose="02010600030101010101" pitchFamily="2" charset="-122"/>
              </a:rPr>
              <a:t>命令打开调试钩子，使其输出调试信息</a:t>
            </a:r>
          </a:p>
          <a:p>
            <a:pPr lvl="2"/>
            <a:r>
              <a:rPr lang="zh-CN" altLang="en-US" sz="1600">
                <a:latin typeface="宋体" panose="02010600030101010101" pitchFamily="2" charset="-122"/>
                <a:ea typeface="楷体_GB2312" pitchFamily="1" charset="-122"/>
                <a:sym typeface="宋体" panose="02010600030101010101" pitchFamily="2" charset="-122"/>
              </a:rPr>
              <a:t>在把脚本交付使用时，也无需再费事把脚本中的调试语句一一删除</a:t>
            </a:r>
          </a:p>
          <a:p>
            <a:pPr lvl="1"/>
            <a:endParaRPr lang="zh-CN" altLang="en-US" sz="2000">
              <a:latin typeface="宋体" panose="02010600030101010101" pitchFamily="2" charset="-122"/>
              <a:sym typeface="宋体" panose="02010600030101010101" pitchFamily="2" charset="-122"/>
            </a:endParaRPr>
          </a:p>
          <a:p>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CD665AD-0882-44A2-A8F8-5C60C9E35933}"/>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latin typeface="黑体" pitchFamily="49" charset="-122"/>
                <a:sym typeface="黑体" pitchFamily="49" charset="-122"/>
              </a:rPr>
              <a:t>使用</a:t>
            </a:r>
            <a:r>
              <a:rPr lang="en-US" dirty="0">
                <a:effectLst>
                  <a:outerShdw blurRad="38100" dist="38100" dir="2700000" algn="tl">
                    <a:srgbClr val="000000"/>
                  </a:outerShdw>
                </a:effectLst>
                <a:latin typeface="黑体" pitchFamily="49" charset="-122"/>
                <a:sym typeface="黑体" pitchFamily="49" charset="-122"/>
              </a:rPr>
              <a:t>"</a:t>
            </a:r>
            <a:r>
              <a:rPr lang="zh-CN" altLang="en-US" dirty="0">
                <a:effectLst>
                  <a:outerShdw blurRad="38100" dist="38100" dir="2700000" algn="tl">
                    <a:srgbClr val="000000"/>
                  </a:outerShdw>
                </a:effectLst>
                <a:latin typeface="黑体" pitchFamily="49" charset="-122"/>
                <a:sym typeface="黑体" pitchFamily="49" charset="-122"/>
              </a:rPr>
              <a:t>调试钩子</a:t>
            </a:r>
            <a:r>
              <a:rPr lang="en-US" dirty="0">
                <a:effectLst>
                  <a:outerShdw blurRad="38100" dist="38100" dir="2700000" algn="tl">
                    <a:srgbClr val="000000"/>
                  </a:outerShdw>
                </a:effectLst>
                <a:latin typeface="黑体" pitchFamily="49" charset="-122"/>
                <a:sym typeface="黑体" pitchFamily="49" charset="-122"/>
              </a:rPr>
              <a:t>"</a:t>
            </a:r>
          </a:p>
        </p:txBody>
      </p:sp>
      <p:sp>
        <p:nvSpPr>
          <p:cNvPr id="54275" name="Content Placeholder 2">
            <a:extLst>
              <a:ext uri="{FF2B5EF4-FFF2-40B4-BE49-F238E27FC236}">
                <a16:creationId xmlns:a16="http://schemas.microsoft.com/office/drawing/2014/main" id="{81F1001D-A05A-4E42-96DD-42D1B04F3A75}"/>
              </a:ext>
            </a:extLst>
          </p:cNvPr>
          <p:cNvSpPr>
            <a:spLocks noGrp="1" noChangeArrowheads="1"/>
          </p:cNvSpPr>
          <p:nvPr>
            <p:ph sz="quarter" idx="4294967295"/>
          </p:nvPr>
        </p:nvSpPr>
        <p:spPr/>
        <p:txBody>
          <a:bodyPr/>
          <a:lstStyle/>
          <a:p>
            <a:r>
              <a:rPr lang="zh-CN" altLang="en-US" sz="2400"/>
              <a:t>使用</a:t>
            </a:r>
            <a:r>
              <a:rPr lang="en-US" altLang="zh-CN" sz="2400"/>
              <a:t>if</a:t>
            </a:r>
            <a:r>
              <a:rPr lang="zh-CN" altLang="en-US" sz="2400"/>
              <a:t>语句来判断</a:t>
            </a:r>
            <a:r>
              <a:rPr lang="en-US" altLang="zh-CN" sz="2400"/>
              <a:t>DEBUG</a:t>
            </a:r>
            <a:r>
              <a:rPr lang="zh-CN" altLang="en-US" sz="2400"/>
              <a:t>变量的值，还是显得比较繁琐，通过定义一个</a:t>
            </a:r>
            <a:r>
              <a:rPr lang="en-US" altLang="zh-CN" sz="2400"/>
              <a:t>DEBUG</a:t>
            </a:r>
            <a:r>
              <a:rPr lang="zh-CN" altLang="en-US" sz="2400"/>
              <a:t>函数可以使植入调试钩子的过程更简洁方便</a:t>
            </a:r>
            <a:r>
              <a:rPr lang="en-US" altLang="zh-CN" sz="2400"/>
              <a:t> </a:t>
            </a:r>
            <a:endParaRPr lang="zh-CN" altLang="en-US" sz="2400"/>
          </a:p>
          <a:p>
            <a:pPr marL="457200" lvl="1" indent="0"/>
            <a:r>
              <a:rPr lang="zh-CN" altLang="en-US" sz="2200">
                <a:ea typeface="黑体" panose="02010609060101010101" pitchFamily="49" charset="-122"/>
              </a:rPr>
              <a:t>右图是源代码</a:t>
            </a:r>
            <a:endParaRPr lang="en-US" altLang="zh-CN" sz="2200">
              <a:ea typeface="黑体" panose="02010609060101010101" pitchFamily="49" charset="-122"/>
            </a:endParaRPr>
          </a:p>
          <a:p>
            <a:pPr marL="457200" lvl="1" indent="0"/>
            <a:r>
              <a:rPr lang="zh-CN" altLang="en-US" sz="2200">
                <a:ea typeface="黑体" panose="02010609060101010101" pitchFamily="49" charset="-122"/>
              </a:rPr>
              <a:t>左图是运行结果</a:t>
            </a:r>
            <a:endParaRPr lang="en-US" altLang="zh-CN" sz="2200">
              <a:ea typeface="黑体" panose="02010609060101010101" pitchFamily="49" charset="-122"/>
            </a:endParaRPr>
          </a:p>
          <a:p>
            <a:pPr marL="457200" lvl="1" indent="0"/>
            <a:endParaRPr lang="zh-CN" altLang="en-US" sz="2200">
              <a:ea typeface="黑体" panose="02010609060101010101" pitchFamily="49" charset="-122"/>
            </a:endParaRPr>
          </a:p>
          <a:p>
            <a:pPr marL="457200" lvl="1" indent="0"/>
            <a:endParaRPr lang="zh-CN" altLang="en-US" sz="2200">
              <a:ea typeface="黑体" panose="02010609060101010101" pitchFamily="49" charset="-122"/>
            </a:endParaRPr>
          </a:p>
          <a:p>
            <a:pPr marL="457200" lvl="1" indent="0">
              <a:buFont typeface="Wingdings" panose="05000000000000000000" pitchFamily="2" charset="2"/>
              <a:buNone/>
            </a:pPr>
            <a:endParaRPr lang="zh-CN" altLang="en-US" sz="2000">
              <a:latin typeface="宋体" panose="02010600030101010101" pitchFamily="2" charset="-122"/>
              <a:sym typeface="宋体" panose="02010600030101010101" pitchFamily="2" charset="-122"/>
            </a:endParaRPr>
          </a:p>
          <a:p>
            <a:endParaRPr lang="zh-CN" altLang="en-US"/>
          </a:p>
        </p:txBody>
      </p:sp>
      <p:pic>
        <p:nvPicPr>
          <p:cNvPr id="54276" name="Picture 1" descr="C:\Users\hp\AppData\Roaming\Tencent\Users\405105443\QQ\WinTemp\RichOle\37W80LC0%)}US_]_OI}_2}X.jpg">
            <a:extLst>
              <a:ext uri="{FF2B5EF4-FFF2-40B4-BE49-F238E27FC236}">
                <a16:creationId xmlns:a16="http://schemas.microsoft.com/office/drawing/2014/main" id="{EB5D7A61-2199-4084-945D-CE1492135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925" y="2205038"/>
            <a:ext cx="4103688"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2" descr="C:\Users\hp\AppData\Roaming\Tencent\Users\405105443\QQ\WinTemp\RichOle\E2QUSP8I[2OR1$DRBQ8_AFD.jpg">
            <a:extLst>
              <a:ext uri="{FF2B5EF4-FFF2-40B4-BE49-F238E27FC236}">
                <a16:creationId xmlns:a16="http://schemas.microsoft.com/office/drawing/2014/main" id="{6C3B41A1-393B-4ADF-AA66-6D6E298FB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3789363"/>
            <a:ext cx="4348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1AE50E1F-3E47-481A-BAA1-F32CD967B0F3}"/>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"-x"</a:t>
            </a:r>
            <a:r>
              <a:rPr lang="zh-CN" altLang="en-US" dirty="0">
                <a:effectLst>
                  <a:outerShdw blurRad="38100" dist="38100" dir="2700000" algn="tl">
                    <a:srgbClr val="000000"/>
                  </a:outerShdw>
                </a:effectLst>
              </a:rPr>
              <a:t>选项可用来跟踪脚本的执行</a:t>
            </a:r>
            <a:endParaRPr lang="en-US" dirty="0">
              <a:effectLst>
                <a:outerShdw blurRad="38100" dist="38100" dir="2700000" algn="tl">
                  <a:srgbClr val="000000"/>
                </a:outerShdw>
              </a:effectLst>
              <a:latin typeface="黑体" pitchFamily="49" charset="-122"/>
              <a:sym typeface="黑体" pitchFamily="49" charset="-122"/>
            </a:endParaRPr>
          </a:p>
        </p:txBody>
      </p:sp>
      <p:sp>
        <p:nvSpPr>
          <p:cNvPr id="55299" name="Content Placeholder 2">
            <a:extLst>
              <a:ext uri="{FF2B5EF4-FFF2-40B4-BE49-F238E27FC236}">
                <a16:creationId xmlns:a16="http://schemas.microsoft.com/office/drawing/2014/main" id="{1A5DBA8E-CE0C-43E1-85D5-B9CDFC4AAF93}"/>
              </a:ext>
            </a:extLst>
          </p:cNvPr>
          <p:cNvSpPr>
            <a:spLocks noGrp="1" noChangeArrowheads="1"/>
          </p:cNvSpPr>
          <p:nvPr>
            <p:ph sz="quarter" idx="4294967295"/>
          </p:nvPr>
        </p:nvSpPr>
        <p:spPr>
          <a:xfrm>
            <a:off x="273050" y="1339850"/>
            <a:ext cx="4606925" cy="4610100"/>
          </a:xfrm>
        </p:spPr>
        <p:txBody>
          <a:bodyPr/>
          <a:lstStyle/>
          <a:p>
            <a:pPr marL="0" indent="0"/>
            <a:r>
              <a:rPr lang="en-US" altLang="zh-CN" sz="2400"/>
              <a:t> </a:t>
            </a:r>
            <a:r>
              <a:rPr lang="zh-CN" altLang="en-US"/>
              <a:t>使用方法</a:t>
            </a:r>
            <a:endParaRPr lang="en-US" altLang="zh-CN"/>
          </a:p>
          <a:p>
            <a:pPr marL="0" indent="0">
              <a:buFont typeface="Wingdings" panose="05000000000000000000" pitchFamily="2" charset="2"/>
              <a:buNone/>
            </a:pPr>
            <a:r>
              <a:rPr lang="en-US" altLang="zh-CN" sz="2400">
                <a:latin typeface="黑体" panose="02010609060101010101" pitchFamily="49" charset="-122"/>
                <a:sym typeface="宋体" panose="02010600030101010101" pitchFamily="2" charset="-122"/>
              </a:rPr>
              <a:t>   sh –x a.sh </a:t>
            </a:r>
            <a:endParaRPr lang="zh-CN" altLang="en-US" sz="2400">
              <a:latin typeface="黑体" panose="02010609060101010101" pitchFamily="49" charset="-122"/>
              <a:sym typeface="宋体" panose="02010600030101010101" pitchFamily="2" charset="-122"/>
            </a:endParaRPr>
          </a:p>
          <a:p>
            <a:pPr marL="0" indent="0">
              <a:buFont typeface="Wingdings" panose="05000000000000000000" pitchFamily="2" charset="2"/>
              <a:buNone/>
            </a:pPr>
            <a:endParaRPr lang="zh-CN" altLang="en-US" sz="2400">
              <a:latin typeface="黑体" panose="02010609060101010101" pitchFamily="49" charset="-122"/>
              <a:sym typeface="宋体" panose="02010600030101010101" pitchFamily="2" charset="-122"/>
            </a:endParaRPr>
          </a:p>
          <a:p>
            <a:pPr marL="0" indent="0">
              <a:buFont typeface="Wingdings" panose="05000000000000000000" pitchFamily="2" charset="2"/>
              <a:buNone/>
            </a:pPr>
            <a:endParaRPr lang="zh-CN" altLang="en-US" sz="2000">
              <a:latin typeface="宋体" panose="02010600030101010101" pitchFamily="2" charset="-122"/>
              <a:ea typeface="宋体" panose="02010600030101010101" pitchFamily="2" charset="-122"/>
              <a:sym typeface="宋体" panose="02010600030101010101" pitchFamily="2" charset="-122"/>
            </a:endParaRPr>
          </a:p>
          <a:p>
            <a:pPr marL="0" indent="0"/>
            <a:r>
              <a:rPr lang="zh-CN" altLang="en-US"/>
              <a:t>示例</a:t>
            </a:r>
            <a:endParaRPr lang="en-US" altLang="zh-CN"/>
          </a:p>
          <a:p>
            <a:pPr marL="457200" lvl="1" indent="0"/>
            <a:r>
              <a:rPr lang="zh-CN" altLang="en-US"/>
              <a:t>右侧上图为源代码，下图为运行结果</a:t>
            </a:r>
            <a:endParaRPr lang="en-US" altLang="zh-CN"/>
          </a:p>
          <a:p>
            <a:pPr marL="457200" lvl="1" indent="0">
              <a:buFont typeface="Wingdings" panose="05000000000000000000" pitchFamily="2" charset="2"/>
              <a:buNone/>
            </a:pPr>
            <a:endParaRPr lang="zh-CN" altLang="en-US"/>
          </a:p>
        </p:txBody>
      </p:sp>
      <p:pic>
        <p:nvPicPr>
          <p:cNvPr id="55300" name="Picture 1" descr="C:\Users\hp\AppData\Roaming\Tencent\Users\405105443\QQ\WinTemp\RichOle\QAGA8A[)4QJJJLHKV}24J7V.jpg">
            <a:extLst>
              <a:ext uri="{FF2B5EF4-FFF2-40B4-BE49-F238E27FC236}">
                <a16:creationId xmlns:a16="http://schemas.microsoft.com/office/drawing/2014/main" id="{6F91484C-9444-44DE-B909-CC245F5D2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792" y="1358925"/>
            <a:ext cx="3889375"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2" descr="C:\Users\hp\AppData\Roaming\Tencent\Users\405105443\QQ\WinTemp\RichOle\I54W@0DH9XC4W_68454)}62.jpg">
            <a:extLst>
              <a:ext uri="{FF2B5EF4-FFF2-40B4-BE49-F238E27FC236}">
                <a16:creationId xmlns:a16="http://schemas.microsoft.com/office/drawing/2014/main" id="{3D32236A-BBD5-4D4F-A9AE-7E6D041A6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96" y="4437112"/>
            <a:ext cx="48958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C553C83-5E18-4571-834D-46520EB5FA28}"/>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附：</a:t>
            </a:r>
            <a:r>
              <a:rPr lang="en-US" dirty="0">
                <a:effectLst>
                  <a:outerShdw blurRad="38100" dist="38100" dir="2700000" algn="tl">
                    <a:srgbClr val="000000"/>
                  </a:outerShdw>
                </a:effectLst>
              </a:rPr>
              <a:t>C </a:t>
            </a:r>
            <a:r>
              <a:rPr lang="zh-CN" altLang="en-US" dirty="0">
                <a:effectLst>
                  <a:outerShdw blurRad="38100" dist="38100" dir="2700000" algn="tl">
                    <a:srgbClr val="000000"/>
                  </a:outerShdw>
                </a:effectLst>
              </a:rPr>
              <a:t>编程中的主要陷阱</a:t>
            </a:r>
            <a:endParaRPr lang="en-US" dirty="0">
              <a:effectLst>
                <a:outerShdw blurRad="38100" dist="38100" dir="2700000" algn="tl">
                  <a:srgbClr val="000000"/>
                </a:outerShdw>
              </a:effectLst>
              <a:latin typeface="黑体" pitchFamily="49" charset="-122"/>
              <a:sym typeface="黑体" pitchFamily="49" charset="-122"/>
            </a:endParaRPr>
          </a:p>
        </p:txBody>
      </p:sp>
      <p:sp>
        <p:nvSpPr>
          <p:cNvPr id="56323" name="Content Placeholder 2">
            <a:extLst>
              <a:ext uri="{FF2B5EF4-FFF2-40B4-BE49-F238E27FC236}">
                <a16:creationId xmlns:a16="http://schemas.microsoft.com/office/drawing/2014/main" id="{18AB8B24-B1ED-4194-A7AA-289E875C5B41}"/>
              </a:ext>
            </a:extLst>
          </p:cNvPr>
          <p:cNvSpPr>
            <a:spLocks noGrp="1" noChangeArrowheads="1"/>
          </p:cNvSpPr>
          <p:nvPr>
            <p:ph sz="quarter" idx="4294967295"/>
          </p:nvPr>
        </p:nvSpPr>
        <p:spPr/>
        <p:txBody>
          <a:bodyPr/>
          <a:lstStyle/>
          <a:p>
            <a:r>
              <a:rPr lang="zh-CN" altLang="en-US" sz="2200"/>
              <a:t>第一位公敌是 </a:t>
            </a:r>
            <a:r>
              <a:rPr lang="en-US" altLang="zh-CN" sz="2200"/>
              <a:t>gets()</a:t>
            </a:r>
            <a:r>
              <a:rPr lang="zh-CN" altLang="en-US" sz="2200"/>
              <a:t>。该函数从标准输入读入用户输入的一行文本，它在遇到 </a:t>
            </a:r>
            <a:r>
              <a:rPr lang="en-US" altLang="zh-CN" sz="2200"/>
              <a:t>EOF </a:t>
            </a:r>
            <a:r>
              <a:rPr lang="zh-CN" altLang="en-US" sz="2200"/>
              <a:t>字符或换行字符之前，不会停止读入文本。也就是：</a:t>
            </a:r>
            <a:r>
              <a:rPr lang="en-US" altLang="zh-CN" sz="2200"/>
              <a:t>gets() </a:t>
            </a:r>
            <a:r>
              <a:rPr lang="zh-CN" altLang="en-US" sz="2200"/>
              <a:t>根本不执行边界检查。因此，使用 </a:t>
            </a:r>
            <a:r>
              <a:rPr lang="en-US" altLang="zh-CN" sz="2200"/>
              <a:t>gets() </a:t>
            </a:r>
            <a:r>
              <a:rPr lang="zh-CN" altLang="en-US" sz="2200"/>
              <a:t>总是有可能使任何缓冲区溢出。 </a:t>
            </a:r>
          </a:p>
          <a:p>
            <a:pPr lvl="1"/>
            <a:r>
              <a:rPr lang="zh-CN" altLang="en-US" sz="2000">
                <a:ea typeface="黑体" panose="02010609060101010101" pitchFamily="49" charset="-122"/>
              </a:rPr>
              <a:t>例如，不要使用以下代码：</a:t>
            </a:r>
          </a:p>
          <a:p>
            <a:endParaRPr lang="zh-CN" altLang="en-US" sz="1900">
              <a:latin typeface="宋体" panose="02010600030101010101" pitchFamily="2" charset="-122"/>
              <a:ea typeface="宋体" panose="02010600030101010101" pitchFamily="2" charset="-122"/>
              <a:sym typeface="宋体" panose="02010600030101010101" pitchFamily="2" charset="-122"/>
            </a:endParaRPr>
          </a:p>
          <a:p>
            <a:endParaRPr lang="zh-CN" altLang="en-US"/>
          </a:p>
        </p:txBody>
      </p:sp>
      <p:pic>
        <p:nvPicPr>
          <p:cNvPr id="56324" name="Picture 4" descr="QQ图片20131215155349">
            <a:extLst>
              <a:ext uri="{FF2B5EF4-FFF2-40B4-BE49-F238E27FC236}">
                <a16:creationId xmlns:a16="http://schemas.microsoft.com/office/drawing/2014/main" id="{0547200E-844D-4185-96E6-B0C619267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667" y="3740598"/>
            <a:ext cx="4290665" cy="170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FC9003A-8EB2-4C67-BB26-F112C2404700}"/>
              </a:ext>
            </a:extLst>
          </p:cNvPr>
          <p:cNvSpPr>
            <a:spLocks noGrp="1" noChangeAspect="1" noChangeArrowheads="1"/>
          </p:cNvSpPr>
          <p:nvPr>
            <p:ph type="title" idx="4294967295"/>
          </p:nvPr>
        </p:nvSpPr>
        <p:spPr/>
        <p:txBody>
          <a:bodyPr/>
          <a:lstStyle/>
          <a:p>
            <a:pPr algn="ctr">
              <a:defRPr/>
            </a:pPr>
            <a:r>
              <a:rPr lang="zh-CN" altLang="en-US" dirty="0">
                <a:effectLst>
                  <a:outerShdw blurRad="38100" dist="38100" dir="2700000" algn="tl">
                    <a:srgbClr val="000000"/>
                  </a:outerShdw>
                </a:effectLst>
              </a:rPr>
              <a:t>附：</a:t>
            </a:r>
            <a:r>
              <a:rPr lang="en-US" dirty="0">
                <a:effectLst>
                  <a:outerShdw blurRad="38100" dist="38100" dir="2700000" algn="tl">
                    <a:srgbClr val="000000"/>
                  </a:outerShdw>
                </a:effectLst>
              </a:rPr>
              <a:t>C </a:t>
            </a:r>
            <a:r>
              <a:rPr lang="zh-CN" altLang="en-US" dirty="0">
                <a:effectLst>
                  <a:outerShdw blurRad="38100" dist="38100" dir="2700000" algn="tl">
                    <a:srgbClr val="000000"/>
                  </a:outerShdw>
                </a:effectLst>
              </a:rPr>
              <a:t>编程中的主要陷阱</a:t>
            </a:r>
            <a:endParaRPr lang="en-US" dirty="0">
              <a:effectLst>
                <a:outerShdw blurRad="38100" dist="38100" dir="2700000" algn="tl">
                  <a:srgbClr val="000000"/>
                </a:outerShdw>
              </a:effectLst>
              <a:latin typeface="黑体" pitchFamily="49" charset="-122"/>
              <a:sym typeface="黑体" pitchFamily="49" charset="-122"/>
            </a:endParaRPr>
          </a:p>
        </p:txBody>
      </p:sp>
      <p:pic>
        <p:nvPicPr>
          <p:cNvPr id="57347" name="Picture 1" descr="C:\Users\hp\AppData\Roaming\Tencent\Users\405105443\QQ\WinTemp\RichOle\_LDAC[~P5O}1IC6FVFVAH]P.jpg">
            <a:extLst>
              <a:ext uri="{FF2B5EF4-FFF2-40B4-BE49-F238E27FC236}">
                <a16:creationId xmlns:a16="http://schemas.microsoft.com/office/drawing/2014/main" id="{F724FD0C-B1D9-4C51-8D05-23C07E8A4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1196752"/>
            <a:ext cx="80645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
        <p:nvSpPr>
          <p:cNvPr id="2" name="灯片编号占位符 1">
            <a:extLst>
              <a:ext uri="{FF2B5EF4-FFF2-40B4-BE49-F238E27FC236}">
                <a16:creationId xmlns:a16="http://schemas.microsoft.com/office/drawing/2014/main" id="{540B0472-B97E-444C-AEDD-BB1177DEA652}"/>
              </a:ext>
            </a:extLst>
          </p:cNvPr>
          <p:cNvSpPr>
            <a:spLocks noGrp="1"/>
          </p:cNvSpPr>
          <p:nvPr>
            <p:ph type="sldNum" sz="quarter" idx="12"/>
          </p:nvPr>
        </p:nvSpPr>
        <p:spPr/>
        <p:txBody>
          <a:bodyPr/>
          <a:lstStyle/>
          <a:p>
            <a:pPr>
              <a:defRPr/>
            </a:pPr>
            <a:fld id="{F3E041F5-C80F-41AD-85A6-1DB15A00DDFA}"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162573C-FC17-4C3C-B139-F10727991DF9}"/>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GCC</a:t>
            </a:r>
            <a:endParaRPr lang="en-US" dirty="0">
              <a:effectLst>
                <a:outerShdw blurRad="38100" dist="38100" dir="2700000" algn="tl">
                  <a:srgbClr val="000000"/>
                </a:outerShdw>
              </a:effectLst>
              <a:latin typeface="黑体" pitchFamily="49" charset="-122"/>
              <a:sym typeface="黑体" pitchFamily="49" charset="-122"/>
            </a:endParaRPr>
          </a:p>
        </p:txBody>
      </p:sp>
      <p:sp>
        <p:nvSpPr>
          <p:cNvPr id="9219" name="Content Placeholder 2">
            <a:extLst>
              <a:ext uri="{FF2B5EF4-FFF2-40B4-BE49-F238E27FC236}">
                <a16:creationId xmlns:a16="http://schemas.microsoft.com/office/drawing/2014/main" id="{56CF4C02-1971-4A0B-87A3-AB3DAEE8BF27}"/>
              </a:ext>
            </a:extLst>
          </p:cNvPr>
          <p:cNvSpPr>
            <a:spLocks noGrp="1" noChangeArrowheads="1"/>
          </p:cNvSpPr>
          <p:nvPr>
            <p:ph sz="quarter" idx="4294967295"/>
          </p:nvPr>
        </p:nvSpPr>
        <p:spPr>
          <a:xfrm>
            <a:off x="490538" y="1341438"/>
            <a:ext cx="5688012" cy="4608512"/>
          </a:xfrm>
        </p:spPr>
        <p:txBody>
          <a:bodyPr/>
          <a:lstStyle/>
          <a:p>
            <a:r>
              <a:rPr lang="en-US" altLang="zh-CN" sz="2200"/>
              <a:t> GCC</a:t>
            </a:r>
            <a:r>
              <a:rPr lang="zh-CN" altLang="en-US" sz="2200"/>
              <a:t>编译C语言</a:t>
            </a:r>
          </a:p>
          <a:p>
            <a:pPr lvl="1"/>
            <a:r>
              <a:rPr lang="zh-CN" altLang="en-US" sz="1900"/>
              <a:t>源代码如下</a:t>
            </a:r>
          </a:p>
          <a:p>
            <a:pPr lvl="1"/>
            <a:endParaRPr lang="zh-CN" altLang="en-US" sz="1900"/>
          </a:p>
          <a:p>
            <a:pPr lvl="1"/>
            <a:endParaRPr lang="zh-CN" altLang="en-US" sz="1900"/>
          </a:p>
          <a:p>
            <a:pPr lvl="1"/>
            <a:endParaRPr lang="zh-CN" altLang="en-US" sz="1900"/>
          </a:p>
          <a:p>
            <a:pPr lvl="1"/>
            <a:endParaRPr lang="zh-CN" altLang="en-US" sz="1900"/>
          </a:p>
          <a:p>
            <a:pPr lvl="1"/>
            <a:endParaRPr lang="zh-CN" altLang="en-US" sz="1900"/>
          </a:p>
          <a:p>
            <a:pPr lvl="1"/>
            <a:endParaRPr lang="zh-CN" altLang="en-US" sz="1900"/>
          </a:p>
          <a:p>
            <a:pPr lvl="1"/>
            <a:endParaRPr lang="zh-CN" altLang="en-US" sz="1900"/>
          </a:p>
          <a:p>
            <a:pPr lvl="1"/>
            <a:r>
              <a:rPr lang="zh-CN" altLang="en-US" sz="1900"/>
              <a:t>编译并运行</a:t>
            </a:r>
          </a:p>
          <a:p>
            <a:pPr lvl="1">
              <a:buFont typeface="Wingdings" panose="05000000000000000000" pitchFamily="2" charset="2"/>
              <a:buNone/>
            </a:pPr>
            <a:endParaRPr lang="zh-CN" altLang="en-US"/>
          </a:p>
        </p:txBody>
      </p:sp>
      <p:sp>
        <p:nvSpPr>
          <p:cNvPr id="9220" name="AutoShape 2" descr="http://t11.baidu.com/it/u=1244005969,2990422032&amp;fm=58">
            <a:extLst>
              <a:ext uri="{FF2B5EF4-FFF2-40B4-BE49-F238E27FC236}">
                <a16:creationId xmlns:a16="http://schemas.microsoft.com/office/drawing/2014/main" id="{B052A319-CDD0-4509-BC46-97DC80E24D50}"/>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9221" name="AutoShape 4" descr="http://t11.baidu.com/it/u=1244005969,2990422032&amp;fm=58">
            <a:extLst>
              <a:ext uri="{FF2B5EF4-FFF2-40B4-BE49-F238E27FC236}">
                <a16:creationId xmlns:a16="http://schemas.microsoft.com/office/drawing/2014/main" id="{74B785E5-3388-46C2-84DB-74E3B20B62B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9222" name="Text Box 6">
            <a:extLst>
              <a:ext uri="{FF2B5EF4-FFF2-40B4-BE49-F238E27FC236}">
                <a16:creationId xmlns:a16="http://schemas.microsoft.com/office/drawing/2014/main" id="{684F8CFC-EDA4-4B6D-A7A3-473BEE2C01DC}"/>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9223" name="Picture 8" descr="QQ图片20140323003333">
            <a:extLst>
              <a:ext uri="{FF2B5EF4-FFF2-40B4-BE49-F238E27FC236}">
                <a16:creationId xmlns:a16="http://schemas.microsoft.com/office/drawing/2014/main" id="{25D52A5E-82B5-4B55-9E6E-A18D8DA7B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349500"/>
            <a:ext cx="4814888"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矩形 8">
            <a:extLst>
              <a:ext uri="{FF2B5EF4-FFF2-40B4-BE49-F238E27FC236}">
                <a16:creationId xmlns:a16="http://schemas.microsoft.com/office/drawing/2014/main" id="{1E9C5CED-AADD-4832-A4DA-1690E448AC8E}"/>
              </a:ext>
            </a:extLst>
          </p:cNvPr>
          <p:cNvSpPr>
            <a:spLocks noChangeArrowheads="1"/>
          </p:cNvSpPr>
          <p:nvPr/>
        </p:nvSpPr>
        <p:spPr bwMode="auto">
          <a:xfrm>
            <a:off x="3024188" y="3929063"/>
            <a:ext cx="500062" cy="28575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nvGrpSpPr>
          <p:cNvPr id="9225" name="组合 10">
            <a:extLst>
              <a:ext uri="{FF2B5EF4-FFF2-40B4-BE49-F238E27FC236}">
                <a16:creationId xmlns:a16="http://schemas.microsoft.com/office/drawing/2014/main" id="{55E206DF-DB8C-4CFB-8142-AE6348DE2C10}"/>
              </a:ext>
            </a:extLst>
          </p:cNvPr>
          <p:cNvGrpSpPr>
            <a:grpSpLocks/>
          </p:cNvGrpSpPr>
          <p:nvPr/>
        </p:nvGrpSpPr>
        <p:grpSpPr bwMode="auto">
          <a:xfrm>
            <a:off x="1238250" y="5072063"/>
            <a:ext cx="5715000" cy="1500187"/>
            <a:chOff x="1238250" y="5072063"/>
            <a:chExt cx="5715000" cy="1500209"/>
          </a:xfrm>
        </p:grpSpPr>
        <p:pic>
          <p:nvPicPr>
            <p:cNvPr id="9226" name="Picture 7" descr="QQ图片20140323003156">
              <a:extLst>
                <a:ext uri="{FF2B5EF4-FFF2-40B4-BE49-F238E27FC236}">
                  <a16:creationId xmlns:a16="http://schemas.microsoft.com/office/drawing/2014/main" id="{63503118-DC25-4E19-93AD-425A36F13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5072063"/>
              <a:ext cx="571500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矩形 9">
              <a:extLst>
                <a:ext uri="{FF2B5EF4-FFF2-40B4-BE49-F238E27FC236}">
                  <a16:creationId xmlns:a16="http://schemas.microsoft.com/office/drawing/2014/main" id="{C23CC741-037F-44AF-8294-33F9E5DA5123}"/>
                </a:ext>
              </a:extLst>
            </p:cNvPr>
            <p:cNvSpPr>
              <a:spLocks noChangeArrowheads="1"/>
            </p:cNvSpPr>
            <p:nvPr/>
          </p:nvSpPr>
          <p:spPr bwMode="auto">
            <a:xfrm>
              <a:off x="3238488" y="6215082"/>
              <a:ext cx="500066"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9CC7470-780E-4EE8-B68A-0E0A9B8B1962}"/>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GCC</a:t>
            </a:r>
            <a:endParaRPr lang="en-US" dirty="0">
              <a:effectLst>
                <a:outerShdw blurRad="38100" dist="38100" dir="2700000" algn="tl">
                  <a:srgbClr val="000000"/>
                </a:outerShdw>
              </a:effectLst>
              <a:latin typeface="黑体" pitchFamily="49" charset="-122"/>
              <a:sym typeface="黑体" pitchFamily="49" charset="-122"/>
            </a:endParaRPr>
          </a:p>
        </p:txBody>
      </p:sp>
      <p:sp>
        <p:nvSpPr>
          <p:cNvPr id="10243" name="Content Placeholder 2">
            <a:extLst>
              <a:ext uri="{FF2B5EF4-FFF2-40B4-BE49-F238E27FC236}">
                <a16:creationId xmlns:a16="http://schemas.microsoft.com/office/drawing/2014/main" id="{C124AF0C-D9D1-4305-99E5-B70C31140C66}"/>
              </a:ext>
            </a:extLst>
          </p:cNvPr>
          <p:cNvSpPr>
            <a:spLocks noGrp="1" noChangeArrowheads="1"/>
          </p:cNvSpPr>
          <p:nvPr>
            <p:ph sz="quarter" idx="4294967295"/>
          </p:nvPr>
        </p:nvSpPr>
        <p:spPr>
          <a:xfrm>
            <a:off x="347663" y="1343025"/>
            <a:ext cx="8567737" cy="5543550"/>
          </a:xfrm>
        </p:spPr>
        <p:txBody>
          <a:bodyPr/>
          <a:lstStyle/>
          <a:p>
            <a:pPr>
              <a:lnSpc>
                <a:spcPct val="80000"/>
              </a:lnSpc>
            </a:pPr>
            <a:r>
              <a:rPr lang="en-US" altLang="zh-CN" sz="2200"/>
              <a:t> GCC</a:t>
            </a:r>
            <a:r>
              <a:rPr lang="zh-CN" altLang="en-US" sz="2200"/>
              <a:t>编译</a:t>
            </a:r>
            <a:r>
              <a:rPr lang="en-US" altLang="zh-CN" sz="2200"/>
              <a:t>C++</a:t>
            </a:r>
            <a:r>
              <a:rPr lang="zh-CN" altLang="en-US" sz="2200"/>
              <a:t>语言</a:t>
            </a:r>
            <a:endParaRPr lang="en-US" altLang="zh-CN" sz="2200"/>
          </a:p>
          <a:p>
            <a:pPr lvl="1">
              <a:lnSpc>
                <a:spcPct val="80000"/>
              </a:lnSpc>
            </a:pPr>
            <a:r>
              <a:rPr lang="zh-CN" altLang="en-US" sz="1800">
                <a:latin typeface="黑体" panose="02010609060101010101" pitchFamily="49" charset="-122"/>
                <a:ea typeface="黑体" panose="02010609060101010101" pitchFamily="49" charset="-122"/>
              </a:rPr>
              <a:t>使用g++编译</a:t>
            </a:r>
          </a:p>
          <a:p>
            <a:pPr lvl="1">
              <a:lnSpc>
                <a:spcPct val="80000"/>
              </a:lnSpc>
            </a:pPr>
            <a:r>
              <a:rPr lang="zh-CN" altLang="en-US" sz="1800">
                <a:latin typeface="黑体" panose="02010609060101010101" pitchFamily="49" charset="-122"/>
                <a:ea typeface="黑体" panose="02010609060101010101" pitchFamily="49" charset="-122"/>
              </a:rPr>
              <a:t>源代码如下</a:t>
            </a:r>
          </a:p>
          <a:p>
            <a:pPr lvl="1">
              <a:lnSpc>
                <a:spcPct val="80000"/>
              </a:lnSpc>
            </a:pPr>
            <a:endParaRPr lang="en-US" altLang="zh-CN" sz="1800">
              <a:ea typeface="黑体" panose="02010609060101010101" pitchFamily="49" charset="-122"/>
            </a:endParaRPr>
          </a:p>
          <a:p>
            <a:pPr lvl="1">
              <a:lnSpc>
                <a:spcPct val="80000"/>
              </a:lnSpc>
            </a:pPr>
            <a:endParaRPr lang="en-US" altLang="zh-CN" sz="1800">
              <a:ea typeface="黑体" panose="02010609060101010101" pitchFamily="49" charset="-122"/>
            </a:endParaRPr>
          </a:p>
          <a:p>
            <a:pPr lvl="1">
              <a:lnSpc>
                <a:spcPct val="80000"/>
              </a:lnSpc>
            </a:pPr>
            <a:endParaRPr lang="en-US" altLang="zh-CN" sz="1800">
              <a:ea typeface="黑体" panose="02010609060101010101" pitchFamily="49" charset="-122"/>
            </a:endParaRPr>
          </a:p>
          <a:p>
            <a:pPr lvl="1">
              <a:lnSpc>
                <a:spcPct val="80000"/>
              </a:lnSpc>
            </a:pPr>
            <a:endParaRPr lang="en-US" altLang="zh-CN" sz="1800">
              <a:ea typeface="黑体" panose="02010609060101010101" pitchFamily="49" charset="-122"/>
            </a:endParaRPr>
          </a:p>
          <a:p>
            <a:pPr lvl="1">
              <a:lnSpc>
                <a:spcPct val="80000"/>
              </a:lnSpc>
            </a:pPr>
            <a:endParaRPr lang="zh-CN" altLang="en-US" sz="1800">
              <a:ea typeface="黑体" panose="02010609060101010101" pitchFamily="49" charset="-122"/>
            </a:endParaRPr>
          </a:p>
          <a:p>
            <a:pPr lvl="1">
              <a:lnSpc>
                <a:spcPct val="80000"/>
              </a:lnSpc>
            </a:pPr>
            <a:endParaRPr lang="zh-CN" altLang="en-US" sz="1800">
              <a:ea typeface="黑体" panose="02010609060101010101" pitchFamily="49" charset="-122"/>
            </a:endParaRPr>
          </a:p>
          <a:p>
            <a:pPr lvl="1">
              <a:lnSpc>
                <a:spcPct val="80000"/>
              </a:lnSpc>
            </a:pPr>
            <a:endParaRPr lang="en-US" altLang="zh-CN" sz="1800">
              <a:ea typeface="黑体" panose="02010609060101010101" pitchFamily="49" charset="-122"/>
            </a:endParaRPr>
          </a:p>
          <a:p>
            <a:pPr lvl="1">
              <a:lnSpc>
                <a:spcPct val="80000"/>
              </a:lnSpc>
            </a:pPr>
            <a:r>
              <a:rPr lang="zh-CN" altLang="en-US" sz="1800">
                <a:ea typeface="黑体" panose="02010609060101010101" pitchFamily="49" charset="-122"/>
              </a:rPr>
              <a:t>编译并运行</a:t>
            </a:r>
          </a:p>
          <a:p>
            <a:pPr lvl="1">
              <a:lnSpc>
                <a:spcPct val="80000"/>
              </a:lnSpc>
            </a:pPr>
            <a:endParaRPr lang="zh-CN" altLang="en-US" sz="1800">
              <a:ea typeface="黑体" panose="02010609060101010101" pitchFamily="49" charset="-122"/>
            </a:endParaRPr>
          </a:p>
          <a:p>
            <a:pPr lvl="1">
              <a:lnSpc>
                <a:spcPct val="80000"/>
              </a:lnSpc>
            </a:pPr>
            <a:endParaRPr lang="zh-CN" altLang="en-US" sz="1800">
              <a:ea typeface="黑体" panose="02010609060101010101" pitchFamily="49" charset="-122"/>
            </a:endParaRPr>
          </a:p>
          <a:p>
            <a:pPr lvl="1">
              <a:lnSpc>
                <a:spcPct val="80000"/>
              </a:lnSpc>
            </a:pPr>
            <a:endParaRPr lang="zh-CN" altLang="en-US" sz="1800">
              <a:ea typeface="黑体" panose="02010609060101010101" pitchFamily="49" charset="-122"/>
            </a:endParaRPr>
          </a:p>
          <a:p>
            <a:pPr lvl="1">
              <a:lnSpc>
                <a:spcPct val="80000"/>
              </a:lnSpc>
              <a:buFont typeface="Wingdings" panose="05000000000000000000" pitchFamily="2" charset="2"/>
              <a:buNone/>
            </a:pPr>
            <a:endParaRPr lang="zh-CN" altLang="en-US" sz="1800">
              <a:ea typeface="黑体" panose="02010609060101010101" pitchFamily="49" charset="-122"/>
            </a:endParaRPr>
          </a:p>
          <a:p>
            <a:pPr lvl="1">
              <a:lnSpc>
                <a:spcPct val="80000"/>
              </a:lnSpc>
            </a:pPr>
            <a:endParaRPr lang="zh-CN" altLang="en-US" sz="1800">
              <a:ea typeface="黑体" panose="02010609060101010101" pitchFamily="49" charset="-122"/>
            </a:endParaRPr>
          </a:p>
          <a:p>
            <a:pPr lvl="1">
              <a:lnSpc>
                <a:spcPct val="80000"/>
              </a:lnSpc>
            </a:pPr>
            <a:r>
              <a:rPr lang="zh-CN" altLang="en-US" sz="1800">
                <a:ea typeface="黑体" panose="02010609060101010101" pitchFamily="49" charset="-122"/>
              </a:rPr>
              <a:t>后缀为.c的，gcc把它当作是C程序，而g++当作是c++程序</a:t>
            </a:r>
          </a:p>
          <a:p>
            <a:pPr lvl="1">
              <a:lnSpc>
                <a:spcPct val="80000"/>
              </a:lnSpc>
            </a:pPr>
            <a:r>
              <a:rPr lang="zh-CN" altLang="en-US" sz="1800">
                <a:ea typeface="黑体" panose="02010609060101010101" pitchFamily="49" charset="-122"/>
              </a:rPr>
              <a:t>后缀为.cpp的，两者都会认为是c++程序。</a:t>
            </a:r>
            <a:endParaRPr lang="en-US" altLang="zh-CN" sz="1800">
              <a:ea typeface="黑体" panose="02010609060101010101" pitchFamily="49" charset="-122"/>
            </a:endParaRPr>
          </a:p>
          <a:p>
            <a:pPr lvl="1">
              <a:lnSpc>
                <a:spcPct val="80000"/>
              </a:lnSpc>
              <a:buFont typeface="Wingdings" panose="05000000000000000000" pitchFamily="2" charset="2"/>
              <a:buNone/>
            </a:pPr>
            <a:r>
              <a:rPr lang="en-US" altLang="zh-CN" sz="1800">
                <a:ea typeface="黑体" panose="02010609060101010101" pitchFamily="49" charset="-122"/>
              </a:rPr>
              <a:t>    </a:t>
            </a:r>
            <a:r>
              <a:rPr lang="zh-CN" altLang="en-US" sz="1800">
                <a:ea typeface="黑体" panose="02010609060101010101" pitchFamily="49" charset="-122"/>
              </a:rPr>
              <a:t>注意，虽然c++是c的超集，但是两者对语法的要求是有区别的</a:t>
            </a:r>
          </a:p>
          <a:p>
            <a:pPr lvl="1">
              <a:lnSpc>
                <a:spcPct val="80000"/>
              </a:lnSpc>
            </a:pPr>
            <a:endParaRPr lang="zh-CN" altLang="en-US" sz="2000"/>
          </a:p>
        </p:txBody>
      </p:sp>
      <p:sp>
        <p:nvSpPr>
          <p:cNvPr id="10244" name="AutoShape 2" descr="http://t11.baidu.com/it/u=1244005969,2990422032&amp;fm=58">
            <a:extLst>
              <a:ext uri="{FF2B5EF4-FFF2-40B4-BE49-F238E27FC236}">
                <a16:creationId xmlns:a16="http://schemas.microsoft.com/office/drawing/2014/main" id="{4E68AA13-97EC-41C4-B61A-79DB6474D082}"/>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0245" name="AutoShape 4" descr="http://t11.baidu.com/it/u=1244005969,2990422032&amp;fm=58">
            <a:extLst>
              <a:ext uri="{FF2B5EF4-FFF2-40B4-BE49-F238E27FC236}">
                <a16:creationId xmlns:a16="http://schemas.microsoft.com/office/drawing/2014/main" id="{755D5B74-C572-4A1D-8ADF-8123FDFEC1DE}"/>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0246" name="Text Box 6">
            <a:extLst>
              <a:ext uri="{FF2B5EF4-FFF2-40B4-BE49-F238E27FC236}">
                <a16:creationId xmlns:a16="http://schemas.microsoft.com/office/drawing/2014/main" id="{7641A32A-5C6A-48E3-A113-E3881AE12FD2}"/>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grpSp>
        <p:nvGrpSpPr>
          <p:cNvPr id="10247" name="组合 9">
            <a:extLst>
              <a:ext uri="{FF2B5EF4-FFF2-40B4-BE49-F238E27FC236}">
                <a16:creationId xmlns:a16="http://schemas.microsoft.com/office/drawing/2014/main" id="{AD7B6E5D-178D-4574-A266-494D9F0EBD7C}"/>
              </a:ext>
            </a:extLst>
          </p:cNvPr>
          <p:cNvGrpSpPr>
            <a:grpSpLocks/>
          </p:cNvGrpSpPr>
          <p:nvPr/>
        </p:nvGrpSpPr>
        <p:grpSpPr bwMode="auto">
          <a:xfrm>
            <a:off x="1203325" y="2428875"/>
            <a:ext cx="5249863" cy="1571625"/>
            <a:chOff x="1203325" y="2428875"/>
            <a:chExt cx="5249863" cy="1571629"/>
          </a:xfrm>
        </p:grpSpPr>
        <p:pic>
          <p:nvPicPr>
            <p:cNvPr id="10253" name="Picture 7" descr="QQ图片20140323002505">
              <a:extLst>
                <a:ext uri="{FF2B5EF4-FFF2-40B4-BE49-F238E27FC236}">
                  <a16:creationId xmlns:a16="http://schemas.microsoft.com/office/drawing/2014/main" id="{88DB6B1A-A953-4385-993F-895DF021A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325" y="2428875"/>
              <a:ext cx="524986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矩形 8">
              <a:extLst>
                <a:ext uri="{FF2B5EF4-FFF2-40B4-BE49-F238E27FC236}">
                  <a16:creationId xmlns:a16="http://schemas.microsoft.com/office/drawing/2014/main" id="{92B48CEE-0EE5-46B5-95D2-60B4704310A7}"/>
                </a:ext>
              </a:extLst>
            </p:cNvPr>
            <p:cNvSpPr>
              <a:spLocks noChangeArrowheads="1"/>
            </p:cNvSpPr>
            <p:nvPr/>
          </p:nvSpPr>
          <p:spPr bwMode="auto">
            <a:xfrm>
              <a:off x="3024174" y="3714752"/>
              <a:ext cx="500066"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grpSp>
        <p:nvGrpSpPr>
          <p:cNvPr id="10248" name="组合 14">
            <a:extLst>
              <a:ext uri="{FF2B5EF4-FFF2-40B4-BE49-F238E27FC236}">
                <a16:creationId xmlns:a16="http://schemas.microsoft.com/office/drawing/2014/main" id="{F5C81939-238E-495D-86C5-C06CDC00E15F}"/>
              </a:ext>
            </a:extLst>
          </p:cNvPr>
          <p:cNvGrpSpPr>
            <a:grpSpLocks/>
          </p:cNvGrpSpPr>
          <p:nvPr/>
        </p:nvGrpSpPr>
        <p:grpSpPr bwMode="auto">
          <a:xfrm>
            <a:off x="1238250" y="4286250"/>
            <a:ext cx="3763963" cy="1357313"/>
            <a:chOff x="1238250" y="4286256"/>
            <a:chExt cx="3763963" cy="1357322"/>
          </a:xfrm>
        </p:grpSpPr>
        <p:pic>
          <p:nvPicPr>
            <p:cNvPr id="10249" name="Picture 8" descr="QQ图片20140323002523">
              <a:extLst>
                <a:ext uri="{FF2B5EF4-FFF2-40B4-BE49-F238E27FC236}">
                  <a16:creationId xmlns:a16="http://schemas.microsoft.com/office/drawing/2014/main" id="{45D9EEBF-B5DE-4835-B979-6549C4A11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4429125"/>
              <a:ext cx="37639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矩形 10">
              <a:extLst>
                <a:ext uri="{FF2B5EF4-FFF2-40B4-BE49-F238E27FC236}">
                  <a16:creationId xmlns:a16="http://schemas.microsoft.com/office/drawing/2014/main" id="{E21139AA-0F53-44BA-93F5-F9A800EF96C1}"/>
                </a:ext>
              </a:extLst>
            </p:cNvPr>
            <p:cNvSpPr>
              <a:spLocks noChangeArrowheads="1"/>
            </p:cNvSpPr>
            <p:nvPr/>
          </p:nvSpPr>
          <p:spPr bwMode="auto">
            <a:xfrm>
              <a:off x="3024174" y="5357826"/>
              <a:ext cx="500066" cy="28575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zh-CN" altLang="en-US" sz="1600">
                  <a:solidFill>
                    <a:srgbClr val="FF0000"/>
                  </a:solidFill>
                  <a:latin typeface="Times New Roman" panose="02020603050405020304" pitchFamily="18" charset="0"/>
                  <a:ea typeface="楷体_GB2312" pitchFamily="1" charset="-122"/>
                </a:rPr>
                <a:t>图</a:t>
              </a:r>
              <a:r>
                <a:rPr lang="en-US" altLang="zh-CN" sz="1600">
                  <a:solidFill>
                    <a:srgbClr val="FF0000"/>
                  </a:solidFill>
                  <a:latin typeface="Times New Roman" panose="02020603050405020304" pitchFamily="18" charset="0"/>
                  <a:ea typeface="楷体_GB2312" pitchFamily="1" charset="-122"/>
                </a:rPr>
                <a:t>2</a:t>
              </a:r>
              <a:endParaRPr lang="zh-CN" altLang="en-US" sz="1600">
                <a:solidFill>
                  <a:srgbClr val="FF0000"/>
                </a:solidFill>
                <a:latin typeface="Times New Roman" panose="02020603050405020304" pitchFamily="18" charset="0"/>
                <a:ea typeface="楷体_GB2312" pitchFamily="1" charset="-122"/>
              </a:endParaRPr>
            </a:p>
          </p:txBody>
        </p:sp>
        <p:sp>
          <p:nvSpPr>
            <p:cNvPr id="10251" name="矩形 12">
              <a:extLst>
                <a:ext uri="{FF2B5EF4-FFF2-40B4-BE49-F238E27FC236}">
                  <a16:creationId xmlns:a16="http://schemas.microsoft.com/office/drawing/2014/main" id="{8EEBEB13-701A-445E-8C7F-51FF63BCCC19}"/>
                </a:ext>
              </a:extLst>
            </p:cNvPr>
            <p:cNvSpPr>
              <a:spLocks noChangeArrowheads="1"/>
            </p:cNvSpPr>
            <p:nvPr/>
          </p:nvSpPr>
          <p:spPr bwMode="auto">
            <a:xfrm>
              <a:off x="1523976" y="4500570"/>
              <a:ext cx="571504" cy="35719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0252" name="椭圆 13">
              <a:extLst>
                <a:ext uri="{FF2B5EF4-FFF2-40B4-BE49-F238E27FC236}">
                  <a16:creationId xmlns:a16="http://schemas.microsoft.com/office/drawing/2014/main" id="{3E1B9C97-AB24-49AC-A3DB-29F68F388C02}"/>
                </a:ext>
              </a:extLst>
            </p:cNvPr>
            <p:cNvSpPr>
              <a:spLocks noChangeArrowheads="1"/>
            </p:cNvSpPr>
            <p:nvPr/>
          </p:nvSpPr>
          <p:spPr bwMode="auto">
            <a:xfrm>
              <a:off x="2095480" y="4286256"/>
              <a:ext cx="357190" cy="35719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r>
                <a:rPr lang="en-US" altLang="zh-CN" sz="1600">
                  <a:solidFill>
                    <a:srgbClr val="FF0000"/>
                  </a:solidFill>
                  <a:latin typeface="Times New Roman" panose="02020603050405020304" pitchFamily="18" charset="0"/>
                  <a:ea typeface="楷体_GB2312" pitchFamily="1" charset="-122"/>
                </a:rPr>
                <a:t>1</a:t>
              </a:r>
              <a:endParaRPr lang="zh-CN" altLang="en-US" sz="1600">
                <a:solidFill>
                  <a:srgbClr val="FF0000"/>
                </a:solidFill>
                <a:latin typeface="Times New Roman" panose="02020603050405020304" pitchFamily="18" charset="0"/>
                <a:ea typeface="楷体_GB2312" pitchFamily="1" charset="-122"/>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08ADEE9-3AF1-41B6-B790-0B922FDCB0C8}"/>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GCC</a:t>
            </a:r>
            <a:endParaRPr lang="en-US" dirty="0">
              <a:effectLst>
                <a:outerShdw blurRad="38100" dist="38100" dir="2700000" algn="tl">
                  <a:srgbClr val="000000"/>
                </a:outerShdw>
              </a:effectLst>
              <a:latin typeface="黑体" pitchFamily="49" charset="-122"/>
              <a:sym typeface="黑体" pitchFamily="49" charset="-122"/>
            </a:endParaRPr>
          </a:p>
        </p:txBody>
      </p:sp>
      <p:sp>
        <p:nvSpPr>
          <p:cNvPr id="11267" name="Content Placeholder 2">
            <a:extLst>
              <a:ext uri="{FF2B5EF4-FFF2-40B4-BE49-F238E27FC236}">
                <a16:creationId xmlns:a16="http://schemas.microsoft.com/office/drawing/2014/main" id="{8853543C-D3D1-45C3-95AA-F2DB10EFA0F2}"/>
              </a:ext>
            </a:extLst>
          </p:cNvPr>
          <p:cNvSpPr>
            <a:spLocks noGrp="1" noChangeArrowheads="1"/>
          </p:cNvSpPr>
          <p:nvPr>
            <p:ph sz="quarter" idx="4294967295"/>
          </p:nvPr>
        </p:nvSpPr>
        <p:spPr>
          <a:xfrm>
            <a:off x="490538" y="1341438"/>
            <a:ext cx="8891587" cy="4608512"/>
          </a:xfrm>
        </p:spPr>
        <p:txBody>
          <a:bodyPr/>
          <a:lstStyle/>
          <a:p>
            <a:r>
              <a:rPr lang="en-US" altLang="zh-CN" sz="2200"/>
              <a:t> </a:t>
            </a:r>
            <a:r>
              <a:rPr lang="zh-CN" altLang="en-US" sz="2200"/>
              <a:t>动态链接库</a:t>
            </a:r>
            <a:endParaRPr lang="en-US" altLang="zh-CN" sz="2000"/>
          </a:p>
          <a:p>
            <a:pPr lvl="1"/>
            <a:r>
              <a:rPr lang="zh-CN" altLang="en-US" sz="2000">
                <a:ea typeface="黑体" panose="02010609060101010101" pitchFamily="49" charset="-122"/>
              </a:rPr>
              <a:t>概念：执行时链接动态链接库</a:t>
            </a:r>
            <a:endParaRPr lang="en-US" altLang="zh-CN" sz="2000">
              <a:ea typeface="黑体" panose="02010609060101010101" pitchFamily="49" charset="-122"/>
            </a:endParaRPr>
          </a:p>
          <a:p>
            <a:pPr lvl="1"/>
            <a:r>
              <a:rPr lang="zh-CN" altLang="en-US" sz="2000">
                <a:ea typeface="黑体" panose="02010609060101010101" pitchFamily="49" charset="-122"/>
              </a:rPr>
              <a:t>在使用GCC编译程序时，需加上-shared选项即可，这样生成的执行程序即为动态链接库</a:t>
            </a:r>
            <a:endParaRPr lang="en-US" altLang="zh-CN" sz="2000">
              <a:ea typeface="黑体" panose="02010609060101010101" pitchFamily="49" charset="-122"/>
            </a:endParaRPr>
          </a:p>
          <a:p>
            <a:pPr lvl="1"/>
            <a:r>
              <a:rPr lang="zh-CN" altLang="en-US" sz="2000">
                <a:ea typeface="黑体" panose="02010609060101010101" pitchFamily="49" charset="-122"/>
              </a:rPr>
              <a:t>创建动态链接库</a:t>
            </a:r>
            <a:endParaRPr lang="en-US" altLang="zh-CN" sz="2000">
              <a:ea typeface="黑体" panose="02010609060101010101" pitchFamily="49" charset="-122"/>
            </a:endParaRPr>
          </a:p>
          <a:p>
            <a:pPr lvl="1">
              <a:buFont typeface="Wingdings" panose="05000000000000000000" pitchFamily="2" charset="2"/>
              <a:buNone/>
            </a:pPr>
            <a:r>
              <a:rPr lang="en-US" altLang="zh-CN" sz="2000">
                <a:ea typeface="黑体" panose="02010609060101010101" pitchFamily="49" charset="-122"/>
              </a:rPr>
              <a:t>    </a:t>
            </a:r>
            <a:r>
              <a:rPr lang="zh-CN" altLang="en-US" sz="2000">
                <a:ea typeface="黑体" panose="02010609060101010101" pitchFamily="49" charset="-122"/>
              </a:rPr>
              <a:t>假设有文件hello.c x.h main.c</a:t>
            </a:r>
            <a:endParaRPr lang="en-US" altLang="zh-CN" sz="1800">
              <a:ea typeface="黑体" panose="02010609060101010101" pitchFamily="49" charset="-122"/>
            </a:endParaRPr>
          </a:p>
          <a:p>
            <a:pPr lvl="1">
              <a:buFont typeface="Wingdings" panose="05000000000000000000" pitchFamily="2" charset="2"/>
              <a:buNone/>
            </a:pPr>
            <a:endParaRPr lang="en-US" altLang="zh-CN" sz="1800">
              <a:ea typeface="黑体" panose="02010609060101010101" pitchFamily="49" charset="-122"/>
            </a:endParaRPr>
          </a:p>
          <a:p>
            <a:pPr lvl="1">
              <a:buFont typeface="Wingdings" panose="05000000000000000000" pitchFamily="2" charset="2"/>
              <a:buNone/>
            </a:pPr>
            <a:endParaRPr lang="en-US" altLang="zh-CN" sz="1000">
              <a:ea typeface="黑体" panose="02010609060101010101" pitchFamily="49" charset="-122"/>
            </a:endParaRPr>
          </a:p>
          <a:p>
            <a:pPr lvl="1">
              <a:buFont typeface="Wingdings" panose="05000000000000000000" pitchFamily="2" charset="2"/>
              <a:buNone/>
            </a:pPr>
            <a:endParaRPr lang="zh-CN" altLang="en-US" sz="1000">
              <a:ea typeface="黑体" panose="02010609060101010101" pitchFamily="49" charset="-122"/>
            </a:endParaRPr>
          </a:p>
          <a:p>
            <a:pPr lvl="2"/>
            <a:r>
              <a:rPr lang="zh-CN" altLang="en-US" sz="1700">
                <a:ea typeface="黑体" panose="02010609060101010101" pitchFamily="49" charset="-122"/>
              </a:rPr>
              <a:t>程序-fPIC选项的作用是：表示编译为位置独立的代码，不用此选项的话编译后的代码是位置相关的</a:t>
            </a:r>
          </a:p>
          <a:p>
            <a:pPr lvl="1"/>
            <a:r>
              <a:rPr lang="zh-CN" altLang="en-US" sz="2000">
                <a:ea typeface="黑体" panose="02010609060101010101" pitchFamily="49" charset="-122"/>
              </a:rPr>
              <a:t>链接动态链接库</a:t>
            </a:r>
          </a:p>
          <a:p>
            <a:pPr lvl="1">
              <a:buFont typeface="Wingdings" panose="05000000000000000000" pitchFamily="2" charset="2"/>
              <a:buNone/>
            </a:pPr>
            <a:r>
              <a:rPr lang="zh-CN" altLang="en-US" sz="2000">
                <a:ea typeface="黑体" panose="02010609060101010101" pitchFamily="49" charset="-122"/>
              </a:rPr>
              <a:t>    main.c使用hello.so动态库</a:t>
            </a:r>
          </a:p>
          <a:p>
            <a:pPr>
              <a:buFont typeface="Wingdings" panose="05000000000000000000" pitchFamily="2" charset="2"/>
              <a:buNone/>
            </a:pPr>
            <a:endParaRPr lang="zh-CN" altLang="en-US"/>
          </a:p>
          <a:p>
            <a:pPr>
              <a:buFont typeface="Wingdings" panose="05000000000000000000" pitchFamily="2" charset="2"/>
              <a:buNone/>
            </a:pPr>
            <a:endParaRPr lang="zh-CN" altLang="en-US"/>
          </a:p>
          <a:p>
            <a:pPr>
              <a:buFont typeface="Wingdings" panose="05000000000000000000" pitchFamily="2" charset="2"/>
              <a:buNone/>
            </a:pPr>
            <a:endParaRPr lang="zh-CN" altLang="en-US"/>
          </a:p>
          <a:p>
            <a:pPr lvl="1"/>
            <a:endParaRPr lang="zh-CN" altLang="en-US"/>
          </a:p>
        </p:txBody>
      </p:sp>
      <p:sp>
        <p:nvSpPr>
          <p:cNvPr id="11268" name="AutoShape 2" descr="http://t11.baidu.com/it/u=1244005969,2990422032&amp;fm=58">
            <a:extLst>
              <a:ext uri="{FF2B5EF4-FFF2-40B4-BE49-F238E27FC236}">
                <a16:creationId xmlns:a16="http://schemas.microsoft.com/office/drawing/2014/main" id="{8A97DBDB-90AF-48F1-805D-CDD741B7E98C}"/>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1269" name="AutoShape 4" descr="http://t11.baidu.com/it/u=1244005969,2990422032&amp;fm=58">
            <a:extLst>
              <a:ext uri="{FF2B5EF4-FFF2-40B4-BE49-F238E27FC236}">
                <a16:creationId xmlns:a16="http://schemas.microsoft.com/office/drawing/2014/main" id="{1746B59B-98AD-40BD-A197-B1764D4870D8}"/>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1270" name="Text Box 6">
            <a:extLst>
              <a:ext uri="{FF2B5EF4-FFF2-40B4-BE49-F238E27FC236}">
                <a16:creationId xmlns:a16="http://schemas.microsoft.com/office/drawing/2014/main" id="{36C2F9C8-CDFE-43B6-B35E-7F655F5EA599}"/>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11271" name="Picture 8" descr="QQ图片20140323004710">
            <a:extLst>
              <a:ext uri="{FF2B5EF4-FFF2-40B4-BE49-F238E27FC236}">
                <a16:creationId xmlns:a16="http://schemas.microsoft.com/office/drawing/2014/main" id="{1DE20890-D51B-4C3A-897B-4AB1CB668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5643563"/>
            <a:ext cx="35988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图片 8" descr="无标题.png">
            <a:extLst>
              <a:ext uri="{FF2B5EF4-FFF2-40B4-BE49-F238E27FC236}">
                <a16:creationId xmlns:a16="http://schemas.microsoft.com/office/drawing/2014/main" id="{BF539841-C004-4A68-86D3-44057F738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3571875"/>
            <a:ext cx="72104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57E7F59-3456-4897-9B5A-0658F981D184}"/>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GCC</a:t>
            </a:r>
            <a:endParaRPr lang="en-US" dirty="0">
              <a:effectLst>
                <a:outerShdw blurRad="38100" dist="38100" dir="2700000" algn="tl">
                  <a:srgbClr val="000000"/>
                </a:outerShdw>
              </a:effectLst>
              <a:latin typeface="黑体" pitchFamily="49" charset="-122"/>
              <a:sym typeface="黑体" pitchFamily="49" charset="-122"/>
            </a:endParaRPr>
          </a:p>
        </p:txBody>
      </p:sp>
      <p:sp>
        <p:nvSpPr>
          <p:cNvPr id="12291" name="Content Placeholder 2">
            <a:extLst>
              <a:ext uri="{FF2B5EF4-FFF2-40B4-BE49-F238E27FC236}">
                <a16:creationId xmlns:a16="http://schemas.microsoft.com/office/drawing/2014/main" id="{5527B229-CD33-46FF-BB11-C9C76FFA75B5}"/>
              </a:ext>
            </a:extLst>
          </p:cNvPr>
          <p:cNvSpPr>
            <a:spLocks noGrp="1" noChangeArrowheads="1"/>
          </p:cNvSpPr>
          <p:nvPr>
            <p:ph sz="quarter" idx="4294967295"/>
          </p:nvPr>
        </p:nvSpPr>
        <p:spPr>
          <a:xfrm>
            <a:off x="492125" y="1341438"/>
            <a:ext cx="8997950" cy="4608512"/>
          </a:xfrm>
        </p:spPr>
        <p:txBody>
          <a:bodyPr/>
          <a:lstStyle/>
          <a:p>
            <a:r>
              <a:rPr lang="en-US" altLang="zh-CN" sz="2200"/>
              <a:t> </a:t>
            </a:r>
            <a:r>
              <a:rPr lang="zh-CN" altLang="en-US" sz="2200"/>
              <a:t>静态链接库</a:t>
            </a:r>
            <a:endParaRPr lang="en-US" altLang="zh-CN" sz="2200"/>
          </a:p>
          <a:p>
            <a:pPr lvl="1"/>
            <a:r>
              <a:rPr lang="zh-CN" altLang="en-US" sz="2000">
                <a:latin typeface="黑体" panose="02010609060101010101" pitchFamily="49" charset="-122"/>
                <a:ea typeface="黑体" panose="02010609060101010101" pitchFamily="49" charset="-122"/>
              </a:rPr>
              <a:t>概念：编译链接时静态链接库，成为可执行文件的一部分。运行时不再依静态链接库</a:t>
            </a:r>
            <a:endParaRPr lang="en-US" altLang="zh-CN" sz="2000">
              <a:ea typeface="黑体" panose="02010609060101010101" pitchFamily="49" charset="-122"/>
            </a:endParaRPr>
          </a:p>
          <a:p>
            <a:pPr lvl="1"/>
            <a:r>
              <a:rPr lang="zh-CN" altLang="en-US" sz="2000">
                <a:ea typeface="黑体" panose="02010609060101010101" pitchFamily="49" charset="-122"/>
              </a:rPr>
              <a:t>创建静态链接库</a:t>
            </a:r>
            <a:endParaRPr lang="en-US" altLang="zh-CN" sz="2000">
              <a:ea typeface="黑体" panose="02010609060101010101" pitchFamily="49" charset="-122"/>
            </a:endParaRPr>
          </a:p>
          <a:p>
            <a:pPr lvl="1">
              <a:buFont typeface="Wingdings" panose="05000000000000000000" pitchFamily="2" charset="2"/>
              <a:buNone/>
            </a:pPr>
            <a:r>
              <a:rPr lang="zh-CN" altLang="en-US" sz="2000">
                <a:ea typeface="黑体" panose="02010609060101010101" pitchFamily="49" charset="-122"/>
              </a:rPr>
              <a:t>    假设有文件hello.c x.h main.c</a:t>
            </a:r>
          </a:p>
          <a:p>
            <a:pPr lvl="2"/>
            <a:r>
              <a:rPr lang="zh-CN" altLang="en-US" sz="1700">
                <a:ea typeface="黑体" panose="02010609060101010101" pitchFamily="49" charset="-122"/>
              </a:rPr>
              <a:t>编译静态链接库</a:t>
            </a:r>
            <a:endParaRPr lang="en-US" altLang="zh-CN">
              <a:ea typeface="黑体" panose="02010609060101010101" pitchFamily="49" charset="-122"/>
            </a:endParaRPr>
          </a:p>
          <a:p>
            <a:pPr lvl="1"/>
            <a:endParaRPr lang="zh-CN" altLang="en-US" sz="2000">
              <a:ea typeface="黑体" panose="02010609060101010101" pitchFamily="49" charset="-122"/>
            </a:endParaRPr>
          </a:p>
          <a:p>
            <a:pPr lvl="2"/>
            <a:endParaRPr lang="en-US" altLang="zh-CN" sz="1700">
              <a:ea typeface="黑体" panose="02010609060101010101" pitchFamily="49" charset="-122"/>
            </a:endParaRPr>
          </a:p>
          <a:p>
            <a:pPr lvl="2"/>
            <a:r>
              <a:rPr lang="zh-CN" altLang="en-US" sz="1700">
                <a:ea typeface="黑体" panose="02010609060101010101" pitchFamily="49" charset="-122"/>
              </a:rPr>
              <a:t>目标文档归档：程序ar配合参数-r创建一个新库libhello.a，将命令行中列出的文件打包入其中。</a:t>
            </a:r>
            <a:endParaRPr lang="en-US" altLang="zh-CN" sz="1700">
              <a:ea typeface="黑体" panose="02010609060101010101" pitchFamily="49" charset="-122"/>
            </a:endParaRPr>
          </a:p>
          <a:p>
            <a:pPr lvl="2"/>
            <a:endParaRPr lang="zh-CN" altLang="en-US">
              <a:ea typeface="楷体_GB2312" pitchFamily="1" charset="-122"/>
            </a:endParaRPr>
          </a:p>
          <a:p>
            <a:pPr lvl="1"/>
            <a:r>
              <a:rPr lang="zh-CN" altLang="en-US"/>
              <a:t>链接静态库</a:t>
            </a:r>
          </a:p>
        </p:txBody>
      </p:sp>
      <p:sp>
        <p:nvSpPr>
          <p:cNvPr id="12292" name="AutoShape 2" descr="http://t11.baidu.com/it/u=1244005969,2990422032&amp;fm=58">
            <a:extLst>
              <a:ext uri="{FF2B5EF4-FFF2-40B4-BE49-F238E27FC236}">
                <a16:creationId xmlns:a16="http://schemas.microsoft.com/office/drawing/2014/main" id="{81788C10-5875-417E-BCB6-B768D342A052}"/>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2293" name="AutoShape 4" descr="http://t11.baidu.com/it/u=1244005969,2990422032&amp;fm=58">
            <a:extLst>
              <a:ext uri="{FF2B5EF4-FFF2-40B4-BE49-F238E27FC236}">
                <a16:creationId xmlns:a16="http://schemas.microsoft.com/office/drawing/2014/main" id="{E8673B4E-3AF1-42E7-8D5A-06C749DAD6DD}"/>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2294" name="Text Box 6">
            <a:extLst>
              <a:ext uri="{FF2B5EF4-FFF2-40B4-BE49-F238E27FC236}">
                <a16:creationId xmlns:a16="http://schemas.microsoft.com/office/drawing/2014/main" id="{9F2D6EEE-B147-4318-86DC-9CA82DBC8C55}"/>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12295" name="Picture 7" descr="QQ图片20140323005005">
            <a:extLst>
              <a:ext uri="{FF2B5EF4-FFF2-40B4-BE49-F238E27FC236}">
                <a16:creationId xmlns:a16="http://schemas.microsoft.com/office/drawing/2014/main" id="{A1462225-53DA-40E8-AB42-F2C311548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3500438"/>
            <a:ext cx="5057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QQ图片20140323005020">
            <a:extLst>
              <a:ext uri="{FF2B5EF4-FFF2-40B4-BE49-F238E27FC236}">
                <a16:creationId xmlns:a16="http://schemas.microsoft.com/office/drawing/2014/main" id="{40567F9C-6463-47FA-8ACE-4DBDA3DE2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4714875"/>
            <a:ext cx="74215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descr="QQ图片20140323005030">
            <a:extLst>
              <a:ext uri="{FF2B5EF4-FFF2-40B4-BE49-F238E27FC236}">
                <a16:creationId xmlns:a16="http://schemas.microsoft.com/office/drawing/2014/main" id="{B7851B78-5293-4E42-AFC6-C253E0E05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5643563"/>
            <a:ext cx="44021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A1A379D-FB6E-41B1-82F5-AED466855E2A}"/>
              </a:ext>
            </a:extLst>
          </p:cNvPr>
          <p:cNvSpPr>
            <a:spLocks noGrp="1" noChangeAspect="1" noChangeArrowheads="1"/>
          </p:cNvSpPr>
          <p:nvPr>
            <p:ph type="title" idx="4294967295"/>
          </p:nvPr>
        </p:nvSpPr>
        <p:spPr/>
        <p:txBody>
          <a:bodyPr/>
          <a:lstStyle/>
          <a:p>
            <a:pPr algn="ctr">
              <a:defRPr/>
            </a:pPr>
            <a:r>
              <a:rPr lang="en-US" dirty="0">
                <a:effectLst>
                  <a:outerShdw blurRad="38100" dist="38100" dir="2700000" algn="tl">
                    <a:srgbClr val="000000"/>
                  </a:outerShdw>
                </a:effectLst>
              </a:rPr>
              <a:t>G</a:t>
            </a:r>
            <a:r>
              <a:rPr lang="zh-CN" altLang="en-US" dirty="0">
                <a:effectLst>
                  <a:outerShdw blurRad="38100" dist="38100" dir="2700000" algn="tl">
                    <a:srgbClr val="000000"/>
                  </a:outerShdw>
                </a:effectLst>
              </a:rPr>
              <a:t>DB</a:t>
            </a:r>
            <a:endParaRPr lang="en-US" dirty="0">
              <a:effectLst>
                <a:outerShdw blurRad="38100" dist="38100" dir="2700000" algn="tl">
                  <a:srgbClr val="000000"/>
                </a:outerShdw>
              </a:effectLst>
              <a:latin typeface="黑体" pitchFamily="49" charset="-122"/>
              <a:sym typeface="黑体" pitchFamily="49" charset="-122"/>
            </a:endParaRPr>
          </a:p>
        </p:txBody>
      </p:sp>
      <p:sp>
        <p:nvSpPr>
          <p:cNvPr id="13315" name="Content Placeholder 2">
            <a:extLst>
              <a:ext uri="{FF2B5EF4-FFF2-40B4-BE49-F238E27FC236}">
                <a16:creationId xmlns:a16="http://schemas.microsoft.com/office/drawing/2014/main" id="{032B3201-285A-4A1E-B81F-261E8D47DA04}"/>
              </a:ext>
            </a:extLst>
          </p:cNvPr>
          <p:cNvSpPr>
            <a:spLocks noGrp="1" noChangeArrowheads="1"/>
          </p:cNvSpPr>
          <p:nvPr>
            <p:ph sz="quarter" idx="4294967295"/>
          </p:nvPr>
        </p:nvSpPr>
        <p:spPr>
          <a:xfrm>
            <a:off x="492125" y="1341438"/>
            <a:ext cx="8566150" cy="5111750"/>
          </a:xfrm>
        </p:spPr>
        <p:txBody>
          <a:bodyPr/>
          <a:lstStyle/>
          <a:p>
            <a:r>
              <a:rPr lang="en-US" altLang="zh-CN" sz="2200"/>
              <a:t>GDB: The GNU Project Debugger</a:t>
            </a:r>
          </a:p>
          <a:p>
            <a:endParaRPr lang="en-US" altLang="zh-CN" sz="2200"/>
          </a:p>
          <a:p>
            <a:r>
              <a:rPr lang="en-US" altLang="zh-CN" sz="2200"/>
              <a:t>GDB</a:t>
            </a:r>
            <a:r>
              <a:rPr lang="zh-CN" altLang="en-US" sz="2200"/>
              <a:t>使用</a:t>
            </a:r>
            <a:endParaRPr lang="en-US" altLang="zh-CN" sz="2200"/>
          </a:p>
          <a:p>
            <a:pPr lvl="1"/>
            <a:r>
              <a:rPr lang="zh-CN" altLang="en-US" sz="2000">
                <a:ea typeface="黑体" panose="02010609060101010101" pitchFamily="49" charset="-122"/>
              </a:rPr>
              <a:t>因为要进行调试，可执行文件中就必须包含调试信息，所以在用gcc或cc编译时就需要用-g选项在编译生成可执行文件中增加调试信息</a:t>
            </a:r>
            <a:endParaRPr lang="en-US" altLang="zh-CN" sz="2000">
              <a:ea typeface="黑体" panose="02010609060101010101" pitchFamily="49" charset="-122"/>
            </a:endParaRPr>
          </a:p>
          <a:p>
            <a:pPr lvl="1"/>
            <a:endParaRPr lang="zh-CN" altLang="en-US" sz="2000">
              <a:ea typeface="黑体" panose="02010609060101010101" pitchFamily="49" charset="-122"/>
            </a:endParaRPr>
          </a:p>
          <a:p>
            <a:pPr lvl="1"/>
            <a:endParaRPr lang="zh-CN" altLang="en-US" sz="2000">
              <a:ea typeface="黑体" panose="02010609060101010101" pitchFamily="49" charset="-122"/>
            </a:endParaRPr>
          </a:p>
          <a:p>
            <a:pPr lvl="1"/>
            <a:endParaRPr lang="zh-CN" altLang="en-US" sz="2000">
              <a:ea typeface="黑体" panose="02010609060101010101" pitchFamily="49" charset="-122"/>
            </a:endParaRPr>
          </a:p>
          <a:p>
            <a:pPr lvl="1">
              <a:buFont typeface="Wingdings" panose="05000000000000000000" pitchFamily="2" charset="2"/>
              <a:buNone/>
            </a:pPr>
            <a:endParaRPr lang="zh-CN" altLang="en-US" sz="2000">
              <a:ea typeface="黑体" panose="02010609060101010101" pitchFamily="49" charset="-122"/>
            </a:endParaRPr>
          </a:p>
          <a:p>
            <a:r>
              <a:rPr lang="zh-CN" altLang="en-US" sz="2200"/>
              <a:t> 启动GDB</a:t>
            </a:r>
          </a:p>
          <a:p>
            <a:pPr lvl="1"/>
            <a:r>
              <a:rPr lang="zh-CN" altLang="en-US" sz="1900"/>
              <a:t>gdb &lt;program&gt;</a:t>
            </a:r>
          </a:p>
          <a:p>
            <a:pPr lvl="1">
              <a:buFont typeface="Wingdings" panose="05000000000000000000" pitchFamily="2" charset="2"/>
              <a:buNone/>
            </a:pPr>
            <a:r>
              <a:rPr lang="en-US" altLang="zh-CN" sz="1900"/>
              <a:t>    </a:t>
            </a:r>
            <a:r>
              <a:rPr lang="zh-CN" altLang="en-US" sz="1900"/>
              <a:t>其中</a:t>
            </a:r>
            <a:r>
              <a:rPr lang="en-US" altLang="zh-CN" sz="1900"/>
              <a:t>program</a:t>
            </a:r>
            <a:r>
              <a:rPr lang="zh-CN" altLang="en-US" sz="1900"/>
              <a:t>是可执行文件，一般在当前目录下</a:t>
            </a:r>
          </a:p>
          <a:p>
            <a:pPr lvl="1"/>
            <a:endParaRPr lang="zh-CN" altLang="en-US"/>
          </a:p>
        </p:txBody>
      </p:sp>
      <p:sp>
        <p:nvSpPr>
          <p:cNvPr id="13316" name="AutoShape 2" descr="http://t11.baidu.com/it/u=1244005969,2990422032&amp;fm=58">
            <a:extLst>
              <a:ext uri="{FF2B5EF4-FFF2-40B4-BE49-F238E27FC236}">
                <a16:creationId xmlns:a16="http://schemas.microsoft.com/office/drawing/2014/main" id="{1CD44AC3-74A6-48C6-841F-A6824AB4356F}"/>
              </a:ext>
            </a:extLst>
          </p:cNvPr>
          <p:cNvSpPr>
            <a:spLocks noChangeAspect="1" noChangeArrowheads="1"/>
          </p:cNvSpPr>
          <p:nvPr/>
        </p:nvSpPr>
        <p:spPr bwMode="auto">
          <a:xfrm>
            <a:off x="155575" y="-1397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3317" name="AutoShape 4" descr="http://t11.baidu.com/it/u=1244005969,2990422032&amp;fm=58">
            <a:extLst>
              <a:ext uri="{FF2B5EF4-FFF2-40B4-BE49-F238E27FC236}">
                <a16:creationId xmlns:a16="http://schemas.microsoft.com/office/drawing/2014/main" id="{CF578388-57CE-4DDB-9CAC-70E60CF28B80}"/>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rgbClr val="0033CC"/>
              </a:solidFill>
              <a:latin typeface="Times New Roman" panose="02020603050405020304" pitchFamily="18" charset="0"/>
              <a:ea typeface="楷体_GB2312" pitchFamily="1" charset="-122"/>
              <a:sym typeface="Arial" panose="020B0604020202020204" pitchFamily="34" charset="0"/>
            </a:endParaRPr>
          </a:p>
        </p:txBody>
      </p:sp>
      <p:sp>
        <p:nvSpPr>
          <p:cNvPr id="13318" name="Text Box 6">
            <a:extLst>
              <a:ext uri="{FF2B5EF4-FFF2-40B4-BE49-F238E27FC236}">
                <a16:creationId xmlns:a16="http://schemas.microsoft.com/office/drawing/2014/main" id="{5C03E5F7-2251-437A-A78A-A027FF9C6CC3}"/>
              </a:ext>
            </a:extLst>
          </p:cNvPr>
          <p:cNvSpPr txBox="1">
            <a:spLocks noChangeArrowheads="1"/>
          </p:cNvSpPr>
          <p:nvPr/>
        </p:nvSpPr>
        <p:spPr bwMode="auto">
          <a:xfrm>
            <a:off x="4797425" y="3200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ct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pic>
        <p:nvPicPr>
          <p:cNvPr id="13319" name="Picture 7" descr="QQ图片20140323005728">
            <a:extLst>
              <a:ext uri="{FF2B5EF4-FFF2-40B4-BE49-F238E27FC236}">
                <a16:creationId xmlns:a16="http://schemas.microsoft.com/office/drawing/2014/main" id="{E7041193-C3D9-48EE-B738-6445E71BD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3357563"/>
            <a:ext cx="53355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矩形 7">
            <a:extLst>
              <a:ext uri="{FF2B5EF4-FFF2-40B4-BE49-F238E27FC236}">
                <a16:creationId xmlns:a16="http://schemas.microsoft.com/office/drawing/2014/main" id="{4CD35ABF-FA1A-4FE0-8454-C00D45B73B8D}"/>
              </a:ext>
            </a:extLst>
          </p:cNvPr>
          <p:cNvSpPr>
            <a:spLocks noChangeArrowheads="1"/>
          </p:cNvSpPr>
          <p:nvPr/>
        </p:nvSpPr>
        <p:spPr bwMode="auto">
          <a:xfrm>
            <a:off x="2166938" y="3571875"/>
            <a:ext cx="500062" cy="35718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
        <p:nvSpPr>
          <p:cNvPr id="13321" name="矩形 8">
            <a:extLst>
              <a:ext uri="{FF2B5EF4-FFF2-40B4-BE49-F238E27FC236}">
                <a16:creationId xmlns:a16="http://schemas.microsoft.com/office/drawing/2014/main" id="{21AB29FC-4567-49DD-BF54-1AA1BA86BE4C}"/>
              </a:ext>
            </a:extLst>
          </p:cNvPr>
          <p:cNvSpPr>
            <a:spLocks noChangeArrowheads="1"/>
          </p:cNvSpPr>
          <p:nvPr/>
        </p:nvSpPr>
        <p:spPr bwMode="auto">
          <a:xfrm>
            <a:off x="2166938" y="4000500"/>
            <a:ext cx="500062" cy="357188"/>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chemeClr val="tx2"/>
              </a:buClr>
              <a:buSzPct val="10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chemeClr val="hlink"/>
              </a:buClr>
              <a:buSzPct val="10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eaLnBrk="1" hangingPunct="1">
              <a:spcBef>
                <a:spcPct val="0"/>
              </a:spcBef>
              <a:buClrTx/>
              <a:buSzTx/>
              <a:buFont typeface="Arial" panose="020B0604020202020204" pitchFamily="34" charset="0"/>
              <a:buNone/>
            </a:pPr>
            <a:endParaRPr lang="zh-CN" altLang="en-US" sz="2400">
              <a:solidFill>
                <a:schemeClr val="bg2"/>
              </a:solidFill>
              <a:latin typeface="Times New Roman" panose="02020603050405020304" pitchFamily="18" charset="0"/>
              <a:ea typeface="楷体_GB2312" pitchFamily="1" charset="-122"/>
            </a:endParaRP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29622</TotalTime>
  <Words>2839</Words>
  <Application>Microsoft Office PowerPoint</Application>
  <PresentationFormat>A4 纸张(210x297 毫米)</PresentationFormat>
  <Paragraphs>527</Paragraphs>
  <Slides>49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Monotype Sorts</vt:lpstr>
      <vt:lpstr>黑体</vt:lpstr>
      <vt:lpstr>宋体</vt:lpstr>
      <vt:lpstr>Arial</vt:lpstr>
      <vt:lpstr>Arial Narrow</vt:lpstr>
      <vt:lpstr>Times New Roman</vt:lpstr>
      <vt:lpstr>Wingdings</vt:lpstr>
      <vt:lpstr>通用信息 (标准)</vt:lpstr>
      <vt:lpstr>第二章 第3讲  应用层程序的调试</vt:lpstr>
      <vt:lpstr>PowerPoint 演示文稿</vt:lpstr>
      <vt:lpstr>GCC</vt:lpstr>
      <vt:lpstr>GCC</vt:lpstr>
      <vt:lpstr>GCC</vt:lpstr>
      <vt:lpstr>GCC</vt:lpstr>
      <vt:lpstr>GCC</vt:lpstr>
      <vt:lpstr>GCC</vt:lpstr>
      <vt:lpstr>GDB</vt:lpstr>
      <vt:lpstr>GDB</vt:lpstr>
      <vt:lpstr>GDB</vt:lpstr>
      <vt:lpstr>内存错误</vt:lpstr>
      <vt:lpstr>GDB调试</vt:lpstr>
      <vt:lpstr>catchsegv调试</vt:lpstr>
      <vt:lpstr>Backtrace</vt:lpstr>
      <vt:lpstr>Backtrace</vt:lpstr>
      <vt:lpstr>专业工具：Splint</vt:lpstr>
      <vt:lpstr>专业工具：Splint</vt:lpstr>
      <vt:lpstr>专业工具：Valgrind</vt:lpstr>
      <vt:lpstr>专业工具:Valgrind</vt:lpstr>
      <vt:lpstr>提纲</vt:lpstr>
      <vt:lpstr>内存泄露</vt:lpstr>
      <vt:lpstr>发现内存泄露</vt:lpstr>
      <vt:lpstr>mtrace</vt:lpstr>
      <vt:lpstr>mtrace</vt:lpstr>
      <vt:lpstr>Valgrind</vt:lpstr>
      <vt:lpstr>Memwatch</vt:lpstr>
      <vt:lpstr>Memwatch</vt:lpstr>
      <vt:lpstr>多线程</vt:lpstr>
      <vt:lpstr>打印日志调试</vt:lpstr>
      <vt:lpstr>GDB调试</vt:lpstr>
      <vt:lpstr>GDB调试</vt:lpstr>
      <vt:lpstr>GDB调试</vt:lpstr>
      <vt:lpstr>Valgrind</vt:lpstr>
      <vt:lpstr>Valgrind</vt:lpstr>
      <vt:lpstr>总结</vt:lpstr>
      <vt:lpstr>总结</vt:lpstr>
      <vt:lpstr>守护进程</vt:lpstr>
      <vt:lpstr>借助日志系统调试</vt:lpstr>
      <vt:lpstr>借助系统日志调试</vt:lpstr>
      <vt:lpstr>Shell脚本</vt:lpstr>
      <vt:lpstr>使用trap命令</vt:lpstr>
      <vt:lpstr>使用trap命令</vt:lpstr>
      <vt:lpstr>使用"调试钩子"</vt:lpstr>
      <vt:lpstr>使用"调试钩子"</vt:lpstr>
      <vt:lpstr>"-x"选项可用来跟踪脚本的执行</vt:lpstr>
      <vt:lpstr>附：C 编程中的主要陷阱</vt:lpstr>
      <vt:lpstr>附：C 编程中的主要陷阱</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3109</cp:revision>
  <cp:lastPrinted>2011-09-02T04:24:48Z</cp:lastPrinted>
  <dcterms:created xsi:type="dcterms:W3CDTF">2001-03-21T12:57:26Z</dcterms:created>
  <dcterms:modified xsi:type="dcterms:W3CDTF">2021-03-29T04:03:54Z</dcterms:modified>
</cp:coreProperties>
</file>