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522" r:id="rId2"/>
    <p:sldId id="533" r:id="rId3"/>
    <p:sldId id="535" r:id="rId4"/>
    <p:sldId id="429" r:id="rId5"/>
    <p:sldId id="485" r:id="rId6"/>
    <p:sldId id="476" r:id="rId7"/>
    <p:sldId id="466" r:id="rId8"/>
    <p:sldId id="527" r:id="rId9"/>
    <p:sldId id="478" r:id="rId10"/>
    <p:sldId id="534" r:id="rId11"/>
    <p:sldId id="530" r:id="rId12"/>
    <p:sldId id="532" r:id="rId13"/>
    <p:sldId id="297" r:id="rId14"/>
  </p:sldIdLst>
  <p:sldSz cx="9906000" cy="6858000" type="A4"/>
  <p:notesSz cx="6797675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1D3A"/>
    <a:srgbClr val="FF3300"/>
    <a:srgbClr val="C8860E"/>
    <a:srgbClr val="000066"/>
    <a:srgbClr val="0000FF"/>
    <a:srgbClr val="FFFF99"/>
    <a:srgbClr val="CC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9" autoAdjust="0"/>
    <p:restoredTop sz="98074" autoAdjust="0"/>
  </p:normalViewPr>
  <p:slideViewPr>
    <p:cSldViewPr>
      <p:cViewPr varScale="1">
        <p:scale>
          <a:sx n="67" d="100"/>
          <a:sy n="67" d="100"/>
        </p:scale>
        <p:origin x="900" y="5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8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91CEAB8E-1E52-4AF3-A645-E2A34AEB4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269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4750" cy="44688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C7D674A-C53E-4DF2-95AB-FDF5B54D8C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22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832168-708F-4FBD-9EF2-7BDEA31D15A2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41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84985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86309-1557-4760-BFCC-A8CA618EC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3127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5A923-AA79-42CB-AEBF-F06CE1EDB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5828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392114" y="119063"/>
            <a:ext cx="1905000" cy="457200"/>
          </a:xfrm>
        </p:spPr>
        <p:txBody>
          <a:bodyPr/>
          <a:lstStyle>
            <a:lvl1pPr>
              <a:defRPr sz="1400" b="1" i="0" baseline="0">
                <a:solidFill>
                  <a:srgbClr val="001D3A"/>
                </a:solidFill>
              </a:defRPr>
            </a:lvl1pPr>
          </a:lstStyle>
          <a:p>
            <a:pPr>
              <a:defRPr/>
            </a:pPr>
            <a:fld id="{581DD3E0-5F7C-46B2-AE3F-E8166810476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74928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219200" y="116632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0C540-FA4A-4C72-B81A-93C6DC1F8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2719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0C3C9-4EC1-4D0E-A124-05EA02C5D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6170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9D4A-0597-4B45-9AF7-E0992F0E6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9273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383704" y="111125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2FFED-9152-4D2D-86D8-2C5FC9A66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169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219200" y="116632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49417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B5A26-504E-4E45-B2B1-F0DD749C1A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1345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394A5-E25D-4EC5-882D-FDF089420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4706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3" descr="backgroud-bluefram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47" descr="软件所所徽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56" descr="iscas-mz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FE7D64B2-A068-40FD-8A0E-D4EEE312E3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</p:sldLayoutIdLst>
  <p:transition/>
  <p:hf sldNum="0"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 b="1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2"/>
        <a:buChar char="F"/>
        <a:defRPr kumimoji="1" sz="2000" b="1">
          <a:solidFill>
            <a:srgbClr val="A5002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rgbClr val="292929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 b="1">
          <a:solidFill>
            <a:srgbClr val="FF3300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sina.com.cn/s/blog_46dac66f010005kw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spect="1" noChangeArrowheads="1"/>
          </p:cNvSpPr>
          <p:nvPr>
            <p:ph type="ctrTitle" idx="4294967295"/>
          </p:nvPr>
        </p:nvSpPr>
        <p:spPr>
          <a:xfrm>
            <a:off x="0" y="2130426"/>
            <a:ext cx="9906000" cy="1470025"/>
          </a:xfrm>
        </p:spPr>
        <p:txBody>
          <a:bodyPr/>
          <a:lstStyle/>
          <a:p>
            <a:pPr algn="ctr">
              <a:defRPr/>
            </a:pPr>
            <a:r>
              <a:rPr lang="zh-CN" altLang="en-US" sz="3600" dirty="0">
                <a:latin typeface="+mj-ea"/>
              </a:rPr>
              <a:t>第二章 实验</a:t>
            </a:r>
            <a:r>
              <a:rPr lang="en-US" altLang="zh-CN" sz="3600">
                <a:latin typeface="+mj-ea"/>
              </a:rPr>
              <a:t>1 VIM</a:t>
            </a:r>
            <a:r>
              <a:rPr lang="zh-CN" altLang="en-US" sz="3600">
                <a:latin typeface="+mj-ea"/>
              </a:rPr>
              <a:t>编程</a:t>
            </a:r>
            <a:endParaRPr lang="zh-CN" altLang="en-US" sz="3600" dirty="0">
              <a:latin typeface="+mj-ea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4462463"/>
            <a:ext cx="6400800" cy="17526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中国科学院软件研究所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636116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43C80C0-44EC-4E53-86DF-34CFD9E66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任务</a:t>
            </a:r>
            <a:r>
              <a:rPr lang="en-US" altLang="zh-CN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：背景知识</a:t>
            </a:r>
          </a:p>
        </p:txBody>
      </p:sp>
      <p:sp>
        <p:nvSpPr>
          <p:cNvPr id="488451" name="Rectangle 3">
            <a:extLst>
              <a:ext uri="{FF2B5EF4-FFF2-40B4-BE49-F238E27FC236}">
                <a16:creationId xmlns:a16="http://schemas.microsoft.com/office/drawing/2014/main" id="{EF140C45-2DC8-446F-8BA5-2EC56D700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1295401"/>
            <a:ext cx="8577262" cy="501332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/>
              <a:t>pid_t  fork(void);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黑体" panose="02010609060101010101" pitchFamily="49" charset="-122"/>
              </a:rPr>
              <a:t>fork</a:t>
            </a:r>
            <a:r>
              <a:rPr lang="zh-CN" altLang="en-US">
                <a:ea typeface="黑体" panose="02010609060101010101" pitchFamily="49" charset="-122"/>
              </a:rPr>
              <a:t>被调用一次，产生一个新的子进程</a:t>
            </a:r>
          </a:p>
          <a:p>
            <a:pPr lvl="1">
              <a:spcBef>
                <a:spcPts val="600"/>
              </a:spcBef>
            </a:pPr>
            <a:r>
              <a:rPr lang="zh-CN" altLang="en-US">
                <a:ea typeface="黑体" panose="02010609060101010101" pitchFamily="49" charset="-122"/>
              </a:rPr>
              <a:t>返回值：成功返回两次，父进程中返回子进程</a:t>
            </a:r>
            <a:r>
              <a:rPr lang="en-US" altLang="zh-CN">
                <a:ea typeface="黑体" panose="02010609060101010101" pitchFamily="49" charset="-122"/>
              </a:rPr>
              <a:t>id</a:t>
            </a:r>
            <a:r>
              <a:rPr lang="zh-CN" altLang="en-US">
                <a:ea typeface="黑体" panose="02010609060101010101" pitchFamily="49" charset="-122"/>
              </a:rPr>
              <a:t>，子进程中返回</a:t>
            </a:r>
            <a:r>
              <a:rPr lang="en-US" altLang="zh-CN">
                <a:ea typeface="黑体" panose="02010609060101010101" pitchFamily="49" charset="-122"/>
              </a:rPr>
              <a:t>0</a:t>
            </a:r>
            <a:r>
              <a:rPr lang="zh-CN" altLang="en-US">
                <a:ea typeface="黑体" panose="02010609060101010101" pitchFamily="49" charset="-122"/>
              </a:rPr>
              <a:t>，错误返回</a:t>
            </a:r>
            <a:r>
              <a:rPr lang="en-US" altLang="zh-CN">
                <a:ea typeface="黑体" panose="02010609060101010101" pitchFamily="49" charset="-122"/>
              </a:rPr>
              <a:t>-1</a:t>
            </a:r>
            <a:r>
              <a:rPr lang="zh-CN" altLang="en-US">
                <a:ea typeface="黑体" panose="02010609060101010101" pitchFamily="49" charset="-122"/>
              </a:rPr>
              <a:t>给父进程</a:t>
            </a:r>
            <a:endParaRPr kumimoji="1" lang="zh-CN" altLang="en-US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kumimoji="1" lang="zh-CN" altLang="en-US">
                <a:solidFill>
                  <a:srgbClr val="000000"/>
                </a:solidFill>
              </a:rPr>
              <a:t>关于子进程对父进程资源的处理</a:t>
            </a:r>
          </a:p>
          <a:p>
            <a:pPr lvl="1">
              <a:spcBef>
                <a:spcPts val="600"/>
              </a:spcBef>
            </a:pPr>
            <a:r>
              <a:rPr lang="zh-CN" altLang="en-US">
                <a:ea typeface="黑体" panose="02010609060101010101" pitchFamily="49" charset="-122"/>
              </a:rPr>
              <a:t>进程映像：</a:t>
            </a:r>
            <a:r>
              <a:rPr lang="en-US" altLang="zh-CN">
                <a:ea typeface="黑体" panose="02010609060101010101" pitchFamily="49" charset="-122"/>
              </a:rPr>
              <a:t>PCB</a:t>
            </a:r>
            <a:r>
              <a:rPr lang="zh-CN" altLang="en-US">
                <a:ea typeface="黑体" panose="02010609060101010101" pitchFamily="49" charset="-122"/>
              </a:rPr>
              <a:t>、代码段、数据段、堆、栈</a:t>
            </a:r>
          </a:p>
          <a:p>
            <a:pPr lvl="2">
              <a:spcBef>
                <a:spcPts val="600"/>
              </a:spcBef>
            </a:pPr>
            <a:r>
              <a:rPr lang="en-US" altLang="zh-CN" sz="1800">
                <a:solidFill>
                  <a:srgbClr val="000000"/>
                </a:solidFill>
                <a:ea typeface="黑体" panose="02010609060101010101" pitchFamily="49" charset="-122"/>
              </a:rPr>
              <a:t>PCB</a:t>
            </a:r>
            <a:r>
              <a:rPr lang="zh-CN" altLang="en-US" sz="1800">
                <a:solidFill>
                  <a:srgbClr val="000000"/>
                </a:solidFill>
                <a:ea typeface="黑体" panose="02010609060101010101" pitchFamily="49" charset="-122"/>
              </a:rPr>
              <a:t>：子进程获得父进程的副本，并修改部分属性。</a:t>
            </a:r>
          </a:p>
          <a:p>
            <a:pPr lvl="2">
              <a:spcBef>
                <a:spcPts val="600"/>
              </a:spcBef>
            </a:pPr>
            <a:r>
              <a:rPr lang="zh-CN" altLang="en-US" sz="1800">
                <a:solidFill>
                  <a:srgbClr val="000000"/>
                </a:solidFill>
                <a:ea typeface="黑体" panose="02010609060101010101" pitchFamily="49" charset="-122"/>
              </a:rPr>
              <a:t>代码段：共享父进程的代码段，因为代码段只读属性。</a:t>
            </a:r>
          </a:p>
          <a:p>
            <a:pPr lvl="2">
              <a:spcBef>
                <a:spcPts val="600"/>
              </a:spcBef>
            </a:pPr>
            <a:r>
              <a:rPr lang="zh-CN" altLang="en-US" sz="1800">
                <a:solidFill>
                  <a:srgbClr val="000000"/>
                </a:solidFill>
                <a:ea typeface="黑体" panose="02010609060101010101" pitchFamily="49" charset="-122"/>
              </a:rPr>
              <a:t>数据段、堆、栈：</a:t>
            </a:r>
            <a:r>
              <a:rPr lang="zh-CN" altLang="en-US" sz="1800">
                <a:solidFill>
                  <a:srgbClr val="DE0000"/>
                </a:solidFill>
                <a:ea typeface="黑体" panose="02010609060101010101" pitchFamily="49" charset="-122"/>
              </a:rPr>
              <a:t>写时复制</a:t>
            </a:r>
            <a:r>
              <a:rPr lang="zh-CN" altLang="en-US" sz="1800">
                <a:solidFill>
                  <a:srgbClr val="000000"/>
                </a:solidFill>
                <a:ea typeface="黑体" panose="02010609060101010101" pitchFamily="49" charset="-122"/>
              </a:rPr>
              <a:t>技术，一般进程大部分资源在虚拟内存中，为节省全部复制浪费的时间空间，创建子进程时这些区域不复制，只有在对这些区域进行修改时才复制部分内存页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C43D4407-F8A0-4B13-9FEE-6F3A28C5427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r>
              <a:rPr lang="zh-CN" altLang="en-US" kern="0" dirty="0"/>
              <a:t>任务</a:t>
            </a:r>
            <a:r>
              <a:rPr lang="en-US" altLang="zh-CN" kern="0" dirty="0"/>
              <a:t>3</a:t>
            </a:r>
            <a:r>
              <a:rPr lang="zh-CN" altLang="en-US" kern="0" dirty="0"/>
              <a:t>：排序算法练习</a:t>
            </a:r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783A27D1-047D-4222-A4BF-619A7A2577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773238"/>
            <a:ext cx="8242300" cy="4610100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zh-CN" altLang="en-US">
                <a:sym typeface="黑体" panose="02010609060101010101" pitchFamily="49" charset="-122"/>
              </a:rPr>
              <a:t>排序算法练习</a:t>
            </a:r>
          </a:p>
          <a:p>
            <a:pPr lvl="1"/>
            <a:r>
              <a:rPr lang="zh-CN" altLang="en-US">
                <a:sym typeface="宋体" panose="02010600030101010101" pitchFamily="2" charset="-122"/>
              </a:rPr>
              <a:t>描述：</a:t>
            </a:r>
            <a:endParaRPr lang="en-US" altLang="zh-CN">
              <a:sym typeface="宋体" panose="02010600030101010101" pitchFamily="2" charset="-122"/>
            </a:endParaRPr>
          </a:p>
          <a:p>
            <a:pPr lvl="2">
              <a:buFont typeface="Monotype Sorts" charset="0"/>
              <a:buChar char="F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新建文件“sort.txt”，文件第一行是十个数字“65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,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43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,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79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,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21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,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298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,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12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,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3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,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54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,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44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,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1”；</a:t>
            </a:r>
          </a:p>
          <a:p>
            <a:pPr lvl="2">
              <a:buFont typeface="Monotype Sorts" charset="0"/>
              <a:buChar char="F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读取“sort.txt”并对其中的十个数字进行排序（分别使用冒泡排序和快速排序）；</a:t>
            </a:r>
          </a:p>
          <a:p>
            <a:pPr lvl="2">
              <a:buFont typeface="Monotype Sorts" charset="0"/>
              <a:buChar char="F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将排序结果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(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升序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)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写到“result.txt”目录下。</a:t>
            </a:r>
          </a:p>
          <a:p>
            <a:pPr lvl="1"/>
            <a:r>
              <a:rPr lang="zh-CN" altLang="en-US">
                <a:sym typeface="宋体" panose="02010600030101010101" pitchFamily="2" charset="-122"/>
              </a:rPr>
              <a:t>要求：</a:t>
            </a:r>
            <a:endParaRPr lang="en-US" altLang="zh-CN">
              <a:sym typeface="宋体" panose="02010600030101010101" pitchFamily="2" charset="-122"/>
            </a:endParaRPr>
          </a:p>
          <a:p>
            <a:pPr lvl="2">
              <a:buFont typeface="Monotype Sorts" charset="0"/>
              <a:buChar char="F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分别使用冒泡排序和快速排序两种排序方法；</a:t>
            </a:r>
          </a:p>
          <a:p>
            <a:pPr lvl="2">
              <a:buFont typeface="Monotype Sorts" charset="0"/>
              <a:buChar char="F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提交源代码，编程语言不限。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569AC83-B05F-43B5-B6B2-8FB755C8A43B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3</a:t>
            </a:r>
            <a:r>
              <a:rPr lang="zh-CN" altLang="en-US"/>
              <a:t>：背景知识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21825BB4-0964-482C-8585-C2F8641805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200"/>
              <a:t>排序算法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http://blog.csdn.net/jnu_simba/article/details/9705111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http://blog.jobbole.com/11745/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200"/>
              <a:t>Linux文件操作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900"/>
              <a:t>http://www.cnblogs.com/yanlingyin/archive/2012/08/04/2617209.html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900"/>
              <a:t>http://blog.csdn.net/guoyang1007/article/details/4794180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62263"/>
            <a:ext cx="9906000" cy="1250950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ea typeface="宋体" charset="-122"/>
              </a:rPr>
              <a:t>谢谢 !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0B0472-B97E-444C-AEDD-BB1177DE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041F5-C80F-41AD-85A6-1DB15A00DDF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C4F1AA18-1F0F-4D31-8624-E708C35233E9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题目概述</a:t>
            </a:r>
            <a:endParaRPr lang="zh-CN" altLang="zh-CN" dirty="0"/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83BA32B6-37F6-45D5-8DD6-05484F2587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6751" y="1571625"/>
            <a:ext cx="8024813" cy="3714750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n"/>
            </a:pPr>
            <a:r>
              <a:rPr lang="zh-CN" altLang="en-US" dirty="0"/>
              <a:t>题目：</a:t>
            </a:r>
            <a:r>
              <a:rPr lang="zh-CN" altLang="en-US" b="0" dirty="0"/>
              <a:t>练习使用</a:t>
            </a:r>
            <a:r>
              <a:rPr lang="en-US" altLang="zh-CN" b="0" dirty="0"/>
              <a:t>vim</a:t>
            </a:r>
            <a:r>
              <a:rPr lang="zh-CN" altLang="en-US" b="0" dirty="0"/>
              <a:t>编辑器和</a:t>
            </a:r>
            <a:r>
              <a:rPr lang="en-US" altLang="zh-CN" b="0" dirty="0" err="1"/>
              <a:t>gcc</a:t>
            </a:r>
            <a:r>
              <a:rPr lang="zh-CN" altLang="en-US" b="0" dirty="0"/>
              <a:t>编译器。</a:t>
            </a:r>
            <a:endParaRPr lang="en-US" altLang="zh-CN" b="0" dirty="0"/>
          </a:p>
          <a:p>
            <a:pPr lvl="1" algn="l">
              <a:buFont typeface="Wingdings" panose="05000000000000000000" pitchFamily="2" charset="2"/>
              <a:buChar char=""/>
            </a:pPr>
            <a:r>
              <a:rPr lang="zh-CN" altLang="en-US" dirty="0"/>
              <a:t>掌握</a:t>
            </a:r>
            <a:r>
              <a:rPr lang="en-US" altLang="zh-CN" dirty="0"/>
              <a:t>vim</a:t>
            </a:r>
            <a:r>
              <a:rPr lang="zh-CN" altLang="en-US" dirty="0"/>
              <a:t>基本操作</a:t>
            </a:r>
            <a:endParaRPr lang="en-US" altLang="zh-CN" dirty="0"/>
          </a:p>
          <a:p>
            <a:pPr marL="457200" lvl="1" indent="0" algn="l">
              <a:buNone/>
            </a:pPr>
            <a:endParaRPr lang="en-US" altLang="zh-CN" b="0" dirty="0"/>
          </a:p>
          <a:p>
            <a:pPr lvl="1" algn="l">
              <a:buFont typeface="Wingdings" panose="05000000000000000000" pitchFamily="2" charset="2"/>
              <a:buChar char=""/>
            </a:pPr>
            <a:r>
              <a:rPr lang="zh-CN" altLang="en-US" dirty="0"/>
              <a:t>通过编写程序练习</a:t>
            </a:r>
            <a:r>
              <a:rPr lang="en-US" altLang="zh-CN" dirty="0"/>
              <a:t>vim</a:t>
            </a:r>
            <a:r>
              <a:rPr lang="zh-CN" altLang="en-US" dirty="0"/>
              <a:t>和</a:t>
            </a:r>
            <a:r>
              <a:rPr lang="en-US" altLang="zh-CN" dirty="0" err="1"/>
              <a:t>gcc</a:t>
            </a:r>
            <a:r>
              <a:rPr lang="zh-CN" altLang="en-US" dirty="0"/>
              <a:t>的使用</a:t>
            </a:r>
            <a:endParaRPr lang="en-US" altLang="zh-CN" dirty="0"/>
          </a:p>
          <a:p>
            <a:pPr algn="l"/>
            <a:endParaRPr lang="zh-CN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F2F97FCE-60FE-4C36-BDBF-8D4A4F53D7F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r>
              <a:rPr lang="zh-CN" altLang="en-US" kern="0" dirty="0"/>
              <a:t>题目解析</a:t>
            </a:r>
            <a:endParaRPr lang="zh-CN" altLang="zh-CN" kern="0" dirty="0"/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E90972D6-B25C-42A0-979D-68B8E26B7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1643064"/>
            <a:ext cx="8242300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ts val="65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endParaRPr lang="zh-CN" altLang="en-US" sz="2300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algn="l">
              <a:spcBef>
                <a:spcPts val="65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zh-CN" altLang="en-US" sz="2300" dirty="0">
                <a:solidFill>
                  <a:srgbClr val="FF6600"/>
                </a:solidFill>
              </a:rPr>
              <a:t>子任务</a:t>
            </a:r>
            <a:r>
              <a:rPr lang="en-US" altLang="zh-CN" sz="2300" dirty="0">
                <a:solidFill>
                  <a:srgbClr val="FF6600"/>
                </a:solidFill>
              </a:rPr>
              <a:t>1. </a:t>
            </a:r>
            <a:r>
              <a:rPr lang="zh-CN" altLang="en-US" sz="2300" dirty="0">
                <a:solidFill>
                  <a:srgbClr val="000066"/>
                </a:solidFill>
                <a:ea typeface="黑体" panose="02010609060101010101" pitchFamily="49" charset="-122"/>
              </a:rPr>
              <a:t>掌握</a:t>
            </a:r>
            <a:r>
              <a:rPr lang="en-US" altLang="zh-CN" sz="2300" dirty="0">
                <a:solidFill>
                  <a:srgbClr val="000066"/>
                </a:solidFill>
                <a:ea typeface="黑体" panose="02010609060101010101" pitchFamily="49" charset="-122"/>
              </a:rPr>
              <a:t>vim</a:t>
            </a:r>
            <a:r>
              <a:rPr lang="zh-CN" altLang="en-US" sz="2300" dirty="0">
                <a:solidFill>
                  <a:srgbClr val="000066"/>
                </a:solidFill>
                <a:ea typeface="黑体" panose="02010609060101010101" pitchFamily="49" charset="-122"/>
              </a:rPr>
              <a:t>基本用法(</a:t>
            </a:r>
            <a:r>
              <a:rPr lang="en-US" altLang="zh-CN" sz="2300" dirty="0">
                <a:solidFill>
                  <a:srgbClr val="000066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300" dirty="0">
                <a:solidFill>
                  <a:srgbClr val="000066"/>
                </a:solidFill>
                <a:ea typeface="黑体" panose="02010609060101010101" pitchFamily="49" charset="-122"/>
              </a:rPr>
              <a:t>0分钟)</a:t>
            </a:r>
            <a:endParaRPr lang="en-US" altLang="zh-CN" sz="2300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algn="l">
              <a:spcBef>
                <a:spcPts val="65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endParaRPr lang="zh-CN" altLang="en-US" sz="2300" dirty="0">
              <a:solidFill>
                <a:srgbClr val="0033CC"/>
              </a:solidFill>
            </a:endParaRPr>
          </a:p>
          <a:p>
            <a:pPr algn="l">
              <a:spcBef>
                <a:spcPts val="65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zh-CN" altLang="en-US" sz="2300" dirty="0">
                <a:solidFill>
                  <a:srgbClr val="FF6600"/>
                </a:solidFill>
              </a:rPr>
              <a:t>子任务</a:t>
            </a:r>
            <a:r>
              <a:rPr lang="en-US" altLang="zh-CN" sz="2300" dirty="0">
                <a:solidFill>
                  <a:srgbClr val="FF6600"/>
                </a:solidFill>
              </a:rPr>
              <a:t>2.</a:t>
            </a:r>
            <a:r>
              <a:rPr lang="zh-CN" altLang="en-US" sz="2300" dirty="0">
                <a:solidFill>
                  <a:srgbClr val="000066"/>
                </a:solidFill>
                <a:ea typeface="黑体" panose="02010609060101010101" pitchFamily="49" charset="-122"/>
              </a:rPr>
              <a:t> 创建进程(30分钟)</a:t>
            </a:r>
            <a:endParaRPr lang="en-US" altLang="zh-CN" sz="2300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algn="l">
              <a:spcBef>
                <a:spcPts val="65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endParaRPr lang="zh-CN" altLang="en-US" sz="2300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algn="l">
              <a:spcBef>
                <a:spcPts val="65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zh-CN" altLang="en-US" sz="2300" dirty="0">
                <a:solidFill>
                  <a:srgbClr val="FF6600"/>
                </a:solidFill>
              </a:rPr>
              <a:t>子任务</a:t>
            </a:r>
            <a:r>
              <a:rPr lang="en-US" altLang="zh-CN" sz="2300" dirty="0">
                <a:solidFill>
                  <a:srgbClr val="FF6600"/>
                </a:solidFill>
              </a:rPr>
              <a:t>3. </a:t>
            </a:r>
            <a:r>
              <a:rPr lang="zh-CN" altLang="en-US" sz="2300" dirty="0">
                <a:solidFill>
                  <a:srgbClr val="000066"/>
                </a:solidFill>
                <a:ea typeface="黑体" panose="02010609060101010101" pitchFamily="49" charset="-122"/>
              </a:rPr>
              <a:t>排序编程(30分钟)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4BC2129F-CF70-43BB-BEB0-B6A5B6856E2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r>
              <a:rPr lang="zh-CN" altLang="en-US" kern="0" dirty="0"/>
              <a:t>任务</a:t>
            </a:r>
            <a:r>
              <a:rPr lang="en-US" altLang="zh-CN" kern="0" dirty="0"/>
              <a:t>1</a:t>
            </a:r>
            <a:r>
              <a:rPr lang="zh-CN" altLang="en-US" kern="0" dirty="0"/>
              <a:t>：掌握</a:t>
            </a:r>
            <a:r>
              <a:rPr lang="en-US" altLang="zh-CN" kern="0" dirty="0"/>
              <a:t>vim</a:t>
            </a:r>
            <a:r>
              <a:rPr lang="zh-CN" altLang="en-US" kern="0" dirty="0"/>
              <a:t>编辑器的基本操作</a:t>
            </a:r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C4F96BF1-C536-4DCB-8EF1-223F274F19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500188"/>
            <a:ext cx="8242300" cy="4610100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zh-CN" altLang="en-US">
                <a:sym typeface="黑体" panose="02010609060101010101" pitchFamily="49" charset="-122"/>
              </a:rPr>
              <a:t>掌握</a:t>
            </a:r>
            <a:r>
              <a:rPr lang="en-US" altLang="zh-CN">
                <a:sym typeface="黑体" panose="02010609060101010101" pitchFamily="49" charset="-122"/>
              </a:rPr>
              <a:t>vim</a:t>
            </a:r>
            <a:r>
              <a:rPr lang="zh-CN" altLang="en-US">
                <a:sym typeface="黑体" panose="02010609060101010101" pitchFamily="49" charset="-122"/>
              </a:rPr>
              <a:t>编辑器的基本操作</a:t>
            </a:r>
          </a:p>
          <a:p>
            <a:pPr lvl="1"/>
            <a:r>
              <a:rPr lang="zh-CN" altLang="en-US">
                <a:sym typeface="宋体" panose="02010600030101010101" pitchFamily="2" charset="-122"/>
              </a:rPr>
              <a:t>描述：</a:t>
            </a:r>
            <a:endParaRPr lang="en-US" altLang="zh-CN">
              <a:sym typeface="宋体" panose="02010600030101010101" pitchFamily="2" charset="-122"/>
            </a:endParaRPr>
          </a:p>
          <a:p>
            <a:pPr lvl="2">
              <a:buFont typeface="Monotype Sorts" charset="0"/>
              <a:buChar char="F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通过对vi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m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编辑器的学习和使用，掌握类Unix环境下的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vim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编辑器的基本用法。</a:t>
            </a:r>
          </a:p>
          <a:p>
            <a:pPr lvl="1"/>
            <a:r>
              <a:rPr lang="zh-CN" altLang="en-US">
                <a:sym typeface="宋体" panose="02010600030101010101" pitchFamily="2" charset="-122"/>
              </a:rPr>
              <a:t>要求：</a:t>
            </a:r>
            <a:endParaRPr lang="en-US" altLang="zh-CN">
              <a:sym typeface="宋体" panose="02010600030101010101" pitchFamily="2" charset="-122"/>
            </a:endParaRPr>
          </a:p>
          <a:p>
            <a:pPr lvl="2">
              <a:buFont typeface="Monotype Sorts" charset="0"/>
              <a:buChar char="F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认真学习Linux的正文编辑的相关基础知识，了解其编辑方式、插入方式和命令方式。</a:t>
            </a:r>
          </a:p>
          <a:p>
            <a:pPr lvl="1"/>
            <a:r>
              <a:rPr lang="zh-CN" altLang="en-US">
                <a:sym typeface="宋体" panose="02010600030101010101" pitchFamily="2" charset="-122"/>
              </a:rPr>
              <a:t>输出结果：</a:t>
            </a:r>
            <a:endParaRPr lang="en-US" altLang="zh-CN">
              <a:sym typeface="宋体" panose="02010600030101010101" pitchFamily="2" charset="-122"/>
            </a:endParaRPr>
          </a:p>
          <a:p>
            <a:pPr lvl="2">
              <a:buFont typeface="Monotype Sorts" charset="0"/>
              <a:buChar char="F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说明vi的三种主要操作方式；</a:t>
            </a:r>
          </a:p>
          <a:p>
            <a:pPr lvl="2">
              <a:buFont typeface="Monotype Sorts" charset="0"/>
              <a:buChar char="F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对以下操作步骤中所涉及到的各个vi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m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操作举例列表说明。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>
            <a:extLst>
              <a:ext uri="{FF2B5EF4-FFF2-40B4-BE49-F238E27FC236}">
                <a16:creationId xmlns:a16="http://schemas.microsoft.com/office/drawing/2014/main" id="{86FE8D94-D29B-4201-ABAC-DC0FFF12FC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989139"/>
            <a:ext cx="8242300" cy="3940175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zh-CN" altLang="en-US">
                <a:sym typeface="黑体" panose="02010609060101010101" pitchFamily="49" charset="-122"/>
              </a:rPr>
              <a:t>熟悉VIM的基本操作</a:t>
            </a:r>
          </a:p>
          <a:p>
            <a:pPr lvl="1"/>
            <a:r>
              <a:rPr lang="zh-CN" altLang="en-US">
                <a:sym typeface="宋体" panose="02010600030101010101" pitchFamily="2" charset="-122"/>
              </a:rPr>
              <a:t>操作步骤：</a:t>
            </a:r>
          </a:p>
          <a:p>
            <a:pPr lvl="2">
              <a:buFont typeface="Monotype Sorts" charset="0"/>
              <a:buChar char="F"/>
            </a:pPr>
            <a:r>
              <a:rPr lang="zh-CN" altLang="en-US">
                <a:ea typeface="宋体" panose="02010600030101010101" pitchFamily="2" charset="-122"/>
                <a:sym typeface="宋体" panose="02010600030101010101" pitchFamily="2" charset="-122"/>
              </a:rPr>
              <a:t>1) 进入插入模式</a:t>
            </a:r>
          </a:p>
          <a:p>
            <a:pPr lvl="2">
              <a:buFont typeface="Monotype Sorts" charset="0"/>
              <a:buChar char="F"/>
            </a:pPr>
            <a:r>
              <a:rPr lang="zh-CN" altLang="en-US">
                <a:ea typeface="宋体" panose="02010600030101010101" pitchFamily="2" charset="-122"/>
                <a:sym typeface="宋体" panose="02010600030101010101" pitchFamily="2" charset="-122"/>
              </a:rPr>
              <a:t>2) 复制正文：</a:t>
            </a:r>
            <a:r>
              <a:rPr lang="en-US" altLang="zh-CN">
                <a:ea typeface="宋体" panose="02010600030101010101" pitchFamily="2" charset="-122"/>
                <a:sym typeface="宋体" panose="02010600030101010101" pitchFamily="2" charset="-122"/>
              </a:rPr>
              <a:t>nyy</a:t>
            </a:r>
            <a:r>
              <a:rPr lang="zh-CN" altLang="en-US">
                <a:ea typeface="宋体" panose="02010600030101010101" pitchFamily="2" charset="-122"/>
                <a:sym typeface="宋体" panose="02010600030101010101" pitchFamily="2" charset="-122"/>
              </a:rPr>
              <a:t>  复制</a:t>
            </a:r>
            <a:r>
              <a:rPr lang="en-US" altLang="zh-CN">
                <a:ea typeface="宋体" panose="02010600030101010101" pitchFamily="2" charset="-122"/>
                <a:sym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  <a:sym typeface="宋体" panose="02010600030101010101" pitchFamily="2" charset="-122"/>
              </a:rPr>
              <a:t>行</a:t>
            </a:r>
          </a:p>
          <a:p>
            <a:pPr lvl="2">
              <a:buFont typeface="Monotype Sorts" charset="0"/>
              <a:buChar char="F"/>
            </a:pPr>
            <a:r>
              <a:rPr lang="zh-CN" altLang="en-US">
                <a:ea typeface="宋体" panose="02010600030101010101" pitchFamily="2" charset="-122"/>
                <a:sym typeface="宋体" panose="02010600030101010101" pitchFamily="2" charset="-122"/>
              </a:rPr>
              <a:t>3) 删除正文：</a:t>
            </a:r>
            <a:r>
              <a:rPr lang="en-US" altLang="zh-CN">
                <a:ea typeface="宋体" panose="02010600030101010101" pitchFamily="2" charset="-122"/>
                <a:sym typeface="宋体" panose="02010600030101010101" pitchFamily="2" charset="-122"/>
              </a:rPr>
              <a:t>ndd  </a:t>
            </a:r>
            <a:r>
              <a:rPr lang="zh-CN" altLang="en-US">
                <a:ea typeface="宋体" panose="02010600030101010101" pitchFamily="2" charset="-122"/>
                <a:sym typeface="宋体" panose="02010600030101010101" pitchFamily="2" charset="-122"/>
              </a:rPr>
              <a:t>删除</a:t>
            </a:r>
            <a:r>
              <a:rPr lang="en-US" altLang="zh-CN">
                <a:ea typeface="宋体" panose="02010600030101010101" pitchFamily="2" charset="-122"/>
                <a:sym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  <a:sym typeface="宋体" panose="02010600030101010101" pitchFamily="2" charset="-122"/>
              </a:rPr>
              <a:t>行</a:t>
            </a:r>
          </a:p>
          <a:p>
            <a:pPr lvl="2">
              <a:buFont typeface="Monotype Sorts" charset="0"/>
              <a:buChar char="F"/>
            </a:pPr>
            <a:r>
              <a:rPr lang="zh-CN" altLang="en-US">
                <a:ea typeface="宋体" panose="02010600030101010101" pitchFamily="2" charset="-122"/>
                <a:sym typeface="宋体" panose="02010600030101010101" pitchFamily="2" charset="-122"/>
              </a:rPr>
              <a:t>4) 替换正文</a:t>
            </a:r>
          </a:p>
          <a:p>
            <a:pPr lvl="2">
              <a:buFont typeface="Monotype Sorts" charset="0"/>
              <a:buChar char="F"/>
            </a:pPr>
            <a:r>
              <a:rPr lang="zh-CN" altLang="en-US">
                <a:ea typeface="宋体" panose="02010600030101010101" pitchFamily="2" charset="-122"/>
                <a:sym typeface="宋体" panose="02010600030101010101" pitchFamily="2" charset="-122"/>
              </a:rPr>
              <a:t>5) 查找定位</a:t>
            </a:r>
          </a:p>
          <a:p>
            <a:pPr lvl="2">
              <a:buFont typeface="Monotype Sorts" charset="0"/>
              <a:buChar char="F"/>
            </a:pPr>
            <a:r>
              <a:rPr lang="zh-CN" altLang="en-US">
                <a:ea typeface="宋体" panose="02010600030101010101" pitchFamily="2" charset="-122"/>
                <a:sym typeface="宋体" panose="02010600030101010101" pitchFamily="2" charset="-122"/>
              </a:rPr>
              <a:t>6) 文件操作：</a:t>
            </a:r>
            <a:r>
              <a:rPr lang="en-US" altLang="zh-CN"/>
              <a:t>:! cmd   </a:t>
            </a:r>
            <a:r>
              <a:rPr lang="zh-CN" altLang="en-US"/>
              <a:t>：</a:t>
            </a:r>
            <a:r>
              <a:rPr lang="en-US" altLang="zh-CN"/>
              <a:t>r</a:t>
            </a:r>
            <a:r>
              <a:rPr lang="zh-CN" altLang="en-US"/>
              <a:t>！</a:t>
            </a:r>
            <a:r>
              <a:rPr lang="en-US" altLang="zh-CN"/>
              <a:t>cmd </a:t>
            </a:r>
          </a:p>
          <a:p>
            <a:pPr lvl="2">
              <a:buFont typeface="Monotype Sorts" charset="0"/>
              <a:buChar char="F"/>
            </a:pPr>
            <a:r>
              <a:rPr lang="en-US" altLang="zh-CN">
                <a:ea typeface="宋体" panose="02010600030101010101" pitchFamily="2" charset="-122"/>
                <a:sym typeface="宋体" panose="02010600030101010101" pitchFamily="2" charset="-122"/>
              </a:rPr>
              <a:t>7) </a:t>
            </a:r>
            <a:r>
              <a:rPr lang="zh-CN" altLang="en-US">
                <a:ea typeface="宋体" panose="02010600030101010101" pitchFamily="2" charset="-122"/>
                <a:sym typeface="宋体" panose="02010600030101010101" pitchFamily="2" charset="-122"/>
              </a:rPr>
              <a:t>分屏显示文件：</a:t>
            </a:r>
            <a:r>
              <a:rPr lang="en-US" altLang="zh-CN">
                <a:ea typeface="宋体" panose="02010600030101010101" pitchFamily="2" charset="-122"/>
                <a:sym typeface="宋体" panose="02010600030101010101" pitchFamily="2" charset="-122"/>
              </a:rPr>
              <a:t>:vsp </a:t>
            </a:r>
            <a:r>
              <a:rPr lang="zh-CN" altLang="en-US"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宋体" panose="02010600030101010101" pitchFamily="2" charset="-122"/>
              </a:rPr>
              <a:t>:sp  nyy </a:t>
            </a:r>
            <a:endParaRPr lang="zh-CN" altLang="en-US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2">
              <a:buFont typeface="Monotype Sorts" charset="0"/>
              <a:buChar char="F"/>
            </a:pPr>
            <a:endParaRPr lang="zh-CN" altLang="en-US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2">
              <a:buFont typeface="Monotype Sorts" charset="0"/>
              <a:buChar char="F"/>
            </a:pPr>
            <a:endParaRPr lang="zh-CN" altLang="en-US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2">
              <a:buFont typeface="Monotype Sorts" charset="0"/>
              <a:buChar char="F"/>
            </a:pPr>
            <a:endParaRPr lang="zh-CN" altLang="en-US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2"/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36B256D-2E13-4326-AC8A-10FB8F7FCB8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r>
              <a:rPr lang="zh-CN" altLang="en-US" kern="0" dirty="0"/>
              <a:t>任务</a:t>
            </a:r>
            <a:r>
              <a:rPr lang="en-US" altLang="zh-CN" kern="0" dirty="0"/>
              <a:t>1</a:t>
            </a:r>
            <a:r>
              <a:rPr lang="zh-CN" altLang="en-US" kern="0" dirty="0"/>
              <a:t>：掌握</a:t>
            </a:r>
            <a:r>
              <a:rPr lang="en-US" altLang="zh-CN" kern="0" dirty="0"/>
              <a:t>vim</a:t>
            </a:r>
            <a:r>
              <a:rPr lang="zh-CN" altLang="en-US" kern="0" dirty="0"/>
              <a:t>编辑器的基本操作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B343FD0-1CA9-409E-9910-6C5572B42AC4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1</a:t>
            </a:r>
            <a:r>
              <a:rPr lang="zh-CN" altLang="en-US"/>
              <a:t>：背景知识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DA37EFC-C48F-4850-BB00-9E04DDEF38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1850" y="1773238"/>
            <a:ext cx="8242300" cy="4608512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sz="2200"/>
              <a:t>VI有3个模式：插入模式、命令模式、低行模式。</a:t>
            </a:r>
            <a:endParaRPr lang="en-US" altLang="zh-CN" sz="22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"/>
            </a:pPr>
            <a:r>
              <a:rPr lang="zh-CN" altLang="en-US" sz="2000"/>
              <a:t>插入模式：在此模式下可以输入字符，按ESC将回到命令模式</a:t>
            </a:r>
            <a:endParaRPr lang="en-US" altLang="zh-CN" sz="20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"/>
            </a:pPr>
            <a:r>
              <a:rPr lang="zh-CN" altLang="en-US" sz="2000"/>
              <a:t>命令模式：可以移动光标、删除字符等。</a:t>
            </a:r>
            <a:endParaRPr lang="en-US" altLang="zh-CN" sz="20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"/>
            </a:pPr>
            <a:r>
              <a:rPr lang="zh-CN" altLang="en-US" sz="2000"/>
              <a:t>底行模式：可以保存文件、退出vi、设置vi、查找等功能(低行模式也可以看作是命令模式里的)。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n"/>
            </a:pPr>
            <a:endParaRPr lang="en-US" altLang="zh-CN" sz="220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sz="2200"/>
              <a:t>Vim</a:t>
            </a:r>
            <a:r>
              <a:rPr lang="zh-CN" altLang="en-US" sz="2200"/>
              <a:t>学习资料：相关链接</a:t>
            </a:r>
            <a:endParaRPr lang="en-US" altLang="zh-CN" sz="22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chemeClr val="tx1"/>
                </a:solidFill>
              </a:rPr>
              <a:t>  http://www.jb51.net/os/RedHat/1131.html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chemeClr val="tx1"/>
                </a:solidFill>
              </a:rPr>
              <a:t>  </a:t>
            </a:r>
            <a:r>
              <a:rPr lang="zh-CN" altLang="en-US" sz="2200">
                <a:solidFill>
                  <a:schemeClr val="tx1"/>
                </a:solidFill>
                <a:hlinkClick r:id="rId2"/>
              </a:rPr>
              <a:t>http://blog.sina.com.cn/s/blog_46dac66f010005kw.html</a:t>
            </a:r>
            <a:endParaRPr lang="en-US" altLang="zh-CN" sz="220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1"/>
                </a:solidFill>
              </a:rPr>
              <a:t>  VIM</a:t>
            </a:r>
            <a:r>
              <a:rPr lang="zh-CN" altLang="en-US" sz="2200">
                <a:solidFill>
                  <a:schemeClr val="tx1"/>
                </a:solidFill>
              </a:rPr>
              <a:t>大冒险游戏：</a:t>
            </a:r>
            <a:r>
              <a:rPr lang="en-US" altLang="zh-CN" sz="2200">
                <a:solidFill>
                  <a:schemeClr val="tx1"/>
                </a:solidFill>
              </a:rPr>
              <a:t>http://vim-adventures.com/</a:t>
            </a:r>
            <a:endParaRPr lang="en-US" altLang="zh-CN" sz="220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n"/>
            </a:pPr>
            <a:endParaRPr lang="en-US" altLang="zh-CN" sz="220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n"/>
            </a:pPr>
            <a:endParaRPr lang="en-US" altLang="zh-CN" sz="220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n"/>
            </a:pPr>
            <a:endParaRPr lang="en-US" altLang="zh-CN" sz="220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272604EF-D463-4F6B-9E20-2184E14A006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r>
              <a:rPr lang="zh-CN" altLang="en-US" kern="0" dirty="0"/>
              <a:t>任务</a:t>
            </a:r>
            <a:r>
              <a:rPr lang="en-US" altLang="zh-CN" kern="0" dirty="0"/>
              <a:t>2</a:t>
            </a:r>
            <a:r>
              <a:rPr lang="zh-CN" altLang="en-US" kern="0" dirty="0"/>
              <a:t>：创建进程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EA0B0ED9-5D5C-4A45-9F02-FD720AF852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750" y="1628775"/>
            <a:ext cx="8242300" cy="4610100"/>
          </a:xfrm>
        </p:spPr>
        <p:txBody>
          <a:bodyPr/>
          <a:lstStyle/>
          <a:p>
            <a:pPr marL="342900" indent="-342900" algn="l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zh-CN" altLang="en-US">
                <a:sym typeface="黑体" panose="02010609060101010101" pitchFamily="49" charset="-122"/>
              </a:rPr>
              <a:t>创建进程</a:t>
            </a:r>
          </a:p>
          <a:p>
            <a:pPr lvl="1">
              <a:lnSpc>
                <a:spcPct val="80000"/>
              </a:lnSpc>
            </a:pPr>
            <a:r>
              <a:rPr lang="zh-CN" altLang="en-US">
                <a:sym typeface="宋体" panose="02010600030101010101" pitchFamily="2" charset="-122"/>
              </a:rPr>
              <a:t>描述：</a:t>
            </a:r>
            <a:endParaRPr lang="en-US" altLang="zh-CN">
              <a:sym typeface="宋体" panose="02010600030101010101" pitchFamily="2" charset="-122"/>
            </a:endParaRPr>
          </a:p>
          <a:p>
            <a:pPr lvl="2">
              <a:lnSpc>
                <a:spcPct val="80000"/>
              </a:lnSpc>
              <a:buFont typeface="Monotype Sorts" charset="0"/>
              <a:buChar char="F"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编制一段程序，使用系统调用fork()创建两个子进程，在此程序运行时，系统中就有一个父进程和两个子进程在活动。让每一个进程在屏幕上显示一个字符：父进程显示字符a，两个子进程分别显示字符b和子符c。试观察、记录并分析屏幕上进程调度和并发执行的情况。若在程序中使用系统调用nice()来改变各进程的优先级，会出现什么现象？</a:t>
            </a:r>
          </a:p>
          <a:p>
            <a:pPr lvl="1">
              <a:lnSpc>
                <a:spcPct val="80000"/>
              </a:lnSpc>
            </a:pPr>
            <a:r>
              <a:rPr lang="zh-CN" altLang="en-US">
                <a:sym typeface="宋体" panose="02010600030101010101" pitchFamily="2" charset="-122"/>
              </a:rPr>
              <a:t>要求：</a:t>
            </a:r>
            <a:endParaRPr lang="en-US" altLang="zh-CN">
              <a:sym typeface="宋体" panose="02010600030101010101" pitchFamily="2" charset="-122"/>
            </a:endParaRPr>
          </a:p>
          <a:p>
            <a:pPr lvl="2">
              <a:lnSpc>
                <a:spcPct val="80000"/>
              </a:lnSpc>
              <a:buFont typeface="Monotype Sorts" charset="0"/>
              <a:buChar char="F"/>
            </a:pP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学习进程的基础知识，了解Linux系统中进程创建的基本原理；</a:t>
            </a:r>
          </a:p>
          <a:p>
            <a:pPr lvl="2">
              <a:lnSpc>
                <a:spcPct val="80000"/>
              </a:lnSpc>
              <a:buFont typeface="Monotype Sorts" charset="0"/>
              <a:buChar char="F"/>
            </a:pP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熟悉进程的创建、控制、执行和终止等系统调用函数。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D628E0E-26EC-4EEA-A455-E3353BB119A0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任务2：创建进程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A8813C0-6BF6-45D3-8911-1CBD353DA7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1850" y="1916113"/>
            <a:ext cx="8242300" cy="4608512"/>
          </a:xfrm>
        </p:spPr>
        <p:txBody>
          <a:bodyPr/>
          <a:lstStyle/>
          <a:p>
            <a:pPr lvl="1"/>
            <a:r>
              <a:rPr lang="zh-CN" altLang="en-US">
                <a:sym typeface="宋体" panose="02010600030101010101" pitchFamily="2" charset="-122"/>
              </a:rPr>
              <a:t>输出结果：</a:t>
            </a:r>
            <a:endParaRPr lang="en-US" altLang="zh-CN">
              <a:sym typeface="宋体" panose="02010600030101010101" pitchFamily="2" charset="-122"/>
            </a:endParaRPr>
          </a:p>
          <a:p>
            <a:pPr lvl="2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系统调用fork()是怎样创建进程的？</a:t>
            </a:r>
          </a:p>
          <a:p>
            <a:pPr lvl="2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当首次调用新创建的子进程时，其入口在哪里？</a:t>
            </a:r>
          </a:p>
          <a:p>
            <a:pPr lvl="2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分析进程调度和进程并发执行的关系？</a:t>
            </a:r>
          </a:p>
          <a:p>
            <a:pPr lvl="2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提交源程序清单，并附加流程图与注释。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329E74E-34D2-4233-B389-BD5C686C5E3F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r>
              <a:rPr lang="zh-CN" altLang="en-US"/>
              <a:t>：背景知识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C500803-305C-4BE8-B430-CDEE055A55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1850" y="1844676"/>
            <a:ext cx="8242300" cy="46085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/>
              <a:t>进程</a:t>
            </a:r>
          </a:p>
          <a:p>
            <a:pPr lvl="1">
              <a:buFont typeface="Wingdings" panose="05000000000000000000" pitchFamily="2" charset="2"/>
              <a:buChar char=""/>
            </a:pPr>
            <a:r>
              <a:rPr lang="zh-CN" altLang="en-US" sz="2000"/>
              <a:t>定义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"/>
            </a:pPr>
            <a:r>
              <a:rPr lang="zh-CN" altLang="en-US" sz="2000"/>
              <a:t>特征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"/>
            </a:pPr>
            <a:r>
              <a:rPr lang="zh-CN" altLang="en-US" sz="2000"/>
              <a:t>结构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33278</TotalTime>
  <Words>896</Words>
  <Application>Microsoft Office PowerPoint</Application>
  <PresentationFormat>A4 纸张(210x297 毫米)</PresentationFormat>
  <Paragraphs>92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黑体</vt:lpstr>
      <vt:lpstr>Arial</vt:lpstr>
      <vt:lpstr>Arial Narrow</vt:lpstr>
      <vt:lpstr>Monotype Sorts</vt:lpstr>
      <vt:lpstr>Times New Roman</vt:lpstr>
      <vt:lpstr>Wingdings</vt:lpstr>
      <vt:lpstr>通用信息 (标准)</vt:lpstr>
      <vt:lpstr>第二章 实验1 VIM编程</vt:lpstr>
      <vt:lpstr>题目概述</vt:lpstr>
      <vt:lpstr>PowerPoint 演示文稿</vt:lpstr>
      <vt:lpstr>PowerPoint 演示文稿</vt:lpstr>
      <vt:lpstr>PowerPoint 演示文稿</vt:lpstr>
      <vt:lpstr>任务1：背景知识</vt:lpstr>
      <vt:lpstr>PowerPoint 演示文稿</vt:lpstr>
      <vt:lpstr>任务2：创建进程</vt:lpstr>
      <vt:lpstr>任务2：背景知识</vt:lpstr>
      <vt:lpstr>任务2：背景知识</vt:lpstr>
      <vt:lpstr>PowerPoint 演示文稿</vt:lpstr>
      <vt:lpstr>任务3：背景知识</vt:lpstr>
      <vt:lpstr>谢谢 !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Administrator</cp:lastModifiedBy>
  <cp:revision>3214</cp:revision>
  <cp:lastPrinted>2011-09-02T04:24:48Z</cp:lastPrinted>
  <dcterms:created xsi:type="dcterms:W3CDTF">2001-03-21T12:57:26Z</dcterms:created>
  <dcterms:modified xsi:type="dcterms:W3CDTF">2021-01-07T19:55:52Z</dcterms:modified>
</cp:coreProperties>
</file>