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256" r:id="rId2"/>
    <p:sldId id="303" r:id="rId3"/>
    <p:sldId id="304" r:id="rId4"/>
    <p:sldId id="305" r:id="rId5"/>
    <p:sldId id="306" r:id="rId6"/>
    <p:sldId id="307" r:id="rId7"/>
    <p:sldId id="394" r:id="rId8"/>
    <p:sldId id="395" r:id="rId9"/>
    <p:sldId id="396" r:id="rId10"/>
    <p:sldId id="397" r:id="rId11"/>
    <p:sldId id="378" r:id="rId12"/>
    <p:sldId id="373" r:id="rId13"/>
    <p:sldId id="374" r:id="rId14"/>
    <p:sldId id="398" r:id="rId15"/>
    <p:sldId id="375" r:id="rId16"/>
    <p:sldId id="399" r:id="rId17"/>
    <p:sldId id="400" r:id="rId18"/>
    <p:sldId id="380" r:id="rId19"/>
    <p:sldId id="376" r:id="rId20"/>
    <p:sldId id="381" r:id="rId21"/>
    <p:sldId id="382" r:id="rId22"/>
    <p:sldId id="401" r:id="rId23"/>
    <p:sldId id="402" r:id="rId24"/>
    <p:sldId id="403" r:id="rId25"/>
    <p:sldId id="404" r:id="rId26"/>
    <p:sldId id="405" r:id="rId27"/>
    <p:sldId id="384" r:id="rId28"/>
    <p:sldId id="322" r:id="rId29"/>
    <p:sldId id="310" r:id="rId30"/>
    <p:sldId id="309" r:id="rId31"/>
    <p:sldId id="316" r:id="rId32"/>
    <p:sldId id="349" r:id="rId33"/>
    <p:sldId id="350" r:id="rId34"/>
    <p:sldId id="406" r:id="rId35"/>
    <p:sldId id="311" r:id="rId36"/>
    <p:sldId id="312" r:id="rId37"/>
    <p:sldId id="313" r:id="rId38"/>
    <p:sldId id="328" r:id="rId39"/>
    <p:sldId id="393" r:id="rId40"/>
    <p:sldId id="383" r:id="rId41"/>
    <p:sldId id="331" r:id="rId42"/>
    <p:sldId id="360" r:id="rId43"/>
    <p:sldId id="366" r:id="rId44"/>
    <p:sldId id="367" r:id="rId45"/>
    <p:sldId id="368" r:id="rId46"/>
    <p:sldId id="369" r:id="rId47"/>
    <p:sldId id="370" r:id="rId48"/>
    <p:sldId id="371" r:id="rId49"/>
    <p:sldId id="329" r:id="rId50"/>
    <p:sldId id="330" r:id="rId51"/>
    <p:sldId id="354" r:id="rId52"/>
    <p:sldId id="355" r:id="rId53"/>
    <p:sldId id="386" r:id="rId54"/>
    <p:sldId id="389" r:id="rId55"/>
    <p:sldId id="385" r:id="rId56"/>
    <p:sldId id="356" r:id="rId57"/>
    <p:sldId id="387" r:id="rId58"/>
    <p:sldId id="357" r:id="rId59"/>
    <p:sldId id="388" r:id="rId60"/>
    <p:sldId id="358" r:id="rId61"/>
    <p:sldId id="390" r:id="rId62"/>
    <p:sldId id="359" r:id="rId63"/>
    <p:sldId id="391" r:id="rId64"/>
    <p:sldId id="392" r:id="rId65"/>
    <p:sldId id="338" r:id="rId66"/>
    <p:sldId id="339" r:id="rId67"/>
    <p:sldId id="353" r:id="rId68"/>
    <p:sldId id="341" r:id="rId69"/>
    <p:sldId id="342" r:id="rId70"/>
    <p:sldId id="343" r:id="rId71"/>
    <p:sldId id="344" r:id="rId72"/>
    <p:sldId id="345" r:id="rId73"/>
    <p:sldId id="346" r:id="rId74"/>
    <p:sldId id="351" r:id="rId75"/>
    <p:sldId id="352" r:id="rId76"/>
    <p:sldId id="297" r:id="rId77"/>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79" d="100"/>
          <a:sy n="79" d="100"/>
        </p:scale>
        <p:origin x="422" y="6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我们先认识什么是</a:t>
            </a:r>
            <a:r>
              <a:rPr lang="en-US" altLang="zh-CN"/>
              <a:t>Linux Shell</a:t>
            </a:r>
            <a:endParaRPr lang="zh-CN" altLang="en-US"/>
          </a:p>
        </p:txBody>
      </p:sp>
      <p:sp>
        <p:nvSpPr>
          <p:cNvPr id="95236" name="灯片编号占位符 3"/>
          <p:cNvSpPr>
            <a:spLocks noGrp="1"/>
          </p:cNvSpPr>
          <p:nvPr>
            <p:ph type="sldNum" sz="quarter" idx="5"/>
          </p:nvPr>
        </p:nvSpPr>
        <p:spPr bwMode="auto">
          <a:noFill/>
          <a:ln>
            <a:miter lim="800000"/>
            <a:headEnd/>
            <a:tailEnd/>
          </a:ln>
        </p:spPr>
        <p:txBody>
          <a:bodyPr/>
          <a:lstStyle/>
          <a:p>
            <a:fld id="{463EC1B0-56A5-438E-B2E1-2E533268B7EA}" type="slidenum">
              <a:rPr lang="en-US" altLang="zh-CN" smtClean="0"/>
              <a:pPr/>
              <a:t>2</a:t>
            </a:fld>
            <a:endParaRPr lang="en-US" altLang="zh-CN"/>
          </a:p>
        </p:txBody>
      </p:sp>
    </p:spTree>
    <p:extLst>
      <p:ext uri="{BB962C8B-B14F-4D97-AF65-F5344CB8AC3E}">
        <p14:creationId xmlns:p14="http://schemas.microsoft.com/office/powerpoint/2010/main" val="2813447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Linux</a:t>
            </a:r>
            <a:r>
              <a:rPr lang="zh-CN" altLang="en-US" dirty="0"/>
              <a:t>系统从文件管理来看和</a:t>
            </a:r>
            <a:r>
              <a:rPr lang="en-US" altLang="zh-CN" dirty="0"/>
              <a:t>windows</a:t>
            </a:r>
            <a:r>
              <a:rPr lang="zh-CN" altLang="en-US" dirty="0"/>
              <a:t>有很大的不同。</a:t>
            </a:r>
            <a:endParaRPr lang="en-US" altLang="zh-CN" dirty="0"/>
          </a:p>
          <a:p>
            <a:r>
              <a:rPr lang="zh-CN" altLang="en-US" dirty="0"/>
              <a:t>我们刚接触</a:t>
            </a:r>
            <a:r>
              <a:rPr lang="en-US" altLang="zh-CN" dirty="0"/>
              <a:t>Linux</a:t>
            </a:r>
            <a:r>
              <a:rPr lang="zh-CN" altLang="en-US" dirty="0"/>
              <a:t>系统，很难弄清楚</a:t>
            </a:r>
            <a:r>
              <a:rPr lang="en-US" altLang="zh-CN" dirty="0"/>
              <a:t>Linux</a:t>
            </a:r>
            <a:r>
              <a:rPr lang="zh-CN" altLang="en-US" dirty="0"/>
              <a:t>表示文件和目录方式，尤其是我们习惯了</a:t>
            </a:r>
            <a:r>
              <a:rPr lang="en-US" altLang="zh-CN" dirty="0"/>
              <a:t>windows</a:t>
            </a:r>
            <a:r>
              <a:rPr lang="zh-CN" altLang="en-US" dirty="0"/>
              <a:t>操作系统方式。</a:t>
            </a:r>
            <a:endParaRPr lang="en-US" altLang="zh-CN" dirty="0"/>
          </a:p>
          <a:p>
            <a:r>
              <a:rPr lang="zh-CN" altLang="en-US" dirty="0"/>
              <a:t>比如盘符这个概念，在</a:t>
            </a:r>
            <a:r>
              <a:rPr lang="en-US" altLang="zh-CN" dirty="0"/>
              <a:t>windows</a:t>
            </a:r>
            <a:r>
              <a:rPr lang="zh-CN" altLang="en-US" dirty="0"/>
              <a:t>中，</a:t>
            </a:r>
            <a:r>
              <a:rPr lang="en-US" altLang="zh-CN" dirty="0"/>
              <a:t>PC</a:t>
            </a:r>
            <a:r>
              <a:rPr lang="zh-CN" altLang="en-US" dirty="0"/>
              <a:t>上安装了物理驱动器决定了文件的路径名。</a:t>
            </a:r>
            <a:endParaRPr lang="en-US" altLang="zh-CN" dirty="0"/>
          </a:p>
          <a:p>
            <a:r>
              <a:rPr lang="en-US" altLang="zh-CN" dirty="0"/>
              <a:t>Windows</a:t>
            </a:r>
            <a:r>
              <a:rPr lang="zh-CN" altLang="en-US" dirty="0"/>
              <a:t>会为每个物理磁盘驱动器分配了一个盘符，每个驱动器都会有自己的目录结构，可以方便的访问存储在目录结构上的文件。</a:t>
            </a:r>
            <a:endParaRPr lang="en-US" altLang="zh-CN" dirty="0"/>
          </a:p>
          <a:p>
            <a:r>
              <a:rPr lang="zh-CN" altLang="en-US" dirty="0"/>
              <a:t>比如我们经常看到</a:t>
            </a:r>
            <a:r>
              <a:rPr lang="en-US" altLang="zh-CN" dirty="0"/>
              <a:t>C:\user\win\Documents\test.doc,</a:t>
            </a:r>
            <a:r>
              <a:rPr lang="zh-CN" altLang="en-US" dirty="0"/>
              <a:t>这说明文件</a:t>
            </a:r>
            <a:r>
              <a:rPr lang="en-US" altLang="zh-CN" dirty="0"/>
              <a:t>test.doc</a:t>
            </a:r>
            <a:r>
              <a:rPr lang="zh-CN" altLang="en-US" dirty="0"/>
              <a:t>是位于</a:t>
            </a:r>
            <a:r>
              <a:rPr lang="en-US" altLang="zh-CN" dirty="0"/>
              <a:t>Documents</a:t>
            </a:r>
            <a:r>
              <a:rPr lang="zh-CN" altLang="en-US" dirty="0"/>
              <a:t>目录中，</a:t>
            </a:r>
            <a:r>
              <a:rPr lang="en-US" altLang="zh-CN" dirty="0"/>
              <a:t>Document</a:t>
            </a:r>
            <a:r>
              <a:rPr lang="zh-CN" altLang="en-US" dirty="0"/>
              <a:t>又位于</a:t>
            </a:r>
            <a:r>
              <a:rPr lang="en-US" altLang="zh-CN" dirty="0"/>
              <a:t>Ruby</a:t>
            </a:r>
            <a:r>
              <a:rPr lang="zh-CN" altLang="en-US" dirty="0"/>
              <a:t>目录中，</a:t>
            </a:r>
            <a:r>
              <a:rPr lang="en-US" altLang="zh-CN" dirty="0"/>
              <a:t>Ruby</a:t>
            </a:r>
            <a:r>
              <a:rPr lang="zh-CN" altLang="en-US" dirty="0"/>
              <a:t>则位于</a:t>
            </a:r>
            <a:r>
              <a:rPr lang="en-US" altLang="zh-CN" dirty="0"/>
              <a:t>User</a:t>
            </a:r>
            <a:r>
              <a:rPr lang="zh-CN" altLang="en-US" dirty="0"/>
              <a:t>目录中，而</a:t>
            </a:r>
            <a:r>
              <a:rPr lang="en-US" altLang="zh-CN" dirty="0"/>
              <a:t>User</a:t>
            </a:r>
            <a:r>
              <a:rPr lang="zh-CN" altLang="en-US" dirty="0"/>
              <a:t>则放在盘符是</a:t>
            </a:r>
            <a:r>
              <a:rPr lang="en-US" altLang="zh-CN" dirty="0"/>
              <a:t>C</a:t>
            </a:r>
            <a:r>
              <a:rPr lang="zh-CN" altLang="en-US" dirty="0"/>
              <a:t>的硬盘分区中。</a:t>
            </a:r>
            <a:endParaRPr lang="en-US" altLang="zh-CN" dirty="0"/>
          </a:p>
          <a:p>
            <a:r>
              <a:rPr lang="zh-CN" altLang="en-US" dirty="0"/>
              <a:t>但是</a:t>
            </a:r>
            <a:r>
              <a:rPr lang="en-US" altLang="zh-CN" dirty="0"/>
              <a:t>Linux</a:t>
            </a:r>
            <a:r>
              <a:rPr lang="zh-CN" altLang="en-US" dirty="0"/>
              <a:t>采用的是将文件存储在单个目录结构中，这个目录称为虚拟目录，虚拟目录包含了安装在</a:t>
            </a:r>
            <a:r>
              <a:rPr lang="en-US" altLang="zh-CN" dirty="0"/>
              <a:t>PC</a:t>
            </a:r>
            <a:r>
              <a:rPr lang="zh-CN" altLang="en-US" dirty="0"/>
              <a:t>上的所有存储设备的文件路径，而且都并入同一个目录结构中。</a:t>
            </a:r>
            <a:endParaRPr lang="en-US" altLang="zh-CN" dirty="0"/>
          </a:p>
          <a:p>
            <a:r>
              <a:rPr lang="en-US" altLang="zh-CN" dirty="0"/>
              <a:t>Linux</a:t>
            </a:r>
            <a:r>
              <a:rPr lang="zh-CN" altLang="en-US" dirty="0"/>
              <a:t>虚拟目录结构包含一个称为根目录的基础目录，根目录下的目录和文件会按照访问他们的目录一一列出。</a:t>
            </a:r>
            <a:endParaRPr lang="en-US" altLang="zh-CN" dirty="0"/>
          </a:p>
          <a:p>
            <a:r>
              <a:rPr lang="zh-CN" altLang="en-US" dirty="0"/>
              <a:t>下面是常见的几个目录，</a:t>
            </a:r>
            <a:endParaRPr lang="en-US" altLang="zh-CN" dirty="0"/>
          </a:p>
          <a:p>
            <a:r>
              <a:rPr lang="en-US" altLang="zh-CN" dirty="0"/>
              <a:t>/ </a:t>
            </a:r>
            <a:r>
              <a:rPr lang="zh-CN" altLang="en-US" dirty="0"/>
              <a:t>根目录，每一个文件和目录都从根目录开始，只有</a:t>
            </a:r>
            <a:r>
              <a:rPr lang="en-US" altLang="zh-CN" dirty="0"/>
              <a:t>root</a:t>
            </a:r>
            <a:r>
              <a:rPr lang="zh-CN" altLang="en-US" dirty="0"/>
              <a:t>用户具有该目录下的写权限。</a:t>
            </a:r>
            <a:endParaRPr lang="en-US" altLang="zh-CN" dirty="0"/>
          </a:p>
          <a:p>
            <a:r>
              <a:rPr lang="en-US" altLang="zh-CN" dirty="0"/>
              <a:t>/home</a:t>
            </a:r>
            <a:r>
              <a:rPr lang="zh-CN" altLang="en-US" dirty="0"/>
              <a:t>是用户的个人文档</a:t>
            </a:r>
            <a:endParaRPr lang="en-US" altLang="zh-CN" dirty="0"/>
          </a:p>
          <a:p>
            <a:r>
              <a:rPr lang="en-US" altLang="zh-CN" dirty="0"/>
              <a:t>/</a:t>
            </a:r>
            <a:r>
              <a:rPr lang="en-US" altLang="zh-CN" dirty="0" err="1"/>
              <a:t>usr</a:t>
            </a:r>
            <a:r>
              <a:rPr lang="en-US" altLang="zh-CN" dirty="0"/>
              <a:t>/bin </a:t>
            </a:r>
            <a:r>
              <a:rPr lang="zh-CN" altLang="en-US" dirty="0"/>
              <a:t>是用户的二进制文件</a:t>
            </a:r>
            <a:endParaRPr lang="en-US" altLang="zh-CN" dirty="0"/>
          </a:p>
          <a:p>
            <a:r>
              <a:rPr lang="en-US" altLang="zh-CN" dirty="0"/>
              <a:t>/</a:t>
            </a:r>
            <a:r>
              <a:rPr lang="en-US" altLang="zh-CN" dirty="0" err="1"/>
              <a:t>usr</a:t>
            </a:r>
            <a:r>
              <a:rPr lang="en-US" altLang="zh-CN" dirty="0"/>
              <a:t>/</a:t>
            </a:r>
            <a:r>
              <a:rPr lang="en-US" altLang="zh-CN" dirty="0" err="1"/>
              <a:t>sbin</a:t>
            </a:r>
            <a:r>
              <a:rPr lang="en-US" altLang="zh-CN" dirty="0"/>
              <a:t> </a:t>
            </a:r>
            <a:r>
              <a:rPr lang="zh-CN" altLang="en-US" dirty="0"/>
              <a:t>包含系统管理员的二进制文件</a:t>
            </a:r>
            <a:endParaRPr lang="en-US" altLang="zh-CN" dirty="0"/>
          </a:p>
          <a:p>
            <a:r>
              <a:rPr lang="en-US" altLang="zh-CN" dirty="0"/>
              <a:t>/etc </a:t>
            </a:r>
            <a:r>
              <a:rPr lang="zh-CN" altLang="en-US" dirty="0"/>
              <a:t>包含了程序运行的所有配置文件。</a:t>
            </a:r>
            <a:endParaRPr lang="en-US" altLang="zh-CN" dirty="0"/>
          </a:p>
          <a:p>
            <a:r>
              <a:rPr lang="en-US" altLang="zh-CN" dirty="0"/>
              <a:t>/</a:t>
            </a:r>
            <a:r>
              <a:rPr lang="en-US" altLang="zh-CN" dirty="0" err="1"/>
              <a:t>var</a:t>
            </a:r>
            <a:r>
              <a:rPr lang="zh-CN" altLang="en-US" dirty="0"/>
              <a:t>主要的系统日志文件都在这个文件里面。</a:t>
            </a:r>
            <a:endParaRPr lang="en-US" altLang="zh-CN" dirty="0"/>
          </a:p>
          <a:p>
            <a:r>
              <a:rPr lang="en-US" altLang="zh-CN" dirty="0"/>
              <a:t>/dev </a:t>
            </a:r>
            <a:r>
              <a:rPr lang="zh-CN" altLang="en-US" dirty="0"/>
              <a:t>设备文件</a:t>
            </a:r>
            <a:endParaRPr lang="en-US" altLang="zh-CN" dirty="0"/>
          </a:p>
        </p:txBody>
      </p:sp>
      <p:sp>
        <p:nvSpPr>
          <p:cNvPr id="104452" name="灯片编号占位符 3"/>
          <p:cNvSpPr>
            <a:spLocks noGrp="1"/>
          </p:cNvSpPr>
          <p:nvPr>
            <p:ph type="sldNum" sz="quarter" idx="5"/>
          </p:nvPr>
        </p:nvSpPr>
        <p:spPr bwMode="auto">
          <a:noFill/>
          <a:ln>
            <a:miter lim="800000"/>
            <a:headEnd/>
            <a:tailEnd/>
          </a:ln>
        </p:spPr>
        <p:txBody>
          <a:bodyPr/>
          <a:lstStyle/>
          <a:p>
            <a:fld id="{E43F4AA6-E692-47F9-8DF1-F9E408E1DE39}" type="slidenum">
              <a:rPr lang="en-US" altLang="zh-CN" smtClean="0"/>
              <a:pPr/>
              <a:t>11</a:t>
            </a:fld>
            <a:endParaRPr lang="en-US" altLang="zh-CN"/>
          </a:p>
        </p:txBody>
      </p:sp>
    </p:spTree>
    <p:extLst>
      <p:ext uri="{BB962C8B-B14F-4D97-AF65-F5344CB8AC3E}">
        <p14:creationId xmlns:p14="http://schemas.microsoft.com/office/powerpoint/2010/main" val="245383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下面是绝对路径和相对路径。</a:t>
            </a:r>
            <a:endParaRPr lang="en-US" altLang="zh-CN" dirty="0"/>
          </a:p>
          <a:p>
            <a:r>
              <a:rPr lang="zh-CN" altLang="en-US" dirty="0"/>
              <a:t>绝对路径是斜杠开头的。然后一层一层的上去。</a:t>
            </a:r>
            <a:endParaRPr lang="en-US" altLang="zh-CN" dirty="0"/>
          </a:p>
          <a:p>
            <a:endParaRPr lang="en-US" altLang="zh-CN" dirty="0"/>
          </a:p>
          <a:p>
            <a:r>
              <a:rPr lang="zh-CN" altLang="en-US" dirty="0"/>
              <a:t>使用绝对路径，毫无疑问是说明了用户想切换到的确切目录。我们想要用绝对路径来切换到某个特定位置，我们需要使用</a:t>
            </a:r>
            <a:r>
              <a:rPr lang="en-US" altLang="zh-CN" dirty="0" err="1"/>
              <a:t>cd</a:t>
            </a:r>
            <a:r>
              <a:rPr lang="en-US" altLang="zh-CN" dirty="0"/>
              <a:t> </a:t>
            </a:r>
            <a:r>
              <a:rPr lang="zh-CN" altLang="en-US" dirty="0"/>
              <a:t>命令后制定全路径名。</a:t>
            </a:r>
            <a:endParaRPr lang="en-US" altLang="zh-CN" dirty="0"/>
          </a:p>
          <a:p>
            <a:endParaRPr lang="en-US" altLang="zh-CN" dirty="0"/>
          </a:p>
          <a:p>
            <a:r>
              <a:rPr lang="zh-CN" altLang="en-US" dirty="0"/>
              <a:t>有了绝对，肯定就有相对路径。比如我们用户已经在主目录下工作了，如果想切换到主目录下的另外一个目录，如果使用绝对路径，就显得过于冗长，这个时候，我们就可以使用相对路径。</a:t>
            </a:r>
            <a:endParaRPr lang="en-US" altLang="zh-CN" dirty="0"/>
          </a:p>
          <a:p>
            <a:r>
              <a:rPr lang="zh-CN" altLang="en-US" dirty="0"/>
              <a:t>相对路径就是制定一个基于当前位置的目标文件路径，不需要从根目录开始。</a:t>
            </a:r>
            <a:endParaRPr lang="en-US" altLang="zh-CN" dirty="0"/>
          </a:p>
          <a:p>
            <a:r>
              <a:rPr lang="en-US" altLang="zh-CN" dirty="0"/>
              <a:t>. </a:t>
            </a:r>
            <a:r>
              <a:rPr lang="zh-CN" altLang="en-US" dirty="0"/>
              <a:t>表示当前目录。</a:t>
            </a:r>
            <a:r>
              <a:rPr lang="en-US" altLang="zh-CN" dirty="0"/>
              <a:t>..</a:t>
            </a:r>
            <a:r>
              <a:rPr lang="zh-CN" altLang="en-US" dirty="0"/>
              <a:t>表示上一层的目录。</a:t>
            </a:r>
            <a:r>
              <a:rPr lang="en-US" altLang="zh-CN" dirty="0"/>
              <a:t>~ </a:t>
            </a:r>
            <a:r>
              <a:rPr lang="zh-CN" altLang="en-US" dirty="0"/>
              <a:t>表示</a:t>
            </a:r>
            <a:r>
              <a:rPr lang="en-US" altLang="zh-CN" dirty="0"/>
              <a:t>home</a:t>
            </a:r>
            <a:r>
              <a:rPr lang="zh-CN" altLang="en-US" dirty="0"/>
              <a:t>目录。</a:t>
            </a:r>
            <a:endParaRPr lang="en-US" altLang="zh-CN" dirty="0"/>
          </a:p>
          <a:p>
            <a:r>
              <a:rPr lang="zh-CN" altLang="en-US" dirty="0"/>
              <a:t>我们写</a:t>
            </a:r>
            <a:r>
              <a:rPr lang="en-US" altLang="zh-CN" dirty="0"/>
              <a:t>shell</a:t>
            </a:r>
            <a:r>
              <a:rPr lang="zh-CN" altLang="en-US" dirty="0"/>
              <a:t>脚本，还是使用绝对路径比较好，同学们可以思考下，这是什么原因呢？</a:t>
            </a:r>
            <a:endParaRPr lang="en-US" altLang="zh-CN" dirty="0"/>
          </a:p>
          <a:p>
            <a:r>
              <a:rPr lang="zh-CN" altLang="en-US" dirty="0"/>
              <a:t>使用</a:t>
            </a:r>
            <a:r>
              <a:rPr lang="en-US" altLang="zh-CN" dirty="0" err="1"/>
              <a:t>pwd</a:t>
            </a:r>
            <a:r>
              <a:rPr lang="zh-CN" altLang="en-US" dirty="0"/>
              <a:t>来查看绝对路劲。</a:t>
            </a:r>
            <a:endParaRPr lang="en-US" altLang="zh-CN" dirty="0"/>
          </a:p>
        </p:txBody>
      </p:sp>
      <p:sp>
        <p:nvSpPr>
          <p:cNvPr id="105476" name="灯片编号占位符 3"/>
          <p:cNvSpPr>
            <a:spLocks noGrp="1"/>
          </p:cNvSpPr>
          <p:nvPr>
            <p:ph type="sldNum" sz="quarter" idx="5"/>
          </p:nvPr>
        </p:nvSpPr>
        <p:spPr bwMode="auto">
          <a:noFill/>
          <a:ln>
            <a:miter lim="800000"/>
            <a:headEnd/>
            <a:tailEnd/>
          </a:ln>
        </p:spPr>
        <p:txBody>
          <a:bodyPr/>
          <a:lstStyle/>
          <a:p>
            <a:fld id="{3145EB97-C20B-416E-8949-96967C4CDF9B}" type="slidenum">
              <a:rPr lang="en-US" altLang="zh-CN" smtClean="0"/>
              <a:pPr/>
              <a:t>12</a:t>
            </a:fld>
            <a:endParaRPr lang="en-US" altLang="zh-CN"/>
          </a:p>
        </p:txBody>
      </p:sp>
    </p:spTree>
    <p:extLst>
      <p:ext uri="{BB962C8B-B14F-4D97-AF65-F5344CB8AC3E}">
        <p14:creationId xmlns:p14="http://schemas.microsoft.com/office/powerpoint/2010/main" val="419194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我们分几种介绍指令</a:t>
            </a:r>
            <a:endParaRPr lang="en-US" altLang="zh-CN" dirty="0"/>
          </a:p>
          <a:p>
            <a:r>
              <a:rPr lang="zh-CN" altLang="en-US" dirty="0"/>
              <a:t>第一个是单一指令</a:t>
            </a:r>
            <a:endParaRPr lang="en-US" altLang="zh-CN" dirty="0"/>
          </a:p>
          <a:p>
            <a:r>
              <a:rPr lang="zh-CN" altLang="en-US" dirty="0"/>
              <a:t>这几个命令大家都是知道的吧？</a:t>
            </a:r>
            <a:endParaRPr lang="en-US" altLang="zh-CN" dirty="0"/>
          </a:p>
          <a:p>
            <a:r>
              <a:rPr lang="zh-CN" altLang="en-US" dirty="0"/>
              <a:t>比如说</a:t>
            </a:r>
            <a:r>
              <a:rPr lang="en-US" altLang="zh-CN" dirty="0" err="1"/>
              <a:t>ls</a:t>
            </a:r>
            <a:r>
              <a:rPr lang="zh-CN" altLang="en-US" dirty="0"/>
              <a:t>，同学们知道吗？（同学们回答正确！！）</a:t>
            </a:r>
            <a:endParaRPr lang="en-US" altLang="zh-CN" dirty="0"/>
          </a:p>
          <a:p>
            <a:r>
              <a:rPr lang="zh-CN" altLang="en-US" dirty="0"/>
              <a:t>其实记住所有的参数是比较困难的，但是常规的参数一般都是能记住的，那记不住的时候怎么办呢？我们可以使用</a:t>
            </a:r>
            <a:r>
              <a:rPr lang="en-US" altLang="zh-CN" dirty="0"/>
              <a:t>man </a:t>
            </a:r>
            <a:r>
              <a:rPr lang="en-US" altLang="zh-CN" dirty="0" err="1"/>
              <a:t>cmd</a:t>
            </a:r>
            <a:r>
              <a:rPr lang="zh-CN" altLang="en-US" dirty="0"/>
              <a:t>，这样子可以告诉你该命令对应的</a:t>
            </a:r>
            <a:endParaRPr lang="en-US" altLang="zh-CN" dirty="0"/>
          </a:p>
          <a:p>
            <a:r>
              <a:rPr lang="zh-CN" altLang="en-US" dirty="0"/>
              <a:t>所有参数。</a:t>
            </a:r>
            <a:r>
              <a:rPr lang="en-US" altLang="zh-CN" dirty="0"/>
              <a:t>Man</a:t>
            </a:r>
            <a:r>
              <a:rPr lang="zh-CN" altLang="en-US" dirty="0"/>
              <a:t>手册中介绍的命令对应的参数写的是非常详细的。</a:t>
            </a:r>
            <a:endParaRPr lang="en-US" altLang="zh-CN" dirty="0"/>
          </a:p>
          <a:p>
            <a:r>
              <a:rPr lang="en-US" altLang="zh-CN" dirty="0"/>
              <a:t>Ps –aux</a:t>
            </a:r>
            <a:r>
              <a:rPr lang="zh-CN" altLang="en-US" dirty="0"/>
              <a:t>，</a:t>
            </a:r>
            <a:r>
              <a:rPr lang="en-US" altLang="zh-CN" dirty="0"/>
              <a:t>Process Status</a:t>
            </a:r>
            <a:r>
              <a:rPr lang="zh-CN" altLang="en-US" dirty="0"/>
              <a:t>的缩写。</a:t>
            </a:r>
            <a:r>
              <a:rPr lang="en-US" altLang="zh-CN" dirty="0" err="1"/>
              <a:t>ps</a:t>
            </a:r>
            <a:r>
              <a:rPr lang="zh-CN" altLang="en-US" dirty="0"/>
              <a:t>命令用来列出系统中当前运行的那些进程 。</a:t>
            </a:r>
            <a:r>
              <a:rPr lang="en-US" altLang="zh-CN" dirty="0"/>
              <a:t>a-</a:t>
            </a:r>
            <a:r>
              <a:rPr lang="zh-CN" altLang="en-US" dirty="0"/>
              <a:t>是显示其他用户启动的进程，，</a:t>
            </a:r>
            <a:r>
              <a:rPr lang="en-US" altLang="zh-CN" dirty="0"/>
              <a:t>u-</a:t>
            </a:r>
            <a:r>
              <a:rPr lang="zh-CN" altLang="en-US" dirty="0"/>
              <a:t>启动这个进程的用户和它启动的时间，</a:t>
            </a:r>
            <a:r>
              <a:rPr lang="en-US" altLang="zh-CN" dirty="0"/>
              <a:t>x-</a:t>
            </a:r>
            <a:r>
              <a:rPr lang="zh-CN" altLang="en-US" dirty="0"/>
              <a:t>查看系统中属于自己的进程</a:t>
            </a:r>
            <a:endParaRPr lang="en-US" altLang="zh-CN" dirty="0"/>
          </a:p>
          <a:p>
            <a:r>
              <a:rPr lang="en-US" altLang="zh-CN" dirty="0" err="1"/>
              <a:t>Netstat</a:t>
            </a:r>
            <a:r>
              <a:rPr lang="en-US" altLang="zh-CN" dirty="0"/>
              <a:t> </a:t>
            </a:r>
            <a:r>
              <a:rPr lang="zh-CN" altLang="en-US" dirty="0"/>
              <a:t>是查看当前的网络状态。</a:t>
            </a:r>
            <a:endParaRPr lang="en-US" altLang="zh-CN" dirty="0"/>
          </a:p>
          <a:p>
            <a:r>
              <a:rPr lang="en-US" altLang="zh-CN" dirty="0"/>
              <a:t>Kill</a:t>
            </a:r>
            <a:r>
              <a:rPr lang="zh-CN" altLang="en-US" dirty="0"/>
              <a:t>是最常见的，就是杀死进程的命令。后面跟一个</a:t>
            </a:r>
            <a:r>
              <a:rPr lang="en-US" altLang="zh-CN" dirty="0" err="1"/>
              <a:t>processid</a:t>
            </a:r>
            <a:r>
              <a:rPr lang="zh-CN" altLang="en-US" dirty="0"/>
              <a:t>。</a:t>
            </a:r>
            <a:endParaRPr lang="en-US" altLang="zh-CN" dirty="0"/>
          </a:p>
          <a:p>
            <a:r>
              <a:rPr lang="zh-CN" altLang="en-US" dirty="0"/>
              <a:t>下面是连续指令</a:t>
            </a:r>
            <a:endParaRPr lang="en-US" altLang="zh-CN" dirty="0"/>
          </a:p>
          <a:p>
            <a:r>
              <a:rPr lang="zh-CN" altLang="en-US" dirty="0"/>
              <a:t>比如说连续指令，可以理解为一行</a:t>
            </a:r>
            <a:r>
              <a:rPr lang="en-US" altLang="zh-CN" dirty="0" err="1"/>
              <a:t>cmd</a:t>
            </a:r>
            <a:r>
              <a:rPr lang="zh-CN" altLang="en-US" dirty="0"/>
              <a:t>中，包含了几条指令，这些指令之间是独立的，它使用一个“；”作为命令执行的分割点，执行完了第一个，执行第二个，就是这么一个连续的过程。</a:t>
            </a:r>
            <a:endParaRPr lang="en-US" altLang="zh-CN" dirty="0"/>
          </a:p>
          <a:p>
            <a:r>
              <a:rPr lang="zh-CN" altLang="en-US" dirty="0"/>
              <a:t>条件指令：</a:t>
            </a:r>
            <a:r>
              <a:rPr lang="en-US" altLang="zh-CN" dirty="0"/>
              <a:t>&amp;&amp;</a:t>
            </a:r>
            <a:r>
              <a:rPr lang="zh-CN" altLang="en-US" dirty="0"/>
              <a:t>，</a:t>
            </a:r>
            <a:r>
              <a:rPr lang="en-US" altLang="zh-CN" dirty="0"/>
              <a:t>||, (),{}</a:t>
            </a:r>
          </a:p>
          <a:p>
            <a:r>
              <a:rPr lang="en-US" altLang="zh-CN" dirty="0"/>
              <a:t>&amp;&amp;</a:t>
            </a:r>
            <a:r>
              <a:rPr lang="zh-CN" altLang="en-US" dirty="0"/>
              <a:t>左边的命令（命令</a:t>
            </a:r>
            <a:r>
              <a:rPr lang="en-US" altLang="zh-CN" dirty="0"/>
              <a:t>1</a:t>
            </a:r>
            <a:r>
              <a:rPr lang="zh-CN" altLang="en-US" dirty="0"/>
              <a:t>）返回真</a:t>
            </a:r>
            <a:r>
              <a:rPr lang="en-US" altLang="zh-CN" dirty="0"/>
              <a:t>(</a:t>
            </a:r>
            <a:r>
              <a:rPr lang="zh-CN" altLang="en-US" dirty="0"/>
              <a:t>即返回</a:t>
            </a:r>
            <a:r>
              <a:rPr lang="en-US" altLang="zh-CN" dirty="0"/>
              <a:t>0</a:t>
            </a:r>
            <a:r>
              <a:rPr lang="zh-CN" altLang="en-US" dirty="0"/>
              <a:t>，成功被执行）后，</a:t>
            </a:r>
            <a:r>
              <a:rPr lang="en-US" altLang="zh-CN" dirty="0"/>
              <a:t>&amp;&amp;</a:t>
            </a:r>
            <a:r>
              <a:rPr lang="zh-CN" altLang="en-US" dirty="0"/>
              <a:t>右边的命令（命令</a:t>
            </a:r>
            <a:r>
              <a:rPr lang="en-US" altLang="zh-CN" dirty="0"/>
              <a:t>2</a:t>
            </a:r>
            <a:r>
              <a:rPr lang="zh-CN" altLang="en-US" dirty="0"/>
              <a:t>）才能够被执行；换句话说，“如果这个命令执行成功</a:t>
            </a:r>
            <a:r>
              <a:rPr lang="en-US" altLang="zh-CN" dirty="0"/>
              <a:t>&amp;&amp;</a:t>
            </a:r>
            <a:r>
              <a:rPr lang="zh-CN" altLang="en-US" dirty="0"/>
              <a:t>那么执行这个命令</a:t>
            </a:r>
            <a:endParaRPr lang="en-US" altLang="zh-CN" dirty="0"/>
          </a:p>
          <a:p>
            <a:r>
              <a:rPr lang="en-US" altLang="zh-CN" dirty="0"/>
              <a:t>||</a:t>
            </a:r>
            <a:r>
              <a:rPr lang="zh-CN" altLang="en-US" dirty="0"/>
              <a:t>则与</a:t>
            </a:r>
            <a:r>
              <a:rPr lang="en-US" altLang="zh-CN" dirty="0"/>
              <a:t>&amp;&amp;</a:t>
            </a:r>
            <a:r>
              <a:rPr lang="zh-CN" altLang="en-US" dirty="0"/>
              <a:t>相反。如果</a:t>
            </a:r>
            <a:r>
              <a:rPr lang="en-US" altLang="zh-CN" dirty="0"/>
              <a:t>||</a:t>
            </a:r>
            <a:r>
              <a:rPr lang="zh-CN" altLang="en-US" dirty="0"/>
              <a:t>左边的命令（命令</a:t>
            </a:r>
            <a:r>
              <a:rPr lang="en-US" altLang="zh-CN" dirty="0"/>
              <a:t>1</a:t>
            </a:r>
            <a:r>
              <a:rPr lang="zh-CN" altLang="en-US" dirty="0"/>
              <a:t>）未执行成功，那么就执行</a:t>
            </a:r>
            <a:r>
              <a:rPr lang="en-US" altLang="zh-CN" dirty="0"/>
              <a:t>||</a:t>
            </a:r>
            <a:r>
              <a:rPr lang="zh-CN" altLang="en-US" dirty="0"/>
              <a:t>右边的命令（命令</a:t>
            </a:r>
            <a:r>
              <a:rPr lang="en-US" altLang="zh-CN" dirty="0"/>
              <a:t>2</a:t>
            </a:r>
            <a:r>
              <a:rPr lang="zh-CN" altLang="en-US" dirty="0"/>
              <a:t>）；或者换句话说，“如果这个命令执行失败了</a:t>
            </a:r>
            <a:r>
              <a:rPr lang="en-US" altLang="zh-CN" dirty="0"/>
              <a:t>||</a:t>
            </a:r>
            <a:r>
              <a:rPr lang="zh-CN" altLang="en-US" dirty="0"/>
              <a:t>那么就执行这个命令。</a:t>
            </a:r>
          </a:p>
        </p:txBody>
      </p:sp>
      <p:sp>
        <p:nvSpPr>
          <p:cNvPr id="106500" name="灯片编号占位符 3"/>
          <p:cNvSpPr>
            <a:spLocks noGrp="1"/>
          </p:cNvSpPr>
          <p:nvPr>
            <p:ph type="sldNum" sz="quarter" idx="5"/>
          </p:nvPr>
        </p:nvSpPr>
        <p:spPr bwMode="auto">
          <a:noFill/>
          <a:ln>
            <a:miter lim="800000"/>
            <a:headEnd/>
            <a:tailEnd/>
          </a:ln>
        </p:spPr>
        <p:txBody>
          <a:bodyPr/>
          <a:lstStyle/>
          <a:p>
            <a:fld id="{BC74BF27-44BC-4D3C-B330-4CD4AAF84CED}" type="slidenum">
              <a:rPr lang="en-US" altLang="zh-CN" smtClean="0"/>
              <a:pPr/>
              <a:t>13</a:t>
            </a:fld>
            <a:endParaRPr lang="en-US" altLang="zh-CN"/>
          </a:p>
        </p:txBody>
      </p:sp>
    </p:spTree>
    <p:extLst>
      <p:ext uri="{BB962C8B-B14F-4D97-AF65-F5344CB8AC3E}">
        <p14:creationId xmlns:p14="http://schemas.microsoft.com/office/powerpoint/2010/main" val="871757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kern="1200" dirty="0">
                <a:solidFill>
                  <a:schemeClr val="tx1"/>
                </a:solidFill>
                <a:latin typeface="+mn-lt"/>
                <a:ea typeface="+mn-ea"/>
                <a:cs typeface="+mn-cs"/>
              </a:rPr>
              <a:t>内部命令</a:t>
            </a:r>
            <a:r>
              <a:rPr lang="zh-CN" altLang="en-US" sz="1200" b="0" i="0" kern="1200" dirty="0">
                <a:solidFill>
                  <a:schemeClr val="tx1"/>
                </a:solidFill>
                <a:latin typeface="+mn-lt"/>
                <a:ea typeface="+mn-ea"/>
                <a:cs typeface="+mn-cs"/>
              </a:rPr>
              <a:t>实际上是</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程序的一部分，其中包含的是一些比较简单的</a:t>
            </a:r>
            <a:r>
              <a:rPr lang="en-US" altLang="zh-CN" sz="1200" b="0" i="0" kern="1200" dirty="0" err="1">
                <a:solidFill>
                  <a:schemeClr val="tx1"/>
                </a:solidFill>
                <a:latin typeface="+mn-lt"/>
                <a:ea typeface="+mn-ea"/>
                <a:cs typeface="+mn-cs"/>
              </a:rPr>
              <a:t>linux</a:t>
            </a:r>
            <a:r>
              <a:rPr lang="zh-CN" altLang="en-US" sz="1200" b="0" i="0" kern="1200" dirty="0">
                <a:solidFill>
                  <a:schemeClr val="tx1"/>
                </a:solidFill>
                <a:latin typeface="+mn-lt"/>
                <a:ea typeface="+mn-ea"/>
                <a:cs typeface="+mn-cs"/>
              </a:rPr>
              <a:t>系统命令，这些命令由</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程序识别并在</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程序内部完成运行，通常在</a:t>
            </a:r>
            <a:r>
              <a:rPr lang="en-US" altLang="zh-CN" sz="1200" b="0" i="0" kern="1200" dirty="0" err="1">
                <a:solidFill>
                  <a:schemeClr val="tx1"/>
                </a:solidFill>
                <a:latin typeface="+mn-lt"/>
                <a:ea typeface="+mn-ea"/>
                <a:cs typeface="+mn-cs"/>
              </a:rPr>
              <a:t>linux</a:t>
            </a:r>
            <a:r>
              <a:rPr lang="zh-CN" altLang="en-US" sz="1200" b="0" i="0" kern="1200" dirty="0">
                <a:solidFill>
                  <a:schemeClr val="tx1"/>
                </a:solidFill>
                <a:latin typeface="+mn-lt"/>
                <a:ea typeface="+mn-ea"/>
                <a:cs typeface="+mn-cs"/>
              </a:rPr>
              <a:t>系统加载运行时</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就被加载并驻留在系统内存中。内部命令是写在</a:t>
            </a:r>
            <a:r>
              <a:rPr lang="en-US" altLang="zh-CN" sz="1200" b="0" i="0" kern="1200" dirty="0" err="1">
                <a:solidFill>
                  <a:schemeClr val="tx1"/>
                </a:solidFill>
                <a:latin typeface="+mn-lt"/>
                <a:ea typeface="+mn-ea"/>
                <a:cs typeface="+mn-cs"/>
              </a:rPr>
              <a:t>bashy</a:t>
            </a:r>
            <a:r>
              <a:rPr lang="zh-CN" altLang="en-US" sz="1200" b="0" i="0" kern="1200" dirty="0">
                <a:solidFill>
                  <a:schemeClr val="tx1"/>
                </a:solidFill>
                <a:latin typeface="+mn-lt"/>
                <a:ea typeface="+mn-ea"/>
                <a:cs typeface="+mn-cs"/>
              </a:rPr>
              <a:t>源码里面的，其执行速度比外部命令快，因为解析内部命令</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不需要创建子进程。比如：</a:t>
            </a:r>
            <a:r>
              <a:rPr lang="en-US" altLang="zh-CN" sz="1200" b="0" i="0" kern="1200" dirty="0">
                <a:solidFill>
                  <a:schemeClr val="tx1"/>
                </a:solidFill>
                <a:latin typeface="+mn-lt"/>
                <a:ea typeface="+mn-ea"/>
                <a:cs typeface="+mn-cs"/>
              </a:rPr>
              <a:t>exit</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history</a:t>
            </a:r>
            <a:r>
              <a:rPr lang="zh-CN" altLang="en-US" sz="1200" b="0" i="0" kern="1200" dirty="0">
                <a:solidFill>
                  <a:schemeClr val="tx1"/>
                </a:solidFill>
                <a:latin typeface="+mn-lt"/>
                <a:ea typeface="+mn-ea"/>
                <a:cs typeface="+mn-cs"/>
              </a:rPr>
              <a:t>，</a:t>
            </a:r>
            <a:r>
              <a:rPr lang="en-US" altLang="zh-CN" sz="1200" b="0" i="0" kern="1200" dirty="0" err="1">
                <a:solidFill>
                  <a:schemeClr val="tx1"/>
                </a:solidFill>
                <a:latin typeface="+mn-lt"/>
                <a:ea typeface="+mn-ea"/>
                <a:cs typeface="+mn-cs"/>
              </a:rPr>
              <a:t>cd</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echo</a:t>
            </a:r>
            <a:r>
              <a:rPr lang="zh-CN" altLang="en-US" sz="1200" b="0" i="0" kern="1200" dirty="0">
                <a:solidFill>
                  <a:schemeClr val="tx1"/>
                </a:solidFill>
                <a:latin typeface="+mn-lt"/>
                <a:ea typeface="+mn-ea"/>
                <a:cs typeface="+mn-cs"/>
              </a:rPr>
              <a:t>等。</a:t>
            </a:r>
          </a:p>
          <a:p>
            <a:r>
              <a:rPr lang="zh-CN" altLang="en-US" sz="1200" b="1" i="0" kern="1200" dirty="0">
                <a:solidFill>
                  <a:schemeClr val="tx1"/>
                </a:solidFill>
                <a:latin typeface="+mn-lt"/>
                <a:ea typeface="+mn-ea"/>
                <a:cs typeface="+mn-cs"/>
              </a:rPr>
              <a:t>外部命令</a:t>
            </a:r>
            <a:r>
              <a:rPr lang="zh-CN" altLang="en-US" sz="1200" b="0" i="0" kern="1200" dirty="0">
                <a:solidFill>
                  <a:schemeClr val="tx1"/>
                </a:solidFill>
                <a:latin typeface="+mn-lt"/>
                <a:ea typeface="+mn-ea"/>
                <a:cs typeface="+mn-cs"/>
              </a:rPr>
              <a:t>是</a:t>
            </a:r>
            <a:r>
              <a:rPr lang="en-US" altLang="zh-CN" sz="1200" b="0" i="0" kern="1200" dirty="0" err="1">
                <a:solidFill>
                  <a:schemeClr val="tx1"/>
                </a:solidFill>
                <a:latin typeface="+mn-lt"/>
                <a:ea typeface="+mn-ea"/>
                <a:cs typeface="+mn-cs"/>
              </a:rPr>
              <a:t>linux</a:t>
            </a:r>
            <a:r>
              <a:rPr lang="zh-CN" altLang="en-US" sz="1200" b="0" i="0" kern="1200" dirty="0">
                <a:solidFill>
                  <a:schemeClr val="tx1"/>
                </a:solidFill>
                <a:latin typeface="+mn-lt"/>
                <a:ea typeface="+mn-ea"/>
                <a:cs typeface="+mn-cs"/>
              </a:rPr>
              <a:t>系统中的实用程序部分，因为实用程序的功能通常都比较强大，所以其包含的程序量也会很大，在系统加载时并不随系统一起被加载到内存中，而是在需要时才将其调用内存。通常外部命令的实体并不包含在</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中，但是其命令执行过程是由</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程序控制的。</a:t>
            </a:r>
            <a:r>
              <a:rPr lang="en-US" altLang="zh-CN" sz="1200" b="0" i="0" kern="1200" dirty="0">
                <a:solidFill>
                  <a:schemeClr val="tx1"/>
                </a:solidFill>
                <a:latin typeface="+mn-lt"/>
                <a:ea typeface="+mn-ea"/>
                <a:cs typeface="+mn-cs"/>
              </a:rPr>
              <a:t>shell</a:t>
            </a:r>
            <a:r>
              <a:rPr lang="zh-CN" altLang="en-US" sz="1200" b="0" i="0" kern="1200" dirty="0">
                <a:solidFill>
                  <a:schemeClr val="tx1"/>
                </a:solidFill>
                <a:latin typeface="+mn-lt"/>
                <a:ea typeface="+mn-ea"/>
                <a:cs typeface="+mn-cs"/>
              </a:rPr>
              <a:t>程序管理外部命令执行的路径查找、加载存放，并控制命令的执行。外部命令是在</a:t>
            </a:r>
            <a:r>
              <a:rPr lang="en-US" altLang="zh-CN" sz="1200" b="0" i="0" kern="1200" dirty="0">
                <a:solidFill>
                  <a:schemeClr val="tx1"/>
                </a:solidFill>
                <a:latin typeface="+mn-lt"/>
                <a:ea typeface="+mn-ea"/>
                <a:cs typeface="+mn-cs"/>
              </a:rPr>
              <a:t>bash</a:t>
            </a:r>
            <a:r>
              <a:rPr lang="zh-CN" altLang="en-US" sz="1200" b="0" i="0" kern="1200" dirty="0">
                <a:solidFill>
                  <a:schemeClr val="tx1"/>
                </a:solidFill>
                <a:latin typeface="+mn-lt"/>
                <a:ea typeface="+mn-ea"/>
                <a:cs typeface="+mn-cs"/>
              </a:rPr>
              <a:t>之外额外安装的，通常放在</a:t>
            </a:r>
            <a:r>
              <a:rPr lang="en-US" altLang="zh-CN" sz="1200" b="0" i="0" kern="1200" dirty="0">
                <a:solidFill>
                  <a:schemeClr val="tx1"/>
                </a:solidFill>
                <a:latin typeface="+mn-lt"/>
                <a:ea typeface="+mn-ea"/>
                <a:cs typeface="+mn-cs"/>
              </a:rPr>
              <a:t>/bin</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a:t>
            </a:r>
            <a:r>
              <a:rPr lang="en-US" altLang="zh-CN" sz="1200" b="0" i="0" kern="1200" dirty="0" err="1">
                <a:solidFill>
                  <a:schemeClr val="tx1"/>
                </a:solidFill>
                <a:latin typeface="+mn-lt"/>
                <a:ea typeface="+mn-ea"/>
                <a:cs typeface="+mn-cs"/>
              </a:rPr>
              <a:t>usr</a:t>
            </a:r>
            <a:r>
              <a:rPr lang="en-US" altLang="zh-CN" sz="1200" b="0" i="0" kern="1200" dirty="0">
                <a:solidFill>
                  <a:schemeClr val="tx1"/>
                </a:solidFill>
                <a:latin typeface="+mn-lt"/>
                <a:ea typeface="+mn-ea"/>
                <a:cs typeface="+mn-cs"/>
              </a:rPr>
              <a:t>/bin</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a:t>
            </a:r>
            <a:r>
              <a:rPr lang="en-US" altLang="zh-CN" sz="1200" b="0" i="0" kern="1200" dirty="0" err="1">
                <a:solidFill>
                  <a:schemeClr val="tx1"/>
                </a:solidFill>
                <a:latin typeface="+mn-lt"/>
                <a:ea typeface="+mn-ea"/>
                <a:cs typeface="+mn-cs"/>
              </a:rPr>
              <a:t>sbin</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a:t>
            </a:r>
            <a:r>
              <a:rPr lang="en-US" altLang="zh-CN" sz="1200" b="0" i="0" kern="1200" dirty="0" err="1">
                <a:solidFill>
                  <a:schemeClr val="tx1"/>
                </a:solidFill>
                <a:latin typeface="+mn-lt"/>
                <a:ea typeface="+mn-ea"/>
                <a:cs typeface="+mn-cs"/>
              </a:rPr>
              <a:t>usr</a:t>
            </a:r>
            <a:r>
              <a:rPr lang="en-US" altLang="zh-CN" sz="1200" b="0" i="0" kern="1200" dirty="0">
                <a:solidFill>
                  <a:schemeClr val="tx1"/>
                </a:solidFill>
                <a:latin typeface="+mn-lt"/>
                <a:ea typeface="+mn-ea"/>
                <a:cs typeface="+mn-cs"/>
              </a:rPr>
              <a:t>/</a:t>
            </a:r>
            <a:r>
              <a:rPr lang="en-US" altLang="zh-CN" sz="1200" b="0" i="0" kern="1200" dirty="0" err="1">
                <a:solidFill>
                  <a:schemeClr val="tx1"/>
                </a:solidFill>
                <a:latin typeface="+mn-lt"/>
                <a:ea typeface="+mn-ea"/>
                <a:cs typeface="+mn-cs"/>
              </a:rPr>
              <a:t>sbin</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等等。可通过“</a:t>
            </a:r>
            <a:r>
              <a:rPr lang="en-US" altLang="zh-CN" sz="1200" b="0" i="0" kern="1200" dirty="0">
                <a:solidFill>
                  <a:schemeClr val="tx1"/>
                </a:solidFill>
                <a:latin typeface="+mn-lt"/>
                <a:ea typeface="+mn-ea"/>
                <a:cs typeface="+mn-cs"/>
              </a:rPr>
              <a:t>echo $PATH”</a:t>
            </a:r>
            <a:r>
              <a:rPr lang="zh-CN" altLang="en-US" sz="1200" b="0" i="0" kern="1200" dirty="0">
                <a:solidFill>
                  <a:schemeClr val="tx1"/>
                </a:solidFill>
                <a:latin typeface="+mn-lt"/>
                <a:ea typeface="+mn-ea"/>
                <a:cs typeface="+mn-cs"/>
              </a:rPr>
              <a:t>命令查看外部命令的存储路径，比如：</a:t>
            </a:r>
            <a:r>
              <a:rPr lang="en-US" altLang="zh-CN" sz="1200" b="0" i="0" kern="1200" dirty="0" err="1">
                <a:solidFill>
                  <a:schemeClr val="tx1"/>
                </a:solidFill>
                <a:latin typeface="+mn-lt"/>
                <a:ea typeface="+mn-ea"/>
                <a:cs typeface="+mn-cs"/>
              </a:rPr>
              <a:t>ls</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vi</a:t>
            </a:r>
            <a:r>
              <a:rPr lang="zh-CN" altLang="en-US" sz="1200" b="0" i="0" kern="1200" dirty="0">
                <a:solidFill>
                  <a:schemeClr val="tx1"/>
                </a:solidFill>
                <a:latin typeface="+mn-lt"/>
                <a:ea typeface="+mn-ea"/>
                <a:cs typeface="+mn-cs"/>
              </a:rPr>
              <a:t>等。</a:t>
            </a:r>
            <a:endParaRPr lang="en-US" altLang="zh-CN" sz="1200" b="0" i="0" kern="1200" dirty="0">
              <a:solidFill>
                <a:schemeClr val="tx1"/>
              </a:solidFill>
              <a:latin typeface="+mn-lt"/>
              <a:ea typeface="+mn-ea"/>
              <a:cs typeface="+mn-cs"/>
            </a:endParaRPr>
          </a:p>
          <a:p>
            <a:r>
              <a:rPr lang="zh-CN" altLang="en-US" sz="1200" b="0" i="0" kern="1200" dirty="0">
                <a:solidFill>
                  <a:schemeClr val="tx1"/>
                </a:solidFill>
                <a:latin typeface="+mn-lt"/>
                <a:ea typeface="+mn-ea"/>
                <a:cs typeface="+mn-cs"/>
              </a:rPr>
              <a:t>用</a:t>
            </a:r>
            <a:r>
              <a:rPr lang="en-US" altLang="zh-CN" sz="1200" b="0" i="0" kern="1200" dirty="0">
                <a:solidFill>
                  <a:schemeClr val="tx1"/>
                </a:solidFill>
                <a:latin typeface="+mn-lt"/>
                <a:ea typeface="+mn-ea"/>
                <a:cs typeface="+mn-cs"/>
              </a:rPr>
              <a:t>type</a:t>
            </a:r>
            <a:r>
              <a:rPr lang="zh-CN" altLang="en-US" sz="1200" b="0" i="0" kern="1200" dirty="0">
                <a:solidFill>
                  <a:schemeClr val="tx1"/>
                </a:solidFill>
                <a:latin typeface="+mn-lt"/>
                <a:ea typeface="+mn-ea"/>
                <a:cs typeface="+mn-cs"/>
              </a:rPr>
              <a:t>命令可以分辨内部命令与外部命令</a:t>
            </a:r>
          </a:p>
          <a:p>
            <a:endParaRPr lang="zh-CN" altLang="en-US" dirty="0"/>
          </a:p>
        </p:txBody>
      </p:sp>
      <p:sp>
        <p:nvSpPr>
          <p:cNvPr id="106500" name="灯片编号占位符 3"/>
          <p:cNvSpPr>
            <a:spLocks noGrp="1"/>
          </p:cNvSpPr>
          <p:nvPr>
            <p:ph type="sldNum" sz="quarter" idx="5"/>
          </p:nvPr>
        </p:nvSpPr>
        <p:spPr bwMode="auto">
          <a:noFill/>
          <a:ln>
            <a:miter lim="800000"/>
            <a:headEnd/>
            <a:tailEnd/>
          </a:ln>
        </p:spPr>
        <p:txBody>
          <a:bodyPr/>
          <a:lstStyle/>
          <a:p>
            <a:fld id="{BC74BF27-44BC-4D3C-B330-4CD4AAF84CED}" type="slidenum">
              <a:rPr lang="en-US" altLang="zh-CN" smtClean="0"/>
              <a:pPr/>
              <a:t>14</a:t>
            </a:fld>
            <a:endParaRPr lang="en-US" altLang="zh-CN"/>
          </a:p>
        </p:txBody>
      </p:sp>
    </p:spTree>
    <p:extLst>
      <p:ext uri="{BB962C8B-B14F-4D97-AF65-F5344CB8AC3E}">
        <p14:creationId xmlns:p14="http://schemas.microsoft.com/office/powerpoint/2010/main" val="69589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比如说</a:t>
            </a:r>
            <a:r>
              <a:rPr lang="en-US" altLang="zh-CN" dirty="0"/>
              <a:t>input/output</a:t>
            </a:r>
          </a:p>
          <a:p>
            <a:endParaRPr lang="en-US" altLang="zh-CN" dirty="0"/>
          </a:p>
          <a:p>
            <a:r>
              <a:rPr lang="en-US" altLang="zh-CN" dirty="0"/>
              <a:t>&lt; </a:t>
            </a:r>
            <a:r>
              <a:rPr lang="zh-CN" altLang="en-US" dirty="0"/>
              <a:t>标志输入重定向。</a:t>
            </a:r>
            <a:endParaRPr lang="en-US" altLang="zh-CN" dirty="0"/>
          </a:p>
          <a:p>
            <a:r>
              <a:rPr lang="en-US" altLang="zh-CN" dirty="0"/>
              <a:t>&gt;</a:t>
            </a:r>
            <a:r>
              <a:rPr lang="zh-CN" altLang="en-US" dirty="0"/>
              <a:t>表示输出重定向</a:t>
            </a:r>
            <a:r>
              <a:rPr lang="en-US" altLang="zh-CN" dirty="0"/>
              <a:t> </a:t>
            </a:r>
          </a:p>
          <a:p>
            <a:r>
              <a:rPr lang="en-US" altLang="zh-CN" dirty="0"/>
              <a:t>》</a:t>
            </a:r>
            <a:r>
              <a:rPr lang="zh-CN" altLang="en-US" dirty="0"/>
              <a:t>是追加，意思是：将一条命令执行结果（输出，或者输出，或者是要打印到屏幕上面的） 重定向其它输出设备（文件，打开文件操作符，或打印机等等）</a:t>
            </a:r>
            <a:endParaRPr lang="en-US" altLang="zh-CN" dirty="0"/>
          </a:p>
          <a:p>
            <a:endParaRPr lang="en-US" altLang="zh-CN" dirty="0"/>
          </a:p>
          <a:p>
            <a:r>
              <a:rPr lang="zh-CN" altLang="en-US" dirty="0"/>
              <a:t>这是最简单的，比如说</a:t>
            </a:r>
            <a:r>
              <a:rPr lang="en-US" altLang="zh-CN" dirty="0" err="1"/>
              <a:t>ls</a:t>
            </a:r>
            <a:r>
              <a:rPr lang="zh-CN" altLang="en-US" dirty="0"/>
              <a:t>，我们把</a:t>
            </a:r>
            <a:r>
              <a:rPr lang="en-US" altLang="zh-CN" dirty="0" err="1"/>
              <a:t>ls</a:t>
            </a:r>
            <a:r>
              <a:rPr lang="zh-CN" altLang="en-US" dirty="0"/>
              <a:t>的内容标准输出到这个</a:t>
            </a:r>
            <a:r>
              <a:rPr lang="en-US" altLang="zh-CN" dirty="0"/>
              <a:t>result.txt</a:t>
            </a:r>
            <a:r>
              <a:rPr lang="zh-CN" altLang="en-US" dirty="0"/>
              <a:t>中，</a:t>
            </a:r>
            <a:endParaRPr lang="en-US" altLang="zh-CN" dirty="0"/>
          </a:p>
          <a:p>
            <a:r>
              <a:rPr lang="zh-CN" altLang="en-US" dirty="0"/>
              <a:t>下面我们可以看到，它是在后面</a:t>
            </a:r>
            <a:r>
              <a:rPr lang="en-US" altLang="zh-CN" dirty="0"/>
              <a:t>appending text</a:t>
            </a:r>
            <a:r>
              <a:rPr lang="zh-CN" altLang="en-US" dirty="0"/>
              <a:t>追加到</a:t>
            </a:r>
            <a:r>
              <a:rPr lang="en-US" altLang="zh-CN" dirty="0"/>
              <a:t>result.txt</a:t>
            </a:r>
            <a:r>
              <a:rPr lang="zh-CN" altLang="en-US" dirty="0"/>
              <a:t>中。</a:t>
            </a:r>
          </a:p>
        </p:txBody>
      </p:sp>
      <p:sp>
        <p:nvSpPr>
          <p:cNvPr id="107524" name="灯片编号占位符 3"/>
          <p:cNvSpPr>
            <a:spLocks noGrp="1"/>
          </p:cNvSpPr>
          <p:nvPr>
            <p:ph type="sldNum" sz="quarter" idx="5"/>
          </p:nvPr>
        </p:nvSpPr>
        <p:spPr bwMode="auto">
          <a:noFill/>
          <a:ln>
            <a:miter lim="800000"/>
            <a:headEnd/>
            <a:tailEnd/>
          </a:ln>
        </p:spPr>
        <p:txBody>
          <a:bodyPr/>
          <a:lstStyle/>
          <a:p>
            <a:fld id="{67D404ED-1E16-402F-B301-DDE4D01EA0D0}" type="slidenum">
              <a:rPr lang="en-US" altLang="zh-CN" smtClean="0"/>
              <a:pPr/>
              <a:t>15</a:t>
            </a:fld>
            <a:endParaRPr lang="en-US" altLang="zh-CN"/>
          </a:p>
        </p:txBody>
      </p:sp>
    </p:spTree>
    <p:extLst>
      <p:ext uri="{BB962C8B-B14F-4D97-AF65-F5344CB8AC3E}">
        <p14:creationId xmlns:p14="http://schemas.microsoft.com/office/powerpoint/2010/main" val="3027003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我们再看一些常用的命令。</a:t>
            </a:r>
            <a:endParaRPr lang="en-US" altLang="zh-CN" dirty="0"/>
          </a:p>
          <a:p>
            <a:r>
              <a:rPr lang="en-US" altLang="zh-CN" dirty="0" err="1"/>
              <a:t>Chmod</a:t>
            </a:r>
            <a:r>
              <a:rPr lang="zh-CN" altLang="en-US" dirty="0"/>
              <a:t>命令，这是改变文件和目录的访问权限，</a:t>
            </a:r>
            <a:endParaRPr lang="en-US" altLang="zh-CN" dirty="0"/>
          </a:p>
          <a:p>
            <a:r>
              <a:rPr lang="zh-CN" altLang="en-US" dirty="0"/>
              <a:t>同学们，我们来一起看一下，</a:t>
            </a:r>
            <a:endParaRPr lang="en-US" altLang="zh-CN" dirty="0"/>
          </a:p>
          <a:p>
            <a:r>
              <a:rPr lang="en-US" altLang="zh-CN" dirty="0"/>
              <a:t>Who</a:t>
            </a:r>
            <a:r>
              <a:rPr lang="zh-CN" altLang="en-US" dirty="0"/>
              <a:t>对应的是用户，组，或者其他用户。对应的动作可以试</a:t>
            </a:r>
            <a:r>
              <a:rPr lang="en-US" altLang="zh-CN" dirty="0"/>
              <a:t>+</a:t>
            </a:r>
            <a:r>
              <a:rPr lang="zh-CN" altLang="en-US" dirty="0"/>
              <a:t>，</a:t>
            </a:r>
            <a:r>
              <a:rPr lang="en-US" altLang="zh-CN" dirty="0"/>
              <a:t>-</a:t>
            </a:r>
            <a:r>
              <a:rPr lang="zh-CN" altLang="en-US" dirty="0"/>
              <a:t>，</a:t>
            </a:r>
            <a:r>
              <a:rPr lang="en-US" altLang="zh-CN" dirty="0"/>
              <a:t>=</a:t>
            </a:r>
          </a:p>
          <a:p>
            <a:r>
              <a:rPr lang="zh-CN" altLang="en-US" dirty="0"/>
              <a:t>允许的操作是读，写，和执行。</a:t>
            </a:r>
            <a:endParaRPr lang="en-US" altLang="zh-CN" dirty="0"/>
          </a:p>
          <a:p>
            <a:r>
              <a:rPr lang="zh-CN" altLang="en-US" dirty="0"/>
              <a:t>只是不同的用户，对应的动作，以及容许的操作是通过</a:t>
            </a:r>
            <a:r>
              <a:rPr lang="en-US" altLang="zh-CN" dirty="0" err="1"/>
              <a:t>chmod</a:t>
            </a:r>
            <a:r>
              <a:rPr lang="zh-CN" altLang="en-US" dirty="0"/>
              <a:t>命令来设置的</a:t>
            </a:r>
            <a:endParaRPr lang="en-US" altLang="zh-CN" dirty="0"/>
          </a:p>
        </p:txBody>
      </p:sp>
      <p:sp>
        <p:nvSpPr>
          <p:cNvPr id="108548" name="灯片编号占位符 3"/>
          <p:cNvSpPr>
            <a:spLocks noGrp="1"/>
          </p:cNvSpPr>
          <p:nvPr>
            <p:ph type="sldNum" sz="quarter" idx="5"/>
          </p:nvPr>
        </p:nvSpPr>
        <p:spPr bwMode="auto">
          <a:noFill/>
          <a:ln>
            <a:miter lim="800000"/>
            <a:headEnd/>
            <a:tailEnd/>
          </a:ln>
        </p:spPr>
        <p:txBody>
          <a:bodyPr/>
          <a:lstStyle/>
          <a:p>
            <a:fld id="{CCCB6EC2-2BF2-4C57-9036-D0944646247A}" type="slidenum">
              <a:rPr lang="en-US" altLang="zh-CN" smtClean="0"/>
              <a:pPr/>
              <a:t>16</a:t>
            </a:fld>
            <a:endParaRPr lang="en-US" altLang="zh-CN"/>
          </a:p>
        </p:txBody>
      </p:sp>
    </p:spTree>
    <p:extLst>
      <p:ext uri="{BB962C8B-B14F-4D97-AF65-F5344CB8AC3E}">
        <p14:creationId xmlns:p14="http://schemas.microsoft.com/office/powerpoint/2010/main" val="1881194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pPr>
              <a:buFontTx/>
              <a:buNone/>
            </a:pPr>
            <a:r>
              <a:rPr lang="zh-CN" altLang="en-US" dirty="0"/>
              <a:t>由于3类用户的这9个属性是三个三个一组的，可以使用数字来代表各个属性，各属性的对照表如下：</a:t>
            </a:r>
          </a:p>
          <a:p>
            <a:pPr>
              <a:buFontTx/>
              <a:buNone/>
            </a:pPr>
            <a:r>
              <a:rPr lang="zh-CN" altLang="en-US" dirty="0"/>
              <a:t>	r： 4 	w：2 		x：1 </a:t>
            </a:r>
          </a:p>
          <a:p>
            <a:pPr>
              <a:buFontTx/>
              <a:buNone/>
            </a:pPr>
            <a:r>
              <a:rPr lang="zh-CN" altLang="en-US" dirty="0"/>
              <a:t>同类用户权限组合可以是数字是相加。例如，文件主的权限为“rwx”，用数字表示为7（4+2+1），同组用户为“r-x”， 用数字表示为5（4+1）。</a:t>
            </a:r>
            <a:endParaRPr lang="en-US" altLang="zh-CN" dirty="0"/>
          </a:p>
          <a:p>
            <a:pPr>
              <a:buFontTx/>
              <a:buNone/>
            </a:pPr>
            <a:r>
              <a:rPr lang="zh-CN" altLang="en-US" dirty="0"/>
              <a:t> 同类用户权限组合可以是数字是相加。例如，文件主的权限为“rwx”，用数字表示为7（4+2+1）</a:t>
            </a:r>
          </a:p>
          <a:p>
            <a:endParaRPr lang="en-US" altLang="zh-CN" dirty="0"/>
          </a:p>
        </p:txBody>
      </p:sp>
      <p:sp>
        <p:nvSpPr>
          <p:cNvPr id="108548" name="灯片编号占位符 3"/>
          <p:cNvSpPr>
            <a:spLocks noGrp="1"/>
          </p:cNvSpPr>
          <p:nvPr>
            <p:ph type="sldNum" sz="quarter" idx="5"/>
          </p:nvPr>
        </p:nvSpPr>
        <p:spPr bwMode="auto">
          <a:noFill/>
          <a:ln>
            <a:miter lim="800000"/>
            <a:headEnd/>
            <a:tailEnd/>
          </a:ln>
        </p:spPr>
        <p:txBody>
          <a:bodyPr/>
          <a:lstStyle/>
          <a:p>
            <a:fld id="{CCCB6EC2-2BF2-4C57-9036-D0944646247A}" type="slidenum">
              <a:rPr lang="en-US" altLang="zh-CN" smtClean="0"/>
              <a:pPr/>
              <a:t>17</a:t>
            </a:fld>
            <a:endParaRPr lang="en-US" altLang="zh-CN"/>
          </a:p>
        </p:txBody>
      </p:sp>
    </p:spTree>
    <p:extLst>
      <p:ext uri="{BB962C8B-B14F-4D97-AF65-F5344CB8AC3E}">
        <p14:creationId xmlns:p14="http://schemas.microsoft.com/office/powerpoint/2010/main" val="184033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a:bodyPr>
          <a:lstStyle/>
          <a:p>
            <a:pPr>
              <a:defRPr/>
            </a:pPr>
            <a:endParaRPr lang="zh-CN" altLang="en-US" dirty="0"/>
          </a:p>
        </p:txBody>
      </p:sp>
      <p:sp>
        <p:nvSpPr>
          <p:cNvPr id="109572" name="灯片编号占位符 3"/>
          <p:cNvSpPr>
            <a:spLocks noGrp="1"/>
          </p:cNvSpPr>
          <p:nvPr>
            <p:ph type="sldNum" sz="quarter" idx="5"/>
          </p:nvPr>
        </p:nvSpPr>
        <p:spPr bwMode="auto">
          <a:noFill/>
          <a:ln>
            <a:miter lim="800000"/>
            <a:headEnd/>
            <a:tailEnd/>
          </a:ln>
        </p:spPr>
        <p:txBody>
          <a:bodyPr/>
          <a:lstStyle/>
          <a:p>
            <a:fld id="{7642BBAA-5848-464C-9F34-0D20CF052FE5}" type="slidenum">
              <a:rPr lang="en-US" altLang="zh-CN" smtClean="0"/>
              <a:pPr/>
              <a:t>18</a:t>
            </a:fld>
            <a:endParaRPr lang="en-US" altLang="zh-CN"/>
          </a:p>
        </p:txBody>
      </p:sp>
    </p:spTree>
    <p:extLst>
      <p:ext uri="{BB962C8B-B14F-4D97-AF65-F5344CB8AC3E}">
        <p14:creationId xmlns:p14="http://schemas.microsoft.com/office/powerpoint/2010/main" val="233562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下面是管道，这个管道也是一个比较重要的概念。</a:t>
            </a:r>
            <a:endParaRPr lang="en-US" altLang="zh-CN" dirty="0"/>
          </a:p>
          <a:p>
            <a:r>
              <a:rPr lang="zh-CN" altLang="en-US" dirty="0"/>
              <a:t>它是改变标准输入的源，或者是标准输出的目的地。</a:t>
            </a:r>
            <a:endParaRPr lang="en-US" altLang="zh-CN" dirty="0"/>
          </a:p>
          <a:p>
            <a:endParaRPr lang="en-US" altLang="zh-CN" dirty="0"/>
          </a:p>
          <a:p>
            <a:r>
              <a:rPr lang="zh-CN" altLang="en-US" dirty="0"/>
              <a:t>每个管道的前后都是“命令”。后一个命令的输入时前一个命令的输出。</a:t>
            </a:r>
            <a:endParaRPr lang="en-US" altLang="zh-CN" dirty="0"/>
          </a:p>
          <a:p>
            <a:r>
              <a:rPr lang="zh-CN" altLang="en-US" dirty="0"/>
              <a:t>比如说</a:t>
            </a:r>
            <a:r>
              <a:rPr lang="en-US" altLang="zh-CN" dirty="0" err="1"/>
              <a:t>ls</a:t>
            </a:r>
            <a:r>
              <a:rPr lang="zh-CN" altLang="en-US" dirty="0"/>
              <a:t>，它是列出目录下所有的文件，</a:t>
            </a:r>
            <a:r>
              <a:rPr lang="en-US" altLang="zh-CN" dirty="0" err="1"/>
              <a:t>wc</a:t>
            </a:r>
            <a:r>
              <a:rPr lang="zh-CN" altLang="en-US" dirty="0"/>
              <a:t>这这里是什么意思呢？</a:t>
            </a:r>
            <a:r>
              <a:rPr lang="en-US" altLang="zh-CN" dirty="0" err="1"/>
              <a:t>Wc</a:t>
            </a:r>
            <a:r>
              <a:rPr lang="zh-CN" altLang="en-US" dirty="0"/>
              <a:t>是统计定文件中的字节数、字数、行数，并将统计结果显示输出。</a:t>
            </a:r>
            <a:endParaRPr lang="en-US" altLang="zh-CN" dirty="0"/>
          </a:p>
          <a:p>
            <a:r>
              <a:rPr lang="zh-CN" altLang="en-US" dirty="0"/>
              <a:t>这里的参数</a:t>
            </a:r>
            <a:r>
              <a:rPr lang="en-US" altLang="zh-CN" dirty="0"/>
              <a:t>-w</a:t>
            </a:r>
            <a:r>
              <a:rPr lang="zh-CN" altLang="en-US" dirty="0"/>
              <a:t>是指统计文件中的字数。这个意思就是显示该目录下的文件，并将文件中的字数输出。</a:t>
            </a:r>
            <a:endParaRPr lang="en-US" altLang="zh-CN" dirty="0"/>
          </a:p>
          <a:p>
            <a:endParaRPr lang="en-US" altLang="zh-CN" dirty="0"/>
          </a:p>
          <a:p>
            <a:r>
              <a:rPr lang="zh-CN" altLang="en-US" dirty="0"/>
              <a:t>下面这个命令是将</a:t>
            </a:r>
            <a:r>
              <a:rPr lang="en-US" altLang="zh-CN" dirty="0"/>
              <a:t>/etc/</a:t>
            </a:r>
            <a:r>
              <a:rPr lang="en-US" altLang="zh-CN" dirty="0" err="1"/>
              <a:t>passwd</a:t>
            </a:r>
            <a:r>
              <a:rPr lang="zh-CN" altLang="en-US" dirty="0"/>
              <a:t>所有的内容列出来，然后排序。</a:t>
            </a:r>
            <a:endParaRPr lang="en-US" altLang="zh-CN" dirty="0"/>
          </a:p>
          <a:p>
            <a:r>
              <a:rPr lang="en-US" altLang="zh-CN" dirty="0"/>
              <a:t>History</a:t>
            </a:r>
            <a:r>
              <a:rPr lang="zh-CN" altLang="en-US" dirty="0"/>
              <a:t>就是查看曾经操作的命令，然后一页一页的显示出来。</a:t>
            </a:r>
            <a:endParaRPr lang="en-US" altLang="zh-CN" dirty="0"/>
          </a:p>
          <a:p>
            <a:r>
              <a:rPr lang="zh-CN" altLang="en-US" dirty="0"/>
              <a:t>我们同学们都看书了的，我们的</a:t>
            </a:r>
            <a:r>
              <a:rPr lang="en-US" altLang="zh-CN" dirty="0"/>
              <a:t>shell </a:t>
            </a:r>
            <a:r>
              <a:rPr lang="zh-CN" altLang="en-US" dirty="0"/>
              <a:t>命令中，有些是类似的，比如</a:t>
            </a:r>
            <a:r>
              <a:rPr lang="en-US" altLang="zh-CN" dirty="0"/>
              <a:t>cat</a:t>
            </a:r>
            <a:r>
              <a:rPr lang="zh-CN" altLang="en-US" dirty="0"/>
              <a:t>，</a:t>
            </a:r>
            <a:r>
              <a:rPr lang="en-US" altLang="zh-CN" dirty="0"/>
              <a:t>more</a:t>
            </a:r>
            <a:r>
              <a:rPr lang="zh-CN" altLang="en-US" dirty="0"/>
              <a:t>，</a:t>
            </a:r>
            <a:r>
              <a:rPr lang="en-US" altLang="zh-CN" dirty="0"/>
              <a:t>less </a:t>
            </a:r>
            <a:r>
              <a:rPr lang="zh-CN" altLang="en-US" dirty="0"/>
              <a:t>都是查看的命令？</a:t>
            </a:r>
            <a:endParaRPr lang="en-US" altLang="zh-CN" dirty="0"/>
          </a:p>
          <a:p>
            <a:r>
              <a:rPr lang="zh-CN" altLang="en-US" dirty="0"/>
              <a:t>同学们知道</a:t>
            </a:r>
            <a:r>
              <a:rPr lang="en-US" altLang="zh-CN" dirty="0"/>
              <a:t>more</a:t>
            </a:r>
            <a:r>
              <a:rPr lang="zh-CN" altLang="en-US" dirty="0"/>
              <a:t>和</a:t>
            </a:r>
            <a:r>
              <a:rPr lang="en-US" altLang="zh-CN" dirty="0"/>
              <a:t>less</a:t>
            </a:r>
            <a:r>
              <a:rPr lang="zh-CN" altLang="en-US" dirty="0"/>
              <a:t>有什么区别吗？同学们可以在研讨中找到答案。</a:t>
            </a:r>
            <a:endParaRPr lang="en-US" altLang="zh-CN" dirty="0"/>
          </a:p>
          <a:p>
            <a:endParaRPr lang="zh-CN" altLang="en-US" dirty="0"/>
          </a:p>
        </p:txBody>
      </p:sp>
      <p:sp>
        <p:nvSpPr>
          <p:cNvPr id="110596" name="灯片编号占位符 3"/>
          <p:cNvSpPr>
            <a:spLocks noGrp="1"/>
          </p:cNvSpPr>
          <p:nvPr>
            <p:ph type="sldNum" sz="quarter" idx="5"/>
          </p:nvPr>
        </p:nvSpPr>
        <p:spPr bwMode="auto">
          <a:noFill/>
          <a:ln>
            <a:miter lim="800000"/>
            <a:headEnd/>
            <a:tailEnd/>
          </a:ln>
        </p:spPr>
        <p:txBody>
          <a:bodyPr/>
          <a:lstStyle/>
          <a:p>
            <a:fld id="{63E7C5EF-513B-49EA-811C-9B7A585A53AE}" type="slidenum">
              <a:rPr lang="en-US" altLang="zh-CN" smtClean="0"/>
              <a:pPr/>
              <a:t>19</a:t>
            </a:fld>
            <a:endParaRPr lang="en-US" altLang="zh-CN"/>
          </a:p>
        </p:txBody>
      </p:sp>
    </p:spTree>
    <p:extLst>
      <p:ext uri="{BB962C8B-B14F-4D97-AF65-F5344CB8AC3E}">
        <p14:creationId xmlns:p14="http://schemas.microsoft.com/office/powerpoint/2010/main" val="3619190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Linux</a:t>
            </a:r>
            <a:r>
              <a:rPr lang="zh-CN" altLang="en-US" dirty="0"/>
              <a:t>中很多的命令，但是有时候有些命令之间其实是可以相互替换的。</a:t>
            </a:r>
            <a:endParaRPr lang="en-US" altLang="zh-CN" dirty="0"/>
          </a:p>
          <a:p>
            <a:r>
              <a:rPr lang="zh-CN" altLang="en-US" dirty="0"/>
              <a:t>下面这个非常重要，</a:t>
            </a:r>
            <a:r>
              <a:rPr lang="en-US" altLang="zh-CN" dirty="0"/>
              <a:t>&amp; </a:t>
            </a:r>
            <a:r>
              <a:rPr lang="zh-CN" altLang="en-US" dirty="0"/>
              <a:t>就是后台执行。就是这么一个后台执行的符号“</a:t>
            </a:r>
            <a:r>
              <a:rPr lang="en-US" altLang="zh-CN" dirty="0"/>
              <a:t>&amp;</a:t>
            </a:r>
            <a:r>
              <a:rPr lang="zh-CN" altLang="en-US" dirty="0"/>
              <a:t>”，前面是一个很长的命令，比如管道等等，然后你后面加一个</a:t>
            </a:r>
            <a:r>
              <a:rPr lang="en-US" altLang="zh-CN" dirty="0"/>
              <a:t>&amp;</a:t>
            </a:r>
            <a:r>
              <a:rPr lang="zh-CN" altLang="en-US" dirty="0"/>
              <a:t>符号，</a:t>
            </a:r>
            <a:endParaRPr lang="en-US" altLang="zh-CN" dirty="0"/>
          </a:p>
          <a:p>
            <a:r>
              <a:rPr lang="zh-CN" altLang="en-US" dirty="0"/>
              <a:t>意思 就是把它搁在后台执行。其实这个非常重要的，比如执行两条命令，其中有一条命令是输出很多命令到显示屏，但是由于这输出的命令一直在输出，导致第二个命令不能输入，这个时候怎么办呢？我们就在第一条命令的后面加上</a:t>
            </a:r>
            <a:r>
              <a:rPr lang="en-US" altLang="zh-CN" dirty="0"/>
              <a:t>&amp;</a:t>
            </a:r>
            <a:r>
              <a:rPr lang="zh-CN" altLang="en-US" dirty="0"/>
              <a:t>，当然你可以在加</a:t>
            </a:r>
            <a:r>
              <a:rPr lang="en-US" altLang="zh-CN" dirty="0"/>
              <a:t>&amp;</a:t>
            </a:r>
            <a:r>
              <a:rPr lang="zh-CN" altLang="en-US" dirty="0"/>
              <a:t>的同时，给他重定向到某个日志文件中，这样你就可以在你的日志中看你的第一个文件的输出，也不影响第二条命令的执行。</a:t>
            </a:r>
            <a:endParaRPr lang="en-US" altLang="zh-CN" dirty="0"/>
          </a:p>
          <a:p>
            <a:endParaRPr lang="en-US" altLang="zh-CN" dirty="0"/>
          </a:p>
          <a:p>
            <a:r>
              <a:rPr lang="zh-CN" altLang="en-US" dirty="0"/>
              <a:t>我们可以看下例子：</a:t>
            </a:r>
            <a:endParaRPr lang="en-US" altLang="zh-CN" dirty="0"/>
          </a:p>
          <a:p>
            <a:r>
              <a:rPr lang="zh-CN" altLang="en-US" dirty="0"/>
              <a:t>比如 </a:t>
            </a:r>
            <a:r>
              <a:rPr lang="en-US" altLang="zh-CN" dirty="0">
                <a:ea typeface="黑体" pitchFamily="49" charset="-122"/>
              </a:rPr>
              <a:t>%d &amp; e &amp; f</a:t>
            </a:r>
            <a:r>
              <a:rPr lang="zh-CN" altLang="en-US" dirty="0">
                <a:ea typeface="黑体" pitchFamily="49" charset="-122"/>
              </a:rPr>
              <a:t>  就表示，</a:t>
            </a:r>
            <a:r>
              <a:rPr lang="en-US" altLang="zh-CN" dirty="0">
                <a:ea typeface="黑体" pitchFamily="49" charset="-122"/>
              </a:rPr>
              <a:t>e</a:t>
            </a:r>
            <a:r>
              <a:rPr lang="zh-CN" altLang="en-US" dirty="0">
                <a:ea typeface="黑体" pitchFamily="49" charset="-122"/>
              </a:rPr>
              <a:t>和</a:t>
            </a:r>
            <a:r>
              <a:rPr lang="en-US" altLang="zh-CN" dirty="0">
                <a:ea typeface="黑体" pitchFamily="49" charset="-122"/>
              </a:rPr>
              <a:t>d</a:t>
            </a:r>
            <a:r>
              <a:rPr lang="zh-CN" altLang="en-US" dirty="0">
                <a:ea typeface="黑体" pitchFamily="49" charset="-122"/>
              </a:rPr>
              <a:t>是在前台执行的，而在前台执行</a:t>
            </a:r>
            <a:r>
              <a:rPr lang="en-US" altLang="zh-CN" dirty="0">
                <a:ea typeface="黑体" pitchFamily="49" charset="-122"/>
              </a:rPr>
              <a:t>f</a:t>
            </a:r>
            <a:r>
              <a:rPr lang="zh-CN" altLang="en-US" dirty="0">
                <a:ea typeface="黑体" pitchFamily="49" charset="-122"/>
              </a:rPr>
              <a:t>。</a:t>
            </a:r>
            <a:endParaRPr lang="en-US" altLang="zh-CN" dirty="0">
              <a:ea typeface="黑体" pitchFamily="49" charset="-122"/>
            </a:endParaRPr>
          </a:p>
          <a:p>
            <a:r>
              <a:rPr lang="zh-CN" altLang="en-US" dirty="0">
                <a:ea typeface="黑体" pitchFamily="49" charset="-122"/>
              </a:rPr>
              <a:t>下面这个命令稍微麻烦点，它有个先后的次序，我们这里的括号是</a:t>
            </a:r>
            <a:r>
              <a:rPr lang="en-US" altLang="zh-CN" dirty="0">
                <a:ea typeface="黑体" pitchFamily="49" charset="-122"/>
              </a:rPr>
              <a:t>a</a:t>
            </a:r>
            <a:r>
              <a:rPr lang="zh-CN" altLang="en-US" dirty="0">
                <a:ea typeface="黑体" pitchFamily="49" charset="-122"/>
              </a:rPr>
              <a:t>，</a:t>
            </a:r>
            <a:r>
              <a:rPr lang="en-US" altLang="zh-CN" dirty="0">
                <a:ea typeface="黑体" pitchFamily="49" charset="-122"/>
              </a:rPr>
              <a:t>b</a:t>
            </a:r>
            <a:r>
              <a:rPr lang="zh-CN" altLang="en-US" dirty="0">
                <a:ea typeface="黑体" pitchFamily="49" charset="-122"/>
              </a:rPr>
              <a:t>相继启动，而不是同时运行的。</a:t>
            </a:r>
            <a:endParaRPr lang="en-US" altLang="zh-CN" dirty="0">
              <a:ea typeface="黑体" pitchFamily="49" charset="-122"/>
            </a:endParaRPr>
          </a:p>
          <a:p>
            <a:r>
              <a:rPr lang="zh-CN" altLang="en-US" dirty="0">
                <a:ea typeface="黑体" pitchFamily="49" charset="-122"/>
              </a:rPr>
              <a:t>这个意思就是在后台先执行命令</a:t>
            </a:r>
            <a:r>
              <a:rPr lang="en-US" altLang="zh-CN" dirty="0">
                <a:ea typeface="黑体" pitchFamily="49" charset="-122"/>
              </a:rPr>
              <a:t>a</a:t>
            </a:r>
            <a:r>
              <a:rPr lang="zh-CN" altLang="en-US" dirty="0">
                <a:ea typeface="黑体" pitchFamily="49" charset="-122"/>
              </a:rPr>
              <a:t>和</a:t>
            </a:r>
            <a:r>
              <a:rPr lang="en-US" altLang="zh-CN" dirty="0">
                <a:ea typeface="黑体" pitchFamily="49" charset="-122"/>
              </a:rPr>
              <a:t>b</a:t>
            </a:r>
            <a:r>
              <a:rPr lang="zh-CN" altLang="en-US" dirty="0">
                <a:ea typeface="黑体" pitchFamily="49" charset="-122"/>
              </a:rPr>
              <a:t>，同时也在后台执行</a:t>
            </a:r>
            <a:r>
              <a:rPr lang="en-US" altLang="zh-CN" dirty="0">
                <a:ea typeface="黑体" pitchFamily="49" charset="-122"/>
              </a:rPr>
              <a:t>c</a:t>
            </a:r>
            <a:endParaRPr lang="zh-CN" altLang="en-US" dirty="0"/>
          </a:p>
        </p:txBody>
      </p:sp>
      <p:sp>
        <p:nvSpPr>
          <p:cNvPr id="111620" name="灯片编号占位符 3"/>
          <p:cNvSpPr>
            <a:spLocks noGrp="1"/>
          </p:cNvSpPr>
          <p:nvPr>
            <p:ph type="sldNum" sz="quarter" idx="5"/>
          </p:nvPr>
        </p:nvSpPr>
        <p:spPr bwMode="auto">
          <a:noFill/>
          <a:ln>
            <a:miter lim="800000"/>
            <a:headEnd/>
            <a:tailEnd/>
          </a:ln>
        </p:spPr>
        <p:txBody>
          <a:bodyPr/>
          <a:lstStyle/>
          <a:p>
            <a:fld id="{03E68F6F-3F88-4589-914E-1CB1947F1B65}" type="slidenum">
              <a:rPr lang="en-US" altLang="zh-CN" smtClean="0"/>
              <a:pPr/>
              <a:t>20</a:t>
            </a:fld>
            <a:endParaRPr lang="en-US" altLang="zh-CN"/>
          </a:p>
        </p:txBody>
      </p:sp>
    </p:spTree>
    <p:extLst>
      <p:ext uri="{BB962C8B-B14F-4D97-AF65-F5344CB8AC3E}">
        <p14:creationId xmlns:p14="http://schemas.microsoft.com/office/powerpoint/2010/main" val="130743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a:bodyPr>
          <a:lstStyle/>
          <a:p>
            <a:pPr>
              <a:defRPr/>
            </a:pPr>
            <a:endParaRPr lang="en-US" altLang="zh-CN" dirty="0"/>
          </a:p>
        </p:txBody>
      </p:sp>
      <p:sp>
        <p:nvSpPr>
          <p:cNvPr id="96260" name="灯片编号占位符 3"/>
          <p:cNvSpPr>
            <a:spLocks noGrp="1"/>
          </p:cNvSpPr>
          <p:nvPr>
            <p:ph type="sldNum" sz="quarter" idx="5"/>
          </p:nvPr>
        </p:nvSpPr>
        <p:spPr bwMode="auto">
          <a:noFill/>
          <a:ln>
            <a:miter lim="800000"/>
            <a:headEnd/>
            <a:tailEnd/>
          </a:ln>
        </p:spPr>
        <p:txBody>
          <a:bodyPr/>
          <a:lstStyle/>
          <a:p>
            <a:fld id="{7A9E7B50-1BB5-409A-B26B-B4076F1288F5}" type="slidenum">
              <a:rPr lang="en-US" altLang="zh-CN" smtClean="0"/>
              <a:pPr/>
              <a:t>3</a:t>
            </a:fld>
            <a:endParaRPr lang="en-US" altLang="zh-CN"/>
          </a:p>
        </p:txBody>
      </p:sp>
    </p:spTree>
    <p:extLst>
      <p:ext uri="{BB962C8B-B14F-4D97-AF65-F5344CB8AC3E}">
        <p14:creationId xmlns:p14="http://schemas.microsoft.com/office/powerpoint/2010/main" val="805009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a:bodyPr>
          <a:lstStyle/>
          <a:p>
            <a:pPr>
              <a:defRPr/>
            </a:pPr>
            <a:r>
              <a:rPr lang="zh-CN" altLang="en-US" dirty="0"/>
              <a:t>由于是在后台，所以我们需要查看后台的作业，这样你才知道在后台执行程序的状态。</a:t>
            </a:r>
            <a:endParaRPr lang="en-US" altLang="zh-CN" dirty="0"/>
          </a:p>
          <a:p>
            <a:pPr>
              <a:defRPr/>
            </a:pPr>
            <a:r>
              <a:rPr lang="zh-CN" altLang="en-US" dirty="0"/>
              <a:t>所以这个时候，使用</a:t>
            </a:r>
            <a:r>
              <a:rPr lang="en-US" altLang="zh-CN" dirty="0"/>
              <a:t>jobs</a:t>
            </a:r>
            <a:r>
              <a:rPr lang="zh-CN" altLang="en-US" dirty="0"/>
              <a:t>列出所有后台的作业。</a:t>
            </a:r>
            <a:endParaRPr lang="en-US" altLang="zh-CN" dirty="0"/>
          </a:p>
          <a:p>
            <a:pPr>
              <a:defRPr/>
            </a:pPr>
            <a:r>
              <a:rPr lang="zh-CN" altLang="en-US" dirty="0"/>
              <a:t>一般我们在前台的作业，是不能直接放到后台的，我们首先要对前台的作业进行挂起。</a:t>
            </a:r>
            <a:endParaRPr lang="en-US" altLang="zh-CN" dirty="0"/>
          </a:p>
          <a:p>
            <a:pPr>
              <a:defRPr/>
            </a:pPr>
            <a:r>
              <a:rPr lang="zh-CN" altLang="en-US" dirty="0"/>
              <a:t>这个挂起先用</a:t>
            </a:r>
            <a:r>
              <a:rPr lang="en-US" altLang="zh-CN" dirty="0"/>
              <a:t>ctrl-z</a:t>
            </a:r>
            <a:r>
              <a:rPr lang="zh-CN" altLang="en-US" dirty="0"/>
              <a:t>先把它挂起，接着它会告诉我们结束的信息。然后我们再使用</a:t>
            </a:r>
            <a:r>
              <a:rPr lang="en-US" altLang="zh-CN" dirty="0" err="1"/>
              <a:t>bg</a:t>
            </a:r>
            <a:r>
              <a:rPr lang="zh-CN" altLang="en-US" dirty="0"/>
              <a:t>命令将它放在后台执行。</a:t>
            </a:r>
            <a:endParaRPr lang="en-US" altLang="zh-CN" dirty="0"/>
          </a:p>
          <a:p>
            <a:pPr>
              <a:defRPr/>
            </a:pPr>
            <a:endParaRPr lang="en-US" altLang="zh-CN" dirty="0"/>
          </a:p>
          <a:p>
            <a:pPr>
              <a:defRPr/>
            </a:pPr>
            <a:r>
              <a:rPr lang="zh-CN" altLang="en-US" dirty="0"/>
              <a:t>需要补充</a:t>
            </a:r>
            <a:r>
              <a:rPr lang="en-US" altLang="zh-CN" dirty="0" err="1"/>
              <a:t>fg</a:t>
            </a:r>
            <a:endParaRPr lang="en-US" altLang="zh-CN" dirty="0"/>
          </a:p>
          <a:p>
            <a:pPr>
              <a:defRPr/>
            </a:pPr>
            <a:endParaRPr lang="en-US" altLang="zh-CN" dirty="0"/>
          </a:p>
          <a:p>
            <a:pPr>
              <a:defRPr/>
            </a:pPr>
            <a:endParaRPr lang="zh-CN" altLang="en-US" dirty="0"/>
          </a:p>
        </p:txBody>
      </p:sp>
      <p:sp>
        <p:nvSpPr>
          <p:cNvPr id="112644" name="灯片编号占位符 3"/>
          <p:cNvSpPr>
            <a:spLocks noGrp="1"/>
          </p:cNvSpPr>
          <p:nvPr>
            <p:ph type="sldNum" sz="quarter" idx="5"/>
          </p:nvPr>
        </p:nvSpPr>
        <p:spPr bwMode="auto">
          <a:noFill/>
          <a:ln>
            <a:miter lim="800000"/>
            <a:headEnd/>
            <a:tailEnd/>
          </a:ln>
        </p:spPr>
        <p:txBody>
          <a:bodyPr/>
          <a:lstStyle/>
          <a:p>
            <a:fld id="{B017BCA0-EDCB-4E59-855A-ED51D55D331A}" type="slidenum">
              <a:rPr lang="en-US" altLang="zh-CN" smtClean="0"/>
              <a:pPr/>
              <a:t>21</a:t>
            </a:fld>
            <a:endParaRPr lang="en-US" altLang="zh-CN"/>
          </a:p>
        </p:txBody>
      </p:sp>
    </p:spTree>
    <p:extLst>
      <p:ext uri="{BB962C8B-B14F-4D97-AF65-F5344CB8AC3E}">
        <p14:creationId xmlns:p14="http://schemas.microsoft.com/office/powerpoint/2010/main" val="3250276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我们先看到一条命令，</a:t>
            </a:r>
            <a:r>
              <a:rPr lang="en-US" altLang="zh-CN" dirty="0"/>
              <a:t>vi test</a:t>
            </a:r>
            <a:r>
              <a:rPr lang="zh-CN" altLang="en-US" dirty="0"/>
              <a:t>放在后台执行，</a:t>
            </a:r>
            <a:r>
              <a:rPr lang="en-US" altLang="zh-CN" dirty="0"/>
              <a:t>jobs</a:t>
            </a:r>
            <a:r>
              <a:rPr lang="zh-CN" altLang="en-US" dirty="0"/>
              <a:t>是我们可以看到后来都有什么命令，然后我们使用</a:t>
            </a:r>
            <a:r>
              <a:rPr lang="en-US" altLang="zh-CN" dirty="0" err="1"/>
              <a:t>fg</a:t>
            </a:r>
            <a:r>
              <a:rPr lang="zh-CN" altLang="en-US" dirty="0"/>
              <a:t>将它搁到前台去。</a:t>
            </a:r>
            <a:endParaRPr lang="en-US" altLang="zh-CN" dirty="0"/>
          </a:p>
          <a:p>
            <a:endParaRPr lang="en-US" altLang="zh-CN" dirty="0"/>
          </a:p>
          <a:p>
            <a:r>
              <a:rPr lang="zh-CN" altLang="en-US" dirty="0"/>
              <a:t>下面这个是前台有一个命令，我们使用</a:t>
            </a:r>
            <a:r>
              <a:rPr lang="en-US" altLang="zh-CN" dirty="0" err="1"/>
              <a:t>ctrl+z</a:t>
            </a:r>
            <a:r>
              <a:rPr lang="zh-CN" altLang="en-US" dirty="0"/>
              <a:t>将它挂起，然后我们将它放到后台。</a:t>
            </a:r>
            <a:endParaRPr lang="en-US" altLang="zh-CN" dirty="0"/>
          </a:p>
          <a:p>
            <a:endParaRPr lang="en-US" altLang="zh-CN" dirty="0"/>
          </a:p>
          <a:p>
            <a:r>
              <a:rPr lang="zh-CN" altLang="en-US" dirty="0"/>
              <a:t>系统管理员主要用这些命令进行任务管理和控制。所以这些命令是非常重要的。</a:t>
            </a:r>
            <a:endParaRPr lang="en-US" altLang="zh-CN" dirty="0"/>
          </a:p>
          <a:p>
            <a:endParaRPr lang="en-US" altLang="zh-CN" dirty="0"/>
          </a:p>
          <a:p>
            <a:r>
              <a:rPr lang="zh-CN" altLang="en-US" dirty="0"/>
              <a:t>同学们可以自己在笔记本上试试。</a:t>
            </a:r>
          </a:p>
        </p:txBody>
      </p:sp>
      <p:sp>
        <p:nvSpPr>
          <p:cNvPr id="114692" name="灯片编号占位符 3"/>
          <p:cNvSpPr>
            <a:spLocks noGrp="1"/>
          </p:cNvSpPr>
          <p:nvPr>
            <p:ph type="sldNum" sz="quarter" idx="5"/>
          </p:nvPr>
        </p:nvSpPr>
        <p:spPr bwMode="auto">
          <a:noFill/>
          <a:ln>
            <a:miter lim="800000"/>
            <a:headEnd/>
            <a:tailEnd/>
          </a:ln>
        </p:spPr>
        <p:txBody>
          <a:bodyPr/>
          <a:lstStyle/>
          <a:p>
            <a:fld id="{6BB3A125-D5B8-461B-938D-E6A60CDD8C12}" type="slidenum">
              <a:rPr lang="en-US" altLang="zh-CN" smtClean="0"/>
              <a:pPr/>
              <a:t>22</a:t>
            </a:fld>
            <a:endParaRPr lang="en-US" altLang="zh-CN"/>
          </a:p>
        </p:txBody>
      </p:sp>
    </p:spTree>
    <p:extLst>
      <p:ext uri="{BB962C8B-B14F-4D97-AF65-F5344CB8AC3E}">
        <p14:creationId xmlns:p14="http://schemas.microsoft.com/office/powerpoint/2010/main" val="3072530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我们来看看怎么启动</a:t>
            </a:r>
            <a:r>
              <a:rPr lang="en-US" altLang="zh-CN"/>
              <a:t>shell</a:t>
            </a:r>
            <a:r>
              <a:rPr lang="zh-CN" altLang="en-US"/>
              <a:t>。</a:t>
            </a:r>
            <a:endParaRPr lang="en-US" altLang="zh-CN"/>
          </a:p>
          <a:p>
            <a:r>
              <a:rPr lang="zh-CN" altLang="en-US"/>
              <a:t>我们打开终端后，就可以启动</a:t>
            </a:r>
            <a:r>
              <a:rPr lang="en-US" altLang="zh-CN"/>
              <a:t>shell</a:t>
            </a:r>
            <a:r>
              <a:rPr lang="zh-CN" altLang="en-US"/>
              <a:t>。</a:t>
            </a:r>
            <a:endParaRPr lang="en-US" altLang="zh-CN"/>
          </a:p>
          <a:p>
            <a:r>
              <a:rPr lang="zh-CN" altLang="en-US"/>
              <a:t>比如说这么一个用户，完了以后主机，然后是</a:t>
            </a:r>
            <a:r>
              <a:rPr lang="en-US" altLang="zh-CN"/>
              <a:t>shell</a:t>
            </a:r>
            <a:r>
              <a:rPr lang="zh-CN" altLang="en-US"/>
              <a:t>的名称，这个我们在之前介绍过一次。</a:t>
            </a:r>
            <a:endParaRPr lang="en-US" altLang="zh-CN"/>
          </a:p>
          <a:p>
            <a:r>
              <a:rPr lang="zh-CN" altLang="en-US"/>
              <a:t>这些默认提示符，可以通过配置修改显示效果。</a:t>
            </a:r>
            <a:endParaRPr lang="en-US" altLang="zh-CN"/>
          </a:p>
          <a:p>
            <a:endParaRPr lang="en-US" altLang="zh-CN"/>
          </a:p>
        </p:txBody>
      </p:sp>
      <p:sp>
        <p:nvSpPr>
          <p:cNvPr id="115716" name="灯片编号占位符 3"/>
          <p:cNvSpPr>
            <a:spLocks noGrp="1"/>
          </p:cNvSpPr>
          <p:nvPr>
            <p:ph type="sldNum" sz="quarter" idx="5"/>
          </p:nvPr>
        </p:nvSpPr>
        <p:spPr bwMode="auto">
          <a:noFill/>
          <a:ln>
            <a:miter lim="800000"/>
            <a:headEnd/>
            <a:tailEnd/>
          </a:ln>
        </p:spPr>
        <p:txBody>
          <a:bodyPr/>
          <a:lstStyle/>
          <a:p>
            <a:fld id="{D8C972E7-381C-46D1-BAD1-94EC50828B7B}" type="slidenum">
              <a:rPr lang="en-US" altLang="zh-CN" smtClean="0"/>
              <a:pPr/>
              <a:t>23</a:t>
            </a:fld>
            <a:endParaRPr lang="en-US" altLang="zh-CN"/>
          </a:p>
        </p:txBody>
      </p:sp>
    </p:spTree>
    <p:extLst>
      <p:ext uri="{BB962C8B-B14F-4D97-AF65-F5344CB8AC3E}">
        <p14:creationId xmlns:p14="http://schemas.microsoft.com/office/powerpoint/2010/main" val="51118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我们来看看怎么启动</a:t>
            </a:r>
            <a:r>
              <a:rPr lang="en-US" altLang="zh-CN" dirty="0"/>
              <a:t>shell</a:t>
            </a:r>
            <a:r>
              <a:rPr lang="zh-CN" altLang="en-US" dirty="0"/>
              <a:t>。</a:t>
            </a:r>
            <a:endParaRPr lang="en-US" altLang="zh-CN" dirty="0"/>
          </a:p>
          <a:p>
            <a:r>
              <a:rPr lang="zh-CN" altLang="en-US" dirty="0"/>
              <a:t>我们打开终端后，就可以启动</a:t>
            </a:r>
            <a:r>
              <a:rPr lang="en-US" altLang="zh-CN" dirty="0"/>
              <a:t>shell</a:t>
            </a:r>
            <a:r>
              <a:rPr lang="zh-CN" altLang="en-US" dirty="0"/>
              <a:t>。</a:t>
            </a:r>
            <a:endParaRPr lang="en-US" altLang="zh-CN" dirty="0"/>
          </a:p>
          <a:p>
            <a:r>
              <a:rPr lang="zh-CN" altLang="en-US" dirty="0"/>
              <a:t>比如说这么一个用户，完了以后主机，然后是</a:t>
            </a:r>
            <a:r>
              <a:rPr lang="en-US" altLang="zh-CN" dirty="0"/>
              <a:t>shell</a:t>
            </a:r>
            <a:r>
              <a:rPr lang="zh-CN" altLang="en-US" dirty="0"/>
              <a:t>的名称，这个我们在之前介绍过一次。</a:t>
            </a:r>
            <a:endParaRPr lang="en-US" altLang="zh-CN" dirty="0"/>
          </a:p>
          <a:p>
            <a:r>
              <a:rPr lang="zh-CN" altLang="en-US" dirty="0"/>
              <a:t>这些默认提示符，可以通过配置修改显示效果。</a:t>
            </a:r>
            <a:endParaRPr lang="en-US" altLang="zh-CN" dirty="0"/>
          </a:p>
          <a:p>
            <a:endParaRPr lang="en-US" altLang="zh-CN" dirty="0"/>
          </a:p>
        </p:txBody>
      </p:sp>
      <p:sp>
        <p:nvSpPr>
          <p:cNvPr id="116740" name="灯片编号占位符 3"/>
          <p:cNvSpPr>
            <a:spLocks noGrp="1"/>
          </p:cNvSpPr>
          <p:nvPr>
            <p:ph type="sldNum" sz="quarter" idx="5"/>
          </p:nvPr>
        </p:nvSpPr>
        <p:spPr bwMode="auto">
          <a:noFill/>
          <a:ln>
            <a:miter lim="800000"/>
            <a:headEnd/>
            <a:tailEnd/>
          </a:ln>
        </p:spPr>
        <p:txBody>
          <a:bodyPr/>
          <a:lstStyle/>
          <a:p>
            <a:fld id="{231996D8-782F-4E21-BD86-4F0715CA7B17}" type="slidenum">
              <a:rPr lang="en-US" altLang="zh-CN" smtClean="0"/>
              <a:pPr/>
              <a:t>24</a:t>
            </a:fld>
            <a:endParaRPr lang="en-US" altLang="zh-CN"/>
          </a:p>
        </p:txBody>
      </p:sp>
    </p:spTree>
    <p:extLst>
      <p:ext uri="{BB962C8B-B14F-4D97-AF65-F5344CB8AC3E}">
        <p14:creationId xmlns:p14="http://schemas.microsoft.com/office/powerpoint/2010/main" val="1490822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启动成功后，普通用户的默认提示符为</a:t>
            </a:r>
            <a:r>
              <a:rPr lang="en-US" altLang="zh-CN" dirty="0"/>
              <a:t>$,root</a:t>
            </a:r>
            <a:r>
              <a:rPr lang="zh-CN" altLang="en-US" dirty="0"/>
              <a:t>用户的默认提示符为</a:t>
            </a:r>
            <a:r>
              <a:rPr lang="en-US" altLang="zh-CN" dirty="0"/>
              <a:t>#</a:t>
            </a:r>
            <a:r>
              <a:rPr lang="zh-CN" altLang="en-US" dirty="0"/>
              <a:t>。</a:t>
            </a:r>
            <a:endParaRPr lang="en-US" altLang="zh-CN" dirty="0"/>
          </a:p>
        </p:txBody>
      </p:sp>
      <p:sp>
        <p:nvSpPr>
          <p:cNvPr id="117764" name="灯片编号占位符 3"/>
          <p:cNvSpPr>
            <a:spLocks noGrp="1"/>
          </p:cNvSpPr>
          <p:nvPr>
            <p:ph type="sldNum" sz="quarter" idx="5"/>
          </p:nvPr>
        </p:nvSpPr>
        <p:spPr bwMode="auto">
          <a:noFill/>
          <a:ln>
            <a:miter lim="800000"/>
            <a:headEnd/>
            <a:tailEnd/>
          </a:ln>
        </p:spPr>
        <p:txBody>
          <a:bodyPr/>
          <a:lstStyle/>
          <a:p>
            <a:fld id="{A13CB66A-A5F8-4D40-847A-43D44C2B21FF}" type="slidenum">
              <a:rPr lang="en-US" altLang="zh-CN" smtClean="0"/>
              <a:pPr/>
              <a:t>25</a:t>
            </a:fld>
            <a:endParaRPr lang="en-US" altLang="zh-CN"/>
          </a:p>
        </p:txBody>
      </p:sp>
    </p:spTree>
    <p:extLst>
      <p:ext uri="{BB962C8B-B14F-4D97-AF65-F5344CB8AC3E}">
        <p14:creationId xmlns:p14="http://schemas.microsoft.com/office/powerpoint/2010/main" val="1152313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Shell</a:t>
            </a:r>
            <a:r>
              <a:rPr lang="zh-CN" altLang="en-US"/>
              <a:t>的基本工作就是执行命令，只要输入一道命令，</a:t>
            </a:r>
            <a:r>
              <a:rPr lang="en-US" altLang="zh-CN"/>
              <a:t>shell</a:t>
            </a:r>
            <a:r>
              <a:rPr lang="zh-CN" altLang="en-US"/>
              <a:t>就可以执行。</a:t>
            </a:r>
            <a:endParaRPr lang="en-US" altLang="zh-CN"/>
          </a:p>
          <a:p>
            <a:r>
              <a:rPr lang="en-US" altLang="zh-CN"/>
              <a:t>shell</a:t>
            </a:r>
            <a:r>
              <a:rPr lang="zh-CN" altLang="en-US"/>
              <a:t>它有几个格式，这个格式就是命名方法。</a:t>
            </a:r>
            <a:endParaRPr lang="en-US" altLang="zh-CN"/>
          </a:p>
          <a:p>
            <a:endParaRPr lang="en-US" altLang="zh-CN"/>
          </a:p>
          <a:p>
            <a:r>
              <a:rPr lang="zh-CN" altLang="en-US"/>
              <a:t>这基本都是常规的，比如说那个命令空白是得有空白，</a:t>
            </a:r>
            <a:r>
              <a:rPr lang="en-US" altLang="zh-CN"/>
              <a:t>space</a:t>
            </a:r>
            <a:r>
              <a:rPr lang="zh-CN" altLang="en-US"/>
              <a:t>或者</a:t>
            </a:r>
            <a:r>
              <a:rPr lang="en-US" altLang="zh-CN"/>
              <a:t>tab</a:t>
            </a:r>
            <a:r>
              <a:rPr lang="zh-CN" altLang="en-US"/>
              <a:t>来间隔，就是隔开命令中各个组成部分。</a:t>
            </a:r>
            <a:endParaRPr lang="en-US" altLang="zh-CN"/>
          </a:p>
          <a:p>
            <a:r>
              <a:rPr lang="en-US" altLang="zh-CN"/>
              <a:t>Shell</a:t>
            </a:r>
            <a:r>
              <a:rPr lang="zh-CN" altLang="en-US"/>
              <a:t>命令的名称第一项是命令，然后是选项，再后面是参数。</a:t>
            </a:r>
            <a:endParaRPr lang="en-US" altLang="zh-CN"/>
          </a:p>
          <a:p>
            <a:r>
              <a:rPr lang="zh-CN" altLang="en-US"/>
              <a:t>比如说我们有一个</a:t>
            </a:r>
            <a:r>
              <a:rPr lang="en-US" altLang="zh-CN"/>
              <a:t>ls –l test</a:t>
            </a:r>
            <a:r>
              <a:rPr lang="zh-CN" altLang="en-US"/>
              <a:t>。</a:t>
            </a:r>
            <a:endParaRPr lang="en-US" altLang="zh-CN"/>
          </a:p>
          <a:p>
            <a:r>
              <a:rPr lang="en-US" altLang="zh-CN"/>
              <a:t>Ls</a:t>
            </a:r>
            <a:r>
              <a:rPr lang="zh-CN" altLang="en-US"/>
              <a:t>是命令，</a:t>
            </a:r>
            <a:r>
              <a:rPr lang="en-US" altLang="zh-CN"/>
              <a:t>-l</a:t>
            </a:r>
            <a:r>
              <a:rPr lang="zh-CN" altLang="en-US"/>
              <a:t>是选项，</a:t>
            </a:r>
            <a:r>
              <a:rPr lang="en-US" altLang="zh-CN"/>
              <a:t>test</a:t>
            </a:r>
            <a:r>
              <a:rPr lang="zh-CN" altLang="en-US"/>
              <a:t>是参数。</a:t>
            </a:r>
            <a:endParaRPr lang="en-US" altLang="zh-CN"/>
          </a:p>
          <a:p>
            <a:endParaRPr lang="en-US" altLang="zh-CN"/>
          </a:p>
          <a:p>
            <a:endParaRPr lang="zh-CN" altLang="en-US"/>
          </a:p>
        </p:txBody>
      </p:sp>
      <p:sp>
        <p:nvSpPr>
          <p:cNvPr id="118788" name="灯片编号占位符 3"/>
          <p:cNvSpPr>
            <a:spLocks noGrp="1"/>
          </p:cNvSpPr>
          <p:nvPr>
            <p:ph type="sldNum" sz="quarter" idx="5"/>
          </p:nvPr>
        </p:nvSpPr>
        <p:spPr bwMode="auto">
          <a:noFill/>
          <a:ln>
            <a:miter lim="800000"/>
            <a:headEnd/>
            <a:tailEnd/>
          </a:ln>
        </p:spPr>
        <p:txBody>
          <a:bodyPr/>
          <a:lstStyle/>
          <a:p>
            <a:fld id="{D0A98F24-0A8B-4F1D-9249-F45A993798C2}" type="slidenum">
              <a:rPr lang="en-US" altLang="zh-CN" smtClean="0"/>
              <a:pPr/>
              <a:t>26</a:t>
            </a:fld>
            <a:endParaRPr lang="en-US" altLang="zh-CN"/>
          </a:p>
        </p:txBody>
      </p:sp>
    </p:spTree>
    <p:extLst>
      <p:ext uri="{BB962C8B-B14F-4D97-AF65-F5344CB8AC3E}">
        <p14:creationId xmlns:p14="http://schemas.microsoft.com/office/powerpoint/2010/main" val="251420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我们都知道进程是</a:t>
            </a:r>
            <a:r>
              <a:rPr lang="en-US" altLang="zh-CN" dirty="0"/>
              <a:t>Linux</a:t>
            </a:r>
            <a:r>
              <a:rPr lang="zh-CN" altLang="en-US" dirty="0"/>
              <a:t>内核执行的命令，</a:t>
            </a:r>
            <a:r>
              <a:rPr lang="en-US" altLang="zh-CN" dirty="0"/>
              <a:t>shell</a:t>
            </a:r>
            <a:r>
              <a:rPr lang="zh-CN" altLang="en-US" dirty="0"/>
              <a:t>是一条命令，也可以成为进程。</a:t>
            </a:r>
            <a:endParaRPr lang="en-US" altLang="zh-CN" dirty="0"/>
          </a:p>
          <a:p>
            <a:r>
              <a:rPr lang="zh-CN" altLang="en-US" dirty="0"/>
              <a:t>当我们运行一个</a:t>
            </a:r>
            <a:r>
              <a:rPr lang="en-US" altLang="zh-CN" dirty="0"/>
              <a:t>shell</a:t>
            </a:r>
            <a:r>
              <a:rPr lang="zh-CN" altLang="en-US" dirty="0"/>
              <a:t>脚本的时候，系统启动了另外一个进程，并且为脚本的每一行命令都创建的另外的进程。</a:t>
            </a:r>
            <a:endParaRPr lang="en-US" altLang="zh-CN" dirty="0"/>
          </a:p>
          <a:p>
            <a:endParaRPr lang="en-US" altLang="zh-CN" dirty="0"/>
          </a:p>
          <a:p>
            <a:r>
              <a:rPr lang="zh-CN" altLang="en-US" dirty="0"/>
              <a:t>我们都知道，进程里面的</a:t>
            </a:r>
            <a:r>
              <a:rPr lang="en-US" altLang="zh-CN" dirty="0" err="1"/>
              <a:t>pid</a:t>
            </a:r>
            <a:r>
              <a:rPr lang="zh-CN" altLang="en-US" dirty="0"/>
              <a:t>，也就是进程号，是非常重要的。每个进程一开始，</a:t>
            </a:r>
            <a:r>
              <a:rPr lang="en-US" altLang="zh-CN" dirty="0"/>
              <a:t>Linux</a:t>
            </a:r>
            <a:r>
              <a:rPr lang="zh-CN" altLang="en-US" dirty="0"/>
              <a:t>就为其分配了唯一的</a:t>
            </a:r>
            <a:r>
              <a:rPr lang="en-US" altLang="zh-CN" dirty="0" err="1"/>
              <a:t>pid</a:t>
            </a:r>
            <a:r>
              <a:rPr lang="zh-CN" altLang="en-US" dirty="0"/>
              <a:t>号。</a:t>
            </a:r>
            <a:endParaRPr lang="en-US" altLang="zh-CN" dirty="0"/>
          </a:p>
          <a:p>
            <a:r>
              <a:rPr lang="zh-CN" altLang="en-US" dirty="0"/>
              <a:t>比如</a:t>
            </a:r>
            <a:r>
              <a:rPr lang="en-US" altLang="zh-CN" dirty="0"/>
              <a:t>22789</a:t>
            </a:r>
            <a:r>
              <a:rPr lang="zh-CN" altLang="en-US" dirty="0"/>
              <a:t>就是进程号。</a:t>
            </a:r>
            <a:endParaRPr lang="en-US" altLang="zh-CN" dirty="0"/>
          </a:p>
          <a:p>
            <a:endParaRPr lang="en-US" altLang="zh-CN" dirty="0"/>
          </a:p>
          <a:p>
            <a:r>
              <a:rPr lang="zh-CN" altLang="en-US" dirty="0"/>
              <a:t>举个例子 如果你想</a:t>
            </a:r>
            <a:r>
              <a:rPr lang="en-US" altLang="zh-CN" dirty="0"/>
              <a:t>kill</a:t>
            </a:r>
            <a:r>
              <a:rPr lang="zh-CN" altLang="en-US" dirty="0"/>
              <a:t>一个进程，你先</a:t>
            </a:r>
            <a:r>
              <a:rPr lang="en-US" altLang="zh-CN" dirty="0" err="1"/>
              <a:t>ps</a:t>
            </a:r>
            <a:r>
              <a:rPr lang="en-US" altLang="zh-CN" dirty="0"/>
              <a:t> </a:t>
            </a:r>
            <a:r>
              <a:rPr lang="zh-CN" altLang="en-US" dirty="0"/>
              <a:t>看到所有进程的状态，找出你想要杀死进程的进程号，然后你才能使用</a:t>
            </a:r>
            <a:r>
              <a:rPr lang="en-US" altLang="zh-CN" dirty="0"/>
              <a:t>kill +</a:t>
            </a:r>
            <a:r>
              <a:rPr lang="zh-CN" altLang="en-US" dirty="0"/>
              <a:t>进程号杀死当前的进程。</a:t>
            </a:r>
            <a:endParaRPr lang="en-US" altLang="zh-CN" dirty="0"/>
          </a:p>
          <a:p>
            <a:r>
              <a:rPr lang="zh-CN" altLang="en-US" dirty="0"/>
              <a:t>使用</a:t>
            </a:r>
            <a:r>
              <a:rPr lang="en-US" altLang="zh-CN" dirty="0" err="1"/>
              <a:t>ps</a:t>
            </a:r>
            <a:r>
              <a:rPr lang="en-US" altLang="zh-CN" dirty="0"/>
              <a:t> –f</a:t>
            </a:r>
            <a:r>
              <a:rPr lang="zh-CN" altLang="en-US" dirty="0"/>
              <a:t>显示当前系统的进程。以及进程号。</a:t>
            </a:r>
          </a:p>
        </p:txBody>
      </p:sp>
      <p:sp>
        <p:nvSpPr>
          <p:cNvPr id="120836" name="灯片编号占位符 3"/>
          <p:cNvSpPr>
            <a:spLocks noGrp="1"/>
          </p:cNvSpPr>
          <p:nvPr>
            <p:ph type="sldNum" sz="quarter" idx="5"/>
          </p:nvPr>
        </p:nvSpPr>
        <p:spPr bwMode="auto">
          <a:noFill/>
          <a:ln>
            <a:miter lim="800000"/>
            <a:headEnd/>
            <a:tailEnd/>
          </a:ln>
        </p:spPr>
        <p:txBody>
          <a:bodyPr/>
          <a:lstStyle/>
          <a:p>
            <a:fld id="{365F5B0B-4371-4B69-8C2E-F6669C9B3598}" type="slidenum">
              <a:rPr lang="en-US" altLang="zh-CN" smtClean="0"/>
              <a:pPr/>
              <a:t>27</a:t>
            </a:fld>
            <a:endParaRPr lang="en-US" altLang="zh-CN"/>
          </a:p>
        </p:txBody>
      </p:sp>
    </p:spTree>
    <p:extLst>
      <p:ext uri="{BB962C8B-B14F-4D97-AF65-F5344CB8AC3E}">
        <p14:creationId xmlns:p14="http://schemas.microsoft.com/office/powerpoint/2010/main" val="1800270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在一个脚本里面执行另外一段脚本，</a:t>
            </a:r>
            <a:endParaRPr lang="en-US" altLang="zh-CN" dirty="0"/>
          </a:p>
          <a:p>
            <a:r>
              <a:rPr lang="en-US" altLang="zh-CN" dirty="0"/>
              <a:t>source </a:t>
            </a:r>
            <a:r>
              <a:rPr lang="zh-CN" altLang="en-US" dirty="0"/>
              <a:t>指定脚本中的命令在同一个</a:t>
            </a:r>
            <a:r>
              <a:rPr lang="en-US" altLang="zh-CN" dirty="0"/>
              <a:t>shell</a:t>
            </a:r>
            <a:r>
              <a:rPr lang="zh-CN" altLang="en-US" dirty="0"/>
              <a:t>中运行。</a:t>
            </a:r>
            <a:r>
              <a:rPr lang="zh-CN" altLang="en-US" b="1" dirty="0"/>
              <a:t>（默认</a:t>
            </a:r>
            <a:r>
              <a:rPr lang="en-US" altLang="zh-CN" b="1" dirty="0"/>
              <a:t>shell</a:t>
            </a:r>
            <a:r>
              <a:rPr lang="zh-CN" altLang="en-US" b="1" dirty="0"/>
              <a:t>中的命令都是创建</a:t>
            </a:r>
            <a:r>
              <a:rPr lang="en-US" altLang="zh-CN" b="1" dirty="0"/>
              <a:t>sub-shell</a:t>
            </a:r>
            <a:r>
              <a:rPr lang="zh-CN" altLang="en-US" b="1" dirty="0"/>
              <a:t>，然后执行。执行完后，返回父</a:t>
            </a:r>
            <a:r>
              <a:rPr lang="en-US" altLang="zh-CN" b="1" dirty="0"/>
              <a:t>shell</a:t>
            </a:r>
            <a:r>
              <a:rPr lang="zh-CN" altLang="en-US" b="1" dirty="0"/>
              <a:t>）</a:t>
            </a:r>
            <a:br>
              <a:rPr lang="en-US" altLang="zh-CN" dirty="0"/>
            </a:br>
            <a:r>
              <a:rPr lang="en-US" altLang="zh-CN" dirty="0"/>
              <a:t>fork </a:t>
            </a:r>
            <a:r>
              <a:rPr lang="zh-CN" altLang="en-US" dirty="0"/>
              <a:t>就是创建</a:t>
            </a:r>
            <a:r>
              <a:rPr lang="en-US" altLang="zh-CN" dirty="0"/>
              <a:t>sub-shell</a:t>
            </a:r>
            <a:r>
              <a:rPr lang="zh-CN" altLang="en-US" dirty="0"/>
              <a:t>运行脚本中的命令，</a:t>
            </a:r>
            <a:r>
              <a:rPr lang="zh-CN" altLang="en-US" b="1" dirty="0"/>
              <a:t>和默认运行方式相同</a:t>
            </a:r>
            <a:r>
              <a:rPr lang="zh-CN" altLang="en-US" dirty="0"/>
              <a:t>。</a:t>
            </a:r>
            <a:br>
              <a:rPr lang="zh-CN" altLang="en-US" dirty="0"/>
            </a:br>
            <a:r>
              <a:rPr lang="en-US" altLang="zh-CN" dirty="0"/>
              <a:t>exec </a:t>
            </a:r>
            <a:r>
              <a:rPr lang="zh-CN" altLang="en-US" dirty="0"/>
              <a:t>和</a:t>
            </a:r>
            <a:r>
              <a:rPr lang="en-US" altLang="zh-CN" dirty="0"/>
              <a:t>source</a:t>
            </a:r>
            <a:r>
              <a:rPr lang="zh-CN" altLang="en-US" dirty="0"/>
              <a:t>相似，区别就是，运行完毕命令后退出，不会返回父</a:t>
            </a:r>
            <a:r>
              <a:rPr lang="en-US" altLang="zh-CN" dirty="0"/>
              <a:t>shell</a:t>
            </a:r>
          </a:p>
          <a:p>
            <a:endParaRPr lang="en-US" altLang="zh-CN" dirty="0"/>
          </a:p>
          <a:p>
            <a:r>
              <a:rPr lang="en-US" altLang="zh-CN" dirty="0"/>
              <a:t>Source</a:t>
            </a:r>
            <a:r>
              <a:rPr lang="zh-CN" altLang="en-US" dirty="0"/>
              <a:t>方式，是在本</a:t>
            </a:r>
            <a:r>
              <a:rPr lang="en-US" altLang="zh-CN" dirty="0"/>
              <a:t>shell</a:t>
            </a:r>
            <a:r>
              <a:rPr lang="zh-CN" altLang="en-US" dirty="0"/>
              <a:t>中执行一段脚本，执行完成完成后，又还给原来的</a:t>
            </a:r>
            <a:r>
              <a:rPr lang="en-US" altLang="zh-CN" dirty="0"/>
              <a:t>shell</a:t>
            </a:r>
            <a:r>
              <a:rPr lang="zh-CN" altLang="en-US" dirty="0"/>
              <a:t>。</a:t>
            </a:r>
            <a:endParaRPr lang="en-US" altLang="zh-CN" dirty="0"/>
          </a:p>
          <a:p>
            <a:endParaRPr lang="en-US" altLang="zh-CN" dirty="0"/>
          </a:p>
          <a:p>
            <a:r>
              <a:rPr lang="zh-CN" altLang="en-US" dirty="0"/>
              <a:t>这是一段</a:t>
            </a:r>
            <a:r>
              <a:rPr lang="en-US" altLang="zh-CN" dirty="0"/>
              <a:t>shell</a:t>
            </a:r>
            <a:r>
              <a:rPr lang="zh-CN" altLang="en-US" dirty="0"/>
              <a:t>。</a:t>
            </a:r>
            <a:endParaRPr lang="en-US" altLang="zh-CN" dirty="0"/>
          </a:p>
          <a:p>
            <a:r>
              <a:rPr lang="zh-CN" altLang="en-US" dirty="0"/>
              <a:t>解释此段程序即可！！</a:t>
            </a:r>
            <a:endParaRPr lang="en-US" altLang="zh-CN" dirty="0"/>
          </a:p>
          <a:p>
            <a:r>
              <a:rPr lang="zh-CN" altLang="en-US" dirty="0"/>
              <a:t>这个</a:t>
            </a:r>
            <a:r>
              <a:rPr lang="en-US" altLang="zh-CN" dirty="0"/>
              <a:t>shell</a:t>
            </a:r>
            <a:r>
              <a:rPr lang="zh-CN" altLang="en-US" dirty="0"/>
              <a:t>程序执行完</a:t>
            </a:r>
            <a:r>
              <a:rPr lang="en-US" altLang="zh-CN" dirty="0"/>
              <a:t>export </a:t>
            </a:r>
            <a:r>
              <a:rPr lang="zh-CN" altLang="en-US" dirty="0"/>
              <a:t>环境变量声明后，就结束了，由于环境变量只在本段</a:t>
            </a:r>
            <a:r>
              <a:rPr lang="en-US" altLang="zh-CN" dirty="0"/>
              <a:t>shell</a:t>
            </a:r>
            <a:r>
              <a:rPr lang="zh-CN" altLang="en-US" dirty="0"/>
              <a:t>程序中有效，所以执行完成后，再执行输出</a:t>
            </a:r>
            <a:r>
              <a:rPr lang="en-US" altLang="zh-CN" dirty="0"/>
              <a:t>$k</a:t>
            </a:r>
            <a:r>
              <a:rPr lang="zh-CN" altLang="en-US" dirty="0"/>
              <a:t>，是没有输出结果的。也就是</a:t>
            </a:r>
            <a:r>
              <a:rPr lang="en-US" altLang="zh-CN" dirty="0"/>
              <a:t>echo $k,</a:t>
            </a:r>
            <a:r>
              <a:rPr lang="zh-CN" altLang="en-US" dirty="0"/>
              <a:t>无输出结果。</a:t>
            </a:r>
            <a:endParaRPr lang="en-US" altLang="zh-CN" dirty="0"/>
          </a:p>
          <a:p>
            <a:r>
              <a:rPr lang="zh-CN" altLang="en-US" dirty="0"/>
              <a:t>如果我们使用</a:t>
            </a:r>
            <a:r>
              <a:rPr lang="en-US" altLang="zh-CN" dirty="0"/>
              <a:t>source </a:t>
            </a:r>
            <a:r>
              <a:rPr lang="zh-CN" altLang="en-US" dirty="0"/>
              <a:t>，就是在本</a:t>
            </a:r>
            <a:r>
              <a:rPr lang="en-US" altLang="zh-CN" dirty="0"/>
              <a:t>shell</a:t>
            </a:r>
            <a:r>
              <a:rPr lang="zh-CN" altLang="en-US" dirty="0"/>
              <a:t>中执行，所以</a:t>
            </a:r>
            <a:r>
              <a:rPr lang="en-US" altLang="zh-CN" dirty="0"/>
              <a:t>$k,</a:t>
            </a:r>
            <a:r>
              <a:rPr lang="zh-CN" altLang="en-US" dirty="0"/>
              <a:t>该</a:t>
            </a:r>
            <a:r>
              <a:rPr lang="en-US" altLang="zh-CN" dirty="0"/>
              <a:t>export</a:t>
            </a:r>
            <a:r>
              <a:rPr lang="zh-CN" altLang="en-US" dirty="0"/>
              <a:t>什么环境变量，是有效的，因为它执行完成后，又还给原来的</a:t>
            </a:r>
            <a:r>
              <a:rPr lang="en-US" altLang="zh-CN" dirty="0"/>
              <a:t>shell</a:t>
            </a:r>
            <a:r>
              <a:rPr lang="zh-CN" altLang="en-US" dirty="0"/>
              <a:t>了，这个时候，原来的</a:t>
            </a:r>
            <a:r>
              <a:rPr lang="en-US" altLang="zh-CN" dirty="0"/>
              <a:t>shell</a:t>
            </a:r>
            <a:r>
              <a:rPr lang="zh-CN" altLang="en-US" dirty="0"/>
              <a:t>是有效的。</a:t>
            </a:r>
            <a:endParaRPr lang="en-US" altLang="zh-CN" dirty="0"/>
          </a:p>
          <a:p>
            <a:r>
              <a:rPr lang="en-US" altLang="zh-CN" dirty="0"/>
              <a:t>------------------------------------------------------------------</a:t>
            </a:r>
          </a:p>
          <a:p>
            <a:r>
              <a:rPr lang="en-US" altLang="zh-CN" dirty="0"/>
              <a:t>1. fork</a:t>
            </a:r>
            <a:r>
              <a:rPr lang="zh-CN" altLang="en-US" dirty="0"/>
              <a:t>方式</a:t>
            </a:r>
          </a:p>
          <a:p>
            <a:r>
              <a:rPr lang="zh-CN" altLang="en-US" dirty="0"/>
              <a:t>    创建</a:t>
            </a:r>
            <a:r>
              <a:rPr lang="en-US" altLang="zh-CN" dirty="0"/>
              <a:t>sub-shell</a:t>
            </a:r>
            <a:r>
              <a:rPr lang="zh-CN" altLang="en-US" dirty="0"/>
              <a:t>，在</a:t>
            </a:r>
            <a:r>
              <a:rPr lang="en-US" altLang="zh-CN" dirty="0"/>
              <a:t>sub-shell</a:t>
            </a:r>
            <a:r>
              <a:rPr lang="zh-CN" altLang="en-US" dirty="0"/>
              <a:t>中执行命令，执行完成返回父</a:t>
            </a:r>
            <a:r>
              <a:rPr lang="en-US" altLang="zh-CN" dirty="0"/>
              <a:t>shell</a:t>
            </a:r>
            <a:r>
              <a:rPr lang="zh-CN" altLang="en-US" dirty="0"/>
              <a:t>（</a:t>
            </a:r>
            <a:r>
              <a:rPr lang="en-US" altLang="zh-CN" dirty="0"/>
              <a:t>sub-shell</a:t>
            </a:r>
            <a:r>
              <a:rPr lang="zh-CN" altLang="en-US" dirty="0"/>
              <a:t>环境变量不影响父</a:t>
            </a:r>
            <a:r>
              <a:rPr lang="en-US" altLang="zh-CN" dirty="0"/>
              <a:t>shell</a:t>
            </a:r>
            <a:r>
              <a:rPr lang="zh-CN" altLang="en-US" dirty="0"/>
              <a:t>，默认方式）</a:t>
            </a:r>
          </a:p>
          <a:p>
            <a:r>
              <a:rPr lang="zh-CN" altLang="en-US" dirty="0"/>
              <a:t>    通常，我们执行 </a:t>
            </a:r>
            <a:r>
              <a:rPr lang="en-US" altLang="zh-CN" dirty="0" err="1"/>
              <a:t>sh</a:t>
            </a:r>
            <a:r>
              <a:rPr lang="en-US" altLang="zh-CN" dirty="0"/>
              <a:t> ./test.sh </a:t>
            </a:r>
            <a:r>
              <a:rPr lang="zh-CN" altLang="en-US" dirty="0"/>
              <a:t>或者 </a:t>
            </a:r>
            <a:r>
              <a:rPr lang="en-US" altLang="zh-CN" dirty="0"/>
              <a:t>./test.sh </a:t>
            </a:r>
            <a:r>
              <a:rPr lang="zh-CN" altLang="en-US" dirty="0"/>
              <a:t>就是这种方式。</a:t>
            </a:r>
          </a:p>
          <a:p>
            <a:r>
              <a:rPr lang="zh-CN" altLang="en-US" dirty="0"/>
              <a:t> </a:t>
            </a:r>
          </a:p>
          <a:p>
            <a:r>
              <a:rPr lang="en-US" altLang="zh-CN" dirty="0"/>
              <a:t>2. source</a:t>
            </a:r>
            <a:r>
              <a:rPr lang="zh-CN" altLang="en-US" dirty="0"/>
              <a:t>方式</a:t>
            </a:r>
          </a:p>
          <a:p>
            <a:r>
              <a:rPr lang="zh-CN" altLang="en-US" dirty="0"/>
              <a:t>    在当前</a:t>
            </a:r>
            <a:r>
              <a:rPr lang="en-US" altLang="zh-CN" dirty="0"/>
              <a:t>shell</a:t>
            </a:r>
            <a:r>
              <a:rPr lang="zh-CN" altLang="en-US" dirty="0"/>
              <a:t>中执行 </a:t>
            </a:r>
            <a:r>
              <a:rPr lang="en-US" altLang="zh-CN" dirty="0"/>
              <a:t>source </a:t>
            </a:r>
            <a:r>
              <a:rPr lang="zh-CN" altLang="en-US" dirty="0"/>
              <a:t>或者 </a:t>
            </a:r>
            <a:r>
              <a:rPr lang="en-US" altLang="zh-CN" dirty="0"/>
              <a:t>.</a:t>
            </a:r>
            <a:r>
              <a:rPr lang="zh-CN" altLang="en-US" dirty="0"/>
              <a:t>（小数点） 命令，执行完成接着执行当前</a:t>
            </a:r>
            <a:r>
              <a:rPr lang="en-US" altLang="zh-CN" dirty="0"/>
              <a:t>shell</a:t>
            </a:r>
            <a:r>
              <a:rPr lang="zh-CN" altLang="en-US" dirty="0"/>
              <a:t>命令</a:t>
            </a:r>
          </a:p>
          <a:p>
            <a:r>
              <a:rPr lang="zh-CN" altLang="en-US" dirty="0"/>
              <a:t> </a:t>
            </a:r>
          </a:p>
          <a:p>
            <a:r>
              <a:rPr lang="en-US" altLang="zh-CN" dirty="0"/>
              <a:t>3. exec</a:t>
            </a:r>
            <a:r>
              <a:rPr lang="zh-CN" altLang="en-US" dirty="0"/>
              <a:t>方式</a:t>
            </a:r>
          </a:p>
          <a:p>
            <a:r>
              <a:rPr lang="zh-CN" altLang="en-US" dirty="0"/>
              <a:t>    在当前</a:t>
            </a:r>
            <a:r>
              <a:rPr lang="en-US" altLang="zh-CN" dirty="0"/>
              <a:t>shell</a:t>
            </a:r>
            <a:r>
              <a:rPr lang="zh-CN" altLang="en-US" dirty="0"/>
              <a:t>中执行 </a:t>
            </a:r>
            <a:r>
              <a:rPr lang="en-US" altLang="zh-CN" dirty="0"/>
              <a:t>exec </a:t>
            </a:r>
            <a:r>
              <a:rPr lang="zh-CN" altLang="en-US" dirty="0"/>
              <a:t>命令，执行完成直接退出，当前</a:t>
            </a:r>
            <a:r>
              <a:rPr lang="en-US" altLang="zh-CN" dirty="0"/>
              <a:t>shell</a:t>
            </a:r>
            <a:r>
              <a:rPr lang="zh-CN" altLang="en-US" dirty="0"/>
              <a:t>后面的命令不执行</a:t>
            </a:r>
          </a:p>
          <a:p>
            <a:endParaRPr lang="zh-CN" altLang="en-US" dirty="0"/>
          </a:p>
        </p:txBody>
      </p:sp>
      <p:sp>
        <p:nvSpPr>
          <p:cNvPr id="121860" name="灯片编号占位符 3"/>
          <p:cNvSpPr>
            <a:spLocks noGrp="1"/>
          </p:cNvSpPr>
          <p:nvPr>
            <p:ph type="sldNum" sz="quarter" idx="5"/>
          </p:nvPr>
        </p:nvSpPr>
        <p:spPr bwMode="auto">
          <a:noFill/>
          <a:ln>
            <a:miter lim="800000"/>
            <a:headEnd/>
            <a:tailEnd/>
          </a:ln>
        </p:spPr>
        <p:txBody>
          <a:bodyPr/>
          <a:lstStyle/>
          <a:p>
            <a:fld id="{08029D34-2DE1-43D2-AA45-03E818C5452A}" type="slidenum">
              <a:rPr lang="en-US" altLang="zh-CN" smtClean="0"/>
              <a:pPr/>
              <a:t>28</a:t>
            </a:fld>
            <a:endParaRPr lang="en-US" altLang="zh-CN"/>
          </a:p>
        </p:txBody>
      </p:sp>
    </p:spTree>
    <p:extLst>
      <p:ext uri="{BB962C8B-B14F-4D97-AF65-F5344CB8AC3E}">
        <p14:creationId xmlns:p14="http://schemas.microsoft.com/office/powerpoint/2010/main" val="353896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Exec</a:t>
            </a:r>
            <a:r>
              <a:rPr lang="zh-CN" altLang="en-US"/>
              <a:t>和</a:t>
            </a:r>
            <a:r>
              <a:rPr lang="en-US" altLang="zh-CN"/>
              <a:t>source</a:t>
            </a:r>
            <a:r>
              <a:rPr lang="zh-CN" altLang="en-US"/>
              <a:t>有点类似，他们都不创建新的进程。一旦</a:t>
            </a:r>
            <a:r>
              <a:rPr lang="en-US" altLang="zh-CN"/>
              <a:t>exec</a:t>
            </a:r>
            <a:r>
              <a:rPr lang="zh-CN" altLang="en-US"/>
              <a:t>执行的结束以后，它就立即结束，它不运行下一部分。这个是和</a:t>
            </a:r>
            <a:r>
              <a:rPr lang="en-US" altLang="zh-CN"/>
              <a:t>source</a:t>
            </a:r>
            <a:r>
              <a:rPr lang="zh-CN" altLang="en-US"/>
              <a:t>不同的。</a:t>
            </a:r>
            <a:endParaRPr lang="en-US" altLang="zh-CN"/>
          </a:p>
          <a:p>
            <a:endParaRPr lang="en-US" altLang="zh-CN"/>
          </a:p>
          <a:p>
            <a:r>
              <a:rPr lang="zh-CN" altLang="en-US"/>
              <a:t>我们可以看这句话它不创建新的进程，相当于用新的进程代替原先的进程，新进程退出则原</a:t>
            </a:r>
            <a:r>
              <a:rPr lang="en-US" altLang="zh-CN"/>
              <a:t>shell</a:t>
            </a:r>
            <a:r>
              <a:rPr lang="zh-CN" altLang="en-US"/>
              <a:t>退出。</a:t>
            </a:r>
            <a:endParaRPr lang="en-US" altLang="zh-CN"/>
          </a:p>
          <a:p>
            <a:endParaRPr lang="en-US" altLang="zh-CN"/>
          </a:p>
          <a:p>
            <a:r>
              <a:rPr lang="zh-CN" altLang="en-US"/>
              <a:t>同学们可以看这段</a:t>
            </a:r>
            <a:r>
              <a:rPr lang="en-US" altLang="zh-CN"/>
              <a:t>shell</a:t>
            </a:r>
            <a:r>
              <a:rPr lang="zh-CN" altLang="en-US"/>
              <a:t>程序，它执行了</a:t>
            </a:r>
            <a:r>
              <a:rPr lang="en-US" altLang="zh-CN"/>
              <a:t>exec</a:t>
            </a:r>
            <a:r>
              <a:rPr lang="zh-CN" altLang="en-US"/>
              <a:t>后，则不执行下面的打印“</a:t>
            </a:r>
            <a:r>
              <a:rPr lang="en-US" altLang="zh-CN"/>
              <a:t>print me</a:t>
            </a:r>
            <a:r>
              <a:rPr lang="zh-CN" altLang="en-US"/>
              <a:t>”</a:t>
            </a:r>
          </a:p>
        </p:txBody>
      </p:sp>
      <p:sp>
        <p:nvSpPr>
          <p:cNvPr id="122884" name="灯片编号占位符 3"/>
          <p:cNvSpPr>
            <a:spLocks noGrp="1"/>
          </p:cNvSpPr>
          <p:nvPr>
            <p:ph type="sldNum" sz="quarter" idx="5"/>
          </p:nvPr>
        </p:nvSpPr>
        <p:spPr bwMode="auto">
          <a:noFill/>
          <a:ln>
            <a:miter lim="800000"/>
            <a:headEnd/>
            <a:tailEnd/>
          </a:ln>
        </p:spPr>
        <p:txBody>
          <a:bodyPr/>
          <a:lstStyle/>
          <a:p>
            <a:fld id="{B026243D-F191-46F0-B60E-038111626C5C}" type="slidenum">
              <a:rPr lang="en-US" altLang="zh-CN" smtClean="0"/>
              <a:pPr/>
              <a:t>29</a:t>
            </a:fld>
            <a:endParaRPr lang="en-US" altLang="zh-CN"/>
          </a:p>
        </p:txBody>
      </p:sp>
    </p:spTree>
    <p:extLst>
      <p:ext uri="{BB962C8B-B14F-4D97-AF65-F5344CB8AC3E}">
        <p14:creationId xmlns:p14="http://schemas.microsoft.com/office/powerpoint/2010/main" val="4100644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eval</a:t>
            </a:r>
            <a:r>
              <a:rPr lang="zh-CN" altLang="en-US"/>
              <a:t>就是把输出的字符串，当做普通的</a:t>
            </a:r>
            <a:r>
              <a:rPr lang="en-US" altLang="zh-CN"/>
              <a:t>shell</a:t>
            </a:r>
            <a:r>
              <a:rPr lang="zh-CN" altLang="en-US"/>
              <a:t>命令解析。</a:t>
            </a:r>
            <a:endParaRPr lang="en-US" altLang="zh-CN"/>
          </a:p>
          <a:p>
            <a:endParaRPr lang="en-US" altLang="zh-CN"/>
          </a:p>
          <a:p>
            <a:r>
              <a:rPr lang="zh-CN" altLang="en-US"/>
              <a:t>大家这里要注意下单引号 和双引号的区别。</a:t>
            </a:r>
            <a:endParaRPr lang="en-US" altLang="zh-CN"/>
          </a:p>
          <a:p>
            <a:endParaRPr lang="en-US" altLang="zh-CN"/>
          </a:p>
          <a:p>
            <a:r>
              <a:rPr lang="zh-CN" altLang="en-US"/>
              <a:t>解释下这段程序</a:t>
            </a:r>
            <a:endParaRPr lang="en-US" altLang="zh-CN"/>
          </a:p>
          <a:p>
            <a:endParaRPr lang="en-US" altLang="zh-CN"/>
          </a:p>
          <a:p>
            <a:r>
              <a:rPr lang="zh-CN" altLang="en-US"/>
              <a:t>它是执行这个命令的。</a:t>
            </a:r>
            <a:endParaRPr lang="en-US" altLang="zh-CN"/>
          </a:p>
          <a:p>
            <a:endParaRPr lang="en-US" altLang="zh-CN"/>
          </a:p>
          <a:p>
            <a:r>
              <a:rPr lang="zh-CN" altLang="en-US"/>
              <a:t>它把后面当字符串输出来。</a:t>
            </a:r>
          </a:p>
        </p:txBody>
      </p:sp>
      <p:sp>
        <p:nvSpPr>
          <p:cNvPr id="123908" name="灯片编号占位符 3"/>
          <p:cNvSpPr>
            <a:spLocks noGrp="1"/>
          </p:cNvSpPr>
          <p:nvPr>
            <p:ph type="sldNum" sz="quarter" idx="5"/>
          </p:nvPr>
        </p:nvSpPr>
        <p:spPr bwMode="auto">
          <a:noFill/>
          <a:ln>
            <a:miter lim="800000"/>
            <a:headEnd/>
            <a:tailEnd/>
          </a:ln>
        </p:spPr>
        <p:txBody>
          <a:bodyPr/>
          <a:lstStyle/>
          <a:p>
            <a:fld id="{45268823-F8D6-4E91-8D5C-8B547BEFBCDA}" type="slidenum">
              <a:rPr lang="en-US" altLang="zh-CN" smtClean="0"/>
              <a:pPr/>
              <a:t>30</a:t>
            </a:fld>
            <a:endParaRPr lang="en-US" altLang="zh-CN"/>
          </a:p>
        </p:txBody>
      </p:sp>
    </p:spTree>
    <p:extLst>
      <p:ext uri="{BB962C8B-B14F-4D97-AF65-F5344CB8AC3E}">
        <p14:creationId xmlns:p14="http://schemas.microsoft.com/office/powerpoint/2010/main" val="127413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a:bodyPr>
          <a:lstStyle/>
          <a:p>
            <a:pPr>
              <a:defRPr/>
            </a:pPr>
            <a:endParaRPr lang="zh-CN" altLang="en-US" dirty="0"/>
          </a:p>
        </p:txBody>
      </p:sp>
      <p:sp>
        <p:nvSpPr>
          <p:cNvPr id="97284" name="灯片编号占位符 3"/>
          <p:cNvSpPr>
            <a:spLocks noGrp="1"/>
          </p:cNvSpPr>
          <p:nvPr>
            <p:ph type="sldNum" sz="quarter" idx="5"/>
          </p:nvPr>
        </p:nvSpPr>
        <p:spPr bwMode="auto">
          <a:noFill/>
          <a:ln>
            <a:miter lim="800000"/>
            <a:headEnd/>
            <a:tailEnd/>
          </a:ln>
        </p:spPr>
        <p:txBody>
          <a:bodyPr/>
          <a:lstStyle/>
          <a:p>
            <a:fld id="{15336335-194B-43BE-9C0F-01F7DF88A196}" type="slidenum">
              <a:rPr lang="en-US" altLang="zh-CN" smtClean="0"/>
              <a:pPr/>
              <a:t>4</a:t>
            </a:fld>
            <a:endParaRPr lang="en-US" altLang="zh-CN"/>
          </a:p>
        </p:txBody>
      </p:sp>
    </p:spTree>
    <p:extLst>
      <p:ext uri="{BB962C8B-B14F-4D97-AF65-F5344CB8AC3E}">
        <p14:creationId xmlns:p14="http://schemas.microsoft.com/office/powerpoint/2010/main" val="1078377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Shift</a:t>
            </a:r>
            <a:r>
              <a:rPr lang="zh-CN" altLang="en-US" dirty="0"/>
              <a:t>是一个左移的命令</a:t>
            </a:r>
            <a:endParaRPr lang="en-US" altLang="zh-CN" dirty="0"/>
          </a:p>
          <a:p>
            <a:endParaRPr lang="en-US" altLang="zh-CN" dirty="0"/>
          </a:p>
          <a:p>
            <a:r>
              <a:rPr lang="zh-CN" altLang="en-US" dirty="0"/>
              <a:t>我们同学们看下这个</a:t>
            </a:r>
            <a:r>
              <a:rPr lang="en-US" altLang="zh-CN" dirty="0"/>
              <a:t>script30.csh</a:t>
            </a:r>
            <a:r>
              <a:rPr lang="zh-CN" altLang="en-US" dirty="0"/>
              <a:t>是什么</a:t>
            </a:r>
            <a:r>
              <a:rPr lang="en-US" altLang="zh-CN" dirty="0"/>
              <a:t>shell</a:t>
            </a:r>
            <a:r>
              <a:rPr lang="zh-CN" altLang="en-US" dirty="0"/>
              <a:t>，是</a:t>
            </a:r>
            <a:r>
              <a:rPr lang="en-US" altLang="zh-CN" dirty="0"/>
              <a:t>C-shell</a:t>
            </a:r>
            <a:r>
              <a:rPr lang="zh-CN" altLang="en-US" dirty="0"/>
              <a:t>还是</a:t>
            </a:r>
            <a:r>
              <a:rPr lang="en-US" altLang="zh-CN" dirty="0"/>
              <a:t>bash-shell</a:t>
            </a:r>
            <a:r>
              <a:rPr lang="zh-CN" altLang="en-US" dirty="0"/>
              <a:t>？</a:t>
            </a:r>
            <a:endParaRPr lang="en-US" altLang="zh-CN" dirty="0"/>
          </a:p>
          <a:p>
            <a:endParaRPr lang="en-US" altLang="zh-CN" dirty="0"/>
          </a:p>
          <a:p>
            <a:r>
              <a:rPr lang="zh-CN" altLang="en-US" dirty="0"/>
              <a:t>其实到底是</a:t>
            </a:r>
            <a:r>
              <a:rPr lang="en-US" altLang="zh-CN" dirty="0" err="1"/>
              <a:t>cshell</a:t>
            </a:r>
            <a:r>
              <a:rPr lang="zh-CN" altLang="en-US" dirty="0"/>
              <a:t>还是</a:t>
            </a:r>
            <a:r>
              <a:rPr lang="en-US" altLang="zh-CN" dirty="0" err="1"/>
              <a:t>bashShell</a:t>
            </a:r>
            <a:r>
              <a:rPr lang="zh-CN" altLang="en-US" dirty="0"/>
              <a:t>与脚本的命令是没有关系的，我们主要关注的是这个</a:t>
            </a:r>
            <a:r>
              <a:rPr lang="en-US" altLang="zh-CN" dirty="0"/>
              <a:t>shell</a:t>
            </a:r>
            <a:r>
              <a:rPr lang="zh-CN" altLang="en-US" dirty="0"/>
              <a:t>的命令解释器是什么？</a:t>
            </a:r>
            <a:endParaRPr lang="en-US" altLang="zh-CN" dirty="0"/>
          </a:p>
          <a:p>
            <a:endParaRPr lang="en-US" altLang="zh-CN" dirty="0"/>
          </a:p>
          <a:p>
            <a:r>
              <a:rPr lang="zh-CN" altLang="en-US" dirty="0"/>
              <a:t>我们先把所有的参数输出来，</a:t>
            </a:r>
            <a:endParaRPr lang="en-US" altLang="zh-CN" dirty="0"/>
          </a:p>
          <a:p>
            <a:r>
              <a:rPr lang="zh-CN" altLang="en-US" dirty="0"/>
              <a:t>这个主要是和语法 有关系</a:t>
            </a:r>
          </a:p>
        </p:txBody>
      </p:sp>
      <p:sp>
        <p:nvSpPr>
          <p:cNvPr id="124932" name="灯片编号占位符 3"/>
          <p:cNvSpPr>
            <a:spLocks noGrp="1"/>
          </p:cNvSpPr>
          <p:nvPr>
            <p:ph type="sldNum" sz="quarter" idx="5"/>
          </p:nvPr>
        </p:nvSpPr>
        <p:spPr bwMode="auto">
          <a:noFill/>
          <a:ln>
            <a:miter lim="800000"/>
            <a:headEnd/>
            <a:tailEnd/>
          </a:ln>
        </p:spPr>
        <p:txBody>
          <a:bodyPr/>
          <a:lstStyle/>
          <a:p>
            <a:fld id="{7A90B2F2-1F9B-48AE-B59D-047F02A91205}" type="slidenum">
              <a:rPr lang="en-US" altLang="zh-CN" smtClean="0"/>
              <a:pPr/>
              <a:t>31</a:t>
            </a:fld>
            <a:endParaRPr lang="en-US" altLang="zh-CN"/>
          </a:p>
        </p:txBody>
      </p:sp>
    </p:spTree>
    <p:extLst>
      <p:ext uri="{BB962C8B-B14F-4D97-AF65-F5344CB8AC3E}">
        <p14:creationId xmlns:p14="http://schemas.microsoft.com/office/powerpoint/2010/main" val="43160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Export</a:t>
            </a:r>
            <a:r>
              <a:rPr lang="zh-CN" altLang="en-US" dirty="0"/>
              <a:t>用于设置全局环境变量。</a:t>
            </a:r>
            <a:endParaRPr lang="en-US" altLang="zh-CN" dirty="0"/>
          </a:p>
          <a:p>
            <a:endParaRPr lang="en-US" altLang="zh-CN" dirty="0"/>
          </a:p>
          <a:p>
            <a:r>
              <a:rPr lang="zh-CN" altLang="en-US" dirty="0"/>
              <a:t>如果你在脚本里面使用，它可能是一个局部变量。</a:t>
            </a:r>
            <a:endParaRPr lang="en-US" altLang="zh-CN" dirty="0"/>
          </a:p>
          <a:p>
            <a:endParaRPr lang="en-US" altLang="zh-CN" dirty="0"/>
          </a:p>
          <a:p>
            <a:r>
              <a:rPr lang="zh-CN" altLang="en-US" dirty="0"/>
              <a:t>比如说我们先把</a:t>
            </a:r>
            <a:r>
              <a:rPr lang="en-US" altLang="zh-CN" dirty="0"/>
              <a:t>123</a:t>
            </a:r>
            <a:r>
              <a:rPr lang="zh-CN" altLang="en-US" dirty="0"/>
              <a:t>赋给</a:t>
            </a:r>
            <a:r>
              <a:rPr lang="en-US" altLang="zh-CN" dirty="0"/>
              <a:t>test</a:t>
            </a:r>
            <a:r>
              <a:rPr lang="zh-CN" altLang="en-US" dirty="0"/>
              <a:t>变量。</a:t>
            </a:r>
            <a:endParaRPr lang="en-US" altLang="zh-CN" dirty="0"/>
          </a:p>
          <a:p>
            <a:endParaRPr lang="zh-CN" altLang="en-US" dirty="0"/>
          </a:p>
        </p:txBody>
      </p:sp>
      <p:sp>
        <p:nvSpPr>
          <p:cNvPr id="125956" name="灯片编号占位符 3"/>
          <p:cNvSpPr>
            <a:spLocks noGrp="1"/>
          </p:cNvSpPr>
          <p:nvPr>
            <p:ph type="sldNum" sz="quarter" idx="5"/>
          </p:nvPr>
        </p:nvSpPr>
        <p:spPr bwMode="auto">
          <a:noFill/>
          <a:ln>
            <a:miter lim="800000"/>
            <a:headEnd/>
            <a:tailEnd/>
          </a:ln>
        </p:spPr>
        <p:txBody>
          <a:bodyPr/>
          <a:lstStyle/>
          <a:p>
            <a:fld id="{C578CD3E-2B7A-4D4F-9DBF-DA1710DA3F72}" type="slidenum">
              <a:rPr lang="en-US" altLang="zh-CN" smtClean="0"/>
              <a:pPr/>
              <a:t>32</a:t>
            </a:fld>
            <a:endParaRPr lang="en-US" altLang="zh-CN"/>
          </a:p>
        </p:txBody>
      </p:sp>
    </p:spTree>
    <p:extLst>
      <p:ext uri="{BB962C8B-B14F-4D97-AF65-F5344CB8AC3E}">
        <p14:creationId xmlns:p14="http://schemas.microsoft.com/office/powerpoint/2010/main" val="1350881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这里的</a:t>
            </a:r>
            <a:r>
              <a:rPr lang="en-US" altLang="zh-CN"/>
              <a:t>unset</a:t>
            </a:r>
            <a:r>
              <a:rPr lang="zh-CN" altLang="en-US"/>
              <a:t>，就是一旦</a:t>
            </a:r>
            <a:r>
              <a:rPr lang="en-US" altLang="zh-CN"/>
              <a:t>export</a:t>
            </a:r>
            <a:r>
              <a:rPr lang="zh-CN" altLang="en-US"/>
              <a:t>一个全局变量，还可以使用命令，取消该全局变量。</a:t>
            </a:r>
          </a:p>
        </p:txBody>
      </p:sp>
      <p:sp>
        <p:nvSpPr>
          <p:cNvPr id="126980" name="灯片编号占位符 3"/>
          <p:cNvSpPr>
            <a:spLocks noGrp="1"/>
          </p:cNvSpPr>
          <p:nvPr>
            <p:ph type="sldNum" sz="quarter" idx="5"/>
          </p:nvPr>
        </p:nvSpPr>
        <p:spPr bwMode="auto">
          <a:noFill/>
          <a:ln>
            <a:miter lim="800000"/>
            <a:headEnd/>
            <a:tailEnd/>
          </a:ln>
        </p:spPr>
        <p:txBody>
          <a:bodyPr/>
          <a:lstStyle/>
          <a:p>
            <a:fld id="{063E8216-A9F0-467F-97DC-3C5E27A20944}" type="slidenum">
              <a:rPr lang="en-US" altLang="zh-CN" smtClean="0"/>
              <a:pPr/>
              <a:t>33</a:t>
            </a:fld>
            <a:endParaRPr lang="en-US" altLang="zh-CN"/>
          </a:p>
        </p:txBody>
      </p:sp>
    </p:spTree>
    <p:extLst>
      <p:ext uri="{BB962C8B-B14F-4D97-AF65-F5344CB8AC3E}">
        <p14:creationId xmlns:p14="http://schemas.microsoft.com/office/powerpoint/2010/main" val="3328695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后面是一些常用的命令，这些命令就不一一讲了。大家可以在课后看看，多在自己的笔记本上试试。</a:t>
            </a:r>
          </a:p>
        </p:txBody>
      </p:sp>
      <p:sp>
        <p:nvSpPr>
          <p:cNvPr id="128004" name="灯片编号占位符 3"/>
          <p:cNvSpPr>
            <a:spLocks noGrp="1"/>
          </p:cNvSpPr>
          <p:nvPr>
            <p:ph type="sldNum" sz="quarter" idx="5"/>
          </p:nvPr>
        </p:nvSpPr>
        <p:spPr bwMode="auto">
          <a:noFill/>
          <a:ln>
            <a:miter lim="800000"/>
            <a:headEnd/>
            <a:tailEnd/>
          </a:ln>
        </p:spPr>
        <p:txBody>
          <a:bodyPr/>
          <a:lstStyle/>
          <a:p>
            <a:fld id="{0E908D4C-F35A-4B13-A3DB-51C4E65C64BB}" type="slidenum">
              <a:rPr lang="en-US" altLang="zh-CN" smtClean="0"/>
              <a:pPr/>
              <a:t>35</a:t>
            </a:fld>
            <a:endParaRPr lang="en-US" altLang="zh-CN"/>
          </a:p>
        </p:txBody>
      </p:sp>
    </p:spTree>
    <p:extLst>
      <p:ext uri="{BB962C8B-B14F-4D97-AF65-F5344CB8AC3E}">
        <p14:creationId xmlns:p14="http://schemas.microsoft.com/office/powerpoint/2010/main" val="4173300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29028" name="灯片编号占位符 3"/>
          <p:cNvSpPr>
            <a:spLocks noGrp="1"/>
          </p:cNvSpPr>
          <p:nvPr>
            <p:ph type="sldNum" sz="quarter" idx="5"/>
          </p:nvPr>
        </p:nvSpPr>
        <p:spPr bwMode="auto">
          <a:noFill/>
          <a:ln>
            <a:miter lim="800000"/>
            <a:headEnd/>
            <a:tailEnd/>
          </a:ln>
        </p:spPr>
        <p:txBody>
          <a:bodyPr/>
          <a:lstStyle/>
          <a:p>
            <a:fld id="{F8530B7E-4DF0-4478-96F4-7FA8F1EA061A}" type="slidenum">
              <a:rPr lang="en-US" altLang="zh-CN" smtClean="0"/>
              <a:pPr/>
              <a:t>37</a:t>
            </a:fld>
            <a:endParaRPr lang="en-US" altLang="zh-CN"/>
          </a:p>
        </p:txBody>
      </p:sp>
    </p:spTree>
    <p:extLst>
      <p:ext uri="{BB962C8B-B14F-4D97-AF65-F5344CB8AC3E}">
        <p14:creationId xmlns:p14="http://schemas.microsoft.com/office/powerpoint/2010/main" val="2629725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a:t>Bash: and:command not found</a:t>
            </a:r>
          </a:p>
          <a:p>
            <a:endParaRPr lang="en-US" altLang="zh-CN"/>
          </a:p>
        </p:txBody>
      </p:sp>
    </p:spTree>
    <p:extLst>
      <p:ext uri="{BB962C8B-B14F-4D97-AF65-F5344CB8AC3E}">
        <p14:creationId xmlns:p14="http://schemas.microsoft.com/office/powerpoint/2010/main" val="378963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a:t>Bash: and:command not found</a:t>
            </a:r>
          </a:p>
          <a:p>
            <a:endParaRPr lang="en-US" altLang="zh-CN"/>
          </a:p>
        </p:txBody>
      </p:sp>
    </p:spTree>
    <p:extLst>
      <p:ext uri="{BB962C8B-B14F-4D97-AF65-F5344CB8AC3E}">
        <p14:creationId xmlns:p14="http://schemas.microsoft.com/office/powerpoint/2010/main" val="2737409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t>
            </a:r>
            <a:r>
              <a:rPr lang="zh-CN" altLang="en-US"/>
              <a:t>记录着当前设置的</a:t>
            </a:r>
            <a:r>
              <a:rPr lang="en-US" altLang="zh-CN"/>
              <a:t>shell</a:t>
            </a:r>
            <a:r>
              <a:rPr lang="zh-CN" altLang="en-US"/>
              <a:t>选项，</a:t>
            </a:r>
            <a:r>
              <a:rPr lang="en-US" altLang="zh-CN" b="1"/>
              <a:t>himBH</a:t>
            </a:r>
            <a:r>
              <a:rPr lang="zh-CN" altLang="en-US"/>
              <a:t>是默认值，可以通过 </a:t>
            </a:r>
            <a:r>
              <a:rPr lang="en-US" altLang="zh-CN"/>
              <a:t>set </a:t>
            </a:r>
            <a:r>
              <a:rPr lang="zh-CN" altLang="en-US"/>
              <a:t>命令来设置或者取消一个选项配置。例如：</a:t>
            </a:r>
          </a:p>
          <a:p>
            <a:r>
              <a:rPr lang="en-US" altLang="zh-CN"/>
              <a:t>set -x </a:t>
            </a:r>
            <a:r>
              <a:rPr lang="zh-CN" altLang="en-US"/>
              <a:t>这个可以打开 </a:t>
            </a:r>
            <a:r>
              <a:rPr lang="en-US" altLang="zh-CN"/>
              <a:t>shell </a:t>
            </a:r>
            <a:r>
              <a:rPr lang="zh-CN" altLang="en-US"/>
              <a:t>的调试开关，调试 </a:t>
            </a:r>
            <a:r>
              <a:rPr lang="en-US" altLang="zh-CN"/>
              <a:t>shell </a:t>
            </a:r>
            <a:r>
              <a:rPr lang="zh-CN" altLang="en-US"/>
              <a:t>脚本非常有用，这个时候再检查下 </a:t>
            </a:r>
            <a:r>
              <a:rPr lang="en-US" altLang="zh-CN"/>
              <a:t>$- </a:t>
            </a:r>
            <a:r>
              <a:rPr lang="zh-CN" altLang="en-US"/>
              <a:t>变量的值，可以看到多了 </a:t>
            </a:r>
            <a:r>
              <a:rPr lang="en-US" altLang="zh-CN"/>
              <a:t>x </a:t>
            </a:r>
            <a:r>
              <a:rPr lang="zh-CN" altLang="en-US"/>
              <a:t>字符：</a:t>
            </a:r>
            <a:endParaRPr lang="en-US" altLang="zh-CN"/>
          </a:p>
          <a:p>
            <a:r>
              <a:rPr lang="en-US" altLang="zh-CN"/>
              <a:t>-h </a:t>
            </a:r>
          </a:p>
          <a:p>
            <a:r>
              <a:rPr lang="zh-CN" altLang="en-US"/>
              <a:t>定义函数时</a:t>
            </a:r>
            <a:r>
              <a:rPr lang="en-US" altLang="zh-CN"/>
              <a:t>,</a:t>
            </a:r>
            <a:r>
              <a:rPr lang="zh-CN" altLang="en-US"/>
              <a:t>定位和存储函数命令</a:t>
            </a:r>
            <a:r>
              <a:rPr lang="en-US" altLang="zh-CN"/>
              <a:t>,</a:t>
            </a:r>
            <a:r>
              <a:rPr lang="zh-CN" altLang="en-US"/>
              <a:t>当函数被执行时</a:t>
            </a:r>
            <a:r>
              <a:rPr lang="en-US" altLang="zh-CN"/>
              <a:t>,</a:t>
            </a:r>
            <a:r>
              <a:rPr lang="zh-CN" altLang="en-US"/>
              <a:t>通常查询函数命令</a:t>
            </a:r>
          </a:p>
          <a:p>
            <a:r>
              <a:rPr lang="en-US" altLang="zh-CN" b="1"/>
              <a:t>i - interactive</a:t>
            </a:r>
          </a:p>
          <a:p>
            <a:r>
              <a:rPr lang="zh-CN" altLang="en-US"/>
              <a:t>包含这个选项说明当前的 </a:t>
            </a:r>
            <a:r>
              <a:rPr lang="en-US" altLang="zh-CN"/>
              <a:t>shell </a:t>
            </a:r>
            <a:r>
              <a:rPr lang="zh-CN" altLang="en-US"/>
              <a:t>是一个交互式的 </a:t>
            </a:r>
            <a:r>
              <a:rPr lang="en-US" altLang="zh-CN"/>
              <a:t>shell</a:t>
            </a:r>
            <a:r>
              <a:rPr lang="zh-CN" altLang="en-US"/>
              <a:t>，何为交互式？你输入命令，</a:t>
            </a:r>
            <a:r>
              <a:rPr lang="en-US" altLang="zh-CN"/>
              <a:t>shell </a:t>
            </a:r>
            <a:r>
              <a:rPr lang="zh-CN" altLang="en-US"/>
              <a:t>解释执行后给你返回结果，我们在 </a:t>
            </a:r>
            <a:r>
              <a:rPr lang="en-US" altLang="zh-CN"/>
              <a:t>Terminal </a:t>
            </a:r>
            <a:r>
              <a:rPr lang="zh-CN" altLang="en-US"/>
              <a:t>下使用的 </a:t>
            </a:r>
            <a:r>
              <a:rPr lang="en-US" altLang="zh-CN"/>
              <a:t>shell </a:t>
            </a:r>
            <a:r>
              <a:rPr lang="zh-CN" altLang="en-US"/>
              <a:t>就是交互式的，所以 </a:t>
            </a:r>
            <a:r>
              <a:rPr lang="en-US" altLang="zh-CN"/>
              <a:t>$- </a:t>
            </a:r>
            <a:r>
              <a:rPr lang="zh-CN" altLang="en-US"/>
              <a:t>会包含 </a:t>
            </a:r>
            <a:r>
              <a:rPr lang="en-US" altLang="zh-CN"/>
              <a:t>i </a:t>
            </a:r>
            <a:r>
              <a:rPr lang="zh-CN" altLang="en-US"/>
              <a:t>字符。如果我们在一个脚本里面 </a:t>
            </a:r>
            <a:r>
              <a:rPr lang="en-US" altLang="zh-CN"/>
              <a:t>echo $-</a:t>
            </a:r>
            <a:r>
              <a:rPr lang="zh-CN" altLang="en-US"/>
              <a:t>，结果是不会包含 </a:t>
            </a:r>
            <a:r>
              <a:rPr lang="en-US" altLang="zh-CN"/>
              <a:t>i </a:t>
            </a:r>
            <a:r>
              <a:rPr lang="zh-CN" altLang="en-US"/>
              <a:t>的。</a:t>
            </a:r>
          </a:p>
          <a:p>
            <a:r>
              <a:rPr lang="en-US" altLang="zh-CN" b="1"/>
              <a:t>H - history expand</a:t>
            </a:r>
          </a:p>
          <a:p>
            <a:r>
              <a:rPr lang="en-US" altLang="zh-CN"/>
              <a:t>Shell </a:t>
            </a:r>
            <a:r>
              <a:rPr lang="zh-CN" altLang="en-US"/>
              <a:t>会把我们执行的命令记录下来，可以通过 </a:t>
            </a:r>
            <a:r>
              <a:rPr lang="en-US" altLang="zh-CN"/>
              <a:t>history </a:t>
            </a:r>
            <a:r>
              <a:rPr lang="zh-CN" altLang="en-US"/>
              <a:t>命令查看，每一行是序号 </a:t>
            </a:r>
            <a:r>
              <a:rPr lang="en-US" altLang="zh-CN"/>
              <a:t>+ </a:t>
            </a:r>
            <a:r>
              <a:rPr lang="zh-CN" altLang="en-US"/>
              <a:t>执行的命令。在 </a:t>
            </a:r>
            <a:r>
              <a:rPr lang="en-US" altLang="zh-CN"/>
              <a:t>shell </a:t>
            </a:r>
            <a:r>
              <a:rPr lang="zh-CN" altLang="en-US"/>
              <a:t>退出时，会将这些信息保存到</a:t>
            </a:r>
            <a:r>
              <a:rPr lang="en-US" altLang="zh-CN"/>
              <a:t>~/.bash_history </a:t>
            </a:r>
            <a:r>
              <a:rPr lang="zh-CN" altLang="en-US"/>
              <a:t>文件中，当然在启动时也会从该文件中加载，</a:t>
            </a:r>
            <a:r>
              <a:rPr lang="en-US" altLang="zh-CN"/>
              <a:t>history expand </a:t>
            </a:r>
            <a:r>
              <a:rPr lang="zh-CN" altLang="en-US"/>
              <a:t>就是展开历史列表中的命令，可以通过</a:t>
            </a:r>
            <a:r>
              <a:rPr lang="en-US" altLang="zh-CN"/>
              <a:t>!</a:t>
            </a:r>
            <a:r>
              <a:rPr lang="zh-CN" altLang="en-US"/>
              <a:t>感叹号来完成，例如</a:t>
            </a:r>
            <a:r>
              <a:rPr lang="en-US" altLang="zh-CN"/>
              <a:t>"!!"</a:t>
            </a:r>
            <a:r>
              <a:rPr lang="zh-CN" altLang="en-US"/>
              <a:t>返回上最近的一个历史命令，</a:t>
            </a:r>
            <a:r>
              <a:rPr lang="en-US" altLang="zh-CN"/>
              <a:t>"!n"</a:t>
            </a:r>
            <a:r>
              <a:rPr lang="zh-CN" altLang="en-US"/>
              <a:t>返回第 </a:t>
            </a:r>
            <a:r>
              <a:rPr lang="en-US" altLang="zh-CN"/>
              <a:t>n </a:t>
            </a:r>
            <a:r>
              <a:rPr lang="zh-CN" altLang="en-US"/>
              <a:t>个历史命令</a:t>
            </a:r>
            <a:r>
              <a:rPr lang="en-US" altLang="zh-CN"/>
              <a:t>.</a:t>
            </a:r>
          </a:p>
          <a:p>
            <a:r>
              <a:rPr lang="en-US" altLang="zh-CN" b="1"/>
              <a:t>B - brace expansion</a:t>
            </a:r>
          </a:p>
          <a:p>
            <a:r>
              <a:rPr lang="en-US" altLang="zh-CN"/>
              <a:t>Brace expansion </a:t>
            </a:r>
            <a:r>
              <a:rPr lang="zh-CN" altLang="en-US"/>
              <a:t>是一个很有用的技巧，很多时候大家需要备份某个文件时，非常头疼的一点就是要重复输入长长地路径，利用 </a:t>
            </a:r>
            <a:r>
              <a:rPr lang="en-US" altLang="zh-CN"/>
              <a:t>Brace expansion </a:t>
            </a:r>
            <a:r>
              <a:rPr lang="zh-CN" altLang="en-US"/>
              <a:t>就可以轻松搞定。</a:t>
            </a:r>
          </a:p>
          <a:p>
            <a:r>
              <a:rPr lang="zh-CN" altLang="en-US"/>
              <a:t>你可以试试通过</a:t>
            </a:r>
            <a:r>
              <a:rPr lang="en-US" altLang="zh-CN"/>
              <a:t>set +B</a:t>
            </a:r>
            <a:r>
              <a:rPr lang="zh-CN" altLang="en-US"/>
              <a:t>来关闭这个功能，与前面几个选项不同的是，这个选项在脚本里面也是默认打开的。</a:t>
            </a:r>
          </a:p>
          <a:p>
            <a:r>
              <a:rPr lang="en-US" altLang="zh-CN" b="1"/>
              <a:t>m - monitor mode</a:t>
            </a:r>
          </a:p>
          <a:p>
            <a:r>
              <a:rPr lang="zh-CN" altLang="en-US"/>
              <a:t>字面意思是说打开监控模式，</a:t>
            </a:r>
            <a:r>
              <a:rPr lang="en-US" altLang="zh-CN"/>
              <a:t>Bash </a:t>
            </a:r>
            <a:r>
              <a:rPr lang="zh-CN" altLang="en-US"/>
              <a:t>手册上后面还有一句话</a:t>
            </a:r>
            <a:r>
              <a:rPr lang="en-US" altLang="zh-CN"/>
              <a:t>"Job control is enabled"</a:t>
            </a:r>
            <a:r>
              <a:rPr lang="zh-CN" altLang="en-US"/>
              <a:t>，</a:t>
            </a:r>
            <a:r>
              <a:rPr lang="en-US" altLang="zh-CN"/>
              <a:t>Job control </a:t>
            </a:r>
            <a:r>
              <a:rPr lang="zh-CN" altLang="en-US"/>
              <a:t>是什么？就是说可以控制进程的停止、继续，后台或者前台执行等。</a:t>
            </a:r>
          </a:p>
          <a:p>
            <a:br>
              <a:rPr lang="zh-CN" altLang="en-US"/>
            </a:br>
            <a:endParaRPr lang="zh-CN" altLang="en-US"/>
          </a:p>
        </p:txBody>
      </p:sp>
      <p:sp>
        <p:nvSpPr>
          <p:cNvPr id="132100" name="灯片编号占位符 3"/>
          <p:cNvSpPr>
            <a:spLocks noGrp="1"/>
          </p:cNvSpPr>
          <p:nvPr>
            <p:ph type="sldNum" sz="quarter" idx="5"/>
          </p:nvPr>
        </p:nvSpPr>
        <p:spPr bwMode="auto">
          <a:noFill/>
          <a:ln>
            <a:miter lim="800000"/>
            <a:headEnd/>
            <a:tailEnd/>
          </a:ln>
        </p:spPr>
        <p:txBody>
          <a:bodyPr/>
          <a:lstStyle/>
          <a:p>
            <a:fld id="{3AFBCB5C-6C5D-4DE3-968A-72970D950EB8}" type="slidenum">
              <a:rPr lang="en-US" altLang="zh-CN" smtClean="0"/>
              <a:pPr/>
              <a:t>43</a:t>
            </a:fld>
            <a:endParaRPr lang="en-US" altLang="zh-CN"/>
          </a:p>
        </p:txBody>
      </p:sp>
    </p:spTree>
    <p:extLst>
      <p:ext uri="{BB962C8B-B14F-4D97-AF65-F5344CB8AC3E}">
        <p14:creationId xmlns:p14="http://schemas.microsoft.com/office/powerpoint/2010/main" val="628040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若不加双引号，如果字符串中包含“空格”字符时会引起</a:t>
            </a:r>
            <a:r>
              <a:rPr lang="en-US" altLang="zh-CN"/>
              <a:t>shell</a:t>
            </a:r>
            <a:r>
              <a:rPr lang="zh-CN" altLang="en-US"/>
              <a:t>语法错误。</a:t>
            </a:r>
            <a:endParaRPr lang="en-US" altLang="zh-CN"/>
          </a:p>
          <a:p>
            <a:r>
              <a:rPr lang="sv-SE" altLang="zh-CN"/>
              <a:t>ll@ubuntu:~$ var="0 07"</a:t>
            </a:r>
          </a:p>
          <a:p>
            <a:r>
              <a:rPr lang="sv-SE" altLang="zh-CN"/>
              <a:t>ll@ubuntu:~$ [ $var=0 07  ]</a:t>
            </a:r>
          </a:p>
          <a:p>
            <a:r>
              <a:rPr lang="sv-SE" altLang="zh-CN"/>
              <a:t>bash: [: 07=0: </a:t>
            </a:r>
            <a:r>
              <a:rPr lang="zh-CN" altLang="sv-SE"/>
              <a:t>期待二元表达式</a:t>
            </a:r>
          </a:p>
          <a:p>
            <a:r>
              <a:rPr lang="sv-SE" altLang="zh-CN"/>
              <a:t>ll@ubuntu:~$ [ $var="0 07" ]</a:t>
            </a:r>
          </a:p>
          <a:p>
            <a:r>
              <a:rPr lang="sv-SE" altLang="zh-CN"/>
              <a:t>bash: [: 0: </a:t>
            </a:r>
            <a:r>
              <a:rPr lang="zh-CN" altLang="sv-SE"/>
              <a:t>期待一元表达式</a:t>
            </a:r>
          </a:p>
          <a:p>
            <a:r>
              <a:rPr lang="sv-SE" altLang="zh-CN"/>
              <a:t>ll@ubuntu:~$ [ "$var"="0 07" ]</a:t>
            </a:r>
          </a:p>
          <a:p>
            <a:r>
              <a:rPr lang="sv-SE" altLang="zh-CN"/>
              <a:t>ll@ubuntu:~$ echo $?</a:t>
            </a:r>
          </a:p>
          <a:p>
            <a:r>
              <a:rPr lang="sv-SE" altLang="zh-CN"/>
              <a:t>0</a:t>
            </a:r>
          </a:p>
          <a:p>
            <a:endParaRPr lang="zh-CN" altLang="en-US"/>
          </a:p>
        </p:txBody>
      </p:sp>
      <p:sp>
        <p:nvSpPr>
          <p:cNvPr id="133124" name="灯片编号占位符 3"/>
          <p:cNvSpPr>
            <a:spLocks noGrp="1"/>
          </p:cNvSpPr>
          <p:nvPr>
            <p:ph type="sldNum" sz="quarter" idx="5"/>
          </p:nvPr>
        </p:nvSpPr>
        <p:spPr bwMode="auto">
          <a:noFill/>
          <a:ln>
            <a:miter lim="800000"/>
            <a:headEnd/>
            <a:tailEnd/>
          </a:ln>
        </p:spPr>
        <p:txBody>
          <a:bodyPr/>
          <a:lstStyle/>
          <a:p>
            <a:fld id="{04A34F71-C639-4194-99DC-96DEA389F975}" type="slidenum">
              <a:rPr lang="en-US" altLang="zh-CN" smtClean="0"/>
              <a:pPr/>
              <a:t>46</a:t>
            </a:fld>
            <a:endParaRPr lang="en-US" altLang="zh-CN"/>
          </a:p>
        </p:txBody>
      </p:sp>
    </p:spTree>
    <p:extLst>
      <p:ext uri="{BB962C8B-B14F-4D97-AF65-F5344CB8AC3E}">
        <p14:creationId xmlns:p14="http://schemas.microsoft.com/office/powerpoint/2010/main" val="1838106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a:solidFill>
                  <a:schemeClr val="accent5">
                    <a:lumMod val="10000"/>
                  </a:schemeClr>
                </a:solidFill>
              </a:rPr>
              <a:t>#! /bin/</a:t>
            </a:r>
            <a:r>
              <a:rPr lang="en-US" altLang="zh-CN" dirty="0" err="1">
                <a:solidFill>
                  <a:schemeClr val="accent5">
                    <a:lumMod val="10000"/>
                  </a:schemeClr>
                </a:solidFill>
              </a:rPr>
              <a:t>sh</a:t>
            </a:r>
            <a:r>
              <a:rPr lang="en-US" altLang="zh-CN" dirty="0">
                <a:solidFill>
                  <a:schemeClr val="accent5">
                    <a:lumMod val="10000"/>
                  </a:schemeClr>
                </a:solidFill>
              </a:rPr>
              <a:t> </a:t>
            </a:r>
            <a:r>
              <a:rPr lang="zh-CN" altLang="en-US" dirty="0">
                <a:solidFill>
                  <a:schemeClr val="accent5">
                    <a:lumMod val="10000"/>
                  </a:schemeClr>
                </a:solidFill>
              </a:rPr>
              <a:t>是指此脚本使用</a:t>
            </a:r>
            <a:r>
              <a:rPr lang="en-US" altLang="zh-CN" dirty="0">
                <a:solidFill>
                  <a:schemeClr val="accent5">
                    <a:lumMod val="10000"/>
                  </a:schemeClr>
                </a:solidFill>
              </a:rPr>
              <a:t>/bin/</a:t>
            </a:r>
            <a:r>
              <a:rPr lang="en-US" altLang="zh-CN" dirty="0" err="1">
                <a:solidFill>
                  <a:schemeClr val="accent5">
                    <a:lumMod val="10000"/>
                  </a:schemeClr>
                </a:solidFill>
              </a:rPr>
              <a:t>sh</a:t>
            </a:r>
            <a:r>
              <a:rPr lang="zh-CN" altLang="en-US" dirty="0">
                <a:solidFill>
                  <a:schemeClr val="accent5">
                    <a:lumMod val="10000"/>
                  </a:schemeClr>
                </a:solidFill>
              </a:rPr>
              <a:t>来解释执行，</a:t>
            </a:r>
            <a:r>
              <a:rPr lang="en-US" altLang="zh-CN" dirty="0">
                <a:solidFill>
                  <a:schemeClr val="accent5">
                    <a:lumMod val="10000"/>
                  </a:schemeClr>
                </a:solidFill>
              </a:rPr>
              <a:t>#!</a:t>
            </a:r>
            <a:r>
              <a:rPr lang="zh-CN" altLang="en-US" dirty="0">
                <a:solidFill>
                  <a:schemeClr val="accent5">
                    <a:lumMod val="10000"/>
                  </a:schemeClr>
                </a:solidFill>
              </a:rPr>
              <a:t>是特殊的表示符，其后面跟的是解释此脚本的</a:t>
            </a:r>
            <a:r>
              <a:rPr lang="en-US" altLang="zh-CN" dirty="0">
                <a:solidFill>
                  <a:schemeClr val="accent5">
                    <a:lumMod val="10000"/>
                  </a:schemeClr>
                </a:solidFill>
              </a:rPr>
              <a:t>shell</a:t>
            </a:r>
            <a:r>
              <a:rPr lang="zh-CN" altLang="en-US" dirty="0">
                <a:solidFill>
                  <a:schemeClr val="accent5">
                    <a:lumMod val="10000"/>
                  </a:schemeClr>
                </a:solidFill>
              </a:rPr>
              <a:t>的路径。如果脚本中没有声明，则脚本将在用户默认的</a:t>
            </a:r>
            <a:r>
              <a:rPr lang="en-US" altLang="zh-CN" dirty="0">
                <a:solidFill>
                  <a:schemeClr val="accent5">
                    <a:lumMod val="10000"/>
                  </a:schemeClr>
                </a:solidFill>
              </a:rPr>
              <a:t>shell</a:t>
            </a:r>
            <a:r>
              <a:rPr lang="zh-CN" altLang="en-US" dirty="0">
                <a:solidFill>
                  <a:schemeClr val="accent5">
                    <a:lumMod val="10000"/>
                  </a:schemeClr>
                </a:solidFill>
              </a:rPr>
              <a:t>中执行。用户默认的</a:t>
            </a:r>
            <a:r>
              <a:rPr lang="en-US" altLang="zh-CN" dirty="0">
                <a:solidFill>
                  <a:schemeClr val="accent5">
                    <a:lumMod val="10000"/>
                  </a:schemeClr>
                </a:solidFill>
              </a:rPr>
              <a:t>shell</a:t>
            </a:r>
            <a:r>
              <a:rPr lang="zh-CN" altLang="en-US" dirty="0">
                <a:solidFill>
                  <a:schemeClr val="accent5">
                    <a:lumMod val="10000"/>
                  </a:schemeClr>
                </a:solidFill>
              </a:rPr>
              <a:t>环境是在</a:t>
            </a:r>
            <a:r>
              <a:rPr lang="en-US" altLang="zh-CN" dirty="0">
                <a:solidFill>
                  <a:schemeClr val="accent5">
                    <a:lumMod val="10000"/>
                  </a:schemeClr>
                </a:solidFill>
              </a:rPr>
              <a:t>/</a:t>
            </a:r>
            <a:r>
              <a:rPr lang="en-US" altLang="zh-CN" dirty="0" err="1">
                <a:solidFill>
                  <a:schemeClr val="accent5">
                    <a:lumMod val="10000"/>
                  </a:schemeClr>
                </a:solidFill>
              </a:rPr>
              <a:t>etc</a:t>
            </a:r>
            <a:r>
              <a:rPr lang="en-US" altLang="zh-CN" dirty="0">
                <a:solidFill>
                  <a:schemeClr val="accent5">
                    <a:lumMod val="10000"/>
                  </a:schemeClr>
                </a:solidFill>
              </a:rPr>
              <a:t>/</a:t>
            </a:r>
            <a:r>
              <a:rPr lang="en-US" altLang="zh-CN" dirty="0" err="1">
                <a:solidFill>
                  <a:schemeClr val="accent5">
                    <a:lumMod val="10000"/>
                  </a:schemeClr>
                </a:solidFill>
              </a:rPr>
              <a:t>passwd</a:t>
            </a:r>
            <a:r>
              <a:rPr lang="zh-CN" altLang="en-US" dirty="0">
                <a:solidFill>
                  <a:schemeClr val="accent5">
                    <a:lumMod val="10000"/>
                  </a:schemeClr>
                </a:solidFill>
              </a:rPr>
              <a:t>中定义：比如</a:t>
            </a:r>
            <a:r>
              <a:rPr lang="en-US" altLang="zh-CN" dirty="0" err="1">
                <a:solidFill>
                  <a:schemeClr val="accent5">
                    <a:lumMod val="10000"/>
                  </a:schemeClr>
                </a:solidFill>
              </a:rPr>
              <a:t>passwd</a:t>
            </a:r>
            <a:r>
              <a:rPr lang="zh-CN" altLang="en-US" dirty="0">
                <a:solidFill>
                  <a:schemeClr val="accent5">
                    <a:lumMod val="10000"/>
                  </a:schemeClr>
                </a:solidFill>
              </a:rPr>
              <a:t>文件第一行中 </a:t>
            </a:r>
            <a:r>
              <a:rPr lang="en-US" altLang="zh-CN" dirty="0">
                <a:solidFill>
                  <a:schemeClr val="accent5">
                    <a:lumMod val="10000"/>
                  </a:schemeClr>
                </a:solidFill>
              </a:rPr>
              <a:t>root:x:0:0:root:/root:/bin/bash</a:t>
            </a:r>
            <a:r>
              <a:rPr lang="zh-CN" altLang="en-US" dirty="0">
                <a:solidFill>
                  <a:schemeClr val="accent5">
                    <a:lumMod val="10000"/>
                  </a:schemeClr>
                </a:solidFill>
              </a:rPr>
              <a:t>，最后的</a:t>
            </a:r>
            <a:r>
              <a:rPr lang="en-US" altLang="zh-CN" dirty="0">
                <a:solidFill>
                  <a:schemeClr val="accent5">
                    <a:lumMod val="10000"/>
                  </a:schemeClr>
                </a:solidFill>
              </a:rPr>
              <a:t>/bin/bash</a:t>
            </a:r>
            <a:r>
              <a:rPr lang="zh-CN" altLang="en-US" dirty="0">
                <a:solidFill>
                  <a:schemeClr val="accent5">
                    <a:lumMod val="10000"/>
                  </a:schemeClr>
                </a:solidFill>
              </a:rPr>
              <a:t>说明</a:t>
            </a:r>
            <a:r>
              <a:rPr lang="en-US" altLang="zh-CN" dirty="0">
                <a:solidFill>
                  <a:schemeClr val="accent5">
                    <a:lumMod val="10000"/>
                  </a:schemeClr>
                </a:solidFill>
              </a:rPr>
              <a:t>root</a:t>
            </a:r>
            <a:r>
              <a:rPr lang="zh-CN" altLang="en-US" dirty="0">
                <a:solidFill>
                  <a:schemeClr val="accent5">
                    <a:lumMod val="10000"/>
                  </a:schemeClr>
                </a:solidFill>
              </a:rPr>
              <a:t>用户的默认</a:t>
            </a:r>
            <a:r>
              <a:rPr lang="en-US" altLang="zh-CN" dirty="0">
                <a:solidFill>
                  <a:schemeClr val="accent5">
                    <a:lumMod val="10000"/>
                  </a:schemeClr>
                </a:solidFill>
              </a:rPr>
              <a:t>shell</a:t>
            </a:r>
            <a:r>
              <a:rPr lang="zh-CN" altLang="en-US" dirty="0">
                <a:solidFill>
                  <a:schemeClr val="accent5">
                    <a:lumMod val="10000"/>
                  </a:schemeClr>
                </a:solidFill>
              </a:rPr>
              <a:t>是</a:t>
            </a:r>
            <a:r>
              <a:rPr lang="en-US" altLang="zh-CN" dirty="0">
                <a:solidFill>
                  <a:schemeClr val="accent5">
                    <a:lumMod val="10000"/>
                  </a:schemeClr>
                </a:solidFill>
              </a:rPr>
              <a:t>/bin/bash</a:t>
            </a:r>
            <a:r>
              <a:rPr lang="zh-CN" altLang="en-US" dirty="0">
                <a:solidFill>
                  <a:schemeClr val="accent5">
                    <a:lumMod val="10000"/>
                  </a:schemeClr>
                </a:solidFill>
              </a:rPr>
              <a:t>。虽然</a:t>
            </a:r>
            <a:r>
              <a:rPr lang="en-US" altLang="zh-CN" dirty="0">
                <a:solidFill>
                  <a:schemeClr val="accent5">
                    <a:lumMod val="10000"/>
                  </a:schemeClr>
                </a:solidFill>
              </a:rPr>
              <a:t>#! /bin/</a:t>
            </a:r>
            <a:r>
              <a:rPr lang="en-US" altLang="zh-CN" dirty="0" err="1">
                <a:solidFill>
                  <a:schemeClr val="accent5">
                    <a:lumMod val="10000"/>
                  </a:schemeClr>
                </a:solidFill>
              </a:rPr>
              <a:t>sh</a:t>
            </a:r>
            <a:r>
              <a:rPr lang="en-US" altLang="zh-CN" dirty="0">
                <a:solidFill>
                  <a:schemeClr val="accent5">
                    <a:lumMod val="10000"/>
                  </a:schemeClr>
                </a:solidFill>
              </a:rPr>
              <a:t> </a:t>
            </a:r>
            <a:r>
              <a:rPr lang="zh-CN" altLang="en-US" dirty="0">
                <a:solidFill>
                  <a:schemeClr val="accent5">
                    <a:lumMod val="10000"/>
                  </a:schemeClr>
                </a:solidFill>
              </a:rPr>
              <a:t>可有可无，所以建议就把</a:t>
            </a:r>
            <a:r>
              <a:rPr lang="en-US" altLang="zh-CN" dirty="0">
                <a:solidFill>
                  <a:schemeClr val="accent5">
                    <a:lumMod val="10000"/>
                  </a:schemeClr>
                </a:solidFill>
              </a:rPr>
              <a:t>"#!/bin/</a:t>
            </a:r>
            <a:r>
              <a:rPr lang="en-US" altLang="zh-CN" dirty="0" err="1">
                <a:solidFill>
                  <a:schemeClr val="accent5">
                    <a:lumMod val="10000"/>
                  </a:schemeClr>
                </a:solidFill>
              </a:rPr>
              <a:t>sh</a:t>
            </a:r>
            <a:r>
              <a:rPr lang="en-US" altLang="zh-CN" dirty="0">
                <a:solidFill>
                  <a:schemeClr val="accent5">
                    <a:lumMod val="10000"/>
                  </a:schemeClr>
                </a:solidFill>
              </a:rPr>
              <a:t>"</a:t>
            </a:r>
            <a:r>
              <a:rPr lang="zh-CN" altLang="en-US" dirty="0">
                <a:solidFill>
                  <a:schemeClr val="accent5">
                    <a:lumMod val="10000"/>
                  </a:schemeClr>
                </a:solidFill>
              </a:rPr>
              <a:t>当成</a:t>
            </a:r>
            <a:r>
              <a:rPr lang="en-US" altLang="zh-CN" dirty="0">
                <a:solidFill>
                  <a:schemeClr val="accent5">
                    <a:lumMod val="10000"/>
                  </a:schemeClr>
                </a:solidFill>
              </a:rPr>
              <a:t>C </a:t>
            </a:r>
            <a:r>
              <a:rPr lang="zh-CN" altLang="en-US" dirty="0">
                <a:solidFill>
                  <a:schemeClr val="accent5">
                    <a:lumMod val="10000"/>
                  </a:schemeClr>
                </a:solidFill>
              </a:rPr>
              <a:t>语言的</a:t>
            </a:r>
            <a:r>
              <a:rPr lang="en-US" altLang="zh-CN" dirty="0">
                <a:solidFill>
                  <a:schemeClr val="accent5">
                    <a:lumMod val="10000"/>
                  </a:schemeClr>
                </a:solidFill>
              </a:rPr>
              <a:t>main</a:t>
            </a:r>
            <a:r>
              <a:rPr lang="zh-CN" altLang="en-US" dirty="0">
                <a:solidFill>
                  <a:schemeClr val="accent5">
                    <a:lumMod val="10000"/>
                  </a:schemeClr>
                </a:solidFill>
              </a:rPr>
              <a:t>函数一样，写</a:t>
            </a:r>
            <a:r>
              <a:rPr lang="en-US" altLang="zh-CN" dirty="0">
                <a:solidFill>
                  <a:schemeClr val="accent5">
                    <a:lumMod val="10000"/>
                  </a:schemeClr>
                </a:solidFill>
              </a:rPr>
              <a:t>shell</a:t>
            </a:r>
            <a:r>
              <a:rPr lang="zh-CN" altLang="en-US" dirty="0">
                <a:solidFill>
                  <a:schemeClr val="accent5">
                    <a:lumMod val="10000"/>
                  </a:schemeClr>
                </a:solidFill>
              </a:rPr>
              <a:t>必须有，以使</a:t>
            </a:r>
            <a:r>
              <a:rPr lang="en-US" altLang="zh-CN" dirty="0">
                <a:solidFill>
                  <a:schemeClr val="accent5">
                    <a:lumMod val="10000"/>
                  </a:schemeClr>
                </a:solidFill>
              </a:rPr>
              <a:t>shell</a:t>
            </a:r>
            <a:r>
              <a:rPr lang="zh-CN" altLang="en-US" dirty="0">
                <a:solidFill>
                  <a:schemeClr val="accent5">
                    <a:lumMod val="10000"/>
                  </a:schemeClr>
                </a:solidFill>
              </a:rPr>
              <a:t>程序更严密。</a:t>
            </a:r>
          </a:p>
        </p:txBody>
      </p:sp>
      <p:sp>
        <p:nvSpPr>
          <p:cNvPr id="134148" name="灯片编号占位符 3"/>
          <p:cNvSpPr>
            <a:spLocks noGrp="1"/>
          </p:cNvSpPr>
          <p:nvPr>
            <p:ph type="sldNum" sz="quarter" idx="5"/>
          </p:nvPr>
        </p:nvSpPr>
        <p:spPr bwMode="auto">
          <a:noFill/>
          <a:ln>
            <a:miter lim="800000"/>
            <a:headEnd/>
            <a:tailEnd/>
          </a:ln>
        </p:spPr>
        <p:txBody>
          <a:bodyPr/>
          <a:lstStyle/>
          <a:p>
            <a:fld id="{FF3C3CD4-4168-4FE8-9D02-2FF6C7441D96}" type="slidenum">
              <a:rPr lang="en-US" altLang="zh-CN" smtClean="0"/>
              <a:pPr/>
              <a:t>50</a:t>
            </a:fld>
            <a:endParaRPr lang="en-US" altLang="zh-CN"/>
          </a:p>
        </p:txBody>
      </p:sp>
    </p:spTree>
    <p:extLst>
      <p:ext uri="{BB962C8B-B14F-4D97-AF65-F5344CB8AC3E}">
        <p14:creationId xmlns:p14="http://schemas.microsoft.com/office/powerpoint/2010/main" val="119635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大家如果想要自己所使用的</a:t>
            </a:r>
            <a:r>
              <a:rPr lang="en-US" altLang="zh-CN" dirty="0"/>
              <a:t>Linux</a:t>
            </a:r>
            <a:r>
              <a:rPr lang="zh-CN" altLang="en-US" dirty="0"/>
              <a:t>有哪些版本的</a:t>
            </a:r>
            <a:r>
              <a:rPr lang="en-US" altLang="zh-CN" dirty="0"/>
              <a:t>shell</a:t>
            </a:r>
            <a:r>
              <a:rPr lang="zh-CN" altLang="en-US" dirty="0"/>
              <a:t>，可以查看</a:t>
            </a:r>
            <a:r>
              <a:rPr lang="en-US" altLang="zh-CN" dirty="0"/>
              <a:t>/etc/shell</a:t>
            </a:r>
            <a:r>
              <a:rPr lang="zh-CN" altLang="en-US" dirty="0"/>
              <a:t>文件，使用命令 </a:t>
            </a:r>
            <a:r>
              <a:rPr lang="en-US" altLang="zh-CN" dirty="0"/>
              <a:t>cat /etc/shells</a:t>
            </a:r>
          </a:p>
          <a:p>
            <a:r>
              <a:rPr lang="zh-CN" altLang="en-US" dirty="0"/>
              <a:t>我们本节课涉及到的是</a:t>
            </a:r>
            <a:r>
              <a:rPr lang="en-US" altLang="zh-CN" dirty="0"/>
              <a:t>bash-shell</a:t>
            </a:r>
            <a:r>
              <a:rPr lang="zh-CN" altLang="en-US" dirty="0"/>
              <a:t>，</a:t>
            </a:r>
            <a:r>
              <a:rPr lang="en-US" altLang="zh-CN" dirty="0"/>
              <a:t>bash shell</a:t>
            </a:r>
            <a:r>
              <a:rPr lang="zh-CN" altLang="en-US" dirty="0"/>
              <a:t>是一个增强的</a:t>
            </a:r>
            <a:r>
              <a:rPr lang="en-US" altLang="zh-CN" dirty="0" err="1"/>
              <a:t>bourne</a:t>
            </a:r>
            <a:r>
              <a:rPr lang="en-US" altLang="zh-CN" dirty="0"/>
              <a:t> shell</a:t>
            </a:r>
            <a:r>
              <a:rPr lang="zh-CN" altLang="en-US" dirty="0"/>
              <a:t>，这个是标准的</a:t>
            </a:r>
            <a:r>
              <a:rPr lang="en-US" altLang="zh-CN" dirty="0" err="1"/>
              <a:t>unix</a:t>
            </a:r>
            <a:r>
              <a:rPr lang="zh-CN" altLang="en-US" dirty="0"/>
              <a:t>的</a:t>
            </a:r>
            <a:r>
              <a:rPr lang="en-US" altLang="zh-CN" dirty="0"/>
              <a:t>shell</a:t>
            </a:r>
            <a:r>
              <a:rPr lang="zh-CN" altLang="en-US" dirty="0"/>
              <a:t>，也是</a:t>
            </a:r>
            <a:r>
              <a:rPr lang="en-US" altLang="zh-CN" dirty="0"/>
              <a:t>Linux</a:t>
            </a:r>
            <a:r>
              <a:rPr lang="zh-CN" altLang="en-US" dirty="0"/>
              <a:t>上默认的</a:t>
            </a:r>
            <a:r>
              <a:rPr lang="en-US" altLang="zh-CN" dirty="0"/>
              <a:t>shell</a:t>
            </a:r>
            <a:r>
              <a:rPr lang="zh-CN" altLang="en-US" dirty="0"/>
              <a:t>。</a:t>
            </a:r>
          </a:p>
        </p:txBody>
      </p:sp>
      <p:sp>
        <p:nvSpPr>
          <p:cNvPr id="98308" name="灯片编号占位符 3"/>
          <p:cNvSpPr>
            <a:spLocks noGrp="1"/>
          </p:cNvSpPr>
          <p:nvPr>
            <p:ph type="sldNum" sz="quarter" idx="5"/>
          </p:nvPr>
        </p:nvSpPr>
        <p:spPr bwMode="auto">
          <a:noFill/>
          <a:ln>
            <a:miter lim="800000"/>
            <a:headEnd/>
            <a:tailEnd/>
          </a:ln>
        </p:spPr>
        <p:txBody>
          <a:bodyPr/>
          <a:lstStyle/>
          <a:p>
            <a:fld id="{478B5A4C-BDBF-4E21-93EC-B5F2B8F26B06}" type="slidenum">
              <a:rPr lang="en-US" altLang="zh-CN" smtClean="0"/>
              <a:pPr/>
              <a:t>5</a:t>
            </a:fld>
            <a:endParaRPr lang="en-US" altLang="zh-CN"/>
          </a:p>
        </p:txBody>
      </p:sp>
    </p:spTree>
    <p:extLst>
      <p:ext uri="{BB962C8B-B14F-4D97-AF65-F5344CB8AC3E}">
        <p14:creationId xmlns:p14="http://schemas.microsoft.com/office/powerpoint/2010/main" val="2531545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expr </a:t>
            </a:r>
            <a:r>
              <a:rPr lang="zh-CN" altLang="en-US"/>
              <a:t>命令</a:t>
            </a:r>
          </a:p>
          <a:p>
            <a:r>
              <a:rPr lang="zh-CN" altLang="en-US"/>
              <a:t>用途</a:t>
            </a:r>
            <a:br>
              <a:rPr lang="zh-CN" altLang="en-US"/>
            </a:br>
            <a:r>
              <a:rPr lang="zh-CN" altLang="en-US"/>
              <a:t>求表达式变量的值。</a:t>
            </a:r>
          </a:p>
          <a:p>
            <a:r>
              <a:rPr lang="zh-CN" altLang="en-US"/>
              <a:t>语法</a:t>
            </a:r>
            <a:br>
              <a:rPr lang="zh-CN" altLang="en-US"/>
            </a:br>
            <a:r>
              <a:rPr lang="en-US" altLang="zh-CN"/>
              <a:t>expr Expression</a:t>
            </a:r>
          </a:p>
          <a:p>
            <a:r>
              <a:rPr lang="zh-CN" altLang="en-US"/>
              <a:t>描述</a:t>
            </a:r>
            <a:br>
              <a:rPr lang="zh-CN" altLang="en-US"/>
            </a:br>
            <a:r>
              <a:rPr lang="en-US" altLang="zh-CN"/>
              <a:t>expr </a:t>
            </a:r>
            <a:r>
              <a:rPr lang="zh-CN" altLang="en-US"/>
              <a:t>命令读入 </a:t>
            </a:r>
            <a:r>
              <a:rPr lang="en-US" altLang="zh-CN"/>
              <a:t>Expression </a:t>
            </a:r>
            <a:r>
              <a:rPr lang="zh-CN" altLang="en-US"/>
              <a:t>参数，计算它的值，然后将结果写入到标准输出。</a:t>
            </a:r>
          </a:p>
          <a:p>
            <a:br>
              <a:rPr lang="zh-CN" altLang="en-US"/>
            </a:br>
            <a:endParaRPr lang="zh-CN" altLang="en-US"/>
          </a:p>
        </p:txBody>
      </p:sp>
      <p:sp>
        <p:nvSpPr>
          <p:cNvPr id="135172" name="灯片编号占位符 3"/>
          <p:cNvSpPr>
            <a:spLocks noGrp="1"/>
          </p:cNvSpPr>
          <p:nvPr>
            <p:ph type="sldNum" sz="quarter" idx="5"/>
          </p:nvPr>
        </p:nvSpPr>
        <p:spPr bwMode="auto">
          <a:noFill/>
          <a:ln>
            <a:miter lim="800000"/>
            <a:headEnd/>
            <a:tailEnd/>
          </a:ln>
        </p:spPr>
        <p:txBody>
          <a:bodyPr/>
          <a:lstStyle/>
          <a:p>
            <a:fld id="{AFDAC5F3-42DF-4390-B3EB-C11EF95E4497}" type="slidenum">
              <a:rPr lang="en-US" altLang="zh-CN" smtClean="0"/>
              <a:pPr/>
              <a:t>60</a:t>
            </a:fld>
            <a:endParaRPr lang="en-US" altLang="zh-CN"/>
          </a:p>
        </p:txBody>
      </p:sp>
    </p:spTree>
    <p:extLst>
      <p:ext uri="{BB962C8B-B14F-4D97-AF65-F5344CB8AC3E}">
        <p14:creationId xmlns:p14="http://schemas.microsoft.com/office/powerpoint/2010/main" val="1948939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expr </a:t>
            </a:r>
            <a:r>
              <a:rPr lang="zh-CN" altLang="en-US"/>
              <a:t>命令</a:t>
            </a:r>
          </a:p>
          <a:p>
            <a:r>
              <a:rPr lang="zh-CN" altLang="en-US"/>
              <a:t>用途</a:t>
            </a:r>
            <a:br>
              <a:rPr lang="zh-CN" altLang="en-US"/>
            </a:br>
            <a:r>
              <a:rPr lang="zh-CN" altLang="en-US"/>
              <a:t>求表达式变量的值。</a:t>
            </a:r>
          </a:p>
          <a:p>
            <a:r>
              <a:rPr lang="zh-CN" altLang="en-US"/>
              <a:t>语法</a:t>
            </a:r>
            <a:br>
              <a:rPr lang="zh-CN" altLang="en-US"/>
            </a:br>
            <a:r>
              <a:rPr lang="en-US" altLang="zh-CN"/>
              <a:t>expr Expression</a:t>
            </a:r>
          </a:p>
          <a:p>
            <a:r>
              <a:rPr lang="zh-CN" altLang="en-US"/>
              <a:t>描述</a:t>
            </a:r>
            <a:br>
              <a:rPr lang="zh-CN" altLang="en-US"/>
            </a:br>
            <a:r>
              <a:rPr lang="en-US" altLang="zh-CN"/>
              <a:t>expr </a:t>
            </a:r>
            <a:r>
              <a:rPr lang="zh-CN" altLang="en-US"/>
              <a:t>命令读入 </a:t>
            </a:r>
            <a:r>
              <a:rPr lang="en-US" altLang="zh-CN"/>
              <a:t>Expression </a:t>
            </a:r>
            <a:r>
              <a:rPr lang="zh-CN" altLang="en-US"/>
              <a:t>参数，计算它的值，然后将结果写入到标准输出。</a:t>
            </a:r>
          </a:p>
          <a:p>
            <a:br>
              <a:rPr lang="zh-CN" altLang="en-US"/>
            </a:br>
            <a:endParaRPr lang="zh-CN" altLang="en-US"/>
          </a:p>
        </p:txBody>
      </p:sp>
      <p:sp>
        <p:nvSpPr>
          <p:cNvPr id="136196" name="灯片编号占位符 3"/>
          <p:cNvSpPr txBox="1">
            <a:spLocks noGrp="1"/>
          </p:cNvSpPr>
          <p:nvPr/>
        </p:nvSpPr>
        <p:spPr bwMode="auto">
          <a:xfrm>
            <a:off x="3849688" y="9378950"/>
            <a:ext cx="2946400" cy="493713"/>
          </a:xfrm>
          <a:prstGeom prst="rect">
            <a:avLst/>
          </a:prstGeom>
          <a:noFill/>
          <a:ln w="9525">
            <a:noFill/>
            <a:miter lim="800000"/>
            <a:headEnd/>
            <a:tailEnd/>
          </a:ln>
        </p:spPr>
        <p:txBody>
          <a:bodyPr anchor="b"/>
          <a:lstStyle/>
          <a:p>
            <a:pPr algn="r" eaLnBrk="1" hangingPunct="1"/>
            <a:fld id="{631F0B02-AE99-4038-B315-913F6A0A5B35}" type="slidenum">
              <a:rPr lang="en-US" altLang="zh-CN" sz="1200">
                <a:latin typeface="Calibri" pitchFamily="34" charset="0"/>
              </a:rPr>
              <a:pPr algn="r" eaLnBrk="1" hangingPunct="1"/>
              <a:t>61</a:t>
            </a:fld>
            <a:endParaRPr lang="en-US" altLang="zh-CN" sz="1200">
              <a:latin typeface="Calibri" pitchFamily="34" charset="0"/>
            </a:endParaRPr>
          </a:p>
        </p:txBody>
      </p:sp>
    </p:spTree>
    <p:extLst>
      <p:ext uri="{BB962C8B-B14F-4D97-AF65-F5344CB8AC3E}">
        <p14:creationId xmlns:p14="http://schemas.microsoft.com/office/powerpoint/2010/main" val="201042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55000" lnSpcReduction="20000"/>
          </a:bodyPr>
          <a:lstStyle/>
          <a:p>
            <a:pPr>
              <a:defRPr/>
            </a:pPr>
            <a:r>
              <a:rPr lang="zh-CN" altLang="en-US" b="1" dirty="0"/>
              <a:t>使用</a:t>
            </a:r>
            <a:r>
              <a:rPr lang="en-US" altLang="zh-CN" b="1" dirty="0"/>
              <a:t>shell</a:t>
            </a:r>
            <a:r>
              <a:rPr lang="zh-CN" altLang="en-US" b="1" dirty="0"/>
              <a:t>的执行选项</a:t>
            </a:r>
            <a:br>
              <a:rPr lang="zh-CN" altLang="en-US" dirty="0"/>
            </a:br>
            <a:r>
              <a:rPr lang="zh-CN" altLang="en-US" dirty="0"/>
              <a:t>    上一节所述的调试手段是通过修改</a:t>
            </a:r>
            <a:r>
              <a:rPr lang="en-US" altLang="zh-CN" dirty="0"/>
              <a:t>shell</a:t>
            </a:r>
            <a:r>
              <a:rPr lang="zh-CN" altLang="en-US" dirty="0"/>
              <a:t>脚本的源代码，令其输出相关的调试信息来定位错误的，那有没有不修改源代码来调试</a:t>
            </a:r>
            <a:r>
              <a:rPr lang="en-US" altLang="zh-CN" dirty="0"/>
              <a:t>shell</a:t>
            </a:r>
            <a:r>
              <a:rPr lang="zh-CN" altLang="en-US" dirty="0"/>
              <a:t>脚本的方法呢？答案就是使用</a:t>
            </a:r>
            <a:r>
              <a:rPr lang="en-US" altLang="zh-CN" dirty="0"/>
              <a:t>shell</a:t>
            </a:r>
            <a:r>
              <a:rPr lang="zh-CN" altLang="en-US" dirty="0"/>
              <a:t>的执行选项，本节将介绍一些常用选项的用法：</a:t>
            </a:r>
            <a:br>
              <a:rPr lang="zh-CN" altLang="en-US" dirty="0"/>
            </a:br>
            <a:r>
              <a:rPr lang="zh-CN" altLang="en-US" dirty="0"/>
              <a:t>    </a:t>
            </a:r>
            <a:r>
              <a:rPr lang="en-US" altLang="zh-CN" dirty="0"/>
              <a:t>-n </a:t>
            </a:r>
            <a:r>
              <a:rPr lang="zh-CN" altLang="en-US" dirty="0"/>
              <a:t>只读取</a:t>
            </a:r>
            <a:r>
              <a:rPr lang="en-US" altLang="zh-CN" dirty="0"/>
              <a:t>shell</a:t>
            </a:r>
            <a:r>
              <a:rPr lang="zh-CN" altLang="en-US" dirty="0"/>
              <a:t>脚本，但不实际执行</a:t>
            </a:r>
            <a:br>
              <a:rPr lang="zh-CN" altLang="en-US" dirty="0"/>
            </a:br>
            <a:r>
              <a:rPr lang="zh-CN" altLang="en-US" dirty="0"/>
              <a:t>    </a:t>
            </a:r>
            <a:r>
              <a:rPr lang="en-US" altLang="zh-CN" dirty="0"/>
              <a:t>-x </a:t>
            </a:r>
            <a:r>
              <a:rPr lang="zh-CN" altLang="en-US" dirty="0"/>
              <a:t>进入跟踪方式，显示所执行的每一条命令</a:t>
            </a:r>
            <a:br>
              <a:rPr lang="zh-CN" altLang="en-US" dirty="0"/>
            </a:br>
            <a:r>
              <a:rPr lang="zh-CN" altLang="en-US" dirty="0"/>
              <a:t>    </a:t>
            </a:r>
            <a:r>
              <a:rPr lang="en-US" altLang="zh-CN" dirty="0"/>
              <a:t>-c "string" </a:t>
            </a:r>
            <a:r>
              <a:rPr lang="zh-CN" altLang="en-US" dirty="0"/>
              <a:t>从</a:t>
            </a:r>
            <a:r>
              <a:rPr lang="en-US" altLang="zh-CN" dirty="0"/>
              <a:t>strings</a:t>
            </a:r>
            <a:r>
              <a:rPr lang="zh-CN" altLang="en-US" dirty="0"/>
              <a:t>中读取命令</a:t>
            </a:r>
            <a:br>
              <a:rPr lang="zh-CN" altLang="en-US" dirty="0"/>
            </a:br>
            <a:r>
              <a:rPr lang="zh-CN" altLang="en-US" dirty="0"/>
              <a:t>    “</a:t>
            </a:r>
            <a:r>
              <a:rPr lang="en-US" altLang="zh-CN" dirty="0"/>
              <a:t>-n”</a:t>
            </a:r>
            <a:r>
              <a:rPr lang="zh-CN" altLang="en-US" dirty="0"/>
              <a:t>可用于测试</a:t>
            </a:r>
            <a:r>
              <a:rPr lang="en-US" altLang="zh-CN" dirty="0"/>
              <a:t>shell</a:t>
            </a:r>
            <a:r>
              <a:rPr lang="zh-CN" altLang="en-US" dirty="0"/>
              <a:t>脚本是否存在语法错误，但不会实际执行命令。在</a:t>
            </a:r>
            <a:r>
              <a:rPr lang="en-US" altLang="zh-CN" dirty="0"/>
              <a:t>shell</a:t>
            </a:r>
            <a:r>
              <a:rPr lang="zh-CN" altLang="en-US" dirty="0"/>
              <a:t>脚本编写完成之后，实际执行之前，首先使用“</a:t>
            </a:r>
            <a:r>
              <a:rPr lang="en-US" altLang="zh-CN" dirty="0"/>
              <a:t>-n”</a:t>
            </a:r>
            <a:r>
              <a:rPr lang="zh-CN" altLang="en-US" dirty="0"/>
              <a:t>选项来测试脚本 是否存在语法错误是一个很好的习惯。因为某些</a:t>
            </a:r>
            <a:r>
              <a:rPr lang="en-US" altLang="zh-CN" dirty="0"/>
              <a:t>shell</a:t>
            </a:r>
            <a:r>
              <a:rPr lang="zh-CN" altLang="en-US" dirty="0"/>
              <a:t>脚本在执行时会对系统环境产生影响，比如生成或移动文件等，如果在实际执行才发现语法错误，您不得 不手工做一些系统环境的恢复工作才能继续测试这个脚本。</a:t>
            </a:r>
            <a:br>
              <a:rPr lang="zh-CN" altLang="en-US" dirty="0"/>
            </a:br>
            <a:r>
              <a:rPr lang="zh-CN" altLang="en-US" dirty="0"/>
              <a:t>    “</a:t>
            </a:r>
            <a:r>
              <a:rPr lang="en-US" altLang="zh-CN" dirty="0"/>
              <a:t>-c”</a:t>
            </a:r>
            <a:r>
              <a:rPr lang="zh-CN" altLang="en-US" dirty="0"/>
              <a:t>选项使</a:t>
            </a:r>
            <a:r>
              <a:rPr lang="en-US" altLang="zh-CN" dirty="0"/>
              <a:t>shell</a:t>
            </a:r>
            <a:r>
              <a:rPr lang="zh-CN" altLang="en-US" dirty="0"/>
              <a:t>解释器从一个字符串中而不是从一个文件中读取并执行</a:t>
            </a:r>
            <a:r>
              <a:rPr lang="en-US" altLang="zh-CN" dirty="0"/>
              <a:t>shell</a:t>
            </a:r>
            <a:r>
              <a:rPr lang="zh-CN" altLang="en-US" dirty="0"/>
              <a:t>命令。当需要临时测试一小段脚本的执行结果时，可以使用这个选项，如下所示：</a:t>
            </a:r>
            <a:br>
              <a:rPr lang="zh-CN" altLang="en-US" dirty="0"/>
            </a:br>
            <a:r>
              <a:rPr lang="zh-CN" altLang="en-US" dirty="0"/>
              <a:t>    </a:t>
            </a:r>
            <a:r>
              <a:rPr lang="en-US" altLang="zh-CN" dirty="0" err="1"/>
              <a:t>sh</a:t>
            </a:r>
            <a:r>
              <a:rPr lang="en-US" altLang="zh-CN" dirty="0"/>
              <a:t> -c 'a=1;b=2;let c=$a+$</a:t>
            </a:r>
            <a:r>
              <a:rPr lang="en-US" altLang="zh-CN" dirty="0" err="1"/>
              <a:t>b;echo</a:t>
            </a:r>
            <a:r>
              <a:rPr lang="en-US" altLang="zh-CN" dirty="0"/>
              <a:t> "c=$c"'</a:t>
            </a:r>
            <a:br>
              <a:rPr lang="en-US" altLang="zh-CN" dirty="0"/>
            </a:br>
            <a:r>
              <a:rPr lang="en-US" altLang="zh-CN" dirty="0"/>
              <a:t>    "-x"</a:t>
            </a:r>
            <a:r>
              <a:rPr lang="zh-CN" altLang="en-US" dirty="0"/>
              <a:t>选项可用来跟踪脚本的执行，是调试</a:t>
            </a:r>
            <a:r>
              <a:rPr lang="en-US" altLang="zh-CN" dirty="0"/>
              <a:t>shell</a:t>
            </a:r>
            <a:r>
              <a:rPr lang="zh-CN" altLang="en-US" dirty="0"/>
              <a:t>脚本的强有力工具。“</a:t>
            </a:r>
            <a:r>
              <a:rPr lang="en-US" altLang="zh-CN" dirty="0"/>
              <a:t>-x”</a:t>
            </a:r>
            <a:r>
              <a:rPr lang="zh-CN" altLang="en-US" dirty="0"/>
              <a:t>选项使</a:t>
            </a:r>
            <a:r>
              <a:rPr lang="en-US" altLang="zh-CN" dirty="0"/>
              <a:t>shell</a:t>
            </a:r>
            <a:r>
              <a:rPr lang="zh-CN" altLang="en-US" dirty="0"/>
              <a:t>在执行脚本的过程中把它实际执行的每一个命令行显示出 来，并且在行首显示一个</a:t>
            </a:r>
            <a:r>
              <a:rPr lang="en-US" altLang="zh-CN" dirty="0"/>
              <a:t>"+"</a:t>
            </a:r>
            <a:r>
              <a:rPr lang="zh-CN" altLang="en-US" dirty="0"/>
              <a:t>号。 </a:t>
            </a:r>
            <a:r>
              <a:rPr lang="en-US" altLang="zh-CN" dirty="0"/>
              <a:t>"+"</a:t>
            </a:r>
            <a:r>
              <a:rPr lang="zh-CN" altLang="en-US" dirty="0"/>
              <a:t>号后面显示的是经过了变量替换之后的命令行的内容，有助于分析实际执行的是什么命令。 “</a:t>
            </a:r>
            <a:r>
              <a:rPr lang="en-US" altLang="zh-CN" dirty="0"/>
              <a:t>-x”</a:t>
            </a:r>
            <a:r>
              <a:rPr lang="zh-CN" altLang="en-US" dirty="0"/>
              <a:t>选项使用起来简单方便，可以轻松对付大多数的</a:t>
            </a:r>
            <a:r>
              <a:rPr lang="en-US" altLang="zh-CN" dirty="0"/>
              <a:t>shell</a:t>
            </a:r>
            <a:r>
              <a:rPr lang="zh-CN" altLang="en-US" dirty="0"/>
              <a:t>调试任务</a:t>
            </a:r>
            <a:r>
              <a:rPr lang="en-US" altLang="zh-CN" dirty="0"/>
              <a:t>,</a:t>
            </a:r>
            <a:r>
              <a:rPr lang="zh-CN" altLang="en-US" dirty="0"/>
              <a:t>应把其当作首选的调试手段。</a:t>
            </a:r>
            <a:br>
              <a:rPr lang="zh-CN" altLang="en-US" dirty="0"/>
            </a:br>
            <a:r>
              <a:rPr lang="zh-CN" altLang="en-US" dirty="0"/>
              <a:t>    如果把本文前面所述的</a:t>
            </a:r>
            <a:r>
              <a:rPr lang="en-US" altLang="zh-CN" dirty="0"/>
              <a:t>trap ‘command’ DEBUG</a:t>
            </a:r>
            <a:r>
              <a:rPr lang="zh-CN" altLang="en-US" dirty="0"/>
              <a:t>机制与“</a:t>
            </a:r>
            <a:r>
              <a:rPr lang="en-US" altLang="zh-CN" dirty="0"/>
              <a:t>-x”</a:t>
            </a:r>
            <a:r>
              <a:rPr lang="zh-CN" altLang="en-US" dirty="0"/>
              <a:t>选项结合起来，我们 就可以既输出实际执行的每一条命令，又逐行跟踪相关变量的值，对调试相当有帮助。</a:t>
            </a:r>
            <a:br>
              <a:rPr lang="zh-CN" altLang="en-US" dirty="0"/>
            </a:br>
            <a:r>
              <a:rPr lang="zh-CN" altLang="en-US" dirty="0"/>
              <a:t>    仍以前面所述的</a:t>
            </a:r>
            <a:r>
              <a:rPr lang="en-US" altLang="zh-CN" dirty="0"/>
              <a:t>exp2.sh</a:t>
            </a:r>
            <a:r>
              <a:rPr lang="zh-CN" altLang="en-US" dirty="0"/>
              <a:t>为例，现在加上“</a:t>
            </a:r>
            <a:r>
              <a:rPr lang="en-US" altLang="zh-CN" dirty="0"/>
              <a:t>-x”</a:t>
            </a:r>
            <a:r>
              <a:rPr lang="zh-CN" altLang="en-US" dirty="0"/>
              <a:t>选项来执行它：</a:t>
            </a:r>
            <a:br>
              <a:rPr lang="zh-CN" altLang="en-US" dirty="0"/>
            </a:br>
            <a:r>
              <a:rPr lang="zh-CN" altLang="en-US" dirty="0"/>
              <a:t>    </a:t>
            </a:r>
            <a:r>
              <a:rPr lang="en-US" altLang="zh-CN" dirty="0"/>
              <a:t>$ </a:t>
            </a:r>
            <a:r>
              <a:rPr lang="en-US" altLang="zh-CN" dirty="0" err="1"/>
              <a:t>sh</a:t>
            </a:r>
            <a:r>
              <a:rPr lang="en-US" altLang="zh-CN" dirty="0"/>
              <a:t> –x exp2.sh</a:t>
            </a:r>
            <a:br>
              <a:rPr lang="en-US" altLang="zh-CN" dirty="0"/>
            </a:br>
            <a:r>
              <a:rPr lang="en-US" altLang="zh-CN" dirty="0"/>
              <a:t>    + trap 'echo "before execute line:$LINENO, a=$</a:t>
            </a:r>
            <a:r>
              <a:rPr lang="en-US" altLang="zh-CN" dirty="0" err="1"/>
              <a:t>a,b</a:t>
            </a:r>
            <a:r>
              <a:rPr lang="en-US" altLang="zh-CN" dirty="0"/>
              <a:t>=$</a:t>
            </a:r>
            <a:r>
              <a:rPr lang="en-US" altLang="zh-CN" dirty="0" err="1"/>
              <a:t>b,c</a:t>
            </a:r>
            <a:r>
              <a:rPr lang="en-US" altLang="zh-CN" dirty="0"/>
              <a:t>=$c"' DEBUG</a:t>
            </a:r>
            <a:br>
              <a:rPr lang="en-US" altLang="zh-CN" dirty="0"/>
            </a:br>
            <a:r>
              <a:rPr lang="en-US" altLang="zh-CN" dirty="0"/>
              <a:t>    ++ echo 'before execute line:3, a=,b=,c='</a:t>
            </a:r>
            <a:br>
              <a:rPr lang="en-US" altLang="zh-CN" dirty="0"/>
            </a:br>
            <a:r>
              <a:rPr lang="en-US" altLang="zh-CN" dirty="0"/>
              <a:t>    before execute line:3, a=,b=,c=</a:t>
            </a:r>
            <a:br>
              <a:rPr lang="en-US" altLang="zh-CN" dirty="0"/>
            </a:br>
            <a:r>
              <a:rPr lang="en-US" altLang="zh-CN" dirty="0"/>
              <a:t>    + a=1</a:t>
            </a:r>
            <a:br>
              <a:rPr lang="en-US" altLang="zh-CN" dirty="0"/>
            </a:br>
            <a:r>
              <a:rPr lang="en-US" altLang="zh-CN" dirty="0"/>
              <a:t>    ++ echo 'before execute line:4, a=1,b=,c='</a:t>
            </a:r>
            <a:br>
              <a:rPr lang="en-US" altLang="zh-CN" dirty="0"/>
            </a:br>
            <a:r>
              <a:rPr lang="en-US" altLang="zh-CN" dirty="0"/>
              <a:t>    before execute line:4, a=1,b=,c=</a:t>
            </a:r>
            <a:br>
              <a:rPr lang="en-US" altLang="zh-CN" dirty="0"/>
            </a:br>
            <a:r>
              <a:rPr lang="en-US" altLang="zh-CN" dirty="0"/>
              <a:t>    + '[' 1 -</a:t>
            </a:r>
            <a:r>
              <a:rPr lang="en-US" altLang="zh-CN" dirty="0" err="1"/>
              <a:t>eq</a:t>
            </a:r>
            <a:r>
              <a:rPr lang="en-US" altLang="zh-CN" dirty="0"/>
              <a:t> 1 ']'</a:t>
            </a:r>
            <a:br>
              <a:rPr lang="en-US" altLang="zh-CN" dirty="0"/>
            </a:br>
            <a:r>
              <a:rPr lang="en-US" altLang="zh-CN" dirty="0"/>
              <a:t>    ++ echo 'before execute line:6, a=1,b=,c='</a:t>
            </a:r>
            <a:br>
              <a:rPr lang="en-US" altLang="zh-CN" dirty="0"/>
            </a:br>
            <a:r>
              <a:rPr lang="en-US" altLang="zh-CN" dirty="0"/>
              <a:t>    before execute line:6, a=1,b=,c=</a:t>
            </a:r>
            <a:br>
              <a:rPr lang="en-US" altLang="zh-CN" dirty="0"/>
            </a:br>
            <a:r>
              <a:rPr lang="en-US" altLang="zh-CN" dirty="0"/>
              <a:t>    + b=2</a:t>
            </a:r>
            <a:br>
              <a:rPr lang="en-US" altLang="zh-CN" dirty="0"/>
            </a:br>
            <a:r>
              <a:rPr lang="en-US" altLang="zh-CN" dirty="0"/>
              <a:t>    ++ echo 'before execute line:10, a=1,b=2,c='</a:t>
            </a:r>
            <a:br>
              <a:rPr lang="en-US" altLang="zh-CN" dirty="0"/>
            </a:br>
            <a:r>
              <a:rPr lang="en-US" altLang="zh-CN" dirty="0"/>
              <a:t>    before execute line:10, a=1,b=2,c=</a:t>
            </a:r>
            <a:br>
              <a:rPr lang="en-US" altLang="zh-CN" dirty="0"/>
            </a:br>
            <a:r>
              <a:rPr lang="en-US" altLang="zh-CN" dirty="0"/>
              <a:t>    + c=3</a:t>
            </a:r>
            <a:br>
              <a:rPr lang="en-US" altLang="zh-CN" dirty="0"/>
            </a:br>
            <a:r>
              <a:rPr lang="en-US" altLang="zh-CN" dirty="0"/>
              <a:t>    ++ echo 'before execute line:11, a=1,b=2,c=3'</a:t>
            </a:r>
            <a:br>
              <a:rPr lang="en-US" altLang="zh-CN" dirty="0"/>
            </a:br>
            <a:r>
              <a:rPr lang="en-US" altLang="zh-CN" dirty="0"/>
              <a:t>    before execute line:11, a=1,b=2,c=3</a:t>
            </a:r>
            <a:br>
              <a:rPr lang="en-US" altLang="zh-CN" dirty="0"/>
            </a:br>
            <a:r>
              <a:rPr lang="en-US" altLang="zh-CN" dirty="0"/>
              <a:t>    + echo end</a:t>
            </a:r>
            <a:br>
              <a:rPr lang="en-US" altLang="zh-CN" dirty="0"/>
            </a:br>
            <a:r>
              <a:rPr lang="en-US" altLang="zh-CN" dirty="0"/>
              <a:t>    end</a:t>
            </a:r>
            <a:br>
              <a:rPr lang="en-US" altLang="zh-CN" dirty="0"/>
            </a:br>
            <a:r>
              <a:rPr lang="en-US" altLang="zh-CN" dirty="0"/>
              <a:t>    </a:t>
            </a:r>
            <a:r>
              <a:rPr lang="zh-CN" altLang="en-US" dirty="0"/>
              <a:t>在上面的结果中，前面有“</a:t>
            </a:r>
            <a:r>
              <a:rPr lang="en-US" altLang="zh-CN" dirty="0"/>
              <a:t>+”</a:t>
            </a:r>
            <a:r>
              <a:rPr lang="zh-CN" altLang="en-US" dirty="0"/>
              <a:t>号的行是</a:t>
            </a:r>
            <a:r>
              <a:rPr lang="en-US" altLang="zh-CN" dirty="0"/>
              <a:t>shell</a:t>
            </a:r>
            <a:r>
              <a:rPr lang="zh-CN" altLang="en-US" dirty="0"/>
              <a:t>脚本实际执行的命令，前面有“</a:t>
            </a:r>
            <a:r>
              <a:rPr lang="en-US" altLang="zh-CN" dirty="0"/>
              <a:t>++”</a:t>
            </a:r>
            <a:r>
              <a:rPr lang="zh-CN" altLang="en-US" dirty="0"/>
              <a:t>号的行是执行</a:t>
            </a:r>
            <a:r>
              <a:rPr lang="en-US" altLang="zh-CN" dirty="0"/>
              <a:t>trap</a:t>
            </a:r>
            <a:r>
              <a:rPr lang="zh-CN" altLang="en-US" dirty="0"/>
              <a:t>机制中指定的命令，其它的行则是输出信息。</a:t>
            </a:r>
            <a:br>
              <a:rPr lang="zh-CN" altLang="en-US" dirty="0"/>
            </a:br>
            <a:r>
              <a:rPr lang="zh-CN" altLang="en-US" dirty="0"/>
              <a:t>    </a:t>
            </a:r>
            <a:r>
              <a:rPr lang="en-US" altLang="zh-CN" dirty="0"/>
              <a:t>shell</a:t>
            </a:r>
            <a:r>
              <a:rPr lang="zh-CN" altLang="en-US" dirty="0"/>
              <a:t>的执行选项除了可以在启动</a:t>
            </a:r>
            <a:r>
              <a:rPr lang="en-US" altLang="zh-CN" dirty="0"/>
              <a:t>shell</a:t>
            </a:r>
            <a:r>
              <a:rPr lang="zh-CN" altLang="en-US" dirty="0"/>
              <a:t>时指定外，亦可在脚本中用</a:t>
            </a:r>
            <a:r>
              <a:rPr lang="en-US" altLang="zh-CN" dirty="0"/>
              <a:t>set</a:t>
            </a:r>
            <a:r>
              <a:rPr lang="zh-CN" altLang="en-US" dirty="0"/>
              <a:t>命令来指定。 </a:t>
            </a:r>
            <a:r>
              <a:rPr lang="en-US" altLang="zh-CN" dirty="0"/>
              <a:t>"set -</a:t>
            </a:r>
            <a:r>
              <a:rPr lang="zh-CN" altLang="en-US" dirty="0"/>
              <a:t>参数</a:t>
            </a:r>
            <a:r>
              <a:rPr lang="en-US" altLang="zh-CN" dirty="0"/>
              <a:t>"</a:t>
            </a:r>
            <a:r>
              <a:rPr lang="zh-CN" altLang="en-US" dirty="0"/>
              <a:t>表示启用某选项，</a:t>
            </a:r>
            <a:r>
              <a:rPr lang="en-US" altLang="zh-CN" dirty="0"/>
              <a:t>"set +</a:t>
            </a:r>
            <a:r>
              <a:rPr lang="zh-CN" altLang="en-US" dirty="0"/>
              <a:t>参数</a:t>
            </a:r>
            <a:r>
              <a:rPr lang="en-US" altLang="zh-CN" dirty="0"/>
              <a:t>"</a:t>
            </a:r>
            <a:r>
              <a:rPr lang="zh-CN" altLang="en-US" dirty="0"/>
              <a:t>表示关闭某选项。有时候我们并不需要在启动时用</a:t>
            </a:r>
            <a:r>
              <a:rPr lang="en-US" altLang="zh-CN" dirty="0"/>
              <a:t>"-x"</a:t>
            </a:r>
            <a:r>
              <a:rPr lang="zh-CN" altLang="en-US" dirty="0"/>
              <a:t>选项来跟踪所有的命令行，这时我们可以在脚本中使用</a:t>
            </a:r>
            <a:r>
              <a:rPr lang="en-US" altLang="zh-CN" dirty="0"/>
              <a:t>set</a:t>
            </a:r>
            <a:r>
              <a:rPr lang="zh-CN" altLang="en-US" dirty="0"/>
              <a:t>命令，如以下脚本片段所示：</a:t>
            </a:r>
            <a:br>
              <a:rPr lang="zh-CN" altLang="en-US" dirty="0"/>
            </a:br>
            <a:r>
              <a:rPr lang="zh-CN" altLang="en-US" dirty="0"/>
              <a:t>    </a:t>
            </a:r>
            <a:r>
              <a:rPr lang="en-US" altLang="zh-CN" dirty="0"/>
              <a:t>set -x</a:t>
            </a:r>
            <a:r>
              <a:rPr lang="zh-CN" altLang="en-US" dirty="0"/>
              <a:t>　　　 </a:t>
            </a:r>
            <a:r>
              <a:rPr lang="en-US" altLang="zh-CN" dirty="0"/>
              <a:t>#</a:t>
            </a:r>
            <a:r>
              <a:rPr lang="zh-CN" altLang="en-US" dirty="0"/>
              <a:t>启动</a:t>
            </a:r>
            <a:r>
              <a:rPr lang="en-US" altLang="zh-CN" dirty="0"/>
              <a:t>"-x"</a:t>
            </a:r>
            <a:r>
              <a:rPr lang="zh-CN" altLang="en-US" dirty="0"/>
              <a:t>选项</a:t>
            </a:r>
            <a:br>
              <a:rPr lang="zh-CN" altLang="en-US" dirty="0"/>
            </a:br>
            <a:r>
              <a:rPr lang="zh-CN" altLang="en-US" dirty="0"/>
              <a:t>    要跟踪的程序段</a:t>
            </a:r>
            <a:br>
              <a:rPr lang="zh-CN" altLang="en-US" dirty="0"/>
            </a:br>
            <a:r>
              <a:rPr lang="zh-CN" altLang="en-US" dirty="0"/>
              <a:t>    </a:t>
            </a:r>
            <a:r>
              <a:rPr lang="en-US" altLang="zh-CN" dirty="0"/>
              <a:t>set +x</a:t>
            </a:r>
            <a:r>
              <a:rPr lang="zh-CN" altLang="en-US" dirty="0"/>
              <a:t>　　　　 </a:t>
            </a:r>
            <a:r>
              <a:rPr lang="en-US" altLang="zh-CN" dirty="0"/>
              <a:t>#</a:t>
            </a:r>
            <a:r>
              <a:rPr lang="zh-CN" altLang="en-US" dirty="0"/>
              <a:t>关闭</a:t>
            </a:r>
            <a:r>
              <a:rPr lang="en-US" altLang="zh-CN" dirty="0"/>
              <a:t>"-x"</a:t>
            </a:r>
            <a:r>
              <a:rPr lang="zh-CN" altLang="en-US" dirty="0"/>
              <a:t>选项</a:t>
            </a:r>
            <a:br>
              <a:rPr lang="zh-CN" altLang="en-US" dirty="0"/>
            </a:br>
            <a:r>
              <a:rPr lang="zh-CN" altLang="en-US" dirty="0"/>
              <a:t>    </a:t>
            </a:r>
            <a:r>
              <a:rPr lang="en-US" altLang="zh-CN" dirty="0"/>
              <a:t>set</a:t>
            </a:r>
            <a:r>
              <a:rPr lang="zh-CN" altLang="en-US" dirty="0"/>
              <a:t>命令同样可以使用上一节中介绍的调试钩子</a:t>
            </a:r>
            <a:r>
              <a:rPr lang="en-US" altLang="zh-CN" dirty="0"/>
              <a:t>—DEBUG</a:t>
            </a:r>
            <a:r>
              <a:rPr lang="zh-CN" altLang="en-US" dirty="0"/>
              <a:t>函数来调用，这样可以避免脚本交付使用时删除这些调试语句的麻烦，如以下脚本片段所示：</a:t>
            </a:r>
            <a:br>
              <a:rPr lang="zh-CN" altLang="en-US" dirty="0"/>
            </a:br>
            <a:r>
              <a:rPr lang="zh-CN" altLang="en-US" dirty="0"/>
              <a:t>    </a:t>
            </a:r>
            <a:r>
              <a:rPr lang="en-US" altLang="zh-CN" dirty="0"/>
              <a:t>DEBUG set -x</a:t>
            </a:r>
            <a:r>
              <a:rPr lang="zh-CN" altLang="en-US" dirty="0"/>
              <a:t>　　　 </a:t>
            </a:r>
            <a:r>
              <a:rPr lang="en-US" altLang="zh-CN" dirty="0"/>
              <a:t>#</a:t>
            </a:r>
            <a:r>
              <a:rPr lang="zh-CN" altLang="en-US" dirty="0"/>
              <a:t>启动</a:t>
            </a:r>
            <a:r>
              <a:rPr lang="en-US" altLang="zh-CN" dirty="0"/>
              <a:t>"-x"</a:t>
            </a:r>
            <a:r>
              <a:rPr lang="zh-CN" altLang="en-US" dirty="0"/>
              <a:t>选项</a:t>
            </a:r>
            <a:br>
              <a:rPr lang="zh-CN" altLang="en-US" dirty="0"/>
            </a:br>
            <a:r>
              <a:rPr lang="zh-CN" altLang="en-US" dirty="0"/>
              <a:t>    要跟踪的程序段</a:t>
            </a:r>
            <a:br>
              <a:rPr lang="zh-CN" altLang="en-US" dirty="0"/>
            </a:br>
            <a:r>
              <a:rPr lang="zh-CN" altLang="en-US" dirty="0"/>
              <a:t>    </a:t>
            </a:r>
            <a:r>
              <a:rPr lang="en-US" altLang="zh-CN" dirty="0"/>
              <a:t>DEBUG set +x</a:t>
            </a:r>
            <a:r>
              <a:rPr lang="zh-CN" altLang="en-US" dirty="0"/>
              <a:t>　　　 </a:t>
            </a:r>
            <a:r>
              <a:rPr lang="en-US" altLang="zh-CN" dirty="0"/>
              <a:t>#</a:t>
            </a:r>
            <a:r>
              <a:rPr lang="zh-CN" altLang="en-US" dirty="0"/>
              <a:t>关闭</a:t>
            </a:r>
            <a:r>
              <a:rPr lang="en-US" altLang="zh-CN" dirty="0"/>
              <a:t>"-x"</a:t>
            </a:r>
            <a:r>
              <a:rPr lang="zh-CN" altLang="en-US" dirty="0"/>
              <a:t>选项</a:t>
            </a:r>
          </a:p>
        </p:txBody>
      </p:sp>
      <p:sp>
        <p:nvSpPr>
          <p:cNvPr id="137220" name="灯片编号占位符 3"/>
          <p:cNvSpPr>
            <a:spLocks noGrp="1"/>
          </p:cNvSpPr>
          <p:nvPr>
            <p:ph type="sldNum" sz="quarter" idx="5"/>
          </p:nvPr>
        </p:nvSpPr>
        <p:spPr bwMode="auto">
          <a:noFill/>
          <a:ln>
            <a:miter lim="800000"/>
            <a:headEnd/>
            <a:tailEnd/>
          </a:ln>
        </p:spPr>
        <p:txBody>
          <a:bodyPr/>
          <a:lstStyle/>
          <a:p>
            <a:fld id="{82699A82-D333-42FC-A2CD-83AD2BF57226}" type="slidenum">
              <a:rPr lang="en-US" altLang="zh-CN" smtClean="0"/>
              <a:pPr/>
              <a:t>66</a:t>
            </a:fld>
            <a:endParaRPr lang="en-US" altLang="zh-CN"/>
          </a:p>
        </p:txBody>
      </p:sp>
    </p:spTree>
    <p:extLst>
      <p:ext uri="{BB962C8B-B14F-4D97-AF65-F5344CB8AC3E}">
        <p14:creationId xmlns:p14="http://schemas.microsoft.com/office/powerpoint/2010/main" val="328141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目前经常使用的</a:t>
            </a:r>
            <a:r>
              <a:rPr lang="en-US" altLang="zh-CN" dirty="0"/>
              <a:t>shell</a:t>
            </a:r>
            <a:r>
              <a:rPr lang="zh-CN" altLang="en-US" dirty="0"/>
              <a:t>有</a:t>
            </a:r>
            <a:r>
              <a:rPr lang="en-US" altLang="zh-CN" dirty="0"/>
              <a:t>2</a:t>
            </a:r>
            <a:r>
              <a:rPr lang="zh-CN" altLang="en-US" dirty="0"/>
              <a:t>种，一种是我们本节课讲到的</a:t>
            </a:r>
            <a:r>
              <a:rPr lang="en-US" altLang="zh-CN" dirty="0"/>
              <a:t>Bash shell</a:t>
            </a:r>
            <a:r>
              <a:rPr lang="zh-CN" altLang="en-US" dirty="0"/>
              <a:t>，另外一种就是伯克利大学开发</a:t>
            </a:r>
            <a:r>
              <a:rPr lang="en-US" altLang="zh-CN" dirty="0"/>
              <a:t>C shell</a:t>
            </a:r>
            <a:r>
              <a:rPr lang="zh-CN" altLang="en-US" dirty="0"/>
              <a:t>，在</a:t>
            </a:r>
            <a:r>
              <a:rPr lang="en-US" altLang="zh-CN" dirty="0"/>
              <a:t>Linux</a:t>
            </a:r>
            <a:r>
              <a:rPr lang="zh-CN" altLang="en-US" dirty="0"/>
              <a:t>下称为</a:t>
            </a:r>
            <a:r>
              <a:rPr lang="en-US" altLang="zh-CN" dirty="0"/>
              <a:t>TCSH</a:t>
            </a:r>
            <a:r>
              <a:rPr lang="zh-CN" altLang="en-US" dirty="0"/>
              <a:t>。</a:t>
            </a:r>
            <a:endParaRPr lang="en-US" altLang="zh-CN" dirty="0"/>
          </a:p>
          <a:p>
            <a:r>
              <a:rPr lang="zh-CN" altLang="en-US" dirty="0"/>
              <a:t>当然</a:t>
            </a:r>
            <a:r>
              <a:rPr lang="en-US" altLang="zh-CN" dirty="0"/>
              <a:t>bash shell</a:t>
            </a:r>
            <a:r>
              <a:rPr lang="zh-CN" altLang="en-US" dirty="0"/>
              <a:t>和</a:t>
            </a:r>
            <a:r>
              <a:rPr lang="en-US" altLang="zh-CN" dirty="0" err="1"/>
              <a:t>tcshell</a:t>
            </a:r>
            <a:r>
              <a:rPr lang="zh-CN" altLang="en-US" dirty="0"/>
              <a:t>有各自的优缺点。</a:t>
            </a:r>
            <a:endParaRPr lang="en-US" altLang="zh-CN" dirty="0"/>
          </a:p>
          <a:p>
            <a:r>
              <a:rPr lang="zh-CN" altLang="en-US" dirty="0"/>
              <a:t>比如</a:t>
            </a:r>
            <a:r>
              <a:rPr lang="en-US" altLang="zh-CN" dirty="0" err="1"/>
              <a:t>tcshell</a:t>
            </a:r>
            <a:r>
              <a:rPr lang="zh-CN" altLang="en-US" dirty="0"/>
              <a:t>能够它自动检测并且更正在命令列拼错的命令或是单字。</a:t>
            </a:r>
            <a:r>
              <a:rPr lang="en-US" altLang="zh-CN" dirty="0"/>
              <a:t>Bash</a:t>
            </a:r>
            <a:r>
              <a:rPr lang="zh-CN" altLang="en-US" dirty="0"/>
              <a:t>有别名功能等。</a:t>
            </a:r>
            <a:endParaRPr lang="en-US" altLang="zh-CN" dirty="0"/>
          </a:p>
          <a:p>
            <a:endParaRPr lang="en-US" altLang="zh-CN" dirty="0"/>
          </a:p>
          <a:p>
            <a:r>
              <a:rPr lang="zh-CN" altLang="en-US" dirty="0"/>
              <a:t>我们可以在终端，敲相应的命令，来切换使用</a:t>
            </a:r>
            <a:r>
              <a:rPr lang="en-US" altLang="zh-CN" dirty="0"/>
              <a:t>shell</a:t>
            </a:r>
            <a:r>
              <a:rPr lang="zh-CN" altLang="en-US" dirty="0"/>
              <a:t>。</a:t>
            </a:r>
            <a:endParaRPr lang="en-US" altLang="zh-CN" dirty="0"/>
          </a:p>
          <a:p>
            <a:endParaRPr lang="en-US" altLang="zh-CN" dirty="0"/>
          </a:p>
          <a:p>
            <a:r>
              <a:rPr lang="zh-CN" altLang="en-US" dirty="0"/>
              <a:t>我们也可以使用</a:t>
            </a:r>
            <a:r>
              <a:rPr lang="en-US" altLang="zh-CN" dirty="0"/>
              <a:t>echo $SHELL</a:t>
            </a:r>
            <a:r>
              <a:rPr lang="zh-CN" altLang="en-US" dirty="0"/>
              <a:t>来查看当前系统默认的是哪个</a:t>
            </a:r>
            <a:r>
              <a:rPr lang="en-US" altLang="zh-CN" dirty="0"/>
              <a:t>shell</a:t>
            </a:r>
            <a:r>
              <a:rPr lang="zh-CN" altLang="en-US" dirty="0"/>
              <a:t>。</a:t>
            </a:r>
            <a:endParaRPr lang="en-US" altLang="zh-CN" dirty="0"/>
          </a:p>
          <a:p>
            <a:endParaRPr lang="en-US" altLang="zh-CN" dirty="0"/>
          </a:p>
          <a:p>
            <a:r>
              <a:rPr lang="en-US" altLang="zh-CN" dirty="0" err="1"/>
              <a:t>ps</a:t>
            </a:r>
            <a:r>
              <a:rPr lang="zh-CN" altLang="en-US" dirty="0"/>
              <a:t>命令是对进程进行监测和控制，</a:t>
            </a:r>
            <a:r>
              <a:rPr lang="en-US" altLang="zh-CN" dirty="0" err="1"/>
              <a:t>pf</a:t>
            </a:r>
            <a:r>
              <a:rPr lang="en-US" altLang="zh-CN" dirty="0"/>
              <a:t> f</a:t>
            </a:r>
            <a:r>
              <a:rPr lang="zh-CN" altLang="en-US" dirty="0"/>
              <a:t>命令是用</a:t>
            </a:r>
            <a:r>
              <a:rPr lang="en-US" altLang="zh-CN" dirty="0"/>
              <a:t>ASCII</a:t>
            </a:r>
            <a:r>
              <a:rPr lang="zh-CN" altLang="en-US" dirty="0"/>
              <a:t>字符显示树状结构，表达程序间的相互关系。</a:t>
            </a:r>
            <a:endParaRPr lang="en-US" altLang="zh-CN" dirty="0"/>
          </a:p>
        </p:txBody>
      </p:sp>
      <p:sp>
        <p:nvSpPr>
          <p:cNvPr id="99332" name="灯片编号占位符 3"/>
          <p:cNvSpPr>
            <a:spLocks noGrp="1"/>
          </p:cNvSpPr>
          <p:nvPr>
            <p:ph type="sldNum" sz="quarter" idx="5"/>
          </p:nvPr>
        </p:nvSpPr>
        <p:spPr bwMode="auto">
          <a:noFill/>
          <a:ln>
            <a:miter lim="800000"/>
            <a:headEnd/>
            <a:tailEnd/>
          </a:ln>
        </p:spPr>
        <p:txBody>
          <a:bodyPr/>
          <a:lstStyle/>
          <a:p>
            <a:fld id="{BB5D09A4-1F6F-4D86-9293-C58AFBF5A7EF}" type="slidenum">
              <a:rPr lang="en-US" altLang="zh-CN" smtClean="0"/>
              <a:pPr/>
              <a:t>6</a:t>
            </a:fld>
            <a:endParaRPr lang="en-US" altLang="zh-CN"/>
          </a:p>
        </p:txBody>
      </p:sp>
    </p:spTree>
    <p:extLst>
      <p:ext uri="{BB962C8B-B14F-4D97-AF65-F5344CB8AC3E}">
        <p14:creationId xmlns:p14="http://schemas.microsoft.com/office/powerpoint/2010/main" val="2450065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目前经常使用的</a:t>
            </a:r>
            <a:r>
              <a:rPr lang="en-US" altLang="zh-CN"/>
              <a:t>shell</a:t>
            </a:r>
            <a:r>
              <a:rPr lang="zh-CN" altLang="en-US"/>
              <a:t>有</a:t>
            </a:r>
            <a:r>
              <a:rPr lang="en-US" altLang="zh-CN"/>
              <a:t>2</a:t>
            </a:r>
            <a:r>
              <a:rPr lang="zh-CN" altLang="en-US"/>
              <a:t>种，一种是我们本节课讲到的</a:t>
            </a:r>
            <a:r>
              <a:rPr lang="en-US" altLang="zh-CN"/>
              <a:t>Bash shell</a:t>
            </a:r>
            <a:r>
              <a:rPr lang="zh-CN" altLang="en-US"/>
              <a:t>，另外一种就是伯克利大学开发</a:t>
            </a:r>
            <a:r>
              <a:rPr lang="en-US" altLang="zh-CN"/>
              <a:t>C shell</a:t>
            </a:r>
            <a:r>
              <a:rPr lang="zh-CN" altLang="en-US"/>
              <a:t>，在</a:t>
            </a:r>
            <a:r>
              <a:rPr lang="en-US" altLang="zh-CN"/>
              <a:t>Linux</a:t>
            </a:r>
            <a:r>
              <a:rPr lang="zh-CN" altLang="en-US"/>
              <a:t>下称为</a:t>
            </a:r>
            <a:r>
              <a:rPr lang="en-US" altLang="zh-CN"/>
              <a:t>TCSH</a:t>
            </a:r>
            <a:r>
              <a:rPr lang="zh-CN" altLang="en-US"/>
              <a:t>。</a:t>
            </a:r>
            <a:endParaRPr lang="en-US" altLang="zh-CN"/>
          </a:p>
          <a:p>
            <a:r>
              <a:rPr lang="zh-CN" altLang="en-US"/>
              <a:t>当然</a:t>
            </a:r>
            <a:r>
              <a:rPr lang="en-US" altLang="zh-CN"/>
              <a:t>bash shell</a:t>
            </a:r>
            <a:r>
              <a:rPr lang="zh-CN" altLang="en-US"/>
              <a:t>和</a:t>
            </a:r>
            <a:r>
              <a:rPr lang="en-US" altLang="zh-CN"/>
              <a:t>tcshell</a:t>
            </a:r>
            <a:r>
              <a:rPr lang="zh-CN" altLang="en-US"/>
              <a:t>有各自的优缺点。</a:t>
            </a:r>
            <a:endParaRPr lang="en-US" altLang="zh-CN"/>
          </a:p>
          <a:p>
            <a:r>
              <a:rPr lang="zh-CN" altLang="en-US"/>
              <a:t>比如</a:t>
            </a:r>
            <a:r>
              <a:rPr lang="en-US" altLang="zh-CN"/>
              <a:t>tcshell</a:t>
            </a:r>
            <a:r>
              <a:rPr lang="zh-CN" altLang="en-US"/>
              <a:t>能够它自动检测并且更正在命令列拼错的命令或是单字。</a:t>
            </a:r>
            <a:r>
              <a:rPr lang="en-US" altLang="zh-CN"/>
              <a:t>Bash</a:t>
            </a:r>
            <a:r>
              <a:rPr lang="zh-CN" altLang="en-US"/>
              <a:t>有别名功能等。</a:t>
            </a:r>
            <a:endParaRPr lang="en-US" altLang="zh-CN"/>
          </a:p>
          <a:p>
            <a:endParaRPr lang="en-US" altLang="zh-CN"/>
          </a:p>
          <a:p>
            <a:r>
              <a:rPr lang="zh-CN" altLang="en-US"/>
              <a:t>我们可以在终端，敲相应的命令，来切换使用</a:t>
            </a:r>
            <a:r>
              <a:rPr lang="en-US" altLang="zh-CN"/>
              <a:t>shell</a:t>
            </a:r>
            <a:r>
              <a:rPr lang="zh-CN" altLang="en-US"/>
              <a:t>。</a:t>
            </a:r>
            <a:endParaRPr lang="en-US" altLang="zh-CN"/>
          </a:p>
          <a:p>
            <a:endParaRPr lang="en-US" altLang="zh-CN"/>
          </a:p>
          <a:p>
            <a:r>
              <a:rPr lang="zh-CN" altLang="en-US"/>
              <a:t>我们也可以使用</a:t>
            </a:r>
            <a:r>
              <a:rPr lang="en-US" altLang="zh-CN"/>
              <a:t>echo $SHELL</a:t>
            </a:r>
            <a:r>
              <a:rPr lang="zh-CN" altLang="en-US"/>
              <a:t>来查看当前系统默认的是哪个</a:t>
            </a:r>
            <a:r>
              <a:rPr lang="en-US" altLang="zh-CN"/>
              <a:t>shell</a:t>
            </a:r>
            <a:r>
              <a:rPr lang="zh-CN" altLang="en-US"/>
              <a:t>。</a:t>
            </a:r>
            <a:endParaRPr lang="en-US" altLang="zh-CN"/>
          </a:p>
          <a:p>
            <a:endParaRPr lang="en-US" altLang="zh-CN"/>
          </a:p>
          <a:p>
            <a:r>
              <a:rPr lang="en-US" altLang="zh-CN"/>
              <a:t>ps</a:t>
            </a:r>
            <a:r>
              <a:rPr lang="zh-CN" altLang="en-US"/>
              <a:t>命令是对进程进行监测和控制，</a:t>
            </a:r>
            <a:r>
              <a:rPr lang="en-US" altLang="zh-CN"/>
              <a:t>pf f</a:t>
            </a:r>
            <a:r>
              <a:rPr lang="zh-CN" altLang="en-US"/>
              <a:t>命令是用</a:t>
            </a:r>
            <a:r>
              <a:rPr lang="en-US" altLang="zh-CN"/>
              <a:t>ASCII</a:t>
            </a:r>
            <a:r>
              <a:rPr lang="zh-CN" altLang="en-US"/>
              <a:t>字符显示树状结构，表达程序间的相互关系。</a:t>
            </a:r>
            <a:endParaRPr lang="en-US" altLang="zh-CN"/>
          </a:p>
        </p:txBody>
      </p:sp>
      <p:sp>
        <p:nvSpPr>
          <p:cNvPr id="100356" name="灯片编号占位符 3"/>
          <p:cNvSpPr>
            <a:spLocks noGrp="1"/>
          </p:cNvSpPr>
          <p:nvPr>
            <p:ph type="sldNum" sz="quarter" idx="5"/>
          </p:nvPr>
        </p:nvSpPr>
        <p:spPr bwMode="auto">
          <a:noFill/>
          <a:ln>
            <a:miter lim="800000"/>
            <a:headEnd/>
            <a:tailEnd/>
          </a:ln>
        </p:spPr>
        <p:txBody>
          <a:bodyPr/>
          <a:lstStyle/>
          <a:p>
            <a:fld id="{A76C04F7-3921-48AD-A3C2-05A4866B960A}" type="slidenum">
              <a:rPr lang="en-US" altLang="zh-CN" smtClean="0"/>
              <a:pPr/>
              <a:t>7</a:t>
            </a:fld>
            <a:endParaRPr lang="en-US" altLang="zh-CN"/>
          </a:p>
        </p:txBody>
      </p:sp>
    </p:spTree>
    <p:extLst>
      <p:ext uri="{BB962C8B-B14F-4D97-AF65-F5344CB8AC3E}">
        <p14:creationId xmlns:p14="http://schemas.microsoft.com/office/powerpoint/2010/main" val="276558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我们可以通过本图来理解</a:t>
            </a:r>
            <a:r>
              <a:rPr lang="en-US" altLang="zh-CN"/>
              <a:t>shell</a:t>
            </a:r>
            <a:r>
              <a:rPr lang="zh-CN" altLang="en-US"/>
              <a:t>在</a:t>
            </a:r>
            <a:r>
              <a:rPr lang="en-US" altLang="zh-CN"/>
              <a:t>Linux</a:t>
            </a:r>
            <a:r>
              <a:rPr lang="zh-CN" altLang="en-US"/>
              <a:t>操作系统中的位置。</a:t>
            </a:r>
            <a:endParaRPr lang="en-US" altLang="zh-CN"/>
          </a:p>
          <a:p>
            <a:r>
              <a:rPr lang="zh-CN" altLang="en-US"/>
              <a:t>我们举一个例子来简单理解下。</a:t>
            </a:r>
            <a:endParaRPr lang="en-US" altLang="zh-CN"/>
          </a:p>
          <a:p>
            <a:r>
              <a:rPr lang="zh-CN" altLang="en-US"/>
              <a:t>比如图示的硬件假设为一个声卡芯片，</a:t>
            </a:r>
            <a:r>
              <a:rPr lang="en-US" altLang="zh-CN"/>
              <a:t>kernel</a:t>
            </a:r>
            <a:r>
              <a:rPr lang="zh-CN" altLang="en-US"/>
              <a:t>提供支持这个芯片的驱动程序。</a:t>
            </a:r>
            <a:endParaRPr lang="en-US" altLang="zh-CN"/>
          </a:p>
          <a:p>
            <a:r>
              <a:rPr lang="zh-CN" altLang="en-US"/>
              <a:t>用户需要输入来发生声音的命令。也就是说</a:t>
            </a:r>
            <a:r>
              <a:rPr lang="en-US" altLang="zh-CN"/>
              <a:t>user</a:t>
            </a:r>
            <a:r>
              <a:rPr lang="zh-CN" altLang="en-US"/>
              <a:t>必须要“输入”一个命令后，“硬件”才会通过下达的命令来工作，那么硬件如何知道您下达的命令，就是核心在起作用了，也就是我们必须要通过“</a:t>
            </a:r>
            <a:r>
              <a:rPr lang="en-US" altLang="zh-CN"/>
              <a:t>Shell</a:t>
            </a:r>
            <a:r>
              <a:rPr lang="zh-CN" altLang="en-US"/>
              <a:t>”输入的命令与核心沟通，让核心可以通知硬件来正确无误的工作。</a:t>
            </a:r>
            <a:endParaRPr lang="en-US" altLang="zh-CN"/>
          </a:p>
          <a:p>
            <a:r>
              <a:rPr lang="zh-CN" altLang="en-US"/>
              <a:t>由此我们可以感受到，</a:t>
            </a:r>
            <a:r>
              <a:rPr lang="en-US" altLang="zh-CN"/>
              <a:t>shell</a:t>
            </a:r>
            <a:r>
              <a:rPr lang="zh-CN" altLang="en-US"/>
              <a:t>是用户与系统沟通的桥梁。</a:t>
            </a:r>
            <a:endParaRPr lang="en-US" altLang="zh-CN"/>
          </a:p>
          <a:p>
            <a:endParaRPr lang="en-US" altLang="zh-CN"/>
          </a:p>
          <a:p>
            <a:endParaRPr lang="en-US" altLang="zh-CN"/>
          </a:p>
          <a:p>
            <a:endParaRPr lang="en-US" altLang="zh-CN"/>
          </a:p>
          <a:p>
            <a:endParaRPr lang="en-US" altLang="zh-CN"/>
          </a:p>
          <a:p>
            <a:endParaRPr lang="zh-CN" altLang="en-US"/>
          </a:p>
        </p:txBody>
      </p:sp>
      <p:sp>
        <p:nvSpPr>
          <p:cNvPr id="101380" name="灯片编号占位符 3"/>
          <p:cNvSpPr>
            <a:spLocks noGrp="1"/>
          </p:cNvSpPr>
          <p:nvPr>
            <p:ph type="sldNum" sz="quarter" idx="5"/>
          </p:nvPr>
        </p:nvSpPr>
        <p:spPr bwMode="auto">
          <a:noFill/>
          <a:ln>
            <a:miter lim="800000"/>
            <a:headEnd/>
            <a:tailEnd/>
          </a:ln>
        </p:spPr>
        <p:txBody>
          <a:bodyPr/>
          <a:lstStyle/>
          <a:p>
            <a:fld id="{3F3D0968-7491-4E45-A048-451A5789C25B}" type="slidenum">
              <a:rPr lang="en-US" altLang="zh-CN" smtClean="0"/>
              <a:pPr/>
              <a:t>8</a:t>
            </a:fld>
            <a:endParaRPr lang="en-US" altLang="zh-CN"/>
          </a:p>
        </p:txBody>
      </p:sp>
    </p:spTree>
    <p:extLst>
      <p:ext uri="{BB962C8B-B14F-4D97-AF65-F5344CB8AC3E}">
        <p14:creationId xmlns:p14="http://schemas.microsoft.com/office/powerpoint/2010/main" val="117976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我们看</a:t>
            </a:r>
            <a:r>
              <a:rPr lang="en-US" altLang="zh-CN"/>
              <a:t>shell</a:t>
            </a:r>
            <a:r>
              <a:rPr lang="zh-CN" altLang="en-US"/>
              <a:t>有几个特点：</a:t>
            </a:r>
            <a:endParaRPr lang="en-US" altLang="zh-CN"/>
          </a:p>
          <a:p>
            <a:r>
              <a:rPr lang="zh-CN" altLang="en-US"/>
              <a:t>一个是简单，我们使用的时候就能够感受得到，它的语言很简单的，比如没有指针， 我个人感觉比起</a:t>
            </a:r>
            <a:r>
              <a:rPr lang="en-US" altLang="zh-CN"/>
              <a:t>javascript</a:t>
            </a:r>
            <a:r>
              <a:rPr lang="zh-CN" altLang="en-US"/>
              <a:t>要简单的多，它是一种高级的脚本语言，非常简单。</a:t>
            </a:r>
            <a:endParaRPr lang="en-US" altLang="zh-CN"/>
          </a:p>
          <a:p>
            <a:endParaRPr lang="en-US" altLang="zh-CN"/>
          </a:p>
          <a:p>
            <a:r>
              <a:rPr lang="zh-CN" altLang="en-US"/>
              <a:t>第二个是可移植的，后面有一个</a:t>
            </a:r>
            <a:r>
              <a:rPr lang="en-US" altLang="zh-CN"/>
              <a:t>POSIX</a:t>
            </a:r>
            <a:r>
              <a:rPr lang="zh-CN" altLang="en-US"/>
              <a:t>的标准，</a:t>
            </a:r>
            <a:r>
              <a:rPr lang="en-US" altLang="zh-CN"/>
              <a:t>POSIX</a:t>
            </a:r>
            <a:r>
              <a:rPr lang="zh-CN" altLang="en-US"/>
              <a:t>就是可移植的标准，就是你的代码不需要修改，就可以移植到其他的系统上，我们的第二个研讨会有</a:t>
            </a:r>
            <a:r>
              <a:rPr lang="en-US" altLang="zh-CN"/>
              <a:t>POSIX</a:t>
            </a:r>
            <a:r>
              <a:rPr lang="zh-CN" altLang="en-US"/>
              <a:t>，</a:t>
            </a:r>
            <a:endParaRPr lang="en-US" altLang="zh-CN"/>
          </a:p>
          <a:p>
            <a:r>
              <a:rPr lang="zh-CN" altLang="en-US"/>
              <a:t>大家可以看一看。</a:t>
            </a:r>
            <a:endParaRPr lang="en-US" altLang="zh-CN"/>
          </a:p>
          <a:p>
            <a:endParaRPr lang="en-US" altLang="zh-CN"/>
          </a:p>
          <a:p>
            <a:r>
              <a:rPr lang="zh-CN" altLang="en-US"/>
              <a:t>另外就是开发比较容易，为什么呢？因为通常同样的功能用</a:t>
            </a:r>
            <a:r>
              <a:rPr lang="en-US" altLang="zh-CN"/>
              <a:t>C</a:t>
            </a:r>
            <a:r>
              <a:rPr lang="zh-CN" altLang="en-US"/>
              <a:t>或者</a:t>
            </a:r>
            <a:r>
              <a:rPr lang="en-US" altLang="zh-CN"/>
              <a:t>C++</a:t>
            </a:r>
            <a:r>
              <a:rPr lang="zh-CN" altLang="en-US"/>
              <a:t>来编写，可能需要两天，但是一般来讲，我们使用</a:t>
            </a:r>
            <a:r>
              <a:rPr lang="en-US" altLang="zh-CN"/>
              <a:t>shell</a:t>
            </a:r>
            <a:r>
              <a:rPr lang="zh-CN" altLang="en-US"/>
              <a:t>脚本，花一两个小时就可以完成，而且脚本执行的速度很快。</a:t>
            </a:r>
          </a:p>
        </p:txBody>
      </p:sp>
      <p:sp>
        <p:nvSpPr>
          <p:cNvPr id="102404" name="灯片编号占位符 3"/>
          <p:cNvSpPr>
            <a:spLocks noGrp="1"/>
          </p:cNvSpPr>
          <p:nvPr>
            <p:ph type="sldNum" sz="quarter" idx="5"/>
          </p:nvPr>
        </p:nvSpPr>
        <p:spPr bwMode="auto">
          <a:noFill/>
          <a:ln>
            <a:miter lim="800000"/>
            <a:headEnd/>
            <a:tailEnd/>
          </a:ln>
        </p:spPr>
        <p:txBody>
          <a:bodyPr/>
          <a:lstStyle/>
          <a:p>
            <a:fld id="{47441472-8178-4AE0-9205-85B77149FB77}" type="slidenum">
              <a:rPr lang="en-US" altLang="zh-CN" smtClean="0"/>
              <a:pPr/>
              <a:t>9</a:t>
            </a:fld>
            <a:endParaRPr lang="en-US" altLang="zh-CN"/>
          </a:p>
        </p:txBody>
      </p:sp>
    </p:spTree>
    <p:extLst>
      <p:ext uri="{BB962C8B-B14F-4D97-AF65-F5344CB8AC3E}">
        <p14:creationId xmlns:p14="http://schemas.microsoft.com/office/powerpoint/2010/main" val="127632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后面我们学习下</a:t>
            </a:r>
            <a:r>
              <a:rPr lang="en-US" altLang="zh-CN"/>
              <a:t>shell</a:t>
            </a:r>
            <a:r>
              <a:rPr lang="zh-CN" altLang="en-US"/>
              <a:t>的基本知识</a:t>
            </a:r>
          </a:p>
        </p:txBody>
      </p:sp>
      <p:sp>
        <p:nvSpPr>
          <p:cNvPr id="103428" name="灯片编号占位符 3"/>
          <p:cNvSpPr>
            <a:spLocks noGrp="1"/>
          </p:cNvSpPr>
          <p:nvPr>
            <p:ph type="sldNum" sz="quarter" idx="5"/>
          </p:nvPr>
        </p:nvSpPr>
        <p:spPr bwMode="auto">
          <a:noFill/>
          <a:ln>
            <a:miter lim="800000"/>
            <a:headEnd/>
            <a:tailEnd/>
          </a:ln>
        </p:spPr>
        <p:txBody>
          <a:bodyPr/>
          <a:lstStyle/>
          <a:p>
            <a:fld id="{541037C0-FB8E-4924-972A-2FA1FE84535D}" type="slidenum">
              <a:rPr lang="en-US" altLang="zh-CN" smtClean="0"/>
              <a:pPr/>
              <a:t>10</a:t>
            </a:fld>
            <a:endParaRPr lang="en-US" altLang="zh-CN"/>
          </a:p>
        </p:txBody>
      </p:sp>
    </p:spTree>
    <p:extLst>
      <p:ext uri="{BB962C8B-B14F-4D97-AF65-F5344CB8AC3E}">
        <p14:creationId xmlns:p14="http://schemas.microsoft.com/office/powerpoint/2010/main" val="2976165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第三章 第</a:t>
            </a:r>
            <a:r>
              <a:rPr lang="en-US" altLang="zh-CN" sz="4400" dirty="0">
                <a:solidFill>
                  <a:srgbClr val="000066"/>
                </a:solidFill>
                <a:effectLst>
                  <a:outerShdw blurRad="38100" dist="38100" dir="2700000" algn="tl">
                    <a:srgbClr val="C0C0C0"/>
                  </a:outerShdw>
                </a:effectLst>
              </a:rPr>
              <a:t>1</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Shell</a:t>
            </a:r>
            <a:r>
              <a:rPr lang="zh-CN" altLang="en-US" sz="4400" dirty="0">
                <a:solidFill>
                  <a:srgbClr val="000066"/>
                </a:solidFill>
                <a:effectLst>
                  <a:outerShdw blurRad="38100" dist="38100" dir="2700000" algn="tl">
                    <a:srgbClr val="C0C0C0"/>
                  </a:outerShdw>
                </a:effectLst>
              </a:rPr>
              <a:t>编程基础</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lgn="ctr" eaLnBrk="1" hangingPunct="1">
              <a:defRPr/>
            </a:pPr>
            <a:r>
              <a:rPr lang="zh-CN" altLang="en-US" dirty="0"/>
              <a:t>目录</a:t>
            </a:r>
          </a:p>
        </p:txBody>
      </p:sp>
      <p:sp>
        <p:nvSpPr>
          <p:cNvPr id="25603" name="内容占位符 2"/>
          <p:cNvSpPr>
            <a:spLocks noGrp="1"/>
          </p:cNvSpPr>
          <p:nvPr>
            <p:ph idx="4294967295"/>
          </p:nvPr>
        </p:nvSpPr>
        <p:spPr/>
        <p:txBody>
          <a:bodyPr/>
          <a:lstStyle/>
          <a:p>
            <a:pPr eaLnBrk="1" hangingPunct="1">
              <a:buClrTx/>
              <a:defRPr/>
            </a:pPr>
            <a:r>
              <a:rPr lang="zh-CN" altLang="en-US" sz="3200" dirty="0">
                <a:solidFill>
                  <a:schemeClr val="tx1">
                    <a:lumMod val="50000"/>
                  </a:schemeClr>
                </a:solidFill>
                <a:latin typeface="+mj-ea"/>
                <a:ea typeface="+mj-ea"/>
              </a:rPr>
              <a:t>认识</a:t>
            </a:r>
            <a:r>
              <a:rPr lang="en-US" altLang="zh-CN" sz="3200" dirty="0">
                <a:solidFill>
                  <a:schemeClr val="tx1">
                    <a:lumMod val="50000"/>
                  </a:schemeClr>
                </a:solidFill>
                <a:latin typeface="+mj-ea"/>
                <a:ea typeface="+mj-ea"/>
              </a:rPr>
              <a:t>Linux Shell</a:t>
            </a:r>
          </a:p>
          <a:p>
            <a:pPr eaLnBrk="1" hangingPunct="1">
              <a:defRPr/>
            </a:pPr>
            <a:endParaRPr lang="en-US" altLang="zh-CN" sz="3200" dirty="0">
              <a:latin typeface="+mj-ea"/>
              <a:ea typeface="+mj-ea"/>
            </a:endParaRPr>
          </a:p>
          <a:p>
            <a:pPr eaLnBrk="1" hangingPunct="1">
              <a:defRPr/>
            </a:pPr>
            <a:r>
              <a:rPr lang="en-US" altLang="zh-CN" sz="3200" dirty="0">
                <a:solidFill>
                  <a:srgbClr val="FF0000"/>
                </a:solidFill>
                <a:latin typeface="+mj-ea"/>
                <a:ea typeface="+mj-ea"/>
              </a:rPr>
              <a:t>Linux Shell</a:t>
            </a:r>
            <a:r>
              <a:rPr lang="zh-CN" altLang="en-US" sz="3200" dirty="0">
                <a:solidFill>
                  <a:srgbClr val="FF0000"/>
                </a:solidFill>
                <a:latin typeface="+mj-ea"/>
                <a:ea typeface="+mj-ea"/>
              </a:rPr>
              <a:t>基本知识</a:t>
            </a:r>
            <a:endParaRPr lang="zh-CN" altLang="en-US" sz="3200" dirty="0">
              <a:latin typeface="+mj-ea"/>
              <a:ea typeface="+mj-ea"/>
            </a:endParaRPr>
          </a:p>
          <a:p>
            <a:pPr eaLnBrk="1" hangingPunct="1">
              <a:defRPr/>
            </a:pPr>
            <a:endParaRPr lang="zh-CN" altLang="en-US" sz="3200" dirty="0">
              <a:solidFill>
                <a:srgbClr val="FF0000"/>
              </a:solidFill>
              <a:latin typeface="+mj-ea"/>
              <a:ea typeface="+mj-ea"/>
            </a:endParaRPr>
          </a:p>
          <a:p>
            <a:pPr eaLnBrk="1" hangingPunct="1">
              <a:buClrTx/>
              <a:defRPr/>
            </a:pPr>
            <a:r>
              <a:rPr lang="en-US" altLang="zh-CN" sz="3200" dirty="0">
                <a:solidFill>
                  <a:schemeClr val="tx1">
                    <a:lumMod val="50000"/>
                  </a:schemeClr>
                </a:solidFill>
                <a:latin typeface="+mj-ea"/>
                <a:ea typeface="+mj-ea"/>
              </a:rPr>
              <a:t>Shell</a:t>
            </a:r>
            <a:r>
              <a:rPr lang="zh-CN" altLang="en-US" sz="3200" dirty="0">
                <a:solidFill>
                  <a:schemeClr val="tx1">
                    <a:lumMod val="50000"/>
                  </a:schemeClr>
                </a:solidFill>
                <a:latin typeface="+mj-ea"/>
                <a:ea typeface="+mj-ea"/>
              </a:rPr>
              <a:t>脚本跟踪调试</a:t>
            </a:r>
          </a:p>
          <a:p>
            <a:pPr eaLnBrk="1" hangingPunct="1">
              <a:buClrTx/>
              <a:defRPr/>
            </a:pPr>
            <a:endParaRPr lang="zh-CN" altLang="en-US"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Shell</a:t>
            </a:r>
            <a:r>
              <a:rPr lang="zh-CN" altLang="en-US" sz="3200" dirty="0">
                <a:solidFill>
                  <a:schemeClr val="tx1">
                    <a:lumMod val="50000"/>
                  </a:schemeClr>
                </a:solidFill>
                <a:latin typeface="+mj-ea"/>
                <a:ea typeface="+mj-ea"/>
              </a:rPr>
              <a:t>编程安全问题</a:t>
            </a:r>
          </a:p>
          <a:p>
            <a:pPr eaLnBrk="1" hangingPunct="1">
              <a:defRPr/>
            </a:pPr>
            <a:endParaRPr lang="zh-CN" altLang="en-US" dirty="0">
              <a:ea typeface="黑体" pitchFamily="49" charset="-122"/>
            </a:endParaRPr>
          </a:p>
          <a:p>
            <a:pPr eaLnBrk="1" hangingPunct="1">
              <a:defRPr/>
            </a:pPr>
            <a:endParaRPr lang="en-US" altLang="zh-CN" dirty="0">
              <a:ea typeface="黑体"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CN" altLang="en-US" dirty="0"/>
              <a:t>基础知识</a:t>
            </a:r>
            <a:r>
              <a:rPr lang="en-US" altLang="zh-CN" dirty="0"/>
              <a:t>—</a:t>
            </a:r>
            <a:r>
              <a:rPr lang="zh-CN" altLang="en-US" dirty="0"/>
              <a:t>目录结构</a:t>
            </a:r>
          </a:p>
        </p:txBody>
      </p:sp>
      <p:sp>
        <p:nvSpPr>
          <p:cNvPr id="26627" name="内容占位符 2"/>
          <p:cNvSpPr>
            <a:spLocks noGrp="1"/>
          </p:cNvSpPr>
          <p:nvPr>
            <p:ph idx="1"/>
          </p:nvPr>
        </p:nvSpPr>
        <p:spPr>
          <a:xfrm>
            <a:off x="381000" y="1125538"/>
            <a:ext cx="9144000" cy="3095550"/>
          </a:xfrm>
        </p:spPr>
        <p:txBody>
          <a:bodyPr/>
          <a:lstStyle/>
          <a:p>
            <a:pPr eaLnBrk="1" hangingPunct="1">
              <a:buClr>
                <a:srgbClr val="FF0000"/>
              </a:buClr>
              <a:defRPr/>
            </a:pPr>
            <a:r>
              <a:rPr lang="en-US" altLang="zh-CN" sz="2400" dirty="0">
                <a:solidFill>
                  <a:schemeClr val="tx1">
                    <a:lumMod val="50000"/>
                  </a:schemeClr>
                </a:solidFill>
                <a:latin typeface="+mj-ea"/>
                <a:ea typeface="+mj-ea"/>
              </a:rPr>
              <a:t>Linux</a:t>
            </a:r>
            <a:r>
              <a:rPr lang="zh-CN" altLang="en-US" sz="2400" dirty="0">
                <a:solidFill>
                  <a:schemeClr val="tx1">
                    <a:lumMod val="50000"/>
                  </a:schemeClr>
                </a:solidFill>
                <a:latin typeface="+mj-ea"/>
                <a:ea typeface="+mj-ea"/>
              </a:rPr>
              <a:t>目录结构 </a:t>
            </a:r>
            <a:endParaRPr lang="en-US" altLang="zh-CN" sz="2400" dirty="0">
              <a:solidFill>
                <a:schemeClr val="tx1">
                  <a:lumMod val="50000"/>
                </a:schemeClr>
              </a:solidFill>
              <a:latin typeface="+mj-ea"/>
              <a:ea typeface="+mj-ea"/>
            </a:endParaRPr>
          </a:p>
          <a:p>
            <a:pPr lvl="1" eaLnBrk="1" hangingPunct="1">
              <a:buClr>
                <a:srgbClr val="003399"/>
              </a:buClr>
              <a:defRPr/>
            </a:pPr>
            <a:r>
              <a:rPr lang="en-US" altLang="zh-CN" sz="2000" dirty="0">
                <a:solidFill>
                  <a:srgbClr val="003399"/>
                </a:solidFill>
                <a:ea typeface="宋体" pitchFamily="2" charset="-122"/>
              </a:rPr>
              <a:t>/ 			</a:t>
            </a:r>
            <a:r>
              <a:rPr lang="zh-CN" altLang="en-US" sz="2000" b="0" dirty="0">
                <a:solidFill>
                  <a:srgbClr val="003399"/>
                </a:solidFill>
                <a:latin typeface="+mj-ea"/>
                <a:ea typeface="+mj-ea"/>
              </a:rPr>
              <a:t>根目录，一般根目录下只存放目录</a:t>
            </a:r>
            <a:r>
              <a:rPr lang="en-US" altLang="zh-CN" sz="2000" b="0" dirty="0">
                <a:solidFill>
                  <a:srgbClr val="003399"/>
                </a:solidFill>
                <a:latin typeface="+mj-ea"/>
                <a:ea typeface="+mj-ea"/>
              </a:rPr>
              <a:t>,</a:t>
            </a:r>
            <a:r>
              <a:rPr lang="zh-CN" altLang="en-US" sz="2000" b="0" dirty="0">
                <a:solidFill>
                  <a:srgbClr val="003399"/>
                </a:solidFill>
                <a:latin typeface="+mj-ea"/>
                <a:ea typeface="+mj-ea"/>
              </a:rPr>
              <a:t>不存放文件</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ea typeface="宋体" pitchFamily="2" charset="-122"/>
              </a:rPr>
              <a:t>/home		</a:t>
            </a:r>
            <a:r>
              <a:rPr lang="zh-CN" altLang="en-US" sz="2000" b="0" dirty="0">
                <a:solidFill>
                  <a:srgbClr val="003399"/>
                </a:solidFill>
                <a:latin typeface="+mj-ea"/>
                <a:ea typeface="+mj-ea"/>
              </a:rPr>
              <a:t>系统默认的用户宿主目录</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a:t>
            </a:r>
            <a:r>
              <a:rPr lang="en-US" altLang="zh-CN" sz="2000" dirty="0" err="1">
                <a:solidFill>
                  <a:srgbClr val="003399"/>
                </a:solidFill>
                <a:latin typeface="+mj-ea"/>
                <a:ea typeface="+mj-ea"/>
              </a:rPr>
              <a:t>usr</a:t>
            </a:r>
            <a:r>
              <a:rPr lang="en-US" altLang="zh-CN" sz="2000" dirty="0">
                <a:solidFill>
                  <a:srgbClr val="003399"/>
                </a:solidFill>
                <a:latin typeface="+mj-ea"/>
                <a:ea typeface="+mj-ea"/>
              </a:rPr>
              <a:t>/bin		</a:t>
            </a:r>
            <a:r>
              <a:rPr lang="zh-CN" altLang="en-US" sz="2000" b="0" dirty="0">
                <a:solidFill>
                  <a:srgbClr val="003399"/>
                </a:solidFill>
                <a:latin typeface="+mj-ea"/>
                <a:ea typeface="+mj-ea"/>
              </a:rPr>
              <a:t>该目录为命令文件目录，也称为二进制目录</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a:t>
            </a:r>
            <a:r>
              <a:rPr lang="en-US" altLang="zh-CN" sz="2000" dirty="0" err="1">
                <a:solidFill>
                  <a:srgbClr val="003399"/>
                </a:solidFill>
                <a:latin typeface="+mj-ea"/>
                <a:ea typeface="+mj-ea"/>
              </a:rPr>
              <a:t>usr</a:t>
            </a:r>
            <a:r>
              <a:rPr lang="en-US" altLang="zh-CN" sz="2000" dirty="0">
                <a:solidFill>
                  <a:srgbClr val="003399"/>
                </a:solidFill>
                <a:latin typeface="+mj-ea"/>
                <a:ea typeface="+mj-ea"/>
              </a:rPr>
              <a:t>/</a:t>
            </a:r>
            <a:r>
              <a:rPr lang="en-US" altLang="zh-CN" sz="2000" dirty="0" err="1">
                <a:solidFill>
                  <a:srgbClr val="003399"/>
                </a:solidFill>
                <a:latin typeface="+mj-ea"/>
                <a:ea typeface="+mj-ea"/>
              </a:rPr>
              <a:t>sbin</a:t>
            </a:r>
            <a:r>
              <a:rPr lang="en-US" altLang="zh-CN" sz="2000" dirty="0">
                <a:solidFill>
                  <a:srgbClr val="003399"/>
                </a:solidFill>
                <a:latin typeface="+mj-ea"/>
                <a:ea typeface="+mj-ea"/>
              </a:rPr>
              <a:t>	</a:t>
            </a:r>
            <a:r>
              <a:rPr lang="zh-CN" altLang="en-US" sz="2000" b="0" dirty="0">
                <a:solidFill>
                  <a:srgbClr val="003399"/>
                </a:solidFill>
                <a:latin typeface="+mj-ea"/>
                <a:ea typeface="+mj-ea"/>
              </a:rPr>
              <a:t>放置系统管理员使用的可执行命令</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a:t>
            </a:r>
            <a:r>
              <a:rPr lang="en-US" altLang="zh-CN" sz="2000" dirty="0" err="1">
                <a:solidFill>
                  <a:srgbClr val="003399"/>
                </a:solidFill>
                <a:latin typeface="+mj-ea"/>
                <a:ea typeface="+mj-ea"/>
              </a:rPr>
              <a:t>etc</a:t>
            </a:r>
            <a:r>
              <a:rPr lang="en-US" altLang="zh-CN" sz="2000" dirty="0">
                <a:solidFill>
                  <a:srgbClr val="003399"/>
                </a:solidFill>
                <a:latin typeface="+mj-ea"/>
                <a:ea typeface="+mj-ea"/>
              </a:rPr>
              <a:t>		</a:t>
            </a:r>
            <a:r>
              <a:rPr lang="zh-CN" altLang="en-US" sz="2000" b="0" dirty="0">
                <a:solidFill>
                  <a:srgbClr val="003399"/>
                </a:solidFill>
                <a:latin typeface="+mj-ea"/>
                <a:ea typeface="+mj-ea"/>
              </a:rPr>
              <a:t>系统配置文件的所在地，服务器的配置文件也在这里；</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/var		</a:t>
            </a:r>
            <a:r>
              <a:rPr lang="zh-CN" altLang="en-US" sz="2000" dirty="0">
                <a:solidFill>
                  <a:srgbClr val="003399"/>
                </a:solidFill>
                <a:latin typeface="+mj-ea"/>
                <a:ea typeface="+mj-ea"/>
              </a:rPr>
              <a:t>经常变动的目录，</a:t>
            </a:r>
            <a:r>
              <a:rPr lang="en-US" altLang="zh-CN" sz="2000" b="0" dirty="0">
                <a:solidFill>
                  <a:srgbClr val="003399"/>
                </a:solidFill>
                <a:latin typeface="+mj-ea"/>
                <a:ea typeface="+mj-ea"/>
              </a:rPr>
              <a:t>/</a:t>
            </a:r>
            <a:r>
              <a:rPr lang="en-US" altLang="zh-CN" sz="2000" b="0" dirty="0" err="1">
                <a:solidFill>
                  <a:srgbClr val="003399"/>
                </a:solidFill>
                <a:latin typeface="+mj-ea"/>
                <a:ea typeface="+mj-ea"/>
              </a:rPr>
              <a:t>var</a:t>
            </a:r>
            <a:r>
              <a:rPr lang="zh-CN" altLang="en-US" sz="2000" b="0" dirty="0">
                <a:solidFill>
                  <a:srgbClr val="003399"/>
                </a:solidFill>
                <a:latin typeface="+mj-ea"/>
                <a:ea typeface="+mj-ea"/>
              </a:rPr>
              <a:t>下有</a:t>
            </a:r>
            <a:r>
              <a:rPr lang="en-US" altLang="zh-CN" sz="2000" b="0" dirty="0">
                <a:solidFill>
                  <a:srgbClr val="003399"/>
                </a:solidFill>
                <a:latin typeface="+mj-ea"/>
                <a:ea typeface="+mj-ea"/>
              </a:rPr>
              <a:t>/</a:t>
            </a:r>
            <a:r>
              <a:rPr lang="en-US" altLang="zh-CN" sz="2000" b="0" dirty="0" err="1">
                <a:solidFill>
                  <a:srgbClr val="003399"/>
                </a:solidFill>
                <a:latin typeface="+mj-ea"/>
                <a:ea typeface="+mj-ea"/>
              </a:rPr>
              <a:t>var</a:t>
            </a:r>
            <a:r>
              <a:rPr lang="en-US" altLang="zh-CN" sz="2000" b="0" dirty="0">
                <a:solidFill>
                  <a:srgbClr val="003399"/>
                </a:solidFill>
                <a:latin typeface="+mj-ea"/>
                <a:ea typeface="+mj-ea"/>
              </a:rPr>
              <a:t>/log </a:t>
            </a:r>
            <a:r>
              <a:rPr lang="zh-CN" altLang="en-US" sz="2000" b="0" dirty="0">
                <a:solidFill>
                  <a:srgbClr val="003399"/>
                </a:solidFill>
                <a:latin typeface="+mj-ea"/>
                <a:ea typeface="+mj-ea"/>
              </a:rPr>
              <a:t>是用来存放日志</a:t>
            </a:r>
            <a:endParaRPr lang="en-US" altLang="zh-CN" sz="2000" b="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a:t>
            </a:r>
            <a:r>
              <a:rPr lang="en-US" altLang="zh-CN" sz="2000" dirty="0" err="1">
                <a:solidFill>
                  <a:srgbClr val="003399"/>
                </a:solidFill>
                <a:latin typeface="+mj-ea"/>
                <a:ea typeface="+mj-ea"/>
              </a:rPr>
              <a:t>tmp</a:t>
            </a:r>
            <a:r>
              <a:rPr lang="en-US" altLang="zh-CN" sz="2000" dirty="0">
                <a:solidFill>
                  <a:srgbClr val="003399"/>
                </a:solidFill>
                <a:latin typeface="+mj-ea"/>
                <a:ea typeface="+mj-ea"/>
              </a:rPr>
              <a:t>		</a:t>
            </a:r>
            <a:r>
              <a:rPr lang="zh-CN" altLang="en-US" sz="2000" b="0" dirty="0">
                <a:solidFill>
                  <a:srgbClr val="003399"/>
                </a:solidFill>
                <a:latin typeface="+mj-ea"/>
                <a:ea typeface="+mj-ea"/>
              </a:rPr>
              <a:t>临时文件目录，有时用户运行程序的时产生临时文件</a:t>
            </a:r>
            <a:endParaRPr lang="en-US" altLang="zh-CN" sz="2000" dirty="0">
              <a:solidFill>
                <a:srgbClr val="003399"/>
              </a:solidFill>
              <a:latin typeface="+mj-ea"/>
              <a:ea typeface="+mj-ea"/>
            </a:endParaRPr>
          </a:p>
          <a:p>
            <a:pPr lvl="1" eaLnBrk="1" hangingPunct="1">
              <a:buClr>
                <a:srgbClr val="003399"/>
              </a:buClr>
              <a:defRPr/>
            </a:pPr>
            <a:r>
              <a:rPr lang="en-US" altLang="zh-CN" sz="2000" dirty="0">
                <a:solidFill>
                  <a:srgbClr val="003399"/>
                </a:solidFill>
                <a:latin typeface="+mj-ea"/>
                <a:ea typeface="+mj-ea"/>
              </a:rPr>
              <a:t>/dev		</a:t>
            </a:r>
            <a:r>
              <a:rPr lang="zh-CN" altLang="en-US" sz="2000" b="0" dirty="0">
                <a:solidFill>
                  <a:srgbClr val="003399"/>
                </a:solidFill>
                <a:latin typeface="+mj-ea"/>
                <a:ea typeface="+mj-ea"/>
              </a:rPr>
              <a:t>设备文件存储目录，比如声卡、磁盘</a:t>
            </a:r>
            <a:r>
              <a:rPr lang="en-US" altLang="zh-CN" sz="2000" b="0" dirty="0">
                <a:solidFill>
                  <a:srgbClr val="003399"/>
                </a:solidFill>
                <a:latin typeface="+mj-ea"/>
                <a:ea typeface="+mj-ea"/>
              </a:rPr>
              <a:t>... ...</a:t>
            </a:r>
            <a:endParaRPr lang="en-US" altLang="zh-CN" sz="2000" dirty="0">
              <a:solidFill>
                <a:srgbClr val="003399"/>
              </a:solidFill>
              <a:latin typeface="+mj-ea"/>
              <a:ea typeface="+mj-ea"/>
            </a:endParaRPr>
          </a:p>
          <a:p>
            <a:pPr>
              <a:buFontTx/>
              <a:buChar char=" "/>
            </a:pPr>
            <a:endParaRPr lang="en-US" altLang="zh-CN" sz="2400" dirty="0">
              <a:solidFill>
                <a:schemeClr val="folHlink"/>
              </a:solidFill>
              <a:ea typeface="宋体" pitchFamily="2" charset="-122"/>
            </a:endParaRPr>
          </a:p>
          <a:p>
            <a:pPr lvl="1" eaLnBrk="1" hangingPunct="1">
              <a:buClrTx/>
              <a:defRPr/>
            </a:pPr>
            <a:endParaRPr lang="en-US" altLang="zh-CN" dirty="0">
              <a:ea typeface="宋体" pitchFamily="2" charset="-122"/>
            </a:endParaRPr>
          </a:p>
          <a:p>
            <a:pPr>
              <a:buFont typeface="Wingdings" pitchFamily="2" charset="2"/>
              <a:buNone/>
            </a:pPr>
            <a:endParaRPr lang="zh-CN" altLang="en-US" dirty="0">
              <a:ea typeface="黑体" pitchFamily="49" charset="-122"/>
            </a:endParaRPr>
          </a:p>
        </p:txBody>
      </p:sp>
      <p:grpSp>
        <p:nvGrpSpPr>
          <p:cNvPr id="30" name="组合 29"/>
          <p:cNvGrpSpPr/>
          <p:nvPr/>
        </p:nvGrpSpPr>
        <p:grpSpPr>
          <a:xfrm>
            <a:off x="1568624" y="4836369"/>
            <a:ext cx="6624736" cy="1905000"/>
            <a:chOff x="1187624" y="4836368"/>
            <a:chExt cx="6624736" cy="1905000"/>
          </a:xfrm>
        </p:grpSpPr>
        <p:sp>
          <p:nvSpPr>
            <p:cNvPr id="7" name="Rectangle 8"/>
            <p:cNvSpPr>
              <a:spLocks noChangeArrowheads="1"/>
            </p:cNvSpPr>
            <p:nvPr/>
          </p:nvSpPr>
          <p:spPr bwMode="auto">
            <a:xfrm>
              <a:off x="11876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a:solidFill>
                    <a:schemeClr val="bg1"/>
                  </a:solidFill>
                </a:rPr>
                <a:t>a</a:t>
              </a:r>
            </a:p>
          </p:txBody>
        </p:sp>
        <p:sp>
          <p:nvSpPr>
            <p:cNvPr id="8" name="Rectangle 9"/>
            <p:cNvSpPr>
              <a:spLocks noChangeArrowheads="1"/>
            </p:cNvSpPr>
            <p:nvPr/>
          </p:nvSpPr>
          <p:spPr bwMode="auto">
            <a:xfrm>
              <a:off x="23306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defRPr/>
              </a:pPr>
              <a:endParaRPr lang="zh-CN" altLang="en-US"/>
            </a:p>
          </p:txBody>
        </p:sp>
        <p:sp>
          <p:nvSpPr>
            <p:cNvPr id="9" name="Rectangle 10"/>
            <p:cNvSpPr>
              <a:spLocks noChangeArrowheads="1"/>
            </p:cNvSpPr>
            <p:nvPr/>
          </p:nvSpPr>
          <p:spPr bwMode="auto">
            <a:xfrm>
              <a:off x="33974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defRPr/>
              </a:pPr>
              <a:endParaRPr lang="zh-CN" altLang="en-US"/>
            </a:p>
          </p:txBody>
        </p:sp>
        <p:sp>
          <p:nvSpPr>
            <p:cNvPr id="10" name="Rectangle 11"/>
            <p:cNvSpPr>
              <a:spLocks noChangeArrowheads="1"/>
            </p:cNvSpPr>
            <p:nvPr/>
          </p:nvSpPr>
          <p:spPr bwMode="auto">
            <a:xfrm>
              <a:off x="47690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defRPr/>
              </a:pPr>
              <a:endParaRPr lang="zh-CN" altLang="en-US"/>
            </a:p>
          </p:txBody>
        </p:sp>
        <p:sp>
          <p:nvSpPr>
            <p:cNvPr id="11" name="Rectangle 12"/>
            <p:cNvSpPr>
              <a:spLocks noChangeArrowheads="1"/>
            </p:cNvSpPr>
            <p:nvPr/>
          </p:nvSpPr>
          <p:spPr bwMode="auto">
            <a:xfrm>
              <a:off x="60644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defRPr/>
              </a:pPr>
              <a:endParaRPr lang="zh-CN" altLang="en-US"/>
            </a:p>
          </p:txBody>
        </p:sp>
        <p:sp>
          <p:nvSpPr>
            <p:cNvPr id="24" name="Rectangle 35"/>
            <p:cNvSpPr>
              <a:spLocks noChangeArrowheads="1"/>
            </p:cNvSpPr>
            <p:nvPr/>
          </p:nvSpPr>
          <p:spPr bwMode="auto">
            <a:xfrm>
              <a:off x="23306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a:solidFill>
                    <a:schemeClr val="bg1"/>
                  </a:solidFill>
                </a:rPr>
                <a:t>b</a:t>
              </a:r>
            </a:p>
          </p:txBody>
        </p:sp>
        <p:sp>
          <p:nvSpPr>
            <p:cNvPr id="25" name="Rectangle 36"/>
            <p:cNvSpPr>
              <a:spLocks noChangeArrowheads="1"/>
            </p:cNvSpPr>
            <p:nvPr/>
          </p:nvSpPr>
          <p:spPr bwMode="auto">
            <a:xfrm>
              <a:off x="33974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a:solidFill>
                    <a:schemeClr val="bg1"/>
                  </a:solidFill>
                </a:rPr>
                <a:t>c</a:t>
              </a:r>
            </a:p>
          </p:txBody>
        </p:sp>
        <p:sp>
          <p:nvSpPr>
            <p:cNvPr id="26" name="Rectangle 37"/>
            <p:cNvSpPr>
              <a:spLocks noChangeArrowheads="1"/>
            </p:cNvSpPr>
            <p:nvPr/>
          </p:nvSpPr>
          <p:spPr bwMode="auto">
            <a:xfrm>
              <a:off x="47690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a:solidFill>
                    <a:schemeClr val="bg1"/>
                  </a:solidFill>
                </a:rPr>
                <a:t>1</a:t>
              </a:r>
            </a:p>
          </p:txBody>
        </p:sp>
        <p:sp>
          <p:nvSpPr>
            <p:cNvPr id="27" name="Rectangle 38"/>
            <p:cNvSpPr>
              <a:spLocks noChangeArrowheads="1"/>
            </p:cNvSpPr>
            <p:nvPr/>
          </p:nvSpPr>
          <p:spPr bwMode="auto">
            <a:xfrm>
              <a:off x="6064424" y="6360368"/>
              <a:ext cx="6096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a:solidFill>
                    <a:schemeClr val="bg1"/>
                  </a:solidFill>
                </a:rPr>
                <a:t>2</a:t>
              </a:r>
            </a:p>
          </p:txBody>
        </p:sp>
        <p:sp>
          <p:nvSpPr>
            <p:cNvPr id="4" name="Rectangle 4"/>
            <p:cNvSpPr>
              <a:spLocks noChangeArrowheads="1"/>
            </p:cNvSpPr>
            <p:nvPr/>
          </p:nvSpPr>
          <p:spPr bwMode="auto">
            <a:xfrm>
              <a:off x="3778384" y="4836368"/>
              <a:ext cx="9144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dirty="0">
                  <a:solidFill>
                    <a:schemeClr val="bg1"/>
                  </a:solidFill>
                </a:rPr>
                <a:t>root </a:t>
              </a:r>
            </a:p>
          </p:txBody>
        </p:sp>
        <p:sp>
          <p:nvSpPr>
            <p:cNvPr id="5" name="Rectangle 5"/>
            <p:cNvSpPr>
              <a:spLocks noChangeArrowheads="1"/>
            </p:cNvSpPr>
            <p:nvPr/>
          </p:nvSpPr>
          <p:spPr bwMode="auto">
            <a:xfrm>
              <a:off x="2178184" y="5598368"/>
              <a:ext cx="9144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dirty="0">
                  <a:solidFill>
                    <a:schemeClr val="bg1"/>
                  </a:solidFill>
                </a:rPr>
                <a:t>home</a:t>
              </a:r>
            </a:p>
          </p:txBody>
        </p:sp>
        <p:sp>
          <p:nvSpPr>
            <p:cNvPr id="6" name="Rectangle 7"/>
            <p:cNvSpPr>
              <a:spLocks noChangeArrowheads="1"/>
            </p:cNvSpPr>
            <p:nvPr/>
          </p:nvSpPr>
          <p:spPr bwMode="auto">
            <a:xfrm>
              <a:off x="5149984" y="5598368"/>
              <a:ext cx="914400" cy="381000"/>
            </a:xfrm>
            <a:prstGeom prst="rect">
              <a:avLst/>
            </a:prstGeom>
            <a:solidFill>
              <a:schemeClr val="accent4">
                <a:lumMod val="50000"/>
              </a:schemeClr>
            </a:solidFill>
            <a:ln w="9525">
              <a:noFill/>
              <a:miter lim="800000"/>
              <a:headEnd/>
              <a:tailEnd/>
            </a:ln>
            <a:effectLst/>
          </p:spPr>
          <p:txBody>
            <a:bodyPr wrap="none" lIns="92075" tIns="46038" rIns="92075" bIns="46038" anchor="ctr"/>
            <a:lstStyle/>
            <a:p>
              <a:pPr algn="ctr">
                <a:spcBef>
                  <a:spcPct val="20000"/>
                </a:spcBef>
                <a:buClr>
                  <a:schemeClr val="tx2"/>
                </a:buClr>
                <a:defRPr/>
              </a:pPr>
              <a:r>
                <a:rPr lang="en-US" altLang="zh-CN" sz="2800" dirty="0">
                  <a:solidFill>
                    <a:schemeClr val="bg1"/>
                  </a:solidFill>
                </a:rPr>
                <a:t>etc</a:t>
              </a:r>
            </a:p>
          </p:txBody>
        </p:sp>
        <p:sp>
          <p:nvSpPr>
            <p:cNvPr id="26636" name="Line 13"/>
            <p:cNvSpPr>
              <a:spLocks noChangeShapeType="1"/>
            </p:cNvSpPr>
            <p:nvPr/>
          </p:nvSpPr>
          <p:spPr bwMode="auto">
            <a:xfrm>
              <a:off x="2559184" y="5369768"/>
              <a:ext cx="3048000" cy="0"/>
            </a:xfrm>
            <a:prstGeom prst="line">
              <a:avLst/>
            </a:prstGeom>
            <a:noFill/>
            <a:ln w="38100">
              <a:solidFill>
                <a:schemeClr val="tx1"/>
              </a:solidFill>
              <a:round/>
              <a:headEnd/>
              <a:tailEnd/>
            </a:ln>
          </p:spPr>
          <p:txBody>
            <a:bodyPr wrap="none" lIns="92075" tIns="46038" rIns="92075" bIns="46038" anchor="ctr"/>
            <a:lstStyle/>
            <a:p>
              <a:endParaRPr lang="zh-CN" altLang="en-US"/>
            </a:p>
          </p:txBody>
        </p:sp>
        <p:sp>
          <p:nvSpPr>
            <p:cNvPr id="26637" name="Line 14"/>
            <p:cNvSpPr>
              <a:spLocks noChangeShapeType="1"/>
            </p:cNvSpPr>
            <p:nvPr/>
          </p:nvSpPr>
          <p:spPr bwMode="auto">
            <a:xfrm>
              <a:off x="1492384" y="6207968"/>
              <a:ext cx="2286000" cy="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38" name="Line 15"/>
            <p:cNvSpPr>
              <a:spLocks noChangeShapeType="1"/>
            </p:cNvSpPr>
            <p:nvPr/>
          </p:nvSpPr>
          <p:spPr bwMode="auto">
            <a:xfrm>
              <a:off x="5073784" y="6207968"/>
              <a:ext cx="1295400" cy="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39" name="Line 17"/>
            <p:cNvSpPr>
              <a:spLocks noChangeShapeType="1"/>
            </p:cNvSpPr>
            <p:nvPr/>
          </p:nvSpPr>
          <p:spPr bwMode="auto">
            <a:xfrm>
              <a:off x="4235584" y="5217368"/>
              <a:ext cx="0" cy="1524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0" name="Line 18"/>
            <p:cNvSpPr>
              <a:spLocks noChangeShapeType="1"/>
            </p:cNvSpPr>
            <p:nvPr/>
          </p:nvSpPr>
          <p:spPr bwMode="auto">
            <a:xfrm>
              <a:off x="2559184" y="5369768"/>
              <a:ext cx="0" cy="3048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1" name="Line 19"/>
            <p:cNvSpPr>
              <a:spLocks noChangeShapeType="1"/>
            </p:cNvSpPr>
            <p:nvPr/>
          </p:nvSpPr>
          <p:spPr bwMode="auto">
            <a:xfrm>
              <a:off x="5607184" y="5369768"/>
              <a:ext cx="0" cy="2286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2" name="Line 20"/>
            <p:cNvSpPr>
              <a:spLocks noChangeShapeType="1"/>
            </p:cNvSpPr>
            <p:nvPr/>
          </p:nvSpPr>
          <p:spPr bwMode="auto">
            <a:xfrm>
              <a:off x="1492384" y="6207968"/>
              <a:ext cx="0" cy="1524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3" name="Line 22"/>
            <p:cNvSpPr>
              <a:spLocks noChangeShapeType="1"/>
            </p:cNvSpPr>
            <p:nvPr/>
          </p:nvSpPr>
          <p:spPr bwMode="auto">
            <a:xfrm>
              <a:off x="3778384" y="6207968"/>
              <a:ext cx="0" cy="1524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4" name="Line 23"/>
            <p:cNvSpPr>
              <a:spLocks noChangeShapeType="1"/>
            </p:cNvSpPr>
            <p:nvPr/>
          </p:nvSpPr>
          <p:spPr bwMode="auto">
            <a:xfrm>
              <a:off x="5073784" y="6207968"/>
              <a:ext cx="0" cy="1524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5" name="Line 27"/>
            <p:cNvSpPr>
              <a:spLocks noChangeShapeType="1"/>
            </p:cNvSpPr>
            <p:nvPr/>
          </p:nvSpPr>
          <p:spPr bwMode="auto">
            <a:xfrm>
              <a:off x="2635384" y="5979368"/>
              <a:ext cx="0" cy="3810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6" name="Line 28"/>
            <p:cNvSpPr>
              <a:spLocks noChangeShapeType="1"/>
            </p:cNvSpPr>
            <p:nvPr/>
          </p:nvSpPr>
          <p:spPr bwMode="auto">
            <a:xfrm>
              <a:off x="5607184" y="5979368"/>
              <a:ext cx="0" cy="2286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6647" name="Line 30"/>
            <p:cNvSpPr>
              <a:spLocks noChangeShapeType="1"/>
            </p:cNvSpPr>
            <p:nvPr/>
          </p:nvSpPr>
          <p:spPr bwMode="auto">
            <a:xfrm>
              <a:off x="6369184" y="6207968"/>
              <a:ext cx="0" cy="152400"/>
            </a:xfrm>
            <a:prstGeom prst="line">
              <a:avLst/>
            </a:prstGeom>
            <a:noFill/>
            <a:ln w="28575">
              <a:solidFill>
                <a:schemeClr val="tx1"/>
              </a:solidFill>
              <a:round/>
              <a:headEnd/>
              <a:tailEnd/>
            </a:ln>
          </p:spPr>
          <p:txBody>
            <a:bodyPr wrap="none" lIns="92075" tIns="46038" rIns="92075" bIns="46038" anchor="ctr"/>
            <a:lstStyle/>
            <a:p>
              <a:endParaRPr lang="zh-CN" altLang="en-US"/>
            </a:p>
          </p:txBody>
        </p:sp>
        <p:sp>
          <p:nvSpPr>
            <p:cNvPr id="28" name="TextBox 27"/>
            <p:cNvSpPr txBox="1">
              <a:spLocks noChangeArrowheads="1"/>
            </p:cNvSpPr>
            <p:nvPr/>
          </p:nvSpPr>
          <p:spPr bwMode="auto">
            <a:xfrm>
              <a:off x="6948224" y="6237312"/>
              <a:ext cx="864136" cy="461665"/>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advTm="6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绝对</a:t>
            </a:r>
            <a:r>
              <a:rPr lang="en-US" altLang="zh-CN" dirty="0"/>
              <a:t>/</a:t>
            </a:r>
            <a:r>
              <a:rPr lang="zh-CN" altLang="en-US" dirty="0"/>
              <a:t>相对路径</a:t>
            </a:r>
            <a:endParaRPr lang="zh-TW" altLang="en-US" dirty="0"/>
          </a:p>
        </p:txBody>
      </p:sp>
      <p:sp>
        <p:nvSpPr>
          <p:cNvPr id="27651" name="内容占位符 2"/>
          <p:cNvSpPr>
            <a:spLocks noGrp="1"/>
          </p:cNvSpPr>
          <p:nvPr>
            <p:ph idx="1"/>
          </p:nvPr>
        </p:nvSpPr>
        <p:spPr>
          <a:xfrm>
            <a:off x="831850" y="1412875"/>
            <a:ext cx="8242300" cy="4032250"/>
          </a:xfrm>
        </p:spPr>
        <p:txBody>
          <a:bodyPr/>
          <a:lstStyle/>
          <a:p>
            <a:pPr eaLnBrk="1" hangingPunct="1">
              <a:buClr>
                <a:srgbClr val="FF0000"/>
              </a:buClr>
              <a:defRPr/>
            </a:pPr>
            <a:r>
              <a:rPr lang="zh-CN" altLang="en-US" sz="2400" dirty="0">
                <a:solidFill>
                  <a:schemeClr val="tx1">
                    <a:lumMod val="50000"/>
                  </a:schemeClr>
                </a:solidFill>
                <a:latin typeface="+mj-ea"/>
                <a:ea typeface="+mj-ea"/>
              </a:rPr>
              <a:t>  绝对路径：一定由根目录  </a:t>
            </a:r>
            <a:r>
              <a:rPr lang="en-US" altLang="zh-TW"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写起</a:t>
            </a:r>
            <a:endParaRPr lang="en-US" altLang="zh-CN" sz="2400" dirty="0">
              <a:solidFill>
                <a:schemeClr val="tx1">
                  <a:lumMod val="50000"/>
                </a:schemeClr>
              </a:solidFill>
              <a:latin typeface="+mj-ea"/>
              <a:ea typeface="+mj-ea"/>
            </a:endParaRPr>
          </a:p>
          <a:p>
            <a:pPr lvl="1" eaLnBrk="1" hangingPunct="1">
              <a:buClr>
                <a:srgbClr val="003399"/>
              </a:buClr>
              <a:defRPr/>
            </a:pPr>
            <a:r>
              <a:rPr lang="zh-TW" altLang="en-US" dirty="0">
                <a:ea typeface="黑体" pitchFamily="49" charset="-122"/>
              </a:rPr>
              <a:t>写</a:t>
            </a:r>
            <a:r>
              <a:rPr lang="en-US" altLang="zh-TW" dirty="0">
                <a:ea typeface="黑体" pitchFamily="49" charset="-122"/>
              </a:rPr>
              <a:t>shell</a:t>
            </a:r>
            <a:r>
              <a:rPr lang="zh-CN" altLang="en-US" dirty="0">
                <a:ea typeface="黑体" pitchFamily="49" charset="-122"/>
              </a:rPr>
              <a:t>最好用绝对路径</a:t>
            </a:r>
            <a:endParaRPr lang="en-US" altLang="zh-CN" dirty="0">
              <a:ea typeface="黑体" pitchFamily="49" charset="-122"/>
            </a:endParaRPr>
          </a:p>
          <a:p>
            <a:pPr lvl="1" eaLnBrk="1" hangingPunct="1">
              <a:buClr>
                <a:srgbClr val="003399"/>
              </a:buClr>
              <a:defRPr/>
            </a:pPr>
            <a:r>
              <a:rPr lang="zh-CN" altLang="en-US" dirty="0">
                <a:ea typeface="黑体" pitchFamily="49" charset="-122"/>
              </a:rPr>
              <a:t>查可用命令的绝对路径：</a:t>
            </a:r>
            <a:r>
              <a:rPr lang="en-US" altLang="zh-CN" dirty="0">
                <a:ea typeface="黑体" pitchFamily="49" charset="-122"/>
              </a:rPr>
              <a:t>w</a:t>
            </a:r>
            <a:r>
              <a:rPr lang="en-US" altLang="zh-TW" dirty="0">
                <a:ea typeface="黑体" pitchFamily="49" charset="-122"/>
              </a:rPr>
              <a:t>hich [command]</a:t>
            </a:r>
          </a:p>
          <a:p>
            <a:pPr lvl="1" eaLnBrk="1" hangingPunct="1">
              <a:buClr>
                <a:srgbClr val="003399"/>
              </a:buClr>
              <a:defRPr/>
            </a:pPr>
            <a:r>
              <a:rPr lang="zh-CN" altLang="en-US" dirty="0">
                <a:ea typeface="黑体" pitchFamily="49" charset="-122"/>
              </a:rPr>
              <a:t>查任意文件的绝对路径：</a:t>
            </a:r>
            <a:r>
              <a:rPr lang="en-US" altLang="zh-CN" dirty="0" err="1">
                <a:ea typeface="黑体" pitchFamily="49" charset="-122"/>
              </a:rPr>
              <a:t>realpath</a:t>
            </a:r>
            <a:r>
              <a:rPr lang="en-US" altLang="zh-CN" dirty="0">
                <a:ea typeface="黑体" pitchFamily="49" charset="-122"/>
              </a:rPr>
              <a:t> [filename]</a:t>
            </a:r>
            <a:endParaRPr lang="en-US" altLang="zh-TW" dirty="0">
              <a:ea typeface="黑体" pitchFamily="49" charset="-122"/>
            </a:endParaRPr>
          </a:p>
          <a:p>
            <a:pPr lvl="1" eaLnBrk="1" hangingPunct="1">
              <a:buClr>
                <a:srgbClr val="003399"/>
              </a:buClr>
              <a:defRPr/>
            </a:pPr>
            <a:endParaRPr lang="zh-CN" altLang="en-US" dirty="0">
              <a:ea typeface="黑体" pitchFamily="49" charset="-122"/>
            </a:endParaRPr>
          </a:p>
          <a:p>
            <a:pPr eaLnBrk="1" hangingPunct="1">
              <a:buClr>
                <a:srgbClr val="FF0000"/>
              </a:buClr>
              <a:defRPr/>
            </a:pPr>
            <a:r>
              <a:rPr lang="zh-CN" altLang="en-US" sz="2400" dirty="0">
                <a:solidFill>
                  <a:schemeClr val="tx1">
                    <a:lumMod val="50000"/>
                  </a:schemeClr>
                </a:solidFill>
                <a:latin typeface="+mj-ea"/>
                <a:ea typeface="+mj-ea"/>
              </a:rPr>
              <a:t>相对路径：不是由 </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写起，指相对于当前工作目录的路径</a:t>
            </a:r>
            <a:endParaRPr lang="en-US" altLang="zh-CN" sz="2400" dirty="0">
              <a:solidFill>
                <a:schemeClr val="tx1">
                  <a:lumMod val="50000"/>
                </a:schemeClr>
              </a:solidFill>
              <a:latin typeface="+mj-ea"/>
              <a:ea typeface="+mj-ea"/>
            </a:endParaRPr>
          </a:p>
          <a:p>
            <a:pPr lvl="1" eaLnBrk="1" hangingPunct="1">
              <a:buClr>
                <a:srgbClr val="003399"/>
              </a:buClr>
              <a:defRPr/>
            </a:pPr>
            <a:r>
              <a:rPr lang="en-US" altLang="zh-TW" dirty="0">
                <a:solidFill>
                  <a:srgbClr val="003399"/>
                </a:solidFill>
                <a:ea typeface="宋体" pitchFamily="2" charset="-122"/>
              </a:rPr>
              <a:t>.     </a:t>
            </a:r>
            <a:r>
              <a:rPr lang="en-US" altLang="zh-TW" dirty="0">
                <a:ea typeface="黑体" pitchFamily="49" charset="-122"/>
              </a:rPr>
              <a:t>#</a:t>
            </a:r>
            <a:r>
              <a:rPr lang="zh-CN" altLang="en-US" dirty="0">
                <a:ea typeface="黑体" pitchFamily="49" charset="-122"/>
              </a:rPr>
              <a:t>当前目录</a:t>
            </a:r>
            <a:endParaRPr lang="en-US" altLang="zh-CN" dirty="0">
              <a:solidFill>
                <a:srgbClr val="000066"/>
              </a:solidFill>
              <a:ea typeface="黑体" pitchFamily="49" charset="-122"/>
            </a:endParaRPr>
          </a:p>
          <a:p>
            <a:pPr lvl="1" eaLnBrk="1" hangingPunct="1">
              <a:buClr>
                <a:srgbClr val="003399"/>
              </a:buClr>
              <a:defRPr/>
            </a:pPr>
            <a:r>
              <a:rPr lang="en-US" altLang="zh-TW" dirty="0">
                <a:ea typeface="黑体" pitchFamily="49" charset="-122"/>
              </a:rPr>
              <a:t>..    #</a:t>
            </a:r>
            <a:r>
              <a:rPr lang="zh-TW" altLang="en-US" dirty="0">
                <a:ea typeface="黑体" pitchFamily="49" charset="-122"/>
              </a:rPr>
              <a:t>上一层</a:t>
            </a:r>
            <a:r>
              <a:rPr lang="zh-CN" altLang="en-US" dirty="0">
                <a:ea typeface="黑体" pitchFamily="49" charset="-122"/>
              </a:rPr>
              <a:t>目录</a:t>
            </a:r>
            <a:endParaRPr lang="en-US" altLang="zh-CN" dirty="0">
              <a:ea typeface="黑体" pitchFamily="49" charset="-122"/>
            </a:endParaRPr>
          </a:p>
          <a:p>
            <a:pPr lvl="1" eaLnBrk="1" hangingPunct="1">
              <a:buClr>
                <a:srgbClr val="003399"/>
              </a:buClr>
              <a:defRPr/>
            </a:pPr>
            <a:r>
              <a:rPr lang="en-US" altLang="zh-TW" dirty="0">
                <a:ea typeface="黑体" pitchFamily="49" charset="-122"/>
              </a:rPr>
              <a:t>~    #</a:t>
            </a:r>
            <a:r>
              <a:rPr lang="en-US" altLang="zh-CN" dirty="0">
                <a:ea typeface="黑体" pitchFamily="49" charset="-122"/>
              </a:rPr>
              <a:t>home</a:t>
            </a:r>
            <a:r>
              <a:rPr lang="zh-CN" altLang="en-US" dirty="0">
                <a:ea typeface="黑体" pitchFamily="49" charset="-122"/>
              </a:rPr>
              <a:t>目录</a:t>
            </a:r>
            <a:r>
              <a:rPr lang="en-US" altLang="zh-TW" dirty="0">
                <a:ea typeface="黑体" pitchFamily="49" charset="-122"/>
              </a:rPr>
              <a:t>          </a:t>
            </a:r>
            <a:endParaRPr lang="en-US" altLang="zh-CN" dirty="0">
              <a:ea typeface="黑体" pitchFamily="49" charset="-122"/>
            </a:endParaRPr>
          </a:p>
          <a:p>
            <a:pPr>
              <a:buClrTx/>
              <a:buSzPct val="70000"/>
              <a:buFont typeface="Wingdings" pitchFamily="2" charset="2"/>
              <a:buChar char="n"/>
            </a:pPr>
            <a:endParaRPr lang="en-US" altLang="zh-CN" dirty="0">
              <a:ea typeface="黑体"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命令</a:t>
            </a:r>
            <a:endParaRPr lang="zh-TW" altLang="en-US" dirty="0"/>
          </a:p>
        </p:txBody>
      </p:sp>
      <p:sp>
        <p:nvSpPr>
          <p:cNvPr id="28675" name="内容占位符 2"/>
          <p:cNvSpPr>
            <a:spLocks noGrp="1"/>
          </p:cNvSpPr>
          <p:nvPr>
            <p:ph idx="1"/>
          </p:nvPr>
        </p:nvSpPr>
        <p:spPr>
          <a:xfrm>
            <a:off x="704850" y="1125538"/>
            <a:ext cx="8820150" cy="5472112"/>
          </a:xfrm>
        </p:spPr>
        <p:txBody>
          <a:bodyPr/>
          <a:lstStyle/>
          <a:p>
            <a:pPr eaLnBrk="1" hangingPunct="1">
              <a:buClr>
                <a:srgbClr val="FF0000"/>
              </a:buClr>
              <a:defRPr/>
            </a:pPr>
            <a:r>
              <a:rPr lang="zh-TW" altLang="en-US" sz="2400" dirty="0">
                <a:solidFill>
                  <a:schemeClr val="tx1">
                    <a:lumMod val="50000"/>
                  </a:schemeClr>
                </a:solidFill>
                <a:latin typeface="+mj-ea"/>
                <a:ea typeface="+mj-ea"/>
              </a:rPr>
              <a:t>单一</a:t>
            </a:r>
            <a:r>
              <a:rPr lang="zh-CN" altLang="en-US" sz="2400" dirty="0">
                <a:solidFill>
                  <a:schemeClr val="tx1">
                    <a:lumMod val="50000"/>
                  </a:schemeClr>
                </a:solidFill>
                <a:latin typeface="+mj-ea"/>
                <a:ea typeface="+mj-ea"/>
              </a:rPr>
              <a:t>指令</a:t>
            </a:r>
            <a:endParaRPr lang="en-US" altLang="zh-CN" sz="2400" dirty="0">
              <a:solidFill>
                <a:schemeClr val="tx1">
                  <a:lumMod val="50000"/>
                </a:schemeClr>
              </a:solidFill>
              <a:latin typeface="+mj-ea"/>
              <a:ea typeface="+mj-ea"/>
            </a:endParaRPr>
          </a:p>
          <a:p>
            <a:pPr lvl="1" eaLnBrk="1" hangingPunct="1">
              <a:buClr>
                <a:srgbClr val="003399"/>
              </a:buClr>
              <a:defRPr/>
            </a:pPr>
            <a:r>
              <a:rPr lang="en-US" altLang="zh-TW" dirty="0">
                <a:ea typeface="黑体" pitchFamily="49" charset="-122"/>
              </a:rPr>
              <a:t>ls</a:t>
            </a:r>
            <a:endParaRPr lang="en-US" altLang="zh-CN" dirty="0">
              <a:ea typeface="黑体" pitchFamily="49" charset="-122"/>
            </a:endParaRPr>
          </a:p>
          <a:p>
            <a:pPr lvl="1" eaLnBrk="1" hangingPunct="1">
              <a:buClr>
                <a:srgbClr val="003399"/>
              </a:buClr>
              <a:defRPr/>
            </a:pPr>
            <a:r>
              <a:rPr lang="en-US" altLang="zh-CN" dirty="0" err="1">
                <a:ea typeface="黑体" pitchFamily="49" charset="-122"/>
              </a:rPr>
              <a:t>p</a:t>
            </a:r>
            <a:r>
              <a:rPr lang="en-US" altLang="zh-TW" dirty="0" err="1">
                <a:ea typeface="黑体" pitchFamily="49" charset="-122"/>
              </a:rPr>
              <a:t>s</a:t>
            </a:r>
            <a:r>
              <a:rPr lang="en-US" altLang="zh-TW" dirty="0">
                <a:ea typeface="黑体" pitchFamily="49" charset="-122"/>
              </a:rPr>
              <a:t> –aux</a:t>
            </a:r>
          </a:p>
          <a:p>
            <a:pPr lvl="1" eaLnBrk="1" hangingPunct="1">
              <a:buClr>
                <a:srgbClr val="003399"/>
              </a:buClr>
              <a:defRPr/>
            </a:pPr>
            <a:r>
              <a:rPr lang="en-US" altLang="zh-CN" dirty="0" err="1">
                <a:ea typeface="黑体" pitchFamily="49" charset="-122"/>
              </a:rPr>
              <a:t>n</a:t>
            </a:r>
            <a:r>
              <a:rPr lang="en-US" altLang="zh-TW" dirty="0" err="1">
                <a:ea typeface="黑体" pitchFamily="49" charset="-122"/>
              </a:rPr>
              <a:t>etstat</a:t>
            </a:r>
            <a:r>
              <a:rPr lang="en-US" altLang="zh-TW" dirty="0">
                <a:ea typeface="黑体" pitchFamily="49" charset="-122"/>
              </a:rPr>
              <a:t> –an</a:t>
            </a:r>
            <a:endParaRPr lang="zh-CN" altLang="en-US" dirty="0">
              <a:ea typeface="黑体" pitchFamily="49" charset="-122"/>
            </a:endParaRPr>
          </a:p>
          <a:p>
            <a:pPr eaLnBrk="1" hangingPunct="1">
              <a:buClr>
                <a:srgbClr val="FF0000"/>
              </a:buClr>
              <a:defRPr/>
            </a:pPr>
            <a:r>
              <a:rPr lang="zh-CN" altLang="en-US" sz="2400" dirty="0">
                <a:solidFill>
                  <a:schemeClr val="tx1">
                    <a:lumMod val="50000"/>
                  </a:schemeClr>
                </a:solidFill>
                <a:latin typeface="+mj-ea"/>
                <a:ea typeface="+mj-ea"/>
              </a:rPr>
              <a:t>连续指令</a:t>
            </a:r>
            <a:endParaRPr lang="en-US" altLang="zh-CN" sz="2400" dirty="0">
              <a:solidFill>
                <a:schemeClr val="tx1">
                  <a:lumMod val="50000"/>
                </a:schemeClr>
              </a:solidFill>
              <a:latin typeface="+mj-ea"/>
              <a:ea typeface="+mj-ea"/>
            </a:endParaRPr>
          </a:p>
          <a:p>
            <a:pPr lvl="1" eaLnBrk="1" hangingPunct="1">
              <a:buClr>
                <a:srgbClr val="003399"/>
              </a:buClr>
              <a:defRPr/>
            </a:pPr>
            <a:r>
              <a:rPr lang="en-US" altLang="zh-CN" dirty="0" err="1">
                <a:ea typeface="黑体" pitchFamily="49" charset="-122"/>
              </a:rPr>
              <a:t>m</a:t>
            </a:r>
            <a:r>
              <a:rPr lang="en-US" altLang="zh-TW" dirty="0" err="1">
                <a:ea typeface="黑体" pitchFamily="49" charset="-122"/>
              </a:rPr>
              <a:t>kdir</a:t>
            </a:r>
            <a:r>
              <a:rPr lang="en-US" altLang="zh-TW" dirty="0">
                <a:ea typeface="黑体" pitchFamily="49" charset="-122"/>
              </a:rPr>
              <a:t> /</a:t>
            </a:r>
            <a:r>
              <a:rPr lang="en-US" altLang="zh-TW" dirty="0" err="1">
                <a:ea typeface="黑体" pitchFamily="49" charset="-122"/>
              </a:rPr>
              <a:t>backup;cp</a:t>
            </a:r>
            <a:r>
              <a:rPr lang="en-US" altLang="zh-TW" dirty="0">
                <a:ea typeface="黑体" pitchFamily="49" charset="-122"/>
              </a:rPr>
              <a:t> /.* /backup/;</a:t>
            </a:r>
            <a:r>
              <a:rPr lang="en-US" altLang="zh-TW" dirty="0" err="1">
                <a:ea typeface="黑体" pitchFamily="49" charset="-122"/>
              </a:rPr>
              <a:t>logoutls</a:t>
            </a:r>
            <a:endParaRPr lang="en-US" altLang="zh-CN" dirty="0">
              <a:ea typeface="黑体" pitchFamily="49" charset="-122"/>
            </a:endParaRPr>
          </a:p>
          <a:p>
            <a:pPr eaLnBrk="1" hangingPunct="1">
              <a:buClr>
                <a:srgbClr val="FF0000"/>
              </a:buClr>
              <a:defRPr/>
            </a:pPr>
            <a:r>
              <a:rPr lang="zh-CN" altLang="en-US" sz="2400" dirty="0">
                <a:solidFill>
                  <a:schemeClr val="tx1">
                    <a:lumMod val="50000"/>
                  </a:schemeClr>
                </a:solidFill>
                <a:latin typeface="+mj-ea"/>
                <a:ea typeface="+mj-ea"/>
              </a:rPr>
              <a:t>条件指令</a:t>
            </a:r>
            <a:endParaRPr lang="en-US" altLang="zh-CN" sz="2400" dirty="0">
              <a:solidFill>
                <a:schemeClr val="tx1">
                  <a:lumMod val="50000"/>
                </a:schemeClr>
              </a:solidFill>
              <a:latin typeface="+mj-ea"/>
              <a:ea typeface="+mj-ea"/>
            </a:endParaRPr>
          </a:p>
          <a:p>
            <a:pPr lvl="1" eaLnBrk="1" hangingPunct="1">
              <a:buClr>
                <a:srgbClr val="003399"/>
              </a:buClr>
              <a:defRPr/>
            </a:pPr>
            <a:r>
              <a:rPr lang="zh-CN" altLang="en-US" dirty="0">
                <a:ea typeface="黑体" pitchFamily="49" charset="-122"/>
              </a:rPr>
              <a:t>逻辑与</a:t>
            </a:r>
            <a:r>
              <a:rPr lang="en-US" altLang="zh-CN" dirty="0">
                <a:ea typeface="黑体" pitchFamily="49" charset="-122"/>
              </a:rPr>
              <a:t>(&amp;&amp;)</a:t>
            </a:r>
          </a:p>
          <a:p>
            <a:pPr marL="457200" lvl="1" indent="0" eaLnBrk="1" hangingPunct="1">
              <a:buClr>
                <a:srgbClr val="003399"/>
              </a:buClr>
              <a:buNone/>
              <a:defRPr/>
            </a:pPr>
            <a:r>
              <a:rPr lang="en-US" altLang="zh-CN" dirty="0">
                <a:ea typeface="黑体" pitchFamily="49" charset="-122"/>
              </a:rPr>
              <a:t>   </a:t>
            </a:r>
            <a:r>
              <a:rPr lang="en-US" altLang="zh-CN" dirty="0" err="1">
                <a:ea typeface="黑体" pitchFamily="49" charset="-122"/>
              </a:rPr>
              <a:t>grep</a:t>
            </a:r>
            <a:r>
              <a:rPr lang="en-US" altLang="zh-CN" dirty="0">
                <a:ea typeface="黑体" pitchFamily="49" charset="-122"/>
              </a:rPr>
              <a:t> google sampleCom.txt &amp;&amp; more sampleCom.txt</a:t>
            </a:r>
          </a:p>
          <a:p>
            <a:pPr lvl="1" eaLnBrk="1" hangingPunct="1">
              <a:buClr>
                <a:srgbClr val="003399"/>
              </a:buClr>
              <a:defRPr/>
            </a:pPr>
            <a:r>
              <a:rPr lang="zh-CN" altLang="en-US" dirty="0"/>
              <a:t>逻辑或</a:t>
            </a:r>
            <a:r>
              <a:rPr lang="en-US" altLang="zh-CN" dirty="0"/>
              <a:t>(||)</a:t>
            </a:r>
          </a:p>
          <a:p>
            <a:pPr marL="457200" lvl="1" indent="0" eaLnBrk="1" hangingPunct="1">
              <a:buClr>
                <a:srgbClr val="003399"/>
              </a:buClr>
              <a:buNone/>
              <a:defRPr/>
            </a:pPr>
            <a:r>
              <a:rPr lang="en-US" altLang="zh-CN" dirty="0"/>
              <a:t>  cc </a:t>
            </a:r>
            <a:r>
              <a:rPr lang="en-US" altLang="zh-CN" dirty="0" err="1"/>
              <a:t>prog.c</a:t>
            </a:r>
            <a:r>
              <a:rPr lang="en-US" altLang="zh-CN" dirty="0"/>
              <a:t>|| echo ‘compile error’</a:t>
            </a:r>
          </a:p>
          <a:p>
            <a:pPr>
              <a:buClr>
                <a:srgbClr val="003399"/>
              </a:buClr>
              <a:buFont typeface="Wingdings" pitchFamily="2" charset="2"/>
              <a:buChar char="n"/>
            </a:pPr>
            <a:endParaRPr lang="en-US" altLang="zh-CN" dirty="0">
              <a:ea typeface="黑体" pitchFamily="49" charset="-122"/>
            </a:endParaRPr>
          </a:p>
        </p:txBody>
      </p:sp>
      <p:sp>
        <p:nvSpPr>
          <p:cNvPr id="3" name="矩形 2">
            <a:extLst>
              <a:ext uri="{FF2B5EF4-FFF2-40B4-BE49-F238E27FC236}">
                <a16:creationId xmlns:a16="http://schemas.microsoft.com/office/drawing/2014/main" id="{C46D20BA-2B59-4A69-B75C-EFFCD0551DDD}"/>
              </a:ext>
            </a:extLst>
          </p:cNvPr>
          <p:cNvSpPr/>
          <p:nvPr/>
        </p:nvSpPr>
        <p:spPr bwMode="auto">
          <a:xfrm>
            <a:off x="4088904" y="1412776"/>
            <a:ext cx="4464496" cy="461665"/>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5" name="矩形: 圆角 4">
            <a:extLst>
              <a:ext uri="{FF2B5EF4-FFF2-40B4-BE49-F238E27FC236}">
                <a16:creationId xmlns:a16="http://schemas.microsoft.com/office/drawing/2014/main" id="{2C1F6F1A-8142-475A-8EF5-8EBE84E6D084}"/>
              </a:ext>
            </a:extLst>
          </p:cNvPr>
          <p:cNvSpPr/>
          <p:nvPr/>
        </p:nvSpPr>
        <p:spPr bwMode="auto">
          <a:xfrm>
            <a:off x="3962567" y="3900664"/>
            <a:ext cx="4608512" cy="715089"/>
          </a:xfrm>
          <a:prstGeom prst="round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r>
              <a:rPr kumimoji="1" lang="zh-CN" altLang="en-US" sz="1800" b="0" i="0" u="none" strike="noStrike" cap="none" normalizeH="0" baseline="0" dirty="0">
                <a:ln>
                  <a:noFill/>
                </a:ln>
                <a:solidFill>
                  <a:srgbClr val="000000"/>
                </a:solidFill>
                <a:effectLst/>
                <a:latin typeface="Times New Roman" pitchFamily="18" charset="0"/>
                <a:ea typeface="楷体_GB2312" pitchFamily="49" charset="-122"/>
              </a:rPr>
              <a:t>每一个指令都有返回码，用该返回码来表征命令是否成功。借此可实现条件指令。</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命令</a:t>
            </a:r>
            <a:endParaRPr lang="zh-TW" altLang="en-US" dirty="0"/>
          </a:p>
        </p:txBody>
      </p:sp>
      <p:sp>
        <p:nvSpPr>
          <p:cNvPr id="28675" name="内容占位符 2"/>
          <p:cNvSpPr>
            <a:spLocks noGrp="1"/>
          </p:cNvSpPr>
          <p:nvPr>
            <p:ph idx="1"/>
          </p:nvPr>
        </p:nvSpPr>
        <p:spPr>
          <a:xfrm>
            <a:off x="704850" y="1196752"/>
            <a:ext cx="8820150" cy="4752528"/>
          </a:xfrm>
        </p:spPr>
        <p:txBody>
          <a:bodyPr/>
          <a:lstStyle/>
          <a:p>
            <a:pPr eaLnBrk="1" hangingPunct="1">
              <a:buClr>
                <a:srgbClr val="FF0000"/>
              </a:buClr>
              <a:defRPr/>
            </a:pPr>
            <a:r>
              <a:rPr lang="zh-CN" altLang="en-US" sz="2400" dirty="0">
                <a:solidFill>
                  <a:schemeClr val="tx1">
                    <a:lumMod val="50000"/>
                  </a:schemeClr>
                </a:solidFill>
                <a:latin typeface="+mj-ea"/>
                <a:ea typeface="+mj-ea"/>
              </a:rPr>
              <a:t>内建命令</a:t>
            </a:r>
            <a:endParaRPr lang="en-US" altLang="zh-CN" sz="2400" dirty="0">
              <a:solidFill>
                <a:schemeClr val="tx1">
                  <a:lumMod val="50000"/>
                </a:schemeClr>
              </a:solidFill>
              <a:latin typeface="+mj-ea"/>
              <a:ea typeface="+mj-ea"/>
            </a:endParaRPr>
          </a:p>
          <a:p>
            <a:pPr lvl="1" eaLnBrk="1" hangingPunct="1">
              <a:buClr>
                <a:srgbClr val="003399"/>
              </a:buClr>
              <a:defRPr/>
            </a:pPr>
            <a:r>
              <a:rPr lang="zh-CN" altLang="en-US" b="0" dirty="0">
                <a:solidFill>
                  <a:srgbClr val="000066"/>
                </a:solidFill>
              </a:rPr>
              <a:t>是由</a:t>
            </a:r>
            <a:r>
              <a:rPr lang="en-US" altLang="zh-CN" b="0" dirty="0">
                <a:solidFill>
                  <a:srgbClr val="000066"/>
                </a:solidFill>
              </a:rPr>
              <a:t>shell</a:t>
            </a:r>
            <a:r>
              <a:rPr lang="zh-CN" altLang="en-US" b="0" dirty="0">
                <a:solidFill>
                  <a:srgbClr val="000066"/>
                </a:solidFill>
              </a:rPr>
              <a:t>本身所执行的命令</a:t>
            </a:r>
            <a:endParaRPr lang="en-US" altLang="zh-CN" b="0" dirty="0">
              <a:solidFill>
                <a:srgbClr val="000066"/>
              </a:solidFill>
            </a:endParaRPr>
          </a:p>
          <a:p>
            <a:pPr lvl="1" eaLnBrk="1" hangingPunct="1">
              <a:buClr>
                <a:srgbClr val="003399"/>
              </a:buClr>
              <a:defRPr/>
            </a:pPr>
            <a:r>
              <a:rPr lang="zh-CN" altLang="en-US" b="0" dirty="0">
                <a:solidFill>
                  <a:srgbClr val="000066"/>
                </a:solidFill>
              </a:rPr>
              <a:t>解析内建命令</a:t>
            </a:r>
            <a:r>
              <a:rPr lang="en-US" altLang="zh-CN" b="0" dirty="0">
                <a:solidFill>
                  <a:srgbClr val="000066"/>
                </a:solidFill>
              </a:rPr>
              <a:t>shell</a:t>
            </a:r>
            <a:r>
              <a:rPr lang="zh-CN" altLang="en-US" b="0" dirty="0">
                <a:solidFill>
                  <a:srgbClr val="000066"/>
                </a:solidFill>
              </a:rPr>
              <a:t>不需要创建子进程</a:t>
            </a:r>
            <a:endParaRPr lang="en-US" altLang="zh-CN" b="0" dirty="0">
              <a:solidFill>
                <a:srgbClr val="000066"/>
              </a:solidFill>
            </a:endParaRPr>
          </a:p>
          <a:p>
            <a:pPr lvl="1" eaLnBrk="1" hangingPunct="1">
              <a:buClr>
                <a:srgbClr val="003399"/>
              </a:buClr>
              <a:defRPr/>
            </a:pPr>
            <a:r>
              <a:rPr lang="zh-CN" altLang="en-US" b="0" dirty="0">
                <a:solidFill>
                  <a:srgbClr val="000066"/>
                </a:solidFill>
              </a:rPr>
              <a:t>比如：</a:t>
            </a:r>
            <a:r>
              <a:rPr lang="en-US" altLang="zh-CN" b="0" dirty="0">
                <a:solidFill>
                  <a:srgbClr val="000066"/>
                </a:solidFill>
              </a:rPr>
              <a:t>exit</a:t>
            </a:r>
            <a:r>
              <a:rPr lang="zh-CN" altLang="en-US" b="0" dirty="0">
                <a:solidFill>
                  <a:srgbClr val="000066"/>
                </a:solidFill>
              </a:rPr>
              <a:t>，</a:t>
            </a:r>
            <a:r>
              <a:rPr lang="en-US" altLang="zh-CN" b="0" dirty="0">
                <a:solidFill>
                  <a:srgbClr val="000066"/>
                </a:solidFill>
              </a:rPr>
              <a:t>history</a:t>
            </a:r>
            <a:r>
              <a:rPr lang="zh-CN" altLang="en-US" b="0" dirty="0">
                <a:solidFill>
                  <a:srgbClr val="000066"/>
                </a:solidFill>
              </a:rPr>
              <a:t>，</a:t>
            </a:r>
            <a:r>
              <a:rPr lang="en-US" altLang="zh-CN" b="0" dirty="0" err="1">
                <a:solidFill>
                  <a:srgbClr val="000066"/>
                </a:solidFill>
              </a:rPr>
              <a:t>cd</a:t>
            </a:r>
            <a:r>
              <a:rPr lang="zh-CN" altLang="en-US" b="0" dirty="0">
                <a:solidFill>
                  <a:srgbClr val="000066"/>
                </a:solidFill>
              </a:rPr>
              <a:t>，</a:t>
            </a:r>
            <a:r>
              <a:rPr lang="en-US" altLang="zh-CN" b="0" dirty="0">
                <a:solidFill>
                  <a:srgbClr val="000066"/>
                </a:solidFill>
              </a:rPr>
              <a:t>echo</a:t>
            </a:r>
            <a:r>
              <a:rPr lang="zh-CN" altLang="en-US" b="0" dirty="0">
                <a:solidFill>
                  <a:srgbClr val="000066"/>
                </a:solidFill>
              </a:rPr>
              <a:t>等</a:t>
            </a:r>
            <a:endParaRPr lang="zh-CN" altLang="en-US" dirty="0">
              <a:solidFill>
                <a:srgbClr val="000066"/>
              </a:solidFill>
              <a:ea typeface="黑体" pitchFamily="49" charset="-122"/>
            </a:endParaRPr>
          </a:p>
          <a:p>
            <a:pPr eaLnBrk="1" hangingPunct="1">
              <a:buClr>
                <a:srgbClr val="FF0000"/>
              </a:buClr>
              <a:defRPr/>
            </a:pPr>
            <a:r>
              <a:rPr lang="zh-CN" altLang="en-US" sz="2400" dirty="0">
                <a:solidFill>
                  <a:schemeClr val="tx1">
                    <a:lumMod val="50000"/>
                  </a:schemeClr>
                </a:solidFill>
                <a:latin typeface="+mj-ea"/>
                <a:ea typeface="+mj-ea"/>
              </a:rPr>
              <a:t>外部命令</a:t>
            </a:r>
            <a:endParaRPr lang="en-US" altLang="zh-CN" sz="2400" dirty="0">
              <a:solidFill>
                <a:schemeClr val="tx1">
                  <a:lumMod val="50000"/>
                </a:schemeClr>
              </a:solidFill>
              <a:latin typeface="+mj-ea"/>
              <a:ea typeface="+mj-ea"/>
            </a:endParaRPr>
          </a:p>
          <a:p>
            <a:pPr lvl="1" eaLnBrk="1" hangingPunct="1">
              <a:buClr>
                <a:srgbClr val="003399"/>
              </a:buClr>
              <a:defRPr/>
            </a:pPr>
            <a:r>
              <a:rPr lang="zh-CN" altLang="en-US" b="0" dirty="0">
                <a:solidFill>
                  <a:srgbClr val="000066"/>
                </a:solidFill>
              </a:rPr>
              <a:t>在</a:t>
            </a:r>
            <a:r>
              <a:rPr lang="en-US" altLang="zh-CN" b="0" dirty="0">
                <a:solidFill>
                  <a:srgbClr val="000066"/>
                </a:solidFill>
              </a:rPr>
              <a:t>bash</a:t>
            </a:r>
            <a:r>
              <a:rPr lang="zh-CN" altLang="en-US" b="0" dirty="0">
                <a:solidFill>
                  <a:srgbClr val="000066"/>
                </a:solidFill>
              </a:rPr>
              <a:t>之外额外安装的，通常放在</a:t>
            </a:r>
            <a:r>
              <a:rPr lang="en-US" altLang="zh-CN" b="0" dirty="0">
                <a:solidFill>
                  <a:srgbClr val="000066"/>
                </a:solidFill>
              </a:rPr>
              <a:t>/bin</a:t>
            </a:r>
            <a:r>
              <a:rPr lang="zh-CN" altLang="en-US" b="0" dirty="0">
                <a:solidFill>
                  <a:srgbClr val="000066"/>
                </a:solidFill>
              </a:rPr>
              <a:t>，</a:t>
            </a:r>
            <a:r>
              <a:rPr lang="en-US" altLang="zh-CN" b="0" dirty="0">
                <a:solidFill>
                  <a:srgbClr val="000066"/>
                </a:solidFill>
              </a:rPr>
              <a:t>/</a:t>
            </a:r>
            <a:r>
              <a:rPr lang="en-US" altLang="zh-CN" b="0" dirty="0" err="1">
                <a:solidFill>
                  <a:srgbClr val="000066"/>
                </a:solidFill>
              </a:rPr>
              <a:t>usr</a:t>
            </a:r>
            <a:r>
              <a:rPr lang="en-US" altLang="zh-CN" b="0" dirty="0">
                <a:solidFill>
                  <a:srgbClr val="000066"/>
                </a:solidFill>
              </a:rPr>
              <a:t>/bin</a:t>
            </a:r>
            <a:r>
              <a:rPr lang="zh-CN" altLang="en-US" b="0" dirty="0">
                <a:solidFill>
                  <a:srgbClr val="000066"/>
                </a:solidFill>
              </a:rPr>
              <a:t>，</a:t>
            </a:r>
            <a:r>
              <a:rPr lang="en-US" altLang="zh-CN" b="0" dirty="0">
                <a:solidFill>
                  <a:srgbClr val="000066"/>
                </a:solidFill>
              </a:rPr>
              <a:t>/</a:t>
            </a:r>
            <a:r>
              <a:rPr lang="en-US" altLang="zh-CN" b="0" dirty="0" err="1">
                <a:solidFill>
                  <a:srgbClr val="000066"/>
                </a:solidFill>
              </a:rPr>
              <a:t>sbin</a:t>
            </a:r>
            <a:r>
              <a:rPr lang="zh-CN" altLang="en-US" b="0" dirty="0">
                <a:solidFill>
                  <a:srgbClr val="000066"/>
                </a:solidFill>
              </a:rPr>
              <a:t>，</a:t>
            </a:r>
            <a:r>
              <a:rPr lang="en-US" altLang="zh-CN" b="0" dirty="0">
                <a:solidFill>
                  <a:srgbClr val="000066"/>
                </a:solidFill>
              </a:rPr>
              <a:t>/</a:t>
            </a:r>
            <a:r>
              <a:rPr lang="en-US" altLang="zh-CN" b="0" dirty="0" err="1">
                <a:solidFill>
                  <a:srgbClr val="000066"/>
                </a:solidFill>
              </a:rPr>
              <a:t>usr</a:t>
            </a:r>
            <a:r>
              <a:rPr lang="en-US" altLang="zh-CN" b="0" dirty="0">
                <a:solidFill>
                  <a:srgbClr val="000066"/>
                </a:solidFill>
              </a:rPr>
              <a:t>/</a:t>
            </a:r>
            <a:r>
              <a:rPr lang="en-US" altLang="zh-CN" b="0" dirty="0" err="1">
                <a:solidFill>
                  <a:srgbClr val="000066"/>
                </a:solidFill>
              </a:rPr>
              <a:t>sbin</a:t>
            </a:r>
            <a:r>
              <a:rPr lang="en-US" altLang="zh-CN" b="0" dirty="0">
                <a:solidFill>
                  <a:srgbClr val="000066"/>
                </a:solidFill>
              </a:rPr>
              <a:t>......</a:t>
            </a:r>
            <a:r>
              <a:rPr lang="zh-CN" altLang="en-US" b="0" dirty="0">
                <a:solidFill>
                  <a:srgbClr val="000066"/>
                </a:solidFill>
              </a:rPr>
              <a:t>等等，比如：</a:t>
            </a:r>
            <a:r>
              <a:rPr lang="en-US" altLang="zh-CN" b="0" dirty="0" err="1">
                <a:solidFill>
                  <a:srgbClr val="000066"/>
                </a:solidFill>
              </a:rPr>
              <a:t>ls</a:t>
            </a:r>
            <a:r>
              <a:rPr lang="zh-CN" altLang="en-US" b="0" dirty="0">
                <a:solidFill>
                  <a:srgbClr val="000066"/>
                </a:solidFill>
              </a:rPr>
              <a:t>、</a:t>
            </a:r>
            <a:r>
              <a:rPr lang="en-US" altLang="zh-CN" b="0" dirty="0">
                <a:solidFill>
                  <a:srgbClr val="000066"/>
                </a:solidFill>
              </a:rPr>
              <a:t>vi</a:t>
            </a:r>
            <a:r>
              <a:rPr lang="zh-CN" altLang="en-US" b="0" dirty="0">
                <a:solidFill>
                  <a:srgbClr val="000066"/>
                </a:solidFill>
              </a:rPr>
              <a:t>等。</a:t>
            </a:r>
            <a:endParaRPr lang="en-US" altLang="zh-CN" b="0" dirty="0">
              <a:solidFill>
                <a:srgbClr val="000066"/>
              </a:solidFill>
            </a:endParaRPr>
          </a:p>
          <a:p>
            <a:pPr lvl="1" eaLnBrk="1" hangingPunct="1">
              <a:buClr>
                <a:srgbClr val="003399"/>
              </a:buClr>
              <a:defRPr/>
            </a:pPr>
            <a:r>
              <a:rPr lang="zh-CN" altLang="en-US" b="0" dirty="0">
                <a:solidFill>
                  <a:srgbClr val="000066"/>
                </a:solidFill>
              </a:rPr>
              <a:t>存在于文件系统中某个目录下的单独的程序</a:t>
            </a:r>
            <a:endParaRPr lang="en-US" altLang="zh-CN" dirty="0">
              <a:solidFill>
                <a:srgbClr val="000066"/>
              </a:solidFill>
              <a:ea typeface="黑体" pitchFamily="49" charset="-122"/>
            </a:endParaRPr>
          </a:p>
          <a:p>
            <a:pPr eaLnBrk="1" hangingPunct="1">
              <a:buClr>
                <a:srgbClr val="FF0000"/>
              </a:buClr>
              <a:defRPr/>
            </a:pPr>
            <a:r>
              <a:rPr lang="zh-CN" altLang="en-US" sz="2400" dirty="0">
                <a:solidFill>
                  <a:schemeClr val="tx1">
                    <a:lumMod val="50000"/>
                  </a:schemeClr>
                </a:solidFill>
                <a:latin typeface="+mj-ea"/>
                <a:ea typeface="+mj-ea"/>
              </a:rPr>
              <a:t>如何辨别内建命令和外部命令？</a:t>
            </a:r>
            <a:endParaRPr lang="en-US" altLang="zh-CN" sz="2400" dirty="0">
              <a:solidFill>
                <a:schemeClr val="tx1">
                  <a:lumMod val="50000"/>
                </a:schemeClr>
              </a:solidFill>
              <a:latin typeface="+mj-ea"/>
              <a:ea typeface="+mj-ea"/>
            </a:endParaRPr>
          </a:p>
          <a:p>
            <a:pPr lvl="1" eaLnBrk="1" hangingPunct="1">
              <a:buClr>
                <a:srgbClr val="003399"/>
              </a:buClr>
              <a:defRPr/>
            </a:pPr>
            <a:r>
              <a:rPr lang="zh-CN" altLang="en-US" b="0" dirty="0">
                <a:solidFill>
                  <a:srgbClr val="000066"/>
                </a:solidFill>
              </a:rPr>
              <a:t>使用</a:t>
            </a:r>
            <a:r>
              <a:rPr lang="en-US" altLang="zh-CN" b="0" dirty="0">
                <a:solidFill>
                  <a:srgbClr val="000066"/>
                </a:solidFill>
              </a:rPr>
              <a:t>type</a:t>
            </a:r>
            <a:r>
              <a:rPr lang="zh-CN" altLang="en-US" b="0" dirty="0">
                <a:solidFill>
                  <a:srgbClr val="000066"/>
                </a:solidFill>
              </a:rPr>
              <a:t>可以查看是否是内建命令</a:t>
            </a:r>
            <a:br>
              <a:rPr lang="zh-CN" altLang="en-US" dirty="0"/>
            </a:br>
            <a:r>
              <a:rPr lang="zh-CN" altLang="en-US" b="0" dirty="0"/>
              <a:t>       </a:t>
            </a:r>
            <a:br>
              <a:rPr lang="zh-CN" altLang="en-US" dirty="0"/>
            </a:br>
            <a:r>
              <a:rPr lang="zh-CN" altLang="en-US" b="0" dirty="0"/>
              <a:t>      </a:t>
            </a:r>
            <a:endParaRPr lang="en-US" altLang="zh-CN" dirty="0">
              <a:ea typeface="黑体" pitchFamily="49" charset="-122"/>
            </a:endParaRPr>
          </a:p>
        </p:txBody>
      </p:sp>
      <p:pic>
        <p:nvPicPr>
          <p:cNvPr id="5" name="图片 4">
            <a:extLst>
              <a:ext uri="{FF2B5EF4-FFF2-40B4-BE49-F238E27FC236}">
                <a16:creationId xmlns:a16="http://schemas.microsoft.com/office/drawing/2014/main" id="{0641D3A8-1313-4B84-A115-04306C4E22A5}"/>
              </a:ext>
            </a:extLst>
          </p:cNvPr>
          <p:cNvPicPr>
            <a:picLocks noChangeAspect="1"/>
          </p:cNvPicPr>
          <p:nvPr/>
        </p:nvPicPr>
        <p:blipFill>
          <a:blip r:embed="rId3"/>
          <a:stretch>
            <a:fillRect/>
          </a:stretch>
        </p:blipFill>
        <p:spPr>
          <a:xfrm>
            <a:off x="1352600" y="5659294"/>
            <a:ext cx="4034935" cy="938058"/>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输入</a:t>
            </a:r>
            <a:r>
              <a:rPr lang="en-US" altLang="zh-CN" dirty="0"/>
              <a:t>/</a:t>
            </a:r>
            <a:r>
              <a:rPr lang="zh-CN" altLang="en-US" dirty="0"/>
              <a:t>输出</a:t>
            </a:r>
          </a:p>
        </p:txBody>
      </p:sp>
      <p:sp>
        <p:nvSpPr>
          <p:cNvPr id="29699" name="内容占位符 2"/>
          <p:cNvSpPr>
            <a:spLocks noGrp="1"/>
          </p:cNvSpPr>
          <p:nvPr>
            <p:ph idx="1"/>
          </p:nvPr>
        </p:nvSpPr>
        <p:spPr>
          <a:xfrm>
            <a:off x="704528" y="1124744"/>
            <a:ext cx="8242300" cy="5976664"/>
          </a:xfrm>
        </p:spPr>
        <p:txBody>
          <a:bodyPr/>
          <a:lstStyle/>
          <a:p>
            <a:pPr eaLnBrk="1" hangingPunct="1">
              <a:buClr>
                <a:srgbClr val="FF0000"/>
              </a:buClr>
              <a:defRPr/>
            </a:pPr>
            <a:r>
              <a:rPr lang="zh-CN" altLang="en-US" sz="2400" dirty="0">
                <a:solidFill>
                  <a:schemeClr val="tx1">
                    <a:lumMod val="50000"/>
                  </a:schemeClr>
                </a:solidFill>
                <a:latin typeface="+mj-ea"/>
                <a:ea typeface="+mj-ea"/>
              </a:rPr>
              <a:t>输入</a:t>
            </a:r>
            <a:r>
              <a:rPr lang="en-US" altLang="zh-CN" sz="2400" dirty="0">
                <a:solidFill>
                  <a:schemeClr val="tx1">
                    <a:lumMod val="50000"/>
                  </a:schemeClr>
                </a:solidFill>
                <a:latin typeface="+mj-ea"/>
                <a:ea typeface="+mj-ea"/>
              </a:rPr>
              <a:t>/</a:t>
            </a:r>
            <a:r>
              <a:rPr lang="zh-CN" altLang="en-US" sz="2400" dirty="0">
                <a:solidFill>
                  <a:schemeClr val="tx1">
                    <a:lumMod val="50000"/>
                  </a:schemeClr>
                </a:solidFill>
                <a:latin typeface="+mj-ea"/>
                <a:ea typeface="+mj-ea"/>
              </a:rPr>
              <a:t>输出</a:t>
            </a:r>
          </a:p>
          <a:p>
            <a:pPr lvl="1" eaLnBrk="1" hangingPunct="1">
              <a:buClr>
                <a:srgbClr val="003399"/>
              </a:buClr>
              <a:defRPr/>
            </a:pPr>
            <a:r>
              <a:rPr lang="en-US" altLang="zh-CN" dirty="0">
                <a:solidFill>
                  <a:schemeClr val="tx1"/>
                </a:solidFill>
                <a:ea typeface="黑体" pitchFamily="49" charset="-122"/>
              </a:rPr>
              <a:t>&lt;  </a:t>
            </a:r>
            <a:r>
              <a:rPr lang="zh-CN" altLang="en-US" dirty="0">
                <a:solidFill>
                  <a:schemeClr val="tx1"/>
                </a:solidFill>
                <a:ea typeface="黑体" pitchFamily="49" charset="-122"/>
              </a:rPr>
              <a:t>： 输入重定向 </a:t>
            </a:r>
            <a:endParaRPr lang="en-US" altLang="zh-CN" dirty="0">
              <a:solidFill>
                <a:schemeClr val="tx1"/>
              </a:solidFill>
              <a:ea typeface="黑体" pitchFamily="49" charset="-122"/>
            </a:endParaRPr>
          </a:p>
          <a:p>
            <a:pPr lvl="1" eaLnBrk="1" hangingPunct="1">
              <a:buClr>
                <a:srgbClr val="003399"/>
              </a:buClr>
              <a:defRPr/>
            </a:pPr>
            <a:r>
              <a:rPr lang="en-US" altLang="zh-CN" dirty="0">
                <a:solidFill>
                  <a:schemeClr val="tx1"/>
                </a:solidFill>
                <a:ea typeface="黑体" pitchFamily="49" charset="-122"/>
              </a:rPr>
              <a:t>&gt;  </a:t>
            </a:r>
            <a:r>
              <a:rPr lang="zh-CN" altLang="en-US" dirty="0">
                <a:solidFill>
                  <a:schemeClr val="tx1"/>
                </a:solidFill>
                <a:ea typeface="黑体" pitchFamily="49" charset="-122"/>
              </a:rPr>
              <a:t>： 输出重定向</a:t>
            </a:r>
            <a:endParaRPr lang="en-US" altLang="zh-CN" dirty="0">
              <a:solidFill>
                <a:schemeClr val="tx1"/>
              </a:solidFill>
              <a:ea typeface="黑体" pitchFamily="49" charset="-122"/>
            </a:endParaRPr>
          </a:p>
          <a:p>
            <a:pPr lvl="1" eaLnBrk="1" hangingPunct="1">
              <a:buClr>
                <a:srgbClr val="003399"/>
              </a:buClr>
              <a:defRPr/>
            </a:pPr>
            <a:r>
              <a:rPr lang="en-US" altLang="zh-CN" dirty="0">
                <a:solidFill>
                  <a:schemeClr val="tx1"/>
                </a:solidFill>
                <a:ea typeface="黑体" pitchFamily="49" charset="-122"/>
              </a:rPr>
              <a:t>&gt;&gt; </a:t>
            </a:r>
            <a:r>
              <a:rPr lang="zh-CN" altLang="en-US" dirty="0">
                <a:solidFill>
                  <a:schemeClr val="tx1"/>
                </a:solidFill>
                <a:ea typeface="黑体" pitchFamily="49" charset="-122"/>
              </a:rPr>
              <a:t>：</a:t>
            </a:r>
            <a:r>
              <a:rPr lang="zh-CN" altLang="zh-CN" dirty="0">
                <a:solidFill>
                  <a:schemeClr val="tx1"/>
                </a:solidFill>
              </a:rPr>
              <a:t>将命令执行结果</a:t>
            </a:r>
            <a:r>
              <a:rPr lang="zh-CN" altLang="en-US" dirty="0">
                <a:solidFill>
                  <a:schemeClr val="tx1"/>
                </a:solidFill>
              </a:rPr>
              <a:t>追加</a:t>
            </a:r>
            <a:r>
              <a:rPr lang="zh-CN" altLang="zh-CN" dirty="0">
                <a:solidFill>
                  <a:schemeClr val="tx1"/>
                </a:solidFill>
              </a:rPr>
              <a:t>到指定的文件中</a:t>
            </a:r>
            <a:endParaRPr lang="en-US" altLang="zh-CN" dirty="0">
              <a:solidFill>
                <a:schemeClr val="tx1"/>
              </a:solidFill>
              <a:ea typeface="黑体" pitchFamily="49" charset="-122"/>
            </a:endParaRPr>
          </a:p>
          <a:p>
            <a:pPr lvl="1" eaLnBrk="1" hangingPunct="1">
              <a:buClr>
                <a:srgbClr val="003399"/>
              </a:buClr>
              <a:defRPr/>
            </a:pPr>
            <a:r>
              <a:rPr lang="zh-CN" altLang="en-US" dirty="0">
                <a:solidFill>
                  <a:schemeClr val="tx1"/>
                </a:solidFill>
                <a:ea typeface="黑体" pitchFamily="49" charset="-122"/>
              </a:rPr>
              <a:t>举例：</a:t>
            </a:r>
            <a:endParaRPr lang="en-US" altLang="zh-CN" dirty="0">
              <a:solidFill>
                <a:schemeClr val="tx1"/>
              </a:solidFill>
              <a:ea typeface="黑体" pitchFamily="49" charset="-122"/>
            </a:endParaRPr>
          </a:p>
          <a:p>
            <a:pPr lvl="2" eaLnBrk="1" hangingPunct="1">
              <a:buClr>
                <a:srgbClr val="003399"/>
              </a:buClr>
              <a:buFont typeface="Wingdings" pitchFamily="2" charset="2"/>
              <a:buChar char="F"/>
              <a:defRPr/>
            </a:pPr>
            <a:r>
              <a:rPr lang="en-US" altLang="zh-CN" sz="2200" dirty="0">
                <a:solidFill>
                  <a:srgbClr val="000066"/>
                </a:solidFill>
                <a:ea typeface="黑体" pitchFamily="49" charset="-122"/>
              </a:rPr>
              <a:t> # </a:t>
            </a:r>
            <a:r>
              <a:rPr lang="en-US" altLang="zh-CN" sz="2200" dirty="0" err="1">
                <a:solidFill>
                  <a:srgbClr val="000066"/>
                </a:solidFill>
                <a:ea typeface="黑体" pitchFamily="49" charset="-122"/>
              </a:rPr>
              <a:t>ls</a:t>
            </a:r>
            <a:r>
              <a:rPr lang="en-US" altLang="zh-CN" sz="2200" dirty="0">
                <a:solidFill>
                  <a:srgbClr val="000066"/>
                </a:solidFill>
                <a:ea typeface="黑体" pitchFamily="49" charset="-122"/>
              </a:rPr>
              <a:t> ./ &gt; result.txt   </a:t>
            </a:r>
          </a:p>
          <a:p>
            <a:pPr lvl="2" eaLnBrk="1" hangingPunct="1">
              <a:buClr>
                <a:srgbClr val="003399"/>
              </a:buClr>
              <a:buNone/>
              <a:defRPr/>
            </a:pPr>
            <a:r>
              <a:rPr lang="en-US" altLang="zh-CN" sz="2200" dirty="0">
                <a:solidFill>
                  <a:srgbClr val="000066"/>
                </a:solidFill>
                <a:ea typeface="黑体" pitchFamily="49" charset="-122"/>
              </a:rPr>
              <a:t>    #</a:t>
            </a:r>
            <a:r>
              <a:rPr lang="zh-CN" altLang="en-US" sz="2200" dirty="0">
                <a:solidFill>
                  <a:srgbClr val="000066"/>
                </a:solidFill>
                <a:ea typeface="黑体" pitchFamily="49" charset="-122"/>
              </a:rPr>
              <a:t>资料夹中的子资料夹存到 </a:t>
            </a:r>
            <a:r>
              <a:rPr lang="en-US" altLang="zh-CN" sz="2200" dirty="0">
                <a:solidFill>
                  <a:srgbClr val="000066"/>
                </a:solidFill>
                <a:ea typeface="黑体" pitchFamily="49" charset="-122"/>
              </a:rPr>
              <a:t>result.txt</a:t>
            </a:r>
            <a:r>
              <a:rPr lang="zh-CN" altLang="en-US" sz="2200" dirty="0">
                <a:solidFill>
                  <a:srgbClr val="000066"/>
                </a:solidFill>
                <a:ea typeface="黑体" pitchFamily="49" charset="-122"/>
              </a:rPr>
              <a:t>中</a:t>
            </a:r>
            <a:endParaRPr lang="en-US" altLang="zh-CN" sz="2200" dirty="0">
              <a:solidFill>
                <a:srgbClr val="000066"/>
              </a:solidFill>
              <a:ea typeface="黑体" pitchFamily="49" charset="-122"/>
            </a:endParaRPr>
          </a:p>
          <a:p>
            <a:pPr lvl="2" eaLnBrk="1" hangingPunct="1">
              <a:buClr>
                <a:srgbClr val="003399"/>
              </a:buClr>
              <a:buFont typeface="Wingdings" pitchFamily="2" charset="2"/>
              <a:buChar char="F"/>
              <a:defRPr/>
            </a:pPr>
            <a:r>
              <a:rPr lang="en-US" altLang="zh-CN" sz="2200" dirty="0">
                <a:solidFill>
                  <a:srgbClr val="000066"/>
                </a:solidFill>
                <a:ea typeface="黑体" pitchFamily="49" charset="-122"/>
              </a:rPr>
              <a:t> # echo “appending text”&gt;&gt; result.txt              </a:t>
            </a:r>
          </a:p>
          <a:p>
            <a:pPr>
              <a:buFont typeface="Wingdings" pitchFamily="2" charset="2"/>
              <a:buNone/>
            </a:pPr>
            <a:r>
              <a:rPr lang="en-US" altLang="zh-CN" sz="2200" dirty="0">
                <a:ea typeface="黑体" pitchFamily="49" charset="-122"/>
              </a:rPr>
              <a:t>                #</a:t>
            </a:r>
            <a:r>
              <a:rPr lang="zh-CN" altLang="en-US" sz="2200" dirty="0">
                <a:ea typeface="黑体" pitchFamily="49" charset="-122"/>
              </a:rPr>
              <a:t>追加</a:t>
            </a:r>
            <a:r>
              <a:rPr lang="en-US" altLang="zh-CN" sz="2200" dirty="0">
                <a:ea typeface="黑体" pitchFamily="49" charset="-122"/>
              </a:rPr>
              <a:t>appending text</a:t>
            </a:r>
            <a:r>
              <a:rPr lang="zh-CN" altLang="en-US" sz="2200" dirty="0">
                <a:ea typeface="黑体" pitchFamily="49" charset="-122"/>
              </a:rPr>
              <a:t>到</a:t>
            </a:r>
            <a:r>
              <a:rPr lang="en-US" altLang="zh-CN" sz="2200" dirty="0">
                <a:ea typeface="黑体" pitchFamily="49" charset="-122"/>
              </a:rPr>
              <a:t>result.txt</a:t>
            </a:r>
            <a:r>
              <a:rPr lang="zh-CN" altLang="en-US" sz="2200" dirty="0">
                <a:ea typeface="黑体" pitchFamily="49" charset="-122"/>
              </a:rPr>
              <a:t>中</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命令</a:t>
            </a:r>
          </a:p>
        </p:txBody>
      </p:sp>
      <p:sp>
        <p:nvSpPr>
          <p:cNvPr id="3" name="内容占位符 2"/>
          <p:cNvSpPr>
            <a:spLocks noGrp="1"/>
          </p:cNvSpPr>
          <p:nvPr>
            <p:ph idx="1"/>
          </p:nvPr>
        </p:nvSpPr>
        <p:spPr>
          <a:xfrm>
            <a:off x="560512" y="1125538"/>
            <a:ext cx="8964488" cy="5255790"/>
          </a:xfrm>
        </p:spPr>
        <p:txBody>
          <a:bodyPr/>
          <a:lstStyle/>
          <a:p>
            <a:pPr marL="342900" lvl="1" indent="-342900" eaLnBrk="1" hangingPunct="1">
              <a:buClr>
                <a:srgbClr val="FF0000"/>
              </a:buClr>
              <a:buSzPct val="120000"/>
              <a:buFont typeface="Wingdings" pitchFamily="2" charset="2"/>
              <a:buChar char="§"/>
              <a:defRPr/>
            </a:pPr>
            <a:r>
              <a:rPr lang="en-US" altLang="zh-CN" dirty="0">
                <a:solidFill>
                  <a:schemeClr val="tx1">
                    <a:lumMod val="50000"/>
                  </a:schemeClr>
                </a:solidFill>
                <a:latin typeface="+mj-ea"/>
                <a:ea typeface="+mj-ea"/>
                <a:cs typeface="+mn-cs"/>
              </a:rPr>
              <a:t> </a:t>
            </a:r>
            <a:r>
              <a:rPr lang="en-US" altLang="zh-CN" dirty="0" err="1">
                <a:solidFill>
                  <a:schemeClr val="tx1">
                    <a:lumMod val="50000"/>
                  </a:schemeClr>
                </a:solidFill>
                <a:latin typeface="+mj-ea"/>
                <a:ea typeface="+mj-ea"/>
                <a:cs typeface="+mn-cs"/>
              </a:rPr>
              <a:t>chmod</a:t>
            </a:r>
            <a:r>
              <a:rPr lang="en-US" altLang="zh-CN" dirty="0">
                <a:solidFill>
                  <a:schemeClr val="tx1">
                    <a:lumMod val="50000"/>
                  </a:schemeClr>
                </a:solidFill>
                <a:latin typeface="+mj-ea"/>
                <a:ea typeface="+mj-ea"/>
                <a:cs typeface="+mn-cs"/>
              </a:rPr>
              <a:t> </a:t>
            </a:r>
            <a:r>
              <a:rPr lang="zh-CN" altLang="en-US" dirty="0">
                <a:solidFill>
                  <a:schemeClr val="tx1">
                    <a:lumMod val="50000"/>
                  </a:schemeClr>
                </a:solidFill>
                <a:latin typeface="+mj-ea"/>
                <a:ea typeface="+mj-ea"/>
                <a:cs typeface="+mn-cs"/>
              </a:rPr>
              <a:t>命令：用于改变文件和目录的访问权限</a:t>
            </a:r>
            <a:endParaRPr lang="en-US" altLang="zh-CN" dirty="0">
              <a:solidFill>
                <a:schemeClr val="tx1">
                  <a:lumMod val="50000"/>
                </a:schemeClr>
              </a:solidFill>
              <a:latin typeface="+mj-ea"/>
              <a:ea typeface="+mj-ea"/>
              <a:cs typeface="+mn-cs"/>
            </a:endParaRPr>
          </a:p>
          <a:p>
            <a:pPr marL="342900" lvl="1" indent="-342900">
              <a:buClr>
                <a:srgbClr val="000066"/>
              </a:buClr>
              <a:buSzPct val="120000"/>
              <a:buFont typeface="Wingdings" pitchFamily="2" charset="2"/>
              <a:buChar char="n"/>
            </a:pPr>
            <a:endParaRPr lang="en-US" altLang="zh-CN" dirty="0">
              <a:solidFill>
                <a:srgbClr val="000066"/>
              </a:solidFill>
              <a:ea typeface="黑体" pitchFamily="49" charset="-122"/>
            </a:endParaRPr>
          </a:p>
          <a:p>
            <a:pPr lvl="1" eaLnBrk="1" hangingPunct="1">
              <a:buClr>
                <a:srgbClr val="003399"/>
              </a:buClr>
              <a:defRPr/>
            </a:pPr>
            <a:r>
              <a:rPr lang="zh-CN" altLang="en-US" b="0" dirty="0"/>
              <a:t>文字设定法： </a:t>
            </a:r>
            <a:r>
              <a:rPr lang="en-US" altLang="zh-CN" b="0" dirty="0" err="1"/>
              <a:t>chmod</a:t>
            </a:r>
            <a:r>
              <a:rPr lang="en-US" altLang="zh-CN" b="0" dirty="0"/>
              <a:t> [who] [+ | - | =] [mode] </a:t>
            </a:r>
            <a:r>
              <a:rPr lang="zh-CN" altLang="en-US" b="0" dirty="0"/>
              <a:t>文件名</a:t>
            </a:r>
            <a:endParaRPr lang="en-US" altLang="zh-CN" dirty="0">
              <a:ea typeface="黑体" pitchFamily="49" charset="-122"/>
            </a:endParaRPr>
          </a:p>
          <a:p>
            <a:pPr lvl="2" eaLnBrk="1" hangingPunct="1">
              <a:buClr>
                <a:srgbClr val="003399"/>
              </a:buClr>
              <a:buFont typeface="Wingdings" pitchFamily="2" charset="2"/>
              <a:buChar char="F"/>
              <a:defRPr/>
            </a:pPr>
            <a:r>
              <a:rPr lang="en-US" altLang="zh-CN" b="0" dirty="0">
                <a:solidFill>
                  <a:srgbClr val="000066"/>
                </a:solidFill>
                <a:ea typeface="黑体" pitchFamily="49" charset="-122"/>
              </a:rPr>
              <a:t> </a:t>
            </a:r>
            <a:r>
              <a:rPr lang="zh-CN" altLang="en-US" b="0" dirty="0">
                <a:solidFill>
                  <a:srgbClr val="000066"/>
                </a:solidFill>
                <a:ea typeface="黑体" pitchFamily="49" charset="-122"/>
              </a:rPr>
              <a:t>操作</a:t>
            </a:r>
            <a:r>
              <a:rPr lang="zh-CN" altLang="en-US" b="0" dirty="0">
                <a:solidFill>
                  <a:srgbClr val="000066"/>
                </a:solidFill>
              </a:rPr>
              <a:t>对象</a:t>
            </a:r>
            <a:r>
              <a:rPr lang="en-US" altLang="zh-CN" b="0" dirty="0">
                <a:solidFill>
                  <a:srgbClr val="000066"/>
                </a:solidFill>
              </a:rPr>
              <a:t>who</a:t>
            </a:r>
            <a:r>
              <a:rPr lang="zh-CN" altLang="en-US" b="0" dirty="0">
                <a:solidFill>
                  <a:srgbClr val="000066"/>
                </a:solidFill>
              </a:rPr>
              <a:t>可是下述字母中的任一个或者它们的组合</a:t>
            </a:r>
            <a:endParaRPr lang="en-US" altLang="zh-CN" b="0" dirty="0">
              <a:solidFill>
                <a:srgbClr val="000066"/>
              </a:solidFill>
            </a:endParaRPr>
          </a:p>
          <a:p>
            <a:pPr lvl="2" eaLnBrk="1" hangingPunct="1">
              <a:buClr>
                <a:srgbClr val="003399"/>
              </a:buClr>
              <a:buNone/>
              <a:defRPr/>
            </a:pPr>
            <a:r>
              <a:rPr lang="en-US" altLang="zh-CN" sz="1600" b="0" dirty="0"/>
              <a:t>      u </a:t>
            </a:r>
            <a:r>
              <a:rPr lang="zh-CN" altLang="en-US" sz="1600" b="0" dirty="0"/>
              <a:t>表示“用户（</a:t>
            </a:r>
            <a:r>
              <a:rPr lang="en-US" altLang="zh-CN" sz="1600" b="0" dirty="0"/>
              <a:t>user</a:t>
            </a:r>
            <a:r>
              <a:rPr lang="zh-CN" altLang="en-US" sz="1600" b="0" dirty="0"/>
              <a:t>）”，即文件或目录的所有者</a:t>
            </a:r>
            <a:endParaRPr lang="en-US" altLang="zh-CN" sz="1600" b="0" dirty="0"/>
          </a:p>
          <a:p>
            <a:pPr lvl="2" eaLnBrk="1" hangingPunct="1">
              <a:buClr>
                <a:srgbClr val="003399"/>
              </a:buClr>
              <a:buNone/>
              <a:defRPr/>
            </a:pPr>
            <a:r>
              <a:rPr lang="en-US" altLang="zh-CN" sz="1600" b="0" dirty="0"/>
              <a:t>      g </a:t>
            </a:r>
            <a:r>
              <a:rPr lang="zh-CN" altLang="en-US" sz="1600" b="0" dirty="0"/>
              <a:t>表示“同组（</a:t>
            </a:r>
            <a:r>
              <a:rPr lang="en-US" altLang="zh-CN" sz="1600" b="0" dirty="0"/>
              <a:t>group</a:t>
            </a:r>
            <a:r>
              <a:rPr lang="zh-CN" altLang="en-US" sz="1600" b="0" dirty="0"/>
              <a:t>）用户”，即与文件属主有相同组</a:t>
            </a:r>
            <a:r>
              <a:rPr lang="en-US" altLang="zh-CN" sz="1600" b="0" dirty="0"/>
              <a:t>ID</a:t>
            </a:r>
            <a:r>
              <a:rPr lang="zh-CN" altLang="en-US" sz="1600" b="0" dirty="0"/>
              <a:t>的所有用户</a:t>
            </a:r>
            <a:endParaRPr lang="en-US" altLang="zh-CN" sz="1600" b="0" dirty="0"/>
          </a:p>
          <a:p>
            <a:pPr lvl="2" eaLnBrk="1" hangingPunct="1">
              <a:buClr>
                <a:srgbClr val="003399"/>
              </a:buClr>
              <a:buNone/>
              <a:defRPr/>
            </a:pPr>
            <a:r>
              <a:rPr lang="en-US" altLang="zh-CN" sz="1600" b="0" dirty="0"/>
              <a:t>      o </a:t>
            </a:r>
            <a:r>
              <a:rPr lang="zh-CN" altLang="en-US" sz="1600" b="0" dirty="0"/>
              <a:t>表示“其他（</a:t>
            </a:r>
            <a:r>
              <a:rPr lang="en-US" altLang="zh-CN" sz="1600" b="0" dirty="0"/>
              <a:t>others</a:t>
            </a:r>
            <a:r>
              <a:rPr lang="zh-CN" altLang="en-US" sz="1600" b="0" dirty="0"/>
              <a:t>）用户”。</a:t>
            </a:r>
            <a:endParaRPr lang="en-US" altLang="zh-CN" sz="1600" b="0" dirty="0"/>
          </a:p>
          <a:p>
            <a:pPr lvl="2" eaLnBrk="1" hangingPunct="1">
              <a:buClr>
                <a:srgbClr val="003399"/>
              </a:buClr>
              <a:buNone/>
              <a:defRPr/>
            </a:pPr>
            <a:r>
              <a:rPr lang="en-US" altLang="zh-CN" sz="1600" b="0" dirty="0"/>
              <a:t>      a </a:t>
            </a:r>
            <a:r>
              <a:rPr lang="zh-CN" altLang="en-US" sz="1600" b="0" dirty="0"/>
              <a:t>表示“所有（</a:t>
            </a:r>
            <a:r>
              <a:rPr lang="en-US" altLang="zh-CN" sz="1600" b="0" dirty="0"/>
              <a:t>all</a:t>
            </a:r>
            <a:r>
              <a:rPr lang="zh-CN" altLang="en-US" sz="1600" b="0" dirty="0"/>
              <a:t>）用户”。它是系统默认值。</a:t>
            </a:r>
            <a:endParaRPr lang="en-US" altLang="zh-CN" b="0" dirty="0"/>
          </a:p>
          <a:p>
            <a:pPr lvl="2" eaLnBrk="1" hangingPunct="1">
              <a:buClr>
                <a:srgbClr val="003399"/>
              </a:buClr>
              <a:buFont typeface="Wingdings" pitchFamily="2" charset="2"/>
              <a:buChar char="F"/>
              <a:defRPr/>
            </a:pPr>
            <a:r>
              <a:rPr lang="zh-CN" altLang="en-US" b="0" dirty="0">
                <a:solidFill>
                  <a:srgbClr val="000066"/>
                </a:solidFill>
                <a:ea typeface="黑体" pitchFamily="49" charset="-122"/>
              </a:rPr>
              <a:t>操作符号可以是，</a:t>
            </a:r>
            <a:r>
              <a:rPr lang="en-US" altLang="zh-CN" b="0" dirty="0">
                <a:solidFill>
                  <a:srgbClr val="000066"/>
                </a:solidFill>
                <a:ea typeface="黑体" pitchFamily="49" charset="-122"/>
              </a:rPr>
              <a:t>+ </a:t>
            </a:r>
            <a:r>
              <a:rPr lang="zh-CN" altLang="en-US" b="0" dirty="0">
                <a:solidFill>
                  <a:srgbClr val="000066"/>
                </a:solidFill>
                <a:ea typeface="黑体" pitchFamily="49" charset="-122"/>
              </a:rPr>
              <a:t>添加某个权限。　　</a:t>
            </a:r>
            <a:r>
              <a:rPr lang="en-US" altLang="zh-CN" b="0" dirty="0">
                <a:solidFill>
                  <a:srgbClr val="000066"/>
                </a:solidFill>
                <a:ea typeface="黑体" pitchFamily="49" charset="-122"/>
              </a:rPr>
              <a:t>- </a:t>
            </a:r>
            <a:r>
              <a:rPr lang="zh-CN" altLang="en-US" b="0" dirty="0">
                <a:solidFill>
                  <a:srgbClr val="000066"/>
                </a:solidFill>
                <a:ea typeface="黑体" pitchFamily="49" charset="-122"/>
              </a:rPr>
              <a:t>取消某个权限。</a:t>
            </a:r>
            <a:r>
              <a:rPr lang="en-US" altLang="zh-CN" b="0" dirty="0">
                <a:solidFill>
                  <a:srgbClr val="000066"/>
                </a:solidFill>
                <a:ea typeface="黑体" pitchFamily="49" charset="-122"/>
              </a:rPr>
              <a:t>= </a:t>
            </a:r>
            <a:r>
              <a:rPr lang="zh-CN" altLang="en-US" b="0" dirty="0">
                <a:solidFill>
                  <a:srgbClr val="000066"/>
                </a:solidFill>
                <a:ea typeface="黑体" pitchFamily="49" charset="-122"/>
              </a:rPr>
              <a:t>赋予给定权限并取消其他所有权限</a:t>
            </a:r>
            <a:endParaRPr lang="en-US" altLang="zh-CN" b="0" dirty="0">
              <a:solidFill>
                <a:srgbClr val="000066"/>
              </a:solidFill>
              <a:ea typeface="黑体" pitchFamily="49" charset="-122"/>
            </a:endParaRPr>
          </a:p>
          <a:p>
            <a:pPr lvl="2" eaLnBrk="1" hangingPunct="1">
              <a:buClr>
                <a:srgbClr val="003399"/>
              </a:buClr>
              <a:buFont typeface="Wingdings" pitchFamily="2" charset="2"/>
              <a:buChar char="F"/>
              <a:defRPr/>
            </a:pPr>
            <a:r>
              <a:rPr lang="zh-CN" altLang="en-US" b="0" dirty="0">
                <a:solidFill>
                  <a:srgbClr val="000066"/>
                </a:solidFill>
                <a:ea typeface="黑体" pitchFamily="49" charset="-122"/>
              </a:rPr>
              <a:t>设置 </a:t>
            </a:r>
            <a:r>
              <a:rPr lang="en-US" altLang="zh-CN" b="0" dirty="0">
                <a:solidFill>
                  <a:srgbClr val="000066"/>
                </a:solidFill>
                <a:ea typeface="黑体" pitchFamily="49" charset="-122"/>
              </a:rPr>
              <a:t>mode </a:t>
            </a:r>
            <a:r>
              <a:rPr lang="zh-CN" altLang="en-US" b="0" dirty="0">
                <a:solidFill>
                  <a:srgbClr val="000066"/>
                </a:solidFill>
                <a:ea typeface="黑体" pitchFamily="49" charset="-122"/>
              </a:rPr>
              <a:t>所表示的权限可用下述字母的任意组合</a:t>
            </a:r>
            <a:endParaRPr lang="en-US" altLang="zh-CN" b="0" dirty="0">
              <a:solidFill>
                <a:srgbClr val="000066"/>
              </a:solidFill>
              <a:ea typeface="黑体" pitchFamily="49" charset="-122"/>
            </a:endParaRPr>
          </a:p>
          <a:p>
            <a:pPr lvl="2" eaLnBrk="1" hangingPunct="1">
              <a:buClr>
                <a:srgbClr val="003399"/>
              </a:buClr>
              <a:buNone/>
              <a:defRPr/>
            </a:pPr>
            <a:r>
              <a:rPr lang="en-US" altLang="zh-CN" b="0" dirty="0">
                <a:solidFill>
                  <a:srgbClr val="000066"/>
                </a:solidFill>
                <a:ea typeface="黑体" pitchFamily="49" charset="-122"/>
              </a:rPr>
              <a:t>      r </a:t>
            </a:r>
            <a:r>
              <a:rPr lang="zh-CN" altLang="en-US" b="0" dirty="0">
                <a:solidFill>
                  <a:srgbClr val="000066"/>
                </a:solidFill>
                <a:ea typeface="黑体" pitchFamily="49" charset="-122"/>
              </a:rPr>
              <a:t>可读，</a:t>
            </a:r>
            <a:r>
              <a:rPr lang="en-US" altLang="zh-CN" b="0" dirty="0">
                <a:solidFill>
                  <a:srgbClr val="000066"/>
                </a:solidFill>
                <a:ea typeface="黑体" pitchFamily="49" charset="-122"/>
              </a:rPr>
              <a:t>w </a:t>
            </a:r>
            <a:r>
              <a:rPr lang="zh-CN" altLang="en-US" b="0" dirty="0">
                <a:solidFill>
                  <a:srgbClr val="000066"/>
                </a:solidFill>
                <a:ea typeface="黑体" pitchFamily="49" charset="-122"/>
              </a:rPr>
              <a:t>可写，</a:t>
            </a:r>
            <a:r>
              <a:rPr lang="en-US" altLang="zh-CN" b="0" dirty="0">
                <a:solidFill>
                  <a:srgbClr val="000066"/>
                </a:solidFill>
                <a:ea typeface="黑体" pitchFamily="49" charset="-122"/>
              </a:rPr>
              <a:t>x </a:t>
            </a:r>
            <a:r>
              <a:rPr lang="zh-CN" altLang="en-US" b="0" dirty="0">
                <a:solidFill>
                  <a:srgbClr val="000066"/>
                </a:solidFill>
                <a:ea typeface="黑体" pitchFamily="49" charset="-122"/>
              </a:rPr>
              <a:t>可执行</a:t>
            </a:r>
            <a:endParaRPr lang="en-US" altLang="zh-CN" b="0" dirty="0">
              <a:solidFill>
                <a:srgbClr val="000066"/>
              </a:solidFill>
              <a:ea typeface="黑体" pitchFamily="49" charset="-122"/>
            </a:endParaRPr>
          </a:p>
          <a:p>
            <a:pPr lvl="2" eaLnBrk="1" hangingPunct="1">
              <a:buClr>
                <a:srgbClr val="003399"/>
              </a:buClr>
              <a:buFont typeface="Wingdings" pitchFamily="2" charset="2"/>
              <a:buChar char="F"/>
              <a:defRPr/>
            </a:pPr>
            <a:r>
              <a:rPr lang="zh-CN" altLang="en-US" b="0" dirty="0">
                <a:solidFill>
                  <a:srgbClr val="000066"/>
                </a:solidFill>
                <a:ea typeface="黑体" pitchFamily="49" charset="-122"/>
              </a:rPr>
              <a:t>以空格分开的要改变权限的文件列表，支持通配符</a:t>
            </a:r>
            <a:endParaRPr lang="en-US" altLang="zh-CN" b="0" dirty="0">
              <a:solidFill>
                <a:srgbClr val="000066"/>
              </a:solidFill>
              <a:ea typeface="黑体" pitchFamily="49" charset="-122"/>
            </a:endParaRPr>
          </a:p>
          <a:p>
            <a:pPr marL="342900" lvl="1" indent="-342900">
              <a:buClr>
                <a:srgbClr val="000066"/>
              </a:buClr>
              <a:buSzPct val="120000"/>
              <a:buNone/>
            </a:pPr>
            <a:endParaRPr lang="en-US" altLang="zh-CN" dirty="0">
              <a:solidFill>
                <a:srgbClr val="000066"/>
              </a:solidFill>
              <a:ea typeface="黑体" pitchFamily="49" charset="-122"/>
            </a:endParaRPr>
          </a:p>
          <a:p>
            <a:pPr marL="342900" lvl="1" indent="-342900">
              <a:buClr>
                <a:srgbClr val="000066"/>
              </a:buClr>
              <a:buSzPct val="120000"/>
              <a:buNone/>
            </a:pPr>
            <a:endParaRPr lang="en-US" altLang="zh-CN" dirty="0">
              <a:ea typeface="黑体" pitchFamily="49" charset="-122"/>
            </a:endParaRPr>
          </a:p>
          <a:p>
            <a:pPr lvl="2" eaLnBrk="1" hangingPunct="1">
              <a:buClr>
                <a:srgbClr val="003399"/>
              </a:buClr>
              <a:buFont typeface="Wingdings" pitchFamily="2" charset="2"/>
              <a:buChar char="F"/>
              <a:defRPr/>
            </a:pPr>
            <a:endParaRPr lang="en-US" altLang="zh-CN" sz="2400" b="0" dirty="0"/>
          </a:p>
          <a:p>
            <a:pPr lvl="2" eaLnBrk="1" hangingPunct="1">
              <a:buClr>
                <a:srgbClr val="003399"/>
              </a:buClr>
              <a:buFont typeface="Wingdings" pitchFamily="2" charset="2"/>
              <a:buChar char="F"/>
              <a:defRPr/>
            </a:pPr>
            <a:endParaRPr lang="en-US" altLang="zh-CN" sz="2200" dirty="0">
              <a:solidFill>
                <a:srgbClr val="000066"/>
              </a:solidFill>
              <a:ea typeface="黑体" pitchFamily="49" charset="-122"/>
            </a:endParaRPr>
          </a:p>
          <a:p>
            <a:pPr lvl="2" eaLnBrk="1" hangingPunct="1">
              <a:buClr>
                <a:srgbClr val="003399"/>
              </a:buClr>
              <a:buNone/>
              <a:defRPr/>
            </a:pPr>
            <a:endParaRPr lang="zh-CN" altLang="en-US" sz="2200" dirty="0">
              <a:ea typeface="黑体" pitchFamily="49" charset="-122"/>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a:buFont typeface="Wingdings" pitchFamily="2" charset="2"/>
              <a:buNone/>
              <a:defRPr/>
            </a:pPr>
            <a:endParaRPr lang="zh-CN" altLang="en-US" dirty="0"/>
          </a:p>
        </p:txBody>
      </p:sp>
      <p:grpSp>
        <p:nvGrpSpPr>
          <p:cNvPr id="10" name="组合 9"/>
          <p:cNvGrpSpPr/>
          <p:nvPr/>
        </p:nvGrpSpPr>
        <p:grpSpPr>
          <a:xfrm>
            <a:off x="3080792" y="1512366"/>
            <a:ext cx="5832648" cy="980531"/>
            <a:chOff x="179512" y="5718446"/>
            <a:chExt cx="5832648" cy="980531"/>
          </a:xfrm>
        </p:grpSpPr>
        <p:sp>
          <p:nvSpPr>
            <p:cNvPr id="11" name="TextBox 10"/>
            <p:cNvSpPr txBox="1"/>
            <p:nvPr/>
          </p:nvSpPr>
          <p:spPr>
            <a:xfrm>
              <a:off x="1583668" y="5727873"/>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①</a:t>
              </a:r>
            </a:p>
          </p:txBody>
        </p:sp>
        <p:sp>
          <p:nvSpPr>
            <p:cNvPr id="12" name="TextBox 11"/>
            <p:cNvSpPr txBox="1"/>
            <p:nvPr/>
          </p:nvSpPr>
          <p:spPr>
            <a:xfrm>
              <a:off x="2589416" y="5718447"/>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②</a:t>
              </a:r>
            </a:p>
          </p:txBody>
        </p:sp>
        <p:sp>
          <p:nvSpPr>
            <p:cNvPr id="13" name="TextBox 12"/>
            <p:cNvSpPr txBox="1"/>
            <p:nvPr/>
          </p:nvSpPr>
          <p:spPr>
            <a:xfrm>
              <a:off x="3724724" y="5733106"/>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③</a:t>
              </a:r>
            </a:p>
          </p:txBody>
        </p:sp>
        <p:sp>
          <p:nvSpPr>
            <p:cNvPr id="14" name="TextBox 13"/>
            <p:cNvSpPr txBox="1"/>
            <p:nvPr/>
          </p:nvSpPr>
          <p:spPr>
            <a:xfrm>
              <a:off x="4680012" y="5718446"/>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④</a:t>
              </a:r>
            </a:p>
          </p:txBody>
        </p:sp>
        <p:sp>
          <p:nvSpPr>
            <p:cNvPr id="15" name="矩形 14"/>
            <p:cNvSpPr/>
            <p:nvPr/>
          </p:nvSpPr>
          <p:spPr bwMode="auto">
            <a:xfrm>
              <a:off x="179512" y="6237312"/>
              <a:ext cx="5832648" cy="461665"/>
            </a:xfrm>
            <a:prstGeom prst="rect">
              <a:avLst/>
            </a:prstGeom>
            <a:noFill/>
            <a:ln>
              <a:solidFill>
                <a:srgbClr val="0070C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命令</a:t>
            </a:r>
          </a:p>
        </p:txBody>
      </p:sp>
      <p:sp>
        <p:nvSpPr>
          <p:cNvPr id="3" name="内容占位符 2"/>
          <p:cNvSpPr>
            <a:spLocks noGrp="1"/>
          </p:cNvSpPr>
          <p:nvPr>
            <p:ph idx="1"/>
          </p:nvPr>
        </p:nvSpPr>
        <p:spPr>
          <a:xfrm>
            <a:off x="381000" y="1556792"/>
            <a:ext cx="9144000" cy="5732462"/>
          </a:xfrm>
        </p:spPr>
        <p:txBody>
          <a:bodyPr/>
          <a:lstStyle/>
          <a:p>
            <a:pPr lvl="1" eaLnBrk="1" hangingPunct="1">
              <a:buClr>
                <a:srgbClr val="003399"/>
              </a:buClr>
              <a:defRPr/>
            </a:pPr>
            <a:r>
              <a:rPr lang="zh-CN" altLang="en-US" b="0" dirty="0"/>
              <a:t>数字设定法：</a:t>
            </a:r>
            <a:r>
              <a:rPr lang="en-US" altLang="zh-CN" b="0" dirty="0"/>
              <a:t> </a:t>
            </a:r>
            <a:r>
              <a:rPr lang="en-US" altLang="zh-CN" b="0" dirty="0" err="1"/>
              <a:t>chmod</a:t>
            </a:r>
            <a:r>
              <a:rPr lang="en-US" altLang="zh-CN" b="0" dirty="0"/>
              <a:t> [mode] </a:t>
            </a:r>
            <a:r>
              <a:rPr lang="zh-CN" altLang="en-US" b="0" dirty="0"/>
              <a:t>文件名 </a:t>
            </a:r>
            <a:endParaRPr lang="en-US" altLang="zh-CN" dirty="0">
              <a:solidFill>
                <a:srgbClr val="FF0000"/>
              </a:solidFill>
              <a:ea typeface="黑体" pitchFamily="49" charset="-122"/>
            </a:endParaRPr>
          </a:p>
          <a:p>
            <a:pPr lvl="2" eaLnBrk="1" hangingPunct="1">
              <a:buClr>
                <a:srgbClr val="003399"/>
              </a:buClr>
              <a:buFont typeface="Wingdings" pitchFamily="2" charset="2"/>
              <a:buChar char="F"/>
              <a:defRPr/>
            </a:pPr>
            <a:r>
              <a:rPr lang="en-US" altLang="zh-CN" sz="2400" b="0" dirty="0">
                <a:solidFill>
                  <a:srgbClr val="003399"/>
                </a:solidFill>
              </a:rPr>
              <a:t>0</a:t>
            </a:r>
            <a:r>
              <a:rPr lang="zh-CN" altLang="en-US" sz="2400" b="0" dirty="0">
                <a:solidFill>
                  <a:srgbClr val="003399"/>
                </a:solidFill>
              </a:rPr>
              <a:t>：表示没有权限  </a:t>
            </a:r>
            <a:r>
              <a:rPr lang="en-US" altLang="zh-CN" sz="2400" b="0" dirty="0">
                <a:solidFill>
                  <a:srgbClr val="003399"/>
                </a:solidFill>
              </a:rPr>
              <a:t>                    </a:t>
            </a:r>
          </a:p>
          <a:p>
            <a:pPr lvl="2" eaLnBrk="1" hangingPunct="1">
              <a:buClr>
                <a:srgbClr val="003399"/>
              </a:buClr>
              <a:buFont typeface="Wingdings" pitchFamily="2" charset="2"/>
              <a:buChar char="F"/>
              <a:defRPr/>
            </a:pPr>
            <a:r>
              <a:rPr lang="en-US" altLang="zh-CN" sz="2400" b="0" dirty="0">
                <a:solidFill>
                  <a:srgbClr val="003399"/>
                </a:solidFill>
              </a:rPr>
              <a:t>1</a:t>
            </a:r>
            <a:r>
              <a:rPr lang="zh-CN" altLang="en-US" sz="2400" b="0" dirty="0">
                <a:solidFill>
                  <a:srgbClr val="003399"/>
                </a:solidFill>
              </a:rPr>
              <a:t>：表示可执行权限</a:t>
            </a:r>
            <a:r>
              <a:rPr lang="en-US" altLang="zh-CN" sz="2400" b="0" dirty="0">
                <a:solidFill>
                  <a:srgbClr val="003399"/>
                </a:solidFill>
              </a:rPr>
              <a:t>x</a:t>
            </a:r>
            <a:r>
              <a:rPr lang="zh-CN" altLang="en-US" sz="2400" b="0" dirty="0">
                <a:solidFill>
                  <a:srgbClr val="003399"/>
                </a:solidFill>
              </a:rPr>
              <a:t>。</a:t>
            </a:r>
            <a:endParaRPr lang="en-US" altLang="zh-CN" sz="2400" b="0" dirty="0">
              <a:solidFill>
                <a:srgbClr val="003399"/>
              </a:solidFill>
            </a:endParaRPr>
          </a:p>
          <a:p>
            <a:pPr lvl="2" eaLnBrk="1" hangingPunct="1">
              <a:buClr>
                <a:srgbClr val="003399"/>
              </a:buClr>
              <a:buFont typeface="Wingdings" pitchFamily="2" charset="2"/>
              <a:buChar char="F"/>
              <a:defRPr/>
            </a:pPr>
            <a:r>
              <a:rPr lang="en-US" altLang="zh-CN" sz="2400" b="0" dirty="0">
                <a:solidFill>
                  <a:srgbClr val="003399"/>
                </a:solidFill>
              </a:rPr>
              <a:t>2</a:t>
            </a:r>
            <a:r>
              <a:rPr lang="zh-CN" altLang="en-US" sz="2400" b="0" dirty="0">
                <a:solidFill>
                  <a:srgbClr val="003399"/>
                </a:solidFill>
              </a:rPr>
              <a:t>：表示可写权限</a:t>
            </a:r>
            <a:r>
              <a:rPr lang="en-US" altLang="zh-CN" sz="2400" b="0" dirty="0">
                <a:solidFill>
                  <a:srgbClr val="003399"/>
                </a:solidFill>
              </a:rPr>
              <a:t>w</a:t>
            </a:r>
            <a:r>
              <a:rPr lang="zh-CN" altLang="en-US" sz="2400" b="0" dirty="0">
                <a:solidFill>
                  <a:srgbClr val="003399"/>
                </a:solidFill>
              </a:rPr>
              <a:t>。</a:t>
            </a:r>
            <a:endParaRPr lang="en-US" altLang="zh-CN" sz="2400" b="0" dirty="0">
              <a:solidFill>
                <a:srgbClr val="003399"/>
              </a:solidFill>
            </a:endParaRPr>
          </a:p>
          <a:p>
            <a:pPr lvl="2" eaLnBrk="1" hangingPunct="1">
              <a:buClr>
                <a:srgbClr val="003399"/>
              </a:buClr>
              <a:buFont typeface="Wingdings" pitchFamily="2" charset="2"/>
              <a:buChar char="F"/>
              <a:defRPr/>
            </a:pPr>
            <a:r>
              <a:rPr lang="en-US" altLang="zh-CN" sz="2400" b="0" dirty="0">
                <a:solidFill>
                  <a:srgbClr val="003399"/>
                </a:solidFill>
              </a:rPr>
              <a:t>4</a:t>
            </a:r>
            <a:r>
              <a:rPr lang="zh-CN" altLang="en-US" sz="2400" b="0" dirty="0">
                <a:solidFill>
                  <a:srgbClr val="003399"/>
                </a:solidFill>
              </a:rPr>
              <a:t>：表示可读</a:t>
            </a:r>
            <a:r>
              <a:rPr lang="en-US" altLang="zh-CN" sz="2400" b="0" dirty="0">
                <a:solidFill>
                  <a:srgbClr val="003399"/>
                </a:solidFill>
              </a:rPr>
              <a:t>r </a:t>
            </a:r>
            <a:r>
              <a:rPr lang="pt-BR" altLang="zh-CN" sz="2600" dirty="0">
                <a:solidFill>
                  <a:srgbClr val="000066"/>
                </a:solidFill>
                <a:ea typeface="黑体" pitchFamily="49" charset="-122"/>
              </a:rPr>
              <a:t>       </a:t>
            </a:r>
          </a:p>
          <a:p>
            <a:pPr marL="342900" lvl="1" indent="-342900">
              <a:lnSpc>
                <a:spcPct val="90000"/>
              </a:lnSpc>
              <a:buClr>
                <a:srgbClr val="FF5050"/>
              </a:buClr>
              <a:buSzPct val="120000"/>
              <a:buNone/>
            </a:pPr>
            <a:endParaRPr lang="pt-BR" altLang="zh-CN" sz="2600" dirty="0">
              <a:solidFill>
                <a:srgbClr val="000066"/>
              </a:solidFill>
              <a:ea typeface="黑体" pitchFamily="49" charset="-122"/>
            </a:endParaRPr>
          </a:p>
          <a:p>
            <a:pPr marL="342900" lvl="1" indent="-342900">
              <a:lnSpc>
                <a:spcPct val="90000"/>
              </a:lnSpc>
              <a:buClr>
                <a:srgbClr val="FF5050"/>
              </a:buClr>
              <a:buSzPct val="120000"/>
              <a:buNone/>
            </a:pPr>
            <a:endParaRPr lang="pt-BR" altLang="zh-CN" sz="2600" dirty="0">
              <a:solidFill>
                <a:srgbClr val="000066"/>
              </a:solidFill>
              <a:ea typeface="黑体" pitchFamily="49" charset="-122"/>
            </a:endParaRPr>
          </a:p>
          <a:p>
            <a:pPr marL="342900" lvl="1" indent="-342900">
              <a:lnSpc>
                <a:spcPct val="90000"/>
              </a:lnSpc>
              <a:buClr>
                <a:srgbClr val="FF5050"/>
              </a:buClr>
              <a:buSzPct val="120000"/>
              <a:buNone/>
            </a:pPr>
            <a:endParaRPr lang="pt-BR" altLang="zh-CN" sz="2600" dirty="0">
              <a:solidFill>
                <a:srgbClr val="000066"/>
              </a:solidFill>
              <a:ea typeface="黑体" pitchFamily="49" charset="-122"/>
            </a:endParaRPr>
          </a:p>
          <a:p>
            <a:pPr marL="342900" lvl="1" indent="-342900">
              <a:lnSpc>
                <a:spcPct val="90000"/>
              </a:lnSpc>
              <a:buClr>
                <a:srgbClr val="FF5050"/>
              </a:buClr>
              <a:buSzPct val="120000"/>
              <a:buNone/>
            </a:pPr>
            <a:r>
              <a:rPr lang="pt-BR" altLang="zh-CN" sz="2200" dirty="0">
                <a:solidFill>
                  <a:srgbClr val="000066"/>
                </a:solidFill>
                <a:ea typeface="黑体" pitchFamily="49" charset="-122"/>
              </a:rPr>
              <a:t>chmod 777 filename	- </a:t>
            </a:r>
            <a:r>
              <a:rPr lang="pt-BR" altLang="zh-CN" sz="2200" dirty="0">
                <a:solidFill>
                  <a:srgbClr val="000066"/>
                </a:solidFill>
                <a:effectLst>
                  <a:outerShdw blurRad="38100" dist="38100" dir="2700000" algn="tl">
                    <a:srgbClr val="000000">
                      <a:alpha val="43137"/>
                    </a:srgbClr>
                  </a:outerShdw>
                </a:effectLst>
                <a:ea typeface="黑体" pitchFamily="49" charset="-122"/>
              </a:rPr>
              <a:t>r w x </a:t>
            </a:r>
            <a:r>
              <a:rPr lang="pt-BR" altLang="zh-CN" sz="2200" dirty="0">
                <a:solidFill>
                  <a:srgbClr val="000066"/>
                </a:solidFill>
                <a:ea typeface="黑体" pitchFamily="49" charset="-122"/>
              </a:rPr>
              <a:t>r w x r w x</a:t>
            </a:r>
          </a:p>
          <a:p>
            <a:pPr marL="342900" lvl="1" indent="-342900">
              <a:lnSpc>
                <a:spcPct val="90000"/>
              </a:lnSpc>
              <a:buClr>
                <a:srgbClr val="FF5050"/>
              </a:buClr>
              <a:buSzPct val="120000"/>
              <a:buNone/>
            </a:pPr>
            <a:r>
              <a:rPr lang="pt-BR" altLang="zh-CN" sz="2200" dirty="0">
                <a:solidFill>
                  <a:srgbClr val="000066"/>
                </a:solidFill>
                <a:ea typeface="黑体" pitchFamily="49" charset="-122"/>
              </a:rPr>
              <a:t>chmod 755 filename - r w x r  - x r  -  x</a:t>
            </a:r>
          </a:p>
          <a:p>
            <a:pPr marL="342900" lvl="1" indent="-342900">
              <a:lnSpc>
                <a:spcPct val="90000"/>
              </a:lnSpc>
              <a:buClr>
                <a:srgbClr val="FF5050"/>
              </a:buClr>
              <a:buSzPct val="120000"/>
              <a:buNone/>
            </a:pPr>
            <a:r>
              <a:rPr lang="pt-BR" altLang="zh-CN" sz="2200" dirty="0">
                <a:solidFill>
                  <a:srgbClr val="000066"/>
                </a:solidFill>
                <a:ea typeface="黑体" pitchFamily="49" charset="-122"/>
              </a:rPr>
              <a:t>chmod 644 filename	- r w - r   - - r  -   -</a:t>
            </a:r>
          </a:p>
          <a:p>
            <a:pPr lvl="2" eaLnBrk="1" hangingPunct="1">
              <a:buClr>
                <a:srgbClr val="003399"/>
              </a:buClr>
              <a:buFont typeface="Wingdings" pitchFamily="2" charset="2"/>
              <a:buChar char="F"/>
              <a:defRPr/>
            </a:pPr>
            <a:endParaRPr lang="en-US" altLang="zh-CN" sz="2200" dirty="0">
              <a:solidFill>
                <a:srgbClr val="000066"/>
              </a:solidFill>
              <a:ea typeface="黑体" pitchFamily="49" charset="-122"/>
            </a:endParaRPr>
          </a:p>
          <a:p>
            <a:pPr lvl="2" eaLnBrk="1" hangingPunct="1">
              <a:buClr>
                <a:srgbClr val="003399"/>
              </a:buClr>
              <a:buNone/>
              <a:defRPr/>
            </a:pPr>
            <a:endParaRPr lang="zh-CN" altLang="en-US" sz="2200" dirty="0">
              <a:ea typeface="黑体" pitchFamily="49" charset="-122"/>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marL="342900" lvl="1" indent="-342900">
              <a:lnSpc>
                <a:spcPct val="90000"/>
              </a:lnSpc>
              <a:buClr>
                <a:srgbClr val="FF5050"/>
              </a:buClr>
              <a:buSzPct val="120000"/>
              <a:buNone/>
              <a:defRPr/>
            </a:pPr>
            <a:endParaRPr lang="en-US" altLang="zh-CN" sz="2600" dirty="0">
              <a:solidFill>
                <a:srgbClr val="000066"/>
              </a:solidFill>
              <a:ea typeface="黑体" pitchFamily="49" charset="-122"/>
              <a:cs typeface="+mn-cs"/>
            </a:endParaRPr>
          </a:p>
          <a:p>
            <a:pPr>
              <a:buFont typeface="Wingdings" pitchFamily="2" charset="2"/>
              <a:buNone/>
              <a:defRPr/>
            </a:pPr>
            <a:endParaRPr lang="zh-CN" altLang="en-US" dirty="0"/>
          </a:p>
        </p:txBody>
      </p:sp>
      <p:sp>
        <p:nvSpPr>
          <p:cNvPr id="4" name="Rectangle 3"/>
          <p:cNvSpPr txBox="1">
            <a:spLocks noChangeArrowheads="1"/>
          </p:cNvSpPr>
          <p:nvPr/>
        </p:nvSpPr>
        <p:spPr bwMode="auto">
          <a:xfrm>
            <a:off x="6537178" y="1156997"/>
            <a:ext cx="3528392" cy="3096344"/>
          </a:xfrm>
          <a:prstGeom prst="rect">
            <a:avLst/>
          </a:prstGeom>
          <a:noFill/>
          <a:ln w="9525">
            <a:noFill/>
            <a:miter lim="800000"/>
            <a:headEnd/>
            <a:tailEnd/>
          </a:ln>
        </p:spPr>
        <p:txBody>
          <a:bodyPr lIns="90488" tIns="44450" rIns="90488" bIns="44450"/>
          <a:lstStyle/>
          <a:p>
            <a:pPr marL="342900" indent="-342900">
              <a:lnSpc>
                <a:spcPct val="90000"/>
              </a:lnSpc>
              <a:spcBef>
                <a:spcPct val="20000"/>
              </a:spcBef>
              <a:buClr>
                <a:srgbClr val="FF5050"/>
              </a:buClr>
              <a:buSzPct val="120000"/>
              <a:defRPr/>
            </a:pPr>
            <a:r>
              <a:rPr lang="zh-CN" altLang="en-US" dirty="0">
                <a:solidFill>
                  <a:srgbClr val="000066"/>
                </a:solidFill>
                <a:latin typeface="+mn-lt"/>
                <a:ea typeface="黑体" pitchFamily="49" charset="-122"/>
              </a:rPr>
              <a:t>对应关系</a:t>
            </a:r>
            <a:r>
              <a:rPr lang="en-GB" altLang="zh-CN" dirty="0">
                <a:solidFill>
                  <a:srgbClr val="000066"/>
                </a:solidFill>
                <a:latin typeface="+mn-lt"/>
                <a:ea typeface="黑体" pitchFamily="49" charset="-122"/>
              </a:rPr>
              <a:t>:</a:t>
            </a:r>
          </a:p>
          <a:p>
            <a:pPr marL="342900" indent="-342900">
              <a:lnSpc>
                <a:spcPct val="90000"/>
              </a:lnSpc>
              <a:spcBef>
                <a:spcPct val="20000"/>
              </a:spcBef>
              <a:buClr>
                <a:srgbClr val="FF5050"/>
              </a:buClr>
              <a:buSzPct val="120000"/>
              <a:defRPr/>
            </a:pPr>
            <a:r>
              <a:rPr lang="en-GB" u="sng" kern="0" dirty="0">
                <a:solidFill>
                  <a:srgbClr val="000066"/>
                </a:solidFill>
                <a:latin typeface="+mn-lt"/>
                <a:ea typeface="黑体" pitchFamily="2" charset="-122"/>
              </a:rPr>
              <a:t>Octal    Binary	</a:t>
            </a:r>
            <a:endParaRPr lang="en-GB" kern="0" dirty="0">
              <a:solidFill>
                <a:srgbClr val="000066"/>
              </a:solidFill>
              <a:latin typeface="+mn-lt"/>
              <a:ea typeface="黑体" pitchFamily="2" charset="-122"/>
            </a:endParaRP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0		000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1		001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2		010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3		011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4		100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5		101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6		110		</a:t>
            </a:r>
          </a:p>
          <a:p>
            <a:pPr marL="342900" indent="-342900">
              <a:lnSpc>
                <a:spcPct val="90000"/>
              </a:lnSpc>
              <a:spcBef>
                <a:spcPct val="20000"/>
              </a:spcBef>
              <a:buClr>
                <a:srgbClr val="FF5050"/>
              </a:buClr>
              <a:buSzPct val="120000"/>
              <a:defRPr/>
            </a:pPr>
            <a:r>
              <a:rPr lang="en-GB" kern="0" dirty="0">
                <a:solidFill>
                  <a:srgbClr val="000066"/>
                </a:solidFill>
                <a:latin typeface="+mn-lt"/>
                <a:ea typeface="黑体" pitchFamily="2" charset="-122"/>
              </a:rPr>
              <a:t>7		111		</a:t>
            </a:r>
          </a:p>
          <a:p>
            <a:pPr marL="342900" indent="-342900">
              <a:lnSpc>
                <a:spcPct val="90000"/>
              </a:lnSpc>
              <a:spcBef>
                <a:spcPct val="20000"/>
              </a:spcBef>
              <a:buClr>
                <a:srgbClr val="FF5050"/>
              </a:buClr>
              <a:buSzPct val="120000"/>
              <a:defRPr/>
            </a:pPr>
            <a:endParaRPr lang="en-GB" kern="0" dirty="0">
              <a:solidFill>
                <a:srgbClr val="000066"/>
              </a:solidFill>
              <a:latin typeface="+mn-lt"/>
              <a:ea typeface="黑体" pitchFamily="2" charset="-122"/>
            </a:endParaRPr>
          </a:p>
        </p:txBody>
      </p:sp>
      <p:sp>
        <p:nvSpPr>
          <p:cNvPr id="5" name="矩形 4"/>
          <p:cNvSpPr/>
          <p:nvPr/>
        </p:nvSpPr>
        <p:spPr bwMode="auto">
          <a:xfrm>
            <a:off x="3331802" y="5008903"/>
            <a:ext cx="720079" cy="461665"/>
          </a:xfrm>
          <a:prstGeom prst="rect">
            <a:avLst/>
          </a:prstGeom>
          <a:solidFill>
            <a:srgbClr val="FF6600">
              <a:alpha val="18824"/>
            </a:srgbClr>
          </a:solidFill>
          <a:ln>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6" name="矩形 5"/>
          <p:cNvSpPr/>
          <p:nvPr/>
        </p:nvSpPr>
        <p:spPr bwMode="auto">
          <a:xfrm>
            <a:off x="4051882" y="5008903"/>
            <a:ext cx="738590" cy="461665"/>
          </a:xfrm>
          <a:prstGeom prst="rect">
            <a:avLst/>
          </a:prstGeom>
          <a:solidFill>
            <a:srgbClr val="FF0000">
              <a:alpha val="18824"/>
            </a:srgbClr>
          </a:solidFill>
          <a:ln>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7" name="矩形 6"/>
          <p:cNvSpPr/>
          <p:nvPr/>
        </p:nvSpPr>
        <p:spPr bwMode="auto">
          <a:xfrm>
            <a:off x="4790473" y="5008903"/>
            <a:ext cx="738590" cy="461665"/>
          </a:xfrm>
          <a:prstGeom prst="rect">
            <a:avLst/>
          </a:prstGeom>
          <a:solidFill>
            <a:srgbClr val="00B0F0">
              <a:alpha val="18824"/>
            </a:srgbClr>
          </a:solidFill>
          <a:ln>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8" name="椭圆 7"/>
          <p:cNvSpPr/>
          <p:nvPr/>
        </p:nvSpPr>
        <p:spPr bwMode="auto">
          <a:xfrm>
            <a:off x="2458084" y="4172638"/>
            <a:ext cx="1116123" cy="649188"/>
          </a:xfrm>
          <a:prstGeom prst="ellipse">
            <a:avLst/>
          </a:prstGeom>
          <a:solidFill>
            <a:srgbClr val="FF9933">
              <a:alpha val="14118"/>
            </a:srgbClr>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dirty="0"/>
              <a:t>user</a:t>
            </a:r>
            <a:endParaRPr lang="zh-CN" altLang="en-US" dirty="0"/>
          </a:p>
        </p:txBody>
      </p:sp>
      <p:sp>
        <p:nvSpPr>
          <p:cNvPr id="9" name="椭圆 8"/>
          <p:cNvSpPr/>
          <p:nvPr/>
        </p:nvSpPr>
        <p:spPr bwMode="auto">
          <a:xfrm>
            <a:off x="3656856" y="4145600"/>
            <a:ext cx="1512168" cy="649188"/>
          </a:xfrm>
          <a:prstGeom prst="ellipse">
            <a:avLst/>
          </a:prstGeom>
          <a:solidFill>
            <a:srgbClr val="FF6600">
              <a:alpha val="7059"/>
            </a:srgbClr>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dirty="0"/>
              <a:t>group</a:t>
            </a:r>
            <a:endParaRPr lang="zh-CN" altLang="en-US" dirty="0"/>
          </a:p>
        </p:txBody>
      </p:sp>
      <p:sp>
        <p:nvSpPr>
          <p:cNvPr id="10" name="椭圆 9"/>
          <p:cNvSpPr/>
          <p:nvPr/>
        </p:nvSpPr>
        <p:spPr bwMode="auto">
          <a:xfrm>
            <a:off x="5223031" y="4077072"/>
            <a:ext cx="1260140" cy="649188"/>
          </a:xfrm>
          <a:prstGeom prst="ellipse">
            <a:avLst/>
          </a:prstGeom>
          <a:solidFill>
            <a:srgbClr val="00B0F0">
              <a:alpha val="14000"/>
            </a:srgbClr>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dirty="0"/>
              <a:t>other</a:t>
            </a:r>
            <a:endParaRPr lang="zh-CN" altLang="en-US" dirty="0"/>
          </a:p>
        </p:txBody>
      </p:sp>
      <p:cxnSp>
        <p:nvCxnSpPr>
          <p:cNvPr id="12" name="直接箭头连接符 11"/>
          <p:cNvCxnSpPr>
            <a:cxnSpLocks/>
            <a:stCxn id="8" idx="4"/>
            <a:endCxn id="5" idx="0"/>
          </p:cNvCxnSpPr>
          <p:nvPr/>
        </p:nvCxnSpPr>
        <p:spPr bwMode="auto">
          <a:xfrm>
            <a:off x="3016146" y="4821826"/>
            <a:ext cx="675696" cy="187077"/>
          </a:xfrm>
          <a:prstGeom prst="straightConnector1">
            <a:avLst/>
          </a:prstGeom>
          <a:solidFill>
            <a:srgbClr val="CCFF66"/>
          </a:solidFill>
          <a:ln cmpd="sng">
            <a:solidFill>
              <a:srgbClr val="000066"/>
            </a:solidFill>
            <a:tailEnd type="arrow"/>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箭头连接符 15"/>
          <p:cNvCxnSpPr>
            <a:cxnSpLocks/>
            <a:stCxn id="9" idx="4"/>
          </p:cNvCxnSpPr>
          <p:nvPr/>
        </p:nvCxnSpPr>
        <p:spPr bwMode="auto">
          <a:xfrm flipH="1">
            <a:off x="4376936" y="4794788"/>
            <a:ext cx="36004" cy="214114"/>
          </a:xfrm>
          <a:prstGeom prst="straightConnector1">
            <a:avLst/>
          </a:prstGeom>
          <a:solidFill>
            <a:srgbClr val="CCFF66"/>
          </a:solidFill>
          <a:ln cmpd="sng">
            <a:solidFill>
              <a:srgbClr val="000066"/>
            </a:solidFill>
            <a:tailEnd type="arrow"/>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箭头连接符 17"/>
          <p:cNvCxnSpPr>
            <a:cxnSpLocks/>
            <a:stCxn id="10" idx="4"/>
          </p:cNvCxnSpPr>
          <p:nvPr/>
        </p:nvCxnSpPr>
        <p:spPr bwMode="auto">
          <a:xfrm flipH="1">
            <a:off x="5331043" y="4726260"/>
            <a:ext cx="522058" cy="402385"/>
          </a:xfrm>
          <a:prstGeom prst="straightConnector1">
            <a:avLst/>
          </a:prstGeom>
          <a:solidFill>
            <a:srgbClr val="CCFF66"/>
          </a:solidFill>
          <a:ln cmpd="sng">
            <a:solidFill>
              <a:srgbClr val="000066"/>
            </a:solidFill>
            <a:tailEnd type="arrow"/>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5601072" y="5008903"/>
            <a:ext cx="3312368" cy="430887"/>
          </a:xfrm>
          <a:prstGeom prst="rect">
            <a:avLst/>
          </a:prstGeom>
          <a:no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200" dirty="0" err="1">
                <a:solidFill>
                  <a:srgbClr val="000066"/>
                </a:solidFill>
              </a:rPr>
              <a:t>chmod</a:t>
            </a:r>
            <a:r>
              <a:rPr lang="en-US" altLang="zh-CN" sz="2200" dirty="0">
                <a:solidFill>
                  <a:srgbClr val="000066"/>
                </a:solidFill>
              </a:rPr>
              <a:t> </a:t>
            </a:r>
            <a:r>
              <a:rPr lang="en-US" altLang="zh-CN" sz="2200" dirty="0" err="1">
                <a:solidFill>
                  <a:srgbClr val="000066"/>
                </a:solidFill>
              </a:rPr>
              <a:t>ugo</a:t>
            </a:r>
            <a:r>
              <a:rPr lang="en-US" altLang="zh-CN" sz="2200" dirty="0">
                <a:solidFill>
                  <a:srgbClr val="000066"/>
                </a:solidFill>
              </a:rPr>
              <a:t>=</a:t>
            </a:r>
            <a:r>
              <a:rPr lang="en-US" altLang="zh-CN" sz="2200" dirty="0" err="1">
                <a:solidFill>
                  <a:srgbClr val="000066"/>
                </a:solidFill>
              </a:rPr>
              <a:t>rwx</a:t>
            </a:r>
            <a:r>
              <a:rPr lang="en-US" altLang="zh-CN" sz="2200" dirty="0">
                <a:solidFill>
                  <a:srgbClr val="000066"/>
                </a:solidFill>
              </a:rPr>
              <a:t> filename</a:t>
            </a:r>
            <a:endParaRPr lang="zh-CN" altLang="en-US" sz="2200" dirty="0">
              <a:solidFill>
                <a:srgbClr val="000066"/>
              </a:solidFill>
            </a:endParaRPr>
          </a:p>
        </p:txBody>
      </p:sp>
      <p:sp>
        <p:nvSpPr>
          <p:cNvPr id="17" name="矩形 16"/>
          <p:cNvSpPr/>
          <p:nvPr/>
        </p:nvSpPr>
        <p:spPr bwMode="auto">
          <a:xfrm>
            <a:off x="5637584" y="5370104"/>
            <a:ext cx="3707904" cy="430887"/>
          </a:xfrm>
          <a:prstGeom prst="rect">
            <a:avLst/>
          </a:prstGeom>
          <a:noFill/>
          <a:ln>
            <a:solidFill>
              <a:schemeClr val="bg1"/>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200" dirty="0" err="1">
                <a:solidFill>
                  <a:srgbClr val="000066"/>
                </a:solidFill>
              </a:rPr>
              <a:t>chmod</a:t>
            </a:r>
            <a:r>
              <a:rPr lang="en-US" altLang="zh-CN" sz="2200" dirty="0">
                <a:solidFill>
                  <a:srgbClr val="000066"/>
                </a:solidFill>
              </a:rPr>
              <a:t> u=</a:t>
            </a:r>
            <a:r>
              <a:rPr lang="en-US" altLang="zh-CN" sz="2200" dirty="0" err="1">
                <a:solidFill>
                  <a:srgbClr val="000066"/>
                </a:solidFill>
              </a:rPr>
              <a:t>rwx,go</a:t>
            </a:r>
            <a:r>
              <a:rPr lang="en-US" altLang="zh-CN" sz="2200" dirty="0">
                <a:solidFill>
                  <a:srgbClr val="000066"/>
                </a:solidFill>
              </a:rPr>
              <a:t>=</a:t>
            </a:r>
            <a:r>
              <a:rPr lang="en-US" altLang="zh-CN" sz="2200" dirty="0" err="1">
                <a:solidFill>
                  <a:srgbClr val="000066"/>
                </a:solidFill>
              </a:rPr>
              <a:t>rx</a:t>
            </a:r>
            <a:r>
              <a:rPr lang="en-US" altLang="zh-CN" sz="2200" dirty="0">
                <a:solidFill>
                  <a:srgbClr val="000066"/>
                </a:solidFill>
              </a:rPr>
              <a:t> filename</a:t>
            </a:r>
            <a:endParaRPr lang="zh-CN" altLang="en-US" sz="2200" dirty="0">
              <a:solidFill>
                <a:srgbClr val="000066"/>
              </a:solidFill>
            </a:endParaRPr>
          </a:p>
        </p:txBody>
      </p:sp>
      <p:sp>
        <p:nvSpPr>
          <p:cNvPr id="19" name="矩形 18"/>
          <p:cNvSpPr/>
          <p:nvPr/>
        </p:nvSpPr>
        <p:spPr bwMode="auto">
          <a:xfrm>
            <a:off x="5457056" y="5730144"/>
            <a:ext cx="3707904" cy="430887"/>
          </a:xfrm>
          <a:prstGeom prst="rect">
            <a:avLst/>
          </a:prstGeom>
          <a:noFill/>
          <a:ln>
            <a:solidFill>
              <a:schemeClr val="bg1"/>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200" dirty="0" err="1">
                <a:solidFill>
                  <a:srgbClr val="000066"/>
                </a:solidFill>
              </a:rPr>
              <a:t>chmod</a:t>
            </a:r>
            <a:r>
              <a:rPr lang="en-US" altLang="zh-CN" sz="2200" dirty="0">
                <a:solidFill>
                  <a:srgbClr val="000066"/>
                </a:solidFill>
              </a:rPr>
              <a:t> u=</a:t>
            </a:r>
            <a:r>
              <a:rPr lang="en-US" altLang="zh-CN" sz="2200" dirty="0" err="1">
                <a:solidFill>
                  <a:srgbClr val="000066"/>
                </a:solidFill>
              </a:rPr>
              <a:t>rw,go</a:t>
            </a:r>
            <a:r>
              <a:rPr lang="en-US" altLang="zh-CN" sz="2200" dirty="0">
                <a:solidFill>
                  <a:srgbClr val="000066"/>
                </a:solidFill>
              </a:rPr>
              <a:t>=r filename</a:t>
            </a:r>
            <a:endParaRPr lang="zh-CN" altLang="en-US" sz="2200"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命令</a:t>
            </a:r>
          </a:p>
        </p:txBody>
      </p:sp>
      <p:sp>
        <p:nvSpPr>
          <p:cNvPr id="31747" name="内容占位符 2"/>
          <p:cNvSpPr>
            <a:spLocks noGrp="1"/>
          </p:cNvSpPr>
          <p:nvPr>
            <p:ph idx="1"/>
          </p:nvPr>
        </p:nvSpPr>
        <p:spPr>
          <a:xfrm>
            <a:off x="416496" y="1392313"/>
            <a:ext cx="9273480" cy="5400600"/>
          </a:xfrm>
        </p:spPr>
        <p:txBody>
          <a:bodyPr/>
          <a:lstStyle/>
          <a:p>
            <a:pPr>
              <a:buFontTx/>
              <a:buNone/>
            </a:pPr>
            <a:r>
              <a:rPr lang="zh-CN" altLang="en-US" dirty="0"/>
              <a:t>操作要求</a:t>
            </a:r>
            <a:r>
              <a:rPr lang="zh-CN" altLang="zh-CN" dirty="0"/>
              <a:t>：</a:t>
            </a:r>
            <a:endParaRPr lang="en-US" altLang="zh-CN" dirty="0"/>
          </a:p>
          <a:p>
            <a:pPr>
              <a:buFontTx/>
              <a:buNone/>
            </a:pPr>
            <a:r>
              <a:rPr lang="zh-CN" altLang="en-US" dirty="0"/>
              <a:t>分别使用</a:t>
            </a:r>
            <a:r>
              <a:rPr lang="en-US" altLang="zh-CN" dirty="0" err="1"/>
              <a:t>chmod</a:t>
            </a:r>
            <a:r>
              <a:rPr lang="zh-CN" altLang="en-US" dirty="0"/>
              <a:t>的两种表示法，</a:t>
            </a:r>
            <a:r>
              <a:rPr lang="zh-CN" altLang="zh-CN" dirty="0"/>
              <a:t>将文件</a:t>
            </a:r>
            <a:r>
              <a:rPr lang="en-US" altLang="zh-CN" dirty="0"/>
              <a:t>sh01.sh</a:t>
            </a:r>
            <a:r>
              <a:rPr lang="zh-CN" altLang="zh-CN" dirty="0"/>
              <a:t>的权限改为用户对其有执行权限</a:t>
            </a:r>
            <a:r>
              <a:rPr lang="zh-CN" altLang="en-US" dirty="0"/>
              <a:t>，用户组和其他用户只有读权限。</a:t>
            </a:r>
            <a:endParaRPr lang="en-US" altLang="zh-CN" dirty="0"/>
          </a:p>
          <a:p>
            <a:pPr>
              <a:buFontTx/>
              <a:buNone/>
            </a:pPr>
            <a:r>
              <a:rPr lang="zh-CN" altLang="zh-CN" dirty="0">
                <a:solidFill>
                  <a:schemeClr val="tx1"/>
                </a:solidFill>
              </a:rPr>
              <a:t>root@localhost:~# ls </a:t>
            </a:r>
            <a:r>
              <a:rPr lang="en-US" altLang="zh-CN" dirty="0">
                <a:solidFill>
                  <a:schemeClr val="tx1"/>
                </a:solidFill>
              </a:rPr>
              <a:t> </a:t>
            </a:r>
            <a:r>
              <a:rPr lang="zh-CN" altLang="zh-CN" dirty="0">
                <a:solidFill>
                  <a:schemeClr val="tx1"/>
                </a:solidFill>
              </a:rPr>
              <a:t>-l </a:t>
            </a:r>
            <a:r>
              <a:rPr lang="en-US" altLang="zh-CN" dirty="0">
                <a:solidFill>
                  <a:schemeClr val="tx1"/>
                </a:solidFill>
              </a:rPr>
              <a:t>sh01.sh</a:t>
            </a:r>
            <a:r>
              <a:rPr lang="zh-CN" altLang="zh-CN" dirty="0">
                <a:solidFill>
                  <a:schemeClr val="tx1"/>
                </a:solidFill>
              </a:rPr>
              <a:t> </a:t>
            </a:r>
          </a:p>
          <a:p>
            <a:pPr>
              <a:buFontTx/>
              <a:buNone/>
            </a:pPr>
            <a:r>
              <a:rPr lang="zh-CN" altLang="zh-CN" dirty="0"/>
              <a:t>-rw-r--r-- 1 root root </a:t>
            </a:r>
            <a:r>
              <a:rPr lang="en-US" altLang="zh-CN" dirty="0"/>
              <a:t>132</a:t>
            </a:r>
            <a:r>
              <a:rPr lang="zh-CN" altLang="zh-CN" dirty="0"/>
              <a:t> </a:t>
            </a:r>
            <a:r>
              <a:rPr lang="en-US" altLang="zh-CN" dirty="0"/>
              <a:t> Jun 9 19:52 sh01.sh</a:t>
            </a:r>
            <a:endParaRPr lang="zh-CN" altLang="zh-CN" dirty="0"/>
          </a:p>
          <a:p>
            <a:pPr>
              <a:buFontTx/>
              <a:buNone/>
            </a:pPr>
            <a:r>
              <a:rPr lang="zh-CN" altLang="en-US" dirty="0"/>
              <a:t>方法</a:t>
            </a:r>
            <a:r>
              <a:rPr lang="en-US" altLang="zh-CN" dirty="0"/>
              <a:t>1</a:t>
            </a:r>
            <a:r>
              <a:rPr lang="zh-CN" altLang="en-US" dirty="0"/>
              <a:t>：文字设定法</a:t>
            </a:r>
            <a:endParaRPr lang="en-US" altLang="zh-CN" dirty="0"/>
          </a:p>
          <a:p>
            <a:pPr>
              <a:buFontTx/>
              <a:buNone/>
            </a:pPr>
            <a:r>
              <a:rPr lang="zh-CN" altLang="zh-CN" dirty="0">
                <a:solidFill>
                  <a:schemeClr val="tx1"/>
                </a:solidFill>
              </a:rPr>
              <a:t>root@localhost:~# chmod </a:t>
            </a:r>
            <a:r>
              <a:rPr lang="en-US" altLang="zh-CN" dirty="0">
                <a:solidFill>
                  <a:schemeClr val="tx1"/>
                </a:solidFill>
              </a:rPr>
              <a:t>u</a:t>
            </a:r>
            <a:r>
              <a:rPr lang="zh-CN" altLang="zh-CN" dirty="0">
                <a:solidFill>
                  <a:schemeClr val="tx1"/>
                </a:solidFill>
              </a:rPr>
              <a:t>+x </a:t>
            </a:r>
            <a:r>
              <a:rPr lang="en-US" altLang="zh-CN" dirty="0">
                <a:solidFill>
                  <a:schemeClr val="tx1"/>
                </a:solidFill>
              </a:rPr>
              <a:t>sh01.sh</a:t>
            </a:r>
            <a:endParaRPr lang="zh-CN" altLang="zh-CN" dirty="0">
              <a:solidFill>
                <a:schemeClr val="tx1"/>
              </a:solidFill>
            </a:endParaRPr>
          </a:p>
          <a:p>
            <a:pPr>
              <a:buNone/>
            </a:pPr>
            <a:r>
              <a:rPr lang="zh-CN" altLang="en-US" dirty="0"/>
              <a:t>方法</a:t>
            </a:r>
            <a:r>
              <a:rPr lang="en-US" altLang="zh-CN" dirty="0"/>
              <a:t>1</a:t>
            </a:r>
            <a:r>
              <a:rPr lang="zh-CN" altLang="en-US" dirty="0"/>
              <a:t>：数字设定法</a:t>
            </a:r>
            <a:endParaRPr lang="en-US" altLang="zh-CN" dirty="0"/>
          </a:p>
          <a:p>
            <a:pPr>
              <a:buNone/>
            </a:pPr>
            <a:r>
              <a:rPr lang="zh-CN" altLang="zh-CN" dirty="0">
                <a:solidFill>
                  <a:schemeClr val="tx1"/>
                </a:solidFill>
              </a:rPr>
              <a:t>root@localhost:~# chmod </a:t>
            </a:r>
            <a:r>
              <a:rPr lang="en-US" altLang="zh-CN" dirty="0">
                <a:solidFill>
                  <a:schemeClr val="tx1"/>
                </a:solidFill>
              </a:rPr>
              <a:t>744</a:t>
            </a:r>
            <a:r>
              <a:rPr lang="zh-CN" altLang="zh-CN" dirty="0">
                <a:solidFill>
                  <a:schemeClr val="tx1"/>
                </a:solidFill>
              </a:rPr>
              <a:t> </a:t>
            </a:r>
            <a:r>
              <a:rPr lang="en-US" altLang="zh-CN" dirty="0">
                <a:solidFill>
                  <a:schemeClr val="tx1"/>
                </a:solidFill>
              </a:rPr>
              <a:t>sh01.sh</a:t>
            </a:r>
          </a:p>
          <a:p>
            <a:pPr>
              <a:buNone/>
            </a:pPr>
            <a:r>
              <a:rPr lang="zh-CN" altLang="en-US" sz="2000" dirty="0">
                <a:solidFill>
                  <a:srgbClr val="003399"/>
                </a:solidFill>
              </a:rPr>
              <a:t>注意：本例中的文字设定法和数字设定法的命令，只是相对本例的，而“</a:t>
            </a:r>
            <a:r>
              <a:rPr lang="en-US" altLang="zh-CN" sz="2000" dirty="0">
                <a:solidFill>
                  <a:srgbClr val="003399"/>
                </a:solidFill>
              </a:rPr>
              <a:t>u</a:t>
            </a:r>
            <a:r>
              <a:rPr lang="zh-CN" altLang="zh-CN" sz="2000" dirty="0">
                <a:solidFill>
                  <a:srgbClr val="003399"/>
                </a:solidFill>
              </a:rPr>
              <a:t>+x</a:t>
            </a:r>
            <a:r>
              <a:rPr lang="zh-CN" altLang="en-US" sz="2000" dirty="0">
                <a:solidFill>
                  <a:srgbClr val="003399"/>
                </a:solidFill>
              </a:rPr>
              <a:t>”并不等于“</a:t>
            </a:r>
            <a:r>
              <a:rPr lang="en-US" altLang="zh-CN" sz="2000" dirty="0">
                <a:solidFill>
                  <a:srgbClr val="003399"/>
                </a:solidFill>
              </a:rPr>
              <a:t>744</a:t>
            </a:r>
            <a:r>
              <a:rPr lang="zh-CN" altLang="en-US" sz="2000" dirty="0">
                <a:solidFill>
                  <a:srgbClr val="003399"/>
                </a:solidFill>
              </a:rPr>
              <a:t>”</a:t>
            </a:r>
            <a:endParaRPr lang="zh-CN" altLang="zh-CN" sz="2000" dirty="0">
              <a:solidFill>
                <a:srgbClr val="003399"/>
              </a:solidFill>
            </a:endParaRPr>
          </a:p>
          <a:p>
            <a:pPr>
              <a:buFontTx/>
              <a:buNone/>
            </a:pPr>
            <a:endParaRPr lang="zh-CN" altLang="zh-CN" dirty="0"/>
          </a:p>
          <a:p>
            <a:pPr marL="342900" lvl="1" indent="-342900">
              <a:lnSpc>
                <a:spcPct val="90000"/>
              </a:lnSpc>
              <a:buClr>
                <a:srgbClr val="FF5050"/>
              </a:buClr>
              <a:buSzPct val="120000"/>
              <a:buNone/>
            </a:pPr>
            <a:endParaRPr lang="en-US" altLang="zh-CN" sz="2600" dirty="0">
              <a:solidFill>
                <a:srgbClr val="000066"/>
              </a:solidFill>
              <a:ea typeface="黑体" pitchFamily="49" charset="-122"/>
            </a:endParaRPr>
          </a:p>
          <a:p>
            <a:pPr marL="342900" lvl="1" indent="-342900">
              <a:lnSpc>
                <a:spcPct val="90000"/>
              </a:lnSpc>
              <a:buClr>
                <a:srgbClr val="FF5050"/>
              </a:buClr>
              <a:buSzPct val="120000"/>
              <a:buNone/>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管道</a:t>
            </a:r>
          </a:p>
        </p:txBody>
      </p:sp>
      <p:sp>
        <p:nvSpPr>
          <p:cNvPr id="32771" name="内容占位符 2"/>
          <p:cNvSpPr>
            <a:spLocks noGrp="1"/>
          </p:cNvSpPr>
          <p:nvPr>
            <p:ph idx="1"/>
          </p:nvPr>
        </p:nvSpPr>
        <p:spPr>
          <a:xfrm>
            <a:off x="776536" y="1196753"/>
            <a:ext cx="8242300" cy="3888432"/>
          </a:xfrm>
        </p:spPr>
        <p:txBody>
          <a:bodyPr/>
          <a:lstStyle/>
          <a:p>
            <a:pPr marL="342900" lvl="1" indent="-342900" eaLnBrk="1" hangingPunct="1">
              <a:buClr>
                <a:srgbClr val="FF0000"/>
              </a:buClr>
              <a:buSzPct val="120000"/>
              <a:buFont typeface="Wingdings" pitchFamily="2" charset="2"/>
              <a:buChar char="§"/>
              <a:defRPr/>
            </a:pPr>
            <a:r>
              <a:rPr lang="zh-CN" altLang="en-US" dirty="0">
                <a:solidFill>
                  <a:schemeClr val="tx1">
                    <a:lumMod val="50000"/>
                  </a:schemeClr>
                </a:solidFill>
                <a:latin typeface="+mj-ea"/>
                <a:ea typeface="+mj-ea"/>
                <a:cs typeface="+mn-cs"/>
              </a:rPr>
              <a:t>管道：</a:t>
            </a:r>
            <a:r>
              <a:rPr lang="en-US" altLang="zh-CN" dirty="0">
                <a:solidFill>
                  <a:schemeClr val="tx1">
                    <a:lumMod val="50000"/>
                  </a:schemeClr>
                </a:solidFill>
                <a:latin typeface="+mj-ea"/>
                <a:ea typeface="+mj-ea"/>
                <a:cs typeface="+mn-cs"/>
              </a:rPr>
              <a:t>    </a:t>
            </a:r>
          </a:p>
          <a:p>
            <a:pPr lvl="1" eaLnBrk="1" hangingPunct="1">
              <a:buClr>
                <a:srgbClr val="003399"/>
              </a:buClr>
              <a:defRPr/>
            </a:pPr>
            <a:r>
              <a:rPr lang="zh-CN" altLang="en-US" dirty="0">
                <a:ea typeface="黑体" pitchFamily="49" charset="-122"/>
              </a:rPr>
              <a:t>改变标准输入的源或者是标准输出的目的地</a:t>
            </a:r>
            <a:endParaRPr lang="en-US" altLang="zh-CN" dirty="0">
              <a:ea typeface="黑体" pitchFamily="49" charset="-122"/>
            </a:endParaRPr>
          </a:p>
          <a:p>
            <a:pPr lvl="1" eaLnBrk="1" hangingPunct="1">
              <a:buClr>
                <a:srgbClr val="003399"/>
              </a:buClr>
              <a:defRPr/>
            </a:pPr>
            <a:r>
              <a:rPr lang="en-US" altLang="zh-CN" dirty="0">
                <a:ea typeface="黑体" pitchFamily="49" charset="-122"/>
              </a:rPr>
              <a:t>command1 | command2</a:t>
            </a:r>
          </a:p>
          <a:p>
            <a:pPr lvl="1" eaLnBrk="1" hangingPunct="1">
              <a:buClr>
                <a:srgbClr val="003399"/>
              </a:buClr>
              <a:defRPr/>
            </a:pPr>
            <a:endParaRPr lang="en-US" altLang="zh-CN" dirty="0">
              <a:ea typeface="黑体" pitchFamily="49" charset="-122"/>
            </a:endParaRPr>
          </a:p>
          <a:p>
            <a:pPr lvl="1" eaLnBrk="1" hangingPunct="1">
              <a:buClr>
                <a:srgbClr val="003399"/>
              </a:buClr>
              <a:defRPr/>
            </a:pPr>
            <a:r>
              <a:rPr lang="zh-CN" altLang="en-US" dirty="0">
                <a:ea typeface="黑体" pitchFamily="49" charset="-122"/>
              </a:rPr>
              <a:t>举例</a:t>
            </a:r>
            <a:endParaRPr lang="en-US" altLang="zh-CN" dirty="0">
              <a:ea typeface="黑体" pitchFamily="49" charset="-122"/>
            </a:endParaRPr>
          </a:p>
          <a:p>
            <a:pPr lvl="2">
              <a:buClr>
                <a:srgbClr val="000066"/>
              </a:buClr>
              <a:buFont typeface="Wingdings" pitchFamily="2" charset="2"/>
              <a:buChar char="F"/>
            </a:pPr>
            <a:r>
              <a:rPr lang="en-US" altLang="zh-CN" dirty="0">
                <a:solidFill>
                  <a:srgbClr val="000066"/>
                </a:solidFill>
                <a:ea typeface="黑体" pitchFamily="49" charset="-122"/>
              </a:rPr>
              <a:t># </a:t>
            </a:r>
            <a:r>
              <a:rPr lang="en-US" altLang="zh-CN" dirty="0" err="1">
                <a:solidFill>
                  <a:srgbClr val="000066"/>
                </a:solidFill>
                <a:ea typeface="黑体" pitchFamily="49" charset="-122"/>
              </a:rPr>
              <a:t>ls</a:t>
            </a:r>
            <a:r>
              <a:rPr lang="en-US" altLang="zh-CN" dirty="0">
                <a:solidFill>
                  <a:srgbClr val="000066"/>
                </a:solidFill>
                <a:ea typeface="黑体" pitchFamily="49" charset="-122"/>
              </a:rPr>
              <a:t> |</a:t>
            </a:r>
            <a:r>
              <a:rPr lang="en-US" altLang="zh-CN" dirty="0" err="1">
                <a:solidFill>
                  <a:srgbClr val="000066"/>
                </a:solidFill>
                <a:ea typeface="黑体" pitchFamily="49" charset="-122"/>
              </a:rPr>
              <a:t>wc</a:t>
            </a:r>
            <a:r>
              <a:rPr lang="en-US" altLang="zh-CN" dirty="0">
                <a:solidFill>
                  <a:srgbClr val="000066"/>
                </a:solidFill>
                <a:ea typeface="黑体" pitchFamily="49" charset="-122"/>
              </a:rPr>
              <a:t> –w                             #</a:t>
            </a:r>
            <a:r>
              <a:rPr lang="zh-CN" altLang="en-US" dirty="0">
                <a:solidFill>
                  <a:srgbClr val="000066"/>
                </a:solidFill>
                <a:ea typeface="黑体" pitchFamily="49" charset="-122"/>
              </a:rPr>
              <a:t>计算字数</a:t>
            </a:r>
          </a:p>
          <a:p>
            <a:pPr lvl="2">
              <a:buClr>
                <a:srgbClr val="000066"/>
              </a:buClr>
              <a:buFont typeface="Wingdings" pitchFamily="2" charset="2"/>
              <a:buChar char="F"/>
            </a:pPr>
            <a:r>
              <a:rPr lang="en-US" altLang="zh-CN" dirty="0">
                <a:solidFill>
                  <a:srgbClr val="000066"/>
                </a:solidFill>
                <a:ea typeface="黑体" pitchFamily="49" charset="-122"/>
              </a:rPr>
              <a:t># cat /etc/</a:t>
            </a:r>
            <a:r>
              <a:rPr lang="en-US" altLang="zh-CN" dirty="0" err="1">
                <a:solidFill>
                  <a:srgbClr val="000066"/>
                </a:solidFill>
                <a:ea typeface="黑体" pitchFamily="49" charset="-122"/>
              </a:rPr>
              <a:t>passwd</a:t>
            </a:r>
            <a:r>
              <a:rPr lang="en-US" altLang="zh-CN" dirty="0">
                <a:solidFill>
                  <a:srgbClr val="000066"/>
                </a:solidFill>
                <a:ea typeface="黑体" pitchFamily="49" charset="-122"/>
              </a:rPr>
              <a:t> | sort        #</a:t>
            </a:r>
            <a:r>
              <a:rPr lang="zh-CN" altLang="en-US" dirty="0">
                <a:solidFill>
                  <a:srgbClr val="000066"/>
                </a:solidFill>
                <a:ea typeface="黑体" pitchFamily="49" charset="-122"/>
              </a:rPr>
              <a:t>将</a:t>
            </a:r>
            <a:r>
              <a:rPr lang="en-US" altLang="zh-CN" dirty="0">
                <a:solidFill>
                  <a:srgbClr val="000066"/>
                </a:solidFill>
                <a:ea typeface="黑体" pitchFamily="49" charset="-122"/>
              </a:rPr>
              <a:t>/etc/</a:t>
            </a:r>
            <a:r>
              <a:rPr lang="en-US" altLang="zh-CN" dirty="0" err="1">
                <a:solidFill>
                  <a:srgbClr val="000066"/>
                </a:solidFill>
                <a:ea typeface="黑体" pitchFamily="49" charset="-122"/>
              </a:rPr>
              <a:t>passwd</a:t>
            </a:r>
            <a:r>
              <a:rPr lang="zh-CN" altLang="en-US" dirty="0">
                <a:solidFill>
                  <a:srgbClr val="000066"/>
                </a:solidFill>
                <a:ea typeface="黑体" pitchFamily="49" charset="-122"/>
              </a:rPr>
              <a:t>排序</a:t>
            </a:r>
            <a:endParaRPr lang="en-US" altLang="zh-CN" dirty="0">
              <a:solidFill>
                <a:srgbClr val="000066"/>
              </a:solidFill>
              <a:ea typeface="黑体" pitchFamily="49" charset="-122"/>
            </a:endParaRPr>
          </a:p>
          <a:p>
            <a:pPr lvl="2">
              <a:buClr>
                <a:srgbClr val="000066"/>
              </a:buClr>
              <a:buFont typeface="Wingdings" pitchFamily="2" charset="2"/>
              <a:buChar char="F"/>
            </a:pPr>
            <a:r>
              <a:rPr lang="en-US" altLang="zh-CN" dirty="0">
                <a:solidFill>
                  <a:srgbClr val="000066"/>
                </a:solidFill>
                <a:ea typeface="黑体" pitchFamily="49" charset="-122"/>
              </a:rPr>
              <a:t># history | less                      #</a:t>
            </a:r>
            <a:r>
              <a:rPr lang="zh-CN" altLang="en-US" dirty="0">
                <a:solidFill>
                  <a:srgbClr val="000066"/>
                </a:solidFill>
                <a:ea typeface="黑体" pitchFamily="49" charset="-122"/>
              </a:rPr>
              <a:t>查看</a:t>
            </a:r>
            <a:r>
              <a:rPr lang="en-US" altLang="zh-CN" dirty="0">
                <a:solidFill>
                  <a:srgbClr val="000066"/>
                </a:solidFill>
                <a:ea typeface="黑体" pitchFamily="49" charset="-122"/>
              </a:rPr>
              <a:t>history</a:t>
            </a:r>
            <a:r>
              <a:rPr lang="zh-CN" altLang="en-US" dirty="0">
                <a:solidFill>
                  <a:srgbClr val="000066"/>
                </a:solidFill>
                <a:ea typeface="黑体" pitchFamily="49" charset="-122"/>
              </a:rPr>
              <a:t>中的历史</a:t>
            </a:r>
            <a:endParaRPr lang="en-US" altLang="zh-CN" dirty="0">
              <a:solidFill>
                <a:srgbClr val="000066"/>
              </a:solidFill>
              <a:ea typeface="黑体" pitchFamily="49" charset="-122"/>
            </a:endParaRPr>
          </a:p>
          <a:p>
            <a:pPr>
              <a:buFont typeface="Wingdings" pitchFamily="2" charset="2"/>
              <a:buNone/>
            </a:pPr>
            <a:endParaRPr lang="zh-CN" altLang="en-US" dirty="0">
              <a:ea typeface="黑体"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defRPr/>
            </a:pPr>
            <a:r>
              <a:rPr lang="zh-CN" altLang="en-US" dirty="0"/>
              <a:t>目录</a:t>
            </a:r>
          </a:p>
        </p:txBody>
      </p:sp>
      <p:sp>
        <p:nvSpPr>
          <p:cNvPr id="18435" name="内容占位符 2"/>
          <p:cNvSpPr>
            <a:spLocks noGrp="1"/>
          </p:cNvSpPr>
          <p:nvPr>
            <p:ph idx="1"/>
          </p:nvPr>
        </p:nvSpPr>
        <p:spPr/>
        <p:txBody>
          <a:bodyPr/>
          <a:lstStyle/>
          <a:p>
            <a:pPr eaLnBrk="1" hangingPunct="1">
              <a:defRPr/>
            </a:pPr>
            <a:r>
              <a:rPr lang="zh-CN" altLang="en-US" sz="3200" dirty="0">
                <a:solidFill>
                  <a:srgbClr val="FF0000"/>
                </a:solidFill>
                <a:latin typeface="+mj-ea"/>
                <a:ea typeface="+mj-ea"/>
              </a:rPr>
              <a:t>认识</a:t>
            </a:r>
            <a:r>
              <a:rPr lang="en-US" altLang="zh-CN" sz="3200" dirty="0">
                <a:solidFill>
                  <a:srgbClr val="FF0000"/>
                </a:solidFill>
                <a:latin typeface="+mj-ea"/>
                <a:ea typeface="+mj-ea"/>
              </a:rPr>
              <a:t>Linux Shell</a:t>
            </a:r>
          </a:p>
          <a:p>
            <a:pPr eaLnBrk="1" hangingPunct="1">
              <a:defRPr/>
            </a:pPr>
            <a:endParaRPr lang="en-US" altLang="zh-CN" sz="3200" dirty="0">
              <a:solidFill>
                <a:schemeClr val="hlink"/>
              </a:solidFill>
              <a:latin typeface="+mj-ea"/>
              <a:ea typeface="+mj-ea"/>
            </a:endParaRPr>
          </a:p>
          <a:p>
            <a:pPr eaLnBrk="1" hangingPunct="1">
              <a:buClrTx/>
              <a:defRPr/>
            </a:pPr>
            <a:r>
              <a:rPr lang="en-US" altLang="zh-CN" sz="3200" dirty="0">
                <a:solidFill>
                  <a:schemeClr val="tx1">
                    <a:lumMod val="50000"/>
                  </a:schemeClr>
                </a:solidFill>
                <a:latin typeface="+mj-ea"/>
                <a:ea typeface="+mj-ea"/>
              </a:rPr>
              <a:t>Linux Shell</a:t>
            </a:r>
            <a:r>
              <a:rPr lang="zh-CN" altLang="en-US" sz="3200" dirty="0">
                <a:solidFill>
                  <a:schemeClr val="tx1">
                    <a:lumMod val="50000"/>
                  </a:schemeClr>
                </a:solidFill>
                <a:latin typeface="+mj-ea"/>
                <a:ea typeface="+mj-ea"/>
              </a:rPr>
              <a:t>基本知识</a:t>
            </a:r>
            <a:endParaRPr lang="en-US" altLang="zh-CN" sz="3200" dirty="0">
              <a:solidFill>
                <a:schemeClr val="tx1">
                  <a:lumMod val="50000"/>
                </a:schemeClr>
              </a:solidFill>
              <a:latin typeface="+mj-ea"/>
              <a:ea typeface="+mj-ea"/>
            </a:endParaRPr>
          </a:p>
          <a:p>
            <a:pPr eaLnBrk="1" hangingPunct="1">
              <a:buClrTx/>
              <a:defRPr/>
            </a:pPr>
            <a:endParaRPr lang="zh-CN" altLang="en-US"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Shell</a:t>
            </a:r>
            <a:r>
              <a:rPr lang="zh-CN" altLang="en-US" sz="3200" dirty="0">
                <a:solidFill>
                  <a:schemeClr val="tx1">
                    <a:lumMod val="50000"/>
                  </a:schemeClr>
                </a:solidFill>
                <a:latin typeface="+mj-ea"/>
                <a:ea typeface="+mj-ea"/>
              </a:rPr>
              <a:t>脚本跟踪调试</a:t>
            </a:r>
          </a:p>
          <a:p>
            <a:pPr eaLnBrk="1" hangingPunct="1">
              <a:buClrTx/>
              <a:defRPr/>
            </a:pPr>
            <a:endParaRPr lang="zh-CN" altLang="en-US"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Shell</a:t>
            </a:r>
            <a:r>
              <a:rPr lang="zh-CN" altLang="en-US" sz="3200" dirty="0">
                <a:solidFill>
                  <a:schemeClr val="tx1">
                    <a:lumMod val="50000"/>
                  </a:schemeClr>
                </a:solidFill>
                <a:latin typeface="+mj-ea"/>
                <a:ea typeface="+mj-ea"/>
              </a:rPr>
              <a:t>编程安全问题</a:t>
            </a:r>
          </a:p>
          <a:p>
            <a:pPr eaLnBrk="1" hangingPunct="1">
              <a:defRPr/>
            </a:pPr>
            <a:endParaRPr lang="en-US" altLang="zh-CN" dirty="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作业管理</a:t>
            </a:r>
          </a:p>
        </p:txBody>
      </p:sp>
      <p:sp>
        <p:nvSpPr>
          <p:cNvPr id="4" name="内容占位符 2"/>
          <p:cNvSpPr>
            <a:spLocks noGrp="1"/>
          </p:cNvSpPr>
          <p:nvPr>
            <p:ph idx="1"/>
          </p:nvPr>
        </p:nvSpPr>
        <p:spPr>
          <a:xfrm>
            <a:off x="632520" y="1484784"/>
            <a:ext cx="8242300" cy="4536504"/>
          </a:xfrm>
        </p:spPr>
        <p:txBody>
          <a:bodyPr/>
          <a:lstStyle/>
          <a:p>
            <a:pPr marL="342900" lvl="1" indent="-342900" eaLnBrk="1" hangingPunct="1">
              <a:buClr>
                <a:srgbClr val="FF0000"/>
              </a:buClr>
              <a:buSzPct val="120000"/>
              <a:buFont typeface="Wingdings" pitchFamily="2" charset="2"/>
              <a:buChar char="§"/>
              <a:defRPr/>
            </a:pPr>
            <a:r>
              <a:rPr lang="zh-CN" altLang="en-US" dirty="0">
                <a:solidFill>
                  <a:schemeClr val="tx1">
                    <a:lumMod val="50000"/>
                  </a:schemeClr>
                </a:solidFill>
                <a:latin typeface="+mj-ea"/>
                <a:ea typeface="+mj-ea"/>
                <a:cs typeface="+mn-cs"/>
              </a:rPr>
              <a:t>后台服务符号“</a:t>
            </a:r>
            <a:r>
              <a:rPr lang="en-US" altLang="zh-CN" dirty="0">
                <a:solidFill>
                  <a:schemeClr val="tx1">
                    <a:lumMod val="50000"/>
                  </a:schemeClr>
                </a:solidFill>
                <a:latin typeface="+mj-ea"/>
                <a:ea typeface="+mj-ea"/>
                <a:cs typeface="+mn-cs"/>
              </a:rPr>
              <a:t>&amp;” </a:t>
            </a:r>
            <a:r>
              <a:rPr lang="zh-CN" altLang="en-US" dirty="0">
                <a:solidFill>
                  <a:schemeClr val="tx1">
                    <a:lumMod val="50000"/>
                  </a:schemeClr>
                </a:solidFill>
                <a:latin typeface="+mj-ea"/>
                <a:ea typeface="+mj-ea"/>
                <a:cs typeface="+mn-cs"/>
              </a:rPr>
              <a:t>：</a:t>
            </a:r>
            <a:r>
              <a:rPr lang="en-US" altLang="zh-CN" dirty="0">
                <a:solidFill>
                  <a:schemeClr val="tx1">
                    <a:lumMod val="50000"/>
                  </a:schemeClr>
                </a:solidFill>
                <a:latin typeface="+mj-ea"/>
                <a:ea typeface="+mj-ea"/>
                <a:cs typeface="+mn-cs"/>
              </a:rPr>
              <a:t>    </a:t>
            </a:r>
          </a:p>
          <a:p>
            <a:pPr lvl="1" eaLnBrk="1" hangingPunct="1">
              <a:buClr>
                <a:srgbClr val="003399"/>
              </a:buClr>
              <a:defRPr/>
            </a:pPr>
            <a:r>
              <a:rPr lang="zh-CN" altLang="en-US" sz="2000" dirty="0">
                <a:solidFill>
                  <a:srgbClr val="003399"/>
                </a:solidFill>
                <a:ea typeface="黑体" pitchFamily="49" charset="-122"/>
              </a:rPr>
              <a:t>使</a:t>
            </a:r>
            <a:r>
              <a:rPr lang="en-US" altLang="zh-CN" sz="2000" dirty="0">
                <a:solidFill>
                  <a:srgbClr val="003399"/>
                </a:solidFill>
                <a:ea typeface="黑体" pitchFamily="49" charset="-122"/>
              </a:rPr>
              <a:t>Shell</a:t>
            </a:r>
            <a:r>
              <a:rPr lang="zh-CN" altLang="en-US" sz="2000" dirty="0">
                <a:solidFill>
                  <a:srgbClr val="003399"/>
                </a:solidFill>
                <a:ea typeface="黑体" pitchFamily="49" charset="-122"/>
              </a:rPr>
              <a:t>在后台执行该任务，用户可以立即看到一个提示符，并继续其它工作。 </a:t>
            </a:r>
            <a:endParaRPr lang="en-US" altLang="zh-CN" sz="2000" dirty="0">
              <a:solidFill>
                <a:srgbClr val="003399"/>
              </a:solidFill>
              <a:ea typeface="黑体" pitchFamily="49" charset="-122"/>
            </a:endParaRPr>
          </a:p>
          <a:p>
            <a:pPr lvl="1" eaLnBrk="1" hangingPunct="1">
              <a:buClr>
                <a:srgbClr val="003399"/>
              </a:buClr>
              <a:defRPr/>
            </a:pPr>
            <a:r>
              <a:rPr lang="en-US" altLang="zh-CN" sz="2000" dirty="0">
                <a:solidFill>
                  <a:srgbClr val="003399"/>
                </a:solidFill>
                <a:ea typeface="黑体" pitchFamily="49" charset="-122"/>
              </a:rPr>
              <a:t>command &amp;</a:t>
            </a:r>
          </a:p>
          <a:p>
            <a:pPr lvl="1" eaLnBrk="1" hangingPunct="1">
              <a:buClr>
                <a:srgbClr val="003399"/>
              </a:buClr>
              <a:defRPr/>
            </a:pPr>
            <a:r>
              <a:rPr lang="zh-CN" altLang="en-US" sz="2000" dirty="0">
                <a:solidFill>
                  <a:srgbClr val="003399"/>
                </a:solidFill>
                <a:ea typeface="黑体" pitchFamily="49" charset="-122"/>
              </a:rPr>
              <a:t>举例</a:t>
            </a:r>
            <a:endParaRPr lang="en-US" altLang="zh-CN" sz="2000" dirty="0">
              <a:solidFill>
                <a:srgbClr val="003399"/>
              </a:solidFill>
              <a:ea typeface="黑体" pitchFamily="49" charset="-122"/>
            </a:endParaRPr>
          </a:p>
          <a:p>
            <a:pPr lvl="2">
              <a:buClr>
                <a:srgbClr val="000066"/>
              </a:buClr>
              <a:buFont typeface="Wingdings" pitchFamily="2" charset="2"/>
              <a:buChar char="F"/>
            </a:pPr>
            <a:r>
              <a:rPr lang="en-US" altLang="zh-CN" sz="1800" dirty="0">
                <a:solidFill>
                  <a:srgbClr val="000066"/>
                </a:solidFill>
                <a:ea typeface="黑体" pitchFamily="49" charset="-122"/>
              </a:rPr>
              <a:t>#d &amp; e &amp; f</a:t>
            </a:r>
            <a:r>
              <a:rPr lang="zh-CN" altLang="en-US" sz="1800" dirty="0">
                <a:solidFill>
                  <a:srgbClr val="000066"/>
                </a:solidFill>
                <a:ea typeface="黑体" pitchFamily="49" charset="-122"/>
              </a:rPr>
              <a:t>   </a:t>
            </a:r>
            <a:r>
              <a:rPr lang="en-US" altLang="zh-CN" sz="1800" dirty="0">
                <a:solidFill>
                  <a:srgbClr val="000066"/>
                </a:solidFill>
                <a:ea typeface="黑体" pitchFamily="49" charset="-122"/>
              </a:rPr>
              <a:t>#</a:t>
            </a:r>
            <a:r>
              <a:rPr lang="zh-CN" altLang="en-US" sz="1800" dirty="0">
                <a:solidFill>
                  <a:srgbClr val="000066"/>
                </a:solidFill>
                <a:ea typeface="黑体" pitchFamily="49" charset="-122"/>
              </a:rPr>
              <a:t>在后台执行任务</a:t>
            </a:r>
            <a:r>
              <a:rPr lang="en-US" altLang="zh-CN" sz="1800" dirty="0">
                <a:solidFill>
                  <a:srgbClr val="000066"/>
                </a:solidFill>
                <a:ea typeface="黑体" pitchFamily="49" charset="-122"/>
              </a:rPr>
              <a:t>d</a:t>
            </a:r>
            <a:r>
              <a:rPr lang="zh-CN" altLang="en-US" sz="1800" dirty="0">
                <a:solidFill>
                  <a:srgbClr val="000066"/>
                </a:solidFill>
                <a:ea typeface="黑体" pitchFamily="49" charset="-122"/>
              </a:rPr>
              <a:t>和</a:t>
            </a:r>
            <a:r>
              <a:rPr lang="en-US" altLang="zh-CN" sz="1800" dirty="0">
                <a:solidFill>
                  <a:srgbClr val="000066"/>
                </a:solidFill>
                <a:ea typeface="黑体" pitchFamily="49" charset="-122"/>
              </a:rPr>
              <a:t>e</a:t>
            </a:r>
            <a:r>
              <a:rPr lang="zh-CN" altLang="en-US" sz="1800" dirty="0">
                <a:solidFill>
                  <a:srgbClr val="000066"/>
                </a:solidFill>
                <a:ea typeface="黑体" pitchFamily="49" charset="-122"/>
              </a:rPr>
              <a:t>，而在前台执行任务</a:t>
            </a:r>
            <a:r>
              <a:rPr lang="en-US" altLang="zh-CN" sz="1800" dirty="0">
                <a:solidFill>
                  <a:srgbClr val="000066"/>
                </a:solidFill>
                <a:ea typeface="黑体" pitchFamily="49" charset="-122"/>
              </a:rPr>
              <a:t>f</a:t>
            </a:r>
            <a:endParaRPr lang="zh-CN" altLang="en-US" sz="1800" dirty="0">
              <a:solidFill>
                <a:srgbClr val="000066"/>
              </a:solidFill>
              <a:ea typeface="黑体" pitchFamily="49" charset="-122"/>
            </a:endParaRPr>
          </a:p>
          <a:p>
            <a:pPr lvl="2">
              <a:buClr>
                <a:srgbClr val="000066"/>
              </a:buClr>
              <a:buFont typeface="Wingdings" pitchFamily="2" charset="2"/>
              <a:buChar char="F"/>
            </a:pPr>
            <a:r>
              <a:rPr lang="en-US" altLang="zh-CN" sz="1800" dirty="0">
                <a:solidFill>
                  <a:srgbClr val="000066"/>
                </a:solidFill>
                <a:ea typeface="黑体" pitchFamily="49" charset="-122"/>
              </a:rPr>
              <a:t>#</a:t>
            </a:r>
            <a:r>
              <a:rPr lang="zh-CN" altLang="en-US" sz="1800" dirty="0">
                <a:solidFill>
                  <a:srgbClr val="000066"/>
                </a:solidFill>
                <a:ea typeface="黑体" pitchFamily="49" charset="-122"/>
              </a:rPr>
              <a:t>（</a:t>
            </a:r>
            <a:r>
              <a:rPr lang="en-US" altLang="zh-CN" sz="1800" dirty="0">
                <a:solidFill>
                  <a:srgbClr val="000066"/>
                </a:solidFill>
                <a:ea typeface="黑体" pitchFamily="49" charset="-122"/>
              </a:rPr>
              <a:t>a , b</a:t>
            </a:r>
            <a:r>
              <a:rPr lang="zh-CN" altLang="en-US" sz="1800" dirty="0">
                <a:solidFill>
                  <a:srgbClr val="000066"/>
                </a:solidFill>
                <a:ea typeface="黑体" pitchFamily="49" charset="-122"/>
              </a:rPr>
              <a:t>）</a:t>
            </a:r>
            <a:r>
              <a:rPr lang="en-US" altLang="zh-CN" sz="1800" dirty="0">
                <a:solidFill>
                  <a:srgbClr val="000066"/>
                </a:solidFill>
                <a:ea typeface="黑体" pitchFamily="49" charset="-122"/>
              </a:rPr>
              <a:t>&amp; c &amp; #</a:t>
            </a:r>
            <a:r>
              <a:rPr lang="zh-CN" altLang="en-US" sz="1800" dirty="0">
                <a:solidFill>
                  <a:srgbClr val="000066"/>
                </a:solidFill>
                <a:ea typeface="黑体" pitchFamily="49" charset="-122"/>
              </a:rPr>
              <a:t>在后台先后执行命令</a:t>
            </a:r>
            <a:r>
              <a:rPr lang="en-US" altLang="zh-CN" sz="1800" dirty="0">
                <a:solidFill>
                  <a:srgbClr val="000066"/>
                </a:solidFill>
                <a:ea typeface="黑体" pitchFamily="49" charset="-122"/>
              </a:rPr>
              <a:t>a</a:t>
            </a:r>
            <a:r>
              <a:rPr lang="zh-CN" altLang="en-US" sz="1800" dirty="0">
                <a:solidFill>
                  <a:srgbClr val="000066"/>
                </a:solidFill>
                <a:ea typeface="黑体" pitchFamily="49" charset="-122"/>
              </a:rPr>
              <a:t>和</a:t>
            </a:r>
            <a:r>
              <a:rPr lang="en-US" altLang="zh-CN" sz="1800" dirty="0">
                <a:solidFill>
                  <a:srgbClr val="000066"/>
                </a:solidFill>
                <a:ea typeface="黑体" pitchFamily="49" charset="-122"/>
              </a:rPr>
              <a:t>b</a:t>
            </a:r>
            <a:r>
              <a:rPr lang="zh-CN" altLang="en-US" sz="1800" dirty="0">
                <a:solidFill>
                  <a:srgbClr val="000066"/>
                </a:solidFill>
                <a:ea typeface="黑体" pitchFamily="49" charset="-122"/>
              </a:rPr>
              <a:t>，与此同时还在后台执行</a:t>
            </a:r>
            <a:r>
              <a:rPr lang="en-US" altLang="zh-CN" sz="1800" dirty="0">
                <a:solidFill>
                  <a:srgbClr val="000066"/>
                </a:solidFill>
                <a:ea typeface="黑体" pitchFamily="49" charset="-122"/>
              </a:rPr>
              <a:t>c</a:t>
            </a:r>
            <a:r>
              <a:rPr lang="zh-CN" altLang="en-US" sz="1800" dirty="0">
                <a:solidFill>
                  <a:srgbClr val="000066"/>
                </a:solidFill>
                <a:ea typeface="黑体" pitchFamily="49" charset="-122"/>
              </a:rPr>
              <a:t>。这里注意任务</a:t>
            </a:r>
            <a:r>
              <a:rPr lang="en-US" altLang="zh-CN" sz="1800" dirty="0">
                <a:solidFill>
                  <a:srgbClr val="000066"/>
                </a:solidFill>
                <a:ea typeface="黑体" pitchFamily="49" charset="-122"/>
              </a:rPr>
              <a:t>a</a:t>
            </a:r>
            <a:r>
              <a:rPr lang="zh-CN" altLang="en-US" sz="1800" dirty="0">
                <a:solidFill>
                  <a:srgbClr val="000066"/>
                </a:solidFill>
                <a:ea typeface="黑体" pitchFamily="49" charset="-122"/>
              </a:rPr>
              <a:t>和</a:t>
            </a:r>
            <a:r>
              <a:rPr lang="en-US" altLang="zh-CN" sz="1800" dirty="0">
                <a:solidFill>
                  <a:srgbClr val="000066"/>
                </a:solidFill>
                <a:ea typeface="黑体" pitchFamily="49" charset="-122"/>
              </a:rPr>
              <a:t>b</a:t>
            </a:r>
            <a:r>
              <a:rPr lang="zh-CN" altLang="en-US" sz="1800" dirty="0">
                <a:solidFill>
                  <a:srgbClr val="000066"/>
                </a:solidFill>
                <a:ea typeface="黑体" pitchFamily="49" charset="-122"/>
              </a:rPr>
              <a:t>是相继启动的，而不是同时运行的</a:t>
            </a:r>
            <a:endParaRPr lang="en-US" altLang="zh-CN" sz="1800" dirty="0">
              <a:solidFill>
                <a:srgbClr val="000066"/>
              </a:solidFill>
              <a:ea typeface="黑体" pitchFamily="49" charset="-122"/>
            </a:endParaRPr>
          </a:p>
          <a:p>
            <a:pPr lvl="2">
              <a:buClr>
                <a:srgbClr val="000066"/>
              </a:buClr>
              <a:buFont typeface="Wingdings" pitchFamily="2" charset="2"/>
              <a:buChar char="F"/>
            </a:pPr>
            <a:endParaRPr lang="en-US" altLang="zh-CN" sz="1800" dirty="0">
              <a:solidFill>
                <a:srgbClr val="000066"/>
              </a:solidFill>
              <a:ea typeface="黑体" pitchFamily="49" charset="-122"/>
            </a:endParaRPr>
          </a:p>
          <a:p>
            <a:pPr marL="342900" lvl="1" indent="-342900" eaLnBrk="1" hangingPunct="1">
              <a:buClr>
                <a:srgbClr val="FF0000"/>
              </a:buClr>
              <a:buSzPct val="120000"/>
              <a:buFont typeface="Wingdings" pitchFamily="2" charset="2"/>
              <a:buChar char="§"/>
              <a:defRPr/>
            </a:pPr>
            <a:r>
              <a:rPr lang="en-US" altLang="zh-CN" dirty="0">
                <a:solidFill>
                  <a:schemeClr val="tx1">
                    <a:lumMod val="50000"/>
                  </a:schemeClr>
                </a:solidFill>
                <a:latin typeface="+mj-ea"/>
                <a:ea typeface="+mj-ea"/>
                <a:cs typeface="+mn-cs"/>
              </a:rPr>
              <a:t>jobs:</a:t>
            </a:r>
            <a:r>
              <a:rPr lang="zh-CN" altLang="en-US" dirty="0">
                <a:solidFill>
                  <a:schemeClr val="tx1">
                    <a:lumMod val="50000"/>
                  </a:schemeClr>
                </a:solidFill>
                <a:latin typeface="+mj-ea"/>
                <a:ea typeface="+mj-ea"/>
                <a:cs typeface="+mn-cs"/>
              </a:rPr>
              <a:t>列出作业</a:t>
            </a:r>
            <a:endParaRPr lang="en-US" altLang="zh-CN" dirty="0">
              <a:solidFill>
                <a:schemeClr val="tx1">
                  <a:lumMod val="50000"/>
                </a:schemeClr>
              </a:solidFill>
              <a:latin typeface="+mj-ea"/>
              <a:ea typeface="+mj-ea"/>
              <a:cs typeface="+mn-cs"/>
            </a:endParaRPr>
          </a:p>
          <a:p>
            <a:pPr lvl="1" eaLnBrk="1" hangingPunct="1">
              <a:buClr>
                <a:srgbClr val="003399"/>
              </a:buClr>
              <a:defRPr/>
            </a:pPr>
            <a:r>
              <a:rPr lang="zh-CN" altLang="en-US" sz="2000" dirty="0">
                <a:solidFill>
                  <a:srgbClr val="003399"/>
                </a:solidFill>
                <a:ea typeface="黑体" pitchFamily="49" charset="-122"/>
              </a:rPr>
              <a:t>内置命令</a:t>
            </a:r>
            <a:r>
              <a:rPr lang="en-US" altLang="zh-CN" sz="2000" dirty="0">
                <a:solidFill>
                  <a:srgbClr val="003399"/>
                </a:solidFill>
                <a:ea typeface="黑体" pitchFamily="49" charset="-122"/>
              </a:rPr>
              <a:t>jobs</a:t>
            </a:r>
            <a:r>
              <a:rPr lang="zh-CN" altLang="en-US" sz="2000" dirty="0">
                <a:solidFill>
                  <a:srgbClr val="003399"/>
                </a:solidFill>
                <a:ea typeface="黑体" pitchFamily="49" charset="-122"/>
              </a:rPr>
              <a:t>将列出所有后台作业。</a:t>
            </a:r>
            <a:endParaRPr lang="en-US" altLang="zh-CN" dirty="0">
              <a:solidFill>
                <a:srgbClr val="003399"/>
              </a:solidFill>
              <a:ea typeface="黑体" pitchFamily="49" charset="-122"/>
            </a:endParaRPr>
          </a:p>
          <a:p>
            <a:pPr lvl="2">
              <a:buClr>
                <a:srgbClr val="000066"/>
              </a:buClr>
              <a:buNone/>
            </a:pPr>
            <a:endParaRPr lang="en-US" altLang="zh-CN" sz="1800" dirty="0">
              <a:solidFill>
                <a:srgbClr val="000066"/>
              </a:solidFill>
              <a:ea typeface="黑体" pitchFamily="49" charset="-122"/>
            </a:endParaRPr>
          </a:p>
          <a:p>
            <a:pPr lvl="2">
              <a:buClr>
                <a:srgbClr val="000066"/>
              </a:buClr>
              <a:buNone/>
            </a:pPr>
            <a:endParaRPr lang="en-US" altLang="zh-CN" sz="1800" dirty="0">
              <a:solidFill>
                <a:srgbClr val="000066"/>
              </a:solidFill>
              <a:ea typeface="黑体"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作业管理</a:t>
            </a:r>
          </a:p>
        </p:txBody>
      </p:sp>
      <p:sp>
        <p:nvSpPr>
          <p:cNvPr id="4" name="内容占位符 2"/>
          <p:cNvSpPr>
            <a:spLocks noGrp="1"/>
          </p:cNvSpPr>
          <p:nvPr>
            <p:ph idx="1"/>
          </p:nvPr>
        </p:nvSpPr>
        <p:spPr>
          <a:xfrm>
            <a:off x="632520" y="1097360"/>
            <a:ext cx="8242300" cy="5932040"/>
          </a:xfrm>
        </p:spPr>
        <p:txBody>
          <a:bodyPr/>
          <a:lstStyle/>
          <a:p>
            <a:pPr eaLnBrk="1" hangingPunct="1">
              <a:buClr>
                <a:srgbClr val="FF0000"/>
              </a:buClr>
              <a:defRPr/>
            </a:pPr>
            <a:r>
              <a:rPr lang="zh-CN" altLang="en-US" sz="2400" dirty="0">
                <a:solidFill>
                  <a:schemeClr val="tx1">
                    <a:lumMod val="50000"/>
                  </a:schemeClr>
                </a:solidFill>
                <a:latin typeface="+mj-ea"/>
                <a:ea typeface="+mj-ea"/>
              </a:rPr>
              <a:t>挂起作业：</a:t>
            </a:r>
            <a:r>
              <a:rPr lang="en-US" altLang="zh-CN" sz="2400" dirty="0">
                <a:solidFill>
                  <a:schemeClr val="tx1">
                    <a:lumMod val="50000"/>
                  </a:schemeClr>
                </a:solidFill>
                <a:latin typeface="+mj-ea"/>
                <a:ea typeface="+mj-ea"/>
              </a:rPr>
              <a:t>    </a:t>
            </a:r>
          </a:p>
          <a:p>
            <a:pPr lvl="1" eaLnBrk="1" hangingPunct="1">
              <a:buClr>
                <a:srgbClr val="003399"/>
              </a:buClr>
              <a:defRPr/>
            </a:pPr>
            <a:r>
              <a:rPr lang="zh-CN" altLang="en-US" sz="1800" dirty="0">
                <a:solidFill>
                  <a:srgbClr val="003399"/>
                </a:solidFill>
                <a:ea typeface="黑体" pitchFamily="49" charset="-122"/>
              </a:rPr>
              <a:t>按下挂起键（通常是</a:t>
            </a:r>
            <a:r>
              <a:rPr lang="en-US" altLang="zh-CN" sz="1800" dirty="0">
                <a:solidFill>
                  <a:srgbClr val="FF0000"/>
                </a:solidFill>
                <a:ea typeface="黑体" pitchFamily="49" charset="-122"/>
              </a:rPr>
              <a:t>CONTROL+Z</a:t>
            </a:r>
            <a:r>
              <a:rPr lang="zh-CN" altLang="en-US" sz="1800" dirty="0">
                <a:solidFill>
                  <a:srgbClr val="003399"/>
                </a:solidFill>
                <a:ea typeface="黑体" pitchFamily="49" charset="-122"/>
              </a:rPr>
              <a:t>）会立即挂起前台的作业，并显示一条包含</a:t>
            </a:r>
            <a:r>
              <a:rPr lang="en-US" altLang="zh-CN" sz="1800" dirty="0">
                <a:solidFill>
                  <a:srgbClr val="003399"/>
                </a:solidFill>
                <a:ea typeface="黑体" pitchFamily="49" charset="-122"/>
              </a:rPr>
              <a:t>Stopped</a:t>
            </a:r>
            <a:r>
              <a:rPr lang="zh-CN" altLang="en-US" sz="1800" dirty="0">
                <a:solidFill>
                  <a:srgbClr val="003399"/>
                </a:solidFill>
                <a:ea typeface="黑体" pitchFamily="49" charset="-122"/>
              </a:rPr>
              <a:t>的消息</a:t>
            </a:r>
            <a:endParaRPr lang="en-US" altLang="zh-CN" sz="1800" dirty="0">
              <a:solidFill>
                <a:srgbClr val="003399"/>
              </a:solidFill>
              <a:ea typeface="黑体" pitchFamily="49" charset="-122"/>
            </a:endParaRPr>
          </a:p>
          <a:p>
            <a:pPr lvl="1" eaLnBrk="1" hangingPunct="1">
              <a:buClr>
                <a:srgbClr val="003399"/>
              </a:buClr>
              <a:defRPr/>
            </a:pPr>
            <a:r>
              <a:rPr lang="zh-CN" altLang="en-US" sz="1800" dirty="0">
                <a:solidFill>
                  <a:srgbClr val="003399"/>
                </a:solidFill>
                <a:ea typeface="黑体" pitchFamily="49" charset="-122"/>
              </a:rPr>
              <a:t>举例</a:t>
            </a:r>
            <a:endParaRPr lang="en-US" altLang="zh-CN" sz="1800" dirty="0">
              <a:solidFill>
                <a:srgbClr val="003399"/>
              </a:solidFill>
              <a:ea typeface="黑体" pitchFamily="49" charset="-122"/>
            </a:endParaRPr>
          </a:p>
          <a:p>
            <a:pPr lvl="2">
              <a:buClr>
                <a:srgbClr val="000066"/>
              </a:buClr>
              <a:buFont typeface="Wingdings" pitchFamily="2" charset="2"/>
              <a:buChar char="F"/>
            </a:pPr>
            <a:r>
              <a:rPr lang="en-US" altLang="zh-CN" sz="1800" dirty="0">
                <a:solidFill>
                  <a:srgbClr val="000066"/>
                </a:solidFill>
                <a:ea typeface="黑体" pitchFamily="49" charset="-122"/>
              </a:rPr>
              <a:t>  </a:t>
            </a:r>
            <a:r>
              <a:rPr lang="en-US" altLang="zh-CN" sz="1800" dirty="0">
                <a:solidFill>
                  <a:srgbClr val="003399"/>
                </a:solidFill>
                <a:ea typeface="黑体" pitchFamily="49" charset="-122"/>
              </a:rPr>
              <a:t>[2]+ Stopped find /</a:t>
            </a:r>
            <a:r>
              <a:rPr lang="en-US" altLang="zh-CN" sz="1800" dirty="0" err="1">
                <a:solidFill>
                  <a:srgbClr val="003399"/>
                </a:solidFill>
                <a:ea typeface="黑体" pitchFamily="49" charset="-122"/>
              </a:rPr>
              <a:t>usr</a:t>
            </a:r>
            <a:r>
              <a:rPr lang="en-US" altLang="zh-CN" sz="1800" dirty="0">
                <a:solidFill>
                  <a:srgbClr val="003399"/>
                </a:solidFill>
                <a:ea typeface="黑体" pitchFamily="49" charset="-122"/>
              </a:rPr>
              <a:t> –name ace  -print &gt;</a:t>
            </a:r>
            <a:r>
              <a:rPr lang="en-US" altLang="zh-CN" sz="1800" dirty="0" err="1">
                <a:solidFill>
                  <a:srgbClr val="003399"/>
                </a:solidFill>
                <a:ea typeface="黑体" pitchFamily="49" charset="-122"/>
              </a:rPr>
              <a:t>findout</a:t>
            </a:r>
            <a:r>
              <a:rPr lang="en-US" altLang="zh-CN" sz="1800" dirty="0">
                <a:solidFill>
                  <a:srgbClr val="003399"/>
                </a:solidFill>
                <a:ea typeface="黑体" pitchFamily="49" charset="-122"/>
              </a:rPr>
              <a:t> </a:t>
            </a:r>
          </a:p>
          <a:p>
            <a:pPr eaLnBrk="1" hangingPunct="1">
              <a:buClr>
                <a:srgbClr val="FF0000"/>
              </a:buClr>
              <a:defRPr/>
            </a:pPr>
            <a:r>
              <a:rPr lang="en-US" altLang="zh-CN" sz="2400" dirty="0" err="1">
                <a:solidFill>
                  <a:schemeClr val="tx1">
                    <a:lumMod val="50000"/>
                  </a:schemeClr>
                </a:solidFill>
                <a:latin typeface="+mj-ea"/>
                <a:ea typeface="+mj-ea"/>
              </a:rPr>
              <a:t>bg</a:t>
            </a:r>
            <a:r>
              <a:rPr lang="zh-CN" altLang="en-US" sz="2400" dirty="0">
                <a:solidFill>
                  <a:schemeClr val="tx1">
                    <a:lumMod val="50000"/>
                  </a:schemeClr>
                </a:solidFill>
                <a:latin typeface="+mj-ea"/>
                <a:ea typeface="+mj-ea"/>
              </a:rPr>
              <a:t>：将作业移到后台运行 </a:t>
            </a:r>
            <a:r>
              <a:rPr lang="en-US" altLang="zh-CN" sz="2400" dirty="0">
                <a:solidFill>
                  <a:schemeClr val="tx1">
                    <a:lumMod val="50000"/>
                  </a:schemeClr>
                </a:solidFill>
                <a:latin typeface="+mj-ea"/>
                <a:ea typeface="+mj-ea"/>
              </a:rPr>
              <a:t>    </a:t>
            </a:r>
          </a:p>
          <a:p>
            <a:pPr lvl="1" eaLnBrk="1" hangingPunct="1">
              <a:buClr>
                <a:srgbClr val="003399"/>
              </a:buClr>
              <a:defRPr/>
            </a:pPr>
            <a:r>
              <a:rPr lang="zh-CN" altLang="en-US" sz="1800" dirty="0">
                <a:solidFill>
                  <a:srgbClr val="003399"/>
                </a:solidFill>
                <a:ea typeface="黑体" pitchFamily="49" charset="-122"/>
              </a:rPr>
              <a:t>将一个前台作业转移到后台执行之前，必须首先按下挂起键将作业挂起（暂时停止运行），然后使用内置命令</a:t>
            </a:r>
            <a:r>
              <a:rPr lang="en-US" altLang="zh-CN" sz="1800" dirty="0" err="1">
                <a:solidFill>
                  <a:srgbClr val="003399"/>
                </a:solidFill>
                <a:ea typeface="黑体" pitchFamily="49" charset="-122"/>
              </a:rPr>
              <a:t>bg</a:t>
            </a:r>
            <a:r>
              <a:rPr lang="zh-CN" altLang="en-US" sz="1800" dirty="0">
                <a:solidFill>
                  <a:srgbClr val="003399"/>
                </a:solidFill>
                <a:ea typeface="黑体" pitchFamily="49" charset="-122"/>
              </a:rPr>
              <a:t>将该任务放在后台继续执行</a:t>
            </a:r>
            <a:endParaRPr lang="en-US" altLang="zh-CN" sz="1800" dirty="0">
              <a:solidFill>
                <a:srgbClr val="003399"/>
              </a:solidFill>
              <a:ea typeface="黑体" pitchFamily="49" charset="-122"/>
            </a:endParaRPr>
          </a:p>
          <a:p>
            <a:pPr lvl="1" eaLnBrk="1" hangingPunct="1">
              <a:buClr>
                <a:srgbClr val="003399"/>
              </a:buClr>
              <a:defRPr/>
            </a:pPr>
            <a:r>
              <a:rPr lang="zh-CN" altLang="en-US" sz="1800" dirty="0">
                <a:solidFill>
                  <a:srgbClr val="003399"/>
                </a:solidFill>
                <a:ea typeface="黑体" pitchFamily="49" charset="-122"/>
              </a:rPr>
              <a:t>举例</a:t>
            </a:r>
            <a:endParaRPr lang="en-US" altLang="zh-CN" sz="1800" dirty="0">
              <a:solidFill>
                <a:srgbClr val="003399"/>
              </a:solidFill>
              <a:ea typeface="黑体" pitchFamily="49" charset="-122"/>
            </a:endParaRPr>
          </a:p>
          <a:p>
            <a:pPr lvl="2">
              <a:buClr>
                <a:srgbClr val="000066"/>
              </a:buClr>
              <a:buFont typeface="Wingdings" pitchFamily="2" charset="2"/>
              <a:buChar char="F"/>
            </a:pPr>
            <a:r>
              <a:rPr lang="en-US" altLang="zh-CN" sz="1800" dirty="0">
                <a:solidFill>
                  <a:srgbClr val="003399"/>
                </a:solidFill>
                <a:ea typeface="黑体" pitchFamily="49" charset="-122"/>
              </a:rPr>
              <a:t>  $</a:t>
            </a:r>
            <a:r>
              <a:rPr lang="en-US" altLang="zh-CN" sz="1800" dirty="0" err="1">
                <a:solidFill>
                  <a:srgbClr val="003399"/>
                </a:solidFill>
                <a:ea typeface="黑体" pitchFamily="49" charset="-122"/>
              </a:rPr>
              <a:t>bg</a:t>
            </a:r>
            <a:r>
              <a:rPr lang="en-US" altLang="zh-CN" sz="1800" dirty="0">
                <a:solidFill>
                  <a:srgbClr val="003399"/>
                </a:solidFill>
                <a:ea typeface="黑体" pitchFamily="49" charset="-122"/>
              </a:rPr>
              <a:t> [2]+ find /</a:t>
            </a:r>
            <a:r>
              <a:rPr lang="en-US" altLang="zh-CN" sz="1800" dirty="0" err="1">
                <a:solidFill>
                  <a:srgbClr val="003399"/>
                </a:solidFill>
                <a:ea typeface="黑体" pitchFamily="49" charset="-122"/>
              </a:rPr>
              <a:t>usr</a:t>
            </a:r>
            <a:r>
              <a:rPr lang="en-US" altLang="zh-CN" sz="1800" dirty="0">
                <a:solidFill>
                  <a:srgbClr val="003399"/>
                </a:solidFill>
                <a:ea typeface="黑体" pitchFamily="49" charset="-122"/>
              </a:rPr>
              <a:t> –name ace  -print &gt;</a:t>
            </a:r>
            <a:r>
              <a:rPr lang="en-US" altLang="zh-CN" sz="1800" dirty="0" err="1">
                <a:solidFill>
                  <a:srgbClr val="003399"/>
                </a:solidFill>
                <a:ea typeface="黑体" pitchFamily="49" charset="-122"/>
              </a:rPr>
              <a:t>findout</a:t>
            </a:r>
            <a:r>
              <a:rPr lang="en-US" altLang="zh-CN" sz="1800" dirty="0">
                <a:solidFill>
                  <a:srgbClr val="003399"/>
                </a:solidFill>
                <a:ea typeface="黑体" pitchFamily="49" charset="-122"/>
              </a:rPr>
              <a:t> &amp; </a:t>
            </a:r>
          </a:p>
          <a:p>
            <a:pPr eaLnBrk="1" hangingPunct="1">
              <a:buClr>
                <a:srgbClr val="FF0000"/>
              </a:buClr>
              <a:defRPr/>
            </a:pPr>
            <a:r>
              <a:rPr lang="en-US" altLang="zh-CN" sz="2400" dirty="0" err="1">
                <a:solidFill>
                  <a:schemeClr val="tx1">
                    <a:lumMod val="50000"/>
                  </a:schemeClr>
                </a:solidFill>
                <a:latin typeface="+mj-ea"/>
                <a:ea typeface="+mj-ea"/>
              </a:rPr>
              <a:t>fg</a:t>
            </a:r>
            <a:r>
              <a:rPr lang="zh-CN" altLang="en-US" sz="2400" dirty="0">
                <a:solidFill>
                  <a:schemeClr val="tx1">
                    <a:lumMod val="50000"/>
                  </a:schemeClr>
                </a:solidFill>
                <a:latin typeface="+mj-ea"/>
                <a:ea typeface="+mj-ea"/>
              </a:rPr>
              <a:t>：将作业移到前台运行</a:t>
            </a:r>
            <a:r>
              <a:rPr lang="en-US" altLang="zh-CN" sz="2400" dirty="0">
                <a:solidFill>
                  <a:schemeClr val="tx1">
                    <a:lumMod val="50000"/>
                  </a:schemeClr>
                </a:solidFill>
                <a:latin typeface="+mj-ea"/>
                <a:ea typeface="+mj-ea"/>
              </a:rPr>
              <a:t>    </a:t>
            </a:r>
          </a:p>
          <a:p>
            <a:pPr lvl="1" eaLnBrk="1" hangingPunct="1">
              <a:buClr>
                <a:srgbClr val="003399"/>
              </a:buClr>
              <a:defRPr/>
            </a:pPr>
            <a:r>
              <a:rPr lang="zh-CN" altLang="en-US" sz="1800" dirty="0">
                <a:solidFill>
                  <a:srgbClr val="003399"/>
                </a:solidFill>
                <a:ea typeface="黑体" pitchFamily="49" charset="-122"/>
              </a:rPr>
              <a:t>举例</a:t>
            </a:r>
            <a:endParaRPr lang="en-US" altLang="zh-CN" sz="1800" dirty="0">
              <a:solidFill>
                <a:srgbClr val="003399"/>
              </a:solidFill>
              <a:ea typeface="黑体" pitchFamily="49" charset="-122"/>
            </a:endParaRPr>
          </a:p>
          <a:p>
            <a:pPr lvl="2">
              <a:buClr>
                <a:srgbClr val="000066"/>
              </a:buClr>
              <a:buFont typeface="Wingdings" pitchFamily="2" charset="2"/>
              <a:buChar char="F"/>
            </a:pPr>
            <a:r>
              <a:rPr lang="en-US" altLang="zh-CN" sz="1800" dirty="0">
                <a:solidFill>
                  <a:srgbClr val="003399"/>
                </a:solidFill>
                <a:ea typeface="黑体" pitchFamily="49" charset="-122"/>
              </a:rPr>
              <a:t>  $sleep 600 &amp;</a:t>
            </a:r>
          </a:p>
          <a:p>
            <a:pPr lvl="2">
              <a:buClr>
                <a:srgbClr val="000066"/>
              </a:buClr>
              <a:buFont typeface="Wingdings" pitchFamily="2" charset="2"/>
              <a:buChar char="F"/>
            </a:pPr>
            <a:r>
              <a:rPr lang="en-US" altLang="zh-CN" sz="1800" dirty="0">
                <a:solidFill>
                  <a:srgbClr val="003399"/>
                </a:solidFill>
                <a:ea typeface="黑体" pitchFamily="49" charset="-122"/>
              </a:rPr>
              <a:t>$jobs</a:t>
            </a:r>
          </a:p>
          <a:p>
            <a:pPr lvl="2">
              <a:buClr>
                <a:srgbClr val="000066"/>
              </a:buClr>
              <a:buFont typeface="Wingdings" pitchFamily="2" charset="2"/>
              <a:buChar char="F"/>
            </a:pPr>
            <a:r>
              <a:rPr lang="en-US" altLang="zh-CN" sz="1800" dirty="0">
                <a:solidFill>
                  <a:srgbClr val="003399"/>
                </a:solidFill>
                <a:ea typeface="黑体" pitchFamily="49" charset="-122"/>
              </a:rPr>
              <a:t>[1] + Running sleep 600 &amp;</a:t>
            </a:r>
          </a:p>
          <a:p>
            <a:pPr lvl="2">
              <a:buClr>
                <a:srgbClr val="000066"/>
              </a:buClr>
              <a:buFont typeface="Wingdings" pitchFamily="2" charset="2"/>
              <a:buChar char="F"/>
            </a:pPr>
            <a:r>
              <a:rPr lang="en-US" altLang="zh-CN" sz="1800" dirty="0">
                <a:solidFill>
                  <a:srgbClr val="003399"/>
                </a:solidFill>
                <a:ea typeface="黑体" pitchFamily="49" charset="-122"/>
              </a:rPr>
              <a:t>$</a:t>
            </a:r>
            <a:r>
              <a:rPr lang="en-US" altLang="zh-CN" sz="1800" dirty="0" err="1">
                <a:solidFill>
                  <a:srgbClr val="003399"/>
                </a:solidFill>
                <a:ea typeface="黑体" pitchFamily="49" charset="-122"/>
              </a:rPr>
              <a:t>fg</a:t>
            </a:r>
            <a:r>
              <a:rPr lang="en-US" altLang="zh-CN" sz="1800" dirty="0">
                <a:solidFill>
                  <a:srgbClr val="003399"/>
                </a:solidFill>
                <a:ea typeface="黑体" pitchFamily="49" charset="-122"/>
              </a:rPr>
              <a:t> 1</a:t>
            </a:r>
            <a:endParaRPr lang="zh-CN" altLang="en-US" sz="1800" dirty="0">
              <a:solidFill>
                <a:srgbClr val="003399"/>
              </a:solidFill>
              <a:ea typeface="黑体" pitchFamily="49" charset="-122"/>
            </a:endParaRPr>
          </a:p>
          <a:p>
            <a:pPr lvl="2">
              <a:buClr>
                <a:srgbClr val="000066"/>
              </a:buClr>
              <a:buFont typeface="Wingdings" pitchFamily="2" charset="2"/>
              <a:buChar char="F"/>
            </a:pPr>
            <a:endParaRPr lang="en-US" altLang="zh-CN" sz="1800" dirty="0">
              <a:solidFill>
                <a:srgbClr val="000066"/>
              </a:solidFill>
              <a:ea typeface="黑体" pitchFamily="49" charset="-122"/>
            </a:endParaRPr>
          </a:p>
          <a:p>
            <a:pPr lvl="2">
              <a:buClr>
                <a:srgbClr val="000066"/>
              </a:buClr>
              <a:buNone/>
            </a:pPr>
            <a:endParaRPr lang="en-US" altLang="zh-CN" sz="1800" dirty="0">
              <a:solidFill>
                <a:srgbClr val="000066"/>
              </a:solidFill>
              <a:ea typeface="黑体"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t>Shell</a:t>
            </a:r>
            <a:r>
              <a:rPr lang="zh-TW" altLang="en-US" dirty="0"/>
              <a:t>基础</a:t>
            </a:r>
            <a:r>
              <a:rPr lang="zh-CN" altLang="en-US" dirty="0"/>
              <a:t>知识</a:t>
            </a:r>
            <a:r>
              <a:rPr lang="en-US" altLang="zh-CN" dirty="0"/>
              <a:t>—</a:t>
            </a:r>
            <a:r>
              <a:rPr lang="zh-CN" altLang="en-US" dirty="0"/>
              <a:t>作业管理</a:t>
            </a:r>
          </a:p>
        </p:txBody>
      </p:sp>
      <p:grpSp>
        <p:nvGrpSpPr>
          <p:cNvPr id="6" name="组合 5"/>
          <p:cNvGrpSpPr/>
          <p:nvPr/>
        </p:nvGrpSpPr>
        <p:grpSpPr>
          <a:xfrm>
            <a:off x="895350" y="1340768"/>
            <a:ext cx="8115300" cy="5111750"/>
            <a:chOff x="250825" y="1196975"/>
            <a:chExt cx="8115300" cy="5111750"/>
          </a:xfrm>
        </p:grpSpPr>
        <p:pic>
          <p:nvPicPr>
            <p:cNvPr id="4" name="图片 3" descr="22.JPG"/>
            <p:cNvPicPr>
              <a:picLocks noChangeAspect="1"/>
            </p:cNvPicPr>
            <p:nvPr/>
          </p:nvPicPr>
          <p:blipFill>
            <a:blip r:embed="rId3" cstate="print"/>
            <a:srcRect/>
            <a:stretch>
              <a:fillRect/>
            </a:stretch>
          </p:blipFill>
          <p:spPr bwMode="auto">
            <a:xfrm>
              <a:off x="250825" y="1196975"/>
              <a:ext cx="8115300" cy="5111750"/>
            </a:xfrm>
            <a:prstGeom prst="rect">
              <a:avLst/>
            </a:prstGeom>
            <a:noFill/>
            <a:ln w="9525">
              <a:noFill/>
              <a:miter lim="800000"/>
              <a:headEnd/>
              <a:tailEnd/>
            </a:ln>
          </p:spPr>
        </p:pic>
        <p:sp>
          <p:nvSpPr>
            <p:cNvPr id="5" name="TextBox 4"/>
            <p:cNvSpPr txBox="1">
              <a:spLocks noChangeArrowheads="1"/>
            </p:cNvSpPr>
            <p:nvPr/>
          </p:nvSpPr>
          <p:spPr bwMode="auto">
            <a:xfrm>
              <a:off x="7646045" y="5828010"/>
              <a:ext cx="720080" cy="461665"/>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lgn="ctr" eaLnBrk="1" hangingPunct="1"/>
            <a:r>
              <a:rPr lang="en-US" altLang="zh-CN" dirty="0"/>
              <a:t>Shell</a:t>
            </a:r>
            <a:r>
              <a:rPr lang="zh-TW" altLang="en-US" dirty="0"/>
              <a:t>基础</a:t>
            </a:r>
            <a:r>
              <a:rPr lang="zh-CN" altLang="en-US" dirty="0"/>
              <a:t>知识</a:t>
            </a:r>
            <a:r>
              <a:rPr lang="en-US" altLang="zh-CN" dirty="0"/>
              <a:t>—</a:t>
            </a:r>
            <a:r>
              <a:rPr lang="zh-CN" altLang="en-US" dirty="0">
                <a:effectLst/>
              </a:rPr>
              <a:t>启动</a:t>
            </a:r>
            <a:endParaRPr lang="en-US" altLang="zh-CN" dirty="0">
              <a:effectLst/>
            </a:endParaRPr>
          </a:p>
        </p:txBody>
      </p:sp>
      <p:sp>
        <p:nvSpPr>
          <p:cNvPr id="26627" name="Rectangle 3"/>
          <p:cNvSpPr>
            <a:spLocks noGrp="1" noChangeArrowheads="1"/>
          </p:cNvSpPr>
          <p:nvPr>
            <p:ph type="body" idx="4294967295"/>
          </p:nvPr>
        </p:nvSpPr>
        <p:spPr/>
        <p:txBody>
          <a:bodyPr/>
          <a:lstStyle/>
          <a:p>
            <a:pPr eaLnBrk="1" hangingPunct="1">
              <a:buClr>
                <a:srgbClr val="FF0000"/>
              </a:buClr>
              <a:defRPr/>
            </a:pPr>
            <a:r>
              <a:rPr lang="en-US" altLang="zh-CN" sz="2400" dirty="0">
                <a:solidFill>
                  <a:schemeClr val="tx1">
                    <a:lumMod val="50000"/>
                  </a:schemeClr>
                </a:solidFill>
                <a:latin typeface="+mj-ea"/>
                <a:ea typeface="+mj-ea"/>
              </a:rPr>
              <a:t>GNU bash shell</a:t>
            </a:r>
            <a:r>
              <a:rPr lang="zh-CN" altLang="en-US" sz="2400" dirty="0">
                <a:solidFill>
                  <a:schemeClr val="tx1">
                    <a:lumMod val="50000"/>
                  </a:schemeClr>
                </a:solidFill>
                <a:latin typeface="+mj-ea"/>
                <a:ea typeface="+mj-ea"/>
              </a:rPr>
              <a:t>提供对</a:t>
            </a:r>
            <a:r>
              <a:rPr lang="en-US" altLang="zh-CN" sz="2400" dirty="0">
                <a:solidFill>
                  <a:schemeClr val="tx1">
                    <a:lumMod val="50000"/>
                  </a:schemeClr>
                </a:solidFill>
                <a:latin typeface="+mj-ea"/>
                <a:ea typeface="+mj-ea"/>
              </a:rPr>
              <a:t>Linux</a:t>
            </a:r>
            <a:r>
              <a:rPr lang="zh-CN" altLang="en-US" sz="2400" dirty="0">
                <a:solidFill>
                  <a:schemeClr val="tx1">
                    <a:lumMod val="50000"/>
                  </a:schemeClr>
                </a:solidFill>
                <a:latin typeface="+mj-ea"/>
                <a:ea typeface="+mj-ea"/>
              </a:rPr>
              <a:t>系统的交互式访问，它以常规程序运行，一般是在用户登录终端时启动。登录时系统启动的</a:t>
            </a:r>
            <a:r>
              <a:rPr lang="en-US" altLang="zh-CN" sz="2400" dirty="0">
                <a:solidFill>
                  <a:schemeClr val="tx1">
                    <a:lumMod val="50000"/>
                  </a:schemeClr>
                </a:solidFill>
                <a:latin typeface="+mj-ea"/>
                <a:ea typeface="+mj-ea"/>
              </a:rPr>
              <a:t>shell</a:t>
            </a:r>
            <a:r>
              <a:rPr lang="zh-CN" altLang="en-US" sz="2400" dirty="0">
                <a:solidFill>
                  <a:schemeClr val="tx1">
                    <a:lumMod val="50000"/>
                  </a:schemeClr>
                </a:solidFill>
                <a:latin typeface="+mj-ea"/>
                <a:ea typeface="+mj-ea"/>
              </a:rPr>
              <a:t>依赖于用户的配置</a:t>
            </a:r>
          </a:p>
          <a:p>
            <a:pPr lvl="1" eaLnBrk="1" hangingPunct="1">
              <a:buClrTx/>
              <a:defRPr/>
            </a:pPr>
            <a:r>
              <a:rPr lang="en-US" altLang="zh-CN" dirty="0">
                <a:solidFill>
                  <a:schemeClr val="tx1">
                    <a:lumMod val="50000"/>
                  </a:schemeClr>
                </a:solidFill>
                <a:latin typeface="+mj-ea"/>
                <a:ea typeface="+mj-ea"/>
              </a:rPr>
              <a:t>man bash</a:t>
            </a:r>
            <a:r>
              <a:rPr lang="zh-CN" altLang="en-US" dirty="0">
                <a:solidFill>
                  <a:schemeClr val="tx1">
                    <a:lumMod val="50000"/>
                  </a:schemeClr>
                </a:solidFill>
                <a:latin typeface="+mj-ea"/>
                <a:ea typeface="+mj-ea"/>
              </a:rPr>
              <a:t>了解更多关于</a:t>
            </a:r>
            <a:r>
              <a:rPr lang="en-US" altLang="zh-CN" dirty="0">
                <a:solidFill>
                  <a:schemeClr val="tx1">
                    <a:lumMod val="50000"/>
                  </a:schemeClr>
                </a:solidFill>
                <a:latin typeface="+mj-ea"/>
                <a:ea typeface="+mj-ea"/>
              </a:rPr>
              <a:t>bash shell</a:t>
            </a:r>
            <a:r>
              <a:rPr lang="zh-CN" altLang="en-US" dirty="0">
                <a:solidFill>
                  <a:schemeClr val="tx1">
                    <a:lumMod val="50000"/>
                  </a:schemeClr>
                </a:solidFill>
                <a:latin typeface="+mj-ea"/>
                <a:ea typeface="+mj-ea"/>
              </a:rPr>
              <a:t>的信息</a:t>
            </a:r>
          </a:p>
          <a:p>
            <a:pPr eaLnBrk="1" hangingPunct="1">
              <a:buClr>
                <a:srgbClr val="FF0000"/>
              </a:buClr>
              <a:defRPr/>
            </a:pPr>
            <a:r>
              <a:rPr lang="en-US" altLang="zh-CN" sz="2400" dirty="0">
                <a:solidFill>
                  <a:schemeClr val="tx1">
                    <a:lumMod val="50000"/>
                  </a:schemeClr>
                </a:solidFill>
                <a:latin typeface="+mj-ea"/>
                <a:ea typeface="+mj-ea"/>
              </a:rPr>
              <a:t>/</a:t>
            </a:r>
            <a:r>
              <a:rPr lang="en-US" altLang="zh-CN" sz="2400" dirty="0" err="1">
                <a:solidFill>
                  <a:schemeClr val="tx1">
                    <a:lumMod val="50000"/>
                  </a:schemeClr>
                </a:solidFill>
                <a:latin typeface="+mj-ea"/>
                <a:ea typeface="+mj-ea"/>
              </a:rPr>
              <a:t>etc</a:t>
            </a:r>
            <a:r>
              <a:rPr lang="en-US" altLang="zh-CN" sz="2400" dirty="0">
                <a:solidFill>
                  <a:schemeClr val="tx1">
                    <a:lumMod val="50000"/>
                  </a:schemeClr>
                </a:solidFill>
                <a:latin typeface="+mj-ea"/>
                <a:ea typeface="+mj-ea"/>
              </a:rPr>
              <a:t>/passwd</a:t>
            </a:r>
            <a:r>
              <a:rPr lang="zh-CN" altLang="en-US" sz="2400" dirty="0">
                <a:solidFill>
                  <a:schemeClr val="tx1">
                    <a:lumMod val="50000"/>
                  </a:schemeClr>
                </a:solidFill>
                <a:latin typeface="+mj-ea"/>
                <a:ea typeface="+mj-ea"/>
              </a:rPr>
              <a:t>文件指定了用户的默认</a:t>
            </a:r>
            <a:r>
              <a:rPr lang="en-US" altLang="zh-CN" sz="2400" dirty="0">
                <a:solidFill>
                  <a:schemeClr val="tx1">
                    <a:lumMod val="50000"/>
                  </a:schemeClr>
                </a:solidFill>
                <a:latin typeface="+mj-ea"/>
                <a:ea typeface="+mj-ea"/>
              </a:rPr>
              <a:t>shell</a:t>
            </a:r>
            <a:r>
              <a:rPr lang="zh-CN" altLang="en-US" sz="2400" dirty="0">
                <a:solidFill>
                  <a:schemeClr val="tx1">
                    <a:lumMod val="50000"/>
                  </a:schemeClr>
                </a:solidFill>
                <a:latin typeface="+mj-ea"/>
                <a:ea typeface="+mj-ea"/>
              </a:rPr>
              <a:t>程序</a:t>
            </a:r>
          </a:p>
          <a:p>
            <a:pPr marL="342900" lvl="1" indent="-342900" eaLnBrk="1" hangingPunct="1">
              <a:buClr>
                <a:srgbClr val="FF0000"/>
              </a:buClr>
              <a:buSzPct val="120000"/>
              <a:buFont typeface="Wingdings" pitchFamily="2" charset="2"/>
              <a:buChar char="§"/>
              <a:defRPr/>
            </a:pPr>
            <a:r>
              <a:rPr lang="zh-CN" altLang="en-US" dirty="0">
                <a:solidFill>
                  <a:schemeClr val="tx1">
                    <a:lumMod val="50000"/>
                  </a:schemeClr>
                </a:solidFill>
                <a:latin typeface="+mj-ea"/>
                <a:ea typeface="+mj-ea"/>
                <a:cs typeface="+mn-cs"/>
              </a:rPr>
              <a:t>如果想分配一个无法登录的账号，则指定其</a:t>
            </a:r>
            <a:r>
              <a:rPr lang="en-US" altLang="zh-CN" dirty="0">
                <a:solidFill>
                  <a:schemeClr val="tx1">
                    <a:lumMod val="50000"/>
                  </a:schemeClr>
                </a:solidFill>
                <a:latin typeface="+mj-ea"/>
                <a:ea typeface="+mj-ea"/>
                <a:cs typeface="+mn-cs"/>
              </a:rPr>
              <a:t>shell</a:t>
            </a:r>
            <a:r>
              <a:rPr lang="zh-CN" altLang="en-US" dirty="0">
                <a:solidFill>
                  <a:schemeClr val="tx1">
                    <a:lumMod val="50000"/>
                  </a:schemeClr>
                </a:solidFill>
                <a:latin typeface="+mj-ea"/>
                <a:ea typeface="+mj-ea"/>
                <a:cs typeface="+mn-cs"/>
              </a:rPr>
              <a:t>为</a:t>
            </a:r>
            <a:r>
              <a:rPr lang="en-US" altLang="zh-CN" dirty="0">
                <a:solidFill>
                  <a:schemeClr val="tx1">
                    <a:lumMod val="50000"/>
                  </a:schemeClr>
                </a:solidFill>
                <a:latin typeface="+mj-ea"/>
                <a:ea typeface="+mj-ea"/>
                <a:cs typeface="+mn-cs"/>
              </a:rPr>
              <a:t>/</a:t>
            </a:r>
            <a:r>
              <a:rPr lang="en-US" altLang="zh-CN" dirty="0" err="1">
                <a:solidFill>
                  <a:schemeClr val="tx1">
                    <a:lumMod val="50000"/>
                  </a:schemeClr>
                </a:solidFill>
                <a:latin typeface="+mj-ea"/>
                <a:ea typeface="+mj-ea"/>
                <a:cs typeface="+mn-cs"/>
              </a:rPr>
              <a:t>sbin</a:t>
            </a:r>
            <a:r>
              <a:rPr lang="en-US" altLang="zh-CN" dirty="0">
                <a:solidFill>
                  <a:schemeClr val="tx1">
                    <a:lumMod val="50000"/>
                  </a:schemeClr>
                </a:solidFill>
                <a:latin typeface="+mj-ea"/>
                <a:ea typeface="+mj-ea"/>
                <a:cs typeface="+mn-cs"/>
              </a:rPr>
              <a:t>/</a:t>
            </a:r>
            <a:r>
              <a:rPr lang="en-US" altLang="zh-CN" dirty="0" err="1">
                <a:solidFill>
                  <a:schemeClr val="tx1">
                    <a:lumMod val="50000"/>
                  </a:schemeClr>
                </a:solidFill>
                <a:latin typeface="+mj-ea"/>
                <a:ea typeface="+mj-ea"/>
                <a:cs typeface="+mn-cs"/>
              </a:rPr>
              <a:t>nologin</a:t>
            </a:r>
            <a:endParaRPr lang="en-US" altLang="zh-CN" dirty="0">
              <a:solidFill>
                <a:schemeClr val="tx1">
                  <a:lumMod val="50000"/>
                </a:schemeClr>
              </a:solidFill>
              <a:latin typeface="+mj-ea"/>
              <a:ea typeface="+mj-ea"/>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lgn="ctr" eaLnBrk="1" hangingPunct="1"/>
            <a:r>
              <a:rPr lang="en-US" altLang="zh-CN" dirty="0"/>
              <a:t>Shell</a:t>
            </a:r>
            <a:r>
              <a:rPr lang="zh-TW" altLang="en-US" dirty="0"/>
              <a:t>基础</a:t>
            </a:r>
            <a:r>
              <a:rPr lang="zh-CN" altLang="en-US" dirty="0"/>
              <a:t>知识</a:t>
            </a:r>
            <a:r>
              <a:rPr lang="en-US" altLang="zh-CN" dirty="0"/>
              <a:t>—</a:t>
            </a:r>
            <a:r>
              <a:rPr lang="zh-CN" altLang="en-US" dirty="0">
                <a:effectLst/>
              </a:rPr>
              <a:t>启动</a:t>
            </a:r>
            <a:endParaRPr lang="en-US" altLang="zh-CN" dirty="0">
              <a:effectLst/>
            </a:endParaRPr>
          </a:p>
        </p:txBody>
      </p:sp>
      <p:grpSp>
        <p:nvGrpSpPr>
          <p:cNvPr id="6" name="组合 5"/>
          <p:cNvGrpSpPr/>
          <p:nvPr/>
        </p:nvGrpSpPr>
        <p:grpSpPr>
          <a:xfrm>
            <a:off x="345274" y="2412010"/>
            <a:ext cx="9215451" cy="2716355"/>
            <a:chOff x="395289" y="1412876"/>
            <a:chExt cx="7201048" cy="4515078"/>
          </a:xfrm>
        </p:grpSpPr>
        <p:pic>
          <p:nvPicPr>
            <p:cNvPr id="26628" name="Picture 5"/>
            <p:cNvPicPr>
              <a:picLocks noChangeAspect="1" noChangeArrowheads="1"/>
            </p:cNvPicPr>
            <p:nvPr/>
          </p:nvPicPr>
          <p:blipFill>
            <a:blip r:embed="rId3" cstate="print"/>
            <a:srcRect/>
            <a:stretch>
              <a:fillRect/>
            </a:stretch>
          </p:blipFill>
          <p:spPr bwMode="auto">
            <a:xfrm>
              <a:off x="395289" y="1412876"/>
              <a:ext cx="7201048" cy="4515078"/>
            </a:xfrm>
            <a:prstGeom prst="rect">
              <a:avLst/>
            </a:prstGeom>
            <a:noFill/>
            <a:ln w="9525">
              <a:noFill/>
              <a:miter lim="800000"/>
              <a:headEnd/>
              <a:tailEnd/>
            </a:ln>
          </p:spPr>
        </p:pic>
        <p:sp>
          <p:nvSpPr>
            <p:cNvPr id="4" name="TextBox 3"/>
            <p:cNvSpPr txBox="1">
              <a:spLocks noChangeArrowheads="1"/>
            </p:cNvSpPr>
            <p:nvPr/>
          </p:nvSpPr>
          <p:spPr bwMode="auto">
            <a:xfrm>
              <a:off x="6978006" y="5132440"/>
              <a:ext cx="576104" cy="745908"/>
            </a:xfrm>
            <a:prstGeom prst="rect">
              <a:avLst/>
            </a:prstGeom>
            <a:noFill/>
            <a:ln w="9525">
              <a:solidFill>
                <a:srgbClr val="FF0000"/>
              </a:solidFill>
              <a:miter lim="800000"/>
              <a:headEnd/>
              <a:tailEnd/>
            </a:ln>
          </p:spPr>
          <p:txBody>
            <a:bodyPr>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lgn="ctr" eaLnBrk="1" hangingPunct="1"/>
            <a:r>
              <a:rPr lang="en-US" altLang="zh-CN" dirty="0"/>
              <a:t>Shell</a:t>
            </a:r>
            <a:r>
              <a:rPr lang="zh-TW" altLang="en-US" dirty="0"/>
              <a:t>基础</a:t>
            </a:r>
            <a:r>
              <a:rPr lang="zh-CN" altLang="en-US" dirty="0"/>
              <a:t>知识</a:t>
            </a:r>
            <a:r>
              <a:rPr lang="en-US" altLang="zh-CN" dirty="0"/>
              <a:t>—</a:t>
            </a:r>
            <a:r>
              <a:rPr lang="zh-CN" altLang="en-US" dirty="0">
                <a:effectLst/>
              </a:rPr>
              <a:t>启动</a:t>
            </a:r>
          </a:p>
        </p:txBody>
      </p:sp>
      <p:sp>
        <p:nvSpPr>
          <p:cNvPr id="27651" name="Rectangle 3"/>
          <p:cNvSpPr>
            <a:spLocks noGrp="1" noChangeArrowheads="1"/>
          </p:cNvSpPr>
          <p:nvPr>
            <p:ph type="body" idx="4294967295"/>
          </p:nvPr>
        </p:nvSpPr>
        <p:spPr>
          <a:xfrm>
            <a:off x="381000" y="1125538"/>
            <a:ext cx="9144000" cy="4895850"/>
          </a:xfrm>
        </p:spPr>
        <p:txBody>
          <a:bodyPr/>
          <a:lstStyle/>
          <a:p>
            <a:pPr eaLnBrk="1" hangingPunct="1">
              <a:buClr>
                <a:srgbClr val="FF0000"/>
              </a:buClr>
              <a:defRPr/>
            </a:pPr>
            <a:r>
              <a:rPr lang="zh-CN" altLang="en-US" sz="2400" dirty="0">
                <a:solidFill>
                  <a:schemeClr val="tx1">
                    <a:lumMod val="50000"/>
                  </a:schemeClr>
                </a:solidFill>
                <a:latin typeface="+mj-ea"/>
                <a:ea typeface="+mj-ea"/>
              </a:rPr>
              <a:t>启动成功普通用户的默认提示符为</a:t>
            </a:r>
            <a:r>
              <a:rPr lang="en-US" altLang="zh-CN" sz="2400" dirty="0">
                <a:solidFill>
                  <a:schemeClr val="tx1">
                    <a:lumMod val="50000"/>
                  </a:schemeClr>
                </a:solidFill>
                <a:latin typeface="+mj-ea"/>
                <a:ea typeface="+mj-ea"/>
              </a:rPr>
              <a:t>$</a:t>
            </a:r>
            <a:r>
              <a:rPr lang="zh-CN" altLang="en-US" sz="2400" dirty="0">
                <a:solidFill>
                  <a:schemeClr val="tx1">
                    <a:lumMod val="50000"/>
                  </a:schemeClr>
                </a:solidFill>
                <a:latin typeface="+mj-ea"/>
                <a:ea typeface="+mj-ea"/>
              </a:rPr>
              <a:t>，</a:t>
            </a:r>
            <a:r>
              <a:rPr lang="en-US" altLang="zh-CN" sz="2400" dirty="0">
                <a:solidFill>
                  <a:schemeClr val="tx1">
                    <a:lumMod val="50000"/>
                  </a:schemeClr>
                </a:solidFill>
                <a:latin typeface="+mj-ea"/>
                <a:ea typeface="+mj-ea"/>
              </a:rPr>
              <a:t>root</a:t>
            </a:r>
            <a:r>
              <a:rPr lang="zh-CN" altLang="en-US" sz="2400" dirty="0">
                <a:solidFill>
                  <a:schemeClr val="tx1">
                    <a:lumMod val="50000"/>
                  </a:schemeClr>
                </a:solidFill>
                <a:latin typeface="+mj-ea"/>
                <a:ea typeface="+mj-ea"/>
              </a:rPr>
              <a:t>用户的默认提示符为</a:t>
            </a:r>
            <a:r>
              <a:rPr lang="en-US" altLang="zh-CN" sz="2400" dirty="0">
                <a:solidFill>
                  <a:schemeClr val="tx1">
                    <a:lumMod val="50000"/>
                  </a:schemeClr>
                </a:solidFill>
                <a:latin typeface="+mj-ea"/>
                <a:ea typeface="+mj-ea"/>
              </a:rPr>
              <a:t>#</a:t>
            </a:r>
            <a:r>
              <a:rPr lang="zh-CN" altLang="en-US" sz="2400" dirty="0">
                <a:solidFill>
                  <a:schemeClr val="tx1">
                    <a:lumMod val="50000"/>
                  </a:schemeClr>
                </a:solidFill>
                <a:latin typeface="+mj-ea"/>
                <a:ea typeface="+mj-ea"/>
              </a:rPr>
              <a:t>，表示等待用户输入</a:t>
            </a:r>
          </a:p>
          <a:p>
            <a:pPr eaLnBrk="1" hangingPunct="1">
              <a:buClr>
                <a:srgbClr val="FF0000"/>
              </a:buClr>
              <a:defRPr/>
            </a:pPr>
            <a:r>
              <a:rPr lang="zh-CN" altLang="en-US" sz="2400" dirty="0">
                <a:solidFill>
                  <a:schemeClr val="tx1">
                    <a:lumMod val="50000"/>
                  </a:schemeClr>
                </a:solidFill>
                <a:latin typeface="+mj-ea"/>
                <a:ea typeface="+mj-ea"/>
              </a:rPr>
              <a:t>默认提示符等</a:t>
            </a:r>
            <a:r>
              <a:rPr lang="en-US" altLang="zh-CN" sz="2400" dirty="0">
                <a:solidFill>
                  <a:schemeClr val="tx1">
                    <a:lumMod val="50000"/>
                  </a:schemeClr>
                </a:solidFill>
                <a:latin typeface="+mj-ea"/>
                <a:ea typeface="+mj-ea"/>
              </a:rPr>
              <a:t>shell</a:t>
            </a:r>
            <a:r>
              <a:rPr lang="zh-CN" altLang="en-US" sz="2400" dirty="0">
                <a:solidFill>
                  <a:schemeClr val="tx1">
                    <a:lumMod val="50000"/>
                  </a:schemeClr>
                </a:solidFill>
                <a:latin typeface="+mj-ea"/>
                <a:ea typeface="+mj-ea"/>
              </a:rPr>
              <a:t>的显示效果可以配置修改</a:t>
            </a:r>
          </a:p>
          <a:p>
            <a:pPr eaLnBrk="1" hangingPunct="1">
              <a:buClr>
                <a:srgbClr val="FF0000"/>
              </a:buClr>
              <a:defRPr/>
            </a:pPr>
            <a:r>
              <a:rPr lang="en-US" altLang="zh-CN" sz="2400" dirty="0">
                <a:solidFill>
                  <a:schemeClr val="tx1">
                    <a:lumMod val="50000"/>
                  </a:schemeClr>
                </a:solidFill>
                <a:latin typeface="+mj-ea"/>
                <a:ea typeface="+mj-ea"/>
              </a:rPr>
              <a:t>[</a:t>
            </a:r>
            <a:r>
              <a:rPr lang="en-US" altLang="zh-CN" sz="2400" dirty="0" err="1">
                <a:solidFill>
                  <a:schemeClr val="tx1">
                    <a:lumMod val="50000"/>
                  </a:schemeClr>
                </a:solidFill>
                <a:latin typeface="+mj-ea"/>
                <a:ea typeface="+mj-ea"/>
              </a:rPr>
              <a:t>baozhang@localhost</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包含的信息</a:t>
            </a:r>
          </a:p>
          <a:p>
            <a:pPr lvl="1" eaLnBrk="1" hangingPunct="1">
              <a:buClrTx/>
              <a:defRPr/>
            </a:pPr>
            <a:r>
              <a:rPr lang="zh-CN" altLang="en-US" sz="2000" dirty="0">
                <a:solidFill>
                  <a:schemeClr val="tx1">
                    <a:lumMod val="50000"/>
                  </a:schemeClr>
                </a:solidFill>
                <a:latin typeface="+mj-ea"/>
                <a:ea typeface="+mj-ea"/>
              </a:rPr>
              <a:t>启动</a:t>
            </a:r>
            <a:r>
              <a:rPr lang="en-US" altLang="zh-CN" sz="2000" dirty="0">
                <a:solidFill>
                  <a:schemeClr val="tx1">
                    <a:lumMod val="50000"/>
                  </a:schemeClr>
                </a:solidFill>
                <a:latin typeface="+mj-ea"/>
                <a:ea typeface="+mj-ea"/>
              </a:rPr>
              <a:t>shell</a:t>
            </a:r>
            <a:r>
              <a:rPr lang="zh-CN" altLang="en-US" sz="2000" dirty="0">
                <a:solidFill>
                  <a:schemeClr val="tx1">
                    <a:lumMod val="50000"/>
                  </a:schemeClr>
                </a:solidFill>
                <a:latin typeface="+mj-ea"/>
                <a:ea typeface="+mj-ea"/>
              </a:rPr>
              <a:t>的用户名</a:t>
            </a:r>
          </a:p>
          <a:p>
            <a:pPr lvl="1" eaLnBrk="1" hangingPunct="1">
              <a:buClrTx/>
              <a:defRPr/>
            </a:pPr>
            <a:r>
              <a:rPr lang="zh-CN" altLang="en-US" sz="2000" dirty="0">
                <a:solidFill>
                  <a:schemeClr val="tx1">
                    <a:lumMod val="50000"/>
                  </a:schemeClr>
                </a:solidFill>
                <a:latin typeface="+mj-ea"/>
                <a:ea typeface="+mj-ea"/>
              </a:rPr>
              <a:t>主机名</a:t>
            </a:r>
            <a:endParaRPr lang="en-US" altLang="zh-CN" sz="2000" dirty="0">
              <a:solidFill>
                <a:schemeClr val="tx1">
                  <a:lumMod val="50000"/>
                </a:schemeClr>
              </a:solidFill>
              <a:latin typeface="+mj-ea"/>
              <a:ea typeface="+mj-ea"/>
            </a:endParaRPr>
          </a:p>
          <a:p>
            <a:pPr lvl="1" eaLnBrk="1" hangingPunct="1">
              <a:buClrTx/>
              <a:defRPr/>
            </a:pPr>
            <a:r>
              <a:rPr lang="zh-CN" altLang="en-US" sz="2000" dirty="0">
                <a:solidFill>
                  <a:schemeClr val="tx1">
                    <a:lumMod val="50000"/>
                  </a:schemeClr>
                </a:solidFill>
                <a:latin typeface="+mj-ea"/>
              </a:rPr>
              <a:t>当前目录</a:t>
            </a:r>
            <a:endParaRPr lang="zh-CN" altLang="en-US" sz="2000" dirty="0">
              <a:solidFill>
                <a:schemeClr val="tx1">
                  <a:lumMod val="50000"/>
                </a:schemeClr>
              </a:solidFill>
              <a:latin typeface="+mj-ea"/>
              <a:ea typeface="+mj-ea"/>
            </a:endParaRPr>
          </a:p>
        </p:txBody>
      </p:sp>
      <p:grpSp>
        <p:nvGrpSpPr>
          <p:cNvPr id="6" name="组合 5"/>
          <p:cNvGrpSpPr/>
          <p:nvPr/>
        </p:nvGrpSpPr>
        <p:grpSpPr>
          <a:xfrm>
            <a:off x="3161479" y="4340400"/>
            <a:ext cx="4356100" cy="1363118"/>
            <a:chOff x="2916238" y="3933825"/>
            <a:chExt cx="4356100" cy="2730500"/>
          </a:xfrm>
        </p:grpSpPr>
        <p:pic>
          <p:nvPicPr>
            <p:cNvPr id="27652" name="Picture 5"/>
            <p:cNvPicPr>
              <a:picLocks noChangeAspect="1" noChangeArrowheads="1"/>
            </p:cNvPicPr>
            <p:nvPr/>
          </p:nvPicPr>
          <p:blipFill>
            <a:blip r:embed="rId3" cstate="print"/>
            <a:srcRect r="14484"/>
            <a:stretch>
              <a:fillRect/>
            </a:stretch>
          </p:blipFill>
          <p:spPr bwMode="auto">
            <a:xfrm>
              <a:off x="2916238" y="3933825"/>
              <a:ext cx="4356100" cy="2730500"/>
            </a:xfrm>
            <a:prstGeom prst="rect">
              <a:avLst/>
            </a:prstGeom>
            <a:noFill/>
            <a:ln w="9525">
              <a:noFill/>
              <a:miter lim="800000"/>
              <a:headEnd/>
              <a:tailEnd/>
            </a:ln>
          </p:spPr>
        </p:pic>
        <p:sp>
          <p:nvSpPr>
            <p:cNvPr id="5" name="TextBox 4"/>
            <p:cNvSpPr txBox="1">
              <a:spLocks noChangeArrowheads="1"/>
            </p:cNvSpPr>
            <p:nvPr/>
          </p:nvSpPr>
          <p:spPr bwMode="auto">
            <a:xfrm>
              <a:off x="6443916" y="5668278"/>
              <a:ext cx="792088" cy="899655"/>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algn="ctr" eaLnBrk="1" hangingPunct="1"/>
            <a:r>
              <a:rPr lang="en-US" altLang="zh-CN" dirty="0"/>
              <a:t>Shell</a:t>
            </a:r>
            <a:r>
              <a:rPr lang="zh-TW" altLang="en-US" dirty="0"/>
              <a:t>基础</a:t>
            </a:r>
            <a:r>
              <a:rPr lang="zh-CN" altLang="en-US" dirty="0"/>
              <a:t>知识</a:t>
            </a:r>
            <a:r>
              <a:rPr lang="en-US" altLang="zh-CN" dirty="0"/>
              <a:t>—</a:t>
            </a:r>
            <a:r>
              <a:rPr lang="zh-CN" altLang="en-US" dirty="0">
                <a:effectLst/>
              </a:rPr>
              <a:t>基本元素</a:t>
            </a:r>
          </a:p>
        </p:txBody>
      </p:sp>
      <p:sp>
        <p:nvSpPr>
          <p:cNvPr id="28675" name="Rectangle 3"/>
          <p:cNvSpPr>
            <a:spLocks noGrp="1" noChangeArrowheads="1"/>
          </p:cNvSpPr>
          <p:nvPr>
            <p:ph type="body" idx="4294967295"/>
          </p:nvPr>
        </p:nvSpPr>
        <p:spPr>
          <a:xfrm>
            <a:off x="381001" y="1125538"/>
            <a:ext cx="8964613" cy="4032250"/>
          </a:xfrm>
        </p:spPr>
        <p:txBody>
          <a:bodyPr/>
          <a:lstStyle/>
          <a:p>
            <a:pPr eaLnBrk="1" hangingPunct="1">
              <a:buClr>
                <a:srgbClr val="FF0000"/>
              </a:buClr>
              <a:defRPr/>
            </a:pPr>
            <a:r>
              <a:rPr lang="zh-CN" altLang="en-US" sz="2400" dirty="0">
                <a:solidFill>
                  <a:schemeClr val="tx1">
                    <a:lumMod val="50000"/>
                  </a:schemeClr>
                </a:solidFill>
                <a:latin typeface="+mj-ea"/>
                <a:ea typeface="+mj-ea"/>
              </a:rPr>
              <a:t>命令与参数</a:t>
            </a:r>
          </a:p>
          <a:p>
            <a:pPr lvl="1" eaLnBrk="1" hangingPunct="1">
              <a:buClrTx/>
              <a:defRPr/>
            </a:pP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的基本工作是执行命令，每键入一道命令，</a:t>
            </a: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就会执行</a:t>
            </a:r>
          </a:p>
          <a:p>
            <a:pPr lvl="1" eaLnBrk="1" hangingPunct="1">
              <a:buClrTx/>
              <a:defRPr/>
            </a:pPr>
            <a:r>
              <a:rPr lang="zh-CN" altLang="en-US" dirty="0">
                <a:solidFill>
                  <a:schemeClr val="tx1">
                    <a:lumMod val="50000"/>
                  </a:schemeClr>
                </a:solidFill>
                <a:latin typeface="+mj-ea"/>
                <a:ea typeface="+mj-ea"/>
              </a:rPr>
              <a:t>格式</a:t>
            </a:r>
            <a:r>
              <a:rPr lang="en-US"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如图</a:t>
            </a:r>
            <a:r>
              <a:rPr lang="en-US" altLang="zh-CN" dirty="0">
                <a:solidFill>
                  <a:schemeClr val="tx1">
                    <a:lumMod val="50000"/>
                  </a:schemeClr>
                </a:solidFill>
                <a:latin typeface="+mj-ea"/>
                <a:ea typeface="+mj-ea"/>
              </a:rPr>
              <a:t>)</a:t>
            </a:r>
          </a:p>
          <a:p>
            <a:pPr lvl="2" eaLnBrk="1" hangingPunct="1">
              <a:buClr>
                <a:srgbClr val="FF0000"/>
              </a:buClr>
              <a:buFont typeface="Wingdings" pitchFamily="2" charset="2"/>
              <a:buChar char="F"/>
              <a:defRPr/>
            </a:pPr>
            <a:r>
              <a:rPr lang="zh-CN" altLang="en-US" b="0" dirty="0">
                <a:solidFill>
                  <a:schemeClr val="tx1">
                    <a:lumMod val="50000"/>
                  </a:schemeClr>
                </a:solidFill>
                <a:latin typeface="+mj-ea"/>
                <a:ea typeface="+mj-ea"/>
              </a:rPr>
              <a:t>以空白（</a:t>
            </a:r>
            <a:r>
              <a:rPr lang="en-US" altLang="zh-CN" b="0" dirty="0">
                <a:solidFill>
                  <a:schemeClr val="tx1">
                    <a:lumMod val="50000"/>
                  </a:schemeClr>
                </a:solidFill>
                <a:latin typeface="+mj-ea"/>
                <a:ea typeface="+mj-ea"/>
              </a:rPr>
              <a:t>Space</a:t>
            </a:r>
            <a:r>
              <a:rPr lang="zh-CN" altLang="en-US" b="0" dirty="0">
                <a:solidFill>
                  <a:schemeClr val="tx1">
                    <a:lumMod val="50000"/>
                  </a:schemeClr>
                </a:solidFill>
                <a:latin typeface="+mj-ea"/>
                <a:ea typeface="+mj-ea"/>
              </a:rPr>
              <a:t>或</a:t>
            </a:r>
            <a:r>
              <a:rPr lang="en-US" altLang="zh-CN" b="0" dirty="0">
                <a:solidFill>
                  <a:schemeClr val="tx1">
                    <a:lumMod val="50000"/>
                  </a:schemeClr>
                </a:solidFill>
                <a:latin typeface="+mj-ea"/>
                <a:ea typeface="+mj-ea"/>
              </a:rPr>
              <a:t>Tab</a:t>
            </a:r>
            <a:r>
              <a:rPr lang="zh-CN" altLang="en-US" b="0" dirty="0">
                <a:solidFill>
                  <a:schemeClr val="tx1">
                    <a:lumMod val="50000"/>
                  </a:schemeClr>
                </a:solidFill>
                <a:latin typeface="+mj-ea"/>
                <a:ea typeface="+mj-ea"/>
              </a:rPr>
              <a:t>键）隔开命令行中各个组成部分</a:t>
            </a:r>
            <a:endParaRPr lang="en-US" altLang="zh-CN" b="0" dirty="0">
              <a:solidFill>
                <a:schemeClr val="tx1">
                  <a:lumMod val="50000"/>
                </a:schemeClr>
              </a:solidFill>
              <a:latin typeface="+mj-ea"/>
              <a:ea typeface="+mj-ea"/>
            </a:endParaRPr>
          </a:p>
          <a:p>
            <a:pPr lvl="2" eaLnBrk="1" hangingPunct="1">
              <a:buClr>
                <a:srgbClr val="FF0000"/>
              </a:buClr>
              <a:buFont typeface="Wingdings" pitchFamily="2" charset="2"/>
              <a:buChar char="F"/>
              <a:defRPr/>
            </a:pPr>
            <a:r>
              <a:rPr lang="zh-CN" altLang="en-US" dirty="0">
                <a:solidFill>
                  <a:schemeClr val="tx1">
                    <a:lumMod val="50000"/>
                  </a:schemeClr>
                </a:solidFill>
                <a:latin typeface="+mj-ea"/>
              </a:rPr>
              <a:t>命令名称是命令行的第一项（</a:t>
            </a:r>
            <a:r>
              <a:rPr lang="en-US" altLang="zh-CN" dirty="0" err="1">
                <a:solidFill>
                  <a:schemeClr val="tx1">
                    <a:lumMod val="50000"/>
                  </a:schemeClr>
                </a:solidFill>
                <a:latin typeface="+mj-ea"/>
              </a:rPr>
              <a:t>ls</a:t>
            </a:r>
            <a:r>
              <a:rPr lang="zh-CN" altLang="en-US" dirty="0">
                <a:solidFill>
                  <a:schemeClr val="tx1">
                    <a:lumMod val="50000"/>
                  </a:schemeClr>
                </a:solidFill>
                <a:latin typeface="+mj-ea"/>
              </a:rPr>
              <a:t>），然后是选项</a:t>
            </a:r>
            <a:r>
              <a:rPr lang="en-US" altLang="zh-CN" dirty="0">
                <a:solidFill>
                  <a:schemeClr val="tx1">
                    <a:lumMod val="50000"/>
                  </a:schemeClr>
                </a:solidFill>
                <a:latin typeface="+mj-ea"/>
              </a:rPr>
              <a:t>(option)</a:t>
            </a:r>
            <a:r>
              <a:rPr lang="zh-CN" altLang="en-US" dirty="0">
                <a:solidFill>
                  <a:schemeClr val="tx1">
                    <a:lumMod val="50000"/>
                  </a:schemeClr>
                </a:solidFill>
                <a:latin typeface="+mj-ea"/>
              </a:rPr>
              <a:t>，然后是额外的参数</a:t>
            </a:r>
            <a:r>
              <a:rPr lang="en-US" altLang="zh-CN" dirty="0">
                <a:solidFill>
                  <a:schemeClr val="tx1">
                    <a:lumMod val="50000"/>
                  </a:schemeClr>
                </a:solidFill>
                <a:latin typeface="+mj-ea"/>
              </a:rPr>
              <a:t>(argument)</a:t>
            </a:r>
            <a:r>
              <a:rPr lang="zh-CN" altLang="en-US" dirty="0">
                <a:solidFill>
                  <a:schemeClr val="tx1">
                    <a:lumMod val="50000"/>
                  </a:schemeClr>
                </a:solidFill>
                <a:latin typeface="+mj-ea"/>
              </a:rPr>
              <a:t>放在选项之后</a:t>
            </a:r>
            <a:endParaRPr lang="en-US" altLang="zh-CN" dirty="0">
              <a:solidFill>
                <a:schemeClr val="tx1">
                  <a:lumMod val="50000"/>
                </a:schemeClr>
              </a:solidFill>
              <a:latin typeface="+mj-ea"/>
            </a:endParaRPr>
          </a:p>
          <a:p>
            <a:pPr lvl="2" eaLnBrk="1" hangingPunct="1">
              <a:buClr>
                <a:srgbClr val="FF0000"/>
              </a:buClr>
              <a:buFont typeface="Wingdings" pitchFamily="2" charset="2"/>
              <a:buChar char="F"/>
              <a:defRPr/>
            </a:pPr>
            <a:r>
              <a:rPr lang="zh-CN" altLang="en-US" dirty="0">
                <a:solidFill>
                  <a:schemeClr val="tx1">
                    <a:lumMod val="50000"/>
                  </a:schemeClr>
                </a:solidFill>
                <a:latin typeface="+mj-ea"/>
              </a:rPr>
              <a:t>选项的开头是一个破折号</a:t>
            </a:r>
            <a:r>
              <a:rPr lang="en-US" altLang="zh-CN" dirty="0">
                <a:solidFill>
                  <a:schemeClr val="tx1">
                    <a:lumMod val="50000"/>
                  </a:schemeClr>
                </a:solidFill>
                <a:latin typeface="+mj-ea"/>
              </a:rPr>
              <a:t>(</a:t>
            </a:r>
            <a:r>
              <a:rPr lang="zh-CN" altLang="en-US" dirty="0">
                <a:solidFill>
                  <a:schemeClr val="tx1">
                    <a:lumMod val="50000"/>
                  </a:schemeClr>
                </a:solidFill>
                <a:latin typeface="+mj-ea"/>
              </a:rPr>
              <a:t>或减号</a:t>
            </a:r>
            <a:r>
              <a:rPr lang="en-US" altLang="zh-CN" dirty="0">
                <a:solidFill>
                  <a:schemeClr val="tx1">
                    <a:lumMod val="50000"/>
                  </a:schemeClr>
                </a:solidFill>
                <a:latin typeface="+mj-ea"/>
              </a:rPr>
              <a:t>)</a:t>
            </a:r>
            <a:r>
              <a:rPr lang="zh-CN" altLang="en-US" dirty="0">
                <a:solidFill>
                  <a:schemeClr val="tx1">
                    <a:lumMod val="50000"/>
                  </a:schemeClr>
                </a:solidFill>
                <a:latin typeface="+mj-ea"/>
              </a:rPr>
              <a:t>，后面跟一个字母，选项可有可无，有可能需要参数，不需要参数的选项可有合并</a:t>
            </a:r>
            <a:r>
              <a:rPr lang="en-US" altLang="zh-CN" dirty="0">
                <a:solidFill>
                  <a:schemeClr val="tx1">
                    <a:lumMod val="50000"/>
                  </a:schemeClr>
                </a:solidFill>
                <a:latin typeface="+mj-ea"/>
              </a:rPr>
              <a:t>(</a:t>
            </a:r>
            <a:r>
              <a:rPr lang="en-US" altLang="zh-CN" dirty="0" err="1">
                <a:solidFill>
                  <a:schemeClr val="tx1">
                    <a:lumMod val="50000"/>
                  </a:schemeClr>
                </a:solidFill>
                <a:latin typeface="+mj-ea"/>
              </a:rPr>
              <a:t>ls</a:t>
            </a:r>
            <a:r>
              <a:rPr lang="en-US" altLang="zh-CN" dirty="0">
                <a:solidFill>
                  <a:schemeClr val="tx1">
                    <a:lumMod val="50000"/>
                  </a:schemeClr>
                </a:solidFill>
                <a:latin typeface="+mj-ea"/>
              </a:rPr>
              <a:t> –l test)</a:t>
            </a:r>
          </a:p>
          <a:p>
            <a:pPr lvl="2" eaLnBrk="1" hangingPunct="1">
              <a:buClr>
                <a:srgbClr val="FF0000"/>
              </a:buClr>
              <a:buFont typeface="Wingdings" pitchFamily="2" charset="2"/>
              <a:buChar char="F"/>
              <a:defRPr/>
            </a:pPr>
            <a:r>
              <a:rPr lang="zh-CN" altLang="en-US" b="0" dirty="0">
                <a:solidFill>
                  <a:schemeClr val="tx1">
                    <a:lumMod val="50000"/>
                  </a:schemeClr>
                </a:solidFill>
                <a:latin typeface="+mj-ea"/>
                <a:ea typeface="+mj-ea"/>
              </a:rPr>
              <a:t>分号用于分割同一行的多条命令，</a:t>
            </a:r>
            <a:r>
              <a:rPr lang="en-US" altLang="zh-CN" b="0" dirty="0">
                <a:solidFill>
                  <a:schemeClr val="tx1">
                    <a:lumMod val="50000"/>
                  </a:schemeClr>
                </a:solidFill>
                <a:latin typeface="+mj-ea"/>
                <a:ea typeface="+mj-ea"/>
              </a:rPr>
              <a:t>Shell</a:t>
            </a:r>
            <a:r>
              <a:rPr lang="zh-CN" altLang="en-US" b="0" dirty="0">
                <a:solidFill>
                  <a:schemeClr val="tx1">
                    <a:lumMod val="50000"/>
                  </a:schemeClr>
                </a:solidFill>
                <a:latin typeface="+mj-ea"/>
                <a:ea typeface="+mj-ea"/>
              </a:rPr>
              <a:t>依次执行。</a:t>
            </a:r>
            <a:endParaRPr lang="en-US" altLang="zh-CN" b="0" dirty="0">
              <a:solidFill>
                <a:schemeClr val="tx1">
                  <a:lumMod val="50000"/>
                </a:schemeClr>
              </a:solidFill>
              <a:latin typeface="+mj-ea"/>
              <a:ea typeface="+mj-ea"/>
            </a:endParaRPr>
          </a:p>
          <a:p>
            <a:pPr lvl="2" eaLnBrk="1" hangingPunct="1">
              <a:buClr>
                <a:srgbClr val="FF0000"/>
              </a:buClr>
              <a:buFont typeface="Wingdings" pitchFamily="2" charset="2"/>
              <a:buChar char="F"/>
              <a:defRPr/>
            </a:pPr>
            <a:r>
              <a:rPr lang="en-US" altLang="zh-CN" sz="1800" dirty="0">
                <a:solidFill>
                  <a:schemeClr val="tx1">
                    <a:lumMod val="50000"/>
                  </a:schemeClr>
                </a:solidFill>
                <a:latin typeface="+mj-ea"/>
              </a:rPr>
              <a:t>&amp;</a:t>
            </a:r>
            <a:r>
              <a:rPr lang="zh-CN" altLang="en-US" sz="1800" dirty="0">
                <a:solidFill>
                  <a:schemeClr val="tx1">
                    <a:lumMod val="50000"/>
                  </a:schemeClr>
                </a:solidFill>
                <a:latin typeface="+mj-ea"/>
              </a:rPr>
              <a:t>做分割（或命令的结尾），表示在后台执行命令，则</a:t>
            </a:r>
            <a:r>
              <a:rPr lang="en-US" altLang="zh-CN" sz="1800" dirty="0">
                <a:solidFill>
                  <a:schemeClr val="tx1">
                    <a:lumMod val="50000"/>
                  </a:schemeClr>
                </a:solidFill>
                <a:latin typeface="+mj-ea"/>
              </a:rPr>
              <a:t>shell</a:t>
            </a:r>
            <a:r>
              <a:rPr lang="zh-CN" altLang="en-US" sz="1800" dirty="0">
                <a:solidFill>
                  <a:schemeClr val="tx1">
                    <a:lumMod val="50000"/>
                  </a:schemeClr>
                </a:solidFill>
                <a:latin typeface="+mj-ea"/>
              </a:rPr>
              <a:t>不需要等该命令完成，就可以继续执行下一条命令</a:t>
            </a:r>
          </a:p>
          <a:p>
            <a:pPr lvl="2" eaLnBrk="1" hangingPunct="1">
              <a:buClr>
                <a:srgbClr val="FF0000"/>
              </a:buClr>
              <a:buFont typeface="Wingdings" pitchFamily="2" charset="2"/>
              <a:buChar char="F"/>
              <a:defRPr/>
            </a:pPr>
            <a:endParaRPr lang="en-US" altLang="zh-CN" sz="3200" b="0" dirty="0">
              <a:solidFill>
                <a:schemeClr val="tx1">
                  <a:lumMod val="50000"/>
                </a:schemeClr>
              </a:solidFill>
              <a:latin typeface="+mj-ea"/>
              <a:ea typeface="+mj-ea"/>
            </a:endParaRPr>
          </a:p>
        </p:txBody>
      </p:sp>
      <p:grpSp>
        <p:nvGrpSpPr>
          <p:cNvPr id="6" name="组合 5"/>
          <p:cNvGrpSpPr/>
          <p:nvPr/>
        </p:nvGrpSpPr>
        <p:grpSpPr>
          <a:xfrm>
            <a:off x="2229597" y="5805264"/>
            <a:ext cx="6066045" cy="690131"/>
            <a:chOff x="1907704" y="5570465"/>
            <a:chExt cx="5189034" cy="1479356"/>
          </a:xfrm>
        </p:grpSpPr>
        <p:pic>
          <p:nvPicPr>
            <p:cNvPr id="4" name="Picture 5"/>
            <p:cNvPicPr>
              <a:picLocks noChangeAspect="1" noChangeArrowheads="1"/>
            </p:cNvPicPr>
            <p:nvPr/>
          </p:nvPicPr>
          <p:blipFill>
            <a:blip r:embed="rId3" cstate="print"/>
            <a:srcRect/>
            <a:stretch>
              <a:fillRect/>
            </a:stretch>
          </p:blipFill>
          <p:spPr bwMode="auto">
            <a:xfrm>
              <a:off x="1907704" y="5570465"/>
              <a:ext cx="4587031" cy="1287535"/>
            </a:xfrm>
            <a:prstGeom prst="rect">
              <a:avLst/>
            </a:prstGeom>
            <a:noFill/>
            <a:ln w="9525">
              <a:noFill/>
              <a:miter lim="800000"/>
              <a:headEnd/>
              <a:tailEnd/>
            </a:ln>
          </p:spPr>
        </p:pic>
        <p:sp>
          <p:nvSpPr>
            <p:cNvPr id="5" name="TextBox 4"/>
            <p:cNvSpPr txBox="1">
              <a:spLocks noChangeArrowheads="1"/>
            </p:cNvSpPr>
            <p:nvPr/>
          </p:nvSpPr>
          <p:spPr bwMode="auto">
            <a:xfrm>
              <a:off x="6520634" y="6150166"/>
              <a:ext cx="576104" cy="899655"/>
            </a:xfrm>
            <a:prstGeom prst="rect">
              <a:avLst/>
            </a:prstGeom>
            <a:noFill/>
            <a:ln w="9525">
              <a:solidFill>
                <a:srgbClr val="FF0000"/>
              </a:solidFill>
              <a:miter lim="800000"/>
              <a:headEnd/>
              <a:tailEnd/>
            </a:ln>
          </p:spPr>
          <p:txBody>
            <a:bodyPr>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spect="1" noChangeArrowheads="1"/>
          </p:cNvSpPr>
          <p:nvPr>
            <p:ph type="title" idx="4294967295"/>
          </p:nvPr>
        </p:nvSpPr>
        <p:spPr/>
        <p:txBody>
          <a:bodyPr/>
          <a:lstStyle/>
          <a:p>
            <a:pPr algn="ctr"/>
            <a:r>
              <a:rPr lang="en-US" altLang="zh-CN" dirty="0"/>
              <a:t>Shell</a:t>
            </a:r>
            <a:r>
              <a:rPr lang="zh-TW" altLang="en-US" dirty="0"/>
              <a:t>基础</a:t>
            </a:r>
            <a:r>
              <a:rPr lang="zh-CN" altLang="en-US" dirty="0"/>
              <a:t>知识</a:t>
            </a:r>
            <a:r>
              <a:rPr lang="en-US" altLang="zh-CN" dirty="0"/>
              <a:t>—</a:t>
            </a:r>
            <a:r>
              <a:rPr lang="zh-CN" altLang="en-US" dirty="0">
                <a:effectLst/>
              </a:rPr>
              <a:t>进程</a:t>
            </a:r>
          </a:p>
        </p:txBody>
      </p:sp>
      <p:sp>
        <p:nvSpPr>
          <p:cNvPr id="43011" name="Rectangle 3"/>
          <p:cNvSpPr>
            <a:spLocks noGrp="1" noChangeArrowheads="1"/>
          </p:cNvSpPr>
          <p:nvPr>
            <p:ph type="body" idx="4294967295"/>
          </p:nvPr>
        </p:nvSpPr>
        <p:spPr>
          <a:xfrm>
            <a:off x="381000" y="1124745"/>
            <a:ext cx="9144000" cy="5445125"/>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 进程</a:t>
            </a:r>
            <a:endParaRPr lang="en-US" altLang="zh-CN" sz="2400" dirty="0">
              <a:solidFill>
                <a:schemeClr val="tx1">
                  <a:lumMod val="50000"/>
                </a:schemeClr>
              </a:solidFill>
              <a:latin typeface="+mj-ea"/>
              <a:ea typeface="+mj-ea"/>
            </a:endParaRPr>
          </a:p>
          <a:p>
            <a:pPr lvl="1" eaLnBrk="1" hangingPunct="1">
              <a:buClrTx/>
              <a:defRPr/>
            </a:pPr>
            <a:r>
              <a:rPr lang="en-US" altLang="zh-CN" dirty="0">
                <a:solidFill>
                  <a:srgbClr val="003399"/>
                </a:solidFill>
                <a:ea typeface="黑体" pitchFamily="49" charset="-122"/>
              </a:rPr>
              <a:t>Linux</a:t>
            </a:r>
            <a:r>
              <a:rPr lang="zh-CN" altLang="en-US" dirty="0">
                <a:solidFill>
                  <a:srgbClr val="003399"/>
                </a:solidFill>
                <a:ea typeface="黑体" pitchFamily="49" charset="-122"/>
              </a:rPr>
              <a:t>内核执行的命令</a:t>
            </a:r>
            <a:r>
              <a:rPr lang="en-US" altLang="zh-CN" dirty="0">
                <a:solidFill>
                  <a:srgbClr val="003399"/>
                </a:solidFill>
                <a:ea typeface="黑体" pitchFamily="49" charset="-122"/>
              </a:rPr>
              <a:t>,shell</a:t>
            </a:r>
            <a:r>
              <a:rPr lang="zh-CN" altLang="en-US" dirty="0">
                <a:solidFill>
                  <a:srgbClr val="003399"/>
                </a:solidFill>
                <a:ea typeface="黑体" pitchFamily="49" charset="-122"/>
              </a:rPr>
              <a:t>也是一条命令，或者进程。当用户输入一个</a:t>
            </a:r>
            <a:r>
              <a:rPr lang="en-US" altLang="zh-CN" dirty="0">
                <a:solidFill>
                  <a:srgbClr val="003399"/>
                </a:solidFill>
                <a:ea typeface="黑体" pitchFamily="49" charset="-122"/>
              </a:rPr>
              <a:t>Linux</a:t>
            </a:r>
            <a:r>
              <a:rPr lang="zh-CN" altLang="en-US" dirty="0">
                <a:solidFill>
                  <a:srgbClr val="003399"/>
                </a:solidFill>
                <a:ea typeface="黑体" pitchFamily="49" charset="-122"/>
              </a:rPr>
              <a:t>实用程序名时，就启动了一个进程。当用户运行一个</a:t>
            </a:r>
            <a:r>
              <a:rPr lang="en-US" altLang="zh-CN" dirty="0">
                <a:solidFill>
                  <a:srgbClr val="003399"/>
                </a:solidFill>
                <a:ea typeface="黑体" pitchFamily="49" charset="-122"/>
              </a:rPr>
              <a:t>shell</a:t>
            </a:r>
            <a:r>
              <a:rPr lang="zh-CN" altLang="en-US" dirty="0">
                <a:solidFill>
                  <a:srgbClr val="003399"/>
                </a:solidFill>
                <a:ea typeface="黑体" pitchFamily="49" charset="-122"/>
              </a:rPr>
              <a:t>脚本时，系统启动另一个进程，并为脚本中的每行命令创建另外的进程。</a:t>
            </a:r>
            <a:endParaRPr lang="en-US" altLang="zh-CN" dirty="0">
              <a:solidFill>
                <a:srgbClr val="003399"/>
              </a:solidFill>
              <a:ea typeface="黑体" pitchFamily="49" charset="-122"/>
            </a:endParaRPr>
          </a:p>
          <a:p>
            <a:pPr lvl="1" eaLnBrk="1" hangingPunct="1">
              <a:buClrTx/>
              <a:defRPr/>
            </a:pPr>
            <a:endParaRPr lang="en-US" altLang="zh-CN" dirty="0">
              <a:solidFill>
                <a:srgbClr val="003399"/>
              </a:solidFill>
              <a:ea typeface="黑体" pitchFamily="49" charset="-122"/>
            </a:endParaRPr>
          </a:p>
          <a:p>
            <a:pPr lvl="1" eaLnBrk="1" hangingPunct="1">
              <a:buClrTx/>
              <a:defRPr/>
            </a:pPr>
            <a:r>
              <a:rPr lang="en-US" altLang="zh-CN" dirty="0">
                <a:solidFill>
                  <a:srgbClr val="003399"/>
                </a:solidFill>
                <a:ea typeface="黑体" pitchFamily="49" charset="-122"/>
              </a:rPr>
              <a:t>PID</a:t>
            </a:r>
            <a:r>
              <a:rPr lang="zh-CN" altLang="en-US" dirty="0">
                <a:solidFill>
                  <a:srgbClr val="003399"/>
                </a:solidFill>
                <a:ea typeface="黑体" pitchFamily="49" charset="-122"/>
              </a:rPr>
              <a:t>编号</a:t>
            </a:r>
            <a:r>
              <a:rPr lang="en-US" altLang="zh-CN" dirty="0">
                <a:solidFill>
                  <a:srgbClr val="003399"/>
                </a:solidFill>
                <a:ea typeface="黑体" pitchFamily="49" charset="-122"/>
              </a:rPr>
              <a:t>—</a:t>
            </a:r>
            <a:r>
              <a:rPr lang="zh-CN" altLang="en-US" dirty="0">
                <a:solidFill>
                  <a:srgbClr val="003399"/>
                </a:solidFill>
                <a:ea typeface="黑体" pitchFamily="49" charset="-122"/>
              </a:rPr>
              <a:t>每个进程开始时，</a:t>
            </a:r>
            <a:r>
              <a:rPr lang="en-US" altLang="zh-CN" dirty="0">
                <a:solidFill>
                  <a:srgbClr val="003399"/>
                </a:solidFill>
                <a:ea typeface="黑体" pitchFamily="49" charset="-122"/>
              </a:rPr>
              <a:t>Linux</a:t>
            </a:r>
            <a:r>
              <a:rPr lang="zh-CN" altLang="en-US" dirty="0">
                <a:solidFill>
                  <a:srgbClr val="003399"/>
                </a:solidFill>
                <a:ea typeface="黑体" pitchFamily="49" charset="-122"/>
              </a:rPr>
              <a:t>为其分配唯一的</a:t>
            </a:r>
            <a:r>
              <a:rPr lang="en-US" altLang="zh-CN" dirty="0">
                <a:solidFill>
                  <a:srgbClr val="003399"/>
                </a:solidFill>
                <a:ea typeface="黑体" pitchFamily="49" charset="-122"/>
              </a:rPr>
              <a:t>PID</a:t>
            </a:r>
            <a:r>
              <a:rPr lang="zh-CN" altLang="en-US" dirty="0">
                <a:solidFill>
                  <a:srgbClr val="003399"/>
                </a:solidFill>
                <a:ea typeface="黑体" pitchFamily="49" charset="-122"/>
              </a:rPr>
              <a:t>（</a:t>
            </a:r>
            <a:r>
              <a:rPr lang="en-US" altLang="zh-CN" dirty="0">
                <a:solidFill>
                  <a:srgbClr val="003399"/>
                </a:solidFill>
                <a:ea typeface="黑体" pitchFamily="49" charset="-122"/>
              </a:rPr>
              <a:t>process identification</a:t>
            </a:r>
            <a:r>
              <a:rPr lang="zh-CN" altLang="en-US" dirty="0">
                <a:solidFill>
                  <a:srgbClr val="003399"/>
                </a:solidFill>
                <a:ea typeface="黑体" pitchFamily="49" charset="-122"/>
              </a:rPr>
              <a:t>）标号</a:t>
            </a:r>
            <a:endParaRPr lang="en-US" altLang="zh-CN" dirty="0">
              <a:solidFill>
                <a:srgbClr val="003399"/>
              </a:solidFill>
              <a:ea typeface="黑体" pitchFamily="49" charset="-122"/>
            </a:endParaRPr>
          </a:p>
          <a:p>
            <a:pPr lvl="1" eaLnBrk="1" hangingPunct="1">
              <a:buClrTx/>
              <a:defRPr/>
            </a:pPr>
            <a:r>
              <a:rPr lang="zh-CN" altLang="en-US" dirty="0">
                <a:solidFill>
                  <a:srgbClr val="003399"/>
                </a:solidFill>
                <a:ea typeface="黑体" pitchFamily="49" charset="-122"/>
              </a:rPr>
              <a:t>常用命令：</a:t>
            </a:r>
            <a:r>
              <a:rPr lang="en-US" altLang="zh-CN" dirty="0" err="1">
                <a:solidFill>
                  <a:srgbClr val="003399"/>
                </a:solidFill>
                <a:ea typeface="黑体" pitchFamily="49" charset="-122"/>
              </a:rPr>
              <a:t>ps</a:t>
            </a:r>
            <a:r>
              <a:rPr lang="en-US" altLang="zh-CN" dirty="0">
                <a:solidFill>
                  <a:srgbClr val="003399"/>
                </a:solidFill>
                <a:ea typeface="黑体" pitchFamily="49" charset="-122"/>
              </a:rPr>
              <a:t>	          </a:t>
            </a:r>
            <a:endParaRPr lang="zh-CN" altLang="en-US" dirty="0">
              <a:solidFill>
                <a:srgbClr val="003399"/>
              </a:solidFill>
              <a:ea typeface="黑体" pitchFamily="49" charset="-122"/>
            </a:endParaRPr>
          </a:p>
          <a:p>
            <a:pPr>
              <a:lnSpc>
                <a:spcPct val="90000"/>
              </a:lnSpc>
              <a:buNone/>
            </a:pPr>
            <a:r>
              <a:rPr lang="en-US" altLang="zh-CN" dirty="0">
                <a:ea typeface="黑体" pitchFamily="49" charset="-122"/>
              </a:rPr>
              <a:t>	                     </a:t>
            </a:r>
            <a:r>
              <a:rPr lang="en-US" altLang="zh-CN" sz="2000" dirty="0">
                <a:ea typeface="黑体" pitchFamily="49" charset="-122"/>
              </a:rPr>
              <a:t>$sleep 10 &amp;</a:t>
            </a:r>
          </a:p>
          <a:p>
            <a:pPr>
              <a:lnSpc>
                <a:spcPct val="90000"/>
              </a:lnSpc>
              <a:buNone/>
            </a:pPr>
            <a:r>
              <a:rPr lang="zh-CN" altLang="en-US" sz="2000" dirty="0">
                <a:ea typeface="黑体" pitchFamily="49" charset="-122"/>
              </a:rPr>
              <a:t>	                              </a:t>
            </a:r>
            <a:r>
              <a:rPr lang="en-US" altLang="zh-CN" sz="2000" dirty="0">
                <a:ea typeface="黑体" pitchFamily="49" charset="-122"/>
              </a:rPr>
              <a:t>[1] </a:t>
            </a:r>
            <a:r>
              <a:rPr lang="en-US" altLang="zh-CN" sz="2000" dirty="0">
                <a:solidFill>
                  <a:srgbClr val="FF0000"/>
                </a:solidFill>
                <a:ea typeface="黑体" pitchFamily="49" charset="-122"/>
              </a:rPr>
              <a:t>22789</a:t>
            </a:r>
          </a:p>
          <a:p>
            <a:pPr>
              <a:lnSpc>
                <a:spcPct val="90000"/>
              </a:lnSpc>
              <a:buNone/>
            </a:pPr>
            <a:r>
              <a:rPr lang="en-US" altLang="zh-CN" sz="2000" dirty="0">
                <a:ea typeface="黑体" pitchFamily="49" charset="-122"/>
              </a:rPr>
              <a:t>	                            $</a:t>
            </a:r>
            <a:r>
              <a:rPr lang="en-US" altLang="zh-CN" sz="2000" dirty="0" err="1">
                <a:ea typeface="黑体" pitchFamily="49" charset="-122"/>
              </a:rPr>
              <a:t>ps</a:t>
            </a:r>
            <a:r>
              <a:rPr lang="en-US" altLang="zh-CN" sz="2000" dirty="0">
                <a:ea typeface="黑体" pitchFamily="49" charset="-122"/>
              </a:rPr>
              <a:t> –f</a:t>
            </a:r>
          </a:p>
          <a:p>
            <a:pPr>
              <a:lnSpc>
                <a:spcPct val="90000"/>
              </a:lnSpc>
              <a:buNone/>
            </a:pPr>
            <a:r>
              <a:rPr lang="zh-CN" altLang="en-US" sz="2000" dirty="0">
                <a:ea typeface="黑体" pitchFamily="49" charset="-122"/>
              </a:rPr>
              <a:t>                                  </a:t>
            </a:r>
            <a:r>
              <a:rPr lang="en-US" altLang="zh-CN" sz="2000" dirty="0">
                <a:ea typeface="黑体" pitchFamily="49" charset="-122"/>
              </a:rPr>
              <a:t>UID  PID …             CMD</a:t>
            </a:r>
          </a:p>
          <a:p>
            <a:pPr>
              <a:lnSpc>
                <a:spcPct val="90000"/>
              </a:lnSpc>
              <a:buNone/>
            </a:pPr>
            <a:r>
              <a:rPr lang="zh-CN" altLang="en-US" sz="2000" dirty="0">
                <a:ea typeface="黑体" pitchFamily="49" charset="-122"/>
              </a:rPr>
              <a:t>                                  </a:t>
            </a:r>
            <a:r>
              <a:rPr lang="en-US" altLang="zh-CN" sz="2000" dirty="0" err="1">
                <a:ea typeface="黑体" pitchFamily="49" charset="-122"/>
              </a:rPr>
              <a:t>luo</a:t>
            </a:r>
            <a:r>
              <a:rPr lang="en-US" altLang="zh-CN" sz="2000" dirty="0">
                <a:ea typeface="黑体" pitchFamily="49" charset="-122"/>
              </a:rPr>
              <a:t>   22789             </a:t>
            </a:r>
            <a:r>
              <a:rPr lang="en-US" altLang="zh-CN" sz="2000" dirty="0" err="1">
                <a:ea typeface="黑体" pitchFamily="49" charset="-122"/>
              </a:rPr>
              <a:t>ps</a:t>
            </a:r>
            <a:r>
              <a:rPr lang="en-US" altLang="zh-CN" sz="2000" dirty="0">
                <a:ea typeface="黑体" pitchFamily="49" charset="-122"/>
              </a:rPr>
              <a:t>-f</a:t>
            </a:r>
          </a:p>
          <a:p>
            <a:pPr>
              <a:lnSpc>
                <a:spcPct val="90000"/>
              </a:lnSpc>
              <a:buFont typeface="Wingdings" pitchFamily="2" charset="2"/>
              <a:buNone/>
            </a:pPr>
            <a:endParaRPr lang="en-US" altLang="zh-CN" dirty="0">
              <a:ea typeface="黑体"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的基本知识</a:t>
            </a:r>
            <a:r>
              <a:rPr lang="en-US" altLang="zh-CN" dirty="0">
                <a:effectLst/>
              </a:rPr>
              <a:t>—</a:t>
            </a:r>
            <a:r>
              <a:rPr lang="zh-CN" altLang="en-US" dirty="0">
                <a:effectLst/>
              </a:rPr>
              <a:t>进程</a:t>
            </a:r>
          </a:p>
        </p:txBody>
      </p:sp>
      <p:sp>
        <p:nvSpPr>
          <p:cNvPr id="36867" name="Rectangle 3"/>
          <p:cNvSpPr>
            <a:spLocks noGrp="1" noChangeArrowheads="1"/>
          </p:cNvSpPr>
          <p:nvPr>
            <p:ph type="body" idx="4294967295"/>
          </p:nvPr>
        </p:nvSpPr>
        <p:spPr>
          <a:xfrm>
            <a:off x="381000" y="1125538"/>
            <a:ext cx="9144000" cy="2519362"/>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a:t>
            </a:r>
            <a:r>
              <a:rPr lang="zh-CN" altLang="en-US" sz="2400" dirty="0">
                <a:solidFill>
                  <a:schemeClr val="tx1">
                    <a:lumMod val="50000"/>
                  </a:schemeClr>
                </a:solidFill>
                <a:latin typeface="+mj-ea"/>
                <a:ea typeface="+mj-ea"/>
              </a:rPr>
              <a:t>命令</a:t>
            </a:r>
            <a:r>
              <a:rPr lang="en-US" altLang="zh-CN" sz="2400" dirty="0">
                <a:solidFill>
                  <a:schemeClr val="tx1">
                    <a:lumMod val="50000"/>
                  </a:schemeClr>
                </a:solidFill>
                <a:latin typeface="+mj-ea"/>
                <a:ea typeface="+mj-ea"/>
              </a:rPr>
              <a:t>(source)</a:t>
            </a:r>
          </a:p>
          <a:p>
            <a:pPr lvl="1" eaLnBrk="1" hangingPunct="1">
              <a:buClrTx/>
              <a:defRPr/>
            </a:pPr>
            <a:r>
              <a:rPr lang="en-US" altLang="zh-CN" sz="2800" dirty="0">
                <a:solidFill>
                  <a:schemeClr val="tx1">
                    <a:lumMod val="50000"/>
                  </a:schemeClr>
                </a:solidFill>
                <a:latin typeface="+mj-ea"/>
                <a:ea typeface="+mj-ea"/>
              </a:rPr>
              <a:t>source</a:t>
            </a:r>
            <a:r>
              <a:rPr lang="zh-CN" altLang="en-US" sz="2800" dirty="0">
                <a:solidFill>
                  <a:schemeClr val="tx1">
                    <a:lumMod val="50000"/>
                  </a:schemeClr>
                </a:solidFill>
                <a:latin typeface="+mj-ea"/>
                <a:ea typeface="+mj-ea"/>
              </a:rPr>
              <a:t>命令脚本不需要执行权限。</a:t>
            </a:r>
            <a:endParaRPr lang="en-US" altLang="zh-CN" sz="2800" dirty="0">
              <a:solidFill>
                <a:schemeClr val="tx1">
                  <a:lumMod val="50000"/>
                </a:schemeClr>
              </a:solidFill>
              <a:latin typeface="+mj-ea"/>
              <a:ea typeface="+mj-ea"/>
            </a:endParaRPr>
          </a:p>
          <a:p>
            <a:pPr lvl="1" eaLnBrk="1" hangingPunct="1">
              <a:buClrTx/>
              <a:defRPr/>
            </a:pPr>
            <a:r>
              <a:rPr lang="en-US" altLang="zh-CN" sz="2800" dirty="0">
                <a:solidFill>
                  <a:schemeClr val="tx1">
                    <a:lumMod val="50000"/>
                  </a:schemeClr>
                </a:solidFill>
                <a:latin typeface="+mj-ea"/>
                <a:ea typeface="+mj-ea"/>
              </a:rPr>
              <a:t>.</a:t>
            </a:r>
            <a:r>
              <a:rPr lang="zh-CN" altLang="en-US" sz="2800" dirty="0">
                <a:solidFill>
                  <a:schemeClr val="tx1">
                    <a:lumMod val="50000"/>
                  </a:schemeClr>
                </a:solidFill>
                <a:latin typeface="+mj-ea"/>
                <a:ea typeface="+mj-ea"/>
              </a:rPr>
              <a:t>命令脚本需要可执行权限</a:t>
            </a:r>
            <a:endParaRPr lang="en-US" altLang="zh-CN" sz="2800" dirty="0">
              <a:solidFill>
                <a:schemeClr val="tx1">
                  <a:lumMod val="50000"/>
                </a:schemeClr>
              </a:solidFill>
              <a:latin typeface="+mj-ea"/>
              <a:ea typeface="+mj-ea"/>
            </a:endParaRPr>
          </a:p>
          <a:p>
            <a:pPr lvl="1" eaLnBrk="1" hangingPunct="1">
              <a:buClrTx/>
              <a:defRPr/>
            </a:pPr>
            <a:r>
              <a:rPr lang="en-US" altLang="zh-CN" sz="2800" dirty="0">
                <a:solidFill>
                  <a:schemeClr val="tx1">
                    <a:lumMod val="50000"/>
                  </a:schemeClr>
                </a:solidFill>
                <a:latin typeface="+mj-ea"/>
                <a:ea typeface="+mj-ea"/>
              </a:rPr>
              <a:t>source</a:t>
            </a:r>
            <a:r>
              <a:rPr lang="zh-CN" altLang="en-US" sz="2800" dirty="0">
                <a:solidFill>
                  <a:schemeClr val="tx1">
                    <a:lumMod val="50000"/>
                  </a:schemeClr>
                </a:solidFill>
                <a:latin typeface="+mj-ea"/>
                <a:ea typeface="+mj-ea"/>
              </a:rPr>
              <a:t>命令为在本进程中运行</a:t>
            </a:r>
            <a:endParaRPr lang="en-US" altLang="zh-CN" sz="2800" dirty="0">
              <a:solidFill>
                <a:schemeClr val="tx1">
                  <a:lumMod val="50000"/>
                </a:schemeClr>
              </a:solidFill>
              <a:latin typeface="+mj-ea"/>
              <a:ea typeface="+mj-ea"/>
            </a:endParaRPr>
          </a:p>
          <a:p>
            <a:pPr lvl="1" eaLnBrk="1" hangingPunct="1">
              <a:buClrTx/>
              <a:defRPr/>
            </a:pPr>
            <a:r>
              <a:rPr lang="en-US" altLang="zh-CN" sz="2800" dirty="0">
                <a:solidFill>
                  <a:schemeClr val="tx1">
                    <a:lumMod val="50000"/>
                  </a:schemeClr>
                </a:solidFill>
                <a:latin typeface="+mj-ea"/>
                <a:ea typeface="+mj-ea"/>
              </a:rPr>
              <a:t>.</a:t>
            </a:r>
            <a:r>
              <a:rPr lang="zh-CN" altLang="en-US" sz="2800" dirty="0">
                <a:solidFill>
                  <a:schemeClr val="tx1">
                    <a:lumMod val="50000"/>
                  </a:schemeClr>
                </a:solidFill>
                <a:latin typeface="+mj-ea"/>
                <a:ea typeface="+mj-ea"/>
              </a:rPr>
              <a:t>命令为新打开一个进程运行</a:t>
            </a:r>
            <a:endParaRPr lang="en-US" altLang="zh-CN" sz="2800" dirty="0">
              <a:solidFill>
                <a:schemeClr val="tx1">
                  <a:lumMod val="50000"/>
                </a:schemeClr>
              </a:solidFill>
              <a:latin typeface="+mj-ea"/>
              <a:ea typeface="+mj-ea"/>
            </a:endParaRPr>
          </a:p>
        </p:txBody>
      </p:sp>
      <p:sp>
        <p:nvSpPr>
          <p:cNvPr id="36868" name="Text Box 3"/>
          <p:cNvSpPr txBox="1">
            <a:spLocks noChangeArrowheads="1"/>
          </p:cNvSpPr>
          <p:nvPr/>
        </p:nvSpPr>
        <p:spPr bwMode="auto">
          <a:xfrm>
            <a:off x="3296816" y="3789040"/>
            <a:ext cx="3528392" cy="2664296"/>
          </a:xfrm>
          <a:prstGeom prst="rect">
            <a:avLst/>
          </a:prstGeom>
          <a:noFill/>
          <a:ln w="9525">
            <a:noFill/>
            <a:round/>
            <a:headEnd/>
            <a:tailEnd/>
          </a:ln>
        </p:spPr>
        <p:txBody>
          <a:bodyPr lIns="90000" tIns="45000" rIns="90000" bIns="45000"/>
          <a:lstStyle/>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 cat export_k.sh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#!/bin/bash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export k=111</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 ./export_k.sh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 echo $k</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 source export_k.sh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dirty="0">
                <a:solidFill>
                  <a:schemeClr val="tx1">
                    <a:lumMod val="50000"/>
                  </a:schemeClr>
                </a:solidFill>
                <a:latin typeface="+mj-ea"/>
                <a:ea typeface="+mj-ea"/>
              </a:rPr>
              <a:t>$ echo $k</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的基本知识</a:t>
            </a:r>
            <a:r>
              <a:rPr lang="en-US" altLang="zh-CN" dirty="0">
                <a:effectLst/>
              </a:rPr>
              <a:t>—</a:t>
            </a:r>
            <a:r>
              <a:rPr lang="zh-CN" altLang="en-US" dirty="0">
                <a:effectLst/>
              </a:rPr>
              <a:t>进程</a:t>
            </a:r>
          </a:p>
        </p:txBody>
      </p:sp>
      <p:sp>
        <p:nvSpPr>
          <p:cNvPr id="45059" name="Rectangle 3"/>
          <p:cNvSpPr>
            <a:spLocks noGrp="1" noChangeArrowheads="1"/>
          </p:cNvSpPr>
          <p:nvPr>
            <p:ph type="body" idx="4294967295"/>
          </p:nvPr>
        </p:nvSpPr>
        <p:spPr>
          <a:xfrm>
            <a:off x="381000" y="1125539"/>
            <a:ext cx="8693150" cy="3455987"/>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exec</a:t>
            </a:r>
            <a:endParaRPr lang="zh-CN" altLang="en-US" sz="2400" dirty="0">
              <a:solidFill>
                <a:schemeClr val="tx1">
                  <a:lumMod val="50000"/>
                </a:schemeClr>
              </a:solidFill>
              <a:latin typeface="+mj-ea"/>
              <a:ea typeface="+mj-ea"/>
            </a:endParaRPr>
          </a:p>
          <a:p>
            <a:pPr lvl="1" eaLnBrk="1" hangingPunct="1">
              <a:buClrTx/>
            </a:pPr>
            <a:r>
              <a:rPr lang="zh-CN" altLang="en-US" dirty="0">
                <a:solidFill>
                  <a:srgbClr val="001966"/>
                </a:solidFill>
                <a:latin typeface="黑体" pitchFamily="49" charset="-122"/>
                <a:ea typeface="黑体" pitchFamily="49" charset="-122"/>
              </a:rPr>
              <a:t>不创建新的进程，相当于用新的进程代替原先的进程，新进程退出则原</a:t>
            </a:r>
            <a:r>
              <a:rPr lang="en-US" altLang="zh-CN" dirty="0">
                <a:solidFill>
                  <a:srgbClr val="001966"/>
                </a:solidFill>
                <a:latin typeface="黑体" pitchFamily="49" charset="-122"/>
                <a:ea typeface="黑体" pitchFamily="49" charset="-122"/>
              </a:rPr>
              <a:t>shell</a:t>
            </a:r>
            <a:r>
              <a:rPr lang="zh-CN" altLang="en-US" dirty="0">
                <a:solidFill>
                  <a:srgbClr val="001966"/>
                </a:solidFill>
                <a:latin typeface="黑体" pitchFamily="49" charset="-122"/>
                <a:ea typeface="黑体" pitchFamily="49" charset="-122"/>
              </a:rPr>
              <a:t>退出</a:t>
            </a:r>
          </a:p>
          <a:p>
            <a:pPr lvl="1" eaLnBrk="1" hangingPunct="1">
              <a:buClrTx/>
            </a:pPr>
            <a:r>
              <a:rPr lang="en-US" altLang="zh-CN" dirty="0">
                <a:solidFill>
                  <a:srgbClr val="001966"/>
                </a:solidFill>
                <a:latin typeface="黑体" pitchFamily="49" charset="-122"/>
                <a:ea typeface="黑体" pitchFamily="49" charset="-122"/>
              </a:rPr>
              <a:t>exec</a:t>
            </a:r>
            <a:r>
              <a:rPr lang="zh-CN" altLang="en-US" dirty="0">
                <a:solidFill>
                  <a:srgbClr val="001966"/>
                </a:solidFill>
                <a:latin typeface="黑体" pitchFamily="49" charset="-122"/>
                <a:ea typeface="黑体" pitchFamily="49" charset="-122"/>
              </a:rPr>
              <a:t>与句点（</a:t>
            </a:r>
            <a:r>
              <a:rPr lang="en-US" altLang="zh-CN" dirty="0">
                <a:solidFill>
                  <a:srgbClr val="001966"/>
                </a:solidFill>
                <a:latin typeface="黑体" pitchFamily="49" charset="-122"/>
                <a:ea typeface="黑体" pitchFamily="49" charset="-122"/>
              </a:rPr>
              <a:t>.</a:t>
            </a:r>
            <a:r>
              <a:rPr lang="zh-CN" altLang="en-US" dirty="0">
                <a:solidFill>
                  <a:srgbClr val="001966"/>
                </a:solidFill>
                <a:latin typeface="黑体" pitchFamily="49" charset="-122"/>
                <a:ea typeface="黑体" pitchFamily="49" charset="-122"/>
              </a:rPr>
              <a:t>）</a:t>
            </a:r>
            <a:r>
              <a:rPr lang="en-US" altLang="zh-CN" dirty="0">
                <a:solidFill>
                  <a:srgbClr val="001966"/>
                </a:solidFill>
                <a:latin typeface="黑体" pitchFamily="49" charset="-122"/>
                <a:ea typeface="黑体" pitchFamily="49" charset="-122"/>
              </a:rPr>
              <a:t>:</a:t>
            </a:r>
            <a:r>
              <a:rPr lang="zh-CN" altLang="en-US" dirty="0">
                <a:solidFill>
                  <a:srgbClr val="001966"/>
                </a:solidFill>
                <a:latin typeface="黑体" pitchFamily="49" charset="-122"/>
                <a:ea typeface="黑体" pitchFamily="49" charset="-122"/>
              </a:rPr>
              <a:t>句点只能运行脚本，</a:t>
            </a:r>
            <a:r>
              <a:rPr lang="en-US" altLang="zh-CN" dirty="0">
                <a:solidFill>
                  <a:srgbClr val="001966"/>
                </a:solidFill>
                <a:latin typeface="黑体" pitchFamily="49" charset="-122"/>
                <a:ea typeface="黑体" pitchFamily="49" charset="-122"/>
              </a:rPr>
              <a:t>exec</a:t>
            </a:r>
            <a:r>
              <a:rPr lang="zh-CN" altLang="en-US" dirty="0">
                <a:solidFill>
                  <a:srgbClr val="001966"/>
                </a:solidFill>
                <a:latin typeface="黑体" pitchFamily="49" charset="-122"/>
                <a:ea typeface="黑体" pitchFamily="49" charset="-122"/>
              </a:rPr>
              <a:t>可以运行脚本和编译的程序；句点命令在结束运行时把控制权返回到原始脚本中，</a:t>
            </a:r>
            <a:r>
              <a:rPr lang="en-US" altLang="zh-CN" dirty="0">
                <a:solidFill>
                  <a:srgbClr val="001966"/>
                </a:solidFill>
                <a:latin typeface="黑体" pitchFamily="49" charset="-122"/>
                <a:ea typeface="黑体" pitchFamily="49" charset="-122"/>
              </a:rPr>
              <a:t>exec</a:t>
            </a:r>
            <a:r>
              <a:rPr lang="zh-CN" altLang="en-US" dirty="0">
                <a:solidFill>
                  <a:srgbClr val="001966"/>
                </a:solidFill>
                <a:latin typeface="黑体" pitchFamily="49" charset="-122"/>
                <a:ea typeface="黑体" pitchFamily="49" charset="-122"/>
              </a:rPr>
              <a:t>不返回控制权</a:t>
            </a:r>
            <a:endParaRPr lang="en-US" altLang="zh-CN" dirty="0">
              <a:solidFill>
                <a:srgbClr val="001966"/>
              </a:solidFill>
              <a:latin typeface="黑体" pitchFamily="49" charset="-122"/>
              <a:ea typeface="黑体" pitchFamily="49" charset="-122"/>
            </a:endParaRPr>
          </a:p>
          <a:p>
            <a:pPr lvl="1" eaLnBrk="1" hangingPunct="1">
              <a:buClrTx/>
            </a:pPr>
            <a:r>
              <a:rPr lang="zh-CN" altLang="en-US" dirty="0">
                <a:solidFill>
                  <a:srgbClr val="001966"/>
                </a:solidFill>
                <a:latin typeface="黑体" pitchFamily="49" charset="-122"/>
                <a:ea typeface="黑体" pitchFamily="49" charset="-122"/>
              </a:rPr>
              <a:t> 请问同学：</a:t>
            </a:r>
            <a:r>
              <a:rPr lang="en-US" altLang="zh-CN" dirty="0">
                <a:solidFill>
                  <a:srgbClr val="001966"/>
                </a:solidFill>
                <a:latin typeface="黑体" pitchFamily="49" charset="-122"/>
                <a:ea typeface="黑体" pitchFamily="49" charset="-122"/>
              </a:rPr>
              <a:t>who</a:t>
            </a:r>
            <a:r>
              <a:rPr lang="zh-CN" altLang="en-US" dirty="0">
                <a:solidFill>
                  <a:srgbClr val="001966"/>
                </a:solidFill>
                <a:latin typeface="黑体" pitchFamily="49" charset="-122"/>
                <a:ea typeface="黑体" pitchFamily="49" charset="-122"/>
              </a:rPr>
              <a:t>；</a:t>
            </a:r>
            <a:r>
              <a:rPr lang="en-US" altLang="zh-CN" dirty="0">
                <a:solidFill>
                  <a:srgbClr val="001966"/>
                </a:solidFill>
                <a:latin typeface="黑体" pitchFamily="49" charset="-122"/>
                <a:ea typeface="黑体" pitchFamily="49" charset="-122"/>
              </a:rPr>
              <a:t>exec date</a:t>
            </a:r>
            <a:r>
              <a:rPr lang="zh-CN" altLang="en-US" dirty="0">
                <a:solidFill>
                  <a:srgbClr val="001966"/>
                </a:solidFill>
                <a:latin typeface="黑体" pitchFamily="49" charset="-122"/>
                <a:ea typeface="黑体" pitchFamily="49" charset="-122"/>
              </a:rPr>
              <a:t>；</a:t>
            </a:r>
            <a:r>
              <a:rPr lang="en-US" altLang="zh-CN" dirty="0">
                <a:solidFill>
                  <a:srgbClr val="001966"/>
                </a:solidFill>
                <a:latin typeface="黑体" pitchFamily="49" charset="-122"/>
                <a:ea typeface="黑体" pitchFamily="49" charset="-122"/>
              </a:rPr>
              <a:t>echo “print me</a:t>
            </a:r>
            <a:r>
              <a:rPr lang="zh-CN" altLang="en-US" dirty="0">
                <a:solidFill>
                  <a:srgbClr val="001966"/>
                </a:solidFill>
                <a:latin typeface="黑体" pitchFamily="49" charset="-122"/>
                <a:ea typeface="黑体" pitchFamily="49" charset="-122"/>
              </a:rPr>
              <a:t>？”的执行结果是什么？</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a:t>
            </a:r>
            <a:r>
              <a:rPr lang="zh-CN" altLang="en-US" dirty="0">
                <a:effectLst/>
              </a:rPr>
              <a:t>什么是</a:t>
            </a:r>
            <a:r>
              <a:rPr lang="en-US" altLang="zh-CN" dirty="0">
                <a:effectLst/>
              </a:rPr>
              <a:t>Shell</a:t>
            </a:r>
            <a:endParaRPr lang="zh-CN" altLang="en-US" dirty="0">
              <a:effectLst/>
            </a:endParaRPr>
          </a:p>
        </p:txBody>
      </p:sp>
      <p:sp>
        <p:nvSpPr>
          <p:cNvPr id="19459" name="Rectangle 3"/>
          <p:cNvSpPr>
            <a:spLocks noGrp="1" noChangeArrowheads="1"/>
          </p:cNvSpPr>
          <p:nvPr>
            <p:ph type="body" idx="4294967295"/>
          </p:nvPr>
        </p:nvSpPr>
        <p:spPr>
          <a:xfrm>
            <a:off x="381000" y="1412876"/>
            <a:ext cx="9144000" cy="5445125"/>
          </a:xfrm>
        </p:spPr>
        <p:txBody>
          <a:bodyPr/>
          <a:lstStyle/>
          <a:p>
            <a:pPr eaLnBrk="1" hangingPunct="1">
              <a:buClr>
                <a:srgbClr val="FF0000"/>
              </a:buClr>
              <a:defRPr/>
            </a:pPr>
            <a:r>
              <a:rPr lang="zh-CN" altLang="en-US" sz="3200" dirty="0">
                <a:solidFill>
                  <a:schemeClr val="tx1">
                    <a:lumMod val="50000"/>
                  </a:schemeClr>
                </a:solidFill>
                <a:latin typeface="+mj-ea"/>
                <a:ea typeface="+mj-ea"/>
              </a:rPr>
              <a:t>一种脚本编程语言</a:t>
            </a:r>
          </a:p>
          <a:p>
            <a:pPr lvl="1" eaLnBrk="1" hangingPunct="1">
              <a:buClrTx/>
              <a:defRPr/>
            </a:pPr>
            <a:r>
              <a:rPr lang="zh-CN" altLang="en-US" dirty="0">
                <a:solidFill>
                  <a:schemeClr val="tx1">
                    <a:lumMod val="50000"/>
                  </a:schemeClr>
                </a:solidFill>
                <a:latin typeface="+mj-ea"/>
                <a:ea typeface="+mj-ea"/>
              </a:rPr>
              <a:t>包含变量、循环、函数等常见编程语言的元素</a:t>
            </a:r>
          </a:p>
          <a:p>
            <a:pPr lvl="1" eaLnBrk="1" hangingPunct="1">
              <a:buClrTx/>
              <a:defRPr/>
            </a:pPr>
            <a:r>
              <a:rPr lang="zh-CN" altLang="en-US" dirty="0">
                <a:solidFill>
                  <a:schemeClr val="tx1">
                    <a:lumMod val="50000"/>
                  </a:schemeClr>
                </a:solidFill>
                <a:latin typeface="+mj-ea"/>
                <a:ea typeface="+mj-ea"/>
              </a:rPr>
              <a:t>通过解释器读入程序的代码，解释执行，无需编译</a:t>
            </a:r>
          </a:p>
          <a:p>
            <a:pPr eaLnBrk="1" hangingPunct="1">
              <a:defRPr/>
            </a:pPr>
            <a:endParaRPr lang="zh-CN" altLang="en-US" dirty="0">
              <a:ea typeface="黑体" pitchFamily="49" charset="-122"/>
            </a:endParaRPr>
          </a:p>
          <a:p>
            <a:pPr eaLnBrk="1" hangingPunct="1">
              <a:defRPr/>
            </a:pPr>
            <a:endParaRPr lang="zh-CN" altLang="en-US" dirty="0">
              <a:ea typeface="黑体" pitchFamily="49" charset="-122"/>
            </a:endParaRPr>
          </a:p>
        </p:txBody>
      </p:sp>
      <p:grpSp>
        <p:nvGrpSpPr>
          <p:cNvPr id="18436" name="组合 5"/>
          <p:cNvGrpSpPr>
            <a:grpSpLocks/>
          </p:cNvGrpSpPr>
          <p:nvPr/>
        </p:nvGrpSpPr>
        <p:grpSpPr bwMode="auto">
          <a:xfrm>
            <a:off x="2072479" y="2996952"/>
            <a:ext cx="5761041" cy="3597272"/>
            <a:chOff x="2267744" y="3260962"/>
            <a:chExt cx="5760641" cy="3597038"/>
          </a:xfrm>
        </p:grpSpPr>
        <p:pic>
          <p:nvPicPr>
            <p:cNvPr id="18437" name="Picture 4"/>
            <p:cNvPicPr>
              <a:picLocks noChangeAspect="1" noChangeArrowheads="1"/>
            </p:cNvPicPr>
            <p:nvPr/>
          </p:nvPicPr>
          <p:blipFill>
            <a:blip r:embed="rId3" cstate="print"/>
            <a:srcRect t="9685" b="2547"/>
            <a:stretch>
              <a:fillRect/>
            </a:stretch>
          </p:blipFill>
          <p:spPr bwMode="auto">
            <a:xfrm>
              <a:off x="2267744" y="3260962"/>
              <a:ext cx="5760641" cy="3597038"/>
            </a:xfrm>
            <a:prstGeom prst="rect">
              <a:avLst/>
            </a:prstGeom>
            <a:noFill/>
            <a:ln w="9525">
              <a:noFill/>
              <a:miter lim="800000"/>
              <a:headEnd/>
              <a:tailEnd/>
            </a:ln>
          </p:spPr>
        </p:pic>
        <p:sp>
          <p:nvSpPr>
            <p:cNvPr id="18438" name="TextBox 4"/>
            <p:cNvSpPr txBox="1">
              <a:spLocks noChangeArrowheads="1"/>
            </p:cNvSpPr>
            <p:nvPr/>
          </p:nvSpPr>
          <p:spPr bwMode="auto">
            <a:xfrm>
              <a:off x="7308712" y="6396365"/>
              <a:ext cx="719673" cy="461635"/>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7BF9EEE-482F-4CA6-A014-04FE5564A640}"/>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eaLnBrk="1" hangingPunct="1"/>
            <a:r>
              <a:rPr lang="en-US" altLang="zh-CN" kern="0" dirty="0">
                <a:effectLst/>
              </a:rPr>
              <a:t>Shell</a:t>
            </a:r>
            <a:r>
              <a:rPr lang="zh-CN" altLang="en-US" kern="0" dirty="0">
                <a:effectLst/>
              </a:rPr>
              <a:t>内建命令</a:t>
            </a:r>
            <a:r>
              <a:rPr lang="en-US" altLang="zh-CN" kern="0" dirty="0">
                <a:effectLst/>
              </a:rPr>
              <a:t>— eval</a:t>
            </a:r>
            <a:endParaRPr lang="zh-CN" altLang="en-US" kern="0" dirty="0">
              <a:effectLst/>
            </a:endParaRPr>
          </a:p>
        </p:txBody>
      </p:sp>
      <p:sp>
        <p:nvSpPr>
          <p:cNvPr id="30723" name="Rectangle 3"/>
          <p:cNvSpPr>
            <a:spLocks noGrp="1" noChangeArrowheads="1"/>
          </p:cNvSpPr>
          <p:nvPr>
            <p:ph type="body" idx="4294967295"/>
          </p:nvPr>
        </p:nvSpPr>
        <p:spPr>
          <a:xfrm>
            <a:off x="776288" y="1125539"/>
            <a:ext cx="8242300" cy="2232025"/>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eval</a:t>
            </a:r>
          </a:p>
          <a:p>
            <a:pPr lvl="1" eaLnBrk="1" hangingPunct="1">
              <a:buClrTx/>
              <a:defRPr/>
            </a:pPr>
            <a:r>
              <a:rPr lang="zh-CN" altLang="en-US" sz="2800" dirty="0">
                <a:solidFill>
                  <a:schemeClr val="tx1">
                    <a:lumMod val="50000"/>
                  </a:schemeClr>
                </a:solidFill>
                <a:latin typeface="+mj-ea"/>
                <a:ea typeface="+mj-ea"/>
              </a:rPr>
              <a:t>将命令的输出当做普通的</a:t>
            </a:r>
            <a:r>
              <a:rPr lang="en-US" altLang="zh-CN" sz="2800" dirty="0">
                <a:solidFill>
                  <a:schemeClr val="tx1">
                    <a:lumMod val="50000"/>
                  </a:schemeClr>
                </a:solidFill>
                <a:latin typeface="+mj-ea"/>
                <a:ea typeface="+mj-ea"/>
              </a:rPr>
              <a:t>shell</a:t>
            </a:r>
            <a:r>
              <a:rPr lang="zh-CN" altLang="en-US" sz="2800" dirty="0">
                <a:solidFill>
                  <a:schemeClr val="tx1">
                    <a:lumMod val="50000"/>
                  </a:schemeClr>
                </a:solidFill>
                <a:latin typeface="+mj-ea"/>
                <a:ea typeface="+mj-ea"/>
              </a:rPr>
              <a:t>命令进行执行</a:t>
            </a:r>
          </a:p>
        </p:txBody>
      </p:sp>
      <p:sp>
        <p:nvSpPr>
          <p:cNvPr id="30724" name="Text Box 3"/>
          <p:cNvSpPr txBox="1">
            <a:spLocks noChangeArrowheads="1"/>
          </p:cNvSpPr>
          <p:nvPr/>
        </p:nvSpPr>
        <p:spPr bwMode="auto">
          <a:xfrm>
            <a:off x="1497014" y="2420939"/>
            <a:ext cx="5976937" cy="2808287"/>
          </a:xfrm>
          <a:prstGeom prst="rect">
            <a:avLst/>
          </a:prstGeom>
          <a:noFill/>
          <a:ln w="9525">
            <a:noFill/>
            <a:round/>
            <a:headEnd/>
            <a:tailEnd/>
          </a:ln>
        </p:spPr>
        <p:txBody>
          <a:bodyPr lIns="90000" tIns="45000" rIns="90000" bIns="45000"/>
          <a:lstStyle/>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3200" dirty="0">
                <a:solidFill>
                  <a:schemeClr val="tx1">
                    <a:lumMod val="50000"/>
                  </a:schemeClr>
                </a:solidFill>
                <a:latin typeface="+mj-ea"/>
                <a:ea typeface="+mj-ea"/>
              </a:rPr>
              <a:t>$ echo x=5</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3200" dirty="0">
                <a:solidFill>
                  <a:schemeClr val="tx1">
                    <a:lumMod val="50000"/>
                  </a:schemeClr>
                </a:solidFill>
                <a:latin typeface="+mj-ea"/>
                <a:ea typeface="+mj-ea"/>
              </a:rPr>
              <a:t>x=5</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altLang="zh-CN" sz="3200" dirty="0">
              <a:solidFill>
                <a:schemeClr val="tx1">
                  <a:lumMod val="50000"/>
                </a:schemeClr>
              </a:solidFill>
              <a:latin typeface="+mj-ea"/>
              <a:ea typeface="+mj-ea"/>
            </a:endParaRP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3200" dirty="0">
                <a:solidFill>
                  <a:schemeClr val="tx1">
                    <a:lumMod val="50000"/>
                  </a:schemeClr>
                </a:solidFill>
                <a:latin typeface="+mj-ea"/>
              </a:rPr>
              <a:t>$ </a:t>
            </a:r>
            <a:r>
              <a:rPr lang="en-US" altLang="zh-CN" sz="3200" dirty="0" err="1">
                <a:solidFill>
                  <a:schemeClr val="tx1">
                    <a:lumMod val="50000"/>
                  </a:schemeClr>
                </a:solidFill>
                <a:latin typeface="+mj-ea"/>
              </a:rPr>
              <a:t>eval</a:t>
            </a:r>
            <a:r>
              <a:rPr lang="en-US" altLang="zh-CN" sz="3200" dirty="0">
                <a:solidFill>
                  <a:schemeClr val="tx1">
                    <a:lumMod val="50000"/>
                  </a:schemeClr>
                </a:solidFill>
                <a:latin typeface="+mj-ea"/>
              </a:rPr>
              <a:t> `echo x=5`</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3200" dirty="0">
                <a:solidFill>
                  <a:schemeClr val="tx1">
                    <a:lumMod val="50000"/>
                  </a:schemeClr>
                </a:solidFill>
                <a:latin typeface="+mj-ea"/>
              </a:rPr>
              <a:t>$ echo $x</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3200" dirty="0">
                <a:solidFill>
                  <a:schemeClr val="tx1">
                    <a:lumMod val="50000"/>
                  </a:schemeClr>
                </a:solidFill>
                <a:latin typeface="+mj-ea"/>
              </a:rPr>
              <a:t>5</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altLang="zh-CN" sz="3200" dirty="0">
              <a:solidFill>
                <a:schemeClr val="tx1">
                  <a:lumMod val="50000"/>
                </a:schemeClr>
              </a:solidFill>
              <a:latin typeface="+mj-ea"/>
              <a:ea typeface="+mj-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 shift</a:t>
            </a:r>
            <a:endParaRPr lang="zh-CN" altLang="en-US" dirty="0">
              <a:effectLst/>
            </a:endParaRPr>
          </a:p>
        </p:txBody>
      </p:sp>
      <p:sp>
        <p:nvSpPr>
          <p:cNvPr id="32771" name="Rectangle 3"/>
          <p:cNvSpPr>
            <a:spLocks noGrp="1" noChangeArrowheads="1"/>
          </p:cNvSpPr>
          <p:nvPr>
            <p:ph type="body" idx="4294967295"/>
          </p:nvPr>
        </p:nvSpPr>
        <p:spPr>
          <a:xfrm>
            <a:off x="381000" y="1125538"/>
            <a:ext cx="9144000" cy="2519362"/>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shift</a:t>
            </a:r>
          </a:p>
          <a:p>
            <a:pPr lvl="1" eaLnBrk="1" hangingPunct="1">
              <a:buClrTx/>
              <a:defRPr/>
            </a:pPr>
            <a:r>
              <a:rPr lang="zh-CN" altLang="en-US" dirty="0">
                <a:solidFill>
                  <a:schemeClr val="tx1">
                    <a:lumMod val="50000"/>
                  </a:schemeClr>
                </a:solidFill>
                <a:latin typeface="+mj-ea"/>
                <a:ea typeface="+mj-ea"/>
              </a:rPr>
              <a:t>用于处理命令行参数</a:t>
            </a:r>
          </a:p>
          <a:p>
            <a:pPr lvl="1" eaLnBrk="1" hangingPunct="1">
              <a:buClrTx/>
              <a:defRPr/>
            </a:pPr>
            <a:r>
              <a:rPr lang="zh-CN" altLang="en-US" dirty="0">
                <a:solidFill>
                  <a:schemeClr val="tx1">
                    <a:lumMod val="50000"/>
                  </a:schemeClr>
                </a:solidFill>
                <a:latin typeface="+mj-ea"/>
                <a:ea typeface="+mj-ea"/>
              </a:rPr>
              <a:t>左移命令行参数</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175" y="2636912"/>
            <a:ext cx="6627650" cy="263941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 export</a:t>
            </a:r>
            <a:endParaRPr lang="zh-CN" altLang="en-US" dirty="0">
              <a:effectLst/>
            </a:endParaRPr>
          </a:p>
        </p:txBody>
      </p:sp>
      <p:sp>
        <p:nvSpPr>
          <p:cNvPr id="34819" name="Rectangle 3"/>
          <p:cNvSpPr>
            <a:spLocks noGrp="1" noChangeArrowheads="1"/>
          </p:cNvSpPr>
          <p:nvPr>
            <p:ph type="body" idx="4294967295"/>
          </p:nvPr>
        </p:nvSpPr>
        <p:spPr>
          <a:xfrm>
            <a:off x="381000" y="1125538"/>
            <a:ext cx="9144000" cy="2519362"/>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export</a:t>
            </a:r>
          </a:p>
          <a:p>
            <a:pPr lvl="1" eaLnBrk="1" hangingPunct="1">
              <a:buClrTx/>
              <a:defRPr/>
            </a:pPr>
            <a:r>
              <a:rPr lang="zh-CN" altLang="en-US" dirty="0">
                <a:solidFill>
                  <a:schemeClr val="tx1">
                    <a:lumMod val="50000"/>
                  </a:schemeClr>
                </a:solidFill>
                <a:latin typeface="+mj-ea"/>
                <a:ea typeface="+mj-ea"/>
              </a:rPr>
              <a:t>用于设置全局环境变量，进程里设置的全局环境变量在该进程以及该创建的所有子进程中可见。</a:t>
            </a:r>
          </a:p>
          <a:p>
            <a:pPr lvl="1" eaLnBrk="1" hangingPunct="1">
              <a:buClrTx/>
              <a:defRPr/>
            </a:pPr>
            <a:r>
              <a:rPr lang="zh-CN" altLang="en-US" dirty="0">
                <a:solidFill>
                  <a:schemeClr val="tx1">
                    <a:lumMod val="50000"/>
                  </a:schemeClr>
                </a:solidFill>
                <a:latin typeface="+mj-ea"/>
                <a:ea typeface="+mj-ea"/>
              </a:rPr>
              <a:t>局部环境变量只能在该</a:t>
            </a: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进程内可见</a:t>
            </a:r>
          </a:p>
        </p:txBody>
      </p:sp>
      <p:sp>
        <p:nvSpPr>
          <p:cNvPr id="34820" name="Text Box 3"/>
          <p:cNvSpPr txBox="1">
            <a:spLocks noChangeArrowheads="1"/>
          </p:cNvSpPr>
          <p:nvPr/>
        </p:nvSpPr>
        <p:spPr bwMode="auto">
          <a:xfrm>
            <a:off x="1065213" y="3068639"/>
            <a:ext cx="3600450" cy="2624137"/>
          </a:xfrm>
          <a:prstGeom prst="rect">
            <a:avLst/>
          </a:prstGeom>
          <a:noFill/>
          <a:ln w="9525">
            <a:noFill/>
            <a:round/>
            <a:headEnd/>
            <a:tailEnd/>
          </a:ln>
        </p:spPr>
        <p:txBody>
          <a:bodyPr lIns="90000" tIns="45000" rIns="90000" bIns="45000"/>
          <a:lstStyle/>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test=123</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export test</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bash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echo $test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 unset</a:t>
            </a:r>
            <a:endParaRPr lang="zh-CN" altLang="en-US" dirty="0">
              <a:effectLst/>
            </a:endParaRPr>
          </a:p>
        </p:txBody>
      </p:sp>
      <p:sp>
        <p:nvSpPr>
          <p:cNvPr id="35843" name="Rectangle 3"/>
          <p:cNvSpPr>
            <a:spLocks noGrp="1" noChangeArrowheads="1"/>
          </p:cNvSpPr>
          <p:nvPr>
            <p:ph type="body" idx="4294967295"/>
          </p:nvPr>
        </p:nvSpPr>
        <p:spPr>
          <a:xfrm>
            <a:off x="831850" y="1412876"/>
            <a:ext cx="8242300" cy="2232025"/>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unset</a:t>
            </a:r>
          </a:p>
          <a:p>
            <a:pPr lvl="1" eaLnBrk="1" hangingPunct="1">
              <a:buClrTx/>
              <a:defRPr/>
            </a:pPr>
            <a:r>
              <a:rPr lang="zh-CN" altLang="en-US" dirty="0">
                <a:solidFill>
                  <a:schemeClr val="tx1">
                    <a:lumMod val="50000"/>
                  </a:schemeClr>
                </a:solidFill>
                <a:latin typeface="+mj-ea"/>
                <a:ea typeface="+mj-ea"/>
              </a:rPr>
              <a:t>删除环境变量</a:t>
            </a:r>
            <a:r>
              <a:rPr lang="en-US"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只在当前进程中删除环境变量，如果是在父进程</a:t>
            </a: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中</a:t>
            </a:r>
            <a:r>
              <a:rPr lang="en-US" altLang="zh-CN" dirty="0">
                <a:solidFill>
                  <a:schemeClr val="tx1">
                    <a:lumMod val="50000"/>
                  </a:schemeClr>
                </a:solidFill>
                <a:latin typeface="+mj-ea"/>
                <a:ea typeface="+mj-ea"/>
              </a:rPr>
              <a:t>export</a:t>
            </a:r>
            <a:r>
              <a:rPr lang="zh-CN" altLang="en-US" dirty="0">
                <a:solidFill>
                  <a:schemeClr val="tx1">
                    <a:lumMod val="50000"/>
                  </a:schemeClr>
                </a:solidFill>
                <a:latin typeface="+mj-ea"/>
                <a:ea typeface="+mj-ea"/>
              </a:rPr>
              <a:t>，则在父进程中仍有效</a:t>
            </a:r>
            <a:r>
              <a:rPr lang="en-US" altLang="zh-CN" dirty="0">
                <a:solidFill>
                  <a:schemeClr val="tx1">
                    <a:lumMod val="50000"/>
                  </a:schemeClr>
                </a:solidFill>
                <a:latin typeface="+mj-ea"/>
                <a:ea typeface="+mj-ea"/>
              </a:rPr>
              <a:t>)</a:t>
            </a:r>
          </a:p>
        </p:txBody>
      </p:sp>
      <p:sp>
        <p:nvSpPr>
          <p:cNvPr id="35844" name="Text Box 3"/>
          <p:cNvSpPr txBox="1">
            <a:spLocks noChangeArrowheads="1"/>
          </p:cNvSpPr>
          <p:nvPr/>
        </p:nvSpPr>
        <p:spPr bwMode="auto">
          <a:xfrm>
            <a:off x="1568451" y="2924176"/>
            <a:ext cx="3529013" cy="2665413"/>
          </a:xfrm>
          <a:prstGeom prst="rect">
            <a:avLst/>
          </a:prstGeom>
          <a:noFill/>
          <a:ln w="9525">
            <a:noFill/>
            <a:round/>
            <a:headEnd/>
            <a:tailEnd/>
          </a:ln>
        </p:spPr>
        <p:txBody>
          <a:bodyPr lIns="90000" tIns="45000" rIns="90000" bIns="45000"/>
          <a:lstStyle/>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test=123</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export test</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echo $test</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unset test</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800" dirty="0">
                <a:solidFill>
                  <a:schemeClr val="tx1">
                    <a:lumMod val="50000"/>
                  </a:schemeClr>
                </a:solidFill>
                <a:latin typeface="+mj-ea"/>
                <a:ea typeface="+mj-ea"/>
              </a:rPr>
              <a:t>$ echo $test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基础知识小结</a:t>
            </a:r>
          </a:p>
        </p:txBody>
      </p:sp>
      <p:sp>
        <p:nvSpPr>
          <p:cNvPr id="4" name="任意多边形 3"/>
          <p:cNvSpPr/>
          <p:nvPr/>
        </p:nvSpPr>
        <p:spPr bwMode="auto">
          <a:xfrm>
            <a:off x="2072680" y="1556793"/>
            <a:ext cx="1130468" cy="4318528"/>
          </a:xfrm>
          <a:custGeom>
            <a:avLst/>
            <a:gdLst>
              <a:gd name="connsiteX0" fmla="*/ 1091821 w 1091821"/>
              <a:gd name="connsiteY0" fmla="*/ 0 h 3957850"/>
              <a:gd name="connsiteX1" fmla="*/ 0 w 1091821"/>
              <a:gd name="connsiteY1" fmla="*/ 1842447 h 3957850"/>
              <a:gd name="connsiteX2" fmla="*/ 1091821 w 1091821"/>
              <a:gd name="connsiteY2" fmla="*/ 3957850 h 3957850"/>
              <a:gd name="connsiteX3" fmla="*/ 1091821 w 1091821"/>
              <a:gd name="connsiteY3" fmla="*/ 3957850 h 3957850"/>
            </a:gdLst>
            <a:ahLst/>
            <a:cxnLst>
              <a:cxn ang="0">
                <a:pos x="connsiteX0" y="connsiteY0"/>
              </a:cxn>
              <a:cxn ang="0">
                <a:pos x="connsiteX1" y="connsiteY1"/>
              </a:cxn>
              <a:cxn ang="0">
                <a:pos x="connsiteX2" y="connsiteY2"/>
              </a:cxn>
              <a:cxn ang="0">
                <a:pos x="connsiteX3" y="connsiteY3"/>
              </a:cxn>
            </a:cxnLst>
            <a:rect l="l" t="t" r="r" b="b"/>
            <a:pathLst>
              <a:path w="1091821" h="3957850">
                <a:moveTo>
                  <a:pt x="1091821" y="0"/>
                </a:moveTo>
                <a:cubicBezTo>
                  <a:pt x="545910" y="591402"/>
                  <a:pt x="0" y="1182805"/>
                  <a:pt x="0" y="1842447"/>
                </a:cubicBezTo>
                <a:cubicBezTo>
                  <a:pt x="0" y="2502089"/>
                  <a:pt x="1091821" y="3957850"/>
                  <a:pt x="1091821" y="3957850"/>
                </a:cubicBezTo>
                <a:lnTo>
                  <a:pt x="1091821" y="3957850"/>
                </a:lnTo>
              </a:path>
            </a:pathLst>
          </a:cu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endParaRPr lang="zh-CN" altLang="en-US"/>
          </a:p>
        </p:txBody>
      </p:sp>
      <p:sp>
        <p:nvSpPr>
          <p:cNvPr id="5" name="圆角矩形 4"/>
          <p:cNvSpPr/>
          <p:nvPr/>
        </p:nvSpPr>
        <p:spPr bwMode="auto">
          <a:xfrm>
            <a:off x="3203718" y="1246420"/>
            <a:ext cx="1714512" cy="612934"/>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sz="2000" dirty="0">
                <a:solidFill>
                  <a:srgbClr val="000000"/>
                </a:solidFill>
              </a:rPr>
              <a:t>Linux</a:t>
            </a:r>
            <a:r>
              <a:rPr lang="zh-CN" altLang="en-US" sz="2000" dirty="0">
                <a:solidFill>
                  <a:srgbClr val="000000"/>
                </a:solidFill>
              </a:rPr>
              <a:t>路径</a:t>
            </a:r>
            <a:endParaRPr lang="en-US" altLang="zh-CN" sz="2000" dirty="0">
              <a:solidFill>
                <a:srgbClr val="000000"/>
              </a:solidFill>
            </a:endParaRPr>
          </a:p>
          <a:p>
            <a:endParaRPr lang="zh-CN" altLang="en-US" sz="1000" dirty="0">
              <a:solidFill>
                <a:srgbClr val="000000"/>
              </a:solidFill>
            </a:endParaRPr>
          </a:p>
        </p:txBody>
      </p:sp>
      <p:sp>
        <p:nvSpPr>
          <p:cNvPr id="6" name="圆角矩形 5"/>
          <p:cNvSpPr/>
          <p:nvPr/>
        </p:nvSpPr>
        <p:spPr bwMode="auto">
          <a:xfrm>
            <a:off x="3215118" y="5640739"/>
            <a:ext cx="1714512" cy="408623"/>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zh-CN" altLang="en-US" sz="1800" dirty="0">
                <a:solidFill>
                  <a:srgbClr val="000000"/>
                </a:solidFill>
              </a:rPr>
              <a:t>进程相关命令</a:t>
            </a:r>
          </a:p>
        </p:txBody>
      </p:sp>
      <p:cxnSp>
        <p:nvCxnSpPr>
          <p:cNvPr id="7" name="肘形连接符 6"/>
          <p:cNvCxnSpPr/>
          <p:nvPr/>
        </p:nvCxnSpPr>
        <p:spPr bwMode="auto">
          <a:xfrm>
            <a:off x="4918230" y="1425477"/>
            <a:ext cx="2571768" cy="428628"/>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矩形 7"/>
          <p:cNvSpPr/>
          <p:nvPr/>
        </p:nvSpPr>
        <p:spPr bwMode="auto">
          <a:xfrm>
            <a:off x="4880992" y="1434262"/>
            <a:ext cx="2500330" cy="338554"/>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zh-CN" altLang="en-US" sz="1600" dirty="0">
                <a:solidFill>
                  <a:srgbClr val="000000"/>
                </a:solidFill>
              </a:rPr>
              <a:t>绝对路径、相对路径</a:t>
            </a:r>
          </a:p>
        </p:txBody>
      </p:sp>
      <p:cxnSp>
        <p:nvCxnSpPr>
          <p:cNvPr id="9" name="肘形连接符 8"/>
          <p:cNvCxnSpPr>
            <a:cxnSpLocks/>
            <a:stCxn id="6" idx="3"/>
          </p:cNvCxnSpPr>
          <p:nvPr/>
        </p:nvCxnSpPr>
        <p:spPr bwMode="auto">
          <a:xfrm>
            <a:off x="4929630" y="5845051"/>
            <a:ext cx="2572338" cy="373589"/>
          </a:xfrm>
          <a:prstGeom prst="bentConnector3">
            <a:avLst>
              <a:gd name="adj1" fmla="val 50000"/>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矩形 9"/>
          <p:cNvSpPr/>
          <p:nvPr/>
        </p:nvSpPr>
        <p:spPr bwMode="auto">
          <a:xfrm>
            <a:off x="5277700" y="5880085"/>
            <a:ext cx="1691524" cy="338554"/>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000000"/>
                </a:solidFill>
              </a:rPr>
              <a:t>source</a:t>
            </a:r>
            <a:r>
              <a:rPr lang="zh-CN" altLang="en-US" sz="1600" dirty="0">
                <a:solidFill>
                  <a:srgbClr val="000000"/>
                </a:solidFill>
              </a:rPr>
              <a:t>、</a:t>
            </a:r>
            <a:r>
              <a:rPr lang="en-US" altLang="zh-CN" sz="1600" dirty="0">
                <a:solidFill>
                  <a:srgbClr val="000000"/>
                </a:solidFill>
              </a:rPr>
              <a:t>exec</a:t>
            </a:r>
            <a:endParaRPr lang="zh-CN" altLang="en-US" sz="1600" dirty="0">
              <a:solidFill>
                <a:srgbClr val="000000"/>
              </a:solidFill>
            </a:endParaRPr>
          </a:p>
        </p:txBody>
      </p:sp>
      <p:sp>
        <p:nvSpPr>
          <p:cNvPr id="12" name="圆角矩形 11"/>
          <p:cNvSpPr/>
          <p:nvPr/>
        </p:nvSpPr>
        <p:spPr bwMode="auto">
          <a:xfrm>
            <a:off x="3203718" y="3327931"/>
            <a:ext cx="1714512" cy="681038"/>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zh-CN" altLang="en-US" sz="2000" dirty="0">
                <a:solidFill>
                  <a:srgbClr val="000000"/>
                </a:solidFill>
              </a:rPr>
              <a:t>作业管理</a:t>
            </a:r>
            <a:endParaRPr lang="en-US" altLang="zh-CN" sz="2000" dirty="0">
              <a:solidFill>
                <a:srgbClr val="000000"/>
              </a:solidFill>
            </a:endParaRPr>
          </a:p>
          <a:p>
            <a:endParaRPr lang="zh-CN" altLang="en-US" sz="1400" dirty="0">
              <a:solidFill>
                <a:srgbClr val="000000"/>
              </a:solidFill>
            </a:endParaRPr>
          </a:p>
        </p:txBody>
      </p:sp>
      <p:cxnSp>
        <p:nvCxnSpPr>
          <p:cNvPr id="13" name="肘形连接符 12"/>
          <p:cNvCxnSpPr/>
          <p:nvPr/>
        </p:nvCxnSpPr>
        <p:spPr bwMode="auto">
          <a:xfrm>
            <a:off x="4918230" y="3657725"/>
            <a:ext cx="2571768" cy="428628"/>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矩形 13"/>
          <p:cNvSpPr/>
          <p:nvPr/>
        </p:nvSpPr>
        <p:spPr bwMode="auto">
          <a:xfrm>
            <a:off x="5061106" y="3666510"/>
            <a:ext cx="2500330" cy="338554"/>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000000"/>
                </a:solidFill>
              </a:rPr>
              <a:t>&amp;</a:t>
            </a:r>
            <a:r>
              <a:rPr lang="zh-CN" altLang="en-US" sz="1600" dirty="0">
                <a:solidFill>
                  <a:srgbClr val="000000"/>
                </a:solidFill>
              </a:rPr>
              <a:t>、</a:t>
            </a:r>
            <a:r>
              <a:rPr lang="en-US" altLang="zh-CN" sz="1600" dirty="0" err="1">
                <a:solidFill>
                  <a:srgbClr val="000000"/>
                </a:solidFill>
              </a:rPr>
              <a:t>Ctrl+z</a:t>
            </a:r>
            <a:r>
              <a:rPr lang="zh-CN" altLang="en-US" sz="1600" dirty="0">
                <a:solidFill>
                  <a:srgbClr val="000000"/>
                </a:solidFill>
              </a:rPr>
              <a:t>、</a:t>
            </a:r>
            <a:r>
              <a:rPr lang="en-US" altLang="zh-CN" sz="1600" dirty="0">
                <a:solidFill>
                  <a:srgbClr val="000000"/>
                </a:solidFill>
              </a:rPr>
              <a:t>jobs</a:t>
            </a:r>
            <a:r>
              <a:rPr lang="zh-CN" altLang="en-US" sz="1600" dirty="0">
                <a:solidFill>
                  <a:srgbClr val="000000"/>
                </a:solidFill>
              </a:rPr>
              <a:t>、</a:t>
            </a:r>
            <a:r>
              <a:rPr lang="en-US" altLang="zh-CN" sz="1600" dirty="0" err="1">
                <a:solidFill>
                  <a:srgbClr val="000000"/>
                </a:solidFill>
              </a:rPr>
              <a:t>fg</a:t>
            </a:r>
            <a:r>
              <a:rPr lang="zh-CN" altLang="en-US" sz="1600" dirty="0">
                <a:solidFill>
                  <a:srgbClr val="000000"/>
                </a:solidFill>
              </a:rPr>
              <a:t>、</a:t>
            </a:r>
            <a:r>
              <a:rPr lang="en-US" altLang="zh-CN" sz="1600" dirty="0" err="1">
                <a:solidFill>
                  <a:srgbClr val="000000"/>
                </a:solidFill>
              </a:rPr>
              <a:t>bg</a:t>
            </a:r>
            <a:endParaRPr lang="zh-CN" altLang="en-US" sz="1600" dirty="0">
              <a:solidFill>
                <a:srgbClr val="000000"/>
              </a:solidFill>
            </a:endParaRPr>
          </a:p>
        </p:txBody>
      </p:sp>
      <p:cxnSp>
        <p:nvCxnSpPr>
          <p:cNvPr id="15" name="直接连接符 14"/>
          <p:cNvCxnSpPr/>
          <p:nvPr/>
        </p:nvCxnSpPr>
        <p:spPr bwMode="auto">
          <a:xfrm>
            <a:off x="2060710" y="3645024"/>
            <a:ext cx="1143008"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cxnSp>
      <p:sp>
        <p:nvSpPr>
          <p:cNvPr id="16" name="圆角矩形 15"/>
          <p:cNvSpPr/>
          <p:nvPr/>
        </p:nvSpPr>
        <p:spPr bwMode="auto">
          <a:xfrm>
            <a:off x="203892" y="3386115"/>
            <a:ext cx="1785380" cy="510778"/>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dirty="0">
                <a:solidFill>
                  <a:srgbClr val="000000"/>
                </a:solidFill>
              </a:rPr>
              <a:t>Shell</a:t>
            </a:r>
            <a:r>
              <a:rPr lang="zh-CN" altLang="en-US" dirty="0">
                <a:solidFill>
                  <a:srgbClr val="000000"/>
                </a:solidFill>
              </a:rPr>
              <a:t>基础</a:t>
            </a:r>
          </a:p>
        </p:txBody>
      </p:sp>
      <p:sp>
        <p:nvSpPr>
          <p:cNvPr id="17" name="圆角矩形 16"/>
          <p:cNvSpPr/>
          <p:nvPr/>
        </p:nvSpPr>
        <p:spPr bwMode="auto">
          <a:xfrm>
            <a:off x="3143680" y="2223659"/>
            <a:ext cx="1714512" cy="681038"/>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zh-CN" altLang="en-US" sz="2000" dirty="0">
                <a:solidFill>
                  <a:srgbClr val="000000"/>
                </a:solidFill>
              </a:rPr>
              <a:t>命令分类</a:t>
            </a:r>
            <a:endParaRPr lang="en-US" altLang="zh-CN" sz="2000" dirty="0">
              <a:solidFill>
                <a:srgbClr val="000000"/>
              </a:solidFill>
            </a:endParaRPr>
          </a:p>
          <a:p>
            <a:endParaRPr lang="zh-CN" altLang="en-US" sz="1400" dirty="0">
              <a:solidFill>
                <a:srgbClr val="000000"/>
              </a:solidFill>
            </a:endParaRPr>
          </a:p>
        </p:txBody>
      </p:sp>
      <p:cxnSp>
        <p:nvCxnSpPr>
          <p:cNvPr id="18" name="肘形连接符 17"/>
          <p:cNvCxnSpPr/>
          <p:nvPr/>
        </p:nvCxnSpPr>
        <p:spPr bwMode="auto">
          <a:xfrm>
            <a:off x="4858192" y="2835051"/>
            <a:ext cx="2571768" cy="428628"/>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矩形 18"/>
          <p:cNvSpPr/>
          <p:nvPr/>
        </p:nvSpPr>
        <p:spPr bwMode="auto">
          <a:xfrm>
            <a:off x="5001068" y="2791013"/>
            <a:ext cx="3840364" cy="584775"/>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zh-CN" altLang="en-US" sz="1600" dirty="0">
                <a:solidFill>
                  <a:srgbClr val="000000"/>
                </a:solidFill>
              </a:rPr>
              <a:t>内建命令：</a:t>
            </a:r>
            <a:r>
              <a:rPr lang="en-US" altLang="zh-CN" sz="1600" dirty="0" err="1">
                <a:solidFill>
                  <a:srgbClr val="000000"/>
                </a:solidFill>
              </a:rPr>
              <a:t>eval</a:t>
            </a:r>
            <a:r>
              <a:rPr lang="zh-CN" altLang="en-US" sz="1600" dirty="0">
                <a:solidFill>
                  <a:srgbClr val="000000"/>
                </a:solidFill>
              </a:rPr>
              <a:t>、</a:t>
            </a:r>
            <a:r>
              <a:rPr lang="en-US" altLang="zh-CN" sz="1600" dirty="0">
                <a:solidFill>
                  <a:srgbClr val="000000"/>
                </a:solidFill>
              </a:rPr>
              <a:t>shift</a:t>
            </a:r>
            <a:r>
              <a:rPr lang="zh-CN" altLang="en-US" sz="1600" dirty="0">
                <a:solidFill>
                  <a:srgbClr val="000000"/>
                </a:solidFill>
              </a:rPr>
              <a:t>、</a:t>
            </a:r>
            <a:r>
              <a:rPr lang="en-US" altLang="zh-CN" sz="1600" dirty="0">
                <a:solidFill>
                  <a:srgbClr val="000000"/>
                </a:solidFill>
              </a:rPr>
              <a:t>export</a:t>
            </a:r>
            <a:r>
              <a:rPr lang="zh-CN" altLang="en-US" sz="1600" dirty="0">
                <a:solidFill>
                  <a:srgbClr val="000000"/>
                </a:solidFill>
              </a:rPr>
              <a:t>、</a:t>
            </a:r>
            <a:r>
              <a:rPr lang="en-US" altLang="zh-CN" sz="1600" dirty="0">
                <a:solidFill>
                  <a:srgbClr val="000000"/>
                </a:solidFill>
              </a:rPr>
              <a:t>unset</a:t>
            </a:r>
          </a:p>
          <a:p>
            <a:r>
              <a:rPr lang="zh-CN" altLang="en-US" sz="1600" dirty="0">
                <a:solidFill>
                  <a:srgbClr val="000000"/>
                </a:solidFill>
              </a:rPr>
              <a:t>外部命令：</a:t>
            </a:r>
            <a:r>
              <a:rPr lang="en-US" altLang="zh-CN" sz="1600" dirty="0" err="1">
                <a:solidFill>
                  <a:srgbClr val="000000"/>
                </a:solidFill>
              </a:rPr>
              <a:t>ls</a:t>
            </a:r>
            <a:r>
              <a:rPr lang="zh-CN" altLang="en-US" sz="1600" dirty="0">
                <a:solidFill>
                  <a:srgbClr val="000000"/>
                </a:solidFill>
              </a:rPr>
              <a:t>、</a:t>
            </a:r>
            <a:r>
              <a:rPr lang="en-US" altLang="zh-CN" sz="1600" dirty="0">
                <a:solidFill>
                  <a:srgbClr val="000000"/>
                </a:solidFill>
              </a:rPr>
              <a:t>vi</a:t>
            </a:r>
            <a:r>
              <a:rPr lang="zh-CN" altLang="en-US" sz="1600" dirty="0">
                <a:solidFill>
                  <a:srgbClr val="000000"/>
                </a:solidFill>
              </a:rPr>
              <a:t>、</a:t>
            </a:r>
            <a:r>
              <a:rPr lang="en-US" altLang="zh-CN" sz="1600" dirty="0" err="1">
                <a:solidFill>
                  <a:srgbClr val="000000"/>
                </a:solidFill>
              </a:rPr>
              <a:t>chmod</a:t>
            </a:r>
            <a:endParaRPr lang="zh-CN" altLang="en-US" sz="1600" dirty="0">
              <a:solidFill>
                <a:srgbClr val="000000"/>
              </a:solidFill>
            </a:endParaRPr>
          </a:p>
        </p:txBody>
      </p:sp>
      <p:cxnSp>
        <p:nvCxnSpPr>
          <p:cNvPr id="26" name="肘形连接符 25"/>
          <p:cNvCxnSpPr/>
          <p:nvPr/>
        </p:nvCxnSpPr>
        <p:spPr bwMode="auto">
          <a:xfrm>
            <a:off x="4858192" y="2299087"/>
            <a:ext cx="2571768" cy="428628"/>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矩形 26"/>
          <p:cNvSpPr/>
          <p:nvPr/>
        </p:nvSpPr>
        <p:spPr bwMode="auto">
          <a:xfrm>
            <a:off x="4736976" y="2396867"/>
            <a:ext cx="3840364" cy="338554"/>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zh-CN" altLang="en-US" sz="1600" dirty="0">
                <a:solidFill>
                  <a:srgbClr val="000000"/>
                </a:solidFill>
              </a:rPr>
              <a:t>单一指令、连续指令、条件指令</a:t>
            </a:r>
            <a:endParaRPr lang="en-US" altLang="zh-CN" sz="1600" dirty="0">
              <a:solidFill>
                <a:srgbClr val="000000"/>
              </a:solidFill>
            </a:endParaRPr>
          </a:p>
        </p:txBody>
      </p:sp>
      <p:sp>
        <p:nvSpPr>
          <p:cNvPr id="28" name="圆角矩形 27"/>
          <p:cNvSpPr/>
          <p:nvPr/>
        </p:nvSpPr>
        <p:spPr bwMode="auto">
          <a:xfrm>
            <a:off x="3215688" y="4461386"/>
            <a:ext cx="1714512" cy="681038"/>
          </a:xfrm>
          <a:prstGeom prst="roundRect">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sz="2000" dirty="0">
                <a:solidFill>
                  <a:srgbClr val="000000"/>
                </a:solidFill>
              </a:rPr>
              <a:t>Shell</a:t>
            </a:r>
            <a:r>
              <a:rPr lang="zh-CN" altLang="en-US" sz="2000" dirty="0">
                <a:solidFill>
                  <a:srgbClr val="000000"/>
                </a:solidFill>
              </a:rPr>
              <a:t>启动</a:t>
            </a:r>
            <a:endParaRPr lang="en-US" altLang="zh-CN" sz="2000" dirty="0">
              <a:solidFill>
                <a:srgbClr val="000000"/>
              </a:solidFill>
            </a:endParaRPr>
          </a:p>
          <a:p>
            <a:endParaRPr lang="zh-CN" altLang="en-US" sz="1400" dirty="0">
              <a:solidFill>
                <a:srgbClr val="000000"/>
              </a:solidFill>
            </a:endParaRPr>
          </a:p>
        </p:txBody>
      </p:sp>
      <p:cxnSp>
        <p:nvCxnSpPr>
          <p:cNvPr id="29" name="肘形连接符 28"/>
          <p:cNvCxnSpPr/>
          <p:nvPr/>
        </p:nvCxnSpPr>
        <p:spPr bwMode="auto">
          <a:xfrm>
            <a:off x="4930200" y="4737845"/>
            <a:ext cx="2571768" cy="428628"/>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矩形 29"/>
          <p:cNvSpPr/>
          <p:nvPr/>
        </p:nvSpPr>
        <p:spPr bwMode="auto">
          <a:xfrm>
            <a:off x="4880992" y="4799965"/>
            <a:ext cx="1932246" cy="338554"/>
          </a:xfrm>
          <a:prstGeom prst="rect">
            <a:avLst/>
          </a:prstGeom>
          <a:no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000000"/>
                </a:solidFill>
              </a:rPr>
              <a:t>/</a:t>
            </a:r>
            <a:r>
              <a:rPr lang="en-US" altLang="zh-CN" sz="1600" dirty="0" err="1">
                <a:solidFill>
                  <a:srgbClr val="000000"/>
                </a:solidFill>
              </a:rPr>
              <a:t>etc</a:t>
            </a:r>
            <a:r>
              <a:rPr lang="en-US" altLang="zh-CN" sz="1600" dirty="0">
                <a:solidFill>
                  <a:srgbClr val="000000"/>
                </a:solidFill>
              </a:rPr>
              <a:t>/</a:t>
            </a:r>
            <a:r>
              <a:rPr lang="en-US" altLang="zh-CN" sz="1600" dirty="0" err="1">
                <a:solidFill>
                  <a:srgbClr val="000000"/>
                </a:solidFill>
              </a:rPr>
              <a:t>passwd</a:t>
            </a:r>
            <a:endParaRPr lang="zh-CN" altLang="en-US" sz="1600" dirty="0">
              <a:solidFill>
                <a:srgbClr val="000000"/>
              </a:solidFill>
            </a:endParaRPr>
          </a:p>
        </p:txBody>
      </p:sp>
      <p:cxnSp>
        <p:nvCxnSpPr>
          <p:cNvPr id="31" name="直接连接符 30"/>
          <p:cNvCxnSpPr/>
          <p:nvPr/>
        </p:nvCxnSpPr>
        <p:spPr bwMode="auto">
          <a:xfrm>
            <a:off x="2504728" y="4778357"/>
            <a:ext cx="710960" cy="0"/>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cxnSp>
      <p:cxnSp>
        <p:nvCxnSpPr>
          <p:cNvPr id="35" name="直接连接符 34"/>
          <p:cNvCxnSpPr>
            <a:cxnSpLocks/>
          </p:cNvCxnSpPr>
          <p:nvPr/>
        </p:nvCxnSpPr>
        <p:spPr bwMode="auto">
          <a:xfrm>
            <a:off x="2400300" y="2571750"/>
            <a:ext cx="743380" cy="11950"/>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25851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2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84648" y="1700808"/>
            <a:ext cx="6732587" cy="3738560"/>
          </a:xfrm>
          <a:prstGeom prst="rect">
            <a:avLst/>
          </a:prstGeom>
          <a:noFill/>
          <a:ln w="9525">
            <a:noFill/>
            <a:miter lim="800000"/>
            <a:headEnd/>
            <a:tailEnd/>
          </a:ln>
        </p:spPr>
      </p:pic>
      <p:sp>
        <p:nvSpPr>
          <p:cNvPr id="50179"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—POSIX Shell </a:t>
            </a:r>
            <a:r>
              <a:rPr lang="zh-CN" altLang="en-US" dirty="0"/>
              <a:t>常规内建命令的列表</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—POSIX Shell </a:t>
            </a:r>
            <a:r>
              <a:rPr lang="zh-CN" altLang="en-US" dirty="0"/>
              <a:t>常规内建命令的列表</a:t>
            </a:r>
            <a:endParaRPr lang="en-US" altLang="zh-CN" dirty="0">
              <a:effectLst/>
            </a:endParaRPr>
          </a:p>
        </p:txBody>
      </p:sp>
      <p:pic>
        <p:nvPicPr>
          <p:cNvPr id="51203" name="Picture 4"/>
          <p:cNvPicPr>
            <a:picLocks noChangeAspect="1" noChangeArrowheads="1"/>
          </p:cNvPicPr>
          <p:nvPr/>
        </p:nvPicPr>
        <p:blipFill>
          <a:blip r:embed="rId2" cstate="print"/>
          <a:srcRect r="4225"/>
          <a:stretch>
            <a:fillRect/>
          </a:stretch>
        </p:blipFill>
        <p:spPr bwMode="auto">
          <a:xfrm>
            <a:off x="776536" y="1988840"/>
            <a:ext cx="8545513" cy="3456857"/>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lgn="ctr" eaLnBrk="1" hangingPunct="1"/>
            <a:r>
              <a:rPr lang="en-US" altLang="zh-CN" dirty="0"/>
              <a:t>Shell</a:t>
            </a:r>
            <a:r>
              <a:rPr lang="zh-CN" altLang="en-US" dirty="0"/>
              <a:t>内建命令</a:t>
            </a:r>
            <a:r>
              <a:rPr lang="en-US" altLang="zh-CN" dirty="0"/>
              <a:t>—POSIX Shell </a:t>
            </a:r>
            <a:r>
              <a:rPr lang="zh-CN" altLang="en-US" dirty="0"/>
              <a:t>常规内建命令的列表</a:t>
            </a:r>
            <a:endParaRPr lang="zh-CN" altLang="en-US" dirty="0">
              <a:effectLst/>
            </a:endParaRPr>
          </a:p>
        </p:txBody>
      </p:sp>
      <p:pic>
        <p:nvPicPr>
          <p:cNvPr id="52227" name="Picture 5"/>
          <p:cNvPicPr>
            <a:picLocks noChangeAspect="1" noChangeArrowheads="1"/>
          </p:cNvPicPr>
          <p:nvPr/>
        </p:nvPicPr>
        <p:blipFill>
          <a:blip r:embed="rId3" cstate="print"/>
          <a:srcRect/>
          <a:stretch>
            <a:fillRect/>
          </a:stretch>
        </p:blipFill>
        <p:spPr bwMode="auto">
          <a:xfrm>
            <a:off x="488504" y="1268760"/>
            <a:ext cx="8531225" cy="4727575"/>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变量</a:t>
            </a:r>
          </a:p>
        </p:txBody>
      </p:sp>
      <p:sp>
        <p:nvSpPr>
          <p:cNvPr id="54275" name="Rectangle 3"/>
          <p:cNvSpPr>
            <a:spLocks noGrp="1" noChangeArrowheads="1"/>
          </p:cNvSpPr>
          <p:nvPr>
            <p:ph type="body" idx="4294967295"/>
          </p:nvPr>
        </p:nvSpPr>
        <p:spPr>
          <a:xfrm>
            <a:off x="381000" y="1268414"/>
            <a:ext cx="9144000" cy="5399087"/>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变量</a:t>
            </a:r>
            <a:r>
              <a:rPr lang="en-US" altLang="zh-CN" sz="2400" dirty="0">
                <a:solidFill>
                  <a:schemeClr val="tx1">
                    <a:lumMod val="50000"/>
                  </a:schemeClr>
                </a:solidFill>
                <a:latin typeface="+mj-ea"/>
                <a:ea typeface="+mj-ea"/>
              </a:rPr>
              <a:t>(variable)</a:t>
            </a:r>
          </a:p>
          <a:p>
            <a:pPr lvl="1" eaLnBrk="1" hangingPunct="1">
              <a:lnSpc>
                <a:spcPct val="80000"/>
              </a:lnSpc>
              <a:buClrTx/>
            </a:pPr>
            <a:r>
              <a:rPr lang="zh-CN" altLang="en-US" dirty="0">
                <a:solidFill>
                  <a:srgbClr val="001966"/>
                </a:solidFill>
                <a:latin typeface="黑体" pitchFamily="49" charset="-122"/>
                <a:ea typeface="黑体" pitchFamily="49" charset="-122"/>
              </a:rPr>
              <a:t>由字母、数字和下划线组成</a:t>
            </a:r>
          </a:p>
          <a:p>
            <a:pPr lvl="1" eaLnBrk="1" hangingPunct="1">
              <a:lnSpc>
                <a:spcPct val="80000"/>
              </a:lnSpc>
              <a:buClrTx/>
            </a:pPr>
            <a:r>
              <a:rPr lang="zh-CN" altLang="en-US" dirty="0">
                <a:solidFill>
                  <a:srgbClr val="001966"/>
                </a:solidFill>
                <a:latin typeface="黑体" pitchFamily="49" charset="-122"/>
                <a:ea typeface="黑体" pitchFamily="49" charset="-122"/>
              </a:rPr>
              <a:t>必须以字母或下划线开头，而不能是数字</a:t>
            </a:r>
          </a:p>
          <a:p>
            <a:pPr lvl="1" eaLnBrk="1" hangingPunct="1">
              <a:lnSpc>
                <a:spcPct val="80000"/>
              </a:lnSpc>
              <a:buClrTx/>
            </a:pPr>
            <a:r>
              <a:rPr lang="zh-CN" altLang="en-US" dirty="0">
                <a:solidFill>
                  <a:srgbClr val="001966"/>
                </a:solidFill>
                <a:latin typeface="黑体" pitchFamily="49" charset="-122"/>
                <a:ea typeface="黑体" pitchFamily="49" charset="-122"/>
              </a:rPr>
              <a:t>每个变量都有一个值</a:t>
            </a:r>
            <a:r>
              <a:rPr lang="en-US" altLang="zh-CN" dirty="0">
                <a:solidFill>
                  <a:srgbClr val="001966"/>
                </a:solidFill>
                <a:latin typeface="黑体" pitchFamily="49" charset="-122"/>
                <a:ea typeface="黑体" pitchFamily="49" charset="-122"/>
              </a:rPr>
              <a:t>(value)</a:t>
            </a:r>
            <a:r>
              <a:rPr lang="zh-CN" altLang="en-US" dirty="0">
                <a:solidFill>
                  <a:srgbClr val="001966"/>
                </a:solidFill>
                <a:latin typeface="黑体" pitchFamily="49" charset="-122"/>
                <a:ea typeface="黑体" pitchFamily="49" charset="-122"/>
              </a:rPr>
              <a:t>，是赋与变量的内容或信息</a:t>
            </a:r>
          </a:p>
          <a:p>
            <a:pPr eaLnBrk="1" hangingPunct="1">
              <a:lnSpc>
                <a:spcPct val="90000"/>
              </a:lnSpc>
              <a:buClr>
                <a:srgbClr val="FF0000"/>
              </a:buClr>
              <a:defRPr/>
            </a:pPr>
            <a:r>
              <a:rPr lang="zh-CN" altLang="en-US" sz="2400" dirty="0">
                <a:solidFill>
                  <a:schemeClr val="tx1">
                    <a:lumMod val="50000"/>
                  </a:schemeClr>
                </a:solidFill>
                <a:latin typeface="+mj-ea"/>
                <a:ea typeface="+mj-ea"/>
              </a:rPr>
              <a:t>变量赋值</a:t>
            </a:r>
          </a:p>
          <a:p>
            <a:pPr lvl="1" eaLnBrk="1" hangingPunct="1">
              <a:lnSpc>
                <a:spcPct val="80000"/>
              </a:lnSpc>
              <a:buClrTx/>
            </a:pPr>
            <a:r>
              <a:rPr lang="en-US" altLang="zh-CN" dirty="0">
                <a:solidFill>
                  <a:srgbClr val="001966"/>
                </a:solidFill>
                <a:latin typeface="黑体" pitchFamily="49" charset="-122"/>
                <a:ea typeface="黑体" pitchFamily="49" charset="-122"/>
              </a:rPr>
              <a:t>VARIABLE=value   </a:t>
            </a:r>
            <a:r>
              <a:rPr lang="zh-CN" altLang="en-US" dirty="0">
                <a:solidFill>
                  <a:srgbClr val="001966"/>
                </a:solidFill>
                <a:latin typeface="黑体" pitchFamily="49" charset="-122"/>
                <a:ea typeface="黑体" pitchFamily="49" charset="-122"/>
              </a:rPr>
              <a:t>如：</a:t>
            </a:r>
            <a:r>
              <a:rPr lang="en-US" altLang="zh-CN" dirty="0" err="1">
                <a:solidFill>
                  <a:srgbClr val="001966"/>
                </a:solidFill>
                <a:latin typeface="黑体" pitchFamily="49" charset="-122"/>
                <a:ea typeface="黑体" pitchFamily="49" charset="-122"/>
              </a:rPr>
              <a:t>myvar</a:t>
            </a:r>
            <a:r>
              <a:rPr lang="en-US" altLang="zh-CN" dirty="0">
                <a:solidFill>
                  <a:srgbClr val="001966"/>
                </a:solidFill>
                <a:latin typeface="黑体" pitchFamily="49" charset="-122"/>
                <a:ea typeface="黑体" pitchFamily="49" charset="-122"/>
              </a:rPr>
              <a:t>=jingling</a:t>
            </a:r>
            <a:endParaRPr lang="zh-CN" altLang="en-US" dirty="0">
              <a:solidFill>
                <a:srgbClr val="001966"/>
              </a:solidFill>
              <a:latin typeface="黑体" pitchFamily="49" charset="-122"/>
              <a:ea typeface="黑体" pitchFamily="49" charset="-122"/>
            </a:endParaRPr>
          </a:p>
          <a:p>
            <a:pPr eaLnBrk="1" hangingPunct="1">
              <a:lnSpc>
                <a:spcPct val="90000"/>
              </a:lnSpc>
              <a:buClr>
                <a:srgbClr val="FF0000"/>
              </a:buClr>
              <a:defRPr/>
            </a:pPr>
            <a:r>
              <a:rPr lang="zh-CN" altLang="en-US" sz="2400" dirty="0">
                <a:solidFill>
                  <a:schemeClr val="tx1">
                    <a:lumMod val="50000"/>
                  </a:schemeClr>
                </a:solidFill>
                <a:latin typeface="+mj-ea"/>
                <a:ea typeface="+mj-ea"/>
              </a:rPr>
              <a:t>取变量的值</a:t>
            </a:r>
          </a:p>
          <a:p>
            <a:pPr lvl="1" eaLnBrk="1" hangingPunct="1">
              <a:lnSpc>
                <a:spcPct val="80000"/>
              </a:lnSpc>
              <a:buClrTx/>
            </a:pPr>
            <a:r>
              <a:rPr lang="en-US" altLang="zh-CN" dirty="0">
                <a:solidFill>
                  <a:srgbClr val="001966"/>
                </a:solidFill>
                <a:latin typeface="黑体" pitchFamily="49" charset="-122"/>
                <a:ea typeface="黑体" pitchFamily="49" charset="-122"/>
              </a:rPr>
              <a:t>$</a:t>
            </a:r>
            <a:r>
              <a:rPr lang="en-US" altLang="zh-CN" dirty="0" err="1">
                <a:solidFill>
                  <a:srgbClr val="001966"/>
                </a:solidFill>
                <a:latin typeface="黑体" pitchFamily="49" charset="-122"/>
                <a:ea typeface="黑体" pitchFamily="49" charset="-122"/>
              </a:rPr>
              <a:t>myvar</a:t>
            </a:r>
            <a:endParaRPr lang="en-US" altLang="zh-CN" dirty="0">
              <a:solidFill>
                <a:srgbClr val="001966"/>
              </a:solidFill>
              <a:latin typeface="黑体" pitchFamily="49" charset="-122"/>
              <a:ea typeface="黑体" pitchFamily="49" charset="-122"/>
            </a:endParaRPr>
          </a:p>
          <a:p>
            <a:pPr eaLnBrk="1" hangingPunct="1">
              <a:lnSpc>
                <a:spcPct val="90000"/>
              </a:lnSpc>
              <a:buClr>
                <a:srgbClr val="FF0000"/>
              </a:buClr>
              <a:defRPr/>
            </a:pPr>
            <a:r>
              <a:rPr lang="zh-CN" altLang="en-US" sz="2400" dirty="0">
                <a:solidFill>
                  <a:schemeClr val="tx1">
                    <a:lumMod val="50000"/>
                  </a:schemeClr>
                </a:solidFill>
                <a:latin typeface="+mj-ea"/>
                <a:ea typeface="+mj-ea"/>
              </a:rPr>
              <a:t>只读变量：使变量值不可变</a:t>
            </a:r>
          </a:p>
          <a:p>
            <a:pPr lvl="1" eaLnBrk="1" hangingPunct="1">
              <a:lnSpc>
                <a:spcPct val="80000"/>
              </a:lnSpc>
              <a:buClrTx/>
            </a:pPr>
            <a:r>
              <a:rPr lang="en-US" altLang="zh-CN" dirty="0" err="1">
                <a:solidFill>
                  <a:srgbClr val="001966"/>
                </a:solidFill>
                <a:latin typeface="黑体" pitchFamily="49" charset="-122"/>
                <a:ea typeface="黑体" pitchFamily="49" charset="-122"/>
                <a:cs typeface="Arial Unicode MS" pitchFamily="34" charset="-122"/>
              </a:rPr>
              <a:t>readonly</a:t>
            </a:r>
            <a:r>
              <a:rPr lang="en-US" altLang="zh-CN" dirty="0">
                <a:solidFill>
                  <a:srgbClr val="001966"/>
                </a:solidFill>
                <a:latin typeface="黑体" pitchFamily="49" charset="-122"/>
                <a:ea typeface="黑体" pitchFamily="49" charset="-122"/>
                <a:cs typeface="Arial Unicode MS" pitchFamily="34" charset="-122"/>
              </a:rPr>
              <a:t> </a:t>
            </a:r>
            <a:r>
              <a:rPr lang="en-US" altLang="zh-CN" dirty="0" err="1">
                <a:solidFill>
                  <a:srgbClr val="001966"/>
                </a:solidFill>
                <a:latin typeface="黑体" pitchFamily="49" charset="-122"/>
                <a:ea typeface="黑体" pitchFamily="49" charset="-122"/>
                <a:cs typeface="Arial Unicode MS" pitchFamily="34" charset="-122"/>
              </a:rPr>
              <a:t>myvar</a:t>
            </a:r>
            <a:endParaRPr lang="en-US" altLang="zh-CN" dirty="0">
              <a:solidFill>
                <a:srgbClr val="001966"/>
              </a:solidFill>
              <a:latin typeface="黑体" pitchFamily="49" charset="-122"/>
              <a:ea typeface="黑体" pitchFamily="49" charset="-122"/>
              <a:cs typeface="Arial Unicode MS" pitchFamily="34" charset="-122"/>
            </a:endParaRPr>
          </a:p>
          <a:p>
            <a:pPr eaLnBrk="1" hangingPunct="1">
              <a:lnSpc>
                <a:spcPct val="90000"/>
              </a:lnSpc>
              <a:buClr>
                <a:srgbClr val="FF0000"/>
              </a:buClr>
              <a:defRPr/>
            </a:pPr>
            <a:r>
              <a:rPr lang="zh-CN" altLang="en-US" sz="2400" dirty="0">
                <a:solidFill>
                  <a:schemeClr val="tx1">
                    <a:lumMod val="50000"/>
                  </a:schemeClr>
                </a:solidFill>
                <a:latin typeface="+mj-ea"/>
                <a:ea typeface="+mj-ea"/>
              </a:rPr>
              <a:t>空格：双引号可以关闭大多数字母的特殊意义</a:t>
            </a:r>
          </a:p>
          <a:p>
            <a:pPr lvl="1" eaLnBrk="1" hangingPunct="1">
              <a:lnSpc>
                <a:spcPct val="80000"/>
              </a:lnSpc>
              <a:buClrTx/>
            </a:pPr>
            <a:r>
              <a:rPr lang="en-US" altLang="zh-CN" dirty="0">
                <a:solidFill>
                  <a:srgbClr val="001966"/>
                </a:solidFill>
                <a:latin typeface="黑体" pitchFamily="49" charset="-122"/>
                <a:ea typeface="黑体" pitchFamily="49" charset="-122"/>
              </a:rPr>
              <a:t>person=“</a:t>
            </a:r>
            <a:r>
              <a:rPr lang="en-US" altLang="zh-CN" dirty="0" err="1">
                <a:solidFill>
                  <a:srgbClr val="001966"/>
                </a:solidFill>
                <a:latin typeface="黑体" pitchFamily="49" charset="-122"/>
                <a:ea typeface="黑体" pitchFamily="49" charset="-122"/>
              </a:rPr>
              <a:t>alice</a:t>
            </a:r>
            <a:r>
              <a:rPr lang="en-US" altLang="zh-CN" dirty="0">
                <a:solidFill>
                  <a:srgbClr val="001966"/>
                </a:solidFill>
                <a:latin typeface="黑体" pitchFamily="49" charset="-122"/>
                <a:ea typeface="黑体" pitchFamily="49" charset="-122"/>
              </a:rPr>
              <a:t> and bob”; echo $person </a:t>
            </a:r>
          </a:p>
          <a:p>
            <a:pPr lvl="1" eaLnBrk="1" hangingPunct="1">
              <a:lnSpc>
                <a:spcPct val="80000"/>
              </a:lnSpc>
              <a:buClrTx/>
            </a:pPr>
            <a:r>
              <a:rPr lang="en-US" altLang="zh-CN" dirty="0">
                <a:solidFill>
                  <a:srgbClr val="001966"/>
                </a:solidFill>
                <a:latin typeface="黑体" pitchFamily="49" charset="-122"/>
                <a:ea typeface="黑体" pitchFamily="49" charset="-122"/>
              </a:rPr>
              <a:t>person=</a:t>
            </a:r>
            <a:r>
              <a:rPr lang="en-US" altLang="zh-CN" dirty="0" err="1">
                <a:solidFill>
                  <a:srgbClr val="001966"/>
                </a:solidFill>
                <a:latin typeface="黑体" pitchFamily="49" charset="-122"/>
                <a:ea typeface="黑体" pitchFamily="49" charset="-122"/>
              </a:rPr>
              <a:t>alice</a:t>
            </a:r>
            <a:r>
              <a:rPr lang="en-US" altLang="zh-CN" dirty="0">
                <a:solidFill>
                  <a:srgbClr val="001966"/>
                </a:solidFill>
                <a:latin typeface="黑体" pitchFamily="49" charset="-122"/>
                <a:ea typeface="黑体" pitchFamily="49" charset="-122"/>
              </a:rPr>
              <a:t> and bob </a:t>
            </a:r>
            <a:r>
              <a:rPr lang="zh-CN" altLang="en-US" dirty="0">
                <a:solidFill>
                  <a:srgbClr val="001966"/>
                </a:solidFill>
                <a:latin typeface="黑体" pitchFamily="49" charset="-122"/>
                <a:ea typeface="黑体" pitchFamily="49" charset="-122"/>
              </a:rPr>
              <a:t>请问同学输出会是什么？</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数组变量</a:t>
            </a:r>
          </a:p>
        </p:txBody>
      </p:sp>
      <p:sp>
        <p:nvSpPr>
          <p:cNvPr id="55299" name="Rectangle 3"/>
          <p:cNvSpPr>
            <a:spLocks noGrp="1" noChangeArrowheads="1"/>
          </p:cNvSpPr>
          <p:nvPr>
            <p:ph type="body" idx="4294967295"/>
          </p:nvPr>
        </p:nvSpPr>
        <p:spPr>
          <a:xfrm>
            <a:off x="381000" y="1268414"/>
            <a:ext cx="9144000" cy="5399087"/>
          </a:xfrm>
        </p:spPr>
        <p:txBody>
          <a:bodyPr/>
          <a:lstStyle/>
          <a:p>
            <a:pPr eaLnBrk="1" hangingPunct="1">
              <a:buClrTx/>
              <a:buFont typeface="Wingdings" pitchFamily="2" charset="2"/>
              <a:buNone/>
            </a:pPr>
            <a:r>
              <a:rPr lang="en-US" altLang="zh-CN" sz="2400">
                <a:solidFill>
                  <a:srgbClr val="001966"/>
                </a:solidFill>
                <a:latin typeface="黑体" pitchFamily="49" charset="-122"/>
                <a:ea typeface="黑体" pitchFamily="49" charset="-122"/>
              </a:rPr>
              <a:t>	 bash</a:t>
            </a:r>
            <a:r>
              <a:rPr lang="zh-CN" altLang="en-US" sz="2400">
                <a:solidFill>
                  <a:srgbClr val="001966"/>
                </a:solidFill>
                <a:latin typeface="黑体" pitchFamily="49" charset="-122"/>
                <a:ea typeface="黑体" pitchFamily="49" charset="-122"/>
              </a:rPr>
              <a:t>支持一维数组变量</a:t>
            </a:r>
          </a:p>
          <a:p>
            <a:pPr lvl="1" eaLnBrk="1" hangingPunct="1">
              <a:buClrTx/>
            </a:pPr>
            <a:r>
              <a:rPr lang="zh-CN" altLang="en-US">
                <a:solidFill>
                  <a:srgbClr val="001966"/>
                </a:solidFill>
                <a:latin typeface="黑体" pitchFamily="49" charset="-122"/>
                <a:ea typeface="黑体" pitchFamily="49" charset="-122"/>
              </a:rPr>
              <a:t>数组的下标是整数，从数字</a:t>
            </a:r>
            <a:r>
              <a:rPr lang="en-US" altLang="zh-CN">
                <a:solidFill>
                  <a:srgbClr val="001966"/>
                </a:solidFill>
                <a:latin typeface="黑体" pitchFamily="49" charset="-122"/>
                <a:ea typeface="黑体" pitchFamily="49" charset="-122"/>
              </a:rPr>
              <a:t>0</a:t>
            </a:r>
            <a:r>
              <a:rPr lang="zh-CN" altLang="en-US">
                <a:solidFill>
                  <a:srgbClr val="001966"/>
                </a:solidFill>
                <a:latin typeface="黑体" pitchFamily="49" charset="-122"/>
                <a:ea typeface="黑体" pitchFamily="49" charset="-122"/>
              </a:rPr>
              <a:t>开始（第一个元素的下标为</a:t>
            </a:r>
            <a:r>
              <a:rPr lang="en-US" altLang="zh-CN">
                <a:solidFill>
                  <a:srgbClr val="001966"/>
                </a:solidFill>
                <a:latin typeface="黑体" pitchFamily="49" charset="-122"/>
                <a:ea typeface="黑体" pitchFamily="49" charset="-122"/>
              </a:rPr>
              <a:t>0</a:t>
            </a:r>
            <a:r>
              <a:rPr lang="zh-CN" altLang="en-US">
                <a:solidFill>
                  <a:srgbClr val="001966"/>
                </a:solidFill>
                <a:latin typeface="黑体" pitchFamily="49" charset="-122"/>
                <a:ea typeface="黑体" pitchFamily="49" charset="-122"/>
              </a:rPr>
              <a:t>）</a:t>
            </a:r>
          </a:p>
          <a:p>
            <a:pPr lvl="1" eaLnBrk="1" hangingPunct="1">
              <a:buClrTx/>
            </a:pPr>
            <a:r>
              <a:rPr lang="zh-CN" altLang="en-US">
                <a:solidFill>
                  <a:srgbClr val="001966"/>
                </a:solidFill>
                <a:latin typeface="黑体" pitchFamily="49" charset="-122"/>
                <a:ea typeface="黑体" pitchFamily="49" charset="-122"/>
              </a:rPr>
              <a:t>格式为</a:t>
            </a:r>
            <a:r>
              <a:rPr lang="en-US" altLang="zh-CN">
                <a:solidFill>
                  <a:srgbClr val="001966"/>
                </a:solidFill>
                <a:latin typeface="黑体" pitchFamily="49" charset="-122"/>
                <a:ea typeface="黑体" pitchFamily="49" charset="-122"/>
              </a:rPr>
              <a:t> name=</a:t>
            </a:r>
            <a:r>
              <a:rPr lang="zh-CN" altLang="en-US">
                <a:solidFill>
                  <a:srgbClr val="001966"/>
                </a:solidFill>
                <a:latin typeface="黑体" pitchFamily="49" charset="-122"/>
                <a:ea typeface="黑体" pitchFamily="49" charset="-122"/>
              </a:rPr>
              <a:t>（</a:t>
            </a:r>
            <a:r>
              <a:rPr lang="en-US" altLang="zh-CN">
                <a:solidFill>
                  <a:srgbClr val="001966"/>
                </a:solidFill>
                <a:latin typeface="黑体" pitchFamily="49" charset="-122"/>
                <a:ea typeface="黑体" pitchFamily="49" charset="-122"/>
              </a:rPr>
              <a:t>element1 element2 ...</a:t>
            </a:r>
            <a:r>
              <a:rPr lang="zh-CN" altLang="en-US">
                <a:solidFill>
                  <a:srgbClr val="001966"/>
                </a:solidFill>
                <a:latin typeface="黑体" pitchFamily="49" charset="-122"/>
                <a:ea typeface="黑体" pitchFamily="49" charset="-122"/>
              </a:rPr>
              <a:t>）</a:t>
            </a:r>
          </a:p>
          <a:p>
            <a:pPr lvl="1" eaLnBrk="1" hangingPunct="1">
              <a:buClrTx/>
              <a:buFont typeface="Wingdings" pitchFamily="2" charset="2"/>
              <a:buNone/>
            </a:pPr>
            <a:r>
              <a:rPr lang="zh-CN" altLang="en-US">
                <a:solidFill>
                  <a:srgbClr val="001966"/>
                </a:solidFill>
                <a:latin typeface="黑体" pitchFamily="49" charset="-122"/>
                <a:ea typeface="黑体" pitchFamily="49" charset="-122"/>
              </a:rPr>
              <a:t>如：</a:t>
            </a:r>
            <a:r>
              <a:rPr lang="en-US" altLang="zh-CN">
                <a:solidFill>
                  <a:srgbClr val="001966"/>
                </a:solidFill>
                <a:latin typeface="黑体" pitchFamily="49" charset="-122"/>
                <a:ea typeface="黑体" pitchFamily="49" charset="-122"/>
              </a:rPr>
              <a:t>$NAMES=(Alice Bob Yunxiang)</a:t>
            </a:r>
          </a:p>
          <a:p>
            <a:pPr lvl="1" eaLnBrk="1" hangingPunct="1">
              <a:buClrTx/>
              <a:buFont typeface="Wingdings" pitchFamily="2" charset="2"/>
              <a:buNone/>
            </a:pPr>
            <a:r>
              <a:rPr lang="en-US" altLang="zh-CN">
                <a:solidFill>
                  <a:srgbClr val="001966"/>
                </a:solidFill>
                <a:latin typeface="黑体" pitchFamily="49" charset="-122"/>
                <a:ea typeface="黑体" pitchFamily="49" charset="-122"/>
              </a:rPr>
              <a:t>		 $echo ${NAMES[2]}</a:t>
            </a:r>
          </a:p>
          <a:p>
            <a:pPr lvl="1" eaLnBrk="1" hangingPunct="1">
              <a:buClrTx/>
              <a:buFont typeface="Wingdings" pitchFamily="2" charset="2"/>
              <a:buNone/>
            </a:pPr>
            <a:r>
              <a:rPr lang="en-US" altLang="zh-CN">
                <a:solidFill>
                  <a:srgbClr val="001966"/>
                </a:solidFill>
                <a:latin typeface="黑体" pitchFamily="49" charset="-122"/>
                <a:ea typeface="黑体" pitchFamily="49" charset="-122"/>
              </a:rPr>
              <a:t>		 Yunxiang</a:t>
            </a:r>
            <a:endParaRPr lang="zh-CN" altLang="en-US" sz="2200">
              <a:solidFill>
                <a:srgbClr val="001966"/>
              </a:solidFill>
              <a:latin typeface="黑体" pitchFamily="49" charset="-122"/>
            </a:endParaRPr>
          </a:p>
          <a:p>
            <a:pPr lvl="1" eaLnBrk="1" hangingPunct="1">
              <a:buClrTx/>
            </a:pPr>
            <a:r>
              <a:rPr lang="zh-CN" altLang="en-US">
                <a:solidFill>
                  <a:srgbClr val="001966"/>
                </a:solidFill>
                <a:latin typeface="黑体" pitchFamily="49" charset="-122"/>
                <a:ea typeface="黑体" pitchFamily="49" charset="-122"/>
              </a:rPr>
              <a:t>可以把运算符</a:t>
            </a:r>
            <a:r>
              <a:rPr lang="en-US" altLang="zh-CN">
                <a:solidFill>
                  <a:srgbClr val="001966"/>
                </a:solidFill>
                <a:latin typeface="黑体" pitchFamily="49" charset="-122"/>
                <a:ea typeface="黑体" pitchFamily="49" charset="-122"/>
              </a:rPr>
              <a:t>${#name[*]}</a:t>
            </a:r>
            <a:r>
              <a:rPr lang="zh-CN" altLang="en-US">
                <a:solidFill>
                  <a:srgbClr val="001966"/>
                </a:solidFill>
                <a:latin typeface="黑体" pitchFamily="49" charset="-122"/>
                <a:ea typeface="黑体" pitchFamily="49" charset="-122"/>
              </a:rPr>
              <a:t>应用于数组变量，返回数组元素的个数</a:t>
            </a:r>
          </a:p>
          <a:p>
            <a:pPr lvl="1" eaLnBrk="1" hangingPunct="1">
              <a:buClrTx/>
              <a:buFont typeface="Wingdings" pitchFamily="2" charset="2"/>
              <a:buNone/>
            </a:pPr>
            <a:r>
              <a:rPr lang="zh-CN" altLang="en-US">
                <a:solidFill>
                  <a:srgbClr val="001966"/>
                </a:solidFill>
                <a:latin typeface="黑体" pitchFamily="49" charset="-122"/>
                <a:ea typeface="黑体" pitchFamily="49" charset="-122"/>
              </a:rPr>
              <a:t>如：</a:t>
            </a:r>
            <a:r>
              <a:rPr lang="en-US" altLang="zh-CN">
                <a:solidFill>
                  <a:srgbClr val="001966"/>
                </a:solidFill>
                <a:latin typeface="黑体" pitchFamily="49" charset="-122"/>
                <a:ea typeface="黑体" pitchFamily="49" charset="-122"/>
              </a:rPr>
              <a:t>$echo ${#NAMES[*]}</a:t>
            </a:r>
          </a:p>
          <a:p>
            <a:pPr lvl="1" eaLnBrk="1" hangingPunct="1">
              <a:buClrTx/>
              <a:buFont typeface="Wingdings" pitchFamily="2" charset="2"/>
              <a:buNone/>
            </a:pPr>
            <a:r>
              <a:rPr lang="en-US" altLang="zh-CN">
                <a:solidFill>
                  <a:srgbClr val="001966"/>
                </a:solidFill>
                <a:latin typeface="黑体" pitchFamily="49" charset="-122"/>
                <a:ea typeface="黑体" pitchFamily="49" charset="-122"/>
              </a:rPr>
              <a:t>		 3</a:t>
            </a:r>
          </a:p>
          <a:p>
            <a:pPr lvl="1" eaLnBrk="1" hangingPunct="1">
              <a:buClrTx/>
            </a:pPr>
            <a:r>
              <a:rPr lang="zh-CN" altLang="en-US">
                <a:solidFill>
                  <a:srgbClr val="001966"/>
                </a:solidFill>
                <a:latin typeface="黑体" pitchFamily="49" charset="-122"/>
                <a:ea typeface="黑体" pitchFamily="49" charset="-122"/>
              </a:rPr>
              <a:t>下标放在赋值语句左边，以替换所选数组元素 </a:t>
            </a:r>
          </a:p>
          <a:p>
            <a:pPr lvl="1" eaLnBrk="1" hangingPunct="1">
              <a:buClrTx/>
              <a:buFont typeface="Wingdings" pitchFamily="2" charset="2"/>
              <a:buNone/>
            </a:pPr>
            <a:r>
              <a:rPr lang="zh-CN" altLang="en-US">
                <a:solidFill>
                  <a:srgbClr val="001966"/>
                </a:solidFill>
                <a:latin typeface="黑体" pitchFamily="49" charset="-122"/>
                <a:ea typeface="黑体" pitchFamily="49" charset="-122"/>
              </a:rPr>
              <a:t>如：</a:t>
            </a:r>
            <a:r>
              <a:rPr lang="en-US" altLang="zh-CN">
                <a:solidFill>
                  <a:srgbClr val="001966"/>
                </a:solidFill>
                <a:latin typeface="黑体" pitchFamily="49" charset="-122"/>
                <a:ea typeface="黑体" pitchFamily="49" charset="-122"/>
              </a:rPr>
              <a:t>$ NAME[0]=Cheng</a:t>
            </a:r>
            <a:r>
              <a:rPr lang="zh-CN" altLang="en-US">
                <a:solidFill>
                  <a:srgbClr val="001966"/>
                </a:solidFill>
                <a:latin typeface="黑体" pitchFamily="49" charset="-122"/>
                <a:ea typeface="黑体" pitchFamily="49" charset="-122"/>
              </a:rPr>
              <a:t>； </a:t>
            </a:r>
            <a:r>
              <a:rPr lang="en-US" altLang="zh-CN">
                <a:solidFill>
                  <a:srgbClr val="001966"/>
                </a:solidFill>
                <a:latin typeface="黑体" pitchFamily="49" charset="-122"/>
                <a:ea typeface="黑体" pitchFamily="49" charset="-122"/>
              </a:rPr>
              <a:t>$echo ${NAMES[*]}</a:t>
            </a:r>
          </a:p>
          <a:p>
            <a:pPr lvl="1" eaLnBrk="1" hangingPunct="1">
              <a:buClrTx/>
              <a:buFont typeface="Wingdings" pitchFamily="2" charset="2"/>
              <a:buNone/>
            </a:pPr>
            <a:r>
              <a:rPr lang="zh-CN" altLang="en-US">
                <a:solidFill>
                  <a:srgbClr val="001966"/>
                </a:solidFill>
                <a:latin typeface="黑体" pitchFamily="49" charset="-122"/>
                <a:ea typeface="黑体" pitchFamily="49" charset="-122"/>
              </a:rPr>
              <a:t>		 </a:t>
            </a:r>
            <a:r>
              <a:rPr lang="en-US" altLang="zh-CN">
                <a:solidFill>
                  <a:srgbClr val="001966"/>
                </a:solidFill>
                <a:latin typeface="黑体" pitchFamily="49" charset="-122"/>
                <a:ea typeface="黑体" pitchFamily="49" charset="-122"/>
              </a:rPr>
              <a:t>Cheng Bob Yunxiang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a:t>
            </a:r>
            <a:r>
              <a:rPr lang="zh-CN" altLang="en-US" dirty="0">
                <a:effectLst/>
              </a:rPr>
              <a:t>什么是</a:t>
            </a:r>
            <a:r>
              <a:rPr lang="en-US" altLang="zh-CN" dirty="0">
                <a:effectLst/>
              </a:rPr>
              <a:t>Shell</a:t>
            </a:r>
          </a:p>
        </p:txBody>
      </p:sp>
      <p:sp>
        <p:nvSpPr>
          <p:cNvPr id="20483" name="Rectangle 3"/>
          <p:cNvSpPr>
            <a:spLocks noGrp="1" noChangeArrowheads="1"/>
          </p:cNvSpPr>
          <p:nvPr>
            <p:ph type="body" idx="4294967295"/>
          </p:nvPr>
        </p:nvSpPr>
        <p:spPr>
          <a:xfrm>
            <a:off x="831850" y="1196976"/>
            <a:ext cx="8242300" cy="4608513"/>
          </a:xfrm>
        </p:spPr>
        <p:txBody>
          <a:bodyPr/>
          <a:lstStyle/>
          <a:p>
            <a:pPr eaLnBrk="1" hangingPunct="1">
              <a:buClr>
                <a:srgbClr val="FF0000"/>
              </a:buClr>
              <a:defRPr/>
            </a:pPr>
            <a:r>
              <a:rPr lang="zh-CN" altLang="en-US" sz="3200" dirty="0">
                <a:solidFill>
                  <a:schemeClr val="tx1">
                    <a:lumMod val="50000"/>
                  </a:schemeClr>
                </a:solidFill>
                <a:latin typeface="+mj-ea"/>
                <a:ea typeface="+mj-ea"/>
              </a:rPr>
              <a:t>命令解释器</a:t>
            </a:r>
          </a:p>
          <a:p>
            <a:pPr lvl="1" eaLnBrk="1" hangingPunct="1">
              <a:defRPr/>
            </a:pP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提供了用户与操作系统交互所需的交互界面</a:t>
            </a:r>
          </a:p>
          <a:p>
            <a:pPr lvl="1" eaLnBrk="1" hangingPunct="1">
              <a:defRPr/>
            </a:pPr>
            <a:r>
              <a:rPr lang="zh-CN" altLang="en-US" dirty="0">
                <a:solidFill>
                  <a:schemeClr val="tx1">
                    <a:lumMod val="50000"/>
                  </a:schemeClr>
                </a:solidFill>
                <a:latin typeface="+mj-ea"/>
                <a:ea typeface="+mj-ea"/>
              </a:rPr>
              <a:t>能够解释执行</a:t>
            </a: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脚本编写的程序</a:t>
            </a:r>
          </a:p>
        </p:txBody>
      </p:sp>
      <p:grpSp>
        <p:nvGrpSpPr>
          <p:cNvPr id="13" name="组合 12"/>
          <p:cNvGrpSpPr/>
          <p:nvPr/>
        </p:nvGrpSpPr>
        <p:grpSpPr>
          <a:xfrm>
            <a:off x="1892449" y="2996952"/>
            <a:ext cx="5905078" cy="3367960"/>
            <a:chOff x="971600" y="2924944"/>
            <a:chExt cx="5905078" cy="3367960"/>
          </a:xfrm>
        </p:grpSpPr>
        <p:grpSp>
          <p:nvGrpSpPr>
            <p:cNvPr id="6" name="组合 5"/>
            <p:cNvGrpSpPr/>
            <p:nvPr/>
          </p:nvGrpSpPr>
          <p:grpSpPr>
            <a:xfrm>
              <a:off x="1403648" y="2924944"/>
              <a:ext cx="5473030" cy="3367960"/>
              <a:chOff x="1619672" y="2924944"/>
              <a:chExt cx="5257006" cy="3296301"/>
            </a:xfrm>
          </p:grpSpPr>
          <p:pic>
            <p:nvPicPr>
              <p:cNvPr id="19460" name="Picture 5"/>
              <p:cNvPicPr>
                <a:picLocks noChangeAspect="1" noChangeArrowheads="1"/>
              </p:cNvPicPr>
              <p:nvPr/>
            </p:nvPicPr>
            <p:blipFill>
              <a:blip r:embed="rId3" cstate="print"/>
              <a:srcRect r="43170" b="57130"/>
              <a:stretch>
                <a:fillRect/>
              </a:stretch>
            </p:blipFill>
            <p:spPr bwMode="auto">
              <a:xfrm>
                <a:off x="1619672" y="2924944"/>
                <a:ext cx="5257006" cy="3296301"/>
              </a:xfrm>
              <a:prstGeom prst="rect">
                <a:avLst/>
              </a:prstGeom>
              <a:noFill/>
              <a:ln w="9525">
                <a:noFill/>
                <a:miter lim="800000"/>
                <a:headEnd/>
                <a:tailEnd/>
              </a:ln>
            </p:spPr>
          </p:pic>
          <p:sp>
            <p:nvSpPr>
              <p:cNvPr id="5" name="TextBox 4"/>
              <p:cNvSpPr txBox="1">
                <a:spLocks noChangeArrowheads="1"/>
              </p:cNvSpPr>
              <p:nvPr/>
            </p:nvSpPr>
            <p:spPr bwMode="auto">
              <a:xfrm>
                <a:off x="6228184" y="5756801"/>
                <a:ext cx="648494" cy="451842"/>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
          <p:nvSpPr>
            <p:cNvPr id="7" name="矩形 6"/>
            <p:cNvSpPr/>
            <p:nvPr/>
          </p:nvSpPr>
          <p:spPr bwMode="auto">
            <a:xfrm>
              <a:off x="1403648" y="3227413"/>
              <a:ext cx="936104" cy="315323"/>
            </a:xfrm>
            <a:prstGeom prst="rect">
              <a:avLst/>
            </a:prstGeom>
            <a:noFill/>
            <a:ln>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8" name="TextBox 7"/>
            <p:cNvSpPr txBox="1"/>
            <p:nvPr/>
          </p:nvSpPr>
          <p:spPr>
            <a:xfrm>
              <a:off x="971600" y="3198391"/>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①</a:t>
              </a:r>
            </a:p>
          </p:txBody>
        </p:sp>
        <p:sp>
          <p:nvSpPr>
            <p:cNvPr id="9" name="矩形 8"/>
            <p:cNvSpPr/>
            <p:nvPr/>
          </p:nvSpPr>
          <p:spPr bwMode="auto">
            <a:xfrm>
              <a:off x="2411760" y="3226251"/>
              <a:ext cx="1440160" cy="315323"/>
            </a:xfrm>
            <a:prstGeom prst="rect">
              <a:avLst/>
            </a:prstGeom>
            <a:noFill/>
            <a:ln>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11" name="TextBox 10"/>
            <p:cNvSpPr txBox="1"/>
            <p:nvPr/>
          </p:nvSpPr>
          <p:spPr>
            <a:xfrm>
              <a:off x="3923928" y="3132408"/>
              <a:ext cx="360040" cy="461665"/>
            </a:xfrm>
            <a:prstGeom prst="rect">
              <a:avLst/>
            </a:prstGeom>
            <a:noFill/>
            <a:ln>
              <a:solidFill>
                <a:srgbClr val="FF0000"/>
              </a:solidFill>
            </a:ln>
          </p:spPr>
          <p:txBody>
            <a:bodyPr wrap="square" rtlCol="0">
              <a:spAutoFit/>
            </a:bodyPr>
            <a:lstStyle/>
            <a:p>
              <a:r>
                <a:rPr lang="zh-CN" altLang="en-US" dirty="0">
                  <a:solidFill>
                    <a:srgbClr val="FF0000"/>
                  </a:solidFill>
                </a:rPr>
                <a:t>②</a:t>
              </a:r>
            </a:p>
          </p:txBody>
        </p:sp>
        <p:sp>
          <p:nvSpPr>
            <p:cNvPr id="12" name="TextBox 11"/>
            <p:cNvSpPr txBox="1"/>
            <p:nvPr/>
          </p:nvSpPr>
          <p:spPr>
            <a:xfrm>
              <a:off x="3779912" y="4149080"/>
              <a:ext cx="288032" cy="830997"/>
            </a:xfrm>
            <a:prstGeom prst="rect">
              <a:avLst/>
            </a:prstGeom>
            <a:noFill/>
            <a:ln>
              <a:solidFill>
                <a:srgbClr val="FF0000"/>
              </a:solidFill>
            </a:ln>
          </p:spPr>
          <p:txBody>
            <a:bodyPr wrap="square" rtlCol="0">
              <a:spAutoFit/>
            </a:bodyPr>
            <a:lstStyle/>
            <a:p>
              <a:r>
                <a:rPr lang="zh-CN" altLang="en-US" dirty="0">
                  <a:solidFill>
                    <a:srgbClr val="FF0000"/>
                  </a:solidFill>
                </a:rPr>
                <a:t>    ③</a:t>
              </a:r>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spect="1" noChangeArrowheads="1"/>
          </p:cNvSpPr>
          <p:nvPr>
            <p:ph type="title" idx="4294967295"/>
          </p:nvPr>
        </p:nvSpPr>
        <p:spPr/>
        <p:txBody>
          <a:bodyPr/>
          <a:lstStyle/>
          <a:p>
            <a:pPr algn="ctr"/>
            <a:r>
              <a:rPr lang="en-US" altLang="zh-CN" dirty="0">
                <a:effectLst/>
              </a:rPr>
              <a:t>Shell</a:t>
            </a:r>
            <a:r>
              <a:rPr lang="zh-CN" altLang="en-US" dirty="0">
                <a:effectLst/>
              </a:rPr>
              <a:t>基本语法</a:t>
            </a:r>
            <a:r>
              <a:rPr lang="en-US" altLang="zh-CN" dirty="0">
                <a:effectLst/>
              </a:rPr>
              <a:t>-</a:t>
            </a:r>
            <a:r>
              <a:rPr lang="zh-CN" altLang="en-US" dirty="0">
                <a:effectLst/>
              </a:rPr>
              <a:t>变量</a:t>
            </a:r>
          </a:p>
        </p:txBody>
      </p:sp>
      <p:sp>
        <p:nvSpPr>
          <p:cNvPr id="56323" name="Rectangle 3"/>
          <p:cNvSpPr>
            <a:spLocks noGrp="1" noChangeArrowheads="1"/>
          </p:cNvSpPr>
          <p:nvPr>
            <p:ph type="body" idx="4294967295"/>
          </p:nvPr>
        </p:nvSpPr>
        <p:spPr>
          <a:xfrm>
            <a:off x="381000" y="1268414"/>
            <a:ext cx="9144000" cy="5445125"/>
          </a:xfrm>
        </p:spPr>
        <p:txBody>
          <a:bodyPr/>
          <a:lstStyle/>
          <a:p>
            <a:pPr>
              <a:buFont typeface="Wingdings" pitchFamily="2" charset="2"/>
              <a:buNone/>
            </a:pPr>
            <a:r>
              <a:rPr lang="zh-CN" altLang="en-US" dirty="0">
                <a:ea typeface="黑体" pitchFamily="49" charset="-122"/>
              </a:rPr>
              <a:t>关键字变量</a:t>
            </a:r>
          </a:p>
          <a:p>
            <a:pPr>
              <a:buFont typeface="Wingdings" pitchFamily="2" charset="2"/>
              <a:buNone/>
            </a:pPr>
            <a:r>
              <a:rPr lang="en-US" altLang="zh-CN" dirty="0">
                <a:ea typeface="黑体" pitchFamily="49" charset="-122"/>
              </a:rPr>
              <a:t>1</a:t>
            </a:r>
            <a:r>
              <a:rPr lang="zh-CN" altLang="en-US" dirty="0">
                <a:ea typeface="黑体" pitchFamily="49" charset="-122"/>
              </a:rPr>
              <a:t>、</a:t>
            </a:r>
            <a:r>
              <a:rPr lang="en-US" altLang="zh-CN" dirty="0">
                <a:ea typeface="黑体" pitchFamily="49" charset="-122"/>
              </a:rPr>
              <a:t>HOME</a:t>
            </a:r>
            <a:r>
              <a:rPr lang="zh-CN" altLang="en-US" dirty="0">
                <a:ea typeface="黑体" pitchFamily="49" charset="-122"/>
              </a:rPr>
              <a:t>：用户的主目录</a:t>
            </a:r>
          </a:p>
          <a:p>
            <a:pPr>
              <a:buFont typeface="Wingdings" pitchFamily="2" charset="2"/>
              <a:buNone/>
            </a:pPr>
            <a:r>
              <a:rPr lang="zh-CN" altLang="en-US" dirty="0">
                <a:ea typeface="黑体" pitchFamily="49" charset="-122"/>
              </a:rPr>
              <a:t>用户创建账号时，其主目录就确定了。</a:t>
            </a:r>
          </a:p>
          <a:p>
            <a:pPr>
              <a:buFont typeface="Wingdings" pitchFamily="2" charset="2"/>
              <a:buNone/>
            </a:pPr>
            <a:r>
              <a:rPr lang="en-US" altLang="zh-CN" dirty="0">
                <a:ea typeface="黑体" pitchFamily="49" charset="-122"/>
              </a:rPr>
              <a:t>$</a:t>
            </a:r>
            <a:r>
              <a:rPr lang="en-US" altLang="zh-CN" dirty="0" err="1">
                <a:ea typeface="黑体" pitchFamily="49" charset="-122"/>
              </a:rPr>
              <a:t>grep</a:t>
            </a:r>
            <a:r>
              <a:rPr lang="en-US" altLang="zh-CN" dirty="0">
                <a:ea typeface="黑体" pitchFamily="49" charset="-122"/>
              </a:rPr>
              <a:t> </a:t>
            </a:r>
            <a:r>
              <a:rPr lang="en-US" altLang="zh-CN" dirty="0" err="1">
                <a:ea typeface="黑体" pitchFamily="49" charset="-122"/>
              </a:rPr>
              <a:t>sam</a:t>
            </a:r>
            <a:r>
              <a:rPr lang="en-US" altLang="zh-CN" dirty="0">
                <a:ea typeface="黑体" pitchFamily="49" charset="-122"/>
              </a:rPr>
              <a:t> /etc/</a:t>
            </a:r>
            <a:r>
              <a:rPr lang="en-US" altLang="zh-CN" dirty="0" err="1">
                <a:ea typeface="黑体" pitchFamily="49" charset="-122"/>
              </a:rPr>
              <a:t>passwd</a:t>
            </a:r>
            <a:endParaRPr lang="en-US" altLang="zh-CN" dirty="0">
              <a:ea typeface="黑体" pitchFamily="49" charset="-122"/>
            </a:endParaRPr>
          </a:p>
          <a:p>
            <a:pPr>
              <a:buFont typeface="Wingdings" pitchFamily="2" charset="2"/>
              <a:buNone/>
            </a:pPr>
            <a:r>
              <a:rPr lang="en-US" altLang="zh-CN" dirty="0">
                <a:ea typeface="黑体" pitchFamily="49" charset="-122"/>
              </a:rPr>
              <a:t>sam:x:501:501:Sam s. x301: </a:t>
            </a:r>
            <a:r>
              <a:rPr lang="en-US" altLang="zh-CN" dirty="0">
                <a:solidFill>
                  <a:srgbClr val="FF0000"/>
                </a:solidFill>
                <a:ea typeface="黑体" pitchFamily="49" charset="-122"/>
              </a:rPr>
              <a:t>/home/</a:t>
            </a:r>
            <a:r>
              <a:rPr lang="en-US" altLang="zh-CN" dirty="0" err="1">
                <a:solidFill>
                  <a:srgbClr val="FF0000"/>
                </a:solidFill>
                <a:ea typeface="黑体" pitchFamily="49" charset="-122"/>
              </a:rPr>
              <a:t>sam</a:t>
            </a:r>
            <a:r>
              <a:rPr lang="en-US" altLang="zh-CN" dirty="0">
                <a:ea typeface="黑体" pitchFamily="49" charset="-122"/>
              </a:rPr>
              <a:t>:/bin/bash</a:t>
            </a:r>
          </a:p>
          <a:p>
            <a:pPr>
              <a:buFont typeface="Wingdings" pitchFamily="2" charset="2"/>
              <a:buNone/>
            </a:pPr>
            <a:r>
              <a:rPr lang="en-US" altLang="zh-CN" dirty="0">
                <a:ea typeface="黑体" pitchFamily="49" charset="-122"/>
              </a:rPr>
              <a:t>$echo $HOME</a:t>
            </a:r>
          </a:p>
          <a:p>
            <a:pPr>
              <a:buFont typeface="Wingdings" pitchFamily="2" charset="2"/>
              <a:buNone/>
            </a:pPr>
            <a:endParaRPr lang="en-US" altLang="zh-CN" dirty="0">
              <a:ea typeface="黑体" pitchFamily="49" charset="-122"/>
            </a:endParaRPr>
          </a:p>
          <a:p>
            <a:pPr>
              <a:buFont typeface="Wingdings" pitchFamily="2" charset="2"/>
              <a:buNone/>
            </a:pPr>
            <a:r>
              <a:rPr lang="en-US" altLang="zh-CN" dirty="0">
                <a:ea typeface="黑体" pitchFamily="49" charset="-122"/>
              </a:rPr>
              <a:t>2</a:t>
            </a:r>
            <a:r>
              <a:rPr lang="zh-CN" altLang="en-US" dirty="0">
                <a:ea typeface="黑体" pitchFamily="49" charset="-122"/>
              </a:rPr>
              <a:t>、</a:t>
            </a:r>
            <a:r>
              <a:rPr lang="en-US" altLang="zh-CN" dirty="0">
                <a:ea typeface="黑体" pitchFamily="49" charset="-122"/>
              </a:rPr>
              <a:t>PATH: shell</a:t>
            </a:r>
            <a:r>
              <a:rPr lang="zh-CN" altLang="en-US" dirty="0">
                <a:ea typeface="黑体" pitchFamily="49" charset="-122"/>
              </a:rPr>
              <a:t>查找程序的路径</a:t>
            </a:r>
          </a:p>
          <a:p>
            <a:pPr>
              <a:buFont typeface="Wingdings" pitchFamily="2" charset="2"/>
              <a:buNone/>
            </a:pPr>
            <a:r>
              <a:rPr lang="zh-CN" altLang="en-US" dirty="0">
                <a:ea typeface="黑体" pitchFamily="49" charset="-122"/>
              </a:rPr>
              <a:t>变量</a:t>
            </a:r>
            <a:r>
              <a:rPr lang="en-US" altLang="zh-CN" dirty="0">
                <a:ea typeface="黑体" pitchFamily="49" charset="-122"/>
              </a:rPr>
              <a:t>PATH</a:t>
            </a:r>
            <a:r>
              <a:rPr lang="zh-CN" altLang="en-US" dirty="0">
                <a:ea typeface="黑体" pitchFamily="49" charset="-122"/>
              </a:rPr>
              <a:t>按照顺序指定了</a:t>
            </a:r>
            <a:r>
              <a:rPr lang="en-US" altLang="zh-CN" dirty="0">
                <a:ea typeface="黑体" pitchFamily="49" charset="-122"/>
              </a:rPr>
              <a:t>shell</a:t>
            </a:r>
            <a:r>
              <a:rPr lang="zh-CN" altLang="en-US" dirty="0">
                <a:ea typeface="黑体" pitchFamily="49" charset="-122"/>
              </a:rPr>
              <a:t>应该搜索的目录，目录之间必须使用冒号隔开。</a:t>
            </a:r>
          </a:p>
          <a:p>
            <a:pPr>
              <a:buFont typeface="Wingdings" pitchFamily="2" charset="2"/>
              <a:buNone/>
            </a:pPr>
            <a:r>
              <a:rPr lang="en-US" altLang="zh-CN" dirty="0">
                <a:ea typeface="黑体" pitchFamily="49" charset="-122"/>
              </a:rPr>
              <a:t>$export PATH=/</a:t>
            </a:r>
            <a:r>
              <a:rPr lang="en-US" altLang="zh-CN" dirty="0" err="1">
                <a:ea typeface="黑体" pitchFamily="49" charset="-122"/>
              </a:rPr>
              <a:t>usr</a:t>
            </a:r>
            <a:r>
              <a:rPr lang="en-US" altLang="zh-CN" dirty="0">
                <a:ea typeface="黑体" pitchFamily="49" charset="-122"/>
              </a:rPr>
              <a:t>/local/bin:/</a:t>
            </a:r>
            <a:r>
              <a:rPr lang="en-US" altLang="zh-CN" dirty="0" err="1">
                <a:ea typeface="黑体" pitchFamily="49" charset="-122"/>
              </a:rPr>
              <a:t>usr</a:t>
            </a:r>
            <a:r>
              <a:rPr lang="en-US" altLang="zh-CN" dirty="0">
                <a:ea typeface="黑体" pitchFamily="49" charset="-122"/>
              </a:rPr>
              <a:t>/bin:/bin: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变量</a:t>
            </a:r>
          </a:p>
        </p:txBody>
      </p:sp>
      <p:graphicFrame>
        <p:nvGraphicFramePr>
          <p:cNvPr id="32797" name="Group 29"/>
          <p:cNvGraphicFramePr>
            <a:graphicFrameLocks noGrp="1"/>
          </p:cNvGraphicFramePr>
          <p:nvPr>
            <p:extLst>
              <p:ext uri="{D42A27DB-BD31-4B8C-83A1-F6EECF244321}">
                <p14:modId xmlns:p14="http://schemas.microsoft.com/office/powerpoint/2010/main" val="65381966"/>
              </p:ext>
            </p:extLst>
          </p:nvPr>
        </p:nvGraphicFramePr>
        <p:xfrm>
          <a:off x="381000" y="1268413"/>
          <a:ext cx="9144000" cy="5256212"/>
        </p:xfrm>
        <a:graphic>
          <a:graphicData uri="http://schemas.openxmlformats.org/drawingml/2006/table">
            <a:tbl>
              <a:tblPr/>
              <a:tblGrid>
                <a:gridCol w="1907704">
                  <a:extLst>
                    <a:ext uri="{9D8B030D-6E8A-4147-A177-3AD203B41FA5}">
                      <a16:colId xmlns:a16="http://schemas.microsoft.com/office/drawing/2014/main" val="20000"/>
                    </a:ext>
                  </a:extLst>
                </a:gridCol>
                <a:gridCol w="7236296">
                  <a:extLst>
                    <a:ext uri="{9D8B030D-6E8A-4147-A177-3AD203B41FA5}">
                      <a16:colId xmlns:a16="http://schemas.microsoft.com/office/drawing/2014/main" val="20001"/>
                    </a:ext>
                  </a:extLst>
                </a:gridCol>
              </a:tblGrid>
              <a:tr h="1051242">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chemeClr val="tx1">
                              <a:lumMod val="50000"/>
                            </a:schemeClr>
                          </a:solidFill>
                          <a:effectLst/>
                          <a:latin typeface="+mj-ea"/>
                          <a:ea typeface="+mj-ea"/>
                        </a:rPr>
                        <a:t>局部变量</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chemeClr val="tx1">
                              <a:lumMod val="50000"/>
                            </a:schemeClr>
                          </a:solidFill>
                          <a:effectLst/>
                          <a:latin typeface="+mj-ea"/>
                          <a:ea typeface="+mj-ea"/>
                        </a:rPr>
                        <a:t>用户自定义的，仅在本</a:t>
                      </a:r>
                      <a:r>
                        <a:rPr kumimoji="1" lang="en-US" altLang="zh-CN" sz="3200" b="1" i="0" u="none" strike="noStrike" cap="none" normalizeH="0" baseline="0" dirty="0">
                          <a:ln>
                            <a:noFill/>
                          </a:ln>
                          <a:solidFill>
                            <a:schemeClr val="tx1">
                              <a:lumMod val="50000"/>
                            </a:schemeClr>
                          </a:solidFill>
                          <a:effectLst/>
                          <a:latin typeface="+mj-ea"/>
                          <a:ea typeface="+mj-ea"/>
                        </a:rPr>
                        <a:t>shell</a:t>
                      </a:r>
                      <a:r>
                        <a:rPr kumimoji="1" lang="zh-CN" altLang="en-US" sz="3200" b="1" i="0" u="none" strike="noStrike" cap="none" normalizeH="0" baseline="0" dirty="0">
                          <a:ln>
                            <a:noFill/>
                          </a:ln>
                          <a:solidFill>
                            <a:schemeClr val="tx1">
                              <a:lumMod val="50000"/>
                            </a:schemeClr>
                          </a:solidFill>
                          <a:effectLst/>
                          <a:latin typeface="+mj-ea"/>
                          <a:ea typeface="+mj-ea"/>
                        </a:rPr>
                        <a:t>进程内可见的变量</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6864">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chemeClr val="tx1">
                              <a:lumMod val="50000"/>
                            </a:schemeClr>
                          </a:solidFill>
                          <a:effectLst/>
                          <a:latin typeface="+mj-ea"/>
                          <a:ea typeface="+mj-ea"/>
                        </a:rPr>
                        <a:t>环境变量</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chemeClr val="tx1">
                              <a:lumMod val="50000"/>
                            </a:schemeClr>
                          </a:solidFill>
                          <a:effectLst/>
                          <a:latin typeface="+mj-ea"/>
                          <a:ea typeface="+mj-ea"/>
                        </a:rPr>
                        <a:t>在设定该变量的进程以及其所有子进程中可见，先定义局部变量，然后</a:t>
                      </a:r>
                      <a:r>
                        <a:rPr kumimoji="1" lang="en-US" altLang="zh-CN" sz="3200" b="1" i="0" u="none" strike="noStrike" cap="none" normalizeH="0" baseline="0" dirty="0">
                          <a:ln>
                            <a:noFill/>
                          </a:ln>
                          <a:solidFill>
                            <a:schemeClr val="tx1">
                              <a:lumMod val="50000"/>
                            </a:schemeClr>
                          </a:solidFill>
                          <a:effectLst/>
                          <a:latin typeface="+mj-ea"/>
                          <a:ea typeface="+mj-ea"/>
                        </a:rPr>
                        <a:t>export</a:t>
                      </a:r>
                      <a:r>
                        <a:rPr kumimoji="1" lang="zh-CN" altLang="en-US" sz="3200" b="1" i="0" u="none" strike="noStrike" cap="none" normalizeH="0" baseline="0" dirty="0">
                          <a:ln>
                            <a:noFill/>
                          </a:ln>
                          <a:solidFill>
                            <a:schemeClr val="tx1">
                              <a:lumMod val="50000"/>
                            </a:schemeClr>
                          </a:solidFill>
                          <a:effectLst/>
                          <a:latin typeface="+mj-ea"/>
                          <a:ea typeface="+mj-ea"/>
                        </a:rPr>
                        <a:t>命令导出</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1242">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lumMod val="50000"/>
                            </a:schemeClr>
                          </a:solidFill>
                          <a:effectLst/>
                          <a:latin typeface="+mj-ea"/>
                          <a:ea typeface="+mj-ea"/>
                        </a:rPr>
                        <a:t>位置变量</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dirty="0">
                          <a:ln>
                            <a:noFill/>
                          </a:ln>
                          <a:solidFill>
                            <a:schemeClr val="tx1">
                              <a:lumMod val="50000"/>
                            </a:schemeClr>
                          </a:solidFill>
                          <a:effectLst/>
                          <a:latin typeface="+mj-ea"/>
                          <a:ea typeface="+mj-ea"/>
                        </a:rPr>
                        <a:t>$0(</a:t>
                      </a:r>
                      <a:r>
                        <a:rPr kumimoji="1" lang="zh-CN" altLang="en-US" sz="3200" b="1" i="0" u="none" strike="noStrike" cap="none" normalizeH="0" baseline="0" dirty="0">
                          <a:ln>
                            <a:noFill/>
                          </a:ln>
                          <a:solidFill>
                            <a:schemeClr val="tx1">
                              <a:lumMod val="50000"/>
                            </a:schemeClr>
                          </a:solidFill>
                          <a:effectLst/>
                          <a:latin typeface="+mj-ea"/>
                          <a:ea typeface="+mj-ea"/>
                        </a:rPr>
                        <a:t>脚本名</a:t>
                      </a:r>
                      <a:r>
                        <a:rPr kumimoji="1" lang="en-US" altLang="zh-CN" sz="3200" b="1" i="0" u="none" strike="noStrike" cap="none" normalizeH="0" baseline="0" dirty="0">
                          <a:ln>
                            <a:noFill/>
                          </a:ln>
                          <a:solidFill>
                            <a:schemeClr val="tx1">
                              <a:lumMod val="50000"/>
                            </a:schemeClr>
                          </a:solidFill>
                          <a:effectLst/>
                          <a:latin typeface="+mj-ea"/>
                          <a:ea typeface="+mj-ea"/>
                        </a:rPr>
                        <a:t>)</a:t>
                      </a:r>
                      <a:r>
                        <a:rPr kumimoji="1" lang="zh-CN" altLang="en-US" sz="3200" b="1" i="0" u="none" strike="noStrike" cap="none" normalizeH="0" baseline="0" dirty="0">
                          <a:ln>
                            <a:noFill/>
                          </a:ln>
                          <a:solidFill>
                            <a:schemeClr val="tx1">
                              <a:lumMod val="50000"/>
                            </a:schemeClr>
                          </a:solidFill>
                          <a:effectLst/>
                          <a:latin typeface="+mj-ea"/>
                          <a:ea typeface="+mj-ea"/>
                        </a:rPr>
                        <a:t>，</a:t>
                      </a:r>
                      <a:r>
                        <a:rPr kumimoji="1" lang="en-US" altLang="zh-CN" sz="3200" b="1" i="0" u="none" strike="noStrike" cap="none" normalizeH="0" baseline="0" dirty="0">
                          <a:ln>
                            <a:noFill/>
                          </a:ln>
                          <a:solidFill>
                            <a:schemeClr val="tx1">
                              <a:lumMod val="50000"/>
                            </a:schemeClr>
                          </a:solidFill>
                          <a:effectLst/>
                          <a:latin typeface="+mj-ea"/>
                          <a:ea typeface="+mj-ea"/>
                        </a:rPr>
                        <a:t>$1-$9:</a:t>
                      </a:r>
                      <a:r>
                        <a:rPr kumimoji="1" lang="zh-CN" altLang="en-US" sz="3200" b="1" i="0" u="none" strike="noStrike" cap="none" normalizeH="0" baseline="0" dirty="0">
                          <a:ln>
                            <a:noFill/>
                          </a:ln>
                          <a:solidFill>
                            <a:schemeClr val="tx1">
                              <a:lumMod val="50000"/>
                            </a:schemeClr>
                          </a:solidFill>
                          <a:effectLst/>
                          <a:latin typeface="+mj-ea"/>
                          <a:ea typeface="+mj-ea"/>
                        </a:rPr>
                        <a:t>脚本参数</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6864">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lumMod val="50000"/>
                            </a:schemeClr>
                          </a:solidFill>
                          <a:effectLst/>
                          <a:latin typeface="+mj-ea"/>
                          <a:ea typeface="+mj-ea"/>
                        </a:rPr>
                        <a:t>内建变量</a:t>
                      </a:r>
                      <a:endParaRPr kumimoji="1" lang="zh-CN" altLang="en-US" sz="3200" b="1" i="0" u="none" strike="noStrike" cap="none" normalizeH="0" baseline="0" dirty="0">
                        <a:ln>
                          <a:noFill/>
                        </a:ln>
                        <a:solidFill>
                          <a:schemeClr val="tx1">
                            <a:lumMod val="50000"/>
                          </a:schemeClr>
                        </a:solidFill>
                        <a:effectLst/>
                        <a:latin typeface="+mj-ea"/>
                        <a:ea typeface="+mj-ea"/>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kern="1200" cap="none" normalizeH="0" baseline="0" dirty="0">
                          <a:ln>
                            <a:noFill/>
                          </a:ln>
                          <a:solidFill>
                            <a:schemeClr val="tx1">
                              <a:lumMod val="50000"/>
                            </a:schemeClr>
                          </a:solidFill>
                          <a:effectLst/>
                          <a:latin typeface="+mj-ea"/>
                          <a:ea typeface="+mj-ea"/>
                          <a:cs typeface="+mn-cs"/>
                        </a:rPr>
                        <a:t>shell</a:t>
                      </a:r>
                      <a:r>
                        <a:rPr kumimoji="1" lang="zh-CN" altLang="en-US" sz="3200" b="1" i="0" u="none" strike="noStrike" kern="1200" cap="none" normalizeH="0" baseline="0" dirty="0">
                          <a:ln>
                            <a:noFill/>
                          </a:ln>
                          <a:solidFill>
                            <a:schemeClr val="tx1">
                              <a:lumMod val="50000"/>
                            </a:schemeClr>
                          </a:solidFill>
                          <a:effectLst/>
                          <a:latin typeface="+mj-ea"/>
                          <a:ea typeface="+mj-ea"/>
                          <a:cs typeface="+mn-cs"/>
                        </a:rPr>
                        <a:t>有一些由单个字符组成的特殊变量。在字符前面加上</a:t>
                      </a:r>
                      <a:r>
                        <a:rPr kumimoji="1" lang="en-US" altLang="zh-CN" sz="3200" b="1" i="0" u="none" strike="noStrike" kern="1200" cap="none" normalizeH="0" baseline="0" dirty="0">
                          <a:ln>
                            <a:noFill/>
                          </a:ln>
                          <a:solidFill>
                            <a:schemeClr val="tx1">
                              <a:lumMod val="50000"/>
                            </a:schemeClr>
                          </a:solidFill>
                          <a:effectLst/>
                          <a:latin typeface="+mj-ea"/>
                          <a:ea typeface="+mj-ea"/>
                          <a:cs typeface="+mn-cs"/>
                        </a:rPr>
                        <a:t>$</a:t>
                      </a:r>
                      <a:r>
                        <a:rPr kumimoji="1" lang="zh-CN" altLang="en-US" sz="3200" b="1" i="0" u="none" strike="noStrike" kern="1200" cap="none" normalizeH="0" baseline="0" dirty="0">
                          <a:ln>
                            <a:noFill/>
                          </a:ln>
                          <a:solidFill>
                            <a:schemeClr val="tx1">
                              <a:lumMod val="50000"/>
                            </a:schemeClr>
                          </a:solidFill>
                          <a:effectLst/>
                          <a:latin typeface="+mj-ea"/>
                          <a:ea typeface="+mj-ea"/>
                          <a:cs typeface="+mn-cs"/>
                        </a:rPr>
                        <a:t>符号就能访问变量中保存的值（如</a:t>
                      </a:r>
                      <a:r>
                        <a:rPr kumimoji="1" lang="en-US" altLang="zh-CN" sz="3200" b="1" i="0" u="none" strike="noStrike" kern="1200" cap="none" normalizeH="0" baseline="0" dirty="0">
                          <a:ln>
                            <a:noFill/>
                          </a:ln>
                          <a:solidFill>
                            <a:schemeClr val="tx1">
                              <a:lumMod val="50000"/>
                            </a:schemeClr>
                          </a:solidFill>
                          <a:effectLst/>
                          <a:latin typeface="+mj-ea"/>
                          <a:ea typeface="+mj-ea"/>
                          <a:cs typeface="+mn-cs"/>
                        </a:rPr>
                        <a:t>-</a:t>
                      </a:r>
                      <a:r>
                        <a:rPr kumimoji="1" lang="zh-CN" altLang="en-US" sz="3200" b="1" i="0" u="none" strike="noStrike" kern="1200" cap="none" normalizeH="0" baseline="0" dirty="0">
                          <a:ln>
                            <a:noFill/>
                          </a:ln>
                          <a:solidFill>
                            <a:schemeClr val="tx1">
                              <a:lumMod val="50000"/>
                            </a:schemeClr>
                          </a:solidFill>
                          <a:effectLst/>
                          <a:latin typeface="+mj-ea"/>
                          <a:ea typeface="+mj-ea"/>
                          <a:cs typeface="+mn-cs"/>
                        </a:rPr>
                        <a:t>，</a:t>
                      </a:r>
                      <a:r>
                        <a:rPr kumimoji="1" lang="en-US" altLang="zh-CN" sz="3200" b="1" i="0" u="none" strike="noStrike" kern="1200" cap="none" normalizeH="0" baseline="0" dirty="0">
                          <a:ln>
                            <a:noFill/>
                          </a:ln>
                          <a:solidFill>
                            <a:schemeClr val="tx1">
                              <a:lumMod val="50000"/>
                            </a:schemeClr>
                          </a:solidFill>
                          <a:effectLst/>
                          <a:latin typeface="+mj-ea"/>
                          <a:ea typeface="+mj-ea"/>
                          <a:cs typeface="+mn-cs"/>
                        </a:rPr>
                        <a:t>#</a:t>
                      </a:r>
                      <a:r>
                        <a:rPr kumimoji="1" lang="zh-CN" altLang="en-US" sz="3200" b="1" i="0" u="none" strike="noStrike" kern="1200" cap="none" normalizeH="0" baseline="0" dirty="0">
                          <a:ln>
                            <a:noFill/>
                          </a:ln>
                          <a:solidFill>
                            <a:schemeClr val="tx1">
                              <a:lumMod val="50000"/>
                            </a:schemeClr>
                          </a:solidFill>
                          <a:effectLst/>
                          <a:latin typeface="+mj-ea"/>
                          <a:ea typeface="+mj-ea"/>
                          <a:cs typeface="+mn-cs"/>
                        </a:rPr>
                        <a:t>，</a:t>
                      </a:r>
                      <a:r>
                        <a:rPr kumimoji="1" lang="en-US" altLang="zh-CN" sz="3200" b="1" i="0" u="none" strike="noStrike" kern="1200" cap="none" normalizeH="0" baseline="0" dirty="0">
                          <a:ln>
                            <a:noFill/>
                          </a:ln>
                          <a:solidFill>
                            <a:schemeClr val="tx1">
                              <a:lumMod val="50000"/>
                            </a:schemeClr>
                          </a:solidFill>
                          <a:effectLst/>
                          <a:latin typeface="+mj-ea"/>
                          <a:ea typeface="+mj-ea"/>
                          <a:cs typeface="+mn-cs"/>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内建变量</a:t>
            </a:r>
          </a:p>
        </p:txBody>
      </p:sp>
      <p:graphicFrame>
        <p:nvGraphicFramePr>
          <p:cNvPr id="4" name="表格 3"/>
          <p:cNvGraphicFramePr>
            <a:graphicFrameLocks noGrp="1"/>
          </p:cNvGraphicFramePr>
          <p:nvPr/>
        </p:nvGraphicFramePr>
        <p:xfrm>
          <a:off x="381000" y="1196975"/>
          <a:ext cx="9144000" cy="5661022"/>
        </p:xfrm>
        <a:graphic>
          <a:graphicData uri="http://schemas.openxmlformats.org/drawingml/2006/table">
            <a:tbl>
              <a:tblPr/>
              <a:tblGrid>
                <a:gridCol w="2854740">
                  <a:extLst>
                    <a:ext uri="{9D8B030D-6E8A-4147-A177-3AD203B41FA5}">
                      <a16:colId xmlns:a16="http://schemas.microsoft.com/office/drawing/2014/main" val="20000"/>
                    </a:ext>
                  </a:extLst>
                </a:gridCol>
                <a:gridCol w="6289260">
                  <a:extLst>
                    <a:ext uri="{9D8B030D-6E8A-4147-A177-3AD203B41FA5}">
                      <a16:colId xmlns:a16="http://schemas.microsoft.com/office/drawing/2014/main" val="20001"/>
                    </a:ext>
                  </a:extLst>
                </a:gridCol>
              </a:tblGrid>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50000"/>
                            </a:schemeClr>
                          </a:solidFill>
                          <a:effectLst/>
                          <a:latin typeface="+mj-ea"/>
                          <a:ea typeface="+mj-ea"/>
                        </a:rPr>
                        <a:t>$#</a:t>
                      </a:r>
                      <a:endParaRPr kumimoji="0" lang="zh-CN" altLang="zh-CN" sz="1800" b="1" i="0" u="none" strike="noStrike" cap="none" normalizeH="0" baseline="0" dirty="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命令行或者是位置参数的个数</a:t>
                      </a: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显示</a:t>
                      </a:r>
                      <a:r>
                        <a:rPr kumimoji="0" lang="en-US" altLang="zh-CN" sz="1800" b="1" i="0" u="none" strike="noStrike" cap="none" normalizeH="0" baseline="0">
                          <a:ln>
                            <a:noFill/>
                          </a:ln>
                          <a:solidFill>
                            <a:schemeClr val="tx1">
                              <a:lumMod val="50000"/>
                            </a:schemeClr>
                          </a:solidFill>
                          <a:effectLst/>
                          <a:latin typeface="+mj-ea"/>
                          <a:ea typeface="+mj-ea"/>
                        </a:rPr>
                        <a:t>shell</a:t>
                      </a:r>
                      <a:r>
                        <a:rPr kumimoji="0" lang="zh-CN" altLang="en-US" sz="1800" b="1" i="0" u="none" strike="noStrike" cap="none" normalizeH="0" baseline="0">
                          <a:ln>
                            <a:noFill/>
                          </a:ln>
                          <a:solidFill>
                            <a:schemeClr val="tx1">
                              <a:lumMod val="50000"/>
                            </a:schemeClr>
                          </a:solidFill>
                          <a:effectLst/>
                          <a:latin typeface="+mj-ea"/>
                          <a:ea typeface="+mj-ea"/>
                        </a:rPr>
                        <a:t>使用的当前选项，与</a:t>
                      </a:r>
                      <a:r>
                        <a:rPr kumimoji="0" lang="en-US" altLang="zh-CN" sz="1800" b="1" i="0" u="none" strike="noStrike" cap="none" normalizeH="0" baseline="0">
                          <a:ln>
                            <a:noFill/>
                          </a:ln>
                          <a:solidFill>
                            <a:schemeClr val="tx1">
                              <a:lumMod val="50000"/>
                            </a:schemeClr>
                          </a:solidFill>
                          <a:effectLst/>
                          <a:latin typeface="+mj-ea"/>
                          <a:ea typeface="+mj-ea"/>
                        </a:rPr>
                        <a:t>set</a:t>
                      </a:r>
                      <a:r>
                        <a:rPr kumimoji="0" lang="zh-CN" altLang="en-US" sz="1800" b="1" i="0" u="none" strike="noStrike" cap="none" normalizeH="0" baseline="0">
                          <a:ln>
                            <a:noFill/>
                          </a:ln>
                          <a:solidFill>
                            <a:schemeClr val="tx1">
                              <a:lumMod val="50000"/>
                            </a:schemeClr>
                          </a:solidFill>
                          <a:effectLst/>
                          <a:latin typeface="+mj-ea"/>
                          <a:ea typeface="+mj-ea"/>
                        </a:rPr>
                        <a:t>命令功能相同</a:t>
                      </a: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50000"/>
                            </a:schemeClr>
                          </a:solidFill>
                          <a:effectLst/>
                          <a:latin typeface="+mj-ea"/>
                          <a:ea typeface="+mj-ea"/>
                        </a:rPr>
                        <a:t>$?</a:t>
                      </a:r>
                      <a:endParaRPr kumimoji="0" lang="zh-CN" altLang="zh-CN" sz="1800" b="1" i="0" u="none" strike="noStrike" cap="none" normalizeH="0" baseline="0" dirty="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lumMod val="50000"/>
                            </a:schemeClr>
                          </a:solidFill>
                          <a:effectLst/>
                          <a:latin typeface="+mj-ea"/>
                          <a:ea typeface="+mj-ea"/>
                        </a:rPr>
                        <a:t>最后执行的命令的返回值</a:t>
                      </a: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lumMod val="50000"/>
                            </a:schemeClr>
                          </a:solidFill>
                          <a:effectLst/>
                          <a:latin typeface="+mj-ea"/>
                          <a:ea typeface="+mj-ea"/>
                        </a:rPr>
                        <a:t>Shell</a:t>
                      </a:r>
                      <a:r>
                        <a:rPr kumimoji="0" lang="zh-CN" altLang="en-US" sz="1800" b="1" i="0" u="none" strike="noStrike" cap="none" normalizeH="0" baseline="0">
                          <a:ln>
                            <a:noFill/>
                          </a:ln>
                          <a:solidFill>
                            <a:schemeClr val="tx1">
                              <a:lumMod val="50000"/>
                            </a:schemeClr>
                          </a:solidFill>
                          <a:effectLst/>
                          <a:latin typeface="+mj-ea"/>
                          <a:ea typeface="+mj-ea"/>
                        </a:rPr>
                        <a:t>的进程</a:t>
                      </a:r>
                      <a:r>
                        <a:rPr kumimoji="0" lang="en-US" altLang="zh-CN" sz="1800" b="1" i="0" u="none" strike="noStrike" cap="none" normalizeH="0" baseline="0">
                          <a:ln>
                            <a:noFill/>
                          </a:ln>
                          <a:solidFill>
                            <a:schemeClr val="tx1">
                              <a:lumMod val="50000"/>
                            </a:schemeClr>
                          </a:solidFill>
                          <a:effectLst/>
                          <a:latin typeface="+mj-ea"/>
                          <a:ea typeface="+mj-ea"/>
                        </a:rPr>
                        <a:t>ID</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最后执行的后台命令的进程</a:t>
                      </a:r>
                      <a:r>
                        <a:rPr kumimoji="0" lang="en-US" altLang="zh-CN" sz="1800" b="1" i="0" u="none" strike="noStrike" cap="none" normalizeH="0" baseline="0">
                          <a:ln>
                            <a:noFill/>
                          </a:ln>
                          <a:solidFill>
                            <a:schemeClr val="tx1">
                              <a:lumMod val="50000"/>
                            </a:schemeClr>
                          </a:solidFill>
                          <a:effectLst/>
                          <a:latin typeface="+mj-ea"/>
                          <a:ea typeface="+mj-ea"/>
                        </a:rPr>
                        <a:t>ID</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$0</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当前执行的脚本名称</a:t>
                      </a: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 $@</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命令行的所有参数</a:t>
                      </a: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52774">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lumMod val="50000"/>
                            </a:schemeClr>
                          </a:solidFill>
                          <a:effectLst/>
                          <a:latin typeface="+mj-ea"/>
                          <a:ea typeface="+mj-ea"/>
                        </a:rPr>
                        <a:t>把命令行的所有参数用一个字符串表示</a:t>
                      </a:r>
                      <a:r>
                        <a:rPr kumimoji="0" lang="en-US" altLang="zh-CN" sz="1800" b="1" i="0" u="none" strike="noStrike" cap="none" normalizeH="0" baseline="0">
                          <a:ln>
                            <a:noFill/>
                          </a:ln>
                          <a:solidFill>
                            <a:schemeClr val="tx1">
                              <a:lumMod val="50000"/>
                            </a:schemeClr>
                          </a:solidFill>
                          <a:effectLst/>
                          <a:latin typeface="+mj-ea"/>
                          <a:ea typeface="+mj-ea"/>
                        </a:rPr>
                        <a:t>("$1 $2…")</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613531">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50000"/>
                            </a:schemeClr>
                          </a:solidFill>
                          <a:effectLst/>
                          <a:latin typeface="+mj-ea"/>
                          <a:ea typeface="+mj-ea"/>
                        </a:rPr>
                        <a:t>"$@"</a:t>
                      </a:r>
                      <a:endParaRPr kumimoji="0" lang="zh-CN" altLang="zh-CN" sz="1800" b="1" i="0" u="none" strike="noStrike" cap="none" normalizeH="0" baseline="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FF5050"/>
                        </a:buClr>
                        <a:buSzPct val="120000"/>
                        <a:buFont typeface="Wingdings" panose="05000000000000000000" pitchFamily="2" charset="2"/>
                        <a:defRPr kumimoji="1" sz="22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defRPr kumimoji="1" sz="20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defRPr kumimoji="1"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defRPr kumimoji="1"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defRPr kumimoji="1"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defRPr kumimoji="1" b="1">
                          <a:solidFill>
                            <a:srgbClr val="FF3300"/>
                          </a:solidFill>
                          <a:latin typeface="Arial" panose="020B0604020202020204" pitchFamily="34"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lumMod val="50000"/>
                            </a:schemeClr>
                          </a:solidFill>
                          <a:effectLst/>
                          <a:latin typeface="+mj-ea"/>
                          <a:ea typeface="+mj-ea"/>
                        </a:rPr>
                        <a:t>命令行的所有参数都是独立表示</a:t>
                      </a:r>
                      <a:r>
                        <a:rPr kumimoji="0" lang="en-US" altLang="zh-CN" sz="1800" b="1" i="0" u="none" strike="noStrike" cap="none" normalizeH="0" baseline="0" dirty="0">
                          <a:ln>
                            <a:noFill/>
                          </a:ln>
                          <a:solidFill>
                            <a:schemeClr val="tx1">
                              <a:lumMod val="50000"/>
                            </a:schemeClr>
                          </a:solidFill>
                          <a:effectLst/>
                          <a:latin typeface="+mj-ea"/>
                          <a:ea typeface="+mj-ea"/>
                        </a:rPr>
                        <a:t>("$1" "$2"…).</a:t>
                      </a:r>
                      <a:endParaRPr kumimoji="0" lang="zh-CN" altLang="zh-CN" sz="1800" b="1" i="0" u="none" strike="noStrike" cap="none" normalizeH="0" baseline="0" dirty="0">
                        <a:ln>
                          <a:noFill/>
                        </a:ln>
                        <a:solidFill>
                          <a:schemeClr val="tx1">
                            <a:lumMod val="50000"/>
                          </a:schemeClr>
                        </a:solidFill>
                        <a:effectLst/>
                        <a:latin typeface="+mj-ea"/>
                        <a:ea typeface="+mj-ea"/>
                      </a:endParaRPr>
                    </a:p>
                  </a:txBody>
                  <a:tcPr marL="68584" marR="685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dirty="0">
                <a:effectLst/>
              </a:rPr>
              <a:t>Shell</a:t>
            </a:r>
            <a:r>
              <a:rPr lang="zh-CN" altLang="en-US" dirty="0">
                <a:effectLst/>
              </a:rPr>
              <a:t>基本语法</a:t>
            </a:r>
            <a:r>
              <a:rPr lang="en-US" altLang="zh-CN" dirty="0">
                <a:effectLst/>
              </a:rPr>
              <a:t>-</a:t>
            </a:r>
            <a:r>
              <a:rPr lang="zh-CN" altLang="en-US" dirty="0">
                <a:effectLst/>
              </a:rPr>
              <a:t>内建变量</a:t>
            </a:r>
            <a:endParaRPr lang="zh-CN" altLang="en-US" dirty="0"/>
          </a:p>
        </p:txBody>
      </p:sp>
      <p:pic>
        <p:nvPicPr>
          <p:cNvPr id="59395" name="图片 3"/>
          <p:cNvPicPr>
            <a:picLocks noChangeAspect="1"/>
          </p:cNvPicPr>
          <p:nvPr/>
        </p:nvPicPr>
        <p:blipFill>
          <a:blip r:embed="rId3" cstate="print"/>
          <a:srcRect/>
          <a:stretch>
            <a:fillRect/>
          </a:stretch>
        </p:blipFill>
        <p:spPr bwMode="auto">
          <a:xfrm>
            <a:off x="2007002" y="4149080"/>
            <a:ext cx="5364088" cy="2660650"/>
          </a:xfrm>
          <a:prstGeom prst="rect">
            <a:avLst/>
          </a:prstGeom>
          <a:noFill/>
          <a:ln w="9525">
            <a:noFill/>
            <a:miter lim="800000"/>
            <a:headEnd/>
            <a:tailEnd/>
          </a:ln>
        </p:spPr>
      </p:pic>
      <p:pic>
        <p:nvPicPr>
          <p:cNvPr id="59396" name="图片 4"/>
          <p:cNvPicPr>
            <a:picLocks noChangeAspect="1"/>
          </p:cNvPicPr>
          <p:nvPr/>
        </p:nvPicPr>
        <p:blipFill>
          <a:blip r:embed="rId4" cstate="print"/>
          <a:srcRect/>
          <a:stretch>
            <a:fillRect/>
          </a:stretch>
        </p:blipFill>
        <p:spPr bwMode="auto">
          <a:xfrm>
            <a:off x="2000672" y="1172791"/>
            <a:ext cx="5364088" cy="3024559"/>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spect="1" noChangeArrowheads="1"/>
          </p:cNvSpPr>
          <p:nvPr>
            <p:ph type="title"/>
          </p:nvPr>
        </p:nvSpPr>
        <p:spPr/>
        <p:txBody>
          <a:bodyPr/>
          <a:lstStyle/>
          <a:p>
            <a:pPr algn="ctr"/>
            <a:r>
              <a:rPr lang="zh-CN" altLang="en-US" dirty="0"/>
              <a:t>条件测试</a:t>
            </a:r>
          </a:p>
        </p:txBody>
      </p:sp>
      <p:sp>
        <p:nvSpPr>
          <p:cNvPr id="48131" name="Rectangle 3"/>
          <p:cNvSpPr>
            <a:spLocks noGrp="1" noChangeArrowheads="1"/>
          </p:cNvSpPr>
          <p:nvPr>
            <p:ph type="body" idx="1"/>
          </p:nvPr>
        </p:nvSpPr>
        <p:spPr>
          <a:xfrm>
            <a:off x="381000" y="1196976"/>
            <a:ext cx="9144000" cy="4824413"/>
          </a:xfrm>
        </p:spPr>
        <p:txBody>
          <a:bodyPr/>
          <a:lstStyle/>
          <a:p>
            <a:pPr>
              <a:defRPr/>
            </a:pPr>
            <a:endParaRPr lang="zh-CN" altLang="zh-CN" dirty="0"/>
          </a:p>
          <a:p>
            <a:pPr eaLnBrk="1" hangingPunct="1">
              <a:lnSpc>
                <a:spcPct val="90000"/>
              </a:lnSpc>
              <a:buClr>
                <a:srgbClr val="FF0000"/>
              </a:buClr>
              <a:defRPr/>
            </a:pPr>
            <a:r>
              <a:rPr lang="zh-CN" altLang="en-US" sz="2400" dirty="0">
                <a:solidFill>
                  <a:schemeClr val="tx1">
                    <a:lumMod val="50000"/>
                  </a:schemeClr>
                </a:solidFill>
                <a:latin typeface="+mj-ea"/>
                <a:ea typeface="+mj-ea"/>
              </a:rPr>
              <a:t>测试命令用于测试表达式的条件的真假。如果测试的条件为真，则返回一个</a:t>
            </a:r>
            <a:r>
              <a:rPr lang="zh-CN" altLang="zh-CN" sz="2400" dirty="0">
                <a:solidFill>
                  <a:schemeClr val="tx1">
                    <a:lumMod val="50000"/>
                  </a:schemeClr>
                </a:solidFill>
                <a:latin typeface="+mj-ea"/>
                <a:ea typeface="+mj-ea"/>
              </a:rPr>
              <a:t>0</a:t>
            </a:r>
            <a:r>
              <a:rPr lang="zh-CN" altLang="en-US" sz="2400" dirty="0">
                <a:solidFill>
                  <a:schemeClr val="tx1">
                    <a:lumMod val="50000"/>
                  </a:schemeClr>
                </a:solidFill>
                <a:latin typeface="+mj-ea"/>
                <a:ea typeface="+mj-ea"/>
              </a:rPr>
              <a:t>值；如果测试条件为假，将返回一个非</a:t>
            </a:r>
            <a:r>
              <a:rPr lang="zh-CN" altLang="zh-CN" sz="2400" dirty="0">
                <a:solidFill>
                  <a:schemeClr val="tx1">
                    <a:lumMod val="50000"/>
                  </a:schemeClr>
                </a:solidFill>
                <a:latin typeface="+mj-ea"/>
                <a:ea typeface="+mj-ea"/>
              </a:rPr>
              <a:t>0</a:t>
            </a:r>
            <a:r>
              <a:rPr lang="zh-CN" altLang="en-US" sz="2400" dirty="0">
                <a:solidFill>
                  <a:schemeClr val="tx1">
                    <a:lumMod val="50000"/>
                  </a:schemeClr>
                </a:solidFill>
                <a:latin typeface="+mj-ea"/>
                <a:ea typeface="+mj-ea"/>
              </a:rPr>
              <a:t>整数值。</a:t>
            </a:r>
          </a:p>
          <a:p>
            <a:pPr>
              <a:buClrTx/>
              <a:defRPr/>
            </a:pPr>
            <a:endParaRPr lang="zh-CN" altLang="zh-CN" sz="2800" dirty="0">
              <a:solidFill>
                <a:schemeClr val="tx1">
                  <a:lumMod val="50000"/>
                </a:schemeClr>
              </a:solidFill>
              <a:latin typeface="+mj-ea"/>
              <a:ea typeface="+mj-ea"/>
            </a:endParaRPr>
          </a:p>
          <a:p>
            <a:pPr eaLnBrk="1" hangingPunct="1">
              <a:lnSpc>
                <a:spcPct val="90000"/>
              </a:lnSpc>
              <a:buClr>
                <a:srgbClr val="FF0000"/>
              </a:buClr>
              <a:defRPr/>
            </a:pPr>
            <a:r>
              <a:rPr lang="zh-CN" altLang="en-US" sz="2400" dirty="0">
                <a:solidFill>
                  <a:schemeClr val="tx1">
                    <a:lumMod val="50000"/>
                  </a:schemeClr>
                </a:solidFill>
                <a:latin typeface="+mj-ea"/>
                <a:ea typeface="+mj-ea"/>
              </a:rPr>
              <a:t>测试命令有两种结构：</a:t>
            </a:r>
          </a:p>
          <a:p>
            <a:pPr lvl="1">
              <a:buClrTx/>
              <a:defRPr/>
            </a:pPr>
            <a:r>
              <a:rPr lang="zh-CN" altLang="zh-CN" dirty="0">
                <a:solidFill>
                  <a:schemeClr val="tx1">
                    <a:lumMod val="50000"/>
                  </a:schemeClr>
                </a:solidFill>
                <a:latin typeface="+mj-ea"/>
                <a:ea typeface="+mj-ea"/>
              </a:rPr>
              <a:t>test expression</a:t>
            </a:r>
          </a:p>
          <a:p>
            <a:pPr lvl="1">
              <a:buClrTx/>
              <a:defRPr/>
            </a:pPr>
            <a:r>
              <a:rPr lang="zh-CN" altLang="zh-CN" dirty="0">
                <a:solidFill>
                  <a:schemeClr val="tx1">
                    <a:lumMod val="50000"/>
                  </a:schemeClr>
                </a:solidFill>
                <a:latin typeface="+mj-ea"/>
                <a:ea typeface="+mj-ea"/>
              </a:rPr>
              <a:t>[ expression ]——(</a:t>
            </a:r>
            <a:r>
              <a:rPr lang="zh-CN" altLang="en-US" dirty="0">
                <a:solidFill>
                  <a:schemeClr val="tx1">
                    <a:lumMod val="50000"/>
                  </a:schemeClr>
                </a:solidFill>
                <a:latin typeface="+mj-ea"/>
                <a:ea typeface="+mj-ea"/>
              </a:rPr>
              <a:t>注意</a:t>
            </a:r>
            <a:r>
              <a:rPr lang="zh-CN"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后和</a:t>
            </a:r>
            <a:r>
              <a:rPr lang="zh-CN"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前的空格不能少</a:t>
            </a:r>
            <a:r>
              <a:rPr lang="zh-CN" altLang="zh-CN" dirty="0">
                <a:solidFill>
                  <a:schemeClr val="tx1">
                    <a:lumMod val="50000"/>
                  </a:schemeClr>
                </a:solidFill>
                <a:latin typeface="+mj-ea"/>
                <a:ea typeface="+mj-ea"/>
              </a:rPr>
              <a:t>)</a:t>
            </a:r>
          </a:p>
          <a:p>
            <a:pPr lvl="1">
              <a:buClrTx/>
              <a:buFont typeface="Wingdings" pitchFamily="2" charset="2"/>
              <a:buNone/>
              <a:defRPr/>
            </a:pPr>
            <a:r>
              <a:rPr lang="zh-CN" altLang="en-US" dirty="0">
                <a:solidFill>
                  <a:schemeClr val="tx1">
                    <a:lumMod val="50000"/>
                  </a:schemeClr>
                </a:solidFill>
                <a:latin typeface="+mj-ea"/>
                <a:ea typeface="+mj-ea"/>
              </a:rPr>
              <a:t>其中</a:t>
            </a:r>
            <a:r>
              <a:rPr lang="zh-CN" altLang="zh-CN" dirty="0">
                <a:solidFill>
                  <a:schemeClr val="tx1">
                    <a:lumMod val="50000"/>
                  </a:schemeClr>
                </a:solidFill>
                <a:latin typeface="+mj-ea"/>
                <a:ea typeface="+mj-ea"/>
              </a:rPr>
              <a:t>expression</a:t>
            </a:r>
            <a:r>
              <a:rPr lang="zh-CN" altLang="en-US" dirty="0">
                <a:solidFill>
                  <a:schemeClr val="tx1">
                    <a:lumMod val="50000"/>
                  </a:schemeClr>
                </a:solidFill>
                <a:latin typeface="+mj-ea"/>
                <a:ea typeface="+mj-ea"/>
              </a:rPr>
              <a:t>可以是数字、字符串、文本和文本属性的比较</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spect="1" noChangeArrowheads="1"/>
          </p:cNvSpPr>
          <p:nvPr>
            <p:ph type="title"/>
          </p:nvPr>
        </p:nvSpPr>
        <p:spPr/>
        <p:txBody>
          <a:bodyPr/>
          <a:lstStyle/>
          <a:p>
            <a:pPr algn="ctr"/>
            <a:r>
              <a:rPr lang="zh-CN" altLang="en-US" dirty="0"/>
              <a:t>条件测试</a:t>
            </a:r>
            <a:r>
              <a:rPr lang="en-US" altLang="zh-CN" dirty="0"/>
              <a:t>-</a:t>
            </a:r>
            <a:r>
              <a:rPr lang="zh-CN" altLang="en-US" dirty="0"/>
              <a:t>数值比较</a:t>
            </a:r>
          </a:p>
        </p:txBody>
      </p:sp>
      <p:sp>
        <p:nvSpPr>
          <p:cNvPr id="61443" name="Rectangle 3"/>
          <p:cNvSpPr>
            <a:spLocks noGrp="1" noChangeArrowheads="1"/>
          </p:cNvSpPr>
          <p:nvPr>
            <p:ph type="body" idx="1"/>
          </p:nvPr>
        </p:nvSpPr>
        <p:spPr>
          <a:xfrm>
            <a:off x="381000" y="1412875"/>
            <a:ext cx="9144000" cy="2305050"/>
          </a:xfrm>
        </p:spPr>
        <p:txBody>
          <a:bodyPr/>
          <a:lstStyle/>
          <a:p>
            <a:pPr>
              <a:buClrTx/>
            </a:pPr>
            <a:r>
              <a:rPr lang="zh-CN" altLang="zh-CN" sz="2400"/>
              <a:t>num1 –eq num2                  </a:t>
            </a:r>
            <a:r>
              <a:rPr lang="en-US" altLang="zh-CN" sz="2400"/>
              <a:t> </a:t>
            </a:r>
            <a:r>
              <a:rPr lang="zh-CN" altLang="en-US" sz="2400"/>
              <a:t>如果</a:t>
            </a:r>
            <a:r>
              <a:rPr lang="zh-CN" altLang="zh-CN" sz="2400"/>
              <a:t>num1</a:t>
            </a:r>
            <a:r>
              <a:rPr lang="zh-CN" altLang="en-US" sz="2400"/>
              <a:t>等于 </a:t>
            </a:r>
            <a:r>
              <a:rPr lang="zh-CN" altLang="zh-CN" sz="2400"/>
              <a:t>num2</a:t>
            </a:r>
            <a:r>
              <a:rPr lang="zh-CN" altLang="en-US" sz="2400"/>
              <a:t>，测试结果为</a:t>
            </a:r>
            <a:r>
              <a:rPr lang="zh-CN" altLang="zh-CN" sz="2400"/>
              <a:t>0</a:t>
            </a:r>
          </a:p>
          <a:p>
            <a:pPr>
              <a:buClrTx/>
            </a:pPr>
            <a:r>
              <a:rPr lang="zh-CN" altLang="zh-CN" sz="2400"/>
              <a:t>num1 –ge num2                   </a:t>
            </a:r>
            <a:r>
              <a:rPr lang="zh-CN" altLang="en-US" sz="2400"/>
              <a:t>如果</a:t>
            </a:r>
            <a:r>
              <a:rPr lang="zh-CN" altLang="zh-CN" sz="2400"/>
              <a:t>num1</a:t>
            </a:r>
            <a:r>
              <a:rPr lang="zh-CN" altLang="en-US" sz="2400"/>
              <a:t>大于或等于 </a:t>
            </a:r>
            <a:r>
              <a:rPr lang="zh-CN" altLang="zh-CN" sz="2400"/>
              <a:t>num2</a:t>
            </a:r>
            <a:r>
              <a:rPr lang="zh-CN" altLang="en-US" sz="2400"/>
              <a:t>，测试结果为</a:t>
            </a:r>
            <a:r>
              <a:rPr lang="zh-CN" altLang="zh-CN" sz="2400"/>
              <a:t>0</a:t>
            </a:r>
          </a:p>
          <a:p>
            <a:pPr>
              <a:buClrTx/>
            </a:pPr>
            <a:r>
              <a:rPr lang="zh-CN" altLang="zh-CN" sz="2400"/>
              <a:t>num1 –gt num2                    </a:t>
            </a:r>
            <a:r>
              <a:rPr lang="zh-CN" altLang="en-US" sz="2400"/>
              <a:t>如果</a:t>
            </a:r>
            <a:r>
              <a:rPr lang="zh-CN" altLang="zh-CN" sz="2400"/>
              <a:t>num1</a:t>
            </a:r>
            <a:r>
              <a:rPr lang="zh-CN" altLang="en-US" sz="2400"/>
              <a:t>大于 </a:t>
            </a:r>
            <a:r>
              <a:rPr lang="zh-CN" altLang="zh-CN" sz="2400"/>
              <a:t>num2</a:t>
            </a:r>
            <a:r>
              <a:rPr lang="zh-CN" altLang="en-US" sz="2400"/>
              <a:t>，测试结果为</a:t>
            </a:r>
            <a:r>
              <a:rPr lang="zh-CN" altLang="zh-CN" sz="2400"/>
              <a:t>0</a:t>
            </a:r>
          </a:p>
          <a:p>
            <a:pPr>
              <a:buClrTx/>
            </a:pPr>
            <a:r>
              <a:rPr lang="zh-CN" altLang="zh-CN" sz="2400"/>
              <a:t>num1 –le num2                 </a:t>
            </a:r>
            <a:r>
              <a:rPr lang="en-US" altLang="zh-CN" sz="2400"/>
              <a:t>  </a:t>
            </a:r>
            <a:r>
              <a:rPr lang="zh-CN" altLang="zh-CN" sz="2400"/>
              <a:t> </a:t>
            </a:r>
            <a:r>
              <a:rPr lang="zh-CN" altLang="en-US" sz="2400"/>
              <a:t>如果</a:t>
            </a:r>
            <a:r>
              <a:rPr lang="zh-CN" altLang="zh-CN" sz="2400"/>
              <a:t>num1</a:t>
            </a:r>
            <a:r>
              <a:rPr lang="zh-CN" altLang="en-US" sz="2400"/>
              <a:t>小于或等于 </a:t>
            </a:r>
            <a:r>
              <a:rPr lang="zh-CN" altLang="zh-CN" sz="2400"/>
              <a:t>num2</a:t>
            </a:r>
            <a:r>
              <a:rPr lang="zh-CN" altLang="en-US" sz="2400"/>
              <a:t>，测试结果为</a:t>
            </a:r>
            <a:r>
              <a:rPr lang="zh-CN" altLang="zh-CN" sz="2400"/>
              <a:t>0</a:t>
            </a:r>
          </a:p>
          <a:p>
            <a:pPr>
              <a:buClrTx/>
            </a:pPr>
            <a:r>
              <a:rPr lang="zh-CN" altLang="zh-CN" sz="2400"/>
              <a:t>num1 –lt  num2                 </a:t>
            </a:r>
            <a:r>
              <a:rPr lang="en-US" altLang="zh-CN" sz="2400"/>
              <a:t>  </a:t>
            </a:r>
            <a:r>
              <a:rPr lang="zh-CN" altLang="zh-CN" sz="2400"/>
              <a:t> </a:t>
            </a:r>
            <a:r>
              <a:rPr lang="zh-CN" altLang="en-US" sz="2400"/>
              <a:t>如果</a:t>
            </a:r>
            <a:r>
              <a:rPr lang="zh-CN" altLang="zh-CN" sz="2400"/>
              <a:t>num1</a:t>
            </a:r>
            <a:r>
              <a:rPr lang="zh-CN" altLang="en-US" sz="2400"/>
              <a:t>小于 </a:t>
            </a:r>
            <a:r>
              <a:rPr lang="zh-CN" altLang="zh-CN" sz="2400"/>
              <a:t>num2</a:t>
            </a:r>
            <a:r>
              <a:rPr lang="zh-CN" altLang="en-US" sz="2400"/>
              <a:t>，测试结果为</a:t>
            </a:r>
            <a:r>
              <a:rPr lang="zh-CN" altLang="zh-CN" sz="2400"/>
              <a:t>0</a:t>
            </a:r>
          </a:p>
          <a:p>
            <a:pPr>
              <a:buClrTx/>
            </a:pPr>
            <a:r>
              <a:rPr lang="zh-CN" altLang="zh-CN" sz="2400"/>
              <a:t>num1 –ne num2                   </a:t>
            </a:r>
            <a:r>
              <a:rPr lang="zh-CN" altLang="en-US" sz="2400"/>
              <a:t>如果</a:t>
            </a:r>
            <a:r>
              <a:rPr lang="zh-CN" altLang="zh-CN" sz="2400"/>
              <a:t>num1</a:t>
            </a:r>
            <a:r>
              <a:rPr lang="zh-CN" altLang="en-US" sz="2400"/>
              <a:t>不等于 </a:t>
            </a:r>
            <a:r>
              <a:rPr lang="zh-CN" altLang="zh-CN" sz="2400"/>
              <a:t>num2</a:t>
            </a:r>
            <a:r>
              <a:rPr lang="zh-CN" altLang="en-US" sz="2400"/>
              <a:t>，测试结果为</a:t>
            </a:r>
            <a:r>
              <a:rPr lang="zh-CN" altLang="zh-CN" sz="2400"/>
              <a:t>0</a:t>
            </a:r>
          </a:p>
          <a:p>
            <a:pPr>
              <a:buClrTx/>
              <a:buFont typeface="Wingdings" pitchFamily="2" charset="2"/>
              <a:buNone/>
            </a:pPr>
            <a:r>
              <a:rPr lang="zh-CN" altLang="zh-CN" sz="1800"/>
              <a:t>	</a:t>
            </a:r>
            <a:endParaRPr lang="zh-CN" altLang="en-US" sz="1800"/>
          </a:p>
        </p:txBody>
      </p:sp>
      <p:pic>
        <p:nvPicPr>
          <p:cNvPr id="49156" name="Picture 4"/>
          <p:cNvPicPr>
            <a:picLocks noChangeAspect="1" noChangeArrowheads="1"/>
          </p:cNvPicPr>
          <p:nvPr/>
        </p:nvPicPr>
        <p:blipFill>
          <a:blip r:embed="rId2" cstate="print"/>
          <a:srcRect r="26472"/>
          <a:stretch>
            <a:fillRect/>
          </a:stretch>
        </p:blipFill>
        <p:spPr bwMode="auto">
          <a:xfrm>
            <a:off x="1136576" y="1345224"/>
            <a:ext cx="7884368" cy="49427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ppt_x"/>
                                          </p:val>
                                        </p:tav>
                                        <p:tav tm="100000">
                                          <p:val>
                                            <p:strVal val="#ppt_x"/>
                                          </p:val>
                                        </p:tav>
                                      </p:tavLst>
                                    </p:anim>
                                    <p:anim calcmode="lin" valueType="num">
                                      <p:cBhvr additive="base">
                                        <p:cTn id="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spect="1" noChangeArrowheads="1"/>
          </p:cNvSpPr>
          <p:nvPr>
            <p:ph type="title"/>
          </p:nvPr>
        </p:nvSpPr>
        <p:spPr/>
        <p:txBody>
          <a:bodyPr/>
          <a:lstStyle/>
          <a:p>
            <a:r>
              <a:rPr lang="zh-CN" altLang="en-US"/>
              <a:t>条件测试</a:t>
            </a:r>
            <a:r>
              <a:rPr lang="en-US" altLang="zh-CN"/>
              <a:t>-</a:t>
            </a:r>
            <a:r>
              <a:rPr lang="zh-CN" altLang="en-US"/>
              <a:t>字符串比较</a:t>
            </a:r>
          </a:p>
        </p:txBody>
      </p:sp>
      <p:sp>
        <p:nvSpPr>
          <p:cNvPr id="50179" name="Rectangle 3"/>
          <p:cNvSpPr>
            <a:spLocks noGrp="1" noChangeArrowheads="1"/>
          </p:cNvSpPr>
          <p:nvPr>
            <p:ph type="body" idx="1"/>
          </p:nvPr>
        </p:nvSpPr>
        <p:spPr>
          <a:xfrm>
            <a:off x="290736" y="2204864"/>
            <a:ext cx="9324528" cy="2808287"/>
          </a:xfrm>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s</a:t>
            </a:r>
            <a:r>
              <a:rPr lang="zh-CN" altLang="zh-CN" sz="2400" dirty="0">
                <a:solidFill>
                  <a:schemeClr val="tx1">
                    <a:lumMod val="50000"/>
                  </a:schemeClr>
                </a:solidFill>
                <a:latin typeface="+mj-ea"/>
                <a:ea typeface="+mj-ea"/>
              </a:rPr>
              <a:t>tring</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测试字符串</a:t>
            </a:r>
            <a:r>
              <a:rPr lang="zh-CN" altLang="zh-CN" sz="2400" dirty="0">
                <a:solidFill>
                  <a:schemeClr val="tx1">
                    <a:lumMod val="50000"/>
                  </a:schemeClr>
                </a:solidFill>
                <a:latin typeface="+mj-ea"/>
                <a:ea typeface="+mj-ea"/>
              </a:rPr>
              <a:t>string</a:t>
            </a:r>
            <a:r>
              <a:rPr lang="zh-CN" altLang="en-US" sz="2400" dirty="0">
                <a:solidFill>
                  <a:schemeClr val="tx1">
                    <a:lumMod val="50000"/>
                  </a:schemeClr>
                </a:solidFill>
                <a:latin typeface="+mj-ea"/>
                <a:ea typeface="+mj-ea"/>
              </a:rPr>
              <a:t>是否不为空（只能用</a:t>
            </a:r>
            <a:r>
              <a:rPr lang="zh-CN" altLang="zh-CN" sz="2400" dirty="0">
                <a:solidFill>
                  <a:schemeClr val="tx1">
                    <a:lumMod val="50000"/>
                  </a:schemeClr>
                </a:solidFill>
                <a:latin typeface="+mj-ea"/>
                <a:ea typeface="+mj-ea"/>
              </a:rPr>
              <a:t>test</a:t>
            </a:r>
            <a:r>
              <a:rPr lang="zh-CN" altLang="en-US" sz="2400" dirty="0">
                <a:solidFill>
                  <a:schemeClr val="tx1">
                    <a:lumMod val="50000"/>
                  </a:schemeClr>
                </a:solidFill>
                <a:latin typeface="+mj-ea"/>
                <a:ea typeface="+mj-ea"/>
              </a:rPr>
              <a:t>形式）</a:t>
            </a:r>
          </a:p>
          <a:p>
            <a:pPr>
              <a:lnSpc>
                <a:spcPct val="80000"/>
              </a:lnSpc>
              <a:buClr>
                <a:srgbClr val="FF0000"/>
              </a:buClr>
              <a:defRPr/>
            </a:pPr>
            <a:r>
              <a:rPr lang="zh-CN" altLang="zh-CN" sz="2400" dirty="0">
                <a:solidFill>
                  <a:schemeClr val="tx1">
                    <a:lumMod val="50000"/>
                  </a:schemeClr>
                </a:solidFill>
                <a:latin typeface="+mj-ea"/>
                <a:ea typeface="+mj-ea"/>
              </a:rPr>
              <a:t>-n string</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测试字符串</a:t>
            </a:r>
            <a:r>
              <a:rPr lang="zh-CN" altLang="zh-CN" sz="2400" dirty="0">
                <a:solidFill>
                  <a:schemeClr val="tx1">
                    <a:lumMod val="50000"/>
                  </a:schemeClr>
                </a:solidFill>
                <a:latin typeface="+mj-ea"/>
                <a:ea typeface="+mj-ea"/>
              </a:rPr>
              <a:t>string</a:t>
            </a:r>
            <a:r>
              <a:rPr lang="zh-CN" altLang="en-US" sz="2400" dirty="0">
                <a:solidFill>
                  <a:schemeClr val="tx1">
                    <a:lumMod val="50000"/>
                  </a:schemeClr>
                </a:solidFill>
                <a:latin typeface="+mj-ea"/>
                <a:ea typeface="+mj-ea"/>
              </a:rPr>
              <a:t>是否不为空</a:t>
            </a:r>
          </a:p>
          <a:p>
            <a:pPr>
              <a:lnSpc>
                <a:spcPct val="80000"/>
              </a:lnSpc>
              <a:buClr>
                <a:srgbClr val="FF0000"/>
              </a:buClr>
              <a:defRPr/>
            </a:pPr>
            <a:r>
              <a:rPr lang="zh-CN" altLang="zh-CN" sz="2400" dirty="0">
                <a:solidFill>
                  <a:schemeClr val="tx1">
                    <a:lumMod val="50000"/>
                  </a:schemeClr>
                </a:solidFill>
                <a:latin typeface="+mj-ea"/>
                <a:ea typeface="+mj-ea"/>
              </a:rPr>
              <a:t>-z string</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测试字符串</a:t>
            </a:r>
            <a:r>
              <a:rPr lang="zh-CN" altLang="zh-CN" sz="2400" dirty="0">
                <a:solidFill>
                  <a:schemeClr val="tx1">
                    <a:lumMod val="50000"/>
                  </a:schemeClr>
                </a:solidFill>
                <a:latin typeface="+mj-ea"/>
                <a:ea typeface="+mj-ea"/>
              </a:rPr>
              <a:t>string</a:t>
            </a:r>
            <a:r>
              <a:rPr lang="zh-CN" altLang="en-US" sz="2400" dirty="0">
                <a:solidFill>
                  <a:schemeClr val="tx1">
                    <a:lumMod val="50000"/>
                  </a:schemeClr>
                </a:solidFill>
                <a:latin typeface="+mj-ea"/>
                <a:ea typeface="+mj-ea"/>
              </a:rPr>
              <a:t>是否为空</a:t>
            </a:r>
          </a:p>
          <a:p>
            <a:pPr>
              <a:lnSpc>
                <a:spcPct val="80000"/>
              </a:lnSpc>
              <a:buClr>
                <a:srgbClr val="FF0000"/>
              </a:buClr>
              <a:defRPr/>
            </a:pPr>
            <a:r>
              <a:rPr lang="zh-CN" altLang="zh-CN" sz="2400" dirty="0">
                <a:solidFill>
                  <a:schemeClr val="tx1">
                    <a:lumMod val="50000"/>
                  </a:schemeClr>
                </a:solidFill>
                <a:latin typeface="+mj-ea"/>
                <a:ea typeface="+mj-ea"/>
              </a:rPr>
              <a:t>string1=string2</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测试字符串</a:t>
            </a:r>
            <a:r>
              <a:rPr lang="zh-CN" altLang="zh-CN" sz="2400" dirty="0">
                <a:solidFill>
                  <a:schemeClr val="tx1">
                    <a:lumMod val="50000"/>
                  </a:schemeClr>
                </a:solidFill>
                <a:latin typeface="+mj-ea"/>
                <a:ea typeface="+mj-ea"/>
              </a:rPr>
              <a:t>string1</a:t>
            </a:r>
            <a:r>
              <a:rPr lang="zh-CN" altLang="en-US" sz="2400" dirty="0">
                <a:solidFill>
                  <a:schemeClr val="tx1">
                    <a:lumMod val="50000"/>
                  </a:schemeClr>
                </a:solidFill>
                <a:latin typeface="+mj-ea"/>
                <a:ea typeface="+mj-ea"/>
              </a:rPr>
              <a:t>是否与字符串</a:t>
            </a:r>
            <a:r>
              <a:rPr lang="zh-CN" altLang="zh-CN" sz="2400" dirty="0">
                <a:solidFill>
                  <a:schemeClr val="tx1">
                    <a:lumMod val="50000"/>
                  </a:schemeClr>
                </a:solidFill>
                <a:latin typeface="+mj-ea"/>
                <a:ea typeface="+mj-ea"/>
              </a:rPr>
              <a:t>string2</a:t>
            </a:r>
            <a:r>
              <a:rPr lang="zh-CN" altLang="en-US" sz="2400" dirty="0">
                <a:solidFill>
                  <a:schemeClr val="tx1">
                    <a:lumMod val="50000"/>
                  </a:schemeClr>
                </a:solidFill>
                <a:latin typeface="+mj-ea"/>
                <a:ea typeface="+mj-ea"/>
              </a:rPr>
              <a:t>相同</a:t>
            </a:r>
          </a:p>
          <a:p>
            <a:pPr>
              <a:lnSpc>
                <a:spcPct val="80000"/>
              </a:lnSpc>
              <a:buClr>
                <a:srgbClr val="FF0000"/>
              </a:buClr>
              <a:defRPr/>
            </a:pPr>
            <a:r>
              <a:rPr lang="zh-CN" altLang="zh-CN" sz="2400" dirty="0">
                <a:solidFill>
                  <a:schemeClr val="tx1">
                    <a:lumMod val="50000"/>
                  </a:schemeClr>
                </a:solidFill>
                <a:latin typeface="+mj-ea"/>
                <a:ea typeface="+mj-ea"/>
              </a:rPr>
              <a:t>string1!=string2</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测试字符串</a:t>
            </a:r>
            <a:r>
              <a:rPr lang="zh-CN" altLang="zh-CN" sz="2400" dirty="0">
                <a:solidFill>
                  <a:schemeClr val="tx1">
                    <a:lumMod val="50000"/>
                  </a:schemeClr>
                </a:solidFill>
                <a:latin typeface="+mj-ea"/>
                <a:ea typeface="+mj-ea"/>
              </a:rPr>
              <a:t>string1</a:t>
            </a:r>
            <a:r>
              <a:rPr lang="zh-CN" altLang="en-US" sz="2400" dirty="0">
                <a:solidFill>
                  <a:schemeClr val="tx1">
                    <a:lumMod val="50000"/>
                  </a:schemeClr>
                </a:solidFill>
                <a:latin typeface="+mj-ea"/>
                <a:ea typeface="+mj-ea"/>
              </a:rPr>
              <a:t>是否与</a:t>
            </a:r>
            <a:r>
              <a:rPr lang="zh-CN" altLang="zh-CN" sz="2400" dirty="0">
                <a:solidFill>
                  <a:schemeClr val="tx1">
                    <a:lumMod val="50000"/>
                  </a:schemeClr>
                </a:solidFill>
                <a:latin typeface="+mj-ea"/>
                <a:ea typeface="+mj-ea"/>
              </a:rPr>
              <a:t>string2</a:t>
            </a:r>
            <a:r>
              <a:rPr lang="zh-CN" altLang="en-US" sz="2400" dirty="0">
                <a:solidFill>
                  <a:schemeClr val="tx1">
                    <a:lumMod val="50000"/>
                  </a:schemeClr>
                </a:solidFill>
                <a:latin typeface="+mj-ea"/>
                <a:ea typeface="+mj-ea"/>
              </a:rPr>
              <a:t>不相同</a:t>
            </a:r>
            <a:endParaRPr lang="zh-CN" altLang="zh-CN" sz="2400" dirty="0">
              <a:solidFill>
                <a:schemeClr val="tx1">
                  <a:lumMod val="50000"/>
                </a:schemeClr>
              </a:solidFill>
              <a:latin typeface="+mj-ea"/>
              <a:ea typeface="+mj-ea"/>
            </a:endParaRPr>
          </a:p>
          <a:p>
            <a:pPr>
              <a:lnSpc>
                <a:spcPct val="80000"/>
              </a:lnSpc>
              <a:buClr>
                <a:srgbClr val="FF0000"/>
              </a:buClr>
              <a:defRPr/>
            </a:pPr>
            <a:r>
              <a:rPr lang="zh-CN" altLang="en-US" sz="2400" dirty="0">
                <a:solidFill>
                  <a:schemeClr val="tx1">
                    <a:lumMod val="50000"/>
                  </a:schemeClr>
                </a:solidFill>
                <a:latin typeface="+mj-ea"/>
                <a:ea typeface="+mj-ea"/>
              </a:rPr>
              <a:t>字符串比较时建议字符串变量要使用双引号，即使变量为空，也要使用双引号</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spect="1" noChangeArrowheads="1"/>
          </p:cNvSpPr>
          <p:nvPr>
            <p:ph type="title"/>
          </p:nvPr>
        </p:nvSpPr>
        <p:spPr/>
        <p:txBody>
          <a:bodyPr/>
          <a:lstStyle/>
          <a:p>
            <a:pPr algn="ctr"/>
            <a:r>
              <a:rPr lang="zh-CN" altLang="en-US" dirty="0"/>
              <a:t>条件测试</a:t>
            </a:r>
            <a:r>
              <a:rPr lang="en-US" altLang="zh-CN" dirty="0"/>
              <a:t>-</a:t>
            </a:r>
            <a:r>
              <a:rPr lang="zh-CN" altLang="en-US" dirty="0"/>
              <a:t>文件测试</a:t>
            </a:r>
          </a:p>
        </p:txBody>
      </p:sp>
      <p:sp>
        <p:nvSpPr>
          <p:cNvPr id="52227" name="Rectangle 3"/>
          <p:cNvSpPr>
            <a:spLocks noGrp="1" noChangeArrowheads="1"/>
          </p:cNvSpPr>
          <p:nvPr>
            <p:ph type="body" idx="1"/>
          </p:nvPr>
        </p:nvSpPr>
        <p:spPr>
          <a:xfrm>
            <a:off x="381000" y="1196976"/>
            <a:ext cx="9144000" cy="3311525"/>
          </a:xfrm>
        </p:spPr>
        <p:txBody>
          <a:bodyPr/>
          <a:lstStyle/>
          <a:p>
            <a:pPr>
              <a:buClrTx/>
              <a:defRPr/>
            </a:pPr>
            <a:r>
              <a:rPr lang="zh-CN" altLang="zh-CN" sz="3200" dirty="0">
                <a:solidFill>
                  <a:schemeClr val="tx1">
                    <a:lumMod val="50000"/>
                  </a:schemeClr>
                </a:solidFill>
              </a:rPr>
              <a:t>-d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是否为目录</a:t>
            </a:r>
          </a:p>
          <a:p>
            <a:pPr>
              <a:buClrTx/>
              <a:defRPr/>
            </a:pPr>
            <a:r>
              <a:rPr lang="zh-CN" altLang="zh-CN" sz="3200" dirty="0">
                <a:solidFill>
                  <a:schemeClr val="tx1">
                    <a:lumMod val="50000"/>
                  </a:schemeClr>
                </a:solidFill>
              </a:rPr>
              <a:t>-e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是否存在</a:t>
            </a:r>
          </a:p>
          <a:p>
            <a:pPr>
              <a:buClrTx/>
              <a:defRPr/>
            </a:pPr>
            <a:r>
              <a:rPr lang="zh-CN" altLang="zh-CN" sz="3200" dirty="0">
                <a:solidFill>
                  <a:schemeClr val="tx1">
                    <a:lumMod val="50000"/>
                  </a:schemeClr>
                </a:solidFill>
              </a:rPr>
              <a:t>-f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是否为普通文件</a:t>
            </a:r>
          </a:p>
          <a:p>
            <a:pPr>
              <a:buClrTx/>
              <a:defRPr/>
            </a:pPr>
            <a:r>
              <a:rPr lang="zh-CN" altLang="zh-CN" sz="3200" dirty="0">
                <a:solidFill>
                  <a:schemeClr val="tx1">
                    <a:lumMod val="50000"/>
                  </a:schemeClr>
                </a:solidFill>
              </a:rPr>
              <a:t>-r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是否是进程可读文件</a:t>
            </a:r>
          </a:p>
          <a:p>
            <a:pPr>
              <a:buClrTx/>
              <a:defRPr/>
            </a:pPr>
            <a:r>
              <a:rPr lang="zh-CN" altLang="zh-CN" sz="3200" dirty="0">
                <a:solidFill>
                  <a:schemeClr val="tx1">
                    <a:lumMod val="50000"/>
                  </a:schemeClr>
                </a:solidFill>
              </a:rPr>
              <a:t>-s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的长度是否不为</a:t>
            </a:r>
            <a:r>
              <a:rPr lang="zh-CN" altLang="zh-CN" sz="3200" dirty="0">
                <a:solidFill>
                  <a:schemeClr val="tx1">
                    <a:lumMod val="50000"/>
                  </a:schemeClr>
                </a:solidFill>
              </a:rPr>
              <a:t>0</a:t>
            </a:r>
          </a:p>
          <a:p>
            <a:pPr>
              <a:buClrTx/>
              <a:defRPr/>
            </a:pPr>
            <a:r>
              <a:rPr lang="zh-CN" altLang="zh-CN" sz="3200" dirty="0">
                <a:solidFill>
                  <a:schemeClr val="tx1">
                    <a:lumMod val="50000"/>
                  </a:schemeClr>
                </a:solidFill>
              </a:rPr>
              <a:t>-w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是否是进程可写文件</a:t>
            </a:r>
          </a:p>
          <a:p>
            <a:pPr>
              <a:buClrTx/>
              <a:defRPr/>
            </a:pPr>
            <a:r>
              <a:rPr lang="zh-CN" altLang="zh-CN" sz="3200" dirty="0">
                <a:solidFill>
                  <a:schemeClr val="tx1">
                    <a:lumMod val="50000"/>
                  </a:schemeClr>
                </a:solidFill>
              </a:rPr>
              <a:t>-x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是否是进程可执行文件</a:t>
            </a:r>
          </a:p>
          <a:p>
            <a:pPr>
              <a:buClrTx/>
              <a:defRPr/>
            </a:pPr>
            <a:r>
              <a:rPr lang="zh-CN" altLang="zh-CN" sz="3200" dirty="0">
                <a:solidFill>
                  <a:schemeClr val="tx1">
                    <a:lumMod val="50000"/>
                  </a:schemeClr>
                </a:solidFill>
              </a:rPr>
              <a:t>-L file                    </a:t>
            </a:r>
            <a:r>
              <a:rPr lang="zh-CN" altLang="en-US" sz="3200" dirty="0">
                <a:solidFill>
                  <a:schemeClr val="tx1">
                    <a:lumMod val="50000"/>
                  </a:schemeClr>
                </a:solidFill>
              </a:rPr>
              <a:t>测试</a:t>
            </a:r>
            <a:r>
              <a:rPr lang="zh-CN" altLang="zh-CN" sz="3200" dirty="0">
                <a:solidFill>
                  <a:schemeClr val="tx1">
                    <a:lumMod val="50000"/>
                  </a:schemeClr>
                </a:solidFill>
              </a:rPr>
              <a:t>file</a:t>
            </a:r>
            <a:r>
              <a:rPr lang="zh-CN" altLang="en-US" sz="3200" dirty="0">
                <a:solidFill>
                  <a:schemeClr val="tx1">
                    <a:lumMod val="50000"/>
                  </a:schemeClr>
                </a:solidFill>
              </a:rPr>
              <a:t>是否为符号化链接</a:t>
            </a:r>
          </a:p>
          <a:p>
            <a:pPr>
              <a:buFont typeface="Wingdings" pitchFamily="2" charset="2"/>
              <a:buNone/>
              <a:defRPr/>
            </a:pPr>
            <a:r>
              <a:rPr lang="zh-CN" altLang="en-US" sz="1800" dirty="0"/>
              <a:t>例：</a:t>
            </a:r>
          </a:p>
        </p:txBody>
      </p:sp>
      <p:pic>
        <p:nvPicPr>
          <p:cNvPr id="52228" name="Picture 4"/>
          <p:cNvPicPr>
            <a:picLocks noChangeAspect="1" noChangeArrowheads="1"/>
          </p:cNvPicPr>
          <p:nvPr/>
        </p:nvPicPr>
        <p:blipFill>
          <a:blip r:embed="rId2" cstate="print"/>
          <a:srcRect/>
          <a:stretch>
            <a:fillRect/>
          </a:stretch>
        </p:blipFill>
        <p:spPr bwMode="auto">
          <a:xfrm>
            <a:off x="776536" y="1799977"/>
            <a:ext cx="8532440" cy="386104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ppt_x"/>
                                          </p:val>
                                        </p:tav>
                                        <p:tav tm="100000">
                                          <p:val>
                                            <p:strVal val="#ppt_x"/>
                                          </p:val>
                                        </p:tav>
                                      </p:tavLst>
                                    </p:anim>
                                    <p:anim calcmode="lin" valueType="num">
                                      <p:cBhvr additive="base">
                                        <p:cTn id="8"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spect="1" noChangeArrowheads="1"/>
          </p:cNvSpPr>
          <p:nvPr>
            <p:ph type="title"/>
          </p:nvPr>
        </p:nvSpPr>
        <p:spPr/>
        <p:txBody>
          <a:bodyPr/>
          <a:lstStyle/>
          <a:p>
            <a:pPr algn="ctr"/>
            <a:r>
              <a:rPr lang="zh-CN" altLang="en-US" dirty="0"/>
              <a:t>条件测试</a:t>
            </a:r>
            <a:r>
              <a:rPr lang="en-US" altLang="zh-CN" dirty="0"/>
              <a:t>-</a:t>
            </a:r>
            <a:r>
              <a:rPr lang="zh-CN" altLang="en-US" dirty="0"/>
              <a:t>复合条件测试</a:t>
            </a:r>
          </a:p>
        </p:txBody>
      </p:sp>
      <p:sp>
        <p:nvSpPr>
          <p:cNvPr id="53251" name="Rectangle 3"/>
          <p:cNvSpPr>
            <a:spLocks noGrp="1" noChangeArrowheads="1"/>
          </p:cNvSpPr>
          <p:nvPr>
            <p:ph type="body" idx="1"/>
          </p:nvPr>
        </p:nvSpPr>
        <p:spPr>
          <a:xfrm>
            <a:off x="381000" y="1412875"/>
            <a:ext cx="9144000" cy="2160588"/>
          </a:xfrm>
        </p:spPr>
        <p:txBody>
          <a:bodyPr/>
          <a:lstStyle/>
          <a:p>
            <a:pPr>
              <a:lnSpc>
                <a:spcPct val="80000"/>
              </a:lnSpc>
              <a:buClrTx/>
              <a:defRPr/>
            </a:pPr>
            <a:r>
              <a:rPr lang="zh-CN" altLang="zh-CN" sz="3200" dirty="0">
                <a:solidFill>
                  <a:schemeClr val="tx1">
                    <a:lumMod val="50000"/>
                  </a:schemeClr>
                </a:solidFill>
                <a:latin typeface="+mj-ea"/>
                <a:ea typeface="+mj-ea"/>
              </a:rPr>
              <a:t>! expression (</a:t>
            </a:r>
            <a:r>
              <a:rPr lang="zh-CN" altLang="en-US" sz="3200" dirty="0">
                <a:solidFill>
                  <a:schemeClr val="tx1">
                    <a:lumMod val="50000"/>
                  </a:schemeClr>
                </a:solidFill>
                <a:latin typeface="+mj-ea"/>
                <a:ea typeface="+mj-ea"/>
              </a:rPr>
              <a:t>！与表达式之间要有空格）</a:t>
            </a:r>
          </a:p>
          <a:p>
            <a:pPr lvl="1">
              <a:lnSpc>
                <a:spcPct val="80000"/>
              </a:lnSpc>
              <a:buClrTx/>
              <a:buFont typeface="Wingdings" pitchFamily="2" charset="2"/>
              <a:buNone/>
              <a:defRPr/>
            </a:pPr>
            <a:r>
              <a:rPr lang="zh-CN" altLang="en-US" sz="3200" dirty="0">
                <a:solidFill>
                  <a:schemeClr val="tx1">
                    <a:lumMod val="50000"/>
                  </a:schemeClr>
                </a:solidFill>
                <a:latin typeface="+mj-ea"/>
                <a:ea typeface="+mj-ea"/>
              </a:rPr>
              <a:t>如果</a:t>
            </a:r>
            <a:r>
              <a:rPr lang="zh-CN" altLang="zh-CN" sz="3200" dirty="0">
                <a:solidFill>
                  <a:schemeClr val="tx1">
                    <a:lumMod val="50000"/>
                  </a:schemeClr>
                </a:solidFill>
                <a:latin typeface="+mj-ea"/>
                <a:ea typeface="+mj-ea"/>
              </a:rPr>
              <a:t>expression</a:t>
            </a:r>
            <a:r>
              <a:rPr lang="zh-CN" altLang="en-US" sz="3200" dirty="0">
                <a:solidFill>
                  <a:schemeClr val="tx1">
                    <a:lumMod val="50000"/>
                  </a:schemeClr>
                </a:solidFill>
                <a:latin typeface="+mj-ea"/>
                <a:ea typeface="+mj-ea"/>
              </a:rPr>
              <a:t>为假，则测试结果为真</a:t>
            </a:r>
          </a:p>
          <a:p>
            <a:pPr>
              <a:lnSpc>
                <a:spcPct val="80000"/>
              </a:lnSpc>
              <a:buClrTx/>
              <a:defRPr/>
            </a:pPr>
            <a:r>
              <a:rPr lang="zh-CN" altLang="zh-CN" sz="3200" dirty="0">
                <a:solidFill>
                  <a:schemeClr val="tx1">
                    <a:lumMod val="50000"/>
                  </a:schemeClr>
                </a:solidFill>
                <a:latin typeface="+mj-ea"/>
                <a:ea typeface="+mj-ea"/>
              </a:rPr>
              <a:t>expression1 –a expression2   </a:t>
            </a:r>
          </a:p>
          <a:p>
            <a:pPr lvl="1">
              <a:lnSpc>
                <a:spcPct val="80000"/>
              </a:lnSpc>
              <a:buClrTx/>
              <a:buFont typeface="Wingdings" pitchFamily="2" charset="2"/>
              <a:buNone/>
              <a:defRPr/>
            </a:pPr>
            <a:r>
              <a:rPr lang="zh-CN" altLang="en-US" sz="3200" dirty="0">
                <a:solidFill>
                  <a:schemeClr val="tx1">
                    <a:lumMod val="50000"/>
                  </a:schemeClr>
                </a:solidFill>
                <a:latin typeface="+mj-ea"/>
                <a:ea typeface="+mj-ea"/>
              </a:rPr>
              <a:t>如果</a:t>
            </a:r>
            <a:r>
              <a:rPr lang="zh-CN" altLang="zh-CN" sz="3200" dirty="0">
                <a:solidFill>
                  <a:schemeClr val="tx1">
                    <a:lumMod val="50000"/>
                  </a:schemeClr>
                </a:solidFill>
                <a:latin typeface="+mj-ea"/>
                <a:ea typeface="+mj-ea"/>
              </a:rPr>
              <a:t>expression1</a:t>
            </a:r>
            <a:r>
              <a:rPr lang="zh-CN" altLang="en-US" sz="3200" dirty="0">
                <a:solidFill>
                  <a:schemeClr val="tx1">
                    <a:lumMod val="50000"/>
                  </a:schemeClr>
                </a:solidFill>
                <a:latin typeface="+mj-ea"/>
                <a:ea typeface="+mj-ea"/>
              </a:rPr>
              <a:t>和</a:t>
            </a:r>
            <a:r>
              <a:rPr lang="zh-CN" altLang="zh-CN" sz="3200" dirty="0">
                <a:solidFill>
                  <a:schemeClr val="tx1">
                    <a:lumMod val="50000"/>
                  </a:schemeClr>
                </a:solidFill>
                <a:latin typeface="+mj-ea"/>
                <a:ea typeface="+mj-ea"/>
              </a:rPr>
              <a:t>expression2</a:t>
            </a:r>
            <a:r>
              <a:rPr lang="zh-CN" altLang="en-US" sz="3200" dirty="0">
                <a:solidFill>
                  <a:schemeClr val="tx1">
                    <a:lumMod val="50000"/>
                  </a:schemeClr>
                </a:solidFill>
                <a:latin typeface="+mj-ea"/>
                <a:ea typeface="+mj-ea"/>
              </a:rPr>
              <a:t>同时为真，则测试结果为真</a:t>
            </a:r>
          </a:p>
          <a:p>
            <a:pPr>
              <a:lnSpc>
                <a:spcPct val="80000"/>
              </a:lnSpc>
              <a:buClrTx/>
              <a:defRPr/>
            </a:pPr>
            <a:r>
              <a:rPr lang="zh-CN" altLang="zh-CN" sz="3200" dirty="0">
                <a:solidFill>
                  <a:schemeClr val="tx1">
                    <a:lumMod val="50000"/>
                  </a:schemeClr>
                </a:solidFill>
                <a:latin typeface="+mj-ea"/>
                <a:ea typeface="+mj-ea"/>
              </a:rPr>
              <a:t>expression1 –o expression2   </a:t>
            </a:r>
          </a:p>
          <a:p>
            <a:pPr lvl="1">
              <a:lnSpc>
                <a:spcPct val="80000"/>
              </a:lnSpc>
              <a:buClrTx/>
              <a:buFont typeface="Wingdings" pitchFamily="2" charset="2"/>
              <a:buNone/>
              <a:defRPr/>
            </a:pPr>
            <a:r>
              <a:rPr lang="zh-CN" altLang="en-US" sz="3200" dirty="0">
                <a:solidFill>
                  <a:schemeClr val="tx1">
                    <a:lumMod val="50000"/>
                  </a:schemeClr>
                </a:solidFill>
                <a:latin typeface="+mj-ea"/>
                <a:ea typeface="+mj-ea"/>
              </a:rPr>
              <a:t>如果</a:t>
            </a:r>
            <a:r>
              <a:rPr lang="zh-CN" altLang="zh-CN" sz="3200" dirty="0">
                <a:solidFill>
                  <a:schemeClr val="tx1">
                    <a:lumMod val="50000"/>
                  </a:schemeClr>
                </a:solidFill>
                <a:latin typeface="+mj-ea"/>
                <a:ea typeface="+mj-ea"/>
              </a:rPr>
              <a:t>expression1</a:t>
            </a:r>
            <a:r>
              <a:rPr lang="zh-CN" altLang="en-US" sz="3200" dirty="0">
                <a:solidFill>
                  <a:schemeClr val="tx1">
                    <a:lumMod val="50000"/>
                  </a:schemeClr>
                </a:solidFill>
                <a:latin typeface="+mj-ea"/>
                <a:ea typeface="+mj-ea"/>
              </a:rPr>
              <a:t>和</a:t>
            </a:r>
            <a:r>
              <a:rPr lang="zh-CN" altLang="zh-CN" sz="3200" dirty="0">
                <a:solidFill>
                  <a:schemeClr val="tx1">
                    <a:lumMod val="50000"/>
                  </a:schemeClr>
                </a:solidFill>
                <a:latin typeface="+mj-ea"/>
                <a:ea typeface="+mj-ea"/>
              </a:rPr>
              <a:t>expression2</a:t>
            </a:r>
            <a:r>
              <a:rPr lang="zh-CN" altLang="en-US" sz="3200" dirty="0">
                <a:solidFill>
                  <a:schemeClr val="tx1">
                    <a:lumMod val="50000"/>
                  </a:schemeClr>
                </a:solidFill>
                <a:latin typeface="+mj-ea"/>
                <a:ea typeface="+mj-ea"/>
              </a:rPr>
              <a:t>有一个为真，则测试结果为真</a:t>
            </a:r>
          </a:p>
        </p:txBody>
      </p:sp>
      <p:pic>
        <p:nvPicPr>
          <p:cNvPr id="53252" name="Picture 4"/>
          <p:cNvPicPr>
            <a:picLocks noChangeAspect="1" noChangeArrowheads="1"/>
          </p:cNvPicPr>
          <p:nvPr/>
        </p:nvPicPr>
        <p:blipFill>
          <a:blip r:embed="rId2" cstate="print"/>
          <a:srcRect r="13596"/>
          <a:stretch>
            <a:fillRect/>
          </a:stretch>
        </p:blipFill>
        <p:spPr bwMode="auto">
          <a:xfrm>
            <a:off x="920552" y="1941272"/>
            <a:ext cx="8316416" cy="383905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ppt_x"/>
                                          </p:val>
                                        </p:tav>
                                        <p:tav tm="100000">
                                          <p:val>
                                            <p:strVal val="#ppt_x"/>
                                          </p:val>
                                        </p:tav>
                                      </p:tavLst>
                                    </p:anim>
                                    <p:anim calcmode="lin" valueType="num">
                                      <p:cBhvr additive="base">
                                        <p:cTn id="8"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函数</a:t>
            </a:r>
          </a:p>
        </p:txBody>
      </p:sp>
      <p:sp>
        <p:nvSpPr>
          <p:cNvPr id="168963" name="Rectangle 3"/>
          <p:cNvSpPr>
            <a:spLocks noGrp="1" noChangeArrowheads="1"/>
          </p:cNvSpPr>
          <p:nvPr>
            <p:ph type="body" idx="4294967295"/>
          </p:nvPr>
        </p:nvSpPr>
        <p:spPr>
          <a:xfrm>
            <a:off x="381000" y="1125538"/>
            <a:ext cx="9144000" cy="4895850"/>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函数由两部分组成：</a:t>
            </a:r>
            <a:r>
              <a:rPr lang="en-US" altLang="zh-CN" sz="2400" dirty="0">
                <a:solidFill>
                  <a:schemeClr val="tx1">
                    <a:lumMod val="50000"/>
                  </a:schemeClr>
                </a:solidFill>
                <a:latin typeface="+mj-ea"/>
                <a:ea typeface="+mj-ea"/>
              </a:rPr>
              <a:t>1.</a:t>
            </a:r>
            <a:r>
              <a:rPr lang="zh-CN" altLang="en-US" sz="2400" dirty="0">
                <a:solidFill>
                  <a:schemeClr val="tx1">
                    <a:lumMod val="50000"/>
                  </a:schemeClr>
                </a:solidFill>
                <a:latin typeface="+mj-ea"/>
                <a:ea typeface="+mj-ea"/>
              </a:rPr>
              <a:t>函数名</a:t>
            </a:r>
            <a:r>
              <a:rPr lang="en-US" altLang="zh-CN" sz="2400" dirty="0">
                <a:solidFill>
                  <a:schemeClr val="tx1">
                    <a:lumMod val="50000"/>
                  </a:schemeClr>
                </a:solidFill>
                <a:latin typeface="+mj-ea"/>
                <a:ea typeface="+mj-ea"/>
              </a:rPr>
              <a:t>; 2.</a:t>
            </a:r>
            <a:r>
              <a:rPr lang="zh-CN" altLang="en-US" sz="2400" dirty="0">
                <a:solidFill>
                  <a:schemeClr val="tx1">
                    <a:lumMod val="50000"/>
                  </a:schemeClr>
                </a:solidFill>
                <a:latin typeface="+mj-ea"/>
                <a:ea typeface="+mj-ea"/>
              </a:rPr>
              <a:t>函数体</a:t>
            </a:r>
          </a:p>
          <a:p>
            <a:pPr eaLnBrk="1" hangingPunct="1">
              <a:lnSpc>
                <a:spcPct val="90000"/>
              </a:lnSpc>
              <a:buClr>
                <a:srgbClr val="FF0000"/>
              </a:buClr>
              <a:defRPr/>
            </a:pPr>
            <a:r>
              <a:rPr lang="zh-CN" altLang="en-US" sz="2400" dirty="0">
                <a:solidFill>
                  <a:schemeClr val="tx1">
                    <a:lumMod val="50000"/>
                  </a:schemeClr>
                </a:solidFill>
                <a:latin typeface="+mj-ea"/>
                <a:ea typeface="+mj-ea"/>
              </a:rPr>
              <a:t>可以将函数看作是脚本中的一段代码，但是有一个主要区别。执行函数时，它保留当前</a:t>
            </a:r>
            <a:r>
              <a:rPr lang="en-US" altLang="zh-CN" sz="2400" dirty="0" err="1">
                <a:solidFill>
                  <a:schemeClr val="tx1">
                    <a:lumMod val="50000"/>
                  </a:schemeClr>
                </a:solidFill>
                <a:latin typeface="+mj-ea"/>
                <a:ea typeface="+mj-ea"/>
              </a:rPr>
              <a:t>shelll</a:t>
            </a:r>
            <a:r>
              <a:rPr lang="zh-CN" altLang="en-US" sz="2400" dirty="0">
                <a:solidFill>
                  <a:schemeClr val="tx1">
                    <a:lumMod val="50000"/>
                  </a:schemeClr>
                </a:solidFill>
                <a:latin typeface="+mj-ea"/>
                <a:ea typeface="+mj-ea"/>
              </a:rPr>
              <a:t>和内存信息。如果执行或调用一个脚本文件中的另一段代码，将创建一个单独的</a:t>
            </a:r>
            <a:r>
              <a:rPr lang="en-US" altLang="zh-CN" sz="2400" dirty="0">
                <a:solidFill>
                  <a:schemeClr val="tx1">
                    <a:lumMod val="50000"/>
                  </a:schemeClr>
                </a:solidFill>
                <a:latin typeface="+mj-ea"/>
                <a:ea typeface="+mj-ea"/>
              </a:rPr>
              <a:t>shell</a:t>
            </a:r>
            <a:r>
              <a:rPr lang="zh-CN" altLang="en-US" sz="2400" dirty="0">
                <a:solidFill>
                  <a:schemeClr val="tx1">
                    <a:lumMod val="50000"/>
                  </a:schemeClr>
                </a:solidFill>
                <a:latin typeface="+mj-ea"/>
                <a:ea typeface="+mj-ea"/>
              </a:rPr>
              <a:t>，因而去除所有原脚本中定义的变量。函数可以放在同一个文件中作为一段代码，也可以放在只包含函数的单独文件中。</a:t>
            </a:r>
            <a:endParaRPr lang="en-US" altLang="zh-CN" sz="2400" dirty="0">
              <a:solidFill>
                <a:schemeClr val="tx1">
                  <a:lumMod val="50000"/>
                </a:schemeClr>
              </a:solidFill>
              <a:latin typeface="+mj-ea"/>
              <a:ea typeface="+mj-ea"/>
            </a:endParaRPr>
          </a:p>
          <a:p>
            <a:pPr marL="0" indent="0" eaLnBrk="1" hangingPunct="1">
              <a:lnSpc>
                <a:spcPct val="90000"/>
              </a:lnSpc>
              <a:buNone/>
              <a:defRPr/>
            </a:pPr>
            <a:endParaRPr lang="en-US" altLang="zh-CN" sz="2400" b="0" dirty="0">
              <a:solidFill>
                <a:schemeClr val="tx1">
                  <a:lumMod val="50000"/>
                </a:schemeClr>
              </a:solidFill>
              <a:latin typeface="+mj-ea"/>
              <a:ea typeface="+mj-ea"/>
            </a:endParaRPr>
          </a:p>
          <a:p>
            <a:pPr marL="0" indent="0" eaLnBrk="1" hangingPunct="1">
              <a:lnSpc>
                <a:spcPct val="90000"/>
              </a:lnSpc>
              <a:buNone/>
              <a:defRPr/>
            </a:pPr>
            <a:r>
              <a:rPr lang="en-US" altLang="zh-CN" sz="2400" b="0" dirty="0">
                <a:solidFill>
                  <a:schemeClr val="tx1">
                    <a:lumMod val="50000"/>
                  </a:schemeClr>
                </a:solidFill>
                <a:latin typeface="+mj-ea"/>
                <a:ea typeface="+mj-ea"/>
              </a:rPr>
              <a:t>	</a:t>
            </a:r>
            <a:r>
              <a:rPr lang="zh-CN" altLang="en-US" kern="1200" dirty="0"/>
              <a:t>函数名（）       </a:t>
            </a:r>
            <a:br>
              <a:rPr lang="zh-CN" altLang="en-US" kern="1200" dirty="0"/>
            </a:br>
            <a:r>
              <a:rPr lang="en-US" altLang="zh-CN" kern="1200" dirty="0"/>
              <a:t>	{</a:t>
            </a:r>
            <a:br>
              <a:rPr lang="zh-CN" altLang="en-US" kern="1200" dirty="0"/>
            </a:br>
            <a:r>
              <a:rPr lang="en-US" altLang="zh-CN" kern="1200" dirty="0"/>
              <a:t>	</a:t>
            </a:r>
            <a:r>
              <a:rPr lang="zh-CN" altLang="en-US" kern="1200" dirty="0"/>
              <a:t>命令</a:t>
            </a:r>
            <a:r>
              <a:rPr lang="en-US" altLang="zh-CN" kern="1200" dirty="0"/>
              <a:t>1            </a:t>
            </a:r>
            <a:r>
              <a:rPr lang="zh-CN" altLang="en-US" kern="1200" dirty="0"/>
              <a:t>或者    </a:t>
            </a:r>
            <a:br>
              <a:rPr lang="zh-CN" altLang="en-US" kern="1200" dirty="0"/>
            </a:br>
            <a:r>
              <a:rPr lang="en-US" altLang="zh-CN" kern="1200" dirty="0"/>
              <a:t>	. . .</a:t>
            </a:r>
            <a:br>
              <a:rPr lang="zh-CN" altLang="en-US" kern="1200" dirty="0"/>
            </a:br>
            <a:r>
              <a:rPr lang="en-US" altLang="zh-CN" kern="1200" dirty="0"/>
              <a:t>	}</a:t>
            </a:r>
            <a:br>
              <a:rPr lang="zh-CN" altLang="en-US" kern="1200" dirty="0"/>
            </a:br>
            <a:endParaRPr lang="zh-CN" altLang="en-US" kern="1200" dirty="0"/>
          </a:p>
        </p:txBody>
      </p:sp>
      <p:sp>
        <p:nvSpPr>
          <p:cNvPr id="2" name="文本框 1"/>
          <p:cNvSpPr txBox="1"/>
          <p:nvPr/>
        </p:nvSpPr>
        <p:spPr>
          <a:xfrm>
            <a:off x="4808538" y="3573464"/>
            <a:ext cx="3168650" cy="2092325"/>
          </a:xfrm>
          <a:prstGeom prst="rect">
            <a:avLst/>
          </a:prstGeom>
          <a:noFill/>
        </p:spPr>
        <p:txBody>
          <a:bodyPr>
            <a:spAutoFit/>
          </a:bodyPr>
          <a:lstStyle/>
          <a:p>
            <a:pPr eaLnBrk="1" hangingPunct="1">
              <a:defRPr/>
            </a:pPr>
            <a:r>
              <a:rPr lang="en-US" altLang="zh-CN" sz="2600" dirty="0">
                <a:solidFill>
                  <a:srgbClr val="000066"/>
                </a:solidFill>
                <a:latin typeface="+mn-lt"/>
                <a:ea typeface="黑体" pitchFamily="2" charset="-122"/>
              </a:rPr>
              <a:t>function </a:t>
            </a:r>
            <a:r>
              <a:rPr lang="zh-CN" altLang="en-US" sz="2600" dirty="0">
                <a:solidFill>
                  <a:srgbClr val="000066"/>
                </a:solidFill>
                <a:latin typeface="+mn-lt"/>
                <a:ea typeface="黑体" pitchFamily="2" charset="-122"/>
              </a:rPr>
              <a:t>函数名（）</a:t>
            </a:r>
            <a:br>
              <a:rPr lang="zh-CN" altLang="en-US" sz="2600" dirty="0">
                <a:solidFill>
                  <a:srgbClr val="000066"/>
                </a:solidFill>
                <a:latin typeface="+mn-lt"/>
                <a:ea typeface="黑体" pitchFamily="2" charset="-122"/>
              </a:rPr>
            </a:br>
            <a:r>
              <a:rPr lang="en-US" altLang="zh-CN" sz="2600" dirty="0">
                <a:solidFill>
                  <a:srgbClr val="000066"/>
                </a:solidFill>
                <a:latin typeface="+mn-lt"/>
                <a:ea typeface="黑体" pitchFamily="2" charset="-122"/>
              </a:rPr>
              <a:t>{ </a:t>
            </a:r>
          </a:p>
          <a:p>
            <a:pPr eaLnBrk="1" hangingPunct="1">
              <a:defRPr/>
            </a:pPr>
            <a:r>
              <a:rPr lang="zh-CN" altLang="en-US" sz="2600" dirty="0">
                <a:solidFill>
                  <a:srgbClr val="000066"/>
                </a:solidFill>
                <a:latin typeface="+mn-lt"/>
                <a:ea typeface="黑体" pitchFamily="2" charset="-122"/>
              </a:rPr>
              <a:t>命令</a:t>
            </a:r>
            <a:r>
              <a:rPr lang="en-US" altLang="zh-CN" sz="2600" dirty="0">
                <a:solidFill>
                  <a:srgbClr val="000066"/>
                </a:solidFill>
                <a:latin typeface="+mn-lt"/>
                <a:ea typeface="黑体" pitchFamily="2" charset="-122"/>
              </a:rPr>
              <a:t>1</a:t>
            </a:r>
          </a:p>
          <a:p>
            <a:pPr eaLnBrk="1" hangingPunct="1">
              <a:defRPr/>
            </a:pPr>
            <a:r>
              <a:rPr lang="en-US" altLang="zh-CN" sz="2600" dirty="0">
                <a:solidFill>
                  <a:srgbClr val="000066"/>
                </a:solidFill>
                <a:latin typeface="+mn-lt"/>
                <a:ea typeface="黑体" pitchFamily="2" charset="-122"/>
              </a:rPr>
              <a:t>…</a:t>
            </a:r>
            <a:br>
              <a:rPr lang="zh-CN" altLang="en-US" sz="2600" dirty="0">
                <a:solidFill>
                  <a:srgbClr val="000066"/>
                </a:solidFill>
                <a:latin typeface="+mn-lt"/>
                <a:ea typeface="黑体" pitchFamily="2" charset="-122"/>
              </a:rPr>
            </a:br>
            <a:r>
              <a:rPr lang="en-US" altLang="zh-CN" sz="2600" dirty="0">
                <a:solidFill>
                  <a:srgbClr val="000066"/>
                </a:solidFill>
                <a:latin typeface="+mn-lt"/>
                <a:ea typeface="黑体" pitchFamily="2" charset="-122"/>
              </a:rPr>
              <a:t>}</a:t>
            </a:r>
            <a:endParaRPr lang="zh-CN" altLang="en-US" sz="2600" dirty="0">
              <a:solidFill>
                <a:srgbClr val="000066"/>
              </a:solidFill>
              <a:latin typeface="+mn-lt"/>
              <a:ea typeface="黑体"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a:t>
            </a:r>
            <a:r>
              <a:rPr lang="zh-CN" altLang="en-US" dirty="0">
                <a:effectLst/>
              </a:rPr>
              <a:t>什么是</a:t>
            </a:r>
            <a:r>
              <a:rPr lang="en-US" altLang="zh-CN" dirty="0">
                <a:effectLst/>
              </a:rPr>
              <a:t>Shell</a:t>
            </a:r>
            <a:endParaRPr lang="zh-CN" altLang="en-US" dirty="0">
              <a:effectLst/>
            </a:endParaRPr>
          </a:p>
        </p:txBody>
      </p:sp>
      <p:sp>
        <p:nvSpPr>
          <p:cNvPr id="21507" name="Rectangle 3"/>
          <p:cNvSpPr>
            <a:spLocks noGrp="1" noChangeArrowheads="1"/>
          </p:cNvSpPr>
          <p:nvPr>
            <p:ph type="body" idx="4294967295"/>
          </p:nvPr>
        </p:nvSpPr>
        <p:spPr>
          <a:xfrm>
            <a:off x="831850" y="1412776"/>
            <a:ext cx="8242300" cy="4608512"/>
          </a:xfrm>
        </p:spPr>
        <p:txBody>
          <a:bodyPr/>
          <a:lstStyle/>
          <a:p>
            <a:pPr eaLnBrk="1" hangingPunct="1">
              <a:buClr>
                <a:srgbClr val="FF0000"/>
              </a:buClr>
              <a:defRPr/>
            </a:pPr>
            <a:r>
              <a:rPr lang="en-US" altLang="zh-CN" sz="2800" dirty="0">
                <a:solidFill>
                  <a:schemeClr val="tx1">
                    <a:lumMod val="50000"/>
                  </a:schemeClr>
                </a:solidFill>
                <a:latin typeface="+mj-ea"/>
                <a:ea typeface="+mj-ea"/>
              </a:rPr>
              <a:t>Shell</a:t>
            </a:r>
            <a:r>
              <a:rPr lang="zh-CN" altLang="en-US" sz="2800" dirty="0">
                <a:solidFill>
                  <a:schemeClr val="tx1">
                    <a:lumMod val="50000"/>
                  </a:schemeClr>
                </a:solidFill>
                <a:latin typeface="+mj-ea"/>
                <a:ea typeface="+mj-ea"/>
              </a:rPr>
              <a:t>的种类</a:t>
            </a:r>
          </a:p>
          <a:p>
            <a:pPr lvl="1" eaLnBrk="1" hangingPunct="1">
              <a:buClrTx/>
              <a:defRPr/>
            </a:pPr>
            <a:r>
              <a:rPr lang="zh-CN" altLang="en-US" b="0" dirty="0">
                <a:solidFill>
                  <a:schemeClr val="tx1">
                    <a:lumMod val="50000"/>
                  </a:schemeClr>
                </a:solidFill>
                <a:latin typeface="Times New Roman" pitchFamily="18" charset="0"/>
                <a:cs typeface="Times New Roman" pitchFamily="18" charset="0"/>
              </a:rPr>
              <a:t>不止一种</a:t>
            </a:r>
            <a:r>
              <a:rPr lang="en-US" altLang="zh-CN" b="0" dirty="0">
                <a:solidFill>
                  <a:schemeClr val="tx1">
                    <a:lumMod val="50000"/>
                  </a:schemeClr>
                </a:solidFill>
                <a:latin typeface="Times New Roman" pitchFamily="18" charset="0"/>
                <a:cs typeface="Times New Roman" pitchFamily="18" charset="0"/>
              </a:rPr>
              <a:t>shell</a:t>
            </a:r>
            <a:r>
              <a:rPr lang="zh-CN" altLang="en-US" b="0" dirty="0">
                <a:solidFill>
                  <a:schemeClr val="tx1">
                    <a:lumMod val="50000"/>
                  </a:schemeClr>
                </a:solidFill>
                <a:latin typeface="Times New Roman" pitchFamily="18" charset="0"/>
                <a:cs typeface="Times New Roman" pitchFamily="18" charset="0"/>
              </a:rPr>
              <a:t>解释器</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已经被</a:t>
            </a:r>
            <a:r>
              <a:rPr lang="en-US" altLang="zh-CN" b="0" dirty="0">
                <a:solidFill>
                  <a:schemeClr val="tx1">
                    <a:lumMod val="50000"/>
                  </a:schemeClr>
                </a:solidFill>
                <a:latin typeface="Times New Roman" pitchFamily="18" charset="0"/>
                <a:cs typeface="Times New Roman" pitchFamily="18" charset="0"/>
              </a:rPr>
              <a:t>/bin/bash </a:t>
            </a:r>
            <a:r>
              <a:rPr lang="zh-CN" altLang="en-US" b="0" dirty="0">
                <a:solidFill>
                  <a:schemeClr val="tx1">
                    <a:lumMod val="50000"/>
                  </a:schemeClr>
                </a:solidFill>
                <a:latin typeface="Times New Roman" pitchFamily="18" charset="0"/>
                <a:cs typeface="Times New Roman" pitchFamily="18" charset="0"/>
              </a:rPr>
              <a:t>所取代</a:t>
            </a:r>
            <a:r>
              <a:rPr lang="en-US" altLang="zh-CN" b="0" dirty="0">
                <a:solidFill>
                  <a:schemeClr val="tx1">
                    <a:lumMod val="50000"/>
                  </a:schemeClr>
                </a:solidFill>
                <a:latin typeface="Times New Roman" pitchFamily="18" charset="0"/>
                <a:cs typeface="Times New Roman" pitchFamily="18" charset="0"/>
              </a:rPr>
              <a:t>)</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/bin/bash (Linux </a:t>
            </a:r>
            <a:r>
              <a:rPr lang="zh-CN" altLang="en-US" b="0" dirty="0">
                <a:solidFill>
                  <a:schemeClr val="tx1">
                    <a:lumMod val="50000"/>
                  </a:schemeClr>
                </a:solidFill>
                <a:latin typeface="Times New Roman" pitchFamily="18" charset="0"/>
                <a:cs typeface="Times New Roman" pitchFamily="18" charset="0"/>
              </a:rPr>
              <a:t>预设 </a:t>
            </a:r>
            <a:r>
              <a:rPr lang="en-US" altLang="zh-CN" b="0" dirty="0">
                <a:solidFill>
                  <a:schemeClr val="tx1">
                    <a:lumMod val="50000"/>
                  </a:schemeClr>
                </a:solidFill>
                <a:latin typeface="Times New Roman" pitchFamily="18" charset="0"/>
                <a:cs typeface="Times New Roman" pitchFamily="18" charset="0"/>
              </a:rPr>
              <a:t>shell)</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ksh</a:t>
            </a:r>
            <a:r>
              <a:rPr lang="en-US" altLang="zh-CN" b="0" dirty="0">
                <a:solidFill>
                  <a:schemeClr val="tx1">
                    <a:lumMod val="50000"/>
                  </a:schemeClr>
                </a:solidFill>
                <a:latin typeface="Times New Roman" pitchFamily="18" charset="0"/>
                <a:cs typeface="Times New Roman" pitchFamily="18" charset="0"/>
              </a:rPr>
              <a:t> (</a:t>
            </a:r>
            <a:r>
              <a:rPr lang="en-US" altLang="zh-CN" b="0" dirty="0" err="1">
                <a:solidFill>
                  <a:schemeClr val="tx1">
                    <a:lumMod val="50000"/>
                  </a:schemeClr>
                </a:solidFill>
                <a:latin typeface="Times New Roman" pitchFamily="18" charset="0"/>
                <a:cs typeface="Times New Roman" pitchFamily="18" charset="0"/>
              </a:rPr>
              <a:t>Kornshell</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由 </a:t>
            </a:r>
            <a:r>
              <a:rPr lang="en-US" altLang="zh-CN" b="0" dirty="0">
                <a:solidFill>
                  <a:schemeClr val="tx1">
                    <a:lumMod val="50000"/>
                  </a:schemeClr>
                </a:solidFill>
                <a:latin typeface="Times New Roman" pitchFamily="18" charset="0"/>
                <a:cs typeface="Times New Roman" pitchFamily="18" charset="0"/>
              </a:rPr>
              <a:t>AT&amp;T Bell lab.</a:t>
            </a:r>
            <a:r>
              <a:rPr lang="zh-CN" altLang="en-US" b="0" dirty="0">
                <a:solidFill>
                  <a:schemeClr val="tx1">
                    <a:lumMod val="50000"/>
                  </a:schemeClr>
                </a:solidFill>
                <a:latin typeface="Times New Roman" pitchFamily="18" charset="0"/>
                <a:cs typeface="Times New Roman" pitchFamily="18" charset="0"/>
              </a:rPr>
              <a:t>开发，兼容 </a:t>
            </a:r>
            <a:r>
              <a:rPr lang="en-US" altLang="zh-CN" b="0" dirty="0">
                <a:solidFill>
                  <a:schemeClr val="tx1">
                    <a:lumMod val="50000"/>
                  </a:schemeClr>
                </a:solidFill>
                <a:latin typeface="Times New Roman" pitchFamily="18" charset="0"/>
                <a:cs typeface="Times New Roman" pitchFamily="18" charset="0"/>
              </a:rPr>
              <a:t>bash)</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tcsh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整合 </a:t>
            </a:r>
            <a:r>
              <a:rPr lang="en-US" altLang="zh-CN" b="0" dirty="0">
                <a:solidFill>
                  <a:schemeClr val="tx1">
                    <a:lumMod val="50000"/>
                  </a:schemeClr>
                </a:solidFill>
                <a:latin typeface="Times New Roman" pitchFamily="18" charset="0"/>
                <a:cs typeface="Times New Roman" pitchFamily="18" charset="0"/>
              </a:rPr>
              <a:t>C Shell </a:t>
            </a:r>
            <a:r>
              <a:rPr lang="zh-CN" altLang="en-US" b="0" dirty="0">
                <a:solidFill>
                  <a:schemeClr val="tx1">
                    <a:lumMod val="50000"/>
                  </a:schemeClr>
                </a:solidFill>
                <a:latin typeface="Times New Roman" pitchFamily="18" charset="0"/>
                <a:cs typeface="Times New Roman" pitchFamily="18" charset="0"/>
              </a:rPr>
              <a:t>，提供更多的功能</a:t>
            </a:r>
            <a:r>
              <a:rPr lang="en-US" altLang="zh-CN" b="0" dirty="0">
                <a:solidFill>
                  <a:schemeClr val="tx1">
                    <a:lumMod val="50000"/>
                  </a:schemeClr>
                </a:solidFill>
                <a:latin typeface="Times New Roman" pitchFamily="18" charset="0"/>
                <a:cs typeface="Times New Roman" pitchFamily="18" charset="0"/>
              </a:rPr>
              <a:t>)</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csh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已经被</a:t>
            </a: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tcsh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所取代</a:t>
            </a:r>
            <a:r>
              <a:rPr lang="en-US" altLang="zh-CN" b="0" dirty="0">
                <a:solidFill>
                  <a:schemeClr val="tx1">
                    <a:lumMod val="50000"/>
                  </a:schemeClr>
                </a:solidFill>
                <a:latin typeface="Times New Roman" pitchFamily="18" charset="0"/>
                <a:cs typeface="Times New Roman" pitchFamily="18" charset="0"/>
              </a:rPr>
              <a:t>)</a:t>
            </a:r>
          </a:p>
          <a:p>
            <a:pPr lvl="1" eaLnBrk="1" hangingPunct="1">
              <a:buClrTx/>
              <a:defRPr/>
            </a:pPr>
            <a:r>
              <a:rPr lang="en-US" altLang="zh-CN" b="0" dirty="0">
                <a:solidFill>
                  <a:schemeClr val="tx1">
                    <a:lumMod val="50000"/>
                  </a:schemeClr>
                </a:solidFill>
                <a:latin typeface="Times New Roman" pitchFamily="18" charset="0"/>
                <a:cs typeface="Times New Roman" pitchFamily="18" charset="0"/>
              </a:rPr>
              <a:t>/bin/</a:t>
            </a:r>
            <a:r>
              <a:rPr lang="en-US" altLang="zh-CN" b="0" dirty="0" err="1">
                <a:solidFill>
                  <a:schemeClr val="tx1">
                    <a:lumMod val="50000"/>
                  </a:schemeClr>
                </a:solidFill>
                <a:latin typeface="Times New Roman" pitchFamily="18" charset="0"/>
                <a:cs typeface="Times New Roman" pitchFamily="18" charset="0"/>
              </a:rPr>
              <a:t>zsh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基于</a:t>
            </a:r>
            <a:r>
              <a:rPr lang="en-US" altLang="zh-CN" b="0" dirty="0" err="1">
                <a:solidFill>
                  <a:schemeClr val="tx1">
                    <a:lumMod val="50000"/>
                  </a:schemeClr>
                </a:solidFill>
                <a:latin typeface="Times New Roman" pitchFamily="18" charset="0"/>
                <a:cs typeface="Times New Roman" pitchFamily="18" charset="0"/>
              </a:rPr>
              <a:t>ksh</a:t>
            </a:r>
            <a:r>
              <a:rPr lang="en-US" altLang="zh-CN" b="0" dirty="0">
                <a:solidFill>
                  <a:schemeClr val="tx1">
                    <a:lumMod val="50000"/>
                  </a:schemeClr>
                </a:solidFill>
                <a:latin typeface="Times New Roman" pitchFamily="18" charset="0"/>
                <a:cs typeface="Times New Roman" pitchFamily="18" charset="0"/>
              </a:rPr>
              <a:t> </a:t>
            </a:r>
            <a:r>
              <a:rPr lang="zh-CN" altLang="en-US" b="0" dirty="0">
                <a:solidFill>
                  <a:schemeClr val="tx1">
                    <a:lumMod val="50000"/>
                  </a:schemeClr>
                </a:solidFill>
                <a:latin typeface="Times New Roman" pitchFamily="18" charset="0"/>
                <a:cs typeface="Times New Roman" pitchFamily="18" charset="0"/>
              </a:rPr>
              <a:t>开发，功能更强的 </a:t>
            </a:r>
            <a:r>
              <a:rPr lang="en-US" altLang="zh-CN" b="0" dirty="0">
                <a:solidFill>
                  <a:schemeClr val="tx1">
                    <a:lumMod val="50000"/>
                  </a:schemeClr>
                </a:solidFill>
                <a:latin typeface="Times New Roman" pitchFamily="18" charset="0"/>
                <a:cs typeface="Times New Roman" pitchFamily="18" charset="0"/>
              </a:rPr>
              <a:t>shell)</a:t>
            </a:r>
            <a:endParaRPr lang="zh-CN" altLang="en-US" dirty="0">
              <a:solidFill>
                <a:schemeClr val="tx1">
                  <a:lumMod val="50000"/>
                </a:schemeClr>
              </a:solidFill>
              <a:latin typeface="Times New Roman" pitchFamily="18" charset="0"/>
              <a:cs typeface="Times New Roman" pitchFamily="18" charset="0"/>
            </a:endParaRPr>
          </a:p>
          <a:p>
            <a:pPr lvl="1" eaLnBrk="1" hangingPunct="1">
              <a:buClrTx/>
              <a:defRPr/>
            </a:pPr>
            <a:endParaRPr lang="zh-CN" altLang="en-US" sz="3200" dirty="0">
              <a:solidFill>
                <a:schemeClr val="tx1">
                  <a:lumMod val="50000"/>
                </a:schemeClr>
              </a:solidFill>
              <a:latin typeface="+mj-ea"/>
              <a:ea typeface="+mj-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基本语法</a:t>
            </a:r>
            <a:r>
              <a:rPr lang="en-US" altLang="zh-CN" dirty="0">
                <a:effectLst/>
              </a:rPr>
              <a:t>-</a:t>
            </a:r>
            <a:r>
              <a:rPr lang="zh-CN" altLang="en-US" dirty="0">
                <a:effectLst/>
              </a:rPr>
              <a:t>函数</a:t>
            </a:r>
          </a:p>
        </p:txBody>
      </p:sp>
      <p:sp>
        <p:nvSpPr>
          <p:cNvPr id="55299" name="Rectangle 3"/>
          <p:cNvSpPr>
            <a:spLocks noGrp="1" noChangeArrowheads="1"/>
          </p:cNvSpPr>
          <p:nvPr>
            <p:ph type="body" idx="4294967295"/>
          </p:nvPr>
        </p:nvSpPr>
        <p:spPr>
          <a:xfrm>
            <a:off x="381000" y="1347789"/>
            <a:ext cx="9144000" cy="2447925"/>
          </a:xfrm>
        </p:spPr>
        <p:txBody>
          <a:bodyPr/>
          <a:lstStyle/>
          <a:p>
            <a:pPr eaLnBrk="1" hangingPunct="1">
              <a:buClrTx/>
              <a:buFont typeface="Wingdings" pitchFamily="2" charset="2"/>
              <a:buChar char="n"/>
              <a:defRPr/>
            </a:pPr>
            <a:r>
              <a:rPr lang="zh-CN" altLang="en-US" sz="3200" dirty="0">
                <a:latin typeface="+mj-ea"/>
                <a:ea typeface="+mj-ea"/>
              </a:rPr>
              <a:t>必须在调用函数地方之前，声明函数，</a:t>
            </a:r>
            <a:r>
              <a:rPr lang="en-US" altLang="zh-CN" sz="3200" dirty="0">
                <a:latin typeface="+mj-ea"/>
                <a:ea typeface="+mj-ea"/>
              </a:rPr>
              <a:t>shell</a:t>
            </a:r>
            <a:r>
              <a:rPr lang="zh-CN" altLang="en-US" sz="3200" dirty="0">
                <a:latin typeface="+mj-ea"/>
                <a:ea typeface="+mj-ea"/>
              </a:rPr>
              <a:t>脚本是逐行运行。</a:t>
            </a:r>
            <a:endParaRPr lang="en-US" altLang="zh-CN" sz="3200" dirty="0">
              <a:latin typeface="+mj-ea"/>
              <a:ea typeface="+mj-ea"/>
            </a:endParaRPr>
          </a:p>
          <a:p>
            <a:pPr eaLnBrk="1" hangingPunct="1">
              <a:buClrTx/>
              <a:buFont typeface="Wingdings" pitchFamily="2" charset="2"/>
              <a:buChar char="n"/>
              <a:defRPr/>
            </a:pPr>
            <a:r>
              <a:rPr lang="zh-CN" altLang="en-US" sz="3200" dirty="0">
                <a:latin typeface="+mj-ea"/>
                <a:ea typeface="+mj-ea"/>
              </a:rPr>
              <a:t>调用函数仅使用其函数名即可，要传给函数的变量跟在函数后面。</a:t>
            </a:r>
          </a:p>
          <a:p>
            <a:pPr eaLnBrk="1" hangingPunct="1">
              <a:buClrTx/>
              <a:buFont typeface="Wingdings" pitchFamily="2" charset="2"/>
              <a:buChar char="n"/>
              <a:defRPr/>
            </a:pPr>
            <a:r>
              <a:rPr lang="zh-CN" altLang="en-US" sz="3200" dirty="0">
                <a:latin typeface="+mj-ea"/>
                <a:ea typeface="+mj-ea"/>
              </a:rPr>
              <a:t>函数可以放在同一个文件中作为一段代码，也可以放在只包含函数的单独文件中。</a:t>
            </a:r>
          </a:p>
        </p:txBody>
      </p:sp>
      <p:pic>
        <p:nvPicPr>
          <p:cNvPr id="66564" name="图片 2"/>
          <p:cNvPicPr>
            <a:picLocks noChangeAspect="1"/>
          </p:cNvPicPr>
          <p:nvPr/>
        </p:nvPicPr>
        <p:blipFill>
          <a:blip r:embed="rId3" cstate="print"/>
          <a:srcRect/>
          <a:stretch>
            <a:fillRect/>
          </a:stretch>
        </p:blipFill>
        <p:spPr bwMode="auto">
          <a:xfrm>
            <a:off x="1469994" y="5373216"/>
            <a:ext cx="6966012" cy="801817"/>
          </a:xfrm>
          <a:prstGeom prst="rect">
            <a:avLst/>
          </a:prstGeom>
          <a:noFill/>
          <a:ln w="9525">
            <a:noFill/>
            <a:miter lim="800000"/>
            <a:headEnd/>
            <a:tailEnd/>
          </a:ln>
        </p:spPr>
      </p:pic>
      <p:pic>
        <p:nvPicPr>
          <p:cNvPr id="66565" name="图片 4"/>
          <p:cNvPicPr>
            <a:picLocks noChangeAspect="1"/>
          </p:cNvPicPr>
          <p:nvPr/>
        </p:nvPicPr>
        <p:blipFill>
          <a:blip r:embed="rId4" cstate="print"/>
          <a:srcRect r="24178"/>
          <a:stretch>
            <a:fillRect/>
          </a:stretch>
        </p:blipFill>
        <p:spPr bwMode="auto">
          <a:xfrm>
            <a:off x="1712640" y="1628800"/>
            <a:ext cx="6372200" cy="32104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p>
        </p:txBody>
      </p:sp>
      <p:sp>
        <p:nvSpPr>
          <p:cNvPr id="67587" name="内容占位符 2"/>
          <p:cNvSpPr>
            <a:spLocks noGrp="1"/>
          </p:cNvSpPr>
          <p:nvPr>
            <p:ph idx="4294967295"/>
          </p:nvPr>
        </p:nvSpPr>
        <p:spPr>
          <a:xfrm>
            <a:off x="381000" y="1412876"/>
            <a:ext cx="9144000" cy="5445125"/>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分支结构：</a:t>
            </a:r>
            <a:endParaRPr lang="en-US" altLang="zh-CN" sz="2400" dirty="0">
              <a:solidFill>
                <a:schemeClr val="tx1">
                  <a:lumMod val="50000"/>
                </a:schemeClr>
              </a:solidFill>
              <a:latin typeface="+mj-ea"/>
              <a:ea typeface="+mj-ea"/>
            </a:endParaRPr>
          </a:p>
          <a:p>
            <a:pPr lvl="1" eaLnBrk="1" hangingPunct="1">
              <a:buClrTx/>
            </a:pPr>
            <a:r>
              <a:rPr lang="en-US" altLang="zh-CN" dirty="0">
                <a:solidFill>
                  <a:srgbClr val="001966"/>
                </a:solidFill>
                <a:latin typeface="黑体" pitchFamily="49" charset="-122"/>
                <a:ea typeface="黑体" pitchFamily="49" charset="-122"/>
              </a:rPr>
              <a:t>if</a:t>
            </a:r>
            <a:r>
              <a:rPr lang="zh-CN" altLang="en-US" dirty="0">
                <a:solidFill>
                  <a:srgbClr val="001966"/>
                </a:solidFill>
                <a:latin typeface="黑体" pitchFamily="49" charset="-122"/>
                <a:ea typeface="黑体" pitchFamily="49" charset="-122"/>
              </a:rPr>
              <a:t>语句</a:t>
            </a:r>
            <a:r>
              <a:rPr lang="en-US" altLang="zh-CN" dirty="0">
                <a:solidFill>
                  <a:srgbClr val="001966"/>
                </a:solidFill>
                <a:latin typeface="黑体" pitchFamily="49" charset="-122"/>
                <a:ea typeface="黑体" pitchFamily="49" charset="-122"/>
                <a:cs typeface="Arial Unicode MS" pitchFamily="34" charset="-122"/>
              </a:rPr>
              <a:t>: if then else</a:t>
            </a:r>
            <a:r>
              <a:rPr lang="en-US" altLang="zh-CN" dirty="0">
                <a:solidFill>
                  <a:srgbClr val="001966"/>
                </a:solidFill>
                <a:latin typeface="黑体" pitchFamily="49" charset="-122"/>
                <a:ea typeface="黑体" pitchFamily="49" charset="-122"/>
              </a:rPr>
              <a:t> </a:t>
            </a:r>
            <a:r>
              <a:rPr lang="zh-CN" altLang="en-US" dirty="0">
                <a:solidFill>
                  <a:srgbClr val="001966"/>
                </a:solidFill>
                <a:latin typeface="黑体" pitchFamily="49" charset="-122"/>
                <a:ea typeface="黑体" pitchFamily="49" charset="-122"/>
              </a:rPr>
              <a:t>提供条件测试</a:t>
            </a:r>
            <a:endParaRPr lang="en-US" altLang="zh-CN" dirty="0">
              <a:solidFill>
                <a:srgbClr val="001966"/>
              </a:solidFill>
              <a:latin typeface="黑体" pitchFamily="49" charset="-122"/>
              <a:ea typeface="黑体" pitchFamily="49" charset="-122"/>
            </a:endParaRPr>
          </a:p>
          <a:p>
            <a:pPr lvl="1" eaLnBrk="1" hangingPunct="1">
              <a:buClrTx/>
            </a:pPr>
            <a:r>
              <a:rPr lang="en-US" altLang="zh-CN" dirty="0">
                <a:solidFill>
                  <a:srgbClr val="001966"/>
                </a:solidFill>
                <a:latin typeface="黑体" pitchFamily="49" charset="-122"/>
                <a:ea typeface="黑体" pitchFamily="49" charset="-122"/>
              </a:rPr>
              <a:t>Case</a:t>
            </a:r>
            <a:r>
              <a:rPr lang="zh-CN" altLang="en-US" dirty="0">
                <a:solidFill>
                  <a:srgbClr val="001966"/>
                </a:solidFill>
                <a:latin typeface="黑体" pitchFamily="49" charset="-122"/>
                <a:ea typeface="黑体" pitchFamily="49" charset="-122"/>
              </a:rPr>
              <a:t>语句：允许匹配模式、单词或值</a:t>
            </a:r>
            <a:endParaRPr lang="en-US" altLang="zh-CN" dirty="0">
              <a:solidFill>
                <a:srgbClr val="001966"/>
              </a:solidFill>
              <a:latin typeface="黑体" pitchFamily="49" charset="-122"/>
              <a:ea typeface="黑体" pitchFamily="49" charset="-122"/>
            </a:endParaRPr>
          </a:p>
          <a:p>
            <a:pPr marL="342900" lvl="1" indent="-342900" eaLnBrk="1" hangingPunct="1">
              <a:lnSpc>
                <a:spcPct val="90000"/>
              </a:lnSpc>
              <a:buClr>
                <a:srgbClr val="FF0000"/>
              </a:buClr>
              <a:buSzPct val="120000"/>
              <a:buFont typeface="Wingdings" pitchFamily="2" charset="2"/>
              <a:buChar char="§"/>
              <a:defRPr/>
            </a:pPr>
            <a:r>
              <a:rPr lang="zh-CN" altLang="en-US" dirty="0">
                <a:solidFill>
                  <a:schemeClr val="tx1">
                    <a:lumMod val="50000"/>
                  </a:schemeClr>
                </a:solidFill>
                <a:latin typeface="+mj-ea"/>
                <a:ea typeface="+mj-ea"/>
                <a:cs typeface="+mn-cs"/>
              </a:rPr>
              <a:t>循环结构：</a:t>
            </a:r>
            <a:endParaRPr lang="en-US" altLang="zh-CN" dirty="0">
              <a:solidFill>
                <a:schemeClr val="tx1">
                  <a:lumMod val="50000"/>
                </a:schemeClr>
              </a:solidFill>
              <a:latin typeface="+mj-ea"/>
              <a:ea typeface="+mj-ea"/>
              <a:cs typeface="+mn-cs"/>
            </a:endParaRPr>
          </a:p>
          <a:p>
            <a:pPr lvl="1" eaLnBrk="1" hangingPunct="1">
              <a:buClrTx/>
            </a:pPr>
            <a:r>
              <a:rPr lang="en-US" altLang="zh-CN" dirty="0">
                <a:solidFill>
                  <a:srgbClr val="001966"/>
                </a:solidFill>
                <a:latin typeface="黑体" pitchFamily="49" charset="-122"/>
                <a:ea typeface="黑体" pitchFamily="49" charset="-122"/>
              </a:rPr>
              <a:t>for</a:t>
            </a:r>
            <a:r>
              <a:rPr lang="zh-CN" altLang="en-US" dirty="0">
                <a:solidFill>
                  <a:srgbClr val="001966"/>
                </a:solidFill>
                <a:latin typeface="黑体" pitchFamily="49" charset="-122"/>
                <a:ea typeface="黑体" pitchFamily="49" charset="-122"/>
              </a:rPr>
              <a:t>：每次依次处理列表内的信息，直至循环耗尽。</a:t>
            </a:r>
          </a:p>
          <a:p>
            <a:pPr lvl="1" eaLnBrk="1" hangingPunct="1">
              <a:buClrTx/>
            </a:pPr>
            <a:r>
              <a:rPr lang="en-US" altLang="zh-CN" dirty="0">
                <a:solidFill>
                  <a:srgbClr val="001966"/>
                </a:solidFill>
                <a:latin typeface="黑体" pitchFamily="49" charset="-122"/>
                <a:ea typeface="黑体" pitchFamily="49" charset="-122"/>
              </a:rPr>
              <a:t>until:</a:t>
            </a:r>
            <a:r>
              <a:rPr lang="zh-CN" altLang="en-US" dirty="0">
                <a:solidFill>
                  <a:srgbClr val="001966"/>
                </a:solidFill>
                <a:latin typeface="黑体" pitchFamily="49" charset="-122"/>
                <a:ea typeface="黑体" pitchFamily="49" charset="-122"/>
              </a:rPr>
              <a:t>条件在循环末尾，至少执行一次。</a:t>
            </a:r>
          </a:p>
          <a:p>
            <a:pPr lvl="1" eaLnBrk="1" hangingPunct="1">
              <a:buClrTx/>
            </a:pPr>
            <a:r>
              <a:rPr lang="en-US" altLang="zh-CN" dirty="0">
                <a:solidFill>
                  <a:srgbClr val="001966"/>
                </a:solidFill>
                <a:latin typeface="黑体" pitchFamily="49" charset="-122"/>
                <a:ea typeface="黑体" pitchFamily="49" charset="-122"/>
              </a:rPr>
              <a:t>while:</a:t>
            </a:r>
            <a:r>
              <a:rPr lang="zh-CN" altLang="en-US" dirty="0">
                <a:solidFill>
                  <a:srgbClr val="001966"/>
                </a:solidFill>
                <a:latin typeface="黑体" pitchFamily="49" charset="-122"/>
                <a:ea typeface="黑体" pitchFamily="49" charset="-122"/>
              </a:rPr>
              <a:t>条件在循环头部。</a:t>
            </a:r>
            <a:endParaRPr lang="en-US" altLang="zh-CN" dirty="0">
              <a:solidFill>
                <a:srgbClr val="001966"/>
              </a:solidFill>
              <a:latin typeface="黑体" pitchFamily="49" charset="-122"/>
              <a:ea typeface="黑体"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0" name="Picture 9" descr="捕获"/>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00700" y="1125538"/>
            <a:ext cx="4154488" cy="5732462"/>
          </a:xfrm>
          <a:prstGeom prst="rect">
            <a:avLst/>
          </a:prstGeom>
          <a:noFill/>
          <a:ln w="9525">
            <a:noFill/>
            <a:miter lim="800000"/>
            <a:headEnd/>
            <a:tailEnd/>
          </a:ln>
        </p:spPr>
      </p:pic>
      <p:sp>
        <p:nvSpPr>
          <p:cNvPr id="5122" name="Rectangle 2"/>
          <p:cNvSpPr>
            <a:spLocks noGrp="1" noChangeAspect="1" noChangeArrowheads="1"/>
          </p:cNvSpPr>
          <p:nvPr>
            <p:ph type="title" idx="4294967295"/>
          </p:nvPr>
        </p:nvSpPr>
        <p:spPr/>
        <p:txBody>
          <a:bodyPr/>
          <a:lstStyle/>
          <a:p>
            <a:pPr algn="ctr" eaLnBrk="1" hangingPunct="1">
              <a:defRPr/>
            </a:pPr>
            <a:r>
              <a:rPr lang="en-US" altLang="zh-CN" sz="2400" dirty="0"/>
              <a:t>Shell</a:t>
            </a:r>
            <a:r>
              <a:rPr lang="zh-CN" altLang="en-US" sz="2400" dirty="0"/>
              <a:t>基本语法</a:t>
            </a:r>
            <a:r>
              <a:rPr lang="en-US" altLang="zh-CN" sz="2400" dirty="0"/>
              <a:t>-</a:t>
            </a:r>
            <a:r>
              <a:rPr lang="zh-CN" altLang="en-US" sz="2400" dirty="0"/>
              <a:t>结构化控制命令</a:t>
            </a:r>
            <a:r>
              <a:rPr lang="en-US" altLang="zh-CN" sz="2400" dirty="0"/>
              <a:t>(</a:t>
            </a:r>
            <a:r>
              <a:rPr lang="zh-CN" altLang="en-US" sz="2400" dirty="0"/>
              <a:t>分支判断</a:t>
            </a:r>
            <a:r>
              <a:rPr lang="en-US" altLang="zh-CN" sz="2400" dirty="0"/>
              <a:t>if)</a:t>
            </a:r>
          </a:p>
        </p:txBody>
      </p:sp>
      <p:sp>
        <p:nvSpPr>
          <p:cNvPr id="68612" name="Rectangle 3"/>
          <p:cNvSpPr txBox="1">
            <a:spLocks noChangeArrowheads="1"/>
          </p:cNvSpPr>
          <p:nvPr/>
        </p:nvSpPr>
        <p:spPr bwMode="auto">
          <a:xfrm>
            <a:off x="631826" y="1268413"/>
            <a:ext cx="3609975" cy="1541462"/>
          </a:xfrm>
          <a:prstGeom prst="rect">
            <a:avLst/>
          </a:prstGeom>
          <a:noFill/>
          <a:ln w="9525">
            <a:noFill/>
            <a:miter lim="800000"/>
            <a:headEnd/>
            <a:tailEnd/>
          </a:ln>
        </p:spPr>
        <p:txBody>
          <a:bodyPr/>
          <a:lstStyle/>
          <a:p>
            <a:pPr marL="342900" indent="-342900" algn="l">
              <a:spcBef>
                <a:spcPct val="20000"/>
              </a:spcBef>
              <a:buClr>
                <a:srgbClr val="FF5050"/>
              </a:buClr>
              <a:buSzPct val="120000"/>
            </a:pPr>
            <a:r>
              <a:rPr lang="zh-CN" altLang="en-US" sz="3200" dirty="0">
                <a:solidFill>
                  <a:srgbClr val="002060"/>
                </a:solidFill>
                <a:ea typeface="黑体" pitchFamily="49" charset="-122"/>
              </a:rPr>
              <a:t>格式</a:t>
            </a:r>
            <a:r>
              <a:rPr lang="en-US" altLang="zh-CN" sz="3200" dirty="0">
                <a:solidFill>
                  <a:srgbClr val="002060"/>
                </a:solidFill>
                <a:latin typeface="Arial Unicode MS" pitchFamily="34" charset="-122"/>
                <a:ea typeface="Arial Unicode MS" pitchFamily="34" charset="-122"/>
                <a:cs typeface="Arial Unicode MS" pitchFamily="34" charset="-122"/>
              </a:rPr>
              <a:t>1</a:t>
            </a:r>
          </a:p>
          <a:p>
            <a:pPr marL="342900" indent="-342900" algn="l">
              <a:spcBef>
                <a:spcPct val="20000"/>
              </a:spcBef>
              <a:buClr>
                <a:srgbClr val="FF5050"/>
              </a:buClr>
              <a:buSzPct val="120000"/>
            </a:pPr>
            <a:r>
              <a:rPr lang="en-US" altLang="zh-CN" sz="3200" dirty="0">
                <a:solidFill>
                  <a:srgbClr val="000066"/>
                </a:solidFill>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if</a:t>
            </a:r>
            <a:r>
              <a:rPr lang="en-US" altLang="zh-CN" sz="3200" dirty="0">
                <a:solidFill>
                  <a:srgbClr val="000066"/>
                </a:solidFill>
                <a:latin typeface="Arial Unicode MS" pitchFamily="34" charset="-122"/>
                <a:ea typeface="Arial Unicode MS" pitchFamily="34" charset="-122"/>
                <a:cs typeface="Arial Unicode MS" pitchFamily="34" charset="-122"/>
              </a:rPr>
              <a:t>  [ </a:t>
            </a:r>
            <a:r>
              <a:rPr lang="zh-CN" altLang="en-US" sz="3200" dirty="0">
                <a:solidFill>
                  <a:srgbClr val="000066"/>
                </a:solidFill>
                <a:latin typeface="宋体" pitchFamily="2" charset="-122"/>
                <a:ea typeface="黑体" pitchFamily="49" charset="-122"/>
              </a:rPr>
              <a:t>条件</a:t>
            </a:r>
            <a:r>
              <a:rPr lang="zh-CN" altLang="en-US" sz="3200" dirty="0">
                <a:solidFill>
                  <a:srgbClr val="000066"/>
                </a:solidFill>
                <a:latin typeface="Arial Unicode MS" pitchFamily="34" charset="-122"/>
                <a:ea typeface="Arial Unicode MS" pitchFamily="34" charset="-122"/>
                <a:cs typeface="Arial Unicode MS" pitchFamily="34" charset="-122"/>
              </a:rPr>
              <a:t> </a:t>
            </a:r>
            <a:r>
              <a:rPr lang="en-US" altLang="zh-CN" sz="3200" dirty="0">
                <a:solidFill>
                  <a:srgbClr val="000066"/>
                </a:solidFill>
                <a:latin typeface="Arial Unicode MS" pitchFamily="34" charset="-122"/>
                <a:ea typeface="Arial Unicode MS" pitchFamily="34" charset="-122"/>
                <a:cs typeface="Arial Unicode MS" pitchFamily="34" charset="-122"/>
              </a:rPr>
              <a:t>]</a:t>
            </a:r>
          </a:p>
          <a:p>
            <a:pPr marL="342900" indent="-342900" algn="l">
              <a:spcBef>
                <a:spcPct val="20000"/>
              </a:spcBef>
              <a:buClr>
                <a:srgbClr val="FF5050"/>
              </a:buClr>
              <a:buSzPct val="120000"/>
            </a:pPr>
            <a:r>
              <a:rPr lang="en-US" altLang="zh-CN" sz="3200" dirty="0">
                <a:solidFill>
                  <a:srgbClr val="000066"/>
                </a:solidFill>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 then</a:t>
            </a:r>
          </a:p>
          <a:p>
            <a:pPr marL="342900" indent="-342900" algn="l">
              <a:spcBef>
                <a:spcPct val="20000"/>
              </a:spcBef>
              <a:buClr>
                <a:srgbClr val="FF5050"/>
              </a:buClr>
              <a:buSzPct val="120000"/>
            </a:pPr>
            <a:r>
              <a:rPr lang="en-US" altLang="zh-CN" sz="3200" dirty="0">
                <a:solidFill>
                  <a:srgbClr val="000066"/>
                </a:solidFill>
                <a:latin typeface="宋体" pitchFamily="2" charset="-122"/>
                <a:ea typeface="黑体" pitchFamily="49" charset="-122"/>
              </a:rPr>
              <a:t>      </a:t>
            </a:r>
            <a:r>
              <a:rPr lang="zh-CN" altLang="en-US" sz="3200" dirty="0">
                <a:solidFill>
                  <a:srgbClr val="000066"/>
                </a:solidFill>
                <a:latin typeface="宋体" pitchFamily="2" charset="-122"/>
                <a:ea typeface="黑体" pitchFamily="49" charset="-122"/>
              </a:rPr>
              <a:t>命令</a:t>
            </a:r>
          </a:p>
          <a:p>
            <a:pPr marL="342900" indent="-342900" algn="l">
              <a:spcBef>
                <a:spcPct val="20000"/>
              </a:spcBef>
              <a:buClr>
                <a:srgbClr val="FF5050"/>
              </a:buClr>
              <a:buSzPct val="120000"/>
            </a:pPr>
            <a:r>
              <a:rPr lang="zh-CN" altLang="en-US" sz="3200" dirty="0">
                <a:solidFill>
                  <a:srgbClr val="000066"/>
                </a:solidFill>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fi</a:t>
            </a:r>
            <a:r>
              <a:rPr lang="en-US" altLang="zh-CN" sz="3200" dirty="0">
                <a:solidFill>
                  <a:srgbClr val="000066"/>
                </a:solidFill>
                <a:latin typeface="Arial Unicode MS" pitchFamily="34" charset="-122"/>
                <a:ea typeface="Arial Unicode MS" pitchFamily="34" charset="-122"/>
                <a:cs typeface="Arial Unicode MS" pitchFamily="34" charset="-122"/>
              </a:rPr>
              <a:t>   </a:t>
            </a:r>
          </a:p>
        </p:txBody>
      </p:sp>
      <p:sp>
        <p:nvSpPr>
          <p:cNvPr id="5124" name="Rectangle 5"/>
          <p:cNvSpPr>
            <a:spLocks noChangeArrowheads="1"/>
          </p:cNvSpPr>
          <p:nvPr/>
        </p:nvSpPr>
        <p:spPr bwMode="auto">
          <a:xfrm>
            <a:off x="631826" y="4581525"/>
            <a:ext cx="6626225" cy="1295400"/>
          </a:xfrm>
          <a:prstGeom prst="rect">
            <a:avLst/>
          </a:prstGeom>
          <a:noFill/>
          <a:ln>
            <a:noFill/>
          </a:ln>
        </p:spPr>
        <p:txBody>
          <a:bodyPr/>
          <a:lstStyle/>
          <a:p>
            <a:pPr marL="342900" indent="-342900" algn="l">
              <a:spcBef>
                <a:spcPct val="20000"/>
              </a:spcBef>
              <a:buClr>
                <a:srgbClr val="FF5050"/>
              </a:buClr>
              <a:buSzPct val="120000"/>
              <a:defRPr/>
            </a:pPr>
            <a:r>
              <a:rPr lang="zh-CN" altLang="en-US" sz="3200" dirty="0">
                <a:solidFill>
                  <a:srgbClr val="002060"/>
                </a:solidFill>
                <a:ea typeface="黑体" pitchFamily="49" charset="-122"/>
              </a:rPr>
              <a:t>格式</a:t>
            </a:r>
            <a:r>
              <a:rPr lang="en-US" altLang="zh-CN" sz="3200" dirty="0">
                <a:solidFill>
                  <a:srgbClr val="002060"/>
                </a:solidFill>
                <a:ea typeface="黑体" pitchFamily="49" charset="-122"/>
              </a:rPr>
              <a:t>2</a:t>
            </a:r>
          </a:p>
          <a:p>
            <a:pPr marL="342900" indent="-342900" algn="l">
              <a:spcBef>
                <a:spcPct val="20000"/>
              </a:spcBef>
              <a:buClr>
                <a:schemeClr val="hlink"/>
              </a:buClr>
              <a:buSzPct val="70000"/>
              <a:defRPr/>
            </a:pPr>
            <a:r>
              <a:rPr lang="en-US" sz="32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if</a:t>
            </a:r>
            <a:r>
              <a:rPr lang="en-US" altLang="zh-CN" sz="32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altLang="zh-CN" sz="3200" dirty="0">
                <a:solidFill>
                  <a:srgbClr val="000066"/>
                </a:solidFill>
                <a:latin typeface="Arial Unicode MS" pitchFamily="34" charset="-122"/>
                <a:ea typeface="Arial Unicode MS" pitchFamily="34" charset="-122"/>
                <a:cs typeface="Arial Unicode MS" pitchFamily="34" charset="-122"/>
              </a:rPr>
              <a:t>[ </a:t>
            </a:r>
            <a:r>
              <a:rPr lang="zh-CN" altLang="en-US" sz="3200" dirty="0">
                <a:solidFill>
                  <a:srgbClr val="000066"/>
                </a:solidFill>
                <a:latin typeface="Arial Unicode MS" pitchFamily="34" charset="-122"/>
                <a:ea typeface="Arial Unicode MS" pitchFamily="34" charset="-122"/>
                <a:cs typeface="Arial Unicode MS" pitchFamily="34" charset="-122"/>
              </a:rPr>
              <a:t>条件 </a:t>
            </a:r>
            <a:r>
              <a:rPr lang="en-US" altLang="zh-CN" sz="3200" dirty="0">
                <a:solidFill>
                  <a:srgbClr val="000066"/>
                </a:solidFill>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 then </a:t>
            </a:r>
            <a:r>
              <a:rPr lang="zh-CN" altLang="en-US" sz="3200" dirty="0">
                <a:solidFill>
                  <a:srgbClr val="000066"/>
                </a:solidFill>
                <a:latin typeface="Arial Unicode MS" pitchFamily="34" charset="-122"/>
                <a:ea typeface="Arial Unicode MS" pitchFamily="34" charset="-122"/>
                <a:cs typeface="Arial Unicode MS" pitchFamily="34" charset="-122"/>
              </a:rPr>
              <a:t>命令</a:t>
            </a:r>
          </a:p>
          <a:p>
            <a:pPr marL="342900" indent="-342900" algn="l">
              <a:spcBef>
                <a:spcPct val="20000"/>
              </a:spcBef>
              <a:buClr>
                <a:schemeClr val="hlink"/>
              </a:buClr>
              <a:buSzPct val="70000"/>
              <a:defRPr/>
            </a:pPr>
            <a:r>
              <a:rPr lang="zh-CN" altLang="en-US" sz="32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zh-CN" altLang="en-US" sz="3200" dirty="0">
                <a:solidFill>
                  <a:schemeClr val="hlink"/>
                </a:solidFill>
                <a:latin typeface="Arial Unicode MS" pitchFamily="34" charset="-122"/>
                <a:ea typeface="Arial Unicode MS" pitchFamily="34" charset="-122"/>
                <a:cs typeface="Arial Unicode MS" pitchFamily="34" charset="-122"/>
              </a:rPr>
              <a:t> </a:t>
            </a:r>
            <a:r>
              <a:rPr lang="en-US" altLang="zh-CN" sz="3200" dirty="0">
                <a:solidFill>
                  <a:schemeClr val="hlink"/>
                </a:solidFill>
                <a:latin typeface="Arial Unicode MS" pitchFamily="34" charset="-122"/>
                <a:ea typeface="Arial Unicode MS" pitchFamily="34" charset="-122"/>
                <a:cs typeface="Arial Unicode MS" pitchFamily="34" charset="-122"/>
              </a:rPr>
              <a:t>fi</a:t>
            </a:r>
            <a:r>
              <a:rPr lang="en-US" altLang="zh-CN" sz="2000" dirty="0">
                <a:solidFill>
                  <a:schemeClr val="hlink"/>
                </a:solidFill>
                <a:latin typeface="Arial Unicode MS" pitchFamily="34" charset="-122"/>
                <a:ea typeface="Arial Unicode MS" pitchFamily="34" charset="-122"/>
                <a:cs typeface="Arial Unicode MS" pitchFamily="34"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4" name="Picture 8" descr="捕获"/>
          <p:cNvPicPr>
            <a:picLocks noChangeAspect="1" noChangeArrowheads="1"/>
          </p:cNvPicPr>
          <p:nvPr/>
        </p:nvPicPr>
        <p:blipFill>
          <a:blip r:embed="rId2" cstate="print">
            <a:clrChange>
              <a:clrFrom>
                <a:srgbClr val="FFFFFF"/>
              </a:clrFrom>
              <a:clrTo>
                <a:srgbClr val="FFFFFF">
                  <a:alpha val="0"/>
                </a:srgbClr>
              </a:clrTo>
            </a:clrChange>
            <a:lum bright="6000"/>
          </a:blip>
          <a:srcRect/>
          <a:stretch>
            <a:fillRect/>
          </a:stretch>
        </p:blipFill>
        <p:spPr bwMode="auto">
          <a:xfrm>
            <a:off x="4448176" y="692150"/>
            <a:ext cx="5076825" cy="6165850"/>
          </a:xfrm>
          <a:prstGeom prst="rect">
            <a:avLst/>
          </a:prstGeom>
          <a:noFill/>
          <a:ln w="9525">
            <a:noFill/>
            <a:miter lim="800000"/>
            <a:headEnd/>
            <a:tailEnd/>
          </a:ln>
        </p:spPr>
      </p:pic>
      <p:sp>
        <p:nvSpPr>
          <p:cNvPr id="5122" name="Rectangle 2"/>
          <p:cNvSpPr>
            <a:spLocks noGrp="1" noChangeAspect="1" noChangeArrowheads="1"/>
          </p:cNvSpPr>
          <p:nvPr>
            <p:ph type="title" idx="4294967295"/>
          </p:nvPr>
        </p:nvSpPr>
        <p:spPr/>
        <p:txBody>
          <a:bodyPr/>
          <a:lstStyle/>
          <a:p>
            <a:pPr algn="ctr" eaLnBrk="1" hangingPunct="1">
              <a:defRPr/>
            </a:pPr>
            <a:r>
              <a:rPr lang="en-US" altLang="zh-CN" sz="2400" dirty="0"/>
              <a:t>Shell</a:t>
            </a:r>
            <a:r>
              <a:rPr lang="zh-CN" altLang="en-US" sz="2400" dirty="0"/>
              <a:t>基本语法</a:t>
            </a:r>
            <a:r>
              <a:rPr lang="en-US" altLang="zh-CN" sz="2400" dirty="0"/>
              <a:t>-</a:t>
            </a:r>
            <a:r>
              <a:rPr lang="zh-CN" altLang="en-US" sz="2400" dirty="0"/>
              <a:t>结构化控制命令</a:t>
            </a:r>
            <a:r>
              <a:rPr lang="en-US" altLang="zh-CN" sz="2400" dirty="0"/>
              <a:t>(</a:t>
            </a:r>
            <a:r>
              <a:rPr lang="zh-CN" altLang="en-US" sz="2400" dirty="0"/>
              <a:t>分支判断</a:t>
            </a:r>
            <a:r>
              <a:rPr lang="en-US" altLang="zh-CN" sz="2400" dirty="0"/>
              <a:t>if)</a:t>
            </a:r>
          </a:p>
        </p:txBody>
      </p:sp>
      <p:sp>
        <p:nvSpPr>
          <p:cNvPr id="5125" name="Rectangle 7"/>
          <p:cNvSpPr>
            <a:spLocks noChangeArrowheads="1"/>
          </p:cNvSpPr>
          <p:nvPr/>
        </p:nvSpPr>
        <p:spPr bwMode="auto">
          <a:xfrm>
            <a:off x="381000" y="1368426"/>
            <a:ext cx="3995738" cy="5661025"/>
          </a:xfrm>
          <a:prstGeom prst="rect">
            <a:avLst/>
          </a:prstGeom>
          <a:noFill/>
          <a:ln>
            <a:noFill/>
          </a:ln>
        </p:spPr>
        <p:txBody>
          <a:bodyPr/>
          <a:lstStyle/>
          <a:p>
            <a:pPr marL="342900" indent="-342900" algn="l">
              <a:spcBef>
                <a:spcPct val="20000"/>
              </a:spcBef>
              <a:buClr>
                <a:srgbClr val="FF5050"/>
              </a:buClr>
              <a:buSzPct val="120000"/>
              <a:defRPr/>
            </a:pPr>
            <a:r>
              <a:rPr lang="zh-CN" altLang="en-US" sz="2800" dirty="0">
                <a:solidFill>
                  <a:srgbClr val="002060"/>
                </a:solidFill>
                <a:ea typeface="黑体" pitchFamily="49" charset="-122"/>
              </a:rPr>
              <a:t>       格式</a:t>
            </a:r>
            <a:r>
              <a:rPr lang="en-US" altLang="zh-CN" sz="2800" dirty="0">
                <a:solidFill>
                  <a:srgbClr val="002060"/>
                </a:solidFill>
                <a:ea typeface="黑体" pitchFamily="49" charset="-122"/>
              </a:rPr>
              <a:t>3</a:t>
            </a:r>
          </a:p>
          <a:p>
            <a:pPr marL="342900" indent="-342900" algn="l">
              <a:spcBef>
                <a:spcPct val="20000"/>
              </a:spcBef>
              <a:buClr>
                <a:schemeClr val="hlink"/>
              </a:buClr>
              <a:buSzPct val="70000"/>
              <a:defRPr/>
            </a:pP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if  </a:t>
            </a:r>
            <a:r>
              <a:rPr lang="en-US" altLang="zh-CN" sz="2800" dirty="0">
                <a:solidFill>
                  <a:srgbClr val="000066"/>
                </a:solidFill>
                <a:latin typeface="Arial Unicode MS" pitchFamily="34" charset="-122"/>
                <a:ea typeface="Arial Unicode MS" pitchFamily="34" charset="-122"/>
                <a:cs typeface="Arial Unicode MS" pitchFamily="34"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条件 </a:t>
            </a:r>
            <a:r>
              <a:rPr lang="en-US" altLang="zh-CN" sz="2800" dirty="0">
                <a:solidFill>
                  <a:srgbClr val="000066"/>
                </a:solidFill>
                <a:latin typeface="Arial Unicode MS" pitchFamily="34" charset="-122"/>
                <a:ea typeface="Arial Unicode MS" pitchFamily="34" charset="-122"/>
                <a:cs typeface="Arial Unicode MS" pitchFamily="34" charset="-122"/>
              </a:rPr>
              <a:t>]</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sz="2800" dirty="0">
                <a:solidFill>
                  <a:schemeClr val="hlink"/>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then</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宋体" pitchFamily="2"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命令</a:t>
            </a:r>
            <a:r>
              <a:rPr lang="en-US" altLang="zh-CN" sz="2800" dirty="0">
                <a:solidFill>
                  <a:srgbClr val="000066"/>
                </a:solidFill>
                <a:latin typeface="Arial Unicode MS" pitchFamily="34" charset="-122"/>
                <a:ea typeface="Arial Unicode MS" pitchFamily="34" charset="-122"/>
                <a:cs typeface="Arial Unicode MS" pitchFamily="34" charset="-122"/>
              </a:rPr>
              <a:t>1</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宋体" pitchFamily="2" charset="-122"/>
              </a:rPr>
              <a:t>  </a:t>
            </a:r>
            <a:r>
              <a:rPr lang="en-US" altLang="zh-CN" sz="2800" dirty="0">
                <a:effectLst>
                  <a:outerShdw blurRad="38100" dist="38100" dir="2700000" algn="tl">
                    <a:srgbClr val="C0C0C0"/>
                  </a:outerShdw>
                </a:effectLst>
                <a:latin typeface="宋体" pitchFamily="2"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else</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宋体" pitchFamily="2"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命令</a:t>
            </a:r>
            <a:r>
              <a:rPr lang="en-US" altLang="zh-CN" sz="2800" dirty="0">
                <a:solidFill>
                  <a:srgbClr val="000066"/>
                </a:solidFill>
                <a:latin typeface="Arial Unicode MS" pitchFamily="34" charset="-122"/>
                <a:ea typeface="Arial Unicode MS" pitchFamily="34" charset="-122"/>
                <a:cs typeface="Arial Unicode MS" pitchFamily="34" charset="-122"/>
              </a:rPr>
              <a:t>2</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fi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0658" name="Picture 6" descr="33"/>
          <p:cNvPicPr>
            <a:picLocks noChangeAspect="1" noChangeArrowheads="1"/>
          </p:cNvPicPr>
          <p:nvPr/>
        </p:nvPicPr>
        <p:blipFill>
          <a:blip r:embed="rId2" cstate="print">
            <a:clrChange>
              <a:clrFrom>
                <a:srgbClr val="FFFFFF"/>
              </a:clrFrom>
              <a:clrTo>
                <a:srgbClr val="FFFFFF">
                  <a:alpha val="0"/>
                </a:srgbClr>
              </a:clrTo>
            </a:clrChange>
            <a:lum bright="8000"/>
          </a:blip>
          <a:srcRect/>
          <a:stretch>
            <a:fillRect/>
          </a:stretch>
        </p:blipFill>
        <p:spPr bwMode="auto">
          <a:xfrm>
            <a:off x="5025008" y="1094681"/>
            <a:ext cx="4243939" cy="5959575"/>
          </a:xfrm>
          <a:prstGeom prst="rect">
            <a:avLst/>
          </a:prstGeom>
          <a:noFill/>
          <a:ln w="9525">
            <a:noFill/>
            <a:miter lim="800000"/>
            <a:headEnd/>
            <a:tailEnd/>
          </a:ln>
        </p:spPr>
      </p:pic>
      <p:sp>
        <p:nvSpPr>
          <p:cNvPr id="5122" name="Rectangle 2"/>
          <p:cNvSpPr>
            <a:spLocks noGrp="1" noChangeAspect="1" noChangeArrowheads="1"/>
          </p:cNvSpPr>
          <p:nvPr>
            <p:ph type="title" idx="4294967295"/>
          </p:nvPr>
        </p:nvSpPr>
        <p:spPr/>
        <p:txBody>
          <a:bodyPr/>
          <a:lstStyle/>
          <a:p>
            <a:pPr algn="ctr" eaLnBrk="1" hangingPunct="1">
              <a:defRPr/>
            </a:pPr>
            <a:r>
              <a:rPr lang="en-US" altLang="zh-CN" sz="2400" dirty="0"/>
              <a:t>Shell</a:t>
            </a:r>
            <a:r>
              <a:rPr lang="zh-CN" altLang="en-US" sz="2400" dirty="0"/>
              <a:t>基本语法</a:t>
            </a:r>
            <a:r>
              <a:rPr lang="en-US" altLang="zh-CN" sz="2400" dirty="0"/>
              <a:t>-</a:t>
            </a:r>
            <a:r>
              <a:rPr lang="zh-CN" altLang="en-US" sz="2400" dirty="0"/>
              <a:t>结构化控制命令</a:t>
            </a:r>
            <a:r>
              <a:rPr lang="en-US" altLang="zh-CN" sz="2400" dirty="0"/>
              <a:t>(</a:t>
            </a:r>
            <a:r>
              <a:rPr lang="zh-CN" altLang="en-US" sz="2400" dirty="0"/>
              <a:t>分支判断</a:t>
            </a:r>
            <a:r>
              <a:rPr lang="en-US" altLang="zh-CN" sz="2400" dirty="0"/>
              <a:t>if)</a:t>
            </a:r>
          </a:p>
        </p:txBody>
      </p:sp>
      <p:sp>
        <p:nvSpPr>
          <p:cNvPr id="5126" name="Rectangle 8"/>
          <p:cNvSpPr>
            <a:spLocks noChangeArrowheads="1"/>
          </p:cNvSpPr>
          <p:nvPr/>
        </p:nvSpPr>
        <p:spPr bwMode="auto">
          <a:xfrm>
            <a:off x="381001" y="1341438"/>
            <a:ext cx="6335713" cy="3168650"/>
          </a:xfrm>
          <a:prstGeom prst="rect">
            <a:avLst/>
          </a:prstGeom>
          <a:noFill/>
          <a:ln>
            <a:noFill/>
          </a:ln>
        </p:spPr>
        <p:txBody>
          <a:bodyPr/>
          <a:lstStyle/>
          <a:p>
            <a:pPr marL="342900" indent="-342900" algn="l">
              <a:spcBef>
                <a:spcPct val="20000"/>
              </a:spcBef>
              <a:buClr>
                <a:srgbClr val="FF5050"/>
              </a:buClr>
              <a:buSzPct val="120000"/>
              <a:defRPr/>
            </a:pPr>
            <a:r>
              <a:rPr lang="zh-CN" altLang="en-US" sz="2800" dirty="0">
                <a:solidFill>
                  <a:srgbClr val="002060"/>
                </a:solidFill>
                <a:ea typeface="黑体" pitchFamily="49" charset="-122"/>
              </a:rPr>
              <a:t>    格式</a:t>
            </a:r>
            <a:r>
              <a:rPr lang="en-US" altLang="zh-CN" sz="2800" dirty="0">
                <a:solidFill>
                  <a:srgbClr val="002060"/>
                </a:solidFill>
                <a:ea typeface="黑体" pitchFamily="49" charset="-122"/>
              </a:rPr>
              <a:t>4</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if </a:t>
            </a:r>
            <a:r>
              <a:rPr lang="en-US" altLang="zh-CN" sz="2800" dirty="0">
                <a:solidFill>
                  <a:srgbClr val="000066"/>
                </a:solidFill>
                <a:latin typeface="Arial Unicode MS" pitchFamily="34" charset="-122"/>
                <a:ea typeface="Arial Unicode MS" pitchFamily="34" charset="-122"/>
                <a:cs typeface="Arial Unicode MS" pitchFamily="34" charset="-122"/>
              </a:rPr>
              <a:t> [ </a:t>
            </a:r>
            <a:r>
              <a:rPr lang="zh-CN" altLang="en-US" sz="2800" dirty="0">
                <a:solidFill>
                  <a:srgbClr val="000066"/>
                </a:solidFill>
                <a:latin typeface="Arial Unicode MS" pitchFamily="34" charset="-122"/>
                <a:ea typeface="Arial Unicode MS" pitchFamily="34" charset="-122"/>
                <a:cs typeface="Arial Unicode MS" pitchFamily="34" charset="-122"/>
              </a:rPr>
              <a:t>条件</a:t>
            </a:r>
            <a:r>
              <a:rPr lang="en-US" altLang="zh-CN" sz="2800" dirty="0">
                <a:solidFill>
                  <a:srgbClr val="000066"/>
                </a:solidFill>
                <a:latin typeface="Arial Unicode MS" pitchFamily="34" charset="-122"/>
                <a:ea typeface="Arial Unicode MS" pitchFamily="34" charset="-122"/>
                <a:cs typeface="Arial Unicode MS" pitchFamily="34" charset="-122"/>
              </a:rPr>
              <a:t>1 ]</a:t>
            </a:r>
          </a:p>
          <a:p>
            <a:pPr marL="342900" indent="-342900" algn="l">
              <a:spcBef>
                <a:spcPct val="20000"/>
              </a:spcBef>
              <a:buClr>
                <a:schemeClr val="hlink"/>
              </a:buClr>
              <a:buSzPct val="70000"/>
              <a:defRPr/>
            </a:pP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then</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宋体" pitchFamily="2"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命令</a:t>
            </a:r>
            <a:r>
              <a:rPr lang="en-US" altLang="zh-CN" sz="2800" dirty="0">
                <a:solidFill>
                  <a:srgbClr val="000066"/>
                </a:solidFill>
                <a:latin typeface="Arial Unicode MS" pitchFamily="34" charset="-122"/>
                <a:ea typeface="Arial Unicode MS" pitchFamily="34" charset="-122"/>
                <a:cs typeface="Arial Unicode MS" pitchFamily="34" charset="-122"/>
              </a:rPr>
              <a:t>1</a:t>
            </a:r>
          </a:p>
          <a:p>
            <a:pPr marL="342900" indent="-342900" algn="l">
              <a:spcBef>
                <a:spcPct val="20000"/>
              </a:spcBef>
              <a:buClr>
                <a:schemeClr val="hlink"/>
              </a:buClr>
              <a:buSzPct val="70000"/>
              <a:defRPr/>
            </a:pP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err="1">
                <a:solidFill>
                  <a:schemeClr val="hlink"/>
                </a:solidFill>
                <a:latin typeface="Arial Unicode MS" pitchFamily="34" charset="-122"/>
                <a:ea typeface="Arial Unicode MS" pitchFamily="34" charset="-122"/>
                <a:cs typeface="Arial Unicode MS" pitchFamily="34" charset="-122"/>
              </a:rPr>
              <a:t>elif</a:t>
            </a:r>
            <a:r>
              <a:rPr lang="en-US" altLang="zh-CN"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rgbClr val="000066"/>
                </a:solidFill>
                <a:latin typeface="Arial Unicode MS" pitchFamily="34" charset="-122"/>
                <a:ea typeface="Arial Unicode MS" pitchFamily="34" charset="-122"/>
                <a:cs typeface="Arial Unicode MS" pitchFamily="34"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条件</a:t>
            </a:r>
            <a:r>
              <a:rPr lang="en-US" altLang="zh-CN" sz="2800" dirty="0">
                <a:solidFill>
                  <a:srgbClr val="000066"/>
                </a:solidFill>
                <a:latin typeface="Arial Unicode MS" pitchFamily="34" charset="-122"/>
                <a:ea typeface="Arial Unicode MS" pitchFamily="34" charset="-122"/>
                <a:cs typeface="Arial Unicode MS" pitchFamily="34" charset="-122"/>
              </a:rPr>
              <a:t>2 ]</a:t>
            </a:r>
          </a:p>
          <a:p>
            <a:pPr marL="342900" indent="-342900" algn="l">
              <a:spcBef>
                <a:spcPct val="20000"/>
              </a:spcBef>
              <a:buClr>
                <a:schemeClr val="hlink"/>
              </a:buClr>
              <a:buSzPct val="70000"/>
              <a:defRPr/>
            </a:pP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then  </a:t>
            </a:r>
          </a:p>
          <a:p>
            <a:pPr marL="342900" indent="-342900" algn="l">
              <a:spcBef>
                <a:spcPct val="20000"/>
              </a:spcBef>
              <a:buClr>
                <a:schemeClr val="hlink"/>
              </a:buClr>
              <a:buSzPct val="70000"/>
              <a:defRPr/>
            </a:pPr>
            <a:r>
              <a:rPr lang="en-US" sz="2800" dirty="0">
                <a:solidFill>
                  <a:srgbClr val="000066"/>
                </a:solidFill>
                <a:latin typeface="Arial Unicode MS" pitchFamily="34" charset="-122"/>
                <a:ea typeface="Arial Unicode MS" pitchFamily="34" charset="-122"/>
                <a:cs typeface="Arial Unicode MS" pitchFamily="34"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命令</a:t>
            </a:r>
            <a:r>
              <a:rPr lang="en-US" altLang="zh-CN" sz="2800" dirty="0">
                <a:solidFill>
                  <a:srgbClr val="000066"/>
                </a:solidFill>
                <a:latin typeface="Arial Unicode MS" pitchFamily="34" charset="-122"/>
                <a:ea typeface="Arial Unicode MS" pitchFamily="34" charset="-122"/>
                <a:cs typeface="Arial Unicode MS" pitchFamily="34" charset="-122"/>
              </a:rPr>
              <a:t>2</a:t>
            </a:r>
          </a:p>
          <a:p>
            <a:pPr marL="342900" indent="-342900" algn="l">
              <a:spcBef>
                <a:spcPct val="20000"/>
              </a:spcBef>
              <a:buClr>
                <a:schemeClr val="hlink"/>
              </a:buClr>
              <a:buSzPct val="70000"/>
              <a:defRPr/>
            </a:pPr>
            <a:r>
              <a:rPr lang="en-US" sz="2800" dirty="0">
                <a:solidFill>
                  <a:schemeClr val="hlink"/>
                </a:solidFill>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else </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宋体" pitchFamily="2" charset="-122"/>
              </a:rPr>
              <a:t>       </a:t>
            </a:r>
            <a:r>
              <a:rPr lang="zh-CN" altLang="en-US" sz="2800" dirty="0">
                <a:solidFill>
                  <a:srgbClr val="000066"/>
                </a:solidFill>
                <a:latin typeface="Arial Unicode MS" pitchFamily="34" charset="-122"/>
                <a:ea typeface="Arial Unicode MS" pitchFamily="34" charset="-122"/>
                <a:cs typeface="Arial Unicode MS" pitchFamily="34" charset="-122"/>
              </a:rPr>
              <a:t>命令</a:t>
            </a:r>
            <a:r>
              <a:rPr lang="en-US" altLang="zh-CN" sz="2800" dirty="0">
                <a:solidFill>
                  <a:srgbClr val="000066"/>
                </a:solidFill>
                <a:latin typeface="Arial Unicode MS" pitchFamily="34" charset="-122"/>
                <a:ea typeface="Arial Unicode MS" pitchFamily="34" charset="-122"/>
                <a:cs typeface="Arial Unicode MS" pitchFamily="34" charset="-122"/>
              </a:rPr>
              <a:t>3</a:t>
            </a:r>
          </a:p>
          <a:p>
            <a:pPr marL="342900" indent="-342900" algn="l">
              <a:spcBef>
                <a:spcPct val="20000"/>
              </a:spcBef>
              <a:buClr>
                <a:schemeClr val="hlink"/>
              </a:buClr>
              <a:buSzPct val="70000"/>
              <a:defRPr/>
            </a:pPr>
            <a:r>
              <a:rPr lang="en-US" sz="28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  </a:t>
            </a:r>
            <a:r>
              <a:rPr lang="en-US" altLang="zh-CN" sz="2800" dirty="0">
                <a:solidFill>
                  <a:schemeClr val="hlink"/>
                </a:solidFill>
                <a:latin typeface="Arial Unicode MS" pitchFamily="34" charset="-122"/>
                <a:ea typeface="Arial Unicode MS" pitchFamily="34" charset="-122"/>
                <a:cs typeface="Arial Unicode MS" pitchFamily="34" charset="-122"/>
              </a:rPr>
              <a:t>fi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a:t>
            </a:r>
            <a:r>
              <a:rPr lang="zh-CN" altLang="en-US" dirty="0"/>
              <a:t>分支判断</a:t>
            </a:r>
            <a:r>
              <a:rPr lang="en-US" dirty="0"/>
              <a:t>if)</a:t>
            </a:r>
          </a:p>
        </p:txBody>
      </p:sp>
      <p:pic>
        <p:nvPicPr>
          <p:cNvPr id="71683" name="Picture 7"/>
          <p:cNvPicPr>
            <a:picLocks noChangeAspect="1" noChangeArrowheads="1"/>
          </p:cNvPicPr>
          <p:nvPr/>
        </p:nvPicPr>
        <p:blipFill>
          <a:blip r:embed="rId2" cstate="print"/>
          <a:srcRect/>
          <a:stretch>
            <a:fillRect/>
          </a:stretch>
        </p:blipFill>
        <p:spPr bwMode="auto">
          <a:xfrm>
            <a:off x="1784648" y="1052736"/>
            <a:ext cx="5940152" cy="5732462"/>
          </a:xfrm>
          <a:prstGeom prst="rect">
            <a:avLst/>
          </a:prstGeom>
          <a:noFill/>
          <a:ln w="9525">
            <a:noFill/>
            <a:miter lim="800000"/>
            <a:headEnd/>
            <a:tailEnd/>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6" descr="4567"/>
          <p:cNvPicPr>
            <a:picLocks noChangeAspect="1" noChangeArrowheads="1"/>
          </p:cNvPicPr>
          <p:nvPr/>
        </p:nvPicPr>
        <p:blipFill>
          <a:blip r:embed="rId2" cstate="print"/>
          <a:srcRect/>
          <a:stretch>
            <a:fillRect/>
          </a:stretch>
        </p:blipFill>
        <p:spPr bwMode="auto">
          <a:xfrm>
            <a:off x="6257926" y="1125539"/>
            <a:ext cx="3025775" cy="4103687"/>
          </a:xfrm>
          <a:prstGeom prst="rect">
            <a:avLst/>
          </a:prstGeom>
          <a:noFill/>
          <a:ln w="9525">
            <a:noFill/>
            <a:miter lim="800000"/>
            <a:headEnd/>
            <a:tailEnd/>
          </a:ln>
        </p:spPr>
      </p:pic>
      <p:sp>
        <p:nvSpPr>
          <p:cNvPr id="6146"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a:t>
            </a:r>
            <a:r>
              <a:rPr lang="zh-CN" altLang="en-US" dirty="0"/>
              <a:t>分支判断</a:t>
            </a:r>
            <a:r>
              <a:rPr lang="en-US" dirty="0"/>
              <a:t>case)</a:t>
            </a:r>
          </a:p>
        </p:txBody>
      </p:sp>
      <p:sp>
        <p:nvSpPr>
          <p:cNvPr id="72708" name="Rectangle 3"/>
          <p:cNvSpPr>
            <a:spLocks noGrp="1" noChangeArrowheads="1"/>
          </p:cNvSpPr>
          <p:nvPr>
            <p:ph type="body" idx="4294967295"/>
          </p:nvPr>
        </p:nvSpPr>
        <p:spPr>
          <a:xfrm>
            <a:off x="381000" y="1196976"/>
            <a:ext cx="9144000" cy="5256213"/>
          </a:xfrm>
        </p:spPr>
        <p:txBody>
          <a:bodyPr/>
          <a:lstStyle/>
          <a:p>
            <a:pPr eaLnBrk="1" hangingPunct="1">
              <a:lnSpc>
                <a:spcPct val="90000"/>
              </a:lnSpc>
              <a:buFont typeface="Wingdings" pitchFamily="2" charset="2"/>
              <a:buNone/>
            </a:pPr>
            <a:r>
              <a:rPr lang="zh-CN" altLang="en-US" sz="2400">
                <a:ea typeface="黑体" pitchFamily="49" charset="-122"/>
              </a:rPr>
              <a:t>   </a:t>
            </a:r>
            <a:r>
              <a:rPr lang="en-US" altLang="zh-CN" sz="2400">
                <a:solidFill>
                  <a:schemeClr val="hlink"/>
                </a:solidFill>
                <a:latin typeface="Arial Unicode MS" pitchFamily="34" charset="-122"/>
                <a:ea typeface="Arial Unicode MS" pitchFamily="34" charset="-122"/>
                <a:cs typeface="Arial Unicode MS" pitchFamily="34" charset="-122"/>
              </a:rPr>
              <a:t>case</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值 </a:t>
            </a:r>
            <a:r>
              <a:rPr lang="en-US" altLang="zh-CN" sz="2400">
                <a:solidFill>
                  <a:schemeClr val="hlink"/>
                </a:solidFill>
                <a:latin typeface="Arial Unicode MS" pitchFamily="34" charset="-122"/>
                <a:ea typeface="Arial Unicode MS" pitchFamily="34" charset="-122"/>
                <a:cs typeface="Arial Unicode MS" pitchFamily="34" charset="-122"/>
              </a:rPr>
              <a:t>in</a:t>
            </a:r>
          </a:p>
          <a:p>
            <a:pPr eaLnBrk="1" hangingPunct="1">
              <a:lnSpc>
                <a:spcPct val="90000"/>
              </a:lnSpc>
              <a:buFont typeface="Wingdings" pitchFamily="2" charset="2"/>
              <a:buNone/>
            </a:pPr>
            <a:r>
              <a:rPr lang="en-US" altLang="zh-CN" sz="2400">
                <a:latin typeface="宋体" pitchFamily="2" charset="-122"/>
                <a:ea typeface="黑体" pitchFamily="49" charset="-122"/>
              </a:rPr>
              <a:t>            </a:t>
            </a:r>
            <a:r>
              <a:rPr lang="zh-CN" altLang="en-US" sz="2400">
                <a:latin typeface="宋体" pitchFamily="2" charset="-122"/>
                <a:ea typeface="黑体" pitchFamily="49" charset="-122"/>
              </a:rPr>
              <a:t>模式</a:t>
            </a:r>
            <a:r>
              <a:rPr lang="en-US" altLang="zh-CN" sz="2400">
                <a:latin typeface="宋体" pitchFamily="2" charset="-122"/>
                <a:ea typeface="黑体" pitchFamily="49" charset="-122"/>
              </a:rPr>
              <a:t>1)</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r>
              <a:rPr lang="zh-CN" altLang="en-US" sz="2400">
                <a:latin typeface="宋体" pitchFamily="2" charset="-122"/>
                <a:ea typeface="黑体" pitchFamily="49" charset="-122"/>
              </a:rPr>
              <a:t>命令</a:t>
            </a:r>
            <a:r>
              <a:rPr lang="en-US" altLang="zh-CN" sz="2400">
                <a:latin typeface="Arial Unicode MS" pitchFamily="34" charset="-122"/>
                <a:ea typeface="Arial Unicode MS" pitchFamily="34" charset="-122"/>
                <a:cs typeface="Arial Unicode MS" pitchFamily="34" charset="-122"/>
              </a:rPr>
              <a:t>1</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r>
              <a:rPr lang="en-US" altLang="zh-CN" sz="2400">
                <a:solidFill>
                  <a:schemeClr val="hlink"/>
                </a:solidFill>
                <a:latin typeface="Arial Unicode MS" pitchFamily="34" charset="-122"/>
                <a:ea typeface="Arial Unicode MS" pitchFamily="34" charset="-122"/>
                <a:cs typeface="Arial Unicode MS" pitchFamily="34" charset="-122"/>
              </a:rPr>
              <a:t>;;</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p>
          <a:p>
            <a:pPr eaLnBrk="1" hangingPunct="1">
              <a:lnSpc>
                <a:spcPct val="90000"/>
              </a:lnSpc>
              <a:buFont typeface="Wingdings" pitchFamily="2" charset="2"/>
              <a:buNone/>
            </a:pPr>
            <a:r>
              <a:rPr lang="en-US" altLang="zh-CN" sz="2400">
                <a:latin typeface="宋体" pitchFamily="2" charset="-122"/>
                <a:ea typeface="黑体" pitchFamily="49" charset="-122"/>
              </a:rPr>
              <a:t>               </a:t>
            </a:r>
            <a:r>
              <a:rPr lang="en-US" altLang="zh-CN" sz="2400">
                <a:solidFill>
                  <a:schemeClr val="hlink"/>
                </a:solidFill>
                <a:latin typeface="Arial Unicode MS" pitchFamily="34" charset="-122"/>
                <a:ea typeface="Arial Unicode MS" pitchFamily="34" charset="-122"/>
                <a:cs typeface="Arial Unicode MS" pitchFamily="34" charset="-122"/>
              </a:rPr>
              <a:t>*)</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r>
              <a:rPr lang="zh-CN" altLang="en-US" sz="2400">
                <a:latin typeface="宋体" pitchFamily="2" charset="-122"/>
                <a:ea typeface="黑体" pitchFamily="49" charset="-122"/>
              </a:rPr>
              <a:t>命令</a:t>
            </a:r>
            <a:r>
              <a:rPr lang="en-US" altLang="zh-CN" sz="2400">
                <a:latin typeface="Arial Unicode MS" pitchFamily="34" charset="-122"/>
                <a:ea typeface="Arial Unicode MS" pitchFamily="34" charset="-122"/>
                <a:cs typeface="Arial Unicode MS" pitchFamily="34" charset="-122"/>
              </a:rPr>
              <a:t>n</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r>
              <a:rPr lang="en-US" altLang="zh-CN" sz="2400">
                <a:solidFill>
                  <a:schemeClr val="hlink"/>
                </a:solidFill>
                <a:latin typeface="Arial Unicode MS" pitchFamily="34" charset="-122"/>
                <a:ea typeface="Arial Unicode MS" pitchFamily="34" charset="-122"/>
                <a:cs typeface="Arial Unicode MS" pitchFamily="34" charset="-122"/>
              </a:rPr>
              <a:t>;;</a:t>
            </a:r>
          </a:p>
          <a:p>
            <a:pPr eaLnBrk="1" hangingPunct="1">
              <a:lnSpc>
                <a:spcPct val="90000"/>
              </a:lnSpc>
              <a:buFont typeface="Wingdings" pitchFamily="2" charset="2"/>
              <a:buNone/>
            </a:pPr>
            <a:r>
              <a:rPr lang="en-US" altLang="zh-CN" sz="2400">
                <a:latin typeface="Arial Unicode MS" pitchFamily="34" charset="-122"/>
                <a:ea typeface="Arial Unicode MS" pitchFamily="34" charset="-122"/>
                <a:cs typeface="Arial Unicode MS" pitchFamily="34" charset="-122"/>
              </a:rPr>
              <a:t>  </a:t>
            </a:r>
            <a:r>
              <a:rPr lang="en-US" altLang="zh-CN" sz="2400">
                <a:solidFill>
                  <a:schemeClr val="hlink"/>
                </a:solidFill>
                <a:latin typeface="Arial Unicode MS" pitchFamily="34" charset="-122"/>
                <a:ea typeface="Arial Unicode MS" pitchFamily="34" charset="-122"/>
                <a:cs typeface="Arial Unicode MS" pitchFamily="34" charset="-122"/>
              </a:rPr>
              <a:t> esac</a:t>
            </a:r>
          </a:p>
          <a:p>
            <a:pPr eaLnBrk="1" hangingPunct="1">
              <a:lnSpc>
                <a:spcPct val="90000"/>
              </a:lnSpc>
              <a:buFont typeface="Wingdings" pitchFamily="2" charset="2"/>
              <a:buNone/>
            </a:pPr>
            <a:endParaRPr lang="en-US" altLang="zh-CN" sz="2400">
              <a:ea typeface="黑体" pitchFamily="49" charset="-122"/>
            </a:endParaRPr>
          </a:p>
          <a:p>
            <a:pPr eaLnBrk="1" hangingPunct="1">
              <a:lnSpc>
                <a:spcPct val="90000"/>
              </a:lnSpc>
              <a:buFont typeface="Wingdings" pitchFamily="2" charset="2"/>
              <a:buNone/>
            </a:pPr>
            <a:r>
              <a:rPr lang="en-US" altLang="zh-CN" sz="2400">
                <a:ea typeface="黑体" pitchFamily="49" charset="-122"/>
              </a:rPr>
              <a:t>	</a:t>
            </a:r>
            <a:r>
              <a:rPr lang="zh-CN" altLang="en-US" sz="2400">
                <a:ea typeface="黑体" pitchFamily="49" charset="-122"/>
              </a:rPr>
              <a:t>取值后面必须为单词</a:t>
            </a:r>
            <a:r>
              <a:rPr lang="en-US" altLang="zh-CN" sz="2400">
                <a:solidFill>
                  <a:srgbClr val="FF3300"/>
                </a:solidFill>
                <a:latin typeface="Arial Unicode MS" pitchFamily="34" charset="-122"/>
                <a:ea typeface="Arial Unicode MS" pitchFamily="34" charset="-122"/>
                <a:cs typeface="Arial Unicode MS" pitchFamily="34" charset="-122"/>
              </a:rPr>
              <a:t>in</a:t>
            </a:r>
            <a:r>
              <a:rPr lang="en-US" altLang="zh-CN" sz="2400">
                <a:ea typeface="黑体" pitchFamily="49" charset="-122"/>
              </a:rPr>
              <a:t>,</a:t>
            </a:r>
            <a:r>
              <a:rPr lang="zh-CN" altLang="en-US" sz="2400">
                <a:ea typeface="黑体" pitchFamily="49" charset="-122"/>
              </a:rPr>
              <a:t>每一个模式必须以</a:t>
            </a:r>
            <a:r>
              <a:rPr lang="zh-CN" altLang="en-US" sz="2400">
                <a:solidFill>
                  <a:srgbClr val="FF3300"/>
                </a:solidFill>
                <a:ea typeface="黑体" pitchFamily="49" charset="-122"/>
              </a:rPr>
              <a:t>右括号</a:t>
            </a:r>
            <a:r>
              <a:rPr lang="zh-CN" altLang="en-US" sz="2400">
                <a:ea typeface="黑体" pitchFamily="49" charset="-122"/>
              </a:rPr>
              <a:t>结束。取值可以为变量或常数。取值检测匹配的每一个模式，一旦模式匹配，其间所有命令开始执行直至</a:t>
            </a:r>
            <a:r>
              <a:rPr lang="en-US" altLang="zh-CN" sz="2400">
                <a:solidFill>
                  <a:srgbClr val="FF3300"/>
                </a:solidFill>
                <a:latin typeface="Arial Unicode MS" pitchFamily="34" charset="-122"/>
                <a:ea typeface="Arial Unicode MS" pitchFamily="34" charset="-122"/>
                <a:cs typeface="Arial Unicode MS" pitchFamily="34" charset="-122"/>
              </a:rPr>
              <a:t>;;</a:t>
            </a:r>
            <a:r>
              <a:rPr lang="zh-CN" altLang="en-US" sz="2400">
                <a:ea typeface="黑体" pitchFamily="49" charset="-122"/>
              </a:rPr>
              <a:t>。执行完匹配模式相应命令后不再继续其他模式。如果无一匹配模式，使用</a:t>
            </a:r>
            <a:r>
              <a:rPr lang="zh-CN" altLang="en-US" sz="2400">
                <a:solidFill>
                  <a:srgbClr val="FF3300"/>
                </a:solidFill>
                <a:ea typeface="黑体" pitchFamily="49" charset="-122"/>
              </a:rPr>
              <a:t>*</a:t>
            </a:r>
            <a:r>
              <a:rPr lang="zh-CN" altLang="en-US" sz="2400">
                <a:ea typeface="黑体" pitchFamily="49" charset="-122"/>
              </a:rPr>
              <a:t>号捕获该值。</a:t>
            </a:r>
          </a:p>
          <a:p>
            <a:pPr eaLnBrk="1" hangingPunct="1">
              <a:lnSpc>
                <a:spcPct val="90000"/>
              </a:lnSpc>
              <a:buFont typeface="Wingdings" pitchFamily="2" charset="2"/>
              <a:buNone/>
            </a:pPr>
            <a:endParaRPr lang="en-US" altLang="zh-CN" sz="2400">
              <a:solidFill>
                <a:schemeClr val="hlink"/>
              </a:solidFill>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a:t>
            </a:r>
            <a:r>
              <a:rPr lang="zh-CN" altLang="en-US" dirty="0"/>
              <a:t>分支判断</a:t>
            </a:r>
            <a:r>
              <a:rPr lang="en-US" dirty="0"/>
              <a:t>case)</a:t>
            </a:r>
          </a:p>
        </p:txBody>
      </p:sp>
      <p:pic>
        <p:nvPicPr>
          <p:cNvPr id="73731" name="Picture 4"/>
          <p:cNvPicPr>
            <a:picLocks noChangeAspect="1" noChangeArrowheads="1"/>
          </p:cNvPicPr>
          <p:nvPr/>
        </p:nvPicPr>
        <p:blipFill>
          <a:blip r:embed="rId2" cstate="print"/>
          <a:srcRect/>
          <a:stretch>
            <a:fillRect/>
          </a:stretch>
        </p:blipFill>
        <p:spPr bwMode="auto">
          <a:xfrm>
            <a:off x="1208584" y="1412776"/>
            <a:ext cx="7380312" cy="4939427"/>
          </a:xfrm>
          <a:prstGeom prst="rect">
            <a:avLst/>
          </a:prstGeom>
          <a:noFill/>
          <a:ln w="9525">
            <a:noFill/>
            <a:miter lim="800000"/>
            <a:headEnd/>
            <a:tailEnd/>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6" descr="5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61150" y="765176"/>
            <a:ext cx="2863850" cy="6092825"/>
          </a:xfrm>
          <a:prstGeom prst="rect">
            <a:avLst/>
          </a:prstGeom>
          <a:noFill/>
          <a:ln w="9525">
            <a:noFill/>
            <a:miter lim="800000"/>
            <a:headEnd/>
            <a:tailEnd/>
          </a:ln>
        </p:spPr>
      </p:pic>
      <p:sp>
        <p:nvSpPr>
          <p:cNvPr id="7170"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(for</a:t>
            </a:r>
            <a:r>
              <a:rPr lang="zh-CN" altLang="en-US" dirty="0"/>
              <a:t>循环</a:t>
            </a:r>
            <a:r>
              <a:rPr lang="en-US" dirty="0"/>
              <a:t>)</a:t>
            </a:r>
          </a:p>
        </p:txBody>
      </p:sp>
      <p:sp>
        <p:nvSpPr>
          <p:cNvPr id="74756" name="Rectangle 3"/>
          <p:cNvSpPr>
            <a:spLocks noGrp="1" noChangeArrowheads="1"/>
          </p:cNvSpPr>
          <p:nvPr>
            <p:ph type="body" idx="4294967295"/>
          </p:nvPr>
        </p:nvSpPr>
        <p:spPr>
          <a:xfrm>
            <a:off x="381001" y="1125538"/>
            <a:ext cx="6443663" cy="5732462"/>
          </a:xfrm>
        </p:spPr>
        <p:txBody>
          <a:bodyPr/>
          <a:lstStyle/>
          <a:p>
            <a:pPr eaLnBrk="1" hangingPunct="1">
              <a:buFont typeface="Wingdings" pitchFamily="2" charset="2"/>
              <a:buNone/>
            </a:pPr>
            <a:r>
              <a:rPr lang="zh-CN" altLang="en-US" sz="3200" dirty="0">
                <a:solidFill>
                  <a:schemeClr val="hlink"/>
                </a:solidFill>
                <a:ea typeface="黑体" pitchFamily="49" charset="-122"/>
              </a:rPr>
              <a:t>	格式</a:t>
            </a:r>
          </a:p>
          <a:p>
            <a:pPr eaLnBrk="1" hangingPunct="1">
              <a:buFont typeface="Wingdings" pitchFamily="2" charset="2"/>
              <a:buNone/>
            </a:pPr>
            <a:r>
              <a:rPr lang="en-US" altLang="zh-CN" sz="3200" dirty="0">
                <a:solidFill>
                  <a:schemeClr val="hlink"/>
                </a:solidFill>
                <a:ea typeface="黑体" pitchFamily="49" charset="-122"/>
              </a:rPr>
              <a:t>	for </a:t>
            </a:r>
            <a:r>
              <a:rPr lang="zh-CN" altLang="en-US" sz="3200" dirty="0">
                <a:ea typeface="黑体" pitchFamily="49" charset="-122"/>
              </a:rPr>
              <a:t>变量名</a:t>
            </a:r>
            <a:r>
              <a:rPr lang="zh-CN" altLang="en-US" sz="3200" dirty="0">
                <a:solidFill>
                  <a:schemeClr val="hlink"/>
                </a:solidFill>
                <a:ea typeface="黑体" pitchFamily="49" charset="-122"/>
              </a:rPr>
              <a:t> </a:t>
            </a:r>
            <a:r>
              <a:rPr lang="en-US" altLang="zh-CN" sz="3200" dirty="0">
                <a:solidFill>
                  <a:schemeClr val="hlink"/>
                </a:solidFill>
                <a:ea typeface="黑体" pitchFamily="49" charset="-122"/>
              </a:rPr>
              <a:t>in </a:t>
            </a:r>
            <a:r>
              <a:rPr lang="zh-CN" altLang="en-US" sz="3200" dirty="0">
                <a:ea typeface="黑体" pitchFamily="49" charset="-122"/>
              </a:rPr>
              <a:t>列表</a:t>
            </a:r>
          </a:p>
          <a:p>
            <a:pPr eaLnBrk="1" hangingPunct="1">
              <a:buFont typeface="Wingdings" pitchFamily="2" charset="2"/>
              <a:buNone/>
            </a:pPr>
            <a:r>
              <a:rPr lang="en-US" altLang="zh-CN" sz="3200" dirty="0">
                <a:solidFill>
                  <a:schemeClr val="hlink"/>
                </a:solidFill>
                <a:ea typeface="黑体" pitchFamily="49" charset="-122"/>
              </a:rPr>
              <a:t>	do</a:t>
            </a:r>
          </a:p>
          <a:p>
            <a:pPr eaLnBrk="1" hangingPunct="1">
              <a:buFont typeface="Wingdings" pitchFamily="2" charset="2"/>
              <a:buNone/>
            </a:pPr>
            <a:r>
              <a:rPr lang="en-US" altLang="zh-CN" sz="3200" dirty="0">
                <a:ea typeface="黑体" pitchFamily="49" charset="-122"/>
              </a:rPr>
              <a:t>    	</a:t>
            </a:r>
            <a:r>
              <a:rPr lang="zh-CN" altLang="en-US" sz="3200" dirty="0">
                <a:ea typeface="黑体" pitchFamily="49" charset="-122"/>
              </a:rPr>
              <a:t>命令</a:t>
            </a:r>
          </a:p>
          <a:p>
            <a:pPr eaLnBrk="1" hangingPunct="1">
              <a:buFont typeface="Wingdings" pitchFamily="2" charset="2"/>
              <a:buNone/>
            </a:pPr>
            <a:r>
              <a:rPr lang="en-US" altLang="zh-CN" sz="3200" dirty="0">
                <a:solidFill>
                  <a:schemeClr val="hlink"/>
                </a:solidFill>
                <a:ea typeface="黑体" pitchFamily="49" charset="-122"/>
              </a:rPr>
              <a:t>	done</a:t>
            </a:r>
          </a:p>
          <a:p>
            <a:pPr eaLnBrk="1" hangingPunct="1">
              <a:buFont typeface="Wingdings" pitchFamily="2" charset="2"/>
              <a:buNone/>
            </a:pPr>
            <a:endParaRPr lang="en-US" altLang="zh-CN" sz="3200" dirty="0">
              <a:solidFill>
                <a:schemeClr val="hlink"/>
              </a:solidFill>
              <a:ea typeface="黑体" pitchFamily="49" charset="-122"/>
            </a:endParaRPr>
          </a:p>
          <a:p>
            <a:pPr eaLnBrk="1" hangingPunct="1">
              <a:buFont typeface="Wingdings" pitchFamily="2" charset="2"/>
              <a:buNone/>
            </a:pPr>
            <a:endParaRPr lang="en-US" altLang="zh-CN" sz="3200" dirty="0">
              <a:solidFill>
                <a:schemeClr val="hlink"/>
              </a:solidFill>
              <a:ea typeface="黑体" pitchFamily="49" charset="-122"/>
            </a:endParaRPr>
          </a:p>
        </p:txBody>
      </p:sp>
      <p:sp>
        <p:nvSpPr>
          <p:cNvPr id="6" name="文本框 5">
            <a:extLst>
              <a:ext uri="{FF2B5EF4-FFF2-40B4-BE49-F238E27FC236}">
                <a16:creationId xmlns:a16="http://schemas.microsoft.com/office/drawing/2014/main" id="{06905F82-E614-424A-9BD8-7DA39A9F7E07}"/>
              </a:ext>
            </a:extLst>
          </p:cNvPr>
          <p:cNvSpPr txBox="1"/>
          <p:nvPr/>
        </p:nvSpPr>
        <p:spPr>
          <a:xfrm>
            <a:off x="623802" y="4509120"/>
            <a:ext cx="5413547" cy="2062103"/>
          </a:xfrm>
          <a:prstGeom prst="rect">
            <a:avLst/>
          </a:prstGeom>
          <a:noFill/>
        </p:spPr>
        <p:txBody>
          <a:bodyPr wrap="square">
            <a:spAutoFit/>
          </a:bodyPr>
          <a:lstStyle/>
          <a:p>
            <a:pPr algn="just" eaLnBrk="1" hangingPunct="1">
              <a:buFont typeface="Wingdings" pitchFamily="2" charset="2"/>
              <a:buNone/>
            </a:pPr>
            <a:r>
              <a:rPr lang="zh-CN" altLang="en-US" sz="3200" dirty="0">
                <a:solidFill>
                  <a:srgbClr val="000066"/>
                </a:solidFill>
                <a:latin typeface="+mn-lt"/>
                <a:ea typeface="黑体" pitchFamily="49" charset="-122"/>
              </a:rPr>
              <a:t>当变量值在列表里，</a:t>
            </a:r>
            <a:r>
              <a:rPr lang="en-US" altLang="zh-CN" sz="3200" dirty="0">
                <a:solidFill>
                  <a:srgbClr val="000066"/>
                </a:solidFill>
                <a:latin typeface="+mn-lt"/>
                <a:ea typeface="黑体" pitchFamily="49" charset="-122"/>
              </a:rPr>
              <a:t>for</a:t>
            </a:r>
            <a:r>
              <a:rPr lang="zh-CN" altLang="en-US" sz="3200" dirty="0">
                <a:solidFill>
                  <a:srgbClr val="000066"/>
                </a:solidFill>
                <a:latin typeface="+mn-lt"/>
                <a:ea typeface="黑体" pitchFamily="49" charset="-122"/>
              </a:rPr>
              <a:t>循环即执行一次所有命令，使用变量名访问列表中取值。</a:t>
            </a:r>
            <a:r>
              <a:rPr lang="en-US" altLang="zh-CN" sz="3200" dirty="0">
                <a:solidFill>
                  <a:srgbClr val="000066"/>
                </a:solidFill>
                <a:latin typeface="+mn-lt"/>
                <a:ea typeface="黑体" pitchFamily="49" charset="-122"/>
              </a:rPr>
              <a:t>for</a:t>
            </a:r>
            <a:r>
              <a:rPr lang="zh-CN" altLang="en-US" sz="3200" dirty="0">
                <a:solidFill>
                  <a:srgbClr val="000066"/>
                </a:solidFill>
                <a:latin typeface="+mn-lt"/>
                <a:ea typeface="黑体" pitchFamily="49" charset="-122"/>
              </a:rPr>
              <a:t>循环可以嵌套使用。</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(for</a:t>
            </a:r>
            <a:r>
              <a:rPr lang="zh-CN" altLang="en-US" dirty="0"/>
              <a:t>循环</a:t>
            </a:r>
            <a:r>
              <a:rPr lang="en-US" dirty="0"/>
              <a:t>)</a:t>
            </a:r>
          </a:p>
        </p:txBody>
      </p:sp>
      <p:pic>
        <p:nvPicPr>
          <p:cNvPr id="75779" name="Picture 4"/>
          <p:cNvPicPr>
            <a:picLocks noChangeAspect="1" noChangeArrowheads="1"/>
          </p:cNvPicPr>
          <p:nvPr/>
        </p:nvPicPr>
        <p:blipFill>
          <a:blip r:embed="rId2" cstate="print"/>
          <a:srcRect/>
          <a:stretch>
            <a:fillRect/>
          </a:stretch>
        </p:blipFill>
        <p:spPr bwMode="auto">
          <a:xfrm>
            <a:off x="1280592" y="1700808"/>
            <a:ext cx="6912646" cy="4248472"/>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a:t>
            </a:r>
            <a:r>
              <a:rPr lang="zh-CN" altLang="en-US" dirty="0">
                <a:effectLst/>
              </a:rPr>
              <a:t>什么是</a:t>
            </a:r>
            <a:r>
              <a:rPr lang="en-US" altLang="zh-CN" dirty="0">
                <a:effectLst/>
              </a:rPr>
              <a:t>Shell</a:t>
            </a:r>
            <a:endParaRPr lang="zh-CN" altLang="en-US" dirty="0">
              <a:effectLst/>
            </a:endParaRPr>
          </a:p>
        </p:txBody>
      </p:sp>
      <p:sp>
        <p:nvSpPr>
          <p:cNvPr id="22531" name="Rectangle 3"/>
          <p:cNvSpPr>
            <a:spLocks noGrp="1" noChangeArrowheads="1"/>
          </p:cNvSpPr>
          <p:nvPr>
            <p:ph type="body" idx="4294967295"/>
          </p:nvPr>
        </p:nvSpPr>
        <p:spPr>
          <a:xfrm>
            <a:off x="831850" y="1341439"/>
            <a:ext cx="8242300" cy="3743325"/>
          </a:xfrm>
        </p:spPr>
        <p:txBody>
          <a:bodyPr/>
          <a:lstStyle/>
          <a:p>
            <a:pPr>
              <a:buClr>
                <a:srgbClr val="FF0000"/>
              </a:buClr>
              <a:defRPr/>
            </a:pPr>
            <a:r>
              <a:rPr lang="zh-CN" altLang="en-US" sz="2800" dirty="0">
                <a:solidFill>
                  <a:schemeClr val="tx1">
                    <a:lumMod val="50000"/>
                  </a:schemeClr>
                </a:solidFill>
                <a:latin typeface="+mj-ea"/>
              </a:rPr>
              <a:t>如何看自己目前的</a:t>
            </a:r>
            <a:r>
              <a:rPr lang="en-US" altLang="zh-CN" sz="2800" dirty="0">
                <a:solidFill>
                  <a:schemeClr val="tx1">
                    <a:lumMod val="50000"/>
                  </a:schemeClr>
                </a:solidFill>
                <a:latin typeface="+mj-ea"/>
              </a:rPr>
              <a:t>shell?</a:t>
            </a:r>
          </a:p>
          <a:p>
            <a:pPr lvl="1" eaLnBrk="1" hangingPunct="1">
              <a:buClrTx/>
              <a:defRPr/>
            </a:pPr>
            <a:r>
              <a:rPr lang="en-US" altLang="zh-CN" dirty="0">
                <a:solidFill>
                  <a:schemeClr val="tx1">
                    <a:lumMod val="50000"/>
                  </a:schemeClr>
                </a:solidFill>
                <a:latin typeface="+mj-ea"/>
              </a:rPr>
              <a:t>echo $SHELL</a:t>
            </a:r>
            <a:r>
              <a:rPr lang="zh-CN" altLang="en-US" dirty="0">
                <a:solidFill>
                  <a:schemeClr val="tx1">
                    <a:lumMod val="50000"/>
                  </a:schemeClr>
                </a:solidFill>
                <a:latin typeface="+mj-ea"/>
              </a:rPr>
              <a:t>（查看当前运行的</a:t>
            </a:r>
            <a:r>
              <a:rPr lang="en-US" altLang="zh-CN" dirty="0">
                <a:solidFill>
                  <a:schemeClr val="tx1">
                    <a:lumMod val="50000"/>
                  </a:schemeClr>
                </a:solidFill>
                <a:latin typeface="+mj-ea"/>
              </a:rPr>
              <a:t>Shell</a:t>
            </a:r>
            <a:r>
              <a:rPr lang="zh-CN" altLang="en-US" dirty="0">
                <a:solidFill>
                  <a:schemeClr val="tx1">
                    <a:lumMod val="50000"/>
                  </a:schemeClr>
                </a:solidFill>
                <a:latin typeface="+mj-ea"/>
              </a:rPr>
              <a:t>）</a:t>
            </a:r>
          </a:p>
          <a:p>
            <a:pPr lvl="1" eaLnBrk="1" hangingPunct="1">
              <a:buClrTx/>
              <a:defRPr/>
            </a:pPr>
            <a:r>
              <a:rPr lang="en-US" altLang="zh-CN" dirty="0">
                <a:solidFill>
                  <a:schemeClr val="tx1">
                    <a:lumMod val="50000"/>
                  </a:schemeClr>
                </a:solidFill>
                <a:latin typeface="+mj-ea"/>
              </a:rPr>
              <a:t>cat /etc/shells</a:t>
            </a:r>
            <a:r>
              <a:rPr lang="zh-CN" altLang="en-US" dirty="0">
                <a:solidFill>
                  <a:schemeClr val="tx1">
                    <a:lumMod val="50000"/>
                  </a:schemeClr>
                </a:solidFill>
                <a:latin typeface="+mj-ea"/>
              </a:rPr>
              <a:t>（查看系统支持的</a:t>
            </a:r>
            <a:r>
              <a:rPr lang="en-US" altLang="zh-CN" dirty="0">
                <a:solidFill>
                  <a:schemeClr val="tx1">
                    <a:lumMod val="50000"/>
                  </a:schemeClr>
                </a:solidFill>
                <a:latin typeface="+mj-ea"/>
              </a:rPr>
              <a:t>Shell</a:t>
            </a:r>
            <a:r>
              <a:rPr lang="zh-CN" altLang="en-US" dirty="0">
                <a:solidFill>
                  <a:schemeClr val="tx1">
                    <a:lumMod val="50000"/>
                  </a:schemeClr>
                </a:solidFill>
                <a:latin typeface="+mj-ea"/>
              </a:rPr>
              <a:t>）</a:t>
            </a:r>
            <a:endParaRPr lang="en-US" altLang="zh-CN" dirty="0">
              <a:solidFill>
                <a:schemeClr val="tx1">
                  <a:lumMod val="50000"/>
                </a:schemeClr>
              </a:solidFill>
              <a:latin typeface="+mj-ea"/>
            </a:endParaRPr>
          </a:p>
          <a:p>
            <a:pPr lvl="1" eaLnBrk="1" hangingPunct="1">
              <a:buClrTx/>
              <a:defRPr/>
            </a:pPr>
            <a:r>
              <a:rPr lang="en-US" altLang="zh-CN" dirty="0">
                <a:solidFill>
                  <a:schemeClr val="tx1">
                    <a:lumMod val="50000"/>
                  </a:schemeClr>
                </a:solidFill>
                <a:latin typeface="+mj-ea"/>
              </a:rPr>
              <a:t>/etc/shells</a:t>
            </a:r>
            <a:r>
              <a:rPr lang="zh-CN" altLang="en-US" dirty="0">
                <a:solidFill>
                  <a:schemeClr val="tx1">
                    <a:lumMod val="50000"/>
                  </a:schemeClr>
                </a:solidFill>
                <a:latin typeface="+mj-ea"/>
              </a:rPr>
              <a:t>文件登记了本系统上合法的</a:t>
            </a:r>
            <a:r>
              <a:rPr lang="en-US" altLang="zh-CN" dirty="0">
                <a:solidFill>
                  <a:schemeClr val="tx1">
                    <a:lumMod val="50000"/>
                  </a:schemeClr>
                </a:solidFill>
                <a:latin typeface="+mj-ea"/>
              </a:rPr>
              <a:t>shell</a:t>
            </a:r>
            <a:r>
              <a:rPr lang="zh-CN" altLang="en-US" dirty="0">
                <a:solidFill>
                  <a:schemeClr val="tx1">
                    <a:lumMod val="50000"/>
                  </a:schemeClr>
                </a:solidFill>
                <a:latin typeface="+mj-ea"/>
              </a:rPr>
              <a:t>解释器</a:t>
            </a:r>
            <a:endParaRPr lang="en-US" altLang="zh-CN" dirty="0">
              <a:solidFill>
                <a:schemeClr val="tx1">
                  <a:lumMod val="50000"/>
                </a:schemeClr>
              </a:solidFill>
              <a:latin typeface="+mj-ea"/>
            </a:endParaRPr>
          </a:p>
          <a:p>
            <a:pPr lvl="1" eaLnBrk="1" hangingPunct="1">
              <a:buClrTx/>
              <a:defRPr/>
            </a:pPr>
            <a:endParaRPr lang="en-US" altLang="zh-CN" dirty="0">
              <a:solidFill>
                <a:schemeClr val="tx1">
                  <a:lumMod val="50000"/>
                </a:schemeClr>
              </a:solidFill>
              <a:latin typeface="+mj-ea"/>
            </a:endParaRPr>
          </a:p>
          <a:p>
            <a:pPr>
              <a:buNone/>
              <a:defRPr/>
            </a:pPr>
            <a:r>
              <a:rPr lang="en-US" altLang="zh-CN" sz="2000" dirty="0">
                <a:solidFill>
                  <a:schemeClr val="tx1">
                    <a:lumMod val="50000"/>
                  </a:schemeClr>
                </a:solidFill>
                <a:latin typeface="+mj-ea"/>
              </a:rPr>
              <a:t>  </a:t>
            </a:r>
          </a:p>
          <a:p>
            <a:pPr>
              <a:buNone/>
              <a:defRPr/>
            </a:pPr>
            <a:r>
              <a:rPr lang="en-US" altLang="zh-CN" sz="2000" dirty="0">
                <a:solidFill>
                  <a:schemeClr val="tx1">
                    <a:lumMod val="50000"/>
                  </a:schemeClr>
                </a:solidFill>
                <a:latin typeface="+mj-ea"/>
              </a:rPr>
              <a:t>  </a:t>
            </a:r>
          </a:p>
          <a:p>
            <a:pPr eaLnBrk="1" hangingPunct="1">
              <a:buClrTx/>
              <a:defRPr/>
            </a:pPr>
            <a:endParaRPr lang="zh-CN" altLang="en-US" dirty="0">
              <a:solidFill>
                <a:schemeClr val="tx1">
                  <a:lumMod val="50000"/>
                </a:schemeClr>
              </a:solidFill>
              <a:latin typeface="+mj-ea"/>
              <a:ea typeface="+mj-ea"/>
            </a:endParaRPr>
          </a:p>
        </p:txBody>
      </p:sp>
      <p:grpSp>
        <p:nvGrpSpPr>
          <p:cNvPr id="4" name="组合 3"/>
          <p:cNvGrpSpPr/>
          <p:nvPr/>
        </p:nvGrpSpPr>
        <p:grpSpPr>
          <a:xfrm>
            <a:off x="2000672" y="3645024"/>
            <a:ext cx="5400600" cy="1944218"/>
            <a:chOff x="2195736" y="3612528"/>
            <a:chExt cx="4220939" cy="2646145"/>
          </a:xfrm>
        </p:grpSpPr>
        <p:pic>
          <p:nvPicPr>
            <p:cNvPr id="5" name="Picture 4"/>
            <p:cNvPicPr>
              <a:picLocks noChangeAspect="1" noChangeArrowheads="1"/>
            </p:cNvPicPr>
            <p:nvPr/>
          </p:nvPicPr>
          <p:blipFill>
            <a:blip r:embed="rId3" cstate="print"/>
            <a:srcRect t="28258" r="55510" b="16432"/>
            <a:stretch>
              <a:fillRect/>
            </a:stretch>
          </p:blipFill>
          <p:spPr bwMode="auto">
            <a:xfrm>
              <a:off x="2195736" y="3612528"/>
              <a:ext cx="4220939" cy="2646145"/>
            </a:xfrm>
            <a:prstGeom prst="rect">
              <a:avLst/>
            </a:prstGeom>
            <a:noFill/>
            <a:ln w="9525">
              <a:noFill/>
              <a:miter lim="800000"/>
              <a:headEnd/>
              <a:tailEnd/>
            </a:ln>
          </p:spPr>
        </p:pic>
        <p:sp>
          <p:nvSpPr>
            <p:cNvPr id="6" name="TextBox 5"/>
            <p:cNvSpPr txBox="1">
              <a:spLocks noChangeArrowheads="1"/>
            </p:cNvSpPr>
            <p:nvPr/>
          </p:nvSpPr>
          <p:spPr bwMode="auto">
            <a:xfrm>
              <a:off x="5796136" y="5583019"/>
              <a:ext cx="576104" cy="577646"/>
            </a:xfrm>
            <a:prstGeom prst="rect">
              <a:avLst/>
            </a:prstGeom>
            <a:noFill/>
            <a:ln w="9525">
              <a:solidFill>
                <a:srgbClr val="FF0000"/>
              </a:solidFill>
              <a:miter lim="800000"/>
              <a:headEnd/>
              <a:tailEnd/>
            </a:ln>
          </p:spPr>
          <p:txBody>
            <a:bodyPr>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6" descr="9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24214" y="1125538"/>
            <a:ext cx="6300787" cy="4197350"/>
          </a:xfrm>
          <a:prstGeom prst="rect">
            <a:avLst/>
          </a:prstGeom>
          <a:noFill/>
          <a:ln w="9525">
            <a:noFill/>
            <a:miter lim="800000"/>
            <a:headEnd/>
            <a:tailEnd/>
          </a:ln>
        </p:spPr>
      </p:pic>
      <p:sp>
        <p:nvSpPr>
          <p:cNvPr id="8194"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(until</a:t>
            </a:r>
            <a:r>
              <a:rPr lang="zh-CN" altLang="en-US" dirty="0"/>
              <a:t>循环</a:t>
            </a:r>
            <a:r>
              <a:rPr lang="en-US" dirty="0"/>
              <a:t>)</a:t>
            </a:r>
          </a:p>
        </p:txBody>
      </p:sp>
      <p:sp>
        <p:nvSpPr>
          <p:cNvPr id="76804" name="Rectangle 3"/>
          <p:cNvSpPr>
            <a:spLocks noGrp="1" noChangeArrowheads="1"/>
          </p:cNvSpPr>
          <p:nvPr>
            <p:ph type="body" idx="4294967295"/>
          </p:nvPr>
        </p:nvSpPr>
        <p:spPr>
          <a:xfrm>
            <a:off x="-15875" y="1628775"/>
            <a:ext cx="9540875" cy="3671888"/>
          </a:xfrm>
        </p:spPr>
        <p:txBody>
          <a:bodyPr/>
          <a:lstStyle/>
          <a:p>
            <a:pPr eaLnBrk="1" hangingPunct="1">
              <a:buClrTx/>
              <a:buFont typeface="Wingdings" pitchFamily="2" charset="2"/>
              <a:buNone/>
            </a:pPr>
            <a:r>
              <a:rPr lang="zh-CN" altLang="en-US" sz="3200" dirty="0">
                <a:solidFill>
                  <a:srgbClr val="001966"/>
                </a:solidFill>
                <a:latin typeface="黑体" pitchFamily="49" charset="-122"/>
                <a:ea typeface="黑体" pitchFamily="49" charset="-122"/>
              </a:rPr>
              <a:t>    格式</a:t>
            </a:r>
          </a:p>
          <a:p>
            <a:pPr eaLnBrk="1" hangingPunct="1">
              <a:buClrTx/>
              <a:buFont typeface="Wingdings" pitchFamily="2" charset="2"/>
              <a:buNone/>
            </a:pPr>
            <a:r>
              <a:rPr lang="zh-CN" altLang="en-US" sz="3200" dirty="0">
                <a:solidFill>
                  <a:srgbClr val="001966"/>
                </a:solidFill>
                <a:latin typeface="黑体" pitchFamily="49" charset="-122"/>
                <a:ea typeface="黑体" pitchFamily="49" charset="-122"/>
              </a:rPr>
              <a:t>    </a:t>
            </a:r>
            <a:r>
              <a:rPr lang="en-US" altLang="zh-CN" sz="3200" dirty="0">
                <a:solidFill>
                  <a:srgbClr val="001966"/>
                </a:solidFill>
                <a:latin typeface="黑体" pitchFamily="49" charset="-122"/>
                <a:ea typeface="黑体" pitchFamily="49" charset="-122"/>
              </a:rPr>
              <a:t>until</a:t>
            </a:r>
            <a:r>
              <a:rPr lang="en-US" altLang="zh-CN" sz="3200" dirty="0">
                <a:solidFill>
                  <a:srgbClr val="001966"/>
                </a:solidFill>
                <a:latin typeface="黑体" pitchFamily="49" charset="-122"/>
                <a:ea typeface="Arial Unicode MS" pitchFamily="34" charset="-122"/>
                <a:cs typeface="Arial Unicode MS" pitchFamily="34" charset="-122"/>
              </a:rPr>
              <a:t> </a:t>
            </a:r>
            <a:r>
              <a:rPr lang="zh-CN" altLang="en-US" sz="3200" dirty="0">
                <a:solidFill>
                  <a:srgbClr val="001966"/>
                </a:solidFill>
                <a:latin typeface="黑体" pitchFamily="49" charset="-122"/>
                <a:ea typeface="黑体" pitchFamily="49" charset="-122"/>
              </a:rPr>
              <a:t>条件</a:t>
            </a:r>
          </a:p>
          <a:p>
            <a:pPr eaLnBrk="1" hangingPunct="1">
              <a:buClrTx/>
              <a:buFont typeface="Wingdings" pitchFamily="2" charset="2"/>
              <a:buNone/>
            </a:pPr>
            <a:r>
              <a:rPr lang="zh-CN" altLang="en-US" sz="3200" dirty="0">
                <a:solidFill>
                  <a:srgbClr val="001966"/>
                </a:solidFill>
                <a:latin typeface="黑体" pitchFamily="49" charset="-122"/>
                <a:ea typeface="黑体" pitchFamily="49" charset="-122"/>
              </a:rPr>
              <a:t>    </a:t>
            </a:r>
            <a:r>
              <a:rPr lang="en-US" altLang="zh-CN" sz="3200" dirty="0">
                <a:solidFill>
                  <a:srgbClr val="001966"/>
                </a:solidFill>
                <a:latin typeface="黑体" pitchFamily="49" charset="-122"/>
                <a:ea typeface="黑体" pitchFamily="49" charset="-122"/>
              </a:rPr>
              <a:t>do</a:t>
            </a:r>
          </a:p>
          <a:p>
            <a:pPr eaLnBrk="1" hangingPunct="1">
              <a:buClrTx/>
              <a:buFont typeface="Wingdings" pitchFamily="2" charset="2"/>
              <a:buNone/>
            </a:pPr>
            <a:r>
              <a:rPr lang="en-US" altLang="zh-CN" sz="3200" dirty="0">
                <a:solidFill>
                  <a:srgbClr val="001966"/>
                </a:solidFill>
                <a:latin typeface="黑体" pitchFamily="49" charset="-122"/>
                <a:ea typeface="黑体" pitchFamily="49" charset="-122"/>
              </a:rPr>
              <a:t>      </a:t>
            </a:r>
            <a:r>
              <a:rPr lang="zh-CN" altLang="en-US" sz="3200" dirty="0">
                <a:solidFill>
                  <a:srgbClr val="001966"/>
                </a:solidFill>
                <a:latin typeface="黑体" pitchFamily="49" charset="-122"/>
                <a:ea typeface="黑体" pitchFamily="49" charset="-122"/>
              </a:rPr>
              <a:t>命令</a:t>
            </a:r>
          </a:p>
          <a:p>
            <a:pPr eaLnBrk="1" hangingPunct="1">
              <a:buClrTx/>
              <a:buFont typeface="Wingdings" pitchFamily="2" charset="2"/>
              <a:buNone/>
            </a:pPr>
            <a:r>
              <a:rPr lang="zh-CN" altLang="en-US" sz="3200" dirty="0">
                <a:solidFill>
                  <a:srgbClr val="001966"/>
                </a:solidFill>
                <a:latin typeface="黑体" pitchFamily="49" charset="-122"/>
                <a:ea typeface="Arial Unicode MS" pitchFamily="34" charset="-122"/>
                <a:cs typeface="Arial Unicode MS" pitchFamily="34" charset="-122"/>
              </a:rPr>
              <a:t>    </a:t>
            </a:r>
            <a:r>
              <a:rPr lang="en-US" altLang="zh-CN" sz="3200" dirty="0">
                <a:solidFill>
                  <a:srgbClr val="001966"/>
                </a:solidFill>
                <a:latin typeface="黑体" pitchFamily="49" charset="-122"/>
                <a:ea typeface="黑体" pitchFamily="49" charset="-122"/>
              </a:rPr>
              <a:t>done</a:t>
            </a:r>
          </a:p>
          <a:p>
            <a:pPr eaLnBrk="1" hangingPunct="1">
              <a:buClrTx/>
              <a:buFont typeface="Wingdings" pitchFamily="2" charset="2"/>
              <a:buNone/>
            </a:pPr>
            <a:endParaRPr lang="en-US" altLang="zh-CN" sz="3200" dirty="0">
              <a:solidFill>
                <a:srgbClr val="001966"/>
              </a:solidFill>
              <a:latin typeface="黑体" pitchFamily="49" charset="-122"/>
              <a:ea typeface="Arial Unicode MS" pitchFamily="34" charset="-122"/>
              <a:cs typeface="Arial Unicode MS" pitchFamily="34" charset="-122"/>
            </a:endParaRPr>
          </a:p>
          <a:p>
            <a:pPr eaLnBrk="1" hangingPunct="1">
              <a:buClrTx/>
              <a:buFont typeface="Wingdings" pitchFamily="2" charset="2"/>
              <a:buNone/>
            </a:pPr>
            <a:r>
              <a:rPr lang="en-US" altLang="zh-CN" sz="3200" dirty="0">
                <a:solidFill>
                  <a:srgbClr val="001966"/>
                </a:solidFill>
                <a:latin typeface="黑体" pitchFamily="49" charset="-122"/>
                <a:ea typeface="Arial Unicode MS" pitchFamily="34" charset="-122"/>
                <a:cs typeface="Arial Unicode MS" pitchFamily="34" charset="-122"/>
              </a:rPr>
              <a:t>	</a:t>
            </a:r>
          </a:p>
          <a:p>
            <a:pPr eaLnBrk="1" hangingPunct="1">
              <a:buClrTx/>
              <a:buFont typeface="Wingdings" pitchFamily="2" charset="2"/>
              <a:buNone/>
            </a:pPr>
            <a:r>
              <a:rPr lang="en-US" altLang="zh-CN" sz="3200" dirty="0">
                <a:solidFill>
                  <a:srgbClr val="001966"/>
                </a:solidFill>
                <a:latin typeface="黑体" pitchFamily="49" charset="-122"/>
                <a:ea typeface="Arial Unicode MS" pitchFamily="34" charset="-122"/>
                <a:cs typeface="Arial Unicode MS" pitchFamily="34" charset="-122"/>
              </a:rPr>
              <a:t>   until </a:t>
            </a:r>
            <a:r>
              <a:rPr lang="zh-CN" altLang="en-US" sz="3200" dirty="0">
                <a:solidFill>
                  <a:srgbClr val="001966"/>
                </a:solidFill>
                <a:latin typeface="黑体" pitchFamily="49" charset="-122"/>
                <a:ea typeface="黑体" pitchFamily="49" charset="-122"/>
              </a:rPr>
              <a:t>执行一系列命令，直至条件为真时停止。</a:t>
            </a:r>
            <a:endParaRPr lang="en-US" altLang="zh-CN" sz="3200" dirty="0">
              <a:solidFill>
                <a:srgbClr val="001966"/>
              </a:solidFill>
              <a:latin typeface="黑体" pitchFamily="49" charset="-122"/>
              <a:ea typeface="黑体"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(until</a:t>
            </a:r>
            <a:r>
              <a:rPr lang="zh-CN" altLang="en-US" dirty="0"/>
              <a:t>循环</a:t>
            </a:r>
            <a:r>
              <a:rPr lang="en-US" dirty="0"/>
              <a:t>)</a:t>
            </a:r>
          </a:p>
        </p:txBody>
      </p:sp>
      <p:sp>
        <p:nvSpPr>
          <p:cNvPr id="77827" name="Rectangle 3"/>
          <p:cNvSpPr>
            <a:spLocks noGrp="1" noChangeArrowheads="1"/>
          </p:cNvSpPr>
          <p:nvPr>
            <p:ph type="body" idx="4294967295"/>
          </p:nvPr>
        </p:nvSpPr>
        <p:spPr>
          <a:xfrm>
            <a:off x="381000" y="1628775"/>
            <a:ext cx="9144000" cy="3671888"/>
          </a:xfrm>
        </p:spPr>
        <p:txBody>
          <a:bodyPr/>
          <a:lstStyle/>
          <a:p>
            <a:pPr eaLnBrk="1" hangingPunct="1">
              <a:buClrTx/>
            </a:pPr>
            <a:r>
              <a:rPr lang="zh-CN" altLang="en-US" sz="3200">
                <a:solidFill>
                  <a:srgbClr val="001966"/>
                </a:solidFill>
                <a:latin typeface="黑体" pitchFamily="49" charset="-122"/>
                <a:ea typeface="黑体" pitchFamily="49" charset="-122"/>
              </a:rPr>
              <a:t>格式</a:t>
            </a:r>
          </a:p>
          <a:p>
            <a:pPr eaLnBrk="1" hangingPunct="1">
              <a:buClrTx/>
              <a:buFont typeface="Wingdings" pitchFamily="2" charset="2"/>
              <a:buNone/>
            </a:pPr>
            <a:r>
              <a:rPr lang="zh-CN" altLang="en-US" sz="3200">
                <a:solidFill>
                  <a:srgbClr val="001966"/>
                </a:solidFill>
                <a:latin typeface="黑体" pitchFamily="49" charset="-122"/>
                <a:ea typeface="黑体" pitchFamily="49" charset="-122"/>
              </a:rPr>
              <a:t>    </a:t>
            </a:r>
            <a:r>
              <a:rPr lang="en-US" altLang="zh-CN" sz="3200">
                <a:solidFill>
                  <a:srgbClr val="001966"/>
                </a:solidFill>
                <a:latin typeface="黑体" pitchFamily="49" charset="-122"/>
                <a:ea typeface="黑体" pitchFamily="49" charset="-122"/>
              </a:rPr>
              <a:t>until</a:t>
            </a:r>
            <a:r>
              <a:rPr lang="en-US" altLang="zh-CN" sz="3200">
                <a:solidFill>
                  <a:srgbClr val="001966"/>
                </a:solidFill>
                <a:latin typeface="黑体" pitchFamily="49" charset="-122"/>
                <a:ea typeface="Arial Unicode MS" pitchFamily="34" charset="-122"/>
                <a:cs typeface="Arial Unicode MS" pitchFamily="34" charset="-122"/>
              </a:rPr>
              <a:t> </a:t>
            </a:r>
            <a:r>
              <a:rPr lang="zh-CN" altLang="en-US" sz="3200">
                <a:solidFill>
                  <a:srgbClr val="001966"/>
                </a:solidFill>
                <a:latin typeface="黑体" pitchFamily="49" charset="-122"/>
                <a:ea typeface="黑体" pitchFamily="49" charset="-122"/>
              </a:rPr>
              <a:t>条件</a:t>
            </a:r>
          </a:p>
          <a:p>
            <a:pPr eaLnBrk="1" hangingPunct="1">
              <a:buClrTx/>
              <a:buFont typeface="Wingdings" pitchFamily="2" charset="2"/>
              <a:buNone/>
            </a:pPr>
            <a:r>
              <a:rPr lang="zh-CN" altLang="en-US" sz="3200">
                <a:solidFill>
                  <a:srgbClr val="001966"/>
                </a:solidFill>
                <a:latin typeface="黑体" pitchFamily="49" charset="-122"/>
                <a:ea typeface="黑体" pitchFamily="49" charset="-122"/>
              </a:rPr>
              <a:t>  </a:t>
            </a:r>
            <a:r>
              <a:rPr lang="en-US" altLang="zh-CN" sz="3200">
                <a:solidFill>
                  <a:srgbClr val="001966"/>
                </a:solidFill>
                <a:latin typeface="黑体" pitchFamily="49" charset="-122"/>
                <a:ea typeface="黑体" pitchFamily="49" charset="-122"/>
              </a:rPr>
              <a:t>do</a:t>
            </a:r>
          </a:p>
          <a:p>
            <a:pPr eaLnBrk="1" hangingPunct="1">
              <a:buClrTx/>
              <a:buFont typeface="Wingdings" pitchFamily="2" charset="2"/>
              <a:buNone/>
            </a:pPr>
            <a:r>
              <a:rPr lang="en-US" altLang="zh-CN" sz="3200">
                <a:solidFill>
                  <a:srgbClr val="001966"/>
                </a:solidFill>
                <a:latin typeface="黑体" pitchFamily="49" charset="-122"/>
                <a:ea typeface="黑体" pitchFamily="49" charset="-122"/>
              </a:rPr>
              <a:t>      </a:t>
            </a:r>
            <a:r>
              <a:rPr lang="zh-CN" altLang="en-US" sz="3200">
                <a:solidFill>
                  <a:srgbClr val="001966"/>
                </a:solidFill>
                <a:latin typeface="黑体" pitchFamily="49" charset="-122"/>
                <a:ea typeface="黑体" pitchFamily="49" charset="-122"/>
              </a:rPr>
              <a:t>命令</a:t>
            </a:r>
          </a:p>
          <a:p>
            <a:pPr eaLnBrk="1" hangingPunct="1">
              <a:buClrTx/>
              <a:buFont typeface="Wingdings" pitchFamily="2" charset="2"/>
              <a:buNone/>
            </a:pPr>
            <a:r>
              <a:rPr lang="zh-CN" altLang="en-US" sz="3200">
                <a:solidFill>
                  <a:srgbClr val="001966"/>
                </a:solidFill>
                <a:latin typeface="黑体" pitchFamily="49" charset="-122"/>
                <a:ea typeface="Arial Unicode MS" pitchFamily="34" charset="-122"/>
                <a:cs typeface="Arial Unicode MS" pitchFamily="34" charset="-122"/>
              </a:rPr>
              <a:t>    </a:t>
            </a:r>
            <a:r>
              <a:rPr lang="en-US" altLang="zh-CN" sz="3200">
                <a:solidFill>
                  <a:srgbClr val="001966"/>
                </a:solidFill>
                <a:latin typeface="黑体" pitchFamily="49" charset="-122"/>
                <a:ea typeface="黑体" pitchFamily="49" charset="-122"/>
              </a:rPr>
              <a:t>done</a:t>
            </a:r>
          </a:p>
          <a:p>
            <a:pPr eaLnBrk="1" hangingPunct="1">
              <a:buClrTx/>
              <a:buFont typeface="Wingdings" pitchFamily="2" charset="2"/>
              <a:buNone/>
            </a:pPr>
            <a:endParaRPr lang="en-US" altLang="zh-CN" sz="3200">
              <a:solidFill>
                <a:srgbClr val="001966"/>
              </a:solidFill>
              <a:latin typeface="黑体" pitchFamily="49" charset="-122"/>
              <a:ea typeface="Arial Unicode MS" pitchFamily="34" charset="-122"/>
              <a:cs typeface="Arial Unicode MS" pitchFamily="34" charset="-122"/>
            </a:endParaRPr>
          </a:p>
          <a:p>
            <a:pPr eaLnBrk="1" hangingPunct="1">
              <a:buClrTx/>
              <a:buFont typeface="Wingdings" pitchFamily="2" charset="2"/>
              <a:buNone/>
            </a:pPr>
            <a:r>
              <a:rPr lang="en-US" altLang="zh-CN" sz="3200">
                <a:solidFill>
                  <a:srgbClr val="001966"/>
                </a:solidFill>
                <a:latin typeface="黑体" pitchFamily="49" charset="-122"/>
                <a:ea typeface="Arial Unicode MS" pitchFamily="34" charset="-122"/>
                <a:cs typeface="Arial Unicode MS" pitchFamily="34" charset="-122"/>
              </a:rPr>
              <a:t>	until </a:t>
            </a:r>
            <a:r>
              <a:rPr lang="zh-CN" altLang="en-US" sz="3200">
                <a:solidFill>
                  <a:srgbClr val="001966"/>
                </a:solidFill>
                <a:latin typeface="黑体" pitchFamily="49" charset="-122"/>
                <a:ea typeface="黑体" pitchFamily="49" charset="-122"/>
              </a:rPr>
              <a:t>执行一系列命令，直至条件为真时停止</a:t>
            </a:r>
          </a:p>
        </p:txBody>
      </p:sp>
      <p:pic>
        <p:nvPicPr>
          <p:cNvPr id="77828" name="Picture 4"/>
          <p:cNvPicPr>
            <a:picLocks noChangeAspect="1" noChangeArrowheads="1"/>
          </p:cNvPicPr>
          <p:nvPr/>
        </p:nvPicPr>
        <p:blipFill>
          <a:blip r:embed="rId3" cstate="print"/>
          <a:srcRect b="5618"/>
          <a:stretch>
            <a:fillRect/>
          </a:stretch>
        </p:blipFill>
        <p:spPr bwMode="auto">
          <a:xfrm>
            <a:off x="1352600" y="1455536"/>
            <a:ext cx="7308304" cy="483413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type="body" idx="4294967295"/>
          </p:nvPr>
        </p:nvSpPr>
        <p:spPr>
          <a:xfrm>
            <a:off x="381000" y="1125538"/>
            <a:ext cx="9144000" cy="4895850"/>
          </a:xfrm>
        </p:spPr>
        <p:txBody>
          <a:bodyPr/>
          <a:lstStyle/>
          <a:p>
            <a:pPr eaLnBrk="1" hangingPunct="1">
              <a:buFont typeface="Wingdings" pitchFamily="2" charset="2"/>
              <a:buNone/>
            </a:pPr>
            <a:r>
              <a:rPr lang="zh-CN" altLang="en-US" sz="3200" dirty="0">
                <a:solidFill>
                  <a:srgbClr val="001966"/>
                </a:solidFill>
                <a:latin typeface="黑体" pitchFamily="49" charset="-122"/>
                <a:ea typeface="黑体" pitchFamily="49" charset="-122"/>
              </a:rPr>
              <a:t>	格式</a:t>
            </a:r>
          </a:p>
          <a:p>
            <a:pPr eaLnBrk="1" hangingPunct="1">
              <a:buFont typeface="Wingdings" pitchFamily="2" charset="2"/>
              <a:buNone/>
            </a:pPr>
            <a:r>
              <a:rPr lang="en-US" altLang="zh-CN" sz="3200" dirty="0">
                <a:solidFill>
                  <a:srgbClr val="001966"/>
                </a:solidFill>
                <a:latin typeface="黑体" pitchFamily="49" charset="-122"/>
                <a:ea typeface="黑体" pitchFamily="49" charset="-122"/>
              </a:rPr>
              <a:t>	while</a:t>
            </a:r>
            <a:r>
              <a:rPr lang="en-US" altLang="zh-CN" sz="3200" dirty="0">
                <a:solidFill>
                  <a:srgbClr val="001966"/>
                </a:solidFill>
                <a:latin typeface="黑体" pitchFamily="49" charset="-122"/>
                <a:ea typeface="Arial Unicode MS" pitchFamily="34" charset="-122"/>
                <a:cs typeface="Arial Unicode MS" pitchFamily="34" charset="-122"/>
              </a:rPr>
              <a:t> </a:t>
            </a:r>
            <a:r>
              <a:rPr lang="zh-CN" altLang="en-US" sz="3200" dirty="0">
                <a:solidFill>
                  <a:srgbClr val="001966"/>
                </a:solidFill>
                <a:latin typeface="黑体" pitchFamily="49" charset="-122"/>
                <a:ea typeface="黑体" pitchFamily="49" charset="-122"/>
              </a:rPr>
              <a:t>条件</a:t>
            </a:r>
          </a:p>
          <a:p>
            <a:pPr eaLnBrk="1" hangingPunct="1">
              <a:buFont typeface="Wingdings" pitchFamily="2" charset="2"/>
              <a:buNone/>
            </a:pPr>
            <a:r>
              <a:rPr lang="en-US" altLang="zh-CN" sz="3200" dirty="0">
                <a:solidFill>
                  <a:srgbClr val="001966"/>
                </a:solidFill>
                <a:latin typeface="黑体" pitchFamily="49" charset="-122"/>
                <a:ea typeface="黑体" pitchFamily="49" charset="-122"/>
              </a:rPr>
              <a:t>	do</a:t>
            </a:r>
          </a:p>
          <a:p>
            <a:pPr eaLnBrk="1" hangingPunct="1">
              <a:buFont typeface="Wingdings" pitchFamily="2" charset="2"/>
              <a:buNone/>
            </a:pPr>
            <a:r>
              <a:rPr lang="en-US" altLang="zh-CN" sz="3200" dirty="0">
                <a:solidFill>
                  <a:srgbClr val="001966"/>
                </a:solidFill>
                <a:latin typeface="黑体" pitchFamily="49" charset="-122"/>
                <a:ea typeface="黑体" pitchFamily="49" charset="-122"/>
              </a:rPr>
              <a:t>	  </a:t>
            </a:r>
            <a:r>
              <a:rPr lang="zh-CN" altLang="en-US" sz="3200" dirty="0">
                <a:solidFill>
                  <a:srgbClr val="001966"/>
                </a:solidFill>
                <a:latin typeface="黑体" pitchFamily="49" charset="-122"/>
                <a:ea typeface="黑体" pitchFamily="49" charset="-122"/>
              </a:rPr>
              <a:t>命令</a:t>
            </a:r>
          </a:p>
          <a:p>
            <a:pPr eaLnBrk="1" hangingPunct="1">
              <a:buFont typeface="Wingdings" pitchFamily="2" charset="2"/>
              <a:buNone/>
            </a:pPr>
            <a:r>
              <a:rPr lang="en-US" altLang="zh-CN" sz="3200" dirty="0">
                <a:solidFill>
                  <a:srgbClr val="001966"/>
                </a:solidFill>
                <a:latin typeface="黑体" pitchFamily="49" charset="-122"/>
                <a:ea typeface="黑体" pitchFamily="49" charset="-122"/>
              </a:rPr>
              <a:t>	done</a:t>
            </a:r>
          </a:p>
          <a:p>
            <a:pPr eaLnBrk="1" hangingPunct="1">
              <a:buFont typeface="Wingdings" pitchFamily="2" charset="2"/>
              <a:buNone/>
            </a:pPr>
            <a:endParaRPr lang="en-US" altLang="zh-CN" sz="3200" dirty="0">
              <a:solidFill>
                <a:srgbClr val="001966"/>
              </a:solidFill>
              <a:latin typeface="黑体" pitchFamily="49" charset="-122"/>
              <a:ea typeface="Arial Unicode MS" pitchFamily="34" charset="-122"/>
              <a:cs typeface="Arial Unicode MS" pitchFamily="34" charset="-122"/>
            </a:endParaRPr>
          </a:p>
          <a:p>
            <a:pPr algn="just" eaLnBrk="1" hangingPunct="1">
              <a:buFont typeface="Wingdings" pitchFamily="2" charset="2"/>
              <a:buNone/>
            </a:pPr>
            <a:r>
              <a:rPr lang="en-US" altLang="zh-CN" sz="2800" dirty="0">
                <a:solidFill>
                  <a:srgbClr val="001966"/>
                </a:solidFill>
                <a:latin typeface="黑体" pitchFamily="49" charset="-122"/>
                <a:ea typeface="黑体" pitchFamily="49" charset="-122"/>
              </a:rPr>
              <a:t>      while</a:t>
            </a:r>
            <a:r>
              <a:rPr lang="zh-CN" altLang="en-US" sz="2800" dirty="0">
                <a:solidFill>
                  <a:srgbClr val="001966"/>
                </a:solidFill>
                <a:latin typeface="黑体" pitchFamily="49" charset="-122"/>
                <a:ea typeface="黑体" pitchFamily="49" charset="-122"/>
              </a:rPr>
              <a:t>循环用于不断执行一系列命令，也用于从输入文件中读取数据。虽然通常只有一个命令，但在</a:t>
            </a:r>
            <a:r>
              <a:rPr lang="en-US" altLang="zh-CN" sz="2800" dirty="0">
                <a:solidFill>
                  <a:srgbClr val="001966"/>
                </a:solidFill>
                <a:latin typeface="黑体" pitchFamily="49" charset="-122"/>
                <a:ea typeface="黑体" pitchFamily="49" charset="-122"/>
              </a:rPr>
              <a:t>while</a:t>
            </a:r>
            <a:r>
              <a:rPr lang="zh-CN" altLang="en-US" sz="2800" dirty="0">
                <a:solidFill>
                  <a:srgbClr val="001966"/>
                </a:solidFill>
                <a:latin typeface="黑体" pitchFamily="49" charset="-122"/>
                <a:ea typeface="黑体" pitchFamily="49" charset="-122"/>
              </a:rPr>
              <a:t>和</a:t>
            </a:r>
            <a:r>
              <a:rPr lang="en-US" altLang="zh-CN" sz="2800" dirty="0">
                <a:solidFill>
                  <a:srgbClr val="001966"/>
                </a:solidFill>
                <a:latin typeface="黑体" pitchFamily="49" charset="-122"/>
                <a:ea typeface="黑体" pitchFamily="49" charset="-122"/>
              </a:rPr>
              <a:t>do</a:t>
            </a:r>
            <a:r>
              <a:rPr lang="zh-CN" altLang="en-US" sz="2800" dirty="0">
                <a:solidFill>
                  <a:srgbClr val="001966"/>
                </a:solidFill>
                <a:latin typeface="黑体" pitchFamily="49" charset="-122"/>
                <a:ea typeface="黑体" pitchFamily="49" charset="-122"/>
              </a:rPr>
              <a:t>之间可以放几个命令。命令通常用作测试条件，只有当命令的退出状态为</a:t>
            </a:r>
            <a:r>
              <a:rPr lang="en-US" altLang="zh-CN" sz="2800" dirty="0">
                <a:solidFill>
                  <a:srgbClr val="001966"/>
                </a:solidFill>
                <a:latin typeface="黑体" pitchFamily="49" charset="-122"/>
                <a:ea typeface="黑体" pitchFamily="49" charset="-122"/>
              </a:rPr>
              <a:t>0</a:t>
            </a:r>
            <a:r>
              <a:rPr lang="zh-CN" altLang="en-US" sz="2800" dirty="0">
                <a:solidFill>
                  <a:srgbClr val="001966"/>
                </a:solidFill>
                <a:latin typeface="黑体" pitchFamily="49" charset="-122"/>
                <a:ea typeface="黑体" pitchFamily="49" charset="-122"/>
              </a:rPr>
              <a:t>时，</a:t>
            </a:r>
            <a:r>
              <a:rPr lang="en-US" altLang="zh-CN" sz="2800" dirty="0">
                <a:solidFill>
                  <a:srgbClr val="001966"/>
                </a:solidFill>
                <a:latin typeface="黑体" pitchFamily="49" charset="-122"/>
                <a:ea typeface="黑体" pitchFamily="49" charset="-122"/>
              </a:rPr>
              <a:t>do</a:t>
            </a:r>
            <a:r>
              <a:rPr lang="zh-CN" altLang="en-US" sz="2800" dirty="0">
                <a:solidFill>
                  <a:srgbClr val="001966"/>
                </a:solidFill>
                <a:latin typeface="黑体" pitchFamily="49" charset="-122"/>
                <a:ea typeface="黑体" pitchFamily="49" charset="-122"/>
              </a:rPr>
              <a:t>和</a:t>
            </a:r>
            <a:r>
              <a:rPr lang="en-US" altLang="zh-CN" sz="2800" dirty="0">
                <a:solidFill>
                  <a:srgbClr val="001966"/>
                </a:solidFill>
                <a:latin typeface="黑体" pitchFamily="49" charset="-122"/>
                <a:ea typeface="黑体" pitchFamily="49" charset="-122"/>
              </a:rPr>
              <a:t>done</a:t>
            </a:r>
            <a:r>
              <a:rPr lang="zh-CN" altLang="en-US" sz="2800" dirty="0">
                <a:solidFill>
                  <a:srgbClr val="001966"/>
                </a:solidFill>
                <a:latin typeface="黑体" pitchFamily="49" charset="-122"/>
                <a:ea typeface="黑体" pitchFamily="49" charset="-122"/>
              </a:rPr>
              <a:t>之间命令才被执行，如果退出状态不是</a:t>
            </a:r>
            <a:r>
              <a:rPr lang="en-US" altLang="zh-CN" sz="2800" dirty="0">
                <a:solidFill>
                  <a:srgbClr val="001966"/>
                </a:solidFill>
                <a:latin typeface="黑体" pitchFamily="49" charset="-122"/>
                <a:ea typeface="Arial Unicode MS" pitchFamily="34" charset="-122"/>
                <a:cs typeface="Arial Unicode MS" pitchFamily="34" charset="-122"/>
              </a:rPr>
              <a:t>0</a:t>
            </a:r>
            <a:r>
              <a:rPr lang="zh-CN" altLang="en-US" sz="2800" dirty="0">
                <a:solidFill>
                  <a:srgbClr val="001966"/>
                </a:solidFill>
                <a:latin typeface="黑体" pitchFamily="49" charset="-122"/>
                <a:ea typeface="黑体" pitchFamily="49" charset="-122"/>
              </a:rPr>
              <a:t>，则循环终止。</a:t>
            </a:r>
          </a:p>
        </p:txBody>
      </p:sp>
      <p:pic>
        <p:nvPicPr>
          <p:cNvPr id="78850" name="Picture 6" descr="8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3850" y="1196976"/>
            <a:ext cx="5391150" cy="3457575"/>
          </a:xfrm>
          <a:prstGeom prst="rect">
            <a:avLst/>
          </a:prstGeom>
          <a:noFill/>
          <a:ln w="9525">
            <a:noFill/>
            <a:miter lim="800000"/>
            <a:headEnd/>
            <a:tailEnd/>
          </a:ln>
        </p:spPr>
      </p:pic>
      <p:sp>
        <p:nvSpPr>
          <p:cNvPr id="9218" name="Rectangle 2"/>
          <p:cNvSpPr>
            <a:spLocks noGrp="1" noChangeAspect="1" noChangeArrowheads="1"/>
          </p:cNvSpPr>
          <p:nvPr>
            <p:ph type="title" idx="4294967295"/>
          </p:nvPr>
        </p:nvSpPr>
        <p:spPr/>
        <p:txBody>
          <a:bodyPr/>
          <a:lstStyle/>
          <a:p>
            <a:pPr algn="ctr" eaLnBrk="1" hangingPunct="1">
              <a:defRPr/>
            </a:pPr>
            <a:r>
              <a:rPr lang="en-US" dirty="0"/>
              <a:t>Shell</a:t>
            </a:r>
            <a:r>
              <a:rPr lang="zh-CN" altLang="en-US" dirty="0"/>
              <a:t>基本语法</a:t>
            </a:r>
            <a:r>
              <a:rPr lang="en-US" dirty="0"/>
              <a:t>-</a:t>
            </a:r>
            <a:r>
              <a:rPr lang="zh-CN" altLang="en-US" dirty="0"/>
              <a:t>结构化控制命令</a:t>
            </a:r>
            <a:r>
              <a:rPr lang="en-US" dirty="0"/>
              <a:t>(while</a:t>
            </a:r>
            <a:r>
              <a:rPr lang="zh-CN" altLang="en-US" dirty="0"/>
              <a:t>循环</a:t>
            </a:r>
            <a:r>
              <a:rPr lang="en-US" dirty="0"/>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spect="1" noChangeArrowheads="1"/>
          </p:cNvSpPr>
          <p:nvPr>
            <p:ph type="title" idx="4294967295"/>
          </p:nvPr>
        </p:nvSpPr>
        <p:spPr/>
        <p:txBody>
          <a:bodyPr/>
          <a:lstStyle/>
          <a:p>
            <a:pPr eaLnBrk="1" hangingPunct="1">
              <a:defRPr/>
            </a:pPr>
            <a:r>
              <a:rPr lang="en-US"/>
              <a:t>Shell</a:t>
            </a:r>
            <a:r>
              <a:rPr lang="zh-CN" altLang="en-US"/>
              <a:t>基本语法</a:t>
            </a:r>
            <a:r>
              <a:rPr lang="en-US"/>
              <a:t>-</a:t>
            </a:r>
            <a:r>
              <a:rPr lang="zh-CN" altLang="en-US"/>
              <a:t>结构化控制命令</a:t>
            </a:r>
            <a:r>
              <a:rPr lang="en-US"/>
              <a:t>(while</a:t>
            </a:r>
            <a:r>
              <a:rPr lang="zh-CN" altLang="en-US"/>
              <a:t>循环</a:t>
            </a:r>
            <a:r>
              <a:rPr lang="en-US"/>
              <a:t>)</a:t>
            </a:r>
          </a:p>
        </p:txBody>
      </p:sp>
      <p:sp>
        <p:nvSpPr>
          <p:cNvPr id="79875" name="Rectangle 3"/>
          <p:cNvSpPr>
            <a:spLocks noGrp="1" noChangeArrowheads="1"/>
          </p:cNvSpPr>
          <p:nvPr>
            <p:ph type="body" idx="4294967295"/>
          </p:nvPr>
        </p:nvSpPr>
        <p:spPr>
          <a:xfrm>
            <a:off x="381000" y="1125538"/>
            <a:ext cx="9144000" cy="4895850"/>
          </a:xfrm>
        </p:spPr>
        <p:txBody>
          <a:bodyPr/>
          <a:lstStyle/>
          <a:p>
            <a:pPr eaLnBrk="1" hangingPunct="1"/>
            <a:r>
              <a:rPr lang="zh-CN" altLang="en-US" sz="3200">
                <a:solidFill>
                  <a:srgbClr val="001966"/>
                </a:solidFill>
                <a:latin typeface="黑体" pitchFamily="49" charset="-122"/>
                <a:ea typeface="黑体" pitchFamily="49" charset="-122"/>
              </a:rPr>
              <a:t>格式</a:t>
            </a:r>
          </a:p>
          <a:p>
            <a:pPr eaLnBrk="1" hangingPunct="1">
              <a:buFont typeface="Wingdings" pitchFamily="2" charset="2"/>
              <a:buNone/>
            </a:pPr>
            <a:r>
              <a:rPr lang="en-US" altLang="zh-CN" sz="3200">
                <a:solidFill>
                  <a:srgbClr val="001966"/>
                </a:solidFill>
                <a:latin typeface="黑体" pitchFamily="49" charset="-122"/>
                <a:ea typeface="黑体" pitchFamily="49" charset="-122"/>
              </a:rPr>
              <a:t>while</a:t>
            </a:r>
            <a:r>
              <a:rPr lang="en-US" altLang="zh-CN" sz="3200">
                <a:solidFill>
                  <a:srgbClr val="001966"/>
                </a:solidFill>
                <a:latin typeface="黑体" pitchFamily="49" charset="-122"/>
                <a:ea typeface="Arial Unicode MS" pitchFamily="34" charset="-122"/>
                <a:cs typeface="Arial Unicode MS" pitchFamily="34" charset="-122"/>
              </a:rPr>
              <a:t> </a:t>
            </a:r>
            <a:r>
              <a:rPr lang="zh-CN" altLang="en-US" sz="3200">
                <a:solidFill>
                  <a:srgbClr val="001966"/>
                </a:solidFill>
                <a:latin typeface="黑体" pitchFamily="49" charset="-122"/>
                <a:ea typeface="黑体" pitchFamily="49" charset="-122"/>
              </a:rPr>
              <a:t>条件</a:t>
            </a:r>
          </a:p>
          <a:p>
            <a:pPr eaLnBrk="1" hangingPunct="1">
              <a:buFont typeface="Wingdings" pitchFamily="2" charset="2"/>
              <a:buNone/>
            </a:pPr>
            <a:r>
              <a:rPr lang="en-US" altLang="zh-CN" sz="3200">
                <a:solidFill>
                  <a:srgbClr val="001966"/>
                </a:solidFill>
                <a:latin typeface="黑体" pitchFamily="49" charset="-122"/>
                <a:ea typeface="黑体" pitchFamily="49" charset="-122"/>
              </a:rPr>
              <a:t>do</a:t>
            </a:r>
          </a:p>
          <a:p>
            <a:pPr eaLnBrk="1" hangingPunct="1">
              <a:buFont typeface="Wingdings" pitchFamily="2" charset="2"/>
              <a:buNone/>
            </a:pPr>
            <a:r>
              <a:rPr lang="en-US" altLang="zh-CN" sz="3200">
                <a:solidFill>
                  <a:srgbClr val="001966"/>
                </a:solidFill>
                <a:latin typeface="黑体" pitchFamily="49" charset="-122"/>
                <a:ea typeface="黑体" pitchFamily="49" charset="-122"/>
              </a:rPr>
              <a:t>  </a:t>
            </a:r>
            <a:r>
              <a:rPr lang="zh-CN" altLang="en-US" sz="3200">
                <a:solidFill>
                  <a:srgbClr val="001966"/>
                </a:solidFill>
                <a:latin typeface="黑体" pitchFamily="49" charset="-122"/>
                <a:ea typeface="黑体" pitchFamily="49" charset="-122"/>
              </a:rPr>
              <a:t>命令</a:t>
            </a:r>
          </a:p>
          <a:p>
            <a:pPr eaLnBrk="1" hangingPunct="1">
              <a:buFont typeface="Wingdings" pitchFamily="2" charset="2"/>
              <a:buNone/>
            </a:pPr>
            <a:r>
              <a:rPr lang="en-US" altLang="zh-CN" sz="3200">
                <a:solidFill>
                  <a:srgbClr val="001966"/>
                </a:solidFill>
                <a:latin typeface="黑体" pitchFamily="49" charset="-122"/>
                <a:ea typeface="黑体" pitchFamily="49" charset="-122"/>
              </a:rPr>
              <a:t>Done</a:t>
            </a:r>
          </a:p>
          <a:p>
            <a:pPr eaLnBrk="1" hangingPunct="1">
              <a:buFont typeface="Wingdings" pitchFamily="2" charset="2"/>
              <a:buNone/>
            </a:pPr>
            <a:endParaRPr lang="en-US" altLang="zh-CN" sz="3200">
              <a:solidFill>
                <a:srgbClr val="001966"/>
              </a:solidFill>
              <a:latin typeface="黑体" pitchFamily="49" charset="-122"/>
              <a:ea typeface="Arial Unicode MS" pitchFamily="34" charset="-122"/>
              <a:cs typeface="Arial Unicode MS" pitchFamily="34" charset="-122"/>
            </a:endParaRPr>
          </a:p>
          <a:p>
            <a:pPr eaLnBrk="1" hangingPunct="1">
              <a:buFont typeface="Wingdings" pitchFamily="2" charset="2"/>
              <a:buNone/>
            </a:pPr>
            <a:r>
              <a:rPr lang="en-US" altLang="zh-CN" sz="2800">
                <a:solidFill>
                  <a:srgbClr val="001966"/>
                </a:solidFill>
                <a:latin typeface="黑体" pitchFamily="49" charset="-122"/>
                <a:ea typeface="黑体" pitchFamily="49" charset="-122"/>
              </a:rPr>
              <a:t>while</a:t>
            </a:r>
            <a:r>
              <a:rPr lang="zh-CN" altLang="en-US" sz="2800">
                <a:solidFill>
                  <a:srgbClr val="001966"/>
                </a:solidFill>
                <a:latin typeface="黑体" pitchFamily="49" charset="-122"/>
                <a:ea typeface="黑体" pitchFamily="49" charset="-122"/>
              </a:rPr>
              <a:t>循环用于不断执行一系列命令，也用于从输入文件中读取数据。虽然通常只有一个命令，但在</a:t>
            </a:r>
            <a:r>
              <a:rPr lang="en-US" altLang="zh-CN" sz="2800">
                <a:solidFill>
                  <a:srgbClr val="001966"/>
                </a:solidFill>
                <a:latin typeface="黑体" pitchFamily="49" charset="-122"/>
                <a:ea typeface="黑体" pitchFamily="49" charset="-122"/>
              </a:rPr>
              <a:t>while</a:t>
            </a:r>
            <a:r>
              <a:rPr lang="zh-CN" altLang="en-US" sz="2800">
                <a:solidFill>
                  <a:srgbClr val="001966"/>
                </a:solidFill>
                <a:latin typeface="黑体" pitchFamily="49" charset="-122"/>
                <a:ea typeface="黑体" pitchFamily="49" charset="-122"/>
              </a:rPr>
              <a:t>和</a:t>
            </a:r>
            <a:r>
              <a:rPr lang="en-US" altLang="zh-CN" sz="2800">
                <a:solidFill>
                  <a:srgbClr val="001966"/>
                </a:solidFill>
                <a:latin typeface="黑体" pitchFamily="49" charset="-122"/>
                <a:ea typeface="黑体" pitchFamily="49" charset="-122"/>
              </a:rPr>
              <a:t>do</a:t>
            </a:r>
            <a:r>
              <a:rPr lang="zh-CN" altLang="en-US" sz="2800">
                <a:solidFill>
                  <a:srgbClr val="001966"/>
                </a:solidFill>
                <a:latin typeface="黑体" pitchFamily="49" charset="-122"/>
                <a:ea typeface="黑体" pitchFamily="49" charset="-122"/>
              </a:rPr>
              <a:t>之间可以放几个命令。命令通常用作测试条件，只有当命令的退出状态为</a:t>
            </a:r>
            <a:r>
              <a:rPr lang="en-US" altLang="zh-CN" sz="2800">
                <a:solidFill>
                  <a:srgbClr val="001966"/>
                </a:solidFill>
                <a:latin typeface="黑体" pitchFamily="49" charset="-122"/>
                <a:ea typeface="黑体" pitchFamily="49" charset="-122"/>
              </a:rPr>
              <a:t>0</a:t>
            </a:r>
            <a:r>
              <a:rPr lang="zh-CN" altLang="en-US" sz="2800">
                <a:solidFill>
                  <a:srgbClr val="001966"/>
                </a:solidFill>
                <a:latin typeface="黑体" pitchFamily="49" charset="-122"/>
                <a:ea typeface="黑体" pitchFamily="49" charset="-122"/>
              </a:rPr>
              <a:t>时，</a:t>
            </a:r>
            <a:r>
              <a:rPr lang="en-US" altLang="zh-CN" sz="2800">
                <a:solidFill>
                  <a:srgbClr val="001966"/>
                </a:solidFill>
                <a:latin typeface="黑体" pitchFamily="49" charset="-122"/>
                <a:ea typeface="黑体" pitchFamily="49" charset="-122"/>
              </a:rPr>
              <a:t>do</a:t>
            </a:r>
            <a:r>
              <a:rPr lang="zh-CN" altLang="en-US" sz="2800">
                <a:solidFill>
                  <a:srgbClr val="001966"/>
                </a:solidFill>
                <a:latin typeface="黑体" pitchFamily="49" charset="-122"/>
                <a:ea typeface="黑体" pitchFamily="49" charset="-122"/>
              </a:rPr>
              <a:t>和</a:t>
            </a:r>
            <a:r>
              <a:rPr lang="en-US" altLang="zh-CN" sz="2800">
                <a:solidFill>
                  <a:srgbClr val="001966"/>
                </a:solidFill>
                <a:latin typeface="黑体" pitchFamily="49" charset="-122"/>
                <a:ea typeface="黑体" pitchFamily="49" charset="-122"/>
              </a:rPr>
              <a:t>done</a:t>
            </a:r>
            <a:r>
              <a:rPr lang="zh-CN" altLang="en-US" sz="2800">
                <a:solidFill>
                  <a:srgbClr val="001966"/>
                </a:solidFill>
                <a:latin typeface="黑体" pitchFamily="49" charset="-122"/>
                <a:ea typeface="黑体" pitchFamily="49" charset="-122"/>
              </a:rPr>
              <a:t>之间命令才被执行，如果退出状态不是</a:t>
            </a:r>
            <a:r>
              <a:rPr lang="en-US" altLang="zh-CN" sz="2800">
                <a:solidFill>
                  <a:srgbClr val="001966"/>
                </a:solidFill>
                <a:latin typeface="黑体" pitchFamily="49" charset="-122"/>
                <a:ea typeface="Arial Unicode MS" pitchFamily="34" charset="-122"/>
                <a:cs typeface="Arial Unicode MS" pitchFamily="34" charset="-122"/>
              </a:rPr>
              <a:t>0</a:t>
            </a:r>
            <a:r>
              <a:rPr lang="zh-CN" altLang="en-US" sz="2800">
                <a:solidFill>
                  <a:srgbClr val="001966"/>
                </a:solidFill>
                <a:latin typeface="黑体" pitchFamily="49" charset="-122"/>
                <a:ea typeface="黑体" pitchFamily="49" charset="-122"/>
              </a:rPr>
              <a:t>，则循环终止</a:t>
            </a:r>
          </a:p>
        </p:txBody>
      </p:sp>
      <p:pic>
        <p:nvPicPr>
          <p:cNvPr id="62468" name="Picture 4"/>
          <p:cNvPicPr>
            <a:picLocks noChangeAspect="1" noChangeArrowheads="1"/>
          </p:cNvPicPr>
          <p:nvPr/>
        </p:nvPicPr>
        <p:blipFill>
          <a:blip r:embed="rId2" cstate="print"/>
          <a:srcRect b="6329"/>
          <a:stretch>
            <a:fillRect/>
          </a:stretch>
        </p:blipFill>
        <p:spPr bwMode="auto">
          <a:xfrm>
            <a:off x="1208584" y="1484784"/>
            <a:ext cx="7272808" cy="49427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ppt_x"/>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spect="1" noChangeArrowheads="1"/>
          </p:cNvSpPr>
          <p:nvPr>
            <p:ph type="title" idx="4294967295"/>
          </p:nvPr>
        </p:nvSpPr>
        <p:spPr/>
        <p:txBody>
          <a:bodyPr/>
          <a:lstStyle/>
          <a:p>
            <a:pPr algn="ctr" eaLnBrk="1" hangingPunct="1">
              <a:defRPr/>
            </a:pPr>
            <a:r>
              <a:rPr lang="en-US" altLang="zh-CN" dirty="0"/>
              <a:t>Shell</a:t>
            </a:r>
            <a:r>
              <a:rPr lang="zh-CN" altLang="en-US" dirty="0"/>
              <a:t>基本语法</a:t>
            </a:r>
            <a:r>
              <a:rPr lang="en-US" altLang="zh-CN" dirty="0"/>
              <a:t>-</a:t>
            </a:r>
            <a:r>
              <a:rPr lang="zh-CN" altLang="en-US" dirty="0"/>
              <a:t>结构化控制命令</a:t>
            </a:r>
            <a:r>
              <a:rPr lang="en-US" altLang="zh-CN" dirty="0"/>
              <a:t>(break</a:t>
            </a:r>
            <a:r>
              <a:rPr lang="zh-CN" altLang="en-US" dirty="0"/>
              <a:t>和</a:t>
            </a:r>
            <a:r>
              <a:rPr lang="en-US" altLang="zh-CN" dirty="0"/>
              <a:t>continue)</a:t>
            </a:r>
          </a:p>
        </p:txBody>
      </p:sp>
      <p:sp>
        <p:nvSpPr>
          <p:cNvPr id="80899" name="Rectangle 3"/>
          <p:cNvSpPr>
            <a:spLocks noGrp="1" noChangeArrowheads="1"/>
          </p:cNvSpPr>
          <p:nvPr>
            <p:ph type="body" idx="4294967295"/>
          </p:nvPr>
        </p:nvSpPr>
        <p:spPr>
          <a:xfrm>
            <a:off x="416496" y="2852936"/>
            <a:ext cx="9433496" cy="3024436"/>
          </a:xfrm>
        </p:spPr>
        <p:txBody>
          <a:bodyPr/>
          <a:lstStyle/>
          <a:p>
            <a:pPr algn="just" eaLnBrk="1" hangingPunct="1">
              <a:buFont typeface="Wingdings" pitchFamily="2" charset="2"/>
              <a:buNone/>
            </a:pPr>
            <a:r>
              <a:rPr lang="zh-CN" altLang="en-US" sz="3200" dirty="0">
                <a:solidFill>
                  <a:srgbClr val="001966"/>
                </a:solidFill>
                <a:latin typeface="黑体" pitchFamily="49" charset="-122"/>
                <a:ea typeface="黑体" pitchFamily="49" charset="-122"/>
              </a:rPr>
              <a:t>     </a:t>
            </a:r>
            <a:endParaRPr lang="zh-CN" altLang="en-US" sz="2800" dirty="0">
              <a:solidFill>
                <a:srgbClr val="001966"/>
              </a:solidFill>
              <a:latin typeface="黑体" pitchFamily="49" charset="-122"/>
              <a:ea typeface="黑体" pitchFamily="49" charset="-122"/>
            </a:endParaRPr>
          </a:p>
          <a:p>
            <a:pPr eaLnBrk="1" hangingPunct="1">
              <a:buFont typeface="Wingdings" pitchFamily="2" charset="2"/>
              <a:buNone/>
            </a:pPr>
            <a:r>
              <a:rPr lang="zh-CN" altLang="en-US" sz="2800" dirty="0">
                <a:solidFill>
                  <a:srgbClr val="001966"/>
                </a:solidFill>
                <a:latin typeface="黑体" pitchFamily="49" charset="-122"/>
                <a:ea typeface="黑体" pitchFamily="49" charset="-122"/>
              </a:rPr>
              <a:t>	</a:t>
            </a:r>
            <a:r>
              <a:rPr lang="en-US" altLang="zh-CN" sz="2800" dirty="0">
                <a:solidFill>
                  <a:srgbClr val="001966"/>
                </a:solidFill>
                <a:latin typeface="黑体" pitchFamily="49" charset="-122"/>
                <a:ea typeface="黑体" pitchFamily="49" charset="-122"/>
              </a:rPr>
              <a:t>for index in 1 2 3 4 5 6 7 8 9 10</a:t>
            </a:r>
          </a:p>
          <a:p>
            <a:pPr eaLnBrk="1" hangingPunct="1">
              <a:buFont typeface="Wingdings" pitchFamily="2" charset="2"/>
              <a:buNone/>
            </a:pPr>
            <a:r>
              <a:rPr lang="en-US" altLang="zh-CN" sz="2800" dirty="0">
                <a:solidFill>
                  <a:srgbClr val="001966"/>
                </a:solidFill>
                <a:latin typeface="黑体" pitchFamily="49" charset="-122"/>
                <a:ea typeface="黑体" pitchFamily="49" charset="-122"/>
              </a:rPr>
              <a:t>  	do</a:t>
            </a:r>
          </a:p>
          <a:p>
            <a:pPr eaLnBrk="1" hangingPunct="1">
              <a:buFont typeface="Wingdings" pitchFamily="2" charset="2"/>
              <a:buNone/>
            </a:pPr>
            <a:r>
              <a:rPr lang="en-US" altLang="zh-CN" sz="2800" dirty="0">
                <a:solidFill>
                  <a:srgbClr val="001966"/>
                </a:solidFill>
                <a:latin typeface="黑体" pitchFamily="49" charset="-122"/>
                <a:ea typeface="黑体" pitchFamily="49" charset="-122"/>
              </a:rPr>
              <a:t>			if[ $index le 3 ];then echo $index </a:t>
            </a:r>
          </a:p>
          <a:p>
            <a:pPr eaLnBrk="1" hangingPunct="1">
              <a:buFont typeface="Wingdings" pitchFamily="2" charset="2"/>
              <a:buNone/>
            </a:pPr>
            <a:r>
              <a:rPr lang="en-US" altLang="zh-CN" sz="2800" dirty="0">
                <a:solidFill>
                  <a:srgbClr val="001966"/>
                </a:solidFill>
                <a:latin typeface="黑体" pitchFamily="49" charset="-122"/>
                <a:ea typeface="黑体" pitchFamily="49" charset="-122"/>
              </a:rPr>
              <a:t>				continue;</a:t>
            </a:r>
          </a:p>
          <a:p>
            <a:pPr eaLnBrk="1" hangingPunct="1">
              <a:buFont typeface="Wingdings" pitchFamily="2" charset="2"/>
              <a:buNone/>
            </a:pPr>
            <a:r>
              <a:rPr lang="en-US" altLang="zh-CN" sz="2800" dirty="0">
                <a:solidFill>
                  <a:srgbClr val="001966"/>
                </a:solidFill>
                <a:latin typeface="黑体" pitchFamily="49" charset="-122"/>
                <a:ea typeface="黑体" pitchFamily="49" charset="-122"/>
              </a:rPr>
              <a:t>			fi</a:t>
            </a:r>
          </a:p>
          <a:p>
            <a:pPr eaLnBrk="1" hangingPunct="1">
              <a:buFont typeface="Wingdings" pitchFamily="2" charset="2"/>
              <a:buNone/>
            </a:pPr>
            <a:r>
              <a:rPr lang="en-US" altLang="zh-CN" sz="2800" dirty="0">
                <a:solidFill>
                  <a:srgbClr val="001966"/>
                </a:solidFill>
                <a:latin typeface="黑体" pitchFamily="49" charset="-122"/>
                <a:ea typeface="黑体" pitchFamily="49" charset="-122"/>
              </a:rPr>
              <a:t>		done  #</a:t>
            </a:r>
            <a:r>
              <a:rPr lang="zh-CN" altLang="en-US" sz="2800" dirty="0">
                <a:solidFill>
                  <a:srgbClr val="001966"/>
                </a:solidFill>
                <a:latin typeface="黑体" pitchFamily="49" charset="-122"/>
                <a:ea typeface="黑体" pitchFamily="49" charset="-122"/>
              </a:rPr>
              <a:t>如果条件替换为</a:t>
            </a:r>
            <a:r>
              <a:rPr lang="en-US" altLang="zh-CN" sz="2800" dirty="0" err="1">
                <a:solidFill>
                  <a:srgbClr val="001966"/>
                </a:solidFill>
                <a:latin typeface="黑体" pitchFamily="49" charset="-122"/>
                <a:ea typeface="黑体" pitchFamily="49" charset="-122"/>
              </a:rPr>
              <a:t>ge</a:t>
            </a:r>
            <a:r>
              <a:rPr lang="en-US" altLang="zh-CN" sz="2800" dirty="0">
                <a:solidFill>
                  <a:srgbClr val="001966"/>
                </a:solidFill>
                <a:latin typeface="黑体" pitchFamily="49" charset="-122"/>
                <a:ea typeface="黑体" pitchFamily="49" charset="-122"/>
              </a:rPr>
              <a:t> 8</a:t>
            </a:r>
            <a:r>
              <a:rPr lang="zh-CN" altLang="en-US" sz="2800" dirty="0">
                <a:solidFill>
                  <a:srgbClr val="001966"/>
                </a:solidFill>
                <a:latin typeface="黑体" pitchFamily="49" charset="-122"/>
                <a:ea typeface="黑体" pitchFamily="49" charset="-122"/>
              </a:rPr>
              <a:t>，语句变为</a:t>
            </a:r>
            <a:r>
              <a:rPr lang="en-US" altLang="zh-CN" sz="2800" dirty="0">
                <a:solidFill>
                  <a:srgbClr val="001966"/>
                </a:solidFill>
                <a:latin typeface="黑体" pitchFamily="49" charset="-122"/>
                <a:ea typeface="黑体" pitchFamily="49" charset="-122"/>
              </a:rPr>
              <a:t>break</a:t>
            </a:r>
            <a:r>
              <a:rPr lang="zh-CN" altLang="en-US" sz="2800" dirty="0">
                <a:solidFill>
                  <a:srgbClr val="001966"/>
                </a:solidFill>
                <a:latin typeface="黑体" pitchFamily="49" charset="-122"/>
                <a:ea typeface="黑体" pitchFamily="49" charset="-122"/>
              </a:rPr>
              <a:t>？</a:t>
            </a:r>
          </a:p>
        </p:txBody>
      </p:sp>
      <p:sp>
        <p:nvSpPr>
          <p:cNvPr id="5" name="文本框 4">
            <a:extLst>
              <a:ext uri="{FF2B5EF4-FFF2-40B4-BE49-F238E27FC236}">
                <a16:creationId xmlns:a16="http://schemas.microsoft.com/office/drawing/2014/main" id="{16A4518F-1ADA-4745-B0EF-2ABAE2D2051B}"/>
              </a:ext>
            </a:extLst>
          </p:cNvPr>
          <p:cNvSpPr txBox="1"/>
          <p:nvPr/>
        </p:nvSpPr>
        <p:spPr>
          <a:xfrm>
            <a:off x="776536" y="1484784"/>
            <a:ext cx="8208912" cy="1815882"/>
          </a:xfrm>
          <a:prstGeom prst="rect">
            <a:avLst/>
          </a:prstGeom>
          <a:noFill/>
        </p:spPr>
        <p:txBody>
          <a:bodyPr wrap="square">
            <a:spAutoFit/>
          </a:bodyPr>
          <a:lstStyle/>
          <a:p>
            <a:pPr algn="just" eaLnBrk="1" hangingPunct="1">
              <a:buFont typeface="Wingdings" pitchFamily="2" charset="2"/>
              <a:buNone/>
            </a:pPr>
            <a:r>
              <a:rPr lang="zh-CN" altLang="en-US" sz="2800" dirty="0">
                <a:solidFill>
                  <a:srgbClr val="001966"/>
                </a:solidFill>
                <a:latin typeface="黑体" pitchFamily="49" charset="-122"/>
                <a:ea typeface="黑体" pitchFamily="49" charset="-122"/>
              </a:rPr>
              <a:t>利用</a:t>
            </a:r>
            <a:r>
              <a:rPr lang="en-US" altLang="zh-CN" sz="2800" dirty="0">
                <a:solidFill>
                  <a:srgbClr val="001966"/>
                </a:solidFill>
                <a:latin typeface="黑体" pitchFamily="49" charset="-122"/>
                <a:ea typeface="黑体" pitchFamily="49" charset="-122"/>
              </a:rPr>
              <a:t>break</a:t>
            </a:r>
            <a:r>
              <a:rPr lang="zh-CN" altLang="en-US" sz="2800" dirty="0">
                <a:solidFill>
                  <a:srgbClr val="001966"/>
                </a:solidFill>
                <a:latin typeface="黑体" pitchFamily="49" charset="-122"/>
                <a:ea typeface="黑体" pitchFamily="49" charset="-122"/>
              </a:rPr>
              <a:t>和</a:t>
            </a:r>
            <a:r>
              <a:rPr lang="en-US" altLang="zh-CN" sz="2800" dirty="0">
                <a:solidFill>
                  <a:srgbClr val="001966"/>
                </a:solidFill>
                <a:latin typeface="黑体" pitchFamily="49" charset="-122"/>
                <a:ea typeface="黑体" pitchFamily="49" charset="-122"/>
              </a:rPr>
              <a:t>continue</a:t>
            </a:r>
            <a:r>
              <a:rPr lang="zh-CN" altLang="en-US" sz="2800" dirty="0">
                <a:solidFill>
                  <a:srgbClr val="001966"/>
                </a:solidFill>
                <a:latin typeface="黑体" pitchFamily="49" charset="-122"/>
                <a:ea typeface="黑体" pitchFamily="49" charset="-122"/>
              </a:rPr>
              <a:t>可以在</a:t>
            </a:r>
            <a:r>
              <a:rPr lang="en-US" altLang="zh-CN" sz="2800" dirty="0">
                <a:solidFill>
                  <a:srgbClr val="001966"/>
                </a:solidFill>
                <a:latin typeface="黑体" pitchFamily="49" charset="-122"/>
                <a:ea typeface="黑体" pitchFamily="49" charset="-122"/>
              </a:rPr>
              <a:t>for</a:t>
            </a:r>
            <a:r>
              <a:rPr lang="zh-CN" altLang="en-US" sz="2800" dirty="0">
                <a:solidFill>
                  <a:srgbClr val="001966"/>
                </a:solidFill>
                <a:latin typeface="黑体" pitchFamily="49" charset="-122"/>
                <a:ea typeface="黑体" pitchFamily="49" charset="-122"/>
              </a:rPr>
              <a:t>、</a:t>
            </a:r>
            <a:r>
              <a:rPr lang="en-US" altLang="zh-CN" sz="2800" dirty="0">
                <a:solidFill>
                  <a:srgbClr val="001966"/>
                </a:solidFill>
                <a:latin typeface="黑体" pitchFamily="49" charset="-122"/>
                <a:ea typeface="黑体" pitchFamily="49" charset="-122"/>
              </a:rPr>
              <a:t>while</a:t>
            </a:r>
            <a:r>
              <a:rPr lang="zh-CN" altLang="en-US" sz="2800" dirty="0">
                <a:solidFill>
                  <a:srgbClr val="001966"/>
                </a:solidFill>
                <a:latin typeface="黑体" pitchFamily="49" charset="-122"/>
                <a:ea typeface="黑体" pitchFamily="49" charset="-122"/>
              </a:rPr>
              <a:t>、</a:t>
            </a:r>
            <a:r>
              <a:rPr lang="en-US" altLang="zh-CN" sz="2800" dirty="0">
                <a:solidFill>
                  <a:srgbClr val="001966"/>
                </a:solidFill>
                <a:latin typeface="黑体" pitchFamily="49" charset="-122"/>
                <a:ea typeface="黑体" pitchFamily="49" charset="-122"/>
              </a:rPr>
              <a:t>until</a:t>
            </a:r>
            <a:r>
              <a:rPr lang="zh-CN" altLang="en-US" sz="2800" dirty="0">
                <a:solidFill>
                  <a:srgbClr val="001966"/>
                </a:solidFill>
                <a:latin typeface="黑体" pitchFamily="49" charset="-122"/>
                <a:ea typeface="黑体" pitchFamily="49" charset="-122"/>
              </a:rPr>
              <a:t>循环中产生中断。</a:t>
            </a:r>
            <a:r>
              <a:rPr lang="en-US" altLang="zh-CN" sz="2800" dirty="0">
                <a:solidFill>
                  <a:srgbClr val="001966"/>
                </a:solidFill>
                <a:latin typeface="黑体" pitchFamily="49" charset="-122"/>
                <a:ea typeface="黑体" pitchFamily="49" charset="-122"/>
              </a:rPr>
              <a:t>Break</a:t>
            </a:r>
            <a:r>
              <a:rPr lang="zh-CN" altLang="en-US" sz="2800" dirty="0">
                <a:solidFill>
                  <a:srgbClr val="001966"/>
                </a:solidFill>
                <a:latin typeface="黑体" pitchFamily="49" charset="-122"/>
                <a:ea typeface="黑体" pitchFamily="49" charset="-122"/>
              </a:rPr>
              <a:t>把控制权转交给</a:t>
            </a:r>
            <a:r>
              <a:rPr lang="en-US" altLang="zh-CN" sz="2800" dirty="0">
                <a:solidFill>
                  <a:srgbClr val="001966"/>
                </a:solidFill>
                <a:latin typeface="黑体" pitchFamily="49" charset="-122"/>
                <a:ea typeface="黑体" pitchFamily="49" charset="-122"/>
              </a:rPr>
              <a:t>done</a:t>
            </a:r>
            <a:r>
              <a:rPr lang="zh-CN" altLang="en-US" sz="2800" dirty="0">
                <a:solidFill>
                  <a:srgbClr val="001966"/>
                </a:solidFill>
                <a:latin typeface="黑体" pitchFamily="49" charset="-122"/>
                <a:ea typeface="黑体" pitchFamily="49" charset="-122"/>
              </a:rPr>
              <a:t>之后的语句，从而跳出循环。</a:t>
            </a:r>
            <a:r>
              <a:rPr lang="en-US" altLang="zh-CN" sz="2800" dirty="0">
                <a:solidFill>
                  <a:srgbClr val="001966"/>
                </a:solidFill>
                <a:latin typeface="黑体" pitchFamily="49" charset="-122"/>
                <a:ea typeface="黑体" pitchFamily="49" charset="-122"/>
              </a:rPr>
              <a:t>continue</a:t>
            </a:r>
            <a:r>
              <a:rPr lang="zh-CN" altLang="en-US" sz="2800" dirty="0">
                <a:solidFill>
                  <a:srgbClr val="001966"/>
                </a:solidFill>
                <a:latin typeface="黑体" pitchFamily="49" charset="-122"/>
                <a:ea typeface="黑体" pitchFamily="49" charset="-122"/>
              </a:rPr>
              <a:t>命令把控制权交给</a:t>
            </a:r>
            <a:r>
              <a:rPr lang="en-US" altLang="zh-CN" sz="2800" dirty="0">
                <a:solidFill>
                  <a:srgbClr val="001966"/>
                </a:solidFill>
                <a:latin typeface="黑体" pitchFamily="49" charset="-122"/>
                <a:ea typeface="黑体" pitchFamily="49" charset="-122"/>
              </a:rPr>
              <a:t>done</a:t>
            </a:r>
            <a:r>
              <a:rPr lang="zh-CN" altLang="en-US" sz="2800" dirty="0">
                <a:solidFill>
                  <a:srgbClr val="001966"/>
                </a:solidFill>
                <a:latin typeface="黑体" pitchFamily="49" charset="-122"/>
                <a:ea typeface="黑体" pitchFamily="49" charset="-122"/>
              </a:rPr>
              <a:t>语句，继续执行循环。</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lgn="ctr" eaLnBrk="1" hangingPunct="1">
              <a:defRPr/>
            </a:pPr>
            <a:r>
              <a:rPr lang="zh-CN" altLang="en-US" dirty="0"/>
              <a:t>目录</a:t>
            </a:r>
          </a:p>
        </p:txBody>
      </p:sp>
      <p:sp>
        <p:nvSpPr>
          <p:cNvPr id="63491" name="内容占位符 2"/>
          <p:cNvSpPr>
            <a:spLocks noGrp="1"/>
          </p:cNvSpPr>
          <p:nvPr>
            <p:ph idx="4294967295"/>
          </p:nvPr>
        </p:nvSpPr>
        <p:spPr/>
        <p:txBody>
          <a:bodyPr/>
          <a:lstStyle/>
          <a:p>
            <a:pPr eaLnBrk="1" hangingPunct="1">
              <a:buClrTx/>
              <a:defRPr/>
            </a:pPr>
            <a:r>
              <a:rPr lang="zh-CN" altLang="en-US" sz="3200" dirty="0">
                <a:solidFill>
                  <a:schemeClr val="tx1">
                    <a:lumMod val="50000"/>
                  </a:schemeClr>
                </a:solidFill>
                <a:latin typeface="+mj-ea"/>
                <a:ea typeface="+mj-ea"/>
              </a:rPr>
              <a:t>认识</a:t>
            </a:r>
            <a:r>
              <a:rPr lang="en-US" altLang="zh-CN" sz="3200" dirty="0">
                <a:solidFill>
                  <a:schemeClr val="tx1">
                    <a:lumMod val="50000"/>
                  </a:schemeClr>
                </a:solidFill>
                <a:latin typeface="+mj-ea"/>
                <a:ea typeface="+mj-ea"/>
              </a:rPr>
              <a:t>Linux Shell</a:t>
            </a:r>
          </a:p>
          <a:p>
            <a:pPr eaLnBrk="1" hangingPunct="1">
              <a:buClrTx/>
              <a:defRPr/>
            </a:pPr>
            <a:endParaRPr lang="en-US" altLang="zh-CN"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Linux Shell</a:t>
            </a:r>
            <a:r>
              <a:rPr lang="zh-CN" altLang="en-US" sz="3200" dirty="0">
                <a:solidFill>
                  <a:schemeClr val="tx1">
                    <a:lumMod val="50000"/>
                  </a:schemeClr>
                </a:solidFill>
                <a:latin typeface="+mj-ea"/>
                <a:ea typeface="+mj-ea"/>
              </a:rPr>
              <a:t>基本知识</a:t>
            </a:r>
            <a:endParaRPr lang="en-US" altLang="zh-CN" sz="3200" dirty="0">
              <a:solidFill>
                <a:schemeClr val="tx1">
                  <a:lumMod val="50000"/>
                </a:schemeClr>
              </a:solidFill>
              <a:latin typeface="+mj-ea"/>
              <a:ea typeface="+mj-ea"/>
            </a:endParaRPr>
          </a:p>
          <a:p>
            <a:pPr eaLnBrk="1" hangingPunct="1">
              <a:defRPr/>
            </a:pPr>
            <a:endParaRPr lang="zh-CN" altLang="en-US" sz="3200" dirty="0">
              <a:latin typeface="+mj-ea"/>
              <a:ea typeface="+mj-ea"/>
            </a:endParaRPr>
          </a:p>
          <a:p>
            <a:pPr eaLnBrk="1" hangingPunct="1">
              <a:defRPr/>
            </a:pPr>
            <a:r>
              <a:rPr lang="en-US" altLang="zh-CN" sz="3200" dirty="0">
                <a:solidFill>
                  <a:srgbClr val="FF0000"/>
                </a:solidFill>
                <a:latin typeface="+mj-ea"/>
                <a:ea typeface="+mj-ea"/>
              </a:rPr>
              <a:t>Shell</a:t>
            </a:r>
            <a:r>
              <a:rPr lang="zh-CN" altLang="en-US" sz="3200" dirty="0">
                <a:solidFill>
                  <a:srgbClr val="FF0000"/>
                </a:solidFill>
                <a:latin typeface="+mj-ea"/>
                <a:ea typeface="+mj-ea"/>
              </a:rPr>
              <a:t>脚本跟踪调试</a:t>
            </a:r>
          </a:p>
          <a:p>
            <a:pPr eaLnBrk="1" hangingPunct="1">
              <a:defRPr/>
            </a:pPr>
            <a:endParaRPr lang="zh-CN" altLang="en-US" sz="3200" dirty="0">
              <a:solidFill>
                <a:srgbClr val="FF0000"/>
              </a:solidFill>
              <a:latin typeface="+mj-ea"/>
              <a:ea typeface="+mj-ea"/>
            </a:endParaRPr>
          </a:p>
          <a:p>
            <a:pPr eaLnBrk="1" hangingPunct="1">
              <a:buClrTx/>
              <a:defRPr/>
            </a:pPr>
            <a:r>
              <a:rPr lang="en-US" altLang="zh-CN" sz="3200" dirty="0">
                <a:latin typeface="+mj-ea"/>
                <a:ea typeface="+mj-ea"/>
              </a:rPr>
              <a:t>Shell</a:t>
            </a:r>
            <a:r>
              <a:rPr lang="zh-CN" altLang="en-US" sz="3200" dirty="0">
                <a:latin typeface="+mj-ea"/>
                <a:ea typeface="+mj-ea"/>
              </a:rPr>
              <a:t>编程安全问题</a:t>
            </a:r>
          </a:p>
          <a:p>
            <a:pPr eaLnBrk="1" hangingPunct="1">
              <a:defRPr/>
            </a:pPr>
            <a:endParaRPr lang="en-US" altLang="zh-CN" dirty="0">
              <a:ea typeface="黑体"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algn="ctr" eaLnBrk="1" hangingPunct="1"/>
            <a:r>
              <a:rPr lang="zh-CN" altLang="en-US">
                <a:effectLst/>
              </a:rPr>
              <a:t>脚本跟踪调试</a:t>
            </a:r>
            <a:endParaRPr lang="en-US" altLang="zh-CN">
              <a:effectLst/>
            </a:endParaRPr>
          </a:p>
        </p:txBody>
      </p:sp>
      <p:sp>
        <p:nvSpPr>
          <p:cNvPr id="64515" name="Rectangle 3"/>
          <p:cNvSpPr>
            <a:spLocks noGrp="1" noChangeArrowheads="1"/>
          </p:cNvSpPr>
          <p:nvPr>
            <p:ph type="body" idx="4294967295"/>
          </p:nvPr>
        </p:nvSpPr>
        <p:spPr>
          <a:xfrm>
            <a:off x="381000" y="1223964"/>
            <a:ext cx="9144000" cy="2205037"/>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用</a:t>
            </a:r>
            <a:r>
              <a:rPr lang="en-US" altLang="zh-CN" sz="2400" dirty="0">
                <a:solidFill>
                  <a:schemeClr val="tx1">
                    <a:lumMod val="50000"/>
                  </a:schemeClr>
                </a:solidFill>
                <a:latin typeface="+mj-ea"/>
                <a:ea typeface="+mj-ea"/>
              </a:rPr>
              <a:t>set -x </a:t>
            </a:r>
            <a:r>
              <a:rPr lang="zh-CN" altLang="en-US" sz="2400" dirty="0">
                <a:solidFill>
                  <a:schemeClr val="tx1">
                    <a:lumMod val="50000"/>
                  </a:schemeClr>
                </a:solidFill>
                <a:latin typeface="+mj-ea"/>
                <a:ea typeface="+mj-ea"/>
              </a:rPr>
              <a:t>命令打开执行跟踪功能</a:t>
            </a:r>
          </a:p>
          <a:p>
            <a:pPr lvl="1" eaLnBrk="1" hangingPunct="1">
              <a:buClrTx/>
              <a:defRPr/>
            </a:pP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将打印显示每条被执行的命令，并以</a:t>
            </a:r>
            <a:r>
              <a:rPr lang="en-US"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号开头</a:t>
            </a:r>
          </a:p>
          <a:p>
            <a:pPr lvl="1" eaLnBrk="1" hangingPunct="1">
              <a:buClrTx/>
              <a:defRPr/>
            </a:pPr>
            <a:r>
              <a:rPr lang="zh-CN" altLang="en-US" dirty="0">
                <a:solidFill>
                  <a:schemeClr val="tx1">
                    <a:lumMod val="50000"/>
                  </a:schemeClr>
                </a:solidFill>
                <a:latin typeface="+mj-ea"/>
                <a:ea typeface="+mj-ea"/>
              </a:rPr>
              <a:t>跟踪</a:t>
            </a:r>
            <a:r>
              <a:rPr lang="en-US" altLang="zh-CN" dirty="0">
                <a:solidFill>
                  <a:schemeClr val="tx1">
                    <a:lumMod val="50000"/>
                  </a:schemeClr>
                </a:solidFill>
                <a:latin typeface="+mj-ea"/>
                <a:ea typeface="+mj-ea"/>
              </a:rPr>
              <a:t>set –x</a:t>
            </a:r>
            <a:r>
              <a:rPr lang="zh-CN" altLang="en-US" dirty="0">
                <a:solidFill>
                  <a:schemeClr val="tx1">
                    <a:lumMod val="50000"/>
                  </a:schemeClr>
                </a:solidFill>
                <a:latin typeface="+mj-ea"/>
                <a:ea typeface="+mj-ea"/>
              </a:rPr>
              <a:t>执行后的所有命令的执行</a:t>
            </a:r>
            <a:endParaRPr lang="en-US" altLang="zh-CN" dirty="0">
              <a:solidFill>
                <a:schemeClr val="tx1">
                  <a:lumMod val="50000"/>
                </a:schemeClr>
              </a:solidFill>
              <a:latin typeface="+mj-ea"/>
              <a:ea typeface="+mj-ea"/>
            </a:endParaRPr>
          </a:p>
          <a:p>
            <a:pPr eaLnBrk="1" hangingPunct="1">
              <a:lnSpc>
                <a:spcPct val="90000"/>
              </a:lnSpc>
              <a:buClr>
                <a:srgbClr val="FF0000"/>
              </a:buClr>
              <a:defRPr/>
            </a:pPr>
            <a:r>
              <a:rPr lang="zh-CN" altLang="en-US" sz="2400" dirty="0">
                <a:solidFill>
                  <a:schemeClr val="tx1">
                    <a:lumMod val="50000"/>
                  </a:schemeClr>
                </a:solidFill>
                <a:latin typeface="+mj-ea"/>
                <a:ea typeface="+mj-ea"/>
              </a:rPr>
              <a:t>用</a:t>
            </a:r>
            <a:r>
              <a:rPr lang="en-US" altLang="zh-CN" sz="2400" dirty="0">
                <a:solidFill>
                  <a:schemeClr val="tx1">
                    <a:lumMod val="50000"/>
                  </a:schemeClr>
                </a:solidFill>
                <a:latin typeface="+mj-ea"/>
                <a:ea typeface="+mj-ea"/>
              </a:rPr>
              <a:t>set +x </a:t>
            </a:r>
            <a:r>
              <a:rPr lang="zh-CN" altLang="en-US" sz="2400" dirty="0">
                <a:solidFill>
                  <a:schemeClr val="tx1">
                    <a:lumMod val="50000"/>
                  </a:schemeClr>
                </a:solidFill>
                <a:latin typeface="+mj-ea"/>
                <a:ea typeface="+mj-ea"/>
              </a:rPr>
              <a:t>命令关闭执行跟踪</a:t>
            </a:r>
          </a:p>
          <a:p>
            <a:pPr eaLnBrk="1" hangingPunct="1">
              <a:buFont typeface="Wingdings" pitchFamily="2" charset="2"/>
              <a:buNone/>
              <a:defRPr/>
            </a:pPr>
            <a:endParaRPr lang="en-US" altLang="zh-CN" sz="1800" b="0" dirty="0">
              <a:ea typeface="黑体" pitchFamily="49" charset="-122"/>
            </a:endParaRPr>
          </a:p>
        </p:txBody>
      </p:sp>
      <p:sp>
        <p:nvSpPr>
          <p:cNvPr id="82948" name="Text Box 3"/>
          <p:cNvSpPr txBox="1">
            <a:spLocks noChangeArrowheads="1"/>
          </p:cNvSpPr>
          <p:nvPr/>
        </p:nvSpPr>
        <p:spPr bwMode="auto">
          <a:xfrm>
            <a:off x="827088" y="5734050"/>
            <a:ext cx="8229600" cy="966788"/>
          </a:xfrm>
          <a:prstGeom prst="rect">
            <a:avLst/>
          </a:prstGeom>
          <a:noFill/>
          <a:ln w="9525">
            <a:noFill/>
            <a:round/>
            <a:headEnd/>
            <a:tailEnd/>
          </a:ln>
        </p:spPr>
        <p:txBody>
          <a:bodyPr lIns="90000" tIns="45000" rIns="90000" bIns="4500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a:solidFill>
                <a:srgbClr val="000066"/>
              </a:solidFill>
            </a:endParaRPr>
          </a:p>
        </p:txBody>
      </p:sp>
      <p:sp>
        <p:nvSpPr>
          <p:cNvPr id="64517" name="Text Box 3"/>
          <p:cNvSpPr txBox="1">
            <a:spLocks noChangeArrowheads="1"/>
          </p:cNvSpPr>
          <p:nvPr/>
        </p:nvSpPr>
        <p:spPr bwMode="auto">
          <a:xfrm>
            <a:off x="3584848" y="2996952"/>
            <a:ext cx="4176464" cy="3644900"/>
          </a:xfrm>
          <a:prstGeom prst="rect">
            <a:avLst/>
          </a:prstGeom>
          <a:noFill/>
          <a:ln w="9525">
            <a:noFill/>
            <a:round/>
            <a:headEnd/>
            <a:tailEnd/>
          </a:ln>
        </p:spPr>
        <p:txBody>
          <a:bodyPr lIns="90000" tIns="45000" rIns="90000" bIns="45000"/>
          <a:lstStyle/>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 cat test.sh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#!/bin/bash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set –x</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echo test1</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set +x</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echo test2</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 ./test.sh</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 echo test1</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test1</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 set +x</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echo test2</a:t>
            </a:r>
          </a:p>
          <a:p>
            <a:pPr algn="l" defTabSz="457200">
              <a:lnSpc>
                <a:spcPct val="97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zh-CN" sz="2000" dirty="0">
                <a:solidFill>
                  <a:schemeClr val="tx1">
                    <a:lumMod val="50000"/>
                  </a:schemeClr>
                </a:solidFill>
                <a:latin typeface="+mj-ea"/>
                <a:ea typeface="+mj-ea"/>
              </a:rPr>
              <a:t>test2</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pPr algn="ctr" eaLnBrk="1" hangingPunct="1"/>
            <a:r>
              <a:rPr lang="zh-CN" altLang="en-US" dirty="0">
                <a:effectLst/>
              </a:rPr>
              <a:t>脚本跟踪调试</a:t>
            </a:r>
          </a:p>
        </p:txBody>
      </p:sp>
      <p:sp>
        <p:nvSpPr>
          <p:cNvPr id="83971" name="Rectangle 3"/>
          <p:cNvSpPr>
            <a:spLocks noGrp="1" noChangeArrowheads="1"/>
          </p:cNvSpPr>
          <p:nvPr>
            <p:ph type="body" idx="4294967295"/>
          </p:nvPr>
        </p:nvSpPr>
        <p:spPr/>
        <p:txBody>
          <a:bodyPr/>
          <a:lstStyle/>
          <a:p>
            <a:pPr eaLnBrk="1" hangingPunct="1">
              <a:lnSpc>
                <a:spcPct val="90000"/>
              </a:lnSpc>
              <a:buClr>
                <a:srgbClr val="FF0000"/>
              </a:buClr>
              <a:defRPr/>
            </a:pPr>
            <a:r>
              <a:rPr lang="en-US" altLang="zh-CN" sz="2400" dirty="0">
                <a:solidFill>
                  <a:schemeClr val="tx1">
                    <a:lumMod val="50000"/>
                  </a:schemeClr>
                </a:solidFill>
                <a:latin typeface="+mj-ea"/>
                <a:ea typeface="+mj-ea"/>
              </a:rPr>
              <a:t>set –n</a:t>
            </a:r>
            <a:r>
              <a:rPr lang="zh-CN" altLang="en-US" sz="2400" dirty="0">
                <a:solidFill>
                  <a:schemeClr val="tx1">
                    <a:lumMod val="50000"/>
                  </a:schemeClr>
                </a:solidFill>
                <a:latin typeface="+mj-ea"/>
                <a:ea typeface="+mj-ea"/>
              </a:rPr>
              <a:t>选项</a:t>
            </a:r>
          </a:p>
          <a:p>
            <a:pPr lvl="1" eaLnBrk="1" hangingPunct="1">
              <a:lnSpc>
                <a:spcPct val="90000"/>
              </a:lnSpc>
              <a:buClrTx/>
            </a:pPr>
            <a:r>
              <a:rPr lang="en-US" altLang="zh-CN" dirty="0">
                <a:solidFill>
                  <a:srgbClr val="001966"/>
                </a:solidFill>
                <a:latin typeface="黑体" pitchFamily="49" charset="-122"/>
                <a:ea typeface="黑体" pitchFamily="49" charset="-122"/>
              </a:rPr>
              <a:t>“-n”</a:t>
            </a:r>
            <a:r>
              <a:rPr lang="zh-CN" altLang="en-US" dirty="0">
                <a:solidFill>
                  <a:srgbClr val="001966"/>
                </a:solidFill>
                <a:latin typeface="黑体" pitchFamily="49" charset="-122"/>
                <a:ea typeface="黑体" pitchFamily="49" charset="-122"/>
              </a:rPr>
              <a:t>可用于测试</a:t>
            </a:r>
            <a:r>
              <a:rPr lang="en-US" altLang="zh-CN" dirty="0">
                <a:solidFill>
                  <a:srgbClr val="001966"/>
                </a:solidFill>
                <a:latin typeface="黑体" pitchFamily="49" charset="-122"/>
                <a:ea typeface="黑体" pitchFamily="49" charset="-122"/>
              </a:rPr>
              <a:t>shell</a:t>
            </a:r>
            <a:r>
              <a:rPr lang="zh-CN" altLang="en-US" dirty="0">
                <a:solidFill>
                  <a:srgbClr val="001966"/>
                </a:solidFill>
                <a:latin typeface="黑体" pitchFamily="49" charset="-122"/>
                <a:ea typeface="黑体" pitchFamily="49" charset="-122"/>
              </a:rPr>
              <a:t>脚本是否存在语法错误，但不会实际执行命令。</a:t>
            </a:r>
          </a:p>
          <a:p>
            <a:pPr eaLnBrk="1" hangingPunct="1">
              <a:lnSpc>
                <a:spcPct val="90000"/>
              </a:lnSpc>
              <a:buClr>
                <a:srgbClr val="FF0000"/>
              </a:buClr>
              <a:defRPr/>
            </a:pPr>
            <a:r>
              <a:rPr lang="en-US" altLang="zh-CN" sz="2400" dirty="0">
                <a:solidFill>
                  <a:schemeClr val="tx1">
                    <a:lumMod val="50000"/>
                  </a:schemeClr>
                </a:solidFill>
                <a:latin typeface="+mj-ea"/>
                <a:ea typeface="+mj-ea"/>
              </a:rPr>
              <a:t>“-c”</a:t>
            </a:r>
            <a:r>
              <a:rPr lang="zh-CN" altLang="en-US" sz="2400" dirty="0">
                <a:solidFill>
                  <a:schemeClr val="tx1">
                    <a:lumMod val="50000"/>
                  </a:schemeClr>
                </a:solidFill>
                <a:latin typeface="+mj-ea"/>
                <a:ea typeface="+mj-ea"/>
              </a:rPr>
              <a:t>选项</a:t>
            </a:r>
          </a:p>
          <a:p>
            <a:pPr lvl="1" eaLnBrk="1" hangingPunct="1">
              <a:lnSpc>
                <a:spcPct val="90000"/>
              </a:lnSpc>
              <a:buClrTx/>
            </a:pPr>
            <a:r>
              <a:rPr lang="zh-CN" altLang="en-US" dirty="0">
                <a:solidFill>
                  <a:srgbClr val="001966"/>
                </a:solidFill>
                <a:latin typeface="黑体" pitchFamily="49" charset="-122"/>
                <a:ea typeface="黑体" pitchFamily="49" charset="-122"/>
              </a:rPr>
              <a:t>使</a:t>
            </a:r>
            <a:r>
              <a:rPr lang="en-US" altLang="zh-CN" dirty="0">
                <a:solidFill>
                  <a:srgbClr val="001966"/>
                </a:solidFill>
                <a:latin typeface="黑体" pitchFamily="49" charset="-122"/>
                <a:ea typeface="黑体" pitchFamily="49" charset="-122"/>
              </a:rPr>
              <a:t>shell</a:t>
            </a:r>
            <a:r>
              <a:rPr lang="zh-CN" altLang="en-US" dirty="0">
                <a:solidFill>
                  <a:srgbClr val="001966"/>
                </a:solidFill>
                <a:latin typeface="黑体" pitchFamily="49" charset="-122"/>
                <a:ea typeface="黑体" pitchFamily="49" charset="-122"/>
              </a:rPr>
              <a:t>解释器从一个字符串中而不是从一个文件中读取并执行</a:t>
            </a:r>
            <a:r>
              <a:rPr lang="en-US" altLang="zh-CN" dirty="0">
                <a:solidFill>
                  <a:srgbClr val="001966"/>
                </a:solidFill>
                <a:latin typeface="黑体" pitchFamily="49" charset="-122"/>
                <a:ea typeface="黑体" pitchFamily="49" charset="-122"/>
              </a:rPr>
              <a:t>shell</a:t>
            </a:r>
            <a:r>
              <a:rPr lang="zh-CN" altLang="en-US" dirty="0">
                <a:solidFill>
                  <a:srgbClr val="001966"/>
                </a:solidFill>
                <a:latin typeface="黑体" pitchFamily="49" charset="-122"/>
                <a:ea typeface="黑体" pitchFamily="49" charset="-122"/>
              </a:rPr>
              <a:t>命令。便于临时测试一小段脚本的执行结果</a:t>
            </a:r>
          </a:p>
          <a:p>
            <a:pPr lvl="1" eaLnBrk="1" hangingPunct="1">
              <a:lnSpc>
                <a:spcPct val="90000"/>
              </a:lnSpc>
              <a:buClrTx/>
            </a:pPr>
            <a:r>
              <a:rPr lang="zh-CN" altLang="en-US" dirty="0">
                <a:solidFill>
                  <a:srgbClr val="001966"/>
                </a:solidFill>
                <a:latin typeface="黑体" pitchFamily="49" charset="-122"/>
                <a:ea typeface="黑体" pitchFamily="49" charset="-122"/>
              </a:rPr>
              <a:t>例如：</a:t>
            </a:r>
            <a:r>
              <a:rPr lang="en-US" altLang="zh-CN" b="0" dirty="0" err="1">
                <a:solidFill>
                  <a:srgbClr val="001966"/>
                </a:solidFill>
                <a:latin typeface="黑体" pitchFamily="49" charset="-122"/>
                <a:ea typeface="黑体" pitchFamily="49" charset="-122"/>
              </a:rPr>
              <a:t>sh</a:t>
            </a:r>
            <a:r>
              <a:rPr lang="en-US" altLang="zh-CN" b="0" dirty="0">
                <a:solidFill>
                  <a:srgbClr val="001966"/>
                </a:solidFill>
                <a:latin typeface="黑体" pitchFamily="49" charset="-122"/>
                <a:ea typeface="黑体" pitchFamily="49" charset="-122"/>
              </a:rPr>
              <a:t> -c 'a=1;b=2;let c=$a+$</a:t>
            </a:r>
            <a:r>
              <a:rPr lang="en-US" altLang="zh-CN" b="0" dirty="0" err="1">
                <a:solidFill>
                  <a:srgbClr val="001966"/>
                </a:solidFill>
                <a:latin typeface="黑体" pitchFamily="49" charset="-122"/>
                <a:ea typeface="黑体" pitchFamily="49" charset="-122"/>
              </a:rPr>
              <a:t>b;echo</a:t>
            </a:r>
            <a:r>
              <a:rPr lang="en-US" altLang="zh-CN" b="0" dirty="0">
                <a:solidFill>
                  <a:srgbClr val="001966"/>
                </a:solidFill>
                <a:latin typeface="黑体" pitchFamily="49" charset="-122"/>
                <a:ea typeface="黑体" pitchFamily="49" charset="-122"/>
              </a:rPr>
              <a:t> "c=$c"‘</a:t>
            </a:r>
            <a:endParaRPr lang="zh-CN" altLang="en-US" dirty="0">
              <a:solidFill>
                <a:srgbClr val="001966"/>
              </a:solidFill>
              <a:latin typeface="黑体" pitchFamily="49" charset="-122"/>
              <a:ea typeface="黑体" pitchFamily="49"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lgn="ctr" eaLnBrk="1" hangingPunct="1">
              <a:defRPr/>
            </a:pPr>
            <a:r>
              <a:rPr lang="zh-CN" altLang="en-US" dirty="0"/>
              <a:t>目录</a:t>
            </a:r>
          </a:p>
        </p:txBody>
      </p:sp>
      <p:sp>
        <p:nvSpPr>
          <p:cNvPr id="66563" name="内容占位符 2"/>
          <p:cNvSpPr>
            <a:spLocks noGrp="1"/>
          </p:cNvSpPr>
          <p:nvPr>
            <p:ph idx="4294967295"/>
          </p:nvPr>
        </p:nvSpPr>
        <p:spPr/>
        <p:txBody>
          <a:bodyPr/>
          <a:lstStyle/>
          <a:p>
            <a:pPr eaLnBrk="1" hangingPunct="1">
              <a:buClrTx/>
              <a:defRPr/>
            </a:pPr>
            <a:r>
              <a:rPr lang="zh-CN" altLang="en-US" sz="3200" dirty="0">
                <a:solidFill>
                  <a:schemeClr val="tx1">
                    <a:lumMod val="50000"/>
                  </a:schemeClr>
                </a:solidFill>
                <a:latin typeface="+mj-ea"/>
                <a:ea typeface="+mj-ea"/>
              </a:rPr>
              <a:t>认识</a:t>
            </a:r>
            <a:r>
              <a:rPr lang="en-US" altLang="zh-CN" sz="3200" dirty="0">
                <a:solidFill>
                  <a:schemeClr val="tx1">
                    <a:lumMod val="50000"/>
                  </a:schemeClr>
                </a:solidFill>
                <a:latin typeface="+mj-ea"/>
                <a:ea typeface="+mj-ea"/>
              </a:rPr>
              <a:t>Linux Shell</a:t>
            </a:r>
          </a:p>
          <a:p>
            <a:pPr eaLnBrk="1" hangingPunct="1">
              <a:buClrTx/>
              <a:defRPr/>
            </a:pPr>
            <a:endParaRPr lang="en-US" altLang="zh-CN"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Linux Shell</a:t>
            </a:r>
            <a:r>
              <a:rPr lang="zh-CN" altLang="en-US" sz="3200" dirty="0">
                <a:solidFill>
                  <a:schemeClr val="tx1">
                    <a:lumMod val="50000"/>
                  </a:schemeClr>
                </a:solidFill>
                <a:latin typeface="+mj-ea"/>
                <a:ea typeface="+mj-ea"/>
              </a:rPr>
              <a:t>基本知识</a:t>
            </a:r>
            <a:endParaRPr lang="en-US" altLang="zh-CN" sz="3200" dirty="0">
              <a:solidFill>
                <a:schemeClr val="tx1">
                  <a:lumMod val="50000"/>
                </a:schemeClr>
              </a:solidFill>
              <a:latin typeface="+mj-ea"/>
              <a:ea typeface="+mj-ea"/>
            </a:endParaRPr>
          </a:p>
          <a:p>
            <a:pPr eaLnBrk="1" hangingPunct="1">
              <a:buClrTx/>
              <a:defRPr/>
            </a:pPr>
            <a:endParaRPr lang="zh-CN" altLang="en-US" sz="3200" dirty="0">
              <a:solidFill>
                <a:schemeClr val="tx1">
                  <a:lumMod val="50000"/>
                </a:schemeClr>
              </a:solidFill>
              <a:latin typeface="+mj-ea"/>
              <a:ea typeface="+mj-ea"/>
            </a:endParaRPr>
          </a:p>
          <a:p>
            <a:pPr eaLnBrk="1" hangingPunct="1">
              <a:buClrTx/>
              <a:defRPr/>
            </a:pPr>
            <a:r>
              <a:rPr lang="en-US" altLang="zh-CN" sz="3200" dirty="0">
                <a:solidFill>
                  <a:schemeClr val="tx1">
                    <a:lumMod val="50000"/>
                  </a:schemeClr>
                </a:solidFill>
                <a:latin typeface="+mj-ea"/>
                <a:ea typeface="+mj-ea"/>
              </a:rPr>
              <a:t>Shell</a:t>
            </a:r>
            <a:r>
              <a:rPr lang="zh-CN" altLang="en-US" sz="3200" dirty="0">
                <a:solidFill>
                  <a:schemeClr val="tx1">
                    <a:lumMod val="50000"/>
                  </a:schemeClr>
                </a:solidFill>
                <a:latin typeface="+mj-ea"/>
                <a:ea typeface="+mj-ea"/>
              </a:rPr>
              <a:t>脚本跟踪调试</a:t>
            </a:r>
          </a:p>
          <a:p>
            <a:pPr eaLnBrk="1" hangingPunct="1">
              <a:defRPr/>
            </a:pPr>
            <a:endParaRPr lang="zh-CN" altLang="en-US" sz="3200" dirty="0">
              <a:solidFill>
                <a:srgbClr val="FF0000"/>
              </a:solidFill>
              <a:latin typeface="+mj-ea"/>
              <a:ea typeface="+mj-ea"/>
            </a:endParaRPr>
          </a:p>
          <a:p>
            <a:pPr eaLnBrk="1" hangingPunct="1">
              <a:defRPr/>
            </a:pPr>
            <a:r>
              <a:rPr lang="en-US" altLang="zh-CN" sz="3200" dirty="0">
                <a:solidFill>
                  <a:srgbClr val="FF0000"/>
                </a:solidFill>
                <a:latin typeface="+mj-ea"/>
                <a:ea typeface="+mj-ea"/>
              </a:rPr>
              <a:t>Shell</a:t>
            </a:r>
            <a:r>
              <a:rPr lang="zh-CN" altLang="en-US" sz="3200" dirty="0">
                <a:solidFill>
                  <a:srgbClr val="FF0000"/>
                </a:solidFill>
                <a:latin typeface="+mj-ea"/>
                <a:ea typeface="+mj-ea"/>
              </a:rPr>
              <a:t>编程安全问题</a:t>
            </a:r>
          </a:p>
          <a:p>
            <a:pPr eaLnBrk="1" hangingPunct="1">
              <a:defRPr/>
            </a:pPr>
            <a:endParaRPr lang="en-US" altLang="zh-CN" dirty="0">
              <a:ea typeface="黑体" pitchFamily="49"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algn="ctr" eaLnBrk="1" hangingPunct="1"/>
            <a:r>
              <a:rPr lang="zh-CN" altLang="en-US" dirty="0">
                <a:effectLst/>
              </a:rPr>
              <a:t>安全编程习惯</a:t>
            </a:r>
          </a:p>
        </p:txBody>
      </p:sp>
      <p:sp>
        <p:nvSpPr>
          <p:cNvPr id="86019" name="Rectangle 3"/>
          <p:cNvSpPr>
            <a:spLocks noGrp="1" noChangeArrowheads="1"/>
          </p:cNvSpPr>
          <p:nvPr>
            <p:ph type="body" idx="4294967295"/>
          </p:nvPr>
        </p:nvSpPr>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不要将当前目录</a:t>
            </a:r>
            <a:r>
              <a:rPr lang="en-US" altLang="zh-CN" sz="2400" dirty="0">
                <a:solidFill>
                  <a:schemeClr val="tx1">
                    <a:lumMod val="50000"/>
                  </a:schemeClr>
                </a:solidFill>
                <a:latin typeface="+mj-ea"/>
                <a:ea typeface="+mj-ea"/>
              </a:rPr>
              <a:t>(.)</a:t>
            </a:r>
            <a:r>
              <a:rPr lang="zh-CN" altLang="en-US" sz="2400" dirty="0">
                <a:solidFill>
                  <a:schemeClr val="tx1">
                    <a:lumMod val="50000"/>
                  </a:schemeClr>
                </a:solidFill>
                <a:latin typeface="+mj-ea"/>
                <a:ea typeface="+mj-ea"/>
              </a:rPr>
              <a:t>置于</a:t>
            </a:r>
            <a:r>
              <a:rPr lang="en-US" altLang="zh-CN" sz="2400" dirty="0">
                <a:solidFill>
                  <a:schemeClr val="tx1">
                    <a:lumMod val="50000"/>
                  </a:schemeClr>
                </a:solidFill>
                <a:latin typeface="+mj-ea"/>
                <a:ea typeface="+mj-ea"/>
              </a:rPr>
              <a:t>PATH</a:t>
            </a:r>
            <a:r>
              <a:rPr lang="zh-CN" altLang="en-US" sz="2400" dirty="0">
                <a:solidFill>
                  <a:schemeClr val="tx1">
                    <a:lumMod val="50000"/>
                  </a:schemeClr>
                </a:solidFill>
                <a:latin typeface="+mj-ea"/>
                <a:ea typeface="+mj-ea"/>
              </a:rPr>
              <a:t>下</a:t>
            </a:r>
          </a:p>
          <a:p>
            <a:pPr lvl="1" eaLnBrk="1" hangingPunct="1">
              <a:buClrTx/>
            </a:pPr>
            <a:r>
              <a:rPr lang="zh-CN" altLang="en-US" dirty="0">
                <a:solidFill>
                  <a:srgbClr val="001966"/>
                </a:solidFill>
                <a:latin typeface="黑体" pitchFamily="49" charset="-122"/>
                <a:ea typeface="黑体" pitchFamily="49" charset="-122"/>
              </a:rPr>
              <a:t>可执行程序应该放在标准的系统目录下，如果将当期目录</a:t>
            </a:r>
            <a:r>
              <a:rPr lang="en-US" altLang="zh-CN" dirty="0">
                <a:solidFill>
                  <a:srgbClr val="001966"/>
                </a:solidFill>
                <a:latin typeface="黑体" pitchFamily="49" charset="-122"/>
                <a:ea typeface="黑体" pitchFamily="49" charset="-122"/>
              </a:rPr>
              <a:t>(.)</a:t>
            </a:r>
            <a:r>
              <a:rPr lang="zh-CN" altLang="en-US" dirty="0">
                <a:solidFill>
                  <a:srgbClr val="001966"/>
                </a:solidFill>
                <a:latin typeface="黑体" pitchFamily="49" charset="-122"/>
                <a:ea typeface="黑体" pitchFamily="49" charset="-122"/>
              </a:rPr>
              <a:t>放在</a:t>
            </a:r>
            <a:r>
              <a:rPr lang="en-US" altLang="zh-CN" dirty="0">
                <a:solidFill>
                  <a:srgbClr val="001966"/>
                </a:solidFill>
                <a:latin typeface="黑体" pitchFamily="49" charset="-122"/>
                <a:ea typeface="黑体" pitchFamily="49" charset="-122"/>
              </a:rPr>
              <a:t>PATH</a:t>
            </a:r>
            <a:r>
              <a:rPr lang="zh-CN" altLang="en-US" dirty="0">
                <a:solidFill>
                  <a:srgbClr val="001966"/>
                </a:solidFill>
                <a:latin typeface="黑体" pitchFamily="49" charset="-122"/>
                <a:ea typeface="黑体" pitchFamily="49" charset="-122"/>
              </a:rPr>
              <a:t>里，会引入安全隐患，比如容易打开特洛伊木马的大门</a:t>
            </a:r>
          </a:p>
          <a:p>
            <a:pPr eaLnBrk="1" hangingPunct="1">
              <a:lnSpc>
                <a:spcPct val="90000"/>
              </a:lnSpc>
              <a:buClr>
                <a:srgbClr val="FF0000"/>
              </a:buClr>
              <a:defRPr/>
            </a:pPr>
            <a:r>
              <a:rPr lang="zh-CN" altLang="en-US" sz="2400" dirty="0">
                <a:solidFill>
                  <a:schemeClr val="tx1">
                    <a:lumMod val="50000"/>
                  </a:schemeClr>
                </a:solidFill>
                <a:latin typeface="+mj-ea"/>
                <a:ea typeface="+mj-ea"/>
              </a:rPr>
              <a:t>为</a:t>
            </a:r>
            <a:r>
              <a:rPr lang="en-US" altLang="zh-CN" sz="2400" dirty="0">
                <a:solidFill>
                  <a:schemeClr val="tx1">
                    <a:lumMod val="50000"/>
                  </a:schemeClr>
                </a:solidFill>
                <a:latin typeface="+mj-ea"/>
                <a:ea typeface="+mj-ea"/>
              </a:rPr>
              <a:t>bin</a:t>
            </a:r>
            <a:r>
              <a:rPr lang="zh-CN" altLang="en-US" sz="2400" dirty="0">
                <a:solidFill>
                  <a:schemeClr val="tx1">
                    <a:lumMod val="50000"/>
                  </a:schemeClr>
                </a:solidFill>
                <a:latin typeface="+mj-ea"/>
                <a:ea typeface="+mj-ea"/>
              </a:rPr>
              <a:t>目录设置保护</a:t>
            </a:r>
          </a:p>
          <a:p>
            <a:pPr lvl="1" eaLnBrk="1" hangingPunct="1">
              <a:buClrTx/>
            </a:pPr>
            <a:r>
              <a:rPr lang="zh-CN" altLang="en-US" dirty="0">
                <a:solidFill>
                  <a:srgbClr val="001966"/>
                </a:solidFill>
                <a:latin typeface="黑体" pitchFamily="49" charset="-122"/>
                <a:ea typeface="黑体" pitchFamily="49" charset="-122"/>
              </a:rPr>
              <a:t>确认</a:t>
            </a:r>
            <a:r>
              <a:rPr lang="en-US" altLang="zh-CN" dirty="0">
                <a:solidFill>
                  <a:srgbClr val="001966"/>
                </a:solidFill>
                <a:latin typeface="黑体" pitchFamily="49" charset="-122"/>
                <a:ea typeface="黑体" pitchFamily="49" charset="-122"/>
              </a:rPr>
              <a:t>PATH</a:t>
            </a:r>
            <a:r>
              <a:rPr lang="zh-CN" altLang="en-US" dirty="0">
                <a:solidFill>
                  <a:srgbClr val="001966"/>
                </a:solidFill>
                <a:latin typeface="黑体" pitchFamily="49" charset="-122"/>
                <a:ea typeface="黑体" pitchFamily="49" charset="-122"/>
              </a:rPr>
              <a:t>下的每个目录只有其拥有者可以写入，其余任何人都不可以。</a:t>
            </a:r>
            <a:r>
              <a:rPr lang="en-US" altLang="zh-CN" dirty="0">
                <a:solidFill>
                  <a:srgbClr val="001966"/>
                </a:solidFill>
                <a:latin typeface="黑体" pitchFamily="49" charset="-122"/>
                <a:ea typeface="黑体" pitchFamily="49" charset="-122"/>
              </a:rPr>
              <a:t>bin</a:t>
            </a:r>
            <a:r>
              <a:rPr lang="zh-CN" altLang="en-US" dirty="0">
                <a:solidFill>
                  <a:srgbClr val="001966"/>
                </a:solidFill>
                <a:latin typeface="黑体" pitchFamily="49" charset="-122"/>
                <a:ea typeface="黑体" pitchFamily="49" charset="-122"/>
              </a:rPr>
              <a:t>目录也是如此</a:t>
            </a:r>
            <a:r>
              <a:rPr lang="en-US" altLang="zh-CN" dirty="0">
                <a:solidFill>
                  <a:srgbClr val="001966"/>
                </a:solidFill>
                <a:latin typeface="黑体" pitchFamily="49" charset="-122"/>
                <a:ea typeface="黑体" pitchFamily="49" charset="-122"/>
              </a:rPr>
              <a:t>(</a:t>
            </a:r>
            <a:r>
              <a:rPr lang="en-US" altLang="zh-CN" dirty="0" err="1">
                <a:solidFill>
                  <a:srgbClr val="001966"/>
                </a:solidFill>
                <a:latin typeface="黑体" pitchFamily="49" charset="-122"/>
                <a:ea typeface="黑体" pitchFamily="49" charset="-122"/>
              </a:rPr>
              <a:t>umask</a:t>
            </a:r>
            <a:r>
              <a:rPr lang="zh-CN" altLang="en-US" dirty="0">
                <a:solidFill>
                  <a:srgbClr val="001966"/>
                </a:solidFill>
                <a:latin typeface="黑体" pitchFamily="49" charset="-122"/>
                <a:ea typeface="黑体" pitchFamily="49" charset="-122"/>
              </a:rPr>
              <a:t>、</a:t>
            </a:r>
            <a:r>
              <a:rPr lang="en-US" altLang="zh-CN" dirty="0" err="1">
                <a:solidFill>
                  <a:srgbClr val="001966"/>
                </a:solidFill>
                <a:latin typeface="黑体" pitchFamily="49" charset="-122"/>
                <a:ea typeface="黑体" pitchFamily="49" charset="-122"/>
              </a:rPr>
              <a:t>chmod</a:t>
            </a:r>
            <a:r>
              <a:rPr lang="en-US" altLang="zh-CN" dirty="0">
                <a:solidFill>
                  <a:srgbClr val="001966"/>
                </a:solidFill>
                <a:latin typeface="黑体" pitchFamily="49" charset="-122"/>
                <a:ea typeface="黑体" pitchFamily="49" charset="-122"/>
              </a:rPr>
              <a:t>)</a:t>
            </a:r>
          </a:p>
          <a:p>
            <a:pPr eaLnBrk="1" hangingPunct="1">
              <a:lnSpc>
                <a:spcPct val="90000"/>
              </a:lnSpc>
              <a:buClr>
                <a:srgbClr val="FF0000"/>
              </a:buClr>
              <a:defRPr/>
            </a:pPr>
            <a:r>
              <a:rPr lang="zh-CN" altLang="en-US" sz="2400" dirty="0">
                <a:solidFill>
                  <a:schemeClr val="tx1">
                    <a:lumMod val="50000"/>
                  </a:schemeClr>
                </a:solidFill>
                <a:latin typeface="+mj-ea"/>
                <a:ea typeface="+mj-ea"/>
              </a:rPr>
              <a:t>写程序前，想清楚程序的行为</a:t>
            </a:r>
          </a:p>
          <a:p>
            <a:pPr lvl="1" eaLnBrk="1" hangingPunct="1">
              <a:buClrTx/>
            </a:pPr>
            <a:r>
              <a:rPr lang="zh-CN" altLang="en-US" dirty="0">
                <a:solidFill>
                  <a:srgbClr val="001966"/>
                </a:solidFill>
                <a:latin typeface="黑体" pitchFamily="49" charset="-122"/>
                <a:ea typeface="黑体" pitchFamily="49" charset="-122"/>
              </a:rPr>
              <a:t>想清楚程序要做什么，如何做</a:t>
            </a:r>
          </a:p>
          <a:p>
            <a:pPr lvl="1" eaLnBrk="1" hangingPunct="1">
              <a:buClrTx/>
            </a:pPr>
            <a:r>
              <a:rPr lang="zh-CN" altLang="en-US" dirty="0">
                <a:solidFill>
                  <a:srgbClr val="001966"/>
                </a:solidFill>
                <a:latin typeface="黑体" pitchFamily="49" charset="-122"/>
                <a:ea typeface="黑体" pitchFamily="49" charset="-122"/>
              </a:rPr>
              <a:t>程序使用前进行测试，对错误和失败的处理需要考虑</a:t>
            </a:r>
            <a:endParaRPr lang="en-US" altLang="zh-CN" dirty="0">
              <a:solidFill>
                <a:srgbClr val="001966"/>
              </a:solidFill>
              <a:latin typeface="黑体" pitchFamily="49" charset="-122"/>
              <a:ea typeface="黑体"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a:t>
            </a:r>
            <a:r>
              <a:rPr lang="zh-CN" altLang="en-US" dirty="0">
                <a:effectLst/>
              </a:rPr>
              <a:t>什么是</a:t>
            </a:r>
            <a:r>
              <a:rPr lang="en-US" altLang="zh-CN" dirty="0">
                <a:effectLst/>
              </a:rPr>
              <a:t>Shell</a:t>
            </a:r>
            <a:endParaRPr lang="zh-CN" altLang="en-US" dirty="0">
              <a:effectLst/>
            </a:endParaRPr>
          </a:p>
        </p:txBody>
      </p:sp>
      <p:sp>
        <p:nvSpPr>
          <p:cNvPr id="22531" name="Rectangle 3"/>
          <p:cNvSpPr>
            <a:spLocks noGrp="1" noChangeArrowheads="1"/>
          </p:cNvSpPr>
          <p:nvPr>
            <p:ph type="body" idx="4294967295"/>
          </p:nvPr>
        </p:nvSpPr>
        <p:spPr>
          <a:xfrm>
            <a:off x="831850" y="1125538"/>
            <a:ext cx="8242300" cy="4895850"/>
          </a:xfrm>
        </p:spPr>
        <p:txBody>
          <a:bodyPr/>
          <a:lstStyle/>
          <a:p>
            <a:pPr eaLnBrk="1" hangingPunct="1">
              <a:buClr>
                <a:srgbClr val="FF0000"/>
              </a:buClr>
              <a:defRPr/>
            </a:pPr>
            <a:r>
              <a:rPr lang="en-US" altLang="zh-CN" sz="2400" dirty="0">
                <a:solidFill>
                  <a:schemeClr val="tx1">
                    <a:lumMod val="50000"/>
                  </a:schemeClr>
                </a:solidFill>
                <a:latin typeface="+mj-ea"/>
                <a:ea typeface="+mj-ea"/>
              </a:rPr>
              <a:t>Shell</a:t>
            </a:r>
            <a:r>
              <a:rPr lang="zh-CN" altLang="en-US" sz="2400" dirty="0">
                <a:solidFill>
                  <a:schemeClr val="tx1">
                    <a:lumMod val="50000"/>
                  </a:schemeClr>
                </a:solidFill>
                <a:latin typeface="+mj-ea"/>
                <a:ea typeface="+mj-ea"/>
              </a:rPr>
              <a:t>的选择</a:t>
            </a:r>
            <a:r>
              <a:rPr lang="en-US" altLang="zh-CN" sz="2400" dirty="0"/>
              <a:t>    </a:t>
            </a:r>
          </a:p>
          <a:p>
            <a:pPr>
              <a:buFont typeface="Wingdings" pitchFamily="2" charset="2"/>
              <a:buNone/>
              <a:defRPr/>
            </a:pPr>
            <a:r>
              <a:rPr lang="en-US" altLang="zh-CN" sz="2400" dirty="0"/>
              <a:t>    </a:t>
            </a:r>
            <a:r>
              <a:rPr lang="en-US" altLang="zh-CN" sz="2400" b="0" dirty="0"/>
              <a:t>FreeBSD default shell -&gt;</a:t>
            </a:r>
            <a:r>
              <a:rPr lang="en-US" altLang="zh-CN" sz="2400" b="0" dirty="0" err="1"/>
              <a:t>csh</a:t>
            </a:r>
            <a:r>
              <a:rPr lang="en-US" altLang="zh-CN" sz="2400" b="0" dirty="0"/>
              <a:t>/</a:t>
            </a:r>
            <a:r>
              <a:rPr lang="en-US" altLang="zh-CN" sz="2400" b="0" dirty="0" err="1"/>
              <a:t>tcsh</a:t>
            </a:r>
            <a:endParaRPr lang="en-US" altLang="zh-CN" sz="2400" b="0" dirty="0"/>
          </a:p>
          <a:p>
            <a:pPr>
              <a:buFont typeface="Wingdings" pitchFamily="2" charset="2"/>
              <a:buNone/>
              <a:defRPr/>
            </a:pPr>
            <a:r>
              <a:rPr lang="en-US" altLang="zh-CN" sz="2400" b="0" dirty="0"/>
              <a:t>    Linux default shell-&gt;</a:t>
            </a:r>
            <a:r>
              <a:rPr lang="en-US" altLang="zh-CN" sz="2400" b="0" dirty="0" err="1"/>
              <a:t>sh</a:t>
            </a:r>
            <a:r>
              <a:rPr lang="en-US" altLang="zh-CN" sz="2400" b="0" dirty="0"/>
              <a:t>/bash</a:t>
            </a:r>
            <a:endParaRPr lang="zh-CN" altLang="en-US" sz="2400" b="0" dirty="0">
              <a:solidFill>
                <a:schemeClr val="tx1">
                  <a:lumMod val="50000"/>
                </a:schemeClr>
              </a:solidFill>
              <a:latin typeface="+mj-ea"/>
              <a:ea typeface="+mj-ea"/>
            </a:endParaRPr>
          </a:p>
          <a:p>
            <a:pPr eaLnBrk="1" hangingPunct="1">
              <a:buClr>
                <a:srgbClr val="FF0000"/>
              </a:buClr>
              <a:defRPr/>
            </a:pPr>
            <a:r>
              <a:rPr lang="zh-CN" altLang="en-US" sz="2400" dirty="0">
                <a:solidFill>
                  <a:schemeClr val="tx1">
                    <a:lumMod val="50000"/>
                  </a:schemeClr>
                </a:solidFill>
                <a:latin typeface="+mj-ea"/>
                <a:ea typeface="+mj-ea"/>
              </a:rPr>
              <a:t>此讲以</a:t>
            </a:r>
            <a:r>
              <a:rPr lang="en-US" altLang="zh-CN" sz="2400" dirty="0">
                <a:solidFill>
                  <a:schemeClr val="tx1">
                    <a:lumMod val="50000"/>
                  </a:schemeClr>
                </a:solidFill>
                <a:latin typeface="+mj-ea"/>
                <a:ea typeface="+mj-ea"/>
              </a:rPr>
              <a:t>bash</a:t>
            </a:r>
            <a:r>
              <a:rPr lang="zh-CN" altLang="en-US" sz="2400" dirty="0">
                <a:solidFill>
                  <a:schemeClr val="tx1">
                    <a:lumMod val="50000"/>
                  </a:schemeClr>
                </a:solidFill>
                <a:latin typeface="+mj-ea"/>
                <a:ea typeface="+mj-ea"/>
              </a:rPr>
              <a:t>为主</a:t>
            </a:r>
          </a:p>
        </p:txBody>
      </p:sp>
      <p:grpSp>
        <p:nvGrpSpPr>
          <p:cNvPr id="7" name="组合 6"/>
          <p:cNvGrpSpPr/>
          <p:nvPr/>
        </p:nvGrpSpPr>
        <p:grpSpPr>
          <a:xfrm>
            <a:off x="1952620" y="3212976"/>
            <a:ext cx="6000760" cy="2710653"/>
            <a:chOff x="3491880" y="2996952"/>
            <a:chExt cx="4752975" cy="2974975"/>
          </a:xfrm>
        </p:grpSpPr>
        <p:pic>
          <p:nvPicPr>
            <p:cNvPr id="22532" name="Picture 7"/>
            <p:cNvPicPr>
              <a:picLocks noChangeAspect="1" noChangeArrowheads="1"/>
            </p:cNvPicPr>
            <p:nvPr/>
          </p:nvPicPr>
          <p:blipFill>
            <a:blip r:embed="rId3" cstate="print"/>
            <a:srcRect r="44000"/>
            <a:stretch>
              <a:fillRect/>
            </a:stretch>
          </p:blipFill>
          <p:spPr bwMode="auto">
            <a:xfrm>
              <a:off x="3491880" y="2996952"/>
              <a:ext cx="4752975" cy="2974975"/>
            </a:xfrm>
            <a:prstGeom prst="rect">
              <a:avLst/>
            </a:prstGeom>
            <a:noFill/>
            <a:ln w="9525">
              <a:noFill/>
              <a:miter lim="800000"/>
              <a:headEnd/>
              <a:tailEnd/>
            </a:ln>
          </p:spPr>
        </p:pic>
        <p:sp>
          <p:nvSpPr>
            <p:cNvPr id="6" name="TextBox 5"/>
            <p:cNvSpPr txBox="1">
              <a:spLocks noChangeArrowheads="1"/>
            </p:cNvSpPr>
            <p:nvPr/>
          </p:nvSpPr>
          <p:spPr bwMode="auto">
            <a:xfrm>
              <a:off x="6400998" y="5449835"/>
              <a:ext cx="576104" cy="485317"/>
            </a:xfrm>
            <a:prstGeom prst="rect">
              <a:avLst/>
            </a:prstGeom>
            <a:noFill/>
            <a:ln w="9525">
              <a:solidFill>
                <a:srgbClr val="FF0000"/>
              </a:solidFill>
              <a:miter lim="800000"/>
              <a:headEnd/>
              <a:tailEnd/>
            </a:ln>
          </p:spPr>
          <p:txBody>
            <a:bodyPr>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pPr algn="ctr" eaLnBrk="1" hangingPunct="1"/>
            <a:r>
              <a:rPr lang="zh-CN" altLang="en-US" dirty="0">
                <a:effectLst/>
              </a:rPr>
              <a:t>安全编程习惯（续）</a:t>
            </a:r>
          </a:p>
        </p:txBody>
      </p:sp>
      <p:sp>
        <p:nvSpPr>
          <p:cNvPr id="87043" name="Rectangle 3"/>
          <p:cNvSpPr>
            <a:spLocks noGrp="1" noChangeArrowheads="1"/>
          </p:cNvSpPr>
          <p:nvPr>
            <p:ph type="body" idx="4294967295"/>
          </p:nvPr>
        </p:nvSpPr>
        <p:spPr>
          <a:xfrm>
            <a:off x="381000" y="1341439"/>
            <a:ext cx="9144000" cy="4967287"/>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应对所有的输入参数进行有效性检查</a:t>
            </a:r>
          </a:p>
          <a:p>
            <a:pPr lvl="1" eaLnBrk="1" hangingPunct="1">
              <a:buClrTx/>
            </a:pPr>
            <a:r>
              <a:rPr lang="zh-CN" altLang="en-US" dirty="0">
                <a:solidFill>
                  <a:srgbClr val="001966"/>
                </a:solidFill>
                <a:latin typeface="黑体" pitchFamily="49" charset="-122"/>
                <a:ea typeface="黑体" pitchFamily="49" charset="-122"/>
              </a:rPr>
              <a:t>比如如果期待的输入数字，那么就要检查提供的输入是数字，并处于正确的范围内</a:t>
            </a:r>
          </a:p>
          <a:p>
            <a:pPr lvl="1" eaLnBrk="1" hangingPunct="1">
              <a:buClrTx/>
            </a:pPr>
            <a:r>
              <a:rPr lang="zh-CN" altLang="en-US" dirty="0">
                <a:solidFill>
                  <a:srgbClr val="001966"/>
                </a:solidFill>
                <a:latin typeface="黑体" pitchFamily="49" charset="-122"/>
                <a:ea typeface="黑体" pitchFamily="49" charset="-122"/>
              </a:rPr>
              <a:t>如果是字符串，则需要考虑是否是合适的字符串模式</a:t>
            </a:r>
          </a:p>
          <a:p>
            <a:pPr eaLnBrk="1" hangingPunct="1">
              <a:lnSpc>
                <a:spcPct val="90000"/>
              </a:lnSpc>
              <a:buClr>
                <a:srgbClr val="FF0000"/>
              </a:buClr>
              <a:defRPr/>
            </a:pPr>
            <a:r>
              <a:rPr lang="zh-CN" altLang="en-US" sz="2400" dirty="0">
                <a:solidFill>
                  <a:schemeClr val="tx1">
                    <a:lumMod val="50000"/>
                  </a:schemeClr>
                </a:solidFill>
                <a:latin typeface="+mj-ea"/>
                <a:ea typeface="+mj-ea"/>
              </a:rPr>
              <a:t>对所有可返回错误的命令，检查错误处理代码</a:t>
            </a:r>
          </a:p>
          <a:p>
            <a:pPr eaLnBrk="1" hangingPunct="1">
              <a:buClrTx/>
            </a:pPr>
            <a:endParaRPr lang="zh-CN" altLang="en-US" sz="2800" dirty="0">
              <a:solidFill>
                <a:srgbClr val="001966"/>
              </a:solidFill>
              <a:latin typeface="黑体" pitchFamily="49" charset="-122"/>
              <a:ea typeface="黑体" pitchFamily="49" charset="-122"/>
            </a:endParaRPr>
          </a:p>
          <a:p>
            <a:pPr eaLnBrk="1" hangingPunct="1">
              <a:lnSpc>
                <a:spcPct val="90000"/>
              </a:lnSpc>
              <a:buClr>
                <a:srgbClr val="FF0000"/>
              </a:buClr>
              <a:defRPr/>
            </a:pPr>
            <a:r>
              <a:rPr lang="zh-CN" altLang="en-US" sz="2400" dirty="0">
                <a:solidFill>
                  <a:schemeClr val="tx1">
                    <a:lumMod val="50000"/>
                  </a:schemeClr>
                </a:solidFill>
                <a:latin typeface="+mj-ea"/>
                <a:ea typeface="+mj-ea"/>
              </a:rPr>
              <a:t>从已知的地方开始</a:t>
            </a:r>
          </a:p>
          <a:p>
            <a:pPr lvl="1" eaLnBrk="1" hangingPunct="1">
              <a:buClrTx/>
            </a:pPr>
            <a:r>
              <a:rPr lang="zh-CN" altLang="en-US" dirty="0">
                <a:solidFill>
                  <a:srgbClr val="001966"/>
                </a:solidFill>
                <a:latin typeface="黑体" pitchFamily="49" charset="-122"/>
                <a:ea typeface="黑体" pitchFamily="49" charset="-122"/>
              </a:rPr>
              <a:t>在脚本开始时，确保</a:t>
            </a:r>
            <a:r>
              <a:rPr lang="en-US" altLang="zh-CN" dirty="0">
                <a:solidFill>
                  <a:srgbClr val="001966"/>
                </a:solidFill>
                <a:latin typeface="黑体" pitchFamily="49" charset="-122"/>
                <a:ea typeface="黑体" pitchFamily="49" charset="-122"/>
              </a:rPr>
              <a:t>cd</a:t>
            </a:r>
            <a:r>
              <a:rPr lang="zh-CN" altLang="en-US" dirty="0">
                <a:solidFill>
                  <a:srgbClr val="001966"/>
                </a:solidFill>
                <a:latin typeface="黑体" pitchFamily="49" charset="-122"/>
                <a:ea typeface="黑体" pitchFamily="49" charset="-122"/>
              </a:rPr>
              <a:t>到已知目录，并确认</a:t>
            </a:r>
            <a:r>
              <a:rPr lang="en-US" altLang="zh-CN" dirty="0">
                <a:solidFill>
                  <a:srgbClr val="001966"/>
                </a:solidFill>
                <a:latin typeface="黑体" pitchFamily="49" charset="-122"/>
                <a:ea typeface="黑体" pitchFamily="49" charset="-122"/>
              </a:rPr>
              <a:t>cd</a:t>
            </a:r>
            <a:r>
              <a:rPr lang="zh-CN" altLang="en-US" dirty="0">
                <a:solidFill>
                  <a:srgbClr val="001966"/>
                </a:solidFill>
                <a:latin typeface="黑体" pitchFamily="49" charset="-122"/>
                <a:ea typeface="黑体" pitchFamily="49" charset="-122"/>
              </a:rPr>
              <a:t>成功</a:t>
            </a:r>
          </a:p>
          <a:p>
            <a:pPr lvl="1" eaLnBrk="1" hangingPunct="1">
              <a:buClrTx/>
            </a:pPr>
            <a:r>
              <a:rPr lang="en-US" altLang="zh-CN" dirty="0">
                <a:solidFill>
                  <a:srgbClr val="001966"/>
                </a:solidFill>
                <a:latin typeface="黑体" pitchFamily="49" charset="-122"/>
                <a:ea typeface="黑体" pitchFamily="49" charset="-122"/>
              </a:rPr>
              <a:t>cd app-</a:t>
            </a:r>
            <a:r>
              <a:rPr lang="en-US" altLang="zh-CN" dirty="0" err="1">
                <a:solidFill>
                  <a:srgbClr val="001966"/>
                </a:solidFill>
                <a:latin typeface="黑体" pitchFamily="49" charset="-122"/>
                <a:ea typeface="黑体" pitchFamily="49" charset="-122"/>
              </a:rPr>
              <a:t>dir</a:t>
            </a:r>
            <a:r>
              <a:rPr lang="en-US" altLang="zh-CN" dirty="0">
                <a:solidFill>
                  <a:srgbClr val="001966"/>
                </a:solidFill>
                <a:latin typeface="黑体" pitchFamily="49" charset="-122"/>
                <a:ea typeface="黑体" pitchFamily="49" charset="-122"/>
              </a:rPr>
              <a:t> || exit 1</a:t>
            </a:r>
          </a:p>
          <a:p>
            <a:pPr eaLnBrk="1" hangingPunct="1">
              <a:lnSpc>
                <a:spcPct val="90000"/>
              </a:lnSpc>
              <a:buClr>
                <a:srgbClr val="FF0000"/>
              </a:buClr>
              <a:defRPr/>
            </a:pPr>
            <a:r>
              <a:rPr lang="zh-CN" altLang="en-US" sz="2400" dirty="0">
                <a:solidFill>
                  <a:schemeClr val="tx1">
                    <a:lumMod val="50000"/>
                  </a:schemeClr>
                </a:solidFill>
                <a:latin typeface="+mj-ea"/>
                <a:ea typeface="+mj-ea"/>
              </a:rPr>
              <a:t>使用</a:t>
            </a:r>
            <a:r>
              <a:rPr lang="en-US" altLang="zh-CN" sz="2400" dirty="0">
                <a:solidFill>
                  <a:schemeClr val="tx1">
                    <a:lumMod val="50000"/>
                  </a:schemeClr>
                </a:solidFill>
                <a:latin typeface="+mj-ea"/>
                <a:ea typeface="+mj-ea"/>
              </a:rPr>
              <a:t>syslog</a:t>
            </a:r>
            <a:r>
              <a:rPr lang="zh-CN" altLang="en-US" sz="2400" dirty="0">
                <a:solidFill>
                  <a:schemeClr val="tx1">
                    <a:lumMod val="50000"/>
                  </a:schemeClr>
                </a:solidFill>
                <a:latin typeface="+mj-ea"/>
                <a:ea typeface="+mj-ea"/>
              </a:rPr>
              <a:t>保留审计跟踪</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lgn="ctr" eaLnBrk="1" hangingPunct="1"/>
            <a:r>
              <a:rPr lang="zh-CN" altLang="en-US" dirty="0">
                <a:effectLst/>
              </a:rPr>
              <a:t>安全编程习惯</a:t>
            </a:r>
          </a:p>
        </p:txBody>
      </p:sp>
      <p:sp>
        <p:nvSpPr>
          <p:cNvPr id="88067" name="Rectangle 3"/>
          <p:cNvSpPr>
            <a:spLocks noGrp="1" noChangeArrowheads="1"/>
          </p:cNvSpPr>
          <p:nvPr>
            <p:ph type="body" idx="4294967295"/>
          </p:nvPr>
        </p:nvSpPr>
        <p:spPr>
          <a:xfrm>
            <a:off x="381000" y="1125538"/>
            <a:ext cx="9144000" cy="5543550"/>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当使用用户输入时，将用户输入引用起来</a:t>
            </a:r>
          </a:p>
          <a:p>
            <a:pPr lvl="1" algn="just" eaLnBrk="1" hangingPunct="1">
              <a:buClr>
                <a:srgbClr val="000066"/>
              </a:buClr>
              <a:buSzTx/>
            </a:pPr>
            <a:r>
              <a:rPr lang="zh-CN" altLang="en-US" dirty="0">
                <a:solidFill>
                  <a:srgbClr val="001966"/>
                </a:solidFill>
                <a:latin typeface="黑体" pitchFamily="49" charset="-122"/>
                <a:ea typeface="黑体" pitchFamily="49" charset="-122"/>
              </a:rPr>
              <a:t>例如：</a:t>
            </a:r>
            <a:r>
              <a:rPr lang="en-US" altLang="zh-CN" dirty="0">
                <a:solidFill>
                  <a:srgbClr val="001966"/>
                </a:solidFill>
                <a:latin typeface="黑体" pitchFamily="49" charset="-122"/>
                <a:ea typeface="黑体" pitchFamily="49" charset="-122"/>
              </a:rPr>
              <a:t>”$1”, “$*”</a:t>
            </a:r>
            <a:r>
              <a:rPr lang="zh-CN" altLang="en-US" dirty="0">
                <a:solidFill>
                  <a:srgbClr val="001966"/>
                </a:solidFill>
                <a:latin typeface="黑体" pitchFamily="49" charset="-122"/>
                <a:ea typeface="黑体" pitchFamily="49" charset="-122"/>
              </a:rPr>
              <a:t>，防止居心不良的用户输入作超出范围的行为</a:t>
            </a:r>
          </a:p>
          <a:p>
            <a:pPr eaLnBrk="1" hangingPunct="1">
              <a:lnSpc>
                <a:spcPct val="90000"/>
              </a:lnSpc>
              <a:buClr>
                <a:srgbClr val="FF0000"/>
              </a:buClr>
              <a:defRPr/>
            </a:pPr>
            <a:r>
              <a:rPr lang="zh-CN" altLang="en-US" sz="2400" dirty="0">
                <a:solidFill>
                  <a:schemeClr val="tx1">
                    <a:lumMod val="50000"/>
                  </a:schemeClr>
                </a:solidFill>
                <a:latin typeface="+mj-ea"/>
                <a:ea typeface="+mj-ea"/>
              </a:rPr>
              <a:t>不要在用户输入上使用</a:t>
            </a:r>
            <a:r>
              <a:rPr lang="en-US" altLang="zh-CN" sz="2400" dirty="0">
                <a:solidFill>
                  <a:schemeClr val="tx1">
                    <a:lumMod val="50000"/>
                  </a:schemeClr>
                </a:solidFill>
                <a:latin typeface="+mj-ea"/>
                <a:ea typeface="+mj-ea"/>
              </a:rPr>
              <a:t>eval</a:t>
            </a:r>
          </a:p>
          <a:p>
            <a:pPr lvl="1" algn="just" eaLnBrk="1" hangingPunct="1">
              <a:buClr>
                <a:srgbClr val="000066"/>
              </a:buClr>
              <a:buSzTx/>
            </a:pPr>
            <a:r>
              <a:rPr lang="zh-CN" altLang="en-US" dirty="0">
                <a:solidFill>
                  <a:srgbClr val="001966"/>
                </a:solidFill>
                <a:latin typeface="黑体" pitchFamily="49" charset="-122"/>
                <a:ea typeface="黑体" pitchFamily="49" charset="-122"/>
              </a:rPr>
              <a:t>甚至在引用用户输入后也不要使用</a:t>
            </a:r>
            <a:r>
              <a:rPr lang="en-US" altLang="zh-CN" dirty="0">
                <a:solidFill>
                  <a:srgbClr val="001966"/>
                </a:solidFill>
                <a:latin typeface="黑体" pitchFamily="49" charset="-122"/>
                <a:ea typeface="黑体" pitchFamily="49" charset="-122"/>
              </a:rPr>
              <a:t>eval</a:t>
            </a:r>
            <a:r>
              <a:rPr lang="zh-CN" altLang="en-US" dirty="0">
                <a:solidFill>
                  <a:srgbClr val="001966"/>
                </a:solidFill>
                <a:latin typeface="黑体" pitchFamily="49" charset="-122"/>
                <a:ea typeface="黑体" pitchFamily="49" charset="-122"/>
              </a:rPr>
              <a:t>将它交给</a:t>
            </a:r>
            <a:r>
              <a:rPr lang="en-US" altLang="zh-CN" dirty="0">
                <a:solidFill>
                  <a:srgbClr val="001966"/>
                </a:solidFill>
                <a:latin typeface="黑体" pitchFamily="49" charset="-122"/>
                <a:ea typeface="黑体" pitchFamily="49" charset="-122"/>
              </a:rPr>
              <a:t>shell</a:t>
            </a:r>
            <a:r>
              <a:rPr lang="zh-CN" altLang="en-US" dirty="0">
                <a:solidFill>
                  <a:srgbClr val="001966"/>
                </a:solidFill>
                <a:latin typeface="黑体" pitchFamily="49" charset="-122"/>
                <a:ea typeface="黑体" pitchFamily="49" charset="-122"/>
              </a:rPr>
              <a:t>再处理</a:t>
            </a:r>
          </a:p>
          <a:p>
            <a:pPr eaLnBrk="1" hangingPunct="1">
              <a:lnSpc>
                <a:spcPct val="90000"/>
              </a:lnSpc>
              <a:buClr>
                <a:srgbClr val="FF0000"/>
              </a:buClr>
              <a:defRPr/>
            </a:pPr>
            <a:r>
              <a:rPr lang="zh-CN" altLang="en-US" sz="2400" dirty="0">
                <a:solidFill>
                  <a:schemeClr val="tx1">
                    <a:lumMod val="50000"/>
                  </a:schemeClr>
                </a:solidFill>
                <a:latin typeface="+mj-ea"/>
                <a:ea typeface="+mj-ea"/>
              </a:rPr>
              <a:t>尽可能使用</a:t>
            </a:r>
            <a:r>
              <a:rPr lang="en-US" altLang="zh-CN" sz="2400" dirty="0" err="1">
                <a:solidFill>
                  <a:schemeClr val="tx1">
                    <a:lumMod val="50000"/>
                  </a:schemeClr>
                </a:solidFill>
                <a:latin typeface="+mj-ea"/>
                <a:ea typeface="+mj-ea"/>
              </a:rPr>
              <a:t>setgid</a:t>
            </a:r>
            <a:r>
              <a:rPr lang="zh-CN" altLang="en-US" sz="2400" dirty="0">
                <a:solidFill>
                  <a:schemeClr val="tx1">
                    <a:lumMod val="50000"/>
                  </a:schemeClr>
                </a:solidFill>
                <a:latin typeface="+mj-ea"/>
                <a:ea typeface="+mj-ea"/>
              </a:rPr>
              <a:t>而不用</a:t>
            </a:r>
            <a:r>
              <a:rPr lang="en-US" altLang="zh-CN" sz="2400" dirty="0" err="1">
                <a:solidFill>
                  <a:schemeClr val="tx1">
                    <a:lumMod val="50000"/>
                  </a:schemeClr>
                </a:solidFill>
                <a:latin typeface="+mj-ea"/>
                <a:ea typeface="+mj-ea"/>
              </a:rPr>
              <a:t>setuid</a:t>
            </a:r>
            <a:endParaRPr lang="en-US" altLang="zh-CN" sz="2400" dirty="0">
              <a:solidFill>
                <a:schemeClr val="tx1">
                  <a:lumMod val="50000"/>
                </a:schemeClr>
              </a:solidFill>
              <a:latin typeface="+mj-ea"/>
              <a:ea typeface="+mj-ea"/>
            </a:endParaRPr>
          </a:p>
          <a:p>
            <a:pPr lvl="1" algn="just" eaLnBrk="1" hangingPunct="1">
              <a:buClr>
                <a:srgbClr val="000066"/>
              </a:buClr>
              <a:buSzTx/>
            </a:pPr>
            <a:r>
              <a:rPr lang="zh-CN" altLang="en-US" dirty="0">
                <a:solidFill>
                  <a:srgbClr val="001966"/>
                </a:solidFill>
                <a:latin typeface="黑体" pitchFamily="49" charset="-122"/>
                <a:ea typeface="黑体" pitchFamily="49" charset="-122"/>
              </a:rPr>
              <a:t>将损害范围限制在某个组内</a:t>
            </a:r>
          </a:p>
          <a:p>
            <a:pPr eaLnBrk="1" hangingPunct="1">
              <a:lnSpc>
                <a:spcPct val="90000"/>
              </a:lnSpc>
              <a:buClr>
                <a:srgbClr val="FF0000"/>
              </a:buClr>
              <a:defRPr/>
            </a:pPr>
            <a:r>
              <a:rPr lang="zh-CN" altLang="en-US" sz="2400" dirty="0">
                <a:solidFill>
                  <a:schemeClr val="tx1">
                    <a:lumMod val="50000"/>
                  </a:schemeClr>
                </a:solidFill>
                <a:latin typeface="+mj-ea"/>
                <a:ea typeface="+mj-ea"/>
              </a:rPr>
              <a:t>使用新的用户而不是</a:t>
            </a:r>
            <a:r>
              <a:rPr lang="en-US" altLang="zh-CN" sz="2400" dirty="0">
                <a:solidFill>
                  <a:schemeClr val="tx1">
                    <a:lumMod val="50000"/>
                  </a:schemeClr>
                </a:solidFill>
                <a:latin typeface="+mj-ea"/>
                <a:ea typeface="+mj-ea"/>
              </a:rPr>
              <a:t>root</a:t>
            </a:r>
          </a:p>
          <a:p>
            <a:pPr lvl="1" algn="just" eaLnBrk="1" hangingPunct="1">
              <a:buClr>
                <a:srgbClr val="000066"/>
              </a:buClr>
              <a:buSzTx/>
            </a:pPr>
            <a:r>
              <a:rPr lang="zh-CN" altLang="en-US" dirty="0">
                <a:solidFill>
                  <a:srgbClr val="001966"/>
                </a:solidFill>
                <a:latin typeface="黑体" pitchFamily="49" charset="-122"/>
                <a:ea typeface="黑体" pitchFamily="49" charset="-122"/>
              </a:rPr>
              <a:t>如果你必须使用</a:t>
            </a:r>
            <a:r>
              <a:rPr lang="en-US" altLang="zh-CN" dirty="0" err="1">
                <a:solidFill>
                  <a:srgbClr val="001966"/>
                </a:solidFill>
                <a:latin typeface="黑体" pitchFamily="49" charset="-122"/>
                <a:ea typeface="黑体" pitchFamily="49" charset="-122"/>
              </a:rPr>
              <a:t>setuid</a:t>
            </a:r>
            <a:r>
              <a:rPr lang="zh-CN" altLang="en-US" dirty="0">
                <a:solidFill>
                  <a:srgbClr val="001966"/>
                </a:solidFill>
                <a:latin typeface="黑体" pitchFamily="49" charset="-122"/>
                <a:ea typeface="黑体" pitchFamily="49" charset="-122"/>
              </a:rPr>
              <a:t>访问一组文件，可以考虑新建一个用户，非</a:t>
            </a:r>
            <a:r>
              <a:rPr lang="en-US" altLang="zh-CN" dirty="0">
                <a:solidFill>
                  <a:srgbClr val="001966"/>
                </a:solidFill>
                <a:latin typeface="黑体" pitchFamily="49" charset="-122"/>
                <a:ea typeface="黑体" pitchFamily="49" charset="-122"/>
              </a:rPr>
              <a:t>root</a:t>
            </a:r>
            <a:r>
              <a:rPr lang="zh-CN" altLang="en-US" dirty="0">
                <a:solidFill>
                  <a:srgbClr val="001966"/>
                </a:solidFill>
                <a:latin typeface="黑体" pitchFamily="49" charset="-122"/>
                <a:ea typeface="黑体" pitchFamily="49" charset="-122"/>
              </a:rPr>
              <a:t>的用户做这件事并设置</a:t>
            </a:r>
            <a:r>
              <a:rPr lang="en-US" altLang="zh-CN" dirty="0" err="1">
                <a:solidFill>
                  <a:srgbClr val="001966"/>
                </a:solidFill>
                <a:latin typeface="黑体" pitchFamily="49" charset="-122"/>
                <a:ea typeface="黑体" pitchFamily="49" charset="-122"/>
              </a:rPr>
              <a:t>setuid</a:t>
            </a:r>
            <a:r>
              <a:rPr lang="zh-CN" altLang="en-US" dirty="0">
                <a:solidFill>
                  <a:srgbClr val="001966"/>
                </a:solidFill>
                <a:latin typeface="黑体" pitchFamily="49" charset="-122"/>
                <a:ea typeface="黑体" pitchFamily="49" charset="-122"/>
              </a:rPr>
              <a:t>给它</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algn="ctr" eaLnBrk="1" hangingPunct="1"/>
            <a:r>
              <a:rPr lang="zh-CN" altLang="en-US" dirty="0">
                <a:effectLst/>
              </a:rPr>
              <a:t>限制性</a:t>
            </a:r>
            <a:r>
              <a:rPr lang="en-US" altLang="zh-CN" dirty="0">
                <a:effectLst/>
              </a:rPr>
              <a:t>shell</a:t>
            </a:r>
            <a:r>
              <a:rPr lang="zh-CN" altLang="en-US" dirty="0">
                <a:effectLst/>
              </a:rPr>
              <a:t>（受限的</a:t>
            </a:r>
            <a:r>
              <a:rPr lang="en-US" altLang="zh-CN" dirty="0">
                <a:effectLst/>
              </a:rPr>
              <a:t>bash</a:t>
            </a:r>
            <a:r>
              <a:rPr lang="zh-CN" altLang="en-US" dirty="0">
                <a:effectLst/>
              </a:rPr>
              <a:t>）</a:t>
            </a:r>
          </a:p>
        </p:txBody>
      </p:sp>
      <p:sp>
        <p:nvSpPr>
          <p:cNvPr id="70659" name="Rectangle 3"/>
          <p:cNvSpPr>
            <a:spLocks noGrp="1" noChangeArrowheads="1"/>
          </p:cNvSpPr>
          <p:nvPr>
            <p:ph type="body" idx="4294967295"/>
          </p:nvPr>
        </p:nvSpPr>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以 </a:t>
            </a:r>
            <a:r>
              <a:rPr lang="en-US" altLang="zh-CN" sz="2400" dirty="0" err="1">
                <a:solidFill>
                  <a:schemeClr val="tx1">
                    <a:lumMod val="50000"/>
                  </a:schemeClr>
                </a:solidFill>
                <a:latin typeface="+mj-ea"/>
                <a:ea typeface="+mj-ea"/>
              </a:rPr>
              <a:t>rbash</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为程序名启动</a:t>
            </a:r>
            <a:r>
              <a:rPr lang="en-US" altLang="zh-CN" sz="2400" dirty="0">
                <a:solidFill>
                  <a:schemeClr val="tx1">
                    <a:lumMod val="50000"/>
                  </a:schemeClr>
                </a:solidFill>
                <a:latin typeface="+mj-ea"/>
                <a:ea typeface="+mj-ea"/>
              </a:rPr>
              <a:t>bash</a:t>
            </a:r>
            <a:r>
              <a:rPr lang="zh-CN" altLang="en-US" sz="2400" dirty="0">
                <a:solidFill>
                  <a:schemeClr val="tx1">
                    <a:lumMod val="50000"/>
                  </a:schemeClr>
                </a:solidFill>
                <a:latin typeface="+mj-ea"/>
                <a:ea typeface="+mj-ea"/>
              </a:rPr>
              <a:t>，或者</a:t>
            </a:r>
          </a:p>
          <a:p>
            <a:pPr eaLnBrk="1" hangingPunct="1">
              <a:lnSpc>
                <a:spcPct val="90000"/>
              </a:lnSpc>
              <a:buClr>
                <a:srgbClr val="FF0000"/>
              </a:buClr>
              <a:defRPr/>
            </a:pPr>
            <a:r>
              <a:rPr lang="zh-CN" altLang="en-US" sz="2400" dirty="0">
                <a:solidFill>
                  <a:schemeClr val="tx1">
                    <a:lumMod val="50000"/>
                  </a:schemeClr>
                </a:solidFill>
                <a:latin typeface="+mj-ea"/>
                <a:ea typeface="+mj-ea"/>
              </a:rPr>
              <a:t>命令行参数有 </a:t>
            </a:r>
            <a:r>
              <a:rPr lang="en-US" altLang="zh-CN" sz="2400" dirty="0">
                <a:solidFill>
                  <a:schemeClr val="tx1">
                    <a:lumMod val="50000"/>
                  </a:schemeClr>
                </a:solidFill>
                <a:latin typeface="+mj-ea"/>
                <a:ea typeface="+mj-ea"/>
              </a:rPr>
              <a:t>-r </a:t>
            </a:r>
            <a:r>
              <a:rPr lang="zh-CN" altLang="en-US" sz="2400" dirty="0">
                <a:solidFill>
                  <a:schemeClr val="tx1">
                    <a:lumMod val="50000"/>
                  </a:schemeClr>
                </a:solidFill>
                <a:latin typeface="+mj-ea"/>
                <a:ea typeface="+mj-ea"/>
              </a:rPr>
              <a:t>选项，则启动的这个 </a:t>
            </a:r>
            <a:r>
              <a:rPr lang="en-US" altLang="zh-CN" sz="2400" dirty="0">
                <a:solidFill>
                  <a:schemeClr val="tx1">
                    <a:lumMod val="50000"/>
                  </a:schemeClr>
                </a:solidFill>
                <a:latin typeface="+mj-ea"/>
                <a:ea typeface="+mj-ea"/>
              </a:rPr>
              <a:t>shell </a:t>
            </a:r>
            <a:r>
              <a:rPr lang="zh-CN" altLang="en-US" sz="2400" dirty="0">
                <a:solidFill>
                  <a:schemeClr val="tx1">
                    <a:lumMod val="50000"/>
                  </a:schemeClr>
                </a:solidFill>
                <a:latin typeface="+mj-ea"/>
                <a:ea typeface="+mj-ea"/>
              </a:rPr>
              <a:t>会在某些功能上受限制</a:t>
            </a:r>
            <a:endParaRPr lang="en-US" altLang="zh-CN" sz="2400" dirty="0">
              <a:solidFill>
                <a:schemeClr val="tx1">
                  <a:lumMod val="50000"/>
                </a:schemeClr>
              </a:solidFill>
              <a:latin typeface="+mj-ea"/>
              <a:ea typeface="+mj-ea"/>
            </a:endParaRPr>
          </a:p>
          <a:p>
            <a:pPr eaLnBrk="1" hangingPunct="1">
              <a:buClrTx/>
              <a:defRPr/>
            </a:pPr>
            <a:endParaRPr lang="zh-CN" altLang="en-US" sz="3200" dirty="0">
              <a:latin typeface="+mj-ea"/>
              <a:ea typeface="+mj-ea"/>
            </a:endParaRPr>
          </a:p>
          <a:p>
            <a:pPr eaLnBrk="1" hangingPunct="1">
              <a:defRPr/>
            </a:pPr>
            <a:endParaRPr lang="zh-CN" altLang="en-US" dirty="0">
              <a:ea typeface="黑体" pitchFamily="49" charset="-122"/>
            </a:endParaRPr>
          </a:p>
        </p:txBody>
      </p:sp>
      <p:pic>
        <p:nvPicPr>
          <p:cNvPr id="89092" name="图片 3" descr="捕获.JPG"/>
          <p:cNvPicPr>
            <a:picLocks noChangeAspect="1"/>
          </p:cNvPicPr>
          <p:nvPr/>
        </p:nvPicPr>
        <p:blipFill>
          <a:blip r:embed="rId2" cstate="print"/>
          <a:srcRect/>
          <a:stretch>
            <a:fillRect/>
          </a:stretch>
        </p:blipFill>
        <p:spPr bwMode="auto">
          <a:xfrm>
            <a:off x="3152800" y="3602015"/>
            <a:ext cx="3130823" cy="2419373"/>
          </a:xfrm>
          <a:prstGeom prst="rect">
            <a:avLst/>
          </a:prstGeom>
          <a:noFill/>
          <a:ln w="9525">
            <a:noFill/>
            <a:miter lim="800000"/>
            <a:headEnd/>
            <a:tailEnd/>
          </a:ln>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lgn="ctr" eaLnBrk="1" hangingPunct="1"/>
            <a:r>
              <a:rPr lang="zh-CN" altLang="en-US" dirty="0">
                <a:effectLst/>
              </a:rPr>
              <a:t>限制性</a:t>
            </a:r>
            <a:r>
              <a:rPr lang="en-US" altLang="zh-CN" dirty="0">
                <a:effectLst/>
              </a:rPr>
              <a:t>shell</a:t>
            </a:r>
            <a:r>
              <a:rPr lang="zh-CN" altLang="en-US" dirty="0">
                <a:effectLst/>
              </a:rPr>
              <a:t>（受限的</a:t>
            </a:r>
            <a:r>
              <a:rPr lang="en-US" altLang="zh-CN" dirty="0">
                <a:effectLst/>
              </a:rPr>
              <a:t>bash</a:t>
            </a:r>
            <a:r>
              <a:rPr lang="zh-CN" altLang="en-US" dirty="0">
                <a:effectLst/>
              </a:rPr>
              <a:t>）</a:t>
            </a:r>
          </a:p>
        </p:txBody>
      </p:sp>
      <p:sp>
        <p:nvSpPr>
          <p:cNvPr id="71683" name="Rectangle 3"/>
          <p:cNvSpPr>
            <a:spLocks noGrp="1" noChangeArrowheads="1"/>
          </p:cNvSpPr>
          <p:nvPr>
            <p:ph type="body" idx="4294967295"/>
          </p:nvPr>
        </p:nvSpPr>
        <p:spPr>
          <a:xfrm>
            <a:off x="381000" y="1268414"/>
            <a:ext cx="9144000" cy="4752975"/>
          </a:xfrm>
        </p:spPr>
        <p:txBody>
          <a:bodyPr/>
          <a:lstStyle/>
          <a:p>
            <a:pPr eaLnBrk="1" hangingPunct="1">
              <a:lnSpc>
                <a:spcPct val="90000"/>
              </a:lnSpc>
              <a:buClr>
                <a:srgbClr val="FF0000"/>
              </a:buClr>
              <a:defRPr/>
            </a:pPr>
            <a:r>
              <a:rPr lang="zh-CN" altLang="en-US" sz="2400" dirty="0">
                <a:solidFill>
                  <a:schemeClr val="tx1">
                    <a:lumMod val="50000"/>
                  </a:schemeClr>
                </a:solidFill>
                <a:latin typeface="+mj-ea"/>
                <a:ea typeface="+mj-ea"/>
              </a:rPr>
              <a:t>受限操作具体表现为下面的操作都不能做</a:t>
            </a:r>
            <a:endParaRPr lang="en-US" altLang="zh-CN" sz="2400" dirty="0">
              <a:solidFill>
                <a:schemeClr val="tx1">
                  <a:lumMod val="50000"/>
                </a:schemeClr>
              </a:solidFill>
              <a:latin typeface="+mj-ea"/>
              <a:ea typeface="+mj-ea"/>
            </a:endParaRPr>
          </a:p>
          <a:p>
            <a:pPr lvl="1" eaLnBrk="1" hangingPunct="1">
              <a:lnSpc>
                <a:spcPct val="80000"/>
              </a:lnSpc>
              <a:defRPr/>
            </a:pPr>
            <a:r>
              <a:rPr lang="zh-CN" altLang="en-US" dirty="0">
                <a:solidFill>
                  <a:schemeClr val="tx1">
                    <a:lumMod val="50000"/>
                  </a:schemeClr>
                </a:solidFill>
                <a:latin typeface="+mj-ea"/>
                <a:ea typeface="+mj-ea"/>
              </a:rPr>
              <a:t>通过</a:t>
            </a:r>
            <a:r>
              <a:rPr lang="en-US" altLang="zh-CN" dirty="0" err="1">
                <a:solidFill>
                  <a:schemeClr val="tx1">
                    <a:lumMod val="50000"/>
                  </a:schemeClr>
                </a:solidFill>
                <a:latin typeface="+mj-ea"/>
                <a:ea typeface="+mj-ea"/>
              </a:rPr>
              <a:t>cd</a:t>
            </a:r>
            <a:r>
              <a:rPr lang="zh-CN" altLang="en-US" dirty="0">
                <a:solidFill>
                  <a:schemeClr val="tx1">
                    <a:lumMod val="50000"/>
                  </a:schemeClr>
                </a:solidFill>
                <a:latin typeface="+mj-ea"/>
                <a:ea typeface="+mj-ea"/>
              </a:rPr>
              <a:t>来改变工作目录</a:t>
            </a:r>
          </a:p>
          <a:p>
            <a:pPr lvl="1" eaLnBrk="1" hangingPunct="1">
              <a:lnSpc>
                <a:spcPct val="80000"/>
              </a:lnSpc>
              <a:defRPr/>
            </a:pPr>
            <a:r>
              <a:rPr lang="zh-CN" altLang="en-US" dirty="0">
                <a:solidFill>
                  <a:schemeClr val="tx1">
                    <a:lumMod val="50000"/>
                  </a:schemeClr>
                </a:solidFill>
                <a:latin typeface="+mj-ea"/>
                <a:ea typeface="+mj-ea"/>
              </a:rPr>
              <a:t>设置或取消环境变量： </a:t>
            </a: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PATH</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ENV</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BASH_ENV</a:t>
            </a:r>
          </a:p>
          <a:p>
            <a:pPr lvl="1" eaLnBrk="1" hangingPunct="1">
              <a:lnSpc>
                <a:spcPct val="80000"/>
              </a:lnSpc>
              <a:defRPr/>
            </a:pPr>
            <a:r>
              <a:rPr lang="zh-CN" altLang="en-US" dirty="0">
                <a:solidFill>
                  <a:schemeClr val="tx1">
                    <a:lumMod val="50000"/>
                  </a:schemeClr>
                </a:solidFill>
                <a:latin typeface="+mj-ea"/>
                <a:ea typeface="+mj-ea"/>
              </a:rPr>
              <a:t>命令名中包含目录分隔符‘</a:t>
            </a:r>
            <a:r>
              <a:rPr lang="en-US" altLang="zh-CN" dirty="0">
                <a:solidFill>
                  <a:schemeClr val="tx1">
                    <a:lumMod val="50000"/>
                  </a:schemeClr>
                </a:solidFill>
                <a:latin typeface="+mj-ea"/>
                <a:ea typeface="+mj-ea"/>
              </a:rPr>
              <a:t>/’</a:t>
            </a:r>
          </a:p>
          <a:p>
            <a:pPr lvl="1" eaLnBrk="1" hangingPunct="1">
              <a:lnSpc>
                <a:spcPct val="80000"/>
              </a:lnSpc>
              <a:defRPr/>
            </a:pPr>
            <a:r>
              <a:rPr lang="zh-CN" altLang="en-US" dirty="0">
                <a:solidFill>
                  <a:schemeClr val="tx1">
                    <a:lumMod val="50000"/>
                  </a:schemeClr>
                </a:solidFill>
                <a:latin typeface="+mj-ea"/>
                <a:ea typeface="+mj-ea"/>
              </a:rPr>
              <a:t>包含有‘</a:t>
            </a:r>
            <a:r>
              <a:rPr lang="en-US"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的文件名作为内置命令‘</a:t>
            </a:r>
            <a:r>
              <a:rPr lang="en-US" altLang="zh-CN" dirty="0">
                <a:solidFill>
                  <a:schemeClr val="tx1">
                    <a:lumMod val="50000"/>
                  </a:schemeClr>
                </a:solidFill>
                <a:latin typeface="+mj-ea"/>
                <a:ea typeface="+mj-ea"/>
              </a:rPr>
              <a:t>.’</a:t>
            </a:r>
            <a:r>
              <a:rPr lang="zh-CN" altLang="en-US" dirty="0">
                <a:solidFill>
                  <a:schemeClr val="tx1">
                    <a:lumMod val="50000"/>
                  </a:schemeClr>
                </a:solidFill>
                <a:latin typeface="+mj-ea"/>
                <a:ea typeface="+mj-ea"/>
              </a:rPr>
              <a:t>的参数</a:t>
            </a:r>
          </a:p>
          <a:p>
            <a:pPr lvl="1" eaLnBrk="1" hangingPunct="1">
              <a:lnSpc>
                <a:spcPct val="80000"/>
              </a:lnSpc>
              <a:defRPr/>
            </a:pPr>
            <a:r>
              <a:rPr lang="zh-CN" altLang="en-US" dirty="0">
                <a:solidFill>
                  <a:schemeClr val="tx1">
                    <a:lumMod val="50000"/>
                  </a:schemeClr>
                </a:solidFill>
                <a:latin typeface="+mj-ea"/>
                <a:ea typeface="+mj-ea"/>
              </a:rPr>
              <a:t>内置命令</a:t>
            </a:r>
            <a:r>
              <a:rPr lang="en-US" altLang="zh-CN" dirty="0">
                <a:solidFill>
                  <a:schemeClr val="tx1">
                    <a:lumMod val="50000"/>
                  </a:schemeClr>
                </a:solidFill>
                <a:latin typeface="+mj-ea"/>
                <a:ea typeface="+mj-ea"/>
              </a:rPr>
              <a:t>hash </a:t>
            </a:r>
            <a:r>
              <a:rPr lang="zh-CN" altLang="en-US" dirty="0">
                <a:solidFill>
                  <a:schemeClr val="tx1">
                    <a:lumMod val="50000"/>
                  </a:schemeClr>
                </a:solidFill>
                <a:latin typeface="+mj-ea"/>
                <a:ea typeface="+mj-ea"/>
              </a:rPr>
              <a:t>使用 </a:t>
            </a:r>
            <a:r>
              <a:rPr lang="en-US" altLang="zh-CN" dirty="0">
                <a:solidFill>
                  <a:schemeClr val="tx1">
                    <a:lumMod val="50000"/>
                  </a:schemeClr>
                </a:solidFill>
                <a:latin typeface="+mj-ea"/>
                <a:ea typeface="+mj-ea"/>
              </a:rPr>
              <a:t>-p </a:t>
            </a:r>
            <a:r>
              <a:rPr lang="zh-CN" altLang="en-US" dirty="0">
                <a:solidFill>
                  <a:schemeClr val="tx1">
                    <a:lumMod val="50000"/>
                  </a:schemeClr>
                </a:solidFill>
                <a:latin typeface="+mj-ea"/>
                <a:ea typeface="+mj-ea"/>
              </a:rPr>
              <a:t>选项时的文件名参数包含 </a:t>
            </a:r>
            <a:r>
              <a:rPr lang="en-US" altLang="zh-CN" dirty="0">
                <a:solidFill>
                  <a:schemeClr val="tx1">
                    <a:lumMod val="50000"/>
                  </a:schemeClr>
                </a:solidFill>
                <a:latin typeface="+mj-ea"/>
                <a:ea typeface="+mj-ea"/>
              </a:rPr>
              <a:t>'/'</a:t>
            </a:r>
          </a:p>
          <a:p>
            <a:pPr lvl="1" eaLnBrk="1" hangingPunct="1">
              <a:lnSpc>
                <a:spcPct val="80000"/>
              </a:lnSpc>
              <a:defRPr/>
            </a:pPr>
            <a:r>
              <a:rPr lang="zh-CN" altLang="en-US" dirty="0">
                <a:solidFill>
                  <a:schemeClr val="tx1">
                    <a:lumMod val="50000"/>
                  </a:schemeClr>
                </a:solidFill>
                <a:latin typeface="+mj-ea"/>
                <a:ea typeface="+mj-ea"/>
              </a:rPr>
              <a:t>在启动时通过 </a:t>
            </a:r>
            <a:r>
              <a:rPr lang="en-US" altLang="zh-CN" dirty="0">
                <a:solidFill>
                  <a:schemeClr val="tx1">
                    <a:lumMod val="50000"/>
                  </a:schemeClr>
                </a:solidFill>
                <a:latin typeface="+mj-ea"/>
                <a:ea typeface="+mj-ea"/>
              </a:rPr>
              <a:t>shell </a:t>
            </a:r>
            <a:r>
              <a:rPr lang="zh-CN" altLang="en-US" dirty="0">
                <a:solidFill>
                  <a:schemeClr val="tx1">
                    <a:lumMod val="50000"/>
                  </a:schemeClr>
                </a:solidFill>
                <a:latin typeface="+mj-ea"/>
                <a:ea typeface="+mj-ea"/>
              </a:rPr>
              <a:t>环境导入函数定义</a:t>
            </a:r>
          </a:p>
          <a:p>
            <a:pPr lvl="1" eaLnBrk="1" hangingPunct="1">
              <a:lnSpc>
                <a:spcPct val="80000"/>
              </a:lnSpc>
              <a:defRPr/>
            </a:pPr>
            <a:r>
              <a:rPr lang="zh-CN" altLang="en-US" dirty="0">
                <a:solidFill>
                  <a:schemeClr val="tx1">
                    <a:lumMod val="50000"/>
                  </a:schemeClr>
                </a:solidFill>
                <a:latin typeface="+mj-ea"/>
                <a:ea typeface="+mj-ea"/>
              </a:rPr>
              <a:t>在启动时通过 </a:t>
            </a:r>
            <a:r>
              <a:rPr lang="en-US" altLang="zh-CN" dirty="0">
                <a:solidFill>
                  <a:schemeClr val="tx1">
                    <a:lumMod val="50000"/>
                  </a:schemeClr>
                </a:solidFill>
                <a:latin typeface="+mj-ea"/>
                <a:ea typeface="+mj-ea"/>
              </a:rPr>
              <a:t>shell </a:t>
            </a:r>
            <a:r>
              <a:rPr lang="zh-CN" altLang="en-US" dirty="0">
                <a:solidFill>
                  <a:schemeClr val="tx1">
                    <a:lumMod val="50000"/>
                  </a:schemeClr>
                </a:solidFill>
                <a:latin typeface="+mj-ea"/>
                <a:ea typeface="+mj-ea"/>
              </a:rPr>
              <a:t>环境解析 </a:t>
            </a:r>
            <a:r>
              <a:rPr lang="en-US" altLang="zh-CN" dirty="0">
                <a:solidFill>
                  <a:schemeClr val="tx1">
                    <a:lumMod val="50000"/>
                  </a:schemeClr>
                </a:solidFill>
                <a:latin typeface="+mj-ea"/>
                <a:ea typeface="+mj-ea"/>
              </a:rPr>
              <a:t>SHELLOPTS </a:t>
            </a:r>
            <a:r>
              <a:rPr lang="zh-CN" altLang="en-US" dirty="0">
                <a:solidFill>
                  <a:schemeClr val="tx1">
                    <a:lumMod val="50000"/>
                  </a:schemeClr>
                </a:solidFill>
                <a:latin typeface="+mj-ea"/>
                <a:ea typeface="+mj-ea"/>
              </a:rPr>
              <a:t>的值</a:t>
            </a:r>
          </a:p>
          <a:p>
            <a:pPr lvl="1" eaLnBrk="1" hangingPunct="1">
              <a:lnSpc>
                <a:spcPct val="80000"/>
              </a:lnSpc>
              <a:defRPr/>
            </a:pPr>
            <a:r>
              <a:rPr lang="zh-CN" altLang="en-US" dirty="0">
                <a:solidFill>
                  <a:schemeClr val="tx1">
                    <a:lumMod val="50000"/>
                  </a:schemeClr>
                </a:solidFill>
                <a:latin typeface="+mj-ea"/>
                <a:ea typeface="+mj-ea"/>
              </a:rPr>
              <a:t>使用 </a:t>
            </a:r>
            <a:r>
              <a:rPr lang="en-US" altLang="zh-CN" dirty="0">
                <a:solidFill>
                  <a:schemeClr val="tx1">
                    <a:lumMod val="50000"/>
                  </a:schemeClr>
                </a:solidFill>
                <a:latin typeface="+mj-ea"/>
                <a:ea typeface="+mj-ea"/>
              </a:rPr>
              <a:t>&gt;</a:t>
            </a:r>
            <a:r>
              <a:rPr lang="zh-CN" altLang="en-US" dirty="0">
                <a:solidFill>
                  <a:schemeClr val="tx1">
                    <a:lumMod val="50000"/>
                  </a:schemeClr>
                </a:solidFill>
                <a:latin typeface="+mj-ea"/>
                <a:ea typeface="+mj-ea"/>
              </a:rPr>
              <a:t>，</a:t>
            </a:r>
            <a:r>
              <a:rPr lang="en-US" altLang="zh-CN" dirty="0">
                <a:solidFill>
                  <a:schemeClr val="tx1">
                    <a:lumMod val="50000"/>
                  </a:schemeClr>
                </a:solidFill>
                <a:latin typeface="+mj-ea"/>
                <a:ea typeface="+mj-ea"/>
              </a:rPr>
              <a:t>&gt;|</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&lt;&gt;</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&gt;&amp;</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&amp;&gt;</a:t>
            </a:r>
            <a:r>
              <a:rPr lang="zh-CN" altLang="en-US" dirty="0">
                <a:solidFill>
                  <a:schemeClr val="tx1">
                    <a:lumMod val="50000"/>
                  </a:schemeClr>
                </a:solidFill>
                <a:latin typeface="+mj-ea"/>
                <a:ea typeface="+mj-ea"/>
              </a:rPr>
              <a:t>， </a:t>
            </a:r>
            <a:r>
              <a:rPr lang="en-US" altLang="zh-CN" dirty="0">
                <a:solidFill>
                  <a:schemeClr val="tx1">
                    <a:lumMod val="50000"/>
                  </a:schemeClr>
                </a:solidFill>
                <a:latin typeface="+mj-ea"/>
                <a:ea typeface="+mj-ea"/>
              </a:rPr>
              <a:t>&gt;&gt; </a:t>
            </a:r>
            <a:r>
              <a:rPr lang="zh-CN" altLang="en-US" dirty="0">
                <a:solidFill>
                  <a:schemeClr val="tx1">
                    <a:lumMod val="50000"/>
                  </a:schemeClr>
                </a:solidFill>
                <a:latin typeface="+mj-ea"/>
                <a:ea typeface="+mj-ea"/>
              </a:rPr>
              <a:t>等重定向操作符</a:t>
            </a:r>
          </a:p>
          <a:p>
            <a:pPr lvl="1" eaLnBrk="1" hangingPunct="1">
              <a:lnSpc>
                <a:spcPct val="80000"/>
              </a:lnSpc>
              <a:defRPr/>
            </a:pPr>
            <a:r>
              <a:rPr lang="zh-CN" altLang="en-US" dirty="0">
                <a:solidFill>
                  <a:schemeClr val="tx1">
                    <a:lumMod val="50000"/>
                  </a:schemeClr>
                </a:solidFill>
                <a:latin typeface="+mj-ea"/>
                <a:ea typeface="+mj-ea"/>
              </a:rPr>
              <a:t>使用 </a:t>
            </a:r>
            <a:r>
              <a:rPr lang="en-US" altLang="zh-CN" dirty="0">
                <a:solidFill>
                  <a:schemeClr val="tx1">
                    <a:lumMod val="50000"/>
                  </a:schemeClr>
                </a:solidFill>
                <a:latin typeface="+mj-ea"/>
                <a:ea typeface="+mj-ea"/>
              </a:rPr>
              <a:t>exec </a:t>
            </a:r>
            <a:r>
              <a:rPr lang="zh-CN" altLang="en-US" dirty="0">
                <a:solidFill>
                  <a:schemeClr val="tx1">
                    <a:lumMod val="50000"/>
                  </a:schemeClr>
                </a:solidFill>
                <a:latin typeface="+mj-ea"/>
                <a:ea typeface="+mj-ea"/>
              </a:rPr>
              <a:t>内置命令，用另一命令取代</a:t>
            </a:r>
            <a:r>
              <a:rPr lang="en-US" altLang="zh-CN" dirty="0">
                <a:solidFill>
                  <a:schemeClr val="tx1">
                    <a:lumMod val="50000"/>
                  </a:schemeClr>
                </a:solidFill>
                <a:latin typeface="+mj-ea"/>
                <a:ea typeface="+mj-ea"/>
              </a:rPr>
              <a:t>shell</a:t>
            </a:r>
          </a:p>
          <a:p>
            <a:pPr lvl="1" eaLnBrk="1" hangingPunct="1">
              <a:lnSpc>
                <a:spcPct val="80000"/>
              </a:lnSpc>
              <a:defRPr/>
            </a:pPr>
            <a:r>
              <a:rPr lang="zh-CN" altLang="en-US" dirty="0">
                <a:solidFill>
                  <a:schemeClr val="tx1">
                    <a:lumMod val="50000"/>
                  </a:schemeClr>
                </a:solidFill>
                <a:latin typeface="+mj-ea"/>
                <a:ea typeface="+mj-ea"/>
              </a:rPr>
              <a:t>通过 </a:t>
            </a:r>
            <a:r>
              <a:rPr lang="en-US" altLang="zh-CN" dirty="0">
                <a:solidFill>
                  <a:schemeClr val="tx1">
                    <a:lumMod val="50000"/>
                  </a:schemeClr>
                </a:solidFill>
                <a:latin typeface="+mj-ea"/>
                <a:ea typeface="+mj-ea"/>
              </a:rPr>
              <a:t>enable </a:t>
            </a:r>
            <a:r>
              <a:rPr lang="zh-CN" altLang="en-US" dirty="0">
                <a:solidFill>
                  <a:schemeClr val="tx1">
                    <a:lumMod val="50000"/>
                  </a:schemeClr>
                </a:solidFill>
                <a:latin typeface="+mj-ea"/>
                <a:ea typeface="+mj-ea"/>
              </a:rPr>
              <a:t>内置命令的 </a:t>
            </a:r>
            <a:r>
              <a:rPr lang="en-US" altLang="zh-CN" dirty="0">
                <a:solidFill>
                  <a:schemeClr val="tx1">
                    <a:lumMod val="50000"/>
                  </a:schemeClr>
                </a:solidFill>
                <a:latin typeface="+mj-ea"/>
                <a:ea typeface="+mj-ea"/>
              </a:rPr>
              <a:t>-f </a:t>
            </a:r>
            <a:r>
              <a:rPr lang="zh-CN" altLang="en-US" dirty="0">
                <a:solidFill>
                  <a:schemeClr val="tx1">
                    <a:lumMod val="50000"/>
                  </a:schemeClr>
                </a:solidFill>
                <a:latin typeface="+mj-ea"/>
                <a:ea typeface="+mj-ea"/>
              </a:rPr>
              <a:t>和 </a:t>
            </a:r>
            <a:r>
              <a:rPr lang="en-US" altLang="zh-CN" dirty="0">
                <a:solidFill>
                  <a:schemeClr val="tx1">
                    <a:lumMod val="50000"/>
                  </a:schemeClr>
                </a:solidFill>
                <a:latin typeface="+mj-ea"/>
                <a:ea typeface="+mj-ea"/>
              </a:rPr>
              <a:t>-d </a:t>
            </a:r>
            <a:r>
              <a:rPr lang="zh-CN" altLang="en-US" dirty="0">
                <a:solidFill>
                  <a:schemeClr val="tx1">
                    <a:lumMod val="50000"/>
                  </a:schemeClr>
                </a:solidFill>
                <a:latin typeface="+mj-ea"/>
                <a:ea typeface="+mj-ea"/>
              </a:rPr>
              <a:t>选项增加或删除内置命令</a:t>
            </a:r>
          </a:p>
          <a:p>
            <a:pPr lvl="1" eaLnBrk="1" hangingPunct="1">
              <a:lnSpc>
                <a:spcPct val="80000"/>
              </a:lnSpc>
              <a:defRPr/>
            </a:pPr>
            <a:r>
              <a:rPr lang="zh-CN" altLang="en-US" dirty="0">
                <a:solidFill>
                  <a:schemeClr val="tx1">
                    <a:lumMod val="50000"/>
                  </a:schemeClr>
                </a:solidFill>
                <a:latin typeface="+mj-ea"/>
                <a:ea typeface="+mj-ea"/>
              </a:rPr>
              <a:t>使用 </a:t>
            </a:r>
            <a:r>
              <a:rPr lang="en-US" altLang="zh-CN" dirty="0">
                <a:solidFill>
                  <a:schemeClr val="tx1">
                    <a:lumMod val="50000"/>
                  </a:schemeClr>
                </a:solidFill>
                <a:latin typeface="+mj-ea"/>
                <a:ea typeface="+mj-ea"/>
              </a:rPr>
              <a:t>enable </a:t>
            </a:r>
            <a:r>
              <a:rPr lang="zh-CN" altLang="en-US" dirty="0">
                <a:solidFill>
                  <a:schemeClr val="tx1">
                    <a:lumMod val="50000"/>
                  </a:schemeClr>
                </a:solidFill>
                <a:latin typeface="+mj-ea"/>
                <a:ea typeface="+mj-ea"/>
              </a:rPr>
              <a:t>内置命令来禁用或启用 </a:t>
            </a:r>
            <a:r>
              <a:rPr lang="en-US" altLang="zh-CN" dirty="0">
                <a:solidFill>
                  <a:schemeClr val="tx1">
                    <a:lumMod val="50000"/>
                  </a:schemeClr>
                </a:solidFill>
                <a:latin typeface="+mj-ea"/>
                <a:ea typeface="+mj-ea"/>
              </a:rPr>
              <a:t>shell </a:t>
            </a:r>
            <a:r>
              <a:rPr lang="zh-CN" altLang="en-US" dirty="0">
                <a:solidFill>
                  <a:schemeClr val="tx1">
                    <a:lumMod val="50000"/>
                  </a:schemeClr>
                </a:solidFill>
                <a:latin typeface="+mj-ea"/>
                <a:ea typeface="+mj-ea"/>
              </a:rPr>
              <a:t>内置命令</a:t>
            </a:r>
          </a:p>
          <a:p>
            <a:pPr lvl="1" eaLnBrk="1" hangingPunct="1">
              <a:lnSpc>
                <a:spcPct val="80000"/>
              </a:lnSpc>
              <a:defRPr/>
            </a:pPr>
            <a:r>
              <a:rPr lang="zh-CN" altLang="en-US" dirty="0">
                <a:solidFill>
                  <a:schemeClr val="tx1">
                    <a:lumMod val="50000"/>
                  </a:schemeClr>
                </a:solidFill>
                <a:latin typeface="+mj-ea"/>
                <a:ea typeface="+mj-ea"/>
              </a:rPr>
              <a:t>执行 </a:t>
            </a:r>
            <a:r>
              <a:rPr lang="en-US" altLang="zh-CN" dirty="0">
                <a:solidFill>
                  <a:schemeClr val="tx1">
                    <a:lumMod val="50000"/>
                  </a:schemeClr>
                </a:solidFill>
                <a:latin typeface="+mj-ea"/>
                <a:ea typeface="+mj-ea"/>
              </a:rPr>
              <a:t>command </a:t>
            </a:r>
            <a:r>
              <a:rPr lang="zh-CN" altLang="en-US" dirty="0">
                <a:solidFill>
                  <a:schemeClr val="tx1">
                    <a:lumMod val="50000"/>
                  </a:schemeClr>
                </a:solidFill>
                <a:latin typeface="+mj-ea"/>
                <a:ea typeface="+mj-ea"/>
              </a:rPr>
              <a:t>内置命令时加上 </a:t>
            </a:r>
            <a:r>
              <a:rPr lang="en-US" altLang="zh-CN" dirty="0">
                <a:solidFill>
                  <a:schemeClr val="tx1">
                    <a:lumMod val="50000"/>
                  </a:schemeClr>
                </a:solidFill>
                <a:latin typeface="+mj-ea"/>
                <a:ea typeface="+mj-ea"/>
              </a:rPr>
              <a:t>-p </a:t>
            </a:r>
            <a:r>
              <a:rPr lang="zh-CN" altLang="en-US" dirty="0">
                <a:solidFill>
                  <a:schemeClr val="tx1">
                    <a:lumMod val="50000"/>
                  </a:schemeClr>
                </a:solidFill>
                <a:latin typeface="+mj-ea"/>
                <a:ea typeface="+mj-ea"/>
              </a:rPr>
              <a:t>选项</a:t>
            </a:r>
          </a:p>
          <a:p>
            <a:pPr lvl="1" eaLnBrk="1" hangingPunct="1">
              <a:lnSpc>
                <a:spcPct val="80000"/>
              </a:lnSpc>
              <a:defRPr/>
            </a:pPr>
            <a:r>
              <a:rPr lang="zh-CN" altLang="en-US" dirty="0">
                <a:solidFill>
                  <a:schemeClr val="tx1">
                    <a:lumMod val="50000"/>
                  </a:schemeClr>
                </a:solidFill>
                <a:latin typeface="+mj-ea"/>
                <a:ea typeface="+mj-ea"/>
              </a:rPr>
              <a:t>通过 </a:t>
            </a:r>
            <a:r>
              <a:rPr lang="en-US" altLang="zh-CN" dirty="0">
                <a:solidFill>
                  <a:schemeClr val="tx1">
                    <a:lumMod val="50000"/>
                  </a:schemeClr>
                </a:solidFill>
                <a:latin typeface="+mj-ea"/>
                <a:ea typeface="+mj-ea"/>
              </a:rPr>
              <a:t>set +r </a:t>
            </a:r>
            <a:r>
              <a:rPr lang="zh-CN" altLang="en-US" dirty="0">
                <a:solidFill>
                  <a:schemeClr val="tx1">
                    <a:lumMod val="50000"/>
                  </a:schemeClr>
                </a:solidFill>
                <a:latin typeface="+mj-ea"/>
                <a:ea typeface="+mj-ea"/>
              </a:rPr>
              <a:t>或 </a:t>
            </a:r>
            <a:r>
              <a:rPr lang="en-US" altLang="zh-CN" dirty="0">
                <a:solidFill>
                  <a:schemeClr val="tx1">
                    <a:lumMod val="50000"/>
                  </a:schemeClr>
                </a:solidFill>
                <a:latin typeface="+mj-ea"/>
                <a:ea typeface="+mj-ea"/>
              </a:rPr>
              <a:t>set +o restricted </a:t>
            </a:r>
            <a:r>
              <a:rPr lang="zh-CN" altLang="en-US" dirty="0">
                <a:solidFill>
                  <a:schemeClr val="tx1">
                    <a:lumMod val="50000"/>
                  </a:schemeClr>
                </a:solidFill>
                <a:latin typeface="+mj-ea"/>
                <a:ea typeface="+mj-ea"/>
              </a:rPr>
              <a:t>关闭受限模式</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lgn="ctr" eaLnBrk="1" hangingPunct="1"/>
            <a:r>
              <a:rPr lang="zh-CN" altLang="en-US" dirty="0">
                <a:effectLst/>
              </a:rPr>
              <a:t>限制性</a:t>
            </a:r>
            <a:r>
              <a:rPr lang="en-US" altLang="zh-CN" dirty="0">
                <a:effectLst/>
              </a:rPr>
              <a:t>shell</a:t>
            </a:r>
            <a:r>
              <a:rPr lang="zh-CN" altLang="en-US" dirty="0">
                <a:effectLst/>
              </a:rPr>
              <a:t>（受限的</a:t>
            </a:r>
            <a:r>
              <a:rPr lang="en-US" altLang="zh-CN" dirty="0">
                <a:effectLst/>
              </a:rPr>
              <a:t>bash</a:t>
            </a:r>
            <a:r>
              <a:rPr lang="zh-CN" altLang="en-US" dirty="0">
                <a:effectLst/>
              </a:rPr>
              <a:t>）</a:t>
            </a:r>
          </a:p>
        </p:txBody>
      </p:sp>
      <p:sp>
        <p:nvSpPr>
          <p:cNvPr id="72707" name="Rectangle 3"/>
          <p:cNvSpPr>
            <a:spLocks noGrp="1" noChangeArrowheads="1"/>
          </p:cNvSpPr>
          <p:nvPr>
            <p:ph type="body" idx="4294967295"/>
          </p:nvPr>
        </p:nvSpPr>
        <p:spPr>
          <a:xfrm>
            <a:off x="381000" y="1412876"/>
            <a:ext cx="9144000" cy="5445125"/>
          </a:xfrm>
        </p:spPr>
        <p:txBody>
          <a:bodyPr/>
          <a:lstStyle/>
          <a:p>
            <a:pPr eaLnBrk="1" hangingPunct="1">
              <a:lnSpc>
                <a:spcPct val="90000"/>
              </a:lnSpc>
              <a:buClr>
                <a:srgbClr val="FF0000"/>
              </a:buClr>
              <a:defRPr/>
            </a:pPr>
            <a:r>
              <a:rPr lang="en-US" altLang="zh-CN" sz="2400" dirty="0" err="1">
                <a:solidFill>
                  <a:schemeClr val="tx1">
                    <a:lumMod val="50000"/>
                  </a:schemeClr>
                </a:solidFill>
                <a:latin typeface="+mj-ea"/>
                <a:ea typeface="+mj-ea"/>
              </a:rPr>
              <a:t>rbash</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一般是指向 </a:t>
            </a:r>
            <a:r>
              <a:rPr lang="en-US" altLang="zh-CN" sz="2400" dirty="0">
                <a:solidFill>
                  <a:schemeClr val="tx1">
                    <a:lumMod val="50000"/>
                  </a:schemeClr>
                </a:solidFill>
                <a:latin typeface="+mj-ea"/>
                <a:ea typeface="+mj-ea"/>
              </a:rPr>
              <a:t>bash </a:t>
            </a:r>
            <a:r>
              <a:rPr lang="zh-CN" altLang="en-US" sz="2400" dirty="0">
                <a:solidFill>
                  <a:schemeClr val="tx1">
                    <a:lumMod val="50000"/>
                  </a:schemeClr>
                </a:solidFill>
                <a:latin typeface="+mj-ea"/>
                <a:ea typeface="+mj-ea"/>
              </a:rPr>
              <a:t>的符号链接</a:t>
            </a:r>
          </a:p>
          <a:p>
            <a:pPr lvl="1" eaLnBrk="1" hangingPunct="1">
              <a:buClrTx/>
              <a:buFont typeface="Wingdings" pitchFamily="2" charset="2"/>
              <a:buNone/>
              <a:defRPr/>
            </a:pPr>
            <a:r>
              <a:rPr lang="en-US" altLang="zh-CN" dirty="0">
                <a:solidFill>
                  <a:schemeClr val="tx1">
                    <a:lumMod val="50000"/>
                  </a:schemeClr>
                </a:solidFill>
                <a:latin typeface="+mj-ea"/>
                <a:ea typeface="+mj-ea"/>
              </a:rPr>
              <a:t>$ </a:t>
            </a:r>
            <a:r>
              <a:rPr lang="en-US" altLang="zh-CN" dirty="0" err="1">
                <a:solidFill>
                  <a:schemeClr val="tx1">
                    <a:lumMod val="50000"/>
                  </a:schemeClr>
                </a:solidFill>
                <a:latin typeface="+mj-ea"/>
                <a:ea typeface="+mj-ea"/>
              </a:rPr>
              <a:t>ls</a:t>
            </a:r>
            <a:r>
              <a:rPr lang="en-US" altLang="zh-CN" dirty="0">
                <a:solidFill>
                  <a:schemeClr val="tx1">
                    <a:lumMod val="50000"/>
                  </a:schemeClr>
                </a:solidFill>
                <a:latin typeface="+mj-ea"/>
                <a:ea typeface="+mj-ea"/>
              </a:rPr>
              <a:t> -l /bin/</a:t>
            </a:r>
            <a:r>
              <a:rPr lang="en-US" altLang="zh-CN" dirty="0" err="1">
                <a:solidFill>
                  <a:schemeClr val="tx1">
                    <a:lumMod val="50000"/>
                  </a:schemeClr>
                </a:solidFill>
                <a:latin typeface="+mj-ea"/>
                <a:ea typeface="+mj-ea"/>
              </a:rPr>
              <a:t>rbash</a:t>
            </a:r>
            <a:endParaRPr lang="en-US" altLang="zh-CN" dirty="0">
              <a:solidFill>
                <a:schemeClr val="tx1">
                  <a:lumMod val="50000"/>
                </a:schemeClr>
              </a:solidFill>
              <a:latin typeface="+mj-ea"/>
              <a:ea typeface="+mj-ea"/>
            </a:endParaRPr>
          </a:p>
          <a:p>
            <a:pPr lvl="1" eaLnBrk="1" hangingPunct="1">
              <a:buClrTx/>
              <a:buFont typeface="Wingdings" pitchFamily="2" charset="2"/>
              <a:buNone/>
              <a:defRPr/>
            </a:pPr>
            <a:r>
              <a:rPr lang="en-US" altLang="zh-CN" dirty="0" err="1">
                <a:solidFill>
                  <a:schemeClr val="tx1">
                    <a:lumMod val="50000"/>
                  </a:schemeClr>
                </a:solidFill>
                <a:latin typeface="+mj-ea"/>
                <a:ea typeface="+mj-ea"/>
              </a:rPr>
              <a:t>lrwxrwxrwx</a:t>
            </a:r>
            <a:r>
              <a:rPr lang="en-US" altLang="zh-CN" dirty="0">
                <a:solidFill>
                  <a:schemeClr val="tx1">
                    <a:lumMod val="50000"/>
                  </a:schemeClr>
                </a:solidFill>
                <a:latin typeface="+mj-ea"/>
                <a:ea typeface="+mj-ea"/>
              </a:rPr>
              <a:t> 1 root </a:t>
            </a:r>
            <a:r>
              <a:rPr lang="en-US" altLang="zh-CN" dirty="0" err="1">
                <a:solidFill>
                  <a:schemeClr val="tx1">
                    <a:lumMod val="50000"/>
                  </a:schemeClr>
                </a:solidFill>
                <a:latin typeface="+mj-ea"/>
                <a:ea typeface="+mj-ea"/>
              </a:rPr>
              <a:t>root</a:t>
            </a:r>
            <a:r>
              <a:rPr lang="en-US" altLang="zh-CN" dirty="0">
                <a:solidFill>
                  <a:schemeClr val="tx1">
                    <a:lumMod val="50000"/>
                  </a:schemeClr>
                </a:solidFill>
                <a:latin typeface="+mj-ea"/>
                <a:ea typeface="+mj-ea"/>
              </a:rPr>
              <a:t> 4 May  3 13:04 /bin/</a:t>
            </a:r>
            <a:r>
              <a:rPr lang="en-US" altLang="zh-CN" dirty="0" err="1">
                <a:solidFill>
                  <a:schemeClr val="tx1">
                    <a:lumMod val="50000"/>
                  </a:schemeClr>
                </a:solidFill>
                <a:latin typeface="+mj-ea"/>
                <a:ea typeface="+mj-ea"/>
              </a:rPr>
              <a:t>rbash</a:t>
            </a:r>
            <a:r>
              <a:rPr lang="en-US" altLang="zh-CN" dirty="0">
                <a:solidFill>
                  <a:schemeClr val="tx1">
                    <a:lumMod val="50000"/>
                  </a:schemeClr>
                </a:solidFill>
                <a:latin typeface="+mj-ea"/>
                <a:ea typeface="+mj-ea"/>
              </a:rPr>
              <a:t> -&gt; bash</a:t>
            </a:r>
          </a:p>
          <a:p>
            <a:pPr eaLnBrk="1" hangingPunct="1">
              <a:lnSpc>
                <a:spcPct val="90000"/>
              </a:lnSpc>
              <a:buClr>
                <a:srgbClr val="FF0000"/>
              </a:buClr>
              <a:defRPr/>
            </a:pPr>
            <a:r>
              <a:rPr lang="zh-CN" altLang="en-US" sz="2400" dirty="0">
                <a:solidFill>
                  <a:schemeClr val="tx1">
                    <a:lumMod val="50000"/>
                  </a:schemeClr>
                </a:solidFill>
                <a:latin typeface="+mj-ea"/>
                <a:ea typeface="+mj-ea"/>
              </a:rPr>
              <a:t>通过设置 </a:t>
            </a:r>
            <a:r>
              <a:rPr lang="en-US" altLang="zh-CN" sz="2400" dirty="0">
                <a:solidFill>
                  <a:schemeClr val="tx1">
                    <a:lumMod val="50000"/>
                  </a:schemeClr>
                </a:solidFill>
                <a:latin typeface="+mj-ea"/>
                <a:ea typeface="+mj-ea"/>
              </a:rPr>
              <a:t>PATH </a:t>
            </a:r>
            <a:r>
              <a:rPr lang="zh-CN" altLang="en-US" sz="2400" dirty="0">
                <a:solidFill>
                  <a:schemeClr val="tx1">
                    <a:lumMod val="50000"/>
                  </a:schemeClr>
                </a:solidFill>
                <a:latin typeface="+mj-ea"/>
                <a:ea typeface="+mj-ea"/>
              </a:rPr>
              <a:t>环境变量为指定的目录，可以控制用户只能执行这些目录下的命令。</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algn="ctr" eaLnBrk="1" hangingPunct="1"/>
            <a:r>
              <a:rPr lang="zh-CN" altLang="en-US" dirty="0">
                <a:effectLst/>
              </a:rPr>
              <a:t>限制性</a:t>
            </a:r>
            <a:r>
              <a:rPr lang="en-US" altLang="zh-CN" dirty="0">
                <a:effectLst/>
              </a:rPr>
              <a:t>shell</a:t>
            </a:r>
            <a:r>
              <a:rPr lang="zh-CN" altLang="en-US" dirty="0">
                <a:effectLst/>
              </a:rPr>
              <a:t>（受限的</a:t>
            </a:r>
            <a:r>
              <a:rPr lang="en-US" altLang="zh-CN" dirty="0">
                <a:effectLst/>
              </a:rPr>
              <a:t>bash</a:t>
            </a:r>
            <a:r>
              <a:rPr lang="zh-CN" altLang="en-US" dirty="0">
                <a:effectLst/>
              </a:rPr>
              <a:t>）</a:t>
            </a:r>
          </a:p>
        </p:txBody>
      </p:sp>
      <p:sp>
        <p:nvSpPr>
          <p:cNvPr id="73731" name="Rectangle 3"/>
          <p:cNvSpPr>
            <a:spLocks noGrp="1" noChangeArrowheads="1"/>
          </p:cNvSpPr>
          <p:nvPr>
            <p:ph type="body" idx="4294967295"/>
          </p:nvPr>
        </p:nvSpPr>
        <p:spPr/>
        <p:txBody>
          <a:bodyPr/>
          <a:lstStyle/>
          <a:p>
            <a:pPr eaLnBrk="1" hangingPunct="1">
              <a:lnSpc>
                <a:spcPct val="90000"/>
              </a:lnSpc>
              <a:buClr>
                <a:srgbClr val="FF0000"/>
              </a:buClr>
              <a:defRPr/>
            </a:pPr>
            <a:r>
              <a:rPr lang="en-US" altLang="zh-CN" sz="2400" dirty="0" err="1">
                <a:solidFill>
                  <a:schemeClr val="tx1">
                    <a:lumMod val="50000"/>
                  </a:schemeClr>
                </a:solidFill>
                <a:latin typeface="+mj-ea"/>
                <a:ea typeface="+mj-ea"/>
              </a:rPr>
              <a:t>rbash</a:t>
            </a:r>
            <a:r>
              <a:rPr lang="en-US" altLang="zh-CN" sz="2400" dirty="0">
                <a:solidFill>
                  <a:schemeClr val="tx1">
                    <a:lumMod val="50000"/>
                  </a:schemeClr>
                </a:solidFill>
                <a:latin typeface="+mj-ea"/>
                <a:ea typeface="+mj-ea"/>
              </a:rPr>
              <a:t> </a:t>
            </a:r>
            <a:r>
              <a:rPr lang="zh-CN" altLang="en-US" sz="2400" dirty="0">
                <a:solidFill>
                  <a:schemeClr val="tx1">
                    <a:lumMod val="50000"/>
                  </a:schemeClr>
                </a:solidFill>
                <a:latin typeface="+mj-ea"/>
                <a:ea typeface="+mj-ea"/>
              </a:rPr>
              <a:t>提供的受限环境的安全程度取决于用户能执行的命令，很多命令能调用外部命令，从而导致逃逸出受限环境。如：</a:t>
            </a:r>
          </a:p>
          <a:p>
            <a:pPr lvl="1" eaLnBrk="1" hangingPunct="1">
              <a:buClrTx/>
              <a:defRPr/>
            </a:pPr>
            <a:r>
              <a:rPr lang="en-US" altLang="zh-CN" sz="1800" dirty="0">
                <a:solidFill>
                  <a:schemeClr val="tx1">
                    <a:lumMod val="50000"/>
                  </a:schemeClr>
                </a:solidFill>
                <a:latin typeface="+mj-ea"/>
                <a:ea typeface="+mj-ea"/>
              </a:rPr>
              <a:t>more -1 /etc/</a:t>
            </a:r>
            <a:r>
              <a:rPr lang="en-US" altLang="zh-CN" sz="1800" dirty="0" err="1">
                <a:solidFill>
                  <a:schemeClr val="tx1">
                    <a:lumMod val="50000"/>
                  </a:schemeClr>
                </a:solidFill>
                <a:latin typeface="+mj-ea"/>
                <a:ea typeface="+mj-ea"/>
              </a:rPr>
              <a:t>passwd</a:t>
            </a:r>
            <a:r>
              <a:rPr lang="zh-CN" altLang="en-US" sz="1800" dirty="0">
                <a:solidFill>
                  <a:schemeClr val="tx1">
                    <a:lumMod val="50000"/>
                  </a:schemeClr>
                </a:solidFill>
                <a:latin typeface="+mj-ea"/>
                <a:ea typeface="+mj-ea"/>
              </a:rPr>
              <a:t>，然后 </a:t>
            </a:r>
            <a:r>
              <a:rPr lang="en-US" altLang="zh-CN" sz="1800" dirty="0">
                <a:solidFill>
                  <a:schemeClr val="tx1">
                    <a:lumMod val="50000"/>
                  </a:schemeClr>
                </a:solidFill>
                <a:latin typeface="+mj-ea"/>
                <a:ea typeface="+mj-ea"/>
              </a:rPr>
              <a:t>!bash</a:t>
            </a:r>
            <a:r>
              <a:rPr lang="zh-CN" altLang="en-US" sz="1800" dirty="0">
                <a:solidFill>
                  <a:schemeClr val="tx1">
                    <a:lumMod val="50000"/>
                  </a:schemeClr>
                </a:solidFill>
                <a:latin typeface="+mj-ea"/>
                <a:ea typeface="+mj-ea"/>
              </a:rPr>
              <a:t>。</a:t>
            </a:r>
            <a:r>
              <a:rPr lang="en-US" altLang="zh-CN" sz="1800" dirty="0">
                <a:solidFill>
                  <a:schemeClr val="tx1">
                    <a:lumMod val="50000"/>
                  </a:schemeClr>
                </a:solidFill>
                <a:latin typeface="+mj-ea"/>
                <a:ea typeface="+mj-ea"/>
              </a:rPr>
              <a:t>(less, man</a:t>
            </a:r>
            <a:r>
              <a:rPr lang="zh-CN" altLang="en-US" sz="1800" dirty="0">
                <a:solidFill>
                  <a:schemeClr val="tx1">
                    <a:lumMod val="50000"/>
                  </a:schemeClr>
                </a:solidFill>
                <a:latin typeface="+mj-ea"/>
                <a:ea typeface="+mj-ea"/>
              </a:rPr>
              <a:t>类似</a:t>
            </a:r>
            <a:r>
              <a:rPr lang="en-US" altLang="zh-CN" sz="1800" dirty="0">
                <a:solidFill>
                  <a:schemeClr val="tx1">
                    <a:lumMod val="50000"/>
                  </a:schemeClr>
                </a:solidFill>
                <a:latin typeface="+mj-ea"/>
                <a:ea typeface="+mj-ea"/>
              </a:rPr>
              <a:t>)</a:t>
            </a:r>
          </a:p>
          <a:p>
            <a:pPr lvl="1" eaLnBrk="1" hangingPunct="1">
              <a:buClrTx/>
              <a:defRPr/>
            </a:pPr>
            <a:r>
              <a:rPr lang="en-US" altLang="zh-CN" sz="1800" dirty="0">
                <a:solidFill>
                  <a:schemeClr val="tx1">
                    <a:lumMod val="50000"/>
                  </a:schemeClr>
                </a:solidFill>
                <a:latin typeface="+mj-ea"/>
                <a:ea typeface="+mj-ea"/>
              </a:rPr>
              <a:t>vi </a:t>
            </a:r>
            <a:r>
              <a:rPr lang="zh-CN" altLang="en-US" sz="1800" dirty="0">
                <a:solidFill>
                  <a:schemeClr val="tx1">
                    <a:lumMod val="50000"/>
                  </a:schemeClr>
                </a:solidFill>
                <a:latin typeface="+mj-ea"/>
                <a:ea typeface="+mj-ea"/>
              </a:rPr>
              <a:t>等编辑器能通过 </a:t>
            </a:r>
            <a:r>
              <a:rPr lang="en-US" altLang="zh-CN" sz="1800" dirty="0">
                <a:solidFill>
                  <a:schemeClr val="tx1">
                    <a:lumMod val="50000"/>
                  </a:schemeClr>
                </a:solidFill>
                <a:latin typeface="+mj-ea"/>
                <a:ea typeface="+mj-ea"/>
              </a:rPr>
              <a:t>: </a:t>
            </a:r>
            <a:r>
              <a:rPr lang="zh-CN" altLang="en-US" sz="1800" dirty="0">
                <a:solidFill>
                  <a:schemeClr val="tx1">
                    <a:lumMod val="50000"/>
                  </a:schemeClr>
                </a:solidFill>
                <a:latin typeface="+mj-ea"/>
                <a:ea typeface="+mj-ea"/>
              </a:rPr>
              <a:t>执行外部命令</a:t>
            </a:r>
          </a:p>
          <a:p>
            <a:pPr lvl="1" eaLnBrk="1" hangingPunct="1">
              <a:buClrTx/>
              <a:defRPr/>
            </a:pPr>
            <a:r>
              <a:rPr lang="en-US" altLang="zh-CN" sz="1800" dirty="0" err="1">
                <a:solidFill>
                  <a:schemeClr val="tx1">
                    <a:lumMod val="50000"/>
                  </a:schemeClr>
                </a:solidFill>
                <a:latin typeface="+mj-ea"/>
                <a:ea typeface="+mj-ea"/>
              </a:rPr>
              <a:t>awk</a:t>
            </a:r>
            <a:r>
              <a:rPr lang="en-US" altLang="zh-CN" sz="1800" dirty="0">
                <a:solidFill>
                  <a:schemeClr val="tx1">
                    <a:lumMod val="50000"/>
                  </a:schemeClr>
                </a:solidFill>
                <a:latin typeface="+mj-ea"/>
                <a:ea typeface="+mj-ea"/>
              </a:rPr>
              <a:t> 'BEGIN {system("/bin/</a:t>
            </a:r>
            <a:r>
              <a:rPr lang="en-US" altLang="zh-CN" sz="1800" dirty="0" err="1">
                <a:solidFill>
                  <a:schemeClr val="tx1">
                    <a:lumMod val="50000"/>
                  </a:schemeClr>
                </a:solidFill>
                <a:latin typeface="+mj-ea"/>
                <a:ea typeface="+mj-ea"/>
              </a:rPr>
              <a:t>sh</a:t>
            </a:r>
            <a:r>
              <a:rPr lang="en-US" altLang="zh-CN" sz="1800" dirty="0">
                <a:solidFill>
                  <a:schemeClr val="tx1">
                    <a:lumMod val="50000"/>
                  </a:schemeClr>
                </a:solidFill>
                <a:latin typeface="+mj-ea"/>
                <a:ea typeface="+mj-ea"/>
              </a:rPr>
              <a:t>")}‘</a:t>
            </a:r>
          </a:p>
          <a:p>
            <a:pPr lvl="1" eaLnBrk="1" hangingPunct="1">
              <a:buClrTx/>
              <a:defRPr/>
            </a:pPr>
            <a:r>
              <a:rPr lang="en-US" altLang="zh-CN" sz="1800" dirty="0">
                <a:solidFill>
                  <a:schemeClr val="tx1">
                    <a:lumMod val="50000"/>
                  </a:schemeClr>
                </a:solidFill>
                <a:latin typeface="+mj-ea"/>
                <a:ea typeface="+mj-ea"/>
              </a:rPr>
              <a:t>find /etc/ -name </a:t>
            </a:r>
            <a:r>
              <a:rPr lang="en-US" altLang="zh-CN" sz="1800" dirty="0" err="1">
                <a:solidFill>
                  <a:schemeClr val="tx1">
                    <a:lumMod val="50000"/>
                  </a:schemeClr>
                </a:solidFill>
                <a:latin typeface="+mj-ea"/>
                <a:ea typeface="+mj-ea"/>
              </a:rPr>
              <a:t>passwd</a:t>
            </a:r>
            <a:r>
              <a:rPr lang="en-US" altLang="zh-CN" sz="1800" dirty="0">
                <a:solidFill>
                  <a:schemeClr val="tx1">
                    <a:lumMod val="50000"/>
                  </a:schemeClr>
                </a:solidFill>
                <a:latin typeface="+mj-ea"/>
                <a:ea typeface="+mj-ea"/>
              </a:rPr>
              <a:t> -exec /</a:t>
            </a:r>
            <a:r>
              <a:rPr lang="en-US" altLang="zh-CN" sz="1800" dirty="0" err="1">
                <a:solidFill>
                  <a:schemeClr val="tx1">
                    <a:lumMod val="50000"/>
                  </a:schemeClr>
                </a:solidFill>
                <a:latin typeface="+mj-ea"/>
                <a:ea typeface="+mj-ea"/>
              </a:rPr>
              <a:t>usr</a:t>
            </a:r>
            <a:r>
              <a:rPr lang="en-US" altLang="zh-CN" sz="1800" dirty="0">
                <a:solidFill>
                  <a:schemeClr val="tx1">
                    <a:lumMod val="50000"/>
                  </a:schemeClr>
                </a:solidFill>
                <a:latin typeface="+mj-ea"/>
                <a:ea typeface="+mj-ea"/>
              </a:rPr>
              <a:t>/bin/</a:t>
            </a:r>
            <a:r>
              <a:rPr lang="en-US" altLang="zh-CN" sz="1800" dirty="0" err="1">
                <a:solidFill>
                  <a:schemeClr val="tx1">
                    <a:lumMod val="50000"/>
                  </a:schemeClr>
                </a:solidFill>
                <a:latin typeface="+mj-ea"/>
                <a:ea typeface="+mj-ea"/>
              </a:rPr>
              <a:t>awk</a:t>
            </a:r>
            <a:r>
              <a:rPr lang="en-US" altLang="zh-CN" sz="1800" dirty="0">
                <a:solidFill>
                  <a:schemeClr val="tx1">
                    <a:lumMod val="50000"/>
                  </a:schemeClr>
                </a:solidFill>
                <a:latin typeface="+mj-ea"/>
                <a:ea typeface="+mj-ea"/>
              </a:rPr>
              <a:t> 'BEGIN {system("/bin/</a:t>
            </a:r>
            <a:r>
              <a:rPr lang="en-US" altLang="zh-CN" sz="1800" dirty="0" err="1">
                <a:solidFill>
                  <a:schemeClr val="tx1">
                    <a:lumMod val="50000"/>
                  </a:schemeClr>
                </a:solidFill>
                <a:latin typeface="+mj-ea"/>
                <a:ea typeface="+mj-ea"/>
              </a:rPr>
              <a:t>sh</a:t>
            </a:r>
            <a:r>
              <a:rPr lang="en-US" altLang="zh-CN" sz="1800" dirty="0">
                <a:solidFill>
                  <a:schemeClr val="tx1">
                    <a:lumMod val="50000"/>
                  </a:schemeClr>
                </a:solidFill>
                <a:latin typeface="+mj-ea"/>
                <a:ea typeface="+mj-ea"/>
              </a:rPr>
              <a:t>")}' \;</a:t>
            </a:r>
          </a:p>
          <a:p>
            <a:pPr lvl="1" eaLnBrk="1" hangingPunct="1">
              <a:buClrTx/>
              <a:defRPr/>
            </a:pPr>
            <a:r>
              <a:rPr lang="en-US" altLang="zh-CN" sz="1800" dirty="0">
                <a:solidFill>
                  <a:schemeClr val="tx1">
                    <a:lumMod val="50000"/>
                  </a:schemeClr>
                </a:solidFill>
                <a:latin typeface="+mj-ea"/>
                <a:ea typeface="+mj-ea"/>
              </a:rPr>
              <a:t>echo "evil script code" | tee script.sh</a:t>
            </a:r>
          </a:p>
          <a:p>
            <a:pPr lvl="1" eaLnBrk="1" hangingPunct="1">
              <a:buClrTx/>
              <a:defRPr/>
            </a:pPr>
            <a:r>
              <a:rPr lang="zh-CN" altLang="en-US" sz="1800" dirty="0">
                <a:solidFill>
                  <a:schemeClr val="tx1">
                    <a:lumMod val="50000"/>
                  </a:schemeClr>
                </a:solidFill>
                <a:latin typeface="+mj-ea"/>
                <a:ea typeface="+mj-ea"/>
              </a:rPr>
              <a:t>如果能执行</a:t>
            </a:r>
            <a:r>
              <a:rPr lang="en-US" altLang="zh-CN" sz="1800" dirty="0">
                <a:solidFill>
                  <a:schemeClr val="tx1">
                    <a:lumMod val="50000"/>
                  </a:schemeClr>
                </a:solidFill>
                <a:latin typeface="+mj-ea"/>
                <a:ea typeface="+mj-ea"/>
              </a:rPr>
              <a:t>Python</a:t>
            </a:r>
            <a:r>
              <a:rPr lang="zh-CN" altLang="en-US" sz="1800" dirty="0">
                <a:solidFill>
                  <a:schemeClr val="tx1">
                    <a:lumMod val="50000"/>
                  </a:schemeClr>
                </a:solidFill>
                <a:latin typeface="+mj-ea"/>
                <a:ea typeface="+mj-ea"/>
              </a:rPr>
              <a:t>，</a:t>
            </a:r>
            <a:r>
              <a:rPr lang="en-US" altLang="zh-CN" sz="1800" dirty="0">
                <a:solidFill>
                  <a:schemeClr val="tx1">
                    <a:lumMod val="50000"/>
                  </a:schemeClr>
                </a:solidFill>
                <a:latin typeface="+mj-ea"/>
                <a:ea typeface="+mj-ea"/>
              </a:rPr>
              <a:t>Perl</a:t>
            </a:r>
            <a:r>
              <a:rPr lang="zh-CN" altLang="en-US" sz="1800" dirty="0">
                <a:solidFill>
                  <a:schemeClr val="tx1">
                    <a:lumMod val="50000"/>
                  </a:schemeClr>
                </a:solidFill>
                <a:latin typeface="+mj-ea"/>
                <a:ea typeface="+mj-ea"/>
              </a:rPr>
              <a:t>等脚本，则有很多方式可以启动一个</a:t>
            </a:r>
            <a:r>
              <a:rPr lang="en-US" altLang="zh-CN" sz="1800" dirty="0">
                <a:solidFill>
                  <a:schemeClr val="tx1">
                    <a:lumMod val="50000"/>
                  </a:schemeClr>
                </a:solidFill>
                <a:latin typeface="+mj-ea"/>
                <a:ea typeface="+mj-ea"/>
              </a:rPr>
              <a:t>shell</a:t>
            </a:r>
          </a:p>
          <a:p>
            <a:pPr eaLnBrk="1" hangingPunct="1">
              <a:buClrTx/>
              <a:defRPr/>
            </a:pPr>
            <a:endParaRPr lang="en-US" altLang="zh-CN" dirty="0">
              <a:solidFill>
                <a:schemeClr val="tx1">
                  <a:lumMod val="50000"/>
                </a:schemeClr>
              </a:solidFill>
              <a:latin typeface="+mj-ea"/>
              <a:ea typeface="+mj-ea"/>
            </a:endParaRPr>
          </a:p>
          <a:p>
            <a:pPr eaLnBrk="1" hangingPunct="1">
              <a:lnSpc>
                <a:spcPct val="90000"/>
              </a:lnSpc>
              <a:buClr>
                <a:srgbClr val="FF0000"/>
              </a:buClr>
              <a:defRPr/>
            </a:pPr>
            <a:r>
              <a:rPr lang="en-US" altLang="zh-CN" sz="2400" dirty="0">
                <a:solidFill>
                  <a:schemeClr val="tx1">
                    <a:lumMod val="50000"/>
                  </a:schemeClr>
                </a:solidFill>
                <a:latin typeface="+mj-ea"/>
                <a:ea typeface="+mj-ea"/>
              </a:rPr>
              <a:t>chroot jail</a:t>
            </a:r>
            <a:r>
              <a:rPr lang="zh-CN" altLang="en-US" sz="2400" dirty="0">
                <a:solidFill>
                  <a:schemeClr val="tx1">
                    <a:lumMod val="50000"/>
                  </a:schemeClr>
                </a:solidFill>
                <a:latin typeface="+mj-ea"/>
                <a:ea typeface="+mj-ea"/>
              </a:rPr>
              <a:t>能够实现更严格的受限执行方式</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76</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E959071-4C90-4621-9B9C-8A53E3418414}"/>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eaLnBrk="1" hangingPunct="1"/>
            <a:r>
              <a:rPr lang="en-US" altLang="zh-CN" kern="0" dirty="0">
                <a:effectLst/>
              </a:rPr>
              <a:t>Shell</a:t>
            </a:r>
            <a:r>
              <a:rPr lang="zh-CN" altLang="en-US" kern="0" dirty="0">
                <a:effectLst/>
              </a:rPr>
              <a:t>简介</a:t>
            </a:r>
            <a:r>
              <a:rPr lang="en-US" altLang="zh-CN" kern="0" dirty="0">
                <a:effectLst/>
              </a:rPr>
              <a:t>—Shell</a:t>
            </a:r>
            <a:r>
              <a:rPr lang="zh-CN" altLang="en-US" kern="0" dirty="0">
                <a:effectLst/>
              </a:rPr>
              <a:t>在</a:t>
            </a:r>
            <a:r>
              <a:rPr lang="en-US" altLang="zh-CN" kern="0" dirty="0">
                <a:effectLst/>
              </a:rPr>
              <a:t>Linux</a:t>
            </a:r>
            <a:r>
              <a:rPr lang="zh-CN" altLang="en-US" kern="0" dirty="0">
                <a:effectLst/>
              </a:rPr>
              <a:t>操作系统的位置</a:t>
            </a:r>
          </a:p>
        </p:txBody>
      </p:sp>
      <p:sp>
        <p:nvSpPr>
          <p:cNvPr id="6" name="Rectangle 3"/>
          <p:cNvSpPr txBox="1">
            <a:spLocks noChangeArrowheads="1"/>
          </p:cNvSpPr>
          <p:nvPr/>
        </p:nvSpPr>
        <p:spPr bwMode="auto">
          <a:xfrm>
            <a:off x="-879648" y="1484784"/>
            <a:ext cx="8693150" cy="4608513"/>
          </a:xfrm>
          <a:prstGeom prst="rect">
            <a:avLst/>
          </a:prstGeom>
          <a:noFill/>
          <a:ln w="9525">
            <a:noFill/>
            <a:miter lim="800000"/>
            <a:headEnd/>
            <a:tailEnd/>
          </a:ln>
        </p:spPr>
        <p:txBody>
          <a:bodyPr/>
          <a:lstStyle/>
          <a:p>
            <a:pPr marL="342900" indent="-342900">
              <a:spcBef>
                <a:spcPct val="20000"/>
              </a:spcBef>
              <a:buSzPct val="120000"/>
              <a:defRPr/>
            </a:pPr>
            <a:r>
              <a:rPr lang="zh-CN" altLang="en-US" sz="3200" kern="0" dirty="0">
                <a:solidFill>
                  <a:schemeClr val="tx1">
                    <a:lumMod val="50000"/>
                  </a:schemeClr>
                </a:solidFill>
                <a:latin typeface="+mj-ea"/>
                <a:ea typeface="+mj-ea"/>
              </a:rPr>
              <a:t>用户与系统</a:t>
            </a:r>
            <a:endParaRPr lang="en-US" altLang="zh-CN" sz="3200" kern="0" dirty="0">
              <a:solidFill>
                <a:schemeClr val="tx1">
                  <a:lumMod val="50000"/>
                </a:schemeClr>
              </a:solidFill>
              <a:latin typeface="+mj-ea"/>
              <a:ea typeface="+mj-ea"/>
            </a:endParaRPr>
          </a:p>
          <a:p>
            <a:pPr marL="342900" indent="-342900">
              <a:spcBef>
                <a:spcPct val="20000"/>
              </a:spcBef>
              <a:buSzPct val="120000"/>
              <a:defRPr/>
            </a:pPr>
            <a:r>
              <a:rPr lang="zh-CN" altLang="en-US" sz="3200" kern="0" dirty="0">
                <a:solidFill>
                  <a:schemeClr val="tx1">
                    <a:lumMod val="50000"/>
                  </a:schemeClr>
                </a:solidFill>
                <a:latin typeface="+mj-ea"/>
                <a:ea typeface="+mj-ea"/>
              </a:rPr>
              <a:t>沟通的桥梁</a:t>
            </a:r>
          </a:p>
        </p:txBody>
      </p:sp>
      <p:grpSp>
        <p:nvGrpSpPr>
          <p:cNvPr id="7" name="组合 6"/>
          <p:cNvGrpSpPr/>
          <p:nvPr/>
        </p:nvGrpSpPr>
        <p:grpSpPr>
          <a:xfrm>
            <a:off x="2341216" y="1628700"/>
            <a:ext cx="5832646" cy="4926161"/>
            <a:chOff x="3059832" y="1268760"/>
            <a:chExt cx="5832646" cy="4926161"/>
          </a:xfrm>
        </p:grpSpPr>
        <p:pic>
          <p:nvPicPr>
            <p:cNvPr id="23555" name="Picture 5" descr="architecture2"/>
            <p:cNvPicPr>
              <a:picLocks noChangeAspect="1" noChangeArrowheads="1"/>
            </p:cNvPicPr>
            <p:nvPr/>
          </p:nvPicPr>
          <p:blipFill>
            <a:blip r:embed="rId3" cstate="print">
              <a:clrChange>
                <a:clrFrom>
                  <a:srgbClr val="B0CFE1"/>
                </a:clrFrom>
                <a:clrTo>
                  <a:srgbClr val="B0CFE1">
                    <a:alpha val="0"/>
                  </a:srgbClr>
                </a:clrTo>
              </a:clrChange>
            </a:blip>
            <a:srcRect t="4987" b="4375"/>
            <a:stretch>
              <a:fillRect/>
            </a:stretch>
          </p:blipFill>
          <p:spPr bwMode="auto">
            <a:xfrm>
              <a:off x="3059832" y="1268760"/>
              <a:ext cx="5616575" cy="4883150"/>
            </a:xfrm>
            <a:prstGeom prst="rect">
              <a:avLst/>
            </a:prstGeom>
            <a:noFill/>
            <a:ln w="9525">
              <a:noFill/>
              <a:miter lim="800000"/>
              <a:headEnd/>
              <a:tailEnd/>
            </a:ln>
          </p:spPr>
        </p:pic>
        <p:sp>
          <p:nvSpPr>
            <p:cNvPr id="5" name="TextBox 4"/>
            <p:cNvSpPr txBox="1">
              <a:spLocks noChangeArrowheads="1"/>
            </p:cNvSpPr>
            <p:nvPr/>
          </p:nvSpPr>
          <p:spPr bwMode="auto">
            <a:xfrm>
              <a:off x="8028343" y="5733256"/>
              <a:ext cx="864135" cy="461665"/>
            </a:xfrm>
            <a:prstGeom prst="rect">
              <a:avLst/>
            </a:prstGeom>
            <a:noFill/>
            <a:ln w="9525">
              <a:solidFill>
                <a:srgbClr val="FF0000"/>
              </a:solidFill>
              <a:miter lim="800000"/>
              <a:headEnd/>
              <a:tailEnd/>
            </a:ln>
          </p:spPr>
          <p:txBody>
            <a:bodyPr wrap="square">
              <a:spAutoFit/>
            </a:bodyPr>
            <a:lstStyle/>
            <a:p>
              <a:r>
                <a:rPr lang="zh-CN" altLang="en-US" dirty="0">
                  <a:solidFill>
                    <a:srgbClr val="FF0000"/>
                  </a:solidFill>
                </a:rPr>
                <a:t>图</a:t>
              </a:r>
              <a:r>
                <a:rPr lang="en-US" altLang="zh-CN" dirty="0">
                  <a:solidFill>
                    <a:srgbClr val="FF0000"/>
                  </a:solidFill>
                </a:rPr>
                <a:t>1</a:t>
              </a:r>
              <a:endParaRPr lang="zh-CN" altLang="en-US" dirty="0">
                <a:solidFill>
                  <a:srgbClr val="FF0000"/>
                </a:solidFill>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lgn="ctr" eaLnBrk="1" hangingPunct="1"/>
            <a:r>
              <a:rPr lang="en-US" altLang="zh-CN" dirty="0">
                <a:effectLst/>
              </a:rPr>
              <a:t>Shell</a:t>
            </a:r>
            <a:r>
              <a:rPr lang="zh-CN" altLang="en-US" dirty="0">
                <a:effectLst/>
              </a:rPr>
              <a:t>简介</a:t>
            </a:r>
            <a:r>
              <a:rPr lang="en-US" altLang="zh-CN" dirty="0">
                <a:effectLst/>
              </a:rPr>
              <a:t>— </a:t>
            </a:r>
            <a:r>
              <a:rPr lang="en-US" altLang="zh-CN" dirty="0">
                <a:latin typeface="+mj-ea"/>
              </a:rPr>
              <a:t>Shell</a:t>
            </a:r>
            <a:r>
              <a:rPr lang="zh-CN" altLang="en-US" dirty="0">
                <a:latin typeface="+mj-ea"/>
              </a:rPr>
              <a:t>脚本编程优点</a:t>
            </a:r>
            <a:endParaRPr lang="zh-CN" altLang="en-US" dirty="0">
              <a:effectLst/>
            </a:endParaRPr>
          </a:p>
        </p:txBody>
      </p:sp>
      <p:sp>
        <p:nvSpPr>
          <p:cNvPr id="24579" name="Rectangle 3"/>
          <p:cNvSpPr>
            <a:spLocks noGrp="1" noChangeArrowheads="1"/>
          </p:cNvSpPr>
          <p:nvPr>
            <p:ph type="body" idx="4294967295"/>
          </p:nvPr>
        </p:nvSpPr>
        <p:spPr>
          <a:xfrm>
            <a:off x="704850" y="1269554"/>
            <a:ext cx="8064500" cy="4463702"/>
          </a:xfrm>
        </p:spPr>
        <p:txBody>
          <a:bodyPr/>
          <a:lstStyle/>
          <a:p>
            <a:pPr eaLnBrk="1" hangingPunct="1">
              <a:buClr>
                <a:srgbClr val="FF0000"/>
              </a:buClr>
              <a:defRPr/>
            </a:pPr>
            <a:r>
              <a:rPr lang="zh-CN" altLang="en-US" sz="2400" dirty="0">
                <a:solidFill>
                  <a:schemeClr val="tx1">
                    <a:lumMod val="50000"/>
                  </a:schemeClr>
                </a:solidFill>
                <a:latin typeface="+mj-ea"/>
                <a:ea typeface="+mj-ea"/>
              </a:rPr>
              <a:t>简单性</a:t>
            </a:r>
          </a:p>
          <a:p>
            <a:pPr lvl="1" eaLnBrk="1" hangingPunct="1">
              <a:buClrTx/>
              <a:defRPr/>
            </a:pPr>
            <a:r>
              <a:rPr lang="en-US" altLang="zh-CN" dirty="0">
                <a:solidFill>
                  <a:schemeClr val="tx1">
                    <a:lumMod val="50000"/>
                  </a:schemeClr>
                </a:solidFill>
                <a:latin typeface="+mj-ea"/>
                <a:ea typeface="+mj-ea"/>
              </a:rPr>
              <a:t>Shell</a:t>
            </a:r>
            <a:r>
              <a:rPr lang="zh-CN" altLang="en-US" dirty="0">
                <a:solidFill>
                  <a:schemeClr val="tx1">
                    <a:lumMod val="50000"/>
                  </a:schemeClr>
                </a:solidFill>
                <a:latin typeface="+mj-ea"/>
                <a:ea typeface="+mj-ea"/>
              </a:rPr>
              <a:t>作为一个高级脚本语言，可以简洁地表达复杂的操作</a:t>
            </a:r>
          </a:p>
          <a:p>
            <a:pPr eaLnBrk="1" hangingPunct="1">
              <a:buClr>
                <a:srgbClr val="FF0000"/>
              </a:buClr>
              <a:defRPr/>
            </a:pPr>
            <a:r>
              <a:rPr lang="zh-CN" altLang="en-US" sz="2400" dirty="0">
                <a:solidFill>
                  <a:schemeClr val="tx1">
                    <a:lumMod val="50000"/>
                  </a:schemeClr>
                </a:solidFill>
                <a:latin typeface="+mj-ea"/>
                <a:ea typeface="+mj-ea"/>
              </a:rPr>
              <a:t>可移植性</a:t>
            </a:r>
          </a:p>
          <a:p>
            <a:pPr lvl="1" eaLnBrk="1" hangingPunct="1">
              <a:buClrTx/>
              <a:defRPr/>
            </a:pPr>
            <a:r>
              <a:rPr lang="zh-CN" altLang="en-US" dirty="0">
                <a:solidFill>
                  <a:schemeClr val="tx1">
                    <a:lumMod val="50000"/>
                  </a:schemeClr>
                </a:solidFill>
                <a:latin typeface="+mj-ea"/>
                <a:ea typeface="+mj-ea"/>
              </a:rPr>
              <a:t>基于</a:t>
            </a:r>
            <a:r>
              <a:rPr lang="en-US" altLang="zh-CN" dirty="0">
                <a:solidFill>
                  <a:schemeClr val="tx1">
                    <a:lumMod val="50000"/>
                  </a:schemeClr>
                </a:solidFill>
                <a:latin typeface="+mj-ea"/>
                <a:ea typeface="+mj-ea"/>
              </a:rPr>
              <a:t>POSIX(Portable Operating System Interface)</a:t>
            </a:r>
            <a:r>
              <a:rPr lang="zh-CN" altLang="en-US" dirty="0">
                <a:solidFill>
                  <a:schemeClr val="tx1">
                    <a:lumMod val="50000"/>
                  </a:schemeClr>
                </a:solidFill>
                <a:latin typeface="+mj-ea"/>
                <a:ea typeface="+mj-ea"/>
              </a:rPr>
              <a:t>标准所定义的功能开发，脚本无需修改就可以在不同的</a:t>
            </a:r>
            <a:r>
              <a:rPr lang="en-US" altLang="zh-CN" dirty="0">
                <a:solidFill>
                  <a:schemeClr val="tx1">
                    <a:lumMod val="50000"/>
                  </a:schemeClr>
                </a:solidFill>
                <a:latin typeface="+mj-ea"/>
                <a:ea typeface="+mj-ea"/>
              </a:rPr>
              <a:t>Linux</a:t>
            </a:r>
            <a:r>
              <a:rPr lang="zh-CN" altLang="en-US" dirty="0">
                <a:solidFill>
                  <a:schemeClr val="tx1">
                    <a:lumMod val="50000"/>
                  </a:schemeClr>
                </a:solidFill>
                <a:latin typeface="+mj-ea"/>
                <a:ea typeface="+mj-ea"/>
              </a:rPr>
              <a:t>发行版上运行</a:t>
            </a:r>
          </a:p>
          <a:p>
            <a:pPr eaLnBrk="1" hangingPunct="1">
              <a:buClr>
                <a:srgbClr val="FF0000"/>
              </a:buClr>
              <a:defRPr/>
            </a:pPr>
            <a:r>
              <a:rPr lang="zh-CN" altLang="en-US" sz="2400" dirty="0">
                <a:solidFill>
                  <a:schemeClr val="tx1">
                    <a:lumMod val="50000"/>
                  </a:schemeClr>
                </a:solidFill>
                <a:latin typeface="+mj-ea"/>
                <a:ea typeface="+mj-ea"/>
              </a:rPr>
              <a:t>开发相对容易</a:t>
            </a:r>
          </a:p>
          <a:p>
            <a:pPr lvl="1" eaLnBrk="1" hangingPunct="1">
              <a:buClrTx/>
              <a:defRPr/>
            </a:pPr>
            <a:r>
              <a:rPr lang="zh-CN" altLang="en-US" dirty="0">
                <a:solidFill>
                  <a:schemeClr val="tx1">
                    <a:lumMod val="50000"/>
                  </a:schemeClr>
                </a:solidFill>
                <a:latin typeface="+mj-ea"/>
                <a:ea typeface="+mj-ea"/>
              </a:rPr>
              <a:t>可以在短时间内开发出功能强大的脚本工具</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29713</TotalTime>
  <Words>10712</Words>
  <Application>Microsoft Office PowerPoint</Application>
  <PresentationFormat>A4 纸张(210x297 毫米)</PresentationFormat>
  <Paragraphs>932</Paragraphs>
  <Slides>76</Slides>
  <Notes>42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76</vt:i4>
      </vt:variant>
    </vt:vector>
  </HeadingPairs>
  <TitlesOfParts>
    <vt:vector size="86" baseType="lpstr">
      <vt:lpstr>Arial Unicode MS</vt:lpstr>
      <vt:lpstr>Monotype Sorts</vt:lpstr>
      <vt:lpstr>黑体</vt:lpstr>
      <vt:lpstr>宋体</vt:lpstr>
      <vt:lpstr>Arial</vt:lpstr>
      <vt:lpstr>Arial Narrow</vt:lpstr>
      <vt:lpstr>Calibri</vt:lpstr>
      <vt:lpstr>Times New Roman</vt:lpstr>
      <vt:lpstr>Wingdings</vt:lpstr>
      <vt:lpstr>通用信息 (标准)</vt:lpstr>
      <vt:lpstr>第三章 第1讲  Shell编程基础</vt:lpstr>
      <vt:lpstr>目录</vt:lpstr>
      <vt:lpstr>Shell简介—什么是Shell</vt:lpstr>
      <vt:lpstr>Shell简介—什么是Shell</vt:lpstr>
      <vt:lpstr>Shell简介—什么是Shell</vt:lpstr>
      <vt:lpstr>Shell简介—什么是Shell</vt:lpstr>
      <vt:lpstr>Shell简介—什么是Shell</vt:lpstr>
      <vt:lpstr>PowerPoint 演示文稿</vt:lpstr>
      <vt:lpstr>Shell简介— Shell脚本编程优点</vt:lpstr>
      <vt:lpstr>目录</vt:lpstr>
      <vt:lpstr>Shell基础知识—目录结构</vt:lpstr>
      <vt:lpstr>Shell基础知识—绝对/相对路径</vt:lpstr>
      <vt:lpstr>Shell基础知识—命令</vt:lpstr>
      <vt:lpstr>Shell基础知识—命令</vt:lpstr>
      <vt:lpstr>Shell基础知识—输入/输出</vt:lpstr>
      <vt:lpstr>Shell基础知识—命令</vt:lpstr>
      <vt:lpstr>Shell基础知识—命令</vt:lpstr>
      <vt:lpstr>Shell基础知识—命令</vt:lpstr>
      <vt:lpstr>Shell基础知识—管道</vt:lpstr>
      <vt:lpstr>Shell基础知识—作业管理</vt:lpstr>
      <vt:lpstr>Shell基础知识—作业管理</vt:lpstr>
      <vt:lpstr>Shell基础知识—作业管理</vt:lpstr>
      <vt:lpstr>Shell基础知识—启动</vt:lpstr>
      <vt:lpstr>Shell基础知识—启动</vt:lpstr>
      <vt:lpstr>Shell基础知识—启动</vt:lpstr>
      <vt:lpstr>Shell基础知识—基本元素</vt:lpstr>
      <vt:lpstr>Shell基础知识—进程</vt:lpstr>
      <vt:lpstr>Shell的基本知识—进程</vt:lpstr>
      <vt:lpstr>Shell的基本知识—进程</vt:lpstr>
      <vt:lpstr>PowerPoint 演示文稿</vt:lpstr>
      <vt:lpstr>Shell内建命令— shift</vt:lpstr>
      <vt:lpstr>Shell内建命令— export</vt:lpstr>
      <vt:lpstr>Shell内建命令— unset</vt:lpstr>
      <vt:lpstr>基础知识小结</vt:lpstr>
      <vt:lpstr>Shell内建命令—POSIX Shell 常规内建命令的列表</vt:lpstr>
      <vt:lpstr>Shell内建命令—POSIX Shell 常规内建命令的列表</vt:lpstr>
      <vt:lpstr>Shell内建命令—POSIX Shell 常规内建命令的列表</vt:lpstr>
      <vt:lpstr>Shell基本语法-变量</vt:lpstr>
      <vt:lpstr>Shell基本语法-数组变量</vt:lpstr>
      <vt:lpstr>Shell基本语法-变量</vt:lpstr>
      <vt:lpstr>Shell基本语法-变量</vt:lpstr>
      <vt:lpstr>Shell基本语法-内建变量</vt:lpstr>
      <vt:lpstr>Shell基本语法-内建变量</vt:lpstr>
      <vt:lpstr>条件测试</vt:lpstr>
      <vt:lpstr>条件测试-数值比较</vt:lpstr>
      <vt:lpstr>条件测试-字符串比较</vt:lpstr>
      <vt:lpstr>条件测试-文件测试</vt:lpstr>
      <vt:lpstr>条件测试-复合条件测试</vt:lpstr>
      <vt:lpstr>Shell基本语法-函数</vt:lpstr>
      <vt:lpstr>Shell基本语法-函数</vt:lpstr>
      <vt:lpstr>Shell基本语法-结构化控制命令</vt:lpstr>
      <vt:lpstr>Shell基本语法-结构化控制命令(分支判断if)</vt:lpstr>
      <vt:lpstr>Shell基本语法-结构化控制命令(分支判断if)</vt:lpstr>
      <vt:lpstr>Shell基本语法-结构化控制命令(分支判断if)</vt:lpstr>
      <vt:lpstr>Shell基本语法-结构化控制命令(分支判断if)</vt:lpstr>
      <vt:lpstr>Shell基本语法-结构化控制命令(分支判断case)</vt:lpstr>
      <vt:lpstr>Shell基本语法-结构化控制命令(分支判断case)</vt:lpstr>
      <vt:lpstr>Shell基本语法-结构化控制命令(for循环)</vt:lpstr>
      <vt:lpstr>Shell基本语法-结构化控制命令(for循环)</vt:lpstr>
      <vt:lpstr>Shell基本语法-结构化控制命令(until循环)</vt:lpstr>
      <vt:lpstr>Shell基本语法-结构化控制命令(until循环)</vt:lpstr>
      <vt:lpstr>Shell基本语法-结构化控制命令(while循环)</vt:lpstr>
      <vt:lpstr>Shell基本语法-结构化控制命令(while循环)</vt:lpstr>
      <vt:lpstr>Shell基本语法-结构化控制命令(break和continue)</vt:lpstr>
      <vt:lpstr>目录</vt:lpstr>
      <vt:lpstr>脚本跟踪调试</vt:lpstr>
      <vt:lpstr>脚本跟踪调试</vt:lpstr>
      <vt:lpstr>目录</vt:lpstr>
      <vt:lpstr>安全编程习惯</vt:lpstr>
      <vt:lpstr>安全编程习惯（续）</vt:lpstr>
      <vt:lpstr>安全编程习惯</vt:lpstr>
      <vt:lpstr>限制性shell（受限的bash）</vt:lpstr>
      <vt:lpstr>限制性shell（受限的bash）</vt:lpstr>
      <vt:lpstr>限制性shell（受限的bash）</vt:lpstr>
      <vt:lpstr>限制性shell（受限的bash）</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3168</cp:revision>
  <cp:lastPrinted>2011-09-02T04:24:48Z</cp:lastPrinted>
  <dcterms:created xsi:type="dcterms:W3CDTF">2001-03-21T12:57:26Z</dcterms:created>
  <dcterms:modified xsi:type="dcterms:W3CDTF">2021-03-29T07:07:26Z</dcterms:modified>
</cp:coreProperties>
</file>