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2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303" r:id="rId3"/>
    <p:sldId id="411" r:id="rId4"/>
    <p:sldId id="412" r:id="rId5"/>
    <p:sldId id="259" r:id="rId6"/>
    <p:sldId id="262" r:id="rId7"/>
    <p:sldId id="263" r:id="rId8"/>
    <p:sldId id="265" r:id="rId9"/>
    <p:sldId id="266" r:id="rId10"/>
    <p:sldId id="267" r:id="rId11"/>
    <p:sldId id="407" r:id="rId12"/>
    <p:sldId id="408" r:id="rId13"/>
    <p:sldId id="268" r:id="rId14"/>
    <p:sldId id="269" r:id="rId15"/>
    <p:sldId id="409" r:id="rId16"/>
    <p:sldId id="413" r:id="rId17"/>
    <p:sldId id="414" r:id="rId18"/>
    <p:sldId id="415" r:id="rId19"/>
    <p:sldId id="272" r:id="rId20"/>
    <p:sldId id="275" r:id="rId21"/>
    <p:sldId id="348" r:id="rId22"/>
    <p:sldId id="416" r:id="rId23"/>
    <p:sldId id="417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40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300" r:id="rId46"/>
    <p:sldId id="301" r:id="rId47"/>
    <p:sldId id="302" r:id="rId48"/>
    <p:sldId id="410" r:id="rId49"/>
    <p:sldId id="418" r:id="rId50"/>
    <p:sldId id="445" r:id="rId51"/>
    <p:sldId id="446" r:id="rId52"/>
    <p:sldId id="447" r:id="rId53"/>
    <p:sldId id="448" r:id="rId54"/>
    <p:sldId id="449" r:id="rId55"/>
    <p:sldId id="450" r:id="rId56"/>
    <p:sldId id="421" r:id="rId57"/>
    <p:sldId id="422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444" r:id="rId66"/>
    <p:sldId id="313" r:id="rId67"/>
    <p:sldId id="442" r:id="rId68"/>
    <p:sldId id="314" r:id="rId69"/>
    <p:sldId id="443" r:id="rId70"/>
    <p:sldId id="315" r:id="rId71"/>
    <p:sldId id="424" r:id="rId72"/>
    <p:sldId id="425" r:id="rId73"/>
    <p:sldId id="431" r:id="rId74"/>
    <p:sldId id="316" r:id="rId75"/>
    <p:sldId id="439" r:id="rId76"/>
    <p:sldId id="437" r:id="rId77"/>
    <p:sldId id="423" r:id="rId78"/>
    <p:sldId id="318" r:id="rId79"/>
    <p:sldId id="438" r:id="rId80"/>
    <p:sldId id="320" r:id="rId81"/>
    <p:sldId id="321" r:id="rId82"/>
    <p:sldId id="334" r:id="rId83"/>
    <p:sldId id="420" r:id="rId84"/>
    <p:sldId id="335" r:id="rId85"/>
    <p:sldId id="441" r:id="rId86"/>
    <p:sldId id="323" r:id="rId87"/>
    <p:sldId id="324" r:id="rId88"/>
    <p:sldId id="325" r:id="rId89"/>
    <p:sldId id="326" r:id="rId90"/>
    <p:sldId id="327" r:id="rId91"/>
    <p:sldId id="328" r:id="rId92"/>
    <p:sldId id="329" r:id="rId93"/>
    <p:sldId id="330" r:id="rId94"/>
    <p:sldId id="331" r:id="rId95"/>
    <p:sldId id="332" r:id="rId96"/>
    <p:sldId id="440" r:id="rId97"/>
    <p:sldId id="333" r:id="rId98"/>
    <p:sldId id="297" r:id="rId99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99"/>
    <a:srgbClr val="336699"/>
    <a:srgbClr val="001D3A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2" autoAdjust="0"/>
    <p:restoredTop sz="98074" autoAdjust="0"/>
  </p:normalViewPr>
  <p:slideViewPr>
    <p:cSldViewPr>
      <p:cViewPr varScale="1">
        <p:scale>
          <a:sx n="61" d="100"/>
          <a:sy n="61" d="100"/>
        </p:scale>
        <p:origin x="58" y="41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我们先认识什么是</a:t>
            </a:r>
            <a:r>
              <a:rPr lang="en-US" altLang="zh-CN"/>
              <a:t>Linux Shell</a:t>
            </a: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3EC1B0-56A5-438E-B2E1-2E533268B7E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44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FADD2F0-3FCC-4C5B-ABF2-E719755FDEE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DDAF4F4-855D-4595-94C1-F24EE38A3CE3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pwd</a:t>
            </a:r>
            <a:r>
              <a:rPr lang="zh-CN" altLang="en-US"/>
              <a:t>命令一般单独使用，无需特别注意命令格式；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目录位置（包括文件位置）可以使用绝对路径，也可以使用相对路径</a:t>
            </a:r>
          </a:p>
          <a:p>
            <a:pPr>
              <a:buFontTx/>
              <a:buChar char="•"/>
            </a:pPr>
            <a:r>
              <a:rPr lang="zh-CN" altLang="en-US"/>
              <a:t>绝对路径：以“</a:t>
            </a:r>
            <a:r>
              <a:rPr lang="en-US" altLang="zh-CN"/>
              <a:t>/”</a:t>
            </a:r>
            <a:r>
              <a:rPr lang="zh-CN" altLang="en-US"/>
              <a:t>开始的路径，表示从</a:t>
            </a:r>
            <a:r>
              <a:rPr lang="en-US" altLang="zh-CN"/>
              <a:t>Linux</a:t>
            </a:r>
            <a:r>
              <a:rPr lang="zh-CN" altLang="en-US"/>
              <a:t>目录结构的最顶点算起</a:t>
            </a:r>
          </a:p>
          <a:p>
            <a:pPr>
              <a:buFontTx/>
              <a:buChar char="•"/>
            </a:pPr>
            <a:r>
              <a:rPr lang="zh-CN" altLang="en-US"/>
              <a:t>相对路径：不“</a:t>
            </a:r>
            <a:r>
              <a:rPr lang="en-US" altLang="zh-CN"/>
              <a:t>/”</a:t>
            </a:r>
            <a:r>
              <a:rPr lang="zh-CN" altLang="en-US"/>
              <a:t>开始的路径，可以相对于当前目录、父目录、其他用户的目录等作为起始点，使用形式如下：</a:t>
            </a:r>
          </a:p>
          <a:p>
            <a:r>
              <a:rPr lang="zh-CN" altLang="en-US"/>
              <a:t>    </a:t>
            </a:r>
            <a:r>
              <a:rPr lang="en-US" altLang="zh-CN"/>
              <a:t>1</a:t>
            </a:r>
            <a:r>
              <a:rPr lang="zh-CN" altLang="en-US"/>
              <a:t>）直接使用文件名</a:t>
            </a:r>
            <a:r>
              <a:rPr lang="en-US" altLang="zh-CN"/>
              <a:t>/</a:t>
            </a:r>
            <a:r>
              <a:rPr lang="zh-CN" altLang="en-US"/>
              <a:t>目录名；</a:t>
            </a:r>
            <a:r>
              <a:rPr lang="en-US" altLang="zh-CN"/>
              <a:t>2</a:t>
            </a:r>
            <a:r>
              <a:rPr lang="zh-CN" altLang="en-US"/>
              <a:t>）以 “</a:t>
            </a:r>
            <a:r>
              <a:rPr lang="en-US" altLang="zh-CN"/>
              <a:t>.” </a:t>
            </a:r>
            <a:r>
              <a:rPr lang="zh-CN" altLang="en-US"/>
              <a:t>或 “</a:t>
            </a:r>
            <a:r>
              <a:rPr lang="en-US" altLang="zh-CN"/>
              <a:t>..” </a:t>
            </a:r>
            <a:r>
              <a:rPr lang="zh-CN" altLang="en-US"/>
              <a:t>开始的路径；</a:t>
            </a:r>
            <a:r>
              <a:rPr lang="en-US" altLang="zh-CN"/>
              <a:t>3</a:t>
            </a:r>
            <a:r>
              <a:rPr lang="zh-CN" altLang="en-US"/>
              <a:t>）以 “</a:t>
            </a:r>
            <a:r>
              <a:rPr lang="en-US" altLang="zh-CN"/>
              <a:t>~</a:t>
            </a:r>
            <a:r>
              <a:rPr lang="zh-CN" altLang="en-US"/>
              <a:t>用户名” 的形式开始的路径</a:t>
            </a:r>
          </a:p>
          <a:p>
            <a:pPr>
              <a:buFontTx/>
              <a:buChar char="•"/>
            </a:pPr>
            <a:r>
              <a:rPr lang="en-US" altLang="zh-CN"/>
              <a:t>cd</a:t>
            </a:r>
            <a:r>
              <a:rPr lang="zh-CN" altLang="en-US"/>
              <a:t>命令指定短横线“</a:t>
            </a:r>
            <a:r>
              <a:rPr lang="en-US" altLang="zh-CN"/>
              <a:t>-”</a:t>
            </a:r>
            <a:r>
              <a:rPr lang="zh-CN" altLang="en-US"/>
              <a:t>作为参数时，表示切换到前一次（执行</a:t>
            </a:r>
            <a:r>
              <a:rPr lang="en-US" altLang="zh-CN"/>
              <a:t>cd</a:t>
            </a:r>
            <a:r>
              <a:rPr lang="zh-CN" altLang="en-US"/>
              <a:t>命令前）所在的工作目录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F00587A-3337-4A73-905E-DC7E02FE5F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32F81C8-9244-472B-A5E1-1066A196F03C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重点讲解</a:t>
            </a:r>
            <a:r>
              <a:rPr lang="en-US" altLang="zh-CN"/>
              <a:t>-l</a:t>
            </a:r>
            <a:r>
              <a:rPr lang="zh-CN" altLang="en-US"/>
              <a:t>、</a:t>
            </a:r>
            <a:r>
              <a:rPr lang="en-US" altLang="zh-CN"/>
              <a:t>-a</a:t>
            </a:r>
            <a:r>
              <a:rPr lang="zh-CN" altLang="en-US"/>
              <a:t>、</a:t>
            </a:r>
            <a:r>
              <a:rPr lang="en-US" altLang="zh-CN"/>
              <a:t>-d</a:t>
            </a:r>
            <a:r>
              <a:rPr lang="zh-CN" altLang="en-US"/>
              <a:t>、</a:t>
            </a:r>
            <a:r>
              <a:rPr lang="en-US" altLang="zh-CN"/>
              <a:t>-R</a:t>
            </a:r>
            <a:r>
              <a:rPr lang="zh-CN" altLang="en-US"/>
              <a:t>选项的含义，其余选项简单介绍即可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424F64-DCD0-4089-80A2-EE0A705C481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091CEED-CD74-4B7C-BA22-620C814AE4D5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mkdir</a:t>
            </a:r>
            <a:r>
              <a:rPr lang="zh-CN" altLang="en-US"/>
              <a:t>命令用于创建新的空目录，可以同时创建多个目录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较常用到的选项为“</a:t>
            </a:r>
            <a:r>
              <a:rPr lang="en-US" altLang="zh-CN"/>
              <a:t>-p”</a:t>
            </a:r>
            <a:r>
              <a:rPr lang="zh-CN" altLang="en-US"/>
              <a:t>，该命令用于创建嵌套的多层目录结构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若不使用“</a:t>
            </a:r>
            <a:r>
              <a:rPr lang="en-US" altLang="zh-CN"/>
              <a:t>-p”</a:t>
            </a:r>
            <a:r>
              <a:rPr lang="zh-CN" altLang="en-US"/>
              <a:t>选项，则只能在已经存在的目录中创建其他子目录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5B29B77-E969-4C26-94B6-34665BCD8CA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F82F563-FA1C-4AC7-BE5C-399F782473C0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du</a:t>
            </a:r>
            <a:r>
              <a:rPr lang="zh-CN" altLang="en-US"/>
              <a:t>命令的“</a:t>
            </a:r>
            <a:r>
              <a:rPr lang="en-US" altLang="zh-CN"/>
              <a:t>-s”</a:t>
            </a:r>
            <a:r>
              <a:rPr lang="zh-CN" altLang="en-US"/>
              <a:t>、“</a:t>
            </a:r>
            <a:r>
              <a:rPr lang="en-US" altLang="zh-CN"/>
              <a:t>-h”</a:t>
            </a:r>
            <a:r>
              <a:rPr lang="zh-CN" altLang="en-US"/>
              <a:t>选项通常结合在一起使用，以统计指定文件夹总占用空间的大小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1667BFB-472E-4298-810F-79BFD857449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81A0FA2-9E0D-456D-87FC-BB69575FA002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zh-CN"/>
              <a:t>touch</a:t>
            </a:r>
            <a:r>
              <a:rPr lang="zh-CN" altLang="en-US"/>
              <a:t>、</a:t>
            </a:r>
            <a:r>
              <a:rPr lang="en-US" altLang="zh-CN"/>
              <a:t>file</a:t>
            </a:r>
            <a:r>
              <a:rPr lang="zh-CN" altLang="en-US"/>
              <a:t>命令简单介绍即可</a:t>
            </a:r>
          </a:p>
          <a:p>
            <a:pPr>
              <a:buFontTx/>
              <a:buChar char="•"/>
            </a:pPr>
            <a:r>
              <a:rPr lang="zh-CN" altLang="en-US"/>
              <a:t>创建空文件的操作主要用于系统管理过程中的调试、测试目的</a:t>
            </a:r>
          </a:p>
          <a:p>
            <a:pPr>
              <a:buFontTx/>
              <a:buChar char="•"/>
            </a:pPr>
            <a:r>
              <a:rPr lang="en-US" altLang="zh-CN"/>
              <a:t>file</a:t>
            </a:r>
            <a:r>
              <a:rPr lang="zh-CN" altLang="en-US"/>
              <a:t>命令则可以用于检测指定文件的实际类型</a:t>
            </a:r>
          </a:p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B9F9D0C-4AC7-43C8-85A7-368CA51D5C0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8DA65EB-150F-425B-BF03-8D6F600D867C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zh-CN" altLang="en-US"/>
              <a:t>分别演示复制文件、复制目录的操作过程，或者等讲解完</a:t>
            </a:r>
            <a:r>
              <a:rPr lang="en-US" altLang="zh-CN"/>
              <a:t>cp</a:t>
            </a:r>
            <a:r>
              <a:rPr lang="zh-CN" altLang="en-US"/>
              <a:t>、</a:t>
            </a:r>
            <a:r>
              <a:rPr lang="en-US" altLang="zh-CN"/>
              <a:t>rm</a:t>
            </a:r>
            <a:r>
              <a:rPr lang="zh-CN" altLang="en-US"/>
              <a:t>、</a:t>
            </a:r>
            <a:r>
              <a:rPr lang="en-US" altLang="zh-CN"/>
              <a:t>mv</a:t>
            </a:r>
            <a:r>
              <a:rPr lang="zh-CN" altLang="en-US"/>
              <a:t>命令后一起演示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D337474-249E-48FC-8C07-122B348DCEC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32A547A-3C99-4204-B36E-22CDBF56CBA7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zh-CN" altLang="en-US"/>
              <a:t>这几个命令选项的作用与</a:t>
            </a:r>
            <a:r>
              <a:rPr lang="en-US" altLang="zh-CN"/>
              <a:t>cp</a:t>
            </a:r>
            <a:r>
              <a:rPr lang="zh-CN" altLang="en-US"/>
              <a:t>命令中是类似的</a:t>
            </a:r>
          </a:p>
          <a:p>
            <a:pPr>
              <a:buFontTx/>
              <a:buChar char="•"/>
            </a:pPr>
            <a:r>
              <a:rPr lang="zh-CN" altLang="en-US"/>
              <a:t>分别演示删除文件、删除目录的操作过程，或者等讲解完</a:t>
            </a:r>
            <a:r>
              <a:rPr lang="en-US" altLang="zh-CN"/>
              <a:t>cp</a:t>
            </a:r>
            <a:r>
              <a:rPr lang="zh-CN" altLang="en-US"/>
              <a:t>、</a:t>
            </a:r>
            <a:r>
              <a:rPr lang="en-US" altLang="zh-CN"/>
              <a:t>rm</a:t>
            </a:r>
            <a:r>
              <a:rPr lang="zh-CN" altLang="en-US"/>
              <a:t>、</a:t>
            </a:r>
            <a:r>
              <a:rPr lang="en-US" altLang="zh-CN"/>
              <a:t>mv</a:t>
            </a:r>
            <a:r>
              <a:rPr lang="zh-CN" altLang="en-US"/>
              <a:t>命令后一起演示</a:t>
            </a:r>
          </a:p>
          <a:p>
            <a:pPr>
              <a:buFontTx/>
              <a:buChar char="•"/>
            </a:pPr>
            <a:r>
              <a:rPr lang="zh-CN" altLang="en-US"/>
              <a:t>使用“</a:t>
            </a:r>
            <a:r>
              <a:rPr lang="en-US" altLang="zh-CN"/>
              <a:t>rm -rf </a:t>
            </a:r>
            <a:r>
              <a:rPr lang="zh-CN" altLang="en-US"/>
              <a:t>目录名”的形式可以不经提示即直接删除整个目录树，应慎用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F2B1B21-AB51-41BC-AC14-E0D6EE49192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5B0B81D-EADF-45A1-8EB2-B7BCD25A7462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zh-CN" altLang="en-US"/>
              <a:t>如果目标位置与源位置相同，则效果相当于为文件或目录改名</a:t>
            </a:r>
          </a:p>
          <a:p>
            <a:pPr>
              <a:buFontTx/>
              <a:buChar char="•"/>
            </a:pPr>
            <a:r>
              <a:rPr lang="zh-CN" altLang="en-US"/>
              <a:t>若需要移动的是多个文件或目录时，则目标必须是目录</a:t>
            </a:r>
          </a:p>
          <a:p>
            <a:pPr>
              <a:buFontTx/>
              <a:buChar char="•"/>
            </a:pPr>
            <a:r>
              <a:rPr lang="zh-CN" altLang="en-US"/>
              <a:t>演示</a:t>
            </a:r>
            <a:r>
              <a:rPr lang="en-US" altLang="zh-CN"/>
              <a:t>mv</a:t>
            </a:r>
            <a:r>
              <a:rPr lang="zh-CN" altLang="en-US"/>
              <a:t>命令操作方法（包括前面的</a:t>
            </a:r>
            <a:r>
              <a:rPr lang="en-US" altLang="zh-CN"/>
              <a:t>cp</a:t>
            </a:r>
            <a:r>
              <a:rPr lang="zh-CN" altLang="en-US"/>
              <a:t>、</a:t>
            </a:r>
            <a:r>
              <a:rPr lang="en-US" altLang="zh-CN"/>
              <a:t>rm</a:t>
            </a:r>
            <a:r>
              <a:rPr lang="zh-CN" altLang="en-US"/>
              <a:t>命令）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24BDB88-86C5-4A31-BC45-9C1BC9EFE0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172F4C3-4F76-4570-A38F-ACA14975F493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zh-CN" altLang="en-US"/>
              <a:t>制作归档文件的意思是将许多零散的文件做成一个包（可以压缩，也可以不压缩）</a:t>
            </a:r>
          </a:p>
          <a:p>
            <a:pPr>
              <a:buFontTx/>
              <a:buChar char="•"/>
            </a:pPr>
            <a:r>
              <a:rPr lang="zh-CN" altLang="en-US"/>
              <a:t>小写字母“</a:t>
            </a:r>
            <a:r>
              <a:rPr lang="en-US" altLang="zh-CN"/>
              <a:t>-p”</a:t>
            </a:r>
            <a:r>
              <a:rPr lang="zh-CN" altLang="en-US"/>
              <a:t>选项用于保持原始文件权限等信息，大写字母“</a:t>
            </a:r>
            <a:r>
              <a:rPr lang="en-US" altLang="zh-CN"/>
              <a:t>-P”</a:t>
            </a:r>
            <a:r>
              <a:rPr lang="zh-CN" altLang="en-US"/>
              <a:t>选项用于保持原始文件的绝对路径，参考“</a:t>
            </a:r>
            <a:r>
              <a:rPr lang="en-US" altLang="zh-CN"/>
              <a:t>man tar”</a:t>
            </a:r>
            <a:r>
              <a:rPr lang="zh-CN" altLang="en-US"/>
              <a:t>帮助</a:t>
            </a:r>
          </a:p>
          <a:p>
            <a:pPr>
              <a:buFontTx/>
              <a:buChar char="•"/>
            </a:pPr>
            <a:r>
              <a:rPr lang="zh-CN" altLang="en-US"/>
              <a:t>使用</a:t>
            </a:r>
            <a:r>
              <a:rPr lang="en-US" altLang="zh-CN"/>
              <a:t>tar</a:t>
            </a:r>
            <a:r>
              <a:rPr lang="zh-CN" altLang="en-US"/>
              <a:t>命令时，选项前的“</a:t>
            </a:r>
            <a:r>
              <a:rPr lang="en-US" altLang="zh-CN"/>
              <a:t>-”</a:t>
            </a:r>
            <a:r>
              <a:rPr lang="zh-CN" altLang="en-US"/>
              <a:t>号引导字符可以省略</a:t>
            </a:r>
          </a:p>
          <a:p>
            <a:pPr>
              <a:buFontTx/>
              <a:buChar char="•"/>
            </a:pPr>
            <a:r>
              <a:rPr lang="zh-CN" altLang="en-US"/>
              <a:t>在实际的备份工作中，通常在归档的同时也会将包文件进行压缩（见下页），以便节省磁盘空间，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C4294E8-B2E0-4B72-A364-249DD99E00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DB1D316-D1FE-49CE-A5D7-CCC14C923E0D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zh-CN" altLang="en-US"/>
              <a:t>演示</a:t>
            </a:r>
            <a:r>
              <a:rPr lang="en-US" altLang="zh-CN"/>
              <a:t>tar</a:t>
            </a:r>
            <a:r>
              <a:rPr lang="zh-CN" altLang="en-US"/>
              <a:t>命令相关选项的使用</a:t>
            </a:r>
          </a:p>
          <a:p>
            <a:pPr>
              <a:buFontTx/>
              <a:buChar char="•"/>
            </a:pPr>
            <a:r>
              <a:rPr lang="zh-CN" altLang="en-US"/>
              <a:t>分别演示制作 </a:t>
            </a:r>
            <a:r>
              <a:rPr lang="en-US" altLang="zh-CN"/>
              <a:t>.tar.gz</a:t>
            </a:r>
            <a:r>
              <a:rPr lang="zh-CN" altLang="en-US"/>
              <a:t>、</a:t>
            </a:r>
            <a:r>
              <a:rPr lang="en-US" altLang="zh-CN"/>
              <a:t>.tar.bz2</a:t>
            </a:r>
            <a:r>
              <a:rPr lang="zh-CN" altLang="en-US"/>
              <a:t>格式压缩包文件的操作，及对应的解压、解包操作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我们先认识什么是</a:t>
            </a:r>
            <a:r>
              <a:rPr lang="en-US" altLang="zh-CN"/>
              <a:t>Linux Shell</a:t>
            </a: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3EC1B0-56A5-438E-B2E1-2E533268B7E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118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00CB4DD-71B6-478D-A577-21AD535E3CD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AB1B91E-CCDB-4111-A234-31B8E29968C1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使用</a:t>
            </a:r>
            <a:r>
              <a:rPr lang="en-US" altLang="zh-CN"/>
              <a:t>ps</a:t>
            </a:r>
            <a:r>
              <a:rPr lang="zh-CN" altLang="en-US"/>
              <a:t>命令工具时，要注意选项前是否有”</a:t>
            </a:r>
            <a:r>
              <a:rPr lang="en-US" altLang="zh-CN"/>
              <a:t>-“</a:t>
            </a:r>
            <a:r>
              <a:rPr lang="zh-CN" altLang="en-US"/>
              <a:t>引导符，例如”</a:t>
            </a:r>
            <a:r>
              <a:rPr lang="en-US" altLang="zh-CN"/>
              <a:t>e“</a:t>
            </a:r>
            <a:r>
              <a:rPr lang="zh-CN" altLang="en-US"/>
              <a:t>和”</a:t>
            </a:r>
            <a:r>
              <a:rPr lang="en-US" altLang="zh-CN"/>
              <a:t>-e”</a:t>
            </a:r>
            <a:r>
              <a:rPr lang="zh-CN" altLang="en-US"/>
              <a:t>选项的含义是有区别的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ps</a:t>
            </a:r>
            <a:r>
              <a:rPr lang="zh-CN" altLang="en-US"/>
              <a:t>命令结合“</a:t>
            </a:r>
            <a:r>
              <a:rPr lang="en-US" altLang="zh-CN"/>
              <a:t>aux”</a:t>
            </a:r>
            <a:r>
              <a:rPr lang="zh-CN" altLang="en-US"/>
              <a:t>选项使用时，将显示系统中所有的进程信息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PID</a:t>
            </a:r>
            <a:r>
              <a:rPr lang="zh-CN" altLang="en-US"/>
              <a:t>：该进程在系统中的数字</a:t>
            </a:r>
            <a:r>
              <a:rPr lang="en-US" altLang="zh-CN"/>
              <a:t>ID</a:t>
            </a:r>
            <a:r>
              <a:rPr lang="zh-CN" altLang="en-US"/>
              <a:t>号，在当前系统中是唯一的；    </a:t>
            </a:r>
            <a:r>
              <a:rPr lang="en-US" altLang="zh-CN"/>
              <a:t>%CPU</a:t>
            </a:r>
            <a:r>
              <a:rPr lang="zh-CN" altLang="en-US"/>
              <a:t>：</a:t>
            </a:r>
            <a:r>
              <a:rPr lang="en-US" altLang="zh-CN"/>
              <a:t>CPU</a:t>
            </a:r>
            <a:r>
              <a:rPr lang="zh-CN" altLang="en-US"/>
              <a:t>占用百分比；    </a:t>
            </a:r>
            <a:r>
              <a:rPr lang="en-US" altLang="zh-CN"/>
              <a:t>%MEM</a:t>
            </a:r>
            <a:r>
              <a:rPr lang="zh-CN" altLang="en-US"/>
              <a:t>：内存占用百分比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ps</a:t>
            </a:r>
            <a:r>
              <a:rPr lang="zh-CN" altLang="en-US"/>
              <a:t>命令结合“</a:t>
            </a:r>
            <a:r>
              <a:rPr lang="en-US" altLang="zh-CN"/>
              <a:t>-elf”</a:t>
            </a:r>
            <a:r>
              <a:rPr lang="zh-CN" altLang="en-US"/>
              <a:t>选项使用时，将以长格式显示系统中所有的进程信息，包含更丰富的内容（其中</a:t>
            </a:r>
            <a:r>
              <a:rPr lang="en-US" altLang="zh-CN"/>
              <a:t>PPID</a:t>
            </a:r>
            <a:r>
              <a:rPr lang="zh-CN" altLang="en-US"/>
              <a:t>列表示进程的父进程的</a:t>
            </a:r>
            <a:r>
              <a:rPr lang="en-US" altLang="zh-CN"/>
              <a:t>PID</a:t>
            </a:r>
            <a:r>
              <a:rPr lang="zh-CN" altLang="en-US"/>
              <a:t>号）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C64E2C9-3323-4000-BED6-06CD297A44B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EFF3586-6C3D-48BE-B268-95A9E32AF2CD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讲解完本页以后，切换到虚拟机环境演示</a:t>
            </a:r>
            <a:r>
              <a:rPr lang="en-US" altLang="zh-CN"/>
              <a:t>ps</a:t>
            </a:r>
            <a:r>
              <a:rPr lang="zh-CN" altLang="en-US"/>
              <a:t>（包括</a:t>
            </a:r>
            <a:r>
              <a:rPr lang="en-US" altLang="zh-CN"/>
              <a:t>ps aux</a:t>
            </a:r>
            <a:r>
              <a:rPr lang="zh-CN" altLang="en-US"/>
              <a:t>、</a:t>
            </a:r>
            <a:r>
              <a:rPr lang="en-US" altLang="zh-CN"/>
              <a:t>ps –elf</a:t>
            </a:r>
            <a:r>
              <a:rPr lang="zh-CN" altLang="en-US"/>
              <a:t>的用法）、</a:t>
            </a:r>
            <a:r>
              <a:rPr lang="en-US" altLang="zh-CN"/>
              <a:t>top</a:t>
            </a:r>
            <a:r>
              <a:rPr lang="zh-CN" altLang="en-US"/>
              <a:t>命令的使用，并讲解输出结果中的要点（</a:t>
            </a:r>
            <a:r>
              <a:rPr lang="en-US" altLang="zh-CN"/>
              <a:t>CPU</a:t>
            </a:r>
            <a:r>
              <a:rPr lang="zh-CN" altLang="en-US"/>
              <a:t>占用、内存占用等）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从用途上对比</a:t>
            </a:r>
            <a:r>
              <a:rPr lang="en-US" altLang="zh-CN"/>
              <a:t>ps</a:t>
            </a:r>
            <a:r>
              <a:rPr lang="zh-CN" altLang="en-US"/>
              <a:t>、</a:t>
            </a:r>
            <a:r>
              <a:rPr lang="en-US" altLang="zh-CN"/>
              <a:t>top</a:t>
            </a:r>
            <a:r>
              <a:rPr lang="zh-CN" altLang="en-US"/>
              <a:t>两个命令的不同，可适当介绍</a:t>
            </a:r>
            <a:r>
              <a:rPr lang="en-US" altLang="zh-CN"/>
              <a:t>top</a:t>
            </a:r>
            <a:r>
              <a:rPr lang="zh-CN" altLang="en-US"/>
              <a:t>工具的命令按键：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、</a:t>
            </a:r>
            <a:r>
              <a:rPr lang="en-US" altLang="zh-CN"/>
              <a:t>N</a:t>
            </a:r>
            <a:r>
              <a:rPr lang="zh-CN" altLang="en-US"/>
              <a:t>、</a:t>
            </a:r>
            <a:r>
              <a:rPr lang="en-US" altLang="zh-CN"/>
              <a:t>h</a:t>
            </a:r>
            <a:r>
              <a:rPr lang="zh-CN" altLang="en-US"/>
              <a:t>、</a:t>
            </a:r>
            <a:r>
              <a:rPr lang="en-US" altLang="zh-CN"/>
              <a:t>q</a:t>
            </a:r>
            <a:endParaRPr lang="zh-CN" altLang="en-US"/>
          </a:p>
          <a:p>
            <a:pPr marL="0" lvl="2">
              <a:buFont typeface="Wingdings" panose="05000000000000000000" pitchFamily="2" charset="2"/>
              <a:buChar char="l"/>
            </a:pPr>
            <a:r>
              <a:rPr lang="zh-CN" altLang="en-US"/>
              <a:t>按</a:t>
            </a:r>
            <a:r>
              <a:rPr lang="en-US" altLang="zh-CN"/>
              <a:t>P</a:t>
            </a:r>
            <a:r>
              <a:rPr lang="zh-CN" altLang="en-US"/>
              <a:t>键根据</a:t>
            </a:r>
            <a:r>
              <a:rPr lang="en-US" altLang="zh-CN"/>
              <a:t>CPU</a:t>
            </a:r>
            <a:r>
              <a:rPr lang="zh-CN" altLang="en-US"/>
              <a:t>占用情况对进程列表进行排序 </a:t>
            </a:r>
          </a:p>
          <a:p>
            <a:pPr marL="0" lvl="2">
              <a:buFont typeface="Wingdings" panose="05000000000000000000" pitchFamily="2" charset="2"/>
              <a:buChar char="l"/>
            </a:pPr>
            <a:r>
              <a:rPr lang="zh-CN" altLang="en-US"/>
              <a:t>按</a:t>
            </a:r>
            <a:r>
              <a:rPr lang="en-US" altLang="zh-CN"/>
              <a:t>M</a:t>
            </a:r>
            <a:r>
              <a:rPr lang="zh-CN" altLang="en-US"/>
              <a:t>键根据内存占用情况进行排序</a:t>
            </a:r>
          </a:p>
          <a:p>
            <a:pPr marL="0" lvl="2">
              <a:buFont typeface="Wingdings" panose="05000000000000000000" pitchFamily="2" charset="2"/>
              <a:buChar char="l"/>
            </a:pPr>
            <a:r>
              <a:rPr lang="zh-CN" altLang="en-US"/>
              <a:t>按</a:t>
            </a:r>
            <a:r>
              <a:rPr lang="en-US" altLang="zh-CN"/>
              <a:t>N</a:t>
            </a:r>
            <a:r>
              <a:rPr lang="zh-CN" altLang="en-US"/>
              <a:t>键根据启动时间进行排序</a:t>
            </a:r>
          </a:p>
          <a:p>
            <a:pPr marL="0" lvl="2">
              <a:buFont typeface="Wingdings" panose="05000000000000000000" pitchFamily="2" charset="2"/>
              <a:buChar char="l"/>
            </a:pPr>
            <a:r>
              <a:rPr lang="zh-CN" altLang="en-US"/>
              <a:t>按</a:t>
            </a:r>
            <a:r>
              <a:rPr lang="en-US" altLang="zh-CN"/>
              <a:t>h</a:t>
            </a:r>
            <a:r>
              <a:rPr lang="zh-CN" altLang="en-US"/>
              <a:t>键可以获得</a:t>
            </a:r>
            <a:r>
              <a:rPr lang="en-US" altLang="zh-CN"/>
              <a:t>top</a:t>
            </a:r>
            <a:r>
              <a:rPr lang="zh-CN" altLang="en-US"/>
              <a:t>程序的在线帮助信息</a:t>
            </a:r>
          </a:p>
          <a:p>
            <a:pPr marL="0" lvl="2">
              <a:buFont typeface="Wingdings" panose="05000000000000000000" pitchFamily="2" charset="2"/>
              <a:buChar char="l"/>
            </a:pPr>
            <a:r>
              <a:rPr lang="zh-CN" altLang="en-US"/>
              <a:t>按</a:t>
            </a:r>
            <a:r>
              <a:rPr lang="en-US" altLang="zh-CN"/>
              <a:t>q</a:t>
            </a:r>
            <a:r>
              <a:rPr lang="zh-CN" altLang="en-US"/>
              <a:t>键可以正常退出</a:t>
            </a:r>
            <a:r>
              <a:rPr lang="en-US" altLang="zh-CN"/>
              <a:t>top</a:t>
            </a:r>
            <a:r>
              <a:rPr lang="zh-CN" altLang="en-US"/>
              <a:t>程序</a:t>
            </a:r>
          </a:p>
          <a:p>
            <a:pPr marL="0" lvl="2">
              <a:buFont typeface="Wingdings" panose="05000000000000000000" pitchFamily="2" charset="2"/>
              <a:buChar char="l"/>
            </a:pPr>
            <a:r>
              <a:rPr lang="zh-CN" altLang="en-US"/>
              <a:t>使用空格键可以强制更新进程状态显示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36CD9E4-6CDF-43A5-ADA0-14D517AE20B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301EA26-BB79-426E-B297-39F590168A8F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超级用户，即</a:t>
            </a:r>
            <a:r>
              <a:rPr lang="en-US" altLang="zh-CN"/>
              <a:t>root</a:t>
            </a:r>
            <a:r>
              <a:rPr lang="zh-CN" altLang="en-US"/>
              <a:t>用户，类似于</a:t>
            </a:r>
            <a:r>
              <a:rPr lang="en-US" altLang="zh-CN"/>
              <a:t>Windows</a:t>
            </a:r>
            <a:r>
              <a:rPr lang="zh-CN" altLang="en-US"/>
              <a:t>系统中的</a:t>
            </a:r>
            <a:r>
              <a:rPr lang="en-US" altLang="zh-CN"/>
              <a:t>Administrator</a:t>
            </a:r>
            <a:r>
              <a:rPr lang="zh-CN" altLang="en-US"/>
              <a:t>用户，非执行管理任务时不建议使用</a:t>
            </a:r>
            <a:r>
              <a:rPr lang="en-US" altLang="zh-CN"/>
              <a:t>root</a:t>
            </a:r>
            <a:r>
              <a:rPr lang="zh-CN" altLang="en-US"/>
              <a:t>用户登录系统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普通用户帐号一般只在用户自己的宿主目录中有完全权限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程序用户：用于维持系统或某个程序的正常运行，一般不允许登录到系统。例如：</a:t>
            </a:r>
            <a:r>
              <a:rPr lang="en-US" altLang="zh-CN"/>
              <a:t>bin</a:t>
            </a:r>
            <a:r>
              <a:rPr lang="zh-CN" altLang="en-US"/>
              <a:t>、</a:t>
            </a:r>
            <a:r>
              <a:rPr lang="en-US" altLang="zh-CN"/>
              <a:t>daemon</a:t>
            </a:r>
            <a:r>
              <a:rPr lang="zh-CN" altLang="en-US"/>
              <a:t>、</a:t>
            </a:r>
            <a:r>
              <a:rPr lang="en-US" altLang="zh-CN"/>
              <a:t>ftp</a:t>
            </a:r>
            <a:r>
              <a:rPr lang="zh-CN" altLang="en-US"/>
              <a:t>、</a:t>
            </a:r>
            <a:r>
              <a:rPr lang="en-US" altLang="zh-CN"/>
              <a:t>mail</a:t>
            </a:r>
            <a:r>
              <a:rPr lang="zh-CN" altLang="en-US"/>
              <a:t>等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root</a:t>
            </a:r>
            <a:r>
              <a:rPr lang="zh-CN" altLang="en-US"/>
              <a:t>用户的</a:t>
            </a:r>
            <a:r>
              <a:rPr lang="en-US" altLang="zh-CN"/>
              <a:t>UID</a:t>
            </a:r>
            <a:r>
              <a:rPr lang="zh-CN" altLang="en-US"/>
              <a:t>的固定值为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root</a:t>
            </a:r>
            <a:r>
              <a:rPr lang="zh-CN" altLang="en-US"/>
              <a:t>组帐号的</a:t>
            </a:r>
            <a:r>
              <a:rPr lang="en-US" altLang="zh-CN"/>
              <a:t>GID</a:t>
            </a:r>
            <a:r>
              <a:rPr lang="zh-CN" altLang="en-US"/>
              <a:t>号为固定值</a:t>
            </a:r>
            <a:r>
              <a:rPr lang="en-US" altLang="zh-CN"/>
              <a:t>0 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1~499</a:t>
            </a:r>
            <a:r>
              <a:rPr lang="zh-CN" altLang="en-US"/>
              <a:t>的</a:t>
            </a:r>
            <a:r>
              <a:rPr lang="en-US" altLang="zh-CN"/>
              <a:t>UID</a:t>
            </a:r>
            <a:r>
              <a:rPr lang="zh-CN" altLang="en-US"/>
              <a:t>、</a:t>
            </a:r>
            <a:r>
              <a:rPr lang="en-US" altLang="zh-CN"/>
              <a:t>GID</a:t>
            </a:r>
            <a:r>
              <a:rPr lang="zh-CN" altLang="en-US"/>
              <a:t>默认保留给程序用户使用，普通用户</a:t>
            </a:r>
            <a:r>
              <a:rPr lang="en-US" altLang="zh-CN"/>
              <a:t>/</a:t>
            </a:r>
            <a:r>
              <a:rPr lang="zh-CN" altLang="en-US"/>
              <a:t>组使用的</a:t>
            </a:r>
            <a:r>
              <a:rPr lang="en-US" altLang="zh-CN"/>
              <a:t>UID</a:t>
            </a:r>
            <a:r>
              <a:rPr lang="zh-CN" altLang="en-US"/>
              <a:t>、</a:t>
            </a:r>
            <a:r>
              <a:rPr lang="en-US" altLang="zh-CN"/>
              <a:t>GID</a:t>
            </a:r>
            <a:r>
              <a:rPr lang="zh-CN" altLang="en-US"/>
              <a:t>号在</a:t>
            </a:r>
            <a:r>
              <a:rPr lang="en-US" altLang="zh-CN"/>
              <a:t>500</a:t>
            </a:r>
            <a:r>
              <a:rPr lang="zh-CN" altLang="en-US"/>
              <a:t>～</a:t>
            </a:r>
            <a:r>
              <a:rPr lang="en-US" altLang="zh-CN"/>
              <a:t>60000</a:t>
            </a:r>
            <a:r>
              <a:rPr lang="zh-CN" altLang="en-US"/>
              <a:t>之间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FEB62B6-B3A2-4C8A-A53E-88451257D1C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B731F9A-4D2E-4268-91C8-F830F69BA6B9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基于系统运行和管理需要，所有用户都可以访问</a:t>
            </a:r>
            <a:r>
              <a:rPr lang="en-US" altLang="zh-CN"/>
              <a:t>passwd</a:t>
            </a:r>
            <a:r>
              <a:rPr lang="zh-CN" altLang="en-US"/>
              <a:t>文件中的内容，但是只有</a:t>
            </a:r>
            <a:r>
              <a:rPr lang="en-US" altLang="zh-CN"/>
              <a:t>root</a:t>
            </a:r>
            <a:r>
              <a:rPr lang="zh-CN" altLang="en-US"/>
              <a:t>用户才能进行更改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在早期的</a:t>
            </a:r>
            <a:r>
              <a:rPr lang="en-US" altLang="zh-CN"/>
              <a:t>UNIX</a:t>
            </a:r>
            <a:r>
              <a:rPr lang="zh-CN" altLang="en-US"/>
              <a:t>操作系统中，用户帐号的密码信息是保存在</a:t>
            </a:r>
            <a:r>
              <a:rPr lang="en-US" altLang="zh-CN"/>
              <a:t>passwd</a:t>
            </a:r>
            <a:r>
              <a:rPr lang="zh-CN" altLang="en-US"/>
              <a:t>文件中的，不法用户可以很容易的获取密码字串并进行暴力破解，因此存在一定的安全隐患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后来经改进后，将密码转存入专门的</a:t>
            </a:r>
            <a:r>
              <a:rPr lang="en-US" altLang="zh-CN"/>
              <a:t>shadow</a:t>
            </a:r>
            <a:r>
              <a:rPr lang="zh-CN" altLang="en-US"/>
              <a:t>文件中（见下页）并严格控制全新，而</a:t>
            </a:r>
            <a:r>
              <a:rPr lang="en-US" altLang="zh-CN"/>
              <a:t>passwd</a:t>
            </a:r>
            <a:r>
              <a:rPr lang="zh-CN" altLang="en-US"/>
              <a:t>文件中仅保留密码占位符“</a:t>
            </a:r>
            <a:r>
              <a:rPr lang="en-US" altLang="zh-CN"/>
              <a:t>x”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A0B5CC5-B8A4-47FF-9724-B57F36961D1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79FB1D7-5DBD-4935-8071-083DB022AC3E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默认只有</a:t>
            </a:r>
            <a:r>
              <a:rPr lang="en-US" altLang="zh-CN"/>
              <a:t>root</a:t>
            </a:r>
            <a:r>
              <a:rPr lang="zh-CN" altLang="en-US"/>
              <a:t>用户能够读取文件中的内容，并且不允许</a:t>
            </a:r>
            <a:r>
              <a:rPr lang="en-US" altLang="zh-CN"/>
              <a:t>root</a:t>
            </a:r>
            <a:r>
              <a:rPr lang="zh-CN" altLang="en-US"/>
              <a:t>直接编辑该文件中的内容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上次修改密码的时间，表示从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01</a:t>
            </a:r>
            <a:r>
              <a:rPr lang="zh-CN" altLang="en-US"/>
              <a:t>月</a:t>
            </a:r>
            <a:r>
              <a:rPr lang="en-US" altLang="zh-CN"/>
              <a:t>01</a:t>
            </a:r>
            <a:r>
              <a:rPr lang="zh-CN" altLang="en-US"/>
              <a:t>日（可理解为</a:t>
            </a:r>
            <a:r>
              <a:rPr lang="en-US" altLang="zh-CN"/>
              <a:t>Unix</a:t>
            </a:r>
            <a:r>
              <a:rPr lang="zh-CN" altLang="en-US"/>
              <a:t>系统的诞生日）算起到最近一次修改密码时间隔的天数 </a:t>
            </a:r>
          </a:p>
          <a:p>
            <a:pPr algn="just" eaLnBrk="1" hangingPunct="1">
              <a:lnSpc>
                <a:spcPct val="80000"/>
              </a:lnSpc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F761BDA-D407-49B2-8C94-6366656A386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25F8CD4-318E-4EE9-AA72-6233E11C6F2A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最简单的用法是，不添加任何选项，只使用用户名作为</a:t>
            </a:r>
            <a:r>
              <a:rPr lang="en-US" altLang="zh-CN"/>
              <a:t>useradd</a:t>
            </a:r>
            <a:r>
              <a:rPr lang="zh-CN" altLang="en-US"/>
              <a:t>命令的参数，按系统默认配置建立指定的用户帐号 </a:t>
            </a:r>
          </a:p>
          <a:p>
            <a:pPr marL="228600" indent="-22860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演示添加用户的操作，重点演示 </a:t>
            </a:r>
            <a:r>
              <a:rPr lang="en-US" altLang="zh-CN"/>
              <a:t>-d</a:t>
            </a:r>
            <a:r>
              <a:rPr lang="zh-CN" altLang="en-US"/>
              <a:t>、</a:t>
            </a:r>
            <a:r>
              <a:rPr lang="en-US" altLang="zh-CN"/>
              <a:t>-e</a:t>
            </a:r>
            <a:r>
              <a:rPr lang="zh-CN" altLang="en-US"/>
              <a:t>、</a:t>
            </a:r>
            <a:r>
              <a:rPr lang="en-US" altLang="zh-CN"/>
              <a:t>-g</a:t>
            </a:r>
            <a:r>
              <a:rPr lang="zh-CN" altLang="en-US"/>
              <a:t>、</a:t>
            </a:r>
            <a:r>
              <a:rPr lang="en-US" altLang="zh-CN"/>
              <a:t>-G</a:t>
            </a:r>
            <a:r>
              <a:rPr lang="zh-CN" altLang="en-US"/>
              <a:t>、</a:t>
            </a:r>
            <a:r>
              <a:rPr lang="en-US" altLang="zh-CN"/>
              <a:t>-s </a:t>
            </a:r>
            <a:r>
              <a:rPr lang="zh-CN" altLang="en-US"/>
              <a:t>等几个选项的用法，例如：</a:t>
            </a:r>
          </a:p>
          <a:p>
            <a:pPr marL="228600" indent="-228600" eaLnBrk="1" hangingPunct="1">
              <a:buFont typeface="Wingdings" panose="05000000000000000000" pitchFamily="2" charset="2"/>
              <a:buNone/>
            </a:pPr>
            <a:r>
              <a:rPr lang="en-US" altLang="zh-CN"/>
              <a:t>——</a:t>
            </a:r>
            <a:r>
              <a:rPr lang="zh-CN" altLang="en-US"/>
              <a:t>创建名为</a:t>
            </a:r>
            <a:r>
              <a:rPr lang="en-US" altLang="zh-CN"/>
              <a:t>st02</a:t>
            </a:r>
            <a:r>
              <a:rPr lang="zh-CN" altLang="en-US"/>
              <a:t>的用户帐号，并将其</a:t>
            </a:r>
            <a:r>
              <a:rPr lang="en-US" altLang="zh-CN"/>
              <a:t>UID</a:t>
            </a:r>
            <a:r>
              <a:rPr lang="zh-CN" altLang="en-US"/>
              <a:t>号指定为</a:t>
            </a:r>
            <a:r>
              <a:rPr lang="en-US" altLang="zh-CN"/>
              <a:t>504</a:t>
            </a:r>
            <a:endParaRPr lang="zh-CN" altLang="en-US"/>
          </a:p>
          <a:p>
            <a:pPr marL="228600" indent="-228600" eaLnBrk="1" hangingPunct="1"/>
            <a:r>
              <a:rPr lang="en-US" altLang="zh-CN"/>
              <a:t>[root@localhost ~]# useradd -u 504 st02</a:t>
            </a:r>
          </a:p>
          <a:p>
            <a:pPr marL="228600" indent="-228600" eaLnBrk="1" hangingPunct="1"/>
            <a:r>
              <a:rPr lang="en-US" altLang="zh-CN"/>
              <a:t>[root@localhost ~]# tail -1 /etc/passwd</a:t>
            </a:r>
          </a:p>
          <a:p>
            <a:pPr marL="228600" indent="-228600" eaLnBrk="1" hangingPunct="1"/>
            <a:r>
              <a:rPr lang="en-US" altLang="zh-CN"/>
              <a:t>st02:x:504:504::/home/st02:/bin/bash</a:t>
            </a:r>
            <a:endParaRPr lang="zh-CN" altLang="en-US"/>
          </a:p>
          <a:p>
            <a:pPr marL="228600" indent="-228600" eaLnBrk="1" hangingPunct="1"/>
            <a:r>
              <a:rPr lang="en-US" altLang="zh-CN"/>
              <a:t>——</a:t>
            </a:r>
            <a:r>
              <a:rPr lang="zh-CN" altLang="en-US"/>
              <a:t>创建一个考试测试用的帐号</a:t>
            </a:r>
            <a:r>
              <a:rPr lang="en-US" altLang="zh-CN"/>
              <a:t>exam01</a:t>
            </a:r>
            <a:r>
              <a:rPr lang="zh-CN" altLang="en-US"/>
              <a:t>，指定属于</a:t>
            </a:r>
            <a:r>
              <a:rPr lang="en-US" altLang="zh-CN"/>
              <a:t>users</a:t>
            </a:r>
            <a:r>
              <a:rPr lang="zh-CN" altLang="en-US"/>
              <a:t>组，该帐号于</a:t>
            </a:r>
            <a:r>
              <a:rPr lang="en-US" altLang="zh-CN"/>
              <a:t>2009-07-30</a:t>
            </a:r>
            <a:r>
              <a:rPr lang="zh-CN" altLang="en-US"/>
              <a:t>失效</a:t>
            </a:r>
          </a:p>
          <a:p>
            <a:pPr marL="228600" indent="-228600" eaLnBrk="1" hangingPunct="1"/>
            <a:r>
              <a:rPr lang="en-US" altLang="zh-CN"/>
              <a:t>[root@localhost ~]# useradd -g users -e 2009-07-30 exam01</a:t>
            </a:r>
            <a:endParaRPr lang="zh-CN" altLang="en-US"/>
          </a:p>
          <a:p>
            <a:pPr marL="228600" indent="-228600" eaLnBrk="1" hangingPunct="1"/>
            <a:endParaRPr lang="zh-CN" altLang="en-US"/>
          </a:p>
          <a:p>
            <a:pPr marL="228600" indent="-22860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展示</a:t>
            </a:r>
            <a:r>
              <a:rPr lang="en-US" altLang="zh-CN"/>
              <a:t>/etc/passwd</a:t>
            </a:r>
            <a:r>
              <a:rPr lang="zh-CN" altLang="en-US"/>
              <a:t>、</a:t>
            </a:r>
            <a:r>
              <a:rPr lang="en-US" altLang="zh-CN"/>
              <a:t>/etc/shadow</a:t>
            </a:r>
            <a:r>
              <a:rPr lang="zh-CN" altLang="en-US"/>
              <a:t>文件中的变化</a:t>
            </a:r>
          </a:p>
          <a:p>
            <a:pPr marL="228600" indent="-22860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说明：使用</a:t>
            </a:r>
            <a:r>
              <a:rPr lang="en-US" altLang="zh-CN"/>
              <a:t>adduser</a:t>
            </a:r>
            <a:r>
              <a:rPr lang="zh-CN" altLang="en-US"/>
              <a:t>命令也可以添加用户帐号，在</a:t>
            </a:r>
            <a:r>
              <a:rPr lang="en-US" altLang="zh-CN"/>
              <a:t>RHEL5</a:t>
            </a:r>
            <a:r>
              <a:rPr lang="zh-CN" altLang="en-US"/>
              <a:t>系统中</a:t>
            </a:r>
            <a:r>
              <a:rPr lang="en-US" altLang="zh-CN"/>
              <a:t>adduser</a:t>
            </a:r>
            <a:r>
              <a:rPr lang="zh-CN" altLang="en-US"/>
              <a:t>命令实际上是</a:t>
            </a:r>
            <a:r>
              <a:rPr lang="en-US" altLang="zh-CN"/>
              <a:t>useradd</a:t>
            </a:r>
            <a:r>
              <a:rPr lang="zh-CN" altLang="en-US"/>
              <a:t>命令的符号链接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16D0F1A-B54F-49EA-8928-A20EF5D62D5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4FC4433-1BA2-47B2-8BC0-C8CFE85B72FA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“</a:t>
            </a:r>
            <a:r>
              <a:rPr lang="zh-CN" altLang="en-US"/>
              <a:t>未设置密码”的用户帐号尚未完成初始化，处于不可登录状态，这与“空密码”的情况（已经为用户设置密码，但密码字串为空）是不同的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—— “</a:t>
            </a:r>
            <a:r>
              <a:rPr lang="zh-CN" altLang="en-US"/>
              <a:t>未设置密码”的用户将被禁止登录系统，而拥有“空密码”的用户是可以在本地终端登录的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普通用户也可以使用</a:t>
            </a:r>
            <a:r>
              <a:rPr lang="en-US" altLang="zh-CN"/>
              <a:t>passwd</a:t>
            </a:r>
            <a:r>
              <a:rPr lang="zh-CN" altLang="en-US"/>
              <a:t>命令，但只能更改自己的密码，密码要求有一定的复杂性（如不要直接使用英文单词，长度保持在</a:t>
            </a:r>
            <a:r>
              <a:rPr lang="en-US" altLang="zh-CN"/>
              <a:t>6</a:t>
            </a:r>
            <a:r>
              <a:rPr lang="zh-CN" altLang="en-US"/>
              <a:t>位以上），否则系统可能拒绝进行设置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被锁定的帐号也将无法登录系统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60EED13-F403-48FE-8776-59AA1339C7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B6E7C0C-EB69-46CB-9982-A7C9A1FE1571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与组帐号相关的配置文件也有</a:t>
            </a:r>
            <a:r>
              <a:rPr lang="en-US" altLang="zh-CN"/>
              <a:t>2</a:t>
            </a:r>
            <a:r>
              <a:rPr lang="zh-CN" altLang="en-US"/>
              <a:t>个，分别是</a:t>
            </a:r>
            <a:r>
              <a:rPr lang="en-US" altLang="zh-CN"/>
              <a:t>/etc/group</a:t>
            </a:r>
            <a:r>
              <a:rPr lang="zh-CN" altLang="en-US"/>
              <a:t>、</a:t>
            </a:r>
            <a:r>
              <a:rPr lang="en-US" altLang="zh-CN"/>
              <a:t>/etc/gshadow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/etc/gshadow</a:t>
            </a:r>
            <a:r>
              <a:rPr lang="zh-CN" altLang="en-US"/>
              <a:t>文件的应用极少，仅作简单介绍即可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group</a:t>
            </a:r>
            <a:r>
              <a:rPr lang="zh-CN" altLang="en-US"/>
              <a:t>文件内的最后一个字段中列出属于该组的用户成员（一般不包括基本组对应的用户帐号），多个成员之间以逗号“</a:t>
            </a:r>
            <a:r>
              <a:rPr lang="en-US" altLang="zh-CN"/>
              <a:t>,”</a:t>
            </a:r>
            <a:r>
              <a:rPr lang="zh-CN" altLang="en-US"/>
              <a:t>分隔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C374349-B4AA-44D6-A9CD-C439B9878A0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203D6DC-06C2-4BFF-9206-A67A98C69F71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介绍添加用户组的命令，讲解命令用法、常用命令选项的作用，以实例进行演示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使用</a:t>
            </a:r>
            <a:r>
              <a:rPr lang="en-US" altLang="zh-CN"/>
              <a:t>groupadd</a:t>
            </a:r>
            <a:r>
              <a:rPr lang="zh-CN" altLang="en-US"/>
              <a:t>命令可以添加一个组帐号，需要指定</a:t>
            </a:r>
            <a:r>
              <a:rPr lang="en-US" altLang="zh-CN"/>
              <a:t>GID</a:t>
            </a:r>
            <a:r>
              <a:rPr lang="zh-CN" altLang="en-US"/>
              <a:t>号时，可以使用“</a:t>
            </a:r>
            <a:r>
              <a:rPr lang="en-US" altLang="zh-CN"/>
              <a:t>-g”</a:t>
            </a:r>
            <a:r>
              <a:rPr lang="zh-CN" altLang="en-US"/>
              <a:t>选项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BB8C5FC-2422-4AFE-AF01-A5FA0F289A7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DAAFBB4-AA5A-4869-AE7E-4A2AEABB1411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“-rw-r—r--”</a:t>
            </a:r>
            <a:r>
              <a:rPr lang="zh-CN" altLang="en-US"/>
              <a:t>部分的第一个字符表示文件类型，可以是</a:t>
            </a:r>
            <a:r>
              <a:rPr lang="en-US" altLang="zh-CN"/>
              <a:t>d(</a:t>
            </a:r>
            <a:r>
              <a:rPr lang="zh-CN" altLang="en-US"/>
              <a:t>目录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b(</a:t>
            </a:r>
            <a:r>
              <a:rPr lang="zh-CN" altLang="en-US"/>
              <a:t>块设备文件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c(</a:t>
            </a:r>
            <a:r>
              <a:rPr lang="zh-CN" altLang="en-US"/>
              <a:t>字符设备文件</a:t>
            </a:r>
            <a:r>
              <a:rPr lang="en-US" altLang="zh-CN"/>
              <a:t>)</a:t>
            </a:r>
            <a:r>
              <a:rPr lang="zh-CN" altLang="en-US"/>
              <a:t>，减号“</a:t>
            </a:r>
            <a:r>
              <a:rPr lang="en-US" altLang="zh-CN"/>
              <a:t>-”</a:t>
            </a:r>
            <a:r>
              <a:rPr lang="zh-CN" altLang="en-US"/>
              <a:t>（普通文件）、字母“</a:t>
            </a:r>
            <a:r>
              <a:rPr lang="en-US" altLang="zh-CN"/>
              <a:t>l”</a:t>
            </a:r>
            <a:r>
              <a:rPr lang="zh-CN" altLang="en-US"/>
              <a:t>（链接文件）等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其余部分指定了文件的访问权限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在表示属主、属组内用户或其他用户对该文件的访问权限时，主要使用了四种不同的权限字符： </a:t>
            </a:r>
            <a:r>
              <a:rPr lang="en-US" altLang="zh-CN"/>
              <a:t>r    </a:t>
            </a:r>
            <a:r>
              <a:rPr lang="zh-CN" altLang="en-US"/>
              <a:t>可读 ；</a:t>
            </a:r>
            <a:r>
              <a:rPr lang="en-US" altLang="zh-CN"/>
              <a:t>w   </a:t>
            </a:r>
            <a:r>
              <a:rPr lang="zh-CN" altLang="en-US"/>
              <a:t>可写 ；</a:t>
            </a:r>
            <a:r>
              <a:rPr lang="en-US" altLang="zh-CN"/>
              <a:t>x   </a:t>
            </a:r>
            <a:r>
              <a:rPr lang="zh-CN" altLang="en-US"/>
              <a:t>可执行 ；</a:t>
            </a:r>
            <a:r>
              <a:rPr lang="en-US" altLang="zh-CN"/>
              <a:t>-   </a:t>
            </a:r>
            <a:r>
              <a:rPr lang="zh-CN" altLang="en-US"/>
              <a:t>无权限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w</a:t>
            </a:r>
            <a:r>
              <a:rPr lang="zh-CN" altLang="en-US"/>
              <a:t>、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- </a:t>
            </a:r>
            <a:r>
              <a:rPr lang="zh-CN" altLang="en-US"/>
              <a:t>权限字符还可分别表示为</a:t>
            </a:r>
            <a:r>
              <a:rPr lang="en-US" altLang="zh-CN"/>
              <a:t>8</a:t>
            </a:r>
            <a:r>
              <a:rPr lang="zh-CN" altLang="en-US"/>
              <a:t>进制数字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0</a:t>
            </a:r>
            <a:endParaRPr lang="zh-CN" altLang="en-US"/>
          </a:p>
          <a:p>
            <a:pPr eaLnBrk="1" hangingPunct="1"/>
            <a:r>
              <a:rPr lang="zh-CN" altLang="en-US"/>
              <a:t>访问权限</a:t>
            </a:r>
          </a:p>
          <a:p>
            <a:pPr marL="342900" lvl="1" eaLnBrk="1" hangingPunct="1"/>
            <a:r>
              <a:rPr lang="zh-CN" altLang="en-US"/>
              <a:t>读取：允许查看文件内容、显示目录列表</a:t>
            </a:r>
          </a:p>
          <a:p>
            <a:pPr marL="342900" lvl="1" eaLnBrk="1" hangingPunct="1"/>
            <a:r>
              <a:rPr lang="zh-CN" altLang="en-US"/>
              <a:t>写入：允许修改文件内容，允许在目录中新建、移动、删除文件或子目录</a:t>
            </a:r>
          </a:p>
          <a:p>
            <a:pPr marL="342900" lvl="1" eaLnBrk="1" hangingPunct="1"/>
            <a:r>
              <a:rPr lang="zh-CN" altLang="en-US"/>
              <a:t>可执行：允许运行程序、切换目录</a:t>
            </a:r>
          </a:p>
          <a:p>
            <a:pPr eaLnBrk="1" hangingPunct="1"/>
            <a:r>
              <a:rPr lang="zh-CN" altLang="en-US"/>
              <a:t>归属（所有权）</a:t>
            </a:r>
          </a:p>
          <a:p>
            <a:pPr marL="342900" lvl="1" eaLnBrk="1" hangingPunct="1"/>
            <a:r>
              <a:rPr lang="zh-CN" altLang="en-US"/>
              <a:t>属主：拥有该文件或目录的用户帐号</a:t>
            </a:r>
          </a:p>
          <a:p>
            <a:pPr marL="342900" lvl="1" eaLnBrk="1" hangingPunct="1"/>
            <a:r>
              <a:rPr lang="zh-CN" altLang="en-US"/>
              <a:t>属组：拥有该文件或目录的组帐号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我们先认识什么是</a:t>
            </a:r>
            <a:r>
              <a:rPr lang="en-US" altLang="zh-CN"/>
              <a:t>Linux Shell</a:t>
            </a: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3EC1B0-56A5-438E-B2E1-2E533268B7E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483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6D7FA39-8F8F-4087-BECE-BA34EBBD86C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36FA986-A051-4410-8245-4B8FA3AD14D3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zh-CN" altLang="en-US"/>
              <a:t>详细讲解两种设置文件访问权限的格式，并以实例进行演示，例如：</a:t>
            </a:r>
          </a:p>
          <a:p>
            <a:pPr marL="228600" indent="-228600" eaLnBrk="1" hangingPunct="1"/>
            <a:r>
              <a:rPr lang="en-US" altLang="zh-CN"/>
              <a:t>—— </a:t>
            </a:r>
            <a:r>
              <a:rPr lang="zh-CN" altLang="en-US"/>
              <a:t>重新设置</a:t>
            </a:r>
            <a:r>
              <a:rPr lang="en-US" altLang="zh-CN"/>
              <a:t>mymkdir</a:t>
            </a:r>
            <a:r>
              <a:rPr lang="zh-CN" altLang="en-US"/>
              <a:t>文件的权限，为属主用户添加执行权限，去除其他用户的读取权限</a:t>
            </a:r>
          </a:p>
          <a:p>
            <a:pPr marL="228600" indent="-228600" eaLnBrk="1" hangingPunct="1"/>
            <a:r>
              <a:rPr lang="en-US" altLang="zh-CN"/>
              <a:t>[root@localhost ~]# chmod u+x,o-r mymkdir</a:t>
            </a:r>
          </a:p>
          <a:p>
            <a:pPr marL="228600" indent="-228600" eaLnBrk="1" hangingPunct="1"/>
            <a:r>
              <a:rPr lang="en-US" altLang="zh-CN"/>
              <a:t>[root@localhost ~]# ls -l mymkdir</a:t>
            </a:r>
          </a:p>
          <a:p>
            <a:pPr marL="228600" indent="-228600" eaLnBrk="1" hangingPunct="1"/>
            <a:r>
              <a:rPr lang="en-US" altLang="zh-CN"/>
              <a:t>-rwxr----- 1 root root 29588 05-12 06:19 mymkdir</a:t>
            </a:r>
            <a:endParaRPr lang="zh-CN" altLang="en-US"/>
          </a:p>
          <a:p>
            <a:pPr marL="228600" indent="-228600" eaLnBrk="1" hangingPunct="1"/>
            <a:r>
              <a:rPr lang="en-US" altLang="zh-CN"/>
              <a:t>—— </a:t>
            </a:r>
            <a:r>
              <a:rPr lang="zh-CN" altLang="en-US"/>
              <a:t>重新设置</a:t>
            </a:r>
            <a:r>
              <a:rPr lang="en-US" altLang="zh-CN"/>
              <a:t>mymkdir</a:t>
            </a:r>
            <a:r>
              <a:rPr lang="zh-CN" altLang="en-US"/>
              <a:t>文件的访问权限，恢复为“</a:t>
            </a:r>
            <a:r>
              <a:rPr lang="en-US" altLang="zh-CN"/>
              <a:t>rwxr-xr-x”</a:t>
            </a:r>
            <a:endParaRPr lang="zh-CN" altLang="en-US"/>
          </a:p>
          <a:p>
            <a:pPr marL="228600" indent="-228600" eaLnBrk="1" hangingPunct="1"/>
            <a:r>
              <a:rPr lang="en-US" altLang="zh-CN"/>
              <a:t>[root@localhost ~]# chmod 755 mymkdir</a:t>
            </a:r>
          </a:p>
          <a:p>
            <a:pPr marL="228600" indent="-228600" eaLnBrk="1" hangingPunct="1"/>
            <a:r>
              <a:rPr lang="en-US" altLang="zh-CN"/>
              <a:t>[root@localhost ~]# ls -l mymkdir</a:t>
            </a:r>
          </a:p>
          <a:p>
            <a:pPr marL="228600" indent="-228600" eaLnBrk="1" hangingPunct="1"/>
            <a:r>
              <a:rPr lang="en-US" altLang="zh-CN"/>
              <a:t>-rwxr-xr-x 1 root root 29588 05-12 06:19 mymkdir </a:t>
            </a:r>
            <a:endParaRPr lang="zh-CN" altLang="en-US"/>
          </a:p>
          <a:p>
            <a:pPr marL="228600" indent="-228600" eaLnBrk="1" hangingPunct="1"/>
            <a:r>
              <a:rPr lang="en-US" altLang="zh-CN"/>
              <a:t>—— </a:t>
            </a:r>
            <a:r>
              <a:rPr lang="zh-CN" altLang="en-US"/>
              <a:t>使用递归的方式将“</a:t>
            </a:r>
            <a:r>
              <a:rPr lang="en-US" altLang="zh-CN"/>
              <a:t>/usr/src/”</a:t>
            </a:r>
            <a:r>
              <a:rPr lang="zh-CN" altLang="en-US"/>
              <a:t>目录中所有子目录、文件的权限都设置为“</a:t>
            </a:r>
            <a:r>
              <a:rPr lang="en-US" altLang="zh-CN"/>
              <a:t>rw-r--r--”</a:t>
            </a:r>
            <a:endParaRPr lang="zh-CN" altLang="en-US"/>
          </a:p>
          <a:p>
            <a:pPr marL="228600" indent="-228600" eaLnBrk="1" hangingPunct="1"/>
            <a:r>
              <a:rPr lang="en-US" altLang="zh-CN"/>
              <a:t>[root@localhost ~]# chmod -R 644 /usr/src/</a:t>
            </a:r>
            <a:endParaRPr lang="zh-CN" altLang="en-US"/>
          </a:p>
          <a:p>
            <a:pPr marL="228600" indent="-228600" eaLnBrk="1" hangingPunct="1"/>
            <a:endParaRPr lang="zh-CN" altLang="en-US"/>
          </a:p>
          <a:p>
            <a:pPr marL="228600" indent="-228600"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“nnn”</a:t>
            </a:r>
            <a:r>
              <a:rPr lang="zh-CN" altLang="en-US"/>
              <a:t>为需要设置的具体权限值，如“</a:t>
            </a:r>
            <a:r>
              <a:rPr lang="en-US" altLang="zh-CN"/>
              <a:t>755”</a:t>
            </a:r>
            <a:r>
              <a:rPr lang="zh-CN" altLang="en-US"/>
              <a:t>、“</a:t>
            </a:r>
            <a:r>
              <a:rPr lang="en-US" altLang="zh-CN"/>
              <a:t>644”</a:t>
            </a:r>
            <a:r>
              <a:rPr lang="zh-CN" altLang="en-US"/>
              <a:t>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D675ADE-1A40-4890-9360-386C75D1AD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0F2C219-C8F6-4B56-A862-7B13FDDFB608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0850" y="1412875"/>
            <a:ext cx="8242300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需要设置文件或者目录的归属时，可以通过</a:t>
            </a:r>
            <a:r>
              <a:rPr lang="en-US" altLang="zh-CN"/>
              <a:t>chown</a:t>
            </a:r>
            <a:r>
              <a:rPr lang="zh-CN" altLang="en-US"/>
              <a:t>、</a:t>
            </a:r>
            <a:r>
              <a:rPr lang="en-US" altLang="zh-CN"/>
              <a:t>chgrp</a:t>
            </a:r>
            <a:r>
              <a:rPr lang="zh-CN" altLang="en-US"/>
              <a:t>命令进行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chown</a:t>
            </a:r>
            <a:r>
              <a:rPr lang="zh-CN" altLang="en-US"/>
              <a:t>命令既可以修改属主，也可以修改属组，而</a:t>
            </a:r>
            <a:r>
              <a:rPr lang="en-US" altLang="zh-CN"/>
              <a:t>chgrp</a:t>
            </a:r>
            <a:r>
              <a:rPr lang="zh-CN" altLang="en-US"/>
              <a:t>命令只用于修改属组信息（因此并不常用）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F1E6FB3-B805-4A1B-A814-77AE17CE2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F8A3E91-DE1E-4C0D-9DE8-573655DB2910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22300" y="8210550"/>
            <a:ext cx="7045325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zh-CN"/>
              <a:t>=  印出资料行数( line number )。</a:t>
            </a:r>
          </a:p>
          <a:p>
            <a:r>
              <a:rPr lang="zh-CN" altLang="zh-CN"/>
              <a:t> #$ 最后一行和一行的最后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5682C05-D2FE-4280-99FD-4FEAB0BEFA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05D3254-20F7-4156-A283-4A8B10D5F6FC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22300" y="8210550"/>
            <a:ext cx="7045325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zh-CN"/>
              <a:t>q 第一个模式匹配完成后推出或立即推出 </a:t>
            </a:r>
          </a:p>
          <a:p>
            <a:r>
              <a:rPr lang="zh-CN" altLang="zh-CN"/>
              <a:t>l 显示与八进制A S C I I代码等价的控制字符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101FD3B-D833-45BC-9D2A-10653F8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D9005D4-1FD0-45A9-A3E4-8340E28687AD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22300" y="8210550"/>
            <a:ext cx="7045325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y 转换字元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F96C37F-E5C3-49D5-B11D-F70C4803F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2F232A8-0C11-4F9C-898A-C168B8D0FFD8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22300" y="8210550"/>
            <a:ext cx="7045325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zh-CN"/>
              <a:t> sed -e 's/word1/&amp; word2/' file (将每一行的word1单词替换成s参数最多与两个位置参数相结合,函数参数s中有两个特殊的符号:</a:t>
            </a:r>
          </a:p>
          <a:p>
            <a:r>
              <a:rPr lang="zh-CN" altLang="zh-CN"/>
              <a:t>    &amp; : 代表pattern</a:t>
            </a:r>
          </a:p>
          <a:p>
            <a:r>
              <a:rPr lang="zh-CN" altLang="zh-CN"/>
              <a:t>    /n : 代表 pattern 中被第 n 个 /( 、/)(参照[附录 A]) 所括起来的字串。例如</a:t>
            </a:r>
          </a:p>
          <a:p>
            <a:r>
              <a:rPr lang="zh-CN" altLang="zh-CN"/>
              <a:t>sed -e 's/w1/&amp; w2/' file  # w1的地方输出 w1 w2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B95FCF0-0FDC-4E1B-ABAF-98B868E790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F901AE41-CFF0-428C-B1B4-94B10C2573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日期占位符 3">
            <a:extLst>
              <a:ext uri="{FF2B5EF4-FFF2-40B4-BE49-F238E27FC236}">
                <a16:creationId xmlns:a16="http://schemas.microsoft.com/office/drawing/2014/main" id="{CCC1CF68-386A-40DB-94C9-D744C952F4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985DBA-1A2C-4B91-A32D-AAEFAB89F2BE}" type="datetime1">
              <a:rPr lang="zh-CN" altLang="en-US" smtClean="0"/>
              <a:pPr/>
              <a:t>2021/3/29</a:t>
            </a:fld>
            <a:endParaRPr lang="zh-CN" altLang="en-US" sz="1200"/>
          </a:p>
        </p:txBody>
      </p:sp>
      <p:sp>
        <p:nvSpPr>
          <p:cNvPr id="15365" name="灯片编号占位符 4">
            <a:extLst>
              <a:ext uri="{FF2B5EF4-FFF2-40B4-BE49-F238E27FC236}">
                <a16:creationId xmlns:a16="http://schemas.microsoft.com/office/drawing/2014/main" id="{1C7DEE2A-7FD4-4B44-A79B-33E827D4D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ECC49D-965E-4FF0-A53E-812206074B94}" type="slidenum">
              <a:rPr lang="zh-CN" altLang="en-US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我们先认识什么是</a:t>
            </a:r>
            <a:r>
              <a:rPr lang="en-US" altLang="zh-CN"/>
              <a:t>Linux Shell</a:t>
            </a: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3EC1B0-56A5-438E-B2E1-2E533268B7E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62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我们先认识什么是</a:t>
            </a:r>
            <a:r>
              <a:rPr lang="en-US" altLang="zh-CN"/>
              <a:t>Linux Shell</a:t>
            </a: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3EC1B0-56A5-438E-B2E1-2E533268B7E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066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我们先认识什么是</a:t>
            </a:r>
            <a:r>
              <a:rPr lang="en-US" altLang="zh-CN"/>
              <a:t>Linux Shell</a:t>
            </a: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3EC1B0-56A5-438E-B2E1-2E533268B7E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79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我们先认识什么是</a:t>
            </a:r>
            <a:r>
              <a:rPr lang="en-US" altLang="zh-CN"/>
              <a:t>Linux Shell</a:t>
            </a: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3EC1B0-56A5-438E-B2E1-2E533268B7E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70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我们先认识什么是</a:t>
            </a:r>
            <a:r>
              <a:rPr lang="en-US" altLang="zh-CN"/>
              <a:t>Linux Shell</a:t>
            </a: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3EC1B0-56A5-438E-B2E1-2E533268B7E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93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9.png"/><Relationship Id="rId9" Type="http://schemas.openxmlformats.org/officeDocument/2006/relationships/image" Target="../media/image8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9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98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Shell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编程实例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98C79F-1A9B-4C07-AA91-F7E1230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CD75377-A104-4BC8-9DD9-BEA5B058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565276"/>
            <a:ext cx="61722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0033CC"/>
              </a:buClr>
              <a:buSzPct val="80000"/>
              <a:buBlip>
                <a:blip r:embed="rId2"/>
              </a:buBlip>
            </a:pPr>
            <a:endParaRPr lang="zh-CN" altLang="zh-CN" sz="2100">
              <a:solidFill>
                <a:srgbClr val="000000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0E8098F4-B262-4F3B-BFBB-024E746491F1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/>
              <a:t>grep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583C2D2F-2203-42BF-B9B7-F7F355275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264" y="1571625"/>
            <a:ext cx="6446837" cy="290988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1800" dirty="0"/>
              <a:t>grep</a:t>
            </a:r>
            <a:r>
              <a:rPr lang="zh-CN" altLang="en-US" sz="1800" dirty="0"/>
              <a:t>命令</a:t>
            </a:r>
          </a:p>
          <a:p>
            <a:pPr marL="0" lvl="1">
              <a:lnSpc>
                <a:spcPct val="150000"/>
              </a:lnSpc>
              <a:buClr>
                <a:srgbClr val="FF5050"/>
              </a:buClr>
              <a:buSzPct val="120000"/>
            </a:pP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      用途：在文件中查找并显示包含指定字符串的行</a:t>
            </a:r>
          </a:p>
          <a:p>
            <a:pPr marL="0" lvl="1">
              <a:lnSpc>
                <a:spcPct val="150000"/>
              </a:lnSpc>
              <a:buClr>
                <a:srgbClr val="FF5050"/>
              </a:buClr>
              <a:buSzPct val="120000"/>
            </a:pP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      格式：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grep  [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选项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]... 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查找条件  目标文件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/>
              <a:t>常用命令选项</a:t>
            </a:r>
          </a:p>
          <a:p>
            <a:pPr marL="0" lvl="1">
              <a:lnSpc>
                <a:spcPct val="150000"/>
              </a:lnSpc>
              <a:buClr>
                <a:srgbClr val="FF5050"/>
              </a:buClr>
              <a:buSzPct val="120000"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      -</a:t>
            </a:r>
            <a:r>
              <a:rPr lang="en-US" altLang="zh-CN" sz="1800" dirty="0" err="1">
                <a:solidFill>
                  <a:srgbClr val="000066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：查找时忽略大小写</a:t>
            </a:r>
          </a:p>
          <a:p>
            <a:pPr marL="0" lvl="1">
              <a:lnSpc>
                <a:spcPct val="150000"/>
              </a:lnSpc>
              <a:buClr>
                <a:srgbClr val="FF5050"/>
              </a:buClr>
              <a:buSzPct val="120000"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      -v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：反转查找，输出与查找条件不相符的行 </a:t>
            </a:r>
            <a:endParaRPr lang="zh-CN" altLang="en-US" dirty="0"/>
          </a:p>
        </p:txBody>
      </p:sp>
      <p:pic>
        <p:nvPicPr>
          <p:cNvPr id="17413" name="图片 1">
            <a:extLst>
              <a:ext uri="{FF2B5EF4-FFF2-40B4-BE49-F238E27FC236}">
                <a16:creationId xmlns:a16="http://schemas.microsoft.com/office/drawing/2014/main" id="{4663E35D-D545-4FDC-8B91-E4996785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4619625"/>
            <a:ext cx="598646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713E81D-C8D0-49F7-97B1-84F82767801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输入输出和重定向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55D21AC-DA4F-4C47-B9C3-8629B27FD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9" y="1773239"/>
            <a:ext cx="8251825" cy="4619625"/>
          </a:xfr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800" dirty="0"/>
              <a:t>Linux</a:t>
            </a:r>
            <a:r>
              <a:rPr lang="zh-CN" altLang="en-US" sz="1800" dirty="0"/>
              <a:t>启动后，会默认打开</a:t>
            </a:r>
            <a:r>
              <a:rPr lang="en-US" altLang="zh-CN" sz="1800" dirty="0"/>
              <a:t>3</a:t>
            </a:r>
            <a:r>
              <a:rPr lang="zh-CN" altLang="en-US" sz="1800" dirty="0"/>
              <a:t>个文件描述符，分别是：</a:t>
            </a:r>
            <a:endParaRPr lang="en-US" altLang="zh-CN" sz="1800" dirty="0"/>
          </a:p>
          <a:p>
            <a:pPr algn="l">
              <a:buFont typeface="Wingdings" panose="05000000000000000000" pitchFamily="2" charset="2"/>
              <a:buChar char="§"/>
              <a:defRPr/>
            </a:pPr>
            <a:r>
              <a:rPr lang="zh-CN" altLang="en-US" sz="1800" b="0" dirty="0">
                <a:latin typeface="+mn-ea"/>
              </a:rPr>
              <a:t>标准输入：</a:t>
            </a:r>
            <a:r>
              <a:rPr lang="en-US" altLang="zh-CN" sz="1800" b="0" dirty="0">
                <a:latin typeface="+mn-ea"/>
              </a:rPr>
              <a:t>standard input 0</a:t>
            </a:r>
            <a:r>
              <a:rPr lang="zh-CN" altLang="en-US" sz="1800" b="0" dirty="0">
                <a:latin typeface="+mn-ea"/>
              </a:rPr>
              <a:t>。从键盘输入数据，即从键盘读入数据。</a:t>
            </a:r>
            <a:endParaRPr lang="en-US" altLang="zh-CN" sz="1800" b="0" dirty="0">
              <a:latin typeface="+mn-ea"/>
            </a:endParaRPr>
          </a:p>
          <a:p>
            <a:pPr algn="l">
              <a:buFont typeface="Wingdings" panose="05000000000000000000" pitchFamily="2" charset="2"/>
              <a:buChar char="§"/>
              <a:defRPr/>
            </a:pPr>
            <a:r>
              <a:rPr lang="zh-CN" altLang="en-US" sz="1800" b="0" dirty="0">
                <a:latin typeface="+mn-ea"/>
              </a:rPr>
              <a:t>正确输出：</a:t>
            </a:r>
            <a:r>
              <a:rPr lang="en-US" altLang="zh-CN" sz="1800" b="0" dirty="0">
                <a:latin typeface="+mn-ea"/>
              </a:rPr>
              <a:t>standard output 1</a:t>
            </a:r>
            <a:r>
              <a:rPr lang="zh-CN" altLang="en-US" sz="1800" b="0" dirty="0">
                <a:latin typeface="+mn-ea"/>
              </a:rPr>
              <a:t>。把数据输出到终端上。</a:t>
            </a:r>
            <a:endParaRPr lang="en-US" altLang="zh-CN" sz="1800" b="0" dirty="0">
              <a:latin typeface="+mn-ea"/>
            </a:endParaRPr>
          </a:p>
          <a:p>
            <a:pPr algn="l">
              <a:buFont typeface="Wingdings" panose="05000000000000000000" pitchFamily="2" charset="2"/>
              <a:buChar char="§"/>
              <a:defRPr/>
            </a:pPr>
            <a:r>
              <a:rPr lang="zh-CN" altLang="en-US" sz="1800" b="0" dirty="0">
                <a:latin typeface="+mn-ea"/>
              </a:rPr>
              <a:t>错误输出：</a:t>
            </a:r>
            <a:r>
              <a:rPr lang="en-US" altLang="zh-CN" sz="1800" b="0" dirty="0">
                <a:latin typeface="+mn-ea"/>
              </a:rPr>
              <a:t>error output 2</a:t>
            </a:r>
            <a:r>
              <a:rPr lang="zh-CN" altLang="en-US" sz="1800" b="0" dirty="0">
                <a:latin typeface="+mn-ea"/>
              </a:rPr>
              <a:t>。标准错误输出到终端上。</a:t>
            </a:r>
            <a:endParaRPr lang="en-US" altLang="zh-CN" sz="1800" b="0" dirty="0">
              <a:latin typeface="+mn-ea"/>
            </a:endParaRPr>
          </a:p>
          <a:p>
            <a:pPr algn="l">
              <a:buFont typeface="Wingdings" panose="05000000000000000000" pitchFamily="2" charset="2"/>
              <a:buChar char="§"/>
              <a:defRPr/>
            </a:pPr>
            <a:endParaRPr lang="en-US" altLang="zh-CN" sz="2000" b="0" dirty="0"/>
          </a:p>
          <a:p>
            <a:pPr algn="l">
              <a:defRPr/>
            </a:pPr>
            <a:endParaRPr lang="en-US" altLang="zh-CN" sz="2000" b="0" dirty="0"/>
          </a:p>
          <a:p>
            <a:pPr algn="l">
              <a:lnSpc>
                <a:spcPct val="150000"/>
              </a:lnSpc>
              <a:defRPr/>
            </a:pPr>
            <a:r>
              <a:rPr lang="zh-CN" altLang="en-US" sz="1800" dirty="0"/>
              <a:t>重定向分为输入重定向与输出重定向。</a:t>
            </a:r>
          </a:p>
          <a:p>
            <a:pPr algn="l">
              <a:buFont typeface="Wingdings" panose="05000000000000000000" pitchFamily="2" charset="2"/>
              <a:buChar char="§"/>
              <a:defRPr/>
            </a:pPr>
            <a:r>
              <a:rPr lang="zh-CN" altLang="en-US" sz="1800" b="0" dirty="0"/>
              <a:t>输入重定向：输入不从键盘读入，而是从文件输入或其它。</a:t>
            </a:r>
          </a:p>
          <a:p>
            <a:pPr algn="l">
              <a:buFont typeface="Wingdings" panose="05000000000000000000" pitchFamily="2" charset="2"/>
              <a:buChar char="§"/>
              <a:defRPr/>
            </a:pPr>
            <a:r>
              <a:rPr lang="zh-CN" altLang="en-US" sz="1800" b="0" dirty="0"/>
              <a:t>输出重定向：不输出到终端上，而是输出到文件中去或其它。</a:t>
            </a:r>
          </a:p>
          <a:p>
            <a:pPr algn="l">
              <a:defRPr/>
            </a:pPr>
            <a:endParaRPr lang="zh-CN" altLang="en-US" sz="2000" b="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3C5D85F-7577-430A-91ED-B4A224B532D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输入输出和重定向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E114E2FC-8DD8-40C4-A320-E0CF4D5CB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5501" y="1752601"/>
            <a:ext cx="5351463" cy="601663"/>
          </a:xfrm>
        </p:spPr>
        <p:txBody>
          <a:bodyPr/>
          <a:lstStyle/>
          <a:p>
            <a:pPr algn="l"/>
            <a:r>
              <a:rPr lang="en-US" altLang="zh-CN" b="0"/>
              <a:t>“&lt;”</a:t>
            </a:r>
            <a:r>
              <a:rPr lang="zh-CN" altLang="en-US" b="0"/>
              <a:t>：输入重定向运算符</a:t>
            </a:r>
            <a:r>
              <a:rPr lang="en-US" altLang="zh-CN" b="0"/>
              <a:t>,</a:t>
            </a:r>
            <a:r>
              <a:rPr lang="zh-CN" altLang="en-US" b="0"/>
              <a:t>如果文件不存在会自动建立一个文件，如果第二次输入时，会覆盖前一次的输入内容。</a:t>
            </a:r>
            <a:endParaRPr lang="en-US" altLang="zh-CN" b="0"/>
          </a:p>
          <a:p>
            <a:pPr algn="l">
              <a:buFont typeface="Wingdings" panose="05000000000000000000" pitchFamily="2" charset="2"/>
              <a:buChar char="§"/>
            </a:pPr>
            <a:endParaRPr lang="zh-CN" altLang="en-US" b="0"/>
          </a:p>
          <a:p>
            <a:pPr algn="l"/>
            <a:endParaRPr lang="zh-CN" altLang="en-US" b="0"/>
          </a:p>
          <a:p>
            <a:pPr algn="l"/>
            <a:endParaRPr lang="zh-CN" altLang="en-US" b="0"/>
          </a:p>
          <a:p>
            <a:pPr algn="l">
              <a:buFont typeface="Wingdings" panose="05000000000000000000" pitchFamily="2" charset="2"/>
              <a:buChar char="§"/>
            </a:pPr>
            <a:endParaRPr lang="zh-CN" altLang="en-US" b="0"/>
          </a:p>
          <a:p>
            <a:pPr algn="l"/>
            <a:endParaRPr lang="zh-CN" altLang="en-US" b="0"/>
          </a:p>
          <a:p>
            <a:pPr algn="l"/>
            <a:br>
              <a:rPr lang="zh-CN" altLang="en-US"/>
            </a:br>
            <a:endParaRPr lang="zh-CN" altLang="en-US"/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EA10E0F9-9464-4F56-B40F-6F520C91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989264"/>
            <a:ext cx="40132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本框 5">
            <a:extLst>
              <a:ext uri="{FF2B5EF4-FFF2-40B4-BE49-F238E27FC236}">
                <a16:creationId xmlns:a16="http://schemas.microsoft.com/office/drawing/2014/main" id="{CE3DC980-40E7-42B7-BBF3-6AF97143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1" y="4746625"/>
            <a:ext cx="3648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/>
              <a:t>“&gt;”</a:t>
            </a:r>
            <a:r>
              <a:rPr lang="zh-CN" altLang="en-US" sz="2400" b="0"/>
              <a:t>：输出重定向运算符。</a:t>
            </a:r>
            <a:endParaRPr lang="en-US" altLang="zh-CN" sz="2400" b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19462" name="矩形 6">
            <a:extLst>
              <a:ext uri="{FF2B5EF4-FFF2-40B4-BE49-F238E27FC236}">
                <a16:creationId xmlns:a16="http://schemas.microsoft.com/office/drawing/2014/main" id="{D5D9C85E-171D-480A-81C3-60C95A67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9" y="3228975"/>
            <a:ext cx="4587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/>
              <a:t>“&gt;&gt;”</a:t>
            </a:r>
            <a:r>
              <a:rPr lang="zh-CN" altLang="en-US" sz="2400" b="0"/>
              <a:t>：表示把第二次的输出内容追加到文件中去，而不是覆盖。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9463" name="图片 8">
            <a:extLst>
              <a:ext uri="{FF2B5EF4-FFF2-40B4-BE49-F238E27FC236}">
                <a16:creationId xmlns:a16="http://schemas.microsoft.com/office/drawing/2014/main" id="{9A9CC868-7457-49A0-9460-5902E3B0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5191125"/>
            <a:ext cx="40132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9">
            <a:extLst>
              <a:ext uri="{FF2B5EF4-FFF2-40B4-BE49-F238E27FC236}">
                <a16:creationId xmlns:a16="http://schemas.microsoft.com/office/drawing/2014/main" id="{62B29E97-37BE-4338-B9F4-D1EC334E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071938"/>
            <a:ext cx="4243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文本框 2">
            <a:extLst>
              <a:ext uri="{FF2B5EF4-FFF2-40B4-BE49-F238E27FC236}">
                <a16:creationId xmlns:a16="http://schemas.microsoft.com/office/drawing/2014/main" id="{2B3BCFEE-7306-4B16-9D09-E892D6CB4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6" y="4074075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6" name="文本框 2">
            <a:extLst>
              <a:ext uri="{FF2B5EF4-FFF2-40B4-BE49-F238E27FC236}">
                <a16:creationId xmlns:a16="http://schemas.microsoft.com/office/drawing/2014/main" id="{A07A56D1-D508-4CE1-A09D-A61C126E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6" y="6108701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7" name="文本框 2">
            <a:extLst>
              <a:ext uri="{FF2B5EF4-FFF2-40B4-BE49-F238E27FC236}">
                <a16:creationId xmlns:a16="http://schemas.microsoft.com/office/drawing/2014/main" id="{61858783-CA93-43A4-9494-8D6C36EA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306" y="5388617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A2B85966-7D29-4FE8-8B6F-1A58C155A6A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管道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8C64BEB6-9A22-45A1-8F7D-9AE284310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1" y="1476376"/>
            <a:ext cx="8029575" cy="439261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可以通过管道把一个命令的输出传递给另一个命令作为输入。管道用竖杠</a:t>
            </a:r>
            <a:r>
              <a:rPr lang="en-US" altLang="zh-CN" sz="1800"/>
              <a:t>|</a:t>
            </a:r>
            <a:r>
              <a:rPr lang="zh-CN" altLang="en-US" sz="1800"/>
              <a:t>表示。它的一般形式为： 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	</a:t>
            </a:r>
            <a:r>
              <a:rPr lang="zh-CN" altLang="en-US" sz="1800">
                <a:solidFill>
                  <a:srgbClr val="FF0000"/>
                </a:solidFill>
              </a:rPr>
              <a:t>命令</a:t>
            </a:r>
            <a:r>
              <a:rPr lang="en-US" altLang="zh-CN" sz="1800">
                <a:solidFill>
                  <a:srgbClr val="FF0000"/>
                </a:solidFill>
              </a:rPr>
              <a:t>1 |</a:t>
            </a:r>
            <a:r>
              <a:rPr lang="zh-CN" altLang="en-US" sz="1800">
                <a:solidFill>
                  <a:srgbClr val="FF0000"/>
                </a:solidFill>
              </a:rPr>
              <a:t>命令</a:t>
            </a:r>
            <a:r>
              <a:rPr lang="en-US" altLang="zh-CN" sz="1800">
                <a:solidFill>
                  <a:srgbClr val="FF0000"/>
                </a:solidFill>
              </a:rPr>
              <a:t>2                               </a:t>
            </a:r>
            <a:r>
              <a:rPr lang="en-US" altLang="zh-CN" sz="1800"/>
              <a:t>	//</a:t>
            </a:r>
            <a:r>
              <a:rPr lang="zh-CN" altLang="en-US" sz="1800"/>
              <a:t>其中 </a:t>
            </a:r>
            <a:r>
              <a:rPr lang="en-US" altLang="zh-CN" sz="1800"/>
              <a:t>| </a:t>
            </a:r>
            <a:r>
              <a:rPr lang="zh-CN" altLang="en-US" sz="1800"/>
              <a:t>是管道符号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在下面的例子中，在当前目录中执行文件列表操作，如果没有管道的话，所有文件就会显示出来。当</a:t>
            </a:r>
            <a:r>
              <a:rPr lang="en-US" altLang="zh-CN" sz="1800"/>
              <a:t>shell</a:t>
            </a:r>
            <a:r>
              <a:rPr lang="zh-CN" altLang="en-US" sz="1800"/>
              <a:t>看到管道符号以后，就会把所有列出的文件交给管道右 边的命令，因此管道的含义正如它的名字所暗示的那样：把信息从一端传送到另外一端。在这个例子中，接下来</a:t>
            </a:r>
            <a:r>
              <a:rPr lang="en-US" altLang="zh-CN" sz="1800"/>
              <a:t>grep</a:t>
            </a:r>
            <a:r>
              <a:rPr lang="zh-CN" altLang="en-US" sz="1800"/>
              <a:t>命令在文件列表中搜索文件名中有 </a:t>
            </a:r>
            <a:r>
              <a:rPr lang="en-US" altLang="zh-CN" sz="1800"/>
              <a:t>myfile</a:t>
            </a:r>
            <a:r>
              <a:rPr lang="zh-CN" altLang="en-US" sz="1800"/>
              <a:t>的文件： </a:t>
            </a:r>
          </a:p>
          <a:p>
            <a:pPr algn="l" eaLnBrk="1" hangingPunct="1"/>
            <a:br>
              <a:rPr lang="zh-CN" altLang="en-US">
                <a:solidFill>
                  <a:srgbClr val="1952FF"/>
                </a:solidFill>
              </a:rPr>
            </a:br>
            <a:endParaRPr lang="zh-CN" altLang="en-US">
              <a:solidFill>
                <a:srgbClr val="1952FF"/>
              </a:solidFill>
            </a:endParaRPr>
          </a:p>
        </p:txBody>
      </p:sp>
      <p:pic>
        <p:nvPicPr>
          <p:cNvPr id="20484" name="图片 4">
            <a:extLst>
              <a:ext uri="{FF2B5EF4-FFF2-40B4-BE49-F238E27FC236}">
                <a16:creationId xmlns:a16="http://schemas.microsoft.com/office/drawing/2014/main" id="{D176B5EF-51BE-4508-B6DA-D13B3915D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4799013"/>
            <a:ext cx="499745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A28424E-AC13-44A3-8249-50A24063C13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综合实例</a:t>
            </a:r>
          </a:p>
        </p:txBody>
      </p:sp>
      <p:pic>
        <p:nvPicPr>
          <p:cNvPr id="21507" name="图片 3">
            <a:extLst>
              <a:ext uri="{FF2B5EF4-FFF2-40B4-BE49-F238E27FC236}">
                <a16:creationId xmlns:a16="http://schemas.microsoft.com/office/drawing/2014/main" id="{A8BD47A0-8031-4CCA-9766-70A78D0F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746626"/>
            <a:ext cx="65532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1">
            <a:extLst>
              <a:ext uri="{FF2B5EF4-FFF2-40B4-BE49-F238E27FC236}">
                <a16:creationId xmlns:a16="http://schemas.microsoft.com/office/drawing/2014/main" id="{9E6F440B-7FA8-4C17-806F-E57886CB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304926"/>
            <a:ext cx="8256588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本框 2">
            <a:extLst>
              <a:ext uri="{FF2B5EF4-FFF2-40B4-BE49-F238E27FC236}">
                <a16:creationId xmlns:a16="http://schemas.microsoft.com/office/drawing/2014/main" id="{D69EBD3E-D7F1-412E-AEB8-BED684C63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6" y="3841751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0" name="文本框 2">
            <a:extLst>
              <a:ext uri="{FF2B5EF4-FFF2-40B4-BE49-F238E27FC236}">
                <a16:creationId xmlns:a16="http://schemas.microsoft.com/office/drawing/2014/main" id="{14A60F2F-78A7-4B65-BC45-2D919D5B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9" y="6184901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1AEF617-27F9-4CEB-879A-9898C92F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0E5C97DC-890C-4014-9B46-C5574A0052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0725" y="2598739"/>
            <a:ext cx="376238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矩形 12">
            <a:extLst>
              <a:ext uri="{FF2B5EF4-FFF2-40B4-BE49-F238E27FC236}">
                <a16:creationId xmlns:a16="http://schemas.microsoft.com/office/drawing/2014/main" id="{DBFE39C0-6E23-4FAB-89EE-18CAAA4F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4541838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输入</a:t>
            </a: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输出处理</a:t>
            </a:r>
          </a:p>
        </p:txBody>
      </p:sp>
      <p:sp>
        <p:nvSpPr>
          <p:cNvPr id="22533" name="左大括号 11">
            <a:extLst>
              <a:ext uri="{FF2B5EF4-FFF2-40B4-BE49-F238E27FC236}">
                <a16:creationId xmlns:a16="http://schemas.microsoft.com/office/drawing/2014/main" id="{4D175741-9593-4249-9D87-98ABEBFA2656}"/>
              </a:ext>
            </a:extLst>
          </p:cNvPr>
          <p:cNvSpPr>
            <a:spLocks/>
          </p:cNvSpPr>
          <p:nvPr/>
        </p:nvSpPr>
        <p:spPr bwMode="auto">
          <a:xfrm>
            <a:off x="4741864" y="1720851"/>
            <a:ext cx="376238" cy="1787499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4" name="矩形 12">
            <a:extLst>
              <a:ext uri="{FF2B5EF4-FFF2-40B4-BE49-F238E27FC236}">
                <a16:creationId xmlns:a16="http://schemas.microsoft.com/office/drawing/2014/main" id="{1FF1D6DC-B851-4A35-B496-1D386FD4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268446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cat</a:t>
            </a: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命令</a:t>
            </a:r>
          </a:p>
        </p:txBody>
      </p:sp>
      <p:sp>
        <p:nvSpPr>
          <p:cNvPr id="22535" name="矩形 12">
            <a:extLst>
              <a:ext uri="{FF2B5EF4-FFF2-40B4-BE49-F238E27FC236}">
                <a16:creationId xmlns:a16="http://schemas.microsoft.com/office/drawing/2014/main" id="{B04B83F5-2A74-46BF-9286-2336FF30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4" y="1520825"/>
            <a:ext cx="1500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命令</a:t>
            </a:r>
          </a:p>
        </p:txBody>
      </p:sp>
      <p:sp>
        <p:nvSpPr>
          <p:cNvPr id="22536" name="矩形 12">
            <a:extLst>
              <a:ext uri="{FF2B5EF4-FFF2-40B4-BE49-F238E27FC236}">
                <a16:creationId xmlns:a16="http://schemas.microsoft.com/office/drawing/2014/main" id="{B0EE9856-5AB3-481D-9F64-7DA176DD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4" y="2057400"/>
            <a:ext cx="1500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read</a:t>
            </a: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命令</a:t>
            </a:r>
          </a:p>
        </p:txBody>
      </p:sp>
      <p:sp>
        <p:nvSpPr>
          <p:cNvPr id="22537" name="矩形 12">
            <a:extLst>
              <a:ext uri="{FF2B5EF4-FFF2-40B4-BE49-F238E27FC236}">
                <a16:creationId xmlns:a16="http://schemas.microsoft.com/office/drawing/2014/main" id="{D957F54C-2951-4D8E-BF8E-72344CAF0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4" y="5754688"/>
            <a:ext cx="1500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竖杠：</a:t>
            </a: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endParaRPr lang="zh-CN" altLang="en-US" sz="20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8" name="矩形 12">
            <a:extLst>
              <a:ext uri="{FF2B5EF4-FFF2-40B4-BE49-F238E27FC236}">
                <a16:creationId xmlns:a16="http://schemas.microsoft.com/office/drawing/2014/main" id="{16F5A947-1DB4-4281-8EB0-E0ABB886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5754688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管道</a:t>
            </a:r>
          </a:p>
        </p:txBody>
      </p:sp>
      <p:sp>
        <p:nvSpPr>
          <p:cNvPr id="22539" name="左大括号 35">
            <a:extLst>
              <a:ext uri="{FF2B5EF4-FFF2-40B4-BE49-F238E27FC236}">
                <a16:creationId xmlns:a16="http://schemas.microsoft.com/office/drawing/2014/main" id="{F52047F6-0A3A-456E-8663-FCDD869F2E9C}"/>
              </a:ext>
            </a:extLst>
          </p:cNvPr>
          <p:cNvSpPr>
            <a:spLocks/>
          </p:cNvSpPr>
          <p:nvPr/>
        </p:nvSpPr>
        <p:spPr bwMode="auto">
          <a:xfrm>
            <a:off x="4814889" y="4216190"/>
            <a:ext cx="230188" cy="1051346"/>
          </a:xfrm>
          <a:prstGeom prst="leftBrace">
            <a:avLst>
              <a:gd name="adj1" fmla="val 830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40" name="矩形 12">
            <a:extLst>
              <a:ext uri="{FF2B5EF4-FFF2-40B4-BE49-F238E27FC236}">
                <a16:creationId xmlns:a16="http://schemas.microsoft.com/office/drawing/2014/main" id="{DEFEEA93-544A-4ED2-B270-F2C55E1D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033838"/>
            <a:ext cx="1858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输入重定向：</a:t>
            </a: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&lt;</a:t>
            </a:r>
            <a:endParaRPr lang="zh-CN" altLang="en-US" sz="20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41" name="矩形 12">
            <a:extLst>
              <a:ext uri="{FF2B5EF4-FFF2-40B4-BE49-F238E27FC236}">
                <a16:creationId xmlns:a16="http://schemas.microsoft.com/office/drawing/2014/main" id="{33B2A339-B743-4CFA-99BD-C12CFBA37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9" y="5051425"/>
            <a:ext cx="257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输出重定向：</a:t>
            </a: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&gt;&gt;</a:t>
            </a:r>
            <a:endParaRPr lang="zh-CN" altLang="en-US" sz="20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42" name="矩形 12">
            <a:extLst>
              <a:ext uri="{FF2B5EF4-FFF2-40B4-BE49-F238E27FC236}">
                <a16:creationId xmlns:a16="http://schemas.microsoft.com/office/drawing/2014/main" id="{0C350AB0-4DF7-4455-A2EA-301A066E0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4" y="3209925"/>
            <a:ext cx="1500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grep</a:t>
            </a: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命令</a:t>
            </a:r>
          </a:p>
        </p:txBody>
      </p:sp>
      <p:sp>
        <p:nvSpPr>
          <p:cNvPr id="22544" name="矩形 12">
            <a:extLst>
              <a:ext uri="{FF2B5EF4-FFF2-40B4-BE49-F238E27FC236}">
                <a16:creationId xmlns:a16="http://schemas.microsoft.com/office/drawing/2014/main" id="{24BBBE36-0563-410B-9D84-CF1B99DD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4" y="2449513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000000"/>
                </a:solidFill>
                <a:ea typeface="宋体" panose="02010600030101010101" pitchFamily="2" charset="-122"/>
              </a:rPr>
              <a:t>常用输入输出命令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defRPr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输入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输出处理与文件处理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endParaRPr lang="en-US" altLang="zh-CN" sz="3200" dirty="0">
              <a:solidFill>
                <a:schemeClr val="hlink"/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文本与字符串处理</a:t>
            </a:r>
            <a:endParaRPr lang="en-US" altLang="zh-CN" sz="3200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系统管理与脚本控制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endParaRPr lang="en-US" altLang="zh-CN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awk/gawk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sed</a:t>
            </a:r>
          </a:p>
        </p:txBody>
      </p:sp>
    </p:spTree>
    <p:extLst>
      <p:ext uri="{BB962C8B-B14F-4D97-AF65-F5344CB8AC3E}">
        <p14:creationId xmlns:p14="http://schemas.microsoft.com/office/powerpoint/2010/main" val="39978266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文本与字符串处理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Shell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文本与字符串处理</a:t>
            </a:r>
            <a:endParaRPr lang="en-US" altLang="zh-CN" sz="3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857250" lvl="1" indent="-457200"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相关知识与基本工具命令</a:t>
            </a:r>
          </a:p>
          <a:p>
            <a:pPr marL="857250" lvl="1" indent="-457200"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综合实例</a:t>
            </a:r>
          </a:p>
          <a:p>
            <a:pPr marL="0" indent="0" eaLnBrk="1" hangingPunct="1">
              <a:buNone/>
              <a:defRPr/>
            </a:pPr>
            <a:endParaRPr lang="en-US" altLang="zh-CN" sz="3200" dirty="0">
              <a:solidFill>
                <a:schemeClr val="hlink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37835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字符串处理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2FE76433-9668-4BFF-83BE-EE6F78AF7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04485"/>
              </p:ext>
            </p:extLst>
          </p:nvPr>
        </p:nvGraphicFramePr>
        <p:xfrm>
          <a:off x="636589" y="1268760"/>
          <a:ext cx="8683625" cy="5370362"/>
        </p:xfrm>
        <a:graphic>
          <a:graphicData uri="http://schemas.openxmlformats.org/drawingml/2006/table">
            <a:tbl>
              <a:tblPr/>
              <a:tblGrid>
                <a:gridCol w="279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3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${#string}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的长度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49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string:position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}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在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中，从位置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position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开始提取子串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57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string:position:length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}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在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中，从位置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position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开始提取长度为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length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的子串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974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string#substring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}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从变量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的开头，删除最短匹配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substring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的子串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974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${string##substring}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从变量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的开头，删除最长匹配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substring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的子串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974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${string%substring}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从变量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的结尾，删除最短匹配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substring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的子串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974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${string%%substring}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从变量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的结尾，删除最长匹配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substring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的子串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532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${string/old/new}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使用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new,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来代替第一个匹配的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old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549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${string//old/new}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使用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new,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代替所有匹配的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old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3974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${string/#old/new}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替换开头．如果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以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old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开头，那么就用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new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替换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3974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${string/%old/new}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替换结尾．如果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以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old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结尾，那么就用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new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rPr>
                        <a:t>替换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10733" marR="10733" marT="10732" marB="1073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2767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2D59FF41-BAD0-4254-B90A-3DA7B792D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6007" y="1808002"/>
            <a:ext cx="4283075" cy="550862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字符串长度</a:t>
            </a:r>
            <a:endParaRPr lang="en-US" altLang="zh-CN" dirty="0"/>
          </a:p>
          <a:p>
            <a:pPr algn="l" eaLnBrk="1" hangingPunct="1"/>
            <a:r>
              <a:rPr lang="en-US" altLang="zh-CN" dirty="0"/>
              <a:t>	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6627" name="标题 3">
            <a:extLst>
              <a:ext uri="{FF2B5EF4-FFF2-40B4-BE49-F238E27FC236}">
                <a16:creationId xmlns:a16="http://schemas.microsoft.com/office/drawing/2014/main" id="{7D103852-4C58-4A46-B9D3-CC8FAE19C463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例子</a:t>
            </a:r>
          </a:p>
        </p:txBody>
      </p:sp>
      <p:sp>
        <p:nvSpPr>
          <p:cNvPr id="26628" name="内容占位符 2">
            <a:extLst>
              <a:ext uri="{FF2B5EF4-FFF2-40B4-BE49-F238E27FC236}">
                <a16:creationId xmlns:a16="http://schemas.microsoft.com/office/drawing/2014/main" id="{4D9C314A-918B-455F-8F36-026943B8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1" y="4327524"/>
            <a:ext cx="41846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ts val="1000"/>
              </a:spcBef>
              <a:buClr>
                <a:srgbClr val="3366FF"/>
              </a:buClr>
              <a:buSzPct val="80000"/>
              <a:buNone/>
            </a:pPr>
            <a:r>
              <a:rPr lang="zh-CN" altLang="en-US" dirty="0"/>
              <a:t>截取子串</a:t>
            </a:r>
            <a:endParaRPr lang="en-US" altLang="zh-CN" dirty="0"/>
          </a:p>
          <a:p>
            <a:pPr>
              <a:spcBef>
                <a:spcPts val="1000"/>
              </a:spcBef>
              <a:buClr>
                <a:srgbClr val="3366FF"/>
              </a:buClr>
              <a:buSzPct val="80000"/>
              <a:buNone/>
            </a:pPr>
            <a:r>
              <a:rPr lang="en-US" altLang="zh-CN" sz="1800" b="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	</a:t>
            </a:r>
            <a:br>
              <a:rPr lang="zh-CN" altLang="en-US" sz="1800" b="0" dirty="0">
                <a:solidFill>
                  <a:srgbClr val="0033CC"/>
                </a:solidFill>
                <a:ea typeface="华文新魏" panose="02010800040101010101" pitchFamily="2" charset="-122"/>
              </a:rPr>
            </a:br>
            <a:br>
              <a:rPr lang="zh-CN" altLang="en-US" sz="1800" b="0" dirty="0">
                <a:solidFill>
                  <a:srgbClr val="0033CC"/>
                </a:solidFill>
                <a:ea typeface="华文新魏" panose="02010800040101010101" pitchFamily="2" charset="-122"/>
              </a:rPr>
            </a:br>
            <a:endParaRPr lang="zh-CN" altLang="en-US" sz="1800" dirty="0">
              <a:solidFill>
                <a:srgbClr val="404040"/>
              </a:solidFill>
              <a:latin typeface="Trebuchet MS" panose="020B0603020202020204" pitchFamily="34" charset="0"/>
              <a:ea typeface="华文新魏" panose="02010800040101010101" pitchFamily="2" charset="-122"/>
            </a:endParaRPr>
          </a:p>
        </p:txBody>
      </p:sp>
      <p:pic>
        <p:nvPicPr>
          <p:cNvPr id="26629" name="图片 1">
            <a:extLst>
              <a:ext uri="{FF2B5EF4-FFF2-40B4-BE49-F238E27FC236}">
                <a16:creationId xmlns:a16="http://schemas.microsoft.com/office/drawing/2014/main" id="{75779141-CBAF-47A2-903C-86AB20D1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6" y="2371724"/>
            <a:ext cx="4670425" cy="84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图片 5">
            <a:extLst>
              <a:ext uri="{FF2B5EF4-FFF2-40B4-BE49-F238E27FC236}">
                <a16:creationId xmlns:a16="http://schemas.microsoft.com/office/drawing/2014/main" id="{BBF91369-28A7-45EA-BDDA-068931CA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4862514"/>
            <a:ext cx="467042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内容占位符 2">
            <a:extLst>
              <a:ext uri="{FF2B5EF4-FFF2-40B4-BE49-F238E27FC236}">
                <a16:creationId xmlns:a16="http://schemas.microsoft.com/office/drawing/2014/main" id="{4B0DE0B3-E454-4BB1-9B50-88C572F1C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828007"/>
            <a:ext cx="2825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ts val="1000"/>
              </a:spcBef>
              <a:buNone/>
            </a:pPr>
            <a:r>
              <a:rPr lang="zh-CN" altLang="en-US" dirty="0"/>
              <a:t>字符串删除</a:t>
            </a:r>
            <a:endParaRPr lang="en-US" altLang="zh-CN" dirty="0"/>
          </a:p>
          <a:p>
            <a:pPr>
              <a:spcBef>
                <a:spcPts val="1000"/>
              </a:spcBef>
              <a:buClr>
                <a:srgbClr val="3366FF"/>
              </a:buClr>
              <a:buSzPct val="80000"/>
              <a:buNone/>
            </a:pPr>
            <a:r>
              <a:rPr lang="en-US" altLang="zh-CN" sz="1800" b="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	</a:t>
            </a:r>
            <a:br>
              <a:rPr lang="zh-CN" altLang="en-US" sz="1800" b="0" dirty="0">
                <a:solidFill>
                  <a:srgbClr val="0033CC"/>
                </a:solidFill>
                <a:ea typeface="华文新魏" panose="02010800040101010101" pitchFamily="2" charset="-122"/>
              </a:rPr>
            </a:br>
            <a:br>
              <a:rPr lang="zh-CN" altLang="en-US" sz="1800" b="0" dirty="0">
                <a:solidFill>
                  <a:srgbClr val="0033CC"/>
                </a:solidFill>
                <a:ea typeface="华文新魏" panose="02010800040101010101" pitchFamily="2" charset="-122"/>
              </a:rPr>
            </a:br>
            <a:endParaRPr lang="zh-CN" altLang="en-US" sz="1800" dirty="0">
              <a:solidFill>
                <a:srgbClr val="404040"/>
              </a:solidFill>
              <a:latin typeface="Trebuchet MS" panose="020B0603020202020204" pitchFamily="34" charset="0"/>
              <a:ea typeface="华文新魏" panose="02010800040101010101" pitchFamily="2" charset="-122"/>
            </a:endParaRPr>
          </a:p>
        </p:txBody>
      </p:sp>
      <p:pic>
        <p:nvPicPr>
          <p:cNvPr id="26632" name="图片 2">
            <a:extLst>
              <a:ext uri="{FF2B5EF4-FFF2-40B4-BE49-F238E27FC236}">
                <a16:creationId xmlns:a16="http://schemas.microsoft.com/office/drawing/2014/main" id="{D6DD90AB-6E5E-493F-A0C9-DE06E311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2365375"/>
            <a:ext cx="44354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内容占位符 2">
            <a:extLst>
              <a:ext uri="{FF2B5EF4-FFF2-40B4-BE49-F238E27FC236}">
                <a16:creationId xmlns:a16="http://schemas.microsoft.com/office/drawing/2014/main" id="{78242951-B017-4CC2-9F9F-D51CC2F8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383879"/>
            <a:ext cx="210502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字符串替换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26634" name="图片 1">
            <a:extLst>
              <a:ext uri="{FF2B5EF4-FFF2-40B4-BE49-F238E27FC236}">
                <a16:creationId xmlns:a16="http://schemas.microsoft.com/office/drawing/2014/main" id="{58AA050F-C33E-40A7-8E3E-421B9348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4862512"/>
            <a:ext cx="448310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文本框 2">
            <a:extLst>
              <a:ext uri="{FF2B5EF4-FFF2-40B4-BE49-F238E27FC236}">
                <a16:creationId xmlns:a16="http://schemas.microsoft.com/office/drawing/2014/main" id="{24412A23-AC46-4946-8256-B6C20C1E2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4" y="3284984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6" name="文本框 2">
            <a:extLst>
              <a:ext uri="{FF2B5EF4-FFF2-40B4-BE49-F238E27FC236}">
                <a16:creationId xmlns:a16="http://schemas.microsoft.com/office/drawing/2014/main" id="{0785DFD0-3215-4493-9BF1-ED1B67133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310" y="5951533"/>
            <a:ext cx="428625" cy="24606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endParaRPr lang="zh-CN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7" name="文本框 2">
            <a:extLst>
              <a:ext uri="{FF2B5EF4-FFF2-40B4-BE49-F238E27FC236}">
                <a16:creationId xmlns:a16="http://schemas.microsoft.com/office/drawing/2014/main" id="{B7DA30C1-6B61-4DE1-83DB-360C449A3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7" y="3904057"/>
            <a:ext cx="428625" cy="24606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lang="zh-CN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8" name="文本框 2">
            <a:extLst>
              <a:ext uri="{FF2B5EF4-FFF2-40B4-BE49-F238E27FC236}">
                <a16:creationId xmlns:a16="http://schemas.microsoft.com/office/drawing/2014/main" id="{F09F6E52-7155-4350-B702-4647F5AB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1" y="5949280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输入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输出处理与文件处理</a:t>
            </a:r>
            <a:endParaRPr lang="en-US" altLang="zh-CN" sz="3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endParaRPr lang="en-US" altLang="zh-CN" sz="3200" dirty="0">
              <a:solidFill>
                <a:schemeClr val="hlink"/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文本与字符串处理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系统管理与脚本控制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endParaRPr lang="en-US" altLang="zh-CN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awk/gawk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sed</a:t>
            </a:r>
          </a:p>
          <a:p>
            <a:pPr marL="0" indent="0" eaLnBrk="1" hangingPunct="1">
              <a:buClrTx/>
              <a:buNone/>
              <a:defRPr/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EFF0ABB-E485-4C5E-84C2-4661CED16A2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综合实例</a:t>
            </a:r>
          </a:p>
        </p:txBody>
      </p:sp>
      <p:pic>
        <p:nvPicPr>
          <p:cNvPr id="27651" name="图片 1">
            <a:extLst>
              <a:ext uri="{FF2B5EF4-FFF2-40B4-BE49-F238E27FC236}">
                <a16:creationId xmlns:a16="http://schemas.microsoft.com/office/drawing/2014/main" id="{C24D755E-FA25-43FE-BAD3-06900280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4406900"/>
            <a:ext cx="533241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2">
            <a:extLst>
              <a:ext uri="{FF2B5EF4-FFF2-40B4-BE49-F238E27FC236}">
                <a16:creationId xmlns:a16="http://schemas.microsoft.com/office/drawing/2014/main" id="{8F581E24-14DE-4F79-9010-44CEE744F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1" y="1808164"/>
            <a:ext cx="1642565" cy="448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3">
            <a:extLst>
              <a:ext uri="{FF2B5EF4-FFF2-40B4-BE49-F238E27FC236}">
                <a16:creationId xmlns:a16="http://schemas.microsoft.com/office/drawing/2014/main" id="{612E3892-F0FD-4BFA-A8B9-03FB53ED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808164"/>
            <a:ext cx="533241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文本框 2">
            <a:extLst>
              <a:ext uri="{FF2B5EF4-FFF2-40B4-BE49-F238E27FC236}">
                <a16:creationId xmlns:a16="http://schemas.microsoft.com/office/drawing/2014/main" id="{08675D09-3B27-49BD-8508-593668CD8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9" y="3463926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5" name="文本框 2">
            <a:extLst>
              <a:ext uri="{FF2B5EF4-FFF2-40B4-BE49-F238E27FC236}">
                <a16:creationId xmlns:a16="http://schemas.microsoft.com/office/drawing/2014/main" id="{58ABA3A1-9A65-4772-A473-9D88F0FE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9" y="6334126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6" name="文本框 2">
            <a:extLst>
              <a:ext uri="{FF2B5EF4-FFF2-40B4-BE49-F238E27FC236}">
                <a16:creationId xmlns:a16="http://schemas.microsoft.com/office/drawing/2014/main" id="{B7432912-467F-405E-AEFD-8F299530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01" y="6334126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5BF69F9-6739-42F6-8394-A39D496D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E60F52E-C203-499C-9E1D-03D9881D8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875449"/>
              </p:ext>
            </p:extLst>
          </p:nvPr>
        </p:nvGraphicFramePr>
        <p:xfrm>
          <a:off x="831850" y="1412876"/>
          <a:ext cx="8301038" cy="474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7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命令工具</a:t>
                      </a:r>
                    </a:p>
                  </a:txBody>
                  <a:tcPr marL="91438" marR="91438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解释</a:t>
                      </a:r>
                    </a:p>
                  </a:txBody>
                  <a:tcPr marL="91438" marR="91438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7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${#string}</a:t>
                      </a:r>
                      <a:endParaRPr lang="zh-CN" altLang="en-US" sz="1800" dirty="0"/>
                    </a:p>
                  </a:txBody>
                  <a:tcPr marL="91438" marR="91438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计算</a:t>
                      </a:r>
                      <a:r>
                        <a:rPr lang="en-US" altLang="zh-CN" sz="1800" dirty="0"/>
                        <a:t>string</a:t>
                      </a:r>
                      <a:r>
                        <a:rPr lang="zh-CN" altLang="en-US" sz="1800" dirty="0"/>
                        <a:t>的长度</a:t>
                      </a:r>
                    </a:p>
                  </a:txBody>
                  <a:tcPr marL="91438" marR="91438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${</a:t>
                      </a:r>
                      <a:r>
                        <a:rPr lang="en-US" altLang="zh-CN" sz="1800" dirty="0" err="1"/>
                        <a:t>string:position:length</a:t>
                      </a:r>
                      <a:r>
                        <a:rPr lang="en-US" altLang="zh-CN" sz="1800" dirty="0"/>
                        <a:t>}</a:t>
                      </a:r>
                      <a:endParaRPr lang="zh-CN" altLang="en-US" sz="1800" dirty="0"/>
                    </a:p>
                  </a:txBody>
                  <a:tcPr marL="91438" marR="91438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</a:t>
                      </a:r>
                      <a:r>
                        <a:rPr lang="en-US" altLang="zh-CN" sz="1800" dirty="0"/>
                        <a:t>string</a:t>
                      </a:r>
                      <a:r>
                        <a:rPr lang="zh-CN" altLang="en-US" sz="1800" dirty="0"/>
                        <a:t>中，从</a:t>
                      </a:r>
                      <a:r>
                        <a:rPr lang="en-US" altLang="zh-CN" sz="1800" dirty="0"/>
                        <a:t>position</a:t>
                      </a:r>
                      <a:r>
                        <a:rPr lang="zh-CN" altLang="en-US" sz="1800" dirty="0"/>
                        <a:t>开始提取长度为</a:t>
                      </a:r>
                      <a:r>
                        <a:rPr lang="en-US" altLang="zh-CN" sz="1800" dirty="0" err="1"/>
                        <a:t>lengthde</a:t>
                      </a:r>
                      <a:r>
                        <a:rPr lang="en-US" altLang="zh-CN" sz="1800" dirty="0"/>
                        <a:t> </a:t>
                      </a:r>
                      <a:r>
                        <a:rPr lang="zh-CN" altLang="en-US" sz="1800" dirty="0"/>
                        <a:t>子串</a:t>
                      </a:r>
                    </a:p>
                  </a:txBody>
                  <a:tcPr marL="91438" marR="91438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4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${</a:t>
                      </a:r>
                      <a:r>
                        <a:rPr lang="en-US" altLang="zh-CN" sz="1800" dirty="0" err="1"/>
                        <a:t>string#substring</a:t>
                      </a:r>
                      <a:r>
                        <a:rPr lang="en-US" altLang="zh-CN" sz="1800" dirty="0"/>
                        <a:t>}</a:t>
                      </a:r>
                      <a:endParaRPr lang="zh-CN" altLang="en-US" sz="1800" dirty="0"/>
                    </a:p>
                  </a:txBody>
                  <a:tcPr marL="91438" marR="91438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从变量</a:t>
                      </a:r>
                      <a:r>
                        <a:rPr lang="en-US" altLang="zh-CN" sz="1800" dirty="0"/>
                        <a:t>string </a:t>
                      </a:r>
                      <a:r>
                        <a:rPr lang="zh-CN" altLang="en-US" sz="1800" dirty="0"/>
                        <a:t>的开头，删除最短匹配</a:t>
                      </a:r>
                      <a:r>
                        <a:rPr lang="en-US" altLang="zh-CN" sz="1800" dirty="0"/>
                        <a:t>substring</a:t>
                      </a:r>
                      <a:r>
                        <a:rPr lang="zh-CN" altLang="en-US" sz="1800" dirty="0"/>
                        <a:t>的子串</a:t>
                      </a:r>
                    </a:p>
                  </a:txBody>
                  <a:tcPr marL="91438" marR="91438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94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${string%%substring}</a:t>
                      </a:r>
                      <a:endParaRPr lang="zh-CN" altLang="en-US" sz="1800" dirty="0"/>
                    </a:p>
                  </a:txBody>
                  <a:tcPr marL="91438" marR="91438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从变量</a:t>
                      </a:r>
                      <a:r>
                        <a:rPr lang="en-US" altLang="zh-CN" sz="1800" dirty="0"/>
                        <a:t>string</a:t>
                      </a:r>
                      <a:r>
                        <a:rPr lang="zh-CN" altLang="en-US" sz="1800" dirty="0"/>
                        <a:t>得到结尾，删除最长匹配</a:t>
                      </a:r>
                      <a:r>
                        <a:rPr lang="en-US" altLang="zh-CN" sz="1800" dirty="0"/>
                        <a:t>substring</a:t>
                      </a:r>
                      <a:r>
                        <a:rPr lang="zh-CN" altLang="en-US" sz="1800" dirty="0"/>
                        <a:t>的子串</a:t>
                      </a:r>
                    </a:p>
                  </a:txBody>
                  <a:tcPr marL="91438" marR="91438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94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${string/#old/new}</a:t>
                      </a:r>
                      <a:endParaRPr lang="zh-CN" altLang="en-US" sz="1800" dirty="0"/>
                    </a:p>
                  </a:txBody>
                  <a:tcPr marL="91438" marR="91438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替换开头，如果</a:t>
                      </a:r>
                      <a:r>
                        <a:rPr lang="en-US" altLang="zh-CN" sz="1800" dirty="0"/>
                        <a:t>string</a:t>
                      </a:r>
                      <a:r>
                        <a:rPr lang="zh-CN" altLang="en-US" sz="1800" dirty="0"/>
                        <a:t>以</a:t>
                      </a:r>
                      <a:r>
                        <a:rPr lang="en-US" altLang="zh-CN" sz="1800" dirty="0"/>
                        <a:t>old</a:t>
                      </a:r>
                      <a:r>
                        <a:rPr lang="zh-CN" altLang="en-US" sz="1800" dirty="0"/>
                        <a:t>开头，那么就用</a:t>
                      </a:r>
                      <a:r>
                        <a:rPr lang="en-US" altLang="zh-CN" sz="1800" dirty="0"/>
                        <a:t>new</a:t>
                      </a:r>
                      <a:r>
                        <a:rPr lang="zh-CN" altLang="en-US" sz="1800" dirty="0"/>
                        <a:t>替换</a:t>
                      </a:r>
                    </a:p>
                  </a:txBody>
                  <a:tcPr marL="91438" marR="91438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994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${string/%old/new}</a:t>
                      </a:r>
                      <a:endParaRPr lang="zh-CN" altLang="en-US" sz="1800" dirty="0"/>
                    </a:p>
                  </a:txBody>
                  <a:tcPr marL="91438" marR="91438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替换结尾，如果</a:t>
                      </a:r>
                      <a:r>
                        <a:rPr lang="en-US" altLang="zh-CN" sz="1800" dirty="0"/>
                        <a:t>string</a:t>
                      </a:r>
                      <a:r>
                        <a:rPr lang="zh-CN" altLang="en-US" sz="1800" dirty="0"/>
                        <a:t>以</a:t>
                      </a:r>
                      <a:r>
                        <a:rPr lang="en-US" altLang="zh-CN" sz="1800" dirty="0"/>
                        <a:t>old</a:t>
                      </a:r>
                      <a:r>
                        <a:rPr lang="zh-CN" altLang="en-US" sz="1800" dirty="0"/>
                        <a:t>结尾，那么就用</a:t>
                      </a:r>
                      <a:r>
                        <a:rPr lang="en-US" altLang="zh-CN" sz="1800" dirty="0"/>
                        <a:t>new</a:t>
                      </a:r>
                      <a:r>
                        <a:rPr lang="zh-CN" altLang="en-US" sz="1800" dirty="0"/>
                        <a:t>替换</a:t>
                      </a:r>
                    </a:p>
                  </a:txBody>
                  <a:tcPr marL="91438" marR="91438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defRPr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输入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输出处理与文件处理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endParaRPr lang="en-US" altLang="zh-CN" sz="3200" dirty="0">
              <a:solidFill>
                <a:schemeClr val="hlink"/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文本与字符串处理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buClrTx/>
              <a:defRPr/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系统管理与脚本控制</a:t>
            </a:r>
            <a:endParaRPr lang="en-US" altLang="zh-CN" sz="3200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zh-CN" sz="3200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awk/gawk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sed</a:t>
            </a:r>
          </a:p>
        </p:txBody>
      </p:sp>
    </p:spTree>
    <p:extLst>
      <p:ext uri="{BB962C8B-B14F-4D97-AF65-F5344CB8AC3E}">
        <p14:creationId xmlns:p14="http://schemas.microsoft.com/office/powerpoint/2010/main" val="190703763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系统管理与脚本控制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系统管理与脚本控制</a:t>
            </a:r>
            <a:endParaRPr lang="en-US" altLang="zh-CN" sz="3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857250" lvl="1" indent="-457200"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相关知识与基本工具命令</a:t>
            </a:r>
          </a:p>
          <a:p>
            <a:pPr marL="857250" lvl="1" indent="-457200"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综合实例</a:t>
            </a:r>
          </a:p>
          <a:p>
            <a:pPr marL="0" indent="0" eaLnBrk="1" hangingPunct="1">
              <a:buNone/>
              <a:defRPr/>
            </a:pPr>
            <a:endParaRPr lang="en-US" altLang="zh-CN" sz="3200" dirty="0">
              <a:solidFill>
                <a:schemeClr val="hlink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130717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A583FC8B-75E5-403D-A380-1D407B2C742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784851" y="5387975"/>
            <a:ext cx="684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>
                <a:schemeClr val="accent1"/>
              </a:buClr>
              <a:buSzPct val="80000"/>
              <a:buNone/>
            </a:pPr>
            <a:fld id="{F4827438-E22F-47C0-9B33-712C4674D22E}" type="slidenum">
              <a:rPr lang="en-US" altLang="zh-CN" sz="18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ts val="750"/>
                </a:spcBef>
                <a:buClr>
                  <a:schemeClr val="accent1"/>
                </a:buClr>
                <a:buSzPct val="80000"/>
                <a:buNone/>
              </a:pPr>
              <a:t>24</a:t>
            </a:fld>
            <a:endParaRPr lang="en-US" altLang="zh-CN" sz="1800">
              <a:solidFill>
                <a:srgbClr val="898989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61CD104-7043-48F2-8D7B-DD3F2F361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565276"/>
            <a:ext cx="61722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0033CC"/>
              </a:buClr>
              <a:buSzPct val="80000"/>
              <a:buBlip>
                <a:blip r:embed="rId3"/>
              </a:buBlip>
            </a:pPr>
            <a:endParaRPr lang="zh-CN" altLang="zh-CN" sz="2100">
              <a:solidFill>
                <a:srgbClr val="000000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5AE0266-52E9-453C-9F98-179436B349E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目录操作命令 </a:t>
            </a:r>
            <a:r>
              <a:rPr lang="en-US" altLang="zh-CN" dirty="0"/>
              <a:t>—— </a:t>
            </a:r>
            <a:r>
              <a:rPr lang="en-US" altLang="zh-CN" dirty="0" err="1"/>
              <a:t>pwd</a:t>
            </a:r>
            <a:r>
              <a:rPr lang="zh-CN" altLang="en-US" dirty="0"/>
              <a:t>、</a:t>
            </a:r>
            <a:r>
              <a:rPr lang="en-US" altLang="zh-CN" dirty="0"/>
              <a:t>cd</a:t>
            </a:r>
            <a:endParaRPr lang="zh-CN" altLang="en-US" dirty="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E32C2ABE-80F2-459F-88FB-CEC491920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0592" y="1973262"/>
            <a:ext cx="6448425" cy="29114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j-ea"/>
                <a:ea typeface="+mj-ea"/>
              </a:rPr>
              <a:t>pwd命令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用途：查看工作目录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cd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用途：切换工作目录</a:t>
            </a:r>
          </a:p>
          <a:p>
            <a:pPr marL="857250" lvl="1" indent="-457200"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格式：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cd  [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目录位置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]</a:t>
            </a:r>
            <a:endParaRPr lang="zh-CN" altLang="en-US" dirty="0">
              <a:solidFill>
                <a:srgbClr val="000066"/>
              </a:solidFill>
              <a:ea typeface="黑体" pitchFamily="2" charset="-122"/>
              <a:cs typeface="+mn-cs"/>
            </a:endParaRPr>
          </a:p>
        </p:txBody>
      </p:sp>
      <p:pic>
        <p:nvPicPr>
          <p:cNvPr id="31750" name="图片 4">
            <a:extLst>
              <a:ext uri="{FF2B5EF4-FFF2-40B4-BE49-F238E27FC236}">
                <a16:creationId xmlns:a16="http://schemas.microsoft.com/office/drawing/2014/main" id="{3482EE86-D96B-49CC-957A-9A34BAE1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20"/>
          <a:stretch>
            <a:fillRect/>
          </a:stretch>
        </p:blipFill>
        <p:spPr bwMode="auto">
          <a:xfrm>
            <a:off x="1866900" y="4632672"/>
            <a:ext cx="5767387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A4A951F-44DE-4235-BE46-ED032B33D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565276"/>
            <a:ext cx="61722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0033CC"/>
              </a:buClr>
              <a:buSzPct val="80000"/>
              <a:buBlip>
                <a:blip r:embed="rId3"/>
              </a:buBlip>
            </a:pPr>
            <a:endParaRPr lang="zh-CN" altLang="zh-CN" sz="2100">
              <a:solidFill>
                <a:srgbClr val="000000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BC293B09-3347-4595-A7FA-7459D1A7B12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目录操作命令 </a:t>
            </a:r>
            <a:r>
              <a:rPr lang="en-US" altLang="zh-CN" dirty="0"/>
              <a:t>—— ls</a:t>
            </a:r>
            <a:endParaRPr lang="zh-CN" altLang="en-US" dirty="0"/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550CB3AD-2AE5-436A-ABAB-0F3FFEE68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8584" y="1247378"/>
            <a:ext cx="8697416" cy="2909888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ls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用途：列表（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List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）显示目录内容 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格式：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ls  [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选项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]...  [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目录或文件名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]</a:t>
            </a:r>
            <a:endParaRPr lang="zh-CN" altLang="en-US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常用命令选项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-l 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：以长格式显示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-a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：显示所有子目录和文件的信息，包括隐藏文件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-R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：递归显示内容</a:t>
            </a:r>
          </a:p>
        </p:txBody>
      </p:sp>
      <p:pic>
        <p:nvPicPr>
          <p:cNvPr id="33797" name="图片 1">
            <a:extLst>
              <a:ext uri="{FF2B5EF4-FFF2-40B4-BE49-F238E27FC236}">
                <a16:creationId xmlns:a16="http://schemas.microsoft.com/office/drawing/2014/main" id="{C6F9F546-7F1C-4793-A81D-4ED18926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4" y="3930700"/>
            <a:ext cx="641508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图片 2">
            <a:extLst>
              <a:ext uri="{FF2B5EF4-FFF2-40B4-BE49-F238E27FC236}">
                <a16:creationId xmlns:a16="http://schemas.microsoft.com/office/drawing/2014/main" id="{2D270E5D-4D47-49FC-AF22-1C4118386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4" y="4437112"/>
            <a:ext cx="64150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图片 3">
            <a:extLst>
              <a:ext uri="{FF2B5EF4-FFF2-40B4-BE49-F238E27FC236}">
                <a16:creationId xmlns:a16="http://schemas.microsoft.com/office/drawing/2014/main" id="{7A69AE5E-3A4F-47B7-BD9A-9976514F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4" y="5200476"/>
            <a:ext cx="6415087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9893F17F-F97F-492C-9EBE-94B1989226A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784851" y="5387975"/>
            <a:ext cx="684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>
                <a:schemeClr val="accent1"/>
              </a:buClr>
              <a:buSzPct val="80000"/>
              <a:buNone/>
            </a:pPr>
            <a:fld id="{FFB4186A-1B85-42F5-82B1-3A2B0BCA1CEC}" type="slidenum">
              <a:rPr lang="en-US" altLang="zh-CN" sz="18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ts val="750"/>
                </a:spcBef>
                <a:buClr>
                  <a:schemeClr val="accent1"/>
                </a:buClr>
                <a:buSzPct val="80000"/>
                <a:buNone/>
              </a:pPr>
              <a:t>26</a:t>
            </a:fld>
            <a:endParaRPr lang="en-US" altLang="zh-CN" sz="1800">
              <a:solidFill>
                <a:srgbClr val="898989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356C1FF7-4A2D-44FD-9316-440F084DB82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目录操作命令 </a:t>
            </a:r>
            <a:r>
              <a:rPr lang="en-US" altLang="zh-CN" dirty="0"/>
              <a:t>—— </a:t>
            </a:r>
            <a:r>
              <a:rPr lang="en-US" altLang="zh-CN" dirty="0" err="1"/>
              <a:t>mkdir</a:t>
            </a:r>
            <a:endParaRPr lang="zh-CN" altLang="en-US" dirty="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BB3EFF39-2B3A-4B6A-B638-532466FB6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3538" y="1811338"/>
            <a:ext cx="6043612" cy="2184400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j-ea"/>
                <a:ea typeface="+mj-ea"/>
              </a:rPr>
              <a:t>mkdir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用途：创建新的目录（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Make Directory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） 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格式：</a:t>
            </a:r>
            <a:r>
              <a:rPr lang="en-US" altLang="zh-CN" dirty="0" err="1">
                <a:solidFill>
                  <a:srgbClr val="000066"/>
                </a:solidFill>
                <a:ea typeface="黑体" pitchFamily="2" charset="-122"/>
                <a:cs typeface="+mn-cs"/>
              </a:rPr>
              <a:t>mkdir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  [-p]  [/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路径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/]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目录名</a:t>
            </a:r>
            <a:endParaRPr lang="en-US" altLang="zh-CN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-p 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选项用于创建多级目录</a:t>
            </a:r>
          </a:p>
          <a:p>
            <a:pPr marL="0" lvl="1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5845" name="图片 1">
            <a:extLst>
              <a:ext uri="{FF2B5EF4-FFF2-40B4-BE49-F238E27FC236}">
                <a16:creationId xmlns:a16="http://schemas.microsoft.com/office/drawing/2014/main" id="{10D7254A-CCBF-47B6-B960-2EAA0764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06" y="4159870"/>
            <a:ext cx="6707187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070CF-730E-4855-BAE8-3E6462C1F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630364"/>
            <a:ext cx="61722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0033CC"/>
              </a:buClr>
              <a:buSzPct val="80000"/>
              <a:buBlip>
                <a:blip r:embed="rId3"/>
              </a:buBlip>
            </a:pPr>
            <a:endParaRPr lang="zh-CN" altLang="zh-CN" sz="2100">
              <a:solidFill>
                <a:srgbClr val="000000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CE79EF2E-B9D2-42FE-9A64-DB81F2C1C30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目录操作命令 </a:t>
            </a:r>
            <a:r>
              <a:rPr lang="en-US" altLang="zh-CN" dirty="0"/>
              <a:t>—— du</a:t>
            </a:r>
            <a:endParaRPr lang="zh-CN" altLang="en-US" dirty="0"/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B0672D7D-3ACF-4B0B-B9E9-E678B7AE7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0592" y="1481114"/>
            <a:ext cx="7950200" cy="2909887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du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用途：统计目录及文件的空间占用情况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 格式：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du  [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选项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]...  [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目录或文件名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]</a:t>
            </a:r>
            <a:endParaRPr lang="zh-CN" altLang="en-US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marL="857250" lvl="1" indent="-457200"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常用命令选项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-a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：统计时包括所有的文件，而不仅仅只统计目录 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-h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：以更易读的字节单位（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K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、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M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等）显示信息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-s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：只统计每个参数所占用空间总的大小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  <p:pic>
        <p:nvPicPr>
          <p:cNvPr id="37893" name="图片 3">
            <a:extLst>
              <a:ext uri="{FF2B5EF4-FFF2-40B4-BE49-F238E27FC236}">
                <a16:creationId xmlns:a16="http://schemas.microsoft.com/office/drawing/2014/main" id="{9FB689BB-83B3-40FA-8103-E43D9B0F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06" y="4746577"/>
            <a:ext cx="6275388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579B31A1-5F1C-41B4-83B9-1DB9B46ECC81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文件操作命令 </a:t>
            </a:r>
            <a:r>
              <a:rPr lang="en-US" altLang="zh-CN" dirty="0"/>
              <a:t>—— touch</a:t>
            </a:r>
            <a:r>
              <a:rPr lang="zh-CN" altLang="en-US" dirty="0"/>
              <a:t>、</a:t>
            </a:r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64753269-34BA-4E36-8C25-B45F3224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0592" y="1721695"/>
            <a:ext cx="7910512" cy="29495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touch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用途：新建空文件，或更新文件时间标记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格式：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touch  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文件名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…</a:t>
            </a:r>
            <a:endParaRPr lang="zh-CN" altLang="en-US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file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用途：查看文件类型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格式： 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file  </a:t>
            </a: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文件名</a:t>
            </a: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…</a:t>
            </a:r>
            <a:endParaRPr lang="zh-CN" altLang="en-US" dirty="0">
              <a:solidFill>
                <a:srgbClr val="000066"/>
              </a:solidFill>
              <a:ea typeface="黑体" pitchFamily="2" charset="-122"/>
              <a:cs typeface="+mn-cs"/>
            </a:endParaRPr>
          </a:p>
        </p:txBody>
      </p:sp>
      <p:pic>
        <p:nvPicPr>
          <p:cNvPr id="39940" name="图片 1">
            <a:extLst>
              <a:ext uri="{FF2B5EF4-FFF2-40B4-BE49-F238E27FC236}">
                <a16:creationId xmlns:a16="http://schemas.microsoft.com/office/drawing/2014/main" id="{EC10F120-54BD-4B84-8BC3-C86B8BBE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4437112"/>
            <a:ext cx="724058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2">
            <a:extLst>
              <a:ext uri="{FF2B5EF4-FFF2-40B4-BE49-F238E27FC236}">
                <a16:creationId xmlns:a16="http://schemas.microsoft.com/office/drawing/2014/main" id="{48F2155D-325C-421C-80C1-80E284C5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6"/>
          <a:stretch>
            <a:fillRect/>
          </a:stretch>
        </p:blipFill>
        <p:spPr bwMode="auto">
          <a:xfrm>
            <a:off x="1280592" y="5719654"/>
            <a:ext cx="7240587" cy="44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文本框 2">
            <a:extLst>
              <a:ext uri="{FF2B5EF4-FFF2-40B4-BE49-F238E27FC236}">
                <a16:creationId xmlns:a16="http://schemas.microsoft.com/office/drawing/2014/main" id="{50E7DBDC-CC5A-4DC0-8DAA-02767464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368" y="6215113"/>
            <a:ext cx="428625" cy="24606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3" name="文本框 2">
            <a:extLst>
              <a:ext uri="{FF2B5EF4-FFF2-40B4-BE49-F238E27FC236}">
                <a16:creationId xmlns:a16="http://schemas.microsoft.com/office/drawing/2014/main" id="{FADFE4BC-DC09-4893-96FC-288C7D553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368" y="5198320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43C4709A-2DA9-4288-BC8F-543211017A5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文件操作命令 </a:t>
            </a:r>
            <a:r>
              <a:rPr lang="en-US" altLang="zh-CN" dirty="0"/>
              <a:t>—— cp</a:t>
            </a:r>
            <a:endParaRPr lang="zh-CN" altLang="en-US" dirty="0"/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F82273CD-779C-4B28-A714-E19F3A411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6576" y="1293021"/>
            <a:ext cx="8417048" cy="29114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cp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用途：复制（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Copy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）文件或目录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cp  [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选项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]... 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源文件或目录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… 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目标文件或目录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常用命令选项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-r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：递归复制整个目录树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-p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：保持源文件的属性不变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-f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：强制覆盖目标同名文件或目录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</a:t>
            </a:r>
            <a:r>
              <a:rPr lang="en-US" altLang="zh-CN" sz="1800" dirty="0" err="1">
                <a:solidFill>
                  <a:srgbClr val="000066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：需要覆盖文件或目录时进行提醒</a:t>
            </a:r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-a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：拷贝设备等特殊文件</a:t>
            </a:r>
          </a:p>
        </p:txBody>
      </p:sp>
      <p:pic>
        <p:nvPicPr>
          <p:cNvPr id="41988" name="图片 1">
            <a:extLst>
              <a:ext uri="{FF2B5EF4-FFF2-40B4-BE49-F238E27FC236}">
                <a16:creationId xmlns:a16="http://schemas.microsoft.com/office/drawing/2014/main" id="{1B3A34F0-5F16-4014-9F53-8251D365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9" y="4592639"/>
            <a:ext cx="58832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2">
            <a:extLst>
              <a:ext uri="{FF2B5EF4-FFF2-40B4-BE49-F238E27FC236}">
                <a16:creationId xmlns:a16="http://schemas.microsoft.com/office/drawing/2014/main" id="{57EE0DF8-A8FF-40B5-BA26-FFAA41D26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9" y="5368925"/>
            <a:ext cx="588327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9624C2B7-2109-4A31-A770-C7559C4B6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20" y="1137877"/>
            <a:ext cx="4572508" cy="57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8399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53068A8-1DD3-4F51-92FA-41A60D78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565276"/>
            <a:ext cx="61722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0033CC"/>
              </a:buClr>
              <a:buSzPct val="80000"/>
              <a:buBlip>
                <a:blip r:embed="rId3"/>
              </a:buBlip>
            </a:pPr>
            <a:endParaRPr lang="zh-CN" altLang="zh-CN" sz="2100">
              <a:solidFill>
                <a:srgbClr val="000000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C9AEC0BB-9425-4EC9-87AF-0CCDD29C87A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文件操作命令 </a:t>
            </a:r>
            <a:r>
              <a:rPr lang="en-US" altLang="zh-CN" dirty="0"/>
              <a:t>—— rm</a:t>
            </a:r>
          </a:p>
        </p:txBody>
      </p:sp>
      <p:sp>
        <p:nvSpPr>
          <p:cNvPr id="44036" name="Rectangle 7">
            <a:extLst>
              <a:ext uri="{FF2B5EF4-FFF2-40B4-BE49-F238E27FC236}">
                <a16:creationId xmlns:a16="http://schemas.microsoft.com/office/drawing/2014/main" id="{6C92219E-72B2-4484-98A5-E71C6B11D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0776" y="1565276"/>
            <a:ext cx="6918325" cy="29114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rm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用途：删除（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Remove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）文件或目录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rm  [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选项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]... 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文件或目录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常用命令选项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-f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：强行删除文件或目录，不进行提醒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</a:t>
            </a:r>
            <a:r>
              <a:rPr lang="en-US" altLang="zh-CN" sz="1800" dirty="0" err="1">
                <a:solidFill>
                  <a:srgbClr val="000066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：删除文件或目录时提醒用户确认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-r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：递归删除整个目录树</a:t>
            </a:r>
          </a:p>
        </p:txBody>
      </p:sp>
      <p:pic>
        <p:nvPicPr>
          <p:cNvPr id="44037" name="图片 1">
            <a:extLst>
              <a:ext uri="{FF2B5EF4-FFF2-40B4-BE49-F238E27FC236}">
                <a16:creationId xmlns:a16="http://schemas.microsoft.com/office/drawing/2014/main" id="{EBE27FC4-FA35-4D79-95C8-150D0D38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6" y="4784725"/>
            <a:ext cx="773906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F7EC33E-B98B-4A70-9F55-3C56C5A4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565276"/>
            <a:ext cx="61722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0033CC"/>
              </a:buClr>
              <a:buSzPct val="80000"/>
              <a:buBlip>
                <a:blip r:embed="rId3"/>
              </a:buBlip>
            </a:pPr>
            <a:endParaRPr lang="zh-CN" altLang="zh-CN" sz="2100">
              <a:solidFill>
                <a:srgbClr val="000000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46083" name="Rectangle 6">
            <a:extLst>
              <a:ext uri="{FF2B5EF4-FFF2-40B4-BE49-F238E27FC236}">
                <a16:creationId xmlns:a16="http://schemas.microsoft.com/office/drawing/2014/main" id="{C20501E0-F86E-4432-A642-DDC304338CB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文件操作命令 </a:t>
            </a:r>
            <a:r>
              <a:rPr lang="en-US" altLang="zh-CN" dirty="0"/>
              <a:t>—— mv</a:t>
            </a:r>
            <a:endParaRPr lang="zh-CN" altLang="en-US" dirty="0"/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DF855B34-1469-4345-9CA1-0BC599899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7613" y="1914524"/>
            <a:ext cx="7923213" cy="2909888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mv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用途：移动（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Move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）文件或目录</a:t>
            </a:r>
          </a:p>
          <a:p>
            <a:pPr marL="400050" lvl="1" indent="0" eaLnBrk="1" hangingPunct="1">
              <a:buNone/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若如果目标位置与源位置相同，则相当于改名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mv  [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选项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]... 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源文件或目录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… 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目标文件或目录</a:t>
            </a:r>
          </a:p>
        </p:txBody>
      </p:sp>
      <p:pic>
        <p:nvPicPr>
          <p:cNvPr id="46085" name="图片 1">
            <a:extLst>
              <a:ext uri="{FF2B5EF4-FFF2-40B4-BE49-F238E27FC236}">
                <a16:creationId xmlns:a16="http://schemas.microsoft.com/office/drawing/2014/main" id="{969334E4-1D39-4281-9EAC-8A5FC7E8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48112"/>
            <a:ext cx="66675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图片 2">
            <a:extLst>
              <a:ext uri="{FF2B5EF4-FFF2-40B4-BE49-F238E27FC236}">
                <a16:creationId xmlns:a16="http://schemas.microsoft.com/office/drawing/2014/main" id="{B9CC58C8-60F3-47CE-A013-B9A07865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87913"/>
            <a:ext cx="6667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9">
            <a:extLst>
              <a:ext uri="{FF2B5EF4-FFF2-40B4-BE49-F238E27FC236}">
                <a16:creationId xmlns:a16="http://schemas.microsoft.com/office/drawing/2014/main" id="{4042B148-7273-4635-A828-529400A8C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635499"/>
            <a:ext cx="4805363" cy="2413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CBEE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8" name="Rectangle 10">
            <a:extLst>
              <a:ext uri="{FF2B5EF4-FFF2-40B4-BE49-F238E27FC236}">
                <a16:creationId xmlns:a16="http://schemas.microsoft.com/office/drawing/2014/main" id="{E5811177-EDC9-473D-9650-F6DAA1D6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5322887"/>
            <a:ext cx="4805363" cy="2476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CBEE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9" name="Oval 12">
            <a:extLst>
              <a:ext uri="{FF2B5EF4-FFF2-40B4-BE49-F238E27FC236}">
                <a16:creationId xmlns:a16="http://schemas.microsoft.com/office/drawing/2014/main" id="{1DFB259D-F1A7-44FA-AB28-876ADD468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7" y="4571204"/>
            <a:ext cx="385762" cy="369888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CBEE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90" name="Oval 14">
            <a:extLst>
              <a:ext uri="{FF2B5EF4-FFF2-40B4-BE49-F238E27FC236}">
                <a16:creationId xmlns:a16="http://schemas.microsoft.com/office/drawing/2014/main" id="{38075563-D4AC-443F-BD2C-D6EAC7B5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144" y="5176952"/>
            <a:ext cx="385762" cy="369887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CBEE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91" name="矩形 7">
            <a:extLst>
              <a:ext uri="{FF2B5EF4-FFF2-40B4-BE49-F238E27FC236}">
                <a16:creationId xmlns:a16="http://schemas.microsoft.com/office/drawing/2014/main" id="{D69682D8-EE31-4F28-8919-52CC90EB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2" y="4571999"/>
            <a:ext cx="38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zh-CN" sz="1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6092" name="矩形 8">
            <a:extLst>
              <a:ext uri="{FF2B5EF4-FFF2-40B4-BE49-F238E27FC236}">
                <a16:creationId xmlns:a16="http://schemas.microsoft.com/office/drawing/2014/main" id="{E9A999D1-581B-4983-9D98-068A18E86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144" y="5183961"/>
            <a:ext cx="387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zh-CN" sz="1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02993331-FC8F-4F51-BF2E-4F4389432E61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查找文件</a:t>
            </a:r>
            <a:r>
              <a:rPr lang="en-US" altLang="zh-CN" dirty="0"/>
              <a:t>—— find</a:t>
            </a:r>
            <a:endParaRPr lang="zh-CN" altLang="en-US" dirty="0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C21C60D2-C186-4F3A-86E0-BB576BBB4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6617" y="1180306"/>
            <a:ext cx="6702425" cy="324802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find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用途：用于查找文件或目录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find  [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查找范围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]  [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查找条件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]</a:t>
            </a:r>
            <a:endParaRPr lang="zh-CN" altLang="en-US" sz="18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857250" lvl="1" indent="-457200" eaLnBrk="1" hangingPunct="1">
              <a:defRPr/>
            </a:pP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常用查找条件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-name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：按文件名称查找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-size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：按文件大小查找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-user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：按文件属主查找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-type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：按文件类型查找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  <p:pic>
        <p:nvPicPr>
          <p:cNvPr id="48132" name="图片 3">
            <a:extLst>
              <a:ext uri="{FF2B5EF4-FFF2-40B4-BE49-F238E27FC236}">
                <a16:creationId xmlns:a16="http://schemas.microsoft.com/office/drawing/2014/main" id="{5FE19D7F-AF3A-4A0D-95E1-E8660BA5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5733256"/>
            <a:ext cx="74660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4">
            <a:extLst>
              <a:ext uri="{FF2B5EF4-FFF2-40B4-BE49-F238E27FC236}">
                <a16:creationId xmlns:a16="http://schemas.microsoft.com/office/drawing/2014/main" id="{4224EB47-A822-4DE9-989B-6C893EF3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4217193"/>
            <a:ext cx="746601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文本框 2">
            <a:extLst>
              <a:ext uri="{FF2B5EF4-FFF2-40B4-BE49-F238E27FC236}">
                <a16:creationId xmlns:a16="http://schemas.microsoft.com/office/drawing/2014/main" id="{BC0A134A-ED4A-45E9-B852-93BC9CCA1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429" y="5410993"/>
            <a:ext cx="428625" cy="284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5" name="文本框 2">
            <a:extLst>
              <a:ext uri="{FF2B5EF4-FFF2-40B4-BE49-F238E27FC236}">
                <a16:creationId xmlns:a16="http://schemas.microsoft.com/office/drawing/2014/main" id="{F66897B5-C33B-4029-A917-A40F237D2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429" y="5955505"/>
            <a:ext cx="428625" cy="285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6" name="Rectangle 10">
            <a:extLst>
              <a:ext uri="{FF2B5EF4-FFF2-40B4-BE49-F238E27FC236}">
                <a16:creationId xmlns:a16="http://schemas.microsoft.com/office/drawing/2014/main" id="{FB43A6DE-5EFD-42CB-AA81-BCC7B4D6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16" y="4217194"/>
            <a:ext cx="3281362" cy="2000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CBEE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7" name="Rectangle 11">
            <a:extLst>
              <a:ext uri="{FF2B5EF4-FFF2-40B4-BE49-F238E27FC236}">
                <a16:creationId xmlns:a16="http://schemas.microsoft.com/office/drawing/2014/main" id="{FC60B106-BF9C-49DA-912D-56AD3497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16" y="5734843"/>
            <a:ext cx="3281362" cy="2206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CBEE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8" name="Oval 12">
            <a:extLst>
              <a:ext uri="{FF2B5EF4-FFF2-40B4-BE49-F238E27FC236}">
                <a16:creationId xmlns:a16="http://schemas.microsoft.com/office/drawing/2014/main" id="{2F923058-3E57-4838-AABB-AF4F397C1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142" y="4167981"/>
            <a:ext cx="333375" cy="296863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CBEE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9" name="Oval 13">
            <a:extLst>
              <a:ext uri="{FF2B5EF4-FFF2-40B4-BE49-F238E27FC236}">
                <a16:creationId xmlns:a16="http://schemas.microsoft.com/office/drawing/2014/main" id="{FDD24240-3AC7-4B25-AF10-808CE487E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142" y="5660231"/>
            <a:ext cx="333375" cy="295275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CBEE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40" name="矩形 7">
            <a:extLst>
              <a:ext uri="{FF2B5EF4-FFF2-40B4-BE49-F238E27FC236}">
                <a16:creationId xmlns:a16="http://schemas.microsoft.com/office/drawing/2014/main" id="{C3C4EB66-AB92-4925-BA32-1E1B21A23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1667" y="566023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8141" name="矩形 8">
            <a:extLst>
              <a:ext uri="{FF2B5EF4-FFF2-40B4-BE49-F238E27FC236}">
                <a16:creationId xmlns:a16="http://schemas.microsoft.com/office/drawing/2014/main" id="{C5D9DC3B-6D83-4A86-BE98-D2EC4601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142" y="4147344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>
            <a:extLst>
              <a:ext uri="{FF2B5EF4-FFF2-40B4-BE49-F238E27FC236}">
                <a16:creationId xmlns:a16="http://schemas.microsoft.com/office/drawing/2014/main" id="{255A7D99-430F-4BD9-806B-818F3F3C2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1" y="1365250"/>
            <a:ext cx="8137525" cy="5492750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tar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制作归档文件：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tar  [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选项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]... 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归档文件名  源文件或目录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释放归档文件：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tar  [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选项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]... 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归档文件名 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[-C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目标目录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]</a:t>
            </a:r>
            <a:endParaRPr lang="zh-CN" altLang="en-US" sz="18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857250" lvl="1" indent="-457200" eaLnBrk="1" hangingPunct="1">
              <a:defRPr/>
            </a:pP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常用命令选项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-c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：创建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.tar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格式的包文件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-x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：解开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.tar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格式的包文件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-v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：输出详细信息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-f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：表示使用归档文件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-p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：打包时保留原始文件及目录的权限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-t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：列表查看包内的文件</a:t>
            </a:r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-C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：解包时指定释放的目标文件夹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-z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：调用</a:t>
            </a:r>
            <a:r>
              <a:rPr lang="en-US" altLang="zh-CN" sz="1800" dirty="0" err="1">
                <a:solidFill>
                  <a:srgbClr val="000066"/>
                </a:solidFill>
                <a:ea typeface="黑体" panose="02010609060101010101" pitchFamily="49" charset="-122"/>
              </a:rPr>
              <a:t>gzip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程序进行压缩或解压</a:t>
            </a: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	-j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：调用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bzip2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程序进行压缩或解压</a:t>
            </a:r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857250" lvl="1" indent="-457200" eaLnBrk="1" hangingPunct="1">
              <a:defRPr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-J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：压缩和解压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.</a:t>
            </a:r>
            <a:r>
              <a:rPr lang="en-US" altLang="zh-CN" sz="1800" dirty="0" err="1">
                <a:solidFill>
                  <a:srgbClr val="000066"/>
                </a:solidFill>
                <a:ea typeface="黑体" panose="02010609060101010101" pitchFamily="49" charset="-122"/>
              </a:rPr>
              <a:t>tar.xz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文件</a:t>
            </a:r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400050" lvl="1" indent="0" eaLnBrk="1" hangingPunct="1">
              <a:buNone/>
              <a:defRPr/>
            </a:pPr>
            <a:endParaRPr lang="zh-CN" altLang="en-US" sz="18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0" lvl="1">
              <a:buClr>
                <a:srgbClr val="FF5050"/>
              </a:buClr>
              <a:buSzPct val="120000"/>
            </a:pPr>
            <a:endParaRPr lang="zh-CN" altLang="en-US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49155" name="标题 1">
            <a:extLst>
              <a:ext uri="{FF2B5EF4-FFF2-40B4-BE49-F238E27FC236}">
                <a16:creationId xmlns:a16="http://schemas.microsoft.com/office/drawing/2014/main" id="{083E98FD-D6DC-4328-842D-76219C05A1E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归档及压缩命令 </a:t>
            </a:r>
            <a:r>
              <a:rPr lang="en-US" altLang="zh-CN" dirty="0"/>
              <a:t>—— tar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F28F0A0-ADBE-4D6C-AC45-000A595D67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/>
              <a:t>归档及压缩命令 </a:t>
            </a:r>
            <a:r>
              <a:rPr lang="en-US" altLang="zh-CN" kern="0"/>
              <a:t>—— tar</a:t>
            </a:r>
            <a:endParaRPr lang="zh-CN" altLang="en-US" kern="0" dirty="0"/>
          </a:p>
        </p:txBody>
      </p:sp>
      <p:pic>
        <p:nvPicPr>
          <p:cNvPr id="51202" name="图片 3">
            <a:extLst>
              <a:ext uri="{FF2B5EF4-FFF2-40B4-BE49-F238E27FC236}">
                <a16:creationId xmlns:a16="http://schemas.microsoft.com/office/drawing/2014/main" id="{7832D937-A809-475B-B42A-F5BDFFAA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605089"/>
            <a:ext cx="80200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图片 4">
            <a:extLst>
              <a:ext uri="{FF2B5EF4-FFF2-40B4-BE49-F238E27FC236}">
                <a16:creationId xmlns:a16="http://schemas.microsoft.com/office/drawing/2014/main" id="{4DEEB4B7-18B5-41BD-83E2-7979986D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541839"/>
            <a:ext cx="80200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文本框 6">
            <a:extLst>
              <a:ext uri="{FF2B5EF4-FFF2-40B4-BE49-F238E27FC236}">
                <a16:creationId xmlns:a16="http://schemas.microsoft.com/office/drawing/2014/main" id="{8A7427AB-4B18-49D2-BA72-6A56C5EB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1" y="2203450"/>
            <a:ext cx="263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制作归档文件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5" name="文本框 11">
            <a:extLst>
              <a:ext uri="{FF2B5EF4-FFF2-40B4-BE49-F238E27FC236}">
                <a16:creationId xmlns:a16="http://schemas.microsoft.com/office/drawing/2014/main" id="{25CB7FB1-71BE-4E64-AE2B-F0349B7E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1" y="4129088"/>
            <a:ext cx="263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释放归档文件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7" name="文本框 2">
            <a:extLst>
              <a:ext uri="{FF2B5EF4-FFF2-40B4-BE49-F238E27FC236}">
                <a16:creationId xmlns:a16="http://schemas.microsoft.com/office/drawing/2014/main" id="{0CCDBB34-2C0D-4357-86C9-6FBA75A9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4" y="3557589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8" name="文本框 2">
            <a:extLst>
              <a:ext uri="{FF2B5EF4-FFF2-40B4-BE49-F238E27FC236}">
                <a16:creationId xmlns:a16="http://schemas.microsoft.com/office/drawing/2014/main" id="{0756B8C6-43EB-4E25-90AA-99B9674A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4" y="5472113"/>
            <a:ext cx="428625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31629352-F968-44A9-95C9-86218419795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查看进程信息</a:t>
            </a:r>
            <a:r>
              <a:rPr lang="en-US" altLang="zh-CN" dirty="0"/>
              <a:t>——</a:t>
            </a:r>
            <a:r>
              <a:rPr lang="en-US" altLang="zh-CN" dirty="0" err="1"/>
              <a:t>ps</a:t>
            </a:r>
            <a:endParaRPr lang="zh-CN" altLang="en-US" dirty="0"/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472E4718-FB8D-4621-A3F4-9C59F43EB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4568" y="1356842"/>
            <a:ext cx="6446838" cy="29114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j-ea"/>
                <a:ea typeface="+mj-ea"/>
              </a:rPr>
              <a:t>ps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342900" lvl="1"/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用途：查看静态的进程统计信息</a:t>
            </a:r>
          </a:p>
          <a:p>
            <a:pPr marL="342900" lvl="1"/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sz="1800" dirty="0" err="1">
                <a:solidFill>
                  <a:srgbClr val="FF0000"/>
                </a:solidFill>
                <a:ea typeface="黑体" panose="02010609060101010101" pitchFamily="49" charset="-122"/>
              </a:rPr>
              <a:t>ps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 aux</a:t>
            </a:r>
            <a:endParaRPr lang="zh-CN" altLang="en-US" sz="18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57150" lvl="1" indent="0">
              <a:buNone/>
            </a:pP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	  </a:t>
            </a:r>
            <a:r>
              <a:rPr lang="en-US" altLang="zh-CN" sz="1800" dirty="0" err="1">
                <a:solidFill>
                  <a:srgbClr val="FF0000"/>
                </a:solidFill>
                <a:ea typeface="黑体" panose="02010609060101010101" pitchFamily="49" charset="-122"/>
              </a:rPr>
              <a:t>ps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 -elf</a:t>
            </a:r>
            <a:endParaRPr lang="zh-CN" altLang="en-US" sz="18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342900" lvl="1"/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常用命令选项</a:t>
            </a:r>
          </a:p>
          <a:p>
            <a:pPr marL="685800" lvl="2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：显示当前终端下的所有进程信息</a:t>
            </a:r>
          </a:p>
          <a:p>
            <a:pPr marL="685800" lvl="2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u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：使用以用户为主的格式输出进程信息</a:t>
            </a:r>
          </a:p>
          <a:p>
            <a:pPr marL="685800" lvl="2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：显示当前用户在所有终端下的进程信息 </a:t>
            </a:r>
          </a:p>
          <a:p>
            <a:pPr marL="685800" lvl="2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-e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：显示系统内的所有进程信息</a:t>
            </a:r>
          </a:p>
          <a:p>
            <a:pPr marL="685800" lvl="2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-l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：使用长格式显示进程信息</a:t>
            </a:r>
          </a:p>
          <a:p>
            <a:pPr marL="685800" lvl="2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-f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：使用完整的格式显示进程信息</a:t>
            </a:r>
            <a:endParaRPr lang="zh-CN" altLang="en-US" dirty="0"/>
          </a:p>
        </p:txBody>
      </p:sp>
      <p:pic>
        <p:nvPicPr>
          <p:cNvPr id="53252" name="图片 2">
            <a:extLst>
              <a:ext uri="{FF2B5EF4-FFF2-40B4-BE49-F238E27FC236}">
                <a16:creationId xmlns:a16="http://schemas.microsoft.com/office/drawing/2014/main" id="{FC4C1D23-1CFE-4056-BAF6-5DD8EDD9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"/>
          <a:stretch>
            <a:fillRect/>
          </a:stretch>
        </p:blipFill>
        <p:spPr bwMode="auto">
          <a:xfrm>
            <a:off x="1064568" y="5373216"/>
            <a:ext cx="8205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33AA9B5-EF15-4752-B065-8126553D47C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查看进程信息</a:t>
            </a:r>
            <a:r>
              <a:rPr lang="en-US" altLang="zh-CN" dirty="0"/>
              <a:t>——top</a:t>
            </a:r>
            <a:endParaRPr lang="zh-CN" altLang="en-US" dirty="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F44737F-0AFE-4FF0-B51C-4F9749D39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1" y="1852614"/>
            <a:ext cx="6448425" cy="29114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top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342900" lvl="1"/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用途：查看动态的进程排名信息</a:t>
            </a:r>
          </a:p>
        </p:txBody>
      </p:sp>
      <p:pic>
        <p:nvPicPr>
          <p:cNvPr id="55300" name="图片 1">
            <a:extLst>
              <a:ext uri="{FF2B5EF4-FFF2-40B4-BE49-F238E27FC236}">
                <a16:creationId xmlns:a16="http://schemas.microsoft.com/office/drawing/2014/main" id="{4D1B4E4C-CFB1-4F30-BC0A-DF0A031A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308351"/>
            <a:ext cx="8415338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DEEA1F92-FD2A-4E52-B92B-5F840EC8BD0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用户和组帐号概述</a:t>
            </a: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34B8A5FE-75F3-4A47-A1EA-9A6A7E4C5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4508" y="1340768"/>
            <a:ext cx="8856984" cy="5334000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Linux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基于用户身份对资源访问进行控制</a:t>
            </a:r>
          </a:p>
          <a:p>
            <a:pPr marL="342900" lvl="1"/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用户帐号：</a:t>
            </a:r>
          </a:p>
          <a:p>
            <a:pPr marL="685800" lvl="2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超级用户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root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：具有使用系统所有权限的用户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其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UID 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685800" lvl="2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普通用户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：即一般用户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其使用系统的权限受限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其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UID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500-60000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之间</a:t>
            </a:r>
          </a:p>
          <a:p>
            <a:pPr marL="685800" lvl="2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 程序用户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：用于维持系统或某个程序的正常运行，其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UID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1-499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之间</a:t>
            </a:r>
          </a:p>
          <a:p>
            <a:pPr marL="342900" lvl="1"/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组帐号：</a:t>
            </a:r>
          </a:p>
          <a:p>
            <a:pPr marL="685800" lvl="2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普通用户组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：可以加入多个用户</a:t>
            </a: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685800" lvl="2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系统组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：一般加入一些系统用户</a:t>
            </a: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685800" lvl="2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私有组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也称基本组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：当创建用户时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如果没有为其指明所属组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则就为其定义一个私有的用户组</a:t>
            </a:r>
          </a:p>
          <a:p>
            <a:pPr marL="342900" lvl="1"/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UID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GID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</a:t>
            </a:r>
          </a:p>
          <a:p>
            <a:pPr marL="685800" lvl="2"/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UID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User Identity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，用户标识号）</a:t>
            </a:r>
          </a:p>
          <a:p>
            <a:pPr marL="685800" lvl="2"/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GID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Group Identity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，组标识号）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>
            <a:extLst>
              <a:ext uri="{FF2B5EF4-FFF2-40B4-BE49-F238E27FC236}">
                <a16:creationId xmlns:a16="http://schemas.microsoft.com/office/drawing/2014/main" id="{0470FFF2-59DF-4DC5-9CF1-B67DE133892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用户帐号文件 </a:t>
            </a:r>
            <a:r>
              <a:rPr lang="en-US" altLang="zh-CN"/>
              <a:t>—— passwd</a:t>
            </a:r>
            <a:endParaRPr lang="zh-CN" altLang="en-US"/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5EB91EEA-6F61-45C7-B93A-F3C266C27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4800" y="1795464"/>
            <a:ext cx="6172200" cy="784225"/>
          </a:xfrm>
        </p:spPr>
        <p:txBody>
          <a:bodyPr/>
          <a:lstStyle/>
          <a:p>
            <a:pPr algn="l"/>
            <a:r>
              <a:rPr lang="zh-CN" altLang="en-US" sz="1800"/>
              <a:t>用于保存用户的帐号基本信息</a:t>
            </a:r>
            <a:endParaRPr lang="en-US" altLang="zh-CN" sz="1800"/>
          </a:p>
          <a:p>
            <a:pPr algn="l"/>
            <a:r>
              <a:rPr lang="zh-CN" altLang="en-US" sz="1800"/>
              <a:t>文件位置：</a:t>
            </a:r>
            <a:r>
              <a:rPr lang="en-US" altLang="zh-CN" sz="1800">
                <a:solidFill>
                  <a:srgbClr val="FF0000"/>
                </a:solidFill>
              </a:rPr>
              <a:t>/etc/passwd</a:t>
            </a:r>
          </a:p>
          <a:p>
            <a:pPr algn="l"/>
            <a:r>
              <a:rPr lang="zh-CN" altLang="en-US" sz="1800"/>
              <a:t>每一行对应一个用户的帐号记录</a:t>
            </a:r>
          </a:p>
        </p:txBody>
      </p:sp>
      <p:pic>
        <p:nvPicPr>
          <p:cNvPr id="59396" name="图片 2">
            <a:extLst>
              <a:ext uri="{FF2B5EF4-FFF2-40B4-BE49-F238E27FC236}">
                <a16:creationId xmlns:a16="http://schemas.microsoft.com/office/drawing/2014/main" id="{29EEA149-FA9B-43BF-B7B3-D216983A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9"/>
          <a:stretch>
            <a:fillRect/>
          </a:stretch>
        </p:blipFill>
        <p:spPr bwMode="auto">
          <a:xfrm>
            <a:off x="1665288" y="2935289"/>
            <a:ext cx="68961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矩形 3">
            <a:extLst>
              <a:ext uri="{FF2B5EF4-FFF2-40B4-BE49-F238E27FC236}">
                <a16:creationId xmlns:a16="http://schemas.microsoft.com/office/drawing/2014/main" id="{3E7209B1-7609-49DA-83EB-C38C7E30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1" y="4000501"/>
            <a:ext cx="56102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字段1：用户帐号的名称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字段2：用户密码字串或者密码占位符“x”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字段3：用户帐号的UID号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字段4：所属基本组帐号的GID号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字段5：用户全名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字段6：宿主目录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字段7：登录Shell信息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F8437959-3E29-40CB-9F28-B74316666B7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用户帐号文件 </a:t>
            </a:r>
            <a:r>
              <a:rPr lang="en-US" altLang="zh-CN" dirty="0"/>
              <a:t>—— shadow</a:t>
            </a:r>
            <a:endParaRPr lang="zh-CN" altLang="en-US" dirty="0"/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BF2370E1-84EF-47A8-9FF2-D3CA52277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5075" y="1631950"/>
            <a:ext cx="6280150" cy="882650"/>
          </a:xfrm>
        </p:spPr>
        <p:txBody>
          <a:bodyPr/>
          <a:lstStyle/>
          <a:p>
            <a:pPr algn="l"/>
            <a:r>
              <a:rPr lang="zh-CN" altLang="en-US" sz="2000"/>
              <a:t>用于保存密码字串、密码有效期等信息</a:t>
            </a:r>
            <a:endParaRPr lang="en-US" altLang="zh-CN" sz="2000"/>
          </a:p>
          <a:p>
            <a:pPr algn="l"/>
            <a:r>
              <a:rPr lang="zh-CN" altLang="en-US" sz="2000"/>
              <a:t>文件位置：</a:t>
            </a:r>
            <a:r>
              <a:rPr lang="en-US" altLang="zh-CN" sz="2000">
                <a:solidFill>
                  <a:srgbClr val="FF0000"/>
                </a:solidFill>
              </a:rPr>
              <a:t>/etc/shadow</a:t>
            </a:r>
            <a:endParaRPr lang="zh-CN" altLang="en-US" sz="2000">
              <a:solidFill>
                <a:srgbClr val="FF0000"/>
              </a:solidFill>
            </a:endParaRPr>
          </a:p>
          <a:p>
            <a:pPr algn="l"/>
            <a:r>
              <a:rPr lang="zh-CN" altLang="en-US" sz="2000"/>
              <a:t>每一行对应一个用户的密码记录</a:t>
            </a:r>
            <a:endParaRPr lang="zh-CN" altLang="en-US"/>
          </a:p>
        </p:txBody>
      </p:sp>
      <p:pic>
        <p:nvPicPr>
          <p:cNvPr id="61444" name="图片 1">
            <a:extLst>
              <a:ext uri="{FF2B5EF4-FFF2-40B4-BE49-F238E27FC236}">
                <a16:creationId xmlns:a16="http://schemas.microsoft.com/office/drawing/2014/main" id="{6091B58B-D2B8-42C4-A06E-51544D6E9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r="19875"/>
          <a:stretch>
            <a:fillRect/>
          </a:stretch>
        </p:blipFill>
        <p:spPr bwMode="auto">
          <a:xfrm>
            <a:off x="1335089" y="2755900"/>
            <a:ext cx="73564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矩形 1">
            <a:extLst>
              <a:ext uri="{FF2B5EF4-FFF2-40B4-BE49-F238E27FC236}">
                <a16:creationId xmlns:a16="http://schemas.microsoft.com/office/drawing/2014/main" id="{6835956F-FD52-478B-A465-00EA31FF9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6" y="4030663"/>
            <a:ext cx="72056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字段1：用户帐号的名称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字段2：加密的密码字串信息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字段3：上次修改密码的时间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字段4：密码的最短有效天数，默认值为0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字段5：密码的最长有效天数，默认值为99999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字段6：提前多少天警告用户口令将过期，默认值为7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字段7：在密码过期之后多少天禁用此用户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字段8：帐号失效时间，默认值为空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字段9：保留字段（未使用）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输出处理与文件处理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输入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输出处理与文件处理</a:t>
            </a:r>
            <a:endParaRPr lang="en-US" altLang="zh-CN" sz="3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857250" lvl="1" indent="-457200"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相关知识与基本工具命令</a:t>
            </a:r>
          </a:p>
          <a:p>
            <a:pPr marL="857250" lvl="1" indent="-457200"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综合实例</a:t>
            </a:r>
          </a:p>
          <a:p>
            <a:pPr marL="0" indent="0" eaLnBrk="1" hangingPunct="1">
              <a:buNone/>
              <a:defRPr/>
            </a:pPr>
            <a:endParaRPr lang="en-US" altLang="zh-CN" sz="3200" dirty="0">
              <a:solidFill>
                <a:schemeClr val="hlink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30684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7D24FD93-A15E-4CF2-82DD-A137C4946E81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添加用户帐号</a:t>
            </a:r>
          </a:p>
        </p:txBody>
      </p:sp>
      <p:sp>
        <p:nvSpPr>
          <p:cNvPr id="63491" name="Rectangle 5">
            <a:extLst>
              <a:ext uri="{FF2B5EF4-FFF2-40B4-BE49-F238E27FC236}">
                <a16:creationId xmlns:a16="http://schemas.microsoft.com/office/drawing/2014/main" id="{C3903F3A-BEF0-4E51-95D3-0CA277C41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4608" y="1196752"/>
            <a:ext cx="7272808" cy="2909888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j-ea"/>
                <a:ea typeface="+mj-ea"/>
              </a:rPr>
              <a:t>useradd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342900" lvl="1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useradd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[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用户名</a:t>
            </a: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-u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：指定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UID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标记号</a:t>
            </a: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-m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：自动建立用户</a:t>
            </a:r>
            <a:r>
              <a:rPr lang="zh-CN" altLang="en-US">
                <a:solidFill>
                  <a:srgbClr val="000066"/>
                </a:solidFill>
                <a:ea typeface="黑体" panose="02010609060101010101" pitchFamily="49" charset="-122"/>
              </a:rPr>
              <a:t>的登录目录</a:t>
            </a:r>
            <a:endParaRPr lang="zh-CN" altLang="en-US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-g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：指定用户组名（或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UID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号）</a:t>
            </a: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j-ea"/>
                <a:ea typeface="+mj-ea"/>
              </a:rPr>
              <a:t>userdel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342900" lvl="1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userdel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[-r] 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用户名</a:t>
            </a:r>
          </a:p>
          <a:p>
            <a:pPr marL="342900" lvl="1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添加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-r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选项时，表示连用户的宿主目录一并删除</a:t>
            </a:r>
          </a:p>
          <a:p>
            <a:pPr marL="342900" lvl="1"/>
            <a:endParaRPr lang="zh-CN" altLang="en-US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DC4179-2CDB-4675-BE4D-2A36FF99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" r="21809" b="13495"/>
          <a:stretch>
            <a:fillRect/>
          </a:stretch>
        </p:blipFill>
        <p:spPr bwMode="auto">
          <a:xfrm>
            <a:off x="1738312" y="4696048"/>
            <a:ext cx="64293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ED8E29A1-A8A2-45DA-90BE-7F0BB0ACEBE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设置</a:t>
            </a:r>
            <a:r>
              <a:rPr lang="en-US" altLang="zh-CN" dirty="0"/>
              <a:t>/</a:t>
            </a:r>
            <a:r>
              <a:rPr lang="zh-CN" altLang="en-US" dirty="0"/>
              <a:t>更改用户口令</a:t>
            </a:r>
          </a:p>
        </p:txBody>
      </p:sp>
      <p:sp>
        <p:nvSpPr>
          <p:cNvPr id="65539" name="Rectangle 5">
            <a:extLst>
              <a:ext uri="{FF2B5EF4-FFF2-40B4-BE49-F238E27FC236}">
                <a16:creationId xmlns:a16="http://schemas.microsoft.com/office/drawing/2014/main" id="{37D40DB2-17D5-4A51-A90E-8CEFB59D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5707" y="1700808"/>
            <a:ext cx="6834583" cy="29114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passwd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342900" lvl="1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passwd  [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用户名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342900" lvl="1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普通用户只能更改自己的密码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常用命令选项</a:t>
            </a: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-d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：清空用户的密码，使之无需密码即可登录</a:t>
            </a: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-l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：锁定用户帐号</a:t>
            </a: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-S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：查看用户帐号的状态（是否被锁定） </a:t>
            </a: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-u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：解锁用户帐号</a:t>
            </a:r>
            <a:endParaRPr lang="zh-CN" altLang="en-US" dirty="0"/>
          </a:p>
        </p:txBody>
      </p:sp>
      <p:pic>
        <p:nvPicPr>
          <p:cNvPr id="65540" name="图片 1">
            <a:extLst>
              <a:ext uri="{FF2B5EF4-FFF2-40B4-BE49-F238E27FC236}">
                <a16:creationId xmlns:a16="http://schemas.microsoft.com/office/drawing/2014/main" id="{2ADAE839-B6DF-4C38-BFA7-85817ACE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32298"/>
          <a:stretch>
            <a:fillRect/>
          </a:stretch>
        </p:blipFill>
        <p:spPr bwMode="auto">
          <a:xfrm>
            <a:off x="3584848" y="5373216"/>
            <a:ext cx="333256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>
            <a:extLst>
              <a:ext uri="{FF2B5EF4-FFF2-40B4-BE49-F238E27FC236}">
                <a16:creationId xmlns:a16="http://schemas.microsoft.com/office/drawing/2014/main" id="{C9D05E4C-9667-4D7C-9927-63EE5746830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组帐号文件 </a:t>
            </a:r>
            <a:r>
              <a:rPr lang="en-US" altLang="zh-CN" dirty="0"/>
              <a:t>—— group</a:t>
            </a:r>
            <a:r>
              <a:rPr lang="zh-CN" altLang="en-US" dirty="0"/>
              <a:t>、</a:t>
            </a:r>
            <a:r>
              <a:rPr lang="en-US" altLang="zh-CN" dirty="0" err="1"/>
              <a:t>gshadow</a:t>
            </a:r>
            <a:endParaRPr lang="zh-CN" altLang="en-US" dirty="0"/>
          </a:p>
        </p:txBody>
      </p:sp>
      <p:sp>
        <p:nvSpPr>
          <p:cNvPr id="67587" name="Rectangle 9">
            <a:extLst>
              <a:ext uri="{FF2B5EF4-FFF2-40B4-BE49-F238E27FC236}">
                <a16:creationId xmlns:a16="http://schemas.microsoft.com/office/drawing/2014/main" id="{8C64373A-6EE3-46F6-8DC8-6AB5C4A61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0571" y="1964834"/>
            <a:ext cx="6446837" cy="1098550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与用户帐号文件相类似</a:t>
            </a: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ea typeface="黑体" panose="02010609060101010101" pitchFamily="49" charset="-122"/>
              </a:rPr>
              <a:t>etc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/group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：保存组帐号基本信息</a:t>
            </a: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ea typeface="黑体" panose="02010609060101010101" pitchFamily="49" charset="-122"/>
              </a:rPr>
              <a:t>etc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ea typeface="黑体" panose="02010609060101010101" pitchFamily="49" charset="-122"/>
              </a:rPr>
              <a:t>gshadow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：保存组帐号的密码信息</a:t>
            </a:r>
          </a:p>
        </p:txBody>
      </p:sp>
      <p:pic>
        <p:nvPicPr>
          <p:cNvPr id="67588" name="图片 1">
            <a:extLst>
              <a:ext uri="{FF2B5EF4-FFF2-40B4-BE49-F238E27FC236}">
                <a16:creationId xmlns:a16="http://schemas.microsoft.com/office/drawing/2014/main" id="{16F45D0F-B34F-4B77-98DC-4C538069A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0"/>
          <a:stretch>
            <a:fillRect/>
          </a:stretch>
        </p:blipFill>
        <p:spPr bwMode="auto">
          <a:xfrm>
            <a:off x="1712640" y="3356992"/>
            <a:ext cx="58610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矩形 1">
            <a:extLst>
              <a:ext uri="{FF2B5EF4-FFF2-40B4-BE49-F238E27FC236}">
                <a16:creationId xmlns:a16="http://schemas.microsoft.com/office/drawing/2014/main" id="{15511EAA-7EF5-4983-A544-AF6F15656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92" y="4917425"/>
            <a:ext cx="6554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ts val="750"/>
              </a:spcBef>
              <a:buClr>
                <a:srgbClr val="3366FF"/>
              </a:buClr>
              <a:buSzPct val="80000"/>
              <a:buNone/>
            </a:pPr>
            <a:r>
              <a:rPr lang="zh-CN" altLang="en-US" sz="1800" dirty="0"/>
              <a:t>第一字段：用户组名称； </a:t>
            </a:r>
            <a:br>
              <a:rPr lang="zh-CN" altLang="en-US" sz="1800" dirty="0"/>
            </a:br>
            <a:r>
              <a:rPr lang="zh-CN" altLang="en-US" sz="1800" dirty="0"/>
              <a:t>第二字段：用户组密码； </a:t>
            </a:r>
            <a:br>
              <a:rPr lang="zh-CN" altLang="en-US" sz="1800" dirty="0"/>
            </a:br>
            <a:r>
              <a:rPr lang="zh-CN" altLang="en-US" sz="1800" dirty="0"/>
              <a:t>第三字段：</a:t>
            </a:r>
            <a:r>
              <a:rPr lang="en-US" altLang="zh-CN" sz="1800" dirty="0"/>
              <a:t>GID </a:t>
            </a:r>
            <a:br>
              <a:rPr lang="zh-CN" altLang="en-US" sz="1800" dirty="0"/>
            </a:br>
            <a:r>
              <a:rPr lang="zh-CN" altLang="en-US" sz="1800" dirty="0"/>
              <a:t>第四字段：用户列表，每个用户之间用</a:t>
            </a:r>
            <a:r>
              <a:rPr lang="en-US" altLang="zh-CN" sz="1800" dirty="0"/>
              <a:t>,</a:t>
            </a:r>
            <a:r>
              <a:rPr lang="zh-CN" altLang="en-US" sz="1800" dirty="0"/>
              <a:t>号分割；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C515C947-EA9D-4123-AE3E-D25D2D76EB8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添加、删除组帐号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9D6F42F6-D54F-4CF5-A54A-124728580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4026" y="1749426"/>
            <a:ext cx="5635625" cy="201612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j-ea"/>
                <a:ea typeface="+mj-ea"/>
              </a:rPr>
              <a:t>groupadd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342900" lvl="1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groupadd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[-g GID] 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组帐号名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j-ea"/>
                <a:ea typeface="+mj-ea"/>
              </a:rPr>
              <a:t>groupdel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342900" lvl="1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groupdel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组帐号名</a:t>
            </a:r>
          </a:p>
          <a:p>
            <a:pPr marL="342900" lvl="1"/>
            <a:endParaRPr lang="zh-CN" altLang="en-US" dirty="0"/>
          </a:p>
          <a:p>
            <a:pPr marL="342900" lvl="1"/>
            <a:endParaRPr lang="zh-CN" altLang="en-US" dirty="0"/>
          </a:p>
        </p:txBody>
      </p:sp>
      <p:pic>
        <p:nvPicPr>
          <p:cNvPr id="69636" name="图片 1">
            <a:extLst>
              <a:ext uri="{FF2B5EF4-FFF2-40B4-BE49-F238E27FC236}">
                <a16:creationId xmlns:a16="http://schemas.microsoft.com/office/drawing/2014/main" id="{F2A930FD-4A47-47F3-A6BA-E8A7CDEA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65"/>
          <a:stretch>
            <a:fillRect/>
          </a:stretch>
        </p:blipFill>
        <p:spPr bwMode="auto">
          <a:xfrm>
            <a:off x="1841501" y="3654425"/>
            <a:ext cx="60610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图片 1">
            <a:extLst>
              <a:ext uri="{FF2B5EF4-FFF2-40B4-BE49-F238E27FC236}">
                <a16:creationId xmlns:a16="http://schemas.microsoft.com/office/drawing/2014/main" id="{B1250E1A-5E1F-464B-B10B-78A1A1677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9"/>
          <a:stretch>
            <a:fillRect/>
          </a:stretch>
        </p:blipFill>
        <p:spPr bwMode="auto">
          <a:xfrm>
            <a:off x="1841501" y="5173664"/>
            <a:ext cx="60610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文本框 2">
            <a:extLst>
              <a:ext uri="{FF2B5EF4-FFF2-40B4-BE49-F238E27FC236}">
                <a16:creationId xmlns:a16="http://schemas.microsoft.com/office/drawing/2014/main" id="{6C889484-AC34-4266-8AB5-2A8DD91A2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4" y="4429126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9640" name="文本框 2">
            <a:extLst>
              <a:ext uri="{FF2B5EF4-FFF2-40B4-BE49-F238E27FC236}">
                <a16:creationId xmlns:a16="http://schemas.microsoft.com/office/drawing/2014/main" id="{406631EF-EF88-45D6-9E7D-CAB9AC91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4" y="5756276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B861348E-FE7A-494E-8CEB-F8174B18198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zh-CN" altLang="en-US" kern="0" dirty="0"/>
              <a:t>查看文件</a:t>
            </a:r>
            <a:r>
              <a:rPr lang="en-US" altLang="zh-CN" kern="0" dirty="0"/>
              <a:t>/</a:t>
            </a:r>
            <a:r>
              <a:rPr lang="zh-CN" altLang="en-US" kern="0" dirty="0"/>
              <a:t>目录的权限和归属</a:t>
            </a:r>
          </a:p>
        </p:txBody>
      </p:sp>
      <p:graphicFrame>
        <p:nvGraphicFramePr>
          <p:cNvPr id="2" name="Group 2">
            <a:extLst>
              <a:ext uri="{FF2B5EF4-FFF2-40B4-BE49-F238E27FC236}">
                <a16:creationId xmlns:a16="http://schemas.microsoft.com/office/drawing/2014/main" id="{C366859E-C1FC-4F1E-AF30-E091270E1106}"/>
              </a:ext>
            </a:extLst>
          </p:cNvPr>
          <p:cNvGraphicFramePr>
            <a:graphicFrameLocks noGrp="1"/>
          </p:cNvGraphicFramePr>
          <p:nvPr/>
        </p:nvGraphicFramePr>
        <p:xfrm>
          <a:off x="2460625" y="5159376"/>
          <a:ext cx="3714750" cy="892176"/>
        </p:xfrm>
        <a:graphic>
          <a:graphicData uri="http://schemas.openxmlformats.org/drawingml/2006/table">
            <a:tbl>
              <a:tblPr/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03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w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-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-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-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-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-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3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16">
                <a:tc gridSpan="3"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8580" marR="68580" marT="34215" marB="34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622" name="Group 38">
            <a:extLst>
              <a:ext uri="{FF2B5EF4-FFF2-40B4-BE49-F238E27FC236}">
                <a16:creationId xmlns:a16="http://schemas.microsoft.com/office/drawing/2014/main" id="{B63B25F8-4F52-4956-8103-9B0AC93DB42A}"/>
              </a:ext>
            </a:extLst>
          </p:cNvPr>
          <p:cNvGraphicFramePr>
            <a:graphicFrameLocks noGrp="1"/>
          </p:cNvGraphicFramePr>
          <p:nvPr/>
        </p:nvGraphicFramePr>
        <p:xfrm>
          <a:off x="1319214" y="3232151"/>
          <a:ext cx="6173787" cy="1255714"/>
        </p:xfrm>
        <a:graphic>
          <a:graphicData uri="http://schemas.openxmlformats.org/drawingml/2006/table">
            <a:tbl>
              <a:tblPr/>
              <a:tblGrid>
                <a:gridCol w="1147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9659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权限项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读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写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执行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读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写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执行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读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写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执行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8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字符表示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w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x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w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x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w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x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8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数字表示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8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权限分配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文件所有者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文件所属组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53340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0096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428750" defTabSz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1847850" defTabSz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3050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7622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2194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67665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rPr>
                        <a:t>其他用户</a:t>
                      </a: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67500" marR="67500" marT="35015" marB="350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1769" name="图片 5">
            <a:extLst>
              <a:ext uri="{FF2B5EF4-FFF2-40B4-BE49-F238E27FC236}">
                <a16:creationId xmlns:a16="http://schemas.microsoft.com/office/drawing/2014/main" id="{1C012ECA-E971-48E2-897D-E1B335C8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7"/>
          <a:stretch>
            <a:fillRect/>
          </a:stretch>
        </p:blipFill>
        <p:spPr bwMode="auto">
          <a:xfrm>
            <a:off x="381001" y="1660525"/>
            <a:ext cx="9153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1" name="文本框 2">
            <a:extLst>
              <a:ext uri="{FF2B5EF4-FFF2-40B4-BE49-F238E27FC236}">
                <a16:creationId xmlns:a16="http://schemas.microsoft.com/office/drawing/2014/main" id="{7B792AF7-4DD6-4F8C-A51C-646D97EB0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4" y="2366964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72" name="文本框 2">
            <a:extLst>
              <a:ext uri="{FF2B5EF4-FFF2-40B4-BE49-F238E27FC236}">
                <a16:creationId xmlns:a16="http://schemas.microsoft.com/office/drawing/2014/main" id="{9152FEAD-E18A-45D8-8711-C3449C1BF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509" y="4487865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73" name="文本框 2">
            <a:extLst>
              <a:ext uri="{FF2B5EF4-FFF2-40B4-BE49-F238E27FC236}">
                <a16:creationId xmlns:a16="http://schemas.microsoft.com/office/drawing/2014/main" id="{B2C6224E-2613-4280-ABBD-227894CE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4" y="6118226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">
            <a:extLst>
              <a:ext uri="{FF2B5EF4-FFF2-40B4-BE49-F238E27FC236}">
                <a16:creationId xmlns:a16="http://schemas.microsoft.com/office/drawing/2014/main" id="{4048070E-15EA-45FD-9680-A78C4F531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4" y="1720851"/>
            <a:ext cx="7653337" cy="1185863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j-ea"/>
                <a:ea typeface="+mj-ea"/>
              </a:rPr>
              <a:t>chmod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342900" lvl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格式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chmod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 [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ugoa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]  [+-=]  [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rwx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] 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文件或目录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...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342900" lvl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格式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chmod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nnn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文件或目录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...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l">
              <a:spcBef>
                <a:spcPts val="750"/>
              </a:spcBef>
              <a:buClr>
                <a:srgbClr val="3366FF"/>
              </a:buClr>
              <a:buSzPct val="80000"/>
            </a:pPr>
            <a:r>
              <a:rPr lang="en-US" altLang="zh-CN" sz="2000" dirty="0"/>
              <a:t>     </a:t>
            </a:r>
            <a:r>
              <a:rPr lang="zh-CN" altLang="en-US" sz="2000" dirty="0"/>
              <a:t>常用命令选项</a:t>
            </a:r>
          </a:p>
          <a:p>
            <a:pPr marL="342900" lvl="1">
              <a:spcBef>
                <a:spcPts val="750"/>
              </a:spcBef>
              <a:buClr>
                <a:srgbClr val="3366FF"/>
              </a:buClr>
              <a:buSzPct val="80000"/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-r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：递归修改指定目录下所有文件、子目录的权限</a:t>
            </a:r>
          </a:p>
          <a:p>
            <a:pPr marL="342900" lvl="1"/>
            <a:endParaRPr lang="zh-CN" altLang="en-US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342900" lvl="1"/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342900" lvl="1"/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73731" name="图片 4">
            <a:extLst>
              <a:ext uri="{FF2B5EF4-FFF2-40B4-BE49-F238E27FC236}">
                <a16:creationId xmlns:a16="http://schemas.microsoft.com/office/drawing/2014/main" id="{39CC5EB8-CCB4-453F-A01F-19ACD89E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 r="18306"/>
          <a:stretch>
            <a:fillRect/>
          </a:stretch>
        </p:blipFill>
        <p:spPr bwMode="auto">
          <a:xfrm>
            <a:off x="822798" y="4423964"/>
            <a:ext cx="8199437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4">
            <a:extLst>
              <a:ext uri="{FF2B5EF4-FFF2-40B4-BE49-F238E27FC236}">
                <a16:creationId xmlns:a16="http://schemas.microsoft.com/office/drawing/2014/main" id="{6CE21049-BB64-4360-AB7A-16253E23E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0" rIns="288000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Arial Narrow" panose="020B0606020202030204" pitchFamily="34" charset="0"/>
                <a:sym typeface="Arial Narrow" panose="020B0606020202030204" pitchFamily="34" charset="0"/>
              </a:rPr>
              <a:t>设置文件</a:t>
            </a:r>
            <a:r>
              <a:rPr lang="en-US" altLang="zh-CN" sz="2800">
                <a:solidFill>
                  <a:schemeClr val="bg1"/>
                </a:solidFill>
                <a:latin typeface="Arial Narrow" panose="020B0606020202030204" pitchFamily="34" charset="0"/>
                <a:sym typeface="Arial Narrow" panose="020B0606020202030204" pitchFamily="34" charset="0"/>
              </a:rPr>
              <a:t>/</a:t>
            </a:r>
            <a:r>
              <a:rPr lang="zh-CN" altLang="en-US" sz="2800">
                <a:solidFill>
                  <a:schemeClr val="bg1"/>
                </a:solidFill>
                <a:latin typeface="Arial Narrow" panose="020B0606020202030204" pitchFamily="34" charset="0"/>
                <a:sym typeface="Arial Narrow" panose="020B0606020202030204" pitchFamily="34" charset="0"/>
              </a:rPr>
              <a:t>目录的权限</a:t>
            </a:r>
          </a:p>
        </p:txBody>
      </p:sp>
      <p:sp>
        <p:nvSpPr>
          <p:cNvPr id="73733" name="标题 5">
            <a:extLst>
              <a:ext uri="{FF2B5EF4-FFF2-40B4-BE49-F238E27FC236}">
                <a16:creationId xmlns:a16="http://schemas.microsoft.com/office/drawing/2014/main" id="{147EE01E-20AE-430F-B2D8-55677688FC4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设置文件</a:t>
            </a:r>
            <a:r>
              <a:rPr lang="en-US" altLang="zh-CN" dirty="0"/>
              <a:t>/</a:t>
            </a:r>
            <a:r>
              <a:rPr lang="zh-CN" altLang="en-US" dirty="0"/>
              <a:t>目录的权限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B3486485-5D56-4C8F-A9DB-E8B7DF1FAEA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设置文件</a:t>
            </a:r>
            <a:r>
              <a:rPr lang="en-US" altLang="zh-CN" dirty="0"/>
              <a:t>/</a:t>
            </a:r>
            <a:r>
              <a:rPr lang="zh-CN" altLang="en-US" dirty="0"/>
              <a:t>目录的归属</a:t>
            </a:r>
          </a:p>
        </p:txBody>
      </p:sp>
      <p:sp>
        <p:nvSpPr>
          <p:cNvPr id="75779" name="Rectangle 8">
            <a:extLst>
              <a:ext uri="{FF2B5EF4-FFF2-40B4-BE49-F238E27FC236}">
                <a16:creationId xmlns:a16="http://schemas.microsoft.com/office/drawing/2014/main" id="{855583C8-B4D2-455B-A0B4-409072724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2239" y="1412875"/>
            <a:ext cx="7572375" cy="2476500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+mj-ea"/>
                <a:ea typeface="+mj-ea"/>
              </a:rPr>
              <a:t>chown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</a:p>
          <a:p>
            <a:pPr marL="342900" lvl="1"/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chown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属主   文件或目录</a:t>
            </a:r>
          </a:p>
          <a:p>
            <a:pPr marL="342900" lvl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           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chown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: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属组  文件或目录</a:t>
            </a:r>
          </a:p>
          <a:p>
            <a:pPr marL="342900" lvl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           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</a:rPr>
              <a:t>chown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属主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属组  文件或目录</a:t>
            </a:r>
          </a:p>
          <a:p>
            <a:pPr algn="l"/>
            <a:r>
              <a:rPr lang="zh-CN" altLang="en-US" sz="2000" dirty="0"/>
              <a:t>常用命令选项</a:t>
            </a:r>
          </a:p>
          <a:p>
            <a:pPr marL="342900" lvl="1"/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-r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：递归修改指定目录下所有文件、子目录的归属</a:t>
            </a:r>
            <a:endParaRPr lang="zh-CN" altLang="en-U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36E1DEA5-88E1-4325-BAA7-55CE4842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3105151"/>
            <a:ext cx="6172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0033CC"/>
              </a:buClr>
              <a:buSzPct val="80000"/>
              <a:buBlip>
                <a:blip r:embed="rId3"/>
              </a:buBlip>
            </a:pPr>
            <a:endParaRPr lang="zh-CN" altLang="zh-CN" sz="2100">
              <a:solidFill>
                <a:srgbClr val="000000"/>
              </a:solidFill>
            </a:endParaRPr>
          </a:p>
        </p:txBody>
      </p:sp>
      <p:pic>
        <p:nvPicPr>
          <p:cNvPr id="75781" name="图片 1">
            <a:extLst>
              <a:ext uri="{FF2B5EF4-FFF2-40B4-BE49-F238E27FC236}">
                <a16:creationId xmlns:a16="http://schemas.microsoft.com/office/drawing/2014/main" id="{BB61E959-65D1-4816-AEBE-823604B7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4509120"/>
            <a:ext cx="6516216" cy="117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6C19367-05DD-47FA-A577-4D5391F47B1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综合实例</a:t>
            </a:r>
          </a:p>
        </p:txBody>
      </p:sp>
      <p:pic>
        <p:nvPicPr>
          <p:cNvPr id="77827" name="图片 6">
            <a:extLst>
              <a:ext uri="{FF2B5EF4-FFF2-40B4-BE49-F238E27FC236}">
                <a16:creationId xmlns:a16="http://schemas.microsoft.com/office/drawing/2014/main" id="{76306AF5-C390-4669-97D7-1A22D9933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427664"/>
            <a:ext cx="8615362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图片 7">
            <a:extLst>
              <a:ext uri="{FF2B5EF4-FFF2-40B4-BE49-F238E27FC236}">
                <a16:creationId xmlns:a16="http://schemas.microsoft.com/office/drawing/2014/main" id="{645CE11F-09F5-4021-B8CF-AA448C53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72" y="1530351"/>
            <a:ext cx="7403231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文本框 2">
            <a:extLst>
              <a:ext uri="{FF2B5EF4-FFF2-40B4-BE49-F238E27FC236}">
                <a16:creationId xmlns:a16="http://schemas.microsoft.com/office/drawing/2014/main" id="{054A28AC-1CF3-4622-A9D3-5CDABBA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4" y="5024439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7830" name="文本框 2">
            <a:extLst>
              <a:ext uri="{FF2B5EF4-FFF2-40B4-BE49-F238E27FC236}">
                <a16:creationId xmlns:a16="http://schemas.microsoft.com/office/drawing/2014/main" id="{D24A6176-D46A-46EA-BDAD-E2D16B052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6" y="6280151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516870CC-2FAC-4DF5-97BA-E5B9F247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78851" name="矩形 12">
            <a:extLst>
              <a:ext uri="{FF2B5EF4-FFF2-40B4-BE49-F238E27FC236}">
                <a16:creationId xmlns:a16="http://schemas.microsoft.com/office/drawing/2014/main" id="{D2B0949A-5DB0-43AF-96A9-8D13A4F9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382838"/>
            <a:ext cx="1744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  <a:t>pwd</a:t>
            </a:r>
            <a:r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  <a:t>cd</a:t>
            </a:r>
            <a:r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  <a:t>命令</a:t>
            </a:r>
          </a:p>
        </p:txBody>
      </p:sp>
      <p:graphicFrame>
        <p:nvGraphicFramePr>
          <p:cNvPr id="6" name="Group 34">
            <a:extLst>
              <a:ext uri="{FF2B5EF4-FFF2-40B4-BE49-F238E27FC236}">
                <a16:creationId xmlns:a16="http://schemas.microsoft.com/office/drawing/2014/main" id="{9EB24420-0359-4681-9227-877B5EA8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42602"/>
              </p:ext>
            </p:extLst>
          </p:nvPr>
        </p:nvGraphicFramePr>
        <p:xfrm>
          <a:off x="754857" y="1844824"/>
          <a:ext cx="8462962" cy="4005156"/>
        </p:xfrm>
        <a:graphic>
          <a:graphicData uri="http://schemas.openxmlformats.org/drawingml/2006/table">
            <a:tbl>
              <a:tblPr/>
              <a:tblGrid>
                <a:gridCol w="305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系统管理与脚本控制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命令工具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目录操作命令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pwd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mkdir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du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touch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file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mv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find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tar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top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用户账户文件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passwd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shadow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添加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删除账户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useradd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userdel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组账号文件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group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gshadow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添加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删除组账号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groupadd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groupdel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设置文件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目录权限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chmod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设置文件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目录归属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chown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B5706992-7DDF-4445-954E-4D5529509A8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CN" altLang="zh-CN" dirty="0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64ED35D3-CC33-455A-AB08-ED5B0C8C486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输入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输出处理与文件处理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文本与字符串处理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系统管理与脚本控制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awk/gawk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6FE47C6F-7261-428A-AAF9-84BBBD40C68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/>
              <a:t>echo</a:t>
            </a:r>
            <a:endParaRPr lang="zh-CN" altLang="en-US" dirty="0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B19291AE-BA42-414D-B083-73318C131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238" y="1425576"/>
            <a:ext cx="3871912" cy="2644775"/>
          </a:xfrm>
        </p:spPr>
        <p:txBody>
          <a:bodyPr/>
          <a:lstStyle/>
          <a:p>
            <a:pPr algn="l" eaLnBrk="1" hangingPunct="1"/>
            <a:r>
              <a:rPr lang="zh-CN" altLang="en-US" sz="1800" dirty="0"/>
              <a:t>使用</a:t>
            </a:r>
            <a:r>
              <a:rPr lang="en-US" altLang="zh-CN" sz="1800" dirty="0"/>
              <a:t>echo</a:t>
            </a:r>
            <a:r>
              <a:rPr lang="zh-CN" altLang="en-US" sz="1800" dirty="0"/>
              <a:t>命令可以显示文本行或变量，或者把字符串输入到文件。它的一般形式为： </a:t>
            </a:r>
            <a:r>
              <a:rPr lang="en-US" altLang="zh-CN" sz="1800" dirty="0"/>
              <a:t>echo string</a:t>
            </a:r>
            <a:endParaRPr lang="zh-CN" altLang="en-US" sz="1800" dirty="0"/>
          </a:p>
          <a:p>
            <a:pPr algn="l" eaLnBrk="1" hangingPunct="1"/>
            <a:r>
              <a:rPr lang="en-US" altLang="zh-CN" sz="1800" dirty="0"/>
              <a:t>echo </a:t>
            </a:r>
            <a:r>
              <a:rPr lang="zh-CN" altLang="en-US" sz="1800" dirty="0"/>
              <a:t>命令一般不需用引号来标记字符串。如果字符串中有空格，引号等特殊字符，可以用引号将其括起来。否则输出结果会出问题。</a:t>
            </a:r>
            <a:endParaRPr lang="zh-CN" altLang="en-US" dirty="0"/>
          </a:p>
        </p:txBody>
      </p:sp>
      <p:pic>
        <p:nvPicPr>
          <p:cNvPr id="11268" name="图片 3">
            <a:extLst>
              <a:ext uri="{FF2B5EF4-FFF2-40B4-BE49-F238E27FC236}">
                <a16:creationId xmlns:a16="http://schemas.microsoft.com/office/drawing/2014/main" id="{DDEFBC8F-1135-4997-A620-7E465364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6" y="4737100"/>
            <a:ext cx="39909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4">
            <a:extLst>
              <a:ext uri="{FF2B5EF4-FFF2-40B4-BE49-F238E27FC236}">
                <a16:creationId xmlns:a16="http://schemas.microsoft.com/office/drawing/2014/main" id="{E319DA09-4161-463C-A9F0-6514ECD1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6" y="5462589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矩形 1">
            <a:extLst>
              <a:ext uri="{FF2B5EF4-FFF2-40B4-BE49-F238E27FC236}">
                <a16:creationId xmlns:a16="http://schemas.microsoft.com/office/drawing/2014/main" id="{B4C1054B-AB37-4BA4-8609-5E3D1726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425576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-n  </a:t>
            </a:r>
            <a:r>
              <a:rPr lang="zh-CN" altLang="en-US" sz="1800" dirty="0"/>
              <a:t>不要在最后自动换行</a:t>
            </a: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-e   </a:t>
            </a:r>
            <a:r>
              <a:rPr lang="zh-CN" altLang="en-US" sz="1800" dirty="0"/>
              <a:t>解析输出内容中的转义符。转义符常用的用</a:t>
            </a: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      \a </a:t>
            </a:r>
            <a:r>
              <a:rPr lang="zh-CN" altLang="en-US" sz="1800" dirty="0"/>
              <a:t>：发出警告声</a:t>
            </a: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      \c </a:t>
            </a:r>
            <a:r>
              <a:rPr lang="zh-CN" altLang="en-US" sz="1800" dirty="0"/>
              <a:t>：最后不加上换行符号</a:t>
            </a: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      \t </a:t>
            </a:r>
            <a:r>
              <a:rPr lang="zh-CN" altLang="en-US" sz="1800" dirty="0"/>
              <a:t>：</a:t>
            </a:r>
            <a:r>
              <a:rPr lang="en-US" altLang="zh-CN" sz="1800" dirty="0"/>
              <a:t>tab</a:t>
            </a:r>
            <a:r>
              <a:rPr lang="zh-CN" altLang="en-US" sz="1800" dirty="0"/>
              <a:t>键</a:t>
            </a:r>
          </a:p>
          <a:p>
            <a:pPr marL="0" lvl="1" algn="l">
              <a:buClr>
                <a:srgbClr val="FF5050"/>
              </a:buClr>
              <a:buSzPct val="120000"/>
              <a:buNone/>
            </a:pP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          \n </a:t>
            </a:r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：换行</a:t>
            </a:r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pic>
        <p:nvPicPr>
          <p:cNvPr id="11271" name="图片 3">
            <a:extLst>
              <a:ext uri="{FF2B5EF4-FFF2-40B4-BE49-F238E27FC236}">
                <a16:creationId xmlns:a16="http://schemas.microsoft.com/office/drawing/2014/main" id="{87AA23FD-13AA-4D49-8D06-3357C5880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4737100"/>
            <a:ext cx="397986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4">
            <a:extLst>
              <a:ext uri="{FF2B5EF4-FFF2-40B4-BE49-F238E27FC236}">
                <a16:creationId xmlns:a16="http://schemas.microsoft.com/office/drawing/2014/main" id="{4EBBD545-BA11-4B84-A5CB-89910732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5462589"/>
            <a:ext cx="3979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文本框 2">
            <a:extLst>
              <a:ext uri="{FF2B5EF4-FFF2-40B4-BE49-F238E27FC236}">
                <a16:creationId xmlns:a16="http://schemas.microsoft.com/office/drawing/2014/main" id="{6DD8FFB3-73F6-43F1-9377-63A42895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9" y="6129339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4" name="文本框 2">
            <a:extLst>
              <a:ext uri="{FF2B5EF4-FFF2-40B4-BE49-F238E27FC236}">
                <a16:creationId xmlns:a16="http://schemas.microsoft.com/office/drawing/2014/main" id="{328A4388-C092-47FD-876F-8705C659E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6129339"/>
            <a:ext cx="428625" cy="24606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7807B46-547C-4537-B0E9-98DF0CD7E8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3975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为什么要学</a:t>
            </a:r>
            <a:r>
              <a:rPr lang="en-US" altLang="zh-CN" kern="0" dirty="0"/>
              <a:t>awk</a:t>
            </a:r>
            <a:r>
              <a:rPr lang="zh-CN" altLang="en-US" kern="0" dirty="0"/>
              <a:t>、</a:t>
            </a:r>
            <a:r>
              <a:rPr lang="en-US" altLang="zh-CN" kern="0" dirty="0"/>
              <a:t>sed</a:t>
            </a:r>
            <a:r>
              <a:rPr lang="zh-CN" altLang="en-US" kern="0" dirty="0"/>
              <a:t>、正则表达式？</a:t>
            </a:r>
            <a:endParaRPr lang="zh-CN" altLang="zh-CN" kern="0" dirty="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4E965336-3216-416B-8330-84CCC6B677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77056" y="1628800"/>
            <a:ext cx="8751887" cy="5084763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zh-CN" altLang="en-US" dirty="0">
                <a:ea typeface="宋体" panose="02010600030101010101" pitchFamily="2" charset="-122"/>
              </a:rPr>
              <a:t>文本处理的例子：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全文搜索“git”：</a:t>
            </a:r>
          </a:p>
          <a:p>
            <a:pPr algn="l">
              <a:lnSpc>
                <a:spcPct val="90000"/>
              </a:lnSpc>
              <a:buClr>
                <a:schemeClr val="tx1"/>
              </a:buClr>
              <a:buSzPct val="100000"/>
              <a:defRPr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word就能实现，grep也能实现。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搜索“g_t”,g和t中间有一个任意字符：</a:t>
            </a:r>
          </a:p>
          <a:p>
            <a:pPr lvl="1" algn="l">
              <a:lnSpc>
                <a:spcPct val="9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	word不够用了！</a:t>
            </a:r>
          </a:p>
          <a:p>
            <a:pPr lvl="1" algn="l">
              <a:lnSpc>
                <a:spcPct val="9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	grep、sed、awk都可以，需要“正则表达式”支持。</a:t>
            </a:r>
          </a:p>
          <a:p>
            <a:pPr lvl="1" algn="l">
              <a:lnSpc>
                <a:spcPct val="9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	比如：$ grep "g.t" test.txt  //用句点匹配单字符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搜索并替换全部“g_t”为“git”：</a:t>
            </a:r>
          </a:p>
          <a:p>
            <a:pPr lvl="1" algn="l">
              <a:lnSpc>
                <a:spcPct val="9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	grep不行，只能搜索，不能处理；</a:t>
            </a:r>
          </a:p>
          <a:p>
            <a:pPr lvl="1" algn="l">
              <a:lnSpc>
                <a:spcPct val="9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	sed和awk都可以。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5EEB81E-4FE2-4307-A6EA-4FBA1098578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重点</a:t>
            </a:r>
            <a:endParaRPr lang="zh-CN" altLang="zh-CN" kern="0" dirty="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0C861C89-E801-4403-A6BC-3DFAC9EC6C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77056" y="1556792"/>
            <a:ext cx="8751887" cy="5084763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zh-CN" altLang="en-US" dirty="0">
                <a:ea typeface="宋体" panose="02010600030101010101" pitchFamily="2" charset="-122"/>
              </a:rPr>
              <a:t>重点：</a:t>
            </a:r>
          </a:p>
          <a:p>
            <a:pPr marL="914400" lvl="1" indent="-457200">
              <a:buClr>
                <a:schemeClr val="tx1"/>
              </a:buClr>
              <a:buSzPct val="100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正则表达式</a:t>
            </a:r>
          </a:p>
          <a:p>
            <a:pPr marL="914400" lvl="1" indent="-457200">
              <a:buClr>
                <a:schemeClr val="tx1"/>
              </a:buClr>
              <a:buSzPct val="100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awk</a:t>
            </a:r>
          </a:p>
          <a:p>
            <a:pPr marL="914400" lvl="1" indent="-457200">
              <a:buClr>
                <a:schemeClr val="tx1"/>
              </a:buClr>
              <a:buSzPct val="100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sed</a:t>
            </a:r>
          </a:p>
          <a:p>
            <a:pPr marL="914400" lvl="1" indent="-457200">
              <a:buClr>
                <a:schemeClr val="tx1"/>
              </a:buClr>
              <a:buSzPct val="100000"/>
              <a:defRPr/>
            </a:pPr>
            <a:endParaRPr lang="zh-CN" altLang="en-US" sz="2200" dirty="0">
              <a:solidFill>
                <a:schemeClr val="tx1"/>
              </a:solidFill>
              <a:latin typeface="宋体" pitchFamily="2" charset="-122"/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zh-CN" altLang="en-US" dirty="0">
                <a:ea typeface="宋体" panose="02010600030101010101" pitchFamily="2" charset="-122"/>
              </a:rPr>
              <a:t>三者是什么区别联系呢？</a:t>
            </a:r>
          </a:p>
          <a:p>
            <a:pPr algn="l">
              <a:buSzPct val="100000"/>
              <a:defRPr/>
            </a:pPr>
            <a:r>
              <a:rPr lang="zh-CN" altLang="en-US" dirty="0">
                <a:ea typeface="宋体" panose="02010600030101010101" pitchFamily="2" charset="-122"/>
              </a:rPr>
              <a:t>既然它们都是与文本处理相关，就从“文本处理”做什么说起。</a:t>
            </a:r>
          </a:p>
          <a:p>
            <a:pPr marL="914400" lvl="1" indent="-457200">
              <a:buClr>
                <a:schemeClr val="tx1"/>
              </a:buClr>
              <a:buSzPct val="100000"/>
              <a:defRPr/>
            </a:pPr>
            <a:endParaRPr lang="zh-CN" altLang="en-US" sz="2200" dirty="0">
              <a:solidFill>
                <a:schemeClr val="tx1"/>
              </a:solidFill>
              <a:latin typeface="宋体" pitchFamily="2" charset="-122"/>
            </a:endParaRPr>
          </a:p>
          <a:p>
            <a:pPr lvl="1" algn="l">
              <a:buClr>
                <a:schemeClr val="tx1"/>
              </a:buClr>
              <a:buSzPct val="100000"/>
              <a:defRPr/>
            </a:pPr>
            <a:endParaRPr lang="zh-CN" altLang="en-US" sz="2200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35DBD8B-8689-42D2-B3A1-1EF2BD72FF3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3895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知识体系</a:t>
            </a:r>
            <a:r>
              <a:rPr lang="en-US" altLang="zh-CN" kern="0" dirty="0"/>
              <a:t>-1  </a:t>
            </a:r>
            <a:r>
              <a:rPr lang="zh-CN" altLang="en-US" kern="0" dirty="0"/>
              <a:t>文本处理做什么</a:t>
            </a:r>
            <a:endParaRPr lang="zh-CN" altLang="zh-CN" kern="0" dirty="0"/>
          </a:p>
        </p:txBody>
      </p:sp>
      <p:grpSp>
        <p:nvGrpSpPr>
          <p:cNvPr id="9218" name="Group 2">
            <a:extLst>
              <a:ext uri="{FF2B5EF4-FFF2-40B4-BE49-F238E27FC236}">
                <a16:creationId xmlns:a16="http://schemas.microsoft.com/office/drawing/2014/main" id="{BA9C8778-1120-4172-B34B-5EFC47B3BC3F}"/>
              </a:ext>
            </a:extLst>
          </p:cNvPr>
          <p:cNvGrpSpPr>
            <a:grpSpLocks/>
          </p:cNvGrpSpPr>
          <p:nvPr/>
        </p:nvGrpSpPr>
        <p:grpSpPr bwMode="auto">
          <a:xfrm>
            <a:off x="1012826" y="1203325"/>
            <a:ext cx="7826375" cy="3536950"/>
            <a:chOff x="0" y="0"/>
            <a:chExt cx="10200" cy="4850"/>
          </a:xfrm>
        </p:grpSpPr>
        <p:graphicFrame>
          <p:nvGraphicFramePr>
            <p:cNvPr id="9223" name="Object 3">
              <a:extLst>
                <a:ext uri="{FF2B5EF4-FFF2-40B4-BE49-F238E27FC236}">
                  <a16:creationId xmlns:a16="http://schemas.microsoft.com/office/drawing/2014/main" id="{526B16F4-D6A0-481E-A2F2-C0A9F62E3A2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10201" cy="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658560" imgH="7549200" progId="Visio.Drawing.11">
                    <p:embed/>
                  </p:oleObj>
                </mc:Choice>
                <mc:Fallback>
                  <p:oleObj r:id="rId2" imgW="15658560" imgH="7549200" progId="Visio.Drawing.11">
                    <p:embed/>
                    <p:pic>
                      <p:nvPicPr>
                        <p:cNvPr id="9223" name="Object 3">
                          <a:extLst>
                            <a:ext uri="{FF2B5EF4-FFF2-40B4-BE49-F238E27FC236}">
                              <a16:creationId xmlns:a16="http://schemas.microsoft.com/office/drawing/2014/main" id="{526B16F4-D6A0-481E-A2F2-C0A9F62E3A2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0201" cy="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Rectangle 4">
              <a:extLst>
                <a:ext uri="{FF2B5EF4-FFF2-40B4-BE49-F238E27FC236}">
                  <a16:creationId xmlns:a16="http://schemas.microsoft.com/office/drawing/2014/main" id="{D1EC81F8-888F-48B7-8747-FE8B34C07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7" y="2276"/>
              <a:ext cx="1676" cy="58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219" name="Rectangle 5">
            <a:extLst>
              <a:ext uri="{FF2B5EF4-FFF2-40B4-BE49-F238E27FC236}">
                <a16:creationId xmlns:a16="http://schemas.microsoft.com/office/drawing/2014/main" id="{965D776D-399A-49ED-B800-EF1FCD4B1EB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95351" y="4797425"/>
            <a:ext cx="7535863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 defTabSz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 defTabSz="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 defTabSz="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 defTabSz="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defTabSz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defTabSz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defTabSz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defTabSz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在文本中“定位”时，awk和sed对“列操作”的支持有明显差异</a:t>
            </a:r>
            <a:endParaRPr lang="zh-CN" altLang="en-US" dirty="0"/>
          </a:p>
        </p:txBody>
      </p:sp>
      <p:graphicFrame>
        <p:nvGraphicFramePr>
          <p:cNvPr id="9220" name="Object 2">
            <a:extLst>
              <a:ext uri="{FF2B5EF4-FFF2-40B4-BE49-F238E27FC236}">
                <a16:creationId xmlns:a16="http://schemas.microsoft.com/office/drawing/2014/main" id="{9209162D-540C-4574-B14F-DAC2F14E14C4}"/>
              </a:ext>
            </a:extLst>
          </p:cNvPr>
          <p:cNvGraphicFramePr>
            <a:graphicFrameLocks/>
          </p:cNvGraphicFramePr>
          <p:nvPr/>
        </p:nvGraphicFramePr>
        <p:xfrm>
          <a:off x="1031876" y="5326063"/>
          <a:ext cx="48355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224560" imgH="2234520" progId="Visio.Drawing.11">
                  <p:embed/>
                </p:oleObj>
              </mc:Choice>
              <mc:Fallback>
                <p:oleObj r:id="rId4" imgW="8224560" imgH="2234520" progId="Visio.Drawing.11">
                  <p:embed/>
                  <p:pic>
                    <p:nvPicPr>
                      <p:cNvPr id="9220" name="Object 2">
                        <a:extLst>
                          <a:ext uri="{FF2B5EF4-FFF2-40B4-BE49-F238E27FC236}">
                            <a16:creationId xmlns:a16="http://schemas.microsoft.com/office/drawing/2014/main" id="{9209162D-540C-4574-B14F-DAC2F14E14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6" y="5326063"/>
                        <a:ext cx="48355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564B3B5-11C5-456C-B842-25E5D38AA30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知识体系</a:t>
            </a:r>
            <a:r>
              <a:rPr lang="en-US" altLang="zh-CN" kern="0" dirty="0"/>
              <a:t>-2  awk</a:t>
            </a:r>
            <a:r>
              <a:rPr lang="zh-CN" altLang="en-US" kern="0" dirty="0"/>
              <a:t>、</a:t>
            </a:r>
            <a:r>
              <a:rPr lang="en-US" altLang="zh-CN" kern="0" dirty="0"/>
              <a:t>sed</a:t>
            </a:r>
            <a:r>
              <a:rPr lang="zh-CN" altLang="en-US" kern="0" dirty="0"/>
              <a:t>、正则表达式的关系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5CF5E02-E0F6-4A6E-B48C-D63574B8C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4364" y="1217613"/>
            <a:ext cx="8751887" cy="1752600"/>
          </a:xfrm>
        </p:spPr>
        <p:txBody>
          <a:bodyPr/>
          <a:lstStyle/>
          <a:p>
            <a:pPr marL="457200" indent="-457200" algn="l"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关系：</a:t>
            </a:r>
          </a:p>
          <a:p>
            <a:pPr marL="914400" lvl="1" indent="-457200">
              <a:buClr>
                <a:schemeClr val="tx1"/>
              </a:buClr>
              <a:buSzPct val="100000"/>
            </a:pP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</a:rPr>
              <a:t>awk、sed的联系：都是文本处理工具</a:t>
            </a:r>
          </a:p>
          <a:p>
            <a:pPr marL="914400" lvl="1" indent="-457200">
              <a:buClr>
                <a:schemeClr val="tx1"/>
              </a:buClr>
              <a:buSzPct val="100000"/>
            </a:pP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</a:rPr>
              <a:t>awk、sed的区别：awk支持列操作；sed不支持列操作</a:t>
            </a:r>
          </a:p>
          <a:p>
            <a:pPr marL="914400" lvl="1" indent="-457200">
              <a:buClr>
                <a:schemeClr val="tx1"/>
              </a:buClr>
              <a:buSzPct val="100000"/>
            </a:pP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</a:rPr>
              <a:t>正则表达式：是awk、sed定位到要处理字符串的模式</a:t>
            </a:r>
          </a:p>
        </p:txBody>
      </p:sp>
      <p:graphicFrame>
        <p:nvGraphicFramePr>
          <p:cNvPr id="10243" name="Object 2">
            <a:extLst>
              <a:ext uri="{FF2B5EF4-FFF2-40B4-BE49-F238E27FC236}">
                <a16:creationId xmlns:a16="http://schemas.microsoft.com/office/drawing/2014/main" id="{DDDA9C81-2F8E-492D-A3EE-66C5CE86D798}"/>
              </a:ext>
            </a:extLst>
          </p:cNvPr>
          <p:cNvGraphicFramePr>
            <a:graphicFrameLocks/>
          </p:cNvGraphicFramePr>
          <p:nvPr/>
        </p:nvGraphicFramePr>
        <p:xfrm>
          <a:off x="654051" y="2974976"/>
          <a:ext cx="8704263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215080" imgH="7549200" progId="Visio.Drawing.11">
                  <p:embed/>
                </p:oleObj>
              </mc:Choice>
              <mc:Fallback>
                <p:oleObj r:id="rId2" imgW="20215080" imgH="7549200" progId="Visio.Drawing.11">
                  <p:embed/>
                  <p:pic>
                    <p:nvPicPr>
                      <p:cNvPr id="10243" name="Object 2">
                        <a:extLst>
                          <a:ext uri="{FF2B5EF4-FFF2-40B4-BE49-F238E27FC236}">
                            <a16:creationId xmlns:a16="http://schemas.microsoft.com/office/drawing/2014/main" id="{DDDA9C81-2F8E-492D-A3EE-66C5CE86D7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1" y="2974976"/>
                        <a:ext cx="8704263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8260271-16B2-4359-B607-367F6995542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3895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知识体系</a:t>
            </a:r>
            <a:r>
              <a:rPr lang="en-US" altLang="zh-CN" kern="0" dirty="0"/>
              <a:t>-3  awk</a:t>
            </a:r>
            <a:r>
              <a:rPr lang="zh-CN" altLang="en-US" kern="0" dirty="0"/>
              <a:t>的知识体系</a:t>
            </a:r>
          </a:p>
        </p:txBody>
      </p:sp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CEC38780-30C5-4DC8-8868-9BE054BD41F3}"/>
              </a:ext>
            </a:extLst>
          </p:cNvPr>
          <p:cNvGraphicFramePr>
            <a:graphicFrameLocks/>
          </p:cNvGraphicFramePr>
          <p:nvPr/>
        </p:nvGraphicFramePr>
        <p:xfrm>
          <a:off x="936626" y="2025651"/>
          <a:ext cx="7935913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617960" imgH="7763040" progId="Visio.Drawing.11">
                  <p:embed/>
                </p:oleObj>
              </mc:Choice>
              <mc:Fallback>
                <p:oleObj r:id="rId2" imgW="16617960" imgH="7763040" progId="Visio.Drawing.11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CEC38780-30C5-4DC8-8868-9BE054BD41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6" y="2025651"/>
                        <a:ext cx="7935913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>
            <a:extLst>
              <a:ext uri="{FF2B5EF4-FFF2-40B4-BE49-F238E27FC236}">
                <a16:creationId xmlns:a16="http://schemas.microsoft.com/office/drawing/2014/main" id="{6B2E140D-5B87-4E16-BB22-2B9E96D98E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4364" y="1217613"/>
            <a:ext cx="8751887" cy="1752600"/>
          </a:xfrm>
        </p:spPr>
        <p:txBody>
          <a:bodyPr/>
          <a:lstStyle/>
          <a:p>
            <a:pPr marL="457200" indent="-457200" algn="l">
              <a:buSzPct val="100000"/>
              <a:buFont typeface="Wingdings" panose="05000000000000000000" pitchFamily="2" charset="2"/>
              <a:buChar char="n"/>
            </a:pPr>
            <a:r>
              <a:rPr lang="zh-CN" altLang="en-US"/>
              <a:t>awk讲什么：</a:t>
            </a:r>
          </a:p>
          <a:p>
            <a:pPr marL="914400" lvl="1" indent="-457200">
              <a:buClr>
                <a:schemeClr val="tx1"/>
              </a:buClr>
              <a:buSzPct val="100000"/>
            </a:pP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CE3D2A32-3B1D-4063-8FDB-29B5963C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1" y="2387600"/>
            <a:ext cx="182563" cy="274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BF1FD38D-2BD6-4780-8DB4-6E69F3BD1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3220652"/>
            <a:ext cx="182562" cy="276999"/>
          </a:xfrm>
          <a:prstGeom prst="rect">
            <a:avLst/>
          </a:prstGeom>
          <a:noFill/>
          <a:ln w="9525">
            <a:solidFill>
              <a:srgbClr val="FF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9985BC9F-17CB-4D43-AE81-C84323CE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0" y="4203700"/>
            <a:ext cx="184150" cy="274638"/>
          </a:xfrm>
          <a:prstGeom prst="rect">
            <a:avLst/>
          </a:prstGeom>
          <a:noFill/>
          <a:ln w="9525">
            <a:solidFill>
              <a:srgbClr val="FF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138C3DF4-4F75-4142-9D8F-5394FA9A4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6" y="4760527"/>
            <a:ext cx="182563" cy="276999"/>
          </a:xfrm>
          <a:prstGeom prst="rect">
            <a:avLst/>
          </a:prstGeom>
          <a:noFill/>
          <a:ln w="9525">
            <a:solidFill>
              <a:srgbClr val="FF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6619EA0E-1379-4931-AE8A-B2532386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6" y="5224464"/>
            <a:ext cx="182563" cy="274637"/>
          </a:xfrm>
          <a:prstGeom prst="rect">
            <a:avLst/>
          </a:prstGeom>
          <a:noFill/>
          <a:ln w="9525">
            <a:solidFill>
              <a:srgbClr val="FF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4CD603E2-8513-4CD2-A67E-F9790416C89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知识体系</a:t>
            </a:r>
            <a:r>
              <a:rPr lang="en-US" altLang="zh-CN" kern="0" dirty="0"/>
              <a:t>-4  sed</a:t>
            </a:r>
            <a:r>
              <a:rPr lang="zh-CN" altLang="en-US" kern="0" dirty="0"/>
              <a:t>的知识体系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5DF4BE2-8468-48F3-AAD6-3522EC41B2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4364" y="1217613"/>
            <a:ext cx="8751887" cy="1039812"/>
          </a:xfrm>
        </p:spPr>
        <p:txBody>
          <a:bodyPr/>
          <a:lstStyle/>
          <a:p>
            <a:pPr marL="457200" indent="-457200" algn="l">
              <a:buSzPct val="100000"/>
              <a:buFont typeface="Wingdings" panose="05000000000000000000" pitchFamily="2" charset="2"/>
              <a:buChar char="n"/>
            </a:pPr>
            <a:r>
              <a:rPr lang="zh-CN" altLang="en-US"/>
              <a:t>sed讲什么：</a:t>
            </a:r>
          </a:p>
          <a:p>
            <a:pPr marL="914400" lvl="1" indent="-457200">
              <a:buClr>
                <a:schemeClr val="tx1"/>
              </a:buClr>
              <a:buSzPct val="100000"/>
            </a:pP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292" name="Object 2">
            <a:extLst>
              <a:ext uri="{FF2B5EF4-FFF2-40B4-BE49-F238E27FC236}">
                <a16:creationId xmlns:a16="http://schemas.microsoft.com/office/drawing/2014/main" id="{C571EAC2-EF22-44BA-80FF-318DF84EA3F2}"/>
              </a:ext>
            </a:extLst>
          </p:cNvPr>
          <p:cNvGraphicFramePr>
            <a:graphicFrameLocks/>
          </p:cNvGraphicFramePr>
          <p:nvPr/>
        </p:nvGraphicFramePr>
        <p:xfrm>
          <a:off x="1249363" y="2163764"/>
          <a:ext cx="7186612" cy="384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658560" imgH="7763040" progId="Visio.Drawing.11">
                  <p:embed/>
                </p:oleObj>
              </mc:Choice>
              <mc:Fallback>
                <p:oleObj r:id="rId2" imgW="15658560" imgH="7763040" progId="Visio.Drawing.11">
                  <p:embed/>
                  <p:pic>
                    <p:nvPicPr>
                      <p:cNvPr id="12292" name="Object 2">
                        <a:extLst>
                          <a:ext uri="{FF2B5EF4-FFF2-40B4-BE49-F238E27FC236}">
                            <a16:creationId xmlns:a16="http://schemas.microsoft.com/office/drawing/2014/main" id="{C571EAC2-EF22-44BA-80FF-318DF84EA3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163764"/>
                        <a:ext cx="7186612" cy="384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>
            <a:extLst>
              <a:ext uri="{FF2B5EF4-FFF2-40B4-BE49-F238E27FC236}">
                <a16:creationId xmlns:a16="http://schemas.microsoft.com/office/drawing/2014/main" id="{86C8CCF3-B60B-41E4-B54C-20FFFCA35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387600"/>
            <a:ext cx="184150" cy="274638"/>
          </a:xfrm>
          <a:prstGeom prst="rect">
            <a:avLst/>
          </a:prstGeom>
          <a:noFill/>
          <a:ln w="9525">
            <a:solidFill>
              <a:srgbClr val="FF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6FC82661-18AD-4347-83A6-E2834FC7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4405314"/>
            <a:ext cx="182562" cy="274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3C50B628-F18D-4155-8732-76ECE944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5006975"/>
            <a:ext cx="182562" cy="274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8D008AB-1A77-420B-AC56-4F350A728F5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什么是</a:t>
            </a:r>
            <a:r>
              <a:rPr lang="en-US" altLang="zh-CN" kern="0" dirty="0"/>
              <a:t>awk/gawk ?</a:t>
            </a:r>
            <a:endParaRPr lang="zh-CN" altLang="en-US" kern="0" dirty="0"/>
          </a:p>
        </p:txBody>
      </p:sp>
      <p:sp>
        <p:nvSpPr>
          <p:cNvPr id="75779" name="TextBox 6">
            <a:extLst>
              <a:ext uri="{FF2B5EF4-FFF2-40B4-BE49-F238E27FC236}">
                <a16:creationId xmlns:a16="http://schemas.microsoft.com/office/drawing/2014/main" id="{2572A0A1-C9AB-43E7-B154-0491BAF97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1389063"/>
            <a:ext cx="8644830" cy="418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25450" indent="-320675" algn="just" defTabSz="449263">
              <a:lnSpc>
                <a:spcPct val="91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altLang="en-US" sz="2300" dirty="0">
              <a:solidFill>
                <a:srgbClr val="000066"/>
              </a:solidFill>
              <a:ea typeface="黑体" pitchFamily="49" charset="-122"/>
            </a:endParaRPr>
          </a:p>
          <a:p>
            <a:pPr marL="425450" indent="-320675" algn="just" defTabSz="449263">
              <a:lnSpc>
                <a:spcPct val="91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 err="1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awk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是一种程序设计语言，主要用来处理数据和产生报表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。</a:t>
            </a:r>
            <a:endParaRPr lang="en-GB" altLang="en-US" sz="2300" dirty="0">
              <a:solidFill>
                <a:srgbClr val="000066"/>
              </a:solidFill>
              <a:ea typeface="黑体" pitchFamily="49" charset="-122"/>
            </a:endParaRPr>
          </a:p>
          <a:p>
            <a:pPr marL="914400" lvl="1" indent="-457200" algn="just" defTabSz="449263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sym typeface="Arial" pitchFamily="34" charset="0"/>
              </a:rPr>
              <a:t>它对输入数据（文件、标准输入或命令的输出）逐行进行扫描，匹配制定的模式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sym typeface="Arial" pitchFamily="34" charset="0"/>
              </a:rPr>
              <a:t>(pattern)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sym typeface="Arial" pitchFamily="34" charset="0"/>
              </a:rPr>
              <a:t>，并执行制定操作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sym typeface="Arial" pitchFamily="34" charset="0"/>
              </a:rPr>
              <a:t>(action)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sym typeface="Arial" pitchFamily="34" charset="0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+mn-ea"/>
              <a:sym typeface="Arial" pitchFamily="34" charset="0"/>
            </a:endParaRPr>
          </a:p>
          <a:p>
            <a:pPr lvl="1" algn="just" defTabSz="449263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+mn-ea"/>
              <a:sym typeface="Arial" pitchFamily="34" charset="0"/>
            </a:endParaRPr>
          </a:p>
          <a:p>
            <a:pPr marL="425450" indent="-320675" algn="just" defTabSz="449263">
              <a:lnSpc>
                <a:spcPct val="91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gawk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是</a:t>
            </a: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GNU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下开发的</a:t>
            </a:r>
            <a:r>
              <a:rPr lang="en-US" altLang="zh-CN" sz="2300" dirty="0" err="1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awk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，经过不断改进和更新，现已包含</a:t>
            </a:r>
            <a:r>
              <a:rPr lang="en-US" altLang="zh-CN" sz="2300" dirty="0" err="1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awk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的所有功能。</a:t>
            </a:r>
            <a:endParaRPr lang="en-GB" altLang="en-US" sz="2300" dirty="0">
              <a:solidFill>
                <a:srgbClr val="000066"/>
              </a:solidFill>
              <a:ea typeface="黑体" pitchFamily="49" charset="-122"/>
              <a:sym typeface="Arial" pitchFamily="34" charset="0"/>
            </a:endParaRPr>
          </a:p>
          <a:p>
            <a:pPr marL="914400" lvl="1" indent="-457200" algn="just" defTabSz="449263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sym typeface="Arial" pitchFamily="34" charset="0"/>
              </a:rPr>
              <a:t>awk/gawk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sym typeface="Arial" pitchFamily="34" charset="0"/>
              </a:rPr>
              <a:t>的主要功能就是处理文本文件的数据，它是通过自动将变量分配给每行的每个数据元素实现这一功能。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+mn-ea"/>
              <a:sym typeface="Trebuchet MS" pitchFamily="34" charset="0"/>
            </a:endParaRP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300" dirty="0">
                <a:solidFill>
                  <a:srgbClr val="0000FF"/>
                </a:solidFill>
                <a:sym typeface="Trebuchet MS" pitchFamily="34" charset="0"/>
              </a:rPr>
              <a:t> </a:t>
            </a:r>
            <a:r>
              <a:rPr lang="zh-CN" altLang="en-US" sz="2000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    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000" dirty="0">
                <a:solidFill>
                  <a:srgbClr val="000066"/>
                </a:solidFill>
                <a:ea typeface="黑体" pitchFamily="49" charset="-122"/>
                <a:sym typeface="Arial" pitchFamily="34" charset="0"/>
              </a:rPr>
              <a:t>   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BFC342F-6CD4-4DDA-91E7-31C589DF57A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awk/gawk</a:t>
            </a:r>
            <a:r>
              <a:rPr lang="zh-CN" altLang="en-US" kern="0" dirty="0"/>
              <a:t>编程基础知识</a:t>
            </a:r>
            <a:r>
              <a:rPr lang="en-US" altLang="zh-CN" kern="0" dirty="0"/>
              <a:t>——</a:t>
            </a:r>
            <a:r>
              <a:rPr lang="zh-CN" altLang="en-US" kern="0" dirty="0"/>
              <a:t>记录、字段</a:t>
            </a:r>
            <a:r>
              <a:rPr lang="en-US" altLang="zh-CN" kern="0" dirty="0"/>
              <a:t>(</a:t>
            </a:r>
            <a:r>
              <a:rPr lang="zh-CN" altLang="en-US" kern="0" dirty="0"/>
              <a:t>域）和规则</a:t>
            </a: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29D55C9F-C20F-4D0A-B6C6-99EE5D04EF6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0888" y="1268760"/>
            <a:ext cx="7962900" cy="4851400"/>
          </a:xfrm>
        </p:spPr>
        <p:txBody>
          <a:bodyPr/>
          <a:lstStyle/>
          <a:p>
            <a:pPr marL="425450" indent="-320675" algn="just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记录</a:t>
            </a:r>
            <a:endParaRPr lang="en-GB" altLang="en-US" sz="2300" dirty="0"/>
          </a:p>
          <a:p>
            <a:pPr marL="914400" lvl="1" indent="-342900" algn="just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记录是单个的、连续长度的输入数据，是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awk</a:t>
            </a: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的操作对象。记录由记录分隔符限定，记录分隔符是一个字符串，并且定义为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RS</a:t>
            </a: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变量。在缺省情况下，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RS</a:t>
            </a: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的值设置为换行符，所以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awk</a:t>
            </a: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的缺省行为是将整行输入作为记录。</a:t>
            </a:r>
            <a:endParaRPr lang="en-US" altLang="zh-CN" sz="2200" kern="1200" dirty="0">
              <a:solidFill>
                <a:schemeClr val="tx1"/>
              </a:solidFill>
              <a:latin typeface="宋体" panose="02010600030101010101" pitchFamily="2" charset="-122"/>
              <a:cs typeface="+mn-cs"/>
              <a:sym typeface="华文新魏" pitchFamily="2" charset="-122"/>
            </a:endParaRPr>
          </a:p>
          <a:p>
            <a:pPr marL="425450" indent="-320675" algn="just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字段</a:t>
            </a:r>
            <a:r>
              <a:rPr lang="en-US" altLang="zh-CN" sz="2300" dirty="0"/>
              <a:t>(</a:t>
            </a:r>
            <a:r>
              <a:rPr lang="zh-CN" altLang="en-US" sz="2300" dirty="0"/>
              <a:t>域）</a:t>
            </a:r>
            <a:endParaRPr lang="en-GB" altLang="en-US" sz="2300" dirty="0"/>
          </a:p>
          <a:p>
            <a:pPr marL="914400" lvl="1" indent="-342900" algn="just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将每个记录进一步分解为称作字段的单独的块。字段受字段分隔符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FS</a:t>
            </a: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限定。缺省的字段分隔符是任意数量的空白字符，包括制表符和空格字符。所以在缺省情况下，将输入行进一步分解为单独的单词（由空白字符分隔的任何字符组）</a:t>
            </a:r>
            <a:endParaRPr lang="en-US" altLang="zh-CN" sz="2200" kern="1200" dirty="0">
              <a:solidFill>
                <a:schemeClr val="tx1"/>
              </a:solidFill>
              <a:latin typeface="宋体" panose="02010600030101010101" pitchFamily="2" charset="-122"/>
              <a:cs typeface="+mn-cs"/>
            </a:endParaRPr>
          </a:p>
          <a:p>
            <a:pPr marL="425450" indent="-320675" algn="just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规则</a:t>
            </a:r>
            <a:endParaRPr lang="en-GB" altLang="en-US" sz="2300" dirty="0"/>
          </a:p>
          <a:p>
            <a:pPr marL="914400" lvl="1" indent="-342900" algn="just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规则是一些模式，后面跟着由换行分隔的操作。当</a:t>
            </a:r>
            <a:r>
              <a:rPr lang="en-US" altLang="zh-CN" sz="2200" kern="1200" dirty="0" err="1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awk</a:t>
            </a: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执行一条规则时，它在输入记录中搜索给定模式的匹配项，然后对这些记录执行给定的操作（可以在规则中省略模式或操作）：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  <a:sym typeface="华文新魏" pitchFamily="2" charset="-122"/>
              </a:rPr>
              <a:t>/pattern/ { action }</a:t>
            </a:r>
            <a:endParaRPr lang="zh-CN" altLang="en-US" sz="2200" kern="1200" dirty="0">
              <a:solidFill>
                <a:schemeClr val="tx1"/>
              </a:solidFill>
              <a:latin typeface="宋体" panose="02010600030101010101" pitchFamily="2" charset="-122"/>
              <a:cs typeface="+mn-cs"/>
              <a:sym typeface="华文新魏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1900" dirty="0">
              <a:solidFill>
                <a:srgbClr val="FF0000"/>
              </a:solidFill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zh-CN" altLang="en-US" sz="1900" dirty="0">
                <a:ea typeface="宋体" pitchFamily="2" charset="-122"/>
              </a:rPr>
              <a:t>    </a:t>
            </a:r>
            <a:endParaRPr lang="zh-CN" altLang="en-US" sz="2000" dirty="0">
              <a:sym typeface="华文新魏" pitchFamily="2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A87A86D-02C5-431C-A27C-4CC1FD90FA9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记录、字段（域）</a:t>
            </a:r>
          </a:p>
        </p:txBody>
      </p:sp>
      <p:sp>
        <p:nvSpPr>
          <p:cNvPr id="15363" name="矩形 6">
            <a:extLst>
              <a:ext uri="{FF2B5EF4-FFF2-40B4-BE49-F238E27FC236}">
                <a16:creationId xmlns:a16="http://schemas.microsoft.com/office/drawing/2014/main" id="{1AE4ABA4-0984-45FE-9D52-8E112E8E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2197100"/>
            <a:ext cx="7634288" cy="394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2100" b="0" dirty="0">
                <a:solidFill>
                  <a:srgbClr val="212121"/>
                </a:solidFill>
                <a:latin typeface="Trebuchet MS" panose="020B0603020202020204" pitchFamily="34" charset="0"/>
                <a:ea typeface="华文新魏" panose="02010800040101010101" pitchFamily="2" charset="-122"/>
                <a:sym typeface="华文新魏" panose="02010800040101010101" pitchFamily="2" charset="-122"/>
              </a:rPr>
              <a:t>                   </a:t>
            </a:r>
            <a:r>
              <a:rPr lang="en-US" altLang="zh-CN" sz="2100" dirty="0">
                <a:solidFill>
                  <a:srgbClr val="FF33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$1     $2       </a:t>
            </a:r>
            <a:r>
              <a:rPr lang="zh-CN" altLang="en-US" sz="2100" dirty="0">
                <a:solidFill>
                  <a:srgbClr val="FF33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</a:t>
            </a:r>
            <a:r>
              <a:rPr lang="en-US" altLang="zh-CN" sz="2100" dirty="0">
                <a:solidFill>
                  <a:srgbClr val="FF33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$3       </a:t>
            </a:r>
            <a:r>
              <a:rPr lang="zh-CN" altLang="en-US" sz="2100" dirty="0">
                <a:solidFill>
                  <a:srgbClr val="FF33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</a:t>
            </a:r>
            <a:r>
              <a:rPr lang="en-US" altLang="zh-CN" sz="2100" dirty="0">
                <a:solidFill>
                  <a:srgbClr val="FF33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$4            $5</a:t>
            </a:r>
            <a:endParaRPr lang="zh-CN" altLang="en-US" sz="2100" dirty="0">
              <a:solidFill>
                <a:srgbClr val="FF3300"/>
              </a:solidFill>
              <a:latin typeface="Trebuchet MS" panose="020B0603020202020204" pitchFamily="34" charset="0"/>
              <a:ea typeface="宋体" panose="02010600030101010101" pitchFamily="2" charset="-122"/>
              <a:sym typeface="Trebuchet MS" panose="020B060302020202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100" b="0" dirty="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</a:t>
            </a:r>
            <a:r>
              <a:rPr lang="en-US" altLang="zh-CN" sz="2100" dirty="0">
                <a:solidFill>
                  <a:srgbClr val="FFCC66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NR=1</a:t>
            </a:r>
            <a:r>
              <a:rPr lang="en-US" altLang="zh-CN" sz="2100" b="0" dirty="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  </a:t>
            </a:r>
            <a:r>
              <a:rPr lang="en-US" altLang="zh-CN" sz="2000" dirty="0"/>
              <a:t>Tom  Jones    4424     5/12/66     543354   	</a:t>
            </a:r>
            <a:r>
              <a:rPr lang="en-US" altLang="zh-CN" sz="2100" dirty="0">
                <a:solidFill>
                  <a:srgbClr val="00FF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NF=5</a:t>
            </a:r>
            <a:endParaRPr lang="zh-CN" altLang="en-US" sz="2100" dirty="0">
              <a:solidFill>
                <a:srgbClr val="00FF00"/>
              </a:solidFill>
              <a:latin typeface="Trebuchet MS" panose="020B0603020202020204" pitchFamily="34" charset="0"/>
              <a:ea typeface="宋体" panose="02010600030101010101" pitchFamily="2" charset="-122"/>
              <a:sym typeface="Trebuchet MS" panose="020B060302020202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100" b="0" dirty="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</a:t>
            </a:r>
            <a:r>
              <a:rPr lang="en-US" altLang="zh-CN" sz="2100" dirty="0">
                <a:solidFill>
                  <a:srgbClr val="FFCC66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NR=2</a:t>
            </a:r>
            <a:r>
              <a:rPr lang="en-US" altLang="zh-CN" sz="2100" b="0" dirty="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  </a:t>
            </a:r>
            <a:r>
              <a:rPr lang="en-US" altLang="zh-CN" sz="2000" dirty="0"/>
              <a:t>Mary Adams  5436    11/4/63      28765    	</a:t>
            </a:r>
            <a:r>
              <a:rPr lang="en-US" altLang="zh-CN" sz="2100" dirty="0">
                <a:solidFill>
                  <a:srgbClr val="00FF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NF=5</a:t>
            </a:r>
            <a:endParaRPr lang="zh-CN" altLang="en-US" sz="2100" dirty="0">
              <a:solidFill>
                <a:srgbClr val="00FF00"/>
              </a:solidFill>
              <a:latin typeface="Trebuchet MS" panose="020B0603020202020204" pitchFamily="34" charset="0"/>
              <a:ea typeface="宋体" panose="02010600030101010101" pitchFamily="2" charset="-122"/>
              <a:sym typeface="Trebuchet MS" panose="020B060302020202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100" b="0" dirty="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</a:t>
            </a:r>
            <a:r>
              <a:rPr lang="en-US" altLang="zh-CN" sz="2100" dirty="0">
                <a:solidFill>
                  <a:srgbClr val="FFCC66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NR=3</a:t>
            </a:r>
            <a:r>
              <a:rPr lang="en-US" altLang="zh-CN" sz="2100" b="0" dirty="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  </a:t>
            </a:r>
            <a:r>
              <a:rPr lang="en-US" altLang="zh-CN" sz="2000" dirty="0"/>
              <a:t>Sally Chang   1654     7/22/54     650000	</a:t>
            </a:r>
            <a:r>
              <a:rPr lang="en-US" altLang="zh-CN" sz="2100" dirty="0">
                <a:solidFill>
                  <a:srgbClr val="00FF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NF=5</a:t>
            </a:r>
            <a:endParaRPr lang="zh-CN" altLang="en-US" sz="2100" dirty="0">
              <a:solidFill>
                <a:srgbClr val="00FF00"/>
              </a:solidFill>
              <a:latin typeface="Trebuchet MS" panose="020B0603020202020204" pitchFamily="34" charset="0"/>
              <a:ea typeface="宋体" panose="02010600030101010101" pitchFamily="2" charset="-122"/>
              <a:sym typeface="Trebuchet MS" panose="020B060302020202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100" b="0" dirty="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</a:t>
            </a:r>
            <a:r>
              <a:rPr lang="en-US" altLang="zh-CN" sz="2100" dirty="0">
                <a:solidFill>
                  <a:srgbClr val="FFCC66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NR=4</a:t>
            </a:r>
            <a:r>
              <a:rPr lang="en-US" altLang="zh-CN" sz="2100" b="0" dirty="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  </a:t>
            </a:r>
            <a:r>
              <a:rPr lang="en-US" altLang="zh-CN" sz="2000" dirty="0"/>
              <a:t>Billy  Black    1683    9/23/44      336500  	</a:t>
            </a:r>
            <a:r>
              <a:rPr lang="en-US" altLang="zh-CN" sz="2100" dirty="0">
                <a:solidFill>
                  <a:srgbClr val="00FF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NF=5</a:t>
            </a:r>
            <a:endParaRPr lang="zh-CN" altLang="en-US" sz="2100" dirty="0">
              <a:solidFill>
                <a:srgbClr val="00FF00"/>
              </a:solidFill>
              <a:latin typeface="Trebuchet MS" panose="020B0603020202020204" pitchFamily="34" charset="0"/>
              <a:ea typeface="宋体" panose="02010600030101010101" pitchFamily="2" charset="-122"/>
              <a:sym typeface="Trebuchet MS" panose="020B060302020202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100" b="0" dirty="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                                   </a:t>
            </a:r>
            <a:endParaRPr lang="zh-CN" altLang="en-US" sz="2100" dirty="0">
              <a:solidFill>
                <a:srgbClr val="FF6600"/>
              </a:solidFill>
              <a:latin typeface="Trebuchet MS" panose="020B0603020202020204" pitchFamily="34" charset="0"/>
              <a:ea typeface="宋体" panose="02010600030101010101" pitchFamily="2" charset="-122"/>
              <a:sym typeface="Trebuchet MS" panose="020B0603020202020204" pitchFamily="34" charset="0"/>
            </a:endParaRPr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100" dirty="0">
                <a:solidFill>
                  <a:srgbClr val="FF6600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    </a:t>
            </a:r>
            <a:r>
              <a:rPr lang="en-US" altLang="zh-CN" sz="2000" dirty="0"/>
              <a:t>$0:   </a:t>
            </a:r>
            <a:r>
              <a:rPr lang="zh-CN" altLang="en-US" sz="2000" dirty="0"/>
              <a:t>整个记录</a:t>
            </a:r>
            <a:r>
              <a:rPr lang="en-US" altLang="zh-CN" sz="2000" dirty="0"/>
              <a:t>(</a:t>
            </a:r>
            <a:r>
              <a:rPr lang="zh-CN" altLang="en-US" sz="2000" dirty="0"/>
              <a:t>整个行</a:t>
            </a:r>
            <a:r>
              <a:rPr lang="en-US" altLang="zh-CN" sz="2000" dirty="0"/>
              <a:t>)                 NF:  </a:t>
            </a:r>
            <a:r>
              <a:rPr lang="zh-CN" altLang="en-US" sz="2000" dirty="0"/>
              <a:t>记录中域的个数</a:t>
            </a:r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$1:   </a:t>
            </a:r>
            <a:r>
              <a:rPr lang="zh-CN" altLang="en-US" sz="2000" dirty="0"/>
              <a:t>记录中的第一个域                </a:t>
            </a:r>
            <a:r>
              <a:rPr lang="en-US" altLang="zh-CN" sz="2000" dirty="0"/>
              <a:t>NR:  </a:t>
            </a:r>
            <a:r>
              <a:rPr lang="zh-CN" altLang="en-US" sz="2000" dirty="0"/>
              <a:t>输入数据中的记录号</a:t>
            </a:r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$2:   </a:t>
            </a:r>
            <a:r>
              <a:rPr lang="zh-CN" altLang="en-US" sz="2000" dirty="0"/>
              <a:t>记录中的第二个域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….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E5C33EDE-C022-4E66-A4EA-09A71380D81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92175" y="1454150"/>
            <a:ext cx="8123238" cy="4795838"/>
          </a:xfrm>
        </p:spPr>
        <p:txBody>
          <a:bodyPr/>
          <a:lstStyle/>
          <a:p>
            <a:pPr marL="425450" indent="-320675" algn="just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语法格式</a:t>
            </a:r>
            <a:endParaRPr lang="en-GB" altLang="en-US" sz="2300" dirty="0"/>
          </a:p>
          <a:p>
            <a:pPr marL="857250" lvl="1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awk/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gawk   ‘pattern   {action}’   filename</a:t>
            </a:r>
          </a:p>
          <a:p>
            <a:pPr marL="425450" indent="-320675" algn="just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300" dirty="0"/>
              <a:t>awk/gawk</a:t>
            </a:r>
            <a:r>
              <a:rPr lang="zh-CN" altLang="en-US" sz="2300" dirty="0"/>
              <a:t>扫描</a:t>
            </a:r>
            <a:r>
              <a:rPr lang="en-GB" altLang="en-US" sz="2300" dirty="0"/>
              <a:t>filename</a:t>
            </a:r>
            <a:r>
              <a:rPr lang="zh-CN" altLang="en-US" sz="2300" dirty="0"/>
              <a:t>中的每一行</a:t>
            </a:r>
            <a:r>
              <a:rPr lang="en-US" altLang="zh-CN" sz="2300" dirty="0"/>
              <a:t>,  </a:t>
            </a:r>
            <a:r>
              <a:rPr lang="zh-CN" altLang="en-US" sz="2300" dirty="0"/>
              <a:t>对符合模式</a:t>
            </a:r>
            <a:r>
              <a:rPr lang="en-GB" altLang="en-US" sz="2300" dirty="0"/>
              <a:t>pattern</a:t>
            </a:r>
            <a:r>
              <a:rPr lang="zh-CN" altLang="en-US" sz="2300" dirty="0"/>
              <a:t>的行执行操作</a:t>
            </a:r>
            <a:r>
              <a:rPr lang="en-GB" altLang="en-US" sz="2300" dirty="0"/>
              <a:t>action</a:t>
            </a:r>
            <a:r>
              <a:rPr lang="zh-CN" altLang="en-US" sz="2300" dirty="0"/>
              <a:t>。</a:t>
            </a:r>
            <a:endParaRPr lang="en-GB" altLang="en-US" sz="2300" dirty="0"/>
          </a:p>
          <a:p>
            <a:pPr marL="425450" indent="-320675" algn="just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300" dirty="0"/>
              <a:t>awk/gawk</a:t>
            </a:r>
            <a:r>
              <a:rPr lang="zh-CN" altLang="en-US" sz="2300" dirty="0"/>
              <a:t>程序是由多个</a:t>
            </a:r>
            <a:r>
              <a:rPr lang="en-GB" altLang="en-US" sz="2300" dirty="0"/>
              <a:t>pattern</a:t>
            </a:r>
            <a:r>
              <a:rPr lang="zh-CN" altLang="en-US" sz="2300" dirty="0"/>
              <a:t>与</a:t>
            </a:r>
            <a:r>
              <a:rPr lang="en-GB" altLang="en-US" sz="2300" dirty="0"/>
              <a:t>action</a:t>
            </a:r>
            <a:r>
              <a:rPr lang="zh-CN" altLang="en-US" sz="2300" dirty="0"/>
              <a:t>所组成，</a:t>
            </a:r>
            <a:r>
              <a:rPr lang="en-GB" altLang="en-US" sz="2300" dirty="0"/>
              <a:t>action</a:t>
            </a:r>
            <a:r>
              <a:rPr lang="zh-CN" altLang="en-US" sz="2300" dirty="0"/>
              <a:t>写在</a:t>
            </a:r>
            <a:r>
              <a:rPr lang="en-US" altLang="zh-CN" sz="2300" dirty="0"/>
              <a:t>{}</a:t>
            </a:r>
            <a:r>
              <a:rPr lang="zh-CN" altLang="en-US" sz="2300" dirty="0"/>
              <a:t>中，一个</a:t>
            </a:r>
            <a:r>
              <a:rPr lang="en-GB" altLang="en-US" sz="2300" dirty="0"/>
              <a:t>pattern</a:t>
            </a:r>
            <a:r>
              <a:rPr lang="zh-CN" altLang="en-US" sz="2300" dirty="0"/>
              <a:t>后面跟一个</a:t>
            </a:r>
            <a:r>
              <a:rPr lang="en-GB" altLang="en-US" sz="2300" dirty="0"/>
              <a:t>Action。</a:t>
            </a:r>
            <a:endParaRPr lang="en-US" altLang="zh-CN" sz="2300" dirty="0"/>
          </a:p>
          <a:p>
            <a:pPr marL="914400" lvl="1" indent="-342900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Pattern（1）  {Action（1）}</a:t>
            </a:r>
          </a:p>
          <a:p>
            <a:pPr marL="914400" lvl="1" indent="-342900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Pattern（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2</a:t>
            </a: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）  {Action（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2</a:t>
            </a: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）}</a:t>
            </a:r>
          </a:p>
          <a:p>
            <a:pPr marL="914400" lvl="1" indent="-342900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Pattern（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3</a:t>
            </a: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）  {Action（</a:t>
            </a: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3</a:t>
            </a: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）}</a:t>
            </a:r>
          </a:p>
          <a:p>
            <a:pPr marL="425450" indent="-320675" algn="just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特例</a:t>
            </a:r>
            <a:r>
              <a:rPr lang="en-US" altLang="zh-CN" sz="2300" dirty="0"/>
              <a:t>:</a:t>
            </a:r>
            <a:endParaRPr lang="en-GB" altLang="en-US" sz="2300" dirty="0"/>
          </a:p>
          <a:p>
            <a:pPr marL="857250" lvl="1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① gawk   ‘pattern’   filename   </a:t>
            </a:r>
          </a:p>
          <a:p>
            <a:pPr marL="571500" lvl="1" indent="0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	</a:t>
            </a: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显示所有符合模式</a:t>
            </a: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pattern</a:t>
            </a: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的行</a:t>
            </a:r>
          </a:p>
          <a:p>
            <a:pPr marL="857250" lvl="1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② gawk   ‘{action}’  filename</a:t>
            </a:r>
          </a:p>
          <a:p>
            <a:pPr marL="571500" lvl="1" indent="0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	</a:t>
            </a:r>
            <a:r>
              <a:rPr lang="zh-CN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对所有行执行操作</a:t>
            </a:r>
            <a:r>
              <a:rPr lang="en-GB" altLang="en-US" sz="2200" kern="1200" dirty="0">
                <a:solidFill>
                  <a:schemeClr val="tx1"/>
                </a:solidFill>
                <a:latin typeface="宋体" panose="02010600030101010101" pitchFamily="2" charset="-122"/>
                <a:cs typeface="+mn-cs"/>
              </a:rPr>
              <a:t>action</a:t>
            </a:r>
          </a:p>
          <a:p>
            <a:pPr marL="857250" lvl="1" defTabSz="449263" eaLnBrk="1" hangingPunct="1">
              <a:lnSpc>
                <a:spcPct val="90000"/>
              </a:lnSpc>
              <a:buClr>
                <a:srgbClr val="FF5050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altLang="en-US" sz="2300" dirty="0"/>
          </a:p>
          <a:p>
            <a:pPr marL="3175" indent="128588">
              <a:lnSpc>
                <a:spcPct val="80000"/>
              </a:lnSpc>
              <a:buNone/>
              <a:defRPr/>
            </a:pPr>
            <a:endParaRPr lang="zh-CN" altLang="en-US" sz="1500" dirty="0">
              <a:solidFill>
                <a:srgbClr val="48432A"/>
              </a:solidFill>
            </a:endParaRPr>
          </a:p>
        </p:txBody>
      </p:sp>
      <p:sp>
        <p:nvSpPr>
          <p:cNvPr id="16387" name="标题 1">
            <a:extLst>
              <a:ext uri="{FF2B5EF4-FFF2-40B4-BE49-F238E27FC236}">
                <a16:creationId xmlns:a16="http://schemas.microsoft.com/office/drawing/2014/main" id="{E014359E-B8DE-420A-A546-DFEBDB912F3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39750"/>
            <a:ext cx="9906000" cy="557213"/>
          </a:xfrm>
        </p:spPr>
        <p:txBody>
          <a:bodyPr/>
          <a:lstStyle/>
          <a:p>
            <a:pPr algn="ctr"/>
            <a:r>
              <a:rPr lang="en-US" altLang="zh-CN" dirty="0"/>
              <a:t>awk/gawk</a:t>
            </a:r>
            <a:r>
              <a:rPr lang="zh-CN" altLang="en-US" dirty="0"/>
              <a:t>的基本格式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52D57C4-E4B9-4A81-9F4E-4F20D279D24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/>
              <a:t>read</a:t>
            </a:r>
            <a:endParaRPr lang="zh-CN" altLang="en-US" dirty="0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D7CA64B6-6B98-45A2-BBF7-DDAF8A41A5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850" y="1412876"/>
            <a:ext cx="8242300" cy="4608513"/>
          </a:xfrm>
        </p:spPr>
        <p:txBody>
          <a:bodyPr/>
          <a:lstStyle/>
          <a:p>
            <a:pPr algn="l" eaLnBrk="1" hangingPunct="1"/>
            <a:r>
              <a:rPr lang="en-US" altLang="zh-CN" sz="1800"/>
              <a:t>       </a:t>
            </a:r>
            <a:r>
              <a:rPr lang="zh-CN" altLang="en-US" sz="1800"/>
              <a:t>从键盘或文件中读入信息，将其赋给变量（一个或多个），直到遇到回车符或文件结束符为止。</a:t>
            </a:r>
            <a:endParaRPr lang="en-US" altLang="zh-CN" sz="1800"/>
          </a:p>
          <a:p>
            <a:pPr algn="l" eaLnBrk="1" hangingPunct="1"/>
            <a:r>
              <a:rPr lang="zh-CN" altLang="en-US" sz="1800"/>
              <a:t>常用格式为：</a:t>
            </a:r>
            <a:r>
              <a:rPr lang="en-US" altLang="zh-CN" sz="1800">
                <a:solidFill>
                  <a:srgbClr val="FF0000"/>
                </a:solidFill>
              </a:rPr>
              <a:t>read  </a:t>
            </a:r>
            <a:r>
              <a:rPr lang="zh-CN" altLang="en-US" sz="1800">
                <a:solidFill>
                  <a:srgbClr val="FF0000"/>
                </a:solidFill>
              </a:rPr>
              <a:t>变量</a:t>
            </a:r>
            <a:r>
              <a:rPr lang="en-US" altLang="zh-CN" sz="1800">
                <a:solidFill>
                  <a:srgbClr val="FF0000"/>
                </a:solidFill>
              </a:rPr>
              <a:t>1   </a:t>
            </a:r>
            <a:r>
              <a:rPr lang="zh-CN" altLang="en-US" sz="1800">
                <a:solidFill>
                  <a:srgbClr val="FF0000"/>
                </a:solidFill>
              </a:rPr>
              <a:t>变量</a:t>
            </a:r>
            <a:r>
              <a:rPr lang="en-US" altLang="zh-CN" sz="1800">
                <a:solidFill>
                  <a:srgbClr val="FF0000"/>
                </a:solidFill>
              </a:rPr>
              <a:t>2   </a:t>
            </a:r>
            <a:r>
              <a:rPr lang="zh-CN" altLang="en-US" sz="1800">
                <a:solidFill>
                  <a:srgbClr val="FF0000"/>
                </a:solidFill>
              </a:rPr>
              <a:t>变量</a:t>
            </a:r>
            <a:r>
              <a:rPr lang="en-US" altLang="zh-CN" sz="1800">
                <a:solidFill>
                  <a:srgbClr val="FF0000"/>
                </a:solidFill>
              </a:rPr>
              <a:t>3</a:t>
            </a:r>
            <a:r>
              <a:rPr lang="zh-CN" altLang="en-US" sz="1800"/>
              <a:t>……</a:t>
            </a:r>
            <a:r>
              <a:rPr lang="en-US" altLang="zh-CN" sz="1800"/>
              <a:t>  //</a:t>
            </a:r>
            <a:r>
              <a:rPr lang="zh-CN" altLang="en-US" sz="1800"/>
              <a:t>变量间用空格隔开。</a:t>
            </a:r>
          </a:p>
          <a:p>
            <a:pPr algn="l" eaLnBrk="1" hangingPunct="1"/>
            <a:endParaRPr lang="zh-CN" altLang="en-US" sz="1500">
              <a:solidFill>
                <a:srgbClr val="1952FF"/>
              </a:solidFill>
            </a:endParaRPr>
          </a:p>
          <a:p>
            <a:pPr algn="l" eaLnBrk="1" hangingPunct="1">
              <a:buFont typeface="Wingdings 3" panose="05040102010807070707" pitchFamily="18" charset="2"/>
              <a:buChar char=""/>
            </a:pPr>
            <a:endParaRPr lang="zh-CN" altLang="en-US">
              <a:solidFill>
                <a:srgbClr val="1952FF"/>
              </a:solidFill>
            </a:endParaRPr>
          </a:p>
        </p:txBody>
      </p:sp>
      <p:sp>
        <p:nvSpPr>
          <p:cNvPr id="12292" name="文本框 3">
            <a:extLst>
              <a:ext uri="{FF2B5EF4-FFF2-40B4-BE49-F238E27FC236}">
                <a16:creationId xmlns:a16="http://schemas.microsoft.com/office/drawing/2014/main" id="{3C235E13-797E-44A5-8736-6B7F2466A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1" y="2806700"/>
            <a:ext cx="3967163" cy="71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zh-CN" altLang="en-US" sz="1400"/>
              <a:t>将整个字符串赋给变量。因为只指定了一个变量。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b="0">
              <a:solidFill>
                <a:srgbClr val="000000"/>
              </a:solidFill>
              <a:latin typeface="Trebuchet MS" panose="020B0603020202020204" pitchFamily="34" charset="0"/>
              <a:ea typeface="华文新魏" panose="020108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293" name="文本框 5">
            <a:extLst>
              <a:ext uri="{FF2B5EF4-FFF2-40B4-BE49-F238E27FC236}">
                <a16:creationId xmlns:a16="http://schemas.microsoft.com/office/drawing/2014/main" id="{4AC6BDC2-1A90-4B20-978D-2A61C686F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1" y="4135439"/>
            <a:ext cx="3967163" cy="92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zh-CN" altLang="en-US" sz="1400"/>
              <a:t>给定了两个变量，且输入了两个字符串，将它们分别赋给了两个不同的变量。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b="0">
              <a:solidFill>
                <a:srgbClr val="000000"/>
              </a:solidFill>
              <a:latin typeface="Trebuchet MS" panose="020B0603020202020204" pitchFamily="34" charset="0"/>
              <a:ea typeface="华文新魏" panose="020108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2294" name="图片 6">
            <a:extLst>
              <a:ext uri="{FF2B5EF4-FFF2-40B4-BE49-F238E27FC236}">
                <a16:creationId xmlns:a16="http://schemas.microsoft.com/office/drawing/2014/main" id="{B3B84382-FE80-4FDB-9C7A-6A9FA85B1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1" y="3100388"/>
            <a:ext cx="3897313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图片 7">
            <a:extLst>
              <a:ext uri="{FF2B5EF4-FFF2-40B4-BE49-F238E27FC236}">
                <a16:creationId xmlns:a16="http://schemas.microsoft.com/office/drawing/2014/main" id="{B9D5AACE-BF55-4AB3-8E0D-C4CFAD2D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1" y="4730751"/>
            <a:ext cx="391636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文本框 4">
            <a:extLst>
              <a:ext uri="{FF2B5EF4-FFF2-40B4-BE49-F238E27FC236}">
                <a16:creationId xmlns:a16="http://schemas.microsoft.com/office/drawing/2014/main" id="{FF0EB2F6-3DBB-4B16-B4C0-C8609E3BA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2868614"/>
            <a:ext cx="388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zh-CN" altLang="en-US" sz="1400"/>
              <a:t>给定两个变量，输入了三个字符串，第一个单词赋给第一个变量，由于变量数少于单词数，因此后两个单词被赋给了</a:t>
            </a:r>
            <a:r>
              <a:rPr lang="en-US" altLang="zh-CN" sz="1400"/>
              <a:t>surname</a:t>
            </a:r>
            <a:r>
              <a:rPr lang="zh-CN" altLang="en-US" sz="1400"/>
              <a:t>量。 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2297" name="图片 2">
            <a:extLst>
              <a:ext uri="{FF2B5EF4-FFF2-40B4-BE49-F238E27FC236}">
                <a16:creationId xmlns:a16="http://schemas.microsoft.com/office/drawing/2014/main" id="{0633A056-EBAF-4277-8B3A-B6F0BAA4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848101"/>
            <a:ext cx="38814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文本框 2">
            <a:extLst>
              <a:ext uri="{FF2B5EF4-FFF2-40B4-BE49-F238E27FC236}">
                <a16:creationId xmlns:a16="http://schemas.microsoft.com/office/drawing/2014/main" id="{017A7A80-7509-4D9B-B9AB-A7650EF40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4" y="3848101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9" name="文本框 2">
            <a:extLst>
              <a:ext uri="{FF2B5EF4-FFF2-40B4-BE49-F238E27FC236}">
                <a16:creationId xmlns:a16="http://schemas.microsoft.com/office/drawing/2014/main" id="{B020063D-A86F-4152-9081-90B827C0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4" y="5791201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0" name="文本框 2">
            <a:extLst>
              <a:ext uri="{FF2B5EF4-FFF2-40B4-BE49-F238E27FC236}">
                <a16:creationId xmlns:a16="http://schemas.microsoft.com/office/drawing/2014/main" id="{8C56EC11-1590-4069-99E7-1E3B795E6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1" y="5006976"/>
            <a:ext cx="42862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FBF0114-44BB-43F2-AF78-FCE5179BBA2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Pattern</a:t>
            </a:r>
            <a:endParaRPr lang="zh-CN" altLang="en-US" kern="0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E8D3A515-65ED-40CE-9891-1C2608BA4FF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11201" y="1600200"/>
            <a:ext cx="8004175" cy="4522788"/>
          </a:xfrm>
        </p:spPr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2300" dirty="0"/>
              <a:t>输入的记录符合</a:t>
            </a:r>
            <a:r>
              <a:rPr lang="en-US" altLang="zh-CN" sz="2300" dirty="0"/>
              <a:t>Pattern</a:t>
            </a:r>
            <a:r>
              <a:rPr lang="zh-CN" altLang="en-US" sz="2300" dirty="0"/>
              <a:t>，其相对应的</a:t>
            </a:r>
            <a:r>
              <a:rPr lang="en-US" altLang="zh-CN" sz="2300" dirty="0"/>
              <a:t>Action</a:t>
            </a:r>
            <a:r>
              <a:rPr lang="zh-CN" altLang="en-US" sz="2300" dirty="0"/>
              <a:t>才会被执行。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2300" dirty="0"/>
              <a:t> </a:t>
            </a:r>
            <a:r>
              <a:rPr lang="en-US" altLang="zh-CN" sz="2300" dirty="0"/>
              <a:t>gawk</a:t>
            </a:r>
            <a:r>
              <a:rPr lang="zh-CN" altLang="en-US" sz="2300" dirty="0"/>
              <a:t>中有如下 几种</a:t>
            </a:r>
            <a:r>
              <a:rPr lang="en-US" altLang="zh-CN" sz="2300" dirty="0"/>
              <a:t>Pattern:</a:t>
            </a:r>
            <a:endParaRPr lang="en-GB" altLang="en-US" sz="2300" dirty="0"/>
          </a:p>
          <a:p>
            <a:pPr marL="857250" lvl="1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/regular expression/:</a:t>
            </a:r>
            <a:r>
              <a:rPr lang="zh-CN" altLang="en-US" sz="2000" dirty="0"/>
              <a:t>正则表达式，是一个用斜线包围的</a:t>
            </a:r>
            <a:r>
              <a:rPr lang="en-US" altLang="zh-CN" sz="2000" dirty="0"/>
              <a:t>Pattern.</a:t>
            </a:r>
          </a:p>
          <a:p>
            <a:pPr marL="857250" lvl="1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expression:</a:t>
            </a:r>
            <a:r>
              <a:rPr lang="zh-CN" altLang="en-US" sz="2000" dirty="0"/>
              <a:t>当该表达式的值不为 </a:t>
            </a:r>
            <a:r>
              <a:rPr lang="en-US" altLang="zh-CN" sz="2000" dirty="0"/>
              <a:t>0 </a:t>
            </a:r>
            <a:r>
              <a:rPr lang="zh-CN" altLang="en-US" sz="2000" dirty="0"/>
              <a:t>或一个不是空的字串，则可视为符合</a:t>
            </a:r>
            <a:r>
              <a:rPr lang="en-US" altLang="zh-CN" sz="2000" dirty="0"/>
              <a:t>.</a:t>
            </a:r>
          </a:p>
          <a:p>
            <a:pPr marL="857250" lvl="1" defTabSz="449263" eaLnBrk="1" hangingPunct="1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）其它</a:t>
            </a:r>
            <a:r>
              <a:rPr lang="en-US" altLang="zh-CN" sz="2000" dirty="0"/>
              <a:t>Pattern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 defTabSz="449263" eaLnBrk="1" hangingPunct="1"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1600" dirty="0">
                <a:ea typeface="宋体" panose="02010600030101010101" pitchFamily="2" charset="-122"/>
              </a:rPr>
              <a:t>对以逗号分开的（如</a:t>
            </a:r>
            <a:r>
              <a:rPr lang="en-US" altLang="zh-CN" sz="1600" dirty="0">
                <a:ea typeface="宋体" panose="02010600030101010101" pitchFamily="2" charset="-122"/>
              </a:rPr>
              <a:t>pat1,pat2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ea typeface="宋体" panose="02010600030101010101" pitchFamily="2" charset="-122"/>
              </a:rPr>
              <a:t>指定记录的范围。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defTabSz="449263" eaLnBrk="1" hangingPunct="1"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600" dirty="0">
                <a:ea typeface="宋体" panose="02010600030101010101" pitchFamily="2" charset="-122"/>
              </a:rPr>
              <a:t>BEGIN</a:t>
            </a:r>
            <a:r>
              <a:rPr lang="zh-CN" altLang="en-US" sz="1600" dirty="0"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ea typeface="宋体" panose="02010600030101010101" pitchFamily="2" charset="-122"/>
              </a:rPr>
              <a:t>END</a:t>
            </a:r>
            <a:r>
              <a:rPr lang="zh-CN" altLang="en-US" sz="1600" dirty="0">
                <a:ea typeface="宋体" panose="02010600030101010101" pitchFamily="2" charset="-122"/>
              </a:rPr>
              <a:t>是特别的</a:t>
            </a:r>
            <a:r>
              <a:rPr lang="en-US" altLang="zh-CN" sz="1600" dirty="0">
                <a:ea typeface="宋体" panose="02010600030101010101" pitchFamily="2" charset="-122"/>
              </a:rPr>
              <a:t>Pattern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</a:rPr>
              <a:t>gawk</a:t>
            </a:r>
            <a:r>
              <a:rPr lang="zh-CN" altLang="en-US" sz="1600" dirty="0">
                <a:ea typeface="宋体" panose="02010600030101010101" pitchFamily="2" charset="-122"/>
              </a:rPr>
              <a:t>在开始执行或要结束时分别执行对应</a:t>
            </a:r>
            <a:r>
              <a:rPr lang="en-US" altLang="zh-CN" sz="1600" dirty="0">
                <a:ea typeface="宋体" panose="02010600030101010101" pitchFamily="2" charset="-122"/>
              </a:rPr>
              <a:t>BEGIN</a:t>
            </a:r>
            <a:r>
              <a:rPr lang="zh-CN" altLang="en-US" sz="1600" dirty="0">
                <a:ea typeface="宋体" panose="02010600030101010101" pitchFamily="2" charset="-122"/>
              </a:rPr>
              <a:t>或</a:t>
            </a:r>
            <a:r>
              <a:rPr lang="en-US" altLang="zh-CN" sz="1600" dirty="0">
                <a:ea typeface="宋体" panose="02010600030101010101" pitchFamily="2" charset="-122"/>
              </a:rPr>
              <a:t>END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</a:rPr>
              <a:t>Action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</a:p>
          <a:p>
            <a:pPr lvl="2" defTabSz="449263" eaLnBrk="1" hangingPunct="1"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1600" dirty="0">
                <a:ea typeface="宋体" panose="02010600030101010101" pitchFamily="2" charset="-122"/>
              </a:rPr>
              <a:t>空的</a:t>
            </a:r>
            <a:r>
              <a:rPr lang="en-US" altLang="zh-CN" sz="1600" dirty="0">
                <a:ea typeface="宋体" panose="02010600030101010101" pitchFamily="2" charset="-122"/>
              </a:rPr>
              <a:t>Pattern</a:t>
            </a:r>
            <a:r>
              <a:rPr lang="zh-CN" altLang="en-US" sz="1600" dirty="0">
                <a:ea typeface="宋体" panose="02010600030101010101" pitchFamily="2" charset="-122"/>
              </a:rPr>
              <a:t>表示每个输入记录皆视为符合</a:t>
            </a:r>
            <a:r>
              <a:rPr lang="en-US" altLang="zh-CN" sz="1600" dirty="0">
                <a:ea typeface="宋体" panose="02010600030101010101" pitchFamily="2" charset="-122"/>
              </a:rPr>
              <a:t>Pattern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</a:p>
          <a:p>
            <a:pPr lvl="2" defTabSz="449263" eaLnBrk="1" hangingPunct="1"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9C2E5F-2D97-41D3-8563-7FD4AFE0279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正则表达式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93C25E5B-0EC3-4F42-85CA-58AE7F88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9" y="1544638"/>
            <a:ext cx="8429375" cy="39299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 sz="2600" b="1">
                <a:solidFill>
                  <a:srgbClr val="000066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  <a:defRPr sz="2400" b="1">
                <a:solidFill>
                  <a:srgbClr val="0000FF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itchFamily="34" charset="0"/>
                <a:ea typeface="楷体_GB2312"/>
                <a:cs typeface="楷体_GB231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itchFamily="34" charset="0"/>
                <a:ea typeface="楷体_GB2312"/>
                <a:cs typeface="楷体_GB231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itchFamily="34" charset="0"/>
                <a:ea typeface="楷体_GB2312"/>
                <a:cs typeface="楷体_GB231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itchFamily="34" charset="0"/>
                <a:ea typeface="楷体_GB2312"/>
                <a:cs typeface="楷体_GB231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itchFamily="34" charset="0"/>
                <a:ea typeface="楷体_GB2312"/>
                <a:cs typeface="楷体_GB231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itchFamily="34" charset="0"/>
                <a:ea typeface="楷体_GB2312"/>
                <a:cs typeface="楷体_GB231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itchFamily="34" charset="0"/>
                <a:ea typeface="楷体_GB2312"/>
                <a:cs typeface="楷体_GB2312"/>
                <a:sym typeface="Arial" pitchFamily="34" charset="0"/>
              </a:defRPr>
            </a:lvl9pPr>
          </a:lstStyle>
          <a:p>
            <a:pPr marL="425450" indent="-320675" algn="l" defTabSz="449263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正则表达式使用单个字符串来描述、匹配一系列符合某个句法规则的字符串。在很多文本编辑器里，正则表达式通常被用来检索、替换那些符合某个模式的文本。</a:t>
            </a:r>
            <a:endParaRPr lang="en-US" altLang="zh-CN" sz="2300" dirty="0"/>
          </a:p>
          <a:p>
            <a:pPr marL="425450" indent="-320675" algn="l" defTabSz="449263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zh-CN" altLang="en-US" sz="2300" dirty="0"/>
          </a:p>
          <a:p>
            <a:pPr marL="425450" indent="-320675" algn="l" defTabSz="449263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给定一个正则表达式和另一个字符串，可以达到如下的目的：</a:t>
            </a:r>
            <a:endParaRPr lang="en-GB" altLang="en-US" sz="2300" dirty="0"/>
          </a:p>
          <a:p>
            <a:pPr marL="857250" lvl="1" indent="-285750" algn="l" defTabSz="449263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000" dirty="0">
                <a:latin typeface="+mn-lt"/>
                <a:ea typeface="+mn-ea"/>
              </a:rPr>
              <a:t>给定的字符串是否符合正则表达式的过滤逻辑（称作“匹配”）</a:t>
            </a:r>
          </a:p>
          <a:p>
            <a:pPr marL="857250" lvl="1" indent="-285750" algn="l" defTabSz="449263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000" dirty="0">
                <a:latin typeface="+mn-lt"/>
                <a:ea typeface="+mn-ea"/>
              </a:rPr>
              <a:t>可以通过正则表达式，从字符串中获取我们想要的特定部分</a:t>
            </a:r>
            <a:endParaRPr lang="en-US" altLang="zh-CN" sz="2000" dirty="0">
              <a:latin typeface="+mn-lt"/>
              <a:ea typeface="+mn-ea"/>
            </a:endParaRPr>
          </a:p>
          <a:p>
            <a:pPr marL="857250" lvl="1" indent="-285750" algn="l" defTabSz="449263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marL="425450" indent="-320675" algn="l" defTabSz="449263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正则表达式的特点是：</a:t>
            </a:r>
            <a:endParaRPr lang="en-GB" altLang="en-US" sz="2300" dirty="0"/>
          </a:p>
          <a:p>
            <a:pPr marL="857250" lvl="1" indent="-285750" algn="l" defTabSz="449263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000" dirty="0">
                <a:latin typeface="+mn-lt"/>
                <a:ea typeface="+mn-ea"/>
              </a:rPr>
              <a:t>灵活性、逻辑性和功能性非常的强</a:t>
            </a:r>
          </a:p>
          <a:p>
            <a:pPr marL="857250" lvl="1" indent="-285750" algn="l" defTabSz="449263">
              <a:lnSpc>
                <a:spcPct val="90000"/>
              </a:lnSpc>
              <a:buClr>
                <a:srgbClr val="003399"/>
              </a:buClr>
              <a:buSzPct val="12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000" dirty="0">
                <a:latin typeface="+mn-lt"/>
                <a:ea typeface="+mn-ea"/>
              </a:rPr>
              <a:t>可以迅速地用极简单的方式达到字符串的复杂控制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4A7C0B23-F23B-4B42-B36B-0E3E57F31F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使用正则表达式应用举例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0AA9FADC-A90B-42C0-97DD-CABC492090C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3914" y="1979615"/>
            <a:ext cx="4079875" cy="3900486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/>
              <a:t> var </a:t>
            </a:r>
            <a:r>
              <a:rPr lang="en-US" altLang="zh-CN" sz="1800" dirty="0" err="1"/>
              <a:t>fname</a:t>
            </a:r>
            <a:r>
              <a:rPr lang="en-US" altLang="zh-CN" sz="1800" dirty="0"/>
              <a:t> = ** ** * //</a:t>
            </a:r>
            <a:r>
              <a:rPr lang="zh-CN" altLang="en-US" sz="1800" dirty="0"/>
              <a:t>用户名</a:t>
            </a:r>
          </a:p>
          <a:p>
            <a:pPr marL="0" indent="0" eaLnBrk="1" hangingPunct="1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fname.length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{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    var </a:t>
            </a:r>
            <a:r>
              <a:rPr lang="en-US" altLang="zh-CN" sz="1800" dirty="0" err="1"/>
              <a:t>ftext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fname.substring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+ 1);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    if (</a:t>
            </a:r>
            <a:r>
              <a:rPr lang="en-US" altLang="zh-CN" sz="1800" dirty="0" err="1"/>
              <a:t>ftext</a:t>
            </a:r>
            <a:r>
              <a:rPr lang="en-US" altLang="zh-CN" sz="1800" dirty="0"/>
              <a:t> &lt; 9 || </a:t>
            </a:r>
            <a:r>
              <a:rPr lang="en-US" altLang="zh-CN" sz="1800" dirty="0" err="1"/>
              <a:t>ftext</a:t>
            </a:r>
            <a:r>
              <a:rPr lang="en-US" altLang="zh-CN" sz="1800" dirty="0"/>
              <a:t> &gt; 0) {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      alert("</a:t>
            </a:r>
            <a:r>
              <a:rPr lang="zh-CN" altLang="en-US" sz="1800" dirty="0"/>
              <a:t>用户名非法</a:t>
            </a:r>
            <a:r>
              <a:rPr lang="en-US" altLang="zh-CN" sz="1800" dirty="0"/>
              <a:t>");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      return false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    } else {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      alert("</a:t>
            </a:r>
            <a:r>
              <a:rPr lang="zh-CN" altLang="en-US" sz="1800" dirty="0"/>
              <a:t>用户名有效！</a:t>
            </a:r>
            <a:r>
              <a:rPr lang="en-US" altLang="zh-CN" sz="1800" dirty="0"/>
              <a:t>");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      return true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sz="1800" dirty="0"/>
              <a:t>  }</a:t>
            </a:r>
            <a:endParaRPr lang="zh-CN" altLang="en-US" dirty="0"/>
          </a:p>
        </p:txBody>
      </p:sp>
      <p:sp>
        <p:nvSpPr>
          <p:cNvPr id="19460" name="内容占位符 2">
            <a:extLst>
              <a:ext uri="{FF2B5EF4-FFF2-40B4-BE49-F238E27FC236}">
                <a16:creationId xmlns:a16="http://schemas.microsoft.com/office/drawing/2014/main" id="{DA47FB9E-F3A9-4855-B9F4-10D2E6E5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1979614"/>
            <a:ext cx="3873500" cy="39004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ts val="1000"/>
              </a:spcBef>
              <a:buClr>
                <a:srgbClr val="FF6600"/>
              </a:buClr>
              <a:buNone/>
            </a:pPr>
            <a:r>
              <a:rPr lang="zh-CN" altLang="en-US" sz="2000" dirty="0"/>
              <a:t>正则验证：</a:t>
            </a:r>
          </a:p>
          <a:p>
            <a:pPr algn="l">
              <a:spcBef>
                <a:spcPts val="1000"/>
              </a:spcBef>
              <a:buClr>
                <a:srgbClr val="FF6600"/>
              </a:buClr>
              <a:buNone/>
            </a:pP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var </a:t>
            </a:r>
            <a:r>
              <a:rPr lang="en-US" altLang="zh-CN" sz="1800" dirty="0" err="1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fname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 = ** ** * //</a:t>
            </a:r>
            <a:r>
              <a:rPr lang="zh-CN" altLang="en-US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用户名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;</a:t>
            </a:r>
          </a:p>
          <a:p>
            <a:pPr algn="l">
              <a:spcBef>
                <a:spcPts val="1000"/>
              </a:spcBef>
              <a:buClr>
                <a:srgbClr val="FF6600"/>
              </a:buClr>
              <a:buNone/>
            </a:pP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  var </a:t>
            </a:r>
            <a:r>
              <a:rPr lang="en-US" altLang="zh-CN" sz="1800" dirty="0" err="1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patternString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 = /^[a-</a:t>
            </a:r>
            <a:r>
              <a:rPr lang="en-US" altLang="zh-CN" sz="1800" dirty="0" err="1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zA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-Z]*$/</a:t>
            </a:r>
          </a:p>
          <a:p>
            <a:pPr algn="l">
              <a:spcBef>
                <a:spcPts val="1000"/>
              </a:spcBef>
              <a:buClr>
                <a:srgbClr val="FF6600"/>
              </a:buClr>
              <a:buNone/>
            </a:pP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var </a:t>
            </a:r>
            <a:r>
              <a:rPr lang="en-US" altLang="zh-CN" sz="1800" dirty="0" err="1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boolValue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 = </a:t>
            </a:r>
            <a:r>
              <a:rPr lang="en-US" altLang="zh-CN" sz="1800" dirty="0" err="1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patternString.test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(</a:t>
            </a:r>
            <a:r>
              <a:rPr lang="en-US" altLang="zh-CN" sz="1800" dirty="0" err="1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fname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)</a:t>
            </a:r>
          </a:p>
          <a:p>
            <a:pPr algn="l">
              <a:spcBef>
                <a:spcPts val="1000"/>
              </a:spcBef>
              <a:buClr>
                <a:srgbClr val="FF6600"/>
              </a:buClr>
              <a:buNone/>
            </a:pP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if (</a:t>
            </a:r>
            <a:r>
              <a:rPr lang="en-US" altLang="zh-CN" sz="1800" dirty="0" err="1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boolValue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 == false) {</a:t>
            </a:r>
          </a:p>
          <a:p>
            <a:pPr algn="l">
              <a:spcBef>
                <a:spcPts val="1000"/>
              </a:spcBef>
              <a:buClr>
                <a:srgbClr val="FF6600"/>
              </a:buClr>
              <a:buNone/>
            </a:pP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  alert("</a:t>
            </a:r>
            <a:r>
              <a:rPr lang="zh-CN" altLang="en-US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用户名非法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");</a:t>
            </a:r>
          </a:p>
          <a:p>
            <a:pPr algn="l">
              <a:spcBef>
                <a:spcPts val="1000"/>
              </a:spcBef>
              <a:buClr>
                <a:srgbClr val="FF6600"/>
              </a:buClr>
              <a:buNone/>
            </a:pP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} else {</a:t>
            </a:r>
          </a:p>
          <a:p>
            <a:pPr algn="l">
              <a:spcBef>
                <a:spcPts val="1000"/>
              </a:spcBef>
              <a:buClr>
                <a:srgbClr val="FF6600"/>
              </a:buClr>
              <a:buNone/>
            </a:pP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  alert("</a:t>
            </a:r>
            <a:r>
              <a:rPr lang="zh-CN" altLang="en-US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用户名有效！</a:t>
            </a: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");</a:t>
            </a:r>
          </a:p>
          <a:p>
            <a:pPr algn="l">
              <a:spcBef>
                <a:spcPts val="1000"/>
              </a:spcBef>
              <a:buClr>
                <a:srgbClr val="FF6600"/>
              </a:buClr>
              <a:buNone/>
            </a:pPr>
            <a:r>
              <a:rPr lang="en-US" altLang="zh-CN" sz="1800" dirty="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rPr>
              <a:t>}</a:t>
            </a:r>
            <a:endParaRPr lang="en-US" altLang="zh-CN" sz="1800" dirty="0">
              <a:solidFill>
                <a:srgbClr val="0033CC"/>
              </a:solidFill>
              <a:latin typeface="Trebuchet MS" panose="020B06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9461" name="矩形 5">
            <a:extLst>
              <a:ext uri="{FF2B5EF4-FFF2-40B4-BE49-F238E27FC236}">
                <a16:creationId xmlns:a16="http://schemas.microsoft.com/office/drawing/2014/main" id="{36AE7747-E6DA-47E1-A0CC-CF08050C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6" y="1243013"/>
            <a:ext cx="439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验证用户名不能包含数字和特殊字符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19462" name="TextBox 1">
            <a:extLst>
              <a:ext uri="{FF2B5EF4-FFF2-40B4-BE49-F238E27FC236}">
                <a16:creationId xmlns:a16="http://schemas.microsoft.com/office/drawing/2014/main" id="{843A83A6-4D9D-43D1-B0B9-C9E6AEFFF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61" y="6216651"/>
            <a:ext cx="682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rPr>
              <a:t>图</a:t>
            </a:r>
            <a:r>
              <a:rPr lang="en-US" altLang="zh-CN" sz="1800" b="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63" name="TextBox 2">
            <a:extLst>
              <a:ext uri="{FF2B5EF4-FFF2-40B4-BE49-F238E27FC236}">
                <a16:creationId xmlns:a16="http://schemas.microsoft.com/office/drawing/2014/main" id="{C415D48B-27B2-4EB7-A6B6-16D3CA0FC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981" y="6216651"/>
            <a:ext cx="900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rPr>
              <a:t>图</a:t>
            </a:r>
            <a:r>
              <a:rPr lang="en-US" altLang="zh-CN" sz="1800" b="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8B266000-DD9D-45F4-B984-FC516EE6A39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正则表达式</a:t>
            </a:r>
          </a:p>
        </p:txBody>
      </p:sp>
      <p:sp>
        <p:nvSpPr>
          <p:cNvPr id="20483" name="左大括号 4">
            <a:extLst>
              <a:ext uri="{FF2B5EF4-FFF2-40B4-BE49-F238E27FC236}">
                <a16:creationId xmlns:a16="http://schemas.microsoft.com/office/drawing/2014/main" id="{3B21E8B5-F7A9-420D-9284-DF78794D035E}"/>
              </a:ext>
            </a:extLst>
          </p:cNvPr>
          <p:cNvSpPr>
            <a:spLocks/>
          </p:cNvSpPr>
          <p:nvPr/>
        </p:nvSpPr>
        <p:spPr bwMode="auto">
          <a:xfrm>
            <a:off x="2725737" y="1624014"/>
            <a:ext cx="615951" cy="2787996"/>
          </a:xfrm>
          <a:prstGeom prst="leftBrace">
            <a:avLst>
              <a:gd name="adj1" fmla="val 29102"/>
              <a:gd name="adj2" fmla="val 50000"/>
            </a:avLst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8000"/>
              </a:solidFill>
              <a:latin typeface="Times New Roman" panose="02020603050405020304" pitchFamily="18" charset="0"/>
              <a:ea typeface="楷体_GB2312"/>
              <a:cs typeface="楷体_GB2312"/>
              <a:sym typeface="Times New Roman" panose="02020603050405020304" pitchFamily="18" charset="0"/>
            </a:endParaRPr>
          </a:p>
        </p:txBody>
      </p:sp>
      <p:sp>
        <p:nvSpPr>
          <p:cNvPr id="20484" name="矩形 6">
            <a:extLst>
              <a:ext uri="{FF2B5EF4-FFF2-40B4-BE49-F238E27FC236}">
                <a16:creationId xmlns:a16="http://schemas.microsoft.com/office/drawing/2014/main" id="{2A37BCE8-3D29-4E82-94D9-070D2E60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2857500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/>
              <a:t>字符串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5" name="矩形 7">
            <a:extLst>
              <a:ext uri="{FF2B5EF4-FFF2-40B4-BE49-F238E27FC236}">
                <a16:creationId xmlns:a16="http://schemas.microsoft.com/office/drawing/2014/main" id="{96FD5BCD-C4CD-4458-96E6-7C9BBC4BD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9" y="1479550"/>
            <a:ext cx="70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/>
              <a:t>字符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6" name="矩形 8">
            <a:extLst>
              <a:ext uri="{FF2B5EF4-FFF2-40B4-BE49-F238E27FC236}">
                <a16:creationId xmlns:a16="http://schemas.microsoft.com/office/drawing/2014/main" id="{E791364E-58E7-42CB-944D-83E37598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9" y="4293096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元字符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7" name="左大括号 9">
            <a:extLst>
              <a:ext uri="{FF2B5EF4-FFF2-40B4-BE49-F238E27FC236}">
                <a16:creationId xmlns:a16="http://schemas.microsoft.com/office/drawing/2014/main" id="{D8D8AA40-87E8-49F4-82D9-929E4254ABDD}"/>
              </a:ext>
            </a:extLst>
          </p:cNvPr>
          <p:cNvSpPr>
            <a:spLocks/>
          </p:cNvSpPr>
          <p:nvPr/>
        </p:nvSpPr>
        <p:spPr bwMode="auto">
          <a:xfrm>
            <a:off x="4481512" y="3089276"/>
            <a:ext cx="958849" cy="2787996"/>
          </a:xfrm>
          <a:prstGeom prst="leftBrace">
            <a:avLst>
              <a:gd name="adj1" fmla="val 40435"/>
              <a:gd name="adj2" fmla="val 50000"/>
            </a:avLst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008000"/>
              </a:solidFill>
              <a:latin typeface="Times New Roman" panose="02020603050405020304" pitchFamily="18" charset="0"/>
              <a:ea typeface="楷体_GB2312"/>
              <a:cs typeface="楷体_GB2312"/>
              <a:sym typeface="Times New Roman" panose="02020603050405020304" pitchFamily="18" charset="0"/>
            </a:endParaRPr>
          </a:p>
        </p:txBody>
      </p:sp>
      <p:sp>
        <p:nvSpPr>
          <p:cNvPr id="20488" name="矩形 10">
            <a:extLst>
              <a:ext uri="{FF2B5EF4-FFF2-40B4-BE49-F238E27FC236}">
                <a16:creationId xmlns:a16="http://schemas.microsoft.com/office/drawing/2014/main" id="{39306B32-B70D-4DF8-9C24-992010243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2947988"/>
            <a:ext cx="2882900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/>
              <a:t>位置匹配字符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/>
              <a:t>频率匹配字符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/>
              <a:t>字符串匹配字符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6FAA84F-C9AF-4288-A8A8-080CF5A6F7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正则表达式</a:t>
            </a:r>
            <a:r>
              <a:rPr lang="en-US" altLang="zh-CN" kern="0" dirty="0"/>
              <a:t>——</a:t>
            </a:r>
            <a:r>
              <a:rPr lang="zh-CN" altLang="en-US" kern="0" dirty="0"/>
              <a:t>位置匹配字符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F5DE1428-6D55-4FA3-84A3-CF8E3F51FA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98526" y="1698625"/>
            <a:ext cx="6448425" cy="3868738"/>
          </a:xfrm>
        </p:spPr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\b  	</a:t>
            </a:r>
            <a:r>
              <a:rPr lang="zh-CN" altLang="en-US" sz="2300" dirty="0"/>
              <a:t>单词边界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^  	</a:t>
            </a:r>
            <a:r>
              <a:rPr lang="zh-CN" altLang="en-US" sz="2300" dirty="0"/>
              <a:t>字符串的开始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$ 	</a:t>
            </a:r>
            <a:r>
              <a:rPr lang="zh-CN" altLang="en-US" sz="2300" dirty="0"/>
              <a:t>字符串结束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(?=pattern)		</a:t>
            </a:r>
            <a:r>
              <a:rPr lang="zh-CN" altLang="en-US" sz="2300" dirty="0"/>
              <a:t>正向肯定预查，在任何匹配</a:t>
            </a:r>
            <a:r>
              <a:rPr lang="en-US" altLang="zh-CN" sz="2300" dirty="0"/>
              <a:t>pattern</a:t>
            </a:r>
            <a:r>
              <a:rPr lang="zh-CN" altLang="en-US" sz="2300" dirty="0"/>
              <a:t>的字符串开始处匹配查找字符串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(?! pattern)		</a:t>
            </a:r>
            <a:r>
              <a:rPr lang="zh-CN" altLang="en-US" sz="2300" dirty="0"/>
              <a:t>正向否定预查</a:t>
            </a:r>
            <a:r>
              <a:rPr lang="en-US" altLang="zh-CN" sz="2300" dirty="0"/>
              <a:t>, </a:t>
            </a:r>
            <a:r>
              <a:rPr lang="zh-CN" altLang="en-US" sz="2300" dirty="0"/>
              <a:t>，在任何不匹配</a:t>
            </a:r>
            <a:r>
              <a:rPr lang="en-US" altLang="zh-CN" sz="2300" dirty="0"/>
              <a:t>pattern</a:t>
            </a:r>
            <a:r>
              <a:rPr lang="zh-CN" altLang="en-US" sz="2300" dirty="0"/>
              <a:t>的字符串开始处匹配查找字符串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DBD78B2D-46F9-47F7-A183-0E7235647AF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98525" y="1479551"/>
            <a:ext cx="7316788" cy="4695825"/>
          </a:xfrm>
        </p:spPr>
        <p:txBody>
          <a:bodyPr/>
          <a:lstStyle/>
          <a:p>
            <a:r>
              <a:rPr lang="en-US" altLang="zh-CN" sz="1800"/>
              <a:t>\b</a:t>
            </a:r>
            <a:r>
              <a:rPr lang="zh-CN" altLang="en-US" sz="1800"/>
              <a:t>匹配一个单词边界，是指单词和空格间的位置。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     例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“er\b”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可以匹配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“never”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中的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“er”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，但不能匹配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“verb”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中的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“er”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1800"/>
              <a:t>(?=pattern) </a:t>
            </a:r>
            <a:r>
              <a:rPr lang="zh-CN" altLang="en-US" sz="1800"/>
              <a:t>正向肯定预查，在任何匹配</a:t>
            </a:r>
            <a:r>
              <a:rPr lang="en-US" altLang="zh-CN" sz="1800"/>
              <a:t>pattern</a:t>
            </a:r>
            <a:r>
              <a:rPr lang="zh-CN" altLang="en-US" sz="1800"/>
              <a:t>的字符串开始处匹配查找字符串。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“Windows(?=95|98|NT|2000)”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能匹配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“Windows2000”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中的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，但不能匹配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“Windows3.1”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中的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1800"/>
              <a:t>(?!pattern)</a:t>
            </a:r>
            <a:r>
              <a:rPr lang="zh-CN" altLang="en-US" sz="1800"/>
              <a:t>正向否定预查，在任何不匹配</a:t>
            </a:r>
            <a:r>
              <a:rPr lang="en-US" altLang="zh-CN" sz="1800"/>
              <a:t>pattern</a:t>
            </a:r>
            <a:r>
              <a:rPr lang="zh-CN" altLang="en-US" sz="1800"/>
              <a:t>的字符串开始处匹配查找字符串。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      例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“Windows(?!95|98|NT|2000)”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能匹配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“Windows3.1”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中的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，但不能匹配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“Windows2000”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中的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“Windows”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A40CADF-7C28-4256-A689-DDAC9BC83F5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正则表达式</a:t>
            </a:r>
            <a:r>
              <a:rPr lang="en-US" altLang="zh-CN" kern="0" dirty="0"/>
              <a:t>——</a:t>
            </a:r>
            <a:r>
              <a:rPr lang="zh-CN" altLang="en-US" kern="0" dirty="0"/>
              <a:t>位置匹配字符举例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BD3974D-4C9E-4686-9672-07DEFAE1C77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正则表达式</a:t>
            </a:r>
            <a:r>
              <a:rPr lang="en-US" altLang="zh-CN" kern="0" dirty="0"/>
              <a:t>——</a:t>
            </a:r>
            <a:r>
              <a:rPr lang="zh-CN" altLang="en-US" kern="0" dirty="0"/>
              <a:t>频率匹配字符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6D411413-8FE5-42BA-B5E2-B5812D7BEC0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96950" y="1862139"/>
            <a:ext cx="6446838" cy="3368675"/>
          </a:xfrm>
        </p:spPr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*    		</a:t>
            </a:r>
            <a:r>
              <a:rPr lang="en-US" altLang="zh-CN" sz="2300" dirty="0"/>
              <a:t>0</a:t>
            </a:r>
            <a:r>
              <a:rPr lang="zh-CN" altLang="en-US" sz="2300" dirty="0"/>
              <a:t>到无数次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+   		1</a:t>
            </a:r>
            <a:r>
              <a:rPr lang="zh-CN" altLang="en-US" sz="2300" dirty="0"/>
              <a:t>到无数次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? 		0</a:t>
            </a:r>
            <a:r>
              <a:rPr lang="zh-CN" altLang="en-US" sz="2300" dirty="0"/>
              <a:t>或者</a:t>
            </a:r>
            <a:r>
              <a:rPr lang="en-US" altLang="zh-CN" sz="2300" dirty="0"/>
              <a:t>1 </a:t>
            </a:r>
            <a:r>
              <a:rPr lang="zh-CN" altLang="en-US" sz="2300" dirty="0"/>
              <a:t>次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{n}  		</a:t>
            </a:r>
            <a:r>
              <a:rPr lang="zh-CN" altLang="en-US" sz="2300" dirty="0"/>
              <a:t>重复</a:t>
            </a:r>
            <a:r>
              <a:rPr lang="en-US" altLang="zh-CN" sz="2300" dirty="0"/>
              <a:t>N</a:t>
            </a:r>
            <a:r>
              <a:rPr lang="zh-CN" altLang="en-US" sz="2300" dirty="0"/>
              <a:t>次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{n,} 		</a:t>
            </a:r>
            <a:r>
              <a:rPr lang="zh-CN" altLang="en-US" sz="2300" dirty="0"/>
              <a:t>重复至少</a:t>
            </a:r>
            <a:r>
              <a:rPr lang="en-US" altLang="zh-CN" sz="2300" dirty="0"/>
              <a:t>N</a:t>
            </a:r>
            <a:r>
              <a:rPr lang="zh-CN" altLang="en-US" sz="2300" dirty="0"/>
              <a:t>次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300" dirty="0"/>
              <a:t> </a:t>
            </a:r>
            <a:r>
              <a:rPr lang="en-US" altLang="zh-CN" sz="2300" dirty="0"/>
              <a:t>{</a:t>
            </a:r>
            <a:r>
              <a:rPr lang="en-US" altLang="zh-CN" sz="2300" dirty="0" err="1"/>
              <a:t>n,m</a:t>
            </a:r>
            <a:r>
              <a:rPr lang="en-US" altLang="zh-CN" sz="2300" dirty="0"/>
              <a:t>}   	n</a:t>
            </a:r>
            <a:r>
              <a:rPr lang="zh-CN" altLang="en-US" sz="2300" dirty="0"/>
              <a:t>到</a:t>
            </a:r>
            <a:r>
              <a:rPr lang="en-US" altLang="zh-CN" sz="2300" dirty="0"/>
              <a:t>m</a:t>
            </a:r>
            <a:r>
              <a:rPr lang="zh-CN" altLang="en-US" sz="2300" dirty="0"/>
              <a:t>次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[]  		</a:t>
            </a:r>
            <a:r>
              <a:rPr lang="zh-CN" altLang="en-US" sz="2300" dirty="0"/>
              <a:t>字符组，字符范围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300" dirty="0"/>
              <a:t>()  		</a:t>
            </a:r>
            <a:r>
              <a:rPr lang="zh-CN" altLang="en-US" sz="2300" dirty="0"/>
              <a:t>捕获组（子表达式）</a:t>
            </a:r>
            <a:endParaRPr lang="en-US" altLang="zh-CN" sz="2300" dirty="0"/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3C6952F6-A7A9-4E1A-ABB2-94FA26A9CC7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96950" y="1862139"/>
            <a:ext cx="6446838" cy="3368675"/>
          </a:xfrm>
        </p:spPr>
        <p:txBody>
          <a:bodyPr/>
          <a:lstStyle/>
          <a:p>
            <a:r>
              <a:rPr lang="zh-CN" altLang="en-US" sz="2000"/>
              <a:t>例</a:t>
            </a:r>
            <a:r>
              <a:rPr lang="en-US" altLang="zh-CN" sz="2000"/>
              <a:t>1</a:t>
            </a:r>
            <a:r>
              <a:rPr lang="zh-CN" altLang="en-US" sz="2000"/>
              <a:t>：</a:t>
            </a:r>
            <a:r>
              <a:rPr lang="en-US" altLang="zh-CN" sz="2000"/>
              <a:t>email</a:t>
            </a:r>
            <a:r>
              <a:rPr lang="zh-CN" altLang="en-US" sz="2000"/>
              <a:t>地址的正则表达式可以写成</a:t>
            </a:r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/^[a-zA-Z0-9_]+@[a-zA-Z0-9_]+.[a-zA-Z0-9_]+$/</a:t>
            </a:r>
          </a:p>
          <a:p>
            <a:pPr marL="857250" lvl="1" eaLnBrk="1" hangingPunct="1">
              <a:lnSpc>
                <a:spcPct val="90000"/>
              </a:lnSpc>
              <a:buClr>
                <a:srgbClr val="FF5050"/>
              </a:buClr>
              <a:buSzPct val="120000"/>
            </a:pPr>
            <a:r>
              <a:rPr lang="zh-CN" altLang="en-US" sz="1800"/>
              <a:t>给定</a:t>
            </a:r>
            <a:r>
              <a:rPr lang="zh-CN" altLang="en-US" sz="2000"/>
              <a:t>首先这个</a:t>
            </a:r>
            <a:r>
              <a:rPr lang="en-US" altLang="zh-CN" sz="2000"/>
              <a:t>email</a:t>
            </a:r>
            <a:r>
              <a:rPr lang="zh-CN" altLang="en-US" sz="2000"/>
              <a:t>的正则表达式中的</a:t>
            </a:r>
            <a:r>
              <a:rPr lang="en-US" altLang="zh-CN" sz="2000"/>
              <a:t>3</a:t>
            </a:r>
            <a:r>
              <a:rPr lang="zh-CN" altLang="en-US" sz="2000"/>
              <a:t>个中括号都表示是字符范围，</a:t>
            </a:r>
            <a:endParaRPr lang="en-US" altLang="zh-CN" sz="2000"/>
          </a:p>
          <a:p>
            <a:pPr marL="857250" lvl="1" eaLnBrk="1" hangingPunct="1">
              <a:lnSpc>
                <a:spcPct val="90000"/>
              </a:lnSpc>
              <a:buClr>
                <a:srgbClr val="FF5050"/>
              </a:buClr>
              <a:buSzPct val="120000"/>
            </a:pPr>
            <a:r>
              <a:rPr lang="en-US" altLang="zh-CN" sz="2000"/>
              <a:t>+</a:t>
            </a:r>
            <a:r>
              <a:rPr lang="zh-CN" altLang="en-US" sz="2000"/>
              <a:t>号表示出现</a:t>
            </a:r>
            <a:r>
              <a:rPr lang="en-US" altLang="zh-CN" sz="2000"/>
              <a:t>1</a:t>
            </a:r>
            <a:r>
              <a:rPr lang="zh-CN" altLang="en-US" sz="2000"/>
              <a:t>次或者多次</a:t>
            </a:r>
            <a:endParaRPr lang="en-US" altLang="zh-CN" sz="2000"/>
          </a:p>
          <a:p>
            <a:pPr marL="857250" lvl="1" eaLnBrk="1" hangingPunct="1">
              <a:lnSpc>
                <a:spcPct val="90000"/>
              </a:lnSpc>
              <a:buClr>
                <a:srgbClr val="FF5050"/>
              </a:buClr>
              <a:buSzPct val="120000"/>
              <a:buNone/>
            </a:pPr>
            <a:r>
              <a:rPr lang="en-US" altLang="zh-CN" sz="2000"/>
              <a:t>ps</a:t>
            </a:r>
            <a:r>
              <a:rPr lang="zh-CN" altLang="en-US" sz="2000"/>
              <a:t>：中括号</a:t>
            </a:r>
            <a:r>
              <a:rPr lang="en-US" altLang="zh-CN" sz="2000"/>
              <a:t>[]</a:t>
            </a:r>
            <a:r>
              <a:rPr lang="zh-CN" altLang="en-US" sz="2000"/>
              <a:t>里面的</a:t>
            </a:r>
            <a:r>
              <a:rPr lang="en-US" altLang="zh-CN" sz="2000"/>
              <a:t>a-zA-Z0-9_</a:t>
            </a:r>
            <a:r>
              <a:rPr lang="zh-CN" altLang="en-US" sz="2000"/>
              <a:t>可以用</a:t>
            </a:r>
            <a:r>
              <a:rPr lang="en-US" altLang="zh-CN" sz="2000"/>
              <a:t>\w</a:t>
            </a:r>
            <a:r>
              <a:rPr lang="zh-CN" altLang="en-US" sz="2000"/>
              <a:t>替代，表示的是数字、字母和下划线。</a:t>
            </a:r>
            <a:endParaRPr lang="en-US" altLang="zh-CN" sz="2000"/>
          </a:p>
          <a:p>
            <a:pPr marL="857250" lvl="1" eaLnBrk="1" hangingPunct="1">
              <a:lnSpc>
                <a:spcPct val="90000"/>
              </a:lnSpc>
              <a:buClr>
                <a:srgbClr val="FF5050"/>
              </a:buClr>
              <a:buSzPct val="120000"/>
            </a:pPr>
            <a:endParaRPr lang="zh-CN" altLang="en-US" sz="2000"/>
          </a:p>
          <a:p>
            <a:r>
              <a:rPr lang="zh-CN" altLang="en-US" sz="2000"/>
              <a:t>例</a:t>
            </a:r>
            <a:r>
              <a:rPr lang="en-US" altLang="zh-CN" sz="2000"/>
              <a:t>2</a:t>
            </a:r>
            <a:r>
              <a:rPr lang="zh-CN" altLang="en-US" sz="2000"/>
              <a:t>：匹配腾讯</a:t>
            </a:r>
            <a:r>
              <a:rPr lang="en-US" altLang="zh-CN" sz="2000"/>
              <a:t>QQ</a:t>
            </a:r>
            <a:r>
              <a:rPr lang="zh-CN" altLang="en-US" sz="2000"/>
              <a:t>号：</a:t>
            </a:r>
            <a:r>
              <a:rPr lang="en-US" altLang="zh-CN" sz="2000"/>
              <a:t>[1-9][0-9]{4,}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     这里的</a:t>
            </a:r>
            <a:r>
              <a:rPr lang="en-US" altLang="zh-CN" sz="2000"/>
              <a:t>{4,}</a:t>
            </a:r>
            <a:r>
              <a:rPr lang="zh-CN" altLang="en-US" sz="2000"/>
              <a:t>就是指重复出现至少</a:t>
            </a:r>
            <a:r>
              <a:rPr lang="en-US" altLang="zh-CN" sz="2000"/>
              <a:t>4</a:t>
            </a:r>
            <a:r>
              <a:rPr lang="zh-CN" altLang="en-US" sz="2000"/>
              <a:t>次。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B7840F2-C043-43D0-BE1E-FCB8A1885DA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正则表达式</a:t>
            </a:r>
            <a:r>
              <a:rPr lang="en-US" altLang="zh-CN" kern="0" dirty="0"/>
              <a:t>——</a:t>
            </a:r>
            <a:r>
              <a:rPr lang="zh-CN" altLang="en-US" kern="0" dirty="0"/>
              <a:t>频率匹配字符举例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9E14E8B-50DA-414A-9848-688FE749D60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正则表达式</a:t>
            </a:r>
            <a:r>
              <a:rPr lang="en-US" altLang="zh-CN" kern="0" dirty="0"/>
              <a:t>——</a:t>
            </a:r>
            <a:r>
              <a:rPr lang="zh-CN" altLang="en-US" kern="0" dirty="0"/>
              <a:t>字符串匹配字符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A13A59AE-F371-49FE-A05B-0248321E7D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84250" y="1690688"/>
            <a:ext cx="7385050" cy="5167312"/>
          </a:xfrm>
        </p:spPr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.  		</a:t>
            </a:r>
            <a:r>
              <a:rPr lang="zh-CN" altLang="en-US" sz="2300"/>
              <a:t>除换行以外的其他任意字符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\s  		</a:t>
            </a:r>
            <a:r>
              <a:rPr lang="zh-CN" altLang="en-US" sz="2300"/>
              <a:t>空白字符</a:t>
            </a:r>
            <a:r>
              <a:rPr lang="en-US" altLang="zh-CN" sz="2300"/>
              <a:t>——[ \f\n\r\t\v]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\S   		</a:t>
            </a:r>
            <a:r>
              <a:rPr lang="zh-CN" altLang="en-US" sz="2300"/>
              <a:t>除空白字符以外的任意字符</a:t>
            </a:r>
            <a:r>
              <a:rPr lang="en-US" altLang="zh-CN" sz="2300"/>
              <a:t>—— [^ \f\n\r\t\v]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\w  		</a:t>
            </a:r>
            <a:r>
              <a:rPr lang="zh-CN" altLang="en-US" sz="2300"/>
              <a:t>字母、数字、下划线</a:t>
            </a:r>
            <a:r>
              <a:rPr lang="en-US" altLang="zh-CN" sz="2300"/>
              <a:t>——[A-Za-z0-9_]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\W  		</a:t>
            </a:r>
            <a:r>
              <a:rPr lang="zh-CN" altLang="en-US" sz="2300"/>
              <a:t>除了字母、数字、下划线以外的任意字符</a:t>
            </a:r>
            <a:r>
              <a:rPr lang="en-US" altLang="zh-CN" sz="2300"/>
              <a:t>——		[^A-	Za-z0-9_]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\d   		</a:t>
            </a:r>
            <a:r>
              <a:rPr lang="zh-CN" altLang="en-US" sz="2300"/>
              <a:t>数字 </a:t>
            </a:r>
            <a:r>
              <a:rPr lang="en-US" altLang="zh-CN" sz="2300"/>
              <a:t>0-9——[0-9]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\D  		</a:t>
            </a:r>
            <a:r>
              <a:rPr lang="zh-CN" altLang="en-US" sz="2300"/>
              <a:t>除了数字之外的任意字符</a:t>
            </a:r>
            <a:r>
              <a:rPr lang="en-US" altLang="zh-CN" sz="2300"/>
              <a:t>——[^0-9]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300"/>
              <a:t>…… 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FC3F6D3D-5988-4B55-BD62-D5ED68B9C4C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			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2EB7389A-0E43-4DB8-96B2-F9B2650748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95363" y="1385888"/>
            <a:ext cx="7385050" cy="5167312"/>
          </a:xfrm>
        </p:spPr>
        <p:txBody>
          <a:bodyPr/>
          <a:lstStyle/>
          <a:p>
            <a:r>
              <a:rPr lang="zh-CN" altLang="en-US" sz="2400"/>
              <a:t>例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email</a:t>
            </a:r>
            <a:r>
              <a:rPr lang="zh-CN" altLang="en-US" sz="2400"/>
              <a:t>地址的正则表达式可以写成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/^[a-zA-Z0-9_]+@[a-zA-Z0-9_]+.[a-zA-Z0-9_]+$/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前面讲过的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eamil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地址的正则表达式就可以写成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/^\w+@\w+.\w+$/</a:t>
            </a:r>
            <a:endParaRPr lang="zh-CN" altLang="en-US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2400"/>
              <a:t>例</a:t>
            </a:r>
            <a:r>
              <a:rPr lang="en-US" altLang="zh-CN" sz="2400"/>
              <a:t>2</a:t>
            </a:r>
            <a:r>
              <a:rPr lang="zh-CN" altLang="en-US" sz="2400"/>
              <a:t>：匹配身份证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	\d{15}|\d{18},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中国的身份证为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位或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位，这里的</a:t>
            </a:r>
            <a:r>
              <a:rPr lang="en-US" altLang="en-US" sz="2000">
                <a:solidFill>
                  <a:srgbClr val="0000FF"/>
                </a:solidFill>
                <a:ea typeface="宋体" panose="02010600030101010101" pitchFamily="2" charset="-122"/>
              </a:rPr>
              <a:t>\d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就是数字的含义。</a:t>
            </a:r>
          </a:p>
          <a:p>
            <a:pPr eaLnBrk="1" hangingPunct="1">
              <a:lnSpc>
                <a:spcPct val="91000"/>
              </a:lnSpc>
            </a:pPr>
            <a:endParaRPr lang="en-US" altLang="zh-CN" sz="23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A73D76-0121-4D3E-A827-F744B7B3443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3895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正则表达式</a:t>
            </a:r>
            <a:r>
              <a:rPr lang="en-US" altLang="zh-CN" kern="0" dirty="0"/>
              <a:t>——</a:t>
            </a:r>
            <a:r>
              <a:rPr lang="zh-CN" altLang="en-US" kern="0" dirty="0"/>
              <a:t>字符串匹配字符举例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3283BB76-9413-4E68-A96C-7C932B9D781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</a:t>
            </a:r>
            <a:endParaRPr lang="zh-CN" altLang="en-US"/>
          </a:p>
        </p:txBody>
      </p:sp>
      <p:sp>
        <p:nvSpPr>
          <p:cNvPr id="13315" name="文本框 7">
            <a:extLst>
              <a:ext uri="{FF2B5EF4-FFF2-40B4-BE49-F238E27FC236}">
                <a16:creationId xmlns:a16="http://schemas.microsoft.com/office/drawing/2014/main" id="{0B70F023-4F2A-4089-BF35-A46ABF571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703389"/>
            <a:ext cx="8662988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ts val="10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read  -p  “</a:t>
            </a:r>
            <a:r>
              <a:rPr lang="zh-CN" altLang="en-US" sz="1800" dirty="0">
                <a:solidFill>
                  <a:srgbClr val="FF0000"/>
                </a:solidFill>
              </a:rPr>
              <a:t>提示信息</a:t>
            </a:r>
            <a:r>
              <a:rPr lang="en-US" altLang="zh-CN" sz="1800" dirty="0">
                <a:solidFill>
                  <a:srgbClr val="FF0000"/>
                </a:solidFill>
              </a:rPr>
              <a:t>”   </a:t>
            </a:r>
            <a:r>
              <a:rPr lang="zh-CN" altLang="en-US" sz="1800" dirty="0">
                <a:solidFill>
                  <a:srgbClr val="FF0000"/>
                </a:solidFill>
              </a:rPr>
              <a:t>变量名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dirty="0"/>
              <a:t>	 //</a:t>
            </a:r>
            <a:r>
              <a:rPr lang="zh-CN" altLang="en-US" sz="1800" dirty="0"/>
              <a:t>先显示提示信息，然后将键盘入内容赋给变量。</a:t>
            </a:r>
            <a:endParaRPr lang="en-US" altLang="zh-CN" sz="1800" dirty="0"/>
          </a:p>
          <a:p>
            <a:pPr algn="l">
              <a:spcBef>
                <a:spcPts val="10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read  -n  </a:t>
            </a:r>
            <a:r>
              <a:rPr lang="zh-CN" altLang="en-US" sz="1800" dirty="0">
                <a:solidFill>
                  <a:srgbClr val="FF0000"/>
                </a:solidFill>
              </a:rPr>
              <a:t>字符数</a:t>
            </a: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/>
              <a:t>	            //</a:t>
            </a:r>
            <a:r>
              <a:rPr lang="zh-CN" altLang="en-US" sz="1800" dirty="0"/>
              <a:t>对输入的字符数进行限制。</a:t>
            </a:r>
          </a:p>
          <a:p>
            <a:pPr algn="l">
              <a:spcBef>
                <a:spcPts val="10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read  -s  </a:t>
            </a:r>
            <a:r>
              <a:rPr lang="en-US" altLang="zh-CN" sz="1800" dirty="0"/>
              <a:t>		            //</a:t>
            </a:r>
            <a:r>
              <a:rPr lang="zh-CN" altLang="en-US" sz="1800" dirty="0"/>
              <a:t>隐藏输入字符，用于密码输入。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b="0" dirty="0">
              <a:solidFill>
                <a:srgbClr val="000000"/>
              </a:solidFill>
              <a:latin typeface="Trebuchet MS" panose="020B06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3316" name="内容占位符 2">
            <a:extLst>
              <a:ext uri="{FF2B5EF4-FFF2-40B4-BE49-F238E27FC236}">
                <a16:creationId xmlns:a16="http://schemas.microsoft.com/office/drawing/2014/main" id="{1131C77A-2331-4D28-BAF8-56CB0AFCB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025" y="3954464"/>
            <a:ext cx="8662988" cy="630237"/>
          </a:xfrm>
        </p:spPr>
        <p:txBody>
          <a:bodyPr/>
          <a:lstStyle/>
          <a:p>
            <a:pPr algn="l" eaLnBrk="1" hangingPunct="1"/>
            <a:r>
              <a:rPr lang="en-US" altLang="zh-CN" sz="1800" dirty="0">
                <a:solidFill>
                  <a:srgbClr val="FF0000"/>
                </a:solidFill>
              </a:rPr>
              <a:t>read     </a:t>
            </a:r>
            <a:r>
              <a:rPr lang="zh-CN" altLang="en-US" sz="1800" dirty="0">
                <a:solidFill>
                  <a:srgbClr val="FF0000"/>
                </a:solidFill>
              </a:rPr>
              <a:t>变量名</a:t>
            </a:r>
            <a:r>
              <a:rPr lang="en-US" altLang="zh-CN" sz="1800" dirty="0">
                <a:solidFill>
                  <a:srgbClr val="FF0000"/>
                </a:solidFill>
              </a:rPr>
              <a:t> &lt; </a:t>
            </a:r>
            <a:r>
              <a:rPr lang="zh-CN" altLang="en-US" sz="1800" dirty="0">
                <a:solidFill>
                  <a:srgbClr val="FF0000"/>
                </a:solidFill>
              </a:rPr>
              <a:t>文件名                </a:t>
            </a:r>
            <a:r>
              <a:rPr lang="en-US" altLang="zh-CN" sz="1800" dirty="0"/>
              <a:t>//</a:t>
            </a:r>
            <a:r>
              <a:rPr lang="zh-CN" altLang="en-US" sz="1800" dirty="0"/>
              <a:t>利用</a:t>
            </a:r>
            <a:r>
              <a:rPr lang="en-US" altLang="zh-CN" sz="1800" dirty="0"/>
              <a:t>read</a:t>
            </a:r>
            <a:r>
              <a:rPr lang="zh-CN" altLang="en-US" sz="1800" dirty="0"/>
              <a:t>读取文件的第一行内容</a:t>
            </a:r>
          </a:p>
        </p:txBody>
      </p:sp>
      <p:pic>
        <p:nvPicPr>
          <p:cNvPr id="13317" name="图片 3">
            <a:extLst>
              <a:ext uri="{FF2B5EF4-FFF2-40B4-BE49-F238E27FC236}">
                <a16:creationId xmlns:a16="http://schemas.microsoft.com/office/drawing/2014/main" id="{599A81A9-07A6-4393-B350-39C6B4B9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4797152"/>
            <a:ext cx="401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D36BBE8-ABC2-405B-BC56-41D96116BEB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 Action</a:t>
            </a:r>
            <a:endParaRPr lang="zh-CN" altLang="en-US" kern="0" dirty="0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495EE360-6C9A-434E-8B94-A21EABA210F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00139" y="1554164"/>
            <a:ext cx="6448425" cy="4441825"/>
          </a:xfrm>
        </p:spPr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000" dirty="0"/>
              <a:t>对所读取的记录进行某种特定的操作，由一条或多条语句或命令组成 ，语句、命令之间用分号进行分隔。</a:t>
            </a: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Action</a:t>
            </a:r>
            <a:r>
              <a:rPr lang="zh-CN" altLang="en-US" sz="2000" dirty="0"/>
              <a:t>中的算式有算术、比较、布尔、条件。</a:t>
            </a:r>
            <a:endParaRPr lang="en-US" altLang="zh-CN" sz="2000" dirty="0"/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Action</a:t>
            </a:r>
            <a:r>
              <a:rPr lang="zh-CN" altLang="en-US" sz="2000" dirty="0"/>
              <a:t>中的语句可以是流程控制语句：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if</a:t>
            </a:r>
            <a:r>
              <a:rPr lang="zh-CN" altLang="en-US" sz="2000" dirty="0"/>
              <a:t>条件判断语句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循环语句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do-while</a:t>
            </a:r>
            <a:r>
              <a:rPr lang="zh-CN" altLang="en-US" sz="2000" dirty="0"/>
              <a:t>循环语句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for</a:t>
            </a:r>
            <a:r>
              <a:rPr lang="zh-CN" altLang="en-US" sz="2000" dirty="0"/>
              <a:t>循环语句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</a:t>
            </a:r>
            <a:r>
              <a:rPr lang="en-US" altLang="zh-CN" sz="2000" dirty="0"/>
              <a:t>continue</a:t>
            </a:r>
            <a:r>
              <a:rPr lang="zh-CN" altLang="en-US" sz="2000" dirty="0"/>
              <a:t>语句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</a:t>
            </a:r>
            <a:r>
              <a:rPr lang="en-US" altLang="zh-CN" sz="2000" dirty="0"/>
              <a:t>next</a:t>
            </a:r>
            <a:r>
              <a:rPr lang="zh-CN" altLang="en-US" sz="2000" dirty="0"/>
              <a:t>、</a:t>
            </a:r>
            <a:r>
              <a:rPr lang="en-US" altLang="zh-CN" sz="2000" dirty="0"/>
              <a:t>next file </a:t>
            </a:r>
            <a:r>
              <a:rPr lang="zh-CN" altLang="en-US" sz="2000" dirty="0"/>
              <a:t>、</a:t>
            </a:r>
            <a:r>
              <a:rPr lang="en-US" altLang="zh-CN" sz="2000" dirty="0"/>
              <a:t>exit</a:t>
            </a:r>
            <a:r>
              <a:rPr lang="zh-CN" altLang="en-US" sz="2000" dirty="0"/>
              <a:t>语句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B487917-7B7A-4A4B-ACEE-D29A5DA48E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Action</a:t>
            </a:r>
            <a:r>
              <a:rPr lang="zh-CN" altLang="en-US" kern="0" dirty="0"/>
              <a:t>流程控制语句</a:t>
            </a:r>
            <a:r>
              <a:rPr lang="en-US" altLang="zh-CN" kern="0" dirty="0"/>
              <a:t>— if</a:t>
            </a:r>
            <a:r>
              <a:rPr lang="zh-CN" altLang="en-US" kern="0" dirty="0"/>
              <a:t>表达式</a:t>
            </a: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72C48417-68C1-45BE-A018-004AC587C18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71574" y="1458415"/>
            <a:ext cx="7642225" cy="5715001"/>
          </a:xfrm>
        </p:spPr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if </a:t>
            </a:r>
            <a:r>
              <a:rPr lang="zh-CN" altLang="en-US" sz="2000" dirty="0"/>
              <a:t>表达式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 if </a:t>
            </a:r>
            <a:r>
              <a:rPr lang="zh-CN" altLang="en-US" sz="2000" dirty="0"/>
              <a:t>表达式的语法如下：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 if (expression) {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     commands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   } else {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     commands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   }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1800" dirty="0"/>
              <a:t>例如：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/>
              <a:t># a simple if loop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/>
              <a:t>   (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/>
              <a:t>     if ($1 == 0) {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/>
              <a:t>       print "This cell has a value of zero"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/>
              <a:t>     } else {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"The value is %</a:t>
            </a:r>
            <a:r>
              <a:rPr lang="en-US" altLang="zh-CN" sz="1800" dirty="0" err="1"/>
              <a:t>dn</a:t>
            </a:r>
            <a:r>
              <a:rPr lang="en-US" altLang="zh-CN" sz="1800" dirty="0"/>
              <a:t>"</a:t>
            </a:r>
            <a:r>
              <a:rPr lang="zh-CN" altLang="en-US" sz="1800" dirty="0"/>
              <a:t>，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1800" dirty="0"/>
              <a:t>       </a:t>
            </a:r>
            <a:r>
              <a:rPr lang="en-US" altLang="zh-CN" sz="1800" dirty="0"/>
              <a:t>$ 1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/>
              <a:t>     })</a:t>
            </a:r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35C4DF3-E1E5-4CF8-9CD4-623048D6BC8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Action</a:t>
            </a:r>
            <a:r>
              <a:rPr lang="zh-CN" altLang="en-US" kern="0" dirty="0"/>
              <a:t>流程控制语句</a:t>
            </a:r>
            <a:r>
              <a:rPr lang="en-US" altLang="zh-CN" kern="0" dirty="0"/>
              <a:t>—while</a:t>
            </a:r>
            <a:r>
              <a:rPr lang="zh-CN" altLang="en-US" kern="0" dirty="0"/>
              <a:t>循环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942C70A0-62BD-421D-AAC0-4D53EE6ABCE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00139" y="1554164"/>
            <a:ext cx="6448425" cy="4441825"/>
          </a:xfrm>
        </p:spPr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000" dirty="0"/>
              <a:t> while </a:t>
            </a:r>
            <a:r>
              <a:rPr lang="zh-CN" altLang="zh-CN" sz="2000" dirty="0"/>
              <a:t>循环</a:t>
            </a:r>
            <a:br>
              <a:rPr lang="en-US" altLang="zh-CN" sz="2000" dirty="0"/>
            </a:br>
            <a:r>
              <a:rPr lang="en-US" altLang="zh-CN" sz="2000" dirty="0"/>
              <a:t>while </a:t>
            </a:r>
            <a:r>
              <a:rPr lang="zh-CN" altLang="zh-CN" sz="2000" dirty="0"/>
              <a:t>循环的语法如下：</a:t>
            </a:r>
            <a:br>
              <a:rPr lang="en-US" altLang="zh-CN" sz="2000" dirty="0"/>
            </a:br>
            <a:r>
              <a:rPr lang="en-US" altLang="zh-CN" sz="2000" dirty="0"/>
              <a:t>while (expression) {</a:t>
            </a:r>
          </a:p>
          <a:p>
            <a:pPr marL="504825" lvl="1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	commands</a:t>
            </a:r>
          </a:p>
          <a:p>
            <a:pPr marL="504825" lvl="1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}</a:t>
            </a:r>
          </a:p>
          <a:p>
            <a:pPr marL="504825" lvl="1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zh-CN" sz="2000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zh-CN" sz="1800" dirty="0"/>
              <a:t>例如：</a:t>
            </a:r>
            <a:br>
              <a:rPr lang="en-US" altLang="zh-CN" sz="1800" dirty="0"/>
            </a:br>
            <a:r>
              <a:rPr lang="en-US" altLang="zh-CN" sz="1800" dirty="0"/>
              <a:t>awk‘{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1; while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&lt;NF) {print NF,$</a:t>
            </a:r>
            <a:r>
              <a:rPr lang="en-US" altLang="zh-CN" sz="1800" dirty="0" err="1"/>
              <a:t>i,i</a:t>
            </a:r>
            <a:r>
              <a:rPr lang="en-US" altLang="zh-CN" sz="1800" dirty="0"/>
              <a:t>++}}’ test</a:t>
            </a:r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829EA97-D45A-4034-9EC8-275BF6400C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Action</a:t>
            </a:r>
            <a:r>
              <a:rPr lang="zh-CN" altLang="en-US" kern="0" dirty="0"/>
              <a:t>流程控制语句</a:t>
            </a:r>
            <a:r>
              <a:rPr lang="en-US" altLang="zh-CN" kern="0" dirty="0"/>
              <a:t>—next</a:t>
            </a:r>
            <a:r>
              <a:rPr lang="zh-CN" altLang="en-US" kern="0" dirty="0"/>
              <a:t>、</a:t>
            </a:r>
            <a:r>
              <a:rPr lang="en-US" altLang="zh-CN" kern="0" dirty="0"/>
              <a:t>exit</a:t>
            </a:r>
            <a:endParaRPr lang="zh-CN" altLang="en-US" kern="0" dirty="0"/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A5EA8232-0C81-4E35-8BD4-D547D2920C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00139" y="1554163"/>
            <a:ext cx="7453261" cy="4570412"/>
          </a:xfrm>
        </p:spPr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/>
              <a:t>next </a:t>
            </a:r>
            <a:r>
              <a:rPr lang="zh-CN" altLang="en-US" sz="2000" dirty="0"/>
              <a:t>和</a:t>
            </a:r>
            <a:r>
              <a:rPr lang="en-US" altLang="zh-CN" sz="2000" dirty="0"/>
              <a:t>exit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  </a:t>
            </a:r>
            <a:r>
              <a:rPr lang="en-US" altLang="zh-CN" sz="2000" dirty="0"/>
              <a:t>next </a:t>
            </a:r>
            <a:r>
              <a:rPr lang="zh-CN" altLang="en-US" sz="2000" dirty="0"/>
              <a:t>指令用来告诉</a:t>
            </a:r>
            <a:r>
              <a:rPr lang="en-US" altLang="zh-CN" sz="2000" dirty="0"/>
              <a:t>gawk </a:t>
            </a:r>
            <a:r>
              <a:rPr lang="zh-CN" altLang="en-US" sz="2000" dirty="0"/>
              <a:t>处理文件中的下一个记录，而不管现在正在做什么。语法如下：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</a:p>
          <a:p>
            <a:pPr marL="504825" lvl="1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command1</a:t>
            </a:r>
          </a:p>
          <a:p>
            <a:pPr marL="504825" lvl="1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command2</a:t>
            </a:r>
          </a:p>
          <a:p>
            <a:pPr marL="504825" lvl="1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command3</a:t>
            </a:r>
          </a:p>
          <a:p>
            <a:pPr marL="504825" lvl="1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next</a:t>
            </a:r>
          </a:p>
          <a:p>
            <a:pPr marL="504825" lvl="1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command4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000" dirty="0"/>
              <a:t>程序只要执行到</a:t>
            </a:r>
            <a:r>
              <a:rPr lang="en-US" altLang="zh-CN" sz="2000" dirty="0"/>
              <a:t>next</a:t>
            </a:r>
            <a:r>
              <a:rPr lang="zh-CN" altLang="en-US" sz="2000" dirty="0"/>
              <a:t>指令，就跳到下一个记录从头执行命令。</a:t>
            </a:r>
            <a:r>
              <a:rPr lang="en-US" altLang="zh-CN" sz="2000" dirty="0"/>
              <a:t>command4</a:t>
            </a:r>
            <a:r>
              <a:rPr lang="zh-CN" altLang="en-US" sz="2000" dirty="0"/>
              <a:t>指令永远不会被执行。</a:t>
            </a:r>
            <a:endParaRPr lang="en-US" altLang="zh-CN" sz="2000" dirty="0"/>
          </a:p>
          <a:p>
            <a:pPr marL="104775" indent="0" defTabSz="449263" eaLnBrk="1" hangingPunct="1">
              <a:lnSpc>
                <a:spcPct val="91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zh-CN" altLang="en-US" sz="2000" dirty="0"/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zh-CN" altLang="en-US" sz="2000" dirty="0"/>
              <a:t>程序遇到</a:t>
            </a:r>
            <a:r>
              <a:rPr lang="en-US" altLang="zh-CN" sz="2000" dirty="0"/>
              <a:t>exit</a:t>
            </a:r>
            <a:r>
              <a:rPr lang="zh-CN" altLang="en-US" sz="2000" dirty="0"/>
              <a:t>指令后，就转到程序的末尾去执行</a:t>
            </a:r>
            <a:r>
              <a:rPr lang="en-US" altLang="zh-CN" sz="2000" dirty="0"/>
              <a:t>END</a:t>
            </a:r>
            <a:r>
              <a:rPr lang="zh-CN" altLang="en-US" sz="2000" dirty="0"/>
              <a:t>，如果有</a:t>
            </a:r>
            <a:r>
              <a:rPr lang="en-US" altLang="zh-CN" sz="2000" dirty="0"/>
              <a:t>END</a:t>
            </a:r>
            <a:r>
              <a:rPr lang="zh-CN" altLang="en-US" sz="2000" dirty="0"/>
              <a:t>的话。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4417B14-502B-4973-B796-FE5C9151041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自动内部变量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D6BB8511-276C-471A-B35F-1422E444D01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82664" y="1412876"/>
            <a:ext cx="8146800" cy="5127625"/>
          </a:xfrm>
        </p:spPr>
        <p:txBody>
          <a:bodyPr/>
          <a:lstStyle/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000" dirty="0"/>
              <a:t> gawk</a:t>
            </a:r>
            <a:r>
              <a:rPr lang="zh-CN" altLang="en-US" sz="2000" dirty="0"/>
              <a:t>的每次执行，都建立了一些缺省的变量，也叫做内部变量，这些变量有固定的名字和固定的含义，它们在程序运行期间可以随时被引用。其具体定义如下：</a:t>
            </a:r>
            <a:endParaRPr lang="en-US" altLang="zh-CN" sz="2000" dirty="0"/>
          </a:p>
          <a:p>
            <a:pPr marL="425450" indent="-320675" defTabSz="449263" eaLnBrk="1" hangingPunct="1">
              <a:lnSpc>
                <a:spcPct val="9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CN" altLang="en-US" sz="2000" dirty="0"/>
          </a:p>
          <a:p>
            <a:pPr marL="700088" lvl="2" indent="0" defTabSz="449263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FS:		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输入记录字段间的分隔符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默认是空格和制表符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) </a:t>
            </a:r>
            <a:endParaRPr lang="zh-CN" altLang="en-US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700088" lvl="2" indent="0" defTabSz="449263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RS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  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输入记录的分隔符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默认是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NEWLINE) </a:t>
            </a:r>
            <a:endParaRPr lang="zh-CN" altLang="en-US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700088" lvl="2" indent="0" defTabSz="449263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OFS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输出记录字段间的分隔符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默认是空格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700088" lvl="2" indent="0" defTabSz="449263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ORS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输出记录的分隔符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默认是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NEWLINE) </a:t>
            </a:r>
            <a:endParaRPr lang="zh-CN" altLang="en-US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700088" lvl="2" indent="0" defTabSz="449263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NR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  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当前行数</a:t>
            </a:r>
          </a:p>
          <a:p>
            <a:pPr marL="700088" lvl="2" indent="0" defTabSz="449263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NF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  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当前记录字段数</a:t>
            </a:r>
          </a:p>
          <a:p>
            <a:pPr marL="700088" lvl="2" indent="0" defTabSz="449263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ARGC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 命令行参数个数</a:t>
            </a:r>
          </a:p>
          <a:p>
            <a:pPr marL="700088" lvl="2" indent="0" defTabSz="449263">
              <a:lnSpc>
                <a:spcPct val="8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ARGV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命令行参数数组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标题 1">
            <a:extLst>
              <a:ext uri="{FF2B5EF4-FFF2-40B4-BE49-F238E27FC236}">
                <a16:creationId xmlns:a16="http://schemas.microsoft.com/office/drawing/2014/main" id="{65EA5054-E527-4F5B-B5CA-9925955B23B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0" rIns="288000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 Narrow" panose="020B0606020202030204" pitchFamily="34" charset="0"/>
              </a:rPr>
              <a:t>自动内部变量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 Narrow" panose="020B0606020202030204" pitchFamily="34" charset="0"/>
              </a:rPr>
              <a:t>--OFS</a:t>
            </a:r>
            <a:endParaRPr lang="zh-CN" altLang="zh-CN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 Narrow" panose="020B0606020202030204" pitchFamily="34" charset="0"/>
            </a:endParaRPr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346A52CD-7242-47AF-82E4-BD4FDDDF0ED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626" y="3807314"/>
            <a:ext cx="3821112" cy="1322389"/>
          </a:xfrm>
          <a:noFill/>
        </p:spPr>
      </p:pic>
      <p:grpSp>
        <p:nvGrpSpPr>
          <p:cNvPr id="32773" name="组合 8">
            <a:extLst>
              <a:ext uri="{FF2B5EF4-FFF2-40B4-BE49-F238E27FC236}">
                <a16:creationId xmlns:a16="http://schemas.microsoft.com/office/drawing/2014/main" id="{85BB19EC-7247-4229-BC0C-1C3C888BB07A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1552358"/>
            <a:ext cx="3884613" cy="1548302"/>
            <a:chOff x="269422" y="1306284"/>
            <a:chExt cx="3885746" cy="2109923"/>
          </a:xfrm>
        </p:grpSpPr>
        <p:pic>
          <p:nvPicPr>
            <p:cNvPr id="32781" name="Picture 6">
              <a:extLst>
                <a:ext uri="{FF2B5EF4-FFF2-40B4-BE49-F238E27FC236}">
                  <a16:creationId xmlns:a16="http://schemas.microsoft.com/office/drawing/2014/main" id="{D94EB5E4-BC63-4927-B2B4-82E7630A2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22" y="1306284"/>
              <a:ext cx="3885746" cy="2109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2" name="TextBox 2">
              <a:extLst>
                <a:ext uri="{FF2B5EF4-FFF2-40B4-BE49-F238E27FC236}">
                  <a16:creationId xmlns:a16="http://schemas.microsoft.com/office/drawing/2014/main" id="{FB796DA4-4D5C-4268-B860-CC5774CA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889" y="2176579"/>
              <a:ext cx="7919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774" name="TextBox 3">
            <a:extLst>
              <a:ext uri="{FF2B5EF4-FFF2-40B4-BE49-F238E27FC236}">
                <a16:creationId xmlns:a16="http://schemas.microsoft.com/office/drawing/2014/main" id="{CAD53294-A280-4782-851C-45CB25ED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584993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图</a:t>
            </a: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775" name="TextBox 6">
            <a:extLst>
              <a:ext uri="{FF2B5EF4-FFF2-40B4-BE49-F238E27FC236}">
                <a16:creationId xmlns:a16="http://schemas.microsoft.com/office/drawing/2014/main" id="{ED5C0EB7-03C0-4826-BAB5-F086D4655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3774646"/>
            <a:ext cx="138906" cy="2587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1226B-5E17-415F-8D61-BE6FECAAFD53}"/>
              </a:ext>
            </a:extLst>
          </p:cNvPr>
          <p:cNvSpPr txBox="1"/>
          <p:nvPr/>
        </p:nvSpPr>
        <p:spPr>
          <a:xfrm>
            <a:off x="5149851" y="1233489"/>
            <a:ext cx="4397375" cy="3170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OFS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是输出记录字段间的分隔符。</a:t>
            </a:r>
            <a:endParaRPr lang="en-US" altLang="zh-CN" sz="2000" dirty="0">
              <a:solidFill>
                <a:srgbClr val="000066"/>
              </a:solidFill>
              <a:latin typeface="+mn-lt"/>
              <a:ea typeface="+mn-ea"/>
              <a:sym typeface="Arial" pitchFamily="34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例子：</a:t>
            </a:r>
            <a:endParaRPr lang="en-US" altLang="zh-CN" sz="2000" dirty="0">
              <a:solidFill>
                <a:srgbClr val="000066"/>
              </a:solidFill>
              <a:latin typeface="+mn-lt"/>
              <a:ea typeface="+mn-ea"/>
              <a:sym typeface="Arial" pitchFamily="34" charset="0"/>
            </a:endParaRPr>
          </a:p>
          <a:p>
            <a:pPr>
              <a:defRPr/>
            </a:pPr>
            <a:r>
              <a:rPr lang="en-US" altLang="zh-CN" sz="2000" dirty="0" err="1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awk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 –F: -v ‘OFS=**’ ‘{print $1,$5}’ /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etc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/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passwd</a:t>
            </a:r>
            <a:endParaRPr lang="en-US" altLang="zh-CN" sz="2000" dirty="0">
              <a:solidFill>
                <a:srgbClr val="000066"/>
              </a:solidFill>
              <a:latin typeface="+mn-lt"/>
              <a:ea typeface="+mn-ea"/>
              <a:sym typeface="Arial" pitchFamily="34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66"/>
                </a:solidFill>
                <a:sym typeface="Arial" pitchFamily="34" charset="0"/>
              </a:rPr>
              <a:t>图</a:t>
            </a:r>
            <a:r>
              <a:rPr lang="en-US" altLang="zh-CN" sz="2000" dirty="0">
                <a:solidFill>
                  <a:srgbClr val="000066"/>
                </a:solidFill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rgbClr val="000066"/>
                </a:solidFill>
                <a:sym typeface="Arial" pitchFamily="34" charset="0"/>
              </a:rPr>
              <a:t>中给出一个以</a:t>
            </a:r>
            <a:r>
              <a:rPr lang="en-US" altLang="zh-CN" sz="2000" dirty="0">
                <a:solidFill>
                  <a:srgbClr val="000066"/>
                </a:solidFill>
                <a:sym typeface="Arial" pitchFamily="34" charset="0"/>
              </a:rPr>
              <a:t>**</a:t>
            </a:r>
            <a:r>
              <a:rPr lang="zh-CN" altLang="en-US" sz="2000" dirty="0">
                <a:solidFill>
                  <a:srgbClr val="000066"/>
                </a:solidFill>
                <a:sym typeface="Arial" pitchFamily="34" charset="0"/>
              </a:rPr>
              <a:t>为</a:t>
            </a:r>
            <a:r>
              <a:rPr lang="en-US" altLang="zh-CN" sz="2000" dirty="0">
                <a:solidFill>
                  <a:srgbClr val="000066"/>
                </a:solidFill>
                <a:sym typeface="Arial" pitchFamily="34" charset="0"/>
              </a:rPr>
              <a:t>OFS</a:t>
            </a:r>
            <a:r>
              <a:rPr lang="zh-CN" altLang="en-US" sz="2000" dirty="0">
                <a:solidFill>
                  <a:srgbClr val="000066"/>
                </a:solidFill>
                <a:sym typeface="Arial" pitchFamily="34" charset="0"/>
              </a:rPr>
              <a:t>的例子。</a:t>
            </a:r>
            <a:endParaRPr lang="en-US" altLang="zh-CN" sz="2000" dirty="0">
              <a:solidFill>
                <a:srgbClr val="000066"/>
              </a:solidFill>
              <a:sym typeface="Arial" pitchFamily="34" charset="0"/>
            </a:endParaRPr>
          </a:p>
          <a:p>
            <a:pPr>
              <a:defRPr/>
            </a:pPr>
            <a:endParaRPr lang="en-US" altLang="zh-CN" sz="2000" dirty="0">
              <a:solidFill>
                <a:srgbClr val="000066"/>
              </a:solidFill>
              <a:latin typeface="+mn-lt"/>
              <a:ea typeface="+mn-ea"/>
              <a:sym typeface="Arial" pitchFamily="34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  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在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/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etc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/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passwd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文件匹配以冒号为记录字段分隔符，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**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为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OFS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输出记录字段分隔符。图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+mn-ea"/>
                <a:sym typeface="Arial" pitchFamily="34" charset="0"/>
              </a:rPr>
              <a:t>显示打印出了第一个字段和第五个字段。</a:t>
            </a:r>
            <a:endParaRPr lang="zh-CN" altLang="en-US" dirty="0"/>
          </a:p>
        </p:txBody>
      </p:sp>
      <p:sp>
        <p:nvSpPr>
          <p:cNvPr id="32777" name="TextBox 1">
            <a:extLst>
              <a:ext uri="{FF2B5EF4-FFF2-40B4-BE49-F238E27FC236}">
                <a16:creationId xmlns:a16="http://schemas.microsoft.com/office/drawing/2014/main" id="{15DCDEED-6E45-4506-A9E7-11535F3F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1871663"/>
            <a:ext cx="437515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2778" name="TextBox 6">
            <a:extLst>
              <a:ext uri="{FF2B5EF4-FFF2-40B4-BE49-F238E27FC236}">
                <a16:creationId xmlns:a16="http://schemas.microsoft.com/office/drawing/2014/main" id="{EB1622A1-89FA-4633-89E5-46F2E3C154C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11" y="1907193"/>
            <a:ext cx="4208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TextBox 5">
            <a:extLst>
              <a:ext uri="{FF2B5EF4-FFF2-40B4-BE49-F238E27FC236}">
                <a16:creationId xmlns:a16="http://schemas.microsoft.com/office/drawing/2014/main" id="{AF8B51F4-F4BC-42AD-AE81-EBA4211C4F6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18" y="4091188"/>
            <a:ext cx="314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11D8747A-73D4-4174-8BCD-56D61F0BC5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自动内部变量</a:t>
            </a:r>
            <a:r>
              <a:rPr lang="en-US" altLang="zh-CN" kern="0" dirty="0"/>
              <a:t>—ARGC</a:t>
            </a:r>
            <a:r>
              <a:rPr lang="zh-CN" altLang="en-US" kern="0" dirty="0"/>
              <a:t>、</a:t>
            </a:r>
            <a:r>
              <a:rPr lang="en-US" altLang="zh-CN" kern="0" dirty="0"/>
              <a:t>ARGV</a:t>
            </a:r>
            <a:endParaRPr lang="zh-CN" altLang="en-US" kern="0" dirty="0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607DF971-DA70-46B0-8AE3-E9B373B4AFE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97025" y="1872828"/>
            <a:ext cx="8308975" cy="44418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awk ‘BEGIN{print ARGV[0]}’ 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7" name="矩形 2">
            <a:extLst>
              <a:ext uri="{FF2B5EF4-FFF2-40B4-BE49-F238E27FC236}">
                <a16:creationId xmlns:a16="http://schemas.microsoft.com/office/drawing/2014/main" id="{004FF553-05B1-4ACF-8DFD-8F46D3332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917" y="1767084"/>
            <a:ext cx="3567113" cy="5635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3798" name="TextBox 6">
            <a:extLst>
              <a:ext uri="{FF2B5EF4-FFF2-40B4-BE49-F238E27FC236}">
                <a16:creationId xmlns:a16="http://schemas.microsoft.com/office/drawing/2014/main" id="{1010F94F-8ADB-40F4-A39D-1ECE8B9215D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874416"/>
            <a:ext cx="329718" cy="25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9" name="组合 5">
            <a:extLst>
              <a:ext uri="{FF2B5EF4-FFF2-40B4-BE49-F238E27FC236}">
                <a16:creationId xmlns:a16="http://schemas.microsoft.com/office/drawing/2014/main" id="{CF91E0A3-0C69-4BA9-B9D6-709EC324BB0E}"/>
              </a:ext>
            </a:extLst>
          </p:cNvPr>
          <p:cNvGrpSpPr>
            <a:grpSpLocks/>
          </p:cNvGrpSpPr>
          <p:nvPr/>
        </p:nvGrpSpPr>
        <p:grpSpPr bwMode="auto">
          <a:xfrm>
            <a:off x="1296196" y="3117677"/>
            <a:ext cx="5438934" cy="622646"/>
            <a:chOff x="674247" y="2996951"/>
            <a:chExt cx="5439104" cy="1197223"/>
          </a:xfrm>
        </p:grpSpPr>
        <p:pic>
          <p:nvPicPr>
            <p:cNvPr id="33801" name="Picture 5">
              <a:extLst>
                <a:ext uri="{FF2B5EF4-FFF2-40B4-BE49-F238E27FC236}">
                  <a16:creationId xmlns:a16="http://schemas.microsoft.com/office/drawing/2014/main" id="{CEA7B645-B393-436D-9D3C-D3125FB54C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15"/>
            <a:stretch/>
          </p:blipFill>
          <p:spPr bwMode="auto">
            <a:xfrm>
              <a:off x="971439" y="2996951"/>
              <a:ext cx="5141912" cy="1197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2" name="矩形 3">
              <a:extLst>
                <a:ext uri="{FF2B5EF4-FFF2-40B4-BE49-F238E27FC236}">
                  <a16:creationId xmlns:a16="http://schemas.microsoft.com/office/drawing/2014/main" id="{5A739E2B-E9D1-45C8-9AE2-352B3DC1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599" y="3657601"/>
              <a:ext cx="554944" cy="493032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33803" name="TextBox 5">
              <a:extLst>
                <a:ext uri="{FF2B5EF4-FFF2-40B4-BE49-F238E27FC236}">
                  <a16:creationId xmlns:a16="http://schemas.microsoft.com/office/drawing/2014/main" id="{6B83000E-150C-435D-90BB-DB777D16DF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247" y="3653237"/>
              <a:ext cx="314297" cy="497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>
            <a:extLst>
              <a:ext uri="{FF2B5EF4-FFF2-40B4-BE49-F238E27FC236}">
                <a16:creationId xmlns:a16="http://schemas.microsoft.com/office/drawing/2014/main" id="{F2C53276-2F38-4961-ACCD-9A3455D3761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gawk</a:t>
            </a:r>
            <a:r>
              <a:rPr lang="zh-CN" altLang="en-US" kern="0" dirty="0"/>
              <a:t>常用输出函数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2E40A478-D573-4E12-8404-D318F0D4FED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31826" y="1171576"/>
            <a:ext cx="3514725" cy="22272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600"/>
              <a:t>1</a:t>
            </a:r>
            <a:r>
              <a:rPr lang="zh-CN" altLang="en-US" sz="1600"/>
              <a:t>、</a:t>
            </a:r>
            <a:r>
              <a:rPr lang="en-US" altLang="zh-CN" sz="1600"/>
              <a:t>print</a:t>
            </a:r>
            <a:r>
              <a:rPr lang="zh-CN" altLang="en-US" sz="1600"/>
              <a:t>函数：</a:t>
            </a:r>
            <a:endParaRPr lang="en-US" altLang="zh-CN" sz="160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600"/>
              <a:t>用于不需要复杂格式的简单输出，</a:t>
            </a:r>
            <a:r>
              <a:rPr lang="en-US" altLang="zh-CN" sz="1600">
                <a:ea typeface="宋体" panose="02010600030101010101" pitchFamily="2" charset="-122"/>
              </a:rPr>
              <a:t>print </a:t>
            </a:r>
            <a:r>
              <a:rPr lang="zh-CN" altLang="en-US" sz="1600"/>
              <a:t>格式：</a:t>
            </a:r>
            <a:r>
              <a:rPr lang="en-US" altLang="zh-CN" sz="1600">
                <a:ea typeface="宋体" panose="02010600030101010101" pitchFamily="2" charset="-122"/>
              </a:rPr>
              <a:t>print   item1, item2, ...</a:t>
            </a:r>
            <a:endParaRPr lang="zh-CN" altLang="en-US" sz="160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600"/>
              <a:t>例如</a:t>
            </a:r>
            <a:r>
              <a:rPr lang="en-US" altLang="zh-CN" sz="1600">
                <a:ea typeface="宋体" panose="02010600030101010101" pitchFamily="2" charset="-122"/>
              </a:rPr>
              <a:t>:</a:t>
            </a:r>
            <a:endParaRPr lang="zh-CN" alt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600">
                <a:ea typeface="宋体" panose="02010600030101010101" pitchFamily="2" charset="-122"/>
              </a:rPr>
              <a:t>$ ps -e |  </a:t>
            </a:r>
            <a:r>
              <a:rPr lang="zh-CN" altLang="en-US" sz="1600">
                <a:ea typeface="宋体" panose="02010600030101010101" pitchFamily="2" charset="-122"/>
              </a:rPr>
              <a:t>g</a:t>
            </a:r>
            <a:r>
              <a:rPr lang="en-US" altLang="zh-CN" sz="1600">
                <a:ea typeface="宋体" panose="02010600030101010101" pitchFamily="2" charset="-122"/>
              </a:rPr>
              <a:t>awk ‘/ 05 /  {print “tty05: ”  $4</a:t>
            </a:r>
            <a:r>
              <a:rPr lang="zh-CN" altLang="en-US" sz="1600">
                <a:ea typeface="宋体" panose="02010600030101010101" pitchFamily="2" charset="-122"/>
              </a:rPr>
              <a:t>, $1</a:t>
            </a:r>
            <a:r>
              <a:rPr lang="en-US" altLang="zh-CN" sz="1600">
                <a:ea typeface="宋体" panose="02010600030101010101" pitchFamily="2" charset="-122"/>
              </a:rPr>
              <a:t>}’</a:t>
            </a:r>
            <a:endParaRPr lang="zh-CN" alt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600">
                <a:ea typeface="宋体" panose="02010600030101010101" pitchFamily="2" charset="-122"/>
              </a:rPr>
              <a:t> (</a:t>
            </a:r>
            <a:r>
              <a:rPr lang="zh-CN" altLang="en-US" sz="1600"/>
              <a:t>查看</a:t>
            </a:r>
            <a:r>
              <a:rPr lang="en-US" altLang="zh-CN" sz="1600">
                <a:ea typeface="宋体" panose="02010600030101010101" pitchFamily="2" charset="-122"/>
              </a:rPr>
              <a:t>5</a:t>
            </a:r>
            <a:r>
              <a:rPr lang="zh-CN" altLang="en-US" sz="1600"/>
              <a:t>号终端上的用户现在在干什么及其PID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4820" name="矩形 4">
            <a:extLst>
              <a:ext uri="{FF2B5EF4-FFF2-40B4-BE49-F238E27FC236}">
                <a16:creationId xmlns:a16="http://schemas.microsoft.com/office/drawing/2014/main" id="{BCDEFE64-5ADF-4D96-B28A-B28465D9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" y="3467100"/>
            <a:ext cx="6018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printf</a:t>
            </a:r>
            <a:r>
              <a:rPr lang="zh-CN" altLang="en-US" sz="1600" dirty="0"/>
              <a:t>函数：</a:t>
            </a:r>
            <a:endParaRPr lang="en-US" altLang="zh-CN" sz="1600" dirty="0"/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/>
              <a:t>高级格式化输出函数，用法与</a:t>
            </a:r>
            <a:r>
              <a:rPr lang="en-US" altLang="zh-CN" sz="1600" dirty="0"/>
              <a:t>C</a:t>
            </a:r>
            <a:r>
              <a:rPr lang="zh-CN" altLang="en-US" sz="1600" dirty="0"/>
              <a:t>语言中相同。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/>
              <a:t>格式： p</a:t>
            </a:r>
            <a:r>
              <a:rPr lang="en-US" altLang="zh-CN" sz="1600" dirty="0" err="1"/>
              <a:t>rintf</a:t>
            </a:r>
            <a:r>
              <a:rPr lang="en-US" altLang="zh-CN" sz="1600" dirty="0"/>
              <a:t> (format, item1, item2, ...)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/>
              <a:t>实例</a:t>
            </a:r>
            <a:r>
              <a:rPr lang="en-US" altLang="zh-CN" sz="1600" dirty="0"/>
              <a:t>: </a:t>
            </a:r>
            <a:r>
              <a:rPr lang="zh-CN" altLang="en-US" sz="1600" dirty="0"/>
              <a:t>   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 | gawk '{if(NR!=1)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  "PID:%5d\t\</a:t>
            </a:r>
            <a:r>
              <a:rPr lang="en-US" altLang="zh-CN" sz="1600" dirty="0" err="1"/>
              <a:t>t%s</a:t>
            </a:r>
            <a:r>
              <a:rPr lang="en-US" altLang="zh-CN" sz="1600" dirty="0"/>
              <a:t>\n",$1,$4}'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4821" name="组合 6">
            <a:extLst>
              <a:ext uri="{FF2B5EF4-FFF2-40B4-BE49-F238E27FC236}">
                <a16:creationId xmlns:a16="http://schemas.microsoft.com/office/drawing/2014/main" id="{CEF85790-3B08-4FB1-88CE-195DBBCC9DA1}"/>
              </a:ext>
            </a:extLst>
          </p:cNvPr>
          <p:cNvGrpSpPr>
            <a:grpSpLocks/>
          </p:cNvGrpSpPr>
          <p:nvPr/>
        </p:nvGrpSpPr>
        <p:grpSpPr bwMode="auto">
          <a:xfrm>
            <a:off x="4264026" y="1221465"/>
            <a:ext cx="5192713" cy="2051951"/>
            <a:chOff x="3882617" y="1193284"/>
            <a:chExt cx="5192713" cy="2051050"/>
          </a:xfrm>
        </p:grpSpPr>
        <p:grpSp>
          <p:nvGrpSpPr>
            <p:cNvPr id="34837" name="组合 4">
              <a:extLst>
                <a:ext uri="{FF2B5EF4-FFF2-40B4-BE49-F238E27FC236}">
                  <a16:creationId xmlns:a16="http://schemas.microsoft.com/office/drawing/2014/main" id="{964BDDC4-B47D-4D5D-8A1B-AE36605D4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2617" y="1193284"/>
              <a:ext cx="5192713" cy="2051050"/>
              <a:chOff x="3882617" y="1193284"/>
              <a:chExt cx="5192713" cy="2051050"/>
            </a:xfrm>
          </p:grpSpPr>
          <p:pic>
            <p:nvPicPr>
              <p:cNvPr id="34839" name="Picture 4">
                <a:extLst>
                  <a:ext uri="{FF2B5EF4-FFF2-40B4-BE49-F238E27FC236}">
                    <a16:creationId xmlns:a16="http://schemas.microsoft.com/office/drawing/2014/main" id="{3363B81A-E499-49B9-94DC-A5EEDE6001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2617" y="1193284"/>
                <a:ext cx="5192713" cy="205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40" name="TextBox 1">
                <a:extLst>
                  <a:ext uri="{FF2B5EF4-FFF2-40B4-BE49-F238E27FC236}">
                    <a16:creationId xmlns:a16="http://schemas.microsoft.com/office/drawing/2014/main" id="{11674309-1A29-41E8-8B7C-B8ABAD047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4488" y="2625271"/>
                <a:ext cx="8998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</a:t>
                </a:r>
                <a:endPara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38" name="TextBox 5">
              <a:extLst>
                <a:ext uri="{FF2B5EF4-FFF2-40B4-BE49-F238E27FC236}">
                  <a16:creationId xmlns:a16="http://schemas.microsoft.com/office/drawing/2014/main" id="{359472A7-C4F5-48C6-90F4-E041713C3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0971" y="1211688"/>
              <a:ext cx="2178303" cy="20847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4822" name="组合 7">
            <a:extLst>
              <a:ext uri="{FF2B5EF4-FFF2-40B4-BE49-F238E27FC236}">
                <a16:creationId xmlns:a16="http://schemas.microsoft.com/office/drawing/2014/main" id="{D4AA9C0C-9953-4EFA-9E70-A84ABC1A6CFA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4600575"/>
            <a:ext cx="7289800" cy="1943100"/>
            <a:chOff x="1120775" y="4600575"/>
            <a:chExt cx="7289800" cy="1942811"/>
          </a:xfrm>
        </p:grpSpPr>
        <p:grpSp>
          <p:nvGrpSpPr>
            <p:cNvPr id="34833" name="组合 3">
              <a:extLst>
                <a:ext uri="{FF2B5EF4-FFF2-40B4-BE49-F238E27FC236}">
                  <a16:creationId xmlns:a16="http://schemas.microsoft.com/office/drawing/2014/main" id="{679201DA-C107-4116-984D-2949FFBB6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0775" y="4600575"/>
              <a:ext cx="7289800" cy="1942811"/>
              <a:chOff x="1120775" y="4600575"/>
              <a:chExt cx="7289800" cy="1942811"/>
            </a:xfrm>
          </p:grpSpPr>
          <p:pic>
            <p:nvPicPr>
              <p:cNvPr id="34835" name="Picture 4">
                <a:extLst>
                  <a:ext uri="{FF2B5EF4-FFF2-40B4-BE49-F238E27FC236}">
                    <a16:creationId xmlns:a16="http://schemas.microsoft.com/office/drawing/2014/main" id="{A0A8D8E4-8774-4680-91FC-B033D8F7E3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0775" y="4600575"/>
                <a:ext cx="7289800" cy="1935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36" name="矩形 2">
                <a:extLst>
                  <a:ext uri="{FF2B5EF4-FFF2-40B4-BE49-F238E27FC236}">
                    <a16:creationId xmlns:a16="http://schemas.microsoft.com/office/drawing/2014/main" id="{45E799BD-92B9-47D5-9005-BAA03CCA3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3288" y="6174054"/>
                <a:ext cx="54373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34" name="TextBox 12">
              <a:extLst>
                <a:ext uri="{FF2B5EF4-FFF2-40B4-BE49-F238E27FC236}">
                  <a16:creationId xmlns:a16="http://schemas.microsoft.com/office/drawing/2014/main" id="{30CF7CBB-05C3-4E7A-9CAB-35220DD01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713" y="4716687"/>
              <a:ext cx="1089151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13D93F-1302-4D7A-A92D-6AA081FAC961}"/>
              </a:ext>
            </a:extLst>
          </p:cNvPr>
          <p:cNvSpPr txBox="1"/>
          <p:nvPr/>
        </p:nvSpPr>
        <p:spPr>
          <a:xfrm>
            <a:off x="6230939" y="5443539"/>
            <a:ext cx="1214437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grpSp>
        <p:nvGrpSpPr>
          <p:cNvPr id="34824" name="组合 9">
            <a:extLst>
              <a:ext uri="{FF2B5EF4-FFF2-40B4-BE49-F238E27FC236}">
                <a16:creationId xmlns:a16="http://schemas.microsoft.com/office/drawing/2014/main" id="{FEAC3152-E348-48C2-8B13-386DED955576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4584700"/>
            <a:ext cx="7954964" cy="1943889"/>
            <a:chOff x="1120775" y="4584432"/>
            <a:chExt cx="7289800" cy="1943600"/>
          </a:xfrm>
        </p:grpSpPr>
        <p:grpSp>
          <p:nvGrpSpPr>
            <p:cNvPr id="34827" name="组合 15">
              <a:extLst>
                <a:ext uri="{FF2B5EF4-FFF2-40B4-BE49-F238E27FC236}">
                  <a16:creationId xmlns:a16="http://schemas.microsoft.com/office/drawing/2014/main" id="{E6ABCF6A-9738-4F54-8FFE-5EBD21203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0775" y="4584432"/>
              <a:ext cx="7289800" cy="1943600"/>
              <a:chOff x="1120775" y="4600575"/>
              <a:chExt cx="7289800" cy="1943600"/>
            </a:xfrm>
          </p:grpSpPr>
          <p:grpSp>
            <p:nvGrpSpPr>
              <p:cNvPr id="34829" name="组合 16">
                <a:extLst>
                  <a:ext uri="{FF2B5EF4-FFF2-40B4-BE49-F238E27FC236}">
                    <a16:creationId xmlns:a16="http://schemas.microsoft.com/office/drawing/2014/main" id="{9CD49749-EB21-4DF8-A7F1-F8440C001A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0775" y="4600575"/>
                <a:ext cx="7289800" cy="1943600"/>
                <a:chOff x="1120775" y="4600575"/>
                <a:chExt cx="7289800" cy="1943600"/>
              </a:xfrm>
            </p:grpSpPr>
            <p:pic>
              <p:nvPicPr>
                <p:cNvPr id="34831" name="Picture 4">
                  <a:extLst>
                    <a:ext uri="{FF2B5EF4-FFF2-40B4-BE49-F238E27FC236}">
                      <a16:creationId xmlns:a16="http://schemas.microsoft.com/office/drawing/2014/main" id="{A610ED8D-4B33-4D90-BB08-D8237548FC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0775" y="4600575"/>
                  <a:ext cx="7289800" cy="1935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832" name="矩形 19">
                  <a:extLst>
                    <a:ext uri="{FF2B5EF4-FFF2-40B4-BE49-F238E27FC236}">
                      <a16:creationId xmlns:a16="http://schemas.microsoft.com/office/drawing/2014/main" id="{EFFFFC97-2B2C-4BF1-B356-A19294323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08322" y="6174843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§"/>
                    <a:defRPr sz="26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v"/>
                    <a:defRPr sz="2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/>
                    <a:buChar char="F"/>
                    <a:defRPr sz="2000" b="1">
                      <a:solidFill>
                        <a:srgbClr val="A50021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Font typeface="Monotype Sorts"/>
                    <a:buChar char="•"/>
                    <a:defRPr sz="2000" b="1">
                      <a:solidFill>
                        <a:srgbClr val="292929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图</a:t>
                  </a:r>
                  <a:r>
                    <a:rPr lang="en-US" altLang="zh-CN" sz="1800" b="0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2</a:t>
                  </a:r>
                  <a:endPara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30" name="TextBox 17">
                <a:extLst>
                  <a:ext uri="{FF2B5EF4-FFF2-40B4-BE49-F238E27FC236}">
                    <a16:creationId xmlns:a16="http://schemas.microsoft.com/office/drawing/2014/main" id="{94008010-A4D9-488F-9CED-6424B5818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713" y="4716687"/>
                <a:ext cx="1089151" cy="3693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28" name="TextBox 20">
              <a:extLst>
                <a:ext uri="{FF2B5EF4-FFF2-40B4-BE49-F238E27FC236}">
                  <a16:creationId xmlns:a16="http://schemas.microsoft.com/office/drawing/2014/main" id="{44B1A15F-6E17-42AB-BC91-5C6E56AF7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9938" y="5427270"/>
              <a:ext cx="1214437" cy="368245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7D60C6FC-A69C-4A2A-8CB5-6EE11BF91B1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67531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输入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75E28316-1CBE-474D-9DB0-876674E4641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46100" y="1263650"/>
            <a:ext cx="8064500" cy="1295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altLang="zh-CN" sz="1600"/>
              <a:t>	1</a:t>
            </a:r>
            <a:r>
              <a:rPr lang="zh-CN" altLang="en-US" sz="1600"/>
              <a:t>、从标准输入设备</a:t>
            </a:r>
            <a:r>
              <a:rPr lang="en-US" altLang="zh-CN" sz="1600"/>
              <a:t>(</a:t>
            </a:r>
            <a:r>
              <a:rPr lang="zh-CN" altLang="en-US" sz="1600"/>
              <a:t>键盘</a:t>
            </a:r>
            <a:r>
              <a:rPr lang="en-US" altLang="zh-CN" sz="1600"/>
              <a:t>)</a:t>
            </a:r>
            <a:r>
              <a:rPr lang="zh-CN" altLang="en-US" sz="1600"/>
              <a:t>输入</a:t>
            </a:r>
            <a:endParaRPr lang="en-US" altLang="zh-CN" sz="1600"/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1600"/>
              <a:t>        格式</a:t>
            </a:r>
            <a:r>
              <a:rPr lang="en-US" altLang="zh-CN" sz="1600">
                <a:ea typeface="宋体" panose="02010600030101010101" pitchFamily="2" charset="-122"/>
              </a:rPr>
              <a:t>:          </a:t>
            </a:r>
            <a:r>
              <a:rPr lang="zh-CN" altLang="en-US" sz="1600">
                <a:ea typeface="宋体" panose="02010600030101010101" pitchFamily="2" charset="-122"/>
              </a:rPr>
              <a:t>g</a:t>
            </a:r>
            <a:r>
              <a:rPr lang="en-US" altLang="zh-CN" sz="1600">
                <a:ea typeface="宋体" panose="02010600030101010101" pitchFamily="2" charset="-122"/>
              </a:rPr>
              <a:t>awk  ‘pattern  {action}’</a:t>
            </a:r>
            <a:endParaRPr lang="zh-CN" altLang="en-US" sz="160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由于未指定输入数据来源</a:t>
            </a:r>
            <a:r>
              <a:rPr lang="en-US" altLang="zh-CN" sz="1600">
                <a:ea typeface="宋体" panose="02010600030101010101" pitchFamily="2" charset="-122"/>
              </a:rPr>
              <a:t>, </a:t>
            </a:r>
            <a:r>
              <a:rPr lang="zh-CN" altLang="en-US" sz="1600"/>
              <a:t>缺省情况下从标准输入设备</a:t>
            </a:r>
            <a:r>
              <a:rPr lang="en-US" altLang="zh-CN" sz="1600">
                <a:ea typeface="宋体" panose="02010600030101010101" pitchFamily="2" charset="-122"/>
              </a:rPr>
              <a:t>(</a:t>
            </a:r>
            <a:r>
              <a:rPr lang="zh-CN" altLang="en-US" sz="1600"/>
              <a:t>键盘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  <a:r>
              <a:rPr lang="zh-CN" altLang="en-US" sz="1600"/>
              <a:t>读取数据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  <a:r>
              <a:rPr lang="zh-CN" altLang="en-US" sz="1600"/>
              <a:t>键盘上每输入一行</a:t>
            </a:r>
            <a:r>
              <a:rPr lang="en-US" altLang="zh-CN" sz="1600">
                <a:ea typeface="宋体" panose="02010600030101010101" pitchFamily="2" charset="-122"/>
              </a:rPr>
              <a:t>, </a:t>
            </a:r>
            <a:r>
              <a:rPr lang="zh-CN" altLang="en-US" sz="1600">
                <a:ea typeface="宋体" panose="02010600030101010101" pitchFamily="2" charset="-122"/>
              </a:rPr>
              <a:t>g</a:t>
            </a:r>
            <a:r>
              <a:rPr lang="en-US" altLang="zh-CN" sz="1600">
                <a:ea typeface="宋体" panose="02010600030101010101" pitchFamily="2" charset="-122"/>
              </a:rPr>
              <a:t>awk</a:t>
            </a:r>
            <a:r>
              <a:rPr lang="zh-CN" altLang="en-US" sz="1600"/>
              <a:t>就处理一行</a:t>
            </a:r>
            <a:r>
              <a:rPr lang="en-US" altLang="zh-CN" sz="1600">
                <a:ea typeface="宋体" panose="02010600030101010101" pitchFamily="2" charset="-122"/>
              </a:rPr>
              <a:t>, </a:t>
            </a:r>
            <a:r>
              <a:rPr lang="zh-CN" altLang="en-US" sz="1600"/>
              <a:t>直到结束进程。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例</a:t>
            </a:r>
            <a:r>
              <a:rPr lang="en-US" altLang="zh-CN" sz="1600">
                <a:ea typeface="宋体" panose="02010600030101010101" pitchFamily="2" charset="-122"/>
              </a:rPr>
              <a:t>:   </a:t>
            </a:r>
            <a:endParaRPr lang="zh-CN" altLang="en-US" sz="1600"/>
          </a:p>
        </p:txBody>
      </p:sp>
      <p:sp>
        <p:nvSpPr>
          <p:cNvPr id="35844" name="内容占位符 2">
            <a:extLst>
              <a:ext uri="{FF2B5EF4-FFF2-40B4-BE49-F238E27FC236}">
                <a16:creationId xmlns:a16="http://schemas.microsoft.com/office/drawing/2014/main" id="{D2EEAAB8-AF93-4346-BD35-5D106B30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9" y="3892551"/>
            <a:ext cx="64468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、从其它命令输入</a:t>
            </a:r>
            <a:endParaRPr lang="en-US" altLang="zh-CN" sz="1600" dirty="0"/>
          </a:p>
          <a:p>
            <a:pPr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格式</a:t>
            </a:r>
            <a:r>
              <a:rPr lang="en-US" altLang="zh-CN" sz="1600" dirty="0">
                <a:ea typeface="宋体" panose="02010600030101010101" pitchFamily="2" charset="-122"/>
              </a:rPr>
              <a:t>:      command  |  gawk  ‘pattern’</a:t>
            </a:r>
            <a:endParaRPr lang="zh-CN" altLang="en-US" sz="1600" dirty="0"/>
          </a:p>
          <a:p>
            <a:pPr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           command  |  gawk  ‘{action}’</a:t>
            </a:r>
            <a:endParaRPr lang="zh-CN" altLang="en-US" sz="1600" dirty="0"/>
          </a:p>
          <a:p>
            <a:pPr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           command  |  gawk ‘pattern  {action}’</a:t>
            </a:r>
            <a:endParaRPr lang="zh-CN" altLang="en-US" sz="1600" dirty="0"/>
          </a:p>
          <a:p>
            <a:pPr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例</a:t>
            </a:r>
            <a:r>
              <a:rPr lang="en-US" altLang="zh-CN" sz="1600" dirty="0">
                <a:ea typeface="宋体" panose="02010600030101010101" pitchFamily="2" charset="-122"/>
              </a:rPr>
              <a:t>:   </a:t>
            </a:r>
            <a:endParaRPr lang="zh-CN" altLang="en-US" sz="1600" dirty="0"/>
          </a:p>
          <a:p>
            <a:pPr algn="l">
              <a:lnSpc>
                <a:spcPct val="90000"/>
              </a:lnSpc>
              <a:buFont typeface="Wingdings 3" panose="05040102010807070707" pitchFamily="18" charset="2"/>
              <a:buNone/>
            </a:pPr>
            <a:endParaRPr lang="zh-CN" altLang="en-US" sz="1800" dirty="0"/>
          </a:p>
        </p:txBody>
      </p:sp>
      <p:grpSp>
        <p:nvGrpSpPr>
          <p:cNvPr id="35845" name="组合 11">
            <a:extLst>
              <a:ext uri="{FF2B5EF4-FFF2-40B4-BE49-F238E27FC236}">
                <a16:creationId xmlns:a16="http://schemas.microsoft.com/office/drawing/2014/main" id="{FD6F5C61-3419-4A53-9421-5235FE481482}"/>
              </a:ext>
            </a:extLst>
          </p:cNvPr>
          <p:cNvGrpSpPr>
            <a:grpSpLocks/>
          </p:cNvGrpSpPr>
          <p:nvPr/>
        </p:nvGrpSpPr>
        <p:grpSpPr bwMode="auto">
          <a:xfrm>
            <a:off x="1635127" y="2348880"/>
            <a:ext cx="6242049" cy="4075888"/>
            <a:chOff x="1254010" y="2348883"/>
            <a:chExt cx="6242050" cy="4075571"/>
          </a:xfrm>
        </p:grpSpPr>
        <p:grpSp>
          <p:nvGrpSpPr>
            <p:cNvPr id="35848" name="组合 8">
              <a:extLst>
                <a:ext uri="{FF2B5EF4-FFF2-40B4-BE49-F238E27FC236}">
                  <a16:creationId xmlns:a16="http://schemas.microsoft.com/office/drawing/2014/main" id="{74A55021-EC82-45E9-8673-14AD4060C4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4010" y="2348883"/>
              <a:ext cx="6242050" cy="4075571"/>
              <a:chOff x="1217613" y="2348883"/>
              <a:chExt cx="6242050" cy="4075571"/>
            </a:xfrm>
          </p:grpSpPr>
          <p:pic>
            <p:nvPicPr>
              <p:cNvPr id="35850" name="Picture 4">
                <a:extLst>
                  <a:ext uri="{FF2B5EF4-FFF2-40B4-BE49-F238E27FC236}">
                    <a16:creationId xmlns:a16="http://schemas.microsoft.com/office/drawing/2014/main" id="{FDBFBFD2-CA3E-4D40-8714-A809207D72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7613" y="5099050"/>
                <a:ext cx="6242050" cy="1274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51" name="TextBox 3">
                <a:extLst>
                  <a:ext uri="{FF2B5EF4-FFF2-40B4-BE49-F238E27FC236}">
                    <a16:creationId xmlns:a16="http://schemas.microsoft.com/office/drawing/2014/main" id="{E0A33F74-49D2-42E3-BE41-A0973A4C5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625" y="5739822"/>
                <a:ext cx="544285" cy="2293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AEBE9-E6B6-43FD-B81D-9C0BED82CA49}"/>
                  </a:ext>
                </a:extLst>
              </p:cNvPr>
              <p:cNvSpPr txBox="1"/>
              <p:nvPr/>
            </p:nvSpPr>
            <p:spPr>
              <a:xfrm>
                <a:off x="5716584" y="5736207"/>
                <a:ext cx="1236083" cy="260577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 dirty="0"/>
              </a:p>
            </p:txBody>
          </p:sp>
          <p:grpSp>
            <p:nvGrpSpPr>
              <p:cNvPr id="35853" name="组合 7">
                <a:extLst>
                  <a:ext uri="{FF2B5EF4-FFF2-40B4-BE49-F238E27FC236}">
                    <a16:creationId xmlns:a16="http://schemas.microsoft.com/office/drawing/2014/main" id="{B54D3D17-7E00-4C80-B04A-02803C550C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7613" y="2348883"/>
                <a:ext cx="6242050" cy="1545255"/>
                <a:chOff x="1217613" y="2348883"/>
                <a:chExt cx="6242050" cy="1545255"/>
              </a:xfrm>
            </p:grpSpPr>
            <p:pic>
              <p:nvPicPr>
                <p:cNvPr id="35855" name="Picture 4">
                  <a:extLst>
                    <a:ext uri="{FF2B5EF4-FFF2-40B4-BE49-F238E27FC236}">
                      <a16:creationId xmlns:a16="http://schemas.microsoft.com/office/drawing/2014/main" id="{4E393BF3-C1A8-445E-9A83-4777220BC3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7613" y="2390775"/>
                  <a:ext cx="6242050" cy="1503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856" name="TextBox 1">
                  <a:extLst>
                    <a:ext uri="{FF2B5EF4-FFF2-40B4-BE49-F238E27FC236}">
                      <a16:creationId xmlns:a16="http://schemas.microsoft.com/office/drawing/2014/main" id="{15AE4C6C-F849-4543-9AFA-AB8B43CDC8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9342" y="2375364"/>
                  <a:ext cx="489063" cy="189526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§"/>
                    <a:defRPr sz="26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v"/>
                    <a:defRPr sz="2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/>
                    <a:buChar char="F"/>
                    <a:defRPr sz="2000" b="1">
                      <a:solidFill>
                        <a:srgbClr val="A50021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Font typeface="Monotype Sorts"/>
                    <a:buChar char="•"/>
                    <a:defRPr sz="2000" b="1">
                      <a:solidFill>
                        <a:srgbClr val="292929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C8E3D49-B2C9-4EF3-BD6D-D10BA90A9D9D}"/>
                    </a:ext>
                  </a:extLst>
                </p:cNvPr>
                <p:cNvSpPr txBox="1"/>
                <p:nvPr/>
              </p:nvSpPr>
              <p:spPr>
                <a:xfrm>
                  <a:off x="3769122" y="2348883"/>
                  <a:ext cx="3623469" cy="21535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 dirty="0"/>
                </a:p>
              </p:txBody>
            </p:sp>
            <p:sp>
              <p:nvSpPr>
                <p:cNvPr id="35858" name="TextBox 5">
                  <a:extLst>
                    <a:ext uri="{FF2B5EF4-FFF2-40B4-BE49-F238E27FC236}">
                      <a16:creationId xmlns:a16="http://schemas.microsoft.com/office/drawing/2014/main" id="{D888A723-CF1C-40DA-B100-A477FEE79F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5487" y="3390781"/>
                  <a:ext cx="68580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§"/>
                    <a:defRPr sz="26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v"/>
                    <a:defRPr sz="2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/>
                    <a:buChar char="F"/>
                    <a:defRPr sz="2000" b="1">
                      <a:solidFill>
                        <a:srgbClr val="A50021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Font typeface="Monotype Sorts"/>
                    <a:buChar char="•"/>
                    <a:defRPr sz="2000" b="1">
                      <a:solidFill>
                        <a:srgbClr val="292929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图</a:t>
                  </a:r>
                  <a:r>
                    <a:rPr lang="en-US" altLang="zh-CN" sz="1800" b="0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1</a:t>
                  </a:r>
                  <a:endPara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854" name="TextBox 6">
                <a:extLst>
                  <a:ext uri="{FF2B5EF4-FFF2-40B4-BE49-F238E27FC236}">
                    <a16:creationId xmlns:a16="http://schemas.microsoft.com/office/drawing/2014/main" id="{5D118BFB-9090-400F-81C4-C71E9132E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1085" y="6055122"/>
                <a:ext cx="88537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54AB90-C647-441C-B4F2-51B484EE668C}"/>
                </a:ext>
              </a:extLst>
            </p:cNvPr>
            <p:cNvSpPr txBox="1"/>
            <p:nvPr/>
          </p:nvSpPr>
          <p:spPr>
            <a:xfrm>
              <a:off x="1873134" y="3019376"/>
              <a:ext cx="173038" cy="46162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4D8AF60B-583F-4B5F-BBF0-A1158D5AE52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gawk</a:t>
            </a:r>
            <a:r>
              <a:rPr lang="zh-CN" altLang="en-US" kern="0" dirty="0"/>
              <a:t>命令文件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C64B6D2B-E823-441F-9DA3-CFC0419CE61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24608" y="1412776"/>
            <a:ext cx="6448425" cy="2887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格式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     	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awk  -f   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awk_file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data_file</a:t>
            </a:r>
            <a:r>
              <a:rPr lang="en-US" altLang="zh-CN" sz="1800" dirty="0">
                <a:ea typeface="宋体" panose="02010600030101010101" pitchFamily="2" charset="-122"/>
              </a:rPr>
              <a:t>    </a:t>
            </a:r>
            <a:endParaRPr lang="zh-C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	</a:t>
            </a:r>
            <a:r>
              <a:rPr lang="zh-CN" altLang="en-US" sz="2000" dirty="0"/>
              <a:t>当需要对输入数据中的一行执行多项操作时</a:t>
            </a:r>
            <a:r>
              <a:rPr lang="en-US" altLang="zh-CN" sz="2000" dirty="0"/>
              <a:t>, </a:t>
            </a:r>
            <a:r>
              <a:rPr lang="zh-CN" altLang="en-US" sz="2000" dirty="0"/>
              <a:t>常把这些操作命令放在一个命令文件中</a:t>
            </a:r>
            <a:r>
              <a:rPr lang="en-US" altLang="zh-CN" sz="2000" dirty="0"/>
              <a:t>, </a:t>
            </a:r>
            <a:r>
              <a:rPr lang="zh-CN" altLang="en-US" sz="2000" dirty="0"/>
              <a:t>而不是在命令行上发出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	awk</a:t>
            </a:r>
            <a:r>
              <a:rPr lang="zh-CN" altLang="en-US" sz="2000" dirty="0"/>
              <a:t>运行时</a:t>
            </a:r>
            <a:r>
              <a:rPr lang="en-US" altLang="zh-CN" sz="2000" dirty="0"/>
              <a:t>, </a:t>
            </a:r>
            <a:r>
              <a:rPr lang="zh-CN" altLang="en-US" sz="2000" dirty="0"/>
              <a:t>对输入数据中的每一行执行命令文件中的所有操作后</a:t>
            </a:r>
            <a:r>
              <a:rPr lang="en-US" altLang="zh-CN" sz="2000" dirty="0"/>
              <a:t>, </a:t>
            </a:r>
            <a:r>
              <a:rPr lang="zh-CN" altLang="en-US" sz="2000" dirty="0"/>
              <a:t>再对下一行数据进行同样的处理过程</a:t>
            </a:r>
            <a:r>
              <a:rPr lang="en-US" altLang="zh-CN" sz="2000" dirty="0"/>
              <a:t>, </a:t>
            </a:r>
            <a:r>
              <a:rPr lang="zh-CN" altLang="en-US" sz="2000" dirty="0"/>
              <a:t>依此类推</a:t>
            </a:r>
            <a:r>
              <a:rPr lang="en-US" altLang="zh-CN" sz="2000" dirty="0"/>
              <a:t>, </a:t>
            </a:r>
            <a:r>
              <a:rPr lang="zh-CN" altLang="en-US" sz="2000" dirty="0"/>
              <a:t>直到输入数据的最后一行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36868" name="矩形 3">
            <a:extLst>
              <a:ext uri="{FF2B5EF4-FFF2-40B4-BE49-F238E27FC236}">
                <a16:creationId xmlns:a16="http://schemas.microsoft.com/office/drawing/2014/main" id="{1CAC19B5-CA9A-4E7A-B43F-433DB2817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969" y="4140101"/>
            <a:ext cx="585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2000"/>
              <a:t>例</a:t>
            </a:r>
            <a:r>
              <a:rPr lang="en-US" altLang="zh-CN" sz="2000"/>
              <a:t>: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6869" name="组合 4">
            <a:extLst>
              <a:ext uri="{FF2B5EF4-FFF2-40B4-BE49-F238E27FC236}">
                <a16:creationId xmlns:a16="http://schemas.microsoft.com/office/drawing/2014/main" id="{A6750588-2BDE-4D7F-90F1-A26A75FCA47A}"/>
              </a:ext>
            </a:extLst>
          </p:cNvPr>
          <p:cNvGrpSpPr>
            <a:grpSpLocks/>
          </p:cNvGrpSpPr>
          <p:nvPr/>
        </p:nvGrpSpPr>
        <p:grpSpPr bwMode="auto">
          <a:xfrm>
            <a:off x="1831007" y="4498876"/>
            <a:ext cx="6132512" cy="1441450"/>
            <a:chOff x="935038" y="4389438"/>
            <a:chExt cx="6132512" cy="1441450"/>
          </a:xfrm>
        </p:grpSpPr>
        <p:pic>
          <p:nvPicPr>
            <p:cNvPr id="36872" name="Picture 5">
              <a:extLst>
                <a:ext uri="{FF2B5EF4-FFF2-40B4-BE49-F238E27FC236}">
                  <a16:creationId xmlns:a16="http://schemas.microsoft.com/office/drawing/2014/main" id="{4648C366-B398-4F4C-8B0B-4B63925C5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38" y="4389438"/>
              <a:ext cx="6132512" cy="144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3" name="TextBox 1">
              <a:extLst>
                <a:ext uri="{FF2B5EF4-FFF2-40B4-BE49-F238E27FC236}">
                  <a16:creationId xmlns:a16="http://schemas.microsoft.com/office/drawing/2014/main" id="{AE6721FB-B81E-497C-9BFD-B508F5ADC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971" y="4890043"/>
              <a:ext cx="2728686" cy="27748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4466BB-E610-462A-A0C1-23082CC47FAB}"/>
                </a:ext>
              </a:extLst>
            </p:cNvPr>
            <p:cNvSpPr txBox="1"/>
            <p:nvPr/>
          </p:nvSpPr>
          <p:spPr>
            <a:xfrm>
              <a:off x="935038" y="5338990"/>
              <a:ext cx="1909762" cy="260597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6C4581C-CF7B-492C-8EAE-CE34C3603E1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cat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62388176-2E4A-4B02-95A2-1222780D6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9001" y="1666875"/>
            <a:ext cx="8461375" cy="4699000"/>
          </a:xfrm>
        </p:spPr>
        <p:txBody>
          <a:bodyPr/>
          <a:lstStyle/>
          <a:p>
            <a:pPr algn="l" eaLnBrk="1" hangingPunct="1"/>
            <a:r>
              <a:rPr lang="en-US" altLang="zh-CN" sz="1800"/>
              <a:t>cat </a:t>
            </a:r>
            <a:r>
              <a:rPr lang="zh-CN" altLang="en-US" sz="1800"/>
              <a:t>是一个简单而通用的命令，可以用它来显示文件内容，创建文件，还可以用它来显示控制字符。</a:t>
            </a:r>
            <a:endParaRPr lang="en-US" altLang="zh-CN" sz="1800"/>
          </a:p>
          <a:p>
            <a:pPr algn="l" eaLnBrk="1" hangingPunct="1"/>
            <a:endParaRPr lang="en-US" altLang="zh-CN" sz="1800"/>
          </a:p>
          <a:p>
            <a:pPr algn="l" eaLnBrk="1" hangingPunct="1"/>
            <a:r>
              <a:rPr lang="en-US" altLang="zh-CN" sz="1800"/>
              <a:t>cat</a:t>
            </a:r>
            <a:r>
              <a:rPr lang="zh-CN" altLang="en-US" sz="1800"/>
              <a:t>命令的一般形式为： </a:t>
            </a:r>
            <a:r>
              <a:rPr lang="en-US" altLang="zh-CN" sz="1800"/>
              <a:t>		</a:t>
            </a:r>
            <a:r>
              <a:rPr lang="en-US" altLang="zh-CN" sz="1800">
                <a:solidFill>
                  <a:srgbClr val="FF0000"/>
                </a:solidFill>
              </a:rPr>
              <a:t>cat </a:t>
            </a:r>
            <a:r>
              <a:rPr lang="zh-CN" altLang="en-US" sz="1800">
                <a:solidFill>
                  <a:srgbClr val="FF0000"/>
                </a:solidFill>
              </a:rPr>
              <a:t>文件</a:t>
            </a:r>
            <a:r>
              <a:rPr lang="en-US" altLang="zh-CN" sz="1800">
                <a:solidFill>
                  <a:srgbClr val="FF0000"/>
                </a:solidFill>
              </a:rPr>
              <a:t>1 </a:t>
            </a:r>
            <a:r>
              <a:rPr lang="zh-CN" altLang="en-US" sz="1800">
                <a:solidFill>
                  <a:srgbClr val="FF0000"/>
                </a:solidFill>
              </a:rPr>
              <a:t>文件</a:t>
            </a:r>
            <a:r>
              <a:rPr lang="en-US" altLang="zh-CN" sz="180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  <a:p>
            <a:pPr algn="l" eaLnBrk="1" hangingPunct="1"/>
            <a:endParaRPr lang="zh-CN" altLang="en-US" sz="1800"/>
          </a:p>
          <a:p>
            <a:pPr algn="l" eaLnBrk="1" hangingPunct="1"/>
            <a:endParaRPr lang="zh-CN" altLang="en-US" sz="1800"/>
          </a:p>
          <a:p>
            <a:pPr algn="l" eaLnBrk="1" hangingPunct="1"/>
            <a:endParaRPr lang="en-US" altLang="zh-CN" sz="1800"/>
          </a:p>
          <a:p>
            <a:pPr algn="l" eaLnBrk="1" hangingPunct="1"/>
            <a:endParaRPr lang="en-US" altLang="zh-CN" sz="1800"/>
          </a:p>
          <a:p>
            <a:pPr algn="l" eaLnBrk="1" hangingPunct="1"/>
            <a:r>
              <a:rPr lang="zh-CN" altLang="en-US" sz="1800"/>
              <a:t>如果希望创建一个名为</a:t>
            </a:r>
            <a:r>
              <a:rPr lang="en-US" altLang="zh-CN" sz="1800"/>
              <a:t>bigfile</a:t>
            </a:r>
            <a:r>
              <a:rPr lang="zh-CN" altLang="en-US" sz="1800"/>
              <a:t>的文件，该文件包含上述三个文件的内容，可以把上面命令的输出重定向到新文件中： </a:t>
            </a:r>
          </a:p>
          <a:p>
            <a:pPr algn="l" eaLnBrk="1" hangingPunct="1"/>
            <a:r>
              <a:rPr lang="en-US" altLang="zh-CN" sz="1800"/>
              <a:t>		</a:t>
            </a:r>
            <a:r>
              <a:rPr lang="en-US" altLang="zh-CN" sz="1800">
                <a:solidFill>
                  <a:srgbClr val="FF0000"/>
                </a:solidFill>
              </a:rPr>
              <a:t>$ cat myfile1 myfile2 myfile3 &gt; bigfile</a:t>
            </a:r>
          </a:p>
          <a:p>
            <a:pPr algn="l" eaLnBrk="1" hangingPunct="1"/>
            <a:br>
              <a:rPr lang="zh-CN" altLang="en-US" sz="1800"/>
            </a:br>
            <a:endParaRPr lang="zh-CN" altLang="en-US" sz="1800"/>
          </a:p>
        </p:txBody>
      </p:sp>
      <p:pic>
        <p:nvPicPr>
          <p:cNvPr id="14340" name="图片 3">
            <a:extLst>
              <a:ext uri="{FF2B5EF4-FFF2-40B4-BE49-F238E27FC236}">
                <a16:creationId xmlns:a16="http://schemas.microsoft.com/office/drawing/2014/main" id="{6BF037B6-33F0-4D21-9F44-FA3C626E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345114"/>
            <a:ext cx="590391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1">
            <a:extLst>
              <a:ext uri="{FF2B5EF4-FFF2-40B4-BE49-F238E27FC236}">
                <a16:creationId xmlns:a16="http://schemas.microsoft.com/office/drawing/2014/main" id="{5992C832-F8A5-40D0-90DA-C8557FFE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3097213"/>
            <a:ext cx="47990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文本框 2">
            <a:extLst>
              <a:ext uri="{FF2B5EF4-FFF2-40B4-BE49-F238E27FC236}">
                <a16:creationId xmlns:a16="http://schemas.microsoft.com/office/drawing/2014/main" id="{740C2473-239A-40A1-91A0-2E5F0A182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4" y="3717926"/>
            <a:ext cx="428625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3" name="文本框 2">
            <a:extLst>
              <a:ext uri="{FF2B5EF4-FFF2-40B4-BE49-F238E27FC236}">
                <a16:creationId xmlns:a16="http://schemas.microsoft.com/office/drawing/2014/main" id="{6F9B07CB-2BEF-4062-B6E7-6493D16F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9" y="6267450"/>
            <a:ext cx="428625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FF89DB9-0131-4307-B967-9E3400E6549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什么是</a:t>
            </a:r>
            <a:r>
              <a:rPr lang="en-US" altLang="zh-CN" kern="0" dirty="0"/>
              <a:t>Sed</a:t>
            </a:r>
            <a:r>
              <a:rPr lang="zh-CN" altLang="en-US" kern="0" dirty="0"/>
              <a:t>？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0C576EA2-4D55-4178-BCFC-F478B196F7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03325" y="1482726"/>
            <a:ext cx="6796088" cy="4721225"/>
          </a:xfrm>
        </p:spPr>
        <p:txBody>
          <a:bodyPr/>
          <a:lstStyle/>
          <a:p>
            <a:pPr algn="just">
              <a:buFont typeface="Wingdings 3" panose="05040102010807070707" pitchFamily="18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/>
              <a:t>sed</a:t>
            </a:r>
            <a:r>
              <a:rPr lang="zh-CN" altLang="en-US" sz="2000" dirty="0"/>
              <a:t>(stream editor)是一种在线编辑器，它一次处理一行内容。处理时，把当前处理的行存储在临时缓冲区中，称为“模式空间”（</a:t>
            </a:r>
            <a:r>
              <a:rPr lang="en-US" altLang="zh-CN" sz="2000" dirty="0"/>
              <a:t>pattern space</a:t>
            </a:r>
            <a:r>
              <a:rPr lang="zh-CN" altLang="en-US" sz="2000" dirty="0"/>
              <a:t>），接着用</a:t>
            </a:r>
            <a:r>
              <a:rPr lang="en-US" altLang="zh-CN" sz="2000" dirty="0"/>
              <a:t>sed</a:t>
            </a:r>
            <a:r>
              <a:rPr lang="zh-CN" altLang="en-US" sz="2000" dirty="0"/>
              <a:t>命令处理缓冲区中的内容，处理完成后，把缓冲区的内容送往屏幕。接着处理下一行，这样不断重复，直到文件末尾。文件内容并没有改变，除非你使用重定向存储输出。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2000" dirty="0"/>
              <a:t>	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sed</a:t>
            </a:r>
            <a:r>
              <a:rPr lang="zh-CN" altLang="en-US" sz="2000" dirty="0"/>
              <a:t>特点：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1</a:t>
            </a:r>
            <a:r>
              <a:rPr lang="zh-CN" altLang="en-US" sz="2000" dirty="0"/>
              <a:t>、可以编辑一个或多个文件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2</a:t>
            </a:r>
            <a:r>
              <a:rPr lang="zh-CN" altLang="en-US" sz="2000" dirty="0"/>
              <a:t>、简化对文件的反复操作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3</a:t>
            </a:r>
            <a:r>
              <a:rPr lang="zh-CN" altLang="en-US" sz="2000" dirty="0"/>
              <a:t>、由于一次处理一行，读非常大的文件不会出问题，如果全部读取可能会内存溢出或处理速度非常慢。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B07FEC1C-55EB-48F3-A23D-8B05FCB458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11239" y="1320801"/>
            <a:ext cx="6446837" cy="5091113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zh-CN" altLang="en-US" sz="1600"/>
              <a:t>指令形式：        </a:t>
            </a:r>
            <a:r>
              <a:rPr lang="en-US" altLang="zh-CN" sz="1600"/>
              <a:t>sed [options] 'command' file(s)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1600"/>
              <a:t>	                    sed 's/test/mytest/' sed.txt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600"/>
              <a:t>脚本文件形式：</a:t>
            </a:r>
            <a:r>
              <a:rPr lang="en-US" altLang="zh-CN" sz="1600"/>
              <a:t>sed [options] -f scriptfile file(s)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1600"/>
              <a:t>		                    sed -f cmd.sed test.txt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600"/>
              <a:t>常用选项：</a:t>
            </a:r>
            <a:endParaRPr lang="en-US" altLang="zh-CN" sz="1600"/>
          </a:p>
          <a:p>
            <a:r>
              <a:rPr lang="en-US" altLang="zh-CN" sz="1600"/>
              <a:t>-e command, --expression=command	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600"/>
              <a:t>	允许执行多条命令编辑。</a:t>
            </a:r>
          </a:p>
          <a:p>
            <a:r>
              <a:rPr lang="en-US" altLang="zh-CN" sz="1600"/>
              <a:t>-n, --quiet, --silent				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600"/>
              <a:t>	取消默认输出。</a:t>
            </a:r>
          </a:p>
          <a:p>
            <a:r>
              <a:rPr lang="en-US" altLang="zh-CN" sz="1600"/>
              <a:t>-f, --filer=script-file			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600"/>
              <a:t>	引导</a:t>
            </a:r>
            <a:r>
              <a:rPr lang="en-US" altLang="zh-CN" sz="1600"/>
              <a:t>sed</a:t>
            </a:r>
            <a:r>
              <a:rPr lang="zh-CN" altLang="en-US" sz="1600"/>
              <a:t>脚本文件名</a:t>
            </a:r>
          </a:p>
          <a:p>
            <a:r>
              <a:rPr lang="en-US" altLang="zh-CN" sz="1600"/>
              <a:t>-i 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1600"/>
              <a:t> 	</a:t>
            </a:r>
            <a:r>
              <a:rPr lang="zh-CN" altLang="en-US" sz="1600"/>
              <a:t>直接修改读取的档案内容，而不是由屏幕输出 </a:t>
            </a:r>
          </a:p>
          <a:p>
            <a:r>
              <a:rPr lang="zh-CN" altLang="en-US" sz="1600"/>
              <a:t> </a:t>
            </a:r>
            <a:r>
              <a:rPr lang="en-US" altLang="zh-CN" sz="1600"/>
              <a:t>--help     display this help and exit	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600"/>
              <a:t>	显示帮助信息并退出</a:t>
            </a:r>
          </a:p>
          <a:p>
            <a:r>
              <a:rPr lang="en-US" altLang="zh-CN" sz="1600"/>
              <a:t>--version  output version information and exit</a:t>
            </a:r>
            <a:endParaRPr lang="zh-CN" altLang="en-US" sz="160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600"/>
              <a:t>	显示</a:t>
            </a:r>
            <a:r>
              <a:rPr lang="en-US" altLang="zh-CN" sz="1600"/>
              <a:t>sed</a:t>
            </a:r>
            <a:r>
              <a:rPr lang="zh-CN" altLang="en-US" sz="1600"/>
              <a:t>版本信息并退出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0D29FB7-066D-4CEF-8FE5-30D6CD649E7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命令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9D0558E-738D-41DA-B9BA-0FAEE24BDEA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</a:t>
            </a:r>
            <a:r>
              <a:rPr lang="zh-CN" altLang="en-US" kern="0" dirty="0"/>
              <a:t>多命令编辑</a:t>
            </a:r>
            <a:r>
              <a:rPr lang="en-US" altLang="zh-CN" kern="0" dirty="0"/>
              <a:t>e</a:t>
            </a:r>
            <a:r>
              <a:rPr lang="zh-CN" altLang="en-US" kern="0" dirty="0"/>
              <a:t>命令</a:t>
            </a:r>
          </a:p>
        </p:txBody>
      </p:sp>
      <p:sp>
        <p:nvSpPr>
          <p:cNvPr id="39939" name="矩形 6">
            <a:extLst>
              <a:ext uri="{FF2B5EF4-FFF2-40B4-BE49-F238E27FC236}">
                <a16:creationId xmlns:a16="http://schemas.microsoft.com/office/drawing/2014/main" id="{4ACD4067-9F72-48CA-96C1-5D686974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1556792"/>
            <a:ext cx="8020050" cy="254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-e '1,2d' -e 's/test/check/' sed.txt</a:t>
            </a:r>
            <a:endParaRPr lang="zh-CN" altLang="en-US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-e</a:t>
            </a:r>
            <a:r>
              <a:rPr lang="zh-CN" altLang="en-US" sz="1800" dirty="0"/>
              <a:t>选项允许在同一行里执行多条命令。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1800" dirty="0"/>
              <a:t>第一条命令删除</a:t>
            </a:r>
            <a:r>
              <a:rPr lang="en-US" altLang="zh-CN" sz="1800" dirty="0"/>
              <a:t>1</a:t>
            </a:r>
            <a:r>
              <a:rPr lang="zh-CN" altLang="en-US" sz="1800" dirty="0"/>
              <a:t>至</a:t>
            </a:r>
            <a:r>
              <a:rPr lang="en-US" altLang="zh-CN" sz="1800" dirty="0"/>
              <a:t>2</a:t>
            </a:r>
            <a:r>
              <a:rPr lang="zh-CN" altLang="en-US" sz="1800" dirty="0"/>
              <a:t>行，第二条命令用</a:t>
            </a:r>
            <a:r>
              <a:rPr lang="en-US" altLang="zh-CN" sz="1800" dirty="0"/>
              <a:t>check</a:t>
            </a:r>
            <a:r>
              <a:rPr lang="zh-CN" altLang="en-US" sz="1800" dirty="0"/>
              <a:t>替换</a:t>
            </a:r>
            <a:r>
              <a:rPr lang="en-US" altLang="zh-CN" sz="1800" dirty="0"/>
              <a:t>test</a:t>
            </a:r>
            <a:r>
              <a:rPr lang="zh-CN" altLang="en-US" sz="1800" dirty="0"/>
              <a:t>。命令的执行顺序对结果可能有影响。如果两个命令都是替换命令，那么第一个替换命令将影响第二个替换命令的结果。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>
            <a:extLst>
              <a:ext uri="{FF2B5EF4-FFF2-40B4-BE49-F238E27FC236}">
                <a16:creationId xmlns:a16="http://schemas.microsoft.com/office/drawing/2014/main" id="{0B0B6605-0D90-4A1F-8B20-7A3ED15A7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r>
              <a:rPr lang="zh-CN" altLang="en-US" sz="1800" b="0"/>
              <a:t>还可以使用“;”来执行多条命令，结果一样</a:t>
            </a:r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r>
              <a:rPr lang="en-US" altLang="zh-CN" sz="1800" b="0"/>
              <a:t>sed -e '1,2d;s/test/check/' sed.txt</a:t>
            </a:r>
            <a:endParaRPr lang="zh-CN" altLang="en-US" sz="1800" b="0"/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endParaRPr lang="zh-CN" altLang="en-US" sz="1800" b="0"/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r>
              <a:rPr lang="en-US" altLang="zh-CN" sz="1800" b="0"/>
              <a:t>sed --expression='s/test/check/' --expression='/love/d' sed.txt</a:t>
            </a:r>
            <a:endParaRPr lang="zh-CN" altLang="en-US" sz="1800" b="0"/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r>
              <a:rPr lang="zh-CN" altLang="en-US" sz="1800" b="0"/>
              <a:t>一个比</a:t>
            </a:r>
            <a:r>
              <a:rPr lang="en-US" altLang="zh-CN" sz="1800" b="0"/>
              <a:t>-e</a:t>
            </a:r>
            <a:r>
              <a:rPr lang="zh-CN" altLang="en-US" sz="1800" b="0"/>
              <a:t>更好的命令是</a:t>
            </a:r>
            <a:r>
              <a:rPr lang="en-US" altLang="zh-CN" sz="1800" b="0"/>
              <a:t>--expression</a:t>
            </a:r>
            <a:r>
              <a:rPr lang="zh-CN" altLang="en-US" sz="1800" b="0"/>
              <a:t>。它能给</a:t>
            </a:r>
            <a:r>
              <a:rPr lang="en-US" altLang="zh-CN" sz="1800" b="0"/>
              <a:t>sed</a:t>
            </a:r>
            <a:r>
              <a:rPr lang="zh-CN" altLang="en-US" sz="1800" b="0"/>
              <a:t>表达式赋值。</a:t>
            </a:r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endParaRPr lang="zh-CN" altLang="en-US" sz="1800" b="0"/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r>
              <a:rPr lang="zh-CN" altLang="en-US" sz="1800" b="0"/>
              <a:t>同一匹配模式使用多个命令</a:t>
            </a:r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r>
              <a:rPr lang="zh-CN" altLang="en-US" sz="1800" b="0"/>
              <a:t> </a:t>
            </a:r>
            <a:r>
              <a:rPr lang="en-US" altLang="zh-CN" sz="1800" b="0"/>
              <a:t>sed –n ‘/test/ {=;l}’ sed.txt</a:t>
            </a:r>
            <a:endParaRPr lang="zh-CN" altLang="en-US" sz="1800" b="0"/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r>
              <a:rPr lang="zh-CN" altLang="en-US" sz="1800" b="0"/>
              <a:t>使用</a:t>
            </a:r>
            <a:r>
              <a:rPr lang="en-US" altLang="zh-CN" sz="1800" b="0"/>
              <a:t>{}</a:t>
            </a:r>
            <a:r>
              <a:rPr lang="zh-CN" altLang="en-US" sz="1800" b="0"/>
              <a:t>可以执行多个命令，如果不加</a:t>
            </a:r>
            <a:r>
              <a:rPr lang="en-US" altLang="zh-CN" sz="1800" b="0"/>
              <a:t>{},</a:t>
            </a:r>
            <a:r>
              <a:rPr lang="zh-CN" altLang="en-US" sz="1800" b="0"/>
              <a:t>效果是不一样的</a:t>
            </a:r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r>
              <a:rPr lang="en-US" altLang="zh-CN" sz="1800" b="0"/>
              <a:t>sed –n ‘/test/ =;l’ sed.txt</a:t>
            </a:r>
          </a:p>
        </p:txBody>
      </p:sp>
      <p:grpSp>
        <p:nvGrpSpPr>
          <p:cNvPr id="40965" name="组合 7">
            <a:extLst>
              <a:ext uri="{FF2B5EF4-FFF2-40B4-BE49-F238E27FC236}">
                <a16:creationId xmlns:a16="http://schemas.microsoft.com/office/drawing/2014/main" id="{3973D4ED-AC1B-4488-A73F-99156D2C2804}"/>
              </a:ext>
            </a:extLst>
          </p:cNvPr>
          <p:cNvGrpSpPr>
            <a:grpSpLocks/>
          </p:cNvGrpSpPr>
          <p:nvPr/>
        </p:nvGrpSpPr>
        <p:grpSpPr bwMode="auto">
          <a:xfrm>
            <a:off x="83108" y="1800228"/>
            <a:ext cx="4347607" cy="368954"/>
            <a:chOff x="69727" y="1799771"/>
            <a:chExt cx="3979759" cy="369332"/>
          </a:xfrm>
        </p:grpSpPr>
        <p:sp>
          <p:nvSpPr>
            <p:cNvPr id="40970" name="TextBox 2">
              <a:extLst>
                <a:ext uri="{FF2B5EF4-FFF2-40B4-BE49-F238E27FC236}">
                  <a16:creationId xmlns:a16="http://schemas.microsoft.com/office/drawing/2014/main" id="{7C6C0264-C495-4C0A-A487-B9BBB8435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29" y="1799771"/>
              <a:ext cx="3614057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0971" name="TextBox 6">
              <a:extLst>
                <a:ext uri="{FF2B5EF4-FFF2-40B4-BE49-F238E27FC236}">
                  <a16:creationId xmlns:a16="http://schemas.microsoft.com/office/drawing/2014/main" id="{56B57DD8-CB24-4854-ADF9-EFB451CB93A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7" y="1799771"/>
              <a:ext cx="365702" cy="343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66" name="组合 6">
            <a:extLst>
              <a:ext uri="{FF2B5EF4-FFF2-40B4-BE49-F238E27FC236}">
                <a16:creationId xmlns:a16="http://schemas.microsoft.com/office/drawing/2014/main" id="{82D9945C-66A7-4C13-B940-722AB3172365}"/>
              </a:ext>
            </a:extLst>
          </p:cNvPr>
          <p:cNvGrpSpPr>
            <a:grpSpLocks/>
          </p:cNvGrpSpPr>
          <p:nvPr/>
        </p:nvGrpSpPr>
        <p:grpSpPr bwMode="auto">
          <a:xfrm>
            <a:off x="200472" y="3734965"/>
            <a:ext cx="3504754" cy="373063"/>
            <a:chOff x="69727" y="3756676"/>
            <a:chExt cx="3254044" cy="371856"/>
          </a:xfrm>
        </p:grpSpPr>
        <p:sp>
          <p:nvSpPr>
            <p:cNvPr id="40968" name="TextBox 5">
              <a:extLst>
                <a:ext uri="{FF2B5EF4-FFF2-40B4-BE49-F238E27FC236}">
                  <a16:creationId xmlns:a16="http://schemas.microsoft.com/office/drawing/2014/main" id="{06952DDF-222B-416C-998B-FD816775F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29" y="3759200"/>
              <a:ext cx="2888342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0969" name="TextBox 5">
              <a:extLst>
                <a:ext uri="{FF2B5EF4-FFF2-40B4-BE49-F238E27FC236}">
                  <a16:creationId xmlns:a16="http://schemas.microsoft.com/office/drawing/2014/main" id="{9E1504C6-4E8A-43B2-A1BD-35A3D6BF433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7" y="3756676"/>
              <a:ext cx="365702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id="{158CFEAB-A7BF-4A66-BF58-A089CD73E39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</a:t>
            </a:r>
            <a:r>
              <a:rPr lang="zh-CN" altLang="en-US" kern="0" dirty="0"/>
              <a:t>多命令编辑</a:t>
            </a:r>
            <a:r>
              <a:rPr lang="en-US" altLang="zh-CN" kern="0" dirty="0"/>
              <a:t>e</a:t>
            </a:r>
            <a:r>
              <a:rPr lang="zh-CN" altLang="en-US" kern="0" dirty="0"/>
              <a:t>命令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2138AA29-2A15-41E1-AAB1-3CA16CF6BD3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——Sed</a:t>
            </a:r>
            <a:r>
              <a:rPr lang="zh-CN" altLang="en-US" kern="0" dirty="0"/>
              <a:t>脚本</a:t>
            </a: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E537F6E5-825D-452B-A5D3-A4D184DC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863" y="2884489"/>
            <a:ext cx="267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/>
              <a:t>sed -f cmd.sed test.txt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8" name="矩形 11">
            <a:extLst>
              <a:ext uri="{FF2B5EF4-FFF2-40B4-BE49-F238E27FC236}">
                <a16:creationId xmlns:a16="http://schemas.microsoft.com/office/drawing/2014/main" id="{DDF51CAA-312B-4E91-BAC6-CDF0631F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6" y="1227139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/>
              <a:t>cmd.sed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9" name="Text Box 9">
            <a:extLst>
              <a:ext uri="{FF2B5EF4-FFF2-40B4-BE49-F238E27FC236}">
                <a16:creationId xmlns:a16="http://schemas.microsoft.com/office/drawing/2014/main" id="{3DF2E4D1-21D8-40C9-9DCA-EEF0AD79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9" y="1908175"/>
            <a:ext cx="1011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/>
              <a:t>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1990" name="组合 7">
            <a:extLst>
              <a:ext uri="{FF2B5EF4-FFF2-40B4-BE49-F238E27FC236}">
                <a16:creationId xmlns:a16="http://schemas.microsoft.com/office/drawing/2014/main" id="{79237835-D74A-4420-99DA-566E18A65C62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325689"/>
            <a:ext cx="3440112" cy="2941637"/>
            <a:chOff x="185738" y="2325688"/>
            <a:chExt cx="3440112" cy="2941637"/>
          </a:xfrm>
        </p:grpSpPr>
        <p:pic>
          <p:nvPicPr>
            <p:cNvPr id="42003" name="Picture 7">
              <a:extLst>
                <a:ext uri="{FF2B5EF4-FFF2-40B4-BE49-F238E27FC236}">
                  <a16:creationId xmlns:a16="http://schemas.microsoft.com/office/drawing/2014/main" id="{70256113-D92F-4B2F-A050-89DC0C8BF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8" y="2325688"/>
              <a:ext cx="3440112" cy="294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4" name="TextBox 1">
              <a:extLst>
                <a:ext uri="{FF2B5EF4-FFF2-40B4-BE49-F238E27FC236}">
                  <a16:creationId xmlns:a16="http://schemas.microsoft.com/office/drawing/2014/main" id="{9864AF8E-DA2A-49A6-86D8-51CC8E30D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371" y="3976914"/>
              <a:ext cx="8563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1991" name="组合 8">
            <a:extLst>
              <a:ext uri="{FF2B5EF4-FFF2-40B4-BE49-F238E27FC236}">
                <a16:creationId xmlns:a16="http://schemas.microsoft.com/office/drawing/2014/main" id="{5B332279-C1EE-4014-B6C9-EC674247D1D8}"/>
              </a:ext>
            </a:extLst>
          </p:cNvPr>
          <p:cNvGrpSpPr>
            <a:grpSpLocks/>
          </p:cNvGrpSpPr>
          <p:nvPr/>
        </p:nvGrpSpPr>
        <p:grpSpPr bwMode="auto">
          <a:xfrm>
            <a:off x="4503739" y="1571626"/>
            <a:ext cx="3621087" cy="1279525"/>
            <a:chOff x="4122738" y="1571625"/>
            <a:chExt cx="3621087" cy="1279525"/>
          </a:xfrm>
        </p:grpSpPr>
        <p:pic>
          <p:nvPicPr>
            <p:cNvPr id="42001" name="Picture 7">
              <a:extLst>
                <a:ext uri="{FF2B5EF4-FFF2-40B4-BE49-F238E27FC236}">
                  <a16:creationId xmlns:a16="http://schemas.microsoft.com/office/drawing/2014/main" id="{27FCE478-F26C-4ADE-8E19-D7D807A87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738" y="1571625"/>
              <a:ext cx="3621087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2" name="TextBox 2">
              <a:extLst>
                <a:ext uri="{FF2B5EF4-FFF2-40B4-BE49-F238E27FC236}">
                  <a16:creationId xmlns:a16="http://schemas.microsoft.com/office/drawing/2014/main" id="{3D8B552E-0EF5-47C5-9489-931EBAF6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213" y="2308225"/>
              <a:ext cx="752701" cy="37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1992" name="组合 9">
            <a:extLst>
              <a:ext uri="{FF2B5EF4-FFF2-40B4-BE49-F238E27FC236}">
                <a16:creationId xmlns:a16="http://schemas.microsoft.com/office/drawing/2014/main" id="{F37177F1-5D9E-4C3A-A55F-D4800DB19288}"/>
              </a:ext>
            </a:extLst>
          </p:cNvPr>
          <p:cNvGrpSpPr>
            <a:grpSpLocks/>
          </p:cNvGrpSpPr>
          <p:nvPr/>
        </p:nvGrpSpPr>
        <p:grpSpPr bwMode="auto">
          <a:xfrm>
            <a:off x="4121151" y="3321050"/>
            <a:ext cx="4016375" cy="2876550"/>
            <a:chOff x="3739515" y="3321050"/>
            <a:chExt cx="4017010" cy="2876550"/>
          </a:xfrm>
        </p:grpSpPr>
        <p:pic>
          <p:nvPicPr>
            <p:cNvPr id="41995" name="Picture 8">
              <a:extLst>
                <a:ext uri="{FF2B5EF4-FFF2-40B4-BE49-F238E27FC236}">
                  <a16:creationId xmlns:a16="http://schemas.microsoft.com/office/drawing/2014/main" id="{FE5C6BC5-310A-4CDA-8F6A-76BC9A4F4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450" y="3321050"/>
              <a:ext cx="3648075" cy="287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TextBox 3">
              <a:extLst>
                <a:ext uri="{FF2B5EF4-FFF2-40B4-BE49-F238E27FC236}">
                  <a16:creationId xmlns:a16="http://schemas.microsoft.com/office/drawing/2014/main" id="{C0E46938-6209-4323-9538-2E239FE10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829" y="4891314"/>
              <a:ext cx="8998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997" name="TextBox 4">
              <a:extLst>
                <a:ext uri="{FF2B5EF4-FFF2-40B4-BE49-F238E27FC236}">
                  <a16:creationId xmlns:a16="http://schemas.microsoft.com/office/drawing/2014/main" id="{5DBF02D0-3C40-420F-A338-B47D33B83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863" y="4161580"/>
              <a:ext cx="1336675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998" name="TextBox 6">
              <a:extLst>
                <a:ext uri="{FF2B5EF4-FFF2-40B4-BE49-F238E27FC236}">
                  <a16:creationId xmlns:a16="http://schemas.microsoft.com/office/drawing/2014/main" id="{19D0610F-0348-46DA-ADAD-72BB84708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863" y="5003410"/>
              <a:ext cx="1119187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1999" name="TextBox 6">
              <a:extLst>
                <a:ext uri="{FF2B5EF4-FFF2-40B4-BE49-F238E27FC236}">
                  <a16:creationId xmlns:a16="http://schemas.microsoft.com/office/drawing/2014/main" id="{389CAB41-2CFA-44E0-8D5E-B5D63972FAA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515" y="4159056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0" name="TextBox 5">
              <a:extLst>
                <a:ext uri="{FF2B5EF4-FFF2-40B4-BE49-F238E27FC236}">
                  <a16:creationId xmlns:a16="http://schemas.microsoft.com/office/drawing/2014/main" id="{E60D2657-F054-4AF7-B4CA-A56EDFEB37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978" y="5074718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80308B9C-3250-4BEC-A6F2-4D8EF3539D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kern="0" dirty="0"/>
              <a:t>元字符集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671FBDD4-05BE-4714-9516-98A15BE52C8E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066801" y="1235075"/>
          <a:ext cx="8164513" cy="5443542"/>
        </p:xfrm>
        <a:graphic>
          <a:graphicData uri="http://schemas.openxmlformats.org/drawingml/2006/table">
            <a:tbl>
              <a:tblPr/>
              <a:tblGrid>
                <a:gridCol w="105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元字符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^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锚定行的开始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/^sed/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匹配所有以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sed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开头的行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锚定行的结束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/sed$/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匹配所有以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sed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结尾的行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.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匹配一个非换行符的字符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s.d/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后接一个任意字符，然后是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d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，像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sed/sad/std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等都能匹配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匹配零或多个字符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 *sed/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匹配所有模板一个或多个空格后紧跟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sed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[]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匹配一个指定范围内的字符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/[Ss]ed/</a:t>
                      </a:r>
                      <a:r>
                        <a:rPr kumimoji="0" lang="zh-CN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</a:t>
                      </a:r>
                      <a:r>
                        <a:rPr kumimoji="0" lang="it-IT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sed</a:t>
                      </a:r>
                      <a:r>
                        <a:rPr kumimoji="0" lang="zh-CN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和</a:t>
                      </a:r>
                      <a:r>
                        <a:rPr kumimoji="0" lang="it-IT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Sed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[^]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匹配一个不在指定范围内的字符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/[^A-RT-Z]ed/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匹配不包含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A-R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T-Z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的一个字母开头，紧跟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ed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\(..\)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保存匹配的字符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s/\(love\)able/\1rs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loveable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被替换成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lovers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&amp;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保存搜索字符用来替换其他字符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s/love/**&amp;**/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love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被替换成**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love**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\&lt;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锚定单词的开头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/\&lt;love/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匹配包含以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love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开头的单词的行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\&gt;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锚定单词的结束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/love\&gt;/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匹配包含以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love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结尾的单词的行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x\{m\}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重复字符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/o\{5\}/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匹配包含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个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o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x\{m,\}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重复字符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x,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至少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/o\{5,\}/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匹配至少有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个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o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x\{m,n\}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重复字符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，至少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次，不多于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itchFamily="2" charset="2"/>
                        <a:defRPr sz="2200" b="1">
                          <a:solidFill>
                            <a:srgbClr val="000066"/>
                          </a:solidFill>
                          <a:latin typeface="Arial" pitchFamily="34" charset="0"/>
                          <a:ea typeface="黑体" pitchFamily="49" charset="-122"/>
                          <a:sym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FF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/>
                        <a:defRPr b="1">
                          <a:solidFill>
                            <a:srgbClr val="A50021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Monotype Sorts"/>
                        <a:defRPr b="1">
                          <a:solidFill>
                            <a:srgbClr val="292929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/>
                        <a:defRPr b="1">
                          <a:solidFill>
                            <a:srgbClr val="FF3300"/>
                          </a:solidFill>
                          <a:latin typeface="Arial" pitchFamily="34" charset="0"/>
                          <a:ea typeface="楷体_GB2312"/>
                          <a:cs typeface="楷体_GB231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/o\{5,10\}/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5--10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个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o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3074" name="AutoShape 54">
            <a:extLst>
              <a:ext uri="{FF2B5EF4-FFF2-40B4-BE49-F238E27FC236}">
                <a16:creationId xmlns:a16="http://schemas.microsoft.com/office/drawing/2014/main" id="{8D2555F3-DE5B-4BFE-BEE8-807887582954}"/>
              </a:ext>
            </a:extLst>
          </p:cNvPr>
          <p:cNvSpPr>
            <a:spLocks/>
          </p:cNvSpPr>
          <p:nvPr/>
        </p:nvSpPr>
        <p:spPr bwMode="auto">
          <a:xfrm>
            <a:off x="855018" y="1727473"/>
            <a:ext cx="209550" cy="333375"/>
          </a:xfrm>
          <a:prstGeom prst="leftBrace">
            <a:avLst>
              <a:gd name="adj1" fmla="val 13258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75" name="AutoShape 54">
            <a:extLst>
              <a:ext uri="{FF2B5EF4-FFF2-40B4-BE49-F238E27FC236}">
                <a16:creationId xmlns:a16="http://schemas.microsoft.com/office/drawing/2014/main" id="{9A1422F2-3F15-4600-8FC7-08EB11325D05}"/>
              </a:ext>
            </a:extLst>
          </p:cNvPr>
          <p:cNvSpPr>
            <a:spLocks/>
          </p:cNvSpPr>
          <p:nvPr/>
        </p:nvSpPr>
        <p:spPr bwMode="auto">
          <a:xfrm>
            <a:off x="823914" y="2497138"/>
            <a:ext cx="250825" cy="406400"/>
          </a:xfrm>
          <a:prstGeom prst="leftBrace">
            <a:avLst>
              <a:gd name="adj1" fmla="val 13292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76" name="AutoShape 54">
            <a:extLst>
              <a:ext uri="{FF2B5EF4-FFF2-40B4-BE49-F238E27FC236}">
                <a16:creationId xmlns:a16="http://schemas.microsoft.com/office/drawing/2014/main" id="{3EFB77DA-FD21-43AA-A552-964126610A53}"/>
              </a:ext>
            </a:extLst>
          </p:cNvPr>
          <p:cNvSpPr>
            <a:spLocks/>
          </p:cNvSpPr>
          <p:nvPr/>
        </p:nvSpPr>
        <p:spPr bwMode="auto">
          <a:xfrm>
            <a:off x="833441" y="3048000"/>
            <a:ext cx="250824" cy="628650"/>
          </a:xfrm>
          <a:prstGeom prst="leftBrace">
            <a:avLst>
              <a:gd name="adj1" fmla="val 13212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77" name="AutoShape 54">
            <a:extLst>
              <a:ext uri="{FF2B5EF4-FFF2-40B4-BE49-F238E27FC236}">
                <a16:creationId xmlns:a16="http://schemas.microsoft.com/office/drawing/2014/main" id="{C5F0EC86-9E25-45C6-A1C8-7D10C6936808}"/>
              </a:ext>
            </a:extLst>
          </p:cNvPr>
          <p:cNvSpPr>
            <a:spLocks/>
          </p:cNvSpPr>
          <p:nvPr/>
        </p:nvSpPr>
        <p:spPr bwMode="auto">
          <a:xfrm>
            <a:off x="838201" y="4840288"/>
            <a:ext cx="200025" cy="628650"/>
          </a:xfrm>
          <a:prstGeom prst="leftBrace">
            <a:avLst>
              <a:gd name="adj1" fmla="val 13212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78" name="AutoShape 54">
            <a:extLst>
              <a:ext uri="{FF2B5EF4-FFF2-40B4-BE49-F238E27FC236}">
                <a16:creationId xmlns:a16="http://schemas.microsoft.com/office/drawing/2014/main" id="{8B3787AE-3085-449B-8D90-F21397983122}"/>
              </a:ext>
            </a:extLst>
          </p:cNvPr>
          <p:cNvSpPr>
            <a:spLocks/>
          </p:cNvSpPr>
          <p:nvPr/>
        </p:nvSpPr>
        <p:spPr bwMode="auto">
          <a:xfrm>
            <a:off x="823914" y="5672138"/>
            <a:ext cx="280987" cy="628650"/>
          </a:xfrm>
          <a:prstGeom prst="leftBrace">
            <a:avLst>
              <a:gd name="adj1" fmla="val 13212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79" name="TextBox 2">
            <a:extLst>
              <a:ext uri="{FF2B5EF4-FFF2-40B4-BE49-F238E27FC236}">
                <a16:creationId xmlns:a16="http://schemas.microsoft.com/office/drawing/2014/main" id="{CEA18DB4-127C-494C-AD34-1FAB671C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706564"/>
            <a:ext cx="381179" cy="3889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80" name="TextBox 20">
            <a:extLst>
              <a:ext uri="{FF2B5EF4-FFF2-40B4-BE49-F238E27FC236}">
                <a16:creationId xmlns:a16="http://schemas.microsoft.com/office/drawing/2014/main" id="{1FC6F7D3-F2DC-430E-B978-5C36EB35D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2540000"/>
            <a:ext cx="381179" cy="3889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81" name="TextBox 21">
            <a:extLst>
              <a:ext uri="{FF2B5EF4-FFF2-40B4-BE49-F238E27FC236}">
                <a16:creationId xmlns:a16="http://schemas.microsoft.com/office/drawing/2014/main" id="{C6096208-F447-49B7-BBE7-048A0D92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3167064"/>
            <a:ext cx="381179" cy="390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82" name="TextBox 22">
            <a:extLst>
              <a:ext uri="{FF2B5EF4-FFF2-40B4-BE49-F238E27FC236}">
                <a16:creationId xmlns:a16="http://schemas.microsoft.com/office/drawing/2014/main" id="{D629EA01-1A56-4107-86DF-B5A151E2B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3957639"/>
            <a:ext cx="381179" cy="390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83" name="TextBox 23">
            <a:extLst>
              <a:ext uri="{FF2B5EF4-FFF2-40B4-BE49-F238E27FC236}">
                <a16:creationId xmlns:a16="http://schemas.microsoft.com/office/drawing/2014/main" id="{90998EAD-03F3-44F5-9081-3C43E7F8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4440239"/>
            <a:ext cx="381179" cy="390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84" name="TextBox 24">
            <a:extLst>
              <a:ext uri="{FF2B5EF4-FFF2-40B4-BE49-F238E27FC236}">
                <a16:creationId xmlns:a16="http://schemas.microsoft.com/office/drawing/2014/main" id="{D6B656C0-E27B-4F3F-9C00-22EC6CD23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4959351"/>
            <a:ext cx="381179" cy="390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85" name="TextBox 25">
            <a:extLst>
              <a:ext uri="{FF2B5EF4-FFF2-40B4-BE49-F238E27FC236}">
                <a16:creationId xmlns:a16="http://schemas.microsoft.com/office/drawing/2014/main" id="{8F23B45C-1B5E-47EA-9E15-07508A2E5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11" y="5791994"/>
            <a:ext cx="381179" cy="3889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endParaRPr lang="zh-CN" altLang="en-US" sz="1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32BE4A4-63F1-421A-9FC5-D73C795ABA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的基本命令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D5B91598-38A7-4EE2-A01C-61E671F261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60439" y="1281114"/>
            <a:ext cx="7800975" cy="5216525"/>
          </a:xfrm>
        </p:spPr>
        <p:txBody>
          <a:bodyPr/>
          <a:lstStyle/>
          <a:p>
            <a:r>
              <a:rPr lang="en-US" altLang="zh-CN" sz="2000"/>
              <a:t>a\		</a:t>
            </a:r>
            <a:r>
              <a:rPr lang="zh-CN" altLang="en-US" sz="2000"/>
              <a:t>在当前行后面加入一行文本。</a:t>
            </a:r>
          </a:p>
          <a:p>
            <a:r>
              <a:rPr lang="en-US" altLang="zh-CN" sz="2000"/>
              <a:t>c\		</a:t>
            </a:r>
            <a:r>
              <a:rPr lang="zh-CN" altLang="en-US" sz="2000"/>
              <a:t>用新的文本改变本行的文本。</a:t>
            </a:r>
          </a:p>
          <a:p>
            <a:r>
              <a:rPr lang="en-US" altLang="zh-CN" sz="2000"/>
              <a:t>d		</a:t>
            </a:r>
            <a:r>
              <a:rPr lang="zh-CN" altLang="en-US" sz="2000"/>
              <a:t>从模板块（</a:t>
            </a:r>
            <a:r>
              <a:rPr lang="en-US" altLang="zh-CN" sz="2000"/>
              <a:t>Pattern space</a:t>
            </a:r>
            <a:r>
              <a:rPr lang="zh-CN" altLang="en-US" sz="2000"/>
              <a:t>）位置删除行。</a:t>
            </a:r>
          </a:p>
          <a:p>
            <a:r>
              <a:rPr lang="en-US" altLang="zh-CN" sz="2000"/>
              <a:t>i\		</a:t>
            </a:r>
            <a:r>
              <a:rPr lang="zh-CN" altLang="en-US" sz="2000"/>
              <a:t>在当前行上面插入文本。</a:t>
            </a:r>
          </a:p>
          <a:p>
            <a:r>
              <a:rPr lang="en-US" altLang="zh-CN" sz="2000"/>
              <a:t>l		</a:t>
            </a:r>
            <a:r>
              <a:rPr lang="zh-CN" altLang="en-US" sz="2000"/>
              <a:t>列出非打印字符。</a:t>
            </a:r>
          </a:p>
          <a:p>
            <a:r>
              <a:rPr lang="en-US" altLang="zh-CN" sz="2000"/>
              <a:t>p		</a:t>
            </a:r>
            <a:r>
              <a:rPr lang="zh-CN" altLang="en-US" sz="2000"/>
              <a:t>打印模板块的行。</a:t>
            </a:r>
          </a:p>
          <a:p>
            <a:r>
              <a:rPr lang="en-US" altLang="zh-CN" sz="2000"/>
              <a:t>q		</a:t>
            </a:r>
            <a:r>
              <a:rPr lang="zh-CN" altLang="en-US" sz="2000"/>
              <a:t>退出</a:t>
            </a:r>
            <a:r>
              <a:rPr lang="en-US" altLang="zh-CN" sz="2000"/>
              <a:t>Sed</a:t>
            </a:r>
            <a:r>
              <a:rPr lang="zh-CN" altLang="en-US" sz="2000"/>
              <a:t>。</a:t>
            </a:r>
          </a:p>
          <a:p>
            <a:r>
              <a:rPr lang="en-US" altLang="zh-CN" sz="2000"/>
              <a:t>r  file	</a:t>
            </a:r>
            <a:r>
              <a:rPr lang="zh-CN" altLang="en-US" sz="2000"/>
              <a:t>从</a:t>
            </a:r>
            <a:r>
              <a:rPr lang="en-US" altLang="zh-CN" sz="2000"/>
              <a:t>file</a:t>
            </a:r>
            <a:r>
              <a:rPr lang="zh-CN" altLang="en-US" sz="2000"/>
              <a:t>中读行。</a:t>
            </a:r>
          </a:p>
          <a:p>
            <a:r>
              <a:rPr lang="en-US" altLang="zh-CN" sz="2000"/>
              <a:t>w file	</a:t>
            </a:r>
            <a:r>
              <a:rPr lang="zh-CN" altLang="en-US" sz="2000"/>
              <a:t>写并追加模板块到</a:t>
            </a:r>
            <a:r>
              <a:rPr lang="en-US" altLang="zh-CN" sz="2000"/>
              <a:t>file</a:t>
            </a:r>
            <a:r>
              <a:rPr lang="zh-CN" altLang="en-US" sz="2000"/>
              <a:t>末尾。</a:t>
            </a:r>
          </a:p>
          <a:p>
            <a:r>
              <a:rPr lang="en-US" altLang="zh-CN" sz="2000"/>
              <a:t>!		</a:t>
            </a:r>
            <a:r>
              <a:rPr lang="zh-CN" altLang="en-US" sz="2000"/>
              <a:t>表示后面的命令对所有没有被选定的行发生作用。</a:t>
            </a:r>
          </a:p>
          <a:p>
            <a:r>
              <a:rPr lang="en-US" altLang="zh-CN" sz="2000"/>
              <a:t>y		</a:t>
            </a:r>
            <a:r>
              <a:rPr lang="zh-CN" altLang="en-US" sz="2000"/>
              <a:t>表示把一个字符转换为另外的字符</a:t>
            </a:r>
          </a:p>
          <a:p>
            <a:r>
              <a:rPr lang="en-US" altLang="zh-CN" sz="2000"/>
              <a:t>=		</a:t>
            </a:r>
            <a:r>
              <a:rPr lang="zh-CN" altLang="en-US" sz="2000"/>
              <a:t>打印当前行号码。</a:t>
            </a:r>
            <a:endParaRPr lang="en-US" altLang="zh-CN" sz="2000"/>
          </a:p>
          <a:p>
            <a:r>
              <a:rPr lang="en-US" altLang="zh-CN" sz="2000"/>
              <a:t>s/re/string	</a:t>
            </a:r>
            <a:r>
              <a:rPr lang="zh-CN" altLang="en-US" sz="2000"/>
              <a:t>用</a:t>
            </a:r>
            <a:r>
              <a:rPr lang="en-US" altLang="zh-CN" sz="2000"/>
              <a:t>string</a:t>
            </a:r>
            <a:r>
              <a:rPr lang="zh-CN" altLang="en-US" sz="2000"/>
              <a:t>字符串替换正则表达式</a:t>
            </a:r>
            <a:r>
              <a:rPr lang="en-US" altLang="zh-CN" sz="2000"/>
              <a:t>re</a:t>
            </a:r>
            <a:r>
              <a:rPr lang="zh-CN" altLang="en-US" sz="2000"/>
              <a:t>匹配的字符串。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>
            <a:extLst>
              <a:ext uri="{FF2B5EF4-FFF2-40B4-BE49-F238E27FC236}">
                <a16:creationId xmlns:a16="http://schemas.microsoft.com/office/drawing/2014/main" id="{1E7ACC9C-BDBF-42AA-BFD0-AA5FECDE898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——p(</a:t>
            </a:r>
            <a:r>
              <a:rPr lang="zh-CN" altLang="en-US" kern="0" dirty="0"/>
              <a:t>显示</a:t>
            </a:r>
            <a:r>
              <a:rPr lang="en-US" altLang="zh-CN" kern="0" dirty="0"/>
              <a:t>),=(</a:t>
            </a:r>
            <a:r>
              <a:rPr lang="zh-CN" altLang="en-US" kern="0" dirty="0"/>
              <a:t>打印行号</a:t>
            </a:r>
            <a:r>
              <a:rPr lang="en-US" altLang="zh-CN" kern="0" dirty="0"/>
              <a:t>)</a:t>
            </a:r>
            <a:endParaRPr lang="zh-CN" altLang="en-US" kern="0" dirty="0"/>
          </a:p>
        </p:txBody>
      </p:sp>
      <p:sp>
        <p:nvSpPr>
          <p:cNvPr id="45059" name="矩形 13">
            <a:extLst>
              <a:ext uri="{FF2B5EF4-FFF2-40B4-BE49-F238E27FC236}">
                <a16:creationId xmlns:a16="http://schemas.microsoft.com/office/drawing/2014/main" id="{F9FCE9E4-EB6E-48A6-85CC-98E970AB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6" y="1057275"/>
            <a:ext cx="2929263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sed -n ‘2p’ sed.txt</a:t>
            </a:r>
            <a:endParaRPr lang="zh-CN" altLang="en-US" sz="2000" dirty="0"/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sed -n ‘1,3p’ sed.txt</a:t>
            </a:r>
            <a:endParaRPr lang="zh-CN" altLang="en-US" sz="2000" dirty="0"/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sed -n ‘/hello/p’ sed.txt</a:t>
            </a:r>
            <a:endParaRPr lang="zh-CN" altLang="en-US" sz="2000" dirty="0"/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sed -n ‘1,$p’ sed.txt</a:t>
            </a:r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sed -n ‘/hello/=’ sed.txt</a:t>
            </a:r>
            <a:endParaRPr lang="zh-CN" altLang="en-US" sz="2000" dirty="0"/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sed -n ‘1,$=’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2000" dirty="0"/>
          </a:p>
        </p:txBody>
      </p:sp>
      <p:sp>
        <p:nvSpPr>
          <p:cNvPr id="45060" name="Text Box 9">
            <a:extLst>
              <a:ext uri="{FF2B5EF4-FFF2-40B4-BE49-F238E27FC236}">
                <a16:creationId xmlns:a16="http://schemas.microsoft.com/office/drawing/2014/main" id="{DBC4B177-1335-4AFB-BA5D-3B0B6568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4943475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/>
              <a:t>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5062" name="组合 4">
            <a:extLst>
              <a:ext uri="{FF2B5EF4-FFF2-40B4-BE49-F238E27FC236}">
                <a16:creationId xmlns:a16="http://schemas.microsoft.com/office/drawing/2014/main" id="{C836EC1B-59A9-4492-9108-47948529FE42}"/>
              </a:ext>
            </a:extLst>
          </p:cNvPr>
          <p:cNvGrpSpPr>
            <a:grpSpLocks/>
          </p:cNvGrpSpPr>
          <p:nvPr/>
        </p:nvGrpSpPr>
        <p:grpSpPr bwMode="auto">
          <a:xfrm>
            <a:off x="381001" y="3733800"/>
            <a:ext cx="3425825" cy="3124200"/>
            <a:chOff x="-1" y="2925990"/>
            <a:chExt cx="3425371" cy="3932009"/>
          </a:xfrm>
        </p:grpSpPr>
        <p:pic>
          <p:nvPicPr>
            <p:cNvPr id="45086" name="Picture 7">
              <a:extLst>
                <a:ext uri="{FF2B5EF4-FFF2-40B4-BE49-F238E27FC236}">
                  <a16:creationId xmlns:a16="http://schemas.microsoft.com/office/drawing/2014/main" id="{19CF4415-D8FB-44D7-B575-CD4919D3A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925990"/>
              <a:ext cx="3425371" cy="3932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7" name="TextBox 2">
              <a:extLst>
                <a:ext uri="{FF2B5EF4-FFF2-40B4-BE49-F238E27FC236}">
                  <a16:creationId xmlns:a16="http://schemas.microsoft.com/office/drawing/2014/main" id="{A6D6511C-8FDE-45B5-A52B-7FCE8A76C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379" y="5702621"/>
              <a:ext cx="689998" cy="464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5063" name="TextBox 12">
            <a:extLst>
              <a:ext uri="{FF2B5EF4-FFF2-40B4-BE49-F238E27FC236}">
                <a16:creationId xmlns:a16="http://schemas.microsoft.com/office/drawing/2014/main" id="{A8718765-D6F6-444B-81B9-FB3978BB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1" y="2217739"/>
            <a:ext cx="1408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5064" name="组合 28">
            <a:extLst>
              <a:ext uri="{FF2B5EF4-FFF2-40B4-BE49-F238E27FC236}">
                <a16:creationId xmlns:a16="http://schemas.microsoft.com/office/drawing/2014/main" id="{0E72B8A5-66A1-4DA9-B3B2-C03130E25F69}"/>
              </a:ext>
            </a:extLst>
          </p:cNvPr>
          <p:cNvGrpSpPr>
            <a:grpSpLocks/>
          </p:cNvGrpSpPr>
          <p:nvPr/>
        </p:nvGrpSpPr>
        <p:grpSpPr bwMode="auto">
          <a:xfrm>
            <a:off x="4475630" y="1696296"/>
            <a:ext cx="3552679" cy="2543175"/>
            <a:chOff x="2901810" y="578303"/>
            <a:chExt cx="6328026" cy="3655789"/>
          </a:xfrm>
        </p:grpSpPr>
        <p:grpSp>
          <p:nvGrpSpPr>
            <p:cNvPr id="45075" name="组合 5">
              <a:extLst>
                <a:ext uri="{FF2B5EF4-FFF2-40B4-BE49-F238E27FC236}">
                  <a16:creationId xmlns:a16="http://schemas.microsoft.com/office/drawing/2014/main" id="{8F78B392-9116-4887-B7FB-06C29EF21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1207" y="630466"/>
              <a:ext cx="5718629" cy="3603626"/>
              <a:chOff x="3425371" y="650874"/>
              <a:chExt cx="5718629" cy="3603626"/>
            </a:xfrm>
          </p:grpSpPr>
          <p:pic>
            <p:nvPicPr>
              <p:cNvPr id="45084" name="Picture 8">
                <a:extLst>
                  <a:ext uri="{FF2B5EF4-FFF2-40B4-BE49-F238E27FC236}">
                    <a16:creationId xmlns:a16="http://schemas.microsoft.com/office/drawing/2014/main" id="{46C60E19-5711-4F71-A792-F30749ADBA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371" y="650874"/>
                <a:ext cx="5718629" cy="3603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85" name="TextBox 3">
                <a:extLst>
                  <a:ext uri="{FF2B5EF4-FFF2-40B4-BE49-F238E27FC236}">
                    <a16:creationId xmlns:a16="http://schemas.microsoft.com/office/drawing/2014/main" id="{F03C4C8E-38DA-4CAF-8CAC-02F6E361E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8776" y="3464018"/>
                <a:ext cx="725714" cy="530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76" name="TextBox 7">
              <a:extLst>
                <a:ext uri="{FF2B5EF4-FFF2-40B4-BE49-F238E27FC236}">
                  <a16:creationId xmlns:a16="http://schemas.microsoft.com/office/drawing/2014/main" id="{5BBDFFBE-2891-4980-B0D5-0A7DCA274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363" y="624113"/>
              <a:ext cx="667659" cy="5309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5077" name="TextBox 6">
              <a:extLst>
                <a:ext uri="{FF2B5EF4-FFF2-40B4-BE49-F238E27FC236}">
                  <a16:creationId xmlns:a16="http://schemas.microsoft.com/office/drawing/2014/main" id="{93E6D572-20C6-4596-AB9D-B8DAD1EAD56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810" y="578303"/>
              <a:ext cx="535512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8" name="TextBox 8">
              <a:extLst>
                <a:ext uri="{FF2B5EF4-FFF2-40B4-BE49-F238E27FC236}">
                  <a16:creationId xmlns:a16="http://schemas.microsoft.com/office/drawing/2014/main" id="{0397DCED-FA26-42CA-8A59-463ACF0C7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334" y="1153206"/>
              <a:ext cx="1142208" cy="5309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5079" name="TextBox 5">
              <a:extLst>
                <a:ext uri="{FF2B5EF4-FFF2-40B4-BE49-F238E27FC236}">
                  <a16:creationId xmlns:a16="http://schemas.microsoft.com/office/drawing/2014/main" id="{27411B19-AFC2-4C2F-832F-FC8C0DEFA26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497" y="1179710"/>
              <a:ext cx="535512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0" name="TextBox 9">
              <a:extLst>
                <a:ext uri="{FF2B5EF4-FFF2-40B4-BE49-F238E27FC236}">
                  <a16:creationId xmlns:a16="http://schemas.microsoft.com/office/drawing/2014/main" id="{41AA49DE-A095-4863-B44C-1A27FA53D13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680" y="1716350"/>
              <a:ext cx="535512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1" name="TextBox 10">
              <a:extLst>
                <a:ext uri="{FF2B5EF4-FFF2-40B4-BE49-F238E27FC236}">
                  <a16:creationId xmlns:a16="http://schemas.microsoft.com/office/drawing/2014/main" id="{F22A321F-561A-4623-B37A-FFB9B3F6A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030" y="1723408"/>
              <a:ext cx="1087044" cy="2476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82" name="TextBox 13">
              <a:extLst>
                <a:ext uri="{FF2B5EF4-FFF2-40B4-BE49-F238E27FC236}">
                  <a16:creationId xmlns:a16="http://schemas.microsoft.com/office/drawing/2014/main" id="{314C7253-00CE-49B2-B652-83F176477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207" y="2088207"/>
              <a:ext cx="1830050" cy="53091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5083" name="TextBox 12">
              <a:extLst>
                <a:ext uri="{FF2B5EF4-FFF2-40B4-BE49-F238E27FC236}">
                  <a16:creationId xmlns:a16="http://schemas.microsoft.com/office/drawing/2014/main" id="{AC1B7EF5-B8E0-454E-A5E7-18FB72F285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068" y="2217966"/>
              <a:ext cx="535512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065" name="组合 27">
            <a:extLst>
              <a:ext uri="{FF2B5EF4-FFF2-40B4-BE49-F238E27FC236}">
                <a16:creationId xmlns:a16="http://schemas.microsoft.com/office/drawing/2014/main" id="{70D3857F-EF40-42CC-9A4A-1275CB985A4C}"/>
              </a:ext>
            </a:extLst>
          </p:cNvPr>
          <p:cNvGrpSpPr>
            <a:grpSpLocks/>
          </p:cNvGrpSpPr>
          <p:nvPr/>
        </p:nvGrpSpPr>
        <p:grpSpPr bwMode="auto">
          <a:xfrm>
            <a:off x="4448944" y="4603118"/>
            <a:ext cx="3512860" cy="2043112"/>
            <a:chOff x="2940220" y="4437064"/>
            <a:chExt cx="6087665" cy="2391908"/>
          </a:xfrm>
        </p:grpSpPr>
        <p:grpSp>
          <p:nvGrpSpPr>
            <p:cNvPr id="45068" name="组合 6">
              <a:extLst>
                <a:ext uri="{FF2B5EF4-FFF2-40B4-BE49-F238E27FC236}">
                  <a16:creationId xmlns:a16="http://schemas.microsoft.com/office/drawing/2014/main" id="{6C60FE26-75EA-427E-A7E5-313EF2591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359" y="4437064"/>
              <a:ext cx="5448526" cy="2391908"/>
              <a:chOff x="3637415" y="4455886"/>
              <a:chExt cx="5448526" cy="2391908"/>
            </a:xfrm>
          </p:grpSpPr>
          <p:pic>
            <p:nvPicPr>
              <p:cNvPr id="45073" name="Picture 7">
                <a:extLst>
                  <a:ext uri="{FF2B5EF4-FFF2-40B4-BE49-F238E27FC236}">
                    <a16:creationId xmlns:a16="http://schemas.microsoft.com/office/drawing/2014/main" id="{98F557FA-1713-4F77-B458-0F1A671514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7415" y="4455886"/>
                <a:ext cx="5448526" cy="2391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74" name="TextBox 11">
                <a:extLst>
                  <a:ext uri="{FF2B5EF4-FFF2-40B4-BE49-F238E27FC236}">
                    <a16:creationId xmlns:a16="http://schemas.microsoft.com/office/drawing/2014/main" id="{0D06479F-9E8E-4B5E-9FA7-9303A82AE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0857" y="5914527"/>
                <a:ext cx="725714" cy="43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3</a:t>
                </a:r>
                <a:endPara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69" name="TextBox 15">
              <a:extLst>
                <a:ext uri="{FF2B5EF4-FFF2-40B4-BE49-F238E27FC236}">
                  <a16:creationId xmlns:a16="http://schemas.microsoft.com/office/drawing/2014/main" id="{85F5A985-7703-49F0-8B22-813064040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780" y="4567488"/>
              <a:ext cx="284411" cy="20170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0" name="TextBox 17">
              <a:extLst>
                <a:ext uri="{FF2B5EF4-FFF2-40B4-BE49-F238E27FC236}">
                  <a16:creationId xmlns:a16="http://schemas.microsoft.com/office/drawing/2014/main" id="{EB70F42C-1D55-4093-9E6A-12FB13C22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781" y="4960256"/>
              <a:ext cx="492658" cy="432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5071" name="TextBox 6">
              <a:extLst>
                <a:ext uri="{FF2B5EF4-FFF2-40B4-BE49-F238E27FC236}">
                  <a16:creationId xmlns:a16="http://schemas.microsoft.com/office/drawing/2014/main" id="{09862855-DA9B-4E2F-B93E-3F7F3CE0ADA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220" y="4507434"/>
              <a:ext cx="647964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2" name="TextBox 5">
              <a:extLst>
                <a:ext uri="{FF2B5EF4-FFF2-40B4-BE49-F238E27FC236}">
                  <a16:creationId xmlns:a16="http://schemas.microsoft.com/office/drawing/2014/main" id="{E16BA63B-4D08-49E7-9F28-F9E4446CB77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707" y="5009591"/>
              <a:ext cx="647964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5B7984CD-AFA9-49DE-99BE-CFC3B17D7B7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</a:t>
            </a:r>
            <a:r>
              <a:rPr lang="zh-CN" altLang="en-US" kern="0" dirty="0"/>
              <a:t>匹配元字符</a:t>
            </a:r>
          </a:p>
        </p:txBody>
      </p:sp>
      <p:sp>
        <p:nvSpPr>
          <p:cNvPr id="46083" name="矩形 14">
            <a:extLst>
              <a:ext uri="{FF2B5EF4-FFF2-40B4-BE49-F238E27FC236}">
                <a16:creationId xmlns:a16="http://schemas.microsoft.com/office/drawing/2014/main" id="{B9B6D5B1-D56B-479C-AFC4-1DB1FCEB9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444" y="1181101"/>
            <a:ext cx="3944605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-n ‘/^$/=’ sed.txt</a:t>
            </a:r>
            <a:endParaRPr lang="zh-CN" altLang="en-US" sz="1800" dirty="0"/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-n ‘/A\{4,\}/ p’ sed.txt</a:t>
            </a:r>
            <a:endParaRPr lang="zh-CN" altLang="en-US" sz="1800" dirty="0"/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-n ‘/.test/p’ sed.txt</a:t>
            </a:r>
            <a:endParaRPr lang="zh-CN" altLang="en-US" sz="1800" dirty="0"/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-n ‘/</a:t>
            </a:r>
            <a:r>
              <a:rPr lang="zh-CN" altLang="en-US" sz="1800" dirty="0"/>
              <a:t> </a:t>
            </a:r>
            <a:r>
              <a:rPr lang="en-US" altLang="zh-CN" sz="1800" dirty="0"/>
              <a:t>*test/p’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4" name="Text Box 9">
            <a:extLst>
              <a:ext uri="{FF2B5EF4-FFF2-40B4-BE49-F238E27FC236}">
                <a16:creationId xmlns:a16="http://schemas.microsoft.com/office/drawing/2014/main" id="{0EE9F9A5-2282-4BE2-BDCF-BEE17FD1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98755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/>
              <a:t>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5" name="TextBox 2">
            <a:extLst>
              <a:ext uri="{FF2B5EF4-FFF2-40B4-BE49-F238E27FC236}">
                <a16:creationId xmlns:a16="http://schemas.microsoft.com/office/drawing/2014/main" id="{2996C4DA-53C1-45AB-8558-8B8C372FF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1" y="5630864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图</a:t>
            </a: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6086" name="组合 10">
            <a:extLst>
              <a:ext uri="{FF2B5EF4-FFF2-40B4-BE49-F238E27FC236}">
                <a16:creationId xmlns:a16="http://schemas.microsoft.com/office/drawing/2014/main" id="{C5E15D09-64D1-4D55-A602-3890F86C1B44}"/>
              </a:ext>
            </a:extLst>
          </p:cNvPr>
          <p:cNvGrpSpPr>
            <a:grpSpLocks/>
          </p:cNvGrpSpPr>
          <p:nvPr/>
        </p:nvGrpSpPr>
        <p:grpSpPr bwMode="auto">
          <a:xfrm>
            <a:off x="200472" y="3223507"/>
            <a:ext cx="2668588" cy="2186781"/>
            <a:chOff x="34925" y="2406649"/>
            <a:chExt cx="2668588" cy="3921580"/>
          </a:xfrm>
        </p:grpSpPr>
        <p:pic>
          <p:nvPicPr>
            <p:cNvPr id="46101" name="Picture 7">
              <a:extLst>
                <a:ext uri="{FF2B5EF4-FFF2-40B4-BE49-F238E27FC236}">
                  <a16:creationId xmlns:a16="http://schemas.microsoft.com/office/drawing/2014/main" id="{3D7D1811-24F0-4318-BF06-2B8D57B98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2406649"/>
              <a:ext cx="2668588" cy="392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02" name="TextBox 1">
              <a:extLst>
                <a:ext uri="{FF2B5EF4-FFF2-40B4-BE49-F238E27FC236}">
                  <a16:creationId xmlns:a16="http://schemas.microsoft.com/office/drawing/2014/main" id="{B6FBDBFE-F276-4016-BAF1-156F83758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743" y="4775200"/>
              <a:ext cx="711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6087" name="组合 11">
            <a:extLst>
              <a:ext uri="{FF2B5EF4-FFF2-40B4-BE49-F238E27FC236}">
                <a16:creationId xmlns:a16="http://schemas.microsoft.com/office/drawing/2014/main" id="{2158B6F4-AEE3-42CD-B2C3-6D3E6DD83D90}"/>
              </a:ext>
            </a:extLst>
          </p:cNvPr>
          <p:cNvGrpSpPr>
            <a:grpSpLocks/>
          </p:cNvGrpSpPr>
          <p:nvPr/>
        </p:nvGrpSpPr>
        <p:grpSpPr bwMode="auto">
          <a:xfrm>
            <a:off x="3450249" y="2859089"/>
            <a:ext cx="5979500" cy="2442119"/>
            <a:chOff x="3068662" y="2859313"/>
            <a:chExt cx="5979854" cy="3468915"/>
          </a:xfrm>
        </p:grpSpPr>
        <p:grpSp>
          <p:nvGrpSpPr>
            <p:cNvPr id="46090" name="组合 7">
              <a:extLst>
                <a:ext uri="{FF2B5EF4-FFF2-40B4-BE49-F238E27FC236}">
                  <a16:creationId xmlns:a16="http://schemas.microsoft.com/office/drawing/2014/main" id="{1F66B63E-FFEE-4450-AF1B-3107DB35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8662" y="2859313"/>
              <a:ext cx="5979854" cy="3468915"/>
              <a:chOff x="3068662" y="2859313"/>
              <a:chExt cx="5979854" cy="3468915"/>
            </a:xfrm>
          </p:grpSpPr>
          <p:pic>
            <p:nvPicPr>
              <p:cNvPr id="46092" name="Picture 6">
                <a:extLst>
                  <a:ext uri="{FF2B5EF4-FFF2-40B4-BE49-F238E27FC236}">
                    <a16:creationId xmlns:a16="http://schemas.microsoft.com/office/drawing/2014/main" id="{EF6DF642-1F4C-4C15-9AED-C61B71E0BA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9878" y="2859313"/>
                <a:ext cx="5608638" cy="3468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093" name="TextBox 3">
                <a:extLst>
                  <a:ext uri="{FF2B5EF4-FFF2-40B4-BE49-F238E27FC236}">
                    <a16:creationId xmlns:a16="http://schemas.microsoft.com/office/drawing/2014/main" id="{4E286D30-C9A5-4949-8655-EECE84270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9878" y="3265714"/>
                <a:ext cx="232236" cy="3693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94" name="TextBox 4">
                <a:extLst>
                  <a:ext uri="{FF2B5EF4-FFF2-40B4-BE49-F238E27FC236}">
                    <a16:creationId xmlns:a16="http://schemas.microsoft.com/office/drawing/2014/main" id="{92EBCC2D-4825-4AB6-9917-26248AD9D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9878" y="3947886"/>
                <a:ext cx="1161151" cy="3693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95" name="TextBox 5">
                <a:extLst>
                  <a:ext uri="{FF2B5EF4-FFF2-40B4-BE49-F238E27FC236}">
                    <a16:creationId xmlns:a16="http://schemas.microsoft.com/office/drawing/2014/main" id="{E24CA8DE-C55B-46BB-B3C0-24D9CCBFF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5996" y="4593770"/>
                <a:ext cx="1045033" cy="36609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96" name="TextBox 6">
                <a:extLst>
                  <a:ext uri="{FF2B5EF4-FFF2-40B4-BE49-F238E27FC236}">
                    <a16:creationId xmlns:a16="http://schemas.microsoft.com/office/drawing/2014/main" id="{693CBB83-9160-4CB4-A9A6-FDDD0134C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9878" y="5355771"/>
                <a:ext cx="1625608" cy="36935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pic>
            <p:nvPicPr>
              <p:cNvPr id="46097" name="TextBox 6">
                <a:extLst>
                  <a:ext uri="{FF2B5EF4-FFF2-40B4-BE49-F238E27FC236}">
                    <a16:creationId xmlns:a16="http://schemas.microsoft.com/office/drawing/2014/main" id="{F5129DDD-F78F-4162-81EF-466185681FB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4118" y="3244597"/>
                <a:ext cx="365760" cy="409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098" name="TextBox 5">
                <a:extLst>
                  <a:ext uri="{FF2B5EF4-FFF2-40B4-BE49-F238E27FC236}">
                    <a16:creationId xmlns:a16="http://schemas.microsoft.com/office/drawing/2014/main" id="{1876D129-EE3D-4C15-8D7B-CD9EB4E6F9A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4118" y="3895360"/>
                <a:ext cx="365760" cy="409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099" name="TextBox 9">
                <a:extLst>
                  <a:ext uri="{FF2B5EF4-FFF2-40B4-BE49-F238E27FC236}">
                    <a16:creationId xmlns:a16="http://schemas.microsoft.com/office/drawing/2014/main" id="{6063B321-4C8B-4002-964D-5FA20E234C7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8662" y="4544408"/>
                <a:ext cx="365760" cy="409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100" name="TextBox 12">
                <a:extLst>
                  <a:ext uri="{FF2B5EF4-FFF2-40B4-BE49-F238E27FC236}">
                    <a16:creationId xmlns:a16="http://schemas.microsoft.com/office/drawing/2014/main" id="{DFF17F51-ED90-47E4-9F5C-5D7D1A6DEB7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8662" y="5312170"/>
                <a:ext cx="365760" cy="409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091" name="TextBox 9">
              <a:extLst>
                <a:ext uri="{FF2B5EF4-FFF2-40B4-BE49-F238E27FC236}">
                  <a16:creationId xmlns:a16="http://schemas.microsoft.com/office/drawing/2014/main" id="{55E161EF-BE69-4507-85A9-4AD51E82E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4000" y="5445615"/>
              <a:ext cx="7810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C6A6D917-13CB-4099-B80A-9716C0E1988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——a\(</a:t>
            </a:r>
            <a:r>
              <a:rPr lang="zh-CN" altLang="en-US" kern="0" dirty="0"/>
              <a:t>附加文本</a:t>
            </a:r>
            <a:r>
              <a:rPr lang="en-US" altLang="zh-CN" kern="0" dirty="0"/>
              <a:t>) ,</a:t>
            </a:r>
            <a:r>
              <a:rPr lang="en-US" altLang="zh-CN" kern="0" dirty="0" err="1"/>
              <a:t>i</a:t>
            </a:r>
            <a:r>
              <a:rPr lang="en-US" altLang="zh-CN" kern="0" dirty="0"/>
              <a:t>\(</a:t>
            </a:r>
            <a:r>
              <a:rPr lang="zh-CN" altLang="en-US" kern="0" dirty="0"/>
              <a:t>插入文本</a:t>
            </a:r>
            <a:r>
              <a:rPr lang="en-US" altLang="zh-CN" kern="0" dirty="0"/>
              <a:t>)</a:t>
            </a:r>
            <a:endParaRPr lang="zh-CN" altLang="en-US" kern="0" dirty="0"/>
          </a:p>
        </p:txBody>
      </p:sp>
      <p:sp>
        <p:nvSpPr>
          <p:cNvPr id="47107" name="矩形 16">
            <a:extLst>
              <a:ext uri="{FF2B5EF4-FFF2-40B4-BE49-F238E27FC236}">
                <a16:creationId xmlns:a16="http://schemas.microsoft.com/office/drawing/2014/main" id="{FFC1DD4E-A543-48A9-B94C-CA7B1D8E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293" y="1415256"/>
            <a:ext cx="241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 '3a\test'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矩形 7">
            <a:extLst>
              <a:ext uri="{FF2B5EF4-FFF2-40B4-BE49-F238E27FC236}">
                <a16:creationId xmlns:a16="http://schemas.microsoft.com/office/drawing/2014/main" id="{3EFD300E-5A45-421A-A5AD-CE654C0A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169" y="3803541"/>
            <a:ext cx="300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 sed /test/'</a:t>
            </a:r>
            <a:r>
              <a:rPr lang="en-US" altLang="zh-CN" sz="1800" dirty="0" err="1"/>
              <a:t>i</a:t>
            </a:r>
            <a:r>
              <a:rPr lang="en-US" altLang="zh-CN" sz="1800" dirty="0"/>
              <a:t>\insert'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9" name="Text Box 9">
            <a:extLst>
              <a:ext uri="{FF2B5EF4-FFF2-40B4-BE49-F238E27FC236}">
                <a16:creationId xmlns:a16="http://schemas.microsoft.com/office/drawing/2014/main" id="{E7514B12-2DCE-44B9-8577-3680C701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016" y="2170945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7110" name="组合 7">
            <a:extLst>
              <a:ext uri="{FF2B5EF4-FFF2-40B4-BE49-F238E27FC236}">
                <a16:creationId xmlns:a16="http://schemas.microsoft.com/office/drawing/2014/main" id="{50EBB3FD-E0DD-4F54-B41B-6982E69A44E9}"/>
              </a:ext>
            </a:extLst>
          </p:cNvPr>
          <p:cNvGrpSpPr>
            <a:grpSpLocks/>
          </p:cNvGrpSpPr>
          <p:nvPr/>
        </p:nvGrpSpPr>
        <p:grpSpPr bwMode="auto">
          <a:xfrm>
            <a:off x="1574016" y="2570995"/>
            <a:ext cx="2668587" cy="2834977"/>
            <a:chOff x="150019" y="2387600"/>
            <a:chExt cx="2668588" cy="4168321"/>
          </a:xfrm>
        </p:grpSpPr>
        <p:pic>
          <p:nvPicPr>
            <p:cNvPr id="47126" name="Picture 7">
              <a:extLst>
                <a:ext uri="{FF2B5EF4-FFF2-40B4-BE49-F238E27FC236}">
                  <a16:creationId xmlns:a16="http://schemas.microsoft.com/office/drawing/2014/main" id="{DC280A9C-2CA1-4D27-A4C8-01238DE45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9" y="2387600"/>
              <a:ext cx="2668588" cy="4168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7" name="TextBox 6">
              <a:extLst>
                <a:ext uri="{FF2B5EF4-FFF2-40B4-BE49-F238E27FC236}">
                  <a16:creationId xmlns:a16="http://schemas.microsoft.com/office/drawing/2014/main" id="{B0178C44-70DD-45B1-9EBD-D79F7315F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878" y="5388303"/>
              <a:ext cx="8379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7111" name="组合 13">
            <a:extLst>
              <a:ext uri="{FF2B5EF4-FFF2-40B4-BE49-F238E27FC236}">
                <a16:creationId xmlns:a16="http://schemas.microsoft.com/office/drawing/2014/main" id="{F42F85B1-3840-4996-BCDC-4FDD9698CDD3}"/>
              </a:ext>
            </a:extLst>
          </p:cNvPr>
          <p:cNvGrpSpPr>
            <a:grpSpLocks/>
          </p:cNvGrpSpPr>
          <p:nvPr/>
        </p:nvGrpSpPr>
        <p:grpSpPr bwMode="auto">
          <a:xfrm>
            <a:off x="5529064" y="1736725"/>
            <a:ext cx="2924643" cy="1873250"/>
            <a:chOff x="3106057" y="1737177"/>
            <a:chExt cx="6341846" cy="1873250"/>
          </a:xfrm>
        </p:grpSpPr>
        <p:grpSp>
          <p:nvGrpSpPr>
            <p:cNvPr id="47120" name="组合 11">
              <a:extLst>
                <a:ext uri="{FF2B5EF4-FFF2-40B4-BE49-F238E27FC236}">
                  <a16:creationId xmlns:a16="http://schemas.microsoft.com/office/drawing/2014/main" id="{CD0F5882-F529-4482-AC38-B2452359A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828" y="1737177"/>
              <a:ext cx="6320075" cy="1873250"/>
              <a:chOff x="3164113" y="1809296"/>
              <a:chExt cx="6320075" cy="1873250"/>
            </a:xfrm>
          </p:grpSpPr>
          <p:grpSp>
            <p:nvGrpSpPr>
              <p:cNvPr id="47122" name="组合 9">
                <a:extLst>
                  <a:ext uri="{FF2B5EF4-FFF2-40B4-BE49-F238E27FC236}">
                    <a16:creationId xmlns:a16="http://schemas.microsoft.com/office/drawing/2014/main" id="{4BAFBCC8-1D7F-4F72-8487-C5AACC526D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4113" y="1809296"/>
                <a:ext cx="6278396" cy="1873250"/>
                <a:chOff x="3164113" y="1809296"/>
                <a:chExt cx="6278396" cy="1873250"/>
              </a:xfrm>
            </p:grpSpPr>
            <p:pic>
              <p:nvPicPr>
                <p:cNvPr id="47124" name="Picture 6">
                  <a:extLst>
                    <a:ext uri="{FF2B5EF4-FFF2-40B4-BE49-F238E27FC236}">
                      <a16:creationId xmlns:a16="http://schemas.microsoft.com/office/drawing/2014/main" id="{88578287-5779-4858-834E-58894CF608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4113" y="1809296"/>
                  <a:ext cx="6278396" cy="1873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125" name="TextBox 3">
                  <a:extLst>
                    <a:ext uri="{FF2B5EF4-FFF2-40B4-BE49-F238E27FC236}">
                      <a16:creationId xmlns:a16="http://schemas.microsoft.com/office/drawing/2014/main" id="{F81BD189-9007-43E5-8EB6-8DBBBEB8B9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4113" y="1987549"/>
                  <a:ext cx="2482625" cy="369332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5050"/>
                    </a:buClr>
                    <a:buSzPct val="120000"/>
                    <a:buFont typeface="Wingdings" panose="05000000000000000000" pitchFamily="2" charset="2"/>
                    <a:buChar char="§"/>
                    <a:defRPr sz="26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v"/>
                    <a:defRPr sz="2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/>
                    <a:buChar char="F"/>
                    <a:defRPr sz="2000" b="1">
                      <a:solidFill>
                        <a:srgbClr val="A50021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Font typeface="Monotype Sorts"/>
                    <a:buChar char="•"/>
                    <a:defRPr sz="2000" b="1">
                      <a:solidFill>
                        <a:srgbClr val="292929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Font typeface="Monotype Sorts"/>
                    <a:buChar char="–"/>
                    <a:defRPr sz="2000" b="1">
                      <a:solidFill>
                        <a:srgbClr val="FF3300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123" name="TextBox 4">
                <a:extLst>
                  <a:ext uri="{FF2B5EF4-FFF2-40B4-BE49-F238E27FC236}">
                    <a16:creationId xmlns:a16="http://schemas.microsoft.com/office/drawing/2014/main" id="{2026187A-A2CF-4821-AE50-87F6AFD82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58645" y="3258874"/>
                <a:ext cx="142554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01EBC4-B15A-40FD-AEE8-F3762402437E}"/>
                </a:ext>
              </a:extLst>
            </p:cNvPr>
            <p:cNvSpPr txBox="1"/>
            <p:nvPr/>
          </p:nvSpPr>
          <p:spPr>
            <a:xfrm>
              <a:off x="3106057" y="2213427"/>
              <a:ext cx="1394039" cy="46166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dirty="0"/>
            </a:p>
          </p:txBody>
        </p:sp>
      </p:grpSp>
      <p:grpSp>
        <p:nvGrpSpPr>
          <p:cNvPr id="47112" name="组合 14">
            <a:extLst>
              <a:ext uri="{FF2B5EF4-FFF2-40B4-BE49-F238E27FC236}">
                <a16:creationId xmlns:a16="http://schemas.microsoft.com/office/drawing/2014/main" id="{9E4DA40E-458A-46FE-9054-72023825818C}"/>
              </a:ext>
            </a:extLst>
          </p:cNvPr>
          <p:cNvGrpSpPr>
            <a:grpSpLocks/>
          </p:cNvGrpSpPr>
          <p:nvPr/>
        </p:nvGrpSpPr>
        <p:grpSpPr bwMode="auto">
          <a:xfrm>
            <a:off x="5529064" y="4222750"/>
            <a:ext cx="3553494" cy="2351088"/>
            <a:chOff x="3106057" y="4222751"/>
            <a:chExt cx="6299200" cy="2351314"/>
          </a:xfrm>
        </p:grpSpPr>
        <p:grpSp>
          <p:nvGrpSpPr>
            <p:cNvPr id="47115" name="组合 10">
              <a:extLst>
                <a:ext uri="{FF2B5EF4-FFF2-40B4-BE49-F238E27FC236}">
                  <a16:creationId xmlns:a16="http://schemas.microsoft.com/office/drawing/2014/main" id="{624672F6-538F-425C-9B93-119902466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6057" y="4222751"/>
              <a:ext cx="6299200" cy="2351314"/>
              <a:chOff x="3106057" y="4222751"/>
              <a:chExt cx="6299200" cy="2351314"/>
            </a:xfrm>
          </p:grpSpPr>
          <p:pic>
            <p:nvPicPr>
              <p:cNvPr id="47117" name="Picture 6">
                <a:extLst>
                  <a:ext uri="{FF2B5EF4-FFF2-40B4-BE49-F238E27FC236}">
                    <a16:creationId xmlns:a16="http://schemas.microsoft.com/office/drawing/2014/main" id="{7A138627-D502-4251-AE25-70AAAF610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6057" y="4222751"/>
                <a:ext cx="6299200" cy="2351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18" name="TextBox 5">
                <a:extLst>
                  <a:ext uri="{FF2B5EF4-FFF2-40B4-BE49-F238E27FC236}">
                    <a16:creationId xmlns:a16="http://schemas.microsoft.com/office/drawing/2014/main" id="{DA076FA8-9749-4150-AD50-F19AB1377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0507" y="6124855"/>
                <a:ext cx="10297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3</a:t>
                </a:r>
                <a:endPara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19" name="TextBox 8">
                <a:extLst>
                  <a:ext uri="{FF2B5EF4-FFF2-40B4-BE49-F238E27FC236}">
                    <a16:creationId xmlns:a16="http://schemas.microsoft.com/office/drawing/2014/main" id="{10F37CEB-2C3D-4EC8-A7BE-CABB07459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4113" y="4471760"/>
                <a:ext cx="2206173" cy="36936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8C47E3-8E58-46C0-A75C-2810484FFD35}"/>
                </a:ext>
              </a:extLst>
            </p:cNvPr>
            <p:cNvSpPr txBox="1"/>
            <p:nvPr/>
          </p:nvSpPr>
          <p:spPr>
            <a:xfrm>
              <a:off x="3128282" y="4760966"/>
              <a:ext cx="1392237" cy="4617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559442A-CE65-49B0-AECC-5A0D5D5234C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16387" name="矩形 3">
            <a:extLst>
              <a:ext uri="{FF2B5EF4-FFF2-40B4-BE49-F238E27FC236}">
                <a16:creationId xmlns:a16="http://schemas.microsoft.com/office/drawing/2014/main" id="{0C5BEBB6-3BFB-4937-B503-EE130F11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1" y="2147888"/>
            <a:ext cx="7739063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zh-CN" altLang="en-US" sz="1800"/>
              <a:t>如果希望创建一个新文件，并向其中输入一些内容，只需使用</a:t>
            </a:r>
            <a:r>
              <a:rPr lang="en-US" altLang="zh-CN" sz="1800"/>
              <a:t>cat</a:t>
            </a:r>
            <a:r>
              <a:rPr lang="zh-CN" altLang="en-US" sz="1800"/>
              <a:t>命令把标准输出重定向到该文件中，这时</a:t>
            </a:r>
            <a:r>
              <a:rPr lang="en-US" altLang="zh-CN" sz="1800"/>
              <a:t>cat</a:t>
            </a:r>
            <a:r>
              <a:rPr lang="zh-CN" altLang="en-US" sz="1800"/>
              <a:t>命令的输入是标准输入</a:t>
            </a:r>
            <a:r>
              <a:rPr lang="en-US" altLang="zh-CN" sz="1800"/>
              <a:t>—</a:t>
            </a:r>
            <a:r>
              <a:rPr lang="zh-CN" altLang="en-US" sz="1800"/>
              <a:t>键盘，你输入一些文字，输入完毕后按</a:t>
            </a:r>
            <a:r>
              <a:rPr lang="en-US" altLang="zh-CN" sz="1800"/>
              <a:t>&lt;CTRL-D &gt;</a:t>
            </a:r>
            <a:r>
              <a:rPr lang="zh-CN" altLang="en-US" sz="1800"/>
              <a:t>结束输入。这真是一个非常简单的文字编辑器！ 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b="0">
                <a:solidFill>
                  <a:srgbClr val="454545"/>
                </a:solidFill>
                <a:latin typeface="Tahoma" panose="020B0604030504040204" pitchFamily="34" charset="0"/>
                <a:ea typeface="华文新魏" panose="02010800040101010101" pitchFamily="2" charset="-122"/>
                <a:sym typeface="Tahoma" panose="020B0604030504040204" pitchFamily="34" charset="0"/>
              </a:rPr>
              <a:t>	</a:t>
            </a:r>
            <a:br>
              <a:rPr lang="zh-CN" altLang="en-US" sz="1800" b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lang="zh-CN" altLang="en-US" sz="1800" b="0">
              <a:solidFill>
                <a:srgbClr val="000000"/>
              </a:solidFill>
              <a:latin typeface="Trebuchet MS" panose="020B0603020202020204" pitchFamily="34" charset="0"/>
              <a:ea typeface="华文新魏" panose="02010800040101010101" pitchFamily="2" charset="-122"/>
            </a:endParaRPr>
          </a:p>
        </p:txBody>
      </p:sp>
      <p:pic>
        <p:nvPicPr>
          <p:cNvPr id="16388" name="图片 4">
            <a:extLst>
              <a:ext uri="{FF2B5EF4-FFF2-40B4-BE49-F238E27FC236}">
                <a16:creationId xmlns:a16="http://schemas.microsoft.com/office/drawing/2014/main" id="{62D05713-4481-4C87-B103-6A7567E3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4025900"/>
            <a:ext cx="512445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F5FFFEBD-06F4-4971-9E36-FEF3454D0F0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——c\(</a:t>
            </a:r>
            <a:r>
              <a:rPr lang="zh-CN" altLang="en-US" kern="0" dirty="0"/>
              <a:t>修改文本</a:t>
            </a:r>
            <a:r>
              <a:rPr lang="en-US" altLang="zh-CN" kern="0" dirty="0"/>
              <a:t>), d(</a:t>
            </a:r>
            <a:r>
              <a:rPr lang="zh-CN" altLang="en-US" kern="0" dirty="0"/>
              <a:t>删除文本</a:t>
            </a:r>
            <a:r>
              <a:rPr lang="en-US" altLang="zh-CN" kern="0" dirty="0"/>
              <a:t>)</a:t>
            </a:r>
            <a:endParaRPr lang="zh-CN" altLang="en-US" kern="0" dirty="0"/>
          </a:p>
        </p:txBody>
      </p:sp>
      <p:sp>
        <p:nvSpPr>
          <p:cNvPr id="48131" name="矩形 6">
            <a:extLst>
              <a:ext uri="{FF2B5EF4-FFF2-40B4-BE49-F238E27FC236}">
                <a16:creationId xmlns:a16="http://schemas.microsoft.com/office/drawing/2014/main" id="{6C899BB9-2CA4-44BD-B4EE-09574578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192405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/>
              <a:t>sed /test/'c\modify' 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2" name="矩形 8">
            <a:extLst>
              <a:ext uri="{FF2B5EF4-FFF2-40B4-BE49-F238E27FC236}">
                <a16:creationId xmlns:a16="http://schemas.microsoft.com/office/drawing/2014/main" id="{DFFB7BBC-9DDC-4D81-8DC3-A335924F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9" y="3873500"/>
            <a:ext cx="2517775" cy="23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‘/test/d’ sed.txt</a:t>
            </a:r>
            <a:endParaRPr lang="zh-CN" altLang="en-US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'2,$d'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Text Box 9">
            <a:extLst>
              <a:ext uri="{FF2B5EF4-FFF2-40B4-BE49-F238E27FC236}">
                <a16:creationId xmlns:a16="http://schemas.microsoft.com/office/drawing/2014/main" id="{06F441B6-71F6-4B2A-86C6-EFA2A22B2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14" y="176416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8134" name="组合 7">
            <a:extLst>
              <a:ext uri="{FF2B5EF4-FFF2-40B4-BE49-F238E27FC236}">
                <a16:creationId xmlns:a16="http://schemas.microsoft.com/office/drawing/2014/main" id="{4214A382-584A-4298-9E13-0E6BE9508E4D}"/>
              </a:ext>
            </a:extLst>
          </p:cNvPr>
          <p:cNvGrpSpPr>
            <a:grpSpLocks/>
          </p:cNvGrpSpPr>
          <p:nvPr/>
        </p:nvGrpSpPr>
        <p:grpSpPr bwMode="auto">
          <a:xfrm>
            <a:off x="430158" y="2500010"/>
            <a:ext cx="2668588" cy="2395529"/>
            <a:chOff x="34925" y="2406649"/>
            <a:chExt cx="2668588" cy="3789363"/>
          </a:xfrm>
        </p:grpSpPr>
        <p:pic>
          <p:nvPicPr>
            <p:cNvPr id="48152" name="Picture 7">
              <a:extLst>
                <a:ext uri="{FF2B5EF4-FFF2-40B4-BE49-F238E27FC236}">
                  <a16:creationId xmlns:a16="http://schemas.microsoft.com/office/drawing/2014/main" id="{C8E7FD46-B95A-46E2-A300-B281646A7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2406649"/>
              <a:ext cx="2668588" cy="378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53" name="TextBox 1">
              <a:extLst>
                <a:ext uri="{FF2B5EF4-FFF2-40B4-BE49-F238E27FC236}">
                  <a16:creationId xmlns:a16="http://schemas.microsoft.com/office/drawing/2014/main" id="{D8B4D2EE-CCB8-4D3A-8C81-9E69D39F5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313" y="4426857"/>
              <a:ext cx="995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8135" name="组合 9">
            <a:extLst>
              <a:ext uri="{FF2B5EF4-FFF2-40B4-BE49-F238E27FC236}">
                <a16:creationId xmlns:a16="http://schemas.microsoft.com/office/drawing/2014/main" id="{073DB8E5-7969-4A19-9B83-EF400CA2345A}"/>
              </a:ext>
            </a:extLst>
          </p:cNvPr>
          <p:cNvGrpSpPr>
            <a:grpSpLocks/>
          </p:cNvGrpSpPr>
          <p:nvPr/>
        </p:nvGrpSpPr>
        <p:grpSpPr bwMode="auto">
          <a:xfrm>
            <a:off x="5418799" y="3801577"/>
            <a:ext cx="4329246" cy="3078162"/>
            <a:chOff x="4670152" y="3779838"/>
            <a:chExt cx="4328704" cy="3078162"/>
          </a:xfrm>
        </p:grpSpPr>
        <p:pic>
          <p:nvPicPr>
            <p:cNvPr id="48146" name="Picture 6">
              <a:extLst>
                <a:ext uri="{FF2B5EF4-FFF2-40B4-BE49-F238E27FC236}">
                  <a16:creationId xmlns:a16="http://schemas.microsoft.com/office/drawing/2014/main" id="{BBEFDA5D-733F-4398-9AE3-CBB205A2D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178" y="3779838"/>
              <a:ext cx="3937678" cy="307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7" name="TextBox 3">
              <a:extLst>
                <a:ext uri="{FF2B5EF4-FFF2-40B4-BE49-F238E27FC236}">
                  <a16:creationId xmlns:a16="http://schemas.microsoft.com/office/drawing/2014/main" id="{4D1DDCB9-48E9-4C07-948B-554D26020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7771" y="4796189"/>
              <a:ext cx="551543" cy="38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48" name="TextBox 5">
              <a:extLst>
                <a:ext uri="{FF2B5EF4-FFF2-40B4-BE49-F238E27FC236}">
                  <a16:creationId xmlns:a16="http://schemas.microsoft.com/office/drawing/2014/main" id="{4C23EDDC-842A-443D-842A-A257F2E2F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178" y="3976914"/>
              <a:ext cx="2120672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49" name="TextBox 6">
              <a:extLst>
                <a:ext uri="{FF2B5EF4-FFF2-40B4-BE49-F238E27FC236}">
                  <a16:creationId xmlns:a16="http://schemas.microsoft.com/office/drawing/2014/main" id="{8B9DA1BA-9961-4F59-A8A3-7A39E31BF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178" y="6395362"/>
              <a:ext cx="889679" cy="25225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8150" name="TextBox 6">
              <a:extLst>
                <a:ext uri="{FF2B5EF4-FFF2-40B4-BE49-F238E27FC236}">
                  <a16:creationId xmlns:a16="http://schemas.microsoft.com/office/drawing/2014/main" id="{AC5FBC7A-9AD1-49FD-BB45-4710C16E07E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152" y="4003130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51" name="TextBox 5">
              <a:extLst>
                <a:ext uri="{FF2B5EF4-FFF2-40B4-BE49-F238E27FC236}">
                  <a16:creationId xmlns:a16="http://schemas.microsoft.com/office/drawing/2014/main" id="{4B151549-804D-4719-82CD-995C007AEF2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507" y="6412790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136" name="组合 11">
            <a:extLst>
              <a:ext uri="{FF2B5EF4-FFF2-40B4-BE49-F238E27FC236}">
                <a16:creationId xmlns:a16="http://schemas.microsoft.com/office/drawing/2014/main" id="{3B7621C3-973A-4772-B40A-7716F440E9F4}"/>
              </a:ext>
            </a:extLst>
          </p:cNvPr>
          <p:cNvGrpSpPr>
            <a:grpSpLocks/>
          </p:cNvGrpSpPr>
          <p:nvPr/>
        </p:nvGrpSpPr>
        <p:grpSpPr bwMode="auto">
          <a:xfrm>
            <a:off x="5808664" y="1141414"/>
            <a:ext cx="3938171" cy="2530475"/>
            <a:chOff x="5428343" y="1140844"/>
            <a:chExt cx="3936669" cy="2531610"/>
          </a:xfrm>
        </p:grpSpPr>
        <p:grpSp>
          <p:nvGrpSpPr>
            <p:cNvPr id="48139" name="组合 8">
              <a:extLst>
                <a:ext uri="{FF2B5EF4-FFF2-40B4-BE49-F238E27FC236}">
                  <a16:creationId xmlns:a16="http://schemas.microsoft.com/office/drawing/2014/main" id="{38A588F8-41CD-45BA-8D6A-8717788F9A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8343" y="1140844"/>
              <a:ext cx="3936669" cy="2531610"/>
              <a:chOff x="5428343" y="1248229"/>
              <a:chExt cx="3936669" cy="2531610"/>
            </a:xfrm>
          </p:grpSpPr>
          <p:pic>
            <p:nvPicPr>
              <p:cNvPr id="48144" name="Picture 6">
                <a:extLst>
                  <a:ext uri="{FF2B5EF4-FFF2-40B4-BE49-F238E27FC236}">
                    <a16:creationId xmlns:a16="http://schemas.microsoft.com/office/drawing/2014/main" id="{4D2D5778-6563-4600-9522-AC4AF0361A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8343" y="1248229"/>
                <a:ext cx="3936669" cy="253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45" name="TextBox 2">
                <a:extLst>
                  <a:ext uri="{FF2B5EF4-FFF2-40B4-BE49-F238E27FC236}">
                    <a16:creationId xmlns:a16="http://schemas.microsoft.com/office/drawing/2014/main" id="{9BC5CAA9-78A5-48EF-A065-08882BFD8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2517" y="2852327"/>
                <a:ext cx="757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140" name="TextBox 10">
              <a:extLst>
                <a:ext uri="{FF2B5EF4-FFF2-40B4-BE49-F238E27FC236}">
                  <a16:creationId xmlns:a16="http://schemas.microsoft.com/office/drawing/2014/main" id="{6C38E93D-A492-4962-8430-836A711A2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344" y="1844859"/>
              <a:ext cx="522514" cy="2085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41" name="TextBox 20">
              <a:extLst>
                <a:ext uri="{FF2B5EF4-FFF2-40B4-BE49-F238E27FC236}">
                  <a16:creationId xmlns:a16="http://schemas.microsoft.com/office/drawing/2014/main" id="{4B459A81-C4AB-4CD0-A59F-26E0E34CD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4" y="2534277"/>
              <a:ext cx="522514" cy="2085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8142" name="TextBox 6">
              <a:extLst>
                <a:ext uri="{FF2B5EF4-FFF2-40B4-BE49-F238E27FC236}">
                  <a16:creationId xmlns:a16="http://schemas.microsoft.com/office/drawing/2014/main" id="{60173E08-995B-465B-BCD5-6B92C0AF1FC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858" y="1763869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3" name="TextBox 5">
              <a:extLst>
                <a:ext uri="{FF2B5EF4-FFF2-40B4-BE49-F238E27FC236}">
                  <a16:creationId xmlns:a16="http://schemas.microsoft.com/office/drawing/2014/main" id="{8412E3FB-F779-4ABA-9D7D-C0C06C3373E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8634" y="2373086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CFA76308-0DA2-4C4E-902F-B23B404069A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——q(</a:t>
            </a:r>
            <a:r>
              <a:rPr lang="zh-CN" altLang="en-US" kern="0" dirty="0"/>
              <a:t>退出</a:t>
            </a:r>
            <a:r>
              <a:rPr lang="en-US" altLang="zh-CN" kern="0" dirty="0"/>
              <a:t>),l(</a:t>
            </a:r>
            <a:r>
              <a:rPr lang="zh-CN" altLang="en-US" kern="0" dirty="0"/>
              <a:t>列出非打印字符</a:t>
            </a:r>
            <a:r>
              <a:rPr lang="en-US" altLang="zh-CN" kern="0" dirty="0"/>
              <a:t>)</a:t>
            </a:r>
            <a:endParaRPr lang="zh-CN" altLang="en-US" kern="0" dirty="0"/>
          </a:p>
        </p:txBody>
      </p:sp>
      <p:sp>
        <p:nvSpPr>
          <p:cNvPr id="49155" name="矩形 7">
            <a:extLst>
              <a:ext uri="{FF2B5EF4-FFF2-40B4-BE49-F238E27FC236}">
                <a16:creationId xmlns:a16="http://schemas.microsoft.com/office/drawing/2014/main" id="{74A6BB0E-3E7F-4815-90A4-C6557F50D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294" y="1985723"/>
            <a:ext cx="2027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</a:t>
            </a:r>
            <a:r>
              <a:rPr lang="en-US" altLang="zh-CN" sz="1800" dirty="0">
                <a:latin typeface="Trebuchet MS" panose="020B0603020202020204" pitchFamily="34" charset="0"/>
                <a:sym typeface="Trebuchet MS" panose="020B0603020202020204" pitchFamily="34" charset="0"/>
              </a:rPr>
              <a:t>  '</a:t>
            </a:r>
            <a:r>
              <a:rPr lang="en-US" altLang="zh-CN" sz="1800" dirty="0"/>
              <a:t>3q</a:t>
            </a:r>
            <a:r>
              <a:rPr lang="en-US" altLang="zh-CN" sz="1800" dirty="0">
                <a:latin typeface="Trebuchet MS" panose="020B0603020202020204" pitchFamily="34" charset="0"/>
                <a:sym typeface="Trebuchet MS" panose="020B0603020202020204" pitchFamily="34" charset="0"/>
              </a:rPr>
              <a:t>'</a:t>
            </a:r>
            <a:r>
              <a:rPr lang="en-US" altLang="zh-CN" sz="1800" dirty="0"/>
              <a:t>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6" name="矩形 6">
            <a:extLst>
              <a:ext uri="{FF2B5EF4-FFF2-40B4-BE49-F238E27FC236}">
                <a16:creationId xmlns:a16="http://schemas.microsoft.com/office/drawing/2014/main" id="{85257C7C-0795-4111-B706-8F51D930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872277"/>
            <a:ext cx="1946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-n 'l'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7" name="Text Box 9">
            <a:extLst>
              <a:ext uri="{FF2B5EF4-FFF2-40B4-BE49-F238E27FC236}">
                <a16:creationId xmlns:a16="http://schemas.microsoft.com/office/drawing/2014/main" id="{70C11C06-2045-43F9-AC7F-419538131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98755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/>
              <a:t>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9158" name="组合 4">
            <a:extLst>
              <a:ext uri="{FF2B5EF4-FFF2-40B4-BE49-F238E27FC236}">
                <a16:creationId xmlns:a16="http://schemas.microsoft.com/office/drawing/2014/main" id="{F75F50BE-A125-4745-841C-A710305880B5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2406650"/>
            <a:ext cx="2668588" cy="2281238"/>
            <a:chOff x="34925" y="2406650"/>
            <a:chExt cx="2668588" cy="2281238"/>
          </a:xfrm>
        </p:grpSpPr>
        <p:pic>
          <p:nvPicPr>
            <p:cNvPr id="49171" name="Picture 7">
              <a:extLst>
                <a:ext uri="{FF2B5EF4-FFF2-40B4-BE49-F238E27FC236}">
                  <a16:creationId xmlns:a16="http://schemas.microsoft.com/office/drawing/2014/main" id="{45294D77-B7C2-4A83-8D86-84AA275BA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2406650"/>
              <a:ext cx="2668588" cy="228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2" name="TextBox 1">
              <a:extLst>
                <a:ext uri="{FF2B5EF4-FFF2-40B4-BE49-F238E27FC236}">
                  <a16:creationId xmlns:a16="http://schemas.microsoft.com/office/drawing/2014/main" id="{E4BB3BDE-0F65-4E37-BF52-E12D1566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9219" y="3600450"/>
              <a:ext cx="7063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59" name="组合 9">
            <a:extLst>
              <a:ext uri="{FF2B5EF4-FFF2-40B4-BE49-F238E27FC236}">
                <a16:creationId xmlns:a16="http://schemas.microsoft.com/office/drawing/2014/main" id="{AC400AA4-A7CB-46BD-83FE-2B822935ED8A}"/>
              </a:ext>
            </a:extLst>
          </p:cNvPr>
          <p:cNvGrpSpPr>
            <a:grpSpLocks/>
          </p:cNvGrpSpPr>
          <p:nvPr/>
        </p:nvGrpSpPr>
        <p:grpSpPr bwMode="auto">
          <a:xfrm>
            <a:off x="5229226" y="1636714"/>
            <a:ext cx="3567113" cy="1146175"/>
            <a:chOff x="4848225" y="1636713"/>
            <a:chExt cx="3567113" cy="1146175"/>
          </a:xfrm>
        </p:grpSpPr>
        <p:grpSp>
          <p:nvGrpSpPr>
            <p:cNvPr id="49167" name="组合 5">
              <a:extLst>
                <a:ext uri="{FF2B5EF4-FFF2-40B4-BE49-F238E27FC236}">
                  <a16:creationId xmlns:a16="http://schemas.microsoft.com/office/drawing/2014/main" id="{F46757BA-FE01-4673-A512-BF04F99CA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225" y="1636713"/>
              <a:ext cx="3567113" cy="1146175"/>
              <a:chOff x="4848225" y="1636713"/>
              <a:chExt cx="3567113" cy="1146175"/>
            </a:xfrm>
          </p:grpSpPr>
          <p:pic>
            <p:nvPicPr>
              <p:cNvPr id="49169" name="Picture 6">
                <a:extLst>
                  <a:ext uri="{FF2B5EF4-FFF2-40B4-BE49-F238E27FC236}">
                    <a16:creationId xmlns:a16="http://schemas.microsoft.com/office/drawing/2014/main" id="{4C259717-4CD4-4429-A803-116DFFA15B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8225" y="1636713"/>
                <a:ext cx="3567113" cy="1146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70" name="TextBox 2">
                <a:extLst>
                  <a:ext uri="{FF2B5EF4-FFF2-40B4-BE49-F238E27FC236}">
                    <a16:creationId xmlns:a16="http://schemas.microsoft.com/office/drawing/2014/main" id="{A8481CBA-A0DA-48E5-BBD8-A059525AC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03143" y="2187575"/>
                <a:ext cx="88537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168" name="TextBox 7">
              <a:extLst>
                <a:ext uri="{FF2B5EF4-FFF2-40B4-BE49-F238E27FC236}">
                  <a16:creationId xmlns:a16="http://schemas.microsoft.com/office/drawing/2014/main" id="{ADE05855-5D89-4F79-A409-97A65BD8F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225" y="1821655"/>
              <a:ext cx="1131661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60" name="组合 10">
            <a:extLst>
              <a:ext uri="{FF2B5EF4-FFF2-40B4-BE49-F238E27FC236}">
                <a16:creationId xmlns:a16="http://schemas.microsoft.com/office/drawing/2014/main" id="{9A9E8C07-0FCC-49E0-B1FA-7D6567637BCD}"/>
              </a:ext>
            </a:extLst>
          </p:cNvPr>
          <p:cNvGrpSpPr>
            <a:grpSpLocks/>
          </p:cNvGrpSpPr>
          <p:nvPr/>
        </p:nvGrpSpPr>
        <p:grpSpPr bwMode="auto">
          <a:xfrm>
            <a:off x="5246688" y="3600451"/>
            <a:ext cx="3549650" cy="2422525"/>
            <a:chOff x="4865688" y="3600450"/>
            <a:chExt cx="3549650" cy="2422525"/>
          </a:xfrm>
        </p:grpSpPr>
        <p:grpSp>
          <p:nvGrpSpPr>
            <p:cNvPr id="49163" name="组合 6">
              <a:extLst>
                <a:ext uri="{FF2B5EF4-FFF2-40B4-BE49-F238E27FC236}">
                  <a16:creationId xmlns:a16="http://schemas.microsoft.com/office/drawing/2014/main" id="{38F5D164-D3F8-4D00-B643-6DCD256F0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688" y="3600450"/>
              <a:ext cx="3549650" cy="2422525"/>
              <a:chOff x="4848225" y="3600450"/>
              <a:chExt cx="3549650" cy="2422525"/>
            </a:xfrm>
          </p:grpSpPr>
          <p:pic>
            <p:nvPicPr>
              <p:cNvPr id="49165" name="Picture 6">
                <a:extLst>
                  <a:ext uri="{FF2B5EF4-FFF2-40B4-BE49-F238E27FC236}">
                    <a16:creationId xmlns:a16="http://schemas.microsoft.com/office/drawing/2014/main" id="{96832E1B-6574-44B4-B4EB-C37973C8AF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8225" y="3600450"/>
                <a:ext cx="3549650" cy="2422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66" name="TextBox 3">
                <a:extLst>
                  <a:ext uri="{FF2B5EF4-FFF2-40B4-BE49-F238E27FC236}">
                    <a16:creationId xmlns:a16="http://schemas.microsoft.com/office/drawing/2014/main" id="{4238D011-38E5-41FD-B0F2-6BDBBDD2F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6211" y="5058807"/>
                <a:ext cx="81404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3</a:t>
                </a:r>
                <a:endPara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164" name="TextBox 8">
              <a:extLst>
                <a:ext uri="{FF2B5EF4-FFF2-40B4-BE49-F238E27FC236}">
                  <a16:creationId xmlns:a16="http://schemas.microsoft.com/office/drawing/2014/main" id="{223BE2C4-BED9-46BE-BBC5-5BDCEF91F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688" y="3785115"/>
              <a:ext cx="1766093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88F15E3D-7514-4616-A967-6AD23F3D491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——y(</a:t>
            </a:r>
            <a:r>
              <a:rPr lang="zh-CN" altLang="en-US" kern="0" dirty="0"/>
              <a:t>替换对应的字符</a:t>
            </a:r>
            <a:r>
              <a:rPr lang="en-US" altLang="zh-CN" kern="0" dirty="0"/>
              <a:t>),!(</a:t>
            </a:r>
            <a:r>
              <a:rPr lang="zh-CN" altLang="en-US" kern="0" dirty="0"/>
              <a:t>取反命令）</a:t>
            </a:r>
          </a:p>
        </p:txBody>
      </p:sp>
      <p:sp>
        <p:nvSpPr>
          <p:cNvPr id="50179" name="矩形 7">
            <a:extLst>
              <a:ext uri="{FF2B5EF4-FFF2-40B4-BE49-F238E27FC236}">
                <a16:creationId xmlns:a16="http://schemas.microsoft.com/office/drawing/2014/main" id="{4BFBF909-0450-4002-B253-4E617DB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4" y="1247775"/>
            <a:ext cx="3513137" cy="10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/>
              <a:t>sed y/abcd/ABCD/' sed.txt</a:t>
            </a:r>
            <a:endParaRPr lang="zh-CN" altLang="en-US" sz="180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1800"/>
              <a:t>第一个字符串(abcd)必须和第二个字符串(ABCD)长度相等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0" name="矩形 7">
            <a:extLst>
              <a:ext uri="{FF2B5EF4-FFF2-40B4-BE49-F238E27FC236}">
                <a16:creationId xmlns:a16="http://schemas.microsoft.com/office/drawing/2014/main" id="{E81F0C04-BC66-4D66-AC2A-E2A3F161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3889375"/>
            <a:ext cx="269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/>
              <a:t>sed -n '/test/!p' 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Text Box 9">
            <a:extLst>
              <a:ext uri="{FF2B5EF4-FFF2-40B4-BE49-F238E27FC236}">
                <a16:creationId xmlns:a16="http://schemas.microsoft.com/office/drawing/2014/main" id="{3200482A-2224-4265-8B17-E33C63D1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9" y="2974975"/>
            <a:ext cx="1011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/>
              <a:t>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0182" name="组合 4">
            <a:extLst>
              <a:ext uri="{FF2B5EF4-FFF2-40B4-BE49-F238E27FC236}">
                <a16:creationId xmlns:a16="http://schemas.microsoft.com/office/drawing/2014/main" id="{0C1E1F17-250E-4E6A-ACE1-E03158E5A162}"/>
              </a:ext>
            </a:extLst>
          </p:cNvPr>
          <p:cNvGrpSpPr>
            <a:grpSpLocks/>
          </p:cNvGrpSpPr>
          <p:nvPr/>
        </p:nvGrpSpPr>
        <p:grpSpPr bwMode="auto">
          <a:xfrm>
            <a:off x="776536" y="3582994"/>
            <a:ext cx="2800899" cy="2678534"/>
            <a:chOff x="58738" y="2406650"/>
            <a:chExt cx="2800899" cy="3703864"/>
          </a:xfrm>
        </p:grpSpPr>
        <p:pic>
          <p:nvPicPr>
            <p:cNvPr id="50196" name="Picture 7">
              <a:extLst>
                <a:ext uri="{FF2B5EF4-FFF2-40B4-BE49-F238E27FC236}">
                  <a16:creationId xmlns:a16="http://schemas.microsoft.com/office/drawing/2014/main" id="{F9030ADE-7498-4DBB-A7C9-9CEDF088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8" y="2406650"/>
              <a:ext cx="2668587" cy="3703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7" name="TextBox 1">
              <a:extLst>
                <a:ext uri="{FF2B5EF4-FFF2-40B4-BE49-F238E27FC236}">
                  <a16:creationId xmlns:a16="http://schemas.microsoft.com/office/drawing/2014/main" id="{1CF05934-848E-4E92-89BF-EABE66A2C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954" y="5615682"/>
              <a:ext cx="856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0183" name="TextBox 5">
            <a:extLst>
              <a:ext uri="{FF2B5EF4-FFF2-40B4-BE49-F238E27FC236}">
                <a16:creationId xmlns:a16="http://schemas.microsoft.com/office/drawing/2014/main" id="{18147302-663B-44EA-830F-15B14579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088" y="2925764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图</a:t>
            </a: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0184" name="组合 9">
            <a:extLst>
              <a:ext uri="{FF2B5EF4-FFF2-40B4-BE49-F238E27FC236}">
                <a16:creationId xmlns:a16="http://schemas.microsoft.com/office/drawing/2014/main" id="{998D02A4-43E5-4581-B3EE-0124186A3816}"/>
              </a:ext>
            </a:extLst>
          </p:cNvPr>
          <p:cNvGrpSpPr>
            <a:grpSpLocks/>
          </p:cNvGrpSpPr>
          <p:nvPr/>
        </p:nvGrpSpPr>
        <p:grpSpPr bwMode="auto">
          <a:xfrm>
            <a:off x="5456932" y="4379655"/>
            <a:ext cx="4341543" cy="2084387"/>
            <a:chOff x="3164115" y="4414838"/>
            <a:chExt cx="5921139" cy="2084387"/>
          </a:xfrm>
        </p:grpSpPr>
        <p:grpSp>
          <p:nvGrpSpPr>
            <p:cNvPr id="50192" name="组合 3">
              <a:extLst>
                <a:ext uri="{FF2B5EF4-FFF2-40B4-BE49-F238E27FC236}">
                  <a16:creationId xmlns:a16="http://schemas.microsoft.com/office/drawing/2014/main" id="{BBC7A0C8-F201-4A71-9026-0B645A8EB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4115" y="4414838"/>
              <a:ext cx="5921139" cy="2084387"/>
              <a:chOff x="3164115" y="4414838"/>
              <a:chExt cx="5921139" cy="2084387"/>
            </a:xfrm>
          </p:grpSpPr>
          <p:pic>
            <p:nvPicPr>
              <p:cNvPr id="50194" name="Picture 6">
                <a:extLst>
                  <a:ext uri="{FF2B5EF4-FFF2-40B4-BE49-F238E27FC236}">
                    <a16:creationId xmlns:a16="http://schemas.microsoft.com/office/drawing/2014/main" id="{1B6E08CE-7B30-4007-A7A0-3ED4438144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4115" y="4414838"/>
                <a:ext cx="5714774" cy="2084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195" name="TextBox 2">
                <a:extLst>
                  <a:ext uri="{FF2B5EF4-FFF2-40B4-BE49-F238E27FC236}">
                    <a16:creationId xmlns:a16="http://schemas.microsoft.com/office/drawing/2014/main" id="{6C621A54-782D-4B0C-99F8-0B42151B2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025" y="6021287"/>
                <a:ext cx="12482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3</a:t>
                </a:r>
                <a:endPara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193" name="TextBox 6">
              <a:extLst>
                <a:ext uri="{FF2B5EF4-FFF2-40B4-BE49-F238E27FC236}">
                  <a16:creationId xmlns:a16="http://schemas.microsoft.com/office/drawing/2014/main" id="{296C68CA-E76D-48A8-A81A-5EE8EAB9D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115" y="4588112"/>
              <a:ext cx="2365828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0185" name="组合 11">
            <a:extLst>
              <a:ext uri="{FF2B5EF4-FFF2-40B4-BE49-F238E27FC236}">
                <a16:creationId xmlns:a16="http://schemas.microsoft.com/office/drawing/2014/main" id="{449CAE16-D9CE-448F-8EC4-FCD9FAD07B54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406525"/>
            <a:ext cx="3797300" cy="2330450"/>
            <a:chOff x="5081588" y="1406525"/>
            <a:chExt cx="3797300" cy="2330450"/>
          </a:xfrm>
        </p:grpSpPr>
        <p:grpSp>
          <p:nvGrpSpPr>
            <p:cNvPr id="50188" name="组合 8">
              <a:extLst>
                <a:ext uri="{FF2B5EF4-FFF2-40B4-BE49-F238E27FC236}">
                  <a16:creationId xmlns:a16="http://schemas.microsoft.com/office/drawing/2014/main" id="{281E698A-15F7-474D-BC18-D1FCDDA8F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1588" y="1406525"/>
              <a:ext cx="3797300" cy="2330450"/>
              <a:chOff x="5081588" y="1406525"/>
              <a:chExt cx="3797300" cy="2330450"/>
            </a:xfrm>
          </p:grpSpPr>
          <p:pic>
            <p:nvPicPr>
              <p:cNvPr id="50190" name="Picture 6">
                <a:extLst>
                  <a:ext uri="{FF2B5EF4-FFF2-40B4-BE49-F238E27FC236}">
                    <a16:creationId xmlns:a16="http://schemas.microsoft.com/office/drawing/2014/main" id="{763A6CE2-DAA2-4322-8898-3788EA98A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1588" y="1406525"/>
                <a:ext cx="3797300" cy="2330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191" name="TextBox 7">
                <a:extLst>
                  <a:ext uri="{FF2B5EF4-FFF2-40B4-BE49-F238E27FC236}">
                    <a16:creationId xmlns:a16="http://schemas.microsoft.com/office/drawing/2014/main" id="{5B4BBDB8-5F89-4AF0-9C77-4EC39E896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1588" y="1567543"/>
                <a:ext cx="2423843" cy="3693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189" name="TextBox 10">
              <a:extLst>
                <a:ext uri="{FF2B5EF4-FFF2-40B4-BE49-F238E27FC236}">
                  <a16:creationId xmlns:a16="http://schemas.microsoft.com/office/drawing/2014/main" id="{A36D32F5-F187-40E5-969A-AE14FD113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9314" y="2925535"/>
              <a:ext cx="814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 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351604D1-C91A-4F7E-9E5E-355F025E93C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——w</a:t>
            </a:r>
            <a:r>
              <a:rPr lang="zh-CN" altLang="en-US" kern="0" dirty="0"/>
              <a:t>命令</a:t>
            </a:r>
          </a:p>
        </p:txBody>
      </p:sp>
      <p:sp>
        <p:nvSpPr>
          <p:cNvPr id="51203" name="矩形 6">
            <a:extLst>
              <a:ext uri="{FF2B5EF4-FFF2-40B4-BE49-F238E27FC236}">
                <a16:creationId xmlns:a16="http://schemas.microsoft.com/office/drawing/2014/main" id="{2379CF2C-A065-4068-BCC5-B543772F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8" y="1137910"/>
            <a:ext cx="335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'/test/w write1.txt'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4" name="矩形 8">
            <a:extLst>
              <a:ext uri="{FF2B5EF4-FFF2-40B4-BE49-F238E27FC236}">
                <a16:creationId xmlns:a16="http://schemas.microsoft.com/office/drawing/2014/main" id="{33221E3B-65D6-4AAB-BA3F-1EBBF3F9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9" y="4652964"/>
            <a:ext cx="3940175" cy="145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w</a:t>
            </a:r>
            <a:r>
              <a:rPr lang="zh-CN" altLang="en-US" sz="1800" dirty="0"/>
              <a:t>命令和重定向</a:t>
            </a:r>
            <a:r>
              <a:rPr lang="en-US" altLang="zh-CN" sz="1800" dirty="0"/>
              <a:t>&gt;</a:t>
            </a:r>
            <a:r>
              <a:rPr lang="zh-CN" altLang="en-US" sz="1800" dirty="0"/>
              <a:t>的作用是不同的：</a:t>
            </a:r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/>
              <a:t>   w</a:t>
            </a:r>
            <a:r>
              <a:rPr lang="zh-CN" altLang="en-US" sz="1800" dirty="0"/>
              <a:t>是将匹配的行写入文件中</a:t>
            </a:r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/>
              <a:t>   &gt;</a:t>
            </a:r>
            <a:r>
              <a:rPr lang="zh-CN" altLang="en-US" sz="1800" dirty="0"/>
              <a:t>是将打印到屏幕上的内容写到文件中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5" name="Text Box 9">
            <a:extLst>
              <a:ext uri="{FF2B5EF4-FFF2-40B4-BE49-F238E27FC236}">
                <a16:creationId xmlns:a16="http://schemas.microsoft.com/office/drawing/2014/main" id="{66C3C38D-80A9-4EC3-A13D-ADC049F6F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8" y="3871913"/>
            <a:ext cx="345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'/test/p' sed.txt &gt;write2.txt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6" name="Text Box 9">
            <a:extLst>
              <a:ext uri="{FF2B5EF4-FFF2-40B4-BE49-F238E27FC236}">
                <a16:creationId xmlns:a16="http://schemas.microsoft.com/office/drawing/2014/main" id="{5BB81D5C-3FAE-419D-9B8F-4E5C2886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1143000"/>
            <a:ext cx="1009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/>
              <a:t>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1207" name="组合 7">
            <a:extLst>
              <a:ext uri="{FF2B5EF4-FFF2-40B4-BE49-F238E27FC236}">
                <a16:creationId xmlns:a16="http://schemas.microsoft.com/office/drawing/2014/main" id="{BAA9319E-2273-4693-BB01-0960B8715E0C}"/>
              </a:ext>
            </a:extLst>
          </p:cNvPr>
          <p:cNvGrpSpPr>
            <a:grpSpLocks/>
          </p:cNvGrpSpPr>
          <p:nvPr/>
        </p:nvGrpSpPr>
        <p:grpSpPr bwMode="auto">
          <a:xfrm>
            <a:off x="520701" y="1562100"/>
            <a:ext cx="2920131" cy="2082800"/>
            <a:chOff x="139700" y="1562100"/>
            <a:chExt cx="4044156" cy="2082800"/>
          </a:xfrm>
        </p:grpSpPr>
        <p:pic>
          <p:nvPicPr>
            <p:cNvPr id="51219" name="Picture 7">
              <a:extLst>
                <a:ext uri="{FF2B5EF4-FFF2-40B4-BE49-F238E27FC236}">
                  <a16:creationId xmlns:a16="http://schemas.microsoft.com/office/drawing/2014/main" id="{2ABAD3F7-98D4-499E-9BF2-B23E0F3E8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00" y="1562100"/>
              <a:ext cx="4044156" cy="208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0" name="TextBox 2">
              <a:extLst>
                <a:ext uri="{FF2B5EF4-FFF2-40B4-BE49-F238E27FC236}">
                  <a16:creationId xmlns:a16="http://schemas.microsoft.com/office/drawing/2014/main" id="{700EE682-5A56-4AD6-A372-D2B404EB9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628" y="3062514"/>
              <a:ext cx="9724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1208" name="组合 8">
            <a:extLst>
              <a:ext uri="{FF2B5EF4-FFF2-40B4-BE49-F238E27FC236}">
                <a16:creationId xmlns:a16="http://schemas.microsoft.com/office/drawing/2014/main" id="{62957681-7E84-489B-8C07-AEA133375E33}"/>
              </a:ext>
            </a:extLst>
          </p:cNvPr>
          <p:cNvGrpSpPr>
            <a:grpSpLocks/>
          </p:cNvGrpSpPr>
          <p:nvPr/>
        </p:nvGrpSpPr>
        <p:grpSpPr bwMode="auto">
          <a:xfrm>
            <a:off x="5157789" y="1543051"/>
            <a:ext cx="4202722" cy="2244725"/>
            <a:chOff x="4776788" y="1543050"/>
            <a:chExt cx="4202722" cy="2245014"/>
          </a:xfrm>
        </p:grpSpPr>
        <p:pic>
          <p:nvPicPr>
            <p:cNvPr id="51216" name="Picture 8">
              <a:extLst>
                <a:ext uri="{FF2B5EF4-FFF2-40B4-BE49-F238E27FC236}">
                  <a16:creationId xmlns:a16="http://schemas.microsoft.com/office/drawing/2014/main" id="{22991487-FE67-412E-A086-D591AB555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788" y="1543050"/>
              <a:ext cx="4065587" cy="216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7" name="TextBox 3">
              <a:extLst>
                <a:ext uri="{FF2B5EF4-FFF2-40B4-BE49-F238E27FC236}">
                  <a16:creationId xmlns:a16="http://schemas.microsoft.com/office/drawing/2014/main" id="{CF9CC43E-7CF9-4CF7-8789-E0BBF794C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0596" y="3317912"/>
              <a:ext cx="9289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8" name="TextBox 5">
              <a:extLst>
                <a:ext uri="{FF2B5EF4-FFF2-40B4-BE49-F238E27FC236}">
                  <a16:creationId xmlns:a16="http://schemas.microsoft.com/office/drawing/2014/main" id="{1138A54A-AD91-4CE1-9E63-08591E714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788" y="3419435"/>
              <a:ext cx="912812" cy="36862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1209" name="组合 10">
            <a:extLst>
              <a:ext uri="{FF2B5EF4-FFF2-40B4-BE49-F238E27FC236}">
                <a16:creationId xmlns:a16="http://schemas.microsoft.com/office/drawing/2014/main" id="{BFFF553F-E582-4697-8C64-A3DB6579C99A}"/>
              </a:ext>
            </a:extLst>
          </p:cNvPr>
          <p:cNvGrpSpPr>
            <a:grpSpLocks/>
          </p:cNvGrpSpPr>
          <p:nvPr/>
        </p:nvGrpSpPr>
        <p:grpSpPr bwMode="auto">
          <a:xfrm>
            <a:off x="5121276" y="4241801"/>
            <a:ext cx="4307344" cy="2416175"/>
            <a:chOff x="4740275" y="4241800"/>
            <a:chExt cx="4307344" cy="2416175"/>
          </a:xfrm>
        </p:grpSpPr>
        <p:grpSp>
          <p:nvGrpSpPr>
            <p:cNvPr id="51212" name="组合 9">
              <a:extLst>
                <a:ext uri="{FF2B5EF4-FFF2-40B4-BE49-F238E27FC236}">
                  <a16:creationId xmlns:a16="http://schemas.microsoft.com/office/drawing/2014/main" id="{01680B32-0157-43A4-9873-1AAC684AC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275" y="4241800"/>
              <a:ext cx="4307344" cy="2416175"/>
              <a:chOff x="4740275" y="4241800"/>
              <a:chExt cx="4307344" cy="2416175"/>
            </a:xfrm>
          </p:grpSpPr>
          <p:pic>
            <p:nvPicPr>
              <p:cNvPr id="51214" name="Picture 7">
                <a:extLst>
                  <a:ext uri="{FF2B5EF4-FFF2-40B4-BE49-F238E27FC236}">
                    <a16:creationId xmlns:a16="http://schemas.microsoft.com/office/drawing/2014/main" id="{DD7CEDEF-30C4-4700-B433-66BF1CB561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0275" y="4241800"/>
                <a:ext cx="4151313" cy="2416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15" name="TextBox 4">
                <a:extLst>
                  <a:ext uri="{FF2B5EF4-FFF2-40B4-BE49-F238E27FC236}">
                    <a16:creationId xmlns:a16="http://schemas.microsoft.com/office/drawing/2014/main" id="{EF8EEA1B-CE38-46FE-AC18-E247C7C0B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8407" y="6277423"/>
                <a:ext cx="9492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v"/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Font typeface="Monotype Sorts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/>
                    <a:cs typeface="楷体_GB2312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3</a:t>
                </a:r>
                <a:endPara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213" name="TextBox 18">
              <a:extLst>
                <a:ext uri="{FF2B5EF4-FFF2-40B4-BE49-F238E27FC236}">
                  <a16:creationId xmlns:a16="http://schemas.microsoft.com/office/drawing/2014/main" id="{A017D124-6EEC-4CBF-91DB-74B273736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275" y="4877152"/>
              <a:ext cx="912812" cy="36862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F822DF24-117C-4B42-B127-B969689CF36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——r</a:t>
            </a:r>
            <a:r>
              <a:rPr lang="zh-CN" altLang="en-US" kern="0" dirty="0"/>
              <a:t>命令</a:t>
            </a:r>
          </a:p>
        </p:txBody>
      </p:sp>
      <p:sp>
        <p:nvSpPr>
          <p:cNvPr id="52227" name="矩形 6">
            <a:extLst>
              <a:ext uri="{FF2B5EF4-FFF2-40B4-BE49-F238E27FC236}">
                <a16:creationId xmlns:a16="http://schemas.microsoft.com/office/drawing/2014/main" id="{D88D20F1-0A45-4926-8F1E-7FE96E6D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9" y="2227263"/>
            <a:ext cx="1990725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'/test/r read.txt' </a:t>
            </a:r>
            <a:r>
              <a:rPr lang="zh-CN" altLang="en-US" sz="1800" dirty="0"/>
              <a:t>sed</a:t>
            </a:r>
            <a:r>
              <a:rPr lang="en-US" altLang="zh-CN" sz="1800" dirty="0"/>
              <a:t>.txt</a:t>
            </a:r>
            <a:endParaRPr lang="zh-CN" altLang="en-US" sz="1800" dirty="0"/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dirty="0"/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1800" dirty="0"/>
              <a:t>将</a:t>
            </a:r>
            <a:r>
              <a:rPr lang="en-US" altLang="zh-CN" sz="1800" dirty="0"/>
              <a:t>read.txt</a:t>
            </a:r>
            <a:r>
              <a:rPr lang="zh-CN" altLang="en-US" sz="1800" dirty="0"/>
              <a:t>里的内容被读进来，显示在与</a:t>
            </a:r>
            <a:r>
              <a:rPr lang="en-US" altLang="zh-CN" sz="1800" dirty="0"/>
              <a:t>test</a:t>
            </a:r>
            <a:r>
              <a:rPr lang="zh-CN" altLang="en-US" sz="1800" dirty="0"/>
              <a:t>匹配的行后面，</a:t>
            </a:r>
          </a:p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1800" dirty="0"/>
              <a:t>如果匹配多行，则</a:t>
            </a:r>
            <a:r>
              <a:rPr lang="en-US" altLang="zh-CN" sz="1800" dirty="0"/>
              <a:t>file</a:t>
            </a:r>
            <a:r>
              <a:rPr lang="zh-CN" altLang="en-US" sz="1800" dirty="0"/>
              <a:t>的内容将显示在所有匹配行的下面。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8" name="矩形 9">
            <a:extLst>
              <a:ext uri="{FF2B5EF4-FFF2-40B4-BE49-F238E27FC236}">
                <a16:creationId xmlns:a16="http://schemas.microsoft.com/office/drawing/2014/main" id="{55AAEBE3-3DF1-4700-B512-E48D20453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4327525"/>
            <a:ext cx="115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>
                <a:solidFill>
                  <a:srgbClr val="212121"/>
                </a:solidFill>
                <a:latin typeface="Trebuchet MS" panose="020B0603020202020204" pitchFamily="34" charset="0"/>
                <a:ea typeface="宋体" panose="02010600030101010101" pitchFamily="2" charset="-122"/>
                <a:sym typeface="Trebuchet MS" panose="020B0603020202020204" pitchFamily="34" charset="0"/>
              </a:rPr>
              <a:t>read.txt: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9" name="Text Box 9">
            <a:extLst>
              <a:ext uri="{FF2B5EF4-FFF2-40B4-BE49-F238E27FC236}">
                <a16:creationId xmlns:a16="http://schemas.microsoft.com/office/drawing/2014/main" id="{C7E2391A-3598-4FF9-BDE3-80FBF696A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15570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/>
              <a:t>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2230" name="组合 8">
            <a:extLst>
              <a:ext uri="{FF2B5EF4-FFF2-40B4-BE49-F238E27FC236}">
                <a16:creationId xmlns:a16="http://schemas.microsoft.com/office/drawing/2014/main" id="{DD3ADEEF-AF3D-4B79-8231-AABBFB881669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4751388"/>
            <a:ext cx="2476500" cy="830262"/>
            <a:chOff x="192088" y="4751388"/>
            <a:chExt cx="2476500" cy="830262"/>
          </a:xfrm>
        </p:grpSpPr>
        <p:pic>
          <p:nvPicPr>
            <p:cNvPr id="52243" name="Picture 7">
              <a:extLst>
                <a:ext uri="{FF2B5EF4-FFF2-40B4-BE49-F238E27FC236}">
                  <a16:creationId xmlns:a16="http://schemas.microsoft.com/office/drawing/2014/main" id="{B4293F4E-2D60-4FE5-9164-61D85C02C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88" y="4751388"/>
              <a:ext cx="24765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44" name="TextBox 2">
              <a:extLst>
                <a:ext uri="{FF2B5EF4-FFF2-40B4-BE49-F238E27FC236}">
                  <a16:creationId xmlns:a16="http://schemas.microsoft.com/office/drawing/2014/main" id="{E0B4F026-F31B-4756-95A5-F55F162BE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975" y="5166519"/>
              <a:ext cx="805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231" name="组合 9">
            <a:extLst>
              <a:ext uri="{FF2B5EF4-FFF2-40B4-BE49-F238E27FC236}">
                <a16:creationId xmlns:a16="http://schemas.microsoft.com/office/drawing/2014/main" id="{E154FB1B-0659-4151-981F-ADE18FCD6317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1573214"/>
            <a:ext cx="2497138" cy="2281237"/>
            <a:chOff x="241300" y="1573213"/>
            <a:chExt cx="2497138" cy="2281237"/>
          </a:xfrm>
        </p:grpSpPr>
        <p:pic>
          <p:nvPicPr>
            <p:cNvPr id="52241" name="Picture 7">
              <a:extLst>
                <a:ext uri="{FF2B5EF4-FFF2-40B4-BE49-F238E27FC236}">
                  <a16:creationId xmlns:a16="http://schemas.microsoft.com/office/drawing/2014/main" id="{96525B9C-06C8-4C51-93E4-4B89EC5E2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00" y="1573213"/>
              <a:ext cx="2497138" cy="228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42" name="TextBox 1">
              <a:extLst>
                <a:ext uri="{FF2B5EF4-FFF2-40B4-BE49-F238E27FC236}">
                  <a16:creationId xmlns:a16="http://schemas.microsoft.com/office/drawing/2014/main" id="{318C0239-C102-4080-A58B-D71613219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286" y="2713831"/>
              <a:ext cx="6966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232" name="组合 6">
            <a:extLst>
              <a:ext uri="{FF2B5EF4-FFF2-40B4-BE49-F238E27FC236}">
                <a16:creationId xmlns:a16="http://schemas.microsoft.com/office/drawing/2014/main" id="{E7E30877-AAFD-4377-B787-C07EC51A090D}"/>
              </a:ext>
            </a:extLst>
          </p:cNvPr>
          <p:cNvGrpSpPr>
            <a:grpSpLocks/>
          </p:cNvGrpSpPr>
          <p:nvPr/>
        </p:nvGrpSpPr>
        <p:grpSpPr bwMode="auto">
          <a:xfrm>
            <a:off x="4986486" y="2295525"/>
            <a:ext cx="4424363" cy="3286125"/>
            <a:chOff x="4368165" y="2295525"/>
            <a:chExt cx="4424998" cy="3286125"/>
          </a:xfrm>
        </p:grpSpPr>
        <p:pic>
          <p:nvPicPr>
            <p:cNvPr id="52235" name="Picture 8">
              <a:extLst>
                <a:ext uri="{FF2B5EF4-FFF2-40B4-BE49-F238E27FC236}">
                  <a16:creationId xmlns:a16="http://schemas.microsoft.com/office/drawing/2014/main" id="{5B204EEA-3015-4A28-BB63-A440E489E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2295525"/>
              <a:ext cx="4059238" cy="328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6" name="TextBox 3">
              <a:extLst>
                <a:ext uri="{FF2B5EF4-FFF2-40B4-BE49-F238E27FC236}">
                  <a16:creationId xmlns:a16="http://schemas.microsoft.com/office/drawing/2014/main" id="{F713C2B8-FA63-4A90-941E-D5354D18D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0971" y="4425383"/>
              <a:ext cx="9724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237" name="TextBox 4">
              <a:extLst>
                <a:ext uri="{FF2B5EF4-FFF2-40B4-BE49-F238E27FC236}">
                  <a16:creationId xmlns:a16="http://schemas.microsoft.com/office/drawing/2014/main" id="{0AA4AD21-92D6-403E-84D0-515BE455E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531" y="3212976"/>
              <a:ext cx="924151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238" name="TextBox 5">
              <a:extLst>
                <a:ext uri="{FF2B5EF4-FFF2-40B4-BE49-F238E27FC236}">
                  <a16:creationId xmlns:a16="http://schemas.microsoft.com/office/drawing/2014/main" id="{F432F764-FE34-4CEE-8729-0A50F83CE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874" y="4297245"/>
              <a:ext cx="924151" cy="3698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52239" name="TextBox 6">
              <a:extLst>
                <a:ext uri="{FF2B5EF4-FFF2-40B4-BE49-F238E27FC236}">
                  <a16:creationId xmlns:a16="http://schemas.microsoft.com/office/drawing/2014/main" id="{04CF1ADB-A8F0-4695-A30D-EB320B30E80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165" y="3258164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40" name="TextBox 5">
              <a:extLst>
                <a:ext uri="{FF2B5EF4-FFF2-40B4-BE49-F238E27FC236}">
                  <a16:creationId xmlns:a16="http://schemas.microsoft.com/office/drawing/2014/main" id="{23D116C8-0B90-43D9-B18B-5B38F2EE0CF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165" y="4342350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F146CE72-E1D5-4EE7-835A-ADFDF92EC3F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</a:t>
            </a:r>
            <a:r>
              <a:rPr lang="zh-CN" altLang="en-US" kern="0" dirty="0"/>
              <a:t>替换命令</a:t>
            </a:r>
            <a:r>
              <a:rPr lang="en-US" altLang="zh-CN" kern="0" dirty="0"/>
              <a:t>s</a:t>
            </a:r>
            <a:endParaRPr lang="zh-CN" altLang="en-US" kern="0" dirty="0"/>
          </a:p>
        </p:txBody>
      </p:sp>
      <p:sp>
        <p:nvSpPr>
          <p:cNvPr id="53251" name="矩形 6">
            <a:extLst>
              <a:ext uri="{FF2B5EF4-FFF2-40B4-BE49-F238E27FC236}">
                <a16:creationId xmlns:a16="http://schemas.microsoft.com/office/drawing/2014/main" id="{5777E342-59F0-47F0-9D57-FB2FC0A27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277" y="2780928"/>
            <a:ext cx="310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/>
              <a:t>sed 's/test/mytest/' 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2" name="矩形 8">
            <a:extLst>
              <a:ext uri="{FF2B5EF4-FFF2-40B4-BE49-F238E27FC236}">
                <a16:creationId xmlns:a16="http://schemas.microsoft.com/office/drawing/2014/main" id="{C4F19BCD-CEF1-4CF2-A477-F8125E67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883" y="2772668"/>
            <a:ext cx="3249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‘s/test/</a:t>
            </a:r>
            <a:r>
              <a:rPr lang="en-US" altLang="zh-CN" sz="1800" dirty="0" err="1"/>
              <a:t>mytest</a:t>
            </a:r>
            <a:r>
              <a:rPr lang="en-US" altLang="zh-CN" sz="1800" dirty="0"/>
              <a:t>/g’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3" name="矩形 10">
            <a:extLst>
              <a:ext uri="{FF2B5EF4-FFF2-40B4-BE49-F238E27FC236}">
                <a16:creationId xmlns:a16="http://schemas.microsoft.com/office/drawing/2014/main" id="{C2BC4BBE-EA8C-485F-8BE8-34117036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1363663"/>
            <a:ext cx="7989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在整行范围内把</a:t>
            </a:r>
            <a:r>
              <a:rPr lang="en-US" altLang="zh-CN" sz="1800" dirty="0"/>
              <a:t>test</a:t>
            </a:r>
            <a:r>
              <a:rPr lang="zh-CN" altLang="en-US" sz="1800" dirty="0"/>
              <a:t>替换为</a:t>
            </a:r>
            <a:r>
              <a:rPr lang="en-US" altLang="zh-CN" sz="1800" dirty="0" err="1"/>
              <a:t>mytest</a:t>
            </a:r>
            <a:r>
              <a:rPr lang="zh-CN" altLang="en-US" sz="1800" dirty="0"/>
              <a:t>。如果没有</a:t>
            </a:r>
            <a:r>
              <a:rPr lang="en-US" altLang="zh-CN" sz="1800" dirty="0"/>
              <a:t>g</a:t>
            </a:r>
            <a:r>
              <a:rPr lang="zh-CN" altLang="en-US" sz="1800" dirty="0"/>
              <a:t>标记，则只有每行第一个匹配的</a:t>
            </a:r>
            <a:r>
              <a:rPr lang="en-US" altLang="zh-CN" sz="1800" dirty="0"/>
              <a:t>test</a:t>
            </a:r>
            <a:r>
              <a:rPr lang="zh-CN" altLang="en-US" sz="1800" dirty="0"/>
              <a:t>被替换成</a:t>
            </a:r>
            <a:r>
              <a:rPr lang="en-US" altLang="zh-CN" sz="1800" dirty="0" err="1"/>
              <a:t>mytest</a:t>
            </a:r>
            <a:r>
              <a:rPr lang="en-US" altLang="zh-CN" sz="1800" dirty="0"/>
              <a:t>.</a:t>
            </a:r>
          </a:p>
        </p:txBody>
      </p:sp>
      <p:sp>
        <p:nvSpPr>
          <p:cNvPr id="53254" name="Text Box 7">
            <a:extLst>
              <a:ext uri="{FF2B5EF4-FFF2-40B4-BE49-F238E27FC236}">
                <a16:creationId xmlns:a16="http://schemas.microsoft.com/office/drawing/2014/main" id="{651FFE6B-30B7-46B0-8739-B2FA1B8C4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95" y="2771081"/>
            <a:ext cx="947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3255" name="组合 9">
            <a:extLst>
              <a:ext uri="{FF2B5EF4-FFF2-40B4-BE49-F238E27FC236}">
                <a16:creationId xmlns:a16="http://schemas.microsoft.com/office/drawing/2014/main" id="{6A56E22D-F21C-4E3E-B62E-DCEC853A905C}"/>
              </a:ext>
            </a:extLst>
          </p:cNvPr>
          <p:cNvGrpSpPr>
            <a:grpSpLocks/>
          </p:cNvGrpSpPr>
          <p:nvPr/>
        </p:nvGrpSpPr>
        <p:grpSpPr bwMode="auto">
          <a:xfrm>
            <a:off x="465317" y="3592156"/>
            <a:ext cx="2357437" cy="2496439"/>
            <a:chOff x="11113" y="3070555"/>
            <a:chExt cx="2357437" cy="4214363"/>
          </a:xfrm>
        </p:grpSpPr>
        <p:pic>
          <p:nvPicPr>
            <p:cNvPr id="53272" name="Picture 6">
              <a:extLst>
                <a:ext uri="{FF2B5EF4-FFF2-40B4-BE49-F238E27FC236}">
                  <a16:creationId xmlns:a16="http://schemas.microsoft.com/office/drawing/2014/main" id="{75B41E47-BB59-4246-9847-D0386BF00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3" y="3070555"/>
              <a:ext cx="2357437" cy="4214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73" name="TextBox 1">
              <a:extLst>
                <a:ext uri="{FF2B5EF4-FFF2-40B4-BE49-F238E27FC236}">
                  <a16:creationId xmlns:a16="http://schemas.microsoft.com/office/drawing/2014/main" id="{9A7948B4-3703-4FA3-AEA8-5715602E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337" y="4089400"/>
              <a:ext cx="801233" cy="41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3256" name="组合 8">
            <a:extLst>
              <a:ext uri="{FF2B5EF4-FFF2-40B4-BE49-F238E27FC236}">
                <a16:creationId xmlns:a16="http://schemas.microsoft.com/office/drawing/2014/main" id="{4532E983-C6F0-43D3-8865-0508C2F68A69}"/>
              </a:ext>
            </a:extLst>
          </p:cNvPr>
          <p:cNvGrpSpPr>
            <a:grpSpLocks/>
          </p:cNvGrpSpPr>
          <p:nvPr/>
        </p:nvGrpSpPr>
        <p:grpSpPr bwMode="auto">
          <a:xfrm>
            <a:off x="2861889" y="3595698"/>
            <a:ext cx="3322397" cy="2481784"/>
            <a:chOff x="2356091" y="3084513"/>
            <a:chExt cx="3322397" cy="3667407"/>
          </a:xfrm>
        </p:grpSpPr>
        <p:pic>
          <p:nvPicPr>
            <p:cNvPr id="53266" name="Picture 8">
              <a:extLst>
                <a:ext uri="{FF2B5EF4-FFF2-40B4-BE49-F238E27FC236}">
                  <a16:creationId xmlns:a16="http://schemas.microsoft.com/office/drawing/2014/main" id="{3364C4BE-DBD0-4698-AC88-D59178BAB5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52"/>
            <a:stretch/>
          </p:blipFill>
          <p:spPr bwMode="auto">
            <a:xfrm>
              <a:off x="2368550" y="3084513"/>
              <a:ext cx="3309938" cy="36674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267" name="TextBox 2">
              <a:extLst>
                <a:ext uri="{FF2B5EF4-FFF2-40B4-BE49-F238E27FC236}">
                  <a16:creationId xmlns:a16="http://schemas.microsoft.com/office/drawing/2014/main" id="{59D8CD87-884C-46F5-9B1B-2BC067311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878" y="4121277"/>
              <a:ext cx="865641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8" name="TextBox 3">
              <a:extLst>
                <a:ext uri="{FF2B5EF4-FFF2-40B4-BE49-F238E27FC236}">
                  <a16:creationId xmlns:a16="http://schemas.microsoft.com/office/drawing/2014/main" id="{3767785B-9A00-48A9-8B5C-D4739C473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091" y="5220904"/>
              <a:ext cx="938983" cy="2774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9" name="TextBox 6">
              <a:extLst>
                <a:ext uri="{FF2B5EF4-FFF2-40B4-BE49-F238E27FC236}">
                  <a16:creationId xmlns:a16="http://schemas.microsoft.com/office/drawing/2014/main" id="{338F4C09-C0ED-4D27-AAB3-FB3B78854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362" y="5456835"/>
              <a:ext cx="768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53270" name="TextBox 6">
              <a:extLst>
                <a:ext uri="{FF2B5EF4-FFF2-40B4-BE49-F238E27FC236}">
                  <a16:creationId xmlns:a16="http://schemas.microsoft.com/office/drawing/2014/main" id="{8E2DBA2B-523C-4707-9AEE-5EE0D3EB12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354" y="4121277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71" name="TextBox 5">
              <a:extLst>
                <a:ext uri="{FF2B5EF4-FFF2-40B4-BE49-F238E27FC236}">
                  <a16:creationId xmlns:a16="http://schemas.microsoft.com/office/drawing/2014/main" id="{F2A574EF-B8E6-4FB2-ADFF-506C63B0812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074" y="5213798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257" name="组合 10">
            <a:extLst>
              <a:ext uri="{FF2B5EF4-FFF2-40B4-BE49-F238E27FC236}">
                <a16:creationId xmlns:a16="http://schemas.microsoft.com/office/drawing/2014/main" id="{5F57CF51-F644-480A-8B39-0EBC5ED8BDF4}"/>
              </a:ext>
            </a:extLst>
          </p:cNvPr>
          <p:cNvGrpSpPr>
            <a:grpSpLocks/>
          </p:cNvGrpSpPr>
          <p:nvPr/>
        </p:nvGrpSpPr>
        <p:grpSpPr bwMode="auto">
          <a:xfrm>
            <a:off x="6283504" y="3588371"/>
            <a:ext cx="3167063" cy="2489111"/>
            <a:chOff x="5829301" y="3071157"/>
            <a:chExt cx="3167062" cy="3775074"/>
          </a:xfrm>
        </p:grpSpPr>
        <p:pic>
          <p:nvPicPr>
            <p:cNvPr id="53260" name="Picture 9">
              <a:extLst>
                <a:ext uri="{FF2B5EF4-FFF2-40B4-BE49-F238E27FC236}">
                  <a16:creationId xmlns:a16="http://schemas.microsoft.com/office/drawing/2014/main" id="{F8A543A0-5679-42A0-A82C-DD96BD731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301" y="3071157"/>
              <a:ext cx="3167062" cy="37750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261" name="TextBox 4">
              <a:extLst>
                <a:ext uri="{FF2B5EF4-FFF2-40B4-BE49-F238E27FC236}">
                  <a16:creationId xmlns:a16="http://schemas.microsoft.com/office/drawing/2014/main" id="{FFE870F0-3092-4945-9F03-64717AEB4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301" y="4139968"/>
              <a:ext cx="1190624" cy="30523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2" name="TextBox 5">
              <a:extLst>
                <a:ext uri="{FF2B5EF4-FFF2-40B4-BE49-F238E27FC236}">
                  <a16:creationId xmlns:a16="http://schemas.microsoft.com/office/drawing/2014/main" id="{594F44F1-1614-4C8C-95C0-94239C28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301" y="5232067"/>
              <a:ext cx="1190624" cy="3127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3" name="TextBox 7">
              <a:extLst>
                <a:ext uri="{FF2B5EF4-FFF2-40B4-BE49-F238E27FC236}">
                  <a16:creationId xmlns:a16="http://schemas.microsoft.com/office/drawing/2014/main" id="{08887A3F-8D5A-4DD4-9424-0BEEC8242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6457" y="5641501"/>
              <a:ext cx="9724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53264" name="TextBox 6">
              <a:extLst>
                <a:ext uri="{FF2B5EF4-FFF2-40B4-BE49-F238E27FC236}">
                  <a16:creationId xmlns:a16="http://schemas.microsoft.com/office/drawing/2014/main" id="{D1CDBBE3-AE65-4204-9FF0-EBD89CE69D5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0417" y="4106655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5" name="TextBox 5">
              <a:extLst>
                <a:ext uri="{FF2B5EF4-FFF2-40B4-BE49-F238E27FC236}">
                  <a16:creationId xmlns:a16="http://schemas.microsoft.com/office/drawing/2014/main" id="{B781DEF8-C435-4062-A387-DE4FBDA82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072" y="5179133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1FC153-9E76-4D07-ACE8-B61443E5174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</a:t>
            </a:r>
            <a:r>
              <a:rPr lang="zh-CN" altLang="en-US" kern="0" dirty="0"/>
              <a:t>替换命令</a:t>
            </a:r>
            <a:r>
              <a:rPr lang="en-US" altLang="zh-CN" kern="0" dirty="0"/>
              <a:t>s</a:t>
            </a:r>
            <a:endParaRPr lang="zh-CN" altLang="en-US" kern="0" dirty="0"/>
          </a:p>
        </p:txBody>
      </p:sp>
      <p:sp>
        <p:nvSpPr>
          <p:cNvPr id="54276" name="矩形 1">
            <a:extLst>
              <a:ext uri="{FF2B5EF4-FFF2-40B4-BE49-F238E27FC236}">
                <a16:creationId xmlns:a16="http://schemas.microsoft.com/office/drawing/2014/main" id="{81CB6C1C-EB56-442B-8A09-285C7B05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73" y="1700808"/>
            <a:ext cx="8860854" cy="482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1800" dirty="0"/>
              <a:t>如果在本身需要替换的文本当中包含了斜杠，可以把斜杠换成冒号，星号都是可以的。</a:t>
            </a:r>
            <a:endParaRPr lang="en-US" altLang="zh-CN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1800" dirty="0"/>
              <a:t>比如：</a:t>
            </a:r>
            <a:endParaRPr lang="en-US" altLang="zh-CN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‘s/test/</a:t>
            </a:r>
            <a:r>
              <a:rPr lang="en-US" altLang="zh-CN" sz="1800" dirty="0" err="1"/>
              <a:t>mytest</a:t>
            </a:r>
            <a:r>
              <a:rPr lang="en-US" altLang="zh-CN" sz="1800" dirty="0"/>
              <a:t>/g’sed.txt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1800" dirty="0"/>
              <a:t>可以换成</a:t>
            </a:r>
            <a:endParaRPr lang="en-US" altLang="zh-CN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‘</a:t>
            </a:r>
            <a:r>
              <a:rPr lang="en-US" altLang="zh-CN" sz="1800" dirty="0" err="1"/>
              <a:t>s:test:mytest:g</a:t>
            </a:r>
            <a:r>
              <a:rPr lang="en-US" altLang="zh-CN" sz="1800" dirty="0"/>
              <a:t>’ sed.txt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zh-CN" altLang="en-US" sz="1800" dirty="0"/>
              <a:t>或者换成</a:t>
            </a:r>
            <a:endParaRPr lang="en-US" altLang="zh-CN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‘s*test*</a:t>
            </a:r>
            <a:r>
              <a:rPr lang="en-US" altLang="zh-CN" sz="1800" dirty="0" err="1"/>
              <a:t>mytest</a:t>
            </a:r>
            <a:r>
              <a:rPr lang="en-US" altLang="zh-CN" sz="1800" dirty="0"/>
              <a:t>*g’ sed.txt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n-US" altLang="zh-CN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n-US" altLang="zh-CN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n-US" altLang="zh-CN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矩形 6">
            <a:extLst>
              <a:ext uri="{FF2B5EF4-FFF2-40B4-BE49-F238E27FC236}">
                <a16:creationId xmlns:a16="http://schemas.microsoft.com/office/drawing/2014/main" id="{D65D2EA0-67B4-4549-8C8D-B6D511F5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4" y="1800225"/>
            <a:ext cx="3455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/>
              <a:t>sed 's/^test</a:t>
            </a:r>
            <a:r>
              <a:rPr lang="zh-CN" altLang="en-US" sz="1800"/>
              <a:t>1</a:t>
            </a:r>
            <a:r>
              <a:rPr lang="en-US" altLang="zh-CN" sz="1800"/>
              <a:t>/&amp;qq</a:t>
            </a:r>
            <a:r>
              <a:rPr lang="zh-CN" altLang="en-US" sz="1800"/>
              <a:t>&amp;</a:t>
            </a:r>
            <a:r>
              <a:rPr lang="en-US" altLang="zh-CN" sz="1800"/>
              <a:t>qq/' 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00" name="矩形 9">
            <a:extLst>
              <a:ext uri="{FF2B5EF4-FFF2-40B4-BE49-F238E27FC236}">
                <a16:creationId xmlns:a16="http://schemas.microsoft.com/office/drawing/2014/main" id="{C6EDBC36-CACA-4AE6-AAAF-F5CEB54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9" y="4402138"/>
            <a:ext cx="8169275" cy="10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love</a:t>
            </a:r>
            <a:r>
              <a:rPr lang="zh-CN" altLang="en-US" sz="1800" dirty="0"/>
              <a:t>被标记为</a:t>
            </a:r>
            <a:r>
              <a:rPr lang="en-US" altLang="zh-CN" sz="1800" dirty="0"/>
              <a:t>1</a:t>
            </a:r>
            <a:r>
              <a:rPr lang="zh-CN" altLang="en-US" sz="1800" dirty="0"/>
              <a:t>，abl被标记为2，所有</a:t>
            </a:r>
            <a:r>
              <a:rPr lang="en-US" altLang="zh-CN" sz="1800" dirty="0"/>
              <a:t>loveable</a:t>
            </a:r>
            <a:r>
              <a:rPr lang="zh-CN" altLang="en-US" sz="1800" dirty="0"/>
              <a:t>会被替换成</a:t>
            </a:r>
            <a:r>
              <a:rPr lang="en-US" altLang="zh-CN" sz="1800" dirty="0"/>
              <a:t>lovers</a:t>
            </a:r>
            <a:r>
              <a:rPr lang="zh-CN" altLang="en-US" sz="1800" dirty="0"/>
              <a:t> ablity，最多存</a:t>
            </a:r>
            <a:r>
              <a:rPr lang="en-US" altLang="zh-CN" sz="1800" dirty="0"/>
              <a:t>9</a:t>
            </a:r>
            <a:r>
              <a:rPr lang="zh-CN" altLang="en-US" sz="1800" dirty="0"/>
              <a:t>个</a:t>
            </a:r>
            <a:r>
              <a:rPr lang="en-US" altLang="zh-CN" sz="1800" dirty="0"/>
              <a:t>	</a:t>
            </a:r>
            <a:endParaRPr lang="zh-CN" altLang="en-US" sz="1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dirty="0"/>
              <a:t>sed -n 's:\(love\)\(</a:t>
            </a:r>
            <a:r>
              <a:rPr lang="en-US" altLang="zh-CN" sz="1800" dirty="0" err="1"/>
              <a:t>abl</a:t>
            </a:r>
            <a:r>
              <a:rPr lang="en-US" altLang="zh-CN" sz="1800" dirty="0"/>
              <a:t>\)e:\1rs \2ity:p' sed.txt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01" name="矩形 10">
            <a:extLst>
              <a:ext uri="{FF2B5EF4-FFF2-40B4-BE49-F238E27FC236}">
                <a16:creationId xmlns:a16="http://schemas.microsoft.com/office/drawing/2014/main" id="{3FE8F57A-2232-4069-852B-BDED94380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9" y="1454150"/>
            <a:ext cx="4300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/>
              <a:t>&amp;</a:t>
            </a:r>
            <a:r>
              <a:rPr lang="zh-CN" altLang="en-US" sz="1800"/>
              <a:t>符号表示替换字符串中被找到的部份。</a:t>
            </a:r>
          </a:p>
        </p:txBody>
      </p:sp>
      <p:sp>
        <p:nvSpPr>
          <p:cNvPr id="55302" name="Text Box 9">
            <a:extLst>
              <a:ext uri="{FF2B5EF4-FFF2-40B4-BE49-F238E27FC236}">
                <a16:creationId xmlns:a16="http://schemas.microsoft.com/office/drawing/2014/main" id="{034FB13D-249E-4B18-9D09-F3F8A8EF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1733550"/>
            <a:ext cx="1009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  <a:sym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/>
              <a:t>sed.txt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5303" name="组合 8">
            <a:extLst>
              <a:ext uri="{FF2B5EF4-FFF2-40B4-BE49-F238E27FC236}">
                <a16:creationId xmlns:a16="http://schemas.microsoft.com/office/drawing/2014/main" id="{60F6CC1B-EDA8-4C58-98EF-1FC7E799E7E4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2139950"/>
            <a:ext cx="2668588" cy="2281238"/>
            <a:chOff x="606425" y="2139950"/>
            <a:chExt cx="2668588" cy="2281238"/>
          </a:xfrm>
        </p:grpSpPr>
        <p:pic>
          <p:nvPicPr>
            <p:cNvPr id="55316" name="Picture 7">
              <a:extLst>
                <a:ext uri="{FF2B5EF4-FFF2-40B4-BE49-F238E27FC236}">
                  <a16:creationId xmlns:a16="http://schemas.microsoft.com/office/drawing/2014/main" id="{4457CC57-8C21-4F8E-8149-1F0B84633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25" y="2139950"/>
              <a:ext cx="2668588" cy="228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7" name="TextBox 1">
              <a:extLst>
                <a:ext uri="{FF2B5EF4-FFF2-40B4-BE49-F238E27FC236}">
                  <a16:creationId xmlns:a16="http://schemas.microsoft.com/office/drawing/2014/main" id="{D586BE01-511D-4DA7-AACC-4A096882D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286" y="3149600"/>
              <a:ext cx="9527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5304" name="组合 10">
            <a:extLst>
              <a:ext uri="{FF2B5EF4-FFF2-40B4-BE49-F238E27FC236}">
                <a16:creationId xmlns:a16="http://schemas.microsoft.com/office/drawing/2014/main" id="{748C82BB-B53C-4A38-A25A-626C21B48A46}"/>
              </a:ext>
            </a:extLst>
          </p:cNvPr>
          <p:cNvGrpSpPr>
            <a:grpSpLocks/>
          </p:cNvGrpSpPr>
          <p:nvPr/>
        </p:nvGrpSpPr>
        <p:grpSpPr bwMode="auto">
          <a:xfrm>
            <a:off x="4365626" y="2133599"/>
            <a:ext cx="3821113" cy="2268539"/>
            <a:chOff x="3985307" y="2126348"/>
            <a:chExt cx="3820431" cy="2276629"/>
          </a:xfrm>
        </p:grpSpPr>
        <p:pic>
          <p:nvPicPr>
            <p:cNvPr id="55310" name="Picture 8">
              <a:extLst>
                <a:ext uri="{FF2B5EF4-FFF2-40B4-BE49-F238E27FC236}">
                  <a16:creationId xmlns:a16="http://schemas.microsoft.com/office/drawing/2014/main" id="{42F56B83-6208-4B6C-ABB8-73E1A76D5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126348"/>
              <a:ext cx="3767138" cy="227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1" name="TextBox 2">
              <a:extLst>
                <a:ext uri="{FF2B5EF4-FFF2-40B4-BE49-F238E27FC236}">
                  <a16:creationId xmlns:a16="http://schemas.microsoft.com/office/drawing/2014/main" id="{077E017E-11E3-4E30-B2E6-3FDECB073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6971" y="3518932"/>
              <a:ext cx="10450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12" name="TextBox 4">
              <a:extLst>
                <a:ext uri="{FF2B5EF4-FFF2-40B4-BE49-F238E27FC236}">
                  <a16:creationId xmlns:a16="http://schemas.microsoft.com/office/drawing/2014/main" id="{1E34A8C4-8E22-4B10-BEB1-8DADAA3E7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307" y="2819793"/>
              <a:ext cx="456520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13" name="TextBox 14">
              <a:extLst>
                <a:ext uri="{FF2B5EF4-FFF2-40B4-BE49-F238E27FC236}">
                  <a16:creationId xmlns:a16="http://schemas.microsoft.com/office/drawing/2014/main" id="{AA3B710A-94B9-478E-BD75-C12FD72B6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099" y="2783511"/>
              <a:ext cx="456520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55314" name="TextBox 6">
              <a:extLst>
                <a:ext uri="{FF2B5EF4-FFF2-40B4-BE49-F238E27FC236}">
                  <a16:creationId xmlns:a16="http://schemas.microsoft.com/office/drawing/2014/main" id="{A862B321-3C64-4E83-8A2E-072E338EE7D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11655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5" name="TextBox 5">
              <a:extLst>
                <a:ext uri="{FF2B5EF4-FFF2-40B4-BE49-F238E27FC236}">
                  <a16:creationId xmlns:a16="http://schemas.microsoft.com/office/drawing/2014/main" id="{6F6B51DC-7EB8-4581-A37A-893F3C66AC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057" y="2373848"/>
              <a:ext cx="365760" cy="37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305" name="组合 7">
            <a:extLst>
              <a:ext uri="{FF2B5EF4-FFF2-40B4-BE49-F238E27FC236}">
                <a16:creationId xmlns:a16="http://schemas.microsoft.com/office/drawing/2014/main" id="{B0FDD271-CB94-4686-98C1-807B9D9DDA0C}"/>
              </a:ext>
            </a:extLst>
          </p:cNvPr>
          <p:cNvGrpSpPr>
            <a:grpSpLocks/>
          </p:cNvGrpSpPr>
          <p:nvPr/>
        </p:nvGrpSpPr>
        <p:grpSpPr bwMode="auto">
          <a:xfrm>
            <a:off x="982662" y="5551489"/>
            <a:ext cx="7204077" cy="877887"/>
            <a:chOff x="601661" y="5551488"/>
            <a:chExt cx="7204077" cy="877887"/>
          </a:xfrm>
        </p:grpSpPr>
        <p:pic>
          <p:nvPicPr>
            <p:cNvPr id="55308" name="Picture 9">
              <a:extLst>
                <a:ext uri="{FF2B5EF4-FFF2-40B4-BE49-F238E27FC236}">
                  <a16:creationId xmlns:a16="http://schemas.microsoft.com/office/drawing/2014/main" id="{5B3B8333-B323-46CD-9843-CCBB6B58E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61" y="5551488"/>
              <a:ext cx="7204077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9" name="TextBox 6">
              <a:extLst>
                <a:ext uri="{FF2B5EF4-FFF2-40B4-BE49-F238E27FC236}">
                  <a16:creationId xmlns:a16="http://schemas.microsoft.com/office/drawing/2014/main" id="{2E0A7A29-8B2F-4447-B2EC-1FD94ED4E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971" y="5990431"/>
              <a:ext cx="10164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Monotype Sorts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  <a:sym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2437A9EC-C7D4-4682-A450-C9EA354920F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70137"/>
            <a:ext cx="9906000" cy="4825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/>
              <a:t>Sed</a:t>
            </a:r>
            <a:r>
              <a:rPr lang="zh-CN" altLang="en-US" kern="0" dirty="0"/>
              <a:t>实例</a:t>
            </a:r>
            <a:r>
              <a:rPr lang="en-US" altLang="zh-CN" kern="0" dirty="0"/>
              <a:t>——</a:t>
            </a:r>
            <a:r>
              <a:rPr lang="zh-CN" altLang="en-US" kern="0" dirty="0"/>
              <a:t>替换命令</a:t>
            </a:r>
            <a:r>
              <a:rPr lang="en-US" altLang="zh-CN" kern="0" dirty="0"/>
              <a:t>s</a:t>
            </a:r>
            <a:endParaRPr lang="zh-CN" altLang="en-US" kern="0" dirty="0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29838</TotalTime>
  <Words>9410</Words>
  <Application>Microsoft Office PowerPoint</Application>
  <PresentationFormat>A4 纸张(210x297 毫米)</PresentationFormat>
  <Paragraphs>1091</Paragraphs>
  <Slides>98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13" baseType="lpstr">
      <vt:lpstr>Monotype Sorts</vt:lpstr>
      <vt:lpstr>黑体</vt:lpstr>
      <vt:lpstr>华文新魏</vt:lpstr>
      <vt:lpstr>宋体</vt:lpstr>
      <vt:lpstr>Arial</vt:lpstr>
      <vt:lpstr>Arial Narrow</vt:lpstr>
      <vt:lpstr>Calibri</vt:lpstr>
      <vt:lpstr>Courier New</vt:lpstr>
      <vt:lpstr>Tahoma</vt:lpstr>
      <vt:lpstr>Times New Roman</vt:lpstr>
      <vt:lpstr>Trebuchet MS</vt:lpstr>
      <vt:lpstr>Wingdings</vt:lpstr>
      <vt:lpstr>Wingdings 3</vt:lpstr>
      <vt:lpstr>通用信息 (标准)</vt:lpstr>
      <vt:lpstr>Visio.Drawing.11</vt:lpstr>
      <vt:lpstr>第三章 第2讲  Shell编程实例</vt:lpstr>
      <vt:lpstr>目录</vt:lpstr>
      <vt:lpstr>目录</vt:lpstr>
      <vt:lpstr>输入/输出处理与文件处理</vt:lpstr>
      <vt:lpstr>echo</vt:lpstr>
      <vt:lpstr>read</vt:lpstr>
      <vt:lpstr>read</vt:lpstr>
      <vt:lpstr>cat</vt:lpstr>
      <vt:lpstr>cat</vt:lpstr>
      <vt:lpstr>grep</vt:lpstr>
      <vt:lpstr>输入输出和重定向</vt:lpstr>
      <vt:lpstr>输入输出和重定向</vt:lpstr>
      <vt:lpstr>管道</vt:lpstr>
      <vt:lpstr>综合实例</vt:lpstr>
      <vt:lpstr>小结</vt:lpstr>
      <vt:lpstr>目录</vt:lpstr>
      <vt:lpstr>Shell文本与字符串处理</vt:lpstr>
      <vt:lpstr>字符串处理</vt:lpstr>
      <vt:lpstr>例子</vt:lpstr>
      <vt:lpstr>综合实例</vt:lpstr>
      <vt:lpstr>小结</vt:lpstr>
      <vt:lpstr>目录</vt:lpstr>
      <vt:lpstr>系统管理与脚本控制</vt:lpstr>
      <vt:lpstr>目录操作命令 —— pwd、cd</vt:lpstr>
      <vt:lpstr>目录操作命令 —— ls</vt:lpstr>
      <vt:lpstr>目录操作命令 —— mkdir</vt:lpstr>
      <vt:lpstr>目录操作命令 —— du</vt:lpstr>
      <vt:lpstr>文件操作命令 —— touch、file</vt:lpstr>
      <vt:lpstr>文件操作命令 —— cp</vt:lpstr>
      <vt:lpstr>文件操作命令 —— rm</vt:lpstr>
      <vt:lpstr>文件操作命令 —— mv</vt:lpstr>
      <vt:lpstr>查找文件—— find</vt:lpstr>
      <vt:lpstr>归档及压缩命令 —— tar</vt:lpstr>
      <vt:lpstr>PowerPoint 演示文稿</vt:lpstr>
      <vt:lpstr>查看进程信息——ps</vt:lpstr>
      <vt:lpstr>查看进程信息——top</vt:lpstr>
      <vt:lpstr>用户和组帐号概述</vt:lpstr>
      <vt:lpstr>用户帐号文件 —— passwd</vt:lpstr>
      <vt:lpstr>用户帐号文件 —— shadow</vt:lpstr>
      <vt:lpstr>添加用户帐号</vt:lpstr>
      <vt:lpstr>设置/更改用户口令</vt:lpstr>
      <vt:lpstr>组帐号文件 —— group、gshadow</vt:lpstr>
      <vt:lpstr>添加、删除组帐号</vt:lpstr>
      <vt:lpstr>PowerPoint 演示文稿</vt:lpstr>
      <vt:lpstr>设置文件/目录的权限</vt:lpstr>
      <vt:lpstr>设置文件/目录的归属</vt:lpstr>
      <vt:lpstr>综合实例</vt:lpstr>
      <vt:lpstr>小结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awk/gawk的基本格式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3472</cp:revision>
  <cp:lastPrinted>2011-09-02T04:24:48Z</cp:lastPrinted>
  <dcterms:created xsi:type="dcterms:W3CDTF">2001-03-21T12:57:26Z</dcterms:created>
  <dcterms:modified xsi:type="dcterms:W3CDTF">2021-03-29T07:19:13Z</dcterms:modified>
</cp:coreProperties>
</file>