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256" r:id="rId2"/>
    <p:sldId id="493" r:id="rId3"/>
    <p:sldId id="427" r:id="rId4"/>
    <p:sldId id="494" r:id="rId5"/>
    <p:sldId id="428" r:id="rId6"/>
    <p:sldId id="429" r:id="rId7"/>
    <p:sldId id="430" r:id="rId8"/>
    <p:sldId id="431" r:id="rId9"/>
    <p:sldId id="495" r:id="rId10"/>
    <p:sldId id="403" r:id="rId11"/>
    <p:sldId id="365" r:id="rId12"/>
    <p:sldId id="404" r:id="rId13"/>
    <p:sldId id="496" r:id="rId14"/>
    <p:sldId id="405" r:id="rId15"/>
    <p:sldId id="406" r:id="rId16"/>
    <p:sldId id="497" r:id="rId17"/>
    <p:sldId id="498" r:id="rId18"/>
    <p:sldId id="499" r:id="rId19"/>
    <p:sldId id="481" r:id="rId20"/>
    <p:sldId id="482" r:id="rId21"/>
    <p:sldId id="500" r:id="rId22"/>
    <p:sldId id="501" r:id="rId23"/>
    <p:sldId id="502" r:id="rId24"/>
    <p:sldId id="442" r:id="rId25"/>
    <p:sldId id="297" r:id="rId26"/>
  </p:sldIdLst>
  <p:sldSz cx="9906000" cy="6858000" type="A4"/>
  <p:notesSz cx="6797675" cy="992822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3A"/>
    <a:srgbClr val="003399"/>
    <a:srgbClr val="336699"/>
    <a:srgbClr val="000000"/>
    <a:srgbClr val="FF3300"/>
    <a:srgbClr val="C8860E"/>
    <a:srgbClr val="000066"/>
    <a:srgbClr val="0000FF"/>
    <a:srgbClr val="FFFF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2" autoAdjust="0"/>
    <p:restoredTop sz="98074" autoAdjust="0"/>
  </p:normalViewPr>
  <p:slideViewPr>
    <p:cSldViewPr>
      <p:cViewPr varScale="1">
        <p:scale>
          <a:sx n="78" d="100"/>
          <a:sy n="78" d="100"/>
        </p:scale>
        <p:origin x="1565" y="5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10"/>
    </p:cViewPr>
  </p:sorterViewPr>
  <p:notesViewPr>
    <p:cSldViewPr>
      <p:cViewPr varScale="1">
        <p:scale>
          <a:sx n="47" d="100"/>
          <a:sy n="47" d="100"/>
        </p:scale>
        <p:origin x="279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91CEAB8E-1E52-4AF3-A645-E2A34AEB46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269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210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3288"/>
            <a:ext cx="4984750" cy="44688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C7D674A-C53E-4DF2-95AB-FDF5B54D8C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22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12B921BF-85B0-4668-978C-286DC82F026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D49E765B-00F9-4905-A75F-A35E04376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zh-CN" altLang="en-US"/>
              <a:t>大家如果想要自己所使用的</a:t>
            </a:r>
            <a:r>
              <a:rPr lang="en-US" altLang="zh-CN"/>
              <a:t>Linux</a:t>
            </a:r>
            <a:r>
              <a:rPr lang="zh-CN" altLang="en-US"/>
              <a:t>有哪些版本的</a:t>
            </a:r>
            <a:r>
              <a:rPr lang="en-US" altLang="zh-CN"/>
              <a:t>shell</a:t>
            </a:r>
            <a:r>
              <a:rPr lang="zh-CN" altLang="en-US"/>
              <a:t>，可以查看</a:t>
            </a:r>
            <a:r>
              <a:rPr lang="en-US" altLang="zh-CN"/>
              <a:t>/etc/shell</a:t>
            </a:r>
            <a:r>
              <a:rPr lang="zh-CN" altLang="en-US"/>
              <a:t>文件，使用命令 </a:t>
            </a:r>
            <a:r>
              <a:rPr lang="en-US" altLang="zh-CN"/>
              <a:t>cat /etc/shells</a:t>
            </a:r>
          </a:p>
          <a:p>
            <a:r>
              <a:rPr lang="zh-CN" altLang="en-US"/>
              <a:t>我们本节课涉及到的是</a:t>
            </a:r>
            <a:r>
              <a:rPr lang="en-US" altLang="zh-CN"/>
              <a:t>bash-shell</a:t>
            </a:r>
            <a:r>
              <a:rPr lang="zh-CN" altLang="en-US"/>
              <a:t>，</a:t>
            </a:r>
            <a:r>
              <a:rPr lang="en-US" altLang="zh-CN"/>
              <a:t>bash shell</a:t>
            </a:r>
            <a:r>
              <a:rPr lang="zh-CN" altLang="en-US"/>
              <a:t>是一个增强的</a:t>
            </a:r>
            <a:r>
              <a:rPr lang="en-US" altLang="zh-CN"/>
              <a:t>bourne shell</a:t>
            </a:r>
            <a:r>
              <a:rPr lang="zh-CN" altLang="en-US"/>
              <a:t>，这个是标准的</a:t>
            </a:r>
            <a:r>
              <a:rPr lang="en-US" altLang="zh-CN"/>
              <a:t>unix</a:t>
            </a:r>
            <a:r>
              <a:rPr lang="zh-CN" altLang="en-US"/>
              <a:t>的</a:t>
            </a:r>
            <a:r>
              <a:rPr lang="en-US" altLang="zh-CN"/>
              <a:t>shell</a:t>
            </a:r>
            <a:r>
              <a:rPr lang="zh-CN" altLang="en-US"/>
              <a:t>，也是</a:t>
            </a:r>
            <a:r>
              <a:rPr lang="en-US" altLang="zh-CN"/>
              <a:t>Linux</a:t>
            </a:r>
            <a:r>
              <a:rPr lang="zh-CN" altLang="en-US"/>
              <a:t>上默认的</a:t>
            </a:r>
            <a:r>
              <a:rPr lang="en-US" altLang="zh-CN"/>
              <a:t>shell</a:t>
            </a:r>
            <a:r>
              <a:rPr lang="zh-CN" altLang="en-US"/>
              <a:t>。</a:t>
            </a:r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AC6F7162-E9F3-4C6B-8968-C08261A3E7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A2A5E0-291E-4FD9-8E55-12E58A581666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84985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86309-1557-4760-BFCC-A8CA618ECF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3127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5A923-AA79-42CB-AEBF-F06CE1EDB2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58280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52388"/>
            <a:ext cx="92055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318B3-CF94-4338-9C47-A02F66CD6F1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05750" y="6237288"/>
            <a:ext cx="1905000" cy="457200"/>
          </a:xfrm>
        </p:spPr>
        <p:txBody>
          <a:bodyPr/>
          <a:lstStyle>
            <a:lvl1pPr>
              <a:defRPr sz="1400" b="1" i="0" baseline="0">
                <a:solidFill>
                  <a:srgbClr val="001D3A"/>
                </a:solidFill>
              </a:defRPr>
            </a:lvl1pPr>
          </a:lstStyle>
          <a:p>
            <a:pPr>
              <a:defRPr/>
            </a:pPr>
            <a:fld id="{581DD3E0-5F7C-46B2-AE3F-E816681047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74928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0C540-FA4A-4C72-B81A-93C6DC1F8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2719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0C3C9-4EC1-4D0E-A124-05EA02C5D9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61704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E9D4A-0597-4B45-9AF7-E0992F0E6E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9273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2FFED-9152-4D2D-86D8-2C5FC9A66E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169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xfrm>
            <a:off x="8265368" y="6345056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E3554-2F4C-4F81-A61C-F7B03B5D2EAE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66901" y="6345745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041F5-C80F-41AD-85A6-1DB15A00DD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49417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B5A26-504E-4E45-B2B1-F0DD749C1A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1345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394A5-E25D-4EC5-882D-FDF0894202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47067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3" descr="backgroud-bluefram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47" descr="软件所所徽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50" y="112713"/>
            <a:ext cx="13668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056" descr="iscas-mzd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104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643" y="1506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D8894C89-F3FE-40C0-A5F3-ADEF3E1A655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FE7D64B2-A068-40FD-8A0E-D4EEE312E3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583" r:id="rId2"/>
    <p:sldLayoutId id="2147484573" r:id="rId3"/>
    <p:sldLayoutId id="2147484574" r:id="rId4"/>
    <p:sldLayoutId id="2147484575" r:id="rId5"/>
    <p:sldLayoutId id="2147484576" r:id="rId6"/>
    <p:sldLayoutId id="2147484577" r:id="rId7"/>
    <p:sldLayoutId id="2147484578" r:id="rId8"/>
    <p:sldLayoutId id="2147484579" r:id="rId9"/>
    <p:sldLayoutId id="2147484580" r:id="rId10"/>
    <p:sldLayoutId id="2147484581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 b="1">
          <a:solidFill>
            <a:srgbClr val="0000F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charset="2"/>
        <a:buChar char="F"/>
        <a:defRPr kumimoji="1" sz="2000" b="1">
          <a:solidFill>
            <a:srgbClr val="A50021"/>
          </a:solidFill>
          <a:latin typeface="+mn-lt"/>
          <a:ea typeface="楷体_GB2312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 b="1">
          <a:solidFill>
            <a:srgbClr val="292929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 b="1">
          <a:solidFill>
            <a:srgbClr val="FF3300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82"/>
          <p:cNvSpPr>
            <a:spLocks noGrp="1" noChangeArrowheads="1"/>
          </p:cNvSpPr>
          <p:nvPr>
            <p:ph type="ctrTitle" sz="quarter" idx="4294967295"/>
          </p:nvPr>
        </p:nvSpPr>
        <p:spPr>
          <a:xfrm>
            <a:off x="0" y="2193894"/>
            <a:ext cx="9906000" cy="1989199"/>
          </a:xfr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第四章 第</a:t>
            </a:r>
            <a:r>
              <a:rPr lang="en-US" altLang="zh-CN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讲 </a:t>
            </a:r>
            <a:br>
              <a:rPr lang="en-US" altLang="zh-CN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创建库和使用库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598C79F-1A9B-4C07-AA91-F7E12301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041F5-C80F-41AD-85A6-1DB15A00DDFA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37C20712-757F-48B7-ADEE-04ADF6DE238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kern="0" dirty="0"/>
              <a:t>共享库代码实现</a:t>
            </a:r>
          </a:p>
        </p:txBody>
      </p:sp>
      <p:sp>
        <p:nvSpPr>
          <p:cNvPr id="43011" name="Text Box 4">
            <a:extLst>
              <a:ext uri="{FF2B5EF4-FFF2-40B4-BE49-F238E27FC236}">
                <a16:creationId xmlns:a16="http://schemas.microsoft.com/office/drawing/2014/main" id="{631934EF-2A53-4AB4-8F58-E9995D437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600" y="1458883"/>
            <a:ext cx="24625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3D5C00"/>
                </a:solidFill>
                <a:latin typeface="+mn-lt"/>
                <a:ea typeface="宋体" pitchFamily="2" charset="-122"/>
              </a:rPr>
              <a:t>1 编写共享库源代码</a:t>
            </a:r>
          </a:p>
        </p:txBody>
      </p:sp>
      <p:sp>
        <p:nvSpPr>
          <p:cNvPr id="43012" name="AutoShape 5">
            <a:extLst>
              <a:ext uri="{FF2B5EF4-FFF2-40B4-BE49-F238E27FC236}">
                <a16:creationId xmlns:a16="http://schemas.microsoft.com/office/drawing/2014/main" id="{4DB66317-4ECE-4EF7-87D7-F6569A24B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2731" y="2636912"/>
            <a:ext cx="1760538" cy="1360488"/>
          </a:xfrm>
          <a:prstGeom prst="horizontalScroll">
            <a:avLst>
              <a:gd name="adj" fmla="val 12500"/>
            </a:avLst>
          </a:prstGeom>
          <a:ln>
            <a:solidFill>
              <a:srgbClr val="001D3A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0">
                <a:solidFill>
                  <a:sysClr val="windowText" lastClr="000000"/>
                </a:solidFill>
                <a:ea typeface="宋体" panose="02010600030101010101" pitchFamily="2" charset="-122"/>
              </a:rPr>
              <a:t>int </a:t>
            </a:r>
            <a:r>
              <a:rPr lang="en-US" altLang="zh-CN" sz="1800" b="0">
                <a:solidFill>
                  <a:sysClr val="windowText" lastClr="000000"/>
                </a:solidFill>
                <a:ea typeface="宋体" panose="02010600030101010101" pitchFamily="2" charset="-122"/>
              </a:rPr>
              <a:t>test</a:t>
            </a:r>
            <a:r>
              <a:rPr lang="zh-CN" altLang="en-US" sz="1800" b="0">
                <a:solidFill>
                  <a:sysClr val="windowText" lastClr="000000"/>
                </a:solidFill>
                <a:ea typeface="宋体" panose="02010600030101010101" pitchFamily="2" charset="-122"/>
              </a:rPr>
              <a:t>1(){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0">
                <a:solidFill>
                  <a:sysClr val="windowText" lastClr="000000"/>
                </a:solidFill>
                <a:ea typeface="宋体" panose="02010600030101010101" pitchFamily="2" charset="-122"/>
              </a:rPr>
              <a:t>    return 1;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0">
                <a:solidFill>
                  <a:sysClr val="windowText" lastClr="000000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3013" name="AutoShape 6">
            <a:extLst>
              <a:ext uri="{FF2B5EF4-FFF2-40B4-BE49-F238E27FC236}">
                <a16:creationId xmlns:a16="http://schemas.microsoft.com/office/drawing/2014/main" id="{39CEFD5F-FB5D-4129-97A9-DD17769F7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2731" y="4395862"/>
            <a:ext cx="1760538" cy="1360488"/>
          </a:xfrm>
          <a:prstGeom prst="horizontalScroll">
            <a:avLst>
              <a:gd name="adj" fmla="val 12500"/>
            </a:avLst>
          </a:prstGeom>
          <a:ln>
            <a:solidFill>
              <a:srgbClr val="001D3A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0">
                <a:solidFill>
                  <a:sysClr val="windowText" lastClr="000000"/>
                </a:solidFill>
                <a:ea typeface="宋体" panose="02010600030101010101" pitchFamily="2" charset="-122"/>
              </a:rPr>
              <a:t>int </a:t>
            </a:r>
            <a:r>
              <a:rPr lang="en-US" altLang="zh-CN" sz="1800" b="0">
                <a:solidFill>
                  <a:sysClr val="windowText" lastClr="000000"/>
                </a:solidFill>
                <a:ea typeface="宋体" panose="02010600030101010101" pitchFamily="2" charset="-122"/>
              </a:rPr>
              <a:t>test</a:t>
            </a:r>
            <a:r>
              <a:rPr lang="zh-CN" altLang="en-US" sz="1800" b="0">
                <a:solidFill>
                  <a:sysClr val="windowText" lastClr="000000"/>
                </a:solidFill>
                <a:ea typeface="宋体" panose="02010600030101010101" pitchFamily="2" charset="-122"/>
              </a:rPr>
              <a:t>2(){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0">
                <a:solidFill>
                  <a:sysClr val="windowText" lastClr="000000"/>
                </a:solidFill>
                <a:ea typeface="宋体" panose="02010600030101010101" pitchFamily="2" charset="-122"/>
              </a:rPr>
              <a:t>    return 2;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0">
                <a:solidFill>
                  <a:sysClr val="windowText" lastClr="000000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3014" name="Text Box 7">
            <a:extLst>
              <a:ext uri="{FF2B5EF4-FFF2-40B4-BE49-F238E27FC236}">
                <a16:creationId xmlns:a16="http://schemas.microsoft.com/office/drawing/2014/main" id="{98A03909-710E-46DD-868C-105FE6FBD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277" y="2454350"/>
            <a:ext cx="1095172" cy="369332"/>
          </a:xfrm>
          <a:prstGeom prst="rect">
            <a:avLst/>
          </a:prstGeom>
          <a:ln>
            <a:solidFill>
              <a:srgbClr val="001D3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0">
                <a:solidFill>
                  <a:sysClr val="windowText" lastClr="000000"/>
                </a:solidFill>
                <a:ea typeface="宋体" panose="02010600030101010101" pitchFamily="2" charset="-122"/>
              </a:rPr>
              <a:t>libtest1.c</a:t>
            </a:r>
          </a:p>
        </p:txBody>
      </p:sp>
      <p:sp>
        <p:nvSpPr>
          <p:cNvPr id="43015" name="Text Box 8">
            <a:extLst>
              <a:ext uri="{FF2B5EF4-FFF2-40B4-BE49-F238E27FC236}">
                <a16:creationId xmlns:a16="http://schemas.microsoft.com/office/drawing/2014/main" id="{586C3564-DB34-4CBF-967C-947B76644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277" y="4213300"/>
            <a:ext cx="1095172" cy="369332"/>
          </a:xfrm>
          <a:prstGeom prst="rect">
            <a:avLst/>
          </a:prstGeom>
          <a:ln>
            <a:solidFill>
              <a:srgbClr val="001D3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0">
                <a:solidFill>
                  <a:sysClr val="windowText" lastClr="000000"/>
                </a:solidFill>
                <a:ea typeface="宋体" panose="02010600030101010101" pitchFamily="2" charset="-122"/>
              </a:rPr>
              <a:t>libtest2.c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10B1FB17-EFFC-4389-B804-20631ADD31E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kern="0" dirty="0"/>
              <a:t>生成共享库</a:t>
            </a:r>
          </a:p>
        </p:txBody>
      </p:sp>
      <p:sp>
        <p:nvSpPr>
          <p:cNvPr id="44035" name="Text Box 4">
            <a:extLst>
              <a:ext uri="{FF2B5EF4-FFF2-40B4-BE49-F238E27FC236}">
                <a16:creationId xmlns:a16="http://schemas.microsoft.com/office/drawing/2014/main" id="{4DE7C903-619A-4B96-BC8F-8FB652E9F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2784" y="1520825"/>
            <a:ext cx="16882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3D5C00"/>
                </a:solidFill>
                <a:latin typeface="+mn-lt"/>
                <a:ea typeface="宋体" pitchFamily="2" charset="-122"/>
              </a:rPr>
              <a:t>2 生成共享库</a:t>
            </a:r>
          </a:p>
        </p:txBody>
      </p:sp>
      <p:sp>
        <p:nvSpPr>
          <p:cNvPr id="44036" name="Text Box 5">
            <a:extLst>
              <a:ext uri="{FF2B5EF4-FFF2-40B4-BE49-F238E27FC236}">
                <a16:creationId xmlns:a16="http://schemas.microsoft.com/office/drawing/2014/main" id="{6AB6F1E9-2730-4066-922D-EA5818F38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9326" y="3195639"/>
            <a:ext cx="50831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0" dirty="0">
                <a:solidFill>
                  <a:schemeClr val="tx1"/>
                </a:solidFill>
                <a:ea typeface="宋体" panose="02010600030101010101" pitchFamily="2" charset="-122"/>
              </a:rPr>
              <a:t>参数详解: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0" dirty="0">
                <a:solidFill>
                  <a:schemeClr val="tx1"/>
                </a:solidFill>
                <a:ea typeface="宋体" panose="02010600030101010101" pitchFamily="2" charset="-122"/>
              </a:rPr>
              <a:t>    -Wall: 包含warning信息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0" dirty="0">
                <a:solidFill>
                  <a:schemeClr val="tx1"/>
                </a:solidFill>
                <a:ea typeface="宋体" panose="02010600030101010101" pitchFamily="2" charset="-122"/>
              </a:rPr>
              <a:t>    -fPIC: 编译动态库必须,输出不依赖位置的代码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0" dirty="0">
                <a:solidFill>
                  <a:schemeClr val="tx1"/>
                </a:solidFill>
                <a:ea typeface="宋体" panose="02010600030101010101" pitchFamily="2" charset="-122"/>
              </a:rPr>
              <a:t>    -shared: 编译动态库必需选项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0" dirty="0">
                <a:solidFill>
                  <a:schemeClr val="tx1"/>
                </a:solidFill>
                <a:ea typeface="宋体" panose="02010600030101010101" pitchFamily="2" charset="-122"/>
              </a:rPr>
              <a:t>    -W</a:t>
            </a:r>
            <a:r>
              <a:rPr lang="en-US" altLang="zh-CN" sz="1800" b="0" dirty="0">
                <a:solidFill>
                  <a:schemeClr val="tx1"/>
                </a:solidFill>
                <a:ea typeface="宋体" panose="02010600030101010101" pitchFamily="2" charset="-122"/>
              </a:rPr>
              <a:t>l</a:t>
            </a:r>
            <a:r>
              <a:rPr lang="zh-CN" altLang="en-US" sz="1800" b="0" dirty="0">
                <a:solidFill>
                  <a:schemeClr val="tx1"/>
                </a:solidFill>
                <a:ea typeface="宋体" panose="02010600030101010101" pitchFamily="2" charset="-122"/>
              </a:rPr>
              <a:t>: 向链接器(Linker)传递一些参数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0" dirty="0">
                <a:solidFill>
                  <a:schemeClr val="tx1"/>
                </a:solidFill>
                <a:ea typeface="宋体" panose="02010600030101010101" pitchFamily="2" charset="-122"/>
              </a:rPr>
              <a:t>    -o: 动态库的名字.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037" name="AutoShape 6">
            <a:extLst>
              <a:ext uri="{FF2B5EF4-FFF2-40B4-BE49-F238E27FC236}">
                <a16:creationId xmlns:a16="http://schemas.microsoft.com/office/drawing/2014/main" id="{5BB33E9A-3309-4B64-B245-E2134787A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6" y="2368550"/>
            <a:ext cx="4695825" cy="749300"/>
          </a:xfrm>
          <a:prstGeom prst="horizontalScroll">
            <a:avLst>
              <a:gd name="adj" fmla="val 12500"/>
            </a:avLst>
          </a:prstGeom>
          <a:ln>
            <a:solidFill>
              <a:srgbClr val="001D3A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gcc -Wall -fPIC -c libtest1.</a:t>
            </a:r>
            <a:r>
              <a:rPr lang="en-US" altLang="zh-CN" sz="1200" b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c </a:t>
            </a:r>
            <a:r>
              <a:rPr lang="zh-CN" altLang="en-US" sz="1200" b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libtest</a:t>
            </a:r>
            <a:r>
              <a:rPr lang="en-US" altLang="zh-CN" sz="1200" b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200" b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.</a:t>
            </a:r>
            <a:r>
              <a:rPr lang="en-US" altLang="zh-CN" sz="1200" b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c</a:t>
            </a:r>
            <a:endParaRPr lang="zh-CN" altLang="en-US" sz="1200" b="0" dirty="0">
              <a:solidFill>
                <a:sysClr val="windowText" lastClr="000000"/>
              </a:solidFill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gcc -shared -o libctest.so   *.o</a:t>
            </a:r>
          </a:p>
        </p:txBody>
      </p:sp>
      <p:sp>
        <p:nvSpPr>
          <p:cNvPr id="44038" name="Text Box 7">
            <a:extLst>
              <a:ext uri="{FF2B5EF4-FFF2-40B4-BE49-F238E27FC236}">
                <a16:creationId xmlns:a16="http://schemas.microsoft.com/office/drawing/2014/main" id="{21F62305-B319-4819-9A12-EAF242DFB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959" y="2117725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1800" b="0">
                <a:solidFill>
                  <a:schemeClr val="tx1"/>
                </a:solidFill>
                <a:ea typeface="宋体" panose="02010600030101010101" pitchFamily="2" charset="-122"/>
              </a:rPr>
              <a:t>执行命令</a:t>
            </a:r>
          </a:p>
        </p:txBody>
      </p:sp>
      <p:sp>
        <p:nvSpPr>
          <p:cNvPr id="44039" name="矩形 7">
            <a:extLst>
              <a:ext uri="{FF2B5EF4-FFF2-40B4-BE49-F238E27FC236}">
                <a16:creationId xmlns:a16="http://schemas.microsoft.com/office/drawing/2014/main" id="{ACE1D76D-9DF3-4CBB-8BC2-839C1E194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2468563"/>
            <a:ext cx="471488" cy="247650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040" name="椭圆 8">
            <a:extLst>
              <a:ext uri="{FF2B5EF4-FFF2-40B4-BE49-F238E27FC236}">
                <a16:creationId xmlns:a16="http://schemas.microsoft.com/office/drawing/2014/main" id="{CDCDA8DA-0230-4D32-A34B-FE512670B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1" y="2021443"/>
            <a:ext cx="377467" cy="369332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endParaRPr lang="zh-CN" altLang="en-US" sz="1800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4041" name="矩形 9">
            <a:extLst>
              <a:ext uri="{FF2B5EF4-FFF2-40B4-BE49-F238E27FC236}">
                <a16:creationId xmlns:a16="http://schemas.microsoft.com/office/drawing/2014/main" id="{F0EF4B8E-AF29-4C13-959C-39E99A3E3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8745" y="2716213"/>
            <a:ext cx="573882" cy="246062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042" name="椭圆 10">
            <a:extLst>
              <a:ext uri="{FF2B5EF4-FFF2-40B4-BE49-F238E27FC236}">
                <a16:creationId xmlns:a16="http://schemas.microsoft.com/office/drawing/2014/main" id="{EC9A27E3-D6C8-45F8-9FFE-EE7EEF5A1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139" y="3067434"/>
            <a:ext cx="419509" cy="43283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0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endParaRPr lang="zh-CN" altLang="en-US" sz="1800" b="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>
            <a:extLst>
              <a:ext uri="{FF2B5EF4-FFF2-40B4-BE49-F238E27FC236}">
                <a16:creationId xmlns:a16="http://schemas.microsoft.com/office/drawing/2014/main" id="{7485446E-0A2D-4FDC-AE57-9E1EC753AD5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kern="0" dirty="0"/>
              <a:t>设置共享库路径</a:t>
            </a: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4D907422-0FAF-4C19-9D12-FEDFEBA03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02" y="1520825"/>
            <a:ext cx="22044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3D5C00"/>
                </a:solidFill>
                <a:latin typeface="+mn-lt"/>
                <a:ea typeface="宋体" pitchFamily="2" charset="-122"/>
              </a:rPr>
              <a:t>3 设置共享库路径</a:t>
            </a:r>
          </a:p>
        </p:txBody>
      </p:sp>
      <p:sp>
        <p:nvSpPr>
          <p:cNvPr id="45061" name="Text Box 5">
            <a:extLst>
              <a:ext uri="{FF2B5EF4-FFF2-40B4-BE49-F238E27FC236}">
                <a16:creationId xmlns:a16="http://schemas.microsoft.com/office/drawing/2014/main" id="{D7AA9D07-A5D0-4BD5-94D9-1A27366F1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0514" y="2117726"/>
            <a:ext cx="591276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000" dirty="0">
                <a:solidFill>
                  <a:srgbClr val="3D5C00"/>
                </a:solidFill>
                <a:latin typeface="+mn-lt"/>
                <a:ea typeface="宋体" pitchFamily="2" charset="-122"/>
              </a:rPr>
              <a:t>为了加载动态链接库，需要有链接库的路径来寻找，</a:t>
            </a:r>
            <a:endParaRPr lang="en-US" altLang="zh-CN" sz="2000" dirty="0">
              <a:solidFill>
                <a:srgbClr val="3D5C00"/>
              </a:solidFill>
              <a:latin typeface="+mn-lt"/>
              <a:ea typeface="宋体" pitchFamily="2" charset="-122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000" dirty="0">
                <a:solidFill>
                  <a:srgbClr val="3D5C00"/>
                </a:solidFill>
                <a:latin typeface="+mn-lt"/>
                <a:ea typeface="宋体" pitchFamily="2" charset="-122"/>
              </a:rPr>
              <a:t>我们</a:t>
            </a:r>
            <a:r>
              <a:rPr lang="zh-CN" altLang="en-US" sz="2000" dirty="0">
                <a:solidFill>
                  <a:srgbClr val="3D5C00"/>
                </a:solidFill>
                <a:latin typeface="+mn-lt"/>
                <a:ea typeface="宋体" pitchFamily="2" charset="-122"/>
              </a:rPr>
              <a:t>以</a:t>
            </a:r>
            <a:r>
              <a:rPr lang="en-US" altLang="zh-CN" sz="2000" dirty="0" err="1">
                <a:solidFill>
                  <a:srgbClr val="3D5C00"/>
                </a:solidFill>
                <a:latin typeface="+mn-lt"/>
                <a:ea typeface="宋体" pitchFamily="2" charset="-122"/>
              </a:rPr>
              <a:t>ldconfig</a:t>
            </a:r>
            <a:r>
              <a:rPr lang="zh-CN" altLang="en-US" sz="2000" dirty="0">
                <a:solidFill>
                  <a:srgbClr val="3D5C00"/>
                </a:solidFill>
                <a:latin typeface="+mn-lt"/>
                <a:ea typeface="宋体" pitchFamily="2" charset="-122"/>
              </a:rPr>
              <a:t>设定方式为例</a:t>
            </a:r>
            <a:endParaRPr lang="zh-CN" altLang="zh-CN" sz="2000" dirty="0">
              <a:solidFill>
                <a:srgbClr val="3D5C00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45062" name="Text Box 6">
            <a:extLst>
              <a:ext uri="{FF2B5EF4-FFF2-40B4-BE49-F238E27FC236}">
                <a16:creationId xmlns:a16="http://schemas.microsoft.com/office/drawing/2014/main" id="{4DD30819-20FA-4C30-AD4B-E3C1F9918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9947" y="3067744"/>
            <a:ext cx="5301451" cy="64633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tx1"/>
                </a:solidFill>
                <a:ea typeface="宋体" panose="02010600030101010101" pitchFamily="2" charset="-122"/>
              </a:rPr>
              <a:t>修改/etc/ld.so.conf文件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0" dirty="0">
                <a:solidFill>
                  <a:schemeClr val="tx1"/>
                </a:solidFill>
                <a:ea typeface="宋体" panose="02010600030101010101" pitchFamily="2" charset="-122"/>
              </a:rPr>
              <a:t>打开/etc/ld.so.confg 文件,并将/</a:t>
            </a:r>
            <a:r>
              <a:rPr lang="en-US" altLang="zh-CN" sz="1800" b="0" dirty="0">
                <a:solidFill>
                  <a:schemeClr val="tx1"/>
                </a:solidFill>
                <a:ea typeface="宋体" panose="02010600030101010101" pitchFamily="2" charset="-122"/>
              </a:rPr>
              <a:t>root</a:t>
            </a:r>
            <a:r>
              <a:rPr lang="zh-CN" altLang="en-US" sz="1800" b="0" dirty="0">
                <a:solidFill>
                  <a:schemeClr val="tx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800" b="0" dirty="0" err="1">
                <a:solidFill>
                  <a:schemeClr val="tx1"/>
                </a:solidFill>
                <a:ea typeface="宋体" panose="02010600030101010101" pitchFamily="2" charset="-122"/>
              </a:rPr>
              <a:t>mylib</a:t>
            </a:r>
            <a:r>
              <a:rPr lang="zh-CN" altLang="en-US" sz="1800" b="0" dirty="0">
                <a:solidFill>
                  <a:schemeClr val="tx1"/>
                </a:solidFill>
                <a:ea typeface="宋体" panose="02010600030101010101" pitchFamily="2" charset="-122"/>
              </a:rPr>
              <a:t> 添加进去</a:t>
            </a:r>
            <a:endParaRPr lang="en-US" altLang="zh-CN" sz="1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45063" name="组合 17">
            <a:extLst>
              <a:ext uri="{FF2B5EF4-FFF2-40B4-BE49-F238E27FC236}">
                <a16:creationId xmlns:a16="http://schemas.microsoft.com/office/drawing/2014/main" id="{AE405A44-B89D-4F06-A9FF-85824FFDB464}"/>
              </a:ext>
            </a:extLst>
          </p:cNvPr>
          <p:cNvGrpSpPr>
            <a:grpSpLocks/>
          </p:cNvGrpSpPr>
          <p:nvPr/>
        </p:nvGrpSpPr>
        <p:grpSpPr bwMode="auto">
          <a:xfrm>
            <a:off x="1560514" y="3854450"/>
            <a:ext cx="5113337" cy="1282700"/>
            <a:chOff x="1179513" y="3854449"/>
            <a:chExt cx="5113249" cy="1282348"/>
          </a:xfrm>
        </p:grpSpPr>
        <p:pic>
          <p:nvPicPr>
            <p:cNvPr id="45064" name="Picture 13" descr="C:\Users\lenovo\AppData\Roaming\Tencent\Users\451256253\QQ\WinTemp\RichOle\JU@4VA)R%PRLXFPH4B%0_JG.png">
              <a:extLst>
                <a:ext uri="{FF2B5EF4-FFF2-40B4-BE49-F238E27FC236}">
                  <a16:creationId xmlns:a16="http://schemas.microsoft.com/office/drawing/2014/main" id="{0151BDFB-624B-4C87-A13D-C40DD8A5F1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0625" y="4717697"/>
              <a:ext cx="509587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65" name="Picture 11" descr="C:\Users\lenovo\AppData\Roaming\Tencent\Users\451256253\QQ\WinTemp\RichOle\~`B8(Z2HOMH8O)50T0C~{CR.png">
              <a:extLst>
                <a:ext uri="{FF2B5EF4-FFF2-40B4-BE49-F238E27FC236}">
                  <a16:creationId xmlns:a16="http://schemas.microsoft.com/office/drawing/2014/main" id="{07B8A5A6-D336-4F08-9ED4-18737A7B72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9513" y="4005263"/>
              <a:ext cx="3708400" cy="712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66" name="Picture 12" descr="C:\Users\lenovo\AppData\Roaming\Tencent\Users\451256253\QQ\WinTemp\RichOle\_$$7A8ZSM}W[}MQQC77NJXG.png">
              <a:extLst>
                <a:ext uri="{FF2B5EF4-FFF2-40B4-BE49-F238E27FC236}">
                  <a16:creationId xmlns:a16="http://schemas.microsoft.com/office/drawing/2014/main" id="{E37E19E0-2B68-4FAC-A7A6-57EDF18EED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0625" y="3854450"/>
              <a:ext cx="3697288" cy="68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67" name="矩形 13">
              <a:extLst>
                <a:ext uri="{FF2B5EF4-FFF2-40B4-BE49-F238E27FC236}">
                  <a16:creationId xmlns:a16="http://schemas.microsoft.com/office/drawing/2014/main" id="{091B961A-A727-476F-A4B0-8CDA5A45B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5425" y="4468813"/>
              <a:ext cx="852488" cy="238125"/>
            </a:xfrm>
            <a:prstGeom prst="rect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5068" name="椭圆 14">
              <a:extLst>
                <a:ext uri="{FF2B5EF4-FFF2-40B4-BE49-F238E27FC236}">
                  <a16:creationId xmlns:a16="http://schemas.microsoft.com/office/drawing/2014/main" id="{87C203F1-58E3-4F8C-B352-C33E65256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7227" y="4423296"/>
              <a:ext cx="282575" cy="271462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 b="0">
                  <a:solidFill>
                    <a:srgbClr val="FF0000"/>
                  </a:solidFill>
                  <a:ea typeface="宋体" panose="02010600030101010101" pitchFamily="2" charset="-122"/>
                </a:rPr>
                <a:t>2</a:t>
              </a:r>
              <a:endParaRPr lang="zh-CN" altLang="en-US" sz="1200" b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5069" name="矩形 11">
              <a:extLst>
                <a:ext uri="{FF2B5EF4-FFF2-40B4-BE49-F238E27FC236}">
                  <a16:creationId xmlns:a16="http://schemas.microsoft.com/office/drawing/2014/main" id="{E350E8EA-1CD6-42BB-A9AE-709E285B6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735" y="4213764"/>
              <a:ext cx="1184852" cy="167570"/>
            </a:xfrm>
            <a:prstGeom prst="rect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5070" name="椭圆 12">
              <a:extLst>
                <a:ext uri="{FF2B5EF4-FFF2-40B4-BE49-F238E27FC236}">
                  <a16:creationId xmlns:a16="http://schemas.microsoft.com/office/drawing/2014/main" id="{803AA49C-9A63-48EF-8C93-A1671CC97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850" y="4198938"/>
              <a:ext cx="282575" cy="269875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 b="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  <a:endParaRPr lang="zh-CN" altLang="en-US" sz="1200" b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45071" name="Picture 15" descr="C:\Users\lenovo\AppData\Roaming\Tencent\Users\451256253\QQ\WinTemp\RichOle\FU4S2[BS%NY@{(]E8$5BCC4.png">
              <a:extLst>
                <a:ext uri="{FF2B5EF4-FFF2-40B4-BE49-F238E27FC236}">
                  <a16:creationId xmlns:a16="http://schemas.microsoft.com/office/drawing/2014/main" id="{3A816028-37DF-46FD-B604-27C4C97EE5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9867" y="3854449"/>
              <a:ext cx="1562895" cy="885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72" name="矩形 13">
              <a:extLst>
                <a:ext uri="{FF2B5EF4-FFF2-40B4-BE49-F238E27FC236}">
                  <a16:creationId xmlns:a16="http://schemas.microsoft.com/office/drawing/2014/main" id="{270EAB35-409D-4D54-9FCE-20945782A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7825" y="4722814"/>
              <a:ext cx="2212622" cy="237595"/>
            </a:xfrm>
            <a:prstGeom prst="rect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5073" name="椭圆 14">
              <a:extLst>
                <a:ext uri="{FF2B5EF4-FFF2-40B4-BE49-F238E27FC236}">
                  <a16:creationId xmlns:a16="http://schemas.microsoft.com/office/drawing/2014/main" id="{5DC86E1A-0168-4E14-ABE4-524253360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3825" y="4651381"/>
              <a:ext cx="282575" cy="271462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 b="0" dirty="0">
                  <a:solidFill>
                    <a:srgbClr val="FF0000"/>
                  </a:solidFill>
                  <a:ea typeface="宋体" panose="02010600030101010101" pitchFamily="2" charset="-122"/>
                </a:rPr>
                <a:t>3</a:t>
              </a:r>
              <a:endParaRPr lang="zh-CN" altLang="en-US" sz="1200" b="0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82289B4A-5A14-44BD-8171-BC12B66DEBD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kern="0" dirty="0"/>
              <a:t>编写应用程序调用共享库</a:t>
            </a:r>
          </a:p>
        </p:txBody>
      </p:sp>
      <p:sp>
        <p:nvSpPr>
          <p:cNvPr id="46084" name="Text Box 4">
            <a:extLst>
              <a:ext uri="{FF2B5EF4-FFF2-40B4-BE49-F238E27FC236}">
                <a16:creationId xmlns:a16="http://schemas.microsoft.com/office/drawing/2014/main" id="{1F2BB665-05E1-4588-9C49-DAEB3E460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5739" y="1884363"/>
            <a:ext cx="7705725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"/>
            </a:pPr>
            <a:r>
              <a:rPr lang="zh-CN" altLang="en-US" sz="2000" dirty="0">
                <a:solidFill>
                  <a:srgbClr val="3D5C00"/>
                </a:solidFill>
                <a:latin typeface="+mn-lt"/>
                <a:ea typeface="宋体" pitchFamily="2" charset="-122"/>
              </a:rPr>
              <a:t>加载共享库函数说明</a:t>
            </a:r>
            <a:endParaRPr lang="en-US" altLang="zh-CN" sz="2000" dirty="0">
              <a:solidFill>
                <a:srgbClr val="3D5C00"/>
              </a:solidFill>
              <a:latin typeface="+mn-lt"/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"/>
            </a:pPr>
            <a:r>
              <a:rPr lang="zh-CN" altLang="en-US" sz="2000" dirty="0">
                <a:solidFill>
                  <a:srgbClr val="3D5C00"/>
                </a:solidFill>
                <a:latin typeface="+mn-lt"/>
                <a:ea typeface="宋体" pitchFamily="2" charset="-122"/>
              </a:rPr>
              <a:t>应用程序中添加头文件</a:t>
            </a:r>
            <a:r>
              <a:rPr lang="en-US" altLang="zh-CN" sz="2000" dirty="0" err="1">
                <a:solidFill>
                  <a:srgbClr val="3D5C00"/>
                </a:solidFill>
                <a:latin typeface="+mn-lt"/>
                <a:ea typeface="宋体" pitchFamily="2" charset="-122"/>
              </a:rPr>
              <a:t>dlfcn.h</a:t>
            </a:r>
            <a:endParaRPr lang="en-US" altLang="zh-CN" sz="2000" dirty="0">
              <a:solidFill>
                <a:srgbClr val="3D5C00"/>
              </a:solidFill>
              <a:latin typeface="+mn-lt"/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"/>
            </a:pPr>
            <a:r>
              <a:rPr lang="zh-CN" altLang="en-US" sz="2000" dirty="0">
                <a:solidFill>
                  <a:srgbClr val="3D5C00"/>
                </a:solidFill>
                <a:latin typeface="+mn-lt"/>
                <a:ea typeface="宋体" pitchFamily="2" charset="-122"/>
              </a:rPr>
              <a:t>应用程序编译时加“</a:t>
            </a:r>
            <a:r>
              <a:rPr lang="en-US" altLang="zh-CN" sz="2000" dirty="0">
                <a:solidFill>
                  <a:srgbClr val="3D5C00"/>
                </a:solidFill>
                <a:latin typeface="+mn-lt"/>
                <a:ea typeface="宋体" pitchFamily="2" charset="-122"/>
              </a:rPr>
              <a:t>-</a:t>
            </a:r>
            <a:r>
              <a:rPr lang="en-US" altLang="zh-CN" sz="2000" dirty="0" err="1">
                <a:solidFill>
                  <a:srgbClr val="3D5C00"/>
                </a:solidFill>
                <a:latin typeface="+mn-lt"/>
                <a:ea typeface="宋体" pitchFamily="2" charset="-122"/>
              </a:rPr>
              <a:t>ldl</a:t>
            </a:r>
            <a:r>
              <a:rPr lang="zh-CN" altLang="en-US" sz="2000" dirty="0">
                <a:solidFill>
                  <a:srgbClr val="3D5C00"/>
                </a:solidFill>
                <a:latin typeface="+mn-lt"/>
                <a:ea typeface="宋体" pitchFamily="2" charset="-122"/>
              </a:rPr>
              <a:t>”选项</a:t>
            </a:r>
            <a:endParaRPr lang="en-US" altLang="zh-CN" sz="2000" dirty="0">
              <a:solidFill>
                <a:srgbClr val="3D5C00"/>
              </a:solidFill>
              <a:latin typeface="+mn-lt"/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"/>
            </a:pPr>
            <a:endParaRPr lang="zh-CN" altLang="en-US" sz="18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6085" name="AutoShape 5">
            <a:extLst>
              <a:ext uri="{FF2B5EF4-FFF2-40B4-BE49-F238E27FC236}">
                <a16:creationId xmlns:a16="http://schemas.microsoft.com/office/drawing/2014/main" id="{AFFF901F-9013-4838-8D2F-45C691958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137" y="2420888"/>
            <a:ext cx="7705725" cy="4348162"/>
          </a:xfrm>
          <a:prstGeom prst="horizontalScroll">
            <a:avLst>
              <a:gd name="adj" fmla="val 12500"/>
            </a:avLst>
          </a:prstGeom>
          <a:ln>
            <a:solidFill>
              <a:srgbClr val="001D3A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dlopen("libctest.so", RTLD_LAZY): 加载动态库,如果加载失败返回NULL. 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      第二个参数可以是: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400" b="0" dirty="0">
              <a:solidFill>
                <a:sysClr val="windowText" lastClr="000000"/>
              </a:solidFill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    RTLD_LAZY: </a:t>
            </a:r>
            <a:r>
              <a:rPr lang="en-US" altLang="zh-CN" sz="1400" b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lazy</a:t>
            </a:r>
            <a:r>
              <a:rPr lang="zh-CN" altLang="en-US" sz="1400" b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模式，即，直到程序使用到动态库中的符号时才去执行库的加载</a:t>
            </a:r>
            <a:endParaRPr lang="en-US" altLang="zh-CN" sz="1400" b="0" dirty="0">
              <a:solidFill>
                <a:sysClr val="windowText" lastClr="000000"/>
              </a:solidFill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    </a:t>
            </a:r>
            <a:r>
              <a:rPr lang="zh-CN" altLang="en-US" sz="1400" b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RTLD_NOW: 立刻加载.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400" b="0" dirty="0">
              <a:solidFill>
                <a:sysClr val="windowText" lastClr="000000"/>
              </a:solidFill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dlsym(lib_handle, “test1”): 返回</a:t>
            </a:r>
            <a:r>
              <a:rPr lang="en-US" altLang="zh-CN" sz="1400" b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test1</a:t>
            </a:r>
            <a:r>
              <a:rPr lang="zh-CN" altLang="en-US" sz="1400" b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函数的地址. 如果查找函数失败则返回NULL.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1400" b="0" dirty="0">
              <a:solidFill>
                <a:sysClr val="windowText" lastClr="000000"/>
              </a:solidFill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0" dirty="0" err="1">
                <a:solidFill>
                  <a:sysClr val="windowText" lastClr="000000"/>
                </a:solidFill>
                <a:ea typeface="宋体" panose="02010600030101010101" pitchFamily="2" charset="-122"/>
              </a:rPr>
              <a:t>dlclose</a:t>
            </a:r>
            <a:r>
              <a:rPr lang="en-US" altLang="zh-CN" sz="1400" b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(): </a:t>
            </a:r>
            <a:r>
              <a:rPr lang="zh-CN" altLang="en-US" sz="1400" b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卸载共享库</a:t>
            </a:r>
            <a:endParaRPr lang="en-US" altLang="zh-CN" sz="1400" b="0" dirty="0">
              <a:solidFill>
                <a:sysClr val="windowText" lastClr="000000"/>
              </a:solidFill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400" b="0" dirty="0">
              <a:solidFill>
                <a:sysClr val="windowText" lastClr="000000"/>
              </a:solidFill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和微软的动态加载dll技术对比如下: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    ::LoadLibrary() - dlopen()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    ::GetProcAddress() - dlsym()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    ::FreeLibrary() - dlclose() </a:t>
            </a:r>
          </a:p>
        </p:txBody>
      </p:sp>
      <p:sp>
        <p:nvSpPr>
          <p:cNvPr id="46086" name="Text Box 4">
            <a:extLst>
              <a:ext uri="{FF2B5EF4-FFF2-40B4-BE49-F238E27FC236}">
                <a16:creationId xmlns:a16="http://schemas.microsoft.com/office/drawing/2014/main" id="{54C73899-3FA6-451F-BDAC-C6C66EBC8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866" y="1520825"/>
            <a:ext cx="27206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l">
              <a:spcBef>
                <a:spcPct val="0"/>
              </a:spcBef>
              <a:buClr>
                <a:srgbClr val="FF0000"/>
              </a:buClr>
              <a:buSzTx/>
              <a:buNone/>
            </a:pPr>
            <a:r>
              <a:rPr lang="zh-CN" altLang="en-US" sz="2000" dirty="0">
                <a:solidFill>
                  <a:srgbClr val="3D5C00"/>
                </a:solidFill>
                <a:latin typeface="+mn-lt"/>
                <a:ea typeface="宋体" pitchFamily="2" charset="-122"/>
              </a:rPr>
              <a:t>4 编写程序调用共享库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>
            <a:extLst>
              <a:ext uri="{FF2B5EF4-FFF2-40B4-BE49-F238E27FC236}">
                <a16:creationId xmlns:a16="http://schemas.microsoft.com/office/drawing/2014/main" id="{8A2F2F25-5A8A-4CAA-B612-6CEB9D88329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kern="0" dirty="0"/>
              <a:t>编写应用程序调用共享库</a:t>
            </a:r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280C66B1-F63F-4F29-A4B2-90EFC54A8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315" y="1520825"/>
            <a:ext cx="19623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"/>
            </a:pPr>
            <a:r>
              <a:rPr lang="zh-CN" altLang="en-US" sz="2000" dirty="0">
                <a:solidFill>
                  <a:srgbClr val="3D5C00"/>
                </a:solidFill>
                <a:latin typeface="+mn-lt"/>
                <a:ea typeface="宋体" pitchFamily="2" charset="-122"/>
              </a:rPr>
              <a:t>编写应用程序</a:t>
            </a:r>
          </a:p>
        </p:txBody>
      </p:sp>
      <p:sp>
        <p:nvSpPr>
          <p:cNvPr id="47109" name="AutoShape 5">
            <a:extLst>
              <a:ext uri="{FF2B5EF4-FFF2-40B4-BE49-F238E27FC236}">
                <a16:creationId xmlns:a16="http://schemas.microsoft.com/office/drawing/2014/main" id="{9FE9AEFC-A990-4567-8E23-B23CCD8C3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876" y="2428875"/>
            <a:ext cx="1806575" cy="2133600"/>
          </a:xfrm>
          <a:prstGeom prst="horizontalScroll">
            <a:avLst>
              <a:gd name="adj" fmla="val 12500"/>
            </a:avLst>
          </a:prstGeom>
          <a:ln>
            <a:solidFill>
              <a:srgbClr val="001D3A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#ifndef CTEST_H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#define CTEST_H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200" b="0" dirty="0">
              <a:solidFill>
                <a:sysClr val="windowText" lastClr="000000"/>
              </a:solidFill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int test1();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int test2();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200" b="0" dirty="0">
              <a:solidFill>
                <a:sysClr val="windowText" lastClr="000000"/>
              </a:solidFill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#endif</a:t>
            </a:r>
          </a:p>
        </p:txBody>
      </p:sp>
      <p:sp>
        <p:nvSpPr>
          <p:cNvPr id="47110" name="Text Box 6">
            <a:extLst>
              <a:ext uri="{FF2B5EF4-FFF2-40B4-BE49-F238E27FC236}">
                <a16:creationId xmlns:a16="http://schemas.microsoft.com/office/drawing/2014/main" id="{14A3FABC-83F0-49FF-8F3A-0FAF0C21D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9113" y="2296082"/>
            <a:ext cx="13081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0" dirty="0">
                <a:solidFill>
                  <a:schemeClr val="tx1"/>
                </a:solidFill>
                <a:ea typeface="宋体" panose="02010600030101010101" pitchFamily="2" charset="-122"/>
              </a:rPr>
              <a:t>ctest.h</a:t>
            </a:r>
          </a:p>
        </p:txBody>
      </p:sp>
      <p:sp>
        <p:nvSpPr>
          <p:cNvPr id="47111" name="AutoShape 7">
            <a:extLst>
              <a:ext uri="{FF2B5EF4-FFF2-40B4-BE49-F238E27FC236}">
                <a16:creationId xmlns:a16="http://schemas.microsoft.com/office/drawing/2014/main" id="{4AD3983F-E7B9-427A-9304-63E8B6DF5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6388" y="1031876"/>
            <a:ext cx="4398962" cy="5826125"/>
          </a:xfrm>
          <a:prstGeom prst="horizontalScroll">
            <a:avLst>
              <a:gd name="adj" fmla="val 12500"/>
            </a:avLst>
          </a:prstGeom>
          <a:ln>
            <a:solidFill>
              <a:srgbClr val="001D3A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000" b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#include &lt;stdio.h&gt;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000" b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#include &lt;dlfcn.h&gt;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000" b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#include "ctest.h"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000" b="0" dirty="0">
              <a:solidFill>
                <a:sysClr val="windowText" lastClr="000000"/>
              </a:solidFill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000" b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int main(int argc, char **argv) 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000" b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{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000" b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   void *lib_handle;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000" b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   int (*fn)();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000" b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   char *error;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000" b="0" dirty="0">
              <a:solidFill>
                <a:sysClr val="windowText" lastClr="000000"/>
              </a:solidFill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000" b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   lib_handle = dlopen("libctest.so", RTLD_LAZY);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000" b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   if (!lib_handle) 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000" b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   {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000" b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      fprintf(stderr, "%s\n", dlerror());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000" b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      return 1;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000" b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   }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000" b="0" dirty="0">
              <a:solidFill>
                <a:sysClr val="windowText" lastClr="000000"/>
              </a:solidFill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000" b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   fn = dlsym(lib_handle, "test1");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000" b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   if ((error = dlerror()) != NULL)  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000" b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   {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000" b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      fprintf(stderr, "%s\n", error);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000" b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      return 1;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000" b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   }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000" b="0" dirty="0">
              <a:solidFill>
                <a:sysClr val="windowText" lastClr="000000"/>
              </a:solidFill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000" b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   int y=fn();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000" b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   printf("y=%d\n",y);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000" b="0" dirty="0">
              <a:solidFill>
                <a:sysClr val="windowText" lastClr="000000"/>
              </a:solidFill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000" b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   dlclose(lib_handle);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000" b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   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000" b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   return 0;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000" b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7112" name="Text Box 8">
            <a:extLst>
              <a:ext uri="{FF2B5EF4-FFF2-40B4-BE49-F238E27FC236}">
                <a16:creationId xmlns:a16="http://schemas.microsoft.com/office/drawing/2014/main" id="{F42B5E22-70D2-4B90-A7DD-C96CE726C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76" y="1200151"/>
            <a:ext cx="13081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0" dirty="0">
                <a:solidFill>
                  <a:schemeClr val="tx1"/>
                </a:solidFill>
                <a:ea typeface="宋体" panose="02010600030101010101" pitchFamily="2" charset="-122"/>
              </a:rPr>
              <a:t>main.c</a:t>
            </a:r>
          </a:p>
        </p:txBody>
      </p:sp>
      <p:sp>
        <p:nvSpPr>
          <p:cNvPr id="47113" name="矩形 8">
            <a:extLst>
              <a:ext uri="{FF2B5EF4-FFF2-40B4-BE49-F238E27FC236}">
                <a16:creationId xmlns:a16="http://schemas.microsoft.com/office/drawing/2014/main" id="{404CBEBF-6028-4940-81B0-D2A96C605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9800" y="1878013"/>
            <a:ext cx="1117600" cy="169862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114" name="矩形 10">
            <a:extLst>
              <a:ext uri="{FF2B5EF4-FFF2-40B4-BE49-F238E27FC236}">
                <a16:creationId xmlns:a16="http://schemas.microsoft.com/office/drawing/2014/main" id="{D0B8E55A-CA80-4A83-BCB4-9D1ACBC5F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0913" y="2467049"/>
            <a:ext cx="1117600" cy="169863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115" name="椭圆 11">
            <a:extLst>
              <a:ext uri="{FF2B5EF4-FFF2-40B4-BE49-F238E27FC236}">
                <a16:creationId xmlns:a16="http://schemas.microsoft.com/office/drawing/2014/main" id="{0F9C2D26-7F16-4CF9-8DB0-69C562C96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9777" y="2311400"/>
            <a:ext cx="288000" cy="288000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b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endParaRPr lang="zh-CN" altLang="en-US" sz="1200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7116" name="矩形 12">
            <a:extLst>
              <a:ext uri="{FF2B5EF4-FFF2-40B4-BE49-F238E27FC236}">
                <a16:creationId xmlns:a16="http://schemas.microsoft.com/office/drawing/2014/main" id="{DAD6BB1B-B87C-41E2-B79D-EFA7F1259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7263" y="2640013"/>
            <a:ext cx="1117600" cy="169862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117" name="椭圆 13">
            <a:extLst>
              <a:ext uri="{FF2B5EF4-FFF2-40B4-BE49-F238E27FC236}">
                <a16:creationId xmlns:a16="http://schemas.microsoft.com/office/drawing/2014/main" id="{05126283-0EE9-44DD-98D6-11E883438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6127" y="2590800"/>
            <a:ext cx="288000" cy="288000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b="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endParaRPr lang="zh-CN" altLang="en-US" sz="1200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7118" name="椭圆 14">
            <a:extLst>
              <a:ext uri="{FF2B5EF4-FFF2-40B4-BE49-F238E27FC236}">
                <a16:creationId xmlns:a16="http://schemas.microsoft.com/office/drawing/2014/main" id="{0DEEFC17-FDF7-4468-B114-6E4E7E3AF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552" y="1878013"/>
            <a:ext cx="288000" cy="288000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b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endParaRPr lang="zh-CN" altLang="en-US" sz="1200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7119" name="矩形 15">
            <a:extLst>
              <a:ext uri="{FF2B5EF4-FFF2-40B4-BE49-F238E27FC236}">
                <a16:creationId xmlns:a16="http://schemas.microsoft.com/office/drawing/2014/main" id="{F0D56D4A-7DFF-4D1B-A81F-138B56DC6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114" y="3122613"/>
            <a:ext cx="2841625" cy="139700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120" name="椭圆 16">
            <a:extLst>
              <a:ext uri="{FF2B5EF4-FFF2-40B4-BE49-F238E27FC236}">
                <a16:creationId xmlns:a16="http://schemas.microsoft.com/office/drawing/2014/main" id="{89714160-67C0-4AB5-AAD4-FF9CA2E77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8890" y="2982913"/>
            <a:ext cx="288000" cy="288000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b="0">
                <a:solidFill>
                  <a:srgbClr val="FF0000"/>
                </a:solidFill>
                <a:ea typeface="宋体" panose="02010600030101010101" pitchFamily="2" charset="-122"/>
              </a:rPr>
              <a:t>4</a:t>
            </a:r>
            <a:endParaRPr lang="zh-CN" altLang="en-US" sz="1200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7121" name="矩形 17">
            <a:extLst>
              <a:ext uri="{FF2B5EF4-FFF2-40B4-BE49-F238E27FC236}">
                <a16:creationId xmlns:a16="http://schemas.microsoft.com/office/drawing/2014/main" id="{F6B0BB91-E354-46AD-8D37-DCAD6E8FA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3939" y="4157663"/>
            <a:ext cx="1919287" cy="169862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122" name="椭圆 18">
            <a:extLst>
              <a:ext uri="{FF2B5EF4-FFF2-40B4-BE49-F238E27FC236}">
                <a16:creationId xmlns:a16="http://schemas.microsoft.com/office/drawing/2014/main" id="{D83E6FCB-B6FC-4377-BD2B-DC9591C98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3377" y="4048125"/>
            <a:ext cx="288000" cy="288000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b="0">
                <a:solidFill>
                  <a:srgbClr val="FF0000"/>
                </a:solidFill>
                <a:ea typeface="宋体" panose="02010600030101010101" pitchFamily="2" charset="-122"/>
              </a:rPr>
              <a:t>5</a:t>
            </a:r>
            <a:endParaRPr lang="zh-CN" altLang="en-US" sz="1200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7123" name="矩形 19">
            <a:extLst>
              <a:ext uri="{FF2B5EF4-FFF2-40B4-BE49-F238E27FC236}">
                <a16:creationId xmlns:a16="http://schemas.microsoft.com/office/drawing/2014/main" id="{D9E1012B-2EC2-4611-B798-C3EE86646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113" y="5699126"/>
            <a:ext cx="1327150" cy="169863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124" name="椭圆 20">
            <a:extLst>
              <a:ext uri="{FF2B5EF4-FFF2-40B4-BE49-F238E27FC236}">
                <a16:creationId xmlns:a16="http://schemas.microsoft.com/office/drawing/2014/main" id="{2791B8BC-35E6-4055-8EA6-12D8C5C40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415" y="5588000"/>
            <a:ext cx="288000" cy="288000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b="0">
                <a:solidFill>
                  <a:srgbClr val="FF0000"/>
                </a:solidFill>
                <a:ea typeface="宋体" panose="02010600030101010101" pitchFamily="2" charset="-122"/>
              </a:rPr>
              <a:t>7</a:t>
            </a:r>
            <a:endParaRPr lang="zh-CN" altLang="en-US" sz="1200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7125" name="矩形 21">
            <a:extLst>
              <a:ext uri="{FF2B5EF4-FFF2-40B4-BE49-F238E27FC236}">
                <a16:creationId xmlns:a16="http://schemas.microsoft.com/office/drawing/2014/main" id="{9E213E47-F7A4-4EDB-B717-1DB8D4ED0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114" y="5235576"/>
            <a:ext cx="1277937" cy="352425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126" name="椭圆 22">
            <a:extLst>
              <a:ext uri="{FF2B5EF4-FFF2-40B4-BE49-F238E27FC236}">
                <a16:creationId xmlns:a16="http://schemas.microsoft.com/office/drawing/2014/main" id="{7EBED657-25B4-49C5-BA7E-80681B7B2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5202" y="5265738"/>
            <a:ext cx="288000" cy="288000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b="0">
                <a:solidFill>
                  <a:srgbClr val="FF0000"/>
                </a:solidFill>
                <a:ea typeface="宋体" panose="02010600030101010101" pitchFamily="2" charset="-122"/>
              </a:rPr>
              <a:t>6</a:t>
            </a:r>
            <a:endParaRPr lang="zh-CN" altLang="en-US" sz="1200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D0B1D6DC-4856-4177-88C2-0E15EF7A883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kern="0" dirty="0"/>
              <a:t>运行应用程序</a:t>
            </a:r>
          </a:p>
        </p:txBody>
      </p:sp>
      <p:sp>
        <p:nvSpPr>
          <p:cNvPr id="48132" name="Text Box 4">
            <a:extLst>
              <a:ext uri="{FF2B5EF4-FFF2-40B4-BE49-F238E27FC236}">
                <a16:creationId xmlns:a16="http://schemas.microsoft.com/office/drawing/2014/main" id="{7B52A627-0A20-46D1-ABC3-DC1AFC1DE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4763" y="1697772"/>
            <a:ext cx="9140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D5C00"/>
                </a:solidFill>
                <a:latin typeface="+mn-lt"/>
                <a:ea typeface="宋体" pitchFamily="2" charset="-122"/>
              </a:rPr>
              <a:t>5</a:t>
            </a:r>
            <a:r>
              <a:rPr lang="zh-CN" altLang="en-US" sz="2000" dirty="0">
                <a:solidFill>
                  <a:srgbClr val="3D5C00"/>
                </a:solidFill>
                <a:latin typeface="+mn-lt"/>
                <a:ea typeface="宋体" pitchFamily="2" charset="-122"/>
              </a:rPr>
              <a:t> 运行</a:t>
            </a:r>
          </a:p>
        </p:txBody>
      </p:sp>
      <p:sp>
        <p:nvSpPr>
          <p:cNvPr id="48133" name="AutoShape 5">
            <a:extLst>
              <a:ext uri="{FF2B5EF4-FFF2-40B4-BE49-F238E27FC236}">
                <a16:creationId xmlns:a16="http://schemas.microsoft.com/office/drawing/2014/main" id="{6AD2C89E-77F5-4505-B029-A77C53B5A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4763" y="2236788"/>
            <a:ext cx="4813300" cy="1230312"/>
          </a:xfrm>
          <a:prstGeom prst="horizontalScroll">
            <a:avLst>
              <a:gd name="adj" fmla="val 12500"/>
            </a:avLst>
          </a:prstGeom>
          <a:ln>
            <a:solidFill>
              <a:srgbClr val="001D3A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0">
                <a:solidFill>
                  <a:sysClr val="windowText" lastClr="000000"/>
                </a:solidFill>
                <a:ea typeface="宋体" panose="02010600030101010101" pitchFamily="2" charset="-122"/>
              </a:rPr>
              <a:t>gcc -Wall main.c </a:t>
            </a:r>
            <a:r>
              <a:rPr lang="en-US" altLang="zh-CN" sz="1600" b="0">
                <a:solidFill>
                  <a:sysClr val="windowText" lastClr="000000"/>
                </a:solidFill>
                <a:ea typeface="宋体" panose="02010600030101010101" pitchFamily="2" charset="-122"/>
              </a:rPr>
              <a:t>–L/root/mylib</a:t>
            </a:r>
            <a:r>
              <a:rPr lang="zh-CN" altLang="en-US" sz="1600" b="0">
                <a:solidFill>
                  <a:sysClr val="windowText" lastClr="000000"/>
                </a:solidFill>
                <a:ea typeface="宋体" panose="02010600030101010101" pitchFamily="2" charset="-122"/>
              </a:rPr>
              <a:t> -lctest -o main -ldl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0">
                <a:solidFill>
                  <a:sysClr val="windowText" lastClr="000000"/>
                </a:solidFill>
                <a:ea typeface="宋体" panose="02010600030101010101" pitchFamily="2" charset="-122"/>
              </a:rPr>
              <a:t>./main</a:t>
            </a:r>
          </a:p>
        </p:txBody>
      </p:sp>
      <p:sp>
        <p:nvSpPr>
          <p:cNvPr id="48134" name="矩形 5">
            <a:extLst>
              <a:ext uri="{FF2B5EF4-FFF2-40B4-BE49-F238E27FC236}">
                <a16:creationId xmlns:a16="http://schemas.microsoft.com/office/drawing/2014/main" id="{557CB486-0FAF-4C0D-9C4D-112688008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138" y="2584451"/>
            <a:ext cx="4437062" cy="282575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135" name="椭圆 6">
            <a:extLst>
              <a:ext uri="{FF2B5EF4-FFF2-40B4-BE49-F238E27FC236}">
                <a16:creationId xmlns:a16="http://schemas.microsoft.com/office/drawing/2014/main" id="{7820F13D-C0FE-4E35-9223-D25F2713E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4575" y="2584451"/>
            <a:ext cx="284400" cy="282575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b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endParaRPr lang="zh-CN" altLang="en-US" sz="1200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8136" name="矩形 7">
            <a:extLst>
              <a:ext uri="{FF2B5EF4-FFF2-40B4-BE49-F238E27FC236}">
                <a16:creationId xmlns:a16="http://schemas.microsoft.com/office/drawing/2014/main" id="{B33A145C-C1B7-4D09-BF22-40358B819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488" y="2862264"/>
            <a:ext cx="773112" cy="280987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137" name="椭圆 8">
            <a:extLst>
              <a:ext uri="{FF2B5EF4-FFF2-40B4-BE49-F238E27FC236}">
                <a16:creationId xmlns:a16="http://schemas.microsoft.com/office/drawing/2014/main" id="{B9B3F5DC-5B74-4EDC-ADE3-07D3CD14A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127" y="2867026"/>
            <a:ext cx="284400" cy="282575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b="0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endParaRPr lang="zh-CN" altLang="en-US" sz="1200" b="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5BFD3A0B-2398-4977-A195-7793A859D948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/>
              <a:t>题目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42475237-8D85-4156-9FE0-C3CF9F078FD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什么是静态库和共享库</a:t>
            </a:r>
          </a:p>
          <a:p>
            <a:endParaRPr lang="zh-CN" altLang="en-US"/>
          </a:p>
          <a:p>
            <a:r>
              <a:rPr lang="zh-CN" altLang="en-US"/>
              <a:t>共享库工作原理</a:t>
            </a:r>
          </a:p>
          <a:p>
            <a:endParaRPr lang="zh-CN" altLang="en-US"/>
          </a:p>
          <a:p>
            <a:r>
              <a:rPr lang="zh-CN" altLang="en-US"/>
              <a:t>如何设计、构造、安装、使用共享库</a:t>
            </a:r>
          </a:p>
          <a:p>
            <a:endParaRPr lang="zh-CN" altLang="en-US">
              <a:solidFill>
                <a:srgbClr val="002060"/>
              </a:solidFill>
            </a:endParaRPr>
          </a:p>
          <a:p>
            <a:r>
              <a:rPr lang="zh-CN" altLang="en-US">
                <a:solidFill>
                  <a:srgbClr val="002060"/>
                </a:solidFill>
              </a:rPr>
              <a:t>结合实际工程，讲解共享库编程实例 </a:t>
            </a:r>
            <a:endParaRPr lang="en-US" altLang="zh-CN">
              <a:solidFill>
                <a:srgbClr val="00206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运行库</a:t>
            </a:r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D7ACBE4-267E-4091-9D75-24ACDD93AB3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kern="0" dirty="0"/>
              <a:t>入口函数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92B5B2B7-DF6F-40F8-BB16-9975F1FB1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4568" y="2204864"/>
            <a:ext cx="74676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  <a:defRPr/>
            </a:pPr>
            <a:r>
              <a:rPr lang="zh-CN" altLang="en-US" sz="2000" kern="0" dirty="0">
                <a:solidFill>
                  <a:srgbClr val="3D5C00"/>
                </a:solidFill>
                <a:latin typeface="+mn-lt"/>
                <a:sym typeface="Arial" charset="0"/>
              </a:rPr>
              <a:t>入口函数是什么？</a:t>
            </a:r>
            <a:endParaRPr lang="en-US" altLang="zh-CN" sz="2000" kern="0" dirty="0">
              <a:solidFill>
                <a:srgbClr val="000066"/>
              </a:solidFill>
              <a:latin typeface="+mn-lt"/>
              <a:ea typeface="+mn-ea"/>
              <a:sym typeface="Arial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FF5050"/>
              </a:buClr>
              <a:buSzPct val="120000"/>
              <a:defRPr/>
            </a:pPr>
            <a:r>
              <a:rPr lang="en-US" altLang="zh-CN" sz="2000" kern="0" dirty="0">
                <a:solidFill>
                  <a:srgbClr val="000066"/>
                </a:solidFill>
                <a:latin typeface="+mn-lt"/>
                <a:ea typeface="+mn-ea"/>
                <a:sym typeface="Arial" charset="0"/>
              </a:rPr>
              <a:t>    </a:t>
            </a:r>
            <a:r>
              <a:rPr lang="zh-CN" altLang="en-US" sz="2000" dirty="0">
                <a:solidFill>
                  <a:srgbClr val="002060"/>
                </a:solidFill>
                <a:latin typeface="Arial" charset="0"/>
              </a:rPr>
              <a:t>程序的初始化和结束的处理函数</a:t>
            </a:r>
            <a:endParaRPr lang="en-US" sz="2000" kern="0" dirty="0">
              <a:solidFill>
                <a:srgbClr val="002060"/>
              </a:solidFill>
              <a:latin typeface="+mn-lt"/>
              <a:sym typeface="Arial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v"/>
              <a:defRPr/>
            </a:pPr>
            <a:endParaRPr lang="en-US" kern="0" dirty="0">
              <a:solidFill>
                <a:srgbClr val="111111"/>
              </a:solidFill>
              <a:latin typeface="+mn-lt"/>
              <a:sym typeface="Arial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v"/>
              <a:defRPr/>
            </a:pPr>
            <a:endParaRPr lang="en-US" kern="0" dirty="0">
              <a:solidFill>
                <a:srgbClr val="111111"/>
              </a:solidFill>
              <a:latin typeface="+mn-lt"/>
              <a:sym typeface="Arial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v"/>
              <a:defRPr/>
            </a:pPr>
            <a:endParaRPr lang="en-US" kern="0" dirty="0">
              <a:solidFill>
                <a:srgbClr val="111111"/>
              </a:solidFill>
              <a:latin typeface="+mn-lt"/>
              <a:sym typeface="Arial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v"/>
              <a:defRPr/>
            </a:pPr>
            <a:endParaRPr lang="zh-CN" altLang="en-US" sz="1600" kern="0" dirty="0">
              <a:solidFill>
                <a:srgbClr val="3D5C00"/>
              </a:solidFill>
              <a:latin typeface="+mn-lt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15E426EC-E68C-4444-954A-6DED34E1F27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kern="0" dirty="0"/>
              <a:t>入口函数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4ED3D2DA-F9A0-45A2-8477-B42ABD210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9061" y="1594670"/>
            <a:ext cx="74676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  <a:defRPr/>
            </a:pPr>
            <a:r>
              <a:rPr lang="en-US" altLang="zh-CN" sz="2000" kern="0" dirty="0">
                <a:solidFill>
                  <a:srgbClr val="3D5C00"/>
                </a:solidFill>
                <a:latin typeface="+mn-lt"/>
                <a:sym typeface="Arial" charset="0"/>
              </a:rPr>
              <a:t>main</a:t>
            </a:r>
            <a:r>
              <a:rPr lang="zh-CN" altLang="en-US" sz="2000" kern="0" dirty="0">
                <a:solidFill>
                  <a:srgbClr val="3D5C00"/>
                </a:solidFill>
                <a:latin typeface="+mn-lt"/>
                <a:sym typeface="Arial" charset="0"/>
              </a:rPr>
              <a:t>函数？</a:t>
            </a:r>
            <a:endParaRPr lang="en-US" altLang="zh-CN" sz="2000" kern="0" dirty="0">
              <a:solidFill>
                <a:srgbClr val="3D5C00"/>
              </a:solidFill>
              <a:latin typeface="+mn-lt"/>
              <a:sym typeface="Arial" charset="0"/>
            </a:endParaRPr>
          </a:p>
          <a:p>
            <a:pPr marL="800100" lvl="1" indent="-342900" algn="l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"/>
              <a:defRPr/>
            </a:pPr>
            <a:r>
              <a:rPr lang="zh-CN" altLang="en-US" sz="2000" kern="0" dirty="0">
                <a:solidFill>
                  <a:srgbClr val="000066"/>
                </a:solidFill>
                <a:latin typeface="+mn-lt"/>
                <a:ea typeface="+mn-ea"/>
              </a:rPr>
              <a:t>代码一</a:t>
            </a:r>
            <a:endParaRPr lang="en-US" altLang="zh-CN" sz="2000" kern="0" dirty="0">
              <a:solidFill>
                <a:srgbClr val="000066"/>
              </a:solidFill>
              <a:latin typeface="+mn-lt"/>
              <a:ea typeface="+mn-ea"/>
            </a:endParaRPr>
          </a:p>
          <a:p>
            <a:pPr marL="1200150" lvl="2" indent="-285750" algn="l">
              <a:spcBef>
                <a:spcPct val="20000"/>
              </a:spcBef>
              <a:buClr>
                <a:srgbClr val="FF5050"/>
              </a:buClr>
              <a:buSzPct val="120000"/>
              <a:defRPr/>
            </a:pPr>
            <a:r>
              <a:rPr lang="en-US" altLang="zh-CN" kern="0" dirty="0">
                <a:solidFill>
                  <a:srgbClr val="111111"/>
                </a:solidFill>
                <a:latin typeface="+mn-lt"/>
                <a:sym typeface="Arial" charset="0"/>
              </a:rPr>
              <a:t>a=3</a:t>
            </a:r>
            <a:r>
              <a:rPr lang="zh-CN" altLang="en-US" kern="0" dirty="0">
                <a:solidFill>
                  <a:srgbClr val="111111"/>
                </a:solidFill>
                <a:latin typeface="+mn-lt"/>
                <a:sym typeface="Arial" charset="0"/>
              </a:rPr>
              <a:t> </a:t>
            </a:r>
            <a:r>
              <a:rPr lang="en-US" altLang="zh-CN" kern="0" dirty="0">
                <a:solidFill>
                  <a:srgbClr val="111111"/>
                </a:solidFill>
                <a:latin typeface="+mn-lt"/>
                <a:sym typeface="Arial" charset="0"/>
              </a:rPr>
              <a:t>//</a:t>
            </a:r>
            <a:r>
              <a:rPr lang="zh-CN" altLang="en-US" kern="0" dirty="0">
                <a:solidFill>
                  <a:srgbClr val="111111"/>
                </a:solidFill>
                <a:latin typeface="+mn-lt"/>
                <a:sym typeface="Arial" charset="0"/>
              </a:rPr>
              <a:t>在执行到</a:t>
            </a:r>
            <a:r>
              <a:rPr lang="en-US" altLang="zh-CN" kern="0" dirty="0">
                <a:solidFill>
                  <a:srgbClr val="111111"/>
                </a:solidFill>
                <a:latin typeface="+mn-lt"/>
                <a:sym typeface="Arial" charset="0"/>
              </a:rPr>
              <a:t>main</a:t>
            </a:r>
            <a:r>
              <a:rPr lang="zh-CN" altLang="en-US" kern="0" dirty="0">
                <a:solidFill>
                  <a:srgbClr val="111111"/>
                </a:solidFill>
                <a:latin typeface="+mn-lt"/>
                <a:sym typeface="Arial" charset="0"/>
              </a:rPr>
              <a:t>函数时，全局变量</a:t>
            </a:r>
            <a:r>
              <a:rPr lang="en-US" altLang="zh-CN" kern="0" dirty="0">
                <a:solidFill>
                  <a:srgbClr val="111111"/>
                </a:solidFill>
                <a:latin typeface="+mn-lt"/>
                <a:sym typeface="Arial" charset="0"/>
              </a:rPr>
              <a:t>a</a:t>
            </a:r>
            <a:r>
              <a:rPr lang="zh-CN" altLang="en-US" kern="0" dirty="0">
                <a:solidFill>
                  <a:srgbClr val="111111"/>
                </a:solidFill>
                <a:latin typeface="+mn-lt"/>
                <a:sym typeface="Arial" charset="0"/>
              </a:rPr>
              <a:t>已经完成初始化</a:t>
            </a:r>
            <a:endParaRPr lang="en-US" kern="0" dirty="0">
              <a:solidFill>
                <a:srgbClr val="111111"/>
              </a:solidFill>
              <a:latin typeface="+mn-lt"/>
              <a:sym typeface="Arial" charset="0"/>
            </a:endParaRPr>
          </a:p>
          <a:p>
            <a:pPr marL="1200150" lvl="2" indent="-285750" algn="l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v"/>
              <a:defRPr/>
            </a:pPr>
            <a:endParaRPr lang="en-US" kern="0" dirty="0">
              <a:solidFill>
                <a:srgbClr val="111111"/>
              </a:solidFill>
              <a:latin typeface="+mn-lt"/>
              <a:sym typeface="Arial" charset="0"/>
            </a:endParaRPr>
          </a:p>
          <a:p>
            <a:pPr marL="1200150" lvl="2" indent="-285750" algn="l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v"/>
              <a:defRPr/>
            </a:pPr>
            <a:endParaRPr lang="en-US" kern="0" dirty="0">
              <a:solidFill>
                <a:srgbClr val="111111"/>
              </a:solidFill>
              <a:latin typeface="+mn-lt"/>
              <a:sym typeface="Arial" charset="0"/>
            </a:endParaRPr>
          </a:p>
          <a:p>
            <a:pPr marL="1200150" lvl="2" indent="-285750" algn="l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v"/>
              <a:defRPr/>
            </a:pPr>
            <a:endParaRPr lang="en-US" kern="0" dirty="0">
              <a:solidFill>
                <a:srgbClr val="111111"/>
              </a:solidFill>
              <a:latin typeface="+mn-lt"/>
              <a:sym typeface="Arial" charset="0"/>
            </a:endParaRPr>
          </a:p>
          <a:p>
            <a:pPr marL="1200150" lvl="2" indent="-285750" algn="l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v"/>
              <a:defRPr/>
            </a:pPr>
            <a:endParaRPr lang="zh-CN" altLang="en-US" sz="1600" kern="0" dirty="0">
              <a:solidFill>
                <a:srgbClr val="3D5C00"/>
              </a:solidFill>
              <a:latin typeface="+mn-lt"/>
              <a:sym typeface="Arial" charset="0"/>
            </a:endParaRPr>
          </a:p>
        </p:txBody>
      </p:sp>
      <p:pic>
        <p:nvPicPr>
          <p:cNvPr id="51205" name="Picture 1" descr="C:\Users\lenovo\AppData\Roaming\Tencent\Users\451256253\QQ\WinTemp\RichOle\ICN}L2CBP57J1@I%)3N2{30.png">
            <a:extLst>
              <a:ext uri="{FF2B5EF4-FFF2-40B4-BE49-F238E27FC236}">
                <a16:creationId xmlns:a16="http://schemas.microsoft.com/office/drawing/2014/main" id="{3A63C66D-D160-421C-95A8-917780F6E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736" y="3429000"/>
            <a:ext cx="4435475" cy="226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C9368B11-D83C-4A78-BBD5-34DA7E8E9E9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kern="0" dirty="0"/>
              <a:t>入口函数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9770F51E-1CC5-4133-8227-478934061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1184276"/>
            <a:ext cx="74676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algn="l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"/>
              <a:defRPr/>
            </a:pPr>
            <a:r>
              <a:rPr lang="zh-CN" altLang="en-US" kern="0" dirty="0">
                <a:solidFill>
                  <a:srgbClr val="111111"/>
                </a:solidFill>
                <a:latin typeface="+mn-lt"/>
                <a:sym typeface="Arial" charset="0"/>
              </a:rPr>
              <a:t>代码二</a:t>
            </a:r>
            <a:endParaRPr lang="en-US" altLang="zh-CN" kern="0" dirty="0">
              <a:solidFill>
                <a:srgbClr val="111111"/>
              </a:solidFill>
              <a:latin typeface="+mn-lt"/>
              <a:sym typeface="Arial" charset="0"/>
            </a:endParaRPr>
          </a:p>
          <a:p>
            <a:pPr marL="742950" lvl="1" indent="-285750" algn="just">
              <a:spcBef>
                <a:spcPct val="20000"/>
              </a:spcBef>
              <a:buClr>
                <a:srgbClr val="FF5050"/>
              </a:buClr>
              <a:buSzPct val="120000"/>
              <a:defRPr/>
            </a:pPr>
            <a:r>
              <a:rPr lang="en-US" altLang="zh-CN" kern="0" dirty="0">
                <a:solidFill>
                  <a:srgbClr val="111111"/>
                </a:solidFill>
                <a:latin typeface="+mn-lt"/>
                <a:sym typeface="Arial" charset="0"/>
              </a:rPr>
              <a:t>   </a:t>
            </a:r>
            <a:r>
              <a:rPr lang="en-US" altLang="zh-CN" kern="0" dirty="0" err="1">
                <a:solidFill>
                  <a:srgbClr val="111111"/>
                </a:solidFill>
                <a:latin typeface="+mn-lt"/>
                <a:sym typeface="Arial" charset="0"/>
              </a:rPr>
              <a:t>atexit</a:t>
            </a:r>
            <a:r>
              <a:rPr lang="zh-CN" altLang="en-US" kern="0" dirty="0">
                <a:solidFill>
                  <a:srgbClr val="111111"/>
                </a:solidFill>
                <a:latin typeface="+mn-lt"/>
                <a:sym typeface="Arial" charset="0"/>
              </a:rPr>
              <a:t>是一个特殊函数，以函数指针作为参数，并保证程序退出</a:t>
            </a:r>
            <a:r>
              <a:rPr lang="en-US" altLang="zh-CN" kern="0" dirty="0">
                <a:solidFill>
                  <a:srgbClr val="111111"/>
                </a:solidFill>
                <a:latin typeface="+mn-lt"/>
                <a:sym typeface="Arial" charset="0"/>
              </a:rPr>
              <a:t>(</a:t>
            </a:r>
            <a:r>
              <a:rPr lang="zh-CN" altLang="en-US" kern="0" dirty="0">
                <a:solidFill>
                  <a:srgbClr val="111111"/>
                </a:solidFill>
                <a:latin typeface="+mn-lt"/>
                <a:sym typeface="Arial" charset="0"/>
              </a:rPr>
              <a:t>从</a:t>
            </a:r>
            <a:r>
              <a:rPr lang="en-US" altLang="zh-CN" kern="0" dirty="0">
                <a:solidFill>
                  <a:srgbClr val="111111"/>
                </a:solidFill>
                <a:latin typeface="+mn-lt"/>
                <a:sym typeface="Arial" charset="0"/>
              </a:rPr>
              <a:t>main</a:t>
            </a:r>
            <a:r>
              <a:rPr lang="zh-CN" altLang="en-US" kern="0" dirty="0">
                <a:solidFill>
                  <a:srgbClr val="111111"/>
                </a:solidFill>
                <a:latin typeface="+mn-lt"/>
                <a:sym typeface="Arial" charset="0"/>
              </a:rPr>
              <a:t>里返回或调用</a:t>
            </a:r>
            <a:r>
              <a:rPr lang="en-US" altLang="zh-CN" kern="0" dirty="0">
                <a:solidFill>
                  <a:srgbClr val="111111"/>
                </a:solidFill>
                <a:latin typeface="+mn-lt"/>
                <a:sym typeface="Arial" charset="0"/>
              </a:rPr>
              <a:t>exit</a:t>
            </a:r>
            <a:r>
              <a:rPr lang="zh-CN" altLang="en-US" kern="0" dirty="0">
                <a:solidFill>
                  <a:srgbClr val="111111"/>
                </a:solidFill>
                <a:latin typeface="+mn-lt"/>
                <a:sym typeface="Arial" charset="0"/>
              </a:rPr>
              <a:t>函数</a:t>
            </a:r>
            <a:r>
              <a:rPr lang="en-US" altLang="zh-CN" kern="0" dirty="0">
                <a:solidFill>
                  <a:srgbClr val="111111"/>
                </a:solidFill>
                <a:latin typeface="+mn-lt"/>
                <a:sym typeface="Arial" charset="0"/>
              </a:rPr>
              <a:t>)</a:t>
            </a:r>
            <a:r>
              <a:rPr lang="zh-CN" altLang="en-US" kern="0" dirty="0">
                <a:solidFill>
                  <a:srgbClr val="111111"/>
                </a:solidFill>
                <a:latin typeface="+mn-lt"/>
                <a:sym typeface="Arial" charset="0"/>
              </a:rPr>
              <a:t>时，调用这个函数。</a:t>
            </a:r>
            <a:endParaRPr lang="en-US" kern="0" dirty="0">
              <a:solidFill>
                <a:srgbClr val="111111"/>
              </a:solidFill>
              <a:latin typeface="+mn-lt"/>
              <a:sym typeface="Arial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v"/>
              <a:defRPr/>
            </a:pPr>
            <a:endParaRPr lang="en-US" kern="0" dirty="0">
              <a:solidFill>
                <a:srgbClr val="111111"/>
              </a:solidFill>
              <a:latin typeface="+mn-lt"/>
              <a:sym typeface="Arial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v"/>
              <a:defRPr/>
            </a:pPr>
            <a:endParaRPr lang="en-US" kern="0" dirty="0">
              <a:solidFill>
                <a:srgbClr val="111111"/>
              </a:solidFill>
              <a:latin typeface="+mn-lt"/>
              <a:sym typeface="Arial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v"/>
              <a:defRPr/>
            </a:pPr>
            <a:endParaRPr lang="en-US" kern="0" dirty="0">
              <a:solidFill>
                <a:srgbClr val="111111"/>
              </a:solidFill>
              <a:latin typeface="+mn-lt"/>
              <a:sym typeface="Arial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v"/>
              <a:defRPr/>
            </a:pPr>
            <a:endParaRPr lang="zh-CN" altLang="en-US" sz="1600" kern="0" dirty="0">
              <a:solidFill>
                <a:srgbClr val="3D5C00"/>
              </a:solidFill>
              <a:latin typeface="+mn-lt"/>
              <a:sym typeface="Arial" charset="0"/>
            </a:endParaRPr>
          </a:p>
        </p:txBody>
      </p:sp>
      <p:pic>
        <p:nvPicPr>
          <p:cNvPr id="52228" name="Picture 1" descr="C:\Users\lenovo\AppData\Roaming\Tencent\Users\451256253\QQ\WinTemp\RichOle\YS4{%L8Y$(WGO(BMNHICS`L.png">
            <a:extLst>
              <a:ext uri="{FF2B5EF4-FFF2-40B4-BE49-F238E27FC236}">
                <a16:creationId xmlns:a16="http://schemas.microsoft.com/office/drawing/2014/main" id="{513E21A5-C960-4984-B59B-503284C89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931" y="3068960"/>
            <a:ext cx="4402137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427BCAD-565E-46B7-B732-92E90ABBB7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程序源码介绍</a:t>
            </a:r>
          </a:p>
        </p:txBody>
      </p:sp>
      <p:sp>
        <p:nvSpPr>
          <p:cNvPr id="33795" name="矩形 12">
            <a:extLst>
              <a:ext uri="{FF2B5EF4-FFF2-40B4-BE49-F238E27FC236}">
                <a16:creationId xmlns:a16="http://schemas.microsoft.com/office/drawing/2014/main" id="{8F1FEC80-4C39-4910-B44E-71CB4065A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6" y="4183063"/>
            <a:ext cx="7808913" cy="1905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796" name="矩形 10">
            <a:extLst>
              <a:ext uri="{FF2B5EF4-FFF2-40B4-BE49-F238E27FC236}">
                <a16:creationId xmlns:a16="http://schemas.microsoft.com/office/drawing/2014/main" id="{2CA2F046-9F35-41DD-92D5-4EFC9EC70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6" y="2792413"/>
            <a:ext cx="7808913" cy="12049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797" name="矩形 9">
            <a:extLst>
              <a:ext uri="{FF2B5EF4-FFF2-40B4-BE49-F238E27FC236}">
                <a16:creationId xmlns:a16="http://schemas.microsoft.com/office/drawing/2014/main" id="{DE2B9A00-874B-409A-9EA4-70FA93E73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6" y="1436689"/>
            <a:ext cx="7808913" cy="12033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234AADF-9A64-4372-A33C-76735BA2E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1665289"/>
            <a:ext cx="74676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  <a:defRPr/>
            </a:pPr>
            <a:r>
              <a:rPr lang="en-US" altLang="zh-CN" sz="1600" kern="0" dirty="0" err="1">
                <a:solidFill>
                  <a:srgbClr val="3D5C00"/>
                </a:solidFill>
                <a:latin typeface="+mn-lt"/>
                <a:sym typeface="Arial" pitchFamily="34" charset="0"/>
              </a:rPr>
              <a:t>foo.h</a:t>
            </a:r>
            <a:endParaRPr lang="zh-CN" altLang="en-US" sz="1600" kern="0" dirty="0">
              <a:solidFill>
                <a:srgbClr val="3D5C00"/>
              </a:solidFill>
              <a:latin typeface="+mn-lt"/>
              <a:sym typeface="Arial" pitchFamily="34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v"/>
              <a:defRPr/>
            </a:pPr>
            <a:r>
              <a:rPr lang="zh-CN" altLang="en-US" kern="0" dirty="0">
                <a:solidFill>
                  <a:srgbClr val="111111"/>
                </a:solidFill>
                <a:latin typeface="+mn-lt"/>
                <a:sym typeface="Arial" pitchFamily="34" charset="0"/>
              </a:rPr>
              <a:t>定义了库的接口</a:t>
            </a:r>
            <a:endParaRPr lang="en-US" kern="0" dirty="0">
              <a:solidFill>
                <a:srgbClr val="111111"/>
              </a:solidFill>
              <a:latin typeface="+mn-lt"/>
              <a:sym typeface="Arial" pitchFamily="34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v"/>
              <a:defRPr/>
            </a:pPr>
            <a:endParaRPr lang="en-US" kern="0" dirty="0">
              <a:solidFill>
                <a:srgbClr val="111111"/>
              </a:solidFill>
              <a:latin typeface="+mn-lt"/>
              <a:sym typeface="Arial" pitchFamily="34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v"/>
              <a:defRPr/>
            </a:pPr>
            <a:endParaRPr lang="en-US" kern="0" dirty="0">
              <a:solidFill>
                <a:srgbClr val="111111"/>
              </a:solidFill>
              <a:latin typeface="+mn-lt"/>
              <a:sym typeface="Arial" pitchFamily="34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  <a:defRPr/>
            </a:pPr>
            <a:r>
              <a:rPr lang="en-US" altLang="zh-CN" sz="1600" kern="0" dirty="0" err="1">
                <a:solidFill>
                  <a:srgbClr val="3D5C00"/>
                </a:solidFill>
                <a:latin typeface="+mn-lt"/>
                <a:sym typeface="Arial" pitchFamily="34" charset="0"/>
              </a:rPr>
              <a:t>foo.c</a:t>
            </a:r>
            <a:endParaRPr lang="zh-CN" altLang="en-US" sz="1600" kern="0" dirty="0">
              <a:solidFill>
                <a:srgbClr val="3D5C00"/>
              </a:solidFill>
              <a:latin typeface="+mn-lt"/>
              <a:sym typeface="Arial" pitchFamily="34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v"/>
              <a:defRPr/>
            </a:pPr>
            <a:r>
              <a:rPr lang="zh-CN" altLang="en-US" kern="0" dirty="0">
                <a:solidFill>
                  <a:srgbClr val="111111"/>
                </a:solidFill>
                <a:latin typeface="+mn-lt"/>
                <a:sym typeface="Arial" pitchFamily="34" charset="0"/>
              </a:rPr>
              <a:t>定义了库函数的具体实现</a:t>
            </a:r>
            <a:endParaRPr lang="en-US" kern="0" dirty="0">
              <a:solidFill>
                <a:srgbClr val="111111"/>
              </a:solidFill>
              <a:latin typeface="+mn-lt"/>
              <a:sym typeface="Arial" pitchFamily="34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v"/>
              <a:defRPr/>
            </a:pPr>
            <a:endParaRPr lang="en-US" kern="0" dirty="0">
              <a:solidFill>
                <a:srgbClr val="111111"/>
              </a:solidFill>
              <a:latin typeface="+mn-lt"/>
              <a:sym typeface="Arial" pitchFamily="34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v"/>
              <a:defRPr/>
            </a:pPr>
            <a:endParaRPr lang="zh-CN" altLang="en-US" kern="0" dirty="0">
              <a:solidFill>
                <a:srgbClr val="111111"/>
              </a:solidFill>
              <a:latin typeface="+mn-lt"/>
              <a:sym typeface="Arial" pitchFamily="34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  <a:defRPr/>
            </a:pPr>
            <a:r>
              <a:rPr lang="en-US" altLang="zh-CN" sz="1600" kern="0" dirty="0" err="1">
                <a:solidFill>
                  <a:srgbClr val="3D5C00"/>
                </a:solidFill>
                <a:latin typeface="+mn-lt"/>
                <a:sym typeface="Arial" pitchFamily="34" charset="0"/>
              </a:rPr>
              <a:t>main.c</a:t>
            </a:r>
            <a:endParaRPr lang="zh-CN" altLang="en-US" sz="1600" kern="0" dirty="0">
              <a:solidFill>
                <a:srgbClr val="3D5C00"/>
              </a:solidFill>
              <a:latin typeface="+mn-lt"/>
              <a:sym typeface="Arial" pitchFamily="34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v"/>
              <a:defRPr/>
            </a:pPr>
            <a:r>
              <a:rPr lang="zh-CN" altLang="en-US" kern="0" dirty="0">
                <a:solidFill>
                  <a:srgbClr val="111111"/>
                </a:solidFill>
                <a:latin typeface="+mn-lt"/>
                <a:sym typeface="Arial" pitchFamily="34" charset="0"/>
              </a:rPr>
              <a:t>调用库函数的测试函数</a:t>
            </a:r>
            <a:endParaRPr lang="zh-CN" altLang="en-US" sz="1600" kern="0" dirty="0">
              <a:solidFill>
                <a:srgbClr val="3D5C00"/>
              </a:solidFill>
              <a:latin typeface="+mn-lt"/>
              <a:sym typeface="Arial" pitchFamily="34" charset="0"/>
            </a:endParaRPr>
          </a:p>
        </p:txBody>
      </p:sp>
      <p:pic>
        <p:nvPicPr>
          <p:cNvPr id="33799" name="Picture 8" descr="C:\Users\v1\Desktop\1.png">
            <a:extLst>
              <a:ext uri="{FF2B5EF4-FFF2-40B4-BE49-F238E27FC236}">
                <a16:creationId xmlns:a16="http://schemas.microsoft.com/office/drawing/2014/main" id="{10BD80E7-B9CC-4169-8CA8-BF10A610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364" y="1687663"/>
            <a:ext cx="2109787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9" descr="C:\Users\v1\Desktop\2.png">
            <a:extLst>
              <a:ext uri="{FF2B5EF4-FFF2-40B4-BE49-F238E27FC236}">
                <a16:creationId xmlns:a16="http://schemas.microsoft.com/office/drawing/2014/main" id="{49219F10-9E75-4FBF-A8A3-E1F9668F5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364" y="2928938"/>
            <a:ext cx="34036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1" name="Picture 10" descr="C:\Users\v1\Desktop\QQ截图20140410161749.png">
            <a:extLst>
              <a:ext uri="{FF2B5EF4-FFF2-40B4-BE49-F238E27FC236}">
                <a16:creationId xmlns:a16="http://schemas.microsoft.com/office/drawing/2014/main" id="{6B7C307C-6308-41B0-8317-CDF8972E1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981" y="4430780"/>
            <a:ext cx="3405983" cy="154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2" name="矩形 10">
            <a:extLst>
              <a:ext uri="{FF2B5EF4-FFF2-40B4-BE49-F238E27FC236}">
                <a16:creationId xmlns:a16="http://schemas.microsoft.com/office/drawing/2014/main" id="{8327C59B-8B6C-4C58-BAFF-CEA114619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981" y="2082950"/>
            <a:ext cx="1941513" cy="271462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803" name="椭圆 11">
            <a:extLst>
              <a:ext uri="{FF2B5EF4-FFF2-40B4-BE49-F238E27FC236}">
                <a16:creationId xmlns:a16="http://schemas.microsoft.com/office/drawing/2014/main" id="{39F00A84-67D7-4A8F-B300-1E10177A5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1383" y="2055962"/>
            <a:ext cx="303905" cy="29845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b="0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endParaRPr lang="zh-CN" altLang="en-US" sz="1200" b="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3804" name="矩形 12">
            <a:extLst>
              <a:ext uri="{FF2B5EF4-FFF2-40B4-BE49-F238E27FC236}">
                <a16:creationId xmlns:a16="http://schemas.microsoft.com/office/drawing/2014/main" id="{18D090FC-8092-4376-98C7-A475B3A86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981" y="4487865"/>
            <a:ext cx="1112045" cy="298450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805" name="椭圆 13">
            <a:extLst>
              <a:ext uri="{FF2B5EF4-FFF2-40B4-BE49-F238E27FC236}">
                <a16:creationId xmlns:a16="http://schemas.microsoft.com/office/drawing/2014/main" id="{ADFB0672-EEE3-45BF-A02E-CB9BDD30E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7138" y="4492625"/>
            <a:ext cx="373062" cy="29845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b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endParaRPr lang="zh-CN" altLang="en-US" sz="1200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3806" name="矩形 14">
            <a:extLst>
              <a:ext uri="{FF2B5EF4-FFF2-40B4-BE49-F238E27FC236}">
                <a16:creationId xmlns:a16="http://schemas.microsoft.com/office/drawing/2014/main" id="{6C5791AC-91DD-48AA-95ED-00F79A3B9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8914" y="5322888"/>
            <a:ext cx="655637" cy="271462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807" name="椭圆 15">
            <a:extLst>
              <a:ext uri="{FF2B5EF4-FFF2-40B4-BE49-F238E27FC236}">
                <a16:creationId xmlns:a16="http://schemas.microsoft.com/office/drawing/2014/main" id="{8DC392B5-B9E7-4D8B-A8DB-6035AA601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551" y="5300663"/>
            <a:ext cx="371475" cy="29845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b="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endParaRPr lang="zh-CN" altLang="en-US" sz="1200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>
            <a:extLst>
              <a:ext uri="{FF2B5EF4-FFF2-40B4-BE49-F238E27FC236}">
                <a16:creationId xmlns:a16="http://schemas.microsoft.com/office/drawing/2014/main" id="{9074D005-EC10-4DB8-84D7-6BBC90BEA7D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kern="0" dirty="0"/>
              <a:t>程序运行步骤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A8686FF-266D-4F1F-BE29-0DBF1FEC7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36650"/>
            <a:ext cx="9345487" cy="472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0100" lvl="1" indent="-342900" algn="just">
              <a:spcBef>
                <a:spcPct val="20000"/>
              </a:spcBef>
              <a:buClr>
                <a:srgbClr val="FF5050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solidFill>
                  <a:srgbClr val="111111"/>
                </a:solidFill>
                <a:latin typeface="+mn-lt"/>
                <a:sym typeface="Arial" charset="0"/>
              </a:rPr>
              <a:t>程序的运行步骤</a:t>
            </a:r>
            <a:endParaRPr lang="en-US" altLang="zh-CN" kern="0" dirty="0">
              <a:solidFill>
                <a:srgbClr val="111111"/>
              </a:solidFill>
              <a:latin typeface="+mn-lt"/>
            </a:endParaRPr>
          </a:p>
          <a:p>
            <a:pPr marL="742950" lvl="1" indent="-285750" algn="just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"/>
              <a:defRPr/>
            </a:pPr>
            <a:r>
              <a:rPr lang="zh-CN" altLang="en-US" kern="0" dirty="0">
                <a:solidFill>
                  <a:srgbClr val="111111"/>
                </a:solidFill>
                <a:latin typeface="+mn-lt"/>
                <a:sym typeface="Arial" charset="0"/>
              </a:rPr>
              <a:t>操作系统在创建进程后，把控制权交给程序的入口，程序的入口就是运行库中的某个入口函数</a:t>
            </a:r>
            <a:endParaRPr lang="en-US" altLang="zh-CN" kern="0" dirty="0">
              <a:solidFill>
                <a:srgbClr val="111111"/>
              </a:solidFill>
              <a:latin typeface="+mn-lt"/>
              <a:sym typeface="Arial" charset="0"/>
            </a:endParaRPr>
          </a:p>
          <a:p>
            <a:pPr marL="742950" lvl="1" indent="-285750" algn="just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"/>
              <a:defRPr/>
            </a:pPr>
            <a:r>
              <a:rPr lang="zh-CN" altLang="en-US" kern="0" dirty="0">
                <a:solidFill>
                  <a:srgbClr val="111111"/>
                </a:solidFill>
                <a:latin typeface="+mn-lt"/>
                <a:sym typeface="Arial" charset="0"/>
              </a:rPr>
              <a:t>入口函数对运行库和程序运行环境进行初始化，包括堆、</a:t>
            </a:r>
            <a:r>
              <a:rPr lang="en-US" altLang="zh-CN" kern="0" dirty="0">
                <a:solidFill>
                  <a:srgbClr val="111111"/>
                </a:solidFill>
                <a:latin typeface="+mn-lt"/>
                <a:sym typeface="Arial" charset="0"/>
              </a:rPr>
              <a:t>I/O</a:t>
            </a:r>
            <a:r>
              <a:rPr lang="zh-CN" altLang="en-US" kern="0" dirty="0">
                <a:solidFill>
                  <a:srgbClr val="111111"/>
                </a:solidFill>
                <a:latin typeface="+mn-lt"/>
                <a:sym typeface="Arial" charset="0"/>
              </a:rPr>
              <a:t>、线程、全局变量构造等等</a:t>
            </a:r>
            <a:endParaRPr lang="en-US" altLang="zh-CN" kern="0" dirty="0">
              <a:solidFill>
                <a:srgbClr val="111111"/>
              </a:solidFill>
              <a:latin typeface="+mn-lt"/>
              <a:sym typeface="Arial" charset="0"/>
            </a:endParaRPr>
          </a:p>
          <a:p>
            <a:pPr marL="742950" lvl="1" indent="-285750" algn="just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"/>
              <a:defRPr/>
            </a:pPr>
            <a:r>
              <a:rPr lang="zh-CN" altLang="en-US" kern="0" dirty="0">
                <a:solidFill>
                  <a:srgbClr val="111111"/>
                </a:solidFill>
                <a:latin typeface="+mn-lt"/>
                <a:sym typeface="Arial" charset="0"/>
              </a:rPr>
              <a:t>入口函数在完成初始化后，调用</a:t>
            </a:r>
            <a:r>
              <a:rPr lang="en-US" altLang="zh-CN" kern="0" dirty="0">
                <a:solidFill>
                  <a:srgbClr val="111111"/>
                </a:solidFill>
                <a:latin typeface="+mn-lt"/>
                <a:sym typeface="Arial" charset="0"/>
              </a:rPr>
              <a:t>main</a:t>
            </a:r>
            <a:r>
              <a:rPr lang="zh-CN" altLang="en-US" kern="0" dirty="0">
                <a:solidFill>
                  <a:srgbClr val="111111"/>
                </a:solidFill>
                <a:latin typeface="+mn-lt"/>
                <a:sym typeface="Arial" charset="0"/>
              </a:rPr>
              <a:t>函数，正式开始执行程序主体部分</a:t>
            </a:r>
            <a:endParaRPr lang="en-US" kern="0" dirty="0">
              <a:solidFill>
                <a:srgbClr val="111111"/>
              </a:solidFill>
              <a:latin typeface="+mn-lt"/>
              <a:sym typeface="Arial" charset="0"/>
            </a:endParaRPr>
          </a:p>
          <a:p>
            <a:pPr marL="742950" lvl="1" indent="-285750" algn="just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v"/>
              <a:defRPr/>
            </a:pPr>
            <a:r>
              <a:rPr lang="en-US" altLang="zh-CN" kern="0" dirty="0">
                <a:solidFill>
                  <a:srgbClr val="111111"/>
                </a:solidFill>
                <a:latin typeface="+mn-lt"/>
                <a:sym typeface="Arial" charset="0"/>
              </a:rPr>
              <a:t>main</a:t>
            </a:r>
            <a:r>
              <a:rPr lang="zh-CN" altLang="en-US" kern="0" dirty="0">
                <a:solidFill>
                  <a:srgbClr val="111111"/>
                </a:solidFill>
                <a:latin typeface="+mn-lt"/>
                <a:sym typeface="Arial" charset="0"/>
              </a:rPr>
              <a:t>函数执行结束后，返回到入口函数，入口函数进行清理工作，包括全局变量析构、堆销毁、关闭</a:t>
            </a:r>
            <a:r>
              <a:rPr lang="en-US" altLang="zh-CN" kern="0" dirty="0">
                <a:solidFill>
                  <a:srgbClr val="111111"/>
                </a:solidFill>
                <a:latin typeface="+mn-lt"/>
                <a:sym typeface="Arial" charset="0"/>
              </a:rPr>
              <a:t>I/O</a:t>
            </a:r>
            <a:r>
              <a:rPr lang="zh-CN" altLang="en-US" kern="0" dirty="0">
                <a:solidFill>
                  <a:srgbClr val="111111"/>
                </a:solidFill>
                <a:latin typeface="+mn-lt"/>
                <a:sym typeface="Arial" charset="0"/>
              </a:rPr>
              <a:t>等。然后进行系统调用结束进程</a:t>
            </a:r>
            <a:endParaRPr lang="en-US" kern="0" dirty="0">
              <a:solidFill>
                <a:srgbClr val="111111"/>
              </a:solidFill>
              <a:latin typeface="+mn-lt"/>
              <a:sym typeface="Arial" charset="0"/>
            </a:endParaRPr>
          </a:p>
          <a:p>
            <a:pPr marL="742950" lvl="1" indent="-285750" algn="just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v"/>
              <a:defRPr/>
            </a:pPr>
            <a:endParaRPr lang="en-US" kern="0" dirty="0">
              <a:solidFill>
                <a:srgbClr val="111111"/>
              </a:solidFill>
              <a:latin typeface="+mn-lt"/>
              <a:sym typeface="Arial" charset="0"/>
            </a:endParaRPr>
          </a:p>
          <a:p>
            <a:pPr marL="742950" lvl="1" indent="-285750" algn="just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v"/>
              <a:defRPr/>
            </a:pPr>
            <a:endParaRPr lang="en-US" kern="0" dirty="0">
              <a:solidFill>
                <a:srgbClr val="111111"/>
              </a:solidFill>
              <a:latin typeface="+mn-lt"/>
              <a:sym typeface="Arial" charset="0"/>
            </a:endParaRPr>
          </a:p>
          <a:p>
            <a:pPr marL="742950" lvl="1" indent="-285750" algn="just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v"/>
              <a:defRPr/>
            </a:pPr>
            <a:endParaRPr lang="zh-CN" altLang="en-US" sz="1600" kern="0" dirty="0">
              <a:solidFill>
                <a:srgbClr val="3D5C00"/>
              </a:solidFill>
              <a:latin typeface="+mn-lt"/>
              <a:sym typeface="Arial" charset="0"/>
            </a:endParaRPr>
          </a:p>
        </p:txBody>
      </p:sp>
      <p:sp>
        <p:nvSpPr>
          <p:cNvPr id="53253" name="Rectangle 18">
            <a:extLst>
              <a:ext uri="{FF2B5EF4-FFF2-40B4-BE49-F238E27FC236}">
                <a16:creationId xmlns:a16="http://schemas.microsoft.com/office/drawing/2014/main" id="{5CFC71FF-C116-4E0A-A536-C1F3F811B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635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3254" name="Rectangle 34">
            <a:extLst>
              <a:ext uri="{FF2B5EF4-FFF2-40B4-BE49-F238E27FC236}">
                <a16:creationId xmlns:a16="http://schemas.microsoft.com/office/drawing/2014/main" id="{DFEFABE7-7DBD-48B6-B37C-7FE5CAEA5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635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53255" name="Group 25">
            <a:extLst>
              <a:ext uri="{FF2B5EF4-FFF2-40B4-BE49-F238E27FC236}">
                <a16:creationId xmlns:a16="http://schemas.microsoft.com/office/drawing/2014/main" id="{A66C754C-89D1-4208-B4C2-D1777FAF569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64768" y="4725144"/>
            <a:ext cx="4743450" cy="2509838"/>
            <a:chOff x="1468" y="1256"/>
            <a:chExt cx="6082" cy="3217"/>
          </a:xfrm>
        </p:grpSpPr>
        <p:sp>
          <p:nvSpPr>
            <p:cNvPr id="53260" name="AutoShape 33">
              <a:extLst>
                <a:ext uri="{FF2B5EF4-FFF2-40B4-BE49-F238E27FC236}">
                  <a16:creationId xmlns:a16="http://schemas.microsoft.com/office/drawing/2014/main" id="{329DC788-3C72-468F-98B9-AE4813D60D9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68" y="1256"/>
              <a:ext cx="5704" cy="3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1" name="Rectangle 32">
              <a:extLst>
                <a:ext uri="{FF2B5EF4-FFF2-40B4-BE49-F238E27FC236}">
                  <a16:creationId xmlns:a16="http://schemas.microsoft.com/office/drawing/2014/main" id="{1A295D6A-FD43-48AD-A830-9654C0732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" y="2052"/>
              <a:ext cx="1487" cy="661"/>
            </a:xfrm>
            <a:prstGeom prst="rect">
              <a:avLst/>
            </a:prstGeom>
            <a:gradFill rotWithShape="0">
              <a:gsLst>
                <a:gs pos="0">
                  <a:srgbClr val="BBD5F0"/>
                </a:gs>
                <a:gs pos="100000">
                  <a:srgbClr val="9CBEE0"/>
                </a:gs>
              </a:gsLst>
              <a:lin ang="5400000"/>
            </a:gradFill>
            <a:ln w="15875">
              <a:solidFill>
                <a:srgbClr val="739CC3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入口函数</a:t>
              </a:r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262" name="Rectangle 31">
              <a:extLst>
                <a:ext uri="{FF2B5EF4-FFF2-40B4-BE49-F238E27FC236}">
                  <a16:creationId xmlns:a16="http://schemas.microsoft.com/office/drawing/2014/main" id="{BA32D1C1-9F15-4783-87CF-13ADB09C1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1" y="2052"/>
              <a:ext cx="2680" cy="661"/>
            </a:xfrm>
            <a:prstGeom prst="rect">
              <a:avLst/>
            </a:prstGeom>
            <a:gradFill rotWithShape="0">
              <a:gsLst>
                <a:gs pos="0">
                  <a:srgbClr val="BBD5F0"/>
                </a:gs>
                <a:gs pos="100000">
                  <a:srgbClr val="9CBEE0"/>
                </a:gs>
              </a:gsLst>
              <a:lin ang="5400000"/>
            </a:gradFill>
            <a:ln w="15875">
              <a:solidFill>
                <a:srgbClr val="739CC3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程序主体</a:t>
              </a: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main</a:t>
              </a:r>
              <a:r>
                <a:rPr lang="zh-CN" altLang="en-US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运行</a:t>
              </a: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263" name="Rectangle 30">
              <a:extLst>
                <a:ext uri="{FF2B5EF4-FFF2-40B4-BE49-F238E27FC236}">
                  <a16:creationId xmlns:a16="http://schemas.microsoft.com/office/drawing/2014/main" id="{2CBDC7AE-339E-49AA-AA7E-779F6323C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" y="1354"/>
              <a:ext cx="1874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时间轴</a:t>
              </a:r>
              <a:endParaRPr lang="zh-CN" altLang="zh-CN" sz="1800" b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264" name="Rectangle 29">
              <a:extLst>
                <a:ext uri="{FF2B5EF4-FFF2-40B4-BE49-F238E27FC236}">
                  <a16:creationId xmlns:a16="http://schemas.microsoft.com/office/drawing/2014/main" id="{A2238A6A-9E07-4363-B53C-7A7273114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" y="2804"/>
              <a:ext cx="2268" cy="1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全局变量初始化</a:t>
              </a:r>
              <a:endParaRPr lang="zh-CN" altLang="zh-CN" sz="800" b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1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堆初始化</a:t>
              </a:r>
              <a:endParaRPr lang="zh-CN" altLang="zh-CN" sz="800" b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I/O</a:t>
              </a:r>
              <a:r>
                <a:rPr lang="zh-CN" altLang="en-US" sz="1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初始化</a:t>
              </a:r>
              <a:endParaRPr lang="zh-CN" altLang="en-US" sz="800" b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获取环境变量</a:t>
              </a: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3265" name="AutoShape 28">
              <a:extLst>
                <a:ext uri="{FF2B5EF4-FFF2-40B4-BE49-F238E27FC236}">
                  <a16:creationId xmlns:a16="http://schemas.microsoft.com/office/drawing/2014/main" id="{3574E71E-1636-45BB-8C1F-DB9DB244FC1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536" y="2721"/>
              <a:ext cx="185" cy="692"/>
            </a:xfrm>
            <a:prstGeom prst="straightConnector1">
              <a:avLst/>
            </a:prstGeom>
            <a:noFill/>
            <a:ln w="15875">
              <a:solidFill>
                <a:srgbClr val="739CC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266" name="Rectangle 27">
              <a:extLst>
                <a:ext uri="{FF2B5EF4-FFF2-40B4-BE49-F238E27FC236}">
                  <a16:creationId xmlns:a16="http://schemas.microsoft.com/office/drawing/2014/main" id="{FB6DDCDB-0050-4086-B77E-B03545883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8" y="2853"/>
              <a:ext cx="1742" cy="1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清理工作：</a:t>
              </a:r>
              <a:endParaRPr lang="zh-CN" altLang="zh-CN" sz="800" b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1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全局变量析构</a:t>
              </a:r>
              <a:endParaRPr lang="zh-CN" altLang="zh-CN" sz="800" b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1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堆销毁</a:t>
              </a:r>
              <a:endParaRPr lang="zh-CN" altLang="zh-CN" sz="800" b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b="0">
                  <a:solidFill>
                    <a:schemeClr val="tx1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endParaRPr lang="en-US" altLang="zh-CN" sz="800" b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 b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3267" name="AutoShape 26">
              <a:extLst>
                <a:ext uri="{FF2B5EF4-FFF2-40B4-BE49-F238E27FC236}">
                  <a16:creationId xmlns:a16="http://schemas.microsoft.com/office/drawing/2014/main" id="{9708B265-B749-4C70-BBFF-DED4185FD24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41" y="2721"/>
              <a:ext cx="274" cy="1021"/>
            </a:xfrm>
            <a:prstGeom prst="straightConnector1">
              <a:avLst/>
            </a:prstGeom>
            <a:noFill/>
            <a:ln w="15875">
              <a:solidFill>
                <a:srgbClr val="739CC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3256" name="Rectangle 40">
            <a:extLst>
              <a:ext uri="{FF2B5EF4-FFF2-40B4-BE49-F238E27FC236}">
                <a16:creationId xmlns:a16="http://schemas.microsoft.com/office/drawing/2014/main" id="{7DE6D396-1553-4D3A-A38B-6E48B4539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2644" y="5342682"/>
            <a:ext cx="1131887" cy="519112"/>
          </a:xfrm>
          <a:prstGeom prst="rect">
            <a:avLst/>
          </a:prstGeom>
          <a:gradFill rotWithShape="0">
            <a:gsLst>
              <a:gs pos="0">
                <a:srgbClr val="BBD5F0"/>
              </a:gs>
              <a:gs pos="100000">
                <a:srgbClr val="9CBEE0"/>
              </a:gs>
            </a:gsLst>
            <a:lin ang="5400000"/>
          </a:gradFill>
          <a:ln w="15875">
            <a:solidFill>
              <a:srgbClr val="739CC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入口函数</a:t>
            </a:r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53257" name="直接连接符 30">
            <a:extLst>
              <a:ext uri="{FF2B5EF4-FFF2-40B4-BE49-F238E27FC236}">
                <a16:creationId xmlns:a16="http://schemas.microsoft.com/office/drawing/2014/main" id="{F2B7B39C-19EC-494B-A65E-7FC5C1DAD437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7098630" y="6045944"/>
            <a:ext cx="539750" cy="1841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58" name="直接连接符 32">
            <a:extLst>
              <a:ext uri="{FF2B5EF4-FFF2-40B4-BE49-F238E27FC236}">
                <a16:creationId xmlns:a16="http://schemas.microsoft.com/office/drawing/2014/main" id="{A94E9191-68D0-452B-BD8E-AC2751387FC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421062" y="6154688"/>
            <a:ext cx="796925" cy="2238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59" name="直接箭头连接符 34">
            <a:extLst>
              <a:ext uri="{FF2B5EF4-FFF2-40B4-BE49-F238E27FC236}">
                <a16:creationId xmlns:a16="http://schemas.microsoft.com/office/drawing/2014/main" id="{D75E29F2-3B56-4C8B-B92F-12C1E0AE69D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64769" y="5185519"/>
            <a:ext cx="4676775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DE7B31EF-8A2C-414C-BF03-22A361A0416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kern="0" dirty="0"/>
              <a:t>运行库介绍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1BF7971-24C8-4F5D-9B91-D0964DAFC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4568" y="1517997"/>
            <a:ext cx="74676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  <a:defRPr/>
            </a:pPr>
            <a:r>
              <a:rPr lang="zh-CN" altLang="en-US" sz="2000" kern="0" dirty="0">
                <a:solidFill>
                  <a:srgbClr val="3D5C00"/>
                </a:solidFill>
                <a:latin typeface="+mn-lt"/>
                <a:ea typeface="+mn-ea"/>
                <a:sym typeface="Arial" charset="0"/>
              </a:rPr>
              <a:t>运行库</a:t>
            </a:r>
            <a:r>
              <a:rPr lang="en-US" altLang="zh-CN" sz="2000" kern="0" dirty="0">
                <a:solidFill>
                  <a:srgbClr val="3D5C00"/>
                </a:solidFill>
                <a:latin typeface="Arial" charset="0"/>
                <a:sym typeface="Arial" charset="0"/>
              </a:rPr>
              <a:t>(Runtime Library)</a:t>
            </a:r>
            <a:endParaRPr lang="en-US" altLang="zh-CN" sz="2000" kern="0" dirty="0">
              <a:solidFill>
                <a:srgbClr val="3D5C00"/>
              </a:solidFill>
              <a:latin typeface="+mn-lt"/>
              <a:ea typeface="+mn-ea"/>
              <a:sym typeface="Arial" charset="0"/>
            </a:endParaRPr>
          </a:p>
          <a:p>
            <a:pPr marL="800100" lvl="1" indent="-342900" algn="just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"/>
              <a:defRPr/>
            </a:pPr>
            <a:r>
              <a:rPr lang="en-US" altLang="zh-CN" sz="2000" kern="0" dirty="0">
                <a:solidFill>
                  <a:srgbClr val="3D5C00"/>
                </a:solidFill>
                <a:latin typeface="+mn-lt"/>
                <a:ea typeface="+mn-ea"/>
                <a:sym typeface="Arial" charset="0"/>
              </a:rPr>
              <a:t> </a:t>
            </a:r>
            <a:r>
              <a:rPr lang="zh-CN" altLang="en-US" sz="2000" kern="0" dirty="0">
                <a:solidFill>
                  <a:srgbClr val="002060"/>
                </a:solidFill>
                <a:latin typeface="+mn-lt"/>
                <a:ea typeface="+mn-ea"/>
                <a:sym typeface="Arial" charset="0"/>
              </a:rPr>
              <a:t>至少包含入口函数、入口函数的依赖函数，各种标准库函数的实现。这一套代码的集合称为运行库</a:t>
            </a:r>
            <a:endParaRPr lang="en-US" altLang="zh-CN" sz="2000" kern="0" dirty="0">
              <a:solidFill>
                <a:srgbClr val="002060"/>
              </a:solidFill>
              <a:latin typeface="+mn-lt"/>
              <a:ea typeface="+mn-ea"/>
              <a:sym typeface="Arial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FF5050"/>
              </a:buClr>
              <a:buSzPct val="120000"/>
              <a:defRPr/>
            </a:pPr>
            <a:endParaRPr lang="en-US" altLang="zh-CN" sz="2000" kern="0" dirty="0">
              <a:solidFill>
                <a:srgbClr val="3D5C00"/>
              </a:solidFill>
              <a:latin typeface="+mn-lt"/>
              <a:ea typeface="+mn-ea"/>
              <a:sym typeface="Arial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  <a:defRPr/>
            </a:pPr>
            <a:r>
              <a:rPr lang="zh-CN" altLang="en-US" sz="2000" kern="0" dirty="0">
                <a:solidFill>
                  <a:srgbClr val="3D5C00"/>
                </a:solidFill>
                <a:latin typeface="+mn-lt"/>
                <a:ea typeface="+mn-ea"/>
                <a:sym typeface="Arial" charset="0"/>
              </a:rPr>
              <a:t>运行库的位置</a:t>
            </a:r>
            <a:endParaRPr lang="en-US" altLang="zh-CN" sz="2000" kern="0" dirty="0">
              <a:solidFill>
                <a:srgbClr val="3D5C00"/>
              </a:solidFill>
              <a:latin typeface="+mn-lt"/>
              <a:ea typeface="+mn-ea"/>
              <a:sym typeface="Arial" charset="0"/>
            </a:endParaRPr>
          </a:p>
          <a:p>
            <a:pPr marL="800100" lvl="1" indent="-342900" algn="l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"/>
              <a:defRPr/>
            </a:pPr>
            <a:r>
              <a:rPr lang="zh-CN" altLang="en-US" sz="2000" kern="0" dirty="0">
                <a:solidFill>
                  <a:srgbClr val="002060"/>
                </a:solidFill>
                <a:latin typeface="+mn-lt"/>
                <a:ea typeface="+mn-ea"/>
                <a:sym typeface="Arial" charset="0"/>
              </a:rPr>
              <a:t>运行库</a:t>
            </a:r>
            <a:endParaRPr lang="en-US" altLang="zh-CN" sz="2000" kern="0" dirty="0">
              <a:solidFill>
                <a:srgbClr val="002060"/>
              </a:solidFill>
              <a:latin typeface="+mn-lt"/>
              <a:ea typeface="+mn-ea"/>
              <a:sym typeface="Arial" charset="0"/>
            </a:endParaRPr>
          </a:p>
          <a:p>
            <a:pPr marL="800100" lvl="1" indent="-342900" algn="l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"/>
              <a:defRPr/>
            </a:pPr>
            <a:r>
              <a:rPr lang="zh-CN" altLang="en-US" sz="2000" kern="0" dirty="0">
                <a:solidFill>
                  <a:srgbClr val="002060"/>
                </a:solidFill>
                <a:latin typeface="+mn-lt"/>
                <a:ea typeface="+mn-ea"/>
                <a:sym typeface="Arial" charset="0"/>
              </a:rPr>
              <a:t>系统调用</a:t>
            </a:r>
            <a:endParaRPr lang="en-US" altLang="zh-CN" sz="2000" kern="0" dirty="0">
              <a:solidFill>
                <a:srgbClr val="002060"/>
              </a:solidFill>
              <a:latin typeface="+mn-lt"/>
              <a:ea typeface="+mn-ea"/>
              <a:sym typeface="Arial" charset="0"/>
            </a:endParaRPr>
          </a:p>
          <a:p>
            <a:pPr marL="800100" lvl="1" indent="-342900" algn="l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"/>
              <a:defRPr/>
            </a:pPr>
            <a:r>
              <a:rPr lang="zh-CN" altLang="en-US" sz="2000" kern="0" dirty="0">
                <a:solidFill>
                  <a:srgbClr val="002060"/>
                </a:solidFill>
                <a:latin typeface="+mn-lt"/>
                <a:ea typeface="+mn-ea"/>
                <a:sym typeface="Arial" charset="0"/>
              </a:rPr>
              <a:t>内存</a:t>
            </a:r>
            <a:endParaRPr lang="en-US" kern="0" dirty="0">
              <a:solidFill>
                <a:srgbClr val="002060"/>
              </a:solidFill>
              <a:latin typeface="+mn-lt"/>
              <a:sym typeface="Arial" charset="0"/>
            </a:endParaRPr>
          </a:p>
          <a:p>
            <a:pPr marL="1200150" lvl="2" indent="-285750" algn="l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v"/>
              <a:defRPr/>
            </a:pPr>
            <a:endParaRPr lang="en-US" kern="0" dirty="0">
              <a:solidFill>
                <a:srgbClr val="111111"/>
              </a:solidFill>
              <a:latin typeface="+mn-lt"/>
              <a:sym typeface="Arial" charset="0"/>
            </a:endParaRPr>
          </a:p>
          <a:p>
            <a:pPr marL="1200150" lvl="2" indent="-285750" algn="l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v"/>
              <a:defRPr/>
            </a:pPr>
            <a:endParaRPr lang="zh-CN" altLang="en-US" sz="1600" kern="0" dirty="0">
              <a:solidFill>
                <a:srgbClr val="3D5C00"/>
              </a:solidFill>
              <a:latin typeface="+mn-lt"/>
              <a:sym typeface="Arial" charset="0"/>
            </a:endParaRPr>
          </a:p>
        </p:txBody>
      </p:sp>
      <p:grpSp>
        <p:nvGrpSpPr>
          <p:cNvPr id="2" name="组合 11">
            <a:extLst>
              <a:ext uri="{FF2B5EF4-FFF2-40B4-BE49-F238E27FC236}">
                <a16:creationId xmlns:a16="http://schemas.microsoft.com/office/drawing/2014/main" id="{AB0345AA-6829-4DB1-8884-7267C52441B9}"/>
              </a:ext>
            </a:extLst>
          </p:cNvPr>
          <p:cNvGrpSpPr>
            <a:grpSpLocks/>
          </p:cNvGrpSpPr>
          <p:nvPr/>
        </p:nvGrpSpPr>
        <p:grpSpPr bwMode="auto">
          <a:xfrm>
            <a:off x="3872880" y="2924944"/>
            <a:ext cx="4786313" cy="3432175"/>
            <a:chOff x="2336811" y="1704623"/>
            <a:chExt cx="4786479" cy="3431822"/>
          </a:xfrm>
          <a:solidFill>
            <a:schemeClr val="tx2">
              <a:lumMod val="75000"/>
            </a:schemeClr>
          </a:solidFill>
        </p:grpSpPr>
        <p:sp>
          <p:nvSpPr>
            <p:cNvPr id="70662" name="椭圆 10">
              <a:extLst>
                <a:ext uri="{FF2B5EF4-FFF2-40B4-BE49-F238E27FC236}">
                  <a16:creationId xmlns:a16="http://schemas.microsoft.com/office/drawing/2014/main" id="{F0640916-12A5-44A5-9AF7-9C584CD92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811" y="1704623"/>
              <a:ext cx="4786479" cy="3431822"/>
            </a:xfrm>
            <a:prstGeom prst="ellipse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0663" name="矩形 4">
              <a:extLst>
                <a:ext uri="{FF2B5EF4-FFF2-40B4-BE49-F238E27FC236}">
                  <a16:creationId xmlns:a16="http://schemas.microsoft.com/office/drawing/2014/main" id="{7E518DF4-C8DB-47A5-AC0F-01AE9F034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6270" y="2187929"/>
              <a:ext cx="1207921" cy="609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charset="0"/>
                <a:buNone/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Arial" charset="0"/>
                </a:rPr>
                <a:t>程序</a:t>
              </a:r>
            </a:p>
          </p:txBody>
        </p:sp>
        <p:sp>
          <p:nvSpPr>
            <p:cNvPr id="70664" name="椭圆 6">
              <a:extLst>
                <a:ext uri="{FF2B5EF4-FFF2-40B4-BE49-F238E27FC236}">
                  <a16:creationId xmlns:a16="http://schemas.microsoft.com/office/drawing/2014/main" id="{DC3FE1AF-919D-4F65-9405-D1D982EC2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179" y="2554580"/>
              <a:ext cx="1603579" cy="815153"/>
            </a:xfrm>
            <a:prstGeom prst="ellipse">
              <a:avLst/>
            </a:prstGeom>
            <a:grp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Arial" charset="0"/>
                </a:rPr>
                <a:t>运行库</a:t>
              </a:r>
            </a:p>
          </p:txBody>
        </p:sp>
        <p:sp>
          <p:nvSpPr>
            <p:cNvPr id="70665" name="矩形 7">
              <a:extLst>
                <a:ext uri="{FF2B5EF4-FFF2-40B4-BE49-F238E27FC236}">
                  <a16:creationId xmlns:a16="http://schemas.microsoft.com/office/drawing/2014/main" id="{5ACC66D9-7D14-4D1B-B6B3-43E2EBACF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2144" y="3499555"/>
              <a:ext cx="2670203" cy="54186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Arial" charset="0"/>
                </a:rPr>
                <a:t>系统调用或</a:t>
              </a:r>
              <a:r>
                <a:rPr lang="en-US" altLang="zh-CN" dirty="0">
                  <a:solidFill>
                    <a:schemeClr val="bg1"/>
                  </a:solidFill>
                  <a:latin typeface="Arial" charset="0"/>
                </a:rPr>
                <a:t>API</a:t>
              </a:r>
              <a:endParaRPr lang="zh-CN" altLang="en-US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70666" name="矩形 8">
              <a:extLst>
                <a:ext uri="{FF2B5EF4-FFF2-40B4-BE49-F238E27FC236}">
                  <a16:creationId xmlns:a16="http://schemas.microsoft.com/office/drawing/2014/main" id="{55D5AC0C-10CD-4BA5-A4FC-210239EB0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944" y="4245793"/>
              <a:ext cx="2099733" cy="587022"/>
            </a:xfrm>
            <a:prstGeom prst="rect">
              <a:avLst/>
            </a:prstGeom>
            <a:grp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charset="0"/>
                <a:buNone/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Arial" charset="0"/>
                </a:rPr>
                <a:t>内核</a:t>
              </a:r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E884B19C-DB65-4618-A23C-C8BC571A644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C</a:t>
            </a:r>
            <a:r>
              <a:rPr lang="zh-CN" altLang="en-US" kern="0" dirty="0"/>
              <a:t>运行库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9006CB08-53F7-49BD-9A7F-3782C4A3E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96" y="1700808"/>
            <a:ext cx="8712968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0100" lvl="1" indent="-342900" algn="just">
              <a:spcBef>
                <a:spcPct val="20000"/>
              </a:spcBef>
              <a:buClr>
                <a:srgbClr val="FF5050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rgbClr val="111111"/>
                </a:solidFill>
                <a:latin typeface="+mn-lt"/>
                <a:sym typeface="Arial" charset="0"/>
              </a:rPr>
              <a:t>C</a:t>
            </a:r>
            <a:r>
              <a:rPr lang="zh-CN" altLang="en-US" kern="0" dirty="0">
                <a:solidFill>
                  <a:srgbClr val="111111"/>
                </a:solidFill>
                <a:latin typeface="+mn-lt"/>
                <a:sym typeface="Arial" charset="0"/>
              </a:rPr>
              <a:t>语言运行库</a:t>
            </a:r>
            <a:endParaRPr lang="en-US" altLang="zh-CN" kern="0" dirty="0">
              <a:solidFill>
                <a:srgbClr val="111111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"/>
              <a:defRPr/>
            </a:pPr>
            <a:r>
              <a:rPr lang="zh-CN" altLang="en-US" kern="0" dirty="0">
                <a:solidFill>
                  <a:srgbClr val="111111"/>
                </a:solidFill>
                <a:latin typeface="+mn-lt"/>
                <a:sym typeface="Arial" charset="0"/>
              </a:rPr>
              <a:t>运行库</a:t>
            </a:r>
            <a:r>
              <a:rPr lang="en-US" altLang="zh-CN" kern="0" dirty="0">
                <a:solidFill>
                  <a:srgbClr val="111111"/>
                </a:solidFill>
                <a:latin typeface="+mn-lt"/>
                <a:sym typeface="Arial" charset="0"/>
              </a:rPr>
              <a:t>(Runtime Library)</a:t>
            </a:r>
          </a:p>
          <a:p>
            <a:pPr marL="742950" lvl="1" indent="-285750" algn="l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"/>
              <a:defRPr/>
            </a:pPr>
            <a:r>
              <a:rPr lang="en-US" altLang="zh-CN" kern="0" dirty="0">
                <a:solidFill>
                  <a:srgbClr val="111111"/>
                </a:solidFill>
                <a:latin typeface="+mn-lt"/>
                <a:sym typeface="Arial" charset="0"/>
              </a:rPr>
              <a:t>C</a:t>
            </a:r>
            <a:r>
              <a:rPr lang="zh-CN" altLang="en-US" kern="0" dirty="0">
                <a:solidFill>
                  <a:srgbClr val="111111"/>
                </a:solidFill>
                <a:latin typeface="+mn-lt"/>
                <a:sym typeface="Arial" charset="0"/>
              </a:rPr>
              <a:t>运行库</a:t>
            </a:r>
            <a:r>
              <a:rPr lang="en-US" altLang="zh-CN" kern="0" dirty="0">
                <a:solidFill>
                  <a:srgbClr val="111111"/>
                </a:solidFill>
                <a:latin typeface="+mn-lt"/>
                <a:sym typeface="Arial" charset="0"/>
              </a:rPr>
              <a:t>(CRT)</a:t>
            </a:r>
          </a:p>
          <a:p>
            <a:pPr marL="1200150" lvl="2" indent="-285750" algn="just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"/>
              <a:defRPr/>
            </a:pPr>
            <a:r>
              <a:rPr lang="zh-CN" altLang="en-US" kern="0" dirty="0">
                <a:solidFill>
                  <a:srgbClr val="111111"/>
                </a:solidFill>
                <a:latin typeface="+mn-lt"/>
                <a:sym typeface="Arial" charset="0"/>
              </a:rPr>
              <a:t>启动和退出：入口函数</a:t>
            </a:r>
            <a:r>
              <a:rPr lang="en-US" altLang="zh-CN" kern="0" dirty="0">
                <a:solidFill>
                  <a:srgbClr val="111111"/>
                </a:solidFill>
                <a:latin typeface="+mn-lt"/>
                <a:sym typeface="Arial" charset="0"/>
              </a:rPr>
              <a:t>(_start)</a:t>
            </a:r>
            <a:r>
              <a:rPr lang="zh-CN" altLang="en-US" kern="0" dirty="0">
                <a:solidFill>
                  <a:srgbClr val="111111"/>
                </a:solidFill>
                <a:latin typeface="+mn-lt"/>
                <a:sym typeface="Arial" charset="0"/>
              </a:rPr>
              <a:t>及其所依赖的其它函数</a:t>
            </a:r>
            <a:endParaRPr lang="en-US" altLang="zh-CN" kern="0" dirty="0">
              <a:solidFill>
                <a:srgbClr val="111111"/>
              </a:solidFill>
              <a:latin typeface="+mn-lt"/>
              <a:sym typeface="Arial" charset="0"/>
            </a:endParaRPr>
          </a:p>
          <a:p>
            <a:pPr marL="1200150" lvl="2" indent="-285750" algn="just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"/>
              <a:defRPr/>
            </a:pPr>
            <a:r>
              <a:rPr lang="zh-CN" altLang="en-US" kern="0" dirty="0">
                <a:solidFill>
                  <a:srgbClr val="111111"/>
                </a:solidFill>
                <a:latin typeface="+mn-lt"/>
                <a:sym typeface="Arial" charset="0"/>
              </a:rPr>
              <a:t>标准函数：由</a:t>
            </a:r>
            <a:r>
              <a:rPr lang="en-US" altLang="zh-CN" kern="0" dirty="0">
                <a:solidFill>
                  <a:srgbClr val="111111"/>
                </a:solidFill>
                <a:latin typeface="+mn-lt"/>
                <a:sym typeface="Arial" charset="0"/>
              </a:rPr>
              <a:t>C</a:t>
            </a:r>
            <a:r>
              <a:rPr lang="zh-CN" altLang="en-US" kern="0" dirty="0">
                <a:solidFill>
                  <a:srgbClr val="111111"/>
                </a:solidFill>
                <a:latin typeface="+mn-lt"/>
                <a:sym typeface="Arial" charset="0"/>
              </a:rPr>
              <a:t>语言标准所规定的</a:t>
            </a:r>
            <a:r>
              <a:rPr lang="en-US" altLang="zh-CN" kern="0" dirty="0">
                <a:solidFill>
                  <a:srgbClr val="111111"/>
                </a:solidFill>
                <a:latin typeface="+mn-lt"/>
                <a:sym typeface="Arial" charset="0"/>
              </a:rPr>
              <a:t>C</a:t>
            </a:r>
            <a:r>
              <a:rPr lang="zh-CN" altLang="en-US" kern="0" dirty="0">
                <a:solidFill>
                  <a:srgbClr val="111111"/>
                </a:solidFill>
                <a:latin typeface="+mn-lt"/>
                <a:sym typeface="Arial" charset="0"/>
              </a:rPr>
              <a:t>语言标准库所拥有的函数实现</a:t>
            </a:r>
            <a:endParaRPr lang="en-US" altLang="zh-CN" kern="0" dirty="0">
              <a:solidFill>
                <a:srgbClr val="111111"/>
              </a:solidFill>
              <a:latin typeface="+mn-lt"/>
              <a:sym typeface="Arial" charset="0"/>
            </a:endParaRPr>
          </a:p>
          <a:p>
            <a:pPr marL="1200150" lvl="2" indent="-285750" algn="just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"/>
              <a:defRPr/>
            </a:pPr>
            <a:r>
              <a:rPr lang="en-US" altLang="zh-CN" kern="0" dirty="0">
                <a:solidFill>
                  <a:srgbClr val="111111"/>
                </a:solidFill>
                <a:latin typeface="+mn-lt"/>
                <a:sym typeface="Arial" charset="0"/>
              </a:rPr>
              <a:t>I/O</a:t>
            </a:r>
            <a:r>
              <a:rPr lang="zh-CN" altLang="en-US" kern="0" dirty="0">
                <a:solidFill>
                  <a:srgbClr val="111111"/>
                </a:solidFill>
                <a:latin typeface="+mn-lt"/>
                <a:sym typeface="Arial" charset="0"/>
              </a:rPr>
              <a:t>：实现</a:t>
            </a:r>
            <a:r>
              <a:rPr lang="en-US" altLang="zh-CN" kern="0" dirty="0">
                <a:solidFill>
                  <a:srgbClr val="111111"/>
                </a:solidFill>
                <a:latin typeface="+mn-lt"/>
                <a:sym typeface="Arial" charset="0"/>
              </a:rPr>
              <a:t>I/O</a:t>
            </a:r>
            <a:r>
              <a:rPr lang="zh-CN" altLang="en-US" kern="0" dirty="0">
                <a:solidFill>
                  <a:srgbClr val="111111"/>
                </a:solidFill>
                <a:latin typeface="+mn-lt"/>
                <a:sym typeface="Arial" charset="0"/>
              </a:rPr>
              <a:t>的初始化，例如初始化标准输入输出</a:t>
            </a:r>
            <a:endParaRPr lang="en-US" altLang="zh-CN" kern="0" dirty="0">
              <a:solidFill>
                <a:srgbClr val="111111"/>
              </a:solidFill>
              <a:latin typeface="+mn-lt"/>
              <a:sym typeface="Arial" charset="0"/>
            </a:endParaRPr>
          </a:p>
          <a:p>
            <a:pPr marL="1200150" lvl="2" indent="-285750" algn="just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"/>
              <a:defRPr/>
            </a:pPr>
            <a:r>
              <a:rPr lang="zh-CN" altLang="en-US" kern="0" dirty="0">
                <a:solidFill>
                  <a:srgbClr val="111111"/>
                </a:solidFill>
                <a:latin typeface="+mn-lt"/>
                <a:sym typeface="Arial" charset="0"/>
              </a:rPr>
              <a:t>堆：堆的初始化</a:t>
            </a:r>
            <a:endParaRPr lang="en-US" altLang="zh-CN" kern="0" dirty="0">
              <a:solidFill>
                <a:srgbClr val="111111"/>
              </a:solidFill>
              <a:latin typeface="+mn-lt"/>
              <a:sym typeface="Arial" charset="0"/>
            </a:endParaRPr>
          </a:p>
          <a:p>
            <a:pPr marL="1200150" lvl="2" indent="-285750" algn="just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"/>
              <a:defRPr/>
            </a:pPr>
            <a:r>
              <a:rPr lang="zh-CN" altLang="en-US" kern="0" dirty="0">
                <a:solidFill>
                  <a:srgbClr val="111111"/>
                </a:solidFill>
                <a:latin typeface="+mn-lt"/>
                <a:sym typeface="Arial" charset="0"/>
              </a:rPr>
              <a:t>语言实现：语言中一些特殊功能的实现</a:t>
            </a:r>
            <a:endParaRPr lang="en-US" altLang="zh-CN" kern="0" dirty="0">
              <a:solidFill>
                <a:srgbClr val="111111"/>
              </a:solidFill>
              <a:latin typeface="+mn-lt"/>
              <a:sym typeface="Arial" charset="0"/>
            </a:endParaRPr>
          </a:p>
          <a:p>
            <a:pPr marL="1200150" lvl="2" indent="-285750" algn="just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"/>
              <a:defRPr/>
            </a:pPr>
            <a:r>
              <a:rPr lang="zh-CN" altLang="en-US" kern="0" dirty="0">
                <a:solidFill>
                  <a:srgbClr val="111111"/>
                </a:solidFill>
                <a:latin typeface="+mn-lt"/>
                <a:sym typeface="Arial" charset="0"/>
              </a:rPr>
              <a:t>调试：实现调试功能的代码</a:t>
            </a:r>
            <a:endParaRPr lang="en-US" altLang="zh-CN" kern="0" dirty="0">
              <a:solidFill>
                <a:srgbClr val="111111"/>
              </a:solidFill>
              <a:latin typeface="+mn-lt"/>
              <a:sym typeface="Arial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"/>
              <a:defRPr/>
            </a:pPr>
            <a:endParaRPr lang="en-US" altLang="zh-CN" kern="0" dirty="0">
              <a:solidFill>
                <a:srgbClr val="111111"/>
              </a:solidFill>
              <a:latin typeface="+mn-lt"/>
              <a:sym typeface="Arial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rgbClr val="FF5050"/>
              </a:buClr>
              <a:buSzPct val="120000"/>
              <a:defRPr/>
            </a:pPr>
            <a:endParaRPr lang="en-US" kern="0" dirty="0">
              <a:solidFill>
                <a:srgbClr val="111111"/>
              </a:solidFill>
              <a:latin typeface="+mn-lt"/>
              <a:sym typeface="Arial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v"/>
              <a:defRPr/>
            </a:pPr>
            <a:endParaRPr lang="en-US" kern="0" dirty="0">
              <a:solidFill>
                <a:srgbClr val="111111"/>
              </a:solidFill>
              <a:latin typeface="+mn-lt"/>
              <a:sym typeface="Arial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v"/>
              <a:defRPr/>
            </a:pPr>
            <a:endParaRPr lang="zh-CN" altLang="en-US" sz="1600" kern="0" dirty="0">
              <a:solidFill>
                <a:srgbClr val="3D5C00"/>
              </a:solidFill>
              <a:latin typeface="+mn-lt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27F55070-DDCE-4424-9912-B4B81C51B8C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kern="0" dirty="0"/>
              <a:t>总结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646C7CC9-A5EF-4DB7-A28C-22FB4A5C2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520" y="2204864"/>
            <a:ext cx="7381949" cy="4305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0100" lvl="1" indent="-342900" algn="just">
              <a:spcBef>
                <a:spcPct val="20000"/>
              </a:spcBef>
              <a:buClr>
                <a:srgbClr val="FF5050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solidFill>
                  <a:srgbClr val="111111"/>
                </a:solidFill>
                <a:latin typeface="+mn-lt"/>
                <a:sym typeface="Arial" charset="0"/>
              </a:rPr>
              <a:t>静态库、共享库、运行库对比</a:t>
            </a:r>
            <a:endParaRPr lang="en-US" altLang="zh-CN" kern="0" dirty="0">
              <a:solidFill>
                <a:srgbClr val="111111"/>
              </a:solidFill>
              <a:latin typeface="+mn-lt"/>
              <a:sym typeface="Arial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FF5050"/>
              </a:buClr>
              <a:buSzPct val="120000"/>
              <a:defRPr/>
            </a:pPr>
            <a:endParaRPr lang="en-US" kern="0" dirty="0">
              <a:solidFill>
                <a:srgbClr val="111111"/>
              </a:solidFill>
              <a:latin typeface="+mn-lt"/>
              <a:sym typeface="Arial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v"/>
              <a:defRPr/>
            </a:pPr>
            <a:endParaRPr lang="en-US" kern="0" dirty="0">
              <a:solidFill>
                <a:srgbClr val="111111"/>
              </a:solidFill>
              <a:latin typeface="+mn-lt"/>
              <a:sym typeface="Arial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v"/>
              <a:defRPr/>
            </a:pPr>
            <a:endParaRPr lang="zh-CN" altLang="en-US" sz="1600" kern="0" dirty="0">
              <a:solidFill>
                <a:srgbClr val="3D5C00"/>
              </a:solidFill>
              <a:latin typeface="+mn-lt"/>
              <a:sym typeface="Arial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3E1B3B3-826C-4C50-9C25-55D1D6E4E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362669"/>
              </p:ext>
            </p:extLst>
          </p:nvPr>
        </p:nvGraphicFramePr>
        <p:xfrm>
          <a:off x="1136576" y="2780928"/>
          <a:ext cx="7381949" cy="2022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6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类型</a:t>
                      </a:r>
                    </a:p>
                  </a:txBody>
                  <a:tcPr marL="91450" marR="91450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特点</a:t>
                      </a:r>
                    </a:p>
                  </a:txBody>
                  <a:tcPr marL="91450" marR="91450" marT="45734" marB="45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281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静态库</a:t>
                      </a:r>
                    </a:p>
                  </a:txBody>
                  <a:tcPr marL="91450" marR="91450" marT="45734" marB="4573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在编译时被链接到程序中，作为可执行程序的一部分。在程序运行时不再依赖静态库，占用内存大</a:t>
                      </a:r>
                    </a:p>
                  </a:txBody>
                  <a:tcPr marL="91450" marR="91450" marT="45734" marB="457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281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动态库</a:t>
                      </a:r>
                    </a:p>
                  </a:txBody>
                  <a:tcPr marL="91450" marR="91450" marT="45734" marB="4573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在可执行程序运行时载入内存。动态库已经在内存中不需要再次载入</a:t>
                      </a:r>
                    </a:p>
                  </a:txBody>
                  <a:tcPr marL="91450" marR="91450" marT="45734" marB="457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56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运行库</a:t>
                      </a:r>
                    </a:p>
                  </a:txBody>
                  <a:tcPr marL="91450" marR="91450" marT="45734" marB="4573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标准库。为程序的运行提供支撑</a:t>
                      </a:r>
                    </a:p>
                  </a:txBody>
                  <a:tcPr marL="91450" marR="91450" marT="45734" marB="457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D4BC605-4FA7-4532-81DA-C63F219BCF1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kern="0" dirty="0"/>
              <a:t>推荐书籍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D59AEEDD-E6DC-4295-B53E-AEFAEEECC5E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/>
              <a:t>《程序员的自我修养—链接、装载与库》</a:t>
            </a:r>
          </a:p>
          <a:p>
            <a:r>
              <a:rPr lang="zh-CN" altLang="en-US" sz="2400"/>
              <a:t> 作者: 俞甲子 / 石凡 / 潘爱民</a:t>
            </a:r>
          </a:p>
          <a:p>
            <a:r>
              <a:rPr lang="zh-CN" altLang="en-US" sz="2400"/>
              <a:t>出版社: 电子工业出版社</a:t>
            </a:r>
          </a:p>
          <a:p>
            <a:r>
              <a:rPr lang="zh-CN" altLang="en-US" sz="2400"/>
              <a:t>副标题: 链接、装载与库</a:t>
            </a:r>
          </a:p>
          <a:p>
            <a:r>
              <a:rPr lang="zh-CN" altLang="en-US" sz="2400"/>
              <a:t>出版年: 2009-4</a:t>
            </a:r>
          </a:p>
          <a:p>
            <a:r>
              <a:rPr lang="zh-CN" altLang="en-US" sz="2400"/>
              <a:t>页数: 459</a:t>
            </a:r>
          </a:p>
          <a:p>
            <a:r>
              <a:rPr lang="zh-CN" altLang="en-US" sz="2400"/>
              <a:t>定价: 65.00</a:t>
            </a:r>
          </a:p>
          <a:p>
            <a:r>
              <a:rPr lang="zh-CN" altLang="en-US" sz="2400"/>
              <a:t>装帧: 平装16开</a:t>
            </a:r>
          </a:p>
          <a:p>
            <a:r>
              <a:rPr lang="zh-CN" altLang="en-US" sz="2400"/>
              <a:t>ISBN: 9787121085116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62263"/>
            <a:ext cx="9906000" cy="1250950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ea typeface="宋体" charset="-122"/>
              </a:rPr>
              <a:t>谢谢 !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40B0472-B97E-444C-AEDD-BB1177DE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041F5-C80F-41AD-85A6-1DB15A00DDF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>
            <a:extLst>
              <a:ext uri="{FF2B5EF4-FFF2-40B4-BE49-F238E27FC236}">
                <a16:creationId xmlns:a16="http://schemas.microsoft.com/office/drawing/2014/main" id="{0C2B895A-EC38-4C24-BE71-C9FA9ACCD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sz="2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安装共享库：</a:t>
            </a:r>
            <a:r>
              <a:rPr lang="zh-CN" altLang="en-US" kern="0" dirty="0"/>
              <a:t>共享库的创建和使用步骤</a:t>
            </a:r>
          </a:p>
        </p:txBody>
      </p:sp>
      <p:sp>
        <p:nvSpPr>
          <p:cNvPr id="35843" name="Rectangle 5">
            <a:extLst>
              <a:ext uri="{FF2B5EF4-FFF2-40B4-BE49-F238E27FC236}">
                <a16:creationId xmlns:a16="http://schemas.microsoft.com/office/drawing/2014/main" id="{9F969524-1903-40CA-9285-745A231BCF7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38249" y="1720997"/>
            <a:ext cx="7439025" cy="4732339"/>
          </a:xfrm>
          <a:noFill/>
        </p:spPr>
        <p:txBody>
          <a:bodyPr/>
          <a:lstStyle/>
          <a:p>
            <a:r>
              <a:rPr lang="zh-CN" altLang="en-US" sz="1600" dirty="0">
                <a:solidFill>
                  <a:srgbClr val="3D5C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第一步：编译</a:t>
            </a:r>
            <a:endParaRPr lang="en-US" altLang="zh-CN" sz="1600" dirty="0">
              <a:solidFill>
                <a:srgbClr val="3D5C00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dirty="0" err="1"/>
              <a:t>gcc</a:t>
            </a:r>
            <a:r>
              <a:rPr lang="en-US" altLang="zh-CN" sz="1600" dirty="0"/>
              <a:t> -c –Wall -</a:t>
            </a:r>
            <a:r>
              <a:rPr lang="en-US" altLang="zh-CN" sz="1600" dirty="0" err="1"/>
              <a:t>fpic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foo.c</a:t>
            </a:r>
            <a:endParaRPr lang="zh-CN" altLang="en-US" sz="1600" dirty="0">
              <a:solidFill>
                <a:srgbClr val="3D5C00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 eaLnBrk="1" hangingPunct="1"/>
            <a:r>
              <a:rPr lang="en-US" altLang="zh-CN" sz="1800" dirty="0"/>
              <a:t>-</a:t>
            </a:r>
            <a:r>
              <a:rPr lang="en-US" altLang="zh-CN" sz="1800" dirty="0" err="1"/>
              <a:t>fpic</a:t>
            </a:r>
            <a:r>
              <a:rPr lang="zh-CN" altLang="en-US" sz="1800" dirty="0"/>
              <a:t>或者</a:t>
            </a:r>
            <a:r>
              <a:rPr lang="en-US" altLang="zh-CN" sz="1800" dirty="0"/>
              <a:t>-</a:t>
            </a:r>
            <a:r>
              <a:rPr lang="en-US" altLang="zh-CN" sz="1800" dirty="0" err="1"/>
              <a:t>fPIC</a:t>
            </a:r>
            <a:r>
              <a:rPr lang="zh-CN" altLang="en-US" sz="1800" dirty="0"/>
              <a:t>表明创建</a:t>
            </a:r>
            <a:r>
              <a:rPr lang="en-US" altLang="zh-CN" sz="1800" dirty="0"/>
              <a:t>position independent code，</a:t>
            </a:r>
            <a:r>
              <a:rPr lang="zh-CN" altLang="en-US" sz="1800" dirty="0"/>
              <a:t>这通常是创建共享库必须</a:t>
            </a:r>
            <a:endParaRPr lang="en-US" altLang="zh-CN" sz="1800" dirty="0"/>
          </a:p>
          <a:p>
            <a:pPr lvl="1" eaLnBrk="1" hangingPunct="1"/>
            <a:r>
              <a:rPr lang="en-US" altLang="zh-CN" sz="1800" dirty="0"/>
              <a:t>-Wall</a:t>
            </a:r>
            <a:r>
              <a:rPr lang="zh-CN" altLang="en-US" sz="1800" dirty="0"/>
              <a:t>生成所有警告信息</a:t>
            </a:r>
            <a:endParaRPr lang="en-US" altLang="zh-CN" sz="1800" dirty="0"/>
          </a:p>
          <a:p>
            <a:pPr lvl="1" eaLnBrk="1" hangingPunct="1"/>
            <a:endParaRPr lang="en-US" altLang="zh-CN" sz="1800" dirty="0">
              <a:solidFill>
                <a:srgbClr val="111111"/>
              </a:solidFill>
              <a:sym typeface="Arial" panose="020B0604020202020204" pitchFamily="34" charset="0"/>
            </a:endParaRPr>
          </a:p>
          <a:p>
            <a:r>
              <a:rPr lang="zh-CN" altLang="en-US" sz="1600" dirty="0">
                <a:solidFill>
                  <a:srgbClr val="3D5C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第二步：生成共享库</a:t>
            </a:r>
            <a:endParaRPr lang="en-US" altLang="zh-CN" sz="1600" dirty="0">
              <a:solidFill>
                <a:srgbClr val="3D5C00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dirty="0" err="1"/>
              <a:t>gcc</a:t>
            </a:r>
            <a:r>
              <a:rPr lang="en-US" altLang="zh-CN" sz="1600" dirty="0"/>
              <a:t> -shared -o libfoo.so </a:t>
            </a:r>
            <a:r>
              <a:rPr lang="en-US" altLang="zh-CN" sz="1600" dirty="0" err="1"/>
              <a:t>foo.o</a:t>
            </a:r>
            <a:endParaRPr lang="zh-CN" altLang="en-US" sz="1600" dirty="0">
              <a:solidFill>
                <a:srgbClr val="3D5C00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 eaLnBrk="1" hangingPunct="1"/>
            <a:r>
              <a:rPr lang="en-US" altLang="zh-CN" sz="1800" dirty="0"/>
              <a:t>-shared</a:t>
            </a:r>
            <a:r>
              <a:rPr lang="zh-CN" altLang="en-US" sz="1800" dirty="0"/>
              <a:t>生成共享目标文件</a:t>
            </a:r>
            <a:endParaRPr lang="en-US" altLang="zh-CN" sz="1800" dirty="0"/>
          </a:p>
          <a:p>
            <a:pPr lvl="1" eaLnBrk="1" hangingPunct="1"/>
            <a:r>
              <a:rPr lang="zh-CN" altLang="en-US" sz="1800" dirty="0"/>
              <a:t>将库的名称定为 </a:t>
            </a:r>
            <a:r>
              <a:rPr lang="en-US" altLang="zh-CN" sz="1800" dirty="0"/>
              <a:t>libfoo.so</a:t>
            </a:r>
            <a:endParaRPr lang="en-US" altLang="zh-CN" sz="1800" dirty="0">
              <a:solidFill>
                <a:srgbClr val="111111"/>
              </a:solidFill>
              <a:sym typeface="Arial" panose="020B0604020202020204" pitchFamily="34" charset="0"/>
            </a:endParaRPr>
          </a:p>
          <a:p>
            <a:pPr lvl="1" eaLnBrk="1" hangingPunct="1"/>
            <a:endParaRPr lang="zh-CN" altLang="en-US" sz="1800" dirty="0">
              <a:solidFill>
                <a:srgbClr val="111111"/>
              </a:solidFill>
              <a:sym typeface="Arial" panose="020B0604020202020204" pitchFamily="34" charset="0"/>
            </a:endParaRPr>
          </a:p>
          <a:p>
            <a:r>
              <a:rPr lang="zh-CN" altLang="en-US" sz="1600" dirty="0">
                <a:solidFill>
                  <a:srgbClr val="3D5C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第三步：链接共享库</a:t>
            </a:r>
            <a:endParaRPr lang="en-US" altLang="zh-CN" sz="1600" dirty="0">
              <a:solidFill>
                <a:srgbClr val="3D5C00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dirty="0" err="1"/>
              <a:t>gcc</a:t>
            </a:r>
            <a:r>
              <a:rPr lang="en-US" altLang="zh-CN" sz="1600" dirty="0"/>
              <a:t> -L/home/username/foo -Wall -o test </a:t>
            </a:r>
            <a:r>
              <a:rPr lang="en-US" altLang="zh-CN" sz="1600" dirty="0" err="1"/>
              <a:t>main.c</a:t>
            </a:r>
            <a:r>
              <a:rPr lang="en-US" altLang="zh-CN" sz="1600" dirty="0"/>
              <a:t> -</a:t>
            </a:r>
            <a:r>
              <a:rPr lang="en-US" altLang="zh-CN" sz="1600" dirty="0" err="1"/>
              <a:t>lfoo</a:t>
            </a:r>
            <a:endParaRPr lang="zh-CN" altLang="en-US" sz="1600" dirty="0">
              <a:solidFill>
                <a:srgbClr val="3D5C00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 eaLnBrk="1" hangingPunct="1"/>
            <a:r>
              <a:rPr lang="en-US" altLang="zh-CN" sz="1800" dirty="0"/>
              <a:t>-</a:t>
            </a:r>
            <a:r>
              <a:rPr lang="en-US" altLang="zh-CN" sz="1800" dirty="0" err="1"/>
              <a:t>lfoo</a:t>
            </a:r>
            <a:r>
              <a:rPr lang="zh-CN" altLang="en-US" sz="1800" dirty="0"/>
              <a:t>选项是用来寻找</a:t>
            </a:r>
            <a:r>
              <a:rPr lang="en-US" altLang="zh-CN" sz="1800" dirty="0"/>
              <a:t>libfoo.so</a:t>
            </a:r>
          </a:p>
          <a:p>
            <a:pPr lvl="1" eaLnBrk="1" hangingPunct="1"/>
            <a:r>
              <a:rPr lang="en-US" altLang="zh-CN" sz="1800" dirty="0">
                <a:solidFill>
                  <a:srgbClr val="111111"/>
                </a:solidFill>
                <a:sym typeface="Arial" panose="020B0604020202020204" pitchFamily="34" charset="0"/>
              </a:rPr>
              <a:t>-L</a:t>
            </a:r>
            <a:r>
              <a:rPr lang="zh-CN" altLang="en-US" sz="1800" dirty="0">
                <a:solidFill>
                  <a:srgbClr val="111111"/>
                </a:solidFill>
                <a:sym typeface="Arial" panose="020B0604020202020204" pitchFamily="34" charset="0"/>
              </a:rPr>
              <a:t>选项指定文件路径，此处假设路径在</a:t>
            </a:r>
            <a:r>
              <a:rPr lang="en-US" altLang="zh-CN" sz="1800" dirty="0"/>
              <a:t>/home/username/foo</a:t>
            </a:r>
            <a:endParaRPr lang="zh-CN" altLang="en-US" sz="1600" dirty="0">
              <a:solidFill>
                <a:srgbClr val="3D5C00"/>
              </a:solidFill>
              <a:sym typeface="Arial" panose="020B0604020202020204" pitchFamily="34" charset="0"/>
            </a:endParaRPr>
          </a:p>
        </p:txBody>
      </p:sp>
      <p:sp>
        <p:nvSpPr>
          <p:cNvPr id="35844" name="矩形 3">
            <a:extLst>
              <a:ext uri="{FF2B5EF4-FFF2-40B4-BE49-F238E27FC236}">
                <a16:creationId xmlns:a16="http://schemas.microsoft.com/office/drawing/2014/main" id="{790CE145-8759-45E5-B576-CF47DCD8D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979760"/>
            <a:ext cx="463550" cy="271462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5845" name="椭圆 4">
            <a:extLst>
              <a:ext uri="{FF2B5EF4-FFF2-40B4-BE49-F238E27FC236}">
                <a16:creationId xmlns:a16="http://schemas.microsoft.com/office/drawing/2014/main" id="{1B697AF0-EDC4-4EBD-B8DA-90176D436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0792" y="1772816"/>
            <a:ext cx="314919" cy="271462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b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endParaRPr lang="zh-CN" altLang="en-US" sz="1200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5846" name="矩形 5">
            <a:extLst>
              <a:ext uri="{FF2B5EF4-FFF2-40B4-BE49-F238E27FC236}">
                <a16:creationId xmlns:a16="http://schemas.microsoft.com/office/drawing/2014/main" id="{E4C348EA-EE50-4065-B129-3FDE3F012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988" y="3837136"/>
            <a:ext cx="779462" cy="269875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5847" name="椭圆 6">
            <a:extLst>
              <a:ext uri="{FF2B5EF4-FFF2-40B4-BE49-F238E27FC236}">
                <a16:creationId xmlns:a16="http://schemas.microsoft.com/office/drawing/2014/main" id="{32E838CB-32C7-4AA9-9D87-E366EE179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616" y="4140201"/>
            <a:ext cx="288032" cy="269875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b="0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endParaRPr lang="zh-CN" altLang="en-US" sz="1200" b="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5848" name="矩形 7">
            <a:extLst>
              <a:ext uri="{FF2B5EF4-FFF2-40B4-BE49-F238E27FC236}">
                <a16:creationId xmlns:a16="http://schemas.microsoft.com/office/drawing/2014/main" id="{DAB263E9-C08B-4184-8186-A467AD75C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950" y="5434160"/>
            <a:ext cx="495300" cy="271462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5849" name="椭圆 8">
            <a:extLst>
              <a:ext uri="{FF2B5EF4-FFF2-40B4-BE49-F238E27FC236}">
                <a16:creationId xmlns:a16="http://schemas.microsoft.com/office/drawing/2014/main" id="{0848DE83-8AD7-4B5D-9EE8-071797AFE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3160" y="5427843"/>
            <a:ext cx="278234" cy="271462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b="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endParaRPr lang="zh-CN" altLang="en-US" sz="1200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5850" name="矩形 9">
            <a:extLst>
              <a:ext uri="{FF2B5EF4-FFF2-40B4-BE49-F238E27FC236}">
                <a16:creationId xmlns:a16="http://schemas.microsoft.com/office/drawing/2014/main" id="{E3840EDD-9C88-4F21-A091-8033E556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989" y="5400823"/>
            <a:ext cx="2270125" cy="269875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5851" name="椭圆 10">
            <a:extLst>
              <a:ext uri="{FF2B5EF4-FFF2-40B4-BE49-F238E27FC236}">
                <a16:creationId xmlns:a16="http://schemas.microsoft.com/office/drawing/2014/main" id="{525343B5-BF92-46CD-AC14-A3230D889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292" y="5129361"/>
            <a:ext cx="293689" cy="271462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b="0">
                <a:solidFill>
                  <a:srgbClr val="FF0000"/>
                </a:solidFill>
                <a:ea typeface="宋体" panose="02010600030101010101" pitchFamily="2" charset="-122"/>
              </a:rPr>
              <a:t>4</a:t>
            </a:r>
            <a:endParaRPr lang="zh-CN" altLang="en-US" sz="1200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1C5B510-9F6B-45A0-82E6-6803062F0E2F}"/>
              </a:ext>
            </a:extLst>
          </p:cNvPr>
          <p:cNvSpPr/>
          <p:nvPr/>
        </p:nvSpPr>
        <p:spPr bwMode="auto">
          <a:xfrm>
            <a:off x="5457056" y="2996952"/>
            <a:ext cx="4320480" cy="173664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001D3A"/>
                </a:solidFill>
                <a:effectLst/>
                <a:latin typeface="+mn-ea"/>
                <a:ea typeface="+mn-ea"/>
              </a:rPr>
              <a:t>-</a:t>
            </a: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rgbClr val="001D3A"/>
                </a:solidFill>
                <a:effectLst/>
                <a:latin typeface="+mn-ea"/>
                <a:ea typeface="+mn-ea"/>
              </a:rPr>
              <a:t>fpic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001D3A"/>
                </a:solidFill>
                <a:effectLst/>
                <a:latin typeface="+mn-ea"/>
                <a:ea typeface="+mn-ea"/>
              </a:rPr>
              <a:t> 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001D3A"/>
                </a:solidFill>
                <a:effectLst/>
                <a:latin typeface="+mn-ea"/>
                <a:ea typeface="+mn-ea"/>
              </a:rPr>
              <a:t>和 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001D3A"/>
                </a:solidFill>
                <a:effectLst/>
                <a:latin typeface="+mn-ea"/>
                <a:ea typeface="+mn-ea"/>
              </a:rPr>
              <a:t>–</a:t>
            </a: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rgbClr val="001D3A"/>
                </a:solidFill>
                <a:effectLst/>
                <a:latin typeface="+mn-ea"/>
                <a:ea typeface="+mn-ea"/>
              </a:rPr>
              <a:t>fPIC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001D3A"/>
                </a:solidFill>
                <a:effectLst/>
                <a:latin typeface="+mn-ea"/>
                <a:ea typeface="+mn-ea"/>
              </a:rPr>
              <a:t> 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001D3A"/>
                </a:solidFill>
                <a:effectLst/>
                <a:latin typeface="+mn-ea"/>
                <a:ea typeface="+mn-ea"/>
              </a:rPr>
              <a:t>的区别：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001D3A"/>
              </a:solidFill>
              <a:effectLst/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001D3A"/>
                </a:solidFill>
                <a:effectLst/>
                <a:latin typeface="+mn-ea"/>
                <a:ea typeface="+mn-ea"/>
              </a:rPr>
              <a:t>   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001D3A"/>
                </a:solidFill>
                <a:effectLst/>
                <a:latin typeface="+mn-ea"/>
                <a:ea typeface="+mn-ea"/>
              </a:rPr>
              <a:t>-</a:t>
            </a: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rgbClr val="001D3A"/>
                </a:solidFill>
                <a:effectLst/>
                <a:latin typeface="+mn-ea"/>
                <a:ea typeface="+mn-ea"/>
              </a:rPr>
              <a:t>fpic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001D3A"/>
                </a:solidFill>
                <a:effectLst/>
                <a:latin typeface="+mn-ea"/>
                <a:ea typeface="+mn-ea"/>
              </a:rPr>
              <a:t> 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001D3A"/>
                </a:solidFill>
                <a:effectLst/>
                <a:latin typeface="+mn-ea"/>
                <a:ea typeface="+mn-ea"/>
              </a:rPr>
              <a:t>包含了 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001D3A"/>
                </a:solidFill>
                <a:effectLst/>
                <a:latin typeface="+mn-ea"/>
                <a:ea typeface="+mn-ea"/>
              </a:rPr>
              <a:t>-</a:t>
            </a: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rgbClr val="001D3A"/>
                </a:solidFill>
                <a:effectLst/>
                <a:latin typeface="+mn-ea"/>
                <a:ea typeface="+mn-ea"/>
              </a:rPr>
              <a:t>msmall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001D3A"/>
                </a:solidFill>
                <a:effectLst/>
                <a:latin typeface="+mn-ea"/>
                <a:ea typeface="+mn-ea"/>
              </a:rPr>
              <a:t>-data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001D3A"/>
                </a:solidFill>
                <a:effectLst/>
                <a:latin typeface="+mn-ea"/>
                <a:ea typeface="+mn-ea"/>
              </a:rPr>
              <a:t>，而 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001D3A"/>
                </a:solidFill>
                <a:effectLst/>
                <a:latin typeface="+mn-ea"/>
                <a:ea typeface="+mn-ea"/>
              </a:rPr>
              <a:t>–</a:t>
            </a: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rgbClr val="001D3A"/>
                </a:solidFill>
                <a:effectLst/>
                <a:latin typeface="+mn-ea"/>
                <a:ea typeface="+mn-ea"/>
              </a:rPr>
              <a:t>fPIC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001D3A"/>
                </a:solidFill>
                <a:effectLst/>
                <a:latin typeface="+mn-ea"/>
                <a:ea typeface="+mn-ea"/>
              </a:rPr>
              <a:t> 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001D3A"/>
                </a:solidFill>
                <a:effectLst/>
                <a:latin typeface="+mn-ea"/>
                <a:ea typeface="+mn-ea"/>
              </a:rPr>
              <a:t>包含了 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001D3A"/>
                </a:solidFill>
                <a:effectLst/>
                <a:latin typeface="+mn-ea"/>
                <a:ea typeface="+mn-ea"/>
              </a:rPr>
              <a:t>-</a:t>
            </a: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rgbClr val="001D3A"/>
                </a:solidFill>
                <a:effectLst/>
                <a:latin typeface="+mn-ea"/>
                <a:ea typeface="+mn-ea"/>
              </a:rPr>
              <a:t>mlarge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001D3A"/>
                </a:solidFill>
                <a:effectLst/>
                <a:latin typeface="+mn-ea"/>
                <a:ea typeface="+mn-ea"/>
              </a:rPr>
              <a:t>-data : -</a:t>
            </a: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rgbClr val="001D3A"/>
                </a:solidFill>
                <a:effectLst/>
                <a:latin typeface="+mn-ea"/>
                <a:ea typeface="+mn-ea"/>
              </a:rPr>
              <a:t>fpic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001D3A"/>
                </a:solidFill>
                <a:effectLst/>
                <a:latin typeface="+mn-ea"/>
                <a:ea typeface="+mn-ea"/>
              </a:rPr>
              <a:t> 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001D3A"/>
                </a:solidFill>
                <a:effectLst/>
                <a:latin typeface="+mn-ea"/>
                <a:ea typeface="+mn-ea"/>
              </a:rPr>
              <a:t>会产生较小的、更快的代码，而 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001D3A"/>
                </a:solidFill>
                <a:effectLst/>
                <a:latin typeface="+mn-ea"/>
                <a:ea typeface="+mn-ea"/>
              </a:rPr>
              <a:t>–</a:t>
            </a: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rgbClr val="001D3A"/>
                </a:solidFill>
                <a:effectLst/>
                <a:latin typeface="+mn-ea"/>
                <a:ea typeface="+mn-ea"/>
              </a:rPr>
              <a:t>fPIC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001D3A"/>
                </a:solidFill>
                <a:effectLst/>
                <a:latin typeface="+mn-ea"/>
                <a:ea typeface="+mn-ea"/>
              </a:rPr>
              <a:t> 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001D3A"/>
                </a:solidFill>
                <a:effectLst/>
                <a:latin typeface="+mn-ea"/>
                <a:ea typeface="+mn-ea"/>
              </a:rPr>
              <a:t>则会生成较大的代码；在任何平台上，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001D3A"/>
                </a:solidFill>
                <a:effectLst/>
                <a:latin typeface="+mn-ea"/>
                <a:ea typeface="+mn-ea"/>
              </a:rPr>
              <a:t>-</a:t>
            </a: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rgbClr val="001D3A"/>
                </a:solidFill>
                <a:effectLst/>
                <a:latin typeface="+mn-ea"/>
                <a:ea typeface="+mn-ea"/>
              </a:rPr>
              <a:t>fPIC</a:t>
            </a:r>
            <a:r>
              <a:rPr lang="en-US" altLang="zh-CN" sz="1600" dirty="0">
                <a:solidFill>
                  <a:srgbClr val="001D3A"/>
                </a:solidFill>
                <a:latin typeface="+mn-ea"/>
                <a:ea typeface="+mn-ea"/>
              </a:rPr>
              <a:t> 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001D3A"/>
                </a:solidFill>
                <a:effectLst/>
                <a:latin typeface="+mn-ea"/>
                <a:ea typeface="+mn-ea"/>
              </a:rPr>
              <a:t>总是可用的（所以写成大写的样子）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2">
            <a:extLst>
              <a:ext uri="{FF2B5EF4-FFF2-40B4-BE49-F238E27FC236}">
                <a16:creationId xmlns:a16="http://schemas.microsoft.com/office/drawing/2014/main" id="{0025AE65-A0D8-4C85-83D2-7ADD6086C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sz="2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安装共享库：</a:t>
            </a:r>
            <a:r>
              <a:rPr lang="zh-CN" altLang="en-US" kern="0" dirty="0"/>
              <a:t>共享库的创建和使用步骤</a:t>
            </a:r>
          </a:p>
        </p:txBody>
      </p:sp>
      <p:sp>
        <p:nvSpPr>
          <p:cNvPr id="36866" name="Rectangle 4">
            <a:extLst>
              <a:ext uri="{FF2B5EF4-FFF2-40B4-BE49-F238E27FC236}">
                <a16:creationId xmlns:a16="http://schemas.microsoft.com/office/drawing/2014/main" id="{D13ED942-5C44-4D06-95D4-7E71280E551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33539" y="214314"/>
            <a:ext cx="7051675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336699"/>
                </a:solidFill>
              </a14:hiddenFill>
            </a:ext>
          </a:extLst>
        </p:spPr>
        <p:txBody>
          <a:bodyPr/>
          <a:lstStyle/>
          <a:p>
            <a:pPr algn="ctr" eaLnBrk="1" hangingPunct="1"/>
            <a:r>
              <a:rPr lang="zh-CN" altLang="zh-CN"/>
              <a:t>创建共享库</a:t>
            </a: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36867" name="Rectangle 5">
            <a:extLst>
              <a:ext uri="{FF2B5EF4-FFF2-40B4-BE49-F238E27FC236}">
                <a16:creationId xmlns:a16="http://schemas.microsoft.com/office/drawing/2014/main" id="{AE738D53-2558-471A-AB31-DAEF9AB9D14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04528" y="1556792"/>
            <a:ext cx="7467600" cy="4772025"/>
          </a:xfrm>
          <a:noFill/>
        </p:spPr>
        <p:txBody>
          <a:bodyPr/>
          <a:lstStyle/>
          <a:p>
            <a:r>
              <a:rPr lang="zh-CN" altLang="en-US" sz="1600" dirty="0">
                <a:solidFill>
                  <a:srgbClr val="3D5C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对比静态库</a:t>
            </a:r>
            <a:endParaRPr lang="en-US" altLang="zh-CN" sz="1600" dirty="0">
              <a:solidFill>
                <a:srgbClr val="3D5C00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 eaLnBrk="1" hangingPunct="1"/>
            <a:endParaRPr lang="en-US" altLang="zh-CN" sz="1800" dirty="0">
              <a:solidFill>
                <a:srgbClr val="111111"/>
              </a:solidFill>
              <a:sym typeface="Arial" panose="020B0604020202020204" pitchFamily="34" charset="0"/>
            </a:endParaRPr>
          </a:p>
          <a:p>
            <a:pPr lvl="1" eaLnBrk="1" hangingPunct="1"/>
            <a:endParaRPr lang="en-US" altLang="zh-CN" sz="1800" dirty="0">
              <a:solidFill>
                <a:srgbClr val="111111"/>
              </a:solidFill>
              <a:sym typeface="Arial" panose="020B0604020202020204" pitchFamily="34" charset="0"/>
            </a:endParaRPr>
          </a:p>
          <a:p>
            <a:pPr lvl="1" eaLnBrk="1" hangingPunct="1"/>
            <a:endParaRPr lang="en-US" altLang="zh-CN" sz="1800" dirty="0">
              <a:solidFill>
                <a:srgbClr val="111111"/>
              </a:solidFill>
              <a:sym typeface="Arial" panose="020B0604020202020204" pitchFamily="34" charset="0"/>
            </a:endParaRPr>
          </a:p>
          <a:p>
            <a:pPr lvl="1" eaLnBrk="1" hangingPunct="1"/>
            <a:endParaRPr lang="en-US" altLang="zh-CN" sz="1800" dirty="0">
              <a:solidFill>
                <a:srgbClr val="111111"/>
              </a:solidFill>
              <a:sym typeface="Arial" panose="020B0604020202020204" pitchFamily="34" charset="0"/>
            </a:endParaRPr>
          </a:p>
          <a:p>
            <a:pPr lvl="1" eaLnBrk="1" hangingPunct="1"/>
            <a:endParaRPr lang="en-US" altLang="zh-CN" sz="1800" dirty="0">
              <a:solidFill>
                <a:srgbClr val="111111"/>
              </a:solidFill>
              <a:sym typeface="Arial" panose="020B0604020202020204" pitchFamily="34" charset="0"/>
            </a:endParaRPr>
          </a:p>
        </p:txBody>
      </p:sp>
      <p:sp>
        <p:nvSpPr>
          <p:cNvPr id="36869" name="Rectangle 29">
            <a:extLst>
              <a:ext uri="{FF2B5EF4-FFF2-40B4-BE49-F238E27FC236}">
                <a16:creationId xmlns:a16="http://schemas.microsoft.com/office/drawing/2014/main" id="{766AB8BF-17D7-4AF6-91E6-E4ADDC3F4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635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36871" name="Group 67">
            <a:extLst>
              <a:ext uri="{FF2B5EF4-FFF2-40B4-BE49-F238E27FC236}">
                <a16:creationId xmlns:a16="http://schemas.microsoft.com/office/drawing/2014/main" id="{4DA9322E-0815-4ED5-9194-DCFA38A33F2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19297" y="1844824"/>
            <a:ext cx="6438900" cy="5481637"/>
            <a:chOff x="1708" y="9407"/>
            <a:chExt cx="7099" cy="6043"/>
          </a:xfrm>
        </p:grpSpPr>
        <p:sp>
          <p:nvSpPr>
            <p:cNvPr id="36883" name="AutoShape 107">
              <a:extLst>
                <a:ext uri="{FF2B5EF4-FFF2-40B4-BE49-F238E27FC236}">
                  <a16:creationId xmlns:a16="http://schemas.microsoft.com/office/drawing/2014/main" id="{E5EE31F8-5E51-416B-853E-A53A6F20519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08" y="9407"/>
              <a:ext cx="7058" cy="6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4" name="Rectangle 106">
              <a:extLst>
                <a:ext uri="{FF2B5EF4-FFF2-40B4-BE49-F238E27FC236}">
                  <a16:creationId xmlns:a16="http://schemas.microsoft.com/office/drawing/2014/main" id="{25F1D1A3-D883-4428-9363-A66304E55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8" y="12713"/>
              <a:ext cx="1502" cy="1986"/>
            </a:xfrm>
            <a:prstGeom prst="rect">
              <a:avLst/>
            </a:prstGeom>
            <a:gradFill rotWithShape="0">
              <a:gsLst>
                <a:gs pos="0">
                  <a:srgbClr val="BBD5F0"/>
                </a:gs>
                <a:gs pos="100000">
                  <a:srgbClr val="9CBEE0"/>
                </a:gs>
              </a:gsLst>
              <a:lin ang="5400000"/>
            </a:gradFill>
            <a:ln w="15875">
              <a:solidFill>
                <a:srgbClr val="739CC3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zh-CN" sz="10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885" name="Rectangle 105">
              <a:extLst>
                <a:ext uri="{FF2B5EF4-FFF2-40B4-BE49-F238E27FC236}">
                  <a16:creationId xmlns:a16="http://schemas.microsoft.com/office/drawing/2014/main" id="{D28D8B42-1849-4068-AC0E-0B57DD8E5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7" y="9835"/>
              <a:ext cx="924" cy="476"/>
            </a:xfrm>
            <a:prstGeom prst="rect">
              <a:avLst/>
            </a:prstGeom>
            <a:gradFill rotWithShape="0">
              <a:gsLst>
                <a:gs pos="0">
                  <a:srgbClr val="BBD5F0"/>
                </a:gs>
                <a:gs pos="100000">
                  <a:srgbClr val="9CBEE0"/>
                </a:gs>
              </a:gsLst>
              <a:lin ang="5400000"/>
            </a:gradFill>
            <a:ln w="15875">
              <a:solidFill>
                <a:srgbClr val="739CC3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foo.c</a:t>
              </a:r>
              <a:endParaRPr lang="en-US" altLang="zh-CN" sz="1400" b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886" name="Rectangle 104">
              <a:extLst>
                <a:ext uri="{FF2B5EF4-FFF2-40B4-BE49-F238E27FC236}">
                  <a16:creationId xmlns:a16="http://schemas.microsoft.com/office/drawing/2014/main" id="{0C870FAD-4172-4E5A-9553-E82A60B91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7" y="9835"/>
              <a:ext cx="910" cy="476"/>
            </a:xfrm>
            <a:prstGeom prst="rect">
              <a:avLst/>
            </a:prstGeom>
            <a:gradFill rotWithShape="0">
              <a:gsLst>
                <a:gs pos="0">
                  <a:srgbClr val="BBD5F0"/>
                </a:gs>
                <a:gs pos="100000">
                  <a:srgbClr val="9CBEE0"/>
                </a:gs>
              </a:gsLst>
              <a:lin ang="5400000"/>
            </a:gradFill>
            <a:ln w="15875">
              <a:solidFill>
                <a:srgbClr val="739CC3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foo.o</a:t>
              </a:r>
              <a:endParaRPr lang="en-US" altLang="zh-CN" sz="1400" b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887" name="Rectangle 103">
              <a:extLst>
                <a:ext uri="{FF2B5EF4-FFF2-40B4-BE49-F238E27FC236}">
                  <a16:creationId xmlns:a16="http://schemas.microsoft.com/office/drawing/2014/main" id="{CAB4CEEA-C002-42B5-A475-8FFFC22EA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10180"/>
              <a:ext cx="1096" cy="509"/>
            </a:xfrm>
            <a:prstGeom prst="rect">
              <a:avLst/>
            </a:prstGeom>
            <a:gradFill rotWithShape="0">
              <a:gsLst>
                <a:gs pos="0">
                  <a:srgbClr val="BBD5F0"/>
                </a:gs>
                <a:gs pos="100000">
                  <a:srgbClr val="9CBEE0"/>
                </a:gs>
              </a:gsLst>
              <a:lin ang="5400000"/>
            </a:gradFill>
            <a:ln w="15875">
              <a:solidFill>
                <a:srgbClr val="739CC3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libfoo.so</a:t>
              </a:r>
              <a:endParaRPr lang="en-US" altLang="zh-CN" sz="1400" b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6888" name="AutoShape 102">
              <a:extLst>
                <a:ext uri="{FF2B5EF4-FFF2-40B4-BE49-F238E27FC236}">
                  <a16:creationId xmlns:a16="http://schemas.microsoft.com/office/drawing/2014/main" id="{CA3B5A91-4D33-4B28-8B7E-81CB74139D8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53" y="10073"/>
              <a:ext cx="524" cy="13"/>
            </a:xfrm>
            <a:prstGeom prst="straightConnector1">
              <a:avLst/>
            </a:prstGeom>
            <a:noFill/>
            <a:ln w="15875">
              <a:solidFill>
                <a:srgbClr val="739CC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889" name="Rectangle 101">
              <a:extLst>
                <a:ext uri="{FF2B5EF4-FFF2-40B4-BE49-F238E27FC236}">
                  <a16:creationId xmlns:a16="http://schemas.microsoft.com/office/drawing/2014/main" id="{F5F2F53C-A951-4C2B-8750-D60A9E90D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" y="11679"/>
              <a:ext cx="924" cy="476"/>
            </a:xfrm>
            <a:prstGeom prst="rect">
              <a:avLst/>
            </a:prstGeom>
            <a:gradFill rotWithShape="0">
              <a:gsLst>
                <a:gs pos="0">
                  <a:srgbClr val="BBD5F0"/>
                </a:gs>
                <a:gs pos="100000">
                  <a:srgbClr val="9CBEE0"/>
                </a:gs>
              </a:gsLst>
              <a:lin ang="5400000"/>
            </a:gradFill>
            <a:ln w="15875">
              <a:solidFill>
                <a:srgbClr val="739CC3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main.c</a:t>
              </a:r>
              <a:endParaRPr lang="en-US" altLang="zh-CN" sz="1400" b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890" name="Rectangle 100">
              <a:extLst>
                <a:ext uri="{FF2B5EF4-FFF2-40B4-BE49-F238E27FC236}">
                  <a16:creationId xmlns:a16="http://schemas.microsoft.com/office/drawing/2014/main" id="{92F20C17-42D7-40BE-9EF0-9721E532B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9" y="11679"/>
              <a:ext cx="1194" cy="476"/>
            </a:xfrm>
            <a:prstGeom prst="rect">
              <a:avLst/>
            </a:prstGeom>
            <a:gradFill rotWithShape="0">
              <a:gsLst>
                <a:gs pos="0">
                  <a:srgbClr val="BBD5F0"/>
                </a:gs>
                <a:gs pos="100000">
                  <a:srgbClr val="9CBEE0"/>
                </a:gs>
              </a:gsLst>
              <a:lin ang="5400000"/>
            </a:gradFill>
            <a:ln w="15875">
              <a:solidFill>
                <a:srgbClr val="739CC3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main.o</a:t>
              </a:r>
              <a:endParaRPr lang="en-US" altLang="zh-CN" sz="1400" b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6891" name="AutoShape 99">
              <a:extLst>
                <a:ext uri="{FF2B5EF4-FFF2-40B4-BE49-F238E27FC236}">
                  <a16:creationId xmlns:a16="http://schemas.microsoft.com/office/drawing/2014/main" id="{A28D1B2A-0C11-4D40-A62E-F76C46DB53D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81" y="11917"/>
              <a:ext cx="446" cy="1"/>
            </a:xfrm>
            <a:prstGeom prst="straightConnector1">
              <a:avLst/>
            </a:prstGeom>
            <a:noFill/>
            <a:ln w="15875">
              <a:solidFill>
                <a:srgbClr val="739CC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892" name="Rectangle 98">
              <a:extLst>
                <a:ext uri="{FF2B5EF4-FFF2-40B4-BE49-F238E27FC236}">
                  <a16:creationId xmlns:a16="http://schemas.microsoft.com/office/drawing/2014/main" id="{883A713E-1B94-4DCB-9D22-E645FBDFFF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430175">
              <a:off x="3969" y="10262"/>
              <a:ext cx="1044" cy="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-shared</a:t>
              </a:r>
              <a:endParaRPr lang="en-US" altLang="zh-CN" sz="1400" b="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893" name="Rectangle 97">
              <a:extLst>
                <a:ext uri="{FF2B5EF4-FFF2-40B4-BE49-F238E27FC236}">
                  <a16:creationId xmlns:a16="http://schemas.microsoft.com/office/drawing/2014/main" id="{2232902A-4832-4704-8894-9B0164DFE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11567"/>
              <a:ext cx="1389" cy="617"/>
            </a:xfrm>
            <a:prstGeom prst="rect">
              <a:avLst/>
            </a:prstGeom>
            <a:gradFill rotWithShape="0">
              <a:gsLst>
                <a:gs pos="0">
                  <a:srgbClr val="BBD5F0"/>
                </a:gs>
                <a:gs pos="100000">
                  <a:srgbClr val="9CBEE0"/>
                </a:gs>
              </a:gsLst>
              <a:lin ang="5400000"/>
            </a:gradFill>
            <a:ln w="15875">
              <a:solidFill>
                <a:srgbClr val="739CC3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可执行文件</a:t>
              </a:r>
              <a:endPara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1400" b="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main.o</a:t>
              </a:r>
              <a:r>
                <a:rPr lang="en-US" altLang="zh-CN" sz="1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lang="zh-CN" altLang="zh-CN" sz="1400" b="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6894" name="AutoShape 96">
              <a:extLst>
                <a:ext uri="{FF2B5EF4-FFF2-40B4-BE49-F238E27FC236}">
                  <a16:creationId xmlns:a16="http://schemas.microsoft.com/office/drawing/2014/main" id="{3228AD5B-BFEE-4B73-B8EF-788995EAC4C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45" y="11905"/>
              <a:ext cx="492" cy="12"/>
            </a:xfrm>
            <a:prstGeom prst="straightConnector1">
              <a:avLst/>
            </a:prstGeom>
            <a:noFill/>
            <a:ln w="15875">
              <a:solidFill>
                <a:srgbClr val="739CC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895" name="Rectangle 95">
              <a:extLst>
                <a:ext uri="{FF2B5EF4-FFF2-40B4-BE49-F238E27FC236}">
                  <a16:creationId xmlns:a16="http://schemas.microsoft.com/office/drawing/2014/main" id="{7148B52B-3D5A-4F04-BEA4-E60A3FD67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13623"/>
              <a:ext cx="924" cy="476"/>
            </a:xfrm>
            <a:prstGeom prst="rect">
              <a:avLst/>
            </a:prstGeom>
            <a:gradFill rotWithShape="0">
              <a:gsLst>
                <a:gs pos="0">
                  <a:srgbClr val="BBD5F0"/>
                </a:gs>
                <a:gs pos="100000">
                  <a:srgbClr val="9CBEE0"/>
                </a:gs>
              </a:gsLst>
              <a:lin ang="5400000"/>
            </a:gradFill>
            <a:ln w="15875">
              <a:solidFill>
                <a:srgbClr val="739CC3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main.c</a:t>
              </a:r>
              <a:endParaRPr lang="en-US" altLang="zh-CN" sz="1400" b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896" name="Rectangle 94">
              <a:extLst>
                <a:ext uri="{FF2B5EF4-FFF2-40B4-BE49-F238E27FC236}">
                  <a16:creationId xmlns:a16="http://schemas.microsoft.com/office/drawing/2014/main" id="{F78B39B9-5F71-479A-9999-7ECB1DCAD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" y="13635"/>
              <a:ext cx="1164" cy="476"/>
            </a:xfrm>
            <a:prstGeom prst="rect">
              <a:avLst/>
            </a:prstGeom>
            <a:gradFill rotWithShape="0">
              <a:gsLst>
                <a:gs pos="0">
                  <a:srgbClr val="BBD5F0"/>
                </a:gs>
                <a:gs pos="100000">
                  <a:srgbClr val="9CBEE0"/>
                </a:gs>
              </a:gsLst>
              <a:lin ang="5400000"/>
            </a:gradFill>
            <a:ln w="15875">
              <a:solidFill>
                <a:srgbClr val="739CC3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main.o</a:t>
              </a:r>
              <a:endParaRPr lang="en-US" altLang="zh-CN" sz="1400" b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6897" name="AutoShape 93">
              <a:extLst>
                <a:ext uri="{FF2B5EF4-FFF2-40B4-BE49-F238E27FC236}">
                  <a16:creationId xmlns:a16="http://schemas.microsoft.com/office/drawing/2014/main" id="{C135E388-5AA3-49C4-B67B-45C44EB19EF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83" y="13873"/>
              <a:ext cx="446" cy="1"/>
            </a:xfrm>
            <a:prstGeom prst="straightConnector1">
              <a:avLst/>
            </a:prstGeom>
            <a:noFill/>
            <a:ln w="15875">
              <a:solidFill>
                <a:srgbClr val="739CC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898" name="Rectangle 92">
              <a:extLst>
                <a:ext uri="{FF2B5EF4-FFF2-40B4-BE49-F238E27FC236}">
                  <a16:creationId xmlns:a16="http://schemas.microsoft.com/office/drawing/2014/main" id="{5C11EC5A-498F-414B-8EB7-F6AF608C5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2" y="13504"/>
              <a:ext cx="1435" cy="752"/>
            </a:xfrm>
            <a:prstGeom prst="rect">
              <a:avLst/>
            </a:prstGeom>
            <a:gradFill rotWithShape="0">
              <a:gsLst>
                <a:gs pos="0">
                  <a:srgbClr val="BBD5F0"/>
                </a:gs>
                <a:gs pos="100000">
                  <a:srgbClr val="9CBEE0"/>
                </a:gs>
              </a:gsLst>
              <a:lin ang="5400000"/>
            </a:gradFill>
            <a:ln w="15875">
              <a:solidFill>
                <a:srgbClr val="739CC3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可执行文件</a:t>
              </a:r>
              <a:endPara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1400" b="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main.o</a:t>
              </a:r>
              <a:endPara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00" b="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foo.o</a:t>
              </a:r>
              <a:r>
                <a:rPr lang="en-US" altLang="zh-CN" sz="1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lang="zh-CN" altLang="zh-CN" sz="1400" b="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6899" name="AutoShape 91">
              <a:extLst>
                <a:ext uri="{FF2B5EF4-FFF2-40B4-BE49-F238E27FC236}">
                  <a16:creationId xmlns:a16="http://schemas.microsoft.com/office/drawing/2014/main" id="{38687587-D5F0-40E6-A0E1-0C4140193C3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294" y="13911"/>
              <a:ext cx="492" cy="12"/>
            </a:xfrm>
            <a:prstGeom prst="straightConnector1">
              <a:avLst/>
            </a:prstGeom>
            <a:noFill/>
            <a:ln w="15875">
              <a:solidFill>
                <a:srgbClr val="739CC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900" name="Rectangle 90">
              <a:extLst>
                <a:ext uri="{FF2B5EF4-FFF2-40B4-BE49-F238E27FC236}">
                  <a16:creationId xmlns:a16="http://schemas.microsoft.com/office/drawing/2014/main" id="{CE1A4B84-5552-4597-96FB-3F561D8D0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5" y="9667"/>
              <a:ext cx="834" cy="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编译</a:t>
              </a:r>
              <a:endParaRPr lang="zh-CN" altLang="zh-CN" sz="1400" b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901" name="Rectangle 89">
              <a:extLst>
                <a:ext uri="{FF2B5EF4-FFF2-40B4-BE49-F238E27FC236}">
                  <a16:creationId xmlns:a16="http://schemas.microsoft.com/office/drawing/2014/main" id="{5BF245A2-A325-4086-B2C1-AB986575E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" y="11540"/>
              <a:ext cx="834" cy="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编译</a:t>
              </a:r>
              <a:endParaRPr lang="zh-CN" altLang="zh-CN" sz="1400" b="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902" name="Rectangle 88">
              <a:extLst>
                <a:ext uri="{FF2B5EF4-FFF2-40B4-BE49-F238E27FC236}">
                  <a16:creationId xmlns:a16="http://schemas.microsoft.com/office/drawing/2014/main" id="{0D13DC92-8EB3-42A9-87D7-8D705A4EE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13525"/>
              <a:ext cx="834" cy="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编译</a:t>
              </a:r>
              <a:endParaRPr lang="zh-CN" altLang="zh-CN" sz="1400" b="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903" name="Rectangle 87">
              <a:extLst>
                <a:ext uri="{FF2B5EF4-FFF2-40B4-BE49-F238E27FC236}">
                  <a16:creationId xmlns:a16="http://schemas.microsoft.com/office/drawing/2014/main" id="{EB2A64E2-357D-4CCF-8DC1-F9901DF22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8" y="11564"/>
              <a:ext cx="752" cy="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链接</a:t>
              </a:r>
              <a:endParaRPr lang="zh-CN" altLang="zh-CN" sz="1400" b="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904" name="Rectangle 86">
              <a:extLst>
                <a:ext uri="{FF2B5EF4-FFF2-40B4-BE49-F238E27FC236}">
                  <a16:creationId xmlns:a16="http://schemas.microsoft.com/office/drawing/2014/main" id="{7460B0FD-930E-4409-9EB3-E8A540EBC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13614"/>
              <a:ext cx="752" cy="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链接</a:t>
              </a:r>
              <a:endParaRPr lang="zh-CN" altLang="zh-CN" sz="1400" b="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6905" name="AutoShape 85">
              <a:extLst>
                <a:ext uri="{FF2B5EF4-FFF2-40B4-BE49-F238E27FC236}">
                  <a16:creationId xmlns:a16="http://schemas.microsoft.com/office/drawing/2014/main" id="{73F36AAC-7610-43F0-A6DE-39AD3CEA334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196" y="10180"/>
              <a:ext cx="688" cy="255"/>
            </a:xfrm>
            <a:prstGeom prst="straightConnector1">
              <a:avLst/>
            </a:prstGeom>
            <a:noFill/>
            <a:ln w="15875">
              <a:solidFill>
                <a:srgbClr val="739CC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06" name="AutoShape 84">
              <a:extLst>
                <a:ext uri="{FF2B5EF4-FFF2-40B4-BE49-F238E27FC236}">
                  <a16:creationId xmlns:a16="http://schemas.microsoft.com/office/drawing/2014/main" id="{14B4736C-BAB0-4A4B-BD45-9D26E6EEF1E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214" y="9897"/>
              <a:ext cx="682" cy="176"/>
            </a:xfrm>
            <a:prstGeom prst="straightConnector1">
              <a:avLst/>
            </a:prstGeom>
            <a:noFill/>
            <a:ln w="15875">
              <a:solidFill>
                <a:srgbClr val="739CC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907" name="Rectangle 83">
              <a:extLst>
                <a:ext uri="{FF2B5EF4-FFF2-40B4-BE49-F238E27FC236}">
                  <a16:creationId xmlns:a16="http://schemas.microsoft.com/office/drawing/2014/main" id="{16E9880A-3487-44F9-83B7-84B830C2E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9" y="9542"/>
              <a:ext cx="1096" cy="509"/>
            </a:xfrm>
            <a:prstGeom prst="rect">
              <a:avLst/>
            </a:prstGeom>
            <a:gradFill rotWithShape="0">
              <a:gsLst>
                <a:gs pos="0">
                  <a:srgbClr val="BBD5F0"/>
                </a:gs>
                <a:gs pos="100000">
                  <a:srgbClr val="9CBEE0"/>
                </a:gs>
              </a:gsLst>
              <a:lin ang="5400000"/>
            </a:gradFill>
            <a:ln w="15875">
              <a:solidFill>
                <a:srgbClr val="739CC3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libfoo.a</a:t>
              </a:r>
              <a:endParaRPr lang="en-US" altLang="zh-CN" sz="1400" b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908" name="Rectangle 82">
              <a:extLst>
                <a:ext uri="{FF2B5EF4-FFF2-40B4-BE49-F238E27FC236}">
                  <a16:creationId xmlns:a16="http://schemas.microsoft.com/office/drawing/2014/main" id="{299DE476-73F6-40C2-9589-4D9B897A56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91954">
              <a:off x="4332" y="9658"/>
              <a:ext cx="694" cy="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ar</a:t>
              </a:r>
              <a:endParaRPr lang="en-US" altLang="zh-CN" sz="1400" b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6909" name="AutoShape 81">
              <a:extLst>
                <a:ext uri="{FF2B5EF4-FFF2-40B4-BE49-F238E27FC236}">
                  <a16:creationId xmlns:a16="http://schemas.microsoft.com/office/drawing/2014/main" id="{CA9A5B30-A36E-4666-891C-506C2DBD960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77" y="14001"/>
              <a:ext cx="764" cy="255"/>
            </a:xfrm>
            <a:prstGeom prst="straightConnector1">
              <a:avLst/>
            </a:prstGeom>
            <a:noFill/>
            <a:ln w="15875">
              <a:solidFill>
                <a:srgbClr val="739CC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910" name="Rectangle 80">
              <a:extLst>
                <a:ext uri="{FF2B5EF4-FFF2-40B4-BE49-F238E27FC236}">
                  <a16:creationId xmlns:a16="http://schemas.microsoft.com/office/drawing/2014/main" id="{CB5A0133-0474-46DF-918E-E36C9FBE4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0" y="10107"/>
              <a:ext cx="1490" cy="2316"/>
            </a:xfrm>
            <a:prstGeom prst="rect">
              <a:avLst/>
            </a:prstGeom>
            <a:gradFill rotWithShape="0">
              <a:gsLst>
                <a:gs pos="0">
                  <a:srgbClr val="BBD5F0"/>
                </a:gs>
                <a:gs pos="100000">
                  <a:srgbClr val="9CBEE0"/>
                </a:gs>
              </a:gsLst>
              <a:lin ang="5400000"/>
            </a:gradFill>
            <a:ln w="15875">
              <a:solidFill>
                <a:srgbClr val="739CC3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0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911" name="Rectangle 79">
              <a:extLst>
                <a:ext uri="{FF2B5EF4-FFF2-40B4-BE49-F238E27FC236}">
                  <a16:creationId xmlns:a16="http://schemas.microsoft.com/office/drawing/2014/main" id="{927905AE-AE52-459C-BAF7-C479736DF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0" y="11404"/>
              <a:ext cx="1122" cy="598"/>
            </a:xfrm>
            <a:prstGeom prst="rect">
              <a:avLst/>
            </a:prstGeom>
            <a:gradFill rotWithShape="0">
              <a:gsLst>
                <a:gs pos="0">
                  <a:srgbClr val="BBD5F0"/>
                </a:gs>
                <a:gs pos="100000">
                  <a:srgbClr val="9CBEE0"/>
                </a:gs>
              </a:gsLst>
              <a:lin ang="5400000"/>
            </a:gradFill>
            <a:ln w="15875">
              <a:solidFill>
                <a:srgbClr val="739CC3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main.o</a:t>
              </a:r>
              <a:endParaRPr lang="en-US" altLang="zh-CN" sz="1400" b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912" name="Rectangle 78">
              <a:extLst>
                <a:ext uri="{FF2B5EF4-FFF2-40B4-BE49-F238E27FC236}">
                  <a16:creationId xmlns:a16="http://schemas.microsoft.com/office/drawing/2014/main" id="{DD448A39-03A3-4D9F-8CDD-4B8EA90974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283997">
              <a:off x="5920" y="13014"/>
              <a:ext cx="834" cy="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加载</a:t>
              </a:r>
              <a:endParaRPr lang="zh-CN" altLang="zh-CN" sz="1400" b="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913" name="Rectangle 77">
              <a:extLst>
                <a:ext uri="{FF2B5EF4-FFF2-40B4-BE49-F238E27FC236}">
                  <a16:creationId xmlns:a16="http://schemas.microsoft.com/office/drawing/2014/main" id="{23075BEB-F830-4400-AFA5-249FDD935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" y="10479"/>
              <a:ext cx="1073" cy="515"/>
            </a:xfrm>
            <a:prstGeom prst="rect">
              <a:avLst/>
            </a:prstGeom>
            <a:gradFill rotWithShape="0">
              <a:gsLst>
                <a:gs pos="0">
                  <a:srgbClr val="BBD5F0"/>
                </a:gs>
                <a:gs pos="100000">
                  <a:srgbClr val="9CBEE0"/>
                </a:gs>
              </a:gsLst>
              <a:lin ang="5400000"/>
            </a:gradFill>
            <a:ln w="15875">
              <a:solidFill>
                <a:srgbClr val="739CC3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foo.o</a:t>
              </a:r>
              <a:endParaRPr lang="en-US" altLang="zh-CN" sz="1400" b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914" name="Rectangle 75">
              <a:extLst>
                <a:ext uri="{FF2B5EF4-FFF2-40B4-BE49-F238E27FC236}">
                  <a16:creationId xmlns:a16="http://schemas.microsoft.com/office/drawing/2014/main" id="{8C0723A5-E975-4DFB-990A-EA0F3AA12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4" y="10589"/>
              <a:ext cx="543" cy="1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链接</a:t>
              </a:r>
              <a:r>
                <a:rPr lang="zh-CN" altLang="zh-CN" sz="1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共享库</a:t>
              </a:r>
              <a:endParaRPr lang="zh-CN" altLang="zh-CN" sz="1400" b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6915" name="AutoShape 74">
              <a:extLst>
                <a:ext uri="{FF2B5EF4-FFF2-40B4-BE49-F238E27FC236}">
                  <a16:creationId xmlns:a16="http://schemas.microsoft.com/office/drawing/2014/main" id="{9F21EBC9-3B7A-4D00-AC24-3ACFC76E72D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238" y="11382"/>
              <a:ext cx="673" cy="299"/>
            </a:xfrm>
            <a:prstGeom prst="straightConnector1">
              <a:avLst/>
            </a:prstGeom>
            <a:noFill/>
            <a:ln w="15875">
              <a:solidFill>
                <a:srgbClr val="739CC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16" name="AutoShape 73">
              <a:extLst>
                <a:ext uri="{FF2B5EF4-FFF2-40B4-BE49-F238E27FC236}">
                  <a16:creationId xmlns:a16="http://schemas.microsoft.com/office/drawing/2014/main" id="{C59C7E5A-D3FE-483F-969B-71DE3186AC0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238" y="11988"/>
              <a:ext cx="692" cy="136"/>
            </a:xfrm>
            <a:prstGeom prst="straightConnector1">
              <a:avLst/>
            </a:prstGeom>
            <a:noFill/>
            <a:ln w="15875">
              <a:solidFill>
                <a:srgbClr val="739CC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17" name="AutoShape 72">
              <a:extLst>
                <a:ext uri="{FF2B5EF4-FFF2-40B4-BE49-F238E27FC236}">
                  <a16:creationId xmlns:a16="http://schemas.microsoft.com/office/drawing/2014/main" id="{56770E94-D5FB-4B2E-84C0-5EF8CEB2D9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991" y="10203"/>
              <a:ext cx="943" cy="276"/>
            </a:xfrm>
            <a:prstGeom prst="straightConnector1">
              <a:avLst/>
            </a:prstGeom>
            <a:noFill/>
            <a:ln w="15875">
              <a:solidFill>
                <a:srgbClr val="739CC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18" name="AutoShape 71">
              <a:extLst>
                <a:ext uri="{FF2B5EF4-FFF2-40B4-BE49-F238E27FC236}">
                  <a16:creationId xmlns:a16="http://schemas.microsoft.com/office/drawing/2014/main" id="{C13C7004-7CAD-41F3-AF75-DE875905CD1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967" y="10664"/>
              <a:ext cx="1040" cy="353"/>
            </a:xfrm>
            <a:prstGeom prst="straightConnector1">
              <a:avLst/>
            </a:prstGeom>
            <a:noFill/>
            <a:ln w="15875">
              <a:solidFill>
                <a:srgbClr val="739CC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919" name="Rectangle 70">
              <a:extLst>
                <a:ext uri="{FF2B5EF4-FFF2-40B4-BE49-F238E27FC236}">
                  <a16:creationId xmlns:a16="http://schemas.microsoft.com/office/drawing/2014/main" id="{5F8B2943-8F86-4650-BC48-F4056B8FB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1" y="12968"/>
              <a:ext cx="1004" cy="1073"/>
            </a:xfrm>
            <a:prstGeom prst="rect">
              <a:avLst/>
            </a:prstGeom>
            <a:gradFill rotWithShape="0">
              <a:gsLst>
                <a:gs pos="0">
                  <a:srgbClr val="BBD5F0"/>
                </a:gs>
                <a:gs pos="100000">
                  <a:srgbClr val="9CBEE0"/>
                </a:gs>
              </a:gsLst>
              <a:lin ang="5400000"/>
            </a:gradFill>
            <a:ln w="15875">
              <a:solidFill>
                <a:srgbClr val="739CC3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main.o</a:t>
              </a:r>
              <a:endParaRPr lang="en-US" altLang="zh-CN" sz="1400" b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foo.o</a:t>
              </a:r>
              <a:endParaRPr lang="en-US" altLang="zh-CN" sz="1400" b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6920" name="AutoShape 69">
              <a:extLst>
                <a:ext uri="{FF2B5EF4-FFF2-40B4-BE49-F238E27FC236}">
                  <a16:creationId xmlns:a16="http://schemas.microsoft.com/office/drawing/2014/main" id="{5F76108B-A0C3-43C8-9623-C8DE934F0B3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20" y="12968"/>
              <a:ext cx="821" cy="587"/>
            </a:xfrm>
            <a:prstGeom prst="straightConnector1">
              <a:avLst/>
            </a:prstGeom>
            <a:noFill/>
            <a:ln w="15875">
              <a:solidFill>
                <a:srgbClr val="739CC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921" name="Rectangle 68">
              <a:extLst>
                <a:ext uri="{FF2B5EF4-FFF2-40B4-BE49-F238E27FC236}">
                  <a16:creationId xmlns:a16="http://schemas.microsoft.com/office/drawing/2014/main" id="{231E6D03-2BC4-41A5-949A-61107CCB46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12667">
              <a:off x="5984" y="9981"/>
              <a:ext cx="834" cy="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加载</a:t>
              </a:r>
              <a:endParaRPr lang="zh-CN" altLang="zh-CN" sz="1400" b="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7" name="形状 88">
            <a:extLst>
              <a:ext uri="{FF2B5EF4-FFF2-40B4-BE49-F238E27FC236}">
                <a16:creationId xmlns:a16="http://schemas.microsoft.com/office/drawing/2014/main" id="{866DACDA-4C36-40EA-BA15-91B581164827}"/>
              </a:ext>
            </a:extLst>
          </p:cNvPr>
          <p:cNvCxnSpPr/>
          <p:nvPr/>
        </p:nvCxnSpPr>
        <p:spPr bwMode="auto">
          <a:xfrm>
            <a:off x="8234042" y="2715667"/>
            <a:ext cx="41275" cy="881063"/>
          </a:xfrm>
          <a:prstGeom prst="bentConnector3">
            <a:avLst>
              <a:gd name="adj1" fmla="val 657180"/>
            </a:avLst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6873" name="矩形 77">
            <a:extLst>
              <a:ext uri="{FF2B5EF4-FFF2-40B4-BE49-F238E27FC236}">
                <a16:creationId xmlns:a16="http://schemas.microsoft.com/office/drawing/2014/main" id="{3A866A62-39FE-42D1-B7AD-3C8DCC8B5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7355" y="1920330"/>
            <a:ext cx="541337" cy="795337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6874" name="椭圆 78">
            <a:extLst>
              <a:ext uri="{FF2B5EF4-FFF2-40B4-BE49-F238E27FC236}">
                <a16:creationId xmlns:a16="http://schemas.microsoft.com/office/drawing/2014/main" id="{2237A7C1-8854-4A9C-AA72-5243928FE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8004" y="1571675"/>
            <a:ext cx="300037" cy="277119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b="0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endParaRPr lang="zh-CN" altLang="en-US" sz="1200" b="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6875" name="矩形 79">
            <a:extLst>
              <a:ext uri="{FF2B5EF4-FFF2-40B4-BE49-F238E27FC236}">
                <a16:creationId xmlns:a16="http://schemas.microsoft.com/office/drawing/2014/main" id="{7C01BEE9-FAE7-45D4-9173-88CA63F94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0092" y="3626892"/>
            <a:ext cx="541337" cy="2701925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6876" name="椭圆 80">
            <a:extLst>
              <a:ext uri="{FF2B5EF4-FFF2-40B4-BE49-F238E27FC236}">
                <a16:creationId xmlns:a16="http://schemas.microsoft.com/office/drawing/2014/main" id="{8669F719-0CD9-4F16-91CD-1B939DDB5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0741" y="3280608"/>
            <a:ext cx="300037" cy="286053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b="0" dirty="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endParaRPr lang="zh-CN" altLang="en-US" sz="1200" b="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6877" name="矩形 81">
            <a:extLst>
              <a:ext uri="{FF2B5EF4-FFF2-40B4-BE49-F238E27FC236}">
                <a16:creationId xmlns:a16="http://schemas.microsoft.com/office/drawing/2014/main" id="{0C42CD30-D35A-43DF-B8D7-A41941704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0212" y="2356237"/>
            <a:ext cx="541337" cy="795337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6878" name="椭圆 82">
            <a:extLst>
              <a:ext uri="{FF2B5EF4-FFF2-40B4-BE49-F238E27FC236}">
                <a16:creationId xmlns:a16="http://schemas.microsoft.com/office/drawing/2014/main" id="{CFFC5A20-C0D6-49B6-8732-48F1592A7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9540" y="1967879"/>
            <a:ext cx="300037" cy="311127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b="0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endParaRPr lang="zh-CN" altLang="en-US" sz="1200" b="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6879" name="矩形 83">
            <a:extLst>
              <a:ext uri="{FF2B5EF4-FFF2-40B4-BE49-F238E27FC236}">
                <a16:creationId xmlns:a16="http://schemas.microsoft.com/office/drawing/2014/main" id="{535A16E6-93F4-486B-984A-400746D3B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2891" y="3792634"/>
            <a:ext cx="1060450" cy="584200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6880" name="椭圆 84">
            <a:extLst>
              <a:ext uri="{FF2B5EF4-FFF2-40B4-BE49-F238E27FC236}">
                <a16:creationId xmlns:a16="http://schemas.microsoft.com/office/drawing/2014/main" id="{D3831A78-1424-418E-858E-2A5C4BCE8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86" y="3387632"/>
            <a:ext cx="298450" cy="334838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b="0" dirty="0">
                <a:solidFill>
                  <a:srgbClr val="FF0000"/>
                </a:solidFill>
                <a:ea typeface="宋体" panose="02010600030101010101" pitchFamily="2" charset="-122"/>
              </a:rPr>
              <a:t>4</a:t>
            </a:r>
            <a:endParaRPr lang="zh-CN" altLang="en-US" sz="1200" b="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6881" name="矩形 85">
            <a:extLst>
              <a:ext uri="{FF2B5EF4-FFF2-40B4-BE49-F238E27FC236}">
                <a16:creationId xmlns:a16="http://schemas.microsoft.com/office/drawing/2014/main" id="{6A69AA9D-F5AB-4485-8D90-CBFBAC090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878" y="5541456"/>
            <a:ext cx="1060450" cy="717550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6882" name="椭圆 86">
            <a:extLst>
              <a:ext uri="{FF2B5EF4-FFF2-40B4-BE49-F238E27FC236}">
                <a16:creationId xmlns:a16="http://schemas.microsoft.com/office/drawing/2014/main" id="{6883CE72-A843-4325-A4C5-C4D5E204C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8106" y="5177283"/>
            <a:ext cx="298450" cy="310722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b="0" dirty="0">
                <a:solidFill>
                  <a:srgbClr val="FF0000"/>
                </a:solidFill>
                <a:ea typeface="宋体" panose="02010600030101010101" pitchFamily="2" charset="-122"/>
              </a:rPr>
              <a:t>5</a:t>
            </a:r>
            <a:endParaRPr lang="zh-CN" altLang="en-US" sz="1200" b="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45FA199F-E3FE-4875-9C30-7CFCD08EA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sz="2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安装共享库：</a:t>
            </a:r>
            <a:r>
              <a:rPr lang="zh-CN" altLang="en-US" kern="0" dirty="0"/>
              <a:t>共享库的创建和使用步骤</a:t>
            </a:r>
          </a:p>
        </p:txBody>
      </p:sp>
      <p:sp>
        <p:nvSpPr>
          <p:cNvPr id="37891" name="Rectangle 5">
            <a:extLst>
              <a:ext uri="{FF2B5EF4-FFF2-40B4-BE49-F238E27FC236}">
                <a16:creationId xmlns:a16="http://schemas.microsoft.com/office/drawing/2014/main" id="{FE501CCF-8660-454E-8D97-1E8D88DD222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2276872"/>
            <a:ext cx="7467600" cy="4772025"/>
          </a:xfrm>
          <a:noFill/>
        </p:spPr>
        <p:txBody>
          <a:bodyPr/>
          <a:lstStyle/>
          <a:p>
            <a:r>
              <a:rPr lang="zh-CN" altLang="en-US" sz="2000" dirty="0">
                <a:solidFill>
                  <a:srgbClr val="3D5C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运行可执行文件</a:t>
            </a:r>
            <a:r>
              <a:rPr lang="en-US" altLang="zh-CN" sz="2000" dirty="0">
                <a:solidFill>
                  <a:srgbClr val="3D5C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./test</a:t>
            </a:r>
            <a:r>
              <a:rPr lang="zh-CN" altLang="en-US" sz="2000" dirty="0">
                <a:solidFill>
                  <a:srgbClr val="3D5C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。</a:t>
            </a:r>
            <a:endParaRPr lang="en-US" altLang="zh-CN" sz="2000" dirty="0">
              <a:solidFill>
                <a:srgbClr val="3D5C00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 eaLnBrk="1" hangingPunct="1"/>
            <a:r>
              <a:rPr lang="zh-CN" altLang="en-US" sz="1800" dirty="0">
                <a:sym typeface="Arial" panose="020B0604020202020204" pitchFamily="34" charset="0"/>
              </a:rPr>
              <a:t>出错：</a:t>
            </a:r>
            <a:r>
              <a:rPr lang="en-US" altLang="zh-CN" sz="1800" dirty="0"/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 $ ./test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 ./test: error while loading shared libraries: libfoo.so: cannot open shared object file: No such file or directory</a:t>
            </a:r>
          </a:p>
          <a:p>
            <a:pPr lvl="1" eaLnBrk="1" hangingPunct="1"/>
            <a:endParaRPr lang="en-US" altLang="zh-CN" sz="1800" dirty="0">
              <a:sym typeface="Arial" panose="020B0604020202020204" pitchFamily="34" charset="0"/>
            </a:endParaRPr>
          </a:p>
          <a:p>
            <a:pPr lvl="1" eaLnBrk="1" hangingPunct="1"/>
            <a:r>
              <a:rPr lang="zh-CN" altLang="en-US" sz="1800" dirty="0">
                <a:sym typeface="Arial" panose="020B0604020202020204" pitchFamily="34" charset="0"/>
              </a:rPr>
              <a:t>原因：</a:t>
            </a:r>
            <a:r>
              <a:rPr lang="en-US" altLang="zh-CN" sz="1800" dirty="0"/>
              <a:t> </a:t>
            </a:r>
            <a:r>
              <a:rPr lang="zh-CN" altLang="en-US" sz="1800" dirty="0"/>
              <a:t>系统中没有设定共享库</a:t>
            </a:r>
            <a:r>
              <a:rPr lang="en-US" altLang="zh-CN" sz="1800" dirty="0"/>
              <a:t>libfoo.so</a:t>
            </a:r>
            <a:r>
              <a:rPr lang="zh-CN" altLang="en-US" sz="1800" dirty="0"/>
              <a:t>的位置信息</a:t>
            </a:r>
            <a:endParaRPr lang="en-US" altLang="zh-CN" sz="1800" dirty="0"/>
          </a:p>
          <a:p>
            <a:pPr lvl="1"/>
            <a:endParaRPr lang="en-US" altLang="zh-CN" sz="1800" dirty="0">
              <a:solidFill>
                <a:srgbClr val="111111"/>
              </a:solidFill>
              <a:sym typeface="Arial" panose="020B0604020202020204" pitchFamily="34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sym typeface="Arial" panose="020B0604020202020204" pitchFamily="34" charset="0"/>
            </a:endParaRPr>
          </a:p>
          <a:p>
            <a:pPr lvl="1"/>
            <a:endParaRPr lang="zh-CN" altLang="en-US" sz="1600" dirty="0">
              <a:solidFill>
                <a:srgbClr val="3D5C00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FB668EDC-9442-4349-AFB8-BA71FBB09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defRPr/>
            </a:pPr>
            <a:r>
              <a:rPr lang="zh-CN" altLang="en-US" sz="2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安装共享库：共享库的创建和使用步骤</a:t>
            </a:r>
          </a:p>
        </p:txBody>
      </p:sp>
      <p:sp>
        <p:nvSpPr>
          <p:cNvPr id="38915" name="Rectangle 5">
            <a:extLst>
              <a:ext uri="{FF2B5EF4-FFF2-40B4-BE49-F238E27FC236}">
                <a16:creationId xmlns:a16="http://schemas.microsoft.com/office/drawing/2014/main" id="{3226462B-BF06-4B26-B31B-8749368BF6E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09675" y="1090614"/>
            <a:ext cx="7467600" cy="4772025"/>
          </a:xfrm>
          <a:noFill/>
        </p:spPr>
        <p:txBody>
          <a:bodyPr/>
          <a:lstStyle/>
          <a:p>
            <a:r>
              <a:rPr lang="zh-CN" altLang="en-US" sz="2000">
                <a:solidFill>
                  <a:srgbClr val="3D5C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方式一：</a:t>
            </a:r>
            <a:r>
              <a:rPr lang="en-US" altLang="zh-CN" sz="2000"/>
              <a:t> LD_LIBRARY_PATH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0">
                <a:solidFill>
                  <a:srgbClr val="161616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     Linux</a:t>
            </a:r>
            <a:r>
              <a:rPr lang="zh-CN" altLang="en-US" sz="1800" b="0">
                <a:solidFill>
                  <a:srgbClr val="161616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环境变量名，该环境变量主要用于在查找共享库时搜索默认路径之外的其他路径。通常，</a:t>
            </a:r>
            <a:r>
              <a:rPr lang="en-US" altLang="zh-CN" sz="1800" b="0">
                <a:solidFill>
                  <a:srgbClr val="161616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Linux</a:t>
            </a:r>
            <a:r>
              <a:rPr lang="zh-CN" altLang="en-US" sz="1800" b="0">
                <a:solidFill>
                  <a:srgbClr val="161616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搜索共享库的默认路径是</a:t>
            </a:r>
            <a:r>
              <a:rPr lang="en-US" altLang="zh-CN" sz="1800" b="0">
                <a:solidFill>
                  <a:srgbClr val="161616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/lib</a:t>
            </a:r>
            <a:r>
              <a:rPr lang="zh-CN" altLang="en-US" sz="1800" b="0">
                <a:solidFill>
                  <a:srgbClr val="161616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和</a:t>
            </a:r>
            <a:r>
              <a:rPr lang="en-US" altLang="zh-CN" sz="1800" b="0">
                <a:solidFill>
                  <a:srgbClr val="161616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/usr/lib</a:t>
            </a:r>
            <a:r>
              <a:rPr lang="zh-CN" altLang="en-US" sz="1800" b="0">
                <a:solidFill>
                  <a:srgbClr val="161616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。</a:t>
            </a:r>
            <a:r>
              <a:rPr lang="en-US" altLang="en-US" sz="1800" b="0">
                <a:solidFill>
                  <a:srgbClr val="161616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zh-CN" altLang="en-US" sz="1800" b="0">
                <a:solidFill>
                  <a:srgbClr val="161616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可执行程序执行时，</a:t>
            </a:r>
            <a:r>
              <a:rPr lang="en-US" altLang="en-US" sz="1800" b="0">
                <a:solidFill>
                  <a:srgbClr val="161616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LDLIBRARYPATH</a:t>
            </a:r>
            <a:r>
              <a:rPr lang="zh-CN" altLang="en-US" sz="1800" b="0">
                <a:solidFill>
                  <a:srgbClr val="161616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路径优先于系统默认路径之前查找。</a:t>
            </a:r>
            <a:endParaRPr lang="en-US" altLang="zh-CN" sz="1800" b="0">
              <a:solidFill>
                <a:srgbClr val="161616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 eaLnBrk="1" hangingPunct="1"/>
            <a:r>
              <a:rPr lang="zh-CN" altLang="en-US" sz="1800" b="0">
                <a:sym typeface="Arial" panose="020B0604020202020204" pitchFamily="34" charset="0"/>
              </a:rPr>
              <a:t>查看环境变量</a:t>
            </a:r>
            <a:r>
              <a:rPr lang="en-US" altLang="zh-CN" sz="1800" b="0">
                <a:sym typeface="Arial" panose="020B0604020202020204" pitchFamily="34" charset="0"/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400" i="1">
                <a:sym typeface="Arial" panose="020B0604020202020204" pitchFamily="34" charset="0"/>
              </a:rPr>
              <a:t>$ echo $LD_LIBRARY_PATH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1400" i="1">
              <a:sym typeface="Arial" panose="020B0604020202020204" pitchFamily="34" charset="0"/>
            </a:endParaRPr>
          </a:p>
          <a:p>
            <a:pPr lvl="1" eaLnBrk="1" hangingPunct="1"/>
            <a:r>
              <a:rPr lang="zh-CN" altLang="en-US" sz="1800" b="0">
                <a:sym typeface="Arial" panose="020B0604020202020204" pitchFamily="34" charset="0"/>
              </a:rPr>
              <a:t>设置环境变量</a:t>
            </a:r>
            <a:endParaRPr lang="en-US" altLang="zh-CN" sz="1800" b="0">
              <a:sym typeface="Arial" panose="020B060402020202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400" i="1">
                <a:sym typeface="Arial" panose="020B0604020202020204" pitchFamily="34" charset="0"/>
              </a:rPr>
              <a:t>      $ export LD_LIBRARY_PATH=/home/username/foo:$LD_LIBRARY_PATH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1400" i="1">
              <a:sym typeface="Arial" panose="020B0604020202020204" pitchFamily="34" charset="0"/>
            </a:endParaRPr>
          </a:p>
          <a:p>
            <a:pPr lvl="2" eaLnBrk="1" hangingPunct="1">
              <a:buFont typeface="Wingdings" panose="05000000000000000000" pitchFamily="2" charset="2"/>
              <a:buChar char=""/>
            </a:pPr>
            <a:r>
              <a:rPr lang="en-US" altLang="zh-CN" sz="1400">
                <a:sym typeface="Arial" panose="020B0604020202020204" pitchFamily="34" charset="0"/>
              </a:rPr>
              <a:t>export </a:t>
            </a:r>
            <a:r>
              <a:rPr lang="zh-CN" altLang="en-US" sz="1400">
                <a:sym typeface="Arial" panose="020B0604020202020204" pitchFamily="34" charset="0"/>
              </a:rPr>
              <a:t>：改变环境变量。</a:t>
            </a:r>
            <a:r>
              <a:rPr lang="zh-CN" altLang="en-US" sz="1400"/>
              <a:t>如果没有</a:t>
            </a:r>
            <a:r>
              <a:rPr lang="en-US" altLang="zh-CN" sz="1400"/>
              <a:t>export</a:t>
            </a:r>
            <a:r>
              <a:rPr lang="zh-CN" altLang="en-US" sz="1400"/>
              <a:t>那些对环境变量的改变，它们的改变不会被子进程继承，导致装入器（</a:t>
            </a:r>
            <a:r>
              <a:rPr lang="en-US" altLang="zh-CN" sz="1400"/>
              <a:t>loader</a:t>
            </a:r>
            <a:r>
              <a:rPr lang="zh-CN" altLang="en-US" sz="1400"/>
              <a:t>）和</a:t>
            </a:r>
            <a:r>
              <a:rPr lang="en-US" altLang="zh-CN" sz="1400"/>
              <a:t>test</a:t>
            </a:r>
            <a:r>
              <a:rPr lang="zh-CN" altLang="en-US" sz="1400"/>
              <a:t>程序没有继承这些改变。</a:t>
            </a:r>
            <a:endParaRPr lang="en-US" altLang="zh-CN" sz="1400"/>
          </a:p>
          <a:p>
            <a:pPr lvl="2" eaLnBrk="1" hangingPunct="1">
              <a:buFont typeface="Wingdings" panose="05000000000000000000" pitchFamily="2" charset="2"/>
              <a:buChar char=""/>
            </a:pPr>
            <a:r>
              <a:rPr lang="en-US" altLang="zh-CN" sz="1400">
                <a:sym typeface="Arial" panose="020B0604020202020204" pitchFamily="34" charset="0"/>
              </a:rPr>
              <a:t>/home/username/foo:$ LD_LIBRARY_PATH</a:t>
            </a:r>
            <a:r>
              <a:rPr lang="zh-CN" altLang="en-US" sz="1400">
                <a:sym typeface="Arial" panose="020B0604020202020204" pitchFamily="34" charset="0"/>
              </a:rPr>
              <a:t>表示在原有内容上添加新的路径</a:t>
            </a:r>
            <a:endParaRPr lang="en-US" altLang="zh-CN" sz="1800" b="0">
              <a:sym typeface="Arial" panose="020B0604020202020204" pitchFamily="34" charset="0"/>
            </a:endParaRPr>
          </a:p>
          <a:p>
            <a:pPr lvl="2" eaLnBrk="1" hangingPunct="1">
              <a:buFont typeface="Wingdings" panose="05000000000000000000" pitchFamily="2" charset="2"/>
              <a:buChar char=""/>
            </a:pPr>
            <a:endParaRPr lang="en-US" altLang="zh-CN" sz="1400">
              <a:solidFill>
                <a:srgbClr val="111111"/>
              </a:solidFill>
              <a:sym typeface="Arial" panose="020B0604020202020204" pitchFamily="34" charset="0"/>
            </a:endParaRPr>
          </a:p>
          <a:p>
            <a:pPr lvl="1" eaLnBrk="1" hangingPunct="1"/>
            <a:endParaRPr lang="en-US" altLang="zh-CN" sz="1800">
              <a:solidFill>
                <a:srgbClr val="111111"/>
              </a:solidFill>
              <a:sym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sz="1800">
              <a:solidFill>
                <a:srgbClr val="111111"/>
              </a:solidFill>
              <a:sym typeface="Arial" panose="020B0604020202020204" pitchFamily="34" charset="0"/>
            </a:endParaRPr>
          </a:p>
          <a:p>
            <a:pPr lvl="1"/>
            <a:endParaRPr lang="en-US" altLang="zh-CN" sz="1800">
              <a:solidFill>
                <a:srgbClr val="111111"/>
              </a:solidFill>
              <a:sym typeface="Arial" panose="020B0604020202020204" pitchFamily="34" charset="0"/>
            </a:endParaRPr>
          </a:p>
          <a:p>
            <a:pPr lvl="1"/>
            <a:endParaRPr lang="en-US" altLang="zh-CN" sz="1800">
              <a:solidFill>
                <a:srgbClr val="111111"/>
              </a:solidFill>
              <a:sym typeface="Arial" panose="020B0604020202020204" pitchFamily="34" charset="0"/>
            </a:endParaRPr>
          </a:p>
          <a:p>
            <a:pPr lvl="1"/>
            <a:endParaRPr lang="en-US" altLang="zh-CN" sz="1800">
              <a:solidFill>
                <a:srgbClr val="111111"/>
              </a:solidFill>
              <a:sym typeface="Arial" panose="020B0604020202020204" pitchFamily="34" charset="0"/>
            </a:endParaRPr>
          </a:p>
          <a:p>
            <a:pPr lvl="1"/>
            <a:endParaRPr lang="zh-CN" altLang="en-US" sz="1600">
              <a:solidFill>
                <a:srgbClr val="3D5C00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6963B46D-DBC9-426E-A89B-1C6E18643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defRPr/>
            </a:pPr>
            <a:r>
              <a:rPr lang="zh-CN" altLang="en-US" sz="2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安装共享库：设定共享库路径</a:t>
            </a:r>
          </a:p>
        </p:txBody>
      </p:sp>
      <p:sp>
        <p:nvSpPr>
          <p:cNvPr id="39939" name="Rectangle 5">
            <a:extLst>
              <a:ext uri="{FF2B5EF4-FFF2-40B4-BE49-F238E27FC236}">
                <a16:creationId xmlns:a16="http://schemas.microsoft.com/office/drawing/2014/main" id="{DB8B7B9E-1E95-42C0-87D0-991686ABE50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36576" y="1772816"/>
            <a:ext cx="7467600" cy="4772025"/>
          </a:xfrm>
          <a:noFill/>
        </p:spPr>
        <p:txBody>
          <a:bodyPr/>
          <a:lstStyle/>
          <a:p>
            <a:r>
              <a:rPr lang="zh-CN" altLang="en-US" sz="2000" dirty="0">
                <a:solidFill>
                  <a:srgbClr val="3D5C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方式二：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rpath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0" dirty="0"/>
              <a:t>      </a:t>
            </a:r>
            <a:r>
              <a:rPr lang="en-US" altLang="zh-CN" sz="1800" b="0" dirty="0" err="1"/>
              <a:t>gcc</a:t>
            </a:r>
            <a:r>
              <a:rPr lang="zh-CN" altLang="en-US" sz="1800" b="0" dirty="0"/>
              <a:t>的</a:t>
            </a:r>
            <a:r>
              <a:rPr lang="en-US" altLang="zh-CN" sz="1800" b="0" dirty="0"/>
              <a:t>-R</a:t>
            </a:r>
            <a:r>
              <a:rPr lang="zh-CN" altLang="en-US" sz="1800" b="0" dirty="0"/>
              <a:t>或</a:t>
            </a:r>
            <a:r>
              <a:rPr lang="en-US" altLang="zh-CN" sz="1800" b="0" dirty="0"/>
              <a:t>-</a:t>
            </a:r>
            <a:r>
              <a:rPr lang="en-US" altLang="zh-CN" sz="1800" b="0" dirty="0" err="1"/>
              <a:t>rpath</a:t>
            </a:r>
            <a:r>
              <a:rPr lang="zh-CN" altLang="en-US" sz="1800" b="0" dirty="0"/>
              <a:t>选项在编译链接时指定共享库路径，并且将共享库路径保存到可执行文件中。运行可执行文件时直接到该路径下查找共享库，而不依赖于默认路径或者环境变量。</a:t>
            </a:r>
            <a:endParaRPr lang="en-US" altLang="zh-CN" sz="1800" b="0" dirty="0"/>
          </a:p>
          <a:p>
            <a:pPr lvl="1" eaLnBrk="1" hangingPunct="1"/>
            <a:r>
              <a:rPr lang="zh-CN" altLang="en-US" sz="1800" b="0" dirty="0">
                <a:sym typeface="Arial" panose="020B0604020202020204" pitchFamily="34" charset="0"/>
              </a:rPr>
              <a:t>删除环境变量</a:t>
            </a:r>
            <a:r>
              <a:rPr lang="en-US" altLang="zh-CN" sz="1800" b="0" dirty="0"/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400" i="1" dirty="0"/>
              <a:t>      $ unset LD_LIBRARY_PATH</a:t>
            </a:r>
            <a:endParaRPr lang="en-US" altLang="zh-CN" sz="1400" i="1" dirty="0">
              <a:sym typeface="Arial" panose="020B0604020202020204" pitchFamily="34" charset="0"/>
            </a:endParaRPr>
          </a:p>
          <a:p>
            <a:pPr lvl="1" eaLnBrk="1" hangingPunct="1"/>
            <a:r>
              <a:rPr lang="zh-CN" altLang="en-US" sz="1800" b="0" dirty="0">
                <a:sym typeface="Arial" panose="020B0604020202020204" pitchFamily="34" charset="0"/>
              </a:rPr>
              <a:t>重新编译</a:t>
            </a:r>
            <a:r>
              <a:rPr lang="en-US" altLang="zh-CN" sz="1800" b="0" dirty="0">
                <a:sym typeface="Arial" panose="020B0604020202020204" pitchFamily="34" charset="0"/>
              </a:rPr>
              <a:t> </a:t>
            </a:r>
            <a:r>
              <a:rPr lang="zh-CN" altLang="en-US" sz="1800" b="0" dirty="0">
                <a:sym typeface="Arial" panose="020B0604020202020204" pitchFamily="34" charset="0"/>
              </a:rPr>
              <a:t>：</a:t>
            </a:r>
            <a:r>
              <a:rPr lang="en-US" altLang="zh-CN" sz="1800" b="0" dirty="0">
                <a:sym typeface="Arial" panose="020B0604020202020204" pitchFamily="34" charset="0"/>
              </a:rPr>
              <a:t>-</a:t>
            </a:r>
            <a:r>
              <a:rPr lang="en-US" altLang="zh-CN" sz="1800" b="0" dirty="0" err="1">
                <a:sym typeface="Arial" panose="020B0604020202020204" pitchFamily="34" charset="0"/>
              </a:rPr>
              <a:t>Wl</a:t>
            </a:r>
            <a:r>
              <a:rPr lang="en-US" altLang="zh-CN" sz="1800" b="0" dirty="0">
                <a:sym typeface="Arial" panose="020B0604020202020204" pitchFamily="34" charset="0"/>
              </a:rPr>
              <a:t>,-</a:t>
            </a:r>
            <a:r>
              <a:rPr lang="en-US" altLang="zh-CN" sz="1800" b="0" dirty="0" err="1">
                <a:sym typeface="Arial" panose="020B0604020202020204" pitchFamily="34" charset="0"/>
              </a:rPr>
              <a:t>rpath</a:t>
            </a:r>
            <a:endParaRPr lang="en-US" altLang="zh-CN" sz="1800" b="0" dirty="0">
              <a:sym typeface="Arial" panose="020B060402020202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400" i="1" dirty="0">
                <a:sym typeface="Arial" panose="020B0604020202020204" pitchFamily="34" charset="0"/>
              </a:rPr>
              <a:t>      $ </a:t>
            </a:r>
            <a:r>
              <a:rPr lang="en-US" altLang="zh-CN" sz="1400" i="1" dirty="0" err="1">
                <a:sym typeface="Arial" panose="020B0604020202020204" pitchFamily="34" charset="0"/>
              </a:rPr>
              <a:t>gcc</a:t>
            </a:r>
            <a:r>
              <a:rPr lang="en-US" altLang="zh-CN" sz="1400" i="1" dirty="0">
                <a:sym typeface="Arial" panose="020B0604020202020204" pitchFamily="34" charset="0"/>
              </a:rPr>
              <a:t> -L/home/username/foo -</a:t>
            </a:r>
            <a:r>
              <a:rPr lang="en-US" altLang="zh-CN" sz="1400" i="1" dirty="0" err="1">
                <a:sym typeface="Arial" panose="020B0604020202020204" pitchFamily="34" charset="0"/>
              </a:rPr>
              <a:t>Wl</a:t>
            </a:r>
            <a:r>
              <a:rPr lang="en-US" altLang="zh-CN" sz="1400" i="1" dirty="0">
                <a:sym typeface="Arial" panose="020B0604020202020204" pitchFamily="34" charset="0"/>
              </a:rPr>
              <a:t>,-</a:t>
            </a:r>
            <a:r>
              <a:rPr lang="en-US" altLang="zh-CN" sz="1400" i="1" dirty="0" err="1">
                <a:sym typeface="Arial" panose="020B0604020202020204" pitchFamily="34" charset="0"/>
              </a:rPr>
              <a:t>rpath</a:t>
            </a:r>
            <a:r>
              <a:rPr lang="en-US" altLang="zh-CN" sz="1400" i="1" dirty="0">
                <a:sym typeface="Arial" panose="020B0604020202020204" pitchFamily="34" charset="0"/>
              </a:rPr>
              <a:t>=/home/username/foo -Wall -o test </a:t>
            </a:r>
            <a:r>
              <a:rPr lang="en-US" altLang="zh-CN" sz="1400" i="1" dirty="0" err="1">
                <a:sym typeface="Arial" panose="020B0604020202020204" pitchFamily="34" charset="0"/>
              </a:rPr>
              <a:t>main.c</a:t>
            </a:r>
            <a:r>
              <a:rPr lang="en-US" altLang="zh-CN" sz="1400" i="1" dirty="0">
                <a:sym typeface="Arial" panose="020B0604020202020204" pitchFamily="34" charset="0"/>
              </a:rPr>
              <a:t> –</a:t>
            </a:r>
            <a:r>
              <a:rPr lang="en-US" altLang="zh-CN" sz="1400" i="1" dirty="0" err="1">
                <a:sym typeface="Arial" panose="020B0604020202020204" pitchFamily="34" charset="0"/>
              </a:rPr>
              <a:t>lfoo</a:t>
            </a:r>
            <a:endParaRPr lang="en-US" altLang="zh-CN" sz="1400" i="1" dirty="0">
              <a:sym typeface="Arial" panose="020B060402020202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1400" i="1" dirty="0">
              <a:sym typeface="Arial" panose="020B0604020202020204" pitchFamily="34" charset="0"/>
            </a:endParaRPr>
          </a:p>
          <a:p>
            <a:pPr lvl="1" eaLnBrk="1" hangingPunct="1"/>
            <a:r>
              <a:rPr lang="zh-CN" altLang="en-US" sz="1800" b="0" dirty="0">
                <a:sym typeface="Arial" panose="020B0604020202020204" pitchFamily="34" charset="0"/>
              </a:rPr>
              <a:t>特点：每个程序可以设定独立的共享库位置，而不会像</a:t>
            </a:r>
            <a:r>
              <a:rPr lang="en-US" altLang="zh-CN" sz="1800" b="0" dirty="0">
                <a:sym typeface="Arial" panose="020B0604020202020204" pitchFamily="34" charset="0"/>
              </a:rPr>
              <a:t>LD_LIBRARY_PATH</a:t>
            </a:r>
            <a:r>
              <a:rPr lang="zh-CN" altLang="en-US" sz="1800" b="0" dirty="0">
                <a:sym typeface="Arial" panose="020B0604020202020204" pitchFamily="34" charset="0"/>
              </a:rPr>
              <a:t>环境变量那样影响其他程序</a:t>
            </a:r>
            <a:endParaRPr lang="en-US" altLang="zh-CN" sz="1800" b="0" dirty="0">
              <a:sym typeface="Arial" panose="020B0604020202020204" pitchFamily="34" charset="0"/>
            </a:endParaRPr>
          </a:p>
          <a:p>
            <a:pPr lvl="1" eaLnBrk="1" hangingPunct="1"/>
            <a:endParaRPr lang="en-US" altLang="zh-CN" sz="1800" b="0" dirty="0">
              <a:sym typeface="Arial" panose="020B0604020202020204" pitchFamily="34" charset="0"/>
            </a:endParaRPr>
          </a:p>
          <a:p>
            <a:pPr lvl="1" eaLnBrk="1" hangingPunct="1"/>
            <a:endParaRPr lang="en-US" altLang="zh-CN" sz="1800" dirty="0">
              <a:solidFill>
                <a:srgbClr val="111111"/>
              </a:solidFill>
              <a:sym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sz="1800" dirty="0">
              <a:solidFill>
                <a:srgbClr val="111111"/>
              </a:solidFill>
              <a:sym typeface="Arial" panose="020B0604020202020204" pitchFamily="34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sym typeface="Arial" panose="020B0604020202020204" pitchFamily="34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sym typeface="Arial" panose="020B0604020202020204" pitchFamily="34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sym typeface="Arial" panose="020B0604020202020204" pitchFamily="34" charset="0"/>
            </a:endParaRPr>
          </a:p>
          <a:p>
            <a:pPr lvl="1"/>
            <a:endParaRPr lang="zh-CN" altLang="en-US" sz="1600" dirty="0">
              <a:solidFill>
                <a:srgbClr val="3D5C00"/>
              </a:solidFill>
              <a:sym typeface="Arial" panose="020B0604020202020204" pitchFamily="34" charset="0"/>
            </a:endParaRPr>
          </a:p>
        </p:txBody>
      </p:sp>
      <p:sp>
        <p:nvSpPr>
          <p:cNvPr id="39941" name="矩形 4">
            <a:extLst>
              <a:ext uri="{FF2B5EF4-FFF2-40B4-BE49-F238E27FC236}">
                <a16:creationId xmlns:a16="http://schemas.microsoft.com/office/drawing/2014/main" id="{EC88957D-9096-42F6-996E-D410CB046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1276" y="3900065"/>
            <a:ext cx="2743200" cy="360362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BC8A891D-2370-4B9E-97C4-08A2E4695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defRPr/>
            </a:pPr>
            <a:r>
              <a:rPr lang="zh-CN" altLang="en-US" sz="2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安装共享库：设定共享库路径</a:t>
            </a:r>
          </a:p>
        </p:txBody>
      </p:sp>
      <p:sp>
        <p:nvSpPr>
          <p:cNvPr id="59395" name="Rectangle 5">
            <a:extLst>
              <a:ext uri="{FF2B5EF4-FFF2-40B4-BE49-F238E27FC236}">
                <a16:creationId xmlns:a16="http://schemas.microsoft.com/office/drawing/2014/main" id="{6DAB9D1F-9F32-4598-814F-1458A7C0FEC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700808"/>
            <a:ext cx="7467600" cy="4772025"/>
          </a:xfrm>
        </p:spPr>
        <p:txBody>
          <a:bodyPr/>
          <a:lstStyle/>
          <a:p>
            <a:pPr>
              <a:defRPr/>
            </a:pPr>
            <a:r>
              <a:rPr lang="zh-CN" altLang="en-US" sz="2000" dirty="0">
                <a:solidFill>
                  <a:srgbClr val="3D5C00"/>
                </a:solidFill>
                <a:ea typeface="宋体" pitchFamily="2" charset="-122"/>
                <a:sym typeface="Arial" charset="0"/>
              </a:rPr>
              <a:t>方式三：</a:t>
            </a:r>
            <a:r>
              <a:rPr lang="en-US" sz="2000" dirty="0"/>
              <a:t> </a:t>
            </a:r>
            <a:r>
              <a:rPr lang="en-US" altLang="zh-CN" sz="2000" dirty="0" err="1"/>
              <a:t>ldconfig</a:t>
            </a:r>
            <a:r>
              <a:rPr lang="en-US" altLang="zh-CN" sz="2000" dirty="0"/>
              <a:t> </a:t>
            </a:r>
          </a:p>
          <a:p>
            <a:pPr algn="just">
              <a:buFont typeface="Wingdings" panose="05000000000000000000" pitchFamily="2" charset="2"/>
              <a:buNone/>
              <a:defRPr/>
            </a:pPr>
            <a:r>
              <a:rPr lang="zh-CN" altLang="en-US" sz="1800" b="0" dirty="0"/>
              <a:t>     </a:t>
            </a:r>
            <a:r>
              <a:rPr lang="en-US" altLang="zh-CN" sz="1800" b="0" dirty="0" err="1"/>
              <a:t>ldconfig</a:t>
            </a:r>
            <a:r>
              <a:rPr lang="zh-CN" altLang="en-US" sz="1800" b="0" dirty="0"/>
              <a:t>是一个动态链接库管理命令。该命令的用途是在默认路径</a:t>
            </a:r>
            <a:r>
              <a:rPr lang="en-US" altLang="zh-CN" sz="1800" b="0" dirty="0"/>
              <a:t>(/lib</a:t>
            </a:r>
            <a:r>
              <a:rPr lang="zh-CN" altLang="en-US" sz="1800" b="0" dirty="0"/>
              <a:t>和</a:t>
            </a:r>
            <a:r>
              <a:rPr lang="en-US" altLang="zh-CN" sz="1800" b="0" dirty="0"/>
              <a:t>/</a:t>
            </a:r>
            <a:r>
              <a:rPr lang="en-US" altLang="zh-CN" sz="1800" b="0" dirty="0" err="1"/>
              <a:t>usr</a:t>
            </a:r>
            <a:r>
              <a:rPr lang="en-US" altLang="zh-CN" sz="1800" b="0" dirty="0"/>
              <a:t>/lib)</a:t>
            </a:r>
            <a:r>
              <a:rPr lang="zh-CN" altLang="en-US" sz="1800" b="0" dirty="0"/>
              <a:t>以及动态库配置文件</a:t>
            </a:r>
            <a:r>
              <a:rPr lang="en-US" altLang="zh-CN" sz="1800" b="0" dirty="0"/>
              <a:t>/etc/</a:t>
            </a:r>
            <a:r>
              <a:rPr lang="en-US" altLang="zh-CN" sz="1800" b="0" dirty="0" err="1"/>
              <a:t>ld.so.conf</a:t>
            </a:r>
            <a:r>
              <a:rPr lang="zh-CN" altLang="en-US" sz="1800" b="0" dirty="0"/>
              <a:t>内所列的目录下，搜索共享库，然后为动态载入程序</a:t>
            </a:r>
            <a:r>
              <a:rPr lang="en-US" altLang="zh-CN" sz="1800" b="0" dirty="0"/>
              <a:t>(</a:t>
            </a:r>
            <a:r>
              <a:rPr lang="en-US" altLang="zh-CN" sz="1800" b="0" dirty="0" err="1"/>
              <a:t>ld.so</a:t>
            </a:r>
            <a:r>
              <a:rPr lang="en-US" altLang="zh-CN" sz="1800" b="0" dirty="0"/>
              <a:t>)</a:t>
            </a:r>
            <a:r>
              <a:rPr lang="zh-CN" altLang="en-US" sz="1800" b="0" dirty="0"/>
              <a:t>创建包含共享库列表的缓存文件</a:t>
            </a:r>
            <a:r>
              <a:rPr lang="en-US" altLang="en-US" sz="1800" b="0" dirty="0"/>
              <a:t>(/etc/</a:t>
            </a:r>
            <a:r>
              <a:rPr lang="en-US" altLang="en-US" sz="1800" b="0" dirty="0" err="1"/>
              <a:t>ld.so.cache</a:t>
            </a:r>
            <a:r>
              <a:rPr lang="en-US" altLang="en-US" sz="1800" b="0" dirty="0"/>
              <a:t>) </a:t>
            </a:r>
            <a:r>
              <a:rPr lang="zh-CN" altLang="en-US" sz="1800" b="0" dirty="0"/>
              <a:t>。</a:t>
            </a:r>
            <a:endParaRPr lang="en-US" altLang="en-US" sz="1800" b="0" dirty="0"/>
          </a:p>
          <a:p>
            <a:pPr lvl="1" eaLnBrk="1" hangingPunct="1">
              <a:defRPr/>
            </a:pPr>
            <a:r>
              <a:rPr lang="zh-CN" altLang="en-US" sz="1800" b="0" dirty="0"/>
              <a:t>把库放到标准路径： </a:t>
            </a:r>
            <a:endParaRPr lang="en-US" sz="1800" b="0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400" i="1" dirty="0"/>
              <a:t>   $ cp /home/username/</a:t>
            </a:r>
            <a:r>
              <a:rPr lang="en-US" altLang="zh-CN" sz="1400" i="1" dirty="0" err="1"/>
              <a:t>foo</a:t>
            </a:r>
            <a:r>
              <a:rPr lang="en-US" altLang="zh-CN" sz="1400" i="1" dirty="0"/>
              <a:t>/</a:t>
            </a:r>
            <a:r>
              <a:rPr lang="en-US" altLang="zh-CN" sz="1400" i="1" dirty="0" err="1"/>
              <a:t>libfoo.so</a:t>
            </a:r>
            <a:r>
              <a:rPr lang="en-US" altLang="zh-CN" sz="1400" i="1" dirty="0"/>
              <a:t> /</a:t>
            </a:r>
            <a:r>
              <a:rPr lang="en-US" altLang="zh-CN" sz="1400" i="1" dirty="0" err="1"/>
              <a:t>usr</a:t>
            </a:r>
            <a:r>
              <a:rPr lang="en-US" altLang="zh-CN" sz="1400" i="1" dirty="0"/>
              <a:t>/lib 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400" i="1" dirty="0"/>
              <a:t>   $ </a:t>
            </a:r>
            <a:r>
              <a:rPr lang="en-US" altLang="zh-CN" sz="1400" i="1" dirty="0" err="1"/>
              <a:t>chmod</a:t>
            </a:r>
            <a:r>
              <a:rPr lang="en-US" altLang="zh-CN" sz="1400" i="1" dirty="0"/>
              <a:t> 0755 /</a:t>
            </a:r>
            <a:r>
              <a:rPr lang="en-US" altLang="zh-CN" sz="1400" i="1" dirty="0" err="1"/>
              <a:t>usr</a:t>
            </a:r>
            <a:r>
              <a:rPr lang="en-US" altLang="zh-CN" sz="1400" i="1" dirty="0"/>
              <a:t>/lib/</a:t>
            </a:r>
            <a:r>
              <a:rPr lang="en-US" altLang="zh-CN" sz="1400" i="1" dirty="0" err="1"/>
              <a:t>libfoo.so</a:t>
            </a:r>
            <a:endParaRPr lang="en-US" altLang="zh-CN" sz="1400" i="1" dirty="0">
              <a:solidFill>
                <a:srgbClr val="111111"/>
              </a:solidFill>
              <a:sym typeface="Arial" charset="0"/>
            </a:endParaRPr>
          </a:p>
          <a:p>
            <a:pPr lvl="1" eaLnBrk="1" hangingPunct="1">
              <a:defRPr/>
            </a:pPr>
            <a:r>
              <a:rPr lang="zh-CN" altLang="en-US" sz="1800" b="0" dirty="0">
                <a:sym typeface="Arial" charset="0"/>
              </a:rPr>
              <a:t>更新缓存：</a:t>
            </a:r>
            <a:endParaRPr lang="en-US" altLang="en-US" dirty="0">
              <a:cs typeface="+mn-cs"/>
              <a:sym typeface="Arial" charset="0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400" i="1" dirty="0"/>
              <a:t>  $ </a:t>
            </a:r>
            <a:r>
              <a:rPr lang="en-US" altLang="zh-CN" sz="1400" i="1" dirty="0" err="1"/>
              <a:t>ldconfig</a:t>
            </a:r>
            <a:endParaRPr lang="en-US" altLang="zh-CN" sz="1400" i="1" dirty="0"/>
          </a:p>
          <a:p>
            <a:pPr lvl="1" eaLnBrk="1" hangingPunct="1">
              <a:defRPr/>
            </a:pPr>
            <a:r>
              <a:rPr lang="zh-CN" altLang="en-US" sz="1800" b="0" dirty="0">
                <a:sym typeface="Arial" charset="0"/>
              </a:rPr>
              <a:t>查看共享库：</a:t>
            </a:r>
            <a:endParaRPr lang="en-US" sz="1800" b="0" dirty="0">
              <a:sym typeface="Arial" charset="0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400" i="1" dirty="0"/>
              <a:t>  $ </a:t>
            </a:r>
            <a:r>
              <a:rPr lang="en-US" altLang="zh-CN" sz="1400" i="1" dirty="0" err="1"/>
              <a:t>ldconfig</a:t>
            </a:r>
            <a:r>
              <a:rPr lang="en-US" altLang="zh-CN" sz="1400" i="1" dirty="0"/>
              <a:t> -p | </a:t>
            </a:r>
            <a:r>
              <a:rPr lang="en-US" altLang="zh-CN" sz="1400" i="1" dirty="0" err="1"/>
              <a:t>grep</a:t>
            </a:r>
            <a:r>
              <a:rPr lang="en-US" altLang="zh-CN" sz="1400" i="1" dirty="0"/>
              <a:t> </a:t>
            </a:r>
            <a:r>
              <a:rPr lang="en-US" altLang="zh-CN" sz="1400" i="1" dirty="0" err="1"/>
              <a:t>foo</a:t>
            </a:r>
            <a:endParaRPr lang="en-US" altLang="zh-CN" sz="1400" i="1" dirty="0">
              <a:sym typeface="Arial" charset="0"/>
            </a:endParaRPr>
          </a:p>
          <a:p>
            <a:pPr lvl="1" eaLnBrk="1" hangingPunct="1">
              <a:defRPr/>
            </a:pPr>
            <a:r>
              <a:rPr lang="zh-CN" altLang="en-US" sz="1800" b="0" dirty="0">
                <a:sym typeface="Arial" charset="0"/>
              </a:rPr>
              <a:t>直接编译程序即可运行：</a:t>
            </a:r>
            <a:endParaRPr lang="en-US" sz="1800" b="0" dirty="0">
              <a:sym typeface="Arial" charset="0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400" i="1" dirty="0"/>
              <a:t>  $ </a:t>
            </a:r>
            <a:r>
              <a:rPr lang="en-US" altLang="zh-CN" sz="1400" i="1" dirty="0" err="1"/>
              <a:t>gcc</a:t>
            </a:r>
            <a:r>
              <a:rPr lang="en-US" altLang="zh-CN" sz="1400" i="1" dirty="0"/>
              <a:t> -Wall -o test </a:t>
            </a:r>
            <a:r>
              <a:rPr lang="en-US" altLang="zh-CN" sz="1400" i="1" dirty="0" err="1"/>
              <a:t>main.c</a:t>
            </a:r>
            <a:r>
              <a:rPr lang="en-US" altLang="zh-CN" sz="1400" i="1" dirty="0"/>
              <a:t>  -L/home/username/</a:t>
            </a:r>
            <a:r>
              <a:rPr lang="en-US" altLang="zh-CN" sz="1400" i="1" dirty="0" err="1"/>
              <a:t>foo</a:t>
            </a:r>
            <a:r>
              <a:rPr lang="en-US" altLang="zh-CN" sz="1400" i="1" dirty="0"/>
              <a:t> –</a:t>
            </a:r>
            <a:r>
              <a:rPr lang="en-US" altLang="zh-CN" sz="1400" i="1" dirty="0" err="1"/>
              <a:t>lfoo</a:t>
            </a:r>
            <a:endParaRPr lang="en-US" altLang="zh-CN" sz="1400" i="1" dirty="0"/>
          </a:p>
          <a:p>
            <a:pPr lvl="1" eaLnBrk="1" hangingPunct="1">
              <a:defRPr/>
            </a:pPr>
            <a:r>
              <a:rPr lang="zh-CN" altLang="en-US" sz="1800" b="0" dirty="0">
                <a:sym typeface="Arial" charset="0"/>
              </a:rPr>
              <a:t>查看程序是否使用了共享库：</a:t>
            </a:r>
            <a:endParaRPr lang="en-US" sz="1800" b="0" dirty="0">
              <a:sym typeface="Arial" charset="0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400" i="1" dirty="0"/>
              <a:t>  $ </a:t>
            </a:r>
            <a:r>
              <a:rPr lang="en-US" altLang="zh-CN" sz="1400" i="1" dirty="0" err="1"/>
              <a:t>ldd</a:t>
            </a:r>
            <a:r>
              <a:rPr lang="en-US" altLang="zh-CN" sz="1400" i="1" dirty="0"/>
              <a:t> test | </a:t>
            </a:r>
            <a:r>
              <a:rPr lang="en-US" altLang="zh-CN" sz="1400" i="1" dirty="0" err="1"/>
              <a:t>grep</a:t>
            </a:r>
            <a:r>
              <a:rPr lang="en-US" altLang="zh-CN" sz="1400" i="1" dirty="0"/>
              <a:t> </a:t>
            </a:r>
            <a:r>
              <a:rPr lang="en-US" altLang="zh-CN" sz="1400" i="1" dirty="0" err="1"/>
              <a:t>foo</a:t>
            </a:r>
            <a:endParaRPr lang="en-US" altLang="zh-CN" sz="1400" i="1" dirty="0">
              <a:sym typeface="Arial" charset="0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altLang="zh-CN" sz="1800" dirty="0">
              <a:solidFill>
                <a:srgbClr val="111111"/>
              </a:solidFill>
              <a:sym typeface="Arial" charset="0"/>
            </a:endParaRPr>
          </a:p>
          <a:p>
            <a:pPr lvl="1">
              <a:defRPr/>
            </a:pPr>
            <a:endParaRPr lang="en-US" altLang="zh-CN" sz="1800" dirty="0">
              <a:solidFill>
                <a:srgbClr val="111111"/>
              </a:solidFill>
              <a:sym typeface="Arial" charset="0"/>
            </a:endParaRPr>
          </a:p>
          <a:p>
            <a:pPr lvl="1">
              <a:defRPr/>
            </a:pPr>
            <a:endParaRPr lang="en-US" altLang="zh-CN" sz="1800" dirty="0">
              <a:solidFill>
                <a:srgbClr val="111111"/>
              </a:solidFill>
              <a:sym typeface="Arial" charset="0"/>
            </a:endParaRPr>
          </a:p>
          <a:p>
            <a:pPr lvl="1">
              <a:defRPr/>
            </a:pPr>
            <a:endParaRPr lang="en-US" altLang="zh-CN" sz="1800" dirty="0">
              <a:solidFill>
                <a:srgbClr val="111111"/>
              </a:solidFill>
              <a:sym typeface="Arial" charset="0"/>
            </a:endParaRPr>
          </a:p>
          <a:p>
            <a:pPr lvl="1">
              <a:defRPr/>
            </a:pPr>
            <a:endParaRPr lang="zh-CN" altLang="en-US" sz="1600" dirty="0">
              <a:solidFill>
                <a:srgbClr val="3D5C00"/>
              </a:solidFill>
              <a:sym typeface="Arial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C96EBE-0620-47B8-B9E3-4BC53EBF3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3039" y="3139082"/>
            <a:ext cx="3899223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algn="l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v"/>
              <a:defRPr/>
            </a:pPr>
            <a:r>
              <a:rPr lang="zh-CN" altLang="en-US" kern="0" dirty="0">
                <a:solidFill>
                  <a:srgbClr val="0000FF"/>
                </a:solidFill>
                <a:latin typeface="+mn-lt"/>
              </a:rPr>
              <a:t>追加路径到配置文件： </a:t>
            </a:r>
            <a:endParaRPr lang="en-US" kern="0" dirty="0">
              <a:solidFill>
                <a:srgbClr val="0000FF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buClr>
                <a:srgbClr val="FF5050"/>
              </a:buClr>
              <a:buSzPct val="120000"/>
              <a:defRPr/>
            </a:pPr>
            <a:r>
              <a:rPr lang="en-US" altLang="zh-CN" sz="1400" i="1" kern="0" dirty="0">
                <a:solidFill>
                  <a:srgbClr val="0000FF"/>
                </a:solidFill>
                <a:latin typeface="+mn-lt"/>
              </a:rPr>
              <a:t>   $ vim /etc/</a:t>
            </a:r>
            <a:r>
              <a:rPr lang="en-US" altLang="zh-CN" sz="1400" i="1" kern="0" dirty="0" err="1">
                <a:solidFill>
                  <a:srgbClr val="0000FF"/>
                </a:solidFill>
                <a:latin typeface="+mn-lt"/>
              </a:rPr>
              <a:t>ld.so.config</a:t>
            </a:r>
            <a:r>
              <a:rPr lang="en-US" altLang="zh-CN" sz="1400" i="1" kern="0" dirty="0">
                <a:solidFill>
                  <a:srgbClr val="0000FF"/>
                </a:solidFill>
                <a:latin typeface="+mn-lt"/>
              </a:rPr>
              <a:t> </a:t>
            </a:r>
          </a:p>
          <a:p>
            <a:pPr marL="742950" lvl="1" indent="-285750" algn="l">
              <a:spcBef>
                <a:spcPct val="20000"/>
              </a:spcBef>
              <a:buClr>
                <a:srgbClr val="FF5050"/>
              </a:buClr>
              <a:buSzPct val="120000"/>
              <a:defRPr/>
            </a:pPr>
            <a:r>
              <a:rPr lang="en-US" altLang="zh-CN" sz="1400" kern="0" dirty="0">
                <a:solidFill>
                  <a:srgbClr val="0000FF"/>
                </a:solidFill>
                <a:latin typeface="+mn-lt"/>
              </a:rPr>
              <a:t>     /home/username/</a:t>
            </a:r>
            <a:r>
              <a:rPr lang="en-US" altLang="zh-CN" sz="1400" kern="0" dirty="0" err="1">
                <a:solidFill>
                  <a:srgbClr val="0000FF"/>
                </a:solidFill>
                <a:latin typeface="+mn-lt"/>
              </a:rPr>
              <a:t>foo</a:t>
            </a:r>
            <a:r>
              <a:rPr lang="en-US" altLang="zh-CN" sz="1400" kern="0" dirty="0">
                <a:solidFill>
                  <a:srgbClr val="0000FF"/>
                </a:solidFill>
                <a:latin typeface="+mn-lt"/>
              </a:rPr>
              <a:t> </a:t>
            </a:r>
          </a:p>
          <a:p>
            <a:pPr marL="742950" lvl="1" indent="-285750" algn="l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"/>
              <a:defRPr/>
            </a:pPr>
            <a:r>
              <a:rPr lang="zh-CN" altLang="en-US" kern="0" dirty="0">
                <a:solidFill>
                  <a:srgbClr val="0000FF"/>
                </a:solidFill>
                <a:latin typeface="+mn-lt"/>
                <a:sym typeface="Arial" charset="0"/>
              </a:rPr>
              <a:t>下面与左边步骤相同，更新缓存</a:t>
            </a:r>
            <a:endParaRPr lang="en-US" altLang="zh-CN" kern="0" dirty="0">
              <a:solidFill>
                <a:srgbClr val="0000FF"/>
              </a:solidFill>
              <a:latin typeface="+mn-lt"/>
              <a:sym typeface="Arial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"/>
              <a:defRPr/>
            </a:pPr>
            <a:r>
              <a:rPr lang="en-US" altLang="zh-CN" kern="0" dirty="0">
                <a:solidFill>
                  <a:srgbClr val="0000FF"/>
                </a:solidFill>
                <a:latin typeface="+mn-lt"/>
                <a:sym typeface="Arial" charset="0"/>
              </a:rPr>
              <a:t>…</a:t>
            </a:r>
          </a:p>
          <a:p>
            <a:pPr marL="742950" lvl="1" indent="-285750">
              <a:spcBef>
                <a:spcPct val="20000"/>
              </a:spcBef>
              <a:buClr>
                <a:srgbClr val="FF5050"/>
              </a:buClr>
              <a:buSzPct val="120000"/>
              <a:defRPr/>
            </a:pPr>
            <a:endParaRPr lang="en-US" altLang="zh-CN" kern="0" dirty="0">
              <a:solidFill>
                <a:srgbClr val="111111"/>
              </a:solidFill>
              <a:latin typeface="+mn-lt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C8E1FB62-BF5F-47D9-BDA1-D4D3A5920947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/>
              <a:t>题目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1BF697D5-116F-4816-88F5-D96453834DE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什么是静态库和共享库</a:t>
            </a:r>
          </a:p>
          <a:p>
            <a:endParaRPr lang="zh-CN" altLang="en-US"/>
          </a:p>
          <a:p>
            <a:r>
              <a:rPr lang="zh-CN" altLang="en-US"/>
              <a:t>共享库工作原理</a:t>
            </a:r>
          </a:p>
          <a:p>
            <a:endParaRPr lang="zh-CN" altLang="en-US"/>
          </a:p>
          <a:p>
            <a:r>
              <a:rPr lang="zh-CN" altLang="en-US"/>
              <a:t>如何设计、构造、安装、使用共享库</a:t>
            </a:r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结合实际工程，讲解共享库编程实例 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002060"/>
                </a:solidFill>
              </a:rPr>
              <a:t>运行库</a:t>
            </a:r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29713</TotalTime>
  <Words>2118</Words>
  <Application>Microsoft Office PowerPoint</Application>
  <PresentationFormat>A4 纸张(210x297 毫米)</PresentationFormat>
  <Paragraphs>347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Monotype Sorts</vt:lpstr>
      <vt:lpstr>宋体</vt:lpstr>
      <vt:lpstr>Arial</vt:lpstr>
      <vt:lpstr>Arial Narrow</vt:lpstr>
      <vt:lpstr>Calibri</vt:lpstr>
      <vt:lpstr>Times New Roman</vt:lpstr>
      <vt:lpstr>Wingdings</vt:lpstr>
      <vt:lpstr>通用信息 (标准)</vt:lpstr>
      <vt:lpstr>第四章 第2讲  创建库和使用库</vt:lpstr>
      <vt:lpstr>程序源码介绍</vt:lpstr>
      <vt:lpstr>PowerPoint 演示文稿</vt:lpstr>
      <vt:lpstr>创建共享库</vt:lpstr>
      <vt:lpstr>PowerPoint 演示文稿</vt:lpstr>
      <vt:lpstr>PowerPoint 演示文稿</vt:lpstr>
      <vt:lpstr>PowerPoint 演示文稿</vt:lpstr>
      <vt:lpstr>PowerPoint 演示文稿</vt:lpstr>
      <vt:lpstr>题目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题目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 !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王 十一</cp:lastModifiedBy>
  <cp:revision>3264</cp:revision>
  <cp:lastPrinted>2011-09-02T04:24:48Z</cp:lastPrinted>
  <dcterms:created xsi:type="dcterms:W3CDTF">2001-03-21T12:57:26Z</dcterms:created>
  <dcterms:modified xsi:type="dcterms:W3CDTF">2021-03-26T02:33:29Z</dcterms:modified>
</cp:coreProperties>
</file>