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4"/>
  </p:notesMasterIdLst>
  <p:handoutMasterIdLst>
    <p:handoutMasterId r:id="rId25"/>
  </p:handoutMasterIdLst>
  <p:sldIdLst>
    <p:sldId id="2522" r:id="rId2"/>
    <p:sldId id="2523" r:id="rId3"/>
    <p:sldId id="455" r:id="rId4"/>
    <p:sldId id="441" r:id="rId5"/>
    <p:sldId id="454" r:id="rId6"/>
    <p:sldId id="442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63" r:id="rId22"/>
    <p:sldId id="297" r:id="rId23"/>
  </p:sldIdLst>
  <p:sldSz cx="9906000" cy="6858000" type="A4"/>
  <p:notesSz cx="6797675" cy="9928225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bg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1D3A"/>
    <a:srgbClr val="FF3300"/>
    <a:srgbClr val="C8860E"/>
    <a:srgbClr val="000066"/>
    <a:srgbClr val="0000FF"/>
    <a:srgbClr val="FFFF99"/>
    <a:srgbClr val="CC33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09" autoAdjust="0"/>
    <p:restoredTop sz="98074" autoAdjust="0"/>
  </p:normalViewPr>
  <p:slideViewPr>
    <p:cSldViewPr>
      <p:cViewPr varScale="1">
        <p:scale>
          <a:sx n="67" d="100"/>
          <a:sy n="67" d="100"/>
        </p:scale>
        <p:origin x="900" y="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8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42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fld id="{91CEAB8E-1E52-4AF3-A645-E2A34AEB46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269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7210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481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l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31338"/>
            <a:ext cx="294481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2" tIns="45561" rIns="91122" bIns="45561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BC7D674A-C53E-4DF2-95AB-FDF5B54D8C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1229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1832168-708F-4FBD-9EF2-7BDEA31D15A2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413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 descr="backgroud-bluefram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软件所所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263" y="112713"/>
            <a:ext cx="1366837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scas-mzd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191386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88950" y="1828800"/>
            <a:ext cx="8928100" cy="1744663"/>
          </a:xfrm>
          <a:noFill/>
        </p:spPr>
        <p:txBody>
          <a:bodyPr lIns="91440" rIns="91440"/>
          <a:lstStyle>
            <a:lvl1pPr algn="ctr"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91386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47825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84985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86309-1557-4760-BFCC-A8CA618EC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31279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29500" y="568325"/>
            <a:ext cx="2476500" cy="54530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568325"/>
            <a:ext cx="7277100" cy="54530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C5A923-AA79-42CB-AEBF-F06CE1EDB2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5828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92114" y="119063"/>
            <a:ext cx="1905000" cy="457200"/>
          </a:xfrm>
        </p:spPr>
        <p:txBody>
          <a:bodyPr/>
          <a:lstStyle>
            <a:lvl1pPr>
              <a:defRPr sz="1400" b="1" i="0" baseline="0">
                <a:solidFill>
                  <a:srgbClr val="001D3A"/>
                </a:solidFill>
              </a:defRPr>
            </a:lvl1pPr>
          </a:lstStyle>
          <a:p>
            <a:pPr>
              <a:defRPr/>
            </a:pPr>
            <a:fld id="{581DD3E0-5F7C-46B2-AE3F-E8166810476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749283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0C540-FA4A-4C72-B81A-93C6DC1F80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427198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895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412875"/>
            <a:ext cx="4387850" cy="460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0C3C9-4EC1-4D0E-A124-05EA02C5D9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61704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3E9D4A-0597-4B45-9AF7-E0992F0E6E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99273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383704" y="111125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2FFED-9152-4D2D-86D8-2C5FC9A66E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21694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59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-1219200" y="116632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494179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B5A26-504E-4E45-B2B1-F0DD749C1A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81345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5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5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5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394A5-E25D-4EC5-882D-FDF0894202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47067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3" descr="backgroud-bluefram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561975"/>
            <a:ext cx="9925050" cy="629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47" descr="软件所所徽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850" y="112713"/>
            <a:ext cx="136683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056" descr="iscas-mzd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96838"/>
            <a:ext cx="214153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Text Box 1045"/>
          <p:cNvSpPr txBox="1">
            <a:spLocks noChangeArrowheads="1"/>
          </p:cNvSpPr>
          <p:nvPr/>
        </p:nvSpPr>
        <p:spPr bwMode="auto">
          <a:xfrm>
            <a:off x="6824663" y="333375"/>
            <a:ext cx="2808287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1000" b="0">
                <a:solidFill>
                  <a:srgbClr val="777777"/>
                </a:solidFill>
                <a:ea typeface="华文行楷" pitchFamily="2" charset="-122"/>
              </a:rPr>
              <a:t>Institute of Software,Chinese Academy of Sciences</a:t>
            </a:r>
          </a:p>
        </p:txBody>
      </p:sp>
      <p:sp>
        <p:nvSpPr>
          <p:cNvPr id="3105" name="Rectangle 105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105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205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7" name="Rectangle 105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205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rgbClr val="0000CC"/>
                </a:solidFill>
                <a:ea typeface="+mn-ea"/>
              </a:defRPr>
            </a:lvl1pPr>
          </a:lstStyle>
          <a:p>
            <a:pPr>
              <a:defRPr/>
            </a:pPr>
            <a:fld id="{FE7D64B2-A068-40FD-8A0E-D4EEE312E3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3" name="Rectangle 1060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8950" y="1412875"/>
            <a:ext cx="89281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09" name="Rectangle 1061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0" y="568325"/>
            <a:ext cx="9906000" cy="557213"/>
          </a:xfrm>
          <a:prstGeom prst="rect">
            <a:avLst/>
          </a:prstGeom>
          <a:solidFill>
            <a:srgbClr val="336699"/>
          </a:solidFill>
          <a:ln>
            <a:noFill/>
          </a:ln>
          <a:effectLst/>
        </p:spPr>
        <p:txBody>
          <a:bodyPr vert="horz" wrap="square" lIns="288000" tIns="45720" rIns="28800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单击此处编辑母版标题样式文件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2" r:id="rId1"/>
    <p:sldLayoutId id="2147484583" r:id="rId2"/>
    <p:sldLayoutId id="2147484573" r:id="rId3"/>
    <p:sldLayoutId id="2147484574" r:id="rId4"/>
    <p:sldLayoutId id="2147484575" r:id="rId5"/>
    <p:sldLayoutId id="2147484576" r:id="rId6"/>
    <p:sldLayoutId id="2147484577" r:id="rId7"/>
    <p:sldLayoutId id="2147484578" r:id="rId8"/>
    <p:sldLayoutId id="2147484579" r:id="rId9"/>
    <p:sldLayoutId id="2147484580" r:id="rId10"/>
    <p:sldLayoutId id="2147484581" r:id="rId11"/>
  </p:sldLayoutIdLst>
  <p:transition/>
  <p:hf sldNum="0"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5pPr>
      <a:lvl6pPr marL="4572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6pPr>
      <a:lvl7pPr marL="9144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7pPr>
      <a:lvl8pPr marL="13716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8pPr>
      <a:lvl9pPr marL="1828800" algn="l" rtl="0" fontAlgn="base">
        <a:lnSpc>
          <a:spcPct val="70000"/>
        </a:lnSpc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5050"/>
        </a:buClr>
        <a:buSzPct val="120000"/>
        <a:buFont typeface="Wingdings" pitchFamily="2" charset="2"/>
        <a:buChar char="§"/>
        <a:defRPr kumimoji="1" sz="2600" b="1">
          <a:solidFill>
            <a:srgbClr val="000066"/>
          </a:solidFill>
          <a:latin typeface="+mn-lt"/>
          <a:ea typeface="黑体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v"/>
        <a:defRPr kumimoji="1" sz="2400" b="1">
          <a:solidFill>
            <a:srgbClr val="0000FF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charset="2"/>
        <a:buChar char="F"/>
        <a:defRPr kumimoji="1" sz="2000" b="1">
          <a:solidFill>
            <a:srgbClr val="A50021"/>
          </a:solidFill>
          <a:latin typeface="+mn-lt"/>
          <a:ea typeface="楷体_GB2312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b="1">
          <a:solidFill>
            <a:srgbClr val="292929"/>
          </a:solidFill>
          <a:latin typeface="+mn-lt"/>
          <a:ea typeface="楷体_GB2312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b="1">
          <a:solidFill>
            <a:srgbClr val="FF3300"/>
          </a:solidFill>
          <a:latin typeface="+mn-lt"/>
          <a:ea typeface="楷体_GB2312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>
          <a:solidFill>
            <a:srgbClr val="1C1C1C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spect="1" noChangeArrowheads="1"/>
          </p:cNvSpPr>
          <p:nvPr>
            <p:ph type="ctrTitle" idx="4294967295"/>
          </p:nvPr>
        </p:nvSpPr>
        <p:spPr>
          <a:xfrm>
            <a:off x="0" y="2130426"/>
            <a:ext cx="9906000" cy="1470025"/>
          </a:xfrm>
        </p:spPr>
        <p:txBody>
          <a:bodyPr/>
          <a:lstStyle/>
          <a:p>
            <a:pPr algn="ctr">
              <a:defRPr/>
            </a:pPr>
            <a:r>
              <a:rPr lang="zh-CN" altLang="en-US" sz="3600" dirty="0">
                <a:latin typeface="+mj-ea"/>
              </a:rPr>
              <a:t>第四章 实验</a:t>
            </a:r>
            <a:r>
              <a:rPr lang="en-US" altLang="zh-CN" sz="3600" dirty="0">
                <a:latin typeface="+mj-ea"/>
              </a:rPr>
              <a:t>1 </a:t>
            </a:r>
            <a:r>
              <a:rPr lang="zh-CN" altLang="en-US" sz="3600" dirty="0">
                <a:latin typeface="+mj-ea"/>
              </a:rPr>
              <a:t>共享库开发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752600" y="4462463"/>
            <a:ext cx="6400800" cy="1752600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中国科学院软件研究所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636116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722D4AD-E935-4CB8-B714-4AB4D070686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子任务5：执行链接命令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31B9B97-5AAB-4DF0-B555-5943287B5C9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zh-CN"/>
              <a:t>任务描述：</a:t>
            </a:r>
          </a:p>
          <a:p>
            <a:pPr lvl="1" algn="just"/>
            <a:r>
              <a:rPr lang="zh-CN" altLang="zh-CN"/>
              <a:t>基于任务4结果，执行链接命令生成可执行文件</a:t>
            </a:r>
          </a:p>
          <a:p>
            <a:pPr lvl="1" algn="just"/>
            <a:r>
              <a:rPr lang="zh-CN" altLang="zh-CN"/>
              <a:t>可采用的命令是cc 或gcc命令，最好是ld命令</a:t>
            </a:r>
          </a:p>
          <a:p>
            <a:pPr lvl="1" algn="just"/>
            <a:r>
              <a:rPr lang="zh-CN" altLang="zh-CN"/>
              <a:t>分别用file 和 objdump -x 命令查看生成可执行文件</a:t>
            </a:r>
          </a:p>
          <a:p>
            <a:r>
              <a:rPr lang="zh-CN" altLang="zh-CN"/>
              <a:t>审核要求：</a:t>
            </a:r>
          </a:p>
          <a:p>
            <a:pPr lvl="1"/>
            <a:r>
              <a:rPr lang="zh-CN" altLang="zh-CN"/>
              <a:t>提交全部程序代码或者指令文件，代码思路规范清晰，命名规范。</a:t>
            </a:r>
          </a:p>
          <a:p>
            <a:pPr lvl="1"/>
            <a:r>
              <a:rPr lang="zh-CN" altLang="zh-CN"/>
              <a:t>运行sh run.sh，能直接输出所要求的结果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98A82EA-F964-4149-BCDE-F34F193D039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子任务6：加法的helloworld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283D83AB-BD85-4448-99DD-32AF9668B38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任务描述：</a:t>
            </a:r>
          </a:p>
          <a:p>
            <a:pPr lvl="1"/>
            <a:r>
              <a:rPr lang="zh-CN" altLang="en-US"/>
              <a:t>编写main.c实现格式为a+b=c格式的输出</a:t>
            </a:r>
          </a:p>
          <a:p>
            <a:pPr lvl="1"/>
            <a:r>
              <a:rPr lang="zh-CN" altLang="en-US"/>
              <a:t>使用printf函数实现输出，如 printf(“%d + %d = %d”, a, b , a + b);</a:t>
            </a:r>
          </a:p>
          <a:p>
            <a:r>
              <a:rPr lang="zh-CN" altLang="en-US"/>
              <a:t>审核要求：</a:t>
            </a:r>
          </a:p>
          <a:p>
            <a:pPr lvl="1"/>
            <a:r>
              <a:rPr lang="zh-CN" altLang="en-US"/>
              <a:t>提交全部程序代码或者指令文件，代码思路规范清晰，命名规范。</a:t>
            </a:r>
          </a:p>
          <a:p>
            <a:pPr lvl="1"/>
            <a:r>
              <a:rPr lang="zh-CN" altLang="en-US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C471A01-C9EF-4BE1-9615-931714882D41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子任务7：以命令参数执行加法计算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D170A22-C2D0-425F-A658-71B281FA14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/>
              <a:t>任务描述：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编写main.c实现格式为a+b=c格式的输出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使用printf函数实现输出，如 printf(“%d + %d = %d”, a, b , a + b);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实现main命令行参数的获得，其中第一个参数是a，第二个参数是b</a:t>
            </a:r>
          </a:p>
          <a:p>
            <a:pPr>
              <a:lnSpc>
                <a:spcPct val="80000"/>
              </a:lnSpc>
            </a:pPr>
            <a:r>
              <a:rPr lang="zh-CN" altLang="zh-CN"/>
              <a:t>审核要求：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提交全部程序代码或者指令文件，代码思路规范清晰，命名规范。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通过带参数运行可执行文件main，如main 3 5，得出的输出是 3 + 5 = 8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3A79414-B9BB-4FD0-B7AF-FFDDA066E31E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子任务8：编写add函数实现加法计算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C05F463-1C30-419C-AD76-F616E6E9F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2200"/>
              <a:t>任务描述：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编写main.c实现格式为a+b=c格式的输出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使用printf函数实现输出，如 printf(“%d + %d = %d”, a, b , a + b);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实现main命令行参数的获得，其中第一个参数是a，第二个参数是b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定义add函数 int add(int p1, int p2)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实现add函数，并printf中采用printf( “%d + %d = %d”, a, b , add(a, b) );</a:t>
            </a:r>
          </a:p>
          <a:p>
            <a:pPr>
              <a:lnSpc>
                <a:spcPct val="80000"/>
              </a:lnSpc>
            </a:pPr>
            <a:r>
              <a:rPr lang="zh-CN" altLang="zh-CN" sz="2200"/>
              <a:t>审核要求：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提交全部程序代码或者指令文件，代码思路规范清晰，命名规范。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通过带参数运行可执行文件main，如main 3 5，得出的输出是 3 + 5 = 8</a:t>
            </a:r>
          </a:p>
          <a:p>
            <a:pPr lvl="1">
              <a:lnSpc>
                <a:spcPct val="80000"/>
              </a:lnSpc>
            </a:pPr>
            <a:r>
              <a:rPr lang="zh-CN" altLang="zh-CN" sz="2000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CDDAE1B-6ECD-4320-BC3E-1DB74C40CEA4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子任务9：静态链接编译与动态链接编译的区别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7C6A0B3-A1CC-41C0-AD52-DCD3E64622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3000"/>
              <a:t>任务描述：</a:t>
            </a:r>
          </a:p>
          <a:p>
            <a:pPr lvl="1">
              <a:lnSpc>
                <a:spcPct val="80000"/>
              </a:lnSpc>
            </a:pPr>
            <a:r>
              <a:rPr lang="zh-CN" altLang="zh-CN" sz="2800"/>
              <a:t>基于任务8的代码，分别进行全静态和全动态的编译</a:t>
            </a:r>
          </a:p>
          <a:p>
            <a:pPr lvl="1">
              <a:lnSpc>
                <a:spcPct val="80000"/>
              </a:lnSpc>
            </a:pPr>
            <a:r>
              <a:rPr lang="zh-CN" altLang="zh-CN" sz="2800"/>
              <a:t>执行objdump -x命令，查看包含NEEDED的字段，分析生成的两种执行文件的依赖库的不同</a:t>
            </a:r>
          </a:p>
          <a:p>
            <a:pPr lvl="1">
              <a:lnSpc>
                <a:spcPct val="80000"/>
              </a:lnSpc>
            </a:pPr>
            <a:r>
              <a:rPr lang="zh-CN" altLang="zh-CN" sz="2800"/>
              <a:t>执行file和ld命令，查看两个执行文件的不同</a:t>
            </a:r>
          </a:p>
          <a:p>
            <a:pPr>
              <a:lnSpc>
                <a:spcPct val="80000"/>
              </a:lnSpc>
            </a:pPr>
            <a:r>
              <a:rPr lang="zh-CN" altLang="zh-CN" sz="3000"/>
              <a:t>审核要求：</a:t>
            </a:r>
          </a:p>
          <a:p>
            <a:pPr lvl="1">
              <a:lnSpc>
                <a:spcPct val="80000"/>
              </a:lnSpc>
            </a:pPr>
            <a:r>
              <a:rPr lang="zh-CN" altLang="zh-CN" sz="2800"/>
              <a:t>提交全部程序代码或者指令文件，代码思路规范清晰，命名规范。</a:t>
            </a:r>
          </a:p>
          <a:p>
            <a:pPr lvl="1">
              <a:lnSpc>
                <a:spcPct val="80000"/>
              </a:lnSpc>
            </a:pPr>
            <a:r>
              <a:rPr lang="zh-CN" altLang="zh-CN" sz="2800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E3F436D-1D34-4061-9FAF-633447EDAF2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子任务10：制作静态库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900F8CB-4A7E-4468-8897-C47B60EBE3E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200"/>
              <a:t>任务描述：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分别编写add.h add.c main.c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add.h包含加法函数的定义 int add(int p1, intp2)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add.c 包含加法函数的实现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对add.c进行编译生成目标文件add.o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执行ar命令，生成libadd.a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编写main.c文件，通过include add.h头文件和gcc编译实现对libadd.a中的加法函数的调用</a:t>
            </a:r>
          </a:p>
          <a:p>
            <a:pPr>
              <a:lnSpc>
                <a:spcPct val="90000"/>
              </a:lnSpc>
            </a:pPr>
            <a:r>
              <a:rPr lang="zh-CN" altLang="zh-CN" sz="2200"/>
              <a:t>审核要求：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提交全部程序代码或者指令文件，代码思路规范清晰，命名规范。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通过带参数运行可执行文件main，如main 3 5，得出的输出是 3 + 5 = 8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904F858-B15D-4544-ABE6-C1CB6C31E9D3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子任务11：制作共享库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4D42C35-926F-4C5C-9468-20FECEFFE24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sz="2200"/>
              <a:t>任务描述：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分别编写add.h add.c main.c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add.h包含加法函数的定义 int add(int p1, intp2)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add.c 包含加法函数的实现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对add.c进行编译生成共享库libadd.so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编写main.c文件，通过include add.h头文件和gcc编译实现对libadd.so中的加法函数的调用</a:t>
            </a:r>
          </a:p>
          <a:p>
            <a:pPr>
              <a:lnSpc>
                <a:spcPct val="90000"/>
              </a:lnSpc>
            </a:pPr>
            <a:r>
              <a:rPr lang="zh-CN" altLang="zh-CN" sz="2200"/>
              <a:t>审核要求：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提交全部程序代码或者指令文件，代码思路规范清晰，命名规范。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通过带参数运行可执行文件main，如main 3 5，得出的输出是 3 + 5 = 8</a:t>
            </a:r>
          </a:p>
          <a:p>
            <a:pPr lvl="1">
              <a:lnSpc>
                <a:spcPct val="90000"/>
              </a:lnSpc>
            </a:pPr>
            <a:r>
              <a:rPr lang="zh-CN" altLang="zh-CN" sz="2000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4A3AAD7-B597-492C-B63E-542BE9AA107B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子任务12：以多种方式实现共享库的运行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65247E8-2C7F-4A19-AA88-415F6F9281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 sz="3000"/>
              <a:t>任务描述：</a:t>
            </a:r>
          </a:p>
          <a:p>
            <a:pPr lvl="1">
              <a:lnSpc>
                <a:spcPct val="80000"/>
              </a:lnSpc>
            </a:pPr>
            <a:r>
              <a:rPr lang="zh-CN" altLang="zh-CN" sz="2800"/>
              <a:t>针对任务11的共享库，以至少三种方式实现共享库的加载运行</a:t>
            </a:r>
          </a:p>
          <a:p>
            <a:pPr lvl="1">
              <a:lnSpc>
                <a:spcPct val="80000"/>
              </a:lnSpc>
            </a:pPr>
            <a:r>
              <a:rPr lang="zh-CN" altLang="zh-CN" sz="2800"/>
              <a:t>针对每种方式编写一个run.sh来实现运行</a:t>
            </a:r>
          </a:p>
          <a:p>
            <a:pPr>
              <a:lnSpc>
                <a:spcPct val="80000"/>
              </a:lnSpc>
            </a:pPr>
            <a:r>
              <a:rPr lang="zh-CN" altLang="zh-CN" sz="3000"/>
              <a:t>审核要求：</a:t>
            </a:r>
          </a:p>
          <a:p>
            <a:pPr lvl="1">
              <a:lnSpc>
                <a:spcPct val="80000"/>
              </a:lnSpc>
            </a:pPr>
            <a:r>
              <a:rPr lang="zh-CN" altLang="zh-CN" sz="2800"/>
              <a:t>提交全部程序代码或者指令文件，代码思路规范清晰，命名规范。</a:t>
            </a:r>
          </a:p>
          <a:p>
            <a:pPr lvl="1">
              <a:lnSpc>
                <a:spcPct val="80000"/>
              </a:lnSpc>
            </a:pPr>
            <a:r>
              <a:rPr lang="zh-CN" altLang="zh-CN" sz="2800"/>
              <a:t>至少实现三个不同的run.sh文件，分别命名为run1.sh run2.sh run3.sh 依次运行sh run1.sh ...，能直接输出所要求的结果。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A41F71B-8FAD-4B37-B4A9-C9FEB0EFEA95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子任务13：升级替换共享库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DA9A89B-1DB9-4CDB-8D5D-B246F2AE2B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/>
              <a:t>任务描述：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基于任务11的共享库，重新编写add的实现，完成针对于按位与操作。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运行任务11生成的可执行文件main，使其加载修改后的libadd.so，使得结果显示 按位于 的结果，如 1 &amp; 0 = 0  1 &amp; 4 = 0 。</a:t>
            </a:r>
          </a:p>
          <a:p>
            <a:pPr>
              <a:lnSpc>
                <a:spcPct val="90000"/>
              </a:lnSpc>
            </a:pPr>
            <a:r>
              <a:rPr lang="zh-CN" altLang="zh-CN"/>
              <a:t>审核要求：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提交全部程序代码或者指令文件，代码思路规范清晰，命名规范。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通过带参数运行可执行文件main，如main 3 5，得出的输出是 3 + 5 = 1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28C8985-21F0-43CB-83A9-3BFF2B6A4C2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子任务14：动态加载共享库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30781EC-9779-42A6-9DB7-94374C2B6E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/>
              <a:t>任务描述：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编写main.c，实现对libadd.so共享库的动态加载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main支持三个参数，前两个参数为要计算和的整数，第三个参数为实现add函数的第三方库so文件路径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分别使用task12和task13生成的库进行动态调用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实现求和的输出</a:t>
            </a:r>
          </a:p>
          <a:p>
            <a:pPr>
              <a:lnSpc>
                <a:spcPct val="80000"/>
              </a:lnSpc>
            </a:pPr>
            <a:r>
              <a:rPr lang="zh-CN" altLang="zh-CN"/>
              <a:t>审核要求：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提交全部程序代码或者指令文件，代码思路规范清晰，命名规范。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通过带参数运行可执行文件main，如main 3 5 ../task12/lib/libadd.so，得出的输出是 3 + 5 = 8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086A2260-0F33-449F-8B57-2064732082E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目录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EBBC5B3F-A609-49F5-AEFE-DD7A631189A2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背景知识</a:t>
            </a:r>
            <a:endParaRPr lang="en-US" altLang="zh-CN" sz="2800">
              <a:solidFill>
                <a:srgbClr val="001966"/>
              </a:solidFill>
              <a:latin typeface="黑体" panose="02010609060101010101" pitchFamily="49" charset="-122"/>
            </a:endParaRPr>
          </a:p>
          <a:p>
            <a:pPr eaLnBrk="1" hangingPunct="1">
              <a:buClrTx/>
            </a:pPr>
            <a:r>
              <a:rPr lang="en-US" altLang="zh-CN" sz="280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en-US" altLang="zh-CN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1：</a:t>
            </a: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Hello World</a:t>
            </a:r>
          </a:p>
          <a:p>
            <a:pPr eaLnBrk="1" hangingPunct="1">
              <a:buClrTx/>
            </a:pPr>
            <a:r>
              <a:rPr lang="en-US" altLang="zh-CN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子任务</a:t>
            </a: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2</a:t>
            </a:r>
            <a:r>
              <a:rPr lang="en-US" altLang="zh-CN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GCC预编译命令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子任务3：汇编代码文件生</a:t>
            </a: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成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子任务4：目标文件生成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子任务5：执行链接命令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子任务6：加法的helloworld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子任务7：以命令参数执行加法计算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子任务8：编写add函数实现加法计算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FCCE1DE-FCD2-4C1A-8F45-D11301DF82DD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子任务15：检查系统环境是否满足依赖库要求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0ACFC07-7CB9-4996-9BA9-9D61BDE025B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zh-CN" sz="2200"/>
              <a:t>任务描述：</a:t>
            </a:r>
          </a:p>
          <a:p>
            <a:pPr lvl="1"/>
            <a:r>
              <a:rPr lang="zh-CN" altLang="zh-CN" sz="2000"/>
              <a:t>采用shell编程实现对执行文件依赖的so文件在系统环境中是否完整</a:t>
            </a:r>
          </a:p>
          <a:p>
            <a:pPr lvl="1"/>
            <a:r>
              <a:rPr lang="zh-CN" altLang="zh-CN" sz="2000"/>
              <a:t>编写脚本文件，run.sh，参数一是要检查的执行文件的路径</a:t>
            </a:r>
          </a:p>
          <a:p>
            <a:pPr lvl="1"/>
            <a:r>
              <a:rPr lang="zh-CN" altLang="zh-CN" sz="2000"/>
              <a:t>基于objdump -x 命令输出的包含NEEDED的字段，解析依赖的文件列表</a:t>
            </a:r>
          </a:p>
          <a:p>
            <a:pPr lvl="1"/>
            <a:r>
              <a:rPr lang="zh-CN" altLang="zh-CN" sz="2000"/>
              <a:t>对每一文件进行查找，是否系统已缓冲加载或在对应路径下，如果已缓冲加载或存在该文件，则输出 $filename is met，否则输出$filename is not met。</a:t>
            </a:r>
          </a:p>
          <a:p>
            <a:r>
              <a:rPr lang="zh-CN" altLang="zh-CN" sz="2200"/>
              <a:t>审核要求：</a:t>
            </a:r>
          </a:p>
          <a:p>
            <a:pPr lvl="1"/>
            <a:r>
              <a:rPr lang="zh-CN" altLang="zh-CN" sz="2000"/>
              <a:t>提交全部程序代码或者指令文件，代码思路规范清晰，命名规范。</a:t>
            </a:r>
          </a:p>
          <a:p>
            <a:pPr lvl="1"/>
            <a:r>
              <a:rPr lang="zh-CN" altLang="zh-CN" sz="2000"/>
              <a:t>运行sh run.sh main_filepath，能直接输出所要求的结果。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FAC2E1C-5593-4889-B0BC-C9FF16F0F119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子任务16：大作业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37FE8B3-6C4F-421C-9D55-1EAFC8B87A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/>
              <a:t>任务描述：</a:t>
            </a:r>
          </a:p>
          <a:p>
            <a:pPr lvl="1">
              <a:lnSpc>
                <a:spcPct val="90000"/>
              </a:lnSpc>
            </a:pPr>
            <a:r>
              <a:rPr lang="zh-CN" altLang="zh-CN" sz="2600"/>
              <a:t>四人一组，利用静态库、共享库、运行时加载共享库实现合作功能。</a:t>
            </a:r>
          </a:p>
          <a:p>
            <a:pPr lvl="1">
              <a:lnSpc>
                <a:spcPct val="90000"/>
              </a:lnSpc>
            </a:pPr>
            <a:r>
              <a:rPr lang="zh-CN" altLang="zh-CN" sz="2600"/>
              <a:t>一人负责主程序编写实现、一人负责静态库编写实现、一人负责共享库编写实现、一人负责运行时加载的共享库的实现。</a:t>
            </a:r>
          </a:p>
          <a:p>
            <a:pPr lvl="1">
              <a:lnSpc>
                <a:spcPct val="90000"/>
              </a:lnSpc>
            </a:pPr>
            <a:r>
              <a:rPr lang="zh-CN" altLang="zh-CN" sz="2600"/>
              <a:t>具体要实现的功能自行确定。</a:t>
            </a:r>
          </a:p>
          <a:p>
            <a:pPr>
              <a:lnSpc>
                <a:spcPct val="90000"/>
              </a:lnSpc>
            </a:pPr>
            <a:r>
              <a:rPr lang="zh-CN" altLang="zh-CN" sz="2700"/>
              <a:t>审核要求：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提交全部程序代码或者指令文件，代码思路规范清晰，命名规范。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62263"/>
            <a:ext cx="9906000" cy="1250950"/>
          </a:xfrm>
        </p:spPr>
        <p:txBody>
          <a:bodyPr/>
          <a:lstStyle/>
          <a:p>
            <a:pPr algn="ctr" eaLnBrk="1" hangingPunct="1"/>
            <a:r>
              <a:rPr lang="zh-CN" altLang="en-US" sz="5400" dirty="0">
                <a:ea typeface="宋体" charset="-122"/>
              </a:rPr>
              <a:t>谢谢 !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0B0472-B97E-444C-AEDD-BB1177DE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E041F5-C80F-41AD-85A6-1DB15A00DDFA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22F50B6F-CBC3-4122-B8A3-B5EAC1BDFC2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目录</a:t>
            </a:r>
            <a:endParaRPr lang="zh-CN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9708D3F1-CC16-4FE9-A101-684D080C6C8A}"/>
              </a:ext>
            </a:extLst>
          </p:cNvPr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solidFill>
                  <a:srgbClr val="001966"/>
                </a:solidFill>
                <a:latin typeface="黑体" panose="02010609060101010101" pitchFamily="49" charset="-122"/>
              </a:rPr>
              <a:t>子任务</a:t>
            </a: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9</a:t>
            </a:r>
            <a:r>
              <a:rPr lang="en-US" altLang="zh-CN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静态链接编译与动态链接编译的区别</a:t>
            </a:r>
          </a:p>
          <a:p>
            <a:pPr eaLnBrk="1" hangingPunct="1">
              <a:buClrTx/>
            </a:pPr>
            <a:r>
              <a:rPr lang="en-US" altLang="zh-CN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子任务</a:t>
            </a: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10</a:t>
            </a:r>
            <a:r>
              <a:rPr lang="en-US" altLang="zh-CN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：</a:t>
            </a: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制作静态库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  <a:sym typeface="Arial" panose="020B0604020202020204" pitchFamily="34" charset="0"/>
              </a:rPr>
              <a:t>子任务11：</a:t>
            </a: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制作共享库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子任务12：以多种方式实现共享库的运行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子任务13：升级替换共享库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子任务14：动态加载共享库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子任务15：检查系统环境是否满足依赖库要求</a:t>
            </a:r>
          </a:p>
          <a:p>
            <a:pPr eaLnBrk="1" hangingPunct="1">
              <a:buClrTx/>
            </a:pPr>
            <a:r>
              <a:rPr lang="zh-CN" altLang="en-US" sz="2800">
                <a:solidFill>
                  <a:srgbClr val="001966"/>
                </a:solidFill>
                <a:latin typeface="黑体" panose="02010609060101010101" pitchFamily="49" charset="-122"/>
              </a:rPr>
              <a:t>子任务16：大作业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7120D8C-8F11-4D9D-ACA7-DCFF1D08DFD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zh-CN"/>
              <a:t>背景知识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B9178C2-C2A6-4171-977E-748C0E5B094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1851" y="1412876"/>
            <a:ext cx="8226425" cy="4608513"/>
          </a:xfrm>
        </p:spPr>
        <p:txBody>
          <a:bodyPr/>
          <a:lstStyle/>
          <a:p>
            <a:r>
              <a:rPr lang="zh-CN" altLang="en-US"/>
              <a:t>C语言编程</a:t>
            </a:r>
          </a:p>
          <a:p>
            <a:r>
              <a:rPr lang="zh-CN" altLang="en-US"/>
              <a:t>SHELL编程</a:t>
            </a:r>
          </a:p>
          <a:p>
            <a:r>
              <a:rPr lang="zh-CN" altLang="en-US"/>
              <a:t>GCC命令帮助</a:t>
            </a:r>
          </a:p>
          <a:p>
            <a:r>
              <a:rPr lang="zh-CN" altLang="en-US"/>
              <a:t>静态库和共享库相关知识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927675B-66B8-4282-9255-224B60152369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目录结构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E2D5D36-5A9B-4096-9928-9D8E31005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/>
              <a:t>整体目录结构</a:t>
            </a:r>
          </a:p>
          <a:p>
            <a:pPr>
              <a:lnSpc>
                <a:spcPct val="90000"/>
              </a:lnSpc>
            </a:pPr>
            <a:endParaRPr lang="zh-CN" altLang="zh-CN"/>
          </a:p>
          <a:p>
            <a:pPr>
              <a:lnSpc>
                <a:spcPct val="90000"/>
              </a:lnSpc>
            </a:pPr>
            <a:endParaRPr lang="zh-CN" altLang="zh-CN"/>
          </a:p>
          <a:p>
            <a:pPr>
              <a:lnSpc>
                <a:spcPct val="90000"/>
              </a:lnSpc>
            </a:pPr>
            <a:endParaRPr lang="zh-CN" altLang="zh-CN"/>
          </a:p>
          <a:p>
            <a:pPr>
              <a:lnSpc>
                <a:spcPct val="90000"/>
              </a:lnSpc>
            </a:pPr>
            <a:endParaRPr lang="zh-CN" altLang="zh-CN"/>
          </a:p>
          <a:p>
            <a:pPr>
              <a:lnSpc>
                <a:spcPct val="90000"/>
              </a:lnSpc>
            </a:pPr>
            <a:endParaRPr lang="zh-CN" altLang="zh-CN"/>
          </a:p>
          <a:p>
            <a:pPr>
              <a:lnSpc>
                <a:spcPct val="90000"/>
              </a:lnSpc>
            </a:pPr>
            <a:endParaRPr lang="zh-CN" altLang="zh-CN"/>
          </a:p>
          <a:p>
            <a:pPr>
              <a:lnSpc>
                <a:spcPct val="90000"/>
              </a:lnSpc>
            </a:pPr>
            <a:endParaRPr lang="zh-CN" altLang="zh-CN"/>
          </a:p>
          <a:p>
            <a:pPr>
              <a:lnSpc>
                <a:spcPct val="90000"/>
              </a:lnSpc>
            </a:pPr>
            <a:r>
              <a:rPr lang="zh-CN" altLang="zh-CN"/>
              <a:t>目录中需至少包含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run.sh</a:t>
            </a:r>
          </a:p>
        </p:txBody>
      </p:sp>
      <p:pic>
        <p:nvPicPr>
          <p:cNvPr id="7172" name="Picture 4" descr="2014-05-15 12:43:55的屏幕截图">
            <a:extLst>
              <a:ext uri="{FF2B5EF4-FFF2-40B4-BE49-F238E27FC236}">
                <a16:creationId xmlns:a16="http://schemas.microsoft.com/office/drawing/2014/main" id="{5DCC4D64-7961-4E3D-8C33-FD1E1A26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5" t="17252" r="4385" b="31168"/>
          <a:stretch>
            <a:fillRect/>
          </a:stretch>
        </p:blipFill>
        <p:spPr bwMode="auto">
          <a:xfrm>
            <a:off x="1928814" y="1917701"/>
            <a:ext cx="5788025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71C9B15-2C68-4510-B1E0-978A21391DC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子任务1：</a:t>
            </a:r>
            <a:r>
              <a:rPr lang="en-US" altLang="zh-CN">
                <a:latin typeface="黑体" panose="02010609060101010101" pitchFamily="49" charset="-122"/>
              </a:rPr>
              <a:t>Hello World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B1B9726-1B83-48E7-A185-212A0EE560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zh-CN"/>
              <a:t>任务描述：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用C语言编写程序main1.c，输出Hello World！到屏幕上。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编写run.sh，依次执行编译main.c命令 和 执行生成的执行文件。</a:t>
            </a:r>
          </a:p>
          <a:p>
            <a:pPr>
              <a:lnSpc>
                <a:spcPct val="80000"/>
              </a:lnSpc>
            </a:pPr>
            <a:r>
              <a:rPr lang="zh-CN" altLang="zh-CN"/>
              <a:t>审核要求：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完成main1.c和run.sh文件编写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main1.c文件可编译，并通过gcc命令生成可执行文件main1，具体命令写在run.sh中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提交全部程序代码或者指令文件，代码思路规范清晰，命名规范。</a:t>
            </a:r>
          </a:p>
          <a:p>
            <a:pPr lvl="1">
              <a:lnSpc>
                <a:spcPct val="80000"/>
              </a:lnSpc>
            </a:pPr>
            <a:r>
              <a:rPr lang="zh-CN" altLang="zh-CN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0CF7F6F-18CD-4677-AF52-F056B2A39B5A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子任务2：GCC预编译命令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037CDE1-FB02-4844-BA6C-81973A5AC1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z="1600"/>
              <a:t>任务描述：</a:t>
            </a:r>
          </a:p>
          <a:p>
            <a:pPr lvl="1"/>
            <a:r>
              <a:rPr lang="zh-CN" altLang="en-US" sz="1600"/>
              <a:t>分别编写两个程序，第一个程序与任务一的main1.c相同</a:t>
            </a:r>
          </a:p>
          <a:p>
            <a:pPr lvl="1"/>
            <a:r>
              <a:rPr lang="zh-CN" altLang="en-US" sz="1600"/>
              <a:t>编写第二个程序main2.c中，部分内容采用宏定义实现，如输出的字符串采用宏定义实现</a:t>
            </a:r>
          </a:p>
          <a:p>
            <a:pPr lvl="1"/>
            <a:r>
              <a:rPr lang="zh-CN" altLang="en-US" sz="1600"/>
              <a:t>执行gcc 预编译命令，分别获得main1.i和main2.i文件</a:t>
            </a:r>
          </a:p>
          <a:p>
            <a:pPr lvl="1"/>
            <a:r>
              <a:rPr lang="zh-CN" altLang="en-US" sz="1600"/>
              <a:t>查看.i文件</a:t>
            </a:r>
          </a:p>
          <a:p>
            <a:pPr lvl="1"/>
            <a:r>
              <a:rPr lang="zh-CN" altLang="en-US" sz="1600"/>
              <a:t>执行对main1.i和main2.i执行diff命令，确认两者是否相同，为什么？</a:t>
            </a:r>
          </a:p>
          <a:p>
            <a:pPr lvl="1"/>
            <a:r>
              <a:rPr lang="zh-CN" altLang="en-US" sz="1600"/>
              <a:t>预编译命令、diff命令都编写在run.sh中，run.sh最后一行输出两个i文件是否相同。</a:t>
            </a:r>
          </a:p>
          <a:p>
            <a:r>
              <a:rPr lang="zh-CN" altLang="en-US" sz="1600"/>
              <a:t>审核要求：</a:t>
            </a:r>
          </a:p>
          <a:p>
            <a:pPr lvl="1"/>
            <a:r>
              <a:rPr lang="zh-CN" altLang="en-US" sz="1600"/>
              <a:t>完成main1.c、main2.c和run.sh文件编写</a:t>
            </a:r>
          </a:p>
          <a:p>
            <a:pPr lvl="1"/>
            <a:r>
              <a:rPr lang="zh-CN" altLang="en-US" sz="1600"/>
              <a:t>main1.c、main2.c文件可编译，并通过gcc命令生成预编译后的文件main1.i和main2.i</a:t>
            </a:r>
          </a:p>
          <a:p>
            <a:pPr lvl="1"/>
            <a:r>
              <a:rPr lang="zh-CN" altLang="en-US" sz="1600"/>
              <a:t>提交全部程序代码或者指令文件，代码思路规范清晰，命名规范。</a:t>
            </a:r>
          </a:p>
          <a:p>
            <a:pPr lvl="1"/>
            <a:r>
              <a:rPr lang="zh-CN" altLang="en-US" sz="1600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6E044A0-7910-4DE5-A362-323B73BB736F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子任务3：汇编代码文件生成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98C6DC1-16A8-426F-880C-36333B29724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/>
              <a:t>任务描述：</a:t>
            </a:r>
          </a:p>
          <a:p>
            <a:pPr lvl="1"/>
            <a:r>
              <a:rPr lang="zh-CN" altLang="en-US"/>
              <a:t>编写hello world程序</a:t>
            </a:r>
          </a:p>
          <a:p>
            <a:pPr lvl="1"/>
            <a:r>
              <a:rPr lang="zh-CN" altLang="en-US"/>
              <a:t>执行gcc相关命令，生成汇编代码文件main.s，通过gcc --help可以查找到生成汇编文件的命令</a:t>
            </a:r>
          </a:p>
          <a:p>
            <a:pPr lvl="1"/>
            <a:r>
              <a:rPr lang="zh-CN" altLang="en-US"/>
              <a:t>查看main.s</a:t>
            </a:r>
          </a:p>
          <a:p>
            <a:pPr lvl="1"/>
            <a:r>
              <a:rPr lang="zh-CN" altLang="en-US"/>
              <a:t>以上命令均写在run.sh文件中</a:t>
            </a:r>
          </a:p>
          <a:p>
            <a:r>
              <a:rPr lang="zh-CN" altLang="en-US"/>
              <a:t>审核要求：</a:t>
            </a:r>
          </a:p>
          <a:p>
            <a:pPr lvl="1"/>
            <a:r>
              <a:rPr lang="zh-CN" altLang="en-US"/>
              <a:t>提交全部程序代码或者指令文件，代码思路规范清晰，命名规范。</a:t>
            </a:r>
          </a:p>
          <a:p>
            <a:pPr lvl="1"/>
            <a:r>
              <a:rPr lang="zh-CN" altLang="en-US"/>
              <a:t>运行sh run.sh，能直接输出所要求的结果。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1C3CB85-78E6-4969-8C7F-DD31A18F48A8}"/>
              </a:ext>
            </a:extLst>
          </p:cNvPr>
          <p:cNvSpPr>
            <a:spLocks noGrp="1" noChangeAspect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/>
              <a:t>子任务4：目标文件生成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75EAE02-4769-471C-8095-301D1E421D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zh-CN"/>
              <a:t>任务描述：</a:t>
            </a:r>
          </a:p>
          <a:p>
            <a:pPr lvl="1" algn="just"/>
            <a:r>
              <a:rPr lang="zh-CN" altLang="zh-CN"/>
              <a:t>编写hello world程序</a:t>
            </a:r>
          </a:p>
          <a:p>
            <a:pPr lvl="1" algn="just"/>
            <a:r>
              <a:rPr lang="zh-CN" altLang="zh-CN"/>
              <a:t>执行gcc相关命令，生成目标代码文件main.o，通过gcc --help可以查找到生成汇编文件的命令</a:t>
            </a:r>
          </a:p>
          <a:p>
            <a:pPr lvl="1" algn="just"/>
            <a:r>
              <a:rPr lang="zh-CN" altLang="zh-CN"/>
              <a:t>查看main.o</a:t>
            </a:r>
          </a:p>
          <a:p>
            <a:pPr lvl="1" algn="just"/>
            <a:r>
              <a:rPr lang="zh-CN" altLang="zh-CN"/>
              <a:t>以上命令均写在run.sh文件中</a:t>
            </a:r>
          </a:p>
          <a:p>
            <a:r>
              <a:rPr lang="zh-CN" altLang="zh-CN"/>
              <a:t>审核要求：</a:t>
            </a:r>
          </a:p>
          <a:p>
            <a:pPr lvl="1"/>
            <a:r>
              <a:rPr lang="zh-CN" altLang="zh-CN"/>
              <a:t>提交全部程序代码或者指令文件，代码思路规范清晰，命名规范。</a:t>
            </a:r>
          </a:p>
          <a:p>
            <a:pPr lvl="1"/>
            <a:r>
              <a:rPr lang="zh-CN" altLang="zh-CN"/>
              <a:t>运行sh run.sh，能直接输出所要求的结果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通用信息 (标准)">
  <a:themeElements>
    <a:clrScheme name="">
      <a:dk1>
        <a:srgbClr val="0033CC"/>
      </a:dk1>
      <a:lt1>
        <a:srgbClr val="FFFFFF"/>
      </a:lt1>
      <a:dk2>
        <a:srgbClr val="336699"/>
      </a:dk2>
      <a:lt2>
        <a:srgbClr val="008000"/>
      </a:lt2>
      <a:accent1>
        <a:srgbClr val="3366FF"/>
      </a:accent1>
      <a:accent2>
        <a:srgbClr val="FFFF66"/>
      </a:accent2>
      <a:accent3>
        <a:srgbClr val="FFFFFF"/>
      </a:accent3>
      <a:accent4>
        <a:srgbClr val="002AAE"/>
      </a:accent4>
      <a:accent5>
        <a:srgbClr val="ADB8FF"/>
      </a:accent5>
      <a:accent6>
        <a:srgbClr val="E7E75C"/>
      </a:accent6>
      <a:hlink>
        <a:srgbClr val="FF6600"/>
      </a:hlink>
      <a:folHlink>
        <a:srgbClr val="FFCC66"/>
      </a:folHlink>
    </a:clrScheme>
    <a:fontScheme name="通用信息 (标准)">
      <a:majorFont>
        <a:latin typeface="Arial Narrow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66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通用信息 (标准)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通用信息 (标准)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通用信息 (标准)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33280</TotalTime>
  <Words>2147</Words>
  <Application>Microsoft Office PowerPoint</Application>
  <PresentationFormat>A4 纸张(210x297 毫米)</PresentationFormat>
  <Paragraphs>188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Monotype Sorts</vt:lpstr>
      <vt:lpstr>黑体</vt:lpstr>
      <vt:lpstr>Arial</vt:lpstr>
      <vt:lpstr>Arial Narrow</vt:lpstr>
      <vt:lpstr>Times New Roman</vt:lpstr>
      <vt:lpstr>Wingdings</vt:lpstr>
      <vt:lpstr>通用信息 (标准)</vt:lpstr>
      <vt:lpstr>第四章 实验1 共享库开发</vt:lpstr>
      <vt:lpstr>目录</vt:lpstr>
      <vt:lpstr>目录</vt:lpstr>
      <vt:lpstr>背景知识</vt:lpstr>
      <vt:lpstr>目录结构</vt:lpstr>
      <vt:lpstr>子任务1：Hello World</vt:lpstr>
      <vt:lpstr>子任务2：GCC预编译命令</vt:lpstr>
      <vt:lpstr>子任务3：汇编代码文件生成</vt:lpstr>
      <vt:lpstr>子任务4：目标文件生成</vt:lpstr>
      <vt:lpstr>子任务5：执行链接命令</vt:lpstr>
      <vt:lpstr>子任务6：加法的helloworld</vt:lpstr>
      <vt:lpstr>子任务7：以命令参数执行加法计算</vt:lpstr>
      <vt:lpstr>子任务8：编写add函数实现加法计算</vt:lpstr>
      <vt:lpstr>子任务9：静态链接编译与动态链接编译的区别</vt:lpstr>
      <vt:lpstr>子任务10：制作静态库</vt:lpstr>
      <vt:lpstr>子任务11：制作共享库</vt:lpstr>
      <vt:lpstr>子任务12：以多种方式实现共享库的运行</vt:lpstr>
      <vt:lpstr>子任务13：升级替换共享库</vt:lpstr>
      <vt:lpstr>子任务14：动态加载共享库</vt:lpstr>
      <vt:lpstr>子任务15：检查系统环境是否满足依赖库要求</vt:lpstr>
      <vt:lpstr>子任务16：大作业</vt:lpstr>
      <vt:lpstr>谢谢 !</vt:lpstr>
    </vt:vector>
  </TitlesOfParts>
  <Company>CS,HIT,P.R.China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xxf</dc:creator>
  <cp:lastModifiedBy>Administrator</cp:lastModifiedBy>
  <cp:revision>3223</cp:revision>
  <cp:lastPrinted>2011-09-02T04:24:48Z</cp:lastPrinted>
  <dcterms:created xsi:type="dcterms:W3CDTF">2001-03-21T12:57:26Z</dcterms:created>
  <dcterms:modified xsi:type="dcterms:W3CDTF">2021-01-14T03:44:01Z</dcterms:modified>
</cp:coreProperties>
</file>