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22" r:id="rId2"/>
    <p:sldId id="2532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7" r:id="rId1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>
            <a:extLst>
              <a:ext uri="{FF2B5EF4-FFF2-40B4-BE49-F238E27FC236}">
                <a16:creationId xmlns:a16="http://schemas.microsoft.com/office/drawing/2014/main" id="{990674E9-7122-4ED8-BE14-A7AB684B3D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7860CE-0D41-4FD3-AB1E-E493E66BAB8F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122683B-5682-4122-B003-6091483AF0D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B814FA03-96BC-44B9-825B-A58C8CD8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>
            <a:extLst>
              <a:ext uri="{FF2B5EF4-FFF2-40B4-BE49-F238E27FC236}">
                <a16:creationId xmlns:a16="http://schemas.microsoft.com/office/drawing/2014/main" id="{F5025092-19B3-44CD-B614-9D64B7A998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DB9A1D-1720-4483-8BE9-4BA3566BD0F7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2D6605E0-C2B3-4749-8CFD-A6CD5532616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8BA97669-AAA8-4506-8FA9-B196A2797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>
            <a:extLst>
              <a:ext uri="{FF2B5EF4-FFF2-40B4-BE49-F238E27FC236}">
                <a16:creationId xmlns:a16="http://schemas.microsoft.com/office/drawing/2014/main" id="{4CA785B2-321E-4F24-901F-A9C90B1253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1E7D22-23EA-49C0-A4F7-B3C9074AD707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268F86B3-28EF-400F-A4A3-70FFB7EAF01F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0D494C2B-6AC7-43DE-AC50-7837F18D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>
            <a:extLst>
              <a:ext uri="{FF2B5EF4-FFF2-40B4-BE49-F238E27FC236}">
                <a16:creationId xmlns:a16="http://schemas.microsoft.com/office/drawing/2014/main" id="{EA02AFBB-1314-4CC1-B265-2907BBBAFB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0456F0-7C65-4C2F-9787-98EA4A7DF513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0474B0B7-718D-4D4C-A206-03F3085E4D8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F3E57BB6-0FDF-4535-A42F-EF879B11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>
            <a:extLst>
              <a:ext uri="{FF2B5EF4-FFF2-40B4-BE49-F238E27FC236}">
                <a16:creationId xmlns:a16="http://schemas.microsoft.com/office/drawing/2014/main" id="{67C026DF-7E4D-4C56-B260-144AB3C976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9B47E6-C567-48C2-A2E8-462C445CD57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4AB69BB4-BC8D-4777-8FE9-B8B5E58C72DD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C7ED085-26EC-4771-996F-79C5CE8E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7D0B9D0C-5648-4BB5-8916-E774A180D7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A81234-618A-46FC-8875-9BEB660D6416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22271156-AF35-4164-9C37-27E25B78D63C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EB095BCD-C494-4E1E-96DB-F925313F5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>
            <a:extLst>
              <a:ext uri="{FF2B5EF4-FFF2-40B4-BE49-F238E27FC236}">
                <a16:creationId xmlns:a16="http://schemas.microsoft.com/office/drawing/2014/main" id="{FFCA135B-9D7A-4901-A52D-931AD5E4DA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9EAD66-C139-4D84-9544-6DCC07BA4769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0197739C-3A4B-494E-B7AB-CA90C469AAA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C2B7ED63-048F-426B-A7C1-6BADB692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>
            <a:extLst>
              <a:ext uri="{FF2B5EF4-FFF2-40B4-BE49-F238E27FC236}">
                <a16:creationId xmlns:a16="http://schemas.microsoft.com/office/drawing/2014/main" id="{444FA27B-3B5A-4CCF-BD9F-5A538A60AD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52179A-D5E2-4F7E-8C1C-3007AF27968F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6362ACF9-565B-42C7-B417-4084167D622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31B39547-E81A-489C-9A4E-B3DDA0C3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>
            <a:extLst>
              <a:ext uri="{FF2B5EF4-FFF2-40B4-BE49-F238E27FC236}">
                <a16:creationId xmlns:a16="http://schemas.microsoft.com/office/drawing/2014/main" id="{07C4F77D-BFC5-4689-B03D-279BB7BC15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289AB6-BB02-452A-9194-5559D977A501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4C73A4AD-07E2-4873-97FC-805634B3E65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9B86EF14-659A-4E9C-BC9E-40202D4C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>
            <a:extLst>
              <a:ext uri="{FF2B5EF4-FFF2-40B4-BE49-F238E27FC236}">
                <a16:creationId xmlns:a16="http://schemas.microsoft.com/office/drawing/2014/main" id="{2F09B431-03A7-4297-A3E9-C2C0B58387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70D614-D5F5-4DA7-9D93-D8F5246010A8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FAD6A02C-7401-48BE-A8B6-2B66770B36F5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A5AADA31-23F6-4934-B4C5-29FE1CB21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>
            <a:extLst>
              <a:ext uri="{FF2B5EF4-FFF2-40B4-BE49-F238E27FC236}">
                <a16:creationId xmlns:a16="http://schemas.microsoft.com/office/drawing/2014/main" id="{315B8AF6-9ECA-41A9-BC20-FE5B8EEC81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D3B607-668A-4ADE-8F78-E15BB7C91A9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3EDADF88-39D8-4822-88D9-08340103B149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F7C51036-A9B1-4B7C-812D-4AEADC0E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>
            <a:extLst>
              <a:ext uri="{FF2B5EF4-FFF2-40B4-BE49-F238E27FC236}">
                <a16:creationId xmlns:a16="http://schemas.microsoft.com/office/drawing/2014/main" id="{33F07FC5-665F-4CC5-9AC2-A62C240D01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BBD617-5196-4C47-957A-50E9FA7E92B2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D33B2CAC-ADE5-45C9-B5D2-86F1127BA7A8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24AACC61-B3A5-4105-90BE-0DE45517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>
            <a:extLst>
              <a:ext uri="{FF2B5EF4-FFF2-40B4-BE49-F238E27FC236}">
                <a16:creationId xmlns:a16="http://schemas.microsoft.com/office/drawing/2014/main" id="{C58A8099-E2A1-4C74-86BC-131369BFAC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9731BF-F9C6-45F5-84A3-BEA2F8BB15A6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C1CEC0DC-4F4F-47AF-B9A8-A6E414D77F1D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53FEC419-C09C-45B6-853C-42B531BEE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第四章 实验</a:t>
            </a:r>
            <a:r>
              <a:rPr lang="en-US" altLang="zh-CN" sz="3600" dirty="0">
                <a:latin typeface="+mj-ea"/>
              </a:rPr>
              <a:t>3 </a:t>
            </a:r>
            <a:r>
              <a:rPr lang="zh-CN" altLang="en-US" sz="3600" dirty="0">
                <a:latin typeface="+mj-ea"/>
              </a:rPr>
              <a:t>进程间通信开发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8342AF17-3656-4639-AE25-0DA47B20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： 检测文件读写权限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0FEC8797-DEC3-4670-90BA-BEEE656F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44" y="5533230"/>
            <a:ext cx="6335712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794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7800" lvl="1" indent="0" algn="just">
              <a:spcBef>
                <a:spcPts val="450"/>
              </a:spcBef>
              <a:buSzPct val="120000"/>
            </a:pPr>
            <a:r>
              <a:rPr lang="zh-CN" altLang="zh-CN" sz="1600" dirty="0">
                <a:solidFill>
                  <a:srgbClr val="0000FF"/>
                </a:solidFill>
              </a:rPr>
              <a:t>文件读写状态并非一个位代表一个状态，而是一个互斥值。要从返回状态中提取读写状态值，首先要用屏蔽字（</a:t>
            </a:r>
            <a:r>
              <a:rPr lang="en-GB" altLang="zh-CN" sz="1600" dirty="0">
                <a:solidFill>
                  <a:srgbClr val="0000FF"/>
                </a:solidFill>
              </a:rPr>
              <a:t>O_ACCMODE</a:t>
            </a:r>
            <a:r>
              <a:rPr lang="zh-CN" altLang="zh-CN" sz="1600" dirty="0">
                <a:solidFill>
                  <a:srgbClr val="0000FF"/>
                </a:solidFill>
              </a:rPr>
              <a:t>）取得读写状态位，然后再分别与三个读写状态字进行比较。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9197BBED-0EF5-4DD1-A822-4E6EE5EE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8" y="1142360"/>
            <a:ext cx="6551264" cy="437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8DE4FD77-4A5D-47C8-8DE9-96101ABC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5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：锁定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/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解锁文件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F5EA0C56-6994-425F-9610-C409ADF6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77281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用</a:t>
            </a:r>
            <a:r>
              <a:rPr lang="en-GB" altLang="zh-CN" sz="1600" dirty="0" err="1">
                <a:solidFill>
                  <a:srgbClr val="0000FF"/>
                </a:solidFill>
              </a:rPr>
              <a:t>fcntl</a:t>
            </a:r>
            <a:r>
              <a:rPr lang="zh-CN" altLang="zh-CN" sz="1600" dirty="0">
                <a:solidFill>
                  <a:srgbClr val="0000FF"/>
                </a:solidFill>
              </a:rPr>
              <a:t>函数实现锁定文件</a:t>
            </a:r>
            <a:r>
              <a:rPr lang="en-GB" altLang="zh-CN" sz="1600" dirty="0">
                <a:solidFill>
                  <a:srgbClr val="0000FF"/>
                </a:solidFill>
              </a:rPr>
              <a:t>/</a:t>
            </a:r>
            <a:r>
              <a:rPr lang="en-GB" altLang="zh-CN" sz="1600" dirty="0" err="1">
                <a:solidFill>
                  <a:srgbClr val="0000FF"/>
                </a:solidFill>
              </a:rPr>
              <a:t>tmp</a:t>
            </a:r>
            <a:r>
              <a:rPr lang="en-GB" altLang="zh-CN" sz="1600" dirty="0">
                <a:solidFill>
                  <a:srgbClr val="0000FF"/>
                </a:solidFill>
              </a:rPr>
              <a:t>/</a:t>
            </a:r>
            <a:r>
              <a:rPr lang="en-GB" altLang="zh-CN" sz="1600" dirty="0" err="1">
                <a:solidFill>
                  <a:srgbClr val="0000FF"/>
                </a:solidFill>
              </a:rPr>
              <a:t>tesk_lock</a:t>
            </a:r>
            <a:r>
              <a:rPr lang="zh-CN" altLang="zh-CN" sz="1600" dirty="0">
                <a:solidFill>
                  <a:srgbClr val="0000FF"/>
                </a:solidFill>
              </a:rPr>
              <a:t>的两个区域，锁定类型均为以文件开头为锁定的起始位置，区域</a:t>
            </a:r>
            <a:r>
              <a:rPr lang="en-GB" altLang="zh-CN" sz="1600" dirty="0">
                <a:solidFill>
                  <a:srgbClr val="0000FF"/>
                </a:solidFill>
              </a:rPr>
              <a:t>1</a:t>
            </a:r>
            <a:r>
              <a:rPr lang="zh-CN" altLang="zh-CN" sz="1600" dirty="0">
                <a:solidFill>
                  <a:srgbClr val="0000FF"/>
                </a:solidFill>
              </a:rPr>
              <a:t>锁定为供读取用，起始偏移量为</a:t>
            </a:r>
            <a:r>
              <a:rPr lang="en-GB" altLang="zh-CN" sz="1600" dirty="0">
                <a:solidFill>
                  <a:srgbClr val="0000FF"/>
                </a:solidFill>
              </a:rPr>
              <a:t>10</a:t>
            </a:r>
            <a:r>
              <a:rPr lang="zh-CN" altLang="zh-CN" sz="1600" dirty="0">
                <a:solidFill>
                  <a:srgbClr val="0000FF"/>
                </a:solidFill>
              </a:rPr>
              <a:t>，长度为</a:t>
            </a:r>
            <a:r>
              <a:rPr lang="en-GB" altLang="zh-CN" sz="1600" dirty="0">
                <a:solidFill>
                  <a:srgbClr val="0000FF"/>
                </a:solidFill>
              </a:rPr>
              <a:t>20</a:t>
            </a:r>
            <a:r>
              <a:rPr lang="zh-CN" altLang="zh-CN" sz="1600" dirty="0">
                <a:solidFill>
                  <a:srgbClr val="0000FF"/>
                </a:solidFill>
              </a:rPr>
              <a:t>；区域</a:t>
            </a:r>
            <a:r>
              <a:rPr lang="en-GB" altLang="zh-CN" sz="1600" dirty="0">
                <a:solidFill>
                  <a:srgbClr val="0000FF"/>
                </a:solidFill>
              </a:rPr>
              <a:t>2</a:t>
            </a:r>
            <a:r>
              <a:rPr lang="zh-CN" altLang="zh-CN" sz="1600" dirty="0">
                <a:solidFill>
                  <a:srgbClr val="0000FF"/>
                </a:solidFill>
              </a:rPr>
              <a:t>锁定为供写入用，起始偏移量为</a:t>
            </a:r>
            <a:r>
              <a:rPr lang="en-GB" altLang="zh-CN" sz="1600" dirty="0">
                <a:solidFill>
                  <a:srgbClr val="0000FF"/>
                </a:solidFill>
              </a:rPr>
              <a:t>40</a:t>
            </a:r>
            <a:r>
              <a:rPr lang="zh-CN" altLang="zh-CN" sz="1600" dirty="0">
                <a:solidFill>
                  <a:srgbClr val="0000FF"/>
                </a:solidFill>
              </a:rPr>
              <a:t>，长度为</a:t>
            </a:r>
            <a:r>
              <a:rPr lang="en-GB" altLang="zh-CN" sz="1600" dirty="0">
                <a:solidFill>
                  <a:srgbClr val="0000FF"/>
                </a:solidFill>
              </a:rPr>
              <a:t>10</a:t>
            </a:r>
            <a:r>
              <a:rPr lang="zh-CN" altLang="zh-CN" sz="1600" dirty="0">
                <a:solidFill>
                  <a:srgbClr val="0000FF"/>
                </a:solidFill>
              </a:rPr>
              <a:t>。</a:t>
            </a:r>
          </a:p>
          <a:p>
            <a:pPr algn="just">
              <a:lnSpc>
                <a:spcPct val="80000"/>
              </a:lnSpc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提供完整程序代码（</a:t>
            </a:r>
            <a:r>
              <a:rPr lang="en-GB" altLang="zh-CN" sz="1600" dirty="0">
                <a:solidFill>
                  <a:srgbClr val="0000FF"/>
                </a:solidFill>
              </a:rPr>
              <a:t>C</a:t>
            </a:r>
            <a:r>
              <a:rPr lang="zh-CN" altLang="zh-CN" sz="1600" dirty="0">
                <a:solidFill>
                  <a:srgbClr val="0000FF"/>
                </a:solidFill>
              </a:rPr>
              <a:t>语言），要求代码规范。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en-GB" altLang="zh-CN" sz="1600" dirty="0">
                <a:solidFill>
                  <a:srgbClr val="0000FF"/>
                </a:solidFill>
              </a:rPr>
              <a:t>/</a:t>
            </a:r>
            <a:r>
              <a:rPr lang="en-GB" altLang="zh-CN" sz="1600" dirty="0" err="1">
                <a:solidFill>
                  <a:srgbClr val="0000FF"/>
                </a:solidFill>
              </a:rPr>
              <a:t>tmp</a:t>
            </a:r>
            <a:r>
              <a:rPr lang="en-GB" altLang="zh-CN" sz="1600" dirty="0">
                <a:solidFill>
                  <a:srgbClr val="0000FF"/>
                </a:solidFill>
              </a:rPr>
              <a:t>/</a:t>
            </a:r>
            <a:r>
              <a:rPr lang="en-GB" altLang="zh-CN" sz="1600" dirty="0" err="1">
                <a:solidFill>
                  <a:srgbClr val="0000FF"/>
                </a:solidFill>
              </a:rPr>
              <a:t>test_lock</a:t>
            </a:r>
            <a:r>
              <a:rPr lang="zh-CN" altLang="zh-CN" sz="1600" dirty="0">
                <a:solidFill>
                  <a:srgbClr val="0000FF"/>
                </a:solidFill>
              </a:rPr>
              <a:t>文件需要在代码中新建，里面的内容统一为“</a:t>
            </a:r>
            <a:r>
              <a:rPr lang="en-GB" altLang="zh-CN" sz="1600" dirty="0">
                <a:solidFill>
                  <a:srgbClr val="0000FF"/>
                </a:solidFill>
              </a:rPr>
              <a:t>A”</a:t>
            </a:r>
            <a:r>
              <a:rPr lang="zh-CN" altLang="zh-CN" sz="1600" dirty="0">
                <a:solidFill>
                  <a:srgbClr val="0000FF"/>
                </a:solidFill>
              </a:rPr>
              <a:t>，长度为</a:t>
            </a:r>
            <a:r>
              <a:rPr lang="en-GB" altLang="zh-CN" sz="1600" dirty="0">
                <a:solidFill>
                  <a:srgbClr val="0000FF"/>
                </a:solidFill>
              </a:rPr>
              <a:t>100</a:t>
            </a:r>
            <a:r>
              <a:rPr lang="zh-CN" altLang="zh-CN" sz="1600" dirty="0">
                <a:solidFill>
                  <a:srgbClr val="0000FF"/>
                </a:solidFill>
              </a:rPr>
              <a:t>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当进程锁定文件指定区域时，输出</a:t>
            </a:r>
            <a:r>
              <a:rPr lang="en-GB" altLang="zh-CN" sz="1600" dirty="0">
                <a:solidFill>
                  <a:srgbClr val="0000FF"/>
                </a:solidFill>
              </a:rPr>
              <a:t>"Process **locking file"</a:t>
            </a:r>
            <a:r>
              <a:rPr lang="zh-CN" altLang="zh-CN" sz="1600" dirty="0">
                <a:solidFill>
                  <a:srgbClr val="0000FF"/>
                </a:solidFill>
              </a:rPr>
              <a:t>，停顿</a:t>
            </a:r>
            <a:r>
              <a:rPr lang="en-GB" altLang="zh-CN" sz="1600" dirty="0">
                <a:solidFill>
                  <a:srgbClr val="0000FF"/>
                </a:solidFill>
              </a:rPr>
              <a:t>10</a:t>
            </a:r>
            <a:r>
              <a:rPr lang="zh-CN" altLang="zh-CN" sz="1600" dirty="0">
                <a:solidFill>
                  <a:srgbClr val="0000FF"/>
                </a:solidFill>
              </a:rPr>
              <a:t>秒钟，关闭文件描述符，输出“</a:t>
            </a:r>
            <a:r>
              <a:rPr lang="en-GB" altLang="zh-CN" sz="1600" dirty="0">
                <a:solidFill>
                  <a:srgbClr val="0000FF"/>
                </a:solidFill>
              </a:rPr>
              <a:t>Process ** closing file”</a:t>
            </a:r>
            <a:r>
              <a:rPr lang="zh-CN" altLang="zh-CN" sz="1600" dirty="0">
                <a:solidFill>
                  <a:srgbClr val="0000FF"/>
                </a:solidFill>
              </a:rPr>
              <a:t>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使用</a:t>
            </a:r>
            <a:r>
              <a:rPr lang="en-GB" altLang="zh-CN" sz="1600" dirty="0">
                <a:solidFill>
                  <a:srgbClr val="0000FF"/>
                </a:solidFill>
              </a:rPr>
              <a:t>flock</a:t>
            </a:r>
            <a:r>
              <a:rPr lang="zh-CN" altLang="zh-CN" sz="1600" dirty="0">
                <a:solidFill>
                  <a:srgbClr val="0000FF"/>
                </a:solidFill>
              </a:rPr>
              <a:t>数据结构，使用</a:t>
            </a:r>
            <a:r>
              <a:rPr lang="en-GB" altLang="zh-CN" sz="1600" dirty="0" err="1">
                <a:solidFill>
                  <a:srgbClr val="0000FF"/>
                </a:solidFill>
              </a:rPr>
              <a:t>fcntl</a:t>
            </a:r>
            <a:r>
              <a:rPr lang="en-GB" altLang="zh-CN" sz="1600" dirty="0">
                <a:solidFill>
                  <a:srgbClr val="0000FF"/>
                </a:solidFill>
              </a:rPr>
              <a:t>()</a:t>
            </a:r>
            <a:r>
              <a:rPr lang="zh-CN" altLang="zh-CN" sz="1600" dirty="0">
                <a:solidFill>
                  <a:srgbClr val="0000FF"/>
                </a:solidFill>
              </a:rPr>
              <a:t>函数。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8CB1034B-C8CA-4BF6-92A2-AE6A0FDD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5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：锁定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/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解锁文件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89AE91C2-8759-4AE3-8098-0BE11863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  <a:buSzPct val="69000"/>
              <a:defRPr/>
            </a:pPr>
            <a:endParaRPr lang="en-GB" dirty="0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  <a:buSzPct val="69000"/>
              <a:buBlip>
                <a:blip r:embed="rId3"/>
              </a:buBlip>
              <a:defRPr/>
            </a:pPr>
            <a:r>
              <a:rPr lang="zh-CN" altLang="en-US" dirty="0">
                <a:solidFill>
                  <a:srgbClr val="0000FF"/>
                </a:solidFill>
              </a:rPr>
              <a:t>函数原型</a:t>
            </a:r>
          </a:p>
          <a:p>
            <a:pPr algn="l">
              <a:buClrTx/>
              <a:buFontTx/>
              <a:buNone/>
              <a:defRPr/>
            </a:pPr>
            <a:r>
              <a:rPr lang="en-GB" dirty="0">
                <a:solidFill>
                  <a:srgbClr val="333333"/>
                </a:solidFill>
                <a:latin typeface="arial;sans-serif" pitchFamily="32" charset="0"/>
              </a:rPr>
              <a:t>int </a:t>
            </a:r>
            <a:r>
              <a:rPr lang="en-GB" dirty="0" err="1">
                <a:solidFill>
                  <a:srgbClr val="333333"/>
                </a:solidFill>
                <a:latin typeface="arial;sans-serif" pitchFamily="32" charset="0"/>
              </a:rPr>
              <a:t>fcntl</a:t>
            </a:r>
            <a:r>
              <a:rPr lang="en-GB" dirty="0">
                <a:solidFill>
                  <a:srgbClr val="333333"/>
                </a:solidFill>
                <a:latin typeface="arial;sans-serif" pitchFamily="32" charset="0"/>
              </a:rPr>
              <a:t>(int </a:t>
            </a:r>
            <a:r>
              <a:rPr lang="en-GB" dirty="0" err="1">
                <a:solidFill>
                  <a:srgbClr val="333333"/>
                </a:solidFill>
                <a:latin typeface="arial;sans-serif" pitchFamily="32" charset="0"/>
              </a:rPr>
              <a:t>fd</a:t>
            </a:r>
            <a:r>
              <a:rPr lang="en-GB" dirty="0">
                <a:solidFill>
                  <a:srgbClr val="333333"/>
                </a:solidFill>
                <a:latin typeface="arial;sans-serif" pitchFamily="32" charset="0"/>
              </a:rPr>
              <a:t>, int </a:t>
            </a:r>
            <a:r>
              <a:rPr lang="en-GB" dirty="0" err="1">
                <a:solidFill>
                  <a:srgbClr val="333333"/>
                </a:solidFill>
                <a:latin typeface="arial;sans-serif" pitchFamily="32" charset="0"/>
              </a:rPr>
              <a:t>cmd</a:t>
            </a:r>
            <a:r>
              <a:rPr lang="en-GB" dirty="0">
                <a:solidFill>
                  <a:srgbClr val="333333"/>
                </a:solidFill>
                <a:latin typeface="arial;sans-serif" pitchFamily="32" charset="0"/>
              </a:rPr>
              <a:t>, struct flock *lock);</a:t>
            </a:r>
          </a:p>
          <a:p>
            <a:pPr algn="l">
              <a:buClrTx/>
              <a:buFontTx/>
              <a:buNone/>
              <a:defRPr/>
            </a:pPr>
            <a:r>
              <a:rPr lang="en-GB" dirty="0" err="1">
                <a:solidFill>
                  <a:srgbClr val="333333"/>
                </a:solidFill>
                <a:latin typeface="arial;sans-serif" pitchFamily="32" charset="0"/>
              </a:rPr>
              <a:t>cmd</a:t>
            </a:r>
            <a:r>
              <a:rPr lang="zh-CN" altLang="en-US" dirty="0">
                <a:solidFill>
                  <a:srgbClr val="333333"/>
                </a:solidFill>
                <a:latin typeface="arial;sans-serif" pitchFamily="32" charset="0"/>
              </a:rPr>
              <a:t>：</a:t>
            </a:r>
          </a:p>
          <a:p>
            <a:pPr algn="just">
              <a:lnSpc>
                <a:spcPct val="150000"/>
              </a:lnSpc>
              <a:buClrTx/>
              <a:buFontTx/>
              <a:buNone/>
              <a:defRPr/>
            </a:pP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F_GETLK 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取得文件锁定的状态。</a:t>
            </a:r>
          </a:p>
          <a:p>
            <a:pPr algn="just">
              <a:lnSpc>
                <a:spcPts val="1800"/>
              </a:lnSpc>
              <a:spcAft>
                <a:spcPts val="1125"/>
              </a:spcAft>
              <a:defRPr/>
            </a:pP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F_SETLK 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设置文件锁定的状态。此时</a:t>
            </a:r>
            <a:r>
              <a:rPr lang="en-GB" sz="1600" dirty="0" err="1">
                <a:solidFill>
                  <a:srgbClr val="333333"/>
                </a:solidFill>
                <a:latin typeface="arial;sans-serif" pitchFamily="32" charset="0"/>
              </a:rPr>
              <a:t>flcok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结构的</a:t>
            </a:r>
            <a:r>
              <a:rPr lang="en-GB" sz="1600" dirty="0" err="1">
                <a:solidFill>
                  <a:srgbClr val="333333"/>
                </a:solidFill>
                <a:latin typeface="arial;sans-serif" pitchFamily="32" charset="0"/>
              </a:rPr>
              <a:t>l_type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值必须是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F_RDLCK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、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F_WRLCK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或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F_UNLCK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。如果无法建立锁定，则返回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-1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，错误代码为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EACCES 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或</a:t>
            </a:r>
            <a:r>
              <a:rPr lang="en-GB" sz="1600" dirty="0">
                <a:solidFill>
                  <a:srgbClr val="333333"/>
                </a:solidFill>
                <a:latin typeface="arial;sans-serif" pitchFamily="32" charset="0"/>
              </a:rPr>
              <a:t>EAGAIN</a:t>
            </a:r>
            <a:r>
              <a:rPr lang="zh-CN" altLang="en-US" sz="1600" dirty="0">
                <a:solidFill>
                  <a:srgbClr val="333333"/>
                </a:solidFill>
                <a:latin typeface="arial;sans-serif" pitchFamily="32" charset="0"/>
              </a:rPr>
              <a:t>。</a:t>
            </a:r>
          </a:p>
          <a:p>
            <a:pPr algn="l">
              <a:buClrTx/>
              <a:buFontTx/>
              <a:buNone/>
              <a:defRPr/>
            </a:pPr>
            <a:r>
              <a:rPr lang="en-GB" sz="1500" dirty="0">
                <a:solidFill>
                  <a:srgbClr val="0000FF"/>
                </a:solidFill>
              </a:rPr>
              <a:t>flock</a:t>
            </a:r>
            <a:r>
              <a:rPr lang="zh-CN" altLang="en-US" sz="1500" dirty="0">
                <a:solidFill>
                  <a:srgbClr val="0000FF"/>
                </a:solidFill>
              </a:rPr>
              <a:t>结构体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struct flock {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short </a:t>
            </a:r>
            <a:r>
              <a:rPr lang="en-GB" sz="1500" dirty="0" err="1">
                <a:solidFill>
                  <a:srgbClr val="0000FF"/>
                </a:solidFill>
              </a:rPr>
              <a:t>l_type</a:t>
            </a:r>
            <a:r>
              <a:rPr lang="en-GB" sz="1500" dirty="0">
                <a:solidFill>
                  <a:srgbClr val="0000FF"/>
                </a:solidFill>
              </a:rPr>
              <a:t>;/*F_RDLCK, F_WRLCK, or F_UNLCK */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</a:t>
            </a:r>
            <a:r>
              <a:rPr lang="en-GB" sz="1500" dirty="0" err="1">
                <a:solidFill>
                  <a:srgbClr val="0000FF"/>
                </a:solidFill>
              </a:rPr>
              <a:t>off_t</a:t>
            </a:r>
            <a:r>
              <a:rPr lang="en-GB" sz="1500" dirty="0">
                <a:solidFill>
                  <a:srgbClr val="0000FF"/>
                </a:solidFill>
              </a:rPr>
              <a:t> </a:t>
            </a:r>
            <a:r>
              <a:rPr lang="en-GB" sz="1500" dirty="0" err="1">
                <a:solidFill>
                  <a:srgbClr val="0000FF"/>
                </a:solidFill>
              </a:rPr>
              <a:t>l_start</a:t>
            </a:r>
            <a:r>
              <a:rPr lang="en-GB" sz="1500" dirty="0">
                <a:solidFill>
                  <a:srgbClr val="0000FF"/>
                </a:solidFill>
              </a:rPr>
              <a:t>;/*offset in bytes, relative to </a:t>
            </a:r>
            <a:r>
              <a:rPr lang="en-GB" sz="1500" dirty="0" err="1">
                <a:solidFill>
                  <a:srgbClr val="0000FF"/>
                </a:solidFill>
              </a:rPr>
              <a:t>l_whence</a:t>
            </a:r>
            <a:r>
              <a:rPr lang="en-GB" sz="1500" dirty="0">
                <a:solidFill>
                  <a:srgbClr val="0000FF"/>
                </a:solidFill>
              </a:rPr>
              <a:t> */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short </a:t>
            </a:r>
            <a:r>
              <a:rPr lang="en-GB" sz="1500" dirty="0" err="1">
                <a:solidFill>
                  <a:srgbClr val="0000FF"/>
                </a:solidFill>
              </a:rPr>
              <a:t>l_whence</a:t>
            </a:r>
            <a:r>
              <a:rPr lang="en-GB" sz="1500" dirty="0">
                <a:solidFill>
                  <a:srgbClr val="0000FF"/>
                </a:solidFill>
              </a:rPr>
              <a:t>;/*SEEK_SET, SEEK_CUR, or SEEK_END */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</a:t>
            </a:r>
            <a:r>
              <a:rPr lang="en-GB" sz="1500" dirty="0" err="1">
                <a:solidFill>
                  <a:srgbClr val="0000FF"/>
                </a:solidFill>
              </a:rPr>
              <a:t>off_t</a:t>
            </a:r>
            <a:r>
              <a:rPr lang="en-GB" sz="1500" dirty="0">
                <a:solidFill>
                  <a:srgbClr val="0000FF"/>
                </a:solidFill>
              </a:rPr>
              <a:t> </a:t>
            </a:r>
            <a:r>
              <a:rPr lang="en-GB" sz="1500" dirty="0" err="1">
                <a:solidFill>
                  <a:srgbClr val="0000FF"/>
                </a:solidFill>
              </a:rPr>
              <a:t>l_len</a:t>
            </a:r>
            <a:r>
              <a:rPr lang="en-GB" sz="1500" dirty="0">
                <a:solidFill>
                  <a:srgbClr val="0000FF"/>
                </a:solidFill>
              </a:rPr>
              <a:t>;/*length, in bytes; 0 means lock to EOF */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    </a:t>
            </a:r>
            <a:r>
              <a:rPr lang="en-GB" sz="1500" dirty="0" err="1">
                <a:solidFill>
                  <a:srgbClr val="0000FF"/>
                </a:solidFill>
              </a:rPr>
              <a:t>pid_t</a:t>
            </a:r>
            <a:r>
              <a:rPr lang="en-GB" sz="1500" dirty="0">
                <a:solidFill>
                  <a:srgbClr val="0000FF"/>
                </a:solidFill>
              </a:rPr>
              <a:t> </a:t>
            </a:r>
            <a:r>
              <a:rPr lang="en-GB" sz="1500" dirty="0" err="1">
                <a:solidFill>
                  <a:srgbClr val="0000FF"/>
                </a:solidFill>
              </a:rPr>
              <a:t>l_pid</a:t>
            </a:r>
            <a:r>
              <a:rPr lang="en-GB" sz="1500" dirty="0">
                <a:solidFill>
                  <a:srgbClr val="0000FF"/>
                </a:solidFill>
              </a:rPr>
              <a:t>;/*returned with F_GETLK */ 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/>
            </a:pPr>
            <a:r>
              <a:rPr lang="en-GB" sz="1500" dirty="0">
                <a:solidFill>
                  <a:srgbClr val="0000FF"/>
                </a:solidFill>
              </a:rPr>
              <a:t>};</a:t>
            </a:r>
          </a:p>
          <a:p>
            <a:pPr marL="336550" indent="-336550" algn="l">
              <a:lnSpc>
                <a:spcPct val="80000"/>
              </a:lnSpc>
              <a:spcBef>
                <a:spcPts val="650"/>
              </a:spcBef>
              <a:buClr>
                <a:srgbClr val="FF5050"/>
              </a:buClr>
              <a:buSzPct val="120000"/>
              <a:defRPr/>
            </a:pPr>
            <a:endParaRPr lang="en-GB" sz="1500" dirty="0">
              <a:solidFill>
                <a:srgbClr val="0000FF"/>
              </a:solidFill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5E0F0D9-FE54-4E29-975C-F7D2CC3DB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6" y="5164138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78B70DCA-B95D-48B5-95E5-95C1EC8C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6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：使用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chmod()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函数修改文件权限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8521631-0C20-4026-8C23-82617356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30" y="1681161"/>
            <a:ext cx="9199939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5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000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首先使用</a:t>
            </a:r>
            <a:r>
              <a:rPr lang="en-GB" altLang="zh-CN" sz="1600" dirty="0">
                <a:solidFill>
                  <a:srgbClr val="0000FF"/>
                </a:solidFill>
              </a:rPr>
              <a:t>touch</a:t>
            </a:r>
            <a:r>
              <a:rPr lang="zh-CN" altLang="zh-CN" sz="1600" dirty="0">
                <a:solidFill>
                  <a:srgbClr val="0000FF"/>
                </a:solidFill>
              </a:rPr>
              <a:t>命令新建三个临时文件：</a:t>
            </a:r>
            <a:r>
              <a:rPr lang="en-GB" altLang="zh-CN" sz="1600" dirty="0">
                <a:solidFill>
                  <a:srgbClr val="0000FF"/>
                </a:solidFill>
              </a:rPr>
              <a:t>test01,test02,test03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查看最原始文件权限情况（是否为拥有者可读写，所有其他人可读）。 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设置</a:t>
            </a:r>
            <a:r>
              <a:rPr lang="en-GB" altLang="zh-CN" sz="1600" dirty="0">
                <a:solidFill>
                  <a:srgbClr val="0000FF"/>
                </a:solidFill>
              </a:rPr>
              <a:t>test01</a:t>
            </a:r>
            <a:r>
              <a:rPr lang="zh-CN" altLang="zh-CN" sz="1600" dirty="0">
                <a:solidFill>
                  <a:srgbClr val="0000FF"/>
                </a:solidFill>
              </a:rPr>
              <a:t>为拥有者可读写、同组用户可读写、其他人可读；</a:t>
            </a:r>
            <a:r>
              <a:rPr lang="en-GB" altLang="zh-CN" sz="1600" dirty="0">
                <a:solidFill>
                  <a:srgbClr val="0000FF"/>
                </a:solidFill>
              </a:rPr>
              <a:t>test02</a:t>
            </a:r>
            <a:r>
              <a:rPr lang="zh-CN" altLang="zh-CN" sz="1600" dirty="0">
                <a:solidFill>
                  <a:srgbClr val="0000FF"/>
                </a:solidFill>
              </a:rPr>
              <a:t>为拥有者可读可写、同组用户可读可写且可执行、其他人可读；</a:t>
            </a:r>
            <a:r>
              <a:rPr lang="en-GB" altLang="zh-CN" sz="1600" dirty="0">
                <a:solidFill>
                  <a:srgbClr val="0000FF"/>
                </a:solidFill>
              </a:rPr>
              <a:t>test03</a:t>
            </a:r>
            <a:r>
              <a:rPr lang="zh-CN" altLang="zh-CN" sz="1600" dirty="0">
                <a:solidFill>
                  <a:srgbClr val="0000FF"/>
                </a:solidFill>
              </a:rPr>
              <a:t>为拥有者可读可写、同组用户可写不可读、其他用户可写不可读。</a:t>
            </a:r>
          </a:p>
          <a:p>
            <a:pPr algn="l">
              <a:spcBef>
                <a:spcPts val="5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000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用</a:t>
            </a:r>
            <a:r>
              <a:rPr lang="en-GB" altLang="zh-CN" sz="1600" dirty="0">
                <a:solidFill>
                  <a:srgbClr val="0000FF"/>
                </a:solidFill>
              </a:rPr>
              <a:t>C</a:t>
            </a:r>
            <a:r>
              <a:rPr lang="zh-CN" altLang="zh-CN" sz="1600" dirty="0">
                <a:solidFill>
                  <a:srgbClr val="0000FF"/>
                </a:solidFill>
              </a:rPr>
              <a:t>语言实现（不能用</a:t>
            </a:r>
            <a:r>
              <a:rPr lang="en-GB" altLang="zh-CN" sz="1600" dirty="0">
                <a:solidFill>
                  <a:srgbClr val="0000FF"/>
                </a:solidFill>
              </a:rPr>
              <a:t>shell</a:t>
            </a:r>
            <a:r>
              <a:rPr lang="zh-CN" altLang="zh-CN" sz="1600" dirty="0">
                <a:solidFill>
                  <a:srgbClr val="0000FF"/>
                </a:solidFill>
              </a:rPr>
              <a:t>指令），采用</a:t>
            </a:r>
            <a:r>
              <a:rPr lang="en-GB" altLang="zh-CN" sz="1600" dirty="0">
                <a:solidFill>
                  <a:srgbClr val="0000FF"/>
                </a:solidFill>
              </a:rPr>
              <a:t>stat</a:t>
            </a:r>
            <a:r>
              <a:rPr lang="zh-CN" altLang="zh-CN" sz="1600" dirty="0">
                <a:solidFill>
                  <a:srgbClr val="0000FF"/>
                </a:solidFill>
              </a:rPr>
              <a:t>数据结构， </a:t>
            </a:r>
            <a:r>
              <a:rPr lang="en-GB" altLang="zh-CN" sz="1600" dirty="0" err="1">
                <a:solidFill>
                  <a:srgbClr val="0000FF"/>
                </a:solidFill>
              </a:rPr>
              <a:t>chmod</a:t>
            </a:r>
            <a:r>
              <a:rPr lang="en-GB" altLang="zh-CN" sz="1600" dirty="0">
                <a:solidFill>
                  <a:srgbClr val="0000FF"/>
                </a:solidFill>
              </a:rPr>
              <a:t>()</a:t>
            </a:r>
            <a:r>
              <a:rPr lang="zh-CN" altLang="zh-CN" sz="1600" dirty="0">
                <a:solidFill>
                  <a:srgbClr val="0000FF"/>
                </a:solidFill>
              </a:rPr>
              <a:t>函数，且代码规范。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输出修改权限前和修改权限后的文件属性，输出如下：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3138F281-D1CD-4417-9727-EF551983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0" y="4940298"/>
            <a:ext cx="9199940" cy="100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059E069A-63E7-4847-85F4-C963AD04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6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：使用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chmod()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函数修改文件权限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8502A9-462F-4616-8677-BC0D657A681B}"/>
              </a:ext>
            </a:extLst>
          </p:cNvPr>
          <p:cNvSpPr txBox="1"/>
          <p:nvPr/>
        </p:nvSpPr>
        <p:spPr>
          <a:xfrm>
            <a:off x="776536" y="2090172"/>
            <a:ext cx="83529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US" sz="2600" dirty="0">
                <a:solidFill>
                  <a:srgbClr val="000066"/>
                </a:solidFill>
                <a:latin typeface="Arial" pitchFamily="34" charset="0"/>
                <a:ea typeface="黑体" panose="02010609060101010101" pitchFamily="49" charset="-122"/>
              </a:rPr>
              <a:t>定义函数: int stat(const char *file_name, struct stat *buf);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US" sz="2600" dirty="0">
                <a:solidFill>
                  <a:srgbClr val="000066"/>
                </a:solidFill>
                <a:latin typeface="Arial" pitchFamily="34" charset="0"/>
                <a:ea typeface="黑体" panose="02010609060101010101" pitchFamily="49" charset="-122"/>
              </a:rPr>
              <a:t>函数说明: 通过文件名filename获取文件信息，并保存在buf所指的结构体stat中。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US" sz="2600" dirty="0">
                <a:solidFill>
                  <a:srgbClr val="000066"/>
                </a:solidFill>
                <a:latin typeface="Arial" pitchFamily="34" charset="0"/>
                <a:ea typeface="黑体" panose="02010609060101010101" pitchFamily="49" charset="-122"/>
              </a:rPr>
              <a:t>返回值: 执行成功则返回0，失败返回-1，错误代码存于errno。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410F115-0D7A-4504-9892-C057BDD5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题目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EAA42950-39A3-40FA-AD19-764A7ED05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2" y="1673571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知识背景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：系统文件读写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：文件内容统计操作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：文件描述符获取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 检测文件读写权限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：锁定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解锁文件</a:t>
            </a:r>
          </a:p>
          <a:p>
            <a:pPr algn="l">
              <a:spcBef>
                <a:spcPts val="80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子任务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：使用</a:t>
            </a:r>
            <a:r>
              <a:rPr lang="en-US" sz="3200" dirty="0" err="1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chmod</a:t>
            </a:r>
            <a:r>
              <a:rPr 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3200" dirty="0">
                <a:solidFill>
                  <a:srgbClr val="001966"/>
                </a:solidFill>
                <a:latin typeface="黑体" pitchFamily="49" charset="-122"/>
                <a:ea typeface="黑体" pitchFamily="49" charset="-122"/>
              </a:rPr>
              <a:t>函数修改文件权限</a:t>
            </a:r>
          </a:p>
          <a:p>
            <a:pPr marL="341313" algn="l">
              <a:spcBef>
                <a:spcPts val="800"/>
              </a:spcBef>
              <a:buSzPct val="120000"/>
              <a:defRPr/>
            </a:pPr>
            <a:endParaRPr lang="en-GB" sz="3200" dirty="0">
              <a:solidFill>
                <a:srgbClr val="0019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DC2E9D9E-00AD-4CE7-9B08-1D9604A6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知识背景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1C0760E2-AE33-405E-95A0-ED981E24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1" y="1412876"/>
            <a:ext cx="82264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文件操作是</a:t>
            </a:r>
            <a:r>
              <a:rPr lang="en-GB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Linux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系统使用和开发的基本技能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掌握</a:t>
            </a:r>
            <a:r>
              <a:rPr lang="en-GB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Linux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系统文件操作为后续</a:t>
            </a:r>
            <a:r>
              <a:rPr lang="en-GB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Linux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相关学习工作夯实基础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本实训从文件读写、文件内容操作、文件描述符、文件读写权限、文件锁定与解锁等方面对学生进行训练</a:t>
            </a: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70691001-04B2-48F4-ADD1-8DFD9DCDA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5"/>
          <a:stretch/>
        </p:blipFill>
        <p:spPr bwMode="auto">
          <a:xfrm>
            <a:off x="704528" y="3933056"/>
            <a:ext cx="8801629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DAFE64EE-0449-4292-8252-8C0A78F6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知识背景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AE353872-C46E-4702-BD8D-3B6A27FBA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1" y="1412876"/>
            <a:ext cx="82264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文件系统</a:t>
            </a: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marL="0" indent="0" algn="just">
              <a:spcBef>
                <a:spcPts val="650"/>
              </a:spcBef>
              <a:buClr>
                <a:srgbClr val="FF5050"/>
              </a:buClr>
              <a:buSzPct val="120000"/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文件系统是操作系统用于明确存储设备（常见的是磁盘，也有基于</a:t>
            </a:r>
            <a:r>
              <a:rPr lang="en-GB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NAND Flash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的固态硬盘）或分区上的文件的方法和数据结构；即在存储设备上组织文件的方法。</a:t>
            </a:r>
          </a:p>
          <a:p>
            <a:pPr marL="0" indent="0" algn="l">
              <a:spcBef>
                <a:spcPts val="650"/>
              </a:spcBef>
              <a:buClr>
                <a:srgbClr val="FF5050"/>
              </a:buClr>
              <a:buSzPct val="120000"/>
              <a:defRPr/>
            </a:pPr>
            <a:endParaRPr lang="zh-CN" altLang="en-US" sz="2600" dirty="0">
              <a:solidFill>
                <a:srgbClr val="000066"/>
              </a:solidFill>
              <a:ea typeface="黑体" pitchFamily="49" charset="-122"/>
            </a:endParaRPr>
          </a:p>
          <a:p>
            <a:pPr>
              <a:defRPr/>
            </a:pPr>
            <a:endParaRPr lang="en-GB" sz="26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0" indent="0">
              <a:buClr>
                <a:srgbClr val="FF5050"/>
              </a:buClr>
              <a:buSzPct val="120000"/>
              <a:defRPr/>
            </a:pPr>
            <a:endParaRPr lang="zh-CN" altLang="en-US" sz="26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endParaRPr lang="en-GB" sz="26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endParaRPr lang="en-GB" sz="2600" dirty="0">
              <a:solidFill>
                <a:srgbClr val="000066"/>
              </a:solidFill>
              <a:ea typeface="黑体" pitchFamily="49" charset="-122"/>
            </a:endParaRPr>
          </a:p>
        </p:txBody>
      </p:sp>
      <p:sp>
        <p:nvSpPr>
          <p:cNvPr id="6148" name="矩形 3">
            <a:extLst>
              <a:ext uri="{FF2B5EF4-FFF2-40B4-BE49-F238E27FC236}">
                <a16:creationId xmlns:a16="http://schemas.microsoft.com/office/drawing/2014/main" id="{E60B0471-9D80-41AA-AC23-B0DBE437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93" y="3572595"/>
            <a:ext cx="604837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49" name="直接连接符 4">
            <a:extLst>
              <a:ext uri="{FF2B5EF4-FFF2-40B4-BE49-F238E27FC236}">
                <a16:creationId xmlns:a16="http://schemas.microsoft.com/office/drawing/2014/main" id="{9F949A63-9EC4-435D-8BC8-5439010AB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5054" y="3572595"/>
            <a:ext cx="0" cy="576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" name="直接连接符 5">
            <a:extLst>
              <a:ext uri="{FF2B5EF4-FFF2-40B4-BE49-F238E27FC236}">
                <a16:creationId xmlns:a16="http://schemas.microsoft.com/office/drawing/2014/main" id="{6F714389-A355-497C-8D0B-273F5A1E46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079" y="3572595"/>
            <a:ext cx="0" cy="576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" name="TextBox 6">
            <a:extLst>
              <a:ext uri="{FF2B5EF4-FFF2-40B4-BE49-F238E27FC236}">
                <a16:creationId xmlns:a16="http://schemas.microsoft.com/office/drawing/2014/main" id="{0834047D-455E-4DC4-9600-4963DA82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092" y="3664970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分区</a:t>
            </a:r>
          </a:p>
        </p:txBody>
      </p:sp>
      <p:sp>
        <p:nvSpPr>
          <p:cNvPr id="6152" name="TextBox 7">
            <a:extLst>
              <a:ext uri="{FF2B5EF4-FFF2-40B4-BE49-F238E27FC236}">
                <a16:creationId xmlns:a16="http://schemas.microsoft.com/office/drawing/2014/main" id="{9D3B554C-0971-4F55-8958-88E1A1C6F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417" y="3668689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分区</a:t>
            </a:r>
          </a:p>
        </p:txBody>
      </p:sp>
      <p:sp>
        <p:nvSpPr>
          <p:cNvPr id="6153" name="TextBox 8">
            <a:extLst>
              <a:ext uri="{FF2B5EF4-FFF2-40B4-BE49-F238E27FC236}">
                <a16:creationId xmlns:a16="http://schemas.microsoft.com/office/drawing/2014/main" id="{E7B3BDF0-641D-4C22-8D2C-D01D13E4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834" y="3656237"/>
            <a:ext cx="1439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分区</a:t>
            </a:r>
          </a:p>
        </p:txBody>
      </p:sp>
      <p:sp>
        <p:nvSpPr>
          <p:cNvPr id="6154" name="TextBox 9">
            <a:extLst>
              <a:ext uri="{FF2B5EF4-FFF2-40B4-BE49-F238E27FC236}">
                <a16:creationId xmlns:a16="http://schemas.microsoft.com/office/drawing/2014/main" id="{948F71C0-F9EB-4A12-AF39-5A4CE5AA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368" y="3645620"/>
            <a:ext cx="936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srgbClr val="000066"/>
                </a:solidFill>
                <a:latin typeface="Arial" pitchFamily="34" charset="0"/>
                <a:ea typeface="黑体" panose="02010609060101010101" pitchFamily="49" charset="-122"/>
              </a:rPr>
              <a:t>硬盘</a:t>
            </a:r>
          </a:p>
        </p:txBody>
      </p:sp>
      <p:sp>
        <p:nvSpPr>
          <p:cNvPr id="6155" name="矩形 10">
            <a:extLst>
              <a:ext uri="{FF2B5EF4-FFF2-40B4-BE49-F238E27FC236}">
                <a16:creationId xmlns:a16="http://schemas.microsoft.com/office/drawing/2014/main" id="{476F2375-F076-41AF-8140-834B9251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55" y="4798145"/>
            <a:ext cx="5256213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156" name="直接连接符 11">
            <a:extLst>
              <a:ext uri="{FF2B5EF4-FFF2-40B4-BE49-F238E27FC236}">
                <a16:creationId xmlns:a16="http://schemas.microsoft.com/office/drawing/2014/main" id="{E150FC08-BCCF-48FF-A1F7-9886D013EA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6854" y="4798145"/>
            <a:ext cx="0" cy="512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7" name="直接连接符 12">
            <a:extLst>
              <a:ext uri="{FF2B5EF4-FFF2-40B4-BE49-F238E27FC236}">
                <a16:creationId xmlns:a16="http://schemas.microsoft.com/office/drawing/2014/main" id="{65854AAB-DF33-4C2F-AAFA-E58292119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9017" y="4798145"/>
            <a:ext cx="0" cy="574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直接连接符 13">
            <a:extLst>
              <a:ext uri="{FF2B5EF4-FFF2-40B4-BE49-F238E27FC236}">
                <a16:creationId xmlns:a16="http://schemas.microsoft.com/office/drawing/2014/main" id="{DAF0EA4B-91A1-4F57-B257-718B1F23F3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7442" y="4798145"/>
            <a:ext cx="0" cy="574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直接连接符 14">
            <a:extLst>
              <a:ext uri="{FF2B5EF4-FFF2-40B4-BE49-F238E27FC236}">
                <a16:creationId xmlns:a16="http://schemas.microsoft.com/office/drawing/2014/main" id="{15B87DF7-AF10-465F-9F27-A217ABEBB3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9154" y="4148858"/>
            <a:ext cx="215900" cy="6492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直接连接符 15">
            <a:extLst>
              <a:ext uri="{FF2B5EF4-FFF2-40B4-BE49-F238E27FC236}">
                <a16:creationId xmlns:a16="http://schemas.microsoft.com/office/drawing/2014/main" id="{E22F9C14-A9A8-4874-9CE4-15AF1A27F9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079" y="4148858"/>
            <a:ext cx="2808288" cy="6492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1" name="TextBox 16">
            <a:extLst>
              <a:ext uri="{FF2B5EF4-FFF2-40B4-BE49-F238E27FC236}">
                <a16:creationId xmlns:a16="http://schemas.microsoft.com/office/drawing/2014/main" id="{3CCEA86C-F221-41A0-870E-6C3503F8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692" y="4989440"/>
            <a:ext cx="963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</a:rPr>
              <a:t>引导块</a:t>
            </a:r>
          </a:p>
        </p:txBody>
      </p:sp>
      <p:sp>
        <p:nvSpPr>
          <p:cNvPr id="6162" name="TextBox 17">
            <a:extLst>
              <a:ext uri="{FF2B5EF4-FFF2-40B4-BE49-F238E27FC236}">
                <a16:creationId xmlns:a16="http://schemas.microsoft.com/office/drawing/2014/main" id="{04E7CAC3-6980-4439-BC2E-DD4CC0CD4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855" y="5014045"/>
            <a:ext cx="963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</a:rPr>
              <a:t>超级块</a:t>
            </a:r>
          </a:p>
        </p:txBody>
      </p:sp>
      <p:sp>
        <p:nvSpPr>
          <p:cNvPr id="6163" name="TextBox 18">
            <a:extLst>
              <a:ext uri="{FF2B5EF4-FFF2-40B4-BE49-F238E27FC236}">
                <a16:creationId xmlns:a16="http://schemas.microsoft.com/office/drawing/2014/main" id="{05A6E47B-349F-4C93-89FE-C0388F50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917" y="5002933"/>
            <a:ext cx="963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ysClr val="windowText" lastClr="000000"/>
                </a:solidFill>
              </a:rPr>
              <a:t>Inode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链</a:t>
            </a:r>
          </a:p>
        </p:txBody>
      </p:sp>
      <p:sp>
        <p:nvSpPr>
          <p:cNvPr id="6164" name="TextBox 19">
            <a:extLst>
              <a:ext uri="{FF2B5EF4-FFF2-40B4-BE49-F238E27FC236}">
                <a16:creationId xmlns:a16="http://schemas.microsoft.com/office/drawing/2014/main" id="{E7EECA73-B516-4490-AC37-FA7AE042C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117" y="5002933"/>
            <a:ext cx="1609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</a:rPr>
              <a:t>数据块</a:t>
            </a:r>
          </a:p>
        </p:txBody>
      </p:sp>
      <p:sp>
        <p:nvSpPr>
          <p:cNvPr id="6165" name="矩形 20">
            <a:extLst>
              <a:ext uri="{FF2B5EF4-FFF2-40B4-BE49-F238E27FC236}">
                <a16:creationId xmlns:a16="http://schemas.microsoft.com/office/drawing/2014/main" id="{8F94C447-9968-4B02-B24E-EB7864E4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955" y="5949082"/>
            <a:ext cx="3808413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166" name="直接连接符 21">
            <a:extLst>
              <a:ext uri="{FF2B5EF4-FFF2-40B4-BE49-F238E27FC236}">
                <a16:creationId xmlns:a16="http://schemas.microsoft.com/office/drawing/2014/main" id="{37B0FAF2-03F6-4492-9F4E-A7393F377D4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49018" y="5434732"/>
            <a:ext cx="7937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7" name="直接连接符 22">
            <a:extLst>
              <a:ext uri="{FF2B5EF4-FFF2-40B4-BE49-F238E27FC236}">
                <a16:creationId xmlns:a16="http://schemas.microsoft.com/office/drawing/2014/main" id="{CA0452B6-483C-4BE3-B42A-5A7782C7F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7443" y="5434732"/>
            <a:ext cx="2447925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8" name="直接连接符 23">
            <a:extLst>
              <a:ext uri="{FF2B5EF4-FFF2-40B4-BE49-F238E27FC236}">
                <a16:creationId xmlns:a16="http://schemas.microsoft.com/office/drawing/2014/main" id="{6DE36BB8-B5EB-4AAA-BA9A-451180E4D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1542" y="5949082"/>
            <a:ext cx="0" cy="576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直接连接符 24">
            <a:extLst>
              <a:ext uri="{FF2B5EF4-FFF2-40B4-BE49-F238E27FC236}">
                <a16:creationId xmlns:a16="http://schemas.microsoft.com/office/drawing/2014/main" id="{264742DD-CA14-4B72-AAA7-27A62B86E5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9779" y="5949082"/>
            <a:ext cx="0" cy="576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0" name="TextBox 25">
            <a:extLst>
              <a:ext uri="{FF2B5EF4-FFF2-40B4-BE49-F238E27FC236}">
                <a16:creationId xmlns:a16="http://schemas.microsoft.com/office/drawing/2014/main" id="{8E79655C-59E8-4E7F-AFF0-4A8E3BEE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367" y="6145933"/>
            <a:ext cx="963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inode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6171" name="TextBox 26">
            <a:extLst>
              <a:ext uri="{FF2B5EF4-FFF2-40B4-BE49-F238E27FC236}">
                <a16:creationId xmlns:a16="http://schemas.microsoft.com/office/drawing/2014/main" id="{35344328-1FC1-4C23-98A4-8DDBEB7A0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430" y="6164983"/>
            <a:ext cx="963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inode</a:t>
            </a:r>
            <a:endParaRPr lang="zh-CN" altLang="en-US" sz="1400"/>
          </a:p>
        </p:txBody>
      </p:sp>
      <p:sp>
        <p:nvSpPr>
          <p:cNvPr id="6172" name="TextBox 27">
            <a:extLst>
              <a:ext uri="{FF2B5EF4-FFF2-40B4-BE49-F238E27FC236}">
                <a16:creationId xmlns:a16="http://schemas.microsoft.com/office/drawing/2014/main" id="{80D2FEC3-0DAB-4E1F-946A-5CF63E03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980" y="6164983"/>
            <a:ext cx="96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Inode…..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6173" name="TextBox 28">
            <a:extLst>
              <a:ext uri="{FF2B5EF4-FFF2-40B4-BE49-F238E27FC236}">
                <a16:creationId xmlns:a16="http://schemas.microsoft.com/office/drawing/2014/main" id="{541E32A3-6938-4EE5-A652-E8755959C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46" y="4880377"/>
            <a:ext cx="15842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文件系统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F661850B-0221-44A5-8167-E9BB06BC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知识背景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AEFBD71-6DE8-41C2-BA04-E788775B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" y="1264444"/>
            <a:ext cx="82264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33C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文件</a:t>
            </a:r>
          </a:p>
          <a:p>
            <a:pPr algn="just">
              <a:spcBef>
                <a:spcPts val="650"/>
              </a:spcBef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   一个文件由一个目录项、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inode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和数据区域块组成。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Inode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包含文件的属性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如读写属性、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owner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等，以及指向数据块的指针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，数据区域块则是文件内容。当查看某个文件时，会先从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inode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 table</a:t>
            </a:r>
            <a:r>
              <a:rPr lang="zh-CN" altLang="en-US" sz="2600" dirty="0">
                <a:solidFill>
                  <a:srgbClr val="000066"/>
                </a:solidFill>
                <a:ea typeface="黑体" panose="02010609060101010101" pitchFamily="49" charset="-122"/>
              </a:rPr>
              <a:t>中查出文件属性及数据存放点，再从数据块中读取数据。</a:t>
            </a:r>
            <a:endParaRPr lang="en-GB" sz="26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0" indent="0" algn="l">
              <a:spcBef>
                <a:spcPts val="650"/>
              </a:spcBef>
              <a:buClr>
                <a:srgbClr val="FF5050"/>
              </a:buClr>
              <a:buSzPct val="120000"/>
              <a:defRPr/>
            </a:pPr>
            <a:endParaRPr lang="zh-CN" altLang="en-US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endParaRPr lang="en-GB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defRPr/>
            </a:pPr>
            <a:endParaRPr lang="en-GB" sz="2600" dirty="0">
              <a:solidFill>
                <a:srgbClr val="000066"/>
              </a:solidFill>
              <a:ea typeface="黑体" pitchFamily="49" charset="-122"/>
            </a:endParaRPr>
          </a:p>
        </p:txBody>
      </p:sp>
      <p:sp>
        <p:nvSpPr>
          <p:cNvPr id="7172" name="TextBox 6">
            <a:extLst>
              <a:ext uri="{FF2B5EF4-FFF2-40B4-BE49-F238E27FC236}">
                <a16:creationId xmlns:a16="http://schemas.microsoft.com/office/drawing/2014/main" id="{3B001081-36C2-4E31-AA7B-56FD4192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6" y="3999309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分区</a:t>
            </a:r>
          </a:p>
        </p:txBody>
      </p:sp>
      <p:sp>
        <p:nvSpPr>
          <p:cNvPr id="7173" name="TextBox 7">
            <a:extLst>
              <a:ext uri="{FF2B5EF4-FFF2-40B4-BE49-F238E27FC236}">
                <a16:creationId xmlns:a16="http://schemas.microsoft.com/office/drawing/2014/main" id="{BB591217-38F8-42E8-BF41-121CC448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4029472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分区</a:t>
            </a:r>
          </a:p>
        </p:txBody>
      </p:sp>
      <p:sp>
        <p:nvSpPr>
          <p:cNvPr id="7174" name="TextBox 8">
            <a:extLst>
              <a:ext uri="{FF2B5EF4-FFF2-40B4-BE49-F238E27FC236}">
                <a16:creationId xmlns:a16="http://schemas.microsoft.com/office/drawing/2014/main" id="{147E6ADB-2891-4368-80D6-2ED6D2A4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3967559"/>
            <a:ext cx="1439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分区</a:t>
            </a:r>
          </a:p>
        </p:txBody>
      </p:sp>
      <p:sp>
        <p:nvSpPr>
          <p:cNvPr id="7175" name="TextBox 19">
            <a:extLst>
              <a:ext uri="{FF2B5EF4-FFF2-40B4-BE49-F238E27FC236}">
                <a16:creationId xmlns:a16="http://schemas.microsoft.com/office/drawing/2014/main" id="{89A217D1-4EE3-49D5-AC0A-225174DB2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5335984"/>
            <a:ext cx="1609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目录块和数据块</a:t>
            </a:r>
          </a:p>
        </p:txBody>
      </p:sp>
      <p:pic>
        <p:nvPicPr>
          <p:cNvPr id="7176" name="Picture 2">
            <a:extLst>
              <a:ext uri="{FF2B5EF4-FFF2-40B4-BE49-F238E27FC236}">
                <a16:creationId xmlns:a16="http://schemas.microsoft.com/office/drawing/2014/main" id="{BF7C3A75-3B4B-4036-8B72-66A35B17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4324747"/>
            <a:ext cx="45339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3">
            <a:extLst>
              <a:ext uri="{FF2B5EF4-FFF2-40B4-BE49-F238E27FC236}">
                <a16:creationId xmlns:a16="http://schemas.microsoft.com/office/drawing/2014/main" id="{96C6BDFD-9FF9-4690-8DD5-AB4FC7D77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5177234"/>
            <a:ext cx="23241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8" name="肘形连接符 34833">
            <a:extLst>
              <a:ext uri="{FF2B5EF4-FFF2-40B4-BE49-F238E27FC236}">
                <a16:creationId xmlns:a16="http://schemas.microsoft.com/office/drawing/2014/main" id="{4800DBFA-962D-40AF-ACF2-4E460A1C6FB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152776" y="4934347"/>
            <a:ext cx="504825" cy="473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248C5122-E4E4-425E-9EB6-26DB7690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1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：系统文件读写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55E61AC1-9E18-4502-B150-7EEECBCF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51363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编写程序，读取</a:t>
            </a:r>
            <a:r>
              <a:rPr lang="en-GB" altLang="zh-CN" dirty="0">
                <a:solidFill>
                  <a:srgbClr val="0000FF"/>
                </a:solidFill>
              </a:rPr>
              <a:t>Linux</a:t>
            </a:r>
            <a:r>
              <a:rPr lang="zh-CN" altLang="zh-CN" dirty="0">
                <a:solidFill>
                  <a:srgbClr val="0000FF"/>
                </a:solidFill>
              </a:rPr>
              <a:t>系统文件“</a:t>
            </a:r>
            <a:r>
              <a:rPr lang="en-GB" altLang="zh-CN" dirty="0">
                <a:solidFill>
                  <a:srgbClr val="0000FF"/>
                </a:solidFill>
              </a:rPr>
              <a:t>/etc/passwd”</a:t>
            </a:r>
            <a:r>
              <a:rPr lang="zh-CN" altLang="zh-CN" dirty="0">
                <a:solidFill>
                  <a:srgbClr val="0000FF"/>
                </a:solidFill>
              </a:rPr>
              <a:t>内容，并输出到屏幕上。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在程序目录新建文件</a:t>
            </a:r>
            <a:r>
              <a:rPr lang="en-GB" altLang="zh-CN" dirty="0">
                <a:solidFill>
                  <a:srgbClr val="0000FF"/>
                </a:solidFill>
              </a:rPr>
              <a:t>passwd</a:t>
            </a:r>
            <a:r>
              <a:rPr lang="zh-CN" altLang="zh-CN" dirty="0">
                <a:solidFill>
                  <a:srgbClr val="0000FF"/>
                </a:solidFill>
              </a:rPr>
              <a:t>，将”</a:t>
            </a:r>
            <a:r>
              <a:rPr lang="en-GB" altLang="zh-CN" dirty="0">
                <a:solidFill>
                  <a:srgbClr val="0000FF"/>
                </a:solidFill>
              </a:rPr>
              <a:t>/etc/passwd”</a:t>
            </a:r>
            <a:r>
              <a:rPr lang="zh-CN" altLang="zh-CN" dirty="0">
                <a:solidFill>
                  <a:srgbClr val="0000FF"/>
                </a:solidFill>
              </a:rPr>
              <a:t>系统文件内容复制新建的</a:t>
            </a:r>
            <a:r>
              <a:rPr lang="en-GB" altLang="zh-CN" dirty="0">
                <a:solidFill>
                  <a:srgbClr val="0000FF"/>
                </a:solidFill>
              </a:rPr>
              <a:t>passwd</a:t>
            </a:r>
            <a:r>
              <a:rPr lang="zh-CN" altLang="zh-CN" dirty="0">
                <a:solidFill>
                  <a:srgbClr val="0000FF"/>
                </a:solidFill>
              </a:rPr>
              <a:t>文件中。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在程序目录新建文件</a:t>
            </a:r>
            <a:r>
              <a:rPr lang="en-GB" altLang="zh-CN" dirty="0" err="1">
                <a:solidFill>
                  <a:srgbClr val="0000FF"/>
                </a:solidFill>
              </a:rPr>
              <a:t>passwd_half</a:t>
            </a:r>
            <a:r>
              <a:rPr lang="en-GB" altLang="zh-CN" dirty="0">
                <a:solidFill>
                  <a:srgbClr val="0000FF"/>
                </a:solidFill>
              </a:rPr>
              <a:t>,</a:t>
            </a:r>
            <a:r>
              <a:rPr lang="zh-CN" altLang="zh-CN" dirty="0">
                <a:solidFill>
                  <a:srgbClr val="0000FF"/>
                </a:solidFill>
              </a:rPr>
              <a:t>将“</a:t>
            </a:r>
            <a:r>
              <a:rPr lang="en-GB" altLang="zh-CN" dirty="0">
                <a:solidFill>
                  <a:srgbClr val="0000FF"/>
                </a:solidFill>
              </a:rPr>
              <a:t>/etc/passwd”</a:t>
            </a:r>
            <a:r>
              <a:rPr lang="zh-CN" altLang="zh-CN" dirty="0">
                <a:solidFill>
                  <a:srgbClr val="0000FF"/>
                </a:solidFill>
              </a:rPr>
              <a:t>系统文件内容的一半复制到新建的</a:t>
            </a:r>
            <a:r>
              <a:rPr lang="en-GB" altLang="zh-CN" dirty="0" err="1">
                <a:solidFill>
                  <a:srgbClr val="0000FF"/>
                </a:solidFill>
              </a:rPr>
              <a:t>passwd_half</a:t>
            </a:r>
            <a:r>
              <a:rPr lang="zh-CN" altLang="zh-CN" dirty="0">
                <a:solidFill>
                  <a:srgbClr val="0000FF"/>
                </a:solidFill>
              </a:rPr>
              <a:t>文件中。</a:t>
            </a:r>
          </a:p>
          <a:p>
            <a:pPr algn="l">
              <a:lnSpc>
                <a:spcPct val="80000"/>
              </a:lnSpc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完整的程序代码（</a:t>
            </a:r>
            <a:r>
              <a:rPr lang="en-GB" altLang="zh-CN" dirty="0">
                <a:solidFill>
                  <a:srgbClr val="0000FF"/>
                </a:solidFill>
              </a:rPr>
              <a:t>C</a:t>
            </a:r>
            <a:r>
              <a:rPr lang="zh-CN" altLang="zh-CN" dirty="0">
                <a:solidFill>
                  <a:srgbClr val="0000FF"/>
                </a:solidFill>
              </a:rPr>
              <a:t>语言），逻辑严谨</a:t>
            </a:r>
            <a:r>
              <a:rPr lang="en-GB" altLang="zh-CN" dirty="0">
                <a:solidFill>
                  <a:srgbClr val="0000FF"/>
                </a:solidFill>
              </a:rPr>
              <a:t>,</a:t>
            </a:r>
            <a:r>
              <a:rPr lang="zh-CN" altLang="zh-CN" dirty="0">
                <a:solidFill>
                  <a:srgbClr val="0000FF"/>
                </a:solidFill>
              </a:rPr>
              <a:t>变量命名规范专业。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程序成功编译运行，可在屏幕上输出指定文件内容。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使用</a:t>
            </a:r>
            <a:r>
              <a:rPr lang="en-GB" altLang="zh-CN" dirty="0">
                <a:solidFill>
                  <a:srgbClr val="0000FF"/>
                </a:solidFill>
              </a:rPr>
              <a:t>open()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en-GB" altLang="zh-CN" dirty="0">
                <a:solidFill>
                  <a:srgbClr val="0000FF"/>
                </a:solidFill>
              </a:rPr>
              <a:t>read()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en-GB" altLang="zh-CN" dirty="0">
                <a:solidFill>
                  <a:srgbClr val="0000FF"/>
                </a:solidFill>
              </a:rPr>
              <a:t>write()</a:t>
            </a:r>
            <a:r>
              <a:rPr lang="zh-CN" altLang="zh-CN" dirty="0">
                <a:solidFill>
                  <a:srgbClr val="0000FF"/>
                </a:solidFill>
              </a:rPr>
              <a:t>函数完成以上功能。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dirty="0">
                <a:solidFill>
                  <a:srgbClr val="0000FF"/>
                </a:solidFill>
              </a:rPr>
              <a:t>程序可完成将指定文件内容复制到指定目标文件中。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4382BC7-83B8-4335-8843-08611957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2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：文件内容统计操作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DD50D076-C9D3-4E36-BD74-253980D52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08" y="1641252"/>
            <a:ext cx="885698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给定系统文件</a:t>
            </a:r>
            <a:r>
              <a:rPr lang="en-GB" altLang="zh-CN" sz="1600" dirty="0" err="1">
                <a:solidFill>
                  <a:srgbClr val="0000FF"/>
                </a:solidFill>
              </a:rPr>
              <a:t>filesystem.manifest</a:t>
            </a:r>
            <a:endParaRPr lang="en-GB" altLang="zh-CN" sz="1600" dirty="0">
              <a:solidFill>
                <a:srgbClr val="0000FF"/>
              </a:solidFill>
            </a:endParaRP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（生成命令：</a:t>
            </a:r>
            <a:r>
              <a:rPr lang="en-GB" altLang="zh-CN" sz="1600" dirty="0" err="1">
                <a:solidFill>
                  <a:srgbClr val="0000FF"/>
                </a:solidFill>
              </a:rPr>
              <a:t>dpkg</a:t>
            </a:r>
            <a:r>
              <a:rPr lang="en-GB" altLang="zh-CN" sz="1600" dirty="0">
                <a:solidFill>
                  <a:srgbClr val="0000FF"/>
                </a:solidFill>
              </a:rPr>
              <a:t>-query -W --</a:t>
            </a:r>
            <a:r>
              <a:rPr lang="en-GB" altLang="zh-CN" sz="1600" dirty="0" err="1">
                <a:solidFill>
                  <a:srgbClr val="0000FF"/>
                </a:solidFill>
              </a:rPr>
              <a:t>showformat</a:t>
            </a:r>
            <a:r>
              <a:rPr lang="en-GB" altLang="zh-CN" sz="1600" dirty="0">
                <a:solidFill>
                  <a:srgbClr val="0000FF"/>
                </a:solidFill>
              </a:rPr>
              <a:t>='${Package} ${Version}\n' &gt; </a:t>
            </a:r>
            <a:r>
              <a:rPr lang="en-GB" altLang="zh-CN" sz="1600" dirty="0" err="1">
                <a:solidFill>
                  <a:srgbClr val="0000FF"/>
                </a:solidFill>
              </a:rPr>
              <a:t>filesystem.manifest</a:t>
            </a:r>
            <a:r>
              <a:rPr lang="zh-CN" altLang="zh-CN" sz="1600" dirty="0">
                <a:solidFill>
                  <a:srgbClr val="0000FF"/>
                </a:solidFill>
              </a:rPr>
              <a:t>），完成以下文件操作（语言和方式不限，须直接输出结果）：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目前文件每一行格式为“软件包名 版本号”，要求输出每一行的格式为“软件包名”（去除版本号相关信息）到文件</a:t>
            </a:r>
            <a:r>
              <a:rPr lang="en-GB" altLang="zh-CN" sz="1600" dirty="0">
                <a:solidFill>
                  <a:srgbClr val="0000FF"/>
                </a:solidFill>
              </a:rPr>
              <a:t>filesystem.manifest.name</a:t>
            </a:r>
            <a:r>
              <a:rPr lang="zh-CN" altLang="zh-CN" sz="1600" dirty="0">
                <a:solidFill>
                  <a:srgbClr val="0000FF"/>
                </a:solidFill>
              </a:rPr>
              <a:t>。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在第一步的基础上，进一步去除换行符号，使整个文件的输出为一行（不同包名间用空格分割），格式为“软件包</a:t>
            </a:r>
            <a:r>
              <a:rPr lang="en-GB" altLang="zh-CN" sz="1600" dirty="0">
                <a:solidFill>
                  <a:srgbClr val="0000FF"/>
                </a:solidFill>
              </a:rPr>
              <a:t>1 </a:t>
            </a:r>
            <a:r>
              <a:rPr lang="zh-CN" altLang="zh-CN" sz="1600" dirty="0">
                <a:solidFill>
                  <a:srgbClr val="0000FF"/>
                </a:solidFill>
              </a:rPr>
              <a:t>软件包</a:t>
            </a:r>
            <a:r>
              <a:rPr lang="en-GB" altLang="zh-CN" sz="1600" dirty="0">
                <a:solidFill>
                  <a:srgbClr val="0000FF"/>
                </a:solidFill>
              </a:rPr>
              <a:t>2 </a:t>
            </a:r>
            <a:r>
              <a:rPr lang="zh-CN" altLang="zh-CN" sz="1600" dirty="0">
                <a:solidFill>
                  <a:srgbClr val="0000FF"/>
                </a:solidFill>
              </a:rPr>
              <a:t>软件包</a:t>
            </a:r>
            <a:r>
              <a:rPr lang="en-GB" altLang="zh-CN" sz="1600" dirty="0">
                <a:solidFill>
                  <a:srgbClr val="0000FF"/>
                </a:solidFill>
              </a:rPr>
              <a:t>3 ...”</a:t>
            </a:r>
            <a:r>
              <a:rPr lang="zh-CN" altLang="zh-CN" sz="1600" dirty="0">
                <a:solidFill>
                  <a:srgbClr val="0000FF"/>
                </a:solidFill>
              </a:rPr>
              <a:t>，输出到文件</a:t>
            </a:r>
            <a:r>
              <a:rPr lang="en-GB" altLang="zh-CN" sz="1600" dirty="0" err="1">
                <a:solidFill>
                  <a:srgbClr val="0000FF"/>
                </a:solidFill>
              </a:rPr>
              <a:t>filesystem.manifest.name.oneline</a:t>
            </a:r>
            <a:r>
              <a:rPr lang="zh-CN" altLang="zh-CN" sz="1600" dirty="0">
                <a:solidFill>
                  <a:srgbClr val="0000FF"/>
                </a:solidFill>
              </a:rPr>
              <a:t>。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目前文件每一行格式为“软件包名 版本号”，找到文件中，软件包名有“</a:t>
            </a:r>
            <a:r>
              <a:rPr lang="en-GB" altLang="zh-CN" sz="1600" dirty="0" err="1">
                <a:solidFill>
                  <a:srgbClr val="0000FF"/>
                </a:solidFill>
              </a:rPr>
              <a:t>lsb</a:t>
            </a:r>
            <a:r>
              <a:rPr lang="en-GB" altLang="zh-CN" sz="1600" dirty="0">
                <a:solidFill>
                  <a:srgbClr val="0000FF"/>
                </a:solidFill>
              </a:rPr>
              <a:t>”</a:t>
            </a:r>
            <a:r>
              <a:rPr lang="zh-CN" altLang="zh-CN" sz="1600" dirty="0">
                <a:solidFill>
                  <a:srgbClr val="0000FF"/>
                </a:solidFill>
              </a:rPr>
              <a:t>字样的软件包，并直接输出其个数（不能人工查找，需直接输出其个数）。</a:t>
            </a:r>
          </a:p>
          <a:p>
            <a:pPr algn="just">
              <a:spcBef>
                <a:spcPts val="6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just">
              <a:spcBef>
                <a:spcPts val="4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提交全部程序代码或者指令文件，代码思路清晰，命名规范。</a:t>
            </a:r>
          </a:p>
          <a:p>
            <a:pPr lvl="1" algn="just">
              <a:spcBef>
                <a:spcPts val="4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运行指定或程序，能直接输出所要求的文件或数字。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6D026B21-563C-4556-B4FA-D265531B7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3</a:t>
            </a:r>
            <a:r>
              <a:rPr lang="zh-CN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：文件描述符获取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9A9FC32D-1B2E-4778-A39C-AEE0E56B0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84784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5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打印输入设备、输出设备、标准错误输出设备的文件描述符。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任意打开一个存在文件</a:t>
            </a:r>
            <a:r>
              <a:rPr lang="en-GB" altLang="zh-CN" sz="1600" dirty="0">
                <a:solidFill>
                  <a:srgbClr val="0000FF"/>
                </a:solidFill>
              </a:rPr>
              <a:t>a</a:t>
            </a:r>
            <a:r>
              <a:rPr lang="zh-CN" altLang="zh-CN" sz="1600" dirty="0">
                <a:solidFill>
                  <a:srgbClr val="0000FF"/>
                </a:solidFill>
              </a:rPr>
              <a:t>，打印其文件描述符。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不关闭文件</a:t>
            </a:r>
            <a:r>
              <a:rPr lang="en-GB" altLang="zh-CN" sz="1600" dirty="0">
                <a:solidFill>
                  <a:srgbClr val="0000FF"/>
                </a:solidFill>
              </a:rPr>
              <a:t>a</a:t>
            </a:r>
            <a:r>
              <a:rPr lang="zh-CN" altLang="zh-CN" sz="1600" dirty="0">
                <a:solidFill>
                  <a:srgbClr val="0000FF"/>
                </a:solidFill>
              </a:rPr>
              <a:t>，定义新的文件描述符重新打开</a:t>
            </a:r>
            <a:r>
              <a:rPr lang="en-GB" altLang="zh-CN" sz="1600" dirty="0">
                <a:solidFill>
                  <a:srgbClr val="0000FF"/>
                </a:solidFill>
              </a:rPr>
              <a:t>a</a:t>
            </a:r>
            <a:r>
              <a:rPr lang="zh-CN" altLang="zh-CN" sz="1600" dirty="0">
                <a:solidFill>
                  <a:srgbClr val="0000FF"/>
                </a:solidFill>
              </a:rPr>
              <a:t>，打印其文件描述符。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关闭文件</a:t>
            </a:r>
            <a:r>
              <a:rPr lang="en-GB" altLang="zh-CN" sz="1600" dirty="0">
                <a:solidFill>
                  <a:srgbClr val="0000FF"/>
                </a:solidFill>
              </a:rPr>
              <a:t>a</a:t>
            </a:r>
            <a:r>
              <a:rPr lang="zh-CN" altLang="zh-CN" sz="1600" dirty="0">
                <a:solidFill>
                  <a:srgbClr val="0000FF"/>
                </a:solidFill>
              </a:rPr>
              <a:t>，定义新的文件描述符重新打开</a:t>
            </a:r>
            <a:r>
              <a:rPr lang="en-GB" altLang="zh-CN" sz="1600" dirty="0">
                <a:solidFill>
                  <a:srgbClr val="0000FF"/>
                </a:solidFill>
              </a:rPr>
              <a:t>a</a:t>
            </a:r>
            <a:r>
              <a:rPr lang="zh-CN" altLang="zh-CN" sz="1600" dirty="0">
                <a:solidFill>
                  <a:srgbClr val="0000FF"/>
                </a:solidFill>
              </a:rPr>
              <a:t>，打印文件描述符。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通过以上操作，你获得了什么知识？</a:t>
            </a:r>
          </a:p>
          <a:p>
            <a:pPr algn="just">
              <a:spcBef>
                <a:spcPts val="5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学生提供完整程序代码（</a:t>
            </a:r>
            <a:r>
              <a:rPr lang="en-GB" altLang="zh-CN" sz="1600" dirty="0">
                <a:solidFill>
                  <a:srgbClr val="0000FF"/>
                </a:solidFill>
              </a:rPr>
              <a:t>C</a:t>
            </a:r>
            <a:r>
              <a:rPr lang="zh-CN" altLang="zh-CN" sz="1600" dirty="0">
                <a:solidFill>
                  <a:srgbClr val="0000FF"/>
                </a:solidFill>
              </a:rPr>
              <a:t>语言，使用</a:t>
            </a:r>
            <a:r>
              <a:rPr lang="en-GB" altLang="zh-CN" sz="1600" dirty="0" err="1">
                <a:solidFill>
                  <a:srgbClr val="0000FF"/>
                </a:solidFill>
              </a:rPr>
              <a:t>fileno</a:t>
            </a:r>
            <a:r>
              <a:rPr lang="en-GB" altLang="zh-CN" sz="1600" dirty="0">
                <a:solidFill>
                  <a:srgbClr val="0000FF"/>
                </a:solidFill>
              </a:rPr>
              <a:t>()</a:t>
            </a:r>
            <a:r>
              <a:rPr lang="zh-CN" altLang="zh-CN" sz="1600" dirty="0">
                <a:solidFill>
                  <a:srgbClr val="0000FF"/>
                </a:solidFill>
              </a:rPr>
              <a:t>函数），提供程序源码，要求代码规范。</a:t>
            </a:r>
          </a:p>
          <a:p>
            <a:pPr lvl="1" algn="just">
              <a:spcBef>
                <a:spcPts val="5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运行程序，能打印所需要的文件描述符，程序正确无误运行。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F092C679-5D7E-4F39-8448-106571AC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  <a:buClrTx/>
              <a:buFontTx/>
              <a:buNone/>
            </a:pPr>
            <a:r>
              <a:rPr lang="zh-CN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子任务</a:t>
            </a:r>
            <a:r>
              <a:rPr lang="en-GB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： 检测文件读写权限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EEEFEAEF-6D34-4A65-9753-A4B7C003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695351"/>
            <a:ext cx="82423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ts val="7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000" dirty="0">
                <a:solidFill>
                  <a:srgbClr val="000066"/>
                </a:solidFill>
                <a:ea typeface="黑体" panose="02010609060101010101" pitchFamily="49" charset="-122"/>
              </a:rPr>
              <a:t>任务描述：</a:t>
            </a: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检测文件当前的读写权限，如果文件具有读权限，则打印可读信息，如果有可写权限，则打印可写信息。否则返回错误信息。</a:t>
            </a: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可用</a:t>
            </a:r>
            <a:r>
              <a:rPr lang="en-GB" altLang="zh-CN" sz="1600" dirty="0" err="1">
                <a:solidFill>
                  <a:srgbClr val="0000FF"/>
                </a:solidFill>
              </a:rPr>
              <a:t>fcntl</a:t>
            </a:r>
            <a:r>
              <a:rPr lang="en-GB" altLang="zh-CN" sz="1600" dirty="0">
                <a:solidFill>
                  <a:srgbClr val="0000FF"/>
                </a:solidFill>
              </a:rPr>
              <a:t>()</a:t>
            </a:r>
            <a:r>
              <a:rPr lang="zh-CN" altLang="zh-CN" sz="1600" dirty="0">
                <a:solidFill>
                  <a:srgbClr val="0000FF"/>
                </a:solidFill>
              </a:rPr>
              <a:t>函数实现。</a:t>
            </a:r>
          </a:p>
          <a:p>
            <a:pPr algn="l">
              <a:lnSpc>
                <a:spcPct val="80000"/>
              </a:lnSpc>
              <a:spcBef>
                <a:spcPts val="7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000" dirty="0">
                <a:solidFill>
                  <a:srgbClr val="000066"/>
                </a:solidFill>
                <a:ea typeface="黑体" panose="02010609060101010101" pitchFamily="49" charset="-122"/>
              </a:rPr>
              <a:t>审核要求：</a:t>
            </a: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学生提供完整程序代码（</a:t>
            </a:r>
            <a:r>
              <a:rPr lang="en-GB" altLang="zh-CN" sz="1600" dirty="0">
                <a:solidFill>
                  <a:srgbClr val="0000FF"/>
                </a:solidFill>
              </a:rPr>
              <a:t>C</a:t>
            </a:r>
            <a:r>
              <a:rPr lang="zh-CN" altLang="zh-CN" sz="1600" dirty="0">
                <a:solidFill>
                  <a:srgbClr val="0000FF"/>
                </a:solidFill>
              </a:rPr>
              <a:t>语言），要求代码规范。</a:t>
            </a:r>
          </a:p>
          <a:p>
            <a:pPr lvl="2" algn="l">
              <a:lnSpc>
                <a:spcPct val="80000"/>
              </a:lnSpc>
              <a:spcBef>
                <a:spcPts val="5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"/>
            </a:pP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如果打开文件为只读文件，则输出”</a:t>
            </a:r>
            <a:r>
              <a:rPr lang="en-GB" altLang="zh-CN" sz="1400" dirty="0">
                <a:solidFill>
                  <a:srgbClr val="A50021"/>
                </a:solidFill>
                <a:ea typeface="楷体_GB2312" pitchFamily="1" charset="-122"/>
              </a:rPr>
              <a:t>read only”</a:t>
            </a: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；</a:t>
            </a:r>
          </a:p>
          <a:p>
            <a:pPr lvl="2" algn="l">
              <a:lnSpc>
                <a:spcPct val="80000"/>
              </a:lnSpc>
              <a:spcBef>
                <a:spcPts val="5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"/>
            </a:pP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如果文件是只写文件，则输出”</a:t>
            </a:r>
            <a:r>
              <a:rPr lang="en-GB" altLang="zh-CN" sz="1400" dirty="0">
                <a:solidFill>
                  <a:srgbClr val="A50021"/>
                </a:solidFill>
                <a:ea typeface="楷体_GB2312" pitchFamily="1" charset="-122"/>
              </a:rPr>
              <a:t>write only”</a:t>
            </a: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；</a:t>
            </a:r>
          </a:p>
          <a:p>
            <a:pPr lvl="2" algn="l">
              <a:lnSpc>
                <a:spcPct val="80000"/>
              </a:lnSpc>
              <a:spcBef>
                <a:spcPts val="5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"/>
            </a:pP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如果文件可读可写，则输出”</a:t>
            </a:r>
            <a:r>
              <a:rPr lang="en-GB" altLang="zh-CN" sz="1400" dirty="0">
                <a:solidFill>
                  <a:srgbClr val="A50021"/>
                </a:solidFill>
                <a:ea typeface="楷体_GB2312" pitchFamily="1" charset="-122"/>
              </a:rPr>
              <a:t>read write”</a:t>
            </a: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；否则输出”</a:t>
            </a:r>
            <a:r>
              <a:rPr lang="en-GB" altLang="zh-CN" sz="1400" dirty="0">
                <a:solidFill>
                  <a:srgbClr val="A50021"/>
                </a:solidFill>
                <a:ea typeface="楷体_GB2312" pitchFamily="1" charset="-122"/>
              </a:rPr>
              <a:t>unknown mode”</a:t>
            </a:r>
            <a:r>
              <a:rPr lang="zh-CN" altLang="zh-CN" sz="1400" dirty="0">
                <a:solidFill>
                  <a:srgbClr val="A50021"/>
                </a:solidFill>
                <a:ea typeface="楷体_GB2312" pitchFamily="1" charset="-122"/>
              </a:rPr>
              <a:t>。</a:t>
            </a: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001D3A"/>
              </a:buClr>
              <a:buSzPct val="80000"/>
              <a:buFont typeface="Wingdings" panose="05000000000000000000" pitchFamily="2" charset="2"/>
              <a:buChar char=""/>
            </a:pPr>
            <a:r>
              <a:rPr lang="zh-CN" altLang="zh-CN" sz="1600" dirty="0">
                <a:solidFill>
                  <a:srgbClr val="0000FF"/>
                </a:solidFill>
              </a:rPr>
              <a:t>运行程序，程序正确无误运行。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33446</TotalTime>
  <Words>1487</Words>
  <Application>Microsoft Office PowerPoint</Application>
  <PresentationFormat>A4 纸张(210x297 毫米)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arial;sans-serif</vt:lpstr>
      <vt:lpstr>Monotype Sorts</vt:lpstr>
      <vt:lpstr>黑体</vt:lpstr>
      <vt:lpstr>Arial</vt:lpstr>
      <vt:lpstr>Arial Narrow</vt:lpstr>
      <vt:lpstr>Calibri</vt:lpstr>
      <vt:lpstr>Times New Roman</vt:lpstr>
      <vt:lpstr>Wingdings</vt:lpstr>
      <vt:lpstr>通用信息 (标准)</vt:lpstr>
      <vt:lpstr>第四章 实验3 进程间通信开发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3282</cp:revision>
  <cp:lastPrinted>2011-09-02T04:24:48Z</cp:lastPrinted>
  <dcterms:created xsi:type="dcterms:W3CDTF">2001-03-21T12:57:26Z</dcterms:created>
  <dcterms:modified xsi:type="dcterms:W3CDTF">2021-01-15T06:47:08Z</dcterms:modified>
</cp:coreProperties>
</file>