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43" r:id="rId4"/>
    <p:sldId id="437" r:id="rId5"/>
    <p:sldId id="438" r:id="rId6"/>
    <p:sldId id="259" r:id="rId7"/>
    <p:sldId id="345" r:id="rId8"/>
    <p:sldId id="346" r:id="rId9"/>
    <p:sldId id="410" r:id="rId10"/>
    <p:sldId id="347" r:id="rId11"/>
    <p:sldId id="409" r:id="rId12"/>
    <p:sldId id="445" r:id="rId13"/>
    <p:sldId id="439" r:id="rId14"/>
    <p:sldId id="354" r:id="rId15"/>
    <p:sldId id="446" r:id="rId16"/>
    <p:sldId id="411" r:id="rId17"/>
    <p:sldId id="440" r:id="rId18"/>
    <p:sldId id="412" r:id="rId19"/>
    <p:sldId id="358" r:id="rId20"/>
    <p:sldId id="413" r:id="rId21"/>
    <p:sldId id="414" r:id="rId22"/>
    <p:sldId id="415" r:id="rId23"/>
    <p:sldId id="448" r:id="rId24"/>
    <p:sldId id="447" r:id="rId25"/>
    <p:sldId id="455" r:id="rId26"/>
    <p:sldId id="456" r:id="rId27"/>
    <p:sldId id="458" r:id="rId28"/>
    <p:sldId id="457" r:id="rId29"/>
    <p:sldId id="416" r:id="rId30"/>
    <p:sldId id="417" r:id="rId31"/>
    <p:sldId id="441" r:id="rId32"/>
    <p:sldId id="419" r:id="rId33"/>
    <p:sldId id="442" r:id="rId34"/>
    <p:sldId id="418" r:id="rId35"/>
    <p:sldId id="420" r:id="rId36"/>
    <p:sldId id="426" r:id="rId37"/>
    <p:sldId id="428" r:id="rId38"/>
    <p:sldId id="451" r:id="rId39"/>
    <p:sldId id="452" r:id="rId40"/>
    <p:sldId id="450" r:id="rId41"/>
    <p:sldId id="449" r:id="rId42"/>
    <p:sldId id="453" r:id="rId43"/>
    <p:sldId id="454" r:id="rId44"/>
    <p:sldId id="443" r:id="rId45"/>
    <p:sldId id="429" r:id="rId46"/>
    <p:sldId id="430" r:id="rId47"/>
    <p:sldId id="431" r:id="rId48"/>
    <p:sldId id="432" r:id="rId49"/>
    <p:sldId id="444" r:id="rId50"/>
    <p:sldId id="433" r:id="rId51"/>
    <p:sldId id="434" r:id="rId52"/>
    <p:sldId id="435" r:id="rId53"/>
    <p:sldId id="436" r:id="rId54"/>
    <p:sldId id="504" r:id="rId55"/>
    <p:sldId id="505" r:id="rId56"/>
    <p:sldId id="297" r:id="rId57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99"/>
    <a:srgbClr val="336699"/>
    <a:srgbClr val="001D3A"/>
    <a:srgbClr val="FF3300"/>
    <a:srgbClr val="C8860E"/>
    <a:srgbClr val="000066"/>
    <a:srgbClr val="0000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2" autoAdjust="0"/>
    <p:restoredTop sz="98074" autoAdjust="0"/>
  </p:normalViewPr>
  <p:slideViewPr>
    <p:cSldViewPr>
      <p:cViewPr varScale="1">
        <p:scale>
          <a:sx n="158" d="100"/>
          <a:sy n="158" d="100"/>
        </p:scale>
        <p:origin x="1770" y="15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29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65368" y="6345056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第五章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Linux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进程间通信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ADF1FE1-D66D-4583-B117-06C8DCA5A5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Unix进程通信</a:t>
            </a:r>
            <a:r>
              <a:rPr lang="en-US" altLang="zh-CN"/>
              <a:t>——</a:t>
            </a:r>
            <a:r>
              <a:rPr lang="zh-CN" altLang="en-US"/>
              <a:t>无名管道</a:t>
            </a:r>
            <a:endParaRPr lang="en-US" altLang="zh-CN"/>
          </a:p>
        </p:txBody>
      </p:sp>
      <p:grpSp>
        <p:nvGrpSpPr>
          <p:cNvPr id="26628" name="组合 1">
            <a:extLst>
              <a:ext uri="{FF2B5EF4-FFF2-40B4-BE49-F238E27FC236}">
                <a16:creationId xmlns:a16="http://schemas.microsoft.com/office/drawing/2014/main" id="{F247F521-FCB2-462C-93A5-4E995E3E3625}"/>
              </a:ext>
            </a:extLst>
          </p:cNvPr>
          <p:cNvGrpSpPr>
            <a:grpSpLocks/>
          </p:cNvGrpSpPr>
          <p:nvPr/>
        </p:nvGrpSpPr>
        <p:grpSpPr bwMode="auto">
          <a:xfrm>
            <a:off x="933451" y="1654175"/>
            <a:ext cx="7720013" cy="4629150"/>
            <a:chOff x="0" y="0"/>
            <a:chExt cx="7720013" cy="4629150"/>
          </a:xfrm>
        </p:grpSpPr>
        <p:pic>
          <p:nvPicPr>
            <p:cNvPr id="26629" name="Picture 4">
              <a:extLst>
                <a:ext uri="{FF2B5EF4-FFF2-40B4-BE49-F238E27FC236}">
                  <a16:creationId xmlns:a16="http://schemas.microsoft.com/office/drawing/2014/main" id="{6491978B-919A-437A-AC67-3887703B0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7" r="3532"/>
            <a:stretch>
              <a:fillRect/>
            </a:stretch>
          </p:blipFill>
          <p:spPr bwMode="auto">
            <a:xfrm>
              <a:off x="0" y="0"/>
              <a:ext cx="7720013" cy="462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0" name="TextBox 2">
              <a:extLst>
                <a:ext uri="{FF2B5EF4-FFF2-40B4-BE49-F238E27FC236}">
                  <a16:creationId xmlns:a16="http://schemas.microsoft.com/office/drawing/2014/main" id="{0EF14057-701B-46E6-8257-EF7DA8F48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088" y="1918841"/>
              <a:ext cx="1800670" cy="3043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31" name="TextBox 3">
              <a:extLst>
                <a:ext uri="{FF2B5EF4-FFF2-40B4-BE49-F238E27FC236}">
                  <a16:creationId xmlns:a16="http://schemas.microsoft.com/office/drawing/2014/main" id="{85B683A3-F2F4-4A5E-AD8C-5D93EB07D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173" y="3692913"/>
              <a:ext cx="2586183" cy="25225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32" name="椭圆 11">
              <a:extLst>
                <a:ext uri="{FF2B5EF4-FFF2-40B4-BE49-F238E27FC236}">
                  <a16:creationId xmlns:a16="http://schemas.microsoft.com/office/drawing/2014/main" id="{68F191D1-170C-43AA-9EA6-30AE6E25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229" y="1886881"/>
              <a:ext cx="371475" cy="36829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2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33" name="椭圆 11">
              <a:extLst>
                <a:ext uri="{FF2B5EF4-FFF2-40B4-BE49-F238E27FC236}">
                  <a16:creationId xmlns:a16="http://schemas.microsoft.com/office/drawing/2014/main" id="{AAAFCCE1-57DF-42F9-8D30-8C4CDC03A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228" y="3634893"/>
              <a:ext cx="371475" cy="36829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2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2B72C48-72CC-4B32-BC5D-5BC017C7D70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Unix进程通信——无名管道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049A41D-57B8-43CE-BB62-92C9B4C748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/>
              <a:t>POSIX2提供两个使用管道机制实现简单进程间通信函数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popen()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popen()函数可以将一个程序的输入或输出重定向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函数声明：extern FILE *popen(_const char *_command, _const char *_modes);</a:t>
            </a:r>
          </a:p>
          <a:p>
            <a:pPr lvl="3" algn="just">
              <a:lnSpc>
                <a:spcPct val="90000"/>
              </a:lnSpc>
            </a:pPr>
            <a:r>
              <a:rPr lang="zh-CN" altLang="en-US" dirty="0"/>
              <a:t>popen函数fork一个子进程, 并执行第一个参数程序, 返回一个文件指针</a:t>
            </a:r>
          </a:p>
          <a:p>
            <a:pPr lvl="3" algn="just">
              <a:lnSpc>
                <a:spcPct val="90000"/>
              </a:lnSpc>
            </a:pPr>
            <a:r>
              <a:rPr lang="zh-CN" altLang="en-US" dirty="0"/>
              <a:t>第一个参数是指向要执行的命令的指针, 第二个参数表示I/O模式的类型</a:t>
            </a:r>
          </a:p>
          <a:p>
            <a:pPr lvl="3" algn="just">
              <a:lnSpc>
                <a:spcPct val="90000"/>
              </a:lnSpc>
            </a:pPr>
            <a:r>
              <a:rPr lang="zh-CN" altLang="en-US" dirty="0"/>
              <a:t>若要从命令的输出结果读数据,需有r权限；若要向命令输入数据,需有w权限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pclose()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pclose()函数关闭相应的流对象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函数声明: extern int pclose(FILE *_stream)</a:t>
            </a:r>
          </a:p>
          <a:p>
            <a:pPr lvl="3" algn="just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352C3B4-EC30-43B1-9C3F-4CB5FB27B00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Unix进程通信——无名管道</a:t>
            </a:r>
          </a:p>
        </p:txBody>
      </p:sp>
      <p:grpSp>
        <p:nvGrpSpPr>
          <p:cNvPr id="28676" name="组合 7">
            <a:extLst>
              <a:ext uri="{FF2B5EF4-FFF2-40B4-BE49-F238E27FC236}">
                <a16:creationId xmlns:a16="http://schemas.microsoft.com/office/drawing/2014/main" id="{71C59B9F-A806-4345-B48D-CF710F305FA8}"/>
              </a:ext>
            </a:extLst>
          </p:cNvPr>
          <p:cNvGrpSpPr>
            <a:grpSpLocks/>
          </p:cNvGrpSpPr>
          <p:nvPr/>
        </p:nvGrpSpPr>
        <p:grpSpPr bwMode="auto">
          <a:xfrm>
            <a:off x="704528" y="1268760"/>
            <a:ext cx="8142288" cy="5451475"/>
            <a:chOff x="0" y="0"/>
            <a:chExt cx="8142288" cy="5451475"/>
          </a:xfrm>
        </p:grpSpPr>
        <p:pic>
          <p:nvPicPr>
            <p:cNvPr id="28677" name="Picture 1" descr="C:\Users\jl\AppData\Roaming\Tencent\Users\89664788\QQ\WinTemp\RichOle\W9EDCFY29JPR_8FLWO3W%4V.png">
              <a:extLst>
                <a:ext uri="{FF2B5EF4-FFF2-40B4-BE49-F238E27FC236}">
                  <a16:creationId xmlns:a16="http://schemas.microsoft.com/office/drawing/2014/main" id="{4ACAE815-5292-4FDF-9C1E-8A49E181A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142288" cy="545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8" name="椭圆 11">
              <a:extLst>
                <a:ext uri="{FF2B5EF4-FFF2-40B4-BE49-F238E27FC236}">
                  <a16:creationId xmlns:a16="http://schemas.microsoft.com/office/drawing/2014/main" id="{DBC3B4F1-FBBB-40EA-B6DD-484F78C6B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140" y="1147099"/>
              <a:ext cx="371475" cy="36541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2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79" name="椭圆 11">
              <a:extLst>
                <a:ext uri="{FF2B5EF4-FFF2-40B4-BE49-F238E27FC236}">
                  <a16:creationId xmlns:a16="http://schemas.microsoft.com/office/drawing/2014/main" id="{F6D11EA6-31E1-4295-9DA7-E36345E70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139" y="3615829"/>
              <a:ext cx="371475" cy="36541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 b="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  <a:endParaRPr lang="zh-CN" altLang="en-US" sz="12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0" name="TextBox 2">
              <a:extLst>
                <a:ext uri="{FF2B5EF4-FFF2-40B4-BE49-F238E27FC236}">
                  <a16:creationId xmlns:a16="http://schemas.microsoft.com/office/drawing/2014/main" id="{AB60DF06-129D-4138-A36A-4B559F2BB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244" y="1175233"/>
              <a:ext cx="4602484" cy="3052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Box 3">
              <a:extLst>
                <a:ext uri="{FF2B5EF4-FFF2-40B4-BE49-F238E27FC236}">
                  <a16:creationId xmlns:a16="http://schemas.microsoft.com/office/drawing/2014/main" id="{9E2AD6B5-2331-44DE-A28E-8DCB8F001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228" y="3672408"/>
              <a:ext cx="1368152" cy="25225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2" name="TextBox 6">
              <a:extLst>
                <a:ext uri="{FF2B5EF4-FFF2-40B4-BE49-F238E27FC236}">
                  <a16:creationId xmlns:a16="http://schemas.microsoft.com/office/drawing/2014/main" id="{BD6D1207-5CA4-43E1-973C-931A47DA0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360" y="2673624"/>
              <a:ext cx="2094260" cy="27870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3" name="椭圆 11">
              <a:extLst>
                <a:ext uri="{FF2B5EF4-FFF2-40B4-BE49-F238E27FC236}">
                  <a16:creationId xmlns:a16="http://schemas.microsoft.com/office/drawing/2014/main" id="{B8DE7194-90AC-4B57-83CC-FDC2C0D8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139" y="2592635"/>
              <a:ext cx="371475" cy="36541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2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C170B9B-B5B7-4279-9446-FF1836DA809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  <a:endParaRPr lang="zh-CN" altLang="zh-CN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DB3BA6A-F7CB-48DC-8737-1EBCC2F10F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UNIX进程间通信方式</a:t>
            </a:r>
          </a:p>
          <a:p>
            <a:pPr lvl="1"/>
            <a:r>
              <a:rPr lang="zh-CN" altLang="en-US"/>
              <a:t>无名管道（PIPE）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有名管道（FIFO）</a:t>
            </a:r>
          </a:p>
          <a:p>
            <a:pPr lvl="1"/>
            <a:r>
              <a:rPr lang="zh-CN" altLang="en-US"/>
              <a:t>信号（Signal）</a:t>
            </a:r>
          </a:p>
          <a:p>
            <a:r>
              <a:rPr lang="zh-CN" altLang="en-US"/>
              <a:t>System V进程间通信方式</a:t>
            </a:r>
          </a:p>
          <a:p>
            <a:pPr lvl="1"/>
            <a:r>
              <a:rPr lang="zh-CN" altLang="en-US"/>
              <a:t>消息队列（Message Queue）</a:t>
            </a:r>
          </a:p>
          <a:p>
            <a:pPr lvl="1"/>
            <a:r>
              <a:rPr lang="zh-CN" altLang="en-US"/>
              <a:t>信号量（Semaphore）</a:t>
            </a:r>
          </a:p>
          <a:p>
            <a:pPr lvl="1"/>
            <a:r>
              <a:rPr lang="zh-CN" altLang="en-US"/>
              <a:t>共享内存（Share Memory）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8252BE5-A6BB-4C9B-8B34-082FE45216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Unix进程通信</a:t>
            </a:r>
            <a:r>
              <a:rPr lang="en-US" altLang="zh-CN" dirty="0"/>
              <a:t>——</a:t>
            </a:r>
            <a:r>
              <a:rPr lang="zh-CN" altLang="en-US" dirty="0"/>
              <a:t>有名管道</a:t>
            </a:r>
            <a:endParaRPr lang="en-US" altLang="zh-CN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D731914-2C9E-496E-B36C-538B95A27A9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47725" y="1412875"/>
            <a:ext cx="8242300" cy="5113338"/>
          </a:xfrm>
        </p:spPr>
        <p:txBody>
          <a:bodyPr/>
          <a:lstStyle/>
          <a:p>
            <a:pPr marL="192088" indent="-192088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latin typeface="方正楷体_GBK" charset="-122"/>
              </a:rPr>
              <a:t>有名管道（</a:t>
            </a:r>
            <a:r>
              <a:rPr lang="en-US" altLang="zh-CN" dirty="0">
                <a:latin typeface="方正楷体_GBK" charset="-122"/>
              </a:rPr>
              <a:t>FIFO</a:t>
            </a:r>
            <a:r>
              <a:rPr lang="zh-CN" altLang="en-US" dirty="0">
                <a:latin typeface="方正楷体_GBK" charset="-122"/>
              </a:rPr>
              <a:t>）</a:t>
            </a:r>
            <a:endParaRPr lang="en-US" altLang="zh-CN" dirty="0">
              <a:latin typeface="方正楷体_GBK" charset="-122"/>
            </a:endParaRPr>
          </a:p>
          <a:p>
            <a:pPr marL="706438" lvl="1" indent="-342900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有名管道和无名管道基本相同，但也有一些显著</a:t>
            </a:r>
            <a:r>
              <a:rPr lang="zh-CN" altLang="en-US" dirty="0">
                <a:solidFill>
                  <a:srgbClr val="00B0F0"/>
                </a:solidFill>
                <a:ea typeface="黑体" panose="02010609060101010101" pitchFamily="49" charset="-122"/>
              </a:rPr>
              <a:t>不同</a:t>
            </a:r>
            <a:r>
              <a:rPr lang="zh-CN" altLang="en-US" dirty="0">
                <a:ea typeface="黑体" panose="02010609060101010101" pitchFamily="49" charset="-122"/>
              </a:rPr>
              <a:t>：</a:t>
            </a:r>
          </a:p>
          <a:p>
            <a:pPr marL="1254125" lvl="2" indent="-376238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第一：无名管道只能在有亲缘关系的进程间通信，管道可以在没有亲缘关系的进程间通信。</a:t>
            </a:r>
          </a:p>
          <a:p>
            <a:pPr marL="1254125" lvl="2" indent="-376238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第二：无名管道在进程通信结束之后会消失，但是有名管道</a:t>
            </a:r>
          </a:p>
          <a:p>
            <a:pPr marL="1254125" lvl="2" indent="-376238" algn="just" eaLnBrk="1" hangingPunct="1">
              <a:lnSpc>
                <a:spcPct val="90000"/>
              </a:lnSpc>
              <a:buNone/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      是一直保存的，保存的是有名管道文件，不保存管道的内容。示例:</a:t>
            </a:r>
          </a:p>
          <a:p>
            <a:pPr marL="2111375" lvl="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mknod PIPETEST p//命令为mknod, 参数为p</a:t>
            </a:r>
          </a:p>
          <a:p>
            <a:pPr marL="2111375" lvl="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ls PIPETEST -l//查看所创建的有名管道文件</a:t>
            </a:r>
          </a:p>
          <a:p>
            <a:pPr marL="2111375" lvl="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cat test.c//看测试文件内容</a:t>
            </a:r>
          </a:p>
          <a:p>
            <a:pPr marL="2111375" lvl="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cat test.c &gt;PIPETEST&amp;//将文件内容输入管道文件</a:t>
            </a:r>
          </a:p>
          <a:p>
            <a:pPr marL="2111375" lvl="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cat &lt; PIPETEST//从管道读数据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CACD938-F8AF-4579-9232-403FEDCA79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Unix进程通信</a:t>
            </a:r>
            <a:r>
              <a:rPr lang="en-US" altLang="zh-CN" dirty="0"/>
              <a:t>——</a:t>
            </a:r>
            <a:r>
              <a:rPr lang="zh-CN" altLang="en-US" dirty="0"/>
              <a:t>有名管道</a:t>
            </a:r>
            <a:endParaRPr lang="en-US" altLang="zh-CN" dirty="0"/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ED695859-25BD-415D-903B-925022D7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56" y="1340768"/>
            <a:ext cx="6897688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57B1647-1D35-4A4A-A798-EDA3FB8AEE6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Unix进程通信——有名管道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5EB861E-46A8-45AB-A69E-33D69E3D7D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/>
              <a:t>有名管道管理及应用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创建有名管道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函数声明: extern mkfifo(_const char * _path, _mode_t mode) _THROW_nonnull((1));</a:t>
            </a:r>
          </a:p>
          <a:p>
            <a:pPr lvl="3" algn="just">
              <a:lnSpc>
                <a:spcPct val="90000"/>
              </a:lnSpc>
            </a:pPr>
            <a:r>
              <a:rPr lang="zh-CN" altLang="en-US" dirty="0"/>
              <a:t>根据参数建立特殊的有名管道文件, 该文件必须不存在</a:t>
            </a:r>
          </a:p>
          <a:p>
            <a:pPr lvl="3" algn="just">
              <a:lnSpc>
                <a:spcPct val="90000"/>
              </a:lnSpc>
            </a:pPr>
            <a:r>
              <a:rPr lang="zh-CN" altLang="en-US" dirty="0"/>
              <a:t>参数mode为该文件的权限</a:t>
            </a:r>
          </a:p>
          <a:p>
            <a:pPr lvl="3" algn="just">
              <a:lnSpc>
                <a:spcPct val="90000"/>
              </a:lnSpc>
            </a:pPr>
            <a:r>
              <a:rPr lang="zh-CN" altLang="en-US" dirty="0"/>
              <a:t>执行成功返回0, 失败返回-1, 原因存储与errno中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读写有名管道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通过write和read系统调用执行读写操作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函数声明:extern ssize_t read(int _fd, void *_buf, size_t _nbytes) _wur;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extern ssize_t write(int _fd, _const void *_buf, size_t _n) _wur;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使用有名管道,一定要使用两个进程分别打开其读端和写端</a:t>
            </a:r>
          </a:p>
          <a:p>
            <a:pPr lvl="2" algn="just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215CC17-50B8-4338-A074-2BA09E53E04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  <a:endParaRPr lang="zh-CN" altLang="zh-CN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4C52354-C88D-4994-A50E-6DFEBC412D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UNIX进程间通信方式</a:t>
            </a:r>
          </a:p>
          <a:p>
            <a:pPr lvl="1"/>
            <a:r>
              <a:rPr lang="zh-CN" altLang="en-US"/>
              <a:t>无名管道（PIPE）</a:t>
            </a:r>
          </a:p>
          <a:p>
            <a:pPr lvl="1"/>
            <a:r>
              <a:rPr lang="zh-CN" altLang="en-US"/>
              <a:t>有名管道（FIFO）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信号（Signal）</a:t>
            </a:r>
          </a:p>
          <a:p>
            <a:r>
              <a:rPr lang="zh-CN" altLang="en-US"/>
              <a:t>System V进程间通信方式</a:t>
            </a:r>
          </a:p>
          <a:p>
            <a:pPr lvl="1"/>
            <a:r>
              <a:rPr lang="zh-CN" altLang="en-US"/>
              <a:t>消息队列（Message Queue）</a:t>
            </a:r>
          </a:p>
          <a:p>
            <a:pPr lvl="1"/>
            <a:r>
              <a:rPr lang="zh-CN" altLang="en-US"/>
              <a:t>信号量（Semaphore）</a:t>
            </a:r>
          </a:p>
          <a:p>
            <a:pPr lvl="1"/>
            <a:r>
              <a:rPr lang="zh-CN" altLang="en-US"/>
              <a:t>共享内存（Share Memory）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90AECC2-FDE1-49B0-8BD5-FE844C31561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Unix进程通信——信号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F07EE4A-E3E7-45C4-A310-578C953993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zh-CN" altLang="en-US" dirty="0"/>
              <a:t>信号是Linux的一种中断处理机制</a:t>
            </a:r>
          </a:p>
          <a:p>
            <a:pPr lvl="1" algn="just"/>
            <a:r>
              <a:rPr lang="zh-CN" altLang="en-US" dirty="0"/>
              <a:t>信号可以导致一个正在运行着的进程被另一个异步进程中断</a:t>
            </a:r>
          </a:p>
          <a:p>
            <a:pPr lvl="1" algn="just"/>
            <a:r>
              <a:rPr lang="zh-CN" altLang="en-US" dirty="0"/>
              <a:t>产生信号</a:t>
            </a:r>
          </a:p>
          <a:p>
            <a:pPr lvl="2" algn="just"/>
            <a:r>
              <a:rPr lang="zh-CN" altLang="en-US" dirty="0"/>
              <a:t>一个进程创建一个信号用于发送给另一个进程叫发送一个信号；内核创建一个信号叫生成一个信号；一个进程向自己发送一个信号叫唤起一个信号</a:t>
            </a:r>
          </a:p>
          <a:p>
            <a:pPr lvl="1" algn="just"/>
            <a:r>
              <a:rPr lang="zh-CN" altLang="en-US" dirty="0"/>
              <a:t>信号状态</a:t>
            </a:r>
          </a:p>
          <a:p>
            <a:pPr lvl="2" algn="just"/>
            <a:r>
              <a:rPr lang="zh-CN" altLang="en-US" dirty="0"/>
              <a:t>如果一个信号被发送并且没有引起任何动作,称信号处于等待状态</a:t>
            </a:r>
          </a:p>
          <a:p>
            <a:pPr lvl="2" algn="just"/>
            <a:r>
              <a:rPr lang="zh-CN" altLang="en-US" dirty="0"/>
              <a:t>如果一个信号被正确发送到一个进程称为该信号被递送</a:t>
            </a:r>
          </a:p>
          <a:p>
            <a:pPr lvl="2" algn="just"/>
            <a:r>
              <a:rPr lang="zh-CN" altLang="en-US" dirty="0"/>
              <a:t>如果一个信号的递送导致一段处理程序被执行,称为该信号被捕捉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F1C243A-8C82-4261-B28A-DF36B40232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Unix进程通信</a:t>
            </a:r>
            <a:r>
              <a:rPr lang="en-US" altLang="zh-CN" dirty="0"/>
              <a:t>——</a:t>
            </a:r>
            <a:r>
              <a:rPr lang="zh-CN" altLang="en-US" dirty="0"/>
              <a:t>信号</a:t>
            </a:r>
            <a:endParaRPr lang="en-US" altLang="zh-CN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EA6A399-EAEF-490F-8F09-6FE6B88266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311150" indent="-311150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/>
              <a:t>产生一个信号</a:t>
            </a:r>
            <a:endParaRPr lang="en-US" altLang="zh-CN" dirty="0"/>
          </a:p>
          <a:p>
            <a:pPr marL="798513" lvl="1" indent="-31591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当用户按某些终端键时，产生信号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1241425" lvl="2" indent="-27146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在终端上按</a:t>
            </a:r>
            <a:r>
              <a:rPr lang="en-US" altLang="zh-CN" dirty="0">
                <a:ea typeface="黑体" panose="02010609060101010101" pitchFamily="49" charset="-122"/>
              </a:rPr>
              <a:t>DELETE</a:t>
            </a:r>
            <a:r>
              <a:rPr lang="zh-CN" altLang="en-US" dirty="0">
                <a:ea typeface="黑体" panose="02010609060101010101" pitchFamily="49" charset="-122"/>
              </a:rPr>
              <a:t>键通常产生中断信号</a:t>
            </a:r>
            <a:r>
              <a:rPr lang="en-US" altLang="zh-CN" dirty="0">
                <a:ea typeface="黑体" panose="02010609060101010101" pitchFamily="49" charset="-122"/>
              </a:rPr>
              <a:t>(SIGINT)</a:t>
            </a:r>
            <a:r>
              <a:rPr lang="zh-CN" altLang="en-US" dirty="0">
                <a:ea typeface="黑体" panose="02010609060101010101" pitchFamily="49" charset="-122"/>
              </a:rPr>
              <a:t>, 这是中断程序的一种方法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798513" lvl="1" indent="-31591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硬件异常产生信号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1241425" lvl="2" indent="-27146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除数为</a:t>
            </a:r>
            <a:r>
              <a:rPr lang="en-US" altLang="zh-CN" dirty="0">
                <a:ea typeface="黑体" panose="02010609060101010101" pitchFamily="49" charset="-122"/>
              </a:rPr>
              <a:t>0</a:t>
            </a:r>
            <a:r>
              <a:rPr lang="zh-CN" altLang="en-US" dirty="0">
                <a:ea typeface="黑体" panose="02010609060101010101" pitchFamily="49" charset="-122"/>
              </a:rPr>
              <a:t>、无效的存储访问等等.这些条件通常由硬件检测到，并将其通知内核.然后内核为该条件发生时正在运行的进程产生适当的信号.例如，对执行一个无效存储访问的进程产生一个</a:t>
            </a:r>
            <a:r>
              <a:rPr lang="en-US" altLang="zh-CN" dirty="0">
                <a:ea typeface="黑体" panose="02010609060101010101" pitchFamily="49" charset="-122"/>
              </a:rPr>
              <a:t>SIGSEGV</a:t>
            </a:r>
          </a:p>
          <a:p>
            <a:pPr marL="798513" lvl="1" indent="-31591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终止进程信号</a:t>
            </a:r>
          </a:p>
          <a:p>
            <a:pPr marL="1241425" lvl="2" indent="-27146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进程用kill函数可将信号发送给另一个进程或进程组, 常用此命令终止一个失控的后台进程</a:t>
            </a:r>
          </a:p>
          <a:p>
            <a:pPr marL="798513" lvl="1" indent="-31591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软件异常产生信号</a:t>
            </a:r>
          </a:p>
          <a:p>
            <a:pPr marL="1241425" lvl="2" indent="-271463" algn="just" eaLnBrk="1" hangingPunct="1">
              <a:lnSpc>
                <a:spcPct val="90000"/>
              </a:lnSpc>
              <a:tabLst>
                <a:tab pos="1074738" algn="l"/>
              </a:tabLst>
            </a:pPr>
            <a:r>
              <a:rPr lang="zh-CN" altLang="en-US" dirty="0">
                <a:ea typeface="黑体" panose="02010609060101010101" pitchFamily="49" charset="-122"/>
              </a:rPr>
              <a:t>检测到某种软件条件已经发生, 并将其通知有关进程时也会产生信号</a:t>
            </a:r>
          </a:p>
          <a:p>
            <a:pPr marL="1241425" lvl="2" indent="-271463" algn="just" eaLnBrk="1" hangingPunct="1">
              <a:lnSpc>
                <a:spcPct val="90000"/>
              </a:lnSpc>
              <a:tabLst>
                <a:tab pos="1074738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5E70714-2E67-4405-8CE8-6BC30918F5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zh-CN" dirty="0"/>
              <a:t>进程间通信定义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FE6F776-A522-4FB4-95F3-1D6906C184A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进程是一个独立的资源分配单元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不同进程间资源是独立的，无关联的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不能在一个进程访问另一个进程的资源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如打开的文件描述符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进程间的信息交换</a:t>
            </a:r>
            <a:endParaRPr lang="en-US" altLang="zh-CN" sz="2200" dirty="0">
              <a:latin typeface="楷体_GB2312" pitchFamily="1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同一主机上进程通信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1800" dirty="0">
                <a:latin typeface="楷体_GB2312" pitchFamily="1" charset="-122"/>
              </a:rPr>
              <a:t>UNIX</a:t>
            </a:r>
            <a:r>
              <a:rPr lang="zh-CN" altLang="en-US" sz="1800" dirty="0">
                <a:latin typeface="楷体_GB2312" pitchFamily="1" charset="-122"/>
              </a:rPr>
              <a:t>进程间通信方式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 sz="1800" dirty="0">
                <a:latin typeface="楷体_GB2312" pitchFamily="1" charset="-122"/>
              </a:rPr>
              <a:t>无名管道（PIPE），有名管道（FIFO），信号（Signal）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1800" dirty="0">
                <a:latin typeface="楷体_GB2312" pitchFamily="1" charset="-122"/>
              </a:rPr>
              <a:t>System V进程间通信方式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 sz="1800" dirty="0">
                <a:latin typeface="楷体_GB2312" pitchFamily="1" charset="-122"/>
              </a:rPr>
              <a:t>消息队列（Message Queue），信号量（Semaphore），共享内存（Share Memory）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不同主机进程间通信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chemeClr val="tx2"/>
                </a:solidFill>
                <a:latin typeface="楷体_GB2312" pitchFamily="1" charset="-122"/>
              </a:rPr>
              <a:t>RPC：Remote Procedure Call远程过程调用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chemeClr val="tx2"/>
                </a:solidFill>
                <a:latin typeface="楷体_GB2312" pitchFamily="1" charset="-122"/>
              </a:rPr>
              <a:t>Socket：当前最为流行的网络通信方式</a:t>
            </a:r>
            <a:endParaRPr lang="zh-CN" altLang="en-US" sz="18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C462C02-9BB1-4949-BC95-0907D867D2B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Unix进程通信——信号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E2828FE-D837-43A3-A10E-A53DF8DD7E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00025" indent="-200025" algn="just">
              <a:tabLst>
                <a:tab pos="715963" algn="l"/>
              </a:tabLst>
            </a:pPr>
            <a:r>
              <a:rPr lang="zh-CN" altLang="en-US" dirty="0"/>
              <a:t>处理一个信号</a:t>
            </a:r>
          </a:p>
          <a:p>
            <a:pPr marL="550863" lvl="1" indent="-179388" algn="just">
              <a:tabLst>
                <a:tab pos="715963" algn="l"/>
              </a:tabLst>
            </a:pPr>
            <a:r>
              <a:rPr lang="zh-CN" altLang="en-US" dirty="0"/>
              <a:t>忽略信号</a:t>
            </a:r>
          </a:p>
          <a:p>
            <a:pPr marL="1001713" lvl="2" indent="-279400" algn="just">
              <a:tabLst>
                <a:tab pos="715963" algn="l"/>
              </a:tabLst>
            </a:pPr>
            <a:r>
              <a:rPr lang="zh-CN" altLang="en-US" dirty="0"/>
              <a:t>大多数信号都可以使用这种处理方式,但有两种信号不能被忽略, SIGKILL和SIGSTOP. 这两种信号不能被忽略的原因是: 它们向超级用户提供一种使进程终止或停止的可靠方法</a:t>
            </a:r>
          </a:p>
          <a:p>
            <a:pPr marL="550863" lvl="1" indent="-179388" algn="just">
              <a:tabLst>
                <a:tab pos="715963" algn="l"/>
              </a:tabLst>
            </a:pPr>
            <a:r>
              <a:rPr lang="zh-CN" altLang="en-US" dirty="0"/>
              <a:t>捕捉信号</a:t>
            </a:r>
          </a:p>
          <a:p>
            <a:pPr marL="1001713" lvl="2" indent="-279400" algn="just">
              <a:tabLst>
                <a:tab pos="715963" algn="l"/>
              </a:tabLst>
            </a:pPr>
            <a:r>
              <a:rPr lang="zh-CN" altLang="en-US" dirty="0"/>
              <a:t>通知内核在某种信号发生时调用一个用户函数. 在用户函数中, 可执行用户希望对这种事件进行的处理. 例如捕获到SIGCHLD信号, 则表示子进程已经终止, 所以此信号的捕捉函数可以调用waitpid()以取得该子进程ID以及它的终止状态</a:t>
            </a:r>
          </a:p>
          <a:p>
            <a:pPr marL="550863" lvl="1" indent="-179388" algn="just">
              <a:tabLst>
                <a:tab pos="715963" algn="l"/>
              </a:tabLst>
            </a:pPr>
            <a:r>
              <a:rPr lang="zh-CN" altLang="en-US" dirty="0"/>
              <a:t>执行系统默认操作</a:t>
            </a:r>
          </a:p>
          <a:p>
            <a:pPr marL="1001713" lvl="2" indent="-279400" algn="just">
              <a:tabLst>
                <a:tab pos="715963" algn="l"/>
              </a:tabLst>
            </a:pPr>
            <a:r>
              <a:rPr lang="zh-CN" altLang="en-US" dirty="0"/>
              <a:t>Linux系统对任何一个信号都规定了一个默认的操作</a:t>
            </a:r>
          </a:p>
          <a:p>
            <a:pPr marL="1001713" lvl="2" indent="-279400" algn="just">
              <a:tabLst>
                <a:tab pos="715963" algn="l"/>
              </a:tabLst>
            </a:pPr>
            <a:r>
              <a:rPr lang="zh-CN" altLang="en-US" dirty="0"/>
              <a:t>deepin: /usr/include/asm-generic/signal.h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7FBCDC5-D307-4F84-85B1-DD645CE269E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Unix进程通信——信号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547420C-D474-4F4F-8937-C225109F0D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dirty="0"/>
              <a:t>信号基本操作及应用</a:t>
            </a:r>
          </a:p>
          <a:p>
            <a:pPr lvl="1" algn="just">
              <a:lnSpc>
                <a:spcPct val="80000"/>
              </a:lnSpc>
            </a:pPr>
            <a:r>
              <a:rPr lang="zh-CN" altLang="en-US" dirty="0"/>
              <a:t>产生信号</a:t>
            </a:r>
          </a:p>
          <a:p>
            <a:pPr lvl="2" algn="just">
              <a:lnSpc>
                <a:spcPct val="80000"/>
              </a:lnSpc>
            </a:pPr>
            <a:r>
              <a:rPr lang="zh-CN" altLang="en-US" dirty="0"/>
              <a:t>传递一个信号给指定进程使用kill函数</a:t>
            </a:r>
          </a:p>
          <a:p>
            <a:pPr lvl="3" algn="just">
              <a:lnSpc>
                <a:spcPct val="80000"/>
              </a:lnSpc>
            </a:pPr>
            <a:r>
              <a:rPr lang="zh-CN" altLang="en-US" dirty="0"/>
              <a:t>extern int kill(_pid_t _pid, int _sig) _THROW</a:t>
            </a:r>
          </a:p>
          <a:p>
            <a:pPr lvl="4" algn="just">
              <a:lnSpc>
                <a:spcPct val="80000"/>
              </a:lnSpc>
            </a:pPr>
            <a:r>
              <a:rPr lang="zh-CN" altLang="en-US" dirty="0"/>
              <a:t>pid&gt;0, 发送给进程的PID值为pid的进程</a:t>
            </a:r>
          </a:p>
          <a:p>
            <a:pPr lvl="4" algn="just">
              <a:lnSpc>
                <a:spcPct val="80000"/>
              </a:lnSpc>
            </a:pPr>
            <a:r>
              <a:rPr lang="zh-CN" altLang="en-US" dirty="0"/>
              <a:t>pid=0, 发送给和当前进程在同一组的所有进程</a:t>
            </a:r>
          </a:p>
          <a:p>
            <a:pPr lvl="4" algn="just">
              <a:lnSpc>
                <a:spcPct val="80000"/>
              </a:lnSpc>
            </a:pPr>
            <a:r>
              <a:rPr lang="zh-CN" altLang="en-US" dirty="0"/>
              <a:t>pid=-1, 发送给系统内所有进程</a:t>
            </a:r>
          </a:p>
          <a:p>
            <a:pPr lvl="4" algn="just">
              <a:lnSpc>
                <a:spcPct val="80000"/>
              </a:lnSpc>
            </a:pPr>
            <a:r>
              <a:rPr lang="zh-CN" altLang="en-US" dirty="0"/>
              <a:t>pid&lt;0, 发送给进程组识别码为pid绝对值的所有进程</a:t>
            </a:r>
          </a:p>
          <a:p>
            <a:pPr lvl="2" algn="just">
              <a:lnSpc>
                <a:spcPct val="80000"/>
              </a:lnSpc>
            </a:pPr>
            <a:r>
              <a:rPr lang="zh-CN" altLang="en-US" dirty="0"/>
              <a:t>传递一个信号给当前进程使用raise函数</a:t>
            </a:r>
          </a:p>
          <a:p>
            <a:pPr lvl="3" algn="just">
              <a:lnSpc>
                <a:spcPct val="80000"/>
              </a:lnSpc>
            </a:pPr>
            <a:r>
              <a:rPr lang="zh-CN" altLang="en-US" dirty="0"/>
              <a:t>extern int raise(int _sig) _THROW</a:t>
            </a:r>
          </a:p>
          <a:p>
            <a:pPr lvl="4" algn="just">
              <a:lnSpc>
                <a:spcPct val="80000"/>
              </a:lnSpc>
            </a:pPr>
            <a:r>
              <a:rPr lang="zh-CN" altLang="en-US" dirty="0"/>
              <a:t>参数为要发送的信号值</a:t>
            </a:r>
          </a:p>
          <a:p>
            <a:pPr lvl="2" algn="just">
              <a:lnSpc>
                <a:spcPct val="80000"/>
              </a:lnSpc>
            </a:pPr>
            <a:r>
              <a:rPr lang="zh-CN" altLang="en-US" dirty="0"/>
              <a:t>唤醒一个进程和设置定时使用alarm函数</a:t>
            </a:r>
          </a:p>
          <a:p>
            <a:pPr lvl="3" algn="just">
              <a:lnSpc>
                <a:spcPct val="80000"/>
              </a:lnSpc>
            </a:pPr>
            <a:r>
              <a:rPr lang="zh-CN" altLang="en-US" dirty="0"/>
              <a:t>extern unsigned int alarm(unsigned int _seconds) _THROW</a:t>
            </a:r>
          </a:p>
          <a:p>
            <a:pPr lvl="4" algn="just">
              <a:lnSpc>
                <a:spcPct val="80000"/>
              </a:lnSpc>
            </a:pPr>
            <a:r>
              <a:rPr lang="zh-CN" altLang="en-US" dirty="0"/>
              <a:t>参数为在多少时间(s)内发送SIGALRM给当前进程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C37DA2B-D683-40EB-AA0E-F3C96D0174F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Unix进程通信——信号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88D08FD-F2F2-4701-9803-09CF418DB1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zh-CN" altLang="en-US" dirty="0"/>
              <a:t>信号基本操作及应用</a:t>
            </a:r>
          </a:p>
          <a:p>
            <a:pPr lvl="1" algn="just"/>
            <a:r>
              <a:rPr lang="zh-CN" altLang="en-US" dirty="0"/>
              <a:t>安装信号处理函数: signal()和sigaction()</a:t>
            </a:r>
          </a:p>
          <a:p>
            <a:pPr lvl="2" algn="just"/>
            <a:r>
              <a:rPr lang="zh-CN" altLang="en-US" dirty="0"/>
              <a:t>对于一个信号, 进程或者忽略它, 或者执行系统默认操作, 或者执行用户安装的信息处理函数</a:t>
            </a:r>
          </a:p>
          <a:p>
            <a:pPr lvl="2" algn="just"/>
            <a:r>
              <a:rPr lang="zh-CN" altLang="en-US" dirty="0"/>
              <a:t>extern _sighandler_t signal(int _sig, _sighandler_t handler);</a:t>
            </a:r>
          </a:p>
          <a:p>
            <a:pPr lvl="3" algn="just"/>
            <a:r>
              <a:rPr lang="zh-CN" altLang="en-US" dirty="0"/>
              <a:t>sig为接收到的信号</a:t>
            </a:r>
          </a:p>
          <a:p>
            <a:pPr lvl="3" algn="just"/>
            <a:r>
              <a:rPr lang="zh-CN" altLang="en-US" dirty="0"/>
              <a:t>sighandler为接收到此信号后的处理代码入口或者以下宏定义: SIG_ERR, SIG_DFL, SIG_IGN</a:t>
            </a:r>
          </a:p>
          <a:p>
            <a:pPr lvl="2" algn="just"/>
            <a:r>
              <a:rPr lang="zh-CN" altLang="en-US" dirty="0"/>
              <a:t>extern int sigaction(int sig, const struct sigaction *_restrict _act, struct sigaction *_restrict _oact);</a:t>
            </a:r>
          </a:p>
          <a:p>
            <a:pPr lvl="3" algn="just"/>
            <a:r>
              <a:rPr lang="zh-CN" altLang="en-US" dirty="0"/>
              <a:t>sig为接收到的信号</a:t>
            </a:r>
          </a:p>
          <a:p>
            <a:pPr lvl="3" algn="just"/>
            <a:r>
              <a:rPr lang="zh-CN" altLang="en-US" dirty="0"/>
              <a:t>第二个参数指定预安装的信号处理信息</a:t>
            </a:r>
          </a:p>
          <a:p>
            <a:pPr lvl="3" algn="just"/>
            <a:r>
              <a:rPr lang="zh-CN" altLang="en-US" dirty="0"/>
              <a:t>第三个参数将返回执行程序前信号处理信息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9B52910-8FA6-4563-9B2D-5FB257A396D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Unix进程通信——信号</a:t>
            </a:r>
          </a:p>
        </p:txBody>
      </p:sp>
      <p:pic>
        <p:nvPicPr>
          <p:cNvPr id="39939" name="图片 1">
            <a:extLst>
              <a:ext uri="{FF2B5EF4-FFF2-40B4-BE49-F238E27FC236}">
                <a16:creationId xmlns:a16="http://schemas.microsoft.com/office/drawing/2014/main" id="{2EBE517E-8F83-4503-B10C-B1CE3638F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557338"/>
            <a:ext cx="6551612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FEC46D70-82B2-4031-92FF-0607315773C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Unix进程通信——信号</a:t>
            </a:r>
          </a:p>
        </p:txBody>
      </p:sp>
      <p:pic>
        <p:nvPicPr>
          <p:cNvPr id="40963" name="Picture 2">
            <a:extLst>
              <a:ext uri="{FF2B5EF4-FFF2-40B4-BE49-F238E27FC236}">
                <a16:creationId xmlns:a16="http://schemas.microsoft.com/office/drawing/2014/main" id="{EA94A64F-5121-4103-AD68-463BF3726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700808"/>
            <a:ext cx="7810376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74351864-6C7F-4AC7-BB7C-E43E50D85EA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Unix进程通信——信号</a:t>
            </a:r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EBEA51E9-7833-48C4-982A-9F7A63F4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6" y="1322388"/>
            <a:ext cx="7231063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518785D3-B224-415D-B937-866E2429A2A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Unix进程通信——信号</a:t>
            </a:r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AA6DD013-9C00-47B3-96E2-FE6277334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0" y="1556792"/>
            <a:ext cx="54005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D23D5D28-DA1E-4105-AD35-6605C240DFA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Unix进程通信——信号</a:t>
            </a:r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7E36AD6A-F678-464C-88D2-2AEDE0FF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1746899"/>
            <a:ext cx="6982470" cy="454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F9E1F8C3-5A29-4C87-9D51-1B9B30F7BD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67531"/>
            <a:ext cx="9906000" cy="557213"/>
          </a:xfrm>
        </p:spPr>
        <p:txBody>
          <a:bodyPr/>
          <a:lstStyle/>
          <a:p>
            <a:pPr algn="ctr"/>
            <a:r>
              <a:rPr lang="zh-CN" altLang="zh-CN" dirty="0"/>
              <a:t>Unix进程通信——信号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9E754847-CD47-464B-B75A-34100565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2852936"/>
            <a:ext cx="7200670" cy="144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E8AD12C-79AF-49BA-B155-6F65A9A4CA9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Unix进程通信——信号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8C263A8-1F4D-4111-8993-49794D55DB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zh-CN" altLang="en-US" dirty="0"/>
              <a:t>信号基本操作及应用</a:t>
            </a:r>
          </a:p>
          <a:p>
            <a:pPr lvl="1" algn="just"/>
            <a:r>
              <a:rPr lang="zh-CN" altLang="en-US" dirty="0"/>
              <a:t>阻塞信号</a:t>
            </a:r>
          </a:p>
          <a:p>
            <a:pPr lvl="2" algn="just"/>
            <a:r>
              <a:rPr lang="zh-CN" altLang="en-US" dirty="0"/>
              <a:t>Linux使用进程信号掩码集合的概念来管理阻塞信号, 进程信号掩码用一个信号集来表示, 信号掩码集指示了当前进程所有阻塞的信号</a:t>
            </a:r>
          </a:p>
          <a:p>
            <a:pPr lvl="2" algn="just"/>
            <a:r>
              <a:rPr lang="zh-CN" altLang="en-US" dirty="0"/>
              <a:t>信号阻塞与信号忽略区别</a:t>
            </a:r>
          </a:p>
          <a:p>
            <a:pPr lvl="3" algn="just"/>
            <a:r>
              <a:rPr lang="zh-CN" altLang="en-US" dirty="0"/>
              <a:t>信号忽略: 系统仍传递该信号, 只是相应进程对该信号不做任何处理</a:t>
            </a:r>
          </a:p>
          <a:p>
            <a:pPr lvl="3" algn="just"/>
            <a:r>
              <a:rPr lang="zh-CN" altLang="en-US" dirty="0"/>
              <a:t>信号阻塞: 系统不传递该信号, 显示该进程无法接收到信号直到进程的信号掩码集发生改变</a:t>
            </a:r>
          </a:p>
          <a:p>
            <a:pPr lvl="2" algn="just"/>
            <a:r>
              <a:rPr lang="zh-CN" altLang="en-US" dirty="0"/>
              <a:t>信号掩码集操作函数</a:t>
            </a:r>
          </a:p>
          <a:p>
            <a:pPr lvl="3" algn="just"/>
            <a:r>
              <a:rPr lang="zh-CN" altLang="en-US" dirty="0"/>
              <a:t>清空信号掩码集: sigemptyset()</a:t>
            </a:r>
          </a:p>
          <a:p>
            <a:pPr lvl="3" algn="just"/>
            <a:r>
              <a:rPr lang="zh-CN" altLang="en-US" dirty="0"/>
              <a:t>完全填空信号掩码集: sigfillset()</a:t>
            </a:r>
          </a:p>
          <a:p>
            <a:pPr lvl="3" algn="just"/>
            <a:r>
              <a:rPr lang="zh-CN" altLang="en-US" dirty="0"/>
              <a:t>添加信号到信号掩码集: sigaddset() ... ...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7CE3C8C-EF0C-4E8A-829E-868057B9B7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zh-CN" dirty="0"/>
              <a:t>进程间通信作用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E2A48FF-44BD-43E9-907F-F639E47CD8E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6456" y="1484784"/>
            <a:ext cx="9793088" cy="46085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数据传输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一个进程需要将它的数据发送给另一个进程，发送的数据量在一个字节到几兆字节之间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共享数据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多个进程想要操作共享数据，一个进程对共享数据的修改，别的进程应该立刻看到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通知事件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一个进程需要向另一个或一组进程发送消息，通知它（它们）发生了某种事件（如子进程终止时要通知父进程）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资源共享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多个进程之间共享同样的资源.需要内核提供锁和同步机制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进程控制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有些进程希望完全控制另一个进程的执行（如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Debug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进程），此时控制进程希望能够拦截另一个进程的所有陷入和异常，并能够及时知道它的状态改变</a:t>
            </a:r>
          </a:p>
          <a:p>
            <a:pPr algn="just" eaLnBrk="1" hangingPunct="1">
              <a:lnSpc>
                <a:spcPct val="90000"/>
              </a:lnSpc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F601DF8-E535-4907-A50F-03E384C66D8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Unix进程通信——信号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D1467FB-9CDB-4341-A92A-CC066025F1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tabLst>
                <a:tab pos="1254125" algn="l"/>
                <a:tab pos="1522413" algn="l"/>
              </a:tabLst>
            </a:pPr>
            <a:r>
              <a:rPr lang="zh-CN" altLang="en-US" dirty="0"/>
              <a:t>信号基本操作及应用</a:t>
            </a:r>
          </a:p>
          <a:p>
            <a:pPr lvl="1" algn="just">
              <a:tabLst>
                <a:tab pos="1254125" algn="l"/>
                <a:tab pos="1522413" algn="l"/>
              </a:tabLst>
            </a:pPr>
            <a:r>
              <a:rPr lang="zh-CN" altLang="en-US" dirty="0"/>
              <a:t>等待信号</a:t>
            </a:r>
          </a:p>
          <a:p>
            <a:pPr marL="1195388" lvl="2" indent="-279400" algn="just">
              <a:tabLst>
                <a:tab pos="1254125" algn="l"/>
                <a:tab pos="1522413" algn="l"/>
              </a:tabLst>
            </a:pPr>
            <a:r>
              <a:rPr lang="zh-CN" altLang="en-US" dirty="0"/>
              <a:t>pause()函数将使当前进程处于等待状态, 直到一个信号出现</a:t>
            </a:r>
          </a:p>
          <a:p>
            <a:pPr marL="1535113" lvl="3" indent="-168275" algn="just">
              <a:tabLst>
                <a:tab pos="1254125" algn="l"/>
                <a:tab pos="1522413" algn="l"/>
              </a:tabLst>
            </a:pPr>
            <a:r>
              <a:rPr lang="zh-CN" altLang="en-US" dirty="0"/>
              <a:t>extern int pause(void);</a:t>
            </a:r>
          </a:p>
          <a:p>
            <a:pPr marL="1195388" lvl="2" indent="-279400" algn="just">
              <a:tabLst>
                <a:tab pos="1254125" algn="l"/>
                <a:tab pos="1522413" algn="l"/>
              </a:tabLst>
            </a:pPr>
            <a:r>
              <a:rPr lang="zh-CN" altLang="en-US" dirty="0"/>
              <a:t>sigsuspend()函数可将调用线程的当前信号掩码替换为sigmask指向的信号集, 然后挂起该线程, 直到传递一个信号为止, 该信号的操作将是执行信号捕获函数或终止进程</a:t>
            </a:r>
          </a:p>
          <a:p>
            <a:pPr marL="1535113" lvl="3" indent="-168275" algn="just">
              <a:tabLst>
                <a:tab pos="1254125" algn="l"/>
                <a:tab pos="1522413" algn="l"/>
              </a:tabLst>
            </a:pPr>
            <a:r>
              <a:rPr lang="zh-CN" altLang="en-US" dirty="0"/>
              <a:t>extern int sigsuspend(const sigset_t *_set);</a:t>
            </a:r>
          </a:p>
          <a:p>
            <a:pPr marL="1535113" lvl="3" indent="-168275" algn="just">
              <a:tabLst>
                <a:tab pos="1254125" algn="l"/>
                <a:tab pos="1522413" algn="l"/>
              </a:tabLst>
            </a:pPr>
            <a:r>
              <a:rPr lang="zh-CN" altLang="en-US" dirty="0"/>
              <a:t>如果操作是要终止进程, 则sigsuspend()将永远不会返回</a:t>
            </a:r>
          </a:p>
          <a:p>
            <a:pPr marL="1535113" lvl="3" indent="-168275" algn="just">
              <a:tabLst>
                <a:tab pos="1254125" algn="l"/>
                <a:tab pos="1522413" algn="l"/>
              </a:tabLst>
            </a:pPr>
            <a:r>
              <a:rPr lang="zh-CN" altLang="en-US" dirty="0"/>
              <a:t>如果操作是要执行信号捕获函数, 则sigsuspend()将在信号捕获函数返回后返回, 同时信号掩码恢复为调用该函数之前已存在的信号集</a:t>
            </a:r>
          </a:p>
          <a:p>
            <a:pPr marL="1535113" lvl="3" indent="-168275" algn="just">
              <a:tabLst>
                <a:tab pos="1254125" algn="l"/>
                <a:tab pos="1522413" algn="l"/>
              </a:tabLst>
            </a:pPr>
            <a:r>
              <a:rPr lang="zh-CN" altLang="en-US" dirty="0"/>
              <a:t>不能阻塞无法忽略的信号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1B945C3-3602-4478-9B6D-0DDB0134337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  <a:endParaRPr lang="zh-CN" altLang="zh-CN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B5A537A-EA84-43F1-B80A-BD4F9293DA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UNIX进程间通信方式</a:t>
            </a:r>
          </a:p>
          <a:p>
            <a:pPr lvl="1"/>
            <a:r>
              <a:rPr lang="zh-CN" altLang="en-US"/>
              <a:t>无名管道（PIPE）</a:t>
            </a:r>
          </a:p>
          <a:p>
            <a:pPr lvl="1"/>
            <a:r>
              <a:rPr lang="zh-CN" altLang="en-US"/>
              <a:t>有名管道（FIFO）</a:t>
            </a:r>
          </a:p>
          <a:p>
            <a:pPr lvl="1"/>
            <a:r>
              <a:rPr lang="zh-CN" altLang="en-US"/>
              <a:t>信号（Signal）</a:t>
            </a:r>
          </a:p>
          <a:p>
            <a:r>
              <a:rPr lang="zh-CN" altLang="en-US">
                <a:solidFill>
                  <a:srgbClr val="FF0000"/>
                </a:solidFill>
              </a:rPr>
              <a:t>System V进程间通信方式</a:t>
            </a:r>
          </a:p>
          <a:p>
            <a:pPr lvl="1"/>
            <a:r>
              <a:rPr lang="zh-CN" altLang="en-US"/>
              <a:t>消息队列（Message Queue）</a:t>
            </a:r>
          </a:p>
          <a:p>
            <a:pPr lvl="1"/>
            <a:r>
              <a:rPr lang="zh-CN" altLang="en-US"/>
              <a:t>信号量（Semaphore）</a:t>
            </a:r>
          </a:p>
          <a:p>
            <a:pPr lvl="1"/>
            <a:r>
              <a:rPr lang="zh-CN" altLang="en-US"/>
              <a:t>共享内存（Share Memory）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6F81936-BE8D-4344-AE2C-87AF26268DE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V进程通信——基础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15DA608-0661-41AB-8612-728F333583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/>
              <a:t>System V提供的IPC机制主要有消息队列, 信号量, 共享内存3种机制</a:t>
            </a:r>
          </a:p>
          <a:p>
            <a:pPr algn="just">
              <a:lnSpc>
                <a:spcPct val="90000"/>
              </a:lnSpc>
            </a:pPr>
            <a:r>
              <a:rPr lang="zh-CN" altLang="en-US" dirty="0"/>
              <a:t>与文件一样, IPC工具在使用前必须先生成, 每种IPC都有特定的生产者, 所有者和访问权限</a:t>
            </a:r>
          </a:p>
          <a:p>
            <a:pPr algn="just">
              <a:lnSpc>
                <a:spcPct val="90000"/>
              </a:lnSpc>
            </a:pPr>
            <a:r>
              <a:rPr lang="zh-CN" altLang="en-US" dirty="0"/>
              <a:t>使用"ipcs"命令可查看当前系统正在使用的IPC工具</a:t>
            </a:r>
          </a:p>
          <a:p>
            <a:pPr algn="just">
              <a:lnSpc>
                <a:spcPct val="90000"/>
              </a:lnSpc>
            </a:pPr>
            <a:r>
              <a:rPr lang="zh-CN" altLang="en-US" dirty="0"/>
              <a:t>key值和ID值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每个IPC工具都有一个唯一的ID值来标识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创建IPC工具时需要首先确定要创建的IPC工具的ID值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访问IPC工具是通过访问key值实现的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key值通过ftok函数生成, 高8位等于要创建IPC工具的ID值</a:t>
            </a:r>
          </a:p>
          <a:p>
            <a:pPr algn="just">
              <a:lnSpc>
                <a:spcPct val="90000"/>
              </a:lnSpc>
            </a:pPr>
            <a:r>
              <a:rPr lang="zh-CN" altLang="en-US" dirty="0"/>
              <a:t>拥有者及权限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一个IPC工具所具有的访问权限被定义为struct ipc_perm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/usr/include/linux/ipc.h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248CE02-FE00-464C-BA1F-C1BE136CAEC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  <a:endParaRPr lang="zh-CN" altLang="zh-CN" dirty="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D07DBAA-FF87-4C0F-AE98-86CA14688A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UNIX进程间通信方式</a:t>
            </a:r>
          </a:p>
          <a:p>
            <a:pPr lvl="1"/>
            <a:r>
              <a:rPr lang="zh-CN" altLang="en-US"/>
              <a:t>无名管道（PIPE）</a:t>
            </a:r>
          </a:p>
          <a:p>
            <a:pPr lvl="1"/>
            <a:r>
              <a:rPr lang="zh-CN" altLang="en-US"/>
              <a:t>有名管道（FIFO）</a:t>
            </a:r>
          </a:p>
          <a:p>
            <a:pPr lvl="1"/>
            <a:r>
              <a:rPr lang="zh-CN" altLang="en-US"/>
              <a:t>信号（Signal）</a:t>
            </a:r>
          </a:p>
          <a:p>
            <a:r>
              <a:rPr lang="zh-CN" altLang="en-US"/>
              <a:t>System V进程间通信方式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消息队列（Message Queue）</a:t>
            </a:r>
          </a:p>
          <a:p>
            <a:pPr lvl="1"/>
            <a:r>
              <a:rPr lang="zh-CN" altLang="en-US"/>
              <a:t>信号量（Semaphore）</a:t>
            </a:r>
          </a:p>
          <a:p>
            <a:pPr lvl="1"/>
            <a:r>
              <a:rPr lang="zh-CN" altLang="en-US"/>
              <a:t>共享内存（Share Memory）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1208BBE-E191-44D8-80DD-C8DA5298EBA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V进程通信——消息队列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858EB83-13F7-45A0-936F-1C5EA99F10D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1851" y="1412875"/>
            <a:ext cx="8226425" cy="5113338"/>
          </a:xfrm>
        </p:spPr>
        <p:txBody>
          <a:bodyPr/>
          <a:lstStyle/>
          <a:p>
            <a:r>
              <a:rPr lang="zh-CN" altLang="zh-CN" sz="2200"/>
              <a:t>消息队列IPC原理</a:t>
            </a:r>
          </a:p>
          <a:p>
            <a:pPr lvl="1"/>
            <a:r>
              <a:rPr lang="zh-CN" altLang="zh-CN" sz="2000"/>
              <a:t>消息队列模型</a:t>
            </a:r>
          </a:p>
          <a:p>
            <a:pPr lvl="2"/>
            <a:r>
              <a:rPr lang="zh-CN" altLang="zh-CN" sz="1800"/>
              <a:t>消息队列是消息的链表, 存放在内核中并由消息队列标示符标识</a:t>
            </a:r>
          </a:p>
          <a:p>
            <a:pPr lvl="2"/>
            <a:r>
              <a:rPr lang="zh-CN" altLang="zh-CN" sz="1800"/>
              <a:t>msgid_ds: 标识整个消息队列基本情况, 权限和拥有者等信息</a:t>
            </a:r>
          </a:p>
          <a:p>
            <a:pPr lvl="2"/>
            <a:r>
              <a:rPr lang="zh-CN" altLang="zh-CN" sz="1800"/>
              <a:t>msg: 整个消息队列主体</a:t>
            </a:r>
          </a:p>
          <a:p>
            <a:pPr lvl="2"/>
            <a:r>
              <a:rPr lang="zh-CN" altLang="zh-CN" sz="1800"/>
              <a:t>Linux中: 默认最多允许16个消息队列, 每个队列最大16384字节, 每个消息最大8192字节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AF4F3198-C451-4977-9FD3-BEF485D78D9C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6201" y="3716338"/>
            <a:ext cx="6329363" cy="30083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05" name="矩形 1">
            <a:extLst>
              <a:ext uri="{FF2B5EF4-FFF2-40B4-BE49-F238E27FC236}">
                <a16:creationId xmlns:a16="http://schemas.microsoft.com/office/drawing/2014/main" id="{7E089889-F25E-4A29-95BD-D6C66422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9" y="3573463"/>
            <a:ext cx="1944687" cy="1295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方正楷体_GBK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6" name="矩形 2">
            <a:extLst>
              <a:ext uri="{FF2B5EF4-FFF2-40B4-BE49-F238E27FC236}">
                <a16:creationId xmlns:a16="http://schemas.microsoft.com/office/drawing/2014/main" id="{58C95736-8556-45DC-9A69-06B595D1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736" y="4941888"/>
            <a:ext cx="1800002" cy="14398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方正楷体_GBK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7" name="椭圆 11">
            <a:extLst>
              <a:ext uri="{FF2B5EF4-FFF2-40B4-BE49-F238E27FC236}">
                <a16:creationId xmlns:a16="http://schemas.microsoft.com/office/drawing/2014/main" id="{18417245-B05D-4243-9983-A3E481834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328" y="3969544"/>
            <a:ext cx="371475" cy="37107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方正楷体_GBK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sz="12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208" name="椭圆 11">
            <a:extLst>
              <a:ext uri="{FF2B5EF4-FFF2-40B4-BE49-F238E27FC236}">
                <a16:creationId xmlns:a16="http://schemas.microsoft.com/office/drawing/2014/main" id="{02B9DA04-956C-4CDA-B6F6-17059F42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320" y="5373216"/>
            <a:ext cx="371475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方正楷体_GBK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2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99989A1-78D3-46A9-8B9C-F0E26BBA9C57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V进程通信——消息队列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5F99FEC-E5A5-4C37-BF70-DD847CFB99C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3439" y="1414464"/>
            <a:ext cx="8224837" cy="5113337"/>
          </a:xfrm>
        </p:spPr>
        <p:txBody>
          <a:bodyPr/>
          <a:lstStyle/>
          <a:p>
            <a:r>
              <a:rPr lang="zh-CN" altLang="zh-CN" sz="2200"/>
              <a:t>消息队列IPC原理</a:t>
            </a:r>
          </a:p>
          <a:p>
            <a:pPr lvl="1"/>
            <a:r>
              <a:rPr lang="zh-CN" altLang="zh-CN" sz="2000"/>
              <a:t>消息队列基本属性</a:t>
            </a:r>
          </a:p>
          <a:p>
            <a:pPr lvl="2"/>
            <a:r>
              <a:rPr lang="zh-CN" altLang="zh-CN" sz="1800"/>
              <a:t>由msgid_ds在/usr/include/linux/msg.h中定义</a:t>
            </a:r>
          </a:p>
          <a:p>
            <a:pPr lvl="2"/>
            <a:r>
              <a:rPr lang="zh-CN" altLang="zh-CN" sz="1800"/>
              <a:t>第一个成员struct ipc_perm msg_perm为该消息队列的权限</a:t>
            </a:r>
          </a:p>
          <a:p>
            <a:pPr lvl="2"/>
            <a:r>
              <a:rPr lang="zh-CN" altLang="zh-CN" sz="1800"/>
              <a:t>第二三个成员struct msg分别指向消息队列的首尾</a:t>
            </a:r>
          </a:p>
        </p:txBody>
      </p:sp>
      <p:pic>
        <p:nvPicPr>
          <p:cNvPr id="52229" name="Picture 6" descr="C:\Users\jl\AppData\Roaming\Tencent\Users\89664788\QQ\WinTemp\RichOle\S6B~W]@]O4()0ZBNC`D%RRH.png">
            <a:extLst>
              <a:ext uri="{FF2B5EF4-FFF2-40B4-BE49-F238E27FC236}">
                <a16:creationId xmlns:a16="http://schemas.microsoft.com/office/drawing/2014/main" id="{548A5A41-BD78-4C37-B160-736AB70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6" y="3357564"/>
            <a:ext cx="76692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57C7D75-58F2-45E3-B872-7F85475969D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V进程通信——消息队列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1A76D18-7280-483D-8A74-5992EE58B4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Linux消息队列管理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创建消息队列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使用一个消息队列前, 需要使用msgget函数创建该消息队列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extern int msgget(key_t _key, int _msgflg) THROW</a:t>
            </a:r>
          </a:p>
          <a:p>
            <a:pPr lvl="3">
              <a:lnSpc>
                <a:spcPct val="90000"/>
              </a:lnSpc>
            </a:pPr>
            <a:r>
              <a:rPr lang="zh-CN" altLang="en-US"/>
              <a:t>key为有ftok创建的key值</a:t>
            </a:r>
          </a:p>
          <a:p>
            <a:pPr lvl="3">
              <a:lnSpc>
                <a:spcPct val="90000"/>
              </a:lnSpc>
            </a:pPr>
            <a:r>
              <a:rPr lang="zh-CN" altLang="en-US"/>
              <a:t>msgflg的低位用来确定消息队列的访问权限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消息队列属性控制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创建消息队列后, 可以对该消息队列的基本属性进行控制修改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extern int msgctl(int _msqid, int _cmd, struct msqid_ds *buf) THROW;</a:t>
            </a:r>
          </a:p>
          <a:p>
            <a:pPr lvl="3">
              <a:lnSpc>
                <a:spcPct val="90000"/>
              </a:lnSpc>
            </a:pPr>
            <a:r>
              <a:rPr lang="zh-CN" altLang="en-US"/>
              <a:t>msgid为消息队列标识符, 该值为使用msgget函数创建队列的返回值</a:t>
            </a:r>
          </a:p>
          <a:p>
            <a:pPr lvl="3">
              <a:lnSpc>
                <a:spcPct val="90000"/>
              </a:lnSpc>
            </a:pPr>
            <a:r>
              <a:rPr lang="zh-CN" altLang="en-US"/>
              <a:t>cmd为执行的控制命令, 即要执行的操作</a:t>
            </a:r>
          </a:p>
          <a:p>
            <a:pPr lvl="4">
              <a:lnSpc>
                <a:spcPct val="90000"/>
              </a:lnSpc>
            </a:pPr>
            <a:r>
              <a:rPr lang="zh-CN" altLang="en-US"/>
              <a:t>IPC_RMID, IPC_SET, IPC_STAT, IPC_INFO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DAD1D7C-33EE-4D27-9DB0-46D00B5588B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System V进程通信——消息队列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CB0E830-F17D-47A0-8889-153C1E20D2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dirty="0"/>
              <a:t>Linux消息队列管理</a:t>
            </a:r>
          </a:p>
          <a:p>
            <a:pPr lvl="1" algn="just">
              <a:lnSpc>
                <a:spcPct val="80000"/>
              </a:lnSpc>
            </a:pPr>
            <a:r>
              <a:rPr lang="zh-CN" altLang="en-US" dirty="0"/>
              <a:t>发送消息到消息队列</a:t>
            </a:r>
          </a:p>
          <a:p>
            <a:pPr lvl="2" algn="just">
              <a:lnSpc>
                <a:spcPct val="80000"/>
              </a:lnSpc>
            </a:pPr>
            <a:r>
              <a:rPr lang="zh-CN" altLang="en-US" dirty="0"/>
              <a:t>msgsnd()函数用于将新的消息添加到消息队列尾端, 每个消息中包含一个正长整形的字段, 一个非负长度以及一个实际数据字节</a:t>
            </a:r>
          </a:p>
          <a:p>
            <a:pPr lvl="2" algn="just">
              <a:lnSpc>
                <a:spcPct val="80000"/>
              </a:lnSpc>
            </a:pPr>
            <a:r>
              <a:rPr lang="zh-CN" altLang="en-US" dirty="0"/>
              <a:t>extern int msgsnd(int _msgid, const void *_msgp, size_t _msgsz, int _msgflg);</a:t>
            </a:r>
          </a:p>
          <a:p>
            <a:pPr lvl="3" algn="just">
              <a:lnSpc>
                <a:spcPct val="80000"/>
              </a:lnSpc>
            </a:pPr>
            <a:r>
              <a:rPr lang="zh-CN" altLang="en-US" dirty="0"/>
              <a:t>msgid为指定的消息队列标识符</a:t>
            </a:r>
          </a:p>
          <a:p>
            <a:pPr lvl="3" algn="just">
              <a:lnSpc>
                <a:spcPct val="80000"/>
              </a:lnSpc>
            </a:pPr>
            <a:r>
              <a:rPr lang="zh-CN" altLang="en-US" dirty="0"/>
              <a:t>msgp为指向的用户定义缓冲区</a:t>
            </a:r>
          </a:p>
          <a:p>
            <a:pPr lvl="1" algn="just">
              <a:lnSpc>
                <a:spcPct val="80000"/>
              </a:lnSpc>
            </a:pPr>
            <a:r>
              <a:rPr lang="zh-CN" altLang="en-US" dirty="0"/>
              <a:t>从消息队列接收信息</a:t>
            </a:r>
          </a:p>
          <a:p>
            <a:pPr lvl="2" algn="just">
              <a:lnSpc>
                <a:spcPct val="80000"/>
              </a:lnSpc>
            </a:pPr>
            <a:r>
              <a:rPr lang="zh-CN" altLang="en-US" dirty="0"/>
              <a:t>extern int msgrcv(int _msgid, void *msgp, size_t _msgsz, long int _msgtype, int _msgflag);</a:t>
            </a:r>
          </a:p>
          <a:p>
            <a:pPr lvl="3" algn="just">
              <a:lnSpc>
                <a:spcPct val="80000"/>
              </a:lnSpc>
            </a:pPr>
            <a:r>
              <a:rPr lang="zh-CN" altLang="en-US" dirty="0"/>
              <a:t>msgid为读的对象, 即从哪个消息队列获得消息</a:t>
            </a:r>
          </a:p>
          <a:p>
            <a:pPr lvl="3" algn="just">
              <a:lnSpc>
                <a:spcPct val="80000"/>
              </a:lnSpc>
            </a:pPr>
            <a:r>
              <a:rPr lang="zh-CN" altLang="en-US" dirty="0"/>
              <a:t>msg</a:t>
            </a:r>
            <a:r>
              <a:rPr lang="en-US" altLang="zh-CN" dirty="0"/>
              <a:t>p</a:t>
            </a:r>
            <a:r>
              <a:rPr lang="zh-CN" altLang="en-US" dirty="0"/>
              <a:t>为临时消息数据结构, 用来保存读取的信息</a:t>
            </a:r>
          </a:p>
          <a:p>
            <a:pPr lvl="3" algn="just">
              <a:lnSpc>
                <a:spcPct val="80000"/>
              </a:lnSpc>
            </a:pPr>
            <a:r>
              <a:rPr lang="zh-CN" altLang="en-US" dirty="0"/>
              <a:t>msgsz为消息的大小, msgtype指定请求的消息类型, msgflg指定所需类型消息不在队列上时将要采取的操作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B50BFF9-35EF-4A99-911C-09D78E23296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V进程通信——消息队列</a:t>
            </a:r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6847D695-33FB-460C-91D1-F6D70C711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"/>
          <a:stretch/>
        </p:blipFill>
        <p:spPr bwMode="auto">
          <a:xfrm>
            <a:off x="1712640" y="1688409"/>
            <a:ext cx="6732834" cy="46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9EDED37-9A28-4801-B6BA-967468DA4B03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V进程通信——消息队列</a:t>
            </a:r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D1762559-2F8B-41D1-B20F-0421C8126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8"/>
          <a:stretch/>
        </p:blipFill>
        <p:spPr bwMode="auto">
          <a:xfrm>
            <a:off x="1784648" y="1700808"/>
            <a:ext cx="682411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6A8686C-45D1-49A8-864A-A673B89E0B7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  <a:endParaRPr lang="zh-CN" altLang="zh-CN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D4912A9-4666-440D-B68C-55DE78AEEE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UNIX进程间通信方式</a:t>
            </a:r>
          </a:p>
          <a:p>
            <a:pPr lvl="1"/>
            <a:r>
              <a:rPr lang="zh-CN" altLang="en-US" dirty="0"/>
              <a:t>无名管道（PIPE）</a:t>
            </a:r>
          </a:p>
          <a:p>
            <a:pPr lvl="1"/>
            <a:r>
              <a:rPr lang="zh-CN" altLang="en-US" dirty="0"/>
              <a:t>有名管道（FIFO）</a:t>
            </a:r>
          </a:p>
          <a:p>
            <a:pPr lvl="1"/>
            <a:r>
              <a:rPr lang="zh-CN" altLang="en-US" dirty="0"/>
              <a:t>信号（Signal）</a:t>
            </a:r>
          </a:p>
          <a:p>
            <a:r>
              <a:rPr lang="zh-CN" altLang="en-US" dirty="0"/>
              <a:t>System V进程间通信方式</a:t>
            </a:r>
          </a:p>
          <a:p>
            <a:pPr lvl="1"/>
            <a:r>
              <a:rPr lang="zh-CN" altLang="en-US" dirty="0"/>
              <a:t>消息队列（Message Queue）</a:t>
            </a:r>
          </a:p>
          <a:p>
            <a:pPr lvl="1"/>
            <a:r>
              <a:rPr lang="zh-CN" altLang="en-US" dirty="0"/>
              <a:t>信号量（Semaphore）</a:t>
            </a:r>
          </a:p>
          <a:p>
            <a:pPr lvl="1"/>
            <a:r>
              <a:rPr lang="zh-CN" altLang="en-US" dirty="0"/>
              <a:t>共享内存（Share Memory）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5BAEE34-D8E8-461F-9180-BA88B39D9CB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V进程通信——消息队列</a:t>
            </a:r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FAF11E0F-1729-4386-A8DA-77C61FA1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8" y="1556792"/>
            <a:ext cx="6000179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532A915-0EEF-4C3F-AEB3-BFF6190E623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V进程通信——消息队列</a:t>
            </a:r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1F0BD459-4570-440B-AD61-8309BFBDF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1512887"/>
            <a:ext cx="762635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9DFE4A8-8BC6-4100-8CD0-EE1BE1A6B195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System V进程通信——消息队列</a:t>
            </a:r>
          </a:p>
        </p:txBody>
      </p:sp>
      <p:grpSp>
        <p:nvGrpSpPr>
          <p:cNvPr id="59395" name="组合 6">
            <a:extLst>
              <a:ext uri="{FF2B5EF4-FFF2-40B4-BE49-F238E27FC236}">
                <a16:creationId xmlns:a16="http://schemas.microsoft.com/office/drawing/2014/main" id="{5589A164-A3A7-45F0-A1DF-5CBD84CA4472}"/>
              </a:ext>
            </a:extLst>
          </p:cNvPr>
          <p:cNvGrpSpPr>
            <a:grpSpLocks/>
          </p:cNvGrpSpPr>
          <p:nvPr/>
        </p:nvGrpSpPr>
        <p:grpSpPr bwMode="auto">
          <a:xfrm>
            <a:off x="2432720" y="2204864"/>
            <a:ext cx="5865838" cy="3743821"/>
            <a:chOff x="0" y="0"/>
            <a:chExt cx="7234309" cy="4896544"/>
          </a:xfrm>
        </p:grpSpPr>
        <p:grpSp>
          <p:nvGrpSpPr>
            <p:cNvPr id="59397" name="组合 4">
              <a:extLst>
                <a:ext uri="{FF2B5EF4-FFF2-40B4-BE49-F238E27FC236}">
                  <a16:creationId xmlns:a16="http://schemas.microsoft.com/office/drawing/2014/main" id="{668A7318-8525-41B6-87C0-FF4B7236E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234309" cy="2107774"/>
              <a:chOff x="0" y="0"/>
              <a:chExt cx="7234309" cy="2107774"/>
            </a:xfrm>
          </p:grpSpPr>
          <p:pic>
            <p:nvPicPr>
              <p:cNvPr id="59401" name="Picture 2">
                <a:extLst>
                  <a:ext uri="{FF2B5EF4-FFF2-40B4-BE49-F238E27FC236}">
                    <a16:creationId xmlns:a16="http://schemas.microsoft.com/office/drawing/2014/main" id="{11B9BE1E-6260-4D75-8447-B17A5E9099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234309" cy="2107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02" name="TextBox 2">
                <a:extLst>
                  <a:ext uri="{FF2B5EF4-FFF2-40B4-BE49-F238E27FC236}">
                    <a16:creationId xmlns:a16="http://schemas.microsoft.com/office/drawing/2014/main" id="{0EBAB0F3-874D-4D74-BF79-9851251D3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4536" y="1053887"/>
                <a:ext cx="9361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方正楷体_GBK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v"/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1</a:t>
                </a:r>
                <a:endPara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398" name="组合 5">
              <a:extLst>
                <a:ext uri="{FF2B5EF4-FFF2-40B4-BE49-F238E27FC236}">
                  <a16:creationId xmlns:a16="http://schemas.microsoft.com/office/drawing/2014/main" id="{1889D7C8-B7AB-4702-B781-8F929EFAD5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2107774"/>
              <a:ext cx="7128792" cy="2788770"/>
              <a:chOff x="0" y="0"/>
              <a:chExt cx="7128792" cy="2788770"/>
            </a:xfrm>
          </p:grpSpPr>
          <p:pic>
            <p:nvPicPr>
              <p:cNvPr id="59399" name="Picture 4">
                <a:extLst>
                  <a:ext uri="{FF2B5EF4-FFF2-40B4-BE49-F238E27FC236}">
                    <a16:creationId xmlns:a16="http://schemas.microsoft.com/office/drawing/2014/main" id="{CB51CA94-ADD6-48A3-A573-96F74F5D2F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128792" cy="2788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400" name="TextBox 3">
                <a:extLst>
                  <a:ext uri="{FF2B5EF4-FFF2-40B4-BE49-F238E27FC236}">
                    <a16:creationId xmlns:a16="http://schemas.microsoft.com/office/drawing/2014/main" id="{6CC78E78-AAC3-47AC-AB4D-EBB34D28F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519" y="1060578"/>
                <a:ext cx="151216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§"/>
                  <a:defRPr sz="2600" b="1">
                    <a:solidFill>
                      <a:srgbClr val="000066"/>
                    </a:solidFill>
                    <a:latin typeface="Arial" panose="020B0604020202020204" pitchFamily="34" charset="0"/>
                    <a:ea typeface="方正楷体_GBK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v"/>
                  <a:defRPr sz="22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F"/>
                  <a:defRPr sz="2000" b="1">
                    <a:solidFill>
                      <a:srgbClr val="A5002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•"/>
                  <a:defRPr sz="2000" b="1">
                    <a:solidFill>
                      <a:srgbClr val="292929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5050"/>
                  </a:buClr>
                  <a:buSzPct val="120000"/>
                  <a:buFont typeface="Wingdings" panose="05000000000000000000" pitchFamily="2" charset="2"/>
                  <a:buChar char="–"/>
                  <a:defRPr sz="2000" b="1">
                    <a:solidFill>
                      <a:srgbClr val="FF3300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图</a:t>
                </a:r>
                <a:r>
                  <a:rPr lang="en-US" altLang="zh-CN" sz="1800" b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746FB11C-B491-40AA-8A61-BE2BDA9E6E8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V进程通信——消息队列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3FEBEEB5-E71B-443B-B045-26D8583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6" y="4794251"/>
            <a:ext cx="6594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AE2B3546-3AC8-4DF9-92E0-A94BEAE4E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6" y="4673601"/>
            <a:ext cx="6969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60422" name="Text Box 7">
            <a:extLst>
              <a:ext uri="{FF2B5EF4-FFF2-40B4-BE49-F238E27FC236}">
                <a16:creationId xmlns:a16="http://schemas.microsoft.com/office/drawing/2014/main" id="{4D1AAB78-BE2F-4B17-B221-63599388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6" y="4794251"/>
            <a:ext cx="6848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60423" name="Text Box 8">
            <a:extLst>
              <a:ext uri="{FF2B5EF4-FFF2-40B4-BE49-F238E27FC236}">
                <a16:creationId xmlns:a16="http://schemas.microsoft.com/office/drawing/2014/main" id="{B088A54F-E086-446F-BD6F-7DDADB69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6" y="5229226"/>
            <a:ext cx="6486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grpSp>
        <p:nvGrpSpPr>
          <p:cNvPr id="60424" name="Group 9">
            <a:extLst>
              <a:ext uri="{FF2B5EF4-FFF2-40B4-BE49-F238E27FC236}">
                <a16:creationId xmlns:a16="http://schemas.microsoft.com/office/drawing/2014/main" id="{E5D58DF6-B43E-46AC-8198-FC83E7C19371}"/>
              </a:ext>
            </a:extLst>
          </p:cNvPr>
          <p:cNvGrpSpPr>
            <a:grpSpLocks/>
          </p:cNvGrpSpPr>
          <p:nvPr/>
        </p:nvGrpSpPr>
        <p:grpSpPr bwMode="auto">
          <a:xfrm>
            <a:off x="1506247" y="1557339"/>
            <a:ext cx="6844639" cy="4059237"/>
            <a:chOff x="222" y="0"/>
            <a:chExt cx="10777" cy="6392"/>
          </a:xfrm>
        </p:grpSpPr>
        <p:pic>
          <p:nvPicPr>
            <p:cNvPr id="60425" name="Picture 2">
              <a:extLst>
                <a:ext uri="{FF2B5EF4-FFF2-40B4-BE49-F238E27FC236}">
                  <a16:creationId xmlns:a16="http://schemas.microsoft.com/office/drawing/2014/main" id="{6C113567-CA6E-45ED-AC10-569A29523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" y="0"/>
              <a:ext cx="10565" cy="6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6" name="Text Box 11">
              <a:extLst>
                <a:ext uri="{FF2B5EF4-FFF2-40B4-BE49-F238E27FC236}">
                  <a16:creationId xmlns:a16="http://schemas.microsoft.com/office/drawing/2014/main" id="{57E2E08F-0BEC-4CD2-81B0-4AA295A94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5328"/>
              <a:ext cx="10075" cy="8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EBE894D-1B03-481D-8232-317A09CDEA7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  <a:endParaRPr lang="zh-CN" altLang="zh-CN" dirty="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F4AF985-BC75-4A0B-BFD2-E7BECFDD60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UNIX进程间通信方式</a:t>
            </a:r>
          </a:p>
          <a:p>
            <a:pPr lvl="1"/>
            <a:r>
              <a:rPr lang="zh-CN" altLang="en-US"/>
              <a:t>无名管道（PIPE）</a:t>
            </a:r>
          </a:p>
          <a:p>
            <a:pPr lvl="1"/>
            <a:r>
              <a:rPr lang="zh-CN" altLang="en-US"/>
              <a:t>有名管道（FIFO）</a:t>
            </a:r>
          </a:p>
          <a:p>
            <a:pPr lvl="1"/>
            <a:r>
              <a:rPr lang="zh-CN" altLang="en-US"/>
              <a:t>信号（Signal）</a:t>
            </a:r>
          </a:p>
          <a:p>
            <a:r>
              <a:rPr lang="zh-CN" altLang="en-US"/>
              <a:t>System V进程间通信方式</a:t>
            </a:r>
          </a:p>
          <a:p>
            <a:pPr lvl="1"/>
            <a:r>
              <a:rPr lang="zh-CN" altLang="en-US"/>
              <a:t>消息队列（Message Queue）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信号量（Semaphore）</a:t>
            </a:r>
          </a:p>
          <a:p>
            <a:pPr lvl="1"/>
            <a:r>
              <a:rPr lang="zh-CN" altLang="en-US"/>
              <a:t>共享内存（Share Memory）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466B7BF-BBFB-4779-B0F3-0D7022EF3BA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V进程通信——信号量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37FBA32-2E74-4AE9-BA3C-FA0EBA1A10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1851" y="1414464"/>
            <a:ext cx="4481513" cy="51133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200"/>
              <a:t>信号量IPC原理</a:t>
            </a:r>
          </a:p>
          <a:p>
            <a:pPr lvl="1">
              <a:lnSpc>
                <a:spcPct val="80000"/>
              </a:lnSpc>
            </a:pPr>
            <a:r>
              <a:rPr lang="zh-CN" altLang="zh-CN" sz="2000"/>
              <a:t>信号量机制主要实现进程间同步</a:t>
            </a:r>
          </a:p>
          <a:p>
            <a:pPr lvl="1">
              <a:lnSpc>
                <a:spcPct val="80000"/>
              </a:lnSpc>
            </a:pPr>
            <a:r>
              <a:rPr lang="zh-CN" altLang="zh-CN" sz="2000"/>
              <a:t>信号量值标识系统可用资源个数</a:t>
            </a:r>
          </a:p>
          <a:p>
            <a:pPr lvl="2">
              <a:lnSpc>
                <a:spcPct val="80000"/>
              </a:lnSpc>
            </a:pPr>
            <a:r>
              <a:rPr lang="zh-CN" altLang="zh-CN" sz="1800"/>
              <a:t>每当可用资源少了一个, 信号量自动减一</a:t>
            </a:r>
          </a:p>
          <a:p>
            <a:pPr lvl="2">
              <a:lnSpc>
                <a:spcPct val="80000"/>
              </a:lnSpc>
            </a:pPr>
            <a:r>
              <a:rPr lang="zh-CN" altLang="zh-CN" sz="1800"/>
              <a:t>每当可用资源多了一个, 信号量自动加一</a:t>
            </a:r>
          </a:p>
          <a:p>
            <a:pPr lvl="1">
              <a:lnSpc>
                <a:spcPct val="80000"/>
              </a:lnSpc>
            </a:pPr>
            <a:r>
              <a:rPr lang="zh-CN" altLang="zh-CN" sz="2000"/>
              <a:t>信号量集合数据结构</a:t>
            </a:r>
          </a:p>
          <a:p>
            <a:pPr lvl="2">
              <a:lnSpc>
                <a:spcPct val="80000"/>
              </a:lnSpc>
            </a:pPr>
            <a:r>
              <a:rPr lang="zh-CN" altLang="zh-CN" sz="1800"/>
              <a:t>定义信号量集合基本属性, 如访问权限</a:t>
            </a:r>
          </a:p>
          <a:p>
            <a:pPr lvl="1">
              <a:lnSpc>
                <a:spcPct val="80000"/>
              </a:lnSpc>
            </a:pPr>
            <a:r>
              <a:rPr lang="zh-CN" altLang="zh-CN" sz="2000"/>
              <a:t>信号量</a:t>
            </a:r>
          </a:p>
          <a:p>
            <a:pPr lvl="2">
              <a:lnSpc>
                <a:spcPct val="80000"/>
              </a:lnSpc>
            </a:pPr>
            <a:r>
              <a:rPr lang="zh-CN" altLang="zh-CN" sz="1800"/>
              <a:t>信号量集合使用指针指向一个由数组组成的信号量单元, 在此信号量单元中存储了创建时申请的信号量</a:t>
            </a:r>
          </a:p>
        </p:txBody>
      </p:sp>
      <p:grpSp>
        <p:nvGrpSpPr>
          <p:cNvPr id="62469" name="组合 4">
            <a:extLst>
              <a:ext uri="{FF2B5EF4-FFF2-40B4-BE49-F238E27FC236}">
                <a16:creationId xmlns:a16="http://schemas.microsoft.com/office/drawing/2014/main" id="{65FF10B6-B20C-468F-85B6-586294C815BB}"/>
              </a:ext>
            </a:extLst>
          </p:cNvPr>
          <p:cNvGrpSpPr>
            <a:grpSpLocks/>
          </p:cNvGrpSpPr>
          <p:nvPr/>
        </p:nvGrpSpPr>
        <p:grpSpPr bwMode="auto">
          <a:xfrm>
            <a:off x="5313364" y="1377950"/>
            <a:ext cx="4275137" cy="3240088"/>
            <a:chOff x="0" y="0"/>
            <a:chExt cx="3195711" cy="2470150"/>
          </a:xfrm>
        </p:grpSpPr>
        <p:pic>
          <p:nvPicPr>
            <p:cNvPr id="62473" name="Picture 4">
              <a:extLst>
                <a:ext uri="{FF2B5EF4-FFF2-40B4-BE49-F238E27FC236}">
                  <a16:creationId xmlns:a16="http://schemas.microsoft.com/office/drawing/2014/main" id="{A7A9F554-1EE2-4FF2-A726-8418812E9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54337" cy="247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2474" name="TextBox 2">
              <a:extLst>
                <a:ext uri="{FF2B5EF4-FFF2-40B4-BE49-F238E27FC236}">
                  <a16:creationId xmlns:a16="http://schemas.microsoft.com/office/drawing/2014/main" id="{C99AD741-86FD-4347-B3ED-693F6ACDE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615" y="71909"/>
              <a:ext cx="864096" cy="281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2470" name="组合 5">
            <a:extLst>
              <a:ext uri="{FF2B5EF4-FFF2-40B4-BE49-F238E27FC236}">
                <a16:creationId xmlns:a16="http://schemas.microsoft.com/office/drawing/2014/main" id="{13602AFA-6C0F-4116-A393-F08329722429}"/>
              </a:ext>
            </a:extLst>
          </p:cNvPr>
          <p:cNvGrpSpPr>
            <a:grpSpLocks/>
          </p:cNvGrpSpPr>
          <p:nvPr/>
        </p:nvGrpSpPr>
        <p:grpSpPr bwMode="auto">
          <a:xfrm>
            <a:off x="5568950" y="4795839"/>
            <a:ext cx="3671888" cy="1914525"/>
            <a:chOff x="0" y="0"/>
            <a:chExt cx="3672209" cy="1914525"/>
          </a:xfrm>
        </p:grpSpPr>
        <p:pic>
          <p:nvPicPr>
            <p:cNvPr id="62471" name="Picture 5">
              <a:extLst>
                <a:ext uri="{FF2B5EF4-FFF2-40B4-BE49-F238E27FC236}">
                  <a16:creationId xmlns:a16="http://schemas.microsoft.com/office/drawing/2014/main" id="{7BF2C95B-E22B-4B58-B5B1-1D39B2A77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611562" cy="191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2472" name="TextBox 3">
              <a:extLst>
                <a:ext uri="{FF2B5EF4-FFF2-40B4-BE49-F238E27FC236}">
                  <a16:creationId xmlns:a16="http://schemas.microsoft.com/office/drawing/2014/main" id="{E0863960-819A-47AB-94C5-1CAB40BA5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113" y="287387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310348C-13F5-4BA4-BDC5-9A2F135FC95C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V进程通信——信号量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6F59AD4-6E98-485B-814E-E6704BB2E7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/>
              <a:t>Linux信号量管理操作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创建信号量集合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使用信号量之前, 首先需要创建一个信号量集合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extern int semget(key_t _key, int _nsems, int _semflg);</a:t>
            </a:r>
          </a:p>
          <a:p>
            <a:pPr lvl="3" algn="just">
              <a:lnSpc>
                <a:spcPct val="90000"/>
              </a:lnSpc>
            </a:pPr>
            <a:r>
              <a:rPr lang="zh-CN" altLang="en-US" dirty="0"/>
              <a:t>key值, 由ftok函数产生</a:t>
            </a:r>
          </a:p>
          <a:p>
            <a:pPr lvl="3" algn="just">
              <a:lnSpc>
                <a:spcPct val="90000"/>
              </a:lnSpc>
            </a:pPr>
            <a:r>
              <a:rPr lang="zh-CN" altLang="en-US" dirty="0"/>
              <a:t>nsems为创建信号量个数, 各信号量以数组方式存储</a:t>
            </a:r>
          </a:p>
          <a:p>
            <a:pPr lvl="3" algn="just">
              <a:lnSpc>
                <a:spcPct val="90000"/>
              </a:lnSpc>
            </a:pPr>
            <a:r>
              <a:rPr lang="zh-CN" altLang="en-US" dirty="0"/>
              <a:t>semflg用来标识信号量集合的权限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控制信号量集合/信号量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在Linux中, 使用semctl函数对一个信号量集合以及信号量集合中的信号量进行操作</a:t>
            </a:r>
          </a:p>
          <a:p>
            <a:pPr lvl="2" algn="just">
              <a:lnSpc>
                <a:spcPct val="90000"/>
              </a:lnSpc>
            </a:pPr>
            <a:r>
              <a:rPr lang="zh-CN" altLang="en-US" dirty="0"/>
              <a:t>extern int semctl(int _semid, int _semnum, int _cmd, ...);</a:t>
            </a:r>
          </a:p>
          <a:p>
            <a:pPr lvl="3" algn="just">
              <a:lnSpc>
                <a:spcPct val="90000"/>
              </a:lnSpc>
            </a:pPr>
            <a:r>
              <a:rPr lang="zh-CN" altLang="en-US" dirty="0"/>
              <a:t>该函数最多4个参数(也可能只有3个)</a:t>
            </a:r>
          </a:p>
          <a:p>
            <a:pPr lvl="3" algn="just">
              <a:lnSpc>
                <a:spcPct val="90000"/>
              </a:lnSpc>
            </a:pPr>
            <a:r>
              <a:rPr lang="zh-CN" altLang="en-US" dirty="0"/>
              <a:t>semid为要操作的信号量集合标识符</a:t>
            </a:r>
          </a:p>
          <a:p>
            <a:pPr lvl="3" algn="just">
              <a:lnSpc>
                <a:spcPct val="90000"/>
              </a:lnSpc>
            </a:pPr>
            <a:r>
              <a:rPr lang="zh-CN" altLang="en-US" dirty="0"/>
              <a:t>semnum为集合中信号量的个数, 若为0, 则与具体信号量无关, 与整个集合信号量相关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B44B594-049A-4E80-8FF1-0B8E2E7C207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V进程通信——信号量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DA537E7-9BB8-4DD9-BD6F-6B108EA3C85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8410" y="1556525"/>
            <a:ext cx="4044950" cy="5113338"/>
          </a:xfrm>
        </p:spPr>
        <p:txBody>
          <a:bodyPr/>
          <a:lstStyle/>
          <a:p>
            <a:pPr marL="549275" lvl="3" indent="0">
              <a:tabLst>
                <a:tab pos="179388" algn="l"/>
              </a:tabLst>
            </a:pPr>
            <a:r>
              <a:rPr lang="zh-CN" altLang="zh-CN" sz="1800" dirty="0"/>
              <a:t>cmd为要执行的操作, 若对整个信号量集合, 则在ipc.h中</a:t>
            </a:r>
          </a:p>
          <a:p>
            <a:pPr marL="549275" lvl="3" indent="0">
              <a:buNone/>
              <a:tabLst>
                <a:tab pos="179388" algn="l"/>
              </a:tabLst>
            </a:pPr>
            <a:endParaRPr lang="zh-CN" altLang="zh-CN" sz="1800" dirty="0"/>
          </a:p>
          <a:p>
            <a:pPr marL="549275" lvl="3" indent="0">
              <a:tabLst>
                <a:tab pos="179388" algn="l"/>
              </a:tabLst>
            </a:pPr>
            <a:r>
              <a:rPr lang="zh-CN" altLang="zh-CN" sz="1800" dirty="0"/>
              <a:t>若对某个或某些信号量操作, 则有:</a:t>
            </a:r>
          </a:p>
          <a:p>
            <a:pPr marL="549275" lvl="3" indent="0">
              <a:tabLst>
                <a:tab pos="179388" algn="l"/>
              </a:tabLst>
            </a:pPr>
            <a:endParaRPr lang="zh-CN" altLang="zh-CN" sz="1800" dirty="0"/>
          </a:p>
          <a:p>
            <a:pPr marL="549275" lvl="3" indent="0">
              <a:tabLst>
                <a:tab pos="179388" algn="l"/>
              </a:tabLst>
            </a:pPr>
            <a:endParaRPr lang="zh-CN" altLang="zh-CN" sz="1800" dirty="0"/>
          </a:p>
          <a:p>
            <a:pPr marL="549275" lvl="3" indent="0">
              <a:tabLst>
                <a:tab pos="179388" algn="l"/>
              </a:tabLst>
            </a:pPr>
            <a:endParaRPr lang="zh-CN" altLang="zh-CN" sz="1800" dirty="0"/>
          </a:p>
          <a:p>
            <a:pPr marL="549275" lvl="3" indent="0">
              <a:tabLst>
                <a:tab pos="179388" algn="l"/>
              </a:tabLst>
            </a:pPr>
            <a:r>
              <a:rPr lang="zh-CN" altLang="zh-CN" sz="1800" dirty="0"/>
              <a:t>第四个参数根据cmd的具体操作其类型为senum联合:</a:t>
            </a:r>
          </a:p>
        </p:txBody>
      </p:sp>
      <p:grpSp>
        <p:nvGrpSpPr>
          <p:cNvPr id="64517" name="Group 5">
            <a:extLst>
              <a:ext uri="{FF2B5EF4-FFF2-40B4-BE49-F238E27FC236}">
                <a16:creationId xmlns:a16="http://schemas.microsoft.com/office/drawing/2014/main" id="{9D9669E8-AA8C-41D0-BC53-CDDFB52CF0B0}"/>
              </a:ext>
            </a:extLst>
          </p:cNvPr>
          <p:cNvGrpSpPr>
            <a:grpSpLocks/>
          </p:cNvGrpSpPr>
          <p:nvPr/>
        </p:nvGrpSpPr>
        <p:grpSpPr bwMode="auto">
          <a:xfrm>
            <a:off x="1165534" y="4868889"/>
            <a:ext cx="7552372" cy="1431925"/>
            <a:chOff x="19" y="0"/>
            <a:chExt cx="11893" cy="2254"/>
          </a:xfrm>
        </p:grpSpPr>
        <p:pic>
          <p:nvPicPr>
            <p:cNvPr id="64523" name="Picture 6">
              <a:extLst>
                <a:ext uri="{FF2B5EF4-FFF2-40B4-BE49-F238E27FC236}">
                  <a16:creationId xmlns:a16="http://schemas.microsoft.com/office/drawing/2014/main" id="{45C46D44-DA30-4B56-95DA-0BB8FF9BF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" y="0"/>
              <a:ext cx="11118" cy="2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4524" name="椭圆 11">
              <a:extLst>
                <a:ext uri="{FF2B5EF4-FFF2-40B4-BE49-F238E27FC236}">
                  <a16:creationId xmlns:a16="http://schemas.microsoft.com/office/drawing/2014/main" id="{AF5C583F-BF0C-40E4-B360-2FB8B4520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" y="115"/>
              <a:ext cx="585" cy="56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2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64518" name="Group 8">
            <a:extLst>
              <a:ext uri="{FF2B5EF4-FFF2-40B4-BE49-F238E27FC236}">
                <a16:creationId xmlns:a16="http://schemas.microsoft.com/office/drawing/2014/main" id="{3B7AFDF1-FD85-4F7D-86C8-86FC1FAC800F}"/>
              </a:ext>
            </a:extLst>
          </p:cNvPr>
          <p:cNvGrpSpPr>
            <a:grpSpLocks/>
          </p:cNvGrpSpPr>
          <p:nvPr/>
        </p:nvGrpSpPr>
        <p:grpSpPr bwMode="auto">
          <a:xfrm>
            <a:off x="4767460" y="1625376"/>
            <a:ext cx="4822190" cy="789825"/>
            <a:chOff x="-114" y="340"/>
            <a:chExt cx="7594" cy="1245"/>
          </a:xfrm>
        </p:grpSpPr>
        <p:pic>
          <p:nvPicPr>
            <p:cNvPr id="64521" name="Picture 9">
              <a:extLst>
                <a:ext uri="{FF2B5EF4-FFF2-40B4-BE49-F238E27FC236}">
                  <a16:creationId xmlns:a16="http://schemas.microsoft.com/office/drawing/2014/main" id="{CA5801CF-B8C4-4A6D-B738-DCDE700E6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340"/>
              <a:ext cx="6914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4522" name="椭圆 11">
              <a:extLst>
                <a:ext uri="{FF2B5EF4-FFF2-40B4-BE49-F238E27FC236}">
                  <a16:creationId xmlns:a16="http://schemas.microsoft.com/office/drawing/2014/main" id="{6E3FB745-FA77-44A9-8A77-5A4960029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4" y="378"/>
              <a:ext cx="585" cy="55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200" b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64519" name="Picture 11">
            <a:extLst>
              <a:ext uri="{FF2B5EF4-FFF2-40B4-BE49-F238E27FC236}">
                <a16:creationId xmlns:a16="http://schemas.microsoft.com/office/drawing/2014/main" id="{D77B27D0-8EDC-4D16-BEC0-E597890FB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06" y="2708300"/>
            <a:ext cx="4094162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20" name="椭圆 11">
            <a:extLst>
              <a:ext uri="{FF2B5EF4-FFF2-40B4-BE49-F238E27FC236}">
                <a16:creationId xmlns:a16="http://schemas.microsoft.com/office/drawing/2014/main" id="{311D90A8-2664-4210-B609-8AA7E36A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2" y="2738676"/>
            <a:ext cx="371475" cy="351383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方正楷体_GBK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200" b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3DBE756-EF84-4F4A-9766-0670399CD80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V进程通信——信号量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9C1EAA0-1401-4E9E-A820-9AE42344307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1850" y="1412876"/>
            <a:ext cx="8370888" cy="5114925"/>
          </a:xfrm>
        </p:spPr>
        <p:txBody>
          <a:bodyPr/>
          <a:lstStyle/>
          <a:p>
            <a:r>
              <a:rPr lang="zh-CN" altLang="zh-CN" sz="2200"/>
              <a:t>Linux信号量管理操作</a:t>
            </a:r>
          </a:p>
          <a:p>
            <a:pPr lvl="1"/>
            <a:r>
              <a:rPr lang="zh-CN" altLang="zh-CN" sz="2000"/>
              <a:t>信号量操作</a:t>
            </a:r>
          </a:p>
          <a:p>
            <a:pPr lvl="2"/>
            <a:r>
              <a:rPr lang="zh-CN" altLang="zh-CN" sz="1800"/>
              <a:t>extern int semop(int _semid, struct sembuf *_sops, size_t _nsops) THROW;</a:t>
            </a:r>
          </a:p>
          <a:p>
            <a:pPr lvl="3"/>
            <a:r>
              <a:rPr lang="zh-CN" altLang="zh-CN" sz="1800"/>
              <a:t>第一个参数为要操作的信号量标识符</a:t>
            </a:r>
          </a:p>
          <a:p>
            <a:pPr lvl="3"/>
            <a:r>
              <a:rPr lang="zh-CN" altLang="zh-CN" sz="1800"/>
              <a:t>第二个参数为struct sembuf结构变量</a:t>
            </a:r>
          </a:p>
        </p:txBody>
      </p:sp>
      <p:pic>
        <p:nvPicPr>
          <p:cNvPr id="65541" name="Picture 5">
            <a:extLst>
              <a:ext uri="{FF2B5EF4-FFF2-40B4-BE49-F238E27FC236}">
                <a16:creationId xmlns:a16="http://schemas.microsoft.com/office/drawing/2014/main" id="{BAF5FECB-F893-4D45-A12F-DA0F5F05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573463"/>
            <a:ext cx="6096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C2FC617-CB50-47F8-AC48-A251C8ED4B75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  <a:endParaRPr lang="zh-CN" altLang="zh-CN" dirty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D7FD1A7-ECBB-4ED1-962A-27C11B0C4D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UNIX进程间通信方式</a:t>
            </a:r>
          </a:p>
          <a:p>
            <a:pPr lvl="1"/>
            <a:r>
              <a:rPr lang="zh-CN" altLang="en-US"/>
              <a:t>无名管道（PIPE）</a:t>
            </a:r>
          </a:p>
          <a:p>
            <a:pPr lvl="1"/>
            <a:r>
              <a:rPr lang="zh-CN" altLang="en-US"/>
              <a:t>有名管道（FIFO）</a:t>
            </a:r>
          </a:p>
          <a:p>
            <a:pPr lvl="1"/>
            <a:r>
              <a:rPr lang="zh-CN" altLang="en-US"/>
              <a:t>信号（Signal）</a:t>
            </a:r>
          </a:p>
          <a:p>
            <a:r>
              <a:rPr lang="zh-CN" altLang="en-US"/>
              <a:t>System V进程间通信方式</a:t>
            </a:r>
          </a:p>
          <a:p>
            <a:pPr lvl="1"/>
            <a:r>
              <a:rPr lang="zh-CN" altLang="en-US"/>
              <a:t>消息队列（Message Queue）</a:t>
            </a:r>
          </a:p>
          <a:p>
            <a:pPr lvl="1"/>
            <a:r>
              <a:rPr lang="zh-CN" altLang="en-US"/>
              <a:t>信号量（Semaphore）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共享内存（Share Memory）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3FFEA2F-3C9F-4BAC-AF94-F5E90262DF4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题目</a:t>
            </a:r>
            <a:endParaRPr lang="zh-CN" altLang="zh-CN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41B52DF-2341-4261-AA58-3E455A15CC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UNIX进程间通信方式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无名管道（PIPE）</a:t>
            </a:r>
          </a:p>
          <a:p>
            <a:pPr lvl="1"/>
            <a:r>
              <a:rPr lang="zh-CN" altLang="en-US"/>
              <a:t>有名管道（FIFO）</a:t>
            </a:r>
          </a:p>
          <a:p>
            <a:pPr lvl="1"/>
            <a:r>
              <a:rPr lang="zh-CN" altLang="en-US"/>
              <a:t>信号（Signal）</a:t>
            </a:r>
          </a:p>
          <a:p>
            <a:r>
              <a:rPr lang="zh-CN" altLang="en-US"/>
              <a:t>System V进程间通信方式</a:t>
            </a:r>
          </a:p>
          <a:p>
            <a:pPr lvl="1"/>
            <a:r>
              <a:rPr lang="zh-CN" altLang="en-US"/>
              <a:t>消息队列（Message Queue）</a:t>
            </a:r>
          </a:p>
          <a:p>
            <a:pPr lvl="1"/>
            <a:r>
              <a:rPr lang="zh-CN" altLang="en-US"/>
              <a:t>信号量（Semaphore）</a:t>
            </a:r>
          </a:p>
          <a:p>
            <a:pPr lvl="1"/>
            <a:r>
              <a:rPr lang="zh-CN" altLang="en-US"/>
              <a:t>共享内存（Share Memory）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61A5221-8226-48B9-829A-234574DACE5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V进程通信——共享内存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C3E9987-D054-40E1-8CFF-5EF2EA4F95F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1851" y="1412876"/>
            <a:ext cx="8297863" cy="5114925"/>
          </a:xfrm>
        </p:spPr>
        <p:txBody>
          <a:bodyPr/>
          <a:lstStyle/>
          <a:p>
            <a:r>
              <a:rPr lang="zh-CN" altLang="zh-CN" sz="2200"/>
              <a:t>共享内存IPC原理</a:t>
            </a:r>
          </a:p>
          <a:p>
            <a:pPr lvl="1"/>
            <a:r>
              <a:rPr lang="zh-CN" altLang="zh-CN" sz="2000"/>
              <a:t>共享内存进程间通信机制主要实现进程间大量的数据传输</a:t>
            </a:r>
          </a:p>
        </p:txBody>
      </p:sp>
      <p:grpSp>
        <p:nvGrpSpPr>
          <p:cNvPr id="67589" name="组合 5">
            <a:extLst>
              <a:ext uri="{FF2B5EF4-FFF2-40B4-BE49-F238E27FC236}">
                <a16:creationId xmlns:a16="http://schemas.microsoft.com/office/drawing/2014/main" id="{95099901-61E9-4588-805B-641B64227917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2278064"/>
            <a:ext cx="5111750" cy="1997075"/>
            <a:chOff x="0" y="0"/>
            <a:chExt cx="5112345" cy="1997075"/>
          </a:xfrm>
        </p:grpSpPr>
        <p:pic>
          <p:nvPicPr>
            <p:cNvPr id="67593" name="Picture 4">
              <a:extLst>
                <a:ext uri="{FF2B5EF4-FFF2-40B4-BE49-F238E27FC236}">
                  <a16:creationId xmlns:a16="http://schemas.microsoft.com/office/drawing/2014/main" id="{48B5EC31-CA83-4B6E-98A6-F77A321BA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044950" cy="1997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7594" name="TextBox 2">
              <a:extLst>
                <a:ext uri="{FF2B5EF4-FFF2-40B4-BE49-F238E27FC236}">
                  <a16:creationId xmlns:a16="http://schemas.microsoft.com/office/drawing/2014/main" id="{36255B53-858B-4FC9-B88E-6284F8ABB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233" y="430857"/>
              <a:ext cx="10081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7590" name="组合 6">
            <a:extLst>
              <a:ext uri="{FF2B5EF4-FFF2-40B4-BE49-F238E27FC236}">
                <a16:creationId xmlns:a16="http://schemas.microsoft.com/office/drawing/2014/main" id="{AB7DE519-BE83-4C4D-92F8-354DE2700B0D}"/>
              </a:ext>
            </a:extLst>
          </p:cNvPr>
          <p:cNvGrpSpPr>
            <a:grpSpLocks/>
          </p:cNvGrpSpPr>
          <p:nvPr/>
        </p:nvGrpSpPr>
        <p:grpSpPr bwMode="auto">
          <a:xfrm>
            <a:off x="1592263" y="4449764"/>
            <a:ext cx="7650162" cy="2219325"/>
            <a:chOff x="0" y="0"/>
            <a:chExt cx="7651012" cy="2219325"/>
          </a:xfrm>
        </p:grpSpPr>
        <p:pic>
          <p:nvPicPr>
            <p:cNvPr id="67591" name="Picture 7">
              <a:extLst>
                <a:ext uri="{FF2B5EF4-FFF2-40B4-BE49-F238E27FC236}">
                  <a16:creationId xmlns:a16="http://schemas.microsoft.com/office/drawing/2014/main" id="{B3D55CB9-BEC2-4A3F-A27D-BCEB3BDF44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67500" cy="221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2" name="TextBox 4">
              <a:extLst>
                <a:ext uri="{FF2B5EF4-FFF2-40B4-BE49-F238E27FC236}">
                  <a16:creationId xmlns:a16="http://schemas.microsoft.com/office/drawing/2014/main" id="{13381A4B-28F3-4149-B592-310C1503F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5424" y="995189"/>
              <a:ext cx="12655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方正楷体_GBK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2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图</a:t>
              </a:r>
              <a:r>
                <a:rPr lang="en-US" altLang="zh-CN" sz="1800" b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66210A5-83F0-400E-A3E7-880D54A117B2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V进程通信——共享内存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9A1046B-09E0-4A76-8975-BF90846639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Linux共享内存管理</a:t>
            </a:r>
          </a:p>
          <a:p>
            <a:pPr lvl="1"/>
            <a:r>
              <a:rPr lang="zh-CN" altLang="en-US"/>
              <a:t>创建共享内存</a:t>
            </a:r>
          </a:p>
          <a:p>
            <a:pPr lvl="2"/>
            <a:r>
              <a:rPr lang="zh-CN" altLang="en-US"/>
              <a:t>extern int shmget(key_t _key, size_t _size, int _shmflg);</a:t>
            </a:r>
          </a:p>
          <a:p>
            <a:pPr lvl="3"/>
            <a:r>
              <a:rPr lang="zh-CN" altLang="en-US"/>
              <a:t>key为由ftok函数产生的值</a:t>
            </a:r>
          </a:p>
          <a:p>
            <a:pPr lvl="3"/>
            <a:r>
              <a:rPr lang="zh-CN" altLang="en-US"/>
              <a:t>size为欲创建的共享内存段大小(单位为字节)</a:t>
            </a:r>
          </a:p>
          <a:p>
            <a:pPr lvl="3"/>
            <a:r>
              <a:rPr lang="zh-CN" altLang="en-US"/>
              <a:t>shmflg用来标识共享内存段的创建标识</a:t>
            </a:r>
          </a:p>
          <a:p>
            <a:pPr lvl="1"/>
            <a:r>
              <a:rPr lang="zh-CN" altLang="en-US"/>
              <a:t>共享内存控制</a:t>
            </a:r>
          </a:p>
          <a:p>
            <a:pPr lvl="2"/>
            <a:r>
              <a:rPr lang="zh-CN" altLang="en-US"/>
              <a:t>extern int shmctl(int shmid, int cmd, struct shmid_ds *buf);</a:t>
            </a:r>
          </a:p>
          <a:p>
            <a:pPr lvl="3"/>
            <a:r>
              <a:rPr lang="zh-CN" altLang="en-US"/>
              <a:t>shmid为要操作的共享内存标识符, 由shmget返回</a:t>
            </a:r>
          </a:p>
          <a:p>
            <a:pPr lvl="3"/>
            <a:r>
              <a:rPr lang="zh-CN" altLang="en-US"/>
              <a:t>cmd为要执行的操作, 在ipc.h中定义</a:t>
            </a:r>
          </a:p>
          <a:p>
            <a:pPr lvl="3"/>
            <a:r>
              <a:rPr lang="zh-CN" altLang="en-US"/>
              <a:t>第三个参数为shmid_ds结构的临时共享内存变量信息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82F0A42-A090-4A1B-A87B-98AC8C9BDE7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V进程通信——共享内存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5E157A5-81EA-472B-A01A-3F1C70D32D8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1851" y="1412876"/>
            <a:ext cx="8297863" cy="5114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/>
              <a:t>Linux共享内存管理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映射共享内存对象</a:t>
            </a:r>
          </a:p>
          <a:p>
            <a:pPr lvl="2">
              <a:lnSpc>
                <a:spcPct val="80000"/>
              </a:lnSpc>
            </a:pPr>
            <a:r>
              <a:rPr lang="zh-CN" altLang="zh-CN"/>
              <a:t>进程使用一段共享内存空间前, 需要将该共享内存与当前进程建立联系, 即将该共享内存映射到当前进程</a:t>
            </a:r>
          </a:p>
          <a:p>
            <a:pPr lvl="2">
              <a:lnSpc>
                <a:spcPct val="80000"/>
              </a:lnSpc>
            </a:pPr>
            <a:r>
              <a:rPr lang="zh-CN" altLang="zh-CN"/>
              <a:t>extern void *shmat(int shmid, const void *shmaddr, int shmflg) THROW;</a:t>
            </a:r>
          </a:p>
          <a:p>
            <a:pPr lvl="3">
              <a:lnSpc>
                <a:spcPct val="80000"/>
              </a:lnSpc>
            </a:pPr>
            <a:r>
              <a:rPr lang="zh-CN" altLang="zh-CN"/>
              <a:t>shmid为共享内存标识符, 由shmget返回</a:t>
            </a:r>
          </a:p>
          <a:p>
            <a:pPr lvl="3">
              <a:lnSpc>
                <a:spcPct val="80000"/>
              </a:lnSpc>
            </a:pPr>
            <a:r>
              <a:rPr lang="zh-CN" altLang="zh-CN"/>
              <a:t>shmaddr指定共享内存映射地址, 若非0, 则用此值作为映射共享内存地址; 若为0, 则由系统来选择映射的地址</a:t>
            </a:r>
          </a:p>
          <a:p>
            <a:pPr lvl="3">
              <a:lnSpc>
                <a:spcPct val="80000"/>
              </a:lnSpc>
            </a:pPr>
            <a:r>
              <a:rPr lang="zh-CN" altLang="zh-CN"/>
              <a:t>shmflg用来指定共享内存段的访问权限和映射条件</a:t>
            </a:r>
          </a:p>
        </p:txBody>
      </p:sp>
      <p:pic>
        <p:nvPicPr>
          <p:cNvPr id="69637" name="Picture 5">
            <a:extLst>
              <a:ext uri="{FF2B5EF4-FFF2-40B4-BE49-F238E27FC236}">
                <a16:creationId xmlns:a16="http://schemas.microsoft.com/office/drawing/2014/main" id="{53BB1460-CB72-4353-8986-0A93013C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4" y="4905486"/>
            <a:ext cx="6665912" cy="107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3B395FD-BDE0-4AE7-B553-53A84D8CDEE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System V进程通信——共享内存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8104DDC-07DD-42FA-8725-21221BEA23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Linux共享内存管理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分离共享内存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使用完共享内存空间后, 需要将其与当前进程进行分离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extern int shmdt(const void *shmaddr);</a:t>
            </a:r>
          </a:p>
          <a:p>
            <a:pPr lvl="3">
              <a:lnSpc>
                <a:spcPct val="90000"/>
              </a:lnSpc>
            </a:pPr>
            <a:r>
              <a:rPr lang="zh-CN" altLang="en-US"/>
              <a:t>参数为与当前进程分离的共享内存标识ID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共享内存段数据处理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使用共享内存空间处理数据时, 通常使用块数据处理函数, 在string.h中声明</a:t>
            </a:r>
          </a:p>
          <a:p>
            <a:pPr lvl="3">
              <a:lnSpc>
                <a:spcPct val="90000"/>
              </a:lnSpc>
            </a:pPr>
            <a:r>
              <a:rPr lang="zh-CN" altLang="en-US"/>
              <a:t>memccpy(): 块数据复制函数</a:t>
            </a:r>
          </a:p>
          <a:p>
            <a:pPr lvl="3">
              <a:lnSpc>
                <a:spcPct val="90000"/>
              </a:lnSpc>
            </a:pPr>
            <a:r>
              <a:rPr lang="zh-CN" altLang="en-US"/>
              <a:t>memchr(): 块数据查找函数</a:t>
            </a:r>
          </a:p>
          <a:p>
            <a:pPr lvl="3">
              <a:lnSpc>
                <a:spcPct val="90000"/>
              </a:lnSpc>
            </a:pPr>
            <a:r>
              <a:rPr lang="zh-CN" altLang="en-US"/>
              <a:t>memcmp(): 块数据比较函数</a:t>
            </a:r>
          </a:p>
          <a:p>
            <a:pPr lvl="3">
              <a:lnSpc>
                <a:spcPct val="90000"/>
              </a:lnSpc>
            </a:pPr>
            <a:r>
              <a:rPr lang="zh-CN" altLang="en-US"/>
              <a:t>memcpy(): 块数据复制函数</a:t>
            </a:r>
          </a:p>
          <a:p>
            <a:pPr lvl="3">
              <a:lnSpc>
                <a:spcPct val="90000"/>
              </a:lnSpc>
            </a:pPr>
            <a:r>
              <a:rPr lang="zh-CN" altLang="en-US"/>
              <a:t>memmove(): 块数据移动函数</a:t>
            </a:r>
          </a:p>
          <a:p>
            <a:pPr lvl="3">
              <a:lnSpc>
                <a:spcPct val="90000"/>
              </a:lnSpc>
            </a:pPr>
            <a:r>
              <a:rPr lang="zh-CN" altLang="en-US"/>
              <a:t>memset(): 块数据设置函数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AAAE98C7-51E1-47C9-8B24-A5E90DE1FFD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</a:t>
            </a:r>
            <a:r>
              <a:rPr lang="en-US" altLang="zh-CN" dirty="0"/>
              <a:t>-Unix</a:t>
            </a:r>
            <a:r>
              <a:rPr lang="zh-CN" altLang="en-US" dirty="0"/>
              <a:t>三种进程间通信方式</a:t>
            </a:r>
          </a:p>
        </p:txBody>
      </p:sp>
      <p:graphicFrame>
        <p:nvGraphicFramePr>
          <p:cNvPr id="71683" name="Group 3">
            <a:extLst>
              <a:ext uri="{FF2B5EF4-FFF2-40B4-BE49-F238E27FC236}">
                <a16:creationId xmlns:a16="http://schemas.microsoft.com/office/drawing/2014/main" id="{813161A1-DD99-40A2-A7BF-0D0672253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74670"/>
              </p:ext>
            </p:extLst>
          </p:nvPr>
        </p:nvGraphicFramePr>
        <p:xfrm>
          <a:off x="704851" y="1195389"/>
          <a:ext cx="8640763" cy="54387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Arial" panose="020B0604020202020204" pitchFamily="34" charset="0"/>
                        </a:rPr>
                        <a:t>无名管道</a:t>
                      </a:r>
                      <a:endParaRPr kumimoji="0" 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Arial" panose="020B0604020202020204" pitchFamily="34" charset="0"/>
                        </a:rPr>
                        <a:t>有名管道</a:t>
                      </a:r>
                      <a:endParaRPr kumimoji="0" 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Arial" panose="020B0604020202020204" pitchFamily="34" charset="0"/>
                        </a:rPr>
                        <a:t>信号</a:t>
                      </a:r>
                      <a:endParaRPr kumimoji="0" 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9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优点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Arial" panose="020B0604020202020204" pitchFamily="34" charset="0"/>
                        </a:rPr>
                        <a:t>文件的形式存在，进程通信结束后，文件消失，比较方便使用。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文件的形式存在，进程通信结束后，文件会存在，但是文件的内容不存在，可以用于没有亲缘关系的进程之间。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比较复杂的通信方式，用于通知接受进程有某种事件发生。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3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缺点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Arial" panose="020B0604020202020204" pitchFamily="34" charset="0"/>
                        </a:rPr>
                        <a:t>通信的进程的关系一定是父子进程的关系。承载信息量少，只能承载无格式字节流以及缓冲区大小受限等。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承载信息量少，只能承载无格式字节流以及缓冲区大小受限等。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只是针对系统的几种特殊条件下使用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6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头文件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&lt;unistd.h&gt;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&lt;sys/tyes.h&gt;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&lt;sys/stat.h&gt;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&lt;signal.h&gt;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6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创建或打开</a:t>
                      </a: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IPC</a:t>
                      </a: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函数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pipe()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popen()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pclose()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mkfifo()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signal()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sigaction()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90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IPC</a:t>
                      </a: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操作函数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read()</a:t>
                      </a: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write()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read()</a:t>
                      </a: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、</a:t>
                      </a: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write()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sigprocmask()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sigemptyset()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sigfillset()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sigaddset()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sigismember()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9605F936-1B87-46F6-8168-04BE44142B1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</a:t>
            </a:r>
            <a:r>
              <a:rPr lang="en-US" altLang="zh-CN" dirty="0"/>
              <a:t>-System V</a:t>
            </a:r>
            <a:r>
              <a:rPr lang="zh-CN" altLang="en-US" dirty="0"/>
              <a:t>三种进程间通信方式</a:t>
            </a:r>
          </a:p>
        </p:txBody>
      </p:sp>
      <p:graphicFrame>
        <p:nvGraphicFramePr>
          <p:cNvPr id="72707" name="Group 3">
            <a:extLst>
              <a:ext uri="{FF2B5EF4-FFF2-40B4-BE49-F238E27FC236}">
                <a16:creationId xmlns:a16="http://schemas.microsoft.com/office/drawing/2014/main" id="{C68C65E4-7F30-4332-B74A-2D17233F0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74870"/>
              </p:ext>
            </p:extLst>
          </p:nvPr>
        </p:nvGraphicFramePr>
        <p:xfrm>
          <a:off x="633413" y="1177926"/>
          <a:ext cx="8640762" cy="557218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800" b="1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Arial" panose="020B0604020202020204" pitchFamily="34" charset="0"/>
                        </a:rPr>
                        <a:t>消息队列</a:t>
                      </a:r>
                      <a:endParaRPr kumimoji="0" 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Arial" panose="020B0604020202020204" pitchFamily="34" charset="0"/>
                        </a:rPr>
                        <a:t>信号量</a:t>
                      </a:r>
                      <a:endParaRPr kumimoji="0" 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8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Arial" panose="020B0604020202020204" pitchFamily="34" charset="0"/>
                        </a:rPr>
                        <a:t>共享内存区</a:t>
                      </a:r>
                      <a:endParaRPr kumimoji="0" 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优点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Arial" panose="020B0604020202020204" pitchFamily="34" charset="0"/>
                        </a:rPr>
                        <a:t>克服了信号承载信息量少。可独立于发送和接收进程。同时通过发送消息还可以避免命名管道的同步和阻塞问题。接收程序可以通过消息类型有选择地接收数据。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主要作为进程间以及同一进程不同线程之间的同步手段。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非常方便，而且函数的接口也简单，数据的共享还使进程间的数据不用传送，而是直接访问内存，也加快了程序的效率。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58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缺点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Arial" panose="020B0604020202020204" pitchFamily="34" charset="0"/>
                        </a:rPr>
                        <a:t>每个数据都有一个最大长度的限制。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仅用于解决多个进程对同一资源的访问竞争的问题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没有提供同步的机制，这使得我们在使用共享内存进行进程间通信时，往往要借助其他的手段来进行进程间的同步工作。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en-US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头文件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sym typeface="Arial" panose="020B0604020202020204" pitchFamily="34" charset="0"/>
                        </a:rPr>
                        <a:t>&lt;sys/msg.h&gt;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&lt;sys/sem.h&gt;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&lt;sys/shm.h&gt;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创建或打开</a:t>
                      </a: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IPC</a:t>
                      </a: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函数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msgget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semget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shmget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9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控制</a:t>
                      </a: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IPC</a:t>
                      </a: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操作的函数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msgctl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semctl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shmctl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IPC</a:t>
                      </a:r>
                      <a:r>
                        <a:rPr kumimoji="0" 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操作函数</a:t>
                      </a:r>
                      <a:endParaRPr kumimoji="0" 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msgsnd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msgrcv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semop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200" b="1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方正楷体_GBK" charset="-122"/>
                        </a:defRPr>
                      </a:lvl1pPr>
                      <a:lvl2pPr indent="-50800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1588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A50021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indent="-55563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292929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tabLst>
                          <a:tab pos="1611313" algn="l"/>
                        </a:tabLst>
                        <a:defRPr b="1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shmat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120000"/>
                        <a:buFont typeface="Wingdings" panose="05000000000000000000" pitchFamily="2" charset="2"/>
                        <a:buNone/>
                        <a:tabLst>
                          <a:tab pos="1611313" algn="l"/>
                        </a:tabLst>
                      </a:pPr>
                      <a:r>
                        <a:rPr kumimoji="0" lang="zh-CN" altLang="zh-CN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shmdt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4CEE61E-A66C-4062-97F0-ACC87F1E53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Unix进程通信</a:t>
            </a:r>
            <a:r>
              <a:rPr lang="en-US" altLang="zh-CN" dirty="0"/>
              <a:t>——</a:t>
            </a:r>
            <a:r>
              <a:rPr lang="zh-CN" altLang="en-US" dirty="0"/>
              <a:t>无名管道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C8E164B-6250-412D-9063-862C210EC0B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>
                <a:ea typeface="宋体" panose="02010600030101010101" pitchFamily="2" charset="-122"/>
              </a:rPr>
              <a:t>无名管道概念</a:t>
            </a:r>
          </a:p>
          <a:p>
            <a:pPr lvl="1" algn="just" eaLnBrk="1" hangingPunct="1"/>
            <a:r>
              <a:rPr lang="zh-CN" altLang="en-US" dirty="0"/>
              <a:t>默认情况下，在Shell命令执行过程中，任何命令都有：</a:t>
            </a:r>
          </a:p>
          <a:p>
            <a:pPr lvl="2" algn="just" eaLnBrk="1" hangingPunct="1"/>
            <a:r>
              <a:rPr lang="zh-CN" altLang="en-US" dirty="0">
                <a:ea typeface="宋体" panose="02010600030101010101" pitchFamily="2" charset="-122"/>
              </a:rPr>
              <a:t>标准输入设备（键盘）</a:t>
            </a:r>
          </a:p>
          <a:p>
            <a:pPr lvl="2" algn="just" eaLnBrk="1" hangingPunct="1"/>
            <a:r>
              <a:rPr lang="zh-CN" altLang="en-US" dirty="0">
                <a:ea typeface="宋体" panose="02010600030101010101" pitchFamily="2" charset="-122"/>
              </a:rPr>
              <a:t>标准输出设备（显示器）</a:t>
            </a:r>
          </a:p>
          <a:p>
            <a:pPr lvl="2" algn="just" eaLnBrk="1" hangingPunct="1"/>
            <a:r>
              <a:rPr lang="zh-CN" altLang="en-US" dirty="0">
                <a:ea typeface="宋体" panose="02010600030101010101" pitchFamily="2" charset="-122"/>
              </a:rPr>
              <a:t>标准错误输出设备（显示器）</a:t>
            </a:r>
          </a:p>
          <a:p>
            <a:pPr lvl="1" algn="just" eaLnBrk="1" hangingPunct="1"/>
            <a:r>
              <a:rPr lang="zh-CN" altLang="en-US" dirty="0"/>
              <a:t>使用管道“|”将两个命令连接起来，改变标准输入输出方式</a:t>
            </a:r>
          </a:p>
          <a:p>
            <a:pPr lvl="2" algn="just" eaLnBrk="1" hangingPunct="1"/>
            <a:r>
              <a:rPr lang="zh-CN" altLang="en-US" dirty="0">
                <a:ea typeface="宋体" panose="02010600030101010101" pitchFamily="2" charset="-122"/>
              </a:rPr>
              <a:t>ps | grep bash</a:t>
            </a:r>
          </a:p>
          <a:p>
            <a:pPr lvl="3" algn="just" eaLnBrk="1" hangingPunct="1"/>
            <a:r>
              <a:rPr lang="zh-CN" altLang="en-US" dirty="0">
                <a:ea typeface="宋体" panose="02010600030101010101" pitchFamily="2" charset="-122"/>
              </a:rPr>
              <a:t>管道将一个命令的输出作为另一个命令的输入</a:t>
            </a:r>
          </a:p>
          <a:p>
            <a:pPr lvl="3" algn="just" eaLnBrk="1" hangingPunct="1"/>
            <a:r>
              <a:rPr lang="zh-CN" altLang="en-US" dirty="0">
                <a:ea typeface="宋体" panose="02010600030101010101" pitchFamily="2" charset="-122"/>
              </a:rPr>
              <a:t>无名管道是一种特殊类型的文件，通信结束后自动消失</a:t>
            </a:r>
          </a:p>
          <a:p>
            <a:pPr lvl="1" algn="just" eaLnBrk="1" hangingPunct="1"/>
            <a:r>
              <a:rPr lang="zh-CN" altLang="en-US" dirty="0"/>
              <a:t>无名管道通信是单工（单向）的</a:t>
            </a:r>
          </a:p>
          <a:p>
            <a:pPr lvl="1" algn="just" eaLnBrk="1" hangingPunct="1"/>
            <a:r>
              <a:rPr lang="zh-CN" altLang="en-US" dirty="0"/>
              <a:t>无名管道只能在具有亲缘关系的进程间实现通信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3784D6A-3B08-450D-A3EA-910EBE0BDC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Unix进程通信</a:t>
            </a:r>
            <a:r>
              <a:rPr lang="en-US" altLang="zh-CN" dirty="0"/>
              <a:t>——</a:t>
            </a:r>
            <a:r>
              <a:rPr lang="zh-CN" altLang="en-US" dirty="0"/>
              <a:t>无名管道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339569A-D755-4B47-A970-36082A3E87A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14288" algn="just" eaLnBrk="1" hangingPunct="1">
              <a:lnSpc>
                <a:spcPct val="90000"/>
              </a:lnSpc>
            </a:pPr>
            <a:r>
              <a:rPr lang="zh-CN" altLang="en-US" sz="3000" dirty="0"/>
              <a:t>无名管道管理及应用</a:t>
            </a:r>
            <a:endParaRPr lang="en-US" altLang="zh-CN" sz="3000" dirty="0"/>
          </a:p>
          <a:p>
            <a:pPr marL="871538" lvl="1" indent="-330200" eaLnBrk="1" hangingPunct="1">
              <a:lnSpc>
                <a:spcPct val="90000"/>
              </a:lnSpc>
            </a:pPr>
            <a:r>
              <a:rPr lang="zh-CN" altLang="en-US" dirty="0"/>
              <a:t>创建一个简单的管道，可以使用系统调用</a:t>
            </a:r>
            <a:r>
              <a:rPr lang="en-US" altLang="zh-CN" dirty="0"/>
              <a:t>pipe( )</a:t>
            </a:r>
            <a:endParaRPr lang="zh-CN" altLang="en-US" dirty="0"/>
          </a:p>
          <a:p>
            <a:pPr marL="871538" lvl="1" indent="-330200" eaLnBrk="1" hangingPunct="1">
              <a:lnSpc>
                <a:spcPct val="90000"/>
              </a:lnSpc>
            </a:pPr>
            <a:r>
              <a:rPr lang="zh-CN" altLang="en-US" dirty="0"/>
              <a:t>如果系统调用成功，参数数组将包括管道使用的两个文件描述符，分别指向两个数据流.</a:t>
            </a:r>
          </a:p>
          <a:p>
            <a:pPr marL="871538" lvl="1" indent="-330200" eaLnBrk="1" hangingPunct="1">
              <a:lnSpc>
                <a:spcPct val="90000"/>
              </a:lnSpc>
            </a:pPr>
            <a:r>
              <a:rPr lang="zh-CN" altLang="en-US" dirty="0"/>
              <a:t>创建一个管道之后，一般情况下进程将产生一个新的进程.</a:t>
            </a:r>
            <a:endParaRPr lang="zh-CN" altLang="en-US" sz="1800" dirty="0"/>
          </a:p>
          <a:p>
            <a:pPr marL="1527175" lvl="2" indent="-331788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函数声明：extern </a:t>
            </a:r>
            <a:r>
              <a:rPr lang="en-US" altLang="zh-CN" dirty="0">
                <a:ea typeface="宋体" panose="02010600030101010101" pitchFamily="2" charset="-122"/>
              </a:rPr>
              <a:t>int pipe( int </a:t>
            </a:r>
            <a:r>
              <a:rPr lang="zh-CN" altLang="en-US" dirty="0">
                <a:ea typeface="宋体" panose="02010600030101010101" pitchFamily="2" charset="-122"/>
              </a:rPr>
              <a:t>_pipedes</a:t>
            </a:r>
            <a:r>
              <a:rPr lang="en-US" altLang="zh-CN" dirty="0">
                <a:ea typeface="宋体" panose="02010600030101010101" pitchFamily="2" charset="-122"/>
              </a:rPr>
              <a:t>[2] )</a:t>
            </a:r>
            <a:r>
              <a:rPr lang="zh-CN" altLang="en-US" dirty="0">
                <a:ea typeface="宋体" panose="02010600030101010101" pitchFamily="2" charset="-122"/>
              </a:rPr>
              <a:t> _THROW _wur；</a:t>
            </a:r>
          </a:p>
          <a:p>
            <a:pPr marL="1527175" lvl="2" indent="-331788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返回值：如果系统调用成功，返回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.如果系统调用失败返回</a:t>
            </a:r>
            <a:r>
              <a:rPr lang="en-US" altLang="zh-CN" dirty="0">
                <a:ea typeface="宋体" panose="02010600030101010101" pitchFamily="2" charset="-122"/>
              </a:rPr>
              <a:t>- 1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</a:p>
          <a:p>
            <a:pPr marL="2484438" lvl="3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ea typeface="宋体" panose="02010600030101010101" pitchFamily="2" charset="-122"/>
              </a:rPr>
              <a:t>errno</a:t>
            </a:r>
            <a:r>
              <a:rPr lang="en-US" altLang="zh-CN" dirty="0">
                <a:ea typeface="宋体" panose="02010600030101010101" pitchFamily="2" charset="-122"/>
              </a:rPr>
              <a:t> = EMFILE (</a:t>
            </a:r>
            <a:r>
              <a:rPr lang="zh-CN" altLang="en-US" dirty="0">
                <a:ea typeface="宋体" panose="02010600030101010101" pitchFamily="2" charset="-122"/>
              </a:rPr>
              <a:t>没有空闲的文件描述符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marL="2484438" lvl="3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zh-CN" altLang="en-US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</a:rPr>
              <a:t>ENFILE (</a:t>
            </a:r>
            <a:r>
              <a:rPr lang="zh-CN" altLang="en-US" dirty="0">
                <a:ea typeface="宋体" panose="02010600030101010101" pitchFamily="2" charset="-122"/>
              </a:rPr>
              <a:t>系统文件表已满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marL="2484438" lvl="3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	EFAULT (</a:t>
            </a:r>
            <a:r>
              <a:rPr lang="en-US" altLang="zh-CN" dirty="0" err="1">
                <a:ea typeface="宋体" panose="02010600030101010101" pitchFamily="2" charset="-122"/>
              </a:rPr>
              <a:t>fd</a:t>
            </a:r>
            <a:r>
              <a:rPr lang="zh-CN" altLang="en-US" dirty="0">
                <a:ea typeface="宋体" panose="02010600030101010101" pitchFamily="2" charset="-122"/>
              </a:rPr>
              <a:t>数组无效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32DFF93-E687-4DDC-BE6D-36DEC830B6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Unix进程通信</a:t>
            </a:r>
            <a:r>
              <a:rPr lang="en-US" altLang="zh-CN" dirty="0"/>
              <a:t>——</a:t>
            </a:r>
            <a:r>
              <a:rPr lang="zh-CN" altLang="en-US" dirty="0"/>
              <a:t>无名管道</a:t>
            </a:r>
            <a:endParaRPr lang="en-US" altLang="zh-CN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BDE97C6-E631-4990-B623-631A8221005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dirty="0">
                <a:latin typeface="方正楷体_GBK" charset="-122"/>
              </a:rPr>
              <a:t>注意：pipedes</a:t>
            </a:r>
            <a:r>
              <a:rPr lang="en-US" altLang="zh-CN" dirty="0">
                <a:latin typeface="方正楷体_GBK" charset="-122"/>
              </a:rPr>
              <a:t>[0]</a:t>
            </a:r>
            <a:r>
              <a:rPr lang="zh-CN" altLang="en-US" dirty="0">
                <a:latin typeface="方正楷体_GBK" charset="-122"/>
              </a:rPr>
              <a:t>用于读取管道，pipedes</a:t>
            </a:r>
            <a:r>
              <a:rPr lang="en-US" altLang="zh-CN" dirty="0">
                <a:latin typeface="方正楷体_GBK" charset="-122"/>
              </a:rPr>
              <a:t>[1]</a:t>
            </a:r>
            <a:r>
              <a:rPr lang="zh-CN" altLang="en-US" dirty="0">
                <a:latin typeface="方正楷体_GBK" charset="-122"/>
              </a:rPr>
              <a:t>用于写入管道</a:t>
            </a:r>
          </a:p>
          <a:p>
            <a:pPr lvl="2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182C2AC1-EA2F-483D-99DE-76119859B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9" y="3141663"/>
            <a:ext cx="1368425" cy="6477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170" tIns="46990" rIns="90170" bIns="469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ysClr val="windowText" lastClr="000000"/>
                </a:solidFill>
              </a:rPr>
              <a:t>进程A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5F68266B-C495-486C-AFE3-054D9497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1" y="3141663"/>
            <a:ext cx="1368425" cy="6477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170" tIns="46990" rIns="90170" bIns="469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ysClr val="windowText" lastClr="000000"/>
                </a:solidFill>
              </a:rPr>
              <a:t>pipedes[1]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1C3D7B86-A8E2-48B8-865B-BFDD3044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1" y="3789364"/>
            <a:ext cx="1368425" cy="64928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170" tIns="46990" rIns="90170" bIns="469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ysClr val="windowText" lastClr="000000"/>
                </a:solidFill>
              </a:rPr>
              <a:t>pipedes[0]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926C1CEF-F85E-4BF5-A275-D10CCB72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9" y="3835400"/>
            <a:ext cx="1368425" cy="6477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170" tIns="46990" rIns="90170" bIns="4699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ysClr val="windowText" lastClr="000000"/>
                </a:solidFill>
              </a:rPr>
              <a:t>进程B</a:t>
            </a:r>
          </a:p>
        </p:txBody>
      </p:sp>
      <p:sp>
        <p:nvSpPr>
          <p:cNvPr id="24584" name="箭头 518">
            <a:extLst>
              <a:ext uri="{FF2B5EF4-FFF2-40B4-BE49-F238E27FC236}">
                <a16:creationId xmlns:a16="http://schemas.microsoft.com/office/drawing/2014/main" id="{EB0EF4E6-E775-4E7F-964E-99461F9AA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9900" y="3429000"/>
            <a:ext cx="10795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24585" name="箭头 518">
            <a:extLst>
              <a:ext uri="{FF2B5EF4-FFF2-40B4-BE49-F238E27FC236}">
                <a16:creationId xmlns:a16="http://schemas.microsoft.com/office/drawing/2014/main" id="{3F99EA90-8E9F-4E12-8D4A-66FB4447D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7825" y="4149725"/>
            <a:ext cx="115093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89C5EB96-B063-4683-A84D-5C5ECF9C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949" y="2990850"/>
            <a:ext cx="364202" cy="30777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方正楷体_GBK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4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写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4D6E5BD4-2A59-4C1E-82DF-56219B368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874" y="3717925"/>
            <a:ext cx="364202" cy="30777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方正楷体_GBK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2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400" b="0">
                <a:solidFill>
                  <a:sysClr val="windowText" lastClr="000000"/>
                </a:solidFill>
                <a:ea typeface="宋体" panose="02010600030101010101" pitchFamily="2" charset="-122"/>
              </a:rPr>
              <a:t>读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DC09BFA-9F5C-460C-AD53-BA513468EB66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zh-CN" dirty="0"/>
              <a:t>Unix进程通信——无名管道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D10802D-54C4-4CA7-A20F-34B8758696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200" dirty="0"/>
              <a:t>读无名管道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000" dirty="0"/>
              <a:t>采用无缓冲区I/O方式实现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000" dirty="0"/>
              <a:t>函数声明: extern ssize_t read(int _fd, void *_buf, size_t _nbytes) _wur;</a:t>
            </a:r>
          </a:p>
          <a:p>
            <a:pPr lvl="2" algn="just">
              <a:lnSpc>
                <a:spcPct val="90000"/>
              </a:lnSpc>
            </a:pPr>
            <a:r>
              <a:rPr lang="zh-CN" altLang="en-US" sz="1800" dirty="0"/>
              <a:t>fd为打开的文件描述符, buf为读出数据存储位置, nbytes为读取数据的大小</a:t>
            </a:r>
          </a:p>
          <a:p>
            <a:pPr lvl="2" algn="just">
              <a:lnSpc>
                <a:spcPct val="90000"/>
              </a:lnSpc>
            </a:pPr>
            <a:r>
              <a:rPr lang="zh-CN" altLang="en-US" sz="1800" dirty="0"/>
              <a:t>从fd所指向文件中读取n字节内容存储在buf所指的临时空间</a:t>
            </a:r>
          </a:p>
          <a:p>
            <a:pPr algn="just">
              <a:lnSpc>
                <a:spcPct val="90000"/>
              </a:lnSpc>
            </a:pPr>
            <a:r>
              <a:rPr lang="zh-CN" altLang="en-US" sz="2200" dirty="0"/>
              <a:t>写无名管道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000" dirty="0"/>
              <a:t>试图向已经填满的管道写,会阻塞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000" dirty="0"/>
              <a:t>一个管道不能同时被两个进程打开, 系统通过使用无缓冲区的I/O方式实现写操作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000" dirty="0"/>
              <a:t>函数声明: extern ssize_t write(int _fd, _const void *_buf, size_t _n) _wur;</a:t>
            </a:r>
          </a:p>
          <a:p>
            <a:pPr lvl="2" algn="just">
              <a:lnSpc>
                <a:spcPct val="90000"/>
              </a:lnSpc>
            </a:pPr>
            <a:r>
              <a:rPr lang="zh-CN" altLang="en-US" sz="1800" dirty="0"/>
              <a:t>从buf所指向的缓冲区向管道中写入n字节</a:t>
            </a:r>
          </a:p>
          <a:p>
            <a:pPr lvl="2" algn="just">
              <a:lnSpc>
                <a:spcPct val="90000"/>
              </a:lnSpc>
            </a:pPr>
            <a:r>
              <a:rPr lang="zh-CN" altLang="en-US" sz="1800" dirty="0"/>
              <a:t>为避免交叉写入, 建议每次写入的数据小于或等于系统PIPE_BUF缓冲区(默认4096)大小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29820</TotalTime>
  <Words>4310</Words>
  <Application>Microsoft Office PowerPoint</Application>
  <PresentationFormat>A4 纸张(210x297 毫米)</PresentationFormat>
  <Paragraphs>470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Monotype Sorts</vt:lpstr>
      <vt:lpstr>方正楷体_GBK</vt:lpstr>
      <vt:lpstr>楷体_GB2312</vt:lpstr>
      <vt:lpstr>Arial</vt:lpstr>
      <vt:lpstr>Arial Narrow</vt:lpstr>
      <vt:lpstr>Calibri</vt:lpstr>
      <vt:lpstr>Times New Roman</vt:lpstr>
      <vt:lpstr>Wingdings</vt:lpstr>
      <vt:lpstr>通用信息 (标准)</vt:lpstr>
      <vt:lpstr>第五章 第3讲  Linux进程间通信</vt:lpstr>
      <vt:lpstr>进程间通信定义</vt:lpstr>
      <vt:lpstr>进程间通信作用</vt:lpstr>
      <vt:lpstr>题目</vt:lpstr>
      <vt:lpstr>题目</vt:lpstr>
      <vt:lpstr>Unix进程通信——无名管道</vt:lpstr>
      <vt:lpstr>Unix进程通信——无名管道</vt:lpstr>
      <vt:lpstr>Unix进程通信——无名管道</vt:lpstr>
      <vt:lpstr>Unix进程通信——无名管道</vt:lpstr>
      <vt:lpstr>Unix进程通信——无名管道</vt:lpstr>
      <vt:lpstr>Unix进程通信——无名管道</vt:lpstr>
      <vt:lpstr>Unix进程通信——无名管道</vt:lpstr>
      <vt:lpstr>题目</vt:lpstr>
      <vt:lpstr>Unix进程通信——有名管道</vt:lpstr>
      <vt:lpstr>Unix进程通信——有名管道</vt:lpstr>
      <vt:lpstr>Unix进程通信——有名管道</vt:lpstr>
      <vt:lpstr>题目</vt:lpstr>
      <vt:lpstr>Unix进程通信——信号</vt:lpstr>
      <vt:lpstr>Unix进程通信——信号</vt:lpstr>
      <vt:lpstr>Unix进程通信——信号</vt:lpstr>
      <vt:lpstr>Unix进程通信——信号</vt:lpstr>
      <vt:lpstr>Unix进程通信——信号</vt:lpstr>
      <vt:lpstr>Unix进程通信——信号</vt:lpstr>
      <vt:lpstr>Unix进程通信——信号</vt:lpstr>
      <vt:lpstr>Unix进程通信——信号</vt:lpstr>
      <vt:lpstr>Unix进程通信——信号</vt:lpstr>
      <vt:lpstr>Unix进程通信——信号</vt:lpstr>
      <vt:lpstr>Unix进程通信——信号</vt:lpstr>
      <vt:lpstr>Unix进程通信——信号</vt:lpstr>
      <vt:lpstr>Unix进程通信——信号</vt:lpstr>
      <vt:lpstr>题目</vt:lpstr>
      <vt:lpstr>System V进程通信——基础</vt:lpstr>
      <vt:lpstr>题目</vt:lpstr>
      <vt:lpstr>System V进程通信——消息队列</vt:lpstr>
      <vt:lpstr>System V进程通信——消息队列</vt:lpstr>
      <vt:lpstr>System V进程通信——消息队列</vt:lpstr>
      <vt:lpstr>System V进程通信——消息队列</vt:lpstr>
      <vt:lpstr>System V进程通信——消息队列</vt:lpstr>
      <vt:lpstr>System V进程通信——消息队列</vt:lpstr>
      <vt:lpstr>System V进程通信——消息队列</vt:lpstr>
      <vt:lpstr>System V进程通信——消息队列</vt:lpstr>
      <vt:lpstr>System V进程通信——消息队列</vt:lpstr>
      <vt:lpstr>System V进程通信——消息队列</vt:lpstr>
      <vt:lpstr>题目</vt:lpstr>
      <vt:lpstr>System V进程通信——信号量</vt:lpstr>
      <vt:lpstr>System V进程通信——信号量</vt:lpstr>
      <vt:lpstr>System V进程通信——信号量</vt:lpstr>
      <vt:lpstr>System V进程通信——信号量</vt:lpstr>
      <vt:lpstr>题目</vt:lpstr>
      <vt:lpstr>System V进程通信——共享内存</vt:lpstr>
      <vt:lpstr>System V进程通信——共享内存</vt:lpstr>
      <vt:lpstr>System V进程通信——共享内存</vt:lpstr>
      <vt:lpstr>System V进程通信——共享内存</vt:lpstr>
      <vt:lpstr>总结-Unix三种进程间通信方式</vt:lpstr>
      <vt:lpstr>总结-System V三种进程间通信方式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3405</cp:revision>
  <cp:lastPrinted>2011-09-02T04:24:48Z</cp:lastPrinted>
  <dcterms:created xsi:type="dcterms:W3CDTF">2001-03-21T12:57:26Z</dcterms:created>
  <dcterms:modified xsi:type="dcterms:W3CDTF">2021-02-03T05:12:20Z</dcterms:modified>
</cp:coreProperties>
</file>