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522" r:id="rId2"/>
    <p:sldId id="276" r:id="rId3"/>
    <p:sldId id="277" r:id="rId4"/>
    <p:sldId id="261" r:id="rId5"/>
    <p:sldId id="257" r:id="rId6"/>
    <p:sldId id="262" r:id="rId7"/>
    <p:sldId id="278" r:id="rId8"/>
    <p:sldId id="279" r:id="rId9"/>
    <p:sldId id="281" r:id="rId10"/>
    <p:sldId id="282" r:id="rId11"/>
    <p:sldId id="263" r:id="rId12"/>
    <p:sldId id="280" r:id="rId13"/>
    <p:sldId id="264" r:id="rId14"/>
    <p:sldId id="284" r:id="rId15"/>
    <p:sldId id="285" r:id="rId16"/>
    <p:sldId id="266" r:id="rId17"/>
    <p:sldId id="286" r:id="rId18"/>
    <p:sldId id="268" r:id="rId19"/>
    <p:sldId id="270" r:id="rId20"/>
    <p:sldId id="287" r:id="rId21"/>
    <p:sldId id="289" r:id="rId22"/>
    <p:sldId id="288" r:id="rId23"/>
    <p:sldId id="272" r:id="rId24"/>
    <p:sldId id="290" r:id="rId25"/>
    <p:sldId id="273" r:id="rId26"/>
    <p:sldId id="291" r:id="rId27"/>
    <p:sldId id="292" r:id="rId28"/>
    <p:sldId id="293" r:id="rId29"/>
    <p:sldId id="294" r:id="rId30"/>
    <p:sldId id="295" r:id="rId31"/>
    <p:sldId id="296" r:id="rId32"/>
    <p:sldId id="298" r:id="rId33"/>
    <p:sldId id="301" r:id="rId34"/>
    <p:sldId id="302" r:id="rId35"/>
    <p:sldId id="274" r:id="rId36"/>
    <p:sldId id="297" r:id="rId37"/>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8074" autoAdjust="0"/>
  </p:normalViewPr>
  <p:slideViewPr>
    <p:cSldViewPr>
      <p:cViewPr varScale="1">
        <p:scale>
          <a:sx n="55" d="100"/>
          <a:sy n="55" d="100"/>
        </p:scale>
        <p:origin x="43" y="54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C0F6D76-5818-4685-BEB7-8AF6D615309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357AEAAA-B910-486D-962F-D643EA926D6C}" type="slidenum">
              <a:rPr lang="en-US" altLang="zh-CN">
                <a:solidFill>
                  <a:srgbClr val="000000"/>
                </a:solidFill>
                <a:latin typeface="Calibri" panose="020F0502020204030204" pitchFamily="34" charset="0"/>
              </a:rPr>
              <a:pPr eaLnBrk="1" hangingPunct="1"/>
              <a:t>10</a:t>
            </a:fld>
            <a:endParaRPr lang="en-US" altLang="zh-CN">
              <a:solidFill>
                <a:srgbClr val="000000"/>
              </a:solidFill>
              <a:latin typeface="Calibri" panose="020F0502020204030204" pitchFamily="34" charset="0"/>
            </a:endParaRPr>
          </a:p>
        </p:txBody>
      </p:sp>
      <p:sp>
        <p:nvSpPr>
          <p:cNvPr id="58371" name="Rectangle 1">
            <a:extLst>
              <a:ext uri="{FF2B5EF4-FFF2-40B4-BE49-F238E27FC236}">
                <a16:creationId xmlns:a16="http://schemas.microsoft.com/office/drawing/2014/main" id="{73C8EBB1-73BD-4088-9591-6D90407416E3}"/>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a:extLst>
              <a:ext uri="{FF2B5EF4-FFF2-40B4-BE49-F238E27FC236}">
                <a16:creationId xmlns:a16="http://schemas.microsoft.com/office/drawing/2014/main" id="{DFC32B3C-EAF2-4535-BE16-22D21255CFB1}"/>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6D373FA-2360-44B8-9051-7544B625C42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078FF597-D2A1-4230-ACE5-D70D97814371}" type="slidenum">
              <a:rPr lang="en-US" altLang="zh-CN">
                <a:solidFill>
                  <a:srgbClr val="000000"/>
                </a:solidFill>
                <a:latin typeface="Calibri" panose="020F0502020204030204" pitchFamily="34" charset="0"/>
              </a:rPr>
              <a:pPr eaLnBrk="1" hangingPunct="1"/>
              <a:t>11</a:t>
            </a:fld>
            <a:endParaRPr lang="en-US" altLang="zh-CN">
              <a:solidFill>
                <a:srgbClr val="000000"/>
              </a:solidFill>
              <a:latin typeface="Calibri" panose="020F0502020204030204" pitchFamily="34" charset="0"/>
            </a:endParaRPr>
          </a:p>
        </p:txBody>
      </p:sp>
      <p:sp>
        <p:nvSpPr>
          <p:cNvPr id="59395" name="Rectangle 1">
            <a:extLst>
              <a:ext uri="{FF2B5EF4-FFF2-40B4-BE49-F238E27FC236}">
                <a16:creationId xmlns:a16="http://schemas.microsoft.com/office/drawing/2014/main" id="{2E123B53-C927-4036-A2EE-1A395C9B93D2}"/>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59945A99-E788-4797-A991-13CDE1D8E6FF}"/>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DF23B53-E0D1-4B94-BE73-55AA5D4C1F1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289DDF13-7E1E-4E30-9545-FD883DC8C27A}" type="slidenum">
              <a:rPr lang="en-US" altLang="zh-CN">
                <a:solidFill>
                  <a:srgbClr val="000000"/>
                </a:solidFill>
                <a:latin typeface="Calibri" panose="020F0502020204030204" pitchFamily="34" charset="0"/>
              </a:rPr>
              <a:pPr eaLnBrk="1" hangingPunct="1"/>
              <a:t>12</a:t>
            </a:fld>
            <a:endParaRPr lang="en-US" altLang="zh-CN">
              <a:solidFill>
                <a:srgbClr val="000000"/>
              </a:solidFill>
              <a:latin typeface="Calibri" panose="020F0502020204030204" pitchFamily="34" charset="0"/>
            </a:endParaRPr>
          </a:p>
        </p:txBody>
      </p:sp>
      <p:sp>
        <p:nvSpPr>
          <p:cNvPr id="60419" name="Rectangle 1">
            <a:extLst>
              <a:ext uri="{FF2B5EF4-FFF2-40B4-BE49-F238E27FC236}">
                <a16:creationId xmlns:a16="http://schemas.microsoft.com/office/drawing/2014/main" id="{5227074A-5A0D-446E-B50F-EACD09B646EF}"/>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a:extLst>
              <a:ext uri="{FF2B5EF4-FFF2-40B4-BE49-F238E27FC236}">
                <a16:creationId xmlns:a16="http://schemas.microsoft.com/office/drawing/2014/main" id="{D598E583-E344-4EBA-B52D-58E75D5C78E2}"/>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8B832DE-5D06-4E01-B874-B60FECF638F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A9AFD6A7-DF6C-4861-9927-24AAB36571A0}" type="slidenum">
              <a:rPr lang="en-US" altLang="zh-CN">
                <a:solidFill>
                  <a:srgbClr val="000000"/>
                </a:solidFill>
                <a:latin typeface="Calibri" panose="020F0502020204030204" pitchFamily="34" charset="0"/>
              </a:rPr>
              <a:pPr eaLnBrk="1" hangingPunct="1"/>
              <a:t>13</a:t>
            </a:fld>
            <a:endParaRPr lang="en-US" altLang="zh-CN">
              <a:solidFill>
                <a:srgbClr val="000000"/>
              </a:solidFill>
              <a:latin typeface="Calibri" panose="020F0502020204030204" pitchFamily="34" charset="0"/>
            </a:endParaRPr>
          </a:p>
        </p:txBody>
      </p:sp>
      <p:sp>
        <p:nvSpPr>
          <p:cNvPr id="61443" name="Rectangle 1">
            <a:extLst>
              <a:ext uri="{FF2B5EF4-FFF2-40B4-BE49-F238E27FC236}">
                <a16:creationId xmlns:a16="http://schemas.microsoft.com/office/drawing/2014/main" id="{E234B9FD-FF88-4F97-ABD1-0005C91032A2}"/>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C2095176-CCFC-443F-B4BE-68D6928A6A3E}"/>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4D29BE1-C481-4D97-80EC-15DBC2D0222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618B77EF-4D1E-4862-BC44-1EE984C729CD}" type="slidenum">
              <a:rPr lang="en-US" altLang="zh-CN">
                <a:solidFill>
                  <a:srgbClr val="000000"/>
                </a:solidFill>
                <a:latin typeface="Calibri" panose="020F0502020204030204" pitchFamily="34" charset="0"/>
              </a:rPr>
              <a:pPr eaLnBrk="1" hangingPunct="1"/>
              <a:t>14</a:t>
            </a:fld>
            <a:endParaRPr lang="en-US" altLang="zh-CN">
              <a:solidFill>
                <a:srgbClr val="000000"/>
              </a:solidFill>
              <a:latin typeface="Calibri" panose="020F0502020204030204" pitchFamily="34" charset="0"/>
            </a:endParaRPr>
          </a:p>
        </p:txBody>
      </p:sp>
      <p:sp>
        <p:nvSpPr>
          <p:cNvPr id="62467" name="Rectangle 1">
            <a:extLst>
              <a:ext uri="{FF2B5EF4-FFF2-40B4-BE49-F238E27FC236}">
                <a16:creationId xmlns:a16="http://schemas.microsoft.com/office/drawing/2014/main" id="{53A338CD-A357-4D5D-9861-341605CA5CFC}"/>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a:extLst>
              <a:ext uri="{FF2B5EF4-FFF2-40B4-BE49-F238E27FC236}">
                <a16:creationId xmlns:a16="http://schemas.microsoft.com/office/drawing/2014/main" id="{7EFAD2BB-5399-492A-99A9-BE80CF5C3451}"/>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D3FADD7-C318-4FA8-9EE2-23C25629CFF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8F7F8A30-B5E5-4656-B27C-1B0F64CC18DB}" type="slidenum">
              <a:rPr lang="en-US" altLang="zh-CN">
                <a:solidFill>
                  <a:srgbClr val="000000"/>
                </a:solidFill>
                <a:latin typeface="Calibri" panose="020F0502020204030204" pitchFamily="34" charset="0"/>
              </a:rPr>
              <a:pPr eaLnBrk="1" hangingPunct="1"/>
              <a:t>15</a:t>
            </a:fld>
            <a:endParaRPr lang="en-US" altLang="zh-CN">
              <a:solidFill>
                <a:srgbClr val="000000"/>
              </a:solidFill>
              <a:latin typeface="Calibri" panose="020F0502020204030204" pitchFamily="34" charset="0"/>
            </a:endParaRPr>
          </a:p>
        </p:txBody>
      </p:sp>
      <p:sp>
        <p:nvSpPr>
          <p:cNvPr id="63491" name="Rectangle 1">
            <a:extLst>
              <a:ext uri="{FF2B5EF4-FFF2-40B4-BE49-F238E27FC236}">
                <a16:creationId xmlns:a16="http://schemas.microsoft.com/office/drawing/2014/main" id="{59BE2F9E-AD0A-4C62-AF7E-B9072F0EA235}"/>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43CB9162-D73A-4E4E-B615-22DC0484A825}"/>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7D50C5B-5BA8-41E4-A12C-738566C19D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73DC1898-3015-4073-BB03-D98B93BA8DD2}" type="slidenum">
              <a:rPr lang="en-US" altLang="zh-CN">
                <a:solidFill>
                  <a:srgbClr val="000000"/>
                </a:solidFill>
                <a:latin typeface="Calibri" panose="020F0502020204030204" pitchFamily="34" charset="0"/>
              </a:rPr>
              <a:pPr eaLnBrk="1" hangingPunct="1"/>
              <a:t>16</a:t>
            </a:fld>
            <a:endParaRPr lang="en-US" altLang="zh-CN">
              <a:solidFill>
                <a:srgbClr val="000000"/>
              </a:solidFill>
              <a:latin typeface="Calibri" panose="020F0502020204030204" pitchFamily="34" charset="0"/>
            </a:endParaRPr>
          </a:p>
        </p:txBody>
      </p:sp>
      <p:sp>
        <p:nvSpPr>
          <p:cNvPr id="64515" name="Rectangle 1">
            <a:extLst>
              <a:ext uri="{FF2B5EF4-FFF2-40B4-BE49-F238E27FC236}">
                <a16:creationId xmlns:a16="http://schemas.microsoft.com/office/drawing/2014/main" id="{FAA35330-4DA4-4C36-A6A6-713C223894BE}"/>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a:extLst>
              <a:ext uri="{FF2B5EF4-FFF2-40B4-BE49-F238E27FC236}">
                <a16:creationId xmlns:a16="http://schemas.microsoft.com/office/drawing/2014/main" id="{DE74ED00-493A-4D55-8930-94ABDCC55222}"/>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93D9FC5-1E55-43BA-BACB-BC8D09D8016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8529226F-6E50-4A42-A2EA-D199CD1E4D09}" type="slidenum">
              <a:rPr lang="en-US" altLang="zh-CN">
                <a:solidFill>
                  <a:srgbClr val="000000"/>
                </a:solidFill>
                <a:latin typeface="Calibri" panose="020F0502020204030204" pitchFamily="34" charset="0"/>
              </a:rPr>
              <a:pPr eaLnBrk="1" hangingPunct="1"/>
              <a:t>17</a:t>
            </a:fld>
            <a:endParaRPr lang="en-US" altLang="zh-CN">
              <a:solidFill>
                <a:srgbClr val="000000"/>
              </a:solidFill>
              <a:latin typeface="Calibri" panose="020F0502020204030204" pitchFamily="34" charset="0"/>
            </a:endParaRPr>
          </a:p>
        </p:txBody>
      </p:sp>
      <p:sp>
        <p:nvSpPr>
          <p:cNvPr id="65539" name="Rectangle 1">
            <a:extLst>
              <a:ext uri="{FF2B5EF4-FFF2-40B4-BE49-F238E27FC236}">
                <a16:creationId xmlns:a16="http://schemas.microsoft.com/office/drawing/2014/main" id="{00678F18-64E4-4978-9C48-005A39722D9B}"/>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F2CFE364-0285-4ED8-B351-2A266BA3F9E8}"/>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377CA95-F852-4C65-A79E-2C3A75022AD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1A4FAE2C-6E41-444B-91F0-9556DB9D614E}" type="slidenum">
              <a:rPr lang="en-US" altLang="zh-CN">
                <a:solidFill>
                  <a:srgbClr val="000000"/>
                </a:solidFill>
                <a:latin typeface="Calibri" panose="020F0502020204030204" pitchFamily="34" charset="0"/>
              </a:rPr>
              <a:pPr eaLnBrk="1" hangingPunct="1"/>
              <a:t>18</a:t>
            </a:fld>
            <a:endParaRPr lang="en-US" altLang="zh-CN">
              <a:solidFill>
                <a:srgbClr val="000000"/>
              </a:solidFill>
              <a:latin typeface="Calibri" panose="020F0502020204030204" pitchFamily="34" charset="0"/>
            </a:endParaRPr>
          </a:p>
        </p:txBody>
      </p:sp>
      <p:sp>
        <p:nvSpPr>
          <p:cNvPr id="66563" name="Rectangle 1">
            <a:extLst>
              <a:ext uri="{FF2B5EF4-FFF2-40B4-BE49-F238E27FC236}">
                <a16:creationId xmlns:a16="http://schemas.microsoft.com/office/drawing/2014/main" id="{5BA9307C-5A6C-4B07-9AE4-550F7D1FAD5E}"/>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a:extLst>
              <a:ext uri="{FF2B5EF4-FFF2-40B4-BE49-F238E27FC236}">
                <a16:creationId xmlns:a16="http://schemas.microsoft.com/office/drawing/2014/main" id="{9BB331AF-112D-45F8-87D0-0B2A3A507A4C}"/>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ED53A50-3393-4B0A-B51F-47077E2A7A1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C8FC1D83-DD4A-4543-AAA1-A2C378EE3F58}" type="slidenum">
              <a:rPr lang="en-US" altLang="zh-CN">
                <a:solidFill>
                  <a:srgbClr val="000000"/>
                </a:solidFill>
                <a:latin typeface="Calibri" panose="020F0502020204030204" pitchFamily="34" charset="0"/>
              </a:rPr>
              <a:pPr eaLnBrk="1" hangingPunct="1"/>
              <a:t>19</a:t>
            </a:fld>
            <a:endParaRPr lang="en-US" altLang="zh-CN">
              <a:solidFill>
                <a:srgbClr val="000000"/>
              </a:solidFill>
              <a:latin typeface="Calibri" panose="020F0502020204030204" pitchFamily="34" charset="0"/>
            </a:endParaRPr>
          </a:p>
        </p:txBody>
      </p:sp>
      <p:sp>
        <p:nvSpPr>
          <p:cNvPr id="67587" name="Rectangle 1">
            <a:extLst>
              <a:ext uri="{FF2B5EF4-FFF2-40B4-BE49-F238E27FC236}">
                <a16:creationId xmlns:a16="http://schemas.microsoft.com/office/drawing/2014/main" id="{66E9417B-702A-4F74-9BF6-85253FFF7197}"/>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0062B579-0281-4A11-9982-A21282774C85}"/>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667EDA6-0EC0-409B-9777-46C2E7CCA2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2035947A-6E4B-46D6-8E9A-0AE84F15C0F6}" type="slidenum">
              <a:rPr lang="en-US" altLang="zh-CN">
                <a:solidFill>
                  <a:srgbClr val="000000"/>
                </a:solidFill>
                <a:latin typeface="Calibri" panose="020F0502020204030204" pitchFamily="34" charset="0"/>
              </a:rPr>
              <a:pPr eaLnBrk="1" hangingPunct="1"/>
              <a:t>2</a:t>
            </a:fld>
            <a:endParaRPr lang="en-US" altLang="zh-CN">
              <a:solidFill>
                <a:srgbClr val="000000"/>
              </a:solidFill>
              <a:latin typeface="Calibri" panose="020F0502020204030204" pitchFamily="34" charset="0"/>
            </a:endParaRPr>
          </a:p>
        </p:txBody>
      </p:sp>
      <p:sp>
        <p:nvSpPr>
          <p:cNvPr id="50179" name="Rectangle 1">
            <a:extLst>
              <a:ext uri="{FF2B5EF4-FFF2-40B4-BE49-F238E27FC236}">
                <a16:creationId xmlns:a16="http://schemas.microsoft.com/office/drawing/2014/main" id="{8820C8CF-CE8F-41BE-B14B-400214B03E6E}"/>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a:extLst>
              <a:ext uri="{FF2B5EF4-FFF2-40B4-BE49-F238E27FC236}">
                <a16:creationId xmlns:a16="http://schemas.microsoft.com/office/drawing/2014/main" id="{63A49F66-FF02-452A-BF5C-62AA6719614D}"/>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41577AF-D847-4789-8E8D-643CA847344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6C2A0328-FECA-4E3B-BD31-038CC4CB36AC}" type="slidenum">
              <a:rPr lang="en-US" altLang="zh-CN">
                <a:solidFill>
                  <a:srgbClr val="000000"/>
                </a:solidFill>
                <a:latin typeface="Calibri" panose="020F0502020204030204" pitchFamily="34" charset="0"/>
              </a:rPr>
              <a:pPr eaLnBrk="1" hangingPunct="1"/>
              <a:t>20</a:t>
            </a:fld>
            <a:endParaRPr lang="en-US" altLang="zh-CN">
              <a:solidFill>
                <a:srgbClr val="000000"/>
              </a:solidFill>
              <a:latin typeface="Calibri" panose="020F0502020204030204" pitchFamily="34" charset="0"/>
            </a:endParaRPr>
          </a:p>
        </p:txBody>
      </p:sp>
      <p:sp>
        <p:nvSpPr>
          <p:cNvPr id="68611" name="Rectangle 1">
            <a:extLst>
              <a:ext uri="{FF2B5EF4-FFF2-40B4-BE49-F238E27FC236}">
                <a16:creationId xmlns:a16="http://schemas.microsoft.com/office/drawing/2014/main" id="{4E02370E-8728-45B6-98B2-5D2B3E9E29F5}"/>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a:extLst>
              <a:ext uri="{FF2B5EF4-FFF2-40B4-BE49-F238E27FC236}">
                <a16:creationId xmlns:a16="http://schemas.microsoft.com/office/drawing/2014/main" id="{F69FC263-F215-4EBC-8803-E4EA6ABEED6F}"/>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7E47F9A-6C1F-4B00-A3F5-C5B30A93FAC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FFD5FB14-7849-4A2C-81D2-0EC1A4D6B2B4}" type="slidenum">
              <a:rPr lang="en-US" altLang="zh-CN">
                <a:solidFill>
                  <a:srgbClr val="000000"/>
                </a:solidFill>
                <a:latin typeface="Calibri" panose="020F0502020204030204" pitchFamily="34" charset="0"/>
              </a:rPr>
              <a:pPr eaLnBrk="1" hangingPunct="1"/>
              <a:t>21</a:t>
            </a:fld>
            <a:endParaRPr lang="en-US" altLang="zh-CN">
              <a:solidFill>
                <a:srgbClr val="000000"/>
              </a:solidFill>
              <a:latin typeface="Calibri" panose="020F0502020204030204" pitchFamily="34" charset="0"/>
            </a:endParaRPr>
          </a:p>
        </p:txBody>
      </p:sp>
      <p:sp>
        <p:nvSpPr>
          <p:cNvPr id="69635" name="Rectangle 1">
            <a:extLst>
              <a:ext uri="{FF2B5EF4-FFF2-40B4-BE49-F238E27FC236}">
                <a16:creationId xmlns:a16="http://schemas.microsoft.com/office/drawing/2014/main" id="{1E53A590-801E-4606-AB46-5A75B37E55AC}"/>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F1E9B1DD-A5A6-4C63-9E94-BD8E587AF1A5}"/>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7110A76-0066-4820-AF05-F453191D8C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1DFE0C71-5E0C-4961-AE3A-A0D56B198F60}" type="slidenum">
              <a:rPr lang="en-US" altLang="zh-CN">
                <a:solidFill>
                  <a:srgbClr val="000000"/>
                </a:solidFill>
                <a:latin typeface="Calibri" panose="020F0502020204030204" pitchFamily="34" charset="0"/>
              </a:rPr>
              <a:pPr eaLnBrk="1" hangingPunct="1"/>
              <a:t>22</a:t>
            </a:fld>
            <a:endParaRPr lang="en-US" altLang="zh-CN">
              <a:solidFill>
                <a:srgbClr val="000000"/>
              </a:solidFill>
              <a:latin typeface="Calibri" panose="020F0502020204030204" pitchFamily="34" charset="0"/>
            </a:endParaRPr>
          </a:p>
        </p:txBody>
      </p:sp>
      <p:sp>
        <p:nvSpPr>
          <p:cNvPr id="70659" name="Rectangle 1">
            <a:extLst>
              <a:ext uri="{FF2B5EF4-FFF2-40B4-BE49-F238E27FC236}">
                <a16:creationId xmlns:a16="http://schemas.microsoft.com/office/drawing/2014/main" id="{DA7BEDF9-B2D0-44FA-A03F-0C906EC02D4C}"/>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a:extLst>
              <a:ext uri="{FF2B5EF4-FFF2-40B4-BE49-F238E27FC236}">
                <a16:creationId xmlns:a16="http://schemas.microsoft.com/office/drawing/2014/main" id="{3F5C3737-38B3-4802-BA0C-4FF15D5EF677}"/>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EDAE5E9-F9D4-4ACC-B17C-8A0F7017A29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BC336376-686F-4106-BA97-BA53F5195AB0}" type="slidenum">
              <a:rPr lang="en-US" altLang="zh-CN">
                <a:solidFill>
                  <a:srgbClr val="000000"/>
                </a:solidFill>
                <a:latin typeface="Calibri" panose="020F0502020204030204" pitchFamily="34" charset="0"/>
              </a:rPr>
              <a:pPr eaLnBrk="1" hangingPunct="1"/>
              <a:t>23</a:t>
            </a:fld>
            <a:endParaRPr lang="en-US" altLang="zh-CN">
              <a:solidFill>
                <a:srgbClr val="000000"/>
              </a:solidFill>
              <a:latin typeface="Calibri" panose="020F0502020204030204" pitchFamily="34" charset="0"/>
            </a:endParaRPr>
          </a:p>
        </p:txBody>
      </p:sp>
      <p:sp>
        <p:nvSpPr>
          <p:cNvPr id="71683" name="Rectangle 1">
            <a:extLst>
              <a:ext uri="{FF2B5EF4-FFF2-40B4-BE49-F238E27FC236}">
                <a16:creationId xmlns:a16="http://schemas.microsoft.com/office/drawing/2014/main" id="{E3B7A172-1691-4E19-9F49-C83C493D31CF}"/>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a:extLst>
              <a:ext uri="{FF2B5EF4-FFF2-40B4-BE49-F238E27FC236}">
                <a16:creationId xmlns:a16="http://schemas.microsoft.com/office/drawing/2014/main" id="{F6628326-E0F4-435A-8BB3-741DC52122E4}"/>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EFD12AB-85C4-499A-8266-55914E6EEA1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23A7790F-CDA2-4826-A5BD-D7C90F5FCEEF}" type="slidenum">
              <a:rPr lang="en-US" altLang="zh-CN">
                <a:solidFill>
                  <a:srgbClr val="000000"/>
                </a:solidFill>
                <a:latin typeface="Calibri" panose="020F0502020204030204" pitchFamily="34" charset="0"/>
              </a:rPr>
              <a:pPr eaLnBrk="1" hangingPunct="1"/>
              <a:t>24</a:t>
            </a:fld>
            <a:endParaRPr lang="en-US" altLang="zh-CN">
              <a:solidFill>
                <a:srgbClr val="000000"/>
              </a:solidFill>
              <a:latin typeface="Calibri" panose="020F0502020204030204" pitchFamily="34" charset="0"/>
            </a:endParaRPr>
          </a:p>
        </p:txBody>
      </p:sp>
      <p:sp>
        <p:nvSpPr>
          <p:cNvPr id="72707" name="Rectangle 1">
            <a:extLst>
              <a:ext uri="{FF2B5EF4-FFF2-40B4-BE49-F238E27FC236}">
                <a16:creationId xmlns:a16="http://schemas.microsoft.com/office/drawing/2014/main" id="{66CDE50A-3C95-4F30-A88E-852F84B6DA10}"/>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Rectangle 2">
            <a:extLst>
              <a:ext uri="{FF2B5EF4-FFF2-40B4-BE49-F238E27FC236}">
                <a16:creationId xmlns:a16="http://schemas.microsoft.com/office/drawing/2014/main" id="{E2A861FB-4D62-45EC-ACDB-10E89EFA298B}"/>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A7713B4-EBC2-408F-B92D-B810B68EE14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60027B61-D091-40C6-A0AE-1CDB7BC0C152}" type="slidenum">
              <a:rPr lang="en-US" altLang="zh-CN">
                <a:solidFill>
                  <a:srgbClr val="000000"/>
                </a:solidFill>
                <a:latin typeface="Calibri" panose="020F0502020204030204" pitchFamily="34" charset="0"/>
              </a:rPr>
              <a:pPr eaLnBrk="1" hangingPunct="1"/>
              <a:t>25</a:t>
            </a:fld>
            <a:endParaRPr lang="en-US" altLang="zh-CN">
              <a:solidFill>
                <a:srgbClr val="000000"/>
              </a:solidFill>
              <a:latin typeface="Calibri" panose="020F0502020204030204" pitchFamily="34" charset="0"/>
            </a:endParaRPr>
          </a:p>
        </p:txBody>
      </p:sp>
      <p:sp>
        <p:nvSpPr>
          <p:cNvPr id="73731" name="Rectangle 1">
            <a:extLst>
              <a:ext uri="{FF2B5EF4-FFF2-40B4-BE49-F238E27FC236}">
                <a16:creationId xmlns:a16="http://schemas.microsoft.com/office/drawing/2014/main" id="{BFBA678E-FD47-4094-BD9A-3EDD27F988EE}"/>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14E1031E-67A9-432D-95B8-C59005FEEFB3}"/>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B5110504-6AAF-43C0-9075-13D497B799D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1D7E5AF4-EE4B-4E03-B134-06232368A324}" type="slidenum">
              <a:rPr lang="en-US" altLang="zh-CN">
                <a:solidFill>
                  <a:srgbClr val="000000"/>
                </a:solidFill>
                <a:latin typeface="Calibri" panose="020F0502020204030204" pitchFamily="34" charset="0"/>
              </a:rPr>
              <a:pPr eaLnBrk="1" hangingPunct="1"/>
              <a:t>26</a:t>
            </a:fld>
            <a:endParaRPr lang="en-US" altLang="zh-CN">
              <a:solidFill>
                <a:srgbClr val="000000"/>
              </a:solidFill>
              <a:latin typeface="Calibri" panose="020F0502020204030204" pitchFamily="34" charset="0"/>
            </a:endParaRPr>
          </a:p>
        </p:txBody>
      </p:sp>
      <p:sp>
        <p:nvSpPr>
          <p:cNvPr id="74755" name="Rectangle 1">
            <a:extLst>
              <a:ext uri="{FF2B5EF4-FFF2-40B4-BE49-F238E27FC236}">
                <a16:creationId xmlns:a16="http://schemas.microsoft.com/office/drawing/2014/main" id="{E9F145F9-6D9C-44E8-B3C0-3CEBE6F2ED1A}"/>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a:extLst>
              <a:ext uri="{FF2B5EF4-FFF2-40B4-BE49-F238E27FC236}">
                <a16:creationId xmlns:a16="http://schemas.microsoft.com/office/drawing/2014/main" id="{43D80D87-2733-4242-B2F3-24152050964C}"/>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7C706B8A-CA18-46A9-BD08-E9DE3C131DD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52B67494-84C3-4425-B2D3-C3D7DC0C851D}" type="slidenum">
              <a:rPr lang="en-US" altLang="zh-CN">
                <a:solidFill>
                  <a:srgbClr val="000000"/>
                </a:solidFill>
                <a:latin typeface="Calibri" panose="020F0502020204030204" pitchFamily="34" charset="0"/>
              </a:rPr>
              <a:pPr eaLnBrk="1" hangingPunct="1"/>
              <a:t>27</a:t>
            </a:fld>
            <a:endParaRPr lang="en-US" altLang="zh-CN">
              <a:solidFill>
                <a:srgbClr val="000000"/>
              </a:solidFill>
              <a:latin typeface="Calibri" panose="020F0502020204030204" pitchFamily="34" charset="0"/>
            </a:endParaRPr>
          </a:p>
        </p:txBody>
      </p:sp>
      <p:sp>
        <p:nvSpPr>
          <p:cNvPr id="75779" name="Rectangle 1">
            <a:extLst>
              <a:ext uri="{FF2B5EF4-FFF2-40B4-BE49-F238E27FC236}">
                <a16:creationId xmlns:a16="http://schemas.microsoft.com/office/drawing/2014/main" id="{F7525939-72D3-43C4-B05D-20C4D4EE0D68}"/>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C6F70686-3226-4707-AD56-585E7E9941BB}"/>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6255E48-72CA-4949-B8FC-8F5CBAB9330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18904F66-6CA8-45EA-AE51-61AF6977A3A3}" type="slidenum">
              <a:rPr lang="en-US" altLang="zh-CN">
                <a:solidFill>
                  <a:srgbClr val="000000"/>
                </a:solidFill>
                <a:latin typeface="Calibri" panose="020F0502020204030204" pitchFamily="34" charset="0"/>
              </a:rPr>
              <a:pPr eaLnBrk="1" hangingPunct="1"/>
              <a:t>28</a:t>
            </a:fld>
            <a:endParaRPr lang="en-US" altLang="zh-CN">
              <a:solidFill>
                <a:srgbClr val="000000"/>
              </a:solidFill>
              <a:latin typeface="Calibri" panose="020F0502020204030204" pitchFamily="34" charset="0"/>
            </a:endParaRPr>
          </a:p>
        </p:txBody>
      </p:sp>
      <p:sp>
        <p:nvSpPr>
          <p:cNvPr id="76803" name="Rectangle 1">
            <a:extLst>
              <a:ext uri="{FF2B5EF4-FFF2-40B4-BE49-F238E27FC236}">
                <a16:creationId xmlns:a16="http://schemas.microsoft.com/office/drawing/2014/main" id="{4D2B030D-E241-404A-8B68-1901E642F216}"/>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a:extLst>
              <a:ext uri="{FF2B5EF4-FFF2-40B4-BE49-F238E27FC236}">
                <a16:creationId xmlns:a16="http://schemas.microsoft.com/office/drawing/2014/main" id="{082289BB-5C8D-45C1-BB30-C2F3486EAFB5}"/>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7B205012-3360-4415-AFE7-55329726638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D461CA3A-E0DF-406B-95EA-8049554CEF46}" type="slidenum">
              <a:rPr lang="en-US" altLang="zh-CN">
                <a:solidFill>
                  <a:srgbClr val="000000"/>
                </a:solidFill>
                <a:latin typeface="Calibri" panose="020F0502020204030204" pitchFamily="34" charset="0"/>
              </a:rPr>
              <a:pPr eaLnBrk="1" hangingPunct="1"/>
              <a:t>29</a:t>
            </a:fld>
            <a:endParaRPr lang="en-US" altLang="zh-CN">
              <a:solidFill>
                <a:srgbClr val="000000"/>
              </a:solidFill>
              <a:latin typeface="Calibri" panose="020F0502020204030204" pitchFamily="34" charset="0"/>
            </a:endParaRPr>
          </a:p>
        </p:txBody>
      </p:sp>
      <p:sp>
        <p:nvSpPr>
          <p:cNvPr id="77827" name="Rectangle 1">
            <a:extLst>
              <a:ext uri="{FF2B5EF4-FFF2-40B4-BE49-F238E27FC236}">
                <a16:creationId xmlns:a16="http://schemas.microsoft.com/office/drawing/2014/main" id="{B9E79478-BDB8-4432-B9A5-B0F322F143BB}"/>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a:extLst>
              <a:ext uri="{FF2B5EF4-FFF2-40B4-BE49-F238E27FC236}">
                <a16:creationId xmlns:a16="http://schemas.microsoft.com/office/drawing/2014/main" id="{0DF96BDC-E012-4A67-9AAD-0FF58A681893}"/>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C0B4390-A864-4D9E-B282-AF45B7BA0AE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6E78E815-BC3E-4F7A-B5E8-3E225827A2B8}" type="slidenum">
              <a:rPr lang="en-US" altLang="zh-CN">
                <a:solidFill>
                  <a:srgbClr val="000000"/>
                </a:solidFill>
                <a:latin typeface="Calibri" panose="020F0502020204030204" pitchFamily="34" charset="0"/>
              </a:rPr>
              <a:pPr eaLnBrk="1" hangingPunct="1"/>
              <a:t>3</a:t>
            </a:fld>
            <a:endParaRPr lang="en-US" altLang="zh-CN">
              <a:solidFill>
                <a:srgbClr val="000000"/>
              </a:solidFill>
              <a:latin typeface="Calibri" panose="020F0502020204030204" pitchFamily="34" charset="0"/>
            </a:endParaRPr>
          </a:p>
        </p:txBody>
      </p:sp>
      <p:sp>
        <p:nvSpPr>
          <p:cNvPr id="51203" name="Rectangle 1">
            <a:extLst>
              <a:ext uri="{FF2B5EF4-FFF2-40B4-BE49-F238E27FC236}">
                <a16:creationId xmlns:a16="http://schemas.microsoft.com/office/drawing/2014/main" id="{54897E4B-AEDA-4240-8511-0D421C5C578D}"/>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BB697A19-0B43-4AC9-B23C-FFC859D6E476}"/>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5D620EC-8ECC-4A43-9191-4FDA0E3A153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278510EC-A17A-48D1-8A3F-3A259CD669F4}" type="slidenum">
              <a:rPr lang="en-US" altLang="zh-CN">
                <a:solidFill>
                  <a:srgbClr val="000000"/>
                </a:solidFill>
                <a:latin typeface="Calibri" panose="020F0502020204030204" pitchFamily="34" charset="0"/>
              </a:rPr>
              <a:pPr eaLnBrk="1" hangingPunct="1"/>
              <a:t>30</a:t>
            </a:fld>
            <a:endParaRPr lang="en-US" altLang="zh-CN">
              <a:solidFill>
                <a:srgbClr val="000000"/>
              </a:solidFill>
              <a:latin typeface="Calibri" panose="020F0502020204030204" pitchFamily="34" charset="0"/>
            </a:endParaRPr>
          </a:p>
        </p:txBody>
      </p:sp>
      <p:sp>
        <p:nvSpPr>
          <p:cNvPr id="78851" name="Rectangle 1">
            <a:extLst>
              <a:ext uri="{FF2B5EF4-FFF2-40B4-BE49-F238E27FC236}">
                <a16:creationId xmlns:a16="http://schemas.microsoft.com/office/drawing/2014/main" id="{BC3244D1-982F-40FC-B914-78B03073D244}"/>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a:extLst>
              <a:ext uri="{FF2B5EF4-FFF2-40B4-BE49-F238E27FC236}">
                <a16:creationId xmlns:a16="http://schemas.microsoft.com/office/drawing/2014/main" id="{59E09C0A-6463-4349-ABE6-2BBF6BE29AF1}"/>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B40CC5B-BF40-4695-9F8A-4AE2FB2373C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8626B385-94B6-49D5-8C1A-C102D39417E8}" type="slidenum">
              <a:rPr lang="en-US" altLang="zh-CN">
                <a:solidFill>
                  <a:srgbClr val="000000"/>
                </a:solidFill>
                <a:latin typeface="Calibri" panose="020F0502020204030204" pitchFamily="34" charset="0"/>
              </a:rPr>
              <a:pPr eaLnBrk="1" hangingPunct="1"/>
              <a:t>31</a:t>
            </a:fld>
            <a:endParaRPr lang="en-US" altLang="zh-CN">
              <a:solidFill>
                <a:srgbClr val="000000"/>
              </a:solidFill>
              <a:latin typeface="Calibri" panose="020F0502020204030204" pitchFamily="34" charset="0"/>
            </a:endParaRPr>
          </a:p>
        </p:txBody>
      </p:sp>
      <p:sp>
        <p:nvSpPr>
          <p:cNvPr id="79875" name="Rectangle 1">
            <a:extLst>
              <a:ext uri="{FF2B5EF4-FFF2-40B4-BE49-F238E27FC236}">
                <a16:creationId xmlns:a16="http://schemas.microsoft.com/office/drawing/2014/main" id="{9B0CBAB0-7524-4546-90FB-30D2418E08AB}"/>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a:extLst>
              <a:ext uri="{FF2B5EF4-FFF2-40B4-BE49-F238E27FC236}">
                <a16:creationId xmlns:a16="http://schemas.microsoft.com/office/drawing/2014/main" id="{D07A02A6-0E63-477A-87BF-86A669139710}"/>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85C8B60-6B69-4EF7-97BD-2AEFF6B4D31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68D917DD-1E4E-4D41-B6D1-845E4BACD987}" type="slidenum">
              <a:rPr lang="en-US" altLang="zh-CN">
                <a:solidFill>
                  <a:srgbClr val="000000"/>
                </a:solidFill>
                <a:latin typeface="Calibri" panose="020F0502020204030204" pitchFamily="34" charset="0"/>
              </a:rPr>
              <a:pPr eaLnBrk="1" hangingPunct="1"/>
              <a:t>32</a:t>
            </a:fld>
            <a:endParaRPr lang="en-US" altLang="zh-CN">
              <a:solidFill>
                <a:srgbClr val="000000"/>
              </a:solidFill>
              <a:latin typeface="Calibri" panose="020F0502020204030204" pitchFamily="34" charset="0"/>
            </a:endParaRPr>
          </a:p>
        </p:txBody>
      </p:sp>
      <p:sp>
        <p:nvSpPr>
          <p:cNvPr id="80899" name="Rectangle 1">
            <a:extLst>
              <a:ext uri="{FF2B5EF4-FFF2-40B4-BE49-F238E27FC236}">
                <a16:creationId xmlns:a16="http://schemas.microsoft.com/office/drawing/2014/main" id="{1A616C17-3A6A-476C-89FD-401A5B6154CB}"/>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a:extLst>
              <a:ext uri="{FF2B5EF4-FFF2-40B4-BE49-F238E27FC236}">
                <a16:creationId xmlns:a16="http://schemas.microsoft.com/office/drawing/2014/main" id="{9FFF2E19-4DD2-49E4-85B8-E5ED58B42ACF}"/>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47AE971C-BC7F-43BA-B521-FAAF43CAEE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EAF5CCF0-59C6-4E98-A473-DC11F3FDE2F2}" type="slidenum">
              <a:rPr lang="en-US" altLang="zh-CN">
                <a:solidFill>
                  <a:srgbClr val="000000"/>
                </a:solidFill>
                <a:latin typeface="Calibri" panose="020F0502020204030204" pitchFamily="34" charset="0"/>
              </a:rPr>
              <a:pPr eaLnBrk="1" hangingPunct="1"/>
              <a:t>33</a:t>
            </a:fld>
            <a:endParaRPr lang="en-US" altLang="zh-CN">
              <a:solidFill>
                <a:srgbClr val="000000"/>
              </a:solidFill>
              <a:latin typeface="Calibri" panose="020F0502020204030204" pitchFamily="34" charset="0"/>
            </a:endParaRPr>
          </a:p>
        </p:txBody>
      </p:sp>
      <p:sp>
        <p:nvSpPr>
          <p:cNvPr id="81923" name="Rectangle 1">
            <a:extLst>
              <a:ext uri="{FF2B5EF4-FFF2-40B4-BE49-F238E27FC236}">
                <a16:creationId xmlns:a16="http://schemas.microsoft.com/office/drawing/2014/main" id="{8FD8BF5D-F862-43A3-8735-D5262780EC26}"/>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a:extLst>
              <a:ext uri="{FF2B5EF4-FFF2-40B4-BE49-F238E27FC236}">
                <a16:creationId xmlns:a16="http://schemas.microsoft.com/office/drawing/2014/main" id="{C9536904-C699-4B9C-B3D3-DFEB1A46D490}"/>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453CB57-01CB-4F7F-90D7-C9B6B01C808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B9842119-2946-4095-91F6-64F777A8400C}" type="slidenum">
              <a:rPr lang="en-US" altLang="zh-CN">
                <a:solidFill>
                  <a:srgbClr val="000000"/>
                </a:solidFill>
                <a:latin typeface="Calibri" panose="020F0502020204030204" pitchFamily="34" charset="0"/>
              </a:rPr>
              <a:pPr eaLnBrk="1" hangingPunct="1"/>
              <a:t>34</a:t>
            </a:fld>
            <a:endParaRPr lang="en-US" altLang="zh-CN">
              <a:solidFill>
                <a:srgbClr val="000000"/>
              </a:solidFill>
              <a:latin typeface="Calibri" panose="020F0502020204030204" pitchFamily="34" charset="0"/>
            </a:endParaRPr>
          </a:p>
        </p:txBody>
      </p:sp>
      <p:sp>
        <p:nvSpPr>
          <p:cNvPr id="82947" name="Rectangle 1">
            <a:extLst>
              <a:ext uri="{FF2B5EF4-FFF2-40B4-BE49-F238E27FC236}">
                <a16:creationId xmlns:a16="http://schemas.microsoft.com/office/drawing/2014/main" id="{75BD54EC-0D5D-4402-A33D-4E8014A3446A}"/>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a:extLst>
              <a:ext uri="{FF2B5EF4-FFF2-40B4-BE49-F238E27FC236}">
                <a16:creationId xmlns:a16="http://schemas.microsoft.com/office/drawing/2014/main" id="{FA690523-F521-43E8-B1DB-53D60A71DB10}"/>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3DB93F3-CC30-41BD-8775-45515B854B9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09964DE5-7AC0-4DA9-A53D-28E11831F44C}" type="slidenum">
              <a:rPr lang="en-US" altLang="zh-CN">
                <a:solidFill>
                  <a:srgbClr val="000000"/>
                </a:solidFill>
                <a:latin typeface="Calibri" panose="020F0502020204030204" pitchFamily="34" charset="0"/>
              </a:rPr>
              <a:pPr eaLnBrk="1" hangingPunct="1"/>
              <a:t>35</a:t>
            </a:fld>
            <a:endParaRPr lang="en-US" altLang="zh-CN">
              <a:solidFill>
                <a:srgbClr val="000000"/>
              </a:solidFill>
              <a:latin typeface="Calibri" panose="020F0502020204030204" pitchFamily="34" charset="0"/>
            </a:endParaRPr>
          </a:p>
        </p:txBody>
      </p:sp>
      <p:sp>
        <p:nvSpPr>
          <p:cNvPr id="83971" name="Rectangle 1">
            <a:extLst>
              <a:ext uri="{FF2B5EF4-FFF2-40B4-BE49-F238E27FC236}">
                <a16:creationId xmlns:a16="http://schemas.microsoft.com/office/drawing/2014/main" id="{5615B930-17DB-479E-9353-32EB881AFEFA}"/>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C1AD3954-D0C3-4738-8320-A6D71AF2B0A7}"/>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4CB560F-3996-431B-BE1D-EA25C04D37C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3485F20E-183C-4D2B-BAD6-61413EF17236}" type="slidenum">
              <a:rPr lang="en-US" altLang="zh-CN">
                <a:solidFill>
                  <a:srgbClr val="000000"/>
                </a:solidFill>
                <a:latin typeface="Calibri" panose="020F0502020204030204" pitchFamily="34" charset="0"/>
              </a:rPr>
              <a:pPr eaLnBrk="1" hangingPunct="1"/>
              <a:t>4</a:t>
            </a:fld>
            <a:endParaRPr lang="en-US" altLang="zh-CN">
              <a:solidFill>
                <a:srgbClr val="000000"/>
              </a:solidFill>
              <a:latin typeface="Calibri" panose="020F0502020204030204" pitchFamily="34" charset="0"/>
            </a:endParaRPr>
          </a:p>
        </p:txBody>
      </p:sp>
      <p:sp>
        <p:nvSpPr>
          <p:cNvPr id="52227" name="Rectangle 1">
            <a:extLst>
              <a:ext uri="{FF2B5EF4-FFF2-40B4-BE49-F238E27FC236}">
                <a16:creationId xmlns:a16="http://schemas.microsoft.com/office/drawing/2014/main" id="{462FF5BD-4B5B-4EE5-8DA4-0E2DA2159BE6}"/>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a:extLst>
              <a:ext uri="{FF2B5EF4-FFF2-40B4-BE49-F238E27FC236}">
                <a16:creationId xmlns:a16="http://schemas.microsoft.com/office/drawing/2014/main" id="{8BB8B0C9-68E4-4A96-9AAA-465EEC93B48D}"/>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35C2570-560C-4D0C-827A-31FC54536E5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3805E939-75F8-4B4F-9F7E-9F12C14EE3FE}" type="slidenum">
              <a:rPr lang="en-US" altLang="zh-CN">
                <a:solidFill>
                  <a:srgbClr val="000000"/>
                </a:solidFill>
                <a:latin typeface="Calibri" panose="020F0502020204030204" pitchFamily="34" charset="0"/>
              </a:rPr>
              <a:pPr eaLnBrk="1" hangingPunct="1"/>
              <a:t>5</a:t>
            </a:fld>
            <a:endParaRPr lang="en-US" altLang="zh-CN">
              <a:solidFill>
                <a:srgbClr val="000000"/>
              </a:solidFill>
              <a:latin typeface="Calibri" panose="020F0502020204030204" pitchFamily="34" charset="0"/>
            </a:endParaRPr>
          </a:p>
        </p:txBody>
      </p:sp>
      <p:sp>
        <p:nvSpPr>
          <p:cNvPr id="53251" name="Rectangle 1">
            <a:extLst>
              <a:ext uri="{FF2B5EF4-FFF2-40B4-BE49-F238E27FC236}">
                <a16:creationId xmlns:a16="http://schemas.microsoft.com/office/drawing/2014/main" id="{6A0A6489-8780-46C1-B27E-1618321E60A8}"/>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9B3E05D4-A8D2-48B6-87C3-C628D6418655}"/>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6AF46D2-4EC3-4B92-BD32-CD55D79D71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C152F687-6549-4ABB-A4C7-733B9AB8C7F4}" type="slidenum">
              <a:rPr lang="en-US" altLang="zh-CN">
                <a:solidFill>
                  <a:srgbClr val="000000"/>
                </a:solidFill>
                <a:latin typeface="Calibri" panose="020F0502020204030204" pitchFamily="34" charset="0"/>
              </a:rPr>
              <a:pPr eaLnBrk="1" hangingPunct="1"/>
              <a:t>6</a:t>
            </a:fld>
            <a:endParaRPr lang="en-US" altLang="zh-CN">
              <a:solidFill>
                <a:srgbClr val="000000"/>
              </a:solidFill>
              <a:latin typeface="Calibri" panose="020F0502020204030204" pitchFamily="34" charset="0"/>
            </a:endParaRPr>
          </a:p>
        </p:txBody>
      </p:sp>
      <p:sp>
        <p:nvSpPr>
          <p:cNvPr id="54275" name="Rectangle 1">
            <a:extLst>
              <a:ext uri="{FF2B5EF4-FFF2-40B4-BE49-F238E27FC236}">
                <a16:creationId xmlns:a16="http://schemas.microsoft.com/office/drawing/2014/main" id="{95C822B4-BAE6-4139-A24A-DAD51F1E8E1F}"/>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a:extLst>
              <a:ext uri="{FF2B5EF4-FFF2-40B4-BE49-F238E27FC236}">
                <a16:creationId xmlns:a16="http://schemas.microsoft.com/office/drawing/2014/main" id="{CAFE10B1-CC94-4EAE-B87A-04969C20C4D2}"/>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E40863A-F31C-4933-8DEB-0E84F28AFE4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04B3DE90-74F7-4E29-83DD-795C0713C6EA}" type="slidenum">
              <a:rPr lang="en-US" altLang="zh-CN">
                <a:solidFill>
                  <a:srgbClr val="000000"/>
                </a:solidFill>
                <a:latin typeface="Calibri" panose="020F0502020204030204" pitchFamily="34" charset="0"/>
              </a:rPr>
              <a:pPr eaLnBrk="1" hangingPunct="1"/>
              <a:t>7</a:t>
            </a:fld>
            <a:endParaRPr lang="en-US" altLang="zh-CN">
              <a:solidFill>
                <a:srgbClr val="000000"/>
              </a:solidFill>
              <a:latin typeface="Calibri" panose="020F0502020204030204" pitchFamily="34" charset="0"/>
            </a:endParaRPr>
          </a:p>
        </p:txBody>
      </p:sp>
      <p:sp>
        <p:nvSpPr>
          <p:cNvPr id="55299" name="Rectangle 1">
            <a:extLst>
              <a:ext uri="{FF2B5EF4-FFF2-40B4-BE49-F238E27FC236}">
                <a16:creationId xmlns:a16="http://schemas.microsoft.com/office/drawing/2014/main" id="{648A94CB-6C56-4AF5-A796-9BABA7C0A641}"/>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FBA347DA-A714-4BB9-A93B-B73516B06EB4}"/>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FEF1033-31DA-4A62-AFAA-D3FF9383699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05B298DE-8EF6-408D-BCD0-B8FFB0DEE0B2}" type="slidenum">
              <a:rPr lang="en-US" altLang="zh-CN">
                <a:solidFill>
                  <a:srgbClr val="000000"/>
                </a:solidFill>
                <a:latin typeface="Calibri" panose="020F0502020204030204" pitchFamily="34" charset="0"/>
              </a:rPr>
              <a:pPr eaLnBrk="1" hangingPunct="1"/>
              <a:t>8</a:t>
            </a:fld>
            <a:endParaRPr lang="en-US" altLang="zh-CN">
              <a:solidFill>
                <a:srgbClr val="000000"/>
              </a:solidFill>
              <a:latin typeface="Calibri" panose="020F0502020204030204" pitchFamily="34" charset="0"/>
            </a:endParaRPr>
          </a:p>
        </p:txBody>
      </p:sp>
      <p:sp>
        <p:nvSpPr>
          <p:cNvPr id="56323" name="Rectangle 1">
            <a:extLst>
              <a:ext uri="{FF2B5EF4-FFF2-40B4-BE49-F238E27FC236}">
                <a16:creationId xmlns:a16="http://schemas.microsoft.com/office/drawing/2014/main" id="{E3FAF34D-1D74-4186-BA47-D8FEBA45BBE2}"/>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a:extLst>
              <a:ext uri="{FF2B5EF4-FFF2-40B4-BE49-F238E27FC236}">
                <a16:creationId xmlns:a16="http://schemas.microsoft.com/office/drawing/2014/main" id="{ED3F0EFA-9E90-4AF8-A25A-1E6121149314}"/>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D378AA8-7459-4FF2-908E-516E84DC90F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1pPr>
            <a:lvl2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2pPr>
            <a:lvl3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3pPr>
            <a:lvl4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4pPr>
            <a:lvl5pPr eaLnBrk="0" hangingPunct="0">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ea typeface="宋体" panose="02010600030101010101" pitchFamily="2" charset="-122"/>
              </a:defRPr>
            </a:lvl9pPr>
          </a:lstStyle>
          <a:p>
            <a:pPr eaLnBrk="1" hangingPunct="1"/>
            <a:fld id="{DBF15E03-4BD9-4F87-AF91-54A264BB3907}" type="slidenum">
              <a:rPr lang="en-US" altLang="zh-CN">
                <a:solidFill>
                  <a:srgbClr val="000000"/>
                </a:solidFill>
                <a:latin typeface="Calibri" panose="020F0502020204030204" pitchFamily="34" charset="0"/>
              </a:rPr>
              <a:pPr eaLnBrk="1" hangingPunct="1"/>
              <a:t>9</a:t>
            </a:fld>
            <a:endParaRPr lang="en-US" altLang="zh-CN">
              <a:solidFill>
                <a:srgbClr val="000000"/>
              </a:solidFill>
              <a:latin typeface="Calibri" panose="020F0502020204030204" pitchFamily="34" charset="0"/>
            </a:endParaRPr>
          </a:p>
        </p:txBody>
      </p:sp>
      <p:sp>
        <p:nvSpPr>
          <p:cNvPr id="57347" name="Rectangle 1">
            <a:extLst>
              <a:ext uri="{FF2B5EF4-FFF2-40B4-BE49-F238E27FC236}">
                <a16:creationId xmlns:a16="http://schemas.microsoft.com/office/drawing/2014/main" id="{A7D844BF-3508-4B59-ACE7-C3D10105ECD3}"/>
              </a:ext>
            </a:extLst>
          </p:cNvPr>
          <p:cNvSpPr>
            <a:spLocks noGrp="1" noRot="1" noChangeAspect="1" noChangeArrowheads="1" noTextEdit="1"/>
          </p:cNvSpPr>
          <p:nvPr>
            <p:ph type="sldImg"/>
          </p:nvPr>
        </p:nvSpPr>
        <p:spPr>
          <a:xfrm>
            <a:off x="725488" y="741363"/>
            <a:ext cx="5346700" cy="37020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8578332A-EBDF-4863-829E-F78267202D39}"/>
              </a:ext>
            </a:extLst>
          </p:cNvPr>
          <p:cNvSpPr>
            <a:spLocks noGrp="1" noChangeArrowheads="1"/>
          </p:cNvSpPr>
          <p:nvPr>
            <p:ph type="body" idx="1"/>
          </p:nvPr>
        </p:nvSpPr>
        <p:spPr>
          <a:xfrm>
            <a:off x="679450" y="4691063"/>
            <a:ext cx="5438775" cy="44434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defRPr/>
            </a:pPr>
            <a:r>
              <a:rPr lang="zh-CN" altLang="en-US" sz="3600" dirty="0">
                <a:latin typeface="+mj-ea"/>
              </a:rPr>
              <a:t>第五章 实验</a:t>
            </a:r>
            <a:r>
              <a:rPr lang="en-US" altLang="zh-CN" sz="3600" dirty="0">
                <a:latin typeface="+mj-ea"/>
              </a:rPr>
              <a:t>3 </a:t>
            </a:r>
            <a:r>
              <a:rPr lang="zh-CN" altLang="en-US" sz="3600" dirty="0">
                <a:latin typeface="+mj-ea"/>
              </a:rPr>
              <a:t>进程间通信</a:t>
            </a: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42F6BA4B-99E4-4481-A727-1BA0486EE5B3}"/>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step1</a:t>
            </a:r>
            <a:r>
              <a:rPr lang="zh-CN" altLang="zh-CN" sz="2800">
                <a:solidFill>
                  <a:srgbClr val="FFFFFF"/>
                </a:solidFill>
                <a:latin typeface="Arial Narrow" panose="020B0606020202030204" pitchFamily="34" charset="0"/>
                <a:ea typeface="黑体" panose="02010609060101010101" pitchFamily="49" charset="-122"/>
              </a:rPr>
              <a:t>：使用shmget函数创建共享内存</a:t>
            </a:r>
          </a:p>
        </p:txBody>
      </p:sp>
      <p:sp>
        <p:nvSpPr>
          <p:cNvPr id="18434" name="Text Box 2">
            <a:extLst>
              <a:ext uri="{FF2B5EF4-FFF2-40B4-BE49-F238E27FC236}">
                <a16:creationId xmlns:a16="http://schemas.microsoft.com/office/drawing/2014/main" id="{51E4092C-996D-4FB7-BD36-43DC0CFE4410}"/>
              </a:ext>
            </a:extLst>
          </p:cNvPr>
          <p:cNvSpPr txBox="1">
            <a:spLocks noChangeArrowheads="1"/>
          </p:cNvSpPr>
          <p:nvPr/>
        </p:nvSpPr>
        <p:spPr bwMode="auto">
          <a:xfrm>
            <a:off x="831851" y="1412876"/>
            <a:ext cx="8297863"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9pPr>
          </a:lstStyle>
          <a:p>
            <a:pPr marL="800100" lvl="1" indent="-342900" algn="l" eaLnBrk="0" hangingPunct="0">
              <a:spcBef>
                <a:spcPts val="700"/>
              </a:spcBef>
              <a:buClr>
                <a:srgbClr val="FF5050"/>
              </a:buClr>
              <a:buSzPct val="120000"/>
              <a:buFont typeface="Wingdings" pitchFamily="2" charset="2"/>
              <a:buChar char="ü"/>
              <a:defRPr/>
            </a:pPr>
            <a:r>
              <a:rPr lang="zh-CN" altLang="en-US" dirty="0">
                <a:solidFill>
                  <a:srgbClr val="A50021"/>
                </a:solidFill>
              </a:rPr>
              <a:t>共享内存的删除</a:t>
            </a:r>
            <a:endParaRPr lang="en-US" altLang="zh-CN" dirty="0">
              <a:solidFill>
                <a:srgbClr val="A50021"/>
              </a:solidFill>
            </a:endParaRPr>
          </a:p>
          <a:p>
            <a:pPr marL="457200" lvl="1" indent="0" algn="l" eaLnBrk="0" hangingPunct="0">
              <a:spcBef>
                <a:spcPts val="700"/>
              </a:spcBef>
              <a:buClr>
                <a:srgbClr val="FF5050"/>
              </a:buClr>
              <a:buSzPct val="120000"/>
              <a:defRPr/>
            </a:pPr>
            <a:r>
              <a:rPr lang="en-US" altLang="zh-CN" sz="2000" dirty="0" err="1"/>
              <a:t>ipcrm</a:t>
            </a:r>
            <a:r>
              <a:rPr lang="en-US" altLang="zh-CN" sz="2000" dirty="0"/>
              <a:t> </a:t>
            </a:r>
            <a:r>
              <a:rPr lang="zh-CN" altLang="en-US" sz="2000" dirty="0"/>
              <a:t>命令 </a:t>
            </a:r>
            <a:br>
              <a:rPr lang="zh-CN" altLang="en-US" sz="2000" dirty="0"/>
            </a:br>
            <a:r>
              <a:rPr lang="zh-CN" altLang="en-US" sz="2000" dirty="0"/>
              <a:t>移除一个消息对象。或者共享内存段，或者一个信号集，同时会将与</a:t>
            </a:r>
            <a:r>
              <a:rPr lang="en-US" altLang="zh-CN" sz="2000" dirty="0" err="1"/>
              <a:t>ipc</a:t>
            </a:r>
            <a:r>
              <a:rPr lang="zh-CN" altLang="en-US" sz="2000" dirty="0"/>
              <a:t>对象相关链的数据也一起移除。只有超级管理员，或者</a:t>
            </a:r>
            <a:r>
              <a:rPr lang="en-US" altLang="zh-CN" sz="2000" dirty="0" err="1"/>
              <a:t>ipc</a:t>
            </a:r>
            <a:r>
              <a:rPr lang="zh-CN" altLang="en-US" sz="2000" dirty="0"/>
              <a:t>对象的创建者才有这项权利</a:t>
            </a:r>
            <a:endParaRPr lang="en-US" altLang="zh-CN" sz="2000" dirty="0"/>
          </a:p>
          <a:p>
            <a:pPr marL="457200" lvl="1" indent="0" algn="l" eaLnBrk="0" hangingPunct="0">
              <a:spcBef>
                <a:spcPts val="700"/>
              </a:spcBef>
              <a:buClr>
                <a:srgbClr val="FF5050"/>
              </a:buClr>
              <a:buSzPct val="120000"/>
              <a:defRPr/>
            </a:pPr>
            <a:r>
              <a:rPr lang="en-US" altLang="zh-CN" sz="2000" dirty="0" err="1"/>
              <a:t>ipcrm</a:t>
            </a:r>
            <a:r>
              <a:rPr lang="zh-CN" altLang="en-US" sz="2000" dirty="0"/>
              <a:t>用法 </a:t>
            </a:r>
            <a:br>
              <a:rPr lang="zh-CN" altLang="en-US" sz="2000" dirty="0"/>
            </a:br>
            <a:r>
              <a:rPr lang="en-US" altLang="zh-CN" sz="2000" dirty="0" err="1"/>
              <a:t>ipcrm</a:t>
            </a:r>
            <a:r>
              <a:rPr lang="en-US" altLang="zh-CN" sz="2000" dirty="0"/>
              <a:t> -M </a:t>
            </a:r>
            <a:r>
              <a:rPr lang="en-US" altLang="zh-CN" sz="2000" dirty="0" err="1"/>
              <a:t>shmkey</a:t>
            </a:r>
            <a:r>
              <a:rPr lang="en-US" altLang="zh-CN" sz="2000" dirty="0"/>
              <a:t>  </a:t>
            </a:r>
            <a:r>
              <a:rPr lang="zh-CN" altLang="en-US" sz="2000" dirty="0"/>
              <a:t>移除用</a:t>
            </a:r>
            <a:r>
              <a:rPr lang="en-US" altLang="zh-CN" sz="2000" dirty="0" err="1"/>
              <a:t>shmkey</a:t>
            </a:r>
            <a:r>
              <a:rPr lang="zh-CN" altLang="en-US" sz="2000" dirty="0"/>
              <a:t>创建的共享内存段</a:t>
            </a:r>
            <a:br>
              <a:rPr lang="zh-CN" altLang="en-US" sz="2000" dirty="0"/>
            </a:br>
            <a:r>
              <a:rPr lang="en-US" altLang="zh-CN" sz="2000" dirty="0" err="1">
                <a:solidFill>
                  <a:srgbClr val="C00000"/>
                </a:solidFill>
              </a:rPr>
              <a:t>ipcrm</a:t>
            </a:r>
            <a:r>
              <a:rPr lang="en-US" altLang="zh-CN" sz="2000" dirty="0">
                <a:solidFill>
                  <a:srgbClr val="C00000"/>
                </a:solidFill>
              </a:rPr>
              <a:t> -m </a:t>
            </a:r>
            <a:r>
              <a:rPr lang="en-US" altLang="zh-CN" sz="2000" dirty="0" err="1">
                <a:solidFill>
                  <a:srgbClr val="C00000"/>
                </a:solidFill>
              </a:rPr>
              <a:t>shmid</a:t>
            </a:r>
            <a:r>
              <a:rPr lang="en-US" altLang="zh-CN" sz="2000" dirty="0">
                <a:solidFill>
                  <a:srgbClr val="C00000"/>
                </a:solidFill>
              </a:rPr>
              <a:t>    </a:t>
            </a:r>
            <a:r>
              <a:rPr lang="zh-CN" altLang="en-US" sz="2000" dirty="0">
                <a:solidFill>
                  <a:srgbClr val="C00000"/>
                </a:solidFill>
              </a:rPr>
              <a:t>移除用</a:t>
            </a:r>
            <a:r>
              <a:rPr lang="en-US" altLang="zh-CN" sz="2000" dirty="0" err="1">
                <a:solidFill>
                  <a:srgbClr val="C00000"/>
                </a:solidFill>
              </a:rPr>
              <a:t>shmid</a:t>
            </a:r>
            <a:r>
              <a:rPr lang="zh-CN" altLang="en-US" sz="2000" dirty="0">
                <a:solidFill>
                  <a:srgbClr val="C00000"/>
                </a:solidFill>
              </a:rPr>
              <a:t>标识的共享内存段</a:t>
            </a:r>
            <a:br>
              <a:rPr lang="zh-CN" altLang="en-US" sz="2000" dirty="0"/>
            </a:br>
            <a:r>
              <a:rPr lang="en-US" altLang="zh-CN" sz="2000" dirty="0" err="1"/>
              <a:t>ipcrm</a:t>
            </a:r>
            <a:r>
              <a:rPr lang="en-US" altLang="zh-CN" sz="2000" dirty="0"/>
              <a:t> -Q </a:t>
            </a:r>
            <a:r>
              <a:rPr lang="en-US" altLang="zh-CN" sz="2000" dirty="0" err="1"/>
              <a:t>msgkey</a:t>
            </a:r>
            <a:r>
              <a:rPr lang="en-US" altLang="zh-CN" sz="2000" dirty="0"/>
              <a:t>  </a:t>
            </a:r>
            <a:r>
              <a:rPr lang="zh-CN" altLang="en-US" sz="2000" dirty="0"/>
              <a:t>移除用</a:t>
            </a:r>
            <a:r>
              <a:rPr lang="en-US" altLang="zh-CN" sz="2000" dirty="0" err="1"/>
              <a:t>msqkey</a:t>
            </a:r>
            <a:r>
              <a:rPr lang="zh-CN" altLang="en-US" sz="2000" dirty="0"/>
              <a:t>创建的消息队列</a:t>
            </a:r>
            <a:br>
              <a:rPr lang="zh-CN" altLang="en-US" sz="2000" dirty="0"/>
            </a:br>
            <a:r>
              <a:rPr lang="en-US" altLang="zh-CN" sz="2000" dirty="0" err="1"/>
              <a:t>ipcrm</a:t>
            </a:r>
            <a:r>
              <a:rPr lang="en-US" altLang="zh-CN" sz="2000" dirty="0"/>
              <a:t> -q </a:t>
            </a:r>
            <a:r>
              <a:rPr lang="en-US" altLang="zh-CN" sz="2000" dirty="0" err="1"/>
              <a:t>msqid</a:t>
            </a:r>
            <a:r>
              <a:rPr lang="en-US" altLang="zh-CN" sz="2000" dirty="0"/>
              <a:t>  </a:t>
            </a:r>
            <a:r>
              <a:rPr lang="zh-CN" altLang="en-US" sz="2000" dirty="0"/>
              <a:t>移除用</a:t>
            </a:r>
            <a:r>
              <a:rPr lang="en-US" altLang="zh-CN" sz="2000" dirty="0" err="1"/>
              <a:t>msqid</a:t>
            </a:r>
            <a:r>
              <a:rPr lang="zh-CN" altLang="en-US" sz="2000" dirty="0"/>
              <a:t>标识的消息队列</a:t>
            </a:r>
            <a:br>
              <a:rPr lang="zh-CN" altLang="en-US" sz="2000" dirty="0"/>
            </a:br>
            <a:r>
              <a:rPr lang="en-US" altLang="zh-CN" sz="2000" dirty="0" err="1"/>
              <a:t>ipcrm</a:t>
            </a:r>
            <a:r>
              <a:rPr lang="en-US" altLang="zh-CN" sz="2000" dirty="0"/>
              <a:t> -S </a:t>
            </a:r>
            <a:r>
              <a:rPr lang="en-US" altLang="zh-CN" sz="2000" dirty="0" err="1"/>
              <a:t>semkey</a:t>
            </a:r>
            <a:r>
              <a:rPr lang="en-US" altLang="zh-CN" sz="2000" dirty="0"/>
              <a:t>  </a:t>
            </a:r>
            <a:r>
              <a:rPr lang="zh-CN" altLang="en-US" sz="2000" dirty="0"/>
              <a:t>移除用</a:t>
            </a:r>
            <a:r>
              <a:rPr lang="en-US" altLang="zh-CN" sz="2000" dirty="0" err="1"/>
              <a:t>semkey</a:t>
            </a:r>
            <a:r>
              <a:rPr lang="zh-CN" altLang="en-US" sz="2000" dirty="0"/>
              <a:t>创建的信号</a:t>
            </a:r>
            <a:br>
              <a:rPr lang="zh-CN" altLang="en-US" sz="2000" dirty="0"/>
            </a:br>
            <a:r>
              <a:rPr lang="en-US" altLang="zh-CN" sz="2000" dirty="0" err="1"/>
              <a:t>ipcrm</a:t>
            </a:r>
            <a:r>
              <a:rPr lang="en-US" altLang="zh-CN" sz="2000" dirty="0"/>
              <a:t> -s </a:t>
            </a:r>
            <a:r>
              <a:rPr lang="en-US" altLang="zh-CN" sz="2000" dirty="0" err="1"/>
              <a:t>semid</a:t>
            </a:r>
            <a:r>
              <a:rPr lang="en-US" altLang="zh-CN" sz="2000" dirty="0"/>
              <a:t>  </a:t>
            </a:r>
            <a:r>
              <a:rPr lang="zh-CN" altLang="en-US" sz="2000" dirty="0"/>
              <a:t>移除用</a:t>
            </a:r>
            <a:r>
              <a:rPr lang="en-US" altLang="zh-CN" sz="2000" dirty="0" err="1"/>
              <a:t>semid</a:t>
            </a:r>
            <a:r>
              <a:rPr lang="zh-CN" altLang="en-US" sz="2000" dirty="0"/>
              <a:t>标识的信号</a:t>
            </a:r>
          </a:p>
          <a:p>
            <a:pPr marL="457200" lvl="1" indent="0" algn="l" eaLnBrk="0" hangingPunct="0">
              <a:spcBef>
                <a:spcPts val="700"/>
              </a:spcBef>
              <a:buClr>
                <a:srgbClr val="FF5050"/>
              </a:buClr>
              <a:buSzPct val="120000"/>
              <a:defRPr/>
            </a:pPr>
            <a:endParaRPr lang="en-US" altLang="zh-CN" dirty="0">
              <a:solidFill>
                <a:srgbClr val="A50021"/>
              </a:solidFill>
            </a:endParaRPr>
          </a:p>
          <a:p>
            <a:pPr marL="457200" lvl="1" indent="0" algn="l" eaLnBrk="0" hangingPunct="0">
              <a:spcBef>
                <a:spcPts val="700"/>
              </a:spcBef>
              <a:buClr>
                <a:srgbClr val="FF5050"/>
              </a:buClr>
              <a:buSzPct val="120000"/>
              <a:defRPr/>
            </a:pPr>
            <a:endParaRPr lang="en-US" altLang="zh-CN"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E1073EAC-359A-41A1-B2F8-B2910BA5AD4D}"/>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step2</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创建共享内存，</a:t>
            </a:r>
            <a:r>
              <a:rPr lang="zh-CN" altLang="zh-CN" sz="2800">
                <a:solidFill>
                  <a:srgbClr val="FFFFFF"/>
                </a:solidFill>
                <a:latin typeface="Arial Narrow" panose="020B0606020202030204" pitchFamily="34" charset="0"/>
                <a:ea typeface="黑体" panose="02010609060101010101" pitchFamily="49" charset="-122"/>
              </a:rPr>
              <a:t>使用fork函数创建子进程</a:t>
            </a:r>
          </a:p>
        </p:txBody>
      </p:sp>
      <p:sp>
        <p:nvSpPr>
          <p:cNvPr id="16387" name="Text Box 2">
            <a:extLst>
              <a:ext uri="{FF2B5EF4-FFF2-40B4-BE49-F238E27FC236}">
                <a16:creationId xmlns:a16="http://schemas.microsoft.com/office/drawing/2014/main" id="{40B81434-80C7-452E-A092-DF9E5AED908C}"/>
              </a:ext>
            </a:extLst>
          </p:cNvPr>
          <p:cNvSpPr txBox="1">
            <a:spLocks noChangeArrowheads="1"/>
          </p:cNvSpPr>
          <p:nvPr/>
        </p:nvSpPr>
        <p:spPr bwMode="auto">
          <a:xfrm>
            <a:off x="831850" y="1412876"/>
            <a:ext cx="8008938"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550"/>
              </a:spcBef>
              <a:buClr>
                <a:srgbClr val="FF5050"/>
              </a:buClr>
              <a:buSzPct val="120000"/>
              <a:buFont typeface="Wingdings" pitchFamily="2" charset="2"/>
              <a:buChar char=""/>
              <a:defRPr/>
            </a:pPr>
            <a:r>
              <a:rPr lang="zh-CN" altLang="zh-CN" dirty="0">
                <a:solidFill>
                  <a:srgbClr val="000066"/>
                </a:solidFill>
                <a:ea typeface="黑体" pitchFamily="49" charset="-122"/>
              </a:rPr>
              <a:t>shmget函数创建共享内存，并输出创建的shmid</a:t>
            </a:r>
            <a:r>
              <a:rPr lang="en-US" altLang="zh-CN" dirty="0">
                <a:solidFill>
                  <a:srgbClr val="000066"/>
                </a:solidFill>
                <a:ea typeface="黑体" pitchFamily="49" charset="-122"/>
              </a:rPr>
              <a:t>,</a:t>
            </a:r>
            <a:r>
              <a:rPr lang="zh-CN" altLang="en-US" dirty="0">
                <a:solidFill>
                  <a:srgbClr val="000066"/>
                </a:solidFill>
                <a:ea typeface="黑体" pitchFamily="49" charset="-122"/>
              </a:rPr>
              <a:t>然后</a:t>
            </a:r>
            <a:r>
              <a:rPr lang="zh-CN" altLang="en-US" sz="2200" dirty="0">
                <a:solidFill>
                  <a:srgbClr val="000066"/>
                </a:solidFill>
                <a:ea typeface="黑体" pitchFamily="49" charset="-122"/>
              </a:rPr>
              <a:t>使用</a:t>
            </a:r>
            <a:r>
              <a:rPr lang="zh-CN" altLang="zh-CN" sz="2200" dirty="0">
                <a:solidFill>
                  <a:srgbClr val="000066"/>
                </a:solidFill>
                <a:ea typeface="黑体" pitchFamily="49" charset="-122"/>
              </a:rPr>
              <a:t>fork</a:t>
            </a:r>
            <a:r>
              <a:rPr lang="zh-CN" altLang="en-US" sz="2200" dirty="0">
                <a:solidFill>
                  <a:srgbClr val="000066"/>
                </a:solidFill>
                <a:ea typeface="黑体" pitchFamily="49" charset="-122"/>
              </a:rPr>
              <a:t>函数创建子进程</a:t>
            </a:r>
            <a:endParaRPr lang="en-US" altLang="zh-CN" sz="2200" dirty="0">
              <a:solidFill>
                <a:srgbClr val="000066"/>
              </a:solidFill>
              <a:ea typeface="黑体" pitchFamily="49" charset="-122"/>
            </a:endParaRPr>
          </a:p>
          <a:p>
            <a:pPr lvl="1" algn="just" eaLnBrk="0" hangingPunct="0">
              <a:spcBef>
                <a:spcPts val="500"/>
              </a:spcBef>
              <a:buClr>
                <a:srgbClr val="001D3A"/>
              </a:buClr>
              <a:buSzPct val="80000"/>
              <a:buFont typeface="Wingdings" panose="05000000000000000000" pitchFamily="2" charset="2"/>
              <a:buChar char=""/>
              <a:defRPr/>
            </a:pPr>
            <a:r>
              <a:rPr lang="zh-CN" altLang="zh-CN" sz="2000" dirty="0">
                <a:solidFill>
                  <a:srgbClr val="0000FF"/>
                </a:solidFill>
                <a:latin typeface="Arial" panose="020B0604020202020204" pitchFamily="34" charset="0"/>
              </a:rPr>
              <a:t>判断所创建的shmid是否成功</a:t>
            </a:r>
          </a:p>
          <a:p>
            <a:pPr marL="1371600" lvl="2" indent="-457200" algn="just" eaLnBrk="0" hangingPunct="0">
              <a:spcBef>
                <a:spcPts val="600"/>
              </a:spcBef>
              <a:buClr>
                <a:srgbClr val="FF5050"/>
              </a:buClr>
              <a:buSzPct val="120000"/>
              <a:buFont typeface="Wingdings" pitchFamily="2" charset="2"/>
              <a:buChar char="ü"/>
              <a:defRPr/>
            </a:pPr>
            <a:r>
              <a:rPr lang="zh-CN" altLang="zh-CN" sz="2000" dirty="0">
                <a:solidFill>
                  <a:srgbClr val="A50021"/>
                </a:solidFill>
                <a:latin typeface="Arial" panose="020B0604020202020204" pitchFamily="34" charset="0"/>
              </a:rPr>
              <a:t>如果失败则返回-1</a:t>
            </a:r>
          </a:p>
          <a:p>
            <a:pPr marL="1371600" lvl="2" indent="-457200" algn="just" eaLnBrk="0" hangingPunct="0">
              <a:spcBef>
                <a:spcPts val="600"/>
              </a:spcBef>
              <a:buClr>
                <a:srgbClr val="FF5050"/>
              </a:buClr>
              <a:buSzPct val="120000"/>
              <a:buFont typeface="Wingdings" pitchFamily="2" charset="2"/>
              <a:buChar char="ü"/>
              <a:defRPr/>
            </a:pPr>
            <a:r>
              <a:rPr lang="zh-CN" altLang="zh-CN" sz="2000" dirty="0">
                <a:solidFill>
                  <a:srgbClr val="A50021"/>
                </a:solidFill>
                <a:latin typeface="Arial" panose="020B0604020202020204" pitchFamily="34" charset="0"/>
              </a:rPr>
              <a:t>如果成功则打印共享内存的id号</a:t>
            </a:r>
            <a:endParaRPr lang="zh-CN" altLang="en-US" sz="2000" dirty="0">
              <a:solidFill>
                <a:srgbClr val="A50021"/>
              </a:solidFill>
              <a:latin typeface="Arial" panose="020B0604020202020204" pitchFamily="34" charset="0"/>
            </a:endParaRPr>
          </a:p>
          <a:p>
            <a:pPr lvl="1" algn="just" eaLnBrk="0" hangingPunct="0">
              <a:spcBef>
                <a:spcPts val="5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在子进程中打印</a:t>
            </a:r>
            <a:r>
              <a:rPr lang="zh-CN" altLang="zh-CN" sz="2000" dirty="0">
                <a:solidFill>
                  <a:srgbClr val="0000FF"/>
                </a:solidFill>
                <a:latin typeface="Arial" panose="020B0604020202020204" pitchFamily="34" charset="0"/>
              </a:rPr>
              <a:t>"this is child."</a:t>
            </a:r>
            <a:r>
              <a:rPr lang="zh-CN" altLang="en-US" sz="2000" dirty="0">
                <a:solidFill>
                  <a:srgbClr val="0000FF"/>
                </a:solidFill>
                <a:latin typeface="Arial" panose="020B0604020202020204" pitchFamily="34" charset="0"/>
              </a:rPr>
              <a:t>在父进程中打印“</a:t>
            </a:r>
            <a:r>
              <a:rPr lang="zh-CN" altLang="zh-CN" sz="2000" dirty="0">
                <a:solidFill>
                  <a:srgbClr val="0000FF"/>
                </a:solidFill>
                <a:latin typeface="Arial" panose="020B0604020202020204" pitchFamily="34" charset="0"/>
              </a:rPr>
              <a:t>this is parent.”</a:t>
            </a:r>
          </a:p>
          <a:p>
            <a:pPr lvl="1" algn="just" eaLnBrk="0" hangingPunct="0">
              <a:spcBef>
                <a:spcPts val="5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判断创建子进程是否成功，若创建失败：</a:t>
            </a:r>
          </a:p>
          <a:p>
            <a:pPr marL="1371600" lvl="2" indent="-457200" algn="just" eaLnBrk="0" hangingPunct="0">
              <a:spcBef>
                <a:spcPts val="600"/>
              </a:spcBef>
              <a:buClr>
                <a:srgbClr val="FF5050"/>
              </a:buClr>
              <a:buSzPct val="120000"/>
              <a:buFont typeface="Wingdings" pitchFamily="2" charset="2"/>
              <a:buChar char="ü"/>
              <a:defRPr/>
            </a:pPr>
            <a:r>
              <a:rPr lang="zh-CN" altLang="en-US" sz="2000" dirty="0">
                <a:solidFill>
                  <a:srgbClr val="A50021"/>
                </a:solidFill>
                <a:latin typeface="Arial" panose="020B0604020202020204" pitchFamily="34" charset="0"/>
              </a:rPr>
              <a:t>用</a:t>
            </a:r>
            <a:r>
              <a:rPr lang="zh-CN" altLang="zh-CN" sz="2000" dirty="0">
                <a:solidFill>
                  <a:srgbClr val="A50021"/>
                </a:solidFill>
                <a:latin typeface="Arial" panose="020B0604020202020204" pitchFamily="34" charset="0"/>
              </a:rPr>
              <a:t>perror</a:t>
            </a:r>
            <a:r>
              <a:rPr lang="zh-CN" altLang="en-US" sz="2000" dirty="0">
                <a:solidFill>
                  <a:srgbClr val="A50021"/>
                </a:solidFill>
                <a:latin typeface="Arial" panose="020B0604020202020204" pitchFamily="34" charset="0"/>
              </a:rPr>
              <a:t>打印“</a:t>
            </a:r>
            <a:r>
              <a:rPr lang="zh-CN" altLang="zh-CN" sz="2000" dirty="0">
                <a:solidFill>
                  <a:srgbClr val="A50021"/>
                </a:solidFill>
                <a:latin typeface="Arial" panose="020B0604020202020204" pitchFamily="34" charset="0"/>
              </a:rPr>
              <a:t>fork error</a:t>
            </a:r>
            <a:r>
              <a:rPr lang="zh-CN" altLang="en-US" sz="2000" dirty="0">
                <a:solidFill>
                  <a:srgbClr val="A50021"/>
                </a:solidFill>
                <a:latin typeface="Arial" panose="020B0604020202020204" pitchFamily="34" charset="0"/>
              </a:rPr>
              <a:t>，</a:t>
            </a:r>
            <a:r>
              <a:rPr lang="en-US" altLang="zh-CN" sz="2000" dirty="0">
                <a:solidFill>
                  <a:srgbClr val="A50021"/>
                </a:solidFill>
                <a:latin typeface="Arial" panose="020B0604020202020204" pitchFamily="34" charset="0"/>
              </a:rPr>
              <a:t>release </a:t>
            </a:r>
            <a:r>
              <a:rPr lang="en-US" altLang="zh-CN" sz="2000" dirty="0" err="1">
                <a:solidFill>
                  <a:srgbClr val="A50021"/>
                </a:solidFill>
                <a:latin typeface="Arial" panose="020B0604020202020204" pitchFamily="34" charset="0"/>
              </a:rPr>
              <a:t>shmid</a:t>
            </a:r>
            <a:r>
              <a:rPr lang="zh-CN" altLang="zh-CN" sz="2000" dirty="0">
                <a:solidFill>
                  <a:srgbClr val="A50021"/>
                </a:solidFill>
                <a:latin typeface="Arial" panose="020B0604020202020204" pitchFamily="34" charset="0"/>
              </a:rPr>
              <a:t>”</a:t>
            </a:r>
          </a:p>
          <a:p>
            <a:pPr marL="1371600" lvl="2" indent="-457200" algn="just" eaLnBrk="0" hangingPunct="0">
              <a:spcBef>
                <a:spcPts val="600"/>
              </a:spcBef>
              <a:buClr>
                <a:srgbClr val="FF5050"/>
              </a:buClr>
              <a:buSzPct val="120000"/>
              <a:buFont typeface="Wingdings" pitchFamily="2" charset="2"/>
              <a:buChar char="ü"/>
              <a:defRPr/>
            </a:pPr>
            <a:r>
              <a:rPr lang="zh-CN" altLang="en-US" sz="2000" dirty="0">
                <a:solidFill>
                  <a:srgbClr val="A50021"/>
                </a:solidFill>
                <a:latin typeface="Arial" panose="020B0604020202020204" pitchFamily="34" charset="0"/>
              </a:rPr>
              <a:t>使用</a:t>
            </a:r>
            <a:r>
              <a:rPr lang="zh-CN" altLang="zh-CN" sz="2000" dirty="0">
                <a:solidFill>
                  <a:srgbClr val="A50021"/>
                </a:solidFill>
                <a:latin typeface="Arial" panose="020B0604020202020204" pitchFamily="34" charset="0"/>
              </a:rPr>
              <a:t>shmctl</a:t>
            </a:r>
            <a:r>
              <a:rPr lang="zh-CN" altLang="en-US" sz="2000" dirty="0">
                <a:solidFill>
                  <a:srgbClr val="A50021"/>
                </a:solidFill>
                <a:latin typeface="Arial" panose="020B0604020202020204" pitchFamily="34" charset="0"/>
              </a:rPr>
              <a:t>函数删除创建的共享内存</a:t>
            </a:r>
            <a:endParaRPr lang="en-US" altLang="zh-CN" sz="2000" dirty="0">
              <a:solidFill>
                <a:srgbClr val="A50021"/>
              </a:solidFill>
              <a:latin typeface="Arial" panose="020B0604020202020204" pitchFamily="34" charset="0"/>
            </a:endParaRPr>
          </a:p>
          <a:p>
            <a:pPr lvl="2" algn="l" eaLnBrk="0" hangingPunct="0">
              <a:spcBef>
                <a:spcPts val="450"/>
              </a:spcBef>
              <a:buClr>
                <a:srgbClr val="FF5050"/>
              </a:buClr>
              <a:buSzPct val="120000"/>
              <a:defRPr/>
            </a:pPr>
            <a:endParaRPr lang="zh-CN" altLang="zh-CN" dirty="0">
              <a:solidFill>
                <a:srgbClr val="A5002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82F7506C-D9CF-4343-AE31-1ED1925ECE7D}"/>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step2</a:t>
            </a:r>
            <a:r>
              <a:rPr lang="zh-CN" altLang="zh-CN" sz="2800">
                <a:solidFill>
                  <a:srgbClr val="FFFFFF"/>
                </a:solidFill>
                <a:latin typeface="Arial Narrow" panose="020B0606020202030204" pitchFamily="34" charset="0"/>
                <a:ea typeface="黑体" panose="02010609060101010101" pitchFamily="49" charset="-122"/>
              </a:rPr>
              <a:t>：使用fork函数创建子进程</a:t>
            </a:r>
          </a:p>
        </p:txBody>
      </p:sp>
      <p:sp>
        <p:nvSpPr>
          <p:cNvPr id="16387" name="Text Box 2">
            <a:extLst>
              <a:ext uri="{FF2B5EF4-FFF2-40B4-BE49-F238E27FC236}">
                <a16:creationId xmlns:a16="http://schemas.microsoft.com/office/drawing/2014/main" id="{4C752247-64E2-4045-A4BD-F9DD5EE80088}"/>
              </a:ext>
            </a:extLst>
          </p:cNvPr>
          <p:cNvSpPr txBox="1">
            <a:spLocks noChangeArrowheads="1"/>
          </p:cNvSpPr>
          <p:nvPr/>
        </p:nvSpPr>
        <p:spPr bwMode="auto">
          <a:xfrm>
            <a:off x="236476" y="1196752"/>
            <a:ext cx="9433048" cy="489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lvl="1" algn="just" eaLnBrk="0" hangingPunct="0">
              <a:spcBef>
                <a:spcPts val="5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运行结果</a:t>
            </a:r>
            <a:endParaRPr lang="en-US" altLang="zh-CN" sz="2000" dirty="0">
              <a:solidFill>
                <a:srgbClr val="0000FF"/>
              </a:solidFill>
              <a:latin typeface="Arial" panose="020B0604020202020204" pitchFamily="34" charset="0"/>
            </a:endParaRPr>
          </a:p>
          <a:p>
            <a:pPr lvl="2" algn="l" eaLnBrk="0" hangingPunct="0">
              <a:spcBef>
                <a:spcPts val="450"/>
              </a:spcBef>
              <a:buClr>
                <a:srgbClr val="FF5050"/>
              </a:buClr>
              <a:buSzPct val="120000"/>
              <a:defRPr/>
            </a:pPr>
            <a:r>
              <a:rPr lang="en-US" altLang="zh-CN" sz="2000" dirty="0">
                <a:solidFill>
                  <a:srgbClr val="A50021"/>
                </a:solidFill>
              </a:rPr>
              <a:t>./main</a:t>
            </a:r>
          </a:p>
          <a:p>
            <a:pPr lvl="2" algn="l" eaLnBrk="0" hangingPunct="0">
              <a:spcBef>
                <a:spcPts val="450"/>
              </a:spcBef>
              <a:buClr>
                <a:srgbClr val="FF5050"/>
              </a:buClr>
              <a:buSzPct val="120000"/>
              <a:defRPr/>
            </a:pPr>
            <a:r>
              <a:rPr lang="en-US" altLang="zh-CN" sz="2000" dirty="0" err="1">
                <a:solidFill>
                  <a:srgbClr val="A50021"/>
                </a:solidFill>
              </a:rPr>
              <a:t>Shmid</a:t>
            </a:r>
            <a:r>
              <a:rPr lang="en-US" altLang="zh-CN" sz="2000" dirty="0">
                <a:solidFill>
                  <a:srgbClr val="A50021"/>
                </a:solidFill>
              </a:rPr>
              <a:t>=2457616</a:t>
            </a:r>
          </a:p>
          <a:p>
            <a:pPr lvl="2" algn="l" eaLnBrk="0" hangingPunct="0">
              <a:spcBef>
                <a:spcPts val="450"/>
              </a:spcBef>
              <a:buClr>
                <a:srgbClr val="FF5050"/>
              </a:buClr>
              <a:buSzPct val="120000"/>
              <a:defRPr/>
            </a:pPr>
            <a:r>
              <a:rPr lang="en-US" altLang="zh-CN" sz="2000" dirty="0">
                <a:solidFill>
                  <a:srgbClr val="A50021"/>
                </a:solidFill>
              </a:rPr>
              <a:t>This is child.</a:t>
            </a:r>
          </a:p>
          <a:p>
            <a:pPr lvl="2" algn="l" eaLnBrk="0" hangingPunct="0">
              <a:spcBef>
                <a:spcPts val="450"/>
              </a:spcBef>
              <a:buClr>
                <a:srgbClr val="FF5050"/>
              </a:buClr>
              <a:buSzPct val="120000"/>
              <a:defRPr/>
            </a:pPr>
            <a:r>
              <a:rPr lang="en-US" altLang="zh-CN" sz="2000" dirty="0">
                <a:solidFill>
                  <a:srgbClr val="A50021"/>
                </a:solidFill>
              </a:rPr>
              <a:t>This is parent</a:t>
            </a:r>
            <a:endParaRPr lang="en-US" altLang="zh-CN" sz="2200" dirty="0">
              <a:solidFill>
                <a:srgbClr val="000066"/>
              </a:solidFill>
              <a:ea typeface="黑体" pitchFamily="49" charset="-122"/>
            </a:endParaRPr>
          </a:p>
          <a:p>
            <a:pPr algn="l" eaLnBrk="0" hangingPunct="0">
              <a:spcBef>
                <a:spcPts val="550"/>
              </a:spcBef>
              <a:buClr>
                <a:srgbClr val="FF5050"/>
              </a:buClr>
              <a:buSzPct val="120000"/>
              <a:buFont typeface="Wingdings" pitchFamily="2" charset="2"/>
              <a:buChar char=""/>
              <a:defRPr/>
            </a:pPr>
            <a:r>
              <a:rPr lang="en-US" altLang="zh-CN" dirty="0" err="1">
                <a:solidFill>
                  <a:srgbClr val="000066"/>
                </a:solidFill>
                <a:ea typeface="黑体" pitchFamily="49" charset="-122"/>
              </a:rPr>
              <a:t>Shmctl</a:t>
            </a:r>
            <a:r>
              <a:rPr lang="zh-CN" altLang="en-US" dirty="0">
                <a:solidFill>
                  <a:srgbClr val="000066"/>
                </a:solidFill>
                <a:ea typeface="黑体" pitchFamily="49" charset="-122"/>
              </a:rPr>
              <a:t>函数</a:t>
            </a:r>
            <a:endParaRPr lang="en-US" altLang="zh-CN" dirty="0">
              <a:solidFill>
                <a:srgbClr val="000066"/>
              </a:solidFill>
              <a:ea typeface="黑体" pitchFamily="49" charset="-122"/>
            </a:endParaRPr>
          </a:p>
          <a:p>
            <a:pPr lvl="1" algn="just" eaLnBrk="0" hangingPunct="0">
              <a:spcBef>
                <a:spcPts val="5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   函数原型</a:t>
            </a:r>
            <a:endParaRPr lang="en-US" altLang="zh-CN" sz="2000" dirty="0">
              <a:solidFill>
                <a:srgbClr val="0000FF"/>
              </a:solidFill>
              <a:latin typeface="Arial" panose="020B0604020202020204" pitchFamily="34" charset="0"/>
            </a:endParaRPr>
          </a:p>
          <a:p>
            <a:pPr marL="457200" lvl="1" indent="0" algn="just" eaLnBrk="0" hangingPunct="0">
              <a:spcBef>
                <a:spcPts val="500"/>
              </a:spcBef>
              <a:buClr>
                <a:srgbClr val="001D3A"/>
              </a:buClr>
              <a:buSzPct val="80000"/>
              <a:defRPr/>
            </a:pPr>
            <a:r>
              <a:rPr lang="en-US" altLang="zh-CN" sz="2200" dirty="0">
                <a:solidFill>
                  <a:schemeClr val="accent2"/>
                </a:solidFill>
                <a:ea typeface="黑体" pitchFamily="49" charset="-122"/>
              </a:rPr>
              <a:t>       </a:t>
            </a:r>
            <a:r>
              <a:rPr lang="en-US" altLang="zh-CN" sz="2000" dirty="0">
                <a:solidFill>
                  <a:srgbClr val="0000FF"/>
                </a:solidFill>
                <a:latin typeface="Arial" panose="020B0604020202020204" pitchFamily="34" charset="0"/>
              </a:rPr>
              <a:t>Int </a:t>
            </a:r>
            <a:r>
              <a:rPr lang="en-US" altLang="zh-CN" sz="2000" dirty="0" err="1">
                <a:solidFill>
                  <a:srgbClr val="0000FF"/>
                </a:solidFill>
                <a:latin typeface="Arial" panose="020B0604020202020204" pitchFamily="34" charset="0"/>
              </a:rPr>
              <a:t>shmctl</a:t>
            </a:r>
            <a:r>
              <a:rPr lang="en-US" altLang="zh-CN" sz="2000" dirty="0">
                <a:solidFill>
                  <a:srgbClr val="0000FF"/>
                </a:solidFill>
                <a:latin typeface="Arial" panose="020B0604020202020204" pitchFamily="34" charset="0"/>
              </a:rPr>
              <a:t>(int </a:t>
            </a:r>
            <a:r>
              <a:rPr lang="en-US" altLang="zh-CN" sz="2000" dirty="0" err="1">
                <a:solidFill>
                  <a:srgbClr val="0000FF"/>
                </a:solidFill>
                <a:latin typeface="Arial" panose="020B0604020202020204" pitchFamily="34" charset="0"/>
              </a:rPr>
              <a:t>shmid,int</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cmd,struct</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shmid_ds</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buf</a:t>
            </a:r>
            <a:r>
              <a:rPr lang="en-US" altLang="zh-CN" sz="2000" dirty="0">
                <a:solidFill>
                  <a:srgbClr val="0000FF"/>
                </a:solidFill>
                <a:latin typeface="Arial" panose="020B0604020202020204" pitchFamily="34" charset="0"/>
              </a:rPr>
              <a:t>)</a:t>
            </a:r>
          </a:p>
          <a:p>
            <a:pPr lvl="1" algn="just" eaLnBrk="0" hangingPunct="0">
              <a:spcBef>
                <a:spcPts val="5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参数：</a:t>
            </a:r>
            <a:endParaRPr lang="en-US" altLang="zh-CN" sz="2000" dirty="0">
              <a:solidFill>
                <a:srgbClr val="0000FF"/>
              </a:solidFill>
              <a:latin typeface="Arial" panose="020B0604020202020204" pitchFamily="34" charset="0"/>
            </a:endParaRPr>
          </a:p>
          <a:p>
            <a:pPr marL="0" indent="0" algn="l" eaLnBrk="0" hangingPunct="0">
              <a:spcBef>
                <a:spcPts val="550"/>
              </a:spcBef>
              <a:buClr>
                <a:srgbClr val="FF5050"/>
              </a:buClr>
              <a:buSzPct val="120000"/>
              <a:defRPr/>
            </a:pPr>
            <a:r>
              <a:rPr lang="en-US" altLang="zh-CN" sz="2000" dirty="0">
                <a:solidFill>
                  <a:srgbClr val="A50021"/>
                </a:solidFill>
                <a:latin typeface="Arial" panose="020B0604020202020204" pitchFamily="34" charset="0"/>
              </a:rPr>
              <a:t>	</a:t>
            </a:r>
            <a:r>
              <a:rPr lang="en-US" altLang="zh-CN" sz="2000" dirty="0" err="1">
                <a:solidFill>
                  <a:srgbClr val="A50021"/>
                </a:solidFill>
                <a:latin typeface="Arial" panose="020B0604020202020204" pitchFamily="34" charset="0"/>
              </a:rPr>
              <a:t>Shmid</a:t>
            </a:r>
            <a:r>
              <a:rPr lang="zh-CN" altLang="en-US" sz="2000" dirty="0">
                <a:solidFill>
                  <a:srgbClr val="A50021"/>
                </a:solidFill>
                <a:latin typeface="Arial" panose="020B0604020202020204" pitchFamily="34" charset="0"/>
              </a:rPr>
              <a:t>：共享存储段的</a:t>
            </a:r>
            <a:r>
              <a:rPr lang="en-US" altLang="zh-CN" sz="2000" dirty="0">
                <a:solidFill>
                  <a:srgbClr val="A50021"/>
                </a:solidFill>
                <a:latin typeface="Arial" panose="020B0604020202020204" pitchFamily="34" charset="0"/>
              </a:rPr>
              <a:t>ID</a:t>
            </a:r>
          </a:p>
          <a:p>
            <a:pPr marL="0" indent="0" algn="l" eaLnBrk="0" hangingPunct="0">
              <a:spcBef>
                <a:spcPts val="550"/>
              </a:spcBef>
              <a:buClr>
                <a:srgbClr val="FF5050"/>
              </a:buClr>
              <a:buSzPct val="120000"/>
              <a:defRPr/>
            </a:pPr>
            <a:r>
              <a:rPr lang="en-US" altLang="zh-CN" sz="2000" dirty="0">
                <a:solidFill>
                  <a:srgbClr val="A50021"/>
                </a:solidFill>
                <a:latin typeface="Arial" panose="020B0604020202020204" pitchFamily="34" charset="0"/>
              </a:rPr>
              <a:t>	</a:t>
            </a:r>
            <a:r>
              <a:rPr lang="en-US" altLang="zh-CN" sz="2000" dirty="0" err="1">
                <a:solidFill>
                  <a:srgbClr val="A50021"/>
                </a:solidFill>
                <a:latin typeface="Arial" panose="020B0604020202020204" pitchFamily="34" charset="0"/>
              </a:rPr>
              <a:t>Cmd</a:t>
            </a:r>
            <a:r>
              <a:rPr lang="en-US" altLang="zh-CN" sz="2000" dirty="0">
                <a:solidFill>
                  <a:srgbClr val="A50021"/>
                </a:solidFill>
                <a:latin typeface="Arial" panose="020B0604020202020204" pitchFamily="34" charset="0"/>
              </a:rPr>
              <a:t>:</a:t>
            </a:r>
            <a:r>
              <a:rPr lang="zh-CN" altLang="en-US" sz="2000" dirty="0">
                <a:solidFill>
                  <a:srgbClr val="A50021"/>
                </a:solidFill>
                <a:latin typeface="Arial" panose="020B0604020202020204" pitchFamily="34" charset="0"/>
              </a:rPr>
              <a:t>一些命令</a:t>
            </a:r>
            <a:endParaRPr lang="en-US" altLang="zh-CN" sz="2000" dirty="0">
              <a:solidFill>
                <a:srgbClr val="A50021"/>
              </a:solidFill>
              <a:latin typeface="Arial" panose="020B0604020202020204" pitchFamily="34" charset="0"/>
            </a:endParaRPr>
          </a:p>
          <a:p>
            <a:pPr marL="0" indent="0" algn="l" eaLnBrk="0" hangingPunct="0">
              <a:spcBef>
                <a:spcPts val="550"/>
              </a:spcBef>
              <a:buClr>
                <a:srgbClr val="FF5050"/>
              </a:buClr>
              <a:buSzPct val="120000"/>
              <a:defRPr/>
            </a:pPr>
            <a:r>
              <a:rPr lang="en-US" altLang="zh-CN" sz="2000" dirty="0">
                <a:solidFill>
                  <a:srgbClr val="A50021"/>
                </a:solidFill>
                <a:latin typeface="Arial" panose="020B0604020202020204" pitchFamily="34" charset="0"/>
              </a:rPr>
              <a:t>	IPC_STAT</a:t>
            </a:r>
            <a:r>
              <a:rPr lang="zh-CN" altLang="en-US" sz="2000" dirty="0">
                <a:solidFill>
                  <a:srgbClr val="A50021"/>
                </a:solidFill>
                <a:latin typeface="Arial" panose="020B0604020202020204" pitchFamily="34" charset="0"/>
              </a:rPr>
              <a:t>：得到共享内存的状态</a:t>
            </a:r>
            <a:endParaRPr lang="en-US" altLang="zh-CN" sz="2000" dirty="0">
              <a:solidFill>
                <a:srgbClr val="A50021"/>
              </a:solidFill>
              <a:latin typeface="Arial" panose="020B0604020202020204" pitchFamily="34" charset="0"/>
            </a:endParaRPr>
          </a:p>
          <a:p>
            <a:pPr marL="0" indent="0" algn="l" eaLnBrk="0" hangingPunct="0">
              <a:spcBef>
                <a:spcPts val="550"/>
              </a:spcBef>
              <a:buClr>
                <a:srgbClr val="FF5050"/>
              </a:buClr>
              <a:buSzPct val="120000"/>
              <a:defRPr/>
            </a:pPr>
            <a:r>
              <a:rPr lang="en-US" altLang="zh-CN" sz="2000" dirty="0">
                <a:solidFill>
                  <a:srgbClr val="A50021"/>
                </a:solidFill>
                <a:latin typeface="Arial" panose="020B0604020202020204" pitchFamily="34" charset="0"/>
              </a:rPr>
              <a:t>	IPC_SET</a:t>
            </a:r>
            <a:r>
              <a:rPr lang="zh-CN" altLang="en-US" sz="2000" dirty="0">
                <a:solidFill>
                  <a:srgbClr val="A50021"/>
                </a:solidFill>
                <a:latin typeface="Arial" panose="020B0604020202020204" pitchFamily="34" charset="0"/>
              </a:rPr>
              <a:t>：改变共享内存的状态</a:t>
            </a:r>
            <a:endParaRPr lang="en-US" altLang="zh-CN" sz="2000" dirty="0">
              <a:solidFill>
                <a:srgbClr val="A50021"/>
              </a:solidFill>
              <a:latin typeface="Arial" panose="020B0604020202020204" pitchFamily="34" charset="0"/>
            </a:endParaRPr>
          </a:p>
          <a:p>
            <a:pPr marL="0" indent="0" algn="l" eaLnBrk="0" hangingPunct="0">
              <a:spcBef>
                <a:spcPts val="550"/>
              </a:spcBef>
              <a:buClr>
                <a:srgbClr val="FF5050"/>
              </a:buClr>
              <a:buSzPct val="120000"/>
              <a:defRPr/>
            </a:pPr>
            <a:r>
              <a:rPr lang="en-US" altLang="zh-CN" sz="2000" dirty="0">
                <a:solidFill>
                  <a:srgbClr val="A50021"/>
                </a:solidFill>
                <a:latin typeface="Arial" panose="020B0604020202020204" pitchFamily="34" charset="0"/>
              </a:rPr>
              <a:t>	IPC_RMID:</a:t>
            </a:r>
            <a:r>
              <a:rPr lang="zh-CN" altLang="en-US" sz="2000" dirty="0">
                <a:solidFill>
                  <a:srgbClr val="A50021"/>
                </a:solidFill>
                <a:latin typeface="Arial" panose="020B0604020202020204" pitchFamily="34" charset="0"/>
              </a:rPr>
              <a:t>删除共享内存（标记删除，最后一个使用该共享内存进程退出时才真正删除） </a:t>
            </a:r>
          </a:p>
          <a:p>
            <a:pPr lvl="2" algn="l" eaLnBrk="0" hangingPunct="0">
              <a:spcBef>
                <a:spcPts val="450"/>
              </a:spcBef>
              <a:buClr>
                <a:srgbClr val="FF5050"/>
              </a:buClr>
              <a:buSzPct val="120000"/>
              <a:defRPr/>
            </a:pPr>
            <a:r>
              <a:rPr lang="en-US" altLang="zh-CN" sz="1600" dirty="0">
                <a:solidFill>
                  <a:srgbClr val="A50021"/>
                </a:solidFill>
              </a:rPr>
              <a:t>  </a:t>
            </a:r>
            <a:endParaRPr lang="zh-CN" altLang="zh-CN" sz="1600" dirty="0">
              <a:solidFill>
                <a:srgbClr val="A5002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80001671-F317-404C-8D1F-C90B3CFD3216}"/>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step3</a:t>
            </a:r>
            <a:r>
              <a:rPr lang="zh-CN" altLang="zh-CN" sz="2800">
                <a:solidFill>
                  <a:srgbClr val="FFFFFF"/>
                </a:solidFill>
                <a:latin typeface="Arial Narrow" panose="020B0606020202030204" pitchFamily="34" charset="0"/>
                <a:ea typeface="黑体" panose="02010609060101010101" pitchFamily="49" charset="-122"/>
              </a:rPr>
              <a:t>：在子进程中将键盘输入字符串写入共享内存</a:t>
            </a:r>
          </a:p>
        </p:txBody>
      </p:sp>
      <p:sp>
        <p:nvSpPr>
          <p:cNvPr id="23555" name="Text Box 2">
            <a:extLst>
              <a:ext uri="{FF2B5EF4-FFF2-40B4-BE49-F238E27FC236}">
                <a16:creationId xmlns:a16="http://schemas.microsoft.com/office/drawing/2014/main" id="{A36953D6-E3A5-4AB8-B55A-E42C7DF8E315}"/>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marL="12573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基于</a:t>
            </a:r>
            <a:r>
              <a:rPr lang="en-US" altLang="zh-CN" sz="2600" dirty="0">
                <a:solidFill>
                  <a:srgbClr val="000066"/>
                </a:solidFill>
                <a:ea typeface="黑体" panose="02010609060101010101" pitchFamily="49" charset="-122"/>
              </a:rPr>
              <a:t>step2</a:t>
            </a:r>
            <a:r>
              <a:rPr lang="zh-CN" altLang="zh-CN" sz="2600" dirty="0">
                <a:solidFill>
                  <a:srgbClr val="000066"/>
                </a:solidFill>
                <a:ea typeface="黑体" panose="02010609060101010101" pitchFamily="49" charset="-122"/>
              </a:rPr>
              <a:t>的程序，在子进程中</a:t>
            </a:r>
          </a:p>
          <a:p>
            <a:pPr lvl="1" algn="just">
              <a:spcBef>
                <a:spcPts val="500"/>
              </a:spcBef>
              <a:buClr>
                <a:srgbClr val="001D3A"/>
              </a:buClr>
              <a:buSzPct val="80000"/>
              <a:buFont typeface="Wingdings" panose="05000000000000000000" pitchFamily="2" charset="2"/>
              <a:buChar char=""/>
              <a:defRPr/>
            </a:pPr>
            <a:r>
              <a:rPr lang="zh-CN" altLang="zh-CN" sz="2000" dirty="0">
                <a:solidFill>
                  <a:srgbClr val="0000FF"/>
                </a:solidFill>
              </a:rPr>
              <a:t>使用shmat</a:t>
            </a:r>
            <a:r>
              <a:rPr lang="zh-CN" altLang="en-US" sz="2000" dirty="0">
                <a:solidFill>
                  <a:srgbClr val="0000FF"/>
                </a:solidFill>
              </a:rPr>
              <a:t>函数把</a:t>
            </a:r>
            <a:r>
              <a:rPr lang="zh-CN" altLang="zh-CN" sz="2000" dirty="0">
                <a:solidFill>
                  <a:srgbClr val="0000FF"/>
                </a:solidFill>
              </a:rPr>
              <a:t>共享内存映射到子进程中</a:t>
            </a:r>
            <a:endParaRPr lang="en-US" altLang="zh-CN" sz="2000" dirty="0">
              <a:solidFill>
                <a:srgbClr val="0000FF"/>
              </a:solidFill>
            </a:endParaRPr>
          </a:p>
          <a:p>
            <a:pPr lvl="2" algn="l">
              <a:spcBef>
                <a:spcPts val="500"/>
              </a:spcBef>
              <a:buClr>
                <a:srgbClr val="FF5050"/>
              </a:buClr>
              <a:buSzPct val="120000"/>
              <a:buFont typeface="Wingdings" panose="05000000000000000000" pitchFamily="2" charset="2"/>
              <a:buChar char="ü"/>
            </a:pPr>
            <a:r>
              <a:rPr lang="zh-CN" altLang="zh-CN" sz="2000" dirty="0">
                <a:solidFill>
                  <a:srgbClr val="A50021"/>
                </a:solidFill>
              </a:rPr>
              <a:t>检测是否关联成功</a:t>
            </a:r>
          </a:p>
          <a:p>
            <a:pPr lvl="1" algn="just">
              <a:spcBef>
                <a:spcPts val="500"/>
              </a:spcBef>
              <a:buClr>
                <a:srgbClr val="001D3A"/>
              </a:buClr>
              <a:buSzPct val="80000"/>
              <a:buFont typeface="Wingdings" panose="05000000000000000000" pitchFamily="2" charset="2"/>
              <a:buChar char=""/>
              <a:defRPr/>
            </a:pPr>
            <a:r>
              <a:rPr lang="zh-CN" altLang="zh-CN" sz="2000" dirty="0">
                <a:solidFill>
                  <a:srgbClr val="0000FF"/>
                </a:solidFill>
              </a:rPr>
              <a:t>将参数字符串拷贝到共享内存中</a:t>
            </a:r>
          </a:p>
          <a:p>
            <a:pPr lvl="2" algn="l">
              <a:spcBef>
                <a:spcPts val="500"/>
              </a:spcBef>
              <a:buClr>
                <a:srgbClr val="FF5050"/>
              </a:buClr>
              <a:buSzPct val="120000"/>
              <a:buFont typeface="Wingdings" panose="05000000000000000000" pitchFamily="2" charset="2"/>
              <a:buChar char="ü"/>
            </a:pPr>
            <a:r>
              <a:rPr lang="zh-CN" altLang="zh-CN" sz="2000" dirty="0">
                <a:solidFill>
                  <a:srgbClr val="A50021"/>
                </a:solidFill>
              </a:rPr>
              <a:t>输出：this is child.</a:t>
            </a:r>
          </a:p>
          <a:p>
            <a:pPr lvl="2" algn="l">
              <a:spcBef>
                <a:spcPts val="500"/>
              </a:spcBef>
              <a:buClr>
                <a:srgbClr val="FF5050"/>
              </a:buClr>
              <a:buSzPct val="120000"/>
              <a:buFont typeface="Wingdings" panose="05000000000000000000" pitchFamily="2" charset="2"/>
              <a:buChar char="ü"/>
            </a:pPr>
            <a:r>
              <a:rPr lang="zh-CN" altLang="zh-CN" sz="2000" dirty="0">
                <a:solidFill>
                  <a:srgbClr val="A50021"/>
                </a:solidFill>
              </a:rPr>
              <a:t>write something to shm.</a:t>
            </a:r>
          </a:p>
          <a:p>
            <a:pPr lvl="2" algn="l">
              <a:spcBef>
                <a:spcPts val="500"/>
              </a:spcBef>
              <a:buClr>
                <a:srgbClr val="FF5050"/>
              </a:buClr>
              <a:buSzPct val="120000"/>
              <a:buFont typeface="Wingdings" panose="05000000000000000000" pitchFamily="2" charset="2"/>
              <a:buChar char="ü"/>
            </a:pPr>
            <a:r>
              <a:rPr lang="zh-CN" altLang="zh-CN" sz="2000" dirty="0">
                <a:solidFill>
                  <a:srgbClr val="A50021"/>
                </a:solidFill>
              </a:rPr>
              <a:t>your input string is '×××'</a:t>
            </a:r>
          </a:p>
          <a:p>
            <a:pPr lvl="1" algn="just">
              <a:spcBef>
                <a:spcPts val="500"/>
              </a:spcBef>
              <a:buClr>
                <a:srgbClr val="001D3A"/>
              </a:buClr>
              <a:buSzPct val="80000"/>
              <a:buFont typeface="Wingdings" panose="05000000000000000000" pitchFamily="2" charset="2"/>
              <a:buChar char=""/>
              <a:defRPr/>
            </a:pPr>
            <a:r>
              <a:rPr lang="zh-CN" altLang="zh-CN" sz="2000" dirty="0">
                <a:solidFill>
                  <a:srgbClr val="0000FF"/>
                </a:solidFill>
              </a:rPr>
              <a:t>拷贝完毕后使用shmdt函数分离共享内存对象</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C170F9F6-2DCB-4149-A608-24FF8AC1F195}"/>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dirty="0">
                <a:solidFill>
                  <a:srgbClr val="FFFFFF"/>
                </a:solidFill>
                <a:latin typeface="Arial Narrow" panose="020B0606020202030204" pitchFamily="34" charset="0"/>
                <a:ea typeface="黑体" panose="02010609060101010101" pitchFamily="49" charset="-122"/>
              </a:rPr>
              <a:t>子任务3：在子进程中将键盘输入字符串写入共享内存</a:t>
            </a:r>
          </a:p>
        </p:txBody>
      </p:sp>
      <p:sp>
        <p:nvSpPr>
          <p:cNvPr id="24579" name="Text Box 2">
            <a:extLst>
              <a:ext uri="{FF2B5EF4-FFF2-40B4-BE49-F238E27FC236}">
                <a16:creationId xmlns:a16="http://schemas.microsoft.com/office/drawing/2014/main" id="{71521449-772A-4265-A7F2-26E2DC275366}"/>
              </a:ext>
            </a:extLst>
          </p:cNvPr>
          <p:cNvSpPr txBox="1">
            <a:spLocks noChangeArrowheads="1"/>
          </p:cNvSpPr>
          <p:nvPr/>
        </p:nvSpPr>
        <p:spPr bwMode="auto">
          <a:xfrm>
            <a:off x="831850" y="1412876"/>
            <a:ext cx="82423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lvl="1" algn="l">
              <a:spcBef>
                <a:spcPts val="600"/>
              </a:spcBef>
              <a:buClr>
                <a:srgbClr val="001D3A"/>
              </a:buClr>
              <a:buSzPct val="80000"/>
              <a:buFont typeface="Wingdings" panose="05000000000000000000" pitchFamily="2" charset="2"/>
              <a:buChar char=""/>
            </a:pPr>
            <a:r>
              <a:rPr lang="zh-CN" altLang="en-US" sz="2000" dirty="0">
                <a:solidFill>
                  <a:srgbClr val="0000FF"/>
                </a:solidFill>
              </a:rPr>
              <a:t>运行结果</a:t>
            </a:r>
            <a:endParaRPr lang="zh-CN" altLang="zh-CN" sz="2000" dirty="0">
              <a:solidFill>
                <a:srgbClr val="0000FF"/>
              </a:solidFill>
            </a:endParaRPr>
          </a:p>
        </p:txBody>
      </p:sp>
      <p:pic>
        <p:nvPicPr>
          <p:cNvPr id="24580" name="Picture 2">
            <a:extLst>
              <a:ext uri="{FF2B5EF4-FFF2-40B4-BE49-F238E27FC236}">
                <a16:creationId xmlns:a16="http://schemas.microsoft.com/office/drawing/2014/main" id="{A42762E3-173F-4DBC-A114-289532DB9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1" y="1989138"/>
            <a:ext cx="5438775" cy="1028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a:extLst>
              <a:ext uri="{FF2B5EF4-FFF2-40B4-BE49-F238E27FC236}">
                <a16:creationId xmlns:a16="http://schemas.microsoft.com/office/drawing/2014/main" id="{76692F7D-90A9-43BE-A6BB-33692CED8001}"/>
              </a:ext>
            </a:extLst>
          </p:cNvPr>
          <p:cNvSpPr/>
          <p:nvPr/>
        </p:nvSpPr>
        <p:spPr>
          <a:xfrm>
            <a:off x="1136650" y="3213100"/>
            <a:ext cx="7632700" cy="2769989"/>
          </a:xfrm>
          <a:prstGeom prst="rect">
            <a:avLst/>
          </a:prstGeom>
        </p:spPr>
        <p:txBody>
          <a:bodyPr>
            <a:spAutoFit/>
          </a:bodyPr>
          <a:lstStyle/>
          <a:p>
            <a:pPr algn="l" eaLnBrk="0" hangingPunct="0">
              <a:spcBef>
                <a:spcPts val="650"/>
              </a:spcBef>
              <a:buClr>
                <a:srgbClr val="FF5050"/>
              </a:buClr>
              <a:buSzPct val="120000"/>
              <a:buFont typeface="Wingdings" pitchFamily="2" charset="2"/>
              <a:buChar char=""/>
              <a:defRPr/>
            </a:pPr>
            <a:r>
              <a:rPr lang="en-US" altLang="zh-CN" sz="2600" dirty="0" err="1">
                <a:solidFill>
                  <a:srgbClr val="000066"/>
                </a:solidFill>
                <a:latin typeface="Arial" panose="020B0604020202020204" pitchFamily="34" charset="0"/>
                <a:ea typeface="黑体" panose="02010609060101010101" pitchFamily="49" charset="-122"/>
              </a:rPr>
              <a:t>Shmat</a:t>
            </a:r>
            <a:r>
              <a:rPr lang="zh-CN" altLang="en-US" sz="2600" dirty="0">
                <a:solidFill>
                  <a:srgbClr val="000066"/>
                </a:solidFill>
                <a:latin typeface="Arial" panose="020B0604020202020204" pitchFamily="34" charset="0"/>
                <a:ea typeface="黑体" panose="02010609060101010101" pitchFamily="49" charset="-122"/>
              </a:rPr>
              <a:t>函数</a:t>
            </a:r>
            <a:endParaRPr lang="zh-CN" altLang="zh-CN" sz="2600" dirty="0">
              <a:solidFill>
                <a:srgbClr val="000066"/>
              </a:solidFill>
              <a:latin typeface="Arial" panose="020B0604020202020204" pitchFamily="34" charset="0"/>
              <a:ea typeface="黑体" panose="02010609060101010101" pitchFamily="49" charset="-122"/>
            </a:endParaRPr>
          </a:p>
          <a:p>
            <a:pPr marL="741363" lvl="1" indent="-284163" algn="l" eaLnBrk="0" hangingPunct="0">
              <a:spcBef>
                <a:spcPts val="600"/>
              </a:spcBef>
              <a:buClr>
                <a:srgbClr val="001D3A"/>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sz="2000" dirty="0">
                <a:solidFill>
                  <a:srgbClr val="0000FF"/>
                </a:solidFill>
                <a:latin typeface="Arial" panose="020B0604020202020204" pitchFamily="34" charset="0"/>
                <a:ea typeface="宋体" panose="02010600030101010101" pitchFamily="2" charset="-122"/>
              </a:rPr>
              <a:t>函数原型</a:t>
            </a:r>
            <a:endParaRPr lang="en-US" altLang="zh-CN" sz="2000" dirty="0">
              <a:solidFill>
                <a:srgbClr val="0000FF"/>
              </a:solidFill>
              <a:latin typeface="Arial" panose="020B0604020202020204" pitchFamily="34" charset="0"/>
              <a:ea typeface="宋体" panose="02010600030101010101" pitchFamily="2" charset="-122"/>
            </a:endParaRPr>
          </a:p>
          <a:p>
            <a:pPr lvl="1" algn="l" eaLnBrk="0" hangingPunct="0">
              <a:spcBef>
                <a:spcPts val="600"/>
              </a:spcBef>
              <a:buClr>
                <a:srgbClr val="001D3A"/>
              </a:buClr>
              <a:buSzPct val="8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zh-CN" sz="2000" dirty="0">
                <a:solidFill>
                  <a:srgbClr val="0000FF"/>
                </a:solidFill>
                <a:latin typeface="Arial" panose="020B0604020202020204" pitchFamily="34" charset="0"/>
                <a:ea typeface="宋体" panose="02010600030101010101" pitchFamily="2" charset="-122"/>
              </a:rPr>
              <a:t>void *</a:t>
            </a:r>
            <a:r>
              <a:rPr lang="en-US" altLang="zh-CN" sz="2000" dirty="0" err="1">
                <a:solidFill>
                  <a:srgbClr val="0000FF"/>
                </a:solidFill>
                <a:latin typeface="Arial" panose="020B0604020202020204" pitchFamily="34" charset="0"/>
                <a:ea typeface="宋体" panose="02010600030101010101" pitchFamily="2" charset="-122"/>
              </a:rPr>
              <a:t>shmat</a:t>
            </a:r>
            <a:r>
              <a:rPr lang="en-US" altLang="zh-CN" sz="2000" dirty="0">
                <a:solidFill>
                  <a:srgbClr val="0000FF"/>
                </a:solidFill>
                <a:latin typeface="Arial" panose="020B0604020202020204" pitchFamily="34" charset="0"/>
                <a:ea typeface="宋体" panose="02010600030101010101" pitchFamily="2" charset="-122"/>
              </a:rPr>
              <a:t>(int </a:t>
            </a:r>
            <a:r>
              <a:rPr lang="en-US" altLang="zh-CN" sz="2000" dirty="0" err="1">
                <a:solidFill>
                  <a:srgbClr val="0000FF"/>
                </a:solidFill>
                <a:latin typeface="Arial" panose="020B0604020202020204" pitchFamily="34" charset="0"/>
                <a:ea typeface="宋体" panose="02010600030101010101" pitchFamily="2" charset="-122"/>
              </a:rPr>
              <a:t>shmid</a:t>
            </a:r>
            <a:r>
              <a:rPr lang="en-US" altLang="zh-CN" sz="2000" dirty="0">
                <a:solidFill>
                  <a:srgbClr val="0000FF"/>
                </a:solidFill>
                <a:latin typeface="Arial" panose="020B0604020202020204" pitchFamily="34" charset="0"/>
                <a:ea typeface="宋体" panose="02010600030101010101" pitchFamily="2" charset="-122"/>
              </a:rPr>
              <a:t>, const void *</a:t>
            </a:r>
            <a:r>
              <a:rPr lang="en-US" altLang="zh-CN" sz="2000" dirty="0" err="1">
                <a:solidFill>
                  <a:srgbClr val="0000FF"/>
                </a:solidFill>
                <a:latin typeface="Arial" panose="020B0604020202020204" pitchFamily="34" charset="0"/>
                <a:ea typeface="宋体" panose="02010600030101010101" pitchFamily="2" charset="-122"/>
              </a:rPr>
              <a:t>addr</a:t>
            </a:r>
            <a:r>
              <a:rPr lang="en-US" altLang="zh-CN" sz="2000" dirty="0">
                <a:solidFill>
                  <a:srgbClr val="0000FF"/>
                </a:solidFill>
                <a:latin typeface="Arial" panose="020B0604020202020204" pitchFamily="34" charset="0"/>
                <a:ea typeface="宋体" panose="02010600030101010101" pitchFamily="2" charset="-122"/>
              </a:rPr>
              <a:t>, int flag)</a:t>
            </a:r>
          </a:p>
          <a:p>
            <a:pPr marL="741363" lvl="1" indent="-284163" algn="l" eaLnBrk="0" hangingPunct="0">
              <a:spcBef>
                <a:spcPts val="600"/>
              </a:spcBef>
              <a:buClr>
                <a:srgbClr val="001D3A"/>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sz="2000" dirty="0">
                <a:solidFill>
                  <a:srgbClr val="0000FF"/>
                </a:solidFill>
                <a:latin typeface="Arial" panose="020B0604020202020204" pitchFamily="34" charset="0"/>
                <a:ea typeface="宋体" panose="02010600030101010101" pitchFamily="2" charset="-122"/>
              </a:rPr>
              <a:t>参数</a:t>
            </a:r>
            <a:endParaRPr lang="en-US" altLang="zh-CN" sz="2000" dirty="0">
              <a:solidFill>
                <a:srgbClr val="0000FF"/>
              </a:solidFill>
              <a:latin typeface="Arial" panose="020B0604020202020204" pitchFamily="34" charset="0"/>
              <a:ea typeface="宋体" panose="02010600030101010101" pitchFamily="2" charset="-122"/>
            </a:endParaRPr>
          </a:p>
          <a:p>
            <a:pPr lvl="1" algn="l" eaLnBrk="0" hangingPunct="0">
              <a:spcBef>
                <a:spcPts val="600"/>
              </a:spcBef>
              <a:buClr>
                <a:srgbClr val="001D3A"/>
              </a:buClr>
              <a:buSzPct val="8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zh-CN" sz="2000" dirty="0" err="1">
                <a:solidFill>
                  <a:srgbClr val="0000FF"/>
                </a:solidFill>
                <a:latin typeface="Arial" panose="020B0604020202020204" pitchFamily="34" charset="0"/>
                <a:ea typeface="宋体" panose="02010600030101010101" pitchFamily="2" charset="-122"/>
              </a:rPr>
              <a:t>shmid</a:t>
            </a:r>
            <a:r>
              <a:rPr lang="zh-CN" altLang="en-US" sz="2000" dirty="0">
                <a:solidFill>
                  <a:srgbClr val="0000FF"/>
                </a:solidFill>
                <a:latin typeface="Arial" panose="020B0604020202020204" pitchFamily="34" charset="0"/>
                <a:ea typeface="宋体" panose="02010600030101010101" pitchFamily="2" charset="-122"/>
              </a:rPr>
              <a:t>：共享存储的</a:t>
            </a:r>
            <a:r>
              <a:rPr lang="en-US" altLang="zh-CN" sz="2000" dirty="0">
                <a:solidFill>
                  <a:srgbClr val="0000FF"/>
                </a:solidFill>
                <a:latin typeface="Arial" panose="020B0604020202020204" pitchFamily="34" charset="0"/>
                <a:ea typeface="宋体" panose="02010600030101010101" pitchFamily="2" charset="-122"/>
              </a:rPr>
              <a:t>id</a:t>
            </a:r>
            <a:br>
              <a:rPr lang="en-US" altLang="zh-CN" dirty="0">
                <a:solidFill>
                  <a:schemeClr val="accent2">
                    <a:lumMod val="75000"/>
                  </a:schemeClr>
                </a:solidFill>
                <a:latin typeface="Arial" charset="0"/>
              </a:rPr>
            </a:br>
            <a:br>
              <a:rPr lang="zh-CN" altLang="en-US" dirty="0">
                <a:solidFill>
                  <a:schemeClr val="accent2">
                    <a:lumMod val="75000"/>
                  </a:schemeClr>
                </a:solidFill>
                <a:latin typeface="Arial" charset="0"/>
              </a:rPr>
            </a:br>
            <a:endParaRPr lang="en-US" altLang="zh-CN" dirty="0">
              <a:solidFill>
                <a:schemeClr val="accent2">
                  <a:lumMod val="75000"/>
                </a:schemeClr>
              </a:solidFill>
              <a:latin typeface="Arial"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48CD3987-9E5C-43A1-98CA-0F60E6F01CEC}"/>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dirty="0">
                <a:solidFill>
                  <a:srgbClr val="FFFFFF"/>
                </a:solidFill>
                <a:latin typeface="Arial Narrow" panose="020B0606020202030204" pitchFamily="34" charset="0"/>
                <a:ea typeface="黑体" panose="02010609060101010101" pitchFamily="49" charset="-122"/>
              </a:rPr>
              <a:t>step3</a:t>
            </a:r>
            <a:r>
              <a:rPr lang="zh-CN" altLang="zh-CN" sz="2800" dirty="0">
                <a:solidFill>
                  <a:srgbClr val="FFFFFF"/>
                </a:solidFill>
                <a:latin typeface="Arial Narrow" panose="020B0606020202030204" pitchFamily="34" charset="0"/>
                <a:ea typeface="黑体" panose="02010609060101010101" pitchFamily="49" charset="-122"/>
              </a:rPr>
              <a:t>：在子进程中将键盘输入字符串写入共享内存</a:t>
            </a:r>
          </a:p>
        </p:txBody>
      </p:sp>
      <p:sp>
        <p:nvSpPr>
          <p:cNvPr id="2" name="矩形 1">
            <a:extLst>
              <a:ext uri="{FF2B5EF4-FFF2-40B4-BE49-F238E27FC236}">
                <a16:creationId xmlns:a16="http://schemas.microsoft.com/office/drawing/2014/main" id="{539F5547-FA39-4B9B-8512-416BD3B33EF6}"/>
              </a:ext>
            </a:extLst>
          </p:cNvPr>
          <p:cNvSpPr/>
          <p:nvPr/>
        </p:nvSpPr>
        <p:spPr>
          <a:xfrm>
            <a:off x="920750" y="1557338"/>
            <a:ext cx="7632700" cy="2785378"/>
          </a:xfrm>
          <a:prstGeom prst="rect">
            <a:avLst/>
          </a:prstGeom>
        </p:spPr>
        <p:txBody>
          <a:bodyPr>
            <a:spAutoFit/>
          </a:bodyPr>
          <a:lstStyle/>
          <a:p>
            <a:pPr lvl="1" algn="just" eaLnBrk="0" hangingPunct="0">
              <a:spcBef>
                <a:spcPts val="600"/>
              </a:spcBef>
              <a:buClr>
                <a:srgbClr val="FF5050"/>
              </a:buClr>
              <a:buSzPct val="120000"/>
              <a:defRPr/>
            </a:pPr>
            <a:r>
              <a:rPr lang="en-US" altLang="zh-CN" sz="2000" dirty="0" err="1">
                <a:solidFill>
                  <a:srgbClr val="0000FF"/>
                </a:solidFill>
                <a:latin typeface="Arial" panose="020B0604020202020204" pitchFamily="34" charset="0"/>
                <a:ea typeface="宋体" panose="02010600030101010101" pitchFamily="2" charset="-122"/>
              </a:rPr>
              <a:t>addr</a:t>
            </a:r>
            <a:r>
              <a:rPr lang="zh-CN" altLang="en-US" sz="2000" dirty="0">
                <a:solidFill>
                  <a:srgbClr val="0000FF"/>
                </a:solidFill>
                <a:latin typeface="Arial" panose="020B0604020202020204" pitchFamily="34" charset="0"/>
                <a:ea typeface="宋体" panose="02010600030101010101" pitchFamily="2" charset="-122"/>
              </a:rPr>
              <a:t>：一般为</a:t>
            </a:r>
            <a:r>
              <a:rPr lang="en-US" altLang="zh-CN" sz="2000" dirty="0">
                <a:solidFill>
                  <a:srgbClr val="0000FF"/>
                </a:solidFill>
                <a:latin typeface="Arial" panose="020B0604020202020204" pitchFamily="34" charset="0"/>
                <a:ea typeface="宋体" panose="02010600030101010101" pitchFamily="2" charset="-122"/>
              </a:rPr>
              <a:t>NULL</a:t>
            </a:r>
            <a:r>
              <a:rPr lang="zh-CN" altLang="en-US" sz="2000" dirty="0">
                <a:solidFill>
                  <a:srgbClr val="0000FF"/>
                </a:solidFill>
                <a:latin typeface="Arial" panose="020B0604020202020204" pitchFamily="34" charset="0"/>
                <a:ea typeface="宋体" panose="02010600030101010101" pitchFamily="2" charset="-122"/>
              </a:rPr>
              <a:t>，表示连接到由内核选择的第一个可用地址上，否则，如果</a:t>
            </a:r>
            <a:r>
              <a:rPr lang="en-US" altLang="zh-CN" sz="2000" dirty="0">
                <a:solidFill>
                  <a:srgbClr val="0000FF"/>
                </a:solidFill>
                <a:latin typeface="Arial" panose="020B0604020202020204" pitchFamily="34" charset="0"/>
                <a:ea typeface="宋体" panose="02010600030101010101" pitchFamily="2" charset="-122"/>
              </a:rPr>
              <a:t>flag</a:t>
            </a:r>
            <a:r>
              <a:rPr lang="zh-CN" altLang="en-US" sz="2000" dirty="0">
                <a:solidFill>
                  <a:srgbClr val="0000FF"/>
                </a:solidFill>
                <a:latin typeface="Arial" panose="020B0604020202020204" pitchFamily="34" charset="0"/>
                <a:ea typeface="宋体" panose="02010600030101010101" pitchFamily="2" charset="-122"/>
              </a:rPr>
              <a:t>没有指定</a:t>
            </a:r>
            <a:r>
              <a:rPr lang="en-US" altLang="zh-CN" sz="2000" dirty="0">
                <a:solidFill>
                  <a:srgbClr val="0000FF"/>
                </a:solidFill>
                <a:latin typeface="Arial" panose="020B0604020202020204" pitchFamily="34" charset="0"/>
                <a:ea typeface="宋体" panose="02010600030101010101" pitchFamily="2" charset="-122"/>
              </a:rPr>
              <a:t>SHM_RND</a:t>
            </a:r>
            <a:r>
              <a:rPr lang="zh-CN" altLang="en-US" sz="2000" dirty="0">
                <a:solidFill>
                  <a:srgbClr val="0000FF"/>
                </a:solidFill>
                <a:latin typeface="Arial" panose="020B0604020202020204" pitchFamily="34" charset="0"/>
                <a:ea typeface="宋体" panose="02010600030101010101" pitchFamily="2" charset="-122"/>
              </a:rPr>
              <a:t>，则连接到</a:t>
            </a:r>
            <a:r>
              <a:rPr lang="en-US" altLang="zh-CN" sz="2000" dirty="0" err="1">
                <a:solidFill>
                  <a:srgbClr val="0000FF"/>
                </a:solidFill>
                <a:latin typeface="Arial" panose="020B0604020202020204" pitchFamily="34" charset="0"/>
                <a:ea typeface="宋体" panose="02010600030101010101" pitchFamily="2" charset="-122"/>
              </a:rPr>
              <a:t>addr</a:t>
            </a:r>
            <a:r>
              <a:rPr lang="zh-CN" altLang="en-US" sz="2000" dirty="0">
                <a:solidFill>
                  <a:srgbClr val="0000FF"/>
                </a:solidFill>
                <a:latin typeface="Arial" panose="020B0604020202020204" pitchFamily="34" charset="0"/>
                <a:ea typeface="宋体" panose="02010600030101010101" pitchFamily="2" charset="-122"/>
              </a:rPr>
              <a:t>所指定的地址上，如果</a:t>
            </a:r>
            <a:r>
              <a:rPr lang="en-US" altLang="zh-CN" sz="2000" dirty="0">
                <a:solidFill>
                  <a:srgbClr val="0000FF"/>
                </a:solidFill>
                <a:latin typeface="Arial" panose="020B0604020202020204" pitchFamily="34" charset="0"/>
                <a:ea typeface="宋体" panose="02010600030101010101" pitchFamily="2" charset="-122"/>
              </a:rPr>
              <a:t>flag</a:t>
            </a:r>
            <a:r>
              <a:rPr lang="zh-CN" altLang="en-US" sz="2000" dirty="0">
                <a:solidFill>
                  <a:srgbClr val="0000FF"/>
                </a:solidFill>
                <a:latin typeface="Arial" panose="020B0604020202020204" pitchFamily="34" charset="0"/>
                <a:ea typeface="宋体" panose="02010600030101010101" pitchFamily="2" charset="-122"/>
              </a:rPr>
              <a:t>为</a:t>
            </a:r>
            <a:r>
              <a:rPr lang="en-US" altLang="zh-CN" sz="2000" dirty="0">
                <a:solidFill>
                  <a:srgbClr val="0000FF"/>
                </a:solidFill>
                <a:latin typeface="Arial" panose="020B0604020202020204" pitchFamily="34" charset="0"/>
                <a:ea typeface="宋体" panose="02010600030101010101" pitchFamily="2" charset="-122"/>
              </a:rPr>
              <a:t>SHM_RND</a:t>
            </a:r>
            <a:r>
              <a:rPr lang="zh-CN" altLang="en-US" sz="2000" dirty="0">
                <a:solidFill>
                  <a:srgbClr val="0000FF"/>
                </a:solidFill>
                <a:latin typeface="Arial" panose="020B0604020202020204" pitchFamily="34" charset="0"/>
                <a:ea typeface="宋体" panose="02010600030101010101" pitchFamily="2" charset="-122"/>
              </a:rPr>
              <a:t>，则地址取整</a:t>
            </a:r>
            <a:br>
              <a:rPr lang="zh-CN" altLang="en-US" sz="2000" dirty="0">
                <a:solidFill>
                  <a:srgbClr val="0000FF"/>
                </a:solidFill>
                <a:latin typeface="Arial" panose="020B0604020202020204" pitchFamily="34" charset="0"/>
                <a:ea typeface="宋体" panose="02010600030101010101" pitchFamily="2" charset="-122"/>
              </a:rPr>
            </a:br>
            <a:r>
              <a:rPr lang="en-US" altLang="zh-CN" sz="2000" dirty="0">
                <a:solidFill>
                  <a:srgbClr val="0000FF"/>
                </a:solidFill>
                <a:latin typeface="Arial" panose="020B0604020202020204" pitchFamily="34" charset="0"/>
                <a:ea typeface="宋体" panose="02010600030101010101" pitchFamily="2" charset="-122"/>
              </a:rPr>
              <a:t>flag</a:t>
            </a:r>
            <a:r>
              <a:rPr lang="zh-CN" altLang="en-US" sz="2000" dirty="0">
                <a:solidFill>
                  <a:srgbClr val="0000FF"/>
                </a:solidFill>
                <a:latin typeface="Arial" panose="020B0604020202020204" pitchFamily="34" charset="0"/>
                <a:ea typeface="宋体" panose="02010600030101010101" pitchFamily="2" charset="-122"/>
              </a:rPr>
              <a:t>：一般为</a:t>
            </a:r>
            <a:r>
              <a:rPr lang="en-US" altLang="zh-CN" sz="2000" dirty="0">
                <a:solidFill>
                  <a:srgbClr val="0000FF"/>
                </a:solidFill>
                <a:latin typeface="Arial" panose="020B0604020202020204" pitchFamily="34" charset="0"/>
                <a:ea typeface="宋体" panose="02010600030101010101" pitchFamily="2" charset="-122"/>
              </a:rPr>
              <a:t>0</a:t>
            </a:r>
          </a:p>
          <a:p>
            <a:pPr lvl="1" algn="just" eaLnBrk="0" hangingPunct="0">
              <a:spcBef>
                <a:spcPts val="600"/>
              </a:spcBef>
              <a:buClr>
                <a:srgbClr val="FF5050"/>
              </a:buClr>
              <a:buSzPct val="120000"/>
              <a:defRPr/>
            </a:pPr>
            <a:endParaRPr lang="en-US" altLang="zh-CN" sz="2000" dirty="0">
              <a:solidFill>
                <a:srgbClr val="0000FF"/>
              </a:solidFill>
              <a:latin typeface="Arial" panose="020B0604020202020204" pitchFamily="34" charset="0"/>
              <a:ea typeface="宋体" panose="02010600030101010101" pitchFamily="2" charset="-122"/>
            </a:endParaRPr>
          </a:p>
          <a:p>
            <a:pPr lvl="1" algn="l" eaLnBrk="0" hangingPunct="0">
              <a:spcBef>
                <a:spcPts val="600"/>
              </a:spcBef>
              <a:buClr>
                <a:srgbClr val="001D3A"/>
              </a:buClr>
              <a:buSzPct val="80000"/>
              <a:buFont typeface="Wingdings" pitchFamily="2" charset="2"/>
              <a:buChar char=""/>
              <a:defRPr/>
            </a:pPr>
            <a:r>
              <a:rPr lang="zh-CN" altLang="en-US" sz="2000" dirty="0">
                <a:solidFill>
                  <a:srgbClr val="0000FF"/>
                </a:solidFill>
                <a:latin typeface="Arial" panose="020B0604020202020204" pitchFamily="34" charset="0"/>
                <a:ea typeface="宋体" panose="02010600030101010101" pitchFamily="2" charset="-122"/>
              </a:rPr>
              <a:t>返回值</a:t>
            </a:r>
            <a:br>
              <a:rPr lang="en-US" altLang="zh-CN" sz="2000" dirty="0">
                <a:solidFill>
                  <a:srgbClr val="0000FF"/>
                </a:solidFill>
                <a:latin typeface="Arial" panose="020B0604020202020204" pitchFamily="34" charset="0"/>
                <a:ea typeface="宋体" panose="02010600030101010101" pitchFamily="2" charset="-122"/>
              </a:rPr>
            </a:br>
            <a:r>
              <a:rPr lang="zh-CN" altLang="en-US" sz="2000" dirty="0">
                <a:solidFill>
                  <a:srgbClr val="0000FF"/>
                </a:solidFill>
                <a:latin typeface="Arial" panose="020B0604020202020204" pitchFamily="34" charset="0"/>
                <a:ea typeface="宋体" panose="02010600030101010101" pitchFamily="2" charset="-122"/>
              </a:rPr>
              <a:t>成功：返回共享存储段地址</a:t>
            </a:r>
            <a:endParaRPr lang="en-US" altLang="zh-CN" sz="2000" dirty="0">
              <a:solidFill>
                <a:srgbClr val="0000FF"/>
              </a:solidFill>
              <a:latin typeface="Arial" panose="020B0604020202020204" pitchFamily="34" charset="0"/>
              <a:ea typeface="宋体" panose="02010600030101010101" pitchFamily="2" charset="-122"/>
            </a:endParaRPr>
          </a:p>
          <a:p>
            <a:pPr lvl="1" algn="l" eaLnBrk="0" hangingPunct="0">
              <a:spcBef>
                <a:spcPts val="600"/>
              </a:spcBef>
              <a:buClr>
                <a:srgbClr val="FF5050"/>
              </a:buClr>
              <a:buSzPct val="120000"/>
              <a:defRPr/>
            </a:pPr>
            <a:r>
              <a:rPr lang="zh-CN" altLang="en-US" sz="2000" dirty="0">
                <a:solidFill>
                  <a:srgbClr val="0000FF"/>
                </a:solidFill>
                <a:latin typeface="Arial" panose="020B0604020202020204" pitchFamily="34" charset="0"/>
                <a:ea typeface="宋体" panose="02010600030101010101" pitchFamily="2" charset="-122"/>
              </a:rPr>
              <a:t>出错：</a:t>
            </a:r>
            <a:r>
              <a:rPr lang="en-US" altLang="zh-CN" sz="2000" dirty="0">
                <a:solidFill>
                  <a:srgbClr val="0000FF"/>
                </a:solidFill>
                <a:latin typeface="Arial" panose="020B0604020202020204" pitchFamily="34" charset="0"/>
                <a:ea typeface="宋体" panose="02010600030101010101" pitchFamily="2" charset="-122"/>
              </a:rPr>
              <a:t>-1</a:t>
            </a:r>
            <a:endParaRPr lang="zh-CN" altLang="zh-CN" sz="2000" dirty="0">
              <a:solidFill>
                <a:srgbClr val="0000FF"/>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45FF2C2-92C9-40C0-9517-95C8D9CC2188}"/>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step4</a:t>
            </a:r>
            <a:r>
              <a:rPr lang="zh-CN" altLang="zh-CN" sz="2800">
                <a:solidFill>
                  <a:srgbClr val="FFFFFF"/>
                </a:solidFill>
                <a:latin typeface="Arial Narrow" panose="020B0606020202030204" pitchFamily="34" charset="0"/>
                <a:ea typeface="黑体" panose="02010609060101010101" pitchFamily="49" charset="-122"/>
              </a:rPr>
              <a:t>：打印共享内存大小和子进程、父进程进程号</a:t>
            </a:r>
          </a:p>
        </p:txBody>
      </p:sp>
      <p:sp>
        <p:nvSpPr>
          <p:cNvPr id="26627" name="Text Box 2">
            <a:extLst>
              <a:ext uri="{FF2B5EF4-FFF2-40B4-BE49-F238E27FC236}">
                <a16:creationId xmlns:a16="http://schemas.microsoft.com/office/drawing/2014/main" id="{67FAA178-93F8-4ADD-8A0C-5DB2D671E64F}"/>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marL="457200" indent="-457200" algn="l">
              <a:spcBef>
                <a:spcPts val="650"/>
              </a:spcBef>
              <a:buClr>
                <a:srgbClr val="FF5050"/>
              </a:buClr>
              <a:buSzPct val="120000"/>
              <a:buFont typeface="Wingdings" pitchFamily="2" charset="2"/>
              <a:buChar char=""/>
              <a:defRPr/>
            </a:pPr>
            <a:r>
              <a:rPr lang="zh-CN" altLang="zh-CN" sz="2600" dirty="0">
                <a:solidFill>
                  <a:srgbClr val="000066"/>
                </a:solidFill>
                <a:ea typeface="黑体" panose="02010609060101010101" pitchFamily="49" charset="-122"/>
              </a:rPr>
              <a:t>基于</a:t>
            </a:r>
            <a:r>
              <a:rPr lang="en-US" altLang="zh-CN" sz="2600" dirty="0">
                <a:solidFill>
                  <a:srgbClr val="000066"/>
                </a:solidFill>
                <a:ea typeface="黑体" panose="02010609060101010101" pitchFamily="49" charset="-122"/>
              </a:rPr>
              <a:t>step3</a:t>
            </a:r>
            <a:r>
              <a:rPr lang="zh-CN" altLang="zh-CN" sz="2600" dirty="0">
                <a:solidFill>
                  <a:srgbClr val="000066"/>
                </a:solidFill>
                <a:ea typeface="黑体" panose="02010609060101010101" pitchFamily="49" charset="-122"/>
              </a:rPr>
              <a:t>，在父进程中打印共享内存大小，以及父进程的进程号和子进程的进程号</a:t>
            </a:r>
            <a:endParaRPr lang="en-US" altLang="zh-CN" sz="2600" dirty="0">
              <a:solidFill>
                <a:srgbClr val="000066"/>
              </a:solidFill>
              <a:ea typeface="黑体" panose="02010609060101010101" pitchFamily="49" charset="-122"/>
            </a:endParaRPr>
          </a:p>
          <a:p>
            <a:pPr marL="457200" indent="-457200" algn="l">
              <a:spcBef>
                <a:spcPts val="650"/>
              </a:spcBef>
              <a:buClr>
                <a:srgbClr val="FF5050"/>
              </a:buClr>
              <a:buSzPct val="120000"/>
              <a:buFont typeface="Wingdings" pitchFamily="2" charset="2"/>
              <a:buChar char=""/>
              <a:defRPr/>
            </a:pPr>
            <a:r>
              <a:rPr lang="zh-CN" altLang="en-US" sz="2600" dirty="0">
                <a:solidFill>
                  <a:srgbClr val="000066"/>
                </a:solidFill>
                <a:ea typeface="黑体" panose="02010609060101010101" pitchFamily="49" charset="-122"/>
              </a:rPr>
              <a:t>使用</a:t>
            </a:r>
            <a:r>
              <a:rPr lang="en-US" altLang="zh-CN" sz="2600" dirty="0" err="1">
                <a:solidFill>
                  <a:srgbClr val="000066"/>
                </a:solidFill>
                <a:ea typeface="黑体" panose="02010609060101010101" pitchFamily="49" charset="-122"/>
              </a:rPr>
              <a:t>Shmctl</a:t>
            </a:r>
            <a:r>
              <a:rPr lang="zh-CN" altLang="en-US" sz="2600" dirty="0">
                <a:solidFill>
                  <a:srgbClr val="000066"/>
                </a:solidFill>
                <a:ea typeface="黑体" panose="02010609060101010101" pitchFamily="49" charset="-122"/>
              </a:rPr>
              <a:t>函数</a:t>
            </a:r>
            <a:endParaRPr lang="en-US" altLang="zh-CN" sz="2600" dirty="0">
              <a:solidFill>
                <a:srgbClr val="000066"/>
              </a:solidFill>
              <a:ea typeface="黑体" panose="02010609060101010101" pitchFamily="49" charset="-122"/>
            </a:endParaRPr>
          </a:p>
          <a:p>
            <a:pPr marL="457200" indent="-457200" algn="l">
              <a:spcBef>
                <a:spcPts val="650"/>
              </a:spcBef>
              <a:buClr>
                <a:srgbClr val="FF5050"/>
              </a:buClr>
              <a:buSzPct val="120000"/>
              <a:buFont typeface="Wingdings" pitchFamily="2" charset="2"/>
              <a:buChar char=""/>
              <a:defRPr/>
            </a:pPr>
            <a:r>
              <a:rPr lang="zh-CN" altLang="en-US" sz="2600" dirty="0">
                <a:solidFill>
                  <a:srgbClr val="000066"/>
                </a:solidFill>
                <a:ea typeface="黑体" panose="02010609060101010101" pitchFamily="49" charset="-122"/>
              </a:rPr>
              <a:t>运行结果：</a:t>
            </a:r>
            <a:endParaRPr lang="en-US" altLang="zh-CN" sz="2600" dirty="0">
              <a:solidFill>
                <a:srgbClr val="000066"/>
              </a:solidFill>
              <a:ea typeface="黑体" panose="02010609060101010101" pitchFamily="49" charset="-122"/>
            </a:endParaRPr>
          </a:p>
          <a:p>
            <a:pPr>
              <a:spcBef>
                <a:spcPts val="650"/>
              </a:spcBef>
              <a:buClr>
                <a:srgbClr val="FF5050"/>
              </a:buClr>
              <a:buSzPct val="120000"/>
              <a:buFont typeface="Wingdings" panose="05000000000000000000" pitchFamily="2" charset="2"/>
              <a:buChar char=""/>
            </a:pPr>
            <a:endParaRPr lang="zh-CN" altLang="zh-CN" sz="2600" dirty="0">
              <a:solidFill>
                <a:srgbClr val="000066"/>
              </a:solidFill>
              <a:ea typeface="黑体" panose="02010609060101010101" pitchFamily="49" charset="-122"/>
            </a:endParaRPr>
          </a:p>
          <a:p>
            <a:pPr>
              <a:spcBef>
                <a:spcPts val="650"/>
              </a:spcBef>
              <a:buClr>
                <a:srgbClr val="FF5050"/>
              </a:buClr>
              <a:buSzPct val="120000"/>
            </a:pPr>
            <a:endParaRPr lang="zh-CN" altLang="zh-CN" sz="2600" dirty="0">
              <a:solidFill>
                <a:srgbClr val="000066"/>
              </a:solidFill>
              <a:ea typeface="黑体" panose="02010609060101010101" pitchFamily="49" charset="-122"/>
            </a:endParaRPr>
          </a:p>
          <a:p>
            <a:pPr lvl="1">
              <a:spcBef>
                <a:spcPts val="600"/>
              </a:spcBef>
              <a:buClr>
                <a:srgbClr val="FF5050"/>
              </a:buClr>
              <a:buSzPct val="120000"/>
            </a:pPr>
            <a:endParaRPr lang="zh-CN" altLang="zh-CN" dirty="0">
              <a:solidFill>
                <a:srgbClr val="0000FF"/>
              </a:solidFill>
            </a:endParaRPr>
          </a:p>
          <a:p>
            <a:pPr>
              <a:spcBef>
                <a:spcPts val="650"/>
              </a:spcBef>
              <a:buClr>
                <a:srgbClr val="FF5050"/>
              </a:buClr>
              <a:buSzPct val="120000"/>
            </a:pPr>
            <a:endParaRPr lang="zh-CN" altLang="zh-CN" sz="2600" dirty="0">
              <a:solidFill>
                <a:srgbClr val="000066"/>
              </a:solidFill>
              <a:ea typeface="黑体" panose="02010609060101010101" pitchFamily="49" charset="-122"/>
            </a:endParaRPr>
          </a:p>
        </p:txBody>
      </p:sp>
      <p:pic>
        <p:nvPicPr>
          <p:cNvPr id="26628" name="Picture 2">
            <a:extLst>
              <a:ext uri="{FF2B5EF4-FFF2-40B4-BE49-F238E27FC236}">
                <a16:creationId xmlns:a16="http://schemas.microsoft.com/office/drawing/2014/main" id="{FD53E327-49DE-4C0D-808F-AE849A3C6B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297"/>
          <a:stretch/>
        </p:blipFill>
        <p:spPr bwMode="auto">
          <a:xfrm>
            <a:off x="1056221" y="3573016"/>
            <a:ext cx="7793558" cy="22318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B2FEDF57-01BD-4BB9-9FED-BE2A7AC70BFF}"/>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step4</a:t>
            </a:r>
            <a:r>
              <a:rPr lang="zh-CN" altLang="zh-CN" sz="2800">
                <a:solidFill>
                  <a:srgbClr val="FFFFFF"/>
                </a:solidFill>
                <a:latin typeface="Arial Narrow" panose="020B0606020202030204" pitchFamily="34" charset="0"/>
                <a:ea typeface="黑体" panose="02010609060101010101" pitchFamily="49" charset="-122"/>
              </a:rPr>
              <a:t>：打印共享内存大小和子进程、父进程进程号</a:t>
            </a:r>
          </a:p>
        </p:txBody>
      </p:sp>
      <p:sp>
        <p:nvSpPr>
          <p:cNvPr id="16387" name="Text Box 2">
            <a:extLst>
              <a:ext uri="{FF2B5EF4-FFF2-40B4-BE49-F238E27FC236}">
                <a16:creationId xmlns:a16="http://schemas.microsoft.com/office/drawing/2014/main" id="{56434635-C14F-43EB-8984-A09E26E809BD}"/>
              </a:ext>
            </a:extLst>
          </p:cNvPr>
          <p:cNvSpPr txBox="1">
            <a:spLocks noChangeArrowheads="1"/>
          </p:cNvSpPr>
          <p:nvPr/>
        </p:nvSpPr>
        <p:spPr bwMode="auto">
          <a:xfrm>
            <a:off x="488504" y="980728"/>
            <a:ext cx="8614221" cy="410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marL="457200" lvl="1" indent="0" algn="l" eaLnBrk="0" hangingPunct="0">
              <a:spcBef>
                <a:spcPts val="500"/>
              </a:spcBef>
              <a:buClr>
                <a:srgbClr val="FF5050"/>
              </a:buClr>
              <a:buSzPct val="120000"/>
              <a:defRPr/>
            </a:pPr>
            <a:endParaRPr lang="en-US" altLang="zh-CN" sz="2200" dirty="0">
              <a:solidFill>
                <a:srgbClr val="002060"/>
              </a:solidFill>
              <a:ea typeface="黑体" pitchFamily="49" charset="-122"/>
            </a:endParaRPr>
          </a:p>
          <a:p>
            <a:pPr marL="457200" indent="-457200" algn="l" eaLnBrk="0" hangingPunct="0">
              <a:spcBef>
                <a:spcPts val="550"/>
              </a:spcBef>
              <a:buClr>
                <a:srgbClr val="FF5050"/>
              </a:buClr>
              <a:buSzPct val="80000"/>
              <a:buFont typeface="Wingdings" panose="05000000000000000000" pitchFamily="2" charset="2"/>
              <a:buChar char="n"/>
              <a:defRPr/>
            </a:pPr>
            <a:r>
              <a:rPr lang="zh-CN" altLang="en-US" sz="2600" dirty="0">
                <a:solidFill>
                  <a:srgbClr val="000066"/>
                </a:solidFill>
                <a:latin typeface="Arial" panose="020B0604020202020204" pitchFamily="34" charset="0"/>
                <a:ea typeface="黑体" panose="02010609060101010101" pitchFamily="49" charset="-122"/>
              </a:rPr>
              <a:t>结构体 </a:t>
            </a:r>
            <a:r>
              <a:rPr lang="en-US" altLang="zh-CN" sz="2600" dirty="0">
                <a:solidFill>
                  <a:srgbClr val="000066"/>
                </a:solidFill>
                <a:latin typeface="Arial" panose="020B0604020202020204" pitchFamily="34" charset="0"/>
                <a:ea typeface="黑体" panose="02010609060101010101" pitchFamily="49" charset="-122"/>
              </a:rPr>
              <a:t>struct </a:t>
            </a:r>
            <a:r>
              <a:rPr lang="en-US" altLang="zh-CN" sz="2600" dirty="0" err="1">
                <a:solidFill>
                  <a:srgbClr val="000066"/>
                </a:solidFill>
                <a:latin typeface="Arial" panose="020B0604020202020204" pitchFamily="34" charset="0"/>
                <a:ea typeface="黑体" panose="02010609060101010101" pitchFamily="49" charset="-122"/>
              </a:rPr>
              <a:t>shmid_ds</a:t>
            </a:r>
            <a:endParaRPr lang="en-US" altLang="zh-CN" sz="2600" dirty="0">
              <a:solidFill>
                <a:srgbClr val="000066"/>
              </a:solidFill>
              <a:latin typeface="Arial" panose="020B0604020202020204" pitchFamily="34" charset="0"/>
              <a:ea typeface="黑体" panose="02010609060101010101" pitchFamily="49" charset="-122"/>
            </a:endParaRPr>
          </a:p>
          <a:p>
            <a:pPr marL="0" indent="0" algn="l" eaLnBrk="0" hangingPunct="0">
              <a:spcBef>
                <a:spcPts val="550"/>
              </a:spcBef>
              <a:buClr>
                <a:srgbClr val="FF5050"/>
              </a:buClr>
              <a:buSzPct val="120000"/>
              <a:defRPr/>
            </a:pPr>
            <a:r>
              <a:rPr lang="en-US" altLang="zh-CN" sz="1800" dirty="0">
                <a:solidFill>
                  <a:srgbClr val="002060"/>
                </a:solidFill>
              </a:rPr>
              <a:t> struct </a:t>
            </a:r>
            <a:r>
              <a:rPr lang="en-US" altLang="zh-CN" sz="1800" dirty="0" err="1">
                <a:solidFill>
                  <a:srgbClr val="002060"/>
                </a:solidFill>
              </a:rPr>
              <a:t>shmid_ds</a:t>
            </a:r>
            <a:r>
              <a:rPr lang="en-US" altLang="zh-CN" sz="1800" dirty="0">
                <a:solidFill>
                  <a:srgbClr val="002060"/>
                </a:solidFill>
              </a:rPr>
              <a:t> { </a:t>
            </a:r>
          </a:p>
          <a:p>
            <a:pPr marL="0" indent="0" algn="l" eaLnBrk="0" hangingPunct="0">
              <a:spcBef>
                <a:spcPts val="550"/>
              </a:spcBef>
              <a:buClr>
                <a:srgbClr val="FF5050"/>
              </a:buClr>
              <a:buSzPct val="120000"/>
              <a:defRPr/>
            </a:pPr>
            <a:r>
              <a:rPr lang="en-US" altLang="zh-CN" sz="1800" dirty="0">
                <a:solidFill>
                  <a:srgbClr val="002060"/>
                </a:solidFill>
              </a:rPr>
              <a:t>       struct </a:t>
            </a:r>
            <a:r>
              <a:rPr lang="en-US" altLang="zh-CN" sz="1800" dirty="0" err="1">
                <a:solidFill>
                  <a:srgbClr val="002060"/>
                </a:solidFill>
              </a:rPr>
              <a:t>ipc_perm</a:t>
            </a:r>
            <a:r>
              <a:rPr lang="en-US" altLang="zh-CN" sz="1800" dirty="0">
                <a:solidFill>
                  <a:srgbClr val="002060"/>
                </a:solidFill>
              </a:rPr>
              <a:t> </a:t>
            </a:r>
            <a:r>
              <a:rPr lang="en-US" altLang="zh-CN" sz="1800" dirty="0" err="1">
                <a:solidFill>
                  <a:srgbClr val="002060"/>
                </a:solidFill>
              </a:rPr>
              <a:t>shm_perm</a:t>
            </a:r>
            <a:r>
              <a:rPr lang="en-US" altLang="zh-CN" sz="1800" dirty="0">
                <a:solidFill>
                  <a:srgbClr val="002060"/>
                </a:solidFill>
              </a:rPr>
              <a:t>; /* </a:t>
            </a:r>
            <a:r>
              <a:rPr lang="zh-CN" altLang="en-US" sz="1800" dirty="0">
                <a:solidFill>
                  <a:srgbClr val="002060"/>
                </a:solidFill>
              </a:rPr>
              <a:t>操作权限*</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int </a:t>
            </a:r>
            <a:r>
              <a:rPr lang="en-US" altLang="zh-CN" sz="1800" dirty="0" err="1">
                <a:solidFill>
                  <a:srgbClr val="002060"/>
                </a:solidFill>
              </a:rPr>
              <a:t>shm_segsz</a:t>
            </a:r>
            <a:r>
              <a:rPr lang="en-US" altLang="zh-CN" sz="1800" dirty="0">
                <a:solidFill>
                  <a:srgbClr val="002060"/>
                </a:solidFill>
              </a:rPr>
              <a:t>; /*</a:t>
            </a:r>
            <a:r>
              <a:rPr lang="zh-CN" altLang="en-US" sz="1800" dirty="0">
                <a:solidFill>
                  <a:srgbClr val="002060"/>
                </a:solidFill>
              </a:rPr>
              <a:t>段的大小（以字节为单位）*</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a:t>
            </a:r>
            <a:r>
              <a:rPr lang="en-US" altLang="zh-CN" sz="1800" dirty="0" err="1">
                <a:solidFill>
                  <a:srgbClr val="002060"/>
                </a:solidFill>
              </a:rPr>
              <a:t>time_t</a:t>
            </a:r>
            <a:r>
              <a:rPr lang="en-US" altLang="zh-CN" sz="1800" dirty="0">
                <a:solidFill>
                  <a:srgbClr val="002060"/>
                </a:solidFill>
              </a:rPr>
              <a:t> </a:t>
            </a:r>
            <a:r>
              <a:rPr lang="en-US" altLang="zh-CN" sz="1800" dirty="0" err="1">
                <a:solidFill>
                  <a:srgbClr val="002060"/>
                </a:solidFill>
              </a:rPr>
              <a:t>shm_atime</a:t>
            </a:r>
            <a:r>
              <a:rPr lang="en-US" altLang="zh-CN" sz="1800" dirty="0">
                <a:solidFill>
                  <a:srgbClr val="002060"/>
                </a:solidFill>
              </a:rPr>
              <a:t>; /*</a:t>
            </a:r>
            <a:r>
              <a:rPr lang="zh-CN" altLang="en-US" sz="1800" dirty="0">
                <a:solidFill>
                  <a:srgbClr val="002060"/>
                </a:solidFill>
              </a:rPr>
              <a:t>最后一个进程附加到该段的时间*</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a:t>
            </a:r>
            <a:r>
              <a:rPr lang="en-US" altLang="zh-CN" sz="1800" dirty="0" err="1">
                <a:solidFill>
                  <a:srgbClr val="002060"/>
                </a:solidFill>
              </a:rPr>
              <a:t>time_t</a:t>
            </a:r>
            <a:r>
              <a:rPr lang="en-US" altLang="zh-CN" sz="1800" dirty="0">
                <a:solidFill>
                  <a:srgbClr val="002060"/>
                </a:solidFill>
              </a:rPr>
              <a:t> </a:t>
            </a:r>
            <a:r>
              <a:rPr lang="en-US" altLang="zh-CN" sz="1800" dirty="0" err="1">
                <a:solidFill>
                  <a:srgbClr val="002060"/>
                </a:solidFill>
              </a:rPr>
              <a:t>shm_dtime</a:t>
            </a:r>
            <a:r>
              <a:rPr lang="en-US" altLang="zh-CN" sz="1800" dirty="0">
                <a:solidFill>
                  <a:srgbClr val="002060"/>
                </a:solidFill>
              </a:rPr>
              <a:t>; /*</a:t>
            </a:r>
            <a:r>
              <a:rPr lang="zh-CN" altLang="en-US" sz="1800" dirty="0">
                <a:solidFill>
                  <a:srgbClr val="002060"/>
                </a:solidFill>
              </a:rPr>
              <a:t>最后一个进程离开该段的时间*</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a:t>
            </a:r>
            <a:r>
              <a:rPr lang="en-US" altLang="zh-CN" sz="1800" dirty="0" err="1">
                <a:solidFill>
                  <a:srgbClr val="002060"/>
                </a:solidFill>
              </a:rPr>
              <a:t>time_t</a:t>
            </a:r>
            <a:r>
              <a:rPr lang="en-US" altLang="zh-CN" sz="1800" dirty="0">
                <a:solidFill>
                  <a:srgbClr val="002060"/>
                </a:solidFill>
              </a:rPr>
              <a:t> </a:t>
            </a:r>
            <a:r>
              <a:rPr lang="en-US" altLang="zh-CN" sz="1800" dirty="0" err="1">
                <a:solidFill>
                  <a:srgbClr val="002060"/>
                </a:solidFill>
              </a:rPr>
              <a:t>shm_ctime</a:t>
            </a:r>
            <a:r>
              <a:rPr lang="en-US" altLang="zh-CN" sz="1800" dirty="0">
                <a:solidFill>
                  <a:srgbClr val="002060"/>
                </a:solidFill>
              </a:rPr>
              <a:t>; /*</a:t>
            </a:r>
            <a:r>
              <a:rPr lang="zh-CN" altLang="en-US" sz="1800" dirty="0">
                <a:solidFill>
                  <a:srgbClr val="002060"/>
                </a:solidFill>
              </a:rPr>
              <a:t>最后一个进程修改该段的时间*</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unsigned short </a:t>
            </a:r>
            <a:r>
              <a:rPr lang="en-US" altLang="zh-CN" sz="1800" dirty="0" err="1">
                <a:solidFill>
                  <a:srgbClr val="002060"/>
                </a:solidFill>
              </a:rPr>
              <a:t>shm_cpid</a:t>
            </a:r>
            <a:r>
              <a:rPr lang="en-US" altLang="zh-CN" sz="1800" dirty="0">
                <a:solidFill>
                  <a:srgbClr val="002060"/>
                </a:solidFill>
              </a:rPr>
              <a:t>; /*</a:t>
            </a:r>
            <a:r>
              <a:rPr lang="zh-CN" altLang="en-US" sz="1800" dirty="0">
                <a:solidFill>
                  <a:srgbClr val="002060"/>
                </a:solidFill>
              </a:rPr>
              <a:t>创建该段进程的</a:t>
            </a:r>
            <a:r>
              <a:rPr lang="en-US" altLang="zh-CN" sz="1800" dirty="0" err="1">
                <a:solidFill>
                  <a:srgbClr val="002060"/>
                </a:solidFill>
              </a:rPr>
              <a:t>pid</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unsigned short </a:t>
            </a:r>
            <a:r>
              <a:rPr lang="en-US" altLang="zh-CN" sz="1800" dirty="0" err="1">
                <a:solidFill>
                  <a:srgbClr val="002060"/>
                </a:solidFill>
              </a:rPr>
              <a:t>shm_lpid</a:t>
            </a:r>
            <a:r>
              <a:rPr lang="en-US" altLang="zh-CN" sz="1800" dirty="0">
                <a:solidFill>
                  <a:srgbClr val="002060"/>
                </a:solidFill>
              </a:rPr>
              <a:t>; /*</a:t>
            </a:r>
            <a:r>
              <a:rPr lang="zh-CN" altLang="en-US" sz="1800" dirty="0">
                <a:solidFill>
                  <a:srgbClr val="002060"/>
                </a:solidFill>
              </a:rPr>
              <a:t>在该段上操作的最后</a:t>
            </a:r>
            <a:r>
              <a:rPr lang="en-US" altLang="zh-CN" sz="1800" dirty="0">
                <a:solidFill>
                  <a:srgbClr val="002060"/>
                </a:solidFill>
              </a:rPr>
              <a:t>1</a:t>
            </a:r>
            <a:r>
              <a:rPr lang="zh-CN" altLang="en-US" sz="1800" dirty="0">
                <a:solidFill>
                  <a:srgbClr val="002060"/>
                </a:solidFill>
              </a:rPr>
              <a:t>个进程的</a:t>
            </a:r>
            <a:r>
              <a:rPr lang="en-US" altLang="zh-CN" sz="1800" dirty="0" err="1">
                <a:solidFill>
                  <a:srgbClr val="002060"/>
                </a:solidFill>
              </a:rPr>
              <a:t>pid</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short </a:t>
            </a:r>
            <a:r>
              <a:rPr lang="en-US" altLang="zh-CN" sz="1800" dirty="0" err="1">
                <a:solidFill>
                  <a:srgbClr val="002060"/>
                </a:solidFill>
              </a:rPr>
              <a:t>shm_nattch</a:t>
            </a:r>
            <a:r>
              <a:rPr lang="en-US" altLang="zh-CN" sz="1800" dirty="0">
                <a:solidFill>
                  <a:srgbClr val="002060"/>
                </a:solidFill>
              </a:rPr>
              <a:t>; /*</a:t>
            </a:r>
            <a:r>
              <a:rPr lang="zh-CN" altLang="en-US" sz="1800" dirty="0">
                <a:solidFill>
                  <a:srgbClr val="002060"/>
                </a:solidFill>
              </a:rPr>
              <a:t>当前附加到该段的进程的个数*</a:t>
            </a:r>
            <a:r>
              <a:rPr lang="en-US" altLang="zh-CN" sz="1800" dirty="0">
                <a:solidFill>
                  <a:srgbClr val="002060"/>
                </a:solidFill>
              </a:rPr>
              <a:t>/ </a:t>
            </a:r>
            <a:br>
              <a:rPr lang="en-US" altLang="zh-CN" sz="1800" dirty="0">
                <a:solidFill>
                  <a:srgbClr val="002060"/>
                </a:solidFill>
              </a:rPr>
            </a:br>
            <a:r>
              <a:rPr lang="en-US" altLang="zh-CN" sz="1800" dirty="0">
                <a:solidFill>
                  <a:srgbClr val="002060"/>
                </a:solidFill>
              </a:rPr>
              <a:t> /*</a:t>
            </a:r>
            <a:r>
              <a:rPr lang="zh-CN" altLang="en-US" sz="1800" dirty="0">
                <a:solidFill>
                  <a:srgbClr val="002060"/>
                </a:solidFill>
              </a:rPr>
              <a:t>下面是私有的*</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unsigned short </a:t>
            </a:r>
            <a:r>
              <a:rPr lang="en-US" altLang="zh-CN" sz="1800" dirty="0" err="1">
                <a:solidFill>
                  <a:srgbClr val="002060"/>
                </a:solidFill>
              </a:rPr>
              <a:t>shm_npages</a:t>
            </a:r>
            <a:r>
              <a:rPr lang="en-US" altLang="zh-CN" sz="1800" dirty="0">
                <a:solidFill>
                  <a:srgbClr val="002060"/>
                </a:solidFill>
              </a:rPr>
              <a:t>; /*</a:t>
            </a:r>
            <a:r>
              <a:rPr lang="zh-CN" altLang="en-US" sz="1800" dirty="0">
                <a:solidFill>
                  <a:srgbClr val="002060"/>
                </a:solidFill>
              </a:rPr>
              <a:t>段的大小（以页为单位）*</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unsigned long * </a:t>
            </a:r>
            <a:r>
              <a:rPr lang="en-US" altLang="zh-CN" sz="1800" dirty="0" err="1">
                <a:solidFill>
                  <a:srgbClr val="002060"/>
                </a:solidFill>
              </a:rPr>
              <a:t>shm_pages</a:t>
            </a:r>
            <a:r>
              <a:rPr lang="en-US" altLang="zh-CN" sz="1800" dirty="0">
                <a:solidFill>
                  <a:srgbClr val="002060"/>
                </a:solidFill>
              </a:rPr>
              <a:t>; /*</a:t>
            </a:r>
            <a:r>
              <a:rPr lang="zh-CN" altLang="en-US" sz="1800" dirty="0">
                <a:solidFill>
                  <a:srgbClr val="002060"/>
                </a:solidFill>
              </a:rPr>
              <a:t>指向</a:t>
            </a:r>
            <a:r>
              <a:rPr lang="en-US" altLang="zh-CN" sz="1800" dirty="0">
                <a:solidFill>
                  <a:srgbClr val="002060"/>
                </a:solidFill>
              </a:rPr>
              <a:t>frames-&gt;SHMMAX</a:t>
            </a:r>
            <a:r>
              <a:rPr lang="zh-CN" altLang="en-US" sz="1800" dirty="0">
                <a:solidFill>
                  <a:srgbClr val="002060"/>
                </a:solidFill>
              </a:rPr>
              <a:t>的指针数组*</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struct </a:t>
            </a:r>
            <a:r>
              <a:rPr lang="en-US" altLang="zh-CN" sz="1800" dirty="0" err="1">
                <a:solidFill>
                  <a:srgbClr val="002060"/>
                </a:solidFill>
              </a:rPr>
              <a:t>vm_area_struct</a:t>
            </a:r>
            <a:r>
              <a:rPr lang="en-US" altLang="zh-CN" sz="1800" dirty="0">
                <a:solidFill>
                  <a:srgbClr val="002060"/>
                </a:solidFill>
              </a:rPr>
              <a:t> * attaches; /*</a:t>
            </a:r>
            <a:r>
              <a:rPr lang="zh-CN" altLang="en-US" sz="1800" dirty="0">
                <a:solidFill>
                  <a:srgbClr val="002060"/>
                </a:solidFill>
              </a:rPr>
              <a:t>对共享段的描述*</a:t>
            </a:r>
            <a:r>
              <a:rPr lang="en-US" altLang="zh-CN" sz="1800" dirty="0">
                <a:solidFill>
                  <a:srgbClr val="002060"/>
                </a:solidFill>
              </a:rPr>
              <a:t>/ </a:t>
            </a:r>
          </a:p>
          <a:p>
            <a:pPr marL="0" indent="0" algn="l" eaLnBrk="0" hangingPunct="0">
              <a:spcBef>
                <a:spcPts val="550"/>
              </a:spcBef>
              <a:buClr>
                <a:srgbClr val="FF5050"/>
              </a:buClr>
              <a:buSzPct val="120000"/>
              <a:defRPr/>
            </a:pPr>
            <a:r>
              <a:rPr lang="en-US" altLang="zh-CN" sz="1800" dirty="0">
                <a:solidFill>
                  <a:srgbClr val="002060"/>
                </a:solidFill>
              </a:rPr>
              <a:t>     };  </a:t>
            </a:r>
            <a:endParaRPr lang="zh-CN" altLang="zh-CN" sz="1800" dirty="0">
              <a:solidFill>
                <a:srgbClr val="002060"/>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C703D3D-A528-4DBB-BE67-E3767B9EA8B0}"/>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step5</a:t>
            </a:r>
            <a:r>
              <a:rPr lang="zh-CN" altLang="zh-CN" sz="2800">
                <a:solidFill>
                  <a:srgbClr val="FFFFFF"/>
                </a:solidFill>
                <a:latin typeface="Arial Narrow" panose="020B0606020202030204" pitchFamily="34" charset="0"/>
                <a:ea typeface="黑体" panose="02010609060101010101" pitchFamily="49" charset="-122"/>
              </a:rPr>
              <a:t>：父进程从共享内存中读出字符串</a:t>
            </a:r>
          </a:p>
        </p:txBody>
      </p:sp>
      <p:sp>
        <p:nvSpPr>
          <p:cNvPr id="28675" name="Text Box 2">
            <a:extLst>
              <a:ext uri="{FF2B5EF4-FFF2-40B4-BE49-F238E27FC236}">
                <a16:creationId xmlns:a16="http://schemas.microsoft.com/office/drawing/2014/main" id="{BE6009E3-33F1-43F6-ADC6-83303D7ED6D3}"/>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基于</a:t>
            </a:r>
            <a:r>
              <a:rPr lang="en-US" altLang="zh-CN" sz="2600" dirty="0">
                <a:solidFill>
                  <a:srgbClr val="000066"/>
                </a:solidFill>
                <a:ea typeface="黑体" panose="02010609060101010101" pitchFamily="49" charset="-122"/>
              </a:rPr>
              <a:t>step4</a:t>
            </a:r>
            <a:endParaRPr lang="zh-CN" altLang="zh-CN" sz="2600" dirty="0">
              <a:solidFill>
                <a:srgbClr val="000066"/>
              </a:solidFill>
              <a:ea typeface="黑体" panose="02010609060101010101" pitchFamily="49" charset="-122"/>
            </a:endParaRP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首先采用shmat函数取得对共享内存空间的地址</a:t>
            </a:r>
          </a:p>
          <a:p>
            <a:pPr lvl="1" algn="l">
              <a:spcBef>
                <a:spcPts val="600"/>
              </a:spcBef>
              <a:buClr>
                <a:srgbClr val="001D3A"/>
              </a:buClr>
              <a:buSzPct val="80000"/>
              <a:buFont typeface="Wingdings" panose="05000000000000000000" pitchFamily="2" charset="2"/>
              <a:buChar char=""/>
            </a:pPr>
            <a:r>
              <a:rPr lang="zh-CN" altLang="zh-CN" dirty="0">
                <a:solidFill>
                  <a:srgbClr val="0000FF"/>
                </a:solidFill>
              </a:rPr>
              <a:t>判断是否获取成功</a:t>
            </a: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打印共享内存中的字符串</a:t>
            </a: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使用shmdt函数取消父进程与共享内存的关联</a:t>
            </a: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最后使用shmctl函数删除共享内存</a:t>
            </a:r>
            <a:endParaRPr lang="en-US" altLang="zh-CN" sz="2600" dirty="0">
              <a:solidFill>
                <a:srgbClr val="000066"/>
              </a:solidFill>
              <a:ea typeface="黑体" panose="02010609060101010101" pitchFamily="49" charset="-122"/>
            </a:endParaRPr>
          </a:p>
          <a:p>
            <a:pPr algn="l">
              <a:spcBef>
                <a:spcPts val="650"/>
              </a:spcBef>
              <a:buClr>
                <a:srgbClr val="FF5050"/>
              </a:buClr>
              <a:buSzPct val="120000"/>
              <a:buFont typeface="Wingdings" panose="05000000000000000000" pitchFamily="2" charset="2"/>
              <a:buChar char=""/>
            </a:pPr>
            <a:r>
              <a:rPr lang="zh-CN" altLang="en-US" sz="2600" dirty="0">
                <a:solidFill>
                  <a:srgbClr val="000066"/>
                </a:solidFill>
                <a:ea typeface="黑体" panose="02010609060101010101" pitchFamily="49" charset="-122"/>
              </a:rPr>
              <a:t>运行结果</a:t>
            </a:r>
            <a:endParaRPr lang="zh-CN" altLang="zh-CN" sz="2600" dirty="0">
              <a:solidFill>
                <a:srgbClr val="000066"/>
              </a:solidFill>
              <a:ea typeface="黑体" panose="02010609060101010101" pitchFamily="49" charset="-122"/>
            </a:endParaRPr>
          </a:p>
        </p:txBody>
      </p:sp>
      <p:pic>
        <p:nvPicPr>
          <p:cNvPr id="28676" name="Picture 2">
            <a:extLst>
              <a:ext uri="{FF2B5EF4-FFF2-40B4-BE49-F238E27FC236}">
                <a16:creationId xmlns:a16="http://schemas.microsoft.com/office/drawing/2014/main" id="{630E62D3-4103-4FE0-9DAB-1936A9E25D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476"/>
          <a:stretch/>
        </p:blipFill>
        <p:spPr bwMode="auto">
          <a:xfrm>
            <a:off x="2720752" y="4437112"/>
            <a:ext cx="5184576" cy="223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7CB4ABC4-797A-4B2B-9EC7-EC2412B43E61}"/>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2</a:t>
            </a:r>
            <a:r>
              <a:rPr lang="zh-CN" altLang="zh-CN" sz="2800">
                <a:solidFill>
                  <a:srgbClr val="FFFFFF"/>
                </a:solidFill>
                <a:latin typeface="Arial Narrow" panose="020B0606020202030204" pitchFamily="34" charset="0"/>
                <a:ea typeface="黑体" panose="02010609060101010101" pitchFamily="49" charset="-122"/>
              </a:rPr>
              <a:t>：两个进程通过共享内存通信</a:t>
            </a:r>
          </a:p>
        </p:txBody>
      </p:sp>
      <p:sp>
        <p:nvSpPr>
          <p:cNvPr id="25603" name="Text Box 2">
            <a:extLst>
              <a:ext uri="{FF2B5EF4-FFF2-40B4-BE49-F238E27FC236}">
                <a16:creationId xmlns:a16="http://schemas.microsoft.com/office/drawing/2014/main" id="{6C2593AC-F70D-4DDA-8725-0349686E82D6}"/>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just"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编写两个源文件</a:t>
            </a:r>
            <a:r>
              <a:rPr lang="zh-CN" altLang="zh-CN" sz="2600" dirty="0">
                <a:solidFill>
                  <a:srgbClr val="000066"/>
                </a:solidFill>
                <a:ea typeface="黑体" pitchFamily="49" charset="-122"/>
              </a:rPr>
              <a:t>write.c</a:t>
            </a:r>
            <a:r>
              <a:rPr lang="zh-CN" altLang="en-US" sz="2600" dirty="0">
                <a:solidFill>
                  <a:srgbClr val="000066"/>
                </a:solidFill>
                <a:ea typeface="黑体" pitchFamily="49" charset="-122"/>
              </a:rPr>
              <a:t>和</a:t>
            </a:r>
            <a:r>
              <a:rPr lang="zh-CN" altLang="zh-CN" sz="2600" dirty="0">
                <a:solidFill>
                  <a:srgbClr val="000066"/>
                </a:solidFill>
                <a:ea typeface="黑体" pitchFamily="49" charset="-122"/>
              </a:rPr>
              <a:t>read.c</a:t>
            </a:r>
            <a:r>
              <a:rPr lang="zh-CN" altLang="en-US" sz="2600" dirty="0">
                <a:solidFill>
                  <a:srgbClr val="000066"/>
                </a:solidFill>
                <a:ea typeface="黑体" pitchFamily="49" charset="-122"/>
              </a:rPr>
              <a:t>，两段代码分别完成将图书信息写入共享内存以及从共享内存读取图书信息的功能</a:t>
            </a:r>
            <a:endParaRPr lang="zh-CN" altLang="zh-CN" sz="2600" dirty="0">
              <a:solidFill>
                <a:srgbClr val="000066"/>
              </a:solidFill>
              <a:ea typeface="黑体" pitchFamily="49" charset="-122"/>
            </a:endParaRPr>
          </a:p>
          <a:p>
            <a:pPr algn="just"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图书信息</a:t>
            </a:r>
            <a:r>
              <a:rPr lang="zh-CN" altLang="zh-CN" sz="2600" dirty="0">
                <a:solidFill>
                  <a:srgbClr val="000066"/>
                </a:solidFill>
                <a:ea typeface="黑体" pitchFamily="49" charset="-122"/>
              </a:rPr>
              <a:t>(no;name;price),</a:t>
            </a:r>
            <a:r>
              <a:rPr lang="zh-CN" altLang="en-US" sz="2600" dirty="0">
                <a:solidFill>
                  <a:srgbClr val="000066"/>
                </a:solidFill>
                <a:ea typeface="黑体" pitchFamily="49" charset="-122"/>
              </a:rPr>
              <a:t>使用结构体定义</a:t>
            </a:r>
            <a:endParaRPr lang="en-US" altLang="zh-CN" sz="2600" dirty="0">
              <a:solidFill>
                <a:srgbClr val="000066"/>
              </a:solidFill>
              <a:ea typeface="黑体" pitchFamily="49" charset="-122"/>
            </a:endParaRPr>
          </a:p>
          <a:p>
            <a:pPr marL="0" indent="0" algn="just" eaLnBrk="0" hangingPunct="0">
              <a:spcBef>
                <a:spcPts val="650"/>
              </a:spcBef>
              <a:buClr>
                <a:srgbClr val="FF5050"/>
              </a:buClr>
              <a:buSzPct val="120000"/>
              <a:defRPr/>
            </a:pPr>
            <a:r>
              <a:rPr lang="en-US" altLang="zh-CN" sz="2000" dirty="0" err="1">
                <a:solidFill>
                  <a:srgbClr val="000066"/>
                </a:solidFill>
                <a:ea typeface="黑体" pitchFamily="49" charset="-122"/>
              </a:rPr>
              <a:t>Typedef</a:t>
            </a:r>
            <a:r>
              <a:rPr lang="en-US" altLang="zh-CN" sz="2000" dirty="0">
                <a:solidFill>
                  <a:srgbClr val="000066"/>
                </a:solidFill>
                <a:ea typeface="黑体" pitchFamily="49" charset="-122"/>
              </a:rPr>
              <a:t> </a:t>
            </a:r>
            <a:r>
              <a:rPr lang="en-US" altLang="zh-CN" sz="2000" dirty="0" err="1">
                <a:solidFill>
                  <a:srgbClr val="000066"/>
                </a:solidFill>
                <a:ea typeface="黑体" pitchFamily="49" charset="-122"/>
              </a:rPr>
              <a:t>struct</a:t>
            </a:r>
            <a:r>
              <a:rPr lang="en-US" altLang="zh-CN" sz="2000" dirty="0">
                <a:solidFill>
                  <a:srgbClr val="000066"/>
                </a:solidFill>
                <a:ea typeface="黑体" pitchFamily="49" charset="-122"/>
              </a:rPr>
              <a:t>{</a:t>
            </a:r>
          </a:p>
          <a:p>
            <a:pPr marL="0" indent="0" algn="just" eaLnBrk="0" hangingPunct="0">
              <a:spcBef>
                <a:spcPts val="650"/>
              </a:spcBef>
              <a:buClr>
                <a:srgbClr val="FF5050"/>
              </a:buClr>
              <a:buSzPct val="120000"/>
              <a:defRPr/>
            </a:pPr>
            <a:r>
              <a:rPr lang="en-US" altLang="zh-CN" sz="2000" dirty="0">
                <a:solidFill>
                  <a:srgbClr val="000066"/>
                </a:solidFill>
                <a:ea typeface="黑体" pitchFamily="49" charset="-122"/>
              </a:rPr>
              <a:t>Char no[8];</a:t>
            </a:r>
          </a:p>
          <a:p>
            <a:pPr marL="0" indent="0" algn="just" eaLnBrk="0" hangingPunct="0">
              <a:spcBef>
                <a:spcPts val="650"/>
              </a:spcBef>
              <a:buClr>
                <a:srgbClr val="FF5050"/>
              </a:buClr>
              <a:buSzPct val="120000"/>
              <a:defRPr/>
            </a:pPr>
            <a:r>
              <a:rPr lang="en-US" altLang="zh-CN" sz="2000" dirty="0">
                <a:solidFill>
                  <a:srgbClr val="000066"/>
                </a:solidFill>
                <a:ea typeface="黑体" pitchFamily="49" charset="-122"/>
              </a:rPr>
              <a:t>Char name[8];</a:t>
            </a:r>
          </a:p>
          <a:p>
            <a:pPr marL="0" indent="0" algn="just" eaLnBrk="0" hangingPunct="0">
              <a:spcBef>
                <a:spcPts val="650"/>
              </a:spcBef>
              <a:buClr>
                <a:srgbClr val="FF5050"/>
              </a:buClr>
              <a:buSzPct val="120000"/>
              <a:defRPr/>
            </a:pPr>
            <a:r>
              <a:rPr lang="en-US" altLang="zh-CN" sz="2000" dirty="0">
                <a:solidFill>
                  <a:srgbClr val="000066"/>
                </a:solidFill>
                <a:ea typeface="黑体" pitchFamily="49" charset="-122"/>
              </a:rPr>
              <a:t>Double price;</a:t>
            </a:r>
          </a:p>
          <a:p>
            <a:pPr marL="0" indent="0" algn="just" eaLnBrk="0" hangingPunct="0">
              <a:spcBef>
                <a:spcPts val="650"/>
              </a:spcBef>
              <a:buClr>
                <a:srgbClr val="FF5050"/>
              </a:buClr>
              <a:buSzPct val="120000"/>
              <a:defRPr/>
            </a:pPr>
            <a:r>
              <a:rPr lang="en-US" altLang="zh-CN" sz="2000" dirty="0">
                <a:solidFill>
                  <a:srgbClr val="000066"/>
                </a:solidFill>
                <a:ea typeface="黑体" pitchFamily="49" charset="-122"/>
              </a:rPr>
              <a:t>}Book</a:t>
            </a:r>
          </a:p>
          <a:p>
            <a:pPr marL="0" indent="0" algn="just" eaLnBrk="0" hangingPunct="0">
              <a:spcBef>
                <a:spcPts val="650"/>
              </a:spcBef>
              <a:buClr>
                <a:srgbClr val="FF5050"/>
              </a:buClr>
              <a:buSzPct val="120000"/>
              <a:defRPr/>
            </a:pPr>
            <a:endParaRPr lang="en-US" altLang="zh-CN" sz="2000" dirty="0">
              <a:solidFill>
                <a:srgbClr val="000066"/>
              </a:solidFill>
              <a:ea typeface="黑体" pitchFamily="49" charset="-122"/>
            </a:endParaRPr>
          </a:p>
          <a:p>
            <a:pPr marL="0" indent="0" algn="just" eaLnBrk="0" hangingPunct="0">
              <a:spcBef>
                <a:spcPts val="650"/>
              </a:spcBef>
              <a:buClr>
                <a:srgbClr val="FF5050"/>
              </a:buClr>
              <a:buSzPct val="120000"/>
              <a:defRPr/>
            </a:pPr>
            <a:r>
              <a:rPr lang="zh-CN" altLang="en-US" sz="2000" dirty="0">
                <a:solidFill>
                  <a:srgbClr val="000066"/>
                </a:solidFill>
                <a:ea typeface="黑体" pitchFamily="49" charset="-122"/>
              </a:rPr>
              <a:t>内容：</a:t>
            </a:r>
            <a:endParaRPr lang="zh-CN" altLang="zh-CN" sz="2000" dirty="0">
              <a:solidFill>
                <a:srgbClr val="000066"/>
              </a:solidFill>
              <a:ea typeface="黑体" pitchFamily="49" charset="-122"/>
            </a:endParaRPr>
          </a:p>
          <a:p>
            <a:pPr marL="0" indent="0" algn="just" eaLnBrk="0" hangingPunct="0">
              <a:spcBef>
                <a:spcPts val="650"/>
              </a:spcBef>
              <a:buClr>
                <a:srgbClr val="FF5050"/>
              </a:buClr>
              <a:buSzPct val="120000"/>
              <a:defRPr/>
            </a:pPr>
            <a:r>
              <a:rPr lang="zh-CN" altLang="zh-CN" sz="2000" dirty="0">
                <a:solidFill>
                  <a:srgbClr val="000066"/>
                </a:solidFill>
                <a:ea typeface="黑体" pitchFamily="49" charset="-122"/>
              </a:rPr>
              <a:t>01 book1 10</a:t>
            </a:r>
          </a:p>
          <a:p>
            <a:pPr marL="0" indent="0" algn="just" eaLnBrk="0" hangingPunct="0">
              <a:spcBef>
                <a:spcPts val="650"/>
              </a:spcBef>
              <a:buClr>
                <a:srgbClr val="FF5050"/>
              </a:buClr>
              <a:buSzPct val="120000"/>
              <a:defRPr/>
            </a:pPr>
            <a:r>
              <a:rPr lang="zh-CN" altLang="zh-CN" sz="2000" dirty="0">
                <a:solidFill>
                  <a:srgbClr val="000066"/>
                </a:solidFill>
                <a:ea typeface="黑体" pitchFamily="49" charset="-122"/>
              </a:rPr>
              <a:t>02 book2 20</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FDAD5098-1114-4D36-8642-742E9059BB98}"/>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dirty="0">
                <a:solidFill>
                  <a:srgbClr val="FFFFFF"/>
                </a:solidFill>
                <a:latin typeface="Arial Narrow" panose="020B0606020202030204" pitchFamily="34" charset="0"/>
                <a:ea typeface="黑体" panose="02010609060101010101" pitchFamily="49" charset="-122"/>
              </a:rPr>
              <a:t>子任务1：父子进程间使用共享内存进行通信</a:t>
            </a:r>
          </a:p>
        </p:txBody>
      </p:sp>
      <p:sp>
        <p:nvSpPr>
          <p:cNvPr id="12291" name="Text Box 2">
            <a:extLst>
              <a:ext uri="{FF2B5EF4-FFF2-40B4-BE49-F238E27FC236}">
                <a16:creationId xmlns:a16="http://schemas.microsoft.com/office/drawing/2014/main" id="{0149910F-EE77-4FC6-B5DA-9DE344C60143}"/>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任务描述</a:t>
            </a:r>
          </a:p>
          <a:p>
            <a:pPr lvl="1" algn="l">
              <a:spcBef>
                <a:spcPts val="600"/>
              </a:spcBef>
              <a:buClr>
                <a:srgbClr val="001D3A"/>
              </a:buClr>
              <a:buSzPct val="80000"/>
              <a:buFont typeface="Wingdings" panose="05000000000000000000" pitchFamily="2" charset="2"/>
              <a:buChar char=""/>
            </a:pPr>
            <a:r>
              <a:rPr lang="zh-CN" altLang="zh-CN" dirty="0">
                <a:solidFill>
                  <a:srgbClr val="0000FF"/>
                </a:solidFill>
              </a:rPr>
              <a:t>实现父子进程通过共享内存进行数据通信。</a:t>
            </a:r>
          </a:p>
          <a:p>
            <a:pPr lvl="1" algn="l">
              <a:spcBef>
                <a:spcPts val="600"/>
              </a:spcBef>
              <a:buClr>
                <a:srgbClr val="001D3A"/>
              </a:buClr>
              <a:buSzPct val="80000"/>
              <a:buFont typeface="Wingdings" panose="05000000000000000000" pitchFamily="2" charset="2"/>
              <a:buChar char=""/>
            </a:pPr>
            <a:r>
              <a:rPr lang="zh-CN" altLang="zh-CN" dirty="0">
                <a:solidFill>
                  <a:srgbClr val="0000FF"/>
                </a:solidFill>
              </a:rPr>
              <a:t>父子进程通过竞争方式来创建一个共享内存单元，然后子进程接受用户输入的信息（键盘输入），并将其写入到共享内存单元；父进程则从共享内存单元将该信息读出，并显示信息的个数。具体步骤为：</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创建子进程；</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将</a:t>
            </a:r>
            <a:r>
              <a:rPr lang="en-US" altLang="zh-CN" sz="2000" dirty="0" err="1">
                <a:solidFill>
                  <a:srgbClr val="A50021"/>
                </a:solidFill>
              </a:rPr>
              <a:t>argv</a:t>
            </a:r>
            <a:r>
              <a:rPr lang="en-US" altLang="zh-CN" sz="2000" dirty="0">
                <a:solidFill>
                  <a:srgbClr val="A50021"/>
                </a:solidFill>
              </a:rPr>
              <a:t>[1]</a:t>
            </a:r>
            <a:r>
              <a:rPr lang="zh-CN" altLang="zh-CN" sz="2000" dirty="0">
                <a:solidFill>
                  <a:srgbClr val="A50021"/>
                </a:solidFill>
              </a:rPr>
              <a:t>的字符串写入共享内存；</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并打印写入字符串;</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在父进程中读出所写入的字符串并打印。</a:t>
            </a:r>
            <a:endParaRPr lang="en-US" altLang="zh-CN" sz="2000" dirty="0">
              <a:solidFill>
                <a:srgbClr val="A5002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63EF3F44-F879-411C-B9FD-59896CD5341F}"/>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dirty="0">
                <a:solidFill>
                  <a:srgbClr val="FFFFFF"/>
                </a:solidFill>
                <a:latin typeface="Arial Narrow" panose="020B0606020202030204" pitchFamily="34" charset="0"/>
                <a:ea typeface="黑体" panose="02010609060101010101" pitchFamily="49" charset="-122"/>
              </a:rPr>
              <a:t>子任务</a:t>
            </a:r>
            <a:r>
              <a:rPr lang="en-US" altLang="zh-CN" sz="2800" dirty="0">
                <a:solidFill>
                  <a:srgbClr val="FFFFFF"/>
                </a:solidFill>
                <a:latin typeface="Arial Narrow" panose="020B0606020202030204" pitchFamily="34" charset="0"/>
                <a:ea typeface="黑体" panose="02010609060101010101" pitchFamily="49" charset="-122"/>
              </a:rPr>
              <a:t>2</a:t>
            </a:r>
            <a:r>
              <a:rPr lang="zh-CN" altLang="zh-CN" sz="2800" dirty="0">
                <a:solidFill>
                  <a:srgbClr val="FFFFFF"/>
                </a:solidFill>
                <a:latin typeface="Arial Narrow" panose="020B0606020202030204" pitchFamily="34" charset="0"/>
                <a:ea typeface="黑体" panose="02010609060101010101" pitchFamily="49" charset="-122"/>
              </a:rPr>
              <a:t>：两个进程通过共享内存通信</a:t>
            </a:r>
          </a:p>
        </p:txBody>
      </p:sp>
      <p:sp>
        <p:nvSpPr>
          <p:cNvPr id="25603" name="Text Box 2">
            <a:extLst>
              <a:ext uri="{FF2B5EF4-FFF2-40B4-BE49-F238E27FC236}">
                <a16:creationId xmlns:a16="http://schemas.microsoft.com/office/drawing/2014/main" id="{D02D26F3-4225-4BD3-81A5-CF8023C73EED}"/>
              </a:ext>
            </a:extLst>
          </p:cNvPr>
          <p:cNvSpPr txBox="1">
            <a:spLocks noChangeArrowheads="1"/>
          </p:cNvSpPr>
          <p:nvPr/>
        </p:nvSpPr>
        <p:spPr bwMode="auto">
          <a:xfrm>
            <a:off x="801688" y="1340768"/>
            <a:ext cx="8242300" cy="3816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en-US" altLang="zh-CN" sz="2800" dirty="0" err="1">
                <a:solidFill>
                  <a:srgbClr val="002060"/>
                </a:solidFill>
              </a:rPr>
              <a:t>Ftok</a:t>
            </a:r>
            <a:r>
              <a:rPr lang="zh-CN" altLang="en-US" sz="2800" dirty="0">
                <a:solidFill>
                  <a:srgbClr val="002060"/>
                </a:solidFill>
              </a:rPr>
              <a:t>函数</a:t>
            </a:r>
            <a:endParaRPr lang="en-US" altLang="zh-CN" sz="2800" dirty="0">
              <a:solidFill>
                <a:srgbClr val="002060"/>
              </a:solidFill>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原型</a:t>
            </a:r>
            <a:endParaRPr lang="en-US" altLang="zh-CN" sz="2000" dirty="0">
              <a:solidFill>
                <a:srgbClr val="0000FF"/>
              </a:solidFill>
              <a:latin typeface="Arial" panose="020B0604020202020204" pitchFamily="34" charset="0"/>
            </a:endParaRPr>
          </a:p>
          <a:p>
            <a:pPr marL="0" indent="0" algn="l" eaLnBrk="0" hangingPunct="0">
              <a:spcBef>
                <a:spcPts val="650"/>
              </a:spcBef>
              <a:buClr>
                <a:srgbClr val="FF5050"/>
              </a:buClr>
              <a:buSzPct val="120000"/>
              <a:defRPr/>
            </a:pP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key_t</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ftok</a:t>
            </a:r>
            <a:r>
              <a:rPr lang="en-US" altLang="zh-CN" sz="2000" dirty="0">
                <a:solidFill>
                  <a:srgbClr val="0000FF"/>
                </a:solidFill>
                <a:latin typeface="Arial" panose="020B0604020202020204" pitchFamily="34" charset="0"/>
              </a:rPr>
              <a:t>( char * </a:t>
            </a:r>
            <a:r>
              <a:rPr lang="en-US" altLang="zh-CN" sz="2000" dirty="0" err="1">
                <a:solidFill>
                  <a:srgbClr val="0000FF"/>
                </a:solidFill>
                <a:latin typeface="Arial" panose="020B0604020202020204" pitchFamily="34" charset="0"/>
              </a:rPr>
              <a:t>fname</a:t>
            </a:r>
            <a:r>
              <a:rPr lang="en-US" altLang="zh-CN" sz="2000" dirty="0">
                <a:solidFill>
                  <a:srgbClr val="0000FF"/>
                </a:solidFill>
                <a:latin typeface="Arial" panose="020B0604020202020204" pitchFamily="34" charset="0"/>
              </a:rPr>
              <a:t>, int id )</a:t>
            </a: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参数</a:t>
            </a:r>
            <a:endParaRPr lang="en-US" altLang="zh-CN" sz="2000" dirty="0">
              <a:solidFill>
                <a:srgbClr val="0000FF"/>
              </a:solidFill>
              <a:latin typeface="Arial" panose="020B0604020202020204" pitchFamily="34" charset="0"/>
            </a:endParaRPr>
          </a:p>
          <a:p>
            <a:pPr marL="0" indent="0" algn="l" eaLnBrk="0" hangingPunct="0">
              <a:spcBef>
                <a:spcPts val="650"/>
              </a:spcBef>
              <a:buClr>
                <a:srgbClr val="FF5050"/>
              </a:buClr>
              <a:buSzPct val="120000"/>
              <a:defRPr/>
            </a:pP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fname</a:t>
            </a:r>
            <a:r>
              <a:rPr lang="zh-CN" altLang="en-US" sz="2000" dirty="0">
                <a:solidFill>
                  <a:srgbClr val="0000FF"/>
                </a:solidFill>
                <a:latin typeface="Arial" panose="020B0604020202020204" pitchFamily="34" charset="0"/>
              </a:rPr>
              <a:t>：指定的文件名</a:t>
            </a:r>
            <a:r>
              <a:rPr lang="en-US" altLang="zh-CN" sz="2000" dirty="0">
                <a:solidFill>
                  <a:srgbClr val="0000FF"/>
                </a:solidFill>
                <a:latin typeface="Arial" panose="020B0604020202020204" pitchFamily="34" charset="0"/>
              </a:rPr>
              <a:t>(</a:t>
            </a:r>
            <a:r>
              <a:rPr lang="zh-CN" altLang="en-US" sz="2000" dirty="0">
                <a:solidFill>
                  <a:srgbClr val="0000FF"/>
                </a:solidFill>
                <a:latin typeface="Arial" panose="020B0604020202020204" pitchFamily="34" charset="0"/>
              </a:rPr>
              <a:t>该文件必须是存在而且可以访问的</a:t>
            </a:r>
            <a:r>
              <a:rPr lang="en-US" altLang="zh-CN" sz="2000" dirty="0">
                <a:solidFill>
                  <a:srgbClr val="0000FF"/>
                </a:solidFill>
                <a:latin typeface="Arial" panose="020B0604020202020204" pitchFamily="34" charset="0"/>
              </a:rPr>
              <a:t>)</a:t>
            </a:r>
          </a:p>
          <a:p>
            <a:pPr marL="0" indent="0" algn="l" eaLnBrk="0" hangingPunct="0">
              <a:spcBef>
                <a:spcPts val="650"/>
              </a:spcBef>
              <a:buClr>
                <a:srgbClr val="FF5050"/>
              </a:buClr>
              <a:buSzPct val="120000"/>
              <a:defRPr/>
            </a:pPr>
            <a:r>
              <a:rPr lang="en-US" altLang="zh-CN" sz="2000" dirty="0">
                <a:solidFill>
                  <a:srgbClr val="0000FF"/>
                </a:solidFill>
                <a:latin typeface="Arial" panose="020B0604020202020204" pitchFamily="34" charset="0"/>
              </a:rPr>
              <a:t>	id</a:t>
            </a:r>
            <a:r>
              <a:rPr lang="zh-CN" altLang="en-US" sz="2000" dirty="0">
                <a:solidFill>
                  <a:srgbClr val="0000FF"/>
                </a:solidFill>
                <a:latin typeface="Arial" panose="020B0604020202020204" pitchFamily="34" charset="0"/>
              </a:rPr>
              <a:t>：子序号，虽然为</a:t>
            </a:r>
            <a:r>
              <a:rPr lang="en-US" altLang="zh-CN" sz="2000" dirty="0" err="1">
                <a:solidFill>
                  <a:srgbClr val="0000FF"/>
                </a:solidFill>
                <a:latin typeface="Arial" panose="020B0604020202020204" pitchFamily="34" charset="0"/>
              </a:rPr>
              <a:t>int</a:t>
            </a:r>
            <a:r>
              <a:rPr lang="zh-CN" altLang="en-US" sz="2000" dirty="0">
                <a:solidFill>
                  <a:srgbClr val="0000FF"/>
                </a:solidFill>
                <a:latin typeface="Arial" panose="020B0604020202020204" pitchFamily="34" charset="0"/>
              </a:rPr>
              <a:t>，但是只有</a:t>
            </a:r>
            <a:r>
              <a:rPr lang="en-US" altLang="zh-CN" sz="2000" dirty="0">
                <a:solidFill>
                  <a:srgbClr val="0000FF"/>
                </a:solidFill>
                <a:latin typeface="Arial" panose="020B0604020202020204" pitchFamily="34" charset="0"/>
              </a:rPr>
              <a:t>8</a:t>
            </a:r>
            <a:r>
              <a:rPr lang="zh-CN" altLang="en-US" sz="2000" dirty="0">
                <a:solidFill>
                  <a:srgbClr val="0000FF"/>
                </a:solidFill>
                <a:latin typeface="Arial" panose="020B0604020202020204" pitchFamily="34" charset="0"/>
              </a:rPr>
              <a:t>个比特被使用</a:t>
            </a:r>
            <a:r>
              <a:rPr lang="en-US" altLang="zh-CN" sz="2000" dirty="0">
                <a:solidFill>
                  <a:srgbClr val="0000FF"/>
                </a:solidFill>
                <a:latin typeface="Arial" panose="020B0604020202020204" pitchFamily="34" charset="0"/>
              </a:rPr>
              <a:t>(0-255)</a:t>
            </a:r>
            <a:r>
              <a:rPr lang="zh-CN" altLang="en-US" sz="2000" dirty="0">
                <a:solidFill>
                  <a:srgbClr val="0000FF"/>
                </a:solidFill>
                <a:latin typeface="Arial" panose="020B0604020202020204" pitchFamily="34" charset="0"/>
              </a:rPr>
              <a:t>。</a:t>
            </a:r>
            <a:endParaRPr lang="en-US" altLang="zh-CN" sz="2000" dirty="0">
              <a:solidFill>
                <a:srgbClr val="0000FF"/>
              </a:solidFill>
              <a:latin typeface="Arial" panose="020B0604020202020204" pitchFamily="34" charset="0"/>
            </a:endParaRPr>
          </a:p>
          <a:p>
            <a:pPr marL="457200" indent="-457200" algn="l" eaLnBrk="0" hangingPunct="0">
              <a:spcBef>
                <a:spcPts val="650"/>
              </a:spcBef>
              <a:buClr>
                <a:srgbClr val="FF5050"/>
              </a:buClr>
              <a:buSzPct val="120000"/>
              <a:buFont typeface="Wingdings" pitchFamily="2" charset="2"/>
              <a:buChar char="ü"/>
              <a:defRPr/>
            </a:pPr>
            <a:r>
              <a:rPr lang="zh-CN" altLang="en-US" sz="2000" dirty="0">
                <a:solidFill>
                  <a:srgbClr val="0000FF"/>
                </a:solidFill>
                <a:latin typeface="Arial" panose="020B0604020202020204" pitchFamily="34" charset="0"/>
              </a:rPr>
              <a:t>返回值</a:t>
            </a:r>
            <a:endParaRPr lang="en-US" altLang="zh-CN" sz="2800" dirty="0">
              <a:solidFill>
                <a:srgbClr val="002060"/>
              </a:solidFill>
              <a:latin typeface="Arial" panose="020B0604020202020204" pitchFamily="34" charset="0"/>
            </a:endParaRPr>
          </a:p>
          <a:p>
            <a:pPr marL="0" indent="0" algn="l" eaLnBrk="0" hangingPunct="0">
              <a:spcBef>
                <a:spcPts val="650"/>
              </a:spcBef>
              <a:buClr>
                <a:srgbClr val="FF5050"/>
              </a:buClr>
              <a:buSzPct val="120000"/>
              <a:defRPr/>
            </a:pPr>
            <a:r>
              <a:rPr lang="en-US" altLang="zh-CN" sz="2800" dirty="0">
                <a:solidFill>
                  <a:srgbClr val="002060"/>
                </a:solidFill>
                <a:latin typeface="Arial" panose="020B0604020202020204" pitchFamily="34" charset="0"/>
              </a:rPr>
              <a:t>	</a:t>
            </a:r>
            <a:r>
              <a:rPr lang="zh-CN" altLang="en-US" sz="2000" dirty="0">
                <a:solidFill>
                  <a:srgbClr val="0000FF"/>
                </a:solidFill>
                <a:latin typeface="Arial" panose="020B0604020202020204" pitchFamily="34" charset="0"/>
              </a:rPr>
              <a:t>成功：</a:t>
            </a:r>
            <a:r>
              <a:rPr lang="en-US" altLang="zh-CN" sz="2000" dirty="0" err="1">
                <a:solidFill>
                  <a:srgbClr val="0000FF"/>
                </a:solidFill>
                <a:latin typeface="Arial" panose="020B0604020202020204" pitchFamily="34" charset="0"/>
              </a:rPr>
              <a:t>key_t</a:t>
            </a:r>
            <a:r>
              <a:rPr lang="zh-CN" altLang="en-US" sz="2000" dirty="0">
                <a:solidFill>
                  <a:srgbClr val="0000FF"/>
                </a:solidFill>
                <a:latin typeface="Arial" panose="020B0604020202020204" pitchFamily="34" charset="0"/>
              </a:rPr>
              <a:t>值</a:t>
            </a:r>
            <a:endParaRPr lang="en-US" altLang="zh-CN" sz="2000" dirty="0">
              <a:solidFill>
                <a:srgbClr val="0000FF"/>
              </a:solidFill>
              <a:latin typeface="Arial" panose="020B0604020202020204" pitchFamily="34" charset="0"/>
            </a:endParaRPr>
          </a:p>
          <a:p>
            <a:pPr marL="0" indent="0" algn="l" eaLnBrk="0" hangingPunct="0">
              <a:spcBef>
                <a:spcPts val="650"/>
              </a:spcBef>
              <a:buClr>
                <a:srgbClr val="FF5050"/>
              </a:buClr>
              <a:buSzPct val="120000"/>
              <a:defRPr/>
            </a:pPr>
            <a:r>
              <a:rPr lang="en-US" altLang="zh-CN" sz="2000" dirty="0">
                <a:solidFill>
                  <a:srgbClr val="0000FF"/>
                </a:solidFill>
                <a:latin typeface="Arial" panose="020B0604020202020204" pitchFamily="34" charset="0"/>
              </a:rPr>
              <a:t>	</a:t>
            </a:r>
            <a:r>
              <a:rPr lang="zh-CN" altLang="en-US" sz="2000" dirty="0">
                <a:solidFill>
                  <a:srgbClr val="0000FF"/>
                </a:solidFill>
                <a:latin typeface="Arial" panose="020B0604020202020204" pitchFamily="34" charset="0"/>
              </a:rPr>
              <a:t>失败： </a:t>
            </a:r>
            <a:r>
              <a:rPr lang="en-US" altLang="zh-CN" sz="2000" dirty="0">
                <a:solidFill>
                  <a:srgbClr val="0000FF"/>
                </a:solidFill>
                <a:latin typeface="Arial" panose="020B0604020202020204" pitchFamily="34" charset="0"/>
              </a:rPr>
              <a:t>-1 </a:t>
            </a:r>
            <a:endParaRPr lang="zh-CN" altLang="zh-CN" sz="2600" dirty="0">
              <a:solidFill>
                <a:srgbClr val="000066"/>
              </a:solidFill>
              <a:ea typeface="黑体" pitchFamily="49" charset="-122"/>
            </a:endParaRPr>
          </a:p>
          <a:p>
            <a:pPr lvl="1" algn="l" eaLnBrk="0" hangingPunct="0">
              <a:spcBef>
                <a:spcPts val="600"/>
              </a:spcBef>
              <a:buSzPct val="120000"/>
              <a:defRPr/>
            </a:pPr>
            <a:endParaRPr lang="zh-CN" altLang="zh-CN" dirty="0">
              <a:solidFill>
                <a:srgbClr val="0000FF"/>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A24D2824-74DF-4833-AB43-8C4A37A1A06A}"/>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dirty="0">
                <a:solidFill>
                  <a:srgbClr val="FFFFFF"/>
                </a:solidFill>
                <a:latin typeface="Arial Narrow" panose="020B0606020202030204" pitchFamily="34" charset="0"/>
                <a:ea typeface="黑体" panose="02010609060101010101" pitchFamily="49" charset="-122"/>
              </a:rPr>
              <a:t>子任务</a:t>
            </a:r>
            <a:r>
              <a:rPr lang="en-US" altLang="zh-CN" sz="2800" dirty="0">
                <a:solidFill>
                  <a:srgbClr val="FFFFFF"/>
                </a:solidFill>
                <a:latin typeface="Arial Narrow" panose="020B0606020202030204" pitchFamily="34" charset="0"/>
                <a:ea typeface="黑体" panose="02010609060101010101" pitchFamily="49" charset="-122"/>
              </a:rPr>
              <a:t>2</a:t>
            </a:r>
            <a:r>
              <a:rPr lang="zh-CN" altLang="zh-CN" sz="2800" dirty="0">
                <a:solidFill>
                  <a:srgbClr val="FFFFFF"/>
                </a:solidFill>
                <a:latin typeface="Arial Narrow" panose="020B0606020202030204" pitchFamily="34" charset="0"/>
                <a:ea typeface="黑体" panose="02010609060101010101" pitchFamily="49" charset="-122"/>
              </a:rPr>
              <a:t>：两个进程通过共享内存通信</a:t>
            </a:r>
          </a:p>
        </p:txBody>
      </p:sp>
      <p:sp>
        <p:nvSpPr>
          <p:cNvPr id="25603" name="Text Box 2">
            <a:extLst>
              <a:ext uri="{FF2B5EF4-FFF2-40B4-BE49-F238E27FC236}">
                <a16:creationId xmlns:a16="http://schemas.microsoft.com/office/drawing/2014/main" id="{959B3C2F-7A28-4DB7-95CB-1EA9D79671A7}"/>
              </a:ext>
            </a:extLst>
          </p:cNvPr>
          <p:cNvSpPr txBox="1">
            <a:spLocks noChangeArrowheads="1"/>
          </p:cNvSpPr>
          <p:nvPr/>
        </p:nvSpPr>
        <p:spPr bwMode="auto">
          <a:xfrm>
            <a:off x="801688" y="1412876"/>
            <a:ext cx="85438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en-US" altLang="zh-CN" sz="2800" dirty="0" err="1">
                <a:solidFill>
                  <a:srgbClr val="002060"/>
                </a:solidFill>
              </a:rPr>
              <a:t>Memcpy</a:t>
            </a:r>
            <a:r>
              <a:rPr lang="zh-CN" altLang="en-US" sz="2800" dirty="0">
                <a:solidFill>
                  <a:srgbClr val="002060"/>
                </a:solidFill>
              </a:rPr>
              <a:t>和</a:t>
            </a:r>
            <a:r>
              <a:rPr lang="en-US" altLang="zh-CN" sz="2800" dirty="0" err="1">
                <a:solidFill>
                  <a:srgbClr val="002060"/>
                </a:solidFill>
              </a:rPr>
              <a:t>memmove</a:t>
            </a:r>
            <a:r>
              <a:rPr lang="zh-CN" altLang="en-US" sz="2800" dirty="0">
                <a:solidFill>
                  <a:srgbClr val="002060"/>
                </a:solidFill>
              </a:rPr>
              <a:t>函数</a:t>
            </a:r>
            <a:endParaRPr lang="en-US" altLang="zh-CN" sz="2800" dirty="0">
              <a:solidFill>
                <a:srgbClr val="002060"/>
              </a:solidFill>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原型</a:t>
            </a:r>
            <a:endParaRPr lang="en-US" altLang="zh-CN" sz="2000" dirty="0">
              <a:solidFill>
                <a:srgbClr val="0000FF"/>
              </a:solidFill>
              <a:latin typeface="Arial" panose="020B0604020202020204" pitchFamily="34" charset="0"/>
            </a:endParaRPr>
          </a:p>
          <a:p>
            <a:pPr lvl="1" indent="0" algn="l" eaLnBrk="0" hangingPunct="0">
              <a:spcBef>
                <a:spcPts val="600"/>
              </a:spcBef>
              <a:buClr>
                <a:srgbClr val="001D3A"/>
              </a:buClr>
              <a:buSzPct val="80000"/>
              <a:defRPr/>
            </a:pPr>
            <a:r>
              <a:rPr lang="en-US" altLang="zh-CN" sz="2000" dirty="0">
                <a:solidFill>
                  <a:srgbClr val="0000FF"/>
                </a:solidFill>
                <a:latin typeface="Arial" panose="020B0604020202020204" pitchFamily="34" charset="0"/>
              </a:rPr>
              <a:t>void *</a:t>
            </a:r>
            <a:r>
              <a:rPr lang="en-US" altLang="zh-CN" sz="2000" dirty="0" err="1">
                <a:solidFill>
                  <a:srgbClr val="0000FF"/>
                </a:solidFill>
                <a:latin typeface="Arial" panose="020B0604020202020204" pitchFamily="34" charset="0"/>
              </a:rPr>
              <a:t>memcpy</a:t>
            </a:r>
            <a:r>
              <a:rPr lang="en-US" altLang="zh-CN" sz="2000" dirty="0">
                <a:solidFill>
                  <a:srgbClr val="0000FF"/>
                </a:solidFill>
                <a:latin typeface="Arial" panose="020B0604020202020204" pitchFamily="34" charset="0"/>
              </a:rPr>
              <a:t>(void *</a:t>
            </a:r>
            <a:r>
              <a:rPr lang="en-US" altLang="zh-CN" sz="2000" dirty="0" err="1">
                <a:solidFill>
                  <a:srgbClr val="0000FF"/>
                </a:solidFill>
                <a:latin typeface="Arial" panose="020B0604020202020204" pitchFamily="34" charset="0"/>
              </a:rPr>
              <a:t>dest</a:t>
            </a:r>
            <a:r>
              <a:rPr lang="en-US" altLang="zh-CN" sz="2000" dirty="0">
                <a:solidFill>
                  <a:srgbClr val="0000FF"/>
                </a:solidFill>
                <a:latin typeface="Arial" panose="020B0604020202020204" pitchFamily="34" charset="0"/>
              </a:rPr>
              <a:t>, const void *</a:t>
            </a:r>
            <a:r>
              <a:rPr lang="en-US" altLang="zh-CN" sz="2000" dirty="0" err="1">
                <a:solidFill>
                  <a:srgbClr val="0000FF"/>
                </a:solidFill>
                <a:latin typeface="Arial" panose="020B0604020202020204" pitchFamily="34" charset="0"/>
              </a:rPr>
              <a:t>src</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size_t</a:t>
            </a:r>
            <a:r>
              <a:rPr lang="en-US" altLang="zh-CN" sz="2000" dirty="0">
                <a:solidFill>
                  <a:srgbClr val="0000FF"/>
                </a:solidFill>
                <a:latin typeface="Arial" panose="020B0604020202020204" pitchFamily="34" charset="0"/>
              </a:rPr>
              <a:t> n);</a:t>
            </a:r>
          </a:p>
          <a:p>
            <a:pPr lvl="1" indent="0" algn="l" eaLnBrk="0" hangingPunct="0">
              <a:spcBef>
                <a:spcPts val="600"/>
              </a:spcBef>
              <a:buClr>
                <a:srgbClr val="001D3A"/>
              </a:buClr>
              <a:buSzPct val="80000"/>
              <a:defRPr/>
            </a:pPr>
            <a:r>
              <a:rPr lang="en-US" altLang="zh-CN" sz="2000" dirty="0">
                <a:solidFill>
                  <a:srgbClr val="0000FF"/>
                </a:solidFill>
                <a:latin typeface="Arial" panose="020B0604020202020204" pitchFamily="34" charset="0"/>
              </a:rPr>
              <a:t>void </a:t>
            </a:r>
            <a:r>
              <a:rPr lang="en-US" altLang="zh-CN" sz="2000" dirty="0" err="1">
                <a:solidFill>
                  <a:srgbClr val="0000FF"/>
                </a:solidFill>
                <a:latin typeface="Arial" panose="020B0604020202020204" pitchFamily="34" charset="0"/>
              </a:rPr>
              <a:t>void</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memmove</a:t>
            </a:r>
            <a:r>
              <a:rPr lang="en-US" altLang="zh-CN" sz="2000" dirty="0">
                <a:solidFill>
                  <a:srgbClr val="0000FF"/>
                </a:solidFill>
                <a:latin typeface="Arial" panose="020B0604020202020204" pitchFamily="34" charset="0"/>
              </a:rPr>
              <a:t>( void* </a:t>
            </a:r>
            <a:r>
              <a:rPr lang="en-US" altLang="zh-CN" sz="2000" dirty="0" err="1">
                <a:solidFill>
                  <a:srgbClr val="0000FF"/>
                </a:solidFill>
                <a:latin typeface="Arial" panose="020B0604020202020204" pitchFamily="34" charset="0"/>
              </a:rPr>
              <a:t>dest</a:t>
            </a:r>
            <a:r>
              <a:rPr lang="en-US" altLang="zh-CN" sz="2000" dirty="0">
                <a:solidFill>
                  <a:srgbClr val="0000FF"/>
                </a:solidFill>
                <a:latin typeface="Arial" panose="020B0604020202020204" pitchFamily="34" charset="0"/>
              </a:rPr>
              <a:t>, const void* </a:t>
            </a:r>
            <a:r>
              <a:rPr lang="en-US" altLang="zh-CN" sz="2000" dirty="0" err="1">
                <a:solidFill>
                  <a:srgbClr val="0000FF"/>
                </a:solidFill>
                <a:latin typeface="Arial" panose="020B0604020202020204" pitchFamily="34" charset="0"/>
              </a:rPr>
              <a:t>src</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size_t</a:t>
            </a:r>
            <a:r>
              <a:rPr lang="en-US" altLang="zh-CN" sz="2000" dirty="0">
                <a:solidFill>
                  <a:srgbClr val="0000FF"/>
                </a:solidFill>
                <a:latin typeface="Arial" panose="020B0604020202020204" pitchFamily="34" charset="0"/>
              </a:rPr>
              <a:t> count );</a:t>
            </a:r>
          </a:p>
          <a:p>
            <a:pPr marL="0" indent="0" eaLnBrk="0" hangingPunct="0">
              <a:spcBef>
                <a:spcPts val="650"/>
              </a:spcBef>
              <a:buClr>
                <a:srgbClr val="FF5050"/>
              </a:buClr>
              <a:buSzPct val="120000"/>
              <a:defRPr/>
            </a:pPr>
            <a:endParaRPr lang="en-US" altLang="zh-CN" sz="2800" dirty="0">
              <a:solidFill>
                <a:srgbClr val="002060"/>
              </a:solidFill>
            </a:endParaRPr>
          </a:p>
          <a:p>
            <a:pPr eaLnBrk="0" hangingPunct="0">
              <a:spcBef>
                <a:spcPts val="650"/>
              </a:spcBef>
              <a:buClr>
                <a:srgbClr val="FF5050"/>
              </a:buClr>
              <a:buSzPct val="120000"/>
              <a:defRPr/>
            </a:pPr>
            <a:endParaRPr lang="zh-CN" altLang="zh-CN" sz="2600" dirty="0">
              <a:solidFill>
                <a:srgbClr val="000066"/>
              </a:solidFill>
              <a:ea typeface="黑体" pitchFamily="49" charset="-122"/>
            </a:endParaRPr>
          </a:p>
          <a:p>
            <a:pPr lvl="1" eaLnBrk="0" hangingPunct="0">
              <a:spcBef>
                <a:spcPts val="600"/>
              </a:spcBef>
              <a:buSzPct val="120000"/>
              <a:defRPr/>
            </a:pPr>
            <a:endParaRPr lang="zh-CN" altLang="zh-CN" dirty="0">
              <a:solidFill>
                <a:srgbClr val="0000FF"/>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026200EF-6A66-402F-91BC-71AF7E9B2A80}"/>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2</a:t>
            </a:r>
            <a:r>
              <a:rPr lang="zh-CN" altLang="zh-CN" sz="2800">
                <a:solidFill>
                  <a:srgbClr val="FFFFFF"/>
                </a:solidFill>
                <a:latin typeface="Arial Narrow" panose="020B0606020202030204" pitchFamily="34" charset="0"/>
                <a:ea typeface="黑体" panose="02010609060101010101" pitchFamily="49" charset="-122"/>
              </a:rPr>
              <a:t>：两个进程通过共享内存通信</a:t>
            </a:r>
          </a:p>
        </p:txBody>
      </p:sp>
      <p:sp>
        <p:nvSpPr>
          <p:cNvPr id="25603" name="Text Box 2">
            <a:extLst>
              <a:ext uri="{FF2B5EF4-FFF2-40B4-BE49-F238E27FC236}">
                <a16:creationId xmlns:a16="http://schemas.microsoft.com/office/drawing/2014/main" id="{656AF449-1326-4B61-9179-1D1B45B387A9}"/>
              </a:ext>
            </a:extLst>
          </p:cNvPr>
          <p:cNvSpPr txBox="1">
            <a:spLocks noChangeArrowheads="1"/>
          </p:cNvSpPr>
          <p:nvPr/>
        </p:nvSpPr>
        <p:spPr bwMode="auto">
          <a:xfrm>
            <a:off x="801688"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en-US" altLang="zh-CN" sz="2800" dirty="0" err="1">
                <a:solidFill>
                  <a:srgbClr val="002060"/>
                </a:solidFill>
              </a:rPr>
              <a:t>shmget</a:t>
            </a:r>
            <a:r>
              <a:rPr lang="zh-CN" altLang="en-US" sz="2800" dirty="0">
                <a:solidFill>
                  <a:srgbClr val="002060"/>
                </a:solidFill>
              </a:rPr>
              <a:t>获取已存在的</a:t>
            </a:r>
            <a:r>
              <a:rPr lang="en-US" altLang="zh-CN" sz="2800" dirty="0" err="1">
                <a:solidFill>
                  <a:srgbClr val="002060"/>
                </a:solidFill>
              </a:rPr>
              <a:t>shmid</a:t>
            </a:r>
            <a:endParaRPr lang="en-US" altLang="zh-CN" sz="2800" dirty="0">
              <a:solidFill>
                <a:srgbClr val="002060"/>
              </a:solidFill>
            </a:endParaRPr>
          </a:p>
          <a:p>
            <a:pPr marL="0" indent="0" algn="l" eaLnBrk="0" hangingPunct="0">
              <a:spcBef>
                <a:spcPts val="650"/>
              </a:spcBef>
              <a:buClr>
                <a:srgbClr val="FF5050"/>
              </a:buClr>
              <a:buSzPct val="120000"/>
              <a:defRPr/>
            </a:pPr>
            <a:r>
              <a:rPr lang="en-US" altLang="zh-CN" sz="2800" dirty="0" err="1">
                <a:solidFill>
                  <a:srgbClr val="0033CC"/>
                </a:solidFill>
              </a:rPr>
              <a:t>shmget</a:t>
            </a:r>
            <a:r>
              <a:rPr lang="en-US" altLang="zh-CN" sz="2800" dirty="0">
                <a:solidFill>
                  <a:srgbClr val="0033CC"/>
                </a:solidFill>
              </a:rPr>
              <a:t>(key,0,0);</a:t>
            </a:r>
          </a:p>
          <a:p>
            <a:pPr algn="l" eaLnBrk="0" hangingPunct="0">
              <a:spcBef>
                <a:spcPts val="650"/>
              </a:spcBef>
              <a:buClr>
                <a:srgbClr val="FF5050"/>
              </a:buClr>
              <a:buSzPct val="120000"/>
              <a:buFont typeface="Wingdings" pitchFamily="2" charset="2"/>
              <a:buChar char=""/>
              <a:defRPr/>
            </a:pPr>
            <a:r>
              <a:rPr lang="zh-CN" altLang="en-US" sz="2800" dirty="0">
                <a:solidFill>
                  <a:srgbClr val="002060"/>
                </a:solidFill>
              </a:rPr>
              <a:t>运行结果</a:t>
            </a:r>
            <a:endParaRPr lang="en-US" altLang="zh-CN" sz="2800" dirty="0">
              <a:solidFill>
                <a:srgbClr val="002060"/>
              </a:solidFill>
            </a:endParaRPr>
          </a:p>
          <a:p>
            <a:pPr algn="l" eaLnBrk="0" hangingPunct="0">
              <a:spcBef>
                <a:spcPts val="650"/>
              </a:spcBef>
              <a:buClr>
                <a:srgbClr val="FF5050"/>
              </a:buClr>
              <a:buSzPct val="120000"/>
              <a:buFont typeface="Wingdings" pitchFamily="2" charset="2"/>
              <a:buChar char=""/>
              <a:defRPr/>
            </a:pPr>
            <a:endParaRPr lang="en-US" altLang="zh-CN" sz="2800" dirty="0">
              <a:solidFill>
                <a:srgbClr val="002060"/>
              </a:solidFill>
            </a:endParaRPr>
          </a:p>
          <a:p>
            <a:pPr algn="l" eaLnBrk="0" hangingPunct="0">
              <a:spcBef>
                <a:spcPts val="650"/>
              </a:spcBef>
              <a:buClr>
                <a:srgbClr val="FF5050"/>
              </a:buClr>
              <a:buSzPct val="120000"/>
              <a:buFont typeface="Wingdings" pitchFamily="2" charset="2"/>
              <a:buChar char=""/>
              <a:defRPr/>
            </a:pPr>
            <a:endParaRPr lang="en-US" altLang="zh-CN" sz="2800" dirty="0">
              <a:solidFill>
                <a:srgbClr val="002060"/>
              </a:solidFill>
            </a:endParaRPr>
          </a:p>
          <a:p>
            <a:pPr algn="l" eaLnBrk="0" hangingPunct="0">
              <a:spcBef>
                <a:spcPts val="650"/>
              </a:spcBef>
              <a:buClr>
                <a:srgbClr val="FF5050"/>
              </a:buClr>
              <a:buSzPct val="120000"/>
              <a:buFont typeface="Wingdings" pitchFamily="2" charset="2"/>
              <a:buChar char=""/>
              <a:defRPr/>
            </a:pPr>
            <a:endParaRPr lang="en-US" altLang="zh-CN" sz="2800" dirty="0">
              <a:solidFill>
                <a:srgbClr val="002060"/>
              </a:solidFill>
            </a:endParaRPr>
          </a:p>
          <a:p>
            <a:pPr algn="l" eaLnBrk="0" hangingPunct="0">
              <a:spcBef>
                <a:spcPts val="650"/>
              </a:spcBef>
              <a:buClr>
                <a:srgbClr val="FF5050"/>
              </a:buClr>
              <a:buSzPct val="120000"/>
              <a:buFont typeface="Wingdings" pitchFamily="2" charset="2"/>
              <a:buChar char=""/>
              <a:defRPr/>
            </a:pPr>
            <a:r>
              <a:rPr lang="zh-CN" altLang="en-US" sz="2800" dirty="0">
                <a:solidFill>
                  <a:srgbClr val="002060"/>
                </a:solidFill>
              </a:rPr>
              <a:t>要求</a:t>
            </a:r>
            <a:endParaRPr lang="en-US" altLang="zh-CN" sz="2800" dirty="0">
              <a:solidFill>
                <a:srgbClr val="002060"/>
              </a:solidFill>
            </a:endParaRPr>
          </a:p>
          <a:p>
            <a:pPr algn="l" eaLnBrk="0" hangingPunct="0">
              <a:buSzPct val="120000"/>
              <a:defRPr/>
            </a:pPr>
            <a:r>
              <a:rPr lang="en-US" altLang="zh-CN" sz="2800" dirty="0">
                <a:solidFill>
                  <a:srgbClr val="0033CC"/>
                </a:solidFill>
              </a:rPr>
              <a:t>	</a:t>
            </a:r>
            <a:r>
              <a:rPr lang="zh-CN" altLang="zh-CN" sz="2800" dirty="0">
                <a:solidFill>
                  <a:srgbClr val="0033CC"/>
                </a:solidFill>
              </a:rPr>
              <a:t>read.c中读取完毕要删除共享内存</a:t>
            </a:r>
          </a:p>
          <a:p>
            <a:pPr algn="l" eaLnBrk="0" hangingPunct="0">
              <a:buSzPct val="120000"/>
              <a:defRPr/>
            </a:pPr>
            <a:r>
              <a:rPr lang="en-US" altLang="zh-CN" sz="2800" dirty="0">
                <a:solidFill>
                  <a:srgbClr val="0033CC"/>
                </a:solidFill>
              </a:rPr>
              <a:t>	</a:t>
            </a:r>
            <a:r>
              <a:rPr lang="zh-CN" altLang="zh-CN" sz="2800" dirty="0">
                <a:solidFill>
                  <a:srgbClr val="0033CC"/>
                </a:solidFill>
              </a:rPr>
              <a:t>write.c中每次都新建共享内存</a:t>
            </a:r>
          </a:p>
          <a:p>
            <a:pPr algn="l" eaLnBrk="0" hangingPunct="0">
              <a:spcBef>
                <a:spcPts val="650"/>
              </a:spcBef>
              <a:buClr>
                <a:srgbClr val="FF5050"/>
              </a:buClr>
              <a:buSzPct val="120000"/>
              <a:buFont typeface="Wingdings" pitchFamily="2" charset="2"/>
              <a:buChar char=""/>
              <a:defRPr/>
            </a:pPr>
            <a:endParaRPr lang="en-US" altLang="zh-CN" sz="2800" dirty="0">
              <a:solidFill>
                <a:srgbClr val="002060"/>
              </a:solidFill>
            </a:endParaRPr>
          </a:p>
          <a:p>
            <a:pPr marL="0" indent="0" algn="l" eaLnBrk="0" hangingPunct="0">
              <a:spcBef>
                <a:spcPts val="650"/>
              </a:spcBef>
              <a:buClr>
                <a:srgbClr val="FF5050"/>
              </a:buClr>
              <a:buSzPct val="120000"/>
              <a:defRPr/>
            </a:pPr>
            <a:endParaRPr lang="en-US" altLang="zh-CN" sz="2800" dirty="0">
              <a:solidFill>
                <a:srgbClr val="002060"/>
              </a:solidFill>
            </a:endParaRPr>
          </a:p>
          <a:p>
            <a:pPr marL="0" indent="0" algn="l" eaLnBrk="0" hangingPunct="0">
              <a:spcBef>
                <a:spcPts val="650"/>
              </a:spcBef>
              <a:buClr>
                <a:srgbClr val="FF5050"/>
              </a:buClr>
              <a:buSzPct val="120000"/>
              <a:defRPr/>
            </a:pPr>
            <a:r>
              <a:rPr lang="en-US" altLang="zh-CN" sz="2800" dirty="0">
                <a:solidFill>
                  <a:srgbClr val="002060"/>
                </a:solidFill>
              </a:rPr>
              <a:t>	</a:t>
            </a:r>
            <a:r>
              <a:rPr lang="en-US" altLang="zh-CN" dirty="0">
                <a:solidFill>
                  <a:srgbClr val="002060"/>
                </a:solidFill>
              </a:rPr>
              <a:t>	</a:t>
            </a:r>
            <a:endParaRPr lang="zh-CN" altLang="zh-CN" sz="2600" dirty="0">
              <a:solidFill>
                <a:srgbClr val="000066"/>
              </a:solidFill>
              <a:ea typeface="黑体" pitchFamily="49" charset="-122"/>
            </a:endParaRPr>
          </a:p>
          <a:p>
            <a:pPr lvl="1" algn="l" eaLnBrk="0" hangingPunct="0">
              <a:spcBef>
                <a:spcPts val="600"/>
              </a:spcBef>
              <a:buSzPct val="120000"/>
              <a:defRPr/>
            </a:pPr>
            <a:endParaRPr lang="zh-CN" altLang="zh-CN" dirty="0">
              <a:solidFill>
                <a:srgbClr val="0000FF"/>
              </a:solidFill>
            </a:endParaRPr>
          </a:p>
        </p:txBody>
      </p:sp>
      <p:pic>
        <p:nvPicPr>
          <p:cNvPr id="32772" name="Picture 2">
            <a:extLst>
              <a:ext uri="{FF2B5EF4-FFF2-40B4-BE49-F238E27FC236}">
                <a16:creationId xmlns:a16="http://schemas.microsoft.com/office/drawing/2014/main" id="{8031CE30-AFAC-43A9-B271-DCDF8A35B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363" y="2973388"/>
            <a:ext cx="6838950"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EE24C315-6942-44B5-97EE-85E996A69AD4}"/>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dirty="0">
                <a:solidFill>
                  <a:srgbClr val="FFFFFF"/>
                </a:solidFill>
                <a:latin typeface="Arial Narrow" panose="020B0606020202030204" pitchFamily="34" charset="0"/>
                <a:ea typeface="黑体" panose="02010609060101010101" pitchFamily="49" charset="-122"/>
              </a:rPr>
              <a:t>子任务</a:t>
            </a:r>
            <a:r>
              <a:rPr lang="en-US" altLang="zh-CN" sz="2800" dirty="0">
                <a:solidFill>
                  <a:srgbClr val="FFFFFF"/>
                </a:solidFill>
                <a:latin typeface="Arial Narrow" panose="020B0606020202030204" pitchFamily="34" charset="0"/>
                <a:ea typeface="黑体" panose="02010609060101010101" pitchFamily="49" charset="-122"/>
              </a:rPr>
              <a:t>3</a:t>
            </a:r>
            <a:r>
              <a:rPr lang="zh-CN" altLang="zh-CN" sz="2800" dirty="0">
                <a:solidFill>
                  <a:srgbClr val="FFFFFF"/>
                </a:solidFill>
                <a:latin typeface="Arial Narrow" panose="020B0606020202030204" pitchFamily="34" charset="0"/>
                <a:ea typeface="黑体" panose="02010609060101010101" pitchFamily="49" charset="-122"/>
              </a:rPr>
              <a:t>：无名管道</a:t>
            </a:r>
            <a:r>
              <a:rPr lang="zh-CN" altLang="en-US" sz="2800" dirty="0">
                <a:solidFill>
                  <a:srgbClr val="FFFFFF"/>
                </a:solidFill>
                <a:latin typeface="Arial Narrow" panose="020B0606020202030204" pitchFamily="34" charset="0"/>
                <a:ea typeface="黑体" panose="02010609060101010101" pitchFamily="49" charset="-122"/>
              </a:rPr>
              <a:t>实现父子进程间通信</a:t>
            </a:r>
            <a:endParaRPr lang="zh-CN" altLang="zh-CN" sz="2800" dirty="0">
              <a:solidFill>
                <a:srgbClr val="FFFFFF"/>
              </a:solidFill>
              <a:latin typeface="Arial Narrow" panose="020B0606020202030204" pitchFamily="34" charset="0"/>
              <a:ea typeface="黑体" panose="02010609060101010101" pitchFamily="49" charset="-122"/>
            </a:endParaRPr>
          </a:p>
        </p:txBody>
      </p:sp>
      <p:sp>
        <p:nvSpPr>
          <p:cNvPr id="34819" name="Text Box 2">
            <a:extLst>
              <a:ext uri="{FF2B5EF4-FFF2-40B4-BE49-F238E27FC236}">
                <a16:creationId xmlns:a16="http://schemas.microsoft.com/office/drawing/2014/main" id="{4E3A7142-373B-4D31-A304-74B64A56C06A}"/>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just"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创建管道</a:t>
            </a:r>
            <a:r>
              <a:rPr lang="zh-CN" altLang="zh-CN" sz="2600" dirty="0">
                <a:solidFill>
                  <a:srgbClr val="000066"/>
                </a:solidFill>
                <a:ea typeface="黑体" pitchFamily="49" charset="-122"/>
              </a:rPr>
              <a:t>(pipe),</a:t>
            </a:r>
            <a:r>
              <a:rPr lang="zh-CN" altLang="en-US" sz="2600" dirty="0">
                <a:solidFill>
                  <a:srgbClr val="000066"/>
                </a:solidFill>
                <a:ea typeface="黑体" pitchFamily="49" charset="-122"/>
              </a:rPr>
              <a:t>父进程接受键盘输入</a:t>
            </a:r>
            <a:r>
              <a:rPr lang="zh-CN" altLang="zh-CN" sz="2600" dirty="0">
                <a:solidFill>
                  <a:srgbClr val="000066"/>
                </a:solidFill>
                <a:ea typeface="黑体" pitchFamily="49" charset="-122"/>
              </a:rPr>
              <a:t>,</a:t>
            </a:r>
            <a:r>
              <a:rPr lang="zh-CN" altLang="en-US" sz="2600" dirty="0">
                <a:solidFill>
                  <a:srgbClr val="000066"/>
                </a:solidFill>
                <a:ea typeface="黑体" pitchFamily="49" charset="-122"/>
              </a:rPr>
              <a:t>将其写入管道</a:t>
            </a:r>
            <a:r>
              <a:rPr lang="zh-CN" altLang="zh-CN" sz="2600" dirty="0">
                <a:solidFill>
                  <a:srgbClr val="000066"/>
                </a:solidFill>
                <a:ea typeface="黑体" pitchFamily="49" charset="-122"/>
              </a:rPr>
              <a:t>,</a:t>
            </a:r>
            <a:r>
              <a:rPr lang="zh-CN" altLang="en-US" sz="2600" dirty="0">
                <a:solidFill>
                  <a:srgbClr val="000066"/>
                </a:solidFill>
                <a:ea typeface="黑体" pitchFamily="49" charset="-122"/>
              </a:rPr>
              <a:t>子进程读取管道</a:t>
            </a:r>
            <a:r>
              <a:rPr lang="zh-CN" altLang="zh-CN" sz="2600" dirty="0">
                <a:solidFill>
                  <a:srgbClr val="000066"/>
                </a:solidFill>
                <a:ea typeface="黑体" pitchFamily="49" charset="-122"/>
              </a:rPr>
              <a:t>,</a:t>
            </a:r>
            <a:r>
              <a:rPr lang="zh-CN" altLang="en-US" sz="2600" dirty="0">
                <a:solidFill>
                  <a:srgbClr val="000066"/>
                </a:solidFill>
                <a:ea typeface="黑体" pitchFamily="49" charset="-122"/>
              </a:rPr>
              <a:t>将读取到的字符串打印出来</a:t>
            </a:r>
            <a:r>
              <a:rPr lang="zh-CN" altLang="zh-CN" sz="2600" dirty="0">
                <a:solidFill>
                  <a:srgbClr val="000066"/>
                </a:solidFill>
                <a:ea typeface="黑体" pitchFamily="49" charset="-122"/>
              </a:rPr>
              <a:t>.</a:t>
            </a:r>
          </a:p>
          <a:p>
            <a:pPr algn="l" eaLnBrk="0" hangingPunct="0">
              <a:spcBef>
                <a:spcPts val="650"/>
              </a:spcBef>
              <a:buClr>
                <a:srgbClr val="FF5050"/>
              </a:buClr>
              <a:buSzPct val="120000"/>
              <a:buFont typeface="Wingdings" pitchFamily="2" charset="2"/>
              <a:buChar char=""/>
              <a:defRPr/>
            </a:pPr>
            <a:r>
              <a:rPr lang="en-US" altLang="zh-CN" sz="2600" dirty="0">
                <a:solidFill>
                  <a:srgbClr val="000066"/>
                </a:solidFill>
                <a:ea typeface="黑体" pitchFamily="49" charset="-122"/>
              </a:rPr>
              <a:t>p</a:t>
            </a:r>
            <a:r>
              <a:rPr lang="zh-CN" altLang="zh-CN" sz="2600" dirty="0">
                <a:solidFill>
                  <a:srgbClr val="000066"/>
                </a:solidFill>
                <a:ea typeface="黑体" pitchFamily="49" charset="-122"/>
              </a:rPr>
              <a:t>ipe</a:t>
            </a:r>
            <a:endParaRPr lang="en-US" altLang="zh-CN" sz="2600" dirty="0">
              <a:solidFill>
                <a:srgbClr val="000066"/>
              </a:solidFill>
              <a:ea typeface="黑体" pitchFamily="49" charset="-122"/>
            </a:endParaRPr>
          </a:p>
          <a:p>
            <a:pPr marL="0" indent="0" algn="l" eaLnBrk="0" hangingPunct="0">
              <a:spcBef>
                <a:spcPts val="650"/>
              </a:spcBef>
              <a:buClr>
                <a:srgbClr val="FF5050"/>
              </a:buClr>
              <a:buSzPct val="120000"/>
              <a:defRPr/>
            </a:pPr>
            <a:endParaRPr lang="en-US" altLang="zh-CN" sz="2600" dirty="0">
              <a:solidFill>
                <a:srgbClr val="000066"/>
              </a:solidFill>
              <a:ea typeface="黑体" pitchFamily="49" charset="-122"/>
            </a:endParaRPr>
          </a:p>
          <a:p>
            <a:pPr algn="l" eaLnBrk="0" hangingPunct="0">
              <a:spcBef>
                <a:spcPts val="650"/>
              </a:spcBef>
              <a:buClr>
                <a:srgbClr val="FF5050"/>
              </a:buClr>
              <a:buSzPct val="120000"/>
              <a:defRPr/>
            </a:pPr>
            <a:endParaRPr lang="zh-CN" altLang="zh-CN" sz="2600" dirty="0">
              <a:solidFill>
                <a:srgbClr val="FF6600"/>
              </a:solidFill>
              <a:ea typeface="黑体" pitchFamily="49" charset="-122"/>
            </a:endParaRPr>
          </a:p>
          <a:p>
            <a:pPr algn="l" eaLnBrk="0" hangingPunct="0">
              <a:spcBef>
                <a:spcPts val="650"/>
              </a:spcBef>
              <a:buClr>
                <a:srgbClr val="FF5050"/>
              </a:buClr>
              <a:buSzPct val="120000"/>
              <a:defRPr/>
            </a:pPr>
            <a:endParaRPr lang="zh-CN" altLang="zh-CN" sz="2600" dirty="0">
              <a:solidFill>
                <a:srgbClr val="FF6600"/>
              </a:solidFill>
              <a:ea typeface="黑体" pitchFamily="49" charset="-122"/>
            </a:endParaRPr>
          </a:p>
          <a:p>
            <a:pPr algn="l" eaLnBrk="0" hangingPunct="0">
              <a:spcBef>
                <a:spcPts val="650"/>
              </a:spcBef>
              <a:buClr>
                <a:srgbClr val="FF5050"/>
              </a:buClr>
              <a:buSzPct val="120000"/>
              <a:defRPr/>
            </a:pPr>
            <a:endParaRPr lang="zh-CN" altLang="zh-CN" sz="2600" dirty="0">
              <a:solidFill>
                <a:srgbClr val="000066"/>
              </a:solidFill>
              <a:ea typeface="黑体" pitchFamily="49" charset="-122"/>
            </a:endParaRPr>
          </a:p>
          <a:p>
            <a:pPr lvl="1" algn="l" eaLnBrk="0" hangingPunct="0">
              <a:spcBef>
                <a:spcPts val="600"/>
              </a:spcBef>
              <a:buSzPct val="120000"/>
              <a:defRPr/>
            </a:pPr>
            <a:endParaRPr lang="zh-CN" altLang="zh-CN" dirty="0">
              <a:solidFill>
                <a:srgbClr val="0000FF"/>
              </a:solidFill>
            </a:endParaRPr>
          </a:p>
        </p:txBody>
      </p:sp>
      <p:sp>
        <p:nvSpPr>
          <p:cNvPr id="5" name="文本框 4">
            <a:extLst>
              <a:ext uri="{FF2B5EF4-FFF2-40B4-BE49-F238E27FC236}">
                <a16:creationId xmlns:a16="http://schemas.microsoft.com/office/drawing/2014/main" id="{790A2725-641B-4CFE-9241-A3193B483C16}"/>
              </a:ext>
            </a:extLst>
          </p:cNvPr>
          <p:cNvSpPr txBox="1"/>
          <p:nvPr/>
        </p:nvSpPr>
        <p:spPr>
          <a:xfrm>
            <a:off x="798364" y="2852936"/>
            <a:ext cx="8153598" cy="2246769"/>
          </a:xfrm>
          <a:prstGeom prst="rect">
            <a:avLst/>
          </a:prstGeom>
          <a:noFill/>
        </p:spPr>
        <p:txBody>
          <a:bodyPr wrap="square">
            <a:spAutoFit/>
          </a:bodyPr>
          <a:lstStyle/>
          <a:p>
            <a:pPr algn="just"/>
            <a:r>
              <a:rPr lang="zh-CN" altLang="en-US" sz="2800" dirty="0">
                <a:solidFill>
                  <a:srgbClr val="0033CC"/>
                </a:solidFill>
                <a:latin typeface="Arial" charset="0"/>
                <a:ea typeface="宋体" pitchFamily="2" charset="-122"/>
              </a:rPr>
              <a:t>int pipe(int filedes[2]);</a:t>
            </a:r>
          </a:p>
          <a:p>
            <a:pPr algn="just"/>
            <a:r>
              <a:rPr lang="zh-CN" altLang="en-US" sz="2800" dirty="0">
                <a:solidFill>
                  <a:srgbClr val="0033CC"/>
                </a:solidFill>
                <a:latin typeface="Arial" charset="0"/>
                <a:ea typeface="宋体" pitchFamily="2" charset="-122"/>
              </a:rPr>
              <a:t>filedes[0]用于读出数据，读取时必须关闭写入端，即close(filedes[1]);</a:t>
            </a:r>
          </a:p>
          <a:p>
            <a:pPr algn="just"/>
            <a:r>
              <a:rPr lang="zh-CN" altLang="en-US" sz="2800" dirty="0">
                <a:solidFill>
                  <a:srgbClr val="0033CC"/>
                </a:solidFill>
                <a:latin typeface="Arial" charset="0"/>
                <a:ea typeface="宋体" pitchFamily="2" charset="-122"/>
              </a:rPr>
              <a:t>filedes[1]用于写入数据，写入时必须关闭读取端，即close(filedes[0])</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0016173F-6E19-4A2A-AEB6-E97D8ECEDA16}"/>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3</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父子进程使用</a:t>
            </a:r>
            <a:r>
              <a:rPr lang="zh-CN" altLang="zh-CN" sz="2800">
                <a:solidFill>
                  <a:srgbClr val="FFFFFF"/>
                </a:solidFill>
                <a:latin typeface="Arial Narrow" panose="020B0606020202030204" pitchFamily="34" charset="0"/>
                <a:ea typeface="黑体" panose="02010609060101010101" pitchFamily="49" charset="-122"/>
              </a:rPr>
              <a:t>无名管道</a:t>
            </a:r>
            <a:r>
              <a:rPr lang="zh-CN" altLang="en-US" sz="2800">
                <a:solidFill>
                  <a:srgbClr val="FFFFFF"/>
                </a:solidFill>
                <a:latin typeface="Arial Narrow" panose="020B0606020202030204" pitchFamily="34" charset="0"/>
                <a:ea typeface="黑体" panose="02010609060101010101" pitchFamily="49" charset="-122"/>
              </a:rPr>
              <a:t>通信</a:t>
            </a:r>
            <a:endParaRPr lang="zh-CN" altLang="zh-CN" sz="2800">
              <a:solidFill>
                <a:srgbClr val="FFFFFF"/>
              </a:solidFill>
              <a:latin typeface="Arial Narrow" panose="020B0606020202030204" pitchFamily="34" charset="0"/>
              <a:ea typeface="黑体" panose="02010609060101010101" pitchFamily="49" charset="-122"/>
            </a:endParaRPr>
          </a:p>
        </p:txBody>
      </p:sp>
      <p:sp>
        <p:nvSpPr>
          <p:cNvPr id="34819" name="Text Box 2">
            <a:extLst>
              <a:ext uri="{FF2B5EF4-FFF2-40B4-BE49-F238E27FC236}">
                <a16:creationId xmlns:a16="http://schemas.microsoft.com/office/drawing/2014/main" id="{C9ABAF8D-F36E-488C-BEA5-E4B45E070A04}"/>
              </a:ext>
            </a:extLst>
          </p:cNvPr>
          <p:cNvSpPr txBox="1">
            <a:spLocks noChangeArrowheads="1"/>
          </p:cNvSpPr>
          <p:nvPr/>
        </p:nvSpPr>
        <p:spPr bwMode="auto">
          <a:xfrm>
            <a:off x="1136576" y="1671661"/>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chemeClr val="accent6">
                    <a:lumMod val="50000"/>
                  </a:schemeClr>
                </a:solidFill>
                <a:ea typeface="黑体" pitchFamily="49" charset="-122"/>
              </a:rPr>
              <a:t>运行结果</a:t>
            </a:r>
            <a:endParaRPr lang="en-US" altLang="zh-CN" sz="2600" dirty="0">
              <a:solidFill>
                <a:schemeClr val="accent6">
                  <a:lumMod val="50000"/>
                </a:schemeClr>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en-US" altLang="zh-CN" sz="2600" dirty="0">
              <a:solidFill>
                <a:schemeClr val="accent6">
                  <a:lumMod val="50000"/>
                </a:schemeClr>
              </a:solidFill>
              <a:ea typeface="黑体" pitchFamily="49" charset="-122"/>
            </a:endParaRPr>
          </a:p>
          <a:p>
            <a:pPr marL="0" indent="0" algn="l" eaLnBrk="0" hangingPunct="0">
              <a:spcBef>
                <a:spcPts val="650"/>
              </a:spcBef>
              <a:buClr>
                <a:srgbClr val="FF5050"/>
              </a:buClr>
              <a:buSzPct val="120000"/>
              <a:defRPr/>
            </a:pPr>
            <a:r>
              <a:rPr lang="en-US" altLang="zh-CN" sz="2800" dirty="0">
                <a:solidFill>
                  <a:srgbClr val="0033CC"/>
                </a:solidFill>
              </a:rPr>
              <a:t>./</a:t>
            </a:r>
            <a:r>
              <a:rPr lang="en-US" altLang="zh-CN" sz="2800" dirty="0" err="1">
                <a:solidFill>
                  <a:srgbClr val="0033CC"/>
                </a:solidFill>
              </a:rPr>
              <a:t>main_pipe</a:t>
            </a:r>
            <a:endParaRPr lang="en-US" altLang="zh-CN" sz="2800" dirty="0">
              <a:solidFill>
                <a:srgbClr val="0033CC"/>
              </a:solidFill>
            </a:endParaRPr>
          </a:p>
          <a:p>
            <a:pPr marL="0" indent="0" algn="l" eaLnBrk="0" hangingPunct="0">
              <a:spcBef>
                <a:spcPts val="650"/>
              </a:spcBef>
              <a:buClr>
                <a:srgbClr val="FF5050"/>
              </a:buClr>
              <a:buSzPct val="120000"/>
              <a:defRPr/>
            </a:pPr>
            <a:r>
              <a:rPr lang="en-US" altLang="zh-CN" sz="2800" dirty="0">
                <a:solidFill>
                  <a:srgbClr val="0033CC"/>
                </a:solidFill>
              </a:rPr>
              <a:t>Please input str:</a:t>
            </a:r>
          </a:p>
          <a:p>
            <a:pPr marL="0" indent="0" algn="l" eaLnBrk="0" hangingPunct="0">
              <a:spcBef>
                <a:spcPts val="650"/>
              </a:spcBef>
              <a:buClr>
                <a:srgbClr val="FF5050"/>
              </a:buClr>
              <a:buSzPct val="120000"/>
              <a:defRPr/>
            </a:pPr>
            <a:r>
              <a:rPr lang="en-US" altLang="zh-CN" sz="2800" dirty="0">
                <a:solidFill>
                  <a:srgbClr val="0033CC"/>
                </a:solidFill>
              </a:rPr>
              <a:t>Hello</a:t>
            </a:r>
          </a:p>
          <a:p>
            <a:pPr marL="0" indent="0" algn="l" eaLnBrk="0" hangingPunct="0">
              <a:spcBef>
                <a:spcPts val="650"/>
              </a:spcBef>
              <a:buClr>
                <a:srgbClr val="FF5050"/>
              </a:buClr>
              <a:buSzPct val="120000"/>
              <a:defRPr/>
            </a:pPr>
            <a:r>
              <a:rPr lang="en-US" altLang="zh-CN" sz="2800" dirty="0">
                <a:solidFill>
                  <a:srgbClr val="0033CC"/>
                </a:solidFill>
              </a:rPr>
              <a:t>I am </a:t>
            </a:r>
            <a:r>
              <a:rPr lang="en-US" altLang="zh-CN" sz="2800" dirty="0" err="1">
                <a:solidFill>
                  <a:srgbClr val="0033CC"/>
                </a:solidFill>
              </a:rPr>
              <a:t>parent,input:hello</a:t>
            </a:r>
            <a:endParaRPr lang="en-US" altLang="zh-CN" sz="2800" dirty="0">
              <a:solidFill>
                <a:srgbClr val="0033CC"/>
              </a:solidFill>
            </a:endParaRPr>
          </a:p>
          <a:p>
            <a:pPr marL="0" indent="0" algn="l" eaLnBrk="0" hangingPunct="0">
              <a:spcBef>
                <a:spcPts val="650"/>
              </a:spcBef>
              <a:buClr>
                <a:srgbClr val="FF5050"/>
              </a:buClr>
              <a:buSzPct val="120000"/>
              <a:defRPr/>
            </a:pPr>
            <a:r>
              <a:rPr lang="en-US" altLang="zh-CN" sz="2800" dirty="0">
                <a:solidFill>
                  <a:srgbClr val="0033CC"/>
                </a:solidFill>
              </a:rPr>
              <a:t>I am </a:t>
            </a:r>
            <a:r>
              <a:rPr lang="en-US" altLang="zh-CN" sz="2800" dirty="0" err="1">
                <a:solidFill>
                  <a:srgbClr val="0033CC"/>
                </a:solidFill>
              </a:rPr>
              <a:t>child,output:hello</a:t>
            </a:r>
            <a:endParaRPr lang="en-US" altLang="zh-CN" sz="2800" dirty="0">
              <a:solidFill>
                <a:srgbClr val="0033CC"/>
              </a:solidFill>
            </a:endParaRPr>
          </a:p>
          <a:p>
            <a:pPr algn="l" eaLnBrk="0" hangingPunct="0">
              <a:spcBef>
                <a:spcPts val="650"/>
              </a:spcBef>
              <a:buClr>
                <a:srgbClr val="FF5050"/>
              </a:buClr>
              <a:buSzPct val="120000"/>
              <a:defRPr/>
            </a:pPr>
            <a:endParaRPr lang="zh-CN" altLang="zh-CN" sz="2600" dirty="0">
              <a:solidFill>
                <a:srgbClr val="FF6600"/>
              </a:solidFill>
              <a:ea typeface="黑体" pitchFamily="49" charset="-122"/>
            </a:endParaRPr>
          </a:p>
          <a:p>
            <a:pPr algn="l" eaLnBrk="0" hangingPunct="0">
              <a:spcBef>
                <a:spcPts val="650"/>
              </a:spcBef>
              <a:buClr>
                <a:srgbClr val="FF5050"/>
              </a:buClr>
              <a:buSzPct val="120000"/>
              <a:defRPr/>
            </a:pPr>
            <a:endParaRPr lang="zh-CN" altLang="zh-CN" sz="2600" dirty="0">
              <a:solidFill>
                <a:srgbClr val="FF6600"/>
              </a:solidFill>
              <a:ea typeface="黑体" pitchFamily="49" charset="-122"/>
            </a:endParaRPr>
          </a:p>
          <a:p>
            <a:pPr algn="l" eaLnBrk="0" hangingPunct="0">
              <a:spcBef>
                <a:spcPts val="650"/>
              </a:spcBef>
              <a:buClr>
                <a:srgbClr val="FF5050"/>
              </a:buClr>
              <a:buSzPct val="120000"/>
              <a:defRPr/>
            </a:pPr>
            <a:endParaRPr lang="zh-CN" altLang="zh-CN" sz="2600" dirty="0">
              <a:solidFill>
                <a:srgbClr val="000066"/>
              </a:solidFill>
              <a:ea typeface="黑体" pitchFamily="49" charset="-122"/>
            </a:endParaRPr>
          </a:p>
          <a:p>
            <a:pPr lvl="1" algn="l" eaLnBrk="0" hangingPunct="0">
              <a:spcBef>
                <a:spcPts val="600"/>
              </a:spcBef>
              <a:buSzPct val="120000"/>
              <a:defRPr/>
            </a:pPr>
            <a:endParaRPr lang="zh-CN" altLang="zh-CN" dirty="0">
              <a:solidFill>
                <a:srgbClr val="0000FF"/>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068E04C9-9DB7-46AE-B3DC-D0E020267BFA}"/>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4</a:t>
            </a:r>
            <a:r>
              <a:rPr lang="zh-CN" altLang="zh-CN" sz="2800">
                <a:solidFill>
                  <a:srgbClr val="FFFFFF"/>
                </a:solidFill>
                <a:latin typeface="Arial Narrow" panose="020B0606020202030204" pitchFamily="34" charset="0"/>
                <a:ea typeface="黑体" panose="02010609060101010101" pitchFamily="49" charset="-122"/>
              </a:rPr>
              <a:t>：无名管道</a:t>
            </a:r>
            <a:r>
              <a:rPr lang="zh-CN" altLang="en-US" sz="2800">
                <a:solidFill>
                  <a:srgbClr val="FFFFFF"/>
                </a:solidFill>
                <a:latin typeface="Arial Narrow" panose="020B0606020202030204" pitchFamily="34" charset="0"/>
                <a:ea typeface="黑体" panose="02010609060101010101" pitchFamily="49" charset="-122"/>
              </a:rPr>
              <a:t>实现父子进程间参数传递</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4E568589-8DD4-48A7-86C6-5C3B6E0F74FF}"/>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创建管道</a:t>
            </a:r>
            <a:r>
              <a:rPr lang="zh-CN" altLang="zh-CN" sz="2600" dirty="0">
                <a:solidFill>
                  <a:srgbClr val="000066"/>
                </a:solidFill>
                <a:ea typeface="黑体" pitchFamily="49" charset="-122"/>
              </a:rPr>
              <a:t>(pipe),</a:t>
            </a:r>
            <a:r>
              <a:rPr lang="zh-CN" altLang="en-US" sz="2600" dirty="0">
                <a:solidFill>
                  <a:srgbClr val="000066"/>
                </a:solidFill>
                <a:ea typeface="黑体" pitchFamily="49" charset="-122"/>
              </a:rPr>
              <a:t>父进程接受键盘输入</a:t>
            </a:r>
            <a:r>
              <a:rPr lang="zh-CN" altLang="zh-CN" sz="2600" dirty="0">
                <a:solidFill>
                  <a:srgbClr val="000066"/>
                </a:solidFill>
                <a:ea typeface="黑体" pitchFamily="49" charset="-122"/>
              </a:rPr>
              <a:t>“-l”</a:t>
            </a:r>
            <a:r>
              <a:rPr lang="zh-CN" altLang="en-US" sz="2600" dirty="0">
                <a:solidFill>
                  <a:srgbClr val="000066"/>
                </a:solidFill>
                <a:ea typeface="黑体" pitchFamily="49" charset="-122"/>
              </a:rPr>
              <a:t>，将其写入管道</a:t>
            </a:r>
            <a:r>
              <a:rPr lang="zh-CN" altLang="zh-CN" sz="2600" dirty="0">
                <a:solidFill>
                  <a:srgbClr val="000066"/>
                </a:solidFill>
                <a:ea typeface="黑体" pitchFamily="49" charset="-122"/>
              </a:rPr>
              <a:t>,</a:t>
            </a:r>
            <a:r>
              <a:rPr lang="zh-CN" altLang="en-US" sz="2600" dirty="0">
                <a:solidFill>
                  <a:srgbClr val="000066"/>
                </a:solidFill>
                <a:ea typeface="黑体" pitchFamily="49" charset="-122"/>
              </a:rPr>
              <a:t>子进程读取管道</a:t>
            </a:r>
            <a:r>
              <a:rPr lang="zh-CN" altLang="zh-CN" sz="2600" dirty="0">
                <a:solidFill>
                  <a:srgbClr val="000066"/>
                </a:solidFill>
                <a:ea typeface="黑体" pitchFamily="49" charset="-122"/>
              </a:rPr>
              <a:t>,</a:t>
            </a:r>
            <a:r>
              <a:rPr lang="zh-CN" altLang="en-US" sz="2600" dirty="0">
                <a:solidFill>
                  <a:srgbClr val="000066"/>
                </a:solidFill>
                <a:ea typeface="黑体" pitchFamily="49" charset="-122"/>
              </a:rPr>
              <a:t>得到</a:t>
            </a:r>
            <a:r>
              <a:rPr lang="zh-CN" altLang="zh-CN" sz="2600" dirty="0">
                <a:solidFill>
                  <a:srgbClr val="000066"/>
                </a:solidFill>
                <a:ea typeface="黑体" pitchFamily="49" charset="-122"/>
              </a:rPr>
              <a:t>“-l”</a:t>
            </a:r>
            <a:r>
              <a:rPr lang="zh-CN" altLang="en-US" sz="2600" dirty="0">
                <a:solidFill>
                  <a:srgbClr val="000066"/>
                </a:solidFill>
                <a:ea typeface="黑体" pitchFamily="49" charset="-122"/>
              </a:rPr>
              <a:t>字符串</a:t>
            </a:r>
            <a:r>
              <a:rPr lang="zh-CN" altLang="zh-CN" sz="2600" dirty="0">
                <a:solidFill>
                  <a:srgbClr val="000066"/>
                </a:solidFill>
                <a:ea typeface="黑体" pitchFamily="49" charset="-122"/>
              </a:rPr>
              <a:t>,</a:t>
            </a:r>
            <a:r>
              <a:rPr lang="zh-CN" altLang="en-US" sz="2600" dirty="0">
                <a:solidFill>
                  <a:srgbClr val="000066"/>
                </a:solidFill>
                <a:ea typeface="黑体" pitchFamily="49" charset="-122"/>
              </a:rPr>
              <a:t>将其作为参数调用</a:t>
            </a:r>
            <a:r>
              <a:rPr lang="zh-CN" altLang="zh-CN" sz="2600" dirty="0">
                <a:solidFill>
                  <a:srgbClr val="000066"/>
                </a:solidFill>
                <a:ea typeface="黑体" pitchFamily="49" charset="-122"/>
              </a:rPr>
              <a:t>ls</a:t>
            </a:r>
            <a:r>
              <a:rPr lang="zh-CN" altLang="en-US" sz="2600" dirty="0">
                <a:solidFill>
                  <a:srgbClr val="000066"/>
                </a:solidFill>
                <a:ea typeface="黑体" pitchFamily="49" charset="-122"/>
              </a:rPr>
              <a:t>命令打印出当前目录下所有文件信息。</a:t>
            </a:r>
            <a:endParaRPr lang="zh-CN" altLang="zh-CN" sz="2600"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可能用到的函数</a:t>
            </a:r>
            <a:endParaRPr lang="en-US" altLang="zh-CN" sz="2600" dirty="0">
              <a:solidFill>
                <a:srgbClr val="000066"/>
              </a:solidFill>
              <a:ea typeface="黑体" pitchFamily="49" charset="-122"/>
            </a:endParaRPr>
          </a:p>
          <a:p>
            <a:pPr marL="0" indent="0" algn="l" eaLnBrk="0" hangingPunct="0">
              <a:spcBef>
                <a:spcPts val="650"/>
              </a:spcBef>
              <a:buClr>
                <a:srgbClr val="FF5050"/>
              </a:buClr>
              <a:buSzPct val="120000"/>
              <a:defRPr/>
            </a:pPr>
            <a:r>
              <a:rPr lang="en-US" altLang="zh-CN" sz="1800" dirty="0">
                <a:solidFill>
                  <a:srgbClr val="0033CC"/>
                </a:solidFill>
              </a:rPr>
              <a:t>P</a:t>
            </a:r>
            <a:r>
              <a:rPr lang="zh-CN" altLang="zh-CN" sz="1800" dirty="0">
                <a:solidFill>
                  <a:srgbClr val="0033CC"/>
                </a:solidFill>
              </a:rPr>
              <a:t>ipe</a:t>
            </a:r>
            <a:r>
              <a:rPr lang="zh-CN" altLang="en-US" sz="1800" dirty="0">
                <a:solidFill>
                  <a:srgbClr val="0033CC"/>
                </a:solidFill>
              </a:rPr>
              <a:t>、</a:t>
            </a:r>
            <a:r>
              <a:rPr lang="zh-CN" altLang="zh-CN" sz="1800" dirty="0">
                <a:solidFill>
                  <a:srgbClr val="0033CC"/>
                </a:solidFill>
              </a:rPr>
              <a:t>execl</a:t>
            </a:r>
            <a:r>
              <a:rPr lang="zh-CN" altLang="en-US" sz="1800" dirty="0">
                <a:solidFill>
                  <a:srgbClr val="0033CC"/>
                </a:solidFill>
              </a:rPr>
              <a:t>、</a:t>
            </a:r>
            <a:r>
              <a:rPr lang="en-US" altLang="zh-CN" sz="1800" dirty="0" err="1">
                <a:solidFill>
                  <a:srgbClr val="0033CC"/>
                </a:solidFill>
              </a:rPr>
              <a:t>fgets</a:t>
            </a:r>
            <a:r>
              <a:rPr lang="en-US" altLang="zh-CN" sz="1800" dirty="0">
                <a:solidFill>
                  <a:srgbClr val="0033CC"/>
                </a:solidFill>
              </a:rPr>
              <a:t>(</a:t>
            </a:r>
            <a:r>
              <a:rPr lang="en-US" altLang="zh-CN" sz="1800" dirty="0" err="1">
                <a:solidFill>
                  <a:srgbClr val="0033CC"/>
                </a:solidFill>
              </a:rPr>
              <a:t>scanf</a:t>
            </a:r>
            <a:r>
              <a:rPr lang="en-US" altLang="zh-CN" sz="1800" dirty="0">
                <a:solidFill>
                  <a:srgbClr val="0033CC"/>
                </a:solidFill>
              </a:rPr>
              <a:t>)</a:t>
            </a:r>
            <a:r>
              <a:rPr lang="zh-CN" altLang="en-US" sz="1800" dirty="0">
                <a:solidFill>
                  <a:srgbClr val="0033CC"/>
                </a:solidFill>
              </a:rPr>
              <a:t>、</a:t>
            </a:r>
            <a:r>
              <a:rPr lang="en-US" altLang="zh-CN" sz="1800" dirty="0">
                <a:solidFill>
                  <a:srgbClr val="0033CC"/>
                </a:solidFill>
              </a:rPr>
              <a:t>m</a:t>
            </a:r>
            <a:r>
              <a:rPr lang="zh-CN" altLang="zh-CN" sz="1800" dirty="0">
                <a:solidFill>
                  <a:srgbClr val="0033CC"/>
                </a:solidFill>
              </a:rPr>
              <a:t>emset</a:t>
            </a:r>
            <a:endParaRPr lang="en-US" altLang="zh-CN" sz="1800" dirty="0">
              <a:solidFill>
                <a:srgbClr val="0033CC"/>
              </a:solidFill>
            </a:endParaRP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运行结果</a:t>
            </a:r>
            <a:endParaRPr lang="en-US" altLang="zh-CN" sz="2600" dirty="0">
              <a:solidFill>
                <a:srgbClr val="000066"/>
              </a:solidFill>
              <a:ea typeface="黑体" pitchFamily="49" charset="-122"/>
            </a:endParaRP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./main</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input </a:t>
            </a:r>
            <a:r>
              <a:rPr lang="en-US" altLang="zh-CN" sz="1800" dirty="0" err="1">
                <a:solidFill>
                  <a:srgbClr val="0033CC"/>
                </a:solidFill>
              </a:rPr>
              <a:t>arg</a:t>
            </a:r>
            <a:r>
              <a:rPr lang="en-US" altLang="zh-CN" sz="1800" dirty="0">
                <a:solidFill>
                  <a:srgbClr val="0033CC"/>
                </a:solidFill>
              </a:rPr>
              <a:t>:</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-l</a:t>
            </a:r>
          </a:p>
          <a:p>
            <a:pPr marL="0" indent="0" algn="l" eaLnBrk="0" hangingPunct="0">
              <a:spcBef>
                <a:spcPts val="650"/>
              </a:spcBef>
              <a:buClr>
                <a:srgbClr val="FF5050"/>
              </a:buClr>
              <a:buSzPct val="120000"/>
              <a:buFont typeface="Times New Roman" pitchFamily="18" charset="0"/>
              <a:buNone/>
              <a:defRPr/>
            </a:pPr>
            <a:r>
              <a:rPr lang="zh-CN" altLang="en-US" sz="1800" dirty="0">
                <a:solidFill>
                  <a:srgbClr val="0033CC"/>
                </a:solidFill>
              </a:rPr>
              <a:t>总用量 </a:t>
            </a:r>
            <a:r>
              <a:rPr lang="en-US" altLang="zh-CN" sz="1800" dirty="0">
                <a:solidFill>
                  <a:srgbClr val="0033CC"/>
                </a:solidFill>
              </a:rPr>
              <a:t>36</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a:t>
            </a:r>
            <a:r>
              <a:rPr lang="en-US" altLang="zh-CN" sz="1800" dirty="0" err="1">
                <a:solidFill>
                  <a:srgbClr val="0033CC"/>
                </a:solidFill>
              </a:rPr>
              <a:t>rwxrwxr</a:t>
            </a:r>
            <a:r>
              <a:rPr lang="en-US" altLang="zh-CN" sz="1800" dirty="0">
                <a:solidFill>
                  <a:srgbClr val="0033CC"/>
                </a:solidFill>
              </a:rPr>
              <a:t>-x 1 </a:t>
            </a:r>
            <a:r>
              <a:rPr lang="en-US" altLang="zh-CN" sz="1800" dirty="0" err="1">
                <a:solidFill>
                  <a:srgbClr val="0033CC"/>
                </a:solidFill>
              </a:rPr>
              <a:t>jky</a:t>
            </a:r>
            <a:r>
              <a:rPr lang="en-US" altLang="zh-CN" sz="1800" dirty="0">
                <a:solidFill>
                  <a:srgbClr val="0033CC"/>
                </a:solidFill>
              </a:rPr>
              <a:t> </a:t>
            </a:r>
            <a:r>
              <a:rPr lang="en-US" altLang="zh-CN" sz="1800" dirty="0" err="1">
                <a:solidFill>
                  <a:srgbClr val="0033CC"/>
                </a:solidFill>
              </a:rPr>
              <a:t>jky</a:t>
            </a:r>
            <a:r>
              <a:rPr lang="en-US" altLang="zh-CN" sz="1800" dirty="0">
                <a:solidFill>
                  <a:srgbClr val="0033CC"/>
                </a:solidFill>
              </a:rPr>
              <a:t> 9124 10</a:t>
            </a:r>
            <a:r>
              <a:rPr lang="zh-CN" altLang="en-US" sz="1800" dirty="0">
                <a:solidFill>
                  <a:srgbClr val="0033CC"/>
                </a:solidFill>
              </a:rPr>
              <a:t>月 </a:t>
            </a:r>
            <a:r>
              <a:rPr lang="en-US" altLang="zh-CN" sz="1800" dirty="0">
                <a:solidFill>
                  <a:srgbClr val="0033CC"/>
                </a:solidFill>
              </a:rPr>
              <a:t>21 10:07 main</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a:t>
            </a:r>
            <a:r>
              <a:rPr lang="en-US" altLang="zh-CN" sz="1800" dirty="0" err="1">
                <a:solidFill>
                  <a:srgbClr val="0033CC"/>
                </a:solidFill>
              </a:rPr>
              <a:t>rw</a:t>
            </a:r>
            <a:r>
              <a:rPr lang="en-US" altLang="zh-CN" sz="1800" dirty="0">
                <a:solidFill>
                  <a:srgbClr val="0033CC"/>
                </a:solidFill>
              </a:rPr>
              <a:t>-</a:t>
            </a:r>
            <a:r>
              <a:rPr lang="en-US" altLang="zh-CN" sz="1800" dirty="0" err="1">
                <a:solidFill>
                  <a:srgbClr val="0033CC"/>
                </a:solidFill>
              </a:rPr>
              <a:t>rw</a:t>
            </a:r>
            <a:r>
              <a:rPr lang="en-US" altLang="zh-CN" sz="1800" dirty="0">
                <a:solidFill>
                  <a:srgbClr val="0033CC"/>
                </a:solidFill>
              </a:rPr>
              <a:t>-r-- 1 </a:t>
            </a:r>
            <a:r>
              <a:rPr lang="en-US" altLang="zh-CN" sz="1800" dirty="0" err="1">
                <a:solidFill>
                  <a:srgbClr val="0033CC"/>
                </a:solidFill>
              </a:rPr>
              <a:t>jky</a:t>
            </a:r>
            <a:r>
              <a:rPr lang="en-US" altLang="zh-CN" sz="1800" dirty="0">
                <a:solidFill>
                  <a:srgbClr val="0033CC"/>
                </a:solidFill>
              </a:rPr>
              <a:t> </a:t>
            </a:r>
            <a:r>
              <a:rPr lang="en-US" altLang="zh-CN" sz="1800" dirty="0" err="1">
                <a:solidFill>
                  <a:srgbClr val="0033CC"/>
                </a:solidFill>
              </a:rPr>
              <a:t>jky</a:t>
            </a:r>
            <a:r>
              <a:rPr lang="en-US" altLang="zh-CN" sz="1800" dirty="0">
                <a:solidFill>
                  <a:srgbClr val="0033CC"/>
                </a:solidFill>
              </a:rPr>
              <a:t>  618 10</a:t>
            </a:r>
            <a:r>
              <a:rPr lang="zh-CN" altLang="en-US" sz="1800" dirty="0">
                <a:solidFill>
                  <a:srgbClr val="0033CC"/>
                </a:solidFill>
              </a:rPr>
              <a:t>月 </a:t>
            </a:r>
            <a:r>
              <a:rPr lang="en-US" altLang="zh-CN" sz="1800" dirty="0">
                <a:solidFill>
                  <a:srgbClr val="0033CC"/>
                </a:solidFill>
              </a:rPr>
              <a:t>21 10:07 </a:t>
            </a:r>
            <a:r>
              <a:rPr lang="en-US" altLang="zh-CN" sz="1800" dirty="0" err="1">
                <a:solidFill>
                  <a:srgbClr val="0033CC"/>
                </a:solidFill>
              </a:rPr>
              <a:t>main.c</a:t>
            </a:r>
            <a:endParaRPr lang="en-US" altLang="zh-CN" sz="1800" dirty="0">
              <a:solidFill>
                <a:srgbClr val="0033CC"/>
              </a:solidFill>
            </a:endParaRPr>
          </a:p>
          <a:p>
            <a:pPr marL="0" indent="0" algn="l" eaLnBrk="0" hangingPunct="0">
              <a:spcBef>
                <a:spcPts val="650"/>
              </a:spcBef>
              <a:buClr>
                <a:srgbClr val="FF5050"/>
              </a:buClr>
              <a:buSzPct val="120000"/>
              <a:buFont typeface="Times New Roman" pitchFamily="18" charset="0"/>
              <a:buNone/>
              <a:defRPr/>
            </a:pPr>
            <a:r>
              <a:rPr lang="en-US" altLang="zh-CN" sz="1800" dirty="0" err="1">
                <a:solidFill>
                  <a:srgbClr val="0033CC"/>
                </a:solidFill>
              </a:rPr>
              <a:t>drwxrwxr</a:t>
            </a:r>
            <a:r>
              <a:rPr lang="en-US" altLang="zh-CN" sz="1800" dirty="0">
                <a:solidFill>
                  <a:srgbClr val="0033CC"/>
                </a:solidFill>
              </a:rPr>
              <a:t>-x 2 </a:t>
            </a:r>
            <a:r>
              <a:rPr lang="en-US" altLang="zh-CN" sz="1800" dirty="0" err="1">
                <a:solidFill>
                  <a:srgbClr val="0033CC"/>
                </a:solidFill>
              </a:rPr>
              <a:t>jky</a:t>
            </a:r>
            <a:r>
              <a:rPr lang="en-US" altLang="zh-CN" sz="1800" dirty="0">
                <a:solidFill>
                  <a:srgbClr val="0033CC"/>
                </a:solidFill>
              </a:rPr>
              <a:t> </a:t>
            </a:r>
            <a:r>
              <a:rPr lang="en-US" altLang="zh-CN" sz="1800" dirty="0" err="1">
                <a:solidFill>
                  <a:srgbClr val="0033CC"/>
                </a:solidFill>
              </a:rPr>
              <a:t>jky</a:t>
            </a:r>
            <a:r>
              <a:rPr lang="en-US" altLang="zh-CN" sz="1800" dirty="0">
                <a:solidFill>
                  <a:srgbClr val="0033CC"/>
                </a:solidFill>
              </a:rPr>
              <a:t> 4096 10</a:t>
            </a:r>
            <a:r>
              <a:rPr lang="zh-CN" altLang="en-US" sz="1800" dirty="0">
                <a:solidFill>
                  <a:srgbClr val="0033CC"/>
                </a:solidFill>
              </a:rPr>
              <a:t>月 </a:t>
            </a:r>
            <a:r>
              <a:rPr lang="en-US" altLang="zh-CN" sz="1800" dirty="0">
                <a:solidFill>
                  <a:srgbClr val="0033CC"/>
                </a:solidFill>
              </a:rPr>
              <a:t>20 16:31 task1</a:t>
            </a:r>
          </a:p>
          <a:p>
            <a:pPr marL="0" indent="0" algn="l" eaLnBrk="0" hangingPunct="0">
              <a:spcBef>
                <a:spcPts val="650"/>
              </a:spcBef>
              <a:buClr>
                <a:srgbClr val="FF5050"/>
              </a:buClr>
              <a:buSzPct val="120000"/>
              <a:defRPr/>
            </a:pPr>
            <a:endParaRPr lang="en-US" altLang="zh-CN" dirty="0">
              <a:solidFill>
                <a:schemeClr val="accent2">
                  <a:lumMod val="75000"/>
                </a:schemeClr>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E29C414E-9AB7-4CD7-9D7F-CC595CF49B6C}"/>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5</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有</a:t>
            </a:r>
            <a:r>
              <a:rPr lang="zh-CN" altLang="zh-CN" sz="2800">
                <a:solidFill>
                  <a:srgbClr val="FFFFFF"/>
                </a:solidFill>
                <a:latin typeface="Arial Narrow" panose="020B0606020202030204" pitchFamily="34" charset="0"/>
                <a:ea typeface="黑体" panose="02010609060101010101" pitchFamily="49" charset="-122"/>
              </a:rPr>
              <a:t>名管道</a:t>
            </a:r>
            <a:r>
              <a:rPr lang="zh-CN" altLang="en-US" sz="2800">
                <a:solidFill>
                  <a:srgbClr val="FFFFFF"/>
                </a:solidFill>
                <a:latin typeface="Arial Narrow" panose="020B0606020202030204" pitchFamily="34" charset="0"/>
                <a:ea typeface="黑体" panose="02010609060101010101" pitchFamily="49" charset="-122"/>
              </a:rPr>
              <a:t>实现进程间通信</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FF027BD6-41C7-4943-A7CC-D5AE3394B6A1}"/>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zh-CN" sz="2600" dirty="0">
                <a:solidFill>
                  <a:srgbClr val="000066"/>
                </a:solidFill>
                <a:ea typeface="黑体" pitchFamily="49" charset="-122"/>
              </a:rPr>
              <a:t>编写两个进程，一个读进程，一个写进程，完成以下任务：</a:t>
            </a:r>
          </a:p>
          <a:p>
            <a:pPr marL="741363" lvl="1" algn="l" eaLnBrk="0" hangingPunct="0">
              <a:spcBef>
                <a:spcPts val="600"/>
              </a:spcBef>
              <a:buClr>
                <a:srgbClr val="001D3A"/>
              </a:buClr>
              <a:buSzPct val="80000"/>
              <a:buFont typeface="Wingdings" panose="05000000000000000000" pitchFamily="2" charset="2"/>
              <a:buChar char=""/>
              <a:defRPr/>
            </a:pPr>
            <a:r>
              <a:rPr lang="zh-CN" altLang="zh-CN" sz="2000" dirty="0">
                <a:solidFill>
                  <a:srgbClr val="0000FF"/>
                </a:solidFill>
                <a:latin typeface="Arial" panose="020B0604020202020204" pitchFamily="34" charset="0"/>
              </a:rPr>
              <a:t>写进程：将要发送的数据“</a:t>
            </a:r>
            <a:r>
              <a:rPr lang="en-US" altLang="zh-CN" sz="2000" dirty="0">
                <a:solidFill>
                  <a:srgbClr val="0000FF"/>
                </a:solidFill>
                <a:latin typeface="Arial" panose="020B0604020202020204" pitchFamily="34" charset="0"/>
              </a:rPr>
              <a:t>hello world</a:t>
            </a:r>
            <a:r>
              <a:rPr lang="zh-CN" altLang="zh-CN" sz="2000" dirty="0">
                <a:solidFill>
                  <a:srgbClr val="0000FF"/>
                </a:solidFill>
                <a:latin typeface="Arial" panose="020B0604020202020204" pitchFamily="34" charset="0"/>
              </a:rPr>
              <a:t>！”发送到有名管道。</a:t>
            </a:r>
          </a:p>
          <a:p>
            <a:pPr marL="741363" lvl="1" algn="l" eaLnBrk="0" hangingPunct="0">
              <a:spcBef>
                <a:spcPts val="600"/>
              </a:spcBef>
              <a:buClr>
                <a:srgbClr val="001D3A"/>
              </a:buClr>
              <a:buSzPct val="80000"/>
              <a:buFont typeface="Wingdings" panose="05000000000000000000" pitchFamily="2" charset="2"/>
              <a:buChar char=""/>
              <a:defRPr/>
            </a:pPr>
            <a:r>
              <a:rPr lang="zh-CN" altLang="zh-CN" sz="2000" dirty="0">
                <a:solidFill>
                  <a:srgbClr val="0000FF"/>
                </a:solidFill>
                <a:latin typeface="Arial" panose="020B0604020202020204" pitchFamily="34" charset="0"/>
              </a:rPr>
              <a:t>读进程：从有名管道中读取发送端发送的数据。</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en-US" altLang="zh-CN" sz="2000" dirty="0">
                <a:solidFill>
                  <a:srgbClr val="0000FF"/>
                </a:solidFill>
                <a:latin typeface="Arial" panose="020B0604020202020204" pitchFamily="34" charset="0"/>
              </a:rPr>
              <a:t>open</a:t>
            </a:r>
            <a:r>
              <a:rPr lang="zh-CN" altLang="en-US" sz="2000" dirty="0">
                <a:solidFill>
                  <a:srgbClr val="0000FF"/>
                </a:solidFill>
                <a:latin typeface="Arial" panose="020B0604020202020204" pitchFamily="34" charset="0"/>
              </a:rPr>
              <a:t>函数</a:t>
            </a:r>
            <a:r>
              <a:rPr lang="en-US" altLang="zh-CN" sz="2000" dirty="0">
                <a:solidFill>
                  <a:srgbClr val="0000FF"/>
                </a:solidFill>
                <a:latin typeface="Arial" panose="020B0604020202020204" pitchFamily="34" charset="0"/>
              </a:rPr>
              <a:t>:</a:t>
            </a:r>
            <a:r>
              <a:rPr lang="zh-CN" altLang="en-US" sz="2000" dirty="0">
                <a:solidFill>
                  <a:srgbClr val="0000FF"/>
                </a:solidFill>
                <a:latin typeface="Arial" panose="020B0604020202020204" pitchFamily="34" charset="0"/>
              </a:rPr>
              <a:t>阻塞式读写</a:t>
            </a:r>
            <a:endParaRPr lang="zh-CN" altLang="zh-CN" sz="2000" dirty="0">
              <a:solidFill>
                <a:srgbClr val="0000FF"/>
              </a:solidFill>
              <a:latin typeface="Arial" panose="020B0604020202020204" pitchFamily="34" charset="0"/>
            </a:endParaRP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有名管道</a:t>
            </a:r>
            <a:endParaRPr lang="en-US" altLang="zh-CN" sz="2600" dirty="0">
              <a:solidFill>
                <a:srgbClr val="000066"/>
              </a:solidFill>
              <a:ea typeface="黑体" pitchFamily="49" charset="-122"/>
            </a:endParaRPr>
          </a:p>
          <a:p>
            <a:pPr marL="0" indent="0" algn="l" eaLnBrk="0" hangingPunct="0">
              <a:spcBef>
                <a:spcPts val="650"/>
              </a:spcBef>
              <a:buClr>
                <a:srgbClr val="FF5050"/>
              </a:buClr>
              <a:buSzPct val="120000"/>
              <a:defRPr/>
            </a:pPr>
            <a:r>
              <a:rPr lang="en-US" altLang="zh-CN" sz="1800" dirty="0" err="1">
                <a:solidFill>
                  <a:srgbClr val="0033CC"/>
                </a:solidFill>
              </a:rPr>
              <a:t>Mkfifo</a:t>
            </a:r>
            <a:r>
              <a:rPr lang="zh-CN" altLang="zh-CN" sz="1800" dirty="0">
                <a:solidFill>
                  <a:srgbClr val="0033CC"/>
                </a:solidFill>
              </a:rPr>
              <a:t>函数的原型：</a:t>
            </a:r>
          </a:p>
          <a:p>
            <a:pPr marL="0" indent="0" algn="l" eaLnBrk="0" hangingPunct="0">
              <a:spcBef>
                <a:spcPts val="650"/>
              </a:spcBef>
              <a:buClr>
                <a:srgbClr val="FF5050"/>
              </a:buClr>
              <a:buSzPct val="120000"/>
              <a:defRPr/>
            </a:pPr>
            <a:r>
              <a:rPr lang="en-US" altLang="zh-CN" sz="1800" dirty="0">
                <a:solidFill>
                  <a:srgbClr val="0033CC"/>
                </a:solidFill>
              </a:rPr>
              <a:t>#include &lt;sys/</a:t>
            </a:r>
            <a:r>
              <a:rPr lang="en-US" altLang="zh-CN" sz="1800" dirty="0" err="1">
                <a:solidFill>
                  <a:srgbClr val="0033CC"/>
                </a:solidFill>
              </a:rPr>
              <a:t>types.h</a:t>
            </a:r>
            <a:r>
              <a:rPr lang="en-US" altLang="zh-CN" sz="1800" dirty="0">
                <a:solidFill>
                  <a:srgbClr val="0033CC"/>
                </a:solidFill>
              </a:rPr>
              <a:t>&gt; </a:t>
            </a:r>
            <a:endParaRPr lang="zh-CN" altLang="zh-CN" sz="1800" dirty="0">
              <a:solidFill>
                <a:srgbClr val="0033CC"/>
              </a:solidFill>
            </a:endParaRPr>
          </a:p>
          <a:p>
            <a:pPr marL="0" indent="0" algn="l" eaLnBrk="0" hangingPunct="0">
              <a:spcBef>
                <a:spcPts val="650"/>
              </a:spcBef>
              <a:buClr>
                <a:srgbClr val="FF5050"/>
              </a:buClr>
              <a:buSzPct val="120000"/>
              <a:defRPr/>
            </a:pPr>
            <a:r>
              <a:rPr lang="en-US" altLang="zh-CN" sz="1800" dirty="0">
                <a:solidFill>
                  <a:srgbClr val="0033CC"/>
                </a:solidFill>
              </a:rPr>
              <a:t>#include &lt;sys/</a:t>
            </a:r>
            <a:r>
              <a:rPr lang="en-US" altLang="zh-CN" sz="1800" dirty="0" err="1">
                <a:solidFill>
                  <a:srgbClr val="0033CC"/>
                </a:solidFill>
              </a:rPr>
              <a:t>stat.h</a:t>
            </a:r>
            <a:r>
              <a:rPr lang="en-US" altLang="zh-CN" sz="1800" dirty="0">
                <a:solidFill>
                  <a:srgbClr val="0033CC"/>
                </a:solidFill>
              </a:rPr>
              <a:t>&gt; </a:t>
            </a:r>
            <a:endParaRPr lang="zh-CN" altLang="zh-CN" sz="1800" dirty="0">
              <a:solidFill>
                <a:srgbClr val="0033CC"/>
              </a:solidFill>
            </a:endParaRPr>
          </a:p>
          <a:p>
            <a:pPr marL="0" indent="0" algn="l" eaLnBrk="0" hangingPunct="0">
              <a:spcBef>
                <a:spcPts val="650"/>
              </a:spcBef>
              <a:buClr>
                <a:srgbClr val="FF5050"/>
              </a:buClr>
              <a:buSzPct val="120000"/>
              <a:defRPr/>
            </a:pPr>
            <a:r>
              <a:rPr lang="en-US" altLang="zh-CN" sz="1800" dirty="0">
                <a:solidFill>
                  <a:srgbClr val="0033CC"/>
                </a:solidFill>
              </a:rPr>
              <a:t>int </a:t>
            </a:r>
            <a:r>
              <a:rPr lang="en-US" altLang="zh-CN" sz="1800" dirty="0" err="1">
                <a:solidFill>
                  <a:srgbClr val="0033CC"/>
                </a:solidFill>
              </a:rPr>
              <a:t>mkfifo</a:t>
            </a:r>
            <a:r>
              <a:rPr lang="en-US" altLang="zh-CN" sz="1800" dirty="0">
                <a:solidFill>
                  <a:srgbClr val="0033CC"/>
                </a:solidFill>
              </a:rPr>
              <a:t>( const char *pathname, </a:t>
            </a:r>
            <a:r>
              <a:rPr lang="en-US" altLang="zh-CN" sz="1800" dirty="0" err="1">
                <a:solidFill>
                  <a:srgbClr val="0033CC"/>
                </a:solidFill>
              </a:rPr>
              <a:t>mode_t</a:t>
            </a:r>
            <a:r>
              <a:rPr lang="en-US" altLang="zh-CN" sz="1800" dirty="0">
                <a:solidFill>
                  <a:srgbClr val="0033CC"/>
                </a:solidFill>
              </a:rPr>
              <a:t> mode );</a:t>
            </a:r>
            <a:endParaRPr lang="zh-CN" altLang="zh-CN" sz="1800" dirty="0">
              <a:solidFill>
                <a:srgbClr val="0033CC"/>
              </a:solidFill>
            </a:endParaRPr>
          </a:p>
          <a:p>
            <a:pPr algn="l" eaLnBrk="0" hangingPunct="0">
              <a:spcBef>
                <a:spcPts val="650"/>
              </a:spcBef>
              <a:buClr>
                <a:srgbClr val="FF5050"/>
              </a:buClr>
              <a:buSzPct val="120000"/>
              <a:buFont typeface="Wingdings" pitchFamily="2" charset="2"/>
              <a:buChar char=""/>
              <a:defRPr/>
            </a:pPr>
            <a:endParaRPr lang="zh-CN" altLang="zh-CN" dirty="0">
              <a:solidFill>
                <a:srgbClr val="000066"/>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038793FA-680A-4609-A902-6C12DDD767C6}"/>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5</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有</a:t>
            </a:r>
            <a:r>
              <a:rPr lang="zh-CN" altLang="zh-CN" sz="2800">
                <a:solidFill>
                  <a:srgbClr val="FFFFFF"/>
                </a:solidFill>
                <a:latin typeface="Arial Narrow" panose="020B0606020202030204" pitchFamily="34" charset="0"/>
                <a:ea typeface="黑体" panose="02010609060101010101" pitchFamily="49" charset="-122"/>
              </a:rPr>
              <a:t>名管道</a:t>
            </a:r>
            <a:r>
              <a:rPr lang="zh-CN" altLang="en-US" sz="2800">
                <a:solidFill>
                  <a:srgbClr val="FFFFFF"/>
                </a:solidFill>
                <a:latin typeface="Arial Narrow" panose="020B0606020202030204" pitchFamily="34" charset="0"/>
                <a:ea typeface="黑体" panose="02010609060101010101" pitchFamily="49" charset="-122"/>
              </a:rPr>
              <a:t>实现进程间通信</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B75C6C82-BA8F-4E69-A60D-E640E0FE78D7}"/>
              </a:ext>
            </a:extLst>
          </p:cNvPr>
          <p:cNvSpPr txBox="1">
            <a:spLocks noChangeArrowheads="1"/>
          </p:cNvSpPr>
          <p:nvPr/>
        </p:nvSpPr>
        <p:spPr bwMode="auto">
          <a:xfrm>
            <a:off x="83820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运行结果</a:t>
            </a:r>
            <a:endParaRPr lang="zh-CN" altLang="zh-CN" sz="2600" dirty="0">
              <a:solidFill>
                <a:srgbClr val="000066"/>
              </a:solidFill>
              <a:ea typeface="黑体" pitchFamily="49" charset="-122"/>
            </a:endParaRPr>
          </a:p>
          <a:p>
            <a:pPr marL="0" indent="0" algn="l" eaLnBrk="0" hangingPunct="0">
              <a:spcBef>
                <a:spcPts val="650"/>
              </a:spcBef>
              <a:buClr>
                <a:srgbClr val="FF5050"/>
              </a:buClr>
              <a:buSzPct val="120000"/>
              <a:defRPr/>
            </a:pPr>
            <a:r>
              <a:rPr lang="en-US" altLang="zh-CN" sz="1800" dirty="0">
                <a:solidFill>
                  <a:srgbClr val="0033CC"/>
                </a:solidFill>
              </a:rPr>
              <a:t>$ ./</a:t>
            </a:r>
            <a:r>
              <a:rPr lang="en-US" altLang="zh-CN" sz="1800" dirty="0" err="1">
                <a:solidFill>
                  <a:srgbClr val="0033CC"/>
                </a:solidFill>
              </a:rPr>
              <a:t>fifo_write</a:t>
            </a:r>
            <a:r>
              <a:rPr lang="en-US" altLang="zh-CN" sz="1800" dirty="0">
                <a:solidFill>
                  <a:srgbClr val="0033CC"/>
                </a:solidFill>
              </a:rPr>
              <a:t> &amp;</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[2] 12357</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 Process 12357 opening FIFO O_WRONLY</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 ./</a:t>
            </a:r>
            <a:r>
              <a:rPr lang="en-US" altLang="zh-CN" sz="1800" dirty="0" err="1">
                <a:solidFill>
                  <a:srgbClr val="0033CC"/>
                </a:solidFill>
              </a:rPr>
              <a:t>fifo_read</a:t>
            </a:r>
            <a:endParaRPr lang="en-US" altLang="zh-CN" sz="1800" dirty="0">
              <a:solidFill>
                <a:srgbClr val="0033CC"/>
              </a:solidFill>
            </a:endParaRP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Process 12358 opening FIFO O_RDONLY</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process </a:t>
            </a:r>
            <a:r>
              <a:rPr lang="en-US" altLang="zh-CN" sz="1800" dirty="0" err="1">
                <a:solidFill>
                  <a:srgbClr val="0033CC"/>
                </a:solidFill>
              </a:rPr>
              <a:t>data:the</a:t>
            </a:r>
            <a:r>
              <a:rPr lang="en-US" altLang="zh-CN" sz="1800" dirty="0">
                <a:solidFill>
                  <a:srgbClr val="0033CC"/>
                </a:solidFill>
              </a:rPr>
              <a:t> file's descriptor is 3</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process </a:t>
            </a:r>
            <a:r>
              <a:rPr lang="en-US" altLang="zh-CN" sz="1800" dirty="0" err="1">
                <a:solidFill>
                  <a:srgbClr val="0033CC"/>
                </a:solidFill>
              </a:rPr>
              <a:t>write:the</a:t>
            </a:r>
            <a:r>
              <a:rPr lang="en-US" altLang="zh-CN" sz="1800" dirty="0">
                <a:solidFill>
                  <a:srgbClr val="0033CC"/>
                </a:solidFill>
              </a:rPr>
              <a:t> file's descriptor is 3</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Write date is hello world!, 13 bytes is write</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the read data is hello world!</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Process 12357 finished</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Process 12358 finished, 13 bytes read</a:t>
            </a:r>
          </a:p>
          <a:p>
            <a:pPr marL="0" indent="0" algn="l" eaLnBrk="0" hangingPunct="0">
              <a:spcBef>
                <a:spcPts val="650"/>
              </a:spcBef>
              <a:buClr>
                <a:srgbClr val="FF5050"/>
              </a:buClr>
              <a:buSzPct val="120000"/>
              <a:buFont typeface="Times New Roman" pitchFamily="18" charset="0"/>
              <a:buNone/>
              <a:defRPr/>
            </a:pPr>
            <a:r>
              <a:rPr lang="en-US" altLang="zh-CN" sz="1800" dirty="0">
                <a:solidFill>
                  <a:srgbClr val="0033CC"/>
                </a:solidFill>
              </a:rPr>
              <a:t>[2]+  </a:t>
            </a:r>
            <a:r>
              <a:rPr lang="zh-CN" altLang="en-US" sz="1800" dirty="0">
                <a:solidFill>
                  <a:srgbClr val="0033CC"/>
                </a:solidFill>
              </a:rPr>
              <a:t>退出 </a:t>
            </a:r>
            <a:r>
              <a:rPr lang="en-US" altLang="zh-CN" sz="1800" dirty="0">
                <a:solidFill>
                  <a:srgbClr val="0033CC"/>
                </a:solidFill>
              </a:rPr>
              <a:t>1                ./</a:t>
            </a:r>
            <a:r>
              <a:rPr lang="en-US" altLang="zh-CN" sz="1800" dirty="0" err="1">
                <a:solidFill>
                  <a:srgbClr val="0033CC"/>
                </a:solidFill>
              </a:rPr>
              <a:t>fifo_write</a:t>
            </a:r>
            <a:endParaRPr lang="en-US" altLang="zh-CN" sz="1800" dirty="0">
              <a:solidFill>
                <a:srgbClr val="0033CC"/>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18AD9569-1BEF-437E-A7B6-C4B7501C2A1B}"/>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5</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有</a:t>
            </a:r>
            <a:r>
              <a:rPr lang="zh-CN" altLang="zh-CN" sz="2800">
                <a:solidFill>
                  <a:srgbClr val="FFFFFF"/>
                </a:solidFill>
                <a:latin typeface="Arial Narrow" panose="020B0606020202030204" pitchFamily="34" charset="0"/>
                <a:ea typeface="黑体" panose="02010609060101010101" pitchFamily="49" charset="-122"/>
              </a:rPr>
              <a:t>名管道</a:t>
            </a:r>
            <a:r>
              <a:rPr lang="zh-CN" altLang="en-US" sz="2800">
                <a:solidFill>
                  <a:srgbClr val="FFFFFF"/>
                </a:solidFill>
                <a:latin typeface="Arial Narrow" panose="020B0606020202030204" pitchFamily="34" charset="0"/>
                <a:ea typeface="黑体" panose="02010609060101010101" pitchFamily="49" charset="-122"/>
              </a:rPr>
              <a:t>实现进程间通信</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F9B9FD2D-CD0C-48EC-9D79-5E1109CB2F7A}"/>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思路提示</a:t>
            </a:r>
            <a:endParaRPr lang="en-US" altLang="zh-CN" sz="2600"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r>
              <a:rPr lang="en-US" altLang="zh-CN" sz="2600" dirty="0" err="1">
                <a:solidFill>
                  <a:srgbClr val="000066"/>
                </a:solidFill>
                <a:ea typeface="黑体" pitchFamily="49" charset="-122"/>
              </a:rPr>
              <a:t>Write.c</a:t>
            </a:r>
            <a:r>
              <a:rPr lang="zh-CN" altLang="en-US" sz="2600" dirty="0">
                <a:solidFill>
                  <a:srgbClr val="000066"/>
                </a:solidFill>
                <a:ea typeface="黑体" pitchFamily="49" charset="-122"/>
              </a:rPr>
              <a:t>中</a:t>
            </a:r>
            <a:endParaRPr lang="en-US" altLang="zh-CN" sz="2600" dirty="0">
              <a:solidFill>
                <a:srgbClr val="000066"/>
              </a:solidFill>
              <a:ea typeface="黑体" pitchFamily="49" charset="-122"/>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使用函数</a:t>
            </a:r>
            <a:r>
              <a:rPr lang="en-US" altLang="zh-CN" sz="2000" dirty="0" err="1">
                <a:solidFill>
                  <a:srgbClr val="0000FF"/>
                </a:solidFill>
                <a:latin typeface="Arial" panose="020B0604020202020204" pitchFamily="34" charset="0"/>
              </a:rPr>
              <a:t>mkfifo</a:t>
            </a:r>
            <a:r>
              <a:rPr lang="zh-CN" altLang="en-US" sz="2000" dirty="0">
                <a:solidFill>
                  <a:srgbClr val="0000FF"/>
                </a:solidFill>
                <a:latin typeface="Arial" panose="020B0604020202020204" pitchFamily="34" charset="0"/>
              </a:rPr>
              <a:t>创建有名管道，指定文件</a:t>
            </a:r>
            <a:r>
              <a:rPr lang="en-US" altLang="zh-CN" sz="2000" dirty="0" err="1">
                <a:solidFill>
                  <a:srgbClr val="0000FF"/>
                </a:solidFill>
                <a:latin typeface="Arial" panose="020B0604020202020204" pitchFamily="34" charset="0"/>
              </a:rPr>
              <a:t>file_pipe</a:t>
            </a:r>
            <a:r>
              <a:rPr lang="zh-CN" altLang="en-US" sz="2000" dirty="0">
                <a:solidFill>
                  <a:srgbClr val="0000FF"/>
                </a:solidFill>
                <a:latin typeface="Arial" panose="020B0604020202020204" pitchFamily="34" charset="0"/>
              </a:rPr>
              <a:t>必须是不存在的文件名</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en-US" altLang="zh-CN" sz="2000" dirty="0" err="1">
                <a:solidFill>
                  <a:srgbClr val="0000FF"/>
                </a:solidFill>
                <a:latin typeface="Arial" panose="020B0604020202020204" pitchFamily="34" charset="0"/>
              </a:rPr>
              <a:t>Write.c</a:t>
            </a:r>
            <a:r>
              <a:rPr lang="zh-CN" altLang="en-US" sz="2000" dirty="0">
                <a:solidFill>
                  <a:srgbClr val="0000FF"/>
                </a:solidFill>
                <a:latin typeface="Arial" panose="020B0604020202020204" pitchFamily="34" charset="0"/>
              </a:rPr>
              <a:t>中使用只写、阻塞方式打开文件</a:t>
            </a:r>
            <a:r>
              <a:rPr lang="en-US" altLang="zh-CN" sz="2000" dirty="0" err="1">
                <a:solidFill>
                  <a:srgbClr val="0000FF"/>
                </a:solidFill>
                <a:latin typeface="Arial" panose="020B0604020202020204" pitchFamily="34" charset="0"/>
              </a:rPr>
              <a:t>file_pipe</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向</a:t>
            </a:r>
            <a:r>
              <a:rPr lang="en-US" altLang="zh-CN" sz="2000" dirty="0" err="1">
                <a:solidFill>
                  <a:srgbClr val="0000FF"/>
                </a:solidFill>
                <a:latin typeface="Arial" panose="020B0604020202020204" pitchFamily="34" charset="0"/>
              </a:rPr>
              <a:t>file_pipe</a:t>
            </a:r>
            <a:r>
              <a:rPr lang="zh-CN" altLang="en-US" sz="2000" dirty="0">
                <a:solidFill>
                  <a:srgbClr val="0000FF"/>
                </a:solidFill>
                <a:latin typeface="Arial" panose="020B0604020202020204" pitchFamily="34" charset="0"/>
              </a:rPr>
              <a:t>中写入数据</a:t>
            </a:r>
            <a:endParaRPr lang="en-US" altLang="zh-CN" sz="2000" dirty="0">
              <a:solidFill>
                <a:srgbClr val="0000FF"/>
              </a:solidFill>
              <a:latin typeface="Arial" panose="020B0604020202020204" pitchFamily="34" charset="0"/>
            </a:endParaRPr>
          </a:p>
          <a:p>
            <a:pPr algn="l" eaLnBrk="0" hangingPunct="0">
              <a:spcBef>
                <a:spcPts val="650"/>
              </a:spcBef>
              <a:buClr>
                <a:srgbClr val="FF5050"/>
              </a:buClr>
              <a:buSzPct val="120000"/>
              <a:buFont typeface="Wingdings" pitchFamily="2" charset="2"/>
              <a:buChar char=""/>
              <a:defRPr/>
            </a:pPr>
            <a:r>
              <a:rPr lang="en-US" altLang="zh-CN" sz="2600" dirty="0" err="1">
                <a:solidFill>
                  <a:srgbClr val="000066"/>
                </a:solidFill>
                <a:ea typeface="黑体" pitchFamily="49" charset="-122"/>
              </a:rPr>
              <a:t>Read.c</a:t>
            </a:r>
            <a:r>
              <a:rPr lang="zh-CN" altLang="en-US" sz="2600" dirty="0">
                <a:solidFill>
                  <a:srgbClr val="000066"/>
                </a:solidFill>
                <a:ea typeface="黑体" pitchFamily="49" charset="-122"/>
              </a:rPr>
              <a:t>中</a:t>
            </a:r>
            <a:endParaRPr lang="en-US" altLang="zh-CN" sz="2600" dirty="0">
              <a:solidFill>
                <a:srgbClr val="000066"/>
              </a:solidFill>
              <a:ea typeface="黑体" pitchFamily="49" charset="-122"/>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只读、阻塞方式打开文件</a:t>
            </a:r>
            <a:r>
              <a:rPr lang="en-US" altLang="zh-CN" sz="2000" dirty="0" err="1">
                <a:solidFill>
                  <a:srgbClr val="0000FF"/>
                </a:solidFill>
                <a:latin typeface="Arial" panose="020B0604020202020204" pitchFamily="34" charset="0"/>
              </a:rPr>
              <a:t>file_pipe</a:t>
            </a:r>
            <a:r>
              <a:rPr lang="en-US" altLang="zh-CN" sz="2000" dirty="0">
                <a:solidFill>
                  <a:srgbClr val="0000FF"/>
                </a:solidFill>
                <a:latin typeface="Arial" panose="020B0604020202020204" pitchFamily="34" charset="0"/>
              </a:rPr>
              <a:t>,</a:t>
            </a:r>
            <a:r>
              <a:rPr lang="zh-CN" altLang="en-US" sz="2000" dirty="0">
                <a:solidFill>
                  <a:srgbClr val="0000FF"/>
                </a:solidFill>
                <a:latin typeface="Arial" panose="020B0604020202020204" pitchFamily="34" charset="0"/>
              </a:rPr>
              <a:t>读取文件内容并显示</a:t>
            </a:r>
            <a:endParaRPr lang="en-US" altLang="zh-CN" sz="2000" dirty="0">
              <a:solidFill>
                <a:srgbClr val="0000FF"/>
              </a:solidFill>
              <a:latin typeface="Arial" panose="020B0604020202020204" pitchFamily="34" charset="0"/>
            </a:endParaRP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注意先后台运行</a:t>
            </a:r>
            <a:r>
              <a:rPr lang="en-US" altLang="zh-CN" sz="2600" dirty="0">
                <a:solidFill>
                  <a:srgbClr val="000066"/>
                </a:solidFill>
                <a:ea typeface="黑体" pitchFamily="49" charset="-122"/>
              </a:rPr>
              <a:t>write</a:t>
            </a:r>
            <a:r>
              <a:rPr lang="zh-CN" altLang="en-US" sz="2600" dirty="0">
                <a:solidFill>
                  <a:srgbClr val="000066"/>
                </a:solidFill>
                <a:ea typeface="黑体" pitchFamily="49" charset="-122"/>
              </a:rPr>
              <a:t>，然后再运行</a:t>
            </a:r>
            <a:r>
              <a:rPr lang="en-US" altLang="zh-CN" sz="2600" dirty="0">
                <a:solidFill>
                  <a:srgbClr val="000066"/>
                </a:solidFill>
                <a:ea typeface="黑体" pitchFamily="49" charset="-122"/>
              </a:rPr>
              <a:t>read</a:t>
            </a:r>
          </a:p>
          <a:p>
            <a:pPr marL="630237" lvl="2" algn="l" eaLnBrk="0" hangingPunct="0">
              <a:spcBef>
                <a:spcPts val="650"/>
              </a:spcBef>
              <a:buClr>
                <a:srgbClr val="FF5050"/>
              </a:buClr>
              <a:buSzPct val="120000"/>
              <a:defRPr/>
            </a:pPr>
            <a:r>
              <a:rPr lang="zh-CN" altLang="en-US" sz="2000" dirty="0">
                <a:solidFill>
                  <a:srgbClr val="0000FF"/>
                </a:solidFill>
                <a:latin typeface="Arial" panose="020B0604020202020204" pitchFamily="34" charset="0"/>
              </a:rPr>
              <a:t>  也可尝试不同运行顺序组合会发生的异常</a:t>
            </a:r>
            <a:endParaRPr lang="en-US" altLang="zh-CN" sz="2000" dirty="0">
              <a:solidFill>
                <a:srgbClr val="0000F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C7A7439C-9D47-4C1E-BA82-B69B70A6A760}"/>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6</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信号量实现生产者消费者问题</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3D0036CF-9C28-4929-A557-F54DB1D75D00}"/>
              </a:ext>
            </a:extLst>
          </p:cNvPr>
          <p:cNvSpPr txBox="1">
            <a:spLocks noChangeArrowheads="1"/>
          </p:cNvSpPr>
          <p:nvPr/>
        </p:nvSpPr>
        <p:spPr bwMode="auto">
          <a:xfrm>
            <a:off x="831850" y="1412876"/>
            <a:ext cx="8513638"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zh-CN" sz="2600" dirty="0">
                <a:solidFill>
                  <a:srgbClr val="000066"/>
                </a:solidFill>
                <a:ea typeface="黑体" pitchFamily="49" charset="-122"/>
              </a:rPr>
              <a:t>编写进程</a:t>
            </a:r>
            <a:r>
              <a:rPr lang="zh-CN" altLang="en-US" sz="2600" dirty="0">
                <a:solidFill>
                  <a:srgbClr val="000066"/>
                </a:solidFill>
                <a:ea typeface="黑体" pitchFamily="49" charset="-122"/>
              </a:rPr>
              <a:t>使用信号量实现生产者消费者问题</a:t>
            </a:r>
            <a:endParaRPr lang="en-US" altLang="zh-CN" sz="2600" dirty="0">
              <a:solidFill>
                <a:srgbClr val="000066"/>
              </a:solidFill>
              <a:ea typeface="黑体" pitchFamily="49" charset="-122"/>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子进程模拟生产者，循环放入共享内存随机数，并打印放入的数据</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父进程模拟消费者，循环从共享内存中取数据，并打印取出的数据</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通过</a:t>
            </a:r>
            <a:r>
              <a:rPr lang="en-US" altLang="zh-CN" sz="2000" dirty="0">
                <a:solidFill>
                  <a:srgbClr val="0000FF"/>
                </a:solidFill>
                <a:latin typeface="Arial" panose="020B0604020202020204" pitchFamily="34" charset="0"/>
              </a:rPr>
              <a:t>sleep</a:t>
            </a:r>
            <a:r>
              <a:rPr lang="zh-CN" altLang="en-US" sz="2000" dirty="0">
                <a:solidFill>
                  <a:srgbClr val="0000FF"/>
                </a:solidFill>
                <a:latin typeface="Arial" panose="020B0604020202020204" pitchFamily="34" charset="0"/>
              </a:rPr>
              <a:t>控制父子进程读出和写入的速度</a:t>
            </a:r>
            <a:endParaRPr lang="zh-CN" altLang="zh-CN" sz="2000" dirty="0">
              <a:solidFill>
                <a:srgbClr val="0000FF"/>
              </a:solidFill>
              <a:latin typeface="Arial" panose="020B0604020202020204" pitchFamily="34" charset="0"/>
            </a:endParaRP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信号量</a:t>
            </a:r>
            <a:endParaRPr lang="en-US" altLang="zh-CN" sz="2600" dirty="0">
              <a:solidFill>
                <a:srgbClr val="000066"/>
              </a:solidFill>
              <a:ea typeface="黑体" pitchFamily="49" charset="-122"/>
            </a:endParaRPr>
          </a:p>
          <a:p>
            <a:pPr marL="0" indent="0" algn="l" eaLnBrk="0" hangingPunct="0">
              <a:spcBef>
                <a:spcPts val="650"/>
              </a:spcBef>
              <a:buClr>
                <a:srgbClr val="FF5050"/>
              </a:buClr>
              <a:buSzPct val="120000"/>
              <a:defRPr/>
            </a:pPr>
            <a:r>
              <a:rPr lang="en-US" altLang="zh-CN" sz="2000" dirty="0">
                <a:solidFill>
                  <a:srgbClr val="0000FF"/>
                </a:solidFill>
                <a:latin typeface="Arial" panose="020B0604020202020204" pitchFamily="34" charset="0"/>
              </a:rPr>
              <a:t>     #include &lt;sys/</a:t>
            </a:r>
            <a:r>
              <a:rPr lang="en-US" altLang="zh-CN" sz="2000" dirty="0" err="1">
                <a:solidFill>
                  <a:srgbClr val="0000FF"/>
                </a:solidFill>
                <a:latin typeface="Arial" panose="020B0604020202020204" pitchFamily="34" charset="0"/>
              </a:rPr>
              <a:t>sem.h</a:t>
            </a:r>
            <a:r>
              <a:rPr lang="en-US" altLang="zh-CN" sz="2000" dirty="0">
                <a:solidFill>
                  <a:srgbClr val="0000FF"/>
                </a:solidFill>
                <a:latin typeface="Arial" panose="020B0604020202020204" pitchFamily="34" charset="0"/>
              </a:rPr>
              <a:t>&gt;</a:t>
            </a:r>
            <a:br>
              <a:rPr lang="en-US" altLang="zh-CN" sz="2000" dirty="0">
                <a:solidFill>
                  <a:srgbClr val="0000FF"/>
                </a:solidFill>
                <a:latin typeface="Arial" panose="020B0604020202020204" pitchFamily="34" charset="0"/>
              </a:rPr>
            </a:br>
            <a:r>
              <a:rPr lang="en-US" altLang="zh-CN" sz="2000" dirty="0">
                <a:solidFill>
                  <a:srgbClr val="0000FF"/>
                </a:solidFill>
                <a:latin typeface="Arial" panose="020B0604020202020204" pitchFamily="34" charset="0"/>
              </a:rPr>
              <a:t>     int </a:t>
            </a:r>
            <a:r>
              <a:rPr lang="en-US" altLang="zh-CN" sz="2000" dirty="0" err="1">
                <a:solidFill>
                  <a:srgbClr val="0000FF"/>
                </a:solidFill>
                <a:latin typeface="Arial" panose="020B0604020202020204" pitchFamily="34" charset="0"/>
              </a:rPr>
              <a:t>semctl</a:t>
            </a:r>
            <a:r>
              <a:rPr lang="en-US" altLang="zh-CN" sz="2000" dirty="0">
                <a:solidFill>
                  <a:srgbClr val="0000FF"/>
                </a:solidFill>
                <a:latin typeface="Arial" panose="020B0604020202020204" pitchFamily="34" charset="0"/>
              </a:rPr>
              <a:t>(int </a:t>
            </a:r>
            <a:r>
              <a:rPr lang="en-US" altLang="zh-CN" sz="2000" dirty="0" err="1">
                <a:solidFill>
                  <a:srgbClr val="0000FF"/>
                </a:solidFill>
                <a:latin typeface="Arial" panose="020B0604020202020204" pitchFamily="34" charset="0"/>
              </a:rPr>
              <a:t>sem_id</a:t>
            </a:r>
            <a:r>
              <a:rPr lang="en-US" altLang="zh-CN" sz="2000" dirty="0">
                <a:solidFill>
                  <a:srgbClr val="0000FF"/>
                </a:solidFill>
                <a:latin typeface="Arial" panose="020B0604020202020204" pitchFamily="34" charset="0"/>
              </a:rPr>
              <a:t>, int </a:t>
            </a:r>
            <a:r>
              <a:rPr lang="en-US" altLang="zh-CN" sz="2000" dirty="0" err="1">
                <a:solidFill>
                  <a:srgbClr val="0000FF"/>
                </a:solidFill>
                <a:latin typeface="Arial" panose="020B0604020202020204" pitchFamily="34" charset="0"/>
              </a:rPr>
              <a:t>sem_num</a:t>
            </a:r>
            <a:r>
              <a:rPr lang="en-US" altLang="zh-CN" sz="2000" dirty="0">
                <a:solidFill>
                  <a:srgbClr val="0000FF"/>
                </a:solidFill>
                <a:latin typeface="Arial" panose="020B0604020202020204" pitchFamily="34" charset="0"/>
              </a:rPr>
              <a:t>, int command, ...);</a:t>
            </a:r>
            <a:br>
              <a:rPr lang="en-US" altLang="zh-CN" sz="2000" dirty="0">
                <a:solidFill>
                  <a:srgbClr val="0000FF"/>
                </a:solidFill>
                <a:latin typeface="Arial" panose="020B0604020202020204" pitchFamily="34" charset="0"/>
              </a:rPr>
            </a:br>
            <a:r>
              <a:rPr lang="en-US" altLang="zh-CN" sz="2000" dirty="0">
                <a:solidFill>
                  <a:srgbClr val="0000FF"/>
                </a:solidFill>
                <a:latin typeface="Arial" panose="020B0604020202020204" pitchFamily="34" charset="0"/>
              </a:rPr>
              <a:t>     int </a:t>
            </a:r>
            <a:r>
              <a:rPr lang="en-US" altLang="zh-CN" sz="2000" dirty="0" err="1">
                <a:solidFill>
                  <a:srgbClr val="0000FF"/>
                </a:solidFill>
                <a:latin typeface="Arial" panose="020B0604020202020204" pitchFamily="34" charset="0"/>
              </a:rPr>
              <a:t>semget</a:t>
            </a:r>
            <a:r>
              <a:rPr lang="en-US" altLang="zh-CN" sz="2000" dirty="0">
                <a:solidFill>
                  <a:srgbClr val="0000FF"/>
                </a:solidFill>
                <a:latin typeface="Arial" panose="020B0604020202020204" pitchFamily="34" charset="0"/>
              </a:rPr>
              <a:t>(</a:t>
            </a:r>
            <a:r>
              <a:rPr lang="en-US" altLang="zh-CN" sz="2000" dirty="0" err="1">
                <a:solidFill>
                  <a:srgbClr val="0000FF"/>
                </a:solidFill>
                <a:latin typeface="Arial" panose="020B0604020202020204" pitchFamily="34" charset="0"/>
              </a:rPr>
              <a:t>key_t</a:t>
            </a:r>
            <a:r>
              <a:rPr lang="en-US" altLang="zh-CN" sz="2000" dirty="0">
                <a:solidFill>
                  <a:srgbClr val="0000FF"/>
                </a:solidFill>
                <a:latin typeface="Arial" panose="020B0604020202020204" pitchFamily="34" charset="0"/>
              </a:rPr>
              <a:t> key, int </a:t>
            </a:r>
            <a:r>
              <a:rPr lang="en-US" altLang="zh-CN" sz="2000" dirty="0" err="1">
                <a:solidFill>
                  <a:srgbClr val="0000FF"/>
                </a:solidFill>
                <a:latin typeface="Arial" panose="020B0604020202020204" pitchFamily="34" charset="0"/>
              </a:rPr>
              <a:t>num_sems</a:t>
            </a:r>
            <a:r>
              <a:rPr lang="en-US" altLang="zh-CN" sz="2000" dirty="0">
                <a:solidFill>
                  <a:srgbClr val="0000FF"/>
                </a:solidFill>
                <a:latin typeface="Arial" panose="020B0604020202020204" pitchFamily="34" charset="0"/>
              </a:rPr>
              <a:t>, int </a:t>
            </a:r>
            <a:r>
              <a:rPr lang="en-US" altLang="zh-CN" sz="2000" dirty="0" err="1">
                <a:solidFill>
                  <a:srgbClr val="0000FF"/>
                </a:solidFill>
                <a:latin typeface="Arial" panose="020B0604020202020204" pitchFamily="34" charset="0"/>
              </a:rPr>
              <a:t>sem_flags</a:t>
            </a:r>
            <a:r>
              <a:rPr lang="en-US" altLang="zh-CN" sz="2000" dirty="0">
                <a:solidFill>
                  <a:srgbClr val="0000FF"/>
                </a:solidFill>
                <a:latin typeface="Arial" panose="020B0604020202020204" pitchFamily="34" charset="0"/>
              </a:rPr>
              <a:t>);</a:t>
            </a:r>
            <a:br>
              <a:rPr lang="en-US" altLang="zh-CN" sz="2000" dirty="0">
                <a:solidFill>
                  <a:srgbClr val="0000FF"/>
                </a:solidFill>
                <a:latin typeface="Arial" panose="020B0604020202020204" pitchFamily="34" charset="0"/>
              </a:rPr>
            </a:br>
            <a:r>
              <a:rPr lang="en-US" altLang="zh-CN" sz="2000" dirty="0">
                <a:solidFill>
                  <a:srgbClr val="0000FF"/>
                </a:solidFill>
                <a:latin typeface="Arial" panose="020B0604020202020204" pitchFamily="34" charset="0"/>
              </a:rPr>
              <a:t>     int </a:t>
            </a:r>
            <a:r>
              <a:rPr lang="en-US" altLang="zh-CN" sz="2000" dirty="0" err="1">
                <a:solidFill>
                  <a:srgbClr val="0000FF"/>
                </a:solidFill>
                <a:latin typeface="Arial" panose="020B0604020202020204" pitchFamily="34" charset="0"/>
              </a:rPr>
              <a:t>semop</a:t>
            </a:r>
            <a:r>
              <a:rPr lang="en-US" altLang="zh-CN" sz="2000" dirty="0">
                <a:solidFill>
                  <a:srgbClr val="0000FF"/>
                </a:solidFill>
                <a:latin typeface="Arial" panose="020B0604020202020204" pitchFamily="34" charset="0"/>
              </a:rPr>
              <a:t>(int </a:t>
            </a:r>
            <a:r>
              <a:rPr lang="en-US" altLang="zh-CN" sz="2000" dirty="0" err="1">
                <a:solidFill>
                  <a:srgbClr val="0000FF"/>
                </a:solidFill>
                <a:latin typeface="Arial" panose="020B0604020202020204" pitchFamily="34" charset="0"/>
              </a:rPr>
              <a:t>sem_id</a:t>
            </a:r>
            <a:r>
              <a:rPr lang="en-US" altLang="zh-CN" sz="2000" dirty="0">
                <a:solidFill>
                  <a:srgbClr val="0000FF"/>
                </a:solidFill>
                <a:latin typeface="Arial" panose="020B0604020202020204" pitchFamily="34" charset="0"/>
              </a:rPr>
              <a:t>, struct </a:t>
            </a:r>
            <a:r>
              <a:rPr lang="en-US" altLang="zh-CN" sz="2000" dirty="0" err="1">
                <a:solidFill>
                  <a:srgbClr val="0000FF"/>
                </a:solidFill>
                <a:latin typeface="Arial" panose="020B0604020202020204" pitchFamily="34" charset="0"/>
              </a:rPr>
              <a:t>sembuf</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sem_ops</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size_t</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num_sem_ops</a:t>
            </a:r>
            <a:r>
              <a:rPr lang="en-US" altLang="zh-CN" sz="2000" dirty="0">
                <a:solidFill>
                  <a:srgbClr val="0000FF"/>
                </a:solidFill>
                <a:latin typeface="Arial" panose="020B0604020202020204" pitchFamily="34" charset="0"/>
              </a:rPr>
              <a:t>);</a:t>
            </a:r>
          </a:p>
          <a:p>
            <a:pPr algn="l" eaLnBrk="0" hangingPunct="0">
              <a:spcBef>
                <a:spcPts val="650"/>
              </a:spcBef>
              <a:buClr>
                <a:srgbClr val="FF5050"/>
              </a:buClr>
              <a:buSzPct val="120000"/>
              <a:buFont typeface="Wingdings" pitchFamily="2" charset="2"/>
              <a:buChar char=""/>
              <a:defRPr/>
            </a:pPr>
            <a:endParaRPr lang="zh-CN" altLang="zh-CN" dirty="0">
              <a:solidFill>
                <a:srgbClr val="000066"/>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1B4C8D5B-88C3-4E7B-9776-AE596D7E23E5}"/>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子任务1：父子进程间使用共享内存进行通信</a:t>
            </a:r>
          </a:p>
        </p:txBody>
      </p:sp>
      <p:sp>
        <p:nvSpPr>
          <p:cNvPr id="13315" name="Text Box 2">
            <a:extLst>
              <a:ext uri="{FF2B5EF4-FFF2-40B4-BE49-F238E27FC236}">
                <a16:creationId xmlns:a16="http://schemas.microsoft.com/office/drawing/2014/main" id="{6F318497-6668-4722-8760-50CBB5312F59}"/>
              </a:ext>
            </a:extLst>
          </p:cNvPr>
          <p:cNvSpPr txBox="1">
            <a:spLocks noChangeArrowheads="1"/>
          </p:cNvSpPr>
          <p:nvPr/>
        </p:nvSpPr>
        <p:spPr bwMode="auto">
          <a:xfrm>
            <a:off x="831851" y="1412876"/>
            <a:ext cx="8297863"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algn="l">
              <a:spcBef>
                <a:spcPts val="550"/>
              </a:spcBef>
              <a:buClr>
                <a:srgbClr val="FF5050"/>
              </a:buClr>
              <a:buSzPct val="120000"/>
              <a:buFont typeface="Wingdings" panose="05000000000000000000" pitchFamily="2" charset="2"/>
              <a:buChar char=""/>
            </a:pPr>
            <a:r>
              <a:rPr lang="zh-CN" altLang="zh-CN" sz="2200" dirty="0">
                <a:solidFill>
                  <a:srgbClr val="000066"/>
                </a:solidFill>
                <a:ea typeface="黑体" panose="02010609060101010101" pitchFamily="49" charset="-122"/>
              </a:rPr>
              <a:t>审核要求</a:t>
            </a:r>
          </a:p>
          <a:p>
            <a:pPr lvl="1" algn="l">
              <a:spcBef>
                <a:spcPts val="500"/>
              </a:spcBef>
              <a:buClr>
                <a:srgbClr val="001D3A"/>
              </a:buClr>
              <a:buSzPct val="80000"/>
              <a:buFont typeface="Wingdings" panose="05000000000000000000" pitchFamily="2" charset="2"/>
              <a:buChar char=""/>
            </a:pPr>
            <a:r>
              <a:rPr lang="zh-CN" altLang="zh-CN" sz="2000" dirty="0">
                <a:solidFill>
                  <a:srgbClr val="0000FF"/>
                </a:solidFill>
              </a:rPr>
              <a:t>代码规范工整，使用shmget、shmat、shmctl函数；</a:t>
            </a:r>
          </a:p>
          <a:p>
            <a:pPr lvl="1" algn="l">
              <a:spcBef>
                <a:spcPts val="500"/>
              </a:spcBef>
              <a:buClr>
                <a:srgbClr val="001D3A"/>
              </a:buClr>
              <a:buSzPct val="80000"/>
              <a:buFont typeface="Wingdings" panose="05000000000000000000" pitchFamily="2" charset="2"/>
              <a:buChar char=""/>
            </a:pPr>
            <a:r>
              <a:rPr lang="zh-CN" altLang="zh-CN" sz="2000" dirty="0">
                <a:solidFill>
                  <a:srgbClr val="0000FF"/>
                </a:solidFill>
              </a:rPr>
              <a:t>学生理解所有函数的真实含义；</a:t>
            </a:r>
          </a:p>
          <a:p>
            <a:pPr lvl="1" algn="l">
              <a:spcBef>
                <a:spcPts val="500"/>
              </a:spcBef>
              <a:buClr>
                <a:srgbClr val="001D3A"/>
              </a:buClr>
              <a:buSzPct val="80000"/>
              <a:buFont typeface="Wingdings" panose="05000000000000000000" pitchFamily="2" charset="2"/>
              <a:buChar char=""/>
            </a:pPr>
            <a:r>
              <a:rPr lang="zh-CN" altLang="zh-CN" sz="2000" dirty="0">
                <a:solidFill>
                  <a:srgbClr val="0000FF"/>
                </a:solidFill>
              </a:rPr>
              <a:t>运行结果如下：</a:t>
            </a:r>
          </a:p>
          <a:p>
            <a:pPr lvl="1" algn="l">
              <a:spcBef>
                <a:spcPts val="500"/>
              </a:spcBef>
              <a:buClr>
                <a:srgbClr val="FF5050"/>
              </a:buClr>
              <a:buSzPct val="120000"/>
            </a:pPr>
            <a:endParaRPr lang="zh-CN" altLang="zh-CN" sz="2000" dirty="0">
              <a:solidFill>
                <a:srgbClr val="0000FF"/>
              </a:solidFill>
            </a:endParaRPr>
          </a:p>
        </p:txBody>
      </p:sp>
      <p:pic>
        <p:nvPicPr>
          <p:cNvPr id="13316" name="Picture 3">
            <a:extLst>
              <a:ext uri="{FF2B5EF4-FFF2-40B4-BE49-F238E27FC236}">
                <a16:creationId xmlns:a16="http://schemas.microsoft.com/office/drawing/2014/main" id="{60502A84-E7D5-4C8D-9415-68D9592E6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3213100"/>
            <a:ext cx="6877050" cy="2228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5B659FF6-9FFA-481F-92BC-B25A809C2DE4}"/>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6</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信号量实现生产者消费者问题</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6CFAC011-FE3E-424C-96FE-A7C40479A663}"/>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随机函数的产生</a:t>
            </a:r>
            <a:endParaRPr lang="en-US" altLang="zh-CN" sz="2600" dirty="0">
              <a:solidFill>
                <a:srgbClr val="000066"/>
              </a:solidFill>
              <a:ea typeface="黑体" pitchFamily="49" charset="-122"/>
            </a:endParaRPr>
          </a:p>
          <a:p>
            <a:pPr marL="741363" lvl="1" algn="l" eaLnBrk="0" hangingPunct="0">
              <a:spcBef>
                <a:spcPts val="600"/>
              </a:spcBef>
              <a:buClr>
                <a:srgbClr val="001D3A"/>
              </a:buClr>
              <a:buSzPct val="80000"/>
              <a:buFont typeface="Wingdings" panose="05000000000000000000" pitchFamily="2" charset="2"/>
              <a:buChar char=""/>
              <a:defRPr/>
            </a:pPr>
            <a:r>
              <a:rPr lang="en-US" altLang="zh-CN" sz="2000" dirty="0">
                <a:solidFill>
                  <a:srgbClr val="0000FF"/>
                </a:solidFill>
                <a:latin typeface="Arial" panose="020B0604020202020204" pitchFamily="34" charset="0"/>
              </a:rPr>
              <a:t>rand()</a:t>
            </a:r>
            <a:r>
              <a:rPr lang="zh-CN" altLang="en-US" sz="2000" dirty="0">
                <a:solidFill>
                  <a:srgbClr val="0000FF"/>
                </a:solidFill>
                <a:latin typeface="Arial" panose="020B0604020202020204" pitchFamily="34" charset="0"/>
              </a:rPr>
              <a:t>或者</a:t>
            </a:r>
            <a:r>
              <a:rPr lang="en-US" altLang="zh-CN" sz="2000" dirty="0" err="1">
                <a:solidFill>
                  <a:srgbClr val="0000FF"/>
                </a:solidFill>
                <a:latin typeface="Arial" panose="020B0604020202020204" pitchFamily="34" charset="0"/>
              </a:rPr>
              <a:t>srand</a:t>
            </a:r>
            <a:r>
              <a:rPr lang="en-US" altLang="zh-CN" sz="2000" dirty="0">
                <a:solidFill>
                  <a:srgbClr val="0000FF"/>
                </a:solidFill>
                <a:latin typeface="Arial" panose="020B0604020202020204" pitchFamily="34" charset="0"/>
              </a:rPr>
              <a:t>()</a:t>
            </a:r>
            <a:r>
              <a:rPr lang="zh-CN" altLang="en-US" sz="2000" dirty="0">
                <a:solidFill>
                  <a:srgbClr val="0000FF"/>
                </a:solidFill>
                <a:latin typeface="Arial" panose="020B0604020202020204" pitchFamily="34" charset="0"/>
              </a:rPr>
              <a:t>或者</a:t>
            </a:r>
            <a:r>
              <a:rPr lang="en-US" altLang="zh-CN" sz="2000" dirty="0">
                <a:solidFill>
                  <a:srgbClr val="0000FF"/>
                </a:solidFill>
                <a:latin typeface="Arial" panose="020B0604020202020204" pitchFamily="34" charset="0"/>
              </a:rPr>
              <a:t>OpenSSL</a:t>
            </a:r>
            <a:r>
              <a:rPr lang="zh-CN" altLang="en-US" sz="2000" dirty="0">
                <a:solidFill>
                  <a:srgbClr val="0000FF"/>
                </a:solidFill>
                <a:latin typeface="Arial" panose="020B0604020202020204" pitchFamily="34" charset="0"/>
              </a:rPr>
              <a:t>库的</a:t>
            </a:r>
            <a:r>
              <a:rPr lang="en-US" altLang="zh-CN" sz="2000" dirty="0" err="1">
                <a:solidFill>
                  <a:srgbClr val="0000FF"/>
                </a:solidFill>
                <a:latin typeface="Arial" panose="020B0604020202020204" pitchFamily="34" charset="0"/>
              </a:rPr>
              <a:t>RAND_bytesrand</a:t>
            </a:r>
            <a:r>
              <a:rPr lang="en-US" altLang="zh-CN" sz="2000" dirty="0">
                <a:solidFill>
                  <a:srgbClr val="0000FF"/>
                </a:solidFill>
                <a:latin typeface="Arial" panose="020B0604020202020204" pitchFamily="34" charset="0"/>
              </a:rPr>
              <a:t>()</a:t>
            </a:r>
            <a:r>
              <a:rPr lang="zh-CN" altLang="en-US" sz="2000" dirty="0">
                <a:solidFill>
                  <a:srgbClr val="0000FF"/>
                </a:solidFill>
                <a:latin typeface="Arial" panose="020B0604020202020204" pitchFamily="34" charset="0"/>
              </a:rPr>
              <a:t>函数</a:t>
            </a:r>
            <a:endParaRPr lang="en-US" altLang="zh-CN" sz="2000" dirty="0">
              <a:solidFill>
                <a:srgbClr val="0000FF"/>
              </a:solidFill>
              <a:latin typeface="Arial" panose="020B0604020202020204" pitchFamily="34" charset="0"/>
            </a:endParaRP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思路提示</a:t>
            </a:r>
            <a:endParaRPr lang="en-US" altLang="zh-CN" sz="2600" dirty="0">
              <a:solidFill>
                <a:srgbClr val="000066"/>
              </a:solidFill>
              <a:ea typeface="黑体" pitchFamily="49" charset="-122"/>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新建共享内存</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创建消费者信号量和生产者信号量（</a:t>
            </a:r>
            <a:r>
              <a:rPr lang="en-US" altLang="zh-CN" sz="2000" dirty="0" err="1">
                <a:solidFill>
                  <a:srgbClr val="0000FF"/>
                </a:solidFill>
                <a:latin typeface="Arial" panose="020B0604020202020204" pitchFamily="34" charset="0"/>
              </a:rPr>
              <a:t>semget</a:t>
            </a:r>
            <a:r>
              <a:rPr lang="zh-CN" altLang="en-US" sz="2000" dirty="0">
                <a:solidFill>
                  <a:srgbClr val="0000FF"/>
                </a:solidFill>
                <a:latin typeface="Arial" panose="020B0604020202020204" pitchFamily="34" charset="0"/>
              </a:rPr>
              <a:t>）</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子进程中：设置</a:t>
            </a:r>
            <a:r>
              <a:rPr lang="en-US" altLang="zh-CN" sz="2000" dirty="0" err="1">
                <a:solidFill>
                  <a:srgbClr val="0000FF"/>
                </a:solidFill>
                <a:latin typeface="Arial" panose="020B0604020202020204" pitchFamily="34" charset="0"/>
              </a:rPr>
              <a:t>sem_op</a:t>
            </a:r>
            <a:r>
              <a:rPr lang="en-US" altLang="zh-CN" sz="2000" dirty="0">
                <a:solidFill>
                  <a:srgbClr val="0000FF"/>
                </a:solidFill>
                <a:latin typeface="Arial" panose="020B0604020202020204" pitchFamily="34" charset="0"/>
              </a:rPr>
              <a:t>=-1</a:t>
            </a:r>
            <a:r>
              <a:rPr lang="zh-CN" altLang="en-US" sz="2000" dirty="0">
                <a:solidFill>
                  <a:srgbClr val="0000FF"/>
                </a:solidFill>
                <a:latin typeface="Arial" panose="020B0604020202020204" pitchFamily="34" charset="0"/>
              </a:rPr>
              <a:t>表示等待信号量可用；放入循环放入随机值，可通过</a:t>
            </a:r>
            <a:r>
              <a:rPr lang="en-US" altLang="zh-CN" sz="2000" dirty="0">
                <a:solidFill>
                  <a:srgbClr val="0000FF"/>
                </a:solidFill>
                <a:latin typeface="Arial" panose="020B0604020202020204" pitchFamily="34" charset="0"/>
              </a:rPr>
              <a:t>%MAXBUFFER_SIZE</a:t>
            </a:r>
            <a:r>
              <a:rPr lang="zh-CN" altLang="en-US" sz="2000" dirty="0">
                <a:solidFill>
                  <a:srgbClr val="0000FF"/>
                </a:solidFill>
                <a:latin typeface="Arial" panose="020B0604020202020204" pitchFamily="34" charset="0"/>
              </a:rPr>
              <a:t>的形式循环放入；设置</a:t>
            </a:r>
            <a:r>
              <a:rPr lang="en-US" altLang="zh-CN" sz="2000" dirty="0" err="1">
                <a:solidFill>
                  <a:srgbClr val="0000FF"/>
                </a:solidFill>
                <a:latin typeface="Arial" panose="020B0604020202020204" pitchFamily="34" charset="0"/>
              </a:rPr>
              <a:t>sem_op</a:t>
            </a:r>
            <a:r>
              <a:rPr lang="en-US" altLang="zh-CN" sz="2000" dirty="0">
                <a:solidFill>
                  <a:srgbClr val="0000FF"/>
                </a:solidFill>
                <a:latin typeface="Arial" panose="020B0604020202020204" pitchFamily="34" charset="0"/>
              </a:rPr>
              <a:t>=1,</a:t>
            </a:r>
            <a:r>
              <a:rPr lang="zh-CN" altLang="en-US" sz="2000" dirty="0">
                <a:solidFill>
                  <a:srgbClr val="0000FF"/>
                </a:solidFill>
                <a:latin typeface="Arial" panose="020B0604020202020204" pitchFamily="34" charset="0"/>
              </a:rPr>
              <a:t>通知父进程的信号量可用</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父进程中：设置</a:t>
            </a:r>
            <a:r>
              <a:rPr lang="en-US" altLang="zh-CN" sz="2000" dirty="0" err="1">
                <a:solidFill>
                  <a:srgbClr val="0000FF"/>
                </a:solidFill>
                <a:latin typeface="Arial" panose="020B0604020202020204" pitchFamily="34" charset="0"/>
              </a:rPr>
              <a:t>sem_op</a:t>
            </a:r>
            <a:r>
              <a:rPr lang="en-US" altLang="zh-CN" sz="2000" dirty="0">
                <a:solidFill>
                  <a:srgbClr val="0000FF"/>
                </a:solidFill>
                <a:latin typeface="Arial" panose="020B0604020202020204" pitchFamily="34" charset="0"/>
              </a:rPr>
              <a:t>=-1,</a:t>
            </a:r>
            <a:r>
              <a:rPr lang="zh-CN" altLang="en-US" sz="2000" dirty="0">
                <a:solidFill>
                  <a:srgbClr val="0000FF"/>
                </a:solidFill>
                <a:latin typeface="Arial" panose="020B0604020202020204" pitchFamily="34" charset="0"/>
              </a:rPr>
              <a:t>等待信号量可用；改循环读取数值；设置</a:t>
            </a:r>
            <a:r>
              <a:rPr lang="en-US" altLang="zh-CN" sz="2000" dirty="0" err="1">
                <a:solidFill>
                  <a:srgbClr val="0000FF"/>
                </a:solidFill>
                <a:latin typeface="Arial" panose="020B0604020202020204" pitchFamily="34" charset="0"/>
              </a:rPr>
              <a:t>sem_op</a:t>
            </a:r>
            <a:r>
              <a:rPr lang="en-US" altLang="zh-CN" sz="2000" dirty="0">
                <a:solidFill>
                  <a:srgbClr val="0000FF"/>
                </a:solidFill>
                <a:latin typeface="Arial" panose="020B0604020202020204" pitchFamily="34" charset="0"/>
              </a:rPr>
              <a:t>=1,</a:t>
            </a:r>
            <a:r>
              <a:rPr lang="zh-CN" altLang="en-US" sz="2000" dirty="0">
                <a:solidFill>
                  <a:srgbClr val="0000FF"/>
                </a:solidFill>
                <a:latin typeface="Arial" panose="020B0604020202020204" pitchFamily="34" charset="0"/>
              </a:rPr>
              <a:t>通知子进程的信号量可用</a:t>
            </a:r>
            <a:endParaRPr lang="en-US" altLang="zh-CN" sz="2000" dirty="0">
              <a:solidFill>
                <a:srgbClr val="0000FF"/>
              </a:solidFill>
              <a:latin typeface="Arial" panose="020B0604020202020204" pitchFamily="34" charset="0"/>
            </a:endParaRPr>
          </a:p>
          <a:p>
            <a:pPr algn="l" eaLnBrk="0" hangingPunct="0">
              <a:spcBef>
                <a:spcPts val="650"/>
              </a:spcBef>
              <a:buClr>
                <a:srgbClr val="FF5050"/>
              </a:buClr>
              <a:buSzPct val="120000"/>
              <a:buFont typeface="Wingdings" pitchFamily="2" charset="2"/>
              <a:buChar char=""/>
              <a:defRPr/>
            </a:pPr>
            <a:endParaRPr lang="en-US" altLang="zh-CN" sz="2600" dirty="0">
              <a:solidFill>
                <a:srgbClr val="000066"/>
              </a:solidFill>
              <a:ea typeface="黑体" pitchFamily="49" charset="-122"/>
            </a:endParaRPr>
          </a:p>
          <a:p>
            <a:pPr algn="l" eaLnBrk="0" hangingPunct="0">
              <a:buClr>
                <a:srgbClr val="000000"/>
              </a:buClr>
              <a:buSzPct val="100000"/>
              <a:buFont typeface="Times New Roman" pitchFamily="18" charset="0"/>
              <a:buNone/>
              <a:defRPr/>
            </a:pPr>
            <a:br>
              <a:rPr lang="en-US" altLang="zh-CN" sz="2000" dirty="0"/>
            </a:br>
            <a:endParaRPr lang="en-US" altLang="zh-CN"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zh-CN" altLang="zh-CN" dirty="0">
              <a:solidFill>
                <a:srgbClr val="000066"/>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7DF99BC9-E079-41F4-A391-A634D3436357}"/>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6</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信号量实现生产者消费者问题</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CEA41E51-AA6C-445E-81FC-DDD7ECB2CB1C}"/>
              </a:ext>
            </a:extLst>
          </p:cNvPr>
          <p:cNvSpPr txBox="1">
            <a:spLocks noChangeArrowheads="1"/>
          </p:cNvSpPr>
          <p:nvPr/>
        </p:nvSpPr>
        <p:spPr bwMode="auto">
          <a:xfrm>
            <a:off x="831850" y="1340768"/>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运行结果</a:t>
            </a:r>
            <a:endParaRPr lang="en-US" altLang="zh-CN" sz="2600" dirty="0">
              <a:solidFill>
                <a:srgbClr val="000066"/>
              </a:solidFill>
              <a:ea typeface="黑体" pitchFamily="49" charset="-122"/>
            </a:endParaRPr>
          </a:p>
          <a:p>
            <a:pPr algn="l" eaLnBrk="0" hangingPunct="0">
              <a:buClr>
                <a:srgbClr val="000000"/>
              </a:buClr>
              <a:buSzPct val="100000"/>
              <a:buFont typeface="Times New Roman" pitchFamily="18" charset="0"/>
              <a:buNone/>
              <a:defRPr/>
            </a:pPr>
            <a:r>
              <a:rPr lang="en-US" altLang="zh-CN" sz="1600" dirty="0">
                <a:solidFill>
                  <a:srgbClr val="C00000"/>
                </a:solidFill>
              </a:rPr>
              <a:t>17:14:01</a:t>
            </a:r>
          </a:p>
          <a:p>
            <a:pPr algn="l" eaLnBrk="0" hangingPunct="0">
              <a:buClr>
                <a:srgbClr val="000000"/>
              </a:buClr>
              <a:buSzPct val="100000"/>
              <a:buFont typeface="Times New Roman" pitchFamily="18" charset="0"/>
              <a:buNone/>
              <a:defRPr/>
            </a:pPr>
            <a:r>
              <a:rPr lang="en-US" altLang="zh-CN" sz="1600" dirty="0">
                <a:solidFill>
                  <a:srgbClr val="C00000"/>
                </a:solidFill>
              </a:rPr>
              <a:t>Producer put     84,pos=0</a:t>
            </a:r>
          </a:p>
          <a:p>
            <a:pPr algn="l" eaLnBrk="0" hangingPunct="0">
              <a:buClr>
                <a:srgbClr val="000000"/>
              </a:buClr>
              <a:buSzPct val="100000"/>
              <a:buFont typeface="Times New Roman" pitchFamily="18" charset="0"/>
              <a:buNone/>
              <a:defRPr/>
            </a:pPr>
            <a:r>
              <a:rPr lang="en-US" altLang="zh-CN" sz="1600" dirty="0">
                <a:solidFill>
                  <a:srgbClr val="C00000"/>
                </a:solidFill>
              </a:rPr>
              <a:t>17:14:01</a:t>
            </a:r>
          </a:p>
          <a:p>
            <a:pPr algn="l" eaLnBrk="0" hangingPunct="0">
              <a:buClr>
                <a:srgbClr val="000000"/>
              </a:buClr>
              <a:buSzPct val="100000"/>
              <a:buFont typeface="Times New Roman" pitchFamily="18" charset="0"/>
              <a:buNone/>
              <a:defRPr/>
            </a:pPr>
            <a:r>
              <a:rPr lang="en-US" altLang="zh-CN" sz="1600" dirty="0">
                <a:solidFill>
                  <a:srgbClr val="C00000"/>
                </a:solidFill>
              </a:rPr>
              <a:t>Consumer get     84,pos=0</a:t>
            </a:r>
          </a:p>
          <a:p>
            <a:pPr algn="l" eaLnBrk="0" hangingPunct="0">
              <a:buClr>
                <a:srgbClr val="000000"/>
              </a:buClr>
              <a:buSzPct val="100000"/>
              <a:buFont typeface="Times New Roman" pitchFamily="18" charset="0"/>
              <a:buNone/>
              <a:defRPr/>
            </a:pPr>
            <a:r>
              <a:rPr lang="en-US" altLang="zh-CN" sz="1600" dirty="0">
                <a:solidFill>
                  <a:srgbClr val="C00000"/>
                </a:solidFill>
              </a:rPr>
              <a:t>17:14:02</a:t>
            </a:r>
          </a:p>
          <a:p>
            <a:pPr algn="l" eaLnBrk="0" hangingPunct="0">
              <a:buClr>
                <a:srgbClr val="000000"/>
              </a:buClr>
              <a:buSzPct val="100000"/>
              <a:buFont typeface="Times New Roman" pitchFamily="18" charset="0"/>
              <a:buNone/>
              <a:defRPr/>
            </a:pPr>
            <a:r>
              <a:rPr lang="en-US" altLang="zh-CN" sz="1600" dirty="0">
                <a:solidFill>
                  <a:srgbClr val="C00000"/>
                </a:solidFill>
              </a:rPr>
              <a:t>Producer put     88,pos=1</a:t>
            </a:r>
          </a:p>
          <a:p>
            <a:pPr algn="l" eaLnBrk="0" hangingPunct="0">
              <a:buClr>
                <a:srgbClr val="000000"/>
              </a:buClr>
              <a:buSzPct val="100000"/>
              <a:buFont typeface="Times New Roman" pitchFamily="18" charset="0"/>
              <a:buNone/>
              <a:defRPr/>
            </a:pPr>
            <a:r>
              <a:rPr lang="en-US" altLang="zh-CN" sz="1600" dirty="0">
                <a:solidFill>
                  <a:srgbClr val="C00000"/>
                </a:solidFill>
              </a:rPr>
              <a:t>17:14:03</a:t>
            </a:r>
          </a:p>
          <a:p>
            <a:pPr algn="l" eaLnBrk="0" hangingPunct="0">
              <a:buClr>
                <a:srgbClr val="000000"/>
              </a:buClr>
              <a:buSzPct val="100000"/>
              <a:buFont typeface="Times New Roman" pitchFamily="18" charset="0"/>
              <a:buNone/>
              <a:defRPr/>
            </a:pPr>
            <a:r>
              <a:rPr lang="en-US" altLang="zh-CN" sz="1600" dirty="0">
                <a:solidFill>
                  <a:srgbClr val="C00000"/>
                </a:solidFill>
              </a:rPr>
              <a:t>Producer put     80,pos=2</a:t>
            </a:r>
          </a:p>
          <a:p>
            <a:pPr algn="l" eaLnBrk="0" hangingPunct="0">
              <a:buClr>
                <a:srgbClr val="000000"/>
              </a:buClr>
              <a:buSzPct val="100000"/>
              <a:buFont typeface="Times New Roman" pitchFamily="18" charset="0"/>
              <a:buNone/>
              <a:defRPr/>
            </a:pPr>
            <a:r>
              <a:rPr lang="en-US" altLang="zh-CN" sz="1600" dirty="0">
                <a:solidFill>
                  <a:schemeClr val="accent6">
                    <a:lumMod val="50000"/>
                  </a:schemeClr>
                </a:solidFill>
              </a:rPr>
              <a:t>17:14:04</a:t>
            </a:r>
          </a:p>
          <a:p>
            <a:pPr algn="l" eaLnBrk="0" hangingPunct="0">
              <a:buClr>
                <a:srgbClr val="000000"/>
              </a:buClr>
              <a:buSzPct val="100000"/>
              <a:buFont typeface="Times New Roman" pitchFamily="18" charset="0"/>
              <a:buNone/>
              <a:defRPr/>
            </a:pPr>
            <a:r>
              <a:rPr lang="en-US" altLang="zh-CN" sz="1600" dirty="0">
                <a:solidFill>
                  <a:schemeClr val="accent6">
                    <a:lumMod val="50000"/>
                  </a:schemeClr>
                </a:solidFill>
              </a:rPr>
              <a:t>Producer put     19,pos=0</a:t>
            </a:r>
          </a:p>
          <a:p>
            <a:pPr algn="l" eaLnBrk="0" hangingPunct="0">
              <a:buClr>
                <a:srgbClr val="000000"/>
              </a:buClr>
              <a:buSzPct val="100000"/>
              <a:buFont typeface="Times New Roman" pitchFamily="18" charset="0"/>
              <a:buNone/>
              <a:defRPr/>
            </a:pPr>
            <a:r>
              <a:rPr lang="en-US" altLang="zh-CN" sz="1600" dirty="0">
                <a:solidFill>
                  <a:srgbClr val="C00000"/>
                </a:solidFill>
              </a:rPr>
              <a:t>17:14:06</a:t>
            </a:r>
          </a:p>
          <a:p>
            <a:pPr algn="l" eaLnBrk="0" hangingPunct="0">
              <a:buClr>
                <a:srgbClr val="000000"/>
              </a:buClr>
              <a:buSzPct val="100000"/>
              <a:buFont typeface="Times New Roman" pitchFamily="18" charset="0"/>
              <a:buNone/>
              <a:defRPr/>
            </a:pPr>
            <a:r>
              <a:rPr lang="en-US" altLang="zh-CN" sz="1600" dirty="0">
                <a:solidFill>
                  <a:srgbClr val="C00000"/>
                </a:solidFill>
              </a:rPr>
              <a:t>Consumer get     88,pos=1</a:t>
            </a:r>
          </a:p>
          <a:p>
            <a:pPr algn="l" eaLnBrk="0" hangingPunct="0">
              <a:buClr>
                <a:srgbClr val="000000"/>
              </a:buClr>
              <a:buSzPct val="100000"/>
              <a:buFont typeface="Times New Roman" pitchFamily="18" charset="0"/>
              <a:buNone/>
              <a:defRPr/>
            </a:pPr>
            <a:r>
              <a:rPr lang="en-US" altLang="zh-CN" sz="1600" dirty="0">
                <a:solidFill>
                  <a:schemeClr val="accent6">
                    <a:lumMod val="50000"/>
                  </a:schemeClr>
                </a:solidFill>
              </a:rPr>
              <a:t>17:14:06</a:t>
            </a:r>
          </a:p>
          <a:p>
            <a:pPr algn="l" eaLnBrk="0" hangingPunct="0">
              <a:buClr>
                <a:srgbClr val="000000"/>
              </a:buClr>
              <a:buSzPct val="100000"/>
              <a:buFont typeface="Times New Roman" pitchFamily="18" charset="0"/>
              <a:buNone/>
              <a:defRPr/>
            </a:pPr>
            <a:r>
              <a:rPr lang="en-US" altLang="zh-CN" sz="1600" dirty="0">
                <a:solidFill>
                  <a:schemeClr val="accent6">
                    <a:lumMod val="50000"/>
                  </a:schemeClr>
                </a:solidFill>
              </a:rPr>
              <a:t>Producer put     98,pos=1</a:t>
            </a:r>
          </a:p>
          <a:p>
            <a:pPr algn="l" eaLnBrk="0" hangingPunct="0">
              <a:buClr>
                <a:srgbClr val="000000"/>
              </a:buClr>
              <a:buSzPct val="100000"/>
              <a:buFont typeface="Times New Roman" pitchFamily="18" charset="0"/>
              <a:buNone/>
              <a:defRPr/>
            </a:pPr>
            <a:r>
              <a:rPr lang="en-US" altLang="zh-CN" sz="1600" dirty="0">
                <a:solidFill>
                  <a:srgbClr val="C00000"/>
                </a:solidFill>
              </a:rPr>
              <a:t>17:14:11</a:t>
            </a:r>
          </a:p>
          <a:p>
            <a:pPr algn="l" eaLnBrk="0" hangingPunct="0">
              <a:buClr>
                <a:srgbClr val="000000"/>
              </a:buClr>
              <a:buSzPct val="100000"/>
              <a:buFont typeface="Times New Roman" pitchFamily="18" charset="0"/>
              <a:buNone/>
              <a:defRPr/>
            </a:pPr>
            <a:r>
              <a:rPr lang="en-US" altLang="zh-CN" sz="1600" dirty="0">
                <a:solidFill>
                  <a:srgbClr val="C00000"/>
                </a:solidFill>
              </a:rPr>
              <a:t>Consumer get     80,pos=2</a:t>
            </a:r>
          </a:p>
          <a:p>
            <a:pPr algn="l" eaLnBrk="0" hangingPunct="0">
              <a:buClr>
                <a:srgbClr val="000000"/>
              </a:buClr>
              <a:buSzPct val="100000"/>
              <a:buFont typeface="Times New Roman" pitchFamily="18" charset="0"/>
              <a:buNone/>
              <a:defRPr/>
            </a:pPr>
            <a:r>
              <a:rPr lang="en-US" altLang="zh-CN" sz="1600" dirty="0">
                <a:solidFill>
                  <a:srgbClr val="C00000"/>
                </a:solidFill>
              </a:rPr>
              <a:t>17:14:16</a:t>
            </a:r>
          </a:p>
          <a:p>
            <a:pPr algn="l" eaLnBrk="0" hangingPunct="0">
              <a:buClr>
                <a:srgbClr val="000000"/>
              </a:buClr>
              <a:buSzPct val="100000"/>
              <a:buFont typeface="Times New Roman" pitchFamily="18" charset="0"/>
              <a:buNone/>
              <a:defRPr/>
            </a:pPr>
            <a:r>
              <a:rPr lang="en-US" altLang="zh-CN" sz="1600" dirty="0">
                <a:solidFill>
                  <a:srgbClr val="C00000"/>
                </a:solidFill>
              </a:rPr>
              <a:t>Consumer get     19,pos=0</a:t>
            </a:r>
          </a:p>
          <a:p>
            <a:pPr algn="l" eaLnBrk="0" hangingPunct="0">
              <a:buClr>
                <a:srgbClr val="000000"/>
              </a:buClr>
              <a:buSzPct val="100000"/>
              <a:buFont typeface="Times New Roman" pitchFamily="18" charset="0"/>
              <a:buNone/>
              <a:defRPr/>
            </a:pPr>
            <a:r>
              <a:rPr lang="en-US" altLang="zh-CN" sz="1600" dirty="0">
                <a:solidFill>
                  <a:srgbClr val="C00000"/>
                </a:solidFill>
              </a:rPr>
              <a:t>17:14:21</a:t>
            </a:r>
          </a:p>
          <a:p>
            <a:pPr algn="l" eaLnBrk="0" hangingPunct="0">
              <a:buClr>
                <a:srgbClr val="000000"/>
              </a:buClr>
              <a:buSzPct val="100000"/>
              <a:buFont typeface="Times New Roman" pitchFamily="18" charset="0"/>
              <a:buNone/>
              <a:defRPr/>
            </a:pPr>
            <a:r>
              <a:rPr lang="en-US" altLang="zh-CN" sz="1600" dirty="0">
                <a:solidFill>
                  <a:srgbClr val="C00000"/>
                </a:solidFill>
              </a:rPr>
              <a:t>Consumer get     98,pos=1</a:t>
            </a:r>
          </a:p>
          <a:p>
            <a:pPr algn="l" eaLnBrk="0" hangingPunct="0">
              <a:buClr>
                <a:srgbClr val="000000"/>
              </a:buClr>
              <a:buSzPct val="100000"/>
              <a:buFont typeface="Times New Roman" pitchFamily="18" charset="0"/>
              <a:buNone/>
              <a:defRPr/>
            </a:pPr>
            <a:br>
              <a:rPr lang="en-US" altLang="zh-CN" sz="1600" dirty="0">
                <a:solidFill>
                  <a:srgbClr val="C00000"/>
                </a:solidFill>
              </a:rPr>
            </a:br>
            <a:endParaRPr lang="en-US" altLang="zh-CN" sz="1600" dirty="0">
              <a:solidFill>
                <a:srgbClr val="C00000"/>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en-US" altLang="zh-CN" sz="1600" dirty="0">
              <a:solidFill>
                <a:srgbClr val="C00000"/>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zh-CN" altLang="zh-CN" sz="1600" dirty="0">
              <a:solidFill>
                <a:srgbClr val="C00000"/>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9BE5E5C4-88F7-470E-97FE-B71D97CE4FD1}"/>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dirty="0">
                <a:solidFill>
                  <a:srgbClr val="FFFFFF"/>
                </a:solidFill>
                <a:latin typeface="Arial Narrow" panose="020B0606020202030204" pitchFamily="34" charset="0"/>
                <a:ea typeface="黑体" panose="02010609060101010101" pitchFamily="49" charset="-122"/>
              </a:rPr>
              <a:t>子任务</a:t>
            </a:r>
            <a:r>
              <a:rPr lang="en-US" altLang="zh-CN" sz="2800" dirty="0">
                <a:solidFill>
                  <a:srgbClr val="FFFFFF"/>
                </a:solidFill>
                <a:latin typeface="Arial Narrow" panose="020B0606020202030204" pitchFamily="34" charset="0"/>
                <a:ea typeface="黑体" panose="02010609060101010101" pitchFamily="49" charset="-122"/>
              </a:rPr>
              <a:t>7</a:t>
            </a:r>
            <a:r>
              <a:rPr lang="zh-CN" altLang="zh-CN" sz="2800" dirty="0">
                <a:solidFill>
                  <a:srgbClr val="FFFFFF"/>
                </a:solidFill>
                <a:latin typeface="Arial Narrow" panose="020B0606020202030204" pitchFamily="34" charset="0"/>
                <a:ea typeface="黑体" panose="02010609060101010101" pitchFamily="49" charset="-122"/>
              </a:rPr>
              <a:t>：</a:t>
            </a:r>
            <a:r>
              <a:rPr lang="zh-CN" altLang="en-US" sz="2800" dirty="0">
                <a:solidFill>
                  <a:srgbClr val="FFFFFF"/>
                </a:solidFill>
                <a:latin typeface="Arial Narrow" panose="020B0606020202030204" pitchFamily="34" charset="0"/>
                <a:ea typeface="黑体" panose="02010609060101010101" pitchFamily="49" charset="-122"/>
              </a:rPr>
              <a:t>使用消息队列实现进程间通信</a:t>
            </a:r>
            <a:endParaRPr lang="en-US" altLang="zh-CN" sz="2800" dirty="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81EF3131-9805-49AA-A685-033B65088345}"/>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写两个源文件</a:t>
            </a:r>
            <a:r>
              <a:rPr lang="en-US" altLang="zh-CN" sz="2600" dirty="0" err="1">
                <a:solidFill>
                  <a:srgbClr val="000066"/>
                </a:solidFill>
                <a:ea typeface="黑体" pitchFamily="49" charset="-122"/>
              </a:rPr>
              <a:t>Send.c</a:t>
            </a:r>
            <a:r>
              <a:rPr lang="zh-CN" altLang="en-US" sz="2600" dirty="0">
                <a:solidFill>
                  <a:srgbClr val="000066"/>
                </a:solidFill>
                <a:ea typeface="黑体" pitchFamily="49" charset="-122"/>
              </a:rPr>
              <a:t>和</a:t>
            </a:r>
            <a:r>
              <a:rPr lang="en-US" altLang="zh-CN" sz="2600" dirty="0" err="1">
                <a:solidFill>
                  <a:srgbClr val="000066"/>
                </a:solidFill>
                <a:ea typeface="黑体" pitchFamily="49" charset="-122"/>
              </a:rPr>
              <a:t>receive.c</a:t>
            </a:r>
            <a:r>
              <a:rPr lang="zh-CN" altLang="en-US" sz="2600" dirty="0">
                <a:solidFill>
                  <a:srgbClr val="000066"/>
                </a:solidFill>
                <a:ea typeface="黑体" pitchFamily="49" charset="-122"/>
              </a:rPr>
              <a:t>实现进程间通信</a:t>
            </a:r>
            <a:r>
              <a:rPr lang="en-US" altLang="zh-CN" sz="2600" dirty="0">
                <a:solidFill>
                  <a:srgbClr val="000066"/>
                </a:solidFill>
                <a:ea typeface="黑体" pitchFamily="49" charset="-122"/>
              </a:rPr>
              <a:t>  </a:t>
            </a: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要求</a:t>
            </a:r>
            <a:endParaRPr lang="en-US" altLang="zh-CN" sz="2600" dirty="0">
              <a:solidFill>
                <a:srgbClr val="000066"/>
              </a:solidFill>
              <a:ea typeface="黑体" pitchFamily="49" charset="-122"/>
            </a:endParaRPr>
          </a:p>
          <a:p>
            <a:pPr marL="741363" lvl="1" algn="l" eaLnBrk="0" hangingPunct="0">
              <a:spcBef>
                <a:spcPts val="600"/>
              </a:spcBef>
              <a:buClr>
                <a:srgbClr val="001D3A"/>
              </a:buClr>
              <a:buSzPct val="80000"/>
              <a:buFont typeface="Wingdings" panose="05000000000000000000" pitchFamily="2" charset="2"/>
              <a:buChar char=""/>
              <a:defRPr/>
            </a:pPr>
            <a:r>
              <a:rPr lang="en-US" altLang="zh-CN" sz="2000" dirty="0" err="1">
                <a:solidFill>
                  <a:srgbClr val="0000FF"/>
                </a:solidFill>
                <a:latin typeface="Arial" panose="020B0604020202020204" pitchFamily="34" charset="0"/>
              </a:rPr>
              <a:t>Send.c</a:t>
            </a:r>
            <a:r>
              <a:rPr lang="zh-CN" altLang="en-US" sz="2000" dirty="0">
                <a:solidFill>
                  <a:srgbClr val="0000FF"/>
                </a:solidFill>
                <a:latin typeface="Arial" panose="020B0604020202020204" pitchFamily="34" charset="0"/>
              </a:rPr>
              <a:t>中：可以循环写入消息队列，直到输入“</a:t>
            </a:r>
            <a:r>
              <a:rPr lang="en-US" altLang="zh-CN" sz="2000" dirty="0">
                <a:solidFill>
                  <a:srgbClr val="0000FF"/>
                </a:solidFill>
                <a:latin typeface="Arial" panose="020B0604020202020204" pitchFamily="34" charset="0"/>
              </a:rPr>
              <a:t>end</a:t>
            </a:r>
            <a:r>
              <a:rPr lang="zh-CN" altLang="en-US" sz="2000" dirty="0">
                <a:solidFill>
                  <a:srgbClr val="0000FF"/>
                </a:solidFill>
                <a:latin typeface="Arial" panose="020B0604020202020204" pitchFamily="34" charset="0"/>
              </a:rPr>
              <a:t>”结束</a:t>
            </a:r>
            <a:endParaRPr lang="en-US" altLang="zh-CN" sz="2000" dirty="0">
              <a:solidFill>
                <a:srgbClr val="0000FF"/>
              </a:solidFill>
              <a:latin typeface="Arial" panose="020B0604020202020204" pitchFamily="34" charset="0"/>
            </a:endParaRPr>
          </a:p>
          <a:p>
            <a:pPr marL="741363" lvl="1" algn="l" eaLnBrk="0" hangingPunct="0">
              <a:spcBef>
                <a:spcPts val="600"/>
              </a:spcBef>
              <a:buClr>
                <a:srgbClr val="001D3A"/>
              </a:buClr>
              <a:buSzPct val="80000"/>
              <a:buFont typeface="Wingdings" panose="05000000000000000000" pitchFamily="2" charset="2"/>
              <a:buChar char=""/>
              <a:defRPr/>
            </a:pPr>
            <a:r>
              <a:rPr lang="en-US" altLang="zh-CN" sz="2000" dirty="0" err="1">
                <a:solidFill>
                  <a:srgbClr val="0000FF"/>
                </a:solidFill>
                <a:latin typeface="Arial" panose="020B0604020202020204" pitchFamily="34" charset="0"/>
              </a:rPr>
              <a:t>Receive.c</a:t>
            </a:r>
            <a:r>
              <a:rPr lang="zh-CN" altLang="en-US" sz="2000" dirty="0">
                <a:solidFill>
                  <a:srgbClr val="0000FF"/>
                </a:solidFill>
                <a:latin typeface="Arial" panose="020B0604020202020204" pitchFamily="34" charset="0"/>
              </a:rPr>
              <a:t>中：可以循环接收消息队列，直到输入“</a:t>
            </a:r>
            <a:r>
              <a:rPr lang="en-US" altLang="zh-CN" sz="2000" dirty="0">
                <a:solidFill>
                  <a:srgbClr val="0000FF"/>
                </a:solidFill>
                <a:latin typeface="Arial" panose="020B0604020202020204" pitchFamily="34" charset="0"/>
              </a:rPr>
              <a:t>end</a:t>
            </a:r>
            <a:r>
              <a:rPr lang="zh-CN" altLang="en-US" sz="2000" dirty="0">
                <a:solidFill>
                  <a:srgbClr val="0000FF"/>
                </a:solidFill>
                <a:latin typeface="Arial" panose="020B0604020202020204" pitchFamily="34" charset="0"/>
              </a:rPr>
              <a:t>”结束</a:t>
            </a:r>
            <a:endParaRPr lang="en-US" altLang="zh-CN" sz="2000" dirty="0">
              <a:solidFill>
                <a:srgbClr val="0000FF"/>
              </a:solidFill>
              <a:latin typeface="Arial" panose="020B0604020202020204" pitchFamily="34" charset="0"/>
            </a:endParaRPr>
          </a:p>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函数原型</a:t>
            </a:r>
            <a:endParaRPr lang="en-US" altLang="zh-CN" sz="2600"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en-US" altLang="zh-CN" sz="2600"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en-US" altLang="zh-CN" sz="2600" dirty="0">
              <a:solidFill>
                <a:srgbClr val="000066"/>
              </a:solidFill>
              <a:ea typeface="黑体" pitchFamily="49" charset="-122"/>
            </a:endParaRPr>
          </a:p>
          <a:p>
            <a:pPr algn="l" eaLnBrk="0" hangingPunct="0">
              <a:buClr>
                <a:srgbClr val="000000"/>
              </a:buClr>
              <a:buSzPct val="100000"/>
              <a:buFont typeface="Times New Roman" pitchFamily="18" charset="0"/>
              <a:buNone/>
              <a:defRPr/>
            </a:pPr>
            <a:br>
              <a:rPr lang="en-US" altLang="zh-CN" sz="2000" dirty="0"/>
            </a:br>
            <a:endParaRPr lang="en-US" altLang="zh-CN"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zh-CN" altLang="zh-CN" dirty="0">
              <a:solidFill>
                <a:srgbClr val="000066"/>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1E708175-B99F-4DE3-86C2-14B081B9A144}"/>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7</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使用消息队列实现进程间通信</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A42161A6-5405-4524-8F7D-8DBCF9DF7DD5}"/>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函数原型</a:t>
            </a:r>
            <a:endParaRPr lang="en-US" altLang="zh-CN" sz="2600" dirty="0">
              <a:solidFill>
                <a:srgbClr val="000066"/>
              </a:solidFill>
              <a:ea typeface="黑体" pitchFamily="49" charset="-122"/>
            </a:endParaRPr>
          </a:p>
          <a:p>
            <a:pPr marL="741363" lvl="1" algn="l" eaLnBrk="0" hangingPunct="0">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int msgget(key_t _key, int _msgflg) </a:t>
            </a:r>
          </a:p>
          <a:p>
            <a:pPr lvl="1" indent="0" algn="l" eaLnBrk="0" hangingPunct="0">
              <a:lnSpc>
                <a:spcPct val="90000"/>
              </a:lnSpc>
              <a:spcBef>
                <a:spcPts val="600"/>
              </a:spcBef>
              <a:buClr>
                <a:srgbClr val="001D3A"/>
              </a:buClr>
              <a:buSzPct val="80000"/>
              <a:defRPr/>
            </a:pPr>
            <a:r>
              <a:rPr lang="en-US" altLang="zh-CN" sz="2000" dirty="0">
                <a:solidFill>
                  <a:srgbClr val="0000FF"/>
                </a:solidFill>
                <a:latin typeface="Arial" panose="020B0604020202020204" pitchFamily="34" charset="0"/>
              </a:rPr>
              <a:t>	</a:t>
            </a:r>
            <a:r>
              <a:rPr lang="zh-CN" altLang="en-US" sz="2000" dirty="0">
                <a:solidFill>
                  <a:srgbClr val="0000FF"/>
                </a:solidFill>
                <a:latin typeface="Arial" panose="020B0604020202020204" pitchFamily="34" charset="0"/>
              </a:rPr>
              <a:t>key为有ftok创建的key值</a:t>
            </a:r>
          </a:p>
          <a:p>
            <a:pPr lvl="1" indent="0" algn="l" eaLnBrk="0" hangingPunct="0">
              <a:lnSpc>
                <a:spcPct val="90000"/>
              </a:lnSpc>
              <a:spcBef>
                <a:spcPts val="600"/>
              </a:spcBef>
              <a:buClr>
                <a:srgbClr val="001D3A"/>
              </a:buClr>
              <a:buSzPct val="80000"/>
              <a:defRPr/>
            </a:pPr>
            <a:r>
              <a:rPr lang="en-US" altLang="zh-CN" sz="2000" dirty="0">
                <a:solidFill>
                  <a:srgbClr val="0000FF"/>
                </a:solidFill>
                <a:latin typeface="Arial" panose="020B0604020202020204" pitchFamily="34" charset="0"/>
              </a:rPr>
              <a:t>	</a:t>
            </a:r>
            <a:r>
              <a:rPr lang="zh-CN" altLang="en-US" sz="2000" dirty="0">
                <a:solidFill>
                  <a:srgbClr val="0000FF"/>
                </a:solidFill>
                <a:latin typeface="Arial" panose="020B0604020202020204" pitchFamily="34" charset="0"/>
              </a:rPr>
              <a:t>msgflg的低位用来确定消息队列的访问权限</a:t>
            </a:r>
            <a:endParaRPr lang="en-US" altLang="zh-CN" sz="2000" dirty="0">
              <a:solidFill>
                <a:srgbClr val="0000FF"/>
              </a:solidFill>
              <a:latin typeface="Arial" panose="020B0604020202020204" pitchFamily="34" charset="0"/>
            </a:endParaRPr>
          </a:p>
          <a:p>
            <a:pPr marL="741363" lvl="1" algn="l" eaLnBrk="0" hangingPunct="0">
              <a:lnSpc>
                <a:spcPct val="90000"/>
              </a:lnSpc>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int msgrcv(int _msgid, void *msgp, size_t _msgsz, long int _msgtype, int _msgflag);</a:t>
            </a:r>
            <a:endParaRPr lang="en-US" altLang="zh-CN" sz="2000" dirty="0">
              <a:solidFill>
                <a:srgbClr val="0000FF"/>
              </a:solidFill>
              <a:latin typeface="Arial" panose="020B0604020202020204" pitchFamily="34" charset="0"/>
            </a:endParaRPr>
          </a:p>
          <a:p>
            <a:pPr marL="1655763" lvl="2" indent="-457200" algn="l" eaLnBrk="0" hangingPunct="0">
              <a:lnSpc>
                <a:spcPct val="90000"/>
              </a:lnSpc>
              <a:spcBef>
                <a:spcPts val="600"/>
              </a:spcBef>
              <a:buClr>
                <a:srgbClr val="001D3A"/>
              </a:buClr>
              <a:buSzPct val="80000"/>
              <a:buFont typeface="+mj-lt"/>
              <a:buAutoNum type="arabicPeriod"/>
              <a:defRPr/>
            </a:pPr>
            <a:r>
              <a:rPr lang="zh-CN" altLang="en-US" sz="2000" dirty="0">
                <a:solidFill>
                  <a:srgbClr val="0000FF"/>
                </a:solidFill>
                <a:latin typeface="Arial" panose="020B0604020202020204" pitchFamily="34" charset="0"/>
              </a:rPr>
              <a:t>msgid为读的对象, 即从哪个消息队列获得消息</a:t>
            </a:r>
            <a:endParaRPr lang="en-US" altLang="zh-CN" sz="2000" dirty="0">
              <a:solidFill>
                <a:srgbClr val="0000FF"/>
              </a:solidFill>
              <a:latin typeface="Arial" panose="020B0604020202020204" pitchFamily="34" charset="0"/>
            </a:endParaRPr>
          </a:p>
          <a:p>
            <a:pPr marL="1655763" lvl="2" indent="-457200" algn="l" eaLnBrk="0" hangingPunct="0">
              <a:lnSpc>
                <a:spcPct val="90000"/>
              </a:lnSpc>
              <a:spcBef>
                <a:spcPts val="600"/>
              </a:spcBef>
              <a:buClr>
                <a:srgbClr val="001D3A"/>
              </a:buClr>
              <a:buSzPct val="80000"/>
              <a:buFont typeface="+mj-lt"/>
              <a:buAutoNum type="arabicPeriod"/>
              <a:defRPr/>
            </a:pPr>
            <a:r>
              <a:rPr lang="zh-CN" altLang="en-US" sz="2000" dirty="0">
                <a:solidFill>
                  <a:srgbClr val="0000FF"/>
                </a:solidFill>
                <a:latin typeface="Arial" panose="020B0604020202020204" pitchFamily="34" charset="0"/>
              </a:rPr>
              <a:t>msg</a:t>
            </a:r>
            <a:r>
              <a:rPr lang="en-US" altLang="zh-CN" sz="2000" dirty="0">
                <a:solidFill>
                  <a:srgbClr val="0000FF"/>
                </a:solidFill>
                <a:latin typeface="Arial" panose="020B0604020202020204" pitchFamily="34" charset="0"/>
              </a:rPr>
              <a:t>p</a:t>
            </a:r>
            <a:r>
              <a:rPr lang="zh-CN" altLang="en-US" sz="2000" dirty="0">
                <a:solidFill>
                  <a:srgbClr val="0000FF"/>
                </a:solidFill>
                <a:latin typeface="Arial" panose="020B0604020202020204" pitchFamily="34" charset="0"/>
              </a:rPr>
              <a:t>为临时消息数据结构, 用来保存读取的信息</a:t>
            </a:r>
            <a:endParaRPr lang="en-US" altLang="zh-CN" sz="2000" dirty="0">
              <a:solidFill>
                <a:srgbClr val="0000FF"/>
              </a:solidFill>
              <a:latin typeface="Arial" panose="020B0604020202020204" pitchFamily="34" charset="0"/>
            </a:endParaRPr>
          </a:p>
          <a:p>
            <a:pPr marL="1655763" lvl="2" indent="-457200" algn="l" eaLnBrk="0" hangingPunct="0">
              <a:lnSpc>
                <a:spcPct val="90000"/>
              </a:lnSpc>
              <a:spcBef>
                <a:spcPts val="600"/>
              </a:spcBef>
              <a:buClr>
                <a:srgbClr val="001D3A"/>
              </a:buClr>
              <a:buSzPct val="80000"/>
              <a:buFont typeface="+mj-lt"/>
              <a:buAutoNum type="arabicPeriod"/>
              <a:defRPr/>
            </a:pPr>
            <a:r>
              <a:rPr lang="zh-CN" altLang="en-US" sz="2000" dirty="0">
                <a:solidFill>
                  <a:srgbClr val="0000FF"/>
                </a:solidFill>
                <a:latin typeface="Arial" panose="020B0604020202020204" pitchFamily="34" charset="0"/>
              </a:rPr>
              <a:t>msgsz为消息的大小, </a:t>
            </a:r>
            <a:endParaRPr lang="en-US" altLang="zh-CN" sz="2000" dirty="0">
              <a:solidFill>
                <a:srgbClr val="0000FF"/>
              </a:solidFill>
              <a:latin typeface="Arial" panose="020B0604020202020204" pitchFamily="34" charset="0"/>
            </a:endParaRPr>
          </a:p>
          <a:p>
            <a:pPr marL="1655763" lvl="2" indent="-457200" algn="l" eaLnBrk="0" hangingPunct="0">
              <a:lnSpc>
                <a:spcPct val="90000"/>
              </a:lnSpc>
              <a:spcBef>
                <a:spcPts val="600"/>
              </a:spcBef>
              <a:buClr>
                <a:srgbClr val="001D3A"/>
              </a:buClr>
              <a:buSzPct val="80000"/>
              <a:buFont typeface="+mj-lt"/>
              <a:buAutoNum type="arabicPeriod"/>
              <a:defRPr/>
            </a:pPr>
            <a:r>
              <a:rPr lang="zh-CN" altLang="en-US" sz="2000" dirty="0">
                <a:solidFill>
                  <a:srgbClr val="0000FF"/>
                </a:solidFill>
                <a:latin typeface="Arial" panose="020B0604020202020204" pitchFamily="34" charset="0"/>
              </a:rPr>
              <a:t>msgtype指定请求的消息类型, </a:t>
            </a:r>
            <a:endParaRPr lang="en-US" altLang="zh-CN" sz="2000" dirty="0">
              <a:solidFill>
                <a:srgbClr val="0000FF"/>
              </a:solidFill>
              <a:latin typeface="Arial" panose="020B0604020202020204" pitchFamily="34" charset="0"/>
            </a:endParaRPr>
          </a:p>
          <a:p>
            <a:pPr marL="1655763" lvl="2" indent="-457200" algn="l" eaLnBrk="0" hangingPunct="0">
              <a:lnSpc>
                <a:spcPct val="90000"/>
              </a:lnSpc>
              <a:spcBef>
                <a:spcPts val="600"/>
              </a:spcBef>
              <a:buClr>
                <a:srgbClr val="001D3A"/>
              </a:buClr>
              <a:buSzPct val="80000"/>
              <a:buFont typeface="+mj-lt"/>
              <a:buAutoNum type="arabicPeriod"/>
              <a:defRPr/>
            </a:pPr>
            <a:r>
              <a:rPr lang="zh-CN" altLang="en-US" sz="2000" dirty="0">
                <a:solidFill>
                  <a:srgbClr val="0000FF"/>
                </a:solidFill>
                <a:latin typeface="Arial" panose="020B0604020202020204" pitchFamily="34" charset="0"/>
              </a:rPr>
              <a:t>msgflg指定所需类型消息不在队列上时将要采取的操作</a:t>
            </a:r>
          </a:p>
          <a:p>
            <a:pPr marL="0" indent="0" algn="l" eaLnBrk="0" hangingPunct="0">
              <a:spcBef>
                <a:spcPts val="650"/>
              </a:spcBef>
              <a:buClr>
                <a:srgbClr val="FF5050"/>
              </a:buClr>
              <a:buSzPct val="120000"/>
              <a:defRPr/>
            </a:pPr>
            <a:endParaRPr lang="en-US" altLang="zh-CN" sz="2600"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en-US" altLang="zh-CN" sz="2600"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en-US" altLang="zh-CN" sz="2600" dirty="0">
              <a:solidFill>
                <a:srgbClr val="000066"/>
              </a:solidFill>
              <a:ea typeface="黑体" pitchFamily="49" charset="-122"/>
            </a:endParaRPr>
          </a:p>
          <a:p>
            <a:pPr algn="l" eaLnBrk="0" hangingPunct="0">
              <a:buClr>
                <a:srgbClr val="000000"/>
              </a:buClr>
              <a:buSzPct val="100000"/>
              <a:buFont typeface="Times New Roman" pitchFamily="18" charset="0"/>
              <a:buNone/>
              <a:defRPr/>
            </a:pPr>
            <a:br>
              <a:rPr lang="en-US" altLang="zh-CN" sz="2000" dirty="0"/>
            </a:br>
            <a:endParaRPr lang="en-US" altLang="zh-CN"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zh-CN" altLang="zh-CN" dirty="0">
              <a:solidFill>
                <a:srgbClr val="000066"/>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80FE15E8-C93C-40A8-84BB-F8851F5E0067}"/>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子任务</a:t>
            </a:r>
            <a:r>
              <a:rPr lang="en-US" altLang="zh-CN" sz="2800">
                <a:solidFill>
                  <a:srgbClr val="FFFFFF"/>
                </a:solidFill>
                <a:latin typeface="Arial Narrow" panose="020B0606020202030204" pitchFamily="34" charset="0"/>
                <a:ea typeface="黑体" panose="02010609060101010101" pitchFamily="49" charset="-122"/>
              </a:rPr>
              <a:t>7</a:t>
            </a:r>
            <a:r>
              <a:rPr lang="zh-CN" altLang="zh-CN" sz="2800">
                <a:solidFill>
                  <a:srgbClr val="FFFFFF"/>
                </a:solidFill>
                <a:latin typeface="Arial Narrow" panose="020B0606020202030204" pitchFamily="34" charset="0"/>
                <a:ea typeface="黑体" panose="02010609060101010101" pitchFamily="49" charset="-122"/>
              </a:rPr>
              <a:t>：</a:t>
            </a:r>
            <a:r>
              <a:rPr lang="zh-CN" altLang="en-US" sz="2800">
                <a:solidFill>
                  <a:srgbClr val="FFFFFF"/>
                </a:solidFill>
                <a:latin typeface="Arial Narrow" panose="020B0606020202030204" pitchFamily="34" charset="0"/>
                <a:ea typeface="黑体" panose="02010609060101010101" pitchFamily="49" charset="-122"/>
              </a:rPr>
              <a:t>使用消息队列实现进程间通信</a:t>
            </a:r>
            <a:endParaRPr lang="en-US" altLang="zh-CN" sz="2800">
              <a:solidFill>
                <a:srgbClr val="FFFFFF"/>
              </a:solidFill>
              <a:latin typeface="Arial Narrow" panose="020B0606020202030204" pitchFamily="34" charset="0"/>
              <a:ea typeface="黑体" panose="02010609060101010101" pitchFamily="49" charset="-122"/>
            </a:endParaRPr>
          </a:p>
        </p:txBody>
      </p:sp>
      <p:sp>
        <p:nvSpPr>
          <p:cNvPr id="35843" name="Text Box 2">
            <a:extLst>
              <a:ext uri="{FF2B5EF4-FFF2-40B4-BE49-F238E27FC236}">
                <a16:creationId xmlns:a16="http://schemas.microsoft.com/office/drawing/2014/main" id="{72B88F12-298D-4E13-AAE9-A5BBA08FB981}"/>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函数原型</a:t>
            </a:r>
            <a:endParaRPr lang="en-US" altLang="zh-CN" sz="2600" dirty="0">
              <a:solidFill>
                <a:srgbClr val="000066"/>
              </a:solidFill>
              <a:ea typeface="黑体" pitchFamily="49" charset="-122"/>
            </a:endParaRPr>
          </a:p>
          <a:p>
            <a:pPr marL="0" indent="0" algn="l" eaLnBrk="0" hangingPunct="0">
              <a:spcBef>
                <a:spcPts val="650"/>
              </a:spcBef>
              <a:buClr>
                <a:srgbClr val="FF5050"/>
              </a:buClr>
              <a:buSzPct val="120000"/>
              <a:defRPr/>
            </a:pPr>
            <a:endParaRPr lang="en-US" altLang="zh-CN" sz="2600" dirty="0">
              <a:solidFill>
                <a:srgbClr val="000066"/>
              </a:solidFill>
              <a:ea typeface="黑体" pitchFamily="49" charset="-122"/>
            </a:endParaRPr>
          </a:p>
          <a:p>
            <a:pPr marL="741363" lvl="1" algn="l" eaLnBrk="0" hangingPunct="0">
              <a:lnSpc>
                <a:spcPct val="90000"/>
              </a:lnSpc>
              <a:spcBef>
                <a:spcPts val="6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rPr>
              <a:t>int msgsnd(int _msgid, const void *_msgp, size_t _msgsz, int _msgflg);</a:t>
            </a:r>
          </a:p>
          <a:p>
            <a:pPr marL="914400" lvl="3" algn="l" eaLnBrk="0" hangingPunct="0">
              <a:lnSpc>
                <a:spcPct val="90000"/>
              </a:lnSpc>
              <a:spcBef>
                <a:spcPts val="600"/>
              </a:spcBef>
              <a:buClr>
                <a:srgbClr val="001D3A"/>
              </a:buClr>
              <a:buSzPct val="80000"/>
              <a:defRPr/>
            </a:pPr>
            <a:r>
              <a:rPr lang="zh-CN" altLang="en-US" sz="2000" dirty="0">
                <a:solidFill>
                  <a:srgbClr val="0000FF"/>
                </a:solidFill>
                <a:latin typeface="Arial" panose="020B0604020202020204" pitchFamily="34" charset="0"/>
              </a:rPr>
              <a:t>msgid为指定的消息队列标识符</a:t>
            </a:r>
          </a:p>
          <a:p>
            <a:pPr marL="914400" lvl="3" algn="l" eaLnBrk="0" hangingPunct="0">
              <a:lnSpc>
                <a:spcPct val="90000"/>
              </a:lnSpc>
              <a:spcBef>
                <a:spcPts val="600"/>
              </a:spcBef>
              <a:buClr>
                <a:srgbClr val="001D3A"/>
              </a:buClr>
              <a:buSzPct val="80000"/>
              <a:defRPr/>
            </a:pPr>
            <a:r>
              <a:rPr lang="zh-CN" altLang="en-US" sz="2000" dirty="0">
                <a:solidFill>
                  <a:srgbClr val="0000FF"/>
                </a:solidFill>
                <a:latin typeface="Arial" panose="020B0604020202020204" pitchFamily="34" charset="0"/>
              </a:rPr>
              <a:t>msgp为指向的用户定义缓冲区</a:t>
            </a:r>
            <a:endParaRPr lang="en-US" altLang="zh-CN" sz="2000" dirty="0">
              <a:solidFill>
                <a:srgbClr val="0000FF"/>
              </a:solidFill>
              <a:latin typeface="Arial" panose="020B0604020202020204" pitchFamily="34" charset="0"/>
            </a:endParaRPr>
          </a:p>
          <a:p>
            <a:pPr marL="914400" lvl="3" algn="l" eaLnBrk="0" hangingPunct="0">
              <a:lnSpc>
                <a:spcPct val="90000"/>
              </a:lnSpc>
              <a:spcBef>
                <a:spcPts val="600"/>
              </a:spcBef>
              <a:buClr>
                <a:srgbClr val="001D3A"/>
              </a:buClr>
              <a:buSzPct val="80000"/>
              <a:defRPr/>
            </a:pPr>
            <a:endParaRPr lang="en-US" altLang="zh-CN" sz="2000" dirty="0">
              <a:solidFill>
                <a:srgbClr val="0000FF"/>
              </a:solidFill>
              <a:latin typeface="Arial" panose="020B0604020202020204" pitchFamily="34" charset="0"/>
            </a:endParaRPr>
          </a:p>
          <a:p>
            <a:pPr marL="741363" lvl="1" algn="l" eaLnBrk="0" hangingPunct="0">
              <a:lnSpc>
                <a:spcPct val="90000"/>
              </a:lnSpc>
              <a:spcBef>
                <a:spcPts val="600"/>
              </a:spcBef>
              <a:buClr>
                <a:srgbClr val="001D3A"/>
              </a:buClr>
              <a:buSzPct val="80000"/>
              <a:buFont typeface="Wingdings" panose="05000000000000000000" pitchFamily="2" charset="2"/>
              <a:buChar char=""/>
              <a:defRPr/>
            </a:pPr>
            <a:r>
              <a:rPr lang="en-US" altLang="zh-CN" sz="2000" dirty="0">
                <a:solidFill>
                  <a:srgbClr val="0000FF"/>
                </a:solidFill>
                <a:latin typeface="Arial" panose="020B0604020202020204" pitchFamily="34" charset="0"/>
              </a:rPr>
              <a:t>int void </a:t>
            </a:r>
            <a:r>
              <a:rPr lang="en-US" altLang="zh-CN" sz="2000" dirty="0" err="1">
                <a:solidFill>
                  <a:srgbClr val="0000FF"/>
                </a:solidFill>
                <a:latin typeface="Arial" panose="020B0604020202020204" pitchFamily="34" charset="0"/>
              </a:rPr>
              <a:t>msgctl</a:t>
            </a:r>
            <a:r>
              <a:rPr lang="en-US" altLang="zh-CN" sz="2000" dirty="0">
                <a:solidFill>
                  <a:srgbClr val="0000FF"/>
                </a:solidFill>
                <a:latin typeface="Arial" panose="020B0604020202020204" pitchFamily="34" charset="0"/>
              </a:rPr>
              <a:t>(int </a:t>
            </a:r>
            <a:r>
              <a:rPr lang="en-US" altLang="zh-CN" sz="2000" dirty="0" err="1">
                <a:solidFill>
                  <a:srgbClr val="0000FF"/>
                </a:solidFill>
                <a:latin typeface="Arial" panose="020B0604020202020204" pitchFamily="34" charset="0"/>
              </a:rPr>
              <a:t>msqid,int</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cmd,struct</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msqid_ds</a:t>
            </a:r>
            <a:r>
              <a:rPr lang="en-US" altLang="zh-CN" sz="2000" dirty="0">
                <a:solidFill>
                  <a:srgbClr val="0000FF"/>
                </a:solidFill>
                <a:latin typeface="Arial" panose="020B0604020202020204" pitchFamily="34" charset="0"/>
              </a:rPr>
              <a:t> *</a:t>
            </a:r>
            <a:r>
              <a:rPr lang="en-US" altLang="zh-CN" sz="2000" dirty="0" err="1">
                <a:solidFill>
                  <a:srgbClr val="0000FF"/>
                </a:solidFill>
                <a:latin typeface="Arial" panose="020B0604020202020204" pitchFamily="34" charset="0"/>
              </a:rPr>
              <a:t>buf</a:t>
            </a:r>
            <a:r>
              <a:rPr lang="en-US" altLang="zh-CN" sz="2000" dirty="0">
                <a:solidFill>
                  <a:srgbClr val="0000FF"/>
                </a:solidFill>
                <a:latin typeface="Arial" panose="020B0604020202020204" pitchFamily="34" charset="0"/>
              </a:rPr>
              <a:t>),</a:t>
            </a:r>
          </a:p>
          <a:p>
            <a:pPr algn="l" eaLnBrk="0" hangingPunct="0">
              <a:spcBef>
                <a:spcPts val="650"/>
              </a:spcBef>
              <a:buClr>
                <a:srgbClr val="FF5050"/>
              </a:buClr>
              <a:buSzPct val="120000"/>
              <a:buFont typeface="Wingdings" pitchFamily="2" charset="2"/>
              <a:buChar char=""/>
              <a:defRPr/>
            </a:pPr>
            <a:endParaRPr lang="en-US" altLang="zh-CN" sz="2600" dirty="0">
              <a:solidFill>
                <a:srgbClr val="000066"/>
              </a:solidFill>
              <a:ea typeface="黑体" pitchFamily="49" charset="-122"/>
            </a:endParaRPr>
          </a:p>
          <a:p>
            <a:pPr algn="l" eaLnBrk="0" hangingPunct="0">
              <a:buClr>
                <a:srgbClr val="000000"/>
              </a:buClr>
              <a:buSzPct val="100000"/>
              <a:buFont typeface="Times New Roman" pitchFamily="18" charset="0"/>
              <a:buNone/>
              <a:defRPr/>
            </a:pPr>
            <a:br>
              <a:rPr lang="en-US" altLang="zh-CN" sz="2000" dirty="0"/>
            </a:br>
            <a:endParaRPr lang="en-US" altLang="zh-CN" dirty="0">
              <a:solidFill>
                <a:srgbClr val="000066"/>
              </a:solidFill>
              <a:ea typeface="黑体" pitchFamily="49" charset="-122"/>
            </a:endParaRPr>
          </a:p>
          <a:p>
            <a:pPr algn="l" eaLnBrk="0" hangingPunct="0">
              <a:spcBef>
                <a:spcPts val="650"/>
              </a:spcBef>
              <a:buClr>
                <a:srgbClr val="FF5050"/>
              </a:buClr>
              <a:buSzPct val="120000"/>
              <a:buFont typeface="Wingdings" pitchFamily="2" charset="2"/>
              <a:buChar char=""/>
              <a:defRPr/>
            </a:pPr>
            <a:endParaRPr lang="zh-CN" altLang="zh-CN" dirty="0">
              <a:solidFill>
                <a:srgbClr val="000066"/>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ED94BBD5-5222-46EB-B1FB-995AAD65D1FF}"/>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en-US" sz="2800" dirty="0">
                <a:solidFill>
                  <a:srgbClr val="FFFFFF"/>
                </a:solidFill>
                <a:latin typeface="Arial Narrow" panose="020B0606020202030204" pitchFamily="34" charset="0"/>
                <a:ea typeface="黑体" panose="02010609060101010101" pitchFamily="49" charset="-122"/>
              </a:rPr>
              <a:t>附加题</a:t>
            </a:r>
            <a:endParaRPr lang="zh-CN" altLang="zh-CN" sz="2800" dirty="0">
              <a:solidFill>
                <a:srgbClr val="FFFFFF"/>
              </a:solidFill>
              <a:latin typeface="Arial Narrow" panose="020B0606020202030204" pitchFamily="34" charset="0"/>
              <a:ea typeface="黑体" panose="02010609060101010101" pitchFamily="49" charset="-122"/>
            </a:endParaRPr>
          </a:p>
        </p:txBody>
      </p:sp>
      <p:sp>
        <p:nvSpPr>
          <p:cNvPr id="44035" name="Text Box 2">
            <a:extLst>
              <a:ext uri="{FF2B5EF4-FFF2-40B4-BE49-F238E27FC236}">
                <a16:creationId xmlns:a16="http://schemas.microsoft.com/office/drawing/2014/main" id="{7B8F5882-A27F-4457-A576-6DE7F6E9FD95}"/>
              </a:ext>
            </a:extLst>
          </p:cNvPr>
          <p:cNvSpPr txBox="1">
            <a:spLocks noChangeArrowheads="1"/>
          </p:cNvSpPr>
          <p:nvPr/>
        </p:nvSpPr>
        <p:spPr bwMode="auto">
          <a:xfrm>
            <a:off x="831850" y="1412876"/>
            <a:ext cx="8513638" cy="4876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itchFamily="34" charset="0"/>
                <a:ea typeface="宋体" pitchFamily="2" charset="-122"/>
              </a:defRPr>
            </a:lvl9pPr>
          </a:lstStyle>
          <a:p>
            <a:pPr algn="l" eaLnBrk="0" hangingPunct="0">
              <a:spcBef>
                <a:spcPts val="650"/>
              </a:spcBef>
              <a:buClr>
                <a:srgbClr val="FF5050"/>
              </a:buClr>
              <a:buSzPct val="120000"/>
              <a:buFont typeface="Wingdings" pitchFamily="2" charset="2"/>
              <a:buChar char=""/>
              <a:defRPr/>
            </a:pPr>
            <a:r>
              <a:rPr lang="zh-CN" altLang="en-US" sz="2600" dirty="0">
                <a:solidFill>
                  <a:srgbClr val="000066"/>
                </a:solidFill>
                <a:ea typeface="黑体" pitchFamily="49" charset="-122"/>
              </a:rPr>
              <a:t>使用消息队列实现聊天室功能</a:t>
            </a:r>
            <a:endParaRPr lang="en-US" altLang="zh-CN" sz="2600" dirty="0">
              <a:solidFill>
                <a:srgbClr val="000066"/>
              </a:solidFill>
              <a:ea typeface="黑体" pitchFamily="49" charset="-122"/>
            </a:endParaRPr>
          </a:p>
          <a:p>
            <a:pPr marL="741363" lvl="1" indent="-284163" algn="l" eaLnBrk="0" hangingPunct="0">
              <a:lnSpc>
                <a:spcPct val="90000"/>
              </a:lnSpc>
              <a:spcBef>
                <a:spcPts val="600"/>
              </a:spcBef>
              <a:buClr>
                <a:srgbClr val="001D3A"/>
              </a:buClr>
              <a:buSzPct val="80000"/>
              <a:buFont typeface="Wingdings" panose="05000000000000000000" pitchFamily="2" charset="2"/>
              <a:buChar char=""/>
              <a:defRPr/>
            </a:pPr>
            <a:r>
              <a:rPr lang="zh-CN" altLang="en-US" sz="2000" dirty="0">
                <a:solidFill>
                  <a:srgbClr val="0000FF"/>
                </a:solidFill>
              </a:rPr>
              <a:t>客户端</a:t>
            </a:r>
            <a:br>
              <a:rPr lang="zh-CN" altLang="en-US" dirty="0">
                <a:solidFill>
                  <a:schemeClr val="accent6">
                    <a:lumMod val="50000"/>
                  </a:schemeClr>
                </a:solidFill>
              </a:rPr>
            </a:br>
            <a:r>
              <a:rPr lang="en-US" altLang="zh-CN" dirty="0">
                <a:solidFill>
                  <a:schemeClr val="accent6">
                    <a:lumMod val="50000"/>
                  </a:schemeClr>
                </a:solidFill>
              </a:rPr>
              <a:t>	</a:t>
            </a:r>
            <a:r>
              <a:rPr lang="zh-CN" altLang="en-US" sz="2000" dirty="0">
                <a:solidFill>
                  <a:srgbClr val="0000FF"/>
                </a:solidFill>
              </a:rPr>
              <a:t>在服务器端主要实现广播功能，以及服务器退出以后通知</a:t>
            </a:r>
            <a:br>
              <a:rPr lang="zh-CN" altLang="en-US" sz="2000" dirty="0">
                <a:solidFill>
                  <a:srgbClr val="0000FF"/>
                </a:solidFill>
              </a:rPr>
            </a:br>
            <a:r>
              <a:rPr lang="en-US" altLang="zh-CN" sz="2000" dirty="0">
                <a:solidFill>
                  <a:srgbClr val="0000FF"/>
                </a:solidFill>
              </a:rPr>
              <a:t>	</a:t>
            </a:r>
            <a:r>
              <a:rPr lang="zh-CN" altLang="en-US" sz="2000" dirty="0">
                <a:solidFill>
                  <a:srgbClr val="0000FF"/>
                </a:solidFill>
              </a:rPr>
              <a:t>所有客户端退出并删除消息队列功能</a:t>
            </a:r>
            <a:br>
              <a:rPr lang="zh-CN" altLang="en-US" sz="2000" dirty="0">
                <a:solidFill>
                  <a:srgbClr val="0000FF"/>
                </a:solidFill>
              </a:rPr>
            </a:br>
            <a:r>
              <a:rPr lang="en-US" altLang="zh-CN" sz="2000" dirty="0">
                <a:solidFill>
                  <a:srgbClr val="0000FF"/>
                </a:solidFill>
              </a:rPr>
              <a:t>	</a:t>
            </a:r>
            <a:r>
              <a:rPr lang="zh-CN" altLang="en-US" sz="2000" dirty="0">
                <a:solidFill>
                  <a:srgbClr val="0000FF"/>
                </a:solidFill>
              </a:rPr>
              <a:t>对所有客户端的统计由链表实现</a:t>
            </a:r>
            <a:endParaRPr lang="en-US" altLang="zh-CN" sz="2000" dirty="0">
              <a:solidFill>
                <a:srgbClr val="0000FF"/>
              </a:solidFill>
            </a:endParaRPr>
          </a:p>
          <a:p>
            <a:pPr marL="741363" lvl="1" indent="-284163" algn="l" eaLnBrk="0" hangingPunct="0">
              <a:lnSpc>
                <a:spcPct val="90000"/>
              </a:lnSpc>
              <a:spcBef>
                <a:spcPts val="600"/>
              </a:spcBef>
              <a:buClr>
                <a:srgbClr val="001D3A"/>
              </a:buClr>
              <a:buSzPct val="80000"/>
              <a:buFont typeface="Wingdings" panose="05000000000000000000" pitchFamily="2" charset="2"/>
              <a:buChar char=""/>
              <a:defRPr/>
            </a:pPr>
            <a:r>
              <a:rPr lang="zh-CN" altLang="en-US" sz="2000" dirty="0">
                <a:solidFill>
                  <a:srgbClr val="0000FF"/>
                </a:solidFill>
              </a:rPr>
              <a:t>服务端</a:t>
            </a:r>
            <a:endParaRPr lang="en-US" altLang="zh-CN" sz="2800" dirty="0">
              <a:solidFill>
                <a:schemeClr val="accent6">
                  <a:lumMod val="50000"/>
                </a:schemeClr>
              </a:solidFill>
            </a:endParaRPr>
          </a:p>
          <a:p>
            <a:pPr lvl="2" algn="l" eaLnBrk="0" hangingPunct="0">
              <a:lnSpc>
                <a:spcPct val="90000"/>
              </a:lnSpc>
              <a:spcBef>
                <a:spcPts val="600"/>
              </a:spcBef>
              <a:buClr>
                <a:srgbClr val="001D3A"/>
              </a:buClr>
              <a:buSzPct val="80000"/>
              <a:defRPr/>
            </a:pPr>
            <a:r>
              <a:rPr lang="zh-CN" altLang="en-US" sz="2000" dirty="0">
                <a:solidFill>
                  <a:srgbClr val="0000FF"/>
                </a:solidFill>
              </a:rPr>
              <a:t>上线提醒</a:t>
            </a:r>
            <a:br>
              <a:rPr lang="zh-CN" altLang="en-US" sz="2000" dirty="0">
                <a:solidFill>
                  <a:srgbClr val="0000FF"/>
                </a:solidFill>
              </a:rPr>
            </a:br>
            <a:r>
              <a:rPr lang="zh-CN" altLang="en-US" sz="2000" dirty="0">
                <a:solidFill>
                  <a:srgbClr val="0000FF"/>
                </a:solidFill>
              </a:rPr>
              <a:t>下线提醒 </a:t>
            </a:r>
            <a:br>
              <a:rPr lang="zh-CN" altLang="en-US" sz="2000" dirty="0">
                <a:solidFill>
                  <a:srgbClr val="0000FF"/>
                </a:solidFill>
              </a:rPr>
            </a:br>
            <a:r>
              <a:rPr lang="zh-CN" altLang="en-US" sz="2000" dirty="0">
                <a:solidFill>
                  <a:srgbClr val="0000FF"/>
                </a:solidFill>
              </a:rPr>
              <a:t> 服务器断线后子进程都退出</a:t>
            </a:r>
            <a:br>
              <a:rPr lang="zh-CN" altLang="en-US" sz="2800" dirty="0">
                <a:solidFill>
                  <a:schemeClr val="accent6">
                    <a:lumMod val="50000"/>
                  </a:schemeClr>
                </a:solidFill>
              </a:rPr>
            </a:br>
            <a:endParaRPr lang="zh-CN" altLang="en-US" sz="2600" dirty="0">
              <a:solidFill>
                <a:schemeClr val="accent6">
                  <a:lumMod val="50000"/>
                </a:schemeClr>
              </a:solidFill>
              <a:ea typeface="黑体" pitchFamily="49"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69DD1D06-B470-4886-9F24-52572D854DBC}"/>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共享内存使用讲解</a:t>
            </a:r>
          </a:p>
        </p:txBody>
      </p:sp>
      <p:sp>
        <p:nvSpPr>
          <p:cNvPr id="14339" name="Text Box 2">
            <a:extLst>
              <a:ext uri="{FF2B5EF4-FFF2-40B4-BE49-F238E27FC236}">
                <a16:creationId xmlns:a16="http://schemas.microsoft.com/office/drawing/2014/main" id="{17A92CC4-7F8F-44BF-B1F6-AC0417869D00}"/>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要使用共享内存，应该有如下步骤：</a:t>
            </a: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1.开辟一块共享内存 shmget()</a:t>
            </a: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2.允许本进程使用共某块共享内存 shmat()</a:t>
            </a: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3.写入/读出</a:t>
            </a:r>
          </a:p>
          <a:p>
            <a:pPr algn="l">
              <a:spcBef>
                <a:spcPts val="650"/>
              </a:spcBef>
              <a:buClr>
                <a:srgbClr val="FF5050"/>
              </a:buClr>
              <a:buSzPct val="120000"/>
            </a:pPr>
            <a:endParaRPr lang="zh-CN" altLang="zh-CN" sz="2600" dirty="0">
              <a:solidFill>
                <a:srgbClr val="000066"/>
              </a:solidFill>
              <a:ea typeface="黑体" panose="02010609060101010101" pitchFamily="49" charset="-122"/>
            </a:endParaRP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需要删除这块内存的时候，步骤为</a:t>
            </a:r>
          </a:p>
          <a:p>
            <a:pPr algn="l">
              <a:spcBef>
                <a:spcPts val="650"/>
              </a:spcBef>
              <a:buClr>
                <a:srgbClr val="FF5050"/>
              </a:buClr>
              <a:buSzPct val="120000"/>
            </a:pPr>
            <a:endParaRPr lang="zh-CN" altLang="zh-CN" sz="2600" dirty="0">
              <a:solidFill>
                <a:srgbClr val="000066"/>
              </a:solidFill>
              <a:ea typeface="黑体" panose="02010609060101010101" pitchFamily="49" charset="-122"/>
            </a:endParaRP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4.禁止本进程使用这块共享内存 shmdt()</a:t>
            </a:r>
          </a:p>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5.删除这块共享内存 shmctl()或者命令行下ipcrm</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4468D1ED-3F1F-497E-BCDE-152F9421916B}"/>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zh-CN" altLang="zh-CN" sz="2800">
                <a:solidFill>
                  <a:srgbClr val="FFFFFF"/>
                </a:solidFill>
                <a:latin typeface="Arial Narrow" panose="020B0606020202030204" pitchFamily="34" charset="0"/>
                <a:ea typeface="黑体" panose="02010609060101010101" pitchFamily="49" charset="-122"/>
              </a:rPr>
              <a:t>相关知识</a:t>
            </a:r>
          </a:p>
        </p:txBody>
      </p:sp>
      <p:sp>
        <p:nvSpPr>
          <p:cNvPr id="15363" name="Text Box 2">
            <a:extLst>
              <a:ext uri="{FF2B5EF4-FFF2-40B4-BE49-F238E27FC236}">
                <a16:creationId xmlns:a16="http://schemas.microsoft.com/office/drawing/2014/main" id="{A0C226C1-3AD9-4C4F-9FCE-8FBB8F1C2096}"/>
              </a:ext>
            </a:extLst>
          </p:cNvPr>
          <p:cNvSpPr txBox="1">
            <a:spLocks noChangeArrowheads="1"/>
          </p:cNvSpPr>
          <p:nvPr/>
        </p:nvSpPr>
        <p:spPr bwMode="auto">
          <a:xfrm>
            <a:off x="831850" y="1412876"/>
            <a:ext cx="8242300"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algn="l">
              <a:spcBef>
                <a:spcPts val="650"/>
              </a:spcBef>
              <a:buClr>
                <a:srgbClr val="FF5050"/>
              </a:buClr>
              <a:buSzPct val="120000"/>
              <a:buFont typeface="Wingdings" panose="05000000000000000000" pitchFamily="2" charset="2"/>
              <a:buChar char=""/>
            </a:pPr>
            <a:r>
              <a:rPr lang="zh-CN" altLang="zh-CN" sz="2600" dirty="0">
                <a:solidFill>
                  <a:srgbClr val="000066"/>
                </a:solidFill>
                <a:ea typeface="黑体" panose="02010609060101010101" pitchFamily="49" charset="-122"/>
              </a:rPr>
              <a:t>共享内存函数由shmget、shmat、shmdt、shmctl四个函数组成</a:t>
            </a:r>
          </a:p>
          <a:p>
            <a:pPr lvl="1" algn="l">
              <a:spcBef>
                <a:spcPts val="500"/>
              </a:spcBef>
              <a:buClr>
                <a:srgbClr val="001D3A"/>
              </a:buClr>
              <a:buSzPct val="80000"/>
              <a:buFont typeface="Wingdings" panose="05000000000000000000" pitchFamily="2" charset="2"/>
              <a:buChar char=""/>
            </a:pPr>
            <a:r>
              <a:rPr lang="zh-CN" altLang="zh-CN" sz="2000" dirty="0">
                <a:solidFill>
                  <a:srgbClr val="0000FF"/>
                </a:solidFill>
              </a:rPr>
              <a:t>shmget</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得到一个共享内存标识符或创建一个共享内存对象</a:t>
            </a:r>
          </a:p>
          <a:p>
            <a:pPr lvl="1" algn="l">
              <a:spcBef>
                <a:spcPts val="500"/>
              </a:spcBef>
              <a:buClr>
                <a:srgbClr val="001D3A"/>
              </a:buClr>
              <a:buSzPct val="80000"/>
              <a:buFont typeface="Wingdings" panose="05000000000000000000" pitchFamily="2" charset="2"/>
              <a:buChar char=""/>
            </a:pPr>
            <a:r>
              <a:rPr lang="zh-CN" altLang="zh-CN" sz="2000" dirty="0">
                <a:solidFill>
                  <a:srgbClr val="0000FF"/>
                </a:solidFill>
              </a:rPr>
              <a:t>shmat</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把共享内存区对象映射到调用进程的地址空间</a:t>
            </a:r>
          </a:p>
          <a:p>
            <a:pPr lvl="1" algn="l">
              <a:spcBef>
                <a:spcPts val="500"/>
              </a:spcBef>
              <a:buClr>
                <a:srgbClr val="001D3A"/>
              </a:buClr>
              <a:buSzPct val="80000"/>
              <a:buFont typeface="Wingdings" panose="05000000000000000000" pitchFamily="2" charset="2"/>
              <a:buChar char=""/>
            </a:pPr>
            <a:r>
              <a:rPr lang="zh-CN" altLang="zh-CN" sz="2000" dirty="0">
                <a:solidFill>
                  <a:srgbClr val="0000FF"/>
                </a:solidFill>
              </a:rPr>
              <a:t>shmdt</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断开共享内存连接</a:t>
            </a:r>
          </a:p>
          <a:p>
            <a:pPr lvl="1" algn="l">
              <a:spcBef>
                <a:spcPts val="500"/>
              </a:spcBef>
              <a:buClr>
                <a:srgbClr val="001D3A"/>
              </a:buClr>
              <a:buSzPct val="80000"/>
              <a:buFont typeface="Wingdings" panose="05000000000000000000" pitchFamily="2" charset="2"/>
              <a:buChar char=""/>
            </a:pPr>
            <a:r>
              <a:rPr lang="zh-CN" altLang="zh-CN" sz="2000" dirty="0">
                <a:solidFill>
                  <a:srgbClr val="0000FF"/>
                </a:solidFill>
              </a:rPr>
              <a:t>shmctl</a:t>
            </a:r>
          </a:p>
          <a:p>
            <a:pPr lvl="2" algn="l">
              <a:spcBef>
                <a:spcPts val="500"/>
              </a:spcBef>
              <a:buClr>
                <a:srgbClr val="FF5050"/>
              </a:buClr>
              <a:buSzPct val="120000"/>
              <a:buFont typeface="Wingdings" panose="05000000000000000000" pitchFamily="2" charset="2"/>
              <a:buChar char=""/>
            </a:pPr>
            <a:r>
              <a:rPr lang="zh-CN" altLang="zh-CN" sz="2000" dirty="0">
                <a:solidFill>
                  <a:srgbClr val="A50021"/>
                </a:solidFill>
              </a:rPr>
              <a:t>共享内存管理</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EB8D6AE1-47C6-4D88-90EF-01FA5D369BC1}"/>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step1</a:t>
            </a:r>
            <a:r>
              <a:rPr lang="zh-CN" altLang="zh-CN" sz="2800">
                <a:solidFill>
                  <a:srgbClr val="FFFFFF"/>
                </a:solidFill>
                <a:latin typeface="Arial Narrow" panose="020B0606020202030204" pitchFamily="34" charset="0"/>
                <a:ea typeface="黑体" panose="02010609060101010101" pitchFamily="49" charset="-122"/>
              </a:rPr>
              <a:t>：使用shmget函数创建共享内存</a:t>
            </a:r>
          </a:p>
        </p:txBody>
      </p:sp>
      <p:sp>
        <p:nvSpPr>
          <p:cNvPr id="18434" name="Text Box 2">
            <a:extLst>
              <a:ext uri="{FF2B5EF4-FFF2-40B4-BE49-F238E27FC236}">
                <a16:creationId xmlns:a16="http://schemas.microsoft.com/office/drawing/2014/main" id="{0DBBC8B8-85E4-4A9A-81C4-A2E40C35191C}"/>
              </a:ext>
            </a:extLst>
          </p:cNvPr>
          <p:cNvSpPr txBox="1">
            <a:spLocks noChangeArrowheads="1"/>
          </p:cNvSpPr>
          <p:nvPr/>
        </p:nvSpPr>
        <p:spPr bwMode="auto">
          <a:xfrm>
            <a:off x="831851" y="1412876"/>
            <a:ext cx="8297863"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9pPr>
          </a:lstStyle>
          <a:p>
            <a:pPr algn="just" eaLnBrk="0" hangingPunct="0">
              <a:spcBef>
                <a:spcPts val="750"/>
              </a:spcBef>
              <a:buClr>
                <a:srgbClr val="FF5050"/>
              </a:buClr>
              <a:buSzPct val="120000"/>
              <a:buFont typeface="Wingdings" charset="2"/>
              <a:buChar char=""/>
              <a:defRPr/>
            </a:pPr>
            <a:r>
              <a:rPr lang="zh-CN" altLang="en-US" sz="3000" dirty="0">
                <a:solidFill>
                  <a:srgbClr val="000066"/>
                </a:solidFill>
                <a:ea typeface="黑体" pitchFamily="49" charset="-122"/>
              </a:rPr>
              <a:t>使用</a:t>
            </a:r>
            <a:r>
              <a:rPr lang="en-US" altLang="zh-CN" sz="3000" dirty="0">
                <a:solidFill>
                  <a:srgbClr val="000066"/>
                </a:solidFill>
                <a:ea typeface="黑体" pitchFamily="49" charset="-122"/>
              </a:rPr>
              <a:t>shmget</a:t>
            </a:r>
            <a:r>
              <a:rPr lang="zh-CN" altLang="en-US" sz="3000" dirty="0">
                <a:solidFill>
                  <a:srgbClr val="000066"/>
                </a:solidFill>
                <a:ea typeface="黑体" pitchFamily="49" charset="-122"/>
              </a:rPr>
              <a:t>函数创建共享内存，并输出创建的</a:t>
            </a:r>
            <a:r>
              <a:rPr lang="en-US" altLang="zh-CN" sz="3000" dirty="0">
                <a:solidFill>
                  <a:srgbClr val="000066"/>
                </a:solidFill>
                <a:ea typeface="黑体" pitchFamily="49" charset="-122"/>
              </a:rPr>
              <a:t>shmid</a:t>
            </a:r>
          </a:p>
          <a:p>
            <a:pPr lvl="1" algn="just" eaLnBrk="0" hangingPunct="0">
              <a:spcBef>
                <a:spcPts val="500"/>
              </a:spcBef>
              <a:buClr>
                <a:srgbClr val="001D3A"/>
              </a:buClr>
              <a:buSzPct val="80000"/>
              <a:buFont typeface="Wingdings" panose="05000000000000000000" pitchFamily="2" charset="2"/>
              <a:buChar char=""/>
              <a:defRPr/>
            </a:pPr>
            <a:r>
              <a:rPr lang="zh-CN" altLang="en-US" sz="2000" dirty="0">
                <a:solidFill>
                  <a:srgbClr val="0000FF"/>
                </a:solidFill>
                <a:latin typeface="Arial" panose="020B0604020202020204" pitchFamily="34" charset="0"/>
                <a:ea typeface="宋体" panose="02010600030101010101" pitchFamily="2" charset="-122"/>
              </a:rPr>
              <a:t>判断所创建的</a:t>
            </a:r>
            <a:r>
              <a:rPr lang="en-US" altLang="zh-CN" sz="2000" dirty="0">
                <a:solidFill>
                  <a:srgbClr val="0000FF"/>
                </a:solidFill>
                <a:latin typeface="Arial" panose="020B0604020202020204" pitchFamily="34" charset="0"/>
                <a:ea typeface="宋体" panose="02010600030101010101" pitchFamily="2" charset="-122"/>
              </a:rPr>
              <a:t>shmid</a:t>
            </a:r>
            <a:r>
              <a:rPr lang="zh-CN" altLang="en-US" sz="2000" dirty="0">
                <a:solidFill>
                  <a:srgbClr val="0000FF"/>
                </a:solidFill>
                <a:latin typeface="Arial" panose="020B0604020202020204" pitchFamily="34" charset="0"/>
                <a:ea typeface="宋体" panose="02010600030101010101" pitchFamily="2" charset="-122"/>
              </a:rPr>
              <a:t>是否成功</a:t>
            </a:r>
          </a:p>
          <a:p>
            <a:pPr marL="1371600" lvl="2" indent="-457200" algn="just" eaLnBrk="0" hangingPunct="0">
              <a:spcBef>
                <a:spcPts val="600"/>
              </a:spcBef>
              <a:buClr>
                <a:srgbClr val="FF5050"/>
              </a:buClr>
              <a:buSzPct val="120000"/>
              <a:buFont typeface="Wingdings" pitchFamily="2" charset="2"/>
              <a:buChar char="ü"/>
              <a:defRPr/>
            </a:pPr>
            <a:r>
              <a:rPr lang="zh-CN" altLang="en-US" sz="2000" dirty="0">
                <a:solidFill>
                  <a:srgbClr val="A50021"/>
                </a:solidFill>
                <a:latin typeface="Arial" panose="020B0604020202020204" pitchFamily="34" charset="0"/>
                <a:ea typeface="宋体" panose="02010600030101010101" pitchFamily="2" charset="-122"/>
              </a:rPr>
              <a:t>如果失败则返回</a:t>
            </a:r>
            <a:r>
              <a:rPr lang="en-US" altLang="zh-CN" sz="2000" dirty="0">
                <a:solidFill>
                  <a:srgbClr val="A50021"/>
                </a:solidFill>
                <a:latin typeface="Arial" panose="020B0604020202020204" pitchFamily="34" charset="0"/>
                <a:ea typeface="宋体" panose="02010600030101010101" pitchFamily="2" charset="-122"/>
              </a:rPr>
              <a:t>-1</a:t>
            </a:r>
          </a:p>
          <a:p>
            <a:pPr marL="1371600" lvl="2" indent="-457200" algn="just" eaLnBrk="0" hangingPunct="0">
              <a:spcBef>
                <a:spcPts val="600"/>
              </a:spcBef>
              <a:buClr>
                <a:srgbClr val="FF5050"/>
              </a:buClr>
              <a:buSzPct val="120000"/>
              <a:buFont typeface="Wingdings" pitchFamily="2" charset="2"/>
              <a:buChar char="ü"/>
              <a:defRPr/>
            </a:pPr>
            <a:r>
              <a:rPr lang="zh-CN" altLang="en-US" sz="2000" dirty="0">
                <a:solidFill>
                  <a:srgbClr val="A50021"/>
                </a:solidFill>
                <a:latin typeface="Arial" panose="020B0604020202020204" pitchFamily="34" charset="0"/>
                <a:ea typeface="宋体" panose="02010600030101010101" pitchFamily="2" charset="-122"/>
              </a:rPr>
              <a:t>如果成功则打印共享内存的</a:t>
            </a:r>
            <a:r>
              <a:rPr lang="en-US" altLang="zh-CN" sz="2000" dirty="0">
                <a:solidFill>
                  <a:srgbClr val="A50021"/>
                </a:solidFill>
                <a:latin typeface="Arial" panose="020B0604020202020204" pitchFamily="34" charset="0"/>
                <a:ea typeface="宋体" panose="02010600030101010101" pitchFamily="2" charset="-122"/>
              </a:rPr>
              <a:t>id</a:t>
            </a:r>
            <a:r>
              <a:rPr lang="zh-CN" altLang="en-US" sz="2000" dirty="0">
                <a:solidFill>
                  <a:srgbClr val="A50021"/>
                </a:solidFill>
                <a:latin typeface="Arial" panose="020B0604020202020204" pitchFamily="34" charset="0"/>
                <a:ea typeface="宋体" panose="02010600030101010101" pitchFamily="2" charset="-122"/>
              </a:rPr>
              <a:t>号</a:t>
            </a:r>
            <a:endParaRPr lang="en-US" altLang="zh-CN" sz="2000" dirty="0">
              <a:solidFill>
                <a:srgbClr val="A50021"/>
              </a:solidFill>
              <a:latin typeface="Arial" panose="020B0604020202020204" pitchFamily="34" charset="0"/>
              <a:ea typeface="宋体" panose="02010600030101010101" pitchFamily="2" charset="-122"/>
            </a:endParaRPr>
          </a:p>
          <a:p>
            <a:pPr lvl="2" algn="just" eaLnBrk="0" hangingPunct="0">
              <a:spcBef>
                <a:spcPts val="600"/>
              </a:spcBef>
              <a:buClr>
                <a:srgbClr val="FF5050"/>
              </a:buClr>
              <a:buSzPct val="120000"/>
              <a:buFont typeface="Wingdings" charset="2"/>
              <a:buChar char=""/>
              <a:defRPr/>
            </a:pPr>
            <a:endParaRPr lang="en-US" altLang="zh-CN" dirty="0">
              <a:solidFill>
                <a:srgbClr val="A50021"/>
              </a:solidFill>
            </a:endParaRPr>
          </a:p>
          <a:p>
            <a:pPr lvl="1" algn="just" eaLnBrk="0" hangingPunct="0">
              <a:spcBef>
                <a:spcPts val="700"/>
              </a:spcBef>
              <a:buClr>
                <a:srgbClr val="FF5050"/>
              </a:buClr>
              <a:buSzPct val="120000"/>
              <a:buFont typeface="Wingdings" charset="2"/>
              <a:buChar char=""/>
              <a:defRPr/>
            </a:pPr>
            <a:endParaRPr lang="en-US" altLang="zh-CN" sz="2800" dirty="0">
              <a:solidFill>
                <a:srgbClr val="0000FF"/>
              </a:solidFill>
            </a:endParaRPr>
          </a:p>
          <a:p>
            <a:pPr lvl="1" algn="just" eaLnBrk="0" hangingPunct="0">
              <a:spcBef>
                <a:spcPts val="500"/>
              </a:spcBef>
              <a:buClr>
                <a:srgbClr val="001D3A"/>
              </a:buClr>
              <a:buSzPct val="80000"/>
              <a:buFont typeface="Wingdings" panose="05000000000000000000" pitchFamily="2" charset="2"/>
              <a:buChar char=""/>
              <a:defRPr/>
            </a:pPr>
            <a:r>
              <a:rPr lang="en-US" altLang="zh-CN" sz="2000" dirty="0" err="1">
                <a:solidFill>
                  <a:srgbClr val="0000FF"/>
                </a:solidFill>
                <a:latin typeface="Arial" panose="020B0604020202020204" pitchFamily="34" charset="0"/>
                <a:ea typeface="宋体" panose="02010600030101010101" pitchFamily="2" charset="-122"/>
              </a:rPr>
              <a:t>Shmget</a:t>
            </a:r>
            <a:r>
              <a:rPr lang="zh-CN" altLang="en-US" sz="2000" dirty="0">
                <a:solidFill>
                  <a:srgbClr val="0000FF"/>
                </a:solidFill>
                <a:latin typeface="Arial" panose="020B0604020202020204" pitchFamily="34" charset="0"/>
                <a:ea typeface="宋体" panose="02010600030101010101" pitchFamily="2" charset="-122"/>
              </a:rPr>
              <a:t>函数</a:t>
            </a:r>
            <a:endParaRPr lang="en-US" altLang="zh-CN" sz="2000" dirty="0">
              <a:solidFill>
                <a:srgbClr val="0000FF"/>
              </a:solidFill>
              <a:latin typeface="Arial" panose="020B0604020202020204" pitchFamily="34" charset="0"/>
              <a:ea typeface="宋体" panose="02010600030101010101" pitchFamily="2" charset="-122"/>
            </a:endParaRPr>
          </a:p>
          <a:p>
            <a:pPr marL="1371600" lvl="2" indent="-457200" algn="just" eaLnBrk="0" hangingPunct="0">
              <a:spcBef>
                <a:spcPts val="600"/>
              </a:spcBef>
              <a:buClr>
                <a:srgbClr val="FF5050"/>
              </a:buClr>
              <a:buSzPct val="120000"/>
              <a:buFont typeface="Wingdings" pitchFamily="2" charset="2"/>
              <a:buChar char="ü"/>
              <a:defRPr/>
            </a:pPr>
            <a:r>
              <a:rPr lang="zh-CN" altLang="en-US" sz="2000" dirty="0">
                <a:solidFill>
                  <a:srgbClr val="A50021"/>
                </a:solidFill>
                <a:latin typeface="Arial" panose="020B0604020202020204" pitchFamily="34" charset="0"/>
                <a:ea typeface="宋体" panose="02010600030101010101" pitchFamily="2" charset="-122"/>
              </a:rPr>
              <a:t>原型</a:t>
            </a:r>
          </a:p>
          <a:p>
            <a:pPr lvl="2" algn="just" eaLnBrk="0" hangingPunct="0">
              <a:spcBef>
                <a:spcPts val="600"/>
              </a:spcBef>
              <a:buClr>
                <a:srgbClr val="FF5050"/>
              </a:buClr>
              <a:buSzPct val="120000"/>
              <a:defRPr/>
            </a:pPr>
            <a:r>
              <a:rPr lang="en-US" altLang="zh-CN" dirty="0" err="1"/>
              <a:t>int</a:t>
            </a:r>
            <a:r>
              <a:rPr lang="en-US" altLang="zh-CN" dirty="0"/>
              <a:t> </a:t>
            </a:r>
            <a:r>
              <a:rPr lang="en-US" altLang="zh-CN" dirty="0" err="1"/>
              <a:t>shmget</a:t>
            </a:r>
            <a:r>
              <a:rPr lang="en-US" altLang="zh-CN" dirty="0"/>
              <a:t>(</a:t>
            </a:r>
            <a:r>
              <a:rPr lang="en-US" altLang="zh-CN" dirty="0" err="1"/>
              <a:t>key_t</a:t>
            </a:r>
            <a:r>
              <a:rPr lang="en-US" altLang="zh-CN" dirty="0"/>
              <a:t> key, </a:t>
            </a:r>
            <a:r>
              <a:rPr lang="en-US" altLang="zh-CN" dirty="0" err="1"/>
              <a:t>size_t</a:t>
            </a:r>
            <a:r>
              <a:rPr lang="en-US" altLang="zh-CN" dirty="0"/>
              <a:t> size, </a:t>
            </a:r>
            <a:r>
              <a:rPr lang="en-US" altLang="zh-CN" dirty="0" err="1"/>
              <a:t>int</a:t>
            </a:r>
            <a:r>
              <a:rPr lang="en-US" altLang="zh-CN" dirty="0"/>
              <a:t> </a:t>
            </a:r>
            <a:r>
              <a:rPr lang="en-US" altLang="zh-CN" dirty="0" err="1"/>
              <a:t>shmflg</a:t>
            </a:r>
            <a:r>
              <a:rPr lang="en-US" altLang="zh-CN" dirty="0"/>
              <a:t>)</a:t>
            </a:r>
            <a:endParaRPr lang="zh-CN" altLang="en-US" dirty="0">
              <a:solidFill>
                <a:srgbClr val="A50021"/>
              </a:solidFill>
            </a:endParaRPr>
          </a:p>
        </p:txBody>
      </p:sp>
      <p:pic>
        <p:nvPicPr>
          <p:cNvPr id="16388" name="Picture 3">
            <a:extLst>
              <a:ext uri="{FF2B5EF4-FFF2-40B4-BE49-F238E27FC236}">
                <a16:creationId xmlns:a16="http://schemas.microsoft.com/office/drawing/2014/main" id="{B946F620-1657-4195-9435-61106F1C2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3" y="3933826"/>
            <a:ext cx="6076950" cy="574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83C9B167-C246-45F6-A4D4-49AD4B2CAF68}"/>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step1</a:t>
            </a:r>
            <a:r>
              <a:rPr lang="zh-CN" altLang="zh-CN" sz="2800">
                <a:solidFill>
                  <a:srgbClr val="FFFFFF"/>
                </a:solidFill>
                <a:latin typeface="Arial Narrow" panose="020B0606020202030204" pitchFamily="34" charset="0"/>
                <a:ea typeface="黑体" panose="02010609060101010101" pitchFamily="49" charset="-122"/>
              </a:rPr>
              <a:t>：使用shmget函数创建共享内存</a:t>
            </a:r>
          </a:p>
        </p:txBody>
      </p:sp>
      <p:sp>
        <p:nvSpPr>
          <p:cNvPr id="2" name="Text Box 2">
            <a:extLst>
              <a:ext uri="{FF2B5EF4-FFF2-40B4-BE49-F238E27FC236}">
                <a16:creationId xmlns:a16="http://schemas.microsoft.com/office/drawing/2014/main" id="{26EF883F-046A-456E-AE3B-8164306A9205}"/>
              </a:ext>
            </a:extLst>
          </p:cNvPr>
          <p:cNvSpPr txBox="1">
            <a:spLocks noChangeArrowheads="1"/>
          </p:cNvSpPr>
          <p:nvPr/>
        </p:nvSpPr>
        <p:spPr bwMode="auto">
          <a:xfrm>
            <a:off x="831851" y="1412876"/>
            <a:ext cx="8297863"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9pPr>
          </a:lstStyle>
          <a:p>
            <a:pPr marL="800100" lvl="1" indent="-342900" algn="just" eaLnBrk="0" hangingPunct="0">
              <a:spcBef>
                <a:spcPts val="700"/>
              </a:spcBef>
              <a:buClr>
                <a:srgbClr val="FF5050"/>
              </a:buClr>
              <a:buSzPct val="120000"/>
              <a:buFont typeface="Wingdings" pitchFamily="2" charset="2"/>
              <a:buChar char="ü"/>
              <a:defRPr/>
            </a:pPr>
            <a:r>
              <a:rPr lang="zh-CN" altLang="en-US" dirty="0">
                <a:solidFill>
                  <a:srgbClr val="A50021"/>
                </a:solidFill>
              </a:rPr>
              <a:t>参数：</a:t>
            </a:r>
            <a:endParaRPr lang="en-US" altLang="zh-CN" dirty="0">
              <a:solidFill>
                <a:srgbClr val="A50021"/>
              </a:solidFill>
            </a:endParaRPr>
          </a:p>
          <a:p>
            <a:pPr marL="1257300" lvl="2" indent="-342900" algn="just" eaLnBrk="0" hangingPunct="0">
              <a:spcBef>
                <a:spcPts val="600"/>
              </a:spcBef>
              <a:buClr>
                <a:srgbClr val="FF5050"/>
              </a:buClr>
              <a:buSzPct val="120000"/>
              <a:buFont typeface="Arial" pitchFamily="34" charset="0"/>
              <a:buChar char="•"/>
              <a:defRPr/>
            </a:pPr>
            <a:r>
              <a:rPr lang="en-US" altLang="zh-CN" dirty="0"/>
              <a:t>Key:0-32</a:t>
            </a:r>
            <a:r>
              <a:rPr lang="zh-CN" altLang="en-US" dirty="0"/>
              <a:t>位整数，</a:t>
            </a:r>
            <a:r>
              <a:rPr lang="en-US" altLang="zh-CN" dirty="0"/>
              <a:t>IPC_PRIVIATE</a:t>
            </a:r>
          </a:p>
          <a:p>
            <a:pPr marL="1257300" lvl="2" indent="-342900" algn="just" eaLnBrk="0" hangingPunct="0">
              <a:spcBef>
                <a:spcPts val="600"/>
              </a:spcBef>
              <a:buClr>
                <a:srgbClr val="FF5050"/>
              </a:buClr>
              <a:buSzPct val="120000"/>
              <a:buFont typeface="Arial" pitchFamily="34" charset="0"/>
              <a:buChar char="•"/>
              <a:defRPr/>
            </a:pPr>
            <a:r>
              <a:rPr lang="en-US" altLang="zh-CN" dirty="0"/>
              <a:t>Size:</a:t>
            </a:r>
            <a:r>
              <a:rPr lang="zh-CN" altLang="en-US" dirty="0"/>
              <a:t>以页为单位</a:t>
            </a:r>
            <a:endParaRPr lang="en-US" altLang="zh-CN" dirty="0"/>
          </a:p>
          <a:p>
            <a:pPr marL="1257300" lvl="2" indent="-342900" algn="just" eaLnBrk="0" hangingPunct="0">
              <a:spcBef>
                <a:spcPts val="600"/>
              </a:spcBef>
              <a:buClr>
                <a:srgbClr val="FF5050"/>
              </a:buClr>
              <a:buSzPct val="120000"/>
              <a:buFont typeface="Arial" pitchFamily="34" charset="0"/>
              <a:buChar char="•"/>
              <a:defRPr/>
            </a:pPr>
            <a:r>
              <a:rPr lang="en-US" altLang="zh-CN" dirty="0" err="1"/>
              <a:t>Shmflg</a:t>
            </a:r>
            <a:r>
              <a:rPr lang="en-US" altLang="zh-CN" dirty="0"/>
              <a:t>:</a:t>
            </a:r>
          </a:p>
          <a:p>
            <a:pPr lvl="2" algn="just" eaLnBrk="0" hangingPunct="0">
              <a:spcBef>
                <a:spcPts val="600"/>
              </a:spcBef>
              <a:buClr>
                <a:srgbClr val="FF5050"/>
              </a:buClr>
              <a:buSzPct val="120000"/>
              <a:defRPr/>
            </a:pPr>
            <a:r>
              <a:rPr lang="en-US" altLang="zh-CN" dirty="0"/>
              <a:t>     IPC_CREAT</a:t>
            </a:r>
            <a:r>
              <a:rPr lang="zh-CN" altLang="en-US" dirty="0"/>
              <a:t>：如果共享内存不存在，则创建一个共享内存，否则打开操作</a:t>
            </a:r>
            <a:endParaRPr lang="en-US" altLang="zh-CN" dirty="0">
              <a:solidFill>
                <a:schemeClr val="accent2"/>
              </a:solidFill>
            </a:endParaRPr>
          </a:p>
          <a:p>
            <a:pPr lvl="2" algn="just" eaLnBrk="0" hangingPunct="0">
              <a:spcBef>
                <a:spcPts val="600"/>
              </a:spcBef>
              <a:buClr>
                <a:srgbClr val="FF5050"/>
              </a:buClr>
              <a:buSzPct val="120000"/>
              <a:defRPr/>
            </a:pPr>
            <a:r>
              <a:rPr lang="en-US" altLang="zh-CN" dirty="0"/>
              <a:t>    IPC_EXCL</a:t>
            </a:r>
            <a:r>
              <a:rPr lang="zh-CN" altLang="en-US" dirty="0"/>
              <a:t>：只有在共享内存不存在的时候，新的共享内存才建立，否则就产生错误</a:t>
            </a:r>
            <a:endParaRPr lang="en-US" altLang="zh-CN" dirty="0">
              <a:solidFill>
                <a:schemeClr val="accent2"/>
              </a:solidFill>
            </a:endParaRPr>
          </a:p>
          <a:p>
            <a:pPr lvl="2" algn="just" eaLnBrk="0" hangingPunct="0">
              <a:spcBef>
                <a:spcPts val="600"/>
              </a:spcBef>
              <a:buClr>
                <a:srgbClr val="FF5050"/>
              </a:buClr>
              <a:buSzPct val="120000"/>
              <a:defRPr/>
            </a:pPr>
            <a:r>
              <a:rPr lang="en-US" altLang="zh-CN" dirty="0"/>
              <a:t>    #define PERM S_IRUSR | S_IWUSR | IPC_CREAT</a:t>
            </a:r>
          </a:p>
          <a:p>
            <a:pPr lvl="2" algn="just" eaLnBrk="0" hangingPunct="0">
              <a:spcBef>
                <a:spcPts val="600"/>
              </a:spcBef>
              <a:buClr>
                <a:srgbClr val="FF5050"/>
              </a:buClr>
              <a:buSzPct val="120000"/>
              <a:defRPr/>
            </a:pPr>
            <a:endParaRPr lang="zh-CN" altLang="en-US" dirty="0">
              <a:solidFill>
                <a:srgbClr val="A5002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082C96E7-75A4-4AD6-8927-F530DEA13A48}"/>
              </a:ext>
            </a:extLst>
          </p:cNvPr>
          <p:cNvSpPr txBox="1">
            <a:spLocks noChangeArrowheads="1"/>
          </p:cNvSpPr>
          <p:nvPr/>
        </p:nvSpPr>
        <p:spPr bwMode="auto">
          <a:xfrm>
            <a:off x="0" y="568326"/>
            <a:ext cx="9906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gn="l">
              <a:lnSpc>
                <a:spcPct val="70000"/>
              </a:lnSpc>
              <a:buSzPct val="100000"/>
            </a:pPr>
            <a:r>
              <a:rPr lang="en-US" altLang="zh-CN" sz="2800" dirty="0">
                <a:solidFill>
                  <a:srgbClr val="FFFFFF"/>
                </a:solidFill>
                <a:latin typeface="Arial Narrow" panose="020B0606020202030204" pitchFamily="34" charset="0"/>
                <a:ea typeface="黑体" panose="02010609060101010101" pitchFamily="49" charset="-122"/>
              </a:rPr>
              <a:t>step1</a:t>
            </a:r>
            <a:r>
              <a:rPr lang="zh-CN" altLang="zh-CN" sz="2800" dirty="0">
                <a:solidFill>
                  <a:srgbClr val="FFFFFF"/>
                </a:solidFill>
                <a:latin typeface="Arial Narrow" panose="020B0606020202030204" pitchFamily="34" charset="0"/>
                <a:ea typeface="黑体" panose="02010609060101010101" pitchFamily="49" charset="-122"/>
              </a:rPr>
              <a:t>：使用shmget函数创建共享内存</a:t>
            </a:r>
          </a:p>
        </p:txBody>
      </p:sp>
      <p:sp>
        <p:nvSpPr>
          <p:cNvPr id="18435" name="Text Box 2">
            <a:extLst>
              <a:ext uri="{FF2B5EF4-FFF2-40B4-BE49-F238E27FC236}">
                <a16:creationId xmlns:a16="http://schemas.microsoft.com/office/drawing/2014/main" id="{18C3647D-0256-4CC6-9D00-4DA8C88111CD}"/>
              </a:ext>
            </a:extLst>
          </p:cNvPr>
          <p:cNvSpPr txBox="1">
            <a:spLocks noChangeArrowheads="1"/>
          </p:cNvSpPr>
          <p:nvPr/>
        </p:nvSpPr>
        <p:spPr bwMode="auto">
          <a:xfrm>
            <a:off x="831851" y="1412876"/>
            <a:ext cx="8297863"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1pPr>
            <a:lvl2pPr marL="8001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宋体" panose="02010600030101010101" pitchFamily="2" charset="-122"/>
              </a:defRPr>
            </a:lvl9pPr>
          </a:lstStyle>
          <a:p>
            <a:pPr lvl="1" algn="l">
              <a:spcBef>
                <a:spcPts val="700"/>
              </a:spcBef>
              <a:buClr>
                <a:srgbClr val="FF5050"/>
              </a:buClr>
              <a:buSzPct val="120000"/>
              <a:buFont typeface="Wingdings" panose="05000000000000000000" pitchFamily="2" charset="2"/>
              <a:buChar char="ü"/>
            </a:pPr>
            <a:r>
              <a:rPr lang="zh-CN" altLang="en-US" dirty="0">
                <a:solidFill>
                  <a:srgbClr val="A50021"/>
                </a:solidFill>
              </a:rPr>
              <a:t>返回值：</a:t>
            </a:r>
            <a:endParaRPr lang="en-US" altLang="zh-CN" dirty="0">
              <a:solidFill>
                <a:srgbClr val="A50021"/>
              </a:solidFill>
            </a:endParaRPr>
          </a:p>
          <a:p>
            <a:pPr lvl="2" algn="l">
              <a:spcBef>
                <a:spcPts val="600"/>
              </a:spcBef>
              <a:buClr>
                <a:srgbClr val="FF5050"/>
              </a:buClr>
              <a:buSzPct val="120000"/>
            </a:pPr>
            <a:r>
              <a:rPr lang="zh-CN" altLang="en-US" sz="2000" dirty="0">
                <a:solidFill>
                  <a:srgbClr val="0033CC"/>
                </a:solidFill>
              </a:rPr>
              <a:t>成功返回共享内存的标识符；</a:t>
            </a:r>
            <a:endParaRPr lang="en-US" altLang="zh-CN" sz="2000" dirty="0">
              <a:solidFill>
                <a:srgbClr val="0033CC"/>
              </a:solidFill>
            </a:endParaRPr>
          </a:p>
          <a:p>
            <a:pPr lvl="2" algn="l">
              <a:spcBef>
                <a:spcPts val="600"/>
              </a:spcBef>
              <a:buClr>
                <a:srgbClr val="FF5050"/>
              </a:buClr>
              <a:buSzPct val="120000"/>
            </a:pPr>
            <a:r>
              <a:rPr lang="zh-CN" altLang="en-US" sz="2000" dirty="0">
                <a:solidFill>
                  <a:srgbClr val="0033CC"/>
                </a:solidFill>
              </a:rPr>
              <a:t>不成功返回</a:t>
            </a:r>
            <a:r>
              <a:rPr lang="en-US" altLang="zh-CN" sz="2000" dirty="0">
                <a:solidFill>
                  <a:srgbClr val="0033CC"/>
                </a:solidFill>
              </a:rPr>
              <a:t>-1</a:t>
            </a:r>
            <a:r>
              <a:rPr lang="zh-CN" altLang="en-US" sz="2000" dirty="0">
                <a:solidFill>
                  <a:srgbClr val="0033CC"/>
                </a:solidFill>
              </a:rPr>
              <a:t>，</a:t>
            </a:r>
            <a:r>
              <a:rPr lang="en-US" altLang="zh-CN" sz="2000" dirty="0" err="1">
                <a:solidFill>
                  <a:srgbClr val="0033CC"/>
                </a:solidFill>
              </a:rPr>
              <a:t>errno</a:t>
            </a:r>
            <a:r>
              <a:rPr lang="zh-CN" altLang="en-US" sz="2000" dirty="0">
                <a:solidFill>
                  <a:srgbClr val="0033CC"/>
                </a:solidFill>
              </a:rPr>
              <a:t>储存错误原因。</a:t>
            </a:r>
            <a:br>
              <a:rPr lang="zh-CN" altLang="en-US" sz="2000" dirty="0">
                <a:solidFill>
                  <a:srgbClr val="0033CC"/>
                </a:solidFill>
              </a:rPr>
            </a:br>
            <a:r>
              <a:rPr lang="zh-CN" altLang="en-US" sz="2000" dirty="0">
                <a:solidFill>
                  <a:srgbClr val="0033CC"/>
                </a:solidFill>
              </a:rPr>
              <a:t>    </a:t>
            </a:r>
            <a:r>
              <a:rPr lang="en-US" altLang="zh-CN" sz="2000" dirty="0">
                <a:solidFill>
                  <a:srgbClr val="0033CC"/>
                </a:solidFill>
              </a:rPr>
              <a:t>EINVAL	</a:t>
            </a:r>
            <a:r>
              <a:rPr lang="zh-CN" altLang="en-US" sz="2000" dirty="0">
                <a:solidFill>
                  <a:srgbClr val="0033CC"/>
                </a:solidFill>
              </a:rPr>
              <a:t>参数</a:t>
            </a:r>
            <a:r>
              <a:rPr lang="en-US" altLang="zh-CN" sz="2000" dirty="0">
                <a:solidFill>
                  <a:srgbClr val="0033CC"/>
                </a:solidFill>
              </a:rPr>
              <a:t>size</a:t>
            </a:r>
            <a:r>
              <a:rPr lang="zh-CN" altLang="en-US" sz="2000" dirty="0">
                <a:solidFill>
                  <a:srgbClr val="0033CC"/>
                </a:solidFill>
              </a:rPr>
              <a:t>小于</a:t>
            </a:r>
            <a:r>
              <a:rPr lang="en-US" altLang="zh-CN" sz="2000" dirty="0">
                <a:solidFill>
                  <a:srgbClr val="0033CC"/>
                </a:solidFill>
              </a:rPr>
              <a:t>SHMMIN</a:t>
            </a:r>
            <a:r>
              <a:rPr lang="zh-CN" altLang="en-US" sz="2000" dirty="0">
                <a:solidFill>
                  <a:srgbClr val="0033CC"/>
                </a:solidFill>
              </a:rPr>
              <a:t>或大于</a:t>
            </a:r>
            <a:r>
              <a:rPr lang="en-US" altLang="zh-CN" sz="2000" dirty="0">
                <a:solidFill>
                  <a:srgbClr val="0033CC"/>
                </a:solidFill>
              </a:rPr>
              <a:t>SHMMAX</a:t>
            </a:r>
            <a:r>
              <a:rPr lang="zh-CN" altLang="en-US" sz="2000" dirty="0">
                <a:solidFill>
                  <a:srgbClr val="0033CC"/>
                </a:solidFill>
              </a:rPr>
              <a:t>。</a:t>
            </a:r>
            <a:br>
              <a:rPr lang="zh-CN" altLang="en-US" sz="2000" dirty="0">
                <a:solidFill>
                  <a:srgbClr val="0033CC"/>
                </a:solidFill>
              </a:rPr>
            </a:br>
            <a:r>
              <a:rPr lang="zh-CN" altLang="en-US" sz="2000" dirty="0">
                <a:solidFill>
                  <a:srgbClr val="0033CC"/>
                </a:solidFill>
              </a:rPr>
              <a:t>    </a:t>
            </a:r>
            <a:r>
              <a:rPr lang="en-US" altLang="zh-CN" sz="2000" dirty="0">
                <a:solidFill>
                  <a:srgbClr val="0033CC"/>
                </a:solidFill>
              </a:rPr>
              <a:t>EEXIST	</a:t>
            </a:r>
            <a:r>
              <a:rPr lang="zh-CN" altLang="en-US" sz="2000" dirty="0">
                <a:solidFill>
                  <a:srgbClr val="0033CC"/>
                </a:solidFill>
              </a:rPr>
              <a:t>预建立</a:t>
            </a:r>
            <a:r>
              <a:rPr lang="en-US" altLang="zh-CN" sz="2000" dirty="0">
                <a:solidFill>
                  <a:srgbClr val="0033CC"/>
                </a:solidFill>
              </a:rPr>
              <a:t>key</a:t>
            </a:r>
            <a:r>
              <a:rPr lang="zh-CN" altLang="en-US" sz="2000" dirty="0">
                <a:solidFill>
                  <a:srgbClr val="0033CC"/>
                </a:solidFill>
              </a:rPr>
              <a:t>所致的共享内存，但已经存在。</a:t>
            </a:r>
            <a:br>
              <a:rPr lang="zh-CN" altLang="en-US" sz="2000" dirty="0">
                <a:solidFill>
                  <a:srgbClr val="0033CC"/>
                </a:solidFill>
              </a:rPr>
            </a:br>
            <a:r>
              <a:rPr lang="zh-CN" altLang="en-US" sz="2000" dirty="0">
                <a:solidFill>
                  <a:srgbClr val="0033CC"/>
                </a:solidFill>
              </a:rPr>
              <a:t>    </a:t>
            </a:r>
            <a:r>
              <a:rPr lang="en-US" altLang="zh-CN" sz="2000" dirty="0">
                <a:solidFill>
                  <a:srgbClr val="0033CC"/>
                </a:solidFill>
              </a:rPr>
              <a:t>EIDRM	</a:t>
            </a:r>
            <a:r>
              <a:rPr lang="zh-CN" altLang="en-US" sz="2000" dirty="0">
                <a:solidFill>
                  <a:srgbClr val="0033CC"/>
                </a:solidFill>
              </a:rPr>
              <a:t>参数</a:t>
            </a:r>
            <a:r>
              <a:rPr lang="en-US" altLang="zh-CN" sz="2000" dirty="0">
                <a:solidFill>
                  <a:srgbClr val="0033CC"/>
                </a:solidFill>
              </a:rPr>
              <a:t>key</a:t>
            </a:r>
            <a:r>
              <a:rPr lang="zh-CN" altLang="en-US" sz="2000" dirty="0">
                <a:solidFill>
                  <a:srgbClr val="0033CC"/>
                </a:solidFill>
              </a:rPr>
              <a:t>所致的共享内存已经  。</a:t>
            </a:r>
            <a:br>
              <a:rPr lang="zh-CN" altLang="en-US" sz="2000" dirty="0">
                <a:solidFill>
                  <a:srgbClr val="0033CC"/>
                </a:solidFill>
              </a:rPr>
            </a:br>
            <a:r>
              <a:rPr lang="zh-CN" altLang="en-US" sz="2000" dirty="0">
                <a:solidFill>
                  <a:srgbClr val="0033CC"/>
                </a:solidFill>
              </a:rPr>
              <a:t>    </a:t>
            </a:r>
            <a:r>
              <a:rPr lang="en-US" altLang="zh-CN" sz="2000" dirty="0">
                <a:solidFill>
                  <a:srgbClr val="0033CC"/>
                </a:solidFill>
              </a:rPr>
              <a:t>ENOSPC	</a:t>
            </a:r>
            <a:r>
              <a:rPr lang="zh-CN" altLang="en-US" sz="2000" dirty="0">
                <a:solidFill>
                  <a:srgbClr val="0033CC"/>
                </a:solidFill>
              </a:rPr>
              <a:t>超过了系统允许建立的共享内存的最大值</a:t>
            </a:r>
            <a:r>
              <a:rPr lang="en-US" altLang="zh-CN" sz="2000" dirty="0">
                <a:solidFill>
                  <a:srgbClr val="0033CC"/>
                </a:solidFill>
              </a:rPr>
              <a:t>(SHMALL )</a:t>
            </a:r>
            <a:r>
              <a:rPr lang="zh-CN" altLang="en-US" sz="2000" dirty="0">
                <a:solidFill>
                  <a:srgbClr val="0033CC"/>
                </a:solidFill>
              </a:rPr>
              <a:t>。</a:t>
            </a:r>
            <a:br>
              <a:rPr lang="zh-CN" altLang="en-US" sz="2000" dirty="0">
                <a:solidFill>
                  <a:srgbClr val="0033CC"/>
                </a:solidFill>
              </a:rPr>
            </a:br>
            <a:r>
              <a:rPr lang="zh-CN" altLang="en-US" sz="2000" dirty="0">
                <a:solidFill>
                  <a:srgbClr val="0033CC"/>
                </a:solidFill>
              </a:rPr>
              <a:t>    </a:t>
            </a:r>
            <a:r>
              <a:rPr lang="en-US" altLang="zh-CN" sz="2000" dirty="0">
                <a:solidFill>
                  <a:srgbClr val="0033CC"/>
                </a:solidFill>
              </a:rPr>
              <a:t>ENOENT	</a:t>
            </a:r>
            <a:r>
              <a:rPr lang="zh-CN" altLang="en-US" sz="2000" dirty="0">
                <a:solidFill>
                  <a:srgbClr val="0033CC"/>
                </a:solidFill>
              </a:rPr>
              <a:t>参数</a:t>
            </a:r>
            <a:r>
              <a:rPr lang="en-US" altLang="zh-CN" sz="2000" dirty="0">
                <a:solidFill>
                  <a:srgbClr val="0033CC"/>
                </a:solidFill>
              </a:rPr>
              <a:t>key</a:t>
            </a:r>
            <a:r>
              <a:rPr lang="zh-CN" altLang="en-US" sz="2000" dirty="0">
                <a:solidFill>
                  <a:srgbClr val="0033CC"/>
                </a:solidFill>
              </a:rPr>
              <a:t>所指的共享内存不存在，参数</a:t>
            </a:r>
            <a:r>
              <a:rPr lang="en-US" altLang="zh-CN" sz="2000" dirty="0" err="1">
                <a:solidFill>
                  <a:srgbClr val="0033CC"/>
                </a:solidFill>
              </a:rPr>
              <a:t>shmflg</a:t>
            </a:r>
            <a:r>
              <a:rPr lang="zh-CN" altLang="en-US" sz="2000" dirty="0">
                <a:solidFill>
                  <a:srgbClr val="0033CC"/>
                </a:solidFill>
              </a:rPr>
              <a:t>也未设</a:t>
            </a:r>
            <a:r>
              <a:rPr lang="en-US" altLang="zh-CN" sz="2000" dirty="0">
                <a:solidFill>
                  <a:srgbClr val="0033CC"/>
                </a:solidFill>
              </a:rPr>
              <a:t>IPC_CREAT</a:t>
            </a:r>
            <a:r>
              <a:rPr lang="zh-CN" altLang="en-US" sz="2000" dirty="0">
                <a:solidFill>
                  <a:srgbClr val="0033CC"/>
                </a:solidFill>
              </a:rPr>
              <a:t>位。</a:t>
            </a:r>
            <a:br>
              <a:rPr lang="zh-CN" altLang="en-US" sz="2000" dirty="0">
                <a:solidFill>
                  <a:srgbClr val="0033CC"/>
                </a:solidFill>
              </a:rPr>
            </a:br>
            <a:r>
              <a:rPr lang="zh-CN" altLang="en-US" sz="2000" dirty="0">
                <a:solidFill>
                  <a:srgbClr val="0033CC"/>
                </a:solidFill>
              </a:rPr>
              <a:t>    </a:t>
            </a:r>
            <a:r>
              <a:rPr lang="en-US" altLang="zh-CN" sz="2000" dirty="0">
                <a:solidFill>
                  <a:srgbClr val="0033CC"/>
                </a:solidFill>
              </a:rPr>
              <a:t>EACCES	</a:t>
            </a:r>
            <a:r>
              <a:rPr lang="zh-CN" altLang="en-US" sz="2000" dirty="0">
                <a:solidFill>
                  <a:srgbClr val="0033CC"/>
                </a:solidFill>
              </a:rPr>
              <a:t>没有权限。</a:t>
            </a:r>
            <a:br>
              <a:rPr lang="zh-CN" altLang="en-US" sz="2000" dirty="0">
                <a:solidFill>
                  <a:srgbClr val="0033CC"/>
                </a:solidFill>
              </a:rPr>
            </a:br>
            <a:r>
              <a:rPr lang="zh-CN" altLang="en-US" sz="2000" dirty="0">
                <a:solidFill>
                  <a:srgbClr val="0033CC"/>
                </a:solidFill>
              </a:rPr>
              <a:t>    </a:t>
            </a:r>
            <a:r>
              <a:rPr lang="en-US" altLang="zh-CN" sz="2000" dirty="0">
                <a:solidFill>
                  <a:srgbClr val="0033CC"/>
                </a:solidFill>
              </a:rPr>
              <a:t>ENOMEM	</a:t>
            </a:r>
            <a:r>
              <a:rPr lang="zh-CN" altLang="en-US" sz="2000" dirty="0">
                <a:solidFill>
                  <a:srgbClr val="0033CC"/>
                </a:solidFill>
              </a:rPr>
              <a:t>核心内存不足。</a:t>
            </a:r>
            <a:endParaRPr lang="en-US" altLang="zh-CN" sz="2000" dirty="0">
              <a:solidFill>
                <a:srgbClr val="A50021"/>
              </a:solidFill>
            </a:endParaRPr>
          </a:p>
          <a:p>
            <a:pPr lvl="2" algn="l">
              <a:spcBef>
                <a:spcPts val="600"/>
              </a:spcBef>
              <a:buClr>
                <a:srgbClr val="FF5050"/>
              </a:buClr>
              <a:buSzPct val="120000"/>
            </a:pPr>
            <a:endParaRPr lang="zh-CN" altLang="zh-CN" dirty="0">
              <a:solidFill>
                <a:srgbClr val="A5002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25B85DB1-4F06-45CF-B13D-B3D40E8BA7E9}"/>
              </a:ext>
            </a:extLst>
          </p:cNvPr>
          <p:cNvSpPr txBox="1">
            <a:spLocks noChangeArrowheads="1"/>
          </p:cNvSpPr>
          <p:nvPr/>
        </p:nvSpPr>
        <p:spPr bwMode="auto">
          <a:xfrm>
            <a:off x="381000" y="568326"/>
            <a:ext cx="9144000" cy="557213"/>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0" rIns="2880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宋体" panose="02010600030101010101" pitchFamily="2" charset="-122"/>
              </a:defRPr>
            </a:lvl9pPr>
          </a:lstStyle>
          <a:p>
            <a:pPr>
              <a:lnSpc>
                <a:spcPct val="70000"/>
              </a:lnSpc>
              <a:buSzPct val="100000"/>
            </a:pPr>
            <a:r>
              <a:rPr lang="en-US" altLang="zh-CN" sz="2800">
                <a:solidFill>
                  <a:srgbClr val="FFFFFF"/>
                </a:solidFill>
                <a:latin typeface="Arial Narrow" panose="020B0606020202030204" pitchFamily="34" charset="0"/>
                <a:ea typeface="黑体" panose="02010609060101010101" pitchFamily="49" charset="-122"/>
              </a:rPr>
              <a:t>step1</a:t>
            </a:r>
            <a:r>
              <a:rPr lang="zh-CN" altLang="zh-CN" sz="2800">
                <a:solidFill>
                  <a:srgbClr val="FFFFFF"/>
                </a:solidFill>
                <a:latin typeface="Arial Narrow" panose="020B0606020202030204" pitchFamily="34" charset="0"/>
                <a:ea typeface="黑体" panose="02010609060101010101" pitchFamily="49" charset="-122"/>
              </a:rPr>
              <a:t>：使用shmget函数创建共享内存</a:t>
            </a:r>
          </a:p>
        </p:txBody>
      </p:sp>
      <p:sp>
        <p:nvSpPr>
          <p:cNvPr id="18434" name="Text Box 2">
            <a:extLst>
              <a:ext uri="{FF2B5EF4-FFF2-40B4-BE49-F238E27FC236}">
                <a16:creationId xmlns:a16="http://schemas.microsoft.com/office/drawing/2014/main" id="{089D6380-584A-4820-8F43-3DC6F9204B64}"/>
              </a:ext>
            </a:extLst>
          </p:cNvPr>
          <p:cNvSpPr txBox="1">
            <a:spLocks noChangeArrowheads="1"/>
          </p:cNvSpPr>
          <p:nvPr/>
        </p:nvSpPr>
        <p:spPr bwMode="auto">
          <a:xfrm>
            <a:off x="831851" y="1412876"/>
            <a:ext cx="8297863" cy="460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33CC"/>
                </a:solidFill>
                <a:latin typeface="Arial" charset="0"/>
                <a:ea typeface="宋体" charset="-122"/>
              </a:defRPr>
            </a:lvl9pPr>
          </a:lstStyle>
          <a:p>
            <a:pPr marL="800100" lvl="1" indent="-342900" algn="l" eaLnBrk="0" hangingPunct="0">
              <a:spcBef>
                <a:spcPts val="700"/>
              </a:spcBef>
              <a:buClr>
                <a:srgbClr val="FF5050"/>
              </a:buClr>
              <a:buSzPct val="120000"/>
              <a:buFont typeface="Wingdings" pitchFamily="2" charset="2"/>
              <a:buChar char="ü"/>
              <a:defRPr/>
            </a:pPr>
            <a:r>
              <a:rPr lang="zh-CN" altLang="en-US" dirty="0">
                <a:solidFill>
                  <a:srgbClr val="A50021"/>
                </a:solidFill>
              </a:rPr>
              <a:t>共享内存的查看</a:t>
            </a:r>
            <a:endParaRPr lang="en-US" altLang="zh-CN" dirty="0">
              <a:solidFill>
                <a:srgbClr val="A50021"/>
              </a:solidFill>
            </a:endParaRPr>
          </a:p>
          <a:p>
            <a:pPr marL="457200" lvl="1" indent="0" algn="l" eaLnBrk="0" hangingPunct="0">
              <a:spcBef>
                <a:spcPts val="700"/>
              </a:spcBef>
              <a:buClr>
                <a:srgbClr val="FF5050"/>
              </a:buClr>
              <a:buSzPct val="120000"/>
              <a:defRPr/>
            </a:pPr>
            <a:r>
              <a:rPr lang="zh-CN" altLang="en-US" dirty="0"/>
              <a:t>共享内存不会随着程序结束而自动消除，要么调用</a:t>
            </a:r>
            <a:r>
              <a:rPr lang="en-US" altLang="zh-CN" dirty="0" err="1"/>
              <a:t>shmctl</a:t>
            </a:r>
            <a:r>
              <a:rPr lang="zh-CN" altLang="en-US" dirty="0"/>
              <a:t>删除，要么自己用手敲命令去删除，否则永远留在系统中。</a:t>
            </a:r>
            <a:endParaRPr lang="en-US" altLang="zh-CN" dirty="0"/>
          </a:p>
          <a:p>
            <a:pPr marL="457200" lvl="1" indent="0" algn="l" eaLnBrk="0" hangingPunct="0">
              <a:spcBef>
                <a:spcPts val="700"/>
              </a:spcBef>
              <a:buClr>
                <a:srgbClr val="FF5050"/>
              </a:buClr>
              <a:buSzPct val="120000"/>
              <a:defRPr/>
            </a:pPr>
            <a:endParaRPr lang="en-US" altLang="zh-CN" dirty="0"/>
          </a:p>
          <a:p>
            <a:pPr marL="457200" lvl="1" indent="0" algn="l" eaLnBrk="0" hangingPunct="0">
              <a:spcBef>
                <a:spcPts val="700"/>
              </a:spcBef>
              <a:buClr>
                <a:srgbClr val="FF5050"/>
              </a:buClr>
              <a:buSzPct val="120000"/>
              <a:defRPr/>
            </a:pPr>
            <a:r>
              <a:rPr lang="en-US" altLang="zh-CN" dirty="0" err="1"/>
              <a:t>ipcs</a:t>
            </a:r>
            <a:r>
              <a:rPr lang="zh-CN" altLang="en-US" dirty="0"/>
              <a:t>用法 </a:t>
            </a:r>
            <a:br>
              <a:rPr lang="zh-CN" altLang="en-US" dirty="0"/>
            </a:br>
            <a:r>
              <a:rPr lang="en-US" altLang="zh-CN" dirty="0" err="1"/>
              <a:t>ipcs</a:t>
            </a:r>
            <a:r>
              <a:rPr lang="en-US" altLang="zh-CN" dirty="0"/>
              <a:t> -a  </a:t>
            </a:r>
            <a:r>
              <a:rPr lang="zh-CN" altLang="en-US" dirty="0"/>
              <a:t>是默认的输出信息 打印出当前系统中所有的进程间通信方式的信息</a:t>
            </a:r>
            <a:br>
              <a:rPr lang="zh-CN" altLang="en-US" dirty="0"/>
            </a:br>
            <a:r>
              <a:rPr lang="en-US" altLang="zh-CN" dirty="0" err="1">
                <a:solidFill>
                  <a:srgbClr val="C00000"/>
                </a:solidFill>
              </a:rPr>
              <a:t>ipcs</a:t>
            </a:r>
            <a:r>
              <a:rPr lang="en-US" altLang="zh-CN" dirty="0">
                <a:solidFill>
                  <a:srgbClr val="C00000"/>
                </a:solidFill>
              </a:rPr>
              <a:t> -m  </a:t>
            </a:r>
            <a:r>
              <a:rPr lang="zh-CN" altLang="en-US" dirty="0">
                <a:solidFill>
                  <a:srgbClr val="C00000"/>
                </a:solidFill>
              </a:rPr>
              <a:t>打印出使用共享内存进行进程间通信的信息</a:t>
            </a:r>
            <a:br>
              <a:rPr lang="zh-CN" altLang="en-US" dirty="0"/>
            </a:br>
            <a:r>
              <a:rPr lang="en-US" altLang="zh-CN" dirty="0" err="1"/>
              <a:t>ipcs</a:t>
            </a:r>
            <a:r>
              <a:rPr lang="en-US" altLang="zh-CN" dirty="0"/>
              <a:t> -q   </a:t>
            </a:r>
            <a:r>
              <a:rPr lang="zh-CN" altLang="en-US" dirty="0"/>
              <a:t>打印出使用消息队列进行进程间通信的信息</a:t>
            </a:r>
            <a:br>
              <a:rPr lang="zh-CN" altLang="en-US" dirty="0"/>
            </a:br>
            <a:r>
              <a:rPr lang="en-US" altLang="zh-CN" dirty="0" err="1"/>
              <a:t>ipcs</a:t>
            </a:r>
            <a:r>
              <a:rPr lang="en-US" altLang="zh-CN" dirty="0"/>
              <a:t> -s  </a:t>
            </a:r>
            <a:r>
              <a:rPr lang="zh-CN" altLang="en-US" dirty="0"/>
              <a:t>打印出使用信号进行进程间通信的信息</a:t>
            </a:r>
            <a:endParaRPr lang="en-US" altLang="zh-CN" dirty="0">
              <a:solidFill>
                <a:srgbClr val="A50021"/>
              </a:solidFill>
            </a:endParaRPr>
          </a:p>
          <a:p>
            <a:pPr marL="457200" lvl="1" indent="0" algn="l" eaLnBrk="0" hangingPunct="0">
              <a:spcBef>
                <a:spcPts val="700"/>
              </a:spcBef>
              <a:buClr>
                <a:srgbClr val="FF5050"/>
              </a:buClr>
              <a:buSzPct val="120000"/>
              <a:defRPr/>
            </a:pPr>
            <a:endParaRPr lang="en-US" altLang="zh-CN"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33358</TotalTime>
  <Words>3060</Words>
  <Application>Microsoft Office PowerPoint</Application>
  <PresentationFormat>A4 纸张(210x297 毫米)</PresentationFormat>
  <Paragraphs>363</Paragraphs>
  <Slides>36</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Monotype Sorts</vt:lpstr>
      <vt:lpstr>黑体</vt:lpstr>
      <vt:lpstr>Arial</vt:lpstr>
      <vt:lpstr>Arial Narrow</vt:lpstr>
      <vt:lpstr>Calibri</vt:lpstr>
      <vt:lpstr>Times New Roman</vt:lpstr>
      <vt:lpstr>Wingdings</vt:lpstr>
      <vt:lpstr>通用信息 (标准)</vt:lpstr>
      <vt:lpstr>第五章 实验3 进程间通信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3413</cp:revision>
  <cp:lastPrinted>2011-09-02T04:24:48Z</cp:lastPrinted>
  <dcterms:created xsi:type="dcterms:W3CDTF">2001-03-21T12:57:26Z</dcterms:created>
  <dcterms:modified xsi:type="dcterms:W3CDTF">2021-03-29T08:32:50Z</dcterms:modified>
</cp:coreProperties>
</file>